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288" r:id="rId10"/>
    <p:sldId id="336" r:id="rId11"/>
    <p:sldId id="291" r:id="rId12"/>
    <p:sldId id="337" r:id="rId13"/>
    <p:sldId id="338" r:id="rId14"/>
    <p:sldId id="339" r:id="rId15"/>
    <p:sldId id="290" r:id="rId16"/>
    <p:sldId id="340" r:id="rId17"/>
    <p:sldId id="297" r:id="rId18"/>
    <p:sldId id="267" r:id="rId19"/>
    <p:sldId id="341" r:id="rId20"/>
    <p:sldId id="284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202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25E3B3-B2DB-4D19-8008-8070DC9F2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73140-980E-447C-941F-CC8502026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8868AB-E815-471D-80A8-410CDD91F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EE46A-3587-462A-913E-F8455268F200}" type="slidenum">
              <a:rPr lang="en-CA" altLang="cs-CZ"/>
              <a:pPr>
                <a:defRPr/>
              </a:pPr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60909269"/>
      </p:ext>
    </p:extLst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0A4B69-ACF6-4C3F-8D59-1B562036C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7A691B-BD27-41B2-8891-D7C0D3A176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C260C9-285C-49FF-BE76-8B078B32CF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7B9A-F627-436D-B6C7-B65506441E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760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B79FB2-6769-4581-A964-440EAF5E27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3152B7-06F9-4D4F-98BF-909D83C452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E48D1F-7F28-44A4-91E8-969E99A67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C5E7D-E558-4C00-97DF-3FF9AE4A2F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985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6" r:id="rId15"/>
    <p:sldLayoutId id="2147483697" r:id="rId16"/>
    <p:sldLayoutId id="2147483698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89201"/>
            <a:ext cx="11361600" cy="939800"/>
          </a:xfrm>
        </p:spPr>
        <p:txBody>
          <a:bodyPr/>
          <a:lstStyle/>
          <a:p>
            <a:br>
              <a:rPr lang="cs-CZ" altLang="cs-CZ" sz="5400" dirty="0"/>
            </a:br>
            <a:r>
              <a:rPr lang="cs-CZ" altLang="cs-CZ" sz="5400" dirty="0">
                <a:solidFill>
                  <a:srgbClr val="0000DC"/>
                </a:solidFill>
              </a:rPr>
              <a:t>Role praktického lékaře v měnící se společnosti</a:t>
            </a:r>
            <a:endParaRPr lang="cs-CZ" altLang="cs-CZ" sz="5000" dirty="0">
              <a:solidFill>
                <a:srgbClr val="0000DC"/>
              </a:solidFill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C89B0A-7F52-4C9F-8B8B-3AB1A9218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643319"/>
            <a:ext cx="11361600" cy="211401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CDB2B1F-33EE-4C9D-85E5-277275CD5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08200" y="1889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Současné podmínky v primární péči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EF9C5E21-5C5E-4025-B801-CCE369578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3681" y="1445597"/>
            <a:ext cx="10653204" cy="4249737"/>
          </a:xfrm>
        </p:spPr>
        <p:txBody>
          <a:bodyPr/>
          <a:lstStyle/>
          <a:p>
            <a:pPr eaLnBrk="1" hangingPunct="1">
              <a:buClr>
                <a:srgbClr val="00CC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praktický lékař věnuje 80% ordinační doby nemocným nad 65 let věku</a:t>
            </a:r>
          </a:p>
          <a:p>
            <a:pPr eaLnBrk="1" hangingPunct="1">
              <a:buClr>
                <a:srgbClr val="00CC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specializovaných geriatrů vzhledem k plánované reformě vzdělávání lékařů pravděpodobně nebude přibývat</a:t>
            </a:r>
          </a:p>
          <a:p>
            <a:pPr eaLnBrk="1" hangingPunct="1">
              <a:buClr>
                <a:srgbClr val="00CC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nerovnoměrně dostupná a nedostatečně financovaná síť terénních služeb</a:t>
            </a:r>
          </a:p>
          <a:p>
            <a:pPr marL="0" indent="0">
              <a:buClr>
                <a:srgbClr val="00CC00"/>
              </a:buClr>
              <a:buSzPct val="130000"/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= </a:t>
            </a:r>
            <a:r>
              <a:rPr lang="cs-CZ" altLang="cs-CZ" b="1" i="1" dirty="0">
                <a:solidFill>
                  <a:srgbClr val="0000DC"/>
                </a:solidFill>
              </a:rPr>
              <a:t>hrozba prodlevy při diagnostice závažných  </a:t>
            </a:r>
            <a:r>
              <a:rPr lang="cs-CZ" altLang="cs-CZ" b="1" i="1" dirty="0">
                <a:solidFill>
                  <a:srgbClr val="FFFF66"/>
                </a:solidFill>
              </a:rPr>
              <a:t> </a:t>
            </a:r>
          </a:p>
          <a:p>
            <a:pPr marL="0" indent="0">
              <a:buClr>
                <a:srgbClr val="00CC00"/>
              </a:buClr>
              <a:buSzPct val="130000"/>
              <a:buNone/>
              <a:defRPr/>
            </a:pPr>
            <a:r>
              <a:rPr lang="cs-CZ" altLang="cs-CZ" b="1" i="1" dirty="0">
                <a:solidFill>
                  <a:srgbClr val="FFFF66"/>
                </a:solidFill>
              </a:rPr>
              <a:t>                      </a:t>
            </a:r>
            <a:r>
              <a:rPr lang="cs-CZ" altLang="cs-CZ" b="1" i="1" dirty="0">
                <a:solidFill>
                  <a:srgbClr val="0000DC"/>
                </a:solidFill>
              </a:rPr>
              <a:t>patologických jevů</a:t>
            </a:r>
            <a:endParaRPr lang="cs-CZ" altLang="cs-CZ" b="1" dirty="0">
              <a:solidFill>
                <a:srgbClr val="0000DC"/>
              </a:solidFill>
            </a:endParaRPr>
          </a:p>
          <a:p>
            <a:pPr eaLnBrk="1" hangingPunct="1">
              <a:buFontTx/>
              <a:buChar char=" "/>
              <a:defRPr/>
            </a:pPr>
            <a:endParaRPr lang="cs-CZ" altLang="cs-CZ" dirty="0">
              <a:solidFill>
                <a:srgbClr val="FFFF66"/>
              </a:solidFill>
            </a:endParaRPr>
          </a:p>
          <a:p>
            <a:pPr eaLnBrk="1" hangingPunct="1">
              <a:defRPr/>
            </a:pPr>
            <a:endParaRPr lang="cs-CZ" altLang="cs-CZ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3">
            <a:extLst>
              <a:ext uri="{FF2B5EF4-FFF2-40B4-BE49-F238E27FC236}">
                <a16:creationId xmlns:a16="http://schemas.microsoft.com/office/drawing/2014/main" id="{08B421F9-29F2-4FFA-A273-78A4BA124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844675"/>
            <a:ext cx="8229600" cy="1790700"/>
          </a:xfrm>
        </p:spPr>
        <p:txBody>
          <a:bodyPr/>
          <a:lstStyle/>
          <a:p>
            <a:pPr eaLnBrk="1" hangingPunct="1"/>
            <a:r>
              <a:rPr lang="cs-CZ" altLang="cs-CZ" b="1" i="1" dirty="0">
                <a:solidFill>
                  <a:srgbClr val="FFFF66"/>
                </a:solidFill>
              </a:rPr>
              <a:t> </a:t>
            </a:r>
            <a:r>
              <a:rPr lang="cs-CZ" altLang="cs-CZ" b="1" i="1" dirty="0">
                <a:solidFill>
                  <a:srgbClr val="0000DC"/>
                </a:solidFill>
              </a:rPr>
              <a:t>praktický lékař se stává                   geriatrem 1. linie</a:t>
            </a:r>
            <a:endParaRPr lang="cs-CZ" altLang="cs-CZ" dirty="0">
              <a:solidFill>
                <a:srgbClr val="0000DC"/>
              </a:solidFill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2">
            <a:extLst>
              <a:ext uri="{FF2B5EF4-FFF2-40B4-BE49-F238E27FC236}">
                <a16:creationId xmlns:a16="http://schemas.microsoft.com/office/drawing/2014/main" id="{63803CC0-72D4-4916-9006-F5844302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Současná situace seniorů</a:t>
            </a:r>
          </a:p>
        </p:txBody>
      </p:sp>
      <p:sp>
        <p:nvSpPr>
          <p:cNvPr id="13315" name="Zástupný symbol pro obsah 3">
            <a:extLst>
              <a:ext uri="{FF2B5EF4-FFF2-40B4-BE49-F238E27FC236}">
                <a16:creationId xmlns:a16="http://schemas.microsoft.com/office/drawing/2014/main" id="{F8A35BF3-D9FF-4C56-AA79-198921892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52305"/>
            <a:ext cx="10753200" cy="4139998"/>
          </a:xfrm>
        </p:spPr>
        <p:txBody>
          <a:bodyPr/>
          <a:lstStyle/>
          <a:p>
            <a:pPr eaLnBrk="1" hangingPunct="1">
              <a:buClr>
                <a:srgbClr val="00CC00"/>
              </a:buClr>
              <a:buSzPct val="130000"/>
              <a:buFont typeface="Wingdings" panose="05000000000000000000" pitchFamily="2" charset="2"/>
              <a:buChar char="ü"/>
            </a:pPr>
            <a:r>
              <a:rPr lang="cs-CZ" altLang="cs-CZ" b="1" dirty="0">
                <a:solidFill>
                  <a:srgbClr val="0000DC"/>
                </a:solidFill>
              </a:rPr>
              <a:t>život v nukleárních rodinách – generace žijí odděleně</a:t>
            </a:r>
          </a:p>
          <a:p>
            <a:pPr eaLnBrk="1" hangingPunct="1">
              <a:buClr>
                <a:srgbClr val="00CC00"/>
              </a:buClr>
              <a:buSzPct val="130000"/>
              <a:buFont typeface="Wingdings" panose="05000000000000000000" pitchFamily="2" charset="2"/>
              <a:buChar char="ü"/>
            </a:pPr>
            <a:r>
              <a:rPr lang="cs-CZ" altLang="cs-CZ" b="1" dirty="0">
                <a:solidFill>
                  <a:srgbClr val="0000DC"/>
                </a:solidFill>
              </a:rPr>
              <a:t>80% seniorů žije ve svém vlastním prostředí buď samostatně nebo za pomoci příbuzných a sousedů, 20% v ústavní péči</a:t>
            </a:r>
          </a:p>
          <a:p>
            <a:pPr eaLnBrk="1" hangingPunct="1">
              <a:buClr>
                <a:srgbClr val="00CC00"/>
              </a:buClr>
              <a:buSzPct val="130000"/>
              <a:buFont typeface="Wingdings" panose="05000000000000000000" pitchFamily="2" charset="2"/>
              <a:buChar char="ü"/>
            </a:pPr>
            <a:r>
              <a:rPr lang="cs-CZ" altLang="cs-CZ" b="1" dirty="0">
                <a:solidFill>
                  <a:srgbClr val="0000DC"/>
                </a:solidFill>
              </a:rPr>
              <a:t>zatím nepříznivá situace pro pečující rodinné příslušníky – pečovatelské volno?</a:t>
            </a:r>
          </a:p>
          <a:p>
            <a:pPr eaLnBrk="1" hangingPunct="1">
              <a:buClr>
                <a:srgbClr val="00CC00"/>
              </a:buClr>
              <a:buSzPct val="130000"/>
              <a:buFont typeface="Wingdings" panose="05000000000000000000" pitchFamily="2" charset="2"/>
              <a:buChar char="ü"/>
            </a:pPr>
            <a:r>
              <a:rPr lang="cs-CZ" altLang="cs-CZ" b="1" dirty="0">
                <a:solidFill>
                  <a:srgbClr val="0000DC"/>
                </a:solidFill>
              </a:rPr>
              <a:t>problém s kvalitou poskytované péče v pobytových zařízeních – registrace?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DE07EFB-8EC6-4F63-A24E-488A9E46F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2301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Současné podmínky v primární péči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5288671-1A49-4888-A0E9-7E9363F37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2155" y="1373188"/>
            <a:ext cx="10555549" cy="5472112"/>
          </a:xfrm>
        </p:spPr>
        <p:txBody>
          <a:bodyPr/>
          <a:lstStyle/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podpora dostupnosti terénních služeb – domácí péče s cílem zachovat soběstačnost seniorů a jejich schopnost setrvat ve vlastním prostředí 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obnovení institutu geriatrické sestry jako člena týmu praktického lékaře ??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reálné vytvoření a zavedení systému akreditací poskytovatelů služeb, zavedení systému kontroly kvality všech seniorských zařízení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B65236-D68C-4AD4-9930-BFAEC44B8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63984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Neuspokojivě řešené problémy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806B24E-9080-46CF-8A41-E3A709ECE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73951"/>
            <a:ext cx="8229600" cy="580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dlouhodobá pravidelná supervize seniorů ve vlastním prostředí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 err="1">
                <a:solidFill>
                  <a:srgbClr val="0000DC"/>
                </a:solidFill>
              </a:rPr>
              <a:t>poddiagnostikování</a:t>
            </a:r>
            <a:r>
              <a:rPr lang="cs-CZ" altLang="cs-CZ" b="1" dirty="0">
                <a:solidFill>
                  <a:srgbClr val="0000DC"/>
                </a:solidFill>
              </a:rPr>
              <a:t> chorob podstatně ovlivňujících celkový stav, soběstačnost a kvalitu života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r>
              <a:rPr lang="cs-CZ" altLang="cs-CZ" b="1" dirty="0">
                <a:solidFill>
                  <a:srgbClr val="0000DC"/>
                </a:solidFill>
              </a:rPr>
              <a:t>demence 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r>
              <a:rPr lang="cs-CZ" altLang="cs-CZ" b="1" dirty="0">
                <a:solidFill>
                  <a:srgbClr val="0000DC"/>
                </a:solidFill>
              </a:rPr>
              <a:t>deprese 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</a:pPr>
            <a:r>
              <a:rPr lang="cs-CZ" altLang="cs-CZ" b="1" dirty="0">
                <a:solidFill>
                  <a:srgbClr val="0000DC"/>
                </a:solidFill>
              </a:rPr>
              <a:t>osteoporóza a </a:t>
            </a:r>
            <a:r>
              <a:rPr lang="cs-CZ" altLang="cs-CZ" b="1" dirty="0" err="1">
                <a:solidFill>
                  <a:srgbClr val="0000DC"/>
                </a:solidFill>
              </a:rPr>
              <a:t>sarkopenie</a:t>
            </a:r>
            <a:endParaRPr lang="cs-CZ" altLang="cs-CZ" b="1" dirty="0">
              <a:solidFill>
                <a:srgbClr val="0000DC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minimální povědomí populace               o nutnosti celoživotní prevence geriatrických syndromů 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1363E97-B212-49A7-82D5-9AF0D4EC1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79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Důsledky</a:t>
            </a:r>
            <a:r>
              <a:rPr lang="cs-CZ" altLang="cs-CZ" b="1" dirty="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1D033C-C568-465A-BA84-9DDC96BF9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380988"/>
            <a:ext cx="8229600" cy="5805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29-50% hospitalizací seniorů je způsobeno chybami v medikaci, lékovými interakcemi nebo NÚL 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15% seniorů ve vlastním prostředí a 30% v zařízeních jsou depresivní, skutečně léčená je jen desetina z nich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demence je u většiny nemocných diagnostikována až ve stadiu závažných poruch chování, skutečně léčených je 10-15%</a:t>
            </a:r>
          </a:p>
          <a:p>
            <a:pPr eaLnBrk="1" hangingPunct="1">
              <a:lnSpc>
                <a:spcPct val="90000"/>
              </a:lnSpc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66% žen po arteficiální menopauze, 50% po přirozené menopauze, 33% mužů má osteoporózu, skutečně léčených je desetina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C53096A-0017-4993-B2E1-4DF1B07DE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98439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Opatření?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7824EDA-5616-4635-BB09-A524F83BD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0315" y="1341439"/>
            <a:ext cx="10591060" cy="5805487"/>
          </a:xfrm>
        </p:spPr>
        <p:txBody>
          <a:bodyPr/>
          <a:lstStyle/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podpora funkce praktického lékaře jako „</a:t>
            </a:r>
            <a:r>
              <a:rPr lang="cs-CZ" altLang="cs-CZ" b="1" dirty="0" err="1">
                <a:solidFill>
                  <a:srgbClr val="0000DC"/>
                </a:solidFill>
              </a:rPr>
              <a:t>gate</a:t>
            </a:r>
            <a:r>
              <a:rPr lang="cs-CZ" altLang="cs-CZ" b="1" dirty="0">
                <a:solidFill>
                  <a:srgbClr val="0000DC"/>
                </a:solidFill>
              </a:rPr>
              <a:t> </a:t>
            </a:r>
            <a:r>
              <a:rPr lang="cs-CZ" altLang="cs-CZ" b="1" dirty="0" err="1">
                <a:solidFill>
                  <a:srgbClr val="0000DC"/>
                </a:solidFill>
              </a:rPr>
              <a:t>keepera</a:t>
            </a:r>
            <a:r>
              <a:rPr lang="cs-CZ" altLang="cs-CZ" b="1" dirty="0">
                <a:solidFill>
                  <a:srgbClr val="0000DC"/>
                </a:solidFill>
              </a:rPr>
              <a:t>“ 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podpora dostupnosti a systematičnosti terénních služeb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zařazení screeningových testů demence (deprese) do schématu pravidelných preventivních prohlídek nad 65 let věku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masivní informační kampaň o celoživotní prevenci geriatrických syndromů cílená na adolescenty a dospělé 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6EC6272-EC70-461B-A45B-CD990B53F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400" y="322261"/>
            <a:ext cx="10753200" cy="451576"/>
          </a:xfrm>
        </p:spPr>
        <p:txBody>
          <a:bodyPr/>
          <a:lstStyle/>
          <a:p>
            <a:r>
              <a:rPr lang="cs-CZ" altLang="cs-CZ" sz="3200" dirty="0">
                <a:solidFill>
                  <a:srgbClr val="0000DC"/>
                </a:solidFill>
              </a:rPr>
              <a:t>Primární prevence syndromů stáří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aneb Tvůj životní styl Tě dostihne ve stáří</a:t>
            </a:r>
          </a:p>
        </p:txBody>
      </p:sp>
      <p:sp>
        <p:nvSpPr>
          <p:cNvPr id="12291" name="AutoShape 3">
            <a:extLst>
              <a:ext uri="{FF2B5EF4-FFF2-40B4-BE49-F238E27FC236}">
                <a16:creationId xmlns:a16="http://schemas.microsoft.com/office/drawing/2014/main" id="{E4337FE2-6326-4012-B5BB-B34A6C2B53C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935413" y="1628775"/>
            <a:ext cx="576262" cy="2160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2" name="AutoShape 4">
            <a:extLst>
              <a:ext uri="{FF2B5EF4-FFF2-40B4-BE49-F238E27FC236}">
                <a16:creationId xmlns:a16="http://schemas.microsoft.com/office/drawing/2014/main" id="{1232BDD9-CA44-4281-89C3-5D5FE26C440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087938" y="1628775"/>
            <a:ext cx="576262" cy="2160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124964FE-BD1A-4667-A413-B7ACF9EA0D9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240463" y="1628775"/>
            <a:ext cx="576262" cy="27368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975920E4-BAEC-4BED-A066-A5B4CFDCBFA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48526" y="1628776"/>
            <a:ext cx="576263" cy="3529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5" name="AutoShape 7">
            <a:extLst>
              <a:ext uri="{FF2B5EF4-FFF2-40B4-BE49-F238E27FC236}">
                <a16:creationId xmlns:a16="http://schemas.microsoft.com/office/drawing/2014/main" id="{1A51FD25-E413-428F-9DE3-E2BA910C9AF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256588" y="1628775"/>
            <a:ext cx="576262" cy="40322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2296" name="AutoShape 8">
            <a:extLst>
              <a:ext uri="{FF2B5EF4-FFF2-40B4-BE49-F238E27FC236}">
                <a16:creationId xmlns:a16="http://schemas.microsoft.com/office/drawing/2014/main" id="{39F03F82-7997-4EA7-BA4B-63854D190B0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264651" y="1628775"/>
            <a:ext cx="576263" cy="40322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4EE6423E-9A89-4F7E-9BE0-7502C845F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628776"/>
            <a:ext cx="17272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senium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65+</a:t>
            </a:r>
          </a:p>
          <a:p>
            <a:pPr>
              <a:spcBef>
                <a:spcPct val="50000"/>
              </a:spcBef>
              <a:buFontTx/>
              <a:buNone/>
            </a:pPr>
            <a:endParaRPr lang="cs-CZ" altLang="cs-CZ" sz="1800" b="1"/>
          </a:p>
          <a:p>
            <a:pPr>
              <a:spcBef>
                <a:spcPct val="50000"/>
              </a:spcBef>
              <a:buFontTx/>
              <a:buNone/>
            </a:pPr>
            <a:endParaRPr lang="cs-CZ" altLang="cs-CZ" sz="1800" b="1"/>
          </a:p>
          <a:p>
            <a:pPr>
              <a:spcBef>
                <a:spcPct val="50000"/>
              </a:spcBef>
              <a:buFontTx/>
              <a:buNone/>
            </a:pPr>
            <a:endParaRPr lang="cs-CZ" altLang="cs-CZ" sz="1800" b="1"/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4.-5. dekáda</a:t>
            </a:r>
          </a:p>
          <a:p>
            <a:pPr>
              <a:spcBef>
                <a:spcPct val="50000"/>
              </a:spcBef>
              <a:buFontTx/>
              <a:buNone/>
            </a:pPr>
            <a:endParaRPr lang="cs-CZ" altLang="cs-CZ" sz="18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3.-4. dekáda</a:t>
            </a:r>
          </a:p>
          <a:p>
            <a:pPr>
              <a:spcBef>
                <a:spcPct val="50000"/>
              </a:spcBef>
              <a:buFontTx/>
              <a:buNone/>
            </a:pPr>
            <a:endParaRPr lang="cs-CZ" altLang="cs-CZ" sz="18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2.-3. dekáda</a:t>
            </a:r>
          </a:p>
          <a:p>
            <a:pPr>
              <a:spcBef>
                <a:spcPct val="50000"/>
              </a:spcBef>
              <a:buFontTx/>
              <a:buNone/>
            </a:pPr>
            <a:endParaRPr lang="cs-CZ" altLang="cs-CZ" sz="18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chemeClr val="bg1"/>
                </a:solidFill>
              </a:rPr>
              <a:t>1.-2. dekáda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83D588FF-5C45-4827-8F1A-F59686AF0884}"/>
              </a:ext>
            </a:extLst>
          </p:cNvPr>
          <p:cNvSpPr txBox="1">
            <a:spLocks noChangeArrowheads="1"/>
          </p:cNvSpPr>
          <p:nvPr/>
        </p:nvSpPr>
        <p:spPr bwMode="auto">
          <a:xfrm rot="3309261">
            <a:off x="3794919" y="4290219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demence</a:t>
            </a:r>
            <a:r>
              <a:rPr lang="cs-CZ" altLang="cs-CZ" sz="1800" b="1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959D55C1-724A-4E37-A38F-6C4450FB37F6}"/>
              </a:ext>
            </a:extLst>
          </p:cNvPr>
          <p:cNvSpPr txBox="1">
            <a:spLocks noChangeArrowheads="1"/>
          </p:cNvSpPr>
          <p:nvPr/>
        </p:nvSpPr>
        <p:spPr bwMode="auto">
          <a:xfrm rot="3217955">
            <a:off x="4767263" y="432593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sarkopenie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E80C248F-831B-4F3A-8B08-CC4ED1284E95}"/>
              </a:ext>
            </a:extLst>
          </p:cNvPr>
          <p:cNvSpPr txBox="1">
            <a:spLocks noChangeArrowheads="1"/>
          </p:cNvSpPr>
          <p:nvPr/>
        </p:nvSpPr>
        <p:spPr bwMode="auto">
          <a:xfrm rot="3224448">
            <a:off x="5714207" y="4907757"/>
            <a:ext cx="1679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inkontinence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CDF67F1D-1DA7-4D82-9715-52090EF65301}"/>
              </a:ext>
            </a:extLst>
          </p:cNvPr>
          <p:cNvSpPr txBox="1">
            <a:spLocks noChangeArrowheads="1"/>
          </p:cNvSpPr>
          <p:nvPr/>
        </p:nvSpPr>
        <p:spPr bwMode="auto">
          <a:xfrm rot="3279594">
            <a:off x="6956425" y="5519738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metabolický syndrom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1BFB17EC-0556-454B-8E48-8BF055831286}"/>
              </a:ext>
            </a:extLst>
          </p:cNvPr>
          <p:cNvSpPr txBox="1">
            <a:spLocks noChangeArrowheads="1"/>
          </p:cNvSpPr>
          <p:nvPr/>
        </p:nvSpPr>
        <p:spPr bwMode="auto">
          <a:xfrm rot="3248840">
            <a:off x="7755732" y="6019007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ateroskleróza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29D9CDFA-5A6B-4D3C-93E0-12A4C3C5A0E6}"/>
              </a:ext>
            </a:extLst>
          </p:cNvPr>
          <p:cNvSpPr txBox="1">
            <a:spLocks noChangeArrowheads="1"/>
          </p:cNvSpPr>
          <p:nvPr/>
        </p:nvSpPr>
        <p:spPr bwMode="auto">
          <a:xfrm rot="3255764">
            <a:off x="8696326" y="6043613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800" b="1">
                <a:solidFill>
                  <a:srgbClr val="00CC00"/>
                </a:solidFill>
              </a:rPr>
              <a:t>osteoporóza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28F2C54-2723-426B-90B8-69F80B51E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Společné rysy práce praktického lékaře a geriatra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BC21198-1680-4548-823D-4CD26A7D6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79650" y="2060575"/>
            <a:ext cx="8229600" cy="5373688"/>
          </a:xfrm>
        </p:spPr>
        <p:txBody>
          <a:bodyPr/>
          <a:lstStyle/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00DC"/>
                </a:solidFill>
              </a:rPr>
              <a:t>holistický přístup  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00DC"/>
                </a:solidFill>
              </a:rPr>
              <a:t>podíl na řešení komplexu sociálních problémů 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00DC"/>
                </a:solidFill>
              </a:rPr>
              <a:t>tvorba a vedení lékovým schématem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q"/>
            </a:pPr>
            <a:r>
              <a:rPr lang="cs-CZ" altLang="cs-CZ" b="1" dirty="0">
                <a:solidFill>
                  <a:srgbClr val="0000DC"/>
                </a:solidFill>
              </a:rPr>
              <a:t>monitorace změn zdravotního a sociálního systému, zmírňování dopadu na seniorskou populaci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387223B1-6D53-4F2B-8595-A6E473A9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00DC"/>
                </a:solidFill>
              </a:rPr>
              <a:t>Nové aspekty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A75B8E55-BC39-422C-9E0C-A782BC31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nové technologie – analyzátory CRP, glykémie, INR …</a:t>
            </a:r>
          </a:p>
          <a:p>
            <a:pPr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využití IT technologií v provozu ordinace</a:t>
            </a:r>
          </a:p>
          <a:p>
            <a:pPr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zvyšující se zdatnost populace ve využívání IT</a:t>
            </a:r>
          </a:p>
          <a:p>
            <a:pPr>
              <a:buClr>
                <a:srgbClr val="00CC00"/>
              </a:buClr>
              <a:buFont typeface="Wingdings" panose="05000000000000000000" pitchFamily="2" charset="2"/>
              <a:buChar char="v"/>
            </a:pPr>
            <a:r>
              <a:rPr lang="cs-CZ" altLang="cs-CZ" b="1" dirty="0">
                <a:solidFill>
                  <a:srgbClr val="0000DC"/>
                </a:solidFill>
              </a:rPr>
              <a:t>nové možnosti v komunikaci PL s kolegy, specialisty, lůžkovým zařízením, komplementem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42B1606A-DDB1-4F11-B0B2-BB78ABBB2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670" y="418159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Naděje na dožití při narození a kojenecká úmrtnost</a:t>
            </a:r>
          </a:p>
        </p:txBody>
      </p:sp>
      <p:graphicFrame>
        <p:nvGraphicFramePr>
          <p:cNvPr id="3075" name="Object 4">
            <a:extLst>
              <a:ext uri="{FF2B5EF4-FFF2-40B4-BE49-F238E27FC236}">
                <a16:creationId xmlns:a16="http://schemas.microsoft.com/office/drawing/2014/main" id="{3EA256D6-644B-45BC-BA82-3D8EACF1789E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424113" y="1557339"/>
          <a:ext cx="76327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Rastrový obrázek" r:id="rId3" imgW="5038095" imgH="3304762" progId="Paint.Picture">
                  <p:embed/>
                </p:oleObj>
              </mc:Choice>
              <mc:Fallback>
                <p:oleObj name="Rastrový obrázek" r:id="rId3" imgW="5038095" imgH="3304762" progId="Paint.Picture">
                  <p:embed/>
                  <p:pic>
                    <p:nvPicPr>
                      <p:cNvPr id="3075" name="Object 4">
                        <a:extLst>
                          <a:ext uri="{FF2B5EF4-FFF2-40B4-BE49-F238E27FC236}">
                            <a16:creationId xmlns:a16="http://schemas.microsoft.com/office/drawing/2014/main" id="{3EA256D6-644B-45BC-BA82-3D8EACF178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1557339"/>
                        <a:ext cx="76327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82D9691C-FFD7-4BFD-8B92-33382E230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Děkuji za pozornost</a:t>
            </a:r>
          </a:p>
        </p:txBody>
      </p:sp>
      <p:pic>
        <p:nvPicPr>
          <p:cNvPr id="21507" name="Picture 2" descr="F:\KIGPL péče o nemocné.JPG">
            <a:extLst>
              <a:ext uri="{FF2B5EF4-FFF2-40B4-BE49-F238E27FC236}">
                <a16:creationId xmlns:a16="http://schemas.microsoft.com/office/drawing/2014/main" id="{B2BCE6A4-31A4-4DBC-B873-1698F662B7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22740" y="1502516"/>
            <a:ext cx="3313113" cy="4418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Obrázek 1">
            <a:extLst>
              <a:ext uri="{FF2B5EF4-FFF2-40B4-BE49-F238E27FC236}">
                <a16:creationId xmlns:a16="http://schemas.microsoft.com/office/drawing/2014/main" id="{3FD36071-0052-45C5-A7BB-5668A42D7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2" y="2591248"/>
            <a:ext cx="5049838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>
            <a:extLst>
              <a:ext uri="{FF2B5EF4-FFF2-40B4-BE49-F238E27FC236}">
                <a16:creationId xmlns:a16="http://schemas.microsoft.com/office/drawing/2014/main" id="{7078C318-4592-4639-A944-64846F2751E4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351088" y="1557339"/>
          <a:ext cx="7632700" cy="506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Rastrový obrázek" r:id="rId3" imgW="4933333" imgH="3277057" progId="Paint.Picture">
                  <p:embed/>
                </p:oleObj>
              </mc:Choice>
              <mc:Fallback>
                <p:oleObj name="Rastrový obrázek" r:id="rId3" imgW="4933333" imgH="3277057" progId="Paint.Picture">
                  <p:embed/>
                  <p:pic>
                    <p:nvPicPr>
                      <p:cNvPr id="4098" name="Object 4">
                        <a:extLst>
                          <a:ext uri="{FF2B5EF4-FFF2-40B4-BE49-F238E27FC236}">
                            <a16:creationId xmlns:a16="http://schemas.microsoft.com/office/drawing/2014/main" id="{7078C318-4592-4639-A944-64846F2751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557339"/>
                        <a:ext cx="7632700" cy="506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5">
            <a:extLst>
              <a:ext uri="{FF2B5EF4-FFF2-40B4-BE49-F238E27FC236}">
                <a16:creationId xmlns:a16="http://schemas.microsoft.com/office/drawing/2014/main" id="{2D30B2BF-2864-4317-8C65-0151ECF4C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0838" y="498058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Absolutní počty narozených a zemřelých 1785-2011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45EFF171-0473-4823-A9E4-0205BEE5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Vývoj populace</a:t>
            </a:r>
          </a:p>
        </p:txBody>
      </p:sp>
      <p:sp>
        <p:nvSpPr>
          <p:cNvPr id="5123" name="Zástupný symbol pro text 2">
            <a:extLst>
              <a:ext uri="{FF2B5EF4-FFF2-40B4-BE49-F238E27FC236}">
                <a16:creationId xmlns:a16="http://schemas.microsoft.com/office/drawing/2014/main" id="{6ED79544-6819-4872-9B15-9290B3AEB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1688" y="1681163"/>
            <a:ext cx="4165600" cy="823912"/>
          </a:xfrm>
        </p:spPr>
        <p:txBody>
          <a:bodyPr/>
          <a:lstStyle/>
          <a:p>
            <a:pPr algn="ctr" eaLnBrk="1" hangingPunct="1"/>
            <a:r>
              <a:rPr lang="cs-CZ" altLang="cs-CZ">
                <a:solidFill>
                  <a:schemeClr val="bg1"/>
                </a:solidFill>
              </a:rPr>
              <a:t>1950</a:t>
            </a:r>
          </a:p>
        </p:txBody>
      </p:sp>
      <p:sp>
        <p:nvSpPr>
          <p:cNvPr id="5124" name="Zástupný symbol pro text 4">
            <a:extLst>
              <a:ext uri="{FF2B5EF4-FFF2-40B4-BE49-F238E27FC236}">
                <a16:creationId xmlns:a16="http://schemas.microsoft.com/office/drawing/2014/main" id="{E96DFCE0-32F6-4025-8C59-2C8E1C157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1914" y="1681163"/>
            <a:ext cx="3887787" cy="823912"/>
          </a:xfrm>
        </p:spPr>
        <p:txBody>
          <a:bodyPr/>
          <a:lstStyle/>
          <a:p>
            <a:pPr algn="ctr" eaLnBrk="1" hangingPunct="1"/>
            <a:r>
              <a:rPr lang="cs-CZ" altLang="cs-CZ">
                <a:solidFill>
                  <a:schemeClr val="bg1"/>
                </a:solidFill>
              </a:rPr>
              <a:t>2000</a:t>
            </a:r>
          </a:p>
        </p:txBody>
      </p:sp>
      <p:pic>
        <p:nvPicPr>
          <p:cNvPr id="5125" name="Zástupný symbol pro obsah 1">
            <a:extLst>
              <a:ext uri="{FF2B5EF4-FFF2-40B4-BE49-F238E27FC236}">
                <a16:creationId xmlns:a16="http://schemas.microsoft.com/office/drawing/2014/main" id="{84F2AF51-94EE-4400-8237-F719BDA0BC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303" y="1919150"/>
            <a:ext cx="4073525" cy="4164013"/>
          </a:xfrm>
        </p:spPr>
      </p:pic>
      <p:pic>
        <p:nvPicPr>
          <p:cNvPr id="5126" name="Zástupný symbol pro obsah 9">
            <a:extLst>
              <a:ext uri="{FF2B5EF4-FFF2-40B4-BE49-F238E27FC236}">
                <a16:creationId xmlns:a16="http://schemas.microsoft.com/office/drawing/2014/main" id="{DE571613-8C4A-4113-9259-B409951CB2F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5213" y="1938477"/>
            <a:ext cx="4083050" cy="4164013"/>
          </a:xfrm>
        </p:spPr>
      </p:pic>
    </p:spTree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>
            <a:extLst>
              <a:ext uri="{FF2B5EF4-FFF2-40B4-BE49-F238E27FC236}">
                <a16:creationId xmlns:a16="http://schemas.microsoft.com/office/drawing/2014/main" id="{DA7FBF80-B1DA-4278-B90A-3FCFDDEF5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Vývoj věkové struktury obyvatelstva </a:t>
            </a:r>
            <a:br>
              <a:rPr lang="cs-CZ" altLang="cs-CZ" dirty="0">
                <a:solidFill>
                  <a:srgbClr val="0000DC"/>
                </a:solidFill>
              </a:rPr>
            </a:br>
            <a:r>
              <a:rPr lang="cs-CZ" altLang="cs-CZ" dirty="0">
                <a:solidFill>
                  <a:srgbClr val="FF0066"/>
                </a:solidFill>
              </a:rPr>
              <a:t>2015-2050</a:t>
            </a:r>
          </a:p>
        </p:txBody>
      </p:sp>
      <p:sp>
        <p:nvSpPr>
          <p:cNvPr id="6147" name="Text Box 20">
            <a:extLst>
              <a:ext uri="{FF2B5EF4-FFF2-40B4-BE49-F238E27FC236}">
                <a16:creationId xmlns:a16="http://schemas.microsoft.com/office/drawing/2014/main" id="{1FDEDEDA-DC2D-4238-ACDB-9DE9450AF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4" y="5300663"/>
            <a:ext cx="719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1995</a:t>
            </a:r>
          </a:p>
        </p:txBody>
      </p:sp>
      <p:sp>
        <p:nvSpPr>
          <p:cNvPr id="6148" name="Text Box 24">
            <a:extLst>
              <a:ext uri="{FF2B5EF4-FFF2-40B4-BE49-F238E27FC236}">
                <a16:creationId xmlns:a16="http://schemas.microsoft.com/office/drawing/2014/main" id="{6098FB94-F11C-4DA2-AD81-27BA547A2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8989" y="3789363"/>
            <a:ext cx="682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1995</a:t>
            </a:r>
          </a:p>
        </p:txBody>
      </p:sp>
      <p:sp>
        <p:nvSpPr>
          <p:cNvPr id="6149" name="Text Box 25">
            <a:extLst>
              <a:ext uri="{FF2B5EF4-FFF2-40B4-BE49-F238E27FC236}">
                <a16:creationId xmlns:a16="http://schemas.microsoft.com/office/drawing/2014/main" id="{45DAD27E-C09B-4AA6-986F-4D6BF503B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4741863"/>
            <a:ext cx="64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1980</a:t>
            </a:r>
          </a:p>
        </p:txBody>
      </p:sp>
      <p:sp>
        <p:nvSpPr>
          <p:cNvPr id="6150" name="Text Box 26">
            <a:extLst>
              <a:ext uri="{FF2B5EF4-FFF2-40B4-BE49-F238E27FC236}">
                <a16:creationId xmlns:a16="http://schemas.microsoft.com/office/drawing/2014/main" id="{336567B0-C9E8-454C-9A62-C3E6F067D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6450" y="3241675"/>
            <a:ext cx="647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1980</a:t>
            </a:r>
          </a:p>
        </p:txBody>
      </p:sp>
      <p:sp>
        <p:nvSpPr>
          <p:cNvPr id="6151" name="Text Box 27">
            <a:extLst>
              <a:ext uri="{FF2B5EF4-FFF2-40B4-BE49-F238E27FC236}">
                <a16:creationId xmlns:a16="http://schemas.microsoft.com/office/drawing/2014/main" id="{5849764C-DC8C-4387-8131-7DF758A06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4" y="4046538"/>
            <a:ext cx="719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1965</a:t>
            </a:r>
          </a:p>
        </p:txBody>
      </p:sp>
      <p:sp>
        <p:nvSpPr>
          <p:cNvPr id="6152" name="Rectangle 30">
            <a:extLst>
              <a:ext uri="{FF2B5EF4-FFF2-40B4-BE49-F238E27FC236}">
                <a16:creationId xmlns:a16="http://schemas.microsoft.com/office/drawing/2014/main" id="{3CD05CFD-DE82-4AF4-930F-B0472172B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4700" y="265112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1965</a:t>
            </a:r>
          </a:p>
        </p:txBody>
      </p:sp>
      <p:pic>
        <p:nvPicPr>
          <p:cNvPr id="6153" name="Zástupný symbol pro obsah 3">
            <a:extLst>
              <a:ext uri="{FF2B5EF4-FFF2-40B4-BE49-F238E27FC236}">
                <a16:creationId xmlns:a16="http://schemas.microsoft.com/office/drawing/2014/main" id="{49CC4D37-E5FF-45EB-828C-73AAE9BB8E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9775" y="1925638"/>
            <a:ext cx="4038600" cy="4456112"/>
          </a:xfrm>
        </p:spPr>
      </p:pic>
      <p:sp>
        <p:nvSpPr>
          <p:cNvPr id="21" name="Line 14">
            <a:extLst>
              <a:ext uri="{FF2B5EF4-FFF2-40B4-BE49-F238E27FC236}">
                <a16:creationId xmlns:a16="http://schemas.microsoft.com/office/drawing/2014/main" id="{FC11AEA9-BB36-4D09-8224-8C578F3AD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300663"/>
            <a:ext cx="338455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6AA17899-9CCF-498E-B204-81B923D8C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1088" y="4741863"/>
            <a:ext cx="3384550" cy="0"/>
          </a:xfrm>
          <a:prstGeom prst="line">
            <a:avLst/>
          </a:prstGeom>
          <a:noFill/>
          <a:ln w="57150">
            <a:solidFill>
              <a:srgbClr val="66FF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16">
            <a:extLst>
              <a:ext uri="{FF2B5EF4-FFF2-40B4-BE49-F238E27FC236}">
                <a16:creationId xmlns:a16="http://schemas.microsoft.com/office/drawing/2014/main" id="{BD22E21F-88ED-4A80-BF15-CCB86D86E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064" y="4157663"/>
            <a:ext cx="3240087" cy="0"/>
          </a:xfrm>
          <a:prstGeom prst="line">
            <a:avLst/>
          </a:prstGeom>
          <a:noFill/>
          <a:ln w="57150">
            <a:solidFill>
              <a:srgbClr val="009900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157" name="Zástupný symbol pro obsah 26">
            <a:extLst>
              <a:ext uri="{FF2B5EF4-FFF2-40B4-BE49-F238E27FC236}">
                <a16:creationId xmlns:a16="http://schemas.microsoft.com/office/drawing/2014/main" id="{EDDBEDAA-784A-429E-ABBF-74BF11E778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8238" y="1925638"/>
            <a:ext cx="4038600" cy="4456112"/>
          </a:xfrm>
        </p:spPr>
      </p:pic>
      <p:sp>
        <p:nvSpPr>
          <p:cNvPr id="28" name="Line 19">
            <a:extLst>
              <a:ext uri="{FF2B5EF4-FFF2-40B4-BE49-F238E27FC236}">
                <a16:creationId xmlns:a16="http://schemas.microsoft.com/office/drawing/2014/main" id="{5A4F92B4-1E6E-484D-834C-8C1F03B46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3941763"/>
            <a:ext cx="338455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Line 18">
            <a:extLst>
              <a:ext uri="{FF2B5EF4-FFF2-40B4-BE49-F238E27FC236}">
                <a16:creationId xmlns:a16="http://schemas.microsoft.com/office/drawing/2014/main" id="{3C039132-B415-4581-89DE-E37BA8337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3394075"/>
            <a:ext cx="3384550" cy="0"/>
          </a:xfrm>
          <a:prstGeom prst="line">
            <a:avLst/>
          </a:prstGeom>
          <a:noFill/>
          <a:ln w="57150">
            <a:solidFill>
              <a:srgbClr val="66FF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17">
            <a:extLst>
              <a:ext uri="{FF2B5EF4-FFF2-40B4-BE49-F238E27FC236}">
                <a16:creationId xmlns:a16="http://schemas.microsoft.com/office/drawing/2014/main" id="{0048230D-37B2-4BA5-8B11-AE0585D56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4" y="2803525"/>
            <a:ext cx="3240087" cy="0"/>
          </a:xfrm>
          <a:prstGeom prst="line">
            <a:avLst/>
          </a:prstGeom>
          <a:noFill/>
          <a:ln w="57150">
            <a:solidFill>
              <a:srgbClr val="009900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1" name="Line 13">
            <a:extLst>
              <a:ext uri="{FF2B5EF4-FFF2-40B4-BE49-F238E27FC236}">
                <a16:creationId xmlns:a16="http://schemas.microsoft.com/office/drawing/2014/main" id="{87D95AE2-0901-47F7-8F3F-94898D1CD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0776" y="3373439"/>
            <a:ext cx="7859713" cy="41275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" name="Veselý obličej 31">
            <a:extLst>
              <a:ext uri="{FF2B5EF4-FFF2-40B4-BE49-F238E27FC236}">
                <a16:creationId xmlns:a16="http://schemas.microsoft.com/office/drawing/2014/main" id="{E1E4FFCB-02D7-469A-A965-5EB1A10A517E}"/>
              </a:ext>
            </a:extLst>
          </p:cNvPr>
          <p:cNvSpPr/>
          <p:nvPr/>
        </p:nvSpPr>
        <p:spPr>
          <a:xfrm>
            <a:off x="8328026" y="2230439"/>
            <a:ext cx="288925" cy="242887"/>
          </a:xfrm>
          <a:prstGeom prst="smileyFac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>
            <a:extLst>
              <a:ext uri="{FF2B5EF4-FFF2-40B4-BE49-F238E27FC236}">
                <a16:creationId xmlns:a16="http://schemas.microsoft.com/office/drawing/2014/main" id="{A55B75C7-17A0-4D45-A049-D6FE39753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00DC"/>
                </a:solidFill>
              </a:rPr>
              <a:t>Rok 2100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b="1" dirty="0">
                <a:solidFill>
                  <a:srgbClr val="0000DC"/>
                </a:solidFill>
              </a:rPr>
              <a:t>počet obyvatel 7,6 mil</a:t>
            </a:r>
          </a:p>
        </p:txBody>
      </p:sp>
      <p:pic>
        <p:nvPicPr>
          <p:cNvPr id="7171" name="Zástupný symbol pro obsah 6">
            <a:extLst>
              <a:ext uri="{FF2B5EF4-FFF2-40B4-BE49-F238E27FC236}">
                <a16:creationId xmlns:a16="http://schemas.microsoft.com/office/drawing/2014/main" id="{87140639-C215-4DC9-8D53-03102BAD7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1989138"/>
            <a:ext cx="4419600" cy="4495800"/>
          </a:xfrm>
        </p:spPr>
      </p:pic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C2C66D2-E377-4DB9-92B1-17FFF3DC8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Vývoj společnosti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3AC8AE8-E44B-43C2-8810-FEE1448DA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naplňování prognóz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demografický vývoj  - v roce 2000 bylo 14 % populace starší 65 let v ČR, v roce 2015 18%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tedy nárůst o 400 000 obyvatel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v průměrné praxi praktického lékaře s 1500 registrovanými to znamená o 80 seniorů více a o 80 mladších nemocných méně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nárůst nákladů na zdravotní a sociální péči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narůstající počet seniorů s kognitivním deficitem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narůstající počet nesoběstačných seniorů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28EA384-BE90-4733-86E0-3A03A6572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0068" y="347662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Změny v systému lůžkové péče</a:t>
            </a:r>
            <a:br>
              <a:rPr lang="cs-CZ" altLang="cs-CZ" b="1" dirty="0">
                <a:solidFill>
                  <a:srgbClr val="FFFF66"/>
                </a:solidFill>
              </a:rPr>
            </a:br>
            <a:r>
              <a:rPr lang="cs-CZ" altLang="cs-CZ" b="1" dirty="0">
                <a:solidFill>
                  <a:srgbClr val="FFFF66"/>
                </a:solidFill>
              </a:rPr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497A920-9B41-40A4-92FB-EA344231F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7610" y="1426222"/>
            <a:ext cx="10359994" cy="4160838"/>
          </a:xfrm>
        </p:spPr>
        <p:txBody>
          <a:bodyPr/>
          <a:lstStyle/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redukce lůžek akutní péče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redukce akutních geriatrických lůžek v nemocnicích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neuspokojivá situace v dostupnosti lůžek JIP pro seniory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rozvoj „</a:t>
            </a:r>
            <a:r>
              <a:rPr lang="cs-CZ" altLang="cs-CZ" b="1" dirty="0" err="1">
                <a:solidFill>
                  <a:srgbClr val="0000DC"/>
                </a:solidFill>
              </a:rPr>
              <a:t>postakutní</a:t>
            </a:r>
            <a:r>
              <a:rPr lang="cs-CZ" altLang="cs-CZ" b="1" dirty="0">
                <a:solidFill>
                  <a:srgbClr val="0000DC"/>
                </a:solidFill>
              </a:rPr>
              <a:t> péče“ </a:t>
            </a:r>
          </a:p>
          <a:p>
            <a:pPr eaLnBrk="1" hangingPunct="1">
              <a:buClr>
                <a:srgbClr val="00CC00"/>
              </a:buClr>
              <a:buFont typeface="Wingdings" panose="05000000000000000000" pitchFamily="2" charset="2"/>
              <a:buChar char="Ø"/>
            </a:pPr>
            <a:r>
              <a:rPr lang="cs-CZ" altLang="cs-CZ" b="1" dirty="0">
                <a:solidFill>
                  <a:srgbClr val="0000DC"/>
                </a:solidFill>
              </a:rPr>
              <a:t>tvorba modelu dlouhodobé péče – kombinace zdravotních a sociálních služeb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799C56EA-F46A-4314-BB59-1519D6AE07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79650" y="1268414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Nemocný staršího věku není pacientem primárně dlouhodobým !!</a:t>
            </a:r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BEE11545-21EE-4ECB-8803-92DE4E8B37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213100"/>
            <a:ext cx="640080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Čím později zasáhneme do rozvoje akutního zhoršení stavu, tím hlouběji se nemocný propadne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do fatální kaskády komplikací a ztráty soběstačnosti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424</TotalTime>
  <Words>617</Words>
  <Application>Microsoft Office PowerPoint</Application>
  <PresentationFormat>Širokoúhlá obrazovka</PresentationFormat>
  <Paragraphs>95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Rastrový obrázek</vt:lpstr>
      <vt:lpstr> Role praktického lékaře v měnící se společnosti</vt:lpstr>
      <vt:lpstr>Naděje na dožití při narození a kojenecká úmrtnost</vt:lpstr>
      <vt:lpstr>Absolutní počty narozených a zemřelých 1785-2011</vt:lpstr>
      <vt:lpstr>Vývoj populace</vt:lpstr>
      <vt:lpstr>Vývoj věkové struktury obyvatelstva  2015-2050</vt:lpstr>
      <vt:lpstr>Rok 2100 počet obyvatel 7,6 mil</vt:lpstr>
      <vt:lpstr>Vývoj společnosti</vt:lpstr>
      <vt:lpstr>Změny v systému lůžkové péče  </vt:lpstr>
      <vt:lpstr>Nemocný staršího věku není pacientem primárně dlouhodobým !!</vt:lpstr>
      <vt:lpstr>Současné podmínky v primární péči</vt:lpstr>
      <vt:lpstr> praktický lékař se stává                   geriatrem 1. linie</vt:lpstr>
      <vt:lpstr>Současná situace seniorů</vt:lpstr>
      <vt:lpstr>Současné podmínky v primární péči</vt:lpstr>
      <vt:lpstr>Neuspokojivě řešené problémy</vt:lpstr>
      <vt:lpstr>Důsledky </vt:lpstr>
      <vt:lpstr>Opatření?</vt:lpstr>
      <vt:lpstr>Primární prevence syndromů stáří aneb Tvůj životní styl Tě dostihne ve stáří</vt:lpstr>
      <vt:lpstr>Společné rysy práce praktického lékaře a geriatra</vt:lpstr>
      <vt:lpstr>Nové aspekty</vt:lpstr>
      <vt:lpstr>Děkuji za pozornost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38</cp:revision>
  <cp:lastPrinted>1601-01-01T00:00:00Z</cp:lastPrinted>
  <dcterms:created xsi:type="dcterms:W3CDTF">2021-04-27T07:29:37Z</dcterms:created>
  <dcterms:modified xsi:type="dcterms:W3CDTF">2022-02-12T20:17:01Z</dcterms:modified>
</cp:coreProperties>
</file>