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22"/>
  </p:notesMasterIdLst>
  <p:handoutMasterIdLst>
    <p:handoutMasterId r:id="rId23"/>
  </p:handoutMasterIdLst>
  <p:sldIdLst>
    <p:sldId id="256" r:id="rId2"/>
    <p:sldId id="329" r:id="rId3"/>
    <p:sldId id="330" r:id="rId4"/>
    <p:sldId id="331" r:id="rId5"/>
    <p:sldId id="332" r:id="rId6"/>
    <p:sldId id="333" r:id="rId7"/>
    <p:sldId id="334" r:id="rId8"/>
    <p:sldId id="335" r:id="rId9"/>
    <p:sldId id="288" r:id="rId10"/>
    <p:sldId id="336" r:id="rId11"/>
    <p:sldId id="291" r:id="rId12"/>
    <p:sldId id="337" r:id="rId13"/>
    <p:sldId id="338" r:id="rId14"/>
    <p:sldId id="339" r:id="rId15"/>
    <p:sldId id="290" r:id="rId16"/>
    <p:sldId id="340" r:id="rId17"/>
    <p:sldId id="297" r:id="rId18"/>
    <p:sldId id="267" r:id="rId19"/>
    <p:sldId id="341" r:id="rId20"/>
    <p:sldId id="284" r:id="rId2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6754" autoAdjust="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3202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907534D-54C1-45F1-848D-D131E25FFB2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02" y="423331"/>
            <a:ext cx="3636264" cy="1069200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97C0165F-2D7A-4224-A2CE-15A0E11D30A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10" name="Rectangle 18">
            <a:extLst>
              <a:ext uri="{FF2B5EF4-FFF2-40B4-BE49-F238E27FC236}">
                <a16:creationId xmlns:a16="http://schemas.microsoft.com/office/drawing/2014/main" id="{C62DBBD6-EEE7-4E17-A9E1-BAAE2E1BAF2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E460895-9029-4EAC-AE49-B3E1E904B9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9EFA240-1600-4C90-ABDA-5BB3C7B63C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F30BC3D-8311-4B42-9A72-001E3518E5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48047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571273EA-F61C-4A0A-ABCC-7E5F2CB6260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378" y="2014200"/>
            <a:ext cx="9623244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025E3B3-B2DB-4D19-8008-8070DC9F22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D73140-980E-447C-941F-CC8502026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48868AB-E815-471D-80A8-410CDD91F6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7EE46A-3587-462A-913E-F8455268F200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360909269"/>
      </p:ext>
    </p:extLst>
  </p:cSld>
  <p:clrMapOvr>
    <a:masterClrMapping/>
  </p:clrMapOvr>
  <p:transition>
    <p:randomBa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60A4B69-ACF6-4C3F-8D59-1B562036C7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07A691B-BD27-41B2-8891-D7C0D3A176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FC260C9-285C-49FF-BE76-8B078B32CF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37B9A-F627-436D-B6C7-B65506441E5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67606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DB79FB2-6769-4581-A964-440EAF5E27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A3152B7-06F9-4D4F-98BF-909D83C452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1E48D1F-7F28-44A4-91E8-969E99A672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C5E7D-E558-4C00-97DF-3FF9AE4A2F7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69851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2EF0DE5D-1D11-40AF-8BC3-66C889BF38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833" y="421664"/>
            <a:ext cx="3624021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5BF20EB-641E-4534-901F-806964C0DB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0DBDC94-BB85-4907-A8F5-C3DE8CF7593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64966F0-BF21-46C2-AE3F-D341C26FCB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ED2882E9-4E25-42CE-9CDC-AB2AC9B8A2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EA3C484C-9B44-4494-874D-664939972C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BBFAC4E-6185-43C9-B0DE-6943663CBE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B59FD55-BC96-4BB0-A974-ED3755CC0C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6" r:id="rId15"/>
    <p:sldLayoutId id="2147483697" r:id="rId16"/>
    <p:sldLayoutId id="2147483698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8D6E48-A098-416D-9446-53B52CE2E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489201"/>
            <a:ext cx="11361600" cy="939800"/>
          </a:xfrm>
        </p:spPr>
        <p:txBody>
          <a:bodyPr/>
          <a:lstStyle/>
          <a:p>
            <a:br>
              <a:rPr lang="cs-CZ" altLang="cs-CZ" sz="5400" dirty="0"/>
            </a:br>
            <a:r>
              <a:rPr lang="cs-CZ" altLang="cs-CZ" sz="5400" dirty="0">
                <a:solidFill>
                  <a:srgbClr val="0000DC"/>
                </a:solidFill>
              </a:rPr>
              <a:t>Role praktického lékaře v měnící se společnosti</a:t>
            </a:r>
            <a:endParaRPr lang="cs-CZ" altLang="cs-CZ" sz="5000" dirty="0">
              <a:solidFill>
                <a:srgbClr val="0000DC"/>
              </a:solidFill>
              <a:latin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CC89B0A-7F52-4C9F-8B8B-3AB1A92187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3643319"/>
            <a:ext cx="11361600" cy="2114013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0397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ACDB2B1F-33EE-4C9D-85E5-277275CD5E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08200" y="188913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0000DC"/>
                </a:solidFill>
              </a:rPr>
              <a:t>Současné podmínky v primární péči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EF9C5E21-5C5E-4025-B801-CCE369578A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3681" y="1445597"/>
            <a:ext cx="10653204" cy="4249737"/>
          </a:xfrm>
        </p:spPr>
        <p:txBody>
          <a:bodyPr/>
          <a:lstStyle/>
          <a:p>
            <a:pPr eaLnBrk="1" hangingPunct="1">
              <a:buClr>
                <a:srgbClr val="00CC00"/>
              </a:buClr>
              <a:buSzPct val="130000"/>
              <a:buFont typeface="Wingdings" panose="05000000000000000000" pitchFamily="2" charset="2"/>
              <a:buChar char="ü"/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praktický lékař věnuje 80% ordinační doby nemocným nad 65 let věku</a:t>
            </a:r>
          </a:p>
          <a:p>
            <a:pPr eaLnBrk="1" hangingPunct="1">
              <a:buClr>
                <a:srgbClr val="00CC00"/>
              </a:buClr>
              <a:buSzPct val="130000"/>
              <a:buFont typeface="Wingdings" panose="05000000000000000000" pitchFamily="2" charset="2"/>
              <a:buChar char="ü"/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specializovaných geriatrů vzhledem k plánované reformě vzdělávání lékařů pravděpodobně nebude přibývat</a:t>
            </a:r>
          </a:p>
          <a:p>
            <a:pPr eaLnBrk="1" hangingPunct="1">
              <a:buClr>
                <a:srgbClr val="00CC00"/>
              </a:buClr>
              <a:buSzPct val="130000"/>
              <a:buFont typeface="Wingdings" panose="05000000000000000000" pitchFamily="2" charset="2"/>
              <a:buChar char="ü"/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nerovnoměrně dostupná a nedostatečně financovaná síť terénních služeb</a:t>
            </a:r>
          </a:p>
          <a:p>
            <a:pPr marL="0" indent="0">
              <a:buClr>
                <a:srgbClr val="00CC00"/>
              </a:buClr>
              <a:buSzPct val="130000"/>
              <a:buNone/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= </a:t>
            </a:r>
            <a:r>
              <a:rPr lang="cs-CZ" altLang="cs-CZ" b="1" i="1" dirty="0">
                <a:solidFill>
                  <a:srgbClr val="0000DC"/>
                </a:solidFill>
              </a:rPr>
              <a:t>hrozba prodlevy při diagnostice závažných  </a:t>
            </a:r>
            <a:r>
              <a:rPr lang="cs-CZ" altLang="cs-CZ" b="1" i="1" dirty="0">
                <a:solidFill>
                  <a:srgbClr val="FFFF66"/>
                </a:solidFill>
              </a:rPr>
              <a:t> </a:t>
            </a:r>
          </a:p>
          <a:p>
            <a:pPr marL="0" indent="0">
              <a:buClr>
                <a:srgbClr val="00CC00"/>
              </a:buClr>
              <a:buSzPct val="130000"/>
              <a:buNone/>
              <a:defRPr/>
            </a:pPr>
            <a:r>
              <a:rPr lang="cs-CZ" altLang="cs-CZ" b="1" i="1" dirty="0">
                <a:solidFill>
                  <a:srgbClr val="FFFF66"/>
                </a:solidFill>
              </a:rPr>
              <a:t>                      </a:t>
            </a:r>
            <a:r>
              <a:rPr lang="cs-CZ" altLang="cs-CZ" b="1" i="1" dirty="0">
                <a:solidFill>
                  <a:srgbClr val="0000DC"/>
                </a:solidFill>
              </a:rPr>
              <a:t>patologických jevů</a:t>
            </a:r>
            <a:endParaRPr lang="cs-CZ" altLang="cs-CZ" b="1" dirty="0">
              <a:solidFill>
                <a:srgbClr val="0000DC"/>
              </a:solidFill>
            </a:endParaRPr>
          </a:p>
          <a:p>
            <a:pPr eaLnBrk="1" hangingPunct="1">
              <a:buFontTx/>
              <a:buChar char=" "/>
              <a:defRPr/>
            </a:pPr>
            <a:endParaRPr lang="cs-CZ" altLang="cs-CZ" dirty="0">
              <a:solidFill>
                <a:srgbClr val="FFFF66"/>
              </a:solidFill>
            </a:endParaRPr>
          </a:p>
          <a:p>
            <a:pPr eaLnBrk="1" hangingPunct="1">
              <a:defRPr/>
            </a:pPr>
            <a:endParaRPr lang="cs-CZ" altLang="cs-CZ" dirty="0">
              <a:solidFill>
                <a:srgbClr val="FFFF66"/>
              </a:solidFill>
            </a:endParaRPr>
          </a:p>
        </p:txBody>
      </p:sp>
    </p:spTree>
  </p:cSld>
  <p:clrMapOvr>
    <a:masterClrMapping/>
  </p:clrMapOvr>
  <p:transition spd="slow">
    <p:wheel spokes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3">
            <a:extLst>
              <a:ext uri="{FF2B5EF4-FFF2-40B4-BE49-F238E27FC236}">
                <a16:creationId xmlns:a16="http://schemas.microsoft.com/office/drawing/2014/main" id="{08B421F9-29F2-4FFA-A273-78A4BA124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313" y="1844675"/>
            <a:ext cx="8229600" cy="1790700"/>
          </a:xfrm>
        </p:spPr>
        <p:txBody>
          <a:bodyPr/>
          <a:lstStyle/>
          <a:p>
            <a:pPr eaLnBrk="1" hangingPunct="1"/>
            <a:r>
              <a:rPr lang="cs-CZ" altLang="cs-CZ" b="1" i="1" dirty="0">
                <a:solidFill>
                  <a:srgbClr val="FFFF66"/>
                </a:solidFill>
              </a:rPr>
              <a:t> </a:t>
            </a:r>
            <a:r>
              <a:rPr lang="cs-CZ" altLang="cs-CZ" b="1" i="1" dirty="0">
                <a:solidFill>
                  <a:srgbClr val="0000DC"/>
                </a:solidFill>
              </a:rPr>
              <a:t>praktický lékař se stává                   geriatrem 1. linie</a:t>
            </a:r>
            <a:endParaRPr lang="cs-CZ" altLang="cs-CZ" dirty="0">
              <a:solidFill>
                <a:srgbClr val="0000DC"/>
              </a:solidFill>
            </a:endParaRPr>
          </a:p>
        </p:txBody>
      </p:sp>
    </p:spTree>
  </p:cSld>
  <p:clrMapOvr>
    <a:masterClrMapping/>
  </p:clrMapOvr>
  <p:transition spd="slow">
    <p:wheel spokes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2">
            <a:extLst>
              <a:ext uri="{FF2B5EF4-FFF2-40B4-BE49-F238E27FC236}">
                <a16:creationId xmlns:a16="http://schemas.microsoft.com/office/drawing/2014/main" id="{63803CC0-72D4-4916-9006-F5844302F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0000DC"/>
                </a:solidFill>
              </a:rPr>
              <a:t>Současná situace seniorů</a:t>
            </a:r>
          </a:p>
        </p:txBody>
      </p:sp>
      <p:sp>
        <p:nvSpPr>
          <p:cNvPr id="13315" name="Zástupný symbol pro obsah 3">
            <a:extLst>
              <a:ext uri="{FF2B5EF4-FFF2-40B4-BE49-F238E27FC236}">
                <a16:creationId xmlns:a16="http://schemas.microsoft.com/office/drawing/2014/main" id="{F8A35BF3-D9FF-4C56-AA79-1989218927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452305"/>
            <a:ext cx="10753200" cy="4139998"/>
          </a:xfrm>
        </p:spPr>
        <p:txBody>
          <a:bodyPr/>
          <a:lstStyle/>
          <a:p>
            <a:pPr eaLnBrk="1" hangingPunct="1">
              <a:buClr>
                <a:srgbClr val="00CC00"/>
              </a:buClr>
              <a:buSzPct val="130000"/>
              <a:buFont typeface="Wingdings" panose="05000000000000000000" pitchFamily="2" charset="2"/>
              <a:buChar char="ü"/>
            </a:pPr>
            <a:r>
              <a:rPr lang="cs-CZ" altLang="cs-CZ" b="1" dirty="0">
                <a:solidFill>
                  <a:srgbClr val="0000DC"/>
                </a:solidFill>
              </a:rPr>
              <a:t>život v nukleárních rodinách – generace žijí odděleně</a:t>
            </a:r>
          </a:p>
          <a:p>
            <a:pPr eaLnBrk="1" hangingPunct="1">
              <a:buClr>
                <a:srgbClr val="00CC00"/>
              </a:buClr>
              <a:buSzPct val="130000"/>
              <a:buFont typeface="Wingdings" panose="05000000000000000000" pitchFamily="2" charset="2"/>
              <a:buChar char="ü"/>
            </a:pPr>
            <a:r>
              <a:rPr lang="cs-CZ" altLang="cs-CZ" b="1" dirty="0">
                <a:solidFill>
                  <a:srgbClr val="0000DC"/>
                </a:solidFill>
              </a:rPr>
              <a:t>80% seniorů žije ve svém vlastním prostředí buď samostatně nebo za pomoci příbuzných a sousedů, 20% v ústavní péči</a:t>
            </a:r>
          </a:p>
          <a:p>
            <a:pPr eaLnBrk="1" hangingPunct="1">
              <a:buClr>
                <a:srgbClr val="00CC00"/>
              </a:buClr>
              <a:buSzPct val="130000"/>
              <a:buFont typeface="Wingdings" panose="05000000000000000000" pitchFamily="2" charset="2"/>
              <a:buChar char="ü"/>
            </a:pPr>
            <a:r>
              <a:rPr lang="cs-CZ" altLang="cs-CZ" b="1" dirty="0">
                <a:solidFill>
                  <a:srgbClr val="0000DC"/>
                </a:solidFill>
              </a:rPr>
              <a:t>zatím nepříznivá situace pro pečující rodinné příslušníky – pečovatelské volno?</a:t>
            </a:r>
          </a:p>
          <a:p>
            <a:pPr eaLnBrk="1" hangingPunct="1">
              <a:buClr>
                <a:srgbClr val="00CC00"/>
              </a:buClr>
              <a:buSzPct val="130000"/>
              <a:buFont typeface="Wingdings" panose="05000000000000000000" pitchFamily="2" charset="2"/>
              <a:buChar char="ü"/>
            </a:pPr>
            <a:r>
              <a:rPr lang="cs-CZ" altLang="cs-CZ" b="1" dirty="0">
                <a:solidFill>
                  <a:srgbClr val="0000DC"/>
                </a:solidFill>
              </a:rPr>
              <a:t>problém s kvalitou poskytované péče v pobytových zařízeních – registrace?</a:t>
            </a:r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  <p:transition spd="slow">
    <p:wheel spokes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9DE07EFB-8EC6-4F63-A24E-488A9E46F3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63750" y="230188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600" dirty="0">
                <a:solidFill>
                  <a:srgbClr val="0000DC"/>
                </a:solidFill>
              </a:rPr>
              <a:t>Současné podmínky v primární péči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25288671-1A49-4888-A0E9-7E9363F376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2155" y="1373188"/>
            <a:ext cx="10555549" cy="5472112"/>
          </a:xfrm>
        </p:spPr>
        <p:txBody>
          <a:bodyPr/>
          <a:lstStyle/>
          <a:p>
            <a:pPr eaLnBrk="1" hangingPunct="1">
              <a:buClr>
                <a:srgbClr val="00CC00"/>
              </a:buClr>
              <a:buFont typeface="Wingdings" panose="05000000000000000000" pitchFamily="2" charset="2"/>
              <a:buChar char="Ø"/>
            </a:pPr>
            <a:r>
              <a:rPr lang="cs-CZ" altLang="cs-CZ" b="1" dirty="0">
                <a:solidFill>
                  <a:srgbClr val="0000DC"/>
                </a:solidFill>
              </a:rPr>
              <a:t>podpora dostupnosti terénních služeb – domácí péče s cílem zachovat soběstačnost seniorů a jejich schopnost setrvat ve vlastním prostředí </a:t>
            </a:r>
          </a:p>
          <a:p>
            <a:pPr eaLnBrk="1" hangingPunct="1">
              <a:buClr>
                <a:srgbClr val="00CC00"/>
              </a:buClr>
              <a:buFont typeface="Wingdings" panose="05000000000000000000" pitchFamily="2" charset="2"/>
              <a:buChar char="Ø"/>
            </a:pPr>
            <a:r>
              <a:rPr lang="cs-CZ" altLang="cs-CZ" b="1" dirty="0">
                <a:solidFill>
                  <a:srgbClr val="0000DC"/>
                </a:solidFill>
              </a:rPr>
              <a:t>obnovení institutu geriatrické sestry jako člena týmu praktického lékaře ??</a:t>
            </a:r>
          </a:p>
          <a:p>
            <a:pPr eaLnBrk="1" hangingPunct="1">
              <a:buClr>
                <a:srgbClr val="00CC00"/>
              </a:buClr>
              <a:buFont typeface="Wingdings" panose="05000000000000000000" pitchFamily="2" charset="2"/>
              <a:buChar char="Ø"/>
            </a:pPr>
            <a:r>
              <a:rPr lang="cs-CZ" altLang="cs-CZ" b="1" dirty="0">
                <a:solidFill>
                  <a:srgbClr val="0000DC"/>
                </a:solidFill>
              </a:rPr>
              <a:t>reálné vytvoření a zavedení systému akreditací poskytovatelů služeb, zavedení systému kontroly kvality všech seniorských zařízení</a:t>
            </a:r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  <p:transition spd="slow">
    <p:wheel spokes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AB65236-D68C-4AD4-9930-BFAEC44B86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63984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Neuspokojivě řešené problémy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A806B24E-9080-46CF-8A41-E3A709ECE6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73951"/>
            <a:ext cx="8229600" cy="58054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CC00"/>
              </a:buClr>
              <a:buFont typeface="Wingdings" panose="05000000000000000000" pitchFamily="2" charset="2"/>
              <a:buChar char="v"/>
            </a:pPr>
            <a:r>
              <a:rPr lang="cs-CZ" altLang="cs-CZ" b="1" dirty="0">
                <a:solidFill>
                  <a:srgbClr val="0000DC"/>
                </a:solidFill>
              </a:rPr>
              <a:t>dlouhodobá pravidelná supervize seniorů ve vlastním prostředí</a:t>
            </a:r>
          </a:p>
          <a:p>
            <a:pPr eaLnBrk="1" hangingPunct="1">
              <a:lnSpc>
                <a:spcPct val="90000"/>
              </a:lnSpc>
              <a:buClr>
                <a:srgbClr val="00CC00"/>
              </a:buClr>
              <a:buFont typeface="Wingdings" panose="05000000000000000000" pitchFamily="2" charset="2"/>
              <a:buChar char="v"/>
            </a:pPr>
            <a:r>
              <a:rPr lang="cs-CZ" altLang="cs-CZ" b="1" dirty="0" err="1">
                <a:solidFill>
                  <a:srgbClr val="0000DC"/>
                </a:solidFill>
              </a:rPr>
              <a:t>poddiagnostikování</a:t>
            </a:r>
            <a:r>
              <a:rPr lang="cs-CZ" altLang="cs-CZ" b="1" dirty="0">
                <a:solidFill>
                  <a:srgbClr val="0000DC"/>
                </a:solidFill>
              </a:rPr>
              <a:t> chorob podstatně ovlivňujících celkový stav, soběstačnost a kvalitu života</a:t>
            </a:r>
          </a:p>
          <a:p>
            <a:pPr eaLnBrk="1" hangingPunct="1">
              <a:lnSpc>
                <a:spcPct val="90000"/>
              </a:lnSpc>
              <a:buClr>
                <a:srgbClr val="00CC00"/>
              </a:buClr>
            </a:pPr>
            <a:r>
              <a:rPr lang="cs-CZ" altLang="cs-CZ" b="1" dirty="0">
                <a:solidFill>
                  <a:srgbClr val="0000DC"/>
                </a:solidFill>
              </a:rPr>
              <a:t>demence </a:t>
            </a:r>
          </a:p>
          <a:p>
            <a:pPr eaLnBrk="1" hangingPunct="1">
              <a:lnSpc>
                <a:spcPct val="90000"/>
              </a:lnSpc>
              <a:buClr>
                <a:srgbClr val="00CC00"/>
              </a:buClr>
            </a:pPr>
            <a:r>
              <a:rPr lang="cs-CZ" altLang="cs-CZ" b="1" dirty="0">
                <a:solidFill>
                  <a:srgbClr val="0000DC"/>
                </a:solidFill>
              </a:rPr>
              <a:t>deprese </a:t>
            </a:r>
          </a:p>
          <a:p>
            <a:pPr eaLnBrk="1" hangingPunct="1">
              <a:lnSpc>
                <a:spcPct val="90000"/>
              </a:lnSpc>
              <a:buClr>
                <a:srgbClr val="00CC00"/>
              </a:buClr>
            </a:pPr>
            <a:r>
              <a:rPr lang="cs-CZ" altLang="cs-CZ" b="1" dirty="0">
                <a:solidFill>
                  <a:srgbClr val="0000DC"/>
                </a:solidFill>
              </a:rPr>
              <a:t>osteoporóza a </a:t>
            </a:r>
            <a:r>
              <a:rPr lang="cs-CZ" altLang="cs-CZ" b="1" dirty="0" err="1">
                <a:solidFill>
                  <a:srgbClr val="0000DC"/>
                </a:solidFill>
              </a:rPr>
              <a:t>sarkopenie</a:t>
            </a:r>
            <a:endParaRPr lang="cs-CZ" altLang="cs-CZ" b="1" dirty="0">
              <a:solidFill>
                <a:srgbClr val="0000DC"/>
              </a:solidFill>
            </a:endParaRPr>
          </a:p>
          <a:p>
            <a:pPr eaLnBrk="1" hangingPunct="1">
              <a:lnSpc>
                <a:spcPct val="90000"/>
              </a:lnSpc>
              <a:buClr>
                <a:srgbClr val="00CC00"/>
              </a:buClr>
              <a:buFont typeface="Wingdings" panose="05000000000000000000" pitchFamily="2" charset="2"/>
              <a:buChar char="v"/>
            </a:pPr>
            <a:r>
              <a:rPr lang="cs-CZ" altLang="cs-CZ" b="1" dirty="0">
                <a:solidFill>
                  <a:srgbClr val="0000DC"/>
                </a:solidFill>
              </a:rPr>
              <a:t>minimální povědomí populace               o nutnosti celoživotní prevence geriatrických syndromů 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1363E97-B212-49A7-82D5-9AF0D4EC1C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37988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0000DC"/>
                </a:solidFill>
              </a:rPr>
              <a:t>Důsledky</a:t>
            </a:r>
            <a:r>
              <a:rPr lang="cs-CZ" altLang="cs-CZ" b="1" dirty="0">
                <a:solidFill>
                  <a:srgbClr val="FFFF66"/>
                </a:solidFill>
              </a:rPr>
              <a:t> 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21D033C-C568-465A-BA84-9DDC96BF93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92313" y="1380988"/>
            <a:ext cx="8229600" cy="58054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CC00"/>
              </a:buClr>
              <a:buFont typeface="Wingdings" panose="05000000000000000000" pitchFamily="2" charset="2"/>
              <a:buChar char="Ø"/>
            </a:pPr>
            <a:r>
              <a:rPr lang="cs-CZ" altLang="cs-CZ" b="1" dirty="0">
                <a:solidFill>
                  <a:srgbClr val="0000DC"/>
                </a:solidFill>
              </a:rPr>
              <a:t>29-50% hospitalizací seniorů je způsobeno chybami v medikaci, lékovými interakcemi nebo NÚL </a:t>
            </a:r>
          </a:p>
          <a:p>
            <a:pPr eaLnBrk="1" hangingPunct="1">
              <a:lnSpc>
                <a:spcPct val="90000"/>
              </a:lnSpc>
              <a:buClr>
                <a:srgbClr val="00CC00"/>
              </a:buClr>
              <a:buFont typeface="Wingdings" panose="05000000000000000000" pitchFamily="2" charset="2"/>
              <a:buChar char="Ø"/>
            </a:pPr>
            <a:r>
              <a:rPr lang="cs-CZ" altLang="cs-CZ" b="1" dirty="0">
                <a:solidFill>
                  <a:srgbClr val="0000DC"/>
                </a:solidFill>
              </a:rPr>
              <a:t>15% seniorů ve vlastním prostředí a 30% v zařízeních jsou depresivní, skutečně léčená je jen desetina z nich</a:t>
            </a:r>
          </a:p>
          <a:p>
            <a:pPr eaLnBrk="1" hangingPunct="1">
              <a:lnSpc>
                <a:spcPct val="90000"/>
              </a:lnSpc>
              <a:buClr>
                <a:srgbClr val="00CC00"/>
              </a:buClr>
              <a:buFont typeface="Wingdings" panose="05000000000000000000" pitchFamily="2" charset="2"/>
              <a:buChar char="Ø"/>
            </a:pPr>
            <a:r>
              <a:rPr lang="cs-CZ" altLang="cs-CZ" b="1" dirty="0">
                <a:solidFill>
                  <a:srgbClr val="0000DC"/>
                </a:solidFill>
              </a:rPr>
              <a:t>demence je u většiny nemocných diagnostikována až ve stadiu závažných poruch chování, skutečně léčených je 10-15%</a:t>
            </a:r>
          </a:p>
          <a:p>
            <a:pPr eaLnBrk="1" hangingPunct="1">
              <a:lnSpc>
                <a:spcPct val="90000"/>
              </a:lnSpc>
              <a:buClr>
                <a:srgbClr val="00CC00"/>
              </a:buClr>
              <a:buFont typeface="Wingdings" panose="05000000000000000000" pitchFamily="2" charset="2"/>
              <a:buChar char="Ø"/>
            </a:pPr>
            <a:r>
              <a:rPr lang="cs-CZ" altLang="cs-CZ" b="1" dirty="0">
                <a:solidFill>
                  <a:srgbClr val="0000DC"/>
                </a:solidFill>
              </a:rPr>
              <a:t>66% žen po arteficiální menopauze, 50% po přirozené menopauze, 33% mužů má osteoporózu, skutečně léčených je desetina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BC53096A-0017-4993-B2E1-4DF1B07DE1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98439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0000DC"/>
                </a:solidFill>
              </a:rPr>
              <a:t>Opatření?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37824EDA-5616-4635-BB09-A524F83BD2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30315" y="1341439"/>
            <a:ext cx="10591060" cy="5805487"/>
          </a:xfrm>
        </p:spPr>
        <p:txBody>
          <a:bodyPr/>
          <a:lstStyle/>
          <a:p>
            <a:pPr eaLnBrk="1" hangingPunct="1">
              <a:buClr>
                <a:srgbClr val="00CC00"/>
              </a:buClr>
              <a:buFont typeface="Wingdings" panose="05000000000000000000" pitchFamily="2" charset="2"/>
              <a:buChar char="v"/>
            </a:pPr>
            <a:r>
              <a:rPr lang="cs-CZ" altLang="cs-CZ" b="1" dirty="0">
                <a:solidFill>
                  <a:srgbClr val="0000DC"/>
                </a:solidFill>
              </a:rPr>
              <a:t>podpora funkce praktického lékaře jako „</a:t>
            </a:r>
            <a:r>
              <a:rPr lang="cs-CZ" altLang="cs-CZ" b="1" dirty="0" err="1">
                <a:solidFill>
                  <a:srgbClr val="0000DC"/>
                </a:solidFill>
              </a:rPr>
              <a:t>gate</a:t>
            </a:r>
            <a:r>
              <a:rPr lang="cs-CZ" altLang="cs-CZ" b="1" dirty="0">
                <a:solidFill>
                  <a:srgbClr val="0000DC"/>
                </a:solidFill>
              </a:rPr>
              <a:t> </a:t>
            </a:r>
            <a:r>
              <a:rPr lang="cs-CZ" altLang="cs-CZ" b="1" dirty="0" err="1">
                <a:solidFill>
                  <a:srgbClr val="0000DC"/>
                </a:solidFill>
              </a:rPr>
              <a:t>keepera</a:t>
            </a:r>
            <a:r>
              <a:rPr lang="cs-CZ" altLang="cs-CZ" b="1" dirty="0">
                <a:solidFill>
                  <a:srgbClr val="0000DC"/>
                </a:solidFill>
              </a:rPr>
              <a:t>“ </a:t>
            </a:r>
          </a:p>
          <a:p>
            <a:pPr eaLnBrk="1" hangingPunct="1">
              <a:buClr>
                <a:srgbClr val="00CC00"/>
              </a:buClr>
              <a:buFont typeface="Wingdings" panose="05000000000000000000" pitchFamily="2" charset="2"/>
              <a:buChar char="v"/>
            </a:pPr>
            <a:r>
              <a:rPr lang="cs-CZ" altLang="cs-CZ" b="1" dirty="0">
                <a:solidFill>
                  <a:srgbClr val="0000DC"/>
                </a:solidFill>
              </a:rPr>
              <a:t>podpora dostupnosti a systematičnosti terénních služeb</a:t>
            </a:r>
          </a:p>
          <a:p>
            <a:pPr eaLnBrk="1" hangingPunct="1">
              <a:buClr>
                <a:srgbClr val="00CC00"/>
              </a:buClr>
              <a:buFont typeface="Wingdings" panose="05000000000000000000" pitchFamily="2" charset="2"/>
              <a:buChar char="v"/>
            </a:pPr>
            <a:r>
              <a:rPr lang="cs-CZ" altLang="cs-CZ" b="1" dirty="0">
                <a:solidFill>
                  <a:srgbClr val="0000DC"/>
                </a:solidFill>
              </a:rPr>
              <a:t>zařazení screeningových testů demence (deprese) do schématu pravidelných preventivních prohlídek nad 65 let věku</a:t>
            </a:r>
          </a:p>
          <a:p>
            <a:pPr eaLnBrk="1" hangingPunct="1">
              <a:buClr>
                <a:srgbClr val="00CC00"/>
              </a:buClr>
              <a:buFont typeface="Wingdings" panose="05000000000000000000" pitchFamily="2" charset="2"/>
              <a:buChar char="v"/>
            </a:pPr>
            <a:r>
              <a:rPr lang="cs-CZ" altLang="cs-CZ" b="1" dirty="0">
                <a:solidFill>
                  <a:srgbClr val="0000DC"/>
                </a:solidFill>
              </a:rPr>
              <a:t>masivní informační kampaň o celoživotní prevenci geriatrických syndromů cílená na adolescenty a dospělé 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B6EC6272-EC70-461B-A45B-CD990B53FC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9400" y="322261"/>
            <a:ext cx="10753200" cy="451576"/>
          </a:xfrm>
        </p:spPr>
        <p:txBody>
          <a:bodyPr/>
          <a:lstStyle/>
          <a:p>
            <a:r>
              <a:rPr lang="cs-CZ" altLang="cs-CZ" sz="3200" dirty="0">
                <a:solidFill>
                  <a:srgbClr val="0000DC"/>
                </a:solidFill>
              </a:rPr>
              <a:t>Primární prevence syndromů stáří</a:t>
            </a:r>
            <a:br>
              <a:rPr lang="cs-CZ" altLang="cs-CZ" sz="3200" dirty="0">
                <a:solidFill>
                  <a:srgbClr val="0000DC"/>
                </a:solidFill>
              </a:rPr>
            </a:br>
            <a:r>
              <a:rPr lang="cs-CZ" altLang="cs-CZ" sz="3200" dirty="0">
                <a:solidFill>
                  <a:srgbClr val="0000DC"/>
                </a:solidFill>
              </a:rPr>
              <a:t>aneb Tvůj životní styl Tě dostihne ve stáří</a:t>
            </a:r>
          </a:p>
        </p:txBody>
      </p:sp>
      <p:sp>
        <p:nvSpPr>
          <p:cNvPr id="12291" name="AutoShape 3">
            <a:extLst>
              <a:ext uri="{FF2B5EF4-FFF2-40B4-BE49-F238E27FC236}">
                <a16:creationId xmlns:a16="http://schemas.microsoft.com/office/drawing/2014/main" id="{E4337FE2-6326-4012-B5BB-B34A6C2B53C8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3935413" y="1628775"/>
            <a:ext cx="576262" cy="2160588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292" name="AutoShape 4">
            <a:extLst>
              <a:ext uri="{FF2B5EF4-FFF2-40B4-BE49-F238E27FC236}">
                <a16:creationId xmlns:a16="http://schemas.microsoft.com/office/drawing/2014/main" id="{1232BDD9-CA44-4281-89C3-5D5FE26C440A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5087938" y="1628775"/>
            <a:ext cx="576262" cy="2160588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293" name="AutoShape 5">
            <a:extLst>
              <a:ext uri="{FF2B5EF4-FFF2-40B4-BE49-F238E27FC236}">
                <a16:creationId xmlns:a16="http://schemas.microsoft.com/office/drawing/2014/main" id="{124964FE-BD1A-4667-A413-B7ACF9EA0D98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240463" y="1628775"/>
            <a:ext cx="576262" cy="27368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294" name="AutoShape 6">
            <a:extLst>
              <a:ext uri="{FF2B5EF4-FFF2-40B4-BE49-F238E27FC236}">
                <a16:creationId xmlns:a16="http://schemas.microsoft.com/office/drawing/2014/main" id="{975920E4-BAEC-4BED-A066-A5B4CFDCBFA2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248526" y="1628776"/>
            <a:ext cx="576263" cy="352901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295" name="AutoShape 7">
            <a:extLst>
              <a:ext uri="{FF2B5EF4-FFF2-40B4-BE49-F238E27FC236}">
                <a16:creationId xmlns:a16="http://schemas.microsoft.com/office/drawing/2014/main" id="{1A51FD25-E413-428F-9DE3-E2BA910C9AF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8256588" y="1628775"/>
            <a:ext cx="576262" cy="40322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296" name="AutoShape 8">
            <a:extLst>
              <a:ext uri="{FF2B5EF4-FFF2-40B4-BE49-F238E27FC236}">
                <a16:creationId xmlns:a16="http://schemas.microsoft.com/office/drawing/2014/main" id="{39F03F82-7997-4EA7-BA4B-63854D190B0B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9264651" y="1628775"/>
            <a:ext cx="576263" cy="40322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8441" name="Text Box 9">
            <a:extLst>
              <a:ext uri="{FF2B5EF4-FFF2-40B4-BE49-F238E27FC236}">
                <a16:creationId xmlns:a16="http://schemas.microsoft.com/office/drawing/2014/main" id="{4EE6423E-9A89-4F7E-9BE0-7502C845FF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1628776"/>
            <a:ext cx="1727200" cy="490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CC00"/>
                </a:solidFill>
              </a:rPr>
              <a:t>senium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CC00"/>
                </a:solidFill>
              </a:rPr>
              <a:t>65+</a:t>
            </a:r>
          </a:p>
          <a:p>
            <a:pPr>
              <a:spcBef>
                <a:spcPct val="50000"/>
              </a:spcBef>
              <a:buFontTx/>
              <a:buNone/>
            </a:pPr>
            <a:endParaRPr lang="cs-CZ" altLang="cs-CZ" sz="1800" b="1"/>
          </a:p>
          <a:p>
            <a:pPr>
              <a:spcBef>
                <a:spcPct val="50000"/>
              </a:spcBef>
              <a:buFontTx/>
              <a:buNone/>
            </a:pPr>
            <a:endParaRPr lang="cs-CZ" altLang="cs-CZ" sz="1800" b="1"/>
          </a:p>
          <a:p>
            <a:pPr>
              <a:spcBef>
                <a:spcPct val="50000"/>
              </a:spcBef>
              <a:buFontTx/>
              <a:buNone/>
            </a:pPr>
            <a:endParaRPr lang="cs-CZ" altLang="cs-CZ" sz="1800" b="1"/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chemeClr val="bg1"/>
                </a:solidFill>
              </a:rPr>
              <a:t>4.-5. dekáda</a:t>
            </a:r>
          </a:p>
          <a:p>
            <a:pPr>
              <a:spcBef>
                <a:spcPct val="50000"/>
              </a:spcBef>
              <a:buFontTx/>
              <a:buNone/>
            </a:pPr>
            <a:endParaRPr lang="cs-CZ" altLang="cs-CZ" sz="1800" b="1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chemeClr val="bg1"/>
                </a:solidFill>
              </a:rPr>
              <a:t>3.-4. dekáda</a:t>
            </a:r>
          </a:p>
          <a:p>
            <a:pPr>
              <a:spcBef>
                <a:spcPct val="50000"/>
              </a:spcBef>
              <a:buFontTx/>
              <a:buNone/>
            </a:pPr>
            <a:endParaRPr lang="cs-CZ" altLang="cs-CZ" sz="1800" b="1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chemeClr val="bg1"/>
                </a:solidFill>
              </a:rPr>
              <a:t>2.-3. dekáda</a:t>
            </a:r>
          </a:p>
          <a:p>
            <a:pPr>
              <a:spcBef>
                <a:spcPct val="50000"/>
              </a:spcBef>
              <a:buFontTx/>
              <a:buNone/>
            </a:pPr>
            <a:endParaRPr lang="cs-CZ" altLang="cs-CZ" sz="1800" b="1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chemeClr val="bg1"/>
                </a:solidFill>
              </a:rPr>
              <a:t>1.-2. dekáda</a:t>
            </a:r>
          </a:p>
        </p:txBody>
      </p:sp>
      <p:sp>
        <p:nvSpPr>
          <p:cNvPr id="18442" name="Text Box 10">
            <a:extLst>
              <a:ext uri="{FF2B5EF4-FFF2-40B4-BE49-F238E27FC236}">
                <a16:creationId xmlns:a16="http://schemas.microsoft.com/office/drawing/2014/main" id="{83D588FF-5C45-4827-8F1A-F59686AF0884}"/>
              </a:ext>
            </a:extLst>
          </p:cNvPr>
          <p:cNvSpPr txBox="1">
            <a:spLocks noChangeArrowheads="1"/>
          </p:cNvSpPr>
          <p:nvPr/>
        </p:nvSpPr>
        <p:spPr bwMode="auto">
          <a:xfrm rot="3309261">
            <a:off x="3794919" y="4290219"/>
            <a:ext cx="1225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CC00"/>
                </a:solidFill>
              </a:rPr>
              <a:t>demence</a:t>
            </a:r>
            <a:r>
              <a:rPr lang="cs-CZ" altLang="cs-CZ" sz="1800" b="1">
                <a:solidFill>
                  <a:srgbClr val="FF0000"/>
                </a:solidFill>
              </a:rPr>
              <a:t>    </a:t>
            </a:r>
          </a:p>
        </p:txBody>
      </p:sp>
      <p:sp>
        <p:nvSpPr>
          <p:cNvPr id="18443" name="Text Box 11">
            <a:extLst>
              <a:ext uri="{FF2B5EF4-FFF2-40B4-BE49-F238E27FC236}">
                <a16:creationId xmlns:a16="http://schemas.microsoft.com/office/drawing/2014/main" id="{959D55C1-724A-4E37-A38F-6C4450FB37F6}"/>
              </a:ext>
            </a:extLst>
          </p:cNvPr>
          <p:cNvSpPr txBox="1">
            <a:spLocks noChangeArrowheads="1"/>
          </p:cNvSpPr>
          <p:nvPr/>
        </p:nvSpPr>
        <p:spPr bwMode="auto">
          <a:xfrm rot="3217955">
            <a:off x="4767263" y="4325938"/>
            <a:ext cx="1439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CC00"/>
                </a:solidFill>
              </a:rPr>
              <a:t>sarkopenie</a:t>
            </a:r>
          </a:p>
        </p:txBody>
      </p:sp>
      <p:sp>
        <p:nvSpPr>
          <p:cNvPr id="18444" name="Text Box 12">
            <a:extLst>
              <a:ext uri="{FF2B5EF4-FFF2-40B4-BE49-F238E27FC236}">
                <a16:creationId xmlns:a16="http://schemas.microsoft.com/office/drawing/2014/main" id="{E80C248F-831B-4F3A-8B08-CC4ED1284E95}"/>
              </a:ext>
            </a:extLst>
          </p:cNvPr>
          <p:cNvSpPr txBox="1">
            <a:spLocks noChangeArrowheads="1"/>
          </p:cNvSpPr>
          <p:nvPr/>
        </p:nvSpPr>
        <p:spPr bwMode="auto">
          <a:xfrm rot="3224448">
            <a:off x="5714207" y="4907757"/>
            <a:ext cx="16795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CC00"/>
                </a:solidFill>
              </a:rPr>
              <a:t>inkontinence</a:t>
            </a:r>
          </a:p>
        </p:txBody>
      </p:sp>
      <p:sp>
        <p:nvSpPr>
          <p:cNvPr id="18445" name="Text Box 13">
            <a:extLst>
              <a:ext uri="{FF2B5EF4-FFF2-40B4-BE49-F238E27FC236}">
                <a16:creationId xmlns:a16="http://schemas.microsoft.com/office/drawing/2014/main" id="{CDF67F1D-1DA7-4D82-9715-52090EF65301}"/>
              </a:ext>
            </a:extLst>
          </p:cNvPr>
          <p:cNvSpPr txBox="1">
            <a:spLocks noChangeArrowheads="1"/>
          </p:cNvSpPr>
          <p:nvPr/>
        </p:nvSpPr>
        <p:spPr bwMode="auto">
          <a:xfrm rot="3279594">
            <a:off x="6956425" y="5519738"/>
            <a:ext cx="15113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CC00"/>
                </a:solidFill>
              </a:rPr>
              <a:t>metabolický syndrom</a:t>
            </a:r>
          </a:p>
        </p:txBody>
      </p:sp>
      <p:sp>
        <p:nvSpPr>
          <p:cNvPr id="18446" name="Text Box 14">
            <a:extLst>
              <a:ext uri="{FF2B5EF4-FFF2-40B4-BE49-F238E27FC236}">
                <a16:creationId xmlns:a16="http://schemas.microsoft.com/office/drawing/2014/main" id="{1BFB17EC-0556-454B-8E48-8BF055831286}"/>
              </a:ext>
            </a:extLst>
          </p:cNvPr>
          <p:cNvSpPr txBox="1">
            <a:spLocks noChangeArrowheads="1"/>
          </p:cNvSpPr>
          <p:nvPr/>
        </p:nvSpPr>
        <p:spPr bwMode="auto">
          <a:xfrm rot="3248840">
            <a:off x="7755732" y="6019007"/>
            <a:ext cx="165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CC00"/>
                </a:solidFill>
              </a:rPr>
              <a:t>ateroskleróza</a:t>
            </a:r>
          </a:p>
        </p:txBody>
      </p:sp>
      <p:sp>
        <p:nvSpPr>
          <p:cNvPr id="18447" name="Text Box 15">
            <a:extLst>
              <a:ext uri="{FF2B5EF4-FFF2-40B4-BE49-F238E27FC236}">
                <a16:creationId xmlns:a16="http://schemas.microsoft.com/office/drawing/2014/main" id="{29D9CDFA-5A6B-4D3C-93E0-12A4C3C5A0E6}"/>
              </a:ext>
            </a:extLst>
          </p:cNvPr>
          <p:cNvSpPr txBox="1">
            <a:spLocks noChangeArrowheads="1"/>
          </p:cNvSpPr>
          <p:nvPr/>
        </p:nvSpPr>
        <p:spPr bwMode="auto">
          <a:xfrm rot="3255764">
            <a:off x="8696326" y="6043613"/>
            <a:ext cx="16557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CC00"/>
                </a:solidFill>
              </a:rPr>
              <a:t>osteoporóza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nimBg="1"/>
      <p:bldP spid="12292" grpId="0" animBg="1"/>
      <p:bldP spid="12293" grpId="0" animBg="1"/>
      <p:bldP spid="12294" grpId="0" animBg="1"/>
      <p:bldP spid="12295" grpId="0" animBg="1"/>
      <p:bldP spid="1229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F28F2C54-2723-426B-90B8-69F80B51E1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0000DC"/>
                </a:solidFill>
              </a:rPr>
              <a:t>Společné rysy práce praktického lékaře a geriatra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BC21198-1680-4548-823D-4CD26A7D66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79650" y="2060575"/>
            <a:ext cx="8229600" cy="5373688"/>
          </a:xfrm>
        </p:spPr>
        <p:txBody>
          <a:bodyPr/>
          <a:lstStyle/>
          <a:p>
            <a:pPr eaLnBrk="1" hangingPunct="1">
              <a:buClr>
                <a:srgbClr val="00CC00"/>
              </a:buClr>
              <a:buFont typeface="Wingdings" panose="05000000000000000000" pitchFamily="2" charset="2"/>
              <a:buChar char="q"/>
            </a:pPr>
            <a:r>
              <a:rPr lang="cs-CZ" altLang="cs-CZ" b="1" dirty="0">
                <a:solidFill>
                  <a:srgbClr val="0000DC"/>
                </a:solidFill>
              </a:rPr>
              <a:t>holistický přístup  </a:t>
            </a:r>
          </a:p>
          <a:p>
            <a:pPr eaLnBrk="1" hangingPunct="1">
              <a:buClr>
                <a:srgbClr val="00CC00"/>
              </a:buClr>
              <a:buFont typeface="Wingdings" panose="05000000000000000000" pitchFamily="2" charset="2"/>
              <a:buChar char="q"/>
            </a:pPr>
            <a:r>
              <a:rPr lang="cs-CZ" altLang="cs-CZ" b="1" dirty="0">
                <a:solidFill>
                  <a:srgbClr val="0000DC"/>
                </a:solidFill>
              </a:rPr>
              <a:t>podíl na řešení komplexu sociálních problémů </a:t>
            </a:r>
          </a:p>
          <a:p>
            <a:pPr eaLnBrk="1" hangingPunct="1">
              <a:buClr>
                <a:srgbClr val="00CC00"/>
              </a:buClr>
              <a:buFont typeface="Wingdings" panose="05000000000000000000" pitchFamily="2" charset="2"/>
              <a:buChar char="q"/>
            </a:pPr>
            <a:r>
              <a:rPr lang="cs-CZ" altLang="cs-CZ" b="1" dirty="0">
                <a:solidFill>
                  <a:srgbClr val="0000DC"/>
                </a:solidFill>
              </a:rPr>
              <a:t>tvorba a vedení lékovým schématem</a:t>
            </a:r>
          </a:p>
          <a:p>
            <a:pPr eaLnBrk="1" hangingPunct="1">
              <a:buClr>
                <a:srgbClr val="00CC00"/>
              </a:buClr>
              <a:buFont typeface="Wingdings" panose="05000000000000000000" pitchFamily="2" charset="2"/>
              <a:buChar char="q"/>
            </a:pPr>
            <a:r>
              <a:rPr lang="cs-CZ" altLang="cs-CZ" b="1" dirty="0">
                <a:solidFill>
                  <a:srgbClr val="0000DC"/>
                </a:solidFill>
              </a:rPr>
              <a:t>monitorace změn zdravotního a sociálního systému, zmírňování dopadu na seniorskou populaci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387223B1-6D53-4F2B-8595-A6E473A97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0000DC"/>
                </a:solidFill>
              </a:rPr>
              <a:t>Nové aspekty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A75B8E55-BC39-422C-9E0C-A782BC31A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CC00"/>
              </a:buClr>
              <a:buFont typeface="Wingdings" panose="05000000000000000000" pitchFamily="2" charset="2"/>
              <a:buChar char="v"/>
            </a:pPr>
            <a:r>
              <a:rPr lang="cs-CZ" altLang="cs-CZ" b="1" dirty="0">
                <a:solidFill>
                  <a:srgbClr val="0000DC"/>
                </a:solidFill>
              </a:rPr>
              <a:t>nové technologie – analyzátory CRP, glykémie, INR …</a:t>
            </a:r>
          </a:p>
          <a:p>
            <a:pPr>
              <a:buClr>
                <a:srgbClr val="00CC00"/>
              </a:buClr>
              <a:buFont typeface="Wingdings" panose="05000000000000000000" pitchFamily="2" charset="2"/>
              <a:buChar char="v"/>
            </a:pPr>
            <a:r>
              <a:rPr lang="cs-CZ" altLang="cs-CZ" b="1" dirty="0">
                <a:solidFill>
                  <a:srgbClr val="0000DC"/>
                </a:solidFill>
              </a:rPr>
              <a:t>využití IT technologií v provozu ordinace</a:t>
            </a:r>
          </a:p>
          <a:p>
            <a:pPr>
              <a:buClr>
                <a:srgbClr val="00CC00"/>
              </a:buClr>
              <a:buFont typeface="Wingdings" panose="05000000000000000000" pitchFamily="2" charset="2"/>
              <a:buChar char="v"/>
            </a:pPr>
            <a:r>
              <a:rPr lang="cs-CZ" altLang="cs-CZ" b="1" dirty="0">
                <a:solidFill>
                  <a:srgbClr val="0000DC"/>
                </a:solidFill>
              </a:rPr>
              <a:t>zvyšující se zdatnost populace ve využívání IT</a:t>
            </a:r>
          </a:p>
          <a:p>
            <a:pPr>
              <a:buClr>
                <a:srgbClr val="00CC00"/>
              </a:buClr>
              <a:buFont typeface="Wingdings" panose="05000000000000000000" pitchFamily="2" charset="2"/>
              <a:buChar char="v"/>
            </a:pPr>
            <a:r>
              <a:rPr lang="cs-CZ" altLang="cs-CZ" b="1" dirty="0">
                <a:solidFill>
                  <a:srgbClr val="0000DC"/>
                </a:solidFill>
              </a:rPr>
              <a:t>nové možnosti v komunikaci PL s kolegy, specialisty, lůžkovým zařízením, komplementem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>
            <a:extLst>
              <a:ext uri="{FF2B5EF4-FFF2-40B4-BE49-F238E27FC236}">
                <a16:creationId xmlns:a16="http://schemas.microsoft.com/office/drawing/2014/main" id="{42B1606A-DDB1-4F11-B0B2-BB78ABBB2B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3670" y="418159"/>
            <a:ext cx="10753200" cy="451576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Naděje na dožití při narození a kojenecká úmrtnost</a:t>
            </a:r>
          </a:p>
        </p:txBody>
      </p:sp>
      <p:graphicFrame>
        <p:nvGraphicFramePr>
          <p:cNvPr id="3075" name="Object 4">
            <a:extLst>
              <a:ext uri="{FF2B5EF4-FFF2-40B4-BE49-F238E27FC236}">
                <a16:creationId xmlns:a16="http://schemas.microsoft.com/office/drawing/2014/main" id="{3EA256D6-644B-45BC-BA82-3D8EACF1789E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2424113" y="1557339"/>
          <a:ext cx="7632700" cy="500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Rastrový obrázek" r:id="rId3" imgW="5038095" imgH="3304762" progId="Paint.Picture">
                  <p:embed/>
                </p:oleObj>
              </mc:Choice>
              <mc:Fallback>
                <p:oleObj name="Rastrový obrázek" r:id="rId3" imgW="5038095" imgH="3304762" progId="Paint.Picture">
                  <p:embed/>
                  <p:pic>
                    <p:nvPicPr>
                      <p:cNvPr id="3075" name="Object 4">
                        <a:extLst>
                          <a:ext uri="{FF2B5EF4-FFF2-40B4-BE49-F238E27FC236}">
                            <a16:creationId xmlns:a16="http://schemas.microsoft.com/office/drawing/2014/main" id="{3EA256D6-644B-45BC-BA82-3D8EACF1789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4113" y="1557339"/>
                        <a:ext cx="7632700" cy="500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heel spokes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>
            <a:extLst>
              <a:ext uri="{FF2B5EF4-FFF2-40B4-BE49-F238E27FC236}">
                <a16:creationId xmlns:a16="http://schemas.microsoft.com/office/drawing/2014/main" id="{82D9691C-FFD7-4BFD-8B92-33382E230F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Děkuji za pozornost</a:t>
            </a:r>
          </a:p>
        </p:txBody>
      </p:sp>
      <p:pic>
        <p:nvPicPr>
          <p:cNvPr id="21507" name="Picture 2" descr="F:\KIGPL péče o nemocné.JPG">
            <a:extLst>
              <a:ext uri="{FF2B5EF4-FFF2-40B4-BE49-F238E27FC236}">
                <a16:creationId xmlns:a16="http://schemas.microsoft.com/office/drawing/2014/main" id="{B2BCE6A4-31A4-4DBC-B873-1698F662B7A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22740" y="1502516"/>
            <a:ext cx="3313113" cy="44180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Obrázek 1">
            <a:extLst>
              <a:ext uri="{FF2B5EF4-FFF2-40B4-BE49-F238E27FC236}">
                <a16:creationId xmlns:a16="http://schemas.microsoft.com/office/drawing/2014/main" id="{3FD36071-0052-45C5-A7BB-5668A42D74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162" y="2591248"/>
            <a:ext cx="5049838" cy="258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4">
            <a:extLst>
              <a:ext uri="{FF2B5EF4-FFF2-40B4-BE49-F238E27FC236}">
                <a16:creationId xmlns:a16="http://schemas.microsoft.com/office/drawing/2014/main" id="{7078C318-4592-4639-A944-64846F2751E4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2351088" y="1557339"/>
          <a:ext cx="7632700" cy="5068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Rastrový obrázek" r:id="rId3" imgW="4933333" imgH="3277057" progId="Paint.Picture">
                  <p:embed/>
                </p:oleObj>
              </mc:Choice>
              <mc:Fallback>
                <p:oleObj name="Rastrový obrázek" r:id="rId3" imgW="4933333" imgH="3277057" progId="Paint.Picture">
                  <p:embed/>
                  <p:pic>
                    <p:nvPicPr>
                      <p:cNvPr id="4098" name="Object 4">
                        <a:extLst>
                          <a:ext uri="{FF2B5EF4-FFF2-40B4-BE49-F238E27FC236}">
                            <a16:creationId xmlns:a16="http://schemas.microsoft.com/office/drawing/2014/main" id="{7078C318-4592-4639-A944-64846F2751E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8" y="1557339"/>
                        <a:ext cx="7632700" cy="5068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" name="Rectangle 5">
            <a:extLst>
              <a:ext uri="{FF2B5EF4-FFF2-40B4-BE49-F238E27FC236}">
                <a16:creationId xmlns:a16="http://schemas.microsoft.com/office/drawing/2014/main" id="{2D30B2BF-2864-4317-8C65-0151ECF4CF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90838" y="498058"/>
            <a:ext cx="10753200" cy="451576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Absolutní počty narozených a zemřelých 1785-2011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45EFF171-0473-4823-A9E4-0205BEE51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0000DC"/>
                </a:solidFill>
              </a:rPr>
              <a:t>Vývoj populace</a:t>
            </a:r>
          </a:p>
        </p:txBody>
      </p:sp>
      <p:sp>
        <p:nvSpPr>
          <p:cNvPr id="5123" name="Zástupný symbol pro text 2">
            <a:extLst>
              <a:ext uri="{FF2B5EF4-FFF2-40B4-BE49-F238E27FC236}">
                <a16:creationId xmlns:a16="http://schemas.microsoft.com/office/drawing/2014/main" id="{6ED79544-6819-4872-9B15-9290B3AEB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71688" y="1681163"/>
            <a:ext cx="4165600" cy="823912"/>
          </a:xfrm>
        </p:spPr>
        <p:txBody>
          <a:bodyPr/>
          <a:lstStyle/>
          <a:p>
            <a:pPr algn="ctr" eaLnBrk="1" hangingPunct="1"/>
            <a:r>
              <a:rPr lang="cs-CZ" altLang="cs-CZ">
                <a:solidFill>
                  <a:schemeClr val="bg1"/>
                </a:solidFill>
              </a:rPr>
              <a:t>1950</a:t>
            </a:r>
          </a:p>
        </p:txBody>
      </p:sp>
      <p:sp>
        <p:nvSpPr>
          <p:cNvPr id="5124" name="Zástupný symbol pro text 4">
            <a:extLst>
              <a:ext uri="{FF2B5EF4-FFF2-40B4-BE49-F238E27FC236}">
                <a16:creationId xmlns:a16="http://schemas.microsoft.com/office/drawing/2014/main" id="{E96DFCE0-32F6-4025-8C59-2C8E1C157F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1914" y="1681163"/>
            <a:ext cx="3887787" cy="823912"/>
          </a:xfrm>
        </p:spPr>
        <p:txBody>
          <a:bodyPr/>
          <a:lstStyle/>
          <a:p>
            <a:pPr algn="ctr" eaLnBrk="1" hangingPunct="1"/>
            <a:r>
              <a:rPr lang="cs-CZ" altLang="cs-CZ">
                <a:solidFill>
                  <a:schemeClr val="bg1"/>
                </a:solidFill>
              </a:rPr>
              <a:t>2000</a:t>
            </a:r>
          </a:p>
        </p:txBody>
      </p:sp>
      <p:pic>
        <p:nvPicPr>
          <p:cNvPr id="5125" name="Zástupný symbol pro obsah 1">
            <a:extLst>
              <a:ext uri="{FF2B5EF4-FFF2-40B4-BE49-F238E27FC236}">
                <a16:creationId xmlns:a16="http://schemas.microsoft.com/office/drawing/2014/main" id="{84F2AF51-94EE-4400-8237-F719BDA0BC5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71303" y="1919150"/>
            <a:ext cx="4073525" cy="4164013"/>
          </a:xfrm>
        </p:spPr>
      </p:pic>
      <p:pic>
        <p:nvPicPr>
          <p:cNvPr id="5126" name="Zástupný symbol pro obsah 9">
            <a:extLst>
              <a:ext uri="{FF2B5EF4-FFF2-40B4-BE49-F238E27FC236}">
                <a16:creationId xmlns:a16="http://schemas.microsoft.com/office/drawing/2014/main" id="{DE571613-8C4A-4113-9259-B409951CB2F2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45213" y="1938477"/>
            <a:ext cx="4083050" cy="4164013"/>
          </a:xfrm>
        </p:spPr>
      </p:pic>
    </p:spTree>
  </p:cSld>
  <p:clrMapOvr>
    <a:masterClrMapping/>
  </p:clrMapOvr>
  <p:transition spd="slow"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1">
            <a:extLst>
              <a:ext uri="{FF2B5EF4-FFF2-40B4-BE49-F238E27FC236}">
                <a16:creationId xmlns:a16="http://schemas.microsoft.com/office/drawing/2014/main" id="{DA7FBF80-B1DA-4278-B90A-3FCFDDEF55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Vývoj věkové struktury obyvatelstva </a:t>
            </a:r>
            <a:br>
              <a:rPr lang="cs-CZ" altLang="cs-CZ" dirty="0">
                <a:solidFill>
                  <a:srgbClr val="0000DC"/>
                </a:solidFill>
              </a:rPr>
            </a:br>
            <a:r>
              <a:rPr lang="cs-CZ" altLang="cs-CZ" dirty="0">
                <a:solidFill>
                  <a:srgbClr val="FF0066"/>
                </a:solidFill>
              </a:rPr>
              <a:t>2015-2050</a:t>
            </a:r>
          </a:p>
        </p:txBody>
      </p:sp>
      <p:sp>
        <p:nvSpPr>
          <p:cNvPr id="6147" name="Text Box 20">
            <a:extLst>
              <a:ext uri="{FF2B5EF4-FFF2-40B4-BE49-F238E27FC236}">
                <a16:creationId xmlns:a16="http://schemas.microsoft.com/office/drawing/2014/main" id="{1FDEDEDA-DC2D-4238-ACDB-9DE9450AFD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7514" y="5300663"/>
            <a:ext cx="7191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/>
              <a:t>1995</a:t>
            </a:r>
          </a:p>
        </p:txBody>
      </p:sp>
      <p:sp>
        <p:nvSpPr>
          <p:cNvPr id="6148" name="Text Box 24">
            <a:extLst>
              <a:ext uri="{FF2B5EF4-FFF2-40B4-BE49-F238E27FC236}">
                <a16:creationId xmlns:a16="http://schemas.microsoft.com/office/drawing/2014/main" id="{6098FB94-F11C-4DA2-AD81-27BA547A21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78989" y="3789363"/>
            <a:ext cx="6826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/>
              <a:t>1995</a:t>
            </a:r>
          </a:p>
        </p:txBody>
      </p:sp>
      <p:sp>
        <p:nvSpPr>
          <p:cNvPr id="6149" name="Text Box 25">
            <a:extLst>
              <a:ext uri="{FF2B5EF4-FFF2-40B4-BE49-F238E27FC236}">
                <a16:creationId xmlns:a16="http://schemas.microsoft.com/office/drawing/2014/main" id="{45DAD27E-C09B-4AA6-986F-4D6BF503B9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9738" y="4741863"/>
            <a:ext cx="647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/>
              <a:t>1980</a:t>
            </a:r>
          </a:p>
        </p:txBody>
      </p:sp>
      <p:sp>
        <p:nvSpPr>
          <p:cNvPr id="6150" name="Text Box 26">
            <a:extLst>
              <a:ext uri="{FF2B5EF4-FFF2-40B4-BE49-F238E27FC236}">
                <a16:creationId xmlns:a16="http://schemas.microsoft.com/office/drawing/2014/main" id="{336567B0-C9E8-454C-9A62-C3E6F067D0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96450" y="3241675"/>
            <a:ext cx="647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/>
              <a:t>1980</a:t>
            </a:r>
          </a:p>
        </p:txBody>
      </p:sp>
      <p:sp>
        <p:nvSpPr>
          <p:cNvPr id="6151" name="Text Box 27">
            <a:extLst>
              <a:ext uri="{FF2B5EF4-FFF2-40B4-BE49-F238E27FC236}">
                <a16:creationId xmlns:a16="http://schemas.microsoft.com/office/drawing/2014/main" id="{5849764C-DC8C-4387-8131-7DF758A06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7514" y="4046538"/>
            <a:ext cx="7191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/>
              <a:t>1965</a:t>
            </a:r>
          </a:p>
        </p:txBody>
      </p:sp>
      <p:sp>
        <p:nvSpPr>
          <p:cNvPr id="6152" name="Rectangle 30">
            <a:extLst>
              <a:ext uri="{FF2B5EF4-FFF2-40B4-BE49-F238E27FC236}">
                <a16:creationId xmlns:a16="http://schemas.microsoft.com/office/drawing/2014/main" id="{3CD05CFD-DE82-4AF4-930F-B0472172B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64700" y="2651125"/>
            <a:ext cx="57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/>
              <a:t>1965</a:t>
            </a:r>
          </a:p>
        </p:txBody>
      </p:sp>
      <p:pic>
        <p:nvPicPr>
          <p:cNvPr id="6153" name="Zástupný symbol pro obsah 3">
            <a:extLst>
              <a:ext uri="{FF2B5EF4-FFF2-40B4-BE49-F238E27FC236}">
                <a16:creationId xmlns:a16="http://schemas.microsoft.com/office/drawing/2014/main" id="{49CC4D37-E5FF-45EB-828C-73AAE9BB8EB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09775" y="1925638"/>
            <a:ext cx="4038600" cy="4456112"/>
          </a:xfrm>
        </p:spPr>
      </p:pic>
      <p:sp>
        <p:nvSpPr>
          <p:cNvPr id="21" name="Line 14">
            <a:extLst>
              <a:ext uri="{FF2B5EF4-FFF2-40B4-BE49-F238E27FC236}">
                <a16:creationId xmlns:a16="http://schemas.microsoft.com/office/drawing/2014/main" id="{FC11AEA9-BB36-4D09-8224-8C578F3AD4A2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300663"/>
            <a:ext cx="3384550" cy="0"/>
          </a:xfrm>
          <a:prstGeom prst="line">
            <a:avLst/>
          </a:prstGeom>
          <a:noFill/>
          <a:ln w="57150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" name="Line 15">
            <a:extLst>
              <a:ext uri="{FF2B5EF4-FFF2-40B4-BE49-F238E27FC236}">
                <a16:creationId xmlns:a16="http://schemas.microsoft.com/office/drawing/2014/main" id="{6AA17899-9CCF-498E-B204-81B923D8C100}"/>
              </a:ext>
            </a:extLst>
          </p:cNvPr>
          <p:cNvSpPr>
            <a:spLocks noChangeShapeType="1"/>
          </p:cNvSpPr>
          <p:nvPr/>
        </p:nvSpPr>
        <p:spPr bwMode="auto">
          <a:xfrm>
            <a:off x="2351088" y="4741863"/>
            <a:ext cx="3384550" cy="0"/>
          </a:xfrm>
          <a:prstGeom prst="line">
            <a:avLst/>
          </a:prstGeom>
          <a:noFill/>
          <a:ln w="57150">
            <a:solidFill>
              <a:srgbClr val="66FF6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" name="Line 16">
            <a:extLst>
              <a:ext uri="{FF2B5EF4-FFF2-40B4-BE49-F238E27FC236}">
                <a16:creationId xmlns:a16="http://schemas.microsoft.com/office/drawing/2014/main" id="{BD22E21F-88ED-4A80-BF15-CCB86D86EC4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78064" y="4157663"/>
            <a:ext cx="3240087" cy="0"/>
          </a:xfrm>
          <a:prstGeom prst="line">
            <a:avLst/>
          </a:prstGeom>
          <a:noFill/>
          <a:ln w="57150">
            <a:solidFill>
              <a:srgbClr val="009900"/>
            </a:solidFill>
            <a:prstDash val="lgDashDot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6157" name="Zástupný symbol pro obsah 26">
            <a:extLst>
              <a:ext uri="{FF2B5EF4-FFF2-40B4-BE49-F238E27FC236}">
                <a16:creationId xmlns:a16="http://schemas.microsoft.com/office/drawing/2014/main" id="{EDDBEDAA-784A-429E-ABBF-74BF11E7787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18238" y="1925638"/>
            <a:ext cx="4038600" cy="4456112"/>
          </a:xfrm>
        </p:spPr>
      </p:pic>
      <p:sp>
        <p:nvSpPr>
          <p:cNvPr id="28" name="Line 19">
            <a:extLst>
              <a:ext uri="{FF2B5EF4-FFF2-40B4-BE49-F238E27FC236}">
                <a16:creationId xmlns:a16="http://schemas.microsoft.com/office/drawing/2014/main" id="{5A4F92B4-1E6E-484D-834C-8C1F03B4672B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6363" y="3941763"/>
            <a:ext cx="3384550" cy="0"/>
          </a:xfrm>
          <a:prstGeom prst="line">
            <a:avLst/>
          </a:prstGeom>
          <a:noFill/>
          <a:ln w="57150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" name="Line 18">
            <a:extLst>
              <a:ext uri="{FF2B5EF4-FFF2-40B4-BE49-F238E27FC236}">
                <a16:creationId xmlns:a16="http://schemas.microsoft.com/office/drawing/2014/main" id="{3C039132-B415-4581-89DE-E37BA833747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6363" y="3394075"/>
            <a:ext cx="3384550" cy="0"/>
          </a:xfrm>
          <a:prstGeom prst="line">
            <a:avLst/>
          </a:prstGeom>
          <a:noFill/>
          <a:ln w="57150">
            <a:solidFill>
              <a:srgbClr val="66FF6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" name="Line 17">
            <a:extLst>
              <a:ext uri="{FF2B5EF4-FFF2-40B4-BE49-F238E27FC236}">
                <a16:creationId xmlns:a16="http://schemas.microsoft.com/office/drawing/2014/main" id="{0048230D-37B2-4BA5-8B11-AE0585D5682D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6364" y="2803525"/>
            <a:ext cx="3240087" cy="0"/>
          </a:xfrm>
          <a:prstGeom prst="line">
            <a:avLst/>
          </a:prstGeom>
          <a:noFill/>
          <a:ln w="57150">
            <a:solidFill>
              <a:srgbClr val="009900"/>
            </a:solidFill>
            <a:prstDash val="lgDashDot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61" name="Line 13">
            <a:extLst>
              <a:ext uri="{FF2B5EF4-FFF2-40B4-BE49-F238E27FC236}">
                <a16:creationId xmlns:a16="http://schemas.microsoft.com/office/drawing/2014/main" id="{87D95AE2-0901-47F7-8F3F-94898D1CDE04}"/>
              </a:ext>
            </a:extLst>
          </p:cNvPr>
          <p:cNvSpPr>
            <a:spLocks noChangeShapeType="1"/>
          </p:cNvSpPr>
          <p:nvPr/>
        </p:nvSpPr>
        <p:spPr bwMode="auto">
          <a:xfrm>
            <a:off x="2390776" y="3373439"/>
            <a:ext cx="7859713" cy="41275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" name="Veselý obličej 31">
            <a:extLst>
              <a:ext uri="{FF2B5EF4-FFF2-40B4-BE49-F238E27FC236}">
                <a16:creationId xmlns:a16="http://schemas.microsoft.com/office/drawing/2014/main" id="{E1E4FFCB-02D7-469A-A965-5EB1A10A517E}"/>
              </a:ext>
            </a:extLst>
          </p:cNvPr>
          <p:cNvSpPr/>
          <p:nvPr/>
        </p:nvSpPr>
        <p:spPr>
          <a:xfrm>
            <a:off x="8328026" y="2230439"/>
            <a:ext cx="288925" cy="242887"/>
          </a:xfrm>
          <a:prstGeom prst="smileyFace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4">
            <a:extLst>
              <a:ext uri="{FF2B5EF4-FFF2-40B4-BE49-F238E27FC236}">
                <a16:creationId xmlns:a16="http://schemas.microsoft.com/office/drawing/2014/main" id="{A55B75C7-17A0-4D45-A049-D6FE39753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0000DC"/>
                </a:solidFill>
              </a:rPr>
              <a:t>Rok 2100</a:t>
            </a:r>
            <a:br>
              <a:rPr lang="cs-CZ" altLang="cs-CZ" b="1" dirty="0">
                <a:solidFill>
                  <a:srgbClr val="0000DC"/>
                </a:solidFill>
              </a:rPr>
            </a:br>
            <a:r>
              <a:rPr lang="cs-CZ" altLang="cs-CZ" b="1" dirty="0">
                <a:solidFill>
                  <a:srgbClr val="0000DC"/>
                </a:solidFill>
              </a:rPr>
              <a:t>počet obyvatel 7,6 mil</a:t>
            </a:r>
          </a:p>
        </p:txBody>
      </p:sp>
      <p:pic>
        <p:nvPicPr>
          <p:cNvPr id="7171" name="Zástupný symbol pro obsah 6">
            <a:extLst>
              <a:ext uri="{FF2B5EF4-FFF2-40B4-BE49-F238E27FC236}">
                <a16:creationId xmlns:a16="http://schemas.microsoft.com/office/drawing/2014/main" id="{87140639-C215-4DC9-8D53-03102BAD73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86200" y="1989138"/>
            <a:ext cx="4419600" cy="4495800"/>
          </a:xfrm>
        </p:spPr>
      </p:pic>
    </p:spTree>
  </p:cSld>
  <p:clrMapOvr>
    <a:masterClrMapping/>
  </p:clrMapOvr>
  <p:transition spd="slow">
    <p:wheel spokes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C2C66D2-E377-4DB9-92B1-17FFF3DC8E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0000DC"/>
                </a:solidFill>
              </a:rPr>
              <a:t>Vývoj společnosti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03AC8AE8-E44B-43C2-8810-FEE1448DAC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cs-CZ" altLang="cs-CZ" b="1" dirty="0">
                <a:solidFill>
                  <a:srgbClr val="0000DC"/>
                </a:solidFill>
              </a:rPr>
              <a:t>naplňování prognóz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b="1" dirty="0">
                <a:solidFill>
                  <a:srgbClr val="0000DC"/>
                </a:solidFill>
              </a:rPr>
              <a:t>demografický vývoj  - v roce 2000 bylo 14 % populace starší 65 let v ČR, v roce 2015 18%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b="1" dirty="0">
                <a:solidFill>
                  <a:srgbClr val="0000DC"/>
                </a:solidFill>
              </a:rPr>
              <a:t>tedy nárůst o 400 000 obyvatel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b="1" dirty="0">
                <a:solidFill>
                  <a:srgbClr val="0000DC"/>
                </a:solidFill>
              </a:rPr>
              <a:t>v průměrné praxi praktického lékaře s 1500 registrovanými to znamená o 80 seniorů více a o 80 mladších nemocných méně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b="1" dirty="0">
                <a:solidFill>
                  <a:srgbClr val="0000DC"/>
                </a:solidFill>
              </a:rPr>
              <a:t>nárůst nákladů na zdravotní a sociální péči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b="1" dirty="0">
                <a:solidFill>
                  <a:srgbClr val="0000DC"/>
                </a:solidFill>
              </a:rPr>
              <a:t>narůstající počet seniorů s kognitivním deficitem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b="1" dirty="0">
                <a:solidFill>
                  <a:srgbClr val="0000DC"/>
                </a:solidFill>
              </a:rPr>
              <a:t>narůstající počet nesoběstačných seniorů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28EA384-BE90-4733-86E0-3A03A65728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0068" y="347662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0000DC"/>
                </a:solidFill>
              </a:rPr>
              <a:t>Změny v systému lůžkové péče</a:t>
            </a:r>
            <a:br>
              <a:rPr lang="cs-CZ" altLang="cs-CZ" b="1" dirty="0">
                <a:solidFill>
                  <a:srgbClr val="FFFF66"/>
                </a:solidFill>
              </a:rPr>
            </a:br>
            <a:r>
              <a:rPr lang="cs-CZ" altLang="cs-CZ" b="1" dirty="0">
                <a:solidFill>
                  <a:srgbClr val="FFFF66"/>
                </a:solidFill>
              </a:rPr>
              <a:t> 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A497A920-9B41-40A4-92FB-EA344231F0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07610" y="1426222"/>
            <a:ext cx="10359994" cy="4160838"/>
          </a:xfrm>
        </p:spPr>
        <p:txBody>
          <a:bodyPr/>
          <a:lstStyle/>
          <a:p>
            <a:pPr eaLnBrk="1" hangingPunct="1">
              <a:buClr>
                <a:srgbClr val="00CC00"/>
              </a:buClr>
              <a:buFont typeface="Wingdings" panose="05000000000000000000" pitchFamily="2" charset="2"/>
              <a:buChar char="Ø"/>
            </a:pPr>
            <a:r>
              <a:rPr lang="cs-CZ" altLang="cs-CZ" b="1" dirty="0">
                <a:solidFill>
                  <a:srgbClr val="0000DC"/>
                </a:solidFill>
              </a:rPr>
              <a:t>redukce lůžek akutní péče</a:t>
            </a:r>
          </a:p>
          <a:p>
            <a:pPr eaLnBrk="1" hangingPunct="1">
              <a:buClr>
                <a:srgbClr val="00CC00"/>
              </a:buClr>
              <a:buFont typeface="Wingdings" panose="05000000000000000000" pitchFamily="2" charset="2"/>
              <a:buChar char="Ø"/>
            </a:pPr>
            <a:r>
              <a:rPr lang="cs-CZ" altLang="cs-CZ" b="1" dirty="0">
                <a:solidFill>
                  <a:srgbClr val="0000DC"/>
                </a:solidFill>
              </a:rPr>
              <a:t>redukce akutních geriatrických lůžek v nemocnicích</a:t>
            </a:r>
          </a:p>
          <a:p>
            <a:pPr eaLnBrk="1" hangingPunct="1">
              <a:buClr>
                <a:srgbClr val="00CC00"/>
              </a:buClr>
              <a:buFont typeface="Wingdings" panose="05000000000000000000" pitchFamily="2" charset="2"/>
              <a:buChar char="Ø"/>
            </a:pPr>
            <a:r>
              <a:rPr lang="cs-CZ" altLang="cs-CZ" b="1" dirty="0">
                <a:solidFill>
                  <a:srgbClr val="0000DC"/>
                </a:solidFill>
              </a:rPr>
              <a:t>neuspokojivá situace v dostupnosti lůžek JIP pro seniory</a:t>
            </a:r>
          </a:p>
          <a:p>
            <a:pPr eaLnBrk="1" hangingPunct="1">
              <a:buClr>
                <a:srgbClr val="00CC00"/>
              </a:buClr>
              <a:buFont typeface="Wingdings" panose="05000000000000000000" pitchFamily="2" charset="2"/>
              <a:buChar char="Ø"/>
            </a:pPr>
            <a:r>
              <a:rPr lang="cs-CZ" altLang="cs-CZ" b="1" dirty="0">
                <a:solidFill>
                  <a:srgbClr val="0000DC"/>
                </a:solidFill>
              </a:rPr>
              <a:t>rozvoj „</a:t>
            </a:r>
            <a:r>
              <a:rPr lang="cs-CZ" altLang="cs-CZ" b="1" dirty="0" err="1">
                <a:solidFill>
                  <a:srgbClr val="0000DC"/>
                </a:solidFill>
              </a:rPr>
              <a:t>postakutní</a:t>
            </a:r>
            <a:r>
              <a:rPr lang="cs-CZ" altLang="cs-CZ" b="1" dirty="0">
                <a:solidFill>
                  <a:srgbClr val="0000DC"/>
                </a:solidFill>
              </a:rPr>
              <a:t> péče“ </a:t>
            </a:r>
          </a:p>
          <a:p>
            <a:pPr eaLnBrk="1" hangingPunct="1">
              <a:buClr>
                <a:srgbClr val="00CC00"/>
              </a:buClr>
              <a:buFont typeface="Wingdings" panose="05000000000000000000" pitchFamily="2" charset="2"/>
              <a:buChar char="Ø"/>
            </a:pPr>
            <a:r>
              <a:rPr lang="cs-CZ" altLang="cs-CZ" b="1" dirty="0">
                <a:solidFill>
                  <a:srgbClr val="0000DC"/>
                </a:solidFill>
              </a:rPr>
              <a:t>tvorba modelu dlouhodobé péče – kombinace zdravotních a sociálních služeb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>
            <a:extLst>
              <a:ext uri="{FF2B5EF4-FFF2-40B4-BE49-F238E27FC236}">
                <a16:creationId xmlns:a16="http://schemas.microsoft.com/office/drawing/2014/main" id="{799C56EA-F46A-4314-BB59-1519D6AE074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79650" y="1268414"/>
            <a:ext cx="7772400" cy="1470025"/>
          </a:xfrm>
        </p:spPr>
        <p:txBody>
          <a:bodyPr anchor="ctr"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Nemocný staršího věku není pacientem primárně dlouhodobým !!</a:t>
            </a:r>
          </a:p>
        </p:txBody>
      </p:sp>
      <p:sp>
        <p:nvSpPr>
          <p:cNvPr id="10243" name="Rectangle 5">
            <a:extLst>
              <a:ext uri="{FF2B5EF4-FFF2-40B4-BE49-F238E27FC236}">
                <a16:creationId xmlns:a16="http://schemas.microsoft.com/office/drawing/2014/main" id="{BEE11545-21EE-4ECB-8803-92DE4E8B37C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895600" y="3213100"/>
            <a:ext cx="6400800" cy="3384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Čím později zasáhneme do rozvoje akutního zhoršení stavu, tím hlouběji se nemocný propadne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do fatální kaskády komplikací a ztráty soběstačnosti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200" dirty="0">
                <a:solidFill>
                  <a:srgbClr val="0000DC"/>
                </a:solidFill>
              </a:rPr>
              <a:t> </a:t>
            </a:r>
          </a:p>
        </p:txBody>
      </p:sp>
    </p:spTree>
  </p:cSld>
  <p:clrMapOvr>
    <a:masterClrMapping/>
  </p:clrMapOvr>
  <p:transition spd="slow">
    <p:wheel spokes="1"/>
  </p:transition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D93CEC68-B0E2-4F50-9397-CF56FB426367}" vid="{25042F54-EE2F-4CAA-B106-EE257721CFC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prezentace-med-cz-fnbrno-v02</Template>
  <TotalTime>424</TotalTime>
  <Words>617</Words>
  <Application>Microsoft Office PowerPoint</Application>
  <PresentationFormat>Širokoúhlá obrazovka</PresentationFormat>
  <Paragraphs>95</Paragraphs>
  <Slides>20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Tahoma</vt:lpstr>
      <vt:lpstr>Wingdings</vt:lpstr>
      <vt:lpstr>Prezentace_MU_CZ</vt:lpstr>
      <vt:lpstr>Rastrový obrázek</vt:lpstr>
      <vt:lpstr> Role praktického lékaře v měnící se společnosti</vt:lpstr>
      <vt:lpstr>Naděje na dožití při narození a kojenecká úmrtnost</vt:lpstr>
      <vt:lpstr>Absolutní počty narozených a zemřelých 1785-2011</vt:lpstr>
      <vt:lpstr>Vývoj populace</vt:lpstr>
      <vt:lpstr>Vývoj věkové struktury obyvatelstva  2015-2050</vt:lpstr>
      <vt:lpstr>Rok 2100 počet obyvatel 7,6 mil</vt:lpstr>
      <vt:lpstr>Vývoj společnosti</vt:lpstr>
      <vt:lpstr>Změny v systému lůžkové péče  </vt:lpstr>
      <vt:lpstr>Nemocný staršího věku není pacientem primárně dlouhodobým !!</vt:lpstr>
      <vt:lpstr>Současné podmínky v primární péči</vt:lpstr>
      <vt:lpstr> praktický lékař se stává                   geriatrem 1. linie</vt:lpstr>
      <vt:lpstr>Současná situace seniorů</vt:lpstr>
      <vt:lpstr>Současné podmínky v primární péči</vt:lpstr>
      <vt:lpstr>Neuspokojivě řešené problémy</vt:lpstr>
      <vt:lpstr>Důsledky </vt:lpstr>
      <vt:lpstr>Opatření?</vt:lpstr>
      <vt:lpstr>Primární prevence syndromů stáří aneb Tvůj životní styl Tě dostihne ve stáří</vt:lpstr>
      <vt:lpstr>Společné rysy práce praktického lékaře a geriatra</vt:lpstr>
      <vt:lpstr>Nové aspekty</vt:lpstr>
      <vt:lpstr>Děkuji za pozornost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Jitka Skládaná</dc:creator>
  <cp:lastModifiedBy>Hana Matějovská Kubešová</cp:lastModifiedBy>
  <cp:revision>38</cp:revision>
  <cp:lastPrinted>1601-01-01T00:00:00Z</cp:lastPrinted>
  <dcterms:created xsi:type="dcterms:W3CDTF">2021-04-27T07:29:37Z</dcterms:created>
  <dcterms:modified xsi:type="dcterms:W3CDTF">2022-02-12T20:17:01Z</dcterms:modified>
</cp:coreProperties>
</file>