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8"/>
  </p:notesMasterIdLst>
  <p:sldIdLst>
    <p:sldId id="256" r:id="rId2"/>
    <p:sldId id="415" r:id="rId3"/>
    <p:sldId id="412" r:id="rId4"/>
    <p:sldId id="400" r:id="rId5"/>
    <p:sldId id="416" r:id="rId6"/>
    <p:sldId id="401" r:id="rId7"/>
    <p:sldId id="402" r:id="rId8"/>
    <p:sldId id="403" r:id="rId9"/>
    <p:sldId id="404" r:id="rId10"/>
    <p:sldId id="417" r:id="rId11"/>
    <p:sldId id="411" r:id="rId12"/>
    <p:sldId id="414" r:id="rId13"/>
    <p:sldId id="406" r:id="rId14"/>
    <p:sldId id="410" r:id="rId15"/>
    <p:sldId id="408" r:id="rId16"/>
    <p:sldId id="355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>
      <p:cViewPr varScale="1">
        <p:scale>
          <a:sx n="70" d="100"/>
          <a:sy n="70" d="100"/>
        </p:scale>
        <p:origin x="120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46F855-BB6D-41EB-8E50-EB05DFEDD891}" type="datetimeFigureOut">
              <a:rPr lang="cs-CZ" smtClean="0"/>
              <a:pPr/>
              <a:t>29.11.2022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79EE4B-35EB-4516-8BF0-423235DFC5C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81510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None/>
            </a:pPr>
            <a:r>
              <a:rPr lang="cs-CZ" dirty="0"/>
              <a:t>2.</a:t>
            </a:r>
            <a:r>
              <a:rPr lang="cs-CZ" baseline="0" dirty="0"/>
              <a:t> </a:t>
            </a:r>
            <a:r>
              <a:rPr lang="cs-CZ" baseline="0" dirty="0" err="1"/>
              <a:t>Desires</a:t>
            </a:r>
            <a:r>
              <a:rPr lang="cs-CZ" baseline="0" dirty="0"/>
              <a:t> &amp; </a:t>
            </a:r>
            <a:r>
              <a:rPr lang="cs-CZ" baseline="0" dirty="0" err="1"/>
              <a:t>beliefs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79EE4B-35EB-4516-8BF0-423235DFC5C7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2281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29.11.2022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29.11.2022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29.11.2022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29.11.2022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29.11.2022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29.11.2022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29.11.2022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29.11.2022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29.11.2022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29.11.2022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B8477655-785F-4480-948D-E4C995D59F62}" type="datetimeFigureOut">
              <a:rPr lang="cs-CZ" smtClean="0"/>
              <a:pPr/>
              <a:t>29.11.2022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8477655-785F-4480-948D-E4C995D59F62}" type="datetimeFigureOut">
              <a:rPr lang="cs-CZ" smtClean="0"/>
              <a:pPr/>
              <a:t>29.11.2022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3140968"/>
            <a:ext cx="8077200" cy="1673352"/>
          </a:xfrm>
        </p:spPr>
        <p:txBody>
          <a:bodyPr>
            <a:normAutofit fontScale="90000"/>
          </a:bodyPr>
          <a:lstStyle/>
          <a:p>
            <a:r>
              <a:rPr lang="cs-CZ" dirty="0"/>
              <a:t>Sociální psychologie</a:t>
            </a:r>
            <a:br>
              <a:rPr lang="cs-CZ" dirty="0"/>
            </a:br>
            <a:r>
              <a:rPr lang="cs-CZ" dirty="0"/>
              <a:t>Sociální facilitace, sociální inhibice a sociální zahálení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5157192"/>
            <a:ext cx="8077200" cy="1499616"/>
          </a:xfrm>
        </p:spPr>
        <p:txBody>
          <a:bodyPr/>
          <a:lstStyle/>
          <a:p>
            <a:r>
              <a:rPr lang="cs-CZ" dirty="0"/>
              <a:t>Jan Krása, Katedra psychologie, Pedagogická fakulta, MUNI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78A853-C03A-4FDC-B3F1-74F23C82F5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Příjem potravy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192D907-3B96-448D-9EB6-6ABBAD7EC4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V roce 1994 De Castro prokázal, že sociální facilitace ovlivňuje příjem potravy tím, že prodlužuje čas strávený jezením. Jeho výsledky ukázaly, že přítomnost rodiny a přátel ve srovnání s přítomností pouze známých od vidění zvyšuje příjem potravy ve větší míře. Muži jedli o 36% více jídla, když byli s jinými lidmi, než když byli sami, a ženy jedly o 40% více jídla, když byly s jinými lidmi, než když byly samy.</a:t>
            </a:r>
          </a:p>
        </p:txBody>
      </p:sp>
    </p:spTree>
    <p:extLst>
      <p:ext uri="{BB962C8B-B14F-4D97-AF65-F5344CB8AC3E}">
        <p14:creationId xmlns:p14="http://schemas.microsoft.com/office/powerpoint/2010/main" val="32703444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3600" dirty="0"/>
              <a:t>SOCIÁLNÍ FACILITACE &amp; INHIBICE </a:t>
            </a:r>
            <a:br>
              <a:rPr lang="cs-CZ" sz="3600" dirty="0"/>
            </a:br>
            <a:r>
              <a:rPr lang="cs-CZ" sz="3600" dirty="0"/>
              <a:t>VE ŠKOLE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Zkoušení před tabulí nebo prostě v přítomnosti druhých některé žáky inhibuje – k těm je třeba přistupovat citlivě, nikoli sparťansky.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Sociální facilitaci můžeme chápat i šířeji: jako situace, kdy okolí </a:t>
            </a:r>
            <a:r>
              <a:rPr lang="cs-CZ" dirty="0" err="1"/>
              <a:t>facilituje</a:t>
            </a:r>
            <a:r>
              <a:rPr lang="cs-CZ" dirty="0"/>
              <a:t> určité jednání (např. když parta provokuje člena k určitému činu).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BB74A5-AF88-4BBE-928F-7562AB50A0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5448"/>
            <a:ext cx="8291264" cy="1252728"/>
          </a:xfrm>
        </p:spPr>
        <p:txBody>
          <a:bodyPr>
            <a:normAutofit/>
          </a:bodyPr>
          <a:lstStyle/>
          <a:p>
            <a:r>
              <a:rPr lang="cs-CZ" dirty="0" err="1"/>
              <a:t>Social</a:t>
            </a:r>
            <a:r>
              <a:rPr lang="cs-CZ" dirty="0"/>
              <a:t> </a:t>
            </a:r>
            <a:r>
              <a:rPr lang="cs-CZ" dirty="0" err="1"/>
              <a:t>loafing</a:t>
            </a:r>
            <a:r>
              <a:rPr lang="cs-CZ" dirty="0"/>
              <a:t> = sociální zahálení</a:t>
            </a:r>
          </a:p>
        </p:txBody>
      </p:sp>
      <p:pic>
        <p:nvPicPr>
          <p:cNvPr id="2050" name="Picture 2" descr="Související obrázek">
            <a:extLst>
              <a:ext uri="{FF2B5EF4-FFF2-40B4-BE49-F238E27FC236}">
                <a16:creationId xmlns:a16="http://schemas.microsoft.com/office/drawing/2014/main" id="{B4491792-196F-42B2-BA38-C72B99379BF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46868"/>
            <a:ext cx="9144000" cy="5081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05571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ZAHÁLENÍ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8435280" cy="4625609"/>
          </a:xfrm>
        </p:spPr>
        <p:txBody>
          <a:bodyPr>
            <a:normAutofit fontScale="92500" lnSpcReduction="10000"/>
          </a:bodyPr>
          <a:lstStyle/>
          <a:p>
            <a:pPr marL="118872" indent="0">
              <a:buNone/>
            </a:pPr>
            <a:r>
              <a:rPr lang="cs-CZ" dirty="0"/>
              <a:t>M. </a:t>
            </a:r>
            <a:r>
              <a:rPr lang="cs-CZ" dirty="0" err="1"/>
              <a:t>Ringelmann</a:t>
            </a:r>
            <a:r>
              <a:rPr lang="cs-CZ" dirty="0"/>
              <a:t> (1913) při výzkumu </a:t>
            </a:r>
            <a:r>
              <a:rPr lang="cs-CZ" i="1" dirty="0"/>
              <a:t>tahání lana </a:t>
            </a:r>
            <a:r>
              <a:rPr lang="cs-CZ" dirty="0"/>
              <a:t>(je to tzv. </a:t>
            </a:r>
            <a:r>
              <a:rPr lang="cs-CZ" i="1" dirty="0"/>
              <a:t>kumulativní úkol</a:t>
            </a:r>
            <a:r>
              <a:rPr lang="cs-CZ" dirty="0"/>
              <a:t>)</a:t>
            </a:r>
            <a:r>
              <a:rPr lang="cs-CZ" i="1" dirty="0"/>
              <a:t> </a:t>
            </a:r>
            <a:r>
              <a:rPr lang="cs-CZ" dirty="0"/>
              <a:t>zjistil, že čím větší je skupina, tím méně každý táhne (=</a:t>
            </a:r>
            <a:r>
              <a:rPr lang="cs-CZ" b="1" dirty="0" err="1"/>
              <a:t>Ringelmannův</a:t>
            </a:r>
            <a:r>
              <a:rPr lang="cs-CZ" b="1" dirty="0"/>
              <a:t> efekt</a:t>
            </a:r>
            <a:r>
              <a:rPr lang="cs-CZ" dirty="0"/>
              <a:t>).</a:t>
            </a:r>
          </a:p>
          <a:p>
            <a:pPr marL="118872" indent="0">
              <a:buNone/>
            </a:pPr>
            <a:r>
              <a:rPr lang="cs-CZ" dirty="0"/>
              <a:t>Důvody snížení výkonu mohou být dva:</a:t>
            </a:r>
          </a:p>
          <a:p>
            <a:pPr marL="118872" indent="0">
              <a:buNone/>
            </a:pPr>
            <a:r>
              <a:rPr lang="cs-CZ" dirty="0"/>
              <a:t>1. ztráta koordinace</a:t>
            </a:r>
          </a:p>
          <a:p>
            <a:pPr marL="118872" indent="0">
              <a:buNone/>
            </a:pPr>
            <a:r>
              <a:rPr lang="cs-CZ" dirty="0"/>
              <a:t>2. ztráta motivace.</a:t>
            </a:r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r>
              <a:rPr lang="cs-CZ" dirty="0"/>
              <a:t>Výsledky jsou jiné v </a:t>
            </a:r>
            <a:r>
              <a:rPr lang="cs-CZ" b="1" dirty="0"/>
              <a:t>reálných skupinách </a:t>
            </a:r>
            <a:r>
              <a:rPr lang="cs-CZ" dirty="0"/>
              <a:t>(ztráta koordinace i motivace) a v </a:t>
            </a:r>
            <a:r>
              <a:rPr lang="cs-CZ" b="1" dirty="0" err="1"/>
              <a:t>pseudoskupinách</a:t>
            </a:r>
            <a:r>
              <a:rPr lang="cs-CZ" b="1" dirty="0"/>
              <a:t> </a:t>
            </a:r>
            <a:r>
              <a:rPr lang="cs-CZ" dirty="0"/>
              <a:t>(jen ztráta motivace).</a:t>
            </a:r>
          </a:p>
          <a:p>
            <a:pPr marL="118872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6272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3493325"/>
            <a:ext cx="4392488" cy="3411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SOCIÁLNÍ ZAHÁLENÍ (</a:t>
            </a:r>
            <a:r>
              <a:rPr lang="cs-CZ" dirty="0" err="1"/>
              <a:t>Latané</a:t>
            </a:r>
            <a:r>
              <a:rPr lang="cs-CZ" dirty="0"/>
              <a:t>, </a:t>
            </a:r>
            <a:r>
              <a:rPr lang="cs-CZ" dirty="0" err="1"/>
              <a:t>Williams</a:t>
            </a:r>
            <a:r>
              <a:rPr lang="cs-CZ" dirty="0"/>
              <a:t> &amp; </a:t>
            </a:r>
            <a:r>
              <a:rPr lang="cs-CZ" dirty="0" err="1"/>
              <a:t>Harkins</a:t>
            </a:r>
            <a:r>
              <a:rPr lang="cs-CZ" dirty="0"/>
              <a:t>, 1979)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8363272" cy="2013849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dirty="0"/>
              <a:t>Ztrátu motivace v </a:t>
            </a:r>
            <a:r>
              <a:rPr lang="cs-CZ" dirty="0" err="1"/>
              <a:t>pseudoskupinách</a:t>
            </a:r>
            <a:r>
              <a:rPr lang="cs-CZ" dirty="0"/>
              <a:t> nazval </a:t>
            </a:r>
            <a:r>
              <a:rPr lang="cs-CZ" dirty="0" err="1"/>
              <a:t>Latané</a:t>
            </a:r>
            <a:r>
              <a:rPr lang="cs-CZ" dirty="0"/>
              <a:t> a kol. (1979) </a:t>
            </a:r>
            <a:r>
              <a:rPr lang="cs-CZ" b="1" dirty="0"/>
              <a:t>sociálním zahálením </a:t>
            </a:r>
            <a:r>
              <a:rPr lang="cs-CZ" dirty="0"/>
              <a:t>(</a:t>
            </a:r>
            <a:r>
              <a:rPr lang="cs-CZ" i="1" dirty="0" err="1"/>
              <a:t>social</a:t>
            </a:r>
            <a:r>
              <a:rPr lang="cs-CZ" i="1" dirty="0"/>
              <a:t> </a:t>
            </a:r>
            <a:r>
              <a:rPr lang="cs-CZ" i="1" dirty="0" err="1"/>
              <a:t>loafing</a:t>
            </a:r>
            <a:r>
              <a:rPr lang="cs-CZ" dirty="0"/>
              <a:t>).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Experiment s křičením v reálných skupinách a </a:t>
            </a:r>
            <a:r>
              <a:rPr lang="cs-CZ" dirty="0" err="1"/>
              <a:t>pseudoskupinách</a:t>
            </a:r>
            <a:r>
              <a:rPr lang="cs-CZ" dirty="0"/>
              <a:t> (tj., kdy si lidé jen mysleli, že jsou ve skupině).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2843808" y="6488668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Dle </a:t>
            </a:r>
            <a:r>
              <a:rPr lang="cs-CZ" dirty="0" err="1"/>
              <a:t>Hogg</a:t>
            </a:r>
            <a:r>
              <a:rPr lang="cs-CZ" dirty="0"/>
              <a:t> &amp; </a:t>
            </a:r>
            <a:r>
              <a:rPr lang="cs-CZ" dirty="0" err="1"/>
              <a:t>Vaughan</a:t>
            </a:r>
            <a:r>
              <a:rPr lang="cs-CZ" dirty="0"/>
              <a:t> (2010)</a:t>
            </a:r>
          </a:p>
        </p:txBody>
      </p:sp>
    </p:spTree>
    <p:extLst>
      <p:ext uri="{BB962C8B-B14F-4D97-AF65-F5344CB8AC3E}">
        <p14:creationId xmlns:p14="http://schemas.microsoft.com/office/powerpoint/2010/main" val="1156303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ZAHÁLENÍ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r>
              <a:rPr lang="cs-CZ" dirty="0"/>
              <a:t>Ve větších skupinách dochází k rozptýlení pozornosti a navíc nelze identifikovat výkon jednotlivce.</a:t>
            </a:r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r>
              <a:rPr lang="cs-CZ" dirty="0"/>
              <a:t>Sociální zahálení lze v pracovních i jiných skupinách blokovat pomocí</a:t>
            </a:r>
            <a:r>
              <a:rPr lang="cs-CZ" b="1" dirty="0"/>
              <a:t> zviditelnění výsledků</a:t>
            </a:r>
            <a:r>
              <a:rPr lang="cs-CZ" dirty="0"/>
              <a:t>, zvýšením </a:t>
            </a:r>
            <a:r>
              <a:rPr lang="cs-CZ" b="1" dirty="0"/>
              <a:t>motivace</a:t>
            </a:r>
            <a:r>
              <a:rPr lang="cs-CZ" dirty="0"/>
              <a:t> ve skupině a zvýšením tlaku na </a:t>
            </a:r>
            <a:r>
              <a:rPr lang="cs-CZ" b="1" dirty="0"/>
              <a:t>týmovost</a:t>
            </a:r>
            <a:r>
              <a:rPr lang="cs-CZ" dirty="0"/>
              <a:t>.</a:t>
            </a:r>
          </a:p>
          <a:p>
            <a:pPr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77168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686800" cy="838200"/>
          </a:xfrm>
        </p:spPr>
        <p:txBody>
          <a:bodyPr/>
          <a:lstStyle/>
          <a:p>
            <a:pPr algn="ctr"/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05064"/>
            <a:ext cx="8229600" cy="2395736"/>
          </a:xfrm>
        </p:spPr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5623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Minulé prezentace byly o tom, jak je naše mysl evolucí připravena na život v sociálních skupinách.</a:t>
            </a:r>
          </a:p>
          <a:p>
            <a:pPr>
              <a:buNone/>
            </a:pPr>
            <a:r>
              <a:rPr lang="cs-CZ" dirty="0"/>
              <a:t>Nyní se podíváme na to, jak se mění chování jedince, když je v přítomnosti jiných lidí.</a:t>
            </a:r>
          </a:p>
          <a:p>
            <a:pPr>
              <a:buNone/>
            </a:pPr>
            <a:r>
              <a:rPr lang="cs-CZ" dirty="0"/>
              <a:t>Zabývali jsme se kognicí, nyní se bude výklad týkat ani ne tak kognice jako motivace.</a:t>
            </a:r>
          </a:p>
          <a:p>
            <a:pPr>
              <a:buNone/>
            </a:pPr>
            <a:r>
              <a:rPr lang="cs-CZ" dirty="0"/>
              <a:t>Jak přítomnost jiných lidí působí na naši motivaci?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4346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itle 1">
            <a:extLst>
              <a:ext uri="{FF2B5EF4-FFF2-40B4-BE49-F238E27FC236}">
                <a16:creationId xmlns:a16="http://schemas.microsoft.com/office/drawing/2014/main" id="{A7B2D52C-8CA6-4CD5-BD42-B29E7BC233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endParaRPr lang="en-US"/>
          </a:p>
        </p:txBody>
      </p:sp>
      <p:pic>
        <p:nvPicPr>
          <p:cNvPr id="1026" name="Picture 2" descr="Výsledek obrázku pro bicycle 19th century">
            <a:extLst>
              <a:ext uri="{FF2B5EF4-FFF2-40B4-BE49-F238E27FC236}">
                <a16:creationId xmlns:a16="http://schemas.microsoft.com/office/drawing/2014/main" id="{88618CB2-BA5B-4681-B7E0-119F945FC9B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22" b="30325"/>
          <a:stretch/>
        </p:blipFill>
        <p:spPr bwMode="auto">
          <a:xfrm>
            <a:off x="457200" y="1775191"/>
            <a:ext cx="8229600" cy="4625609"/>
          </a:xfrm>
          <a:prstGeom prst="rect">
            <a:avLst/>
          </a:prstGeom>
          <a:solidFill>
            <a:srgbClr val="FFFFFF"/>
          </a:solidFill>
        </p:spPr>
      </p:pic>
    </p:spTree>
    <p:extLst>
      <p:ext uri="{BB962C8B-B14F-4D97-AF65-F5344CB8AC3E}">
        <p14:creationId xmlns:p14="http://schemas.microsoft.com/office/powerpoint/2010/main" val="3872258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SOCIÁLNÍ FACILITACE (SF) &amp; </a:t>
            </a:r>
            <a:br>
              <a:rPr lang="cs-CZ" dirty="0"/>
            </a:br>
            <a:r>
              <a:rPr lang="cs-CZ" dirty="0"/>
              <a:t>SOCIÁLNÍ INHIBICE (SI)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3"/>
            <a:ext cx="8229600" cy="5184576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dirty="0"/>
              <a:t>Norman </a:t>
            </a:r>
            <a:r>
              <a:rPr lang="cs-CZ" dirty="0" err="1"/>
              <a:t>Triplett</a:t>
            </a:r>
            <a:r>
              <a:rPr lang="cs-CZ" dirty="0"/>
              <a:t> (1898): učinil první sociálně-psychologický výzkum, při němž nechal děti navíjet vlasec samotné &amp; ve dvojicích (</a:t>
            </a:r>
            <a:r>
              <a:rPr lang="cs-CZ" i="1" dirty="0"/>
              <a:t>soutěžily</a:t>
            </a:r>
            <a:r>
              <a:rPr lang="cs-CZ" dirty="0"/>
              <a:t>).</a:t>
            </a:r>
          </a:p>
          <a:p>
            <a:pPr>
              <a:buNone/>
            </a:pPr>
            <a:r>
              <a:rPr lang="cs-CZ" dirty="0"/>
              <a:t>Děti navíjely v přítomnosti druhých rychleji (</a:t>
            </a:r>
            <a:r>
              <a:rPr lang="cs-CZ" b="1" dirty="0"/>
              <a:t>sociální facilitace</a:t>
            </a:r>
            <a:r>
              <a:rPr lang="cs-CZ" dirty="0"/>
              <a:t>), některé to ovšem zcela rozhodilo (</a:t>
            </a:r>
            <a:r>
              <a:rPr lang="cs-CZ" b="1" dirty="0"/>
              <a:t>sociální inhibice</a:t>
            </a:r>
            <a:r>
              <a:rPr lang="cs-CZ" dirty="0"/>
              <a:t>).</a:t>
            </a:r>
          </a:p>
          <a:p>
            <a:pPr>
              <a:buNone/>
            </a:pPr>
            <a:r>
              <a:rPr lang="cs-CZ" dirty="0" err="1"/>
              <a:t>Floyd</a:t>
            </a:r>
            <a:r>
              <a:rPr lang="cs-CZ" dirty="0"/>
              <a:t> </a:t>
            </a:r>
            <a:r>
              <a:rPr lang="cs-CZ" dirty="0" err="1"/>
              <a:t>Allport</a:t>
            </a:r>
            <a:r>
              <a:rPr lang="cs-CZ" dirty="0"/>
              <a:t> (1920) zjistil, že k </a:t>
            </a:r>
            <a:r>
              <a:rPr lang="cs-CZ" b="1" dirty="0"/>
              <a:t>SF</a:t>
            </a:r>
            <a:r>
              <a:rPr lang="cs-CZ" dirty="0"/>
              <a:t> dochází i při pouhé (nesoutěživé) přítomnosti druhých.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Později bylo vyzkoumáno, že mravenci, švábi (</a:t>
            </a:r>
            <a:r>
              <a:rPr lang="cs-CZ" dirty="0" err="1"/>
              <a:t>Zajonc</a:t>
            </a:r>
            <a:r>
              <a:rPr lang="cs-CZ" dirty="0"/>
              <a:t>, </a:t>
            </a:r>
            <a:r>
              <a:rPr lang="cs-CZ" dirty="0" err="1"/>
              <a:t>Heingartner</a:t>
            </a:r>
            <a:r>
              <a:rPr lang="cs-CZ" dirty="0"/>
              <a:t>, Herman, 1969), slepice, ryby, krysy ad. v přítomnosti druhých (stejného druhu) rychleji běží, jí či kopulují.</a:t>
            </a:r>
          </a:p>
          <a:p>
            <a:pPr>
              <a:buNone/>
            </a:pPr>
            <a:r>
              <a:rPr lang="cs-CZ" dirty="0"/>
              <a:t>Někdy nás však přítomnost druhých při výkonu zcela ochromí (srov. trému). = </a:t>
            </a:r>
            <a:r>
              <a:rPr lang="cs-CZ" b="1" dirty="0"/>
              <a:t>sociální inhibice </a:t>
            </a:r>
            <a:r>
              <a:rPr lang="cs-CZ" dirty="0"/>
              <a:t>(</a:t>
            </a:r>
            <a:r>
              <a:rPr lang="cs-CZ" dirty="0" err="1"/>
              <a:t>Pessin</a:t>
            </a:r>
            <a:r>
              <a:rPr lang="cs-CZ" dirty="0"/>
              <a:t>, 1933)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429DB9-02C3-42F0-B1DE-E8799888B8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800" dirty="0"/>
              <a:t>SOCIÁLNÍ FACILITACE&amp;INHIBICE (SFI) – Vysvětlení jevu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722D79D-1768-4102-8162-80D2B34A7B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3200" dirty="0"/>
              <a:t>Jedna věc je zjistit, že výkon lidí je </a:t>
            </a:r>
            <a:r>
              <a:rPr lang="cs-CZ" sz="3200" dirty="0" err="1"/>
              <a:t>facilitován</a:t>
            </a:r>
            <a:r>
              <a:rPr lang="cs-CZ" sz="3200" dirty="0"/>
              <a:t> či inhibován pouhou přítomností druhých.</a:t>
            </a:r>
          </a:p>
          <a:p>
            <a:pPr>
              <a:buNone/>
            </a:pPr>
            <a:r>
              <a:rPr lang="cs-CZ" dirty="0"/>
              <a:t>Druhá věc je </a:t>
            </a:r>
            <a:r>
              <a:rPr lang="cs-CZ" sz="3200" dirty="0"/>
              <a:t>fungování sociální facilitace vysvětlit. </a:t>
            </a:r>
          </a:p>
          <a:p>
            <a:pPr>
              <a:buNone/>
            </a:pPr>
            <a:r>
              <a:rPr lang="cs-CZ" sz="3200" dirty="0"/>
              <a:t>Proč (a hlavně jak) by přítomnost druhých měla zvyšovat (SF) či snižovat (soc. inhibice) náš výkon?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00555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/>
              <a:t>SOCIÁLNÍ FACILITACE - Vysvětlení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3"/>
            <a:ext cx="8229600" cy="165618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/>
              <a:t>1. Teorie aktivace Roberta </a:t>
            </a:r>
            <a:r>
              <a:rPr lang="cs-CZ" dirty="0" err="1"/>
              <a:t>Zajonce</a:t>
            </a:r>
            <a:r>
              <a:rPr lang="cs-CZ" dirty="0"/>
              <a:t> (1956)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611560" y="3278733"/>
            <a:ext cx="1656184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PŘÍTOMNOST  DRUHÝCH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611560" y="4719627"/>
            <a:ext cx="136815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AKTIVACE</a:t>
            </a:r>
          </a:p>
          <a:p>
            <a:r>
              <a:rPr lang="cs-CZ" b="1" dirty="0">
                <a:solidFill>
                  <a:srgbClr val="FF0000"/>
                </a:solidFill>
              </a:rPr>
              <a:t>=AROUSAL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3779912" y="4581128"/>
            <a:ext cx="1656184" cy="92333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DOMINANTNÍ REAKCE</a:t>
            </a:r>
          </a:p>
          <a:p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5652120" y="3933056"/>
            <a:ext cx="1440160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JE-LI NACVIČENÁ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5724128" y="5445224"/>
            <a:ext cx="1440160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NENÍ-LI NACVIČENÁ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7452320" y="3933056"/>
            <a:ext cx="1440160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SOCIÁLNÍ</a:t>
            </a:r>
          </a:p>
          <a:p>
            <a:r>
              <a:rPr lang="cs-CZ" dirty="0"/>
              <a:t>FACILITACE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7524328" y="5445224"/>
            <a:ext cx="1296144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SOCIÁLNÍ</a:t>
            </a:r>
          </a:p>
          <a:p>
            <a:r>
              <a:rPr lang="cs-CZ" dirty="0"/>
              <a:t>INHIBICE</a:t>
            </a:r>
          </a:p>
        </p:txBody>
      </p:sp>
      <p:cxnSp>
        <p:nvCxnSpPr>
          <p:cNvPr id="12" name="Přímá spojovací šipka 11"/>
          <p:cNvCxnSpPr>
            <a:endCxn id="5" idx="0"/>
          </p:cNvCxnSpPr>
          <p:nvPr/>
        </p:nvCxnSpPr>
        <p:spPr>
          <a:xfrm flipH="1">
            <a:off x="1295636" y="3919547"/>
            <a:ext cx="12997" cy="80008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šipka 12"/>
          <p:cNvCxnSpPr>
            <a:stCxn id="5" idx="3"/>
            <a:endCxn id="6" idx="1"/>
          </p:cNvCxnSpPr>
          <p:nvPr/>
        </p:nvCxnSpPr>
        <p:spPr>
          <a:xfrm>
            <a:off x="1979712" y="5042793"/>
            <a:ext cx="180020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šipka 16"/>
          <p:cNvCxnSpPr>
            <a:endCxn id="7" idx="1"/>
          </p:cNvCxnSpPr>
          <p:nvPr/>
        </p:nvCxnSpPr>
        <p:spPr>
          <a:xfrm flipV="1">
            <a:off x="5220072" y="4256222"/>
            <a:ext cx="432048" cy="32490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ovací šipka 17"/>
          <p:cNvCxnSpPr>
            <a:endCxn id="8" idx="1"/>
          </p:cNvCxnSpPr>
          <p:nvPr/>
        </p:nvCxnSpPr>
        <p:spPr>
          <a:xfrm>
            <a:off x="5220072" y="5517232"/>
            <a:ext cx="504056" cy="25115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šipka 18"/>
          <p:cNvCxnSpPr>
            <a:stCxn id="7" idx="3"/>
            <a:endCxn id="9" idx="1"/>
          </p:cNvCxnSpPr>
          <p:nvPr/>
        </p:nvCxnSpPr>
        <p:spPr>
          <a:xfrm>
            <a:off x="7092280" y="4256222"/>
            <a:ext cx="36004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ovací šipka 19"/>
          <p:cNvCxnSpPr>
            <a:stCxn id="8" idx="3"/>
            <a:endCxn id="10" idx="1"/>
          </p:cNvCxnSpPr>
          <p:nvPr/>
        </p:nvCxnSpPr>
        <p:spPr>
          <a:xfrm>
            <a:off x="7164288" y="5768390"/>
            <a:ext cx="36004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ovéPole 24"/>
          <p:cNvSpPr txBox="1"/>
          <p:nvPr/>
        </p:nvSpPr>
        <p:spPr>
          <a:xfrm>
            <a:off x="2303748" y="4611375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působí na:</a:t>
            </a:r>
          </a:p>
        </p:txBody>
      </p:sp>
      <p:sp>
        <p:nvSpPr>
          <p:cNvPr id="26" name="TextovéPole 25"/>
          <p:cNvSpPr txBox="1"/>
          <p:nvPr/>
        </p:nvSpPr>
        <p:spPr>
          <a:xfrm>
            <a:off x="2421310" y="5133107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podpoří: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1331640" y="6165304"/>
            <a:ext cx="2592288" cy="369332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role </a:t>
            </a:r>
            <a:r>
              <a:rPr lang="cs-CZ" b="1" dirty="0"/>
              <a:t>motorické paměti </a:t>
            </a:r>
            <a:r>
              <a:rPr lang="cs-CZ" dirty="0"/>
              <a:t>!</a:t>
            </a:r>
            <a:endParaRPr lang="cs-CZ" b="1" dirty="0"/>
          </a:p>
        </p:txBody>
      </p:sp>
      <p:cxnSp>
        <p:nvCxnSpPr>
          <p:cNvPr id="23" name="Přímá spojovací šipka 22"/>
          <p:cNvCxnSpPr>
            <a:stCxn id="21" idx="0"/>
          </p:cNvCxnSpPr>
          <p:nvPr/>
        </p:nvCxnSpPr>
        <p:spPr>
          <a:xfrm flipV="1">
            <a:off x="2627784" y="5157192"/>
            <a:ext cx="1440160" cy="100811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SOCIÁLNÍ FACILITACE </a:t>
            </a:r>
            <a:r>
              <a:rPr lang="cs-CZ" sz="4800" dirty="0"/>
              <a:t>- Vysvětlení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18872" indent="0">
              <a:buNone/>
            </a:pPr>
            <a:r>
              <a:rPr lang="cs-CZ" dirty="0"/>
              <a:t>2. </a:t>
            </a:r>
            <a:r>
              <a:rPr lang="cs-CZ" b="1" dirty="0"/>
              <a:t>Teorie očekávání hodnocení </a:t>
            </a:r>
            <a:r>
              <a:rPr lang="cs-CZ" dirty="0"/>
              <a:t>(</a:t>
            </a:r>
            <a:r>
              <a:rPr lang="cs-CZ" i="1" dirty="0" err="1"/>
              <a:t>evaluation</a:t>
            </a:r>
            <a:r>
              <a:rPr lang="cs-CZ" i="1" dirty="0"/>
              <a:t> </a:t>
            </a:r>
            <a:r>
              <a:rPr lang="cs-CZ" i="1" dirty="0" err="1"/>
              <a:t>apprehension</a:t>
            </a:r>
            <a:r>
              <a:rPr lang="cs-CZ" dirty="0"/>
              <a:t>)</a:t>
            </a:r>
            <a:r>
              <a:rPr lang="cs-CZ" b="1" dirty="0"/>
              <a:t> </a:t>
            </a:r>
            <a:r>
              <a:rPr lang="cs-CZ" dirty="0"/>
              <a:t>= </a:t>
            </a:r>
            <a:r>
              <a:rPr lang="cs-CZ" b="1" dirty="0"/>
              <a:t>aktivace</a:t>
            </a:r>
            <a:r>
              <a:rPr lang="cs-CZ" dirty="0"/>
              <a:t> (</a:t>
            </a:r>
            <a:r>
              <a:rPr lang="cs-CZ" b="1" i="1" dirty="0" err="1"/>
              <a:t>arousal</a:t>
            </a:r>
            <a:r>
              <a:rPr lang="cs-CZ" dirty="0"/>
              <a:t>) za přítomnosti druhých je založena na tom, že očekáváme, že nás druzí hodnotí (</a:t>
            </a:r>
            <a:r>
              <a:rPr lang="cs-CZ" dirty="0" err="1"/>
              <a:t>Cottrell</a:t>
            </a:r>
            <a:r>
              <a:rPr lang="cs-CZ" dirty="0"/>
              <a:t>, 1972): lidé, kteří se o nás nezajímají, nevyvolávají soc. facilitaci.</a:t>
            </a:r>
          </a:p>
          <a:p>
            <a:pPr marL="118872" indent="0">
              <a:buNone/>
            </a:pPr>
            <a:r>
              <a:rPr lang="cs-CZ" dirty="0"/>
              <a:t>Jen u lehkých úkolů zvyšuje očekávané hodnocení výkon (u složitých úkolů zhoršuje výkon i pouhá přítomnost bez očekávání).</a:t>
            </a:r>
          </a:p>
          <a:p>
            <a:pPr marL="118872" indent="0">
              <a:buNone/>
            </a:pPr>
            <a:r>
              <a:rPr lang="cs-CZ" dirty="0"/>
              <a:t>Kritika: Těžko však obavou z hodnocení vysvětlíme SF u švábů, mravenců apod.!</a:t>
            </a:r>
          </a:p>
          <a:p>
            <a:pPr marL="118872" indent="0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SOCIÁLNÍ FACILITACE </a:t>
            </a:r>
            <a:r>
              <a:rPr lang="cs-CZ" sz="4800" dirty="0"/>
              <a:t>- Vysvětlení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8435280" cy="4625609"/>
          </a:xfrm>
        </p:spPr>
        <p:txBody>
          <a:bodyPr>
            <a:normAutofit lnSpcReduction="10000"/>
          </a:bodyPr>
          <a:lstStyle/>
          <a:p>
            <a:pPr marL="118872" indent="0">
              <a:buNone/>
            </a:pPr>
            <a:r>
              <a:rPr lang="cs-CZ" dirty="0"/>
              <a:t>3. </a:t>
            </a:r>
            <a:r>
              <a:rPr lang="cs-CZ" b="1" dirty="0"/>
              <a:t>Teorie konfliktu pozornosti </a:t>
            </a:r>
            <a:r>
              <a:rPr lang="cs-CZ" dirty="0"/>
              <a:t>(</a:t>
            </a:r>
            <a:r>
              <a:rPr lang="cs-CZ" i="1" dirty="0" err="1"/>
              <a:t>distraction-conflict</a:t>
            </a:r>
            <a:r>
              <a:rPr lang="cs-CZ" i="1" dirty="0"/>
              <a:t> </a:t>
            </a:r>
            <a:r>
              <a:rPr lang="cs-CZ" i="1" dirty="0" err="1"/>
              <a:t>theory</a:t>
            </a:r>
            <a:r>
              <a:rPr lang="cs-CZ" i="1" dirty="0"/>
              <a:t> </a:t>
            </a:r>
            <a:r>
              <a:rPr lang="cs-CZ" dirty="0"/>
              <a:t>– </a:t>
            </a:r>
            <a:r>
              <a:rPr lang="cs-CZ" dirty="0" err="1"/>
              <a:t>Sanders</a:t>
            </a:r>
            <a:r>
              <a:rPr lang="cs-CZ" dirty="0"/>
              <a:t>, Baron, </a:t>
            </a:r>
            <a:r>
              <a:rPr lang="cs-CZ" dirty="0" err="1"/>
              <a:t>Moore</a:t>
            </a:r>
            <a:r>
              <a:rPr lang="cs-CZ" dirty="0"/>
              <a:t>, 1978): přítomnost druhých odvádí naši pozornost od úkolu. Konflikt může být překonán pouze úsilím, tzn. </a:t>
            </a:r>
            <a:r>
              <a:rPr lang="cs-CZ" i="1" dirty="0" err="1"/>
              <a:t>arousal</a:t>
            </a:r>
            <a:r>
              <a:rPr lang="cs-CZ" dirty="0"/>
              <a:t> (a </a:t>
            </a:r>
            <a:r>
              <a:rPr lang="cs-CZ" i="1" dirty="0"/>
              <a:t>drive</a:t>
            </a:r>
            <a:r>
              <a:rPr lang="cs-CZ" dirty="0"/>
              <a:t>) se díky konfliktu pozornosti zvyšuje. Větší aktivace pak vede k SF u tzv. nacvičené reakce a k SI u nenacvičené reakce.</a:t>
            </a:r>
          </a:p>
          <a:p>
            <a:pPr marL="118872" indent="0">
              <a:buNone/>
            </a:pPr>
            <a:r>
              <a:rPr lang="cs-CZ" dirty="0"/>
              <a:t>Tato teorie vysvětluje i případy, kdy je SF způsobovaná třeba jen zvuky, pohyby a blikajícím světlem.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SOCIÁLNÍ FACILITACE </a:t>
            </a:r>
            <a:r>
              <a:rPr lang="cs-CZ" sz="4800" dirty="0"/>
              <a:t>- Vysvětlení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r>
              <a:rPr lang="cs-CZ" dirty="0"/>
              <a:t>4. </a:t>
            </a:r>
            <a:r>
              <a:rPr lang="cs-CZ" b="1" i="1" dirty="0" err="1"/>
              <a:t>Self-discrepancy</a:t>
            </a:r>
            <a:r>
              <a:rPr lang="cs-CZ" b="1" i="1" dirty="0"/>
              <a:t> </a:t>
            </a:r>
            <a:r>
              <a:rPr lang="cs-CZ" b="1" i="1" dirty="0" err="1"/>
              <a:t>theory</a:t>
            </a:r>
            <a:r>
              <a:rPr lang="cs-CZ" dirty="0"/>
              <a:t> (</a:t>
            </a:r>
            <a:r>
              <a:rPr lang="cs-CZ" dirty="0" err="1"/>
              <a:t>Higgins</a:t>
            </a:r>
            <a:r>
              <a:rPr lang="cs-CZ" dirty="0"/>
              <a:t>, 1987) – když se jedinec zabývá sám sebou jakožto objektem, vidí rozdíly mezi aktuálním já (</a:t>
            </a:r>
            <a:r>
              <a:rPr lang="cs-CZ" i="1" dirty="0" err="1"/>
              <a:t>actual</a:t>
            </a:r>
            <a:r>
              <a:rPr lang="cs-CZ" i="1" dirty="0"/>
              <a:t> </a:t>
            </a:r>
            <a:r>
              <a:rPr lang="cs-CZ" i="1" dirty="0" err="1"/>
              <a:t>self</a:t>
            </a:r>
            <a:r>
              <a:rPr lang="cs-CZ" dirty="0"/>
              <a:t>) a ideálním já (</a:t>
            </a:r>
            <a:r>
              <a:rPr lang="cs-CZ" i="1" dirty="0" err="1"/>
              <a:t>ideal</a:t>
            </a:r>
            <a:r>
              <a:rPr lang="cs-CZ" i="1" dirty="0"/>
              <a:t> </a:t>
            </a:r>
            <a:r>
              <a:rPr lang="cs-CZ" i="1" dirty="0" err="1"/>
              <a:t>self</a:t>
            </a:r>
            <a:r>
              <a:rPr lang="cs-CZ" dirty="0"/>
              <a:t>). Rozdíl (</a:t>
            </a:r>
            <a:r>
              <a:rPr lang="cs-CZ" b="1" dirty="0"/>
              <a:t>diskrepance</a:t>
            </a:r>
            <a:r>
              <a:rPr lang="cs-CZ" dirty="0"/>
              <a:t>) mezi výkonem a očekáváním vede k aktivaci, takže jednoduché úkoly budou podpořeny. Složité úkoly nikoli, protože diskrepance je příliš velká, než aby se čl. o úkol pokusil.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33267</TotalTime>
  <Words>882</Words>
  <Application>Microsoft Office PowerPoint</Application>
  <PresentationFormat>Předvádění na obrazovce (4:3)</PresentationFormat>
  <Paragraphs>66</Paragraphs>
  <Slides>16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3" baseType="lpstr">
      <vt:lpstr>Arial</vt:lpstr>
      <vt:lpstr>Calibri</vt:lpstr>
      <vt:lpstr>Corbel</vt:lpstr>
      <vt:lpstr>Wingdings</vt:lpstr>
      <vt:lpstr>Wingdings 2</vt:lpstr>
      <vt:lpstr>Wingdings 3</vt:lpstr>
      <vt:lpstr>Modul</vt:lpstr>
      <vt:lpstr>Sociální psychologie Sociální facilitace, sociální inhibice a sociální zahálení</vt:lpstr>
      <vt:lpstr>Prezentace aplikace PowerPoint</vt:lpstr>
      <vt:lpstr>Prezentace aplikace PowerPoint</vt:lpstr>
      <vt:lpstr>SOCIÁLNÍ FACILITACE (SF) &amp;  SOCIÁLNÍ INHIBICE (SI)</vt:lpstr>
      <vt:lpstr>SOCIÁLNÍ FACILITACE&amp;INHIBICE (SFI) – Vysvětlení jevu</vt:lpstr>
      <vt:lpstr>SOCIÁLNÍ FACILITACE - Vysvětlení</vt:lpstr>
      <vt:lpstr>SOCIÁLNÍ FACILITACE - Vysvětlení</vt:lpstr>
      <vt:lpstr>SOCIÁLNÍ FACILITACE - Vysvětlení</vt:lpstr>
      <vt:lpstr>SOCIÁLNÍ FACILITACE - Vysvětlení</vt:lpstr>
      <vt:lpstr>Příjem potravy</vt:lpstr>
      <vt:lpstr>SOCIÁLNÍ FACILITACE &amp; INHIBICE  VE ŠKOLE</vt:lpstr>
      <vt:lpstr>Social loafing = sociální zahálení</vt:lpstr>
      <vt:lpstr>SOCIÁLNÍ ZAHÁLENÍ</vt:lpstr>
      <vt:lpstr>SOCIÁLNÍ ZAHÁLENÍ (Latané, Williams &amp; Harkins, 1979)</vt:lpstr>
      <vt:lpstr>SOCIÁLNÍ ZAHÁLENÍ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 psychologie 8 Sociální facilitace, sociální inhibice a sociální zahálení</dc:title>
  <dc:creator>Jan Krása</dc:creator>
  <cp:lastModifiedBy>Jan Krása</cp:lastModifiedBy>
  <cp:revision>13</cp:revision>
  <dcterms:created xsi:type="dcterms:W3CDTF">2020-11-22T14:10:07Z</dcterms:created>
  <dcterms:modified xsi:type="dcterms:W3CDTF">2022-12-01T19:31:02Z</dcterms:modified>
</cp:coreProperties>
</file>