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458" r:id="rId4"/>
    <p:sldId id="460" r:id="rId5"/>
    <p:sldId id="459" r:id="rId6"/>
    <p:sldId id="284" r:id="rId7"/>
    <p:sldId id="366" r:id="rId8"/>
    <p:sldId id="336" r:id="rId9"/>
    <p:sldId id="368" r:id="rId10"/>
    <p:sldId id="404" r:id="rId11"/>
    <p:sldId id="405" r:id="rId12"/>
    <p:sldId id="406" r:id="rId13"/>
    <p:sldId id="407" r:id="rId14"/>
    <p:sldId id="471" r:id="rId15"/>
    <p:sldId id="472" r:id="rId16"/>
    <p:sldId id="470" r:id="rId17"/>
    <p:sldId id="408" r:id="rId18"/>
    <p:sldId id="369" r:id="rId19"/>
    <p:sldId id="464" r:id="rId20"/>
    <p:sldId id="339" r:id="rId21"/>
    <p:sldId id="365" r:id="rId22"/>
    <p:sldId id="409" r:id="rId23"/>
    <p:sldId id="410" r:id="rId24"/>
    <p:sldId id="412" r:id="rId25"/>
    <p:sldId id="477" r:id="rId26"/>
    <p:sldId id="474" r:id="rId27"/>
    <p:sldId id="473" r:id="rId28"/>
    <p:sldId id="467" r:id="rId29"/>
    <p:sldId id="262" r:id="rId30"/>
    <p:sldId id="304" r:id="rId31"/>
    <p:sldId id="475" r:id="rId32"/>
    <p:sldId id="377" r:id="rId33"/>
    <p:sldId id="468" r:id="rId34"/>
    <p:sldId id="403" r:id="rId35"/>
    <p:sldId id="420" r:id="rId36"/>
    <p:sldId id="428" r:id="rId37"/>
    <p:sldId id="476" r:id="rId38"/>
    <p:sldId id="421" r:id="rId39"/>
    <p:sldId id="465" r:id="rId40"/>
    <p:sldId id="370" r:id="rId41"/>
    <p:sldId id="389" r:id="rId42"/>
    <p:sldId id="371" r:id="rId43"/>
    <p:sldId id="372" r:id="rId44"/>
    <p:sldId id="419" r:id="rId45"/>
    <p:sldId id="413" r:id="rId46"/>
    <p:sldId id="373" r:id="rId47"/>
    <p:sldId id="374" r:id="rId48"/>
    <p:sldId id="375" r:id="rId49"/>
    <p:sldId id="418" r:id="rId50"/>
    <p:sldId id="414" r:id="rId51"/>
    <p:sldId id="429" r:id="rId52"/>
    <p:sldId id="417" r:id="rId53"/>
    <p:sldId id="469" r:id="rId54"/>
    <p:sldId id="415" r:id="rId55"/>
    <p:sldId id="433" r:id="rId56"/>
    <p:sldId id="434" r:id="rId57"/>
    <p:sldId id="416" r:id="rId58"/>
    <p:sldId id="430" r:id="rId59"/>
    <p:sldId id="391" r:id="rId60"/>
    <p:sldId id="478" r:id="rId61"/>
    <p:sldId id="394" r:id="rId62"/>
    <p:sldId id="397" r:id="rId63"/>
    <p:sldId id="396" r:id="rId64"/>
    <p:sldId id="399" r:id="rId65"/>
    <p:sldId id="398" r:id="rId66"/>
    <p:sldId id="461" r:id="rId67"/>
    <p:sldId id="401" r:id="rId68"/>
    <p:sldId id="363" r:id="rId69"/>
    <p:sldId id="337" r:id="rId70"/>
    <p:sldId id="466" r:id="rId71"/>
    <p:sldId id="346" r:id="rId72"/>
    <p:sldId id="287" r:id="rId73"/>
    <p:sldId id="291" r:id="rId74"/>
    <p:sldId id="422" r:id="rId75"/>
    <p:sldId id="347" r:id="rId76"/>
    <p:sldId id="342" r:id="rId77"/>
    <p:sldId id="344" r:id="rId78"/>
    <p:sldId id="348" r:id="rId79"/>
    <p:sldId id="294" r:id="rId80"/>
    <p:sldId id="426" r:id="rId81"/>
    <p:sldId id="424" r:id="rId82"/>
    <p:sldId id="427" r:id="rId83"/>
    <p:sldId id="423" r:id="rId84"/>
    <p:sldId id="425" r:id="rId85"/>
    <p:sldId id="431" r:id="rId86"/>
    <p:sldId id="462" r:id="rId87"/>
    <p:sldId id="463" r:id="rId88"/>
    <p:sldId id="352" r:id="rId89"/>
    <p:sldId id="353" r:id="rId90"/>
    <p:sldId id="354" r:id="rId91"/>
    <p:sldId id="296" r:id="rId9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nyOZGB-Tc&amp;ab_channel=ApesLikeUs" TargetMode="External"/><Relationship Id="rId2" Type="http://schemas.openxmlformats.org/officeDocument/2006/relationships/hyperlink" Target="https://www.youtube.com/watch?v=hhlHx5ivGGk&amp;ab_channel=BB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yEZAm8nb8&amp;ab_channel=NatGeoWILD" TargetMode="External"/><Relationship Id="rId2" Type="http://schemas.openxmlformats.org/officeDocument/2006/relationships/hyperlink" Target="https://www.youtube.com/watch?v=Kp9W-_W8rCM&amp;ab_channel=DeepL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T1-JQTiZGc&amp;ab_channel=BBCEarth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Mursiové</a:t>
            </a:r>
            <a:r>
              <a:rPr lang="cs-CZ" dirty="0"/>
              <a:t> , Afrika</a:t>
            </a:r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7C8F-889F-6773-D4C6-6F09795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Yanomami Indians: pure and untouched • Pure off the road">
            <a:extLst>
              <a:ext uri="{FF2B5EF4-FFF2-40B4-BE49-F238E27FC236}">
                <a16:creationId xmlns:a16="http://schemas.microsoft.com/office/drawing/2014/main" id="{9195F527-3685-C830-0119-A8A281AE4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2504749"/>
            <a:ext cx="2195736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Tribes Need Protection From Coronavirus, Letter Says">
            <a:extLst>
              <a:ext uri="{FF2B5EF4-FFF2-40B4-BE49-F238E27FC236}">
                <a16:creationId xmlns:a16="http://schemas.microsoft.com/office/drawing/2014/main" id="{CC55F533-AFC1-D900-B8C0-28BA37EC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7" y="2504748"/>
            <a:ext cx="4402478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Cultures and Races">
            <a:extLst>
              <a:ext uri="{FF2B5EF4-FFF2-40B4-BE49-F238E27FC236}">
                <a16:creationId xmlns:a16="http://schemas.microsoft.com/office/drawing/2014/main" id="{C8EF1F7B-69A1-CF7C-6C4C-0A27A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62" y="2055613"/>
            <a:ext cx="2802273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9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A3D8-FD50-CD77-E1A9-E39AE67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Photographer spends seven years taking intimate portraits of African tribes  (10) - People's Daily Online">
            <a:extLst>
              <a:ext uri="{FF2B5EF4-FFF2-40B4-BE49-F238E27FC236}">
                <a16:creationId xmlns:a16="http://schemas.microsoft.com/office/drawing/2014/main" id="{A257768F-3F90-7600-700B-7365A7F34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" y="1628800"/>
            <a:ext cx="3084735" cy="48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LARGEST TRIBES IN AFRICA - Trending news">
            <a:extLst>
              <a:ext uri="{FF2B5EF4-FFF2-40B4-BE49-F238E27FC236}">
                <a16:creationId xmlns:a16="http://schemas.microsoft.com/office/drawing/2014/main" id="{BD21E449-437B-4D5F-88A7-CA52D624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8" y="2291787"/>
            <a:ext cx="3190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thiopia native dress | African beauty, Tribal women, African people">
            <a:extLst>
              <a:ext uri="{FF2B5EF4-FFF2-40B4-BE49-F238E27FC236}">
                <a16:creationId xmlns:a16="http://schemas.microsoft.com/office/drawing/2014/main" id="{FAB54CFC-74F0-B814-91CA-E0D1ECC9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8" y="2156209"/>
            <a:ext cx="2719820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7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09F1-8FB0-63BE-12A3-F171E3C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Watches for men - Amazon Tribe Huaorani - by Bowers Fashion">
            <a:extLst>
              <a:ext uri="{FF2B5EF4-FFF2-40B4-BE49-F238E27FC236}">
                <a16:creationId xmlns:a16="http://schemas.microsoft.com/office/drawing/2014/main" id="{7D39BAF0-EA6E-6F20-B795-A8549D14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322712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BA People">
            <a:extLst>
              <a:ext uri="{FF2B5EF4-FFF2-40B4-BE49-F238E27FC236}">
                <a16:creationId xmlns:a16="http://schemas.microsoft.com/office/drawing/2014/main" id="{D399D06D-1B1F-E902-95AE-915BF7385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85" y="1489017"/>
            <a:ext cx="1915623" cy="26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la Faturoti L O V E S - Beauty and Scarification ... Nuer tribe. South  Sudan. . The Nuer receive facial markings (called gaar) as part of their  initiation into adulthood. The">
            <a:extLst>
              <a:ext uri="{FF2B5EF4-FFF2-40B4-BE49-F238E27FC236}">
                <a16:creationId xmlns:a16="http://schemas.microsoft.com/office/drawing/2014/main" id="{9E500B52-6CE6-E362-28B1-23A3F74A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4196999"/>
            <a:ext cx="20758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4DF4F-A8EB-2508-9F98-F2D08B920B40}"/>
              </a:ext>
            </a:extLst>
          </p:cNvPr>
          <p:cNvSpPr txBox="1"/>
          <p:nvPr/>
        </p:nvSpPr>
        <p:spPr>
          <a:xfrm>
            <a:off x="7079985" y="1478747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Nuba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17AF53-52B9-DDE7-3925-6084E937F387}"/>
              </a:ext>
            </a:extLst>
          </p:cNvPr>
          <p:cNvSpPr txBox="1"/>
          <p:nvPr/>
        </p:nvSpPr>
        <p:spPr>
          <a:xfrm>
            <a:off x="8298167" y="4389516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Nuer</a:t>
            </a:r>
            <a:endParaRPr lang="cs-CZ" dirty="0"/>
          </a:p>
        </p:txBody>
      </p:sp>
      <p:pic>
        <p:nvPicPr>
          <p:cNvPr id="1032" name="Picture 8" descr="The Xingu Indians – Otosection">
            <a:extLst>
              <a:ext uri="{FF2B5EF4-FFF2-40B4-BE49-F238E27FC236}">
                <a16:creationId xmlns:a16="http://schemas.microsoft.com/office/drawing/2014/main" id="{BB053364-472D-0E50-F236-1AFF724C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" y="4309232"/>
            <a:ext cx="3824104" cy="23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58E95F-848C-A88A-D28B-B8AA9BC9BEA9}"/>
              </a:ext>
            </a:extLst>
          </p:cNvPr>
          <p:cNvSpPr txBox="1"/>
          <p:nvPr/>
        </p:nvSpPr>
        <p:spPr>
          <a:xfrm>
            <a:off x="3107874" y="6279494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C8BAEB-D199-B2B2-C738-13223F7DFE72}"/>
              </a:ext>
            </a:extLst>
          </p:cNvPr>
          <p:cNvSpPr txBox="1"/>
          <p:nvPr/>
        </p:nvSpPr>
        <p:spPr>
          <a:xfrm>
            <a:off x="2696707" y="3751502"/>
            <a:ext cx="11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Huaorani</a:t>
            </a:r>
            <a:endParaRPr lang="cs-CZ" dirty="0"/>
          </a:p>
        </p:txBody>
      </p:sp>
      <p:pic>
        <p:nvPicPr>
          <p:cNvPr id="1034" name="Picture 10" descr="Zo'é">
            <a:extLst>
              <a:ext uri="{FF2B5EF4-FFF2-40B4-BE49-F238E27FC236}">
                <a16:creationId xmlns:a16="http://schemas.microsoft.com/office/drawing/2014/main" id="{0865D090-1DC6-0B88-1FCB-22BE57CB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0" y="1988840"/>
            <a:ext cx="276029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54507D-BB29-F4D1-4577-FA8DC181157C}"/>
              </a:ext>
            </a:extLst>
          </p:cNvPr>
          <p:cNvSpPr txBox="1"/>
          <p:nvPr/>
        </p:nvSpPr>
        <p:spPr>
          <a:xfrm>
            <a:off x="4615335" y="5650218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Zoe</a:t>
            </a:r>
          </a:p>
        </p:txBody>
      </p:sp>
    </p:spTree>
    <p:extLst>
      <p:ext uri="{BB962C8B-B14F-4D97-AF65-F5344CB8AC3E}">
        <p14:creationId xmlns:p14="http://schemas.microsoft.com/office/powerpoint/2010/main" val="282841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pohřeb </a:t>
            </a:r>
            <a:br>
              <a:rPr lang="cs-CZ" dirty="0"/>
            </a:br>
            <a:r>
              <a:rPr lang="cs-CZ" dirty="0"/>
              <a:t>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tvář a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Nejvýznamnějším komunikačním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r>
              <a:rPr lang="cs-CZ" dirty="0"/>
              <a:t>I dříve než se začal člověk zdobit, komunikoval pomocí vrozených komunikačních systémů – např. </a:t>
            </a:r>
            <a:r>
              <a:rPr lang="cs-CZ" b="1" dirty="0"/>
              <a:t>mimicky</a:t>
            </a:r>
            <a:r>
              <a:rPr lang="cs-CZ" dirty="0"/>
              <a:t>.</a:t>
            </a:r>
          </a:p>
          <a:p>
            <a:r>
              <a:rPr lang="cs-CZ" b="1" dirty="0"/>
              <a:t>Lidská tvář je </a:t>
            </a:r>
            <a:r>
              <a:rPr lang="cs-CZ" dirty="0"/>
              <a:t>jakýmsi </a:t>
            </a:r>
            <a:r>
              <a:rPr lang="cs-CZ" b="1" dirty="0"/>
              <a:t>displejem</a:t>
            </a:r>
            <a:r>
              <a:rPr lang="cs-CZ" dirty="0"/>
              <a:t>, kterým zcela automaticky (často nevědomě a někdy i proti naší vůli) komunikujeme sociálně relevantní signály.</a:t>
            </a:r>
          </a:p>
          <a:p>
            <a:r>
              <a:rPr lang="cs-CZ" b="1" dirty="0"/>
              <a:t>Lidská tvář je </a:t>
            </a:r>
            <a:r>
              <a:rPr lang="cs-CZ" dirty="0"/>
              <a:t>totiž </a:t>
            </a:r>
            <a:r>
              <a:rPr lang="cs-CZ" b="1" dirty="0"/>
              <a:t>automaticky</a:t>
            </a:r>
            <a:r>
              <a:rPr lang="cs-CZ" dirty="0"/>
              <a:t>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dirty="0"/>
              <a:t>Mimika je jednak automatická, jednak ji lze </a:t>
            </a:r>
            <a:r>
              <a:rPr lang="cs-CZ" b="1" dirty="0"/>
              <a:t>vědomě ovládat </a:t>
            </a:r>
            <a:r>
              <a:rPr lang="cs-CZ" dirty="0"/>
              <a:t>– máme na to vyvinuty patřičné schopnosti. Schopnost ovládat emoce i její projevy je typicky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7DEA-9D64-4568-A178-7B529CB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Lidská tvář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C0CA5-CBAC-4BAE-A736-4CC76AD8D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073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Lidská tvář je přirozenou součástí mezilidské komunikace. Díváme se do tváře.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Ve chvíli, kdy to technologie umožnila, vstoupila lidská tvář i do písemného projevu jako explicitní informace o emočním stavu komunikujícího hlavně v rychlé komunikaci.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>
                <a:sym typeface="Wingdings" panose="05000000000000000000" pitchFamily="2" charset="2"/>
              </a:rPr>
              <a:t> </a:t>
            </a:r>
            <a:r>
              <a:rPr lang="cs-CZ" sz="2600" dirty="0"/>
              <a:t> ;) :o :p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1026" name="Picture 2" descr="Sada emotikonu Stock vektory, Royalty Free Sada emotikonu Ilustrace |  Depositphotos®">
            <a:extLst>
              <a:ext uri="{FF2B5EF4-FFF2-40B4-BE49-F238E27FC236}">
                <a16:creationId xmlns:a16="http://schemas.microsoft.com/office/drawing/2014/main" id="{6064941F-6BDF-4606-98E7-D1F8F49A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6544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793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(tzn. svět má lidskou tvář + lidský hlas)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  <a:br>
              <a:rPr lang="cs-CZ" dirty="0"/>
            </a:br>
            <a:r>
              <a:rPr lang="cs-CZ" sz="2700" dirty="0"/>
              <a:t>novorozenci (9 min), pohybující se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Novorozenec fixuje jako první oči.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Čím jsou lidské oči zvláštní?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Důvod tohoto designu?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18532-29C1-6552-9667-D0999CE6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ow to Remove Dark Circles Under the Eyes in African Americans | Our  Everyday Life">
            <a:extLst>
              <a:ext uri="{FF2B5EF4-FFF2-40B4-BE49-F238E27FC236}">
                <a16:creationId xmlns:a16="http://schemas.microsoft.com/office/drawing/2014/main" id="{66CAA4DB-971C-AC75-F5DD-C91B0201E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422"/>
            <a:ext cx="9144000" cy="60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965D9-85F5-994D-173E-A4FC8BC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D9380-850E-2C67-C1B6-4057D4C6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3200" dirty="0"/>
              <a:t>Rozlišujeme pohled člověka a pohled zvířete. Dítě nikoli (vliv </a:t>
            </a:r>
            <a:r>
              <a:rPr lang="cs-CZ" sz="3200" b="1" dirty="0"/>
              <a:t>teorie mysli</a:t>
            </a:r>
            <a:r>
              <a:rPr lang="cs-CZ" sz="3200" dirty="0"/>
              <a:t>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Dítě kreslí oči jako jedny z prvních částí těla. Lidé vyškrabávají na portrétech oči.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Pohybem očí a mimikou (vrozenou) začíná první aktivní komunikace dítěte s rodičem.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0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E7C5-023C-0020-CF4F-A766F197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4E2C-C3C1-9EC9-936B-EEBFD4DB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sz="3200" dirty="0"/>
              <a:t>Oči (resp. </a:t>
            </a:r>
            <a:r>
              <a:rPr lang="cs-CZ" sz="3200" b="1" dirty="0" err="1"/>
              <a:t>vizika</a:t>
            </a:r>
            <a:r>
              <a:rPr lang="cs-CZ" sz="3200" dirty="0"/>
              <a:t>) hrají významnou roli v lidské komunikaci: </a:t>
            </a:r>
          </a:p>
          <a:p>
            <a:pPr marL="118872" indent="0">
              <a:buNone/>
            </a:pPr>
            <a:r>
              <a:rPr lang="cs-CZ" sz="3200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sz="3200" dirty="0"/>
              <a:t>+ ? studu (malé děti)</a:t>
            </a:r>
          </a:p>
          <a:p>
            <a:pPr marL="118872" indent="0">
              <a:buNone/>
            </a:pPr>
            <a:r>
              <a:rPr lang="cs-CZ" sz="3200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sz="3200" dirty="0"/>
              <a:t>+ snížený oční kontakt u osob s PAS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Do hlavy nikomu sice nevidíme, ale vidíme jim do tváře (a do očí).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3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DEF4C-9F60-4219-B306-4AE0C1D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Oči v přírodě </a:t>
            </a:r>
            <a:br>
              <a:rPr lang="cs-CZ" dirty="0"/>
            </a:br>
            <a:r>
              <a:rPr lang="cs-CZ" sz="3100" dirty="0"/>
              <a:t>(všichni se soustředí na oči, nejen novorozenci)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0E364-C972-4C0B-A1F6-717FAD3C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utterflies - Aposematic Colouration">
            <a:extLst>
              <a:ext uri="{FF2B5EF4-FFF2-40B4-BE49-F238E27FC236}">
                <a16:creationId xmlns:a16="http://schemas.microsoft.com/office/drawing/2014/main" id="{844CC673-5C82-43AB-9BD7-22CC721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240"/>
            <a:ext cx="397087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ye Spots: Mimicry or Aposematic Coloring? – William Trautmann E-Port">
            <a:extLst>
              <a:ext uri="{FF2B5EF4-FFF2-40B4-BE49-F238E27FC236}">
                <a16:creationId xmlns:a16="http://schemas.microsoft.com/office/drawing/2014/main" id="{3C0E1750-7223-4AA3-8541-C10D7E7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9" y="1544240"/>
            <a:ext cx="431596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aplikace PowerPoint">
            <a:extLst>
              <a:ext uri="{FF2B5EF4-FFF2-40B4-BE49-F238E27FC236}">
                <a16:creationId xmlns:a16="http://schemas.microsoft.com/office/drawing/2014/main" id="{0E021875-1625-491F-BD2C-AFD8147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5219"/>
            <a:ext cx="3970879" cy="23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Color Vision Came to the Animals | WIRED">
            <a:extLst>
              <a:ext uri="{FF2B5EF4-FFF2-40B4-BE49-F238E27FC236}">
                <a16:creationId xmlns:a16="http://schemas.microsoft.com/office/drawing/2014/main" id="{35C5DA72-B3DE-4200-B176-E2E71FC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4415219"/>
            <a:ext cx="4315969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7FB3E-3B46-3EE9-2DDD-9F024BC9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4" descr="monkey face orchid most complete guide">
            <a:extLst>
              <a:ext uri="{FF2B5EF4-FFF2-40B4-BE49-F238E27FC236}">
                <a16:creationId xmlns:a16="http://schemas.microsoft.com/office/drawing/2014/main" id="{5FD4C859-5DAF-2044-A321-9C36B7136F3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2F7611-F45D-5178-5D26-BBCE44D5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33337"/>
            <a:ext cx="7038975" cy="67913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F1E8B7-02B1-6E0F-EBE4-DD4197A730CC}"/>
              </a:ext>
            </a:extLst>
          </p:cNvPr>
          <p:cNvSpPr txBox="1"/>
          <p:nvPr/>
        </p:nvSpPr>
        <p:spPr>
          <a:xfrm>
            <a:off x="1795072" y="3500230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Dracula </a:t>
            </a:r>
            <a:r>
              <a:rPr lang="cs-CZ" dirty="0" err="1">
                <a:solidFill>
                  <a:srgbClr val="00B0F0"/>
                </a:solidFill>
              </a:rPr>
              <a:t>simia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2536A-8765-4E45-8A85-F6118E9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Etické a </a:t>
            </a:r>
            <a:r>
              <a:rPr lang="cs-CZ" dirty="0" err="1"/>
              <a:t>emické</a:t>
            </a:r>
            <a:r>
              <a:rPr lang="cs-CZ" dirty="0"/>
              <a:t> </a:t>
            </a:r>
            <a:r>
              <a:rPr lang="cs-CZ" b="0" dirty="0"/>
              <a:t>struktury</a:t>
            </a:r>
            <a:r>
              <a:rPr lang="cs-CZ" dirty="0"/>
              <a:t> </a:t>
            </a:r>
            <a:r>
              <a:rPr lang="cs-CZ" b="0" dirty="0"/>
              <a:t>v sociálních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389A4-14C1-430A-9755-9CFA0F5C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Dichotomii zavedl </a:t>
            </a:r>
            <a:r>
              <a:rPr lang="cs-CZ" dirty="0" err="1"/>
              <a:t>Pike</a:t>
            </a:r>
            <a:r>
              <a:rPr lang="cs-CZ" dirty="0"/>
              <a:t> (1954).</a:t>
            </a:r>
          </a:p>
          <a:p>
            <a:r>
              <a:rPr lang="cs-CZ" dirty="0"/>
              <a:t>Odvozeno od angl. </a:t>
            </a:r>
            <a:r>
              <a:rPr lang="cs-CZ" i="1" dirty="0" err="1"/>
              <a:t>phon</a:t>
            </a:r>
            <a:r>
              <a:rPr lang="cs-CZ" i="1" dirty="0"/>
              <a:t>–</a:t>
            </a:r>
            <a:r>
              <a:rPr lang="cs-CZ" i="1" dirty="0" err="1"/>
              <a:t>etic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phon</a:t>
            </a:r>
            <a:r>
              <a:rPr lang="cs-CZ" i="1" dirty="0"/>
              <a:t> – </a:t>
            </a:r>
            <a:r>
              <a:rPr lang="cs-CZ" i="1" dirty="0" err="1"/>
              <a:t>emic</a:t>
            </a:r>
            <a:r>
              <a:rPr lang="cs-CZ" i="1" dirty="0"/>
              <a:t> </a:t>
            </a:r>
            <a:r>
              <a:rPr lang="cs-CZ" dirty="0"/>
              <a:t>čili z lingvistiky. </a:t>
            </a:r>
            <a:r>
              <a:rPr lang="cs-CZ" b="1" dirty="0"/>
              <a:t>Nikoli od </a:t>
            </a:r>
            <a:r>
              <a:rPr lang="cs-CZ" b="1" i="1" dirty="0" err="1"/>
              <a:t>ethic</a:t>
            </a:r>
            <a:r>
              <a:rPr lang="cs-CZ" b="1" dirty="0"/>
              <a:t> (spojeného s etikou)</a:t>
            </a:r>
            <a:r>
              <a:rPr lang="cs-CZ" dirty="0"/>
              <a:t>.</a:t>
            </a:r>
          </a:p>
          <a:p>
            <a:r>
              <a:rPr lang="cs-CZ" dirty="0"/>
              <a:t>Zvláště užívané v antropologii (</a:t>
            </a:r>
            <a:r>
              <a:rPr lang="cs-CZ" dirty="0" err="1"/>
              <a:t>Harris</a:t>
            </a:r>
            <a:r>
              <a:rPr lang="cs-CZ" dirty="0"/>
              <a:t>, 2020). </a:t>
            </a:r>
            <a:r>
              <a:rPr lang="cs-CZ" dirty="0" err="1"/>
              <a:t>Rappaport</a:t>
            </a:r>
            <a:r>
              <a:rPr lang="cs-CZ" dirty="0"/>
              <a:t> (1979) odlišil struktury a pojmy, které členové určité zkoumané kultury rozeznávají a sdílí – antropolog se je musí naučit = </a:t>
            </a:r>
            <a:r>
              <a:rPr lang="cs-CZ" b="1" dirty="0" err="1"/>
              <a:t>emické</a:t>
            </a:r>
            <a:r>
              <a:rPr lang="cs-CZ" b="1" dirty="0"/>
              <a:t> struktury</a:t>
            </a:r>
            <a:r>
              <a:rPr lang="cs-CZ" dirty="0"/>
              <a:t>. </a:t>
            </a:r>
          </a:p>
          <a:p>
            <a:r>
              <a:rPr lang="cs-CZ" b="1" dirty="0"/>
              <a:t>Etické struktury </a:t>
            </a:r>
            <a:r>
              <a:rPr lang="cs-CZ" dirty="0"/>
              <a:t>vytváří antropolog a popisuje jimi zkoumanou kulturu. Etická struktura není členům kultury známa… přesto působí, aniž by si toho členové kultury všímali.</a:t>
            </a:r>
          </a:p>
          <a:p>
            <a:r>
              <a:rPr lang="cs-CZ" dirty="0"/>
              <a:t>Obecně každá sociální věda může mít </a:t>
            </a:r>
            <a:r>
              <a:rPr lang="cs-CZ" dirty="0" err="1"/>
              <a:t>emickou</a:t>
            </a:r>
            <a:r>
              <a:rPr lang="cs-CZ" dirty="0"/>
              <a:t> nebo etickou podobu. Sociální psychologie je většinově typicky etická.</a:t>
            </a:r>
          </a:p>
        </p:txBody>
      </p:sp>
    </p:spTree>
    <p:extLst>
      <p:ext uri="{BB962C8B-B14F-4D97-AF65-F5344CB8AC3E}">
        <p14:creationId xmlns:p14="http://schemas.microsoft.com/office/powerpoint/2010/main" val="132642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92E20-2993-746D-B167-3E6E4CF9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Vstavač italský - </a:t>
            </a:r>
            <a:r>
              <a:rPr lang="cs-CZ" dirty="0" err="1"/>
              <a:t>Orchis</a:t>
            </a:r>
            <a:r>
              <a:rPr lang="cs-CZ" dirty="0"/>
              <a:t> </a:t>
            </a:r>
            <a:r>
              <a:rPr lang="cs-CZ" dirty="0" err="1"/>
              <a:t>italica</a:t>
            </a:r>
            <a:endParaRPr lang="cs-CZ" dirty="0"/>
          </a:p>
        </p:txBody>
      </p:sp>
      <p:pic>
        <p:nvPicPr>
          <p:cNvPr id="2050" name="Picture 2" descr="naked1">
            <a:extLst>
              <a:ext uri="{FF2B5EF4-FFF2-40B4-BE49-F238E27FC236}">
                <a16:creationId xmlns:a16="http://schemas.microsoft.com/office/drawing/2014/main" id="{059C8235-01FC-4FB7-38A1-0FC8E46E4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8" y="1372334"/>
            <a:ext cx="4152878" cy="51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ůže jít o obrázek květině a přírodě">
            <a:extLst>
              <a:ext uri="{FF2B5EF4-FFF2-40B4-BE49-F238E27FC236}">
                <a16:creationId xmlns:a16="http://schemas.microsoft.com/office/drawing/2014/main" id="{DE656BC8-543C-BAE6-DD23-3049E37F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5" y="1364555"/>
            <a:ext cx="3602155" cy="5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3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5A8F-D665-E7F5-B151-941FA46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FD7C6-1B33-E579-F44A-4E7AF0FB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Udržovat oční kontakt mezi primáty je výzvou k </a:t>
            </a:r>
            <a:r>
              <a:rPr lang="cs-CZ" b="1" dirty="0"/>
              <a:t>souboji</a:t>
            </a:r>
            <a:r>
              <a:rPr lang="cs-CZ" dirty="0"/>
              <a:t>: buď ten druhý projeví submisi, nebo zaútočí.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/>
              <a:t>Pouze lidé si hledí do očí s láskou. 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3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Novorozenecký úsměv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Lidské děti mají tzv. </a:t>
            </a:r>
            <a:r>
              <a:rPr lang="cs-CZ" b="1" dirty="0"/>
              <a:t>novorozenecký úsměv </a:t>
            </a:r>
            <a:r>
              <a:rPr lang="cs-CZ" dirty="0"/>
              <a:t>(ve spánku i při bdění). 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C58E4-EE5D-4279-81B7-AADC43E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6AF6-E076-40C3-AACC-27BB68D4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108"/>
            <a:ext cx="8229600" cy="521539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Od 2.-3. měsíce je novorozenecký úsměv nahrazen tzv. </a:t>
            </a:r>
            <a:r>
              <a:rPr lang="cs-CZ" b="1" dirty="0"/>
              <a:t>sociálním úsměvem </a:t>
            </a:r>
            <a:r>
              <a:rPr lang="cs-CZ" dirty="0"/>
              <a:t>= dítě reaguje úsměvem, když najde něčí oči. </a:t>
            </a:r>
          </a:p>
          <a:p>
            <a:r>
              <a:rPr lang="cs-CZ" dirty="0"/>
              <a:t>Je zajímavé, že základní (biologické, vrozené) naladění je, že nás přítomnost druhého potěší a rozesměje.</a:t>
            </a:r>
          </a:p>
          <a:p>
            <a:r>
              <a:rPr lang="cs-CZ" dirty="0"/>
              <a:t>Tento globální úsměv se v průběhu vývoje diferencuje: na radost a smích.</a:t>
            </a:r>
          </a:p>
          <a:p>
            <a:r>
              <a:rPr lang="cs-CZ" dirty="0"/>
              <a:t>Společný smích stmeluje smějící se (endorfiny). Smějí se i jiní savci (potkani, šimpanzi ad.):</a:t>
            </a:r>
          </a:p>
          <a:p>
            <a:r>
              <a:rPr lang="cs-CZ" dirty="0">
                <a:hlinkClick r:id="rId2"/>
              </a:rPr>
              <a:t>https://www.youtube.com/watch?v=hhlHx5ivGGk&amp;ab_channel=BBC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https://www.youtube.com/watch?v=ffnyOZGB-Tc&amp;ab_channel=ApesLikeUs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974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Shrnutí: Máme tu lidskou tvář jako displej, který komunikuje emoční stavy jedince. Přičemž tyto emoční (vnitřní) stavy jedince jsou v sociální interakci </a:t>
            </a:r>
            <a:r>
              <a:rPr lang="cs-CZ" b="1" dirty="0"/>
              <a:t>nejdůležitějšími</a:t>
            </a:r>
            <a:r>
              <a:rPr lang="cs-CZ" dirty="0"/>
              <a:t> </a:t>
            </a:r>
            <a:r>
              <a:rPr lang="cs-CZ" b="1" dirty="0"/>
              <a:t>znaky</a:t>
            </a:r>
            <a:r>
              <a:rPr lang="cs-CZ" dirty="0"/>
              <a:t>. </a:t>
            </a:r>
          </a:p>
          <a:p>
            <a:r>
              <a:rPr lang="cs-CZ" b="1" dirty="0"/>
              <a:t>Pomáhá to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zautomatizovaný (jako většina sociálně žijících tvorů).</a:t>
            </a:r>
          </a:p>
          <a:p>
            <a:r>
              <a:rPr lang="cs-CZ" dirty="0"/>
              <a:t>Jaké konkrétní emoce tedy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Emoce</a:t>
            </a:r>
            <a:r>
              <a:rPr lang="cs-CZ" dirty="0"/>
              <a:t> jsou relativně krátké epizody vzájemně souvisejících koordinovaných změn v několika komponentách: </a:t>
            </a:r>
          </a:p>
          <a:p>
            <a:r>
              <a:rPr lang="cs-CZ" dirty="0"/>
              <a:t>neurofyziologické aktivaci, </a:t>
            </a:r>
          </a:p>
          <a:p>
            <a:r>
              <a:rPr lang="cs-CZ" dirty="0"/>
              <a:t>behaviorálním projevu, </a:t>
            </a:r>
          </a:p>
          <a:p>
            <a:r>
              <a:rPr lang="cs-CZ" dirty="0"/>
              <a:t>subjektivním prožitku, </a:t>
            </a:r>
          </a:p>
          <a:p>
            <a:r>
              <a:rPr lang="cs-CZ" dirty="0"/>
              <a:t>v tendenci k jednání a </a:t>
            </a:r>
          </a:p>
          <a:p>
            <a:r>
              <a:rPr lang="cs-CZ" dirty="0"/>
              <a:t>kognitivních procesech.</a:t>
            </a:r>
          </a:p>
          <a:p>
            <a:pPr marL="118872" indent="0">
              <a:buNone/>
            </a:pPr>
            <a:r>
              <a:rPr lang="cs-CZ" dirty="0"/>
              <a:t>A vznikají jako odpovědi na (převážně) vnější události, které mají pro jedince význam.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0B64-AD15-42D2-82D7-948C700D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6ED55-1966-48C2-BB8B-E6E27022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Zatímco </a:t>
            </a:r>
            <a:r>
              <a:rPr lang="cs-CZ" b="1" dirty="0"/>
              <a:t>emoce</a:t>
            </a:r>
            <a:r>
              <a:rPr lang="cs-CZ" dirty="0"/>
              <a:t> mají jak prožitkový, tak i signální charakter, </a:t>
            </a:r>
          </a:p>
          <a:p>
            <a:pPr marL="118872" indent="0">
              <a:buNone/>
            </a:pPr>
            <a:r>
              <a:rPr lang="cs-CZ" b="1" dirty="0"/>
              <a:t>city</a:t>
            </a:r>
            <a:r>
              <a:rPr lang="cs-CZ" dirty="0"/>
              <a:t>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34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68CA2-F60A-3FDF-9642-F3E623C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E15F1-5C06-1FCC-D852-2554DC64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Emoce jsou metaforou pro rychlé, bezprostřední, organizované, ekologické a ekonomické zpracovávání informací, které nám pomáhá okamžitě se rozhodovat a jednat bez dlouhého racionálního zvažování </a:t>
            </a:r>
            <a:r>
              <a:rPr lang="cs-CZ" dirty="0"/>
              <a:t>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27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Emoce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DB75-3A9B-4195-A50A-0348AA2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základních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10128-996D-4B10-9C47-EDD44FB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CEF0-5ED3-45C1-8107-E12EFDA9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0C552-224E-430B-8501-7273063D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týče emocí problém </a:t>
            </a:r>
            <a:r>
              <a:rPr lang="cs-CZ" dirty="0" err="1"/>
              <a:t>emický</a:t>
            </a:r>
            <a:r>
              <a:rPr lang="cs-CZ" dirty="0"/>
              <a:t>/etický hraje důležitou roli.</a:t>
            </a:r>
          </a:p>
          <a:p>
            <a:r>
              <a:rPr lang="cs-CZ" dirty="0"/>
              <a:t>Máme předsudek, že stejné emoce pociťují i zástupci jiných kultur.</a:t>
            </a:r>
          </a:p>
          <a:p>
            <a:r>
              <a:rPr lang="cs-CZ" dirty="0"/>
              <a:t>Pravda, tzv. základní emoce jsou univerzální.</a:t>
            </a:r>
          </a:p>
          <a:p>
            <a:r>
              <a:rPr lang="cs-CZ" dirty="0"/>
              <a:t>Ostatní emoce jsou kulturně odlišné: otázka je, zda lze použít etické struktury (stud, hanba, vina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37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Silvan </a:t>
            </a:r>
            <a:r>
              <a:rPr lang="cs-CZ" dirty="0" err="1"/>
              <a:t>Tomkins</a:t>
            </a:r>
            <a:r>
              <a:rPr lang="cs-CZ" dirty="0"/>
              <a:t> (1962,1963) přišel s (nijak novým, srov. Darwina) názorem, že </a:t>
            </a:r>
            <a:r>
              <a:rPr lang="cs-CZ" b="1" dirty="0"/>
              <a:t>existuje omezený počet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</a:t>
            </a:r>
            <a:r>
              <a:rPr lang="cs-CZ" b="1" dirty="0"/>
              <a:t>emocí</a:t>
            </a:r>
            <a:r>
              <a:rPr lang="cs-CZ" dirty="0"/>
              <a:t> (on tvrdil, že jich je 9).</a:t>
            </a:r>
          </a:p>
          <a:p>
            <a:pPr>
              <a:buNone/>
            </a:pPr>
            <a:r>
              <a:rPr lang="cs-CZ" b="1" dirty="0"/>
              <a:t>DEF</a:t>
            </a:r>
            <a:r>
              <a:rPr lang="cs-CZ" dirty="0"/>
              <a:t> (</a:t>
            </a:r>
            <a:r>
              <a:rPr lang="cs-CZ" dirty="0" err="1"/>
              <a:t>Scherer</a:t>
            </a:r>
            <a:r>
              <a:rPr lang="cs-CZ" dirty="0"/>
              <a:t>, 2006, p.211-221) </a:t>
            </a:r>
            <a:r>
              <a:rPr lang="cs-CZ" b="1" dirty="0"/>
              <a:t>: Základní emoce je</a:t>
            </a:r>
            <a:r>
              <a:rPr lang="cs-CZ" dirty="0"/>
              <a:t> </a:t>
            </a:r>
            <a:r>
              <a:rPr lang="cs-CZ" b="1" dirty="0"/>
              <a:t>vrozený nervově-motorický program</a:t>
            </a:r>
            <a:r>
              <a:rPr lang="cs-CZ" dirty="0"/>
              <a:t>. </a:t>
            </a:r>
            <a:r>
              <a:rPr lang="cs-CZ" b="1" dirty="0"/>
              <a:t>Tento program určuje výraz tváře, moduluje hlas a vede ke změnám na fyziologické úrovni i v motorické činnosti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by navíc měly:</a:t>
            </a:r>
          </a:p>
          <a:p>
            <a:r>
              <a:rPr lang="cs-CZ" dirty="0"/>
              <a:t>mít podobné motorické vzorce;</a:t>
            </a:r>
          </a:p>
          <a:p>
            <a:r>
              <a:rPr lang="cs-CZ" dirty="0"/>
              <a:t>být proto rozpoznatelné ve všech kulturách;</a:t>
            </a:r>
          </a:p>
          <a:p>
            <a:r>
              <a:rPr lang="cs-CZ" dirty="0"/>
              <a:t>mít ve všech jazycích svoje odlišné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 a jakou úroveň projevu emocí si vezme jako základní (fyziologickou, behaviorální…).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dle </a:t>
            </a:r>
            <a:r>
              <a:rPr lang="cs-CZ" b="1" dirty="0" err="1"/>
              <a:t>Ekmana</a:t>
            </a:r>
            <a:r>
              <a:rPr lang="cs-CZ" b="1" dirty="0"/>
              <a:t> a </a:t>
            </a:r>
            <a:r>
              <a:rPr lang="cs-CZ" b="1" dirty="0" err="1"/>
              <a:t>Izarda</a:t>
            </a:r>
            <a:r>
              <a:rPr lang="cs-CZ" b="1" dirty="0"/>
              <a:t> </a:t>
            </a:r>
            <a:r>
              <a:rPr lang="cs-CZ" dirty="0"/>
              <a:t>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Předpoklad „</a:t>
            </a:r>
            <a:r>
              <a:rPr lang="cs-CZ" sz="2400" b="1" dirty="0"/>
              <a:t>základní emoce mají být rozpoznatelné ve všech kulturách</a:t>
            </a:r>
            <a:r>
              <a:rPr lang="cs-CZ" sz="2400" dirty="0"/>
              <a:t>“ zkoumali na </a:t>
            </a:r>
            <a:r>
              <a:rPr lang="cs-CZ" sz="2400" i="1" dirty="0"/>
              <a:t>výrazech tváře </a:t>
            </a:r>
            <a:r>
              <a:rPr lang="cs-CZ" sz="2400" dirty="0"/>
              <a:t>Paul </a:t>
            </a:r>
            <a:r>
              <a:rPr lang="cs-CZ" sz="2400" dirty="0" err="1"/>
              <a:t>Ekman</a:t>
            </a:r>
            <a:r>
              <a:rPr lang="cs-CZ" sz="2400" dirty="0"/>
              <a:t> (1972) a </a:t>
            </a:r>
            <a:r>
              <a:rPr lang="cs-CZ" sz="2400" dirty="0" err="1"/>
              <a:t>Carrol</a:t>
            </a:r>
            <a:r>
              <a:rPr lang="cs-CZ" sz="2400" dirty="0"/>
              <a:t> </a:t>
            </a:r>
            <a:r>
              <a:rPr lang="cs-CZ" sz="2400" dirty="0" err="1"/>
              <a:t>Izard</a:t>
            </a:r>
            <a:r>
              <a:rPr lang="cs-CZ" sz="2400" dirty="0"/>
              <a:t> (1971) a tento předpoklad potvrdili. Necháme-li stranou častější záměnu strachu a překvapení dosáhla přesnost určení 8</a:t>
            </a:r>
            <a:r>
              <a:rPr lang="en-GB" sz="2400" dirty="0"/>
              <a:t>0 %</a:t>
            </a:r>
            <a:r>
              <a:rPr lang="cs-CZ" sz="2400" dirty="0"/>
              <a:t> u dospělých a 90 % u dětí</a:t>
            </a:r>
            <a:r>
              <a:rPr lang="en-GB" sz="2400" dirty="0"/>
              <a:t> (Ekman &amp; Friesen, 19</a:t>
            </a:r>
            <a:r>
              <a:rPr lang="cs-CZ" sz="2400" dirty="0"/>
              <a:t>71</a:t>
            </a:r>
            <a:r>
              <a:rPr lang="en-GB" sz="2400" dirty="0"/>
              <a:t>)</a:t>
            </a:r>
            <a:r>
              <a:rPr lang="cs-CZ" sz="2400" dirty="0"/>
              <a:t>.</a:t>
            </a:r>
            <a:endParaRPr lang="en-GB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 err="1"/>
              <a:t>Ekman</a:t>
            </a:r>
            <a:r>
              <a:rPr lang="cs-CZ" sz="2400" dirty="0"/>
              <a:t> – Papua-Nová Guinea,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kmen </a:t>
            </a:r>
            <a:r>
              <a:rPr lang="cs-CZ" sz="2400" dirty="0" err="1"/>
              <a:t>Fore</a:t>
            </a:r>
            <a:r>
              <a:rPr lang="cs-CZ" sz="2400" dirty="0"/>
              <a:t>  (1967). Nemoc </a:t>
            </a:r>
            <a:r>
              <a:rPr lang="cs-CZ" sz="2400" i="1" dirty="0"/>
              <a:t>kuru</a:t>
            </a:r>
            <a:r>
              <a:rPr lang="cs-CZ" sz="2400" dirty="0"/>
              <a:t> - </a:t>
            </a:r>
            <a:r>
              <a:rPr lang="en-US" sz="2400" dirty="0" err="1"/>
              <a:t>Gadjusek</a:t>
            </a:r>
            <a:r>
              <a:rPr lang="en-US" sz="2400" dirty="0"/>
              <a:t> </a:t>
            </a:r>
            <a:r>
              <a:rPr lang="cs-CZ" sz="2400" dirty="0"/>
              <a:t>(Nobelova cena 1976) &amp;</a:t>
            </a:r>
            <a:r>
              <a:rPr lang="en-US" sz="2400" dirty="0"/>
              <a:t> </a:t>
            </a:r>
            <a:r>
              <a:rPr lang="en-US" sz="2400" dirty="0" err="1"/>
              <a:t>Zigas</a:t>
            </a:r>
            <a:r>
              <a:rPr lang="cs-CZ" sz="2400" dirty="0"/>
              <a:t> – </a:t>
            </a:r>
            <a:r>
              <a:rPr lang="cs-CZ" sz="2400" dirty="0" err="1"/>
              <a:t>priony</a:t>
            </a:r>
            <a:r>
              <a:rPr lang="cs-CZ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Později potvrzeno u kmene Dani.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Výzkum u deseti národů (</a:t>
            </a:r>
            <a:r>
              <a:rPr lang="cs-CZ" sz="2400" dirty="0" err="1"/>
              <a:t>Ekman</a:t>
            </a:r>
            <a:r>
              <a:rPr lang="cs-CZ" sz="2400" dirty="0"/>
              <a:t> et al., 1987).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448EC-89AB-413A-AECE-4C3D4E3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05742"/>
            <a:ext cx="4038600" cy="31602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ČB fotkám chybí dynamický kontext výrazů tváře. Film by kontext uvedl </a:t>
            </a:r>
            <a:r>
              <a:rPr lang="cs-CZ" sz="1800" dirty="0"/>
              <a:t>(</a:t>
            </a:r>
            <a:r>
              <a:rPr lang="cs-CZ" sz="1800" dirty="0" err="1"/>
              <a:t>Foreové</a:t>
            </a:r>
            <a:r>
              <a:rPr lang="cs-CZ" sz="1800" dirty="0"/>
              <a:t> byli natočeni a tyto záznamy byly ukázány Američanům)</a:t>
            </a:r>
            <a:r>
              <a:rPr lang="cs-CZ" dirty="0"/>
              <a:t>. Úspěšnost v rozpoznávání by jistě byla větší. Používáním videa by patrně celkový počet základních emocí mírně vzrostl (např. o bolest, lásku ad., srov. dále).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Výzkum rozpoznatelnosti a podobnosti  </a:t>
            </a:r>
            <a:r>
              <a:rPr lang="cs-CZ" b="1" i="1" dirty="0"/>
              <a:t>zvukových</a:t>
            </a:r>
            <a:r>
              <a:rPr lang="cs-CZ" dirty="0"/>
              <a:t> </a:t>
            </a:r>
            <a:r>
              <a:rPr lang="cs-CZ" b="1" dirty="0"/>
              <a:t>(tj. </a:t>
            </a:r>
            <a:r>
              <a:rPr lang="cs-CZ" b="1" dirty="0" err="1"/>
              <a:t>paraverbálních</a:t>
            </a:r>
            <a:r>
              <a:rPr lang="cs-CZ" dirty="0"/>
              <a:t>) </a:t>
            </a:r>
            <a:r>
              <a:rPr lang="cs-CZ" b="1" dirty="0"/>
              <a:t>projevů</a:t>
            </a:r>
            <a:r>
              <a:rPr lang="cs-CZ" dirty="0"/>
              <a:t>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emocí: hněv, znechucení, strach, radost, smutek, překvapení.</a:t>
            </a:r>
            <a:endParaRPr lang="cs-CZ" dirty="0"/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shodnou mimiku.</a:t>
            </a:r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 </a:t>
            </a:r>
            <a:r>
              <a:rPr lang="cs-CZ" sz="1800" dirty="0"/>
              <a:t>(1h)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napojena na výstupy automaticky (srov. situaci, kdy se otřesně zraníme).</a:t>
            </a:r>
          </a:p>
          <a:p>
            <a:pPr marL="118872" indent="0">
              <a:buNone/>
            </a:pPr>
            <a:r>
              <a:rPr lang="cs-CZ" dirty="0"/>
              <a:t>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D25C3-32EC-47EA-9427-6B1C49E4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C85A9-4BD5-4F28-AE86-DC936766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Psychoanalýza</a:t>
            </a:r>
            <a:r>
              <a:rPr lang="cs-CZ" dirty="0"/>
              <a:t> je jedna z </a:t>
            </a:r>
            <a:r>
              <a:rPr lang="cs-CZ" dirty="0" err="1"/>
              <a:t>nejemičtějších</a:t>
            </a:r>
            <a:r>
              <a:rPr lang="cs-CZ" dirty="0"/>
              <a:t> psychologických nauk. Proto ostatně pronikla do tolika jiných oborů (do antropologie, umění, do samotné kultury). Existují však i </a:t>
            </a:r>
            <a:r>
              <a:rPr lang="cs-CZ" dirty="0" err="1"/>
              <a:t>emičtější</a:t>
            </a:r>
            <a:r>
              <a:rPr lang="cs-CZ" dirty="0"/>
              <a:t> nauky, např. existencialistická psychologie (Medard Boss ad.).</a:t>
            </a:r>
          </a:p>
          <a:p>
            <a:r>
              <a:rPr lang="cs-CZ" dirty="0"/>
              <a:t>Dle Freuda existují tři působci v životě jedince: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Zájmy = pudy jedince = biologie = </a:t>
            </a:r>
            <a:r>
              <a:rPr lang="cs-CZ" b="1" dirty="0"/>
              <a:t>ono</a:t>
            </a:r>
            <a:r>
              <a:rPr lang="cs-CZ" dirty="0"/>
              <a:t> (id)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Společnost = sociální okolí = </a:t>
            </a:r>
            <a:r>
              <a:rPr lang="cs-CZ" b="1" dirty="0" err="1"/>
              <a:t>nadjá</a:t>
            </a:r>
            <a:r>
              <a:rPr lang="cs-CZ" dirty="0"/>
              <a:t> (superego)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Realita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Já</a:t>
            </a:r>
            <a:r>
              <a:rPr lang="cs-CZ" dirty="0"/>
              <a:t> (ego) je v různých konfliktech = v různých (</a:t>
            </a:r>
            <a:r>
              <a:rPr lang="cs-CZ" dirty="0" err="1"/>
              <a:t>předjímacích</a:t>
            </a:r>
            <a:r>
              <a:rPr lang="cs-CZ" dirty="0"/>
              <a:t>) úzkostech vzhledem k těmto působcům a v různých očekáváních (splnitelných, ale i nesplnitelných) od těchto působců.</a:t>
            </a:r>
          </a:p>
        </p:txBody>
      </p:sp>
      <p:pic>
        <p:nvPicPr>
          <p:cNvPr id="1026" name="Picture 2" descr="Sigmund Freud Austrian neurologist and psychotherapist of Czech birth |  Reprodukce slavných obrazů na zeď | Posters.cz">
            <a:extLst>
              <a:ext uri="{FF2B5EF4-FFF2-40B4-BE49-F238E27FC236}">
                <a16:creationId xmlns:a16="http://schemas.microsoft.com/office/drawing/2014/main" id="{80DE708E-3856-47AB-AC24-DD98F23A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714095" cy="21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Později v ontogenezi se (jako dopad socializace) objevují tyto </a:t>
            </a:r>
            <a:r>
              <a:rPr lang="cs-CZ" b="1" dirty="0"/>
              <a:t>emoce-city</a:t>
            </a:r>
            <a:r>
              <a:rPr lang="cs-CZ" dirty="0"/>
              <a:t>: </a:t>
            </a:r>
            <a:r>
              <a:rPr lang="cs-CZ" b="1" dirty="0"/>
              <a:t>láska, stud a vina</a:t>
            </a:r>
            <a:r>
              <a:rPr lang="cs-CZ" dirty="0"/>
              <a:t>. Nemají tak vyhraněný mimický výraz, jako základní emoce. My je sice cítíme, ale tolik je neinzerujeme (resp. ne tak rozpoznatelně, ale srov. stud).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FA49-4BF6-4FF5-947C-CF07BD2F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lásky mezi lidskými emocemi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FC1E-303C-4EDC-ACC4-3EC29BC1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s druhým člověkem (či zvířetem) se děje skrze </a:t>
            </a:r>
            <a:r>
              <a:rPr lang="cs-CZ" b="1" dirty="0"/>
              <a:t>lásku</a:t>
            </a:r>
            <a:r>
              <a:rPr lang="cs-CZ" dirty="0"/>
              <a:t>. Inzerování lásky=</a:t>
            </a:r>
            <a:r>
              <a:rPr lang="cs-CZ" dirty="0" err="1"/>
              <a:t>attachmentu</a:t>
            </a:r>
            <a:r>
              <a:rPr lang="cs-CZ" dirty="0"/>
              <a:t> má v lidské společnosti zásadní význam. Je inzerována behaviorálně (ne tolik mimicky).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Láska (resp. život v páru) nás výrazně proměňuje. Srov. socializační vliv ženy na muže v Eposu o Gilgamešovi (2. tabulka): příběh o zkrocení=socializaci divokého muže </a:t>
            </a:r>
            <a:r>
              <a:rPr lang="cs-CZ" dirty="0" err="1"/>
              <a:t>Enkidua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577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pPr marL="118872" indent="0">
              <a:buNone/>
            </a:pPr>
            <a:r>
              <a:rPr lang="cs-CZ" b="1" dirty="0"/>
              <a:t>Vina</a:t>
            </a:r>
            <a:r>
              <a:rPr lang="cs-CZ" dirty="0"/>
              <a:t> (když jsme se dopustili poškození jiné osoby nebo překročili tabu): objevuje se později; vyžaduje pochopení existence určitých kulturně definovaných hodnot a pravidel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nómos</a:t>
            </a:r>
            <a:r>
              <a:rPr lang="cs-CZ" dirty="0"/>
              <a:t>).</a:t>
            </a:r>
          </a:p>
          <a:p>
            <a:pPr marL="118872" indent="0">
              <a:buNone/>
            </a:pPr>
            <a:r>
              <a:rPr lang="cs-CZ" dirty="0"/>
              <a:t>Jsou to také univerzální emoce-city, protože je cítí všichni lidé na této planetě (</a:t>
            </a:r>
            <a:r>
              <a:rPr lang="cs-CZ" i="1" dirty="0" err="1"/>
              <a:t>culture-general</a:t>
            </a:r>
            <a:r>
              <a:rPr lang="cs-CZ" dirty="0"/>
              <a:t>); ale srov. anomii.</a:t>
            </a:r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2DC9-CABE-4D84-9740-B18B68B7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4090-D275-4697-B601-7191E1E5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Stud a vina </a:t>
            </a:r>
            <a:r>
              <a:rPr lang="cs-CZ" dirty="0"/>
              <a:t>jsou tradičními a velmi účinnými nástroji socializace (viz prezentace </a:t>
            </a:r>
            <a:r>
              <a:rPr lang="cs-CZ" i="1" dirty="0"/>
              <a:t>Socializace</a:t>
            </a:r>
            <a:r>
              <a:rPr lang="cs-CZ" dirty="0"/>
              <a:t>). Superego (rodiče) drží ego dítěte v kleštích (vedle lásky) právě díky pocitům studu a viny (Freud, 1971, 1991)!</a:t>
            </a:r>
          </a:p>
          <a:p>
            <a:pPr marL="118872" indent="0">
              <a:buNone/>
            </a:pPr>
            <a:r>
              <a:rPr lang="cs-CZ" dirty="0"/>
              <a:t>Schopnost cítit vinu = </a:t>
            </a:r>
            <a:r>
              <a:rPr lang="cs-CZ" dirty="0" err="1"/>
              <a:t>kulpabilita</a:t>
            </a:r>
            <a:r>
              <a:rPr lang="cs-CZ" dirty="0"/>
              <a:t> (</a:t>
            </a:r>
            <a:r>
              <a:rPr lang="cs-CZ" dirty="0" err="1"/>
              <a:t>Diel</a:t>
            </a:r>
            <a:r>
              <a:rPr lang="cs-CZ" dirty="0"/>
              <a:t>, 1987).</a:t>
            </a:r>
          </a:p>
          <a:p>
            <a:pPr marL="118872" indent="0">
              <a:buNone/>
            </a:pPr>
            <a:r>
              <a:rPr lang="cs-CZ" dirty="0"/>
              <a:t>Srov.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zajímavé, že takto sociální city, jako jsou stud a vina, mají tak automatický průběh – skoro jako by byly biologické povahy.</a:t>
            </a:r>
          </a:p>
          <a:p>
            <a:pPr marL="118872" indent="0">
              <a:buNone/>
            </a:pPr>
            <a:r>
              <a:rPr lang="cs-CZ" dirty="0"/>
              <a:t>Studenti z 37 zemí uvedli tyto shodné emoce: radost, strach, hněv, smutek, znechucení, </a:t>
            </a:r>
            <a:r>
              <a:rPr lang="cs-CZ" b="1" dirty="0"/>
              <a:t>stud a vinu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1997).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7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Hrdost, pýcha, </a:t>
            </a:r>
            <a:r>
              <a:rPr lang="cs-CZ" b="1" dirty="0"/>
              <a:t>soustředění</a:t>
            </a:r>
            <a:r>
              <a:rPr lang="cs-CZ" dirty="0"/>
              <a:t>?, žárlivost …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Přítomnost těchto citů můžeme u druhých dobře rozpoznat, ale ne tolik z mimiky, ale z celkového kontextu (tyto city v sobě zahrnují i mimické vzory základních emocí).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DC6A7-4248-449F-97CC-FA901B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58750-7D41-4A5E-94FE-6A34F8F7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zajímavé, že třeba právě </a:t>
            </a:r>
            <a:r>
              <a:rPr lang="cs-CZ" b="1" dirty="0"/>
              <a:t>závist</a:t>
            </a:r>
            <a:r>
              <a:rPr lang="cs-CZ" dirty="0"/>
              <a:t> je spíše biologické povahy, protože s věkem její projev u lidí klesá (čili lze v tom vidět dopad socializace).</a:t>
            </a:r>
          </a:p>
          <a:p>
            <a:pPr marL="118872" indent="0">
              <a:buNone/>
            </a:pPr>
            <a:r>
              <a:rPr lang="cs-CZ" dirty="0"/>
              <a:t>Živočichové jsou velice závistiví a sobečtí: srov. vymezování si teritoria, přisvojování si kořisti.</a:t>
            </a:r>
          </a:p>
          <a:p>
            <a:pPr marL="118872" indent="0">
              <a:buNone/>
            </a:pPr>
            <a:r>
              <a:rPr lang="cs-CZ" dirty="0"/>
              <a:t>Malé děti také, když vidí nějakou věc, tak říkají: „To je moje.“</a:t>
            </a:r>
          </a:p>
        </p:txBody>
      </p:sp>
    </p:spTree>
    <p:extLst>
      <p:ext uri="{BB962C8B-B14F-4D97-AF65-F5344CB8AC3E}">
        <p14:creationId xmlns:p14="http://schemas.microsoft.com/office/powerpoint/2010/main" val="2588482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cítí lidé jednotlivé emoce?</a:t>
            </a:r>
            <a:br>
              <a:rPr lang="cs-CZ" dirty="0"/>
            </a:br>
            <a:r>
              <a:rPr lang="cs-CZ" sz="3600"/>
              <a:t>(</a:t>
            </a:r>
            <a:r>
              <a:rPr lang="fi-FI" sz="3600" b="0"/>
              <a:t>Nummenmaa</a:t>
            </a:r>
            <a:r>
              <a:rPr lang="fi-FI" sz="3600" b="0" dirty="0"/>
              <a:t>, Glerean, Hari</a:t>
            </a:r>
            <a:r>
              <a:rPr lang="cs-CZ" sz="3600" b="0" dirty="0"/>
              <a:t> &amp;</a:t>
            </a:r>
            <a:r>
              <a:rPr lang="fi-FI" sz="3600" b="0" dirty="0"/>
              <a:t> Hietanen</a:t>
            </a:r>
            <a:r>
              <a:rPr lang="cs-CZ" sz="3600" b="0" dirty="0"/>
              <a:t>, 2014)</a:t>
            </a:r>
            <a:endParaRPr lang="cs-CZ" sz="3600" dirty="0"/>
          </a:p>
        </p:txBody>
      </p:sp>
      <p:pic>
        <p:nvPicPr>
          <p:cNvPr id="1026" name="Picture 2" descr="LOOK: How Body Temperature Changes When You're In Love Or Depressed |  HuffPost UK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75"/>
            <a:ext cx="6912768" cy="5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5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Můžeme cítit různé emoce zaráz?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Dvojice?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Trojice?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11B59-6E7E-4689-9CA0-C46FC0A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mimických výrazů?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60FDD-AF2B-4E37-B628-09411695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„účelových zvycích”, které byly v průběhu evoluce zvnitřněny.</a:t>
            </a:r>
          </a:p>
          <a:p>
            <a:pPr marL="118872" indent="0">
              <a:buNone/>
            </a:pPr>
            <a:r>
              <a:rPr lang="pl-PL" dirty="0"/>
              <a:t>Srov. výraz pro znechucení a jeho evoluce – přenost znechucení do abstraktní roviny.</a:t>
            </a:r>
          </a:p>
          <a:p>
            <a:pPr marL="118872" indent="0">
              <a:buNone/>
            </a:pPr>
            <a:r>
              <a:rPr lang="pl-PL" dirty="0"/>
              <a:t>Smích.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76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nervový systém</a:t>
            </a:r>
            <a:r>
              <a:rPr lang="cs-CZ" sz="2000" dirty="0"/>
              <a:t>(2h)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Opakování</a:t>
            </a:r>
            <a:r>
              <a:rPr lang="cs-CZ" dirty="0"/>
              <a:t>: Kolik základních emocí definoval P. </a:t>
            </a:r>
            <a:r>
              <a:rPr lang="cs-CZ" dirty="0" err="1"/>
              <a:t>Ekman</a:t>
            </a:r>
            <a:r>
              <a:rPr lang="cs-CZ" dirty="0"/>
              <a:t>?</a:t>
            </a:r>
          </a:p>
          <a:p>
            <a:pPr marL="118872" indent="0">
              <a:buNone/>
            </a:pPr>
            <a:r>
              <a:rPr lang="cs-CZ" dirty="0"/>
              <a:t>Jaké to byly?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Shrnutí</a:t>
            </a:r>
            <a:r>
              <a:rPr lang="cs-CZ" dirty="0"/>
              <a:t>: nyní víme, jaké emoce jsou základní emoce a které jsou odvozené.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? </a:t>
            </a:r>
            <a:r>
              <a:rPr lang="cs-CZ" b="1" dirty="0"/>
              <a:t>Jaká součást nervového systému </a:t>
            </a:r>
            <a:r>
              <a:rPr lang="cs-CZ" dirty="0"/>
              <a:t>je za emoce zodpovědná? </a:t>
            </a:r>
          </a:p>
          <a:p>
            <a:pPr marL="118872" indent="0">
              <a:buNone/>
            </a:pPr>
            <a:r>
              <a:rPr lang="cs-CZ" dirty="0"/>
              <a:t>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 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ostatní tvorové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Emoce jsou spojovány s funkcí tzv. </a:t>
            </a:r>
            <a:r>
              <a:rPr lang="cs-CZ" b="1" dirty="0"/>
              <a:t>limbického systému</a:t>
            </a:r>
            <a:r>
              <a:rPr lang="cs-CZ" dirty="0"/>
              <a:t>, kterým kromě savců disponují také ptáci. Vzhledem k fylogenetickému původu ptáků v plazí skupině (</a:t>
            </a:r>
            <a:r>
              <a:rPr lang="cs-CZ" dirty="0" err="1"/>
              <a:t>Diapsida</a:t>
            </a:r>
            <a:r>
              <a:rPr lang="cs-CZ" dirty="0"/>
              <a:t>, </a:t>
            </a:r>
            <a:r>
              <a:rPr lang="cs-CZ" i="1" dirty="0" err="1"/>
              <a:t>Dinosauria</a:t>
            </a:r>
            <a:r>
              <a:rPr lang="cs-CZ" dirty="0"/>
              <a:t>), u které je také doložena péče o mladé, lze uvažovat o přítomnosti nějakého emočního systému také u plazů. Srov. chameleóna: chameleón evidentně inzeruje svoje emoce ve změnách barvy svého těla. </a:t>
            </a:r>
            <a:r>
              <a:rPr lang="cs-CZ" dirty="0">
                <a:hlinkClick r:id="rId2"/>
              </a:rPr>
              <a:t>https://www.youtube.com/watch?v=Kp9W-_W8rCM&amp;ab_channel=DeepLook</a:t>
            </a:r>
            <a:r>
              <a:rPr lang="cs-CZ" dirty="0"/>
              <a:t> </a:t>
            </a:r>
          </a:p>
          <a:p>
            <a:r>
              <a:rPr lang="cs-CZ" dirty="0"/>
              <a:t>Chobotnice také. Jiní bezobratlí rozpoznatelně jen vztek=útok a lásku=vábení.</a:t>
            </a:r>
          </a:p>
          <a:p>
            <a:r>
              <a:rPr lang="cs-CZ" dirty="0">
                <a:hlinkClick r:id="rId3"/>
              </a:rPr>
              <a:t>https://www.youtube.com/watch?v=oSyEZAm8nb8&amp;ab_channel=NatGeoWILD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https://www.youtube.com/watch?v=KT1-JQTiZGc&amp;ab_channel=BBCEarth</a:t>
            </a:r>
            <a:r>
              <a:rPr lang="cs-CZ" dirty="0"/>
              <a:t> (chobotnice, sépie)</a:t>
            </a:r>
          </a:p>
        </p:txBody>
      </p:sp>
    </p:spTree>
    <p:extLst>
      <p:ext uri="{BB962C8B-B14F-4D97-AF65-F5344CB8AC3E}">
        <p14:creationId xmlns:p14="http://schemas.microsoft.com/office/powerpoint/2010/main" val="1220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1960), model je sice překonaný, ale ilustrativní: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dirty="0" err="1"/>
              <a:t>ncl</a:t>
            </a:r>
            <a:r>
              <a:rPr lang="en-GB" dirty="0"/>
              <a:t>. </a:t>
            </a:r>
            <a:r>
              <a:rPr lang="en-GB" dirty="0" err="1"/>
              <a:t>accumbens</a:t>
            </a:r>
            <a:r>
              <a:rPr lang="en-GB" dirty="0"/>
              <a:t> 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elektrického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bazální </a:t>
            </a:r>
            <a:r>
              <a:rPr lang="en-GB" dirty="0"/>
              <a:t>ganglia,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 kůrou</a:t>
            </a:r>
            <a:r>
              <a:rPr lang="en-GB" dirty="0"/>
              <a:t> 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, s </a:t>
            </a:r>
            <a:r>
              <a:rPr lang="cs-CZ" b="1" dirty="0" err="1"/>
              <a:t>orbitofrontální</a:t>
            </a:r>
            <a:r>
              <a:rPr lang="cs-CZ" b="1" dirty="0"/>
              <a:t> kůrou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dlouhodobé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 Částečně (amygdala a hippokampus) souvisí i s teorií mysli (srov. prezentace Teorie mysli).</a:t>
            </a:r>
          </a:p>
          <a:p>
            <a:endParaRPr lang="cs-CZ" dirty="0"/>
          </a:p>
          <a:p>
            <a:r>
              <a:rPr lang="cs-CZ" dirty="0"/>
              <a:t>Navíc: 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pacient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79277-9D2F-490C-9A8E-9FE460A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Orbitofrontální</a:t>
            </a:r>
            <a:r>
              <a:rPr lang="cs-CZ" dirty="0"/>
              <a:t> kůra (</a:t>
            </a:r>
            <a:r>
              <a:rPr lang="cs-CZ" dirty="0" err="1"/>
              <a:t>Rolls</a:t>
            </a:r>
            <a:r>
              <a:rPr lang="cs-CZ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7DC45-6419-4C06-A685-AD6D66C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/>
              <a:t>Orbitofrontální</a:t>
            </a:r>
            <a:r>
              <a:rPr lang="cs-CZ" b="1" dirty="0"/>
              <a:t> kůra </a:t>
            </a:r>
            <a:r>
              <a:rPr lang="cs-CZ" dirty="0"/>
              <a:t>(OFK) se vyvinula především u primátů, nikoli u ostatních savců, a v podstatě zastínila funkci amygdaly (což je součást limbického systému) v řízení emocí.</a:t>
            </a:r>
          </a:p>
          <a:p>
            <a:pPr marL="118872" indent="0">
              <a:buNone/>
            </a:pPr>
            <a:r>
              <a:rPr lang="cs-CZ" dirty="0"/>
              <a:t>OFK zahrnuje i hodnotový/odměňovací systém.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567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pPr marL="118872" indent="0">
              <a:buNone/>
            </a:pPr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b="1" dirty="0"/>
              <a:t>K čemu nám však emoce jsou?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lidském životě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funkci (biologická podstata): city, pocity, prožitky.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funkci (sociální podstata): chování.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funkci (biologická i sociální podstata):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400" b="1" dirty="0"/>
              <a:t>Nejdůležitější funkce emocí pro jedince spočívá v stanovení základních hodnot života (libost – nelibost atd.).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b="1" dirty="0"/>
              <a:t>Bez emocí je život velmi nebezpečný</a:t>
            </a:r>
            <a:r>
              <a:rPr lang="cs-CZ" sz="3400" dirty="0"/>
              <a:t>. Emoce jsou spojeny s </a:t>
            </a:r>
            <a:r>
              <a:rPr lang="cs-CZ" sz="3400"/>
              <a:t>každou vzpomínkou.</a:t>
            </a: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Všimněte si, že většina základních emocí jsou negativní (tzn. nelibost má víc typů než libost).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Tato primární funkce emocí není tolik důležitá pro sociální psychologii.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Nicméně, existuje něco jako </a:t>
            </a:r>
            <a:r>
              <a:rPr lang="cs-CZ" sz="3400" b="1" i="1" dirty="0"/>
              <a:t>feeling </a:t>
            </a:r>
            <a:r>
              <a:rPr lang="cs-CZ" sz="3400" b="1" i="1" dirty="0" err="1"/>
              <a:t>rules</a:t>
            </a:r>
            <a:r>
              <a:rPr lang="cs-CZ" sz="3400" b="1" i="1" dirty="0"/>
              <a:t> (pravidla pociťování emocí) </a:t>
            </a:r>
            <a:r>
              <a:rPr lang="cs-CZ" sz="3400" dirty="0"/>
              <a:t>v různých kulturách a různých dobách (např. evropský středověk a postoje k rozkoši při sexu).</a:t>
            </a:r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 a oči.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A 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302F2-9559-4F71-8F1D-6FABF6D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3CA1D-A12D-4860-B747-6E04902E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Tibeťané považují hněv (</a:t>
            </a:r>
            <a:r>
              <a:rPr lang="cs-CZ" sz="3200" i="1" dirty="0" err="1"/>
              <a:t>lung</a:t>
            </a:r>
            <a:r>
              <a:rPr lang="cs-CZ" sz="3200" i="1" dirty="0"/>
              <a:t> </a:t>
            </a:r>
            <a:r>
              <a:rPr lang="cs-CZ" sz="3200" i="1" dirty="0" err="1"/>
              <a:t>lang</a:t>
            </a:r>
            <a:r>
              <a:rPr lang="cs-CZ" sz="3200" dirty="0"/>
              <a:t>) za morálně nevhodný, protože odporuje buddhistickému důrazu na soucit se všemi vnímajícími bytostmi.</a:t>
            </a:r>
          </a:p>
          <a:p>
            <a:endParaRPr lang="cs-CZ" dirty="0"/>
          </a:p>
          <a:p>
            <a:r>
              <a:rPr lang="cs-CZ" dirty="0" err="1"/>
              <a:t>Utku</a:t>
            </a:r>
            <a:r>
              <a:rPr lang="cs-CZ" dirty="0"/>
              <a:t> Inuitové téměř zcela eliminovali hněv (</a:t>
            </a:r>
            <a:r>
              <a:rPr lang="cs-CZ" dirty="0" err="1"/>
              <a:t>Briggs</a:t>
            </a:r>
            <a:r>
              <a:rPr lang="cs-CZ" dirty="0"/>
              <a:t>, 1970). A to proto, že v tamních nehostinných končinách natolik závisí jeden na druhém, že se raději této emoci vyvarují.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9945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Patrný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textování?).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 – a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představitelů státu, učitele, cestujícího vlakem).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(srov. 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 (viz prezentace Budování dojmu o druhých).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2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Emoce mají i funkci motivační: snažíme se totiž vyhýbat nepříjemným emocím a vyhledáváme příjemné emoce.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&amp; </a:t>
            </a:r>
            <a:r>
              <a:rPr lang="cs-CZ" dirty="0" err="1"/>
              <a:t>Olds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r>
              <a:rPr lang="cs-CZ" i="1" dirty="0"/>
              <a:t>.</a:t>
            </a:r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ty předstírají, resp. vytvářejí emoční atmosféru, což je velice vyčerpávající (velkým 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Cítí emoce i jiní tvorové?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Jaké pro to lze uvést důkazy?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člověk nejemotivnějším tvorem planety?</a:t>
            </a:r>
          </a:p>
          <a:p>
            <a:pPr marL="118872" indent="0">
              <a:buNone/>
            </a:pPr>
            <a:r>
              <a:rPr lang="cs-CZ" dirty="0"/>
              <a:t>Jediný člověk umí plakat, ještěrky nebo šimpanzi nepláčou. </a:t>
            </a:r>
          </a:p>
          <a:p>
            <a:pPr marL="118872" indent="0">
              <a:buNone/>
            </a:pPr>
            <a:r>
              <a:rPr lang="cs-CZ" dirty="0"/>
              <a:t>Než byl popsán sexuální život šimpanzů </a:t>
            </a:r>
            <a:r>
              <a:rPr lang="cs-CZ" dirty="0" err="1"/>
              <a:t>bonobo</a:t>
            </a:r>
            <a:r>
              <a:rPr lang="cs-CZ" dirty="0"/>
              <a:t>, byl člověk tvorem s nejbohatším sexuálním životem.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b="1" dirty="0"/>
              <a:t>Humor a smích </a:t>
            </a:r>
            <a:r>
              <a:rPr lang="cs-CZ" dirty="0"/>
              <a:t>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nadřízeného (i mizerným) než podřízeného.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„Bylo vědecky dokázáno, že muži jsou vtipnější než ženy.“</a:t>
            </a:r>
          </a:p>
          <a:p>
            <a:pPr marL="118872" indent="0">
              <a:buNone/>
            </a:pPr>
            <a:r>
              <a:rPr lang="cs-CZ" dirty="0"/>
              <a:t>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i ostatní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</a:t>
            </a:r>
            <a:r>
              <a:rPr lang="cs-CZ" b="1" dirty="0"/>
              <a:t>zápasení</a:t>
            </a:r>
            <a:r>
              <a:rPr lang="cs-CZ" dirty="0"/>
              <a:t>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4576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našim předkům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cs-CZ" dirty="0"/>
              <a:t>U primátů, kteří udržují sociální vazby pomocí sociálního čištění srsti, dochází při fyzickém kontaktu (u obou účastníků komunikace) k vyplavování endorfinů</a:t>
            </a:r>
            <a:r>
              <a:rPr lang="cs-CZ"/>
              <a:t>. 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cs-CZ"/>
              <a:t>Problém </a:t>
            </a:r>
            <a:r>
              <a:rPr lang="cs-CZ" dirty="0"/>
              <a:t>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 Humor je vokální cestou navozené vyplavování endorfinů.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786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2BA01-E19A-47B2-AE6E-B844532A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Kulturou způsobené rozdíly v emocích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B2301-63E0-4319-AE69-660BF43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1259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26688-6372-4C43-AC62-8DC4ACB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80AB4-FD67-4C60-A737-E044A52D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050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(z prezentace Dr. Čeňka)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(Mikronésie):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3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Celý povrch lidského těla můžeme chápat jako médium komunikace. Tento povrch je pochopitelně předmětem socializace: např. mnoho kultur zakrývá pohlaví (nikoli prsa; </a:t>
            </a:r>
            <a:r>
              <a:rPr lang="cs-CZ" sz="1900" dirty="0"/>
              <a:t>avšak toto zakrývání je mnohdy dáno kontaktem s evropskými misionáři: srov. africké kmeny: </a:t>
            </a:r>
            <a:r>
              <a:rPr lang="cs-CZ" sz="1900" dirty="0" err="1"/>
              <a:t>Dinka</a:t>
            </a:r>
            <a:r>
              <a:rPr lang="cs-CZ" sz="1900" dirty="0"/>
              <a:t>, </a:t>
            </a:r>
            <a:r>
              <a:rPr lang="cs-CZ" sz="1900" dirty="0" err="1"/>
              <a:t>Nuer</a:t>
            </a:r>
            <a:r>
              <a:rPr lang="cs-CZ" sz="1900" dirty="0"/>
              <a:t>, </a:t>
            </a:r>
            <a:r>
              <a:rPr lang="cs-CZ" sz="1900" dirty="0" err="1"/>
              <a:t>Nuba</a:t>
            </a:r>
            <a:r>
              <a:rPr lang="cs-CZ" sz="1900" dirty="0"/>
              <a:t>, </a:t>
            </a:r>
            <a:r>
              <a:rPr lang="cs-CZ" sz="1900" dirty="0" err="1"/>
              <a:t>Mursi</a:t>
            </a:r>
            <a:r>
              <a:rPr lang="cs-CZ" sz="1900" dirty="0"/>
              <a:t> ad., jihoamerické </a:t>
            </a:r>
            <a:r>
              <a:rPr lang="cs-CZ" sz="1900" dirty="0" err="1"/>
              <a:t>Huaorani</a:t>
            </a:r>
            <a:r>
              <a:rPr lang="cs-CZ" sz="1900" dirty="0"/>
              <a:t>, Zoe, </a:t>
            </a:r>
            <a:r>
              <a:rPr lang="cs-CZ" sz="1900" dirty="0" err="1"/>
              <a:t>Xingu</a:t>
            </a:r>
            <a:r>
              <a:rPr lang="cs-CZ" sz="1900" dirty="0"/>
              <a:t> ad., indonéské Andamany, melanéský zvyk nosit jen </a:t>
            </a:r>
            <a:r>
              <a:rPr lang="cs-CZ" sz="1900" dirty="0" err="1"/>
              <a:t>penilní</a:t>
            </a:r>
            <a:r>
              <a:rPr lang="cs-CZ" sz="1900" dirty="0"/>
              <a:t> pouzdro, </a:t>
            </a:r>
            <a:r>
              <a:rPr lang="cs-CZ" sz="1900" dirty="0" err="1"/>
              <a:t>koteku</a:t>
            </a:r>
            <a:r>
              <a:rPr lang="cs-CZ" sz="1900" dirty="0"/>
              <a:t> ad.</a:t>
            </a:r>
            <a:r>
              <a:rPr lang="cs-CZ" dirty="0"/>
              <a:t>), všechny kultury zdobí povrch těla různými technikami (malování, tetování, skarifikace, oděv, plastické operace, </a:t>
            </a:r>
            <a:r>
              <a:rPr lang="cs-CZ" dirty="0" err="1"/>
              <a:t>botox</a:t>
            </a:r>
            <a:r>
              <a:rPr lang="cs-CZ" dirty="0"/>
              <a:t>, šperky). </a:t>
            </a:r>
          </a:p>
          <a:p>
            <a:r>
              <a:rPr lang="cs-CZ" dirty="0"/>
              <a:t>Význam těchto tělesných úprav a mutilací je </a:t>
            </a:r>
            <a:r>
              <a:rPr lang="cs-CZ" b="1" dirty="0"/>
              <a:t>komunikační a estetický</a:t>
            </a:r>
            <a:r>
              <a:rPr lang="cs-CZ" dirty="0"/>
              <a:t>.</a:t>
            </a:r>
          </a:p>
          <a:p>
            <a:r>
              <a:rPr lang="cs-CZ" dirty="0"/>
              <a:t>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4626</Words>
  <Application>Microsoft Office PowerPoint</Application>
  <PresentationFormat>Předvádění na obrazovce (4:3)</PresentationFormat>
  <Paragraphs>356</Paragraphs>
  <Slides>91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7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Etické a emické struktury v sociálních vědách</vt:lpstr>
      <vt:lpstr>Prezentace aplikace PowerPoint</vt:lpstr>
      <vt:lpstr>Prezentace aplikace PowerPoint</vt:lpstr>
      <vt:lpstr>Role emocí v sociální komunikaci</vt:lpstr>
      <vt:lpstr>Co se dozvíte:</vt:lpstr>
      <vt:lpstr>Prezentace aplikace PowerPoint</vt:lpstr>
      <vt:lpstr>Prezentace aplikace PowerPoint</vt:lpstr>
      <vt:lpstr>Skarifikace </vt:lpstr>
      <vt:lpstr>Tatuáž </vt:lpstr>
      <vt:lpstr>Jiné mutilace: broušení zubů</vt:lpstr>
      <vt:lpstr>Mursiové , Afrika</vt:lpstr>
      <vt:lpstr>Prezentace aplikace PowerPoint</vt:lpstr>
      <vt:lpstr>Prezentace aplikace PowerPoint</vt:lpstr>
      <vt:lpstr>Prezentace aplikace PowerPoint</vt:lpstr>
      <vt:lpstr>Paleolit, Sungir, pohřeb  před 30 tisíci lety </vt:lpstr>
      <vt:lpstr>Lidská tvář a emoce</vt:lpstr>
      <vt:lpstr>Lidská tvář a komunikace</vt:lpstr>
      <vt:lpstr>Lidská tvář</vt:lpstr>
      <vt:lpstr>Vnímání tváře (Goren et al., 1975) novorozenci (9 min), pohybující se tváře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Oči v přírodě  (všichni se soustředí na oči, nejen novorozenci)</vt:lpstr>
      <vt:lpstr>Prezentace aplikace PowerPoint</vt:lpstr>
      <vt:lpstr>Vstavač italský - Orchis italica</vt:lpstr>
      <vt:lpstr>Oční kontakt u lidí a primátů</vt:lpstr>
      <vt:lpstr>Novorozenecký úsměv</vt:lpstr>
      <vt:lpstr>Prezentace aplikace PowerPoint</vt:lpstr>
      <vt:lpstr>Prezentace aplikace PowerPoint</vt:lpstr>
      <vt:lpstr>Definice emocí (dle Poláčková Šolcová &amp; Trnka, 2015)</vt:lpstr>
      <vt:lpstr>Emoce a city</vt:lpstr>
      <vt:lpstr>Prezentace aplikace PowerPoint</vt:lpstr>
      <vt:lpstr>Definice emocí (dle Poláčková Šolcová &amp; Trnka, 2015)</vt:lpstr>
      <vt:lpstr>Výzkum základních emocí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 (1h)</vt:lpstr>
      <vt:lpstr>Prezentace aplikace PowerPoint</vt:lpstr>
      <vt:lpstr>V hlavě (2015) – Inside out </vt:lpstr>
      <vt:lpstr>Místo bolesti mezi lidskými emocemi</vt:lpstr>
      <vt:lpstr>Kulturou podmíněné emoce/city</vt:lpstr>
      <vt:lpstr>Místo lásky mezi lidskými emocemi a city</vt:lpstr>
      <vt:lpstr>Kulturou podmíněné emoce/city</vt:lpstr>
      <vt:lpstr>Kulturou podmíněné emoce/city</vt:lpstr>
      <vt:lpstr>Další kulturní emoce/city</vt:lpstr>
      <vt:lpstr>Prezentace aplikace PowerPoint</vt:lpstr>
      <vt:lpstr>Kde cítí lidé jednotlivé emoce? (Nummenmaa, Glerean, Hari &amp; Hietanen, 2014)</vt:lpstr>
      <vt:lpstr>Složené emoce</vt:lpstr>
      <vt:lpstr>Původ mimických výrazů?</vt:lpstr>
      <vt:lpstr>Emoce a nervový systém(2h)</vt:lpstr>
      <vt:lpstr>Emoce a ostatní tvorové</vt:lpstr>
      <vt:lpstr>Evoluce emocí</vt:lpstr>
      <vt:lpstr>Prezentace aplikace PowerPoint</vt:lpstr>
      <vt:lpstr>Limbický systém</vt:lpstr>
      <vt:lpstr>Limbický systém kontroluje:</vt:lpstr>
      <vt:lpstr>Prezentace aplikace PowerPoint</vt:lpstr>
      <vt:lpstr>Orbitofrontální kůra (Rolls, 2017)</vt:lpstr>
      <vt:lpstr>Prezentace aplikace PowerPoint</vt:lpstr>
      <vt:lpstr>Tři funkce emocí</vt:lpstr>
      <vt:lpstr>1. Informační funkce základních emocí</vt:lpstr>
      <vt:lpstr>Prezentace aplikace PowerPoint</vt:lpstr>
      <vt:lpstr>Prezentace aplikace PowerPoint</vt:lpstr>
      <vt:lpstr>2. Komunikační funkce základních emocí</vt:lpstr>
      <vt:lpstr>2. Komunikační funkce základních emocí</vt:lpstr>
      <vt:lpstr>2. Komunikační funkce základních emocí</vt:lpstr>
      <vt:lpstr>3. Motivační funkce</vt:lpstr>
      <vt:lpstr>3. Motivační funkce základních emocí</vt:lpstr>
      <vt:lpstr>Využití E</vt:lpstr>
      <vt:lpstr>Prezentace aplikace PowerPoint</vt:lpstr>
      <vt:lpstr>Funkce základních emocí</vt:lpstr>
      <vt:lpstr>Prezentace aplikace PowerPoint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  <vt:lpstr>Kulturou způsobené rozdíly v emocích</vt:lpstr>
      <vt:lpstr>Prezentace aplikace PowerPoint</vt:lpstr>
      <vt:lpstr>Differences in emotional experience (z prezentace Dr. Čeňka)</vt:lpstr>
      <vt:lpstr>Differences in emotional experience</vt:lpstr>
      <vt:lpstr>Differences in emotional experience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107</cp:revision>
  <dcterms:created xsi:type="dcterms:W3CDTF">2020-11-19T13:49:16Z</dcterms:created>
  <dcterms:modified xsi:type="dcterms:W3CDTF">2023-04-16T21:56:00Z</dcterms:modified>
</cp:coreProperties>
</file>