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7" r:id="rId2"/>
    <p:sldMasterId id="2147483653" r:id="rId3"/>
    <p:sldMasterId id="2147483667" r:id="rId4"/>
  </p:sldMasterIdLst>
  <p:notesMasterIdLst>
    <p:notesMasterId r:id="rId87"/>
  </p:notesMasterIdLst>
  <p:sldIdLst>
    <p:sldId id="256" r:id="rId5"/>
    <p:sldId id="274" r:id="rId6"/>
    <p:sldId id="275" r:id="rId7"/>
    <p:sldId id="276" r:id="rId8"/>
    <p:sldId id="277" r:id="rId9"/>
    <p:sldId id="278" r:id="rId10"/>
    <p:sldId id="258" r:id="rId11"/>
    <p:sldId id="259" r:id="rId12"/>
    <p:sldId id="260" r:id="rId13"/>
    <p:sldId id="279" r:id="rId14"/>
    <p:sldId id="280" r:id="rId15"/>
    <p:sldId id="281" r:id="rId16"/>
    <p:sldId id="313" r:id="rId17"/>
    <p:sldId id="283" r:id="rId18"/>
    <p:sldId id="320" r:id="rId19"/>
    <p:sldId id="282" r:id="rId20"/>
    <p:sldId id="284" r:id="rId21"/>
    <p:sldId id="286" r:id="rId22"/>
    <p:sldId id="285" r:id="rId23"/>
    <p:sldId id="314" r:id="rId24"/>
    <p:sldId id="315" r:id="rId25"/>
    <p:sldId id="316" r:id="rId26"/>
    <p:sldId id="317" r:id="rId27"/>
    <p:sldId id="318" r:id="rId28"/>
    <p:sldId id="319" r:id="rId29"/>
    <p:sldId id="321" r:id="rId30"/>
    <p:sldId id="325" r:id="rId31"/>
    <p:sldId id="326" r:id="rId32"/>
    <p:sldId id="327" r:id="rId33"/>
    <p:sldId id="322" r:id="rId34"/>
    <p:sldId id="372" r:id="rId35"/>
    <p:sldId id="373" r:id="rId36"/>
    <p:sldId id="374" r:id="rId37"/>
    <p:sldId id="375" r:id="rId38"/>
    <p:sldId id="376" r:id="rId39"/>
    <p:sldId id="377" r:id="rId40"/>
    <p:sldId id="378" r:id="rId41"/>
    <p:sldId id="379" r:id="rId42"/>
    <p:sldId id="381" r:id="rId43"/>
    <p:sldId id="382" r:id="rId44"/>
    <p:sldId id="383" r:id="rId45"/>
    <p:sldId id="323" r:id="rId46"/>
    <p:sldId id="354" r:id="rId47"/>
    <p:sldId id="355" r:id="rId48"/>
    <p:sldId id="356" r:id="rId49"/>
    <p:sldId id="357" r:id="rId50"/>
    <p:sldId id="358" r:id="rId51"/>
    <p:sldId id="359" r:id="rId52"/>
    <p:sldId id="360" r:id="rId53"/>
    <p:sldId id="361" r:id="rId54"/>
    <p:sldId id="362" r:id="rId55"/>
    <p:sldId id="363" r:id="rId56"/>
    <p:sldId id="364" r:id="rId57"/>
    <p:sldId id="365" r:id="rId58"/>
    <p:sldId id="366" r:id="rId59"/>
    <p:sldId id="368" r:id="rId60"/>
    <p:sldId id="369" r:id="rId61"/>
    <p:sldId id="370" r:id="rId62"/>
    <p:sldId id="371" r:id="rId63"/>
    <p:sldId id="324" r:id="rId64"/>
    <p:sldId id="288" r:id="rId65"/>
    <p:sldId id="294" r:id="rId66"/>
    <p:sldId id="328" r:id="rId67"/>
    <p:sldId id="329" r:id="rId68"/>
    <p:sldId id="330" r:id="rId69"/>
    <p:sldId id="331" r:id="rId70"/>
    <p:sldId id="332" r:id="rId71"/>
    <p:sldId id="333" r:id="rId72"/>
    <p:sldId id="335" r:id="rId73"/>
    <p:sldId id="343" r:id="rId74"/>
    <p:sldId id="344" r:id="rId75"/>
    <p:sldId id="345" r:id="rId76"/>
    <p:sldId id="346" r:id="rId77"/>
    <p:sldId id="347" r:id="rId78"/>
    <p:sldId id="348" r:id="rId79"/>
    <p:sldId id="349" r:id="rId80"/>
    <p:sldId id="350" r:id="rId81"/>
    <p:sldId id="351" r:id="rId82"/>
    <p:sldId id="352" r:id="rId83"/>
    <p:sldId id="386" r:id="rId84"/>
    <p:sldId id="265" r:id="rId85"/>
    <p:sldId id="385" r:id="rId86"/>
  </p:sldIdLst>
  <p:sldSz cx="9144000" cy="6858000" type="screen4x3"/>
  <p:notesSz cx="6858000" cy="9144000"/>
  <p:custDataLst>
    <p:tags r:id="rId88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7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8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ags" Target="tags/tag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6E14C-4E03-4916-AA4A-C71FD969A264}" type="datetimeFigureOut">
              <a:rPr lang="cs-CZ" smtClean="0"/>
              <a:t>16.03.2020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14AAF-4D54-4CAF-BD13-F4BDF68652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205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 userDrawn="1"/>
        </p:nvGrpSpPr>
        <p:grpSpPr>
          <a:xfrm>
            <a:off x="0" y="1947063"/>
            <a:ext cx="9144000" cy="2913692"/>
            <a:chOff x="0" y="1947063"/>
            <a:chExt cx="12192000" cy="2913692"/>
          </a:xfrm>
        </p:grpSpPr>
        <p:sp>
          <p:nvSpPr>
            <p:cNvPr id="17" name="Rovnoramenný trojúhelník 16"/>
            <p:cNvSpPr/>
            <p:nvPr userDrawn="1"/>
          </p:nvSpPr>
          <p:spPr>
            <a:xfrm rot="10800000">
              <a:off x="5844965" y="1947063"/>
              <a:ext cx="497306" cy="250223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9" name="Volný tvar 18"/>
            <p:cNvSpPr/>
            <p:nvPr userDrawn="1"/>
          </p:nvSpPr>
          <p:spPr>
            <a:xfrm rot="10800000">
              <a:off x="0" y="2030408"/>
              <a:ext cx="12192000" cy="2830347"/>
            </a:xfrm>
            <a:custGeom>
              <a:avLst/>
              <a:gdLst>
                <a:gd name="connsiteX0" fmla="*/ 12192000 w 12192000"/>
                <a:gd name="connsiteY0" fmla="*/ 2830347 h 2830347"/>
                <a:gd name="connsiteX1" fmla="*/ 6364094 w 12192000"/>
                <a:gd name="connsiteY1" fmla="*/ 2830347 h 2830347"/>
                <a:gd name="connsiteX2" fmla="*/ 6096000 w 12192000"/>
                <a:gd name="connsiteY2" fmla="*/ 2562253 h 2830347"/>
                <a:gd name="connsiteX3" fmla="*/ 5827906 w 12192000"/>
                <a:gd name="connsiteY3" fmla="*/ 2830347 h 2830347"/>
                <a:gd name="connsiteX4" fmla="*/ 0 w 12192000"/>
                <a:gd name="connsiteY4" fmla="*/ 2830347 h 2830347"/>
                <a:gd name="connsiteX5" fmla="*/ 0 w 12192000"/>
                <a:gd name="connsiteY5" fmla="*/ 224996 h 2830347"/>
                <a:gd name="connsiteX6" fmla="*/ 5872416 w 12192000"/>
                <a:gd name="connsiteY6" fmla="*/ 224996 h 2830347"/>
                <a:gd name="connsiteX7" fmla="*/ 6096000 w 12192000"/>
                <a:gd name="connsiteY7" fmla="*/ 0 h 2830347"/>
                <a:gd name="connsiteX8" fmla="*/ 6319584 w 12192000"/>
                <a:gd name="connsiteY8" fmla="*/ 224996 h 2830347"/>
                <a:gd name="connsiteX9" fmla="*/ 12192000 w 12192000"/>
                <a:gd name="connsiteY9" fmla="*/ 224996 h 283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2830347">
                  <a:moveTo>
                    <a:pt x="12192000" y="2830347"/>
                  </a:moveTo>
                  <a:lnTo>
                    <a:pt x="6364094" y="2830347"/>
                  </a:lnTo>
                  <a:lnTo>
                    <a:pt x="6096000" y="2562253"/>
                  </a:lnTo>
                  <a:lnTo>
                    <a:pt x="5827906" y="2830347"/>
                  </a:lnTo>
                  <a:lnTo>
                    <a:pt x="0" y="2830347"/>
                  </a:lnTo>
                  <a:lnTo>
                    <a:pt x="0" y="224996"/>
                  </a:lnTo>
                  <a:lnTo>
                    <a:pt x="5872416" y="224996"/>
                  </a:lnTo>
                  <a:lnTo>
                    <a:pt x="6096000" y="0"/>
                  </a:lnTo>
                  <a:lnTo>
                    <a:pt x="6319584" y="224996"/>
                  </a:lnTo>
                  <a:lnTo>
                    <a:pt x="12192000" y="22499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143000" y="2503488"/>
            <a:ext cx="6858000" cy="1006477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520783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10" y="328863"/>
            <a:ext cx="5890017" cy="1306788"/>
          </a:xfrm>
          <a:prstGeom prst="rect">
            <a:avLst/>
          </a:prstGeom>
        </p:spPr>
      </p:pic>
      <p:grpSp>
        <p:nvGrpSpPr>
          <p:cNvPr id="15" name="Skupina 14"/>
          <p:cNvGrpSpPr/>
          <p:nvPr userDrawn="1"/>
        </p:nvGrpSpPr>
        <p:grpSpPr>
          <a:xfrm>
            <a:off x="2681308" y="5102513"/>
            <a:ext cx="3777812" cy="672112"/>
            <a:chOff x="814938" y="5102513"/>
            <a:chExt cx="3777812" cy="672112"/>
          </a:xfrm>
        </p:grpSpPr>
        <p:pic>
          <p:nvPicPr>
            <p:cNvPr id="16" name="Obrázek 1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0638" y="5102513"/>
              <a:ext cx="672112" cy="672112"/>
            </a:xfrm>
            <a:prstGeom prst="rect">
              <a:avLst/>
            </a:prstGeom>
          </p:spPr>
        </p:pic>
        <p:pic>
          <p:nvPicPr>
            <p:cNvPr id="18" name="Obrázek 1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4526" y="5102513"/>
              <a:ext cx="672112" cy="672112"/>
            </a:xfrm>
            <a:prstGeom prst="rect">
              <a:avLst/>
            </a:prstGeom>
          </p:spPr>
        </p:pic>
        <p:pic>
          <p:nvPicPr>
            <p:cNvPr id="21" name="Obrázek 20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938" y="5172056"/>
              <a:ext cx="1925588" cy="518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1916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 userDrawn="1"/>
        </p:nvGrpSpPr>
        <p:grpSpPr>
          <a:xfrm>
            <a:off x="0" y="1947063"/>
            <a:ext cx="9144000" cy="2913692"/>
            <a:chOff x="0" y="1947063"/>
            <a:chExt cx="12192000" cy="2913692"/>
          </a:xfrm>
        </p:grpSpPr>
        <p:sp>
          <p:nvSpPr>
            <p:cNvPr id="17" name="Rovnoramenný trojúhelník 16"/>
            <p:cNvSpPr/>
            <p:nvPr userDrawn="1"/>
          </p:nvSpPr>
          <p:spPr>
            <a:xfrm rot="10800000">
              <a:off x="5844965" y="1947063"/>
              <a:ext cx="497306" cy="250223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9" name="Volný tvar 18"/>
            <p:cNvSpPr/>
            <p:nvPr userDrawn="1"/>
          </p:nvSpPr>
          <p:spPr>
            <a:xfrm rot="10800000">
              <a:off x="0" y="2030408"/>
              <a:ext cx="12192000" cy="2830347"/>
            </a:xfrm>
            <a:custGeom>
              <a:avLst/>
              <a:gdLst>
                <a:gd name="connsiteX0" fmla="*/ 12192000 w 12192000"/>
                <a:gd name="connsiteY0" fmla="*/ 2830347 h 2830347"/>
                <a:gd name="connsiteX1" fmla="*/ 6364094 w 12192000"/>
                <a:gd name="connsiteY1" fmla="*/ 2830347 h 2830347"/>
                <a:gd name="connsiteX2" fmla="*/ 6096000 w 12192000"/>
                <a:gd name="connsiteY2" fmla="*/ 2562253 h 2830347"/>
                <a:gd name="connsiteX3" fmla="*/ 5827906 w 12192000"/>
                <a:gd name="connsiteY3" fmla="*/ 2830347 h 2830347"/>
                <a:gd name="connsiteX4" fmla="*/ 0 w 12192000"/>
                <a:gd name="connsiteY4" fmla="*/ 2830347 h 2830347"/>
                <a:gd name="connsiteX5" fmla="*/ 0 w 12192000"/>
                <a:gd name="connsiteY5" fmla="*/ 224996 h 2830347"/>
                <a:gd name="connsiteX6" fmla="*/ 5872416 w 12192000"/>
                <a:gd name="connsiteY6" fmla="*/ 224996 h 2830347"/>
                <a:gd name="connsiteX7" fmla="*/ 6096000 w 12192000"/>
                <a:gd name="connsiteY7" fmla="*/ 0 h 2830347"/>
                <a:gd name="connsiteX8" fmla="*/ 6319584 w 12192000"/>
                <a:gd name="connsiteY8" fmla="*/ 224996 h 2830347"/>
                <a:gd name="connsiteX9" fmla="*/ 12192000 w 12192000"/>
                <a:gd name="connsiteY9" fmla="*/ 224996 h 283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2830347">
                  <a:moveTo>
                    <a:pt x="12192000" y="2830347"/>
                  </a:moveTo>
                  <a:lnTo>
                    <a:pt x="6364094" y="2830347"/>
                  </a:lnTo>
                  <a:lnTo>
                    <a:pt x="6096000" y="2562253"/>
                  </a:lnTo>
                  <a:lnTo>
                    <a:pt x="5827906" y="2830347"/>
                  </a:lnTo>
                  <a:lnTo>
                    <a:pt x="0" y="2830347"/>
                  </a:lnTo>
                  <a:lnTo>
                    <a:pt x="0" y="224996"/>
                  </a:lnTo>
                  <a:lnTo>
                    <a:pt x="5872416" y="224996"/>
                  </a:lnTo>
                  <a:lnTo>
                    <a:pt x="6096000" y="0"/>
                  </a:lnTo>
                  <a:lnTo>
                    <a:pt x="6319584" y="224996"/>
                  </a:lnTo>
                  <a:lnTo>
                    <a:pt x="12192000" y="22499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143000" y="2503488"/>
            <a:ext cx="6858000" cy="1006477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520783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cs-CZ" dirty="0"/>
              <a:t>Kliknutím lze upravit styl předlohy.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11" y="328863"/>
            <a:ext cx="5890015" cy="1306788"/>
          </a:xfrm>
          <a:prstGeom prst="rect">
            <a:avLst/>
          </a:prstGeom>
        </p:spPr>
      </p:pic>
      <p:grpSp>
        <p:nvGrpSpPr>
          <p:cNvPr id="15" name="Skupina 14"/>
          <p:cNvGrpSpPr/>
          <p:nvPr userDrawn="1"/>
        </p:nvGrpSpPr>
        <p:grpSpPr>
          <a:xfrm>
            <a:off x="2681308" y="5102513"/>
            <a:ext cx="3777812" cy="672112"/>
            <a:chOff x="2994526" y="5102513"/>
            <a:chExt cx="3777812" cy="672112"/>
          </a:xfrm>
        </p:grpSpPr>
        <p:pic>
          <p:nvPicPr>
            <p:cNvPr id="16" name="Obrázek 1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0638" y="5102513"/>
              <a:ext cx="672112" cy="672112"/>
            </a:xfrm>
            <a:prstGeom prst="rect">
              <a:avLst/>
            </a:prstGeom>
          </p:spPr>
        </p:pic>
        <p:pic>
          <p:nvPicPr>
            <p:cNvPr id="18" name="Obrázek 1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4526" y="5102513"/>
              <a:ext cx="672112" cy="672112"/>
            </a:xfrm>
            <a:prstGeom prst="rect">
              <a:avLst/>
            </a:prstGeom>
          </p:spPr>
        </p:pic>
        <p:pic>
          <p:nvPicPr>
            <p:cNvPr id="21" name="Obrázek 20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750" y="5172056"/>
              <a:ext cx="1925588" cy="518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82019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1" y="6356355"/>
            <a:ext cx="81497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51" y="6292986"/>
            <a:ext cx="464344" cy="5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67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1" y="2193634"/>
            <a:ext cx="5823284" cy="27512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23888" y="2406315"/>
            <a:ext cx="4982828" cy="1676400"/>
          </a:xfrm>
        </p:spPr>
        <p:txBody>
          <a:bodyPr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082718"/>
            <a:ext cx="4982828" cy="86213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5874417" y="2193634"/>
            <a:ext cx="114300" cy="2751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Obdélník 8"/>
          <p:cNvSpPr/>
          <p:nvPr userDrawn="1"/>
        </p:nvSpPr>
        <p:spPr>
          <a:xfrm>
            <a:off x="6039851" y="2193633"/>
            <a:ext cx="114300" cy="2751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0" name="Obdélník 9"/>
          <p:cNvSpPr/>
          <p:nvPr userDrawn="1"/>
        </p:nvSpPr>
        <p:spPr>
          <a:xfrm>
            <a:off x="6205284" y="2193633"/>
            <a:ext cx="114300" cy="2751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1" name="Obdélník 10"/>
          <p:cNvSpPr/>
          <p:nvPr userDrawn="1"/>
        </p:nvSpPr>
        <p:spPr>
          <a:xfrm>
            <a:off x="6370718" y="2193632"/>
            <a:ext cx="114300" cy="27512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Obdélník 11"/>
          <p:cNvSpPr/>
          <p:nvPr userDrawn="1"/>
        </p:nvSpPr>
        <p:spPr>
          <a:xfrm>
            <a:off x="6536151" y="2193632"/>
            <a:ext cx="114300" cy="27512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10" y="4948988"/>
            <a:ext cx="5890015" cy="130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04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Obdélník 9"/>
          <p:cNvSpPr/>
          <p:nvPr userDrawn="1"/>
        </p:nvSpPr>
        <p:spPr>
          <a:xfrm>
            <a:off x="1" y="6356355"/>
            <a:ext cx="81497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51" y="6292986"/>
            <a:ext cx="464344" cy="5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46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Obdélník 11"/>
          <p:cNvSpPr/>
          <p:nvPr userDrawn="1"/>
        </p:nvSpPr>
        <p:spPr>
          <a:xfrm>
            <a:off x="1" y="6356355"/>
            <a:ext cx="81497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51" y="6292986"/>
            <a:ext cx="464344" cy="5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70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Obdélník 7"/>
          <p:cNvSpPr/>
          <p:nvPr userDrawn="1"/>
        </p:nvSpPr>
        <p:spPr>
          <a:xfrm>
            <a:off x="1" y="6356355"/>
            <a:ext cx="81497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51" y="6292986"/>
            <a:ext cx="464344" cy="5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59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Obdélník 6"/>
          <p:cNvSpPr/>
          <p:nvPr userDrawn="1"/>
        </p:nvSpPr>
        <p:spPr>
          <a:xfrm>
            <a:off x="1" y="6356355"/>
            <a:ext cx="81497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51" y="6292986"/>
            <a:ext cx="464344" cy="5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53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Obdélník 9"/>
          <p:cNvSpPr/>
          <p:nvPr userDrawn="1"/>
        </p:nvSpPr>
        <p:spPr>
          <a:xfrm>
            <a:off x="1" y="6356355"/>
            <a:ext cx="81497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51" y="6292986"/>
            <a:ext cx="464344" cy="5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6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Obdélník 9"/>
          <p:cNvSpPr/>
          <p:nvPr userDrawn="1"/>
        </p:nvSpPr>
        <p:spPr>
          <a:xfrm>
            <a:off x="1" y="6356355"/>
            <a:ext cx="81497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51" y="6292986"/>
            <a:ext cx="464344" cy="5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96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 userDrawn="1"/>
        </p:nvGrpSpPr>
        <p:grpSpPr>
          <a:xfrm>
            <a:off x="0" y="1947063"/>
            <a:ext cx="9144000" cy="2913692"/>
            <a:chOff x="0" y="1947063"/>
            <a:chExt cx="12192000" cy="2913692"/>
          </a:xfrm>
        </p:grpSpPr>
        <p:sp>
          <p:nvSpPr>
            <p:cNvPr id="17" name="Rovnoramenný trojúhelník 16"/>
            <p:cNvSpPr/>
            <p:nvPr userDrawn="1"/>
          </p:nvSpPr>
          <p:spPr>
            <a:xfrm rot="10800000">
              <a:off x="5844965" y="1947063"/>
              <a:ext cx="497306" cy="250223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9" name="Volný tvar 18"/>
            <p:cNvSpPr/>
            <p:nvPr userDrawn="1"/>
          </p:nvSpPr>
          <p:spPr>
            <a:xfrm rot="10800000">
              <a:off x="0" y="2030408"/>
              <a:ext cx="12192000" cy="2830347"/>
            </a:xfrm>
            <a:custGeom>
              <a:avLst/>
              <a:gdLst>
                <a:gd name="connsiteX0" fmla="*/ 12192000 w 12192000"/>
                <a:gd name="connsiteY0" fmla="*/ 2830347 h 2830347"/>
                <a:gd name="connsiteX1" fmla="*/ 6364094 w 12192000"/>
                <a:gd name="connsiteY1" fmla="*/ 2830347 h 2830347"/>
                <a:gd name="connsiteX2" fmla="*/ 6096000 w 12192000"/>
                <a:gd name="connsiteY2" fmla="*/ 2562253 h 2830347"/>
                <a:gd name="connsiteX3" fmla="*/ 5827906 w 12192000"/>
                <a:gd name="connsiteY3" fmla="*/ 2830347 h 2830347"/>
                <a:gd name="connsiteX4" fmla="*/ 0 w 12192000"/>
                <a:gd name="connsiteY4" fmla="*/ 2830347 h 2830347"/>
                <a:gd name="connsiteX5" fmla="*/ 0 w 12192000"/>
                <a:gd name="connsiteY5" fmla="*/ 224996 h 2830347"/>
                <a:gd name="connsiteX6" fmla="*/ 5872416 w 12192000"/>
                <a:gd name="connsiteY6" fmla="*/ 224996 h 2830347"/>
                <a:gd name="connsiteX7" fmla="*/ 6096000 w 12192000"/>
                <a:gd name="connsiteY7" fmla="*/ 0 h 2830347"/>
                <a:gd name="connsiteX8" fmla="*/ 6319584 w 12192000"/>
                <a:gd name="connsiteY8" fmla="*/ 224996 h 2830347"/>
                <a:gd name="connsiteX9" fmla="*/ 12192000 w 12192000"/>
                <a:gd name="connsiteY9" fmla="*/ 224996 h 283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2830347">
                  <a:moveTo>
                    <a:pt x="12192000" y="2830347"/>
                  </a:moveTo>
                  <a:lnTo>
                    <a:pt x="6364094" y="2830347"/>
                  </a:lnTo>
                  <a:lnTo>
                    <a:pt x="6096000" y="2562253"/>
                  </a:lnTo>
                  <a:lnTo>
                    <a:pt x="5827906" y="2830347"/>
                  </a:lnTo>
                  <a:lnTo>
                    <a:pt x="0" y="2830347"/>
                  </a:lnTo>
                  <a:lnTo>
                    <a:pt x="0" y="224996"/>
                  </a:lnTo>
                  <a:lnTo>
                    <a:pt x="5872416" y="224996"/>
                  </a:lnTo>
                  <a:lnTo>
                    <a:pt x="6096000" y="0"/>
                  </a:lnTo>
                  <a:lnTo>
                    <a:pt x="6319584" y="224996"/>
                  </a:lnTo>
                  <a:lnTo>
                    <a:pt x="12192000" y="22499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143000" y="2503488"/>
            <a:ext cx="6858000" cy="1006477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520783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cs-CZ" dirty="0"/>
              <a:t>Kliknutím lze upravit styl předlohy.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06" y="369045"/>
            <a:ext cx="5380101" cy="1419606"/>
          </a:xfrm>
          <a:prstGeom prst="rect">
            <a:avLst/>
          </a:prstGeom>
        </p:spPr>
      </p:pic>
      <p:grpSp>
        <p:nvGrpSpPr>
          <p:cNvPr id="8" name="Skupina 7"/>
          <p:cNvGrpSpPr/>
          <p:nvPr userDrawn="1"/>
        </p:nvGrpSpPr>
        <p:grpSpPr>
          <a:xfrm>
            <a:off x="2681308" y="5102513"/>
            <a:ext cx="3777812" cy="672112"/>
            <a:chOff x="2994526" y="5102513"/>
            <a:chExt cx="3777812" cy="672112"/>
          </a:xfrm>
        </p:grpSpPr>
        <p:pic>
          <p:nvPicPr>
            <p:cNvPr id="4" name="Obrázek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0638" y="5102513"/>
              <a:ext cx="672112" cy="672112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4526" y="5102513"/>
              <a:ext cx="672112" cy="672112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750" y="5172056"/>
              <a:ext cx="1925588" cy="518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08394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1" y="6356355"/>
            <a:ext cx="81497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51" y="6292986"/>
            <a:ext cx="464344" cy="5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00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1" y="6356355"/>
            <a:ext cx="700839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14" y="6349040"/>
            <a:ext cx="1541526" cy="3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28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1" y="2193634"/>
            <a:ext cx="5823284" cy="27512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23888" y="2406315"/>
            <a:ext cx="4982828" cy="1676400"/>
          </a:xfrm>
        </p:spPr>
        <p:txBody>
          <a:bodyPr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082718"/>
            <a:ext cx="4982828" cy="86213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5874417" y="2193634"/>
            <a:ext cx="114300" cy="2751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Obdélník 8"/>
          <p:cNvSpPr/>
          <p:nvPr userDrawn="1"/>
        </p:nvSpPr>
        <p:spPr>
          <a:xfrm>
            <a:off x="6039851" y="2193633"/>
            <a:ext cx="114300" cy="2751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0" name="Obdélník 9"/>
          <p:cNvSpPr/>
          <p:nvPr userDrawn="1"/>
        </p:nvSpPr>
        <p:spPr>
          <a:xfrm>
            <a:off x="6205284" y="2193633"/>
            <a:ext cx="114300" cy="2751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1" name="Obdélník 10"/>
          <p:cNvSpPr/>
          <p:nvPr userDrawn="1"/>
        </p:nvSpPr>
        <p:spPr>
          <a:xfrm>
            <a:off x="6370718" y="2193632"/>
            <a:ext cx="114300" cy="27512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Obdélník 11"/>
          <p:cNvSpPr/>
          <p:nvPr userDrawn="1"/>
        </p:nvSpPr>
        <p:spPr>
          <a:xfrm>
            <a:off x="6536151" y="2193632"/>
            <a:ext cx="114300" cy="27512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53" y="4940967"/>
            <a:ext cx="2561026" cy="64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61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1" y="6356355"/>
            <a:ext cx="700839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14" y="6349040"/>
            <a:ext cx="1541526" cy="3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26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Obdélník 9"/>
          <p:cNvSpPr/>
          <p:nvPr userDrawn="1"/>
        </p:nvSpPr>
        <p:spPr>
          <a:xfrm>
            <a:off x="1" y="6356355"/>
            <a:ext cx="700839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14" y="6349040"/>
            <a:ext cx="1541526" cy="3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24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Obdélník 5"/>
          <p:cNvSpPr/>
          <p:nvPr userDrawn="1"/>
        </p:nvSpPr>
        <p:spPr>
          <a:xfrm>
            <a:off x="1" y="6356355"/>
            <a:ext cx="700839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14" y="6349040"/>
            <a:ext cx="1541526" cy="3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86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 userDrawn="1"/>
        </p:nvSpPr>
        <p:spPr>
          <a:xfrm>
            <a:off x="1" y="6356355"/>
            <a:ext cx="700839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14" y="6349040"/>
            <a:ext cx="1541526" cy="3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78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1" y="6356355"/>
            <a:ext cx="700839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14" y="6349040"/>
            <a:ext cx="1541526" cy="3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422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1" y="6356355"/>
            <a:ext cx="700839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14" y="6349040"/>
            <a:ext cx="1541526" cy="3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33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1" y="6356355"/>
            <a:ext cx="700839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14" y="6290855"/>
            <a:ext cx="1523690" cy="51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53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4B19F-1E8B-4E37-BA6F-22630B3E2F36}" type="slidenum">
              <a:rPr lang="cs-CZ" altLang="cs-CZ"/>
              <a:pPr>
                <a:defRPr/>
              </a:pPr>
              <a:t>‹#›</a:t>
            </a:fld>
            <a:endParaRPr lang="cs-CZ" altLang="cs-CZ">
              <a:latin typeface="Times New Roman CE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988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1" y="2193634"/>
            <a:ext cx="5823284" cy="27512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23888" y="2406315"/>
            <a:ext cx="4982828" cy="1676400"/>
          </a:xfrm>
        </p:spPr>
        <p:txBody>
          <a:bodyPr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082718"/>
            <a:ext cx="4982828" cy="86213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5874417" y="2193634"/>
            <a:ext cx="114300" cy="2751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Obdélník 8"/>
          <p:cNvSpPr/>
          <p:nvPr userDrawn="1"/>
        </p:nvSpPr>
        <p:spPr>
          <a:xfrm>
            <a:off x="6039851" y="2193633"/>
            <a:ext cx="114300" cy="2751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0" name="Obdélník 9"/>
          <p:cNvSpPr/>
          <p:nvPr userDrawn="1"/>
        </p:nvSpPr>
        <p:spPr>
          <a:xfrm>
            <a:off x="6205284" y="2193633"/>
            <a:ext cx="114300" cy="2751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1" name="Obdélník 10"/>
          <p:cNvSpPr/>
          <p:nvPr userDrawn="1"/>
        </p:nvSpPr>
        <p:spPr>
          <a:xfrm>
            <a:off x="6370718" y="2193632"/>
            <a:ext cx="114300" cy="27512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Obdélník 11"/>
          <p:cNvSpPr/>
          <p:nvPr userDrawn="1"/>
        </p:nvSpPr>
        <p:spPr>
          <a:xfrm>
            <a:off x="6536151" y="2193632"/>
            <a:ext cx="114300" cy="27512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09" y="4948988"/>
            <a:ext cx="5890017" cy="130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71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765175"/>
            <a:ext cx="4038600" cy="5360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765175"/>
            <a:ext cx="4038600" cy="5360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0587-A690-4AF5-A062-B53080497D7D}" type="datetimeFigureOut">
              <a:rPr lang="cs-CZ"/>
              <a:pPr>
                <a:defRPr/>
              </a:pPr>
              <a:t>16.03.2020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027988" y="6427788"/>
            <a:ext cx="6588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80F1A-DB95-4DFA-9FA0-5EB90448025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437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 userDrawn="1"/>
        </p:nvGrpSpPr>
        <p:grpSpPr>
          <a:xfrm>
            <a:off x="0" y="1947063"/>
            <a:ext cx="9144000" cy="2913692"/>
            <a:chOff x="0" y="1947063"/>
            <a:chExt cx="12192000" cy="2913692"/>
          </a:xfrm>
        </p:grpSpPr>
        <p:sp>
          <p:nvSpPr>
            <p:cNvPr id="17" name="Rovnoramenný trojúhelník 16"/>
            <p:cNvSpPr/>
            <p:nvPr userDrawn="1"/>
          </p:nvSpPr>
          <p:spPr>
            <a:xfrm rot="10800000">
              <a:off x="5844965" y="1947063"/>
              <a:ext cx="497306" cy="250223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9" name="Volný tvar 18"/>
            <p:cNvSpPr/>
            <p:nvPr userDrawn="1"/>
          </p:nvSpPr>
          <p:spPr>
            <a:xfrm rot="10800000">
              <a:off x="0" y="2030408"/>
              <a:ext cx="12192000" cy="2830347"/>
            </a:xfrm>
            <a:custGeom>
              <a:avLst/>
              <a:gdLst>
                <a:gd name="connsiteX0" fmla="*/ 12192000 w 12192000"/>
                <a:gd name="connsiteY0" fmla="*/ 2830347 h 2830347"/>
                <a:gd name="connsiteX1" fmla="*/ 6364094 w 12192000"/>
                <a:gd name="connsiteY1" fmla="*/ 2830347 h 2830347"/>
                <a:gd name="connsiteX2" fmla="*/ 6096000 w 12192000"/>
                <a:gd name="connsiteY2" fmla="*/ 2562253 h 2830347"/>
                <a:gd name="connsiteX3" fmla="*/ 5827906 w 12192000"/>
                <a:gd name="connsiteY3" fmla="*/ 2830347 h 2830347"/>
                <a:gd name="connsiteX4" fmla="*/ 0 w 12192000"/>
                <a:gd name="connsiteY4" fmla="*/ 2830347 h 2830347"/>
                <a:gd name="connsiteX5" fmla="*/ 0 w 12192000"/>
                <a:gd name="connsiteY5" fmla="*/ 224996 h 2830347"/>
                <a:gd name="connsiteX6" fmla="*/ 5872416 w 12192000"/>
                <a:gd name="connsiteY6" fmla="*/ 224996 h 2830347"/>
                <a:gd name="connsiteX7" fmla="*/ 6096000 w 12192000"/>
                <a:gd name="connsiteY7" fmla="*/ 0 h 2830347"/>
                <a:gd name="connsiteX8" fmla="*/ 6319584 w 12192000"/>
                <a:gd name="connsiteY8" fmla="*/ 224996 h 2830347"/>
                <a:gd name="connsiteX9" fmla="*/ 12192000 w 12192000"/>
                <a:gd name="connsiteY9" fmla="*/ 224996 h 283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2830347">
                  <a:moveTo>
                    <a:pt x="12192000" y="2830347"/>
                  </a:moveTo>
                  <a:lnTo>
                    <a:pt x="6364094" y="2830347"/>
                  </a:lnTo>
                  <a:lnTo>
                    <a:pt x="6096000" y="2562253"/>
                  </a:lnTo>
                  <a:lnTo>
                    <a:pt x="5827906" y="2830347"/>
                  </a:lnTo>
                  <a:lnTo>
                    <a:pt x="0" y="2830347"/>
                  </a:lnTo>
                  <a:lnTo>
                    <a:pt x="0" y="224996"/>
                  </a:lnTo>
                  <a:lnTo>
                    <a:pt x="5872416" y="224996"/>
                  </a:lnTo>
                  <a:lnTo>
                    <a:pt x="6096000" y="0"/>
                  </a:lnTo>
                  <a:lnTo>
                    <a:pt x="6319584" y="224996"/>
                  </a:lnTo>
                  <a:lnTo>
                    <a:pt x="12192000" y="22499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143000" y="2503488"/>
            <a:ext cx="6858000" cy="1006477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520783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cs-CZ" dirty="0"/>
              <a:t>Kliknutím lze upravit styl předlohy.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33" y="369045"/>
            <a:ext cx="5205222" cy="1419606"/>
          </a:xfrm>
          <a:prstGeom prst="rect">
            <a:avLst/>
          </a:prstGeom>
        </p:spPr>
      </p:pic>
      <p:grpSp>
        <p:nvGrpSpPr>
          <p:cNvPr id="14" name="Skupina 13"/>
          <p:cNvGrpSpPr/>
          <p:nvPr userDrawn="1"/>
        </p:nvGrpSpPr>
        <p:grpSpPr>
          <a:xfrm>
            <a:off x="2681308" y="5102513"/>
            <a:ext cx="3777812" cy="672112"/>
            <a:chOff x="814938" y="5102513"/>
            <a:chExt cx="3777812" cy="672112"/>
          </a:xfrm>
        </p:grpSpPr>
        <p:pic>
          <p:nvPicPr>
            <p:cNvPr id="15" name="Obrázek 1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0638" y="5102513"/>
              <a:ext cx="672112" cy="672112"/>
            </a:xfrm>
            <a:prstGeom prst="rect">
              <a:avLst/>
            </a:prstGeom>
          </p:spPr>
        </p:pic>
        <p:pic>
          <p:nvPicPr>
            <p:cNvPr id="16" name="Obrázek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4526" y="5102513"/>
              <a:ext cx="672112" cy="672112"/>
            </a:xfrm>
            <a:prstGeom prst="rect">
              <a:avLst/>
            </a:prstGeom>
          </p:spPr>
        </p:pic>
        <p:pic>
          <p:nvPicPr>
            <p:cNvPr id="18" name="Obrázek 17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938" y="5172056"/>
              <a:ext cx="1925588" cy="518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43343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1" y="6356355"/>
            <a:ext cx="700839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14" y="6350659"/>
            <a:ext cx="1541526" cy="3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40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1" y="2193634"/>
            <a:ext cx="5823284" cy="27512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23888" y="2406315"/>
            <a:ext cx="4982828" cy="1676400"/>
          </a:xfrm>
        </p:spPr>
        <p:txBody>
          <a:bodyPr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082718"/>
            <a:ext cx="4982828" cy="86213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5874417" y="2193634"/>
            <a:ext cx="114300" cy="2751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Obdélník 8"/>
          <p:cNvSpPr/>
          <p:nvPr userDrawn="1"/>
        </p:nvSpPr>
        <p:spPr>
          <a:xfrm>
            <a:off x="6039851" y="2193633"/>
            <a:ext cx="114300" cy="2751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0" name="Obdélník 9"/>
          <p:cNvSpPr/>
          <p:nvPr userDrawn="1"/>
        </p:nvSpPr>
        <p:spPr>
          <a:xfrm>
            <a:off x="6205284" y="2193633"/>
            <a:ext cx="114300" cy="2751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1" name="Obdélník 10"/>
          <p:cNvSpPr/>
          <p:nvPr userDrawn="1"/>
        </p:nvSpPr>
        <p:spPr>
          <a:xfrm>
            <a:off x="6370718" y="2193632"/>
            <a:ext cx="114300" cy="27512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Obdélník 11"/>
          <p:cNvSpPr/>
          <p:nvPr userDrawn="1"/>
        </p:nvSpPr>
        <p:spPr>
          <a:xfrm>
            <a:off x="6536151" y="2193632"/>
            <a:ext cx="114300" cy="27512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79" y="5028445"/>
            <a:ext cx="2559404" cy="5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75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1" y="6356355"/>
            <a:ext cx="700839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14" y="6350659"/>
            <a:ext cx="1541526" cy="3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92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Obdélník 9"/>
          <p:cNvSpPr/>
          <p:nvPr userDrawn="1"/>
        </p:nvSpPr>
        <p:spPr>
          <a:xfrm>
            <a:off x="1" y="6356355"/>
            <a:ext cx="700839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14" y="6350659"/>
            <a:ext cx="1541526" cy="3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06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Obdélník 5"/>
          <p:cNvSpPr/>
          <p:nvPr userDrawn="1"/>
        </p:nvSpPr>
        <p:spPr>
          <a:xfrm>
            <a:off x="1" y="6356355"/>
            <a:ext cx="700839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14" y="6350659"/>
            <a:ext cx="1541526" cy="3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30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 userDrawn="1"/>
        </p:nvSpPr>
        <p:spPr>
          <a:xfrm>
            <a:off x="1" y="6356355"/>
            <a:ext cx="700839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14" y="6350659"/>
            <a:ext cx="1541526" cy="3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97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1" y="6356355"/>
            <a:ext cx="700839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14" y="6350659"/>
            <a:ext cx="1541526" cy="3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661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1" y="6356355"/>
            <a:ext cx="700839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14" y="6350659"/>
            <a:ext cx="1541526" cy="3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88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Obdélník 9"/>
          <p:cNvSpPr/>
          <p:nvPr userDrawn="1"/>
        </p:nvSpPr>
        <p:spPr>
          <a:xfrm>
            <a:off x="1" y="6356355"/>
            <a:ext cx="81497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51" y="6292986"/>
            <a:ext cx="464344" cy="5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38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Obdélník 11"/>
          <p:cNvSpPr/>
          <p:nvPr userDrawn="1"/>
        </p:nvSpPr>
        <p:spPr>
          <a:xfrm>
            <a:off x="1" y="6356355"/>
            <a:ext cx="81497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51" y="6292986"/>
            <a:ext cx="464344" cy="5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71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Obdélník 7"/>
          <p:cNvSpPr/>
          <p:nvPr userDrawn="1"/>
        </p:nvSpPr>
        <p:spPr>
          <a:xfrm>
            <a:off x="1" y="6356355"/>
            <a:ext cx="81497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51" y="6292986"/>
            <a:ext cx="464344" cy="5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01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Obdélník 6"/>
          <p:cNvSpPr/>
          <p:nvPr userDrawn="1"/>
        </p:nvSpPr>
        <p:spPr>
          <a:xfrm>
            <a:off x="1" y="6356355"/>
            <a:ext cx="81497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51" y="6292986"/>
            <a:ext cx="464344" cy="5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97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Obdélník 9"/>
          <p:cNvSpPr/>
          <p:nvPr userDrawn="1"/>
        </p:nvSpPr>
        <p:spPr>
          <a:xfrm>
            <a:off x="1" y="6356355"/>
            <a:ext cx="81497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51" y="6292986"/>
            <a:ext cx="464344" cy="5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34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28912" y="6356355"/>
            <a:ext cx="309813" cy="365125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051" b="1">
                <a:solidFill>
                  <a:schemeClr val="bg1"/>
                </a:solidFill>
              </a:defRPr>
            </a:lvl1pPr>
          </a:lstStyle>
          <a:p>
            <a:fld id="{ED732A6C-44CC-4176-9DC7-172AB8B9DF9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Obdélník 9"/>
          <p:cNvSpPr/>
          <p:nvPr userDrawn="1"/>
        </p:nvSpPr>
        <p:spPr>
          <a:xfrm>
            <a:off x="1" y="6356355"/>
            <a:ext cx="81497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51" y="6292986"/>
            <a:ext cx="464344" cy="5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40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1543050" cy="365125"/>
          </a:xfrm>
          <a:prstGeom prst="rect">
            <a:avLst/>
          </a:prstGeom>
        </p:spPr>
        <p:txBody>
          <a:bodyPr anchor="ctr"/>
          <a:lstStyle>
            <a:lvl1pPr>
              <a:defRPr sz="1051">
                <a:solidFill>
                  <a:schemeClr val="bg1"/>
                </a:solidFill>
              </a:defRPr>
            </a:lvl1pPr>
          </a:lstStyle>
          <a:p>
            <a:fld id="{C504747C-3149-4443-886C-22E35E1B4B54}" type="datetimeFigureOut">
              <a:rPr lang="cs-CZ" smtClean="0"/>
              <a:pPr/>
              <a:t>16.03.2020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352175" y="6356355"/>
            <a:ext cx="4656221" cy="365125"/>
          </a:xfrm>
          <a:prstGeom prst="rect">
            <a:avLst/>
          </a:prstGeom>
        </p:spPr>
        <p:txBody>
          <a:bodyPr anchor="ctr"/>
          <a:lstStyle>
            <a:lvl1pPr>
              <a:defRPr sz="1051"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0" y="3"/>
            <a:ext cx="914400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282599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1543050" cy="365125"/>
          </a:xfrm>
          <a:prstGeom prst="rect">
            <a:avLst/>
          </a:prstGeom>
        </p:spPr>
        <p:txBody>
          <a:bodyPr anchor="ctr"/>
          <a:lstStyle>
            <a:lvl1pPr>
              <a:defRPr sz="1051">
                <a:solidFill>
                  <a:schemeClr val="bg1"/>
                </a:solidFill>
              </a:defRPr>
            </a:lvl1pPr>
          </a:lstStyle>
          <a:p>
            <a:fld id="{C504747C-3149-4443-886C-22E35E1B4B54}" type="datetimeFigureOut">
              <a:rPr lang="cs-CZ" smtClean="0"/>
              <a:pPr/>
              <a:t>16.03.2020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352175" y="6356355"/>
            <a:ext cx="4656221" cy="365125"/>
          </a:xfrm>
          <a:prstGeom prst="rect">
            <a:avLst/>
          </a:prstGeom>
        </p:spPr>
        <p:txBody>
          <a:bodyPr anchor="ctr"/>
          <a:lstStyle>
            <a:lvl1pPr>
              <a:defRPr sz="1051"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0" y="3"/>
            <a:ext cx="914400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179187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1543050" cy="365125"/>
          </a:xfrm>
          <a:prstGeom prst="rect">
            <a:avLst/>
          </a:prstGeom>
        </p:spPr>
        <p:txBody>
          <a:bodyPr anchor="ctr"/>
          <a:lstStyle>
            <a:lvl1pPr>
              <a:defRPr sz="1051">
                <a:solidFill>
                  <a:schemeClr val="bg1"/>
                </a:solidFill>
              </a:defRPr>
            </a:lvl1pPr>
          </a:lstStyle>
          <a:p>
            <a:fld id="{C504747C-3149-4443-886C-22E35E1B4B54}" type="datetimeFigureOut">
              <a:rPr lang="cs-CZ" smtClean="0"/>
              <a:pPr/>
              <a:t>16.03.2020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352175" y="6356355"/>
            <a:ext cx="4656221" cy="365125"/>
          </a:xfrm>
          <a:prstGeom prst="rect">
            <a:avLst/>
          </a:prstGeom>
        </p:spPr>
        <p:txBody>
          <a:bodyPr anchor="ctr"/>
          <a:lstStyle>
            <a:lvl1pPr>
              <a:defRPr sz="1051"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0" y="3"/>
            <a:ext cx="914400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106366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709" r:id="rId10"/>
    <p:sldLayoutId id="2147483710" r:id="rId11"/>
    <p:sldLayoutId id="2147483711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1543050" cy="365125"/>
          </a:xfrm>
          <a:prstGeom prst="rect">
            <a:avLst/>
          </a:prstGeom>
        </p:spPr>
        <p:txBody>
          <a:bodyPr anchor="ctr"/>
          <a:lstStyle>
            <a:lvl1pPr>
              <a:defRPr sz="1051">
                <a:solidFill>
                  <a:schemeClr val="bg1"/>
                </a:solidFill>
              </a:defRPr>
            </a:lvl1pPr>
          </a:lstStyle>
          <a:p>
            <a:fld id="{C504747C-3149-4443-886C-22E35E1B4B54}" type="datetimeFigureOut">
              <a:rPr lang="cs-CZ" smtClean="0"/>
              <a:pPr/>
              <a:t>16.03.2020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352175" y="6356355"/>
            <a:ext cx="4656221" cy="365125"/>
          </a:xfrm>
          <a:prstGeom prst="rect">
            <a:avLst/>
          </a:prstGeom>
        </p:spPr>
        <p:txBody>
          <a:bodyPr anchor="ctr"/>
          <a:lstStyle>
            <a:lvl1pPr>
              <a:defRPr sz="1051"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0" y="3"/>
            <a:ext cx="914400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386094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0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3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4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5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6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1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6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6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2.bin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6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0.png"/><Relationship Id="rId4" Type="http://schemas.openxmlformats.org/officeDocument/2006/relationships/oleObject" Target="../embeddings/oleObject3.bin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7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7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1.png"/><Relationship Id="rId4" Type="http://schemas.openxmlformats.org/officeDocument/2006/relationships/oleObject" Target="../embeddings/oleObject4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7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2.png"/><Relationship Id="rId4" Type="http://schemas.openxmlformats.org/officeDocument/2006/relationships/oleObject" Target="../embeddings/oleObject5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7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3.png"/><Relationship Id="rId4" Type="http://schemas.openxmlformats.org/officeDocument/2006/relationships/oleObject" Target="../embeddings/oleObject6.bin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7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4.png"/><Relationship Id="rId4" Type="http://schemas.openxmlformats.org/officeDocument/2006/relationships/oleObject" Target="../embeddings/oleObject7.bin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7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7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5.png"/><Relationship Id="rId4" Type="http://schemas.openxmlformats.org/officeDocument/2006/relationships/oleObject" Target="../embeddings/oleObject8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79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6.png"/><Relationship Id="rId4" Type="http://schemas.openxmlformats.org/officeDocument/2006/relationships/oleObject" Target="../embeddings/oleObject9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1.xml"/><Relationship Id="rId4" Type="http://schemas.openxmlformats.org/officeDocument/2006/relationships/image" Target="../media/image49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8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8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Akutní a chronická bolest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i="1" dirty="0"/>
              <a:t>Základní principy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doc. MUDr. Petr Štourač, Ph.D.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595" y="5051712"/>
            <a:ext cx="1155406" cy="77643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777672" y="4950691"/>
            <a:ext cx="498763" cy="1108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697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Patofyziologie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8139" y="1787918"/>
            <a:ext cx="7886700" cy="4351338"/>
          </a:xfrm>
        </p:spPr>
        <p:txBody>
          <a:bodyPr/>
          <a:lstStyle/>
          <a:p>
            <a:r>
              <a:rPr lang="cs-CZ" b="1" dirty="0"/>
              <a:t>Akutní</a:t>
            </a:r>
            <a:r>
              <a:rPr lang="cs-CZ" dirty="0"/>
              <a:t>:</a:t>
            </a:r>
          </a:p>
          <a:p>
            <a:r>
              <a:rPr lang="cs-CZ" dirty="0"/>
              <a:t>	sympatický vzorec</a:t>
            </a:r>
          </a:p>
          <a:p>
            <a:r>
              <a:rPr lang="cs-CZ" dirty="0"/>
              <a:t>	</a:t>
            </a:r>
            <a:r>
              <a:rPr lang="cs-CZ" dirty="0" err="1"/>
              <a:t>fight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flight</a:t>
            </a:r>
            <a:endParaRPr lang="cs-CZ" dirty="0"/>
          </a:p>
          <a:p>
            <a:r>
              <a:rPr lang="cs-CZ" dirty="0"/>
              <a:t>	</a:t>
            </a:r>
            <a:r>
              <a:rPr lang="cs-CZ" dirty="0" err="1"/>
              <a:t>anxieta</a:t>
            </a:r>
            <a:endParaRPr lang="cs-CZ" dirty="0"/>
          </a:p>
          <a:p>
            <a:endParaRPr lang="cs-CZ" b="1" dirty="0"/>
          </a:p>
          <a:p>
            <a:r>
              <a:rPr lang="cs-CZ" b="1" dirty="0"/>
              <a:t>Chronická</a:t>
            </a:r>
            <a:r>
              <a:rPr lang="cs-CZ" dirty="0"/>
              <a:t>:</a:t>
            </a:r>
          </a:p>
          <a:p>
            <a:r>
              <a:rPr lang="cs-CZ" dirty="0"/>
              <a:t>	fixace vegetativních změn</a:t>
            </a:r>
          </a:p>
          <a:p>
            <a:r>
              <a:rPr lang="cs-CZ" dirty="0"/>
              <a:t>	poruchy chování</a:t>
            </a:r>
          </a:p>
          <a:p>
            <a:r>
              <a:rPr lang="cs-CZ" dirty="0"/>
              <a:t>	deprese</a:t>
            </a:r>
          </a:p>
        </p:txBody>
      </p:sp>
      <p:sp>
        <p:nvSpPr>
          <p:cNvPr id="5" name="Obdélník 4"/>
          <p:cNvSpPr/>
          <p:nvPr/>
        </p:nvSpPr>
        <p:spPr>
          <a:xfrm>
            <a:off x="4251489" y="1787918"/>
            <a:ext cx="50291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100" b="1" dirty="0"/>
              <a:t>Patofyziologická klasifikace bolesti</a:t>
            </a:r>
          </a:p>
          <a:p>
            <a:endParaRPr lang="cs-CZ" sz="2100" dirty="0"/>
          </a:p>
          <a:p>
            <a:r>
              <a:rPr lang="cs-CZ" sz="2100" dirty="0"/>
              <a:t>• </a:t>
            </a:r>
            <a:r>
              <a:rPr lang="cs-CZ" sz="2100" dirty="0" err="1"/>
              <a:t>Nociceptorová</a:t>
            </a:r>
            <a:r>
              <a:rPr lang="cs-CZ" sz="2100" dirty="0"/>
              <a:t>(</a:t>
            </a:r>
            <a:r>
              <a:rPr lang="cs-CZ" sz="2100" dirty="0" err="1"/>
              <a:t>nocisenzitivní</a:t>
            </a:r>
            <a:r>
              <a:rPr lang="cs-CZ" sz="2100" dirty="0"/>
              <a:t>)</a:t>
            </a:r>
          </a:p>
          <a:p>
            <a:endParaRPr lang="cs-CZ" sz="2100" dirty="0"/>
          </a:p>
          <a:p>
            <a:endParaRPr lang="cs-CZ" sz="2100" dirty="0"/>
          </a:p>
          <a:p>
            <a:endParaRPr lang="cs-CZ" sz="2100" dirty="0"/>
          </a:p>
          <a:p>
            <a:endParaRPr lang="cs-CZ" sz="2100" dirty="0"/>
          </a:p>
          <a:p>
            <a:r>
              <a:rPr lang="cs-CZ" sz="2100" dirty="0"/>
              <a:t>• Neurogenní(neuropatická)</a:t>
            </a:r>
          </a:p>
          <a:p>
            <a:r>
              <a:rPr lang="cs-CZ" sz="2100" dirty="0"/>
              <a:t>• Smíšená</a:t>
            </a:r>
          </a:p>
          <a:p>
            <a:r>
              <a:rPr lang="cs-CZ" sz="2100" dirty="0"/>
              <a:t>• </a:t>
            </a:r>
            <a:r>
              <a:rPr lang="cs-CZ" sz="2100" dirty="0" err="1"/>
              <a:t>Dysautonomní</a:t>
            </a:r>
            <a:endParaRPr lang="cs-CZ" sz="2100" dirty="0"/>
          </a:p>
          <a:p>
            <a:r>
              <a:rPr lang="cs-CZ" sz="2100" dirty="0"/>
              <a:t>• Psychogenní</a:t>
            </a:r>
          </a:p>
          <a:p>
            <a:r>
              <a:rPr lang="cs-CZ" sz="2100" dirty="0"/>
              <a:t>• Nespecifikovatelná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75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Patofyziologie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Konceptuální model bolesti</a:t>
            </a:r>
          </a:p>
          <a:p>
            <a:r>
              <a:rPr lang="cs-CZ" i="1" dirty="0"/>
              <a:t>(</a:t>
            </a:r>
            <a:r>
              <a:rPr lang="cs-CZ" i="1" dirty="0" err="1"/>
              <a:t>Loeser</a:t>
            </a:r>
            <a:r>
              <a:rPr lang="cs-CZ" i="1" dirty="0"/>
              <a:t>, </a:t>
            </a:r>
            <a:r>
              <a:rPr lang="cs-CZ" i="1" dirty="0" err="1"/>
              <a:t>Cousins</a:t>
            </a:r>
            <a:r>
              <a:rPr lang="cs-CZ" i="1" dirty="0"/>
              <a:t> 1990)</a:t>
            </a:r>
          </a:p>
          <a:p>
            <a:endParaRPr lang="cs-CZ" i="1" dirty="0"/>
          </a:p>
          <a:p>
            <a:r>
              <a:rPr lang="cs-CZ" dirty="0"/>
              <a:t>• </a:t>
            </a:r>
            <a:r>
              <a:rPr lang="cs-CZ" dirty="0" err="1"/>
              <a:t>Nocicepce</a:t>
            </a:r>
            <a:r>
              <a:rPr lang="cs-CZ" dirty="0"/>
              <a:t> (složka somatická)</a:t>
            </a:r>
          </a:p>
          <a:p>
            <a:endParaRPr lang="cs-CZ" dirty="0"/>
          </a:p>
          <a:p>
            <a:r>
              <a:rPr lang="cs-CZ" dirty="0"/>
              <a:t>• Bolest (složka senzorická)</a:t>
            </a:r>
          </a:p>
          <a:p>
            <a:endParaRPr lang="cs-CZ" dirty="0"/>
          </a:p>
          <a:p>
            <a:r>
              <a:rPr lang="cs-CZ" dirty="0"/>
              <a:t>• Psychická reakce (složka afektivní)</a:t>
            </a:r>
          </a:p>
          <a:p>
            <a:endParaRPr lang="cs-CZ" dirty="0"/>
          </a:p>
          <a:p>
            <a:r>
              <a:rPr lang="cs-CZ" dirty="0"/>
              <a:t>• Bolestivé chování (složka behaviorální)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323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214300"/>
            <a:ext cx="7886700" cy="1325563"/>
          </a:xfrm>
        </p:spPr>
        <p:txBody>
          <a:bodyPr/>
          <a:lstStyle/>
          <a:p>
            <a:r>
              <a:rPr lang="cs-CZ" dirty="0"/>
              <a:t>Patofyziologie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60" y="1116419"/>
            <a:ext cx="8257880" cy="57697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630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00" y="104775"/>
            <a:ext cx="8610600" cy="64643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641475" y="609600"/>
            <a:ext cx="95726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300" b="1" i="1">
                <a:solidFill>
                  <a:schemeClr val="bg2"/>
                </a:solidFill>
                <a:latin typeface="Arial" charset="0"/>
              </a:rPr>
              <a:t>šedá kůra</a:t>
            </a:r>
            <a:endParaRPr lang="cs-CZ" sz="1300" b="1" i="1">
              <a:latin typeface="Arial" charset="0"/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1728788" y="1235075"/>
            <a:ext cx="9112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300" b="1" i="1">
                <a:solidFill>
                  <a:schemeClr val="bg2"/>
                </a:solidFill>
                <a:latin typeface="Arial" charset="0"/>
              </a:rPr>
              <a:t>thalamus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911225" y="1733550"/>
            <a:ext cx="18319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1300" b="1" i="1">
                <a:solidFill>
                  <a:schemeClr val="bg2"/>
                </a:solidFill>
                <a:latin typeface="Arial" charset="0"/>
              </a:rPr>
              <a:t>spinoretikulární trakt</a:t>
            </a:r>
          </a:p>
          <a:p>
            <a:pPr algn="ctr"/>
            <a:r>
              <a:rPr lang="cs-CZ" sz="1100" i="1">
                <a:solidFill>
                  <a:schemeClr val="bg2"/>
                </a:solidFill>
                <a:latin typeface="Arial" charset="0"/>
              </a:rPr>
              <a:t>(rychlá složka bolesti)</a:t>
            </a:r>
            <a:endParaRPr lang="cs-CZ" sz="1100" i="1">
              <a:latin typeface="Arial" charset="0"/>
            </a:endParaRP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1177925" y="2322513"/>
            <a:ext cx="246697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1300" b="1" i="1">
                <a:solidFill>
                  <a:schemeClr val="bg2"/>
                </a:solidFill>
                <a:latin typeface="Arial" charset="0"/>
              </a:rPr>
              <a:t>laterální spinotalamický trakt</a:t>
            </a:r>
          </a:p>
          <a:p>
            <a:pPr algn="ctr"/>
            <a:r>
              <a:rPr lang="cs-CZ" sz="1100" i="1">
                <a:solidFill>
                  <a:schemeClr val="bg2"/>
                </a:solidFill>
                <a:latin typeface="Arial" charset="0"/>
              </a:rPr>
              <a:t>(pomalá bolest)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2722563" y="2955925"/>
            <a:ext cx="57943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300" b="1" i="1">
                <a:solidFill>
                  <a:schemeClr val="bg2"/>
                </a:solidFill>
                <a:latin typeface="Arial" charset="0"/>
              </a:rPr>
              <a:t>most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1271588" y="3328988"/>
            <a:ext cx="21383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1300" b="1" i="1">
                <a:solidFill>
                  <a:schemeClr val="bg2"/>
                </a:solidFill>
                <a:latin typeface="Arial" charset="0"/>
              </a:rPr>
              <a:t>sestupné inhibiční dráhy</a:t>
            </a:r>
          </a:p>
          <a:p>
            <a:pPr algn="ctr"/>
            <a:r>
              <a:rPr lang="cs-CZ" sz="1300" i="1">
                <a:solidFill>
                  <a:schemeClr val="bg2"/>
                </a:solidFill>
                <a:latin typeface="Arial" charset="0"/>
              </a:rPr>
              <a:t>(</a:t>
            </a:r>
            <a:r>
              <a:rPr lang="cs-CZ" sz="1100" i="1">
                <a:solidFill>
                  <a:schemeClr val="bg2"/>
                </a:solidFill>
                <a:latin typeface="Arial" charset="0"/>
              </a:rPr>
              <a:t>tlumení bolesti</a:t>
            </a:r>
            <a:r>
              <a:rPr lang="cs-CZ" sz="1100" i="1">
                <a:latin typeface="Arial" charset="0"/>
              </a:rPr>
              <a:t>)</a:t>
            </a: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2638425" y="3946525"/>
            <a:ext cx="66198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300" b="1" i="1">
                <a:solidFill>
                  <a:schemeClr val="bg2"/>
                </a:solidFill>
                <a:latin typeface="Arial" charset="0"/>
              </a:rPr>
              <a:t>mícha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1106488" y="4419600"/>
            <a:ext cx="22098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300" b="1" i="1">
                <a:solidFill>
                  <a:schemeClr val="bg2"/>
                </a:solidFill>
                <a:latin typeface="Arial" charset="0"/>
              </a:rPr>
              <a:t>paleospinatalamický trakt</a:t>
            </a:r>
            <a:endParaRPr lang="cs-CZ" sz="1300" b="1" i="1">
              <a:latin typeface="Arial" charset="0"/>
            </a:endParaRP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1793875" y="4876800"/>
            <a:ext cx="110331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300" b="1" i="1">
                <a:solidFill>
                  <a:schemeClr val="bg2"/>
                </a:solidFill>
                <a:latin typeface="Arial" charset="0"/>
              </a:rPr>
              <a:t>krční mícha</a:t>
            </a:r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5967413" y="2249488"/>
            <a:ext cx="18637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300" b="1" i="1">
                <a:solidFill>
                  <a:schemeClr val="bg2"/>
                </a:solidFill>
                <a:latin typeface="Arial" charset="0"/>
              </a:rPr>
              <a:t>periaqueduktální šeď</a:t>
            </a:r>
            <a:endParaRPr lang="cs-CZ" sz="1300" b="1" i="1">
              <a:latin typeface="Arial" charset="0"/>
            </a:endParaRP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5980113" y="2771775"/>
            <a:ext cx="16732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300" b="1" i="1">
                <a:solidFill>
                  <a:schemeClr val="bg2"/>
                </a:solidFill>
                <a:latin typeface="Arial" charset="0"/>
              </a:rPr>
              <a:t>retikulární formace</a:t>
            </a:r>
            <a:endParaRPr lang="cs-CZ" sz="1300" b="1" i="1">
              <a:latin typeface="Arial" charset="0"/>
            </a:endParaRPr>
          </a:p>
        </p:txBody>
      </p:sp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5938838" y="3765550"/>
            <a:ext cx="16732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300" b="1" i="1">
                <a:solidFill>
                  <a:schemeClr val="bg2"/>
                </a:solidFill>
                <a:latin typeface="Arial" charset="0"/>
              </a:rPr>
              <a:t>retikulární formace</a:t>
            </a:r>
          </a:p>
        </p:txBody>
      </p:sp>
      <p:sp>
        <p:nvSpPr>
          <p:cNvPr id="81935" name="Text Box 15"/>
          <p:cNvSpPr txBox="1">
            <a:spLocks noChangeArrowheads="1"/>
          </p:cNvSpPr>
          <p:nvPr/>
        </p:nvSpPr>
        <p:spPr bwMode="auto">
          <a:xfrm>
            <a:off x="5919788" y="4159250"/>
            <a:ext cx="2081212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300" b="1" i="1">
                <a:solidFill>
                  <a:schemeClr val="bg2"/>
                </a:solidFill>
                <a:latin typeface="Arial" charset="0"/>
              </a:rPr>
              <a:t>nucleus raphae magnus</a:t>
            </a:r>
            <a:endParaRPr lang="cs-CZ" sz="1300" b="1" i="1">
              <a:latin typeface="Arial" charset="0"/>
            </a:endParaRPr>
          </a:p>
        </p:txBody>
      </p:sp>
      <p:sp>
        <p:nvSpPr>
          <p:cNvPr id="81936" name="Text Box 16"/>
          <p:cNvSpPr txBox="1">
            <a:spLocks noChangeArrowheads="1"/>
          </p:cNvSpPr>
          <p:nvPr/>
        </p:nvSpPr>
        <p:spPr bwMode="auto">
          <a:xfrm>
            <a:off x="5114925" y="4789488"/>
            <a:ext cx="31877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300" b="1" i="1">
                <a:solidFill>
                  <a:schemeClr val="bg2"/>
                </a:solidFill>
                <a:latin typeface="Arial" charset="0"/>
              </a:rPr>
              <a:t>zadní rohy- Rexedovy zóny </a:t>
            </a:r>
            <a:r>
              <a:rPr lang="cs-CZ" sz="1100" i="1">
                <a:solidFill>
                  <a:schemeClr val="bg2"/>
                </a:solidFill>
                <a:latin typeface="Arial" charset="0"/>
              </a:rPr>
              <a:t>(lamina 1 - 6)</a:t>
            </a:r>
          </a:p>
        </p:txBody>
      </p:sp>
      <p:sp>
        <p:nvSpPr>
          <p:cNvPr id="81937" name="Text Box 17"/>
          <p:cNvSpPr txBox="1">
            <a:spLocks noChangeArrowheads="1"/>
          </p:cNvSpPr>
          <p:nvPr/>
        </p:nvSpPr>
        <p:spPr bwMode="auto">
          <a:xfrm>
            <a:off x="6781800" y="5029200"/>
            <a:ext cx="195421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300" b="1" i="1">
                <a:solidFill>
                  <a:schemeClr val="bg2"/>
                </a:solidFill>
                <a:latin typeface="Arial" charset="0"/>
              </a:rPr>
              <a:t>ganglion zadních rohů</a:t>
            </a:r>
            <a:endParaRPr lang="cs-CZ" sz="1300" b="1" i="1">
              <a:latin typeface="Arial" charset="0"/>
            </a:endParaRPr>
          </a:p>
        </p:txBody>
      </p:sp>
      <p:sp>
        <p:nvSpPr>
          <p:cNvPr id="81938" name="Text Box 18"/>
          <p:cNvSpPr txBox="1">
            <a:spLocks noChangeArrowheads="1"/>
          </p:cNvSpPr>
          <p:nvPr/>
        </p:nvSpPr>
        <p:spPr bwMode="auto">
          <a:xfrm>
            <a:off x="6456363" y="6000750"/>
            <a:ext cx="253523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300" b="1" i="1">
                <a:solidFill>
                  <a:schemeClr val="bg2"/>
                </a:solidFill>
                <a:latin typeface="Arial" charset="0"/>
              </a:rPr>
              <a:t>substantia gelatinosa Rolandi</a:t>
            </a:r>
            <a:endParaRPr lang="cs-CZ" sz="1300" b="1" i="1">
              <a:latin typeface="Arial" charset="0"/>
            </a:endParaRPr>
          </a:p>
        </p:txBody>
      </p:sp>
      <p:sp>
        <p:nvSpPr>
          <p:cNvPr id="81939" name="Freeform 19"/>
          <p:cNvSpPr>
            <a:spLocks/>
          </p:cNvSpPr>
          <p:nvPr/>
        </p:nvSpPr>
        <p:spPr bwMode="auto">
          <a:xfrm>
            <a:off x="3862388" y="2549525"/>
            <a:ext cx="866775" cy="2998788"/>
          </a:xfrm>
          <a:custGeom>
            <a:avLst/>
            <a:gdLst/>
            <a:ahLst/>
            <a:cxnLst>
              <a:cxn ang="0">
                <a:pos x="524" y="2"/>
              </a:cxn>
              <a:cxn ang="0">
                <a:pos x="530" y="890"/>
              </a:cxn>
              <a:cxn ang="0">
                <a:pos x="423" y="1341"/>
              </a:cxn>
              <a:cxn ang="0">
                <a:pos x="370" y="1428"/>
              </a:cxn>
              <a:cxn ang="0">
                <a:pos x="300" y="1485"/>
              </a:cxn>
              <a:cxn ang="0">
                <a:pos x="165" y="1562"/>
              </a:cxn>
              <a:cxn ang="0">
                <a:pos x="95" y="1620"/>
              </a:cxn>
              <a:cxn ang="0">
                <a:pos x="82" y="1639"/>
              </a:cxn>
              <a:cxn ang="0">
                <a:pos x="63" y="1652"/>
              </a:cxn>
              <a:cxn ang="0">
                <a:pos x="37" y="1690"/>
              </a:cxn>
              <a:cxn ang="0">
                <a:pos x="44" y="1716"/>
              </a:cxn>
              <a:cxn ang="0">
                <a:pos x="29" y="1749"/>
              </a:cxn>
              <a:cxn ang="0">
                <a:pos x="95" y="1876"/>
              </a:cxn>
              <a:cxn ang="0">
                <a:pos x="146" y="1888"/>
              </a:cxn>
            </a:cxnLst>
            <a:rect l="0" t="0" r="r" b="b"/>
            <a:pathLst>
              <a:path w="546" h="1889">
                <a:moveTo>
                  <a:pt x="524" y="2"/>
                </a:moveTo>
                <a:cubicBezTo>
                  <a:pt x="509" y="295"/>
                  <a:pt x="530" y="0"/>
                  <a:pt x="530" y="890"/>
                </a:cubicBezTo>
                <a:cubicBezTo>
                  <a:pt x="530" y="987"/>
                  <a:pt x="546" y="1257"/>
                  <a:pt x="423" y="1341"/>
                </a:cubicBezTo>
                <a:cubicBezTo>
                  <a:pt x="401" y="1373"/>
                  <a:pt x="402" y="1406"/>
                  <a:pt x="370" y="1428"/>
                </a:cubicBezTo>
                <a:cubicBezTo>
                  <a:pt x="350" y="1458"/>
                  <a:pt x="334" y="1474"/>
                  <a:pt x="300" y="1485"/>
                </a:cubicBezTo>
                <a:cubicBezTo>
                  <a:pt x="268" y="1517"/>
                  <a:pt x="210" y="1548"/>
                  <a:pt x="165" y="1562"/>
                </a:cubicBezTo>
                <a:cubicBezTo>
                  <a:pt x="152" y="1583"/>
                  <a:pt x="117" y="1605"/>
                  <a:pt x="95" y="1620"/>
                </a:cubicBezTo>
                <a:cubicBezTo>
                  <a:pt x="91" y="1626"/>
                  <a:pt x="87" y="1634"/>
                  <a:pt x="82" y="1639"/>
                </a:cubicBezTo>
                <a:cubicBezTo>
                  <a:pt x="77" y="1644"/>
                  <a:pt x="68" y="1646"/>
                  <a:pt x="63" y="1652"/>
                </a:cubicBezTo>
                <a:cubicBezTo>
                  <a:pt x="53" y="1664"/>
                  <a:pt x="37" y="1690"/>
                  <a:pt x="37" y="1690"/>
                </a:cubicBezTo>
                <a:cubicBezTo>
                  <a:pt x="33" y="1703"/>
                  <a:pt x="48" y="1703"/>
                  <a:pt x="44" y="1716"/>
                </a:cubicBezTo>
                <a:cubicBezTo>
                  <a:pt x="42" y="1723"/>
                  <a:pt x="29" y="1749"/>
                  <a:pt x="29" y="1749"/>
                </a:cubicBezTo>
                <a:cubicBezTo>
                  <a:pt x="49" y="1845"/>
                  <a:pt x="0" y="1861"/>
                  <a:pt x="95" y="1876"/>
                </a:cubicBezTo>
                <a:cubicBezTo>
                  <a:pt x="137" y="1889"/>
                  <a:pt x="120" y="1888"/>
                  <a:pt x="146" y="1888"/>
                </a:cubicBezTo>
              </a:path>
            </a:pathLst>
          </a:custGeom>
          <a:noFill/>
          <a:ln w="5715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840182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Patofyziologie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318684"/>
            <a:ext cx="5253676" cy="5791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300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Patofyziologie bolesti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Obr. 1 Schéma transmise bolestivé informace z nemyelinizovaného C-vlák-&#10;na na buňku zadního míšního rohu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34" y="1445069"/>
            <a:ext cx="6238136" cy="491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39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Patofyziologie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400" b="1" dirty="0"/>
              <a:t>Fyziologické</a:t>
            </a:r>
            <a:r>
              <a:rPr lang="cs-CZ" sz="2400" dirty="0"/>
              <a:t>:</a:t>
            </a:r>
          </a:p>
          <a:p>
            <a:endParaRPr lang="cs-CZ" sz="2400" i="1" dirty="0"/>
          </a:p>
          <a:p>
            <a:r>
              <a:rPr lang="cs-CZ" sz="2400" i="1" dirty="0" err="1"/>
              <a:t>Nemyelizovaná</a:t>
            </a:r>
            <a:r>
              <a:rPr lang="cs-CZ" sz="2400" i="1" dirty="0"/>
              <a:t> vlákna</a:t>
            </a:r>
          </a:p>
          <a:p>
            <a:r>
              <a:rPr lang="cs-CZ" sz="2400" dirty="0"/>
              <a:t>C (0,5-3m/s)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i="1" dirty="0"/>
              <a:t>Slabě </a:t>
            </a:r>
            <a:r>
              <a:rPr lang="cs-CZ" sz="2400" i="1" dirty="0" err="1"/>
              <a:t>myelinizovaná</a:t>
            </a:r>
            <a:endParaRPr lang="cs-CZ" sz="2400" i="1" dirty="0"/>
          </a:p>
          <a:p>
            <a:r>
              <a:rPr lang="cs-CZ" sz="2400" dirty="0"/>
              <a:t>vlákna A delta</a:t>
            </a:r>
          </a:p>
          <a:p>
            <a:r>
              <a:rPr lang="cs-CZ" sz="2400" dirty="0"/>
              <a:t>(7-14m/s)</a:t>
            </a:r>
          </a:p>
          <a:p>
            <a:endParaRPr lang="cs-CZ" sz="2400" dirty="0"/>
          </a:p>
        </p:txBody>
      </p:sp>
      <p:sp>
        <p:nvSpPr>
          <p:cNvPr id="4" name="Obdélník 3"/>
          <p:cNvSpPr/>
          <p:nvPr/>
        </p:nvSpPr>
        <p:spPr>
          <a:xfrm>
            <a:off x="4572000" y="1825625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b="1" dirty="0"/>
              <a:t>Patologické</a:t>
            </a:r>
            <a:r>
              <a:rPr lang="cs-CZ" sz="2400" dirty="0"/>
              <a:t>:</a:t>
            </a:r>
          </a:p>
          <a:p>
            <a:endParaRPr lang="cs-CZ" sz="2400" dirty="0"/>
          </a:p>
          <a:p>
            <a:r>
              <a:rPr lang="cs-CZ" sz="2400" dirty="0"/>
              <a:t>• </a:t>
            </a:r>
            <a:r>
              <a:rPr lang="cs-CZ" sz="2400" i="1" dirty="0" err="1"/>
              <a:t>Sprouting</a:t>
            </a:r>
            <a:r>
              <a:rPr lang="cs-CZ" sz="2400" i="1" dirty="0"/>
              <a:t> </a:t>
            </a:r>
            <a:r>
              <a:rPr lang="cs-CZ" sz="2400" dirty="0"/>
              <a:t>(pučení</a:t>
            </a:r>
          </a:p>
          <a:p>
            <a:r>
              <a:rPr lang="cs-CZ" sz="2400" dirty="0"/>
              <a:t>výhonků při bolestivé</a:t>
            </a:r>
          </a:p>
          <a:p>
            <a:r>
              <a:rPr lang="cs-CZ" sz="2400" dirty="0"/>
              <a:t>stimulaci)</a:t>
            </a:r>
          </a:p>
          <a:p>
            <a:r>
              <a:rPr lang="cs-CZ" sz="2400" dirty="0"/>
              <a:t>• </a:t>
            </a:r>
            <a:r>
              <a:rPr lang="cs-CZ" sz="2400" i="1" dirty="0" err="1"/>
              <a:t>Efapse</a:t>
            </a:r>
            <a:r>
              <a:rPr lang="cs-CZ" sz="2400" i="1" dirty="0"/>
              <a:t> </a:t>
            </a:r>
            <a:r>
              <a:rPr lang="cs-CZ" sz="2400" dirty="0"/>
              <a:t>(nesynaptické</a:t>
            </a:r>
          </a:p>
          <a:p>
            <a:r>
              <a:rPr lang="cs-CZ" sz="2400" dirty="0"/>
              <a:t>paralelní spojení při</a:t>
            </a:r>
          </a:p>
          <a:p>
            <a:r>
              <a:rPr lang="cs-CZ" sz="2400" dirty="0"/>
              <a:t>chronické fixaci bolesti</a:t>
            </a:r>
          </a:p>
          <a:p>
            <a:r>
              <a:rPr lang="cs-CZ" sz="2400" dirty="0"/>
              <a:t>při poškození nervu)</a:t>
            </a:r>
          </a:p>
          <a:p>
            <a:r>
              <a:rPr lang="cs-CZ" sz="2400" dirty="0"/>
              <a:t>• </a:t>
            </a:r>
            <a:r>
              <a:rPr lang="cs-CZ" sz="2400" i="1" dirty="0" err="1"/>
              <a:t>Firing</a:t>
            </a:r>
            <a:r>
              <a:rPr lang="cs-CZ" sz="2400" i="1" dirty="0"/>
              <a:t> </a:t>
            </a:r>
            <a:r>
              <a:rPr lang="cs-CZ" sz="2400" dirty="0"/>
              <a:t>spontánní</a:t>
            </a:r>
          </a:p>
          <a:p>
            <a:r>
              <a:rPr lang="cs-CZ" sz="2400" dirty="0"/>
              <a:t>aferentní výboje do</a:t>
            </a:r>
          </a:p>
          <a:p>
            <a:r>
              <a:rPr lang="cs-CZ" sz="2400" dirty="0"/>
              <a:t>CNS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01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Patofyziologie bolesti </a:t>
            </a:r>
            <a:br>
              <a:rPr lang="cs-CZ" dirty="0"/>
            </a:br>
            <a:r>
              <a:rPr lang="cs-CZ" dirty="0"/>
              <a:t>– vrátková teorie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2906"/>
            <a:ext cx="5429840" cy="5425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83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 dirty="0">
                <a:solidFill>
                  <a:srgbClr val="FF3300"/>
                </a:solidFill>
              </a:rPr>
              <a:t>Bolest akutní vs. chronická</a:t>
            </a:r>
            <a:endParaRPr lang="cs-CZ" altLang="cs-CZ" b="1" dirty="0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0054" y="1293997"/>
            <a:ext cx="3886200" cy="4351338"/>
          </a:xfrm>
          <a:noFill/>
        </p:spPr>
        <p:txBody>
          <a:bodyPr>
            <a:normAutofit/>
          </a:bodyPr>
          <a:lstStyle/>
          <a:p>
            <a:pPr>
              <a:buFont typeface="Monotype Sorts" charset="2"/>
              <a:buNone/>
            </a:pPr>
            <a:r>
              <a:rPr lang="cs-CZ" altLang="cs-CZ" sz="2000" b="1" u="sng" dirty="0"/>
              <a:t>akutní:</a:t>
            </a:r>
          </a:p>
          <a:p>
            <a:r>
              <a:rPr lang="cs-CZ" altLang="cs-CZ" sz="2000" dirty="0">
                <a:solidFill>
                  <a:schemeClr val="hlink"/>
                </a:solidFill>
              </a:rPr>
              <a:t>ochranná, účelná reakce</a:t>
            </a:r>
          </a:p>
          <a:p>
            <a:r>
              <a:rPr lang="cs-CZ" altLang="cs-CZ" sz="2000" dirty="0">
                <a:solidFill>
                  <a:schemeClr val="hlink"/>
                </a:solidFill>
              </a:rPr>
              <a:t>okamžitá vegetativní odpověď</a:t>
            </a:r>
          </a:p>
          <a:p>
            <a:r>
              <a:rPr lang="cs-CZ" altLang="cs-CZ" sz="2000" dirty="0" err="1">
                <a:solidFill>
                  <a:schemeClr val="hlink"/>
                </a:solidFill>
              </a:rPr>
              <a:t>anxiozita</a:t>
            </a:r>
            <a:r>
              <a:rPr lang="cs-CZ" altLang="cs-CZ" sz="2000" dirty="0">
                <a:solidFill>
                  <a:schemeClr val="hlink"/>
                </a:solidFill>
              </a:rPr>
              <a:t>, stres</a:t>
            </a:r>
          </a:p>
          <a:p>
            <a:r>
              <a:rPr lang="cs-CZ" altLang="cs-CZ" sz="2000" dirty="0">
                <a:solidFill>
                  <a:schemeClr val="hlink"/>
                </a:solidFill>
              </a:rPr>
              <a:t>terapie cílená</a:t>
            </a:r>
          </a:p>
          <a:p>
            <a:r>
              <a:rPr lang="cs-CZ" altLang="cs-CZ" sz="2000" dirty="0">
                <a:solidFill>
                  <a:schemeClr val="hlink"/>
                </a:solidFill>
              </a:rPr>
              <a:t>výrazný efekt analgetický</a:t>
            </a:r>
            <a:endParaRPr lang="cs-CZ" altLang="cs-CZ" sz="2000" dirty="0">
              <a:solidFill>
                <a:schemeClr val="hlink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73969" y="1315262"/>
            <a:ext cx="3886200" cy="4351338"/>
          </a:xfrm>
          <a:noFill/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cs-CZ" altLang="cs-CZ" sz="2000" b="1" u="sng" dirty="0"/>
              <a:t>chronická: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hlink"/>
                </a:solidFill>
              </a:rPr>
              <a:t>destruktivní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hlink"/>
                </a:solidFill>
              </a:rPr>
              <a:t>udržovaná vegetativní odpověď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hlink"/>
                </a:solidFill>
              </a:rPr>
              <a:t>deprese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hlink"/>
                </a:solidFill>
              </a:rPr>
              <a:t>naučené chování</a:t>
            </a:r>
          </a:p>
          <a:p>
            <a:pPr>
              <a:lnSpc>
                <a:spcPct val="90000"/>
              </a:lnSpc>
            </a:pPr>
            <a:r>
              <a:rPr lang="cs-CZ" altLang="cs-CZ" sz="2000" dirty="0" err="1">
                <a:solidFill>
                  <a:schemeClr val="hlink"/>
                </a:solidFill>
              </a:rPr>
              <a:t>somato</a:t>
            </a:r>
            <a:r>
              <a:rPr lang="cs-CZ" altLang="cs-CZ" sz="2000" dirty="0">
                <a:solidFill>
                  <a:schemeClr val="hlink"/>
                </a:solidFill>
              </a:rPr>
              <a:t>-psychosociální postup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hlink"/>
                </a:solidFill>
              </a:rPr>
              <a:t>často nevýrazný terapeutický efekt</a:t>
            </a:r>
            <a:endParaRPr lang="cs-CZ" altLang="cs-CZ" sz="2000" dirty="0">
              <a:solidFill>
                <a:schemeClr val="hlink"/>
              </a:solidFill>
              <a:latin typeface="Times New Roman CE" panose="02020603050405020304" pitchFamily="18" charset="0"/>
            </a:endParaRPr>
          </a:p>
        </p:txBody>
      </p:sp>
      <p:pic>
        <p:nvPicPr>
          <p:cNvPr id="2050" name="Picture 2" descr="Tab. 2 Typické doprovodné příznaky akutní a chronické bolesti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34" y="3493480"/>
            <a:ext cx="5202865" cy="33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8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intenzity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://img.mf.cz/923/858/1-46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0936"/>
            <a:ext cx="3359887" cy="556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ab. 3 McGill dotazní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714" y="1152524"/>
            <a:ext cx="3190875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96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bolest?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b="1" dirty="0"/>
              <a:t>Bolest</a:t>
            </a:r>
            <a:r>
              <a:rPr lang="pl-PL" sz="3600" dirty="0"/>
              <a:t> je to, co </a:t>
            </a:r>
            <a:r>
              <a:rPr lang="pl-PL" sz="3600" b="1" dirty="0"/>
              <a:t>říká pacient</a:t>
            </a:r>
            <a:r>
              <a:rPr lang="pl-PL" sz="3600" dirty="0"/>
              <a:t> </a:t>
            </a:r>
            <a:br>
              <a:rPr lang="pl-PL" sz="3600" dirty="0"/>
            </a:br>
            <a:r>
              <a:rPr lang="pl-PL" sz="3600" dirty="0"/>
              <a:t>a existuje, když to </a:t>
            </a:r>
            <a:r>
              <a:rPr lang="pl-PL" sz="3600" b="1" dirty="0"/>
              <a:t>pacient</a:t>
            </a:r>
            <a:r>
              <a:rPr lang="pl-PL" sz="3600" dirty="0"/>
              <a:t> tvrdí.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600" b="1" dirty="0"/>
              <a:t>Bolest</a:t>
            </a:r>
            <a:r>
              <a:rPr lang="cs-CZ" sz="3600" dirty="0"/>
              <a:t> je to, když </a:t>
            </a:r>
            <a:r>
              <a:rPr lang="cs-CZ" sz="3600" b="1" dirty="0"/>
              <a:t>pacient říká</a:t>
            </a:r>
            <a:r>
              <a:rPr lang="cs-CZ" sz="3600" dirty="0"/>
              <a:t>, že ho něco bolí.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582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intenzity bolesti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u </a:t>
            </a:r>
            <a:r>
              <a:rPr lang="cs-CZ" dirty="0"/>
              <a:t>dětí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Obtížně stanovitelná lokalizace i intenzita bolesti</a:t>
            </a:r>
          </a:p>
          <a:p>
            <a:pPr lvl="1"/>
            <a:r>
              <a:rPr lang="cs-CZ" dirty="0"/>
              <a:t>Nedonošení a novorozenci – COMFORT </a:t>
            </a:r>
            <a:r>
              <a:rPr lang="cs-CZ" dirty="0" err="1"/>
              <a:t>Neo</a:t>
            </a:r>
            <a:endParaRPr lang="cs-CZ" dirty="0"/>
          </a:p>
          <a:p>
            <a:pPr lvl="1"/>
            <a:r>
              <a:rPr lang="cs-CZ" dirty="0"/>
              <a:t>Pro děti do 1 roku – NIPS (</a:t>
            </a:r>
            <a:r>
              <a:rPr lang="cs-CZ" dirty="0" err="1"/>
              <a:t>Neonatal</a:t>
            </a:r>
            <a:r>
              <a:rPr lang="cs-CZ" dirty="0"/>
              <a:t>/Infant </a:t>
            </a:r>
            <a:r>
              <a:rPr lang="cs-CZ" dirty="0" err="1"/>
              <a:t>Pain</a:t>
            </a:r>
            <a:r>
              <a:rPr lang="cs-CZ" dirty="0"/>
              <a:t> </a:t>
            </a:r>
            <a:r>
              <a:rPr lang="cs-CZ" dirty="0" err="1"/>
              <a:t>Scale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Od 1,5 roku výraz  pro bolest</a:t>
            </a:r>
          </a:p>
          <a:p>
            <a:pPr lvl="1"/>
            <a:r>
              <a:rPr lang="cs-CZ" dirty="0"/>
              <a:t>Od 3 let základní charakteristika intenzity</a:t>
            </a:r>
          </a:p>
          <a:p>
            <a:pPr lvl="1"/>
            <a:r>
              <a:rPr lang="cs-CZ" dirty="0"/>
              <a:t>Školní děti – hodnocení na škále</a:t>
            </a:r>
          </a:p>
          <a:p>
            <a:r>
              <a:rPr lang="cs-CZ" dirty="0"/>
              <a:t>Použití VAS limitováno možností smísit vjem bolesti s pocitem stesku a </a:t>
            </a:r>
            <a:r>
              <a:rPr lang="cs-CZ" dirty="0" err="1"/>
              <a:t>diskomfortu</a:t>
            </a: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" y="6145212"/>
            <a:ext cx="1816100" cy="71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011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intenzity </a:t>
            </a:r>
            <a:r>
              <a:rPr lang="cs-CZ" dirty="0" smtClean="0"/>
              <a:t>bolesti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Visual</a:t>
            </a:r>
            <a:r>
              <a:rPr lang="cs-CZ" dirty="0"/>
              <a:t> </a:t>
            </a:r>
            <a:r>
              <a:rPr lang="cs-CZ" dirty="0" err="1"/>
              <a:t>Analogue</a:t>
            </a:r>
            <a:r>
              <a:rPr lang="cs-CZ" dirty="0"/>
              <a:t> </a:t>
            </a:r>
            <a:r>
              <a:rPr lang="cs-CZ" dirty="0" err="1"/>
              <a:t>Scale</a:t>
            </a:r>
            <a:endParaRPr lang="cs-CZ" dirty="0"/>
          </a:p>
          <a:p>
            <a:pPr lvl="1"/>
            <a:r>
              <a:rPr lang="cs-CZ" dirty="0"/>
              <a:t>Tolerovatelná bolest</a:t>
            </a:r>
          </a:p>
          <a:p>
            <a:pPr lvl="2"/>
            <a:r>
              <a:rPr lang="cs-CZ" dirty="0"/>
              <a:t>Pod 4</a:t>
            </a:r>
          </a:p>
          <a:p>
            <a:r>
              <a:rPr lang="cs-CZ" dirty="0" err="1"/>
              <a:t>Numeric</a:t>
            </a:r>
            <a:r>
              <a:rPr lang="cs-CZ" dirty="0"/>
              <a:t> Rating </a:t>
            </a:r>
            <a:r>
              <a:rPr lang="cs-CZ" dirty="0" err="1"/>
              <a:t>Scale</a:t>
            </a:r>
            <a:endParaRPr lang="cs-CZ" dirty="0"/>
          </a:p>
          <a:p>
            <a:r>
              <a:rPr lang="cs-CZ" dirty="0" err="1"/>
              <a:t>Faces</a:t>
            </a:r>
            <a:r>
              <a:rPr lang="cs-CZ" dirty="0"/>
              <a:t> </a:t>
            </a:r>
            <a:r>
              <a:rPr lang="cs-CZ" dirty="0" err="1"/>
              <a:t>Pain</a:t>
            </a:r>
            <a:r>
              <a:rPr lang="cs-CZ" dirty="0"/>
              <a:t> </a:t>
            </a:r>
            <a:r>
              <a:rPr lang="cs-CZ" dirty="0" err="1"/>
              <a:t>Scale</a:t>
            </a:r>
            <a:endParaRPr lang="cs-CZ" dirty="0"/>
          </a:p>
          <a:p>
            <a:pPr lvl="1"/>
            <a:r>
              <a:rPr lang="cs-CZ" dirty="0" err="1"/>
              <a:t>Torelovatelná</a:t>
            </a:r>
            <a:r>
              <a:rPr lang="cs-CZ" dirty="0"/>
              <a:t> v bolest</a:t>
            </a:r>
          </a:p>
          <a:p>
            <a:pPr lvl="2"/>
            <a:r>
              <a:rPr lang="cs-CZ" dirty="0"/>
              <a:t>Pod 2</a:t>
            </a:r>
          </a:p>
          <a:p>
            <a:r>
              <a:rPr lang="cs-CZ" dirty="0"/>
              <a:t>FLACC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" y="6145212"/>
            <a:ext cx="1816100" cy="71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662" y="2619566"/>
            <a:ext cx="3801638" cy="215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662" y="4961252"/>
            <a:ext cx="3907963" cy="165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" y="4615425"/>
            <a:ext cx="5186546" cy="234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Obr. 3 Vizuální analogová šká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75" y="1219391"/>
            <a:ext cx="541972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176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NIPS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Bez bolesti</a:t>
            </a:r>
          </a:p>
          <a:p>
            <a:pPr lvl="1"/>
            <a:r>
              <a:rPr lang="cs-CZ" dirty="0"/>
              <a:t>0</a:t>
            </a:r>
          </a:p>
          <a:p>
            <a:r>
              <a:rPr lang="cs-CZ" dirty="0"/>
              <a:t>Tolerovatelná bolest</a:t>
            </a:r>
          </a:p>
          <a:p>
            <a:pPr lvl="1"/>
            <a:r>
              <a:rPr lang="cs-CZ" dirty="0"/>
              <a:t>1-2 bodů</a:t>
            </a:r>
          </a:p>
          <a:p>
            <a:r>
              <a:rPr lang="cs-CZ" dirty="0"/>
              <a:t>Střední bolest</a:t>
            </a:r>
          </a:p>
          <a:p>
            <a:pPr lvl="1"/>
            <a:r>
              <a:rPr lang="cs-CZ" dirty="0"/>
              <a:t>3-6 bodů</a:t>
            </a:r>
          </a:p>
          <a:p>
            <a:r>
              <a:rPr lang="cs-CZ" dirty="0"/>
              <a:t>Silná bolest</a:t>
            </a:r>
          </a:p>
          <a:p>
            <a:pPr lvl="1"/>
            <a:r>
              <a:rPr lang="cs-CZ" dirty="0"/>
              <a:t>Nad 6 bodů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525"/>
            <a:ext cx="3707903" cy="682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" y="6145212"/>
            <a:ext cx="1816100" cy="71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071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POPSI</a:t>
            </a:r>
            <a:br>
              <a:rPr lang="cs-CZ" dirty="0" smtClean="0"/>
            </a:br>
            <a:r>
              <a:rPr lang="cs-CZ" dirty="0" smtClean="0"/>
              <a:t>pro </a:t>
            </a:r>
            <a:r>
              <a:rPr lang="cs-CZ" dirty="0"/>
              <a:t>malé děti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2261" y="1690692"/>
            <a:ext cx="3250704" cy="5360988"/>
          </a:xfrm>
        </p:spPr>
        <p:txBody>
          <a:bodyPr/>
          <a:lstStyle/>
          <a:p>
            <a:r>
              <a:rPr lang="cs-CZ" dirty="0"/>
              <a:t>Maximální bolest</a:t>
            </a:r>
          </a:p>
          <a:p>
            <a:pPr lvl="1"/>
            <a:r>
              <a:rPr lang="cs-CZ" dirty="0"/>
              <a:t>0 bodů</a:t>
            </a:r>
          </a:p>
          <a:p>
            <a:r>
              <a:rPr lang="cs-CZ" dirty="0"/>
              <a:t>Žádná bolest</a:t>
            </a:r>
          </a:p>
          <a:p>
            <a:pPr lvl="1"/>
            <a:r>
              <a:rPr lang="cs-CZ" dirty="0"/>
              <a:t>20 bodů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" y="6145212"/>
            <a:ext cx="1816100" cy="71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9094"/>
            <a:ext cx="5436096" cy="675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125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CHEOPS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Bolest</a:t>
            </a:r>
          </a:p>
          <a:p>
            <a:pPr lvl="1"/>
            <a:r>
              <a:rPr lang="cs-CZ" dirty="0"/>
              <a:t>Nad 8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5667"/>
            <a:ext cx="6300192" cy="68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" y="6145212"/>
            <a:ext cx="1816100" cy="71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79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COMFORT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00174"/>
            <a:ext cx="4258816" cy="5360988"/>
          </a:xfrm>
        </p:spPr>
        <p:txBody>
          <a:bodyPr/>
          <a:lstStyle/>
          <a:p>
            <a:r>
              <a:rPr lang="cs-CZ" dirty="0"/>
              <a:t>Míra farmakologicky navozeného útlumu ventilovaných dětí</a:t>
            </a:r>
          </a:p>
          <a:p>
            <a:r>
              <a:rPr lang="cs-CZ" dirty="0"/>
              <a:t>Optimální rozmezí</a:t>
            </a:r>
          </a:p>
          <a:p>
            <a:pPr lvl="1"/>
            <a:r>
              <a:rPr lang="cs-CZ" dirty="0"/>
              <a:t>15-27 bodů</a:t>
            </a:r>
          </a:p>
          <a:p>
            <a:r>
              <a:rPr lang="cs-CZ" dirty="0"/>
              <a:t>Příliš utlumený</a:t>
            </a:r>
          </a:p>
          <a:p>
            <a:pPr lvl="1"/>
            <a:r>
              <a:rPr lang="cs-CZ" dirty="0"/>
              <a:t>14 a méně</a:t>
            </a:r>
          </a:p>
          <a:p>
            <a:r>
              <a:rPr lang="cs-CZ" dirty="0"/>
              <a:t>Málo utlumený</a:t>
            </a:r>
          </a:p>
          <a:p>
            <a:pPr lvl="1"/>
            <a:r>
              <a:rPr lang="cs-CZ" dirty="0"/>
              <a:t>28 a více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12133"/>
            <a:ext cx="4427983" cy="687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" y="6145212"/>
            <a:ext cx="1816100" cy="71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104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Principy léčby bolesti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Step </a:t>
            </a:r>
            <a:r>
              <a:rPr lang="cs-CZ" dirty="0" err="1" smtClean="0"/>
              <a:t>down</a:t>
            </a:r>
            <a:endParaRPr lang="cs-CZ" dirty="0" smtClean="0"/>
          </a:p>
          <a:p>
            <a:r>
              <a:rPr lang="cs-CZ" dirty="0" smtClean="0"/>
              <a:t>Step up</a:t>
            </a:r>
          </a:p>
          <a:p>
            <a:r>
              <a:rPr lang="cs-CZ" dirty="0" smtClean="0"/>
              <a:t>Výtah (</a:t>
            </a:r>
            <a:r>
              <a:rPr lang="cs-CZ" dirty="0" err="1" smtClean="0"/>
              <a:t>elevator</a:t>
            </a:r>
            <a:r>
              <a:rPr lang="cs-CZ" dirty="0" smtClean="0"/>
              <a:t>)</a:t>
            </a:r>
          </a:p>
          <a:p>
            <a:endParaRPr lang="cs-CZ" dirty="0"/>
          </a:p>
        </p:txBody>
      </p:sp>
      <p:pic>
        <p:nvPicPr>
          <p:cNvPr id="5122" name="Picture 2" descr="Obr. 4 WHO analgetický žebříček(1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76" y="3759753"/>
            <a:ext cx="6157924" cy="309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03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>
                <a:solidFill>
                  <a:srgbClr val="FF3300"/>
                </a:solidFill>
              </a:rPr>
              <a:t>Zásady účelné terapie bolesti</a:t>
            </a:r>
            <a:endParaRPr lang="cs-CZ" altLang="cs-CZ" b="1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  <a:noFill/>
        </p:spPr>
        <p:txBody>
          <a:bodyPr/>
          <a:lstStyle/>
          <a:p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pravidelná nebo kontinuální aplikace </a:t>
            </a:r>
          </a:p>
          <a:p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podávání léku dříve než bolest začne</a:t>
            </a:r>
          </a:p>
          <a:p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přednostně perorální (rektální) aplikace </a:t>
            </a:r>
          </a:p>
          <a:p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výběr analgetik od slabších k silnějším</a:t>
            </a:r>
          </a:p>
          <a:p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kombinace a adjuvantními léky, multidisciplinární přístup</a:t>
            </a:r>
          </a:p>
          <a:p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individuální stanovení dávky podle stupně a lokalizace bolesti</a:t>
            </a:r>
          </a:p>
          <a:p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pravidelná kontrola účinnosti léčby</a:t>
            </a:r>
            <a:endParaRPr lang="cs-CZ" altLang="cs-CZ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622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4000" b="1">
                <a:solidFill>
                  <a:srgbClr val="FF3300"/>
                </a:solidFill>
              </a:rPr>
              <a:t>Mýty a překážky v léčbě bolesti</a:t>
            </a:r>
            <a:endParaRPr lang="cs-CZ" altLang="cs-CZ" sz="4000" b="1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nemocní nechtějí o bolesti mluvit - je to známka zhoršení stavu onemocnění</a:t>
            </a:r>
          </a:p>
          <a:p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utrpení a bolest je pozitivní zážitek, není vhodné jej potlačovat</a:t>
            </a:r>
          </a:p>
          <a:p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obava z návyku (lékař i nemocný) - ve skutečnosti návyk vzniká jen u 1% onkologicky nemocných léčených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opioidy</a:t>
            </a:r>
            <a:endParaRPr lang="cs-CZ" altLang="cs-CZ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„morfin se podává jen umírajícím“</a:t>
            </a:r>
            <a:endParaRPr lang="cs-CZ" altLang="cs-CZ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588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76250"/>
            <a:ext cx="7696200" cy="1276350"/>
          </a:xfrm>
        </p:spPr>
        <p:txBody>
          <a:bodyPr/>
          <a:lstStyle/>
          <a:p>
            <a:pPr>
              <a:defRPr/>
            </a:pPr>
            <a:r>
              <a:rPr lang="cs-CZ" altLang="cs-CZ" b="1">
                <a:solidFill>
                  <a:srgbClr val="FF3300"/>
                </a:solidFill>
              </a:rPr>
              <a:t>Spotřeba opioidů (na mil.obyv.)</a:t>
            </a:r>
            <a:endParaRPr lang="cs-CZ" altLang="cs-CZ" b="1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086600" cy="4724400"/>
          </a:xfrm>
          <a:noFill/>
        </p:spPr>
        <p:txBody>
          <a:bodyPr/>
          <a:lstStyle/>
          <a:p>
            <a:pPr>
              <a:lnSpc>
                <a:spcPct val="70000"/>
              </a:lnSpc>
              <a:buFont typeface="Monotype Sorts" charset="2"/>
              <a:buNone/>
            </a:pPr>
            <a:r>
              <a:rPr lang="cs-CZ" altLang="cs-CZ" dirty="0"/>
              <a:t>1. Irsko</a:t>
            </a:r>
          </a:p>
          <a:p>
            <a:pPr>
              <a:lnSpc>
                <a:spcPct val="70000"/>
              </a:lnSpc>
              <a:buFont typeface="Monotype Sorts" charset="2"/>
              <a:buNone/>
            </a:pPr>
            <a:r>
              <a:rPr lang="cs-CZ" altLang="cs-CZ" dirty="0"/>
              <a:t>2. Dánsko</a:t>
            </a:r>
          </a:p>
          <a:p>
            <a:pPr>
              <a:lnSpc>
                <a:spcPct val="70000"/>
              </a:lnSpc>
              <a:buFont typeface="Monotype Sorts" charset="2"/>
              <a:buNone/>
            </a:pPr>
            <a:r>
              <a:rPr lang="cs-CZ" altLang="cs-CZ" dirty="0"/>
              <a:t>4. Anglie</a:t>
            </a:r>
          </a:p>
          <a:p>
            <a:pPr>
              <a:lnSpc>
                <a:spcPct val="70000"/>
              </a:lnSpc>
              <a:buFont typeface="Monotype Sorts" charset="2"/>
              <a:buNone/>
            </a:pPr>
            <a:r>
              <a:rPr lang="cs-CZ" altLang="cs-CZ" dirty="0"/>
              <a:t>6. Kanada</a:t>
            </a:r>
          </a:p>
          <a:p>
            <a:pPr>
              <a:lnSpc>
                <a:spcPct val="70000"/>
              </a:lnSpc>
              <a:buFont typeface="Monotype Sorts" charset="2"/>
              <a:buNone/>
            </a:pPr>
            <a:r>
              <a:rPr lang="cs-CZ" altLang="cs-CZ" dirty="0"/>
              <a:t>7. USA</a:t>
            </a:r>
          </a:p>
          <a:p>
            <a:pPr>
              <a:lnSpc>
                <a:spcPct val="70000"/>
              </a:lnSpc>
              <a:buFont typeface="Monotype Sorts" charset="2"/>
              <a:buNone/>
            </a:pPr>
            <a:r>
              <a:rPr lang="cs-CZ" altLang="cs-CZ" dirty="0"/>
              <a:t>18. Slovensko</a:t>
            </a:r>
          </a:p>
          <a:p>
            <a:pPr>
              <a:lnSpc>
                <a:spcPct val="70000"/>
              </a:lnSpc>
              <a:buFont typeface="Monotype Sorts" charset="2"/>
              <a:buNone/>
            </a:pPr>
            <a:r>
              <a:rPr lang="cs-CZ" altLang="cs-CZ" dirty="0"/>
              <a:t>22. Bulharsko</a:t>
            </a:r>
          </a:p>
          <a:p>
            <a:pPr>
              <a:lnSpc>
                <a:spcPct val="70000"/>
              </a:lnSpc>
              <a:buFont typeface="Monotype Sorts" charset="2"/>
              <a:buNone/>
            </a:pPr>
            <a:r>
              <a:rPr lang="cs-CZ" altLang="cs-CZ" sz="3600" b="1" dirty="0">
                <a:solidFill>
                  <a:schemeClr val="hlink"/>
                </a:solidFill>
              </a:rPr>
              <a:t>44. Česko</a:t>
            </a:r>
          </a:p>
          <a:p>
            <a:pPr>
              <a:lnSpc>
                <a:spcPct val="70000"/>
              </a:lnSpc>
              <a:buFont typeface="Monotype Sorts" charset="2"/>
              <a:buNone/>
            </a:pPr>
            <a:r>
              <a:rPr lang="cs-CZ" altLang="cs-CZ" b="1" u="sng" dirty="0">
                <a:solidFill>
                  <a:srgbClr val="FF3300"/>
                </a:solidFill>
              </a:rPr>
              <a:t>65% praktických lékařů v ČR nemá opiátové recepty !!!</a:t>
            </a:r>
            <a:endParaRPr lang="cs-CZ" altLang="cs-CZ" b="1" u="sng" dirty="0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71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Jsou věkové kategorie, které nic nebolí?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800" dirty="0"/>
              <a:t>Staří lidé, křehcí pacienti? Start </a:t>
            </a:r>
            <a:r>
              <a:rPr lang="cs-CZ" sz="2800" dirty="0" err="1"/>
              <a:t>low</a:t>
            </a:r>
            <a:r>
              <a:rPr lang="cs-CZ" sz="2800" dirty="0"/>
              <a:t>, go </a:t>
            </a:r>
            <a:r>
              <a:rPr lang="cs-CZ" sz="2800" dirty="0" err="1"/>
              <a:t>slow</a:t>
            </a:r>
            <a:r>
              <a:rPr lang="cs-CZ" sz="2800" dirty="0"/>
              <a:t>… </a:t>
            </a:r>
          </a:p>
          <a:p>
            <a:endParaRPr lang="cs-CZ" sz="2800" dirty="0"/>
          </a:p>
          <a:p>
            <a:r>
              <a:rPr lang="cs-CZ" sz="2800" dirty="0"/>
              <a:t>Těhotné a kojící ženy? </a:t>
            </a:r>
          </a:p>
          <a:p>
            <a:endParaRPr lang="cs-CZ" sz="2800" dirty="0"/>
          </a:p>
          <a:p>
            <a:r>
              <a:rPr lang="cs-CZ" sz="2800" dirty="0"/>
              <a:t>Děti?</a:t>
            </a:r>
          </a:p>
          <a:p>
            <a:endParaRPr lang="cs-CZ" sz="2800" dirty="0"/>
          </a:p>
          <a:p>
            <a:r>
              <a:rPr lang="cs-CZ" sz="2800" dirty="0"/>
              <a:t>Novorozenci?</a:t>
            </a:r>
          </a:p>
          <a:p>
            <a:endParaRPr lang="cs-CZ" sz="2800" dirty="0"/>
          </a:p>
          <a:p>
            <a:r>
              <a:rPr lang="cs-CZ" sz="2800" dirty="0"/>
              <a:t>Plod?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334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Principy léčby bolesti - akutní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5353936" cy="4351338"/>
          </a:xfrm>
        </p:spPr>
        <p:txBody>
          <a:bodyPr/>
          <a:lstStyle/>
          <a:p>
            <a:r>
              <a:rPr lang="cs-CZ" b="1" dirty="0" smtClean="0"/>
              <a:t>Step </a:t>
            </a:r>
            <a:r>
              <a:rPr lang="cs-CZ" b="1" dirty="0" err="1" smtClean="0"/>
              <a:t>down</a:t>
            </a:r>
            <a:r>
              <a:rPr lang="cs-CZ" b="1" dirty="0" smtClean="0"/>
              <a:t> (multimodální)</a:t>
            </a:r>
          </a:p>
          <a:p>
            <a:pPr lvl="1"/>
            <a:r>
              <a:rPr lang="cs-CZ" b="1" dirty="0" smtClean="0"/>
              <a:t>U pooperační bolesti princip předpokládané intenzity pooperační bolesti a </a:t>
            </a:r>
            <a:r>
              <a:rPr lang="cs-CZ" b="1" dirty="0" err="1" smtClean="0"/>
              <a:t>Acute</a:t>
            </a:r>
            <a:r>
              <a:rPr lang="cs-CZ" b="1" dirty="0" smtClean="0"/>
              <a:t> </a:t>
            </a:r>
            <a:r>
              <a:rPr lang="cs-CZ" b="1" dirty="0" err="1" smtClean="0"/>
              <a:t>Pain</a:t>
            </a:r>
            <a:r>
              <a:rPr lang="cs-CZ" b="1" dirty="0" smtClean="0"/>
              <a:t> </a:t>
            </a:r>
            <a:r>
              <a:rPr lang="cs-CZ" b="1" dirty="0" err="1" smtClean="0"/>
              <a:t>Service</a:t>
            </a:r>
            <a:endParaRPr lang="cs-CZ" b="1" dirty="0" smtClean="0"/>
          </a:p>
          <a:p>
            <a:pPr lvl="1"/>
            <a:r>
              <a:rPr lang="cs-CZ" b="1" dirty="0" smtClean="0"/>
              <a:t>CAVE: chronicita </a:t>
            </a:r>
          </a:p>
          <a:p>
            <a:r>
              <a:rPr lang="cs-CZ" dirty="0" smtClean="0"/>
              <a:t>Step up</a:t>
            </a:r>
          </a:p>
          <a:p>
            <a:r>
              <a:rPr lang="cs-CZ" dirty="0" smtClean="0"/>
              <a:t>Výtah (</a:t>
            </a:r>
            <a:r>
              <a:rPr lang="cs-CZ" dirty="0" err="1" smtClean="0"/>
              <a:t>elevator</a:t>
            </a:r>
            <a:r>
              <a:rPr lang="cs-CZ" dirty="0" smtClean="0"/>
              <a:t>)</a:t>
            </a:r>
          </a:p>
          <a:p>
            <a:endParaRPr lang="cs-CZ" dirty="0"/>
          </a:p>
        </p:txBody>
      </p:sp>
      <p:pic>
        <p:nvPicPr>
          <p:cNvPr id="5122" name="Picture 2" descr="Obr. 4 WHO analgetický žebříček(1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76" y="3759753"/>
            <a:ext cx="6157924" cy="309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ab. 4 Multimodální analgezie(1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764" y="1696275"/>
            <a:ext cx="3536128" cy="179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 flipH="1">
            <a:off x="3728484" y="3759753"/>
            <a:ext cx="4373525" cy="1272991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4090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Pozadí, populace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Ročně v ČR 800 tis. výkonů v anestézii (ÚZIS)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Incidence střední a silné bolesti po operaci: ve světě 30-80% pacientů, v ČR nejsou větší soubory dat (Nemocnice Na Homolce, FN USA, FN Brno)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Krátkodobé důsledky: delší hospitalizace, častější </a:t>
            </a:r>
            <a:r>
              <a:rPr lang="cs-CZ" sz="2400" dirty="0" err="1" smtClean="0"/>
              <a:t>readmise</a:t>
            </a:r>
            <a:r>
              <a:rPr lang="cs-CZ" sz="2400" dirty="0"/>
              <a:t> </a:t>
            </a:r>
            <a:r>
              <a:rPr lang="cs-CZ" sz="2400" dirty="0" smtClean="0"/>
              <a:t>(v r. 2000 USA nejčastější důvod), časné komplikace (infekce rány, plicní infekce, myokardiální ischémie, trombofilie)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Dlouhodobé důsledky: chronická pooperační bolest (po různých výkonech 0-40% pacientů)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Testy znalostí personálu ohledně léčby akutní (pooperační) bolesti – úspěšnost cca 50</a:t>
            </a:r>
            <a:r>
              <a:rPr lang="cs-CZ" sz="2400" dirty="0" smtClean="0"/>
              <a:t>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185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Historie vzniku „</a:t>
            </a:r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Pain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“ (organizovaná léčba pooperační bolesti, APS) se datuje od konce 80. let v USA a Kanadě</a:t>
            </a:r>
            <a:r>
              <a:rPr lang="cs-CZ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Od </a:t>
            </a:r>
            <a:r>
              <a:rPr lang="cs-CZ" dirty="0"/>
              <a:t>90. let dochází postupně k rozvoji APS i na evropském kontinentu. Jednou z prvních zemí je Velká Británie, dále následují skandinávské </a:t>
            </a:r>
            <a:r>
              <a:rPr lang="cs-CZ" dirty="0" smtClean="0"/>
              <a:t>krajiny (</a:t>
            </a:r>
            <a:r>
              <a:rPr lang="cs-CZ" dirty="0" err="1" smtClean="0"/>
              <a:t>Rawal</a:t>
            </a:r>
            <a:r>
              <a:rPr lang="cs-CZ" dirty="0" smtClean="0"/>
              <a:t>) </a:t>
            </a:r>
            <a:r>
              <a:rPr lang="cs-CZ" dirty="0"/>
              <a:t>a Německo.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139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Úhelné kameny 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err="1" smtClean="0">
                <a:solidFill>
                  <a:srgbClr val="FF0000"/>
                </a:solidFill>
              </a:rPr>
              <a:t>Acute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Pain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Service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Bolest je 5. životní funkce, monitoruje se a její abnormální hodnoty se léčí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Tým pro léčbu akutní bolesti (APS)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Rámcová nemocniční pravidla pro dg. a léčbu bolesti a s ní spojených komplikací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Vzdělávání personálu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Poučení pacientů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Principy zlepšování kvality péče – sběr dat, indikátory, cíle, audity, úprava postupů dle výsledků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91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Priority APS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Další prioritou APS je zviditelnit pooperační bolest </a:t>
            </a:r>
            <a:endParaRPr lang="cs-CZ" dirty="0" smtClean="0"/>
          </a:p>
          <a:p>
            <a:pPr marL="857238" lvl="1" indent="-342900"/>
            <a:r>
              <a:rPr lang="cs-CZ" dirty="0" smtClean="0"/>
              <a:t>„</a:t>
            </a:r>
            <a:r>
              <a:rPr lang="cs-CZ" b="1" dirty="0"/>
              <a:t>make </a:t>
            </a:r>
            <a:r>
              <a:rPr lang="cs-CZ" b="1" dirty="0" err="1"/>
              <a:t>pain</a:t>
            </a:r>
            <a:r>
              <a:rPr lang="cs-CZ" b="1" dirty="0"/>
              <a:t> </a:t>
            </a:r>
            <a:r>
              <a:rPr lang="cs-CZ" b="1" dirty="0" err="1"/>
              <a:t>visible</a:t>
            </a:r>
            <a:r>
              <a:rPr lang="cs-CZ" dirty="0" smtClean="0"/>
              <a:t>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Definovat </a:t>
            </a:r>
            <a:r>
              <a:rPr lang="cs-CZ" dirty="0"/>
              <a:t>ji jako nežádoucí, nepříjemný a pro pacienta potenciálně rizikový problém v pooperačním období. 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Neméně </a:t>
            </a:r>
            <a:r>
              <a:rPr lang="cs-CZ" dirty="0"/>
              <a:t>důležitým úkolem APS je zajistit bezpečnou, účinnou a kvalitní analgetickou pooperační péči. </a:t>
            </a:r>
          </a:p>
        </p:txBody>
      </p:sp>
      <p:pic>
        <p:nvPicPr>
          <p:cNvPr id="3074" name="Picture 2" descr="http://fsi.imeg.cz/383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78810"/>
            <a:ext cx="1835696" cy="167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244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Acute Pain Service</a:t>
            </a: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Step-</a:t>
            </a:r>
            <a:r>
              <a:rPr lang="cs-CZ" altLang="cs-CZ" dirty="0" err="1" smtClean="0"/>
              <a:t>down</a:t>
            </a:r>
            <a:r>
              <a:rPr lang="cs-CZ" altLang="cs-CZ" dirty="0" smtClean="0"/>
              <a:t> princip</a:t>
            </a:r>
          </a:p>
          <a:p>
            <a:r>
              <a:rPr lang="cs-CZ" altLang="cs-CZ" dirty="0" smtClean="0"/>
              <a:t>Předpokládaná hladina pooperační bolesti dle typu operačního výkonu</a:t>
            </a:r>
          </a:p>
          <a:p>
            <a:pPr lvl="1"/>
            <a:r>
              <a:rPr lang="cs-CZ" altLang="cs-CZ" dirty="0" smtClean="0"/>
              <a:t>Velká – C</a:t>
            </a:r>
          </a:p>
          <a:p>
            <a:pPr lvl="1"/>
            <a:r>
              <a:rPr lang="cs-CZ" altLang="cs-CZ" dirty="0" smtClean="0"/>
              <a:t>Střední – B</a:t>
            </a:r>
          </a:p>
          <a:p>
            <a:pPr lvl="1"/>
            <a:r>
              <a:rPr lang="cs-CZ" altLang="cs-CZ" dirty="0" smtClean="0"/>
              <a:t>Malá - A</a:t>
            </a:r>
          </a:p>
          <a:p>
            <a:r>
              <a:rPr lang="cs-CZ" altLang="cs-CZ" dirty="0" smtClean="0"/>
              <a:t>Volba postupu</a:t>
            </a:r>
          </a:p>
          <a:p>
            <a:pPr lvl="1"/>
            <a:r>
              <a:rPr lang="cs-CZ" altLang="cs-CZ" dirty="0" err="1" smtClean="0"/>
              <a:t>Monoterapie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neopioidní</a:t>
            </a:r>
            <a:r>
              <a:rPr lang="cs-CZ" altLang="cs-CZ" dirty="0" smtClean="0"/>
              <a:t> – multimodální přístup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722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7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27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049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>
          <a:xfrm>
            <a:off x="635100" y="195008"/>
            <a:ext cx="7886700" cy="1325563"/>
          </a:xfrm>
        </p:spPr>
        <p:txBody>
          <a:bodyPr/>
          <a:lstStyle/>
          <a:p>
            <a:r>
              <a:rPr lang="cs-CZ" altLang="cs-CZ" dirty="0" smtClean="0"/>
              <a:t>Výsledky – PCAPS FN Brno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00" y="1012454"/>
            <a:ext cx="85471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79512" y="5555108"/>
            <a:ext cx="8547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Štourač </a:t>
            </a:r>
            <a:r>
              <a:rPr lang="cs-CZ" dirty="0"/>
              <a:t>P, Kuchařová E, Křikava I, </a:t>
            </a:r>
            <a:r>
              <a:rPr lang="cs-CZ" dirty="0" smtClean="0"/>
              <a:t>et al.  Establishment </a:t>
            </a:r>
            <a:r>
              <a:rPr lang="cs-CZ" dirty="0"/>
              <a:t>and </a:t>
            </a:r>
            <a:r>
              <a:rPr lang="cs-CZ" dirty="0" err="1"/>
              <a:t>evaluation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 post </a:t>
            </a:r>
            <a:r>
              <a:rPr lang="cs-CZ" dirty="0" err="1"/>
              <a:t>caesarean</a:t>
            </a:r>
            <a:r>
              <a:rPr lang="cs-CZ" dirty="0"/>
              <a:t> </a:t>
            </a:r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pain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in a </a:t>
            </a:r>
            <a:r>
              <a:rPr lang="cs-CZ" dirty="0" err="1"/>
              <a:t>perinatological</a:t>
            </a:r>
            <a:r>
              <a:rPr lang="cs-CZ" dirty="0"/>
              <a:t> </a:t>
            </a:r>
            <a:r>
              <a:rPr lang="cs-CZ" dirty="0" err="1"/>
              <a:t>center:retrospective</a:t>
            </a:r>
            <a:r>
              <a:rPr lang="cs-CZ" dirty="0"/>
              <a:t> </a:t>
            </a:r>
            <a:r>
              <a:rPr lang="cs-CZ" dirty="0" err="1"/>
              <a:t>observational</a:t>
            </a:r>
            <a:r>
              <a:rPr lang="cs-CZ" dirty="0"/>
              <a:t> </a:t>
            </a:r>
            <a:r>
              <a:rPr lang="cs-CZ" dirty="0" smtClean="0"/>
              <a:t>study. </a:t>
            </a:r>
            <a:r>
              <a:rPr lang="cs-CZ" dirty="0" err="1" smtClean="0"/>
              <a:t>Ceska</a:t>
            </a:r>
            <a:r>
              <a:rPr lang="cs-CZ" dirty="0" smtClean="0"/>
              <a:t> </a:t>
            </a:r>
            <a:r>
              <a:rPr lang="cs-CZ" dirty="0" err="1"/>
              <a:t>Gynekol</a:t>
            </a:r>
            <a:r>
              <a:rPr lang="cs-CZ" dirty="0"/>
              <a:t>. 2014 Fall;79(5):363-370.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029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mtClean="0"/>
              <a:t>Acute Pain Service</a:t>
            </a:r>
            <a:br>
              <a:rPr lang="cs-CZ" altLang="cs-CZ" smtClean="0"/>
            </a:br>
            <a:r>
              <a:rPr lang="cs-CZ" altLang="cs-CZ" sz="1800" b="1" i="1" smtClean="0"/>
              <a:t>Malé výkony (typ A) </a:t>
            </a:r>
            <a:r>
              <a:rPr lang="cs-CZ" altLang="cs-CZ" sz="1800" i="1" smtClean="0"/>
              <a:t>(artroskopie, urologické endoskopické operace, operace na úrovni kůže a podkoží).</a:t>
            </a:r>
            <a:r>
              <a:rPr lang="cs-CZ" altLang="cs-CZ" sz="1800" smtClean="0"/>
              <a:t/>
            </a:r>
            <a:br>
              <a:rPr lang="cs-CZ" altLang="cs-CZ" sz="1800" smtClean="0"/>
            </a:br>
            <a:endParaRPr lang="cs-CZ" altLang="cs-CZ" sz="1800" smtClean="0"/>
          </a:p>
        </p:txBody>
      </p:sp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 smtClean="0"/>
              <a:t>Léčba bolesti plně pod kontrolou ošetřujícího lékaře a sestry. </a:t>
            </a:r>
          </a:p>
          <a:p>
            <a:pPr lvl="1"/>
            <a:r>
              <a:rPr lang="cs-CZ" altLang="cs-CZ" sz="1600" b="1" dirty="0" smtClean="0"/>
              <a:t>Paracetamol </a:t>
            </a:r>
            <a:r>
              <a:rPr lang="cs-CZ" altLang="cs-CZ" sz="1600" dirty="0" smtClean="0"/>
              <a:t>(</a:t>
            </a:r>
            <a:r>
              <a:rPr lang="cs-CZ" altLang="cs-CZ" sz="1600" dirty="0" err="1" smtClean="0"/>
              <a:t>tbl</a:t>
            </a:r>
            <a:r>
              <a:rPr lang="cs-CZ" altLang="cs-CZ" sz="1600" dirty="0" smtClean="0"/>
              <a:t>., </a:t>
            </a:r>
            <a:r>
              <a:rPr lang="cs-CZ" altLang="cs-CZ" sz="1600" dirty="0" err="1" smtClean="0"/>
              <a:t>inf</a:t>
            </a:r>
            <a:r>
              <a:rPr lang="cs-CZ" altLang="cs-CZ" sz="1600" dirty="0" smtClean="0"/>
              <a:t>. – </a:t>
            </a:r>
            <a:r>
              <a:rPr lang="cs-CZ" altLang="cs-CZ" sz="1600" dirty="0" err="1" smtClean="0"/>
              <a:t>Perfalgan</a:t>
            </a:r>
            <a:r>
              <a:rPr lang="cs-CZ" altLang="cs-CZ" sz="1600" dirty="0" smtClean="0"/>
              <a:t>, </a:t>
            </a:r>
            <a:r>
              <a:rPr lang="cs-CZ" altLang="cs-CZ" sz="1600" dirty="0" err="1" smtClean="0"/>
              <a:t>supp</a:t>
            </a:r>
            <a:r>
              <a:rPr lang="cs-CZ" altLang="cs-CZ" sz="1600" dirty="0" smtClean="0"/>
              <a:t> – Ben u Ron) 1000 mg až 4 x denně  </a:t>
            </a:r>
            <a:r>
              <a:rPr lang="cs-CZ" altLang="cs-CZ" sz="2000" b="1" dirty="0" smtClean="0"/>
              <a:t>a/nebo</a:t>
            </a:r>
          </a:p>
          <a:p>
            <a:pPr lvl="1"/>
            <a:r>
              <a:rPr lang="cs-CZ" altLang="cs-CZ" sz="1600" dirty="0" smtClean="0"/>
              <a:t>Nesteroidní antiflogistika, s výhodou </a:t>
            </a:r>
            <a:r>
              <a:rPr lang="cs-CZ" altLang="cs-CZ" sz="1600" b="1" dirty="0" err="1" smtClean="0"/>
              <a:t>koxiby</a:t>
            </a:r>
            <a:r>
              <a:rPr lang="cs-CZ" altLang="cs-CZ" sz="1600" b="1" dirty="0" smtClean="0"/>
              <a:t> </a:t>
            </a:r>
            <a:r>
              <a:rPr lang="cs-CZ" altLang="cs-CZ" sz="1600" dirty="0" smtClean="0"/>
              <a:t>– </a:t>
            </a:r>
            <a:r>
              <a:rPr lang="cs-CZ" altLang="cs-CZ" sz="1600" dirty="0" err="1" smtClean="0"/>
              <a:t>inf</a:t>
            </a:r>
            <a:r>
              <a:rPr lang="cs-CZ" altLang="cs-CZ" sz="1600" dirty="0" smtClean="0"/>
              <a:t>. </a:t>
            </a:r>
            <a:r>
              <a:rPr lang="cs-CZ" altLang="cs-CZ" sz="1600" dirty="0" err="1" smtClean="0"/>
              <a:t>paracoxib</a:t>
            </a:r>
            <a:r>
              <a:rPr lang="cs-CZ" altLang="cs-CZ" sz="1600" dirty="0" smtClean="0"/>
              <a:t> (</a:t>
            </a:r>
            <a:r>
              <a:rPr lang="cs-CZ" altLang="cs-CZ" sz="1600" dirty="0" err="1" smtClean="0"/>
              <a:t>Dynastat</a:t>
            </a:r>
            <a:r>
              <a:rPr lang="cs-CZ" altLang="cs-CZ" sz="1600" dirty="0" smtClean="0"/>
              <a:t>) 40 mg 2 x denně, </a:t>
            </a:r>
            <a:r>
              <a:rPr lang="cs-CZ" altLang="cs-CZ" sz="1600" dirty="0" err="1" smtClean="0"/>
              <a:t>tbl</a:t>
            </a:r>
            <a:r>
              <a:rPr lang="cs-CZ" altLang="cs-CZ" sz="1600" dirty="0" smtClean="0"/>
              <a:t>. </a:t>
            </a:r>
            <a:r>
              <a:rPr lang="cs-CZ" altLang="cs-CZ" sz="1600" dirty="0" err="1" smtClean="0"/>
              <a:t>celecoxib</a:t>
            </a:r>
            <a:r>
              <a:rPr lang="cs-CZ" altLang="cs-CZ" sz="1600" dirty="0" smtClean="0"/>
              <a:t> (</a:t>
            </a:r>
            <a:r>
              <a:rPr lang="cs-CZ" altLang="cs-CZ" sz="1600" dirty="0" err="1" smtClean="0"/>
              <a:t>Celebrex</a:t>
            </a:r>
            <a:r>
              <a:rPr lang="cs-CZ" altLang="cs-CZ" sz="1600" dirty="0" smtClean="0"/>
              <a:t>) 200 mg 2 x denně, </a:t>
            </a:r>
            <a:r>
              <a:rPr lang="cs-CZ" altLang="cs-CZ" sz="1600" dirty="0" err="1" smtClean="0"/>
              <a:t>etoricoxib</a:t>
            </a:r>
            <a:r>
              <a:rPr lang="cs-CZ" altLang="cs-CZ" sz="1600" dirty="0" smtClean="0"/>
              <a:t> (</a:t>
            </a:r>
            <a:r>
              <a:rPr lang="cs-CZ" altLang="cs-CZ" sz="1600" dirty="0" err="1" smtClean="0"/>
              <a:t>Arcoxia</a:t>
            </a:r>
            <a:r>
              <a:rPr lang="cs-CZ" altLang="cs-CZ" sz="1600" dirty="0" smtClean="0"/>
              <a:t>) 120 mg 1 x denně.</a:t>
            </a:r>
          </a:p>
          <a:p>
            <a:pPr lvl="1"/>
            <a:r>
              <a:rPr lang="cs-CZ" altLang="cs-CZ" sz="1600" dirty="0" smtClean="0"/>
              <a:t>Možno i </a:t>
            </a:r>
            <a:r>
              <a:rPr lang="cs-CZ" altLang="cs-CZ" sz="1600" b="1" dirty="0" smtClean="0"/>
              <a:t>preferenční NSA</a:t>
            </a:r>
            <a:r>
              <a:rPr lang="cs-CZ" altLang="cs-CZ" sz="1600" dirty="0" smtClean="0"/>
              <a:t> – </a:t>
            </a:r>
            <a:r>
              <a:rPr lang="cs-CZ" altLang="cs-CZ" sz="1600" dirty="0" err="1" smtClean="0"/>
              <a:t>nimesulid</a:t>
            </a:r>
            <a:r>
              <a:rPr lang="cs-CZ" altLang="cs-CZ" sz="1600" dirty="0" smtClean="0"/>
              <a:t> (</a:t>
            </a:r>
            <a:r>
              <a:rPr lang="cs-CZ" altLang="cs-CZ" sz="1600" dirty="0" err="1" smtClean="0"/>
              <a:t>susp</a:t>
            </a:r>
            <a:r>
              <a:rPr lang="cs-CZ" altLang="cs-CZ" sz="1600" dirty="0" smtClean="0"/>
              <a:t>. </a:t>
            </a:r>
            <a:r>
              <a:rPr lang="cs-CZ" altLang="cs-CZ" sz="1600" dirty="0" err="1" smtClean="0"/>
              <a:t>Nimesil</a:t>
            </a:r>
            <a:r>
              <a:rPr lang="cs-CZ" altLang="cs-CZ" sz="1600" dirty="0" smtClean="0"/>
              <a:t>, </a:t>
            </a:r>
            <a:r>
              <a:rPr lang="cs-CZ" altLang="cs-CZ" sz="1600" dirty="0" err="1" smtClean="0"/>
              <a:t>susp</a:t>
            </a:r>
            <a:r>
              <a:rPr lang="cs-CZ" altLang="cs-CZ" sz="1600" dirty="0" smtClean="0"/>
              <a:t>, </a:t>
            </a:r>
            <a:r>
              <a:rPr lang="cs-CZ" altLang="cs-CZ" sz="1600" dirty="0" err="1" smtClean="0"/>
              <a:t>tbl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Aulin</a:t>
            </a:r>
            <a:r>
              <a:rPr lang="cs-CZ" altLang="cs-CZ" sz="1600" dirty="0" smtClean="0"/>
              <a:t>)100 mg 2 x denně, </a:t>
            </a:r>
            <a:r>
              <a:rPr lang="cs-CZ" altLang="cs-CZ" sz="1600" dirty="0" err="1" smtClean="0"/>
              <a:t>meloxicam</a:t>
            </a:r>
            <a:r>
              <a:rPr lang="cs-CZ" altLang="cs-CZ" sz="1600" dirty="0" smtClean="0"/>
              <a:t> (</a:t>
            </a:r>
            <a:r>
              <a:rPr lang="cs-CZ" altLang="cs-CZ" sz="1600" dirty="0" err="1" smtClean="0"/>
              <a:t>Recoxa</a:t>
            </a:r>
            <a:r>
              <a:rPr lang="cs-CZ" altLang="cs-CZ" sz="1600" dirty="0" smtClean="0"/>
              <a:t>, </a:t>
            </a:r>
            <a:r>
              <a:rPr lang="cs-CZ" altLang="cs-CZ" sz="1600" dirty="0" err="1" smtClean="0"/>
              <a:t>Movalis</a:t>
            </a:r>
            <a:r>
              <a:rPr lang="cs-CZ" altLang="cs-CZ" sz="1600" dirty="0" smtClean="0"/>
              <a:t>) 15 mg 1 x denně.</a:t>
            </a:r>
          </a:p>
          <a:p>
            <a:pPr lvl="1"/>
            <a:r>
              <a:rPr lang="cs-CZ" altLang="cs-CZ" sz="1600" b="1" dirty="0" smtClean="0"/>
              <a:t>Nepreferenční NSA</a:t>
            </a:r>
            <a:r>
              <a:rPr lang="cs-CZ" altLang="cs-CZ" sz="1600" dirty="0" smtClean="0"/>
              <a:t>: </a:t>
            </a:r>
            <a:r>
              <a:rPr lang="cs-CZ" altLang="cs-CZ" sz="1600" dirty="0" err="1" smtClean="0"/>
              <a:t>diclofenak</a:t>
            </a:r>
            <a:r>
              <a:rPr lang="cs-CZ" altLang="cs-CZ" sz="1600" dirty="0" smtClean="0"/>
              <a:t> max. 50 mg 3x denně, ibuprofen </a:t>
            </a:r>
            <a:r>
              <a:rPr lang="cs-CZ" altLang="cs-CZ" sz="1600" dirty="0" err="1" smtClean="0"/>
              <a:t>max</a:t>
            </a:r>
            <a:r>
              <a:rPr lang="cs-CZ" altLang="cs-CZ" sz="1600" dirty="0" smtClean="0"/>
              <a:t> 3 x 800 mg. </a:t>
            </a:r>
          </a:p>
          <a:p>
            <a:pPr lvl="1"/>
            <a:r>
              <a:rPr lang="cs-CZ" altLang="cs-CZ" sz="1600" b="1" i="1" dirty="0" err="1" smtClean="0"/>
              <a:t>Cave</a:t>
            </a:r>
            <a:r>
              <a:rPr lang="cs-CZ" altLang="cs-CZ" sz="1600" b="1" i="1" dirty="0" smtClean="0"/>
              <a:t>!!</a:t>
            </a:r>
            <a:r>
              <a:rPr lang="cs-CZ" altLang="cs-CZ" sz="1600" dirty="0" smtClean="0"/>
              <a:t> Riziko zvýšené krvácivosti, zvýšené riziko vzniku vředu GIT, poškození ledvin  </a:t>
            </a:r>
            <a:r>
              <a:rPr lang="cs-CZ" altLang="cs-CZ" sz="2000" b="1" dirty="0" smtClean="0"/>
              <a:t>a/nebo</a:t>
            </a:r>
          </a:p>
          <a:p>
            <a:pPr lvl="1"/>
            <a:r>
              <a:rPr lang="cs-CZ" altLang="cs-CZ" sz="1600" b="1" dirty="0" err="1" smtClean="0"/>
              <a:t>Metamizol</a:t>
            </a:r>
            <a:r>
              <a:rPr lang="cs-CZ" altLang="cs-CZ" sz="1600" b="1" dirty="0" smtClean="0"/>
              <a:t> (</a:t>
            </a:r>
            <a:r>
              <a:rPr lang="cs-CZ" altLang="cs-CZ" sz="1600" b="1" dirty="0" err="1" smtClean="0"/>
              <a:t>Novalgin</a:t>
            </a:r>
            <a:r>
              <a:rPr lang="cs-CZ" altLang="cs-CZ" sz="1600" b="1" dirty="0" smtClean="0"/>
              <a:t>)  1-2,5 g. </a:t>
            </a:r>
            <a:r>
              <a:rPr lang="cs-CZ" altLang="cs-CZ" sz="1600" b="1" dirty="0" err="1" smtClean="0"/>
              <a:t>i.v</a:t>
            </a:r>
            <a:r>
              <a:rPr lang="cs-CZ" altLang="cs-CZ" sz="1600" b="1" dirty="0" smtClean="0"/>
              <a:t>. </a:t>
            </a:r>
            <a:r>
              <a:rPr lang="cs-CZ" altLang="cs-CZ" sz="2000" b="1" dirty="0" smtClean="0"/>
              <a:t>a/nebo</a:t>
            </a:r>
            <a:endParaRPr lang="cs-CZ" altLang="cs-CZ" sz="2000" dirty="0" smtClean="0"/>
          </a:p>
          <a:p>
            <a:pPr lvl="1"/>
            <a:r>
              <a:rPr lang="cs-CZ" altLang="cs-CZ" sz="1600" b="1" dirty="0" err="1" smtClean="0"/>
              <a:t>Tramadol</a:t>
            </a:r>
            <a:r>
              <a:rPr lang="cs-CZ" altLang="cs-CZ" sz="1600" b="1" dirty="0" smtClean="0"/>
              <a:t> </a:t>
            </a:r>
            <a:r>
              <a:rPr lang="cs-CZ" altLang="cs-CZ" sz="1600" dirty="0" smtClean="0"/>
              <a:t>1-2 </a:t>
            </a:r>
            <a:r>
              <a:rPr lang="cs-CZ" altLang="cs-CZ" sz="1600" dirty="0" err="1" smtClean="0"/>
              <a:t>cps</a:t>
            </a:r>
            <a:r>
              <a:rPr lang="cs-CZ" altLang="cs-CZ" sz="1600" dirty="0" smtClean="0"/>
              <a:t> až 4 x denně nebo 20-40 kapek až 4 x denně nebo </a:t>
            </a:r>
            <a:r>
              <a:rPr lang="cs-CZ" altLang="cs-CZ" sz="1600" dirty="0" err="1" smtClean="0"/>
              <a:t>inj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s.c</a:t>
            </a:r>
            <a:r>
              <a:rPr lang="cs-CZ" altLang="cs-CZ" sz="1600" dirty="0" smtClean="0"/>
              <a:t>. nebo pomalá </a:t>
            </a:r>
            <a:r>
              <a:rPr lang="cs-CZ" altLang="cs-CZ" sz="1600" dirty="0" err="1" smtClean="0"/>
              <a:t>inf</a:t>
            </a:r>
            <a:r>
              <a:rPr lang="cs-CZ" altLang="cs-CZ" sz="1600" dirty="0" smtClean="0"/>
              <a:t>.</a:t>
            </a:r>
            <a:r>
              <a:rPr lang="cs-CZ" altLang="cs-CZ" sz="1600" b="1" dirty="0" smtClean="0"/>
              <a:t> </a:t>
            </a:r>
            <a:r>
              <a:rPr lang="cs-CZ" altLang="cs-CZ" sz="1600" dirty="0" smtClean="0"/>
              <a:t>100 mg max. 4 x denně</a:t>
            </a:r>
          </a:p>
          <a:p>
            <a:endParaRPr lang="cs-CZ" altLang="cs-CZ" sz="14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913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Existuje fyziologická bolest?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A co porodní bolest?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713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mtClean="0"/>
              <a:t>Acute Pain Service</a:t>
            </a:r>
            <a:br>
              <a:rPr lang="cs-CZ" altLang="cs-CZ" smtClean="0"/>
            </a:br>
            <a:r>
              <a:rPr lang="cs-CZ" altLang="cs-CZ" sz="1800" b="1" i="1" smtClean="0"/>
              <a:t>Středně velké výkony(typ B) </a:t>
            </a:r>
            <a:r>
              <a:rPr lang="cs-CZ" altLang="cs-CZ" sz="1800" i="1" smtClean="0"/>
              <a:t>(LapCHE, VATS, strumektonie, operace tříselné kýly, operace zad pro he.disci..)</a:t>
            </a:r>
            <a:r>
              <a:rPr lang="cs-CZ" altLang="cs-CZ" sz="1800" smtClean="0"/>
              <a:t/>
            </a:r>
            <a:br>
              <a:rPr lang="cs-CZ" altLang="cs-CZ" sz="1800" smtClean="0"/>
            </a:br>
            <a:endParaRPr lang="cs-CZ" altLang="cs-CZ" sz="180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000" dirty="0" smtClean="0"/>
              <a:t>Léčba </a:t>
            </a:r>
            <a:r>
              <a:rPr lang="cs-CZ" sz="2000" dirty="0"/>
              <a:t>bolesti plně pod kontrolou ošetřujícího lékaře a sestry. </a:t>
            </a:r>
            <a:r>
              <a:rPr lang="cs-CZ" sz="2000" dirty="0" smtClean="0"/>
              <a:t>Konzultace s lékařem APS  při selhání</a:t>
            </a:r>
            <a:endParaRPr lang="cs-CZ" sz="2000" dirty="0"/>
          </a:p>
          <a:p>
            <a:pPr marL="0" indent="0">
              <a:buFont typeface="Wingdings" pitchFamily="2" charset="2"/>
              <a:buNone/>
              <a:defRPr/>
            </a:pPr>
            <a:endParaRPr lang="cs-CZ" sz="2000" dirty="0"/>
          </a:p>
          <a:p>
            <a:pPr lvl="1">
              <a:defRPr/>
            </a:pPr>
            <a:r>
              <a:rPr lang="cs-CZ" sz="1600" dirty="0"/>
              <a:t>Terapie bolesti jako při malých výkonech, při nedostatečném efektu místo </a:t>
            </a:r>
            <a:r>
              <a:rPr lang="cs-CZ" sz="1600" dirty="0" err="1"/>
              <a:t>tramadolu</a:t>
            </a:r>
            <a:r>
              <a:rPr lang="cs-CZ" sz="1600" dirty="0"/>
              <a:t> silný </a:t>
            </a:r>
            <a:r>
              <a:rPr lang="cs-CZ" sz="1600" dirty="0" err="1"/>
              <a:t>opioid</a:t>
            </a:r>
            <a:r>
              <a:rPr lang="cs-CZ" sz="1600" dirty="0"/>
              <a:t>.</a:t>
            </a:r>
          </a:p>
          <a:p>
            <a:pPr lvl="1">
              <a:defRPr/>
            </a:pPr>
            <a:r>
              <a:rPr lang="cs-CZ" sz="1600" dirty="0"/>
              <a:t>Silná </a:t>
            </a:r>
            <a:r>
              <a:rPr lang="cs-CZ" sz="1600" dirty="0" err="1"/>
              <a:t>opioidní</a:t>
            </a:r>
            <a:r>
              <a:rPr lang="cs-CZ" sz="1600" dirty="0"/>
              <a:t> medikace: </a:t>
            </a:r>
            <a:r>
              <a:rPr lang="cs-CZ" sz="1600" b="1" dirty="0"/>
              <a:t>morfin 10-20- </a:t>
            </a:r>
            <a:r>
              <a:rPr lang="cs-CZ" sz="1600" b="1" dirty="0" err="1"/>
              <a:t>s.c</a:t>
            </a:r>
            <a:r>
              <a:rPr lang="cs-CZ" sz="1600" b="1" dirty="0"/>
              <a:t>. až 6 x denně, piritramid (</a:t>
            </a:r>
            <a:r>
              <a:rPr lang="cs-CZ" sz="1600" b="1" dirty="0" err="1"/>
              <a:t>Dipidolor</a:t>
            </a:r>
            <a:r>
              <a:rPr lang="cs-CZ" sz="1600" b="1" dirty="0"/>
              <a:t>) 15 mg </a:t>
            </a:r>
            <a:r>
              <a:rPr lang="cs-CZ" sz="1600" b="1" dirty="0" err="1"/>
              <a:t>s.c</a:t>
            </a:r>
            <a:r>
              <a:rPr lang="cs-CZ" sz="1600" b="1" dirty="0"/>
              <a:t>. až 4 x denně. </a:t>
            </a:r>
            <a:endParaRPr lang="cs-CZ" sz="1600" dirty="0"/>
          </a:p>
          <a:p>
            <a:pPr lvl="1">
              <a:defRPr/>
            </a:pPr>
            <a:r>
              <a:rPr lang="cs-CZ" sz="1600" dirty="0"/>
              <a:t>Jakmile je to možné, přecházíme na neinvazivní aplikační formy, silné </a:t>
            </a:r>
            <a:r>
              <a:rPr lang="cs-CZ" sz="1600" dirty="0" err="1"/>
              <a:t>opioidy</a:t>
            </a:r>
            <a:r>
              <a:rPr lang="cs-CZ" sz="1600" dirty="0"/>
              <a:t> nahrazujeme slabými (</a:t>
            </a:r>
            <a:r>
              <a:rPr lang="cs-CZ" sz="1600" dirty="0" err="1"/>
              <a:t>tramadol</a:t>
            </a:r>
            <a:r>
              <a:rPr lang="cs-CZ" sz="1600" dirty="0"/>
              <a:t>, kodein) </a:t>
            </a:r>
            <a:r>
              <a:rPr lang="cs-CZ" sz="1600" dirty="0" err="1"/>
              <a:t>opioidy</a:t>
            </a:r>
            <a:r>
              <a:rPr lang="cs-CZ" sz="1600" dirty="0"/>
              <a:t> a </a:t>
            </a:r>
            <a:r>
              <a:rPr lang="cs-CZ" sz="1600" dirty="0" err="1"/>
              <a:t>neopioidními</a:t>
            </a:r>
            <a:r>
              <a:rPr lang="cs-CZ" sz="1600" dirty="0"/>
              <a:t> analgetiky.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13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Acute Pain Service</a:t>
            </a:r>
            <a:br>
              <a:rPr lang="cs-CZ" altLang="cs-CZ" smtClean="0"/>
            </a:br>
            <a:r>
              <a:rPr lang="cs-CZ" altLang="cs-CZ" sz="1800" b="1" i="1" smtClean="0"/>
              <a:t>Velké výkony</a:t>
            </a:r>
            <a:r>
              <a:rPr lang="cs-CZ" altLang="cs-CZ" sz="1800" smtClean="0"/>
              <a:t> (Typ C)</a:t>
            </a:r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z="2000" dirty="0" smtClean="0"/>
          </a:p>
          <a:p>
            <a:r>
              <a:rPr lang="cs-CZ" altLang="cs-CZ" sz="2000" dirty="0" smtClean="0"/>
              <a:t>Terapie bolesti stejně jako při středně velkých výkonech</a:t>
            </a:r>
          </a:p>
          <a:p>
            <a:endParaRPr lang="cs-CZ" altLang="cs-CZ" sz="2000" b="1" dirty="0" smtClean="0"/>
          </a:p>
          <a:p>
            <a:r>
              <a:rPr lang="cs-CZ" altLang="cs-CZ" sz="2000" b="1" dirty="0" smtClean="0"/>
              <a:t>PCA pumpa, kontinuální podávání </a:t>
            </a:r>
            <a:r>
              <a:rPr lang="cs-CZ" altLang="cs-CZ" sz="2000" b="1" dirty="0" err="1" smtClean="0"/>
              <a:t>sufentanilu</a:t>
            </a:r>
            <a:r>
              <a:rPr lang="cs-CZ" altLang="cs-CZ" sz="2000" b="1" dirty="0" smtClean="0"/>
              <a:t> (5mcg/ml, rychlost 2ml/hod.) nebo piritramidu ( 1 mg/ml, rychlost 3ml/hod.), spolupráce s APS.</a:t>
            </a:r>
          </a:p>
          <a:p>
            <a:r>
              <a:rPr lang="cs-CZ" altLang="cs-CZ" sz="2000" b="1" dirty="0" smtClean="0"/>
              <a:t>PCEA pumpa 0,125% </a:t>
            </a:r>
            <a:r>
              <a:rPr lang="cs-CZ" altLang="cs-CZ" sz="2000" b="1" dirty="0" err="1" smtClean="0"/>
              <a:t>bupivacain</a:t>
            </a:r>
            <a:r>
              <a:rPr lang="cs-CZ" altLang="cs-CZ" sz="2000" b="1" dirty="0" smtClean="0"/>
              <a:t> v kombinaci s 0,5 </a:t>
            </a:r>
            <a:r>
              <a:rPr lang="cs-CZ" altLang="cs-CZ" sz="2000" b="1" dirty="0" err="1" smtClean="0"/>
              <a:t>mcg</a:t>
            </a:r>
            <a:r>
              <a:rPr lang="en-US" altLang="cs-CZ" sz="2000" b="1" dirty="0" smtClean="0"/>
              <a:t>/</a:t>
            </a:r>
            <a:r>
              <a:rPr lang="cs-CZ" altLang="cs-CZ" sz="2000" b="1" dirty="0" smtClean="0"/>
              <a:t>ml </a:t>
            </a:r>
            <a:r>
              <a:rPr lang="cs-CZ" altLang="cs-CZ" sz="2000" b="1" dirty="0" err="1" smtClean="0"/>
              <a:t>sufentanilu</a:t>
            </a:r>
            <a:r>
              <a:rPr lang="cs-CZ" altLang="cs-CZ" sz="2000" b="1" dirty="0" smtClean="0"/>
              <a:t>, </a:t>
            </a:r>
            <a:r>
              <a:rPr lang="cs-CZ" altLang="cs-CZ" sz="2000" b="1" dirty="0" err="1" smtClean="0"/>
              <a:t>bazál</a:t>
            </a:r>
            <a:r>
              <a:rPr lang="cs-CZ" altLang="cs-CZ" sz="2000" b="1" dirty="0" smtClean="0"/>
              <a:t> 6-14 ml</a:t>
            </a:r>
            <a:r>
              <a:rPr lang="en-US" altLang="cs-CZ" sz="2000" b="1" dirty="0" smtClean="0"/>
              <a:t>/</a:t>
            </a:r>
            <a:r>
              <a:rPr lang="cs-CZ" altLang="cs-CZ" sz="2000" b="1" dirty="0" smtClean="0"/>
              <a:t>hod., </a:t>
            </a:r>
            <a:r>
              <a:rPr lang="cs-CZ" altLang="cs-CZ" sz="2000" b="1" dirty="0" err="1" smtClean="0"/>
              <a:t>lock-out</a:t>
            </a:r>
            <a:r>
              <a:rPr lang="cs-CZ" altLang="cs-CZ" sz="2000" b="1" dirty="0" smtClean="0"/>
              <a:t> 45 min., bolus 4 ml</a:t>
            </a:r>
            <a:endParaRPr lang="cs-CZ" altLang="cs-CZ" sz="20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8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Principy léčby bolesti - chronická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Step </a:t>
            </a:r>
            <a:r>
              <a:rPr lang="cs-CZ" dirty="0" err="1" smtClean="0"/>
              <a:t>down</a:t>
            </a:r>
            <a:endParaRPr lang="cs-CZ" dirty="0" smtClean="0"/>
          </a:p>
          <a:p>
            <a:r>
              <a:rPr lang="cs-CZ" b="1" dirty="0" smtClean="0"/>
              <a:t>Step up</a:t>
            </a:r>
          </a:p>
          <a:p>
            <a:pPr lvl="1"/>
            <a:r>
              <a:rPr lang="cs-CZ" dirty="0" smtClean="0"/>
              <a:t>U křehkých pacientů – Start </a:t>
            </a:r>
            <a:r>
              <a:rPr lang="cs-CZ" dirty="0" err="1" smtClean="0"/>
              <a:t>low</a:t>
            </a:r>
            <a:r>
              <a:rPr lang="cs-CZ" dirty="0" smtClean="0"/>
              <a:t>, go </a:t>
            </a:r>
            <a:r>
              <a:rPr lang="cs-CZ" dirty="0" err="1" smtClean="0"/>
              <a:t>slow</a:t>
            </a:r>
            <a:endParaRPr lang="cs-CZ" dirty="0" smtClean="0"/>
          </a:p>
          <a:p>
            <a:r>
              <a:rPr lang="cs-CZ" dirty="0" smtClean="0"/>
              <a:t>Výtah (</a:t>
            </a:r>
            <a:r>
              <a:rPr lang="cs-CZ" dirty="0" err="1" smtClean="0"/>
              <a:t>elevator</a:t>
            </a:r>
            <a:r>
              <a:rPr lang="cs-CZ" dirty="0" smtClean="0"/>
              <a:t>)</a:t>
            </a:r>
          </a:p>
          <a:p>
            <a:endParaRPr lang="cs-CZ" dirty="0"/>
          </a:p>
        </p:txBody>
      </p:sp>
      <p:pic>
        <p:nvPicPr>
          <p:cNvPr id="5122" name="Picture 2" descr="Obr. 4 WHO analgetický žebříček(1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76" y="3759753"/>
            <a:ext cx="6157924" cy="309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 flipV="1">
            <a:off x="3480392" y="3505513"/>
            <a:ext cx="4848445" cy="1803363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4090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>
                <a:solidFill>
                  <a:srgbClr val="FF3300"/>
                </a:solidFill>
              </a:rPr>
              <a:t>Strategie léčby bolesti</a:t>
            </a:r>
            <a:endParaRPr lang="cs-CZ" altLang="cs-CZ" b="1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první cíl: </a:t>
            </a:r>
            <a:r>
              <a:rPr lang="cs-CZ" altLang="cs-CZ" b="1" u="sng" dirty="0">
                <a:solidFill>
                  <a:schemeClr val="tx1">
                    <a:lumMod val="50000"/>
                  </a:schemeClr>
                </a:solidFill>
              </a:rPr>
              <a:t>upravit spánek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, který je silnou bolestí opakovaně nebo trvale narušován, tzn. analgetika, která potlačí bolest a nemocný může spát, nikoliv jen hypnotika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druhý cíl: </a:t>
            </a:r>
            <a:r>
              <a:rPr lang="cs-CZ" altLang="cs-CZ" b="1" u="sng" dirty="0">
                <a:solidFill>
                  <a:schemeClr val="tx1">
                    <a:lumMod val="50000"/>
                  </a:schemeClr>
                </a:solidFill>
              </a:rPr>
              <a:t>zbavit nemocného bolesti, kdy odpočívá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 na lůžku, křesle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nejzazší cíl: </a:t>
            </a:r>
            <a:r>
              <a:rPr lang="cs-CZ" altLang="cs-CZ" b="1" u="sng" dirty="0">
                <a:solidFill>
                  <a:schemeClr val="tx1">
                    <a:lumMod val="50000"/>
                  </a:schemeClr>
                </a:solidFill>
              </a:rPr>
              <a:t>zbavit nemocného bolesti při pohybu a práci</a:t>
            </a:r>
            <a:endParaRPr lang="cs-CZ" altLang="cs-CZ" b="1" u="sng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006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>
                <a:solidFill>
                  <a:srgbClr val="FF3300"/>
                </a:solidFill>
              </a:rPr>
              <a:t>Farmakoterapie bolesti </a:t>
            </a:r>
            <a:br>
              <a:rPr lang="cs-CZ" altLang="cs-CZ" b="1">
                <a:solidFill>
                  <a:srgbClr val="FF3300"/>
                </a:solidFill>
              </a:rPr>
            </a:br>
            <a:r>
              <a:rPr lang="cs-CZ" altLang="cs-CZ" b="1">
                <a:solidFill>
                  <a:srgbClr val="FF3300"/>
                </a:solidFill>
              </a:rPr>
              <a:t>- </a:t>
            </a:r>
            <a:r>
              <a:rPr lang="cs-CZ" altLang="cs-CZ" b="1" u="sng">
                <a:solidFill>
                  <a:srgbClr val="FF3300"/>
                </a:solidFill>
              </a:rPr>
              <a:t>I. stupeň</a:t>
            </a:r>
            <a:endParaRPr lang="cs-CZ" altLang="cs-CZ" b="1" u="sng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Pacient přichází s dosud neléčenou bolestí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b="1" dirty="0" err="1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: </a:t>
            </a:r>
            <a:r>
              <a:rPr lang="cs-CZ" altLang="cs-CZ" b="1" dirty="0" err="1">
                <a:solidFill>
                  <a:schemeClr val="tx1">
                    <a:lumMod val="50000"/>
                  </a:schemeClr>
                </a:solidFill>
              </a:rPr>
              <a:t>neopioidní</a:t>
            </a: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 analgetika + adjuvantní léky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 (psychofarmaka,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myorelaxancia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, antikonvulziva, kortikoidy, antiemetika)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Odp.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: - bolest vymizela 	 pokračovat v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th</a:t>
            </a:r>
            <a:endParaRPr lang="cs-CZ" altLang="cs-CZ" dirty="0">
              <a:solidFill>
                <a:schemeClr val="tx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	</a:t>
            </a:r>
            <a:r>
              <a:rPr lang="cs-CZ" altLang="cs-CZ" dirty="0" smtClean="0">
                <a:solidFill>
                  <a:schemeClr val="tx1">
                    <a:lumMod val="50000"/>
                  </a:schemeClr>
                </a:solidFill>
              </a:rPr>
              <a:t>- 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bolest přetrvává 	 2. stupeň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th</a:t>
            </a:r>
            <a:endParaRPr lang="cs-CZ" altLang="cs-CZ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591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>
                <a:solidFill>
                  <a:srgbClr val="FF3300"/>
                </a:solidFill>
              </a:rPr>
              <a:t>Analgetika léčby bolesti</a:t>
            </a:r>
            <a:br>
              <a:rPr lang="cs-CZ" altLang="cs-CZ" b="1">
                <a:solidFill>
                  <a:srgbClr val="FF3300"/>
                </a:solidFill>
              </a:rPr>
            </a:br>
            <a:r>
              <a:rPr lang="cs-CZ" altLang="cs-CZ" b="1">
                <a:solidFill>
                  <a:srgbClr val="FF3300"/>
                </a:solidFill>
              </a:rPr>
              <a:t>I. stupně </a:t>
            </a:r>
            <a:endParaRPr lang="cs-CZ" altLang="cs-CZ" b="1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nesteroidní analgetika/antiflogistika (NSA)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paracetamol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tramadol</a:t>
            </a:r>
            <a:endParaRPr lang="cs-CZ" altLang="cs-CZ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Monotype Sorts" charset="2"/>
              <a:buNone/>
            </a:pPr>
            <a:r>
              <a:rPr lang="cs-CZ" altLang="cs-CZ" b="1" u="sng" dirty="0" err="1">
                <a:solidFill>
                  <a:schemeClr val="tx1">
                    <a:lumMod val="50000"/>
                  </a:schemeClr>
                </a:solidFill>
              </a:rPr>
              <a:t>Nežád</a:t>
            </a:r>
            <a:r>
              <a:rPr lang="cs-CZ" altLang="cs-CZ" b="1" u="sng" dirty="0">
                <a:solidFill>
                  <a:schemeClr val="tx1">
                    <a:lumMod val="50000"/>
                  </a:schemeClr>
                </a:solidFill>
              </a:rPr>
              <a:t>. účinky </a:t>
            </a:r>
            <a:r>
              <a:rPr lang="cs-CZ" altLang="cs-CZ" b="1" u="sng" dirty="0" err="1">
                <a:solidFill>
                  <a:schemeClr val="tx1">
                    <a:lumMod val="50000"/>
                  </a:schemeClr>
                </a:solidFill>
              </a:rPr>
              <a:t>neopioidních</a:t>
            </a:r>
            <a:r>
              <a:rPr lang="cs-CZ" altLang="cs-CZ" b="1" u="sng" dirty="0">
                <a:solidFill>
                  <a:schemeClr val="tx1">
                    <a:lumMod val="50000"/>
                  </a:schemeClr>
                </a:solidFill>
              </a:rPr>
              <a:t> analgetik:</a:t>
            </a:r>
          </a:p>
          <a:p>
            <a:pPr>
              <a:buFont typeface="Monotype Sorts" charset="2"/>
              <a:buNone/>
            </a:pP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A 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(augmentace):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předvidatelné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 (GIT,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hepato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-,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nefrotoxicita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, bronchospasmus, ...)</a:t>
            </a:r>
          </a:p>
          <a:p>
            <a:pPr>
              <a:buFont typeface="Monotype Sorts" charset="2"/>
              <a:buNone/>
            </a:pP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B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 (bizarní): nelze je předvídat (kožní změny, anafylaxe,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asept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. meningitida,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Reyův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sy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,..)</a:t>
            </a:r>
            <a:endParaRPr lang="cs-CZ" altLang="cs-CZ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130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>
                <a:solidFill>
                  <a:srgbClr val="FF3300"/>
                </a:solidFill>
              </a:rPr>
              <a:t>Nesteroidní analgetika/antiflogistika (NSA)</a:t>
            </a:r>
            <a:endParaRPr lang="cs-CZ" altLang="cs-CZ" b="1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 smtClean="0">
                <a:solidFill>
                  <a:schemeClr val="tx1">
                    <a:lumMod val="50000"/>
                  </a:schemeClr>
                </a:solidFill>
              </a:rPr>
              <a:t>Účinná u mírné bolesti - často </a:t>
            </a:r>
            <a:r>
              <a:rPr lang="cs-CZ" altLang="cs-CZ" dirty="0" err="1" smtClean="0">
                <a:solidFill>
                  <a:schemeClr val="tx1">
                    <a:lumMod val="50000"/>
                  </a:schemeClr>
                </a:solidFill>
              </a:rPr>
              <a:t>monoterapie</a:t>
            </a:r>
            <a:endParaRPr lang="cs-CZ" alt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 smtClean="0">
                <a:solidFill>
                  <a:schemeClr val="tx1">
                    <a:lumMod val="50000"/>
                  </a:schemeClr>
                </a:solidFill>
              </a:rPr>
              <a:t>účinek závislý na dávce, ale dávku zvyšovat jen do určité míry - </a:t>
            </a:r>
            <a:r>
              <a:rPr lang="cs-CZ" altLang="cs-CZ" b="1" u="sng" dirty="0" smtClean="0">
                <a:solidFill>
                  <a:schemeClr val="tx1">
                    <a:lumMod val="50000"/>
                  </a:schemeClr>
                </a:solidFill>
              </a:rPr>
              <a:t>stropový efekt</a:t>
            </a:r>
            <a:endParaRPr lang="cs-CZ" alt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 smtClean="0">
                <a:solidFill>
                  <a:schemeClr val="tx1">
                    <a:lumMod val="50000"/>
                  </a:schemeClr>
                </a:solidFill>
              </a:rPr>
              <a:t>např. u silnějších bolestí, zejména kostí, mohou NSA zvětšit </a:t>
            </a:r>
            <a:r>
              <a:rPr lang="cs-CZ" altLang="cs-CZ" dirty="0" err="1" smtClean="0">
                <a:solidFill>
                  <a:schemeClr val="tx1">
                    <a:lumMod val="50000"/>
                  </a:schemeClr>
                </a:solidFill>
              </a:rPr>
              <a:t>úlehu</a:t>
            </a:r>
            <a:r>
              <a:rPr lang="cs-CZ" altLang="cs-CZ" dirty="0" smtClean="0">
                <a:solidFill>
                  <a:schemeClr val="tx1">
                    <a:lumMod val="50000"/>
                  </a:schemeClr>
                </a:solidFill>
              </a:rPr>
              <a:t> navozenou </a:t>
            </a:r>
            <a:r>
              <a:rPr lang="cs-CZ" altLang="cs-CZ" dirty="0" err="1" smtClean="0">
                <a:solidFill>
                  <a:schemeClr val="tx1">
                    <a:lumMod val="50000"/>
                  </a:schemeClr>
                </a:solidFill>
              </a:rPr>
              <a:t>podávaním</a:t>
            </a:r>
            <a:r>
              <a:rPr lang="cs-CZ" altLang="cs-CZ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1">
                    <a:lumMod val="50000"/>
                  </a:schemeClr>
                </a:solidFill>
              </a:rPr>
              <a:t>opioidu</a:t>
            </a:r>
            <a:endParaRPr lang="cs-CZ" alt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 smtClean="0">
                <a:solidFill>
                  <a:schemeClr val="tx1">
                    <a:lumMod val="50000"/>
                  </a:schemeClr>
                </a:solidFill>
              </a:rPr>
              <a:t>nežádoucí účinky: GIT, ledviny</a:t>
            </a:r>
            <a:endParaRPr lang="cs-CZ" altLang="cs-CZ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522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>
                <a:solidFill>
                  <a:srgbClr val="FF3300"/>
                </a:solidFill>
              </a:rPr>
              <a:t>Farmakoterapie bolesti </a:t>
            </a:r>
            <a:br>
              <a:rPr lang="cs-CZ" altLang="cs-CZ" b="1">
                <a:solidFill>
                  <a:srgbClr val="FF3300"/>
                </a:solidFill>
              </a:rPr>
            </a:br>
            <a:r>
              <a:rPr lang="cs-CZ" altLang="cs-CZ" b="1">
                <a:solidFill>
                  <a:srgbClr val="FF3300"/>
                </a:solidFill>
              </a:rPr>
              <a:t>- II. stupeň</a:t>
            </a:r>
            <a:endParaRPr lang="cs-CZ" altLang="cs-CZ" b="1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Bolest po předchozí léčbě přetrvává nebo se stupňuje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b="1" dirty="0" err="1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: slabé </a:t>
            </a:r>
            <a:r>
              <a:rPr lang="cs-CZ" altLang="cs-CZ" b="1" dirty="0" err="1">
                <a:solidFill>
                  <a:schemeClr val="tx1">
                    <a:lumMod val="50000"/>
                  </a:schemeClr>
                </a:solidFill>
              </a:rPr>
              <a:t>opioidy</a:t>
            </a: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 + </a:t>
            </a:r>
            <a:r>
              <a:rPr lang="cs-CZ" altLang="cs-CZ" b="1" dirty="0" err="1">
                <a:solidFill>
                  <a:schemeClr val="tx1">
                    <a:lumMod val="50000"/>
                  </a:schemeClr>
                </a:solidFill>
              </a:rPr>
              <a:t>neopioidní</a:t>
            </a: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 analgetika a adjuvantní léky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Odp.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: - bolest vymizela 	 pokračovat v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th</a:t>
            </a:r>
            <a:endParaRPr lang="cs-CZ" altLang="cs-CZ" dirty="0">
              <a:solidFill>
                <a:schemeClr val="tx1">
                  <a:lumMod val="50000"/>
                </a:schemeClr>
              </a:solidFill>
            </a:endParaRPr>
          </a:p>
          <a:p>
            <a:pPr marL="857238" lvl="1" indent="-342900"/>
            <a:r>
              <a:rPr lang="cs-CZ" altLang="cs-CZ" dirty="0" smtClean="0">
                <a:solidFill>
                  <a:schemeClr val="tx1">
                    <a:lumMod val="50000"/>
                  </a:schemeClr>
                </a:solidFill>
              </a:rPr>
              <a:t>- 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bolest přetrvává 	 3. stupeň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th</a:t>
            </a:r>
            <a:endParaRPr lang="cs-CZ" altLang="cs-CZ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92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>
                <a:solidFill>
                  <a:srgbClr val="FF3300"/>
                </a:solidFill>
              </a:rPr>
              <a:t>Slabé opioidy</a:t>
            </a:r>
            <a:endParaRPr lang="cs-CZ" altLang="cs-CZ" b="1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b="1" u="sng" dirty="0">
                <a:solidFill>
                  <a:schemeClr val="tx1">
                    <a:lumMod val="50000"/>
                  </a:schemeClr>
                </a:solidFill>
              </a:rPr>
              <a:t>kodein</a:t>
            </a: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- 12x slabší než morfin, není definována horní hranice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analget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. dávky, vhodná kombinace s paracetamolem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dávka 30 až 120 mg á 4-6 hod.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vedl. efekty: antitusické a </a:t>
            </a:r>
            <a:r>
              <a:rPr lang="cs-CZ" altLang="cs-CZ" dirty="0" smtClean="0">
                <a:solidFill>
                  <a:schemeClr val="tx1">
                    <a:lumMod val="50000"/>
                  </a:schemeClr>
                </a:solidFill>
              </a:rPr>
              <a:t>obstipační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b="1" dirty="0" smtClean="0">
                <a:solidFill>
                  <a:schemeClr val="tx1">
                    <a:lumMod val="50000"/>
                  </a:schemeClr>
                </a:solidFill>
                <a:latin typeface="Times New Roman CE" panose="02020603050405020304" pitchFamily="18" charset="0"/>
              </a:rPr>
              <a:t>Stropový efekt </a:t>
            </a:r>
            <a:endParaRPr lang="cs-CZ" altLang="cs-CZ" b="1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880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>
                <a:solidFill>
                  <a:srgbClr val="FF3300"/>
                </a:solidFill>
              </a:rPr>
              <a:t>Farmakoterapie bolesti </a:t>
            </a:r>
            <a:br>
              <a:rPr lang="cs-CZ" altLang="cs-CZ" b="1">
                <a:solidFill>
                  <a:srgbClr val="FF3300"/>
                </a:solidFill>
              </a:rPr>
            </a:br>
            <a:r>
              <a:rPr lang="cs-CZ" altLang="cs-CZ" b="1">
                <a:solidFill>
                  <a:srgbClr val="FF3300"/>
                </a:solidFill>
              </a:rPr>
              <a:t>- III. stupeň</a:t>
            </a:r>
            <a:endParaRPr lang="cs-CZ" altLang="cs-CZ" b="1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Bolest po předchozí léčbě přetrvává nebo se stupňuje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b="1" dirty="0" err="1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: silné </a:t>
            </a:r>
            <a:r>
              <a:rPr lang="cs-CZ" altLang="cs-CZ" b="1" dirty="0" err="1">
                <a:solidFill>
                  <a:schemeClr val="tx1">
                    <a:lumMod val="50000"/>
                  </a:schemeClr>
                </a:solidFill>
              </a:rPr>
              <a:t>opioidy</a:t>
            </a: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 + adjuvantní léky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Odp.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: - bolest vymizela 	 pokračovat v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th</a:t>
            </a:r>
            <a:endParaRPr lang="cs-CZ" altLang="cs-CZ" dirty="0">
              <a:solidFill>
                <a:schemeClr val="tx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	</a:t>
            </a:r>
            <a:r>
              <a:rPr lang="cs-CZ" altLang="cs-CZ" dirty="0" smtClean="0">
                <a:solidFill>
                  <a:schemeClr val="tx1">
                    <a:lumMod val="50000"/>
                  </a:schemeClr>
                </a:solidFill>
              </a:rPr>
              <a:t>  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- bolest přetrvává 	 zvýšení dávky,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a to </a:t>
            </a:r>
            <a:r>
              <a:rPr lang="cs-CZ" altLang="cs-CZ" b="1" u="sng" dirty="0">
                <a:solidFill>
                  <a:schemeClr val="tx1">
                    <a:lumMod val="50000"/>
                  </a:schemeClr>
                </a:solidFill>
              </a:rPr>
              <a:t>bez ohledu na případný vznik závislosti</a:t>
            </a:r>
            <a:endParaRPr lang="cs-CZ" altLang="cs-CZ" b="1" u="sng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986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Existuje maximální doba užívání analgetik?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580528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Dobral jsem balení…</a:t>
            </a:r>
          </a:p>
          <a:p>
            <a:endParaRPr lang="cs-CZ" sz="2400" dirty="0"/>
          </a:p>
          <a:p>
            <a:r>
              <a:rPr lang="cs-CZ" sz="2400" dirty="0"/>
              <a:t>Bolí to dále, ale pan doktor mi říká, že už budu feťák…</a:t>
            </a:r>
          </a:p>
          <a:p>
            <a:endParaRPr lang="cs-CZ" sz="2400" dirty="0"/>
          </a:p>
          <a:p>
            <a:r>
              <a:rPr lang="cs-CZ" sz="2400" dirty="0"/>
              <a:t>Ono to bolelo, i když jsem bral analgetika…</a:t>
            </a:r>
          </a:p>
          <a:p>
            <a:endParaRPr lang="cs-CZ" sz="2400" dirty="0"/>
          </a:p>
          <a:p>
            <a:r>
              <a:rPr lang="cs-CZ" sz="2400" dirty="0"/>
              <a:t>Bolest se jen zmírnila…</a:t>
            </a:r>
          </a:p>
          <a:p>
            <a:endParaRPr lang="cs-CZ" sz="2400" dirty="0"/>
          </a:p>
          <a:p>
            <a:r>
              <a:rPr lang="cs-CZ" sz="2400" dirty="0"/>
              <a:t>Stejně to občas velice silně zabolí…</a:t>
            </a:r>
          </a:p>
          <a:p>
            <a:endParaRPr lang="cs-CZ" sz="2400" dirty="0"/>
          </a:p>
          <a:p>
            <a:r>
              <a:rPr lang="cs-CZ" sz="2400" dirty="0"/>
              <a:t>Ze začátku to zabíralo, teď již ne…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498862" y="2023649"/>
            <a:ext cx="74943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Princip chronického onemocnění </a:t>
            </a:r>
          </a:p>
          <a:p>
            <a:endParaRPr lang="cs-CZ" sz="2400" dirty="0">
              <a:solidFill>
                <a:srgbClr val="FF0000"/>
              </a:solidFill>
            </a:endParaRPr>
          </a:p>
          <a:p>
            <a:r>
              <a:rPr lang="cs-CZ" sz="2400" dirty="0">
                <a:solidFill>
                  <a:srgbClr val="FF0000"/>
                </a:solidFill>
              </a:rPr>
              <a:t>Při bolesti nejde o škodlivé nadužívání (chybí bažení)</a:t>
            </a:r>
          </a:p>
          <a:p>
            <a:endParaRPr lang="cs-CZ" sz="2400" dirty="0">
              <a:solidFill>
                <a:srgbClr val="FF0000"/>
              </a:solidFill>
            </a:endParaRPr>
          </a:p>
          <a:p>
            <a:endParaRPr lang="cs-CZ" sz="2400" dirty="0">
              <a:solidFill>
                <a:srgbClr val="FF0000"/>
              </a:solidFill>
            </a:endParaRPr>
          </a:p>
          <a:p>
            <a:endParaRPr lang="cs-CZ" sz="2400" dirty="0">
              <a:solidFill>
                <a:srgbClr val="FF0000"/>
              </a:solidFill>
            </a:endParaRPr>
          </a:p>
          <a:p>
            <a:r>
              <a:rPr lang="cs-CZ" sz="2400" dirty="0">
                <a:solidFill>
                  <a:srgbClr val="FF0000"/>
                </a:solidFill>
              </a:rPr>
              <a:t>Princip tolerovatelné bolesti</a:t>
            </a:r>
          </a:p>
          <a:p>
            <a:endParaRPr lang="cs-CZ" sz="2400" dirty="0">
              <a:solidFill>
                <a:srgbClr val="FF0000"/>
              </a:solidFill>
            </a:endParaRPr>
          </a:p>
          <a:p>
            <a:r>
              <a:rPr lang="cs-CZ" sz="2400" dirty="0">
                <a:solidFill>
                  <a:srgbClr val="FF0000"/>
                </a:solidFill>
              </a:rPr>
              <a:t>Průlomová bolest</a:t>
            </a:r>
          </a:p>
          <a:p>
            <a:endParaRPr lang="cs-CZ" sz="2400" dirty="0">
              <a:solidFill>
                <a:srgbClr val="FF0000"/>
              </a:solidFill>
            </a:endParaRPr>
          </a:p>
          <a:p>
            <a:r>
              <a:rPr lang="cs-CZ" sz="2400" dirty="0">
                <a:solidFill>
                  <a:srgbClr val="FF0000"/>
                </a:solidFill>
              </a:rPr>
              <a:t>Tolerance, individualizace terapie…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740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>
                <a:solidFill>
                  <a:srgbClr val="FF3300"/>
                </a:solidFill>
              </a:rPr>
              <a:t>Opioidy</a:t>
            </a:r>
            <a:endParaRPr lang="cs-CZ" altLang="cs-CZ" b="1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hlavní opora léčby střední a silné nádorové bolesti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volba se opírá o stanovení intenzity bolesti a možných cest aplikace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přednost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p.o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. aplikace - MSIR </a:t>
            </a:r>
            <a:r>
              <a:rPr lang="cs-CZ" altLang="cs-CZ" i="1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cs-CZ" altLang="cs-CZ" i="1" dirty="0" err="1">
                <a:solidFill>
                  <a:schemeClr val="tx1">
                    <a:lumMod val="50000"/>
                  </a:schemeClr>
                </a:solidFill>
              </a:rPr>
              <a:t>immediate-release</a:t>
            </a:r>
            <a:r>
              <a:rPr lang="cs-CZ" altLang="cs-CZ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tx1">
                    <a:lumMod val="50000"/>
                  </a:schemeClr>
                </a:solidFill>
              </a:rPr>
              <a:t>morphine</a:t>
            </a:r>
            <a:r>
              <a:rPr lang="cs-CZ" altLang="cs-CZ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tx1">
                    <a:lumMod val="50000"/>
                  </a:schemeClr>
                </a:solidFill>
              </a:rPr>
              <a:t>sulphate</a:t>
            </a:r>
            <a:r>
              <a:rPr lang="cs-CZ" altLang="cs-CZ" i="1" dirty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optimální analgetický účinek = stálá hladina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opioidu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 v plazmě</a:t>
            </a:r>
            <a:endParaRPr lang="cs-CZ" altLang="cs-CZ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38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3300"/>
                </a:solidFill>
              </a:rPr>
              <a:t>Opioidy</a:t>
            </a:r>
            <a:endParaRPr lang="cs-CZ" altLang="cs-CZ" b="1" dirty="0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dávkování „podle potřeby“ - nevyhovující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neexistuje standardní dávka, přístup je naprosto individuální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dávka je upravována podle úlevy bolesti udávané pacientem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obecně zahájit 30 mg morfinu á 4 hod. s přídavnou dávkou 15 mg á 1 hod. je-li nutné</a:t>
            </a:r>
            <a:endParaRPr lang="cs-CZ" altLang="cs-CZ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094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3300"/>
                </a:solidFill>
              </a:rPr>
              <a:t>Opioidy</a:t>
            </a:r>
            <a:endParaRPr lang="cs-CZ" altLang="cs-CZ" b="1" dirty="0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jakmile se bolest zmírní, je možné podávat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opioid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 s prodlouženým podáváním 2 - 3/den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jestliže se objeví </a:t>
            </a: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„</a:t>
            </a:r>
            <a:r>
              <a:rPr lang="cs-CZ" altLang="cs-CZ" b="1" i="1" dirty="0">
                <a:solidFill>
                  <a:schemeClr val="tx1">
                    <a:lumMod val="50000"/>
                  </a:schemeClr>
                </a:solidFill>
              </a:rPr>
              <a:t>průlomová bolest</a:t>
            </a: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“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 podat MSID á 1-2 hod. (obecně dávka MSID 20% celkové denní dávky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opioidu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cs-CZ" altLang="cs-CZ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845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>
                <a:solidFill>
                  <a:srgbClr val="FF3300"/>
                </a:solidFill>
              </a:rPr>
              <a:t>Nežádoucí účinky opioidů</a:t>
            </a:r>
            <a:endParaRPr lang="cs-CZ" altLang="cs-CZ" b="1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pocení, celkový útlum, nauzea, zácpa, útlum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projevy a intenzita projevů je individuální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nutná aplikace adjuvantních léků</a:t>
            </a:r>
            <a:endParaRPr lang="cs-CZ" altLang="cs-CZ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517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>
                <a:solidFill>
                  <a:srgbClr val="FF3300"/>
                </a:solidFill>
              </a:rPr>
              <a:t>Indikace adjuvantních analgetik</a:t>
            </a:r>
            <a:endParaRPr lang="cs-CZ" altLang="cs-CZ" b="1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cs-CZ" altLang="cs-CZ" sz="2800" b="1" dirty="0" smtClean="0">
                <a:solidFill>
                  <a:schemeClr val="tx1">
                    <a:lumMod val="50000"/>
                  </a:schemeClr>
                </a:solidFill>
              </a:rPr>
              <a:t>Neuropatická </a:t>
            </a:r>
            <a:r>
              <a:rPr lang="cs-CZ" altLang="cs-CZ" sz="2800" b="1" dirty="0">
                <a:solidFill>
                  <a:schemeClr val="tx1">
                    <a:lumMod val="50000"/>
                  </a:schemeClr>
                </a:solidFill>
              </a:rPr>
              <a:t>bolest</a:t>
            </a:r>
          </a:p>
          <a:p>
            <a:r>
              <a:rPr lang="cs-CZ" altLang="cs-CZ" sz="2800" b="1" dirty="0">
                <a:solidFill>
                  <a:schemeClr val="tx1">
                    <a:lumMod val="50000"/>
                  </a:schemeClr>
                </a:solidFill>
              </a:rPr>
              <a:t>Kostní bolest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endParaRPr lang="cs-CZ" altLang="cs-CZ" sz="2800" b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Font typeface="Monotype Sorts" charset="2"/>
              <a:buNone/>
            </a:pPr>
            <a:endParaRPr lang="cs-CZ" altLang="cs-CZ" sz="2800" b="1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cs-CZ" altLang="cs-CZ" sz="2800" b="1" dirty="0">
                <a:solidFill>
                  <a:schemeClr val="tx1">
                    <a:lumMod val="50000"/>
                  </a:schemeClr>
                </a:solidFill>
              </a:rPr>
              <a:t>Střevní obstrukce</a:t>
            </a:r>
            <a:endParaRPr lang="cs-CZ" altLang="cs-CZ" sz="2800" b="1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19600" y="1981200"/>
            <a:ext cx="4724400" cy="4114800"/>
          </a:xfrm>
          <a:noFill/>
        </p:spPr>
        <p:txBody>
          <a:bodyPr/>
          <a:lstStyle/>
          <a:p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Kortikosteroidy</a:t>
            </a:r>
          </a:p>
          <a:p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antidepresiva, </a:t>
            </a:r>
            <a:r>
              <a:rPr lang="cs-CZ" altLang="cs-CZ" sz="2800" dirty="0" err="1">
                <a:solidFill>
                  <a:schemeClr val="tx1">
                    <a:lumMod val="50000"/>
                  </a:schemeClr>
                </a:solidFill>
              </a:rPr>
              <a:t>antikonvulsiva,neuroleptika</a:t>
            </a:r>
            <a:endParaRPr lang="cs-CZ" altLang="cs-CZ" sz="28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cs-CZ" altLang="cs-CZ" sz="2800" dirty="0" err="1">
                <a:solidFill>
                  <a:schemeClr val="tx1">
                    <a:lumMod val="50000"/>
                  </a:schemeClr>
                </a:solidFill>
              </a:rPr>
              <a:t>bifosfonáty</a:t>
            </a:r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, kalcitonin. radiofarmaka (samarium - 153, stroncium -89)</a:t>
            </a:r>
          </a:p>
          <a:p>
            <a:r>
              <a:rPr lang="cs-CZ" altLang="cs-CZ" sz="2800" dirty="0" err="1">
                <a:solidFill>
                  <a:schemeClr val="tx1">
                    <a:lumMod val="50000"/>
                  </a:schemeClr>
                </a:solidFill>
              </a:rPr>
              <a:t>Scopolamin</a:t>
            </a:r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cs-CZ" altLang="cs-CZ" sz="2800" dirty="0" err="1">
                <a:solidFill>
                  <a:schemeClr val="tx1">
                    <a:lumMod val="50000"/>
                  </a:schemeClr>
                </a:solidFill>
              </a:rPr>
              <a:t>glykopyrolát</a:t>
            </a:r>
            <a:endParaRPr lang="cs-CZ" altLang="cs-CZ" sz="2800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316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>
                <a:solidFill>
                  <a:srgbClr val="FF3300"/>
                </a:solidFill>
              </a:rPr>
              <a:t>Perorální opioidy s řízeným uvolňováním (morfin, oxycodon)</a:t>
            </a:r>
            <a:endParaRPr lang="cs-CZ" altLang="cs-CZ" b="1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délka účinku 12, příp. 8 hod.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chemeClr val="tx1">
                    <a:lumMod val="50000"/>
                  </a:schemeClr>
                </a:solidFill>
              </a:rPr>
              <a:t>MST </a:t>
            </a:r>
            <a:r>
              <a:rPr lang="cs-CZ" altLang="cs-CZ" sz="2800" b="1" dirty="0" err="1">
                <a:solidFill>
                  <a:schemeClr val="tx1">
                    <a:lumMod val="50000"/>
                  </a:schemeClr>
                </a:solidFill>
              </a:rPr>
              <a:t>Continus</a:t>
            </a:r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cs-CZ" altLang="cs-CZ" sz="2800" dirty="0" err="1">
                <a:solidFill>
                  <a:schemeClr val="tx1">
                    <a:lumMod val="50000"/>
                  </a:schemeClr>
                </a:solidFill>
              </a:rPr>
              <a:t>Vendal</a:t>
            </a:r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cs-CZ" altLang="cs-CZ" sz="2800" dirty="0" err="1">
                <a:solidFill>
                  <a:schemeClr val="tx1">
                    <a:lumMod val="50000"/>
                  </a:schemeClr>
                </a:solidFill>
              </a:rPr>
              <a:t>Oramorf</a:t>
            </a:r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cs-CZ" altLang="cs-CZ" sz="2800" dirty="0" err="1">
                <a:solidFill>
                  <a:schemeClr val="tx1">
                    <a:lumMod val="50000"/>
                  </a:schemeClr>
                </a:solidFill>
              </a:rPr>
              <a:t>Doltard</a:t>
            </a:r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) - tablety 10,30,60,100 i 200 mg)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na průlomovou bolest </a:t>
            </a:r>
            <a:r>
              <a:rPr lang="cs-CZ" altLang="cs-CZ" sz="2800" b="1" dirty="0" err="1">
                <a:solidFill>
                  <a:schemeClr val="tx1">
                    <a:lumMod val="50000"/>
                  </a:schemeClr>
                </a:solidFill>
              </a:rPr>
              <a:t>Sevredol</a:t>
            </a:r>
            <a:r>
              <a:rPr lang="cs-CZ" altLang="cs-CZ" sz="28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- vhodný i při léčbě </a:t>
            </a:r>
            <a:r>
              <a:rPr lang="cs-CZ" altLang="cs-CZ" sz="2800" dirty="0" err="1">
                <a:solidFill>
                  <a:schemeClr val="tx1">
                    <a:lumMod val="50000"/>
                  </a:schemeClr>
                </a:solidFill>
              </a:rPr>
              <a:t>transdermálním</a:t>
            </a:r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altLang="cs-CZ" sz="2800" dirty="0" err="1">
                <a:solidFill>
                  <a:schemeClr val="tx1">
                    <a:lumMod val="50000"/>
                  </a:schemeClr>
                </a:solidFill>
              </a:rPr>
              <a:t>fentanylem</a:t>
            </a:r>
            <a:endParaRPr lang="cs-CZ" altLang="cs-CZ" sz="2800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chemeClr val="tx1">
                    <a:lumMod val="50000"/>
                  </a:schemeClr>
                </a:solidFill>
              </a:rPr>
              <a:t>MST </a:t>
            </a:r>
            <a:r>
              <a:rPr lang="cs-CZ" altLang="cs-CZ" sz="2800" b="1" dirty="0" err="1">
                <a:solidFill>
                  <a:schemeClr val="tx1">
                    <a:lumMod val="50000"/>
                  </a:schemeClr>
                </a:solidFill>
              </a:rPr>
              <a:t>Uno</a:t>
            </a:r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 (30,60,120 a 200 mg) s 24 hod. účinkem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chemeClr val="tx1">
                    <a:lumMod val="50000"/>
                  </a:schemeClr>
                </a:solidFill>
              </a:rPr>
              <a:t>MST </a:t>
            </a:r>
            <a:r>
              <a:rPr lang="cs-CZ" altLang="cs-CZ" sz="2800" b="1" dirty="0" err="1">
                <a:solidFill>
                  <a:schemeClr val="tx1">
                    <a:lumMod val="50000"/>
                  </a:schemeClr>
                </a:solidFill>
              </a:rPr>
              <a:t>Continus</a:t>
            </a:r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 granulát pro suspenzi - účinek 12 hod</a:t>
            </a:r>
            <a:r>
              <a:rPr lang="cs-CZ" altLang="cs-CZ" sz="2800" dirty="0" smtClean="0">
                <a:solidFill>
                  <a:schemeClr val="tx1">
                    <a:lumMod val="50000"/>
                  </a:schemeClr>
                </a:solidFill>
              </a:rPr>
              <a:t>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800" b="1" dirty="0" err="1" smtClean="0">
                <a:solidFill>
                  <a:schemeClr val="tx1">
                    <a:lumMod val="50000"/>
                  </a:schemeClr>
                </a:solidFill>
                <a:latin typeface="Times New Roman CE" panose="02020603050405020304" pitchFamily="18" charset="0"/>
              </a:rPr>
              <a:t>Oxycontin</a:t>
            </a:r>
            <a:r>
              <a:rPr lang="cs-CZ" altLang="cs-CZ" sz="2800" b="1" dirty="0" smtClean="0">
                <a:solidFill>
                  <a:schemeClr val="tx1">
                    <a:lumMod val="50000"/>
                  </a:schemeClr>
                </a:solidFill>
                <a:latin typeface="Times New Roman CE" panose="02020603050405020304" pitchFamily="18" charset="0"/>
              </a:rPr>
              <a:t> 10-80mg</a:t>
            </a:r>
            <a:r>
              <a:rPr lang="cs-CZ" altLang="cs-CZ" sz="2800" dirty="0" smtClean="0">
                <a:solidFill>
                  <a:schemeClr val="tx1">
                    <a:lumMod val="50000"/>
                  </a:schemeClr>
                </a:solidFill>
                <a:latin typeface="Times New Roman CE" panose="02020603050405020304" pitchFamily="18" charset="0"/>
              </a:rPr>
              <a:t>, kombinovaný preparát s </a:t>
            </a:r>
            <a:r>
              <a:rPr lang="cs-CZ" altLang="cs-CZ" sz="2800" dirty="0" err="1" smtClean="0">
                <a:solidFill>
                  <a:schemeClr val="tx1">
                    <a:lumMod val="50000"/>
                  </a:schemeClr>
                </a:solidFill>
                <a:latin typeface="Times New Roman CE" panose="02020603050405020304" pitchFamily="18" charset="0"/>
              </a:rPr>
              <a:t>naloxone</a:t>
            </a:r>
            <a:r>
              <a:rPr lang="cs-CZ" altLang="cs-CZ" sz="2800" dirty="0" smtClean="0">
                <a:solidFill>
                  <a:schemeClr val="tx1">
                    <a:lumMod val="50000"/>
                  </a:schemeClr>
                </a:solidFill>
                <a:latin typeface="Times New Roman CE" panose="02020603050405020304" pitchFamily="18" charset="0"/>
              </a:rPr>
              <a:t> (</a:t>
            </a:r>
            <a:r>
              <a:rPr lang="cs-CZ" altLang="cs-CZ" sz="2800" b="1" dirty="0" err="1" smtClean="0">
                <a:solidFill>
                  <a:schemeClr val="tx1">
                    <a:lumMod val="50000"/>
                  </a:schemeClr>
                </a:solidFill>
                <a:latin typeface="Times New Roman CE" panose="02020603050405020304" pitchFamily="18" charset="0"/>
              </a:rPr>
              <a:t>Targin</a:t>
            </a:r>
            <a:r>
              <a:rPr lang="cs-CZ" altLang="cs-CZ" sz="2800" dirty="0" smtClean="0">
                <a:solidFill>
                  <a:schemeClr val="tx1">
                    <a:lumMod val="50000"/>
                  </a:schemeClr>
                </a:solidFill>
                <a:latin typeface="Times New Roman CE" panose="02020603050405020304" pitchFamily="18" charset="0"/>
              </a:rPr>
              <a:t>) </a:t>
            </a:r>
            <a:endParaRPr lang="cs-CZ" altLang="cs-CZ" sz="2800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159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 dirty="0" err="1">
                <a:solidFill>
                  <a:srgbClr val="FF3300"/>
                </a:solidFill>
              </a:rPr>
              <a:t>Transdermální</a:t>
            </a:r>
            <a:r>
              <a:rPr lang="cs-CZ" altLang="cs-CZ" b="1" dirty="0">
                <a:solidFill>
                  <a:srgbClr val="FF3300"/>
                </a:solidFill>
              </a:rPr>
              <a:t> </a:t>
            </a:r>
            <a:r>
              <a:rPr lang="cs-CZ" altLang="cs-CZ" b="1" dirty="0" err="1" smtClean="0">
                <a:solidFill>
                  <a:srgbClr val="FF3300"/>
                </a:solidFill>
              </a:rPr>
              <a:t>fentanyl</a:t>
            </a:r>
            <a:r>
              <a:rPr lang="cs-CZ" altLang="cs-CZ" b="1" dirty="0" smtClean="0">
                <a:solidFill>
                  <a:srgbClr val="FF3300"/>
                </a:solidFill>
              </a:rPr>
              <a:t>/</a:t>
            </a:r>
            <a:r>
              <a:rPr lang="cs-CZ" altLang="cs-CZ" b="1" dirty="0" err="1" smtClean="0">
                <a:solidFill>
                  <a:srgbClr val="FF3300"/>
                </a:solidFill>
              </a:rPr>
              <a:t>buprenorphine</a:t>
            </a:r>
            <a:endParaRPr lang="cs-CZ" altLang="cs-CZ" b="1" dirty="0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b="1" dirty="0" err="1">
                <a:solidFill>
                  <a:schemeClr val="tx1">
                    <a:lumMod val="50000"/>
                  </a:schemeClr>
                </a:solidFill>
              </a:rPr>
              <a:t>Durogesic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 fy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Janssen-Cilag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 -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náplastě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 uvolňující 25, 50, 75 nebo 100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ug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fentanylu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/hod</a:t>
            </a:r>
            <a:r>
              <a:rPr lang="cs-CZ" altLang="cs-CZ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 marL="857238" lvl="1" indent="-342900"/>
            <a:r>
              <a:rPr lang="cs-CZ" altLang="cs-CZ" dirty="0" smtClean="0">
                <a:solidFill>
                  <a:schemeClr val="tx1">
                    <a:lumMod val="50000"/>
                  </a:schemeClr>
                </a:solidFill>
              </a:rPr>
              <a:t>Byl první, ale dnes dostupných mnoho preparátů s přibližně stejnými vlastnostmi</a:t>
            </a:r>
            <a:endParaRPr lang="cs-CZ" altLang="cs-CZ" dirty="0">
              <a:solidFill>
                <a:schemeClr val="tx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b="1" dirty="0" err="1" smtClean="0">
                <a:solidFill>
                  <a:schemeClr val="tx1">
                    <a:lumMod val="50000"/>
                  </a:schemeClr>
                </a:solidFill>
              </a:rPr>
              <a:t>Transtec</a:t>
            </a:r>
            <a:r>
              <a:rPr lang="cs-CZ" altLang="cs-CZ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marL="857238" lvl="1" indent="-342900"/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Byl první, ale dnes dostupných mnoho preparátů s přibližně stejnými vlastnostmi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 smtClean="0">
                <a:solidFill>
                  <a:schemeClr val="tx1">
                    <a:lumMod val="50000"/>
                  </a:schemeClr>
                </a:solidFill>
              </a:rPr>
              <a:t>účinek 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nastupuje velmi pomalu, zpravidla za </a:t>
            </a:r>
            <a:r>
              <a:rPr lang="cs-CZ" altLang="cs-CZ" dirty="0" smtClean="0">
                <a:solidFill>
                  <a:schemeClr val="tx1">
                    <a:lumMod val="50000"/>
                  </a:schemeClr>
                </a:solidFill>
              </a:rPr>
              <a:t>12-18 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hod., trvá 72 hod.</a:t>
            </a:r>
            <a:endParaRPr lang="cs-CZ" altLang="cs-CZ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13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>
                <a:solidFill>
                  <a:srgbClr val="FF3300"/>
                </a:solidFill>
              </a:rPr>
              <a:t>Morphin pro epidurální anestézii</a:t>
            </a:r>
            <a:endParaRPr lang="cs-CZ" altLang="cs-CZ" b="1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MSI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Mundipharma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 - 10, 20, 100 a 200 mg pro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i.v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.,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s.c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., </a:t>
            </a:r>
            <a:r>
              <a:rPr lang="cs-CZ" altLang="cs-CZ" dirty="0" err="1">
                <a:solidFill>
                  <a:schemeClr val="tx1">
                    <a:lumMod val="50000"/>
                  </a:schemeClr>
                </a:solidFill>
              </a:rPr>
              <a:t>i.m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., </a:t>
            </a:r>
            <a:r>
              <a:rPr lang="cs-CZ" altLang="cs-CZ" i="1" dirty="0">
                <a:solidFill>
                  <a:schemeClr val="tx1">
                    <a:lumMod val="50000"/>
                  </a:schemeClr>
                </a:solidFill>
              </a:rPr>
              <a:t>epidurální a </a:t>
            </a:r>
            <a:r>
              <a:rPr lang="cs-CZ" altLang="cs-CZ" i="1" dirty="0" err="1">
                <a:solidFill>
                  <a:schemeClr val="tx1">
                    <a:lumMod val="50000"/>
                  </a:schemeClr>
                </a:solidFill>
              </a:rPr>
              <a:t>intratekální</a:t>
            </a:r>
            <a:r>
              <a:rPr lang="cs-CZ" altLang="cs-CZ" i="1" dirty="0">
                <a:solidFill>
                  <a:schemeClr val="tx1">
                    <a:lumMod val="50000"/>
                  </a:schemeClr>
                </a:solidFill>
              </a:rPr>
              <a:t> aplikaci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epidurální nebo subarachnoidální aplikace může být prováděna pouze kvalifikovaným anesteziologem </a:t>
            </a:r>
            <a:endParaRPr lang="cs-CZ" altLang="cs-CZ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004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>
                <a:solidFill>
                  <a:srgbClr val="FF3300"/>
                </a:solidFill>
              </a:rPr>
              <a:t>Indikace invazivních technik</a:t>
            </a:r>
            <a:endParaRPr lang="cs-CZ" altLang="cs-CZ" b="1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lokalizovaná bolest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méně intenzivní terapie je s nedostatečným efektem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pacient netoleruje jiným způsobem podávanou analgezii</a:t>
            </a:r>
            <a:endParaRPr lang="cs-CZ" altLang="cs-CZ" b="1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34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>
                <a:solidFill>
                  <a:srgbClr val="FF3300"/>
                </a:solidFill>
              </a:rPr>
              <a:t>Typy invazivních technik</a:t>
            </a:r>
            <a:endParaRPr lang="cs-CZ" altLang="cs-CZ" b="1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5625"/>
            <a:ext cx="3872466" cy="4351338"/>
          </a:xfrm>
          <a:noFill/>
        </p:spPr>
        <p:txBody>
          <a:bodyPr/>
          <a:lstStyle/>
          <a:p>
            <a:pPr>
              <a:buFont typeface="Monotype Sorts" charset="2"/>
              <a:buNone/>
            </a:pPr>
            <a:r>
              <a:rPr lang="cs-CZ" altLang="cs-CZ" sz="2800" b="1" dirty="0">
                <a:solidFill>
                  <a:schemeClr val="hlink"/>
                </a:solidFill>
              </a:rPr>
              <a:t>periferní: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blokády kořenové C/TH/L páteře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blokády interkostální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plexus blokády pro HK a DK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bloky jednotlivých nervů</a:t>
            </a:r>
            <a:endParaRPr lang="cs-CZ" altLang="cs-CZ" sz="2800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257800" y="1825625"/>
            <a:ext cx="3886200" cy="4351338"/>
          </a:xfrm>
          <a:noFill/>
        </p:spPr>
        <p:txBody>
          <a:bodyPr/>
          <a:lstStyle/>
          <a:p>
            <a:pPr>
              <a:buFont typeface="Monotype Sorts" charset="2"/>
              <a:buNone/>
            </a:pPr>
            <a:r>
              <a:rPr lang="cs-CZ" altLang="cs-CZ" sz="2800" b="1" dirty="0">
                <a:solidFill>
                  <a:schemeClr val="hlink"/>
                </a:solidFill>
              </a:rPr>
              <a:t>centrální:</a:t>
            </a:r>
          </a:p>
          <a:p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subarachnoidální</a:t>
            </a:r>
          </a:p>
          <a:p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epidurální</a:t>
            </a:r>
          </a:p>
          <a:p>
            <a:r>
              <a:rPr lang="cs-CZ" altLang="cs-CZ" sz="2800" dirty="0" err="1">
                <a:solidFill>
                  <a:schemeClr val="tx1">
                    <a:lumMod val="50000"/>
                  </a:schemeClr>
                </a:solidFill>
              </a:rPr>
              <a:t>nitrokomorové</a:t>
            </a:r>
            <a:endParaRPr lang="cs-CZ" altLang="cs-CZ" sz="2800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707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Opioidofobie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ČR je zemí s minimální preskripcí </a:t>
            </a:r>
            <a:r>
              <a:rPr lang="cs-CZ" sz="3200" dirty="0" err="1"/>
              <a:t>opioidů</a:t>
            </a:r>
            <a:endParaRPr lang="cs-CZ" sz="3200" dirty="0"/>
          </a:p>
          <a:p>
            <a:endParaRPr lang="cs-CZ" sz="3200" dirty="0"/>
          </a:p>
          <a:p>
            <a:r>
              <a:rPr lang="cs-CZ" sz="3200" dirty="0"/>
              <a:t>Ani ne polovina PL má </a:t>
            </a:r>
            <a:r>
              <a:rPr lang="cs-CZ" sz="3200" dirty="0" err="1"/>
              <a:t>opioidní</a:t>
            </a:r>
            <a:r>
              <a:rPr lang="cs-CZ" sz="3200" dirty="0"/>
              <a:t> </a:t>
            </a:r>
            <a:r>
              <a:rPr lang="cs-CZ" sz="3200" dirty="0" smtClean="0"/>
              <a:t>recept</a:t>
            </a:r>
          </a:p>
          <a:p>
            <a:endParaRPr lang="cs-CZ" sz="3200" dirty="0"/>
          </a:p>
          <a:p>
            <a:r>
              <a:rPr lang="cs-CZ" sz="3200" dirty="0" smtClean="0"/>
              <a:t>CAVE: USA Epidemie </a:t>
            </a:r>
            <a:r>
              <a:rPr lang="cs-CZ" sz="3200" dirty="0" err="1" smtClean="0"/>
              <a:t>opioidů</a:t>
            </a:r>
            <a:r>
              <a:rPr lang="cs-CZ" sz="3200" dirty="0" smtClean="0"/>
              <a:t> (mediální masáž)</a:t>
            </a:r>
            <a:endParaRPr lang="cs-CZ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166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Principy léčby bolesti - nádorová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Step </a:t>
            </a:r>
            <a:r>
              <a:rPr lang="cs-CZ" dirty="0" err="1" smtClean="0"/>
              <a:t>down</a:t>
            </a:r>
            <a:endParaRPr lang="cs-CZ" dirty="0" smtClean="0"/>
          </a:p>
          <a:p>
            <a:r>
              <a:rPr lang="cs-CZ" dirty="0" smtClean="0"/>
              <a:t>Step up</a:t>
            </a:r>
          </a:p>
          <a:p>
            <a:r>
              <a:rPr lang="cs-CZ" b="1" dirty="0" smtClean="0"/>
              <a:t>Výtah (</a:t>
            </a:r>
            <a:r>
              <a:rPr lang="cs-CZ" b="1" dirty="0" err="1" smtClean="0"/>
              <a:t>elevator</a:t>
            </a:r>
            <a:r>
              <a:rPr lang="cs-CZ" b="1" dirty="0" smtClean="0"/>
              <a:t>)</a:t>
            </a:r>
          </a:p>
          <a:p>
            <a:endParaRPr lang="cs-CZ" dirty="0"/>
          </a:p>
        </p:txBody>
      </p:sp>
      <p:pic>
        <p:nvPicPr>
          <p:cNvPr id="5122" name="Picture 2" descr="Obr. 4 WHO analgetický žebříček(1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853" y="3334450"/>
            <a:ext cx="6686245" cy="336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 flipV="1">
            <a:off x="2523463" y="3069265"/>
            <a:ext cx="5493486" cy="1947217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V="1">
            <a:off x="8853377" y="3615070"/>
            <a:ext cx="0" cy="2799908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4090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>
                <a:solidFill>
                  <a:srgbClr val="FF3300"/>
                </a:solidFill>
              </a:rPr>
              <a:t>Prevalence nádorové bolesti</a:t>
            </a:r>
            <a:endParaRPr lang="cs-CZ" altLang="cs-CZ" b="1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Bolest postihuje celou 1/3 nemocných se zhoubným nádorem a 60% až 90% pacientů s pokročilým zhoubným nádorem</a:t>
            </a:r>
          </a:p>
          <a:p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ECOG (</a:t>
            </a:r>
            <a:r>
              <a:rPr lang="cs-CZ" altLang="cs-CZ" sz="2800" dirty="0" err="1">
                <a:solidFill>
                  <a:schemeClr val="tx1">
                    <a:lumMod val="50000"/>
                  </a:schemeClr>
                </a:solidFill>
              </a:rPr>
              <a:t>Eastern</a:t>
            </a:r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altLang="cs-CZ" sz="2800" dirty="0" err="1">
                <a:solidFill>
                  <a:schemeClr val="tx1">
                    <a:lumMod val="50000"/>
                  </a:schemeClr>
                </a:solidFill>
              </a:rPr>
              <a:t>Cooperative</a:t>
            </a:r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altLang="cs-CZ" sz="2800" dirty="0" err="1">
                <a:solidFill>
                  <a:schemeClr val="tx1">
                    <a:lumMod val="50000"/>
                  </a:schemeClr>
                </a:solidFill>
              </a:rPr>
              <a:t>Oncology</a:t>
            </a:r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 Group) study z r. 1999:</a:t>
            </a:r>
          </a:p>
          <a:p>
            <a:pPr>
              <a:buFont typeface="Monotype Sorts" charset="2"/>
              <a:buNone/>
            </a:pPr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	Ze 1308 pacientů mělo bolesti (+/-analgetika 871 pac. (67%), 475 (36%) silná bolest znemožňující normální život, 250 </a:t>
            </a:r>
            <a:r>
              <a:rPr lang="cs-CZ" altLang="cs-CZ" sz="2800" dirty="0" err="1">
                <a:solidFill>
                  <a:schemeClr val="tx1">
                    <a:lumMod val="50000"/>
                  </a:schemeClr>
                </a:solidFill>
              </a:rPr>
              <a:t>pc</a:t>
            </a:r>
            <a:r>
              <a:rPr lang="cs-CZ" altLang="cs-CZ" sz="2800" dirty="0">
                <a:solidFill>
                  <a:schemeClr val="tx1">
                    <a:lumMod val="50000"/>
                  </a:schemeClr>
                </a:solidFill>
              </a:rPr>
              <a:t>. (42%) - analgetická léčba neúčinná</a:t>
            </a:r>
            <a:endParaRPr lang="cs-CZ" altLang="cs-CZ" sz="2800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077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>
                <a:solidFill>
                  <a:srgbClr val="FF3300"/>
                </a:solidFill>
              </a:rPr>
              <a:t>Léčba nádorové bolesti</a:t>
            </a:r>
            <a:endParaRPr lang="cs-CZ" altLang="cs-CZ" b="1">
              <a:solidFill>
                <a:srgbClr val="FF3300"/>
              </a:solidFill>
              <a:latin typeface="Times New Roman CE" panose="02020603050405020304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120000"/>
              </a:lnSpc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</a:rPr>
              <a:t>Bolest představuje jeden z nejčastějších problémů onkologicky nemocných a jejímu zvládnutí často brání překážky vytvářené pacientem i lékařem</a:t>
            </a:r>
          </a:p>
          <a:p>
            <a:pPr>
              <a:lnSpc>
                <a:spcPct val="120000"/>
              </a:lnSpc>
            </a:pPr>
            <a:r>
              <a:rPr lang="cs-CZ" altLang="cs-CZ" b="1" dirty="0">
                <a:solidFill>
                  <a:schemeClr val="tx1">
                    <a:lumMod val="50000"/>
                  </a:schemeClr>
                </a:solidFill>
              </a:rPr>
              <a:t>Žádný onkologicky nemocný nemusí žít a umírat bez úlevy od bolesti</a:t>
            </a:r>
            <a:endParaRPr lang="cs-CZ" altLang="cs-CZ" b="1" dirty="0">
              <a:solidFill>
                <a:schemeClr val="tx1">
                  <a:lumMod val="50000"/>
                </a:schemeClr>
              </a:solidFill>
              <a:latin typeface="Times New Roman CE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260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>
                <a:latin typeface="Arial" charset="0"/>
              </a:rPr>
              <a:t>Průlomová bolest - definice</a:t>
            </a:r>
          </a:p>
        </p:txBody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 smtClean="0">
                <a:latin typeface="Arial" charset="0"/>
                <a:cs typeface="Arial" charset="0"/>
              </a:rPr>
              <a:t>Průlomová (epizodická) bolest (PB) je definována jako přechodné vzplanutí bolesti silné intenzity při dobře kontrolované základní bolesti analgetickou léčbou</a:t>
            </a:r>
          </a:p>
          <a:p>
            <a:r>
              <a:rPr lang="cs-CZ" altLang="cs-CZ" sz="2800" smtClean="0">
                <a:latin typeface="Arial" charset="0"/>
                <a:cs typeface="Arial" charset="0"/>
              </a:rPr>
              <a:t>Je většinou krutá, s náhlým začátkem a délkou trvání do 30 minut. </a:t>
            </a:r>
          </a:p>
          <a:p>
            <a:r>
              <a:rPr lang="cs-CZ" altLang="cs-CZ" sz="2800" smtClean="0">
                <a:latin typeface="Arial" charset="0"/>
                <a:cs typeface="Arial" charset="0"/>
              </a:rPr>
              <a:t>Vyvolává u nemocných stavy úzkosti a deprese, nespokojenosti s léčbou a zvyšuje počet návštěv u lékaře. </a:t>
            </a:r>
          </a:p>
          <a:p>
            <a:r>
              <a:rPr lang="cs-CZ" altLang="cs-CZ" sz="2800" smtClean="0">
                <a:latin typeface="Arial" charset="0"/>
                <a:cs typeface="Arial" charset="0"/>
              </a:rPr>
              <a:t>To se odráží i v oblasti ekonomiky zdravotnictví.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7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323850" y="692150"/>
          <a:ext cx="8569325" cy="531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PHOTO-PAINT" r:id="rId4" imgW="5788164" imgH="3587503" progId="CorelPHOTOPAINT.Image.13">
                  <p:embed/>
                </p:oleObj>
              </mc:Choice>
              <mc:Fallback>
                <p:oleObj name="PHOTO-PAINT" r:id="rId4" imgW="5788164" imgH="3587503" progId="CorelPHOTOPAINT.Image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692150"/>
                        <a:ext cx="8569325" cy="5311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9138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Průlomová bolest – incidence, epidemiologie</a:t>
            </a:r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Setkáváme se s ní u bolesti nádorové i nenádorové etiologie. </a:t>
            </a:r>
          </a:p>
          <a:p>
            <a:r>
              <a:rPr lang="cs-CZ" altLang="cs-CZ" smtClean="0"/>
              <a:t>V oblasti onkologie jí trpí až 65 % pacientů</a:t>
            </a:r>
          </a:p>
          <a:p>
            <a:r>
              <a:rPr lang="cs-CZ" altLang="cs-CZ" smtClean="0"/>
              <a:t>V názvosloví PB stále nejsou daná jasná pravidla, i v zahraniční literatuře se informace různí</a:t>
            </a:r>
          </a:p>
          <a:p>
            <a:pPr lvl="1"/>
            <a:r>
              <a:rPr lang="cs-CZ" altLang="cs-CZ" smtClean="0"/>
              <a:t>Spontánní</a:t>
            </a:r>
          </a:p>
          <a:p>
            <a:pPr lvl="1"/>
            <a:r>
              <a:rPr lang="cs-CZ" altLang="cs-CZ" smtClean="0"/>
              <a:t>Incidentální</a:t>
            </a:r>
          </a:p>
          <a:p>
            <a:pPr lvl="1"/>
            <a:r>
              <a:rPr lang="cs-CZ" altLang="cs-CZ" smtClean="0"/>
              <a:t>Bolest na konci dávky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79388" y="5949950"/>
            <a:ext cx="8785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cs-CZ" sz="1200"/>
              <a:t>Caraceni A, et al. Portenoy RK, and a Working Group of an</a:t>
            </a:r>
            <a:r>
              <a:rPr lang="cs-CZ" altLang="cs-CZ" sz="1200"/>
              <a:t> </a:t>
            </a:r>
            <a:r>
              <a:rPr lang="en-US" altLang="cs-CZ" sz="1200"/>
              <a:t>IASP Task Force on Cancer Pain. Breakthrough pain characteristics and syndromes in patients with</a:t>
            </a:r>
            <a:r>
              <a:rPr lang="cs-CZ" altLang="cs-CZ" sz="1200"/>
              <a:t> </a:t>
            </a:r>
            <a:r>
              <a:rPr lang="en-US" altLang="cs-CZ" sz="1200"/>
              <a:t> cancer pain. An international survey. Palliative Medicine 2004; 18: 177–183.</a:t>
            </a:r>
            <a:endParaRPr lang="cs-CZ" altLang="cs-CZ" sz="1200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79388" y="5516563"/>
            <a:ext cx="8785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cs-CZ" sz="1200"/>
              <a:t>Davies A. Introduction. In Davies A. editor. Cancer-related</a:t>
            </a:r>
            <a:r>
              <a:rPr lang="cs-CZ" altLang="cs-CZ" sz="1200"/>
              <a:t> </a:t>
            </a:r>
            <a:r>
              <a:rPr lang="en-US" altLang="cs-CZ" sz="1200"/>
              <a:t>Breakthrough Pain. Oxford Pain management library: Oxford University Press; 2007: 7.</a:t>
            </a:r>
            <a:endParaRPr lang="cs-CZ" altLang="cs-CZ" sz="1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76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graphicFrame>
        <p:nvGraphicFramePr>
          <p:cNvPr id="2050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50825" y="998538"/>
          <a:ext cx="8642350" cy="489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PHOTO-PAINT" r:id="rId4" imgW="5245618" imgH="2968507" progId="CorelPHOTOPAINT.Image.13">
                  <p:embed/>
                </p:oleObj>
              </mc:Choice>
              <mc:Fallback>
                <p:oleObj name="PHOTO-PAINT" r:id="rId4" imgW="5245618" imgH="2968507" progId="CorelPHOTOPAINT.Image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998538"/>
                        <a:ext cx="8642350" cy="489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1717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Průlomová bolest - názvosloví</a:t>
            </a:r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sz="2800" smtClean="0"/>
              <a:t>Spontánní</a:t>
            </a:r>
          </a:p>
          <a:p>
            <a:pPr lvl="1"/>
            <a:r>
              <a:rPr lang="cs-CZ" altLang="cs-CZ" sz="2400" smtClean="0"/>
              <a:t>vznikající náhle bez zjevné příčiny</a:t>
            </a:r>
          </a:p>
          <a:p>
            <a:r>
              <a:rPr lang="cs-CZ" altLang="cs-CZ" sz="2800" smtClean="0"/>
              <a:t>Incidentální</a:t>
            </a:r>
          </a:p>
          <a:p>
            <a:pPr lvl="1"/>
            <a:r>
              <a:rPr lang="cs-CZ" altLang="cs-CZ" sz="2400" smtClean="0"/>
              <a:t>předvídatelná (pohyb, defekace, příjem potravy, polykání) </a:t>
            </a:r>
          </a:p>
          <a:p>
            <a:pPr lvl="1"/>
            <a:r>
              <a:rPr lang="cs-CZ" altLang="cs-CZ" sz="2400" smtClean="0"/>
              <a:t>nepředvídatelná (kýchnutí, peristaltika)</a:t>
            </a:r>
          </a:p>
          <a:p>
            <a:pPr lvl="1"/>
            <a:r>
              <a:rPr lang="cs-CZ" altLang="cs-CZ" sz="2400" smtClean="0"/>
              <a:t>procedurální (rehabilitace, převaz rány, radiologické vyšetření)</a:t>
            </a:r>
          </a:p>
          <a:p>
            <a:r>
              <a:rPr lang="cs-CZ" altLang="cs-CZ" sz="2800" smtClean="0"/>
              <a:t>Na konci dávky</a:t>
            </a:r>
          </a:p>
          <a:p>
            <a:pPr lvl="1"/>
            <a:r>
              <a:rPr lang="cs-CZ" altLang="cs-CZ" sz="2400" smtClean="0"/>
              <a:t>Dána nesprávným managementem léčby bolesti (zkrácení dávkovacího intervalu, navýšení dávky základního opioidu)</a:t>
            </a:r>
          </a:p>
          <a:p>
            <a:endParaRPr lang="cs-CZ" altLang="cs-CZ" sz="2800" smtClean="0"/>
          </a:p>
          <a:p>
            <a:endParaRPr lang="cs-CZ" altLang="cs-CZ" sz="280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718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graphicFrame>
        <p:nvGraphicFramePr>
          <p:cNvPr id="307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68313" y="1006475"/>
          <a:ext cx="8351837" cy="496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name="PHOTO-PAINT" r:id="rId4" imgW="5169418" imgH="3072130" progId="CorelPHOTOPAINT.Image.13">
                  <p:embed/>
                </p:oleObj>
              </mc:Choice>
              <mc:Fallback>
                <p:oleObj name="PHOTO-PAINT" r:id="rId4" imgW="5169418" imgH="3072130" progId="CorelPHOTOPAINT.Image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006475"/>
                        <a:ext cx="8351837" cy="4964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53502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Farmakoterapie – obecné schéma</a:t>
            </a:r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cs-CZ" altLang="cs-CZ" sz="2800" smtClean="0"/>
              <a:t>Dotaz na PB nutné zařadit do každé kontroly pacienta.</a:t>
            </a:r>
          </a:p>
          <a:p>
            <a:pPr>
              <a:lnSpc>
                <a:spcPct val="80000"/>
              </a:lnSpc>
            </a:pPr>
            <a:r>
              <a:rPr lang="cs-CZ" altLang="cs-CZ" sz="2800" smtClean="0"/>
              <a:t>K objektivizaci a hodnocení PB se využívá VAS (vizuální analogová škála) a záznamů v deníku bolesti.</a:t>
            </a:r>
          </a:p>
          <a:p>
            <a:pPr>
              <a:lnSpc>
                <a:spcPct val="80000"/>
              </a:lnSpc>
            </a:pPr>
            <a:r>
              <a:rPr lang="cs-CZ" altLang="cs-CZ" sz="2800" smtClean="0"/>
              <a:t>Pacient zapisuje také situace a objektivní příčiny vedoucí k PB.</a:t>
            </a:r>
          </a:p>
          <a:p>
            <a:pPr>
              <a:lnSpc>
                <a:spcPct val="80000"/>
              </a:lnSpc>
            </a:pPr>
            <a:r>
              <a:rPr lang="cs-CZ" altLang="cs-CZ" sz="2800" smtClean="0"/>
              <a:t>Nutné pacienta vybavit analgetikem s rychlým nástupem účinku k řešení PB, tzv. záchrannou (rescue) medikací.</a:t>
            </a:r>
          </a:p>
          <a:p>
            <a:pPr>
              <a:lnSpc>
                <a:spcPct val="80000"/>
              </a:lnSpc>
            </a:pPr>
            <a:r>
              <a:rPr lang="cs-CZ" altLang="cs-CZ" sz="2800" smtClean="0"/>
              <a:t>V případech předvídatelného výskytu PB se farmaka aplikují asi 30 minut před vyvolávající událostí. </a:t>
            </a:r>
          </a:p>
          <a:p>
            <a:pPr>
              <a:lnSpc>
                <a:spcPct val="80000"/>
              </a:lnSpc>
            </a:pPr>
            <a:r>
              <a:rPr lang="cs-CZ" altLang="cs-CZ" sz="2800" smtClean="0"/>
              <a:t>Častý výskyt PB by měl vést ke zhodnocení efektivnosti bazální dávky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6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Souhrn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49" y="1373138"/>
            <a:ext cx="8006303" cy="490511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Úvod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Patofyziologie bolesti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Měření intenzity bolesti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Akutní bolest</a:t>
            </a:r>
          </a:p>
          <a:p>
            <a:pPr marL="857238" lvl="1" indent="-342900"/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Pain</a:t>
            </a:r>
            <a:r>
              <a:rPr lang="cs-CZ" dirty="0"/>
              <a:t> </a:t>
            </a:r>
            <a:r>
              <a:rPr lang="cs-CZ" dirty="0" err="1"/>
              <a:t>Service</a:t>
            </a:r>
            <a:endParaRPr lang="cs-CZ" dirty="0"/>
          </a:p>
          <a:p>
            <a:pPr marL="857238" lvl="1" indent="-342900"/>
            <a:r>
              <a:rPr lang="cs-CZ" dirty="0"/>
              <a:t>Procedurální bolest</a:t>
            </a:r>
          </a:p>
          <a:p>
            <a:pPr marL="857238" lvl="1" indent="-342900"/>
            <a:r>
              <a:rPr lang="cs-CZ" dirty="0"/>
              <a:t>Porodní bolest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Chronická bolest</a:t>
            </a:r>
          </a:p>
          <a:p>
            <a:pPr marL="857238" lvl="1" indent="-342900"/>
            <a:r>
              <a:rPr lang="cs-CZ" dirty="0"/>
              <a:t>Neuropatická bolest</a:t>
            </a:r>
          </a:p>
          <a:p>
            <a:pPr marL="857238" lvl="1" indent="-342900"/>
            <a:r>
              <a:rPr lang="cs-CZ" dirty="0"/>
              <a:t>Nádorová bolest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Léčba bolesti</a:t>
            </a:r>
          </a:p>
          <a:p>
            <a:pPr marL="857238" lvl="1" indent="-342900"/>
            <a:r>
              <a:rPr lang="cs-CZ" dirty="0"/>
              <a:t>Principy léčby bolesti</a:t>
            </a:r>
          </a:p>
          <a:p>
            <a:pPr marL="857238" lvl="1" indent="-342900"/>
            <a:r>
              <a:rPr lang="cs-CZ" dirty="0"/>
              <a:t>Možnosti léčby bolesti</a:t>
            </a:r>
          </a:p>
          <a:p>
            <a:pPr marL="1200129" lvl="2" indent="-342900"/>
            <a:r>
              <a:rPr lang="cs-CZ" dirty="0"/>
              <a:t>Medikamentózní</a:t>
            </a:r>
          </a:p>
          <a:p>
            <a:pPr marL="1200129" lvl="2" indent="-342900"/>
            <a:r>
              <a:rPr lang="cs-CZ" dirty="0"/>
              <a:t>Invazivní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Závěr</a:t>
            </a:r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375" y="67591"/>
            <a:ext cx="3525625" cy="628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331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Opioidní analgetika – silné opioidy</a:t>
            </a:r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Zlatý standard v tlumení silné bolesti morphine</a:t>
            </a:r>
          </a:p>
          <a:p>
            <a:r>
              <a:rPr lang="cs-CZ" altLang="cs-CZ" smtClean="0"/>
              <a:t>Tabletová forma – Sevredol tbl. – 10 a 20mg</a:t>
            </a:r>
          </a:p>
          <a:p>
            <a:r>
              <a:rPr lang="cs-CZ" altLang="cs-CZ" smtClean="0"/>
              <a:t>Sirup - IVLP</a:t>
            </a:r>
          </a:p>
          <a:p>
            <a:pPr lvl="1"/>
            <a:r>
              <a:rPr lang="cs-CZ" altLang="cs-CZ" smtClean="0"/>
              <a:t>Morphini hydrochlorici 1.0 (gramma unum)</a:t>
            </a:r>
          </a:p>
          <a:p>
            <a:pPr lvl="1"/>
            <a:r>
              <a:rPr lang="cs-CZ" altLang="cs-CZ" smtClean="0"/>
              <a:t>Spiriti vini</a:t>
            </a:r>
          </a:p>
          <a:p>
            <a:pPr lvl="1"/>
            <a:r>
              <a:rPr lang="cs-CZ" altLang="cs-CZ" smtClean="0"/>
              <a:t>Sirupi auranti</a:t>
            </a:r>
          </a:p>
          <a:p>
            <a:pPr lvl="1"/>
            <a:r>
              <a:rPr lang="cs-CZ" altLang="cs-CZ" smtClean="0"/>
              <a:t>Aquae destilatae aa ad 100,0</a:t>
            </a:r>
          </a:p>
          <a:p>
            <a:pPr lvl="1"/>
            <a:r>
              <a:rPr lang="cs-CZ" altLang="cs-CZ" smtClean="0"/>
              <a:t>M. D. S. při bolesti 20 kapek = 10 mg morfinu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519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graphicFrame>
        <p:nvGraphicFramePr>
          <p:cNvPr id="4098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79388" y="1365250"/>
          <a:ext cx="8785225" cy="415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PHOTO-PAINT" r:id="rId4" imgW="4641720" imgH="2197426" progId="CorelPHOTOPAINT.Image.13">
                  <p:embed/>
                </p:oleObj>
              </mc:Choice>
              <mc:Fallback>
                <p:oleObj name="PHOTO-PAINT" r:id="rId4" imgW="4641720" imgH="2197426" progId="CorelPHOTOPAINT.Image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365250"/>
                        <a:ext cx="8785225" cy="415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48986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graphicFrame>
        <p:nvGraphicFramePr>
          <p:cNvPr id="512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79388" y="1125538"/>
          <a:ext cx="8640762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name="PHOTO-PAINT" r:id="rId4" imgW="4834138" imgH="2359157" progId="CorelPHOTOPAINT.Image.13">
                  <p:embed/>
                </p:oleObj>
              </mc:Choice>
              <mc:Fallback>
                <p:oleObj name="PHOTO-PAINT" r:id="rId4" imgW="4834138" imgH="2359157" progId="CorelPHOTOPAINT.Image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125538"/>
                        <a:ext cx="8640762" cy="421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35058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graphicFrame>
        <p:nvGraphicFramePr>
          <p:cNvPr id="614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79388" y="1239838"/>
          <a:ext cx="8785225" cy="441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9" name="PHOTO-PAINT" r:id="rId4" imgW="4696977" imgH="2359157" progId="CorelPHOTOPAINT.Image.13">
                  <p:embed/>
                </p:oleObj>
              </mc:Choice>
              <mc:Fallback>
                <p:oleObj name="PHOTO-PAINT" r:id="rId4" imgW="4696977" imgH="2359157" progId="CorelPHOTOPAINT.Image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239838"/>
                        <a:ext cx="8785225" cy="441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21117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Opioidní analgetika - fentanyl</a:t>
            </a:r>
          </a:p>
        </p:txBody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Transdermální formy – nevhodné pro léčbu PB</a:t>
            </a:r>
          </a:p>
          <a:p>
            <a:r>
              <a:rPr lang="cs-CZ" altLang="cs-CZ" smtClean="0"/>
              <a:t>Intranazální forma - Instanyl</a:t>
            </a:r>
          </a:p>
          <a:p>
            <a:r>
              <a:rPr lang="cs-CZ" altLang="cs-CZ" smtClean="0"/>
              <a:t>Sublinguální forma – Lunaldin</a:t>
            </a:r>
          </a:p>
          <a:p>
            <a:r>
              <a:rPr lang="cs-CZ" altLang="cs-CZ" smtClean="0"/>
              <a:t>Bukální forma - Effentora</a:t>
            </a:r>
          </a:p>
          <a:p>
            <a:r>
              <a:rPr lang="cs-CZ" altLang="cs-CZ" smtClean="0"/>
              <a:t>Nevýhody nových forem – nutnost titrace</a:t>
            </a:r>
          </a:p>
          <a:p>
            <a:r>
              <a:rPr lang="cs-CZ" altLang="cs-CZ" smtClean="0"/>
              <a:t>Část pacientů dává přednost tradičním formám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695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/>
          </p:cNvSpPr>
          <p:nvPr>
            <p:ph type="title"/>
          </p:nvPr>
        </p:nvSpPr>
        <p:spPr>
          <a:xfrm>
            <a:off x="450112" y="493454"/>
            <a:ext cx="5483225" cy="495300"/>
          </a:xfrm>
        </p:spPr>
        <p:txBody>
          <a:bodyPr>
            <a:normAutofit fontScale="90000"/>
          </a:bodyPr>
          <a:lstStyle/>
          <a:p>
            <a:r>
              <a:rPr lang="cs-CZ" altLang="cs-CZ" dirty="0" err="1" smtClean="0"/>
              <a:t>Intranazální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fentanyl</a:t>
            </a:r>
            <a:r>
              <a:rPr lang="cs-CZ" altLang="cs-CZ" dirty="0" smtClean="0"/>
              <a:t> (INFS)</a:t>
            </a:r>
          </a:p>
        </p:txBody>
      </p:sp>
      <p:sp>
        <p:nvSpPr>
          <p:cNvPr id="7172" name="Rectangle 3"/>
          <p:cNvSpPr>
            <a:spLocks noGrp="1"/>
          </p:cNvSpPr>
          <p:nvPr>
            <p:ph type="body" sz="half" idx="1"/>
          </p:nvPr>
        </p:nvSpPr>
        <p:spPr>
          <a:xfrm>
            <a:off x="450112" y="1622868"/>
            <a:ext cx="8002588" cy="5360988"/>
          </a:xfrm>
        </p:spPr>
        <p:txBody>
          <a:bodyPr/>
          <a:lstStyle/>
          <a:p>
            <a:r>
              <a:rPr lang="cs-CZ" altLang="cs-CZ" sz="2800" dirty="0" smtClean="0"/>
              <a:t>Výhody</a:t>
            </a:r>
          </a:p>
          <a:p>
            <a:pPr lvl="1"/>
            <a:r>
              <a:rPr lang="cs-CZ" altLang="cs-CZ" sz="2400" dirty="0" smtClean="0"/>
              <a:t>rychlá systémová dostupnost léčiva</a:t>
            </a:r>
          </a:p>
          <a:p>
            <a:pPr lvl="1"/>
            <a:r>
              <a:rPr lang="cs-CZ" altLang="cs-CZ" sz="2400" dirty="0" smtClean="0"/>
              <a:t>snadné podání </a:t>
            </a:r>
          </a:p>
          <a:p>
            <a:pPr lvl="1"/>
            <a:r>
              <a:rPr lang="cs-CZ" altLang="cs-CZ" sz="2400" dirty="0" smtClean="0"/>
              <a:t>dobrá tolerance u pacientů se sníženou salivací. </a:t>
            </a:r>
          </a:p>
          <a:p>
            <a:pPr lvl="1"/>
            <a:r>
              <a:rPr lang="cs-CZ" altLang="cs-CZ" sz="2400" dirty="0" smtClean="0"/>
              <a:t>minimálně irituje nosní sliznici. </a:t>
            </a:r>
          </a:p>
          <a:p>
            <a:r>
              <a:rPr lang="cs-CZ" altLang="cs-CZ" sz="2800" dirty="0" smtClean="0"/>
              <a:t>U všech dostupných dávek léčiva (50 -200</a:t>
            </a:r>
            <a:r>
              <a:rPr lang="el-GR" altLang="cs-CZ" sz="2800" dirty="0" smtClean="0"/>
              <a:t>μ</a:t>
            </a:r>
            <a:r>
              <a:rPr lang="cs-CZ" altLang="cs-CZ" sz="2800" dirty="0" smtClean="0"/>
              <a:t>g) bylo dosaženo špičkové plazmatické koncentrace do 15 min. </a:t>
            </a:r>
          </a:p>
          <a:p>
            <a:r>
              <a:rPr lang="cs-CZ" altLang="cs-CZ" sz="2800" dirty="0" smtClean="0"/>
              <a:t>Po proběhlé titrační fázi bylo užití INFS ve všech dávkách spojeno s efektem do 10 min. </a:t>
            </a:r>
          </a:p>
        </p:txBody>
      </p:sp>
      <p:graphicFrame>
        <p:nvGraphicFramePr>
          <p:cNvPr id="717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6985000" y="0"/>
          <a:ext cx="2159000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3" name="PHOTO-PAINT" r:id="rId4" imgW="444971" imgH="429478" progId="CorelPHOTOPAINT.Image.13">
                  <p:embed/>
                </p:oleObj>
              </mc:Choice>
              <mc:Fallback>
                <p:oleObj name="PHOTO-PAINT" r:id="rId4" imgW="444971" imgH="429478" progId="CorelPHOTOPAINT.Image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00" y="0"/>
                        <a:ext cx="2159000" cy="208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72712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Sublinguální fentanyl (SLF)</a:t>
            </a:r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800" smtClean="0"/>
              <a:t>Výhody</a:t>
            </a:r>
          </a:p>
          <a:p>
            <a:pPr lvl="1">
              <a:lnSpc>
                <a:spcPct val="80000"/>
              </a:lnSpc>
            </a:pPr>
            <a:r>
              <a:rPr lang="cs-CZ" altLang="cs-CZ" sz="2400" smtClean="0"/>
              <a:t>Vysoká vaskularizace</a:t>
            </a:r>
          </a:p>
          <a:p>
            <a:pPr lvl="1">
              <a:lnSpc>
                <a:spcPct val="80000"/>
              </a:lnSpc>
            </a:pPr>
            <a:r>
              <a:rPr lang="cs-CZ" altLang="cs-CZ" sz="2400" smtClean="0"/>
              <a:t>Dobrá propustnost </a:t>
            </a:r>
          </a:p>
          <a:p>
            <a:pPr lvl="1">
              <a:lnSpc>
                <a:spcPct val="80000"/>
              </a:lnSpc>
            </a:pPr>
            <a:r>
              <a:rPr lang="cs-CZ" altLang="cs-CZ" sz="2400" smtClean="0"/>
              <a:t>Rychlá absorbce </a:t>
            </a:r>
          </a:p>
          <a:p>
            <a:pPr lvl="1">
              <a:lnSpc>
                <a:spcPct val="80000"/>
              </a:lnSpc>
            </a:pPr>
            <a:r>
              <a:rPr lang="cs-CZ" altLang="cs-CZ" sz="2400" smtClean="0"/>
              <a:t>Dobrá tolerance pacientem </a:t>
            </a:r>
          </a:p>
          <a:p>
            <a:pPr>
              <a:lnSpc>
                <a:spcPct val="80000"/>
              </a:lnSpc>
            </a:pPr>
            <a:r>
              <a:rPr lang="cs-CZ" altLang="cs-CZ" sz="2800" smtClean="0"/>
              <a:t>Nové rychle účinné sublinguální formy fentanylu (100, 200 a 400 </a:t>
            </a:r>
            <a:r>
              <a:rPr lang="el-GR" altLang="cs-CZ" sz="2800" smtClean="0"/>
              <a:t>μ</a:t>
            </a:r>
            <a:r>
              <a:rPr lang="cs-CZ" altLang="cs-CZ" sz="2800" smtClean="0"/>
              <a:t>g) poskytují plazmatické koncentrace lineárně se zvyšující se podanou dávkou.</a:t>
            </a:r>
          </a:p>
          <a:p>
            <a:pPr>
              <a:lnSpc>
                <a:spcPct val="80000"/>
              </a:lnSpc>
            </a:pPr>
            <a:r>
              <a:rPr lang="cs-CZ" altLang="cs-CZ" sz="2800" smtClean="0"/>
              <a:t>Výrazná úleva od bolesti do 15 min., nástup účinku do 10 min., efekt patrný do 60 min.</a:t>
            </a:r>
          </a:p>
          <a:p>
            <a:pPr>
              <a:lnSpc>
                <a:spcPct val="80000"/>
              </a:lnSpc>
            </a:pPr>
            <a:r>
              <a:rPr lang="cs-CZ" altLang="cs-CZ" sz="2800" smtClean="0"/>
              <a:t>Výskyt a závažnost nežádoucích účinků nebyla se zvyšující se dávkou  pozorována.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93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graphicFrame>
        <p:nvGraphicFramePr>
          <p:cNvPr id="819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187450" y="344488"/>
          <a:ext cx="6624638" cy="606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7" name="PHOTO-PAINT" r:id="rId4" imgW="5169418" imgH="4733153" progId="CorelPHOTOPAINT.Image.13">
                  <p:embed/>
                </p:oleObj>
              </mc:Choice>
              <mc:Fallback>
                <p:oleObj name="PHOTO-PAINT" r:id="rId4" imgW="5169418" imgH="4733153" progId="CorelPHOTOPAINT.Image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344488"/>
                        <a:ext cx="6624638" cy="606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46160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Lunaldin</a:t>
            </a:r>
          </a:p>
        </p:txBody>
      </p:sp>
      <p:graphicFrame>
        <p:nvGraphicFramePr>
          <p:cNvPr id="9218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395288" y="676275"/>
          <a:ext cx="8353425" cy="553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1" name="PHOTO-PAINT" r:id="rId4" imgW="5714528" imgH="3788672" progId="CorelPHOTOPAINT.Image.13">
                  <p:embed/>
                </p:oleObj>
              </mc:Choice>
              <mc:Fallback>
                <p:oleObj name="PHOTO-PAINT" r:id="rId4" imgW="5714528" imgH="3788672" progId="CorelPHOTOPAINT.Image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676275"/>
                        <a:ext cx="8353425" cy="553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64544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Opioidní analgetika – fentanyl - titrace</a:t>
            </a:r>
          </a:p>
        </p:txBody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30724" name="Picture 5" descr="uziva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044" y="1143000"/>
            <a:ext cx="597693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096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Algeziologie</a:t>
            </a:r>
            <a:endParaRPr lang="cs-CZ" dirty="0"/>
          </a:p>
          <a:p>
            <a:pPr marL="857238" lvl="1" indent="-342900"/>
            <a:r>
              <a:rPr lang="cs-CZ" dirty="0"/>
              <a:t>Atestace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Centra léčby bolesti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Neuromodulační</a:t>
            </a:r>
            <a:r>
              <a:rPr lang="en-GB" dirty="0"/>
              <a:t>/</a:t>
            </a:r>
            <a:r>
              <a:rPr lang="cs-CZ" dirty="0" err="1"/>
              <a:t>neurostimulační</a:t>
            </a:r>
            <a:r>
              <a:rPr lang="cs-CZ" dirty="0"/>
              <a:t> </a:t>
            </a:r>
            <a:r>
              <a:rPr lang="cs-CZ" dirty="0" smtClean="0"/>
              <a:t>centra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 smtClean="0"/>
              <a:t>Evaporizačně</a:t>
            </a:r>
            <a:r>
              <a:rPr lang="cs-CZ" dirty="0" smtClean="0"/>
              <a:t>/inhalační centrum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16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328" y="261257"/>
            <a:ext cx="5257800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Algoritmy </a:t>
            </a:r>
            <a:r>
              <a:rPr lang="cs-CZ" dirty="0" smtClean="0"/>
              <a:t>AKUTNĚ.CZ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1600" dirty="0"/>
              <a:t>http://www.akutne.cz/index.php?pg=vyukove-materialy--rozhodovaci-algoritmy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2" y="1924050"/>
            <a:ext cx="409575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522" y="57150"/>
            <a:ext cx="3825478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08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4800" dirty="0"/>
              <a:t>Každý člověk ve 21. století, který trpí bolestí, musí mít bolest </a:t>
            </a:r>
            <a:r>
              <a:rPr lang="cs-CZ" sz="4800" dirty="0" smtClean="0"/>
              <a:t>tlumenu… ne nutně však farmakologicky…</a:t>
            </a:r>
            <a:r>
              <a:rPr lang="cs-CZ" dirty="0" smtClean="0"/>
              <a:t> 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870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XII</a:t>
            </a:r>
            <a:r>
              <a:rPr lang="cs-CZ" dirty="0" smtClean="0"/>
              <a:t>. konference AKUTNĚ.CZ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21. </a:t>
            </a:r>
            <a:r>
              <a:rPr lang="cs-CZ" dirty="0" smtClean="0"/>
              <a:t>listopadu </a:t>
            </a:r>
            <a:r>
              <a:rPr lang="cs-CZ" dirty="0" smtClean="0"/>
              <a:t>2020</a:t>
            </a:r>
            <a:endParaRPr lang="cs-CZ" dirty="0" smtClean="0"/>
          </a:p>
          <a:p>
            <a:r>
              <a:rPr lang="cs-CZ" dirty="0" smtClean="0"/>
              <a:t>Univerzitní Kampus Bohunice, Brno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33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Patofyziologie (anatomie)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/>
              <a:t>Jsou pro diagnostiku a léčbu bolesti důležité?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/>
              <a:t>NE… jsou klíčové </a:t>
            </a:r>
            <a:r>
              <a:rPr lang="en-GB" sz="3200" dirty="0"/>
              <a:t>!!!</a:t>
            </a:r>
            <a:endParaRPr lang="cs-CZ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/>
              <a:t>Jak pro diagnostiku, tak zejména pro léčbu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585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Akutní a chronická bolest 2019[20190510130209225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Sablona-KDAR-PowerPoint-4_3">
  <a:themeElements>
    <a:clrScheme name="KDAR">
      <a:dk1>
        <a:srgbClr val="757070"/>
      </a:dk1>
      <a:lt1>
        <a:sysClr val="window" lastClr="FFFFFF"/>
      </a:lt1>
      <a:dk2>
        <a:srgbClr val="EC6167"/>
      </a:dk2>
      <a:lt2>
        <a:srgbClr val="92CFCC"/>
      </a:lt2>
      <a:accent1>
        <a:srgbClr val="EFED7A"/>
      </a:accent1>
      <a:accent2>
        <a:srgbClr val="ADCBD4"/>
      </a:accent2>
      <a:accent3>
        <a:srgbClr val="AACAB5"/>
      </a:accent3>
      <a:accent4>
        <a:srgbClr val="D7ADCF"/>
      </a:accent4>
      <a:accent5>
        <a:srgbClr val="92CFCC"/>
      </a:accent5>
      <a:accent6>
        <a:srgbClr val="EC6167"/>
      </a:accent6>
      <a:hlink>
        <a:srgbClr val="5B9BD5"/>
      </a:hlink>
      <a:folHlink>
        <a:srgbClr val="C490AA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DAR-PowerPoint-4_3.pptx" id="{986DEA1D-1FDF-4F22-8C5E-C157E748B7E0}" vid="{209BEA01-DE13-4B8F-B4FB-D9F11AB4EA6B}"/>
    </a:ext>
  </a:extLst>
</a:theme>
</file>

<file path=ppt/theme/theme2.xml><?xml version="1.0" encoding="utf-8"?>
<a:theme xmlns:a="http://schemas.openxmlformats.org/drawingml/2006/main" name="LF FN KDAR - en">
  <a:themeElements>
    <a:clrScheme name="KDAR">
      <a:dk1>
        <a:srgbClr val="757070"/>
      </a:dk1>
      <a:lt1>
        <a:sysClr val="window" lastClr="FFFFFF"/>
      </a:lt1>
      <a:dk2>
        <a:srgbClr val="EC6167"/>
      </a:dk2>
      <a:lt2>
        <a:srgbClr val="92CFCC"/>
      </a:lt2>
      <a:accent1>
        <a:srgbClr val="EFED7A"/>
      </a:accent1>
      <a:accent2>
        <a:srgbClr val="ADCBD4"/>
      </a:accent2>
      <a:accent3>
        <a:srgbClr val="AACAB5"/>
      </a:accent3>
      <a:accent4>
        <a:srgbClr val="D7ADCF"/>
      </a:accent4>
      <a:accent5>
        <a:srgbClr val="92CFCC"/>
      </a:accent5>
      <a:accent6>
        <a:srgbClr val="EC6167"/>
      </a:accent6>
      <a:hlink>
        <a:srgbClr val="5B9BD5"/>
      </a:hlink>
      <a:folHlink>
        <a:srgbClr val="C490AA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DAR-PowerPoint-4_3.pptx" id="{986DEA1D-1FDF-4F22-8C5E-C157E748B7E0}" vid="{CA04CE8F-733C-4915-8971-5C743CC5E642}"/>
    </a:ext>
  </a:extLst>
</a:theme>
</file>

<file path=ppt/theme/theme3.xml><?xml version="1.0" encoding="utf-8"?>
<a:theme xmlns:a="http://schemas.openxmlformats.org/drawingml/2006/main" name="LF FN KDAR - cs">
  <a:themeElements>
    <a:clrScheme name="KDAR">
      <a:dk1>
        <a:srgbClr val="757070"/>
      </a:dk1>
      <a:lt1>
        <a:sysClr val="window" lastClr="FFFFFF"/>
      </a:lt1>
      <a:dk2>
        <a:srgbClr val="EC6167"/>
      </a:dk2>
      <a:lt2>
        <a:srgbClr val="92CFCC"/>
      </a:lt2>
      <a:accent1>
        <a:srgbClr val="EFED7A"/>
      </a:accent1>
      <a:accent2>
        <a:srgbClr val="ADCBD4"/>
      </a:accent2>
      <a:accent3>
        <a:srgbClr val="AACAB5"/>
      </a:accent3>
      <a:accent4>
        <a:srgbClr val="D7ADCF"/>
      </a:accent4>
      <a:accent5>
        <a:srgbClr val="92CFCC"/>
      </a:accent5>
      <a:accent6>
        <a:srgbClr val="EC6167"/>
      </a:accent6>
      <a:hlink>
        <a:srgbClr val="5B9BD5"/>
      </a:hlink>
      <a:folHlink>
        <a:srgbClr val="C490AA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DAR-PowerPoint-4_3.pptx" id="{986DEA1D-1FDF-4F22-8C5E-C157E748B7E0}" vid="{43D74C88-CADB-4068-86C1-AAC9AE6E89C1}"/>
    </a:ext>
  </a:extLst>
</a:theme>
</file>

<file path=ppt/theme/theme4.xml><?xml version="1.0" encoding="utf-8"?>
<a:theme xmlns:a="http://schemas.openxmlformats.org/drawingml/2006/main" name="FN LF KDAR - cs">
  <a:themeElements>
    <a:clrScheme name="KDAR">
      <a:dk1>
        <a:srgbClr val="757070"/>
      </a:dk1>
      <a:lt1>
        <a:sysClr val="window" lastClr="FFFFFF"/>
      </a:lt1>
      <a:dk2>
        <a:srgbClr val="EC6167"/>
      </a:dk2>
      <a:lt2>
        <a:srgbClr val="92CFCC"/>
      </a:lt2>
      <a:accent1>
        <a:srgbClr val="EFED7A"/>
      </a:accent1>
      <a:accent2>
        <a:srgbClr val="ADCBD4"/>
      </a:accent2>
      <a:accent3>
        <a:srgbClr val="AACAB5"/>
      </a:accent3>
      <a:accent4>
        <a:srgbClr val="D7ADCF"/>
      </a:accent4>
      <a:accent5>
        <a:srgbClr val="92CFCC"/>
      </a:accent5>
      <a:accent6>
        <a:srgbClr val="EC6167"/>
      </a:accent6>
      <a:hlink>
        <a:srgbClr val="5B9BD5"/>
      </a:hlink>
      <a:folHlink>
        <a:srgbClr val="C490AA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DAR-PowerPoint-4_3.pptx" id="{986DEA1D-1FDF-4F22-8C5E-C157E748B7E0}" vid="{AED64EFB-3296-46F5-9E8F-8FF7FF1E17EA}"/>
    </a:ext>
  </a:extLst>
</a:theme>
</file>

<file path=ppt/theme/theme5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Sablona-KDAR-PowerPoint-4_3</Template>
  <TotalTime>2040</TotalTime>
  <Words>3042</Words>
  <Application>Microsoft Office PowerPoint</Application>
  <PresentationFormat>Předvádění na obrazovce (4:3)</PresentationFormat>
  <Paragraphs>478</Paragraphs>
  <Slides>82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4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82</vt:i4>
      </vt:variant>
    </vt:vector>
  </HeadingPairs>
  <TitlesOfParts>
    <vt:vector size="93" baseType="lpstr">
      <vt:lpstr>Arial</vt:lpstr>
      <vt:lpstr>Arial Black</vt:lpstr>
      <vt:lpstr>Calibri</vt:lpstr>
      <vt:lpstr>Monotype Sorts</vt:lpstr>
      <vt:lpstr>Times New Roman CE</vt:lpstr>
      <vt:lpstr>Wingdings</vt:lpstr>
      <vt:lpstr>Sablona-KDAR-PowerPoint-4_3</vt:lpstr>
      <vt:lpstr>LF FN KDAR - en</vt:lpstr>
      <vt:lpstr>LF FN KDAR - cs</vt:lpstr>
      <vt:lpstr>FN LF KDAR - cs</vt:lpstr>
      <vt:lpstr>PHOTO-PAINT</vt:lpstr>
      <vt:lpstr>Akutní a chronická bolest Základní principy</vt:lpstr>
      <vt:lpstr>Co je bolest?</vt:lpstr>
      <vt:lpstr>Jsou věkové kategorie, které nic nebolí?</vt:lpstr>
      <vt:lpstr>Existuje fyziologická bolest?</vt:lpstr>
      <vt:lpstr>Existuje maximální doba užívání analgetik?</vt:lpstr>
      <vt:lpstr>Opioidofobie</vt:lpstr>
      <vt:lpstr>Souhrn</vt:lpstr>
      <vt:lpstr>Úvod</vt:lpstr>
      <vt:lpstr>Patofyziologie (anatomie) bolesti</vt:lpstr>
      <vt:lpstr>Patofyziologie bolesti</vt:lpstr>
      <vt:lpstr>Patofyziologie bolesti</vt:lpstr>
      <vt:lpstr>Patofyziologie bolesti</vt:lpstr>
      <vt:lpstr>Prezentace aplikace PowerPoint</vt:lpstr>
      <vt:lpstr>Patofyziologie bolesti</vt:lpstr>
      <vt:lpstr>Patofyziologie bolesti</vt:lpstr>
      <vt:lpstr>Patofyziologie bolesti</vt:lpstr>
      <vt:lpstr>Patofyziologie bolesti  – vrátková teorie</vt:lpstr>
      <vt:lpstr>Bolest akutní vs. chronická</vt:lpstr>
      <vt:lpstr>Měření intenzity bolesti</vt:lpstr>
      <vt:lpstr>Hodnocení intenzity bolesti  u dětí</vt:lpstr>
      <vt:lpstr>Hodnocení intenzity bolesti</vt:lpstr>
      <vt:lpstr>NIPS</vt:lpstr>
      <vt:lpstr>POPSI pro malé děti</vt:lpstr>
      <vt:lpstr>CHEOPS</vt:lpstr>
      <vt:lpstr>COMFORT</vt:lpstr>
      <vt:lpstr>Principy léčby bolesti</vt:lpstr>
      <vt:lpstr>Zásady účelné terapie bolesti</vt:lpstr>
      <vt:lpstr>Mýty a překážky v léčbě bolesti</vt:lpstr>
      <vt:lpstr>Spotřeba opioidů (na mil.obyv.)</vt:lpstr>
      <vt:lpstr>Principy léčby bolesti - akutní</vt:lpstr>
      <vt:lpstr>Pozadí, populace</vt:lpstr>
      <vt:lpstr>Historie</vt:lpstr>
      <vt:lpstr>Úhelné kameny  Acute Pain Service</vt:lpstr>
      <vt:lpstr>Priority APS</vt:lpstr>
      <vt:lpstr>Acute Pain Service</vt:lpstr>
      <vt:lpstr>Prezentace aplikace PowerPoint</vt:lpstr>
      <vt:lpstr>Prezentace aplikace PowerPoint</vt:lpstr>
      <vt:lpstr>Výsledky – PCAPS FN Brno</vt:lpstr>
      <vt:lpstr>Acute Pain Service Malé výkony (typ A) (artroskopie, urologické endoskopické operace, operace na úrovni kůže a podkoží). </vt:lpstr>
      <vt:lpstr>Acute Pain Service Středně velké výkony(typ B) (LapCHE, VATS, strumektonie, operace tříselné kýly, operace zad pro he.disci..) </vt:lpstr>
      <vt:lpstr>Acute Pain Service Velké výkony (Typ C)</vt:lpstr>
      <vt:lpstr>Principy léčby bolesti - chronická</vt:lpstr>
      <vt:lpstr>Strategie léčby bolesti</vt:lpstr>
      <vt:lpstr>Farmakoterapie bolesti  - I. stupeň</vt:lpstr>
      <vt:lpstr>Analgetika léčby bolesti I. stupně </vt:lpstr>
      <vt:lpstr>Nesteroidní analgetika/antiflogistika (NSA)</vt:lpstr>
      <vt:lpstr>Farmakoterapie bolesti  - II. stupeň</vt:lpstr>
      <vt:lpstr>Slabé opioidy</vt:lpstr>
      <vt:lpstr>Farmakoterapie bolesti  - III. stupeň</vt:lpstr>
      <vt:lpstr>Opioidy</vt:lpstr>
      <vt:lpstr>Opioidy</vt:lpstr>
      <vt:lpstr>Opioidy</vt:lpstr>
      <vt:lpstr>Nežádoucí účinky opioidů</vt:lpstr>
      <vt:lpstr>Indikace adjuvantních analgetik</vt:lpstr>
      <vt:lpstr>Perorální opioidy s řízeným uvolňováním (morfin, oxycodon)</vt:lpstr>
      <vt:lpstr>Transdermální fentanyl/buprenorphine</vt:lpstr>
      <vt:lpstr>Morphin pro epidurální anestézii</vt:lpstr>
      <vt:lpstr>Indikace invazivních technik</vt:lpstr>
      <vt:lpstr>Typy invazivních technik</vt:lpstr>
      <vt:lpstr>Principy léčby bolesti - nádorová</vt:lpstr>
      <vt:lpstr>Prevalence nádorové bolesti</vt:lpstr>
      <vt:lpstr>Léčba nádorové bolesti</vt:lpstr>
      <vt:lpstr>Průlomová bolest - definice</vt:lpstr>
      <vt:lpstr>Prezentace aplikace PowerPoint</vt:lpstr>
      <vt:lpstr>Průlomová bolest – incidence, epidemiologie</vt:lpstr>
      <vt:lpstr>Prezentace aplikace PowerPoint</vt:lpstr>
      <vt:lpstr>Průlomová bolest - názvosloví</vt:lpstr>
      <vt:lpstr>Prezentace aplikace PowerPoint</vt:lpstr>
      <vt:lpstr>Farmakoterapie – obecné schéma</vt:lpstr>
      <vt:lpstr>Opioidní analgetika – silné opioidy</vt:lpstr>
      <vt:lpstr>Prezentace aplikace PowerPoint</vt:lpstr>
      <vt:lpstr>Prezentace aplikace PowerPoint</vt:lpstr>
      <vt:lpstr>Prezentace aplikace PowerPoint</vt:lpstr>
      <vt:lpstr>Opioidní analgetika - fentanyl</vt:lpstr>
      <vt:lpstr>Intranazální fentanyl (INFS)</vt:lpstr>
      <vt:lpstr>Sublinguální fentanyl (SLF)</vt:lpstr>
      <vt:lpstr>Prezentace aplikace PowerPoint</vt:lpstr>
      <vt:lpstr>Lunaldin</vt:lpstr>
      <vt:lpstr>Opioidní analgetika – fentanyl - titrace</vt:lpstr>
      <vt:lpstr>Algoritmy AKUTNĚ.CZ  http://www.akutne.cz/index.php?pg=vyukove-materialy--rozhodovaci-algoritmy</vt:lpstr>
      <vt:lpstr>Závěr </vt:lpstr>
      <vt:lpstr>XII. konference AKUTNĚ.CZ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Stourac Petr</dc:creator>
  <cp:lastModifiedBy>Petr Štourač</cp:lastModifiedBy>
  <cp:revision>50</cp:revision>
  <dcterms:created xsi:type="dcterms:W3CDTF">2016-06-30T10:24:46Z</dcterms:created>
  <dcterms:modified xsi:type="dcterms:W3CDTF">2020-03-16T08:23:02Z</dcterms:modified>
</cp:coreProperties>
</file>