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34" r:id="rId2"/>
    <p:sldId id="338" r:id="rId3"/>
    <p:sldId id="422" r:id="rId4"/>
    <p:sldId id="421" r:id="rId5"/>
    <p:sldId id="423" r:id="rId6"/>
    <p:sldId id="424" r:id="rId7"/>
    <p:sldId id="275" r:id="rId8"/>
    <p:sldId id="257" r:id="rId9"/>
    <p:sldId id="350" r:id="rId10"/>
    <p:sldId id="372" r:id="rId11"/>
    <p:sldId id="371" r:id="rId12"/>
    <p:sldId id="317" r:id="rId13"/>
    <p:sldId id="351" r:id="rId14"/>
    <p:sldId id="285" r:id="rId15"/>
    <p:sldId id="362" r:id="rId16"/>
    <p:sldId id="353" r:id="rId17"/>
    <p:sldId id="290" r:id="rId18"/>
    <p:sldId id="289" r:id="rId19"/>
    <p:sldId id="287" r:id="rId20"/>
    <p:sldId id="322" r:id="rId21"/>
    <p:sldId id="329" r:id="rId22"/>
    <p:sldId id="374" r:id="rId23"/>
    <p:sldId id="298" r:id="rId24"/>
    <p:sldId id="323" r:id="rId25"/>
    <p:sldId id="297" r:id="rId26"/>
    <p:sldId id="395" r:id="rId27"/>
    <p:sldId id="281" r:id="rId28"/>
    <p:sldId id="301" r:id="rId29"/>
    <p:sldId id="258" r:id="rId30"/>
    <p:sldId id="375" r:id="rId31"/>
    <p:sldId id="376" r:id="rId32"/>
    <p:sldId id="260" r:id="rId33"/>
    <p:sldId id="294" r:id="rId34"/>
    <p:sldId id="378" r:id="rId35"/>
    <p:sldId id="270" r:id="rId36"/>
    <p:sldId id="381" r:id="rId37"/>
    <p:sldId id="383" r:id="rId38"/>
    <p:sldId id="386" r:id="rId39"/>
    <p:sldId id="387" r:id="rId40"/>
    <p:sldId id="388" r:id="rId41"/>
    <p:sldId id="303" r:id="rId42"/>
    <p:sldId id="365" r:id="rId43"/>
    <p:sldId id="333" r:id="rId44"/>
    <p:sldId id="327" r:id="rId45"/>
    <p:sldId id="391" r:id="rId46"/>
    <p:sldId id="404" r:id="rId47"/>
    <p:sldId id="330" r:id="rId48"/>
    <p:sldId id="304" r:id="rId49"/>
    <p:sldId id="316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E2AC1-BCB3-4327-B67B-5EEE82343C83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6F792-8312-4124-83E7-2ADCCABBD9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212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B059BF93-315F-4BD8-B961-FBCFAB586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AD7C7B5-CDF8-40F2-975A-ADD38CFC5DD6}" type="slidenum">
              <a:rPr lang="cs-CZ" altLang="cs-CZ" sz="1200" smtClean="0"/>
              <a:pPr/>
              <a:t>11</a:t>
            </a:fld>
            <a:endParaRPr lang="cs-CZ" altLang="cs-CZ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752BB28C-CEC8-49B6-AEF7-D8A2CD1DC1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D5CCCAAA-25C0-488E-9476-F65E91B6F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390039A5-8DB7-4563-8F69-7B681EBEA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441258-ECDF-4868-B8A3-908D2E538F6E}" type="slidenum">
              <a:rPr lang="cs-CZ" altLang="cs-CZ" sz="1200" smtClean="0"/>
              <a:pPr/>
              <a:t>23</a:t>
            </a:fld>
            <a:endParaRPr lang="cs-CZ" altLang="cs-CZ" sz="12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5F5F0D71-1709-4A7D-B0E0-346247C250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16342AB-FC06-4BD5-9C00-FA0148CF0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F8BE3AA8-BA34-435D-8128-4F120D22C9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43CB86-FFCB-44F8-B451-C7073BABA730}" type="slidenum">
              <a:rPr lang="cs-CZ" altLang="cs-CZ" sz="1200" smtClean="0"/>
              <a:pPr/>
              <a:t>24</a:t>
            </a:fld>
            <a:endParaRPr lang="cs-CZ" altLang="cs-CZ" sz="12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D9876046-330C-4479-8581-167515FF69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5CAEF949-DB69-4A87-B624-159BE383A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D0F441CB-1F11-4F91-B23E-04ACED7E84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52AA0D-404B-429B-A249-C612C2BF9E95}" type="slidenum">
              <a:rPr lang="cs-CZ" altLang="cs-CZ" sz="1200" smtClean="0"/>
              <a:pPr/>
              <a:t>25</a:t>
            </a:fld>
            <a:endParaRPr lang="cs-CZ" altLang="cs-CZ" sz="12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BB45D557-A386-4106-8D81-E566CC2157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7EF19E9C-4957-439C-9DE2-A4DCEC326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ACE36FFD-01F5-459D-8BEE-E5B81DAD86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404E65-170C-4495-BA9C-8EC35D90473B}" type="slidenum">
              <a:rPr lang="cs-CZ" altLang="cs-CZ" smtClean="0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E8D747E-7394-4DA3-AF89-7C71351BB6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76D2B469-5824-45E8-A2B4-9CDDCBEDCD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FF2E475-8B78-46C6-97FE-2B1B2ED39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9A2CF2D-C3CA-45D2-B173-031166DFF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88A2CAF-2C10-49C3-B6BD-614823C976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36E78D-CB5B-4AE9-B787-99D5993932F7}" type="slidenum">
              <a:rPr lang="cs-CZ" altLang="cs-CZ" smtClean="0"/>
              <a:pPr/>
              <a:t>30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116ADB0C-189D-4A28-8061-FB0171B1EE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2100C82E-8273-4F5D-B615-48034DF9F9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20806EA-20AF-44C0-A625-346A82A1C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09CB8E0-86DB-4299-88DA-28A5E58D8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F376B149-4F6B-4BF0-8BB4-8EFDB0B30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C76DE4-B580-4FC0-9C87-32691A62A780}" type="slidenum">
              <a:rPr lang="cs-CZ" altLang="cs-CZ" smtClean="0"/>
              <a:pPr>
                <a:spcBef>
                  <a:spcPct val="0"/>
                </a:spcBef>
              </a:pPr>
              <a:t>32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ECC26CFD-10D9-4B15-8D05-75300D5BB3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7CD3FCC-8284-4ACC-890D-1BEA257E74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8763" y="4714875"/>
            <a:ext cx="62801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Plicae malleares ant. et post. jsou </a:t>
            </a:r>
            <a:r>
              <a:rPr lang="cs-CZ" altLang="cs-CZ" b="1">
                <a:latin typeface="Arial" panose="020B0604020202020204" pitchFamily="34" charset="0"/>
              </a:rPr>
              <a:t>řasy středoušní sliznice</a:t>
            </a:r>
            <a:r>
              <a:rPr lang="cs-CZ" altLang="cs-CZ">
                <a:latin typeface="Arial" panose="020B0604020202020204" pitchFamily="34" charset="0"/>
              </a:rPr>
              <a:t>, které prosvítají bubínkem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latin typeface="Arial" panose="020B0604020202020204" pitchFamily="34" charset="0"/>
              </a:rPr>
              <a:t>Od prominentia malllearis jdou po vnitřní straně bubínku a na jeho zevní straně prosvítají 2 řasy středoušní sliznice: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>
                <a:latin typeface="Arial" panose="020B0604020202020204" pitchFamily="34" charset="0"/>
              </a:rPr>
              <a:t>plica mallearis ant –</a:t>
            </a:r>
            <a:r>
              <a:rPr lang="cs-CZ" altLang="cs-CZ">
                <a:latin typeface="Arial" panose="020B0604020202020204" pitchFamily="34" charset="0"/>
              </a:rPr>
              <a:t> dopředu vzhůru k obvodu bubínku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>
                <a:latin typeface="Arial" panose="020B0604020202020204" pitchFamily="34" charset="0"/>
              </a:rPr>
              <a:t>plica mallearis post</a:t>
            </a:r>
            <a:r>
              <a:rPr lang="cs-CZ" altLang="cs-CZ">
                <a:latin typeface="Arial" panose="020B0604020202020204" pitchFamily="34" charset="0"/>
              </a:rPr>
              <a:t> – dozadu vzhůru k obvodu bubínku.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latin typeface="Arial" panose="020B0604020202020204" pitchFamily="34" charset="0"/>
              </a:rPr>
              <a:t>Obě řasy mezi sebou a obvodem bubínku uzavírají </a:t>
            </a:r>
            <a:r>
              <a:rPr lang="cs-CZ" altLang="cs-CZ" b="1">
                <a:latin typeface="Arial" panose="020B0604020202020204" pitchFamily="34" charset="0"/>
              </a:rPr>
              <a:t>pars flaccida membranae tympani</a:t>
            </a:r>
            <a:r>
              <a:rPr lang="cs-CZ" altLang="cs-CZ">
                <a:latin typeface="Arial" panose="020B0604020202020204" pitchFamily="34" charset="0"/>
              </a:rPr>
              <a:t> (tenčí část bubínku, která je nahoře fixována do incisura tympanica a není tak napjatá jako hlavní část bubínku)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latin typeface="Arial" panose="020B0604020202020204" pitchFamily="34" charset="0"/>
              </a:rPr>
              <a:t>Pars tensa membranae tympani – tužší a napjatá část, v níž prosvítají vazivová vlákna střední vrstvy bubínku.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19F22B35-0D5A-45AC-BBA3-CBA28AA5A4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ACA3627C-9501-4538-B20D-07DF7BDAC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8CF119A7-C487-4E98-A387-ED344AFA60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60D2C6-2080-421F-A9FE-6CB456D1BC86}" type="slidenum">
              <a:rPr lang="cs-CZ" altLang="cs-CZ" smtClean="0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1C846AA6-13E8-4C10-AA92-F82AFF7E35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664A82FA-D4CA-4D77-A3F2-C1E33B577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81DC6040-29EA-48FA-8E02-4216624AF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4283D1-A4ED-4828-88C3-B925C9916C6C}" type="slidenum">
              <a:rPr lang="cs-CZ" altLang="cs-CZ" smtClean="0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DEB1A93F-ED99-453B-880A-9D99C7CF3C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3060FA-B590-4218-ADC5-FF2D433548A4}" type="slidenum">
              <a:rPr lang="cs-CZ" altLang="cs-CZ" sz="1200" smtClean="0"/>
              <a:pPr/>
              <a:t>12</a:t>
            </a:fld>
            <a:endParaRPr lang="cs-CZ" altLang="cs-CZ" sz="12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27DE0D1-30BA-4B71-B185-F29D1251CD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2BF62CA-4F35-45DC-9942-52CFBFC90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F3384EFC-9311-4FDD-BE29-900612677E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365F5DB9-1C23-4434-BE5E-87D956707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9E25100C-2DCC-40AE-A8B1-0C3D9A135F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62B3A0-DE81-4073-B5E4-0E23FBF079D4}" type="slidenum">
              <a:rPr lang="cs-CZ" altLang="cs-CZ" smtClean="0"/>
              <a:pPr>
                <a:spcBef>
                  <a:spcPct val="0"/>
                </a:spcBef>
              </a:pPr>
              <a:t>35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4735851-A335-4C51-988E-A62D0E9886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E96C3D4-D4D9-4273-8371-B8522C462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714875"/>
            <a:ext cx="599440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b="1">
                <a:latin typeface="Arial" panose="020B0604020202020204" pitchFamily="34" charset="0"/>
              </a:rPr>
              <a:t>Auris externa et media</a:t>
            </a:r>
            <a:r>
              <a:rPr lang="cs-CZ" altLang="cs-CZ">
                <a:latin typeface="Arial" panose="020B0604020202020204" pitchFamily="34" charset="0"/>
              </a:rPr>
              <a:t> slouží pouze převodu sluchových vln</a:t>
            </a:r>
          </a:p>
          <a:p>
            <a:r>
              <a:rPr lang="cs-CZ" altLang="cs-CZ" b="1">
                <a:latin typeface="Arial" panose="020B0604020202020204" pitchFamily="34" charset="0"/>
              </a:rPr>
              <a:t>Auris interna</a:t>
            </a:r>
            <a:r>
              <a:rPr lang="cs-CZ" altLang="cs-CZ">
                <a:latin typeface="Arial" panose="020B0604020202020204" pitchFamily="34" charset="0"/>
              </a:rPr>
              <a:t> obsahuje smyslový epitel – pro sluchové informace a dále čidla pro registraci polohy a pohyby hlavy v prostoru</a:t>
            </a:r>
          </a:p>
          <a:p>
            <a:endParaRPr lang="cs-CZ" altLang="cs-CZ">
              <a:latin typeface="Arial" panose="020B0604020202020204" pitchFamily="34" charset="0"/>
            </a:endParaRPr>
          </a:p>
          <a:p>
            <a:r>
              <a:rPr lang="cs-CZ" altLang="cs-CZ">
                <a:latin typeface="Arial" panose="020B0604020202020204" pitchFamily="34" charset="0"/>
              </a:rPr>
              <a:t>Naléhání hlemýždě na meatus ac. internus</a:t>
            </a:r>
          </a:p>
          <a:p>
            <a:r>
              <a:rPr lang="cs-CZ" altLang="cs-CZ">
                <a:latin typeface="Arial" panose="020B0604020202020204" pitchFamily="34" charset="0"/>
              </a:rPr>
              <a:t>Canalis semicircularis ant.= prominentia arcuata</a:t>
            </a:r>
          </a:p>
          <a:p>
            <a:r>
              <a:rPr lang="cs-CZ" altLang="cs-CZ">
                <a:latin typeface="Arial" panose="020B0604020202020204" pitchFamily="34" charset="0"/>
              </a:rPr>
              <a:t>Tegmen tympani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02C5C2AD-9901-4D0A-BC62-CCB2D9E53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C9B89E1F-C88F-464A-AC59-429562C74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71C6BB7B-AFB9-4245-BD84-B9F78B78B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B81A53-634A-4C6D-AAA2-204C6DF71201}" type="slidenum">
              <a:rPr lang="cs-CZ" altLang="cs-CZ" smtClean="0"/>
              <a:pPr>
                <a:spcBef>
                  <a:spcPct val="0"/>
                </a:spcBef>
              </a:pPr>
              <a:t>39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AAFAC556-525A-4736-B217-46F94CFF1F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E382FE-131A-470E-B896-435B03E63DA4}" type="slidenum">
              <a:rPr lang="cs-CZ" altLang="cs-CZ" smtClean="0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1141EA5E-DE36-42E6-9428-0E808D85B5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0D097D5E-0E3F-4496-AD3C-2E2B6766D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0200" y="4714875"/>
            <a:ext cx="62801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Lamina spiralis ossea má 2 hrany: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labium limbi vestibulare – připojuje se na ní membrana tectoria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labium limbi tympanicum – připojuje se na ní membrana basilaris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Modiolus</a:t>
            </a:r>
            <a:r>
              <a:rPr lang="cs-CZ" altLang="cs-CZ">
                <a:latin typeface="Arial" panose="020B0604020202020204" pitchFamily="34" charset="0"/>
              </a:rPr>
              <a:t> – kostěná osa ve tvaru kužele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Lamina spiralis ossea</a:t>
            </a:r>
            <a:r>
              <a:rPr lang="cs-CZ" altLang="cs-CZ">
                <a:latin typeface="Arial" panose="020B0604020202020204" pitchFamily="34" charset="0"/>
              </a:rPr>
              <a:t> – spirální kostěná lišta, která odstupuje z modiolu zevně do kanálku hlemýždě. Modiolus + lamina spiralis ossea – podobají se šneku ve strojku na mletí masa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E7E5A806-488C-415F-8645-2CF0EED029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C43378-0B97-435C-BAA9-B2A668779935}" type="slidenum">
              <a:rPr lang="cs-CZ" altLang="cs-CZ"/>
              <a:pPr algn="r" eaLnBrk="1" hangingPunct="1"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61CA91A-FDA9-42C7-8D78-F51F1BD085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D3D0920A-C6D6-4EC9-A7A2-F1DE59D32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714875"/>
            <a:ext cx="5716587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Area vest. sup.</a:t>
            </a:r>
            <a:r>
              <a:rPr lang="cs-CZ" altLang="cs-CZ">
                <a:latin typeface="Arial" panose="020B0604020202020204" pitchFamily="34" charset="0"/>
              </a:rPr>
              <a:t> – n. utriculoampullaris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area vestib. inf.</a:t>
            </a:r>
            <a:r>
              <a:rPr lang="cs-CZ" altLang="cs-CZ">
                <a:latin typeface="Arial" panose="020B0604020202020204" pitchFamily="34" charset="0"/>
              </a:rPr>
              <a:t> – n. saccularis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foramen signulare</a:t>
            </a:r>
            <a:r>
              <a:rPr lang="cs-CZ" altLang="cs-CZ">
                <a:latin typeface="Arial" panose="020B0604020202020204" pitchFamily="34" charset="0"/>
              </a:rPr>
              <a:t> – n. ampullaris post.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F439FCBE-FA7F-4C32-990D-95DE0BA112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3D0E1383-C669-45D5-8585-679EAEC5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E83B1CB7-F017-4F63-9197-2B849F238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31814C-9CBC-46A9-A775-2271C4ACDB6A}" type="slidenum">
              <a:rPr lang="cs-CZ" altLang="cs-CZ" smtClean="0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4554AA7-EF36-46F9-8DD7-F833F293C0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E455F0-A268-44AE-B667-78FB21B9EBC8}" type="slidenum">
              <a:rPr lang="cs-CZ" altLang="cs-CZ" smtClean="0"/>
              <a:pPr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BF58D18-A77F-479D-8A12-DAB414BF4B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AFDB0E40-DDC9-4105-B7C0-560931FE8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7325" y="4714875"/>
            <a:ext cx="6351588" cy="501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Ductus cochlearis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uložen v kostěném hlemýždi mezi okrajem l. spiralis ossea a zevní stěnou kostěného kanálku. Na průřezu má trojúhelníkovitý tvar a jeho stěny tvoří: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</a:t>
            </a:r>
            <a:r>
              <a:rPr lang="cs-CZ" altLang="cs-CZ" b="1">
                <a:latin typeface="Arial" panose="020B0604020202020204" pitchFamily="34" charset="0"/>
              </a:rPr>
              <a:t>membrana basilaris (p. tympanicus) </a:t>
            </a:r>
            <a:r>
              <a:rPr lang="cs-CZ" altLang="cs-CZ">
                <a:latin typeface="Arial" panose="020B0604020202020204" pitchFamily="34" charset="0"/>
              </a:rPr>
              <a:t>– tvoří dno dct. cochlearis a odděluje ho od scala tympani. Med. navazuje na volný okraj l. spiralis ossea (na labium limbi tympanicum), na opačné straně se připojuje na lig. spirale cochleae.</a:t>
            </a:r>
            <a:endParaRPr lang="cs-CZ" altLang="cs-CZ" b="1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- membrana vestibularis – </a:t>
            </a:r>
            <a:r>
              <a:rPr lang="cs-CZ" altLang="cs-CZ">
                <a:latin typeface="Arial" panose="020B0604020202020204" pitchFamily="34" charset="0"/>
              </a:rPr>
              <a:t>odstupuje od okraje l. spiralis ossea,</a:t>
            </a:r>
            <a:r>
              <a:rPr lang="cs-CZ" altLang="cs-CZ" b="1">
                <a:latin typeface="Arial" panose="020B0604020202020204" pitchFamily="34" charset="0"/>
              </a:rPr>
              <a:t> </a:t>
            </a:r>
            <a:r>
              <a:rPr lang="cs-CZ" altLang="cs-CZ">
                <a:latin typeface="Arial" panose="020B0604020202020204" pitchFamily="34" charset="0"/>
              </a:rPr>
              <a:t>obrací se proti scala vestibuli</a:t>
            </a:r>
            <a:r>
              <a:rPr lang="cs-CZ" altLang="cs-CZ" b="1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- zevní stěna kostěného kanálku</a:t>
            </a:r>
            <a:r>
              <a:rPr lang="cs-CZ" altLang="cs-CZ">
                <a:latin typeface="Arial" panose="020B0604020202020204" pitchFamily="34" charset="0"/>
              </a:rPr>
              <a:t> hlemýždě (vznikla srůstem dct. cochlearis s periostem)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Na l. basilaris je uloženo </a:t>
            </a:r>
            <a:r>
              <a:rPr lang="cs-CZ" altLang="cs-CZ" b="1">
                <a:latin typeface="Arial" panose="020B0604020202020204" pitchFamily="34" charset="0"/>
              </a:rPr>
              <a:t>organum spirale</a:t>
            </a:r>
            <a:r>
              <a:rPr lang="cs-CZ" altLang="cs-CZ">
                <a:latin typeface="Arial" panose="020B0604020202020204" pitchFamily="34" charset="0"/>
              </a:rPr>
              <a:t> (Cortiho orgán) – sluchový recepční orgán.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Skládá se ze smyslových a podpůrných buněk: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podpůrné bb  jsou skloněny tak, že vytvářejí trojúhelníkovitý Cortiho tunel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po stranách tunelu jsou smyslové bb – jejich apikální povrch nese vždy 40-50 stereocilií,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které vyčnívají nad úroveň Cortiho tunelu. Base jsou opředeny vlákny n. VIII. Cilie zasahují do tzv. </a:t>
            </a:r>
            <a:r>
              <a:rPr lang="cs-CZ" altLang="cs-CZ" b="1">
                <a:latin typeface="Arial" panose="020B0604020202020204" pitchFamily="34" charset="0"/>
              </a:rPr>
              <a:t>membrana tectoria</a:t>
            </a:r>
            <a:r>
              <a:rPr lang="cs-CZ" altLang="cs-CZ">
                <a:latin typeface="Arial" panose="020B0604020202020204" pitchFamily="34" charset="0"/>
              </a:rPr>
              <a:t> – rosolovitá hmota, která se klade volně přes Cortiho orgán.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74B9FB4A-9C80-4D52-BD41-02C44E24B9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B15399DD-191B-4516-89CB-E275D7E21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77F270A8-0F6D-42B6-807C-97C6534C5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C83ABA-B99C-483B-ABB7-CC5413ED942B}" type="slidenum">
              <a:rPr lang="cs-CZ" altLang="cs-CZ" smtClean="0"/>
              <a:pPr>
                <a:spcBef>
                  <a:spcPct val="0"/>
                </a:spcBef>
              </a:pPr>
              <a:t>45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F27CB75F-E008-491B-BB55-B71CD31FC6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070232-E057-44E8-9839-39165A9DB99C}" type="slidenum">
              <a:rPr lang="cs-CZ" altLang="cs-CZ"/>
              <a:pPr/>
              <a:t>46</a:t>
            </a:fld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E5C4F31D-1A43-44B7-A3B9-F45978B91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33184583-0B0A-4E92-817B-1723E541B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52A85895-A556-4FCE-A45F-6EB624ABD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FDE329-966C-48CF-9265-77F1EF681DF6}" type="slidenum">
              <a:rPr lang="cs-CZ" altLang="cs-CZ" smtClean="0"/>
              <a:pPr>
                <a:spcBef>
                  <a:spcPct val="0"/>
                </a:spcBef>
              </a:pPr>
              <a:t>47</a:t>
            </a:fld>
            <a:endParaRPr lang="cs-CZ" altLang="cs-CZ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43CCAFAC-0269-456E-9ECE-91A64C5628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E7903C7D-92D5-4160-854C-E5129B663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2D1CCF5B-8040-48B4-8DBB-8964C188EF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D855F2-7C56-4931-8344-608ABCDBF7B4}" type="slidenum">
              <a:rPr lang="cs-CZ" altLang="cs-CZ" sz="1200" smtClean="0"/>
              <a:pPr/>
              <a:t>14</a:t>
            </a:fld>
            <a:endParaRPr lang="cs-CZ" altLang="cs-CZ" sz="12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0BB0780-8397-46B8-B603-63F85CB429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C71288F9-D7A9-4752-AADA-17E8B22E2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7C1C88C1-373A-4636-9F78-0C98989F1F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0003BF-523D-4614-890F-A7DCBCA59B82}" type="slidenum">
              <a:rPr lang="cs-CZ" altLang="cs-CZ" smtClean="0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04036CD7-BB6E-4C34-838C-6D79DEFD8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509006E1-AC71-42AD-9A8E-04BA2DB2C5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4650" y="4714875"/>
            <a:ext cx="6119813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V ampulární části každého kanálku</a:t>
            </a:r>
            <a:r>
              <a:rPr lang="cs-CZ" altLang="cs-CZ">
                <a:latin typeface="Arial" panose="020B0604020202020204" pitchFamily="34" charset="0"/>
              </a:rPr>
              <a:t> je hřebenovitá hrana – crista ampullaris, která se skládá ze smyslových a podpůrných buněk.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Volný povrch hrany je kryt řasou – cupula ampullaris, do které přecdhází čivé výběřžky smyslových buněk (cilie)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Crista ampullaris </a:t>
            </a:r>
            <a:r>
              <a:rPr lang="cs-CZ" altLang="cs-CZ" b="1">
                <a:latin typeface="Arial" panose="020B0604020202020204" pitchFamily="34" charset="0"/>
              </a:rPr>
              <a:t>leží kolmo na podélnou osu ampully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439E8AA2-6125-42BB-B2F1-8F995E1C16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F117A7-D624-4F67-A716-4C1873D43232}" type="slidenum">
              <a:rPr lang="cs-CZ" altLang="cs-CZ" smtClean="0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08F5F7A5-F5FB-4292-AC3C-32F5966B3F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882A0B9A-33B8-448F-AC00-F30E816F54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8763" y="4714875"/>
            <a:ext cx="620871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Smyslové buňky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jsou sekundární smyslové bb, které přijímají podněty a mění je v nervové vzruchy, které pak předávají zakončení </a:t>
            </a:r>
            <a:r>
              <a:rPr lang="cs-CZ" altLang="cs-CZ" b="1">
                <a:latin typeface="Arial" panose="020B0604020202020204" pitchFamily="34" charset="0"/>
              </a:rPr>
              <a:t>senzorických vláken vestibulárního nervu</a:t>
            </a:r>
            <a:r>
              <a:rPr lang="cs-CZ" altLang="cs-CZ">
                <a:latin typeface="Arial" panose="020B0604020202020204" pitchFamily="34" charset="0"/>
              </a:rPr>
              <a:t>, které opřádají baze těchto buněk.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z buněk vyčnívají </a:t>
            </a:r>
            <a:r>
              <a:rPr lang="cs-CZ" altLang="cs-CZ" b="1">
                <a:latin typeface="Arial" panose="020B0604020202020204" pitchFamily="34" charset="0"/>
              </a:rPr>
              <a:t>stereocilie</a:t>
            </a:r>
            <a:r>
              <a:rPr lang="cs-CZ" altLang="cs-CZ">
                <a:latin typeface="Arial" panose="020B0604020202020204" pitchFamily="34" charset="0"/>
              </a:rPr>
              <a:t> a u nich vždy 1 ultramikrosklpicky delší </a:t>
            </a:r>
            <a:r>
              <a:rPr lang="cs-CZ" altLang="cs-CZ" b="1">
                <a:latin typeface="Arial" panose="020B0604020202020204" pitchFamily="34" charset="0"/>
              </a:rPr>
              <a:t>cilie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apikální povrch buněk je kryt relativně vysokou </a:t>
            </a:r>
            <a:r>
              <a:rPr lang="cs-CZ" altLang="cs-CZ" b="1">
                <a:latin typeface="Arial" panose="020B0604020202020204" pitchFamily="34" charset="0"/>
              </a:rPr>
              <a:t>gelatinosní glykoproteinovou vrstvou</a:t>
            </a:r>
            <a:r>
              <a:rPr lang="cs-CZ" altLang="cs-CZ">
                <a:latin typeface="Arial" panose="020B0604020202020204" pitchFamily="34" charset="0"/>
              </a:rPr>
              <a:t>, do níž jsou cilie i stereocilie zanořeny.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na povrchu gelatinosní vrstvy jsou různě velké </a:t>
            </a:r>
            <a:r>
              <a:rPr lang="cs-CZ" altLang="cs-CZ" b="1">
                <a:latin typeface="Arial" panose="020B0604020202020204" pitchFamily="34" charset="0"/>
              </a:rPr>
              <a:t>krystalky uhličitanu vápenatého</a:t>
            </a:r>
            <a:r>
              <a:rPr lang="cs-CZ" altLang="cs-CZ">
                <a:latin typeface="Arial" panose="020B0604020202020204" pitchFamily="34" charset="0"/>
              </a:rPr>
              <a:t> zvané otolity (statoconie, otoconie)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otolity </a:t>
            </a:r>
            <a:r>
              <a:rPr lang="cs-CZ" altLang="cs-CZ" b="1">
                <a:latin typeface="Arial" panose="020B0604020202020204" pitchFamily="34" charset="0"/>
              </a:rPr>
              <a:t>působí svou hmotností směrem gravitace</a:t>
            </a:r>
            <a:r>
              <a:rPr lang="cs-CZ" altLang="cs-CZ">
                <a:latin typeface="Arial" panose="020B0604020202020204" pitchFamily="34" charset="0"/>
              </a:rPr>
              <a:t> na gelatinosní vrstvu a jejím prostřednictvím na cilie smyslových buněk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buňky vnímají mikroskopické deformace cilií a stereocilií a mění je v nervové vzruchy.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8A64653-5FF0-4FAC-9034-05D5B51706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9C84B43-CF22-496C-8903-51365201587D}" type="slidenum">
              <a:rPr lang="cs-CZ" altLang="cs-CZ" sz="1200" smtClean="0"/>
              <a:pPr/>
              <a:t>17</a:t>
            </a:fld>
            <a:endParaRPr lang="cs-CZ" altLang="cs-CZ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D6497DA5-9E15-47B0-8F4B-A2A1089F6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E62EA70F-2E4C-4298-A268-BD22CC9A2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FDFFF45C-5A2E-477D-85DA-A681069712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8F091C-70B9-4AAA-B3B2-A2186097B4A5}" type="slidenum">
              <a:rPr lang="cs-CZ" altLang="cs-CZ" sz="1200" smtClean="0"/>
              <a:pPr/>
              <a:t>18</a:t>
            </a:fld>
            <a:endParaRPr lang="cs-CZ" altLang="cs-CZ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A2A45A5-1359-4F4B-92F7-148A03442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38241D95-963E-4D44-B401-7A99561AD7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6D953E77-AF27-4A9F-9C5B-D103DFFF0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BA4AB5-45B5-4207-A0C3-9424E98935C6}" type="slidenum">
              <a:rPr lang="cs-CZ" altLang="cs-CZ" sz="1200" smtClean="0"/>
              <a:pPr/>
              <a:t>19</a:t>
            </a:fld>
            <a:endParaRPr lang="cs-CZ" altLang="cs-CZ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39370307-9A5A-4BA5-8C10-F31190F63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D7877A44-5014-4CC5-93A3-C8647C467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110A46DB-D651-4E4E-AEBF-D9540377D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FDAC8D-8D7B-4318-9D13-285EE907AEB2}" type="slidenum">
              <a:rPr lang="cs-CZ" altLang="cs-CZ" sz="1200" smtClean="0"/>
              <a:pPr/>
              <a:t>20</a:t>
            </a:fld>
            <a:endParaRPr lang="cs-CZ" altLang="cs-CZ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E0324612-FCAB-442C-895B-A9BC9DBBF9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E5C598E-E764-4C4F-A48A-5F93F5F8B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416DF559-14A0-4EA5-827F-79AE438915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BE33E0-D8A6-4273-A58F-28BE6235BCCD}" type="slidenum">
              <a:rPr lang="cs-CZ" altLang="cs-CZ" sz="1200" smtClean="0"/>
              <a:pPr/>
              <a:t>21</a:t>
            </a:fld>
            <a:endParaRPr lang="cs-CZ" altLang="cs-CZ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D7F93497-F370-4765-A816-271C55D9C9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0D6349E3-F142-4D96-ACEE-501E5AFE8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ADEBFFD-6936-4E0C-8611-8CC5AC1FD0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818B20A-1093-42A8-A0A3-98D1B4902838}" type="slidenum">
              <a:rPr lang="cs-CZ" altLang="cs-CZ" sz="1200" smtClean="0"/>
              <a:pPr/>
              <a:t>22</a:t>
            </a:fld>
            <a:endParaRPr lang="cs-CZ" altLang="cs-CZ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94C77A8-F40E-4F4E-9C7D-5DF06F121D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BA5876C4-4DA6-41FA-AAB6-215AE8C5F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116C85-103F-4ADB-9814-54EEDFE05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8458B44-8954-4490-81B5-0C5043861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DBDDFF-A864-4D84-9313-18B918EB3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D7438D-89C4-441B-8F3C-717C4B91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C02111-A2D7-4DE0-9528-52B8C7B24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524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8248C-5A38-4CE5-8894-AD9DEE60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A1B7062-236A-4996-86AB-2CAF3CA65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BF3099-E27B-4A42-B4D4-B18F3924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47E981-CBAB-4216-AF40-5B7961D9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168475-D4F5-4B8D-9BC4-6442107B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23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C845C25-D44F-402F-94A6-2C94B8E0D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24690A-000C-4779-BDA6-4DC54A36F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5E6E48-1653-42C6-9330-85E032396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08F78C-225B-4355-937D-BBF45F706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46B8E5-3214-4F43-97A7-1CB141E09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69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CD1BC8-E1C6-4D62-8218-9A6481651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07E0D-578F-4CE3-B15F-BCEE69518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23530D-455F-4668-BA28-14287FFD9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F4B68B-A766-4B15-A69D-D3BF84A4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E63676-ECCA-49E7-90FC-91B0F0FB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116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F871B-6126-45C2-B181-44A51C238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164A5C-312E-412F-8886-E261A8324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4D78EC-B6D9-477D-B39E-63F1CBF94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4B40CD-3831-409A-AA2C-A97D598B1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5FED18-740B-4C06-840C-0B756497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69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55C6C-18D1-41C7-8552-D75641484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4E1B57-67ED-43FE-850C-80DD11E3F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37159B-25BA-422A-973F-A5789DEF4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3E3A36A-C507-4490-A38F-D7B1BBAEF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C0B2D9-AE58-4F08-9949-4C92FBCA0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67ED81-87F4-4B55-AF1C-767D23AE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987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89C150-9165-4815-BEED-62C1073E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6ACB5A-C151-4A75-AFA6-E7D5675EC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56004A-3A2D-4505-B99C-70DF2271C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32BC6C0-5009-4190-9E52-143B60911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D84AB4C-EBFD-4E45-A6E2-3658CD7194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6F66B79-17A6-4BBB-99C5-A9CC398B3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79E9A47-D414-46EF-8225-777B75957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1E41A58-CCAD-4A6E-A8EE-DF2518C0A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32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05B11-9FB8-498D-B5C8-4FBBE04E4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1E4FB69-5EB8-47D0-9960-9F37A0211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18C7CBF-4CB9-4CCF-B4E5-E28DDFA30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6EA7A7D-ED18-4683-9DBB-07CA5674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32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52EBA7F-33A1-4EE5-870B-5B5DCAC70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A07DAFF-6033-450B-A50B-D7B1AD944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CAA6FC4-78BD-4834-A8FA-43D5513F7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17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FBCC3-517B-48FA-B6B7-23AFE557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09A0B2-7093-4F93-A026-9A177BCA4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7BF124-7B18-4CDF-BB71-1E45EFDF0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FF0BC8-EA5D-4060-ABBC-D3D2AC81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CB0216-6409-4949-B45D-2CA13C785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483D5A-69FD-435C-A3F4-F508449E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82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00BCD0-C2C2-4115-9B5B-70A9D7A7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E2F81C9-1D5A-4BD6-A5F5-4F27B9ADC8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4A2CA9-4840-4DA6-900C-8F5A6CDE3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B4B1AB-C737-46B5-90CE-338C7733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120641-014C-49A2-B55A-1586A06AE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0A7AF0-58BD-41C3-9FE6-D544D896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86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0464747-DA6E-489B-A528-8F2C1D4E7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25C702-F71A-4A6F-952D-A494669F4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C8B77A-364B-4BD1-9E44-36BF8FABA9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0AFE6-A3E3-43BE-ADB5-FAB2CD28CD08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EC7B0E-0826-4166-B54D-9A21389BE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DAA9BD-EEF4-462E-8F45-8C90309E3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88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jpe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image" Target="../media/image102.png"/><Relationship Id="rId10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oleObject" Target="../embeddings/oleObject10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uvisejÃ­cÃ­ obrÃ¡zek">
            <a:extLst>
              <a:ext uri="{FF2B5EF4-FFF2-40B4-BE49-F238E27FC236}">
                <a16:creationId xmlns:a16="http://schemas.microsoft.com/office/drawing/2014/main" id="{2570D6A3-9B0F-48B1-BC68-FF373DD1B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r="17314" b="15663"/>
          <a:stretch/>
        </p:blipFill>
        <p:spPr bwMode="auto">
          <a:xfrm>
            <a:off x="6294906" y="2737382"/>
            <a:ext cx="5113841" cy="40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olfactory nerve">
            <a:extLst>
              <a:ext uri="{FF2B5EF4-FFF2-40B4-BE49-F238E27FC236}">
                <a16:creationId xmlns:a16="http://schemas.microsoft.com/office/drawing/2014/main" id="{B2A0D48B-7355-4C75-85C0-E784DFC75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1" y="0"/>
            <a:ext cx="55306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E7C9125A-B404-4ABC-AC03-BD6AE99749D3}"/>
              </a:ext>
            </a:extLst>
          </p:cNvPr>
          <p:cNvSpPr txBox="1">
            <a:spLocks noChangeArrowheads="1"/>
          </p:cNvSpPr>
          <p:nvPr/>
        </p:nvSpPr>
        <p:spPr>
          <a:xfrm>
            <a:off x="7130" y="66843"/>
            <a:ext cx="3594125" cy="60649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I. N.</a:t>
            </a:r>
            <a:r>
              <a:rPr lang="cs-CZ" altLang="cs-CZ" sz="2400" b="1" dirty="0"/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OLFACTORIUS</a:t>
            </a:r>
          </a:p>
        </p:txBody>
      </p:sp>
      <p:pic>
        <p:nvPicPr>
          <p:cNvPr id="11" name="Picture 2" descr="VÃ½sledek obrÃ¡zku pro nervus olfactorius">
            <a:extLst>
              <a:ext uri="{FF2B5EF4-FFF2-40B4-BE49-F238E27FC236}">
                <a16:creationId xmlns:a16="http://schemas.microsoft.com/office/drawing/2014/main" id="{6998E12A-32B2-497C-ADAC-E22C82E56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4"/>
          <a:stretch/>
        </p:blipFill>
        <p:spPr bwMode="auto">
          <a:xfrm>
            <a:off x="5561231" y="-37322"/>
            <a:ext cx="3594125" cy="252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čich">
            <a:extLst>
              <a:ext uri="{FF2B5EF4-FFF2-40B4-BE49-F238E27FC236}">
                <a16:creationId xmlns:a16="http://schemas.microsoft.com/office/drawing/2014/main" id="{1CF2EAE2-D8B3-4E21-A911-57FB48655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27" y="-69608"/>
            <a:ext cx="3340173" cy="289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Skupina 15">
            <a:extLst>
              <a:ext uri="{FF2B5EF4-FFF2-40B4-BE49-F238E27FC236}">
                <a16:creationId xmlns:a16="http://schemas.microsoft.com/office/drawing/2014/main" id="{BBCE5A74-FB56-46C4-8C52-FF491209A94A}"/>
              </a:ext>
            </a:extLst>
          </p:cNvPr>
          <p:cNvGrpSpPr>
            <a:grpSpLocks/>
          </p:cNvGrpSpPr>
          <p:nvPr/>
        </p:nvGrpSpPr>
        <p:grpSpPr bwMode="auto">
          <a:xfrm>
            <a:off x="68425" y="1287624"/>
            <a:ext cx="12055150" cy="4058817"/>
            <a:chOff x="107504" y="3429000"/>
            <a:chExt cx="8922534" cy="2804939"/>
          </a:xfrm>
        </p:grpSpPr>
        <p:pic>
          <p:nvPicPr>
            <p:cNvPr id="10244" name="Picture 7" descr="No Image Available!">
              <a:extLst>
                <a:ext uri="{FF2B5EF4-FFF2-40B4-BE49-F238E27FC236}">
                  <a16:creationId xmlns:a16="http://schemas.microsoft.com/office/drawing/2014/main" id="{294D4E69-5E3B-4A80-81AD-7C45D851DB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0" t="18411" r="2656" b="25840"/>
            <a:stretch/>
          </p:blipFill>
          <p:spPr bwMode="auto">
            <a:xfrm>
              <a:off x="475605" y="3520561"/>
              <a:ext cx="8554433" cy="271337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18B67FCD-9FD6-47E0-8EE1-803C06C68688}"/>
                </a:ext>
              </a:extLst>
            </p:cNvPr>
            <p:cNvSpPr/>
            <p:nvPr/>
          </p:nvSpPr>
          <p:spPr>
            <a:xfrm>
              <a:off x="107504" y="3725900"/>
              <a:ext cx="1511433" cy="1143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B57D71A8-DED4-4B95-B7B4-3E085613925C}"/>
                </a:ext>
              </a:extLst>
            </p:cNvPr>
            <p:cNvSpPr/>
            <p:nvPr/>
          </p:nvSpPr>
          <p:spPr>
            <a:xfrm>
              <a:off x="1260130" y="3770355"/>
              <a:ext cx="1079595" cy="317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9FB68818-42B3-48F3-B6E5-0BC5091C7C7C}"/>
                </a:ext>
              </a:extLst>
            </p:cNvPr>
            <p:cNvSpPr/>
            <p:nvPr/>
          </p:nvSpPr>
          <p:spPr>
            <a:xfrm>
              <a:off x="8028238" y="3968817"/>
              <a:ext cx="1001800" cy="11875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EE83F966-D0E1-402B-8565-FB92BB2FE5A0}"/>
                </a:ext>
              </a:extLst>
            </p:cNvPr>
            <p:cNvSpPr/>
            <p:nvPr/>
          </p:nvSpPr>
          <p:spPr>
            <a:xfrm>
              <a:off x="7236005" y="3429000"/>
              <a:ext cx="1001801" cy="647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BF345492-4F3B-48B3-B3EA-6411FCE26FEF}"/>
                </a:ext>
              </a:extLst>
            </p:cNvPr>
            <p:cNvSpPr/>
            <p:nvPr/>
          </p:nvSpPr>
          <p:spPr>
            <a:xfrm>
              <a:off x="2219065" y="3429000"/>
              <a:ext cx="1128812" cy="254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8" name="Text Box 6">
            <a:extLst>
              <a:ext uri="{FF2B5EF4-FFF2-40B4-BE49-F238E27FC236}">
                <a16:creationId xmlns:a16="http://schemas.microsoft.com/office/drawing/2014/main" id="{DC250842-4A6B-4899-9898-070DD7040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7697" y="92174"/>
            <a:ext cx="1716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CORNEA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Skupina 11">
            <a:extLst>
              <a:ext uri="{FF2B5EF4-FFF2-40B4-BE49-F238E27FC236}">
                <a16:creationId xmlns:a16="http://schemas.microsoft.com/office/drawing/2014/main" id="{B4BD5220-8A75-4C0B-969D-8A9060EEBEF6}"/>
              </a:ext>
            </a:extLst>
          </p:cNvPr>
          <p:cNvGrpSpPr>
            <a:grpSpLocks/>
          </p:cNvGrpSpPr>
          <p:nvPr/>
        </p:nvGrpSpPr>
        <p:grpSpPr bwMode="auto">
          <a:xfrm>
            <a:off x="0" y="82648"/>
            <a:ext cx="7531100" cy="6858000"/>
            <a:chOff x="1613554" y="-39132"/>
            <a:chExt cx="7522939" cy="6897132"/>
          </a:xfrm>
        </p:grpSpPr>
        <p:pic>
          <p:nvPicPr>
            <p:cNvPr id="8198" name="Picture 5">
              <a:extLst>
                <a:ext uri="{FF2B5EF4-FFF2-40B4-BE49-F238E27FC236}">
                  <a16:creationId xmlns:a16="http://schemas.microsoft.com/office/drawing/2014/main" id="{E193322F-45A6-4CD8-999B-DE5AB4B04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2" t="5736" r="19238"/>
            <a:stretch>
              <a:fillRect/>
            </a:stretch>
          </p:blipFill>
          <p:spPr bwMode="auto">
            <a:xfrm>
              <a:off x="1613554" y="-39132"/>
              <a:ext cx="7488832" cy="6874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A74D1843-17D4-4884-9D3C-20CC2EBEB538}"/>
                </a:ext>
              </a:extLst>
            </p:cNvPr>
            <p:cNvSpPr/>
            <p:nvPr/>
          </p:nvSpPr>
          <p:spPr>
            <a:xfrm>
              <a:off x="8460951" y="782"/>
              <a:ext cx="675542" cy="908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22211A27-6583-4DD0-A548-1364BA8A555B}"/>
                </a:ext>
              </a:extLst>
            </p:cNvPr>
            <p:cNvSpPr/>
            <p:nvPr/>
          </p:nvSpPr>
          <p:spPr>
            <a:xfrm>
              <a:off x="8820923" y="1413736"/>
              <a:ext cx="282269" cy="9068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2489E8CE-F6E5-4E0C-AD4B-50033EF8E420}"/>
                </a:ext>
              </a:extLst>
            </p:cNvPr>
            <p:cNvSpPr/>
            <p:nvPr/>
          </p:nvSpPr>
          <p:spPr>
            <a:xfrm>
              <a:off x="8460951" y="5301356"/>
              <a:ext cx="675542" cy="576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D238C18D-3A75-497F-84F1-D4B0778A9062}"/>
                </a:ext>
              </a:extLst>
            </p:cNvPr>
            <p:cNvSpPr/>
            <p:nvPr/>
          </p:nvSpPr>
          <p:spPr>
            <a:xfrm>
              <a:off x="2266895" y="5301356"/>
              <a:ext cx="577224" cy="15566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54FEA984-ED67-465C-B535-745930E8C513}"/>
                </a:ext>
              </a:extLst>
            </p:cNvPr>
            <p:cNvSpPr/>
            <p:nvPr/>
          </p:nvSpPr>
          <p:spPr>
            <a:xfrm>
              <a:off x="1613554" y="2997522"/>
              <a:ext cx="653341" cy="791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77D754CD-30A2-497C-B8D6-93FA39C52EC5}"/>
                </a:ext>
              </a:extLst>
            </p:cNvPr>
            <p:cNvSpPr/>
            <p:nvPr/>
          </p:nvSpPr>
          <p:spPr>
            <a:xfrm>
              <a:off x="3083572" y="23134"/>
              <a:ext cx="913409" cy="309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3" name="Obdélník 12">
            <a:extLst>
              <a:ext uri="{FF2B5EF4-FFF2-40B4-BE49-F238E27FC236}">
                <a16:creationId xmlns:a16="http://schemas.microsoft.com/office/drawing/2014/main" id="{C953F6E9-73FF-49E7-9C39-601DEEE7E557}"/>
              </a:ext>
            </a:extLst>
          </p:cNvPr>
          <p:cNvSpPr/>
          <p:nvPr/>
        </p:nvSpPr>
        <p:spPr>
          <a:xfrm>
            <a:off x="233396" y="719459"/>
            <a:ext cx="11525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462D505C-C1E5-4DC1-9EC1-7940B1613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38" y="82648"/>
            <a:ext cx="15470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SCLERA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513" y="0"/>
            <a:ext cx="4836573" cy="2088774"/>
          </a:xfrm>
          <a:prstGeom prst="rect">
            <a:avLst/>
          </a:prstGeom>
        </p:spPr>
      </p:pic>
      <p:grpSp>
        <p:nvGrpSpPr>
          <p:cNvPr id="16" name="Skupina 8">
            <a:extLst>
              <a:ext uri="{FF2B5EF4-FFF2-40B4-BE49-F238E27FC236}">
                <a16:creationId xmlns:a16="http://schemas.microsoft.com/office/drawing/2014/main" id="{5BE150B5-02A1-4C19-9DBE-32577D4B4621}"/>
              </a:ext>
            </a:extLst>
          </p:cNvPr>
          <p:cNvGrpSpPr>
            <a:grpSpLocks/>
          </p:cNvGrpSpPr>
          <p:nvPr/>
        </p:nvGrpSpPr>
        <p:grpSpPr bwMode="auto">
          <a:xfrm>
            <a:off x="7190102" y="4590661"/>
            <a:ext cx="5001898" cy="2267339"/>
            <a:chOff x="395536" y="1412776"/>
            <a:chExt cx="8208912" cy="3456386"/>
          </a:xfrm>
        </p:grpSpPr>
        <p:pic>
          <p:nvPicPr>
            <p:cNvPr id="17" name="Picture 14" descr="No Image Available!">
              <a:extLst>
                <a:ext uri="{FF2B5EF4-FFF2-40B4-BE49-F238E27FC236}">
                  <a16:creationId xmlns:a16="http://schemas.microsoft.com/office/drawing/2014/main" id="{AF3169E8-FBCA-4C9E-B0FD-2AD8B304A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1CD0244E-B65E-4B61-B264-BF73ECD071A0}"/>
                </a:ext>
              </a:extLst>
            </p:cNvPr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37ED3AEF-DC26-4C8B-B91B-356E091C31F1}"/>
                </a:ext>
              </a:extLst>
            </p:cNvPr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F357ED9F-71FC-4EBC-BD05-34D879A85570}"/>
                </a:ext>
              </a:extLst>
            </p:cNvPr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2A53005E-1DBC-4865-BB11-C763C9597A5A}"/>
                </a:ext>
              </a:extLst>
            </p:cNvPr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23A78638-664A-45F4-8959-F6D5AFD39C1F}"/>
                </a:ext>
              </a:extLst>
            </p:cNvPr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E3119949-E001-4B20-9D9D-6E61A83A51AC}"/>
                </a:ext>
              </a:extLst>
            </p:cNvPr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Skupina 21">
            <a:extLst>
              <a:ext uri="{FF2B5EF4-FFF2-40B4-BE49-F238E27FC236}">
                <a16:creationId xmlns:a16="http://schemas.microsoft.com/office/drawing/2014/main" id="{8B7783AA-C756-4176-9610-FC4299FE5542}"/>
              </a:ext>
            </a:extLst>
          </p:cNvPr>
          <p:cNvGrpSpPr>
            <a:grpSpLocks/>
          </p:cNvGrpSpPr>
          <p:nvPr/>
        </p:nvGrpSpPr>
        <p:grpSpPr bwMode="auto">
          <a:xfrm>
            <a:off x="32047" y="26080"/>
            <a:ext cx="5194300" cy="5330269"/>
            <a:chOff x="539552" y="764704"/>
            <a:chExt cx="4495665" cy="4991570"/>
          </a:xfrm>
        </p:grpSpPr>
        <p:pic>
          <p:nvPicPr>
            <p:cNvPr id="13326" name="Picture 4">
              <a:extLst>
                <a:ext uri="{FF2B5EF4-FFF2-40B4-BE49-F238E27FC236}">
                  <a16:creationId xmlns:a16="http://schemas.microsoft.com/office/drawing/2014/main" id="{CF224DE9-525E-4297-ADDE-4D4D823A9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9" t="4546"/>
            <a:stretch>
              <a:fillRect/>
            </a:stretch>
          </p:blipFill>
          <p:spPr bwMode="auto">
            <a:xfrm>
              <a:off x="539552" y="764704"/>
              <a:ext cx="4495665" cy="49915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7854EEE5-B898-4D78-9C93-9EBC4F0439D3}"/>
                </a:ext>
              </a:extLst>
            </p:cNvPr>
            <p:cNvSpPr/>
            <p:nvPr/>
          </p:nvSpPr>
          <p:spPr>
            <a:xfrm>
              <a:off x="3563951" y="1052818"/>
              <a:ext cx="1151877" cy="360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3E6A16D8-EEC9-40C0-8925-9911F6522774}"/>
                </a:ext>
              </a:extLst>
            </p:cNvPr>
            <p:cNvSpPr/>
            <p:nvPr/>
          </p:nvSpPr>
          <p:spPr>
            <a:xfrm>
              <a:off x="3779567" y="1412960"/>
              <a:ext cx="936260" cy="288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419A78A9-B851-4AF6-BD4B-835D948DD6DB}"/>
                </a:ext>
              </a:extLst>
            </p:cNvPr>
            <p:cNvSpPr/>
            <p:nvPr/>
          </p:nvSpPr>
          <p:spPr>
            <a:xfrm>
              <a:off x="4140466" y="1773102"/>
              <a:ext cx="575362" cy="5041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E508DD38-0F36-4388-B718-5BA9FB4C491F}"/>
                </a:ext>
              </a:extLst>
            </p:cNvPr>
            <p:cNvSpPr/>
            <p:nvPr/>
          </p:nvSpPr>
          <p:spPr>
            <a:xfrm>
              <a:off x="3275693" y="836732"/>
              <a:ext cx="288258" cy="216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FF25BA18-6C8F-4480-956F-86FF6480194F}"/>
                </a:ext>
              </a:extLst>
            </p:cNvPr>
            <p:cNvSpPr/>
            <p:nvPr/>
          </p:nvSpPr>
          <p:spPr>
            <a:xfrm>
              <a:off x="755169" y="764704"/>
              <a:ext cx="1049257" cy="288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3C4A5D44-1AA6-49B0-9E40-F0B50422A625}"/>
                </a:ext>
              </a:extLst>
            </p:cNvPr>
            <p:cNvSpPr/>
            <p:nvPr/>
          </p:nvSpPr>
          <p:spPr>
            <a:xfrm>
              <a:off x="539552" y="1102038"/>
              <a:ext cx="792132" cy="253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60309585-4334-4A38-8F33-5D35F2B4C399}"/>
                </a:ext>
              </a:extLst>
            </p:cNvPr>
            <p:cNvSpPr/>
            <p:nvPr/>
          </p:nvSpPr>
          <p:spPr>
            <a:xfrm>
              <a:off x="4211953" y="2751488"/>
              <a:ext cx="359745" cy="316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E5DA9C81-3873-49C1-AC08-FB8E25979AA1}"/>
                </a:ext>
              </a:extLst>
            </p:cNvPr>
            <p:cNvSpPr/>
            <p:nvPr/>
          </p:nvSpPr>
          <p:spPr>
            <a:xfrm>
              <a:off x="539552" y="3524594"/>
              <a:ext cx="288258" cy="1541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80682B46-2F10-430A-B902-EEB61B4866F1}"/>
                </a:ext>
              </a:extLst>
            </p:cNvPr>
            <p:cNvSpPr/>
            <p:nvPr/>
          </p:nvSpPr>
          <p:spPr>
            <a:xfrm>
              <a:off x="827810" y="4220868"/>
              <a:ext cx="648003" cy="11488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FBBB5942-C6D5-45D4-B4CA-D750E2C2FBD4}"/>
                </a:ext>
              </a:extLst>
            </p:cNvPr>
            <p:cNvSpPr/>
            <p:nvPr/>
          </p:nvSpPr>
          <p:spPr>
            <a:xfrm>
              <a:off x="2195303" y="4941153"/>
              <a:ext cx="720644" cy="412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grpSp>
        <p:nvGrpSpPr>
          <p:cNvPr id="13315" name="Skupina 26">
            <a:extLst>
              <a:ext uri="{FF2B5EF4-FFF2-40B4-BE49-F238E27FC236}">
                <a16:creationId xmlns:a16="http://schemas.microsoft.com/office/drawing/2014/main" id="{A4208B87-2D5D-4D94-BA2C-98530513A707}"/>
              </a:ext>
            </a:extLst>
          </p:cNvPr>
          <p:cNvGrpSpPr>
            <a:grpSpLocks/>
          </p:cNvGrpSpPr>
          <p:nvPr/>
        </p:nvGrpSpPr>
        <p:grpSpPr bwMode="auto">
          <a:xfrm>
            <a:off x="7530939" y="115982"/>
            <a:ext cx="3925888" cy="3716338"/>
            <a:chOff x="5584500" y="0"/>
            <a:chExt cx="3559500" cy="3464901"/>
          </a:xfrm>
        </p:grpSpPr>
        <p:pic>
          <p:nvPicPr>
            <p:cNvPr id="13318" name="Picture 5">
              <a:extLst>
                <a:ext uri="{FF2B5EF4-FFF2-40B4-BE49-F238E27FC236}">
                  <a16:creationId xmlns:a16="http://schemas.microsoft.com/office/drawing/2014/main" id="{CDB1F6BF-C2F0-4B13-8F25-791CC37D56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" t="3137" r="12276" b="3874"/>
            <a:stretch>
              <a:fillRect/>
            </a:stretch>
          </p:blipFill>
          <p:spPr bwMode="auto">
            <a:xfrm>
              <a:off x="5584500" y="8517"/>
              <a:ext cx="3559500" cy="3456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F497E438-7CE3-43AB-AD1E-C9EFBEC51A10}"/>
                </a:ext>
              </a:extLst>
            </p:cNvPr>
            <p:cNvSpPr/>
            <p:nvPr/>
          </p:nvSpPr>
          <p:spPr>
            <a:xfrm>
              <a:off x="5796084" y="230895"/>
              <a:ext cx="287869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9ADC89C9-D019-4D55-A024-4E303C473B10}"/>
                </a:ext>
              </a:extLst>
            </p:cNvPr>
            <p:cNvSpPr/>
            <p:nvPr/>
          </p:nvSpPr>
          <p:spPr>
            <a:xfrm>
              <a:off x="5584500" y="2565004"/>
              <a:ext cx="139617" cy="72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1" name="Obdélník 30">
              <a:extLst>
                <a:ext uri="{FF2B5EF4-FFF2-40B4-BE49-F238E27FC236}">
                  <a16:creationId xmlns:a16="http://schemas.microsoft.com/office/drawing/2014/main" id="{FDB1B067-0F9A-4F5C-88DA-9277173C42BE}"/>
                </a:ext>
              </a:extLst>
            </p:cNvPr>
            <p:cNvSpPr/>
            <p:nvPr/>
          </p:nvSpPr>
          <p:spPr>
            <a:xfrm>
              <a:off x="8100475" y="0"/>
              <a:ext cx="935574" cy="116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2" name="Obdélník 31">
              <a:extLst>
                <a:ext uri="{FF2B5EF4-FFF2-40B4-BE49-F238E27FC236}">
                  <a16:creationId xmlns:a16="http://schemas.microsoft.com/office/drawing/2014/main" id="{94329049-010A-4F54-8218-B5A4AF7CF4F1}"/>
                </a:ext>
              </a:extLst>
            </p:cNvPr>
            <p:cNvSpPr/>
            <p:nvPr/>
          </p:nvSpPr>
          <p:spPr>
            <a:xfrm>
              <a:off x="8676213" y="333022"/>
              <a:ext cx="467787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3" name="Obdélník 32">
              <a:extLst>
                <a:ext uri="{FF2B5EF4-FFF2-40B4-BE49-F238E27FC236}">
                  <a16:creationId xmlns:a16="http://schemas.microsoft.com/office/drawing/2014/main" id="{F9661BEB-19B1-435C-A872-2F8087EF86EC}"/>
                </a:ext>
              </a:extLst>
            </p:cNvPr>
            <p:cNvSpPr/>
            <p:nvPr/>
          </p:nvSpPr>
          <p:spPr>
            <a:xfrm>
              <a:off x="8964081" y="780010"/>
              <a:ext cx="179919" cy="344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4" name="Obdélník 33">
              <a:extLst>
                <a:ext uri="{FF2B5EF4-FFF2-40B4-BE49-F238E27FC236}">
                  <a16:creationId xmlns:a16="http://schemas.microsoft.com/office/drawing/2014/main" id="{A37DCE3F-50F2-4557-AFC9-EAF36F62F3F1}"/>
                </a:ext>
              </a:extLst>
            </p:cNvPr>
            <p:cNvSpPr/>
            <p:nvPr/>
          </p:nvSpPr>
          <p:spPr>
            <a:xfrm>
              <a:off x="8892114" y="2565004"/>
              <a:ext cx="251886" cy="719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5" name="Obdélník 34">
              <a:extLst>
                <a:ext uri="{FF2B5EF4-FFF2-40B4-BE49-F238E27FC236}">
                  <a16:creationId xmlns:a16="http://schemas.microsoft.com/office/drawing/2014/main" id="{5F5AF873-B370-45FF-938E-2A2D3B79CA4C}"/>
                </a:ext>
              </a:extLst>
            </p:cNvPr>
            <p:cNvSpPr/>
            <p:nvPr/>
          </p:nvSpPr>
          <p:spPr>
            <a:xfrm>
              <a:off x="8676213" y="2939467"/>
              <a:ext cx="287869" cy="344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37" name="Text Box 6">
            <a:extLst>
              <a:ext uri="{FF2B5EF4-FFF2-40B4-BE49-F238E27FC236}">
                <a16:creationId xmlns:a16="http://schemas.microsoft.com/office/drawing/2014/main" id="{FBE11007-0667-4321-B58E-6A85D5222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2" y="108828"/>
            <a:ext cx="20665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CHOROIDEA</a:t>
            </a:r>
          </a:p>
        </p:txBody>
      </p:sp>
      <p:grpSp>
        <p:nvGrpSpPr>
          <p:cNvPr id="26" name="Skupina 12">
            <a:extLst>
              <a:ext uri="{FF2B5EF4-FFF2-40B4-BE49-F238E27FC236}">
                <a16:creationId xmlns:a16="http://schemas.microsoft.com/office/drawing/2014/main" id="{6FA9EEF3-2585-4659-BCE9-6C06A3430177}"/>
              </a:ext>
            </a:extLst>
          </p:cNvPr>
          <p:cNvGrpSpPr>
            <a:grpSpLocks/>
          </p:cNvGrpSpPr>
          <p:nvPr/>
        </p:nvGrpSpPr>
        <p:grpSpPr bwMode="auto">
          <a:xfrm>
            <a:off x="4344271" y="2788404"/>
            <a:ext cx="3186668" cy="3979430"/>
            <a:chOff x="467544" y="0"/>
            <a:chExt cx="4536504" cy="6525344"/>
          </a:xfrm>
        </p:grpSpPr>
        <p:pic>
          <p:nvPicPr>
            <p:cNvPr id="27" name="Obrázek 1">
              <a:extLst>
                <a:ext uri="{FF2B5EF4-FFF2-40B4-BE49-F238E27FC236}">
                  <a16:creationId xmlns:a16="http://schemas.microsoft.com/office/drawing/2014/main" id="{4C779FA3-3460-4A14-9A07-FDEDC3E2D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7" r="12804" b="4851"/>
            <a:stretch>
              <a:fillRect/>
            </a:stretch>
          </p:blipFill>
          <p:spPr bwMode="auto">
            <a:xfrm>
              <a:off x="467544" y="0"/>
              <a:ext cx="4536504" cy="6525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B884C667-A8BE-4877-BAB4-1A7101E8BE45}"/>
                </a:ext>
              </a:extLst>
            </p:cNvPr>
            <p:cNvSpPr/>
            <p:nvPr/>
          </p:nvSpPr>
          <p:spPr>
            <a:xfrm>
              <a:off x="3563863" y="188934"/>
              <a:ext cx="792340" cy="360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6" name="Obdélník 35">
              <a:extLst>
                <a:ext uri="{FF2B5EF4-FFF2-40B4-BE49-F238E27FC236}">
                  <a16:creationId xmlns:a16="http://schemas.microsoft.com/office/drawing/2014/main" id="{22455FAE-0077-4BAB-A48B-35A987820EB6}"/>
                </a:ext>
              </a:extLst>
            </p:cNvPr>
            <p:cNvSpPr/>
            <p:nvPr/>
          </p:nvSpPr>
          <p:spPr>
            <a:xfrm>
              <a:off x="3851265" y="549336"/>
              <a:ext cx="792341" cy="3588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8" name="Obdélník 37">
              <a:extLst>
                <a:ext uri="{FF2B5EF4-FFF2-40B4-BE49-F238E27FC236}">
                  <a16:creationId xmlns:a16="http://schemas.microsoft.com/office/drawing/2014/main" id="{8FD5F925-6836-46DA-8A8D-00193A2BA6BD}"/>
                </a:ext>
              </a:extLst>
            </p:cNvPr>
            <p:cNvSpPr/>
            <p:nvPr/>
          </p:nvSpPr>
          <p:spPr>
            <a:xfrm>
              <a:off x="2987471" y="1457486"/>
              <a:ext cx="720887" cy="674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9" name="Obdélník 38">
              <a:extLst>
                <a:ext uri="{FF2B5EF4-FFF2-40B4-BE49-F238E27FC236}">
                  <a16:creationId xmlns:a16="http://schemas.microsoft.com/office/drawing/2014/main" id="{569BBE5A-285F-41F4-AF33-8BB47DA6F30F}"/>
                </a:ext>
              </a:extLst>
            </p:cNvPr>
            <p:cNvSpPr/>
            <p:nvPr/>
          </p:nvSpPr>
          <p:spPr>
            <a:xfrm>
              <a:off x="1836276" y="1817888"/>
              <a:ext cx="503350" cy="242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0" name="Obdélník 39">
              <a:extLst>
                <a:ext uri="{FF2B5EF4-FFF2-40B4-BE49-F238E27FC236}">
                  <a16:creationId xmlns:a16="http://schemas.microsoft.com/office/drawing/2014/main" id="{19DBE3BF-2F0F-41BD-86AA-BB15128A0CD6}"/>
                </a:ext>
              </a:extLst>
            </p:cNvPr>
            <p:cNvSpPr/>
            <p:nvPr/>
          </p:nvSpPr>
          <p:spPr>
            <a:xfrm>
              <a:off x="827987" y="1457486"/>
              <a:ext cx="287402" cy="360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1" name="Obdélník 40">
              <a:extLst>
                <a:ext uri="{FF2B5EF4-FFF2-40B4-BE49-F238E27FC236}">
                  <a16:creationId xmlns:a16="http://schemas.microsoft.com/office/drawing/2014/main" id="{27BF1DB2-EFF2-45A5-AE85-8A55114FF744}"/>
                </a:ext>
              </a:extLst>
            </p:cNvPr>
            <p:cNvSpPr/>
            <p:nvPr/>
          </p:nvSpPr>
          <p:spPr>
            <a:xfrm>
              <a:off x="467544" y="188934"/>
              <a:ext cx="215948" cy="360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2" name="Obdélník 41">
              <a:extLst>
                <a:ext uri="{FF2B5EF4-FFF2-40B4-BE49-F238E27FC236}">
                  <a16:creationId xmlns:a16="http://schemas.microsoft.com/office/drawing/2014/main" id="{5039BA5C-6DF1-406A-A3BD-09F5DC083584}"/>
                </a:ext>
              </a:extLst>
            </p:cNvPr>
            <p:cNvSpPr/>
            <p:nvPr/>
          </p:nvSpPr>
          <p:spPr>
            <a:xfrm>
              <a:off x="827987" y="4364519"/>
              <a:ext cx="2016577" cy="676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3" name="Obdélník 42">
              <a:extLst>
                <a:ext uri="{FF2B5EF4-FFF2-40B4-BE49-F238E27FC236}">
                  <a16:creationId xmlns:a16="http://schemas.microsoft.com/office/drawing/2014/main" id="{12C61C1B-969A-49E5-BB45-4FE98E19EB5B}"/>
                </a:ext>
              </a:extLst>
            </p:cNvPr>
            <p:cNvSpPr/>
            <p:nvPr/>
          </p:nvSpPr>
          <p:spPr>
            <a:xfrm>
              <a:off x="3708358" y="3429378"/>
              <a:ext cx="503351" cy="360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4" name="Obdélník 43">
              <a:extLst>
                <a:ext uri="{FF2B5EF4-FFF2-40B4-BE49-F238E27FC236}">
                  <a16:creationId xmlns:a16="http://schemas.microsoft.com/office/drawing/2014/main" id="{81D9FFD5-0E1E-427D-A3D7-F59475E85024}"/>
                </a:ext>
              </a:extLst>
            </p:cNvPr>
            <p:cNvSpPr/>
            <p:nvPr/>
          </p:nvSpPr>
          <p:spPr>
            <a:xfrm>
              <a:off x="3563863" y="5733095"/>
              <a:ext cx="863794" cy="576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5" name="Obdélník 44">
              <a:extLst>
                <a:ext uri="{FF2B5EF4-FFF2-40B4-BE49-F238E27FC236}">
                  <a16:creationId xmlns:a16="http://schemas.microsoft.com/office/drawing/2014/main" id="{7D870F7E-E998-4324-8200-54BEF1BA03CF}"/>
                </a:ext>
              </a:extLst>
            </p:cNvPr>
            <p:cNvSpPr/>
            <p:nvPr/>
          </p:nvSpPr>
          <p:spPr>
            <a:xfrm>
              <a:off x="1979183" y="6093496"/>
              <a:ext cx="720887" cy="331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AC38B634-9446-4F35-9A6C-7B3B32E3F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64659" r="6198" b="17526"/>
          <a:stretch/>
        </p:blipFill>
        <p:spPr bwMode="auto">
          <a:xfrm>
            <a:off x="0" y="4236496"/>
            <a:ext cx="8953500" cy="266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Skupina 2">
            <a:extLst>
              <a:ext uri="{FF2B5EF4-FFF2-40B4-BE49-F238E27FC236}">
                <a16:creationId xmlns:a16="http://schemas.microsoft.com/office/drawing/2014/main" id="{44541F54-9EE4-4595-8B1E-BFBB222F6A3A}"/>
              </a:ext>
            </a:extLst>
          </p:cNvPr>
          <p:cNvGrpSpPr>
            <a:grpSpLocks/>
          </p:cNvGrpSpPr>
          <p:nvPr/>
        </p:nvGrpSpPr>
        <p:grpSpPr bwMode="auto">
          <a:xfrm>
            <a:off x="8905875" y="3764562"/>
            <a:ext cx="3286125" cy="2976491"/>
            <a:chOff x="6242150" y="1556792"/>
            <a:chExt cx="2578322" cy="2623872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AAE3A17B-8B87-4D5C-A3FD-D9C12BF244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5" t="13890" r="51232" b="59543"/>
            <a:stretch/>
          </p:blipFill>
          <p:spPr bwMode="auto">
            <a:xfrm>
              <a:off x="6242150" y="1653290"/>
              <a:ext cx="2511062" cy="2527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07BF2B00-E13B-4ADE-93C3-31DF4CC09278}"/>
                </a:ext>
              </a:extLst>
            </p:cNvPr>
            <p:cNvSpPr/>
            <p:nvPr/>
          </p:nvSpPr>
          <p:spPr>
            <a:xfrm>
              <a:off x="8460964" y="1556792"/>
              <a:ext cx="359508" cy="503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grpSp>
        <p:nvGrpSpPr>
          <p:cNvPr id="13" name="Skupina 8">
            <a:extLst>
              <a:ext uri="{FF2B5EF4-FFF2-40B4-BE49-F238E27FC236}">
                <a16:creationId xmlns:a16="http://schemas.microsoft.com/office/drawing/2014/main" id="{2D2BDF41-6815-461C-A612-15FCCABD7FB6}"/>
              </a:ext>
            </a:extLst>
          </p:cNvPr>
          <p:cNvGrpSpPr>
            <a:grpSpLocks/>
          </p:cNvGrpSpPr>
          <p:nvPr/>
        </p:nvGrpSpPr>
        <p:grpSpPr bwMode="auto">
          <a:xfrm>
            <a:off x="124963" y="419585"/>
            <a:ext cx="8491590" cy="3868641"/>
            <a:chOff x="395536" y="1412776"/>
            <a:chExt cx="8208912" cy="3456386"/>
          </a:xfrm>
        </p:grpSpPr>
        <p:pic>
          <p:nvPicPr>
            <p:cNvPr id="14" name="Picture 14" descr="No Image Available!">
              <a:extLst>
                <a:ext uri="{FF2B5EF4-FFF2-40B4-BE49-F238E27FC236}">
                  <a16:creationId xmlns:a16="http://schemas.microsoft.com/office/drawing/2014/main" id="{73EB47EA-C0C8-4757-8CEE-7070AE0C7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CC811076-F653-49D3-B9D8-4F3992F020F6}"/>
                </a:ext>
              </a:extLst>
            </p:cNvPr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63514C08-63B1-4CA7-953E-49E0C6CC5FF5}"/>
                </a:ext>
              </a:extLst>
            </p:cNvPr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2DC37D2B-438A-4EB5-9F24-2D55B32E77E7}"/>
                </a:ext>
              </a:extLst>
            </p:cNvPr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3C719916-F2E4-4ECB-BFE1-D71940EA4F73}"/>
                </a:ext>
              </a:extLst>
            </p:cNvPr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111EA6C9-5707-4B2D-90F1-C54E13D68EDC}"/>
                </a:ext>
              </a:extLst>
            </p:cNvPr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3A99ADF9-A386-4123-BC17-0859D09169CB}"/>
                </a:ext>
              </a:extLst>
            </p:cNvPr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28" name="Text Box 8">
            <a:extLst>
              <a:ext uri="{FF2B5EF4-FFF2-40B4-BE49-F238E27FC236}">
                <a16:creationId xmlns:a16="http://schemas.microsoft.com/office/drawing/2014/main" id="{EC88AEF0-FA6F-4AC7-85AA-FC3A262B0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964" y="0"/>
            <a:ext cx="58910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SUSPENSORY APPARATUS OF LENS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16EDB2CA-FD3F-45CA-ABEF-D3C786F31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78" y="-11423"/>
            <a:ext cx="281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CORPUS CILIARE</a:t>
            </a:r>
          </a:p>
        </p:txBody>
      </p:sp>
    </p:spTree>
    <p:extLst>
      <p:ext uri="{BB962C8B-B14F-4D97-AF65-F5344CB8AC3E}">
        <p14:creationId xmlns:p14="http://schemas.microsoft.com/office/powerpoint/2010/main" val="3450474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3">
            <a:extLst>
              <a:ext uri="{FF2B5EF4-FFF2-40B4-BE49-F238E27FC236}">
                <a16:creationId xmlns:a16="http://schemas.microsoft.com/office/drawing/2014/main" id="{054D1EE2-236F-41CA-95BA-B8EBACE9F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888" y="6381750"/>
            <a:ext cx="900112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EC88AEF0-FA6F-4AC7-85AA-FC3A262B0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88"/>
            <a:ext cx="7825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IRIS</a:t>
            </a:r>
          </a:p>
        </p:txBody>
      </p:sp>
      <p:grpSp>
        <p:nvGrpSpPr>
          <p:cNvPr id="19462" name="Skupina 14">
            <a:extLst>
              <a:ext uri="{FF2B5EF4-FFF2-40B4-BE49-F238E27FC236}">
                <a16:creationId xmlns:a16="http://schemas.microsoft.com/office/drawing/2014/main" id="{D09AD89B-29A6-4915-8272-26355C2CFE42}"/>
              </a:ext>
            </a:extLst>
          </p:cNvPr>
          <p:cNvGrpSpPr>
            <a:grpSpLocks/>
          </p:cNvGrpSpPr>
          <p:nvPr/>
        </p:nvGrpSpPr>
        <p:grpSpPr bwMode="auto">
          <a:xfrm>
            <a:off x="8966718" y="-21315"/>
            <a:ext cx="3232275" cy="3007111"/>
            <a:chOff x="5584500" y="0"/>
            <a:chExt cx="3559500" cy="3464901"/>
          </a:xfrm>
        </p:grpSpPr>
        <p:pic>
          <p:nvPicPr>
            <p:cNvPr id="19463" name="Picture 5">
              <a:extLst>
                <a:ext uri="{FF2B5EF4-FFF2-40B4-BE49-F238E27FC236}">
                  <a16:creationId xmlns:a16="http://schemas.microsoft.com/office/drawing/2014/main" id="{DBC38BCD-11E9-421F-BEF7-BBDCEB86A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" t="3137" r="12276" b="3874"/>
            <a:stretch>
              <a:fillRect/>
            </a:stretch>
          </p:blipFill>
          <p:spPr bwMode="auto">
            <a:xfrm>
              <a:off x="5584500" y="8517"/>
              <a:ext cx="3559500" cy="3456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4B9C301F-4A38-4D90-B5FC-B8F053EFFE07}"/>
                </a:ext>
              </a:extLst>
            </p:cNvPr>
            <p:cNvSpPr/>
            <p:nvPr/>
          </p:nvSpPr>
          <p:spPr>
            <a:xfrm>
              <a:off x="5796170" y="230895"/>
              <a:ext cx="287985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CEF96F7F-3BD7-4180-8DDE-3408E2C9985F}"/>
                </a:ext>
              </a:extLst>
            </p:cNvPr>
            <p:cNvSpPr/>
            <p:nvPr/>
          </p:nvSpPr>
          <p:spPr>
            <a:xfrm>
              <a:off x="5584500" y="2565003"/>
              <a:ext cx="139673" cy="725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7C1CC34D-3BFD-437C-9FB2-C223BDA416FF}"/>
                </a:ext>
              </a:extLst>
            </p:cNvPr>
            <p:cNvSpPr/>
            <p:nvPr/>
          </p:nvSpPr>
          <p:spPr>
            <a:xfrm>
              <a:off x="8100053" y="0"/>
              <a:ext cx="935953" cy="116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80493BBF-DA2F-4CE0-A2A1-5A4BB4AA57AC}"/>
                </a:ext>
              </a:extLst>
            </p:cNvPr>
            <p:cNvSpPr/>
            <p:nvPr/>
          </p:nvSpPr>
          <p:spPr>
            <a:xfrm>
              <a:off x="8676024" y="333021"/>
              <a:ext cx="467976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DCE18707-886F-4C4D-BB19-144A4FDA9448}"/>
                </a:ext>
              </a:extLst>
            </p:cNvPr>
            <p:cNvSpPr/>
            <p:nvPr/>
          </p:nvSpPr>
          <p:spPr>
            <a:xfrm>
              <a:off x="8964010" y="780009"/>
              <a:ext cx="179990" cy="344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4F4F629B-B4E5-4AFD-AA70-AF8C47816712}"/>
                </a:ext>
              </a:extLst>
            </p:cNvPr>
            <p:cNvSpPr/>
            <p:nvPr/>
          </p:nvSpPr>
          <p:spPr>
            <a:xfrm>
              <a:off x="8892013" y="2565003"/>
              <a:ext cx="251987" cy="719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E8757C1A-9507-4872-B0B9-006F3209FAC9}"/>
                </a:ext>
              </a:extLst>
            </p:cNvPr>
            <p:cNvSpPr/>
            <p:nvPr/>
          </p:nvSpPr>
          <p:spPr>
            <a:xfrm>
              <a:off x="8676024" y="2939468"/>
              <a:ext cx="287985" cy="344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pic>
        <p:nvPicPr>
          <p:cNvPr id="24" name="Picture 11" descr="No Image Available!">
            <a:extLst>
              <a:ext uri="{FF2B5EF4-FFF2-40B4-BE49-F238E27FC236}">
                <a16:creationId xmlns:a16="http://schemas.microsoft.com/office/drawing/2014/main" id="{B23CC68A-F647-4739-8A14-33507DACE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t="9077" r="40198" b="13280"/>
          <a:stretch/>
        </p:blipFill>
        <p:spPr bwMode="auto">
          <a:xfrm>
            <a:off x="6801022" y="39688"/>
            <a:ext cx="1966311" cy="1835765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No Image Available!">
            <a:extLst>
              <a:ext uri="{FF2B5EF4-FFF2-40B4-BE49-F238E27FC236}">
                <a16:creationId xmlns:a16="http://schemas.microsoft.com/office/drawing/2014/main" id="{072C3AEB-2A24-4D5A-B101-E6B173DBD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8" t="9077" r="20464" b="13280"/>
          <a:stretch/>
        </p:blipFill>
        <p:spPr bwMode="auto">
          <a:xfrm>
            <a:off x="4838809" y="39688"/>
            <a:ext cx="1835708" cy="183576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DF6B182-0F23-4E51-AB8D-203251235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664" y="1875453"/>
            <a:ext cx="5837009" cy="4942859"/>
          </a:xfrm>
          <a:prstGeom prst="rect">
            <a:avLst/>
          </a:prstGeom>
        </p:spPr>
      </p:pic>
      <p:grpSp>
        <p:nvGrpSpPr>
          <p:cNvPr id="26" name="Skupina 8">
            <a:extLst>
              <a:ext uri="{FF2B5EF4-FFF2-40B4-BE49-F238E27FC236}">
                <a16:creationId xmlns:a16="http://schemas.microsoft.com/office/drawing/2014/main" id="{D05375D4-0AD2-4A47-89A8-AB1844AC35B8}"/>
              </a:ext>
            </a:extLst>
          </p:cNvPr>
          <p:cNvGrpSpPr>
            <a:grpSpLocks/>
          </p:cNvGrpSpPr>
          <p:nvPr/>
        </p:nvGrpSpPr>
        <p:grpSpPr bwMode="auto">
          <a:xfrm>
            <a:off x="6204857" y="4094171"/>
            <a:ext cx="5987143" cy="2763830"/>
            <a:chOff x="395536" y="1412776"/>
            <a:chExt cx="8208912" cy="3456386"/>
          </a:xfrm>
        </p:grpSpPr>
        <p:pic>
          <p:nvPicPr>
            <p:cNvPr id="27" name="Picture 14" descr="No Image Available!">
              <a:extLst>
                <a:ext uri="{FF2B5EF4-FFF2-40B4-BE49-F238E27FC236}">
                  <a16:creationId xmlns:a16="http://schemas.microsoft.com/office/drawing/2014/main" id="{6439F82B-BB97-4EEF-9CE1-4ABDDFD26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D5FEB7F7-E1B4-43A8-807D-5EF662DCA45C}"/>
                </a:ext>
              </a:extLst>
            </p:cNvPr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79F18202-1995-4882-9679-933516A78336}"/>
                </a:ext>
              </a:extLst>
            </p:cNvPr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57399BB6-34F6-437C-85AB-BCD4BB13530D}"/>
                </a:ext>
              </a:extLst>
            </p:cNvPr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1" name="Obdélník 30">
              <a:extLst>
                <a:ext uri="{FF2B5EF4-FFF2-40B4-BE49-F238E27FC236}">
                  <a16:creationId xmlns:a16="http://schemas.microsoft.com/office/drawing/2014/main" id="{ABDDE357-05F6-4132-B044-3731EEA0D324}"/>
                </a:ext>
              </a:extLst>
            </p:cNvPr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2" name="Obdélník 31">
              <a:extLst>
                <a:ext uri="{FF2B5EF4-FFF2-40B4-BE49-F238E27FC236}">
                  <a16:creationId xmlns:a16="http://schemas.microsoft.com/office/drawing/2014/main" id="{BF192055-ADAC-4999-8147-D125A95C8DBE}"/>
                </a:ext>
              </a:extLst>
            </p:cNvPr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3" name="Obdélník 32">
              <a:extLst>
                <a:ext uri="{FF2B5EF4-FFF2-40B4-BE49-F238E27FC236}">
                  <a16:creationId xmlns:a16="http://schemas.microsoft.com/office/drawing/2014/main" id="{FB63B7F7-4C10-41B7-B74C-34FD2CC60276}"/>
                </a:ext>
              </a:extLst>
            </p:cNvPr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94A209-D9F0-4CAD-8CB3-B43B354B3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8" b="10235"/>
          <a:stretch/>
        </p:blipFill>
        <p:spPr bwMode="auto">
          <a:xfrm>
            <a:off x="-23327" y="1987420"/>
            <a:ext cx="12238653" cy="508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binism: How does it affect life of Albino People? &gt; Niruja HealthTech">
            <a:extLst>
              <a:ext uri="{FF2B5EF4-FFF2-40B4-BE49-F238E27FC236}">
                <a16:creationId xmlns:a16="http://schemas.microsoft.com/office/drawing/2014/main" id="{836C921C-2C77-45F2-9000-7F8F671A1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 b="11587"/>
          <a:stretch/>
        </p:blipFill>
        <p:spPr bwMode="auto">
          <a:xfrm>
            <a:off x="4799045" y="130628"/>
            <a:ext cx="2394857" cy="176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106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Skupina 10">
            <a:extLst>
              <a:ext uri="{FF2B5EF4-FFF2-40B4-BE49-F238E27FC236}">
                <a16:creationId xmlns:a16="http://schemas.microsoft.com/office/drawing/2014/main" id="{EA09FE35-4BA6-40EB-A10E-408A509FBDBA}"/>
              </a:ext>
            </a:extLst>
          </p:cNvPr>
          <p:cNvGrpSpPr>
            <a:grpSpLocks/>
          </p:cNvGrpSpPr>
          <p:nvPr/>
        </p:nvGrpSpPr>
        <p:grpSpPr bwMode="auto">
          <a:xfrm>
            <a:off x="5489201" y="1442454"/>
            <a:ext cx="6665912" cy="5443538"/>
            <a:chOff x="1331640" y="501376"/>
            <a:chExt cx="7582931" cy="6212362"/>
          </a:xfrm>
        </p:grpSpPr>
        <p:pic>
          <p:nvPicPr>
            <p:cNvPr id="27652" name="Obrázek 1">
              <a:extLst>
                <a:ext uri="{FF2B5EF4-FFF2-40B4-BE49-F238E27FC236}">
                  <a16:creationId xmlns:a16="http://schemas.microsoft.com/office/drawing/2014/main" id="{70563334-CB91-43AD-85DF-380EF9B1D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01376"/>
              <a:ext cx="7510923" cy="6212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0CE27A6D-7D91-4732-8B0F-E7077D0E4A52}"/>
                </a:ext>
              </a:extLst>
            </p:cNvPr>
            <p:cNvSpPr/>
            <p:nvPr/>
          </p:nvSpPr>
          <p:spPr>
            <a:xfrm>
              <a:off x="6299642" y="620949"/>
              <a:ext cx="720551" cy="3605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25F66AA4-E13A-4704-896F-578E3331E420}"/>
                </a:ext>
              </a:extLst>
            </p:cNvPr>
            <p:cNvSpPr/>
            <p:nvPr/>
          </p:nvSpPr>
          <p:spPr>
            <a:xfrm>
              <a:off x="4067563" y="1628261"/>
              <a:ext cx="1079922" cy="505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9877BAC2-992B-44E1-91D5-AF977DAD9CE1}"/>
                </a:ext>
              </a:extLst>
            </p:cNvPr>
            <p:cNvSpPr/>
            <p:nvPr/>
          </p:nvSpPr>
          <p:spPr>
            <a:xfrm>
              <a:off x="2700505" y="2996104"/>
              <a:ext cx="863215" cy="576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AAA7A80B-855C-471D-ADFE-947B9FCC9287}"/>
                </a:ext>
              </a:extLst>
            </p:cNvPr>
            <p:cNvSpPr/>
            <p:nvPr/>
          </p:nvSpPr>
          <p:spPr>
            <a:xfrm>
              <a:off x="1331640" y="4436415"/>
              <a:ext cx="576078" cy="43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3A73132B-4F4B-4184-B8F3-B53F9660C6AF}"/>
                </a:ext>
              </a:extLst>
            </p:cNvPr>
            <p:cNvSpPr/>
            <p:nvPr/>
          </p:nvSpPr>
          <p:spPr>
            <a:xfrm>
              <a:off x="6660820" y="4220822"/>
              <a:ext cx="2253751" cy="1297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BCFA0158-0D77-43EE-AD49-B3025ABB04B8}"/>
                </a:ext>
              </a:extLst>
            </p:cNvPr>
            <p:cNvSpPr/>
            <p:nvPr/>
          </p:nvSpPr>
          <p:spPr>
            <a:xfrm>
              <a:off x="2915405" y="6021664"/>
              <a:ext cx="937257" cy="576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BABE8B2-B858-447D-BF90-84D990F03F03}"/>
                </a:ext>
              </a:extLst>
            </p:cNvPr>
            <p:cNvSpPr/>
            <p:nvPr/>
          </p:nvSpPr>
          <p:spPr>
            <a:xfrm>
              <a:off x="7379565" y="2133729"/>
              <a:ext cx="361178" cy="2880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27651" name="Picture 6" descr="No Image Available!">
            <a:extLst>
              <a:ext uri="{FF2B5EF4-FFF2-40B4-BE49-F238E27FC236}">
                <a16:creationId xmlns:a16="http://schemas.microsoft.com/office/drawing/2014/main" id="{D977084F-45D6-46F0-8C67-71A57222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r="22662" b="8002"/>
          <a:stretch>
            <a:fillRect/>
          </a:stretch>
        </p:blipFill>
        <p:spPr bwMode="auto">
          <a:xfrm>
            <a:off x="3509979" y="38546"/>
            <a:ext cx="4195372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Skupina 18">
            <a:extLst>
              <a:ext uri="{FF2B5EF4-FFF2-40B4-BE49-F238E27FC236}">
                <a16:creationId xmlns:a16="http://schemas.microsoft.com/office/drawing/2014/main" id="{D83E9614-E05C-4D7B-944F-335883340BFB}"/>
              </a:ext>
            </a:extLst>
          </p:cNvPr>
          <p:cNvGrpSpPr>
            <a:grpSpLocks/>
          </p:cNvGrpSpPr>
          <p:nvPr/>
        </p:nvGrpSpPr>
        <p:grpSpPr bwMode="auto">
          <a:xfrm>
            <a:off x="118104" y="393699"/>
            <a:ext cx="3240087" cy="3267075"/>
            <a:chOff x="5580113" y="1457401"/>
            <a:chExt cx="3240360" cy="3267743"/>
          </a:xfrm>
        </p:grpSpPr>
        <p:pic>
          <p:nvPicPr>
            <p:cNvPr id="13" name="Picture 26" descr="No Image Available!">
              <a:extLst>
                <a:ext uri="{FF2B5EF4-FFF2-40B4-BE49-F238E27FC236}">
                  <a16:creationId xmlns:a16="http://schemas.microsoft.com/office/drawing/2014/main" id="{9185D69D-EECD-4D83-8C46-E33BDBA42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8" r="5568" b="8952"/>
            <a:stretch>
              <a:fillRect/>
            </a:stretch>
          </p:blipFill>
          <p:spPr bwMode="auto">
            <a:xfrm>
              <a:off x="5580113" y="1457401"/>
              <a:ext cx="3240360" cy="31957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608BE5E8-A5CD-4A11-AEA1-A299E3E43041}"/>
                </a:ext>
              </a:extLst>
            </p:cNvPr>
            <p:cNvSpPr/>
            <p:nvPr/>
          </p:nvSpPr>
          <p:spPr>
            <a:xfrm>
              <a:off x="5796031" y="4364708"/>
              <a:ext cx="360392" cy="360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8D79C5AD-7F61-49A4-8DDA-AF89648C8432}"/>
                </a:ext>
              </a:extLst>
            </p:cNvPr>
            <p:cNvSpPr/>
            <p:nvPr/>
          </p:nvSpPr>
          <p:spPr>
            <a:xfrm>
              <a:off x="8244162" y="4509200"/>
              <a:ext cx="431836" cy="215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C3CB7119-45CF-479F-8606-C17E57581078}"/>
                </a:ext>
              </a:extLst>
            </p:cNvPr>
            <p:cNvSpPr/>
            <p:nvPr/>
          </p:nvSpPr>
          <p:spPr>
            <a:xfrm>
              <a:off x="8460081" y="4293256"/>
              <a:ext cx="360392" cy="215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35E09350-3DCF-44E2-AE8F-D3B791B90D23}"/>
                </a:ext>
              </a:extLst>
            </p:cNvPr>
            <p:cNvSpPr/>
            <p:nvPr/>
          </p:nvSpPr>
          <p:spPr>
            <a:xfrm>
              <a:off x="8675999" y="4004272"/>
              <a:ext cx="144474" cy="2889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8" name="Text Box 6">
            <a:extLst>
              <a:ext uri="{FF2B5EF4-FFF2-40B4-BE49-F238E27FC236}">
                <a16:creationId xmlns:a16="http://schemas.microsoft.com/office/drawing/2014/main" id="{1270B4FB-7405-4A91-89F1-69C74BCDF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9147" y="38546"/>
            <a:ext cx="13308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RETINA</a:t>
            </a:r>
          </a:p>
        </p:txBody>
      </p:sp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F4A1C01E-B070-4399-8FCF-957004B805C9}"/>
              </a:ext>
            </a:extLst>
          </p:cNvPr>
          <p:cNvSpPr/>
          <p:nvPr/>
        </p:nvSpPr>
        <p:spPr>
          <a:xfrm>
            <a:off x="5878286" y="848974"/>
            <a:ext cx="217714" cy="18407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7C14C00B-DDBE-429A-A015-413652ACF79A}"/>
              </a:ext>
            </a:extLst>
          </p:cNvPr>
          <p:cNvSpPr/>
          <p:nvPr/>
        </p:nvSpPr>
        <p:spPr>
          <a:xfrm>
            <a:off x="2997829" y="1775554"/>
            <a:ext cx="217714" cy="18407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5DDB9148-90BE-4627-AA8D-87F15B6A4313}"/>
              </a:ext>
            </a:extLst>
          </p:cNvPr>
          <p:cNvSpPr/>
          <p:nvPr/>
        </p:nvSpPr>
        <p:spPr>
          <a:xfrm>
            <a:off x="6509073" y="6199224"/>
            <a:ext cx="217714" cy="18407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EA7ACFCC-25A8-4C60-98C3-9AAEC663F4A0}"/>
              </a:ext>
            </a:extLst>
          </p:cNvPr>
          <p:cNvSpPr/>
          <p:nvPr/>
        </p:nvSpPr>
        <p:spPr>
          <a:xfrm>
            <a:off x="4666423" y="1155505"/>
            <a:ext cx="217714" cy="184078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D9CCF0C4-7257-4617-84A8-64ED9BAF9326}"/>
              </a:ext>
            </a:extLst>
          </p:cNvPr>
          <p:cNvSpPr/>
          <p:nvPr/>
        </p:nvSpPr>
        <p:spPr>
          <a:xfrm>
            <a:off x="9585518" y="4047026"/>
            <a:ext cx="217714" cy="184078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90954F5E-21D0-47EA-9042-B92949501B80}"/>
              </a:ext>
            </a:extLst>
          </p:cNvPr>
          <p:cNvSpPr/>
          <p:nvPr/>
        </p:nvSpPr>
        <p:spPr>
          <a:xfrm>
            <a:off x="2501205" y="2209080"/>
            <a:ext cx="217714" cy="184078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3" name="Text Box 9">
            <a:extLst>
              <a:ext uri="{FF2B5EF4-FFF2-40B4-BE49-F238E27FC236}">
                <a16:creationId xmlns:a16="http://schemas.microsoft.com/office/drawing/2014/main" id="{2B3C3BCF-6899-45A7-A69D-55700D5CF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044" y="110683"/>
            <a:ext cx="251062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FUNDUS OCULI</a:t>
            </a:r>
          </a:p>
        </p:txBody>
      </p:sp>
      <p:pic>
        <p:nvPicPr>
          <p:cNvPr id="13314" name="Picture 2" descr="Související obrázek">
            <a:extLst>
              <a:ext uri="{FF2B5EF4-FFF2-40B4-BE49-F238E27FC236}">
                <a16:creationId xmlns:a16="http://schemas.microsoft.com/office/drawing/2014/main" id="{8E9E59CD-18F0-4E47-913B-BB3EA1C25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3741" r="18742" b="16191"/>
          <a:stretch/>
        </p:blipFill>
        <p:spPr bwMode="auto">
          <a:xfrm>
            <a:off x="5346442" y="208385"/>
            <a:ext cx="6603825" cy="644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6" descr="No Image Available!">
            <a:extLst>
              <a:ext uri="{FF2B5EF4-FFF2-40B4-BE49-F238E27FC236}">
                <a16:creationId xmlns:a16="http://schemas.microsoft.com/office/drawing/2014/main" id="{8A702A08-FE55-41EC-9082-8B0AE71C4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60" b="9052"/>
          <a:stretch>
            <a:fillRect/>
          </a:stretch>
        </p:blipFill>
        <p:spPr bwMode="auto">
          <a:xfrm>
            <a:off x="141320" y="273930"/>
            <a:ext cx="5791200" cy="631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150970" y="273930"/>
            <a:ext cx="857250" cy="1451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41320" y="4553958"/>
            <a:ext cx="1114425" cy="1123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754350" y="4963533"/>
            <a:ext cx="857250" cy="1428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B474FCE-1164-4B92-84DF-88C49BAC7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25" y="84757"/>
            <a:ext cx="4365114" cy="67732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2F5545BE-2AFD-4BFC-A7C5-78823027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61035" r="59111" b="9810"/>
          <a:stretch>
            <a:fillRect/>
          </a:stretch>
        </p:blipFill>
        <p:spPr bwMode="auto">
          <a:xfrm>
            <a:off x="0" y="0"/>
            <a:ext cx="4938713" cy="36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5">
            <a:extLst>
              <a:ext uri="{FF2B5EF4-FFF2-40B4-BE49-F238E27FC236}">
                <a16:creationId xmlns:a16="http://schemas.microsoft.com/office/drawing/2014/main" id="{B3069038-0547-494D-934C-FD86DDEB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5" y="3595045"/>
            <a:ext cx="4560553" cy="32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0" name="Text Box 8">
            <a:extLst>
              <a:ext uri="{FF2B5EF4-FFF2-40B4-BE49-F238E27FC236}">
                <a16:creationId xmlns:a16="http://schemas.microsoft.com/office/drawing/2014/main" id="{1A879A16-FC33-4ABA-B586-E345100E6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3988" y="66209"/>
            <a:ext cx="10054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</a:p>
        </p:txBody>
      </p:sp>
      <p:grpSp>
        <p:nvGrpSpPr>
          <p:cNvPr id="10" name="Skupina 8">
            <a:extLst>
              <a:ext uri="{FF2B5EF4-FFF2-40B4-BE49-F238E27FC236}">
                <a16:creationId xmlns:a16="http://schemas.microsoft.com/office/drawing/2014/main" id="{B41BFE22-B9E5-4662-B822-B72FAC4C9410}"/>
              </a:ext>
            </a:extLst>
          </p:cNvPr>
          <p:cNvGrpSpPr>
            <a:grpSpLocks/>
          </p:cNvGrpSpPr>
          <p:nvPr/>
        </p:nvGrpSpPr>
        <p:grpSpPr bwMode="auto">
          <a:xfrm>
            <a:off x="4663758" y="1653383"/>
            <a:ext cx="7528242" cy="3262955"/>
            <a:chOff x="395536" y="1412776"/>
            <a:chExt cx="8208912" cy="3456386"/>
          </a:xfrm>
        </p:grpSpPr>
        <p:pic>
          <p:nvPicPr>
            <p:cNvPr id="11" name="Picture 14" descr="No Image Available!">
              <a:extLst>
                <a:ext uri="{FF2B5EF4-FFF2-40B4-BE49-F238E27FC236}">
                  <a16:creationId xmlns:a16="http://schemas.microsoft.com/office/drawing/2014/main" id="{018A37C9-01F0-4B2B-AFE2-CAFB88CF7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9B851A07-DEF1-45F1-8B71-C63A9DD55927}"/>
                </a:ext>
              </a:extLst>
            </p:cNvPr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522B537F-CE9D-4D07-B719-A18CAFDB4272}"/>
                </a:ext>
              </a:extLst>
            </p:cNvPr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FCDDD96B-9953-4C95-8FFB-CCDE61580390}"/>
                </a:ext>
              </a:extLst>
            </p:cNvPr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2D790B2A-BAFC-4385-B396-54F4C91B9885}"/>
                </a:ext>
              </a:extLst>
            </p:cNvPr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B22A91AA-DC87-491B-8C66-834F8AA69752}"/>
                </a:ext>
              </a:extLst>
            </p:cNvPr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B7AD69B3-2E15-41A1-82E6-DCB66EB4B1F5}"/>
                </a:ext>
              </a:extLst>
            </p:cNvPr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VÃ½sledek obrÃ¡zku pro optic nerve">
            <a:extLst>
              <a:ext uri="{FF2B5EF4-FFF2-40B4-BE49-F238E27FC236}">
                <a16:creationId xmlns:a16="http://schemas.microsoft.com/office/drawing/2014/main" id="{0B396E87-13D5-4757-BE9B-F2EB473F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306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Ã½sledek obrÃ¡zku pro optic nerve">
            <a:extLst>
              <a:ext uri="{FF2B5EF4-FFF2-40B4-BE49-F238E27FC236}">
                <a16:creationId xmlns:a16="http://schemas.microsoft.com/office/drawing/2014/main" id="{95CA396C-BE9A-4509-B564-CF813B0F6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44" y="1772500"/>
            <a:ext cx="6661356" cy="499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9F5395AD-92A5-40C2-83F8-DCEA73C8B15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2234198" cy="65314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N. OPTICUS</a:t>
            </a:r>
          </a:p>
        </p:txBody>
      </p:sp>
      <p:pic>
        <p:nvPicPr>
          <p:cNvPr id="13" name="Picture 2" descr="SouvisejÃ­cÃ­ obrÃ¡zek">
            <a:extLst>
              <a:ext uri="{FF2B5EF4-FFF2-40B4-BE49-F238E27FC236}">
                <a16:creationId xmlns:a16="http://schemas.microsoft.com/office/drawing/2014/main" id="{EED96827-2659-4E5E-8449-301406D55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8"/>
          <a:stretch/>
        </p:blipFill>
        <p:spPr bwMode="auto">
          <a:xfrm>
            <a:off x="5530644" y="-22740"/>
            <a:ext cx="3364910" cy="184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Ã½sledek obrÃ¡zku pro nervus opticus">
            <a:extLst>
              <a:ext uri="{FF2B5EF4-FFF2-40B4-BE49-F238E27FC236}">
                <a16:creationId xmlns:a16="http://schemas.microsoft.com/office/drawing/2014/main" id="{62B009CC-7D43-4A1B-847C-E81483724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44" y="4312497"/>
            <a:ext cx="2028396" cy="250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5" name="Skupina 7">
            <a:extLst>
              <a:ext uri="{FF2B5EF4-FFF2-40B4-BE49-F238E27FC236}">
                <a16:creationId xmlns:a16="http://schemas.microsoft.com/office/drawing/2014/main" id="{8723BD22-A88E-4CDD-B86B-686D29E2E1D3}"/>
              </a:ext>
            </a:extLst>
          </p:cNvPr>
          <p:cNvGrpSpPr>
            <a:grpSpLocks/>
          </p:cNvGrpSpPr>
          <p:nvPr/>
        </p:nvGrpSpPr>
        <p:grpSpPr bwMode="auto">
          <a:xfrm>
            <a:off x="391932" y="504826"/>
            <a:ext cx="6949447" cy="5884399"/>
            <a:chOff x="1613554" y="-39132"/>
            <a:chExt cx="7522939" cy="6897132"/>
          </a:xfrm>
        </p:grpSpPr>
        <p:pic>
          <p:nvPicPr>
            <p:cNvPr id="44040" name="Picture 5">
              <a:extLst>
                <a:ext uri="{FF2B5EF4-FFF2-40B4-BE49-F238E27FC236}">
                  <a16:creationId xmlns:a16="http://schemas.microsoft.com/office/drawing/2014/main" id="{3516368F-4813-4143-A446-127BDA039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2" t="5736" r="19238"/>
            <a:stretch>
              <a:fillRect/>
            </a:stretch>
          </p:blipFill>
          <p:spPr bwMode="auto">
            <a:xfrm>
              <a:off x="1613554" y="-39132"/>
              <a:ext cx="7488832" cy="6874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D7D04E1C-7BB9-476F-A7A2-F86E05F4B54B}"/>
                </a:ext>
              </a:extLst>
            </p:cNvPr>
            <p:cNvSpPr/>
            <p:nvPr/>
          </p:nvSpPr>
          <p:spPr>
            <a:xfrm>
              <a:off x="8459468" y="393"/>
              <a:ext cx="677025" cy="909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9C91A675-E100-46B5-975C-C2A66923F31E}"/>
                </a:ext>
              </a:extLst>
            </p:cNvPr>
            <p:cNvSpPr/>
            <p:nvPr/>
          </p:nvSpPr>
          <p:spPr>
            <a:xfrm>
              <a:off x="8820290" y="1413416"/>
              <a:ext cx="281285" cy="907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6BE7837E-A418-4DF1-899E-5C66C654C724}"/>
                </a:ext>
              </a:extLst>
            </p:cNvPr>
            <p:cNvSpPr/>
            <p:nvPr/>
          </p:nvSpPr>
          <p:spPr>
            <a:xfrm>
              <a:off x="8459468" y="5300711"/>
              <a:ext cx="677025" cy="577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A9DB309E-7F7B-403D-9D46-76774C8AF64A}"/>
                </a:ext>
              </a:extLst>
            </p:cNvPr>
            <p:cNvSpPr/>
            <p:nvPr/>
          </p:nvSpPr>
          <p:spPr>
            <a:xfrm>
              <a:off x="2267302" y="5300711"/>
              <a:ext cx="576150" cy="15572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5D090ED7-C01A-43CC-BF5E-293BC4EFA431}"/>
                </a:ext>
              </a:extLst>
            </p:cNvPr>
            <p:cNvSpPr/>
            <p:nvPr/>
          </p:nvSpPr>
          <p:spPr>
            <a:xfrm>
              <a:off x="1613554" y="2996397"/>
              <a:ext cx="653748" cy="7924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DDAA27BE-ABFE-42FC-867F-F568E6B788CF}"/>
                </a:ext>
              </a:extLst>
            </p:cNvPr>
            <p:cNvSpPr/>
            <p:nvPr/>
          </p:nvSpPr>
          <p:spPr>
            <a:xfrm>
              <a:off x="3084000" y="22133"/>
              <a:ext cx="911754" cy="3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6" name="Text Box 5">
            <a:extLst>
              <a:ext uri="{FF2B5EF4-FFF2-40B4-BE49-F238E27FC236}">
                <a16:creationId xmlns:a16="http://schemas.microsoft.com/office/drawing/2014/main" id="{D19436D1-9F91-49A8-B25C-F984B19A2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99" y="43161"/>
            <a:ext cx="29722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CORPUS VITREUM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AB48887-8F83-4DA3-B0A2-2458E8348B9E}"/>
              </a:ext>
            </a:extLst>
          </p:cNvPr>
          <p:cNvSpPr/>
          <p:nvPr/>
        </p:nvSpPr>
        <p:spPr>
          <a:xfrm>
            <a:off x="593035" y="1095067"/>
            <a:ext cx="1073719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D645FEF-7082-45E1-8EEE-ABB7AAFB286D}"/>
              </a:ext>
            </a:extLst>
          </p:cNvPr>
          <p:cNvSpPr/>
          <p:nvPr/>
        </p:nvSpPr>
        <p:spPr>
          <a:xfrm>
            <a:off x="10094913" y="3716338"/>
            <a:ext cx="588962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17" name="Skupina 11">
            <a:extLst>
              <a:ext uri="{FF2B5EF4-FFF2-40B4-BE49-F238E27FC236}">
                <a16:creationId xmlns:a16="http://schemas.microsoft.com/office/drawing/2014/main" id="{B6E6CD8E-692D-4C00-9E59-2D8258324D72}"/>
              </a:ext>
            </a:extLst>
          </p:cNvPr>
          <p:cNvGrpSpPr>
            <a:grpSpLocks/>
          </p:cNvGrpSpPr>
          <p:nvPr/>
        </p:nvGrpSpPr>
        <p:grpSpPr bwMode="auto">
          <a:xfrm>
            <a:off x="8079539" y="1527858"/>
            <a:ext cx="3648559" cy="3802284"/>
            <a:chOff x="4997152" y="0"/>
            <a:chExt cx="4153094" cy="4247210"/>
          </a:xfrm>
        </p:grpSpPr>
        <p:pic>
          <p:nvPicPr>
            <p:cNvPr id="18" name="Obrázek 2">
              <a:extLst>
                <a:ext uri="{FF2B5EF4-FFF2-40B4-BE49-F238E27FC236}">
                  <a16:creationId xmlns:a16="http://schemas.microsoft.com/office/drawing/2014/main" id="{E5E5BB2A-B450-41DA-935C-325014DD2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6" t="11151" r="24687" b="11151"/>
            <a:stretch>
              <a:fillRect/>
            </a:stretch>
          </p:blipFill>
          <p:spPr bwMode="auto">
            <a:xfrm>
              <a:off x="5007437" y="29038"/>
              <a:ext cx="4132524" cy="41891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B74EFF65-014E-4F64-B49F-56500DAA1038}"/>
                </a:ext>
              </a:extLst>
            </p:cNvPr>
            <p:cNvSpPr/>
            <p:nvPr/>
          </p:nvSpPr>
          <p:spPr>
            <a:xfrm>
              <a:off x="4997152" y="0"/>
              <a:ext cx="1230370" cy="18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14F42F3F-39DF-4F4B-98D8-DCB892067D0E}"/>
                </a:ext>
              </a:extLst>
            </p:cNvPr>
            <p:cNvSpPr/>
            <p:nvPr/>
          </p:nvSpPr>
          <p:spPr>
            <a:xfrm>
              <a:off x="8532680" y="0"/>
              <a:ext cx="617566" cy="692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923C8222-D13D-4881-A0C9-C0AEDDC738CF}"/>
                </a:ext>
              </a:extLst>
            </p:cNvPr>
            <p:cNvSpPr/>
            <p:nvPr/>
          </p:nvSpPr>
          <p:spPr>
            <a:xfrm>
              <a:off x="5006677" y="3861388"/>
              <a:ext cx="501673" cy="3858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Skupina 10">
            <a:extLst>
              <a:ext uri="{FF2B5EF4-FFF2-40B4-BE49-F238E27FC236}">
                <a16:creationId xmlns:a16="http://schemas.microsoft.com/office/drawing/2014/main" id="{2F5020EE-3A75-4948-84FC-7BC517855BDC}"/>
              </a:ext>
            </a:extLst>
          </p:cNvPr>
          <p:cNvGrpSpPr>
            <a:grpSpLocks/>
          </p:cNvGrpSpPr>
          <p:nvPr/>
        </p:nvGrpSpPr>
        <p:grpSpPr bwMode="auto">
          <a:xfrm>
            <a:off x="5175288" y="0"/>
            <a:ext cx="7016712" cy="5301205"/>
            <a:chOff x="0" y="-42899"/>
            <a:chExt cx="9167813" cy="6568243"/>
          </a:xfrm>
        </p:grpSpPr>
        <p:pic>
          <p:nvPicPr>
            <p:cNvPr id="46092" name="Picture 4">
              <a:extLst>
                <a:ext uri="{FF2B5EF4-FFF2-40B4-BE49-F238E27FC236}">
                  <a16:creationId xmlns:a16="http://schemas.microsoft.com/office/drawing/2014/main" id="{79307AB0-9193-425F-A33C-6D0B463FD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3" t="23550" r="2692" b="32536"/>
            <a:stretch>
              <a:fillRect/>
            </a:stretch>
          </p:blipFill>
          <p:spPr bwMode="auto">
            <a:xfrm>
              <a:off x="38100" y="0"/>
              <a:ext cx="9129713" cy="61944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1317" name="Text Box 5">
              <a:extLst>
                <a:ext uri="{FF2B5EF4-FFF2-40B4-BE49-F238E27FC236}">
                  <a16:creationId xmlns:a16="http://schemas.microsoft.com/office/drawing/2014/main" id="{F3A21AC8-51C8-4494-B2B8-2792E5674D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1549" y="-42899"/>
              <a:ext cx="2700902" cy="4434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cs-CZ" altLang="cs-CZ" sz="24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CAMERAE BULBI</a:t>
              </a:r>
            </a:p>
          </p:txBody>
        </p:sp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1E6E7FA5-E2DF-4DA9-88A0-743F18EF7F8F}"/>
                </a:ext>
              </a:extLst>
            </p:cNvPr>
            <p:cNvSpPr/>
            <p:nvPr/>
          </p:nvSpPr>
          <p:spPr>
            <a:xfrm>
              <a:off x="38101" y="0"/>
              <a:ext cx="2459037" cy="1628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3B045B8F-0810-49CE-BEAB-4F177029C7F7}"/>
                </a:ext>
              </a:extLst>
            </p:cNvPr>
            <p:cNvSpPr/>
            <p:nvPr/>
          </p:nvSpPr>
          <p:spPr>
            <a:xfrm>
              <a:off x="0" y="1430496"/>
              <a:ext cx="827088" cy="924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EE765679-E0C2-4B8B-BB0E-46FC944081E9}"/>
                </a:ext>
              </a:extLst>
            </p:cNvPr>
            <p:cNvSpPr/>
            <p:nvPr/>
          </p:nvSpPr>
          <p:spPr>
            <a:xfrm>
              <a:off x="611188" y="1484477"/>
              <a:ext cx="744538" cy="576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D331C2FE-D430-4FEB-B671-56B7AEDB059C}"/>
                </a:ext>
              </a:extLst>
            </p:cNvPr>
            <p:cNvSpPr/>
            <p:nvPr/>
          </p:nvSpPr>
          <p:spPr>
            <a:xfrm>
              <a:off x="7885113" y="1916324"/>
              <a:ext cx="1220788" cy="576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FAD978BE-26EE-4A79-B699-51AAF90B353B}"/>
                </a:ext>
              </a:extLst>
            </p:cNvPr>
            <p:cNvSpPr/>
            <p:nvPr/>
          </p:nvSpPr>
          <p:spPr>
            <a:xfrm>
              <a:off x="7956551" y="2492650"/>
              <a:ext cx="431800" cy="144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C99F1D0F-A016-40DA-A8CA-6390A46C0C17}"/>
                </a:ext>
              </a:extLst>
            </p:cNvPr>
            <p:cNvSpPr/>
            <p:nvPr/>
          </p:nvSpPr>
          <p:spPr>
            <a:xfrm>
              <a:off x="8301038" y="2637129"/>
              <a:ext cx="431800" cy="287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AC9889E1-FF97-4C45-8E05-C5619C41DBE1}"/>
                </a:ext>
              </a:extLst>
            </p:cNvPr>
            <p:cNvSpPr/>
            <p:nvPr/>
          </p:nvSpPr>
          <p:spPr>
            <a:xfrm>
              <a:off x="611188" y="5517171"/>
              <a:ext cx="1885950" cy="792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7046A805-AB16-41F3-B53D-26A5539D63C1}"/>
                </a:ext>
              </a:extLst>
            </p:cNvPr>
            <p:cNvSpPr/>
            <p:nvPr/>
          </p:nvSpPr>
          <p:spPr>
            <a:xfrm>
              <a:off x="2470151" y="5085323"/>
              <a:ext cx="1885950" cy="1368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5FACF569-209D-4B11-9119-DF1A05BAE73D}"/>
                </a:ext>
              </a:extLst>
            </p:cNvPr>
            <p:cNvSpPr/>
            <p:nvPr/>
          </p:nvSpPr>
          <p:spPr>
            <a:xfrm>
              <a:off x="4356101" y="5733095"/>
              <a:ext cx="1439862" cy="792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16" name="Picture 2" descr="No Image Available!">
            <a:extLst>
              <a:ext uri="{FF2B5EF4-FFF2-40B4-BE49-F238E27FC236}">
                <a16:creationId xmlns:a16="http://schemas.microsoft.com/office/drawing/2014/main" id="{79F83F85-33CC-453E-8E77-E3912A140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8708" r="47788" b="56599"/>
          <a:stretch/>
        </p:blipFill>
        <p:spPr bwMode="auto">
          <a:xfrm>
            <a:off x="400379" y="3533756"/>
            <a:ext cx="4774909" cy="33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>
            <a:extLst>
              <a:ext uri="{FF2B5EF4-FFF2-40B4-BE49-F238E27FC236}">
                <a16:creationId xmlns:a16="http://schemas.microsoft.com/office/drawing/2014/main" id="{BA27558E-CE2C-4461-9640-F7F07BE48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292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MM. BULBI</a:t>
            </a:r>
          </a:p>
        </p:txBody>
      </p:sp>
      <p:pic>
        <p:nvPicPr>
          <p:cNvPr id="50179" name="Picture 3" descr="548051B">
            <a:extLst>
              <a:ext uri="{FF2B5EF4-FFF2-40B4-BE49-F238E27FC236}">
                <a16:creationId xmlns:a16="http://schemas.microsoft.com/office/drawing/2014/main" id="{ECD643C3-EDA1-4521-8018-F766CF76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5" t="21602" r="21494"/>
          <a:stretch>
            <a:fillRect/>
          </a:stretch>
        </p:blipFill>
        <p:spPr bwMode="auto">
          <a:xfrm>
            <a:off x="6772276" y="0"/>
            <a:ext cx="5289550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5" descr="1DC40E97">
            <a:extLst>
              <a:ext uri="{FF2B5EF4-FFF2-40B4-BE49-F238E27FC236}">
                <a16:creationId xmlns:a16="http://schemas.microsoft.com/office/drawing/2014/main" id="{E079D3AB-F216-424D-B23A-EDC300B8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6654" b="6247"/>
          <a:stretch>
            <a:fillRect/>
          </a:stretch>
        </p:blipFill>
        <p:spPr bwMode="auto">
          <a:xfrm>
            <a:off x="9433322" y="3944243"/>
            <a:ext cx="2628504" cy="291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oko_svaly">
            <a:extLst>
              <a:ext uri="{FF2B5EF4-FFF2-40B4-BE49-F238E27FC236}">
                <a16:creationId xmlns:a16="http://schemas.microsoft.com/office/drawing/2014/main" id="{273597F2-288A-44DC-8D19-8005EDCD6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t="16771" r="62605" b="37944"/>
          <a:stretch>
            <a:fillRect/>
          </a:stretch>
        </p:blipFill>
        <p:spPr bwMode="auto">
          <a:xfrm>
            <a:off x="6072155" y="4280401"/>
            <a:ext cx="2809875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>
            <a:extLst>
              <a:ext uri="{FF2B5EF4-FFF2-40B4-BE49-F238E27FC236}">
                <a16:creationId xmlns:a16="http://schemas.microsoft.com/office/drawing/2014/main" id="{CC002F3A-E419-436D-B444-73AE8CB24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0" y="966303"/>
            <a:ext cx="5693050" cy="397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>
            <a:extLst>
              <a:ext uri="{FF2B5EF4-FFF2-40B4-BE49-F238E27FC236}">
                <a16:creationId xmlns:a16="http://schemas.microsoft.com/office/drawing/2014/main" id="{A725656B-4FF8-466F-BBCF-85E167741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4" t="29935" r="36417" b="20261"/>
          <a:stretch>
            <a:fillRect/>
          </a:stretch>
        </p:blipFill>
        <p:spPr bwMode="auto">
          <a:xfrm>
            <a:off x="4312224" y="107552"/>
            <a:ext cx="3257326" cy="343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6">
            <a:extLst>
              <a:ext uri="{FF2B5EF4-FFF2-40B4-BE49-F238E27FC236}">
                <a16:creationId xmlns:a16="http://schemas.microsoft.com/office/drawing/2014/main" id="{1989D4B6-2B8B-49B7-911D-80F4EE525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r="24533" b="13663"/>
          <a:stretch>
            <a:fillRect/>
          </a:stretch>
        </p:blipFill>
        <p:spPr bwMode="auto">
          <a:xfrm>
            <a:off x="0" y="0"/>
            <a:ext cx="4312223" cy="505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64A8D74-27B1-4DF3-AD73-E38A9D21ABBA}"/>
              </a:ext>
            </a:extLst>
          </p:cNvPr>
          <p:cNvSpPr txBox="1"/>
          <p:nvPr/>
        </p:nvSpPr>
        <p:spPr>
          <a:xfrm>
            <a:off x="0" y="0"/>
            <a:ext cx="20154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PAPEBREA (</a:t>
            </a:r>
            <a:r>
              <a:rPr lang="cs-CZ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eyelids</a:t>
            </a:r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BF61624-9CC5-4D1C-9C67-F9F64D0AA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t="6658" r="4934" b="2438"/>
          <a:stretch/>
        </p:blipFill>
        <p:spPr bwMode="auto">
          <a:xfrm>
            <a:off x="4343326" y="3722914"/>
            <a:ext cx="3344668" cy="30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0FCC08-079F-4483-AF33-A5F9D984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5400" r="69749" b="55800"/>
          <a:stretch>
            <a:fillRect/>
          </a:stretch>
        </p:blipFill>
        <p:spPr bwMode="auto">
          <a:xfrm>
            <a:off x="7428917" y="200837"/>
            <a:ext cx="4763083" cy="646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5">
            <a:extLst>
              <a:ext uri="{FF2B5EF4-FFF2-40B4-BE49-F238E27FC236}">
                <a16:creationId xmlns:a16="http://schemas.microsoft.com/office/drawing/2014/main" id="{6E33175C-0693-4A27-B0AC-D5ABCA01D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0" y="77995"/>
            <a:ext cx="369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</a:rPr>
              <a:t>TUNICA CONJUNCTIVA</a:t>
            </a:r>
          </a:p>
        </p:txBody>
      </p:sp>
      <p:sp>
        <p:nvSpPr>
          <p:cNvPr id="61444" name="Rectangle 8">
            <a:extLst>
              <a:ext uri="{FF2B5EF4-FFF2-40B4-BE49-F238E27FC236}">
                <a16:creationId xmlns:a16="http://schemas.microsoft.com/office/drawing/2014/main" id="{15361D29-CB8F-410C-A5CB-BE91F465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6" y="5734050"/>
            <a:ext cx="3635375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id="{8EC3BCB8-02F8-462C-A0EC-94920AD87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1255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4" name="Picture 4" descr="No Image Available!">
            <a:extLst>
              <a:ext uri="{FF2B5EF4-FFF2-40B4-BE49-F238E27FC236}">
                <a16:creationId xmlns:a16="http://schemas.microsoft.com/office/drawing/2014/main" id="{62DC4DE9-87B1-4508-9D85-BAB5A683C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1" t="22244" r="37726" b="26329"/>
          <a:stretch/>
        </p:blipFill>
        <p:spPr bwMode="auto">
          <a:xfrm>
            <a:off x="8568677" y="0"/>
            <a:ext cx="3119146" cy="524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57" y="40970"/>
            <a:ext cx="3884984" cy="4172760"/>
          </a:xfrm>
          <a:prstGeom prst="rect">
            <a:avLst/>
          </a:prstGeom>
        </p:spPr>
      </p:pic>
      <p:pic>
        <p:nvPicPr>
          <p:cNvPr id="4100" name="Picture 4" descr="VÃ½sledek obrÃ¡zku pro mÅ¾urka">
            <a:extLst>
              <a:ext uri="{FF2B5EF4-FFF2-40B4-BE49-F238E27FC236}">
                <a16:creationId xmlns:a16="http://schemas.microsoft.com/office/drawing/2014/main" id="{3394DE4D-1F88-4C6F-B179-3F7CD65A9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56" y="4254699"/>
            <a:ext cx="3884984" cy="255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E8839A8-96A6-4478-916C-3E30D88D5C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14" r="23927"/>
          <a:stretch/>
        </p:blipFill>
        <p:spPr>
          <a:xfrm>
            <a:off x="80374" y="817797"/>
            <a:ext cx="4109832" cy="5222406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F1F456FB-38EE-4AA0-A3E7-781AD6840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0" y="77995"/>
            <a:ext cx="369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</a:rPr>
              <a:t>TUNICA CONJUNCTIVA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3978047-82F1-4577-B173-511EAD9282C9}"/>
              </a:ext>
            </a:extLst>
          </p:cNvPr>
          <p:cNvSpPr/>
          <p:nvPr/>
        </p:nvSpPr>
        <p:spPr>
          <a:xfrm>
            <a:off x="0" y="4220152"/>
            <a:ext cx="6831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114AD39-8342-4DB6-BC32-0369B4A53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673" y="10286"/>
            <a:ext cx="3898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APARATUS LACRIMALIS</a:t>
            </a:r>
          </a:p>
        </p:txBody>
      </p:sp>
      <p:pic>
        <p:nvPicPr>
          <p:cNvPr id="14338" name="Picture 2" descr="Výsledek obrázku pro lacrimal apparatus">
            <a:extLst>
              <a:ext uri="{FF2B5EF4-FFF2-40B4-BE49-F238E27FC236}">
                <a16:creationId xmlns:a16="http://schemas.microsoft.com/office/drawing/2014/main" id="{EB15FE08-BDBD-4F9F-A940-37A7C7898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7" b="6109"/>
          <a:stretch/>
        </p:blipFill>
        <p:spPr bwMode="auto">
          <a:xfrm>
            <a:off x="0" y="24655"/>
            <a:ext cx="4929757" cy="680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DF936152-D330-4678-86A6-57B5ECED9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8194" y="11219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C338BC1-7FA0-459F-A11C-CC41F913F7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14" r="23927"/>
          <a:stretch/>
        </p:blipFill>
        <p:spPr>
          <a:xfrm>
            <a:off x="6906511" y="1015212"/>
            <a:ext cx="4109832" cy="5222406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B04CBDA4-72B6-4EFD-99F7-32CC91075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459" y="0"/>
            <a:ext cx="3898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APARATUS LACRIMALIS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ouvisející obrázek">
            <a:extLst>
              <a:ext uri="{FF2B5EF4-FFF2-40B4-BE49-F238E27FC236}">
                <a16:creationId xmlns:a16="http://schemas.microsoft.com/office/drawing/2014/main" id="{5E4706DE-4F6B-4362-8100-2767BF747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r="22123"/>
          <a:stretch/>
        </p:blipFill>
        <p:spPr bwMode="auto">
          <a:xfrm>
            <a:off x="2341984" y="0"/>
            <a:ext cx="52064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3F4F4872-88F2-47FF-95E9-E0C8EC202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325" y="0"/>
            <a:ext cx="3876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ARTERIA OPHTHALMICA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BE4A000-BD18-4982-A64F-4E331CDE0D0F}"/>
              </a:ext>
            </a:extLst>
          </p:cNvPr>
          <p:cNvSpPr/>
          <p:nvPr/>
        </p:nvSpPr>
        <p:spPr>
          <a:xfrm>
            <a:off x="6096000" y="615820"/>
            <a:ext cx="1452465" cy="933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E95406E-2B3E-4BEF-B8F5-98B56A35EDE3}"/>
              </a:ext>
            </a:extLst>
          </p:cNvPr>
          <p:cNvSpPr/>
          <p:nvPr/>
        </p:nvSpPr>
        <p:spPr>
          <a:xfrm>
            <a:off x="7156580" y="1660849"/>
            <a:ext cx="391885" cy="111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5">
            <a:extLst>
              <a:ext uri="{FF2B5EF4-FFF2-40B4-BE49-F238E27FC236}">
                <a16:creationId xmlns:a16="http://schemas.microsoft.com/office/drawing/2014/main" id="{6F419C0C-6BC0-4BCF-B740-7EB0C7E5A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6" y="104775"/>
            <a:ext cx="377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VENAE OPHTHALMICAE</a:t>
            </a:r>
          </a:p>
        </p:txBody>
      </p:sp>
      <p:pic>
        <p:nvPicPr>
          <p:cNvPr id="17410" name="Picture 2" descr="Související obrázek">
            <a:extLst>
              <a:ext uri="{FF2B5EF4-FFF2-40B4-BE49-F238E27FC236}">
                <a16:creationId xmlns:a16="http://schemas.microsoft.com/office/drawing/2014/main" id="{77BCF4D3-E27A-4CAF-9963-30DED4AE1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r="23904"/>
          <a:stretch/>
        </p:blipFill>
        <p:spPr bwMode="auto">
          <a:xfrm>
            <a:off x="3797559" y="752354"/>
            <a:ext cx="5449078" cy="5266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35CC1A3-15DA-429B-BCDD-D6C31D82DC86}"/>
              </a:ext>
            </a:extLst>
          </p:cNvPr>
          <p:cNvSpPr/>
          <p:nvPr/>
        </p:nvSpPr>
        <p:spPr>
          <a:xfrm>
            <a:off x="3582955" y="923731"/>
            <a:ext cx="2929812" cy="1352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ADCAE41-07EB-4E6E-B9BC-FB8A062F7426}"/>
              </a:ext>
            </a:extLst>
          </p:cNvPr>
          <p:cNvSpPr/>
          <p:nvPr/>
        </p:nvSpPr>
        <p:spPr>
          <a:xfrm>
            <a:off x="3732245" y="2238376"/>
            <a:ext cx="1810139" cy="400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B21A382-5181-4989-9C62-E146E337F2CB}"/>
              </a:ext>
            </a:extLst>
          </p:cNvPr>
          <p:cNvSpPr/>
          <p:nvPr/>
        </p:nvSpPr>
        <p:spPr>
          <a:xfrm>
            <a:off x="3732245" y="2827176"/>
            <a:ext cx="671804" cy="2799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>
            <a:extLst>
              <a:ext uri="{FF2B5EF4-FFF2-40B4-BE49-F238E27FC236}">
                <a16:creationId xmlns:a16="http://schemas.microsoft.com/office/drawing/2014/main" id="{08B14976-0C0C-485C-89C0-B91BB37AD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139" y="-404813"/>
            <a:ext cx="7381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877C2B9-FC3A-4496-8C32-EC2741695024}"/>
              </a:ext>
            </a:extLst>
          </p:cNvPr>
          <p:cNvSpPr/>
          <p:nvPr/>
        </p:nvSpPr>
        <p:spPr>
          <a:xfrm>
            <a:off x="3841751" y="38101"/>
            <a:ext cx="450956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Organum </a:t>
            </a: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vestibulocochleare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9" descr="VÃ½sledek obrÃ¡zku pro ucho africkÃ© kmeny">
            <a:extLst>
              <a:ext uri="{FF2B5EF4-FFF2-40B4-BE49-F238E27FC236}">
                <a16:creationId xmlns:a16="http://schemas.microsoft.com/office/drawing/2014/main" id="{3172D473-A2F5-4E38-BADF-9C5B30A8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43000"/>
            <a:ext cx="38385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VÃ½sledek obrÃ¡zku pro ucho africkÃ© kmeny">
            <a:extLst>
              <a:ext uri="{FF2B5EF4-FFF2-40B4-BE49-F238E27FC236}">
                <a16:creationId xmlns:a16="http://schemas.microsoft.com/office/drawing/2014/main" id="{D551AF93-4457-4301-800F-B7E0A0F88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4545013"/>
            <a:ext cx="20193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3" descr="VÃ½sledek obrÃ¡zku pro ucho tetovÃ¡nÃ­">
            <a:extLst>
              <a:ext uri="{FF2B5EF4-FFF2-40B4-BE49-F238E27FC236}">
                <a16:creationId xmlns:a16="http://schemas.microsoft.com/office/drawing/2014/main" id="{7F6AE5CB-D8F9-4667-9849-214A87E95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2947"/>
          <a:stretch>
            <a:fillRect/>
          </a:stretch>
        </p:blipFill>
        <p:spPr bwMode="auto">
          <a:xfrm>
            <a:off x="6459539" y="4038600"/>
            <a:ext cx="172878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7" descr="VÃ½sledek obrÃ¡zku pro sluchÃ¡tka na uÅ¡ich">
            <a:extLst>
              <a:ext uri="{FF2B5EF4-FFF2-40B4-BE49-F238E27FC236}">
                <a16:creationId xmlns:a16="http://schemas.microsoft.com/office/drawing/2014/main" id="{FE7E8D8C-E973-47CA-94CC-AF6AFBC91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5" r="-1656"/>
          <a:stretch>
            <a:fillRect/>
          </a:stretch>
        </p:blipFill>
        <p:spPr bwMode="auto">
          <a:xfrm>
            <a:off x="8188325" y="3956051"/>
            <a:ext cx="25527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9" descr="VÃ½sledek obrÃ¡zku pro naslouchÃ¡tka">
            <a:extLst>
              <a:ext uri="{FF2B5EF4-FFF2-40B4-BE49-F238E27FC236}">
                <a16:creationId xmlns:a16="http://schemas.microsoft.com/office/drawing/2014/main" id="{B27B2D86-1FF8-40ED-BD5A-A7714419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2"/>
          <a:stretch>
            <a:fillRect/>
          </a:stretch>
        </p:blipFill>
        <p:spPr bwMode="auto">
          <a:xfrm>
            <a:off x="8675689" y="128588"/>
            <a:ext cx="17287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1" descr="SouvisejÃ­cÃ­ obrÃ¡zek">
            <a:extLst>
              <a:ext uri="{FF2B5EF4-FFF2-40B4-BE49-F238E27FC236}">
                <a16:creationId xmlns:a16="http://schemas.microsoft.com/office/drawing/2014/main" id="{22E240B0-E726-4BB1-96D1-CDC032DC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t="11781" r="18665" b="-11781"/>
          <a:stretch>
            <a:fillRect/>
          </a:stretch>
        </p:blipFill>
        <p:spPr bwMode="auto">
          <a:xfrm>
            <a:off x="5688013" y="639763"/>
            <a:ext cx="2957512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E64CD9B5-ABD4-41FC-B46D-AB92B1FC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21515"/>
            <a:ext cx="5638799" cy="522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FBA88489-3487-452A-B68D-971953EEF39F}"/>
              </a:ext>
            </a:extLst>
          </p:cNvPr>
          <p:cNvGrpSpPr/>
          <p:nvPr/>
        </p:nvGrpSpPr>
        <p:grpSpPr>
          <a:xfrm>
            <a:off x="6409386" y="153753"/>
            <a:ext cx="5079189" cy="6486662"/>
            <a:chOff x="6409386" y="153753"/>
            <a:chExt cx="5079189" cy="6486662"/>
          </a:xfrm>
        </p:grpSpPr>
        <p:pic>
          <p:nvPicPr>
            <p:cNvPr id="5129" name="Picture 10" descr="No Image Available!">
              <a:extLst>
                <a:ext uri="{FF2B5EF4-FFF2-40B4-BE49-F238E27FC236}">
                  <a16:creationId xmlns:a16="http://schemas.microsoft.com/office/drawing/2014/main" id="{297973D4-4E5C-4877-B2BA-2444AE3EA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9" t="14680" r="23297" b="-1302"/>
            <a:stretch>
              <a:fillRect/>
            </a:stretch>
          </p:blipFill>
          <p:spPr bwMode="auto">
            <a:xfrm>
              <a:off x="6762750" y="153753"/>
              <a:ext cx="4639258" cy="6486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9D9778A4-83D9-4305-BECE-DCC32BDB8FE5}"/>
                </a:ext>
              </a:extLst>
            </p:cNvPr>
            <p:cNvSpPr/>
            <p:nvPr/>
          </p:nvSpPr>
          <p:spPr bwMode="auto">
            <a:xfrm>
              <a:off x="7392988" y="404019"/>
              <a:ext cx="647700" cy="5762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A7670693-3F75-416D-A88A-501C57B9B760}"/>
                </a:ext>
              </a:extLst>
            </p:cNvPr>
            <p:cNvSpPr/>
            <p:nvPr/>
          </p:nvSpPr>
          <p:spPr bwMode="auto">
            <a:xfrm>
              <a:off x="11126625" y="980281"/>
              <a:ext cx="361950" cy="11350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33358D9C-FD41-4C2A-A867-CCF246717E8F}"/>
                </a:ext>
              </a:extLst>
            </p:cNvPr>
            <p:cNvSpPr/>
            <p:nvPr/>
          </p:nvSpPr>
          <p:spPr bwMode="auto">
            <a:xfrm>
              <a:off x="6409386" y="3429000"/>
              <a:ext cx="1530965" cy="18509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150ED274-A6E2-4EEF-94D9-6038EC0A1573}"/>
                </a:ext>
              </a:extLst>
            </p:cNvPr>
            <p:cNvSpPr/>
            <p:nvPr/>
          </p:nvSpPr>
          <p:spPr bwMode="auto">
            <a:xfrm>
              <a:off x="7716838" y="5113177"/>
              <a:ext cx="1079500" cy="7694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68B08AF-C8BA-442E-91D9-9D401DCD918A}"/>
                </a:ext>
              </a:extLst>
            </p:cNvPr>
            <p:cNvSpPr/>
            <p:nvPr/>
          </p:nvSpPr>
          <p:spPr bwMode="auto">
            <a:xfrm>
              <a:off x="10471361" y="5323121"/>
              <a:ext cx="1017214" cy="6969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E523142B-140F-4501-B694-0E46221833AD}"/>
              </a:ext>
            </a:extLst>
          </p:cNvPr>
          <p:cNvGrpSpPr/>
          <p:nvPr/>
        </p:nvGrpSpPr>
        <p:grpSpPr>
          <a:xfrm>
            <a:off x="-104193" y="0"/>
            <a:ext cx="3629609" cy="6858000"/>
            <a:chOff x="2124270" y="0"/>
            <a:chExt cx="3629609" cy="6858000"/>
          </a:xfrm>
        </p:grpSpPr>
        <p:pic>
          <p:nvPicPr>
            <p:cNvPr id="2050" name="Picture 2" descr="VÃ½sledek obrÃ¡zku pro fossa rhomboidea">
              <a:extLst>
                <a:ext uri="{FF2B5EF4-FFF2-40B4-BE49-F238E27FC236}">
                  <a16:creationId xmlns:a16="http://schemas.microsoft.com/office/drawing/2014/main" id="{8ECBFCEC-2017-439A-A9AC-DA55E470B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r="53741"/>
            <a:stretch/>
          </p:blipFill>
          <p:spPr bwMode="auto">
            <a:xfrm>
              <a:off x="2124270" y="0"/>
              <a:ext cx="36296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6A6A1CC2-A538-4A02-8EDC-FA1AECF2227B}"/>
                </a:ext>
              </a:extLst>
            </p:cNvPr>
            <p:cNvSpPr/>
            <p:nvPr/>
          </p:nvSpPr>
          <p:spPr>
            <a:xfrm>
              <a:off x="2124270" y="139959"/>
              <a:ext cx="1244081" cy="979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251525F4-890F-46D7-B7FB-96D60DC4E4E9}"/>
                </a:ext>
              </a:extLst>
            </p:cNvPr>
            <p:cNvSpPr/>
            <p:nvPr/>
          </p:nvSpPr>
          <p:spPr>
            <a:xfrm>
              <a:off x="4180114" y="139959"/>
              <a:ext cx="1203649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D486CDB9-FBD9-420F-9F7E-5ED753A7CF7D}"/>
                </a:ext>
              </a:extLst>
            </p:cNvPr>
            <p:cNvSpPr/>
            <p:nvPr/>
          </p:nvSpPr>
          <p:spPr>
            <a:xfrm>
              <a:off x="4124132" y="718457"/>
              <a:ext cx="1558212" cy="40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3256068" y="65314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6384618" y="0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08EE3C68-96B9-47C5-809D-0C9C6B592D6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3769360" cy="453383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N. OCULOMOTORIUS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439C733-5205-479A-B3C5-E5ACFFADD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7" t="17823" r="5034" b="2313"/>
          <a:stretch/>
        </p:blipFill>
        <p:spPr>
          <a:xfrm>
            <a:off x="9019214" y="2319121"/>
            <a:ext cx="3172786" cy="22919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822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Obdélník 1">
            <a:extLst>
              <a:ext uri="{FF2B5EF4-FFF2-40B4-BE49-F238E27FC236}">
                <a16:creationId xmlns:a16="http://schemas.microsoft.com/office/drawing/2014/main" id="{0867542E-75A2-4959-B8EA-2E390B95A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3" y="499032"/>
            <a:ext cx="174466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1. Auricula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4517C36-66F8-44A4-A85C-456D468C96A1}"/>
              </a:ext>
            </a:extLst>
          </p:cNvPr>
          <p:cNvSpPr txBox="1"/>
          <p:nvPr/>
        </p:nvSpPr>
        <p:spPr>
          <a:xfrm>
            <a:off x="70012" y="5767"/>
            <a:ext cx="30920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A. AURIS EXTERNA</a:t>
            </a:r>
          </a:p>
        </p:txBody>
      </p:sp>
      <p:pic>
        <p:nvPicPr>
          <p:cNvPr id="7173" name="Obrázek 1">
            <a:extLst>
              <a:ext uri="{FF2B5EF4-FFF2-40B4-BE49-F238E27FC236}">
                <a16:creationId xmlns:a16="http://schemas.microsoft.com/office/drawing/2014/main" id="{8E8B3AC0-219C-42E9-8DB0-F61A2212B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3"/>
          <a:stretch>
            <a:fillRect/>
          </a:stretch>
        </p:blipFill>
        <p:spPr bwMode="auto">
          <a:xfrm>
            <a:off x="114021" y="1157333"/>
            <a:ext cx="3000329" cy="31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5A71F19-82C1-4BCE-B152-26B7B4A1C0F4}"/>
              </a:ext>
            </a:extLst>
          </p:cNvPr>
          <p:cNvSpPr/>
          <p:nvPr/>
        </p:nvSpPr>
        <p:spPr bwMode="auto">
          <a:xfrm>
            <a:off x="5394325" y="2740025"/>
            <a:ext cx="196850" cy="4016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7FF60E7-0464-4DBC-B7A7-E24316A65CB0}"/>
              </a:ext>
            </a:extLst>
          </p:cNvPr>
          <p:cNvSpPr/>
          <p:nvPr/>
        </p:nvSpPr>
        <p:spPr bwMode="auto">
          <a:xfrm>
            <a:off x="177963" y="5173663"/>
            <a:ext cx="630238" cy="7921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4CEC936-9131-4045-B742-918FA60F91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57"/>
          <a:stretch/>
        </p:blipFill>
        <p:spPr>
          <a:xfrm>
            <a:off x="4653205" y="706686"/>
            <a:ext cx="2306692" cy="59161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C0DF764-9B9C-4D56-871C-EE50C0B09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017" y="236599"/>
            <a:ext cx="3689826" cy="6082365"/>
          </a:xfrm>
          <a:prstGeom prst="rect">
            <a:avLst/>
          </a:prstGeom>
        </p:spPr>
      </p:pic>
      <p:pic>
        <p:nvPicPr>
          <p:cNvPr id="9" name="Picture 9" descr="No Image Available!">
            <a:extLst>
              <a:ext uri="{FF2B5EF4-FFF2-40B4-BE49-F238E27FC236}">
                <a16:creationId xmlns:a16="http://schemas.microsoft.com/office/drawing/2014/main" id="{B497638B-5396-431F-90BF-198088F52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t="10101" r="30147" b="16400"/>
          <a:stretch>
            <a:fillRect/>
          </a:stretch>
        </p:blipFill>
        <p:spPr bwMode="auto">
          <a:xfrm>
            <a:off x="2240310" y="3429000"/>
            <a:ext cx="248920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>
            <a:extLst>
              <a:ext uri="{FF2B5EF4-FFF2-40B4-BE49-F238E27FC236}">
                <a16:creationId xmlns:a16="http://schemas.microsoft.com/office/drawing/2014/main" id="{7D41E540-6173-4098-8E7C-DACF76681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-22225"/>
            <a:ext cx="368776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2. Meatus acusticus ext.</a:t>
            </a:r>
          </a:p>
        </p:txBody>
      </p:sp>
      <p:pic>
        <p:nvPicPr>
          <p:cNvPr id="9234" name="Obrázek 2">
            <a:extLst>
              <a:ext uri="{FF2B5EF4-FFF2-40B4-BE49-F238E27FC236}">
                <a16:creationId xmlns:a16="http://schemas.microsoft.com/office/drawing/2014/main" id="{6DF4F5F4-08E3-4DF5-82BC-5B1450A5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5337" r="18980" b="11337"/>
          <a:stretch>
            <a:fillRect/>
          </a:stretch>
        </p:blipFill>
        <p:spPr bwMode="auto">
          <a:xfrm>
            <a:off x="451419" y="1696668"/>
            <a:ext cx="60039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Výsledek obrázku pro sulcus tympanicus">
            <a:extLst>
              <a:ext uri="{FF2B5EF4-FFF2-40B4-BE49-F238E27FC236}">
                <a16:creationId xmlns:a16="http://schemas.microsoft.com/office/drawing/2014/main" id="{A31CB257-64EB-4CB4-9AC1-FFBC20D2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58" y="1944742"/>
            <a:ext cx="4647623" cy="346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71" name="Object 6">
            <a:extLst>
              <a:ext uri="{FF2B5EF4-FFF2-40B4-BE49-F238E27FC236}">
                <a16:creationId xmlns:a16="http://schemas.microsoft.com/office/drawing/2014/main" id="{EE9DD67A-8415-4795-84F0-31EB6BD9A2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022197"/>
              </p:ext>
            </p:extLst>
          </p:nvPr>
        </p:nvGraphicFramePr>
        <p:xfrm>
          <a:off x="3445663" y="717032"/>
          <a:ext cx="5300673" cy="5291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0" imgH="0" progId="Paint.Picture">
                  <p:embed/>
                </p:oleObj>
              </mc:Choice>
              <mc:Fallback>
                <p:oleObj name="Rastrový obrázek" r:id="rId3" imgW="0" imgH="0" progId="Paint.Picture">
                  <p:embed/>
                  <p:pic>
                    <p:nvPicPr>
                      <p:cNvPr id="11271" name="Object 6">
                        <a:extLst>
                          <a:ext uri="{FF2B5EF4-FFF2-40B4-BE49-F238E27FC236}">
                            <a16:creationId xmlns:a16="http://schemas.microsoft.com/office/drawing/2014/main" id="{EE9DD67A-8415-4795-84F0-31EB6BD9A2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3685"/>
                      <a:stretch>
                        <a:fillRect/>
                      </a:stretch>
                    </p:blipFill>
                    <p:spPr bwMode="auto">
                      <a:xfrm>
                        <a:off x="3445663" y="717032"/>
                        <a:ext cx="5300673" cy="5291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6" name="Text Box 30">
            <a:extLst>
              <a:ext uri="{FF2B5EF4-FFF2-40B4-BE49-F238E27FC236}">
                <a16:creationId xmlns:a16="http://schemas.microsoft.com/office/drawing/2014/main" id="{03997195-1E5E-4B9F-A326-A0D0690B8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9" y="47626"/>
            <a:ext cx="34766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3. Membrana tympani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1">
            <a:extLst>
              <a:ext uri="{FF2B5EF4-FFF2-40B4-BE49-F238E27FC236}">
                <a16:creationId xmlns:a16="http://schemas.microsoft.com/office/drawing/2014/main" id="{36AB900C-A58A-43CE-9EB9-C7A55A1E8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2" t="3745" r="18500" b="9033"/>
          <a:stretch>
            <a:fillRect/>
          </a:stretch>
        </p:blipFill>
        <p:spPr bwMode="auto">
          <a:xfrm>
            <a:off x="4629358" y="7241"/>
            <a:ext cx="7474312" cy="684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6D3903D2-9BDA-4E30-B51D-B6DAC2C321D1}"/>
              </a:ext>
            </a:extLst>
          </p:cNvPr>
          <p:cNvSpPr/>
          <p:nvPr/>
        </p:nvSpPr>
        <p:spPr bwMode="auto">
          <a:xfrm>
            <a:off x="8971564" y="496993"/>
            <a:ext cx="1117316" cy="6635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8E2F781-3B73-42FE-AFD1-5BB576D54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41"/>
            <a:ext cx="4702181" cy="4937983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463EA556-FFD6-483F-AC64-709028092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8888" y="172103"/>
            <a:ext cx="3313112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B. AURIS MEDIA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1. Cavum </a:t>
            </a:r>
            <a:r>
              <a:rPr lang="cs-CZ" altLang="cs-CZ" sz="2400" b="1" dirty="0" err="1">
                <a:solidFill>
                  <a:srgbClr val="FF0000"/>
                </a:solidFill>
              </a:rPr>
              <a:t>tympani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>
            <a:extLst>
              <a:ext uri="{FF2B5EF4-FFF2-40B4-BE49-F238E27FC236}">
                <a16:creationId xmlns:a16="http://schemas.microsoft.com/office/drawing/2014/main" id="{827D183C-4B80-4C36-861B-27B65275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9" y="2370892"/>
            <a:ext cx="4746625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>
            <a:extLst>
              <a:ext uri="{FF2B5EF4-FFF2-40B4-BE49-F238E27FC236}">
                <a16:creationId xmlns:a16="http://schemas.microsoft.com/office/drawing/2014/main" id="{19DF84FF-6314-4CCA-832E-8C4AB19E0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2427744"/>
            <a:ext cx="362585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No Image Available!">
            <a:extLst>
              <a:ext uri="{FF2B5EF4-FFF2-40B4-BE49-F238E27FC236}">
                <a16:creationId xmlns:a16="http://schemas.microsoft.com/office/drawing/2014/main" id="{C5DA781C-A19B-40B6-B293-15A30F8F0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2085" r="27951" b="3552"/>
          <a:stretch>
            <a:fillRect/>
          </a:stretch>
        </p:blipFill>
        <p:spPr bwMode="auto">
          <a:xfrm>
            <a:off x="8287959" y="2255077"/>
            <a:ext cx="3904041" cy="457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160C1A9B-39D8-4E5C-B338-64998BECA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468" y="175430"/>
            <a:ext cx="2622550" cy="461963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</a:rPr>
              <a:t>Ossicula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auditus</a:t>
            </a:r>
            <a:r>
              <a:rPr lang="cs-CZ" alt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     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365E603-744D-499A-B4F2-00E140F9D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41" y="234176"/>
            <a:ext cx="19050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3828BE8F-293F-47DF-AA4C-53A01AEE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04" y="396986"/>
            <a:ext cx="117633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E5BCA385-5532-4898-AA66-7E97B7C8B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2" y="11660"/>
            <a:ext cx="1905000" cy="276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7">
            <a:extLst>
              <a:ext uri="{FF2B5EF4-FFF2-40B4-BE49-F238E27FC236}">
                <a16:creationId xmlns:a16="http://schemas.microsoft.com/office/drawing/2014/main" id="{EAFD7C23-3E2D-4B8E-B6C1-B9BF4DA09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60351"/>
            <a:ext cx="275590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2. Tuba auditiva</a:t>
            </a:r>
          </a:p>
        </p:txBody>
      </p:sp>
      <p:sp>
        <p:nvSpPr>
          <p:cNvPr id="25610" name="Text Box 21">
            <a:extLst>
              <a:ext uri="{FF2B5EF4-FFF2-40B4-BE49-F238E27FC236}">
                <a16:creationId xmlns:a16="http://schemas.microsoft.com/office/drawing/2014/main" id="{7579AB7D-DB6B-4725-A1F7-0C2D87FA0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160" y="2387600"/>
            <a:ext cx="541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L</a:t>
            </a:r>
          </a:p>
        </p:txBody>
      </p:sp>
      <p:pic>
        <p:nvPicPr>
          <p:cNvPr id="25613" name="Picture 4">
            <a:extLst>
              <a:ext uri="{FF2B5EF4-FFF2-40B4-BE49-F238E27FC236}">
                <a16:creationId xmlns:a16="http://schemas.microsoft.com/office/drawing/2014/main" id="{675835B7-B6C9-4DAB-8140-E8F825D3D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" b="1678"/>
          <a:stretch>
            <a:fillRect/>
          </a:stretch>
        </p:blipFill>
        <p:spPr bwMode="auto">
          <a:xfrm>
            <a:off x="203752" y="2076790"/>
            <a:ext cx="262572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7F2170B-359B-41E7-954A-4D0E8592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43" y="1941544"/>
            <a:ext cx="4032250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0C26217E-B798-4B65-8337-2BD8499D4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2659" y="3522663"/>
            <a:ext cx="5009341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 descr="SouvisejÃ­cÃ­ obrÃ¡zek">
            <a:extLst>
              <a:ext uri="{FF2B5EF4-FFF2-40B4-BE49-F238E27FC236}">
                <a16:creationId xmlns:a16="http://schemas.microsoft.com/office/drawing/2014/main" id="{FC2E0265-AEAD-4A49-B386-E7BBD25C6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7382" r="21175" b="4041"/>
          <a:stretch>
            <a:fillRect/>
          </a:stretch>
        </p:blipFill>
        <p:spPr bwMode="auto">
          <a:xfrm>
            <a:off x="7034213" y="338137"/>
            <a:ext cx="512603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EB492041-7185-49C6-B174-050B82F5F946}"/>
              </a:ext>
            </a:extLst>
          </p:cNvPr>
          <p:cNvSpPr/>
          <p:nvPr/>
        </p:nvSpPr>
        <p:spPr bwMode="auto">
          <a:xfrm>
            <a:off x="11796713" y="2420937"/>
            <a:ext cx="395287" cy="3603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0ACBCBA5-09C3-4FF3-B8C6-D7DCF544214D}"/>
              </a:ext>
            </a:extLst>
          </p:cNvPr>
          <p:cNvSpPr/>
          <p:nvPr/>
        </p:nvSpPr>
        <p:spPr bwMode="auto">
          <a:xfrm>
            <a:off x="11507787" y="2781299"/>
            <a:ext cx="684212" cy="5540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>
            <a:extLst>
              <a:ext uri="{FF2B5EF4-FFF2-40B4-BE49-F238E27FC236}">
                <a16:creationId xmlns:a16="http://schemas.microsoft.com/office/drawing/2014/main" id="{06455150-7E51-4130-8DCC-1C7A9F098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60351"/>
            <a:ext cx="3455988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3. Cellulae mastoideae</a:t>
            </a:r>
          </a:p>
        </p:txBody>
      </p:sp>
      <p:pic>
        <p:nvPicPr>
          <p:cNvPr id="29699" name="Picture 9">
            <a:extLst>
              <a:ext uri="{FF2B5EF4-FFF2-40B4-BE49-F238E27FC236}">
                <a16:creationId xmlns:a16="http://schemas.microsoft.com/office/drawing/2014/main" id="{1DA6B8A3-30CF-4EC7-81AF-0AC1A053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r="2742"/>
          <a:stretch>
            <a:fillRect/>
          </a:stretch>
        </p:blipFill>
        <p:spPr bwMode="auto">
          <a:xfrm>
            <a:off x="1882776" y="836614"/>
            <a:ext cx="8424863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ouvisejÃ­cÃ­ obrÃ¡zek">
            <a:extLst>
              <a:ext uri="{FF2B5EF4-FFF2-40B4-BE49-F238E27FC236}">
                <a16:creationId xmlns:a16="http://schemas.microsoft.com/office/drawing/2014/main" id="{F7AF8A60-4CA5-4F90-83BC-19688D61E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8067" r="19289" b="15033"/>
          <a:stretch>
            <a:fillRect/>
          </a:stretch>
        </p:blipFill>
        <p:spPr bwMode="auto">
          <a:xfrm flipH="1">
            <a:off x="6797359" y="0"/>
            <a:ext cx="5394641" cy="432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No Image Available!">
            <a:extLst>
              <a:ext uri="{FF2B5EF4-FFF2-40B4-BE49-F238E27FC236}">
                <a16:creationId xmlns:a16="http://schemas.microsoft.com/office/drawing/2014/main" id="{17CC3720-EB57-427F-930E-A73BDC22E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17065" r="25215" b="14661"/>
          <a:stretch/>
        </p:blipFill>
        <p:spPr bwMode="auto">
          <a:xfrm>
            <a:off x="0" y="-46653"/>
            <a:ext cx="7127025" cy="432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A7D97D08-82C5-4BA9-9504-16F866F6D714}"/>
              </a:ext>
            </a:extLst>
          </p:cNvPr>
          <p:cNvGrpSpPr/>
          <p:nvPr/>
        </p:nvGrpSpPr>
        <p:grpSpPr>
          <a:xfrm>
            <a:off x="4198775" y="4240763"/>
            <a:ext cx="3794449" cy="2621902"/>
            <a:chOff x="5976251" y="4236098"/>
            <a:chExt cx="3794449" cy="2621902"/>
          </a:xfrm>
        </p:grpSpPr>
        <p:pic>
          <p:nvPicPr>
            <p:cNvPr id="4" name="Picture 4" descr="SouvisejÃ­cÃ­ obrÃ¡zek">
              <a:extLst>
                <a:ext uri="{FF2B5EF4-FFF2-40B4-BE49-F238E27FC236}">
                  <a16:creationId xmlns:a16="http://schemas.microsoft.com/office/drawing/2014/main" id="{28322314-B6AC-4694-B295-C3B2FD989B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7" t="12035" r="12185" b="13719"/>
            <a:stretch/>
          </p:blipFill>
          <p:spPr bwMode="auto">
            <a:xfrm>
              <a:off x="5976251" y="4236098"/>
              <a:ext cx="3794449" cy="2621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52675EE0-B44F-45C5-A7A5-9352B787D840}"/>
                </a:ext>
              </a:extLst>
            </p:cNvPr>
            <p:cNvSpPr/>
            <p:nvPr/>
          </p:nvSpPr>
          <p:spPr>
            <a:xfrm>
              <a:off x="9097347" y="4245429"/>
              <a:ext cx="671804" cy="485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CA002FAB-FE56-438C-AA6E-E020E010AFEE}"/>
                </a:ext>
              </a:extLst>
            </p:cNvPr>
            <p:cNvSpPr/>
            <p:nvPr/>
          </p:nvSpPr>
          <p:spPr>
            <a:xfrm>
              <a:off x="9095798" y="6363478"/>
              <a:ext cx="514733" cy="307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D731978E-DE5A-431C-8E4E-0377CCE80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3" r="31969"/>
          <a:stretch>
            <a:fillRect/>
          </a:stretch>
        </p:blipFill>
        <p:spPr bwMode="auto">
          <a:xfrm>
            <a:off x="6600826" y="1154114"/>
            <a:ext cx="4522872" cy="459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5" name="Object 6">
            <a:extLst>
              <a:ext uri="{FF2B5EF4-FFF2-40B4-BE49-F238E27FC236}">
                <a16:creationId xmlns:a16="http://schemas.microsoft.com/office/drawing/2014/main" id="{383B3A3E-2C8F-4DB2-B640-AB1A0DCEBE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512900"/>
              </p:ext>
            </p:extLst>
          </p:nvPr>
        </p:nvGraphicFramePr>
        <p:xfrm>
          <a:off x="980993" y="1135064"/>
          <a:ext cx="4522872" cy="4631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2553056" imgH="4029637" progId="Paint.Picture">
                  <p:embed/>
                </p:oleObj>
              </mc:Choice>
              <mc:Fallback>
                <p:oleObj name="Rastrový obrázek" r:id="rId4" imgW="2553056" imgH="4029637" progId="Paint.Picture">
                  <p:embed/>
                  <p:pic>
                    <p:nvPicPr>
                      <p:cNvPr id="33795" name="Object 6">
                        <a:extLst>
                          <a:ext uri="{FF2B5EF4-FFF2-40B4-BE49-F238E27FC236}">
                            <a16:creationId xmlns:a16="http://schemas.microsoft.com/office/drawing/2014/main" id="{383B3A3E-2C8F-4DB2-B640-AB1A0DCEBE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927" b="14224"/>
                      <a:stretch>
                        <a:fillRect/>
                      </a:stretch>
                    </p:blipFill>
                    <p:spPr bwMode="auto">
                      <a:xfrm>
                        <a:off x="980993" y="1135064"/>
                        <a:ext cx="4522872" cy="46312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5">
            <a:extLst>
              <a:ext uri="{FF2B5EF4-FFF2-40B4-BE49-F238E27FC236}">
                <a16:creationId xmlns:a16="http://schemas.microsoft.com/office/drawing/2014/main" id="{0D1DD918-10CF-46B7-82EE-1998B1754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115889"/>
            <a:ext cx="3048000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C. AURIS INTERNA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>
            <a:extLst>
              <a:ext uri="{FF2B5EF4-FFF2-40B4-BE49-F238E27FC236}">
                <a16:creationId xmlns:a16="http://schemas.microsoft.com/office/drawing/2014/main" id="{FF5D5192-A982-494B-BE72-9817847B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4317" r="2530" b="2126"/>
          <a:stretch>
            <a:fillRect/>
          </a:stretch>
        </p:blipFill>
        <p:spPr bwMode="auto">
          <a:xfrm>
            <a:off x="2725376" y="1037676"/>
            <a:ext cx="6741247" cy="568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8">
            <a:extLst>
              <a:ext uri="{FF2B5EF4-FFF2-40B4-BE49-F238E27FC236}">
                <a16:creationId xmlns:a16="http://schemas.microsoft.com/office/drawing/2014/main" id="{C98D7D5D-86D3-4511-91FA-E4FDF4118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275" y="333376"/>
            <a:ext cx="2965450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Labyrintus osseus</a:t>
            </a:r>
            <a:endParaRPr lang="cs-CZ" altLang="cs-CZ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n3-obrna">
            <a:extLst>
              <a:ext uri="{FF2B5EF4-FFF2-40B4-BE49-F238E27FC236}">
                <a16:creationId xmlns:a16="http://schemas.microsoft.com/office/drawing/2014/main" id="{3FB23CFD-BA9B-4B62-8B80-FF5310A1F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0"/>
          <a:stretch>
            <a:fillRect/>
          </a:stretch>
        </p:blipFill>
        <p:spPr bwMode="auto">
          <a:xfrm>
            <a:off x="7608889" y="4581526"/>
            <a:ext cx="1785937" cy="2276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4">
            <a:extLst>
              <a:ext uri="{FF2B5EF4-FFF2-40B4-BE49-F238E27FC236}">
                <a16:creationId xmlns:a16="http://schemas.microsoft.com/office/drawing/2014/main" id="{42C0BD2C-D19C-4974-8B9E-942B564A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88914"/>
            <a:ext cx="4427538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0000"/>
                </a:solidFill>
              </a:rPr>
              <a:t>OBRNA N. III</a:t>
            </a:r>
          </a:p>
          <a:p>
            <a:pPr eaLnBrk="1" hangingPunct="1"/>
            <a:r>
              <a:rPr lang="cs-CZ" altLang="cs-CZ" b="1"/>
              <a:t>Ptóza</a:t>
            </a:r>
            <a:r>
              <a:rPr lang="cs-CZ" altLang="cs-CZ"/>
              <a:t>: pokles víčka z obrny m. levator palpebrae superioris</a:t>
            </a:r>
          </a:p>
          <a:p>
            <a:pPr eaLnBrk="1" hangingPunct="1"/>
            <a:r>
              <a:rPr lang="cs-CZ" altLang="cs-CZ" b="1"/>
              <a:t>Obrna pohledu mediálně: </a:t>
            </a:r>
            <a:r>
              <a:rPr lang="cs-CZ" altLang="cs-CZ"/>
              <a:t>obrna m. rectus bulbi medialis</a:t>
            </a:r>
          </a:p>
          <a:p>
            <a:pPr eaLnBrk="1" hangingPunct="1"/>
            <a:r>
              <a:rPr lang="cs-CZ" altLang="cs-CZ" b="1"/>
              <a:t>Strabismus divergens (</a:t>
            </a:r>
            <a:r>
              <a:rPr lang="cs-CZ" altLang="cs-CZ"/>
              <a:t>rozbíhavé šilhání )</a:t>
            </a:r>
            <a:r>
              <a:rPr lang="cs-CZ" altLang="cs-CZ" b="1"/>
              <a:t>+ diplopie (</a:t>
            </a:r>
            <a:r>
              <a:rPr lang="cs-CZ" altLang="cs-CZ"/>
              <a:t>dvojité vidění )</a:t>
            </a:r>
            <a:r>
              <a:rPr lang="cs-CZ" altLang="cs-CZ" b="1"/>
              <a:t>:</a:t>
            </a:r>
            <a:r>
              <a:rPr lang="cs-CZ" altLang="cs-CZ"/>
              <a:t>  převaha intaktního m. rectus lateralis (inervovaného z n. VI) nad ochrnutým m. rectus medialis</a:t>
            </a:r>
          </a:p>
          <a:p>
            <a:pPr eaLnBrk="1" hangingPunct="1"/>
            <a:r>
              <a:rPr lang="cs-CZ" altLang="cs-CZ" b="1"/>
              <a:t>Mydriáza (</a:t>
            </a:r>
            <a:r>
              <a:rPr lang="cs-CZ" altLang="cs-CZ"/>
              <a:t>rozšířená zornice )</a:t>
            </a:r>
            <a:r>
              <a:rPr lang="cs-CZ" altLang="cs-CZ" b="1"/>
              <a:t>:</a:t>
            </a:r>
            <a:r>
              <a:rPr lang="cs-CZ" altLang="cs-CZ"/>
              <a:t> obrna m. sphincter pupillae, převaha m. dilatator pupillae (inervovaného z krčního sympatiku)</a:t>
            </a:r>
          </a:p>
          <a:p>
            <a:pPr eaLnBrk="1" hangingPunct="1"/>
            <a:r>
              <a:rPr lang="cs-CZ" altLang="cs-CZ" b="1"/>
              <a:t>Porucha akomodace (do blízka)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cs-CZ" altLang="cs-CZ" sz="1200"/>
          </a:p>
        </p:txBody>
      </p:sp>
      <p:pic>
        <p:nvPicPr>
          <p:cNvPr id="20484" name="Picture 7" descr="69A629FB">
            <a:extLst>
              <a:ext uri="{FF2B5EF4-FFF2-40B4-BE49-F238E27FC236}">
                <a16:creationId xmlns:a16="http://schemas.microsoft.com/office/drawing/2014/main" id="{790E0919-40D8-4954-8D7D-A6AF6BD7D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4" t="21477" r="13870" b="4420"/>
          <a:stretch>
            <a:fillRect/>
          </a:stretch>
        </p:blipFill>
        <p:spPr bwMode="auto">
          <a:xfrm>
            <a:off x="7032626" y="2924175"/>
            <a:ext cx="2786063" cy="14938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485" name="Picture 2" descr="167A7309">
            <a:extLst>
              <a:ext uri="{FF2B5EF4-FFF2-40B4-BE49-F238E27FC236}">
                <a16:creationId xmlns:a16="http://schemas.microsoft.com/office/drawing/2014/main" id="{DB6C4AE5-D9CC-4691-9CF4-969E3F81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"/>
          <a:stretch>
            <a:fillRect/>
          </a:stretch>
        </p:blipFill>
        <p:spPr bwMode="auto">
          <a:xfrm>
            <a:off x="6600826" y="188914"/>
            <a:ext cx="3529013" cy="2643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89C71BE0-6E0B-4AB8-91DB-30749C5AAC10}"/>
              </a:ext>
            </a:extLst>
          </p:cNvPr>
          <p:cNvCxnSpPr/>
          <p:nvPr/>
        </p:nvCxnSpPr>
        <p:spPr>
          <a:xfrm rot="5400000">
            <a:off x="6994526" y="509588"/>
            <a:ext cx="642937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AC7DB2F8-4BDB-47E6-9068-8A23231A5AF5}"/>
              </a:ext>
            </a:extLst>
          </p:cNvPr>
          <p:cNvCxnSpPr/>
          <p:nvPr/>
        </p:nvCxnSpPr>
        <p:spPr>
          <a:xfrm rot="10800000">
            <a:off x="6743700" y="1760539"/>
            <a:ext cx="571500" cy="158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id="{75845A15-07A7-40AE-AA8C-0896447FDEA0}"/>
              </a:ext>
            </a:extLst>
          </p:cNvPr>
          <p:cNvCxnSpPr/>
          <p:nvPr/>
        </p:nvCxnSpPr>
        <p:spPr>
          <a:xfrm rot="10800000">
            <a:off x="7315201" y="1260475"/>
            <a:ext cx="500063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ovéPole 2">
            <a:extLst>
              <a:ext uri="{FF2B5EF4-FFF2-40B4-BE49-F238E27FC236}">
                <a16:creationId xmlns:a16="http://schemas.microsoft.com/office/drawing/2014/main" id="{4CCE9E04-804A-4960-8D27-E59046111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187" y="81233"/>
            <a:ext cx="1825625" cy="461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Vestibulum</a:t>
            </a:r>
          </a:p>
        </p:txBody>
      </p:sp>
      <p:graphicFrame>
        <p:nvGraphicFramePr>
          <p:cNvPr id="15" name="Object 16">
            <a:extLst>
              <a:ext uri="{FF2B5EF4-FFF2-40B4-BE49-F238E27FC236}">
                <a16:creationId xmlns:a16="http://schemas.microsoft.com/office/drawing/2014/main" id="{096ACC04-870D-47F9-A62E-2D4EBD1FD5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186328"/>
              </p:ext>
            </p:extLst>
          </p:nvPr>
        </p:nvGraphicFramePr>
        <p:xfrm>
          <a:off x="130333" y="557740"/>
          <a:ext cx="3956769" cy="287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7430537" imgH="5390476" progId="Paint.Picture">
                  <p:embed/>
                </p:oleObj>
              </mc:Choice>
              <mc:Fallback>
                <p:oleObj name="Rastrový obrázek" r:id="rId2" imgW="7430537" imgH="5390476" progId="Paint.Picture">
                  <p:embed/>
                  <p:pic>
                    <p:nvPicPr>
                      <p:cNvPr id="15" name="Object 16">
                        <a:extLst>
                          <a:ext uri="{FF2B5EF4-FFF2-40B4-BE49-F238E27FC236}">
                            <a16:creationId xmlns:a16="http://schemas.microsoft.com/office/drawing/2014/main" id="{096ACC04-870D-47F9-A62E-2D4EBD1FD5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33" y="557740"/>
                        <a:ext cx="3956769" cy="2871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CE381F0B-13D0-4BC1-9055-D1037AC93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632" y="3519968"/>
            <a:ext cx="4235109" cy="2871260"/>
          </a:xfrm>
          <a:prstGeom prst="rect">
            <a:avLst/>
          </a:prstGeom>
        </p:spPr>
      </p:pic>
      <p:sp>
        <p:nvSpPr>
          <p:cNvPr id="8" name="Text Box 23">
            <a:extLst>
              <a:ext uri="{FF2B5EF4-FFF2-40B4-BE49-F238E27FC236}">
                <a16:creationId xmlns:a16="http://schemas.microsoft.com/office/drawing/2014/main" id="{7C0530FC-0E33-459D-A2C4-D802556D0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62" y="466772"/>
            <a:ext cx="535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Canales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semicirculares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ossei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1BD1730-B0DF-4467-8651-F75BE52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4317" r="2530" b="2126"/>
          <a:stretch>
            <a:fillRect/>
          </a:stretch>
        </p:blipFill>
        <p:spPr bwMode="auto">
          <a:xfrm>
            <a:off x="7697755" y="-46653"/>
            <a:ext cx="4494245" cy="379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9">
            <a:extLst>
              <a:ext uri="{FF2B5EF4-FFF2-40B4-BE49-F238E27FC236}">
                <a16:creationId xmlns:a16="http://schemas.microsoft.com/office/drawing/2014/main" id="{B337DE6A-BAF2-4A13-A20E-936C4CAE74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053062"/>
              </p:ext>
            </p:extLst>
          </p:nvPr>
        </p:nvGraphicFramePr>
        <p:xfrm>
          <a:off x="95473" y="-27992"/>
          <a:ext cx="1552575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923810" imgH="1371429" progId="Paint.Picture">
                  <p:embed/>
                </p:oleObj>
              </mc:Choice>
              <mc:Fallback>
                <p:oleObj name="Rastrový obrázek" r:id="rId3" imgW="923810" imgH="1371429" progId="Paint.Picture">
                  <p:embed/>
                  <p:pic>
                    <p:nvPicPr>
                      <p:cNvPr id="38914" name="Object 9">
                        <a:extLst>
                          <a:ext uri="{FF2B5EF4-FFF2-40B4-BE49-F238E27FC236}">
                            <a16:creationId xmlns:a16="http://schemas.microsoft.com/office/drawing/2014/main" id="{B337DE6A-BAF2-4A13-A20E-936C4CAE74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73" y="-27992"/>
                        <a:ext cx="1552575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10">
            <a:extLst>
              <a:ext uri="{FF2B5EF4-FFF2-40B4-BE49-F238E27FC236}">
                <a16:creationId xmlns:a16="http://schemas.microsoft.com/office/drawing/2014/main" id="{213E8998-F246-4F47-8F90-6B14F059D7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409093"/>
              </p:ext>
            </p:extLst>
          </p:nvPr>
        </p:nvGraphicFramePr>
        <p:xfrm>
          <a:off x="0" y="2420404"/>
          <a:ext cx="2076450" cy="224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1276190" imgH="1380952" progId="Paint.Picture">
                  <p:embed/>
                </p:oleObj>
              </mc:Choice>
              <mc:Fallback>
                <p:oleObj name="Rastrový obrázek" r:id="rId5" imgW="1276190" imgH="1380952" progId="Paint.Picture">
                  <p:embed/>
                  <p:pic>
                    <p:nvPicPr>
                      <p:cNvPr id="38915" name="Object 10">
                        <a:extLst>
                          <a:ext uri="{FF2B5EF4-FFF2-40B4-BE49-F238E27FC236}">
                            <a16:creationId xmlns:a16="http://schemas.microsoft.com/office/drawing/2014/main" id="{213E8998-F246-4F47-8F90-6B14F059D7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20404"/>
                        <a:ext cx="2076450" cy="224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11">
            <a:extLst>
              <a:ext uri="{FF2B5EF4-FFF2-40B4-BE49-F238E27FC236}">
                <a16:creationId xmlns:a16="http://schemas.microsoft.com/office/drawing/2014/main" id="{705CC238-84E8-430F-9958-04FF3C01AA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541108"/>
              </p:ext>
            </p:extLst>
          </p:nvPr>
        </p:nvGraphicFramePr>
        <p:xfrm>
          <a:off x="2005508" y="1850339"/>
          <a:ext cx="1084262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7" imgW="1504762" imgH="1600000" progId="Paint.Picture">
                  <p:embed/>
                </p:oleObj>
              </mc:Choice>
              <mc:Fallback>
                <p:oleObj name="Rastrový obrázek" r:id="rId7" imgW="1504762" imgH="1600000" progId="Paint.Picture">
                  <p:embed/>
                  <p:pic>
                    <p:nvPicPr>
                      <p:cNvPr id="38916" name="Object 11">
                        <a:extLst>
                          <a:ext uri="{FF2B5EF4-FFF2-40B4-BE49-F238E27FC236}">
                            <a16:creationId xmlns:a16="http://schemas.microsoft.com/office/drawing/2014/main" id="{705CC238-84E8-430F-9958-04FF3C01AA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508" y="1850339"/>
                        <a:ext cx="1084262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12">
            <a:extLst>
              <a:ext uri="{FF2B5EF4-FFF2-40B4-BE49-F238E27FC236}">
                <a16:creationId xmlns:a16="http://schemas.microsoft.com/office/drawing/2014/main" id="{2A7201E6-7BE1-40DD-ADAE-70D941BAC2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802943"/>
              </p:ext>
            </p:extLst>
          </p:nvPr>
        </p:nvGraphicFramePr>
        <p:xfrm>
          <a:off x="95473" y="4853862"/>
          <a:ext cx="2017712" cy="183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9" imgW="0" imgH="0" progId="Paint.Picture">
                  <p:embed/>
                </p:oleObj>
              </mc:Choice>
              <mc:Fallback>
                <p:oleObj name="Rastrový obrázek" r:id="rId9" imgW="0" imgH="0" progId="Paint.Picture">
                  <p:embed/>
                  <p:pic>
                    <p:nvPicPr>
                      <p:cNvPr id="38917" name="Object 12">
                        <a:extLst>
                          <a:ext uri="{FF2B5EF4-FFF2-40B4-BE49-F238E27FC236}">
                            <a16:creationId xmlns:a16="http://schemas.microsoft.com/office/drawing/2014/main" id="{2A7201E6-7BE1-40DD-ADAE-70D941BAC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73" y="4853862"/>
                        <a:ext cx="2017712" cy="183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2" name="Object 13">
            <a:extLst>
              <a:ext uri="{FF2B5EF4-FFF2-40B4-BE49-F238E27FC236}">
                <a16:creationId xmlns:a16="http://schemas.microsoft.com/office/drawing/2014/main" id="{021E83A1-6FB1-4608-A413-3C7FEDC6A5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261180"/>
              </p:ext>
            </p:extLst>
          </p:nvPr>
        </p:nvGraphicFramePr>
        <p:xfrm>
          <a:off x="2014238" y="3896599"/>
          <a:ext cx="1811313" cy="1612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11" imgW="2152951" imgH="1914286" progId="Paint.Picture">
                  <p:embed/>
                </p:oleObj>
              </mc:Choice>
              <mc:Fallback>
                <p:oleObj name="Rastrový obrázek" r:id="rId11" imgW="2152951" imgH="1914286" progId="Paint.Picture">
                  <p:embed/>
                  <p:pic>
                    <p:nvPicPr>
                      <p:cNvPr id="38922" name="Object 13">
                        <a:extLst>
                          <a:ext uri="{FF2B5EF4-FFF2-40B4-BE49-F238E27FC236}">
                            <a16:creationId xmlns:a16="http://schemas.microsoft.com/office/drawing/2014/main" id="{021E83A1-6FB1-4608-A413-3C7FEDC6A5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238" y="3896599"/>
                        <a:ext cx="1811313" cy="1612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" name="Text Box 8">
            <a:extLst>
              <a:ext uri="{FF2B5EF4-FFF2-40B4-BE49-F238E27FC236}">
                <a16:creationId xmlns:a16="http://schemas.microsoft.com/office/drawing/2014/main" id="{41A8C461-FE09-40A5-BA4D-14C104A0B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398" y="149361"/>
            <a:ext cx="1620664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Cochlea</a:t>
            </a:r>
            <a:endParaRPr lang="cs-CZ" altLang="cs-CZ" sz="28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4" name="Picture 2" descr="No Image Available!">
            <a:extLst>
              <a:ext uri="{FF2B5EF4-FFF2-40B4-BE49-F238E27FC236}">
                <a16:creationId xmlns:a16="http://schemas.microsoft.com/office/drawing/2014/main" id="{0B840F9C-42E8-475C-9B75-FD8948E1F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9" t="16400" r="20996" b="17451"/>
          <a:stretch/>
        </p:blipFill>
        <p:spPr bwMode="auto">
          <a:xfrm>
            <a:off x="4893017" y="500132"/>
            <a:ext cx="7298983" cy="633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3123F60A-A247-484D-9AAB-137CBEB48C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788948"/>
              </p:ext>
            </p:extLst>
          </p:nvPr>
        </p:nvGraphicFramePr>
        <p:xfrm>
          <a:off x="3181062" y="-874"/>
          <a:ext cx="2676525" cy="29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14" imgW="2676899" imgH="2962689" progId="Paint.Picture">
                  <p:embed/>
                </p:oleObj>
              </mc:Choice>
              <mc:Fallback>
                <p:oleObj name="Rastrový obrázek" r:id="rId14" imgW="2676899" imgH="2962689" progId="Paint.Picture">
                  <p:embed/>
                  <p:pic>
                    <p:nvPicPr>
                      <p:cNvPr id="38930" name="Object 24">
                        <a:extLst>
                          <a:ext uri="{FF2B5EF4-FFF2-40B4-BE49-F238E27FC236}">
                            <a16:creationId xmlns:a16="http://schemas.microsoft.com/office/drawing/2014/main" id="{2780CEC2-2EF1-4CF0-AE84-10AF9604EA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1062" y="-874"/>
                        <a:ext cx="2676525" cy="296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>
            <a:extLst>
              <a:ext uri="{FF2B5EF4-FFF2-40B4-BE49-F238E27FC236}">
                <a16:creationId xmlns:a16="http://schemas.microsoft.com/office/drawing/2014/main" id="{E4FC89A2-8333-4066-AE12-C540DD806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4317" r="2530" b="2126"/>
          <a:stretch>
            <a:fillRect/>
          </a:stretch>
        </p:blipFill>
        <p:spPr bwMode="auto">
          <a:xfrm>
            <a:off x="9737819" y="-46653"/>
            <a:ext cx="2454181" cy="20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2CA69520-E552-44D2-B43E-2140C8CA0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5833" y="0"/>
            <a:ext cx="4420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Meatus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acusticus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internus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D764A85E-16B5-49B6-A312-88882CD00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2127" r="2138" b="3900"/>
          <a:stretch>
            <a:fillRect/>
          </a:stretch>
        </p:blipFill>
        <p:spPr bwMode="auto">
          <a:xfrm>
            <a:off x="0" y="610477"/>
            <a:ext cx="61436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4" name="Skupina 4">
            <a:extLst>
              <a:ext uri="{FF2B5EF4-FFF2-40B4-BE49-F238E27FC236}">
                <a16:creationId xmlns:a16="http://schemas.microsoft.com/office/drawing/2014/main" id="{3B380EFD-AC5D-4E1E-B1E7-8DFF9104DC9C}"/>
              </a:ext>
            </a:extLst>
          </p:cNvPr>
          <p:cNvGrpSpPr>
            <a:grpSpLocks/>
          </p:cNvGrpSpPr>
          <p:nvPr/>
        </p:nvGrpSpPr>
        <p:grpSpPr bwMode="auto">
          <a:xfrm>
            <a:off x="6395195" y="838038"/>
            <a:ext cx="5227638" cy="3541712"/>
            <a:chOff x="3873807" y="3315639"/>
            <a:chExt cx="5227331" cy="3542361"/>
          </a:xfrm>
        </p:grpSpPr>
        <p:pic>
          <p:nvPicPr>
            <p:cNvPr id="41995" name="Picture 4" descr="No Image Available!">
              <a:extLst>
                <a:ext uri="{FF2B5EF4-FFF2-40B4-BE49-F238E27FC236}">
                  <a16:creationId xmlns:a16="http://schemas.microsoft.com/office/drawing/2014/main" id="{56DD05F0-EF95-4F3D-838E-5DC24630B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6" t="10236" r="15350" b="6122"/>
            <a:stretch>
              <a:fillRect/>
            </a:stretch>
          </p:blipFill>
          <p:spPr bwMode="auto">
            <a:xfrm>
              <a:off x="3873807" y="3315639"/>
              <a:ext cx="5227331" cy="35423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314DF460-D019-42C1-8DD1-974A99B7238C}"/>
                </a:ext>
              </a:extLst>
            </p:cNvPr>
            <p:cNvSpPr/>
            <p:nvPr/>
          </p:nvSpPr>
          <p:spPr bwMode="auto">
            <a:xfrm>
              <a:off x="3924604" y="3356922"/>
              <a:ext cx="584166" cy="3064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F7FDB161-F46C-436B-9C7A-5FAD18D2D2E8}"/>
                </a:ext>
              </a:extLst>
            </p:cNvPr>
            <p:cNvSpPr/>
            <p:nvPr/>
          </p:nvSpPr>
          <p:spPr bwMode="auto">
            <a:xfrm>
              <a:off x="8675713" y="3315639"/>
              <a:ext cx="425425" cy="2572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9720CB99-040B-40E0-8922-4308856173D1}"/>
                </a:ext>
              </a:extLst>
            </p:cNvPr>
            <p:cNvSpPr/>
            <p:nvPr/>
          </p:nvSpPr>
          <p:spPr bwMode="auto">
            <a:xfrm>
              <a:off x="4651636" y="6597602"/>
              <a:ext cx="1865203" cy="26039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 Box 12">
            <a:extLst>
              <a:ext uri="{FF2B5EF4-FFF2-40B4-BE49-F238E27FC236}">
                <a16:creationId xmlns:a16="http://schemas.microsoft.com/office/drawing/2014/main" id="{BAE8808A-AC1B-4E35-AB77-64050B575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366" y="49602"/>
            <a:ext cx="568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Labyrinthus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membranaceus</a:t>
            </a:r>
            <a:endParaRPr lang="cs-CZ" altLang="cs-CZ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D520BF-7486-4644-B496-BFD05E7D6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81" y="511267"/>
            <a:ext cx="4073114" cy="4621776"/>
          </a:xfrm>
          <a:prstGeom prst="rect">
            <a:avLst/>
          </a:prstGeom>
        </p:spPr>
      </p:pic>
      <p:pic>
        <p:nvPicPr>
          <p:cNvPr id="8" name="Picture 2" descr="sluch8">
            <a:extLst>
              <a:ext uri="{FF2B5EF4-FFF2-40B4-BE49-F238E27FC236}">
                <a16:creationId xmlns:a16="http://schemas.microsoft.com/office/drawing/2014/main" id="{3AD2EF55-8F49-45AD-9B71-C14C37E22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1267"/>
            <a:ext cx="3981061" cy="295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977120-D11A-4241-9165-140BEEDE4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174" y="3554376"/>
            <a:ext cx="3939881" cy="325402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0B79CA2F-8EAC-4F17-8E23-3945E54B0D30}"/>
              </a:ext>
            </a:extLst>
          </p:cNvPr>
          <p:cNvSpPr/>
          <p:nvPr/>
        </p:nvSpPr>
        <p:spPr>
          <a:xfrm>
            <a:off x="6475445" y="6251510"/>
            <a:ext cx="634482" cy="401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9" name="Group 21">
            <a:extLst>
              <a:ext uri="{FF2B5EF4-FFF2-40B4-BE49-F238E27FC236}">
                <a16:creationId xmlns:a16="http://schemas.microsoft.com/office/drawing/2014/main" id="{26A8937C-81D5-48BF-AF24-9CCE2AC6421F}"/>
              </a:ext>
            </a:extLst>
          </p:cNvPr>
          <p:cNvGrpSpPr>
            <a:grpSpLocks/>
          </p:cNvGrpSpPr>
          <p:nvPr/>
        </p:nvGrpSpPr>
        <p:grpSpPr bwMode="auto">
          <a:xfrm>
            <a:off x="98524" y="454025"/>
            <a:ext cx="6088063" cy="5949950"/>
            <a:chOff x="113" y="436"/>
            <a:chExt cx="3835" cy="3748"/>
          </a:xfrm>
        </p:grpSpPr>
        <p:pic>
          <p:nvPicPr>
            <p:cNvPr id="50189" name="Picture 2">
              <a:extLst>
                <a:ext uri="{FF2B5EF4-FFF2-40B4-BE49-F238E27FC236}">
                  <a16:creationId xmlns:a16="http://schemas.microsoft.com/office/drawing/2014/main" id="{013BB453-5626-4951-825E-9266E29F3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2"/>
            <a:stretch>
              <a:fillRect/>
            </a:stretch>
          </p:blipFill>
          <p:spPr bwMode="auto">
            <a:xfrm>
              <a:off x="113" y="436"/>
              <a:ext cx="3835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5" name="Text Box 22">
              <a:extLst>
                <a:ext uri="{FF2B5EF4-FFF2-40B4-BE49-F238E27FC236}">
                  <a16:creationId xmlns:a16="http://schemas.microsoft.com/office/drawing/2014/main" id="{5597E394-90E8-4089-A66C-C8BBFA6BC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4" y="2084"/>
              <a:ext cx="40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cs-CZ" altLang="cs-CZ" sz="1600" b="1"/>
            </a:p>
          </p:txBody>
        </p:sp>
      </p:grp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A7420D2D-37BD-4A02-9717-34D7BF537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709315"/>
              </p:ext>
            </p:extLst>
          </p:nvPr>
        </p:nvGraphicFramePr>
        <p:xfrm>
          <a:off x="6308165" y="712788"/>
          <a:ext cx="2673350" cy="271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1838095" imgH="1867161" progId="Paint.Picture">
                  <p:embed/>
                </p:oleObj>
              </mc:Choice>
              <mc:Fallback>
                <p:oleObj name="Rastrový obrázek" r:id="rId4" imgW="1838095" imgH="1867161" progId="Paint.Picture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A7420D2D-37BD-4A02-9717-34D7BF5375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8165" y="712788"/>
                        <a:ext cx="2673350" cy="271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2">
            <a:extLst>
              <a:ext uri="{FF2B5EF4-FFF2-40B4-BE49-F238E27FC236}">
                <a16:creationId xmlns:a16="http://schemas.microsoft.com/office/drawing/2014/main" id="{B57B8D12-EF99-403C-8B2E-62BF860CE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5833" y="0"/>
            <a:ext cx="4420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Ductus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cochlearis</a:t>
            </a:r>
            <a:endParaRPr lang="cs-CZ" altLang="cs-CZ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>
            <a:extLst>
              <a:ext uri="{FF2B5EF4-FFF2-40B4-BE49-F238E27FC236}">
                <a16:creationId xmlns:a16="http://schemas.microsoft.com/office/drawing/2014/main" id="{CB20D3D4-81BF-427C-A6BB-C9FECDA93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0"/>
            <a:ext cx="485933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 descr="91a">
            <a:extLst>
              <a:ext uri="{FF2B5EF4-FFF2-40B4-BE49-F238E27FC236}">
                <a16:creationId xmlns:a16="http://schemas.microsoft.com/office/drawing/2014/main" id="{CBA1F129-1B25-4A79-9DBB-2401081A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13707" r="8020" b="3584"/>
          <a:stretch>
            <a:fillRect/>
          </a:stretch>
        </p:blipFill>
        <p:spPr bwMode="auto">
          <a:xfrm>
            <a:off x="5988050" y="2420938"/>
            <a:ext cx="467995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240F5289-6542-4B69-B102-66965A6C23F4}"/>
              </a:ext>
            </a:extLst>
          </p:cNvPr>
          <p:cNvSpPr/>
          <p:nvPr/>
        </p:nvSpPr>
        <p:spPr>
          <a:xfrm>
            <a:off x="429445" y="4335463"/>
            <a:ext cx="5094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Perilymph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17D679C-2005-40A6-A94E-2A413158949C}"/>
              </a:ext>
            </a:extLst>
          </p:cNvPr>
          <p:cNvSpPr/>
          <p:nvPr/>
        </p:nvSpPr>
        <p:spPr>
          <a:xfrm>
            <a:off x="6275774" y="58854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Endolymph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g284">
            <a:extLst>
              <a:ext uri="{FF2B5EF4-FFF2-40B4-BE49-F238E27FC236}">
                <a16:creationId xmlns:a16="http://schemas.microsoft.com/office/drawing/2014/main" id="{DD283273-FD72-4229-B0A9-8C27EE845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7750" r="19038" b="21541"/>
          <a:stretch>
            <a:fillRect/>
          </a:stretch>
        </p:blipFill>
        <p:spPr bwMode="auto">
          <a:xfrm>
            <a:off x="6357938" y="0"/>
            <a:ext cx="4310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img283">
            <a:extLst>
              <a:ext uri="{FF2B5EF4-FFF2-40B4-BE49-F238E27FC236}">
                <a16:creationId xmlns:a16="http://schemas.microsoft.com/office/drawing/2014/main" id="{CB2FF2E9-B296-4CB6-8D76-AD17CAE7B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5745" r="21893" b="48479"/>
          <a:stretch>
            <a:fillRect/>
          </a:stretch>
        </p:blipFill>
        <p:spPr bwMode="auto">
          <a:xfrm>
            <a:off x="1524001" y="692150"/>
            <a:ext cx="49688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2F1BD276-B742-41BD-B7D9-A406FAF6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6308726"/>
            <a:ext cx="22750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Vestibular</a:t>
            </a:r>
            <a:r>
              <a:rPr lang="cs-CZ" altLang="cs-CZ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pathway</a:t>
            </a:r>
            <a:endParaRPr lang="cs-CZ" altLang="cs-CZ" sz="1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81F9C6B6-E646-4CF0-875E-C5E2F18F1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13" y="181755"/>
            <a:ext cx="15872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pathways</a:t>
            </a:r>
            <a:endParaRPr lang="cs-CZ" altLang="cs-CZ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6C127C2-BDCE-4604-9557-AAC3CF2D0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37" y="1982432"/>
            <a:ext cx="2005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Acustic</a:t>
            </a:r>
            <a:r>
              <a:rPr lang="cs-CZ" altLang="cs-CZ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pathway</a:t>
            </a:r>
            <a:endParaRPr lang="cs-CZ" altLang="cs-CZ" sz="1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>
            <a:extLst>
              <a:ext uri="{FF2B5EF4-FFF2-40B4-BE49-F238E27FC236}">
                <a16:creationId xmlns:a16="http://schemas.microsoft.com/office/drawing/2014/main" id="{332412D4-A924-4BA2-8FE3-DEBFB511B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365626"/>
            <a:ext cx="8497888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000"/>
                </a:solidFill>
              </a:rPr>
              <a:t>Zvukové vlny </a:t>
            </a:r>
            <a:r>
              <a:rPr lang="cs-CZ" altLang="cs-CZ" sz="2800" b="1">
                <a:cs typeface="Arial" panose="020B0604020202020204" pitchFamily="34" charset="0"/>
              </a:rPr>
              <a:t>→</a:t>
            </a:r>
            <a:r>
              <a:rPr lang="cs-CZ" altLang="cs-CZ" sz="2800" b="1"/>
              <a:t> ZZ a bubínek &gt; </a:t>
            </a:r>
            <a:r>
              <a:rPr lang="cs-CZ" altLang="cs-CZ" sz="2800" b="1">
                <a:solidFill>
                  <a:srgbClr val="FFC000"/>
                </a:solidFill>
              </a:rPr>
              <a:t>rozkmitá se.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cs-CZ" altLang="cs-CZ" sz="2800" b="1"/>
              <a:t>Kmity se přenáší přes sluch. kůstky a f.vestibuli. &gt;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cs-CZ" altLang="cs-CZ" sz="2800" b="1">
                <a:solidFill>
                  <a:srgbClr val="FFC000"/>
                </a:solidFill>
              </a:rPr>
              <a:t>rozvlnění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cs-CZ" altLang="cs-CZ" sz="2800" b="1">
                <a:solidFill>
                  <a:srgbClr val="FFCC00"/>
                </a:solidFill>
              </a:rPr>
              <a:t>perilymfy </a:t>
            </a:r>
            <a:r>
              <a:rPr lang="en-US" altLang="cs-CZ" sz="2800" b="1"/>
              <a:t>&gt;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cs-CZ" altLang="cs-CZ" sz="2800" b="1">
                <a:solidFill>
                  <a:srgbClr val="FFCC00"/>
                </a:solidFill>
              </a:rPr>
              <a:t>endolymfy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en-US" altLang="cs-CZ" sz="2800" b="1"/>
              <a:t>&gt;</a:t>
            </a:r>
            <a:r>
              <a:rPr lang="cs-CZ" altLang="cs-CZ" sz="2800" b="1"/>
              <a:t> basil. membr. a membr. tectoria </a:t>
            </a:r>
            <a:r>
              <a:rPr lang="en-US" altLang="cs-CZ" sz="2800" b="1"/>
              <a:t>&gt;</a:t>
            </a:r>
            <a:r>
              <a:rPr lang="cs-CZ" altLang="cs-CZ" sz="2800" b="1"/>
              <a:t> </a:t>
            </a:r>
            <a:r>
              <a:rPr lang="cs-CZ" altLang="cs-CZ" sz="2800" b="1">
                <a:solidFill>
                  <a:srgbClr val="FFC000"/>
                </a:solidFill>
              </a:rPr>
              <a:t>podráždění smysl. bb. </a:t>
            </a:r>
            <a:r>
              <a:rPr lang="cs-CZ" altLang="cs-CZ" sz="2800" b="1"/>
              <a:t>Cortiho org. &gt; </a:t>
            </a:r>
            <a:r>
              <a:rPr lang="cs-CZ" altLang="cs-CZ" sz="2800" b="1">
                <a:solidFill>
                  <a:srgbClr val="FFCC00"/>
                </a:solidFill>
              </a:rPr>
              <a:t>p. cochlearis n. VIII</a:t>
            </a:r>
            <a:r>
              <a:rPr lang="cs-CZ" altLang="cs-CZ" sz="2800" b="1"/>
              <a:t>. </a:t>
            </a:r>
            <a:r>
              <a:rPr lang="cs-CZ" altLang="cs-CZ" sz="2800" b="1">
                <a:cs typeface="Arial" panose="020B0604020202020204" pitchFamily="34" charset="0"/>
              </a:rPr>
              <a:t>→ </a:t>
            </a:r>
            <a:r>
              <a:rPr lang="cs-CZ" altLang="cs-CZ" sz="2800" b="1"/>
              <a:t>MK</a:t>
            </a:r>
          </a:p>
        </p:txBody>
      </p:sp>
      <p:pic>
        <p:nvPicPr>
          <p:cNvPr id="69635" name="Picture 10">
            <a:extLst>
              <a:ext uri="{FF2B5EF4-FFF2-40B4-BE49-F238E27FC236}">
                <a16:creationId xmlns:a16="http://schemas.microsoft.com/office/drawing/2014/main" id="{C5798662-218C-4599-9DDD-96899477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>
            <a:fillRect/>
          </a:stretch>
        </p:blipFill>
        <p:spPr bwMode="auto">
          <a:xfrm>
            <a:off x="4025900" y="260351"/>
            <a:ext cx="41402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7">
            <a:extLst>
              <a:ext uri="{FF2B5EF4-FFF2-40B4-BE49-F238E27FC236}">
                <a16:creationId xmlns:a16="http://schemas.microsoft.com/office/drawing/2014/main" id="{0CC4F348-94E7-4E4C-BC40-69C5356E2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908050"/>
            <a:ext cx="44291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Cristae ampullares </a:t>
            </a:r>
            <a:r>
              <a:rPr lang="cs-CZ" altLang="cs-CZ" sz="2800" b="1"/>
              <a:t>polokruhových kanálků</a:t>
            </a:r>
          </a:p>
        </p:txBody>
      </p:sp>
      <p:sp>
        <p:nvSpPr>
          <p:cNvPr id="71683" name="Text Box 28">
            <a:extLst>
              <a:ext uri="{FF2B5EF4-FFF2-40B4-BE49-F238E27FC236}">
                <a16:creationId xmlns:a16="http://schemas.microsoft.com/office/drawing/2014/main" id="{99B94DA4-D467-4E53-9F79-EEBD187A9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133600"/>
            <a:ext cx="4249738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  <a:sym typeface="Wingdings 2" panose="05020102010507070707" pitchFamily="18" charset="2"/>
              </a:rPr>
              <a:t>Při pohybu </a:t>
            </a:r>
            <a:r>
              <a:rPr lang="cs-CZ" altLang="cs-CZ" sz="2800" b="1">
                <a:solidFill>
                  <a:srgbClr val="FFC000"/>
                </a:solidFill>
              </a:rPr>
              <a:t>hlavy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cs-CZ" altLang="cs-CZ" sz="2800" b="1"/>
              <a:t>proudící endolymfa ohýbá gelatinosní vrstvu s ciliemi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mechanické podněty jsou přeměněny v nervový vzruch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vzruchy jsou odváděny</a:t>
            </a:r>
            <a:r>
              <a:rPr lang="cs-CZ" altLang="cs-CZ" sz="2800" b="1">
                <a:solidFill>
                  <a:schemeClr val="bg1"/>
                </a:solidFill>
              </a:rPr>
              <a:t>                 </a:t>
            </a:r>
            <a:r>
              <a:rPr lang="cs-CZ" altLang="cs-CZ" sz="2800" b="1">
                <a:solidFill>
                  <a:srgbClr val="FFCC00"/>
                </a:solidFill>
              </a:rPr>
              <a:t>p. vestibularis n. VIII.</a:t>
            </a:r>
          </a:p>
        </p:txBody>
      </p:sp>
      <p:sp>
        <p:nvSpPr>
          <p:cNvPr id="71684" name="Text Box 12">
            <a:extLst>
              <a:ext uri="{FF2B5EF4-FFF2-40B4-BE49-F238E27FC236}">
                <a16:creationId xmlns:a16="http://schemas.microsoft.com/office/drawing/2014/main" id="{86218430-893C-429F-9A05-2950E17F9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636839"/>
            <a:ext cx="21605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Tahoma" panose="020B0604030504040204" pitchFamily="34" charset="0"/>
              </a:rPr>
              <a:t>sek. smyslové a podpůrné buňky</a:t>
            </a:r>
          </a:p>
        </p:txBody>
      </p:sp>
      <p:sp>
        <p:nvSpPr>
          <p:cNvPr id="71685" name="Text Box 13">
            <a:extLst>
              <a:ext uri="{FF2B5EF4-FFF2-40B4-BE49-F238E27FC236}">
                <a16:creationId xmlns:a16="http://schemas.microsoft.com/office/drawing/2014/main" id="{873D260E-2C88-4F6F-B7E7-FE04DEC07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1916114"/>
            <a:ext cx="647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Tahoma" panose="020B0604030504040204" pitchFamily="34" charset="0"/>
              </a:rPr>
              <a:t>cilie</a:t>
            </a:r>
          </a:p>
        </p:txBody>
      </p:sp>
      <p:sp>
        <p:nvSpPr>
          <p:cNvPr id="58401" name="Rectangle 33">
            <a:extLst>
              <a:ext uri="{FF2B5EF4-FFF2-40B4-BE49-F238E27FC236}">
                <a16:creationId xmlns:a16="http://schemas.microsoft.com/office/drawing/2014/main" id="{223C8DBC-7D3D-4E68-B5DE-7A9A08D5D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060576"/>
            <a:ext cx="4032250" cy="4176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71687" name="Object 30">
            <a:extLst>
              <a:ext uri="{FF2B5EF4-FFF2-40B4-BE49-F238E27FC236}">
                <a16:creationId xmlns:a16="http://schemas.microsoft.com/office/drawing/2014/main" id="{ACE7D56D-7B90-4B00-A33E-B429CADD01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0725" y="2132013"/>
          <a:ext cx="3498850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3561905" imgH="3885714" progId="Paint.Picture">
                  <p:embed/>
                </p:oleObj>
              </mc:Choice>
              <mc:Fallback>
                <p:oleObj name="Rastrový obrázek" r:id="rId3" imgW="3561905" imgH="3885714" progId="Paint.Picture">
                  <p:embed/>
                  <p:pic>
                    <p:nvPicPr>
                      <p:cNvPr id="71687" name="Object 30">
                        <a:extLst>
                          <a:ext uri="{FF2B5EF4-FFF2-40B4-BE49-F238E27FC236}">
                            <a16:creationId xmlns:a16="http://schemas.microsoft.com/office/drawing/2014/main" id="{ACE7D56D-7B90-4B00-A33E-B429CADD01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20" t="5556" r="7530" b="5515"/>
                      <a:stretch>
                        <a:fillRect/>
                      </a:stretch>
                    </p:blipFill>
                    <p:spPr bwMode="auto">
                      <a:xfrm>
                        <a:off x="1990725" y="2132013"/>
                        <a:ext cx="3498850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8" name="Text Box 21">
            <a:extLst>
              <a:ext uri="{FF2B5EF4-FFF2-40B4-BE49-F238E27FC236}">
                <a16:creationId xmlns:a16="http://schemas.microsoft.com/office/drawing/2014/main" id="{EEDF905C-D7A1-4EC3-8D32-27A816843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3141664"/>
            <a:ext cx="1439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Tahoma" panose="020B0604030504040204" pitchFamily="34" charset="0"/>
              </a:rPr>
              <a:t>gelat. vrstva</a:t>
            </a:r>
          </a:p>
        </p:txBody>
      </p:sp>
      <p:sp>
        <p:nvSpPr>
          <p:cNvPr id="71689" name="Text Box 31">
            <a:extLst>
              <a:ext uri="{FF2B5EF4-FFF2-40B4-BE49-F238E27FC236}">
                <a16:creationId xmlns:a16="http://schemas.microsoft.com/office/drawing/2014/main" id="{ECDBCF27-5E9E-4E99-A8E6-53CCB0DC5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6" y="4149726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Tahoma" panose="020B0604030504040204" pitchFamily="34" charset="0"/>
              </a:rPr>
              <a:t>cilie</a:t>
            </a:r>
            <a:endParaRPr lang="cs-CZ" altLang="cs-CZ" sz="2000">
              <a:latin typeface="Tahoma" panose="020B0604030504040204" pitchFamily="34" charset="0"/>
            </a:endParaRPr>
          </a:p>
        </p:txBody>
      </p:sp>
      <p:sp>
        <p:nvSpPr>
          <p:cNvPr id="71690" name="Text Box 32">
            <a:extLst>
              <a:ext uri="{FF2B5EF4-FFF2-40B4-BE49-F238E27FC236}">
                <a16:creationId xmlns:a16="http://schemas.microsoft.com/office/drawing/2014/main" id="{721DAA4C-F635-4159-9C9E-601A2C781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6" y="4941889"/>
            <a:ext cx="2232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smyslové + podpůrné bb.</a:t>
            </a:r>
          </a:p>
        </p:txBody>
      </p:sp>
      <p:sp>
        <p:nvSpPr>
          <p:cNvPr id="71691" name="Text Box 34">
            <a:extLst>
              <a:ext uri="{FF2B5EF4-FFF2-40B4-BE49-F238E27FC236}">
                <a16:creationId xmlns:a16="http://schemas.microsoft.com/office/drawing/2014/main" id="{7B9BA305-A856-4A9E-9777-2ADB389AF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164" y="5861051"/>
            <a:ext cx="1171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Tahoma" panose="020B0604030504040204" pitchFamily="34" charset="0"/>
              </a:rPr>
              <a:t>N. VIII.</a:t>
            </a:r>
          </a:p>
        </p:txBody>
      </p:sp>
      <p:graphicFrame>
        <p:nvGraphicFramePr>
          <p:cNvPr id="71692" name="Object 17">
            <a:extLst>
              <a:ext uri="{FF2B5EF4-FFF2-40B4-BE49-F238E27FC236}">
                <a16:creationId xmlns:a16="http://schemas.microsoft.com/office/drawing/2014/main" id="{92973DBB-7E01-4306-8C02-407FADEF3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9" y="404813"/>
          <a:ext cx="2092325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7497221" imgH="5552381" progId="Paint.Picture">
                  <p:embed/>
                </p:oleObj>
              </mc:Choice>
              <mc:Fallback>
                <p:oleObj name="Rastrový obrázek" r:id="rId5" imgW="7497221" imgH="5552381" progId="Paint.Picture">
                  <p:embed/>
                  <p:pic>
                    <p:nvPicPr>
                      <p:cNvPr id="71692" name="Object 17">
                        <a:extLst>
                          <a:ext uri="{FF2B5EF4-FFF2-40B4-BE49-F238E27FC236}">
                            <a16:creationId xmlns:a16="http://schemas.microsoft.com/office/drawing/2014/main" id="{92973DBB-7E01-4306-8C02-407FADEF36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9" y="404813"/>
                        <a:ext cx="2092325" cy="154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93" name="Text Box 26">
            <a:extLst>
              <a:ext uri="{FF2B5EF4-FFF2-40B4-BE49-F238E27FC236}">
                <a16:creationId xmlns:a16="http://schemas.microsoft.com/office/drawing/2014/main" id="{F98F8D85-B2D9-459C-A92A-65430C182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260350"/>
            <a:ext cx="71643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/>
              <a:t>Registrace pohybu hlavy v prostoru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5">
            <a:extLst>
              <a:ext uri="{FF2B5EF4-FFF2-40B4-BE49-F238E27FC236}">
                <a16:creationId xmlns:a16="http://schemas.microsoft.com/office/drawing/2014/main" id="{AFB91CE6-1986-49BF-8D1F-C8D79B89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333375"/>
            <a:ext cx="46815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/>
              <a:t>Receptory gravitace</a:t>
            </a:r>
          </a:p>
        </p:txBody>
      </p:sp>
      <p:grpSp>
        <p:nvGrpSpPr>
          <p:cNvPr id="73731" name="Group 14">
            <a:extLst>
              <a:ext uri="{FF2B5EF4-FFF2-40B4-BE49-F238E27FC236}">
                <a16:creationId xmlns:a16="http://schemas.microsoft.com/office/drawing/2014/main" id="{771D27B9-ACB6-4196-B124-8AAC63216902}"/>
              </a:ext>
            </a:extLst>
          </p:cNvPr>
          <p:cNvGrpSpPr>
            <a:grpSpLocks/>
          </p:cNvGrpSpPr>
          <p:nvPr/>
        </p:nvGrpSpPr>
        <p:grpSpPr bwMode="auto">
          <a:xfrm>
            <a:off x="1703389" y="2349501"/>
            <a:ext cx="4968875" cy="3406775"/>
            <a:chOff x="1337" y="935"/>
            <a:chExt cx="3130" cy="2146"/>
          </a:xfrm>
        </p:grpSpPr>
        <p:pic>
          <p:nvPicPr>
            <p:cNvPr id="73737" name="Picture 8" descr="xyz0012 č">
              <a:extLst>
                <a:ext uri="{FF2B5EF4-FFF2-40B4-BE49-F238E27FC236}">
                  <a16:creationId xmlns:a16="http://schemas.microsoft.com/office/drawing/2014/main" id="{CCFDBADB-4611-47C5-BD01-55EACD888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7" y="935"/>
              <a:ext cx="3085" cy="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8" name="Text Box 9">
              <a:extLst>
                <a:ext uri="{FF2B5EF4-FFF2-40B4-BE49-F238E27FC236}">
                  <a16:creationId xmlns:a16="http://schemas.microsoft.com/office/drawing/2014/main" id="{3C8171E5-4CE3-45BE-941F-97A216B69B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6" y="1207"/>
              <a:ext cx="10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latin typeface="Tahoma" panose="020B0604030504040204" pitchFamily="34" charset="0"/>
                </a:rPr>
                <a:t>statoconie</a:t>
              </a:r>
            </a:p>
          </p:txBody>
        </p:sp>
        <p:sp>
          <p:nvSpPr>
            <p:cNvPr id="73739" name="Text Box 10">
              <a:extLst>
                <a:ext uri="{FF2B5EF4-FFF2-40B4-BE49-F238E27FC236}">
                  <a16:creationId xmlns:a16="http://schemas.microsoft.com/office/drawing/2014/main" id="{6172992B-EFE5-450B-BA13-486238F840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4" y="1389"/>
              <a:ext cx="140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latin typeface="Tahoma" panose="020B0604030504040204" pitchFamily="34" charset="0"/>
                </a:rPr>
                <a:t>gel. vrstva</a:t>
              </a:r>
            </a:p>
          </p:txBody>
        </p:sp>
        <p:sp>
          <p:nvSpPr>
            <p:cNvPr id="73740" name="Text Box 11">
              <a:extLst>
                <a:ext uri="{FF2B5EF4-FFF2-40B4-BE49-F238E27FC236}">
                  <a16:creationId xmlns:a16="http://schemas.microsoft.com/office/drawing/2014/main" id="{9EA033B7-4A10-4DD3-BE66-7620B7193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6" y="1661"/>
              <a:ext cx="5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latin typeface="Tahoma" panose="020B0604030504040204" pitchFamily="34" charset="0"/>
                </a:rPr>
                <a:t>cilie</a:t>
              </a:r>
              <a:endParaRPr lang="cs-CZ" altLang="cs-CZ" sz="2000">
                <a:latin typeface="Tahoma" panose="020B0604030504040204" pitchFamily="34" charset="0"/>
              </a:endParaRPr>
            </a:p>
          </p:txBody>
        </p:sp>
        <p:sp>
          <p:nvSpPr>
            <p:cNvPr id="73741" name="Text Box 12">
              <a:extLst>
                <a:ext uri="{FF2B5EF4-FFF2-40B4-BE49-F238E27FC236}">
                  <a16:creationId xmlns:a16="http://schemas.microsoft.com/office/drawing/2014/main" id="{451751D2-E24F-4FB2-9251-185BBCF66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1" y="2024"/>
              <a:ext cx="140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latin typeface="Tahoma" panose="020B0604030504040204" pitchFamily="34" charset="0"/>
                </a:rPr>
                <a:t>smyslové bb. podpůrné bb.</a:t>
              </a:r>
            </a:p>
          </p:txBody>
        </p:sp>
        <p:sp>
          <p:nvSpPr>
            <p:cNvPr id="73742" name="Text Box 13">
              <a:extLst>
                <a:ext uri="{FF2B5EF4-FFF2-40B4-BE49-F238E27FC236}">
                  <a16:creationId xmlns:a16="http://schemas.microsoft.com/office/drawing/2014/main" id="{926D0A73-AFCE-4A26-B014-5D41C7B6F2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2" y="2704"/>
              <a:ext cx="15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latin typeface="Tahoma" panose="020B0604030504040204" pitchFamily="34" charset="0"/>
                </a:rPr>
                <a:t>n. VIII.</a:t>
              </a:r>
            </a:p>
          </p:txBody>
        </p:sp>
      </p:grpSp>
      <p:sp>
        <p:nvSpPr>
          <p:cNvPr id="73732" name="Text Box 4">
            <a:extLst>
              <a:ext uri="{FF2B5EF4-FFF2-40B4-BE49-F238E27FC236}">
                <a16:creationId xmlns:a16="http://schemas.microsoft.com/office/drawing/2014/main" id="{140A63E3-5CFB-43E0-B4DC-DD5991A92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908050"/>
            <a:ext cx="330358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Macula statica utriculi                  sacculi</a:t>
            </a:r>
          </a:p>
        </p:txBody>
      </p:sp>
      <p:sp>
        <p:nvSpPr>
          <p:cNvPr id="81935" name="Line 15">
            <a:extLst>
              <a:ext uri="{FF2B5EF4-FFF2-40B4-BE49-F238E27FC236}">
                <a16:creationId xmlns:a16="http://schemas.microsoft.com/office/drawing/2014/main" id="{6657A777-5551-4CE4-9C38-0FF0239CFE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1900" y="1628775"/>
            <a:ext cx="6477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1936" name="Line 16">
            <a:extLst>
              <a:ext uri="{FF2B5EF4-FFF2-40B4-BE49-F238E27FC236}">
                <a16:creationId xmlns:a16="http://schemas.microsoft.com/office/drawing/2014/main" id="{F4ED1806-F730-46FB-9EB5-5F716DBDCD71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167438" y="2060575"/>
            <a:ext cx="4318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73735" name="Object 17">
            <a:extLst>
              <a:ext uri="{FF2B5EF4-FFF2-40B4-BE49-F238E27FC236}">
                <a16:creationId xmlns:a16="http://schemas.microsoft.com/office/drawing/2014/main" id="{4515C2F3-486F-4101-A7C6-E96470E9A0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5188" y="620713"/>
          <a:ext cx="2303462" cy="170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7497221" imgH="5552381" progId="Paint.Picture">
                  <p:embed/>
                </p:oleObj>
              </mc:Choice>
              <mc:Fallback>
                <p:oleObj name="Rastrový obrázek" r:id="rId4" imgW="7497221" imgH="5552381" progId="Paint.Picture">
                  <p:embed/>
                  <p:pic>
                    <p:nvPicPr>
                      <p:cNvPr id="73735" name="Object 17">
                        <a:extLst>
                          <a:ext uri="{FF2B5EF4-FFF2-40B4-BE49-F238E27FC236}">
                            <a16:creationId xmlns:a16="http://schemas.microsoft.com/office/drawing/2014/main" id="{4515C2F3-486F-4101-A7C6-E96470E9A0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620713"/>
                        <a:ext cx="2303462" cy="170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6" name="Text Box 7">
            <a:extLst>
              <a:ext uri="{FF2B5EF4-FFF2-40B4-BE49-F238E27FC236}">
                <a16:creationId xmlns:a16="http://schemas.microsoft.com/office/drawing/2014/main" id="{42ECDCEC-ADD3-4D1C-84F9-9E20287B4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326" y="2133601"/>
            <a:ext cx="385127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  <a:sym typeface="Wingdings 2" panose="05020102010507070707" pitchFamily="18" charset="2"/>
              </a:rPr>
              <a:t>Změny </a:t>
            </a:r>
            <a:r>
              <a:rPr lang="cs-CZ" altLang="cs-CZ" sz="2800" b="1">
                <a:solidFill>
                  <a:srgbClr val="FFC000"/>
                </a:solidFill>
              </a:rPr>
              <a:t>polohy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cs-CZ" altLang="cs-CZ" sz="2800" b="1"/>
              <a:t>hlavy               &gt; statokonie mění polohu                               </a:t>
            </a:r>
            <a:r>
              <a:rPr lang="en-US" altLang="cs-CZ" sz="2800" b="1"/>
              <a:t>&gt;</a:t>
            </a:r>
            <a:r>
              <a:rPr lang="cs-CZ" altLang="cs-CZ" sz="2800" b="1"/>
              <a:t> změna</a:t>
            </a:r>
            <a:r>
              <a:rPr lang="cs-CZ" altLang="cs-CZ" sz="2800"/>
              <a:t> </a:t>
            </a:r>
            <a:r>
              <a:rPr lang="cs-CZ" altLang="cs-CZ" sz="2800" b="1"/>
              <a:t>tahu nebo tlaku na cilie smyslových bb. </a:t>
            </a:r>
            <a:endParaRPr lang="en-US" altLang="cs-CZ" sz="28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800" b="1"/>
              <a:t>&gt; </a:t>
            </a:r>
            <a:r>
              <a:rPr lang="cs-CZ" altLang="cs-CZ" sz="2800" b="1"/>
              <a:t>přeměna informace na nervový vzruch &gt;                     </a:t>
            </a:r>
            <a:r>
              <a:rPr lang="cs-CZ" altLang="cs-CZ" sz="2800" b="1">
                <a:solidFill>
                  <a:srgbClr val="FFCC00"/>
                </a:solidFill>
              </a:rPr>
              <a:t>p. vestibularis n. VIII.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E523142B-140F-4501-B694-0E46221833AD}"/>
              </a:ext>
            </a:extLst>
          </p:cNvPr>
          <p:cNvGrpSpPr/>
          <p:nvPr/>
        </p:nvGrpSpPr>
        <p:grpSpPr>
          <a:xfrm>
            <a:off x="-104193" y="0"/>
            <a:ext cx="3629609" cy="6858000"/>
            <a:chOff x="2124270" y="0"/>
            <a:chExt cx="3629609" cy="6858000"/>
          </a:xfrm>
        </p:grpSpPr>
        <p:pic>
          <p:nvPicPr>
            <p:cNvPr id="2050" name="Picture 2" descr="VÃ½sledek obrÃ¡zku pro fossa rhomboidea">
              <a:extLst>
                <a:ext uri="{FF2B5EF4-FFF2-40B4-BE49-F238E27FC236}">
                  <a16:creationId xmlns:a16="http://schemas.microsoft.com/office/drawing/2014/main" id="{8ECBFCEC-2017-439A-A9AC-DA55E470B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r="53741"/>
            <a:stretch/>
          </p:blipFill>
          <p:spPr bwMode="auto">
            <a:xfrm>
              <a:off x="2124270" y="0"/>
              <a:ext cx="36296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6A6A1CC2-A538-4A02-8EDC-FA1AECF2227B}"/>
                </a:ext>
              </a:extLst>
            </p:cNvPr>
            <p:cNvSpPr/>
            <p:nvPr/>
          </p:nvSpPr>
          <p:spPr>
            <a:xfrm>
              <a:off x="2124270" y="139959"/>
              <a:ext cx="1244081" cy="979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251525F4-890F-46D7-B7FB-96D60DC4E4E9}"/>
                </a:ext>
              </a:extLst>
            </p:cNvPr>
            <p:cNvSpPr/>
            <p:nvPr/>
          </p:nvSpPr>
          <p:spPr>
            <a:xfrm>
              <a:off x="4180114" y="139959"/>
              <a:ext cx="1203649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D486CDB9-FBD9-420F-9F7E-5ED753A7CF7D}"/>
                </a:ext>
              </a:extLst>
            </p:cNvPr>
            <p:cNvSpPr/>
            <p:nvPr/>
          </p:nvSpPr>
          <p:spPr>
            <a:xfrm>
              <a:off x="4124132" y="718457"/>
              <a:ext cx="1558212" cy="40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3256068" y="65314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6384618" y="0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08EE3C68-96B9-47C5-809D-0C9C6B592D6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3769360" cy="453383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N. TROCHLEARIS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439C733-5205-479A-B3C5-E5ACFFADD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7" t="17823" r="5034" b="2313"/>
          <a:stretch/>
        </p:blipFill>
        <p:spPr>
          <a:xfrm>
            <a:off x="9019214" y="2319121"/>
            <a:ext cx="3172786" cy="22919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449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E523142B-140F-4501-B694-0E46221833AD}"/>
              </a:ext>
            </a:extLst>
          </p:cNvPr>
          <p:cNvGrpSpPr/>
          <p:nvPr/>
        </p:nvGrpSpPr>
        <p:grpSpPr>
          <a:xfrm>
            <a:off x="-104193" y="0"/>
            <a:ext cx="3629609" cy="6858000"/>
            <a:chOff x="2124270" y="0"/>
            <a:chExt cx="3629609" cy="6858000"/>
          </a:xfrm>
        </p:grpSpPr>
        <p:pic>
          <p:nvPicPr>
            <p:cNvPr id="2050" name="Picture 2" descr="VÃ½sledek obrÃ¡zku pro fossa rhomboidea">
              <a:extLst>
                <a:ext uri="{FF2B5EF4-FFF2-40B4-BE49-F238E27FC236}">
                  <a16:creationId xmlns:a16="http://schemas.microsoft.com/office/drawing/2014/main" id="{8ECBFCEC-2017-439A-A9AC-DA55E470B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r="53741"/>
            <a:stretch/>
          </p:blipFill>
          <p:spPr bwMode="auto">
            <a:xfrm>
              <a:off x="2124270" y="0"/>
              <a:ext cx="36296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6A6A1CC2-A538-4A02-8EDC-FA1AECF2227B}"/>
                </a:ext>
              </a:extLst>
            </p:cNvPr>
            <p:cNvSpPr/>
            <p:nvPr/>
          </p:nvSpPr>
          <p:spPr>
            <a:xfrm>
              <a:off x="2124270" y="139959"/>
              <a:ext cx="1244081" cy="979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251525F4-890F-46D7-B7FB-96D60DC4E4E9}"/>
                </a:ext>
              </a:extLst>
            </p:cNvPr>
            <p:cNvSpPr/>
            <p:nvPr/>
          </p:nvSpPr>
          <p:spPr>
            <a:xfrm>
              <a:off x="4180114" y="139959"/>
              <a:ext cx="1203649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D486CDB9-FBD9-420F-9F7E-5ED753A7CF7D}"/>
                </a:ext>
              </a:extLst>
            </p:cNvPr>
            <p:cNvSpPr/>
            <p:nvPr/>
          </p:nvSpPr>
          <p:spPr>
            <a:xfrm>
              <a:off x="4124132" y="718457"/>
              <a:ext cx="1558212" cy="40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3256068" y="65314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6384618" y="0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08EE3C68-96B9-47C5-809D-0C9C6B592D6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3769360" cy="453383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N. ABDUCENS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439C733-5205-479A-B3C5-E5ACFFADD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7" t="17823" r="5034" b="2313"/>
          <a:stretch/>
        </p:blipFill>
        <p:spPr>
          <a:xfrm>
            <a:off x="9019214" y="2319121"/>
            <a:ext cx="3172786" cy="22919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61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D13E92FF">
            <a:extLst>
              <a:ext uri="{FF2B5EF4-FFF2-40B4-BE49-F238E27FC236}">
                <a16:creationId xmlns:a16="http://schemas.microsoft.com/office/drawing/2014/main" id="{547F7EDA-A366-446D-AF60-BA72360A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260351"/>
            <a:ext cx="3529013" cy="2720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6">
            <a:extLst>
              <a:ext uri="{FF2B5EF4-FFF2-40B4-BE49-F238E27FC236}">
                <a16:creationId xmlns:a16="http://schemas.microsoft.com/office/drawing/2014/main" id="{84CBF4F4-E8B5-43F7-BAEC-0EF4BF4DF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69863"/>
            <a:ext cx="4394200" cy="1289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OBRNA N. VI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200" b="1" dirty="0"/>
              <a:t>Obrna pohledu laterálně</a:t>
            </a:r>
            <a:r>
              <a:rPr lang="cs-CZ" altLang="cs-CZ" sz="1200" dirty="0"/>
              <a:t> z obrny m. </a:t>
            </a:r>
            <a:r>
              <a:rPr lang="cs-CZ" altLang="cs-CZ" sz="1200" dirty="0" err="1"/>
              <a:t>rectus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bulbi</a:t>
            </a:r>
            <a:r>
              <a:rPr lang="cs-CZ" altLang="cs-CZ" sz="1200" dirty="0"/>
              <a:t> </a:t>
            </a:r>
            <a:r>
              <a:rPr lang="cs-CZ" altLang="cs-CZ" sz="1200" dirty="0" err="1"/>
              <a:t>lateralis</a:t>
            </a:r>
            <a:endParaRPr lang="cs-CZ" altLang="cs-CZ" sz="1200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200" b="1" dirty="0"/>
              <a:t>Strabismus </a:t>
            </a:r>
            <a:r>
              <a:rPr lang="cs-CZ" altLang="cs-CZ" sz="1200" b="1" dirty="0" err="1"/>
              <a:t>convergens</a:t>
            </a:r>
            <a:r>
              <a:rPr lang="cs-CZ" altLang="cs-CZ" sz="1200" b="1" dirty="0"/>
              <a:t> + diplopie</a:t>
            </a:r>
            <a:r>
              <a:rPr lang="cs-CZ" altLang="cs-CZ" sz="1200" dirty="0"/>
              <a:t>: převaha intaktního m. </a:t>
            </a:r>
            <a:r>
              <a:rPr lang="cs-CZ" altLang="cs-CZ" sz="1200" dirty="0" err="1"/>
              <a:t>rectus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medialis</a:t>
            </a:r>
            <a:r>
              <a:rPr lang="cs-CZ" altLang="cs-CZ" sz="1200" dirty="0"/>
              <a:t> (inervovaného z n. III) nad ochrnutým m. </a:t>
            </a:r>
            <a:r>
              <a:rPr lang="cs-CZ" altLang="cs-CZ" sz="1200" dirty="0" err="1"/>
              <a:t>rectus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bulbi</a:t>
            </a:r>
            <a:r>
              <a:rPr lang="cs-CZ" altLang="cs-CZ" sz="1200" dirty="0"/>
              <a:t> </a:t>
            </a:r>
            <a:r>
              <a:rPr lang="cs-CZ" altLang="cs-CZ" sz="1200" dirty="0" err="1"/>
              <a:t>lateralis</a:t>
            </a:r>
            <a:endParaRPr lang="cs-CZ" altLang="cs-CZ" sz="1200" dirty="0"/>
          </a:p>
        </p:txBody>
      </p:sp>
      <p:pic>
        <p:nvPicPr>
          <p:cNvPr id="25604" name="Picture 8" descr="31C950C1">
            <a:extLst>
              <a:ext uri="{FF2B5EF4-FFF2-40B4-BE49-F238E27FC236}">
                <a16:creationId xmlns:a16="http://schemas.microsoft.com/office/drawing/2014/main" id="{0066E8F2-B4B2-48C3-B180-C8A228070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6" t="31116" r="24860" b="45863"/>
          <a:stretch>
            <a:fillRect/>
          </a:stretch>
        </p:blipFill>
        <p:spPr bwMode="auto">
          <a:xfrm>
            <a:off x="7248525" y="3068638"/>
            <a:ext cx="2738438" cy="13573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Přímá spojovací šipka 19">
            <a:extLst>
              <a:ext uri="{FF2B5EF4-FFF2-40B4-BE49-F238E27FC236}">
                <a16:creationId xmlns:a16="http://schemas.microsoft.com/office/drawing/2014/main" id="{AAF918E7-047C-477E-9444-9096F804207F}"/>
              </a:ext>
            </a:extLst>
          </p:cNvPr>
          <p:cNvCxnSpPr/>
          <p:nvPr/>
        </p:nvCxnSpPr>
        <p:spPr>
          <a:xfrm>
            <a:off x="7243764" y="1760539"/>
            <a:ext cx="714375" cy="158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 24">
            <a:extLst>
              <a:ext uri="{FF2B5EF4-FFF2-40B4-BE49-F238E27FC236}">
                <a16:creationId xmlns:a16="http://schemas.microsoft.com/office/drawing/2014/main" id="{682DA017-D6A5-4292-994C-85D6C9F48868}"/>
              </a:ext>
            </a:extLst>
          </p:cNvPr>
          <p:cNvSpPr/>
          <p:nvPr/>
        </p:nvSpPr>
        <p:spPr>
          <a:xfrm>
            <a:off x="6888163" y="260351"/>
            <a:ext cx="1485900" cy="7143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5607" name="Picture 7" descr="n6-obrna2">
            <a:extLst>
              <a:ext uri="{FF2B5EF4-FFF2-40B4-BE49-F238E27FC236}">
                <a16:creationId xmlns:a16="http://schemas.microsoft.com/office/drawing/2014/main" id="{FC7C45A9-63BA-4378-9493-5F5478960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773238"/>
            <a:ext cx="3460750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eyes_cn6_palsy3">
            <a:extLst>
              <a:ext uri="{FF2B5EF4-FFF2-40B4-BE49-F238E27FC236}">
                <a16:creationId xmlns:a16="http://schemas.microsoft.com/office/drawing/2014/main" id="{2EC60580-A755-4985-A6AF-058495F53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49738"/>
            <a:ext cx="5434013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Oval 9">
            <a:extLst>
              <a:ext uri="{FF2B5EF4-FFF2-40B4-BE49-F238E27FC236}">
                <a16:creationId xmlns:a16="http://schemas.microsoft.com/office/drawing/2014/main" id="{DF521EFD-FBF7-4196-A3E1-C00AAE7A6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114" y="4826001"/>
            <a:ext cx="1366837" cy="1008063"/>
          </a:xfrm>
          <a:prstGeom prst="ellipse">
            <a:avLst/>
          </a:prstGeom>
          <a:noFill/>
          <a:ln w="9525">
            <a:solidFill>
              <a:srgbClr val="AB152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610" name="Oval 10">
            <a:extLst>
              <a:ext uri="{FF2B5EF4-FFF2-40B4-BE49-F238E27FC236}">
                <a16:creationId xmlns:a16="http://schemas.microsoft.com/office/drawing/2014/main" id="{BB426AC7-C784-4EDA-913D-04BA5FDA0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2565400"/>
            <a:ext cx="647700" cy="431800"/>
          </a:xfrm>
          <a:prstGeom prst="ellipse">
            <a:avLst/>
          </a:prstGeom>
          <a:noFill/>
          <a:ln w="9525">
            <a:solidFill>
              <a:srgbClr val="AB152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47FDA6C3-44BE-4AD0-8C17-B60C8A36F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1916113"/>
            <a:ext cx="234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aktivní pohled vpravo</a:t>
            </a:r>
          </a:p>
        </p:txBody>
      </p:sp>
      <p:sp>
        <p:nvSpPr>
          <p:cNvPr id="25612" name="Text Box 12">
            <a:extLst>
              <a:ext uri="{FF2B5EF4-FFF2-40B4-BE49-F238E27FC236}">
                <a16:creationId xmlns:a16="http://schemas.microsoft.com/office/drawing/2014/main" id="{832BDA00-191C-4287-BC67-F88D84634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4249738"/>
            <a:ext cx="219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aktivní pohled vlevo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53" y="74645"/>
            <a:ext cx="10726007" cy="670375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660432" y="74646"/>
            <a:ext cx="37148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THE VISUAL SYSTEM</a:t>
            </a:r>
          </a:p>
        </p:txBody>
      </p:sp>
    </p:spTree>
    <p:extLst>
      <p:ext uri="{BB962C8B-B14F-4D97-AF65-F5344CB8AC3E}">
        <p14:creationId xmlns:p14="http://schemas.microsoft.com/office/powerpoint/2010/main" val="78054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Skupina 4">
            <a:extLst>
              <a:ext uri="{FF2B5EF4-FFF2-40B4-BE49-F238E27FC236}">
                <a16:creationId xmlns:a16="http://schemas.microsoft.com/office/drawing/2014/main" id="{EC6E421A-23F4-408C-8F2F-FC403AEB19B9}"/>
              </a:ext>
            </a:extLst>
          </p:cNvPr>
          <p:cNvGrpSpPr>
            <a:grpSpLocks/>
          </p:cNvGrpSpPr>
          <p:nvPr/>
        </p:nvGrpSpPr>
        <p:grpSpPr bwMode="auto">
          <a:xfrm>
            <a:off x="1101013" y="42351"/>
            <a:ext cx="5918802" cy="6773298"/>
            <a:chOff x="30885" y="925153"/>
            <a:chExt cx="4078344" cy="4608512"/>
          </a:xfrm>
        </p:grpSpPr>
        <p:pic>
          <p:nvPicPr>
            <p:cNvPr id="6160" name="Picture 9" descr="No Image Available!">
              <a:extLst>
                <a:ext uri="{FF2B5EF4-FFF2-40B4-BE49-F238E27FC236}">
                  <a16:creationId xmlns:a16="http://schemas.microsoft.com/office/drawing/2014/main" id="{08F68375-5F3E-4224-8629-0BC61A668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" r="23209" b="12201"/>
            <a:stretch>
              <a:fillRect/>
            </a:stretch>
          </p:blipFill>
          <p:spPr bwMode="auto">
            <a:xfrm>
              <a:off x="30885" y="925153"/>
              <a:ext cx="4078344" cy="460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598870C7-92B5-4699-AE47-6064AA066D90}"/>
                </a:ext>
              </a:extLst>
            </p:cNvPr>
            <p:cNvSpPr/>
            <p:nvPr/>
          </p:nvSpPr>
          <p:spPr>
            <a:xfrm>
              <a:off x="3204341" y="1052153"/>
              <a:ext cx="863612" cy="504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8" name="Text Box 6">
            <a:extLst>
              <a:ext uri="{FF2B5EF4-FFF2-40B4-BE49-F238E27FC236}">
                <a16:creationId xmlns:a16="http://schemas.microsoft.com/office/drawing/2014/main" id="{103FB91C-C1AB-42D7-AD8D-DD1F7F386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346" y="106871"/>
            <a:ext cx="26164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BULBUS OCULI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2643</TotalTime>
  <Words>1048</Words>
  <Application>Microsoft Office PowerPoint</Application>
  <PresentationFormat>Širokoúhlá obrazovka</PresentationFormat>
  <Paragraphs>154</Paragraphs>
  <Slides>49</Slides>
  <Notes>31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Tahoma</vt:lpstr>
      <vt:lpstr>Times New Roman</vt:lpstr>
      <vt:lpstr>Motiv Office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Lucie Kubíčková</cp:lastModifiedBy>
  <cp:revision>32</cp:revision>
  <dcterms:created xsi:type="dcterms:W3CDTF">2021-05-09T13:37:05Z</dcterms:created>
  <dcterms:modified xsi:type="dcterms:W3CDTF">2021-05-12T20:49:23Z</dcterms:modified>
</cp:coreProperties>
</file>