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8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96C648D-8B4C-437F-9CF3-6D2AEA28D761}">
          <p14:sldIdLst>
            <p14:sldId id="256"/>
            <p14:sldId id="257"/>
            <p14:sldId id="259"/>
            <p14:sldId id="261"/>
            <p14:sldId id="260"/>
            <p14:sldId id="263"/>
            <p14:sldId id="262"/>
            <p14:sldId id="264"/>
            <p14:sldId id="268"/>
            <p14:sldId id="265"/>
            <p14:sldId id="266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1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5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66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66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20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36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76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0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1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FE9B-4634-4830-8BF7-603105BD1AB8}" type="datetimeFigureOut">
              <a:rPr lang="cs-CZ" smtClean="0"/>
              <a:t>07.05.2020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4265-C9E9-48F5-BEBD-BE48ADB65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8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Kazuistika: Hluboká žilní trombóza dolní končetiny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79306"/>
          </a:xfrm>
        </p:spPr>
        <p:txBody>
          <a:bodyPr/>
          <a:lstStyle/>
          <a:p>
            <a:r>
              <a:rPr lang="cs-CZ" dirty="0"/>
              <a:t>Diagnostika a intervenční terapie</a:t>
            </a:r>
          </a:p>
          <a:p>
            <a:endParaRPr lang="cs-CZ" dirty="0"/>
          </a:p>
          <a:p>
            <a:r>
              <a:rPr lang="cs-CZ" dirty="0"/>
              <a:t>Tomáš Jůza </a:t>
            </a:r>
          </a:p>
          <a:p>
            <a:r>
              <a:rPr lang="cs-CZ" dirty="0"/>
              <a:t>Klinika radiologie a nukleární medicíny FN Brno a LF MU</a:t>
            </a:r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1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Indikováno provedení lokální trombolýzy po dočasné aplikaci </a:t>
            </a:r>
            <a:r>
              <a:rPr lang="cs-CZ" dirty="0" err="1"/>
              <a:t>kaválního</a:t>
            </a:r>
            <a:r>
              <a:rPr lang="cs-CZ" dirty="0"/>
              <a:t> filtru </a:t>
            </a:r>
          </a:p>
          <a:p>
            <a:endParaRPr lang="cs-CZ" dirty="0"/>
          </a:p>
          <a:p>
            <a:r>
              <a:rPr lang="cs-CZ" dirty="0" err="1"/>
              <a:t>Kavální</a:t>
            </a:r>
            <a:r>
              <a:rPr lang="cs-CZ" dirty="0"/>
              <a:t> filtr indikován vzhledem k velkému riziku masivní embolie při provádění lokální trombolýzy i nálezu již proběhlé embolizace do plicního řečiště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5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Kavální</a:t>
            </a:r>
            <a:r>
              <a:rPr lang="cs-CZ" dirty="0"/>
              <a:t> filtr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2" r="41063"/>
          <a:stretch/>
        </p:blipFill>
        <p:spPr>
          <a:xfrm>
            <a:off x="6867144" y="183957"/>
            <a:ext cx="1911096" cy="6495926"/>
          </a:xfrm>
        </p:spPr>
      </p:pic>
      <p:sp>
        <p:nvSpPr>
          <p:cNvPr id="5" name="TextovéPole 4"/>
          <p:cNvSpPr txBox="1"/>
          <p:nvPr/>
        </p:nvSpPr>
        <p:spPr>
          <a:xfrm>
            <a:off x="1143000" y="2148840"/>
            <a:ext cx="3557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Provedena implantace dočasného </a:t>
            </a:r>
            <a:r>
              <a:rPr lang="cs-CZ" dirty="0" err="1"/>
              <a:t>kaválního</a:t>
            </a:r>
            <a:r>
              <a:rPr lang="cs-CZ" dirty="0"/>
              <a:t> filtru do dolní duté žíly </a:t>
            </a:r>
            <a:r>
              <a:rPr lang="cs-CZ" dirty="0" err="1"/>
              <a:t>infrarenálně</a:t>
            </a:r>
            <a:endParaRPr lang="cs-CZ" dirty="0"/>
          </a:p>
          <a:p>
            <a:endParaRPr lang="cs-CZ" dirty="0"/>
          </a:p>
          <a:p>
            <a:r>
              <a:rPr lang="cs-CZ" dirty="0"/>
              <a:t>Filtr implantován cestou centrálního žilního katetru via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jugularis</a:t>
            </a:r>
            <a:r>
              <a:rPr lang="cs-CZ" dirty="0"/>
              <a:t> interna</a:t>
            </a: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C9B2FBC-4A44-4C09-8B3D-8123576A2FF3}"/>
              </a:ext>
            </a:extLst>
          </p:cNvPr>
          <p:cNvCxnSpPr>
            <a:cxnSpLocks/>
          </p:cNvCxnSpPr>
          <p:nvPr/>
        </p:nvCxnSpPr>
        <p:spPr>
          <a:xfrm>
            <a:off x="4488180" y="2717321"/>
            <a:ext cx="3107436" cy="44718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5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Lokální trombolýza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r="37376"/>
          <a:stretch/>
        </p:blipFill>
        <p:spPr>
          <a:xfrm>
            <a:off x="7333488" y="114588"/>
            <a:ext cx="2633472" cy="6665879"/>
          </a:xfrm>
        </p:spPr>
      </p:pic>
      <p:sp>
        <p:nvSpPr>
          <p:cNvPr id="5" name="TextovéPole 4"/>
          <p:cNvSpPr txBox="1"/>
          <p:nvPr/>
        </p:nvSpPr>
        <p:spPr>
          <a:xfrm>
            <a:off x="1143000" y="2148840"/>
            <a:ext cx="3557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 ultrazvukovou kontrolou punkce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poplitea</a:t>
            </a:r>
            <a:r>
              <a:rPr lang="cs-CZ" dirty="0"/>
              <a:t>, dále po vodiči zaveden trombolytický katetr proximálně zasahující do úrovně třísla</a:t>
            </a:r>
          </a:p>
          <a:p>
            <a:endParaRPr lang="cs-CZ" dirty="0"/>
          </a:p>
          <a:p>
            <a:r>
              <a:rPr lang="cs-CZ" dirty="0"/>
              <a:t>Cestou katetru podávána </a:t>
            </a:r>
            <a:r>
              <a:rPr lang="cs-CZ" dirty="0" err="1"/>
              <a:t>Actilysa</a:t>
            </a:r>
            <a:r>
              <a:rPr lang="cs-CZ" dirty="0"/>
              <a:t> (</a:t>
            </a:r>
            <a:r>
              <a:rPr lang="cs-CZ" dirty="0" err="1"/>
              <a:t>altepláza</a:t>
            </a:r>
            <a:r>
              <a:rPr lang="cs-CZ" dirty="0"/>
              <a:t>), dále systémově LMWH</a:t>
            </a:r>
          </a:p>
          <a:p>
            <a:endParaRPr lang="cs-CZ" dirty="0"/>
          </a:p>
          <a:p>
            <a:r>
              <a:rPr lang="cs-CZ" dirty="0"/>
              <a:t>Na nástřiku patrné nepravidelné defekty kontrastní náplně v. </a:t>
            </a:r>
            <a:r>
              <a:rPr lang="cs-CZ" dirty="0" err="1"/>
              <a:t>poplitea</a:t>
            </a:r>
            <a:r>
              <a:rPr lang="cs-CZ" dirty="0"/>
              <a:t> a v. </a:t>
            </a:r>
            <a:r>
              <a:rPr lang="cs-CZ" dirty="0" err="1"/>
              <a:t>femoralis</a:t>
            </a:r>
            <a:r>
              <a:rPr lang="cs-CZ" dirty="0"/>
              <a:t> </a:t>
            </a: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DCA47D3-C35D-4257-B75C-2C943F0EC462}"/>
              </a:ext>
            </a:extLst>
          </p:cNvPr>
          <p:cNvCxnSpPr>
            <a:cxnSpLocks/>
          </p:cNvCxnSpPr>
          <p:nvPr/>
        </p:nvCxnSpPr>
        <p:spPr>
          <a:xfrm flipV="1">
            <a:off x="4858513" y="2275981"/>
            <a:ext cx="3703261" cy="4068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dny trvající trombolýza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8" r="32659"/>
          <a:stretch/>
        </p:blipFill>
        <p:spPr>
          <a:xfrm>
            <a:off x="5751576" y="1690688"/>
            <a:ext cx="2395728" cy="4351338"/>
          </a:xfrm>
        </p:spPr>
      </p:pic>
      <p:sp>
        <p:nvSpPr>
          <p:cNvPr id="5" name="TextovéPole 4"/>
          <p:cNvSpPr txBox="1"/>
          <p:nvPr/>
        </p:nvSpPr>
        <p:spPr>
          <a:xfrm>
            <a:off x="1143000" y="2148840"/>
            <a:ext cx="3557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opakovaných nástřicích a postupném posouvání trombolytického katetru centrálně  za 2 dny od iniciace lokální trombolýzy patrná téměř úplná </a:t>
            </a:r>
            <a:r>
              <a:rPr lang="cs-CZ" dirty="0" err="1"/>
              <a:t>rekanalizace</a:t>
            </a:r>
            <a:r>
              <a:rPr lang="cs-CZ" dirty="0"/>
              <a:t> od v. </a:t>
            </a:r>
            <a:r>
              <a:rPr lang="cs-CZ" dirty="0" err="1"/>
              <a:t>poplitea</a:t>
            </a:r>
            <a:r>
              <a:rPr lang="cs-CZ" dirty="0"/>
              <a:t> až po dolní dutou žílu, s jen minimálními nástěnnými nerovnostmi reziduálního nástěnného trombu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t="3467" r="33676"/>
          <a:stretch/>
        </p:blipFill>
        <p:spPr>
          <a:xfrm>
            <a:off x="8483744" y="1690689"/>
            <a:ext cx="2428095" cy="4351338"/>
          </a:xfrm>
          <a:prstGeom prst="rect">
            <a:avLst/>
          </a:prstGeom>
        </p:spPr>
      </p:pic>
      <p:pic>
        <p:nvPicPr>
          <p:cNvPr id="8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Metodou volby </a:t>
            </a:r>
            <a:r>
              <a:rPr lang="cs-CZ" dirty="0" err="1"/>
              <a:t>diagnozy</a:t>
            </a:r>
            <a:r>
              <a:rPr lang="cs-CZ" dirty="0"/>
              <a:t> </a:t>
            </a:r>
            <a:r>
              <a:rPr lang="cs-CZ" b="1" dirty="0"/>
              <a:t>hluboké žilní </a:t>
            </a:r>
            <a:r>
              <a:rPr lang="cs-CZ" b="1" dirty="0" err="1"/>
              <a:t>trombozy</a:t>
            </a:r>
            <a:r>
              <a:rPr lang="cs-CZ" b="1" dirty="0"/>
              <a:t> </a:t>
            </a:r>
            <a:r>
              <a:rPr lang="cs-CZ" dirty="0"/>
              <a:t>je </a:t>
            </a:r>
            <a:r>
              <a:rPr lang="cs-CZ" b="1" dirty="0"/>
              <a:t>ultrazvuk</a:t>
            </a:r>
            <a:r>
              <a:rPr lang="cs-CZ" dirty="0"/>
              <a:t>ové vyšetření, které však je limitované pro posouzení pánevního žilního řečiště, zde přichází na řadu </a:t>
            </a:r>
            <a:r>
              <a:rPr lang="cs-CZ" b="1" dirty="0"/>
              <a:t>CT s </a:t>
            </a:r>
            <a:r>
              <a:rPr lang="cs-CZ" b="1" dirty="0" err="1"/>
              <a:t>i.v</a:t>
            </a:r>
            <a:r>
              <a:rPr lang="cs-CZ" b="1" dirty="0"/>
              <a:t>. kontrastní látkou </a:t>
            </a:r>
            <a:r>
              <a:rPr lang="cs-CZ" dirty="0"/>
              <a:t>a příslušným časování </a:t>
            </a:r>
            <a:r>
              <a:rPr lang="cs-CZ" dirty="0" err="1"/>
              <a:t>postkontrastní</a:t>
            </a:r>
            <a:r>
              <a:rPr lang="cs-CZ" dirty="0"/>
              <a:t> fáze</a:t>
            </a:r>
          </a:p>
          <a:p>
            <a:r>
              <a:rPr lang="cs-CZ" dirty="0"/>
              <a:t>Komplikací hluboké žilní </a:t>
            </a:r>
            <a:r>
              <a:rPr lang="cs-CZ" dirty="0" err="1"/>
              <a:t>trombozy</a:t>
            </a:r>
            <a:r>
              <a:rPr lang="cs-CZ" dirty="0"/>
              <a:t> je </a:t>
            </a:r>
            <a:r>
              <a:rPr lang="cs-CZ" b="1" dirty="0"/>
              <a:t>plicní embolie</a:t>
            </a:r>
            <a:r>
              <a:rPr lang="cs-CZ" dirty="0"/>
              <a:t>, kterou lze diagnostikovat pomocí </a:t>
            </a:r>
            <a:r>
              <a:rPr lang="cs-CZ" b="1" dirty="0"/>
              <a:t>CT angiografie plicnice </a:t>
            </a:r>
            <a:r>
              <a:rPr lang="cs-CZ" dirty="0"/>
              <a:t>(s </a:t>
            </a:r>
            <a:r>
              <a:rPr lang="cs-CZ" dirty="0" err="1"/>
              <a:t>k.l</a:t>
            </a:r>
            <a:r>
              <a:rPr lang="cs-CZ" dirty="0"/>
              <a:t>.) nebo </a:t>
            </a:r>
            <a:r>
              <a:rPr lang="cs-CZ" dirty="0" err="1"/>
              <a:t>perfuzní</a:t>
            </a:r>
            <a:r>
              <a:rPr lang="cs-CZ" dirty="0"/>
              <a:t> scintigrafie plic</a:t>
            </a:r>
          </a:p>
          <a:p>
            <a:r>
              <a:rPr lang="cs-CZ" dirty="0"/>
              <a:t>Lokální trombolýza je indikována u </a:t>
            </a:r>
            <a:r>
              <a:rPr lang="cs-CZ" dirty="0" err="1"/>
              <a:t>tromboz</a:t>
            </a:r>
            <a:r>
              <a:rPr lang="cs-CZ" dirty="0"/>
              <a:t> zasahujících do pánevního řečitě a výrazně omezujících odtok žilní krve z končetiny (typicky u </a:t>
            </a:r>
            <a:r>
              <a:rPr lang="cs-CZ" dirty="0" err="1"/>
              <a:t>flegmasia</a:t>
            </a:r>
            <a:r>
              <a:rPr lang="cs-CZ" dirty="0"/>
              <a:t> </a:t>
            </a:r>
            <a:r>
              <a:rPr lang="cs-CZ" dirty="0" err="1"/>
              <a:t>cerulea</a:t>
            </a:r>
            <a:r>
              <a:rPr lang="cs-CZ" dirty="0"/>
              <a:t> </a:t>
            </a:r>
            <a:r>
              <a:rPr lang="cs-CZ" dirty="0" err="1"/>
              <a:t>dolens</a:t>
            </a:r>
            <a:r>
              <a:rPr lang="cs-CZ" dirty="0"/>
              <a:t>)</a:t>
            </a:r>
          </a:p>
          <a:p>
            <a:r>
              <a:rPr lang="cs-CZ" b="1" dirty="0" err="1"/>
              <a:t>Kavální</a:t>
            </a:r>
            <a:r>
              <a:rPr lang="cs-CZ" b="1" dirty="0"/>
              <a:t> filtr </a:t>
            </a:r>
            <a:r>
              <a:rPr lang="cs-CZ" dirty="0"/>
              <a:t>jako ochrana před plicní embolií se zavádí v naprosté většině případů </a:t>
            </a:r>
            <a:r>
              <a:rPr lang="cs-CZ" b="1" dirty="0"/>
              <a:t>dočasně, </a:t>
            </a:r>
            <a:r>
              <a:rPr lang="cs-CZ" dirty="0"/>
              <a:t>doporučená je perkutánní extrakce do 6 měsíců od jeho zavedení  (obecně  ale čím dříve, tím vyšší šance na nekomplikovanou perkutánní extrakci).</a:t>
            </a:r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1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 62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Cestou nízkoprahového urgentního příjmu </a:t>
            </a:r>
          </a:p>
          <a:p>
            <a:r>
              <a:rPr lang="cs-CZ" dirty="0"/>
              <a:t>Přichází s bolestí, zčervenáním a otokem celé levé dolní končetiny</a:t>
            </a:r>
          </a:p>
          <a:p>
            <a:r>
              <a:rPr lang="cs-CZ" dirty="0"/>
              <a:t>Poměrně náhle vzniklý (v horizontu několika desítek hodin)</a:t>
            </a:r>
          </a:p>
          <a:p>
            <a:endParaRPr lang="cs-CZ" dirty="0"/>
          </a:p>
          <a:p>
            <a:r>
              <a:rPr lang="cs-CZ" dirty="0"/>
              <a:t>Indikováno ultrazvukové vyšetření hlubokého žilního systému levé dolní končetiny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8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Nález na ultrazvukovém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effectLst/>
              </a:rPr>
              <a:t>Vyšetření žilního systému levé dolní končetin barevným duplexním ultrazvukem: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Klinická otázka: vyloučení </a:t>
            </a:r>
            <a:r>
              <a:rPr lang="cs-CZ" dirty="0" err="1">
                <a:effectLst/>
              </a:rPr>
              <a:t>flebotrombózy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Vyšetření v rozsahu od v. </a:t>
            </a:r>
            <a:r>
              <a:rPr lang="cs-CZ" dirty="0" err="1">
                <a:effectLst/>
              </a:rPr>
              <a:t>femoralis</a:t>
            </a:r>
            <a:r>
              <a:rPr lang="cs-CZ" dirty="0">
                <a:effectLst/>
              </a:rPr>
              <a:t> v třísle po úroveň proximálních žilních kmenů na bérci. Doplněno i zevního </a:t>
            </a:r>
            <a:r>
              <a:rPr lang="cs-CZ" dirty="0" err="1">
                <a:effectLst/>
              </a:rPr>
              <a:t>ilické</a:t>
            </a:r>
            <a:r>
              <a:rPr lang="cs-CZ" dirty="0">
                <a:effectLst/>
              </a:rPr>
              <a:t> žíly a dolní duté žíly. 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Dilatovaný nestlačitelné lumen hlubokých žil od třísla až po kmeny na bérci. Známky </a:t>
            </a:r>
            <a:r>
              <a:rPr lang="cs-CZ" dirty="0" err="1">
                <a:effectLst/>
              </a:rPr>
              <a:t>trombozy</a:t>
            </a:r>
            <a:r>
              <a:rPr lang="cs-CZ" dirty="0">
                <a:effectLst/>
              </a:rPr>
              <a:t> patrné i v zevní </a:t>
            </a:r>
            <a:r>
              <a:rPr lang="cs-CZ" dirty="0" err="1">
                <a:effectLst/>
              </a:rPr>
              <a:t>ilické</a:t>
            </a:r>
            <a:r>
              <a:rPr lang="cs-CZ" dirty="0">
                <a:effectLst/>
              </a:rPr>
              <a:t> žíle, vnitřní </a:t>
            </a:r>
            <a:r>
              <a:rPr lang="cs-CZ" dirty="0" err="1">
                <a:effectLst/>
              </a:rPr>
              <a:t>ilická</a:t>
            </a:r>
            <a:r>
              <a:rPr lang="cs-CZ" dirty="0">
                <a:effectLst/>
              </a:rPr>
              <a:t> žíla nepřehledná, dolní dutá žíla pak orientačně již s patrnými toky. Odstup v. </a:t>
            </a:r>
            <a:r>
              <a:rPr lang="cs-CZ" dirty="0" err="1">
                <a:effectLst/>
              </a:rPr>
              <a:t>saphena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magna</a:t>
            </a:r>
            <a:r>
              <a:rPr lang="cs-CZ" dirty="0">
                <a:effectLst/>
              </a:rPr>
              <a:t> bez známek </a:t>
            </a:r>
            <a:r>
              <a:rPr lang="cs-CZ" dirty="0" err="1">
                <a:effectLst/>
              </a:rPr>
              <a:t>trombozy</a:t>
            </a:r>
            <a:r>
              <a:rPr lang="cs-CZ" dirty="0">
                <a:effectLst/>
              </a:rPr>
              <a:t>. </a:t>
            </a:r>
            <a:br>
              <a:rPr lang="cs-CZ" dirty="0">
                <a:effectLst/>
              </a:rPr>
            </a:br>
            <a:br>
              <a:rPr lang="cs-CZ" dirty="0">
                <a:effectLst/>
              </a:rPr>
            </a:br>
            <a:r>
              <a:rPr lang="cs-CZ" dirty="0">
                <a:effectLst/>
              </a:rPr>
              <a:t>Závěr: </a:t>
            </a:r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>
                <a:effectLst/>
              </a:rPr>
              <a:t>romboza</a:t>
            </a:r>
            <a:r>
              <a:rPr lang="cs-CZ" dirty="0">
                <a:effectLst/>
              </a:rPr>
              <a:t> hlubokého žilního systému levé dolní končetiny proximálně zasahující do levostranných </a:t>
            </a:r>
            <a:r>
              <a:rPr lang="cs-CZ" dirty="0" err="1">
                <a:effectLst/>
              </a:rPr>
              <a:t>ilických</a:t>
            </a:r>
            <a:r>
              <a:rPr lang="cs-CZ" dirty="0">
                <a:effectLst/>
              </a:rPr>
              <a:t> žil v pánvi. </a:t>
            </a:r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8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" y="365125"/>
            <a:ext cx="10412140" cy="6492875"/>
          </a:xfrm>
        </p:spPr>
      </p:pic>
      <p:sp>
        <p:nvSpPr>
          <p:cNvPr id="5" name="TextovéPole 4"/>
          <p:cNvSpPr txBox="1"/>
          <p:nvPr/>
        </p:nvSpPr>
        <p:spPr>
          <a:xfrm>
            <a:off x="1993392" y="5486400"/>
            <a:ext cx="854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Vena</a:t>
            </a:r>
            <a:r>
              <a:rPr 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femoralis</a:t>
            </a:r>
            <a:r>
              <a:rPr 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l. sin.  s rozšířeným nestlačitelným lumen</a:t>
            </a:r>
          </a:p>
          <a:p>
            <a:pPr algn="ctr"/>
            <a:r>
              <a:rPr 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Vpravo bez komprese, vlevo </a:t>
            </a:r>
            <a:r>
              <a:rPr lang="cs-CZ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sonopalační</a:t>
            </a:r>
            <a:r>
              <a:rPr 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komprese cévy</a:t>
            </a: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Vzhledem k rozsahu </a:t>
            </a:r>
            <a:r>
              <a:rPr lang="cs-CZ" dirty="0" err="1"/>
              <a:t>trombozy</a:t>
            </a:r>
            <a:r>
              <a:rPr lang="cs-CZ" dirty="0"/>
              <a:t> indikováno CT k vyloučení plicní embolie a posouzení proximálního rozsahu </a:t>
            </a:r>
            <a:r>
              <a:rPr lang="cs-CZ" dirty="0" err="1"/>
              <a:t>trombozy</a:t>
            </a:r>
            <a:r>
              <a:rPr lang="cs-CZ" dirty="0"/>
              <a:t> a jejího zasahování do dolní duté žíly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5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Žádanka na 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pac. s </a:t>
            </a:r>
            <a:r>
              <a:rPr lang="cs-CZ" dirty="0" err="1"/>
              <a:t>ileofemorální</a:t>
            </a:r>
            <a:r>
              <a:rPr lang="cs-CZ" dirty="0"/>
              <a:t> </a:t>
            </a:r>
            <a:r>
              <a:rPr lang="cs-CZ" dirty="0" err="1"/>
              <a:t>trombozou</a:t>
            </a:r>
            <a:r>
              <a:rPr lang="cs-CZ" dirty="0"/>
              <a:t> LDK – počínající </a:t>
            </a:r>
            <a:r>
              <a:rPr lang="cs-CZ" dirty="0" err="1"/>
              <a:t>flegmasia</a:t>
            </a:r>
            <a:r>
              <a:rPr lang="cs-CZ" dirty="0"/>
              <a:t>!!!</a:t>
            </a:r>
          </a:p>
          <a:p>
            <a:pPr marL="0" indent="0">
              <a:buNone/>
            </a:pPr>
            <a:r>
              <a:rPr lang="cs-CZ" dirty="0"/>
              <a:t>před 3 dny píchavé bolesti při nádechu na P polovině hrudníku a kašel</a:t>
            </a:r>
          </a:p>
          <a:p>
            <a:pPr marL="0" indent="0">
              <a:buNone/>
            </a:pPr>
            <a:r>
              <a:rPr lang="cs-CZ" dirty="0"/>
              <a:t>prosím o CT angiografii plícnice + CT angiografii dolní duté žíly - k ozřejmění proximálního konce </a:t>
            </a:r>
            <a:r>
              <a:rPr lang="cs-CZ" dirty="0" err="1"/>
              <a:t>trombozy</a:t>
            </a:r>
            <a:r>
              <a:rPr lang="cs-CZ" dirty="0"/>
              <a:t> - před ev. lokální trombolýzou.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Upozornění: STATIM,</a:t>
            </a:r>
          </a:p>
          <a:p>
            <a:endParaRPr lang="cs-CZ" dirty="0"/>
          </a:p>
          <a:p>
            <a:r>
              <a:rPr lang="cs-CZ" sz="1900" dirty="0" err="1"/>
              <a:t>flegmasia</a:t>
            </a:r>
            <a:r>
              <a:rPr lang="cs-CZ" sz="1900" dirty="0"/>
              <a:t> - těžký zánět žil spojený s jejich </a:t>
            </a:r>
            <a:r>
              <a:rPr lang="cs-CZ" sz="1900" dirty="0" err="1"/>
              <a:t>flebotrombózou</a:t>
            </a:r>
            <a:r>
              <a:rPr lang="cs-CZ" sz="1900" dirty="0"/>
              <a:t>. Slovo </a:t>
            </a:r>
            <a:r>
              <a:rPr lang="cs-CZ" sz="1900" dirty="0" err="1"/>
              <a:t>flegmazie</a:t>
            </a:r>
            <a:r>
              <a:rPr lang="cs-CZ" sz="1900" dirty="0"/>
              <a:t> najdeme v termínech </a:t>
            </a:r>
            <a:r>
              <a:rPr lang="cs-CZ" sz="1900" dirty="0" err="1"/>
              <a:t>phlegmasia</a:t>
            </a:r>
            <a:r>
              <a:rPr lang="cs-CZ" sz="1900" dirty="0"/>
              <a:t> alba </a:t>
            </a:r>
            <a:r>
              <a:rPr lang="cs-CZ" sz="1900" dirty="0" err="1"/>
              <a:t>dolens</a:t>
            </a:r>
            <a:r>
              <a:rPr lang="cs-CZ" sz="1900" dirty="0"/>
              <a:t> a </a:t>
            </a:r>
            <a:r>
              <a:rPr lang="cs-CZ" sz="1900" dirty="0" err="1"/>
              <a:t>phlegmasia</a:t>
            </a:r>
            <a:r>
              <a:rPr lang="cs-CZ" sz="1900" dirty="0"/>
              <a:t> </a:t>
            </a:r>
            <a:r>
              <a:rPr lang="cs-CZ" sz="1900" dirty="0" err="1"/>
              <a:t>coerulea</a:t>
            </a:r>
            <a:r>
              <a:rPr lang="cs-CZ" sz="1900" dirty="0"/>
              <a:t> </a:t>
            </a:r>
            <a:r>
              <a:rPr lang="cs-CZ" sz="1900" dirty="0" err="1"/>
              <a:t>dolens</a:t>
            </a:r>
            <a:r>
              <a:rPr lang="cs-CZ" sz="1900" dirty="0"/>
              <a:t>. Při </a:t>
            </a:r>
            <a:r>
              <a:rPr lang="cs-CZ" sz="1900" dirty="0" err="1"/>
              <a:t>phlegmasia</a:t>
            </a:r>
            <a:r>
              <a:rPr lang="cs-CZ" sz="1900" dirty="0"/>
              <a:t> alba </a:t>
            </a:r>
            <a:r>
              <a:rPr lang="cs-CZ" sz="1900" dirty="0" err="1"/>
              <a:t>dolens</a:t>
            </a:r>
            <a:r>
              <a:rPr lang="cs-CZ" sz="1900" dirty="0"/>
              <a:t> je končetina s </a:t>
            </a:r>
            <a:r>
              <a:rPr lang="cs-CZ" sz="1900" dirty="0" err="1"/>
              <a:t>flebotrombózou</a:t>
            </a:r>
            <a:r>
              <a:rPr lang="cs-CZ" sz="1900" dirty="0"/>
              <a:t> nápadně bledá kvůli útlaku a spasmům končetinových tepen a při </a:t>
            </a:r>
            <a:r>
              <a:rPr lang="cs-CZ" sz="1900" dirty="0" err="1"/>
              <a:t>phlegmasia</a:t>
            </a:r>
            <a:r>
              <a:rPr lang="cs-CZ" sz="1900" dirty="0"/>
              <a:t> </a:t>
            </a:r>
            <a:r>
              <a:rPr lang="cs-CZ" sz="1900" dirty="0" err="1"/>
              <a:t>coerulea</a:t>
            </a:r>
            <a:r>
              <a:rPr lang="cs-CZ" sz="1900" dirty="0"/>
              <a:t> </a:t>
            </a:r>
            <a:r>
              <a:rPr lang="cs-CZ" sz="1900" dirty="0" err="1"/>
              <a:t>dolens</a:t>
            </a:r>
            <a:r>
              <a:rPr lang="cs-CZ" sz="1900" dirty="0"/>
              <a:t> je přítomen těžký edém celé končetiny s její cyanózou a s rizikem rozvoje ischemie tkání.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2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Plicní embolie dorzálních segmentálních větví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1" y="1749107"/>
            <a:ext cx="6977917" cy="4351338"/>
          </a:xfrm>
        </p:spPr>
      </p:pic>
      <p:cxnSp>
        <p:nvCxnSpPr>
          <p:cNvPr id="6" name="Přímá spojnice se šipkou 5"/>
          <p:cNvCxnSpPr/>
          <p:nvPr/>
        </p:nvCxnSpPr>
        <p:spPr>
          <a:xfrm flipV="1">
            <a:off x="2414016" y="4663440"/>
            <a:ext cx="2999232" cy="26517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69097" y="3924776"/>
            <a:ext cx="1837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Defekt v kontrastní náplni lumen segmentální plicní tepny vpravo (obdobný naznačen i vlevo)</a:t>
            </a:r>
          </a:p>
        </p:txBody>
      </p:sp>
      <p:pic>
        <p:nvPicPr>
          <p:cNvPr id="11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7CCB42C-FBEC-4125-90DE-11439767D528}"/>
              </a:ext>
            </a:extLst>
          </p:cNvPr>
          <p:cNvSpPr txBox="1"/>
          <p:nvPr/>
        </p:nvSpPr>
        <p:spPr>
          <a:xfrm>
            <a:off x="2607041" y="6100445"/>
            <a:ext cx="69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CT angiografie plícnice, axiální rovina</a:t>
            </a:r>
          </a:p>
        </p:txBody>
      </p:sp>
    </p:spTree>
    <p:extLst>
      <p:ext uri="{BB962C8B-B14F-4D97-AF65-F5344CB8AC3E}">
        <p14:creationId xmlns:p14="http://schemas.microsoft.com/office/powerpoint/2010/main" val="164780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Tromboza</a:t>
            </a:r>
            <a:r>
              <a:rPr lang="cs-CZ" dirty="0"/>
              <a:t> pravé dolní končetiny zasahuje až do úrovně soutoku společných </a:t>
            </a:r>
            <a:r>
              <a:rPr lang="cs-CZ" dirty="0" err="1"/>
              <a:t>ilických</a:t>
            </a:r>
            <a:r>
              <a:rPr lang="cs-CZ" dirty="0"/>
              <a:t> žil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12012" r="26200"/>
          <a:stretch/>
        </p:blipFill>
        <p:spPr>
          <a:xfrm>
            <a:off x="4727448" y="1795617"/>
            <a:ext cx="4014216" cy="4788625"/>
          </a:xfrm>
        </p:spPr>
      </p:pic>
      <p:cxnSp>
        <p:nvCxnSpPr>
          <p:cNvPr id="5" name="Přímá spojnice se šipkou 4"/>
          <p:cNvCxnSpPr/>
          <p:nvPr/>
        </p:nvCxnSpPr>
        <p:spPr>
          <a:xfrm flipV="1">
            <a:off x="3698748" y="4223035"/>
            <a:ext cx="2999232" cy="26517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04088" y="3899869"/>
            <a:ext cx="311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Defekt v kontrastní náplni lumen levé </a:t>
            </a:r>
            <a:r>
              <a:rPr lang="cs-CZ" dirty="0" err="1"/>
              <a:t>ilické</a:t>
            </a:r>
            <a:r>
              <a:rPr lang="cs-CZ" dirty="0"/>
              <a:t> žíly s lehkou prominencí do dolní duté žíly</a:t>
            </a:r>
          </a:p>
        </p:txBody>
      </p:sp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EE70078-C59F-4172-AAE5-5AF6F574B0DD}"/>
              </a:ext>
            </a:extLst>
          </p:cNvPr>
          <p:cNvSpPr txBox="1"/>
          <p:nvPr/>
        </p:nvSpPr>
        <p:spPr>
          <a:xfrm>
            <a:off x="4727448" y="6568440"/>
            <a:ext cx="401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CT s </a:t>
            </a:r>
            <a:r>
              <a:rPr lang="cs-CZ" sz="1200" dirty="0" err="1"/>
              <a:t>k.l</a:t>
            </a:r>
            <a:r>
              <a:rPr lang="cs-CZ" sz="1200" dirty="0"/>
              <a:t>. se zaměřením na dolní dutou žílu, koronální rovina</a:t>
            </a:r>
          </a:p>
        </p:txBody>
      </p:sp>
    </p:spTree>
    <p:extLst>
      <p:ext uri="{BB962C8B-B14F-4D97-AF65-F5344CB8AC3E}">
        <p14:creationId xmlns:p14="http://schemas.microsoft.com/office/powerpoint/2010/main" val="386371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CT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embolizace do </a:t>
            </a:r>
            <a:r>
              <a:rPr lang="cs-CZ" dirty="0" err="1"/>
              <a:t>segmentárních</a:t>
            </a:r>
            <a:r>
              <a:rPr lang="cs-CZ" dirty="0"/>
              <a:t>/</a:t>
            </a:r>
            <a:r>
              <a:rPr lang="cs-CZ" dirty="0" err="1"/>
              <a:t>subsegmentárních</a:t>
            </a:r>
            <a:r>
              <a:rPr lang="cs-CZ" dirty="0"/>
              <a:t> větví dolních laloků  bilaterálně, dominantně vpravo.</a:t>
            </a:r>
          </a:p>
          <a:p>
            <a:r>
              <a:rPr lang="cs-CZ" dirty="0"/>
              <a:t>Levostranná </a:t>
            </a:r>
            <a:r>
              <a:rPr lang="cs-CZ" dirty="0" err="1"/>
              <a:t>ileofemorální</a:t>
            </a:r>
            <a:r>
              <a:rPr lang="cs-CZ" dirty="0"/>
              <a:t> </a:t>
            </a:r>
            <a:r>
              <a:rPr lang="cs-CZ" dirty="0" err="1"/>
              <a:t>trombosa</a:t>
            </a:r>
            <a:r>
              <a:rPr lang="cs-CZ" dirty="0"/>
              <a:t> okrajově zasahující až do </a:t>
            </a:r>
            <a:r>
              <a:rPr lang="cs-CZ" dirty="0" err="1"/>
              <a:t>v.cava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83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693</Words>
  <Application>Microsoft Office PowerPoint</Application>
  <PresentationFormat>Širokoúhlá obrazovka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Kazuistika: Hluboká žilní trombóza dolní končetiny</vt:lpstr>
      <vt:lpstr>Muž 62 let</vt:lpstr>
      <vt:lpstr>Nález na ultrazvukovém vyšetření</vt:lpstr>
      <vt:lpstr>Prezentace aplikace PowerPoint</vt:lpstr>
      <vt:lpstr>Prezentace aplikace PowerPoint</vt:lpstr>
      <vt:lpstr>Žádanka na CT</vt:lpstr>
      <vt:lpstr>Plicní embolie dorzálních segmentálních větví </vt:lpstr>
      <vt:lpstr>Tromboza pravé dolní končetiny zasahuje až do úrovně soutoku společných ilických žil</vt:lpstr>
      <vt:lpstr>Závěr CT vyšetření</vt:lpstr>
      <vt:lpstr>Prezentace aplikace PowerPoint</vt:lpstr>
      <vt:lpstr>Kavální filtr</vt:lpstr>
      <vt:lpstr>Lokální trombolýza</vt:lpstr>
      <vt:lpstr>2 dny trvající trombolýza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Jůza Tomáš</dc:creator>
  <cp:lastModifiedBy>Tomas Rohan</cp:lastModifiedBy>
  <cp:revision>18</cp:revision>
  <dcterms:created xsi:type="dcterms:W3CDTF">2020-05-07T11:29:41Z</dcterms:created>
  <dcterms:modified xsi:type="dcterms:W3CDTF">2020-05-07T15:51:44Z</dcterms:modified>
</cp:coreProperties>
</file>