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media/image26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9" r:id="rId3"/>
    <p:sldId id="330" r:id="rId4"/>
    <p:sldId id="331" r:id="rId5"/>
    <p:sldId id="332" r:id="rId6"/>
    <p:sldId id="327" r:id="rId7"/>
    <p:sldId id="293" r:id="rId8"/>
    <p:sldId id="292" r:id="rId9"/>
    <p:sldId id="294" r:id="rId10"/>
    <p:sldId id="306" r:id="rId11"/>
    <p:sldId id="328" r:id="rId12"/>
    <p:sldId id="279" r:id="rId13"/>
    <p:sldId id="295" r:id="rId14"/>
    <p:sldId id="307" r:id="rId15"/>
    <p:sldId id="308" r:id="rId16"/>
    <p:sldId id="333" r:id="rId17"/>
    <p:sldId id="334" r:id="rId18"/>
    <p:sldId id="335" r:id="rId19"/>
    <p:sldId id="309" r:id="rId20"/>
    <p:sldId id="300" r:id="rId21"/>
    <p:sldId id="305" r:id="rId22"/>
    <p:sldId id="312" r:id="rId23"/>
    <p:sldId id="303" r:id="rId24"/>
    <p:sldId id="310" r:id="rId25"/>
    <p:sldId id="297" r:id="rId26"/>
    <p:sldId id="304" r:id="rId27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7D3514-EAA3-47F9-AEE3-2FB83E09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DE95A6-A453-4079-9564-0F959A76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03FBEC-62B2-461F-B2FD-3509FD1A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F9C5D-D6EF-4588-8190-34A7AA02D15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0421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in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setrenieciev.sk/sites/default/files/farskeho_clanok.pdf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Poddajnost cévního systému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</a:t>
            </a:r>
            <a:endParaRPr lang="en-US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879E4AD-DA62-4FA0-B9CB-8EA15CDDB86E}"/>
              </a:ext>
            </a:extLst>
          </p:cNvPr>
          <p:cNvCxnSpPr>
            <a:cxnSpLocks/>
          </p:cNvCxnSpPr>
          <p:nvPr/>
        </p:nvCxnSpPr>
        <p:spPr bwMode="auto">
          <a:xfrm>
            <a:off x="1250830" y="5034951"/>
            <a:ext cx="186618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730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 err="1"/>
              <a:t>Odražená</a:t>
            </a:r>
            <a:r>
              <a:rPr lang="en-US" sz="1400" dirty="0"/>
              <a:t> </a:t>
            </a:r>
            <a:r>
              <a:rPr lang="en-US" sz="1400" dirty="0" err="1"/>
              <a:t>vlna</a:t>
            </a:r>
            <a:r>
              <a:rPr lang="en-US" sz="1400" dirty="0"/>
              <a:t> 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10228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1400" kern="0" dirty="0" err="1"/>
              <a:t>Dopředná</a:t>
            </a:r>
            <a:r>
              <a:rPr lang="en-US" sz="1400" kern="0" dirty="0"/>
              <a:t> </a:t>
            </a:r>
            <a:r>
              <a:rPr lang="en-US" sz="1400" kern="0" dirty="0" err="1"/>
              <a:t>systolická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</a:t>
              </a:r>
              <a:r>
                <a:rPr lang="cs-CZ" sz="1400" kern="0" dirty="0"/>
                <a:t>TK</a:t>
              </a:r>
              <a:r>
                <a:rPr lang="en-US" sz="1400" kern="0" dirty="0"/>
                <a:t>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</a:t>
              </a:r>
              <a:r>
                <a:rPr lang="cs-CZ" sz="1400" kern="0" dirty="0"/>
                <a:t>TK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</a:t>
            </a:r>
            <a:r>
              <a:rPr lang="cs-CZ" sz="1400" kern="0" dirty="0"/>
              <a:t>TK</a:t>
            </a:r>
            <a:r>
              <a:rPr lang="en-US" sz="1400" kern="0" dirty="0"/>
              <a:t>=S</a:t>
            </a:r>
            <a:r>
              <a:rPr lang="cs-CZ" sz="1400" kern="0" dirty="0"/>
              <a:t>TK</a:t>
            </a:r>
            <a:r>
              <a:rPr lang="en-US" sz="1400" kern="0" dirty="0"/>
              <a:t> – D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stř.TK</a:t>
            </a:r>
            <a:r>
              <a:rPr lang="en-US" sz="1400" kern="0" dirty="0"/>
              <a:t>=D</a:t>
            </a:r>
            <a:r>
              <a:rPr lang="cs-CZ" sz="1400" kern="0" dirty="0"/>
              <a:t>TK</a:t>
            </a:r>
            <a:r>
              <a:rPr lang="en-US" sz="1400" kern="0" dirty="0"/>
              <a:t>+1/3P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STK – systolický krevní tlak, DTK – </a:t>
            </a:r>
            <a:r>
              <a:rPr lang="en-US" sz="1100" i="1" kern="0" dirty="0"/>
              <a:t>diastolic</a:t>
            </a:r>
            <a:r>
              <a:rPr lang="cs-CZ" sz="1100" i="1" kern="0" dirty="0" err="1"/>
              <a:t>ký</a:t>
            </a:r>
            <a:r>
              <a:rPr lang="cs-CZ" sz="1100" i="1" kern="0" dirty="0"/>
              <a:t> krevní tlak,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pl-PL" sz="1100" i="1" kern="0" dirty="0"/>
              <a:t>tlak na vrcholu systolického toku krve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 err="1"/>
              <a:t>tlak</a:t>
            </a:r>
            <a:r>
              <a:rPr lang="en-US" sz="1100" i="1" kern="0" dirty="0"/>
              <a:t> </a:t>
            </a:r>
            <a:r>
              <a:rPr lang="en-US" sz="1100" i="1" kern="0" dirty="0" err="1"/>
              <a:t>odražené</a:t>
            </a:r>
            <a:r>
              <a:rPr lang="en-US" sz="1100" i="1" kern="0" dirty="0"/>
              <a:t> </a:t>
            </a:r>
            <a:r>
              <a:rPr lang="en-US" sz="1100" i="1" kern="0" dirty="0" err="1"/>
              <a:t>vlny</a:t>
            </a:r>
            <a:r>
              <a:rPr lang="en-US" sz="1100" i="1" kern="0" dirty="0"/>
              <a:t> </a:t>
            </a:r>
            <a:r>
              <a:rPr lang="cs-CZ" sz="1100" i="1" kern="0" dirty="0"/>
              <a:t>, PTK – pulzový tlak, stř.TK – střední krevní tlak, AP – </a:t>
            </a:r>
            <a:r>
              <a:rPr lang="en-US" sz="1100" i="1" kern="0" dirty="0"/>
              <a:t>augment</a:t>
            </a:r>
            <a:r>
              <a:rPr lang="cs-CZ" sz="1100" i="1" kern="0" dirty="0" err="1"/>
              <a:t>ační</a:t>
            </a:r>
            <a:r>
              <a:rPr lang="cs-CZ" sz="1100" i="1" kern="0" dirty="0"/>
              <a:t> tlak</a:t>
            </a:r>
            <a:endParaRPr lang="en-US" sz="1100" i="1" kern="0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70AC7247-EDEE-4D81-8413-2EA0F4C68BAA}"/>
              </a:ext>
            </a:extLst>
          </p:cNvPr>
          <p:cNvSpPr/>
          <p:nvPr/>
        </p:nvSpPr>
        <p:spPr bwMode="auto">
          <a:xfrm>
            <a:off x="1250830" y="2196924"/>
            <a:ext cx="4175185" cy="2685627"/>
          </a:xfrm>
          <a:custGeom>
            <a:avLst/>
            <a:gdLst>
              <a:gd name="connsiteX0" fmla="*/ 0 w 4175185"/>
              <a:gd name="connsiteY0" fmla="*/ 2150347 h 2167600"/>
              <a:gd name="connsiteX1" fmla="*/ 379562 w 4175185"/>
              <a:gd name="connsiteY1" fmla="*/ 2370 h 2167600"/>
              <a:gd name="connsiteX2" fmla="*/ 1656272 w 4175185"/>
              <a:gd name="connsiteY2" fmla="*/ 1736279 h 2167600"/>
              <a:gd name="connsiteX3" fmla="*/ 3105510 w 4175185"/>
              <a:gd name="connsiteY3" fmla="*/ 2072709 h 2167600"/>
              <a:gd name="connsiteX4" fmla="*/ 4175185 w 4175185"/>
              <a:gd name="connsiteY4" fmla="*/ 2167600 h 2167600"/>
              <a:gd name="connsiteX0" fmla="*/ 0 w 4175185"/>
              <a:gd name="connsiteY0" fmla="*/ 2150335 h 2167588"/>
              <a:gd name="connsiteX1" fmla="*/ 379562 w 4175185"/>
              <a:gd name="connsiteY1" fmla="*/ 2358 h 2167588"/>
              <a:gd name="connsiteX2" fmla="*/ 1656272 w 4175185"/>
              <a:gd name="connsiteY2" fmla="*/ 1736267 h 2167588"/>
              <a:gd name="connsiteX3" fmla="*/ 2794959 w 4175185"/>
              <a:gd name="connsiteY3" fmla="*/ 2020939 h 2167588"/>
              <a:gd name="connsiteX4" fmla="*/ 4175185 w 4175185"/>
              <a:gd name="connsiteY4" fmla="*/ 2167588 h 2167588"/>
              <a:gd name="connsiteX0" fmla="*/ 0 w 4175185"/>
              <a:gd name="connsiteY0" fmla="*/ 2152147 h 2169400"/>
              <a:gd name="connsiteX1" fmla="*/ 379562 w 4175185"/>
              <a:gd name="connsiteY1" fmla="*/ 4170 h 2169400"/>
              <a:gd name="connsiteX2" fmla="*/ 1785668 w 4175185"/>
              <a:gd name="connsiteY2" fmla="*/ 1617309 h 2169400"/>
              <a:gd name="connsiteX3" fmla="*/ 2794959 w 4175185"/>
              <a:gd name="connsiteY3" fmla="*/ 2022751 h 2169400"/>
              <a:gd name="connsiteX4" fmla="*/ 4175185 w 4175185"/>
              <a:gd name="connsiteY4" fmla="*/ 2169400 h 2169400"/>
              <a:gd name="connsiteX0" fmla="*/ 0 w 4175185"/>
              <a:gd name="connsiteY0" fmla="*/ 2678704 h 2695957"/>
              <a:gd name="connsiteX1" fmla="*/ 502654 w 4175185"/>
              <a:gd name="connsiteY1" fmla="*/ 3189 h 2695957"/>
              <a:gd name="connsiteX2" fmla="*/ 1785668 w 4175185"/>
              <a:gd name="connsiteY2" fmla="*/ 2143866 h 2695957"/>
              <a:gd name="connsiteX3" fmla="*/ 2794959 w 4175185"/>
              <a:gd name="connsiteY3" fmla="*/ 2549308 h 2695957"/>
              <a:gd name="connsiteX4" fmla="*/ 4175185 w 4175185"/>
              <a:gd name="connsiteY4" fmla="*/ 2695957 h 2695957"/>
              <a:gd name="connsiteX0" fmla="*/ 0 w 4175185"/>
              <a:gd name="connsiteY0" fmla="*/ 2751764 h 2769017"/>
              <a:gd name="connsiteX1" fmla="*/ 502654 w 4175185"/>
              <a:gd name="connsiteY1" fmla="*/ 76249 h 2769017"/>
              <a:gd name="connsiteX2" fmla="*/ 1071634 w 4175185"/>
              <a:gd name="connsiteY2" fmla="*/ 859669 h 2769017"/>
              <a:gd name="connsiteX3" fmla="*/ 1785668 w 4175185"/>
              <a:gd name="connsiteY3" fmla="*/ 2216926 h 2769017"/>
              <a:gd name="connsiteX4" fmla="*/ 2794959 w 4175185"/>
              <a:gd name="connsiteY4" fmla="*/ 2622368 h 2769017"/>
              <a:gd name="connsiteX5" fmla="*/ 4175185 w 4175185"/>
              <a:gd name="connsiteY5" fmla="*/ 2769017 h 2769017"/>
              <a:gd name="connsiteX0" fmla="*/ 0 w 4175185"/>
              <a:gd name="connsiteY0" fmla="*/ 2686058 h 2703311"/>
              <a:gd name="connsiteX1" fmla="*/ 502654 w 4175185"/>
              <a:gd name="connsiteY1" fmla="*/ 10543 h 2703311"/>
              <a:gd name="connsiteX2" fmla="*/ 1071634 w 4175185"/>
              <a:gd name="connsiteY2" fmla="*/ 793963 h 2703311"/>
              <a:gd name="connsiteX3" fmla="*/ 1785668 w 4175185"/>
              <a:gd name="connsiteY3" fmla="*/ 2151220 h 2703311"/>
              <a:gd name="connsiteX4" fmla="*/ 2794959 w 4175185"/>
              <a:gd name="connsiteY4" fmla="*/ 2556662 h 2703311"/>
              <a:gd name="connsiteX5" fmla="*/ 4175185 w 4175185"/>
              <a:gd name="connsiteY5" fmla="*/ 2703311 h 2703311"/>
              <a:gd name="connsiteX0" fmla="*/ 0 w 4175185"/>
              <a:gd name="connsiteY0" fmla="*/ 2677378 h 2694631"/>
              <a:gd name="connsiteX1" fmla="*/ 502654 w 4175185"/>
              <a:gd name="connsiteY1" fmla="*/ 1863 h 2694631"/>
              <a:gd name="connsiteX2" fmla="*/ 1071634 w 4175185"/>
              <a:gd name="connsiteY2" fmla="*/ 785283 h 2694631"/>
              <a:gd name="connsiteX3" fmla="*/ 1785668 w 4175185"/>
              <a:gd name="connsiteY3" fmla="*/ 2142540 h 2694631"/>
              <a:gd name="connsiteX4" fmla="*/ 2794959 w 4175185"/>
              <a:gd name="connsiteY4" fmla="*/ 2547982 h 2694631"/>
              <a:gd name="connsiteX5" fmla="*/ 4175185 w 4175185"/>
              <a:gd name="connsiteY5" fmla="*/ 2694631 h 2694631"/>
              <a:gd name="connsiteX0" fmla="*/ 0 w 4175185"/>
              <a:gd name="connsiteY0" fmla="*/ 2736826 h 2754079"/>
              <a:gd name="connsiteX1" fmla="*/ 502654 w 4175185"/>
              <a:gd name="connsiteY1" fmla="*/ 61311 h 2754079"/>
              <a:gd name="connsiteX2" fmla="*/ 1015536 w 4175185"/>
              <a:gd name="connsiteY2" fmla="*/ 968147 h 2754079"/>
              <a:gd name="connsiteX3" fmla="*/ 1785668 w 4175185"/>
              <a:gd name="connsiteY3" fmla="*/ 2201988 h 2754079"/>
              <a:gd name="connsiteX4" fmla="*/ 2794959 w 4175185"/>
              <a:gd name="connsiteY4" fmla="*/ 2607430 h 2754079"/>
              <a:gd name="connsiteX5" fmla="*/ 4175185 w 4175185"/>
              <a:gd name="connsiteY5" fmla="*/ 2754079 h 2754079"/>
              <a:gd name="connsiteX0" fmla="*/ 0 w 4175185"/>
              <a:gd name="connsiteY0" fmla="*/ 2736529 h 2753782"/>
              <a:gd name="connsiteX1" fmla="*/ 502654 w 4175185"/>
              <a:gd name="connsiteY1" fmla="*/ 61014 h 2753782"/>
              <a:gd name="connsiteX2" fmla="*/ 1015536 w 4175185"/>
              <a:gd name="connsiteY2" fmla="*/ 967850 h 2753782"/>
              <a:gd name="connsiteX3" fmla="*/ 1785668 w 4175185"/>
              <a:gd name="connsiteY3" fmla="*/ 2201691 h 2753782"/>
              <a:gd name="connsiteX4" fmla="*/ 2794959 w 4175185"/>
              <a:gd name="connsiteY4" fmla="*/ 2607133 h 2753782"/>
              <a:gd name="connsiteX5" fmla="*/ 4175185 w 4175185"/>
              <a:gd name="connsiteY5" fmla="*/ 2753782 h 2753782"/>
              <a:gd name="connsiteX0" fmla="*/ 0 w 4175185"/>
              <a:gd name="connsiteY0" fmla="*/ 2736529 h 2753782"/>
              <a:gd name="connsiteX1" fmla="*/ 502654 w 4175185"/>
              <a:gd name="connsiteY1" fmla="*/ 61014 h 2753782"/>
              <a:gd name="connsiteX2" fmla="*/ 1015536 w 4175185"/>
              <a:gd name="connsiteY2" fmla="*/ 967850 h 2753782"/>
              <a:gd name="connsiteX3" fmla="*/ 1785668 w 4175185"/>
              <a:gd name="connsiteY3" fmla="*/ 2201691 h 2753782"/>
              <a:gd name="connsiteX4" fmla="*/ 2794959 w 4175185"/>
              <a:gd name="connsiteY4" fmla="*/ 2607133 h 2753782"/>
              <a:gd name="connsiteX5" fmla="*/ 4175185 w 4175185"/>
              <a:gd name="connsiteY5" fmla="*/ 2753782 h 2753782"/>
              <a:gd name="connsiteX0" fmla="*/ 0 w 4175185"/>
              <a:gd name="connsiteY0" fmla="*/ 2717871 h 2735124"/>
              <a:gd name="connsiteX1" fmla="*/ 502654 w 4175185"/>
              <a:gd name="connsiteY1" fmla="*/ 42356 h 2735124"/>
              <a:gd name="connsiteX2" fmla="*/ 1015536 w 4175185"/>
              <a:gd name="connsiteY2" fmla="*/ 949192 h 2735124"/>
              <a:gd name="connsiteX3" fmla="*/ 1785668 w 4175185"/>
              <a:gd name="connsiteY3" fmla="*/ 2183033 h 2735124"/>
              <a:gd name="connsiteX4" fmla="*/ 2794959 w 4175185"/>
              <a:gd name="connsiteY4" fmla="*/ 2588475 h 2735124"/>
              <a:gd name="connsiteX5" fmla="*/ 4175185 w 4175185"/>
              <a:gd name="connsiteY5" fmla="*/ 2735124 h 2735124"/>
              <a:gd name="connsiteX0" fmla="*/ 0 w 4175185"/>
              <a:gd name="connsiteY0" fmla="*/ 2696422 h 2713675"/>
              <a:gd name="connsiteX1" fmla="*/ 452165 w 4175185"/>
              <a:gd name="connsiteY1" fmla="*/ 43346 h 2713675"/>
              <a:gd name="connsiteX2" fmla="*/ 1015536 w 4175185"/>
              <a:gd name="connsiteY2" fmla="*/ 927743 h 2713675"/>
              <a:gd name="connsiteX3" fmla="*/ 1785668 w 4175185"/>
              <a:gd name="connsiteY3" fmla="*/ 2161584 h 2713675"/>
              <a:gd name="connsiteX4" fmla="*/ 2794959 w 4175185"/>
              <a:gd name="connsiteY4" fmla="*/ 2567026 h 2713675"/>
              <a:gd name="connsiteX5" fmla="*/ 4175185 w 4175185"/>
              <a:gd name="connsiteY5" fmla="*/ 2713675 h 2713675"/>
              <a:gd name="connsiteX0" fmla="*/ 0 w 4175185"/>
              <a:gd name="connsiteY0" fmla="*/ 2677652 h 2694905"/>
              <a:gd name="connsiteX1" fmla="*/ 452165 w 4175185"/>
              <a:gd name="connsiteY1" fmla="*/ 24576 h 2694905"/>
              <a:gd name="connsiteX2" fmla="*/ 1294936 w 4175185"/>
              <a:gd name="connsiteY2" fmla="*/ 1397923 h 2694905"/>
              <a:gd name="connsiteX3" fmla="*/ 1785668 w 4175185"/>
              <a:gd name="connsiteY3" fmla="*/ 2142814 h 2694905"/>
              <a:gd name="connsiteX4" fmla="*/ 2794959 w 4175185"/>
              <a:gd name="connsiteY4" fmla="*/ 2548256 h 2694905"/>
              <a:gd name="connsiteX5" fmla="*/ 4175185 w 4175185"/>
              <a:gd name="connsiteY5" fmla="*/ 2694905 h 2694905"/>
              <a:gd name="connsiteX0" fmla="*/ 0 w 4175185"/>
              <a:gd name="connsiteY0" fmla="*/ 2668374 h 2685627"/>
              <a:gd name="connsiteX1" fmla="*/ 452165 w 4175185"/>
              <a:gd name="connsiteY1" fmla="*/ 15298 h 2685627"/>
              <a:gd name="connsiteX2" fmla="*/ 1447336 w 4175185"/>
              <a:gd name="connsiteY2" fmla="*/ 1604545 h 2685627"/>
              <a:gd name="connsiteX3" fmla="*/ 1785668 w 4175185"/>
              <a:gd name="connsiteY3" fmla="*/ 2133536 h 2685627"/>
              <a:gd name="connsiteX4" fmla="*/ 2794959 w 4175185"/>
              <a:gd name="connsiteY4" fmla="*/ 2538978 h 2685627"/>
              <a:gd name="connsiteX5" fmla="*/ 4175185 w 4175185"/>
              <a:gd name="connsiteY5" fmla="*/ 2685627 h 2685627"/>
              <a:gd name="connsiteX0" fmla="*/ 0 w 4175185"/>
              <a:gd name="connsiteY0" fmla="*/ 2668374 h 2685627"/>
              <a:gd name="connsiteX1" fmla="*/ 452165 w 4175185"/>
              <a:gd name="connsiteY1" fmla="*/ 15298 h 2685627"/>
              <a:gd name="connsiteX2" fmla="*/ 1447336 w 4175185"/>
              <a:gd name="connsiteY2" fmla="*/ 1604545 h 2685627"/>
              <a:gd name="connsiteX3" fmla="*/ 2065068 w 4175185"/>
              <a:gd name="connsiteY3" fmla="*/ 1993836 h 2685627"/>
              <a:gd name="connsiteX4" fmla="*/ 2794959 w 4175185"/>
              <a:gd name="connsiteY4" fmla="*/ 2538978 h 2685627"/>
              <a:gd name="connsiteX5" fmla="*/ 4175185 w 4175185"/>
              <a:gd name="connsiteY5" fmla="*/ 2685627 h 2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185" h="2685627">
                <a:moveTo>
                  <a:pt x="0" y="2668374"/>
                </a:moveTo>
                <a:cubicBezTo>
                  <a:pt x="51758" y="1628891"/>
                  <a:pt x="210942" y="192603"/>
                  <a:pt x="452165" y="15298"/>
                </a:cubicBezTo>
                <a:cubicBezTo>
                  <a:pt x="693388" y="-162007"/>
                  <a:pt x="1373746" y="1253376"/>
                  <a:pt x="1447336" y="1604545"/>
                </a:cubicBezTo>
                <a:cubicBezTo>
                  <a:pt x="1605074" y="1377903"/>
                  <a:pt x="1840464" y="1838097"/>
                  <a:pt x="2065068" y="1993836"/>
                </a:cubicBezTo>
                <a:cubicBezTo>
                  <a:pt x="2289672" y="2149575"/>
                  <a:pt x="2396706" y="2446963"/>
                  <a:pt x="2794959" y="2538978"/>
                </a:cubicBezTo>
                <a:cubicBezTo>
                  <a:pt x="3193212" y="2630993"/>
                  <a:pt x="3850257" y="2674125"/>
                  <a:pt x="4175185" y="268562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9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69A942-A1AA-48A8-B896-0508B6592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</a:t>
            </a:r>
            <a:r>
              <a:rPr lang="cs-CZ" noProof="0" dirty="0" err="1"/>
              <a:t>monstrace</a:t>
            </a:r>
            <a:r>
              <a:rPr lang="cs-CZ" noProof="0" dirty="0"/>
              <a:t> jaro 2023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C5F5DB-B660-4672-82AA-A57606D53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B1BC20-6A61-4054-8E53-99306149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87330"/>
            <a:ext cx="10753200" cy="5208670"/>
          </a:xfrm>
        </p:spPr>
        <p:txBody>
          <a:bodyPr/>
          <a:lstStyle/>
          <a:p>
            <a:r>
              <a:rPr lang="cs-CZ" dirty="0"/>
              <a:t>Odražená vlna zvyšuje = </a:t>
            </a:r>
            <a:r>
              <a:rPr lang="cs-CZ" dirty="0" err="1">
                <a:solidFill>
                  <a:srgbClr val="FF0000"/>
                </a:solidFill>
              </a:rPr>
              <a:t>augmentuje</a:t>
            </a:r>
            <a:r>
              <a:rPr lang="cs-CZ" dirty="0"/>
              <a:t> krevní tlak v aortě</a:t>
            </a:r>
          </a:p>
          <a:p>
            <a:r>
              <a:rPr lang="cs-CZ" dirty="0"/>
              <a:t>Fyziologicky: u mladých lidí se odražená vlna projeví hlavně na diastolickém tlaku, který zvyšuje – a tak přispívá  k lepšímu plnění koronárního řečiště a lepší výživě endokardu</a:t>
            </a:r>
          </a:p>
          <a:p>
            <a:r>
              <a:rPr lang="cs-CZ" dirty="0"/>
              <a:t>U starších lidí – tepny tužší a periferní odpor vyšší, se odražená vlna dostává do aorty dříve, ještě v čase systoly a chybí v diastole – proto mají vysoký systolický tlak a nízký tlak diastolický – </a:t>
            </a:r>
            <a:r>
              <a:rPr lang="cs-CZ" dirty="0">
                <a:solidFill>
                  <a:srgbClr val="FF0000"/>
                </a:solidFill>
              </a:rPr>
              <a:t>izolovaná systolická hypertenze</a:t>
            </a:r>
          </a:p>
        </p:txBody>
      </p:sp>
    </p:spTree>
    <p:extLst>
      <p:ext uri="{BB962C8B-B14F-4D97-AF65-F5344CB8AC3E}">
        <p14:creationId xmlns:p14="http://schemas.microsoft.com/office/powerpoint/2010/main" val="59495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 v různých cévních segmentech 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A608500-0CAD-419B-9C54-9F6EC0020C32}"/>
              </a:ext>
            </a:extLst>
          </p:cNvPr>
          <p:cNvSpPr txBox="1"/>
          <p:nvPr/>
        </p:nvSpPr>
        <p:spPr>
          <a:xfrm>
            <a:off x="2243328" y="5932496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Amplifikační fenomén – systolický a pulzový tlak jsou fyziologicky na periferii vyšší</a:t>
            </a:r>
          </a:p>
        </p:txBody>
      </p:sp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Pohlavní</a:t>
            </a:r>
            <a:r>
              <a:rPr lang="en-US" dirty="0"/>
              <a:t> </a:t>
            </a:r>
            <a:r>
              <a:rPr lang="en-US" dirty="0" err="1"/>
              <a:t>rozdíly</a:t>
            </a:r>
            <a:r>
              <a:rPr lang="en-US" dirty="0"/>
              <a:t> v </a:t>
            </a:r>
            <a:r>
              <a:rPr lang="en-US" dirty="0" err="1"/>
              <a:t>mechanismech</a:t>
            </a:r>
            <a:r>
              <a:rPr lang="en-US" dirty="0"/>
              <a:t> </a:t>
            </a:r>
            <a:r>
              <a:rPr lang="cs-CZ" dirty="0"/>
              <a:t>zvýšení </a:t>
            </a:r>
            <a:r>
              <a:rPr lang="en-US" dirty="0" err="1"/>
              <a:t>arteriální</a:t>
            </a:r>
            <a:r>
              <a:rPr lang="en-US" dirty="0"/>
              <a:t> t</a:t>
            </a:r>
            <a:r>
              <a:rPr lang="cs-CZ" dirty="0"/>
              <a:t>u</a:t>
            </a:r>
            <a:r>
              <a:rPr lang="en-US" dirty="0" err="1"/>
              <a:t>hosti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56DC40-97F3-4D34-BC4E-414146309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F37CB5-0CE9-42CE-AAB3-0A733F064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FD9C82-1F20-4298-9878-24E0387C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pulzové vlny</a:t>
            </a:r>
            <a:br>
              <a:rPr lang="cs-CZ" dirty="0"/>
            </a:br>
            <a:endParaRPr lang="cs-CZ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399F8F5-506B-40FE-AB6C-612605508E19}"/>
              </a:ext>
            </a:extLst>
          </p:cNvPr>
          <p:cNvGrpSpPr/>
          <p:nvPr/>
        </p:nvGrpSpPr>
        <p:grpSpPr>
          <a:xfrm>
            <a:off x="1948440" y="1736879"/>
            <a:ext cx="4163436" cy="2867025"/>
            <a:chOff x="430076" y="1736879"/>
            <a:chExt cx="4163436" cy="2867025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69694E6C-FF69-4AE6-A1A8-46DA02DC2AE8}"/>
                </a:ext>
              </a:extLst>
            </p:cNvPr>
            <p:cNvGrpSpPr/>
            <p:nvPr/>
          </p:nvGrpSpPr>
          <p:grpSpPr>
            <a:xfrm>
              <a:off x="430076" y="1736879"/>
              <a:ext cx="4163436" cy="2867025"/>
              <a:chOff x="4521624" y="1589103"/>
              <a:chExt cx="4163436" cy="2867025"/>
            </a:xfrm>
          </p:grpSpPr>
          <p:grpSp>
            <p:nvGrpSpPr>
              <p:cNvPr id="21" name="Skupina 20">
                <a:extLst>
                  <a:ext uri="{FF2B5EF4-FFF2-40B4-BE49-F238E27FC236}">
                    <a16:creationId xmlns:a16="http://schemas.microsoft.com/office/drawing/2014/main" id="{BBF12A74-6148-40B6-8812-A1F89567EBD3}"/>
                  </a:ext>
                </a:extLst>
              </p:cNvPr>
              <p:cNvGrpSpPr/>
              <p:nvPr/>
            </p:nvGrpSpPr>
            <p:grpSpPr>
              <a:xfrm>
                <a:off x="4521624" y="1589103"/>
                <a:ext cx="4163436" cy="2867025"/>
                <a:chOff x="4521624" y="1589103"/>
                <a:chExt cx="4163436" cy="2867025"/>
              </a:xfrm>
            </p:grpSpPr>
            <p:pic>
              <p:nvPicPr>
                <p:cNvPr id="23" name="Obrázek 22">
                  <a:extLst>
                    <a:ext uri="{FF2B5EF4-FFF2-40B4-BE49-F238E27FC236}">
                      <a16:creationId xmlns:a16="http://schemas.microsoft.com/office/drawing/2014/main" id="{944AF0DF-A6E4-41B5-B27D-AFEFC3229A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9334"/>
                <a:stretch/>
              </p:blipFill>
              <p:spPr>
                <a:xfrm>
                  <a:off x="4521624" y="1589103"/>
                  <a:ext cx="410586" cy="2867025"/>
                </a:xfrm>
                <a:prstGeom prst="rect">
                  <a:avLst/>
                </a:prstGeom>
              </p:spPr>
            </p:pic>
            <p:pic>
              <p:nvPicPr>
                <p:cNvPr id="24" name="Obrázek 23">
                  <a:extLst>
                    <a:ext uri="{FF2B5EF4-FFF2-40B4-BE49-F238E27FC236}">
                      <a16:creationId xmlns:a16="http://schemas.microsoft.com/office/drawing/2014/main" id="{04EB6C35-0997-4863-947C-1B239531B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2210" y="1589103"/>
                  <a:ext cx="3752850" cy="2867025"/>
                </a:xfrm>
                <a:prstGeom prst="rect">
                  <a:avLst/>
                </a:prstGeom>
              </p:spPr>
            </p:pic>
          </p:grpSp>
          <p:pic>
            <p:nvPicPr>
              <p:cNvPr id="22" name="Obrázek 21">
                <a:extLst>
                  <a:ext uri="{FF2B5EF4-FFF2-40B4-BE49-F238E27FC236}">
                    <a16:creationId xmlns:a16="http://schemas.microsoft.com/office/drawing/2014/main" id="{481A5F76-C188-4A1B-944B-E097E0A57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523508" y="2667451"/>
                <a:ext cx="152400" cy="581025"/>
              </a:xfrm>
              <a:prstGeom prst="rect">
                <a:avLst/>
              </a:prstGeom>
            </p:spPr>
          </p:pic>
        </p:grp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FAD37C4D-0607-4FA6-B840-C39881B1506A}"/>
                </a:ext>
              </a:extLst>
            </p:cNvPr>
            <p:cNvSpPr txBox="1"/>
            <p:nvPr/>
          </p:nvSpPr>
          <p:spPr>
            <a:xfrm>
              <a:off x="840662" y="1948848"/>
              <a:ext cx="55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cs-CZ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8BD6FD2C-3188-4B99-97AD-B596D71353B9}"/>
                </a:ext>
              </a:extLst>
            </p:cNvPr>
            <p:cNvSpPr txBox="1"/>
            <p:nvPr/>
          </p:nvSpPr>
          <p:spPr>
            <a:xfrm>
              <a:off x="1614070" y="2175293"/>
              <a:ext cx="55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cs-CZ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5" name="Text Box 7">
            <a:extLst>
              <a:ext uri="{FF2B5EF4-FFF2-40B4-BE49-F238E27FC236}">
                <a16:creationId xmlns:a16="http://schemas.microsoft.com/office/drawing/2014/main" id="{8A062296-FDC6-437E-8006-6178D2E6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518" y="4683328"/>
            <a:ext cx="828905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AU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odpovídá tlaku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maximálního systolického toku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obvykle stanoven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první vlnce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tlakové křivky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odpovídá maximu odražené vlny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obvykle stanoven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maximum tlakové křivky za první vlnkou.</a:t>
            </a:r>
            <a:endParaRPr lang="en-AU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6432450A-6B26-4384-B86E-DF3FF3882EB0}"/>
              </a:ext>
            </a:extLst>
          </p:cNvPr>
          <p:cNvCxnSpPr/>
          <p:nvPr/>
        </p:nvCxnSpPr>
        <p:spPr bwMode="auto">
          <a:xfrm>
            <a:off x="2500595" y="2303582"/>
            <a:ext cx="255579" cy="631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9157B57B-912D-4448-BDBD-6DA775206363}"/>
              </a:ext>
            </a:extLst>
          </p:cNvPr>
          <p:cNvCxnSpPr/>
          <p:nvPr/>
        </p:nvCxnSpPr>
        <p:spPr bwMode="auto">
          <a:xfrm flipH="1">
            <a:off x="3132434" y="2636958"/>
            <a:ext cx="111930" cy="404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418F2310-93A9-4606-B192-AF341F656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25" y="1736879"/>
            <a:ext cx="4095750" cy="2876550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7340100B-2A63-4D72-96D5-54E954068F19}"/>
              </a:ext>
            </a:extLst>
          </p:cNvPr>
          <p:cNvSpPr txBox="1"/>
          <p:nvPr/>
        </p:nvSpPr>
        <p:spPr>
          <a:xfrm>
            <a:off x="6698817" y="1836225"/>
            <a:ext cx="55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54A55C0-274F-46E7-9B31-0D50F88197A7}"/>
              </a:ext>
            </a:extLst>
          </p:cNvPr>
          <p:cNvSpPr txBox="1"/>
          <p:nvPr/>
        </p:nvSpPr>
        <p:spPr>
          <a:xfrm>
            <a:off x="7743719" y="1867387"/>
            <a:ext cx="55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2CF06C19-D1A3-478C-8D8E-8ACC2E447E55}"/>
              </a:ext>
            </a:extLst>
          </p:cNvPr>
          <p:cNvCxnSpPr/>
          <p:nvPr/>
        </p:nvCxnSpPr>
        <p:spPr bwMode="auto">
          <a:xfrm>
            <a:off x="7002014" y="2311640"/>
            <a:ext cx="255579" cy="631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5E0E2966-3AE3-4507-A211-7304D5AF567E}"/>
              </a:ext>
            </a:extLst>
          </p:cNvPr>
          <p:cNvCxnSpPr/>
          <p:nvPr/>
        </p:nvCxnSpPr>
        <p:spPr bwMode="auto">
          <a:xfrm flipH="1">
            <a:off x="7743719" y="2303582"/>
            <a:ext cx="111930" cy="404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F83EC99-EB3C-4DBE-A814-CF8329954DA2}"/>
              </a:ext>
            </a:extLst>
          </p:cNvPr>
          <p:cNvCxnSpPr/>
          <p:nvPr/>
        </p:nvCxnSpPr>
        <p:spPr bwMode="auto">
          <a:xfrm>
            <a:off x="2387601" y="2972920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66A0B97-4C75-4F05-A997-2AC119E8CE84}"/>
              </a:ext>
            </a:extLst>
          </p:cNvPr>
          <p:cNvCxnSpPr/>
          <p:nvPr/>
        </p:nvCxnSpPr>
        <p:spPr bwMode="auto">
          <a:xfrm>
            <a:off x="6880518" y="2943998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DD0491C9-B247-41AE-B3BF-E5E0B17E5E0B}"/>
              </a:ext>
            </a:extLst>
          </p:cNvPr>
          <p:cNvCxnSpPr/>
          <p:nvPr/>
        </p:nvCxnSpPr>
        <p:spPr bwMode="auto">
          <a:xfrm>
            <a:off x="2397126" y="3058645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E052CEC5-57D6-484B-95B7-69C676E20C1C}"/>
              </a:ext>
            </a:extLst>
          </p:cNvPr>
          <p:cNvCxnSpPr/>
          <p:nvPr/>
        </p:nvCxnSpPr>
        <p:spPr bwMode="auto">
          <a:xfrm>
            <a:off x="6880518" y="2718332"/>
            <a:ext cx="35750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509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B02643-C51F-47FA-9E19-952249057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BCF7AF-30B7-4D50-855E-7196E6A5D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429CAC-4573-4B12-AC8B-F9777BD1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pulzové vlny</a:t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7BFE6E-F1F4-4679-8E50-3AC5FB22BD4F}"/>
              </a:ext>
            </a:extLst>
          </p:cNvPr>
          <p:cNvSpPr txBox="1"/>
          <p:nvPr/>
        </p:nvSpPr>
        <p:spPr>
          <a:xfrm>
            <a:off x="2419624" y="2051264"/>
            <a:ext cx="191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AP= P</a:t>
            </a:r>
            <a:r>
              <a:rPr lang="cs-CZ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  <a:r>
              <a:rPr lang="cs-CZ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5A277DA-4F8F-4657-B854-54BBEF8837A7}"/>
              </a:ext>
            </a:extLst>
          </p:cNvPr>
          <p:cNvSpPr txBox="1"/>
          <p:nvPr/>
        </p:nvSpPr>
        <p:spPr>
          <a:xfrm>
            <a:off x="2133876" y="1560795"/>
            <a:ext cx="270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Augmentační tlak (AP)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20D549A-3BDC-46AF-90C0-08F81FB5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151" y="1560795"/>
            <a:ext cx="2914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Augmentační index (AIx)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1925AD-F9F9-4361-8DB2-65CAE70EEAD5}"/>
              </a:ext>
            </a:extLst>
          </p:cNvPr>
          <p:cNvSpPr txBox="1"/>
          <p:nvPr/>
        </p:nvSpPr>
        <p:spPr>
          <a:xfrm>
            <a:off x="2133876" y="4514850"/>
            <a:ext cx="7400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AIx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kombinované měření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velikosti odražené vlny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tuhosti tepen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ovlivňuje časování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odražené vlny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Vysoké hodnoty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AIx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naznačují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zvýšený odraz vln z periferie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brzký návrat odražené vlny jako výsledek </a:t>
            </a:r>
            <a:r>
              <a:rPr lang="en-AU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zvýšené rychlosti pulzové vlny</a:t>
            </a:r>
            <a:endParaRPr lang="en-US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3799EC7-9AF8-4B47-B99B-E8AFAC715311}"/>
                  </a:ext>
                </a:extLst>
              </p:cNvPr>
              <p:cNvSpPr txBox="1"/>
              <p:nvPr/>
            </p:nvSpPr>
            <p:spPr>
              <a:xfrm>
                <a:off x="7477400" y="2117660"/>
                <a:ext cx="1333827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𝐀𝐈𝐱</m:t>
                      </m:r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𝐀𝐏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𝐏𝐏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3799EC7-9AF8-4B47-B99B-E8AFAC715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400" y="2117660"/>
                <a:ext cx="1333827" cy="667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C8284D-D1B7-499B-9423-60DAAF345CB5}"/>
              </a:ext>
            </a:extLst>
          </p:cNvPr>
          <p:cNvSpPr txBox="1"/>
          <p:nvPr/>
        </p:nvSpPr>
        <p:spPr>
          <a:xfrm>
            <a:off x="2219599" y="2579501"/>
            <a:ext cx="422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P2&gt;P1 – pozitivní AP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P2&lt;P1 – negativní AP</a:t>
            </a:r>
          </a:p>
        </p:txBody>
      </p:sp>
    </p:spTree>
    <p:extLst>
      <p:ext uri="{BB962C8B-B14F-4D97-AF65-F5344CB8AC3E}">
        <p14:creationId xmlns:p14="http://schemas.microsoft.com/office/powerpoint/2010/main" val="292030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2054290-2473-4D73-8BEC-97D7F4AD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"/>
            <a:ext cx="305276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54AD980B-3B71-4526-846B-212BD83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-28575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2DF5A35-2895-4D60-8D14-CF558962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0"/>
            <a:ext cx="308133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F3D679EC-0202-472C-9AF5-3798F929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500439"/>
            <a:ext cx="23733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1400" dirty="0"/>
              <a:t>Kdyby byla aorta dlouhou neuzavřenou trubicí</a:t>
            </a:r>
            <a:r>
              <a:rPr lang="en-US" altLang="cs-CZ" sz="1400" dirty="0"/>
              <a:t> </a:t>
            </a:r>
            <a:r>
              <a:rPr lang="cs-CZ" altLang="cs-CZ" sz="1400" dirty="0"/>
              <a:t>poskytující jednoduchý odpor toku (neexistuje odraz vlny) </a:t>
            </a:r>
            <a:r>
              <a:rPr lang="en-US" altLang="cs-CZ" sz="1400" dirty="0"/>
              <a:t> </a:t>
            </a:r>
            <a:r>
              <a:rPr lang="cs-CZ" altLang="cs-CZ" sz="1400" dirty="0"/>
              <a:t>pak</a:t>
            </a:r>
            <a:r>
              <a:rPr lang="en-US" altLang="cs-CZ" sz="1400" dirty="0"/>
              <a:t>: </a:t>
            </a:r>
          </a:p>
          <a:p>
            <a:pPr>
              <a:lnSpc>
                <a:spcPct val="90000"/>
              </a:lnSpc>
            </a:pPr>
            <a:r>
              <a:rPr lang="cs-CZ" altLang="cs-CZ" sz="1400" dirty="0"/>
              <a:t>Tlaková křivka u kořenu aorty </a:t>
            </a:r>
            <a:r>
              <a:rPr lang="en-US" altLang="cs-CZ" sz="1400" dirty="0"/>
              <a:t> </a:t>
            </a:r>
            <a:r>
              <a:rPr lang="cs-CZ" altLang="cs-CZ" sz="1400" dirty="0"/>
              <a:t>by ukazovala </a:t>
            </a:r>
            <a:r>
              <a:rPr lang="en-US" altLang="cs-CZ" sz="1400" dirty="0"/>
              <a:t> </a:t>
            </a:r>
            <a:r>
              <a:rPr lang="cs-CZ" altLang="cs-CZ" sz="1400" dirty="0"/>
              <a:t>křivku s jediným vrcholem pro každou kontrakci</a:t>
            </a:r>
            <a:r>
              <a:rPr lang="en-US" altLang="cs-CZ" sz="1400" dirty="0"/>
              <a:t>.</a:t>
            </a:r>
            <a:r>
              <a:rPr lang="en-US" altLang="cs-CZ" sz="1400" dirty="0">
                <a:solidFill>
                  <a:schemeClr val="accent1"/>
                </a:solidFill>
              </a:rPr>
              <a:t> </a:t>
            </a:r>
            <a:endParaRPr lang="en-US" altLang="cs-CZ" sz="1400" dirty="0">
              <a:solidFill>
                <a:schemeClr val="tx2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844B775-39CD-4264-8B61-F2ED40C4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6" y="3284539"/>
            <a:ext cx="26844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/>
              <a:t>Pokud však máme síť tepen </a:t>
            </a:r>
            <a:r>
              <a:rPr lang="en-US" altLang="cs-CZ" sz="1400" dirty="0"/>
              <a:t> </a:t>
            </a:r>
            <a:r>
              <a:rPr lang="cs-CZ" altLang="cs-CZ" sz="1400" dirty="0"/>
              <a:t>s bifurkacemi, pak</a:t>
            </a:r>
            <a:endParaRPr lang="en-US" altLang="cs-CZ" sz="1400" dirty="0"/>
          </a:p>
          <a:p>
            <a:r>
              <a:rPr lang="en-US" altLang="cs-CZ" sz="1400" dirty="0"/>
              <a:t>… </a:t>
            </a:r>
            <a:r>
              <a:rPr lang="cs-CZ" altLang="cs-CZ" sz="1400" dirty="0"/>
              <a:t>primární vlna cestující po systému</a:t>
            </a:r>
            <a:r>
              <a:rPr lang="en-US" altLang="cs-CZ" sz="1400" dirty="0"/>
              <a:t> </a:t>
            </a:r>
            <a:r>
              <a:rPr lang="cs-CZ" altLang="cs-CZ" sz="1400" dirty="0"/>
              <a:t>bude vytvářet</a:t>
            </a:r>
            <a:r>
              <a:rPr lang="en-US" altLang="cs-CZ" sz="1400" dirty="0"/>
              <a:t> </a:t>
            </a:r>
            <a:r>
              <a:rPr lang="cs-CZ" altLang="cs-CZ" sz="1400" b="1" dirty="0"/>
              <a:t>odražené vlny od každé bifurkace</a:t>
            </a:r>
            <a:r>
              <a:rPr lang="en-US" altLang="cs-CZ" sz="1400" b="1" dirty="0"/>
              <a:t>.</a:t>
            </a:r>
          </a:p>
          <a:p>
            <a:endParaRPr lang="cs-CZ" altLang="cs-CZ" sz="1400" dirty="0"/>
          </a:p>
          <a:p>
            <a:r>
              <a:rPr lang="en-US" altLang="cs-CZ" sz="1400" dirty="0"/>
              <a:t>… </a:t>
            </a:r>
            <a:r>
              <a:rPr lang="cs-CZ" altLang="cs-CZ" sz="1400" dirty="0"/>
              <a:t>všechny tyto malé odražené vlnky se vrátí k srdci, sumují se</a:t>
            </a:r>
            <a:r>
              <a:rPr lang="en-US" altLang="cs-CZ" sz="1400" dirty="0"/>
              <a:t> </a:t>
            </a:r>
            <a:r>
              <a:rPr lang="cs-CZ" altLang="cs-CZ" sz="1400" b="1" dirty="0"/>
              <a:t>a vytvářejí odraženou vlnu</a:t>
            </a:r>
            <a:r>
              <a:rPr lang="en-US" altLang="cs-CZ" sz="1400" dirty="0"/>
              <a:t>, </a:t>
            </a:r>
            <a:r>
              <a:rPr lang="cs-CZ" altLang="cs-CZ" sz="1400" dirty="0"/>
              <a:t>začínající těsně před koncem systoly</a:t>
            </a:r>
            <a:endParaRPr lang="en-US" altLang="cs-CZ" sz="1400" dirty="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8F98FE54-F9E8-4692-8859-0DA794AB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284539"/>
            <a:ext cx="2373312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1400" b="1" dirty="0"/>
              <a:t>Tlak v kořeni aorty je součet výchozí a odražené vlny (zelená křivka) </a:t>
            </a:r>
            <a:r>
              <a:rPr lang="en-US" altLang="cs-CZ" sz="1400" b="1" dirty="0"/>
              <a:t> </a:t>
            </a:r>
            <a:endParaRPr lang="cs-CZ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5159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AEFDE5B9-152E-4B99-9B99-785068B5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2700"/>
            <a:ext cx="308133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D7661E34-D6F4-408B-8512-93370D2F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2" y="3378201"/>
            <a:ext cx="208756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 dirty="0"/>
              <a:t>Pokud jsou tepny pacienta tužší</a:t>
            </a:r>
            <a:r>
              <a:rPr lang="en-US" altLang="cs-CZ" sz="1400" b="1" dirty="0"/>
              <a:t>….	    </a:t>
            </a:r>
          </a:p>
          <a:p>
            <a:r>
              <a:rPr lang="en-US" altLang="cs-CZ" sz="1400" b="1" dirty="0"/>
              <a:t> </a:t>
            </a:r>
            <a:r>
              <a:rPr lang="cs-CZ" altLang="cs-CZ" sz="1400" b="1" dirty="0"/>
              <a:t>pak se zvyšuje rychlost pulzové vlny a odražená vlna se vrátí k srdci dříve</a:t>
            </a:r>
            <a:r>
              <a:rPr lang="en-US" altLang="cs-CZ" sz="1400" b="1" dirty="0"/>
              <a:t>.</a:t>
            </a:r>
            <a:r>
              <a:rPr lang="en-US" altLang="cs-CZ" sz="1400" dirty="0"/>
              <a:t> </a:t>
            </a:r>
          </a:p>
          <a:p>
            <a:r>
              <a:rPr lang="cs-CZ" altLang="cs-CZ" sz="1400" dirty="0"/>
              <a:t>V kořeni aorty můžeme pozorovat odlišnou tlakovou křivku</a:t>
            </a:r>
            <a:r>
              <a:rPr lang="en-US" altLang="cs-CZ" sz="1400" dirty="0"/>
              <a:t>.</a:t>
            </a:r>
          </a:p>
          <a:p>
            <a:r>
              <a:rPr lang="en-US" altLang="cs-CZ" sz="1400" dirty="0"/>
              <a:t>  </a:t>
            </a:r>
            <a:r>
              <a:rPr lang="cs-CZ" altLang="cs-CZ" sz="1400" dirty="0"/>
              <a:t>výsledkem jsou </a:t>
            </a:r>
            <a:r>
              <a:rPr lang="en-US" altLang="cs-CZ" sz="1400" dirty="0"/>
              <a:t> </a:t>
            </a:r>
            <a:r>
              <a:rPr lang="cs-CZ" altLang="cs-CZ" sz="1400" b="1" u="sng" dirty="0"/>
              <a:t>tři</a:t>
            </a:r>
            <a:r>
              <a:rPr lang="en-US" altLang="cs-CZ" sz="1400" b="1" u="sng" dirty="0"/>
              <a:t> 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zajímavé 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klinické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souvislosti</a:t>
            </a:r>
            <a:r>
              <a:rPr lang="en-US" altLang="cs-CZ" sz="1400" dirty="0"/>
              <a:t>. </a:t>
            </a:r>
            <a:endParaRPr lang="en-US" altLang="cs-CZ" sz="1400" dirty="0">
              <a:solidFill>
                <a:schemeClr val="tx2"/>
              </a:solidFill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5F37D27-1E2C-4D71-8290-4E3ED90C7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3357564"/>
            <a:ext cx="18002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8538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84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dirty="0"/>
              <a:t>1) </a:t>
            </a:r>
            <a:r>
              <a:rPr lang="en-US" altLang="cs-CZ" sz="1400" b="1" dirty="0" err="1"/>
              <a:t>centr</a:t>
            </a:r>
            <a:r>
              <a:rPr lang="cs-CZ" altLang="cs-CZ" sz="1400" b="1" dirty="0"/>
              <a:t>á</a:t>
            </a:r>
            <a:r>
              <a:rPr lang="en-US" altLang="cs-CZ" sz="1400" b="1" dirty="0"/>
              <a:t>l</a:t>
            </a:r>
            <a:r>
              <a:rPr lang="cs-CZ" altLang="cs-CZ" sz="1400" b="1" dirty="0"/>
              <a:t>ní</a:t>
            </a:r>
            <a:r>
              <a:rPr lang="en-US" altLang="cs-CZ" sz="1400" b="1" dirty="0"/>
              <a:t> systolic</a:t>
            </a:r>
            <a:r>
              <a:rPr lang="cs-CZ" altLang="cs-CZ" sz="1400" b="1" dirty="0" err="1"/>
              <a:t>ký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tlak</a:t>
            </a:r>
            <a:r>
              <a:rPr lang="en-US" altLang="cs-CZ" sz="1400" b="1" dirty="0"/>
              <a:t> </a:t>
            </a:r>
            <a:r>
              <a:rPr lang="en-US" altLang="cs-CZ" sz="1400" dirty="0"/>
              <a:t>a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centr</a:t>
            </a:r>
            <a:r>
              <a:rPr lang="cs-CZ" altLang="cs-CZ" sz="1400" b="1" dirty="0"/>
              <a:t>á</a:t>
            </a:r>
            <a:r>
              <a:rPr lang="en-US" altLang="cs-CZ" sz="1400" b="1" dirty="0"/>
              <a:t>l</a:t>
            </a:r>
            <a:r>
              <a:rPr lang="cs-CZ" altLang="cs-CZ" sz="1400" b="1" dirty="0"/>
              <a:t>ní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pul</a:t>
            </a:r>
            <a:r>
              <a:rPr lang="cs-CZ" altLang="cs-CZ" sz="1400" b="1" dirty="0" err="1"/>
              <a:t>zový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tlak</a:t>
            </a:r>
            <a:r>
              <a:rPr lang="en-US" altLang="cs-CZ" sz="1400" dirty="0"/>
              <a:t> </a:t>
            </a:r>
            <a:r>
              <a:rPr lang="cs-CZ" altLang="cs-CZ" sz="1400" dirty="0"/>
              <a:t>je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zvýšený</a:t>
            </a:r>
            <a:r>
              <a:rPr lang="en-US" altLang="cs-CZ" sz="1400" dirty="0"/>
              <a:t>.</a:t>
            </a:r>
          </a:p>
          <a:p>
            <a:pPr>
              <a:buFontTx/>
              <a:buNone/>
            </a:pPr>
            <a:r>
              <a:rPr lang="cs-CZ" altLang="cs-CZ" sz="1400" dirty="0"/>
              <a:t>Zvýšený centrální pulzový tlak</a:t>
            </a:r>
            <a:r>
              <a:rPr lang="en-US" altLang="cs-CZ" sz="1400" dirty="0"/>
              <a:t> </a:t>
            </a:r>
            <a:r>
              <a:rPr lang="cs-CZ" altLang="cs-CZ" sz="1400" dirty="0"/>
              <a:t>zatěžuje</a:t>
            </a:r>
            <a:r>
              <a:rPr lang="en-US" altLang="cs-CZ" sz="1400" dirty="0"/>
              <a:t> </a:t>
            </a:r>
            <a:r>
              <a:rPr lang="cs-CZ" altLang="cs-CZ" sz="1400" dirty="0"/>
              <a:t>mozkové cév a zvyšuje riziko mozkové příhody </a:t>
            </a:r>
            <a:r>
              <a:rPr lang="en-US" altLang="cs-CZ" sz="1400" dirty="0"/>
              <a:t> </a:t>
            </a:r>
            <a:endParaRPr lang="cs-CZ" altLang="cs-CZ" sz="1400" dirty="0"/>
          </a:p>
          <a:p>
            <a:pPr>
              <a:buFontTx/>
              <a:buNone/>
            </a:pPr>
            <a:r>
              <a:rPr lang="cs-CZ" altLang="cs-CZ" sz="1400" dirty="0"/>
              <a:t>POZOR</a:t>
            </a:r>
            <a:r>
              <a:rPr lang="en-US" altLang="cs-CZ" sz="1400" dirty="0"/>
              <a:t>: </a:t>
            </a:r>
            <a:r>
              <a:rPr lang="cs-CZ" altLang="cs-CZ" sz="1400" dirty="0"/>
              <a:t>tyto změny centrálního tlaku mohou nastat bez jakýchkoliv změn periferního tlaku</a:t>
            </a:r>
            <a:r>
              <a:rPr lang="en-US" altLang="cs-CZ" sz="1400" dirty="0"/>
              <a:t>. 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B1053BE-C48B-44F2-9BB8-AA0404A3B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3357563"/>
            <a:ext cx="2373312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8538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84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1400" dirty="0"/>
              <a:t>2) Je zde zvýšená </a:t>
            </a:r>
            <a:r>
              <a:rPr lang="cs-CZ" altLang="cs-CZ" sz="1400" b="1" dirty="0"/>
              <a:t>zátěž levé komory</a:t>
            </a:r>
            <a:r>
              <a:rPr lang="en-US" altLang="cs-CZ" sz="1400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400" dirty="0"/>
              <a:t>… což vede ke zvětšování masy levé komory – hypertrofie </a:t>
            </a:r>
          </a:p>
        </p:txBody>
      </p:sp>
      <p:graphicFrame>
        <p:nvGraphicFramePr>
          <p:cNvPr id="14344" name="Object 8">
            <a:extLst>
              <a:ext uri="{FF2B5EF4-FFF2-40B4-BE49-F238E27FC236}">
                <a16:creationId xmlns:a16="http://schemas.microsoft.com/office/drawing/2014/main" id="{BA67716C-1F70-49AA-9F89-6DF83F3C1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664" y="0"/>
          <a:ext cx="3081337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4" imgW="6044444" imgH="6044444" progId="Photoshop.Image.6">
                  <p:embed/>
                </p:oleObj>
              </mc:Choice>
              <mc:Fallback>
                <p:oleObj name="Image" r:id="rId4" imgW="6044444" imgH="6044444" progId="Photoshop.Image.6">
                  <p:embed/>
                  <p:pic>
                    <p:nvPicPr>
                      <p:cNvPr id="14344" name="Object 8">
                        <a:extLst>
                          <a:ext uri="{FF2B5EF4-FFF2-40B4-BE49-F238E27FC236}">
                            <a16:creationId xmlns:a16="http://schemas.microsoft.com/office/drawing/2014/main" id="{BA67716C-1F70-49AA-9F89-6DF83F3C19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0"/>
                        <a:ext cx="3081337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9">
            <a:extLst>
              <a:ext uri="{FF2B5EF4-FFF2-40B4-BE49-F238E27FC236}">
                <a16:creationId xmlns:a16="http://schemas.microsoft.com/office/drawing/2014/main" id="{9E254E38-9E70-4460-A62D-D1684FEA6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3213100"/>
            <a:ext cx="229393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8538" indent="-2794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8438" indent="-290513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180975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dirty="0"/>
              <a:t>3)</a:t>
            </a:r>
            <a:r>
              <a:rPr lang="cs-CZ" altLang="cs-CZ" sz="1400" dirty="0" err="1"/>
              <a:t>Perfuzní</a:t>
            </a:r>
            <a:r>
              <a:rPr lang="cs-CZ" altLang="cs-CZ" sz="1400" dirty="0"/>
              <a:t> tlak koronárních tepen během kritického období diastoly je redukovaný – zvyšuje se riziko myokardiálních ischémií</a:t>
            </a:r>
            <a:r>
              <a:rPr lang="en-US" altLang="cs-CZ" sz="1400" dirty="0"/>
              <a:t>.</a:t>
            </a:r>
            <a:endParaRPr lang="en-US" altLang="cs-CZ" sz="1400" b="1" dirty="0"/>
          </a:p>
          <a:p>
            <a:pPr>
              <a:buFontTx/>
              <a:buNone/>
            </a:pPr>
            <a:r>
              <a:rPr lang="cs-CZ" altLang="cs-CZ" sz="1400" b="1" dirty="0"/>
              <a:t>ZÁVĚR</a:t>
            </a:r>
            <a:r>
              <a:rPr lang="en-US" altLang="cs-CZ" sz="1400" b="1" dirty="0"/>
              <a:t>:  </a:t>
            </a:r>
            <a:r>
              <a:rPr lang="cs-CZ" altLang="cs-CZ" sz="1400" b="1" dirty="0"/>
              <a:t>Zvýšená tuhost tepen nezávisle zvyšuje riziko všech tří hlavních kardiovaskulárních příhod</a:t>
            </a:r>
            <a:r>
              <a:rPr lang="en-US" altLang="cs-CZ" sz="1400" b="1" dirty="0"/>
              <a:t>.</a:t>
            </a:r>
            <a:endParaRPr lang="en-US" altLang="cs-CZ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A01DF72-2561-4891-9AB3-67BF4B3B8B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867315" y="-205146"/>
            <a:ext cx="3571335" cy="3562709"/>
          </a:xfrm>
          <a:prstGeom prst="rect">
            <a:avLst/>
          </a:prstGeom>
        </p:spPr>
      </p:pic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A74E41E5-D5FA-4D6E-8505-131277244BE2}"/>
              </a:ext>
            </a:extLst>
          </p:cNvPr>
          <p:cNvSpPr/>
          <p:nvPr/>
        </p:nvSpPr>
        <p:spPr bwMode="auto">
          <a:xfrm>
            <a:off x="1248920" y="1048512"/>
            <a:ext cx="2884168" cy="1450848"/>
          </a:xfrm>
          <a:custGeom>
            <a:avLst/>
            <a:gdLst>
              <a:gd name="connsiteX0" fmla="*/ 0 w 2812868"/>
              <a:gd name="connsiteY0" fmla="*/ 1453025 h 1496568"/>
              <a:gd name="connsiteX1" fmla="*/ 235131 w 2812868"/>
              <a:gd name="connsiteY1" fmla="*/ 477665 h 1496568"/>
              <a:gd name="connsiteX2" fmla="*/ 470262 w 2812868"/>
              <a:gd name="connsiteY2" fmla="*/ 94488 h 1496568"/>
              <a:gd name="connsiteX3" fmla="*/ 618308 w 2812868"/>
              <a:gd name="connsiteY3" fmla="*/ 24819 h 1496568"/>
              <a:gd name="connsiteX4" fmla="*/ 801188 w 2812868"/>
              <a:gd name="connsiteY4" fmla="*/ 442831 h 1496568"/>
              <a:gd name="connsiteX5" fmla="*/ 949234 w 2812868"/>
              <a:gd name="connsiteY5" fmla="*/ 834717 h 1496568"/>
              <a:gd name="connsiteX6" fmla="*/ 1219200 w 2812868"/>
              <a:gd name="connsiteY6" fmla="*/ 1122099 h 1496568"/>
              <a:gd name="connsiteX7" fmla="*/ 1680754 w 2812868"/>
              <a:gd name="connsiteY7" fmla="*/ 1331105 h 1496568"/>
              <a:gd name="connsiteX8" fmla="*/ 2812868 w 2812868"/>
              <a:gd name="connsiteY8" fmla="*/ 1496568 h 1496568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868" h="1496189">
                <a:moveTo>
                  <a:pt x="0" y="1452646"/>
                </a:moveTo>
                <a:cubicBezTo>
                  <a:pt x="78377" y="1078177"/>
                  <a:pt x="175228" y="602109"/>
                  <a:pt x="247446" y="483443"/>
                </a:cubicBezTo>
                <a:cubicBezTo>
                  <a:pt x="319664" y="364777"/>
                  <a:pt x="414610" y="167530"/>
                  <a:pt x="470262" y="94109"/>
                </a:cubicBezTo>
                <a:cubicBezTo>
                  <a:pt x="525914" y="20688"/>
                  <a:pt x="563154" y="-33617"/>
                  <a:pt x="618308" y="24440"/>
                </a:cubicBezTo>
                <a:cubicBezTo>
                  <a:pt x="673462" y="82497"/>
                  <a:pt x="746034" y="307469"/>
                  <a:pt x="801188" y="442452"/>
                </a:cubicBezTo>
                <a:cubicBezTo>
                  <a:pt x="856342" y="577435"/>
                  <a:pt x="879565" y="721127"/>
                  <a:pt x="949234" y="834338"/>
                </a:cubicBezTo>
                <a:cubicBezTo>
                  <a:pt x="1018903" y="947549"/>
                  <a:pt x="1097280" y="1038989"/>
                  <a:pt x="1219200" y="1121720"/>
                </a:cubicBezTo>
                <a:cubicBezTo>
                  <a:pt x="1341120" y="1204451"/>
                  <a:pt x="1415143" y="1268315"/>
                  <a:pt x="1680754" y="1330726"/>
                </a:cubicBezTo>
                <a:cubicBezTo>
                  <a:pt x="1946365" y="1393137"/>
                  <a:pt x="2379616" y="1444663"/>
                  <a:pt x="2812868" y="149618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7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F0A1D-6A65-4907-A3A1-8CE8ADF22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3C8EF7-28DF-4A45-B5F4-EEA4B97EC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410B64-D564-495A-B339-A08FE6F3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Přístroj </a:t>
            </a:r>
            <a:r>
              <a:rPr lang="cs-CZ" dirty="0" err="1"/>
              <a:t>Sfygmocor</a:t>
            </a:r>
            <a:r>
              <a:rPr lang="cs-CZ" dirty="0"/>
              <a:t> – firma </a:t>
            </a:r>
            <a:r>
              <a:rPr lang="cs-CZ" dirty="0" err="1"/>
              <a:t>AtCor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, Austrálie</a:t>
            </a:r>
          </a:p>
        </p:txBody>
      </p:sp>
    </p:spTree>
    <p:extLst>
      <p:ext uri="{BB962C8B-B14F-4D97-AF65-F5344CB8AC3E}">
        <p14:creationId xmlns:p14="http://schemas.microsoft.com/office/powerpoint/2010/main" val="403607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23D88A-7A4D-4563-9859-165472776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EA018F-985A-4406-862C-2CED5F9DC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937076-181A-49DD-926A-3A659D88A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2" y="195120"/>
            <a:ext cx="10316656" cy="588950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87325F1E-D2F7-4EDD-95A6-362852EB809B}"/>
              </a:ext>
            </a:extLst>
          </p:cNvPr>
          <p:cNvSpPr/>
          <p:nvPr/>
        </p:nvSpPr>
        <p:spPr bwMode="auto">
          <a:xfrm>
            <a:off x="6486144" y="1853184"/>
            <a:ext cx="3352800" cy="8168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1D6978E-80CE-40EC-9ECD-D2DA0A57AE69}"/>
              </a:ext>
            </a:extLst>
          </p:cNvPr>
          <p:cNvSpPr/>
          <p:nvPr/>
        </p:nvSpPr>
        <p:spPr bwMode="auto">
          <a:xfrm>
            <a:off x="3950208" y="5170229"/>
            <a:ext cx="2889504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C2FE29-C1B8-4CD7-82E1-246E7D3C9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F7B49E-F97B-400A-9A6C-D52CEC0C3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70146-5409-4AD1-911A-E41B453B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Folkow</a:t>
            </a:r>
            <a:r>
              <a:rPr lang="cs-CZ" dirty="0"/>
              <a:t> – 19.století – přidal fyzikální charakteristiky jednotlivým úsekům cévního systému (aorta – pružnost, poddajnost ; </a:t>
            </a:r>
          </a:p>
          <a:p>
            <a:pPr marL="72000" indent="0">
              <a:buNone/>
            </a:pPr>
            <a:r>
              <a:rPr lang="cs-CZ" dirty="0"/>
              <a:t>  arterioly – odpor; vény – kapacita)</a:t>
            </a:r>
          </a:p>
          <a:p>
            <a:r>
              <a:rPr lang="cs-CZ" dirty="0"/>
              <a:t>Základní vztah: krevní tlak je funkcí SV a PO</a:t>
            </a:r>
          </a:p>
          <a:p>
            <a:r>
              <a:rPr lang="cs-CZ" dirty="0"/>
              <a:t>Poddajnost - </a:t>
            </a:r>
            <a:r>
              <a:rPr lang="cs-CZ" dirty="0" err="1"/>
              <a:t>compliance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06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   </a:t>
            </a:r>
            <a:r>
              <a:rPr lang="cs-CZ" sz="2400" dirty="0"/>
              <a:t>(</a:t>
            </a:r>
            <a:r>
              <a:rPr lang="cs-CZ" sz="2400" dirty="0" err="1"/>
              <a:t>cardio</a:t>
            </a:r>
            <a:r>
              <a:rPr lang="cs-CZ" sz="2400" dirty="0"/>
              <a:t> – </a:t>
            </a:r>
            <a:r>
              <a:rPr lang="cs-CZ" sz="2400" dirty="0" err="1"/>
              <a:t>ankle</a:t>
            </a:r>
            <a:r>
              <a:rPr lang="cs-CZ" sz="2400" dirty="0"/>
              <a:t> – </a:t>
            </a:r>
            <a:r>
              <a:rPr lang="cs-CZ" sz="2400" dirty="0" err="1"/>
              <a:t>vascular</a:t>
            </a:r>
            <a:r>
              <a:rPr lang="cs-CZ" sz="2400" dirty="0"/>
              <a:t> index)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09741-FB41-435E-A7AF-4F6BD062C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0" y="353661"/>
            <a:ext cx="9144000" cy="1655761"/>
          </a:xfrm>
        </p:spPr>
        <p:txBody>
          <a:bodyPr>
            <a:normAutofit/>
          </a:bodyPr>
          <a:lstStyle/>
          <a:p>
            <a:r>
              <a:rPr lang="cs-CZ" dirty="0"/>
              <a:t>Index kotník – paže</a:t>
            </a:r>
            <a:br>
              <a:rPr lang="cs-CZ" dirty="0"/>
            </a:br>
            <a:r>
              <a:rPr lang="cs-CZ" dirty="0" err="1"/>
              <a:t>ankle-brachial</a:t>
            </a:r>
            <a:r>
              <a:rPr lang="cs-CZ" dirty="0"/>
              <a:t> index (ABI)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867C0A-BF8A-4186-BAD4-712E235BB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2009422"/>
            <a:ext cx="11356622" cy="4639734"/>
          </a:xfrm>
        </p:spPr>
        <p:txBody>
          <a:bodyPr>
            <a:normAutofit/>
          </a:bodyPr>
          <a:lstStyle/>
          <a:p>
            <a:pPr algn="l"/>
            <a:endParaRPr lang="cs-CZ" sz="2000" dirty="0"/>
          </a:p>
          <a:p>
            <a:pPr algn="l"/>
            <a:r>
              <a:rPr lang="cs-CZ" sz="1800" b="1" dirty="0"/>
              <a:t>Fyziologický předpoklad</a:t>
            </a:r>
            <a:r>
              <a:rPr lang="cs-CZ" sz="1800" dirty="0"/>
              <a:t>: V poloze vleže má krevní tlak ve všech arteriích stejnou hodnotu</a:t>
            </a:r>
          </a:p>
          <a:p>
            <a:pPr algn="l"/>
            <a:r>
              <a:rPr lang="cs-CZ" sz="1800" b="1" dirty="0"/>
              <a:t>Princip měření</a:t>
            </a:r>
            <a:r>
              <a:rPr lang="cs-CZ" sz="1800" dirty="0"/>
              <a:t>: oscilometricky</a:t>
            </a:r>
          </a:p>
          <a:p>
            <a:pPr algn="l"/>
            <a:r>
              <a:rPr lang="cs-CZ" sz="1800" b="1" dirty="0"/>
              <a:t>Postup práce – viz cvičení – IS MUNI materiály</a:t>
            </a:r>
            <a:r>
              <a:rPr lang="cs-CZ" sz="1800" dirty="0"/>
              <a:t>:</a:t>
            </a:r>
          </a:p>
          <a:p>
            <a:pPr algn="l"/>
            <a:r>
              <a:rPr lang="cs-CZ" sz="1800" dirty="0"/>
              <a:t>Přiložíme manžetu jednoho přístroje na pravou paži, druhého přístroje na levou nohu nad kotníkem (zelený proužek či šipku na manžetě orientovat směrem k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a.tibialis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posterior</a:t>
            </a:r>
            <a:r>
              <a:rPr lang="cs-CZ" sz="1800" dirty="0">
                <a:effectLst/>
                <a:ea typeface="Calibri" panose="020F0502020204030204" pitchFamily="34" charset="0"/>
              </a:rPr>
              <a:t> za vnitřním kotníkem) </a:t>
            </a:r>
            <a:r>
              <a:rPr lang="cs-CZ" sz="1800" dirty="0"/>
              <a:t>– a pokud možno ve stejný čas provedeme měření – zaznamenáme výsledky</a:t>
            </a:r>
          </a:p>
          <a:p>
            <a:pPr algn="l"/>
            <a:r>
              <a:rPr lang="cs-CZ" sz="1800" dirty="0"/>
              <a:t>Totéž provedeme v následujících místech: pravá paže – pravý kotník, levá paže – pravý kotník, levá paže – levý kotník</a:t>
            </a:r>
          </a:p>
          <a:p>
            <a:pPr algn="l"/>
            <a:r>
              <a:rPr lang="cs-CZ" sz="1800" u="sng" dirty="0"/>
              <a:t>Výpočet indexu</a:t>
            </a:r>
            <a:r>
              <a:rPr lang="cs-CZ" sz="1800" dirty="0"/>
              <a:t>: dáváme vždy do poměru systolický krevní tlak naměřený na paži (ten vyšší ze dvou měření) a systolický krevní tlak naměřený v oblasti kotníků (ten vyšší z obou měření), zvlášť pro pravou i levou končetinu</a:t>
            </a:r>
          </a:p>
          <a:p>
            <a:pPr algn="l"/>
            <a:r>
              <a:rPr lang="cs-CZ" sz="1800" u="sng" dirty="0"/>
              <a:t>Klinická poznámka</a:t>
            </a:r>
            <a:r>
              <a:rPr lang="cs-CZ" sz="1800" dirty="0"/>
              <a:t>: v praxi se stanovení tohoto indexu určuje mnohem přesnější ultrazvukovou metodou. Hodnota pod 0,9 může být náznakem ischemické choroby dolních končetin, kritická je hodnota 0,6. Hodnota vyšší než 1,3 – naznačuje nekompresibilní cévy v důsledku kalcifikace.</a:t>
            </a:r>
          </a:p>
          <a:p>
            <a:pPr algn="l"/>
            <a:r>
              <a:rPr lang="cs-CZ" sz="1800" dirty="0"/>
              <a:t>Při interpretaci naměřených hodnot vezměte do úvahy, že krevní tlak neustále v čase kolísá a vaše metoda měření má chybu   +/- 3-5 </a:t>
            </a:r>
            <a:r>
              <a:rPr lang="cs-CZ" sz="1800" dirty="0" err="1"/>
              <a:t>mmHg</a:t>
            </a:r>
            <a:r>
              <a:rPr lang="cs-CZ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2135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C33DC7-A4D0-4BBE-824C-295B8762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087164-534A-4E07-9108-26448E829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BF83DE-C471-4E53-94CC-DE3BE2257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378F1-7BB6-47DF-AD56-CE4E6FC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Použité zdroje: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75CFEF-61BB-4F39-A388-12768521A9F8}"/>
              </a:ext>
            </a:extLst>
          </p:cNvPr>
          <p:cNvSpPr txBox="1"/>
          <p:nvPr/>
        </p:nvSpPr>
        <p:spPr>
          <a:xfrm>
            <a:off x="3048000" y="283188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sk-SK" sz="2400" dirty="0"/>
              <a:t> </a:t>
            </a:r>
            <a:r>
              <a:rPr lang="sk-SK" sz="2400" dirty="0">
                <a:hlinkClick r:id="rId2"/>
              </a:rPr>
              <a:t>http://www.vysetrenieciev.sk/sites/default/files/farskeho_clanok.pdf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51691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Sonografie - </a:t>
            </a:r>
            <a:r>
              <a:rPr lang="cs-CZ" sz="2000" dirty="0">
                <a:solidFill>
                  <a:srgbClr val="FF0000"/>
                </a:solidFill>
              </a:rPr>
              <a:t>jen doplnění pro zajímavost. </a:t>
            </a:r>
            <a:endParaRPr lang="en-US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Sonografie (</a:t>
            </a:r>
            <a:r>
              <a:rPr lang="el-GR" dirty="0"/>
              <a:t>β – </a:t>
            </a:r>
            <a:r>
              <a:rPr lang="cs-CZ" dirty="0"/>
              <a:t>index)- </a:t>
            </a:r>
            <a:r>
              <a:rPr lang="cs-CZ" sz="2000" dirty="0">
                <a:solidFill>
                  <a:srgbClr val="FF0000"/>
                </a:solidFill>
              </a:rPr>
              <a:t>jen doplnění pro zajímavost.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AC3C30-20B8-4ADF-910B-567CC0C18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A8C1CF-858F-4837-AC8C-91443028C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0D7B33-B712-4611-B01F-74A04CF4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klinické diagnostice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985222-4C0C-4F1A-A23C-DB370FCA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0"/>
            <a:ext cx="10753200" cy="4554119"/>
          </a:xfrm>
        </p:spPr>
        <p:txBody>
          <a:bodyPr/>
          <a:lstStyle/>
          <a:p>
            <a:r>
              <a:rPr lang="cs-CZ" dirty="0"/>
              <a:t>Neinvazivní vyšetřování tuhosti arteriálního systému se postupně dostává z pozice experimentů do klinické praxe</a:t>
            </a:r>
          </a:p>
          <a:p>
            <a:r>
              <a:rPr lang="cs-CZ" dirty="0"/>
              <a:t>Odstartováno díky novým doporučením Evropské hypertenzní společnosti v Miláně v r. 2007 – vyšetření rychlosti pulzové vlny bylo zařazeno mezi hlavní diagnostické metody i do procesu určování rizika vzniku kardiovaskulárního onemocnění + hodnocení efektu léčby esenciální hypertenze   </a:t>
            </a:r>
          </a:p>
        </p:txBody>
      </p:sp>
    </p:spTree>
    <p:extLst>
      <p:ext uri="{BB962C8B-B14F-4D97-AF65-F5344CB8AC3E}">
        <p14:creationId xmlns:p14="http://schemas.microsoft.com/office/powerpoint/2010/main" val="410658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5F5A76-15B3-44CE-B87A-16B09F6E59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D4BB38-C193-49ED-BFF6-31BC9CD69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1C723D-E33B-4789-A6D1-67905165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28834"/>
            <a:ext cx="10753200" cy="5245246"/>
          </a:xfrm>
        </p:spPr>
        <p:txBody>
          <a:bodyPr/>
          <a:lstStyle/>
          <a:p>
            <a:r>
              <a:rPr lang="cs-CZ" dirty="0"/>
              <a:t>Tuhost tepen vyjadřuje poškození jejich stěn rizikovými faktory v dlouhém časovém úseku (roky), oproti tomu, že hodnoty krevního tlaku fyziologicky kolísají a nemusejí odrážet stupeň poškození cévní stěny</a:t>
            </a:r>
          </a:p>
          <a:p>
            <a:r>
              <a:rPr lang="cs-CZ" dirty="0"/>
              <a:t>Pomocí technik pro měření rychlosti pulzové vlny se dá vypočítat </a:t>
            </a:r>
            <a:r>
              <a:rPr lang="cs-CZ" dirty="0">
                <a:solidFill>
                  <a:srgbClr val="FF0000"/>
                </a:solidFill>
              </a:rPr>
              <a:t>centrální aortální tlak</a:t>
            </a:r>
            <a:r>
              <a:rPr lang="cs-CZ" dirty="0"/>
              <a:t>, který je silnějším prognostickým parametrem než tlak měřený na pažní tepně a přesněji vyjadřuje zátěž srdce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92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8BF458-7E98-4094-B6E1-CA94CE066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88C94D-5D9A-4A93-8058-214A0D9418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44EF3-E908-4FC5-A85D-B45DDC5F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E1FDDB-45EC-4951-A235-4CEA0F199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v tuhosti arterií jsou klinicky nepostřehnutelné</a:t>
            </a:r>
          </a:p>
          <a:p>
            <a:endParaRPr lang="cs-CZ" dirty="0"/>
          </a:p>
          <a:p>
            <a:r>
              <a:rPr lang="cs-CZ" dirty="0"/>
              <a:t>Metody jsou novodobým trendem pro stanovení rizika kardiovaskulárního onemocnění</a:t>
            </a:r>
          </a:p>
        </p:txBody>
      </p:sp>
    </p:spTree>
    <p:extLst>
      <p:ext uri="{BB962C8B-B14F-4D97-AF65-F5344CB8AC3E}">
        <p14:creationId xmlns:p14="http://schemas.microsoft.com/office/powerpoint/2010/main" val="145816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4">
            <a:extLst>
              <a:ext uri="{FF2B5EF4-FFF2-40B4-BE49-F238E27FC236}">
                <a16:creationId xmlns:a16="http://schemas.microsoft.com/office/drawing/2014/main" id="{1707964A-F8BA-496D-9F40-334DC1E7B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271713"/>
            <a:ext cx="3167062" cy="0"/>
          </a:xfrm>
          <a:prstGeom prst="line">
            <a:avLst/>
          </a:prstGeom>
          <a:noFill/>
          <a:ln w="762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5AFAAB1C-0138-46C5-95A9-8A6612DB6292}"/>
              </a:ext>
            </a:extLst>
          </p:cNvPr>
          <p:cNvSpPr>
            <a:spLocks/>
          </p:cNvSpPr>
          <p:nvPr/>
        </p:nvSpPr>
        <p:spPr bwMode="auto">
          <a:xfrm rot="342635">
            <a:off x="6600825" y="2039938"/>
            <a:ext cx="628650" cy="222250"/>
          </a:xfrm>
          <a:custGeom>
            <a:avLst/>
            <a:gdLst>
              <a:gd name="T0" fmla="*/ 6 w 396"/>
              <a:gd name="T1" fmla="*/ 140 h 140"/>
              <a:gd name="T2" fmla="*/ 378 w 396"/>
              <a:gd name="T3" fmla="*/ 113 h 140"/>
              <a:gd name="T4" fmla="*/ 351 w 396"/>
              <a:gd name="T5" fmla="*/ 67 h 140"/>
              <a:gd name="T6" fmla="*/ 269 w 396"/>
              <a:gd name="T7" fmla="*/ 40 h 140"/>
              <a:gd name="T8" fmla="*/ 214 w 396"/>
              <a:gd name="T9" fmla="*/ 22 h 140"/>
              <a:gd name="T10" fmla="*/ 13 w 396"/>
              <a:gd name="T11" fmla="*/ 76 h 140"/>
              <a:gd name="T12" fmla="*/ 6 w 396"/>
              <a:gd name="T1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6" h="140">
                <a:moveTo>
                  <a:pt x="6" y="140"/>
                </a:moveTo>
                <a:cubicBezTo>
                  <a:pt x="130" y="131"/>
                  <a:pt x="255" y="131"/>
                  <a:pt x="378" y="113"/>
                </a:cubicBezTo>
                <a:cubicBezTo>
                  <a:pt x="396" y="110"/>
                  <a:pt x="367" y="75"/>
                  <a:pt x="351" y="67"/>
                </a:cubicBezTo>
                <a:cubicBezTo>
                  <a:pt x="325" y="54"/>
                  <a:pt x="296" y="49"/>
                  <a:pt x="269" y="40"/>
                </a:cubicBezTo>
                <a:cubicBezTo>
                  <a:pt x="251" y="34"/>
                  <a:pt x="214" y="22"/>
                  <a:pt x="214" y="22"/>
                </a:cubicBezTo>
                <a:cubicBezTo>
                  <a:pt x="103" y="28"/>
                  <a:pt x="64" y="0"/>
                  <a:pt x="13" y="76"/>
                </a:cubicBezTo>
                <a:cubicBezTo>
                  <a:pt x="0" y="115"/>
                  <a:pt x="3" y="94"/>
                  <a:pt x="6" y="14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2797CBAF-A30F-48C5-971D-8B5FFF291855}"/>
              </a:ext>
            </a:extLst>
          </p:cNvPr>
          <p:cNvSpPr>
            <a:spLocks/>
          </p:cNvSpPr>
          <p:nvPr/>
        </p:nvSpPr>
        <p:spPr bwMode="auto">
          <a:xfrm>
            <a:off x="5953125" y="2006600"/>
            <a:ext cx="635000" cy="234950"/>
          </a:xfrm>
          <a:custGeom>
            <a:avLst/>
            <a:gdLst>
              <a:gd name="T0" fmla="*/ 0 w 309"/>
              <a:gd name="T1" fmla="*/ 91 h 103"/>
              <a:gd name="T2" fmla="*/ 297 w 309"/>
              <a:gd name="T3" fmla="*/ 90 h 103"/>
              <a:gd name="T4" fmla="*/ 290 w 309"/>
              <a:gd name="T5" fmla="*/ 54 h 103"/>
              <a:gd name="T6" fmla="*/ 282 w 309"/>
              <a:gd name="T7" fmla="*/ 31 h 103"/>
              <a:gd name="T8" fmla="*/ 238 w 309"/>
              <a:gd name="T9" fmla="*/ 17 h 103"/>
              <a:gd name="T10" fmla="*/ 24 w 309"/>
              <a:gd name="T11" fmla="*/ 46 h 103"/>
              <a:gd name="T12" fmla="*/ 0 w 309"/>
              <a:gd name="T13" fmla="*/ 9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9" h="103">
                <a:moveTo>
                  <a:pt x="0" y="91"/>
                </a:moveTo>
                <a:cubicBezTo>
                  <a:pt x="99" y="91"/>
                  <a:pt x="199" y="103"/>
                  <a:pt x="297" y="90"/>
                </a:cubicBezTo>
                <a:cubicBezTo>
                  <a:pt x="309" y="88"/>
                  <a:pt x="293" y="66"/>
                  <a:pt x="290" y="54"/>
                </a:cubicBezTo>
                <a:cubicBezTo>
                  <a:pt x="288" y="46"/>
                  <a:pt x="289" y="36"/>
                  <a:pt x="282" y="31"/>
                </a:cubicBezTo>
                <a:cubicBezTo>
                  <a:pt x="269" y="22"/>
                  <a:pt x="238" y="17"/>
                  <a:pt x="238" y="17"/>
                </a:cubicBezTo>
                <a:cubicBezTo>
                  <a:pt x="140" y="21"/>
                  <a:pt x="91" y="0"/>
                  <a:pt x="24" y="46"/>
                </a:cubicBezTo>
                <a:cubicBezTo>
                  <a:pt x="19" y="61"/>
                  <a:pt x="18" y="89"/>
                  <a:pt x="0" y="9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0" name="Freeform 8">
            <a:extLst>
              <a:ext uri="{FF2B5EF4-FFF2-40B4-BE49-F238E27FC236}">
                <a16:creationId xmlns:a16="http://schemas.microsoft.com/office/drawing/2014/main" id="{5904BB63-AD7C-4231-B226-0A5366F98FB1}"/>
              </a:ext>
            </a:extLst>
          </p:cNvPr>
          <p:cNvSpPr>
            <a:spLocks/>
          </p:cNvSpPr>
          <p:nvPr/>
        </p:nvSpPr>
        <p:spPr bwMode="auto">
          <a:xfrm>
            <a:off x="5376863" y="2055813"/>
            <a:ext cx="577850" cy="215900"/>
          </a:xfrm>
          <a:custGeom>
            <a:avLst/>
            <a:gdLst>
              <a:gd name="T0" fmla="*/ 46 w 364"/>
              <a:gd name="T1" fmla="*/ 105 h 136"/>
              <a:gd name="T2" fmla="*/ 364 w 364"/>
              <a:gd name="T3" fmla="*/ 105 h 136"/>
              <a:gd name="T4" fmla="*/ 317 w 364"/>
              <a:gd name="T5" fmla="*/ 45 h 136"/>
              <a:gd name="T6" fmla="*/ 302 w 364"/>
              <a:gd name="T7" fmla="*/ 23 h 136"/>
              <a:gd name="T8" fmla="*/ 229 w 364"/>
              <a:gd name="T9" fmla="*/ 0 h 136"/>
              <a:gd name="T10" fmla="*/ 44 w 364"/>
              <a:gd name="T11" fmla="*/ 45 h 136"/>
              <a:gd name="T12" fmla="*/ 46 w 364"/>
              <a:gd name="T13" fmla="*/ 10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136">
                <a:moveTo>
                  <a:pt x="46" y="105"/>
                </a:moveTo>
                <a:lnTo>
                  <a:pt x="364" y="105"/>
                </a:lnTo>
                <a:cubicBezTo>
                  <a:pt x="334" y="77"/>
                  <a:pt x="351" y="95"/>
                  <a:pt x="317" y="45"/>
                </a:cubicBezTo>
                <a:cubicBezTo>
                  <a:pt x="312" y="38"/>
                  <a:pt x="310" y="26"/>
                  <a:pt x="302" y="23"/>
                </a:cubicBezTo>
                <a:cubicBezTo>
                  <a:pt x="278" y="14"/>
                  <a:pt x="253" y="9"/>
                  <a:pt x="229" y="0"/>
                </a:cubicBezTo>
                <a:cubicBezTo>
                  <a:pt x="120" y="9"/>
                  <a:pt x="129" y="14"/>
                  <a:pt x="44" y="45"/>
                </a:cubicBezTo>
                <a:cubicBezTo>
                  <a:pt x="38" y="54"/>
                  <a:pt x="0" y="136"/>
                  <a:pt x="46" y="10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1" name="Freeform 9">
            <a:extLst>
              <a:ext uri="{FF2B5EF4-FFF2-40B4-BE49-F238E27FC236}">
                <a16:creationId xmlns:a16="http://schemas.microsoft.com/office/drawing/2014/main" id="{8B3D9A6E-3917-40BA-8008-6C56D727CA64}"/>
              </a:ext>
            </a:extLst>
          </p:cNvPr>
          <p:cNvSpPr>
            <a:spLocks/>
          </p:cNvSpPr>
          <p:nvPr/>
        </p:nvSpPr>
        <p:spPr bwMode="auto">
          <a:xfrm>
            <a:off x="4729163" y="2011363"/>
            <a:ext cx="671512" cy="209550"/>
          </a:xfrm>
          <a:custGeom>
            <a:avLst/>
            <a:gdLst>
              <a:gd name="T0" fmla="*/ 14 w 423"/>
              <a:gd name="T1" fmla="*/ 131 h 132"/>
              <a:gd name="T2" fmla="*/ 423 w 423"/>
              <a:gd name="T3" fmla="*/ 131 h 132"/>
              <a:gd name="T4" fmla="*/ 243 w 423"/>
              <a:gd name="T5" fmla="*/ 19 h 132"/>
              <a:gd name="T6" fmla="*/ 59 w 423"/>
              <a:gd name="T7" fmla="*/ 49 h 132"/>
              <a:gd name="T8" fmla="*/ 14 w 423"/>
              <a:gd name="T9" fmla="*/ 108 h 132"/>
              <a:gd name="T10" fmla="*/ 14 w 423"/>
              <a:gd name="T11" fmla="*/ 1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3" h="132">
                <a:moveTo>
                  <a:pt x="14" y="131"/>
                </a:moveTo>
                <a:lnTo>
                  <a:pt x="423" y="131"/>
                </a:lnTo>
                <a:cubicBezTo>
                  <a:pt x="409" y="25"/>
                  <a:pt x="331" y="26"/>
                  <a:pt x="243" y="19"/>
                </a:cubicBezTo>
                <a:cubicBezTo>
                  <a:pt x="182" y="0"/>
                  <a:pt x="111" y="13"/>
                  <a:pt x="59" y="49"/>
                </a:cubicBezTo>
                <a:cubicBezTo>
                  <a:pt x="43" y="73"/>
                  <a:pt x="23" y="80"/>
                  <a:pt x="14" y="108"/>
                </a:cubicBezTo>
                <a:cubicBezTo>
                  <a:pt x="6" y="132"/>
                  <a:pt x="0" y="129"/>
                  <a:pt x="14" y="13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2" name="Freeform 10">
            <a:extLst>
              <a:ext uri="{FF2B5EF4-FFF2-40B4-BE49-F238E27FC236}">
                <a16:creationId xmlns:a16="http://schemas.microsoft.com/office/drawing/2014/main" id="{F3258B48-5FD9-43D3-893B-A7735F681980}"/>
              </a:ext>
            </a:extLst>
          </p:cNvPr>
          <p:cNvSpPr>
            <a:spLocks/>
          </p:cNvSpPr>
          <p:nvPr/>
        </p:nvSpPr>
        <p:spPr bwMode="auto">
          <a:xfrm>
            <a:off x="4081464" y="2055813"/>
            <a:ext cx="655637" cy="176212"/>
          </a:xfrm>
          <a:custGeom>
            <a:avLst/>
            <a:gdLst>
              <a:gd name="T0" fmla="*/ 5 w 368"/>
              <a:gd name="T1" fmla="*/ 111 h 111"/>
              <a:gd name="T2" fmla="*/ 368 w 368"/>
              <a:gd name="T3" fmla="*/ 111 h 111"/>
              <a:gd name="T4" fmla="*/ 282 w 368"/>
              <a:gd name="T5" fmla="*/ 0 h 111"/>
              <a:gd name="T6" fmla="*/ 68 w 368"/>
              <a:gd name="T7" fmla="*/ 22 h 111"/>
              <a:gd name="T8" fmla="*/ 9 w 368"/>
              <a:gd name="T9" fmla="*/ 74 h 111"/>
              <a:gd name="T10" fmla="*/ 5 w 368"/>
              <a:gd name="T1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" h="111">
                <a:moveTo>
                  <a:pt x="5" y="111"/>
                </a:moveTo>
                <a:lnTo>
                  <a:pt x="368" y="111"/>
                </a:lnTo>
                <a:cubicBezTo>
                  <a:pt x="357" y="46"/>
                  <a:pt x="349" y="21"/>
                  <a:pt x="282" y="0"/>
                </a:cubicBezTo>
                <a:cubicBezTo>
                  <a:pt x="191" y="5"/>
                  <a:pt x="149" y="12"/>
                  <a:pt x="68" y="22"/>
                </a:cubicBezTo>
                <a:cubicBezTo>
                  <a:pt x="44" y="38"/>
                  <a:pt x="33" y="58"/>
                  <a:pt x="9" y="74"/>
                </a:cubicBezTo>
                <a:cubicBezTo>
                  <a:pt x="0" y="101"/>
                  <a:pt x="0" y="88"/>
                  <a:pt x="5" y="1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46355451-162E-4AA0-B02E-2C7EE1A7A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3984625"/>
            <a:ext cx="3097212" cy="0"/>
          </a:xfrm>
          <a:prstGeom prst="line">
            <a:avLst/>
          </a:prstGeom>
          <a:noFill/>
          <a:ln w="136525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5" name="Freeform 13">
            <a:extLst>
              <a:ext uri="{FF2B5EF4-FFF2-40B4-BE49-F238E27FC236}">
                <a16:creationId xmlns:a16="http://schemas.microsoft.com/office/drawing/2014/main" id="{D7229837-C467-4912-9968-431FE1455203}"/>
              </a:ext>
            </a:extLst>
          </p:cNvPr>
          <p:cNvSpPr>
            <a:spLocks/>
          </p:cNvSpPr>
          <p:nvPr/>
        </p:nvSpPr>
        <p:spPr bwMode="auto">
          <a:xfrm>
            <a:off x="4259264" y="2700338"/>
            <a:ext cx="466725" cy="550862"/>
          </a:xfrm>
          <a:custGeom>
            <a:avLst/>
            <a:gdLst>
              <a:gd name="T0" fmla="*/ 0 w 294"/>
              <a:gd name="T1" fmla="*/ 8 h 347"/>
              <a:gd name="T2" fmla="*/ 118 w 294"/>
              <a:gd name="T3" fmla="*/ 45 h 347"/>
              <a:gd name="T4" fmla="*/ 74 w 294"/>
              <a:gd name="T5" fmla="*/ 52 h 347"/>
              <a:gd name="T6" fmla="*/ 155 w 294"/>
              <a:gd name="T7" fmla="*/ 74 h 347"/>
              <a:gd name="T8" fmla="*/ 148 w 294"/>
              <a:gd name="T9" fmla="*/ 45 h 347"/>
              <a:gd name="T10" fmla="*/ 111 w 294"/>
              <a:gd name="T11" fmla="*/ 74 h 347"/>
              <a:gd name="T12" fmla="*/ 155 w 294"/>
              <a:gd name="T13" fmla="*/ 155 h 347"/>
              <a:gd name="T14" fmla="*/ 236 w 294"/>
              <a:gd name="T15" fmla="*/ 148 h 347"/>
              <a:gd name="T16" fmla="*/ 207 w 294"/>
              <a:gd name="T17" fmla="*/ 111 h 347"/>
              <a:gd name="T18" fmla="*/ 155 w 294"/>
              <a:gd name="T19" fmla="*/ 155 h 347"/>
              <a:gd name="T20" fmla="*/ 192 w 294"/>
              <a:gd name="T21" fmla="*/ 222 h 347"/>
              <a:gd name="T22" fmla="*/ 273 w 294"/>
              <a:gd name="T23" fmla="*/ 215 h 347"/>
              <a:gd name="T24" fmla="*/ 266 w 294"/>
              <a:gd name="T25" fmla="*/ 163 h 347"/>
              <a:gd name="T26" fmla="*/ 214 w 294"/>
              <a:gd name="T27" fmla="*/ 178 h 347"/>
              <a:gd name="T28" fmla="*/ 244 w 294"/>
              <a:gd name="T29" fmla="*/ 274 h 347"/>
              <a:gd name="T30" fmla="*/ 288 w 294"/>
              <a:gd name="T31" fmla="*/ 266 h 347"/>
              <a:gd name="T32" fmla="*/ 266 w 294"/>
              <a:gd name="T33" fmla="*/ 259 h 347"/>
              <a:gd name="T34" fmla="*/ 244 w 294"/>
              <a:gd name="T35" fmla="*/ 274 h 347"/>
              <a:gd name="T36" fmla="*/ 280 w 294"/>
              <a:gd name="T37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4" h="347">
                <a:moveTo>
                  <a:pt x="0" y="8"/>
                </a:moveTo>
                <a:cubicBezTo>
                  <a:pt x="16" y="74"/>
                  <a:pt x="48" y="50"/>
                  <a:pt x="118" y="45"/>
                </a:cubicBezTo>
                <a:cubicBezTo>
                  <a:pt x="104" y="0"/>
                  <a:pt x="84" y="20"/>
                  <a:pt x="74" y="52"/>
                </a:cubicBezTo>
                <a:cubicBezTo>
                  <a:pt x="88" y="98"/>
                  <a:pt x="115" y="81"/>
                  <a:pt x="155" y="74"/>
                </a:cubicBezTo>
                <a:cubicBezTo>
                  <a:pt x="153" y="64"/>
                  <a:pt x="156" y="51"/>
                  <a:pt x="148" y="45"/>
                </a:cubicBezTo>
                <a:cubicBezTo>
                  <a:pt x="131" y="32"/>
                  <a:pt x="114" y="69"/>
                  <a:pt x="111" y="74"/>
                </a:cubicBezTo>
                <a:cubicBezTo>
                  <a:pt x="118" y="119"/>
                  <a:pt x="118" y="131"/>
                  <a:pt x="155" y="155"/>
                </a:cubicBezTo>
                <a:cubicBezTo>
                  <a:pt x="182" y="153"/>
                  <a:pt x="212" y="160"/>
                  <a:pt x="236" y="148"/>
                </a:cubicBezTo>
                <a:cubicBezTo>
                  <a:pt x="273" y="130"/>
                  <a:pt x="217" y="114"/>
                  <a:pt x="207" y="111"/>
                </a:cubicBezTo>
                <a:cubicBezTo>
                  <a:pt x="178" y="121"/>
                  <a:pt x="165" y="125"/>
                  <a:pt x="155" y="155"/>
                </a:cubicBezTo>
                <a:cubicBezTo>
                  <a:pt x="162" y="190"/>
                  <a:pt x="157" y="211"/>
                  <a:pt x="192" y="222"/>
                </a:cubicBezTo>
                <a:cubicBezTo>
                  <a:pt x="219" y="220"/>
                  <a:pt x="252" y="232"/>
                  <a:pt x="273" y="215"/>
                </a:cubicBezTo>
                <a:cubicBezTo>
                  <a:pt x="287" y="204"/>
                  <a:pt x="277" y="177"/>
                  <a:pt x="266" y="163"/>
                </a:cubicBezTo>
                <a:cubicBezTo>
                  <a:pt x="263" y="159"/>
                  <a:pt x="219" y="176"/>
                  <a:pt x="214" y="178"/>
                </a:cubicBezTo>
                <a:cubicBezTo>
                  <a:pt x="220" y="222"/>
                  <a:pt x="221" y="239"/>
                  <a:pt x="244" y="274"/>
                </a:cubicBezTo>
                <a:cubicBezTo>
                  <a:pt x="259" y="271"/>
                  <a:pt x="276" y="274"/>
                  <a:pt x="288" y="266"/>
                </a:cubicBezTo>
                <a:cubicBezTo>
                  <a:pt x="294" y="262"/>
                  <a:pt x="274" y="258"/>
                  <a:pt x="266" y="259"/>
                </a:cubicBezTo>
                <a:cubicBezTo>
                  <a:pt x="257" y="261"/>
                  <a:pt x="251" y="269"/>
                  <a:pt x="244" y="274"/>
                </a:cubicBezTo>
                <a:cubicBezTo>
                  <a:pt x="219" y="311"/>
                  <a:pt x="232" y="347"/>
                  <a:pt x="280" y="347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6" name="Freeform 14">
            <a:extLst>
              <a:ext uri="{FF2B5EF4-FFF2-40B4-BE49-F238E27FC236}">
                <a16:creationId xmlns:a16="http://schemas.microsoft.com/office/drawing/2014/main" id="{2E823553-79CA-45E3-8507-C8FE8E43C8BB}"/>
              </a:ext>
            </a:extLst>
          </p:cNvPr>
          <p:cNvSpPr>
            <a:spLocks/>
          </p:cNvSpPr>
          <p:nvPr/>
        </p:nvSpPr>
        <p:spPr bwMode="auto">
          <a:xfrm rot="5245598">
            <a:off x="4644232" y="2917032"/>
            <a:ext cx="879475" cy="566738"/>
          </a:xfrm>
          <a:custGeom>
            <a:avLst/>
            <a:gdLst>
              <a:gd name="T0" fmla="*/ 0 w 554"/>
              <a:gd name="T1" fmla="*/ 22 h 357"/>
              <a:gd name="T2" fmla="*/ 29 w 554"/>
              <a:gd name="T3" fmla="*/ 15 h 357"/>
              <a:gd name="T4" fmla="*/ 74 w 554"/>
              <a:gd name="T5" fmla="*/ 0 h 357"/>
              <a:gd name="T6" fmla="*/ 118 w 554"/>
              <a:gd name="T7" fmla="*/ 81 h 357"/>
              <a:gd name="T8" fmla="*/ 155 w 554"/>
              <a:gd name="T9" fmla="*/ 30 h 357"/>
              <a:gd name="T10" fmla="*/ 214 w 554"/>
              <a:gd name="T11" fmla="*/ 67 h 357"/>
              <a:gd name="T12" fmla="*/ 192 w 554"/>
              <a:gd name="T13" fmla="*/ 148 h 357"/>
              <a:gd name="T14" fmla="*/ 243 w 554"/>
              <a:gd name="T15" fmla="*/ 89 h 357"/>
              <a:gd name="T16" fmla="*/ 317 w 554"/>
              <a:gd name="T17" fmla="*/ 140 h 357"/>
              <a:gd name="T18" fmla="*/ 310 w 554"/>
              <a:gd name="T19" fmla="*/ 200 h 357"/>
              <a:gd name="T20" fmla="*/ 288 w 554"/>
              <a:gd name="T21" fmla="*/ 207 h 357"/>
              <a:gd name="T22" fmla="*/ 280 w 554"/>
              <a:gd name="T23" fmla="*/ 185 h 357"/>
              <a:gd name="T24" fmla="*/ 376 w 554"/>
              <a:gd name="T25" fmla="*/ 155 h 357"/>
              <a:gd name="T26" fmla="*/ 376 w 554"/>
              <a:gd name="T27" fmla="*/ 296 h 357"/>
              <a:gd name="T28" fmla="*/ 406 w 554"/>
              <a:gd name="T29" fmla="*/ 222 h 357"/>
              <a:gd name="T30" fmla="*/ 458 w 554"/>
              <a:gd name="T31" fmla="*/ 236 h 357"/>
              <a:gd name="T32" fmla="*/ 465 w 554"/>
              <a:gd name="T33" fmla="*/ 259 h 357"/>
              <a:gd name="T34" fmla="*/ 480 w 554"/>
              <a:gd name="T35" fmla="*/ 281 h 357"/>
              <a:gd name="T36" fmla="*/ 472 w 554"/>
              <a:gd name="T37" fmla="*/ 340 h 357"/>
              <a:gd name="T38" fmla="*/ 450 w 554"/>
              <a:gd name="T39" fmla="*/ 355 h 357"/>
              <a:gd name="T40" fmla="*/ 443 w 554"/>
              <a:gd name="T41" fmla="*/ 332 h 357"/>
              <a:gd name="T42" fmla="*/ 554 w 554"/>
              <a:gd name="T43" fmla="*/ 303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4" h="357">
                <a:moveTo>
                  <a:pt x="0" y="22"/>
                </a:moveTo>
                <a:cubicBezTo>
                  <a:pt x="10" y="20"/>
                  <a:pt x="19" y="18"/>
                  <a:pt x="29" y="15"/>
                </a:cubicBezTo>
                <a:cubicBezTo>
                  <a:pt x="44" y="10"/>
                  <a:pt x="74" y="0"/>
                  <a:pt x="74" y="0"/>
                </a:cubicBezTo>
                <a:cubicBezTo>
                  <a:pt x="135" y="17"/>
                  <a:pt x="126" y="1"/>
                  <a:pt x="118" y="81"/>
                </a:cubicBezTo>
                <a:cubicBezTo>
                  <a:pt x="103" y="40"/>
                  <a:pt x="117" y="39"/>
                  <a:pt x="155" y="30"/>
                </a:cubicBezTo>
                <a:cubicBezTo>
                  <a:pt x="208" y="47"/>
                  <a:pt x="191" y="31"/>
                  <a:pt x="214" y="67"/>
                </a:cubicBezTo>
                <a:cubicBezTo>
                  <a:pt x="226" y="104"/>
                  <a:pt x="235" y="132"/>
                  <a:pt x="192" y="148"/>
                </a:cubicBezTo>
                <a:cubicBezTo>
                  <a:pt x="175" y="101"/>
                  <a:pt x="207" y="101"/>
                  <a:pt x="243" y="89"/>
                </a:cubicBezTo>
                <a:cubicBezTo>
                  <a:pt x="297" y="96"/>
                  <a:pt x="302" y="93"/>
                  <a:pt x="317" y="140"/>
                </a:cubicBezTo>
                <a:cubicBezTo>
                  <a:pt x="315" y="160"/>
                  <a:pt x="318" y="182"/>
                  <a:pt x="310" y="200"/>
                </a:cubicBezTo>
                <a:cubicBezTo>
                  <a:pt x="307" y="207"/>
                  <a:pt x="295" y="210"/>
                  <a:pt x="288" y="207"/>
                </a:cubicBezTo>
                <a:cubicBezTo>
                  <a:pt x="281" y="204"/>
                  <a:pt x="283" y="192"/>
                  <a:pt x="280" y="185"/>
                </a:cubicBezTo>
                <a:cubicBezTo>
                  <a:pt x="297" y="122"/>
                  <a:pt x="321" y="138"/>
                  <a:pt x="376" y="155"/>
                </a:cubicBezTo>
                <a:cubicBezTo>
                  <a:pt x="411" y="190"/>
                  <a:pt x="440" y="273"/>
                  <a:pt x="376" y="296"/>
                </a:cubicBezTo>
                <a:cubicBezTo>
                  <a:pt x="366" y="262"/>
                  <a:pt x="370" y="233"/>
                  <a:pt x="406" y="222"/>
                </a:cubicBezTo>
                <a:cubicBezTo>
                  <a:pt x="423" y="226"/>
                  <a:pt x="445" y="223"/>
                  <a:pt x="458" y="236"/>
                </a:cubicBezTo>
                <a:cubicBezTo>
                  <a:pt x="464" y="242"/>
                  <a:pt x="461" y="252"/>
                  <a:pt x="465" y="259"/>
                </a:cubicBezTo>
                <a:cubicBezTo>
                  <a:pt x="469" y="267"/>
                  <a:pt x="475" y="274"/>
                  <a:pt x="480" y="281"/>
                </a:cubicBezTo>
                <a:cubicBezTo>
                  <a:pt x="477" y="301"/>
                  <a:pt x="479" y="322"/>
                  <a:pt x="472" y="340"/>
                </a:cubicBezTo>
                <a:cubicBezTo>
                  <a:pt x="469" y="348"/>
                  <a:pt x="459" y="357"/>
                  <a:pt x="450" y="355"/>
                </a:cubicBezTo>
                <a:cubicBezTo>
                  <a:pt x="442" y="353"/>
                  <a:pt x="445" y="340"/>
                  <a:pt x="443" y="332"/>
                </a:cubicBezTo>
                <a:cubicBezTo>
                  <a:pt x="470" y="293"/>
                  <a:pt x="502" y="258"/>
                  <a:pt x="554" y="303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7" name="Freeform 15">
            <a:extLst>
              <a:ext uri="{FF2B5EF4-FFF2-40B4-BE49-F238E27FC236}">
                <a16:creationId xmlns:a16="http://schemas.microsoft.com/office/drawing/2014/main" id="{C4EE38B0-C5E2-4DCF-B92B-95BD5875330E}"/>
              </a:ext>
            </a:extLst>
          </p:cNvPr>
          <p:cNvSpPr>
            <a:spLocks/>
          </p:cNvSpPr>
          <p:nvPr/>
        </p:nvSpPr>
        <p:spPr bwMode="auto">
          <a:xfrm>
            <a:off x="6169026" y="2616201"/>
            <a:ext cx="855663" cy="180975"/>
          </a:xfrm>
          <a:custGeom>
            <a:avLst/>
            <a:gdLst>
              <a:gd name="T0" fmla="*/ 0 w 539"/>
              <a:gd name="T1" fmla="*/ 105 h 114"/>
              <a:gd name="T2" fmla="*/ 22 w 539"/>
              <a:gd name="T3" fmla="*/ 38 h 114"/>
              <a:gd name="T4" fmla="*/ 66 w 539"/>
              <a:gd name="T5" fmla="*/ 9 h 114"/>
              <a:gd name="T6" fmla="*/ 126 w 539"/>
              <a:gd name="T7" fmla="*/ 53 h 114"/>
              <a:gd name="T8" fmla="*/ 118 w 539"/>
              <a:gd name="T9" fmla="*/ 90 h 114"/>
              <a:gd name="T10" fmla="*/ 96 w 539"/>
              <a:gd name="T11" fmla="*/ 82 h 114"/>
              <a:gd name="T12" fmla="*/ 140 w 539"/>
              <a:gd name="T13" fmla="*/ 31 h 114"/>
              <a:gd name="T14" fmla="*/ 199 w 539"/>
              <a:gd name="T15" fmla="*/ 112 h 114"/>
              <a:gd name="T16" fmla="*/ 199 w 539"/>
              <a:gd name="T17" fmla="*/ 38 h 114"/>
              <a:gd name="T18" fmla="*/ 251 w 539"/>
              <a:gd name="T19" fmla="*/ 46 h 114"/>
              <a:gd name="T20" fmla="*/ 295 w 539"/>
              <a:gd name="T21" fmla="*/ 60 h 114"/>
              <a:gd name="T22" fmla="*/ 310 w 539"/>
              <a:gd name="T23" fmla="*/ 82 h 114"/>
              <a:gd name="T24" fmla="*/ 318 w 539"/>
              <a:gd name="T25" fmla="*/ 105 h 114"/>
              <a:gd name="T26" fmla="*/ 281 w 539"/>
              <a:gd name="T27" fmla="*/ 97 h 114"/>
              <a:gd name="T28" fmla="*/ 421 w 539"/>
              <a:gd name="T29" fmla="*/ 38 h 114"/>
              <a:gd name="T30" fmla="*/ 414 w 539"/>
              <a:gd name="T31" fmla="*/ 90 h 114"/>
              <a:gd name="T32" fmla="*/ 391 w 539"/>
              <a:gd name="T33" fmla="*/ 105 h 114"/>
              <a:gd name="T34" fmla="*/ 399 w 539"/>
              <a:gd name="T35" fmla="*/ 46 h 114"/>
              <a:gd name="T36" fmla="*/ 421 w 539"/>
              <a:gd name="T37" fmla="*/ 31 h 114"/>
              <a:gd name="T38" fmla="*/ 539 w 539"/>
              <a:gd name="T39" fmla="*/ 10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9" h="114">
                <a:moveTo>
                  <a:pt x="0" y="105"/>
                </a:moveTo>
                <a:cubicBezTo>
                  <a:pt x="4" y="90"/>
                  <a:pt x="11" y="49"/>
                  <a:pt x="22" y="38"/>
                </a:cubicBezTo>
                <a:cubicBezTo>
                  <a:pt x="34" y="26"/>
                  <a:pt x="66" y="9"/>
                  <a:pt x="66" y="9"/>
                </a:cubicBezTo>
                <a:cubicBezTo>
                  <a:pt x="100" y="17"/>
                  <a:pt x="114" y="20"/>
                  <a:pt x="126" y="53"/>
                </a:cubicBezTo>
                <a:cubicBezTo>
                  <a:pt x="123" y="65"/>
                  <a:pt x="127" y="81"/>
                  <a:pt x="118" y="90"/>
                </a:cubicBezTo>
                <a:cubicBezTo>
                  <a:pt x="112" y="95"/>
                  <a:pt x="99" y="89"/>
                  <a:pt x="96" y="82"/>
                </a:cubicBezTo>
                <a:cubicBezTo>
                  <a:pt x="84" y="59"/>
                  <a:pt x="126" y="35"/>
                  <a:pt x="140" y="31"/>
                </a:cubicBezTo>
                <a:cubicBezTo>
                  <a:pt x="216" y="41"/>
                  <a:pt x="211" y="36"/>
                  <a:pt x="199" y="112"/>
                </a:cubicBezTo>
                <a:cubicBezTo>
                  <a:pt x="151" y="97"/>
                  <a:pt x="180" y="68"/>
                  <a:pt x="199" y="38"/>
                </a:cubicBezTo>
                <a:cubicBezTo>
                  <a:pt x="216" y="41"/>
                  <a:pt x="234" y="42"/>
                  <a:pt x="251" y="46"/>
                </a:cubicBezTo>
                <a:cubicBezTo>
                  <a:pt x="266" y="49"/>
                  <a:pt x="295" y="60"/>
                  <a:pt x="295" y="60"/>
                </a:cubicBezTo>
                <a:cubicBezTo>
                  <a:pt x="300" y="67"/>
                  <a:pt x="306" y="74"/>
                  <a:pt x="310" y="82"/>
                </a:cubicBezTo>
                <a:cubicBezTo>
                  <a:pt x="314" y="89"/>
                  <a:pt x="325" y="101"/>
                  <a:pt x="318" y="105"/>
                </a:cubicBezTo>
                <a:cubicBezTo>
                  <a:pt x="307" y="111"/>
                  <a:pt x="293" y="100"/>
                  <a:pt x="281" y="97"/>
                </a:cubicBezTo>
                <a:cubicBezTo>
                  <a:pt x="297" y="0"/>
                  <a:pt x="283" y="30"/>
                  <a:pt x="421" y="38"/>
                </a:cubicBezTo>
                <a:cubicBezTo>
                  <a:pt x="419" y="55"/>
                  <a:pt x="421" y="74"/>
                  <a:pt x="414" y="90"/>
                </a:cubicBezTo>
                <a:cubicBezTo>
                  <a:pt x="410" y="98"/>
                  <a:pt x="394" y="114"/>
                  <a:pt x="391" y="105"/>
                </a:cubicBezTo>
                <a:cubicBezTo>
                  <a:pt x="385" y="86"/>
                  <a:pt x="392" y="64"/>
                  <a:pt x="399" y="46"/>
                </a:cubicBezTo>
                <a:cubicBezTo>
                  <a:pt x="402" y="38"/>
                  <a:pt x="414" y="36"/>
                  <a:pt x="421" y="31"/>
                </a:cubicBezTo>
                <a:cubicBezTo>
                  <a:pt x="523" y="38"/>
                  <a:pt x="539" y="16"/>
                  <a:pt x="539" y="105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8" name="Freeform 16">
            <a:extLst>
              <a:ext uri="{FF2B5EF4-FFF2-40B4-BE49-F238E27FC236}">
                <a16:creationId xmlns:a16="http://schemas.microsoft.com/office/drawing/2014/main" id="{92FF8B96-C2A4-44D8-8249-4FD6F3130A3B}"/>
              </a:ext>
            </a:extLst>
          </p:cNvPr>
          <p:cNvSpPr>
            <a:spLocks/>
          </p:cNvSpPr>
          <p:nvPr/>
        </p:nvSpPr>
        <p:spPr bwMode="auto">
          <a:xfrm>
            <a:off x="5735639" y="2905126"/>
            <a:ext cx="1368425" cy="144463"/>
          </a:xfrm>
          <a:custGeom>
            <a:avLst/>
            <a:gdLst>
              <a:gd name="T0" fmla="*/ 0 w 454"/>
              <a:gd name="T1" fmla="*/ 0 h 91"/>
              <a:gd name="T2" fmla="*/ 454 w 454"/>
              <a:gd name="T3" fmla="*/ 0 h 91"/>
              <a:gd name="T4" fmla="*/ 454 w 454"/>
              <a:gd name="T5" fmla="*/ 91 h 91"/>
              <a:gd name="T6" fmla="*/ 136 w 454"/>
              <a:gd name="T7" fmla="*/ 91 h 91"/>
              <a:gd name="T8" fmla="*/ 136 w 454"/>
              <a:gd name="T9" fmla="*/ 0 h 91"/>
              <a:gd name="T10" fmla="*/ 272 w 454"/>
              <a:gd name="T11" fmla="*/ 0 h 91"/>
              <a:gd name="T12" fmla="*/ 272 w 454"/>
              <a:gd name="T13" fmla="*/ 91 h 91"/>
              <a:gd name="T14" fmla="*/ 363 w 454"/>
              <a:gd name="T15" fmla="*/ 91 h 91"/>
              <a:gd name="T16" fmla="*/ 363 w 45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91">
                <a:moveTo>
                  <a:pt x="0" y="0"/>
                </a:moveTo>
                <a:lnTo>
                  <a:pt x="454" y="0"/>
                </a:lnTo>
                <a:lnTo>
                  <a:pt x="454" y="91"/>
                </a:lnTo>
                <a:lnTo>
                  <a:pt x="136" y="91"/>
                </a:lnTo>
                <a:lnTo>
                  <a:pt x="136" y="0"/>
                </a:lnTo>
                <a:lnTo>
                  <a:pt x="272" y="0"/>
                </a:lnTo>
                <a:lnTo>
                  <a:pt x="272" y="91"/>
                </a:lnTo>
                <a:lnTo>
                  <a:pt x="363" y="91"/>
                </a:lnTo>
                <a:lnTo>
                  <a:pt x="363" y="0"/>
                </a:ln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9" name="Freeform 17">
            <a:extLst>
              <a:ext uri="{FF2B5EF4-FFF2-40B4-BE49-F238E27FC236}">
                <a16:creationId xmlns:a16="http://schemas.microsoft.com/office/drawing/2014/main" id="{FE1E42C0-745A-43FA-8975-02FC04A4A9B2}"/>
              </a:ext>
            </a:extLst>
          </p:cNvPr>
          <p:cNvSpPr>
            <a:spLocks/>
          </p:cNvSpPr>
          <p:nvPr/>
        </p:nvSpPr>
        <p:spPr bwMode="auto">
          <a:xfrm rot="17760201" flipV="1">
            <a:off x="3794126" y="3119439"/>
            <a:ext cx="898525" cy="180975"/>
          </a:xfrm>
          <a:custGeom>
            <a:avLst/>
            <a:gdLst>
              <a:gd name="T0" fmla="*/ 0 w 454"/>
              <a:gd name="T1" fmla="*/ 0 h 91"/>
              <a:gd name="T2" fmla="*/ 454 w 454"/>
              <a:gd name="T3" fmla="*/ 0 h 91"/>
              <a:gd name="T4" fmla="*/ 454 w 454"/>
              <a:gd name="T5" fmla="*/ 91 h 91"/>
              <a:gd name="T6" fmla="*/ 136 w 454"/>
              <a:gd name="T7" fmla="*/ 91 h 91"/>
              <a:gd name="T8" fmla="*/ 136 w 454"/>
              <a:gd name="T9" fmla="*/ 0 h 91"/>
              <a:gd name="T10" fmla="*/ 272 w 454"/>
              <a:gd name="T11" fmla="*/ 0 h 91"/>
              <a:gd name="T12" fmla="*/ 272 w 454"/>
              <a:gd name="T13" fmla="*/ 91 h 91"/>
              <a:gd name="T14" fmla="*/ 363 w 454"/>
              <a:gd name="T15" fmla="*/ 91 h 91"/>
              <a:gd name="T16" fmla="*/ 363 w 45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91">
                <a:moveTo>
                  <a:pt x="0" y="0"/>
                </a:moveTo>
                <a:lnTo>
                  <a:pt x="454" y="0"/>
                </a:lnTo>
                <a:lnTo>
                  <a:pt x="454" y="91"/>
                </a:lnTo>
                <a:lnTo>
                  <a:pt x="136" y="91"/>
                </a:lnTo>
                <a:lnTo>
                  <a:pt x="136" y="0"/>
                </a:lnTo>
                <a:lnTo>
                  <a:pt x="272" y="0"/>
                </a:lnTo>
                <a:lnTo>
                  <a:pt x="272" y="91"/>
                </a:lnTo>
                <a:lnTo>
                  <a:pt x="363" y="91"/>
                </a:lnTo>
                <a:lnTo>
                  <a:pt x="363" y="0"/>
                </a:ln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10" name="Freeform 18">
            <a:extLst>
              <a:ext uri="{FF2B5EF4-FFF2-40B4-BE49-F238E27FC236}">
                <a16:creationId xmlns:a16="http://schemas.microsoft.com/office/drawing/2014/main" id="{30B2FEFF-99EF-4DD0-824E-1738BDDA7952}"/>
              </a:ext>
            </a:extLst>
          </p:cNvPr>
          <p:cNvSpPr>
            <a:spLocks/>
          </p:cNvSpPr>
          <p:nvPr/>
        </p:nvSpPr>
        <p:spPr bwMode="auto">
          <a:xfrm rot="2883777">
            <a:off x="5087144" y="3266282"/>
            <a:ext cx="865188" cy="142875"/>
          </a:xfrm>
          <a:custGeom>
            <a:avLst/>
            <a:gdLst>
              <a:gd name="T0" fmla="*/ 0 w 454"/>
              <a:gd name="T1" fmla="*/ 0 h 91"/>
              <a:gd name="T2" fmla="*/ 454 w 454"/>
              <a:gd name="T3" fmla="*/ 0 h 91"/>
              <a:gd name="T4" fmla="*/ 454 w 454"/>
              <a:gd name="T5" fmla="*/ 91 h 91"/>
              <a:gd name="T6" fmla="*/ 136 w 454"/>
              <a:gd name="T7" fmla="*/ 91 h 91"/>
              <a:gd name="T8" fmla="*/ 136 w 454"/>
              <a:gd name="T9" fmla="*/ 0 h 91"/>
              <a:gd name="T10" fmla="*/ 272 w 454"/>
              <a:gd name="T11" fmla="*/ 0 h 91"/>
              <a:gd name="T12" fmla="*/ 272 w 454"/>
              <a:gd name="T13" fmla="*/ 91 h 91"/>
              <a:gd name="T14" fmla="*/ 363 w 454"/>
              <a:gd name="T15" fmla="*/ 91 h 91"/>
              <a:gd name="T16" fmla="*/ 363 w 45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91">
                <a:moveTo>
                  <a:pt x="0" y="0"/>
                </a:moveTo>
                <a:lnTo>
                  <a:pt x="454" y="0"/>
                </a:lnTo>
                <a:lnTo>
                  <a:pt x="454" y="91"/>
                </a:lnTo>
                <a:lnTo>
                  <a:pt x="136" y="91"/>
                </a:lnTo>
                <a:lnTo>
                  <a:pt x="136" y="0"/>
                </a:lnTo>
                <a:lnTo>
                  <a:pt x="272" y="0"/>
                </a:lnTo>
                <a:lnTo>
                  <a:pt x="272" y="91"/>
                </a:lnTo>
                <a:lnTo>
                  <a:pt x="363" y="91"/>
                </a:lnTo>
                <a:lnTo>
                  <a:pt x="363" y="0"/>
                </a:ln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8446" name="Group 24">
            <a:extLst>
              <a:ext uri="{FF2B5EF4-FFF2-40B4-BE49-F238E27FC236}">
                <a16:creationId xmlns:a16="http://schemas.microsoft.com/office/drawing/2014/main" id="{5FE736F0-A4C0-4839-91E8-7580AA3C3812}"/>
              </a:ext>
            </a:extLst>
          </p:cNvPr>
          <p:cNvGrpSpPr>
            <a:grpSpLocks/>
          </p:cNvGrpSpPr>
          <p:nvPr/>
        </p:nvGrpSpPr>
        <p:grpSpPr bwMode="auto">
          <a:xfrm rot="8549787">
            <a:off x="5448301" y="2616200"/>
            <a:ext cx="303213" cy="685800"/>
            <a:chOff x="2054" y="2817"/>
            <a:chExt cx="191" cy="432"/>
          </a:xfrm>
        </p:grpSpPr>
        <p:sp>
          <p:nvSpPr>
            <p:cNvPr id="8211" name="Freeform 19">
              <a:extLst>
                <a:ext uri="{FF2B5EF4-FFF2-40B4-BE49-F238E27FC236}">
                  <a16:creationId xmlns:a16="http://schemas.microsoft.com/office/drawing/2014/main" id="{8B91F96A-0A21-4F86-B742-C4677D875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819"/>
              <a:ext cx="191" cy="425"/>
            </a:xfrm>
            <a:custGeom>
              <a:avLst/>
              <a:gdLst>
                <a:gd name="T0" fmla="*/ 198 w 259"/>
                <a:gd name="T1" fmla="*/ 11 h 425"/>
                <a:gd name="T2" fmla="*/ 132 w 259"/>
                <a:gd name="T3" fmla="*/ 33 h 425"/>
                <a:gd name="T4" fmla="*/ 58 w 259"/>
                <a:gd name="T5" fmla="*/ 100 h 425"/>
                <a:gd name="T6" fmla="*/ 28 w 259"/>
                <a:gd name="T7" fmla="*/ 144 h 425"/>
                <a:gd name="T8" fmla="*/ 21 w 259"/>
                <a:gd name="T9" fmla="*/ 425 h 425"/>
                <a:gd name="T10" fmla="*/ 228 w 259"/>
                <a:gd name="T11" fmla="*/ 299 h 425"/>
                <a:gd name="T12" fmla="*/ 235 w 259"/>
                <a:gd name="T13" fmla="*/ 48 h 425"/>
                <a:gd name="T14" fmla="*/ 198 w 259"/>
                <a:gd name="T15" fmla="*/ 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425">
                  <a:moveTo>
                    <a:pt x="198" y="11"/>
                  </a:moveTo>
                  <a:cubicBezTo>
                    <a:pt x="176" y="19"/>
                    <a:pt x="132" y="33"/>
                    <a:pt x="132" y="33"/>
                  </a:cubicBezTo>
                  <a:cubicBezTo>
                    <a:pt x="86" y="64"/>
                    <a:pt x="96" y="44"/>
                    <a:pt x="58" y="100"/>
                  </a:cubicBezTo>
                  <a:cubicBezTo>
                    <a:pt x="48" y="115"/>
                    <a:pt x="28" y="144"/>
                    <a:pt x="28" y="144"/>
                  </a:cubicBezTo>
                  <a:cubicBezTo>
                    <a:pt x="0" y="233"/>
                    <a:pt x="21" y="425"/>
                    <a:pt x="21" y="425"/>
                  </a:cubicBezTo>
                  <a:cubicBezTo>
                    <a:pt x="197" y="338"/>
                    <a:pt x="150" y="377"/>
                    <a:pt x="228" y="299"/>
                  </a:cubicBezTo>
                  <a:cubicBezTo>
                    <a:pt x="259" y="201"/>
                    <a:pt x="247" y="228"/>
                    <a:pt x="235" y="48"/>
                  </a:cubicBezTo>
                  <a:cubicBezTo>
                    <a:pt x="233" y="24"/>
                    <a:pt x="222" y="0"/>
                    <a:pt x="198" y="11"/>
                  </a:cubicBezTo>
                  <a:close/>
                </a:path>
              </a:pathLst>
            </a:custGeom>
            <a:solidFill>
              <a:srgbClr val="FD60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2" name="Freeform 20">
              <a:extLst>
                <a:ext uri="{FF2B5EF4-FFF2-40B4-BE49-F238E27FC236}">
                  <a16:creationId xmlns:a16="http://schemas.microsoft.com/office/drawing/2014/main" id="{0D9BDE8B-F084-4D30-B10D-6F2A13E9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42"/>
              <a:ext cx="136" cy="409"/>
            </a:xfrm>
            <a:custGeom>
              <a:avLst/>
              <a:gdLst>
                <a:gd name="T0" fmla="*/ 136 w 136"/>
                <a:gd name="T1" fmla="*/ 0 h 409"/>
                <a:gd name="T2" fmla="*/ 45 w 136"/>
                <a:gd name="T3" fmla="*/ 136 h 409"/>
                <a:gd name="T4" fmla="*/ 0 w 136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09">
                  <a:moveTo>
                    <a:pt x="136" y="0"/>
                  </a:moveTo>
                  <a:cubicBezTo>
                    <a:pt x="102" y="34"/>
                    <a:pt x="68" y="68"/>
                    <a:pt x="45" y="136"/>
                  </a:cubicBezTo>
                  <a:cubicBezTo>
                    <a:pt x="22" y="204"/>
                    <a:pt x="7" y="364"/>
                    <a:pt x="0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3" name="Freeform 21">
              <a:extLst>
                <a:ext uri="{FF2B5EF4-FFF2-40B4-BE49-F238E27FC236}">
                  <a16:creationId xmlns:a16="http://schemas.microsoft.com/office/drawing/2014/main" id="{BE6AE970-B3FE-4B60-AE70-0CDFF114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42"/>
              <a:ext cx="159" cy="409"/>
            </a:xfrm>
            <a:custGeom>
              <a:avLst/>
              <a:gdLst>
                <a:gd name="T0" fmla="*/ 0 w 159"/>
                <a:gd name="T1" fmla="*/ 409 h 409"/>
                <a:gd name="T2" fmla="*/ 136 w 159"/>
                <a:gd name="T3" fmla="*/ 227 h 409"/>
                <a:gd name="T4" fmla="*/ 136 w 159"/>
                <a:gd name="T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409">
                  <a:moveTo>
                    <a:pt x="0" y="409"/>
                  </a:moveTo>
                  <a:cubicBezTo>
                    <a:pt x="56" y="352"/>
                    <a:pt x="113" y="295"/>
                    <a:pt x="136" y="227"/>
                  </a:cubicBezTo>
                  <a:cubicBezTo>
                    <a:pt x="159" y="159"/>
                    <a:pt x="147" y="79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5" name="Line 23">
              <a:extLst>
                <a:ext uri="{FF2B5EF4-FFF2-40B4-BE49-F238E27FC236}">
                  <a16:creationId xmlns:a16="http://schemas.microsoft.com/office/drawing/2014/main" id="{197E9AEB-730C-4020-B0CB-12CE44FD4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842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8447" name="Group 25">
            <a:extLst>
              <a:ext uri="{FF2B5EF4-FFF2-40B4-BE49-F238E27FC236}">
                <a16:creationId xmlns:a16="http://schemas.microsoft.com/office/drawing/2014/main" id="{4D8CC38A-AD21-4E65-A779-1993D3ACAF32}"/>
              </a:ext>
            </a:extLst>
          </p:cNvPr>
          <p:cNvGrpSpPr>
            <a:grpSpLocks/>
          </p:cNvGrpSpPr>
          <p:nvPr/>
        </p:nvGrpSpPr>
        <p:grpSpPr bwMode="auto">
          <a:xfrm rot="4511807">
            <a:off x="6431757" y="3001169"/>
            <a:ext cx="303212" cy="685800"/>
            <a:chOff x="2054" y="2817"/>
            <a:chExt cx="191" cy="432"/>
          </a:xfrm>
        </p:grpSpPr>
        <p:sp>
          <p:nvSpPr>
            <p:cNvPr id="8218" name="Freeform 26">
              <a:extLst>
                <a:ext uri="{FF2B5EF4-FFF2-40B4-BE49-F238E27FC236}">
                  <a16:creationId xmlns:a16="http://schemas.microsoft.com/office/drawing/2014/main" id="{49326758-4E9D-48C6-BF3E-48EDBE799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819"/>
              <a:ext cx="191" cy="425"/>
            </a:xfrm>
            <a:custGeom>
              <a:avLst/>
              <a:gdLst>
                <a:gd name="T0" fmla="*/ 198 w 259"/>
                <a:gd name="T1" fmla="*/ 11 h 425"/>
                <a:gd name="T2" fmla="*/ 132 w 259"/>
                <a:gd name="T3" fmla="*/ 33 h 425"/>
                <a:gd name="T4" fmla="*/ 58 w 259"/>
                <a:gd name="T5" fmla="*/ 100 h 425"/>
                <a:gd name="T6" fmla="*/ 28 w 259"/>
                <a:gd name="T7" fmla="*/ 144 h 425"/>
                <a:gd name="T8" fmla="*/ 21 w 259"/>
                <a:gd name="T9" fmla="*/ 425 h 425"/>
                <a:gd name="T10" fmla="*/ 228 w 259"/>
                <a:gd name="T11" fmla="*/ 299 h 425"/>
                <a:gd name="T12" fmla="*/ 235 w 259"/>
                <a:gd name="T13" fmla="*/ 48 h 425"/>
                <a:gd name="T14" fmla="*/ 198 w 259"/>
                <a:gd name="T15" fmla="*/ 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425">
                  <a:moveTo>
                    <a:pt x="198" y="11"/>
                  </a:moveTo>
                  <a:cubicBezTo>
                    <a:pt x="176" y="19"/>
                    <a:pt x="132" y="33"/>
                    <a:pt x="132" y="33"/>
                  </a:cubicBezTo>
                  <a:cubicBezTo>
                    <a:pt x="86" y="64"/>
                    <a:pt x="96" y="44"/>
                    <a:pt x="58" y="100"/>
                  </a:cubicBezTo>
                  <a:cubicBezTo>
                    <a:pt x="48" y="115"/>
                    <a:pt x="28" y="144"/>
                    <a:pt x="28" y="144"/>
                  </a:cubicBezTo>
                  <a:cubicBezTo>
                    <a:pt x="0" y="233"/>
                    <a:pt x="21" y="425"/>
                    <a:pt x="21" y="425"/>
                  </a:cubicBezTo>
                  <a:cubicBezTo>
                    <a:pt x="197" y="338"/>
                    <a:pt x="150" y="377"/>
                    <a:pt x="228" y="299"/>
                  </a:cubicBezTo>
                  <a:cubicBezTo>
                    <a:pt x="259" y="201"/>
                    <a:pt x="247" y="228"/>
                    <a:pt x="235" y="48"/>
                  </a:cubicBezTo>
                  <a:cubicBezTo>
                    <a:pt x="233" y="24"/>
                    <a:pt x="222" y="0"/>
                    <a:pt x="198" y="11"/>
                  </a:cubicBezTo>
                  <a:close/>
                </a:path>
              </a:pathLst>
            </a:custGeom>
            <a:solidFill>
              <a:srgbClr val="FD60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19" name="Freeform 27">
              <a:extLst>
                <a:ext uri="{FF2B5EF4-FFF2-40B4-BE49-F238E27FC236}">
                  <a16:creationId xmlns:a16="http://schemas.microsoft.com/office/drawing/2014/main" id="{AF19A5F3-3791-4E23-B792-6FE734241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42"/>
              <a:ext cx="136" cy="409"/>
            </a:xfrm>
            <a:custGeom>
              <a:avLst/>
              <a:gdLst>
                <a:gd name="T0" fmla="*/ 136 w 136"/>
                <a:gd name="T1" fmla="*/ 0 h 409"/>
                <a:gd name="T2" fmla="*/ 45 w 136"/>
                <a:gd name="T3" fmla="*/ 136 h 409"/>
                <a:gd name="T4" fmla="*/ 0 w 136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09">
                  <a:moveTo>
                    <a:pt x="136" y="0"/>
                  </a:moveTo>
                  <a:cubicBezTo>
                    <a:pt x="102" y="34"/>
                    <a:pt x="68" y="68"/>
                    <a:pt x="45" y="136"/>
                  </a:cubicBezTo>
                  <a:cubicBezTo>
                    <a:pt x="22" y="204"/>
                    <a:pt x="7" y="364"/>
                    <a:pt x="0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0" name="Freeform 28">
              <a:extLst>
                <a:ext uri="{FF2B5EF4-FFF2-40B4-BE49-F238E27FC236}">
                  <a16:creationId xmlns:a16="http://schemas.microsoft.com/office/drawing/2014/main" id="{797CE265-34A2-4E73-AA84-A0A11103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842"/>
              <a:ext cx="159" cy="409"/>
            </a:xfrm>
            <a:custGeom>
              <a:avLst/>
              <a:gdLst>
                <a:gd name="T0" fmla="*/ 0 w 159"/>
                <a:gd name="T1" fmla="*/ 409 h 409"/>
                <a:gd name="T2" fmla="*/ 136 w 159"/>
                <a:gd name="T3" fmla="*/ 227 h 409"/>
                <a:gd name="T4" fmla="*/ 136 w 159"/>
                <a:gd name="T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409">
                  <a:moveTo>
                    <a:pt x="0" y="409"/>
                  </a:moveTo>
                  <a:cubicBezTo>
                    <a:pt x="56" y="352"/>
                    <a:pt x="113" y="295"/>
                    <a:pt x="136" y="227"/>
                  </a:cubicBezTo>
                  <a:cubicBezTo>
                    <a:pt x="159" y="159"/>
                    <a:pt x="147" y="79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1" name="Line 29">
              <a:extLst>
                <a:ext uri="{FF2B5EF4-FFF2-40B4-BE49-F238E27FC236}">
                  <a16:creationId xmlns:a16="http://schemas.microsoft.com/office/drawing/2014/main" id="{A5309BDF-A6F6-47B9-96EC-76CD1DF5E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842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8448" name="Group 30">
            <a:extLst>
              <a:ext uri="{FF2B5EF4-FFF2-40B4-BE49-F238E27FC236}">
                <a16:creationId xmlns:a16="http://schemas.microsoft.com/office/drawing/2014/main" id="{3CB141C0-6B3B-4396-92A5-D7579ECC9198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2616200"/>
            <a:ext cx="303213" cy="685800"/>
            <a:chOff x="2054" y="2817"/>
            <a:chExt cx="191" cy="432"/>
          </a:xfrm>
        </p:grpSpPr>
        <p:sp>
          <p:nvSpPr>
            <p:cNvPr id="8223" name="Freeform 31">
              <a:extLst>
                <a:ext uri="{FF2B5EF4-FFF2-40B4-BE49-F238E27FC236}">
                  <a16:creationId xmlns:a16="http://schemas.microsoft.com/office/drawing/2014/main" id="{0F8DE138-3D8A-4AB4-9D45-B4F8F0C8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817"/>
              <a:ext cx="191" cy="425"/>
            </a:xfrm>
            <a:custGeom>
              <a:avLst/>
              <a:gdLst>
                <a:gd name="T0" fmla="*/ 198 w 259"/>
                <a:gd name="T1" fmla="*/ 11 h 425"/>
                <a:gd name="T2" fmla="*/ 132 w 259"/>
                <a:gd name="T3" fmla="*/ 33 h 425"/>
                <a:gd name="T4" fmla="*/ 58 w 259"/>
                <a:gd name="T5" fmla="*/ 100 h 425"/>
                <a:gd name="T6" fmla="*/ 28 w 259"/>
                <a:gd name="T7" fmla="*/ 144 h 425"/>
                <a:gd name="T8" fmla="*/ 21 w 259"/>
                <a:gd name="T9" fmla="*/ 425 h 425"/>
                <a:gd name="T10" fmla="*/ 228 w 259"/>
                <a:gd name="T11" fmla="*/ 299 h 425"/>
                <a:gd name="T12" fmla="*/ 235 w 259"/>
                <a:gd name="T13" fmla="*/ 48 h 425"/>
                <a:gd name="T14" fmla="*/ 198 w 259"/>
                <a:gd name="T15" fmla="*/ 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425">
                  <a:moveTo>
                    <a:pt x="198" y="11"/>
                  </a:moveTo>
                  <a:cubicBezTo>
                    <a:pt x="176" y="19"/>
                    <a:pt x="132" y="33"/>
                    <a:pt x="132" y="33"/>
                  </a:cubicBezTo>
                  <a:cubicBezTo>
                    <a:pt x="86" y="64"/>
                    <a:pt x="96" y="44"/>
                    <a:pt x="58" y="100"/>
                  </a:cubicBezTo>
                  <a:cubicBezTo>
                    <a:pt x="48" y="115"/>
                    <a:pt x="28" y="144"/>
                    <a:pt x="28" y="144"/>
                  </a:cubicBezTo>
                  <a:cubicBezTo>
                    <a:pt x="0" y="233"/>
                    <a:pt x="21" y="425"/>
                    <a:pt x="21" y="425"/>
                  </a:cubicBezTo>
                  <a:cubicBezTo>
                    <a:pt x="197" y="338"/>
                    <a:pt x="150" y="377"/>
                    <a:pt x="228" y="299"/>
                  </a:cubicBezTo>
                  <a:cubicBezTo>
                    <a:pt x="259" y="201"/>
                    <a:pt x="247" y="228"/>
                    <a:pt x="235" y="48"/>
                  </a:cubicBezTo>
                  <a:cubicBezTo>
                    <a:pt x="233" y="24"/>
                    <a:pt x="222" y="0"/>
                    <a:pt x="198" y="11"/>
                  </a:cubicBezTo>
                  <a:close/>
                </a:path>
              </a:pathLst>
            </a:custGeom>
            <a:solidFill>
              <a:srgbClr val="FD60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4" name="Freeform 32">
              <a:extLst>
                <a:ext uri="{FF2B5EF4-FFF2-40B4-BE49-F238E27FC236}">
                  <a16:creationId xmlns:a16="http://schemas.microsoft.com/office/drawing/2014/main" id="{F1D841C4-FDBA-4313-84B1-0BE1B7EA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40"/>
              <a:ext cx="136" cy="409"/>
            </a:xfrm>
            <a:custGeom>
              <a:avLst/>
              <a:gdLst>
                <a:gd name="T0" fmla="*/ 136 w 136"/>
                <a:gd name="T1" fmla="*/ 0 h 409"/>
                <a:gd name="T2" fmla="*/ 45 w 136"/>
                <a:gd name="T3" fmla="*/ 136 h 409"/>
                <a:gd name="T4" fmla="*/ 0 w 136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09">
                  <a:moveTo>
                    <a:pt x="136" y="0"/>
                  </a:moveTo>
                  <a:cubicBezTo>
                    <a:pt x="102" y="34"/>
                    <a:pt x="68" y="68"/>
                    <a:pt x="45" y="136"/>
                  </a:cubicBezTo>
                  <a:cubicBezTo>
                    <a:pt x="22" y="204"/>
                    <a:pt x="7" y="364"/>
                    <a:pt x="0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5" name="Freeform 33">
              <a:extLst>
                <a:ext uri="{FF2B5EF4-FFF2-40B4-BE49-F238E27FC236}">
                  <a16:creationId xmlns:a16="http://schemas.microsoft.com/office/drawing/2014/main" id="{249E37EC-8651-4C74-B8DD-697D18818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840"/>
              <a:ext cx="159" cy="409"/>
            </a:xfrm>
            <a:custGeom>
              <a:avLst/>
              <a:gdLst>
                <a:gd name="T0" fmla="*/ 0 w 159"/>
                <a:gd name="T1" fmla="*/ 409 h 409"/>
                <a:gd name="T2" fmla="*/ 136 w 159"/>
                <a:gd name="T3" fmla="*/ 227 h 409"/>
                <a:gd name="T4" fmla="*/ 136 w 159"/>
                <a:gd name="T5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409">
                  <a:moveTo>
                    <a:pt x="0" y="409"/>
                  </a:moveTo>
                  <a:cubicBezTo>
                    <a:pt x="56" y="352"/>
                    <a:pt x="113" y="295"/>
                    <a:pt x="136" y="227"/>
                  </a:cubicBezTo>
                  <a:cubicBezTo>
                    <a:pt x="159" y="159"/>
                    <a:pt x="147" y="79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26" name="Line 34">
              <a:extLst>
                <a:ext uri="{FF2B5EF4-FFF2-40B4-BE49-F238E27FC236}">
                  <a16:creationId xmlns:a16="http://schemas.microsoft.com/office/drawing/2014/main" id="{D74FF2E4-C687-48D4-895B-0519002B8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840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8449" name="Text Box 35">
            <a:extLst>
              <a:ext uri="{FF2B5EF4-FFF2-40B4-BE49-F238E27FC236}">
                <a16:creationId xmlns:a16="http://schemas.microsoft.com/office/drawing/2014/main" id="{CD8A36A8-E701-4ECD-9DB6-B20282B0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452689"/>
            <a:ext cx="1159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solidFill>
                  <a:srgbClr val="009900"/>
                </a:solidFill>
              </a:rPr>
              <a:t>elastin</a:t>
            </a:r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7854B21F-A2A3-4C99-8011-3AA83D0F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741614"/>
            <a:ext cx="134684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kolagen</a:t>
            </a:r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C80AE22E-FECE-43B8-BDD5-155A1870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1" y="3049589"/>
            <a:ext cx="264687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D6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hladká svalovina</a:t>
            </a:r>
          </a:p>
        </p:txBody>
      </p:sp>
      <p:sp>
        <p:nvSpPr>
          <p:cNvPr id="8231" name="Text Box 39">
            <a:extLst>
              <a:ext uri="{FF2B5EF4-FFF2-40B4-BE49-F238E27FC236}">
                <a16:creationId xmlns:a16="http://schemas.microsoft.com/office/drawing/2014/main" id="{8BA079C1-3E9C-4320-871F-60544F12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3336926"/>
            <a:ext cx="225574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základní matrix</a:t>
            </a:r>
          </a:p>
        </p:txBody>
      </p:sp>
      <p:sp>
        <p:nvSpPr>
          <p:cNvPr id="8232" name="Text Box 40">
            <a:extLst>
              <a:ext uri="{FF2B5EF4-FFF2-40B4-BE49-F238E27FC236}">
                <a16:creationId xmlns:a16="http://schemas.microsoft.com/office/drawing/2014/main" id="{28512966-AE4D-47D8-96E4-9472C63F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1916114"/>
            <a:ext cx="122661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INTIMA</a:t>
            </a:r>
          </a:p>
        </p:txBody>
      </p:sp>
      <p:sp>
        <p:nvSpPr>
          <p:cNvPr id="8233" name="Text Box 41">
            <a:extLst>
              <a:ext uri="{FF2B5EF4-FFF2-40B4-BE49-F238E27FC236}">
                <a16:creationId xmlns:a16="http://schemas.microsoft.com/office/drawing/2014/main" id="{214E3F12-7474-4FB7-BB84-AEE4DC6B7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068639"/>
            <a:ext cx="11592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MEDIA</a:t>
            </a:r>
          </a:p>
        </p:txBody>
      </p:sp>
      <p:sp>
        <p:nvSpPr>
          <p:cNvPr id="8234" name="Text Box 42">
            <a:extLst>
              <a:ext uri="{FF2B5EF4-FFF2-40B4-BE49-F238E27FC236}">
                <a16:creationId xmlns:a16="http://schemas.microsoft.com/office/drawing/2014/main" id="{640BCA22-8461-4E3A-8475-7C93B1F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4" y="3860801"/>
            <a:ext cx="199605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ADVENTITIA</a:t>
            </a:r>
          </a:p>
        </p:txBody>
      </p:sp>
      <p:sp>
        <p:nvSpPr>
          <p:cNvPr id="8235" name="Text Box 43">
            <a:extLst>
              <a:ext uri="{FF2B5EF4-FFF2-40B4-BE49-F238E27FC236}">
                <a16:creationId xmlns:a16="http://schemas.microsoft.com/office/drawing/2014/main" id="{2EF3691E-BE52-47B5-A46E-0D50701A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1" y="4724401"/>
            <a:ext cx="317837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MEDIA + ADVENTITA</a:t>
            </a:r>
          </a:p>
        </p:txBody>
      </p:sp>
      <p:sp>
        <p:nvSpPr>
          <p:cNvPr id="8236" name="Text Box 44">
            <a:extLst>
              <a:ext uri="{FF2B5EF4-FFF2-40B4-BE49-F238E27FC236}">
                <a16:creationId xmlns:a16="http://schemas.microsoft.com/office/drawing/2014/main" id="{74B39521-A45B-4806-A826-660B531D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330" y="4773812"/>
            <a:ext cx="425949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zodpovědné za tuhost ar</a:t>
            </a: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cs-CZ" alt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érie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9A2DEB-BC98-454A-B72A-5EFB3877410E}"/>
              </a:ext>
            </a:extLst>
          </p:cNvPr>
          <p:cNvSpPr txBox="1"/>
          <p:nvPr/>
        </p:nvSpPr>
        <p:spPr>
          <a:xfrm>
            <a:off x="2835276" y="765175"/>
            <a:ext cx="65008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Strukturální podstata elasticity tepen</a:t>
            </a:r>
          </a:p>
        </p:txBody>
      </p:sp>
    </p:spTree>
    <p:extLst>
      <p:ext uri="{BB962C8B-B14F-4D97-AF65-F5344CB8AC3E}">
        <p14:creationId xmlns:p14="http://schemas.microsoft.com/office/powerpoint/2010/main" val="353213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Faktory ovlivňující arteriální tuhost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err="1"/>
              <a:t>Degradace</a:t>
            </a:r>
            <a:r>
              <a:rPr lang="en-US" sz="2000" dirty="0"/>
              <a:t> elastin</a:t>
            </a:r>
            <a:r>
              <a:rPr lang="cs-CZ" sz="2000" dirty="0"/>
              <a:t>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</a:t>
            </a:r>
            <a:r>
              <a:rPr lang="en-US" sz="2000" dirty="0" err="1"/>
              <a:t>epozice</a:t>
            </a:r>
            <a:r>
              <a:rPr lang="en-US" sz="2000" dirty="0"/>
              <a:t> </a:t>
            </a:r>
            <a:r>
              <a:rPr lang="en-US" sz="2000" dirty="0" err="1"/>
              <a:t>kolagenu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Endoteliální</a:t>
            </a:r>
            <a:r>
              <a:rPr lang="en-US" sz="2000" dirty="0"/>
              <a:t> </a:t>
            </a:r>
            <a:r>
              <a:rPr lang="en-US" sz="2000" dirty="0" err="1"/>
              <a:t>dysfunkce</a:t>
            </a:r>
            <a:r>
              <a:rPr lang="en-US" sz="2000" dirty="0"/>
              <a:t>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 err="1"/>
              <a:t>Důsledky</a:t>
            </a:r>
            <a:r>
              <a:rPr lang="en-US" dirty="0"/>
              <a:t>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arteriální</a:t>
            </a:r>
            <a:r>
              <a:rPr lang="en-US" dirty="0"/>
              <a:t> </a:t>
            </a:r>
            <a:r>
              <a:rPr lang="en-US" dirty="0" err="1"/>
              <a:t>tuhosti</a:t>
            </a:r>
            <a:r>
              <a:rPr lang="en-US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</a:t>
            </a:r>
            <a:endParaRPr lang="en-US" dirty="0"/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A4C1FC08-AEC3-4DAB-91FB-BDB1B48DFF3B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F7769356-879E-4649-9039-ACBA8101CE3F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84494F1A-7E0F-4BBE-92F4-EB8C6A16628F}"/>
              </a:ext>
            </a:extLst>
          </p:cNvPr>
          <p:cNvGrpSpPr/>
          <p:nvPr/>
        </p:nvGrpSpPr>
        <p:grpSpPr>
          <a:xfrm>
            <a:off x="1250830" y="2196924"/>
            <a:ext cx="4175185" cy="2838027"/>
            <a:chOff x="1250830" y="2196924"/>
            <a:chExt cx="4175185" cy="2838027"/>
          </a:xfrm>
        </p:grpSpPr>
        <p:sp>
          <p:nvSpPr>
            <p:cNvPr id="44" name="Volný tvar: obrazec 43">
              <a:extLst>
                <a:ext uri="{FF2B5EF4-FFF2-40B4-BE49-F238E27FC236}">
                  <a16:creationId xmlns:a16="http://schemas.microsoft.com/office/drawing/2014/main" id="{E192D7EB-09E4-4AF0-8F4C-E9F64B1ABE72}"/>
                </a:ext>
              </a:extLst>
            </p:cNvPr>
            <p:cNvSpPr/>
            <p:nvPr/>
          </p:nvSpPr>
          <p:spPr bwMode="auto">
            <a:xfrm>
              <a:off x="1250830" y="2196924"/>
              <a:ext cx="4175185" cy="268562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77652 h 2694905"/>
                <a:gd name="connsiteX1" fmla="*/ 452165 w 4175185"/>
                <a:gd name="connsiteY1" fmla="*/ 24576 h 2694905"/>
                <a:gd name="connsiteX2" fmla="*/ 1294936 w 4175185"/>
                <a:gd name="connsiteY2" fmla="*/ 1397923 h 2694905"/>
                <a:gd name="connsiteX3" fmla="*/ 1785668 w 4175185"/>
                <a:gd name="connsiteY3" fmla="*/ 2142814 h 2694905"/>
                <a:gd name="connsiteX4" fmla="*/ 2794959 w 4175185"/>
                <a:gd name="connsiteY4" fmla="*/ 2548256 h 2694905"/>
                <a:gd name="connsiteX5" fmla="*/ 4175185 w 4175185"/>
                <a:gd name="connsiteY5" fmla="*/ 2694905 h 2694905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1785668 w 4175185"/>
                <a:gd name="connsiteY3" fmla="*/ 21335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2065068 w 4175185"/>
                <a:gd name="connsiteY3" fmla="*/ 19938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5627">
                  <a:moveTo>
                    <a:pt x="0" y="2668374"/>
                  </a:moveTo>
                  <a:cubicBezTo>
                    <a:pt x="51758" y="1628891"/>
                    <a:pt x="210942" y="192603"/>
                    <a:pt x="452165" y="15298"/>
                  </a:cubicBezTo>
                  <a:cubicBezTo>
                    <a:pt x="693388" y="-162007"/>
                    <a:pt x="1373746" y="1253376"/>
                    <a:pt x="1447336" y="1604545"/>
                  </a:cubicBezTo>
                  <a:cubicBezTo>
                    <a:pt x="1605074" y="1377903"/>
                    <a:pt x="1840464" y="1838097"/>
                    <a:pt x="2065068" y="1993836"/>
                  </a:cubicBezTo>
                  <a:cubicBezTo>
                    <a:pt x="2289672" y="2149575"/>
                    <a:pt x="2396706" y="2446963"/>
                    <a:pt x="2794959" y="2538978"/>
                  </a:cubicBezTo>
                  <a:cubicBezTo>
                    <a:pt x="3193212" y="2630993"/>
                    <a:pt x="3850257" y="2674125"/>
                    <a:pt x="4175185" y="268562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5" name="Přímá spojnice se šipkou 44">
              <a:extLst>
                <a:ext uri="{FF2B5EF4-FFF2-40B4-BE49-F238E27FC236}">
                  <a16:creationId xmlns:a16="http://schemas.microsoft.com/office/drawing/2014/main" id="{F949FD60-2B95-43A0-8E6C-205D9C2C87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8C622EAB-642D-4B8F-9ACE-7F634BDBF199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48" name="Volný tvar: obrazec 47">
              <a:extLst>
                <a:ext uri="{FF2B5EF4-FFF2-40B4-BE49-F238E27FC236}">
                  <a16:creationId xmlns:a16="http://schemas.microsoft.com/office/drawing/2014/main" id="{4D5A2011-944E-416E-8CF7-29345C137BE7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9" name="Přímá spojnice se šipkou 48">
              <a:extLst>
                <a:ext uri="{FF2B5EF4-FFF2-40B4-BE49-F238E27FC236}">
                  <a16:creationId xmlns:a16="http://schemas.microsoft.com/office/drawing/2014/main" id="{26CFD247-DD40-49C3-9CE1-4B525E0848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Volný tvar: obrazec 50">
            <a:extLst>
              <a:ext uri="{FF2B5EF4-FFF2-40B4-BE49-F238E27FC236}">
                <a16:creationId xmlns:a16="http://schemas.microsoft.com/office/drawing/2014/main" id="{8AD40D39-ABBB-49A8-BE53-6CC26951A21F}"/>
              </a:ext>
            </a:extLst>
          </p:cNvPr>
          <p:cNvSpPr/>
          <p:nvPr/>
        </p:nvSpPr>
        <p:spPr bwMode="auto">
          <a:xfrm>
            <a:off x="1238271" y="2165458"/>
            <a:ext cx="4209690" cy="2698434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7130 h 2705756"/>
              <a:gd name="connsiteX1" fmla="*/ 472959 w 4209690"/>
              <a:gd name="connsiteY1" fmla="*/ 27752 h 2705756"/>
              <a:gd name="connsiteX2" fmla="*/ 1431026 w 4209690"/>
              <a:gd name="connsiteY2" fmla="*/ 1300011 h 2705756"/>
              <a:gd name="connsiteX3" fmla="*/ 2527540 w 4209690"/>
              <a:gd name="connsiteY3" fmla="*/ 1239265 h 2705756"/>
              <a:gd name="connsiteX4" fmla="*/ 4209690 w 4209690"/>
              <a:gd name="connsiteY4" fmla="*/ 2705756 h 2705756"/>
              <a:gd name="connsiteX0" fmla="*/ 0 w 4209690"/>
              <a:gd name="connsiteY0" fmla="*/ 2695080 h 2703706"/>
              <a:gd name="connsiteX1" fmla="*/ 472959 w 4209690"/>
              <a:gd name="connsiteY1" fmla="*/ 25702 h 2703706"/>
              <a:gd name="connsiteX2" fmla="*/ 1431026 w 4209690"/>
              <a:gd name="connsiteY2" fmla="*/ 1297961 h 2703706"/>
              <a:gd name="connsiteX3" fmla="*/ 2527540 w 4209690"/>
              <a:gd name="connsiteY3" fmla="*/ 1237215 h 2703706"/>
              <a:gd name="connsiteX4" fmla="*/ 4209690 w 4209690"/>
              <a:gd name="connsiteY4" fmla="*/ 2703706 h 2703706"/>
              <a:gd name="connsiteX0" fmla="*/ 0 w 4209690"/>
              <a:gd name="connsiteY0" fmla="*/ 2696672 h 2705298"/>
              <a:gd name="connsiteX1" fmla="*/ 472959 w 4209690"/>
              <a:gd name="connsiteY1" fmla="*/ 27294 h 2705298"/>
              <a:gd name="connsiteX2" fmla="*/ 1431026 w 4209690"/>
              <a:gd name="connsiteY2" fmla="*/ 1299553 h 2705298"/>
              <a:gd name="connsiteX3" fmla="*/ 2527540 w 4209690"/>
              <a:gd name="connsiteY3" fmla="*/ 1238807 h 2705298"/>
              <a:gd name="connsiteX4" fmla="*/ 4209690 w 4209690"/>
              <a:gd name="connsiteY4" fmla="*/ 2705298 h 2705298"/>
              <a:gd name="connsiteX0" fmla="*/ 0 w 4209690"/>
              <a:gd name="connsiteY0" fmla="*/ 2691242 h 2699868"/>
              <a:gd name="connsiteX1" fmla="*/ 472959 w 4209690"/>
              <a:gd name="connsiteY1" fmla="*/ 21864 h 2699868"/>
              <a:gd name="connsiteX2" fmla="*/ 1457151 w 4209690"/>
              <a:gd name="connsiteY2" fmla="*/ 1407335 h 2699868"/>
              <a:gd name="connsiteX3" fmla="*/ 2527540 w 4209690"/>
              <a:gd name="connsiteY3" fmla="*/ 1233377 h 2699868"/>
              <a:gd name="connsiteX4" fmla="*/ 4209690 w 4209690"/>
              <a:gd name="connsiteY4" fmla="*/ 2699868 h 2699868"/>
              <a:gd name="connsiteX0" fmla="*/ 0 w 4209690"/>
              <a:gd name="connsiteY0" fmla="*/ 2689808 h 2698434"/>
              <a:gd name="connsiteX1" fmla="*/ 472959 w 4209690"/>
              <a:gd name="connsiteY1" fmla="*/ 20430 h 2698434"/>
              <a:gd name="connsiteX2" fmla="*/ 1457151 w 4209690"/>
              <a:gd name="connsiteY2" fmla="*/ 1405901 h 2698434"/>
              <a:gd name="connsiteX3" fmla="*/ 2527540 w 4209690"/>
              <a:gd name="connsiteY3" fmla="*/ 1231943 h 2698434"/>
              <a:gd name="connsiteX4" fmla="*/ 4209690 w 4209690"/>
              <a:gd name="connsiteY4" fmla="*/ 2698434 h 269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698434">
                <a:moveTo>
                  <a:pt x="0" y="2689808"/>
                </a:moveTo>
                <a:cubicBezTo>
                  <a:pt x="19410" y="1275076"/>
                  <a:pt x="230101" y="234414"/>
                  <a:pt x="472959" y="20430"/>
                </a:cubicBezTo>
                <a:cubicBezTo>
                  <a:pt x="715817" y="-193554"/>
                  <a:pt x="1228295" y="1342593"/>
                  <a:pt x="1457151" y="1405901"/>
                </a:cubicBezTo>
                <a:cubicBezTo>
                  <a:pt x="1686007" y="1469209"/>
                  <a:pt x="2055963" y="981777"/>
                  <a:pt x="2527540" y="1231943"/>
                </a:cubicBezTo>
                <a:cubicBezTo>
                  <a:pt x="2999117" y="1482109"/>
                  <a:pt x="3393775" y="1965907"/>
                  <a:pt x="4209690" y="269843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Zástupný symbol pro obsah 4">
            <a:extLst>
              <a:ext uri="{FF2B5EF4-FFF2-40B4-BE49-F238E27FC236}">
                <a16:creationId xmlns:a16="http://schemas.microsoft.com/office/drawing/2014/main" id="{20BF82B3-2C9D-4FD6-A9E0-5ABE76156A9D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53" name="Zástupný symbol pro obsah 4">
            <a:extLst>
              <a:ext uri="{FF2B5EF4-FFF2-40B4-BE49-F238E27FC236}">
                <a16:creationId xmlns:a16="http://schemas.microsoft.com/office/drawing/2014/main" id="{327D70D4-1FCF-484E-841D-F0DD1DFC0FA2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sp>
        <p:nvSpPr>
          <p:cNvPr id="54" name="Zástupný symbol pro obsah 4">
            <a:extLst>
              <a:ext uri="{FF2B5EF4-FFF2-40B4-BE49-F238E27FC236}">
                <a16:creationId xmlns:a16="http://schemas.microsoft.com/office/drawing/2014/main" id="{CE7CDB0F-0437-42FB-9D59-81207F95324A}"/>
              </a:ext>
            </a:extLst>
          </p:cNvPr>
          <p:cNvSpPr txBox="1">
            <a:spLocks/>
          </p:cNvSpPr>
          <p:nvPr/>
        </p:nvSpPr>
        <p:spPr>
          <a:xfrm>
            <a:off x="2763623" y="5363377"/>
            <a:ext cx="1410250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Odražená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  <p:sp>
        <p:nvSpPr>
          <p:cNvPr id="58" name="Zástupný symbol pro obsah 4">
            <a:extLst>
              <a:ext uri="{FF2B5EF4-FFF2-40B4-BE49-F238E27FC236}">
                <a16:creationId xmlns:a16="http://schemas.microsoft.com/office/drawing/2014/main" id="{41EE277D-8D2C-4E5F-AE61-055599DC8F14}"/>
              </a:ext>
            </a:extLst>
          </p:cNvPr>
          <p:cNvSpPr txBox="1">
            <a:spLocks/>
          </p:cNvSpPr>
          <p:nvPr/>
        </p:nvSpPr>
        <p:spPr>
          <a:xfrm>
            <a:off x="1133309" y="5021722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1400" kern="0" dirty="0" err="1"/>
              <a:t>Dopředná</a:t>
            </a:r>
            <a:r>
              <a:rPr lang="en-US" sz="1400" kern="0" dirty="0"/>
              <a:t> </a:t>
            </a:r>
            <a:r>
              <a:rPr lang="en-US" sz="1400" kern="0" dirty="0" err="1"/>
              <a:t>systolická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Z 2023final VLF_Poddajnost pažní tepny 2022 XB[2023050209350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14841</TotalTime>
  <Words>1229</Words>
  <Application>Microsoft Office PowerPoint</Application>
  <PresentationFormat>Širokoúhlá obrazovka</PresentationFormat>
  <Paragraphs>155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Cambria Math</vt:lpstr>
      <vt:lpstr>Tahoma</vt:lpstr>
      <vt:lpstr>Times New Roman</vt:lpstr>
      <vt:lpstr>Wingdings</vt:lpstr>
      <vt:lpstr>Presentation_MU_EN</vt:lpstr>
      <vt:lpstr>Image</vt:lpstr>
      <vt:lpstr>Poddajnost cévního systému</vt:lpstr>
      <vt:lpstr>Prezentace aplikace PowerPoint</vt:lpstr>
      <vt:lpstr>Využití v klinické diagnostice</vt:lpstr>
      <vt:lpstr>Prezentace aplikace PowerPoint</vt:lpstr>
      <vt:lpstr>Prezentace aplikace PowerPoint</vt:lpstr>
      <vt:lpstr>Prezentace aplikace PowerPoint</vt:lpstr>
      <vt:lpstr>Faktory ovlivňující arteriální tuhost  </vt:lpstr>
      <vt:lpstr>Důsledky zvýšené arteriální tuhosti </vt:lpstr>
      <vt:lpstr>Pulzová vlna</vt:lpstr>
      <vt:lpstr>Pulzová vlna</vt:lpstr>
      <vt:lpstr>Prezentace aplikace PowerPoint</vt:lpstr>
      <vt:lpstr>Pulzová vlna v různých cévních segmentech </vt:lpstr>
      <vt:lpstr>Pohlavní rozdíly v mechanismech zvýšení arteriální tuhosti</vt:lpstr>
      <vt:lpstr>Hodnocení pulzové vlny </vt:lpstr>
      <vt:lpstr>Hodnocení pulzové vlny </vt:lpstr>
      <vt:lpstr>Prezentace aplikace PowerPoint</vt:lpstr>
      <vt:lpstr>Prezentace aplikace PowerPoint</vt:lpstr>
      <vt:lpstr>Prezentace aplikace PowerPoint</vt:lpstr>
      <vt:lpstr>Prezentace aplikace PowerPoint</vt:lpstr>
      <vt:lpstr>CAVI měření   (cardio – ankle – vascular index) </vt:lpstr>
      <vt:lpstr>CAVI měření </vt:lpstr>
      <vt:lpstr>Index kotník – paže ankle-brachial index (ABI)</vt:lpstr>
      <vt:lpstr>Děkuji za pozornost</vt:lpstr>
      <vt:lpstr>Prezentace aplikace PowerPoint</vt:lpstr>
      <vt:lpstr>Sonografie - jen doplnění pro zajímavost. </vt:lpstr>
      <vt:lpstr>Sonografie (β – index)- jen doplnění pro zajímavost. 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Zuzana Nováková</cp:lastModifiedBy>
  <cp:revision>106</cp:revision>
  <cp:lastPrinted>1601-01-01T00:00:00Z</cp:lastPrinted>
  <dcterms:created xsi:type="dcterms:W3CDTF">2020-11-05T09:58:03Z</dcterms:created>
  <dcterms:modified xsi:type="dcterms:W3CDTF">2023-05-02T12:38:10Z</dcterms:modified>
</cp:coreProperties>
</file>