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1" r:id="rId3"/>
    <p:sldId id="259" r:id="rId4"/>
    <p:sldId id="260" r:id="rId5"/>
    <p:sldId id="257" r:id="rId6"/>
    <p:sldId id="258" r:id="rId7"/>
    <p:sldId id="289" r:id="rId8"/>
    <p:sldId id="262" r:id="rId9"/>
    <p:sldId id="263" r:id="rId10"/>
    <p:sldId id="287" r:id="rId11"/>
    <p:sldId id="285" r:id="rId12"/>
    <p:sldId id="286" r:id="rId13"/>
    <p:sldId id="277" r:id="rId14"/>
    <p:sldId id="278" r:id="rId15"/>
    <p:sldId id="279" r:id="rId16"/>
    <p:sldId id="280" r:id="rId17"/>
    <p:sldId id="281" r:id="rId18"/>
    <p:sldId id="282" r:id="rId19"/>
    <p:sldId id="264" r:id="rId20"/>
    <p:sldId id="274" r:id="rId21"/>
    <p:sldId id="275" r:id="rId22"/>
    <p:sldId id="276" r:id="rId23"/>
    <p:sldId id="268" r:id="rId24"/>
    <p:sldId id="269" r:id="rId25"/>
    <p:sldId id="270" r:id="rId26"/>
    <p:sldId id="288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4611" autoAdjust="0"/>
  </p:normalViewPr>
  <p:slideViewPr>
    <p:cSldViewPr snapToGrid="0">
      <p:cViewPr varScale="1">
        <p:scale>
          <a:sx n="104" d="100"/>
          <a:sy n="104" d="100"/>
        </p:scale>
        <p:origin x="1014" y="108"/>
      </p:cViewPr>
      <p:guideLst>
        <p:guide orient="horz" pos="4319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8878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F654EE04-724C-47CC-B4FC-4B805873F063}" type="slidenum">
              <a:rPr lang="cs-CZ" altLang="cs-CZ"/>
              <a:pPr/>
              <a:t>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10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15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16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17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18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19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cs-CZ" altLang="cs-CZ" noProof="0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511EBE-4F7D-44F8-BD7B-FAC740A5D454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47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14068" y="6248400"/>
            <a:ext cx="6314536" cy="457200"/>
          </a:xfrm>
        </p:spPr>
        <p:txBody>
          <a:bodyPr/>
          <a:lstStyle/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8878" y="1003084"/>
            <a:ext cx="8641366" cy="914069"/>
          </a:xfrm>
        </p:spPr>
        <p:txBody>
          <a:bodyPr/>
          <a:lstStyle/>
          <a:p>
            <a:r>
              <a:rPr lang="cs-CZ" dirty="0" err="1"/>
              <a:t>Fotopletysmografická</a:t>
            </a:r>
            <a:r>
              <a:rPr lang="cs-CZ" dirty="0"/>
              <a:t> metoda snímání TK</a:t>
            </a:r>
            <a:endParaRPr lang="cs-CZ" altLang="cs-CZ" dirty="0"/>
          </a:p>
        </p:txBody>
      </p:sp>
      <p:pic>
        <p:nvPicPr>
          <p:cNvPr id="5" name="Picture 2" descr="C:\Users\Johanka\Desktop\výuka\praktika moje vytvořené prezentace\metody měření TK - praktika perezentace\obrázky\prof_mudr_jan_penaz_c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250" y="2244435"/>
            <a:ext cx="5717988" cy="400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63148" y="1986759"/>
            <a:ext cx="3655710" cy="91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400" dirty="0"/>
              <a:t>Peňázova metoda, </a:t>
            </a:r>
            <a:br>
              <a:rPr lang="cs-CZ" sz="2400" dirty="0"/>
            </a:br>
            <a:r>
              <a:rPr lang="cs-CZ" sz="2400" dirty="0" err="1"/>
              <a:t>volume</a:t>
            </a:r>
            <a:r>
              <a:rPr lang="cs-CZ" sz="2400" dirty="0"/>
              <a:t> </a:t>
            </a:r>
            <a:r>
              <a:rPr lang="cs-CZ" sz="2400" dirty="0" err="1"/>
              <a:t>clamp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676400" y="116632"/>
            <a:ext cx="7216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Příčiny snížené BRS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00329" y="836712"/>
            <a:ext cx="509175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Fyziologicky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psychický stres – zvýšená sympatická aktivita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fyzická zátěž  – zvýšená sympatická aktivita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Ve vyšším věku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Patologicky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hypertenze – snížená citlivost baroreceptorů (ateroskleróza, ztuhlá stěna arterií)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diabetes – diagnostika neuropatie (porucha ANS)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Chronická deprese (neurogenní)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srdeční selhání – srdce jako orgán neodpovídá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Transplantované srdce - denervace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infarkt myokardu – srdce jako orgán neodpovídá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52" y="2989709"/>
            <a:ext cx="2299981" cy="17254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50" y="-27384"/>
            <a:ext cx="2286000" cy="2857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17535"/>
          <a:stretch/>
        </p:blipFill>
        <p:spPr>
          <a:xfrm>
            <a:off x="5359799" y="116632"/>
            <a:ext cx="1864796" cy="16817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83" y="1908097"/>
            <a:ext cx="1250742" cy="189865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799" y="3735565"/>
            <a:ext cx="1412776" cy="1412776"/>
          </a:xfrm>
          <a:prstGeom prst="rect">
            <a:avLst/>
          </a:prstGeom>
        </p:spPr>
      </p:pic>
      <p:pic>
        <p:nvPicPr>
          <p:cNvPr id="2050" name="Picture 2" descr="C:\Users\Johanka\Pictures\další\PhD vtipy a další\15129407_1311358695575392_4095656326193901346_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0"/>
          <a:stretch/>
        </p:blipFill>
        <p:spPr bwMode="auto">
          <a:xfrm>
            <a:off x="7273209" y="5010403"/>
            <a:ext cx="1803306" cy="17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cat smoki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8"/>
          <a:stretch/>
        </p:blipFill>
        <p:spPr bwMode="auto">
          <a:xfrm>
            <a:off x="5246900" y="5148340"/>
            <a:ext cx="2210522" cy="16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8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892102" y="273616"/>
            <a:ext cx="520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Oběhový parametr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23278" y="2253640"/>
            <a:ext cx="84971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1800" b="1" dirty="0"/>
              <a:t>variabilita – proměnlivost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1" dirty="0"/>
              <a:t>oběhový parametr (kardiovaskulární)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1800" dirty="0"/>
              <a:t>snáze měřitelné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1600" dirty="0"/>
              <a:t>EKG: RR interval, okamžitá srdeční frekvence (1/RR)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1600" dirty="0"/>
              <a:t>Krevní tlak: systolický (SBP), diastolický (DBP), střední (MAP), pulzový (PP)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1800" dirty="0"/>
              <a:t>špatně měřitelné přímo (</a:t>
            </a:r>
            <a:r>
              <a:rPr lang="cs-CZ" sz="1800" dirty="0" err="1"/>
              <a:t>bioimpedance</a:t>
            </a:r>
            <a:r>
              <a:rPr lang="cs-CZ" sz="1800" dirty="0"/>
              <a:t>), někdy dopočitatelné nepřímo (</a:t>
            </a:r>
            <a:r>
              <a:rPr lang="cs-CZ" sz="1800" dirty="0" err="1"/>
              <a:t>Windkessel</a:t>
            </a:r>
            <a:r>
              <a:rPr lang="cs-CZ" sz="1800" dirty="0"/>
              <a:t> model)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1600" dirty="0"/>
              <a:t>systolický objem (SV), minutový výdej (CO), periferní rezistence (TPR)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1800" dirty="0"/>
              <a:t>hodně špatně měřitelné (invazivně, katetrizací)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1600" dirty="0"/>
              <a:t>tlaky a průtoky v různých částech cévního řečiště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33" y="260648"/>
            <a:ext cx="2903939" cy="214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11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63608" y="242948"/>
            <a:ext cx="6861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Časová řada (signál) oběhového parametru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8497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Tep po tepu (např. 5 min dlouhý záznam)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RR interval:                  805, 820, 815, 817, 822, 816,….. </a:t>
            </a:r>
            <a:r>
              <a:rPr lang="cs-CZ" sz="1800" dirty="0" err="1"/>
              <a:t>ms</a:t>
            </a: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Okamžitá srdeční frekvence:       70, 73, 68, 65, 67, 71,….. </a:t>
            </a:r>
            <a:r>
              <a:rPr lang="cs-CZ" sz="1800" dirty="0" err="1"/>
              <a:t>bpm</a:t>
            </a: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Systolický tlak:              115, 117, 120, 116, 121, 119,….. </a:t>
            </a:r>
            <a:r>
              <a:rPr lang="cs-CZ" sz="1800" dirty="0" err="1"/>
              <a:t>mmHg</a:t>
            </a:r>
            <a:endParaRPr lang="cs-CZ" sz="1800" dirty="0"/>
          </a:p>
          <a:p>
            <a:endParaRPr lang="cs-CZ" sz="1800" dirty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1691680" y="2780928"/>
            <a:ext cx="5872375" cy="1425058"/>
            <a:chOff x="-1799926" y="1018403"/>
            <a:chExt cx="8305852" cy="5446978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9" r="7742"/>
            <a:stretch/>
          </p:blipFill>
          <p:spPr>
            <a:xfrm>
              <a:off x="-1628509" y="3315873"/>
              <a:ext cx="8134435" cy="2524453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r="7781" b="3792"/>
            <a:stretch/>
          </p:blipFill>
          <p:spPr>
            <a:xfrm>
              <a:off x="-1640789" y="1018403"/>
              <a:ext cx="8146714" cy="2428728"/>
            </a:xfrm>
            <a:prstGeom prst="rect">
              <a:avLst/>
            </a:prstGeom>
          </p:spPr>
        </p:pic>
        <p:sp>
          <p:nvSpPr>
            <p:cNvPr id="10" name="Obdélník 9"/>
            <p:cNvSpPr/>
            <p:nvPr/>
          </p:nvSpPr>
          <p:spPr>
            <a:xfrm>
              <a:off x="-1799926" y="3275948"/>
              <a:ext cx="660231" cy="2405509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cs-CZ" sz="1100" b="1" dirty="0">
                  <a:cs typeface="Times New Roman" panose="02020603050405020304" pitchFamily="18" charset="0"/>
                </a:rPr>
                <a:t>STK</a:t>
              </a:r>
              <a:endParaRPr lang="en-US" sz="1100" b="1" dirty="0">
                <a:cs typeface="Times New Roman" panose="02020603050405020304" pitchFamily="18" charset="0"/>
              </a:endParaRPr>
            </a:p>
            <a:p>
              <a:pPr algn="ctr">
                <a:lnSpc>
                  <a:spcPts val="1100"/>
                </a:lnSpc>
              </a:pPr>
              <a:r>
                <a:rPr lang="en-US" sz="1100" b="1" dirty="0">
                  <a:cs typeface="Times New Roman" panose="02020603050405020304" pitchFamily="18" charset="0"/>
                </a:rPr>
                <a:t> </a:t>
              </a:r>
              <a:r>
                <a:rPr lang="en-US" sz="1050" dirty="0">
                  <a:cs typeface="Times New Roman" panose="02020603050405020304" pitchFamily="18" charset="0"/>
                </a:rPr>
                <a:t>[mmHg]</a:t>
              </a:r>
              <a:endParaRPr lang="cs-CZ" sz="1050" dirty="0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-1784286" y="1611178"/>
              <a:ext cx="660231" cy="1406788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cs-CZ" sz="1100" b="1" dirty="0">
                  <a:cs typeface="Times New Roman" panose="02020603050405020304" pitchFamily="18" charset="0"/>
                </a:rPr>
                <a:t>RR</a:t>
              </a:r>
              <a:r>
                <a:rPr lang="en-US" sz="1100" b="1" dirty="0"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ts val="1100"/>
                </a:lnSpc>
              </a:pPr>
              <a:r>
                <a:rPr lang="en-US" sz="1050" dirty="0">
                  <a:cs typeface="Times New Roman" panose="02020603050405020304" pitchFamily="18" charset="0"/>
                </a:rPr>
                <a:t>[</a:t>
              </a:r>
              <a:r>
                <a:rPr lang="en-US" sz="1050" dirty="0" err="1">
                  <a:cs typeface="Times New Roman" panose="02020603050405020304" pitchFamily="18" charset="0"/>
                </a:rPr>
                <a:t>ms</a:t>
              </a:r>
              <a:r>
                <a:rPr lang="en-US" sz="1050" dirty="0">
                  <a:cs typeface="Times New Roman" panose="02020603050405020304" pitchFamily="18" charset="0"/>
                </a:rPr>
                <a:t>]</a:t>
              </a:r>
              <a:endParaRPr lang="cs-CZ" sz="1050" dirty="0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-1281811" y="2515936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cs typeface="Times New Roman" panose="02020603050405020304" pitchFamily="18" charset="0"/>
                </a:rPr>
                <a:t>700</a:t>
              </a:r>
              <a:endParaRPr lang="cs-CZ" sz="1050" dirty="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-1281811" y="1776175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cs typeface="Times New Roman" panose="02020603050405020304" pitchFamily="18" charset="0"/>
                </a:rPr>
                <a:t>800</a:t>
              </a:r>
              <a:endParaRPr lang="cs-CZ" sz="1050" dirty="0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-1281811" y="1030543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cs typeface="Times New Roman" panose="02020603050405020304" pitchFamily="18" charset="0"/>
                </a:rPr>
                <a:t>900</a:t>
              </a:r>
              <a:endParaRPr lang="cs-CZ" sz="1050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-1269912" y="4556444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cs typeface="Times New Roman" panose="02020603050405020304" pitchFamily="18" charset="0"/>
                </a:rPr>
                <a:t>110</a:t>
              </a:r>
              <a:endParaRPr lang="cs-CZ" sz="1050" dirty="0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-1274563" y="3757816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cs typeface="Times New Roman" panose="02020603050405020304" pitchFamily="18" charset="0"/>
                </a:rPr>
                <a:t>120</a:t>
              </a:r>
              <a:endParaRPr lang="cs-CZ" sz="1050" dirty="0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-1269912" y="3008602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cs typeface="Times New Roman" panose="02020603050405020304" pitchFamily="18" charset="0"/>
                </a:rPr>
                <a:t>130</a:t>
              </a:r>
              <a:endParaRPr lang="cs-CZ" sz="1050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155334" y="5465433"/>
              <a:ext cx="515125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cs typeface="Times New Roman" panose="02020603050405020304" pitchFamily="18" charset="0"/>
                </a:rPr>
                <a:t>20</a:t>
              </a:r>
              <a:endParaRPr lang="cs-CZ" sz="1100" dirty="0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259633" y="5465433"/>
              <a:ext cx="515125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cs typeface="Times New Roman" panose="02020603050405020304" pitchFamily="18" charset="0"/>
                </a:rPr>
                <a:t>40</a:t>
              </a:r>
              <a:endParaRPr lang="cs-CZ" sz="1100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2374951" y="5465433"/>
              <a:ext cx="515125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cs typeface="Times New Roman" panose="02020603050405020304" pitchFamily="18" charset="0"/>
                </a:rPr>
                <a:t>60</a:t>
              </a:r>
              <a:endParaRPr lang="cs-CZ" sz="1100" dirty="0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3479580" y="5465433"/>
              <a:ext cx="515125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cs typeface="Times New Roman" panose="02020603050405020304" pitchFamily="18" charset="0"/>
                </a:rPr>
                <a:t>80</a:t>
              </a:r>
              <a:endParaRPr lang="cs-CZ" sz="1100" dirty="0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4512628" y="5465429"/>
              <a:ext cx="642092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cs typeface="Times New Roman" panose="02020603050405020304" pitchFamily="18" charset="0"/>
                </a:rPr>
                <a:t>100</a:t>
              </a:r>
              <a:endParaRPr lang="cs-CZ" sz="1100" dirty="0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5638729" y="5465433"/>
              <a:ext cx="803070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cs typeface="Times New Roman" panose="02020603050405020304" pitchFamily="18" charset="0"/>
                </a:rPr>
                <a:t>120 s</a:t>
              </a:r>
              <a:endParaRPr lang="cs-CZ" sz="1100" dirty="0"/>
            </a:p>
          </p:txBody>
        </p:sp>
      </p:grpSp>
      <p:sp>
        <p:nvSpPr>
          <p:cNvPr id="24" name="Obdélník 23"/>
          <p:cNvSpPr/>
          <p:nvPr/>
        </p:nvSpPr>
        <p:spPr>
          <a:xfrm>
            <a:off x="3053026" y="5305260"/>
            <a:ext cx="1338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>
                <a:cs typeface="Times New Roman" panose="02020603050405020304" pitchFamily="18" charset="0"/>
              </a:rPr>
              <a:t>RR interval</a:t>
            </a:r>
            <a:endParaRPr lang="cs-CZ" sz="1600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2531454" y="4349095"/>
            <a:ext cx="4852618" cy="910127"/>
            <a:chOff x="3816260" y="2362713"/>
            <a:chExt cx="4852618" cy="910127"/>
          </a:xfrm>
        </p:grpSpPr>
        <p:sp>
          <p:nvSpPr>
            <p:cNvPr id="26" name="Ovál 25"/>
            <p:cNvSpPr/>
            <p:nvPr/>
          </p:nvSpPr>
          <p:spPr>
            <a:xfrm>
              <a:off x="4642649" y="2432313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7" name="Ovál 26"/>
            <p:cNvSpPr/>
            <p:nvPr/>
          </p:nvSpPr>
          <p:spPr>
            <a:xfrm>
              <a:off x="5334843" y="2432312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8" name="Ovál 27"/>
            <p:cNvSpPr/>
            <p:nvPr/>
          </p:nvSpPr>
          <p:spPr>
            <a:xfrm>
              <a:off x="6188911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9" name="Ovál 28"/>
            <p:cNvSpPr/>
            <p:nvPr/>
          </p:nvSpPr>
          <p:spPr>
            <a:xfrm>
              <a:off x="7246616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30" name="Ovál 29"/>
            <p:cNvSpPr/>
            <p:nvPr/>
          </p:nvSpPr>
          <p:spPr>
            <a:xfrm>
              <a:off x="8461135" y="247180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cxnSp>
          <p:nvCxnSpPr>
            <p:cNvPr id="31" name="Přímá spojnice se šipkou 30"/>
            <p:cNvCxnSpPr/>
            <p:nvPr/>
          </p:nvCxnSpPr>
          <p:spPr>
            <a:xfrm>
              <a:off x="4684283" y="3272840"/>
              <a:ext cx="705985" cy="0"/>
            </a:xfrm>
            <a:prstGeom prst="straightConnector1">
              <a:avLst/>
            </a:prstGeom>
            <a:ln w="57150">
              <a:solidFill>
                <a:srgbClr val="CC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bdélník 31"/>
            <p:cNvSpPr/>
            <p:nvPr/>
          </p:nvSpPr>
          <p:spPr>
            <a:xfrm>
              <a:off x="4705854" y="2362713"/>
              <a:ext cx="3337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600" b="1" dirty="0">
                  <a:solidFill>
                    <a:srgbClr val="9933FF"/>
                  </a:solidFill>
                  <a:cs typeface="Times New Roman" panose="02020603050405020304" pitchFamily="18" charset="0"/>
                </a:rPr>
                <a:t>R</a:t>
              </a:r>
              <a:endParaRPr lang="cs-CZ" sz="1600" dirty="0">
                <a:solidFill>
                  <a:srgbClr val="9933FF"/>
                </a:solidFill>
              </a:endParaRPr>
            </a:p>
          </p:txBody>
        </p:sp>
        <p:grpSp>
          <p:nvGrpSpPr>
            <p:cNvPr id="33" name="Skupina 32"/>
            <p:cNvGrpSpPr/>
            <p:nvPr/>
          </p:nvGrpSpPr>
          <p:grpSpPr>
            <a:xfrm>
              <a:off x="3816260" y="2536900"/>
              <a:ext cx="4852618" cy="652432"/>
              <a:chOff x="3724407" y="2368516"/>
              <a:chExt cx="4852618" cy="652432"/>
            </a:xfrm>
          </p:grpSpPr>
          <p:grpSp>
            <p:nvGrpSpPr>
              <p:cNvPr id="34" name="Skupina 33"/>
              <p:cNvGrpSpPr/>
              <p:nvPr/>
            </p:nvGrpSpPr>
            <p:grpSpPr>
              <a:xfrm>
                <a:off x="4417587" y="2368516"/>
                <a:ext cx="4159438" cy="652432"/>
                <a:chOff x="2411760" y="1124744"/>
                <a:chExt cx="6150917" cy="928613"/>
              </a:xfrm>
            </p:grpSpPr>
            <p:grpSp>
              <p:nvGrpSpPr>
                <p:cNvPr id="36" name="Skupina 35"/>
                <p:cNvGrpSpPr/>
                <p:nvPr/>
              </p:nvGrpSpPr>
              <p:grpSpPr>
                <a:xfrm>
                  <a:off x="2411760" y="1124744"/>
                  <a:ext cx="1027119" cy="853256"/>
                  <a:chOff x="762000" y="1658417"/>
                  <a:chExt cx="1793768" cy="930782"/>
                </a:xfrm>
              </p:grpSpPr>
              <p:cxnSp>
                <p:nvCxnSpPr>
                  <p:cNvPr id="75" name="Přímá spojnice 74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Přímá spojnice 75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Volný tvar 76"/>
                  <p:cNvSpPr/>
                  <p:nvPr/>
                </p:nvSpPr>
                <p:spPr>
                  <a:xfrm>
                    <a:off x="762000" y="2354404"/>
                    <a:ext cx="209550" cy="103046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78" name="Volný tvar 77"/>
                  <p:cNvSpPr/>
                  <p:nvPr/>
                </p:nvSpPr>
                <p:spPr>
                  <a:xfrm>
                    <a:off x="1605957" y="2208559"/>
                    <a:ext cx="446846" cy="26794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cxnSp>
                <p:nvCxnSpPr>
                  <p:cNvPr id="79" name="Přímá spojnice 78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Přímá spojnice 79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Přímá spojnice 80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Přímá spojnice 81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Přímá spojnice 82"/>
                  <p:cNvCxnSpPr/>
                  <p:nvPr/>
                </p:nvCxnSpPr>
                <p:spPr>
                  <a:xfrm flipV="1">
                    <a:off x="2052803" y="2460923"/>
                    <a:ext cx="502965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Skupina 36"/>
                <p:cNvGrpSpPr/>
                <p:nvPr/>
              </p:nvGrpSpPr>
              <p:grpSpPr>
                <a:xfrm>
                  <a:off x="3444673" y="1146516"/>
                  <a:ext cx="1243882" cy="853256"/>
                  <a:chOff x="762000" y="1658417"/>
                  <a:chExt cx="2172325" cy="930782"/>
                </a:xfrm>
              </p:grpSpPr>
              <p:cxnSp>
                <p:nvCxnSpPr>
                  <p:cNvPr id="66" name="Přímá spojnice 65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Přímá spojnice 66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Volný tvar 67"/>
                  <p:cNvSpPr/>
                  <p:nvPr/>
                </p:nvSpPr>
                <p:spPr>
                  <a:xfrm>
                    <a:off x="762000" y="2342529"/>
                    <a:ext cx="209550" cy="1149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9" name="Volný tvar 68"/>
                  <p:cNvSpPr/>
                  <p:nvPr/>
                </p:nvSpPr>
                <p:spPr>
                  <a:xfrm>
                    <a:off x="1605955" y="2184809"/>
                    <a:ext cx="517774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cxnSp>
                <p:nvCxnSpPr>
                  <p:cNvPr id="70" name="Přímá spojnice 69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Přímá spojnice 70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Přímá spojnice 71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Přímá spojnice 72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Přímá spojnice 73"/>
                  <p:cNvCxnSpPr/>
                  <p:nvPr/>
                </p:nvCxnSpPr>
                <p:spPr>
                  <a:xfrm>
                    <a:off x="2117006" y="2460923"/>
                    <a:ext cx="81731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Skupina 37"/>
                <p:cNvGrpSpPr/>
                <p:nvPr/>
              </p:nvGrpSpPr>
              <p:grpSpPr>
                <a:xfrm>
                  <a:off x="4705950" y="1157402"/>
                  <a:ext cx="1567882" cy="853256"/>
                  <a:chOff x="762000" y="1658417"/>
                  <a:chExt cx="2738161" cy="930782"/>
                </a:xfrm>
              </p:grpSpPr>
              <p:cxnSp>
                <p:nvCxnSpPr>
                  <p:cNvPr id="57" name="Přímá spojnice 56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Přímá spojnice 57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Volný tvar 58"/>
                  <p:cNvSpPr/>
                  <p:nvPr/>
                </p:nvSpPr>
                <p:spPr>
                  <a:xfrm>
                    <a:off x="762000" y="2352429"/>
                    <a:ext cx="209550" cy="1050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0" name="Volný tvar 59"/>
                  <p:cNvSpPr/>
                  <p:nvPr/>
                </p:nvSpPr>
                <p:spPr>
                  <a:xfrm>
                    <a:off x="1605955" y="2184809"/>
                    <a:ext cx="590181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cxnSp>
                <p:nvCxnSpPr>
                  <p:cNvPr id="61" name="Přímá spojnice 60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Přímá spojnice 61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Přímá spojnice 62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Přímá spojnice 63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Přímá spojnice 64"/>
                  <p:cNvCxnSpPr>
                    <a:stCxn id="60" idx="2"/>
                  </p:cNvCxnSpPr>
                  <p:nvPr/>
                </p:nvCxnSpPr>
                <p:spPr>
                  <a:xfrm>
                    <a:off x="2196136" y="2460056"/>
                    <a:ext cx="1304025" cy="86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Skupina 38"/>
                <p:cNvGrpSpPr/>
                <p:nvPr/>
              </p:nvGrpSpPr>
              <p:grpSpPr>
                <a:xfrm>
                  <a:off x="6272187" y="1177363"/>
                  <a:ext cx="1799350" cy="853256"/>
                  <a:chOff x="762000" y="1658417"/>
                  <a:chExt cx="3142400" cy="930782"/>
                </a:xfrm>
              </p:grpSpPr>
              <p:cxnSp>
                <p:nvCxnSpPr>
                  <p:cNvPr id="48" name="Přímá spojnice 47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Přímá spojnice 48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Volný tvar 49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1" name="Volný tvar 50"/>
                  <p:cNvSpPr/>
                  <p:nvPr/>
                </p:nvSpPr>
                <p:spPr>
                  <a:xfrm>
                    <a:off x="1605955" y="2184809"/>
                    <a:ext cx="747265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cxnSp>
                <p:nvCxnSpPr>
                  <p:cNvPr id="52" name="Přímá spojnice 51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Přímá spojnice 52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Přímá spojnice 53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Přímá spojnice 54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Přímá spojnice 55"/>
                  <p:cNvCxnSpPr>
                    <a:stCxn id="51" idx="2"/>
                    <a:endCxn id="43" idx="0"/>
                  </p:cNvCxnSpPr>
                  <p:nvPr/>
                </p:nvCxnSpPr>
                <p:spPr>
                  <a:xfrm>
                    <a:off x="2353220" y="2460056"/>
                    <a:ext cx="1551179" cy="2219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Skupina 39"/>
                <p:cNvGrpSpPr/>
                <p:nvPr/>
              </p:nvGrpSpPr>
              <p:grpSpPr>
                <a:xfrm>
                  <a:off x="8071537" y="1200101"/>
                  <a:ext cx="491140" cy="853256"/>
                  <a:chOff x="762000" y="1658417"/>
                  <a:chExt cx="857730" cy="930782"/>
                </a:xfrm>
              </p:grpSpPr>
              <p:cxnSp>
                <p:nvCxnSpPr>
                  <p:cNvPr id="41" name="Přímá spojnice 40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Přímá spojnice 41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Volný tvar 42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cxnSp>
                <p:nvCxnSpPr>
                  <p:cNvPr id="44" name="Přímá spojnice 43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Přímá spojnice 44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Přímá spojnice 45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Přímá spojnice 46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5" name="Obdélník 34"/>
              <p:cNvSpPr/>
              <p:nvPr/>
            </p:nvSpPr>
            <p:spPr>
              <a:xfrm>
                <a:off x="3724407" y="2379442"/>
                <a:ext cx="60625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600" b="1" dirty="0">
                    <a:cs typeface="Times New Roman" panose="02020603050405020304" pitchFamily="18" charset="0"/>
                  </a:rPr>
                  <a:t>EKG</a:t>
                </a:r>
                <a:endParaRPr lang="cs-CZ" sz="1600" dirty="0"/>
              </a:p>
            </p:txBody>
          </p:sp>
        </p:grpSp>
      </p:grpSp>
      <p:grpSp>
        <p:nvGrpSpPr>
          <p:cNvPr id="84" name="Skupina 83"/>
          <p:cNvGrpSpPr/>
          <p:nvPr/>
        </p:nvGrpSpPr>
        <p:grpSpPr>
          <a:xfrm>
            <a:off x="2396591" y="5173610"/>
            <a:ext cx="4882519" cy="1402020"/>
            <a:chOff x="3681397" y="3187228"/>
            <a:chExt cx="4882519" cy="1402020"/>
          </a:xfrm>
        </p:grpSpPr>
        <p:sp>
          <p:nvSpPr>
            <p:cNvPr id="85" name="Obdélník 84"/>
            <p:cNvSpPr/>
            <p:nvPr/>
          </p:nvSpPr>
          <p:spPr>
            <a:xfrm>
              <a:off x="6486293" y="3300027"/>
              <a:ext cx="58221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6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STK</a:t>
              </a:r>
              <a:endParaRPr lang="cs-CZ" sz="1600" dirty="0">
                <a:solidFill>
                  <a:srgbClr val="FF0000"/>
                </a:solidFill>
              </a:endParaRPr>
            </a:p>
          </p:txBody>
        </p:sp>
        <p:grpSp>
          <p:nvGrpSpPr>
            <p:cNvPr id="86" name="Skupina 85"/>
            <p:cNvGrpSpPr/>
            <p:nvPr/>
          </p:nvGrpSpPr>
          <p:grpSpPr>
            <a:xfrm>
              <a:off x="3681397" y="3209071"/>
              <a:ext cx="4882519" cy="1298586"/>
              <a:chOff x="3589544" y="3209071"/>
              <a:chExt cx="4882519" cy="1298586"/>
            </a:xfrm>
          </p:grpSpPr>
          <p:grpSp>
            <p:nvGrpSpPr>
              <p:cNvPr id="96" name="Skupina 95"/>
              <p:cNvGrpSpPr/>
              <p:nvPr/>
            </p:nvGrpSpPr>
            <p:grpSpPr>
              <a:xfrm>
                <a:off x="4667885" y="3209071"/>
                <a:ext cx="3804178" cy="1298586"/>
                <a:chOff x="2781898" y="2012757"/>
                <a:chExt cx="5625564" cy="1848291"/>
              </a:xfrm>
            </p:grpSpPr>
            <p:sp>
              <p:nvSpPr>
                <p:cNvPr id="98" name="Volný tvar 97"/>
                <p:cNvSpPr/>
                <p:nvPr/>
              </p:nvSpPr>
              <p:spPr>
                <a:xfrm>
                  <a:off x="2781898" y="3014088"/>
                  <a:ext cx="967247" cy="846960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800"/>
                </a:p>
              </p:txBody>
            </p:sp>
            <p:sp>
              <p:nvSpPr>
                <p:cNvPr id="99" name="Volný tvar 98"/>
                <p:cNvSpPr/>
                <p:nvPr/>
              </p:nvSpPr>
              <p:spPr>
                <a:xfrm>
                  <a:off x="3747478" y="2706775"/>
                  <a:ext cx="1269080" cy="1078515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800"/>
                </a:p>
              </p:txBody>
            </p:sp>
            <p:sp>
              <p:nvSpPr>
                <p:cNvPr id="100" name="Volný tvar 99"/>
                <p:cNvSpPr/>
                <p:nvPr/>
              </p:nvSpPr>
              <p:spPr>
                <a:xfrm>
                  <a:off x="5014146" y="2426956"/>
                  <a:ext cx="1593116" cy="126188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800"/>
                </a:p>
              </p:txBody>
            </p:sp>
            <p:sp>
              <p:nvSpPr>
                <p:cNvPr id="101" name="Volný tvar 100"/>
                <p:cNvSpPr/>
                <p:nvPr/>
              </p:nvSpPr>
              <p:spPr>
                <a:xfrm>
                  <a:off x="6607262" y="2012757"/>
                  <a:ext cx="1800200" cy="155911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800"/>
                </a:p>
              </p:txBody>
            </p:sp>
          </p:grpSp>
          <p:sp>
            <p:nvSpPr>
              <p:cNvPr id="97" name="Obdélník 96"/>
              <p:cNvSpPr/>
              <p:nvPr/>
            </p:nvSpPr>
            <p:spPr>
              <a:xfrm>
                <a:off x="3589544" y="3873242"/>
                <a:ext cx="89319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600" b="1" dirty="0">
                    <a:cs typeface="Times New Roman" panose="02020603050405020304" pitchFamily="18" charset="0"/>
                  </a:rPr>
                  <a:t>krevní </a:t>
                </a:r>
              </a:p>
              <a:p>
                <a:r>
                  <a:rPr lang="cs-CZ" sz="1600" b="1" dirty="0">
                    <a:cs typeface="Times New Roman" panose="02020603050405020304" pitchFamily="18" charset="0"/>
                  </a:rPr>
                  <a:t>tlak</a:t>
                </a:r>
                <a:endParaRPr lang="cs-CZ" sz="1600" dirty="0"/>
              </a:p>
            </p:txBody>
          </p:sp>
        </p:grpSp>
        <p:sp>
          <p:nvSpPr>
            <p:cNvPr id="87" name="Obdélník 86"/>
            <p:cNvSpPr/>
            <p:nvPr/>
          </p:nvSpPr>
          <p:spPr>
            <a:xfrm>
              <a:off x="6435497" y="4212495"/>
              <a:ext cx="6078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6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DTK</a:t>
              </a:r>
              <a:endParaRPr lang="cs-CZ" sz="1600" dirty="0">
                <a:solidFill>
                  <a:srgbClr val="00B050"/>
                </a:solidFill>
              </a:endParaRPr>
            </a:p>
          </p:txBody>
        </p:sp>
        <p:sp>
          <p:nvSpPr>
            <p:cNvPr id="88" name="Ovál 87"/>
            <p:cNvSpPr/>
            <p:nvPr/>
          </p:nvSpPr>
          <p:spPr>
            <a:xfrm>
              <a:off x="4774841" y="38575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89" name="Ovál 88"/>
            <p:cNvSpPr/>
            <p:nvPr/>
          </p:nvSpPr>
          <p:spPr>
            <a:xfrm>
              <a:off x="5443814" y="3680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90" name="Ovál 89"/>
            <p:cNvSpPr/>
            <p:nvPr/>
          </p:nvSpPr>
          <p:spPr>
            <a:xfrm>
              <a:off x="6336963" y="347898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91" name="Ovál 90"/>
            <p:cNvSpPr/>
            <p:nvPr/>
          </p:nvSpPr>
          <p:spPr>
            <a:xfrm>
              <a:off x="7423248" y="31872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92" name="Ovál 91"/>
            <p:cNvSpPr/>
            <p:nvPr/>
          </p:nvSpPr>
          <p:spPr>
            <a:xfrm>
              <a:off x="5348028" y="441255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93" name="Ovál 92"/>
            <p:cNvSpPr/>
            <p:nvPr/>
          </p:nvSpPr>
          <p:spPr>
            <a:xfrm>
              <a:off x="6231878" y="4347137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94" name="Ovál 93"/>
            <p:cNvSpPr/>
            <p:nvPr/>
          </p:nvSpPr>
          <p:spPr>
            <a:xfrm>
              <a:off x="7293790" y="423601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95" name="Ovál 94"/>
            <p:cNvSpPr/>
            <p:nvPr/>
          </p:nvSpPr>
          <p:spPr>
            <a:xfrm>
              <a:off x="4709322" y="4481248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</p:grpSp>
    </p:spTree>
    <p:extLst>
      <p:ext uri="{BB962C8B-B14F-4D97-AF65-F5344CB8AC3E}">
        <p14:creationId xmlns:p14="http://schemas.microsoft.com/office/powerpoint/2010/main" val="391647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04950" y="188640"/>
            <a:ext cx="7531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Metody frekvenční domény - </a:t>
            </a:r>
            <a:r>
              <a:rPr lang="cs-CZ" sz="2000" b="1" dirty="0"/>
              <a:t>spektrální analýza</a:t>
            </a:r>
            <a:endParaRPr lang="cs-CZ" b="1" dirty="0"/>
          </a:p>
        </p:txBody>
      </p:sp>
      <p:sp>
        <p:nvSpPr>
          <p:cNvPr id="6" name="TextovéPole 25"/>
          <p:cNvSpPr txBox="1">
            <a:spLocks noChangeArrowheads="1"/>
          </p:cNvSpPr>
          <p:nvPr/>
        </p:nvSpPr>
        <p:spPr bwMode="auto">
          <a:xfrm>
            <a:off x="5614237" y="694975"/>
            <a:ext cx="33502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Signál ve frekvenční doméně</a:t>
            </a:r>
          </a:p>
        </p:txBody>
      </p:sp>
      <p:sp>
        <p:nvSpPr>
          <p:cNvPr id="7" name="TextovéPole 25"/>
          <p:cNvSpPr txBox="1">
            <a:spLocks noChangeArrowheads="1"/>
          </p:cNvSpPr>
          <p:nvPr/>
        </p:nvSpPr>
        <p:spPr bwMode="auto">
          <a:xfrm>
            <a:off x="179757" y="754789"/>
            <a:ext cx="30963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Časová řada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Signál v časové doméně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6" y="3494360"/>
            <a:ext cx="8763000" cy="3175000"/>
          </a:xfrm>
          <a:prstGeom prst="rect">
            <a:avLst/>
          </a:prstGeom>
        </p:spPr>
      </p:pic>
      <p:sp>
        <p:nvSpPr>
          <p:cNvPr id="9" name="Šipka doprava 8"/>
          <p:cNvSpPr/>
          <p:nvPr/>
        </p:nvSpPr>
        <p:spPr>
          <a:xfrm>
            <a:off x="3635896" y="931760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TextovéPole 25"/>
          <p:cNvSpPr txBox="1">
            <a:spLocks noChangeArrowheads="1"/>
          </p:cNvSpPr>
          <p:nvPr/>
        </p:nvSpPr>
        <p:spPr bwMode="auto">
          <a:xfrm>
            <a:off x="755576" y="1444714"/>
            <a:ext cx="7236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0000C0"/>
                </a:solidFill>
              </a:rPr>
              <a:t>Rozložení signálu na jednotlivé vlnové délky (případně frekvence)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107504" y="1844824"/>
            <a:ext cx="3362623" cy="1629762"/>
            <a:chOff x="1209377" y="4869160"/>
            <a:chExt cx="3362623" cy="1629762"/>
          </a:xfrm>
        </p:grpSpPr>
        <p:cxnSp>
          <p:nvCxnSpPr>
            <p:cNvPr id="12" name="Přímá spojnice 11"/>
            <p:cNvCxnSpPr/>
            <p:nvPr/>
          </p:nvCxnSpPr>
          <p:spPr>
            <a:xfrm>
              <a:off x="1547664" y="486916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533809" y="606558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Volný tvar 13"/>
            <p:cNvSpPr/>
            <p:nvPr/>
          </p:nvSpPr>
          <p:spPr>
            <a:xfrm>
              <a:off x="1555626" y="5160870"/>
              <a:ext cx="2800350" cy="604930"/>
            </a:xfrm>
            <a:custGeom>
              <a:avLst/>
              <a:gdLst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52400 w 2800350"/>
                <a:gd name="connsiteY5" fmla="*/ 40173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78050 w 2800350"/>
                <a:gd name="connsiteY48" fmla="*/ 41443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800350" h="604930">
                  <a:moveTo>
                    <a:pt x="0" y="604930"/>
                  </a:moveTo>
                  <a:cubicBezTo>
                    <a:pt x="1587" y="543546"/>
                    <a:pt x="3175" y="482163"/>
                    <a:pt x="12700" y="471580"/>
                  </a:cubicBezTo>
                  <a:cubicBezTo>
                    <a:pt x="22225" y="460997"/>
                    <a:pt x="46567" y="560480"/>
                    <a:pt x="57150" y="541430"/>
                  </a:cubicBezTo>
                  <a:cubicBezTo>
                    <a:pt x="67733" y="522380"/>
                    <a:pt x="63500" y="368922"/>
                    <a:pt x="76200" y="357280"/>
                  </a:cubicBezTo>
                  <a:cubicBezTo>
                    <a:pt x="88900" y="345638"/>
                    <a:pt x="113242" y="467347"/>
                    <a:pt x="133350" y="471580"/>
                  </a:cubicBezTo>
                  <a:cubicBezTo>
                    <a:pt x="153458" y="475813"/>
                    <a:pt x="171450" y="382680"/>
                    <a:pt x="196850" y="382680"/>
                  </a:cubicBezTo>
                  <a:cubicBezTo>
                    <a:pt x="222250" y="382680"/>
                    <a:pt x="263525" y="469463"/>
                    <a:pt x="285750" y="471580"/>
                  </a:cubicBezTo>
                  <a:cubicBezTo>
                    <a:pt x="307975" y="473697"/>
                    <a:pt x="309033" y="399613"/>
                    <a:pt x="330200" y="395380"/>
                  </a:cubicBezTo>
                  <a:cubicBezTo>
                    <a:pt x="351367" y="391147"/>
                    <a:pt x="392642" y="468405"/>
                    <a:pt x="412750" y="446180"/>
                  </a:cubicBezTo>
                  <a:cubicBezTo>
                    <a:pt x="432858" y="423955"/>
                    <a:pt x="439208" y="282138"/>
                    <a:pt x="450850" y="262030"/>
                  </a:cubicBezTo>
                  <a:cubicBezTo>
                    <a:pt x="462492" y="241922"/>
                    <a:pt x="468842" y="337172"/>
                    <a:pt x="482600" y="325530"/>
                  </a:cubicBezTo>
                  <a:cubicBezTo>
                    <a:pt x="496358" y="313888"/>
                    <a:pt x="519642" y="187947"/>
                    <a:pt x="533400" y="192180"/>
                  </a:cubicBezTo>
                  <a:cubicBezTo>
                    <a:pt x="547158" y="196413"/>
                    <a:pt x="552450" y="335055"/>
                    <a:pt x="565150" y="350930"/>
                  </a:cubicBezTo>
                  <a:cubicBezTo>
                    <a:pt x="577850" y="366805"/>
                    <a:pt x="596900" y="268380"/>
                    <a:pt x="609600" y="287430"/>
                  </a:cubicBezTo>
                  <a:cubicBezTo>
                    <a:pt x="622300" y="306480"/>
                    <a:pt x="629708" y="440888"/>
                    <a:pt x="641350" y="465230"/>
                  </a:cubicBezTo>
                  <a:cubicBezTo>
                    <a:pt x="652992" y="489572"/>
                    <a:pt x="665692" y="433480"/>
                    <a:pt x="679450" y="433480"/>
                  </a:cubicBezTo>
                  <a:cubicBezTo>
                    <a:pt x="693208" y="433480"/>
                    <a:pt x="712258" y="475813"/>
                    <a:pt x="723900" y="465230"/>
                  </a:cubicBezTo>
                  <a:cubicBezTo>
                    <a:pt x="735542" y="454647"/>
                    <a:pt x="736600" y="376330"/>
                    <a:pt x="749300" y="369980"/>
                  </a:cubicBezTo>
                  <a:cubicBezTo>
                    <a:pt x="762000" y="363630"/>
                    <a:pt x="773642" y="425013"/>
                    <a:pt x="800100" y="427130"/>
                  </a:cubicBezTo>
                  <a:cubicBezTo>
                    <a:pt x="826558" y="429247"/>
                    <a:pt x="876300" y="375272"/>
                    <a:pt x="908050" y="382680"/>
                  </a:cubicBezTo>
                  <a:cubicBezTo>
                    <a:pt x="939800" y="390088"/>
                    <a:pt x="970492" y="469463"/>
                    <a:pt x="990600" y="471580"/>
                  </a:cubicBezTo>
                  <a:cubicBezTo>
                    <a:pt x="1010708" y="473697"/>
                    <a:pt x="1011767" y="394322"/>
                    <a:pt x="1028700" y="395380"/>
                  </a:cubicBezTo>
                  <a:cubicBezTo>
                    <a:pt x="1045633" y="396438"/>
                    <a:pt x="1075267" y="503330"/>
                    <a:pt x="1092200" y="477930"/>
                  </a:cubicBezTo>
                  <a:cubicBezTo>
                    <a:pt x="1109133" y="452530"/>
                    <a:pt x="1115483" y="269438"/>
                    <a:pt x="1130300" y="242980"/>
                  </a:cubicBezTo>
                  <a:cubicBezTo>
                    <a:pt x="1145117" y="216522"/>
                    <a:pt x="1167342" y="335055"/>
                    <a:pt x="1181100" y="319180"/>
                  </a:cubicBezTo>
                  <a:cubicBezTo>
                    <a:pt x="1194858" y="303305"/>
                    <a:pt x="1195917" y="141380"/>
                    <a:pt x="1212850" y="147730"/>
                  </a:cubicBezTo>
                  <a:cubicBezTo>
                    <a:pt x="1229783" y="154080"/>
                    <a:pt x="1262592" y="340347"/>
                    <a:pt x="1282700" y="357280"/>
                  </a:cubicBezTo>
                  <a:cubicBezTo>
                    <a:pt x="1302808" y="374213"/>
                    <a:pt x="1305983" y="216522"/>
                    <a:pt x="1333500" y="249330"/>
                  </a:cubicBezTo>
                  <a:cubicBezTo>
                    <a:pt x="1361017" y="282138"/>
                    <a:pt x="1423458" y="529788"/>
                    <a:pt x="1447800" y="554130"/>
                  </a:cubicBezTo>
                  <a:cubicBezTo>
                    <a:pt x="1472142" y="578472"/>
                    <a:pt x="1470025" y="409138"/>
                    <a:pt x="1479550" y="395380"/>
                  </a:cubicBezTo>
                  <a:cubicBezTo>
                    <a:pt x="1489075" y="381622"/>
                    <a:pt x="1497542" y="490630"/>
                    <a:pt x="1504950" y="471580"/>
                  </a:cubicBezTo>
                  <a:cubicBezTo>
                    <a:pt x="1512358" y="452530"/>
                    <a:pt x="1514475" y="291663"/>
                    <a:pt x="1524000" y="281080"/>
                  </a:cubicBezTo>
                  <a:cubicBezTo>
                    <a:pt x="1533525" y="270497"/>
                    <a:pt x="1549400" y="402788"/>
                    <a:pt x="1562100" y="408080"/>
                  </a:cubicBezTo>
                  <a:cubicBezTo>
                    <a:pt x="1574800" y="413372"/>
                    <a:pt x="1586442" y="298013"/>
                    <a:pt x="1600200" y="312830"/>
                  </a:cubicBezTo>
                  <a:cubicBezTo>
                    <a:pt x="1613958" y="327647"/>
                    <a:pt x="1628775" y="505447"/>
                    <a:pt x="1644650" y="496980"/>
                  </a:cubicBezTo>
                  <a:cubicBezTo>
                    <a:pt x="1660525" y="488513"/>
                    <a:pt x="1677458" y="286372"/>
                    <a:pt x="1695450" y="262030"/>
                  </a:cubicBezTo>
                  <a:cubicBezTo>
                    <a:pt x="1713442" y="237688"/>
                    <a:pt x="1738842" y="364688"/>
                    <a:pt x="1752600" y="350930"/>
                  </a:cubicBezTo>
                  <a:cubicBezTo>
                    <a:pt x="1766358" y="337172"/>
                    <a:pt x="1769533" y="185830"/>
                    <a:pt x="1778000" y="179480"/>
                  </a:cubicBezTo>
                  <a:cubicBezTo>
                    <a:pt x="1786467" y="173130"/>
                    <a:pt x="1788583" y="330822"/>
                    <a:pt x="1803400" y="312830"/>
                  </a:cubicBezTo>
                  <a:cubicBezTo>
                    <a:pt x="1818217" y="294838"/>
                    <a:pt x="1854200" y="87405"/>
                    <a:pt x="1866900" y="71530"/>
                  </a:cubicBezTo>
                  <a:cubicBezTo>
                    <a:pt x="1879600" y="55655"/>
                    <a:pt x="1865842" y="204880"/>
                    <a:pt x="1879600" y="217580"/>
                  </a:cubicBezTo>
                  <a:cubicBezTo>
                    <a:pt x="1893358" y="230280"/>
                    <a:pt x="1931458" y="149847"/>
                    <a:pt x="1949450" y="147730"/>
                  </a:cubicBezTo>
                  <a:cubicBezTo>
                    <a:pt x="1967442" y="145613"/>
                    <a:pt x="1979083" y="215463"/>
                    <a:pt x="1987550" y="204880"/>
                  </a:cubicBezTo>
                  <a:cubicBezTo>
                    <a:pt x="1996017" y="194297"/>
                    <a:pt x="1994959" y="85288"/>
                    <a:pt x="2000250" y="84230"/>
                  </a:cubicBezTo>
                  <a:cubicBezTo>
                    <a:pt x="2005541" y="83172"/>
                    <a:pt x="2011892" y="212288"/>
                    <a:pt x="2019300" y="198530"/>
                  </a:cubicBezTo>
                  <a:cubicBezTo>
                    <a:pt x="2026708" y="184772"/>
                    <a:pt x="2035175" y="-20545"/>
                    <a:pt x="2044700" y="1680"/>
                  </a:cubicBezTo>
                  <a:cubicBezTo>
                    <a:pt x="2054225" y="23905"/>
                    <a:pt x="2063750" y="295897"/>
                    <a:pt x="2076450" y="331880"/>
                  </a:cubicBezTo>
                  <a:cubicBezTo>
                    <a:pt x="2089150" y="367863"/>
                    <a:pt x="2103967" y="203822"/>
                    <a:pt x="2120900" y="217580"/>
                  </a:cubicBezTo>
                  <a:cubicBezTo>
                    <a:pt x="2137833" y="231338"/>
                    <a:pt x="2160058" y="404905"/>
                    <a:pt x="2178050" y="414430"/>
                  </a:cubicBezTo>
                  <a:cubicBezTo>
                    <a:pt x="2196042" y="423955"/>
                    <a:pt x="2210858" y="251447"/>
                    <a:pt x="2228850" y="274730"/>
                  </a:cubicBezTo>
                  <a:cubicBezTo>
                    <a:pt x="2246842" y="298013"/>
                    <a:pt x="2270125" y="532963"/>
                    <a:pt x="2286000" y="554130"/>
                  </a:cubicBezTo>
                  <a:cubicBezTo>
                    <a:pt x="2301875" y="575297"/>
                    <a:pt x="2309283" y="409138"/>
                    <a:pt x="2324100" y="401730"/>
                  </a:cubicBezTo>
                  <a:cubicBezTo>
                    <a:pt x="2338917" y="394322"/>
                    <a:pt x="2356908" y="529788"/>
                    <a:pt x="2374900" y="509680"/>
                  </a:cubicBezTo>
                  <a:cubicBezTo>
                    <a:pt x="2392892" y="489572"/>
                    <a:pt x="2418292" y="298013"/>
                    <a:pt x="2432050" y="281080"/>
                  </a:cubicBezTo>
                  <a:cubicBezTo>
                    <a:pt x="2445808" y="264147"/>
                    <a:pt x="2447925" y="430305"/>
                    <a:pt x="2457450" y="408080"/>
                  </a:cubicBezTo>
                  <a:cubicBezTo>
                    <a:pt x="2466975" y="385855"/>
                    <a:pt x="2479675" y="172072"/>
                    <a:pt x="2489200" y="147730"/>
                  </a:cubicBezTo>
                  <a:cubicBezTo>
                    <a:pt x="2498725" y="123388"/>
                    <a:pt x="2502958" y="247214"/>
                    <a:pt x="2514600" y="262030"/>
                  </a:cubicBezTo>
                  <a:cubicBezTo>
                    <a:pt x="2526242" y="276846"/>
                    <a:pt x="2542117" y="217580"/>
                    <a:pt x="2559050" y="236630"/>
                  </a:cubicBezTo>
                  <a:cubicBezTo>
                    <a:pt x="2575983" y="255680"/>
                    <a:pt x="2602442" y="363630"/>
                    <a:pt x="2616200" y="376330"/>
                  </a:cubicBezTo>
                  <a:cubicBezTo>
                    <a:pt x="2629958" y="389030"/>
                    <a:pt x="2627842" y="306480"/>
                    <a:pt x="2641600" y="312830"/>
                  </a:cubicBezTo>
                  <a:cubicBezTo>
                    <a:pt x="2655358" y="319180"/>
                    <a:pt x="2678642" y="422897"/>
                    <a:pt x="2698750" y="414430"/>
                  </a:cubicBezTo>
                  <a:cubicBezTo>
                    <a:pt x="2718858" y="405963"/>
                    <a:pt x="2745317" y="273672"/>
                    <a:pt x="2762250" y="262030"/>
                  </a:cubicBezTo>
                  <a:cubicBezTo>
                    <a:pt x="2779183" y="250388"/>
                    <a:pt x="2789766" y="297484"/>
                    <a:pt x="2800350" y="344580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1209377" y="5002561"/>
              <a:ext cx="353943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100" dirty="0"/>
                <a:t>amplituda</a:t>
              </a: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483768" y="6237312"/>
              <a:ext cx="10179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/>
                <a:t>čas (s)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211960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50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645931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40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079903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30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513875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20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381819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0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947847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10</a:t>
              </a: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5666231" y="1772816"/>
            <a:ext cx="3370265" cy="1663878"/>
            <a:chOff x="3577999" y="2348880"/>
            <a:chExt cx="3370265" cy="1663878"/>
          </a:xfrm>
        </p:grpSpPr>
        <p:cxnSp>
          <p:nvCxnSpPr>
            <p:cNvPr id="24" name="Přímá spojnice 23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/>
            <p:cNvSpPr txBox="1"/>
            <p:nvPr/>
          </p:nvSpPr>
          <p:spPr>
            <a:xfrm>
              <a:off x="6588224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0.5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022195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0.4</a:t>
              </a: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5456167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0.3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890139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0.2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3758083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0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4324111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0.1</a:t>
              </a:r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3956050" y="2527206"/>
              <a:ext cx="2546350" cy="1007547"/>
            </a:xfrm>
            <a:custGeom>
              <a:avLst/>
              <a:gdLst>
                <a:gd name="connsiteX0" fmla="*/ 0 w 2546350"/>
                <a:gd name="connsiteY0" fmla="*/ 508094 h 997044"/>
                <a:gd name="connsiteX1" fmla="*/ 31750 w 2546350"/>
                <a:gd name="connsiteY1" fmla="*/ 298544 h 997044"/>
                <a:gd name="connsiteX2" fmla="*/ 101600 w 2546350"/>
                <a:gd name="connsiteY2" fmla="*/ 94 h 997044"/>
                <a:gd name="connsiteX3" fmla="*/ 177800 w 2546350"/>
                <a:gd name="connsiteY3" fmla="*/ 330294 h 997044"/>
                <a:gd name="connsiteX4" fmla="*/ 266700 w 2546350"/>
                <a:gd name="connsiteY4" fmla="*/ 838294 h 997044"/>
                <a:gd name="connsiteX5" fmla="*/ 349250 w 2546350"/>
                <a:gd name="connsiteY5" fmla="*/ 870044 h 997044"/>
                <a:gd name="connsiteX6" fmla="*/ 444500 w 2546350"/>
                <a:gd name="connsiteY6" fmla="*/ 565244 h 997044"/>
                <a:gd name="connsiteX7" fmla="*/ 546100 w 2546350"/>
                <a:gd name="connsiteY7" fmla="*/ 469994 h 997044"/>
                <a:gd name="connsiteX8" fmla="*/ 647700 w 2546350"/>
                <a:gd name="connsiteY8" fmla="*/ 755744 h 997044"/>
                <a:gd name="connsiteX9" fmla="*/ 819150 w 2546350"/>
                <a:gd name="connsiteY9" fmla="*/ 939894 h 997044"/>
                <a:gd name="connsiteX10" fmla="*/ 1130300 w 2546350"/>
                <a:gd name="connsiteY10" fmla="*/ 990694 h 997044"/>
                <a:gd name="connsiteX11" fmla="*/ 1555750 w 2546350"/>
                <a:gd name="connsiteY11" fmla="*/ 990694 h 997044"/>
                <a:gd name="connsiteX12" fmla="*/ 1714500 w 2546350"/>
                <a:gd name="connsiteY12" fmla="*/ 958944 h 997044"/>
                <a:gd name="connsiteX13" fmla="*/ 1860550 w 2546350"/>
                <a:gd name="connsiteY13" fmla="*/ 685894 h 997044"/>
                <a:gd name="connsiteX14" fmla="*/ 1955800 w 2546350"/>
                <a:gd name="connsiteY14" fmla="*/ 870044 h 997044"/>
                <a:gd name="connsiteX15" fmla="*/ 2133600 w 2546350"/>
                <a:gd name="connsiteY15" fmla="*/ 984344 h 997044"/>
                <a:gd name="connsiteX16" fmla="*/ 2546350 w 2546350"/>
                <a:gd name="connsiteY16" fmla="*/ 997044 h 997044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46100 w 2546350"/>
                <a:gd name="connsiteY7" fmla="*/ 4699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63550 w 2546350"/>
                <a:gd name="connsiteY6" fmla="*/ 71129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6350" h="1007547">
                  <a:moveTo>
                    <a:pt x="0" y="508094"/>
                  </a:moveTo>
                  <a:cubicBezTo>
                    <a:pt x="7408" y="445652"/>
                    <a:pt x="14817" y="383211"/>
                    <a:pt x="31750" y="298544"/>
                  </a:cubicBezTo>
                  <a:cubicBezTo>
                    <a:pt x="48683" y="213877"/>
                    <a:pt x="77258" y="-5198"/>
                    <a:pt x="101600" y="94"/>
                  </a:cubicBezTo>
                  <a:cubicBezTo>
                    <a:pt x="125942" y="5386"/>
                    <a:pt x="150283" y="190594"/>
                    <a:pt x="177800" y="330294"/>
                  </a:cubicBezTo>
                  <a:cubicBezTo>
                    <a:pt x="205317" y="469994"/>
                    <a:pt x="238125" y="748336"/>
                    <a:pt x="266700" y="838294"/>
                  </a:cubicBezTo>
                  <a:cubicBezTo>
                    <a:pt x="295275" y="928252"/>
                    <a:pt x="316442" y="891211"/>
                    <a:pt x="349250" y="870044"/>
                  </a:cubicBezTo>
                  <a:cubicBezTo>
                    <a:pt x="382058" y="848877"/>
                    <a:pt x="422275" y="758919"/>
                    <a:pt x="463550" y="711294"/>
                  </a:cubicBezTo>
                  <a:cubicBezTo>
                    <a:pt x="504825" y="663669"/>
                    <a:pt x="556683" y="577944"/>
                    <a:pt x="596900" y="584294"/>
                  </a:cubicBezTo>
                  <a:cubicBezTo>
                    <a:pt x="637117" y="590644"/>
                    <a:pt x="667808" y="690127"/>
                    <a:pt x="704850" y="749394"/>
                  </a:cubicBezTo>
                  <a:cubicBezTo>
                    <a:pt x="741892" y="808661"/>
                    <a:pt x="748242" y="899677"/>
                    <a:pt x="819150" y="939894"/>
                  </a:cubicBezTo>
                  <a:cubicBezTo>
                    <a:pt x="890058" y="980111"/>
                    <a:pt x="1007533" y="982227"/>
                    <a:pt x="1130300" y="990694"/>
                  </a:cubicBezTo>
                  <a:cubicBezTo>
                    <a:pt x="1253067" y="999161"/>
                    <a:pt x="1458383" y="995986"/>
                    <a:pt x="1555750" y="990694"/>
                  </a:cubicBezTo>
                  <a:cubicBezTo>
                    <a:pt x="1653117" y="985402"/>
                    <a:pt x="1667933" y="1048902"/>
                    <a:pt x="1714500" y="958944"/>
                  </a:cubicBezTo>
                  <a:cubicBezTo>
                    <a:pt x="1761067" y="868986"/>
                    <a:pt x="1794933" y="465761"/>
                    <a:pt x="1835150" y="450944"/>
                  </a:cubicBezTo>
                  <a:cubicBezTo>
                    <a:pt x="1875367" y="436127"/>
                    <a:pt x="1906058" y="781144"/>
                    <a:pt x="1955800" y="870044"/>
                  </a:cubicBezTo>
                  <a:cubicBezTo>
                    <a:pt x="2005542" y="958944"/>
                    <a:pt x="2035175" y="963177"/>
                    <a:pt x="2133600" y="984344"/>
                  </a:cubicBezTo>
                  <a:cubicBezTo>
                    <a:pt x="2232025" y="1005511"/>
                    <a:pt x="2430992" y="981169"/>
                    <a:pt x="2546350" y="99704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577999" y="2482281"/>
              <a:ext cx="353943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100" dirty="0"/>
                <a:t>amplituda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4788024" y="3751148"/>
              <a:ext cx="14141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/>
                <a:t>frekvence (Hz)</a:t>
              </a:r>
            </a:p>
          </p:txBody>
        </p:sp>
      </p:grpSp>
      <p:sp>
        <p:nvSpPr>
          <p:cNvPr id="35" name="Šipka doprava 34"/>
          <p:cNvSpPr/>
          <p:nvPr/>
        </p:nvSpPr>
        <p:spPr>
          <a:xfrm>
            <a:off x="3635896" y="2282969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479405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27928" y="188640"/>
            <a:ext cx="730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Metody frekvenční domény - </a:t>
            </a:r>
            <a:r>
              <a:rPr lang="cs-CZ" sz="2000" b="1" dirty="0"/>
              <a:t>spektrální analýza</a:t>
            </a:r>
            <a:endParaRPr lang="cs-CZ" b="1" dirty="0"/>
          </a:p>
        </p:txBody>
      </p:sp>
      <p:sp>
        <p:nvSpPr>
          <p:cNvPr id="6" name="TextovéPole 25"/>
          <p:cNvSpPr txBox="1">
            <a:spLocks noChangeArrowheads="1"/>
          </p:cNvSpPr>
          <p:nvPr/>
        </p:nvSpPr>
        <p:spPr bwMode="auto">
          <a:xfrm>
            <a:off x="5614237" y="694975"/>
            <a:ext cx="33502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Signál ve frekvenční doméně</a:t>
            </a:r>
          </a:p>
        </p:txBody>
      </p:sp>
      <p:sp>
        <p:nvSpPr>
          <p:cNvPr id="7" name="TextovéPole 25"/>
          <p:cNvSpPr txBox="1">
            <a:spLocks noChangeArrowheads="1"/>
          </p:cNvSpPr>
          <p:nvPr/>
        </p:nvSpPr>
        <p:spPr bwMode="auto">
          <a:xfrm>
            <a:off x="179757" y="754789"/>
            <a:ext cx="30963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Časová řada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Signál v časové doméně</a:t>
            </a:r>
          </a:p>
        </p:txBody>
      </p:sp>
      <p:sp>
        <p:nvSpPr>
          <p:cNvPr id="9" name="Šipka doprava 8"/>
          <p:cNvSpPr/>
          <p:nvPr/>
        </p:nvSpPr>
        <p:spPr>
          <a:xfrm>
            <a:off x="3635896" y="931760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TextovéPole 25"/>
          <p:cNvSpPr txBox="1">
            <a:spLocks noChangeArrowheads="1"/>
          </p:cNvSpPr>
          <p:nvPr/>
        </p:nvSpPr>
        <p:spPr bwMode="auto">
          <a:xfrm>
            <a:off x="1907704" y="1444714"/>
            <a:ext cx="52565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0000C0"/>
                </a:solidFill>
              </a:rPr>
              <a:t>Rozložení signálu na jednotlivé frekvence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107504" y="1844824"/>
            <a:ext cx="3362623" cy="1629762"/>
            <a:chOff x="1209377" y="4869160"/>
            <a:chExt cx="3362623" cy="1629762"/>
          </a:xfrm>
        </p:grpSpPr>
        <p:cxnSp>
          <p:nvCxnSpPr>
            <p:cNvPr id="12" name="Přímá spojnice 11"/>
            <p:cNvCxnSpPr/>
            <p:nvPr/>
          </p:nvCxnSpPr>
          <p:spPr>
            <a:xfrm>
              <a:off x="1547664" y="486916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533809" y="606558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Volný tvar 13"/>
            <p:cNvSpPr/>
            <p:nvPr/>
          </p:nvSpPr>
          <p:spPr>
            <a:xfrm>
              <a:off x="1555626" y="5160870"/>
              <a:ext cx="2800350" cy="604930"/>
            </a:xfrm>
            <a:custGeom>
              <a:avLst/>
              <a:gdLst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52400 w 2800350"/>
                <a:gd name="connsiteY5" fmla="*/ 40173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78050 w 2800350"/>
                <a:gd name="connsiteY48" fmla="*/ 41443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800350" h="604930">
                  <a:moveTo>
                    <a:pt x="0" y="604930"/>
                  </a:moveTo>
                  <a:cubicBezTo>
                    <a:pt x="1587" y="543546"/>
                    <a:pt x="3175" y="482163"/>
                    <a:pt x="12700" y="471580"/>
                  </a:cubicBezTo>
                  <a:cubicBezTo>
                    <a:pt x="22225" y="460997"/>
                    <a:pt x="46567" y="560480"/>
                    <a:pt x="57150" y="541430"/>
                  </a:cubicBezTo>
                  <a:cubicBezTo>
                    <a:pt x="67733" y="522380"/>
                    <a:pt x="63500" y="368922"/>
                    <a:pt x="76200" y="357280"/>
                  </a:cubicBezTo>
                  <a:cubicBezTo>
                    <a:pt x="88900" y="345638"/>
                    <a:pt x="113242" y="467347"/>
                    <a:pt x="133350" y="471580"/>
                  </a:cubicBezTo>
                  <a:cubicBezTo>
                    <a:pt x="153458" y="475813"/>
                    <a:pt x="171450" y="382680"/>
                    <a:pt x="196850" y="382680"/>
                  </a:cubicBezTo>
                  <a:cubicBezTo>
                    <a:pt x="222250" y="382680"/>
                    <a:pt x="263525" y="469463"/>
                    <a:pt x="285750" y="471580"/>
                  </a:cubicBezTo>
                  <a:cubicBezTo>
                    <a:pt x="307975" y="473697"/>
                    <a:pt x="309033" y="399613"/>
                    <a:pt x="330200" y="395380"/>
                  </a:cubicBezTo>
                  <a:cubicBezTo>
                    <a:pt x="351367" y="391147"/>
                    <a:pt x="392642" y="468405"/>
                    <a:pt x="412750" y="446180"/>
                  </a:cubicBezTo>
                  <a:cubicBezTo>
                    <a:pt x="432858" y="423955"/>
                    <a:pt x="439208" y="282138"/>
                    <a:pt x="450850" y="262030"/>
                  </a:cubicBezTo>
                  <a:cubicBezTo>
                    <a:pt x="462492" y="241922"/>
                    <a:pt x="468842" y="337172"/>
                    <a:pt x="482600" y="325530"/>
                  </a:cubicBezTo>
                  <a:cubicBezTo>
                    <a:pt x="496358" y="313888"/>
                    <a:pt x="519642" y="187947"/>
                    <a:pt x="533400" y="192180"/>
                  </a:cubicBezTo>
                  <a:cubicBezTo>
                    <a:pt x="547158" y="196413"/>
                    <a:pt x="552450" y="335055"/>
                    <a:pt x="565150" y="350930"/>
                  </a:cubicBezTo>
                  <a:cubicBezTo>
                    <a:pt x="577850" y="366805"/>
                    <a:pt x="596900" y="268380"/>
                    <a:pt x="609600" y="287430"/>
                  </a:cubicBezTo>
                  <a:cubicBezTo>
                    <a:pt x="622300" y="306480"/>
                    <a:pt x="629708" y="440888"/>
                    <a:pt x="641350" y="465230"/>
                  </a:cubicBezTo>
                  <a:cubicBezTo>
                    <a:pt x="652992" y="489572"/>
                    <a:pt x="665692" y="433480"/>
                    <a:pt x="679450" y="433480"/>
                  </a:cubicBezTo>
                  <a:cubicBezTo>
                    <a:pt x="693208" y="433480"/>
                    <a:pt x="712258" y="475813"/>
                    <a:pt x="723900" y="465230"/>
                  </a:cubicBezTo>
                  <a:cubicBezTo>
                    <a:pt x="735542" y="454647"/>
                    <a:pt x="736600" y="376330"/>
                    <a:pt x="749300" y="369980"/>
                  </a:cubicBezTo>
                  <a:cubicBezTo>
                    <a:pt x="762000" y="363630"/>
                    <a:pt x="773642" y="425013"/>
                    <a:pt x="800100" y="427130"/>
                  </a:cubicBezTo>
                  <a:cubicBezTo>
                    <a:pt x="826558" y="429247"/>
                    <a:pt x="876300" y="375272"/>
                    <a:pt x="908050" y="382680"/>
                  </a:cubicBezTo>
                  <a:cubicBezTo>
                    <a:pt x="939800" y="390088"/>
                    <a:pt x="970492" y="469463"/>
                    <a:pt x="990600" y="471580"/>
                  </a:cubicBezTo>
                  <a:cubicBezTo>
                    <a:pt x="1010708" y="473697"/>
                    <a:pt x="1011767" y="394322"/>
                    <a:pt x="1028700" y="395380"/>
                  </a:cubicBezTo>
                  <a:cubicBezTo>
                    <a:pt x="1045633" y="396438"/>
                    <a:pt x="1075267" y="503330"/>
                    <a:pt x="1092200" y="477930"/>
                  </a:cubicBezTo>
                  <a:cubicBezTo>
                    <a:pt x="1109133" y="452530"/>
                    <a:pt x="1115483" y="269438"/>
                    <a:pt x="1130300" y="242980"/>
                  </a:cubicBezTo>
                  <a:cubicBezTo>
                    <a:pt x="1145117" y="216522"/>
                    <a:pt x="1167342" y="335055"/>
                    <a:pt x="1181100" y="319180"/>
                  </a:cubicBezTo>
                  <a:cubicBezTo>
                    <a:pt x="1194858" y="303305"/>
                    <a:pt x="1195917" y="141380"/>
                    <a:pt x="1212850" y="147730"/>
                  </a:cubicBezTo>
                  <a:cubicBezTo>
                    <a:pt x="1229783" y="154080"/>
                    <a:pt x="1262592" y="340347"/>
                    <a:pt x="1282700" y="357280"/>
                  </a:cubicBezTo>
                  <a:cubicBezTo>
                    <a:pt x="1302808" y="374213"/>
                    <a:pt x="1305983" y="216522"/>
                    <a:pt x="1333500" y="249330"/>
                  </a:cubicBezTo>
                  <a:cubicBezTo>
                    <a:pt x="1361017" y="282138"/>
                    <a:pt x="1423458" y="529788"/>
                    <a:pt x="1447800" y="554130"/>
                  </a:cubicBezTo>
                  <a:cubicBezTo>
                    <a:pt x="1472142" y="578472"/>
                    <a:pt x="1470025" y="409138"/>
                    <a:pt x="1479550" y="395380"/>
                  </a:cubicBezTo>
                  <a:cubicBezTo>
                    <a:pt x="1489075" y="381622"/>
                    <a:pt x="1497542" y="490630"/>
                    <a:pt x="1504950" y="471580"/>
                  </a:cubicBezTo>
                  <a:cubicBezTo>
                    <a:pt x="1512358" y="452530"/>
                    <a:pt x="1514475" y="291663"/>
                    <a:pt x="1524000" y="281080"/>
                  </a:cubicBezTo>
                  <a:cubicBezTo>
                    <a:pt x="1533525" y="270497"/>
                    <a:pt x="1549400" y="402788"/>
                    <a:pt x="1562100" y="408080"/>
                  </a:cubicBezTo>
                  <a:cubicBezTo>
                    <a:pt x="1574800" y="413372"/>
                    <a:pt x="1586442" y="298013"/>
                    <a:pt x="1600200" y="312830"/>
                  </a:cubicBezTo>
                  <a:cubicBezTo>
                    <a:pt x="1613958" y="327647"/>
                    <a:pt x="1628775" y="505447"/>
                    <a:pt x="1644650" y="496980"/>
                  </a:cubicBezTo>
                  <a:cubicBezTo>
                    <a:pt x="1660525" y="488513"/>
                    <a:pt x="1677458" y="286372"/>
                    <a:pt x="1695450" y="262030"/>
                  </a:cubicBezTo>
                  <a:cubicBezTo>
                    <a:pt x="1713442" y="237688"/>
                    <a:pt x="1738842" y="364688"/>
                    <a:pt x="1752600" y="350930"/>
                  </a:cubicBezTo>
                  <a:cubicBezTo>
                    <a:pt x="1766358" y="337172"/>
                    <a:pt x="1769533" y="185830"/>
                    <a:pt x="1778000" y="179480"/>
                  </a:cubicBezTo>
                  <a:cubicBezTo>
                    <a:pt x="1786467" y="173130"/>
                    <a:pt x="1788583" y="330822"/>
                    <a:pt x="1803400" y="312830"/>
                  </a:cubicBezTo>
                  <a:cubicBezTo>
                    <a:pt x="1818217" y="294838"/>
                    <a:pt x="1854200" y="87405"/>
                    <a:pt x="1866900" y="71530"/>
                  </a:cubicBezTo>
                  <a:cubicBezTo>
                    <a:pt x="1879600" y="55655"/>
                    <a:pt x="1865842" y="204880"/>
                    <a:pt x="1879600" y="217580"/>
                  </a:cubicBezTo>
                  <a:cubicBezTo>
                    <a:pt x="1893358" y="230280"/>
                    <a:pt x="1931458" y="149847"/>
                    <a:pt x="1949450" y="147730"/>
                  </a:cubicBezTo>
                  <a:cubicBezTo>
                    <a:pt x="1967442" y="145613"/>
                    <a:pt x="1979083" y="215463"/>
                    <a:pt x="1987550" y="204880"/>
                  </a:cubicBezTo>
                  <a:cubicBezTo>
                    <a:pt x="1996017" y="194297"/>
                    <a:pt x="1994959" y="85288"/>
                    <a:pt x="2000250" y="84230"/>
                  </a:cubicBezTo>
                  <a:cubicBezTo>
                    <a:pt x="2005541" y="83172"/>
                    <a:pt x="2011892" y="212288"/>
                    <a:pt x="2019300" y="198530"/>
                  </a:cubicBezTo>
                  <a:cubicBezTo>
                    <a:pt x="2026708" y="184772"/>
                    <a:pt x="2035175" y="-20545"/>
                    <a:pt x="2044700" y="1680"/>
                  </a:cubicBezTo>
                  <a:cubicBezTo>
                    <a:pt x="2054225" y="23905"/>
                    <a:pt x="2063750" y="295897"/>
                    <a:pt x="2076450" y="331880"/>
                  </a:cubicBezTo>
                  <a:cubicBezTo>
                    <a:pt x="2089150" y="367863"/>
                    <a:pt x="2103967" y="203822"/>
                    <a:pt x="2120900" y="217580"/>
                  </a:cubicBezTo>
                  <a:cubicBezTo>
                    <a:pt x="2137833" y="231338"/>
                    <a:pt x="2160058" y="404905"/>
                    <a:pt x="2178050" y="414430"/>
                  </a:cubicBezTo>
                  <a:cubicBezTo>
                    <a:pt x="2196042" y="423955"/>
                    <a:pt x="2210858" y="251447"/>
                    <a:pt x="2228850" y="274730"/>
                  </a:cubicBezTo>
                  <a:cubicBezTo>
                    <a:pt x="2246842" y="298013"/>
                    <a:pt x="2270125" y="532963"/>
                    <a:pt x="2286000" y="554130"/>
                  </a:cubicBezTo>
                  <a:cubicBezTo>
                    <a:pt x="2301875" y="575297"/>
                    <a:pt x="2309283" y="409138"/>
                    <a:pt x="2324100" y="401730"/>
                  </a:cubicBezTo>
                  <a:cubicBezTo>
                    <a:pt x="2338917" y="394322"/>
                    <a:pt x="2356908" y="529788"/>
                    <a:pt x="2374900" y="509680"/>
                  </a:cubicBezTo>
                  <a:cubicBezTo>
                    <a:pt x="2392892" y="489572"/>
                    <a:pt x="2418292" y="298013"/>
                    <a:pt x="2432050" y="281080"/>
                  </a:cubicBezTo>
                  <a:cubicBezTo>
                    <a:pt x="2445808" y="264147"/>
                    <a:pt x="2447925" y="430305"/>
                    <a:pt x="2457450" y="408080"/>
                  </a:cubicBezTo>
                  <a:cubicBezTo>
                    <a:pt x="2466975" y="385855"/>
                    <a:pt x="2479675" y="172072"/>
                    <a:pt x="2489200" y="147730"/>
                  </a:cubicBezTo>
                  <a:cubicBezTo>
                    <a:pt x="2498725" y="123388"/>
                    <a:pt x="2502958" y="247214"/>
                    <a:pt x="2514600" y="262030"/>
                  </a:cubicBezTo>
                  <a:cubicBezTo>
                    <a:pt x="2526242" y="276846"/>
                    <a:pt x="2542117" y="217580"/>
                    <a:pt x="2559050" y="236630"/>
                  </a:cubicBezTo>
                  <a:cubicBezTo>
                    <a:pt x="2575983" y="255680"/>
                    <a:pt x="2602442" y="363630"/>
                    <a:pt x="2616200" y="376330"/>
                  </a:cubicBezTo>
                  <a:cubicBezTo>
                    <a:pt x="2629958" y="389030"/>
                    <a:pt x="2627842" y="306480"/>
                    <a:pt x="2641600" y="312830"/>
                  </a:cubicBezTo>
                  <a:cubicBezTo>
                    <a:pt x="2655358" y="319180"/>
                    <a:pt x="2678642" y="422897"/>
                    <a:pt x="2698750" y="414430"/>
                  </a:cubicBezTo>
                  <a:cubicBezTo>
                    <a:pt x="2718858" y="405963"/>
                    <a:pt x="2745317" y="273672"/>
                    <a:pt x="2762250" y="262030"/>
                  </a:cubicBezTo>
                  <a:cubicBezTo>
                    <a:pt x="2779183" y="250388"/>
                    <a:pt x="2789766" y="297484"/>
                    <a:pt x="2800350" y="344580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1209377" y="5002561"/>
              <a:ext cx="353943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100" dirty="0"/>
                <a:t>amplituda</a:t>
              </a: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483768" y="6237312"/>
              <a:ext cx="10179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/>
                <a:t>čas (s)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211960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50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645931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40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079903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30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513875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20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381819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0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947847" y="6055404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10</a:t>
              </a: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5666231" y="1772816"/>
            <a:ext cx="3370265" cy="1663878"/>
            <a:chOff x="3577999" y="2348880"/>
            <a:chExt cx="3370265" cy="1663878"/>
          </a:xfrm>
        </p:grpSpPr>
        <p:cxnSp>
          <p:nvCxnSpPr>
            <p:cNvPr id="24" name="Přímá spojnice 23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/>
            <p:cNvSpPr txBox="1"/>
            <p:nvPr/>
          </p:nvSpPr>
          <p:spPr>
            <a:xfrm>
              <a:off x="6588224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0.5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022195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0.4</a:t>
              </a: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5456167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0.3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890139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0.2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3758083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0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4324111" y="3573016"/>
              <a:ext cx="3600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0.1</a:t>
              </a:r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3956050" y="2527206"/>
              <a:ext cx="2546350" cy="1007547"/>
            </a:xfrm>
            <a:custGeom>
              <a:avLst/>
              <a:gdLst>
                <a:gd name="connsiteX0" fmla="*/ 0 w 2546350"/>
                <a:gd name="connsiteY0" fmla="*/ 508094 h 997044"/>
                <a:gd name="connsiteX1" fmla="*/ 31750 w 2546350"/>
                <a:gd name="connsiteY1" fmla="*/ 298544 h 997044"/>
                <a:gd name="connsiteX2" fmla="*/ 101600 w 2546350"/>
                <a:gd name="connsiteY2" fmla="*/ 94 h 997044"/>
                <a:gd name="connsiteX3" fmla="*/ 177800 w 2546350"/>
                <a:gd name="connsiteY3" fmla="*/ 330294 h 997044"/>
                <a:gd name="connsiteX4" fmla="*/ 266700 w 2546350"/>
                <a:gd name="connsiteY4" fmla="*/ 838294 h 997044"/>
                <a:gd name="connsiteX5" fmla="*/ 349250 w 2546350"/>
                <a:gd name="connsiteY5" fmla="*/ 870044 h 997044"/>
                <a:gd name="connsiteX6" fmla="*/ 444500 w 2546350"/>
                <a:gd name="connsiteY6" fmla="*/ 565244 h 997044"/>
                <a:gd name="connsiteX7" fmla="*/ 546100 w 2546350"/>
                <a:gd name="connsiteY7" fmla="*/ 469994 h 997044"/>
                <a:gd name="connsiteX8" fmla="*/ 647700 w 2546350"/>
                <a:gd name="connsiteY8" fmla="*/ 755744 h 997044"/>
                <a:gd name="connsiteX9" fmla="*/ 819150 w 2546350"/>
                <a:gd name="connsiteY9" fmla="*/ 939894 h 997044"/>
                <a:gd name="connsiteX10" fmla="*/ 1130300 w 2546350"/>
                <a:gd name="connsiteY10" fmla="*/ 990694 h 997044"/>
                <a:gd name="connsiteX11" fmla="*/ 1555750 w 2546350"/>
                <a:gd name="connsiteY11" fmla="*/ 990694 h 997044"/>
                <a:gd name="connsiteX12" fmla="*/ 1714500 w 2546350"/>
                <a:gd name="connsiteY12" fmla="*/ 958944 h 997044"/>
                <a:gd name="connsiteX13" fmla="*/ 1860550 w 2546350"/>
                <a:gd name="connsiteY13" fmla="*/ 685894 h 997044"/>
                <a:gd name="connsiteX14" fmla="*/ 1955800 w 2546350"/>
                <a:gd name="connsiteY14" fmla="*/ 870044 h 997044"/>
                <a:gd name="connsiteX15" fmla="*/ 2133600 w 2546350"/>
                <a:gd name="connsiteY15" fmla="*/ 984344 h 997044"/>
                <a:gd name="connsiteX16" fmla="*/ 2546350 w 2546350"/>
                <a:gd name="connsiteY16" fmla="*/ 997044 h 997044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46100 w 2546350"/>
                <a:gd name="connsiteY7" fmla="*/ 4699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63550 w 2546350"/>
                <a:gd name="connsiteY6" fmla="*/ 71129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6350" h="1007547">
                  <a:moveTo>
                    <a:pt x="0" y="508094"/>
                  </a:moveTo>
                  <a:cubicBezTo>
                    <a:pt x="7408" y="445652"/>
                    <a:pt x="14817" y="383211"/>
                    <a:pt x="31750" y="298544"/>
                  </a:cubicBezTo>
                  <a:cubicBezTo>
                    <a:pt x="48683" y="213877"/>
                    <a:pt x="77258" y="-5198"/>
                    <a:pt x="101600" y="94"/>
                  </a:cubicBezTo>
                  <a:cubicBezTo>
                    <a:pt x="125942" y="5386"/>
                    <a:pt x="150283" y="190594"/>
                    <a:pt x="177800" y="330294"/>
                  </a:cubicBezTo>
                  <a:cubicBezTo>
                    <a:pt x="205317" y="469994"/>
                    <a:pt x="238125" y="748336"/>
                    <a:pt x="266700" y="838294"/>
                  </a:cubicBezTo>
                  <a:cubicBezTo>
                    <a:pt x="295275" y="928252"/>
                    <a:pt x="316442" y="891211"/>
                    <a:pt x="349250" y="870044"/>
                  </a:cubicBezTo>
                  <a:cubicBezTo>
                    <a:pt x="382058" y="848877"/>
                    <a:pt x="422275" y="758919"/>
                    <a:pt x="463550" y="711294"/>
                  </a:cubicBezTo>
                  <a:cubicBezTo>
                    <a:pt x="504825" y="663669"/>
                    <a:pt x="556683" y="577944"/>
                    <a:pt x="596900" y="584294"/>
                  </a:cubicBezTo>
                  <a:cubicBezTo>
                    <a:pt x="637117" y="590644"/>
                    <a:pt x="667808" y="690127"/>
                    <a:pt x="704850" y="749394"/>
                  </a:cubicBezTo>
                  <a:cubicBezTo>
                    <a:pt x="741892" y="808661"/>
                    <a:pt x="748242" y="899677"/>
                    <a:pt x="819150" y="939894"/>
                  </a:cubicBezTo>
                  <a:cubicBezTo>
                    <a:pt x="890058" y="980111"/>
                    <a:pt x="1007533" y="982227"/>
                    <a:pt x="1130300" y="990694"/>
                  </a:cubicBezTo>
                  <a:cubicBezTo>
                    <a:pt x="1253067" y="999161"/>
                    <a:pt x="1458383" y="995986"/>
                    <a:pt x="1555750" y="990694"/>
                  </a:cubicBezTo>
                  <a:cubicBezTo>
                    <a:pt x="1653117" y="985402"/>
                    <a:pt x="1667933" y="1048902"/>
                    <a:pt x="1714500" y="958944"/>
                  </a:cubicBezTo>
                  <a:cubicBezTo>
                    <a:pt x="1761067" y="868986"/>
                    <a:pt x="1794933" y="465761"/>
                    <a:pt x="1835150" y="450944"/>
                  </a:cubicBezTo>
                  <a:cubicBezTo>
                    <a:pt x="1875367" y="436127"/>
                    <a:pt x="1906058" y="781144"/>
                    <a:pt x="1955800" y="870044"/>
                  </a:cubicBezTo>
                  <a:cubicBezTo>
                    <a:pt x="2005542" y="958944"/>
                    <a:pt x="2035175" y="963177"/>
                    <a:pt x="2133600" y="984344"/>
                  </a:cubicBezTo>
                  <a:cubicBezTo>
                    <a:pt x="2232025" y="1005511"/>
                    <a:pt x="2430992" y="981169"/>
                    <a:pt x="2546350" y="99704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577999" y="2482281"/>
              <a:ext cx="353943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100" dirty="0"/>
                <a:t>amplituda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4788024" y="3751148"/>
              <a:ext cx="14141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/>
                <a:t>frekvence (Hz)</a:t>
              </a:r>
            </a:p>
          </p:txBody>
        </p:sp>
      </p:grpSp>
      <p:sp>
        <p:nvSpPr>
          <p:cNvPr id="35" name="Šipka doprava 34"/>
          <p:cNvSpPr/>
          <p:nvPr/>
        </p:nvSpPr>
        <p:spPr>
          <a:xfrm>
            <a:off x="3635896" y="2282969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4035896"/>
            <a:ext cx="3683375" cy="24075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2" y="3828615"/>
            <a:ext cx="1877231" cy="2822104"/>
          </a:xfrm>
          <a:prstGeom prst="rect">
            <a:avLst/>
          </a:prstGeom>
        </p:spPr>
      </p:pic>
      <p:sp>
        <p:nvSpPr>
          <p:cNvPr id="36" name="Šipka doprava 35"/>
          <p:cNvSpPr/>
          <p:nvPr/>
        </p:nvSpPr>
        <p:spPr>
          <a:xfrm>
            <a:off x="3254103" y="5258932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859838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17882" b="77513"/>
          <a:stretch/>
        </p:blipFill>
        <p:spPr bwMode="auto">
          <a:xfrm>
            <a:off x="587081" y="1445764"/>
            <a:ext cx="8352985" cy="91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9" name="TextovéPole 25"/>
          <p:cNvSpPr txBox="1">
            <a:spLocks noChangeArrowheads="1"/>
          </p:cNvSpPr>
          <p:nvPr/>
        </p:nvSpPr>
        <p:spPr bwMode="auto">
          <a:xfrm>
            <a:off x="1827787" y="2488538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čas (s)</a:t>
            </a:r>
          </a:p>
        </p:txBody>
      </p:sp>
      <p:sp>
        <p:nvSpPr>
          <p:cNvPr id="23580" name="TextovéPole 26"/>
          <p:cNvSpPr txBox="1">
            <a:spLocks noChangeArrowheads="1"/>
          </p:cNvSpPr>
          <p:nvPr/>
        </p:nvSpPr>
        <p:spPr bwMode="auto">
          <a:xfrm>
            <a:off x="6224154" y="2500687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frekvence (Hz)</a:t>
            </a:r>
          </a:p>
        </p:txBody>
      </p:sp>
      <p:cxnSp>
        <p:nvCxnSpPr>
          <p:cNvPr id="28" name="Přímá spojnice se šipkou 89"/>
          <p:cNvCxnSpPr/>
          <p:nvPr/>
        </p:nvCxnSpPr>
        <p:spPr bwMode="auto">
          <a:xfrm flipV="1">
            <a:off x="1017588" y="1887538"/>
            <a:ext cx="3019425" cy="7937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4" name="TextovéPole 30"/>
          <p:cNvSpPr txBox="1">
            <a:spLocks noChangeArrowheads="1"/>
          </p:cNvSpPr>
          <p:nvPr/>
        </p:nvSpPr>
        <p:spPr bwMode="auto">
          <a:xfrm>
            <a:off x="1368905" y="161215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T=50 s</a:t>
            </a:r>
          </a:p>
        </p:txBody>
      </p:sp>
      <p:cxnSp>
        <p:nvCxnSpPr>
          <p:cNvPr id="36" name="Přímá spojnice se šipkou 97"/>
          <p:cNvCxnSpPr/>
          <p:nvPr/>
        </p:nvCxnSpPr>
        <p:spPr bwMode="auto">
          <a:xfrm flipV="1">
            <a:off x="3278188" y="1889125"/>
            <a:ext cx="0" cy="4143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0" name="TextovéPole 36"/>
          <p:cNvSpPr txBox="1">
            <a:spLocks noChangeArrowheads="1"/>
          </p:cNvSpPr>
          <p:nvPr/>
        </p:nvSpPr>
        <p:spPr bwMode="auto">
          <a:xfrm>
            <a:off x="3088524" y="188784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a=0.5</a:t>
            </a:r>
          </a:p>
        </p:txBody>
      </p:sp>
      <p:sp>
        <p:nvSpPr>
          <p:cNvPr id="23601" name="TextovéPole 47"/>
          <p:cNvSpPr txBox="1">
            <a:spLocks noChangeArrowheads="1"/>
          </p:cNvSpPr>
          <p:nvPr/>
        </p:nvSpPr>
        <p:spPr bwMode="auto">
          <a:xfrm>
            <a:off x="1262762" y="1143000"/>
            <a:ext cx="15819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DE0000"/>
                </a:solidFill>
              </a:rPr>
              <a:t>perioda   </a:t>
            </a:r>
            <a:r>
              <a:rPr lang="cs-CZ" altLang="cs-CZ" sz="2000" b="1" dirty="0">
                <a:solidFill>
                  <a:srgbClr val="DE0000"/>
                </a:solidFill>
              </a:rPr>
              <a:t>T</a:t>
            </a:r>
          </a:p>
        </p:txBody>
      </p:sp>
      <p:sp>
        <p:nvSpPr>
          <p:cNvPr id="23602" name="TextovéPole 48"/>
          <p:cNvSpPr txBox="1">
            <a:spLocks noChangeArrowheads="1"/>
          </p:cNvSpPr>
          <p:nvPr/>
        </p:nvSpPr>
        <p:spPr bwMode="auto">
          <a:xfrm>
            <a:off x="2979927" y="1143000"/>
            <a:ext cx="16581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13CA"/>
                </a:solidFill>
              </a:rPr>
              <a:t>amplituda  </a:t>
            </a:r>
            <a:r>
              <a:rPr lang="cs-CZ" altLang="cs-CZ" sz="2000" b="1" dirty="0">
                <a:solidFill>
                  <a:srgbClr val="0013CA"/>
                </a:solidFill>
              </a:rPr>
              <a:t>a</a:t>
            </a:r>
          </a:p>
        </p:txBody>
      </p:sp>
      <p:sp>
        <p:nvSpPr>
          <p:cNvPr id="23594" name="TextovéPole 40"/>
          <p:cNvSpPr txBox="1">
            <a:spLocks noChangeArrowheads="1"/>
          </p:cNvSpPr>
          <p:nvPr/>
        </p:nvSpPr>
        <p:spPr bwMode="auto">
          <a:xfrm>
            <a:off x="5764264" y="1143000"/>
            <a:ext cx="2063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056400"/>
                </a:solidFill>
              </a:rPr>
              <a:t>frequency</a:t>
            </a:r>
            <a:r>
              <a:rPr lang="cs-CZ" altLang="cs-CZ" sz="2000" dirty="0">
                <a:solidFill>
                  <a:srgbClr val="056400"/>
                </a:solidFill>
              </a:rPr>
              <a:t>  </a:t>
            </a:r>
            <a:r>
              <a:rPr lang="cs-CZ" altLang="cs-CZ" sz="2000" b="1" dirty="0">
                <a:solidFill>
                  <a:srgbClr val="056400"/>
                </a:solidFill>
              </a:rPr>
              <a:t>f </a:t>
            </a:r>
            <a:r>
              <a:rPr lang="cs-CZ" altLang="cs-CZ" sz="2000" dirty="0"/>
              <a:t>= 1/</a:t>
            </a:r>
            <a:r>
              <a:rPr lang="cs-CZ" altLang="cs-CZ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597" name="TextovéPole 43"/>
          <p:cNvSpPr txBox="1">
            <a:spLocks noChangeArrowheads="1"/>
          </p:cNvSpPr>
          <p:nvPr/>
        </p:nvSpPr>
        <p:spPr bwMode="auto">
          <a:xfrm>
            <a:off x="5132879" y="1988840"/>
            <a:ext cx="2283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</a:t>
            </a:r>
            <a:r>
              <a:rPr lang="cs-CZ" altLang="cs-CZ" sz="1800" b="1" dirty="0"/>
              <a:t> 1/</a:t>
            </a:r>
            <a:r>
              <a:rPr lang="cs-CZ" altLang="cs-CZ" sz="1800" b="1" dirty="0">
                <a:solidFill>
                  <a:srgbClr val="FF0000"/>
                </a:solidFill>
              </a:rPr>
              <a:t>50</a:t>
            </a:r>
            <a:r>
              <a:rPr lang="cs-CZ" altLang="cs-CZ" sz="1800" b="1" dirty="0">
                <a:solidFill>
                  <a:srgbClr val="056400"/>
                </a:solidFill>
              </a:rPr>
              <a:t> = 0.02 Hz</a:t>
            </a:r>
          </a:p>
        </p:txBody>
      </p:sp>
      <p:sp>
        <p:nvSpPr>
          <p:cNvPr id="23598" name="TextovéPole 44"/>
          <p:cNvSpPr txBox="1">
            <a:spLocks noChangeArrowheads="1"/>
          </p:cNvSpPr>
          <p:nvPr/>
        </p:nvSpPr>
        <p:spPr bwMode="auto">
          <a:xfrm>
            <a:off x="4897619" y="167361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0.5</a:t>
            </a:r>
          </a:p>
        </p:txBody>
      </p:sp>
      <p:pic>
        <p:nvPicPr>
          <p:cNvPr id="53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96539" r="17882"/>
          <a:stretch/>
        </p:blipFill>
        <p:spPr bwMode="auto">
          <a:xfrm>
            <a:off x="594516" y="2319049"/>
            <a:ext cx="8352985" cy="1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ovéPole 53"/>
          <p:cNvSpPr txBox="1"/>
          <p:nvPr/>
        </p:nvSpPr>
        <p:spPr bwMode="auto">
          <a:xfrm>
            <a:off x="182562" y="1174636"/>
            <a:ext cx="492443" cy="145466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  <a:cs typeface="+mn-cs"/>
              </a:rPr>
              <a:t>amplituda</a:t>
            </a:r>
          </a:p>
        </p:txBody>
      </p:sp>
      <p:sp>
        <p:nvSpPr>
          <p:cNvPr id="55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Frekvenční doména</a:t>
            </a:r>
          </a:p>
        </p:txBody>
      </p:sp>
      <p:sp>
        <p:nvSpPr>
          <p:cNvPr id="56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Časová doména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053734" y="188640"/>
            <a:ext cx="6838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Jak se tvoří spektrum</a:t>
            </a:r>
          </a:p>
        </p:txBody>
      </p:sp>
    </p:spTree>
    <p:extLst>
      <p:ext uri="{BB962C8B-B14F-4D97-AF65-F5344CB8AC3E}">
        <p14:creationId xmlns:p14="http://schemas.microsoft.com/office/powerpoint/2010/main" val="262693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4" grpId="0"/>
      <p:bldP spid="23590" grpId="0"/>
      <p:bldP spid="23597" grpId="0"/>
      <p:bldP spid="235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17882" b="58438"/>
          <a:stretch/>
        </p:blipFill>
        <p:spPr bwMode="auto">
          <a:xfrm>
            <a:off x="587081" y="1445764"/>
            <a:ext cx="8352985" cy="168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24"/>
          <p:cNvSpPr txBox="1"/>
          <p:nvPr/>
        </p:nvSpPr>
        <p:spPr bwMode="auto">
          <a:xfrm>
            <a:off x="144463" y="1683405"/>
            <a:ext cx="492443" cy="138352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  <a:cs typeface="+mn-cs"/>
              </a:rPr>
              <a:t>amplituda</a:t>
            </a:r>
          </a:p>
        </p:txBody>
      </p:sp>
      <p:cxnSp>
        <p:nvCxnSpPr>
          <p:cNvPr id="28" name="Přímá spojnice se šipkou 89"/>
          <p:cNvCxnSpPr/>
          <p:nvPr/>
        </p:nvCxnSpPr>
        <p:spPr bwMode="auto">
          <a:xfrm flipV="1">
            <a:off x="1017588" y="1887538"/>
            <a:ext cx="3019425" cy="7937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90"/>
          <p:cNvCxnSpPr/>
          <p:nvPr/>
        </p:nvCxnSpPr>
        <p:spPr bwMode="auto">
          <a:xfrm>
            <a:off x="1606550" y="2716213"/>
            <a:ext cx="620713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4" name="TextovéPole 30"/>
          <p:cNvSpPr txBox="1">
            <a:spLocks noChangeArrowheads="1"/>
          </p:cNvSpPr>
          <p:nvPr/>
        </p:nvSpPr>
        <p:spPr bwMode="auto">
          <a:xfrm>
            <a:off x="1368905" y="161215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T=50 s</a:t>
            </a:r>
          </a:p>
        </p:txBody>
      </p:sp>
      <p:sp>
        <p:nvSpPr>
          <p:cNvPr id="23585" name="TextovéPole 31"/>
          <p:cNvSpPr txBox="1">
            <a:spLocks noChangeArrowheads="1"/>
          </p:cNvSpPr>
          <p:nvPr/>
        </p:nvSpPr>
        <p:spPr bwMode="auto">
          <a:xfrm>
            <a:off x="1559818" y="2250356"/>
            <a:ext cx="8249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T=10 s</a:t>
            </a:r>
          </a:p>
        </p:txBody>
      </p:sp>
      <p:cxnSp>
        <p:nvCxnSpPr>
          <p:cNvPr id="34" name="Přímá spojnice se šipkou 95"/>
          <p:cNvCxnSpPr/>
          <p:nvPr/>
        </p:nvCxnSpPr>
        <p:spPr bwMode="auto">
          <a:xfrm flipV="1">
            <a:off x="2978150" y="2524125"/>
            <a:ext cx="0" cy="2238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97"/>
          <p:cNvCxnSpPr/>
          <p:nvPr/>
        </p:nvCxnSpPr>
        <p:spPr bwMode="auto">
          <a:xfrm flipV="1">
            <a:off x="3278188" y="1889125"/>
            <a:ext cx="0" cy="4143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0" name="TextovéPole 36"/>
          <p:cNvSpPr txBox="1">
            <a:spLocks noChangeArrowheads="1"/>
          </p:cNvSpPr>
          <p:nvPr/>
        </p:nvSpPr>
        <p:spPr bwMode="auto">
          <a:xfrm>
            <a:off x="3088524" y="188784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a=0.5</a:t>
            </a:r>
          </a:p>
        </p:txBody>
      </p:sp>
      <p:sp>
        <p:nvSpPr>
          <p:cNvPr id="23592" name="TextovéPole 38"/>
          <p:cNvSpPr txBox="1">
            <a:spLocks noChangeArrowheads="1"/>
          </p:cNvSpPr>
          <p:nvPr/>
        </p:nvSpPr>
        <p:spPr bwMode="auto">
          <a:xfrm>
            <a:off x="2515504" y="2751755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a=0.2</a:t>
            </a:r>
          </a:p>
        </p:txBody>
      </p:sp>
      <p:sp>
        <p:nvSpPr>
          <p:cNvPr id="23601" name="TextovéPole 47"/>
          <p:cNvSpPr txBox="1">
            <a:spLocks noChangeArrowheads="1"/>
          </p:cNvSpPr>
          <p:nvPr/>
        </p:nvSpPr>
        <p:spPr bwMode="auto">
          <a:xfrm>
            <a:off x="1262762" y="1143000"/>
            <a:ext cx="1581944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DE0000"/>
                </a:solidFill>
              </a:rPr>
              <a:t>perioda  </a:t>
            </a:r>
            <a:r>
              <a:rPr lang="cs-CZ" altLang="cs-CZ" sz="2000" b="1">
                <a:solidFill>
                  <a:srgbClr val="DE0000"/>
                </a:solidFill>
              </a:rPr>
              <a:t>T</a:t>
            </a:r>
          </a:p>
        </p:txBody>
      </p:sp>
      <p:sp>
        <p:nvSpPr>
          <p:cNvPr id="23602" name="TextovéPole 48"/>
          <p:cNvSpPr txBox="1">
            <a:spLocks noChangeArrowheads="1"/>
          </p:cNvSpPr>
          <p:nvPr/>
        </p:nvSpPr>
        <p:spPr bwMode="auto">
          <a:xfrm>
            <a:off x="2979927" y="1143000"/>
            <a:ext cx="1658118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13CA"/>
                </a:solidFill>
              </a:rPr>
              <a:t>amplituda  </a:t>
            </a:r>
            <a:r>
              <a:rPr lang="cs-CZ" altLang="cs-CZ" sz="2000" b="1">
                <a:solidFill>
                  <a:srgbClr val="0013CA"/>
                </a:solidFill>
              </a:rPr>
              <a:t>a</a:t>
            </a:r>
          </a:p>
        </p:txBody>
      </p:sp>
      <p:sp>
        <p:nvSpPr>
          <p:cNvPr id="23594" name="TextovéPole 40"/>
          <p:cNvSpPr txBox="1">
            <a:spLocks noChangeArrowheads="1"/>
          </p:cNvSpPr>
          <p:nvPr/>
        </p:nvSpPr>
        <p:spPr bwMode="auto">
          <a:xfrm>
            <a:off x="5764264" y="1143000"/>
            <a:ext cx="2063196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56400"/>
                </a:solidFill>
              </a:rPr>
              <a:t>frekvence  </a:t>
            </a:r>
            <a:r>
              <a:rPr lang="cs-CZ" altLang="cs-CZ" sz="2000" b="1">
                <a:solidFill>
                  <a:srgbClr val="056400"/>
                </a:solidFill>
              </a:rPr>
              <a:t>f </a:t>
            </a:r>
            <a:r>
              <a:rPr lang="cs-CZ" altLang="cs-CZ" sz="2000"/>
              <a:t>= 1/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596" name="TextovéPole 42"/>
          <p:cNvSpPr txBox="1">
            <a:spLocks noChangeArrowheads="1"/>
          </p:cNvSpPr>
          <p:nvPr/>
        </p:nvSpPr>
        <p:spPr bwMode="auto">
          <a:xfrm>
            <a:off x="6274484" y="2811584"/>
            <a:ext cx="1819717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 </a:t>
            </a:r>
            <a:r>
              <a:rPr lang="cs-CZ" altLang="cs-CZ" sz="1800" b="1" dirty="0"/>
              <a:t>1/</a:t>
            </a:r>
            <a:r>
              <a:rPr lang="cs-CZ" altLang="cs-CZ" sz="1800" b="1" dirty="0">
                <a:solidFill>
                  <a:srgbClr val="FF0000"/>
                </a:solidFill>
              </a:rPr>
              <a:t>10</a:t>
            </a:r>
            <a:r>
              <a:rPr lang="cs-CZ" altLang="cs-CZ" sz="1800" b="1" dirty="0">
                <a:solidFill>
                  <a:srgbClr val="056400"/>
                </a:solidFill>
              </a:rPr>
              <a:t> = 0.1 Hz</a:t>
            </a:r>
          </a:p>
        </p:txBody>
      </p:sp>
      <p:sp>
        <p:nvSpPr>
          <p:cNvPr id="23597" name="TextovéPole 43"/>
          <p:cNvSpPr txBox="1">
            <a:spLocks noChangeArrowheads="1"/>
          </p:cNvSpPr>
          <p:nvPr/>
        </p:nvSpPr>
        <p:spPr bwMode="auto">
          <a:xfrm>
            <a:off x="5132879" y="1988840"/>
            <a:ext cx="2283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</a:t>
            </a:r>
            <a:r>
              <a:rPr lang="cs-CZ" altLang="cs-CZ" sz="1800" b="1" dirty="0"/>
              <a:t> 1/</a:t>
            </a:r>
            <a:r>
              <a:rPr lang="cs-CZ" altLang="cs-CZ" sz="1800" b="1" dirty="0">
                <a:solidFill>
                  <a:srgbClr val="FF0000"/>
                </a:solidFill>
              </a:rPr>
              <a:t>50</a:t>
            </a:r>
            <a:r>
              <a:rPr lang="cs-CZ" altLang="cs-CZ" sz="1800" b="1" dirty="0">
                <a:solidFill>
                  <a:srgbClr val="056400"/>
                </a:solidFill>
              </a:rPr>
              <a:t> = 0.02 Hz</a:t>
            </a:r>
          </a:p>
        </p:txBody>
      </p:sp>
      <p:sp>
        <p:nvSpPr>
          <p:cNvPr id="23598" name="TextovéPole 44"/>
          <p:cNvSpPr txBox="1">
            <a:spLocks noChangeArrowheads="1"/>
          </p:cNvSpPr>
          <p:nvPr/>
        </p:nvSpPr>
        <p:spPr bwMode="auto">
          <a:xfrm>
            <a:off x="4897619" y="167361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0.5</a:t>
            </a:r>
          </a:p>
        </p:txBody>
      </p:sp>
      <p:sp>
        <p:nvSpPr>
          <p:cNvPr id="23599" name="TextovéPole 45"/>
          <p:cNvSpPr txBox="1">
            <a:spLocks noChangeArrowheads="1"/>
          </p:cNvSpPr>
          <p:nvPr/>
        </p:nvSpPr>
        <p:spPr bwMode="auto">
          <a:xfrm>
            <a:off x="5466606" y="2704630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0.2</a:t>
            </a:r>
          </a:p>
        </p:txBody>
      </p:sp>
      <p:pic>
        <p:nvPicPr>
          <p:cNvPr id="55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96539" r="17882"/>
          <a:stretch/>
        </p:blipFill>
        <p:spPr bwMode="auto">
          <a:xfrm>
            <a:off x="594516" y="3102868"/>
            <a:ext cx="8352985" cy="1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Frekvenční doména</a:t>
            </a:r>
          </a:p>
        </p:txBody>
      </p:sp>
      <p:sp>
        <p:nvSpPr>
          <p:cNvPr id="30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Časová doména</a:t>
            </a:r>
          </a:p>
        </p:txBody>
      </p:sp>
      <p:sp>
        <p:nvSpPr>
          <p:cNvPr id="33" name="TextovéPole 25"/>
          <p:cNvSpPr txBox="1">
            <a:spLocks noChangeArrowheads="1"/>
          </p:cNvSpPr>
          <p:nvPr/>
        </p:nvSpPr>
        <p:spPr bwMode="auto">
          <a:xfrm>
            <a:off x="1827787" y="3376781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čas (s)</a:t>
            </a:r>
          </a:p>
        </p:txBody>
      </p:sp>
      <p:sp>
        <p:nvSpPr>
          <p:cNvPr id="35" name="TextovéPole 26"/>
          <p:cNvSpPr txBox="1">
            <a:spLocks noChangeArrowheads="1"/>
          </p:cNvSpPr>
          <p:nvPr/>
        </p:nvSpPr>
        <p:spPr bwMode="auto">
          <a:xfrm>
            <a:off x="6224154" y="3388930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frekvence (Hz)</a:t>
            </a:r>
          </a:p>
        </p:txBody>
      </p:sp>
    </p:spTree>
    <p:extLst>
      <p:ext uri="{BB962C8B-B14F-4D97-AF65-F5344CB8AC3E}">
        <p14:creationId xmlns:p14="http://schemas.microsoft.com/office/powerpoint/2010/main" val="271442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5" grpId="0"/>
      <p:bldP spid="23592" grpId="0"/>
      <p:bldP spid="23596" grpId="0"/>
      <p:bldP spid="235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17882" b="38494"/>
          <a:stretch/>
        </p:blipFill>
        <p:spPr bwMode="auto">
          <a:xfrm>
            <a:off x="587081" y="1445764"/>
            <a:ext cx="8352985" cy="24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24"/>
          <p:cNvSpPr txBox="1"/>
          <p:nvPr/>
        </p:nvSpPr>
        <p:spPr bwMode="auto">
          <a:xfrm>
            <a:off x="144463" y="2204864"/>
            <a:ext cx="492443" cy="1361599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  <a:cs typeface="+mn-cs"/>
              </a:rPr>
              <a:t>amplituda</a:t>
            </a:r>
          </a:p>
        </p:txBody>
      </p:sp>
      <p:cxnSp>
        <p:nvCxnSpPr>
          <p:cNvPr id="28" name="Přímá spojnice se šipkou 89"/>
          <p:cNvCxnSpPr/>
          <p:nvPr/>
        </p:nvCxnSpPr>
        <p:spPr bwMode="auto">
          <a:xfrm flipV="1">
            <a:off x="1017588" y="1887538"/>
            <a:ext cx="3019425" cy="7937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90"/>
          <p:cNvCxnSpPr/>
          <p:nvPr/>
        </p:nvCxnSpPr>
        <p:spPr bwMode="auto">
          <a:xfrm>
            <a:off x="1606550" y="2716213"/>
            <a:ext cx="620713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91"/>
          <p:cNvCxnSpPr/>
          <p:nvPr/>
        </p:nvCxnSpPr>
        <p:spPr bwMode="auto">
          <a:xfrm>
            <a:off x="1993900" y="3500438"/>
            <a:ext cx="206375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4" name="TextovéPole 30"/>
          <p:cNvSpPr txBox="1">
            <a:spLocks noChangeArrowheads="1"/>
          </p:cNvSpPr>
          <p:nvPr/>
        </p:nvSpPr>
        <p:spPr bwMode="auto">
          <a:xfrm>
            <a:off x="1368905" y="161215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T=50 s</a:t>
            </a:r>
          </a:p>
        </p:txBody>
      </p:sp>
      <p:sp>
        <p:nvSpPr>
          <p:cNvPr id="23585" name="TextovéPole 31"/>
          <p:cNvSpPr txBox="1">
            <a:spLocks noChangeArrowheads="1"/>
          </p:cNvSpPr>
          <p:nvPr/>
        </p:nvSpPr>
        <p:spPr bwMode="auto">
          <a:xfrm>
            <a:off x="1559818" y="2269406"/>
            <a:ext cx="8249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T=10 s</a:t>
            </a:r>
          </a:p>
        </p:txBody>
      </p:sp>
      <p:sp>
        <p:nvSpPr>
          <p:cNvPr id="23586" name="TextovéPole 32"/>
          <p:cNvSpPr txBox="1">
            <a:spLocks noChangeArrowheads="1"/>
          </p:cNvSpPr>
          <p:nvPr/>
        </p:nvSpPr>
        <p:spPr bwMode="auto">
          <a:xfrm>
            <a:off x="1703411" y="3031099"/>
            <a:ext cx="702518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T=3 s</a:t>
            </a:r>
          </a:p>
        </p:txBody>
      </p:sp>
      <p:cxnSp>
        <p:nvCxnSpPr>
          <p:cNvPr id="34" name="Přímá spojnice se šipkou 95"/>
          <p:cNvCxnSpPr/>
          <p:nvPr/>
        </p:nvCxnSpPr>
        <p:spPr bwMode="auto">
          <a:xfrm flipV="1">
            <a:off x="2978150" y="2524125"/>
            <a:ext cx="0" cy="2238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96"/>
          <p:cNvCxnSpPr/>
          <p:nvPr/>
        </p:nvCxnSpPr>
        <p:spPr bwMode="auto">
          <a:xfrm flipV="1">
            <a:off x="3078163" y="3236913"/>
            <a:ext cx="0" cy="284162"/>
          </a:xfrm>
          <a:prstGeom prst="straightConnector1">
            <a:avLst/>
          </a:prstGeom>
          <a:ln w="28575">
            <a:solidFill>
              <a:srgbClr val="2D41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97"/>
          <p:cNvCxnSpPr/>
          <p:nvPr/>
        </p:nvCxnSpPr>
        <p:spPr bwMode="auto">
          <a:xfrm flipV="1">
            <a:off x="3278188" y="1889125"/>
            <a:ext cx="0" cy="4143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0" name="TextovéPole 36"/>
          <p:cNvSpPr txBox="1">
            <a:spLocks noChangeArrowheads="1"/>
          </p:cNvSpPr>
          <p:nvPr/>
        </p:nvSpPr>
        <p:spPr bwMode="auto">
          <a:xfrm>
            <a:off x="3088524" y="188784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a=0.5</a:t>
            </a:r>
          </a:p>
        </p:txBody>
      </p:sp>
      <p:sp>
        <p:nvSpPr>
          <p:cNvPr id="23591" name="TextovéPole 37"/>
          <p:cNvSpPr txBox="1">
            <a:spLocks noChangeArrowheads="1"/>
          </p:cNvSpPr>
          <p:nvPr/>
        </p:nvSpPr>
        <p:spPr bwMode="auto">
          <a:xfrm>
            <a:off x="2592215" y="3636805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a=0.3</a:t>
            </a:r>
          </a:p>
        </p:txBody>
      </p:sp>
      <p:sp>
        <p:nvSpPr>
          <p:cNvPr id="23592" name="TextovéPole 38"/>
          <p:cNvSpPr txBox="1">
            <a:spLocks noChangeArrowheads="1"/>
          </p:cNvSpPr>
          <p:nvPr/>
        </p:nvSpPr>
        <p:spPr bwMode="auto">
          <a:xfrm>
            <a:off x="2515504" y="2751755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a=0.2</a:t>
            </a:r>
          </a:p>
        </p:txBody>
      </p:sp>
      <p:grpSp>
        <p:nvGrpSpPr>
          <p:cNvPr id="23593" name="Skupina 101"/>
          <p:cNvGrpSpPr>
            <a:grpSpLocks/>
          </p:cNvGrpSpPr>
          <p:nvPr/>
        </p:nvGrpSpPr>
        <p:grpSpPr bwMode="auto">
          <a:xfrm>
            <a:off x="1262762" y="1143000"/>
            <a:ext cx="3375283" cy="309300"/>
            <a:chOff x="1166312" y="700903"/>
            <a:chExt cx="3472644" cy="400110"/>
          </a:xfrm>
        </p:grpSpPr>
        <p:sp>
          <p:nvSpPr>
            <p:cNvPr id="23601" name="TextovéPole 47"/>
            <p:cNvSpPr txBox="1">
              <a:spLocks noChangeArrowheads="1"/>
            </p:cNvSpPr>
            <p:nvPr/>
          </p:nvSpPr>
          <p:spPr bwMode="auto">
            <a:xfrm>
              <a:off x="1166312" y="700903"/>
              <a:ext cx="162757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DE0000"/>
                  </a:solidFill>
                </a:rPr>
                <a:t>perioda  </a:t>
              </a:r>
              <a:r>
                <a:rPr lang="cs-CZ" altLang="cs-CZ" sz="2000" b="1">
                  <a:solidFill>
                    <a:srgbClr val="DE0000"/>
                  </a:solidFill>
                </a:rPr>
                <a:t>T</a:t>
              </a:r>
            </a:p>
          </p:txBody>
        </p:sp>
        <p:sp>
          <p:nvSpPr>
            <p:cNvPr id="23602" name="TextovéPole 48"/>
            <p:cNvSpPr txBox="1">
              <a:spLocks noChangeArrowheads="1"/>
            </p:cNvSpPr>
            <p:nvPr/>
          </p:nvSpPr>
          <p:spPr bwMode="auto">
            <a:xfrm>
              <a:off x="2933009" y="700903"/>
              <a:ext cx="17059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0013CA"/>
                  </a:solidFill>
                </a:rPr>
                <a:t>amplituda  </a:t>
              </a:r>
              <a:r>
                <a:rPr lang="cs-CZ" altLang="cs-CZ" sz="2000" b="1">
                  <a:solidFill>
                    <a:srgbClr val="0013CA"/>
                  </a:solidFill>
                </a:rPr>
                <a:t>a</a:t>
              </a:r>
            </a:p>
          </p:txBody>
        </p:sp>
      </p:grpSp>
      <p:sp>
        <p:nvSpPr>
          <p:cNvPr id="23594" name="TextovéPole 40"/>
          <p:cNvSpPr txBox="1">
            <a:spLocks noChangeArrowheads="1"/>
          </p:cNvSpPr>
          <p:nvPr/>
        </p:nvSpPr>
        <p:spPr bwMode="auto">
          <a:xfrm>
            <a:off x="5764264" y="1143000"/>
            <a:ext cx="2063196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56400"/>
                </a:solidFill>
              </a:rPr>
              <a:t>frekvence  </a:t>
            </a:r>
            <a:r>
              <a:rPr lang="cs-CZ" altLang="cs-CZ" sz="2000" b="1">
                <a:solidFill>
                  <a:srgbClr val="056400"/>
                </a:solidFill>
              </a:rPr>
              <a:t>f </a:t>
            </a:r>
            <a:r>
              <a:rPr lang="cs-CZ" altLang="cs-CZ" sz="2000"/>
              <a:t>= 1/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595" name="TextovéPole 41"/>
          <p:cNvSpPr txBox="1">
            <a:spLocks noChangeArrowheads="1"/>
          </p:cNvSpPr>
          <p:nvPr/>
        </p:nvSpPr>
        <p:spPr bwMode="auto">
          <a:xfrm>
            <a:off x="5745457" y="3604956"/>
            <a:ext cx="1889707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 </a:t>
            </a:r>
            <a:r>
              <a:rPr lang="cs-CZ" altLang="cs-CZ" sz="1800" b="1" dirty="0"/>
              <a:t>1/</a:t>
            </a:r>
            <a:r>
              <a:rPr lang="cs-CZ" altLang="cs-CZ" sz="1800" b="1" dirty="0">
                <a:solidFill>
                  <a:srgbClr val="FF0000"/>
                </a:solidFill>
              </a:rPr>
              <a:t>3</a:t>
            </a:r>
            <a:r>
              <a:rPr lang="cs-CZ" altLang="cs-CZ" sz="1800" b="1" dirty="0">
                <a:solidFill>
                  <a:srgbClr val="056400"/>
                </a:solidFill>
              </a:rPr>
              <a:t> = 0.33 Hz</a:t>
            </a:r>
          </a:p>
        </p:txBody>
      </p:sp>
      <p:sp>
        <p:nvSpPr>
          <p:cNvPr id="23596" name="TextovéPole 42"/>
          <p:cNvSpPr txBox="1">
            <a:spLocks noChangeArrowheads="1"/>
          </p:cNvSpPr>
          <p:nvPr/>
        </p:nvSpPr>
        <p:spPr bwMode="auto">
          <a:xfrm>
            <a:off x="6365440" y="2796396"/>
            <a:ext cx="1819717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 </a:t>
            </a:r>
            <a:r>
              <a:rPr lang="cs-CZ" altLang="cs-CZ" sz="1800" b="1" dirty="0"/>
              <a:t>1/</a:t>
            </a:r>
            <a:r>
              <a:rPr lang="cs-CZ" altLang="cs-CZ" sz="1800" b="1" dirty="0">
                <a:solidFill>
                  <a:srgbClr val="FF0000"/>
                </a:solidFill>
              </a:rPr>
              <a:t>10</a:t>
            </a:r>
            <a:r>
              <a:rPr lang="cs-CZ" altLang="cs-CZ" sz="1800" b="1" dirty="0">
                <a:solidFill>
                  <a:srgbClr val="056400"/>
                </a:solidFill>
              </a:rPr>
              <a:t> = 0.1 Hz</a:t>
            </a:r>
          </a:p>
        </p:txBody>
      </p:sp>
      <p:sp>
        <p:nvSpPr>
          <p:cNvPr id="23597" name="TextovéPole 43"/>
          <p:cNvSpPr txBox="1">
            <a:spLocks noChangeArrowheads="1"/>
          </p:cNvSpPr>
          <p:nvPr/>
        </p:nvSpPr>
        <p:spPr bwMode="auto">
          <a:xfrm>
            <a:off x="5132879" y="1988840"/>
            <a:ext cx="2283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</a:t>
            </a:r>
            <a:r>
              <a:rPr lang="cs-CZ" altLang="cs-CZ" sz="1800" b="1" dirty="0"/>
              <a:t> 1/</a:t>
            </a:r>
            <a:r>
              <a:rPr lang="cs-CZ" altLang="cs-CZ" sz="1800" b="1" dirty="0">
                <a:solidFill>
                  <a:srgbClr val="FF0000"/>
                </a:solidFill>
              </a:rPr>
              <a:t>50</a:t>
            </a:r>
            <a:r>
              <a:rPr lang="cs-CZ" altLang="cs-CZ" sz="1800" b="1" dirty="0">
                <a:solidFill>
                  <a:srgbClr val="056400"/>
                </a:solidFill>
              </a:rPr>
              <a:t> = 0.02 Hz</a:t>
            </a:r>
          </a:p>
        </p:txBody>
      </p:sp>
      <p:sp>
        <p:nvSpPr>
          <p:cNvPr id="23598" name="TextovéPole 44"/>
          <p:cNvSpPr txBox="1">
            <a:spLocks noChangeArrowheads="1"/>
          </p:cNvSpPr>
          <p:nvPr/>
        </p:nvSpPr>
        <p:spPr bwMode="auto">
          <a:xfrm>
            <a:off x="4897619" y="167361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0.5</a:t>
            </a:r>
          </a:p>
        </p:txBody>
      </p:sp>
      <p:sp>
        <p:nvSpPr>
          <p:cNvPr id="23599" name="TextovéPole 45"/>
          <p:cNvSpPr txBox="1">
            <a:spLocks noChangeArrowheads="1"/>
          </p:cNvSpPr>
          <p:nvPr/>
        </p:nvSpPr>
        <p:spPr bwMode="auto">
          <a:xfrm>
            <a:off x="5466606" y="2704630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0.2</a:t>
            </a:r>
          </a:p>
        </p:txBody>
      </p:sp>
      <p:sp>
        <p:nvSpPr>
          <p:cNvPr id="23600" name="TextovéPole 46"/>
          <p:cNvSpPr txBox="1">
            <a:spLocks noChangeArrowheads="1"/>
          </p:cNvSpPr>
          <p:nvPr/>
        </p:nvSpPr>
        <p:spPr bwMode="auto">
          <a:xfrm>
            <a:off x="7119601" y="3423710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0.3</a:t>
            </a:r>
          </a:p>
        </p:txBody>
      </p:sp>
      <p:pic>
        <p:nvPicPr>
          <p:cNvPr id="55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96539" r="17882"/>
          <a:stretch/>
        </p:blipFill>
        <p:spPr bwMode="auto">
          <a:xfrm>
            <a:off x="594516" y="3908322"/>
            <a:ext cx="8352985" cy="1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Frekvenční doména</a:t>
            </a:r>
          </a:p>
        </p:txBody>
      </p:sp>
      <p:sp>
        <p:nvSpPr>
          <p:cNvPr id="38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Časová doména</a:t>
            </a:r>
          </a:p>
        </p:txBody>
      </p:sp>
      <p:sp>
        <p:nvSpPr>
          <p:cNvPr id="39" name="TextovéPole 25"/>
          <p:cNvSpPr txBox="1">
            <a:spLocks noChangeArrowheads="1"/>
          </p:cNvSpPr>
          <p:nvPr/>
        </p:nvSpPr>
        <p:spPr bwMode="auto">
          <a:xfrm>
            <a:off x="1827787" y="4168869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čas (s)</a:t>
            </a:r>
          </a:p>
        </p:txBody>
      </p:sp>
      <p:sp>
        <p:nvSpPr>
          <p:cNvPr id="40" name="TextovéPole 26"/>
          <p:cNvSpPr txBox="1">
            <a:spLocks noChangeArrowheads="1"/>
          </p:cNvSpPr>
          <p:nvPr/>
        </p:nvSpPr>
        <p:spPr bwMode="auto">
          <a:xfrm>
            <a:off x="6224154" y="4181018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frekvence (Hz)</a:t>
            </a:r>
          </a:p>
        </p:txBody>
      </p:sp>
    </p:spTree>
    <p:extLst>
      <p:ext uri="{BB962C8B-B14F-4D97-AF65-F5344CB8AC3E}">
        <p14:creationId xmlns:p14="http://schemas.microsoft.com/office/powerpoint/2010/main" val="12157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6" grpId="0"/>
      <p:bldP spid="23591" grpId="0"/>
      <p:bldP spid="23595" grpId="0"/>
      <p:bldP spid="236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Skupina 8"/>
          <p:cNvGrpSpPr>
            <a:grpSpLocks/>
          </p:cNvGrpSpPr>
          <p:nvPr/>
        </p:nvGrpSpPr>
        <p:grpSpPr bwMode="auto">
          <a:xfrm>
            <a:off x="144463" y="1143000"/>
            <a:ext cx="8820150" cy="4681538"/>
            <a:chOff x="15755" y="700901"/>
            <a:chExt cx="9074567" cy="6056024"/>
          </a:xfrm>
        </p:grpSpPr>
        <p:pic>
          <p:nvPicPr>
            <p:cNvPr id="23564" name="Obrázek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7" r="17882"/>
            <a:stretch>
              <a:fillRect/>
            </a:stretch>
          </p:blipFill>
          <p:spPr bwMode="auto">
            <a:xfrm>
              <a:off x="471140" y="1092555"/>
              <a:ext cx="8593927" cy="5248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65" name="Skupina 85"/>
            <p:cNvGrpSpPr>
              <a:grpSpLocks/>
            </p:cNvGrpSpPr>
            <p:nvPr/>
          </p:nvGrpSpPr>
          <p:grpSpPr bwMode="auto">
            <a:xfrm>
              <a:off x="15755" y="700901"/>
              <a:ext cx="8876721" cy="6056024"/>
              <a:chOff x="15755" y="700903"/>
              <a:chExt cx="8876725" cy="6056040"/>
            </a:xfrm>
          </p:grpSpPr>
          <p:sp>
            <p:nvSpPr>
              <p:cNvPr id="25" name="TextovéPole 24"/>
              <p:cNvSpPr txBox="1"/>
              <p:nvPr/>
            </p:nvSpPr>
            <p:spPr>
              <a:xfrm>
                <a:off x="15755" y="2814050"/>
                <a:ext cx="506648" cy="1607984"/>
              </a:xfrm>
              <a:prstGeom prst="rect">
                <a:avLst/>
              </a:prstGeom>
              <a:noFill/>
            </p:spPr>
            <p:txBody>
              <a:bodyPr vert="vert270"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cs-CZ" sz="2000" b="1" dirty="0">
                    <a:latin typeface="+mn-lt"/>
                    <a:cs typeface="+mn-cs"/>
                  </a:rPr>
                  <a:t>amplituda</a:t>
                </a:r>
              </a:p>
            </p:txBody>
          </p:sp>
          <p:sp>
            <p:nvSpPr>
              <p:cNvPr id="23579" name="TextovéPole 25"/>
              <p:cNvSpPr txBox="1">
                <a:spLocks noChangeArrowheads="1"/>
              </p:cNvSpPr>
              <p:nvPr/>
            </p:nvSpPr>
            <p:spPr bwMode="auto">
              <a:xfrm>
                <a:off x="1749772" y="6342847"/>
                <a:ext cx="208823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/>
                  <a:t>čas (s)</a:t>
                </a:r>
              </a:p>
            </p:txBody>
          </p:sp>
          <p:sp>
            <p:nvSpPr>
              <p:cNvPr id="23580" name="TextovéPole 26"/>
              <p:cNvSpPr txBox="1">
                <a:spLocks noChangeArrowheads="1"/>
              </p:cNvSpPr>
              <p:nvPr/>
            </p:nvSpPr>
            <p:spPr bwMode="auto">
              <a:xfrm>
                <a:off x="5968482" y="6356833"/>
                <a:ext cx="208823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/>
                  <a:t>frekvence (Hz)</a:t>
                </a:r>
              </a:p>
            </p:txBody>
          </p:sp>
          <p:cxnSp>
            <p:nvCxnSpPr>
              <p:cNvPr id="28" name="Přímá spojnice se šipkou 89"/>
              <p:cNvCxnSpPr/>
              <p:nvPr/>
            </p:nvCxnSpPr>
            <p:spPr>
              <a:xfrm flipV="1">
                <a:off x="914066" y="1664038"/>
                <a:ext cx="3106522" cy="1026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se šipkou 90"/>
              <p:cNvCxnSpPr/>
              <p:nvPr/>
            </p:nvCxnSpPr>
            <p:spPr>
              <a:xfrm>
                <a:off x="1520017" y="2736012"/>
                <a:ext cx="63861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se šipkou 91"/>
              <p:cNvCxnSpPr/>
              <p:nvPr/>
            </p:nvCxnSpPr>
            <p:spPr>
              <a:xfrm>
                <a:off x="1918540" y="3750486"/>
                <a:ext cx="21232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84" name="TextovéPole 30"/>
              <p:cNvSpPr txBox="1">
                <a:spLocks noChangeArrowheads="1"/>
              </p:cNvSpPr>
              <p:nvPr/>
            </p:nvSpPr>
            <p:spPr bwMode="auto">
              <a:xfrm>
                <a:off x="1275517" y="1307805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FF0000"/>
                    </a:solidFill>
                  </a:rPr>
                  <a:t>T=50 s</a:t>
                </a:r>
              </a:p>
            </p:txBody>
          </p:sp>
          <p:sp>
            <p:nvSpPr>
              <p:cNvPr id="23585" name="TextovéPole 31"/>
              <p:cNvSpPr txBox="1">
                <a:spLocks noChangeArrowheads="1"/>
              </p:cNvSpPr>
              <p:nvPr/>
            </p:nvSpPr>
            <p:spPr bwMode="auto">
              <a:xfrm>
                <a:off x="1471937" y="2207309"/>
                <a:ext cx="848770" cy="477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 dirty="0">
                    <a:solidFill>
                      <a:srgbClr val="FF0000"/>
                    </a:solidFill>
                  </a:rPr>
                  <a:t>T=10 s</a:t>
                </a:r>
              </a:p>
            </p:txBody>
          </p:sp>
          <p:sp>
            <p:nvSpPr>
              <p:cNvPr id="23586" name="TextovéPole 32"/>
              <p:cNvSpPr txBox="1">
                <a:spLocks noChangeArrowheads="1"/>
              </p:cNvSpPr>
              <p:nvPr/>
            </p:nvSpPr>
            <p:spPr bwMode="auto">
              <a:xfrm>
                <a:off x="1619672" y="3143349"/>
                <a:ext cx="7227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FF0000"/>
                    </a:solidFill>
                  </a:rPr>
                  <a:t>T=3 s</a:t>
                </a:r>
              </a:p>
            </p:txBody>
          </p:sp>
          <p:cxnSp>
            <p:nvCxnSpPr>
              <p:cNvPr id="34" name="Přímá spojnice se šipkou 95"/>
              <p:cNvCxnSpPr/>
              <p:nvPr/>
            </p:nvCxnSpPr>
            <p:spPr>
              <a:xfrm flipV="1">
                <a:off x="2931181" y="2487527"/>
                <a:ext cx="0" cy="289557"/>
              </a:xfrm>
              <a:prstGeom prst="straightConnector1">
                <a:avLst/>
              </a:prstGeom>
              <a:ln w="28575">
                <a:solidFill>
                  <a:srgbClr val="0013CA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se šipkou 96"/>
              <p:cNvCxnSpPr/>
              <p:nvPr/>
            </p:nvCxnSpPr>
            <p:spPr>
              <a:xfrm flipV="1">
                <a:off x="3034079" y="3409590"/>
                <a:ext cx="0" cy="367592"/>
              </a:xfrm>
              <a:prstGeom prst="straightConnector1">
                <a:avLst/>
              </a:prstGeom>
              <a:ln w="28575">
                <a:solidFill>
                  <a:srgbClr val="2D41FF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se šipkou 97"/>
              <p:cNvCxnSpPr/>
              <p:nvPr/>
            </p:nvCxnSpPr>
            <p:spPr>
              <a:xfrm flipV="1">
                <a:off x="3239874" y="1666091"/>
                <a:ext cx="0" cy="535988"/>
              </a:xfrm>
              <a:prstGeom prst="straightConnector1">
                <a:avLst/>
              </a:prstGeom>
              <a:ln w="28575">
                <a:solidFill>
                  <a:srgbClr val="0013CA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90" name="TextovéPole 36"/>
              <p:cNvSpPr txBox="1">
                <a:spLocks noChangeArrowheads="1"/>
              </p:cNvSpPr>
              <p:nvPr/>
            </p:nvSpPr>
            <p:spPr bwMode="auto">
              <a:xfrm>
                <a:off x="3044739" y="1664437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a=0.5</a:t>
                </a:r>
              </a:p>
            </p:txBody>
          </p:sp>
          <p:sp>
            <p:nvSpPr>
              <p:cNvPr id="23591" name="TextovéPole 37"/>
              <p:cNvSpPr txBox="1">
                <a:spLocks noChangeArrowheads="1"/>
              </p:cNvSpPr>
              <p:nvPr/>
            </p:nvSpPr>
            <p:spPr bwMode="auto">
              <a:xfrm>
                <a:off x="2534113" y="3951534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a=0.3</a:t>
                </a:r>
              </a:p>
            </p:txBody>
          </p:sp>
          <p:sp>
            <p:nvSpPr>
              <p:cNvPr id="23592" name="TextovéPole 38"/>
              <p:cNvSpPr txBox="1">
                <a:spLocks noChangeArrowheads="1"/>
              </p:cNvSpPr>
              <p:nvPr/>
            </p:nvSpPr>
            <p:spPr bwMode="auto">
              <a:xfrm>
                <a:off x="2455190" y="2781989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a=0.2</a:t>
                </a:r>
              </a:p>
            </p:txBody>
          </p:sp>
          <p:grpSp>
            <p:nvGrpSpPr>
              <p:cNvPr id="23593" name="Skupina 101"/>
              <p:cNvGrpSpPr>
                <a:grpSpLocks/>
              </p:cNvGrpSpPr>
              <p:nvPr/>
            </p:nvGrpSpPr>
            <p:grpSpPr bwMode="auto">
              <a:xfrm>
                <a:off x="1166312" y="700903"/>
                <a:ext cx="3472644" cy="400110"/>
                <a:chOff x="1166312" y="700903"/>
                <a:chExt cx="3472644" cy="400110"/>
              </a:xfrm>
            </p:grpSpPr>
            <p:sp>
              <p:nvSpPr>
                <p:cNvPr id="23601" name="TextovéPole 47"/>
                <p:cNvSpPr txBox="1">
                  <a:spLocks noChangeArrowheads="1"/>
                </p:cNvSpPr>
                <p:nvPr/>
              </p:nvSpPr>
              <p:spPr bwMode="auto">
                <a:xfrm>
                  <a:off x="1166312" y="700903"/>
                  <a:ext cx="1627576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2000">
                      <a:solidFill>
                        <a:srgbClr val="DE0000"/>
                      </a:solidFill>
                    </a:rPr>
                    <a:t>perioda  </a:t>
                  </a:r>
                  <a:r>
                    <a:rPr lang="cs-CZ" altLang="cs-CZ" sz="2000" b="1">
                      <a:solidFill>
                        <a:srgbClr val="DE0000"/>
                      </a:solidFill>
                    </a:rPr>
                    <a:t>T</a:t>
                  </a:r>
                </a:p>
              </p:txBody>
            </p:sp>
            <p:sp>
              <p:nvSpPr>
                <p:cNvPr id="23602" name="TextovéPole 48"/>
                <p:cNvSpPr txBox="1">
                  <a:spLocks noChangeArrowheads="1"/>
                </p:cNvSpPr>
                <p:nvPr/>
              </p:nvSpPr>
              <p:spPr bwMode="auto">
                <a:xfrm>
                  <a:off x="2933009" y="700903"/>
                  <a:ext cx="1705947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2000">
                      <a:solidFill>
                        <a:srgbClr val="0013CA"/>
                      </a:solidFill>
                    </a:rPr>
                    <a:t>amplituda  </a:t>
                  </a:r>
                  <a:r>
                    <a:rPr lang="cs-CZ" altLang="cs-CZ" sz="2000" b="1">
                      <a:solidFill>
                        <a:srgbClr val="0013CA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23594" name="TextovéPole 40"/>
              <p:cNvSpPr txBox="1">
                <a:spLocks noChangeArrowheads="1"/>
              </p:cNvSpPr>
              <p:nvPr/>
            </p:nvSpPr>
            <p:spPr bwMode="auto">
              <a:xfrm>
                <a:off x="5797662" y="700903"/>
                <a:ext cx="212271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rgbClr val="056400"/>
                    </a:solidFill>
                  </a:rPr>
                  <a:t>frekvence  </a:t>
                </a:r>
                <a:r>
                  <a:rPr lang="cs-CZ" altLang="cs-CZ" sz="2000" b="1">
                    <a:solidFill>
                      <a:srgbClr val="056400"/>
                    </a:solidFill>
                  </a:rPr>
                  <a:t>f </a:t>
                </a:r>
                <a:r>
                  <a:rPr lang="cs-CZ" altLang="cs-CZ" sz="2000"/>
                  <a:t>= 1/</a:t>
                </a:r>
                <a:r>
                  <a:rPr lang="cs-CZ" altLang="cs-CZ" sz="2000" b="1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23595" name="TextovéPole 41"/>
              <p:cNvSpPr txBox="1">
                <a:spLocks noChangeArrowheads="1"/>
              </p:cNvSpPr>
              <p:nvPr/>
            </p:nvSpPr>
            <p:spPr bwMode="auto">
              <a:xfrm>
                <a:off x="6948264" y="4230380"/>
                <a:ext cx="19442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56400"/>
                    </a:solidFill>
                  </a:rPr>
                  <a:t>f = </a:t>
                </a:r>
                <a:r>
                  <a:rPr lang="cs-CZ" altLang="cs-CZ" sz="1800" b="1"/>
                  <a:t>1/</a:t>
                </a:r>
                <a:r>
                  <a:rPr lang="cs-CZ" altLang="cs-CZ" sz="1800" b="1">
                    <a:solidFill>
                      <a:srgbClr val="FF0000"/>
                    </a:solidFill>
                  </a:rPr>
                  <a:t>3</a:t>
                </a:r>
                <a:r>
                  <a:rPr lang="cs-CZ" altLang="cs-CZ" sz="1800" b="1">
                    <a:solidFill>
                      <a:srgbClr val="056400"/>
                    </a:solidFill>
                  </a:rPr>
                  <a:t> = 0.33 Hz</a:t>
                </a:r>
              </a:p>
            </p:txBody>
          </p:sp>
          <p:sp>
            <p:nvSpPr>
              <p:cNvPr id="23596" name="TextovéPole 42"/>
              <p:cNvSpPr txBox="1">
                <a:spLocks noChangeArrowheads="1"/>
              </p:cNvSpPr>
              <p:nvPr/>
            </p:nvSpPr>
            <p:spPr bwMode="auto">
              <a:xfrm>
                <a:off x="5364088" y="3199619"/>
                <a:ext cx="18722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56400"/>
                    </a:solidFill>
                  </a:rPr>
                  <a:t>f = </a:t>
                </a:r>
                <a:r>
                  <a:rPr lang="cs-CZ" altLang="cs-CZ" sz="1800" b="1"/>
                  <a:t>1/</a:t>
                </a:r>
                <a:r>
                  <a:rPr lang="cs-CZ" altLang="cs-CZ" sz="1800" b="1">
                    <a:solidFill>
                      <a:srgbClr val="FF0000"/>
                    </a:solidFill>
                  </a:rPr>
                  <a:t>10</a:t>
                </a:r>
                <a:r>
                  <a:rPr lang="cs-CZ" altLang="cs-CZ" sz="1800" b="1">
                    <a:solidFill>
                      <a:srgbClr val="056400"/>
                    </a:solidFill>
                  </a:rPr>
                  <a:t> = 0.1 Hz</a:t>
                </a:r>
              </a:p>
            </p:txBody>
          </p:sp>
          <p:sp>
            <p:nvSpPr>
              <p:cNvPr id="23597" name="TextovéPole 43"/>
              <p:cNvSpPr txBox="1">
                <a:spLocks noChangeArrowheads="1"/>
              </p:cNvSpPr>
              <p:nvPr/>
            </p:nvSpPr>
            <p:spPr bwMode="auto">
              <a:xfrm>
                <a:off x="5148064" y="1795082"/>
                <a:ext cx="2349070" cy="477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 dirty="0">
                    <a:solidFill>
                      <a:srgbClr val="056400"/>
                    </a:solidFill>
                  </a:rPr>
                  <a:t>f =</a:t>
                </a:r>
                <a:r>
                  <a:rPr lang="cs-CZ" altLang="cs-CZ" sz="1800" b="1" dirty="0"/>
                  <a:t> 1/</a:t>
                </a:r>
                <a:r>
                  <a:rPr lang="cs-CZ" altLang="cs-CZ" sz="1800" b="1" dirty="0">
                    <a:solidFill>
                      <a:srgbClr val="FF0000"/>
                    </a:solidFill>
                  </a:rPr>
                  <a:t>50</a:t>
                </a:r>
                <a:r>
                  <a:rPr lang="cs-CZ" altLang="cs-CZ" sz="1800" b="1" dirty="0">
                    <a:solidFill>
                      <a:srgbClr val="056400"/>
                    </a:solidFill>
                  </a:rPr>
                  <a:t> = 0.02 Hz</a:t>
                </a:r>
              </a:p>
            </p:txBody>
          </p:sp>
          <p:sp>
            <p:nvSpPr>
              <p:cNvPr id="23598" name="TextovéPole 44"/>
              <p:cNvSpPr txBox="1">
                <a:spLocks noChangeArrowheads="1"/>
              </p:cNvSpPr>
              <p:nvPr/>
            </p:nvSpPr>
            <p:spPr bwMode="auto">
              <a:xfrm>
                <a:off x="4906018" y="1387309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0.5</a:t>
                </a:r>
              </a:p>
            </p:txBody>
          </p:sp>
          <p:sp>
            <p:nvSpPr>
              <p:cNvPr id="23599" name="TextovéPole 45"/>
              <p:cNvSpPr txBox="1">
                <a:spLocks noChangeArrowheads="1"/>
              </p:cNvSpPr>
              <p:nvPr/>
            </p:nvSpPr>
            <p:spPr bwMode="auto">
              <a:xfrm>
                <a:off x="5491417" y="2721028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0.2</a:t>
                </a:r>
              </a:p>
            </p:txBody>
          </p:sp>
          <p:sp>
            <p:nvSpPr>
              <p:cNvPr id="23600" name="TextovéPole 46"/>
              <p:cNvSpPr txBox="1">
                <a:spLocks noChangeArrowheads="1"/>
              </p:cNvSpPr>
              <p:nvPr/>
            </p:nvSpPr>
            <p:spPr bwMode="auto">
              <a:xfrm>
                <a:off x="7192094" y="3651230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0.3</a:t>
                </a:r>
              </a:p>
            </p:txBody>
          </p:sp>
        </p:grpSp>
        <p:sp>
          <p:nvSpPr>
            <p:cNvPr id="23566" name="TextovéPole 12"/>
            <p:cNvSpPr txBox="1">
              <a:spLocks noChangeArrowheads="1"/>
            </p:cNvSpPr>
            <p:nvPr/>
          </p:nvSpPr>
          <p:spPr bwMode="auto">
            <a:xfrm>
              <a:off x="782986" y="2043288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67" name="TextovéPole 13"/>
            <p:cNvSpPr txBox="1">
              <a:spLocks noChangeArrowheads="1"/>
            </p:cNvSpPr>
            <p:nvPr/>
          </p:nvSpPr>
          <p:spPr bwMode="auto">
            <a:xfrm>
              <a:off x="782986" y="3080827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68" name="TextovéPole 14"/>
            <p:cNvSpPr txBox="1">
              <a:spLocks noChangeArrowheads="1"/>
            </p:cNvSpPr>
            <p:nvPr/>
          </p:nvSpPr>
          <p:spPr bwMode="auto">
            <a:xfrm>
              <a:off x="774103" y="4104721"/>
              <a:ext cx="315864" cy="30777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23569" name="TextovéPole 15"/>
            <p:cNvSpPr txBox="1">
              <a:spLocks noChangeArrowheads="1"/>
            </p:cNvSpPr>
            <p:nvPr/>
          </p:nvSpPr>
          <p:spPr bwMode="auto">
            <a:xfrm>
              <a:off x="8774458" y="2053415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70" name="TextovéPole 16"/>
            <p:cNvSpPr txBox="1">
              <a:spLocks noChangeArrowheads="1"/>
            </p:cNvSpPr>
            <p:nvPr/>
          </p:nvSpPr>
          <p:spPr bwMode="auto">
            <a:xfrm>
              <a:off x="8774458" y="3076501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71" name="TextovéPole 17"/>
            <p:cNvSpPr txBox="1">
              <a:spLocks noChangeArrowheads="1"/>
            </p:cNvSpPr>
            <p:nvPr/>
          </p:nvSpPr>
          <p:spPr bwMode="auto">
            <a:xfrm>
              <a:off x="8774457" y="4120287"/>
              <a:ext cx="315864" cy="30777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23572" name="TextovéPole 18"/>
            <p:cNvSpPr txBox="1">
              <a:spLocks noChangeArrowheads="1"/>
            </p:cNvSpPr>
            <p:nvPr/>
          </p:nvSpPr>
          <p:spPr bwMode="auto">
            <a:xfrm>
              <a:off x="4906015" y="5208995"/>
              <a:ext cx="976341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13CA"/>
                  </a:solidFill>
                </a:rPr>
                <a:t>0.5</a:t>
              </a:r>
            </a:p>
          </p:txBody>
        </p:sp>
        <p:sp>
          <p:nvSpPr>
            <p:cNvPr id="23573" name="TextovéPole 19"/>
            <p:cNvSpPr txBox="1">
              <a:spLocks noChangeArrowheads="1"/>
            </p:cNvSpPr>
            <p:nvPr/>
          </p:nvSpPr>
          <p:spPr bwMode="auto">
            <a:xfrm>
              <a:off x="5491414" y="5587852"/>
              <a:ext cx="976341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13CA"/>
                  </a:solidFill>
                </a:rPr>
                <a:t>0.2</a:t>
              </a:r>
            </a:p>
          </p:txBody>
        </p:sp>
        <p:sp>
          <p:nvSpPr>
            <p:cNvPr id="23574" name="TextovéPole 20"/>
            <p:cNvSpPr txBox="1">
              <a:spLocks noChangeArrowheads="1"/>
            </p:cNvSpPr>
            <p:nvPr/>
          </p:nvSpPr>
          <p:spPr bwMode="auto">
            <a:xfrm>
              <a:off x="7198193" y="5473552"/>
              <a:ext cx="976341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13CA"/>
                  </a:solidFill>
                </a:rPr>
                <a:t>0.3</a:t>
              </a:r>
            </a:p>
          </p:txBody>
        </p:sp>
        <p:sp>
          <p:nvSpPr>
            <p:cNvPr id="23575" name="TextovéPole 21"/>
            <p:cNvSpPr txBox="1">
              <a:spLocks noChangeArrowheads="1"/>
            </p:cNvSpPr>
            <p:nvPr/>
          </p:nvSpPr>
          <p:spPr bwMode="auto">
            <a:xfrm>
              <a:off x="7245819" y="6178653"/>
              <a:ext cx="820416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56400"/>
                  </a:solidFill>
                </a:rPr>
                <a:t>0.33</a:t>
              </a:r>
            </a:p>
          </p:txBody>
        </p:sp>
        <p:sp>
          <p:nvSpPr>
            <p:cNvPr id="23576" name="TextovéPole 22"/>
            <p:cNvSpPr txBox="1">
              <a:spLocks noChangeArrowheads="1"/>
            </p:cNvSpPr>
            <p:nvPr/>
          </p:nvSpPr>
          <p:spPr bwMode="auto">
            <a:xfrm>
              <a:off x="5196830" y="6172219"/>
              <a:ext cx="426144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56400"/>
                  </a:solidFill>
                </a:rPr>
                <a:t>0.02</a:t>
              </a:r>
            </a:p>
          </p:txBody>
        </p:sp>
        <p:sp>
          <p:nvSpPr>
            <p:cNvPr id="23577" name="TextovéPole 23"/>
            <p:cNvSpPr txBox="1">
              <a:spLocks noChangeArrowheads="1"/>
            </p:cNvSpPr>
            <p:nvPr/>
          </p:nvSpPr>
          <p:spPr bwMode="auto">
            <a:xfrm>
              <a:off x="5729460" y="6170709"/>
              <a:ext cx="50590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56400"/>
                  </a:solidFill>
                </a:rPr>
                <a:t>0.1</a:t>
              </a:r>
            </a:p>
          </p:txBody>
        </p:sp>
      </p:grpSp>
      <p:sp>
        <p:nvSpPr>
          <p:cNvPr id="6" name="Volný tvar 5"/>
          <p:cNvSpPr/>
          <p:nvPr/>
        </p:nvSpPr>
        <p:spPr>
          <a:xfrm>
            <a:off x="1011238" y="4156075"/>
            <a:ext cx="3833812" cy="962025"/>
          </a:xfrm>
          <a:custGeom>
            <a:avLst/>
            <a:gdLst>
              <a:gd name="connsiteX0" fmla="*/ 0 w 3835153"/>
              <a:gd name="connsiteY0" fmla="*/ 400532 h 809052"/>
              <a:gd name="connsiteX1" fmla="*/ 727969 w 3835153"/>
              <a:gd name="connsiteY1" fmla="*/ 9915 h 809052"/>
              <a:gd name="connsiteX2" fmla="*/ 1535837 w 3835153"/>
              <a:gd name="connsiteY2" fmla="*/ 400532 h 809052"/>
              <a:gd name="connsiteX3" fmla="*/ 2281561 w 3835153"/>
              <a:gd name="connsiteY3" fmla="*/ 808905 h 809052"/>
              <a:gd name="connsiteX4" fmla="*/ 3018407 w 3835153"/>
              <a:gd name="connsiteY4" fmla="*/ 444921 h 809052"/>
              <a:gd name="connsiteX5" fmla="*/ 3275860 w 3835153"/>
              <a:gd name="connsiteY5" fmla="*/ 214101 h 809052"/>
              <a:gd name="connsiteX6" fmla="*/ 3675355 w 3835153"/>
              <a:gd name="connsiteY6" fmla="*/ 18793 h 809052"/>
              <a:gd name="connsiteX7" fmla="*/ 3835153 w 3835153"/>
              <a:gd name="connsiteY7" fmla="*/ 18793 h 809052"/>
              <a:gd name="connsiteX0" fmla="*/ 0 w 3835153"/>
              <a:gd name="connsiteY0" fmla="*/ 400532 h 809052"/>
              <a:gd name="connsiteX1" fmla="*/ 727969 w 3835153"/>
              <a:gd name="connsiteY1" fmla="*/ 9915 h 809052"/>
              <a:gd name="connsiteX2" fmla="*/ 1535837 w 3835153"/>
              <a:gd name="connsiteY2" fmla="*/ 400532 h 809052"/>
              <a:gd name="connsiteX3" fmla="*/ 2281561 w 3835153"/>
              <a:gd name="connsiteY3" fmla="*/ 808905 h 809052"/>
              <a:gd name="connsiteX4" fmla="*/ 3018407 w 3835153"/>
              <a:gd name="connsiteY4" fmla="*/ 444921 h 809052"/>
              <a:gd name="connsiteX5" fmla="*/ 3275860 w 3835153"/>
              <a:gd name="connsiteY5" fmla="*/ 214101 h 809052"/>
              <a:gd name="connsiteX6" fmla="*/ 3675355 w 3835153"/>
              <a:gd name="connsiteY6" fmla="*/ 18793 h 809052"/>
              <a:gd name="connsiteX7" fmla="*/ 3835153 w 3835153"/>
              <a:gd name="connsiteY7" fmla="*/ 18793 h 809052"/>
              <a:gd name="connsiteX0" fmla="*/ 0 w 3835153"/>
              <a:gd name="connsiteY0" fmla="*/ 400532 h 809072"/>
              <a:gd name="connsiteX1" fmla="*/ 727969 w 3835153"/>
              <a:gd name="connsiteY1" fmla="*/ 9915 h 809072"/>
              <a:gd name="connsiteX2" fmla="*/ 1535837 w 3835153"/>
              <a:gd name="connsiteY2" fmla="*/ 400532 h 809072"/>
              <a:gd name="connsiteX3" fmla="*/ 2281561 w 3835153"/>
              <a:gd name="connsiteY3" fmla="*/ 808905 h 809072"/>
              <a:gd name="connsiteX4" fmla="*/ 3018407 w 3835153"/>
              <a:gd name="connsiteY4" fmla="*/ 444921 h 809072"/>
              <a:gd name="connsiteX5" fmla="*/ 3675355 w 3835153"/>
              <a:gd name="connsiteY5" fmla="*/ 18793 h 809072"/>
              <a:gd name="connsiteX6" fmla="*/ 3835153 w 3835153"/>
              <a:gd name="connsiteY6" fmla="*/ 18793 h 809072"/>
              <a:gd name="connsiteX0" fmla="*/ 0 w 3835153"/>
              <a:gd name="connsiteY0" fmla="*/ 390617 h 799157"/>
              <a:gd name="connsiteX1" fmla="*/ 727969 w 3835153"/>
              <a:gd name="connsiteY1" fmla="*/ 0 h 799157"/>
              <a:gd name="connsiteX2" fmla="*/ 1535837 w 3835153"/>
              <a:gd name="connsiteY2" fmla="*/ 390617 h 799157"/>
              <a:gd name="connsiteX3" fmla="*/ 2281561 w 3835153"/>
              <a:gd name="connsiteY3" fmla="*/ 798990 h 799157"/>
              <a:gd name="connsiteX4" fmla="*/ 3018407 w 3835153"/>
              <a:gd name="connsiteY4" fmla="*/ 435006 h 799157"/>
              <a:gd name="connsiteX5" fmla="*/ 3835153 w 3835153"/>
              <a:gd name="connsiteY5" fmla="*/ 8878 h 799157"/>
              <a:gd name="connsiteX0" fmla="*/ 0 w 3835153"/>
              <a:gd name="connsiteY0" fmla="*/ 390617 h 799157"/>
              <a:gd name="connsiteX1" fmla="*/ 727969 w 3835153"/>
              <a:gd name="connsiteY1" fmla="*/ 0 h 799157"/>
              <a:gd name="connsiteX2" fmla="*/ 1535837 w 3835153"/>
              <a:gd name="connsiteY2" fmla="*/ 390617 h 799157"/>
              <a:gd name="connsiteX3" fmla="*/ 2281561 w 3835153"/>
              <a:gd name="connsiteY3" fmla="*/ 798990 h 799157"/>
              <a:gd name="connsiteX4" fmla="*/ 3018407 w 3835153"/>
              <a:gd name="connsiteY4" fmla="*/ 435006 h 799157"/>
              <a:gd name="connsiteX5" fmla="*/ 3835153 w 3835153"/>
              <a:gd name="connsiteY5" fmla="*/ 8878 h 799157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153" h="799213">
                <a:moveTo>
                  <a:pt x="0" y="390617"/>
                </a:moveTo>
                <a:cubicBezTo>
                  <a:pt x="235998" y="195308"/>
                  <a:pt x="471996" y="0"/>
                  <a:pt x="727969" y="0"/>
                </a:cubicBezTo>
                <a:cubicBezTo>
                  <a:pt x="983942" y="0"/>
                  <a:pt x="1285783" y="195309"/>
                  <a:pt x="1535837" y="390617"/>
                </a:cubicBezTo>
                <a:cubicBezTo>
                  <a:pt x="1785891" y="585925"/>
                  <a:pt x="1954567" y="791592"/>
                  <a:pt x="2281561" y="798990"/>
                </a:cubicBezTo>
                <a:cubicBezTo>
                  <a:pt x="2608555" y="806388"/>
                  <a:pt x="2759475" y="628834"/>
                  <a:pt x="3018407" y="435006"/>
                </a:cubicBezTo>
                <a:cubicBezTo>
                  <a:pt x="3277339" y="241178"/>
                  <a:pt x="3496323" y="-35510"/>
                  <a:pt x="3835153" y="8878"/>
                </a:cubicBezTo>
              </a:path>
            </a:pathLst>
          </a:custGeom>
          <a:noFill/>
          <a:ln>
            <a:solidFill>
              <a:srgbClr val="000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1017588" y="4014788"/>
            <a:ext cx="3794125" cy="1204912"/>
          </a:xfrm>
          <a:custGeom>
            <a:avLst/>
            <a:gdLst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66461 h 361770"/>
              <a:gd name="connsiteX1" fmla="*/ 150920 w 3817398"/>
              <a:gd name="connsiteY1" fmla="*/ 15541 h 361770"/>
              <a:gd name="connsiteX2" fmla="*/ 301193 w 3817398"/>
              <a:gd name="connsiteY2" fmla="*/ 41989 h 361770"/>
              <a:gd name="connsiteX3" fmla="*/ 443884 w 3817398"/>
              <a:gd name="connsiteY3" fmla="*/ 344014 h 361770"/>
              <a:gd name="connsiteX4" fmla="*/ 612559 w 3817398"/>
              <a:gd name="connsiteY4" fmla="*/ 175339 h 361770"/>
              <a:gd name="connsiteX5" fmla="*/ 754602 w 3817398"/>
              <a:gd name="connsiteY5" fmla="*/ 15541 h 361770"/>
              <a:gd name="connsiteX6" fmla="*/ 941033 w 3817398"/>
              <a:gd name="connsiteY6" fmla="*/ 201972 h 361770"/>
              <a:gd name="connsiteX7" fmla="*/ 1065320 w 3817398"/>
              <a:gd name="connsiteY7" fmla="*/ 344014 h 361770"/>
              <a:gd name="connsiteX8" fmla="*/ 1225118 w 3817398"/>
              <a:gd name="connsiteY8" fmla="*/ 193094 h 361770"/>
              <a:gd name="connsiteX9" fmla="*/ 1376039 w 3817398"/>
              <a:gd name="connsiteY9" fmla="*/ 15541 h 361770"/>
              <a:gd name="connsiteX10" fmla="*/ 1544715 w 3817398"/>
              <a:gd name="connsiteY10" fmla="*/ 184216 h 361770"/>
              <a:gd name="connsiteX11" fmla="*/ 1677880 w 3817398"/>
              <a:gd name="connsiteY11" fmla="*/ 352892 h 361770"/>
              <a:gd name="connsiteX12" fmla="*/ 1837678 w 3817398"/>
              <a:gd name="connsiteY12" fmla="*/ 175339 h 361770"/>
              <a:gd name="connsiteX13" fmla="*/ 1988598 w 3817398"/>
              <a:gd name="connsiteY13" fmla="*/ 15541 h 361770"/>
              <a:gd name="connsiteX14" fmla="*/ 2139518 w 3817398"/>
              <a:gd name="connsiteY14" fmla="*/ 175339 h 361770"/>
              <a:gd name="connsiteX15" fmla="*/ 2290439 w 3817398"/>
              <a:gd name="connsiteY15" fmla="*/ 344014 h 361770"/>
              <a:gd name="connsiteX16" fmla="*/ 2441359 w 3817398"/>
              <a:gd name="connsiteY16" fmla="*/ 175339 h 361770"/>
              <a:gd name="connsiteX17" fmla="*/ 2601157 w 3817398"/>
              <a:gd name="connsiteY17" fmla="*/ 6663 h 361770"/>
              <a:gd name="connsiteX18" fmla="*/ 2760955 w 3817398"/>
              <a:gd name="connsiteY18" fmla="*/ 184216 h 361770"/>
              <a:gd name="connsiteX19" fmla="*/ 2911876 w 3817398"/>
              <a:gd name="connsiteY19" fmla="*/ 361770 h 361770"/>
              <a:gd name="connsiteX20" fmla="*/ 3053918 w 3817398"/>
              <a:gd name="connsiteY20" fmla="*/ 184216 h 361770"/>
              <a:gd name="connsiteX21" fmla="*/ 3213717 w 3817398"/>
              <a:gd name="connsiteY21" fmla="*/ 6663 h 361770"/>
              <a:gd name="connsiteX22" fmla="*/ 3373515 w 3817398"/>
              <a:gd name="connsiteY22" fmla="*/ 175339 h 361770"/>
              <a:gd name="connsiteX23" fmla="*/ 3515557 w 3817398"/>
              <a:gd name="connsiteY23" fmla="*/ 344014 h 361770"/>
              <a:gd name="connsiteX24" fmla="*/ 3666478 w 3817398"/>
              <a:gd name="connsiteY24" fmla="*/ 184216 h 361770"/>
              <a:gd name="connsiteX25" fmla="*/ 3817398 w 3817398"/>
              <a:gd name="connsiteY25" fmla="*/ 24418 h 361770"/>
              <a:gd name="connsiteX0" fmla="*/ 0 w 3817398"/>
              <a:gd name="connsiteY0" fmla="*/ 259036 h 454345"/>
              <a:gd name="connsiteX1" fmla="*/ 174732 w 3817398"/>
              <a:gd name="connsiteY1" fmla="*/ 3341 h 454345"/>
              <a:gd name="connsiteX2" fmla="*/ 301193 w 3817398"/>
              <a:gd name="connsiteY2" fmla="*/ 134564 h 454345"/>
              <a:gd name="connsiteX3" fmla="*/ 443884 w 3817398"/>
              <a:gd name="connsiteY3" fmla="*/ 436589 h 454345"/>
              <a:gd name="connsiteX4" fmla="*/ 612559 w 3817398"/>
              <a:gd name="connsiteY4" fmla="*/ 267914 h 454345"/>
              <a:gd name="connsiteX5" fmla="*/ 754602 w 3817398"/>
              <a:gd name="connsiteY5" fmla="*/ 108116 h 454345"/>
              <a:gd name="connsiteX6" fmla="*/ 941033 w 3817398"/>
              <a:gd name="connsiteY6" fmla="*/ 294547 h 454345"/>
              <a:gd name="connsiteX7" fmla="*/ 1065320 w 3817398"/>
              <a:gd name="connsiteY7" fmla="*/ 436589 h 454345"/>
              <a:gd name="connsiteX8" fmla="*/ 1225118 w 3817398"/>
              <a:gd name="connsiteY8" fmla="*/ 285669 h 454345"/>
              <a:gd name="connsiteX9" fmla="*/ 1376039 w 3817398"/>
              <a:gd name="connsiteY9" fmla="*/ 108116 h 454345"/>
              <a:gd name="connsiteX10" fmla="*/ 1544715 w 3817398"/>
              <a:gd name="connsiteY10" fmla="*/ 276791 h 454345"/>
              <a:gd name="connsiteX11" fmla="*/ 1677880 w 3817398"/>
              <a:gd name="connsiteY11" fmla="*/ 445467 h 454345"/>
              <a:gd name="connsiteX12" fmla="*/ 1837678 w 3817398"/>
              <a:gd name="connsiteY12" fmla="*/ 267914 h 454345"/>
              <a:gd name="connsiteX13" fmla="*/ 1988598 w 3817398"/>
              <a:gd name="connsiteY13" fmla="*/ 108116 h 454345"/>
              <a:gd name="connsiteX14" fmla="*/ 2139518 w 3817398"/>
              <a:gd name="connsiteY14" fmla="*/ 267914 h 454345"/>
              <a:gd name="connsiteX15" fmla="*/ 2290439 w 3817398"/>
              <a:gd name="connsiteY15" fmla="*/ 436589 h 454345"/>
              <a:gd name="connsiteX16" fmla="*/ 2441359 w 3817398"/>
              <a:gd name="connsiteY16" fmla="*/ 267914 h 454345"/>
              <a:gd name="connsiteX17" fmla="*/ 2601157 w 3817398"/>
              <a:gd name="connsiteY17" fmla="*/ 99238 h 454345"/>
              <a:gd name="connsiteX18" fmla="*/ 2760955 w 3817398"/>
              <a:gd name="connsiteY18" fmla="*/ 276791 h 454345"/>
              <a:gd name="connsiteX19" fmla="*/ 2911876 w 3817398"/>
              <a:gd name="connsiteY19" fmla="*/ 454345 h 454345"/>
              <a:gd name="connsiteX20" fmla="*/ 3053918 w 3817398"/>
              <a:gd name="connsiteY20" fmla="*/ 276791 h 454345"/>
              <a:gd name="connsiteX21" fmla="*/ 3213717 w 3817398"/>
              <a:gd name="connsiteY21" fmla="*/ 99238 h 454345"/>
              <a:gd name="connsiteX22" fmla="*/ 3373515 w 3817398"/>
              <a:gd name="connsiteY22" fmla="*/ 267914 h 454345"/>
              <a:gd name="connsiteX23" fmla="*/ 3515557 w 3817398"/>
              <a:gd name="connsiteY23" fmla="*/ 436589 h 454345"/>
              <a:gd name="connsiteX24" fmla="*/ 3666478 w 3817398"/>
              <a:gd name="connsiteY24" fmla="*/ 276791 h 454345"/>
              <a:gd name="connsiteX25" fmla="*/ 3817398 w 3817398"/>
              <a:gd name="connsiteY25" fmla="*/ 116993 h 454345"/>
              <a:gd name="connsiteX0" fmla="*/ 0 w 3817398"/>
              <a:gd name="connsiteY0" fmla="*/ 290170 h 485479"/>
              <a:gd name="connsiteX1" fmla="*/ 174732 w 3817398"/>
              <a:gd name="connsiteY1" fmla="*/ 34475 h 485479"/>
              <a:gd name="connsiteX2" fmla="*/ 301193 w 3817398"/>
              <a:gd name="connsiteY2" fmla="*/ 165698 h 485479"/>
              <a:gd name="connsiteX3" fmla="*/ 443884 w 3817398"/>
              <a:gd name="connsiteY3" fmla="*/ 467723 h 485479"/>
              <a:gd name="connsiteX4" fmla="*/ 603034 w 3817398"/>
              <a:gd name="connsiteY4" fmla="*/ 13298 h 485479"/>
              <a:gd name="connsiteX5" fmla="*/ 754602 w 3817398"/>
              <a:gd name="connsiteY5" fmla="*/ 139250 h 485479"/>
              <a:gd name="connsiteX6" fmla="*/ 941033 w 3817398"/>
              <a:gd name="connsiteY6" fmla="*/ 325681 h 485479"/>
              <a:gd name="connsiteX7" fmla="*/ 1065320 w 3817398"/>
              <a:gd name="connsiteY7" fmla="*/ 467723 h 485479"/>
              <a:gd name="connsiteX8" fmla="*/ 1225118 w 3817398"/>
              <a:gd name="connsiteY8" fmla="*/ 316803 h 485479"/>
              <a:gd name="connsiteX9" fmla="*/ 1376039 w 3817398"/>
              <a:gd name="connsiteY9" fmla="*/ 139250 h 485479"/>
              <a:gd name="connsiteX10" fmla="*/ 1544715 w 3817398"/>
              <a:gd name="connsiteY10" fmla="*/ 307925 h 485479"/>
              <a:gd name="connsiteX11" fmla="*/ 1677880 w 3817398"/>
              <a:gd name="connsiteY11" fmla="*/ 476601 h 485479"/>
              <a:gd name="connsiteX12" fmla="*/ 1837678 w 3817398"/>
              <a:gd name="connsiteY12" fmla="*/ 299048 h 485479"/>
              <a:gd name="connsiteX13" fmla="*/ 1988598 w 3817398"/>
              <a:gd name="connsiteY13" fmla="*/ 139250 h 485479"/>
              <a:gd name="connsiteX14" fmla="*/ 2139518 w 3817398"/>
              <a:gd name="connsiteY14" fmla="*/ 299048 h 485479"/>
              <a:gd name="connsiteX15" fmla="*/ 2290439 w 3817398"/>
              <a:gd name="connsiteY15" fmla="*/ 467723 h 485479"/>
              <a:gd name="connsiteX16" fmla="*/ 2441359 w 3817398"/>
              <a:gd name="connsiteY16" fmla="*/ 299048 h 485479"/>
              <a:gd name="connsiteX17" fmla="*/ 2601157 w 3817398"/>
              <a:gd name="connsiteY17" fmla="*/ 130372 h 485479"/>
              <a:gd name="connsiteX18" fmla="*/ 2760955 w 3817398"/>
              <a:gd name="connsiteY18" fmla="*/ 307925 h 485479"/>
              <a:gd name="connsiteX19" fmla="*/ 2911876 w 3817398"/>
              <a:gd name="connsiteY19" fmla="*/ 485479 h 485479"/>
              <a:gd name="connsiteX20" fmla="*/ 3053918 w 3817398"/>
              <a:gd name="connsiteY20" fmla="*/ 307925 h 485479"/>
              <a:gd name="connsiteX21" fmla="*/ 3213717 w 3817398"/>
              <a:gd name="connsiteY21" fmla="*/ 130372 h 485479"/>
              <a:gd name="connsiteX22" fmla="*/ 3373515 w 3817398"/>
              <a:gd name="connsiteY22" fmla="*/ 299048 h 485479"/>
              <a:gd name="connsiteX23" fmla="*/ 3515557 w 3817398"/>
              <a:gd name="connsiteY23" fmla="*/ 467723 h 485479"/>
              <a:gd name="connsiteX24" fmla="*/ 3666478 w 3817398"/>
              <a:gd name="connsiteY24" fmla="*/ 307925 h 485479"/>
              <a:gd name="connsiteX25" fmla="*/ 3817398 w 3817398"/>
              <a:gd name="connsiteY25" fmla="*/ 148127 h 485479"/>
              <a:gd name="connsiteX0" fmla="*/ 0 w 3817398"/>
              <a:gd name="connsiteY0" fmla="*/ 508659 h 703968"/>
              <a:gd name="connsiteX1" fmla="*/ 174732 w 3817398"/>
              <a:gd name="connsiteY1" fmla="*/ 252964 h 703968"/>
              <a:gd name="connsiteX2" fmla="*/ 301193 w 3817398"/>
              <a:gd name="connsiteY2" fmla="*/ 384187 h 703968"/>
              <a:gd name="connsiteX3" fmla="*/ 443884 w 3817398"/>
              <a:gd name="connsiteY3" fmla="*/ 686212 h 703968"/>
              <a:gd name="connsiteX4" fmla="*/ 603034 w 3817398"/>
              <a:gd name="connsiteY4" fmla="*/ 231787 h 703968"/>
              <a:gd name="connsiteX5" fmla="*/ 778415 w 3817398"/>
              <a:gd name="connsiteY5" fmla="*/ 10077 h 703968"/>
              <a:gd name="connsiteX6" fmla="*/ 941033 w 3817398"/>
              <a:gd name="connsiteY6" fmla="*/ 544170 h 703968"/>
              <a:gd name="connsiteX7" fmla="*/ 1065320 w 3817398"/>
              <a:gd name="connsiteY7" fmla="*/ 686212 h 703968"/>
              <a:gd name="connsiteX8" fmla="*/ 1225118 w 3817398"/>
              <a:gd name="connsiteY8" fmla="*/ 535292 h 703968"/>
              <a:gd name="connsiteX9" fmla="*/ 1376039 w 3817398"/>
              <a:gd name="connsiteY9" fmla="*/ 357739 h 703968"/>
              <a:gd name="connsiteX10" fmla="*/ 1544715 w 3817398"/>
              <a:gd name="connsiteY10" fmla="*/ 526414 h 703968"/>
              <a:gd name="connsiteX11" fmla="*/ 1677880 w 3817398"/>
              <a:gd name="connsiteY11" fmla="*/ 695090 h 703968"/>
              <a:gd name="connsiteX12" fmla="*/ 1837678 w 3817398"/>
              <a:gd name="connsiteY12" fmla="*/ 517537 h 703968"/>
              <a:gd name="connsiteX13" fmla="*/ 1988598 w 3817398"/>
              <a:gd name="connsiteY13" fmla="*/ 357739 h 703968"/>
              <a:gd name="connsiteX14" fmla="*/ 2139518 w 3817398"/>
              <a:gd name="connsiteY14" fmla="*/ 517537 h 703968"/>
              <a:gd name="connsiteX15" fmla="*/ 2290439 w 3817398"/>
              <a:gd name="connsiteY15" fmla="*/ 686212 h 703968"/>
              <a:gd name="connsiteX16" fmla="*/ 2441359 w 3817398"/>
              <a:gd name="connsiteY16" fmla="*/ 517537 h 703968"/>
              <a:gd name="connsiteX17" fmla="*/ 2601157 w 3817398"/>
              <a:gd name="connsiteY17" fmla="*/ 348861 h 703968"/>
              <a:gd name="connsiteX18" fmla="*/ 2760955 w 3817398"/>
              <a:gd name="connsiteY18" fmla="*/ 526414 h 703968"/>
              <a:gd name="connsiteX19" fmla="*/ 2911876 w 3817398"/>
              <a:gd name="connsiteY19" fmla="*/ 703968 h 703968"/>
              <a:gd name="connsiteX20" fmla="*/ 3053918 w 3817398"/>
              <a:gd name="connsiteY20" fmla="*/ 526414 h 703968"/>
              <a:gd name="connsiteX21" fmla="*/ 3213717 w 3817398"/>
              <a:gd name="connsiteY21" fmla="*/ 348861 h 703968"/>
              <a:gd name="connsiteX22" fmla="*/ 3373515 w 3817398"/>
              <a:gd name="connsiteY22" fmla="*/ 517537 h 703968"/>
              <a:gd name="connsiteX23" fmla="*/ 3515557 w 3817398"/>
              <a:gd name="connsiteY23" fmla="*/ 686212 h 703968"/>
              <a:gd name="connsiteX24" fmla="*/ 3666478 w 3817398"/>
              <a:gd name="connsiteY24" fmla="*/ 526414 h 703968"/>
              <a:gd name="connsiteX25" fmla="*/ 3817398 w 3817398"/>
              <a:gd name="connsiteY25" fmla="*/ 366616 h 703968"/>
              <a:gd name="connsiteX0" fmla="*/ 0 w 3817398"/>
              <a:gd name="connsiteY0" fmla="*/ 498936 h 694245"/>
              <a:gd name="connsiteX1" fmla="*/ 174732 w 3817398"/>
              <a:gd name="connsiteY1" fmla="*/ 243241 h 694245"/>
              <a:gd name="connsiteX2" fmla="*/ 301193 w 3817398"/>
              <a:gd name="connsiteY2" fmla="*/ 374464 h 694245"/>
              <a:gd name="connsiteX3" fmla="*/ 443884 w 3817398"/>
              <a:gd name="connsiteY3" fmla="*/ 676489 h 694245"/>
              <a:gd name="connsiteX4" fmla="*/ 603034 w 3817398"/>
              <a:gd name="connsiteY4" fmla="*/ 222064 h 694245"/>
              <a:gd name="connsiteX5" fmla="*/ 778415 w 3817398"/>
              <a:gd name="connsiteY5" fmla="*/ 354 h 694245"/>
              <a:gd name="connsiteX6" fmla="*/ 955320 w 3817398"/>
              <a:gd name="connsiteY6" fmla="*/ 267747 h 694245"/>
              <a:gd name="connsiteX7" fmla="*/ 1065320 w 3817398"/>
              <a:gd name="connsiteY7" fmla="*/ 676489 h 694245"/>
              <a:gd name="connsiteX8" fmla="*/ 1225118 w 3817398"/>
              <a:gd name="connsiteY8" fmla="*/ 525569 h 694245"/>
              <a:gd name="connsiteX9" fmla="*/ 1376039 w 3817398"/>
              <a:gd name="connsiteY9" fmla="*/ 348016 h 694245"/>
              <a:gd name="connsiteX10" fmla="*/ 1544715 w 3817398"/>
              <a:gd name="connsiteY10" fmla="*/ 516691 h 694245"/>
              <a:gd name="connsiteX11" fmla="*/ 1677880 w 3817398"/>
              <a:gd name="connsiteY11" fmla="*/ 685367 h 694245"/>
              <a:gd name="connsiteX12" fmla="*/ 1837678 w 3817398"/>
              <a:gd name="connsiteY12" fmla="*/ 507814 h 694245"/>
              <a:gd name="connsiteX13" fmla="*/ 1988598 w 3817398"/>
              <a:gd name="connsiteY13" fmla="*/ 348016 h 694245"/>
              <a:gd name="connsiteX14" fmla="*/ 2139518 w 3817398"/>
              <a:gd name="connsiteY14" fmla="*/ 507814 h 694245"/>
              <a:gd name="connsiteX15" fmla="*/ 2290439 w 3817398"/>
              <a:gd name="connsiteY15" fmla="*/ 676489 h 694245"/>
              <a:gd name="connsiteX16" fmla="*/ 2441359 w 3817398"/>
              <a:gd name="connsiteY16" fmla="*/ 507814 h 694245"/>
              <a:gd name="connsiteX17" fmla="*/ 2601157 w 3817398"/>
              <a:gd name="connsiteY17" fmla="*/ 339138 h 694245"/>
              <a:gd name="connsiteX18" fmla="*/ 2760955 w 3817398"/>
              <a:gd name="connsiteY18" fmla="*/ 516691 h 694245"/>
              <a:gd name="connsiteX19" fmla="*/ 2911876 w 3817398"/>
              <a:gd name="connsiteY19" fmla="*/ 694245 h 694245"/>
              <a:gd name="connsiteX20" fmla="*/ 3053918 w 3817398"/>
              <a:gd name="connsiteY20" fmla="*/ 516691 h 694245"/>
              <a:gd name="connsiteX21" fmla="*/ 3213717 w 3817398"/>
              <a:gd name="connsiteY21" fmla="*/ 339138 h 694245"/>
              <a:gd name="connsiteX22" fmla="*/ 3373515 w 3817398"/>
              <a:gd name="connsiteY22" fmla="*/ 507814 h 694245"/>
              <a:gd name="connsiteX23" fmla="*/ 3515557 w 3817398"/>
              <a:gd name="connsiteY23" fmla="*/ 676489 h 694245"/>
              <a:gd name="connsiteX24" fmla="*/ 3666478 w 3817398"/>
              <a:gd name="connsiteY24" fmla="*/ 516691 h 694245"/>
              <a:gd name="connsiteX25" fmla="*/ 3817398 w 3817398"/>
              <a:gd name="connsiteY25" fmla="*/ 356893 h 694245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65320 w 3817398"/>
              <a:gd name="connsiteY7" fmla="*/ 676430 h 694186"/>
              <a:gd name="connsiteX8" fmla="*/ 1225118 w 3817398"/>
              <a:gd name="connsiteY8" fmla="*/ 52551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25118 w 3817398"/>
              <a:gd name="connsiteY8" fmla="*/ 52551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15593 w 3817398"/>
              <a:gd name="connsiteY8" fmla="*/ 43026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15593 w 3817398"/>
              <a:gd name="connsiteY8" fmla="*/ 430260 h 694186"/>
              <a:gd name="connsiteX9" fmla="*/ 1352227 w 3817398"/>
              <a:gd name="connsiteY9" fmla="*/ 224132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5836"/>
              <a:gd name="connsiteX1" fmla="*/ 174732 w 3817398"/>
              <a:gd name="connsiteY1" fmla="*/ 243182 h 695836"/>
              <a:gd name="connsiteX2" fmla="*/ 301193 w 3817398"/>
              <a:gd name="connsiteY2" fmla="*/ 374405 h 695836"/>
              <a:gd name="connsiteX3" fmla="*/ 439122 w 3817398"/>
              <a:gd name="connsiteY3" fmla="*/ 524030 h 695836"/>
              <a:gd name="connsiteX4" fmla="*/ 603034 w 3817398"/>
              <a:gd name="connsiteY4" fmla="*/ 222005 h 695836"/>
              <a:gd name="connsiteX5" fmla="*/ 778415 w 3817398"/>
              <a:gd name="connsiteY5" fmla="*/ 295 h 695836"/>
              <a:gd name="connsiteX6" fmla="*/ 955320 w 3817398"/>
              <a:gd name="connsiteY6" fmla="*/ 267688 h 695836"/>
              <a:gd name="connsiteX7" fmla="*/ 1084370 w 3817398"/>
              <a:gd name="connsiteY7" fmla="*/ 538318 h 695836"/>
              <a:gd name="connsiteX8" fmla="*/ 1215593 w 3817398"/>
              <a:gd name="connsiteY8" fmla="*/ 430260 h 695836"/>
              <a:gd name="connsiteX9" fmla="*/ 1352227 w 3817398"/>
              <a:gd name="connsiteY9" fmla="*/ 224132 h 695836"/>
              <a:gd name="connsiteX10" fmla="*/ 1511378 w 3817398"/>
              <a:gd name="connsiteY10" fmla="*/ 626169 h 695836"/>
              <a:gd name="connsiteX11" fmla="*/ 1677880 w 3817398"/>
              <a:gd name="connsiteY11" fmla="*/ 685308 h 695836"/>
              <a:gd name="connsiteX12" fmla="*/ 1837678 w 3817398"/>
              <a:gd name="connsiteY12" fmla="*/ 507755 h 695836"/>
              <a:gd name="connsiteX13" fmla="*/ 1988598 w 3817398"/>
              <a:gd name="connsiteY13" fmla="*/ 347957 h 695836"/>
              <a:gd name="connsiteX14" fmla="*/ 2139518 w 3817398"/>
              <a:gd name="connsiteY14" fmla="*/ 507755 h 695836"/>
              <a:gd name="connsiteX15" fmla="*/ 2290439 w 3817398"/>
              <a:gd name="connsiteY15" fmla="*/ 676430 h 695836"/>
              <a:gd name="connsiteX16" fmla="*/ 2441359 w 3817398"/>
              <a:gd name="connsiteY16" fmla="*/ 507755 h 695836"/>
              <a:gd name="connsiteX17" fmla="*/ 2601157 w 3817398"/>
              <a:gd name="connsiteY17" fmla="*/ 339079 h 695836"/>
              <a:gd name="connsiteX18" fmla="*/ 2760955 w 3817398"/>
              <a:gd name="connsiteY18" fmla="*/ 516632 h 695836"/>
              <a:gd name="connsiteX19" fmla="*/ 2911876 w 3817398"/>
              <a:gd name="connsiteY19" fmla="*/ 694186 h 695836"/>
              <a:gd name="connsiteX20" fmla="*/ 3053918 w 3817398"/>
              <a:gd name="connsiteY20" fmla="*/ 516632 h 695836"/>
              <a:gd name="connsiteX21" fmla="*/ 3213717 w 3817398"/>
              <a:gd name="connsiteY21" fmla="*/ 339079 h 695836"/>
              <a:gd name="connsiteX22" fmla="*/ 3373515 w 3817398"/>
              <a:gd name="connsiteY22" fmla="*/ 507755 h 695836"/>
              <a:gd name="connsiteX23" fmla="*/ 3515557 w 3817398"/>
              <a:gd name="connsiteY23" fmla="*/ 676430 h 695836"/>
              <a:gd name="connsiteX24" fmla="*/ 3666478 w 3817398"/>
              <a:gd name="connsiteY24" fmla="*/ 516632 h 695836"/>
              <a:gd name="connsiteX25" fmla="*/ 3817398 w 3817398"/>
              <a:gd name="connsiteY25" fmla="*/ 356834 h 695836"/>
              <a:gd name="connsiteX0" fmla="*/ 0 w 3817398"/>
              <a:gd name="connsiteY0" fmla="*/ 498877 h 995934"/>
              <a:gd name="connsiteX1" fmla="*/ 174732 w 3817398"/>
              <a:gd name="connsiteY1" fmla="*/ 243182 h 995934"/>
              <a:gd name="connsiteX2" fmla="*/ 301193 w 3817398"/>
              <a:gd name="connsiteY2" fmla="*/ 374405 h 995934"/>
              <a:gd name="connsiteX3" fmla="*/ 439122 w 3817398"/>
              <a:gd name="connsiteY3" fmla="*/ 524030 h 995934"/>
              <a:gd name="connsiteX4" fmla="*/ 603034 w 3817398"/>
              <a:gd name="connsiteY4" fmla="*/ 222005 h 995934"/>
              <a:gd name="connsiteX5" fmla="*/ 778415 w 3817398"/>
              <a:gd name="connsiteY5" fmla="*/ 295 h 995934"/>
              <a:gd name="connsiteX6" fmla="*/ 955320 w 3817398"/>
              <a:gd name="connsiteY6" fmla="*/ 267688 h 995934"/>
              <a:gd name="connsiteX7" fmla="*/ 1084370 w 3817398"/>
              <a:gd name="connsiteY7" fmla="*/ 538318 h 995934"/>
              <a:gd name="connsiteX8" fmla="*/ 1215593 w 3817398"/>
              <a:gd name="connsiteY8" fmla="*/ 430260 h 995934"/>
              <a:gd name="connsiteX9" fmla="*/ 1352227 w 3817398"/>
              <a:gd name="connsiteY9" fmla="*/ 224132 h 995934"/>
              <a:gd name="connsiteX10" fmla="*/ 1511378 w 3817398"/>
              <a:gd name="connsiteY10" fmla="*/ 626169 h 995934"/>
              <a:gd name="connsiteX11" fmla="*/ 1701693 w 3817398"/>
              <a:gd name="connsiteY11" fmla="*/ 994871 h 995934"/>
              <a:gd name="connsiteX12" fmla="*/ 1837678 w 3817398"/>
              <a:gd name="connsiteY12" fmla="*/ 507755 h 995934"/>
              <a:gd name="connsiteX13" fmla="*/ 1988598 w 3817398"/>
              <a:gd name="connsiteY13" fmla="*/ 347957 h 995934"/>
              <a:gd name="connsiteX14" fmla="*/ 2139518 w 3817398"/>
              <a:gd name="connsiteY14" fmla="*/ 507755 h 995934"/>
              <a:gd name="connsiteX15" fmla="*/ 2290439 w 3817398"/>
              <a:gd name="connsiteY15" fmla="*/ 676430 h 995934"/>
              <a:gd name="connsiteX16" fmla="*/ 2441359 w 3817398"/>
              <a:gd name="connsiteY16" fmla="*/ 507755 h 995934"/>
              <a:gd name="connsiteX17" fmla="*/ 2601157 w 3817398"/>
              <a:gd name="connsiteY17" fmla="*/ 339079 h 995934"/>
              <a:gd name="connsiteX18" fmla="*/ 2760955 w 3817398"/>
              <a:gd name="connsiteY18" fmla="*/ 516632 h 995934"/>
              <a:gd name="connsiteX19" fmla="*/ 2911876 w 3817398"/>
              <a:gd name="connsiteY19" fmla="*/ 694186 h 995934"/>
              <a:gd name="connsiteX20" fmla="*/ 3053918 w 3817398"/>
              <a:gd name="connsiteY20" fmla="*/ 516632 h 995934"/>
              <a:gd name="connsiteX21" fmla="*/ 3213717 w 3817398"/>
              <a:gd name="connsiteY21" fmla="*/ 339079 h 995934"/>
              <a:gd name="connsiteX22" fmla="*/ 3373515 w 3817398"/>
              <a:gd name="connsiteY22" fmla="*/ 507755 h 995934"/>
              <a:gd name="connsiteX23" fmla="*/ 3515557 w 3817398"/>
              <a:gd name="connsiteY23" fmla="*/ 676430 h 995934"/>
              <a:gd name="connsiteX24" fmla="*/ 3666478 w 3817398"/>
              <a:gd name="connsiteY24" fmla="*/ 516632 h 995934"/>
              <a:gd name="connsiteX25" fmla="*/ 3817398 w 3817398"/>
              <a:gd name="connsiteY25" fmla="*/ 356834 h 995934"/>
              <a:gd name="connsiteX0" fmla="*/ 0 w 3817398"/>
              <a:gd name="connsiteY0" fmla="*/ 498877 h 1018711"/>
              <a:gd name="connsiteX1" fmla="*/ 174732 w 3817398"/>
              <a:gd name="connsiteY1" fmla="*/ 243182 h 1018711"/>
              <a:gd name="connsiteX2" fmla="*/ 301193 w 3817398"/>
              <a:gd name="connsiteY2" fmla="*/ 374405 h 1018711"/>
              <a:gd name="connsiteX3" fmla="*/ 439122 w 3817398"/>
              <a:gd name="connsiteY3" fmla="*/ 524030 h 1018711"/>
              <a:gd name="connsiteX4" fmla="*/ 603034 w 3817398"/>
              <a:gd name="connsiteY4" fmla="*/ 222005 h 1018711"/>
              <a:gd name="connsiteX5" fmla="*/ 778415 w 3817398"/>
              <a:gd name="connsiteY5" fmla="*/ 295 h 1018711"/>
              <a:gd name="connsiteX6" fmla="*/ 955320 w 3817398"/>
              <a:gd name="connsiteY6" fmla="*/ 267688 h 1018711"/>
              <a:gd name="connsiteX7" fmla="*/ 1084370 w 3817398"/>
              <a:gd name="connsiteY7" fmla="*/ 538318 h 1018711"/>
              <a:gd name="connsiteX8" fmla="*/ 1215593 w 3817398"/>
              <a:gd name="connsiteY8" fmla="*/ 430260 h 1018711"/>
              <a:gd name="connsiteX9" fmla="*/ 1352227 w 3817398"/>
              <a:gd name="connsiteY9" fmla="*/ 224132 h 1018711"/>
              <a:gd name="connsiteX10" fmla="*/ 1511378 w 3817398"/>
              <a:gd name="connsiteY10" fmla="*/ 626169 h 1018711"/>
              <a:gd name="connsiteX11" fmla="*/ 1701693 w 3817398"/>
              <a:gd name="connsiteY11" fmla="*/ 994871 h 1018711"/>
              <a:gd name="connsiteX12" fmla="*/ 1785290 w 3817398"/>
              <a:gd name="connsiteY12" fmla="*/ 912567 h 1018711"/>
              <a:gd name="connsiteX13" fmla="*/ 1988598 w 3817398"/>
              <a:gd name="connsiteY13" fmla="*/ 347957 h 1018711"/>
              <a:gd name="connsiteX14" fmla="*/ 2139518 w 3817398"/>
              <a:gd name="connsiteY14" fmla="*/ 507755 h 1018711"/>
              <a:gd name="connsiteX15" fmla="*/ 2290439 w 3817398"/>
              <a:gd name="connsiteY15" fmla="*/ 676430 h 1018711"/>
              <a:gd name="connsiteX16" fmla="*/ 2441359 w 3817398"/>
              <a:gd name="connsiteY16" fmla="*/ 507755 h 1018711"/>
              <a:gd name="connsiteX17" fmla="*/ 2601157 w 3817398"/>
              <a:gd name="connsiteY17" fmla="*/ 339079 h 1018711"/>
              <a:gd name="connsiteX18" fmla="*/ 2760955 w 3817398"/>
              <a:gd name="connsiteY18" fmla="*/ 516632 h 1018711"/>
              <a:gd name="connsiteX19" fmla="*/ 2911876 w 3817398"/>
              <a:gd name="connsiteY19" fmla="*/ 694186 h 1018711"/>
              <a:gd name="connsiteX20" fmla="*/ 3053918 w 3817398"/>
              <a:gd name="connsiteY20" fmla="*/ 516632 h 1018711"/>
              <a:gd name="connsiteX21" fmla="*/ 3213717 w 3817398"/>
              <a:gd name="connsiteY21" fmla="*/ 339079 h 1018711"/>
              <a:gd name="connsiteX22" fmla="*/ 3373515 w 3817398"/>
              <a:gd name="connsiteY22" fmla="*/ 507755 h 1018711"/>
              <a:gd name="connsiteX23" fmla="*/ 3515557 w 3817398"/>
              <a:gd name="connsiteY23" fmla="*/ 676430 h 1018711"/>
              <a:gd name="connsiteX24" fmla="*/ 3666478 w 3817398"/>
              <a:gd name="connsiteY24" fmla="*/ 516632 h 1018711"/>
              <a:gd name="connsiteX25" fmla="*/ 3817398 w 3817398"/>
              <a:gd name="connsiteY25" fmla="*/ 356834 h 1018711"/>
              <a:gd name="connsiteX0" fmla="*/ 0 w 3817398"/>
              <a:gd name="connsiteY0" fmla="*/ 498877 h 1010895"/>
              <a:gd name="connsiteX1" fmla="*/ 174732 w 3817398"/>
              <a:gd name="connsiteY1" fmla="*/ 243182 h 1010895"/>
              <a:gd name="connsiteX2" fmla="*/ 301193 w 3817398"/>
              <a:gd name="connsiteY2" fmla="*/ 374405 h 1010895"/>
              <a:gd name="connsiteX3" fmla="*/ 439122 w 3817398"/>
              <a:gd name="connsiteY3" fmla="*/ 524030 h 1010895"/>
              <a:gd name="connsiteX4" fmla="*/ 603034 w 3817398"/>
              <a:gd name="connsiteY4" fmla="*/ 222005 h 1010895"/>
              <a:gd name="connsiteX5" fmla="*/ 778415 w 3817398"/>
              <a:gd name="connsiteY5" fmla="*/ 295 h 1010895"/>
              <a:gd name="connsiteX6" fmla="*/ 955320 w 3817398"/>
              <a:gd name="connsiteY6" fmla="*/ 267688 h 1010895"/>
              <a:gd name="connsiteX7" fmla="*/ 1084370 w 3817398"/>
              <a:gd name="connsiteY7" fmla="*/ 538318 h 1010895"/>
              <a:gd name="connsiteX8" fmla="*/ 1215593 w 3817398"/>
              <a:gd name="connsiteY8" fmla="*/ 430260 h 1010895"/>
              <a:gd name="connsiteX9" fmla="*/ 1352227 w 3817398"/>
              <a:gd name="connsiteY9" fmla="*/ 224132 h 1010895"/>
              <a:gd name="connsiteX10" fmla="*/ 1511378 w 3817398"/>
              <a:gd name="connsiteY10" fmla="*/ 626169 h 1010895"/>
              <a:gd name="connsiteX11" fmla="*/ 1701693 w 3817398"/>
              <a:gd name="connsiteY11" fmla="*/ 994871 h 1010895"/>
              <a:gd name="connsiteX12" fmla="*/ 1785290 w 3817398"/>
              <a:gd name="connsiteY12" fmla="*/ 912567 h 1010895"/>
              <a:gd name="connsiteX13" fmla="*/ 1940973 w 3817398"/>
              <a:gd name="connsiteY13" fmla="*/ 624182 h 1010895"/>
              <a:gd name="connsiteX14" fmla="*/ 2139518 w 3817398"/>
              <a:gd name="connsiteY14" fmla="*/ 507755 h 1010895"/>
              <a:gd name="connsiteX15" fmla="*/ 2290439 w 3817398"/>
              <a:gd name="connsiteY15" fmla="*/ 676430 h 1010895"/>
              <a:gd name="connsiteX16" fmla="*/ 2441359 w 3817398"/>
              <a:gd name="connsiteY16" fmla="*/ 507755 h 1010895"/>
              <a:gd name="connsiteX17" fmla="*/ 2601157 w 3817398"/>
              <a:gd name="connsiteY17" fmla="*/ 339079 h 1010895"/>
              <a:gd name="connsiteX18" fmla="*/ 2760955 w 3817398"/>
              <a:gd name="connsiteY18" fmla="*/ 516632 h 1010895"/>
              <a:gd name="connsiteX19" fmla="*/ 2911876 w 3817398"/>
              <a:gd name="connsiteY19" fmla="*/ 694186 h 1010895"/>
              <a:gd name="connsiteX20" fmla="*/ 3053918 w 3817398"/>
              <a:gd name="connsiteY20" fmla="*/ 516632 h 1010895"/>
              <a:gd name="connsiteX21" fmla="*/ 3213717 w 3817398"/>
              <a:gd name="connsiteY21" fmla="*/ 339079 h 1010895"/>
              <a:gd name="connsiteX22" fmla="*/ 3373515 w 3817398"/>
              <a:gd name="connsiteY22" fmla="*/ 507755 h 1010895"/>
              <a:gd name="connsiteX23" fmla="*/ 3515557 w 3817398"/>
              <a:gd name="connsiteY23" fmla="*/ 676430 h 1010895"/>
              <a:gd name="connsiteX24" fmla="*/ 3666478 w 3817398"/>
              <a:gd name="connsiteY24" fmla="*/ 516632 h 1010895"/>
              <a:gd name="connsiteX25" fmla="*/ 3817398 w 3817398"/>
              <a:gd name="connsiteY25" fmla="*/ 356834 h 1010895"/>
              <a:gd name="connsiteX0" fmla="*/ 0 w 3817398"/>
              <a:gd name="connsiteY0" fmla="*/ 498877 h 1093712"/>
              <a:gd name="connsiteX1" fmla="*/ 174732 w 3817398"/>
              <a:gd name="connsiteY1" fmla="*/ 243182 h 1093712"/>
              <a:gd name="connsiteX2" fmla="*/ 301193 w 3817398"/>
              <a:gd name="connsiteY2" fmla="*/ 374405 h 1093712"/>
              <a:gd name="connsiteX3" fmla="*/ 439122 w 3817398"/>
              <a:gd name="connsiteY3" fmla="*/ 524030 h 1093712"/>
              <a:gd name="connsiteX4" fmla="*/ 603034 w 3817398"/>
              <a:gd name="connsiteY4" fmla="*/ 222005 h 1093712"/>
              <a:gd name="connsiteX5" fmla="*/ 778415 w 3817398"/>
              <a:gd name="connsiteY5" fmla="*/ 295 h 1093712"/>
              <a:gd name="connsiteX6" fmla="*/ 955320 w 3817398"/>
              <a:gd name="connsiteY6" fmla="*/ 267688 h 1093712"/>
              <a:gd name="connsiteX7" fmla="*/ 1084370 w 3817398"/>
              <a:gd name="connsiteY7" fmla="*/ 538318 h 1093712"/>
              <a:gd name="connsiteX8" fmla="*/ 1215593 w 3817398"/>
              <a:gd name="connsiteY8" fmla="*/ 430260 h 1093712"/>
              <a:gd name="connsiteX9" fmla="*/ 1352227 w 3817398"/>
              <a:gd name="connsiteY9" fmla="*/ 224132 h 1093712"/>
              <a:gd name="connsiteX10" fmla="*/ 1511378 w 3817398"/>
              <a:gd name="connsiteY10" fmla="*/ 626169 h 1093712"/>
              <a:gd name="connsiteX11" fmla="*/ 1701693 w 3817398"/>
              <a:gd name="connsiteY11" fmla="*/ 994871 h 1093712"/>
              <a:gd name="connsiteX12" fmla="*/ 1785290 w 3817398"/>
              <a:gd name="connsiteY12" fmla="*/ 912567 h 1093712"/>
              <a:gd name="connsiteX13" fmla="*/ 1940973 w 3817398"/>
              <a:gd name="connsiteY13" fmla="*/ 624182 h 1093712"/>
              <a:gd name="connsiteX14" fmla="*/ 2082368 w 3817398"/>
              <a:gd name="connsiteY14" fmla="*/ 1093542 h 1093712"/>
              <a:gd name="connsiteX15" fmla="*/ 2290439 w 3817398"/>
              <a:gd name="connsiteY15" fmla="*/ 676430 h 1093712"/>
              <a:gd name="connsiteX16" fmla="*/ 2441359 w 3817398"/>
              <a:gd name="connsiteY16" fmla="*/ 507755 h 1093712"/>
              <a:gd name="connsiteX17" fmla="*/ 2601157 w 3817398"/>
              <a:gd name="connsiteY17" fmla="*/ 339079 h 1093712"/>
              <a:gd name="connsiteX18" fmla="*/ 2760955 w 3817398"/>
              <a:gd name="connsiteY18" fmla="*/ 516632 h 1093712"/>
              <a:gd name="connsiteX19" fmla="*/ 2911876 w 3817398"/>
              <a:gd name="connsiteY19" fmla="*/ 694186 h 1093712"/>
              <a:gd name="connsiteX20" fmla="*/ 3053918 w 3817398"/>
              <a:gd name="connsiteY20" fmla="*/ 516632 h 1093712"/>
              <a:gd name="connsiteX21" fmla="*/ 3213717 w 3817398"/>
              <a:gd name="connsiteY21" fmla="*/ 339079 h 1093712"/>
              <a:gd name="connsiteX22" fmla="*/ 3373515 w 3817398"/>
              <a:gd name="connsiteY22" fmla="*/ 507755 h 1093712"/>
              <a:gd name="connsiteX23" fmla="*/ 3515557 w 3817398"/>
              <a:gd name="connsiteY23" fmla="*/ 676430 h 1093712"/>
              <a:gd name="connsiteX24" fmla="*/ 3666478 w 3817398"/>
              <a:gd name="connsiteY24" fmla="*/ 516632 h 1093712"/>
              <a:gd name="connsiteX25" fmla="*/ 3817398 w 3817398"/>
              <a:gd name="connsiteY25" fmla="*/ 356834 h 1093712"/>
              <a:gd name="connsiteX0" fmla="*/ 0 w 3817398"/>
              <a:gd name="connsiteY0" fmla="*/ 498877 h 1292566"/>
              <a:gd name="connsiteX1" fmla="*/ 174732 w 3817398"/>
              <a:gd name="connsiteY1" fmla="*/ 243182 h 1292566"/>
              <a:gd name="connsiteX2" fmla="*/ 301193 w 3817398"/>
              <a:gd name="connsiteY2" fmla="*/ 374405 h 1292566"/>
              <a:gd name="connsiteX3" fmla="*/ 439122 w 3817398"/>
              <a:gd name="connsiteY3" fmla="*/ 524030 h 1292566"/>
              <a:gd name="connsiteX4" fmla="*/ 603034 w 3817398"/>
              <a:gd name="connsiteY4" fmla="*/ 222005 h 1292566"/>
              <a:gd name="connsiteX5" fmla="*/ 778415 w 3817398"/>
              <a:gd name="connsiteY5" fmla="*/ 295 h 1292566"/>
              <a:gd name="connsiteX6" fmla="*/ 955320 w 3817398"/>
              <a:gd name="connsiteY6" fmla="*/ 267688 h 1292566"/>
              <a:gd name="connsiteX7" fmla="*/ 1084370 w 3817398"/>
              <a:gd name="connsiteY7" fmla="*/ 538318 h 1292566"/>
              <a:gd name="connsiteX8" fmla="*/ 1215593 w 3817398"/>
              <a:gd name="connsiteY8" fmla="*/ 430260 h 1292566"/>
              <a:gd name="connsiteX9" fmla="*/ 1352227 w 3817398"/>
              <a:gd name="connsiteY9" fmla="*/ 224132 h 1292566"/>
              <a:gd name="connsiteX10" fmla="*/ 1511378 w 3817398"/>
              <a:gd name="connsiteY10" fmla="*/ 626169 h 1292566"/>
              <a:gd name="connsiteX11" fmla="*/ 1701693 w 3817398"/>
              <a:gd name="connsiteY11" fmla="*/ 994871 h 1292566"/>
              <a:gd name="connsiteX12" fmla="*/ 1785290 w 3817398"/>
              <a:gd name="connsiteY12" fmla="*/ 912567 h 1292566"/>
              <a:gd name="connsiteX13" fmla="*/ 1940973 w 3817398"/>
              <a:gd name="connsiteY13" fmla="*/ 624182 h 1292566"/>
              <a:gd name="connsiteX14" fmla="*/ 2082368 w 3817398"/>
              <a:gd name="connsiteY14" fmla="*/ 1093542 h 1292566"/>
              <a:gd name="connsiteX15" fmla="*/ 2247576 w 3817398"/>
              <a:gd name="connsiteY15" fmla="*/ 1262218 h 1292566"/>
              <a:gd name="connsiteX16" fmla="*/ 2441359 w 3817398"/>
              <a:gd name="connsiteY16" fmla="*/ 507755 h 1292566"/>
              <a:gd name="connsiteX17" fmla="*/ 2601157 w 3817398"/>
              <a:gd name="connsiteY17" fmla="*/ 339079 h 1292566"/>
              <a:gd name="connsiteX18" fmla="*/ 2760955 w 3817398"/>
              <a:gd name="connsiteY18" fmla="*/ 516632 h 1292566"/>
              <a:gd name="connsiteX19" fmla="*/ 2911876 w 3817398"/>
              <a:gd name="connsiteY19" fmla="*/ 694186 h 1292566"/>
              <a:gd name="connsiteX20" fmla="*/ 3053918 w 3817398"/>
              <a:gd name="connsiteY20" fmla="*/ 516632 h 1292566"/>
              <a:gd name="connsiteX21" fmla="*/ 3213717 w 3817398"/>
              <a:gd name="connsiteY21" fmla="*/ 339079 h 1292566"/>
              <a:gd name="connsiteX22" fmla="*/ 3373515 w 3817398"/>
              <a:gd name="connsiteY22" fmla="*/ 507755 h 1292566"/>
              <a:gd name="connsiteX23" fmla="*/ 3515557 w 3817398"/>
              <a:gd name="connsiteY23" fmla="*/ 676430 h 1292566"/>
              <a:gd name="connsiteX24" fmla="*/ 3666478 w 3817398"/>
              <a:gd name="connsiteY24" fmla="*/ 516632 h 1292566"/>
              <a:gd name="connsiteX25" fmla="*/ 3817398 w 3817398"/>
              <a:gd name="connsiteY25" fmla="*/ 356834 h 1292566"/>
              <a:gd name="connsiteX0" fmla="*/ 0 w 3817398"/>
              <a:gd name="connsiteY0" fmla="*/ 498877 h 1267316"/>
              <a:gd name="connsiteX1" fmla="*/ 174732 w 3817398"/>
              <a:gd name="connsiteY1" fmla="*/ 243182 h 1267316"/>
              <a:gd name="connsiteX2" fmla="*/ 301193 w 3817398"/>
              <a:gd name="connsiteY2" fmla="*/ 374405 h 1267316"/>
              <a:gd name="connsiteX3" fmla="*/ 439122 w 3817398"/>
              <a:gd name="connsiteY3" fmla="*/ 524030 h 1267316"/>
              <a:gd name="connsiteX4" fmla="*/ 603034 w 3817398"/>
              <a:gd name="connsiteY4" fmla="*/ 222005 h 1267316"/>
              <a:gd name="connsiteX5" fmla="*/ 778415 w 3817398"/>
              <a:gd name="connsiteY5" fmla="*/ 295 h 1267316"/>
              <a:gd name="connsiteX6" fmla="*/ 955320 w 3817398"/>
              <a:gd name="connsiteY6" fmla="*/ 267688 h 1267316"/>
              <a:gd name="connsiteX7" fmla="*/ 1084370 w 3817398"/>
              <a:gd name="connsiteY7" fmla="*/ 538318 h 1267316"/>
              <a:gd name="connsiteX8" fmla="*/ 1215593 w 3817398"/>
              <a:gd name="connsiteY8" fmla="*/ 430260 h 1267316"/>
              <a:gd name="connsiteX9" fmla="*/ 1352227 w 3817398"/>
              <a:gd name="connsiteY9" fmla="*/ 224132 h 1267316"/>
              <a:gd name="connsiteX10" fmla="*/ 1511378 w 3817398"/>
              <a:gd name="connsiteY10" fmla="*/ 626169 h 1267316"/>
              <a:gd name="connsiteX11" fmla="*/ 1701693 w 3817398"/>
              <a:gd name="connsiteY11" fmla="*/ 994871 h 1267316"/>
              <a:gd name="connsiteX12" fmla="*/ 1785290 w 3817398"/>
              <a:gd name="connsiteY12" fmla="*/ 912567 h 1267316"/>
              <a:gd name="connsiteX13" fmla="*/ 1940973 w 3817398"/>
              <a:gd name="connsiteY13" fmla="*/ 624182 h 1267316"/>
              <a:gd name="connsiteX14" fmla="*/ 2082368 w 3817398"/>
              <a:gd name="connsiteY14" fmla="*/ 1093542 h 1267316"/>
              <a:gd name="connsiteX15" fmla="*/ 2247576 w 3817398"/>
              <a:gd name="connsiteY15" fmla="*/ 1262218 h 1267316"/>
              <a:gd name="connsiteX16" fmla="*/ 2360397 w 3817398"/>
              <a:gd name="connsiteY16" fmla="*/ 1136405 h 1267316"/>
              <a:gd name="connsiteX17" fmla="*/ 2601157 w 3817398"/>
              <a:gd name="connsiteY17" fmla="*/ 339079 h 1267316"/>
              <a:gd name="connsiteX18" fmla="*/ 2760955 w 3817398"/>
              <a:gd name="connsiteY18" fmla="*/ 516632 h 1267316"/>
              <a:gd name="connsiteX19" fmla="*/ 2911876 w 3817398"/>
              <a:gd name="connsiteY19" fmla="*/ 694186 h 1267316"/>
              <a:gd name="connsiteX20" fmla="*/ 3053918 w 3817398"/>
              <a:gd name="connsiteY20" fmla="*/ 516632 h 1267316"/>
              <a:gd name="connsiteX21" fmla="*/ 3213717 w 3817398"/>
              <a:gd name="connsiteY21" fmla="*/ 339079 h 1267316"/>
              <a:gd name="connsiteX22" fmla="*/ 3373515 w 3817398"/>
              <a:gd name="connsiteY22" fmla="*/ 507755 h 1267316"/>
              <a:gd name="connsiteX23" fmla="*/ 3515557 w 3817398"/>
              <a:gd name="connsiteY23" fmla="*/ 676430 h 1267316"/>
              <a:gd name="connsiteX24" fmla="*/ 3666478 w 3817398"/>
              <a:gd name="connsiteY24" fmla="*/ 516632 h 1267316"/>
              <a:gd name="connsiteX25" fmla="*/ 3817398 w 3817398"/>
              <a:gd name="connsiteY25" fmla="*/ 356834 h 1267316"/>
              <a:gd name="connsiteX0" fmla="*/ 0 w 3817398"/>
              <a:gd name="connsiteY0" fmla="*/ 498877 h 1315741"/>
              <a:gd name="connsiteX1" fmla="*/ 174732 w 3817398"/>
              <a:gd name="connsiteY1" fmla="*/ 243182 h 1315741"/>
              <a:gd name="connsiteX2" fmla="*/ 301193 w 3817398"/>
              <a:gd name="connsiteY2" fmla="*/ 374405 h 1315741"/>
              <a:gd name="connsiteX3" fmla="*/ 439122 w 3817398"/>
              <a:gd name="connsiteY3" fmla="*/ 524030 h 1315741"/>
              <a:gd name="connsiteX4" fmla="*/ 603034 w 3817398"/>
              <a:gd name="connsiteY4" fmla="*/ 222005 h 1315741"/>
              <a:gd name="connsiteX5" fmla="*/ 778415 w 3817398"/>
              <a:gd name="connsiteY5" fmla="*/ 295 h 1315741"/>
              <a:gd name="connsiteX6" fmla="*/ 955320 w 3817398"/>
              <a:gd name="connsiteY6" fmla="*/ 267688 h 1315741"/>
              <a:gd name="connsiteX7" fmla="*/ 1084370 w 3817398"/>
              <a:gd name="connsiteY7" fmla="*/ 538318 h 1315741"/>
              <a:gd name="connsiteX8" fmla="*/ 1215593 w 3817398"/>
              <a:gd name="connsiteY8" fmla="*/ 430260 h 1315741"/>
              <a:gd name="connsiteX9" fmla="*/ 1352227 w 3817398"/>
              <a:gd name="connsiteY9" fmla="*/ 224132 h 1315741"/>
              <a:gd name="connsiteX10" fmla="*/ 1511378 w 3817398"/>
              <a:gd name="connsiteY10" fmla="*/ 626169 h 1315741"/>
              <a:gd name="connsiteX11" fmla="*/ 1701693 w 3817398"/>
              <a:gd name="connsiteY11" fmla="*/ 994871 h 1315741"/>
              <a:gd name="connsiteX12" fmla="*/ 1785290 w 3817398"/>
              <a:gd name="connsiteY12" fmla="*/ 912567 h 1315741"/>
              <a:gd name="connsiteX13" fmla="*/ 1940973 w 3817398"/>
              <a:gd name="connsiteY13" fmla="*/ 624182 h 1315741"/>
              <a:gd name="connsiteX14" fmla="*/ 2082368 w 3817398"/>
              <a:gd name="connsiteY14" fmla="*/ 1093542 h 1315741"/>
              <a:gd name="connsiteX15" fmla="*/ 2233288 w 3817398"/>
              <a:gd name="connsiteY15" fmla="*/ 1314605 h 1315741"/>
              <a:gd name="connsiteX16" fmla="*/ 2360397 w 3817398"/>
              <a:gd name="connsiteY16" fmla="*/ 1136405 h 1315741"/>
              <a:gd name="connsiteX17" fmla="*/ 2601157 w 3817398"/>
              <a:gd name="connsiteY17" fmla="*/ 339079 h 1315741"/>
              <a:gd name="connsiteX18" fmla="*/ 2760955 w 3817398"/>
              <a:gd name="connsiteY18" fmla="*/ 516632 h 1315741"/>
              <a:gd name="connsiteX19" fmla="*/ 2911876 w 3817398"/>
              <a:gd name="connsiteY19" fmla="*/ 694186 h 1315741"/>
              <a:gd name="connsiteX20" fmla="*/ 3053918 w 3817398"/>
              <a:gd name="connsiteY20" fmla="*/ 516632 h 1315741"/>
              <a:gd name="connsiteX21" fmla="*/ 3213717 w 3817398"/>
              <a:gd name="connsiteY21" fmla="*/ 339079 h 1315741"/>
              <a:gd name="connsiteX22" fmla="*/ 3373515 w 3817398"/>
              <a:gd name="connsiteY22" fmla="*/ 507755 h 1315741"/>
              <a:gd name="connsiteX23" fmla="*/ 3515557 w 3817398"/>
              <a:gd name="connsiteY23" fmla="*/ 676430 h 1315741"/>
              <a:gd name="connsiteX24" fmla="*/ 3666478 w 3817398"/>
              <a:gd name="connsiteY24" fmla="*/ 516632 h 1315741"/>
              <a:gd name="connsiteX25" fmla="*/ 3817398 w 3817398"/>
              <a:gd name="connsiteY25" fmla="*/ 356834 h 1315741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60955 w 3817398"/>
              <a:gd name="connsiteY18" fmla="*/ 516632 h 1315117"/>
              <a:gd name="connsiteX19" fmla="*/ 2911876 w 3817398"/>
              <a:gd name="connsiteY19" fmla="*/ 694186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911876 w 3817398"/>
              <a:gd name="connsiteY19" fmla="*/ 694186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486982 w 3817398"/>
              <a:gd name="connsiteY23" fmla="*/ 576417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486982 w 3817398"/>
              <a:gd name="connsiteY23" fmla="*/ 576417 h 1315117"/>
              <a:gd name="connsiteX24" fmla="*/ 3637903 w 3817398"/>
              <a:gd name="connsiteY24" fmla="*/ 216595 h 1315117"/>
              <a:gd name="connsiteX25" fmla="*/ 3817398 w 3817398"/>
              <a:gd name="connsiteY25" fmla="*/ 356834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8063 w 3793586"/>
              <a:gd name="connsiteY19" fmla="*/ 1065661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68753 w 3793586"/>
              <a:gd name="connsiteY22" fmla="*/ 37440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8063 w 3793586"/>
              <a:gd name="connsiteY19" fmla="*/ 1065661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49702 w 3793586"/>
              <a:gd name="connsiteY22" fmla="*/ 417267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49702 w 3793586"/>
              <a:gd name="connsiteY22" fmla="*/ 417267 h 1315117"/>
              <a:gd name="connsiteX23" fmla="*/ 3486982 w 3793586"/>
              <a:gd name="connsiteY23" fmla="*/ 576417 h 1315117"/>
              <a:gd name="connsiteX24" fmla="*/ 3604566 w 3793586"/>
              <a:gd name="connsiteY24" fmla="*/ 235645 h 1315117"/>
              <a:gd name="connsiteX25" fmla="*/ 3793586 w 3793586"/>
              <a:gd name="connsiteY25" fmla="*/ 61559 h 1315117"/>
              <a:gd name="connsiteX0" fmla="*/ 0 w 3793586"/>
              <a:gd name="connsiteY0" fmla="*/ 498877 h 1315102"/>
              <a:gd name="connsiteX1" fmla="*/ 174732 w 3793586"/>
              <a:gd name="connsiteY1" fmla="*/ 243182 h 1315102"/>
              <a:gd name="connsiteX2" fmla="*/ 301193 w 3793586"/>
              <a:gd name="connsiteY2" fmla="*/ 374405 h 1315102"/>
              <a:gd name="connsiteX3" fmla="*/ 439122 w 3793586"/>
              <a:gd name="connsiteY3" fmla="*/ 524030 h 1315102"/>
              <a:gd name="connsiteX4" fmla="*/ 603034 w 3793586"/>
              <a:gd name="connsiteY4" fmla="*/ 222005 h 1315102"/>
              <a:gd name="connsiteX5" fmla="*/ 778415 w 3793586"/>
              <a:gd name="connsiteY5" fmla="*/ 295 h 1315102"/>
              <a:gd name="connsiteX6" fmla="*/ 955320 w 3793586"/>
              <a:gd name="connsiteY6" fmla="*/ 267688 h 1315102"/>
              <a:gd name="connsiteX7" fmla="*/ 1084370 w 3793586"/>
              <a:gd name="connsiteY7" fmla="*/ 538318 h 1315102"/>
              <a:gd name="connsiteX8" fmla="*/ 1215593 w 3793586"/>
              <a:gd name="connsiteY8" fmla="*/ 430260 h 1315102"/>
              <a:gd name="connsiteX9" fmla="*/ 1352227 w 3793586"/>
              <a:gd name="connsiteY9" fmla="*/ 224132 h 1315102"/>
              <a:gd name="connsiteX10" fmla="*/ 1511378 w 3793586"/>
              <a:gd name="connsiteY10" fmla="*/ 626169 h 1315102"/>
              <a:gd name="connsiteX11" fmla="*/ 1701693 w 3793586"/>
              <a:gd name="connsiteY11" fmla="*/ 994871 h 1315102"/>
              <a:gd name="connsiteX12" fmla="*/ 1785290 w 3793586"/>
              <a:gd name="connsiteY12" fmla="*/ 912567 h 1315102"/>
              <a:gd name="connsiteX13" fmla="*/ 1940973 w 3793586"/>
              <a:gd name="connsiteY13" fmla="*/ 624182 h 1315102"/>
              <a:gd name="connsiteX14" fmla="*/ 2082368 w 3793586"/>
              <a:gd name="connsiteY14" fmla="*/ 1093542 h 1315102"/>
              <a:gd name="connsiteX15" fmla="*/ 2233288 w 3793586"/>
              <a:gd name="connsiteY15" fmla="*/ 1314605 h 1315102"/>
              <a:gd name="connsiteX16" fmla="*/ 2360397 w 3793586"/>
              <a:gd name="connsiteY16" fmla="*/ 1136405 h 1315102"/>
              <a:gd name="connsiteX17" fmla="*/ 2629731 w 3793586"/>
              <a:gd name="connsiteY17" fmla="*/ 624828 h 1315102"/>
              <a:gd name="connsiteX18" fmla="*/ 2732380 w 3793586"/>
              <a:gd name="connsiteY18" fmla="*/ 916682 h 1315102"/>
              <a:gd name="connsiteX19" fmla="*/ 2883300 w 3793586"/>
              <a:gd name="connsiteY19" fmla="*/ 1018036 h 1315102"/>
              <a:gd name="connsiteX20" fmla="*/ 3068205 w 3793586"/>
              <a:gd name="connsiteY20" fmla="*/ 649982 h 1315102"/>
              <a:gd name="connsiteX21" fmla="*/ 3189905 w 3793586"/>
              <a:gd name="connsiteY21" fmla="*/ 300979 h 1315102"/>
              <a:gd name="connsiteX22" fmla="*/ 3349702 w 3793586"/>
              <a:gd name="connsiteY22" fmla="*/ 417267 h 1315102"/>
              <a:gd name="connsiteX23" fmla="*/ 3486982 w 3793586"/>
              <a:gd name="connsiteY23" fmla="*/ 576417 h 1315102"/>
              <a:gd name="connsiteX24" fmla="*/ 3604566 w 3793586"/>
              <a:gd name="connsiteY24" fmla="*/ 235645 h 1315102"/>
              <a:gd name="connsiteX25" fmla="*/ 3793586 w 3793586"/>
              <a:gd name="connsiteY25" fmla="*/ 61559 h 1315102"/>
              <a:gd name="connsiteX0" fmla="*/ 0 w 3793586"/>
              <a:gd name="connsiteY0" fmla="*/ 498877 h 1315244"/>
              <a:gd name="connsiteX1" fmla="*/ 174732 w 3793586"/>
              <a:gd name="connsiteY1" fmla="*/ 243182 h 1315244"/>
              <a:gd name="connsiteX2" fmla="*/ 301193 w 3793586"/>
              <a:gd name="connsiteY2" fmla="*/ 374405 h 1315244"/>
              <a:gd name="connsiteX3" fmla="*/ 439122 w 3793586"/>
              <a:gd name="connsiteY3" fmla="*/ 524030 h 1315244"/>
              <a:gd name="connsiteX4" fmla="*/ 603034 w 3793586"/>
              <a:gd name="connsiteY4" fmla="*/ 222005 h 1315244"/>
              <a:gd name="connsiteX5" fmla="*/ 778415 w 3793586"/>
              <a:gd name="connsiteY5" fmla="*/ 295 h 1315244"/>
              <a:gd name="connsiteX6" fmla="*/ 955320 w 3793586"/>
              <a:gd name="connsiteY6" fmla="*/ 267688 h 1315244"/>
              <a:gd name="connsiteX7" fmla="*/ 1084370 w 3793586"/>
              <a:gd name="connsiteY7" fmla="*/ 538318 h 1315244"/>
              <a:gd name="connsiteX8" fmla="*/ 1215593 w 3793586"/>
              <a:gd name="connsiteY8" fmla="*/ 430260 h 1315244"/>
              <a:gd name="connsiteX9" fmla="*/ 1352227 w 3793586"/>
              <a:gd name="connsiteY9" fmla="*/ 224132 h 1315244"/>
              <a:gd name="connsiteX10" fmla="*/ 1511378 w 3793586"/>
              <a:gd name="connsiteY10" fmla="*/ 626169 h 1315244"/>
              <a:gd name="connsiteX11" fmla="*/ 1701693 w 3793586"/>
              <a:gd name="connsiteY11" fmla="*/ 994871 h 1315244"/>
              <a:gd name="connsiteX12" fmla="*/ 1785290 w 3793586"/>
              <a:gd name="connsiteY12" fmla="*/ 912567 h 1315244"/>
              <a:gd name="connsiteX13" fmla="*/ 1940973 w 3793586"/>
              <a:gd name="connsiteY13" fmla="*/ 624182 h 1315244"/>
              <a:gd name="connsiteX14" fmla="*/ 2082368 w 3793586"/>
              <a:gd name="connsiteY14" fmla="*/ 1093542 h 1315244"/>
              <a:gd name="connsiteX15" fmla="*/ 2233288 w 3793586"/>
              <a:gd name="connsiteY15" fmla="*/ 1314605 h 1315244"/>
              <a:gd name="connsiteX16" fmla="*/ 2450885 w 3793586"/>
              <a:gd name="connsiteY16" fmla="*/ 1031630 h 1315244"/>
              <a:gd name="connsiteX17" fmla="*/ 2629731 w 3793586"/>
              <a:gd name="connsiteY17" fmla="*/ 624828 h 1315244"/>
              <a:gd name="connsiteX18" fmla="*/ 2732380 w 3793586"/>
              <a:gd name="connsiteY18" fmla="*/ 916682 h 1315244"/>
              <a:gd name="connsiteX19" fmla="*/ 2883300 w 3793586"/>
              <a:gd name="connsiteY19" fmla="*/ 1018036 h 1315244"/>
              <a:gd name="connsiteX20" fmla="*/ 3068205 w 3793586"/>
              <a:gd name="connsiteY20" fmla="*/ 649982 h 1315244"/>
              <a:gd name="connsiteX21" fmla="*/ 3189905 w 3793586"/>
              <a:gd name="connsiteY21" fmla="*/ 300979 h 1315244"/>
              <a:gd name="connsiteX22" fmla="*/ 3349702 w 3793586"/>
              <a:gd name="connsiteY22" fmla="*/ 417267 h 1315244"/>
              <a:gd name="connsiteX23" fmla="*/ 3486982 w 3793586"/>
              <a:gd name="connsiteY23" fmla="*/ 576417 h 1315244"/>
              <a:gd name="connsiteX24" fmla="*/ 3604566 w 3793586"/>
              <a:gd name="connsiteY24" fmla="*/ 235645 h 1315244"/>
              <a:gd name="connsiteX25" fmla="*/ 3793586 w 3793586"/>
              <a:gd name="connsiteY25" fmla="*/ 61559 h 1315244"/>
              <a:gd name="connsiteX0" fmla="*/ 0 w 3793586"/>
              <a:gd name="connsiteY0" fmla="*/ 498877 h 1258477"/>
              <a:gd name="connsiteX1" fmla="*/ 174732 w 3793586"/>
              <a:gd name="connsiteY1" fmla="*/ 243182 h 1258477"/>
              <a:gd name="connsiteX2" fmla="*/ 301193 w 3793586"/>
              <a:gd name="connsiteY2" fmla="*/ 374405 h 1258477"/>
              <a:gd name="connsiteX3" fmla="*/ 439122 w 3793586"/>
              <a:gd name="connsiteY3" fmla="*/ 524030 h 1258477"/>
              <a:gd name="connsiteX4" fmla="*/ 603034 w 3793586"/>
              <a:gd name="connsiteY4" fmla="*/ 222005 h 1258477"/>
              <a:gd name="connsiteX5" fmla="*/ 778415 w 3793586"/>
              <a:gd name="connsiteY5" fmla="*/ 295 h 1258477"/>
              <a:gd name="connsiteX6" fmla="*/ 955320 w 3793586"/>
              <a:gd name="connsiteY6" fmla="*/ 267688 h 1258477"/>
              <a:gd name="connsiteX7" fmla="*/ 1084370 w 3793586"/>
              <a:gd name="connsiteY7" fmla="*/ 538318 h 1258477"/>
              <a:gd name="connsiteX8" fmla="*/ 1215593 w 3793586"/>
              <a:gd name="connsiteY8" fmla="*/ 430260 h 1258477"/>
              <a:gd name="connsiteX9" fmla="*/ 1352227 w 3793586"/>
              <a:gd name="connsiteY9" fmla="*/ 224132 h 1258477"/>
              <a:gd name="connsiteX10" fmla="*/ 1511378 w 3793586"/>
              <a:gd name="connsiteY10" fmla="*/ 626169 h 1258477"/>
              <a:gd name="connsiteX11" fmla="*/ 1701693 w 3793586"/>
              <a:gd name="connsiteY11" fmla="*/ 994871 h 1258477"/>
              <a:gd name="connsiteX12" fmla="*/ 1785290 w 3793586"/>
              <a:gd name="connsiteY12" fmla="*/ 912567 h 1258477"/>
              <a:gd name="connsiteX13" fmla="*/ 1940973 w 3793586"/>
              <a:gd name="connsiteY13" fmla="*/ 624182 h 1258477"/>
              <a:gd name="connsiteX14" fmla="*/ 2082368 w 3793586"/>
              <a:gd name="connsiteY14" fmla="*/ 1093542 h 1258477"/>
              <a:gd name="connsiteX15" fmla="*/ 2295201 w 3793586"/>
              <a:gd name="connsiteY15" fmla="*/ 1257455 h 1258477"/>
              <a:gd name="connsiteX16" fmla="*/ 2450885 w 3793586"/>
              <a:gd name="connsiteY16" fmla="*/ 1031630 h 1258477"/>
              <a:gd name="connsiteX17" fmla="*/ 2629731 w 3793586"/>
              <a:gd name="connsiteY17" fmla="*/ 624828 h 1258477"/>
              <a:gd name="connsiteX18" fmla="*/ 2732380 w 3793586"/>
              <a:gd name="connsiteY18" fmla="*/ 916682 h 1258477"/>
              <a:gd name="connsiteX19" fmla="*/ 2883300 w 3793586"/>
              <a:gd name="connsiteY19" fmla="*/ 1018036 h 1258477"/>
              <a:gd name="connsiteX20" fmla="*/ 3068205 w 3793586"/>
              <a:gd name="connsiteY20" fmla="*/ 649982 h 1258477"/>
              <a:gd name="connsiteX21" fmla="*/ 3189905 w 3793586"/>
              <a:gd name="connsiteY21" fmla="*/ 300979 h 1258477"/>
              <a:gd name="connsiteX22" fmla="*/ 3349702 w 3793586"/>
              <a:gd name="connsiteY22" fmla="*/ 417267 h 1258477"/>
              <a:gd name="connsiteX23" fmla="*/ 3486982 w 3793586"/>
              <a:gd name="connsiteY23" fmla="*/ 576417 h 1258477"/>
              <a:gd name="connsiteX24" fmla="*/ 3604566 w 3793586"/>
              <a:gd name="connsiteY24" fmla="*/ 235645 h 1258477"/>
              <a:gd name="connsiteX25" fmla="*/ 3793586 w 3793586"/>
              <a:gd name="connsiteY25" fmla="*/ 61559 h 1258477"/>
              <a:gd name="connsiteX0" fmla="*/ 0 w 3793586"/>
              <a:gd name="connsiteY0" fmla="*/ 498877 h 1257568"/>
              <a:gd name="connsiteX1" fmla="*/ 174732 w 3793586"/>
              <a:gd name="connsiteY1" fmla="*/ 243182 h 1257568"/>
              <a:gd name="connsiteX2" fmla="*/ 301193 w 3793586"/>
              <a:gd name="connsiteY2" fmla="*/ 374405 h 1257568"/>
              <a:gd name="connsiteX3" fmla="*/ 439122 w 3793586"/>
              <a:gd name="connsiteY3" fmla="*/ 524030 h 1257568"/>
              <a:gd name="connsiteX4" fmla="*/ 603034 w 3793586"/>
              <a:gd name="connsiteY4" fmla="*/ 222005 h 1257568"/>
              <a:gd name="connsiteX5" fmla="*/ 778415 w 3793586"/>
              <a:gd name="connsiteY5" fmla="*/ 295 h 1257568"/>
              <a:gd name="connsiteX6" fmla="*/ 955320 w 3793586"/>
              <a:gd name="connsiteY6" fmla="*/ 267688 h 1257568"/>
              <a:gd name="connsiteX7" fmla="*/ 1084370 w 3793586"/>
              <a:gd name="connsiteY7" fmla="*/ 538318 h 1257568"/>
              <a:gd name="connsiteX8" fmla="*/ 1215593 w 3793586"/>
              <a:gd name="connsiteY8" fmla="*/ 430260 h 1257568"/>
              <a:gd name="connsiteX9" fmla="*/ 1352227 w 3793586"/>
              <a:gd name="connsiteY9" fmla="*/ 224132 h 1257568"/>
              <a:gd name="connsiteX10" fmla="*/ 1511378 w 3793586"/>
              <a:gd name="connsiteY10" fmla="*/ 626169 h 1257568"/>
              <a:gd name="connsiteX11" fmla="*/ 1701693 w 3793586"/>
              <a:gd name="connsiteY11" fmla="*/ 994871 h 1257568"/>
              <a:gd name="connsiteX12" fmla="*/ 1785290 w 3793586"/>
              <a:gd name="connsiteY12" fmla="*/ 912567 h 1257568"/>
              <a:gd name="connsiteX13" fmla="*/ 1940973 w 3793586"/>
              <a:gd name="connsiteY13" fmla="*/ 624182 h 1257568"/>
              <a:gd name="connsiteX14" fmla="*/ 2120468 w 3793586"/>
              <a:gd name="connsiteY14" fmla="*/ 1055442 h 1257568"/>
              <a:gd name="connsiteX15" fmla="*/ 2295201 w 3793586"/>
              <a:gd name="connsiteY15" fmla="*/ 1257455 h 1257568"/>
              <a:gd name="connsiteX16" fmla="*/ 2450885 w 3793586"/>
              <a:gd name="connsiteY16" fmla="*/ 1031630 h 1257568"/>
              <a:gd name="connsiteX17" fmla="*/ 2629731 w 3793586"/>
              <a:gd name="connsiteY17" fmla="*/ 624828 h 1257568"/>
              <a:gd name="connsiteX18" fmla="*/ 2732380 w 3793586"/>
              <a:gd name="connsiteY18" fmla="*/ 916682 h 1257568"/>
              <a:gd name="connsiteX19" fmla="*/ 2883300 w 3793586"/>
              <a:gd name="connsiteY19" fmla="*/ 1018036 h 1257568"/>
              <a:gd name="connsiteX20" fmla="*/ 3068205 w 3793586"/>
              <a:gd name="connsiteY20" fmla="*/ 649982 h 1257568"/>
              <a:gd name="connsiteX21" fmla="*/ 3189905 w 3793586"/>
              <a:gd name="connsiteY21" fmla="*/ 300979 h 1257568"/>
              <a:gd name="connsiteX22" fmla="*/ 3349702 w 3793586"/>
              <a:gd name="connsiteY22" fmla="*/ 417267 h 1257568"/>
              <a:gd name="connsiteX23" fmla="*/ 3486982 w 3793586"/>
              <a:gd name="connsiteY23" fmla="*/ 576417 h 1257568"/>
              <a:gd name="connsiteX24" fmla="*/ 3604566 w 3793586"/>
              <a:gd name="connsiteY24" fmla="*/ 235645 h 1257568"/>
              <a:gd name="connsiteX25" fmla="*/ 3793586 w 3793586"/>
              <a:gd name="connsiteY25" fmla="*/ 61559 h 1257568"/>
              <a:gd name="connsiteX0" fmla="*/ 0 w 3793586"/>
              <a:gd name="connsiteY0" fmla="*/ 498877 h 1257557"/>
              <a:gd name="connsiteX1" fmla="*/ 174732 w 3793586"/>
              <a:gd name="connsiteY1" fmla="*/ 243182 h 1257557"/>
              <a:gd name="connsiteX2" fmla="*/ 301193 w 3793586"/>
              <a:gd name="connsiteY2" fmla="*/ 374405 h 1257557"/>
              <a:gd name="connsiteX3" fmla="*/ 439122 w 3793586"/>
              <a:gd name="connsiteY3" fmla="*/ 524030 h 1257557"/>
              <a:gd name="connsiteX4" fmla="*/ 603034 w 3793586"/>
              <a:gd name="connsiteY4" fmla="*/ 222005 h 1257557"/>
              <a:gd name="connsiteX5" fmla="*/ 778415 w 3793586"/>
              <a:gd name="connsiteY5" fmla="*/ 295 h 1257557"/>
              <a:gd name="connsiteX6" fmla="*/ 955320 w 3793586"/>
              <a:gd name="connsiteY6" fmla="*/ 267688 h 1257557"/>
              <a:gd name="connsiteX7" fmla="*/ 1084370 w 3793586"/>
              <a:gd name="connsiteY7" fmla="*/ 538318 h 1257557"/>
              <a:gd name="connsiteX8" fmla="*/ 1215593 w 3793586"/>
              <a:gd name="connsiteY8" fmla="*/ 430260 h 1257557"/>
              <a:gd name="connsiteX9" fmla="*/ 1352227 w 3793586"/>
              <a:gd name="connsiteY9" fmla="*/ 224132 h 1257557"/>
              <a:gd name="connsiteX10" fmla="*/ 1511378 w 3793586"/>
              <a:gd name="connsiteY10" fmla="*/ 626169 h 1257557"/>
              <a:gd name="connsiteX11" fmla="*/ 1701693 w 3793586"/>
              <a:gd name="connsiteY11" fmla="*/ 994871 h 1257557"/>
              <a:gd name="connsiteX12" fmla="*/ 1785290 w 3793586"/>
              <a:gd name="connsiteY12" fmla="*/ 912567 h 1257557"/>
              <a:gd name="connsiteX13" fmla="*/ 1907636 w 3793586"/>
              <a:gd name="connsiteY13" fmla="*/ 690857 h 1257557"/>
              <a:gd name="connsiteX14" fmla="*/ 2120468 w 3793586"/>
              <a:gd name="connsiteY14" fmla="*/ 1055442 h 1257557"/>
              <a:gd name="connsiteX15" fmla="*/ 2295201 w 3793586"/>
              <a:gd name="connsiteY15" fmla="*/ 1257455 h 1257557"/>
              <a:gd name="connsiteX16" fmla="*/ 2450885 w 3793586"/>
              <a:gd name="connsiteY16" fmla="*/ 1031630 h 1257557"/>
              <a:gd name="connsiteX17" fmla="*/ 2629731 w 3793586"/>
              <a:gd name="connsiteY17" fmla="*/ 624828 h 1257557"/>
              <a:gd name="connsiteX18" fmla="*/ 2732380 w 3793586"/>
              <a:gd name="connsiteY18" fmla="*/ 916682 h 1257557"/>
              <a:gd name="connsiteX19" fmla="*/ 2883300 w 3793586"/>
              <a:gd name="connsiteY19" fmla="*/ 1018036 h 1257557"/>
              <a:gd name="connsiteX20" fmla="*/ 3068205 w 3793586"/>
              <a:gd name="connsiteY20" fmla="*/ 649982 h 1257557"/>
              <a:gd name="connsiteX21" fmla="*/ 3189905 w 3793586"/>
              <a:gd name="connsiteY21" fmla="*/ 300979 h 1257557"/>
              <a:gd name="connsiteX22" fmla="*/ 3349702 w 3793586"/>
              <a:gd name="connsiteY22" fmla="*/ 417267 h 1257557"/>
              <a:gd name="connsiteX23" fmla="*/ 3486982 w 3793586"/>
              <a:gd name="connsiteY23" fmla="*/ 576417 h 1257557"/>
              <a:gd name="connsiteX24" fmla="*/ 3604566 w 3793586"/>
              <a:gd name="connsiteY24" fmla="*/ 235645 h 1257557"/>
              <a:gd name="connsiteX25" fmla="*/ 3793586 w 3793586"/>
              <a:gd name="connsiteY25" fmla="*/ 61559 h 1257557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52227 w 3793586"/>
              <a:gd name="connsiteY9" fmla="*/ 224132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785290 w 3793586"/>
              <a:gd name="connsiteY12" fmla="*/ 9125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52227 w 3793586"/>
              <a:gd name="connsiteY9" fmla="*/ 224132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28415 w 3793586"/>
              <a:gd name="connsiteY9" fmla="*/ 257470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70082 w 3793586"/>
              <a:gd name="connsiteY7" fmla="*/ 547843 h 1257552"/>
              <a:gd name="connsiteX8" fmla="*/ 1215593 w 3793586"/>
              <a:gd name="connsiteY8" fmla="*/ 430260 h 1257552"/>
              <a:gd name="connsiteX9" fmla="*/ 1328415 w 3793586"/>
              <a:gd name="connsiteY9" fmla="*/ 257470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9317 h 1257992"/>
              <a:gd name="connsiteX1" fmla="*/ 174732 w 3793586"/>
              <a:gd name="connsiteY1" fmla="*/ 243622 h 1257992"/>
              <a:gd name="connsiteX2" fmla="*/ 301193 w 3793586"/>
              <a:gd name="connsiteY2" fmla="*/ 374845 h 1257992"/>
              <a:gd name="connsiteX3" fmla="*/ 439122 w 3793586"/>
              <a:gd name="connsiteY3" fmla="*/ 524470 h 1257992"/>
              <a:gd name="connsiteX4" fmla="*/ 603034 w 3793586"/>
              <a:gd name="connsiteY4" fmla="*/ 222445 h 1257992"/>
              <a:gd name="connsiteX5" fmla="*/ 778415 w 3793586"/>
              <a:gd name="connsiteY5" fmla="*/ 735 h 1257992"/>
              <a:gd name="connsiteX6" fmla="*/ 955320 w 3793586"/>
              <a:gd name="connsiteY6" fmla="*/ 296703 h 1257992"/>
              <a:gd name="connsiteX7" fmla="*/ 1070082 w 3793586"/>
              <a:gd name="connsiteY7" fmla="*/ 548283 h 1257992"/>
              <a:gd name="connsiteX8" fmla="*/ 1215593 w 3793586"/>
              <a:gd name="connsiteY8" fmla="*/ 430700 h 1257992"/>
              <a:gd name="connsiteX9" fmla="*/ 1328415 w 3793586"/>
              <a:gd name="connsiteY9" fmla="*/ 257910 h 1257992"/>
              <a:gd name="connsiteX10" fmla="*/ 1511378 w 3793586"/>
              <a:gd name="connsiteY10" fmla="*/ 626609 h 1257992"/>
              <a:gd name="connsiteX11" fmla="*/ 1701693 w 3793586"/>
              <a:gd name="connsiteY11" fmla="*/ 995311 h 1257992"/>
              <a:gd name="connsiteX12" fmla="*/ 1813865 w 3793586"/>
              <a:gd name="connsiteY12" fmla="*/ 874907 h 1257992"/>
              <a:gd name="connsiteX13" fmla="*/ 1907636 w 3793586"/>
              <a:gd name="connsiteY13" fmla="*/ 691297 h 1257992"/>
              <a:gd name="connsiteX14" fmla="*/ 1944827 w 3793586"/>
              <a:gd name="connsiteY14" fmla="*/ 733725 h 1257992"/>
              <a:gd name="connsiteX15" fmla="*/ 2120468 w 3793586"/>
              <a:gd name="connsiteY15" fmla="*/ 1055882 h 1257992"/>
              <a:gd name="connsiteX16" fmla="*/ 2295201 w 3793586"/>
              <a:gd name="connsiteY16" fmla="*/ 1257895 h 1257992"/>
              <a:gd name="connsiteX17" fmla="*/ 2450885 w 3793586"/>
              <a:gd name="connsiteY17" fmla="*/ 1032070 h 1257992"/>
              <a:gd name="connsiteX18" fmla="*/ 2629731 w 3793586"/>
              <a:gd name="connsiteY18" fmla="*/ 625268 h 1257992"/>
              <a:gd name="connsiteX19" fmla="*/ 2732380 w 3793586"/>
              <a:gd name="connsiteY19" fmla="*/ 917122 h 1257992"/>
              <a:gd name="connsiteX20" fmla="*/ 2883300 w 3793586"/>
              <a:gd name="connsiteY20" fmla="*/ 1018476 h 1257992"/>
              <a:gd name="connsiteX21" fmla="*/ 3068205 w 3793586"/>
              <a:gd name="connsiteY21" fmla="*/ 650422 h 1257992"/>
              <a:gd name="connsiteX22" fmla="*/ 3189905 w 3793586"/>
              <a:gd name="connsiteY22" fmla="*/ 301419 h 1257992"/>
              <a:gd name="connsiteX23" fmla="*/ 3349702 w 3793586"/>
              <a:gd name="connsiteY23" fmla="*/ 417707 h 1257992"/>
              <a:gd name="connsiteX24" fmla="*/ 3486982 w 3793586"/>
              <a:gd name="connsiteY24" fmla="*/ 576857 h 1257992"/>
              <a:gd name="connsiteX25" fmla="*/ 3604566 w 3793586"/>
              <a:gd name="connsiteY25" fmla="*/ 236085 h 1257992"/>
              <a:gd name="connsiteX26" fmla="*/ 3793586 w 3793586"/>
              <a:gd name="connsiteY26" fmla="*/ 61999 h 1257992"/>
              <a:gd name="connsiteX0" fmla="*/ 0 w 3793586"/>
              <a:gd name="connsiteY0" fmla="*/ 447213 h 1205888"/>
              <a:gd name="connsiteX1" fmla="*/ 174732 w 3793586"/>
              <a:gd name="connsiteY1" fmla="*/ 191518 h 1205888"/>
              <a:gd name="connsiteX2" fmla="*/ 301193 w 3793586"/>
              <a:gd name="connsiteY2" fmla="*/ 322741 h 1205888"/>
              <a:gd name="connsiteX3" fmla="*/ 439122 w 3793586"/>
              <a:gd name="connsiteY3" fmla="*/ 472366 h 1205888"/>
              <a:gd name="connsiteX4" fmla="*/ 603034 w 3793586"/>
              <a:gd name="connsiteY4" fmla="*/ 170341 h 1205888"/>
              <a:gd name="connsiteX5" fmla="*/ 773653 w 3793586"/>
              <a:gd name="connsiteY5" fmla="*/ 1018 h 1205888"/>
              <a:gd name="connsiteX6" fmla="*/ 955320 w 3793586"/>
              <a:gd name="connsiteY6" fmla="*/ 244599 h 1205888"/>
              <a:gd name="connsiteX7" fmla="*/ 1070082 w 3793586"/>
              <a:gd name="connsiteY7" fmla="*/ 496179 h 1205888"/>
              <a:gd name="connsiteX8" fmla="*/ 1215593 w 3793586"/>
              <a:gd name="connsiteY8" fmla="*/ 378596 h 1205888"/>
              <a:gd name="connsiteX9" fmla="*/ 1328415 w 3793586"/>
              <a:gd name="connsiteY9" fmla="*/ 205806 h 1205888"/>
              <a:gd name="connsiteX10" fmla="*/ 1511378 w 3793586"/>
              <a:gd name="connsiteY10" fmla="*/ 574505 h 1205888"/>
              <a:gd name="connsiteX11" fmla="*/ 1701693 w 3793586"/>
              <a:gd name="connsiteY11" fmla="*/ 943207 h 1205888"/>
              <a:gd name="connsiteX12" fmla="*/ 1813865 w 3793586"/>
              <a:gd name="connsiteY12" fmla="*/ 822803 h 1205888"/>
              <a:gd name="connsiteX13" fmla="*/ 1907636 w 3793586"/>
              <a:gd name="connsiteY13" fmla="*/ 639193 h 1205888"/>
              <a:gd name="connsiteX14" fmla="*/ 1944827 w 3793586"/>
              <a:gd name="connsiteY14" fmla="*/ 681621 h 1205888"/>
              <a:gd name="connsiteX15" fmla="*/ 2120468 w 3793586"/>
              <a:gd name="connsiteY15" fmla="*/ 1003778 h 1205888"/>
              <a:gd name="connsiteX16" fmla="*/ 2295201 w 3793586"/>
              <a:gd name="connsiteY16" fmla="*/ 1205791 h 1205888"/>
              <a:gd name="connsiteX17" fmla="*/ 2450885 w 3793586"/>
              <a:gd name="connsiteY17" fmla="*/ 979966 h 1205888"/>
              <a:gd name="connsiteX18" fmla="*/ 2629731 w 3793586"/>
              <a:gd name="connsiteY18" fmla="*/ 573164 h 1205888"/>
              <a:gd name="connsiteX19" fmla="*/ 2732380 w 3793586"/>
              <a:gd name="connsiteY19" fmla="*/ 865018 h 1205888"/>
              <a:gd name="connsiteX20" fmla="*/ 2883300 w 3793586"/>
              <a:gd name="connsiteY20" fmla="*/ 966372 h 1205888"/>
              <a:gd name="connsiteX21" fmla="*/ 3068205 w 3793586"/>
              <a:gd name="connsiteY21" fmla="*/ 598318 h 1205888"/>
              <a:gd name="connsiteX22" fmla="*/ 3189905 w 3793586"/>
              <a:gd name="connsiteY22" fmla="*/ 249315 h 1205888"/>
              <a:gd name="connsiteX23" fmla="*/ 3349702 w 3793586"/>
              <a:gd name="connsiteY23" fmla="*/ 365603 h 1205888"/>
              <a:gd name="connsiteX24" fmla="*/ 3486982 w 3793586"/>
              <a:gd name="connsiteY24" fmla="*/ 524753 h 1205888"/>
              <a:gd name="connsiteX25" fmla="*/ 3604566 w 3793586"/>
              <a:gd name="connsiteY25" fmla="*/ 183981 h 1205888"/>
              <a:gd name="connsiteX26" fmla="*/ 3793586 w 3793586"/>
              <a:gd name="connsiteY26" fmla="*/ 9895 h 1205888"/>
              <a:gd name="connsiteX0" fmla="*/ 0 w 3793586"/>
              <a:gd name="connsiteY0" fmla="*/ 446805 h 1205480"/>
              <a:gd name="connsiteX1" fmla="*/ 174732 w 3793586"/>
              <a:gd name="connsiteY1" fmla="*/ 191110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74732 w 3793586"/>
              <a:gd name="connsiteY1" fmla="*/ 191110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98544 w 3793586"/>
              <a:gd name="connsiteY1" fmla="*/ 195873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98544 w 3793586"/>
              <a:gd name="connsiteY1" fmla="*/ 195873 h 1205480"/>
              <a:gd name="connsiteX2" fmla="*/ 310718 w 3793586"/>
              <a:gd name="connsiteY2" fmla="*/ 355671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70 h 1205508"/>
              <a:gd name="connsiteX1" fmla="*/ 198544 w 3793586"/>
              <a:gd name="connsiteY1" fmla="*/ 195901 h 1205508"/>
              <a:gd name="connsiteX2" fmla="*/ 310718 w 3793586"/>
              <a:gd name="connsiteY2" fmla="*/ 355699 h 1205508"/>
              <a:gd name="connsiteX3" fmla="*/ 448647 w 3793586"/>
              <a:gd name="connsiteY3" fmla="*/ 505324 h 1205508"/>
              <a:gd name="connsiteX4" fmla="*/ 603034 w 3793586"/>
              <a:gd name="connsiteY4" fmla="*/ 184248 h 1205508"/>
              <a:gd name="connsiteX5" fmla="*/ 773653 w 3793586"/>
              <a:gd name="connsiteY5" fmla="*/ 638 h 1205508"/>
              <a:gd name="connsiteX6" fmla="*/ 955320 w 3793586"/>
              <a:gd name="connsiteY6" fmla="*/ 244219 h 1205508"/>
              <a:gd name="connsiteX7" fmla="*/ 1070082 w 3793586"/>
              <a:gd name="connsiteY7" fmla="*/ 495799 h 1205508"/>
              <a:gd name="connsiteX8" fmla="*/ 1215593 w 3793586"/>
              <a:gd name="connsiteY8" fmla="*/ 378216 h 1205508"/>
              <a:gd name="connsiteX9" fmla="*/ 1328415 w 3793586"/>
              <a:gd name="connsiteY9" fmla="*/ 205426 h 1205508"/>
              <a:gd name="connsiteX10" fmla="*/ 1511378 w 3793586"/>
              <a:gd name="connsiteY10" fmla="*/ 574125 h 1205508"/>
              <a:gd name="connsiteX11" fmla="*/ 1701693 w 3793586"/>
              <a:gd name="connsiteY11" fmla="*/ 942827 h 1205508"/>
              <a:gd name="connsiteX12" fmla="*/ 1813865 w 3793586"/>
              <a:gd name="connsiteY12" fmla="*/ 822423 h 1205508"/>
              <a:gd name="connsiteX13" fmla="*/ 1907636 w 3793586"/>
              <a:gd name="connsiteY13" fmla="*/ 638813 h 1205508"/>
              <a:gd name="connsiteX14" fmla="*/ 1944827 w 3793586"/>
              <a:gd name="connsiteY14" fmla="*/ 681241 h 1205508"/>
              <a:gd name="connsiteX15" fmla="*/ 2120468 w 3793586"/>
              <a:gd name="connsiteY15" fmla="*/ 1003398 h 1205508"/>
              <a:gd name="connsiteX16" fmla="*/ 2295201 w 3793586"/>
              <a:gd name="connsiteY16" fmla="*/ 1205411 h 1205508"/>
              <a:gd name="connsiteX17" fmla="*/ 2450885 w 3793586"/>
              <a:gd name="connsiteY17" fmla="*/ 979586 h 1205508"/>
              <a:gd name="connsiteX18" fmla="*/ 2629731 w 3793586"/>
              <a:gd name="connsiteY18" fmla="*/ 572784 h 1205508"/>
              <a:gd name="connsiteX19" fmla="*/ 2732380 w 3793586"/>
              <a:gd name="connsiteY19" fmla="*/ 864638 h 1205508"/>
              <a:gd name="connsiteX20" fmla="*/ 2883300 w 3793586"/>
              <a:gd name="connsiteY20" fmla="*/ 965992 h 1205508"/>
              <a:gd name="connsiteX21" fmla="*/ 3068205 w 3793586"/>
              <a:gd name="connsiteY21" fmla="*/ 597938 h 1205508"/>
              <a:gd name="connsiteX22" fmla="*/ 3189905 w 3793586"/>
              <a:gd name="connsiteY22" fmla="*/ 248935 h 1205508"/>
              <a:gd name="connsiteX23" fmla="*/ 3349702 w 3793586"/>
              <a:gd name="connsiteY23" fmla="*/ 365223 h 1205508"/>
              <a:gd name="connsiteX24" fmla="*/ 3486982 w 3793586"/>
              <a:gd name="connsiteY24" fmla="*/ 524373 h 1205508"/>
              <a:gd name="connsiteX25" fmla="*/ 3604566 w 3793586"/>
              <a:gd name="connsiteY25" fmla="*/ 183601 h 1205508"/>
              <a:gd name="connsiteX26" fmla="*/ 3793586 w 3793586"/>
              <a:gd name="connsiteY26" fmla="*/ 9515 h 1205508"/>
              <a:gd name="connsiteX0" fmla="*/ 0 w 3793586"/>
              <a:gd name="connsiteY0" fmla="*/ 480139 h 1205477"/>
              <a:gd name="connsiteX1" fmla="*/ 198544 w 3793586"/>
              <a:gd name="connsiteY1" fmla="*/ 195870 h 1205477"/>
              <a:gd name="connsiteX2" fmla="*/ 310718 w 3793586"/>
              <a:gd name="connsiteY2" fmla="*/ 355668 h 1205477"/>
              <a:gd name="connsiteX3" fmla="*/ 439122 w 3793586"/>
              <a:gd name="connsiteY3" fmla="*/ 467193 h 1205477"/>
              <a:gd name="connsiteX4" fmla="*/ 603034 w 3793586"/>
              <a:gd name="connsiteY4" fmla="*/ 184217 h 1205477"/>
              <a:gd name="connsiteX5" fmla="*/ 773653 w 3793586"/>
              <a:gd name="connsiteY5" fmla="*/ 607 h 1205477"/>
              <a:gd name="connsiteX6" fmla="*/ 955320 w 3793586"/>
              <a:gd name="connsiteY6" fmla="*/ 244188 h 1205477"/>
              <a:gd name="connsiteX7" fmla="*/ 1070082 w 3793586"/>
              <a:gd name="connsiteY7" fmla="*/ 495768 h 1205477"/>
              <a:gd name="connsiteX8" fmla="*/ 1215593 w 3793586"/>
              <a:gd name="connsiteY8" fmla="*/ 378185 h 1205477"/>
              <a:gd name="connsiteX9" fmla="*/ 1328415 w 3793586"/>
              <a:gd name="connsiteY9" fmla="*/ 205395 h 1205477"/>
              <a:gd name="connsiteX10" fmla="*/ 1511378 w 3793586"/>
              <a:gd name="connsiteY10" fmla="*/ 574094 h 1205477"/>
              <a:gd name="connsiteX11" fmla="*/ 1701693 w 3793586"/>
              <a:gd name="connsiteY11" fmla="*/ 942796 h 1205477"/>
              <a:gd name="connsiteX12" fmla="*/ 1813865 w 3793586"/>
              <a:gd name="connsiteY12" fmla="*/ 822392 h 1205477"/>
              <a:gd name="connsiteX13" fmla="*/ 1907636 w 3793586"/>
              <a:gd name="connsiteY13" fmla="*/ 638782 h 1205477"/>
              <a:gd name="connsiteX14" fmla="*/ 1944827 w 3793586"/>
              <a:gd name="connsiteY14" fmla="*/ 681210 h 1205477"/>
              <a:gd name="connsiteX15" fmla="*/ 2120468 w 3793586"/>
              <a:gd name="connsiteY15" fmla="*/ 1003367 h 1205477"/>
              <a:gd name="connsiteX16" fmla="*/ 2295201 w 3793586"/>
              <a:gd name="connsiteY16" fmla="*/ 1205380 h 1205477"/>
              <a:gd name="connsiteX17" fmla="*/ 2450885 w 3793586"/>
              <a:gd name="connsiteY17" fmla="*/ 979555 h 1205477"/>
              <a:gd name="connsiteX18" fmla="*/ 2629731 w 3793586"/>
              <a:gd name="connsiteY18" fmla="*/ 572753 h 1205477"/>
              <a:gd name="connsiteX19" fmla="*/ 2732380 w 3793586"/>
              <a:gd name="connsiteY19" fmla="*/ 864607 h 1205477"/>
              <a:gd name="connsiteX20" fmla="*/ 2883300 w 3793586"/>
              <a:gd name="connsiteY20" fmla="*/ 965961 h 1205477"/>
              <a:gd name="connsiteX21" fmla="*/ 3068205 w 3793586"/>
              <a:gd name="connsiteY21" fmla="*/ 597907 h 1205477"/>
              <a:gd name="connsiteX22" fmla="*/ 3189905 w 3793586"/>
              <a:gd name="connsiteY22" fmla="*/ 248904 h 1205477"/>
              <a:gd name="connsiteX23" fmla="*/ 3349702 w 3793586"/>
              <a:gd name="connsiteY23" fmla="*/ 365192 h 1205477"/>
              <a:gd name="connsiteX24" fmla="*/ 3486982 w 3793586"/>
              <a:gd name="connsiteY24" fmla="*/ 524342 h 1205477"/>
              <a:gd name="connsiteX25" fmla="*/ 3604566 w 3793586"/>
              <a:gd name="connsiteY25" fmla="*/ 183570 h 1205477"/>
              <a:gd name="connsiteX26" fmla="*/ 3793586 w 3793586"/>
              <a:gd name="connsiteY26" fmla="*/ 9484 h 120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793586" h="1205477">
                <a:moveTo>
                  <a:pt x="0" y="480139"/>
                </a:moveTo>
                <a:cubicBezTo>
                  <a:pt x="49567" y="403939"/>
                  <a:pt x="146758" y="216615"/>
                  <a:pt x="198544" y="195870"/>
                </a:cubicBezTo>
                <a:cubicBezTo>
                  <a:pt x="250330" y="175125"/>
                  <a:pt x="270622" y="310447"/>
                  <a:pt x="310718" y="355668"/>
                </a:cubicBezTo>
                <a:cubicBezTo>
                  <a:pt x="350814" y="400889"/>
                  <a:pt x="390403" y="495768"/>
                  <a:pt x="439122" y="467193"/>
                </a:cubicBezTo>
                <a:cubicBezTo>
                  <a:pt x="487841" y="438618"/>
                  <a:pt x="547279" y="261981"/>
                  <a:pt x="603034" y="184217"/>
                </a:cubicBezTo>
                <a:cubicBezTo>
                  <a:pt x="658789" y="106453"/>
                  <a:pt x="714939" y="-9388"/>
                  <a:pt x="773653" y="607"/>
                </a:cubicBezTo>
                <a:cubicBezTo>
                  <a:pt x="832367" y="10602"/>
                  <a:pt x="905915" y="161661"/>
                  <a:pt x="955320" y="244188"/>
                </a:cubicBezTo>
                <a:cubicBezTo>
                  <a:pt x="1004725" y="326715"/>
                  <a:pt x="1026703" y="473435"/>
                  <a:pt x="1070082" y="495768"/>
                </a:cubicBezTo>
                <a:cubicBezTo>
                  <a:pt x="1113461" y="518101"/>
                  <a:pt x="1172537" y="426581"/>
                  <a:pt x="1215593" y="378185"/>
                </a:cubicBezTo>
                <a:cubicBezTo>
                  <a:pt x="1258649" y="329789"/>
                  <a:pt x="1279118" y="172744"/>
                  <a:pt x="1328415" y="205395"/>
                </a:cubicBezTo>
                <a:cubicBezTo>
                  <a:pt x="1377713" y="238047"/>
                  <a:pt x="1449165" y="451194"/>
                  <a:pt x="1511378" y="574094"/>
                </a:cubicBezTo>
                <a:cubicBezTo>
                  <a:pt x="1573591" y="696994"/>
                  <a:pt x="1651279" y="901413"/>
                  <a:pt x="1701693" y="942796"/>
                </a:cubicBezTo>
                <a:cubicBezTo>
                  <a:pt x="1752107" y="984179"/>
                  <a:pt x="1779541" y="873061"/>
                  <a:pt x="1813865" y="822392"/>
                </a:cubicBezTo>
                <a:cubicBezTo>
                  <a:pt x="1848189" y="771723"/>
                  <a:pt x="1885809" y="662312"/>
                  <a:pt x="1907636" y="638782"/>
                </a:cubicBezTo>
                <a:cubicBezTo>
                  <a:pt x="1929463" y="615252"/>
                  <a:pt x="1909355" y="620446"/>
                  <a:pt x="1944827" y="681210"/>
                </a:cubicBezTo>
                <a:cubicBezTo>
                  <a:pt x="1980299" y="741974"/>
                  <a:pt x="2062072" y="916005"/>
                  <a:pt x="2120468" y="1003367"/>
                </a:cubicBezTo>
                <a:cubicBezTo>
                  <a:pt x="2178864" y="1090729"/>
                  <a:pt x="2240131" y="1209349"/>
                  <a:pt x="2295201" y="1205380"/>
                </a:cubicBezTo>
                <a:cubicBezTo>
                  <a:pt x="2350271" y="1201411"/>
                  <a:pt x="2395130" y="1084993"/>
                  <a:pt x="2450885" y="979555"/>
                </a:cubicBezTo>
                <a:cubicBezTo>
                  <a:pt x="2506640" y="874117"/>
                  <a:pt x="2582815" y="591911"/>
                  <a:pt x="2629731" y="572753"/>
                </a:cubicBezTo>
                <a:cubicBezTo>
                  <a:pt x="2676647" y="553595"/>
                  <a:pt x="2690118" y="799072"/>
                  <a:pt x="2732380" y="864607"/>
                </a:cubicBezTo>
                <a:cubicBezTo>
                  <a:pt x="2774642" y="930142"/>
                  <a:pt x="2827329" y="1010411"/>
                  <a:pt x="2883300" y="965961"/>
                </a:cubicBezTo>
                <a:cubicBezTo>
                  <a:pt x="2939271" y="921511"/>
                  <a:pt x="3017104" y="717417"/>
                  <a:pt x="3068205" y="597907"/>
                </a:cubicBezTo>
                <a:cubicBezTo>
                  <a:pt x="3119306" y="478398"/>
                  <a:pt x="3142989" y="287690"/>
                  <a:pt x="3189905" y="248904"/>
                </a:cubicBezTo>
                <a:cubicBezTo>
                  <a:pt x="3236821" y="210118"/>
                  <a:pt x="3300189" y="319286"/>
                  <a:pt x="3349702" y="365192"/>
                </a:cubicBezTo>
                <a:cubicBezTo>
                  <a:pt x="3399215" y="411098"/>
                  <a:pt x="3444505" y="554612"/>
                  <a:pt x="3486982" y="524342"/>
                </a:cubicBezTo>
                <a:cubicBezTo>
                  <a:pt x="3529459" y="494072"/>
                  <a:pt x="3553465" y="269380"/>
                  <a:pt x="3604566" y="183570"/>
                </a:cubicBezTo>
                <a:cubicBezTo>
                  <a:pt x="3655667" y="97760"/>
                  <a:pt x="3717941" y="5369"/>
                  <a:pt x="3793586" y="9484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srgbClr val="FFC000"/>
              </a:solidFill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1004888" y="3905250"/>
            <a:ext cx="3814762" cy="1406525"/>
          </a:xfrm>
          <a:custGeom>
            <a:avLst/>
            <a:gdLst>
              <a:gd name="connsiteX0" fmla="*/ 0 w 3814762"/>
              <a:gd name="connsiteY0" fmla="*/ 571928 h 1406762"/>
              <a:gd name="connsiteX1" fmla="*/ 42862 w 3814762"/>
              <a:gd name="connsiteY1" fmla="*/ 390953 h 1406762"/>
              <a:gd name="connsiteX2" fmla="*/ 90487 w 3814762"/>
              <a:gd name="connsiteY2" fmla="*/ 538591 h 1406762"/>
              <a:gd name="connsiteX3" fmla="*/ 128587 w 3814762"/>
              <a:gd name="connsiteY3" fmla="*/ 700516 h 1406762"/>
              <a:gd name="connsiteX4" fmla="*/ 171450 w 3814762"/>
              <a:gd name="connsiteY4" fmla="*/ 476678 h 1406762"/>
              <a:gd name="connsiteX5" fmla="*/ 223837 w 3814762"/>
              <a:gd name="connsiteY5" fmla="*/ 233791 h 1406762"/>
              <a:gd name="connsiteX6" fmla="*/ 266700 w 3814762"/>
              <a:gd name="connsiteY6" fmla="*/ 481441 h 1406762"/>
              <a:gd name="connsiteX7" fmla="*/ 323850 w 3814762"/>
              <a:gd name="connsiteY7" fmla="*/ 733853 h 1406762"/>
              <a:gd name="connsiteX8" fmla="*/ 361950 w 3814762"/>
              <a:gd name="connsiteY8" fmla="*/ 543353 h 1406762"/>
              <a:gd name="connsiteX9" fmla="*/ 409575 w 3814762"/>
              <a:gd name="connsiteY9" fmla="*/ 362378 h 1406762"/>
              <a:gd name="connsiteX10" fmla="*/ 452437 w 3814762"/>
              <a:gd name="connsiteY10" fmla="*/ 548116 h 1406762"/>
              <a:gd name="connsiteX11" fmla="*/ 504825 w 3814762"/>
              <a:gd name="connsiteY11" fmla="*/ 752903 h 1406762"/>
              <a:gd name="connsiteX12" fmla="*/ 542925 w 3814762"/>
              <a:gd name="connsiteY12" fmla="*/ 462391 h 1406762"/>
              <a:gd name="connsiteX13" fmla="*/ 604837 w 3814762"/>
              <a:gd name="connsiteY13" fmla="*/ 167116 h 1406762"/>
              <a:gd name="connsiteX14" fmla="*/ 652462 w 3814762"/>
              <a:gd name="connsiteY14" fmla="*/ 333803 h 1406762"/>
              <a:gd name="connsiteX15" fmla="*/ 681037 w 3814762"/>
              <a:gd name="connsiteY15" fmla="*/ 462391 h 1406762"/>
              <a:gd name="connsiteX16" fmla="*/ 738187 w 3814762"/>
              <a:gd name="connsiteY16" fmla="*/ 219503 h 1406762"/>
              <a:gd name="connsiteX17" fmla="*/ 781050 w 3814762"/>
              <a:gd name="connsiteY17" fmla="*/ 428 h 1406762"/>
              <a:gd name="connsiteX18" fmla="*/ 833437 w 3814762"/>
              <a:gd name="connsiteY18" fmla="*/ 276653 h 1406762"/>
              <a:gd name="connsiteX19" fmla="*/ 885825 w 3814762"/>
              <a:gd name="connsiteY19" fmla="*/ 533828 h 1406762"/>
              <a:gd name="connsiteX20" fmla="*/ 919162 w 3814762"/>
              <a:gd name="connsiteY20" fmla="*/ 371903 h 1406762"/>
              <a:gd name="connsiteX21" fmla="*/ 957262 w 3814762"/>
              <a:gd name="connsiteY21" fmla="*/ 248078 h 1406762"/>
              <a:gd name="connsiteX22" fmla="*/ 1014412 w 3814762"/>
              <a:gd name="connsiteY22" fmla="*/ 505253 h 1406762"/>
              <a:gd name="connsiteX23" fmla="*/ 1057275 w 3814762"/>
              <a:gd name="connsiteY23" fmla="*/ 781478 h 1406762"/>
              <a:gd name="connsiteX24" fmla="*/ 1104900 w 3814762"/>
              <a:gd name="connsiteY24" fmla="*/ 562403 h 1406762"/>
              <a:gd name="connsiteX25" fmla="*/ 1162050 w 3814762"/>
              <a:gd name="connsiteY25" fmla="*/ 338566 h 1406762"/>
              <a:gd name="connsiteX26" fmla="*/ 1200150 w 3814762"/>
              <a:gd name="connsiteY26" fmla="*/ 524303 h 1406762"/>
              <a:gd name="connsiteX27" fmla="*/ 1238250 w 3814762"/>
              <a:gd name="connsiteY27" fmla="*/ 690991 h 1406762"/>
              <a:gd name="connsiteX28" fmla="*/ 1290637 w 3814762"/>
              <a:gd name="connsiteY28" fmla="*/ 448103 h 1406762"/>
              <a:gd name="connsiteX29" fmla="*/ 1338262 w 3814762"/>
              <a:gd name="connsiteY29" fmla="*/ 229028 h 1406762"/>
              <a:gd name="connsiteX30" fmla="*/ 1390650 w 3814762"/>
              <a:gd name="connsiteY30" fmla="*/ 514778 h 1406762"/>
              <a:gd name="connsiteX31" fmla="*/ 1433512 w 3814762"/>
              <a:gd name="connsiteY31" fmla="*/ 757666 h 1406762"/>
              <a:gd name="connsiteX32" fmla="*/ 1481137 w 3814762"/>
              <a:gd name="connsiteY32" fmla="*/ 605266 h 1406762"/>
              <a:gd name="connsiteX33" fmla="*/ 1514475 w 3814762"/>
              <a:gd name="connsiteY33" fmla="*/ 486203 h 1406762"/>
              <a:gd name="connsiteX34" fmla="*/ 1571625 w 3814762"/>
              <a:gd name="connsiteY34" fmla="*/ 819578 h 1406762"/>
              <a:gd name="connsiteX35" fmla="*/ 1628775 w 3814762"/>
              <a:gd name="connsiteY35" fmla="*/ 1124378 h 1406762"/>
              <a:gd name="connsiteX36" fmla="*/ 1671637 w 3814762"/>
              <a:gd name="connsiteY36" fmla="*/ 924353 h 1406762"/>
              <a:gd name="connsiteX37" fmla="*/ 1704975 w 3814762"/>
              <a:gd name="connsiteY37" fmla="*/ 771953 h 1406762"/>
              <a:gd name="connsiteX38" fmla="*/ 1757362 w 3814762"/>
              <a:gd name="connsiteY38" fmla="*/ 976741 h 1406762"/>
              <a:gd name="connsiteX39" fmla="*/ 1804987 w 3814762"/>
              <a:gd name="connsiteY39" fmla="*/ 1176766 h 1406762"/>
              <a:gd name="connsiteX40" fmla="*/ 1852612 w 3814762"/>
              <a:gd name="connsiteY40" fmla="*/ 905303 h 1406762"/>
              <a:gd name="connsiteX41" fmla="*/ 1895475 w 3814762"/>
              <a:gd name="connsiteY41" fmla="*/ 662416 h 1406762"/>
              <a:gd name="connsiteX42" fmla="*/ 1952625 w 3814762"/>
              <a:gd name="connsiteY42" fmla="*/ 891016 h 1406762"/>
              <a:gd name="connsiteX43" fmla="*/ 1981200 w 3814762"/>
              <a:gd name="connsiteY43" fmla="*/ 1071991 h 1406762"/>
              <a:gd name="connsiteX44" fmla="*/ 2033587 w 3814762"/>
              <a:gd name="connsiteY44" fmla="*/ 900541 h 1406762"/>
              <a:gd name="connsiteX45" fmla="*/ 2071687 w 3814762"/>
              <a:gd name="connsiteY45" fmla="*/ 757666 h 1406762"/>
              <a:gd name="connsiteX46" fmla="*/ 2128837 w 3814762"/>
              <a:gd name="connsiteY46" fmla="*/ 1052941 h 1406762"/>
              <a:gd name="connsiteX47" fmla="*/ 2176462 w 3814762"/>
              <a:gd name="connsiteY47" fmla="*/ 1348216 h 1406762"/>
              <a:gd name="connsiteX48" fmla="*/ 2228850 w 3814762"/>
              <a:gd name="connsiteY48" fmla="*/ 1152953 h 1406762"/>
              <a:gd name="connsiteX49" fmla="*/ 2262187 w 3814762"/>
              <a:gd name="connsiteY49" fmla="*/ 1005316 h 1406762"/>
              <a:gd name="connsiteX50" fmla="*/ 2319337 w 3814762"/>
              <a:gd name="connsiteY50" fmla="*/ 1205341 h 1406762"/>
              <a:gd name="connsiteX51" fmla="*/ 2357437 w 3814762"/>
              <a:gd name="connsiteY51" fmla="*/ 1405366 h 1406762"/>
              <a:gd name="connsiteX52" fmla="*/ 2409825 w 3814762"/>
              <a:gd name="connsiteY52" fmla="*/ 1100566 h 1406762"/>
              <a:gd name="connsiteX53" fmla="*/ 2457450 w 3814762"/>
              <a:gd name="connsiteY53" fmla="*/ 829103 h 1406762"/>
              <a:gd name="connsiteX54" fmla="*/ 2495550 w 3814762"/>
              <a:gd name="connsiteY54" fmla="*/ 995791 h 1406762"/>
              <a:gd name="connsiteX55" fmla="*/ 2538412 w 3814762"/>
              <a:gd name="connsiteY55" fmla="*/ 1119616 h 1406762"/>
              <a:gd name="connsiteX56" fmla="*/ 2590800 w 3814762"/>
              <a:gd name="connsiteY56" fmla="*/ 886253 h 1406762"/>
              <a:gd name="connsiteX57" fmla="*/ 2643187 w 3814762"/>
              <a:gd name="connsiteY57" fmla="*/ 652891 h 1406762"/>
              <a:gd name="connsiteX58" fmla="*/ 2690812 w 3814762"/>
              <a:gd name="connsiteY58" fmla="*/ 900541 h 1406762"/>
              <a:gd name="connsiteX59" fmla="*/ 2733675 w 3814762"/>
              <a:gd name="connsiteY59" fmla="*/ 1143428 h 1406762"/>
              <a:gd name="connsiteX60" fmla="*/ 2776537 w 3814762"/>
              <a:gd name="connsiteY60" fmla="*/ 943403 h 1406762"/>
              <a:gd name="connsiteX61" fmla="*/ 2819400 w 3814762"/>
              <a:gd name="connsiteY61" fmla="*/ 771953 h 1406762"/>
              <a:gd name="connsiteX62" fmla="*/ 2871787 w 3814762"/>
              <a:gd name="connsiteY62" fmla="*/ 981503 h 1406762"/>
              <a:gd name="connsiteX63" fmla="*/ 2914650 w 3814762"/>
              <a:gd name="connsiteY63" fmla="*/ 1172003 h 1406762"/>
              <a:gd name="connsiteX64" fmla="*/ 2962275 w 3814762"/>
              <a:gd name="connsiteY64" fmla="*/ 891016 h 1406762"/>
              <a:gd name="connsiteX65" fmla="*/ 3014662 w 3814762"/>
              <a:gd name="connsiteY65" fmla="*/ 590978 h 1406762"/>
              <a:gd name="connsiteX66" fmla="*/ 3057525 w 3814762"/>
              <a:gd name="connsiteY66" fmla="*/ 738616 h 1406762"/>
              <a:gd name="connsiteX67" fmla="*/ 3100387 w 3814762"/>
              <a:gd name="connsiteY67" fmla="*/ 848153 h 1406762"/>
              <a:gd name="connsiteX68" fmla="*/ 3152775 w 3814762"/>
              <a:gd name="connsiteY68" fmla="*/ 533828 h 1406762"/>
              <a:gd name="connsiteX69" fmla="*/ 3195637 w 3814762"/>
              <a:gd name="connsiteY69" fmla="*/ 262366 h 1406762"/>
              <a:gd name="connsiteX70" fmla="*/ 3238500 w 3814762"/>
              <a:gd name="connsiteY70" fmla="*/ 467153 h 1406762"/>
              <a:gd name="connsiteX71" fmla="*/ 3286125 w 3814762"/>
              <a:gd name="connsiteY71" fmla="*/ 662416 h 1406762"/>
              <a:gd name="connsiteX72" fmla="*/ 3333750 w 3814762"/>
              <a:gd name="connsiteY72" fmla="*/ 476678 h 1406762"/>
              <a:gd name="connsiteX73" fmla="*/ 3371850 w 3814762"/>
              <a:gd name="connsiteY73" fmla="*/ 300466 h 1406762"/>
              <a:gd name="connsiteX74" fmla="*/ 3424237 w 3814762"/>
              <a:gd name="connsiteY74" fmla="*/ 514778 h 1406762"/>
              <a:gd name="connsiteX75" fmla="*/ 3467100 w 3814762"/>
              <a:gd name="connsiteY75" fmla="*/ 800528 h 1406762"/>
              <a:gd name="connsiteX76" fmla="*/ 3519487 w 3814762"/>
              <a:gd name="connsiteY76" fmla="*/ 529066 h 1406762"/>
              <a:gd name="connsiteX77" fmla="*/ 3571875 w 3814762"/>
              <a:gd name="connsiteY77" fmla="*/ 314753 h 1406762"/>
              <a:gd name="connsiteX78" fmla="*/ 3614737 w 3814762"/>
              <a:gd name="connsiteY78" fmla="*/ 476678 h 1406762"/>
              <a:gd name="connsiteX79" fmla="*/ 3652837 w 3814762"/>
              <a:gd name="connsiteY79" fmla="*/ 610028 h 1406762"/>
              <a:gd name="connsiteX80" fmla="*/ 3700462 w 3814762"/>
              <a:gd name="connsiteY80" fmla="*/ 324278 h 1406762"/>
              <a:gd name="connsiteX81" fmla="*/ 3752850 w 3814762"/>
              <a:gd name="connsiteY81" fmla="*/ 43291 h 1406762"/>
              <a:gd name="connsiteX82" fmla="*/ 3795712 w 3814762"/>
              <a:gd name="connsiteY82" fmla="*/ 219503 h 1406762"/>
              <a:gd name="connsiteX83" fmla="*/ 3814762 w 3814762"/>
              <a:gd name="connsiteY83" fmla="*/ 367141 h 140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814762" h="1406762">
                <a:moveTo>
                  <a:pt x="0" y="571928"/>
                </a:moveTo>
                <a:cubicBezTo>
                  <a:pt x="13890" y="484218"/>
                  <a:pt x="27781" y="396509"/>
                  <a:pt x="42862" y="390953"/>
                </a:cubicBezTo>
                <a:cubicBezTo>
                  <a:pt x="57943" y="385397"/>
                  <a:pt x="76200" y="486997"/>
                  <a:pt x="90487" y="538591"/>
                </a:cubicBezTo>
                <a:cubicBezTo>
                  <a:pt x="104774" y="590185"/>
                  <a:pt x="115093" y="710835"/>
                  <a:pt x="128587" y="700516"/>
                </a:cubicBezTo>
                <a:cubicBezTo>
                  <a:pt x="142081" y="690197"/>
                  <a:pt x="155575" y="554465"/>
                  <a:pt x="171450" y="476678"/>
                </a:cubicBezTo>
                <a:cubicBezTo>
                  <a:pt x="187325" y="398891"/>
                  <a:pt x="207962" y="232997"/>
                  <a:pt x="223837" y="233791"/>
                </a:cubicBezTo>
                <a:cubicBezTo>
                  <a:pt x="239712" y="234585"/>
                  <a:pt x="250031" y="398097"/>
                  <a:pt x="266700" y="481441"/>
                </a:cubicBezTo>
                <a:cubicBezTo>
                  <a:pt x="283369" y="564785"/>
                  <a:pt x="307975" y="723534"/>
                  <a:pt x="323850" y="733853"/>
                </a:cubicBezTo>
                <a:cubicBezTo>
                  <a:pt x="339725" y="744172"/>
                  <a:pt x="347663" y="605265"/>
                  <a:pt x="361950" y="543353"/>
                </a:cubicBezTo>
                <a:cubicBezTo>
                  <a:pt x="376237" y="481441"/>
                  <a:pt x="394494" y="361584"/>
                  <a:pt x="409575" y="362378"/>
                </a:cubicBezTo>
                <a:cubicBezTo>
                  <a:pt x="424656" y="363172"/>
                  <a:pt x="436562" y="483029"/>
                  <a:pt x="452437" y="548116"/>
                </a:cubicBezTo>
                <a:cubicBezTo>
                  <a:pt x="468312" y="613203"/>
                  <a:pt x="489744" y="767191"/>
                  <a:pt x="504825" y="752903"/>
                </a:cubicBezTo>
                <a:cubicBezTo>
                  <a:pt x="519906" y="738616"/>
                  <a:pt x="526256" y="560022"/>
                  <a:pt x="542925" y="462391"/>
                </a:cubicBezTo>
                <a:cubicBezTo>
                  <a:pt x="559594" y="364760"/>
                  <a:pt x="586581" y="188547"/>
                  <a:pt x="604837" y="167116"/>
                </a:cubicBezTo>
                <a:cubicBezTo>
                  <a:pt x="623093" y="145685"/>
                  <a:pt x="639762" y="284591"/>
                  <a:pt x="652462" y="333803"/>
                </a:cubicBezTo>
                <a:cubicBezTo>
                  <a:pt x="665162" y="383015"/>
                  <a:pt x="666750" y="481441"/>
                  <a:pt x="681037" y="462391"/>
                </a:cubicBezTo>
                <a:cubicBezTo>
                  <a:pt x="695325" y="443341"/>
                  <a:pt x="721518" y="296497"/>
                  <a:pt x="738187" y="219503"/>
                </a:cubicBezTo>
                <a:cubicBezTo>
                  <a:pt x="754856" y="142509"/>
                  <a:pt x="765175" y="-9097"/>
                  <a:pt x="781050" y="428"/>
                </a:cubicBezTo>
                <a:cubicBezTo>
                  <a:pt x="796925" y="9953"/>
                  <a:pt x="815975" y="187753"/>
                  <a:pt x="833437" y="276653"/>
                </a:cubicBezTo>
                <a:cubicBezTo>
                  <a:pt x="850899" y="365553"/>
                  <a:pt x="871538" y="517953"/>
                  <a:pt x="885825" y="533828"/>
                </a:cubicBezTo>
                <a:cubicBezTo>
                  <a:pt x="900113" y="549703"/>
                  <a:pt x="907256" y="419528"/>
                  <a:pt x="919162" y="371903"/>
                </a:cubicBezTo>
                <a:cubicBezTo>
                  <a:pt x="931068" y="324278"/>
                  <a:pt x="941387" y="225853"/>
                  <a:pt x="957262" y="248078"/>
                </a:cubicBezTo>
                <a:cubicBezTo>
                  <a:pt x="973137" y="270303"/>
                  <a:pt x="997743" y="416353"/>
                  <a:pt x="1014412" y="505253"/>
                </a:cubicBezTo>
                <a:cubicBezTo>
                  <a:pt x="1031081" y="594153"/>
                  <a:pt x="1042194" y="771953"/>
                  <a:pt x="1057275" y="781478"/>
                </a:cubicBezTo>
                <a:cubicBezTo>
                  <a:pt x="1072356" y="791003"/>
                  <a:pt x="1087438" y="636222"/>
                  <a:pt x="1104900" y="562403"/>
                </a:cubicBezTo>
                <a:cubicBezTo>
                  <a:pt x="1122362" y="488584"/>
                  <a:pt x="1146175" y="344916"/>
                  <a:pt x="1162050" y="338566"/>
                </a:cubicBezTo>
                <a:cubicBezTo>
                  <a:pt x="1177925" y="332216"/>
                  <a:pt x="1187450" y="465565"/>
                  <a:pt x="1200150" y="524303"/>
                </a:cubicBezTo>
                <a:cubicBezTo>
                  <a:pt x="1212850" y="583041"/>
                  <a:pt x="1223169" y="703691"/>
                  <a:pt x="1238250" y="690991"/>
                </a:cubicBezTo>
                <a:cubicBezTo>
                  <a:pt x="1253331" y="678291"/>
                  <a:pt x="1273968" y="525097"/>
                  <a:pt x="1290637" y="448103"/>
                </a:cubicBezTo>
                <a:cubicBezTo>
                  <a:pt x="1307306" y="371109"/>
                  <a:pt x="1321593" y="217916"/>
                  <a:pt x="1338262" y="229028"/>
                </a:cubicBezTo>
                <a:cubicBezTo>
                  <a:pt x="1354931" y="240140"/>
                  <a:pt x="1374775" y="426672"/>
                  <a:pt x="1390650" y="514778"/>
                </a:cubicBezTo>
                <a:cubicBezTo>
                  <a:pt x="1406525" y="602884"/>
                  <a:pt x="1418431" y="742585"/>
                  <a:pt x="1433512" y="757666"/>
                </a:cubicBezTo>
                <a:cubicBezTo>
                  <a:pt x="1448593" y="772747"/>
                  <a:pt x="1467643" y="650510"/>
                  <a:pt x="1481137" y="605266"/>
                </a:cubicBezTo>
                <a:cubicBezTo>
                  <a:pt x="1494631" y="560022"/>
                  <a:pt x="1499394" y="450484"/>
                  <a:pt x="1514475" y="486203"/>
                </a:cubicBezTo>
                <a:cubicBezTo>
                  <a:pt x="1529556" y="521922"/>
                  <a:pt x="1552575" y="713215"/>
                  <a:pt x="1571625" y="819578"/>
                </a:cubicBezTo>
                <a:cubicBezTo>
                  <a:pt x="1590675" y="925941"/>
                  <a:pt x="1612106" y="1106916"/>
                  <a:pt x="1628775" y="1124378"/>
                </a:cubicBezTo>
                <a:cubicBezTo>
                  <a:pt x="1645444" y="1141840"/>
                  <a:pt x="1658937" y="983091"/>
                  <a:pt x="1671637" y="924353"/>
                </a:cubicBezTo>
                <a:cubicBezTo>
                  <a:pt x="1684337" y="865616"/>
                  <a:pt x="1690688" y="763222"/>
                  <a:pt x="1704975" y="771953"/>
                </a:cubicBezTo>
                <a:cubicBezTo>
                  <a:pt x="1719262" y="780684"/>
                  <a:pt x="1740693" y="909272"/>
                  <a:pt x="1757362" y="976741"/>
                </a:cubicBezTo>
                <a:cubicBezTo>
                  <a:pt x="1774031" y="1044210"/>
                  <a:pt x="1789112" y="1188672"/>
                  <a:pt x="1804987" y="1176766"/>
                </a:cubicBezTo>
                <a:cubicBezTo>
                  <a:pt x="1820862" y="1164860"/>
                  <a:pt x="1837531" y="991028"/>
                  <a:pt x="1852612" y="905303"/>
                </a:cubicBezTo>
                <a:cubicBezTo>
                  <a:pt x="1867693" y="819578"/>
                  <a:pt x="1878806" y="664797"/>
                  <a:pt x="1895475" y="662416"/>
                </a:cubicBezTo>
                <a:cubicBezTo>
                  <a:pt x="1912144" y="660035"/>
                  <a:pt x="1938338" y="822754"/>
                  <a:pt x="1952625" y="891016"/>
                </a:cubicBezTo>
                <a:cubicBezTo>
                  <a:pt x="1966912" y="959278"/>
                  <a:pt x="1967706" y="1070404"/>
                  <a:pt x="1981200" y="1071991"/>
                </a:cubicBezTo>
                <a:cubicBezTo>
                  <a:pt x="1994694" y="1073578"/>
                  <a:pt x="2018506" y="952929"/>
                  <a:pt x="2033587" y="900541"/>
                </a:cubicBezTo>
                <a:cubicBezTo>
                  <a:pt x="2048668" y="848153"/>
                  <a:pt x="2055812" y="732266"/>
                  <a:pt x="2071687" y="757666"/>
                </a:cubicBezTo>
                <a:cubicBezTo>
                  <a:pt x="2087562" y="783066"/>
                  <a:pt x="2111375" y="954516"/>
                  <a:pt x="2128837" y="1052941"/>
                </a:cubicBezTo>
                <a:cubicBezTo>
                  <a:pt x="2146300" y="1151366"/>
                  <a:pt x="2159793" y="1331547"/>
                  <a:pt x="2176462" y="1348216"/>
                </a:cubicBezTo>
                <a:cubicBezTo>
                  <a:pt x="2193131" y="1364885"/>
                  <a:pt x="2214563" y="1210103"/>
                  <a:pt x="2228850" y="1152953"/>
                </a:cubicBezTo>
                <a:cubicBezTo>
                  <a:pt x="2243138" y="1095803"/>
                  <a:pt x="2247106" y="996585"/>
                  <a:pt x="2262187" y="1005316"/>
                </a:cubicBezTo>
                <a:cubicBezTo>
                  <a:pt x="2277268" y="1014047"/>
                  <a:pt x="2303462" y="1138666"/>
                  <a:pt x="2319337" y="1205341"/>
                </a:cubicBezTo>
                <a:cubicBezTo>
                  <a:pt x="2335212" y="1272016"/>
                  <a:pt x="2342356" y="1422829"/>
                  <a:pt x="2357437" y="1405366"/>
                </a:cubicBezTo>
                <a:cubicBezTo>
                  <a:pt x="2372518" y="1387904"/>
                  <a:pt x="2393156" y="1196610"/>
                  <a:pt x="2409825" y="1100566"/>
                </a:cubicBezTo>
                <a:cubicBezTo>
                  <a:pt x="2426494" y="1004522"/>
                  <a:pt x="2443163" y="846565"/>
                  <a:pt x="2457450" y="829103"/>
                </a:cubicBezTo>
                <a:cubicBezTo>
                  <a:pt x="2471737" y="811641"/>
                  <a:pt x="2482056" y="947372"/>
                  <a:pt x="2495550" y="995791"/>
                </a:cubicBezTo>
                <a:cubicBezTo>
                  <a:pt x="2509044" y="1044210"/>
                  <a:pt x="2522537" y="1137872"/>
                  <a:pt x="2538412" y="1119616"/>
                </a:cubicBezTo>
                <a:cubicBezTo>
                  <a:pt x="2554287" y="1101360"/>
                  <a:pt x="2590800" y="886253"/>
                  <a:pt x="2590800" y="886253"/>
                </a:cubicBezTo>
                <a:cubicBezTo>
                  <a:pt x="2608262" y="808466"/>
                  <a:pt x="2626518" y="650510"/>
                  <a:pt x="2643187" y="652891"/>
                </a:cubicBezTo>
                <a:cubicBezTo>
                  <a:pt x="2659856" y="655272"/>
                  <a:pt x="2675731" y="818785"/>
                  <a:pt x="2690812" y="900541"/>
                </a:cubicBezTo>
                <a:cubicBezTo>
                  <a:pt x="2705893" y="982297"/>
                  <a:pt x="2719388" y="1136284"/>
                  <a:pt x="2733675" y="1143428"/>
                </a:cubicBezTo>
                <a:cubicBezTo>
                  <a:pt x="2747962" y="1150572"/>
                  <a:pt x="2762250" y="1005315"/>
                  <a:pt x="2776537" y="943403"/>
                </a:cubicBezTo>
                <a:cubicBezTo>
                  <a:pt x="2790824" y="881491"/>
                  <a:pt x="2803525" y="765603"/>
                  <a:pt x="2819400" y="771953"/>
                </a:cubicBezTo>
                <a:cubicBezTo>
                  <a:pt x="2835275" y="778303"/>
                  <a:pt x="2855912" y="914828"/>
                  <a:pt x="2871787" y="981503"/>
                </a:cubicBezTo>
                <a:cubicBezTo>
                  <a:pt x="2887662" y="1048178"/>
                  <a:pt x="2899569" y="1187084"/>
                  <a:pt x="2914650" y="1172003"/>
                </a:cubicBezTo>
                <a:cubicBezTo>
                  <a:pt x="2929731" y="1156922"/>
                  <a:pt x="2945606" y="987853"/>
                  <a:pt x="2962275" y="891016"/>
                </a:cubicBezTo>
                <a:cubicBezTo>
                  <a:pt x="2978944" y="794179"/>
                  <a:pt x="2998787" y="616378"/>
                  <a:pt x="3014662" y="590978"/>
                </a:cubicBezTo>
                <a:cubicBezTo>
                  <a:pt x="3030537" y="565578"/>
                  <a:pt x="3043238" y="695754"/>
                  <a:pt x="3057525" y="738616"/>
                </a:cubicBezTo>
                <a:cubicBezTo>
                  <a:pt x="3071812" y="781478"/>
                  <a:pt x="3084512" y="882284"/>
                  <a:pt x="3100387" y="848153"/>
                </a:cubicBezTo>
                <a:cubicBezTo>
                  <a:pt x="3116262" y="814022"/>
                  <a:pt x="3136900" y="631459"/>
                  <a:pt x="3152775" y="533828"/>
                </a:cubicBezTo>
                <a:cubicBezTo>
                  <a:pt x="3168650" y="436197"/>
                  <a:pt x="3181350" y="273478"/>
                  <a:pt x="3195637" y="262366"/>
                </a:cubicBezTo>
                <a:cubicBezTo>
                  <a:pt x="3209925" y="251253"/>
                  <a:pt x="3223419" y="400478"/>
                  <a:pt x="3238500" y="467153"/>
                </a:cubicBezTo>
                <a:cubicBezTo>
                  <a:pt x="3253581" y="533828"/>
                  <a:pt x="3270250" y="660829"/>
                  <a:pt x="3286125" y="662416"/>
                </a:cubicBezTo>
                <a:cubicBezTo>
                  <a:pt x="3302000" y="664004"/>
                  <a:pt x="3319463" y="537003"/>
                  <a:pt x="3333750" y="476678"/>
                </a:cubicBezTo>
                <a:cubicBezTo>
                  <a:pt x="3348037" y="416353"/>
                  <a:pt x="3356769" y="294116"/>
                  <a:pt x="3371850" y="300466"/>
                </a:cubicBezTo>
                <a:cubicBezTo>
                  <a:pt x="3386931" y="306816"/>
                  <a:pt x="3408362" y="431434"/>
                  <a:pt x="3424237" y="514778"/>
                </a:cubicBezTo>
                <a:cubicBezTo>
                  <a:pt x="3440112" y="598122"/>
                  <a:pt x="3451225" y="798147"/>
                  <a:pt x="3467100" y="800528"/>
                </a:cubicBezTo>
                <a:cubicBezTo>
                  <a:pt x="3482975" y="802909"/>
                  <a:pt x="3502025" y="610028"/>
                  <a:pt x="3519487" y="529066"/>
                </a:cubicBezTo>
                <a:cubicBezTo>
                  <a:pt x="3536949" y="448104"/>
                  <a:pt x="3556000" y="323484"/>
                  <a:pt x="3571875" y="314753"/>
                </a:cubicBezTo>
                <a:cubicBezTo>
                  <a:pt x="3587750" y="306022"/>
                  <a:pt x="3601243" y="427466"/>
                  <a:pt x="3614737" y="476678"/>
                </a:cubicBezTo>
                <a:cubicBezTo>
                  <a:pt x="3628231" y="525890"/>
                  <a:pt x="3638550" y="635428"/>
                  <a:pt x="3652837" y="610028"/>
                </a:cubicBezTo>
                <a:cubicBezTo>
                  <a:pt x="3667124" y="584628"/>
                  <a:pt x="3683793" y="418734"/>
                  <a:pt x="3700462" y="324278"/>
                </a:cubicBezTo>
                <a:cubicBezTo>
                  <a:pt x="3717131" y="229822"/>
                  <a:pt x="3736975" y="60753"/>
                  <a:pt x="3752850" y="43291"/>
                </a:cubicBezTo>
                <a:cubicBezTo>
                  <a:pt x="3768725" y="25829"/>
                  <a:pt x="3785393" y="165528"/>
                  <a:pt x="3795712" y="219503"/>
                </a:cubicBezTo>
                <a:cubicBezTo>
                  <a:pt x="3806031" y="273478"/>
                  <a:pt x="3814762" y="367141"/>
                  <a:pt x="3814762" y="367141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1162050" y="4851400"/>
            <a:ext cx="12128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0,02 Hz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1157288" y="4849813"/>
            <a:ext cx="10922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0,1 Hz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1157288" y="4859312"/>
            <a:ext cx="12112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0,33 Hz</a:t>
            </a:r>
          </a:p>
        </p:txBody>
      </p:sp>
      <p:sp>
        <p:nvSpPr>
          <p:cNvPr id="55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Frekvenční doména</a:t>
            </a:r>
          </a:p>
        </p:txBody>
      </p:sp>
      <p:sp>
        <p:nvSpPr>
          <p:cNvPr id="56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Časová doména</a:t>
            </a:r>
          </a:p>
        </p:txBody>
      </p:sp>
    </p:spTree>
    <p:extLst>
      <p:ext uri="{BB962C8B-B14F-4D97-AF65-F5344CB8AC3E}">
        <p14:creationId xmlns:p14="http://schemas.microsoft.com/office/powerpoint/2010/main" val="312041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51" grpId="0"/>
      <p:bldP spid="51" grpId="1"/>
      <p:bldP spid="52" grpId="0"/>
      <p:bldP spid="5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1198440"/>
            <a:ext cx="9078803" cy="26797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3822890"/>
            <a:ext cx="9078803" cy="267974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600698" y="46980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Signál krevního tlaku (270 s)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48296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Čas (s)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570000" y="1564594"/>
            <a:ext cx="400110" cy="18317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Krevní tlak (</a:t>
            </a:r>
            <a:r>
              <a:rPr lang="cs-CZ" sz="1400" dirty="0" err="1"/>
              <a:t>mmHg</a:t>
            </a:r>
            <a:r>
              <a:rPr lang="cs-CZ" sz="1400" dirty="0"/>
              <a:t>)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570000" y="4163303"/>
            <a:ext cx="400110" cy="18317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Krevní tlak (</a:t>
            </a:r>
            <a:r>
              <a:rPr lang="cs-CZ" sz="1400" dirty="0" err="1"/>
              <a:t>mmHg</a:t>
            </a:r>
            <a:r>
              <a:rPr lang="cs-CZ" sz="1400" dirty="0"/>
              <a:t>)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3354771" y="1056852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Sed, řízené dýchání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3354769" y="3977265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Stoj, řízené dýchání</a:t>
            </a:r>
          </a:p>
        </p:txBody>
      </p:sp>
      <p:sp>
        <p:nvSpPr>
          <p:cNvPr id="8" name="Volný tvar 7"/>
          <p:cNvSpPr/>
          <p:nvPr/>
        </p:nvSpPr>
        <p:spPr>
          <a:xfrm>
            <a:off x="3408708" y="1939018"/>
            <a:ext cx="891891" cy="336400"/>
          </a:xfrm>
          <a:custGeom>
            <a:avLst/>
            <a:gdLst>
              <a:gd name="connsiteX0" fmla="*/ 0 w 751398"/>
              <a:gd name="connsiteY0" fmla="*/ 73438 h 332973"/>
              <a:gd name="connsiteX1" fmla="*/ 55659 w 751398"/>
              <a:gd name="connsiteY1" fmla="*/ 1876 h 332973"/>
              <a:gd name="connsiteX2" fmla="*/ 71561 w 751398"/>
              <a:gd name="connsiteY2" fmla="*/ 141024 h 332973"/>
              <a:gd name="connsiteX3" fmla="*/ 95415 w 751398"/>
              <a:gd name="connsiteY3" fmla="*/ 216561 h 332973"/>
              <a:gd name="connsiteX4" fmla="*/ 123245 w 751398"/>
              <a:gd name="connsiteY4" fmla="*/ 125121 h 332973"/>
              <a:gd name="connsiteX5" fmla="*/ 131196 w 751398"/>
              <a:gd name="connsiteY5" fmla="*/ 65487 h 332973"/>
              <a:gd name="connsiteX6" fmla="*/ 147099 w 751398"/>
              <a:gd name="connsiteY6" fmla="*/ 168854 h 332973"/>
              <a:gd name="connsiteX7" fmla="*/ 170953 w 751398"/>
              <a:gd name="connsiteY7" fmla="*/ 220537 h 332973"/>
              <a:gd name="connsiteX8" fmla="*/ 166977 w 751398"/>
              <a:gd name="connsiteY8" fmla="*/ 252342 h 332973"/>
              <a:gd name="connsiteX9" fmla="*/ 214685 w 751398"/>
              <a:gd name="connsiteY9" fmla="*/ 268245 h 332973"/>
              <a:gd name="connsiteX10" fmla="*/ 222636 w 751398"/>
              <a:gd name="connsiteY10" fmla="*/ 145000 h 332973"/>
              <a:gd name="connsiteX11" fmla="*/ 270344 w 751398"/>
              <a:gd name="connsiteY11" fmla="*/ 264269 h 332973"/>
              <a:gd name="connsiteX12" fmla="*/ 318052 w 751398"/>
              <a:gd name="connsiteY12" fmla="*/ 164878 h 332973"/>
              <a:gd name="connsiteX13" fmla="*/ 345881 w 751398"/>
              <a:gd name="connsiteY13" fmla="*/ 276196 h 332973"/>
              <a:gd name="connsiteX14" fmla="*/ 413467 w 751398"/>
              <a:gd name="connsiteY14" fmla="*/ 101268 h 332973"/>
              <a:gd name="connsiteX15" fmla="*/ 437321 w 751398"/>
              <a:gd name="connsiteY15" fmla="*/ 176805 h 332973"/>
              <a:gd name="connsiteX16" fmla="*/ 453224 w 751398"/>
              <a:gd name="connsiteY16" fmla="*/ 73438 h 332973"/>
              <a:gd name="connsiteX17" fmla="*/ 489005 w 751398"/>
              <a:gd name="connsiteY17" fmla="*/ 323904 h 332973"/>
              <a:gd name="connsiteX18" fmla="*/ 564542 w 751398"/>
              <a:gd name="connsiteY18" fmla="*/ 264269 h 332973"/>
              <a:gd name="connsiteX19" fmla="*/ 604299 w 751398"/>
              <a:gd name="connsiteY19" fmla="*/ 331855 h 332973"/>
              <a:gd name="connsiteX20" fmla="*/ 616226 w 751398"/>
              <a:gd name="connsiteY20" fmla="*/ 196683 h 332973"/>
              <a:gd name="connsiteX21" fmla="*/ 659958 w 751398"/>
              <a:gd name="connsiteY21" fmla="*/ 280172 h 332973"/>
              <a:gd name="connsiteX22" fmla="*/ 715617 w 751398"/>
              <a:gd name="connsiteY22" fmla="*/ 101268 h 332973"/>
              <a:gd name="connsiteX23" fmla="*/ 751398 w 751398"/>
              <a:gd name="connsiteY23" fmla="*/ 196683 h 332973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37574 w 741873"/>
              <a:gd name="connsiteY6" fmla="*/ 168078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06364 w 741873"/>
              <a:gd name="connsiteY15" fmla="*/ 19507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1842"/>
              <a:gd name="connsiteX1" fmla="*/ 46134 w 741873"/>
              <a:gd name="connsiteY1" fmla="*/ 1100 h 331842"/>
              <a:gd name="connsiteX2" fmla="*/ 62036 w 741873"/>
              <a:gd name="connsiteY2" fmla="*/ 140248 h 331842"/>
              <a:gd name="connsiteX3" fmla="*/ 85890 w 741873"/>
              <a:gd name="connsiteY3" fmla="*/ 215785 h 331842"/>
              <a:gd name="connsiteX4" fmla="*/ 113720 w 741873"/>
              <a:gd name="connsiteY4" fmla="*/ 124345 h 331842"/>
              <a:gd name="connsiteX5" fmla="*/ 121671 w 741873"/>
              <a:gd name="connsiteY5" fmla="*/ 64711 h 331842"/>
              <a:gd name="connsiteX6" fmla="*/ 151861 w 741873"/>
              <a:gd name="connsiteY6" fmla="*/ 144266 h 331842"/>
              <a:gd name="connsiteX7" fmla="*/ 161428 w 741873"/>
              <a:gd name="connsiteY7" fmla="*/ 219761 h 331842"/>
              <a:gd name="connsiteX8" fmla="*/ 169358 w 741873"/>
              <a:gd name="connsiteY8" fmla="*/ 251566 h 331842"/>
              <a:gd name="connsiteX9" fmla="*/ 193254 w 741873"/>
              <a:gd name="connsiteY9" fmla="*/ 212700 h 331842"/>
              <a:gd name="connsiteX10" fmla="*/ 213111 w 741873"/>
              <a:gd name="connsiteY10" fmla="*/ 144224 h 331842"/>
              <a:gd name="connsiteX11" fmla="*/ 260819 w 741873"/>
              <a:gd name="connsiteY11" fmla="*/ 263493 h 331842"/>
              <a:gd name="connsiteX12" fmla="*/ 308527 w 741873"/>
              <a:gd name="connsiteY12" fmla="*/ 164102 h 331842"/>
              <a:gd name="connsiteX13" fmla="*/ 336356 w 741873"/>
              <a:gd name="connsiteY13" fmla="*/ 275420 h 331842"/>
              <a:gd name="connsiteX14" fmla="*/ 382511 w 741873"/>
              <a:gd name="connsiteY14" fmla="*/ 100492 h 331842"/>
              <a:gd name="connsiteX15" fmla="*/ 406364 w 741873"/>
              <a:gd name="connsiteY15" fmla="*/ 195079 h 331842"/>
              <a:gd name="connsiteX16" fmla="*/ 443699 w 741873"/>
              <a:gd name="connsiteY16" fmla="*/ 72662 h 331842"/>
              <a:gd name="connsiteX17" fmla="*/ 479480 w 741873"/>
              <a:gd name="connsiteY17" fmla="*/ 323128 h 331842"/>
              <a:gd name="connsiteX18" fmla="*/ 535967 w 741873"/>
              <a:gd name="connsiteY18" fmla="*/ 253968 h 331842"/>
              <a:gd name="connsiteX19" fmla="*/ 594774 w 741873"/>
              <a:gd name="connsiteY19" fmla="*/ 331079 h 331842"/>
              <a:gd name="connsiteX20" fmla="*/ 606701 w 741873"/>
              <a:gd name="connsiteY20" fmla="*/ 195907 h 331842"/>
              <a:gd name="connsiteX21" fmla="*/ 650433 w 741873"/>
              <a:gd name="connsiteY21" fmla="*/ 279396 h 331842"/>
              <a:gd name="connsiteX22" fmla="*/ 706092 w 741873"/>
              <a:gd name="connsiteY22" fmla="*/ 100492 h 331842"/>
              <a:gd name="connsiteX23" fmla="*/ 741873 w 741873"/>
              <a:gd name="connsiteY23" fmla="*/ 195907 h 331842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706092 w 741873"/>
              <a:gd name="connsiteY22" fmla="*/ 100492 h 328858"/>
              <a:gd name="connsiteX23" fmla="*/ 741873 w 741873"/>
              <a:gd name="connsiteY23" fmla="*/ 195907 h 328858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691804 w 741873"/>
              <a:gd name="connsiteY22" fmla="*/ 90967 h 328858"/>
              <a:gd name="connsiteX23" fmla="*/ 741873 w 741873"/>
              <a:gd name="connsiteY23" fmla="*/ 195907 h 32885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913323 w 913323"/>
              <a:gd name="connsiteY23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913323 w 913323"/>
              <a:gd name="connsiteY24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60873 w 913323"/>
              <a:gd name="connsiteY24" fmla="*/ 163626 h 369738"/>
              <a:gd name="connsiteX25" fmla="*/ 913323 w 913323"/>
              <a:gd name="connsiteY25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06105 w 913323"/>
              <a:gd name="connsiteY24" fmla="*/ 275545 h 369738"/>
              <a:gd name="connsiteX25" fmla="*/ 860873 w 913323"/>
              <a:gd name="connsiteY25" fmla="*/ 163626 h 369738"/>
              <a:gd name="connsiteX26" fmla="*/ 913323 w 913323"/>
              <a:gd name="connsiteY26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32286 w 913323"/>
              <a:gd name="connsiteY23" fmla="*/ 199345 h 369738"/>
              <a:gd name="connsiteX24" fmla="*/ 777530 w 913323"/>
              <a:gd name="connsiteY24" fmla="*/ 63613 h 369738"/>
              <a:gd name="connsiteX25" fmla="*/ 806105 w 913323"/>
              <a:gd name="connsiteY25" fmla="*/ 275545 h 369738"/>
              <a:gd name="connsiteX26" fmla="*/ 860873 w 913323"/>
              <a:gd name="connsiteY26" fmla="*/ 163626 h 369738"/>
              <a:gd name="connsiteX27" fmla="*/ 913323 w 913323"/>
              <a:gd name="connsiteY27" fmla="*/ 369738 h 369738"/>
              <a:gd name="connsiteX0" fmla="*/ 0 w 891891"/>
              <a:gd name="connsiteY0" fmla="*/ 84568 h 336400"/>
              <a:gd name="connsiteX1" fmla="*/ 46134 w 891891"/>
              <a:gd name="connsiteY1" fmla="*/ 1100 h 336400"/>
              <a:gd name="connsiteX2" fmla="*/ 62036 w 891891"/>
              <a:gd name="connsiteY2" fmla="*/ 140248 h 336400"/>
              <a:gd name="connsiteX3" fmla="*/ 85890 w 891891"/>
              <a:gd name="connsiteY3" fmla="*/ 215785 h 336400"/>
              <a:gd name="connsiteX4" fmla="*/ 113720 w 891891"/>
              <a:gd name="connsiteY4" fmla="*/ 124345 h 336400"/>
              <a:gd name="connsiteX5" fmla="*/ 121671 w 891891"/>
              <a:gd name="connsiteY5" fmla="*/ 64711 h 336400"/>
              <a:gd name="connsiteX6" fmla="*/ 151861 w 891891"/>
              <a:gd name="connsiteY6" fmla="*/ 144266 h 336400"/>
              <a:gd name="connsiteX7" fmla="*/ 161428 w 891891"/>
              <a:gd name="connsiteY7" fmla="*/ 219761 h 336400"/>
              <a:gd name="connsiteX8" fmla="*/ 169358 w 891891"/>
              <a:gd name="connsiteY8" fmla="*/ 251566 h 336400"/>
              <a:gd name="connsiteX9" fmla="*/ 193254 w 891891"/>
              <a:gd name="connsiteY9" fmla="*/ 212700 h 336400"/>
              <a:gd name="connsiteX10" fmla="*/ 213111 w 891891"/>
              <a:gd name="connsiteY10" fmla="*/ 144224 h 336400"/>
              <a:gd name="connsiteX11" fmla="*/ 260819 w 891891"/>
              <a:gd name="connsiteY11" fmla="*/ 263493 h 336400"/>
              <a:gd name="connsiteX12" fmla="*/ 308527 w 891891"/>
              <a:gd name="connsiteY12" fmla="*/ 164102 h 336400"/>
              <a:gd name="connsiteX13" fmla="*/ 336356 w 891891"/>
              <a:gd name="connsiteY13" fmla="*/ 275420 h 336400"/>
              <a:gd name="connsiteX14" fmla="*/ 382511 w 891891"/>
              <a:gd name="connsiteY14" fmla="*/ 100492 h 336400"/>
              <a:gd name="connsiteX15" fmla="*/ 406364 w 891891"/>
              <a:gd name="connsiteY15" fmla="*/ 195079 h 336400"/>
              <a:gd name="connsiteX16" fmla="*/ 443699 w 891891"/>
              <a:gd name="connsiteY16" fmla="*/ 72662 h 336400"/>
              <a:gd name="connsiteX17" fmla="*/ 479480 w 891891"/>
              <a:gd name="connsiteY17" fmla="*/ 323128 h 336400"/>
              <a:gd name="connsiteX18" fmla="*/ 535967 w 891891"/>
              <a:gd name="connsiteY18" fmla="*/ 253968 h 336400"/>
              <a:gd name="connsiteX19" fmla="*/ 566199 w 891891"/>
              <a:gd name="connsiteY19" fmla="*/ 321554 h 336400"/>
              <a:gd name="connsiteX20" fmla="*/ 606701 w 891891"/>
              <a:gd name="connsiteY20" fmla="*/ 195907 h 336400"/>
              <a:gd name="connsiteX21" fmla="*/ 650433 w 891891"/>
              <a:gd name="connsiteY21" fmla="*/ 279396 h 336400"/>
              <a:gd name="connsiteX22" fmla="*/ 691804 w 891891"/>
              <a:gd name="connsiteY22" fmla="*/ 90967 h 336400"/>
              <a:gd name="connsiteX23" fmla="*/ 732286 w 891891"/>
              <a:gd name="connsiteY23" fmla="*/ 199345 h 336400"/>
              <a:gd name="connsiteX24" fmla="*/ 777530 w 891891"/>
              <a:gd name="connsiteY24" fmla="*/ 63613 h 336400"/>
              <a:gd name="connsiteX25" fmla="*/ 806105 w 891891"/>
              <a:gd name="connsiteY25" fmla="*/ 275545 h 336400"/>
              <a:gd name="connsiteX26" fmla="*/ 860873 w 891891"/>
              <a:gd name="connsiteY26" fmla="*/ 163626 h 336400"/>
              <a:gd name="connsiteX27" fmla="*/ 891891 w 891891"/>
              <a:gd name="connsiteY27" fmla="*/ 336400 h 3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1891" h="336400">
                <a:moveTo>
                  <a:pt x="0" y="84568"/>
                </a:moveTo>
                <a:cubicBezTo>
                  <a:pt x="21866" y="43155"/>
                  <a:pt x="35795" y="-8180"/>
                  <a:pt x="46134" y="1100"/>
                </a:cubicBezTo>
                <a:cubicBezTo>
                  <a:pt x="56473" y="10380"/>
                  <a:pt x="55410" y="104467"/>
                  <a:pt x="62036" y="140248"/>
                </a:cubicBezTo>
                <a:cubicBezTo>
                  <a:pt x="68662" y="176029"/>
                  <a:pt x="77276" y="218436"/>
                  <a:pt x="85890" y="215785"/>
                </a:cubicBezTo>
                <a:cubicBezTo>
                  <a:pt x="94504" y="213135"/>
                  <a:pt x="107757" y="149524"/>
                  <a:pt x="113720" y="124345"/>
                </a:cubicBezTo>
                <a:cubicBezTo>
                  <a:pt x="119683" y="99166"/>
                  <a:pt x="115314" y="61391"/>
                  <a:pt x="121671" y="64711"/>
                </a:cubicBezTo>
                <a:cubicBezTo>
                  <a:pt x="128028" y="68031"/>
                  <a:pt x="145235" y="118424"/>
                  <a:pt x="151861" y="144266"/>
                </a:cubicBezTo>
                <a:cubicBezTo>
                  <a:pt x="158487" y="170108"/>
                  <a:pt x="158512" y="201878"/>
                  <a:pt x="161428" y="219761"/>
                </a:cubicBezTo>
                <a:cubicBezTo>
                  <a:pt x="164344" y="237644"/>
                  <a:pt x="164054" y="252743"/>
                  <a:pt x="169358" y="251566"/>
                </a:cubicBezTo>
                <a:cubicBezTo>
                  <a:pt x="174662" y="250389"/>
                  <a:pt x="185962" y="230590"/>
                  <a:pt x="193254" y="212700"/>
                </a:cubicBezTo>
                <a:cubicBezTo>
                  <a:pt x="200546" y="194810"/>
                  <a:pt x="201850" y="135758"/>
                  <a:pt x="213111" y="144224"/>
                </a:cubicBezTo>
                <a:cubicBezTo>
                  <a:pt x="224372" y="152690"/>
                  <a:pt x="244916" y="260180"/>
                  <a:pt x="260819" y="263493"/>
                </a:cubicBezTo>
                <a:cubicBezTo>
                  <a:pt x="276722" y="266806"/>
                  <a:pt x="295938" y="162114"/>
                  <a:pt x="308527" y="164102"/>
                </a:cubicBezTo>
                <a:cubicBezTo>
                  <a:pt x="321116" y="166090"/>
                  <a:pt x="324025" y="286022"/>
                  <a:pt x="336356" y="275420"/>
                </a:cubicBezTo>
                <a:cubicBezTo>
                  <a:pt x="348687" y="264818"/>
                  <a:pt x="370843" y="113882"/>
                  <a:pt x="382511" y="100492"/>
                </a:cubicBezTo>
                <a:cubicBezTo>
                  <a:pt x="394179" y="87102"/>
                  <a:pt x="396166" y="199717"/>
                  <a:pt x="406364" y="195079"/>
                </a:cubicBezTo>
                <a:cubicBezTo>
                  <a:pt x="416562" y="190441"/>
                  <a:pt x="431513" y="51320"/>
                  <a:pt x="443699" y="72662"/>
                </a:cubicBezTo>
                <a:cubicBezTo>
                  <a:pt x="455885" y="94004"/>
                  <a:pt x="464102" y="292910"/>
                  <a:pt x="479480" y="323128"/>
                </a:cubicBezTo>
                <a:cubicBezTo>
                  <a:pt x="494858" y="353346"/>
                  <a:pt x="521514" y="254230"/>
                  <a:pt x="535967" y="253968"/>
                </a:cubicBezTo>
                <a:cubicBezTo>
                  <a:pt x="550420" y="253706"/>
                  <a:pt x="554410" y="331231"/>
                  <a:pt x="566199" y="321554"/>
                </a:cubicBezTo>
                <a:cubicBezTo>
                  <a:pt x="577988" y="311877"/>
                  <a:pt x="592662" y="202933"/>
                  <a:pt x="606701" y="195907"/>
                </a:cubicBezTo>
                <a:cubicBezTo>
                  <a:pt x="620740" y="188881"/>
                  <a:pt x="636249" y="296886"/>
                  <a:pt x="650433" y="279396"/>
                </a:cubicBezTo>
                <a:cubicBezTo>
                  <a:pt x="664617" y="261906"/>
                  <a:pt x="678162" y="104309"/>
                  <a:pt x="691804" y="90967"/>
                </a:cubicBezTo>
                <a:cubicBezTo>
                  <a:pt x="705446" y="77625"/>
                  <a:pt x="717998" y="203904"/>
                  <a:pt x="732286" y="199345"/>
                </a:cubicBezTo>
                <a:cubicBezTo>
                  <a:pt x="746574" y="194786"/>
                  <a:pt x="764036" y="29085"/>
                  <a:pt x="777530" y="63613"/>
                </a:cubicBezTo>
                <a:cubicBezTo>
                  <a:pt x="791024" y="98141"/>
                  <a:pt x="792215" y="258876"/>
                  <a:pt x="806105" y="275545"/>
                </a:cubicBezTo>
                <a:cubicBezTo>
                  <a:pt x="819995" y="292214"/>
                  <a:pt x="844988" y="118162"/>
                  <a:pt x="860873" y="163626"/>
                </a:cubicBezTo>
                <a:cubicBezTo>
                  <a:pt x="883505" y="214647"/>
                  <a:pt x="879578" y="306017"/>
                  <a:pt x="891891" y="336400"/>
                </a:cubicBezTo>
              </a:path>
            </a:pathLst>
          </a:custGeom>
          <a:ln w="19050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2" name="Volný tvar 41"/>
          <p:cNvSpPr/>
          <p:nvPr/>
        </p:nvSpPr>
        <p:spPr>
          <a:xfrm>
            <a:off x="3410039" y="1964202"/>
            <a:ext cx="891891" cy="336400"/>
          </a:xfrm>
          <a:custGeom>
            <a:avLst/>
            <a:gdLst>
              <a:gd name="connsiteX0" fmla="*/ 0 w 751398"/>
              <a:gd name="connsiteY0" fmla="*/ 73438 h 332973"/>
              <a:gd name="connsiteX1" fmla="*/ 55659 w 751398"/>
              <a:gd name="connsiteY1" fmla="*/ 1876 h 332973"/>
              <a:gd name="connsiteX2" fmla="*/ 71561 w 751398"/>
              <a:gd name="connsiteY2" fmla="*/ 141024 h 332973"/>
              <a:gd name="connsiteX3" fmla="*/ 95415 w 751398"/>
              <a:gd name="connsiteY3" fmla="*/ 216561 h 332973"/>
              <a:gd name="connsiteX4" fmla="*/ 123245 w 751398"/>
              <a:gd name="connsiteY4" fmla="*/ 125121 h 332973"/>
              <a:gd name="connsiteX5" fmla="*/ 131196 w 751398"/>
              <a:gd name="connsiteY5" fmla="*/ 65487 h 332973"/>
              <a:gd name="connsiteX6" fmla="*/ 147099 w 751398"/>
              <a:gd name="connsiteY6" fmla="*/ 168854 h 332973"/>
              <a:gd name="connsiteX7" fmla="*/ 170953 w 751398"/>
              <a:gd name="connsiteY7" fmla="*/ 220537 h 332973"/>
              <a:gd name="connsiteX8" fmla="*/ 166977 w 751398"/>
              <a:gd name="connsiteY8" fmla="*/ 252342 h 332973"/>
              <a:gd name="connsiteX9" fmla="*/ 214685 w 751398"/>
              <a:gd name="connsiteY9" fmla="*/ 268245 h 332973"/>
              <a:gd name="connsiteX10" fmla="*/ 222636 w 751398"/>
              <a:gd name="connsiteY10" fmla="*/ 145000 h 332973"/>
              <a:gd name="connsiteX11" fmla="*/ 270344 w 751398"/>
              <a:gd name="connsiteY11" fmla="*/ 264269 h 332973"/>
              <a:gd name="connsiteX12" fmla="*/ 318052 w 751398"/>
              <a:gd name="connsiteY12" fmla="*/ 164878 h 332973"/>
              <a:gd name="connsiteX13" fmla="*/ 345881 w 751398"/>
              <a:gd name="connsiteY13" fmla="*/ 276196 h 332973"/>
              <a:gd name="connsiteX14" fmla="*/ 413467 w 751398"/>
              <a:gd name="connsiteY14" fmla="*/ 101268 h 332973"/>
              <a:gd name="connsiteX15" fmla="*/ 437321 w 751398"/>
              <a:gd name="connsiteY15" fmla="*/ 176805 h 332973"/>
              <a:gd name="connsiteX16" fmla="*/ 453224 w 751398"/>
              <a:gd name="connsiteY16" fmla="*/ 73438 h 332973"/>
              <a:gd name="connsiteX17" fmla="*/ 489005 w 751398"/>
              <a:gd name="connsiteY17" fmla="*/ 323904 h 332973"/>
              <a:gd name="connsiteX18" fmla="*/ 564542 w 751398"/>
              <a:gd name="connsiteY18" fmla="*/ 264269 h 332973"/>
              <a:gd name="connsiteX19" fmla="*/ 604299 w 751398"/>
              <a:gd name="connsiteY19" fmla="*/ 331855 h 332973"/>
              <a:gd name="connsiteX20" fmla="*/ 616226 w 751398"/>
              <a:gd name="connsiteY20" fmla="*/ 196683 h 332973"/>
              <a:gd name="connsiteX21" fmla="*/ 659958 w 751398"/>
              <a:gd name="connsiteY21" fmla="*/ 280172 h 332973"/>
              <a:gd name="connsiteX22" fmla="*/ 715617 w 751398"/>
              <a:gd name="connsiteY22" fmla="*/ 101268 h 332973"/>
              <a:gd name="connsiteX23" fmla="*/ 751398 w 751398"/>
              <a:gd name="connsiteY23" fmla="*/ 196683 h 332973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37574 w 741873"/>
              <a:gd name="connsiteY6" fmla="*/ 168078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06364 w 741873"/>
              <a:gd name="connsiteY15" fmla="*/ 19507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1842"/>
              <a:gd name="connsiteX1" fmla="*/ 46134 w 741873"/>
              <a:gd name="connsiteY1" fmla="*/ 1100 h 331842"/>
              <a:gd name="connsiteX2" fmla="*/ 62036 w 741873"/>
              <a:gd name="connsiteY2" fmla="*/ 140248 h 331842"/>
              <a:gd name="connsiteX3" fmla="*/ 85890 w 741873"/>
              <a:gd name="connsiteY3" fmla="*/ 215785 h 331842"/>
              <a:gd name="connsiteX4" fmla="*/ 113720 w 741873"/>
              <a:gd name="connsiteY4" fmla="*/ 124345 h 331842"/>
              <a:gd name="connsiteX5" fmla="*/ 121671 w 741873"/>
              <a:gd name="connsiteY5" fmla="*/ 64711 h 331842"/>
              <a:gd name="connsiteX6" fmla="*/ 151861 w 741873"/>
              <a:gd name="connsiteY6" fmla="*/ 144266 h 331842"/>
              <a:gd name="connsiteX7" fmla="*/ 161428 w 741873"/>
              <a:gd name="connsiteY7" fmla="*/ 219761 h 331842"/>
              <a:gd name="connsiteX8" fmla="*/ 169358 w 741873"/>
              <a:gd name="connsiteY8" fmla="*/ 251566 h 331842"/>
              <a:gd name="connsiteX9" fmla="*/ 193254 w 741873"/>
              <a:gd name="connsiteY9" fmla="*/ 212700 h 331842"/>
              <a:gd name="connsiteX10" fmla="*/ 213111 w 741873"/>
              <a:gd name="connsiteY10" fmla="*/ 144224 h 331842"/>
              <a:gd name="connsiteX11" fmla="*/ 260819 w 741873"/>
              <a:gd name="connsiteY11" fmla="*/ 263493 h 331842"/>
              <a:gd name="connsiteX12" fmla="*/ 308527 w 741873"/>
              <a:gd name="connsiteY12" fmla="*/ 164102 h 331842"/>
              <a:gd name="connsiteX13" fmla="*/ 336356 w 741873"/>
              <a:gd name="connsiteY13" fmla="*/ 275420 h 331842"/>
              <a:gd name="connsiteX14" fmla="*/ 382511 w 741873"/>
              <a:gd name="connsiteY14" fmla="*/ 100492 h 331842"/>
              <a:gd name="connsiteX15" fmla="*/ 406364 w 741873"/>
              <a:gd name="connsiteY15" fmla="*/ 195079 h 331842"/>
              <a:gd name="connsiteX16" fmla="*/ 443699 w 741873"/>
              <a:gd name="connsiteY16" fmla="*/ 72662 h 331842"/>
              <a:gd name="connsiteX17" fmla="*/ 479480 w 741873"/>
              <a:gd name="connsiteY17" fmla="*/ 323128 h 331842"/>
              <a:gd name="connsiteX18" fmla="*/ 535967 w 741873"/>
              <a:gd name="connsiteY18" fmla="*/ 253968 h 331842"/>
              <a:gd name="connsiteX19" fmla="*/ 594774 w 741873"/>
              <a:gd name="connsiteY19" fmla="*/ 331079 h 331842"/>
              <a:gd name="connsiteX20" fmla="*/ 606701 w 741873"/>
              <a:gd name="connsiteY20" fmla="*/ 195907 h 331842"/>
              <a:gd name="connsiteX21" fmla="*/ 650433 w 741873"/>
              <a:gd name="connsiteY21" fmla="*/ 279396 h 331842"/>
              <a:gd name="connsiteX22" fmla="*/ 706092 w 741873"/>
              <a:gd name="connsiteY22" fmla="*/ 100492 h 331842"/>
              <a:gd name="connsiteX23" fmla="*/ 741873 w 741873"/>
              <a:gd name="connsiteY23" fmla="*/ 195907 h 331842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706092 w 741873"/>
              <a:gd name="connsiteY22" fmla="*/ 100492 h 328858"/>
              <a:gd name="connsiteX23" fmla="*/ 741873 w 741873"/>
              <a:gd name="connsiteY23" fmla="*/ 195907 h 328858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691804 w 741873"/>
              <a:gd name="connsiteY22" fmla="*/ 90967 h 328858"/>
              <a:gd name="connsiteX23" fmla="*/ 741873 w 741873"/>
              <a:gd name="connsiteY23" fmla="*/ 195907 h 32885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913323 w 913323"/>
              <a:gd name="connsiteY23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913323 w 913323"/>
              <a:gd name="connsiteY24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60873 w 913323"/>
              <a:gd name="connsiteY24" fmla="*/ 163626 h 369738"/>
              <a:gd name="connsiteX25" fmla="*/ 913323 w 913323"/>
              <a:gd name="connsiteY25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06105 w 913323"/>
              <a:gd name="connsiteY24" fmla="*/ 275545 h 369738"/>
              <a:gd name="connsiteX25" fmla="*/ 860873 w 913323"/>
              <a:gd name="connsiteY25" fmla="*/ 163626 h 369738"/>
              <a:gd name="connsiteX26" fmla="*/ 913323 w 913323"/>
              <a:gd name="connsiteY26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32286 w 913323"/>
              <a:gd name="connsiteY23" fmla="*/ 199345 h 369738"/>
              <a:gd name="connsiteX24" fmla="*/ 777530 w 913323"/>
              <a:gd name="connsiteY24" fmla="*/ 63613 h 369738"/>
              <a:gd name="connsiteX25" fmla="*/ 806105 w 913323"/>
              <a:gd name="connsiteY25" fmla="*/ 275545 h 369738"/>
              <a:gd name="connsiteX26" fmla="*/ 860873 w 913323"/>
              <a:gd name="connsiteY26" fmla="*/ 163626 h 369738"/>
              <a:gd name="connsiteX27" fmla="*/ 913323 w 913323"/>
              <a:gd name="connsiteY27" fmla="*/ 369738 h 369738"/>
              <a:gd name="connsiteX0" fmla="*/ 0 w 891891"/>
              <a:gd name="connsiteY0" fmla="*/ 84568 h 336400"/>
              <a:gd name="connsiteX1" fmla="*/ 46134 w 891891"/>
              <a:gd name="connsiteY1" fmla="*/ 1100 h 336400"/>
              <a:gd name="connsiteX2" fmla="*/ 62036 w 891891"/>
              <a:gd name="connsiteY2" fmla="*/ 140248 h 336400"/>
              <a:gd name="connsiteX3" fmla="*/ 85890 w 891891"/>
              <a:gd name="connsiteY3" fmla="*/ 215785 h 336400"/>
              <a:gd name="connsiteX4" fmla="*/ 113720 w 891891"/>
              <a:gd name="connsiteY4" fmla="*/ 124345 h 336400"/>
              <a:gd name="connsiteX5" fmla="*/ 121671 w 891891"/>
              <a:gd name="connsiteY5" fmla="*/ 64711 h 336400"/>
              <a:gd name="connsiteX6" fmla="*/ 151861 w 891891"/>
              <a:gd name="connsiteY6" fmla="*/ 144266 h 336400"/>
              <a:gd name="connsiteX7" fmla="*/ 161428 w 891891"/>
              <a:gd name="connsiteY7" fmla="*/ 219761 h 336400"/>
              <a:gd name="connsiteX8" fmla="*/ 169358 w 891891"/>
              <a:gd name="connsiteY8" fmla="*/ 251566 h 336400"/>
              <a:gd name="connsiteX9" fmla="*/ 193254 w 891891"/>
              <a:gd name="connsiteY9" fmla="*/ 212700 h 336400"/>
              <a:gd name="connsiteX10" fmla="*/ 213111 w 891891"/>
              <a:gd name="connsiteY10" fmla="*/ 144224 h 336400"/>
              <a:gd name="connsiteX11" fmla="*/ 260819 w 891891"/>
              <a:gd name="connsiteY11" fmla="*/ 263493 h 336400"/>
              <a:gd name="connsiteX12" fmla="*/ 308527 w 891891"/>
              <a:gd name="connsiteY12" fmla="*/ 164102 h 336400"/>
              <a:gd name="connsiteX13" fmla="*/ 336356 w 891891"/>
              <a:gd name="connsiteY13" fmla="*/ 275420 h 336400"/>
              <a:gd name="connsiteX14" fmla="*/ 382511 w 891891"/>
              <a:gd name="connsiteY14" fmla="*/ 100492 h 336400"/>
              <a:gd name="connsiteX15" fmla="*/ 406364 w 891891"/>
              <a:gd name="connsiteY15" fmla="*/ 195079 h 336400"/>
              <a:gd name="connsiteX16" fmla="*/ 443699 w 891891"/>
              <a:gd name="connsiteY16" fmla="*/ 72662 h 336400"/>
              <a:gd name="connsiteX17" fmla="*/ 479480 w 891891"/>
              <a:gd name="connsiteY17" fmla="*/ 323128 h 336400"/>
              <a:gd name="connsiteX18" fmla="*/ 535967 w 891891"/>
              <a:gd name="connsiteY18" fmla="*/ 253968 h 336400"/>
              <a:gd name="connsiteX19" fmla="*/ 566199 w 891891"/>
              <a:gd name="connsiteY19" fmla="*/ 321554 h 336400"/>
              <a:gd name="connsiteX20" fmla="*/ 606701 w 891891"/>
              <a:gd name="connsiteY20" fmla="*/ 195907 h 336400"/>
              <a:gd name="connsiteX21" fmla="*/ 650433 w 891891"/>
              <a:gd name="connsiteY21" fmla="*/ 279396 h 336400"/>
              <a:gd name="connsiteX22" fmla="*/ 691804 w 891891"/>
              <a:gd name="connsiteY22" fmla="*/ 90967 h 336400"/>
              <a:gd name="connsiteX23" fmla="*/ 732286 w 891891"/>
              <a:gd name="connsiteY23" fmla="*/ 199345 h 336400"/>
              <a:gd name="connsiteX24" fmla="*/ 777530 w 891891"/>
              <a:gd name="connsiteY24" fmla="*/ 63613 h 336400"/>
              <a:gd name="connsiteX25" fmla="*/ 806105 w 891891"/>
              <a:gd name="connsiteY25" fmla="*/ 275545 h 336400"/>
              <a:gd name="connsiteX26" fmla="*/ 860873 w 891891"/>
              <a:gd name="connsiteY26" fmla="*/ 163626 h 336400"/>
              <a:gd name="connsiteX27" fmla="*/ 891891 w 891891"/>
              <a:gd name="connsiteY27" fmla="*/ 336400 h 3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1891" h="336400">
                <a:moveTo>
                  <a:pt x="0" y="84568"/>
                </a:moveTo>
                <a:cubicBezTo>
                  <a:pt x="21866" y="43155"/>
                  <a:pt x="35795" y="-8180"/>
                  <a:pt x="46134" y="1100"/>
                </a:cubicBezTo>
                <a:cubicBezTo>
                  <a:pt x="56473" y="10380"/>
                  <a:pt x="55410" y="104467"/>
                  <a:pt x="62036" y="140248"/>
                </a:cubicBezTo>
                <a:cubicBezTo>
                  <a:pt x="68662" y="176029"/>
                  <a:pt x="77276" y="218436"/>
                  <a:pt x="85890" y="215785"/>
                </a:cubicBezTo>
                <a:cubicBezTo>
                  <a:pt x="94504" y="213135"/>
                  <a:pt x="107757" y="149524"/>
                  <a:pt x="113720" y="124345"/>
                </a:cubicBezTo>
                <a:cubicBezTo>
                  <a:pt x="119683" y="99166"/>
                  <a:pt x="115314" y="61391"/>
                  <a:pt x="121671" y="64711"/>
                </a:cubicBezTo>
                <a:cubicBezTo>
                  <a:pt x="128028" y="68031"/>
                  <a:pt x="145235" y="118424"/>
                  <a:pt x="151861" y="144266"/>
                </a:cubicBezTo>
                <a:cubicBezTo>
                  <a:pt x="158487" y="170108"/>
                  <a:pt x="158512" y="201878"/>
                  <a:pt x="161428" y="219761"/>
                </a:cubicBezTo>
                <a:cubicBezTo>
                  <a:pt x="164344" y="237644"/>
                  <a:pt x="164054" y="252743"/>
                  <a:pt x="169358" y="251566"/>
                </a:cubicBezTo>
                <a:cubicBezTo>
                  <a:pt x="174662" y="250389"/>
                  <a:pt x="185962" y="230590"/>
                  <a:pt x="193254" y="212700"/>
                </a:cubicBezTo>
                <a:cubicBezTo>
                  <a:pt x="200546" y="194810"/>
                  <a:pt x="201850" y="135758"/>
                  <a:pt x="213111" y="144224"/>
                </a:cubicBezTo>
                <a:cubicBezTo>
                  <a:pt x="224372" y="152690"/>
                  <a:pt x="244916" y="260180"/>
                  <a:pt x="260819" y="263493"/>
                </a:cubicBezTo>
                <a:cubicBezTo>
                  <a:pt x="276722" y="266806"/>
                  <a:pt x="295938" y="162114"/>
                  <a:pt x="308527" y="164102"/>
                </a:cubicBezTo>
                <a:cubicBezTo>
                  <a:pt x="321116" y="166090"/>
                  <a:pt x="324025" y="286022"/>
                  <a:pt x="336356" y="275420"/>
                </a:cubicBezTo>
                <a:cubicBezTo>
                  <a:pt x="348687" y="264818"/>
                  <a:pt x="370843" y="113882"/>
                  <a:pt x="382511" y="100492"/>
                </a:cubicBezTo>
                <a:cubicBezTo>
                  <a:pt x="394179" y="87102"/>
                  <a:pt x="396166" y="199717"/>
                  <a:pt x="406364" y="195079"/>
                </a:cubicBezTo>
                <a:cubicBezTo>
                  <a:pt x="416562" y="190441"/>
                  <a:pt x="431513" y="51320"/>
                  <a:pt x="443699" y="72662"/>
                </a:cubicBezTo>
                <a:cubicBezTo>
                  <a:pt x="455885" y="94004"/>
                  <a:pt x="464102" y="292910"/>
                  <a:pt x="479480" y="323128"/>
                </a:cubicBezTo>
                <a:cubicBezTo>
                  <a:pt x="494858" y="353346"/>
                  <a:pt x="521514" y="254230"/>
                  <a:pt x="535967" y="253968"/>
                </a:cubicBezTo>
                <a:cubicBezTo>
                  <a:pt x="550420" y="253706"/>
                  <a:pt x="554410" y="331231"/>
                  <a:pt x="566199" y="321554"/>
                </a:cubicBezTo>
                <a:cubicBezTo>
                  <a:pt x="577988" y="311877"/>
                  <a:pt x="592662" y="202933"/>
                  <a:pt x="606701" y="195907"/>
                </a:cubicBezTo>
                <a:cubicBezTo>
                  <a:pt x="620740" y="188881"/>
                  <a:pt x="636249" y="296886"/>
                  <a:pt x="650433" y="279396"/>
                </a:cubicBezTo>
                <a:cubicBezTo>
                  <a:pt x="664617" y="261906"/>
                  <a:pt x="678162" y="104309"/>
                  <a:pt x="691804" y="90967"/>
                </a:cubicBezTo>
                <a:cubicBezTo>
                  <a:pt x="705446" y="77625"/>
                  <a:pt x="717998" y="203904"/>
                  <a:pt x="732286" y="199345"/>
                </a:cubicBezTo>
                <a:cubicBezTo>
                  <a:pt x="746574" y="194786"/>
                  <a:pt x="764036" y="29085"/>
                  <a:pt x="777530" y="63613"/>
                </a:cubicBezTo>
                <a:cubicBezTo>
                  <a:pt x="791024" y="98141"/>
                  <a:pt x="792215" y="258876"/>
                  <a:pt x="806105" y="275545"/>
                </a:cubicBezTo>
                <a:cubicBezTo>
                  <a:pt x="819995" y="292214"/>
                  <a:pt x="844988" y="118162"/>
                  <a:pt x="860873" y="163626"/>
                </a:cubicBezTo>
                <a:cubicBezTo>
                  <a:pt x="883505" y="214647"/>
                  <a:pt x="879578" y="306017"/>
                  <a:pt x="891891" y="336400"/>
                </a:cubicBezTo>
              </a:path>
            </a:pathLst>
          </a:custGeom>
          <a:ln w="9525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3228232" y="4309607"/>
            <a:ext cx="1415332" cy="803263"/>
          </a:xfrm>
          <a:custGeom>
            <a:avLst/>
            <a:gdLst>
              <a:gd name="connsiteX0" fmla="*/ 15037 w 1199781"/>
              <a:gd name="connsiteY0" fmla="*/ 466994 h 466994"/>
              <a:gd name="connsiteX1" fmla="*/ 166111 w 1199781"/>
              <a:gd name="connsiteY1" fmla="*/ 5818 h 466994"/>
              <a:gd name="connsiteX2" fmla="*/ 1199781 w 1199781"/>
              <a:gd name="connsiteY2" fmla="*/ 85331 h 466994"/>
              <a:gd name="connsiteX0" fmla="*/ 6708 w 1191452"/>
              <a:gd name="connsiteY0" fmla="*/ 470789 h 470789"/>
              <a:gd name="connsiteX1" fmla="*/ 157782 w 1191452"/>
              <a:gd name="connsiteY1" fmla="*/ 9613 h 470789"/>
              <a:gd name="connsiteX2" fmla="*/ 849546 w 1191452"/>
              <a:gd name="connsiteY2" fmla="*/ 152737 h 470789"/>
              <a:gd name="connsiteX3" fmla="*/ 1191452 w 1191452"/>
              <a:gd name="connsiteY3" fmla="*/ 89126 h 470789"/>
              <a:gd name="connsiteX0" fmla="*/ 4299 w 1189043"/>
              <a:gd name="connsiteY0" fmla="*/ 501278 h 501278"/>
              <a:gd name="connsiteX1" fmla="*/ 155373 w 1189043"/>
              <a:gd name="connsiteY1" fmla="*/ 40102 h 501278"/>
              <a:gd name="connsiteX2" fmla="*/ 608597 w 1189043"/>
              <a:gd name="connsiteY2" fmla="*/ 40103 h 501278"/>
              <a:gd name="connsiteX3" fmla="*/ 847137 w 1189043"/>
              <a:gd name="connsiteY3" fmla="*/ 183226 h 501278"/>
              <a:gd name="connsiteX4" fmla="*/ 1189043 w 1189043"/>
              <a:gd name="connsiteY4" fmla="*/ 119615 h 501278"/>
              <a:gd name="connsiteX0" fmla="*/ 2997 w 1187741"/>
              <a:gd name="connsiteY0" fmla="*/ 480009 h 480009"/>
              <a:gd name="connsiteX1" fmla="*/ 154071 w 1187741"/>
              <a:gd name="connsiteY1" fmla="*/ 18833 h 480009"/>
              <a:gd name="connsiteX2" fmla="*/ 344902 w 1187741"/>
              <a:gd name="connsiteY2" fmla="*/ 82445 h 480009"/>
              <a:gd name="connsiteX3" fmla="*/ 607295 w 1187741"/>
              <a:gd name="connsiteY3" fmla="*/ 18834 h 480009"/>
              <a:gd name="connsiteX4" fmla="*/ 845835 w 1187741"/>
              <a:gd name="connsiteY4" fmla="*/ 161957 h 480009"/>
              <a:gd name="connsiteX5" fmla="*/ 1187741 w 1187741"/>
              <a:gd name="connsiteY5" fmla="*/ 98346 h 480009"/>
              <a:gd name="connsiteX0" fmla="*/ 2669 w 1187413"/>
              <a:gd name="connsiteY0" fmla="*/ 467320 h 618545"/>
              <a:gd name="connsiteX1" fmla="*/ 153743 w 1187413"/>
              <a:gd name="connsiteY1" fmla="*/ 6144 h 618545"/>
              <a:gd name="connsiteX2" fmla="*/ 241207 w 1187413"/>
              <a:gd name="connsiteY2" fmla="*/ 618396 h 618545"/>
              <a:gd name="connsiteX3" fmla="*/ 344574 w 1187413"/>
              <a:gd name="connsiteY3" fmla="*/ 69756 h 618545"/>
              <a:gd name="connsiteX4" fmla="*/ 606967 w 1187413"/>
              <a:gd name="connsiteY4" fmla="*/ 6145 h 618545"/>
              <a:gd name="connsiteX5" fmla="*/ 845507 w 1187413"/>
              <a:gd name="connsiteY5" fmla="*/ 149268 h 618545"/>
              <a:gd name="connsiteX6" fmla="*/ 1187413 w 1187413"/>
              <a:gd name="connsiteY6" fmla="*/ 85657 h 618545"/>
              <a:gd name="connsiteX0" fmla="*/ 2669 w 1187413"/>
              <a:gd name="connsiteY0" fmla="*/ 462724 h 613980"/>
              <a:gd name="connsiteX1" fmla="*/ 153743 w 1187413"/>
              <a:gd name="connsiteY1" fmla="*/ 1548 h 613980"/>
              <a:gd name="connsiteX2" fmla="*/ 241207 w 1187413"/>
              <a:gd name="connsiteY2" fmla="*/ 613800 h 613980"/>
              <a:gd name="connsiteX3" fmla="*/ 344574 w 1187413"/>
              <a:gd name="connsiteY3" fmla="*/ 65160 h 613980"/>
              <a:gd name="connsiteX4" fmla="*/ 455892 w 1187413"/>
              <a:gd name="connsiteY4" fmla="*/ 407065 h 613980"/>
              <a:gd name="connsiteX5" fmla="*/ 606967 w 1187413"/>
              <a:gd name="connsiteY5" fmla="*/ 1549 h 613980"/>
              <a:gd name="connsiteX6" fmla="*/ 845507 w 1187413"/>
              <a:gd name="connsiteY6" fmla="*/ 144672 h 613980"/>
              <a:gd name="connsiteX7" fmla="*/ 1187413 w 1187413"/>
              <a:gd name="connsiteY7" fmla="*/ 81061 h 613980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1187413 w 1187413"/>
              <a:gd name="connsiteY8" fmla="*/ 83292 h 616211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988629 w 1187413"/>
              <a:gd name="connsiteY8" fmla="*/ 568322 h 616211"/>
              <a:gd name="connsiteX9" fmla="*/ 1187413 w 1187413"/>
              <a:gd name="connsiteY9" fmla="*/ 83292 h 616211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418001 w 1418001"/>
              <a:gd name="connsiteY9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418001 w 1418001"/>
              <a:gd name="connsiteY10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298730 w 1418001"/>
              <a:gd name="connsiteY10" fmla="*/ 699715 h 803263"/>
              <a:gd name="connsiteX11" fmla="*/ 1418001 w 1418001"/>
              <a:gd name="connsiteY11" fmla="*/ 0 h 803263"/>
              <a:gd name="connsiteX0" fmla="*/ 0 w 1415332"/>
              <a:gd name="connsiteY0" fmla="*/ 652007 h 803263"/>
              <a:gd name="connsiteX1" fmla="*/ 47706 w 1415332"/>
              <a:gd name="connsiteY1" fmla="*/ 453224 h 803263"/>
              <a:gd name="connsiteX2" fmla="*/ 151074 w 1415332"/>
              <a:gd name="connsiteY2" fmla="*/ 190831 h 803263"/>
              <a:gd name="connsiteX3" fmla="*/ 238538 w 1415332"/>
              <a:gd name="connsiteY3" fmla="*/ 803083 h 803263"/>
              <a:gd name="connsiteX4" fmla="*/ 341905 w 1415332"/>
              <a:gd name="connsiteY4" fmla="*/ 254443 h 803263"/>
              <a:gd name="connsiteX5" fmla="*/ 453223 w 1415332"/>
              <a:gd name="connsiteY5" fmla="*/ 596348 h 803263"/>
              <a:gd name="connsiteX6" fmla="*/ 604298 w 1415332"/>
              <a:gd name="connsiteY6" fmla="*/ 190832 h 803263"/>
              <a:gd name="connsiteX7" fmla="*/ 739470 w 1415332"/>
              <a:gd name="connsiteY7" fmla="*/ 763324 h 803263"/>
              <a:gd name="connsiteX8" fmla="*/ 842838 w 1415332"/>
              <a:gd name="connsiteY8" fmla="*/ 333955 h 803263"/>
              <a:gd name="connsiteX9" fmla="*/ 985960 w 1415332"/>
              <a:gd name="connsiteY9" fmla="*/ 755374 h 803263"/>
              <a:gd name="connsiteX10" fmla="*/ 1160889 w 1415332"/>
              <a:gd name="connsiteY10" fmla="*/ 294198 h 803263"/>
              <a:gd name="connsiteX11" fmla="*/ 1296061 w 1415332"/>
              <a:gd name="connsiteY11" fmla="*/ 699715 h 803263"/>
              <a:gd name="connsiteX12" fmla="*/ 1415332 w 1415332"/>
              <a:gd name="connsiteY12" fmla="*/ 0 h 80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5332" h="803263">
                <a:moveTo>
                  <a:pt x="0" y="652007"/>
                </a:moveTo>
                <a:cubicBezTo>
                  <a:pt x="6626" y="608275"/>
                  <a:pt x="22527" y="530087"/>
                  <a:pt x="47706" y="453224"/>
                </a:cubicBezTo>
                <a:cubicBezTo>
                  <a:pt x="72885" y="376361"/>
                  <a:pt x="119269" y="132521"/>
                  <a:pt x="151074" y="190831"/>
                </a:cubicBezTo>
                <a:cubicBezTo>
                  <a:pt x="182879" y="249141"/>
                  <a:pt x="206733" y="792481"/>
                  <a:pt x="238538" y="803083"/>
                </a:cubicBezTo>
                <a:cubicBezTo>
                  <a:pt x="270343" y="813685"/>
                  <a:pt x="306124" y="355160"/>
                  <a:pt x="341905" y="254443"/>
                </a:cubicBezTo>
                <a:cubicBezTo>
                  <a:pt x="377686" y="153726"/>
                  <a:pt x="409491" y="606950"/>
                  <a:pt x="453223" y="596348"/>
                </a:cubicBezTo>
                <a:cubicBezTo>
                  <a:pt x="496955" y="585746"/>
                  <a:pt x="560566" y="247816"/>
                  <a:pt x="604298" y="190832"/>
                </a:cubicBezTo>
                <a:cubicBezTo>
                  <a:pt x="648030" y="133848"/>
                  <a:pt x="699713" y="739470"/>
                  <a:pt x="739470" y="763324"/>
                </a:cubicBezTo>
                <a:cubicBezTo>
                  <a:pt x="779227" y="787178"/>
                  <a:pt x="805732" y="406842"/>
                  <a:pt x="842838" y="333955"/>
                </a:cubicBezTo>
                <a:cubicBezTo>
                  <a:pt x="879944" y="261068"/>
                  <a:pt x="922350" y="748748"/>
                  <a:pt x="985960" y="755374"/>
                </a:cubicBezTo>
                <a:cubicBezTo>
                  <a:pt x="1049570" y="762000"/>
                  <a:pt x="1113181" y="397565"/>
                  <a:pt x="1160889" y="294198"/>
                </a:cubicBezTo>
                <a:cubicBezTo>
                  <a:pt x="1208597" y="190831"/>
                  <a:pt x="1253654" y="748748"/>
                  <a:pt x="1296061" y="699715"/>
                </a:cubicBezTo>
                <a:cubicBezTo>
                  <a:pt x="1338468" y="650682"/>
                  <a:pt x="1391478" y="22529"/>
                  <a:pt x="1415332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3" name="Volný tvar 42"/>
          <p:cNvSpPr/>
          <p:nvPr/>
        </p:nvSpPr>
        <p:spPr>
          <a:xfrm>
            <a:off x="3229563" y="4374546"/>
            <a:ext cx="1415332" cy="803263"/>
          </a:xfrm>
          <a:custGeom>
            <a:avLst/>
            <a:gdLst>
              <a:gd name="connsiteX0" fmla="*/ 15037 w 1199781"/>
              <a:gd name="connsiteY0" fmla="*/ 466994 h 466994"/>
              <a:gd name="connsiteX1" fmla="*/ 166111 w 1199781"/>
              <a:gd name="connsiteY1" fmla="*/ 5818 h 466994"/>
              <a:gd name="connsiteX2" fmla="*/ 1199781 w 1199781"/>
              <a:gd name="connsiteY2" fmla="*/ 85331 h 466994"/>
              <a:gd name="connsiteX0" fmla="*/ 6708 w 1191452"/>
              <a:gd name="connsiteY0" fmla="*/ 470789 h 470789"/>
              <a:gd name="connsiteX1" fmla="*/ 157782 w 1191452"/>
              <a:gd name="connsiteY1" fmla="*/ 9613 h 470789"/>
              <a:gd name="connsiteX2" fmla="*/ 849546 w 1191452"/>
              <a:gd name="connsiteY2" fmla="*/ 152737 h 470789"/>
              <a:gd name="connsiteX3" fmla="*/ 1191452 w 1191452"/>
              <a:gd name="connsiteY3" fmla="*/ 89126 h 470789"/>
              <a:gd name="connsiteX0" fmla="*/ 4299 w 1189043"/>
              <a:gd name="connsiteY0" fmla="*/ 501278 h 501278"/>
              <a:gd name="connsiteX1" fmla="*/ 155373 w 1189043"/>
              <a:gd name="connsiteY1" fmla="*/ 40102 h 501278"/>
              <a:gd name="connsiteX2" fmla="*/ 608597 w 1189043"/>
              <a:gd name="connsiteY2" fmla="*/ 40103 h 501278"/>
              <a:gd name="connsiteX3" fmla="*/ 847137 w 1189043"/>
              <a:gd name="connsiteY3" fmla="*/ 183226 h 501278"/>
              <a:gd name="connsiteX4" fmla="*/ 1189043 w 1189043"/>
              <a:gd name="connsiteY4" fmla="*/ 119615 h 501278"/>
              <a:gd name="connsiteX0" fmla="*/ 2997 w 1187741"/>
              <a:gd name="connsiteY0" fmla="*/ 480009 h 480009"/>
              <a:gd name="connsiteX1" fmla="*/ 154071 w 1187741"/>
              <a:gd name="connsiteY1" fmla="*/ 18833 h 480009"/>
              <a:gd name="connsiteX2" fmla="*/ 344902 w 1187741"/>
              <a:gd name="connsiteY2" fmla="*/ 82445 h 480009"/>
              <a:gd name="connsiteX3" fmla="*/ 607295 w 1187741"/>
              <a:gd name="connsiteY3" fmla="*/ 18834 h 480009"/>
              <a:gd name="connsiteX4" fmla="*/ 845835 w 1187741"/>
              <a:gd name="connsiteY4" fmla="*/ 161957 h 480009"/>
              <a:gd name="connsiteX5" fmla="*/ 1187741 w 1187741"/>
              <a:gd name="connsiteY5" fmla="*/ 98346 h 480009"/>
              <a:gd name="connsiteX0" fmla="*/ 2669 w 1187413"/>
              <a:gd name="connsiteY0" fmla="*/ 467320 h 618545"/>
              <a:gd name="connsiteX1" fmla="*/ 153743 w 1187413"/>
              <a:gd name="connsiteY1" fmla="*/ 6144 h 618545"/>
              <a:gd name="connsiteX2" fmla="*/ 241207 w 1187413"/>
              <a:gd name="connsiteY2" fmla="*/ 618396 h 618545"/>
              <a:gd name="connsiteX3" fmla="*/ 344574 w 1187413"/>
              <a:gd name="connsiteY3" fmla="*/ 69756 h 618545"/>
              <a:gd name="connsiteX4" fmla="*/ 606967 w 1187413"/>
              <a:gd name="connsiteY4" fmla="*/ 6145 h 618545"/>
              <a:gd name="connsiteX5" fmla="*/ 845507 w 1187413"/>
              <a:gd name="connsiteY5" fmla="*/ 149268 h 618545"/>
              <a:gd name="connsiteX6" fmla="*/ 1187413 w 1187413"/>
              <a:gd name="connsiteY6" fmla="*/ 85657 h 618545"/>
              <a:gd name="connsiteX0" fmla="*/ 2669 w 1187413"/>
              <a:gd name="connsiteY0" fmla="*/ 462724 h 613980"/>
              <a:gd name="connsiteX1" fmla="*/ 153743 w 1187413"/>
              <a:gd name="connsiteY1" fmla="*/ 1548 h 613980"/>
              <a:gd name="connsiteX2" fmla="*/ 241207 w 1187413"/>
              <a:gd name="connsiteY2" fmla="*/ 613800 h 613980"/>
              <a:gd name="connsiteX3" fmla="*/ 344574 w 1187413"/>
              <a:gd name="connsiteY3" fmla="*/ 65160 h 613980"/>
              <a:gd name="connsiteX4" fmla="*/ 455892 w 1187413"/>
              <a:gd name="connsiteY4" fmla="*/ 407065 h 613980"/>
              <a:gd name="connsiteX5" fmla="*/ 606967 w 1187413"/>
              <a:gd name="connsiteY5" fmla="*/ 1549 h 613980"/>
              <a:gd name="connsiteX6" fmla="*/ 845507 w 1187413"/>
              <a:gd name="connsiteY6" fmla="*/ 144672 h 613980"/>
              <a:gd name="connsiteX7" fmla="*/ 1187413 w 1187413"/>
              <a:gd name="connsiteY7" fmla="*/ 81061 h 613980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1187413 w 1187413"/>
              <a:gd name="connsiteY8" fmla="*/ 83292 h 616211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988629 w 1187413"/>
              <a:gd name="connsiteY8" fmla="*/ 568322 h 616211"/>
              <a:gd name="connsiteX9" fmla="*/ 1187413 w 1187413"/>
              <a:gd name="connsiteY9" fmla="*/ 83292 h 616211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418001 w 1418001"/>
              <a:gd name="connsiteY9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418001 w 1418001"/>
              <a:gd name="connsiteY10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298730 w 1418001"/>
              <a:gd name="connsiteY10" fmla="*/ 699715 h 803263"/>
              <a:gd name="connsiteX11" fmla="*/ 1418001 w 1418001"/>
              <a:gd name="connsiteY11" fmla="*/ 0 h 803263"/>
              <a:gd name="connsiteX0" fmla="*/ 0 w 1415332"/>
              <a:gd name="connsiteY0" fmla="*/ 652007 h 803263"/>
              <a:gd name="connsiteX1" fmla="*/ 47706 w 1415332"/>
              <a:gd name="connsiteY1" fmla="*/ 453224 h 803263"/>
              <a:gd name="connsiteX2" fmla="*/ 151074 w 1415332"/>
              <a:gd name="connsiteY2" fmla="*/ 190831 h 803263"/>
              <a:gd name="connsiteX3" fmla="*/ 238538 w 1415332"/>
              <a:gd name="connsiteY3" fmla="*/ 803083 h 803263"/>
              <a:gd name="connsiteX4" fmla="*/ 341905 w 1415332"/>
              <a:gd name="connsiteY4" fmla="*/ 254443 h 803263"/>
              <a:gd name="connsiteX5" fmla="*/ 453223 w 1415332"/>
              <a:gd name="connsiteY5" fmla="*/ 596348 h 803263"/>
              <a:gd name="connsiteX6" fmla="*/ 604298 w 1415332"/>
              <a:gd name="connsiteY6" fmla="*/ 190832 h 803263"/>
              <a:gd name="connsiteX7" fmla="*/ 739470 w 1415332"/>
              <a:gd name="connsiteY7" fmla="*/ 763324 h 803263"/>
              <a:gd name="connsiteX8" fmla="*/ 842838 w 1415332"/>
              <a:gd name="connsiteY8" fmla="*/ 333955 h 803263"/>
              <a:gd name="connsiteX9" fmla="*/ 985960 w 1415332"/>
              <a:gd name="connsiteY9" fmla="*/ 755374 h 803263"/>
              <a:gd name="connsiteX10" fmla="*/ 1160889 w 1415332"/>
              <a:gd name="connsiteY10" fmla="*/ 294198 h 803263"/>
              <a:gd name="connsiteX11" fmla="*/ 1296061 w 1415332"/>
              <a:gd name="connsiteY11" fmla="*/ 699715 h 803263"/>
              <a:gd name="connsiteX12" fmla="*/ 1415332 w 1415332"/>
              <a:gd name="connsiteY12" fmla="*/ 0 h 80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5332" h="803263">
                <a:moveTo>
                  <a:pt x="0" y="652007"/>
                </a:moveTo>
                <a:cubicBezTo>
                  <a:pt x="6626" y="608275"/>
                  <a:pt x="22527" y="530087"/>
                  <a:pt x="47706" y="453224"/>
                </a:cubicBezTo>
                <a:cubicBezTo>
                  <a:pt x="72885" y="376361"/>
                  <a:pt x="119269" y="132521"/>
                  <a:pt x="151074" y="190831"/>
                </a:cubicBezTo>
                <a:cubicBezTo>
                  <a:pt x="182879" y="249141"/>
                  <a:pt x="206733" y="792481"/>
                  <a:pt x="238538" y="803083"/>
                </a:cubicBezTo>
                <a:cubicBezTo>
                  <a:pt x="270343" y="813685"/>
                  <a:pt x="306124" y="355160"/>
                  <a:pt x="341905" y="254443"/>
                </a:cubicBezTo>
                <a:cubicBezTo>
                  <a:pt x="377686" y="153726"/>
                  <a:pt x="409491" y="606950"/>
                  <a:pt x="453223" y="596348"/>
                </a:cubicBezTo>
                <a:cubicBezTo>
                  <a:pt x="496955" y="585746"/>
                  <a:pt x="560566" y="247816"/>
                  <a:pt x="604298" y="190832"/>
                </a:cubicBezTo>
                <a:cubicBezTo>
                  <a:pt x="648030" y="133848"/>
                  <a:pt x="699713" y="739470"/>
                  <a:pt x="739470" y="763324"/>
                </a:cubicBezTo>
                <a:cubicBezTo>
                  <a:pt x="779227" y="787178"/>
                  <a:pt x="805732" y="406842"/>
                  <a:pt x="842838" y="333955"/>
                </a:cubicBezTo>
                <a:cubicBezTo>
                  <a:pt x="879944" y="261068"/>
                  <a:pt x="922350" y="748748"/>
                  <a:pt x="985960" y="755374"/>
                </a:cubicBezTo>
                <a:cubicBezTo>
                  <a:pt x="1049570" y="762000"/>
                  <a:pt x="1113181" y="397565"/>
                  <a:pt x="1160889" y="294198"/>
                </a:cubicBezTo>
                <a:cubicBezTo>
                  <a:pt x="1208597" y="190831"/>
                  <a:pt x="1253654" y="748748"/>
                  <a:pt x="1296061" y="699715"/>
                </a:cubicBezTo>
                <a:cubicBezTo>
                  <a:pt x="1338468" y="650682"/>
                  <a:pt x="1391478" y="22529"/>
                  <a:pt x="1415332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16453" y="5825771"/>
            <a:ext cx="2784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Meyerovy</a:t>
            </a:r>
            <a:r>
              <a:rPr lang="cs-CZ" sz="1600" dirty="0"/>
              <a:t> vlny (10 s rytmus)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3384532" y="1564594"/>
            <a:ext cx="1273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dýchání</a:t>
            </a:r>
          </a:p>
        </p:txBody>
      </p:sp>
    </p:spTree>
    <p:extLst>
      <p:ext uri="{BB962C8B-B14F-4D97-AF65-F5344CB8AC3E}">
        <p14:creationId xmlns:p14="http://schemas.microsoft.com/office/powerpoint/2010/main" val="3401151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3831" y="536033"/>
            <a:ext cx="6469539" cy="647700"/>
          </a:xfrm>
        </p:spPr>
        <p:txBody>
          <a:bodyPr/>
          <a:lstStyle/>
          <a:p>
            <a:r>
              <a:rPr lang="cs-CZ" dirty="0" err="1"/>
              <a:t>Fotopletysmografická</a:t>
            </a:r>
            <a:r>
              <a:rPr lang="cs-CZ" dirty="0"/>
              <a:t> metoda snímání TK</a:t>
            </a:r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3005034" y="2375762"/>
            <a:ext cx="4055375" cy="1299220"/>
            <a:chOff x="3215886" y="1409700"/>
            <a:chExt cx="3156314" cy="1011188"/>
          </a:xfrm>
        </p:grpSpPr>
        <p:cxnSp>
          <p:nvCxnSpPr>
            <p:cNvPr id="8" name="Přímá spojnice 7"/>
            <p:cNvCxnSpPr/>
            <p:nvPr/>
          </p:nvCxnSpPr>
          <p:spPr>
            <a:xfrm>
              <a:off x="3215886" y="1409700"/>
              <a:ext cx="3119938" cy="30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>
              <a:off x="3242276" y="2419350"/>
              <a:ext cx="3129924" cy="15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Přímá spojnice 9"/>
          <p:cNvCxnSpPr/>
          <p:nvPr/>
        </p:nvCxnSpPr>
        <p:spPr>
          <a:xfrm>
            <a:off x="2985983" y="2810886"/>
            <a:ext cx="308681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3005033" y="2847844"/>
            <a:ext cx="3067769" cy="392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louk 13"/>
          <p:cNvSpPr/>
          <p:nvPr/>
        </p:nvSpPr>
        <p:spPr>
          <a:xfrm rot="16200000">
            <a:off x="2627878" y="2551429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louk 14"/>
          <p:cNvSpPr/>
          <p:nvPr/>
        </p:nvSpPr>
        <p:spPr>
          <a:xfrm rot="16200000">
            <a:off x="3068310" y="2559812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louk 15"/>
          <p:cNvSpPr/>
          <p:nvPr/>
        </p:nvSpPr>
        <p:spPr>
          <a:xfrm rot="5400000" flipV="1">
            <a:off x="2636608" y="2810886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louk 16"/>
          <p:cNvSpPr/>
          <p:nvPr/>
        </p:nvSpPr>
        <p:spPr>
          <a:xfrm rot="5400000" flipV="1">
            <a:off x="3068657" y="2810886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blouk 17"/>
          <p:cNvSpPr/>
          <p:nvPr/>
        </p:nvSpPr>
        <p:spPr>
          <a:xfrm rot="16200000">
            <a:off x="3524132" y="2563049"/>
            <a:ext cx="80393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louk 18"/>
          <p:cNvSpPr/>
          <p:nvPr/>
        </p:nvSpPr>
        <p:spPr>
          <a:xfrm rot="16200000">
            <a:off x="3956180" y="2563049"/>
            <a:ext cx="80393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louk 19"/>
          <p:cNvSpPr/>
          <p:nvPr/>
        </p:nvSpPr>
        <p:spPr>
          <a:xfrm rot="16200000">
            <a:off x="4388228" y="2563049"/>
            <a:ext cx="80393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louk 20"/>
          <p:cNvSpPr/>
          <p:nvPr/>
        </p:nvSpPr>
        <p:spPr>
          <a:xfrm rot="5400000" flipV="1">
            <a:off x="3526229" y="2840605"/>
            <a:ext cx="7620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louk 21"/>
          <p:cNvSpPr/>
          <p:nvPr/>
        </p:nvSpPr>
        <p:spPr>
          <a:xfrm rot="5400000" flipV="1">
            <a:off x="3958276" y="2848989"/>
            <a:ext cx="7620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louk 22"/>
          <p:cNvSpPr/>
          <p:nvPr/>
        </p:nvSpPr>
        <p:spPr>
          <a:xfrm rot="5400000" flipV="1">
            <a:off x="4390324" y="2848988"/>
            <a:ext cx="76201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3192482" y="1946790"/>
            <a:ext cx="1521692" cy="4289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ětiva 24"/>
          <p:cNvSpPr/>
          <p:nvPr/>
        </p:nvSpPr>
        <p:spPr>
          <a:xfrm rot="16200000">
            <a:off x="3782068" y="2028350"/>
            <a:ext cx="324000" cy="396000"/>
          </a:xfrm>
          <a:prstGeom prst="chord">
            <a:avLst>
              <a:gd name="adj1" fmla="val 5483690"/>
              <a:gd name="adj2" fmla="val 1620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3211797" y="3703582"/>
            <a:ext cx="1521692" cy="4289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ětiva 26"/>
          <p:cNvSpPr/>
          <p:nvPr/>
        </p:nvSpPr>
        <p:spPr>
          <a:xfrm rot="5400000">
            <a:off x="3801383" y="3664506"/>
            <a:ext cx="324000" cy="396000"/>
          </a:xfrm>
          <a:prstGeom prst="chord">
            <a:avLst>
              <a:gd name="adj1" fmla="val 5483690"/>
              <a:gd name="adj2" fmla="val 1620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louk 27"/>
          <p:cNvSpPr/>
          <p:nvPr/>
        </p:nvSpPr>
        <p:spPr>
          <a:xfrm>
            <a:off x="6072802" y="2385288"/>
            <a:ext cx="1872208" cy="1284362"/>
          </a:xfrm>
          <a:prstGeom prst="arc">
            <a:avLst>
              <a:gd name="adj1" fmla="val 16200000"/>
              <a:gd name="adj2" fmla="val 548638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louk 28"/>
          <p:cNvSpPr/>
          <p:nvPr/>
        </p:nvSpPr>
        <p:spPr>
          <a:xfrm flipH="1">
            <a:off x="6523900" y="2503958"/>
            <a:ext cx="1872208" cy="1059384"/>
          </a:xfrm>
          <a:prstGeom prst="arc">
            <a:avLst>
              <a:gd name="adj1" fmla="val 16200000"/>
              <a:gd name="adj2" fmla="val 548638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0" name="Skupina 29"/>
          <p:cNvGrpSpPr/>
          <p:nvPr/>
        </p:nvGrpSpPr>
        <p:grpSpPr>
          <a:xfrm>
            <a:off x="3446606" y="2297305"/>
            <a:ext cx="991461" cy="1418059"/>
            <a:chOff x="5383196" y="2914278"/>
            <a:chExt cx="991461" cy="1418059"/>
          </a:xfrm>
        </p:grpSpPr>
        <p:sp>
          <p:nvSpPr>
            <p:cNvPr id="31" name="Oblouk 30"/>
            <p:cNvSpPr/>
            <p:nvPr/>
          </p:nvSpPr>
          <p:spPr>
            <a:xfrm>
              <a:off x="5510561" y="3027065"/>
              <a:ext cx="864096" cy="1194023"/>
            </a:xfrm>
            <a:prstGeom prst="arc">
              <a:avLst>
                <a:gd name="adj1" fmla="val 16948730"/>
                <a:gd name="adj2" fmla="val 444017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Oblouk 31"/>
            <p:cNvSpPr/>
            <p:nvPr/>
          </p:nvSpPr>
          <p:spPr>
            <a:xfrm>
              <a:off x="5510561" y="3030860"/>
              <a:ext cx="680096" cy="1190228"/>
            </a:xfrm>
            <a:prstGeom prst="arc">
              <a:avLst>
                <a:gd name="adj1" fmla="val 17102918"/>
                <a:gd name="adj2" fmla="val 443229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blouk 32"/>
            <p:cNvSpPr/>
            <p:nvPr/>
          </p:nvSpPr>
          <p:spPr>
            <a:xfrm>
              <a:off x="5383196" y="2914278"/>
              <a:ext cx="648071" cy="1418059"/>
            </a:xfrm>
            <a:prstGeom prst="arc">
              <a:avLst>
                <a:gd name="adj1" fmla="val 17594654"/>
                <a:gd name="adj2" fmla="val 390628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4" name="Skupina 33"/>
          <p:cNvGrpSpPr/>
          <p:nvPr/>
        </p:nvGrpSpPr>
        <p:grpSpPr>
          <a:xfrm flipH="1">
            <a:off x="3499506" y="2309956"/>
            <a:ext cx="991461" cy="1418059"/>
            <a:chOff x="5383196" y="2914278"/>
            <a:chExt cx="991461" cy="1418059"/>
          </a:xfrm>
        </p:grpSpPr>
        <p:sp>
          <p:nvSpPr>
            <p:cNvPr id="35" name="Oblouk 34"/>
            <p:cNvSpPr/>
            <p:nvPr/>
          </p:nvSpPr>
          <p:spPr>
            <a:xfrm>
              <a:off x="5510561" y="3027065"/>
              <a:ext cx="864096" cy="1194023"/>
            </a:xfrm>
            <a:prstGeom prst="arc">
              <a:avLst>
                <a:gd name="adj1" fmla="val 16948730"/>
                <a:gd name="adj2" fmla="val 444017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Oblouk 35"/>
            <p:cNvSpPr/>
            <p:nvPr/>
          </p:nvSpPr>
          <p:spPr>
            <a:xfrm>
              <a:off x="5510561" y="3030860"/>
              <a:ext cx="680096" cy="1190228"/>
            </a:xfrm>
            <a:prstGeom prst="arc">
              <a:avLst>
                <a:gd name="adj1" fmla="val 17102918"/>
                <a:gd name="adj2" fmla="val 443229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blouk 36"/>
            <p:cNvSpPr/>
            <p:nvPr/>
          </p:nvSpPr>
          <p:spPr>
            <a:xfrm>
              <a:off x="5383196" y="2914278"/>
              <a:ext cx="648071" cy="1418059"/>
            </a:xfrm>
            <a:prstGeom prst="arc">
              <a:avLst>
                <a:gd name="adj1" fmla="val 17594654"/>
                <a:gd name="adj2" fmla="val 390628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8" name="Obdélník 37"/>
          <p:cNvSpPr/>
          <p:nvPr/>
        </p:nvSpPr>
        <p:spPr>
          <a:xfrm>
            <a:off x="4922956" y="1388635"/>
            <a:ext cx="2880321" cy="720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9" name="Přímá spojnice 38"/>
          <p:cNvCxnSpPr/>
          <p:nvPr/>
        </p:nvCxnSpPr>
        <p:spPr>
          <a:xfrm>
            <a:off x="4254067" y="1630183"/>
            <a:ext cx="0" cy="36004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H="1">
            <a:off x="4424980" y="1810203"/>
            <a:ext cx="1337" cy="191455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>
            <a:off x="4253780" y="1630183"/>
            <a:ext cx="684000" cy="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4418899" y="1832118"/>
            <a:ext cx="504000" cy="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4306452" y="1656684"/>
            <a:ext cx="0" cy="36004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4373127" y="1656684"/>
            <a:ext cx="0" cy="36004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4411227" y="1691525"/>
            <a:ext cx="540304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4411227" y="1767725"/>
            <a:ext cx="638448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4401702" y="1786775"/>
            <a:ext cx="638448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Skupina 63"/>
          <p:cNvGrpSpPr/>
          <p:nvPr/>
        </p:nvGrpSpPr>
        <p:grpSpPr>
          <a:xfrm>
            <a:off x="5329223" y="5502275"/>
            <a:ext cx="3218733" cy="613822"/>
            <a:chOff x="2847448" y="4168199"/>
            <a:chExt cx="3682975" cy="1476062"/>
          </a:xfrm>
        </p:grpSpPr>
        <p:sp>
          <p:nvSpPr>
            <p:cNvPr id="65" name="Volný tvar 64"/>
            <p:cNvSpPr/>
            <p:nvPr/>
          </p:nvSpPr>
          <p:spPr>
            <a:xfrm>
              <a:off x="2847448" y="42005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6" name="Volný tvar 65"/>
            <p:cNvSpPr/>
            <p:nvPr/>
          </p:nvSpPr>
          <p:spPr>
            <a:xfrm>
              <a:off x="3370500" y="419754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7" name="Volný tvar 66"/>
            <p:cNvSpPr/>
            <p:nvPr/>
          </p:nvSpPr>
          <p:spPr>
            <a:xfrm>
              <a:off x="3898374" y="418831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8" name="Volný tvar 67"/>
            <p:cNvSpPr/>
            <p:nvPr/>
          </p:nvSpPr>
          <p:spPr>
            <a:xfrm>
              <a:off x="4421426" y="418533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9" name="Volný tvar 68"/>
            <p:cNvSpPr/>
            <p:nvPr/>
          </p:nvSpPr>
          <p:spPr>
            <a:xfrm>
              <a:off x="4949324" y="418040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0" name="Volný tvar 69"/>
            <p:cNvSpPr/>
            <p:nvPr/>
          </p:nvSpPr>
          <p:spPr>
            <a:xfrm>
              <a:off x="5472376" y="41774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1" name="Volný tvar 70"/>
            <p:cNvSpPr/>
            <p:nvPr/>
          </p:nvSpPr>
          <p:spPr>
            <a:xfrm>
              <a:off x="6000250" y="416819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73" name="TextovéPole 72"/>
          <p:cNvSpPr txBox="1"/>
          <p:nvPr/>
        </p:nvSpPr>
        <p:spPr>
          <a:xfrm>
            <a:off x="203869" y="4660694"/>
            <a:ext cx="1834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průsvit cévy (objem prstu)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407374" y="5442574"/>
            <a:ext cx="1401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tlak v manžetě</a:t>
            </a:r>
          </a:p>
        </p:txBody>
      </p:sp>
      <p:cxnSp>
        <p:nvCxnSpPr>
          <p:cNvPr id="77" name="Přímá spojnice 76"/>
          <p:cNvCxnSpPr/>
          <p:nvPr/>
        </p:nvCxnSpPr>
        <p:spPr bwMode="auto">
          <a:xfrm>
            <a:off x="2279727" y="6109414"/>
            <a:ext cx="304519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Skupina 4"/>
          <p:cNvGrpSpPr/>
          <p:nvPr/>
        </p:nvGrpSpPr>
        <p:grpSpPr>
          <a:xfrm>
            <a:off x="2038074" y="4898223"/>
            <a:ext cx="3134452" cy="369977"/>
            <a:chOff x="2038074" y="4898223"/>
            <a:chExt cx="3134452" cy="369977"/>
          </a:xfrm>
        </p:grpSpPr>
        <p:sp>
          <p:nvSpPr>
            <p:cNvPr id="51" name="Volný tvar 50"/>
            <p:cNvSpPr/>
            <p:nvPr/>
          </p:nvSpPr>
          <p:spPr>
            <a:xfrm>
              <a:off x="2038074" y="4898223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2" name="Volný tvar 71"/>
            <p:cNvSpPr/>
            <p:nvPr/>
          </p:nvSpPr>
          <p:spPr>
            <a:xfrm>
              <a:off x="2486490" y="4902615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5" name="Volný tvar 74"/>
            <p:cNvSpPr/>
            <p:nvPr/>
          </p:nvSpPr>
          <p:spPr>
            <a:xfrm>
              <a:off x="2928403" y="4941168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8" name="Volný tvar 77"/>
            <p:cNvSpPr/>
            <p:nvPr/>
          </p:nvSpPr>
          <p:spPr>
            <a:xfrm>
              <a:off x="3376819" y="4945560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9" name="Volný tvar 78"/>
            <p:cNvSpPr/>
            <p:nvPr/>
          </p:nvSpPr>
          <p:spPr>
            <a:xfrm>
              <a:off x="3822673" y="4946454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0" name="Volný tvar 79"/>
            <p:cNvSpPr/>
            <p:nvPr/>
          </p:nvSpPr>
          <p:spPr>
            <a:xfrm>
              <a:off x="4271089" y="4950846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1" name="Volný tvar 80"/>
            <p:cNvSpPr/>
            <p:nvPr/>
          </p:nvSpPr>
          <p:spPr>
            <a:xfrm>
              <a:off x="4717886" y="4944569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82" name="Skupina 81"/>
          <p:cNvGrpSpPr/>
          <p:nvPr/>
        </p:nvGrpSpPr>
        <p:grpSpPr>
          <a:xfrm>
            <a:off x="5160906" y="5201645"/>
            <a:ext cx="3134452" cy="72205"/>
            <a:chOff x="2038074" y="4898223"/>
            <a:chExt cx="3134452" cy="369977"/>
          </a:xfrm>
        </p:grpSpPr>
        <p:sp>
          <p:nvSpPr>
            <p:cNvPr id="83" name="Volný tvar 82"/>
            <p:cNvSpPr/>
            <p:nvPr/>
          </p:nvSpPr>
          <p:spPr>
            <a:xfrm>
              <a:off x="2038074" y="4898223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4" name="Volný tvar 83"/>
            <p:cNvSpPr/>
            <p:nvPr/>
          </p:nvSpPr>
          <p:spPr>
            <a:xfrm>
              <a:off x="2486490" y="4902615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5" name="Volný tvar 84"/>
            <p:cNvSpPr/>
            <p:nvPr/>
          </p:nvSpPr>
          <p:spPr>
            <a:xfrm>
              <a:off x="2928403" y="4941168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6" name="Volný tvar 85"/>
            <p:cNvSpPr/>
            <p:nvPr/>
          </p:nvSpPr>
          <p:spPr>
            <a:xfrm>
              <a:off x="3376819" y="4945560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7" name="Volný tvar 86"/>
            <p:cNvSpPr/>
            <p:nvPr/>
          </p:nvSpPr>
          <p:spPr>
            <a:xfrm>
              <a:off x="3822673" y="4946454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8" name="Volný tvar 87"/>
            <p:cNvSpPr/>
            <p:nvPr/>
          </p:nvSpPr>
          <p:spPr>
            <a:xfrm>
              <a:off x="4271089" y="4950846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9" name="Volný tvar 88"/>
            <p:cNvSpPr/>
            <p:nvPr/>
          </p:nvSpPr>
          <p:spPr>
            <a:xfrm>
              <a:off x="4717886" y="4944569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1" name="Obdélník 10"/>
          <p:cNvSpPr/>
          <p:nvPr/>
        </p:nvSpPr>
        <p:spPr bwMode="auto">
          <a:xfrm>
            <a:off x="4934132" y="3870508"/>
            <a:ext cx="2358119" cy="7426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7914992" y="3452335"/>
            <a:ext cx="1065304" cy="5721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76" name="Přímá spojnice 75"/>
          <p:cNvCxnSpPr/>
          <p:nvPr/>
        </p:nvCxnSpPr>
        <p:spPr bwMode="auto">
          <a:xfrm>
            <a:off x="4026554" y="4385516"/>
            <a:ext cx="8874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Přímá spojnice 89"/>
          <p:cNvCxnSpPr/>
          <p:nvPr/>
        </p:nvCxnSpPr>
        <p:spPr bwMode="auto">
          <a:xfrm>
            <a:off x="7303362" y="4290516"/>
            <a:ext cx="8874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Přímá spojnice 90"/>
          <p:cNvCxnSpPr>
            <a:stCxn id="27" idx="2"/>
          </p:cNvCxnSpPr>
          <p:nvPr/>
        </p:nvCxnSpPr>
        <p:spPr bwMode="auto">
          <a:xfrm>
            <a:off x="3963427" y="3860096"/>
            <a:ext cx="45523" cy="5254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Přímá spojnice 91"/>
          <p:cNvCxnSpPr/>
          <p:nvPr/>
        </p:nvCxnSpPr>
        <p:spPr bwMode="auto">
          <a:xfrm>
            <a:off x="8173218" y="4024506"/>
            <a:ext cx="0" cy="2529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Přímá spojnice 92"/>
          <p:cNvCxnSpPr/>
          <p:nvPr/>
        </p:nvCxnSpPr>
        <p:spPr bwMode="auto">
          <a:xfrm flipH="1">
            <a:off x="8161343" y="1810203"/>
            <a:ext cx="7843" cy="16421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Přímá spojnice 93"/>
          <p:cNvCxnSpPr/>
          <p:nvPr/>
        </p:nvCxnSpPr>
        <p:spPr bwMode="auto">
          <a:xfrm>
            <a:off x="7803277" y="1832118"/>
            <a:ext cx="35806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TextovéPole 54"/>
          <p:cNvSpPr txBox="1"/>
          <p:nvPr/>
        </p:nvSpPr>
        <p:spPr>
          <a:xfrm>
            <a:off x="7982310" y="3402240"/>
            <a:ext cx="997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Control</a:t>
            </a:r>
            <a:r>
              <a:rPr lang="cs-CZ" sz="1800" dirty="0"/>
              <a:t> </a:t>
            </a:r>
            <a:r>
              <a:rPr lang="cs-CZ" sz="1800" dirty="0" err="1"/>
              <a:t>system</a:t>
            </a:r>
            <a:endParaRPr lang="cs-CZ" sz="1800" dirty="0"/>
          </a:p>
        </p:txBody>
      </p:sp>
      <p:sp>
        <p:nvSpPr>
          <p:cNvPr id="95" name="TextovéPole 94"/>
          <p:cNvSpPr txBox="1"/>
          <p:nvPr/>
        </p:nvSpPr>
        <p:spPr>
          <a:xfrm>
            <a:off x="4830908" y="3785638"/>
            <a:ext cx="257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Constant</a:t>
            </a:r>
            <a:r>
              <a:rPr lang="cs-CZ" sz="1800" dirty="0"/>
              <a:t> </a:t>
            </a:r>
            <a:r>
              <a:rPr lang="cs-CZ" sz="1800" dirty="0" err="1"/>
              <a:t>finger</a:t>
            </a:r>
            <a:r>
              <a:rPr lang="cs-CZ" sz="1800" dirty="0"/>
              <a:t> </a:t>
            </a:r>
            <a:r>
              <a:rPr lang="cs-CZ" sz="1800" dirty="0" err="1"/>
              <a:t>volume</a:t>
            </a:r>
            <a:endParaRPr lang="cs-CZ" sz="1800" dirty="0"/>
          </a:p>
        </p:txBody>
      </p:sp>
      <p:sp>
        <p:nvSpPr>
          <p:cNvPr id="96" name="TextovéPole 95"/>
          <p:cNvSpPr txBox="1"/>
          <p:nvPr/>
        </p:nvSpPr>
        <p:spPr>
          <a:xfrm>
            <a:off x="4880281" y="1328470"/>
            <a:ext cx="257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pressure</a:t>
            </a:r>
            <a:endParaRPr lang="cs-CZ" sz="1800" dirty="0"/>
          </a:p>
        </p:txBody>
      </p:sp>
      <p:grpSp>
        <p:nvGrpSpPr>
          <p:cNvPr id="97" name="Skupina 96"/>
          <p:cNvGrpSpPr/>
          <p:nvPr/>
        </p:nvGrpSpPr>
        <p:grpSpPr>
          <a:xfrm>
            <a:off x="5343010" y="1596139"/>
            <a:ext cx="2294054" cy="464166"/>
            <a:chOff x="2847448" y="4168199"/>
            <a:chExt cx="3682975" cy="1476062"/>
          </a:xfrm>
        </p:grpSpPr>
        <p:sp>
          <p:nvSpPr>
            <p:cNvPr id="98" name="Volný tvar 97"/>
            <p:cNvSpPr/>
            <p:nvPr/>
          </p:nvSpPr>
          <p:spPr>
            <a:xfrm>
              <a:off x="2847448" y="42005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9" name="Volný tvar 98"/>
            <p:cNvSpPr/>
            <p:nvPr/>
          </p:nvSpPr>
          <p:spPr>
            <a:xfrm>
              <a:off x="3370500" y="419754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0" name="Volný tvar 99"/>
            <p:cNvSpPr/>
            <p:nvPr/>
          </p:nvSpPr>
          <p:spPr>
            <a:xfrm>
              <a:off x="3898374" y="418831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1" name="Volný tvar 100"/>
            <p:cNvSpPr/>
            <p:nvPr/>
          </p:nvSpPr>
          <p:spPr>
            <a:xfrm>
              <a:off x="4421426" y="418533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2" name="Volný tvar 101"/>
            <p:cNvSpPr/>
            <p:nvPr/>
          </p:nvSpPr>
          <p:spPr>
            <a:xfrm>
              <a:off x="4949324" y="418040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3" name="Volný tvar 102"/>
            <p:cNvSpPr/>
            <p:nvPr/>
          </p:nvSpPr>
          <p:spPr>
            <a:xfrm>
              <a:off x="5472376" y="41774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4" name="Volný tvar 103"/>
            <p:cNvSpPr/>
            <p:nvPr/>
          </p:nvSpPr>
          <p:spPr>
            <a:xfrm>
              <a:off x="6000250" y="416819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05" name="Skupina 104"/>
          <p:cNvGrpSpPr/>
          <p:nvPr/>
        </p:nvGrpSpPr>
        <p:grpSpPr>
          <a:xfrm>
            <a:off x="5040150" y="4295128"/>
            <a:ext cx="2102994" cy="45719"/>
            <a:chOff x="2038074" y="4898223"/>
            <a:chExt cx="3134452" cy="369977"/>
          </a:xfrm>
        </p:grpSpPr>
        <p:sp>
          <p:nvSpPr>
            <p:cNvPr id="106" name="Volný tvar 105"/>
            <p:cNvSpPr/>
            <p:nvPr/>
          </p:nvSpPr>
          <p:spPr>
            <a:xfrm>
              <a:off x="2038074" y="4898223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7" name="Volný tvar 106"/>
            <p:cNvSpPr/>
            <p:nvPr/>
          </p:nvSpPr>
          <p:spPr>
            <a:xfrm>
              <a:off x="2486490" y="4902615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8" name="Volný tvar 107"/>
            <p:cNvSpPr/>
            <p:nvPr/>
          </p:nvSpPr>
          <p:spPr>
            <a:xfrm>
              <a:off x="2928403" y="4941168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9" name="Volný tvar 108"/>
            <p:cNvSpPr/>
            <p:nvPr/>
          </p:nvSpPr>
          <p:spPr>
            <a:xfrm>
              <a:off x="3376819" y="4945560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0" name="Volný tvar 109"/>
            <p:cNvSpPr/>
            <p:nvPr/>
          </p:nvSpPr>
          <p:spPr>
            <a:xfrm>
              <a:off x="3822673" y="4946454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1" name="Volný tvar 110"/>
            <p:cNvSpPr/>
            <p:nvPr/>
          </p:nvSpPr>
          <p:spPr>
            <a:xfrm>
              <a:off x="4271089" y="4950846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2" name="Volný tvar 111"/>
            <p:cNvSpPr/>
            <p:nvPr/>
          </p:nvSpPr>
          <p:spPr>
            <a:xfrm>
              <a:off x="4717886" y="4944569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13" name="TextovéPole 112"/>
          <p:cNvSpPr txBox="1"/>
          <p:nvPr/>
        </p:nvSpPr>
        <p:spPr>
          <a:xfrm>
            <a:off x="2416220" y="5421290"/>
            <a:ext cx="2579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před spuštěním kontrolního systému </a:t>
            </a:r>
          </a:p>
        </p:txBody>
      </p:sp>
      <p:sp>
        <p:nvSpPr>
          <p:cNvPr id="114" name="TextovéPole 113"/>
          <p:cNvSpPr txBox="1"/>
          <p:nvPr/>
        </p:nvSpPr>
        <p:spPr>
          <a:xfrm>
            <a:off x="125093" y="1879488"/>
            <a:ext cx="2579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/>
              <a:t>Kontrolní systém:</a:t>
            </a:r>
          </a:p>
          <a:p>
            <a:r>
              <a:rPr lang="cs-CZ" sz="1800" dirty="0"/>
              <a:t>Korekce tlaku v prstové manžetě na základě změn průsvitu prstu. Cílem je zachovat konstantní průsvit prstu pomocí změn tlaku v manžetě.</a:t>
            </a:r>
          </a:p>
        </p:txBody>
      </p:sp>
      <p:sp>
        <p:nvSpPr>
          <p:cNvPr id="115" name="TextovéPole 114"/>
          <p:cNvSpPr txBox="1"/>
          <p:nvPr/>
        </p:nvSpPr>
        <p:spPr>
          <a:xfrm>
            <a:off x="5223860" y="4786357"/>
            <a:ext cx="375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po spuštěním kontrolního systému </a:t>
            </a:r>
          </a:p>
        </p:txBody>
      </p:sp>
    </p:spTree>
    <p:extLst>
      <p:ext uri="{BB962C8B-B14F-4D97-AF65-F5344CB8AC3E}">
        <p14:creationId xmlns:p14="http://schemas.microsoft.com/office/powerpoint/2010/main" val="3443928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3" y="1317233"/>
            <a:ext cx="8930561" cy="25276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3" y="4151818"/>
            <a:ext cx="8930561" cy="252764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81548" y="326933"/>
            <a:ext cx="65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sekvence STK, DTK a tepových intervalů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48296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Čas (s)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198525" y="1555069"/>
            <a:ext cx="615553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TK (</a:t>
            </a:r>
            <a:r>
              <a:rPr lang="cs-CZ" sz="1400" dirty="0" err="1"/>
              <a:t>mmHg</a:t>
            </a:r>
            <a:r>
              <a:rPr lang="cs-CZ" sz="1400" dirty="0"/>
              <a:t>)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3354771" y="1056852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Sed, řízené dýchání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3450019" y="3793578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Stoj, řízené dýchání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98525" y="2659969"/>
            <a:ext cx="830997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Tepové intervaly (</a:t>
            </a:r>
            <a:r>
              <a:rPr lang="cs-CZ" sz="1400" dirty="0" err="1"/>
              <a:t>ms</a:t>
            </a:r>
            <a:r>
              <a:rPr lang="cs-CZ" sz="1400" dirty="0"/>
              <a:t>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98525" y="4441144"/>
            <a:ext cx="615553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TK (</a:t>
            </a:r>
            <a:r>
              <a:rPr lang="cs-CZ" sz="1400" dirty="0" err="1"/>
              <a:t>mmHg</a:t>
            </a:r>
            <a:r>
              <a:rPr lang="cs-CZ" sz="1400" dirty="0"/>
              <a:t>)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98525" y="5546044"/>
            <a:ext cx="830997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Tepové intervaly (</a:t>
            </a:r>
            <a:r>
              <a:rPr lang="cs-CZ" sz="1400" dirty="0" err="1"/>
              <a:t>ms</a:t>
            </a:r>
            <a:r>
              <a:rPr lang="cs-CZ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0996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r="2147"/>
          <a:stretch/>
        </p:blipFill>
        <p:spPr>
          <a:xfrm>
            <a:off x="209550" y="1565632"/>
            <a:ext cx="8934450" cy="234065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r="2180"/>
          <a:stretch/>
        </p:blipFill>
        <p:spPr>
          <a:xfrm>
            <a:off x="209550" y="4241119"/>
            <a:ext cx="8932863" cy="234065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24448" y="469807"/>
            <a:ext cx="564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Spektra STK a tepových intervalů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198525" y="184163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STK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2890334" y="1856111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Sed, řízené dýchání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2890334" y="4455980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Stoj, řízené dýchání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849138" y="1160096"/>
            <a:ext cx="11733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0,1 Hz</a:t>
            </a:r>
          </a:p>
          <a:p>
            <a:pPr algn="ctr"/>
            <a:r>
              <a:rPr lang="cs-CZ" sz="1400" dirty="0">
                <a:solidFill>
                  <a:srgbClr val="FF0000"/>
                </a:solidFill>
              </a:rPr>
              <a:t> sympatikus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4889382" y="1143642"/>
            <a:ext cx="184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00287D"/>
                </a:solidFill>
              </a:rPr>
              <a:t>frekvence dýchání</a:t>
            </a:r>
            <a:br>
              <a:rPr lang="cs-CZ" sz="1400" dirty="0">
                <a:solidFill>
                  <a:srgbClr val="00287D"/>
                </a:solidFill>
              </a:rPr>
            </a:br>
            <a:r>
              <a:rPr lang="cs-CZ" sz="1400" dirty="0">
                <a:solidFill>
                  <a:srgbClr val="00287D"/>
                </a:solidFill>
              </a:rPr>
              <a:t>parasympatikus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98525" y="273698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TI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98525" y="483248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STK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98525" y="572783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TI</a:t>
            </a:r>
          </a:p>
        </p:txBody>
      </p:sp>
      <p:cxnSp>
        <p:nvCxnSpPr>
          <p:cNvPr id="11" name="Přímá spojnice 10"/>
          <p:cNvCxnSpPr/>
          <p:nvPr/>
        </p:nvCxnSpPr>
        <p:spPr bwMode="auto">
          <a:xfrm>
            <a:off x="2407249" y="16833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23"/>
          <p:cNvCxnSpPr/>
          <p:nvPr/>
        </p:nvCxnSpPr>
        <p:spPr bwMode="auto">
          <a:xfrm>
            <a:off x="5798149" y="170236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ovéPole 24"/>
          <p:cNvSpPr txBox="1"/>
          <p:nvPr/>
        </p:nvSpPr>
        <p:spPr>
          <a:xfrm>
            <a:off x="2385509" y="2913386"/>
            <a:ext cx="350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>
                <a:solidFill>
                  <a:srgbClr val="FF0000"/>
                </a:solidFill>
                <a:latin typeface="Calibri"/>
              </a:rPr>
              <a:t>↓sympatikus</a:t>
            </a:r>
            <a:r>
              <a:rPr lang="cs-CZ" sz="1800" dirty="0">
                <a:latin typeface="Calibri"/>
              </a:rPr>
              <a:t>, </a:t>
            </a:r>
            <a:r>
              <a:rPr lang="cs-CZ" sz="1800" dirty="0">
                <a:solidFill>
                  <a:srgbClr val="0000FF"/>
                </a:solidFill>
                <a:latin typeface="Calibri"/>
              </a:rPr>
              <a:t>↑parasympatikus</a:t>
            </a:r>
            <a:endParaRPr lang="cs-CZ" sz="1800" dirty="0">
              <a:solidFill>
                <a:srgbClr val="0000FF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347409" y="5542286"/>
            <a:ext cx="350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>
                <a:solidFill>
                  <a:srgbClr val="FF0000"/>
                </a:solidFill>
                <a:latin typeface="Calibri"/>
              </a:rPr>
              <a:t>↑sympatikus</a:t>
            </a:r>
            <a:r>
              <a:rPr lang="cs-CZ" sz="1800" dirty="0">
                <a:latin typeface="Calibri"/>
              </a:rPr>
              <a:t>, </a:t>
            </a:r>
            <a:r>
              <a:rPr lang="cs-CZ" sz="1800" dirty="0">
                <a:solidFill>
                  <a:srgbClr val="0000FF"/>
                </a:solidFill>
                <a:latin typeface="Calibri"/>
              </a:rPr>
              <a:t>↓parasympatikus</a:t>
            </a:r>
            <a:endParaRPr lang="cs-CZ" sz="1800" dirty="0">
              <a:solidFill>
                <a:srgbClr val="0000FF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536862" y="654011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frekvence (Hz)</a:t>
            </a:r>
          </a:p>
        </p:txBody>
      </p:sp>
    </p:spTree>
    <p:extLst>
      <p:ext uri="{BB962C8B-B14F-4D97-AF65-F5344CB8AC3E}">
        <p14:creationId xmlns:p14="http://schemas.microsoft.com/office/powerpoint/2010/main" val="370996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11" y="1454759"/>
            <a:ext cx="7418958" cy="230915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8" y="4186815"/>
            <a:ext cx="7418958" cy="23091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91123" y="33645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Koherence a BRS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54011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frekvence (Hz)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3196813" y="2123429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Sed, řízené dýchání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3354769" y="3996315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Stoj, řízené dýchání</a:t>
            </a:r>
          </a:p>
        </p:txBody>
      </p:sp>
      <p:sp>
        <p:nvSpPr>
          <p:cNvPr id="20" name="TextovéPole 19"/>
          <p:cNvSpPr txBox="1"/>
          <p:nvPr/>
        </p:nvSpPr>
        <p:spPr>
          <a:xfrm rot="5400000">
            <a:off x="998092" y="5401263"/>
            <a:ext cx="400110" cy="9007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koherence</a:t>
            </a:r>
          </a:p>
        </p:txBody>
      </p:sp>
      <p:sp>
        <p:nvSpPr>
          <p:cNvPr id="21" name="TextovéPole 20"/>
          <p:cNvSpPr txBox="1"/>
          <p:nvPr/>
        </p:nvSpPr>
        <p:spPr>
          <a:xfrm rot="5400000">
            <a:off x="617193" y="4061287"/>
            <a:ext cx="615553" cy="144714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BRS</a:t>
            </a:r>
            <a:br>
              <a:rPr lang="cs-CZ" sz="1400" dirty="0"/>
            </a:br>
            <a:r>
              <a:rPr lang="cs-CZ" sz="1400" dirty="0"/>
              <a:t>(</a:t>
            </a:r>
            <a:r>
              <a:rPr lang="cs-CZ" sz="1400" dirty="0" err="1"/>
              <a:t>ms</a:t>
            </a:r>
            <a:r>
              <a:rPr lang="cs-CZ" sz="1400" dirty="0"/>
              <a:t>/</a:t>
            </a:r>
            <a:r>
              <a:rPr lang="cs-CZ" sz="1400" dirty="0" err="1"/>
              <a:t>mmHg</a:t>
            </a:r>
            <a:r>
              <a:rPr lang="cs-CZ" sz="1400" dirty="0"/>
              <a:t>)</a:t>
            </a:r>
          </a:p>
        </p:txBody>
      </p:sp>
      <p:sp>
        <p:nvSpPr>
          <p:cNvPr id="22" name="TextovéPole 21"/>
          <p:cNvSpPr txBox="1"/>
          <p:nvPr/>
        </p:nvSpPr>
        <p:spPr>
          <a:xfrm rot="5400000">
            <a:off x="998092" y="2609334"/>
            <a:ext cx="400110" cy="9007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koherence</a:t>
            </a:r>
          </a:p>
        </p:txBody>
      </p:sp>
      <p:sp>
        <p:nvSpPr>
          <p:cNvPr id="23" name="TextovéPole 22"/>
          <p:cNvSpPr txBox="1"/>
          <p:nvPr/>
        </p:nvSpPr>
        <p:spPr>
          <a:xfrm rot="5400000">
            <a:off x="733653" y="1421779"/>
            <a:ext cx="615553" cy="121422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BRS (</a:t>
            </a:r>
            <a:r>
              <a:rPr lang="cs-CZ" sz="1400" dirty="0" err="1"/>
              <a:t>ms</a:t>
            </a:r>
            <a:r>
              <a:rPr lang="cs-CZ" sz="1400" dirty="0"/>
              <a:t>/</a:t>
            </a:r>
            <a:r>
              <a:rPr lang="cs-CZ" sz="1400" dirty="0" err="1"/>
              <a:t>mmHg</a:t>
            </a:r>
            <a:r>
              <a:rPr lang="cs-CZ" sz="1400" dirty="0"/>
              <a:t>)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2525413" y="1083896"/>
            <a:ext cx="11733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0,1 Hz</a:t>
            </a:r>
          </a:p>
          <a:p>
            <a:pPr algn="ctr"/>
            <a:r>
              <a:rPr lang="cs-CZ" sz="1400" dirty="0">
                <a:solidFill>
                  <a:srgbClr val="FF0000"/>
                </a:solidFill>
              </a:rPr>
              <a:t>baroreflex</a:t>
            </a:r>
          </a:p>
        </p:txBody>
      </p:sp>
      <p:cxnSp>
        <p:nvCxnSpPr>
          <p:cNvPr id="25" name="Přímá spojnice 24"/>
          <p:cNvCxnSpPr/>
          <p:nvPr/>
        </p:nvCxnSpPr>
        <p:spPr bwMode="auto">
          <a:xfrm>
            <a:off x="3083524" y="16071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ovéPole 25"/>
          <p:cNvSpPr txBox="1"/>
          <p:nvPr/>
        </p:nvSpPr>
        <p:spPr>
          <a:xfrm>
            <a:off x="4794132" y="1086492"/>
            <a:ext cx="1844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00287D"/>
                </a:solidFill>
              </a:rPr>
              <a:t>frekvence dýchání</a:t>
            </a:r>
          </a:p>
        </p:txBody>
      </p:sp>
      <p:cxnSp>
        <p:nvCxnSpPr>
          <p:cNvPr id="27" name="Přímá spojnice 26"/>
          <p:cNvCxnSpPr/>
          <p:nvPr/>
        </p:nvCxnSpPr>
        <p:spPr bwMode="auto">
          <a:xfrm>
            <a:off x="5702899" y="16452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/>
          <p:cNvSpPr txBox="1"/>
          <p:nvPr/>
        </p:nvSpPr>
        <p:spPr>
          <a:xfrm>
            <a:off x="6135579" y="315332"/>
            <a:ext cx="2446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Koherence: synchronizace mezi signály (korelace pro každou frekvenci)</a:t>
            </a:r>
          </a:p>
        </p:txBody>
      </p:sp>
      <p:sp>
        <p:nvSpPr>
          <p:cNvPr id="30" name="Ovál 29"/>
          <p:cNvSpPr/>
          <p:nvPr/>
        </p:nvSpPr>
        <p:spPr>
          <a:xfrm>
            <a:off x="2990850" y="1924050"/>
            <a:ext cx="194299" cy="187418"/>
          </a:xfrm>
          <a:prstGeom prst="ellipse">
            <a:avLst/>
          </a:prstGeom>
          <a:solidFill>
            <a:srgbClr val="CC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2983224" y="4794386"/>
            <a:ext cx="194299" cy="187418"/>
          </a:xfrm>
          <a:prstGeom prst="ellipse">
            <a:avLst/>
          </a:prstGeom>
          <a:solidFill>
            <a:srgbClr val="CC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96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462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Fyziologický význam – frekvenční pásma</a:t>
            </a:r>
          </a:p>
        </p:txBody>
      </p:sp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  <a:effectLst/>
              </a:rPr>
              <a:t>vysokých frekvencí (HF)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283968" y="3795107"/>
            <a:ext cx="3096344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i="1" dirty="0">
                <a:solidFill>
                  <a:schemeClr val="tx1"/>
                </a:solidFill>
              </a:rPr>
              <a:t>Změny tlaku v hrudníku během dýchání propagující se do krevního tlaku</a:t>
            </a:r>
            <a:endParaRPr lang="en-US" sz="1200" b="1" i="1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  <a:effectLst/>
              </a:rPr>
              <a:t>velmi nízkých frekvencí (VLF)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</a:rPr>
              <a:t>nízkých frekvencí (LF)</a:t>
            </a:r>
            <a:endParaRPr lang="cs-CZ" sz="1200" b="1" i="1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491552" y="630504"/>
            <a:ext cx="3606980" cy="71026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</a:rPr>
              <a:t>Pomalé hormonální změny, RAS, termoregulace, kolísání cévního tonu…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19" name="Přímá spojnice 18"/>
          <p:cNvCxnSpPr/>
          <p:nvPr/>
        </p:nvCxnSpPr>
        <p:spPr>
          <a:xfrm>
            <a:off x="2265932" y="1341438"/>
            <a:ext cx="0" cy="5327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3828032" y="1341438"/>
            <a:ext cx="1294" cy="5327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617973" y="1763828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i="1" dirty="0">
                <a:solidFill>
                  <a:schemeClr val="tx1"/>
                </a:solidFill>
                <a:effectLst/>
              </a:rPr>
              <a:t>Respirační sinusová arytmie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325245" y="3657798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>
                <a:solidFill>
                  <a:schemeClr val="tx1"/>
                </a:solidFill>
              </a:rPr>
              <a:t>baroreflex</a:t>
            </a:r>
            <a:endParaRPr lang="cs-CZ" sz="1800" b="1" i="1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chemeClr val="tx1"/>
                </a:solidFill>
                <a:effectLst/>
              </a:rPr>
              <a:t>Pásmo: </a:t>
            </a:r>
          </a:p>
        </p:txBody>
      </p:sp>
      <p:sp>
        <p:nvSpPr>
          <p:cNvPr id="24" name="Šipka doleva 23"/>
          <p:cNvSpPr/>
          <p:nvPr/>
        </p:nvSpPr>
        <p:spPr>
          <a:xfrm rot="1885066">
            <a:off x="6120026" y="3282936"/>
            <a:ext cx="1920860" cy="440944"/>
          </a:xfrm>
          <a:prstGeom prst="leftArrow">
            <a:avLst/>
          </a:prstGeom>
          <a:solidFill>
            <a:srgbClr val="C00000">
              <a:alpha val="83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Frekvence dýchání</a:t>
            </a:r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1715328" y="1212974"/>
            <a:ext cx="408400" cy="4613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H="1">
            <a:off x="1715328" y="1248916"/>
            <a:ext cx="408400" cy="38429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2339752" y="164157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>
                <a:solidFill>
                  <a:schemeClr val="tx1"/>
                </a:solidFill>
              </a:rPr>
              <a:t>baroreflex</a:t>
            </a:r>
            <a:endParaRPr lang="cs-CZ" sz="1800" b="1" i="1" dirty="0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324453"/>
            <a:ext cx="204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Systolický tlak</a:t>
            </a:r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236220"/>
            <a:ext cx="275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Srdeční frekvence</a:t>
            </a:r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0.5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0.4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0.3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0.1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0.2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0,04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0,08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0,12</a:t>
            </a:r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0,0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0,2</a:t>
            </a:r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71593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Spektrum SBP (</a:t>
            </a:r>
            <a:r>
              <a:rPr lang="cs-CZ" altLang="cs-CZ" sz="1600" dirty="0" err="1"/>
              <a:t>n.u</a:t>
            </a:r>
            <a:r>
              <a:rPr lang="cs-CZ" altLang="cs-CZ" sz="1600" dirty="0"/>
              <a:t>.)</a:t>
            </a:r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35289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Spektrum RR (</a:t>
            </a:r>
            <a:r>
              <a:rPr lang="cs-CZ" altLang="cs-CZ" sz="1600" dirty="0" err="1"/>
              <a:t>n.u</a:t>
            </a:r>
            <a:r>
              <a:rPr lang="cs-CZ" altLang="cs-CZ" sz="1600" dirty="0"/>
              <a:t>.)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98533" y="1248916"/>
            <a:ext cx="2916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Zdroj variability: dýchání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2267744" y="1196752"/>
            <a:ext cx="1642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Zdroj variability :</a:t>
            </a:r>
          </a:p>
        </p:txBody>
      </p:sp>
    </p:spTree>
    <p:extLst>
      <p:ext uri="{BB962C8B-B14F-4D97-AF65-F5344CB8AC3E}">
        <p14:creationId xmlns:p14="http://schemas.microsoft.com/office/powerpoint/2010/main" val="203273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 animBg="1"/>
      <p:bldP spid="27" grpId="0"/>
      <p:bldP spid="3" grpId="0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  <a:effectLst/>
              </a:rPr>
              <a:t>vysokých frekvencí (HF)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  <a:effectLst/>
              </a:rPr>
              <a:t>velmi nízkých frekvencí (VLF)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</a:rPr>
              <a:t>nízkých frekvencí (LF)</a:t>
            </a:r>
            <a:endParaRPr lang="cs-CZ" sz="1200" b="1" i="1" dirty="0">
              <a:solidFill>
                <a:schemeClr val="tx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2325245" y="3585790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</a:rPr>
              <a:t>baroreflex</a:t>
            </a:r>
            <a:endParaRPr lang="cs-CZ" sz="1200" b="1" i="1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chemeClr val="tx1"/>
                </a:solidFill>
                <a:effectLst/>
              </a:rPr>
              <a:t>Pásmo: 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2339752" y="148478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</a:rPr>
              <a:t>baroreflex</a:t>
            </a:r>
            <a:endParaRPr lang="cs-CZ" sz="1200" b="1" i="1" dirty="0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324453"/>
            <a:ext cx="204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Systolický tlak</a:t>
            </a:r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236220"/>
            <a:ext cx="275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Srdeční frekvence</a:t>
            </a:r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0.5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0.4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0.3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0.1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0.2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0,04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0,08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0,12</a:t>
            </a:r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0,0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0,2</a:t>
            </a:r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71593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Spektrum SBP (</a:t>
            </a:r>
            <a:r>
              <a:rPr lang="cs-CZ" altLang="cs-CZ" sz="1600" dirty="0" err="1"/>
              <a:t>n.u</a:t>
            </a:r>
            <a:r>
              <a:rPr lang="cs-CZ" altLang="cs-CZ" sz="1600" dirty="0"/>
              <a:t>.)</a:t>
            </a:r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35289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Spektrum RR (</a:t>
            </a:r>
            <a:r>
              <a:rPr lang="cs-CZ" altLang="cs-CZ" sz="1600" dirty="0" err="1"/>
              <a:t>n.u</a:t>
            </a:r>
            <a:r>
              <a:rPr lang="cs-CZ" altLang="cs-CZ" sz="1600" dirty="0"/>
              <a:t>.)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5267354" y="1655978"/>
            <a:ext cx="1714626" cy="541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i="1" dirty="0">
                <a:solidFill>
                  <a:schemeClr val="tx1"/>
                </a:solidFill>
                <a:effectLst/>
              </a:rPr>
              <a:t>Respirační sinusová arytmie</a:t>
            </a:r>
          </a:p>
        </p:txBody>
      </p:sp>
      <p:sp>
        <p:nvSpPr>
          <p:cNvPr id="52" name="Šipka doleva 51"/>
          <p:cNvSpPr/>
          <p:nvPr/>
        </p:nvSpPr>
        <p:spPr>
          <a:xfrm>
            <a:off x="1475556" y="44624"/>
            <a:ext cx="7200900" cy="57591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parasympathicus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Šipka doleva 52"/>
          <p:cNvSpPr/>
          <p:nvPr/>
        </p:nvSpPr>
        <p:spPr>
          <a:xfrm>
            <a:off x="1475656" y="620688"/>
            <a:ext cx="2448272" cy="43204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sympathicus</a:t>
            </a:r>
            <a:endParaRPr lang="en-US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52120" y="558346"/>
            <a:ext cx="185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Zpoždění </a:t>
            </a:r>
            <a:r>
              <a:rPr lang="en-US" sz="1800" dirty="0"/>
              <a:t>&lt; 1 s</a:t>
            </a:r>
            <a:endParaRPr lang="cs-CZ" sz="1800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1885873" y="982344"/>
            <a:ext cx="273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Zpoždění </a:t>
            </a:r>
            <a:r>
              <a:rPr lang="en-US" sz="1800" dirty="0"/>
              <a:t>&gt; 6 s</a:t>
            </a:r>
          </a:p>
          <a:p>
            <a:r>
              <a:rPr lang="cs-CZ" sz="1800" dirty="0"/>
              <a:t>Pomalé oscilace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5397804" y="1020011"/>
            <a:ext cx="27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Rychlé oscilace</a:t>
            </a:r>
          </a:p>
        </p:txBody>
      </p:sp>
    </p:spTree>
    <p:extLst>
      <p:ext uri="{BB962C8B-B14F-4D97-AF65-F5344CB8AC3E}">
        <p14:creationId xmlns:p14="http://schemas.microsoft.com/office/powerpoint/2010/main" val="60398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3" grpId="0"/>
      <p:bldP spid="54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  <a:effectLst/>
              </a:rPr>
              <a:t>vysokých frekvencí (HF)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  <a:effectLst/>
              </a:rPr>
              <a:t>velmi nízkých frekvencí (VLF)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</a:rPr>
              <a:t>nízkých frekvencí (LF)</a:t>
            </a:r>
            <a:endParaRPr lang="cs-CZ" sz="1200" b="1" i="1" dirty="0">
              <a:solidFill>
                <a:schemeClr val="tx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 rot="16200000">
            <a:off x="1875500" y="2931679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</a:rPr>
              <a:t>baroreflex</a:t>
            </a:r>
            <a:endParaRPr lang="cs-CZ" sz="1200" b="1" i="1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chemeClr val="tx1"/>
                </a:solidFill>
                <a:effectLst/>
              </a:rPr>
              <a:t>Pásmo: </a:t>
            </a:r>
          </a:p>
        </p:txBody>
      </p:sp>
      <p:sp>
        <p:nvSpPr>
          <p:cNvPr id="27" name="TextovéPole 26"/>
          <p:cNvSpPr txBox="1"/>
          <p:nvPr/>
        </p:nvSpPr>
        <p:spPr>
          <a:xfrm rot="16200000">
            <a:off x="2798831" y="2964748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</a:rPr>
              <a:t>mechanický přenos</a:t>
            </a:r>
            <a:endParaRPr lang="cs-CZ" sz="1200" b="1" i="1" dirty="0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324453"/>
            <a:ext cx="204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Systolický tlak</a:t>
            </a:r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236220"/>
            <a:ext cx="275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Srdeční frekvence</a:t>
            </a:r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0.5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0.4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0.3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0.1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0.2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0,04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0,08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0,12</a:t>
            </a:r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0,0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0,2</a:t>
            </a:r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71593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Spektrum SBP (</a:t>
            </a:r>
            <a:r>
              <a:rPr lang="cs-CZ" altLang="cs-CZ" sz="1600" dirty="0" err="1"/>
              <a:t>n.u</a:t>
            </a:r>
            <a:r>
              <a:rPr lang="cs-CZ" altLang="cs-CZ" sz="1600" dirty="0"/>
              <a:t>.)</a:t>
            </a:r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35289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Spektrum RR (</a:t>
            </a:r>
            <a:r>
              <a:rPr lang="cs-CZ" altLang="cs-CZ" sz="1600" dirty="0" err="1"/>
              <a:t>n.u</a:t>
            </a:r>
            <a:r>
              <a:rPr lang="cs-CZ" altLang="cs-CZ" sz="1600" dirty="0"/>
              <a:t>.)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6425971" y="1340768"/>
            <a:ext cx="142929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i="1" dirty="0">
                <a:solidFill>
                  <a:schemeClr val="tx1"/>
                </a:solidFill>
                <a:effectLst/>
              </a:rPr>
              <a:t>CNS (n. vagus)</a:t>
            </a:r>
          </a:p>
        </p:txBody>
      </p:sp>
      <p:sp>
        <p:nvSpPr>
          <p:cNvPr id="52" name="Šipka doleva 51"/>
          <p:cNvSpPr/>
          <p:nvPr/>
        </p:nvSpPr>
        <p:spPr>
          <a:xfrm>
            <a:off x="1475556" y="44624"/>
            <a:ext cx="7200900" cy="57591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parasympathicus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Šipka doleva 52"/>
          <p:cNvSpPr/>
          <p:nvPr/>
        </p:nvSpPr>
        <p:spPr>
          <a:xfrm>
            <a:off x="1475656" y="620688"/>
            <a:ext cx="2448272" cy="43204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sympathicus</a:t>
            </a:r>
            <a:endParaRPr lang="en-US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52119" y="558346"/>
            <a:ext cx="193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Zpoždění </a:t>
            </a:r>
            <a:r>
              <a:rPr lang="en-US" sz="1800" dirty="0"/>
              <a:t>&lt; 1 s</a:t>
            </a:r>
            <a:endParaRPr lang="cs-CZ" sz="1800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1885873" y="982344"/>
            <a:ext cx="273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Zpoždění </a:t>
            </a:r>
            <a:r>
              <a:rPr lang="en-US" sz="1800" dirty="0"/>
              <a:t>&gt; 6 s</a:t>
            </a:r>
          </a:p>
          <a:p>
            <a:r>
              <a:rPr lang="cs-CZ" sz="1800" dirty="0"/>
              <a:t>Pomalé oscilace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5615930" y="855129"/>
            <a:ext cx="27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Rychlé oscilace</a:t>
            </a:r>
          </a:p>
        </p:txBody>
      </p:sp>
      <p:sp>
        <p:nvSpPr>
          <p:cNvPr id="5" name="Šipka dolů 4"/>
          <p:cNvSpPr/>
          <p:nvPr/>
        </p:nvSpPr>
        <p:spPr>
          <a:xfrm rot="2733724">
            <a:off x="6369825" y="1735313"/>
            <a:ext cx="211563" cy="672802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6" name="Šipka dolů 55"/>
          <p:cNvSpPr/>
          <p:nvPr/>
        </p:nvSpPr>
        <p:spPr>
          <a:xfrm>
            <a:off x="5834750" y="3092598"/>
            <a:ext cx="211563" cy="1112977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7" name="Šipka dolů 56"/>
          <p:cNvSpPr/>
          <p:nvPr/>
        </p:nvSpPr>
        <p:spPr>
          <a:xfrm rot="1818211">
            <a:off x="6422716" y="4313291"/>
            <a:ext cx="105781" cy="544600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8" name="TextovéPole 57"/>
          <p:cNvSpPr txBox="1"/>
          <p:nvPr/>
        </p:nvSpPr>
        <p:spPr>
          <a:xfrm>
            <a:off x="6588224" y="3718773"/>
            <a:ext cx="1176080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i="1" dirty="0">
                <a:solidFill>
                  <a:schemeClr val="tx1"/>
                </a:solidFill>
                <a:effectLst/>
              </a:rPr>
              <a:t>Změny tlaku v hrudníku</a:t>
            </a:r>
          </a:p>
        </p:txBody>
      </p:sp>
      <p:sp>
        <p:nvSpPr>
          <p:cNvPr id="59" name="Šipka dolů 58"/>
          <p:cNvSpPr/>
          <p:nvPr/>
        </p:nvSpPr>
        <p:spPr>
          <a:xfrm rot="10800000">
            <a:off x="2776261" y="2918397"/>
            <a:ext cx="211563" cy="800376"/>
          </a:xfrm>
          <a:prstGeom prst="down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0" name="Šipka dolů 59"/>
          <p:cNvSpPr/>
          <p:nvPr/>
        </p:nvSpPr>
        <p:spPr>
          <a:xfrm>
            <a:off x="3059832" y="2934478"/>
            <a:ext cx="211563" cy="784295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1" name="Šipka dolů 60"/>
          <p:cNvSpPr/>
          <p:nvPr/>
        </p:nvSpPr>
        <p:spPr>
          <a:xfrm rot="3216702">
            <a:off x="3423795" y="4087205"/>
            <a:ext cx="211563" cy="784295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2" name="TextovéPole 61"/>
          <p:cNvSpPr txBox="1"/>
          <p:nvPr/>
        </p:nvSpPr>
        <p:spPr>
          <a:xfrm>
            <a:off x="3771608" y="3790078"/>
            <a:ext cx="139821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i="1" dirty="0">
                <a:solidFill>
                  <a:schemeClr val="tx1"/>
                </a:solidFill>
                <a:effectLst/>
              </a:rPr>
              <a:t>kolísání TPR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i="1" dirty="0">
                <a:solidFill>
                  <a:schemeClr val="tx1"/>
                </a:solidFill>
                <a:effectLst/>
              </a:rPr>
              <a:t>(sympatikus)</a:t>
            </a:r>
          </a:p>
        </p:txBody>
      </p:sp>
      <p:sp>
        <p:nvSpPr>
          <p:cNvPr id="63" name="TextovéPole 62"/>
          <p:cNvSpPr txBox="1"/>
          <p:nvPr/>
        </p:nvSpPr>
        <p:spPr>
          <a:xfrm rot="16200000">
            <a:off x="1155419" y="289791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tx1"/>
                </a:solidFill>
              </a:rPr>
              <a:t>???</a:t>
            </a:r>
            <a:endParaRPr lang="cs-CZ" sz="12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2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48" grpId="0"/>
      <p:bldP spid="5" grpId="0" animBg="1"/>
      <p:bldP spid="56" grpId="0" animBg="1"/>
      <p:bldP spid="57" grpId="0" animBg="1"/>
      <p:bldP spid="58" grpId="0"/>
      <p:bldP spid="59" grpId="0" animBg="1"/>
      <p:bldP spid="60" grpId="0" animBg="1"/>
      <p:bldP spid="61" grpId="0" animBg="1"/>
      <p:bldP spid="62" grpId="0"/>
      <p:bldP spid="6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Pictures\další\PhD vtipy a další\12141582_806669932778950_265387277481338262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85" y="1200150"/>
            <a:ext cx="2650190" cy="398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412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F1E0D-48A8-445D-BC38-B468E187C867}" type="slidenum">
              <a:rPr lang="cs-CZ" altLang="cs-CZ"/>
              <a:pPr/>
              <a:t>3</a:t>
            </a:fld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r="6287"/>
          <a:stretch/>
        </p:blipFill>
        <p:spPr>
          <a:xfrm>
            <a:off x="340007" y="4232368"/>
            <a:ext cx="4467120" cy="174595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69479" y="3743394"/>
            <a:ext cx="92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89479" y="5947899"/>
            <a:ext cx="92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DTK</a:t>
            </a:r>
          </a:p>
        </p:txBody>
      </p:sp>
      <p:sp>
        <p:nvSpPr>
          <p:cNvPr id="7" name="Ovál 6"/>
          <p:cNvSpPr/>
          <p:nvPr/>
        </p:nvSpPr>
        <p:spPr bwMode="auto">
          <a:xfrm>
            <a:off x="950331" y="4535926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vál 10"/>
          <p:cNvSpPr/>
          <p:nvPr/>
        </p:nvSpPr>
        <p:spPr bwMode="auto">
          <a:xfrm>
            <a:off x="820038" y="5530409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 t="9065" r="7857" b="5277"/>
          <a:stretch/>
        </p:blipFill>
        <p:spPr>
          <a:xfrm>
            <a:off x="2691329" y="771158"/>
            <a:ext cx="5904032" cy="2972236"/>
          </a:xfrm>
          <a:prstGeom prst="rect">
            <a:avLst/>
          </a:prstGeom>
        </p:spPr>
      </p:pic>
      <p:sp>
        <p:nvSpPr>
          <p:cNvPr id="13" name="Ovál 12"/>
          <p:cNvSpPr/>
          <p:nvPr/>
        </p:nvSpPr>
        <p:spPr bwMode="auto">
          <a:xfrm>
            <a:off x="3672098" y="834042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Ovál 13"/>
          <p:cNvSpPr/>
          <p:nvPr/>
        </p:nvSpPr>
        <p:spPr bwMode="auto">
          <a:xfrm>
            <a:off x="4287688" y="2770257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ál 14"/>
          <p:cNvSpPr/>
          <p:nvPr/>
        </p:nvSpPr>
        <p:spPr bwMode="auto">
          <a:xfrm>
            <a:off x="5617593" y="1514750"/>
            <a:ext cx="180000" cy="18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Ovál 15"/>
          <p:cNvSpPr/>
          <p:nvPr/>
        </p:nvSpPr>
        <p:spPr bwMode="auto">
          <a:xfrm>
            <a:off x="6161361" y="2665709"/>
            <a:ext cx="180000" cy="18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09801" y="299493"/>
            <a:ext cx="159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150/90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552470" y="603209"/>
            <a:ext cx="159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127/92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Extrasystoly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t="19774" r="21144" b="39325"/>
          <a:stretch/>
        </p:blipFill>
        <p:spPr bwMode="auto">
          <a:xfrm>
            <a:off x="703851" y="2071384"/>
            <a:ext cx="3687173" cy="248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t="19303" r="36286" b="23608"/>
          <a:stretch/>
        </p:blipFill>
        <p:spPr bwMode="auto">
          <a:xfrm>
            <a:off x="4852035" y="2220349"/>
            <a:ext cx="3905794" cy="26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2"/>
          <p:cNvCxnSpPr/>
          <p:nvPr/>
        </p:nvCxnSpPr>
        <p:spPr bwMode="auto">
          <a:xfrm flipV="1">
            <a:off x="1541417" y="2351315"/>
            <a:ext cx="849086" cy="11234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9"/>
          <p:cNvCxnSpPr/>
          <p:nvPr/>
        </p:nvCxnSpPr>
        <p:spPr bwMode="auto">
          <a:xfrm flipV="1">
            <a:off x="2059577" y="2420983"/>
            <a:ext cx="849086" cy="11234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10"/>
          <p:cNvCxnSpPr/>
          <p:nvPr/>
        </p:nvCxnSpPr>
        <p:spPr bwMode="auto">
          <a:xfrm flipV="1">
            <a:off x="6191794" y="2547259"/>
            <a:ext cx="570417" cy="112340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11"/>
          <p:cNvCxnSpPr/>
          <p:nvPr/>
        </p:nvCxnSpPr>
        <p:spPr bwMode="auto">
          <a:xfrm flipV="1">
            <a:off x="6444355" y="2795452"/>
            <a:ext cx="557337" cy="12380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t="19774" r="21144" b="57815"/>
          <a:stretch/>
        </p:blipFill>
        <p:spPr bwMode="auto">
          <a:xfrm>
            <a:off x="703852" y="4985678"/>
            <a:ext cx="3687173" cy="136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Přímá spojnice 15"/>
          <p:cNvCxnSpPr/>
          <p:nvPr/>
        </p:nvCxnSpPr>
        <p:spPr bwMode="auto">
          <a:xfrm flipV="1">
            <a:off x="2351315" y="5156953"/>
            <a:ext cx="0" cy="7997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16"/>
          <p:cNvCxnSpPr/>
          <p:nvPr/>
        </p:nvCxnSpPr>
        <p:spPr bwMode="auto">
          <a:xfrm flipV="1">
            <a:off x="2791097" y="5372288"/>
            <a:ext cx="0" cy="3657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nice 21"/>
          <p:cNvCxnSpPr/>
          <p:nvPr/>
        </p:nvCxnSpPr>
        <p:spPr bwMode="auto">
          <a:xfrm flipV="1">
            <a:off x="3596640" y="4985678"/>
            <a:ext cx="0" cy="10100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t="19303" r="36286" b="52339"/>
          <a:stretch/>
        </p:blipFill>
        <p:spPr bwMode="auto">
          <a:xfrm>
            <a:off x="4695281" y="4833261"/>
            <a:ext cx="3905794" cy="129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Přímá spojnice 25"/>
          <p:cNvCxnSpPr/>
          <p:nvPr/>
        </p:nvCxnSpPr>
        <p:spPr bwMode="auto">
          <a:xfrm flipV="1">
            <a:off x="7524208" y="4985678"/>
            <a:ext cx="0" cy="8576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Přímá spojnice 27"/>
          <p:cNvCxnSpPr/>
          <p:nvPr/>
        </p:nvCxnSpPr>
        <p:spPr bwMode="auto">
          <a:xfrm flipH="1" flipV="1">
            <a:off x="6529254" y="4985678"/>
            <a:ext cx="4354" cy="72189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ovéPole 22"/>
          <p:cNvSpPr txBox="1"/>
          <p:nvPr/>
        </p:nvSpPr>
        <p:spPr>
          <a:xfrm>
            <a:off x="1037726" y="1740649"/>
            <a:ext cx="2892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supraventrikulární</a:t>
            </a:r>
            <a:endParaRPr lang="cs-CZ" sz="20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5358538" y="1814425"/>
            <a:ext cx="2892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ventrikulární</a:t>
            </a:r>
          </a:p>
        </p:txBody>
      </p:sp>
    </p:spTree>
    <p:extLst>
      <p:ext uri="{BB962C8B-B14F-4D97-AF65-F5344CB8AC3E}">
        <p14:creationId xmlns:p14="http://schemas.microsoft.com/office/powerpoint/2010/main" val="210393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Ortostatická hypotenze</a:t>
            </a:r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264" r="6429" b="5250"/>
          <a:stretch/>
        </p:blipFill>
        <p:spPr>
          <a:xfrm>
            <a:off x="962115" y="1953451"/>
            <a:ext cx="7289211" cy="4473478"/>
          </a:xfrm>
          <a:prstGeom prst="rect">
            <a:avLst/>
          </a:prstGeom>
        </p:spPr>
      </p:pic>
      <p:cxnSp>
        <p:nvCxnSpPr>
          <p:cNvPr id="33" name="Přímá spojnice 32"/>
          <p:cNvCxnSpPr/>
          <p:nvPr/>
        </p:nvCxnSpPr>
        <p:spPr bwMode="auto">
          <a:xfrm flipV="1">
            <a:off x="2377441" y="2390503"/>
            <a:ext cx="0" cy="249502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Přímá spojnice 34"/>
          <p:cNvCxnSpPr/>
          <p:nvPr/>
        </p:nvCxnSpPr>
        <p:spPr bwMode="auto">
          <a:xfrm flipV="1">
            <a:off x="6409510" y="5512526"/>
            <a:ext cx="0" cy="42675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6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40" y="899072"/>
            <a:ext cx="6430497" cy="595892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06" y="536033"/>
            <a:ext cx="4793931" cy="647700"/>
          </a:xfrm>
        </p:spPr>
        <p:txBody>
          <a:bodyPr/>
          <a:lstStyle/>
          <a:p>
            <a:r>
              <a:rPr lang="cs-CZ" dirty="0" err="1"/>
              <a:t>Valsalvův</a:t>
            </a:r>
            <a:r>
              <a:rPr lang="cs-CZ" dirty="0"/>
              <a:t> manévr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Úvod do problematiky intenzivní a resuscitační péče">
            <a:extLst>
              <a:ext uri="{FF2B5EF4-FFF2-40B4-BE49-F238E27FC236}">
                <a16:creationId xmlns:a16="http://schemas.microsoft.com/office/drawing/2014/main" id="{D1E14638-C899-6181-78E6-66C5E6EE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10" y="1582015"/>
            <a:ext cx="455671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03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/>
        </p:nvSpPr>
        <p:spPr>
          <a:xfrm>
            <a:off x="2990188" y="450250"/>
            <a:ext cx="5622931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3C82D7"/>
              </a:contourClr>
            </a:sp3d>
          </a:bodyPr>
          <a:lstStyle>
            <a:defPPr>
              <a:defRPr lang="cs-CZ"/>
            </a:defPPr>
            <a:lvl1pPr algn="ctr">
              <a:defRPr sz="5400" b="1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dirty="0">
                <a:solidFill>
                  <a:schemeClr val="tx1"/>
                </a:solidFill>
                <a:latin typeface="+mn-lt"/>
                <a:cs typeface="+mn-cs"/>
              </a:rPr>
              <a:t>Citlivost baroreflexu </a:t>
            </a:r>
            <a:br>
              <a:rPr lang="cs-CZ" sz="2800" dirty="0">
                <a:solidFill>
                  <a:schemeClr val="tx1"/>
                </a:solidFill>
                <a:latin typeface="+mn-lt"/>
                <a:cs typeface="+mn-cs"/>
              </a:rPr>
            </a:br>
            <a:r>
              <a:rPr lang="cs-CZ" sz="2800" dirty="0">
                <a:solidFill>
                  <a:schemeClr val="tx1"/>
                </a:solidFill>
                <a:latin typeface="+mn-lt"/>
                <a:cs typeface="+mn-cs"/>
              </a:rPr>
              <a:t>(baroreflex sensitivity, BRS)</a:t>
            </a:r>
            <a:endParaRPr lang="en-US" sz="28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76403" y="3642117"/>
            <a:ext cx="331547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BRS</a:t>
            </a:r>
            <a:r>
              <a:rPr lang="cs-CZ" sz="2000" dirty="0"/>
              <a:t>: změna</a:t>
            </a:r>
            <a:r>
              <a:rPr lang="en-US" sz="2000" dirty="0"/>
              <a:t> </a:t>
            </a:r>
            <a:r>
              <a:rPr lang="en-US" sz="2000" b="1" dirty="0"/>
              <a:t>d</a:t>
            </a:r>
            <a:r>
              <a:rPr lang="cs-CZ" sz="2000" b="1" dirty="0" err="1"/>
              <a:t>élky</a:t>
            </a:r>
            <a:r>
              <a:rPr lang="cs-CZ" sz="2000" b="1" dirty="0"/>
              <a:t> srdečního cyklu </a:t>
            </a:r>
            <a:r>
              <a:rPr lang="cs-CZ" sz="2000" dirty="0"/>
              <a:t>vyvolaná změnou </a:t>
            </a:r>
            <a:r>
              <a:rPr lang="cs-CZ" sz="2000" b="1" dirty="0"/>
              <a:t>STK</a:t>
            </a:r>
            <a:r>
              <a:rPr lang="cs-CZ" sz="2000" dirty="0"/>
              <a:t> o 1 mmHg </a:t>
            </a:r>
            <a:r>
              <a:rPr lang="en-US" sz="2000" dirty="0"/>
              <a:t>[</a:t>
            </a:r>
            <a:r>
              <a:rPr lang="en-US" sz="2000" dirty="0" err="1"/>
              <a:t>ms</a:t>
            </a:r>
            <a:r>
              <a:rPr lang="en-US" sz="2000" dirty="0"/>
              <a:t>/mmHg]</a:t>
            </a:r>
            <a:endParaRPr lang="cs-CZ" sz="2000" dirty="0"/>
          </a:p>
          <a:p>
            <a:r>
              <a:rPr lang="cs-CZ" sz="1100" dirty="0"/>
              <a:t> </a:t>
            </a:r>
            <a:endParaRPr lang="cs-CZ" sz="2000" dirty="0"/>
          </a:p>
          <a:p>
            <a:r>
              <a:rPr lang="cs-CZ" sz="2000" b="1" dirty="0"/>
              <a:t>BRSf</a:t>
            </a:r>
            <a:r>
              <a:rPr lang="cs-CZ" sz="2000" dirty="0"/>
              <a:t>: změna </a:t>
            </a:r>
            <a:r>
              <a:rPr lang="cs-CZ" sz="2000" b="1" dirty="0"/>
              <a:t>srdeční frekvence</a:t>
            </a:r>
            <a:r>
              <a:rPr lang="cs-CZ" sz="2000" dirty="0"/>
              <a:t> vyvolaná změnou </a:t>
            </a:r>
            <a:r>
              <a:rPr lang="cs-CZ" sz="2000" b="1" dirty="0"/>
              <a:t>STK</a:t>
            </a:r>
            <a:r>
              <a:rPr lang="cs-CZ" sz="2000" dirty="0"/>
              <a:t> o 1 mmHg</a:t>
            </a:r>
            <a:r>
              <a:rPr lang="en-US" sz="2000" dirty="0"/>
              <a:t> [</a:t>
            </a:r>
            <a:r>
              <a:rPr lang="cs-CZ" sz="2000" dirty="0" err="1"/>
              <a:t>mHz</a:t>
            </a:r>
            <a:r>
              <a:rPr lang="cs-CZ" sz="2000" dirty="0"/>
              <a:t>/mmHg</a:t>
            </a:r>
            <a:r>
              <a:rPr lang="en-US" sz="2000" dirty="0"/>
              <a:t>]</a:t>
            </a:r>
            <a:endParaRPr lang="cs-CZ" sz="2000" dirty="0"/>
          </a:p>
        </p:txBody>
      </p:sp>
      <p:sp>
        <p:nvSpPr>
          <p:cNvPr id="73" name="Obdélník 72"/>
          <p:cNvSpPr/>
          <p:nvPr/>
        </p:nvSpPr>
        <p:spPr>
          <a:xfrm>
            <a:off x="4337832" y="3318878"/>
            <a:ext cx="1537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cs typeface="Times New Roman" panose="02020603050405020304" pitchFamily="18" charset="0"/>
              </a:rPr>
              <a:t>RR interval</a:t>
            </a:r>
            <a:endParaRPr lang="cs-CZ" sz="2000" dirty="0"/>
          </a:p>
        </p:txBody>
      </p:sp>
      <p:grpSp>
        <p:nvGrpSpPr>
          <p:cNvPr id="76" name="Skupina 75"/>
          <p:cNvGrpSpPr>
            <a:grpSpLocks noChangeAspect="1"/>
          </p:cNvGrpSpPr>
          <p:nvPr/>
        </p:nvGrpSpPr>
        <p:grpSpPr>
          <a:xfrm>
            <a:off x="4038245" y="5052327"/>
            <a:ext cx="2755686" cy="1545025"/>
            <a:chOff x="3177788" y="4810959"/>
            <a:chExt cx="3824390" cy="2144214"/>
          </a:xfrm>
        </p:grpSpPr>
        <p:grpSp>
          <p:nvGrpSpPr>
            <p:cNvPr id="77" name="Skupina 76"/>
            <p:cNvGrpSpPr/>
            <p:nvPr/>
          </p:nvGrpSpPr>
          <p:grpSpPr>
            <a:xfrm>
              <a:off x="3779113" y="4898733"/>
              <a:ext cx="1959714" cy="1574087"/>
              <a:chOff x="2609454" y="4349397"/>
              <a:chExt cx="2792272" cy="2223046"/>
            </a:xfrm>
          </p:grpSpPr>
          <p:cxnSp>
            <p:nvCxnSpPr>
              <p:cNvPr id="81" name="Přímá spojnice 80"/>
              <p:cNvCxnSpPr/>
              <p:nvPr/>
            </p:nvCxnSpPr>
            <p:spPr>
              <a:xfrm>
                <a:off x="2620088" y="4349397"/>
                <a:ext cx="0" cy="222304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Přímá spojnice 81"/>
              <p:cNvCxnSpPr/>
              <p:nvPr/>
            </p:nvCxnSpPr>
            <p:spPr>
              <a:xfrm>
                <a:off x="2609454" y="6525344"/>
                <a:ext cx="27922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ál 82"/>
              <p:cNvSpPr/>
              <p:nvPr/>
            </p:nvSpPr>
            <p:spPr>
              <a:xfrm>
                <a:off x="3488814" y="5623145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84" name="Přímá spojnice 83"/>
              <p:cNvCxnSpPr/>
              <p:nvPr/>
            </p:nvCxnSpPr>
            <p:spPr>
              <a:xfrm flipV="1">
                <a:off x="2612992" y="4508026"/>
                <a:ext cx="2090912" cy="20173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ál 84"/>
              <p:cNvSpPr/>
              <p:nvPr/>
            </p:nvSpPr>
            <p:spPr>
              <a:xfrm>
                <a:off x="3756956" y="5252889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6" name="Ovál 85"/>
              <p:cNvSpPr/>
              <p:nvPr/>
            </p:nvSpPr>
            <p:spPr>
              <a:xfrm>
                <a:off x="4139011" y="5008331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7" name="Ovál 86"/>
              <p:cNvSpPr/>
              <p:nvPr/>
            </p:nvSpPr>
            <p:spPr>
              <a:xfrm>
                <a:off x="4435253" y="4613027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8" name="Obdélník 77"/>
            <p:cNvSpPr/>
            <p:nvPr/>
          </p:nvSpPr>
          <p:spPr>
            <a:xfrm>
              <a:off x="5495728" y="4810959"/>
              <a:ext cx="1506450" cy="1494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>
                  <a:cs typeface="Times New Roman" panose="02020603050405020304" pitchFamily="18" charset="0"/>
                </a:rPr>
                <a:t>BRS: </a:t>
              </a:r>
            </a:p>
            <a:p>
              <a:r>
                <a:rPr lang="cs-CZ" sz="1600" b="1" dirty="0">
                  <a:cs typeface="Times New Roman" panose="02020603050405020304" pitchFamily="18" charset="0"/>
                </a:rPr>
                <a:t>sklon regresní přímky</a:t>
              </a:r>
            </a:p>
          </p:txBody>
        </p:sp>
        <p:sp>
          <p:nvSpPr>
            <p:cNvPr id="79" name="Obdélník 78"/>
            <p:cNvSpPr/>
            <p:nvPr/>
          </p:nvSpPr>
          <p:spPr>
            <a:xfrm rot="16200000">
              <a:off x="3069224" y="5363039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RR</a:t>
              </a:r>
            </a:p>
          </p:txBody>
        </p:sp>
        <p:sp>
          <p:nvSpPr>
            <p:cNvPr id="80" name="Obdélník 79"/>
            <p:cNvSpPr/>
            <p:nvPr/>
          </p:nvSpPr>
          <p:spPr>
            <a:xfrm>
              <a:off x="4570466" y="6399893"/>
              <a:ext cx="793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>
                  <a:cs typeface="Times New Roman" panose="02020603050405020304" pitchFamily="18" charset="0"/>
                </a:rPr>
                <a:t>STK</a:t>
              </a:r>
              <a:endParaRPr lang="cs-CZ" sz="2000" dirty="0"/>
            </a:p>
          </p:txBody>
        </p:sp>
      </p:grpSp>
      <p:grpSp>
        <p:nvGrpSpPr>
          <p:cNvPr id="206" name="Skupina 205"/>
          <p:cNvGrpSpPr/>
          <p:nvPr/>
        </p:nvGrpSpPr>
        <p:grpSpPr>
          <a:xfrm>
            <a:off x="3816260" y="2362713"/>
            <a:ext cx="4852618" cy="910127"/>
            <a:chOff x="3816260" y="2362713"/>
            <a:chExt cx="4852618" cy="910127"/>
          </a:xfrm>
        </p:grpSpPr>
        <p:sp>
          <p:nvSpPr>
            <p:cNvPr id="67" name="Ovál 66"/>
            <p:cNvSpPr/>
            <p:nvPr/>
          </p:nvSpPr>
          <p:spPr>
            <a:xfrm>
              <a:off x="4642649" y="2432313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Ovál 67"/>
            <p:cNvSpPr/>
            <p:nvPr/>
          </p:nvSpPr>
          <p:spPr>
            <a:xfrm>
              <a:off x="5334843" y="2432312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Ovál 68"/>
            <p:cNvSpPr/>
            <p:nvPr/>
          </p:nvSpPr>
          <p:spPr>
            <a:xfrm>
              <a:off x="6188911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0" name="Ovál 69"/>
            <p:cNvSpPr/>
            <p:nvPr/>
          </p:nvSpPr>
          <p:spPr>
            <a:xfrm>
              <a:off x="7246616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1" name="Ovál 70"/>
            <p:cNvSpPr/>
            <p:nvPr/>
          </p:nvSpPr>
          <p:spPr>
            <a:xfrm>
              <a:off x="8461135" y="247180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72" name="Přímá spojnice se šipkou 71"/>
            <p:cNvCxnSpPr/>
            <p:nvPr/>
          </p:nvCxnSpPr>
          <p:spPr>
            <a:xfrm>
              <a:off x="4684283" y="3272840"/>
              <a:ext cx="705985" cy="0"/>
            </a:xfrm>
            <a:prstGeom prst="straightConnector1">
              <a:avLst/>
            </a:prstGeom>
            <a:ln w="57150">
              <a:solidFill>
                <a:srgbClr val="CC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bdélník 74"/>
            <p:cNvSpPr/>
            <p:nvPr/>
          </p:nvSpPr>
          <p:spPr>
            <a:xfrm>
              <a:off x="4705854" y="2362713"/>
              <a:ext cx="3289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>
                  <a:solidFill>
                    <a:srgbClr val="9933FF"/>
                  </a:solidFill>
                  <a:cs typeface="Times New Roman" panose="02020603050405020304" pitchFamily="18" charset="0"/>
                </a:rPr>
                <a:t>R</a:t>
              </a:r>
              <a:endParaRPr lang="cs-CZ" sz="2000" dirty="0">
                <a:solidFill>
                  <a:srgbClr val="9933FF"/>
                </a:solidFill>
              </a:endParaRPr>
            </a:p>
          </p:txBody>
        </p:sp>
        <p:grpSp>
          <p:nvGrpSpPr>
            <p:cNvPr id="88" name="Skupina 87"/>
            <p:cNvGrpSpPr/>
            <p:nvPr/>
          </p:nvGrpSpPr>
          <p:grpSpPr>
            <a:xfrm>
              <a:off x="3816260" y="2536900"/>
              <a:ext cx="4852618" cy="652432"/>
              <a:chOff x="3724407" y="2368516"/>
              <a:chExt cx="4852618" cy="652432"/>
            </a:xfrm>
          </p:grpSpPr>
          <p:grpSp>
            <p:nvGrpSpPr>
              <p:cNvPr id="89" name="Skupina 88"/>
              <p:cNvGrpSpPr/>
              <p:nvPr/>
            </p:nvGrpSpPr>
            <p:grpSpPr>
              <a:xfrm>
                <a:off x="4417587" y="2368516"/>
                <a:ext cx="4159438" cy="652432"/>
                <a:chOff x="2411760" y="1124744"/>
                <a:chExt cx="6150917" cy="928613"/>
              </a:xfrm>
            </p:grpSpPr>
            <p:grpSp>
              <p:nvGrpSpPr>
                <p:cNvPr id="91" name="Skupina 90"/>
                <p:cNvGrpSpPr/>
                <p:nvPr/>
              </p:nvGrpSpPr>
              <p:grpSpPr>
                <a:xfrm>
                  <a:off x="2411760" y="1124744"/>
                  <a:ext cx="1027119" cy="853256"/>
                  <a:chOff x="762000" y="1658417"/>
                  <a:chExt cx="1793768" cy="930782"/>
                </a:xfrm>
              </p:grpSpPr>
              <p:cxnSp>
                <p:nvCxnSpPr>
                  <p:cNvPr id="130" name="Přímá spojnice 129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Přímá spojnice 130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2" name="Volný tvar 131"/>
                  <p:cNvSpPr/>
                  <p:nvPr/>
                </p:nvSpPr>
                <p:spPr>
                  <a:xfrm>
                    <a:off x="762000" y="2354404"/>
                    <a:ext cx="209550" cy="103046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3" name="Volný tvar 132"/>
                  <p:cNvSpPr/>
                  <p:nvPr/>
                </p:nvSpPr>
                <p:spPr>
                  <a:xfrm>
                    <a:off x="1605957" y="2208559"/>
                    <a:ext cx="446846" cy="26794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134" name="Přímá spojnice 133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Přímá spojnice 134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Přímá spojnice 135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Přímá spojnice 136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Přímá spojnice 137"/>
                  <p:cNvCxnSpPr/>
                  <p:nvPr/>
                </p:nvCxnSpPr>
                <p:spPr>
                  <a:xfrm flipV="1">
                    <a:off x="2052803" y="2460923"/>
                    <a:ext cx="502965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2" name="Skupina 91"/>
                <p:cNvGrpSpPr/>
                <p:nvPr/>
              </p:nvGrpSpPr>
              <p:grpSpPr>
                <a:xfrm>
                  <a:off x="3444673" y="1146516"/>
                  <a:ext cx="1243882" cy="853256"/>
                  <a:chOff x="762000" y="1658417"/>
                  <a:chExt cx="2172325" cy="930782"/>
                </a:xfrm>
              </p:grpSpPr>
              <p:cxnSp>
                <p:nvCxnSpPr>
                  <p:cNvPr id="121" name="Přímá spojnice 120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Přímá spojnice 121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3" name="Volný tvar 122"/>
                  <p:cNvSpPr/>
                  <p:nvPr/>
                </p:nvSpPr>
                <p:spPr>
                  <a:xfrm>
                    <a:off x="762000" y="2342529"/>
                    <a:ext cx="209550" cy="1149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24" name="Volný tvar 123"/>
                  <p:cNvSpPr/>
                  <p:nvPr/>
                </p:nvSpPr>
                <p:spPr>
                  <a:xfrm>
                    <a:off x="1605955" y="2184809"/>
                    <a:ext cx="517774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125" name="Přímá spojnice 124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Přímá spojnice 125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Přímá spojnice 126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Přímá spojnice 127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Přímá spojnice 128"/>
                  <p:cNvCxnSpPr/>
                  <p:nvPr/>
                </p:nvCxnSpPr>
                <p:spPr>
                  <a:xfrm>
                    <a:off x="2117006" y="2460923"/>
                    <a:ext cx="81731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3" name="Skupina 92"/>
                <p:cNvGrpSpPr/>
                <p:nvPr/>
              </p:nvGrpSpPr>
              <p:grpSpPr>
                <a:xfrm>
                  <a:off x="4705950" y="1157402"/>
                  <a:ext cx="1567882" cy="853256"/>
                  <a:chOff x="762000" y="1658417"/>
                  <a:chExt cx="2738161" cy="930782"/>
                </a:xfrm>
              </p:grpSpPr>
              <p:cxnSp>
                <p:nvCxnSpPr>
                  <p:cNvPr id="112" name="Přímá spojnice 111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Přímá spojnice 112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4" name="Volný tvar 113"/>
                  <p:cNvSpPr/>
                  <p:nvPr/>
                </p:nvSpPr>
                <p:spPr>
                  <a:xfrm>
                    <a:off x="762000" y="2352429"/>
                    <a:ext cx="209550" cy="1050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5" name="Volný tvar 114"/>
                  <p:cNvSpPr/>
                  <p:nvPr/>
                </p:nvSpPr>
                <p:spPr>
                  <a:xfrm>
                    <a:off x="1605955" y="2184809"/>
                    <a:ext cx="590181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116" name="Přímá spojnice 115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Přímá spojnice 116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Přímá spojnice 117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Přímá spojnice 118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Přímá spojnice 119"/>
                  <p:cNvCxnSpPr>
                    <a:stCxn id="115" idx="2"/>
                  </p:cNvCxnSpPr>
                  <p:nvPr/>
                </p:nvCxnSpPr>
                <p:spPr>
                  <a:xfrm>
                    <a:off x="2196136" y="2460056"/>
                    <a:ext cx="1304025" cy="86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" name="Skupina 93"/>
                <p:cNvGrpSpPr/>
                <p:nvPr/>
              </p:nvGrpSpPr>
              <p:grpSpPr>
                <a:xfrm>
                  <a:off x="6272187" y="1177363"/>
                  <a:ext cx="1799350" cy="853256"/>
                  <a:chOff x="762000" y="1658417"/>
                  <a:chExt cx="3142400" cy="930782"/>
                </a:xfrm>
              </p:grpSpPr>
              <p:cxnSp>
                <p:nvCxnSpPr>
                  <p:cNvPr id="103" name="Přímá spojnice 102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Přímá spojnice 103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Volný tvar 104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06" name="Volný tvar 105"/>
                  <p:cNvSpPr/>
                  <p:nvPr/>
                </p:nvSpPr>
                <p:spPr>
                  <a:xfrm>
                    <a:off x="1605955" y="2184809"/>
                    <a:ext cx="747265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107" name="Přímá spojnice 106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Přímá spojnice 107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Přímá spojnice 108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Přímá spojnice 109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Přímá spojnice 110"/>
                  <p:cNvCxnSpPr>
                    <a:stCxn id="106" idx="2"/>
                    <a:endCxn id="98" idx="0"/>
                  </p:cNvCxnSpPr>
                  <p:nvPr/>
                </p:nvCxnSpPr>
                <p:spPr>
                  <a:xfrm>
                    <a:off x="2353220" y="2460056"/>
                    <a:ext cx="1551179" cy="2219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5" name="Skupina 94"/>
                <p:cNvGrpSpPr/>
                <p:nvPr/>
              </p:nvGrpSpPr>
              <p:grpSpPr>
                <a:xfrm>
                  <a:off x="8071537" y="1200101"/>
                  <a:ext cx="491140" cy="853256"/>
                  <a:chOff x="762000" y="1658417"/>
                  <a:chExt cx="857730" cy="930782"/>
                </a:xfrm>
              </p:grpSpPr>
              <p:cxnSp>
                <p:nvCxnSpPr>
                  <p:cNvPr id="96" name="Přímá spojnice 95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Přímá spojnice 96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8" name="Volný tvar 97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99" name="Přímá spojnice 98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Přímá spojnice 99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Přímá spojnice 100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Přímá spojnice 101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0" name="Obdélník 89"/>
              <p:cNvSpPr/>
              <p:nvPr/>
            </p:nvSpPr>
            <p:spPr>
              <a:xfrm>
                <a:off x="3724407" y="2379442"/>
                <a:ext cx="60426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>
                    <a:cs typeface="Times New Roman" panose="02020603050405020304" pitchFamily="18" charset="0"/>
                  </a:rPr>
                  <a:t>EKG</a:t>
                </a:r>
                <a:endParaRPr lang="cs-CZ" sz="2000" dirty="0"/>
              </a:p>
            </p:txBody>
          </p:sp>
        </p:grpSp>
      </p:grpSp>
      <p:grpSp>
        <p:nvGrpSpPr>
          <p:cNvPr id="146" name="Skupina 145"/>
          <p:cNvGrpSpPr>
            <a:grpSpLocks noChangeAspect="1"/>
          </p:cNvGrpSpPr>
          <p:nvPr/>
        </p:nvGrpSpPr>
        <p:grpSpPr>
          <a:xfrm>
            <a:off x="6663342" y="5041737"/>
            <a:ext cx="2423408" cy="1546592"/>
            <a:chOff x="5259361" y="4848216"/>
            <a:chExt cx="3363251" cy="2146387"/>
          </a:xfrm>
        </p:grpSpPr>
        <p:sp>
          <p:nvSpPr>
            <p:cNvPr id="147" name="Obdélník 146"/>
            <p:cNvSpPr/>
            <p:nvPr/>
          </p:nvSpPr>
          <p:spPr>
            <a:xfrm rot="16200000">
              <a:off x="5150797" y="5376033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HR</a:t>
              </a:r>
            </a:p>
          </p:txBody>
        </p:sp>
        <p:grpSp>
          <p:nvGrpSpPr>
            <p:cNvPr id="148" name="Skupina 147"/>
            <p:cNvGrpSpPr/>
            <p:nvPr/>
          </p:nvGrpSpPr>
          <p:grpSpPr>
            <a:xfrm>
              <a:off x="5807811" y="4848216"/>
              <a:ext cx="2814801" cy="2146387"/>
              <a:chOff x="5807811" y="4848216"/>
              <a:chExt cx="2814801" cy="2146387"/>
            </a:xfrm>
          </p:grpSpPr>
          <p:cxnSp>
            <p:nvCxnSpPr>
              <p:cNvPr id="149" name="Přímá spojnice 148"/>
              <p:cNvCxnSpPr/>
              <p:nvPr/>
            </p:nvCxnSpPr>
            <p:spPr>
              <a:xfrm>
                <a:off x="5815274" y="4938165"/>
                <a:ext cx="0" cy="15740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Přímá spojnice 149"/>
              <p:cNvCxnSpPr/>
              <p:nvPr/>
            </p:nvCxnSpPr>
            <p:spPr>
              <a:xfrm>
                <a:off x="5807811" y="6478902"/>
                <a:ext cx="195971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1" name="Skupina 150"/>
              <p:cNvGrpSpPr/>
              <p:nvPr/>
            </p:nvGrpSpPr>
            <p:grpSpPr>
              <a:xfrm rot="5400000">
                <a:off x="6103670" y="5177611"/>
                <a:ext cx="1081419" cy="1085221"/>
                <a:chOff x="6196343" y="5050492"/>
                <a:chExt cx="1081419" cy="1085221"/>
              </a:xfrm>
            </p:grpSpPr>
            <p:sp>
              <p:nvSpPr>
                <p:cNvPr id="154" name="Ovál 153"/>
                <p:cNvSpPr/>
                <p:nvPr/>
              </p:nvSpPr>
              <p:spPr>
                <a:xfrm>
                  <a:off x="6424977" y="5840076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155" name="Přímá spojnice 154"/>
                <p:cNvCxnSpPr/>
                <p:nvPr/>
              </p:nvCxnSpPr>
              <p:spPr>
                <a:xfrm rot="16200000">
                  <a:off x="6194442" y="5052393"/>
                  <a:ext cx="1085221" cy="10814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ál 155"/>
                <p:cNvSpPr/>
                <p:nvPr/>
              </p:nvSpPr>
              <p:spPr>
                <a:xfrm>
                  <a:off x="6613168" y="5577907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57" name="Ovál 156"/>
                <p:cNvSpPr/>
                <p:nvPr/>
              </p:nvSpPr>
              <p:spPr>
                <a:xfrm>
                  <a:off x="6881308" y="5404741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58" name="Ovál 157"/>
                <p:cNvSpPr/>
                <p:nvPr/>
              </p:nvSpPr>
              <p:spPr>
                <a:xfrm>
                  <a:off x="7089220" y="5124835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52" name="Obdélník 151"/>
              <p:cNvSpPr/>
              <p:nvPr/>
            </p:nvSpPr>
            <p:spPr>
              <a:xfrm>
                <a:off x="7153792" y="4848216"/>
                <a:ext cx="1468820" cy="1494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1600" b="1" dirty="0">
                    <a:cs typeface="Times New Roman" panose="02020603050405020304" pitchFamily="18" charset="0"/>
                  </a:rPr>
                  <a:t>BRSf: </a:t>
                </a:r>
              </a:p>
              <a:p>
                <a:r>
                  <a:rPr lang="cs-CZ" sz="1600" b="1" dirty="0">
                    <a:cs typeface="Times New Roman" panose="02020603050405020304" pitchFamily="18" charset="0"/>
                  </a:rPr>
                  <a:t>sklon regresní přímky</a:t>
                </a:r>
              </a:p>
            </p:txBody>
          </p:sp>
          <p:sp>
            <p:nvSpPr>
              <p:cNvPr id="153" name="Obdélník 152"/>
              <p:cNvSpPr/>
              <p:nvPr/>
            </p:nvSpPr>
            <p:spPr>
              <a:xfrm>
                <a:off x="6599165" y="6439323"/>
                <a:ext cx="793409" cy="555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>
                    <a:cs typeface="Times New Roman" panose="02020603050405020304" pitchFamily="18" charset="0"/>
                  </a:rPr>
                  <a:t>STK</a:t>
                </a:r>
                <a:endParaRPr lang="cs-CZ" sz="2000" dirty="0"/>
              </a:p>
            </p:txBody>
          </p:sp>
        </p:grpSp>
      </p:grpSp>
      <p:grpSp>
        <p:nvGrpSpPr>
          <p:cNvPr id="205" name="Skupina 204"/>
          <p:cNvGrpSpPr/>
          <p:nvPr/>
        </p:nvGrpSpPr>
        <p:grpSpPr>
          <a:xfrm>
            <a:off x="3681397" y="3187228"/>
            <a:ext cx="4882519" cy="1425377"/>
            <a:chOff x="3681397" y="3187228"/>
            <a:chExt cx="4882519" cy="1425377"/>
          </a:xfrm>
        </p:grpSpPr>
        <p:sp>
          <p:nvSpPr>
            <p:cNvPr id="74" name="Obdélník 73"/>
            <p:cNvSpPr/>
            <p:nvPr/>
          </p:nvSpPr>
          <p:spPr>
            <a:xfrm>
              <a:off x="6486293" y="3300027"/>
              <a:ext cx="5716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STK</a:t>
              </a:r>
              <a:endParaRPr lang="cs-CZ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139" name="Skupina 138"/>
            <p:cNvGrpSpPr/>
            <p:nvPr/>
          </p:nvGrpSpPr>
          <p:grpSpPr>
            <a:xfrm>
              <a:off x="3681397" y="3209071"/>
              <a:ext cx="4882519" cy="1372057"/>
              <a:chOff x="3589544" y="3209071"/>
              <a:chExt cx="4882519" cy="1372057"/>
            </a:xfrm>
          </p:grpSpPr>
          <p:grpSp>
            <p:nvGrpSpPr>
              <p:cNvPr id="140" name="Skupina 139"/>
              <p:cNvGrpSpPr/>
              <p:nvPr/>
            </p:nvGrpSpPr>
            <p:grpSpPr>
              <a:xfrm>
                <a:off x="4667885" y="3209071"/>
                <a:ext cx="3804178" cy="1298586"/>
                <a:chOff x="2781898" y="2012757"/>
                <a:chExt cx="5625564" cy="1848291"/>
              </a:xfrm>
            </p:grpSpPr>
            <p:sp>
              <p:nvSpPr>
                <p:cNvPr id="142" name="Volný tvar 141"/>
                <p:cNvSpPr/>
                <p:nvPr/>
              </p:nvSpPr>
              <p:spPr>
                <a:xfrm>
                  <a:off x="2781898" y="3014088"/>
                  <a:ext cx="967247" cy="846960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43" name="Volný tvar 142"/>
                <p:cNvSpPr/>
                <p:nvPr/>
              </p:nvSpPr>
              <p:spPr>
                <a:xfrm>
                  <a:off x="3747478" y="2706775"/>
                  <a:ext cx="1269080" cy="1078515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44" name="Volný tvar 143"/>
                <p:cNvSpPr/>
                <p:nvPr/>
              </p:nvSpPr>
              <p:spPr>
                <a:xfrm>
                  <a:off x="5014146" y="2426956"/>
                  <a:ext cx="1593116" cy="126188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45" name="Volný tvar 144"/>
                <p:cNvSpPr/>
                <p:nvPr/>
              </p:nvSpPr>
              <p:spPr>
                <a:xfrm>
                  <a:off x="6607262" y="2012757"/>
                  <a:ext cx="1800200" cy="155911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41" name="Obdélník 140"/>
              <p:cNvSpPr/>
              <p:nvPr/>
            </p:nvSpPr>
            <p:spPr>
              <a:xfrm>
                <a:off x="3589544" y="3873242"/>
                <a:ext cx="90505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>
                    <a:cs typeface="Times New Roman" panose="02020603050405020304" pitchFamily="18" charset="0"/>
                  </a:rPr>
                  <a:t>krevní </a:t>
                </a:r>
              </a:p>
              <a:p>
                <a:r>
                  <a:rPr lang="cs-CZ" sz="2000" b="1" dirty="0">
                    <a:cs typeface="Times New Roman" panose="02020603050405020304" pitchFamily="18" charset="0"/>
                  </a:rPr>
                  <a:t>tlak</a:t>
                </a:r>
                <a:endParaRPr lang="cs-CZ" sz="2000" dirty="0"/>
              </a:p>
            </p:txBody>
          </p:sp>
        </p:grpSp>
        <p:sp>
          <p:nvSpPr>
            <p:cNvPr id="168" name="Obdélník 167"/>
            <p:cNvSpPr/>
            <p:nvPr/>
          </p:nvSpPr>
          <p:spPr>
            <a:xfrm>
              <a:off x="6435497" y="4212495"/>
              <a:ext cx="6106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DTK</a:t>
              </a:r>
              <a:endParaRPr lang="cs-CZ" sz="2000" dirty="0">
                <a:solidFill>
                  <a:srgbClr val="00B050"/>
                </a:solidFill>
              </a:endParaRPr>
            </a:p>
          </p:txBody>
        </p:sp>
        <p:sp>
          <p:nvSpPr>
            <p:cNvPr id="196" name="Ovál 195"/>
            <p:cNvSpPr/>
            <p:nvPr/>
          </p:nvSpPr>
          <p:spPr>
            <a:xfrm>
              <a:off x="4774841" y="38575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7" name="Ovál 196"/>
            <p:cNvSpPr/>
            <p:nvPr/>
          </p:nvSpPr>
          <p:spPr>
            <a:xfrm>
              <a:off x="5443814" y="3680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8" name="Ovál 197"/>
            <p:cNvSpPr/>
            <p:nvPr/>
          </p:nvSpPr>
          <p:spPr>
            <a:xfrm>
              <a:off x="6336963" y="347898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9" name="Ovál 198"/>
            <p:cNvSpPr/>
            <p:nvPr/>
          </p:nvSpPr>
          <p:spPr>
            <a:xfrm>
              <a:off x="7423248" y="31872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0" name="Ovál 199"/>
            <p:cNvSpPr/>
            <p:nvPr/>
          </p:nvSpPr>
          <p:spPr>
            <a:xfrm>
              <a:off x="5348028" y="441255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1" name="Ovál 200"/>
            <p:cNvSpPr/>
            <p:nvPr/>
          </p:nvSpPr>
          <p:spPr>
            <a:xfrm>
              <a:off x="6231878" y="4347137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2" name="Ovál 201"/>
            <p:cNvSpPr/>
            <p:nvPr/>
          </p:nvSpPr>
          <p:spPr>
            <a:xfrm>
              <a:off x="7293790" y="423601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3" name="Ovál 202"/>
            <p:cNvSpPr/>
            <p:nvPr/>
          </p:nvSpPr>
          <p:spPr>
            <a:xfrm>
              <a:off x="4709322" y="4481248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04" name="TextovéPole 203"/>
          <p:cNvSpPr txBox="1"/>
          <p:nvPr/>
        </p:nvSpPr>
        <p:spPr>
          <a:xfrm>
            <a:off x="231137" y="957468"/>
            <a:ext cx="257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Vyšetření funkce </a:t>
            </a:r>
            <a:r>
              <a:rPr lang="cs-CZ" sz="2000" b="1" dirty="0">
                <a:solidFill>
                  <a:srgbClr val="FF0000"/>
                </a:solidFill>
              </a:rPr>
              <a:t>srdeční větvě baroreflexu</a:t>
            </a:r>
            <a:r>
              <a:rPr lang="cs-CZ" sz="2000" b="1" dirty="0"/>
              <a:t> na základě </a:t>
            </a:r>
            <a:r>
              <a:rPr lang="cs-CZ" sz="2000" b="1" dirty="0">
                <a:solidFill>
                  <a:srgbClr val="FF0000"/>
                </a:solidFill>
              </a:rPr>
              <a:t>vztahu STK </a:t>
            </a:r>
            <a:r>
              <a:rPr lang="cs-CZ" sz="2000" b="1" dirty="0"/>
              <a:t>a</a:t>
            </a:r>
            <a:r>
              <a:rPr lang="cs-CZ" sz="2000" b="1" dirty="0">
                <a:solidFill>
                  <a:srgbClr val="FF0000"/>
                </a:solidFill>
              </a:rPr>
              <a:t> srdeční frekvence </a:t>
            </a:r>
            <a:r>
              <a:rPr lang="cs-CZ" sz="2000" b="1" dirty="0"/>
              <a:t>(intervalů)</a:t>
            </a:r>
          </a:p>
        </p:txBody>
      </p:sp>
    </p:spTree>
    <p:extLst>
      <p:ext uri="{BB962C8B-B14F-4D97-AF65-F5344CB8AC3E}">
        <p14:creationId xmlns:p14="http://schemas.microsoft.com/office/powerpoint/2010/main" val="259131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3" grpId="0"/>
      <p:bldP spid="2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54718" y="342772"/>
            <a:ext cx="4281942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M</a:t>
            </a:r>
            <a:r>
              <a:rPr lang="cs-CZ" sz="3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etody výpočtu BRS</a:t>
            </a:r>
            <a:endParaRPr lang="cs-CZ" sz="2800" b="1" u="sng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0329" y="1569449"/>
            <a:ext cx="5240198" cy="1107996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3333FF"/>
            </a:outerShdw>
          </a:effec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b="1" i="1" u="sng" dirty="0">
                <a:latin typeface="+mn-lt"/>
              </a:rPr>
              <a:t>Standardní (oxfordská) metoda</a:t>
            </a:r>
            <a:r>
              <a:rPr lang="cs-CZ" sz="2200" b="1" i="1" u="sng" dirty="0">
                <a:latin typeface="+mn-lt"/>
                <a:cs typeface="+mn-cs"/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dirty="0">
                <a:latin typeface="+mn-lt"/>
              </a:rPr>
              <a:t>- aplikace </a:t>
            </a:r>
            <a:r>
              <a:rPr lang="cs-CZ" sz="2200" dirty="0" err="1">
                <a:latin typeface="+mn-lt"/>
              </a:rPr>
              <a:t>phenylephrinu</a:t>
            </a:r>
            <a:r>
              <a:rPr lang="cs-CZ" sz="2200" dirty="0">
                <a:latin typeface="+mn-lt"/>
              </a:rPr>
              <a:t> (vazokonstriktor)</a:t>
            </a:r>
          </a:p>
        </p:txBody>
      </p:sp>
      <p:pic>
        <p:nvPicPr>
          <p:cNvPr id="27" name="Picture 2" descr="E7C22FD0"/>
          <p:cNvPicPr>
            <a:picLocks noChangeAspect="1" noChangeArrowheads="1"/>
          </p:cNvPicPr>
          <p:nvPr/>
        </p:nvPicPr>
        <p:blipFill rotWithShape="1"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 t="3926" r="17164" b="30207"/>
          <a:stretch/>
        </p:blipFill>
        <p:spPr bwMode="auto">
          <a:xfrm>
            <a:off x="5220072" y="907654"/>
            <a:ext cx="3710394" cy="367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Skupina 49"/>
          <p:cNvGrpSpPr>
            <a:grpSpLocks noChangeAspect="1"/>
          </p:cNvGrpSpPr>
          <p:nvPr/>
        </p:nvGrpSpPr>
        <p:grpSpPr>
          <a:xfrm>
            <a:off x="4861632" y="4710892"/>
            <a:ext cx="1845371" cy="1823272"/>
            <a:chOff x="3177788" y="4424802"/>
            <a:chExt cx="2561039" cy="2530371"/>
          </a:xfrm>
        </p:grpSpPr>
        <p:grpSp>
          <p:nvGrpSpPr>
            <p:cNvPr id="51" name="Skupina 50"/>
            <p:cNvGrpSpPr/>
            <p:nvPr/>
          </p:nvGrpSpPr>
          <p:grpSpPr>
            <a:xfrm>
              <a:off x="3779113" y="4898733"/>
              <a:ext cx="1959714" cy="1574087"/>
              <a:chOff x="2609454" y="4349397"/>
              <a:chExt cx="2792272" cy="2223046"/>
            </a:xfrm>
          </p:grpSpPr>
          <p:cxnSp>
            <p:nvCxnSpPr>
              <p:cNvPr id="55" name="Přímá spojnice 54"/>
              <p:cNvCxnSpPr/>
              <p:nvPr/>
            </p:nvCxnSpPr>
            <p:spPr>
              <a:xfrm>
                <a:off x="2620088" y="4349397"/>
                <a:ext cx="0" cy="222304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Přímá spojnice 55"/>
              <p:cNvCxnSpPr/>
              <p:nvPr/>
            </p:nvCxnSpPr>
            <p:spPr>
              <a:xfrm>
                <a:off x="2609454" y="6519840"/>
                <a:ext cx="27922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ál 56"/>
              <p:cNvSpPr/>
              <p:nvPr/>
            </p:nvSpPr>
            <p:spPr>
              <a:xfrm>
                <a:off x="3488814" y="5623145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58" name="Přímá spojnice 57"/>
              <p:cNvCxnSpPr/>
              <p:nvPr/>
            </p:nvCxnSpPr>
            <p:spPr>
              <a:xfrm flipV="1">
                <a:off x="2612992" y="4508026"/>
                <a:ext cx="2090912" cy="20173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ál 58"/>
              <p:cNvSpPr/>
              <p:nvPr/>
            </p:nvSpPr>
            <p:spPr>
              <a:xfrm>
                <a:off x="3756956" y="5252889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0" name="Ovál 59"/>
              <p:cNvSpPr/>
              <p:nvPr/>
            </p:nvSpPr>
            <p:spPr>
              <a:xfrm>
                <a:off x="4139011" y="5008331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1" name="Ovál 60"/>
              <p:cNvSpPr/>
              <p:nvPr/>
            </p:nvSpPr>
            <p:spPr>
              <a:xfrm>
                <a:off x="4435253" y="4613027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52" name="Obdélník 51"/>
            <p:cNvSpPr/>
            <p:nvPr/>
          </p:nvSpPr>
          <p:spPr>
            <a:xfrm>
              <a:off x="3857190" y="4424802"/>
              <a:ext cx="1881637" cy="811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>
                  <a:cs typeface="Times New Roman" panose="02020603050405020304" pitchFamily="18" charset="0"/>
                </a:rPr>
                <a:t>normální BRS</a:t>
              </a:r>
            </a:p>
          </p:txBody>
        </p:sp>
        <p:sp>
          <p:nvSpPr>
            <p:cNvPr id="53" name="Obdélník 52"/>
            <p:cNvSpPr/>
            <p:nvPr/>
          </p:nvSpPr>
          <p:spPr>
            <a:xfrm rot="16200000">
              <a:off x="3069224" y="5363039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RR</a:t>
              </a:r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4570466" y="6399893"/>
              <a:ext cx="793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>
                  <a:cs typeface="Times New Roman" panose="02020603050405020304" pitchFamily="18" charset="0"/>
                </a:rPr>
                <a:t>STK</a:t>
              </a:r>
              <a:endParaRPr lang="cs-CZ" sz="2000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7047109" y="4620376"/>
            <a:ext cx="1845371" cy="1932341"/>
            <a:chOff x="6854563" y="4665011"/>
            <a:chExt cx="1845371" cy="1932341"/>
          </a:xfrm>
        </p:grpSpPr>
        <p:grpSp>
          <p:nvGrpSpPr>
            <p:cNvPr id="29" name="Skupina 28"/>
            <p:cNvGrpSpPr>
              <a:grpSpLocks noChangeAspect="1"/>
            </p:cNvGrpSpPr>
            <p:nvPr/>
          </p:nvGrpSpPr>
          <p:grpSpPr>
            <a:xfrm>
              <a:off x="6854563" y="5115575"/>
              <a:ext cx="1845371" cy="1481777"/>
              <a:chOff x="3177788" y="4898735"/>
              <a:chExt cx="2561039" cy="2056438"/>
            </a:xfrm>
          </p:grpSpPr>
          <p:grpSp>
            <p:nvGrpSpPr>
              <p:cNvPr id="30" name="Skupina 29"/>
              <p:cNvGrpSpPr/>
              <p:nvPr/>
            </p:nvGrpSpPr>
            <p:grpSpPr>
              <a:xfrm>
                <a:off x="3779113" y="4898735"/>
                <a:ext cx="1959714" cy="1574088"/>
                <a:chOff x="2609454" y="4349397"/>
                <a:chExt cx="2792272" cy="2223046"/>
              </a:xfrm>
            </p:grpSpPr>
            <p:cxnSp>
              <p:nvCxnSpPr>
                <p:cNvPr id="33" name="Přímá spojnice 32"/>
                <p:cNvCxnSpPr/>
                <p:nvPr/>
              </p:nvCxnSpPr>
              <p:spPr>
                <a:xfrm>
                  <a:off x="2620088" y="4349397"/>
                  <a:ext cx="0" cy="22230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Přímá spojnice 33"/>
                <p:cNvCxnSpPr/>
                <p:nvPr/>
              </p:nvCxnSpPr>
              <p:spPr>
                <a:xfrm>
                  <a:off x="2609454" y="6525344"/>
                  <a:ext cx="27922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Ovál 34"/>
                <p:cNvSpPr/>
                <p:nvPr/>
              </p:nvSpPr>
              <p:spPr>
                <a:xfrm>
                  <a:off x="3566512" y="6160271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36" name="Přímá spojnice 35"/>
                <p:cNvCxnSpPr/>
                <p:nvPr/>
              </p:nvCxnSpPr>
              <p:spPr>
                <a:xfrm flipV="1">
                  <a:off x="2612992" y="5855074"/>
                  <a:ext cx="2718619" cy="64751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ál 46"/>
                <p:cNvSpPr/>
                <p:nvPr/>
              </p:nvSpPr>
              <p:spPr>
                <a:xfrm>
                  <a:off x="3940858" y="6106342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8" name="Ovál 47"/>
                <p:cNvSpPr/>
                <p:nvPr/>
              </p:nvSpPr>
              <p:spPr>
                <a:xfrm>
                  <a:off x="4355020" y="5990317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9" name="Ovál 48"/>
                <p:cNvSpPr/>
                <p:nvPr/>
              </p:nvSpPr>
              <p:spPr>
                <a:xfrm>
                  <a:off x="4795196" y="5831799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31" name="Obdélník 30"/>
              <p:cNvSpPr/>
              <p:nvPr/>
            </p:nvSpPr>
            <p:spPr>
              <a:xfrm rot="16200000">
                <a:off x="3069224" y="5363039"/>
                <a:ext cx="772408" cy="55528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 b="1" dirty="0"/>
                  <a:t>RR</a:t>
                </a:r>
              </a:p>
            </p:txBody>
          </p:sp>
          <p:sp>
            <p:nvSpPr>
              <p:cNvPr id="32" name="Obdélník 31"/>
              <p:cNvSpPr/>
              <p:nvPr/>
            </p:nvSpPr>
            <p:spPr>
              <a:xfrm>
                <a:off x="4570466" y="6399893"/>
                <a:ext cx="793408" cy="55528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 b="1" dirty="0">
                    <a:cs typeface="Times New Roman" panose="02020603050405020304" pitchFamily="18" charset="0"/>
                  </a:rPr>
                  <a:t>STK</a:t>
                </a:r>
                <a:endParaRPr lang="cs-CZ" sz="2000" dirty="0"/>
              </a:p>
            </p:txBody>
          </p:sp>
        </p:grpSp>
        <p:sp>
          <p:nvSpPr>
            <p:cNvPr id="62" name="Obdélník 61"/>
            <p:cNvSpPr/>
            <p:nvPr/>
          </p:nvSpPr>
          <p:spPr>
            <a:xfrm>
              <a:off x="7337105" y="4665011"/>
              <a:ext cx="108548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>
                  <a:cs typeface="Times New Roman" panose="02020603050405020304" pitchFamily="18" charset="0"/>
                </a:rPr>
                <a:t>snížená BRS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634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d_sablona_4×3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med_sablona_4×3_cz</Template>
  <TotalTime>581</TotalTime>
  <Words>1230</Words>
  <Application>Microsoft Office PowerPoint</Application>
  <PresentationFormat>Předvádění na obrazovce (4:3)</PresentationFormat>
  <Paragraphs>393</Paragraphs>
  <Slides>26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Tahoma</vt:lpstr>
      <vt:lpstr>Wingdings</vt:lpstr>
      <vt:lpstr>med_sablona_4×3_cz</vt:lpstr>
      <vt:lpstr>Fotopletysmografická metoda snímání TK</vt:lpstr>
      <vt:lpstr>Fotopletysmografická metoda snímání TK</vt:lpstr>
      <vt:lpstr>Prezentace aplikace PowerPoint</vt:lpstr>
      <vt:lpstr>Extrasystoly</vt:lpstr>
      <vt:lpstr>Ortostatická hypotenze</vt:lpstr>
      <vt:lpstr>Valsalvův manévr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Johanka</dc:creator>
  <cp:lastModifiedBy>Jana Svačinová</cp:lastModifiedBy>
  <cp:revision>61</cp:revision>
  <cp:lastPrinted>1601-01-01T00:00:00Z</cp:lastPrinted>
  <dcterms:created xsi:type="dcterms:W3CDTF">2017-04-26T14:35:28Z</dcterms:created>
  <dcterms:modified xsi:type="dcterms:W3CDTF">2023-04-11T06:57:21Z</dcterms:modified>
</cp:coreProperties>
</file>