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05" r:id="rId2"/>
    <p:sldId id="461" r:id="rId3"/>
    <p:sldId id="463" r:id="rId4"/>
    <p:sldId id="464" r:id="rId5"/>
    <p:sldId id="465" r:id="rId6"/>
    <p:sldId id="467" r:id="rId7"/>
    <p:sldId id="466" r:id="rId8"/>
    <p:sldId id="468" r:id="rId9"/>
    <p:sldId id="469" r:id="rId10"/>
    <p:sldId id="470" r:id="rId11"/>
    <p:sldId id="473" r:id="rId12"/>
    <p:sldId id="472" r:id="rId13"/>
    <p:sldId id="476" r:id="rId14"/>
    <p:sldId id="475" r:id="rId15"/>
    <p:sldId id="477" r:id="rId16"/>
    <p:sldId id="478" r:id="rId17"/>
    <p:sldId id="482" r:id="rId18"/>
    <p:sldId id="479" r:id="rId19"/>
    <p:sldId id="480" r:id="rId20"/>
    <p:sldId id="481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346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2" autoAdjust="0"/>
    <p:restoredTop sz="81673" autoAdjust="0"/>
  </p:normalViewPr>
  <p:slideViewPr>
    <p:cSldViewPr>
      <p:cViewPr varScale="1">
        <p:scale>
          <a:sx n="88" d="100"/>
          <a:sy n="88" d="100"/>
        </p:scale>
        <p:origin x="17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latin typeface="Times New Roman"/>
              <a:cs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Druhy fotoelektrického jevu a jejich stručný popis.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Dříve curie. 1 </a:t>
            </a:r>
            <a:r>
              <a:rPr lang="cs-CZ" dirty="0" err="1" smtClean="0"/>
              <a:t>Ci</a:t>
            </a:r>
            <a:r>
              <a:rPr lang="cs-CZ" dirty="0" smtClean="0"/>
              <a:t> = 3,7 10^10 </a:t>
            </a:r>
            <a:r>
              <a:rPr lang="cs-CZ" dirty="0" err="1" smtClean="0"/>
              <a:t>Bq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Stará jednotka</a:t>
            </a:r>
            <a:r>
              <a:rPr lang="cs-CZ" baseline="0" dirty="0" smtClean="0"/>
              <a:t> rad (1 </a:t>
            </a:r>
            <a:r>
              <a:rPr lang="cs-CZ" baseline="0" dirty="0" err="1" smtClean="0"/>
              <a:t>Gy</a:t>
            </a:r>
            <a:r>
              <a:rPr lang="cs-CZ" baseline="0" dirty="0" smtClean="0"/>
              <a:t> = 100 rad)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Umělé</a:t>
            </a:r>
            <a:r>
              <a:rPr lang="cs-CZ" baseline="0" dirty="0" smtClean="0"/>
              <a:t> zdroje např. rentgenka, urychlovače </a:t>
            </a:r>
            <a:r>
              <a:rPr lang="cs-CZ" baseline="0" dirty="0" err="1" smtClean="0"/>
              <a:t>atp</a:t>
            </a:r>
            <a:r>
              <a:rPr lang="cs-CZ" baseline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Tento ekvivalent</a:t>
            </a:r>
            <a:r>
              <a:rPr lang="cs-CZ" baseline="0" dirty="0" smtClean="0"/>
              <a:t> byl stanoven opravdu pouze pro člověka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cs-CZ" alt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10.3.2016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IZMB – fotonové záření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 smtClean="0"/>
              <a:t>4.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2250" y="980728"/>
            <a:ext cx="8682806" cy="4249385"/>
            <a:chOff x="144" y="912"/>
            <a:chExt cx="5480" cy="333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408" y="1248"/>
              <a:ext cx="816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84" y="148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784" y="172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736" y="316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88" y="1728"/>
              <a:ext cx="0" cy="48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888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976" y="1488"/>
              <a:ext cx="0" cy="72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120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464" y="1728"/>
              <a:ext cx="0" cy="14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pic>
          <p:nvPicPr>
            <p:cNvPr id="18" name="Obrázek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344"/>
              <a:ext cx="39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2976"/>
              <a:ext cx="36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824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680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680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680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392" y="912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056" y="1296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2823,9</a:t>
              </a:r>
              <a:endParaRPr lang="cs-CZ" altLang="cs-CZ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056" y="158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2505,7</a:t>
              </a:r>
              <a:endParaRPr lang="cs-CZ" altLang="cs-CZ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056" y="2064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1332,5</a:t>
              </a:r>
              <a:endParaRPr lang="cs-CZ" altLang="cs-CZ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96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176" y="23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cs typeface="Times New Roman" pitchFamily="18" charset="0"/>
                </a:rPr>
                <a:t>γ</a:t>
              </a:r>
              <a:endParaRPr lang="cs-CZ" altLang="cs-CZ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600" y="182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600" y="249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32" y="254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pic>
          <p:nvPicPr>
            <p:cNvPr id="34" name="Obrázek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8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6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4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4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4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82" y="938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J P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144" y="124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5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44" y="153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4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144" y="201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2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144" y="292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0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84" y="3648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84" y="4080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864" y="3504"/>
              <a:ext cx="6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 dirty="0"/>
                <a:t>99,88</a:t>
              </a:r>
              <a:r>
                <a:rPr lang="cs-CZ" altLang="cs-CZ" sz="2000" b="1" dirty="0"/>
                <a:t>%</a:t>
              </a: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680" y="364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680" y="4080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864" y="3936"/>
              <a:ext cx="63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sz="2000" b="1" dirty="0"/>
                <a:t>0,12%</a:t>
              </a:r>
              <a:endParaRPr lang="cs-CZ" altLang="cs-CZ" dirty="0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2208" y="3504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 dirty="0"/>
                <a:t>&gt; 99,9</a:t>
              </a:r>
              <a:r>
                <a:rPr lang="cs-CZ" altLang="cs-CZ" sz="2000" b="1" dirty="0"/>
                <a:t>%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256" y="3936"/>
              <a:ext cx="6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 dirty="0"/>
                <a:t>&lt; 0,1</a:t>
              </a:r>
              <a:r>
                <a:rPr lang="cs-CZ" altLang="cs-CZ" sz="2000" b="1" dirty="0"/>
                <a:t>%</a:t>
              </a:r>
            </a:p>
          </p:txBody>
        </p:sp>
        <p:pic>
          <p:nvPicPr>
            <p:cNvPr id="54" name="Obrázek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744"/>
              <a:ext cx="230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</p:pic>
      </p:grpSp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222250" y="86644"/>
            <a:ext cx="8682806" cy="9652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záření (Co)</a:t>
            </a:r>
            <a:endParaRPr lang="cs-CZ" dirty="0">
              <a:latin typeface="Times New Roman"/>
              <a:cs typeface="Times New Roman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3210" y="5148639"/>
            <a:ext cx="8661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Protože jsou protony a neutrony fermiony, mohou se nacházet pouze na přesně daných energetických hladinách </a:t>
            </a:r>
            <a:r>
              <a:rPr lang="cs-CZ" dirty="0" smtClean="0"/>
              <a:t>(podobně </a:t>
            </a:r>
            <a:r>
              <a:rPr lang="cs-CZ" dirty="0"/>
              <a:t>jako </a:t>
            </a:r>
            <a:r>
              <a:rPr lang="cs-CZ" dirty="0" smtClean="0"/>
              <a:t>elektrony </a:t>
            </a:r>
            <a:r>
              <a:rPr lang="cs-CZ" dirty="0"/>
              <a:t>- viz Pauliho vylučovací princip), proto i energie celého jádra může nabývat pouze daných hladin. Při štěpení se energie jádra zmenšuje a </a:t>
            </a:r>
            <a:r>
              <a:rPr lang="cs-CZ" dirty="0" smtClean="0"/>
              <a:t>přebytek </a:t>
            </a:r>
            <a:r>
              <a:rPr lang="cs-CZ" dirty="0"/>
              <a:t>energie je buď </a:t>
            </a:r>
            <a:r>
              <a:rPr lang="cs-CZ" dirty="0" smtClean="0"/>
              <a:t>předáván nově </a:t>
            </a:r>
            <a:r>
              <a:rPr lang="cs-CZ" dirty="0"/>
              <a:t>vnikajícím částicím a nebo je </a:t>
            </a:r>
            <a:r>
              <a:rPr lang="cs-CZ" dirty="0" smtClean="0"/>
              <a:t>vyzářen </a:t>
            </a:r>
            <a:r>
              <a:rPr lang="cs-CZ" dirty="0"/>
              <a:t>formou fotonů. </a:t>
            </a:r>
            <a:r>
              <a:rPr lang="cs-CZ" dirty="0" smtClean="0">
                <a:latin typeface="Times New Roman"/>
                <a:cs typeface="Times New Roman"/>
              </a:rPr>
              <a:t>Zde </a:t>
            </a:r>
            <a:r>
              <a:rPr lang="cs-CZ" dirty="0">
                <a:latin typeface="Times New Roman"/>
                <a:cs typeface="Times New Roman"/>
              </a:rPr>
              <a:t>Co přechází beta-rozpadem na excitovaný Ni (existují 2 různé cesty), který posléze </a:t>
            </a:r>
            <a:r>
              <a:rPr lang="cs-CZ" dirty="0" err="1">
                <a:latin typeface="Times New Roman"/>
                <a:cs typeface="Times New Roman"/>
              </a:rPr>
              <a:t>deexcituje</a:t>
            </a:r>
            <a:r>
              <a:rPr lang="cs-CZ" dirty="0">
                <a:latin typeface="Times New Roman"/>
                <a:cs typeface="Times New Roman"/>
              </a:rPr>
              <a:t> (jeho jádro </a:t>
            </a:r>
            <a:r>
              <a:rPr lang="cs-CZ" dirty="0" err="1">
                <a:latin typeface="Times New Roman"/>
                <a:cs typeface="Times New Roman"/>
              </a:rPr>
              <a:t>deexcituje</a:t>
            </a:r>
            <a:r>
              <a:rPr lang="cs-CZ" dirty="0">
                <a:latin typeface="Times New Roman"/>
                <a:cs typeface="Times New Roman"/>
              </a:rPr>
              <a:t>) a vyzáří se fotony.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4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80"/>
          <p:cNvGrpSpPr>
            <a:grpSpLocks/>
          </p:cNvGrpSpPr>
          <p:nvPr/>
        </p:nvGrpSpPr>
        <p:grpSpPr bwMode="auto">
          <a:xfrm>
            <a:off x="251520" y="1340768"/>
            <a:ext cx="8686800" cy="5121275"/>
            <a:chOff x="96" y="912"/>
            <a:chExt cx="5472" cy="3226"/>
          </a:xfrm>
        </p:grpSpPr>
        <p:grpSp>
          <p:nvGrpSpPr>
            <p:cNvPr id="57" name="Group 70"/>
            <p:cNvGrpSpPr>
              <a:grpSpLocks/>
            </p:cNvGrpSpPr>
            <p:nvPr/>
          </p:nvGrpSpPr>
          <p:grpSpPr bwMode="auto">
            <a:xfrm>
              <a:off x="96" y="912"/>
              <a:ext cx="5472" cy="2592"/>
              <a:chOff x="96" y="912"/>
              <a:chExt cx="5472" cy="2592"/>
            </a:xfrm>
          </p:grpSpPr>
          <p:sp>
            <p:nvSpPr>
              <p:cNvPr id="65" name="Rectangle 45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816" cy="20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2784" y="148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736" y="31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3888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3072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77" name="Object 23"/>
              <p:cNvGraphicFramePr>
                <a:graphicFrameLocks noChangeAspect="1"/>
              </p:cNvGraphicFramePr>
              <p:nvPr/>
            </p:nvGraphicFramePr>
            <p:xfrm>
              <a:off x="5136" y="1344"/>
              <a:ext cx="43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" name="Equation" r:id="rId4" imgW="685800" imgH="419100" progId="">
                      <p:embed/>
                    </p:oleObj>
                  </mc:Choice>
                  <mc:Fallback>
                    <p:oleObj name="Equation" r:id="rId4" imgW="685800" imgH="419100" progId="">
                      <p:embed/>
                      <p:pic>
                        <p:nvPicPr>
                          <p:cNvPr id="0" name="Picture 2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1344"/>
                            <a:ext cx="43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24"/>
              <p:cNvGraphicFramePr>
                <a:graphicFrameLocks noChangeAspect="1"/>
              </p:cNvGraphicFramePr>
              <p:nvPr/>
            </p:nvGraphicFramePr>
            <p:xfrm>
              <a:off x="5184" y="3120"/>
              <a:ext cx="36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" name="Equation" r:id="rId6" imgW="583947" imgH="418918" progId="">
                      <p:embed/>
                    </p:oleObj>
                  </mc:Choice>
                  <mc:Fallback>
                    <p:oleObj name="Equation" r:id="rId6" imgW="583947" imgH="418918" progId="">
                      <p:embed/>
                      <p:pic>
                        <p:nvPicPr>
                          <p:cNvPr id="0" name="Picture 2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4" y="3120"/>
                            <a:ext cx="368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Line 28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Line 29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Line 30"/>
              <p:cNvSpPr>
                <a:spLocks noChangeShapeType="1"/>
              </p:cNvSpPr>
              <p:nvPr/>
            </p:nvSpPr>
            <p:spPr bwMode="auto">
              <a:xfrm>
                <a:off x="1680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1392" y="912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E</a:t>
                </a:r>
                <a:r>
                  <a:rPr lang="cs-CZ" altLang="cs-CZ"/>
                  <a:t> </a:t>
                </a:r>
                <a:r>
                  <a:rPr lang="en-US" altLang="cs-CZ"/>
                  <a:t>[keV]</a:t>
                </a:r>
                <a:endParaRPr lang="cs-CZ" altLang="cs-CZ"/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056" y="1296"/>
                <a:ext cx="6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1357,2</a:t>
                </a:r>
                <a:endParaRPr lang="cs-CZ" altLang="cs-CZ"/>
              </a:p>
            </p:txBody>
          </p:sp>
          <p:sp>
            <p:nvSpPr>
              <p:cNvPr id="86" name="Text Box 33"/>
              <p:cNvSpPr txBox="1">
                <a:spLocks noChangeArrowheads="1"/>
              </p:cNvSpPr>
              <p:nvPr/>
            </p:nvSpPr>
            <p:spPr bwMode="auto">
              <a:xfrm>
                <a:off x="1152" y="158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920,6</a:t>
                </a:r>
                <a:endParaRPr lang="cs-CZ" altLang="cs-CZ"/>
              </a:p>
            </p:txBody>
          </p:sp>
          <p:sp>
            <p:nvSpPr>
              <p:cNvPr id="87" name="Text Box 34"/>
              <p:cNvSpPr txBox="1">
                <a:spLocks noChangeArrowheads="1"/>
              </p:cNvSpPr>
              <p:nvPr/>
            </p:nvSpPr>
            <p:spPr bwMode="auto">
              <a:xfrm>
                <a:off x="1104" y="2064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509,1</a:t>
                </a:r>
                <a:endParaRPr lang="cs-CZ" altLang="cs-CZ"/>
              </a:p>
            </p:txBody>
          </p:sp>
          <p:sp>
            <p:nvSpPr>
              <p:cNvPr id="88" name="Text Box 35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0</a:t>
                </a:r>
                <a:endParaRPr lang="cs-CZ" altLang="cs-CZ"/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2976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/>
            </p:nvSpPr>
            <p:spPr bwMode="auto">
              <a:xfrm>
                <a:off x="3984" y="288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graphicFrame>
            <p:nvGraphicFramePr>
              <p:cNvPr id="92" name="Object 41"/>
              <p:cNvGraphicFramePr>
                <a:graphicFrameLocks noChangeAspect="1"/>
              </p:cNvGraphicFramePr>
              <p:nvPr/>
            </p:nvGraphicFramePr>
            <p:xfrm>
              <a:off x="3744" y="2304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" name="Equation" r:id="rId8" imgW="533169" imgH="380835" progId="">
                      <p:embed/>
                    </p:oleObj>
                  </mc:Choice>
                  <mc:Fallback>
                    <p:oleObj name="Equation" r:id="rId8" imgW="533169" imgH="380835" progId="">
                      <p:embed/>
                      <p:pic>
                        <p:nvPicPr>
                          <p:cNvPr id="0" name="Picture 2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2304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43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" name="Equation" r:id="rId10" imgW="533169" imgH="380835" progId="">
                      <p:embed/>
                    </p:oleObj>
                  </mc:Choice>
                  <mc:Fallback>
                    <p:oleObj name="Equation" r:id="rId10" imgW="533169" imgH="380835" progId="">
                      <p:embed/>
                      <p:pic>
                        <p:nvPicPr>
                          <p:cNvPr id="0" name="Picture 2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Line 48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>
                <a:off x="240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>
                <a:off x="288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Line 51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Text Box 52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00" name="Text Box 53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01" name="Text Box 56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9/2</a:t>
                </a:r>
                <a:r>
                  <a:rPr lang="cs-CZ" altLang="cs-CZ"/>
                  <a:t> </a:t>
                </a:r>
                <a:r>
                  <a:rPr lang="en-US" altLang="cs-CZ"/>
                  <a:t>+</a:t>
                </a:r>
                <a:endParaRPr lang="cs-CZ" altLang="cs-CZ"/>
              </a:p>
            </p:txBody>
          </p:sp>
          <p:graphicFrame>
            <p:nvGraphicFramePr>
              <p:cNvPr id="102" name="Object 57"/>
              <p:cNvGraphicFramePr>
                <a:graphicFrameLocks noChangeAspect="1"/>
              </p:cNvGraphicFramePr>
              <p:nvPr/>
            </p:nvGraphicFramePr>
            <p:xfrm>
              <a:off x="5088" y="2784"/>
              <a:ext cx="47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9" name="Equation" r:id="rId11" imgW="749300" imgH="419100" progId="">
                      <p:embed/>
                    </p:oleObj>
                  </mc:Choice>
                  <mc:Fallback>
                    <p:oleObj name="Equation" r:id="rId11" imgW="749300" imgH="419100" progId="">
                      <p:embed/>
                      <p:pic>
                        <p:nvPicPr>
                          <p:cNvPr id="0" name="Picture 2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8" y="2784"/>
                            <a:ext cx="47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Line 58"/>
              <p:cNvSpPr>
                <a:spLocks noChangeShapeType="1"/>
              </p:cNvSpPr>
              <p:nvPr/>
            </p:nvSpPr>
            <p:spPr bwMode="auto">
              <a:xfrm>
                <a:off x="336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" name="Line 59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" name="Line 60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" name="Text Box 61"/>
              <p:cNvSpPr txBox="1">
                <a:spLocks noChangeArrowheads="1"/>
              </p:cNvSpPr>
              <p:nvPr/>
            </p:nvSpPr>
            <p:spPr bwMode="auto">
              <a:xfrm>
                <a:off x="1104" y="2736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142,7</a:t>
                </a:r>
                <a:endParaRPr lang="cs-CZ" altLang="cs-CZ"/>
              </a:p>
            </p:txBody>
          </p:sp>
          <p:sp>
            <p:nvSpPr>
              <p:cNvPr id="107" name="Line 63"/>
              <p:cNvSpPr>
                <a:spLocks noChangeShapeType="1"/>
              </p:cNvSpPr>
              <p:nvPr/>
            </p:nvSpPr>
            <p:spPr bwMode="auto">
              <a:xfrm>
                <a:off x="3072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" name="Line 64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Text Box 65"/>
              <p:cNvSpPr txBox="1">
                <a:spLocks noChangeArrowheads="1"/>
              </p:cNvSpPr>
              <p:nvPr/>
            </p:nvSpPr>
            <p:spPr bwMode="auto">
              <a:xfrm>
                <a:off x="96" y="153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10" name="Text Box 67"/>
              <p:cNvSpPr txBox="1">
                <a:spLocks noChangeArrowheads="1"/>
              </p:cNvSpPr>
              <p:nvPr/>
            </p:nvSpPr>
            <p:spPr bwMode="auto">
              <a:xfrm>
                <a:off x="96" y="2016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3/2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sp>
            <p:nvSpPr>
              <p:cNvPr id="111" name="Text Box 68"/>
              <p:cNvSpPr txBox="1">
                <a:spLocks noChangeArrowheads="1"/>
              </p:cNvSpPr>
              <p:nvPr/>
            </p:nvSpPr>
            <p:spPr bwMode="auto">
              <a:xfrm>
                <a:off x="96" y="268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graphicFrame>
            <p:nvGraphicFramePr>
              <p:cNvPr id="112" name="Object 69"/>
              <p:cNvGraphicFramePr>
                <a:graphicFrameLocks noChangeAspect="1"/>
              </p:cNvGraphicFramePr>
              <p:nvPr/>
            </p:nvGraphicFramePr>
            <p:xfrm>
              <a:off x="3264" y="1488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0" name="Equation" r:id="rId13" imgW="533169" imgH="380835" progId="">
                      <p:embed/>
                    </p:oleObj>
                  </mc:Choice>
                  <mc:Fallback>
                    <p:oleObj name="Equation" r:id="rId13" imgW="533169" imgH="380835" progId="">
                      <p:embed/>
                      <p:pic>
                        <p:nvPicPr>
                          <p:cNvPr id="0" name="Picture 2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488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Line 71"/>
            <p:cNvSpPr>
              <a:spLocks noChangeShapeType="1"/>
            </p:cNvSpPr>
            <p:nvPr/>
          </p:nvSpPr>
          <p:spPr bwMode="auto">
            <a:xfrm>
              <a:off x="1248" y="3792"/>
              <a:ext cx="480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72"/>
            <p:cNvSpPr>
              <a:spLocks noChangeShapeType="1"/>
            </p:cNvSpPr>
            <p:nvPr/>
          </p:nvSpPr>
          <p:spPr bwMode="auto">
            <a:xfrm>
              <a:off x="1296" y="3984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Line 73"/>
            <p:cNvSpPr>
              <a:spLocks noChangeShapeType="1"/>
            </p:cNvSpPr>
            <p:nvPr/>
          </p:nvSpPr>
          <p:spPr bwMode="auto">
            <a:xfrm>
              <a:off x="1296" y="3552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1824" y="340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82,5%</a:t>
              </a:r>
              <a:endParaRPr lang="cs-CZ" altLang="cs-CZ" sz="2000"/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1824" y="364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16,5%</a:t>
              </a:r>
              <a:endParaRPr lang="cs-CZ" altLang="cs-CZ" sz="2000"/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1824" y="388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1,0%</a:t>
              </a:r>
              <a:endParaRPr lang="cs-CZ" altLang="cs-CZ" sz="2000"/>
            </a:p>
          </p:txBody>
        </p:sp>
        <p:graphicFrame>
          <p:nvGraphicFramePr>
            <p:cNvPr id="64" name="Object 79"/>
            <p:cNvGraphicFramePr>
              <a:graphicFrameLocks noChangeAspect="1"/>
            </p:cNvGraphicFramePr>
            <p:nvPr/>
          </p:nvGraphicFramePr>
          <p:xfrm>
            <a:off x="2778" y="3456"/>
            <a:ext cx="2448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" name="Equation" r:id="rId14" imgW="4686300" imgH="1104900" progId="">
                    <p:embed/>
                  </p:oleObj>
                </mc:Choice>
                <mc:Fallback>
                  <p:oleObj name="Equation" r:id="rId14" imgW="4686300" imgH="1104900" progId="">
                    <p:embed/>
                    <p:pic>
                      <p:nvPicPr>
                        <p:cNvPr id="0" name="Picture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" y="3456"/>
                          <a:ext cx="2448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záření (</a:t>
            </a:r>
            <a:r>
              <a:rPr lang="cs-CZ" dirty="0" err="1" smtClean="0">
                <a:latin typeface="Times New Roman"/>
                <a:cs typeface="Times New Roman"/>
              </a:rPr>
              <a:t>Tc</a:t>
            </a:r>
            <a:r>
              <a:rPr lang="cs-CZ" dirty="0" smtClean="0">
                <a:latin typeface="Times New Roman"/>
                <a:cs typeface="Times New Roman"/>
              </a:rPr>
              <a:t>)</a:t>
            </a:r>
            <a:endParaRPr lang="cs-CZ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1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Útlum záření</a:t>
            </a:r>
            <a:endParaRPr lang="cs-CZ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77572" y="1243193"/>
            <a:ext cx="2971800" cy="3836988"/>
            <a:chOff x="288" y="1104"/>
            <a:chExt cx="1872" cy="241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03" y="1104"/>
              <a:ext cx="1088" cy="24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85" y="1117"/>
              <a:ext cx="91" cy="240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88" y="24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8" y="2432"/>
              <a:ext cx="81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03" y="179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276" y="179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21" y="1480"/>
              <a:ext cx="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67" y="2432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>
                  <a:latin typeface="Verdana" pitchFamily="34" charset="0"/>
                </a:rPr>
                <a:t>  </a:t>
              </a:r>
              <a:r>
                <a:rPr lang="en-US" altLang="cs-CZ" b="1" i="1"/>
                <a:t>x</a:t>
              </a:r>
              <a:r>
                <a:rPr lang="en-US" altLang="cs-CZ"/>
                <a:t>    </a:t>
              </a:r>
              <a:r>
                <a:rPr lang="en-US" altLang="cs-CZ" b="1" i="1"/>
                <a:t>x + </a:t>
              </a:r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13" y="2111"/>
              <a:ext cx="9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b="1" i="1" dirty="0"/>
                <a:t>I      </a:t>
              </a:r>
              <a:r>
                <a:rPr lang="en-US" altLang="cs-CZ" b="1" i="1" dirty="0" err="1"/>
                <a:t>I</a:t>
              </a:r>
              <a:r>
                <a:rPr lang="en-US" altLang="cs-CZ" b="1" i="1" dirty="0"/>
                <a:t> </a:t>
              </a:r>
              <a:r>
                <a:rPr lang="cs-CZ" altLang="cs-CZ" b="1" i="1" dirty="0" smtClean="0"/>
                <a:t>-</a:t>
              </a:r>
              <a:r>
                <a:rPr lang="en-US" altLang="cs-CZ" b="1" i="1" dirty="0" smtClean="0"/>
                <a:t> </a:t>
              </a:r>
              <a:r>
                <a:rPr lang="el-GR" altLang="cs-CZ" dirty="0">
                  <a:latin typeface="Verdana" pitchFamily="34" charset="0"/>
                </a:rPr>
                <a:t>Δ</a:t>
              </a:r>
              <a:r>
                <a:rPr lang="en-US" altLang="cs-CZ" b="1" i="1" dirty="0"/>
                <a:t>I</a:t>
              </a:r>
              <a:endParaRPr lang="el-GR" altLang="cs-CZ" b="1" i="1" dirty="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76" y="2432"/>
              <a:ext cx="5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330395" y="1361636"/>
                <a:ext cx="2808312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𝑑𝐼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95" y="1361636"/>
                <a:ext cx="2808312" cy="8091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397231" y="2211048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31" y="2211048"/>
                <a:ext cx="280831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315303" y="2857617"/>
                <a:ext cx="28083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03" y="2857617"/>
                <a:ext cx="2808312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82511" y="3777979"/>
                <a:ext cx="2808312" cy="8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11" y="3777979"/>
                <a:ext cx="2808312" cy="8513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012885" y="4873215"/>
                <a:ext cx="1404156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85" y="4873215"/>
                <a:ext cx="1404156" cy="7848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774735" y="4834400"/>
                <a:ext cx="2124236" cy="78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𝑚𝑜𝑙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35" y="4834400"/>
                <a:ext cx="2124236" cy="7873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/>
          <p:cNvSpPr/>
          <p:nvPr/>
        </p:nvSpPr>
        <p:spPr>
          <a:xfrm>
            <a:off x="1842187" y="5822345"/>
            <a:ext cx="7327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1/2</a:t>
            </a:r>
            <a:r>
              <a:rPr lang="cs-CZ" dirty="0"/>
              <a:t> je </a:t>
            </a:r>
            <a:r>
              <a:rPr lang="cs-CZ" dirty="0" err="1"/>
              <a:t>polotloušťka</a:t>
            </a:r>
            <a:r>
              <a:rPr lang="cs-CZ" dirty="0"/>
              <a:t> a </a:t>
            </a:r>
            <a:r>
              <a:rPr lang="cs-CZ" dirty="0" smtClean="0">
                <a:latin typeface="Symbol" panose="05050102010706020507" pitchFamily="18" charset="2"/>
              </a:rPr>
              <a:t>m</a:t>
            </a:r>
            <a:r>
              <a:rPr lang="cs-CZ" dirty="0" smtClean="0"/>
              <a:t> </a:t>
            </a:r>
            <a:r>
              <a:rPr lang="cs-CZ" dirty="0"/>
              <a:t>je lineární koeficient útlumu</a:t>
            </a:r>
            <a:r>
              <a:rPr lang="cs-CZ" dirty="0" smtClean="0"/>
              <a:t>. Zavádí </a:t>
            </a:r>
            <a:r>
              <a:rPr lang="cs-CZ" dirty="0"/>
              <a:t>se hmotnostní koeficient útlumu, který je nezávislý na hustotě látky a atomový koeficient útlumu, který je nezávislý jak na hustotě tak i na látkovém množství.</a:t>
            </a:r>
          </a:p>
        </p:txBody>
      </p:sp>
    </p:spTree>
    <p:extLst>
      <p:ext uri="{BB962C8B-B14F-4D97-AF65-F5344CB8AC3E}">
        <p14:creationId xmlns:p14="http://schemas.microsoft.com/office/powerpoint/2010/main" val="40176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Útlum záření</a:t>
            </a:r>
            <a:endParaRPr lang="cs-CZ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907704" y="1556793"/>
            <a:ext cx="7010400" cy="29523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Foton předává energii částicím látky.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částic je buď absorbována nebo opětovně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vyzářena (rozptýlena).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Zavádí se koeficient útlumu a koeficient absorpce.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𝑡𝑟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𝑡𝑟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909283" y="5657671"/>
            <a:ext cx="7014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Pokud lineární koeficient </a:t>
            </a:r>
            <a:r>
              <a:rPr lang="cs-CZ" b="1" dirty="0" smtClean="0"/>
              <a:t>útlumu</a:t>
            </a:r>
            <a:r>
              <a:rPr lang="cs-CZ" dirty="0" smtClean="0"/>
              <a:t> </a:t>
            </a:r>
            <a:r>
              <a:rPr lang="cs-CZ" dirty="0"/>
              <a:t>vynásobíme poměrem střední hodnoty absorbované energie a energie původního záření </a:t>
            </a:r>
            <a:r>
              <a:rPr lang="cs-CZ" dirty="0" smtClean="0"/>
              <a:t>(</a:t>
            </a:r>
            <a:r>
              <a:rPr lang="cs-CZ" dirty="0" err="1" smtClean="0"/>
              <a:t>ħ</a:t>
            </a:r>
            <a:r>
              <a:rPr lang="cs-CZ" dirty="0" err="1" smtClean="0">
                <a:latin typeface="Symbol" panose="05050102010706020507" pitchFamily="18" charset="2"/>
              </a:rPr>
              <a:t>w</a:t>
            </a:r>
            <a:r>
              <a:rPr lang="cs-CZ" dirty="0" smtClean="0"/>
              <a:t>) </a:t>
            </a:r>
            <a:r>
              <a:rPr lang="cs-CZ" dirty="0"/>
              <a:t>dostáváme koeficient </a:t>
            </a:r>
            <a:r>
              <a:rPr lang="cs-CZ" b="1" dirty="0" smtClean="0"/>
              <a:t>absorpce</a:t>
            </a:r>
            <a:r>
              <a:rPr lang="cs-CZ" dirty="0"/>
              <a:t>. (</a:t>
            </a:r>
            <a:r>
              <a:rPr lang="cs-CZ" dirty="0" smtClean="0"/>
              <a:t>ħ = h/2</a:t>
            </a:r>
            <a:r>
              <a:rPr lang="cs-CZ" dirty="0" smtClean="0">
                <a:latin typeface="Symbol" panose="05050102010706020507" pitchFamily="18" charset="2"/>
              </a:rPr>
              <a:t>p</a:t>
            </a:r>
            <a:r>
              <a:rPr lang="cs-CZ" dirty="0" smtClean="0"/>
              <a:t>)</a:t>
            </a:r>
            <a:endParaRPr lang="cs-CZ" dirty="0"/>
          </a:p>
          <a:p>
            <a:pPr>
              <a:defRPr/>
            </a:pPr>
            <a:r>
              <a:rPr lang="cs-CZ" dirty="0"/>
              <a:t>Koeficienty popisují jak moc je záření utlumeno/absorbováno.</a:t>
            </a:r>
          </a:p>
        </p:txBody>
      </p:sp>
    </p:spTree>
    <p:extLst>
      <p:ext uri="{BB962C8B-B14F-4D97-AF65-F5344CB8AC3E}">
        <p14:creationId xmlns:p14="http://schemas.microsoft.com/office/powerpoint/2010/main" val="24764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fotonů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3924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Fotoelektrický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rozptyl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elektron-pozitronový pár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03468" y="6088435"/>
            <a:ext cx="713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Každý z těchto jevů má svůj vlastní lineární koeficient útlumu, který se podílí na celkovém útlumu záření!!!</a:t>
            </a:r>
          </a:p>
        </p:txBody>
      </p:sp>
    </p:spTree>
    <p:extLst>
      <p:ext uri="{BB962C8B-B14F-4D97-AF65-F5344CB8AC3E}">
        <p14:creationId xmlns:p14="http://schemas.microsoft.com/office/powerpoint/2010/main" val="49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23042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fotonu je absorbována elektronem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následně je využita k jeho ionizaci.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musí být dostatečná k ionizaci.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90" y="3646793"/>
            <a:ext cx="4630354" cy="32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196752"/>
            <a:ext cx="7010400" cy="5661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Vnitřní: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je vytržen z elektronového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Neopouští ovšem látku, ale není vázán na konkrétní atom.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Stává se z něj vodivostní elektron a podílí se na lepším vedení elektrického proudu látkou, např. polovodiče.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je vytržen z el.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Opouští látku a je zcela volným.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Vzniklou „díru“ může zaplnit elektron z vyšší vrstvy a vyzářit foton.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Vyzářený foton může okamžitě způsobit vnější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fotoelektrický jev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vyrazit další (tzv.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elektron.</a:t>
            </a:r>
          </a:p>
        </p:txBody>
      </p:sp>
    </p:spTree>
    <p:extLst>
      <p:ext uri="{BB962C8B-B14F-4D97-AF65-F5344CB8AC3E}">
        <p14:creationId xmlns:p14="http://schemas.microsoft.com/office/powerpoint/2010/main" val="4108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6278" y="91094"/>
            <a:ext cx="7001588" cy="838863"/>
          </a:xfrm>
        </p:spPr>
        <p:txBody>
          <a:bodyPr/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652120" y="1556792"/>
            <a:ext cx="3312368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88" lvl="1" indent="0"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Fluorescenční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výtěžek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cs-CZ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udává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pravděpodobností emise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fotonu a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elektronu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zaplnění dané volné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hladiny (K nebo L).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191" r="7527"/>
          <a:stretch>
            <a:fillRect/>
          </a:stretch>
        </p:blipFill>
        <p:spPr bwMode="auto">
          <a:xfrm>
            <a:off x="179512" y="929957"/>
            <a:ext cx="5539394" cy="47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63688" y="5419298"/>
            <a:ext cx="7380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</a:t>
            </a:r>
            <a:r>
              <a:rPr lang="cs-CZ" dirty="0"/>
              <a:t>patrné, že </a:t>
            </a:r>
            <a:r>
              <a:rPr lang="cs-CZ" dirty="0" err="1"/>
              <a:t>Augerovy</a:t>
            </a:r>
            <a:r>
              <a:rPr lang="cs-CZ" dirty="0"/>
              <a:t> elektrony mají větší pravděpodobnost emise u lehčích atomů. U těžších </a:t>
            </a:r>
            <a:r>
              <a:rPr lang="cs-CZ" dirty="0" smtClean="0"/>
              <a:t>převažuje </a:t>
            </a:r>
            <a:r>
              <a:rPr lang="cs-CZ" dirty="0"/>
              <a:t>fotoemise (pro vrstvu K velmi výrazně)</a:t>
            </a:r>
          </a:p>
          <a:p>
            <a:r>
              <a:rPr lang="cs-CZ" dirty="0"/>
              <a:t>Pro hladinu L je poměr výrazně </a:t>
            </a:r>
            <a:r>
              <a:rPr lang="cs-CZ" dirty="0" smtClean="0"/>
              <a:t>nižší, takže </a:t>
            </a:r>
            <a:r>
              <a:rPr lang="cs-CZ" dirty="0"/>
              <a:t>při absorpci fotonu elektronem z hladiny L je větší pravděpodobnost emise </a:t>
            </a:r>
            <a:r>
              <a:rPr lang="cs-CZ" dirty="0" err="1"/>
              <a:t>Augerova</a:t>
            </a:r>
            <a:r>
              <a:rPr lang="cs-CZ" dirty="0"/>
              <a:t> elektronu než při absorpci na K hladině i pro těžší atomy.</a:t>
            </a:r>
          </a:p>
        </p:txBody>
      </p:sp>
    </p:spTree>
    <p:extLst>
      <p:ext uri="{BB962C8B-B14F-4D97-AF65-F5344CB8AC3E}">
        <p14:creationId xmlns:p14="http://schemas.microsoft.com/office/powerpoint/2010/main" val="36228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Rayleighův</a:t>
            </a:r>
            <a:r>
              <a:rPr lang="cs-CZ" dirty="0" smtClean="0"/>
              <a:t> rozptyl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obalu.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Dojde pouze k rozptylu fotonu, což nemá za následek ztrátu jeho energie.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6" y="3560081"/>
            <a:ext cx="5091428" cy="32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64" y="3127300"/>
            <a:ext cx="4320480" cy="37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rozptyl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vyšší vrstvy obalu.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Dojde  k rozptylu fotonu i vyražení elektronu z obalu.</a:t>
            </a:r>
          </a:p>
        </p:txBody>
      </p:sp>
    </p:spTree>
    <p:extLst>
      <p:ext uri="{BB962C8B-B14F-4D97-AF65-F5344CB8AC3E}">
        <p14:creationId xmlns:p14="http://schemas.microsoft.com/office/powerpoint/2010/main" val="272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" y="908720"/>
            <a:ext cx="9170374" cy="50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</a:t>
            </a:r>
            <a:r>
              <a:rPr lang="cs-CZ" baseline="30000" dirty="0" smtClean="0"/>
              <a:t>-</a:t>
            </a:r>
            <a:r>
              <a:rPr lang="cs-CZ" dirty="0"/>
              <a:t> </a:t>
            </a:r>
            <a:r>
              <a:rPr lang="cs-CZ" dirty="0" smtClean="0"/>
              <a:t>- e</a:t>
            </a:r>
            <a:r>
              <a:rPr lang="cs-CZ" baseline="30000" dirty="0" smtClean="0"/>
              <a:t>+</a:t>
            </a:r>
            <a:r>
              <a:rPr lang="cs-CZ" dirty="0" smtClean="0"/>
              <a:t> pár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těžkého jádra se může foton přeměnit na elektron a pozitron.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Důkaz, že hmota a energie jedno jest.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91" y="3284984"/>
            <a:ext cx="52990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Dominance</a:t>
            </a:r>
            <a:endParaRPr lang="cs-CZ" dirty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604" b="943"/>
          <a:stretch>
            <a:fillRect/>
          </a:stretch>
        </p:blipFill>
        <p:spPr bwMode="auto">
          <a:xfrm>
            <a:off x="2195736" y="1408976"/>
            <a:ext cx="6768752" cy="53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 rot="16200000">
            <a:off x="-1174950" y="2955187"/>
            <a:ext cx="674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Graf je rozdělen na 3 oblasti podle dominance daného jevu. Tato dominance je ovlivněna energií dopadajícího fotonu a atomovým číslem atomu na který foton dopadá.</a:t>
            </a:r>
          </a:p>
        </p:txBody>
      </p:sp>
    </p:spTree>
    <p:extLst>
      <p:ext uri="{BB962C8B-B14F-4D97-AF65-F5344CB8AC3E}">
        <p14:creationId xmlns:p14="http://schemas.microsoft.com/office/powerpoint/2010/main" val="690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Lin. </a:t>
            </a:r>
            <a:r>
              <a:rPr lang="cs-CZ" dirty="0" err="1" smtClean="0"/>
              <a:t>Koef</a:t>
            </a:r>
            <a:r>
              <a:rPr lang="cs-CZ" dirty="0" smtClean="0"/>
              <a:t>. útlumu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celkovém lineárním koeficientu útlumu záření se podílejí všechny čtyři interakce.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κ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Zavádí se také lineární koeficient absorpce.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Rayleighova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rozptylu nedochází k absorpci energie (je to rozptyl).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blipFill rotWithShape="0">
                <a:blip r:embed="rId3"/>
                <a:stretch>
                  <a:fillRect l="-2000" t="-1741" r="-11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3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Ionizující záření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tok částic, které mohou ionizovat atomy či excitovat jádra.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dva typy: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Přímo ionizující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Nepřímo ionizující záření.</a:t>
            </a:r>
          </a:p>
        </p:txBody>
      </p:sp>
    </p:spTree>
    <p:extLst>
      <p:ext uri="{BB962C8B-B14F-4D97-AF65-F5344CB8AC3E}">
        <p14:creationId xmlns:p14="http://schemas.microsoft.com/office/powerpoint/2010/main" val="36168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 ionizující z.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nabitými částicemi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-záření, protony…).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Mohu mít dostatečnou energii k ionizaci atomů.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průchodu absorbujícím prostředím dochází k ionizačním ztrátám (záření předává energii okolním částicím), čímž dochází k narušení rovnováhy.</a:t>
            </a:r>
          </a:p>
        </p:txBody>
      </p:sp>
    </p:spTree>
    <p:extLst>
      <p:ext uri="{BB962C8B-B14F-4D97-AF65-F5344CB8AC3E}">
        <p14:creationId xmlns:p14="http://schemas.microsoft.com/office/powerpoint/2010/main" val="7792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 ionizující z.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hmotnost nebo náboj tím větší je ionizační ztráta.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ionizační ztráta znamená předání víc energie na malé dráze letu.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Tudíž záření má malou pronikavost, ale na malé ploše dochází k velkému počtu ionizací.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 stav popisuje veličina lineární přenos energie (L).</a:t>
            </a:r>
          </a:p>
        </p:txBody>
      </p:sp>
    </p:spTree>
    <p:extLst>
      <p:ext uri="{BB962C8B-B14F-4D97-AF65-F5344CB8AC3E}">
        <p14:creationId xmlns:p14="http://schemas.microsoft.com/office/powerpoint/2010/main" val="639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 ionizující z.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Lineární přenos energie (LET) je pro nabité částice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definován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vztahem: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vyjadřuje ztrátu energie a dl na jaké dráze k této ztrátě došlo.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už bylo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řečeno,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těžké a nabité částice mají L větší.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Hustě ionizující záření (velké L).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Řídce ionizující záření (malé L).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blipFill rotWithShape="0">
                <a:blip r:embed="rId3"/>
                <a:stretch>
                  <a:fillRect l="-2000" t="-2529" r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Nepřímo ionizující z.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neutrálními částicemi jako jsou fotony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neutrony.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průchod látkou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téměř neionizuje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Ovšem po interakci s látkou se mohou uvolnit sekundární, přímo ionizující částice, které již mohou prostředí ionizovat (pokud mají dostatečnou energii).</a:t>
            </a:r>
          </a:p>
        </p:txBody>
      </p:sp>
    </p:spTree>
    <p:extLst>
      <p:ext uri="{BB962C8B-B14F-4D97-AF65-F5344CB8AC3E}">
        <p14:creationId xmlns:p14="http://schemas.microsoft.com/office/powerpoint/2010/main" val="35391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logiky věci se dělí na čtyři skupiny.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zdroj ionizujícího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ionizující záření v prostoru.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interakci s hmotou.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interakci s živou hmotou.</a:t>
            </a:r>
          </a:p>
        </p:txBody>
      </p:sp>
    </p:spTree>
    <p:extLst>
      <p:ext uri="{BB962C8B-B14F-4D97-AF65-F5344CB8AC3E}">
        <p14:creationId xmlns:p14="http://schemas.microsoft.com/office/powerpoint/2010/main" val="3727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radionuklidů se používá aktivita: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becquerel (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Bq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Odvozené: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aktivita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(Bq.kg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Objemová aktivita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(Bq.m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Plošná aktivita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(Bq.m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3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RTG je nepostradatelné v dnešní medicíně.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ovšem vzniká?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interaguje s látkou?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veličiny jsou s ionizujícím zářením spjaté?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všem bude řeč…</a:t>
            </a:r>
          </a:p>
        </p:txBody>
      </p:sp>
    </p:spTree>
    <p:extLst>
      <p:ext uri="{BB962C8B-B14F-4D97-AF65-F5344CB8AC3E}">
        <p14:creationId xmlns:p14="http://schemas.microsoft.com/office/powerpoint/2010/main" val="491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Přeměnová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(u radionuklidů):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Emise zdroje (u umělých zdrojů):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Počet emitovaných částic za 1 s.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0"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3468" y="1276217"/>
                <a:ext cx="7010400" cy="410445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Ionizující záření v prostoru se dá charakterizovat více veličinami: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Φ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𝑑𝑁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Příkon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[m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𝑑𝑅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Příkon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68" y="1276217"/>
                <a:ext cx="7010400" cy="4104455"/>
              </a:xfrm>
              <a:prstGeom prst="rect">
                <a:avLst/>
              </a:prstGeom>
              <a:blipFill rotWithShape="0">
                <a:blip r:embed="rId3"/>
                <a:stretch>
                  <a:fillRect l="-2000" t="-2077" r="-9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763688" y="538067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Fluence</a:t>
            </a:r>
            <a:r>
              <a:rPr lang="cs-CZ" dirty="0"/>
              <a:t> částic udává podíl počtu částic </a:t>
            </a:r>
            <a:r>
              <a:rPr lang="cs-CZ" dirty="0" err="1"/>
              <a:t>dN</a:t>
            </a:r>
            <a:r>
              <a:rPr lang="cs-CZ" dirty="0"/>
              <a:t>, které dopadly na plochu da.</a:t>
            </a:r>
          </a:p>
          <a:p>
            <a:r>
              <a:rPr lang="cs-CZ" dirty="0"/>
              <a:t>Příkon </a:t>
            </a:r>
            <a:r>
              <a:rPr lang="cs-CZ" dirty="0" err="1"/>
              <a:t>fluence</a:t>
            </a:r>
            <a:r>
              <a:rPr lang="cs-CZ" dirty="0"/>
              <a:t> částic již uvažuje i časovou složku a dá se mluvit o „rychlosti </a:t>
            </a:r>
            <a:r>
              <a:rPr lang="cs-CZ" dirty="0" err="1"/>
              <a:t>fluence</a:t>
            </a:r>
            <a:r>
              <a:rPr lang="cs-CZ" dirty="0"/>
              <a:t> částic“</a:t>
            </a:r>
          </a:p>
          <a:p>
            <a:r>
              <a:rPr lang="cs-CZ" dirty="0"/>
              <a:t>Zbylé dvě veličiny jsou obdobné, jen se nezabývají počtem částic, ale celkovou energií </a:t>
            </a:r>
            <a:r>
              <a:rPr lang="cs-CZ" dirty="0" err="1"/>
              <a:t>dR</a:t>
            </a:r>
            <a:r>
              <a:rPr lang="cs-CZ" dirty="0"/>
              <a:t>, která dopadla na plochu da.</a:t>
            </a:r>
          </a:p>
        </p:txBody>
      </p:sp>
    </p:spTree>
    <p:extLst>
      <p:ext uri="{BB962C8B-B14F-4D97-AF65-F5344CB8AC3E}">
        <p14:creationId xmlns:p14="http://schemas.microsoft.com/office/powerpoint/2010/main" val="13556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interakce ionizujícího záření je charakterizována účinným průřezem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již k interakci dojde, tak nás zajímá, kolik energie látka absorbuje, což můžeme popsat veličinami dávka (D)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Dávka nám udává střední energii nabitých částic absorbovaných v látce: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]=[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nám popisuje součet kinetických energií nabitých částic, které vznikly nepřímo ionizujícím zářením (fotony, neutrony):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𝑠𝑒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Okamžitou situaci vystihují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kermová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případně dávková rychlost: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𝑑𝐷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Připomeňme lineární přenos energie (L), který představuje energii, kterou při zpomalování nabité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ástice látka absorbuje.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interakci ionizujícího záření s živou hmotou závisí nejen na dávce, ale také na druhu záření a na tkáni, kterou ionizující záření prochází.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několik veličin.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Dávkový ekvivalent vyjadřuje biologický účinek záření na člověka, které je charakterizováno veličinou L (lineární přenos energie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příště podrobněji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elektromagnetické indukce vyplývá, že při pohybu el. náboje se indukuje magnetické pole.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náboj prudce zpomalen, přebytečná energie se přemění v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elektromagnetické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Intenzita a energetické spektrum záření je obvykle značně široké, ale má své fyzikální limity.</a:t>
            </a:r>
          </a:p>
        </p:txBody>
      </p:sp>
    </p:spTree>
    <p:extLst>
      <p:ext uri="{BB962C8B-B14F-4D97-AF65-F5344CB8AC3E}">
        <p14:creationId xmlns:p14="http://schemas.microsoft.com/office/powerpoint/2010/main" val="14568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02" y="274638"/>
            <a:ext cx="8807354" cy="1143000"/>
          </a:xfrm>
        </p:spPr>
        <p:txBody>
          <a:bodyPr/>
          <a:lstStyle/>
          <a:p>
            <a:r>
              <a:rPr lang="cs-CZ" dirty="0" smtClean="0"/>
              <a:t>Rentgenka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" y="1307266"/>
            <a:ext cx="8938794" cy="52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53336" cy="1143000"/>
          </a:xfrm>
        </p:spPr>
        <p:txBody>
          <a:bodyPr/>
          <a:lstStyle/>
          <a:p>
            <a:r>
              <a:rPr lang="cs-CZ" dirty="0" smtClean="0"/>
              <a:t>Rentgenka</a:t>
            </a:r>
            <a:endParaRPr lang="cs-CZ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>
            <a:fillRect/>
          </a:stretch>
        </p:blipFill>
        <p:spPr bwMode="auto">
          <a:xfrm>
            <a:off x="2645295" y="1628800"/>
            <a:ext cx="55991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4" y="609329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600" dirty="0" smtClean="0"/>
              <a:t>Závislost intenzity </a:t>
            </a:r>
            <a:r>
              <a:rPr lang="cs-CZ" altLang="cs-CZ" sz="1600" dirty="0" err="1" smtClean="0"/>
              <a:t>rtg</a:t>
            </a:r>
            <a:r>
              <a:rPr lang="cs-CZ" altLang="cs-CZ" sz="1600" dirty="0" smtClean="0"/>
              <a:t> záření na vlnové délce při dopadu elektronů s kinetickou energii </a:t>
            </a:r>
            <a:r>
              <a:rPr lang="cs-CZ" altLang="cs-CZ" sz="1600" i="1" dirty="0" err="1" smtClean="0"/>
              <a:t>E</a:t>
            </a:r>
            <a:r>
              <a:rPr lang="cs-CZ" altLang="cs-CZ" sz="1600" i="1" baseline="-25000" dirty="0" err="1" smtClean="0"/>
              <a:t>k</a:t>
            </a:r>
            <a:r>
              <a:rPr lang="cs-CZ" altLang="cs-CZ" sz="1600" baseline="-25000" dirty="0" smtClean="0"/>
              <a:t>,0</a:t>
            </a:r>
            <a:r>
              <a:rPr lang="cs-CZ" altLang="cs-CZ" sz="1600" dirty="0" smtClean="0"/>
              <a:t>=35 </a:t>
            </a:r>
            <a:r>
              <a:rPr lang="cs-CZ" altLang="cs-CZ" sz="1600" dirty="0" err="1" smtClean="0"/>
              <a:t>keV</a:t>
            </a:r>
            <a:r>
              <a:rPr lang="cs-CZ" altLang="cs-CZ" sz="1600" dirty="0" smtClean="0"/>
              <a:t> na </a:t>
            </a:r>
            <a:r>
              <a:rPr lang="cs-CZ" altLang="cs-CZ" sz="1600" b="1" dirty="0" smtClean="0"/>
              <a:t>molybdenový</a:t>
            </a:r>
            <a:r>
              <a:rPr lang="cs-CZ" altLang="cs-CZ" sz="1600" dirty="0" smtClean="0"/>
              <a:t> terč (urychlovací napětí 35 </a:t>
            </a:r>
            <a:r>
              <a:rPr lang="cs-CZ" altLang="cs-CZ" sz="1600" dirty="0" err="1" smtClean="0"/>
              <a:t>kV</a:t>
            </a:r>
            <a:r>
              <a:rPr lang="cs-CZ" altLang="cs-CZ" sz="1600" dirty="0" smtClean="0"/>
              <a:t>). Na x ose vlnová délka (lambda min = energie </a:t>
            </a:r>
            <a:r>
              <a:rPr lang="cs-CZ" altLang="cs-CZ" sz="1600" dirty="0" err="1" smtClean="0"/>
              <a:t>max</a:t>
            </a:r>
            <a:r>
              <a:rPr lang="cs-CZ" altLang="cs-CZ" sz="16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9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pic>
        <p:nvPicPr>
          <p:cNvPr id="4" name="Picture 2" descr="https://miac.unibas.ch/PMI/01-BasicsOfXray-media/figs/xray_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627" y="1268760"/>
            <a:ext cx="6196821" cy="507983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67744" y="634859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ose x je tentokrát energie fotonů</a:t>
            </a:r>
            <a:r>
              <a:rPr lang="cs-CZ" dirty="0" smtClean="0"/>
              <a:t>! </a:t>
            </a:r>
            <a:r>
              <a:rPr lang="cs-CZ" dirty="0" err="1" smtClean="0"/>
              <a:t>Tungsten</a:t>
            </a:r>
            <a:r>
              <a:rPr lang="cs-CZ" dirty="0" smtClean="0"/>
              <a:t> = wolfram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RTG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65013"/>
            <a:ext cx="7632848" cy="550434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19672" y="78810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Brzdné záření má spojité spektrum. Je to dáno různými směry dopadů, při kterých dochází k různým ohybům </a:t>
            </a:r>
            <a:r>
              <a:rPr lang="cs-CZ" sz="1400" dirty="0" smtClean="0"/>
              <a:t>drah dopadajících elektronů. </a:t>
            </a:r>
            <a:r>
              <a:rPr lang="cs-CZ" sz="1400" dirty="0" smtClean="0"/>
              <a:t>Čím větší je ohyb, tím větší je změna </a:t>
            </a:r>
            <a:r>
              <a:rPr lang="cs-CZ" sz="1400" i="1" dirty="0" smtClean="0"/>
              <a:t>E</a:t>
            </a:r>
            <a:r>
              <a:rPr lang="cs-CZ" sz="1400" dirty="0" smtClean="0"/>
              <a:t> a </a:t>
            </a:r>
            <a:r>
              <a:rPr lang="cs-CZ" sz="1400" i="1" dirty="0" smtClean="0"/>
              <a:t>p</a:t>
            </a:r>
            <a:r>
              <a:rPr lang="cs-CZ" sz="1400" dirty="0" smtClean="0"/>
              <a:t> elektronu a tím větší </a:t>
            </a:r>
            <a:r>
              <a:rPr lang="cs-CZ" sz="1400" i="1" dirty="0" smtClean="0"/>
              <a:t>E</a:t>
            </a:r>
            <a:r>
              <a:rPr lang="cs-CZ" sz="1400" dirty="0" smtClean="0"/>
              <a:t> a </a:t>
            </a:r>
            <a:r>
              <a:rPr lang="cs-CZ" sz="1400" i="1" dirty="0" smtClean="0"/>
              <a:t>p</a:t>
            </a:r>
            <a:r>
              <a:rPr lang="cs-CZ" sz="1400" dirty="0" smtClean="0"/>
              <a:t> má emitovaný foton. Vše plyne ze </a:t>
            </a:r>
            <a:r>
              <a:rPr lang="cs-CZ" sz="1400" dirty="0" smtClean="0"/>
              <a:t>zákonů zachování energie a hybnosti.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58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Charakteristické RTG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1" y="1916832"/>
            <a:ext cx="7074405" cy="3773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63688" y="5877272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Charakteristické záření nemá spojité spektrum, protože vzniká jinak než </a:t>
            </a:r>
            <a:r>
              <a:rPr lang="cs-CZ" sz="1400" dirty="0" smtClean="0"/>
              <a:t>brzdné </a:t>
            </a:r>
            <a:r>
              <a:rPr lang="cs-CZ" sz="1400" dirty="0" smtClean="0"/>
              <a:t>záření. </a:t>
            </a:r>
            <a:r>
              <a:rPr lang="cs-CZ" sz="1400" dirty="0" err="1" smtClean="0"/>
              <a:t>Char</a:t>
            </a:r>
            <a:r>
              <a:rPr lang="cs-CZ" sz="1400" dirty="0" smtClean="0"/>
              <a:t>. RTG vzniká při </a:t>
            </a:r>
            <a:r>
              <a:rPr lang="cs-CZ" sz="1400" dirty="0" err="1" smtClean="0"/>
              <a:t>deexcitaci</a:t>
            </a:r>
            <a:r>
              <a:rPr lang="cs-CZ" sz="1400" dirty="0" smtClean="0"/>
              <a:t> elektronů u těžších atomů ve vrstvách blízkých jádru (n= 1-3), kdy se emituje foton o energiích RTG. Pro přeskoky mezi danými dvěma hladinami el. obalu je energie u daného prvku vždy stejná a proto i frekvence vyzářeného fotonu je stejná a výsledné spektrum je diskrétní.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50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6618</TotalTime>
  <Words>1463</Words>
  <Application>Microsoft Office PowerPoint</Application>
  <PresentationFormat>Předvádění na obrazovce (4:3)</PresentationFormat>
  <Paragraphs>236</Paragraphs>
  <Slides>36</Slides>
  <Notes>35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Microsoft New Tai Lue</vt:lpstr>
      <vt:lpstr>Symbol</vt:lpstr>
      <vt:lpstr>Times New Roman</vt:lpstr>
      <vt:lpstr>Verdana</vt:lpstr>
      <vt:lpstr>Wingdings</vt:lpstr>
      <vt:lpstr>Physics-PowerPoint-Template</vt:lpstr>
      <vt:lpstr>Equation</vt:lpstr>
      <vt:lpstr>IZMB – fotonové záření </vt:lpstr>
      <vt:lpstr>Prezentace aplikace PowerPoint</vt:lpstr>
      <vt:lpstr>RTG</vt:lpstr>
      <vt:lpstr>RTG</vt:lpstr>
      <vt:lpstr>Rentgenka</vt:lpstr>
      <vt:lpstr>Rentgenka</vt:lpstr>
      <vt:lpstr>RTG</vt:lpstr>
      <vt:lpstr>Brzdné RTG</vt:lpstr>
      <vt:lpstr>Charakteristické RTG</vt:lpstr>
      <vt:lpstr>Vznik γ záření (Co)</vt:lpstr>
      <vt:lpstr>Vznik γ záření (Tc)</vt:lpstr>
      <vt:lpstr>Útlum záření</vt:lpstr>
      <vt:lpstr>Útlum záření</vt:lpstr>
      <vt:lpstr>Interakce fotonů</vt:lpstr>
      <vt:lpstr>Fotoelektrický jev</vt:lpstr>
      <vt:lpstr>Fotoelektrický jev</vt:lpstr>
      <vt:lpstr>Fotoelektrický jev</vt:lpstr>
      <vt:lpstr>Rayleighův rozptyl</vt:lpstr>
      <vt:lpstr>Comptonův rozptyl</vt:lpstr>
      <vt:lpstr>e- - e+ pár</vt:lpstr>
      <vt:lpstr>Dominance</vt:lpstr>
      <vt:lpstr>Lin. Koef. útlumu</vt:lpstr>
      <vt:lpstr>Ionizující záření</vt:lpstr>
      <vt:lpstr>Přímo ionizující z.</vt:lpstr>
      <vt:lpstr>Přímo ionizující z.</vt:lpstr>
      <vt:lpstr>Přímo ionizující z.</vt:lpstr>
      <vt:lpstr>Nepřímo ionizující z.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Konec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Prof. Mornstein</cp:lastModifiedBy>
  <cp:revision>405</cp:revision>
  <dcterms:created xsi:type="dcterms:W3CDTF">2015-01-23T09:47:57Z</dcterms:created>
  <dcterms:modified xsi:type="dcterms:W3CDTF">2016-03-10T10:04:29Z</dcterms:modified>
</cp:coreProperties>
</file>