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3" r:id="rId8"/>
    <p:sldId id="303" r:id="rId9"/>
    <p:sldId id="262" r:id="rId10"/>
    <p:sldId id="264" r:id="rId11"/>
    <p:sldId id="265" r:id="rId12"/>
    <p:sldId id="266" r:id="rId13"/>
    <p:sldId id="281" r:id="rId14"/>
    <p:sldId id="282" r:id="rId15"/>
    <p:sldId id="267" r:id="rId16"/>
    <p:sldId id="268" r:id="rId17"/>
    <p:sldId id="283" r:id="rId18"/>
    <p:sldId id="269" r:id="rId19"/>
    <p:sldId id="271" r:id="rId20"/>
    <p:sldId id="284" r:id="rId21"/>
    <p:sldId id="285" r:id="rId22"/>
    <p:sldId id="272" r:id="rId23"/>
    <p:sldId id="273" r:id="rId24"/>
    <p:sldId id="274" r:id="rId25"/>
    <p:sldId id="275" r:id="rId26"/>
    <p:sldId id="276" r:id="rId27"/>
    <p:sldId id="286" r:id="rId28"/>
    <p:sldId id="277" r:id="rId29"/>
    <p:sldId id="278" r:id="rId30"/>
    <p:sldId id="279" r:id="rId31"/>
    <p:sldId id="280" r:id="rId32"/>
    <p:sldId id="289" r:id="rId33"/>
    <p:sldId id="288" r:id="rId34"/>
    <p:sldId id="287" r:id="rId35"/>
    <p:sldId id="290" r:id="rId36"/>
    <p:sldId id="291" r:id="rId37"/>
    <p:sldId id="293" r:id="rId38"/>
    <p:sldId id="294" r:id="rId39"/>
    <p:sldId id="295" r:id="rId40"/>
    <p:sldId id="292" r:id="rId41"/>
    <p:sldId id="296" r:id="rId42"/>
    <p:sldId id="297" r:id="rId43"/>
    <p:sldId id="298" r:id="rId44"/>
    <p:sldId id="301" r:id="rId4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471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E51EB9D-AAB0-4280-B63E-4646E270B872}" type="slidenum">
              <a:rPr lang="cs-CZ"/>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CF3061B-1096-459A-B3B2-ACA7222A0DE0}" type="slidenum">
              <a:rPr lang="cs-CZ"/>
              <a:pPr/>
              <a:t>1</a:t>
            </a:fld>
            <a:endParaRPr lang="cs-CZ"/>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1F8AF5D-DE42-451F-825F-1E25ADCB3504}" type="slidenum">
              <a:rPr lang="cs-CZ"/>
              <a:pPr/>
              <a:t>10</a:t>
            </a:fld>
            <a:endParaRPr lang="cs-CZ"/>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EBAC7E2-BB37-4FE6-BFA2-C9B6725006D2}" type="slidenum">
              <a:rPr lang="cs-CZ"/>
              <a:pPr/>
              <a:t>11</a:t>
            </a:fld>
            <a:endParaRPr lang="cs-CZ"/>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74DA704B-08B6-42A9-BCF2-9501D5AF2783}" type="slidenum">
              <a:rPr lang="cs-CZ"/>
              <a:pPr/>
              <a:t>12</a:t>
            </a:fld>
            <a:endParaRPr lang="cs-CZ"/>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3783A857-B5EF-4987-B7CF-CB0F3E398720}" type="slidenum">
              <a:rPr lang="cs-CZ"/>
              <a:pPr/>
              <a:t>13</a:t>
            </a:fld>
            <a:endParaRPr lang="cs-CZ"/>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4EE4B79D-D14F-412A-BFB1-DBE978F7972D}" type="slidenum">
              <a:rPr lang="cs-CZ"/>
              <a:pPr/>
              <a:t>14</a:t>
            </a:fld>
            <a:endParaRPr lang="cs-CZ"/>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B0D64073-8CC7-4C6D-BE6E-3C438D862062}" type="slidenum">
              <a:rPr lang="cs-CZ"/>
              <a:pPr/>
              <a:t>15</a:t>
            </a:fld>
            <a:endParaRPr lang="cs-CZ"/>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E63098D-4106-4FAB-AD84-367067610BD9}" type="slidenum">
              <a:rPr lang="cs-CZ"/>
              <a:pPr/>
              <a:t>16</a:t>
            </a:fld>
            <a:endParaRPr lang="cs-CZ"/>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0B560A3-DAD0-416E-B229-77B6E575428C}" type="slidenum">
              <a:rPr lang="cs-CZ"/>
              <a:pPr/>
              <a:t>17</a:t>
            </a:fld>
            <a:endParaRPr lang="cs-CZ"/>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E0684FDF-1BBC-4FB0-A6B9-E076C35BEBA3}" type="slidenum">
              <a:rPr lang="cs-CZ"/>
              <a:pPr/>
              <a:t>18</a:t>
            </a:fld>
            <a:endParaRPr lang="cs-CZ"/>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936A0748-5628-438B-9871-6661DC27BEBD}" type="slidenum">
              <a:rPr lang="cs-CZ"/>
              <a:pPr/>
              <a:t>19</a:t>
            </a:fld>
            <a:endParaRPr lang="cs-CZ"/>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CF108F6-559C-42C8-8096-2874D8EE69D0}" type="slidenum">
              <a:rPr lang="cs-CZ"/>
              <a:pPr/>
              <a:t>2</a:t>
            </a:fld>
            <a:endParaRPr lang="cs-CZ"/>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86892AE9-988A-4A2B-A3F9-3EA019893D35}" type="slidenum">
              <a:rPr lang="cs-CZ"/>
              <a:pPr/>
              <a:t>20</a:t>
            </a:fld>
            <a:endParaRPr lang="cs-CZ"/>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150E6F8-BE9A-41CB-A32A-1EDE76B98C07}" type="slidenum">
              <a:rPr lang="cs-CZ"/>
              <a:pPr/>
              <a:t>21</a:t>
            </a:fld>
            <a:endParaRPr lang="cs-CZ"/>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99D6869-0C3B-4453-AF0B-FA465E85F147}" type="slidenum">
              <a:rPr lang="cs-CZ"/>
              <a:pPr/>
              <a:t>22</a:t>
            </a:fld>
            <a:endParaRPr lang="cs-CZ"/>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ECF761D1-3620-4C7B-82AF-3B4791533311}" type="slidenum">
              <a:rPr lang="cs-CZ"/>
              <a:pPr/>
              <a:t>23</a:t>
            </a:fld>
            <a:endParaRPr lang="cs-CZ"/>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7500A35-701C-4588-90C5-0639F3ECA141}" type="slidenum">
              <a:rPr lang="cs-CZ"/>
              <a:pPr/>
              <a:t>24</a:t>
            </a:fld>
            <a:endParaRPr lang="cs-CZ"/>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52C1131F-0EF1-4F69-97AE-41A8F46EECC4}" type="slidenum">
              <a:rPr lang="cs-CZ"/>
              <a:pPr/>
              <a:t>25</a:t>
            </a:fld>
            <a:endParaRPr lang="cs-CZ"/>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A96BBCC-B66D-4303-AA63-47482D93A8A4}" type="slidenum">
              <a:rPr lang="cs-CZ"/>
              <a:pPr/>
              <a:t>26</a:t>
            </a:fld>
            <a:endParaRPr lang="cs-CZ"/>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24D1B5E2-C2DA-40AD-A671-9A893DFF9CA8}" type="slidenum">
              <a:rPr lang="cs-CZ"/>
              <a:pPr/>
              <a:t>27</a:t>
            </a:fld>
            <a:endParaRPr lang="cs-CZ"/>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A425F43B-1F2B-469E-9A27-E0B90523840D}" type="slidenum">
              <a:rPr lang="cs-CZ"/>
              <a:pPr/>
              <a:t>28</a:t>
            </a:fld>
            <a:endParaRPr lang="cs-CZ"/>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915C265-2B35-4E33-B2B2-A1CB126C1683}" type="slidenum">
              <a:rPr lang="cs-CZ"/>
              <a:pPr/>
              <a:t>29</a:t>
            </a:fld>
            <a:endParaRPr lang="cs-CZ"/>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76977C6-58C5-470A-90DC-05F67EBD2A4C}" type="slidenum">
              <a:rPr lang="cs-CZ"/>
              <a:pPr/>
              <a:t>3</a:t>
            </a:fld>
            <a:endParaRPr lang="cs-CZ"/>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8680D78F-EE68-4D14-8FEB-661B31E1E920}" type="slidenum">
              <a:rPr lang="cs-CZ"/>
              <a:pPr/>
              <a:t>30</a:t>
            </a:fld>
            <a:endParaRPr lang="cs-CZ"/>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21AFDE82-8533-4456-9EF6-07753D6B0E22}" type="slidenum">
              <a:rPr lang="cs-CZ"/>
              <a:pPr/>
              <a:t>31</a:t>
            </a:fld>
            <a:endParaRPr lang="cs-CZ"/>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63B6CFE-4348-4C34-BD20-B2283B11D296}" type="slidenum">
              <a:rPr lang="cs-CZ"/>
              <a:pPr/>
              <a:t>32</a:t>
            </a:fld>
            <a:endParaRPr lang="cs-CZ"/>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944535CE-F624-4239-AB53-E877E178A0D8}" type="slidenum">
              <a:rPr lang="cs-CZ"/>
              <a:pPr/>
              <a:t>33</a:t>
            </a:fld>
            <a:endParaRPr lang="cs-CZ"/>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C5EE87FA-B2F2-48D8-BA3F-62DA5B75C914}" type="slidenum">
              <a:rPr lang="cs-CZ"/>
              <a:pPr/>
              <a:t>34</a:t>
            </a:fld>
            <a:endParaRPr lang="cs-CZ"/>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1FAE7A83-C560-4475-86D0-3C215809F01C}" type="slidenum">
              <a:rPr lang="cs-CZ"/>
              <a:pPr/>
              <a:t>35</a:t>
            </a:fld>
            <a:endParaRPr lang="cs-CZ"/>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0A664A75-1438-411D-B53D-85636120DA33}" type="slidenum">
              <a:rPr lang="cs-CZ"/>
              <a:pPr/>
              <a:t>36</a:t>
            </a:fld>
            <a:endParaRPr lang="cs-CZ"/>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CF29575B-8F08-4DEE-83E5-BA3798609DA2}" type="slidenum">
              <a:rPr lang="cs-CZ"/>
              <a:pPr/>
              <a:t>37</a:t>
            </a:fld>
            <a:endParaRPr lang="cs-CZ"/>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90180640-B11D-4DED-A5F4-A516106BF2F0}" type="slidenum">
              <a:rPr lang="cs-CZ"/>
              <a:pPr/>
              <a:t>38</a:t>
            </a:fld>
            <a:endParaRPr lang="cs-CZ"/>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0342FE33-871F-4A6B-96E2-7B11E8960CA1}" type="slidenum">
              <a:rPr lang="cs-CZ"/>
              <a:pPr/>
              <a:t>39</a:t>
            </a:fld>
            <a:endParaRPr lang="cs-CZ"/>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49BE54B-69A0-4826-809D-BF5159AA18B2}" type="slidenum">
              <a:rPr lang="cs-CZ"/>
              <a:pPr/>
              <a:t>4</a:t>
            </a:fld>
            <a:endParaRPr lang="cs-CZ"/>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444A2908-0318-46A3-B1A1-0963EDC5716C}" type="slidenum">
              <a:rPr lang="cs-CZ"/>
              <a:pPr/>
              <a:t>40</a:t>
            </a:fld>
            <a:endParaRPr lang="cs-CZ"/>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218A30C-2290-4E51-B7B0-DEAE9E45B3BA}" type="slidenum">
              <a:rPr lang="cs-CZ"/>
              <a:pPr/>
              <a:t>41</a:t>
            </a:fld>
            <a:endParaRPr lang="cs-CZ"/>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2341E81E-F15D-4808-9717-BC385F3A8416}" type="slidenum">
              <a:rPr lang="cs-CZ"/>
              <a:pPr/>
              <a:t>42</a:t>
            </a:fld>
            <a:endParaRPr lang="cs-CZ"/>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12538E3-CC7E-45D6-978C-780019CB7E45}" type="slidenum">
              <a:rPr lang="cs-CZ"/>
              <a:pPr/>
              <a:t>43</a:t>
            </a:fld>
            <a:endParaRPr lang="cs-CZ"/>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2357F92-122D-4213-8F30-1CBC7DCD062C}" type="slidenum">
              <a:rPr lang="cs-CZ"/>
              <a:pPr/>
              <a:t>44</a:t>
            </a:fld>
            <a:endParaRPr lang="cs-CZ"/>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BBBEF5E-4644-48F9-A2A0-81234018F3F1}" type="slidenum">
              <a:rPr lang="cs-CZ"/>
              <a:pPr/>
              <a:t>5</a:t>
            </a:fld>
            <a:endParaRPr lang="cs-CZ"/>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1DBA548E-7213-4850-AF16-C06BD589E5DC}" type="slidenum">
              <a:rPr lang="cs-CZ"/>
              <a:pPr/>
              <a:t>6</a:t>
            </a:fld>
            <a:endParaRPr lang="cs-CZ"/>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D8758264-6FEA-44B6-BFA0-66E6220BD568}" type="slidenum">
              <a:rPr lang="cs-CZ"/>
              <a:pPr/>
              <a:t>7</a:t>
            </a:fld>
            <a:endParaRPr lang="cs-CZ"/>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4142989F-2859-495A-B530-888B99C4F3AC}" type="slidenum">
              <a:rPr lang="cs-CZ"/>
              <a:pPr/>
              <a:t>8</a:t>
            </a:fld>
            <a:endParaRPr lang="cs-CZ"/>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B8B733C-9AFC-46EA-8F5F-2AC7B3C871A1}" type="slidenum">
              <a:rPr lang="cs-CZ"/>
              <a:pPr/>
              <a:t>9</a:t>
            </a:fld>
            <a:endParaRPr lang="cs-CZ"/>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CF28FF3D-A739-4B29-ADA4-733A2B14606C}"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CAF8DE77-C073-4BE2-87F9-2E7AF25D4F27}"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C44D4F27-BD2C-46DD-BB83-26CFD17E034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23BDF826-B7A0-49D8-BB1B-C3358092D76F}"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endParaRPr lang="cs-CZ"/>
          </a:p>
        </p:txBody>
      </p:sp>
      <p:sp>
        <p:nvSpPr>
          <p:cNvPr id="5" name="Rectangle 5"/>
          <p:cNvSpPr>
            <a:spLocks noGrp="1" noChangeArrowheads="1"/>
          </p:cNvSpPr>
          <p:nvPr>
            <p:ph type="ftr" sz="quarter" idx="11"/>
          </p:nvPr>
        </p:nvSpPr>
        <p:spPr>
          <a:ln/>
        </p:spPr>
        <p:txBody>
          <a:bodyPr/>
          <a:lstStyle>
            <a:lvl1pPr>
              <a:defRPr/>
            </a:lvl1pPr>
          </a:lstStyle>
          <a:p>
            <a:endParaRPr lang="cs-CZ"/>
          </a:p>
        </p:txBody>
      </p:sp>
      <p:sp>
        <p:nvSpPr>
          <p:cNvPr id="6" name="Rectangle 6"/>
          <p:cNvSpPr>
            <a:spLocks noGrp="1" noChangeArrowheads="1"/>
          </p:cNvSpPr>
          <p:nvPr>
            <p:ph type="sldNum" sz="quarter" idx="12"/>
          </p:nvPr>
        </p:nvSpPr>
        <p:spPr>
          <a:ln/>
        </p:spPr>
        <p:txBody>
          <a:bodyPr/>
          <a:lstStyle>
            <a:lvl1pPr>
              <a:defRPr/>
            </a:lvl1pPr>
          </a:lstStyle>
          <a:p>
            <a:fld id="{CB8FE9A9-278B-4FAE-8966-AC0D12C34205}"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CF5FDA48-AED3-4CA1-85ED-C6EFD5DB0691}"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endParaRPr lang="cs-CZ"/>
          </a:p>
        </p:txBody>
      </p:sp>
      <p:sp>
        <p:nvSpPr>
          <p:cNvPr id="8" name="Rectangle 5"/>
          <p:cNvSpPr>
            <a:spLocks noGrp="1" noChangeArrowheads="1"/>
          </p:cNvSpPr>
          <p:nvPr>
            <p:ph type="ftr" sz="quarter" idx="11"/>
          </p:nvPr>
        </p:nvSpPr>
        <p:spPr>
          <a:ln/>
        </p:spPr>
        <p:txBody>
          <a:bodyPr/>
          <a:lstStyle>
            <a:lvl1pPr>
              <a:defRPr/>
            </a:lvl1pPr>
          </a:lstStyle>
          <a:p>
            <a:endParaRPr lang="cs-CZ"/>
          </a:p>
        </p:txBody>
      </p:sp>
      <p:sp>
        <p:nvSpPr>
          <p:cNvPr id="9" name="Rectangle 6"/>
          <p:cNvSpPr>
            <a:spLocks noGrp="1" noChangeArrowheads="1"/>
          </p:cNvSpPr>
          <p:nvPr>
            <p:ph type="sldNum" sz="quarter" idx="12"/>
          </p:nvPr>
        </p:nvSpPr>
        <p:spPr>
          <a:ln/>
        </p:spPr>
        <p:txBody>
          <a:bodyPr/>
          <a:lstStyle>
            <a:lvl1pPr>
              <a:defRPr/>
            </a:lvl1pPr>
          </a:lstStyle>
          <a:p>
            <a:fld id="{15A0DA40-ED5C-476A-81BE-2078B8FBF5E0}"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endParaRPr lang="cs-CZ"/>
          </a:p>
        </p:txBody>
      </p:sp>
      <p:sp>
        <p:nvSpPr>
          <p:cNvPr id="4" name="Rectangle 5"/>
          <p:cNvSpPr>
            <a:spLocks noGrp="1" noChangeArrowheads="1"/>
          </p:cNvSpPr>
          <p:nvPr>
            <p:ph type="ftr" sz="quarter" idx="11"/>
          </p:nvPr>
        </p:nvSpPr>
        <p:spPr>
          <a:ln/>
        </p:spPr>
        <p:txBody>
          <a:bodyPr/>
          <a:lstStyle>
            <a:lvl1pPr>
              <a:defRPr/>
            </a:lvl1pPr>
          </a:lstStyle>
          <a:p>
            <a:endParaRPr lang="cs-CZ"/>
          </a:p>
        </p:txBody>
      </p:sp>
      <p:sp>
        <p:nvSpPr>
          <p:cNvPr id="5" name="Rectangle 6"/>
          <p:cNvSpPr>
            <a:spLocks noGrp="1" noChangeArrowheads="1"/>
          </p:cNvSpPr>
          <p:nvPr>
            <p:ph type="sldNum" sz="quarter" idx="12"/>
          </p:nvPr>
        </p:nvSpPr>
        <p:spPr>
          <a:ln/>
        </p:spPr>
        <p:txBody>
          <a:bodyPr/>
          <a:lstStyle>
            <a:lvl1pPr>
              <a:defRPr/>
            </a:lvl1pPr>
          </a:lstStyle>
          <a:p>
            <a:fld id="{86515F6E-8CF3-466C-A597-6AB7D7D6CDA9}"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cs-CZ"/>
          </a:p>
        </p:txBody>
      </p:sp>
      <p:sp>
        <p:nvSpPr>
          <p:cNvPr id="3" name="Rectangle 5"/>
          <p:cNvSpPr>
            <a:spLocks noGrp="1" noChangeArrowheads="1"/>
          </p:cNvSpPr>
          <p:nvPr>
            <p:ph type="ftr" sz="quarter" idx="11"/>
          </p:nvPr>
        </p:nvSpPr>
        <p:spPr>
          <a:ln/>
        </p:spPr>
        <p:txBody>
          <a:bodyPr/>
          <a:lstStyle>
            <a:lvl1pPr>
              <a:defRPr/>
            </a:lvl1pPr>
          </a:lstStyle>
          <a:p>
            <a:endParaRPr lang="cs-CZ"/>
          </a:p>
        </p:txBody>
      </p:sp>
      <p:sp>
        <p:nvSpPr>
          <p:cNvPr id="4" name="Rectangle 6"/>
          <p:cNvSpPr>
            <a:spLocks noGrp="1" noChangeArrowheads="1"/>
          </p:cNvSpPr>
          <p:nvPr>
            <p:ph type="sldNum" sz="quarter" idx="12"/>
          </p:nvPr>
        </p:nvSpPr>
        <p:spPr>
          <a:ln/>
        </p:spPr>
        <p:txBody>
          <a:bodyPr/>
          <a:lstStyle>
            <a:lvl1pPr>
              <a:defRPr/>
            </a:lvl1pPr>
          </a:lstStyle>
          <a:p>
            <a:fld id="{803AE47A-975B-4C6B-8CD5-F2AA429550C6}"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BF23E3A6-5870-453E-AB54-7AEB33E92236}"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endParaRPr lang="cs-CZ"/>
          </a:p>
        </p:txBody>
      </p:sp>
      <p:sp>
        <p:nvSpPr>
          <p:cNvPr id="6" name="Rectangle 5"/>
          <p:cNvSpPr>
            <a:spLocks noGrp="1" noChangeArrowheads="1"/>
          </p:cNvSpPr>
          <p:nvPr>
            <p:ph type="ftr" sz="quarter" idx="11"/>
          </p:nvPr>
        </p:nvSpPr>
        <p:spPr>
          <a:ln/>
        </p:spPr>
        <p:txBody>
          <a:bodyPr/>
          <a:lstStyle>
            <a:lvl1pPr>
              <a:defRPr/>
            </a:lvl1pPr>
          </a:lstStyle>
          <a:p>
            <a:endParaRPr lang="cs-CZ"/>
          </a:p>
        </p:txBody>
      </p:sp>
      <p:sp>
        <p:nvSpPr>
          <p:cNvPr id="7" name="Rectangle 6"/>
          <p:cNvSpPr>
            <a:spLocks noGrp="1" noChangeArrowheads="1"/>
          </p:cNvSpPr>
          <p:nvPr>
            <p:ph type="sldNum" sz="quarter" idx="12"/>
          </p:nvPr>
        </p:nvSpPr>
        <p:spPr>
          <a:ln/>
        </p:spPr>
        <p:txBody>
          <a:bodyPr/>
          <a:lstStyle>
            <a:lvl1pPr>
              <a:defRPr/>
            </a:lvl1pPr>
          </a:lstStyle>
          <a:p>
            <a:fld id="{C0487103-16B3-4B76-A483-1E84971BF821}"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31969C4-4F3E-4B88-99C0-624546FD3FB4}"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650" y="3429000"/>
            <a:ext cx="7772400" cy="1470025"/>
          </a:xfrm>
          <a:solidFill>
            <a:schemeClr val="accent1"/>
          </a:solidFill>
        </p:spPr>
        <p:txBody>
          <a:bodyPr/>
          <a:lstStyle/>
          <a:p>
            <a:pPr eaLnBrk="1" hangingPunct="1"/>
            <a:r>
              <a:rPr lang="en-GB" sz="3200" dirty="0" err="1" smtClean="0">
                <a:solidFill>
                  <a:srgbClr val="000000"/>
                </a:solidFill>
                <a:cs typeface="Times New Roman" pitchFamily="18" charset="0"/>
              </a:rPr>
              <a:t>Radi</a:t>
            </a:r>
            <a:r>
              <a:rPr lang="cs-CZ" sz="3200" dirty="0" err="1" smtClean="0">
                <a:solidFill>
                  <a:srgbClr val="000000"/>
                </a:solidFill>
              </a:rPr>
              <a:t>obiologie</a:t>
            </a:r>
            <a:r>
              <a:rPr lang="cs-CZ" sz="3200" dirty="0" smtClean="0">
                <a:solidFill>
                  <a:srgbClr val="000000"/>
                </a:solidFill>
              </a:rPr>
              <a:t> normálních a nádorových tkání</a:t>
            </a:r>
            <a:br>
              <a:rPr lang="cs-CZ" sz="3200" dirty="0" smtClean="0">
                <a:solidFill>
                  <a:srgbClr val="000000"/>
                </a:solidFill>
              </a:rPr>
            </a:br>
            <a:r>
              <a:rPr lang="cs-CZ" sz="3200" dirty="0" smtClean="0">
                <a:solidFill>
                  <a:srgbClr val="000000"/>
                </a:solidFill>
              </a:rPr>
              <a:t>(radiobiologie </a:t>
            </a:r>
            <a:r>
              <a:rPr lang="cs-CZ" sz="3200" dirty="0" smtClean="0">
                <a:solidFill>
                  <a:srgbClr val="000000"/>
                </a:solidFill>
              </a:rPr>
              <a:t>IV- IZMB 9)</a:t>
            </a:r>
            <a:r>
              <a:rPr lang="en-GB" sz="3200" dirty="0" smtClean="0">
                <a:solidFill>
                  <a:srgbClr val="000000"/>
                </a:solidFill>
                <a:cs typeface="Times New Roman" pitchFamily="18" charset="0"/>
              </a:rPr>
              <a:t> </a:t>
            </a:r>
            <a:endParaRPr lang="cs-CZ" sz="3200" dirty="0" smtClean="0">
              <a:solidFill>
                <a:srgbClr val="000000"/>
              </a:solidFill>
              <a:cs typeface="Times New Roman" pitchFamily="18" charset="0"/>
            </a:endParaRPr>
          </a:p>
        </p:txBody>
      </p:sp>
      <p:sp>
        <p:nvSpPr>
          <p:cNvPr id="2051" name="Text Box 5"/>
          <p:cNvSpPr txBox="1">
            <a:spLocks noChangeArrowheads="1"/>
          </p:cNvSpPr>
          <p:nvPr/>
        </p:nvSpPr>
        <p:spPr bwMode="auto">
          <a:xfrm>
            <a:off x="2195513" y="1052513"/>
            <a:ext cx="5040312" cy="1373187"/>
          </a:xfrm>
          <a:prstGeom prst="rect">
            <a:avLst/>
          </a:prstGeom>
          <a:noFill/>
          <a:ln w="9525">
            <a:noFill/>
            <a:miter lim="800000"/>
            <a:headEnd/>
            <a:tailEnd/>
          </a:ln>
        </p:spPr>
        <p:txBody>
          <a:bodyPr>
            <a:spAutoFit/>
          </a:bodyPr>
          <a:lstStyle/>
          <a:p>
            <a:pPr algn="ctr" eaLnBrk="0" hangingPunct="0"/>
            <a:r>
              <a:rPr lang="cs-CZ" sz="2800"/>
              <a:t>Biofyzikální ústav</a:t>
            </a:r>
          </a:p>
          <a:p>
            <a:pPr algn="ctr" eaLnBrk="0" hangingPunct="0"/>
            <a:r>
              <a:rPr lang="cs-CZ" sz="2800"/>
              <a:t>Lékařské fakulty </a:t>
            </a:r>
            <a:br>
              <a:rPr lang="cs-CZ" sz="2800"/>
            </a:br>
            <a:r>
              <a:rPr lang="cs-CZ" sz="2800"/>
              <a:t>Masarykovy university, Brno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z="4000" smtClean="0"/>
              <a:t>Buněčná kinetika v normálních a nádorových tkáních</a:t>
            </a:r>
          </a:p>
        </p:txBody>
      </p:sp>
      <p:sp>
        <p:nvSpPr>
          <p:cNvPr id="11267" name="Rectangle 3"/>
          <p:cNvSpPr>
            <a:spLocks noGrp="1" noChangeArrowheads="1"/>
          </p:cNvSpPr>
          <p:nvPr>
            <p:ph type="body" idx="1"/>
          </p:nvPr>
        </p:nvSpPr>
        <p:spPr>
          <a:xfrm>
            <a:off x="457200" y="1600200"/>
            <a:ext cx="8229600" cy="4781550"/>
          </a:xfrm>
          <a:solidFill>
            <a:schemeClr val="accent1"/>
          </a:solidFill>
        </p:spPr>
        <p:txBody>
          <a:bodyPr/>
          <a:lstStyle/>
          <a:p>
            <a:pPr eaLnBrk="1" hangingPunct="1">
              <a:lnSpc>
                <a:spcPct val="80000"/>
              </a:lnSpc>
              <a:buFontTx/>
              <a:buNone/>
            </a:pPr>
            <a:r>
              <a:rPr lang="cs-CZ" sz="2400" smtClean="0"/>
              <a:t>Normální i nádorové buňky procházejí buněčným cyklem G1-S-G2-M v podstatě shodným způsobem. </a:t>
            </a:r>
          </a:p>
          <a:p>
            <a:pPr eaLnBrk="1" hangingPunct="1">
              <a:lnSpc>
                <a:spcPct val="80000"/>
              </a:lnSpc>
              <a:buFontTx/>
              <a:buNone/>
            </a:pPr>
            <a:r>
              <a:rPr lang="cs-CZ" sz="2400" smtClean="0"/>
              <a:t>U nádorových buněk se mohou objevit rozdíly v důsledku nedostatku kyslíku a glukózy v některých částech rychle rostoucího nádoru. Je-li vzdálenost od nejbližší cévy větší než cca 100 </a:t>
            </a:r>
            <a:r>
              <a:rPr lang="cs-CZ" sz="2400" smtClean="0">
                <a:latin typeface="Symbol" pitchFamily="18" charset="2"/>
              </a:rPr>
              <a:t>m</a:t>
            </a:r>
            <a:r>
              <a:rPr lang="cs-CZ" sz="2400" smtClean="0"/>
              <a:t>m, objevuje se nekrotizace. </a:t>
            </a:r>
          </a:p>
          <a:p>
            <a:pPr eaLnBrk="1" hangingPunct="1">
              <a:lnSpc>
                <a:spcPct val="80000"/>
              </a:lnSpc>
              <a:buFontTx/>
              <a:buNone/>
            </a:pPr>
            <a:r>
              <a:rPr lang="cs-CZ" sz="2400" smtClean="0"/>
              <a:t>Růstový podíl je soustředěn do nejbližšího okolí cév. Ve zbývajícím kompartmentu nádorové tkáně jsou necyklující buňky („podvyživené“ a špatně zásobené kyslíkem).</a:t>
            </a:r>
          </a:p>
          <a:p>
            <a:pPr eaLnBrk="1" hangingPunct="1">
              <a:lnSpc>
                <a:spcPct val="80000"/>
              </a:lnSpc>
              <a:buFontTx/>
              <a:buNone/>
            </a:pPr>
            <a:r>
              <a:rPr lang="cs-CZ" sz="2400" smtClean="0"/>
              <a:t>Byly identifikovány nádorové kmenové buňky, které se chovají jako buňky nesmrtelné, tj. neustále schopné dělení. Přitom produkují většinu populace nádorových buněk, které se pak mohou rozdělit jen několikrát a umírají.</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z="4000" smtClean="0"/>
              <a:t>Modely přežití buněk v normálních a nádorových tkáních</a:t>
            </a:r>
          </a:p>
        </p:txBody>
      </p:sp>
      <p:sp>
        <p:nvSpPr>
          <p:cNvPr id="12291" name="Rectangle 3"/>
          <p:cNvSpPr>
            <a:spLocks noGrp="1" noChangeArrowheads="1"/>
          </p:cNvSpPr>
          <p:nvPr>
            <p:ph type="body" idx="1"/>
          </p:nvPr>
        </p:nvSpPr>
        <p:spPr>
          <a:xfrm>
            <a:off x="468313" y="1773238"/>
            <a:ext cx="8229600" cy="4205287"/>
          </a:xfrm>
          <a:solidFill>
            <a:schemeClr val="accent1"/>
          </a:solidFill>
        </p:spPr>
        <p:txBody>
          <a:bodyPr/>
          <a:lstStyle/>
          <a:p>
            <a:pPr eaLnBrk="1" hangingPunct="1">
              <a:buFontTx/>
              <a:buNone/>
            </a:pPr>
            <a:r>
              <a:rPr lang="cs-CZ" sz="2800" smtClean="0"/>
              <a:t>Dosud diskutované modely přežití se týkaly buněk pěstovaných in vitro. </a:t>
            </a:r>
          </a:p>
          <a:p>
            <a:pPr eaLnBrk="1" hangingPunct="1">
              <a:buFontTx/>
              <a:buNone/>
            </a:pPr>
            <a:r>
              <a:rPr lang="cs-CZ" sz="2800" smtClean="0"/>
              <a:t>Prvními </a:t>
            </a:r>
            <a:r>
              <a:rPr lang="cs-CZ" sz="2800" b="1" smtClean="0"/>
              <a:t>tkáňovými modely</a:t>
            </a:r>
            <a:r>
              <a:rPr lang="cs-CZ" sz="2800" smtClean="0"/>
              <a:t>, v nichž se studovalo přežití buněk, byly nádory. Nádor byl ozářen v jednom živočichovi a pak transplantován do neozářeného živočicha téhož druhu. Zvláštní zájem byl o necyklující buňky a o kyslíkový efekt v souvislosti s radioterapií. Uvedeme několik konkrétních modelů.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Hewittův zřeďovací test</a:t>
            </a:r>
          </a:p>
        </p:txBody>
      </p:sp>
      <p:sp>
        <p:nvSpPr>
          <p:cNvPr id="13315"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z="2800" smtClean="0"/>
              <a:t>Prováděn pomocí nádorových linií pěstovaných v peritoneu myší. V podstatě se zjišťuje</a:t>
            </a:r>
            <a:r>
              <a:rPr lang="cs-CZ" sz="2800" b="1" smtClean="0"/>
              <a:t>, kolik </a:t>
            </a:r>
            <a:r>
              <a:rPr lang="cs-CZ" sz="2800" smtClean="0"/>
              <a:t>nádorových neozářených nebo různě ozářených </a:t>
            </a:r>
            <a:r>
              <a:rPr lang="cs-CZ" sz="2800" b="1" smtClean="0"/>
              <a:t>buněk je schopno usmrtit příjemce </a:t>
            </a:r>
            <a:r>
              <a:rPr lang="cs-CZ" sz="2800" smtClean="0"/>
              <a:t>(LD</a:t>
            </a:r>
            <a:r>
              <a:rPr lang="cs-CZ" sz="2800" baseline="-25000" smtClean="0"/>
              <a:t>50 </a:t>
            </a:r>
            <a:r>
              <a:rPr lang="cs-CZ" sz="2800" smtClean="0"/>
              <a:t>– </a:t>
            </a:r>
            <a:r>
              <a:rPr lang="cs-CZ" sz="2800" i="1" smtClean="0"/>
              <a:t>jde o dávku buněk, nikoliv záření</a:t>
            </a:r>
            <a:r>
              <a:rPr lang="cs-CZ" sz="2800" smtClean="0"/>
              <a:t>!). Pro několik různých dávek se určí poměr S/S</a:t>
            </a:r>
            <a:r>
              <a:rPr lang="cs-CZ" sz="2800" baseline="-25000" smtClean="0"/>
              <a:t>0</a:t>
            </a:r>
            <a:r>
              <a:rPr lang="cs-CZ" sz="2800" smtClean="0"/>
              <a:t> (viz obr.) a konečně se zkonstruuje závislost S/S</a:t>
            </a:r>
            <a:r>
              <a:rPr lang="cs-CZ" sz="2800" baseline="-25000" smtClean="0"/>
              <a:t>0</a:t>
            </a:r>
            <a:r>
              <a:rPr lang="cs-CZ" sz="2800" smtClean="0"/>
              <a:t> na dávce.</a:t>
            </a:r>
          </a:p>
          <a:p>
            <a:pPr eaLnBrk="1" hangingPunct="1">
              <a:lnSpc>
                <a:spcPct val="90000"/>
              </a:lnSpc>
              <a:buFontTx/>
              <a:buNone/>
            </a:pPr>
            <a:r>
              <a:rPr lang="cs-CZ" sz="2800" smtClean="0"/>
              <a:t>Tato zkouška umožnila ověřit např. kyslíkový efekt u savčích nádorů, nicméně je obtížné ověřit, do jaké míry jsou saturovány kyslíkem nádory rostoucí v peritoneu ozařovaných myší.</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Alpen-10-2-Hewittův test"/>
          <p:cNvPicPr>
            <a:picLocks noChangeAspect="1" noChangeArrowheads="1"/>
          </p:cNvPicPr>
          <p:nvPr>
            <p:ph idx="1"/>
          </p:nvPr>
        </p:nvPicPr>
        <p:blipFill>
          <a:blip r:embed="rId3" cstate="print"/>
          <a:srcRect/>
          <a:stretch>
            <a:fillRect/>
          </a:stretch>
        </p:blipFill>
        <p:spPr>
          <a:xfrm>
            <a:off x="684213" y="420688"/>
            <a:ext cx="7848600" cy="5734050"/>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Alpen-10-3-Hewitt aplikace"/>
          <p:cNvPicPr>
            <a:picLocks noChangeAspect="1" noChangeArrowheads="1"/>
          </p:cNvPicPr>
          <p:nvPr>
            <p:ph idx="1"/>
          </p:nvPr>
        </p:nvPicPr>
        <p:blipFill>
          <a:blip r:embed="rId3" cstate="print"/>
          <a:srcRect/>
          <a:stretch>
            <a:fillRect/>
          </a:stretch>
        </p:blipFill>
        <p:spPr>
          <a:xfrm>
            <a:off x="1349375" y="188913"/>
            <a:ext cx="6369050" cy="6408737"/>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mtClean="0"/>
              <a:t>Lung Colony Assay System</a:t>
            </a:r>
          </a:p>
        </p:txBody>
      </p:sp>
      <p:sp>
        <p:nvSpPr>
          <p:cNvPr id="16387" name="Rectangle 3"/>
          <p:cNvSpPr>
            <a:spLocks noGrp="1" noChangeArrowheads="1"/>
          </p:cNvSpPr>
          <p:nvPr>
            <p:ph type="body" idx="1"/>
          </p:nvPr>
        </p:nvSpPr>
        <p:spPr>
          <a:solidFill>
            <a:schemeClr val="accent1"/>
          </a:solidFill>
        </p:spPr>
        <p:txBody>
          <a:bodyPr/>
          <a:lstStyle/>
          <a:p>
            <a:pPr eaLnBrk="1" hangingPunct="1">
              <a:lnSpc>
                <a:spcPct val="90000"/>
              </a:lnSpc>
            </a:pPr>
            <a:r>
              <a:rPr lang="cs-CZ" sz="2800" smtClean="0"/>
              <a:t>Modifikace Hewittovy metody. Z ozářeného solidního nádoru se získají buňky, které jsou podány neozářeným myším téhož kmene. Po 15-20 dnech jsou recipienti zabiti a v jejich plících jsou spočteny kolonie nádorových buněk. Mezi počtem (klonogenních) injikovaných buněk a počtem kolonií je vztah přímé úměry.  </a:t>
            </a:r>
          </a:p>
          <a:p>
            <a:pPr eaLnBrk="1" hangingPunct="1">
              <a:lnSpc>
                <a:spcPct val="90000"/>
              </a:lnSpc>
            </a:pPr>
            <a:r>
              <a:rPr lang="cs-CZ" sz="2800" smtClean="0"/>
              <a:t>Bylo zjištěno, že </a:t>
            </a:r>
            <a:r>
              <a:rPr lang="cs-CZ" sz="2800" i="1" smtClean="0"/>
              <a:t>současné</a:t>
            </a:r>
            <a:r>
              <a:rPr lang="cs-CZ" sz="2800" smtClean="0"/>
              <a:t> podání silně ozářených </a:t>
            </a:r>
            <a:r>
              <a:rPr lang="cs-CZ" sz="2800" i="1" smtClean="0"/>
              <a:t>neklonogenních</a:t>
            </a:r>
            <a:r>
              <a:rPr lang="cs-CZ" sz="2800" smtClean="0"/>
              <a:t> buněk vedlo ke značnému nárůstu počtu kolonií, přičemž není jasné proč.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561975"/>
          </a:xfrm>
        </p:spPr>
        <p:txBody>
          <a:bodyPr/>
          <a:lstStyle/>
          <a:p>
            <a:pPr eaLnBrk="1" hangingPunct="1"/>
            <a:r>
              <a:rPr lang="cs-CZ" sz="4000" smtClean="0"/>
              <a:t>Objem nádoru vs. čas</a:t>
            </a:r>
          </a:p>
        </p:txBody>
      </p:sp>
      <p:sp>
        <p:nvSpPr>
          <p:cNvPr id="17411" name="Rectangle 3"/>
          <p:cNvSpPr>
            <a:spLocks noGrp="1" noChangeArrowheads="1"/>
          </p:cNvSpPr>
          <p:nvPr>
            <p:ph type="body" idx="1"/>
          </p:nvPr>
        </p:nvSpPr>
        <p:spPr>
          <a:xfrm>
            <a:off x="457200" y="981075"/>
            <a:ext cx="8229600" cy="5616575"/>
          </a:xfrm>
          <a:solidFill>
            <a:schemeClr val="accent1"/>
          </a:solidFill>
        </p:spPr>
        <p:txBody>
          <a:bodyPr/>
          <a:lstStyle/>
          <a:p>
            <a:pPr eaLnBrk="1" hangingPunct="1">
              <a:lnSpc>
                <a:spcPct val="80000"/>
              </a:lnSpc>
              <a:buFontTx/>
              <a:buNone/>
            </a:pPr>
            <a:r>
              <a:rPr lang="cs-CZ" sz="2400" smtClean="0"/>
              <a:t>Jedním z možných způsobů pro hodnocení odpovědi nádoru na ozáření je </a:t>
            </a:r>
            <a:r>
              <a:rPr lang="cs-CZ" sz="2400" b="1" smtClean="0"/>
              <a:t>sledování závislosti objemu nádoru na době od jeho inokulace</a:t>
            </a:r>
            <a:r>
              <a:rPr lang="cs-CZ" sz="2400" smtClean="0"/>
              <a:t> do slabin hostitelské myši. Problém je nepřesnost měření objemu nádoru </a:t>
            </a:r>
            <a:r>
              <a:rPr lang="cs-CZ" sz="2400" i="1" smtClean="0"/>
              <a:t>in situ</a:t>
            </a:r>
            <a:r>
              <a:rPr lang="cs-CZ" sz="2400" smtClean="0"/>
              <a:t> s ohledem na jeho nepravidelný tvar. </a:t>
            </a:r>
          </a:p>
          <a:p>
            <a:pPr eaLnBrk="1" hangingPunct="1">
              <a:lnSpc>
                <a:spcPct val="80000"/>
              </a:lnSpc>
              <a:buFontTx/>
              <a:buNone/>
            </a:pPr>
            <a:r>
              <a:rPr lang="cs-CZ" sz="2400" smtClean="0"/>
              <a:t>Zatímco objem neozářených nádorů roste s časem alespoň zpočátku lineárně, objem ozářeného nádoru se může nejdříve zmenšit a teprve pak může po určité době opět růst. Tato doba charakterizuje odpověď na ozáření a nazývá se </a:t>
            </a:r>
            <a:r>
              <a:rPr lang="cs-CZ" sz="2400" b="1" smtClean="0"/>
              <a:t>zpoždění růstu</a:t>
            </a:r>
            <a:r>
              <a:rPr lang="cs-CZ" sz="2400" smtClean="0"/>
              <a:t>.</a:t>
            </a:r>
          </a:p>
          <a:p>
            <a:pPr eaLnBrk="1" hangingPunct="1">
              <a:lnSpc>
                <a:spcPct val="80000"/>
              </a:lnSpc>
              <a:buFontTx/>
              <a:buNone/>
            </a:pPr>
            <a:r>
              <a:rPr lang="cs-CZ" sz="2400" smtClean="0"/>
              <a:t>Řada nádorů bohužel nereaguje na ozáření zmenšením svého objemu (příliš málo buněk odumírá v důsledku ozáření).</a:t>
            </a:r>
          </a:p>
          <a:p>
            <a:pPr eaLnBrk="1" hangingPunct="1">
              <a:lnSpc>
                <a:spcPct val="80000"/>
              </a:lnSpc>
              <a:buFontTx/>
              <a:buNone/>
            </a:pPr>
            <a:r>
              <a:rPr lang="cs-CZ" sz="2400" smtClean="0"/>
              <a:t>Modifikací metody je měření doby potřebné k dosažení předem definovaného objemu nádoru.</a:t>
            </a:r>
          </a:p>
          <a:p>
            <a:pPr eaLnBrk="1" hangingPunct="1">
              <a:lnSpc>
                <a:spcPct val="80000"/>
              </a:lnSpc>
              <a:buFontTx/>
              <a:buNone/>
            </a:pPr>
            <a:r>
              <a:rPr lang="cs-CZ" sz="2400" smtClean="0"/>
              <a:t>Další metodou je stanovení </a:t>
            </a:r>
            <a:r>
              <a:rPr lang="cs-CZ" sz="2400" b="1" smtClean="0"/>
              <a:t>TCD</a:t>
            </a:r>
            <a:r>
              <a:rPr lang="cs-CZ" sz="2400" b="1" baseline="-25000" smtClean="0"/>
              <a:t>50</a:t>
            </a:r>
            <a:r>
              <a:rPr lang="cs-CZ" sz="2400" smtClean="0"/>
              <a:t> (50% tumor cure dose), dávky záření potřebné k „vyléčení“ 50% nádorů.</a:t>
            </a:r>
            <a:endParaRPr lang="cs-CZ" sz="2400" baseline="-25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10-4-opoždění růstu"/>
          <p:cNvPicPr>
            <a:picLocks noChangeAspect="1" noChangeArrowheads="1"/>
          </p:cNvPicPr>
          <p:nvPr>
            <p:ph idx="1"/>
          </p:nvPr>
        </p:nvPicPr>
        <p:blipFill>
          <a:blip r:embed="rId3" cstate="print"/>
          <a:srcRect/>
          <a:stretch>
            <a:fillRect/>
          </a:stretch>
        </p:blipFill>
        <p:spPr>
          <a:xfrm>
            <a:off x="1187450" y="314325"/>
            <a:ext cx="6769100" cy="6296025"/>
          </a:xfr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z="4000" smtClean="0"/>
              <a:t>Radiobiologické odpovědi nádorů</a:t>
            </a:r>
          </a:p>
        </p:txBody>
      </p:sp>
      <p:sp>
        <p:nvSpPr>
          <p:cNvPr id="19459" name="Rectangle 3"/>
          <p:cNvSpPr>
            <a:spLocks noGrp="1" noChangeArrowheads="1"/>
          </p:cNvSpPr>
          <p:nvPr>
            <p:ph type="body" idx="1"/>
          </p:nvPr>
        </p:nvSpPr>
        <p:spPr>
          <a:xfrm>
            <a:off x="457200" y="1600200"/>
            <a:ext cx="8229600" cy="4637088"/>
          </a:xfrm>
          <a:solidFill>
            <a:schemeClr val="accent1"/>
          </a:solidFill>
        </p:spPr>
        <p:txBody>
          <a:bodyPr/>
          <a:lstStyle/>
          <a:p>
            <a:pPr marL="609600" indent="-609600" eaLnBrk="1" hangingPunct="1">
              <a:lnSpc>
                <a:spcPct val="80000"/>
              </a:lnSpc>
              <a:buFontTx/>
              <a:buAutoNum type="arabicPeriod"/>
            </a:pPr>
            <a:r>
              <a:rPr lang="cs-CZ" sz="2400" smtClean="0"/>
              <a:t>Až na určité výjimky bylo zjištěno, že charakteristiky odpovědi nádorových buněčných linií na ozáření jsou pro daný druh nádoru jen málo proměnlivé. Křivky přežití jsou vícezásahové – s raménkem. Výjimkou jsou nádorové linie odvozené z jedinců trpících poruchou reparačních mechanismů DNA. </a:t>
            </a:r>
          </a:p>
          <a:p>
            <a:pPr marL="609600" indent="-609600" eaLnBrk="1" hangingPunct="1">
              <a:lnSpc>
                <a:spcPct val="80000"/>
              </a:lnSpc>
              <a:buFontTx/>
              <a:buAutoNum type="arabicPeriod"/>
            </a:pPr>
            <a:r>
              <a:rPr lang="cs-CZ" sz="2400" smtClean="0"/>
              <a:t>Poněkud odlišné charakteristiky křivek přežití byly zjištěny u normálních lidských fibroblastů a buněk pocházejících přímo ze zhoubných nádorů. Fibroblasty jsou velmi citlivé a chovají se podle jednozásahového modelu (</a:t>
            </a:r>
            <a:r>
              <a:rPr lang="cs-CZ" sz="2400" i="1" smtClean="0"/>
              <a:t>single hit</a:t>
            </a:r>
            <a:r>
              <a:rPr lang="cs-CZ" sz="2400" smtClean="0"/>
              <a:t>, exponenciální křivky přežití). Podobně se chovají i nádory při aplikaci relativně menších dávek. Po opakované dávce 2 Gy, což odpovídá jednodenní dávce při frakcionaci, závisel log S na dávce lineárně.</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z="4000" smtClean="0"/>
              <a:t>Hypoxie a radiosenzitivita nádorových buněk.</a:t>
            </a:r>
          </a:p>
        </p:txBody>
      </p:sp>
      <p:sp>
        <p:nvSpPr>
          <p:cNvPr id="20483" name="Rectangle 3"/>
          <p:cNvSpPr>
            <a:spLocks noGrp="1" noChangeArrowheads="1"/>
          </p:cNvSpPr>
          <p:nvPr>
            <p:ph type="body" idx="1"/>
          </p:nvPr>
        </p:nvSpPr>
        <p:spPr>
          <a:xfrm>
            <a:off x="457200" y="1600200"/>
            <a:ext cx="8229600" cy="4924425"/>
          </a:xfrm>
          <a:solidFill>
            <a:schemeClr val="accent1"/>
          </a:solidFill>
        </p:spPr>
        <p:txBody>
          <a:bodyPr/>
          <a:lstStyle/>
          <a:p>
            <a:pPr eaLnBrk="1" hangingPunct="1">
              <a:lnSpc>
                <a:spcPct val="80000"/>
              </a:lnSpc>
              <a:buFontTx/>
              <a:buNone/>
            </a:pPr>
            <a:r>
              <a:rPr lang="cs-CZ" sz="2800" smtClean="0"/>
              <a:t>V rostoucích nádorech lze očekávat různě silné hypoxické podmínky. Pomocí testů klonogenity lze dokonce vyjádřit podíl anoxických buněk (dle umístění křivky přežití mezi křivkami dvou exterémů – plně oxických a anoxických buněk. (viz obr.)</a:t>
            </a:r>
          </a:p>
          <a:p>
            <a:pPr eaLnBrk="1" hangingPunct="1">
              <a:lnSpc>
                <a:spcPct val="80000"/>
              </a:lnSpc>
              <a:buFontTx/>
              <a:buNone/>
            </a:pPr>
            <a:r>
              <a:rPr lang="cs-CZ" sz="2800" smtClean="0"/>
              <a:t>Situace se mění během „životních cyklů“ ozařovaného nádoru – vliv velikosti, vaskularizace a selektivního ničení buněk dobře zásobených kyslíkem. (viz obr.)</a:t>
            </a:r>
          </a:p>
          <a:p>
            <a:pPr eaLnBrk="1" hangingPunct="1">
              <a:lnSpc>
                <a:spcPct val="80000"/>
              </a:lnSpc>
              <a:buFontTx/>
              <a:buNone/>
            </a:pPr>
            <a:r>
              <a:rPr lang="cs-CZ" sz="2800" smtClean="0"/>
              <a:t> Reoxygenace anoxických buněk nádoru je tak rychlá, že se může projevit ještě před skončením ozařování.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cs-CZ" smtClean="0"/>
              <a:t>Úvodem</a:t>
            </a:r>
          </a:p>
        </p:txBody>
      </p:sp>
      <p:sp>
        <p:nvSpPr>
          <p:cNvPr id="3075"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z="2800" dirty="0" smtClean="0"/>
              <a:t>V této přednášce jde o aplikaci radiochemických poznatků a poznatků o růstových modelech a </a:t>
            </a:r>
            <a:r>
              <a:rPr lang="cs-CZ" sz="2800" dirty="0" err="1" smtClean="0"/>
              <a:t>sensitizaci</a:t>
            </a:r>
            <a:r>
              <a:rPr lang="cs-CZ" sz="2800" dirty="0" smtClean="0"/>
              <a:t> buněk na tkáně a orgány (systémy tkání). Vedle dosud zmiňovaných faktorů se však nyní do „hry“ zapojí i další </a:t>
            </a:r>
            <a:r>
              <a:rPr lang="cs-CZ" sz="2800" dirty="0" smtClean="0"/>
              <a:t>biologické faktory.</a:t>
            </a:r>
            <a:endParaRPr lang="cs-CZ" sz="2800" dirty="0" smtClean="0"/>
          </a:p>
          <a:p>
            <a:pPr eaLnBrk="1" hangingPunct="1">
              <a:lnSpc>
                <a:spcPct val="90000"/>
              </a:lnSpc>
              <a:buFontTx/>
              <a:buNone/>
            </a:pPr>
            <a:r>
              <a:rPr lang="cs-CZ" sz="2800" dirty="0" smtClean="0"/>
              <a:t>Z hlediska odpovědi na ozáření je u tkání rozhodující jejich reproduktivní-</a:t>
            </a:r>
            <a:r>
              <a:rPr lang="cs-CZ" sz="2800" dirty="0" err="1" smtClean="0"/>
              <a:t>klonogenní</a:t>
            </a:r>
            <a:r>
              <a:rPr lang="cs-CZ" sz="2800" dirty="0" smtClean="0"/>
              <a:t>  aktivita. </a:t>
            </a:r>
          </a:p>
          <a:p>
            <a:pPr eaLnBrk="1" hangingPunct="1">
              <a:lnSpc>
                <a:spcPct val="90000"/>
              </a:lnSpc>
              <a:buFontTx/>
              <a:buNone/>
            </a:pPr>
            <a:r>
              <a:rPr lang="cs-CZ" sz="2800" dirty="0" smtClean="0"/>
              <a:t>Extrémy: mozková tkáň a krvetvorná tkáň.</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Alpen-10-5-zjištění frakce anoxických"/>
          <p:cNvPicPr>
            <a:picLocks noChangeAspect="1" noChangeArrowheads="1"/>
          </p:cNvPicPr>
          <p:nvPr>
            <p:ph idx="1"/>
          </p:nvPr>
        </p:nvPicPr>
        <p:blipFill>
          <a:blip r:embed="rId3" cstate="print"/>
          <a:srcRect/>
          <a:stretch>
            <a:fillRect/>
          </a:stretch>
        </p:blipFill>
        <p:spPr>
          <a:xfrm>
            <a:off x="1938338" y="0"/>
            <a:ext cx="5449887" cy="6858000"/>
          </a:xfr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Alpen-10-6-život nádoru"/>
          <p:cNvPicPr>
            <a:picLocks noChangeAspect="1" noChangeArrowheads="1"/>
          </p:cNvPicPr>
          <p:nvPr>
            <p:ph idx="1"/>
          </p:nvPr>
        </p:nvPicPr>
        <p:blipFill>
          <a:blip r:embed="rId3" cstate="print"/>
          <a:srcRect/>
          <a:stretch>
            <a:fillRect/>
          </a:stretch>
        </p:blipFill>
        <p:spPr>
          <a:xfrm>
            <a:off x="1000125" y="188913"/>
            <a:ext cx="6481763" cy="6669087"/>
          </a:xfrm>
          <a:noFill/>
        </p:spPr>
      </p:pic>
      <p:sp>
        <p:nvSpPr>
          <p:cNvPr id="3" name="Elipsa 2"/>
          <p:cNvSpPr/>
          <p:nvPr/>
        </p:nvSpPr>
        <p:spPr>
          <a:xfrm>
            <a:off x="971550" y="4221163"/>
            <a:ext cx="504825" cy="503237"/>
          </a:xfrm>
          <a:prstGeom prst="ellipse">
            <a:avLst/>
          </a:prstGeom>
          <a:solidFill>
            <a:srgbClr val="FF0000">
              <a:alpha val="2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cs-CZ">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4000" smtClean="0"/>
              <a:t>Testování radiosenzitivity normálních tkání </a:t>
            </a:r>
            <a:r>
              <a:rPr lang="cs-CZ" sz="4000" i="1" smtClean="0"/>
              <a:t>in vivo</a:t>
            </a:r>
          </a:p>
        </p:txBody>
      </p:sp>
      <p:sp>
        <p:nvSpPr>
          <p:cNvPr id="23555" name="Rectangle 3"/>
          <p:cNvSpPr>
            <a:spLocks noGrp="1" noChangeArrowheads="1"/>
          </p:cNvSpPr>
          <p:nvPr>
            <p:ph type="body" idx="1"/>
          </p:nvPr>
        </p:nvSpPr>
        <p:spPr>
          <a:solidFill>
            <a:schemeClr val="accent1"/>
          </a:solidFill>
        </p:spPr>
        <p:txBody>
          <a:bodyPr/>
          <a:lstStyle/>
          <a:p>
            <a:pPr marL="609600" indent="-609600" eaLnBrk="1" hangingPunct="1">
              <a:lnSpc>
                <a:spcPct val="90000"/>
              </a:lnSpc>
              <a:buFontTx/>
              <a:buNone/>
            </a:pPr>
            <a:r>
              <a:rPr lang="cs-CZ" sz="2800" dirty="0" smtClean="0"/>
              <a:t>Hlavní tkáně s obnovou buněk savčího organismu:</a:t>
            </a:r>
          </a:p>
          <a:p>
            <a:pPr marL="609600" indent="-609600" eaLnBrk="1" hangingPunct="1">
              <a:lnSpc>
                <a:spcPct val="90000"/>
              </a:lnSpc>
              <a:buFontTx/>
              <a:buAutoNum type="arabicPeriod"/>
            </a:pPr>
            <a:r>
              <a:rPr lang="cs-CZ" sz="2800" dirty="0" smtClean="0"/>
              <a:t>Krvetvorná (kostní dřeň)</a:t>
            </a:r>
          </a:p>
          <a:p>
            <a:pPr marL="609600" indent="-609600" eaLnBrk="1" hangingPunct="1">
              <a:lnSpc>
                <a:spcPct val="90000"/>
              </a:lnSpc>
              <a:buFontTx/>
              <a:buAutoNum type="arabicPeriod"/>
            </a:pPr>
            <a:r>
              <a:rPr lang="cs-CZ" sz="2800" dirty="0" smtClean="0"/>
              <a:t>Kůže</a:t>
            </a:r>
          </a:p>
          <a:p>
            <a:pPr marL="609600" indent="-609600" eaLnBrk="1" hangingPunct="1">
              <a:lnSpc>
                <a:spcPct val="90000"/>
              </a:lnSpc>
              <a:buFontTx/>
              <a:buAutoNum type="arabicPeriod"/>
            </a:pPr>
            <a:r>
              <a:rPr lang="cs-CZ" sz="2800" dirty="0" smtClean="0"/>
              <a:t>Gastrointestinální trakt</a:t>
            </a:r>
          </a:p>
          <a:p>
            <a:pPr marL="609600" indent="-609600" eaLnBrk="1" hangingPunct="1">
              <a:lnSpc>
                <a:spcPct val="90000"/>
              </a:lnSpc>
              <a:buFontTx/>
              <a:buAutoNum type="arabicPeriod"/>
            </a:pPr>
            <a:r>
              <a:rPr lang="cs-CZ" sz="2800" dirty="0" smtClean="0"/>
              <a:t>Varlata (regenerace spermií)</a:t>
            </a:r>
          </a:p>
          <a:p>
            <a:pPr marL="609600" indent="-609600" eaLnBrk="1" hangingPunct="1">
              <a:lnSpc>
                <a:spcPct val="90000"/>
              </a:lnSpc>
              <a:buFontTx/>
              <a:buAutoNum type="arabicPeriod"/>
            </a:pPr>
            <a:r>
              <a:rPr lang="cs-CZ" sz="2800" dirty="0" smtClean="0"/>
              <a:t>Čočka v oku</a:t>
            </a:r>
          </a:p>
          <a:p>
            <a:pPr marL="609600" indent="-609600" eaLnBrk="1" hangingPunct="1">
              <a:lnSpc>
                <a:spcPct val="90000"/>
              </a:lnSpc>
              <a:buFontTx/>
              <a:buNone/>
            </a:pPr>
            <a:r>
              <a:rPr lang="cs-CZ" sz="2800" dirty="0" smtClean="0"/>
              <a:t>Existuje i několik dalších podobných systémů, ale ty nemají pro život organismu natolik zásadní význam. Pro každou z uvedených tkání byly vyvinuty testy </a:t>
            </a:r>
            <a:r>
              <a:rPr lang="cs-CZ" sz="2800" dirty="0" err="1" smtClean="0"/>
              <a:t>radiosenzitivity</a:t>
            </a:r>
            <a:r>
              <a:rPr lang="cs-CZ" sz="2800"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smtClean="0"/>
              <a:t>Krvetvorný systém - CFU</a:t>
            </a:r>
          </a:p>
        </p:txBody>
      </p:sp>
      <p:sp>
        <p:nvSpPr>
          <p:cNvPr id="24579" name="Rectangle 3"/>
          <p:cNvSpPr>
            <a:spLocks noGrp="1" noChangeArrowheads="1"/>
          </p:cNvSpPr>
          <p:nvPr>
            <p:ph type="body" idx="1"/>
          </p:nvPr>
        </p:nvSpPr>
        <p:spPr>
          <a:xfrm>
            <a:off x="250825" y="1341438"/>
            <a:ext cx="8569325" cy="5256212"/>
          </a:xfrm>
          <a:solidFill>
            <a:schemeClr val="accent1"/>
          </a:solidFill>
        </p:spPr>
        <p:txBody>
          <a:bodyPr/>
          <a:lstStyle/>
          <a:p>
            <a:pPr eaLnBrk="1" hangingPunct="1">
              <a:lnSpc>
                <a:spcPct val="80000"/>
              </a:lnSpc>
              <a:buFontTx/>
              <a:buNone/>
            </a:pPr>
            <a:r>
              <a:rPr lang="cs-CZ" sz="2400" smtClean="0"/>
              <a:t>CFU – </a:t>
            </a:r>
            <a:r>
              <a:rPr lang="cs-CZ" sz="2400" i="1" smtClean="0"/>
              <a:t>colony forming unit </a:t>
            </a:r>
            <a:r>
              <a:rPr lang="cs-CZ" sz="2400" smtClean="0"/>
              <a:t>– jednotka vytvářející kolonii, např. ve slezině příjemce ozářených buněk.</a:t>
            </a:r>
          </a:p>
          <a:p>
            <a:pPr eaLnBrk="1" hangingPunct="1">
              <a:lnSpc>
                <a:spcPct val="80000"/>
              </a:lnSpc>
              <a:buFontTx/>
              <a:buNone/>
            </a:pPr>
            <a:r>
              <a:rPr lang="cs-CZ" sz="2400" smtClean="0"/>
              <a:t>Buňky </a:t>
            </a:r>
            <a:r>
              <a:rPr lang="cs-CZ" sz="2400" b="1" smtClean="0"/>
              <a:t>krvetvorné tkáně </a:t>
            </a:r>
            <a:r>
              <a:rPr lang="cs-CZ" sz="2400" smtClean="0"/>
              <a:t>mají schopnost vytvářet ve slezině příjemce (jehož kostní dřeň byla inaktivována ozářením) počitatelné (max. kolem 20) uzlíky – kolonie buněk. </a:t>
            </a:r>
          </a:p>
          <a:p>
            <a:pPr eaLnBrk="1" hangingPunct="1">
              <a:lnSpc>
                <a:spcPct val="80000"/>
              </a:lnSpc>
              <a:buFontTx/>
              <a:buNone/>
            </a:pPr>
            <a:r>
              <a:rPr lang="cs-CZ" sz="2400" smtClean="0"/>
              <a:t>Tyto kolonie jsou monoklonální, tj. pocházejí z jediného předka, tj. více či méně „diferencované“ kmenové buňky – podle toho jsou kolonie monofunkční nebo smíšené, též v závislosti na době „sklizně“ slezin.</a:t>
            </a:r>
          </a:p>
          <a:p>
            <a:pPr eaLnBrk="1" hangingPunct="1">
              <a:lnSpc>
                <a:spcPct val="80000"/>
              </a:lnSpc>
              <a:buFontTx/>
              <a:buNone/>
            </a:pPr>
            <a:r>
              <a:rPr lang="cs-CZ" sz="2400" smtClean="0"/>
              <a:t>Ozářené CFU mohou pocházet z femuru ozářené myši nebo je jejich suspenze ozařována </a:t>
            </a:r>
            <a:r>
              <a:rPr lang="cs-CZ" sz="2400" i="1" smtClean="0"/>
              <a:t>in vitro,</a:t>
            </a:r>
            <a:r>
              <a:rPr lang="cs-CZ" sz="2400" smtClean="0"/>
              <a:t> což nemá zásadní vliv na jejich radiosenzitivitu. </a:t>
            </a:r>
          </a:p>
          <a:p>
            <a:pPr eaLnBrk="1" hangingPunct="1">
              <a:lnSpc>
                <a:spcPct val="80000"/>
              </a:lnSpc>
              <a:buFontTx/>
              <a:buNone/>
            </a:pPr>
            <a:r>
              <a:rPr lang="cs-CZ" sz="2400" smtClean="0"/>
              <a:t>Pro buňky krvetvorné tkáně je charakteristické, že jejich křivky přežití jsou téměř bez raménka a D</a:t>
            </a:r>
            <a:r>
              <a:rPr lang="cs-CZ" sz="2400" baseline="-25000" smtClean="0"/>
              <a:t>0</a:t>
            </a:r>
            <a:r>
              <a:rPr lang="cs-CZ" sz="2400" smtClean="0"/>
              <a:t> je přibližně 1 Gy. Tyto buňky jsou vedle spermatogonií nejcitlivějšími množícími se buňkami v savčím těle a do značné míry určují přežití.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mtClean="0"/>
              <a:t>Buňky gastrointestinální sliznice</a:t>
            </a:r>
          </a:p>
        </p:txBody>
      </p:sp>
      <p:sp>
        <p:nvSpPr>
          <p:cNvPr id="25603"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z="2400" dirty="0" smtClean="0"/>
              <a:t>Kmenové buňky </a:t>
            </a:r>
            <a:r>
              <a:rPr lang="cs-CZ" sz="2400" b="1" dirty="0" smtClean="0"/>
              <a:t>střevní sliznice </a:t>
            </a:r>
            <a:r>
              <a:rPr lang="cs-CZ" sz="2400" dirty="0" smtClean="0"/>
              <a:t>se nacházejí v </a:t>
            </a:r>
            <a:r>
              <a:rPr lang="cs-CZ" sz="2400" dirty="0" err="1" smtClean="0"/>
              <a:t>Lieberkühnových</a:t>
            </a:r>
            <a:r>
              <a:rPr lang="cs-CZ" sz="2400" dirty="0" smtClean="0"/>
              <a:t> kryptách mezi střevními klky. U báze klků dochází k nejčastějšímu dělení buněk. Plně vyzrálé buňky se nacházejí až v distální třetině klku. Proces maturace buněk trvá asi 4 dny.</a:t>
            </a:r>
          </a:p>
          <a:p>
            <a:pPr eaLnBrk="1" hangingPunct="1">
              <a:lnSpc>
                <a:spcPct val="90000"/>
              </a:lnSpc>
              <a:buFontTx/>
              <a:buNone/>
            </a:pPr>
            <a:r>
              <a:rPr lang="cs-CZ" sz="2400" dirty="0" smtClean="0"/>
              <a:t>Poškození střevní sliznice zářením se systémově jeví jako velká ztráta tekutin a elektrolytů. Z histologického hlediska dochází až k úplné likvidaci klků.</a:t>
            </a:r>
          </a:p>
          <a:p>
            <a:pPr eaLnBrk="1" hangingPunct="1">
              <a:lnSpc>
                <a:spcPct val="90000"/>
              </a:lnSpc>
              <a:buFontTx/>
              <a:buNone/>
            </a:pPr>
            <a:r>
              <a:rPr lang="cs-CZ" sz="2400" dirty="0" smtClean="0"/>
              <a:t>Dávka záření může být nastavena tak, aby v jedné kryptě zůstávala v průměru jediná </a:t>
            </a:r>
            <a:r>
              <a:rPr lang="cs-CZ" sz="2400" dirty="0" err="1" smtClean="0"/>
              <a:t>klonogenní</a:t>
            </a:r>
            <a:r>
              <a:rPr lang="cs-CZ" sz="2400" dirty="0" smtClean="0"/>
              <a:t> kmenová buňka Na základě </a:t>
            </a:r>
            <a:r>
              <a:rPr lang="cs-CZ" sz="2400" dirty="0" err="1" smtClean="0"/>
              <a:t>repopulace</a:t>
            </a:r>
            <a:r>
              <a:rPr lang="cs-CZ" sz="2400" dirty="0" smtClean="0"/>
              <a:t> krypt kmenovými buňkami lze získat křivky přežití.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4000" b="1" smtClean="0"/>
              <a:t>Radiosenzitivita buněk sliznice GIT</a:t>
            </a:r>
          </a:p>
        </p:txBody>
      </p:sp>
      <p:sp>
        <p:nvSpPr>
          <p:cNvPr id="26627" name="Rectangle 3"/>
          <p:cNvSpPr>
            <a:spLocks noGrp="1" noChangeArrowheads="1"/>
          </p:cNvSpPr>
          <p:nvPr>
            <p:ph type="body" idx="1"/>
          </p:nvPr>
        </p:nvSpPr>
        <p:spPr>
          <a:solidFill>
            <a:schemeClr val="accent1"/>
          </a:solidFill>
        </p:spPr>
        <p:txBody>
          <a:bodyPr/>
          <a:lstStyle/>
          <a:p>
            <a:pPr eaLnBrk="1" hangingPunct="1">
              <a:buFontTx/>
              <a:buNone/>
            </a:pPr>
            <a:r>
              <a:rPr lang="cs-CZ" smtClean="0"/>
              <a:t>Pro kmenové buňky Lieberkühnových krypt je charakteristické velké raménko na křivce přežití, což je důkazem jejich velké schopnosti rychle reparovat subletální poškození. Proto je poškození těchto buněk silně závislé na dávkové rychlosti. Nicméně lze odhadnout, že letální poškození GIT nastává po překročení dávky kolem 9 Gy (u myší).</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mtClean="0"/>
              <a:t>Spermatogeneze</a:t>
            </a:r>
          </a:p>
        </p:txBody>
      </p:sp>
      <p:sp>
        <p:nvSpPr>
          <p:cNvPr id="27651" name="Rectangle 3"/>
          <p:cNvSpPr>
            <a:spLocks noGrp="1" noChangeArrowheads="1"/>
          </p:cNvSpPr>
          <p:nvPr>
            <p:ph type="body" idx="1"/>
          </p:nvPr>
        </p:nvSpPr>
        <p:spPr>
          <a:solidFill>
            <a:schemeClr val="accent1"/>
          </a:solidFill>
        </p:spPr>
        <p:txBody>
          <a:bodyPr/>
          <a:lstStyle/>
          <a:p>
            <a:pPr eaLnBrk="1" hangingPunct="1">
              <a:lnSpc>
                <a:spcPct val="80000"/>
              </a:lnSpc>
              <a:buFontTx/>
              <a:buNone/>
            </a:pPr>
            <a:r>
              <a:rPr lang="cs-CZ" sz="2400" smtClean="0"/>
              <a:t>Vývoj </a:t>
            </a:r>
            <a:r>
              <a:rPr lang="cs-CZ" sz="2400" b="1" smtClean="0"/>
              <a:t>spermie</a:t>
            </a:r>
            <a:r>
              <a:rPr lang="cs-CZ" sz="2400" smtClean="0"/>
              <a:t> z kmenové buňky trvá u člověka zhruba 60 dnů, u myši asi 40 dnů. Jednotlivá vývojová stadia se značně liší svou citlivostí, nejvyšší citlivost mají u myší intermediální spermatogonie (LD</a:t>
            </a:r>
            <a:r>
              <a:rPr lang="cs-CZ" sz="2400" baseline="-25000" smtClean="0"/>
              <a:t>50</a:t>
            </a:r>
            <a:r>
              <a:rPr lang="cs-CZ" sz="2400" smtClean="0"/>
              <a:t>=0,2 Gy), nejnižší již zralé spermie (LD</a:t>
            </a:r>
            <a:r>
              <a:rPr lang="cs-CZ" sz="2400" baseline="-25000" smtClean="0"/>
              <a:t>50</a:t>
            </a:r>
            <a:r>
              <a:rPr lang="cs-CZ" sz="2400" smtClean="0"/>
              <a:t>= 500 Gy).</a:t>
            </a:r>
          </a:p>
          <a:p>
            <a:pPr eaLnBrk="1" hangingPunct="1">
              <a:lnSpc>
                <a:spcPct val="80000"/>
              </a:lnSpc>
              <a:buFontTx/>
              <a:buNone/>
            </a:pPr>
            <a:r>
              <a:rPr lang="cs-CZ" sz="2400" smtClean="0"/>
              <a:t>Měřítkem účinku záření na spermatogenezi je úbytek hmotnosti varlete. Metoda vychází z představy, že závislost úbytku hmotnosti na dávce je dvousložková:</a:t>
            </a:r>
          </a:p>
          <a:p>
            <a:pPr algn="ctr" eaLnBrk="1" hangingPunct="1">
              <a:lnSpc>
                <a:spcPct val="80000"/>
              </a:lnSpc>
              <a:buFontTx/>
              <a:buNone/>
            </a:pPr>
            <a:r>
              <a:rPr lang="cs-CZ" sz="2400" smtClean="0"/>
              <a:t>W</a:t>
            </a:r>
            <a:r>
              <a:rPr lang="cs-CZ" sz="2400" baseline="-25000" smtClean="0"/>
              <a:t>D </a:t>
            </a:r>
            <a:r>
              <a:rPr lang="cs-CZ" sz="2400" smtClean="0"/>
              <a:t>= W</a:t>
            </a:r>
            <a:r>
              <a:rPr lang="cs-CZ" sz="2400" baseline="-25000" smtClean="0"/>
              <a:t>S</a:t>
            </a:r>
            <a:r>
              <a:rPr lang="cs-CZ" sz="2400" smtClean="0"/>
              <a:t>e</a:t>
            </a:r>
            <a:r>
              <a:rPr lang="cs-CZ" sz="2400" baseline="30000" smtClean="0"/>
              <a:t>-k</a:t>
            </a:r>
            <a:r>
              <a:rPr lang="cs-CZ" sz="1800" baseline="30000" smtClean="0"/>
              <a:t>S</a:t>
            </a:r>
            <a:r>
              <a:rPr lang="cs-CZ" sz="2400" baseline="30000" smtClean="0"/>
              <a:t>D</a:t>
            </a:r>
            <a:r>
              <a:rPr lang="cs-CZ" sz="2400" smtClean="0"/>
              <a:t> + W</a:t>
            </a:r>
            <a:r>
              <a:rPr lang="cs-CZ" sz="2400" baseline="-25000" smtClean="0"/>
              <a:t>I</a:t>
            </a:r>
            <a:r>
              <a:rPr lang="cs-CZ" sz="2400" smtClean="0"/>
              <a:t>e</a:t>
            </a:r>
            <a:r>
              <a:rPr lang="cs-CZ" sz="2400" baseline="30000" smtClean="0"/>
              <a:t>-k</a:t>
            </a:r>
            <a:r>
              <a:rPr lang="cs-CZ" sz="1800" baseline="30000" smtClean="0"/>
              <a:t>I</a:t>
            </a:r>
            <a:r>
              <a:rPr lang="cs-CZ" sz="2400" baseline="30000" smtClean="0"/>
              <a:t>D</a:t>
            </a:r>
          </a:p>
          <a:p>
            <a:pPr eaLnBrk="1" hangingPunct="1">
              <a:lnSpc>
                <a:spcPct val="80000"/>
              </a:lnSpc>
              <a:buFontTx/>
              <a:buNone/>
            </a:pPr>
            <a:r>
              <a:rPr lang="cs-CZ" sz="2400" smtClean="0"/>
              <a:t>kde W</a:t>
            </a:r>
            <a:r>
              <a:rPr lang="cs-CZ" sz="2400" baseline="-25000" smtClean="0"/>
              <a:t>D</a:t>
            </a:r>
            <a:r>
              <a:rPr lang="cs-CZ" sz="2400" smtClean="0"/>
              <a:t> je celková váha varlat po dávce D, W</a:t>
            </a:r>
            <a:r>
              <a:rPr lang="cs-CZ" sz="2400" baseline="-25000" smtClean="0"/>
              <a:t>S</a:t>
            </a:r>
            <a:r>
              <a:rPr lang="cs-CZ" sz="2400" smtClean="0"/>
              <a:t> je váha </a:t>
            </a:r>
            <a:r>
              <a:rPr lang="cs-CZ" sz="2400" b="1" smtClean="0"/>
              <a:t>senzitivního podílu varlat</a:t>
            </a:r>
            <a:r>
              <a:rPr lang="cs-CZ" sz="2400" smtClean="0"/>
              <a:t> při nulové dávce, W</a:t>
            </a:r>
            <a:r>
              <a:rPr lang="cs-CZ" sz="2400" baseline="-25000" smtClean="0"/>
              <a:t>I</a:t>
            </a:r>
            <a:r>
              <a:rPr lang="cs-CZ" sz="2400" smtClean="0"/>
              <a:t> je váha </a:t>
            </a:r>
            <a:r>
              <a:rPr lang="cs-CZ" sz="2400" b="1" smtClean="0"/>
              <a:t>nesenzitivního podílu varlat</a:t>
            </a:r>
            <a:r>
              <a:rPr lang="cs-CZ" sz="2400" smtClean="0"/>
              <a:t> při nulové dávce, k</a:t>
            </a:r>
            <a:r>
              <a:rPr lang="cs-CZ" sz="2400" baseline="-25000" smtClean="0"/>
              <a:t>S</a:t>
            </a:r>
            <a:r>
              <a:rPr lang="cs-CZ" sz="2400" smtClean="0"/>
              <a:t> a k</a:t>
            </a:r>
            <a:r>
              <a:rPr lang="cs-CZ" sz="2400" baseline="-25000" smtClean="0"/>
              <a:t>I</a:t>
            </a:r>
            <a:r>
              <a:rPr lang="cs-CZ" sz="2400" smtClean="0"/>
              <a:t> jsou odpovídající inaktivační konstanty. D</a:t>
            </a:r>
            <a:r>
              <a:rPr lang="cs-CZ" sz="2400" baseline="-25000" smtClean="0"/>
              <a:t>0</a:t>
            </a:r>
            <a:r>
              <a:rPr lang="cs-CZ" sz="2400" smtClean="0"/>
              <a:t> jsou pro tyto podíly 0,9 a 18 Gy.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descr="Alpen-10-8-váha varlat"/>
          <p:cNvPicPr>
            <a:picLocks noChangeAspect="1" noChangeArrowheads="1"/>
          </p:cNvPicPr>
          <p:nvPr>
            <p:ph idx="1"/>
          </p:nvPr>
        </p:nvPicPr>
        <p:blipFill>
          <a:blip r:embed="rId3" cstate="print"/>
          <a:srcRect/>
          <a:stretch>
            <a:fillRect/>
          </a:stretch>
        </p:blipFill>
        <p:spPr>
          <a:xfrm>
            <a:off x="2068513" y="0"/>
            <a:ext cx="4862512" cy="6858000"/>
          </a:xfr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mtClean="0"/>
              <a:t>Radiosenzitivita varlete</a:t>
            </a:r>
          </a:p>
        </p:txBody>
      </p:sp>
      <p:sp>
        <p:nvSpPr>
          <p:cNvPr id="29699" name="Rectangle 3"/>
          <p:cNvSpPr>
            <a:spLocks noGrp="1" noChangeArrowheads="1"/>
          </p:cNvSpPr>
          <p:nvPr>
            <p:ph type="body" idx="1"/>
          </p:nvPr>
        </p:nvSpPr>
        <p:spPr>
          <a:solidFill>
            <a:schemeClr val="accent1"/>
          </a:solidFill>
        </p:spPr>
        <p:txBody>
          <a:bodyPr/>
          <a:lstStyle/>
          <a:p>
            <a:pPr eaLnBrk="1" hangingPunct="1">
              <a:lnSpc>
                <a:spcPct val="80000"/>
              </a:lnSpc>
              <a:buFontTx/>
              <a:buNone/>
            </a:pPr>
            <a:r>
              <a:rPr lang="cs-CZ" sz="2800" b="1" smtClean="0"/>
              <a:t>Nesenzitivními</a:t>
            </a:r>
            <a:r>
              <a:rPr lang="cs-CZ" sz="2800" smtClean="0"/>
              <a:t>, tj. radiorezistentními buňkami varlete jsou </a:t>
            </a:r>
            <a:r>
              <a:rPr lang="cs-CZ" sz="2800" b="1" smtClean="0"/>
              <a:t>Sertolliho buňky</a:t>
            </a:r>
            <a:r>
              <a:rPr lang="cs-CZ" sz="2800" smtClean="0"/>
              <a:t> (buňky zajišťující výživu dozrávajících spermií) a buňky vazivové tkáně obklopující tubuly.</a:t>
            </a:r>
          </a:p>
          <a:p>
            <a:pPr eaLnBrk="1" hangingPunct="1">
              <a:lnSpc>
                <a:spcPct val="80000"/>
              </a:lnSpc>
              <a:buFontTx/>
              <a:buNone/>
            </a:pPr>
            <a:r>
              <a:rPr lang="cs-CZ" sz="2800" b="1" smtClean="0"/>
              <a:t>Senzitivní buňky jsou spermatogonie</a:t>
            </a:r>
            <a:r>
              <a:rPr lang="cs-CZ" sz="2800" smtClean="0"/>
              <a:t> a další předchůdci spermií, ztráta hmotnosti je v tomto případě dána přerušením spermatogeneze. Křivka „přežití“ nemá žádné raménko, což svědčí o nedostatku jakékoliv reparace subletálního poškození. Dávková rychlost a frakcionace proto nemají žádný vliv na rozvoj poškození.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mtClean="0"/>
              <a:t>Radiosenzitivita varlete</a:t>
            </a:r>
          </a:p>
        </p:txBody>
      </p:sp>
      <p:sp>
        <p:nvSpPr>
          <p:cNvPr id="30723" name="Rectangle 3"/>
          <p:cNvSpPr>
            <a:spLocks noGrp="1" noChangeArrowheads="1"/>
          </p:cNvSpPr>
          <p:nvPr>
            <p:ph type="body" idx="1"/>
          </p:nvPr>
        </p:nvSpPr>
        <p:spPr>
          <a:solidFill>
            <a:schemeClr val="accent1"/>
          </a:solidFill>
        </p:spPr>
        <p:txBody>
          <a:bodyPr/>
          <a:lstStyle/>
          <a:p>
            <a:pPr eaLnBrk="1" hangingPunct="1">
              <a:buFontTx/>
              <a:buNone/>
            </a:pPr>
            <a:r>
              <a:rPr lang="cs-CZ" sz="2800" smtClean="0"/>
              <a:t>Vedle metody vážení varlat byly rozpracovány i testy založené na regeneraci klonogenních buněk v tubulech varlat. Mnohdy nejednoznačné výsledky těchto testů jsou vysvětlovány na základě velmi různé citlivosti vývojových stadií buněk spermatogeneze.</a:t>
            </a:r>
          </a:p>
          <a:p>
            <a:pPr eaLnBrk="1" hangingPunct="1">
              <a:buFontTx/>
              <a:buNone/>
            </a:pPr>
            <a:r>
              <a:rPr lang="cs-CZ" sz="2800" smtClean="0"/>
              <a:t>U člověka bylo zjištěno, že sterilita trvající několik let je navozena dávkou cca 2,5 Gy. K trvalé sterilizaci dochází po dávce 6 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mtClean="0"/>
              <a:t>Buněčná smrt u savčích tkání</a:t>
            </a:r>
          </a:p>
        </p:txBody>
      </p:sp>
      <p:sp>
        <p:nvSpPr>
          <p:cNvPr id="4099"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mtClean="0"/>
              <a:t>Zatím jsme za smrt buňky považovali její klonogenní smrt, tj. ztrátu schopnosti se rozmnožovat.</a:t>
            </a:r>
          </a:p>
          <a:p>
            <a:pPr eaLnBrk="1" hangingPunct="1">
              <a:lnSpc>
                <a:spcPct val="90000"/>
              </a:lnSpc>
              <a:buFontTx/>
              <a:buNone/>
            </a:pPr>
            <a:r>
              <a:rPr lang="cs-CZ" smtClean="0"/>
              <a:t>Ve tkáních musíme uvažovat vedle schopnosti rozmnožování i normální stárnutí buněk, „odstraňování buněk, které jsou ve špatný čas na špatném místě“ (může jít o metastázy, například, ale i o zcela normální obnovující se tkáně).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mtClean="0"/>
              <a:t>Radiosenzitivita kůže</a:t>
            </a:r>
          </a:p>
        </p:txBody>
      </p:sp>
      <p:sp>
        <p:nvSpPr>
          <p:cNvPr id="31747" name="Rectangle 3"/>
          <p:cNvSpPr>
            <a:spLocks noGrp="1" noChangeArrowheads="1"/>
          </p:cNvSpPr>
          <p:nvPr>
            <p:ph type="body" idx="1"/>
          </p:nvPr>
        </p:nvSpPr>
        <p:spPr>
          <a:solidFill>
            <a:schemeClr val="accent1"/>
          </a:solidFill>
        </p:spPr>
        <p:txBody>
          <a:bodyPr/>
          <a:lstStyle/>
          <a:p>
            <a:pPr eaLnBrk="1" hangingPunct="1">
              <a:buFontTx/>
              <a:buNone/>
            </a:pPr>
            <a:r>
              <a:rPr lang="cs-CZ" sz="2800" smtClean="0"/>
              <a:t>I pro </a:t>
            </a:r>
            <a:r>
              <a:rPr lang="cs-CZ" sz="2800" b="1" smtClean="0"/>
              <a:t>kůži</a:t>
            </a:r>
            <a:r>
              <a:rPr lang="cs-CZ" sz="2800" smtClean="0"/>
              <a:t> se podařilo vytvořit test radiosenzitivity, a to na základě ostrůvků odstupňovaně ozářené kůže obklopené kůží zcela zničenou. Objeví-li se např. regenerující epidermis v polovině ostrůvků, pak tato dávka je považována za takovou, která umožňuje přežití jedné klonogenní buňky. S využitím jiných dávek pak lze zkonstruovat analogii křivky přežití. Buňky epidermis mají poměrně velké raménko, což svědčí o schopnosti reparace subletálního poškození.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850900"/>
          </a:xfrm>
        </p:spPr>
        <p:txBody>
          <a:bodyPr/>
          <a:lstStyle/>
          <a:p>
            <a:pPr eaLnBrk="1" hangingPunct="1"/>
            <a:r>
              <a:rPr lang="cs-CZ" sz="4000" smtClean="0"/>
              <a:t>Akutní letální odpověď na ozáření u savců</a:t>
            </a:r>
          </a:p>
        </p:txBody>
      </p:sp>
      <p:sp>
        <p:nvSpPr>
          <p:cNvPr id="32771" name="Rectangle 3"/>
          <p:cNvSpPr>
            <a:spLocks noGrp="1" noChangeArrowheads="1"/>
          </p:cNvSpPr>
          <p:nvPr>
            <p:ph type="body" idx="1"/>
          </p:nvPr>
        </p:nvSpPr>
        <p:spPr>
          <a:xfrm>
            <a:off x="250825" y="1412875"/>
            <a:ext cx="8642350" cy="5256213"/>
          </a:xfrm>
          <a:solidFill>
            <a:schemeClr val="accent1"/>
          </a:solidFill>
        </p:spPr>
        <p:txBody>
          <a:bodyPr/>
          <a:lstStyle/>
          <a:p>
            <a:pPr marL="6350" indent="22225" eaLnBrk="1" hangingPunct="1">
              <a:lnSpc>
                <a:spcPct val="80000"/>
              </a:lnSpc>
              <a:buFontTx/>
              <a:buNone/>
            </a:pPr>
            <a:r>
              <a:rPr lang="cs-CZ" sz="2200" smtClean="0"/>
              <a:t>Akutní letální radiační odpověď - syndrom – </a:t>
            </a:r>
            <a:r>
              <a:rPr lang="cs-CZ" sz="2200" b="1" smtClean="0"/>
              <a:t>nemoc z ozáření </a:t>
            </a:r>
            <a:r>
              <a:rPr lang="cs-CZ" sz="2200" smtClean="0"/>
              <a:t>– je do značné míry předpověditelná na základě různé citlivosti různých tkání a jejich zastoupení v životně důležitých orgánech. Smrt jedince nastává v tomto případě v rozmezí minut až několika měsíců. Jde o důsledek působení na hojně se dělící buňky tkání typu:</a:t>
            </a:r>
          </a:p>
          <a:p>
            <a:pPr marL="6350" indent="22225" eaLnBrk="1" hangingPunct="1">
              <a:lnSpc>
                <a:spcPct val="80000"/>
              </a:lnSpc>
              <a:buFontTx/>
              <a:buNone/>
            </a:pPr>
            <a:endParaRPr lang="cs-CZ" sz="2200" smtClean="0"/>
          </a:p>
          <a:p>
            <a:pPr marL="6350" indent="22225" eaLnBrk="1" hangingPunct="1">
              <a:lnSpc>
                <a:spcPct val="80000"/>
              </a:lnSpc>
              <a:buFontTx/>
              <a:buNone/>
            </a:pPr>
            <a:r>
              <a:rPr lang="cs-CZ" sz="2200" smtClean="0"/>
              <a:t>D - Dělící se transitní populace – buněk přibývá příchodem z jiného kompartmentu i dělením (krvetvorba – proerytroblasty – vznikají z kmenových buněk a dělí se).</a:t>
            </a:r>
          </a:p>
          <a:p>
            <a:pPr marL="6350" indent="22225" eaLnBrk="1" hangingPunct="1">
              <a:lnSpc>
                <a:spcPct val="80000"/>
              </a:lnSpc>
              <a:buFontTx/>
              <a:buNone/>
            </a:pPr>
            <a:r>
              <a:rPr lang="cs-CZ" sz="2200" smtClean="0"/>
              <a:t>E - Kmenové buňky – populace, která se udržuje sama sebe a předává buňky do dalšího kompartmentu.</a:t>
            </a:r>
          </a:p>
          <a:p>
            <a:pPr marL="6350" indent="22225" eaLnBrk="1" hangingPunct="1">
              <a:lnSpc>
                <a:spcPct val="80000"/>
              </a:lnSpc>
              <a:buFontTx/>
              <a:buNone/>
            </a:pPr>
            <a:r>
              <a:rPr lang="cs-CZ" sz="2200" i="1" smtClean="0"/>
              <a:t>F - Uzavřená, dělící se populace – buňky nepřecházejí do dalšího komp., příkladem </a:t>
            </a:r>
            <a:r>
              <a:rPr lang="cs-CZ" sz="2200" b="1" i="1" smtClean="0"/>
              <a:t>nádor</a:t>
            </a:r>
            <a:r>
              <a:rPr lang="cs-CZ" sz="2200" i="1" smtClean="0"/>
              <a:t>. Význam „jen“ pro radioterapii.</a:t>
            </a:r>
          </a:p>
          <a:p>
            <a:pPr marL="6350" indent="22225" eaLnBrk="1" hangingPunct="1">
              <a:lnSpc>
                <a:spcPct val="80000"/>
              </a:lnSpc>
              <a:buFontTx/>
              <a:buNone/>
            </a:pPr>
            <a:endParaRPr lang="cs-CZ" sz="2200" i="1" smtClean="0"/>
          </a:p>
          <a:p>
            <a:pPr marL="6350" indent="22225" eaLnBrk="1" hangingPunct="1">
              <a:lnSpc>
                <a:spcPct val="80000"/>
              </a:lnSpc>
              <a:buFontTx/>
              <a:buNone/>
            </a:pPr>
            <a:r>
              <a:rPr lang="cs-CZ" sz="2200" smtClean="0"/>
              <a:t>Z hlediska akutní letální odpovědi nemá příliš velký význam epidermis a vlasové váčky, i když jde o buňky hojně se dělící.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777875"/>
          </a:xfrm>
        </p:spPr>
        <p:txBody>
          <a:bodyPr/>
          <a:lstStyle/>
          <a:p>
            <a:pPr eaLnBrk="1" hangingPunct="1"/>
            <a:r>
              <a:rPr lang="cs-CZ" sz="4000" smtClean="0"/>
              <a:t>Akutní letální odpověď na ozáření u savců - krvetvorba</a:t>
            </a:r>
          </a:p>
        </p:txBody>
      </p:sp>
      <p:sp>
        <p:nvSpPr>
          <p:cNvPr id="33795" name="Rectangle 3"/>
          <p:cNvSpPr>
            <a:spLocks noGrp="1" noChangeArrowheads="1"/>
          </p:cNvSpPr>
          <p:nvPr>
            <p:ph type="body" idx="1"/>
          </p:nvPr>
        </p:nvSpPr>
        <p:spPr>
          <a:xfrm>
            <a:off x="250825" y="1773238"/>
            <a:ext cx="8642350" cy="4895850"/>
          </a:xfrm>
          <a:solidFill>
            <a:schemeClr val="accent1"/>
          </a:solidFill>
        </p:spPr>
        <p:txBody>
          <a:bodyPr/>
          <a:lstStyle/>
          <a:p>
            <a:pPr eaLnBrk="1" hangingPunct="1">
              <a:lnSpc>
                <a:spcPct val="90000"/>
              </a:lnSpc>
              <a:buFontTx/>
              <a:buNone/>
            </a:pPr>
            <a:r>
              <a:rPr lang="cs-CZ" sz="2400" b="1" smtClean="0"/>
              <a:t>Kmenové buňky </a:t>
            </a:r>
            <a:r>
              <a:rPr lang="cs-CZ" sz="2400" smtClean="0"/>
              <a:t>jsou velmi citlivé na ozáření na rozdíl od diferencovaných buněk krevních (krvinek, destiček), jež jsou citlivé jen minimálně. Poškození krvetvorby se tedy stává patrným až po odumření zralých krevních buněk. Efekt se objevuje po dávce několika Gy. </a:t>
            </a:r>
          </a:p>
          <a:p>
            <a:pPr eaLnBrk="1" hangingPunct="1">
              <a:lnSpc>
                <a:spcPct val="90000"/>
              </a:lnSpc>
              <a:buFontTx/>
              <a:buNone/>
            </a:pPr>
            <a:r>
              <a:rPr lang="cs-CZ" sz="2400" smtClean="0"/>
              <a:t>Životní cyklus lidské červené krvinky trvá asi 100 dnů, avšak </a:t>
            </a:r>
            <a:r>
              <a:rPr lang="cs-CZ" sz="2400" b="1" smtClean="0"/>
              <a:t>granulocyt</a:t>
            </a:r>
            <a:r>
              <a:rPr lang="cs-CZ" sz="2400" smtClean="0"/>
              <a:t> (bílá krvinka zásadní důležitosti pro boj s infekcí) přežívá v tzv. periferní krvi jen pár hodin, což je po ozáření jen částečně kompenzováno prekurzory těchto buněk.</a:t>
            </a:r>
          </a:p>
          <a:p>
            <a:pPr eaLnBrk="1" hangingPunct="1">
              <a:lnSpc>
                <a:spcPct val="90000"/>
              </a:lnSpc>
              <a:buFontTx/>
              <a:buNone/>
            </a:pPr>
            <a:r>
              <a:rPr lang="cs-CZ" sz="2400" b="1" smtClean="0"/>
              <a:t>Trombocyty</a:t>
            </a:r>
            <a:r>
              <a:rPr lang="cs-CZ" sz="2400" smtClean="0"/>
              <a:t> významně poklesají asi po osmi dnech, což souvisí s vyčerpáním zásoby prekurzorů – megakaryocytů.</a:t>
            </a:r>
          </a:p>
          <a:p>
            <a:pPr eaLnBrk="1" hangingPunct="1">
              <a:lnSpc>
                <a:spcPct val="90000"/>
              </a:lnSpc>
              <a:buFontTx/>
              <a:buNone/>
            </a:pPr>
            <a:r>
              <a:rPr lang="cs-CZ" sz="2400" smtClean="0"/>
              <a:t>Počet erytrocytů klesá pomalu, avšak po silnějším ozáření může navíc klesat v důsledku zvýšené krvácivosti.</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4000" smtClean="0"/>
              <a:t>Akutní letální odpověď na ozáření u savců - GIT</a:t>
            </a:r>
          </a:p>
        </p:txBody>
      </p:sp>
      <p:sp>
        <p:nvSpPr>
          <p:cNvPr id="34819" name="Rectangle 3"/>
          <p:cNvSpPr>
            <a:spLocks noGrp="1" noChangeArrowheads="1"/>
          </p:cNvSpPr>
          <p:nvPr>
            <p:ph type="body" idx="1"/>
          </p:nvPr>
        </p:nvSpPr>
        <p:spPr>
          <a:solidFill>
            <a:schemeClr val="accent1"/>
          </a:solidFill>
        </p:spPr>
        <p:txBody>
          <a:bodyPr/>
          <a:lstStyle/>
          <a:p>
            <a:pPr eaLnBrk="1" hangingPunct="1">
              <a:buFontTx/>
              <a:buNone/>
            </a:pPr>
            <a:r>
              <a:rPr lang="cs-CZ" sz="2800" smtClean="0"/>
              <a:t>K plnému rozvoji tzv. </a:t>
            </a:r>
            <a:r>
              <a:rPr lang="cs-CZ" sz="2800" b="1" smtClean="0"/>
              <a:t>gastrointestinálního syndromu </a:t>
            </a:r>
            <a:r>
              <a:rPr lang="cs-CZ" sz="2800" smtClean="0"/>
              <a:t>dochází po ozáření dávkami od cca 10 Gy během 4 – 6 dnů, což je doba, během které odumřou buňky epitelů klků, které nejsou obnovovány mitózami v Lieberk</a:t>
            </a:r>
            <a:r>
              <a:rPr lang="en-US" sz="2800" smtClean="0">
                <a:cs typeface="Arial" charset="0"/>
              </a:rPr>
              <a:t>ü</a:t>
            </a:r>
            <a:r>
              <a:rPr lang="cs-CZ" sz="2800" smtClean="0">
                <a:cs typeface="Arial" charset="0"/>
              </a:rPr>
              <a:t>hnových kryptách</a:t>
            </a:r>
            <a:r>
              <a:rPr lang="cs-CZ" sz="2800" smtClean="0"/>
              <a:t>. Výsledkem narušení absorbce vody a elektrolytů ze střevního obsahu jsou vážné průjmy. V případě méně závažného radiačního poškození střevní sliznice dochází k plné obnově poměrně rychle – do 10 dnů.</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4000" smtClean="0"/>
              <a:t>Akutní letální odpověď na ozáření u savců – lymfatický systém</a:t>
            </a:r>
          </a:p>
        </p:txBody>
      </p:sp>
      <p:sp>
        <p:nvSpPr>
          <p:cNvPr id="35843"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z="2800" smtClean="0"/>
              <a:t>Tento systém zahrnuje mízní uzliny, slezinu a brzlík, obsahuje tkáň s obnovou buněk typu D, koncovou buňkou je lymfocyt, systém se z hlediska radiosenzitivity ničím podstatným neliší od předchozích, s jedinou zvláštností – </a:t>
            </a:r>
            <a:r>
              <a:rPr lang="cs-CZ" sz="2800" b="1" smtClean="0"/>
              <a:t>lymfocyty jsou k ozáření velmi citlivé</a:t>
            </a:r>
            <a:r>
              <a:rPr lang="cs-CZ" sz="2800" smtClean="0"/>
              <a:t>, i když se nedělí: během několika hodin po ozáření dávkami několika desetin Gy odmírají.</a:t>
            </a:r>
          </a:p>
          <a:p>
            <a:pPr eaLnBrk="1" hangingPunct="1">
              <a:lnSpc>
                <a:spcPct val="90000"/>
              </a:lnSpc>
              <a:buFontTx/>
              <a:buNone/>
            </a:pPr>
            <a:r>
              <a:rPr lang="cs-CZ" sz="2800" smtClean="0"/>
              <a:t>Vysvětlení tohoto jevu spočívá v mimořádné citlivosti lymfocytů k apoptóze, gen p53 je aktivován již velmi malými poškozeními DNA.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4000" smtClean="0"/>
              <a:t>Akutní letální odpověď na ozáření u savců – CNS</a:t>
            </a:r>
          </a:p>
        </p:txBody>
      </p:sp>
      <p:sp>
        <p:nvSpPr>
          <p:cNvPr id="36867"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z="2800" b="1" smtClean="0"/>
              <a:t>Centrální nervový systém </a:t>
            </a:r>
            <a:r>
              <a:rPr lang="cs-CZ" sz="2800" smtClean="0"/>
              <a:t>odpovídá na ozáření na dvou úrovních. Již při poměrně malých dávkách do 1 Gy se často objevuje neklid a zvracení, což může být důsledkem účinku záření přímo na centrum zvracení v mozku. Při velmi vysokých dávkách nad 100 Gy se objevuje téměř okamžitě dezorientace následovaná do několika hodin smrtí v důsledku selhání CNS a kardiovaskulárního systému. Mechanismus tohoto efektu je rovněž nejasný (nejde o usmrcování buněk).</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850900"/>
          </a:xfrm>
        </p:spPr>
        <p:txBody>
          <a:bodyPr/>
          <a:lstStyle/>
          <a:p>
            <a:pPr eaLnBrk="1" hangingPunct="1"/>
            <a:r>
              <a:rPr lang="cs-CZ" sz="4000" smtClean="0"/>
              <a:t>Akutní radiační syndrom u člověka – nemoc z ozáření</a:t>
            </a:r>
          </a:p>
        </p:txBody>
      </p:sp>
      <p:sp>
        <p:nvSpPr>
          <p:cNvPr id="37891" name="Rectangle 3"/>
          <p:cNvSpPr>
            <a:spLocks noGrp="1" noChangeArrowheads="1"/>
          </p:cNvSpPr>
          <p:nvPr>
            <p:ph type="body" idx="1"/>
          </p:nvPr>
        </p:nvSpPr>
        <p:spPr>
          <a:xfrm>
            <a:off x="250825" y="1341438"/>
            <a:ext cx="8642350" cy="5183187"/>
          </a:xfrm>
          <a:solidFill>
            <a:schemeClr val="accent1"/>
          </a:solidFill>
        </p:spPr>
        <p:txBody>
          <a:bodyPr/>
          <a:lstStyle/>
          <a:p>
            <a:pPr marL="274638" indent="-244475" eaLnBrk="1" hangingPunct="1">
              <a:lnSpc>
                <a:spcPct val="80000"/>
              </a:lnSpc>
              <a:buFontTx/>
              <a:buAutoNum type="arabicPeriod"/>
            </a:pPr>
            <a:r>
              <a:rPr lang="cs-CZ" sz="2400" smtClean="0"/>
              <a:t>Při dávkách mezi 1 a 2 Gy jsou až do 3 – 4. týdne klinické projevy slabé - objevují se příznaky jako ztráta ochlupení, bledost, všeobecný neklid, průjmy a záněty sliznic. K úmrtím nedochází, vyléčení může být spontánní, léčba podpůrná a symptomatická.</a:t>
            </a:r>
          </a:p>
          <a:p>
            <a:pPr marL="274638" indent="-244475" eaLnBrk="1" hangingPunct="1">
              <a:lnSpc>
                <a:spcPct val="80000"/>
              </a:lnSpc>
              <a:buFontTx/>
              <a:buAutoNum type="arabicPeriod"/>
            </a:pPr>
            <a:r>
              <a:rPr lang="cs-CZ" sz="2400" smtClean="0"/>
              <a:t>Dávka 5 Gy je pro člověka LD</a:t>
            </a:r>
            <a:r>
              <a:rPr lang="cs-CZ" sz="2400" baseline="-25000" smtClean="0"/>
              <a:t>50</a:t>
            </a:r>
            <a:r>
              <a:rPr lang="cs-CZ" sz="2400" smtClean="0"/>
              <a:t>, pokud ozáření zasáhne rovnoměrně celé tělo. Odpověď organismu je prakticky okamžitá a bez lékařského zásahu se projevuje neklidem, nevolností a zvracením. Téměř okamžitě následuje druhá vlna těchto potíží. Ve třetím týdnu se naplno projevují průjmy a rozvíjí se syndrom kostní dřeně – bledost, krvácivost, záněty a infekce sliznic. Během 4. – 6. týdne nastává u poloviny neléčených ozářených smrt v důsledku vyhubnutí, progresivních infekcí a zánětů. Léčba si žádá sterilní podmínky a transfuze krevních destiček a bílých krvinek, umělou výživu a antibiotika. Při intenzivní terapii lze přežít ve většině případů celotělovou dávku 6 – 7 Gy.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4000" smtClean="0"/>
              <a:t>Akutní radiační syndrom u člověka – nemoc z ozáření</a:t>
            </a:r>
          </a:p>
        </p:txBody>
      </p:sp>
      <p:sp>
        <p:nvSpPr>
          <p:cNvPr id="38915" name="Rectangle 3"/>
          <p:cNvSpPr>
            <a:spLocks noGrp="1" noChangeArrowheads="1"/>
          </p:cNvSpPr>
          <p:nvPr>
            <p:ph type="body" idx="1"/>
          </p:nvPr>
        </p:nvSpPr>
        <p:spPr>
          <a:xfrm>
            <a:off x="457200" y="1600200"/>
            <a:ext cx="8229600" cy="4997450"/>
          </a:xfrm>
          <a:solidFill>
            <a:schemeClr val="accent1"/>
          </a:solidFill>
        </p:spPr>
        <p:txBody>
          <a:bodyPr/>
          <a:lstStyle/>
          <a:p>
            <a:pPr eaLnBrk="1" hangingPunct="1">
              <a:lnSpc>
                <a:spcPct val="90000"/>
              </a:lnSpc>
              <a:buFontTx/>
              <a:buNone/>
            </a:pPr>
            <a:r>
              <a:rPr lang="cs-CZ" sz="2400" smtClean="0"/>
              <a:t>3. 100% smrtelnou dávkou je i přes veškerou terapii 10 Gy. Ozáření se projevuje zvracením, následují průjmy. Po týdnu se k tomuto přidávají rozsáhlé záněty, infekce a krvácení. Vystupňování těchto příznaků vede k vyčerpání a smrti ve 3. týdnu.</a:t>
            </a:r>
          </a:p>
          <a:p>
            <a:pPr eaLnBrk="1" hangingPunct="1">
              <a:lnSpc>
                <a:spcPct val="90000"/>
              </a:lnSpc>
              <a:buFontTx/>
              <a:buNone/>
            </a:pPr>
            <a:r>
              <a:rPr lang="cs-CZ" sz="2400" smtClean="0"/>
              <a:t>Tento klinický obraz vzniká kombinováním tří klinických syndromů:</a:t>
            </a:r>
          </a:p>
          <a:p>
            <a:pPr eaLnBrk="1" hangingPunct="1">
              <a:lnSpc>
                <a:spcPct val="90000"/>
              </a:lnSpc>
              <a:buFontTx/>
              <a:buChar char="-"/>
            </a:pPr>
            <a:r>
              <a:rPr lang="cs-CZ" sz="2400" smtClean="0"/>
              <a:t>neurologického, který rychle usmrcuje při dávkách nad 20 Gy</a:t>
            </a:r>
          </a:p>
          <a:p>
            <a:pPr eaLnBrk="1" hangingPunct="1">
              <a:lnSpc>
                <a:spcPct val="90000"/>
              </a:lnSpc>
              <a:buFontTx/>
              <a:buChar char="-"/>
            </a:pPr>
            <a:r>
              <a:rPr lang="cs-CZ" sz="2400" smtClean="0"/>
              <a:t>Gastrointestinálního, který usmrcuje již při dávkách nad 10 Gy</a:t>
            </a:r>
          </a:p>
          <a:p>
            <a:pPr eaLnBrk="1" hangingPunct="1">
              <a:lnSpc>
                <a:spcPct val="90000"/>
              </a:lnSpc>
              <a:buFontTx/>
              <a:buChar char="-"/>
            </a:pPr>
            <a:r>
              <a:rPr lang="cs-CZ" sz="2400" smtClean="0"/>
              <a:t>Kostní dřeně (hematologického), který bez léčby usmrcuje od cca 5 Gy narušením krvetvorby a obranyschopnosti.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4000" smtClean="0"/>
              <a:t>Akutní radiační syndrom u člověka – vliv dávkové rychlosti</a:t>
            </a:r>
          </a:p>
        </p:txBody>
      </p:sp>
      <p:sp>
        <p:nvSpPr>
          <p:cNvPr id="39939" name="Rectangle 3"/>
          <p:cNvSpPr>
            <a:spLocks noGrp="1" noChangeArrowheads="1"/>
          </p:cNvSpPr>
          <p:nvPr>
            <p:ph type="body" idx="1"/>
          </p:nvPr>
        </p:nvSpPr>
        <p:spPr>
          <a:solidFill>
            <a:schemeClr val="accent1"/>
          </a:solidFill>
        </p:spPr>
        <p:txBody>
          <a:bodyPr/>
          <a:lstStyle/>
          <a:p>
            <a:pPr eaLnBrk="1" hangingPunct="1">
              <a:buFontTx/>
              <a:buNone/>
            </a:pPr>
            <a:r>
              <a:rPr lang="cs-CZ" sz="2800" smtClean="0"/>
              <a:t>Rozložení v krátkém čase aplikované letální dávky na delší období (týdny) se projevuje omezením projevů GIT syndromu, protože buňky v Lieberk</a:t>
            </a:r>
            <a:r>
              <a:rPr lang="en-US" sz="2800" smtClean="0">
                <a:cs typeface="Arial" charset="0"/>
              </a:rPr>
              <a:t>ü</a:t>
            </a:r>
            <a:r>
              <a:rPr lang="cs-CZ" sz="2800" smtClean="0">
                <a:cs typeface="Arial" charset="0"/>
              </a:rPr>
              <a:t>hnových kryptách reparují poškození během několika hodin a mohou repopulovat klky. </a:t>
            </a:r>
          </a:p>
          <a:p>
            <a:pPr eaLnBrk="1" hangingPunct="1">
              <a:buFontTx/>
              <a:buNone/>
            </a:pPr>
            <a:r>
              <a:rPr lang="cs-CZ" sz="2800" smtClean="0">
                <a:cs typeface="Arial" charset="0"/>
              </a:rPr>
              <a:t>Toto však neplatí pro hematologický syndrom (!), protože klonogenní prekursory buňěk kostní dřeně reparují velmi pomalu.</a:t>
            </a:r>
            <a:endParaRPr lang="en-US" sz="2800" smtClean="0">
              <a:cs typeface="Arial"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4000" smtClean="0"/>
              <a:t>Akutní radiační syndrom u člověka – účinky na embryo a plod</a:t>
            </a:r>
          </a:p>
        </p:txBody>
      </p:sp>
      <p:sp>
        <p:nvSpPr>
          <p:cNvPr id="40963" name="Rectangle 3"/>
          <p:cNvSpPr>
            <a:spLocks noGrp="1" noChangeArrowheads="1"/>
          </p:cNvSpPr>
          <p:nvPr>
            <p:ph type="body" idx="1"/>
          </p:nvPr>
        </p:nvSpPr>
        <p:spPr>
          <a:xfrm>
            <a:off x="457200" y="1600200"/>
            <a:ext cx="8229600" cy="4924425"/>
          </a:xfrm>
          <a:solidFill>
            <a:schemeClr val="accent1"/>
          </a:solidFill>
        </p:spPr>
        <p:txBody>
          <a:bodyPr/>
          <a:lstStyle/>
          <a:p>
            <a:pPr eaLnBrk="1" hangingPunct="1">
              <a:lnSpc>
                <a:spcPct val="80000"/>
              </a:lnSpc>
              <a:buFontTx/>
              <a:buNone/>
            </a:pPr>
            <a:r>
              <a:rPr lang="cs-CZ" sz="2400" smtClean="0"/>
              <a:t>Obecně lze předpokládat, že dělící se buňky lidského embrya budou citlivé vůči ozáření. Embryo však nemá povahu neustále obnovující populace (jako epitel) a možnosti reparace nahrazením poškozených buněk jsou malé. Problém je, jak dlouho zůstávají embryonání buňky „totipotentní“ (snad do stadia moruly).</a:t>
            </a:r>
          </a:p>
          <a:p>
            <a:pPr eaLnBrk="1" hangingPunct="1">
              <a:lnSpc>
                <a:spcPct val="80000"/>
              </a:lnSpc>
              <a:buFontTx/>
              <a:buNone/>
            </a:pPr>
            <a:r>
              <a:rPr lang="cs-CZ" sz="2400" smtClean="0"/>
              <a:t>Jasný musí být rozdíl mezi mutacemi způsobenými zářením již na úrovni gamet (jsou dědičné) a usmrcením (poškozením) buněk plodu např. v základu nějakého tělesného orgánu, jehož výsledkem je vrozená anomálie. Stačí zničení několika buněk pro vážné poškození budoucího orgánu.</a:t>
            </a:r>
          </a:p>
          <a:p>
            <a:pPr eaLnBrk="1" hangingPunct="1">
              <a:lnSpc>
                <a:spcPct val="80000"/>
              </a:lnSpc>
              <a:buFontTx/>
              <a:buNone/>
            </a:pPr>
            <a:r>
              <a:rPr lang="cs-CZ" sz="2400" u="sng" smtClean="0"/>
              <a:t>Vrozené anomálie se však vyskytují u 5 – 8 % novorozenců </a:t>
            </a:r>
            <a:r>
              <a:rPr lang="cs-CZ" sz="2400" smtClean="0"/>
              <a:t>a na tomto pozadí se teprve objevují anomálie vyvolané ionizujícím zářením.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mtClean="0"/>
              <a:t>Dva druhy smrti buněk</a:t>
            </a:r>
          </a:p>
        </p:txBody>
      </p:sp>
      <p:sp>
        <p:nvSpPr>
          <p:cNvPr id="5123" name="Rectangle 3"/>
          <p:cNvSpPr>
            <a:spLocks noGrp="1" noChangeArrowheads="1"/>
          </p:cNvSpPr>
          <p:nvPr>
            <p:ph type="body" idx="1"/>
          </p:nvPr>
        </p:nvSpPr>
        <p:spPr>
          <a:solidFill>
            <a:schemeClr val="accent1"/>
          </a:solidFill>
        </p:spPr>
        <p:txBody>
          <a:bodyPr/>
          <a:lstStyle/>
          <a:p>
            <a:pPr marL="609600" indent="-609600" eaLnBrk="1" hangingPunct="1">
              <a:lnSpc>
                <a:spcPct val="80000"/>
              </a:lnSpc>
              <a:buFontTx/>
              <a:buAutoNum type="alphaLcParenR"/>
            </a:pPr>
            <a:r>
              <a:rPr lang="cs-CZ" sz="2400" b="1" smtClean="0"/>
              <a:t>Nekróza</a:t>
            </a:r>
            <a:r>
              <a:rPr lang="cs-CZ" sz="2400" smtClean="0"/>
              <a:t> – akutní patologická smrt buňky v důsledku nedostatku kyslíku, zranění apod. Buňky napuchnou a lyzují, buněčný obsah se vylévá a v důsledku toho vzniká zánětlivá odpověď okolní tkáně. U nádorů je nekróza často vidět u těch, které rychle rostou, v důsledku toho mají nedostatečné cévní zásobení, málo kyslíku a živin. V tomto případě se však zánětlivá odpověď neobjevuje.</a:t>
            </a:r>
          </a:p>
          <a:p>
            <a:pPr marL="609600" indent="-609600" eaLnBrk="1" hangingPunct="1">
              <a:lnSpc>
                <a:spcPct val="80000"/>
              </a:lnSpc>
              <a:buFontTx/>
              <a:buAutoNum type="alphaLcParenR"/>
            </a:pPr>
            <a:r>
              <a:rPr lang="cs-CZ" sz="2400" smtClean="0"/>
              <a:t>Buněčná smrt způsobená stárnutím nebo řízená metabolicky se označuje jako </a:t>
            </a:r>
            <a:r>
              <a:rPr lang="cs-CZ" sz="2400" b="1" smtClean="0"/>
              <a:t>apoptóza</a:t>
            </a:r>
            <a:r>
              <a:rPr lang="cs-CZ" sz="2400" smtClean="0"/>
              <a:t>. Projevuje se zmenšováním jádra a cytoplasmy, následuje fragmentace a fagocytóza fragmentů sousedními buňkami nebo makrofógy, obsah buněčný se nevylévá, nevzniká zánět.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4000" smtClean="0"/>
              <a:t>Radiační poškození vývojové sekvence plodu – u myší</a:t>
            </a:r>
          </a:p>
        </p:txBody>
      </p:sp>
      <p:sp>
        <p:nvSpPr>
          <p:cNvPr id="41987" name="Rectangle 3"/>
          <p:cNvSpPr>
            <a:spLocks noGrp="1" noChangeArrowheads="1"/>
          </p:cNvSpPr>
          <p:nvPr>
            <p:ph type="body" idx="1"/>
          </p:nvPr>
        </p:nvSpPr>
        <p:spPr>
          <a:solidFill>
            <a:schemeClr val="accent1"/>
          </a:solidFill>
        </p:spPr>
        <p:txBody>
          <a:bodyPr/>
          <a:lstStyle/>
          <a:p>
            <a:pPr eaLnBrk="1" hangingPunct="1">
              <a:lnSpc>
                <a:spcPct val="90000"/>
              </a:lnSpc>
              <a:buFontTx/>
              <a:buNone/>
            </a:pPr>
            <a:r>
              <a:rPr lang="cs-CZ" smtClean="0"/>
              <a:t>Rozlišujeme 3 stadia nitroděložního vývoje:</a:t>
            </a:r>
          </a:p>
          <a:p>
            <a:pPr eaLnBrk="1" hangingPunct="1">
              <a:lnSpc>
                <a:spcPct val="90000"/>
              </a:lnSpc>
              <a:buFontTx/>
              <a:buChar char="-"/>
            </a:pPr>
            <a:r>
              <a:rPr lang="cs-CZ" smtClean="0"/>
              <a:t>Předimplantační – před zahnízděním oplodněného vajíčka v děložní sliznici</a:t>
            </a:r>
          </a:p>
          <a:p>
            <a:pPr eaLnBrk="1" hangingPunct="1">
              <a:lnSpc>
                <a:spcPct val="90000"/>
              </a:lnSpc>
              <a:buFontTx/>
              <a:buChar char="-"/>
            </a:pPr>
            <a:r>
              <a:rPr lang="cs-CZ" smtClean="0"/>
              <a:t>Embryogeneze – organogeneze – období diferenciace orgánů</a:t>
            </a:r>
          </a:p>
          <a:p>
            <a:pPr eaLnBrk="1" hangingPunct="1">
              <a:lnSpc>
                <a:spcPct val="90000"/>
              </a:lnSpc>
              <a:buFontTx/>
              <a:buChar char="-"/>
            </a:pPr>
            <a:r>
              <a:rPr lang="cs-CZ" smtClean="0"/>
              <a:t>Fetální růst a vývoj – zahrnuje i pozdní organogenezi.</a:t>
            </a:r>
          </a:p>
          <a:p>
            <a:pPr eaLnBrk="1" hangingPunct="1">
              <a:lnSpc>
                <a:spcPct val="90000"/>
              </a:lnSpc>
              <a:buFontTx/>
              <a:buNone/>
            </a:pPr>
            <a:r>
              <a:rPr lang="cs-CZ" smtClean="0"/>
              <a:t>Odpověď na ozáření je v těchto třech stadiích poněkud odlišná.</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smtClean="0"/>
              <a:t>Radiační poškození vývojové sekvence plodu u myší – preimplantační období</a:t>
            </a:r>
          </a:p>
        </p:txBody>
      </p:sp>
      <p:sp>
        <p:nvSpPr>
          <p:cNvPr id="43011" name="Rectangle 3"/>
          <p:cNvSpPr>
            <a:spLocks noGrp="1" noChangeArrowheads="1"/>
          </p:cNvSpPr>
          <p:nvPr>
            <p:ph type="body" idx="1"/>
          </p:nvPr>
        </p:nvSpPr>
        <p:spPr>
          <a:xfrm>
            <a:off x="457200" y="1600200"/>
            <a:ext cx="8229600" cy="4349750"/>
          </a:xfrm>
          <a:solidFill>
            <a:schemeClr val="accent1"/>
          </a:solidFill>
        </p:spPr>
        <p:txBody>
          <a:bodyPr/>
          <a:lstStyle/>
          <a:p>
            <a:pPr eaLnBrk="1" hangingPunct="1">
              <a:lnSpc>
                <a:spcPct val="80000"/>
              </a:lnSpc>
              <a:buFontTx/>
              <a:buNone/>
            </a:pPr>
            <a:r>
              <a:rPr lang="cs-CZ" sz="2200" smtClean="0"/>
              <a:t>Během preimplantačního období sestupuje oplodněné vajíčko vejcovody do dělohy. Za současné tvorby placenty se před uhnízděním vajíčko ještě několikrát rozdělí. V tomto stadium může vést ztráta několika buněk (ne jedné či dvou) ke ztrátě celého embrya. U myší lze případné ztráty embryí prokázat histologickými studiemi (pokud došlo k uhnízdění), u člověka toto nepřipadá v úvahu.</a:t>
            </a:r>
          </a:p>
          <a:p>
            <a:pPr eaLnBrk="1" hangingPunct="1">
              <a:lnSpc>
                <a:spcPct val="80000"/>
              </a:lnSpc>
              <a:buFontTx/>
              <a:buNone/>
            </a:pPr>
            <a:r>
              <a:rPr lang="cs-CZ" sz="2200" smtClean="0"/>
              <a:t>Přežití myších zygot se řídí v podstatě jednozásahovou kinetikou (v závislosti log S na D není raménko), převrácená hodnota inaktivační konstanty 1/k se blíží 1 Gy). Odolnost dvoubuněčného embrya je podstatně vyšší.</a:t>
            </a:r>
          </a:p>
          <a:p>
            <a:pPr eaLnBrk="1" hangingPunct="1">
              <a:lnSpc>
                <a:spcPct val="80000"/>
              </a:lnSpc>
              <a:buFontTx/>
              <a:buNone/>
            </a:pPr>
            <a:r>
              <a:rPr lang="cs-CZ" sz="2200" smtClean="0"/>
              <a:t>Dávka 2 Gy vede u myší ke ztrátě 80% embryí v preimplantačním stadiu.</a:t>
            </a:r>
          </a:p>
          <a:p>
            <a:pPr eaLnBrk="1" hangingPunct="1">
              <a:lnSpc>
                <a:spcPct val="80000"/>
              </a:lnSpc>
              <a:buFontTx/>
              <a:buNone/>
            </a:pPr>
            <a:r>
              <a:rPr lang="cs-CZ" sz="2200" smtClean="0"/>
              <a:t>Vrozené malformace jsou vzácné, embryo přežívá nebo umírá.</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600" smtClean="0"/>
              <a:t>Radiační poškození vývojové sekvence plodu u myší – období organogeneze</a:t>
            </a:r>
          </a:p>
        </p:txBody>
      </p:sp>
      <p:sp>
        <p:nvSpPr>
          <p:cNvPr id="44035" name="Rectangle 3"/>
          <p:cNvSpPr>
            <a:spLocks noGrp="1" noChangeArrowheads="1"/>
          </p:cNvSpPr>
          <p:nvPr>
            <p:ph type="body" idx="1"/>
          </p:nvPr>
        </p:nvSpPr>
        <p:spPr>
          <a:solidFill>
            <a:schemeClr val="accent1"/>
          </a:solidFill>
        </p:spPr>
        <p:txBody>
          <a:bodyPr/>
          <a:lstStyle/>
          <a:p>
            <a:pPr eaLnBrk="1" hangingPunct="1">
              <a:lnSpc>
                <a:spcPct val="80000"/>
              </a:lnSpc>
              <a:buFontTx/>
              <a:buNone/>
            </a:pPr>
            <a:r>
              <a:rPr lang="cs-CZ" sz="2000" smtClean="0"/>
              <a:t>V tomto období vede k největšímu poškození zničení byť jen několika buněk v základu nějakého orgánu (např. oka, mozku, hypofýzy atp.) – již nejsou k dispozici totipotentní buňky, které by mohly buňky ztracené nahradit.</a:t>
            </a:r>
          </a:p>
          <a:p>
            <a:pPr eaLnBrk="1" hangingPunct="1">
              <a:lnSpc>
                <a:spcPct val="80000"/>
              </a:lnSpc>
              <a:buFontTx/>
              <a:buNone/>
            </a:pPr>
            <a:r>
              <a:rPr lang="cs-CZ" sz="2000" smtClean="0"/>
              <a:t>Nejdříve se vyvíjející citlivé základy orgánů jsou základy CNS, nejpozději se zakládají kosti, případně se dokončuje vývoj jiných struktur, který byl zahájen již dříve (oko, zuby, zevní utváření těla).</a:t>
            </a:r>
          </a:p>
          <a:p>
            <a:pPr eaLnBrk="1" hangingPunct="1">
              <a:lnSpc>
                <a:spcPct val="80000"/>
              </a:lnSpc>
              <a:buFontTx/>
              <a:buNone/>
            </a:pPr>
            <a:r>
              <a:rPr lang="cs-CZ" sz="2000" smtClean="0"/>
              <a:t>Již v 50. letech 20. století bylo zjištěno, že dávka 1 Gy vyvolává abnormity v podstatě u všech embryí ozařovaných v době organogeneze, významné množství abnormit však vzniká již po dávkách 0,15 – 0,2 Gy.</a:t>
            </a:r>
          </a:p>
          <a:p>
            <a:pPr eaLnBrk="1" hangingPunct="1">
              <a:lnSpc>
                <a:spcPct val="80000"/>
              </a:lnSpc>
              <a:buFontTx/>
              <a:buNone/>
            </a:pPr>
            <a:r>
              <a:rPr lang="cs-CZ" sz="2000" smtClean="0"/>
              <a:t>Lze odhadnout, že u člověka je embryo nejcitlivější během 4. nebo 5. týdne těhotenství (kdy si žena ještě nemusí být těhotenství vědoma).</a:t>
            </a:r>
          </a:p>
          <a:p>
            <a:pPr eaLnBrk="1" hangingPunct="1">
              <a:lnSpc>
                <a:spcPct val="80000"/>
              </a:lnSpc>
              <a:buFontTx/>
              <a:buNone/>
            </a:pPr>
            <a:r>
              <a:rPr lang="cs-CZ" sz="2000" smtClean="0"/>
              <a:t>Jsou-li během organogeneze aplikovány dávky 1 – 2 Gy, vedou malformace plodu často k jeho ztrátě.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274638"/>
            <a:ext cx="8569325" cy="922337"/>
          </a:xfrm>
        </p:spPr>
        <p:txBody>
          <a:bodyPr/>
          <a:lstStyle/>
          <a:p>
            <a:pPr eaLnBrk="1" hangingPunct="1"/>
            <a:r>
              <a:rPr lang="cs-CZ" sz="3600" smtClean="0"/>
              <a:t>Radiační poškození vývojové sekvence plodu u myší – období fetálního růstu aj.</a:t>
            </a:r>
          </a:p>
        </p:txBody>
      </p:sp>
      <p:sp>
        <p:nvSpPr>
          <p:cNvPr id="45059" name="Rectangle 3"/>
          <p:cNvSpPr>
            <a:spLocks noGrp="1" noChangeArrowheads="1"/>
          </p:cNvSpPr>
          <p:nvPr>
            <p:ph type="body" idx="1"/>
          </p:nvPr>
        </p:nvSpPr>
        <p:spPr>
          <a:xfrm>
            <a:off x="250825" y="1412875"/>
            <a:ext cx="8642350" cy="4895850"/>
          </a:xfrm>
          <a:solidFill>
            <a:schemeClr val="accent1"/>
          </a:solidFill>
        </p:spPr>
        <p:txBody>
          <a:bodyPr/>
          <a:lstStyle/>
          <a:p>
            <a:pPr eaLnBrk="1" hangingPunct="1">
              <a:lnSpc>
                <a:spcPct val="90000"/>
              </a:lnSpc>
              <a:buFontTx/>
              <a:buNone/>
            </a:pPr>
            <a:r>
              <a:rPr lang="cs-CZ" sz="2600" smtClean="0"/>
              <a:t>V tomto období vede k úmrtí plodu aplikování dávek nad 2 Gy a malformace jsou málo výrazné. Spíše se projevuje opoždění vývoje a malá porodní váha.</a:t>
            </a:r>
          </a:p>
          <a:p>
            <a:pPr eaLnBrk="1" hangingPunct="1">
              <a:lnSpc>
                <a:spcPct val="90000"/>
              </a:lnSpc>
              <a:buFontTx/>
              <a:buNone/>
            </a:pPr>
            <a:r>
              <a:rPr lang="cs-CZ" sz="2600" smtClean="0"/>
              <a:t>U lidí je v tomto období po ozáření dávkou i pod 1 Gy pozorována mikrocephalie.</a:t>
            </a:r>
          </a:p>
          <a:p>
            <a:pPr eaLnBrk="1" hangingPunct="1">
              <a:lnSpc>
                <a:spcPct val="90000"/>
              </a:lnSpc>
              <a:buFontTx/>
              <a:buNone/>
            </a:pPr>
            <a:r>
              <a:rPr lang="cs-CZ" sz="2600" smtClean="0"/>
              <a:t>Bylo zjištěno, že u člověka se nevyskytují orgánové malformace po ozáření v takové míře jako u malých laboratorních živočichů. Na základě rozboru poškození plodů po výbuších atomových pum byly u člověka identifikovány jako hlavní následky nitroděložního ozáření mentální retardace a mikrocephalie. Je též obtížné rozlišit, co dáno účinkem přímo na plod a co je zprostředkováno poškozením těla matky.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p:txBody>
          <a:bodyPr/>
          <a:lstStyle/>
          <a:p>
            <a:pPr eaLnBrk="1" hangingPunct="1">
              <a:buFontTx/>
              <a:buNone/>
            </a:pPr>
            <a:r>
              <a:rPr lang="cs-CZ" smtClean="0"/>
              <a:t>Autor: Vojtěch Mornstein</a:t>
            </a:r>
          </a:p>
          <a:p>
            <a:pPr eaLnBrk="1" hangingPunct="1">
              <a:buFontTx/>
              <a:buNone/>
            </a:pPr>
            <a:endParaRPr lang="cs-CZ" smtClean="0"/>
          </a:p>
          <a:p>
            <a:pPr eaLnBrk="1" hangingPunct="1">
              <a:buFontTx/>
              <a:buNone/>
            </a:pPr>
            <a:r>
              <a:rPr lang="cs-CZ" smtClean="0"/>
              <a:t>Poslední revize: duben 2015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77875"/>
          </a:xfrm>
        </p:spPr>
        <p:txBody>
          <a:bodyPr/>
          <a:lstStyle/>
          <a:p>
            <a:pPr eaLnBrk="1" hangingPunct="1"/>
            <a:r>
              <a:rPr lang="cs-CZ" smtClean="0"/>
              <a:t>Apoptóza</a:t>
            </a:r>
          </a:p>
        </p:txBody>
      </p:sp>
      <p:sp>
        <p:nvSpPr>
          <p:cNvPr id="6147" name="Rectangle 3"/>
          <p:cNvSpPr>
            <a:spLocks noGrp="1" noChangeArrowheads="1"/>
          </p:cNvSpPr>
          <p:nvPr>
            <p:ph type="body" idx="1"/>
          </p:nvPr>
        </p:nvSpPr>
        <p:spPr>
          <a:xfrm>
            <a:off x="457200" y="1196975"/>
            <a:ext cx="8229600" cy="5256361"/>
          </a:xfrm>
          <a:solidFill>
            <a:schemeClr val="accent1"/>
          </a:solidFill>
        </p:spPr>
        <p:txBody>
          <a:bodyPr/>
          <a:lstStyle/>
          <a:p>
            <a:pPr eaLnBrk="1" hangingPunct="1">
              <a:lnSpc>
                <a:spcPct val="80000"/>
              </a:lnSpc>
              <a:buFontTx/>
              <a:buNone/>
            </a:pPr>
            <a:r>
              <a:rPr lang="cs-CZ" sz="2400" dirty="0" err="1" smtClean="0"/>
              <a:t>Apoptóza</a:t>
            </a:r>
            <a:r>
              <a:rPr lang="cs-CZ" sz="2400" dirty="0" smtClean="0"/>
              <a:t> má v souvislosti s nádorovými onemocněními mimořádný význam, což se stalo obzvlášť zřejmým po objevu tumor-supresorových genů a </a:t>
            </a:r>
            <a:r>
              <a:rPr lang="cs-CZ" sz="2400" dirty="0" err="1" smtClean="0"/>
              <a:t>onkogenů</a:t>
            </a:r>
            <a:r>
              <a:rPr lang="cs-CZ" sz="2400" dirty="0" smtClean="0"/>
              <a:t>. Nejvýznamnějším tumor supresorovým genem je </a:t>
            </a:r>
            <a:r>
              <a:rPr lang="cs-CZ" sz="2400" b="1" dirty="0" smtClean="0"/>
              <a:t>p53,</a:t>
            </a:r>
            <a:r>
              <a:rPr lang="cs-CZ" sz="2400" dirty="0" smtClean="0"/>
              <a:t> který je transkripčním aktivátorem genů, které ovlivňují stabilitu genomu, buněčný cyklus a reakci na poškození DNA. </a:t>
            </a:r>
            <a:endParaRPr lang="cs-CZ" sz="2400" dirty="0" smtClean="0"/>
          </a:p>
          <a:p>
            <a:pPr eaLnBrk="1" hangingPunct="1">
              <a:lnSpc>
                <a:spcPct val="80000"/>
              </a:lnSpc>
              <a:buFontTx/>
              <a:buNone/>
            </a:pPr>
            <a:r>
              <a:rPr lang="cs-CZ" sz="2400" dirty="0" smtClean="0"/>
              <a:t>Je </a:t>
            </a:r>
            <a:r>
              <a:rPr lang="cs-CZ" sz="2400" dirty="0" smtClean="0"/>
              <a:t>známo, že syntéza produktu tohoto genu vede k </a:t>
            </a:r>
            <a:r>
              <a:rPr lang="cs-CZ" sz="2400" dirty="0" err="1" smtClean="0"/>
              <a:t>apoptóze</a:t>
            </a:r>
            <a:r>
              <a:rPr lang="cs-CZ" sz="2400" dirty="0" smtClean="0"/>
              <a:t>, i když není jedinou podmínkou pro její vznik</a:t>
            </a:r>
            <a:r>
              <a:rPr lang="cs-CZ" sz="2400" dirty="0" smtClean="0"/>
              <a:t>. Mutace </a:t>
            </a:r>
            <a:r>
              <a:rPr lang="cs-CZ" sz="2400" dirty="0" smtClean="0"/>
              <a:t>tohoto genu je často provázena neschopností zahájit </a:t>
            </a:r>
            <a:r>
              <a:rPr lang="cs-CZ" sz="2400" dirty="0" err="1" smtClean="0"/>
              <a:t>apoptózu</a:t>
            </a:r>
            <a:r>
              <a:rPr lang="cs-CZ" sz="2400" dirty="0" smtClean="0"/>
              <a:t>. </a:t>
            </a:r>
            <a:r>
              <a:rPr lang="cs-CZ" sz="2400" dirty="0" smtClean="0"/>
              <a:t>Z </a:t>
            </a:r>
            <a:r>
              <a:rPr lang="cs-CZ" sz="2400" dirty="0" smtClean="0"/>
              <a:t>hlediska radiační patologie je důležité, že již mírné poškození DNA ve fázi G1 aktivuje prostřednictvím p53 </a:t>
            </a:r>
            <a:r>
              <a:rPr lang="cs-CZ" sz="2400" dirty="0" err="1" smtClean="0"/>
              <a:t>apoptózu</a:t>
            </a:r>
            <a:r>
              <a:rPr lang="cs-CZ" sz="2400" dirty="0" smtClean="0"/>
              <a:t>. </a:t>
            </a:r>
          </a:p>
          <a:p>
            <a:pPr eaLnBrk="1" hangingPunct="1">
              <a:lnSpc>
                <a:spcPct val="80000"/>
              </a:lnSpc>
              <a:buFontTx/>
              <a:buNone/>
            </a:pPr>
            <a:r>
              <a:rPr lang="cs-CZ" sz="2400" dirty="0" smtClean="0"/>
              <a:t>Jiným důležitým genem řídícím </a:t>
            </a:r>
            <a:r>
              <a:rPr lang="cs-CZ" sz="2400" dirty="0" err="1" smtClean="0"/>
              <a:t>apoptózu</a:t>
            </a:r>
            <a:r>
              <a:rPr lang="cs-CZ" sz="2400" dirty="0" smtClean="0"/>
              <a:t> je </a:t>
            </a:r>
            <a:r>
              <a:rPr lang="cs-CZ" sz="2400" b="1" dirty="0" err="1" smtClean="0"/>
              <a:t>bcl</a:t>
            </a:r>
            <a:r>
              <a:rPr lang="cs-CZ" sz="2400" b="1" dirty="0" smtClean="0"/>
              <a:t>-2.</a:t>
            </a:r>
            <a:r>
              <a:rPr lang="cs-CZ" sz="2400" dirty="0" smtClean="0"/>
              <a:t> Jím kódovaný protein blokuje </a:t>
            </a:r>
            <a:r>
              <a:rPr lang="cs-CZ" sz="2400" dirty="0" err="1" smtClean="0"/>
              <a:t>apoptózu</a:t>
            </a:r>
            <a:r>
              <a:rPr lang="cs-CZ" sz="2400" dirty="0" smtClean="0"/>
              <a:t> (např. u neuronů, myeloidních buněk a lymfocytů), čímž brání buněčné smrti.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z="4000" smtClean="0"/>
              <a:t>Klasifikace buněčných populací podle jejich kinetiky</a:t>
            </a:r>
          </a:p>
        </p:txBody>
      </p:sp>
      <p:sp>
        <p:nvSpPr>
          <p:cNvPr id="7171" name="Rectangle 3"/>
          <p:cNvSpPr>
            <a:spLocks noGrp="1" noChangeArrowheads="1"/>
          </p:cNvSpPr>
          <p:nvPr>
            <p:ph type="body" idx="1"/>
          </p:nvPr>
        </p:nvSpPr>
        <p:spPr>
          <a:xfrm>
            <a:off x="250825" y="1600200"/>
            <a:ext cx="8642350" cy="4997450"/>
          </a:xfrm>
          <a:solidFill>
            <a:schemeClr val="accent1"/>
          </a:solidFill>
        </p:spPr>
        <p:txBody>
          <a:bodyPr/>
          <a:lstStyle/>
          <a:p>
            <a:pPr marL="74613" indent="-74613" eaLnBrk="1" hangingPunct="1">
              <a:lnSpc>
                <a:spcPct val="80000"/>
              </a:lnSpc>
              <a:buFontTx/>
              <a:buAutoNum type="alphaUcParenR"/>
            </a:pPr>
            <a:r>
              <a:rPr lang="cs-CZ" sz="2000" smtClean="0"/>
              <a:t> Jednoduchá transitní populace – plně funkční buňky přibývají a jiné umírají nebo jsou náhodně ničeny (spermie, krevní buňky).</a:t>
            </a:r>
          </a:p>
          <a:p>
            <a:pPr marL="74613" indent="-74613" eaLnBrk="1" hangingPunct="1">
              <a:lnSpc>
                <a:spcPct val="80000"/>
              </a:lnSpc>
              <a:buFontTx/>
              <a:buAutoNum type="alphaUcParenR"/>
            </a:pPr>
            <a:endParaRPr lang="cs-CZ" sz="2000" smtClean="0"/>
          </a:p>
          <a:p>
            <a:pPr marL="74613" indent="-74613" eaLnBrk="1" hangingPunct="1">
              <a:lnSpc>
                <a:spcPct val="80000"/>
              </a:lnSpc>
              <a:buFontTx/>
              <a:buAutoNum type="alphaUcParenR"/>
            </a:pPr>
            <a:r>
              <a:rPr lang="cs-CZ" sz="2000" smtClean="0"/>
              <a:t> Odumírající populace – buněk ubývá bez náhrady (oocyty).</a:t>
            </a:r>
          </a:p>
          <a:p>
            <a:pPr marL="74613" indent="-74613" eaLnBrk="1" hangingPunct="1">
              <a:lnSpc>
                <a:spcPct val="80000"/>
              </a:lnSpc>
              <a:buFontTx/>
              <a:buAutoNum type="alphaUcParenR"/>
            </a:pPr>
            <a:endParaRPr lang="cs-CZ" sz="2000" smtClean="0"/>
          </a:p>
          <a:p>
            <a:pPr marL="74613" indent="-74613" eaLnBrk="1" hangingPunct="1">
              <a:lnSpc>
                <a:spcPct val="80000"/>
              </a:lnSpc>
              <a:buFontTx/>
              <a:buAutoNum type="alphaUcParenR"/>
            </a:pPr>
            <a:r>
              <a:rPr lang="cs-CZ" sz="2000" smtClean="0"/>
              <a:t> Uzavřená, statická populace – buněk neubývá ani nepřibývá - hypotetický případ, blízko k tomu má nervová tkáň.</a:t>
            </a:r>
          </a:p>
          <a:p>
            <a:pPr marL="74613" indent="-74613" eaLnBrk="1" hangingPunct="1">
              <a:lnSpc>
                <a:spcPct val="80000"/>
              </a:lnSpc>
              <a:buFontTx/>
              <a:buAutoNum type="alphaUcParenR"/>
            </a:pPr>
            <a:endParaRPr lang="cs-CZ" sz="2000" smtClean="0"/>
          </a:p>
          <a:p>
            <a:pPr marL="74613" indent="-74613" eaLnBrk="1" hangingPunct="1">
              <a:lnSpc>
                <a:spcPct val="80000"/>
              </a:lnSpc>
              <a:buFontTx/>
              <a:buAutoNum type="alphaUcParenR"/>
            </a:pPr>
            <a:r>
              <a:rPr lang="cs-CZ" sz="2000" smtClean="0"/>
              <a:t> Dělící se transitní populace – buněk přibývá příchodem z jiného kompartmentu i dělením (některá buněčná stadia krvetvorby – proerytroblasty – vznikají z kmenových buněk a dělí se).</a:t>
            </a:r>
          </a:p>
          <a:p>
            <a:pPr marL="74613" indent="-74613" eaLnBrk="1" hangingPunct="1">
              <a:lnSpc>
                <a:spcPct val="80000"/>
              </a:lnSpc>
              <a:buFontTx/>
              <a:buAutoNum type="alphaUcParenR"/>
            </a:pPr>
            <a:endParaRPr lang="cs-CZ" sz="2000" smtClean="0"/>
          </a:p>
          <a:p>
            <a:pPr marL="74613" indent="-74613" eaLnBrk="1" hangingPunct="1">
              <a:lnSpc>
                <a:spcPct val="80000"/>
              </a:lnSpc>
              <a:buFontTx/>
              <a:buAutoNum type="alphaUcParenR"/>
            </a:pPr>
            <a:r>
              <a:rPr lang="cs-CZ" sz="2000" smtClean="0"/>
              <a:t> Kmenové buňky – populace, která se udržuje sama sebe a předává buňky do dalšího kompartmentu.</a:t>
            </a:r>
          </a:p>
          <a:p>
            <a:pPr marL="74613" indent="-74613" eaLnBrk="1" hangingPunct="1">
              <a:lnSpc>
                <a:spcPct val="80000"/>
              </a:lnSpc>
              <a:buFontTx/>
              <a:buAutoNum type="alphaUcParenR"/>
            </a:pPr>
            <a:endParaRPr lang="cs-CZ" sz="2000" smtClean="0"/>
          </a:p>
          <a:p>
            <a:pPr marL="74613" indent="-74613" eaLnBrk="1" hangingPunct="1">
              <a:lnSpc>
                <a:spcPct val="80000"/>
              </a:lnSpc>
              <a:buFontTx/>
              <a:buAutoNum type="alphaUcParenR"/>
            </a:pPr>
            <a:r>
              <a:rPr lang="cs-CZ" sz="2000" smtClean="0"/>
              <a:t> Uzavřená, dělící se populace – buňky nepřecházejí do dalšího komp., příkladem </a:t>
            </a:r>
            <a:r>
              <a:rPr lang="cs-CZ" sz="2000" b="1" smtClean="0"/>
              <a:t>nádor</a:t>
            </a:r>
            <a:r>
              <a:rPr lang="cs-CZ" sz="2000" smtClean="0"/>
              <a:t> nebo epitel obnovující čočku.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4000" smtClean="0"/>
              <a:t>Klasifikace buněčných populací a radiosenzitivita</a:t>
            </a:r>
          </a:p>
        </p:txBody>
      </p:sp>
      <p:sp>
        <p:nvSpPr>
          <p:cNvPr id="8195" name="Rectangle 3"/>
          <p:cNvSpPr>
            <a:spLocks noGrp="1" noChangeArrowheads="1"/>
          </p:cNvSpPr>
          <p:nvPr>
            <p:ph type="body" idx="1"/>
          </p:nvPr>
        </p:nvSpPr>
        <p:spPr>
          <a:xfrm>
            <a:off x="457200" y="2276475"/>
            <a:ext cx="8229600" cy="3240088"/>
          </a:xfrm>
          <a:solidFill>
            <a:schemeClr val="accent1"/>
          </a:solidFill>
        </p:spPr>
        <p:txBody>
          <a:bodyPr/>
          <a:lstStyle/>
          <a:p>
            <a:pPr marL="74613" indent="-74613" eaLnBrk="1" hangingPunct="1">
              <a:lnSpc>
                <a:spcPct val="80000"/>
              </a:lnSpc>
              <a:buFontTx/>
              <a:buNone/>
            </a:pPr>
            <a:r>
              <a:rPr lang="cs-CZ" smtClean="0"/>
              <a:t>Nejcitlivější jsou buňky skupin D, E a F (dělící se transitní populace, kmenové buňky, uzavřená, dělící se populace – např. nádory), neboť je v nich vysoká úroveň mitóz. Vůbec nejcitlivější jsou kmenové buňky (v některých případech zřejmě platí opak – hypotéza se po izolaci kmenových buněk nepotvrdila zcela).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850900"/>
          </a:xfrm>
        </p:spPr>
        <p:txBody>
          <a:bodyPr/>
          <a:lstStyle/>
          <a:p>
            <a:pPr eaLnBrk="1" hangingPunct="1"/>
            <a:r>
              <a:rPr lang="cs-CZ" sz="4000" smtClean="0"/>
              <a:t>Radiobiologické druhy zdravých tkání</a:t>
            </a:r>
          </a:p>
        </p:txBody>
      </p:sp>
      <p:sp>
        <p:nvSpPr>
          <p:cNvPr id="9219" name="Rectangle 3"/>
          <p:cNvSpPr>
            <a:spLocks noGrp="1" noChangeArrowheads="1"/>
          </p:cNvSpPr>
          <p:nvPr>
            <p:ph type="body" idx="1"/>
          </p:nvPr>
        </p:nvSpPr>
        <p:spPr>
          <a:xfrm>
            <a:off x="250825" y="1412875"/>
            <a:ext cx="8642350" cy="5184775"/>
          </a:xfrm>
          <a:solidFill>
            <a:schemeClr val="accent1"/>
          </a:solidFill>
        </p:spPr>
        <p:txBody>
          <a:bodyPr/>
          <a:lstStyle/>
          <a:p>
            <a:pPr marL="609600" indent="-609600" eaLnBrk="1" hangingPunct="1">
              <a:lnSpc>
                <a:spcPct val="80000"/>
              </a:lnSpc>
              <a:buFontTx/>
              <a:buNone/>
            </a:pPr>
            <a:r>
              <a:rPr lang="cs-CZ" sz="2400" smtClean="0"/>
              <a:t>Lze uvést i moderní koncept členění zdravých tkání na </a:t>
            </a:r>
          </a:p>
          <a:p>
            <a:pPr marL="609600" indent="-609600" eaLnBrk="1" hangingPunct="1">
              <a:lnSpc>
                <a:spcPct val="80000"/>
              </a:lnSpc>
              <a:buFontTx/>
              <a:buAutoNum type="alphaLcParenR"/>
            </a:pPr>
            <a:r>
              <a:rPr lang="cs-CZ" sz="2400" b="1" smtClean="0"/>
              <a:t>Hierarchický typ H</a:t>
            </a:r>
            <a:r>
              <a:rPr lang="cs-CZ" sz="2400" smtClean="0"/>
              <a:t>, charakterizovaný vysokou aktivitou kmenových buněk. Jde o velmi radiosenzitivní tkáně reagující na ozáření akutními změnami – časná radiační morbidita, </a:t>
            </a:r>
            <a:r>
              <a:rPr lang="cs-CZ" sz="2400" i="1" smtClean="0"/>
              <a:t>early effects</a:t>
            </a:r>
            <a:r>
              <a:rPr lang="cs-CZ" sz="2400" smtClean="0"/>
              <a:t>. Na křivkách přežití jsou jen malá raménka.</a:t>
            </a:r>
          </a:p>
          <a:p>
            <a:pPr marL="609600" indent="-609600" eaLnBrk="1" hangingPunct="1">
              <a:lnSpc>
                <a:spcPct val="80000"/>
              </a:lnSpc>
              <a:buFontTx/>
              <a:buAutoNum type="alphaLcParenR"/>
            </a:pPr>
            <a:r>
              <a:rPr lang="cs-CZ" sz="2400" b="1" smtClean="0"/>
              <a:t>Flexibilní typ F</a:t>
            </a:r>
            <a:r>
              <a:rPr lang="cs-CZ" sz="2400" smtClean="0"/>
              <a:t>, charakterizovaný nízkou aktivitou kmenových buněk, radiorezistentní tkáně, poškození těchto tkání je příčinou pozdní radiační morbidity, </a:t>
            </a:r>
            <a:r>
              <a:rPr lang="cs-CZ" sz="2400" i="1" smtClean="0"/>
              <a:t>late effects</a:t>
            </a:r>
            <a:r>
              <a:rPr lang="cs-CZ" sz="2400" smtClean="0"/>
              <a:t>. Křivky přežití s raménkem.</a:t>
            </a:r>
          </a:p>
          <a:p>
            <a:pPr marL="609600" indent="-609600" eaLnBrk="1" hangingPunct="1">
              <a:lnSpc>
                <a:spcPct val="80000"/>
              </a:lnSpc>
              <a:buFontTx/>
              <a:buAutoNum type="alphaLcParenR"/>
            </a:pPr>
            <a:r>
              <a:rPr lang="cs-CZ" sz="2400" smtClean="0"/>
              <a:t>Existuje i smíšený typ, u kterého není časná a pozdní morbidita nezávislá – podle síly akutní odpovědi lze usoudit na odpověď pozdní.</a:t>
            </a:r>
          </a:p>
          <a:p>
            <a:pPr marL="609600" indent="-609600" eaLnBrk="1" hangingPunct="1">
              <a:lnSpc>
                <a:spcPct val="80000"/>
              </a:lnSpc>
              <a:buFontTx/>
              <a:buNone/>
            </a:pPr>
            <a:r>
              <a:rPr lang="cs-CZ" sz="2400" smtClean="0"/>
              <a:t>V dalším textu není toto rozlišení někdy zmiňováno, ale začlenění tkáně do typu F nebo H by nemělo být problém, a to na základě jejich proliferační schopnosti.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mtClean="0"/>
              <a:t>Růstový podíl</a:t>
            </a:r>
          </a:p>
        </p:txBody>
      </p:sp>
      <p:sp>
        <p:nvSpPr>
          <p:cNvPr id="10243" name="Rectangle 3"/>
          <p:cNvSpPr>
            <a:spLocks noGrp="1" noChangeArrowheads="1"/>
          </p:cNvSpPr>
          <p:nvPr>
            <p:ph type="body" idx="1"/>
          </p:nvPr>
        </p:nvSpPr>
        <p:spPr>
          <a:xfrm>
            <a:off x="323850" y="1412875"/>
            <a:ext cx="8496300" cy="5040313"/>
          </a:xfrm>
          <a:solidFill>
            <a:schemeClr val="accent1"/>
          </a:solidFill>
        </p:spPr>
        <p:txBody>
          <a:bodyPr/>
          <a:lstStyle/>
          <a:p>
            <a:pPr eaLnBrk="1" hangingPunct="1">
              <a:lnSpc>
                <a:spcPct val="90000"/>
              </a:lnSpc>
              <a:buFontTx/>
              <a:buNone/>
            </a:pPr>
            <a:r>
              <a:rPr lang="cs-CZ" sz="2400" b="1" smtClean="0"/>
              <a:t>Růstový podíl (growth fraction)</a:t>
            </a:r>
            <a:r>
              <a:rPr lang="cs-CZ" sz="2400" smtClean="0"/>
              <a:t> vystihuje skutečnost, že ne všechny buňky v populaci jsou zapojeny do procesů proliferace, tj. že setrvávají ve fázi označované jako G0.</a:t>
            </a:r>
          </a:p>
          <a:p>
            <a:pPr eaLnBrk="1" hangingPunct="1">
              <a:lnSpc>
                <a:spcPct val="90000"/>
              </a:lnSpc>
              <a:buFontTx/>
              <a:buNone/>
            </a:pPr>
            <a:r>
              <a:rPr lang="cs-CZ" sz="2400" b="1" smtClean="0"/>
              <a:t>Růstový podíl je definován jako podíl klonogenně aktivních buněk v populaci.</a:t>
            </a:r>
            <a:r>
              <a:rPr lang="cs-CZ" sz="2400" smtClean="0"/>
              <a:t> Pro odlišení tohoto podílu od ostatních buněk lze  použít </a:t>
            </a:r>
            <a:r>
              <a:rPr lang="cs-CZ" sz="2400" baseline="30000" smtClean="0"/>
              <a:t>3</a:t>
            </a:r>
            <a:r>
              <a:rPr lang="cs-CZ" sz="2400" smtClean="0"/>
              <a:t>H-značeného thymidinu, který musí být k dispozici v S-fázi buněčného cyklu. Procento buněk, které inkorporovaly značený thymidin do svého genomu, pak představuje růstový podíl.</a:t>
            </a:r>
          </a:p>
          <a:p>
            <a:pPr eaLnBrk="1" hangingPunct="1">
              <a:lnSpc>
                <a:spcPct val="90000"/>
              </a:lnSpc>
              <a:buFontTx/>
              <a:buNone/>
            </a:pPr>
            <a:r>
              <a:rPr lang="cs-CZ" sz="2400" smtClean="0"/>
              <a:t>Obecně platí, že neaktivní (necyklující) buňky mají vyšší radioresistenci, což lze vysvětlit např. tím, že mají více času na opravu poškození před zahájením svého dělení.</a:t>
            </a:r>
          </a:p>
          <a:p>
            <a:pPr eaLnBrk="1" hangingPunct="1">
              <a:lnSpc>
                <a:spcPct val="90000"/>
              </a:lnSpc>
              <a:buFontTx/>
              <a:buNone/>
            </a:pPr>
            <a:r>
              <a:rPr lang="cs-CZ" sz="2400" b="1" smtClean="0"/>
              <a:t>Důležité:</a:t>
            </a:r>
            <a:r>
              <a:rPr lang="cs-CZ" sz="2400" smtClean="0"/>
              <a:t> Necyklující buňky se po změně vnějších podmínek mohou stát opět klonogenně aktivními (cyklujícími).</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2277</TotalTime>
  <Words>3786</Words>
  <Application>Microsoft Office PowerPoint</Application>
  <PresentationFormat>Předvádění na obrazovce (4:3)</PresentationFormat>
  <Paragraphs>206</Paragraphs>
  <Slides>44</Slides>
  <Notes>44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44</vt:i4>
      </vt:variant>
    </vt:vector>
  </HeadingPairs>
  <TitlesOfParts>
    <vt:vector size="48" baseType="lpstr">
      <vt:lpstr>Arial</vt:lpstr>
      <vt:lpstr>Times New Roman</vt:lpstr>
      <vt:lpstr>Symbol</vt:lpstr>
      <vt:lpstr>Výchozí návrh</vt:lpstr>
      <vt:lpstr>Radiobiologie normálních a nádorových tkání (radiobiologie IV- IZMB 9) </vt:lpstr>
      <vt:lpstr>Úvodem</vt:lpstr>
      <vt:lpstr>Buněčná smrt u savčích tkání</vt:lpstr>
      <vt:lpstr>Dva druhy smrti buněk</vt:lpstr>
      <vt:lpstr>Apoptóza</vt:lpstr>
      <vt:lpstr>Klasifikace buněčných populací podle jejich kinetiky</vt:lpstr>
      <vt:lpstr>Klasifikace buněčných populací a radiosenzitivita</vt:lpstr>
      <vt:lpstr>Radiobiologické druhy zdravých tkání</vt:lpstr>
      <vt:lpstr>Růstový podíl</vt:lpstr>
      <vt:lpstr>Buněčná kinetika v normálních a nádorových tkáních</vt:lpstr>
      <vt:lpstr>Modely přežití buněk v normálních a nádorových tkáních</vt:lpstr>
      <vt:lpstr>Hewittův zřeďovací test</vt:lpstr>
      <vt:lpstr>Snímek 13</vt:lpstr>
      <vt:lpstr>Snímek 14</vt:lpstr>
      <vt:lpstr>Lung Colony Assay System</vt:lpstr>
      <vt:lpstr>Objem nádoru vs. čas</vt:lpstr>
      <vt:lpstr>Snímek 17</vt:lpstr>
      <vt:lpstr>Radiobiologické odpovědi nádorů</vt:lpstr>
      <vt:lpstr>Hypoxie a radiosenzitivita nádorových buněk.</vt:lpstr>
      <vt:lpstr>Snímek 20</vt:lpstr>
      <vt:lpstr>Snímek 21</vt:lpstr>
      <vt:lpstr>Testování radiosenzitivity normálních tkání in vivo</vt:lpstr>
      <vt:lpstr>Krvetvorný systém - CFU</vt:lpstr>
      <vt:lpstr>Buňky gastrointestinální sliznice</vt:lpstr>
      <vt:lpstr>Radiosenzitivita buněk sliznice GIT</vt:lpstr>
      <vt:lpstr>Spermatogeneze</vt:lpstr>
      <vt:lpstr>Snímek 27</vt:lpstr>
      <vt:lpstr>Radiosenzitivita varlete</vt:lpstr>
      <vt:lpstr>Radiosenzitivita varlete</vt:lpstr>
      <vt:lpstr>Radiosenzitivita kůže</vt:lpstr>
      <vt:lpstr>Akutní letální odpověď na ozáření u savců</vt:lpstr>
      <vt:lpstr>Akutní letální odpověď na ozáření u savců - krvetvorba</vt:lpstr>
      <vt:lpstr>Akutní letální odpověď na ozáření u savců - GIT</vt:lpstr>
      <vt:lpstr>Akutní letální odpověď na ozáření u savců – lymfatický systém</vt:lpstr>
      <vt:lpstr>Akutní letální odpověď na ozáření u savců – CNS</vt:lpstr>
      <vt:lpstr>Akutní radiační syndrom u člověka – nemoc z ozáření</vt:lpstr>
      <vt:lpstr>Akutní radiační syndrom u člověka – nemoc z ozáření</vt:lpstr>
      <vt:lpstr>Akutní radiační syndrom u člověka – vliv dávkové rychlosti</vt:lpstr>
      <vt:lpstr>Akutní radiační syndrom u člověka – účinky na embryo a plod</vt:lpstr>
      <vt:lpstr>Radiační poškození vývojové sekvence plodu – u myší</vt:lpstr>
      <vt:lpstr>Radiační poškození vývojové sekvence plodu u myší – preimplantační období</vt:lpstr>
      <vt:lpstr>Radiační poškození vývojové sekvence plodu u myší – období organogeneze</vt:lpstr>
      <vt:lpstr>Radiační poškození vývojové sekvence plodu u myší – období fetálního růstu aj.</vt:lpstr>
      <vt:lpstr>Snímek 44</vt:lpstr>
    </vt:vector>
  </TitlesOfParts>
  <Company>LF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Radiobiologie normálních a nádorových tkání: Stochastic and deterministic effects, acute and late effects. Cell death, cell population radiation damage, models for cell survival, assay models for normal tissues in vivo, classification of tissues according Rubin, sorting tissues according the types of response (F, H, F-H and tumour). Acute radiation response in mammals.  tumor population growth theory, models for cell survival.</dc:title>
  <dc:creator>otec</dc:creator>
  <cp:lastModifiedBy>Vojtěch</cp:lastModifiedBy>
  <cp:revision>62</cp:revision>
  <dcterms:created xsi:type="dcterms:W3CDTF">2009-02-18T20:49:39Z</dcterms:created>
  <dcterms:modified xsi:type="dcterms:W3CDTF">2016-04-07T19:17:09Z</dcterms:modified>
</cp:coreProperties>
</file>