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5" r:id="rId2"/>
    <p:sldId id="257" r:id="rId3"/>
    <p:sldId id="283" r:id="rId4"/>
    <p:sldId id="258" r:id="rId5"/>
    <p:sldId id="260" r:id="rId6"/>
    <p:sldId id="261" r:id="rId7"/>
    <p:sldId id="262" r:id="rId8"/>
    <p:sldId id="263" r:id="rId9"/>
    <p:sldId id="264" r:id="rId10"/>
    <p:sldId id="265" r:id="rId11"/>
    <p:sldId id="266" r:id="rId12"/>
    <p:sldId id="267" r:id="rId13"/>
    <p:sldId id="280" r:id="rId14"/>
    <p:sldId id="268" r:id="rId15"/>
    <p:sldId id="281" r:id="rId16"/>
    <p:sldId id="269" r:id="rId17"/>
    <p:sldId id="270" r:id="rId18"/>
    <p:sldId id="271" r:id="rId19"/>
    <p:sldId id="282" r:id="rId20"/>
    <p:sldId id="272" r:id="rId21"/>
    <p:sldId id="273" r:id="rId22"/>
    <p:sldId id="274" r:id="rId23"/>
    <p:sldId id="259" r:id="rId24"/>
    <p:sldId id="278" r:id="rId25"/>
    <p:sldId id="279" r:id="rId26"/>
    <p:sldId id="277" r:id="rId27"/>
    <p:sldId id="276" r:id="rId2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36" autoAdjust="0"/>
    <p:restoredTop sz="94660"/>
  </p:normalViewPr>
  <p:slideViewPr>
    <p:cSldViewPr>
      <p:cViewPr varScale="1">
        <p:scale>
          <a:sx n="86" d="100"/>
          <a:sy n="86" d="100"/>
        </p:scale>
        <p:origin x="-13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DF5EFAF4-AB1E-4C58-81DF-6467023D1388}"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5BC43C40-3FD1-4A9F-8524-0D523DA3AB52}" type="slidenum">
              <a:rPr lang="cs-CZ" altLang="cs-CZ"/>
              <a:pPr/>
              <a:t>1</a:t>
            </a:fld>
            <a:endParaRPr lang="cs-CZ" altLang="cs-CZ"/>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20E13EE-AE96-4D86-9F2B-73D2F4ED92E6}" type="slidenum">
              <a:rPr lang="cs-CZ" altLang="cs-CZ"/>
              <a:pPr/>
              <a:t>11</a:t>
            </a:fld>
            <a:endParaRPr lang="cs-CZ" altLang="cs-CZ"/>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F5C575D3-90A4-4633-B7A6-F81D1D60FC0D}" type="slidenum">
              <a:rPr lang="cs-CZ" altLang="cs-CZ"/>
              <a:pPr/>
              <a:t>12</a:t>
            </a:fld>
            <a:endParaRPr lang="cs-CZ" altLang="cs-CZ"/>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8FA45BE7-8A37-4DF2-91C5-6AAC29A8DAAE}" type="slidenum">
              <a:rPr lang="cs-CZ" altLang="cs-CZ"/>
              <a:pPr/>
              <a:t>13</a:t>
            </a:fld>
            <a:endParaRPr lang="cs-CZ" altLang="cs-CZ"/>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1078AA9-61B9-4CA2-BD64-17862D01503D}" type="slidenum">
              <a:rPr lang="cs-CZ" altLang="cs-CZ"/>
              <a:pPr/>
              <a:t>14</a:t>
            </a:fld>
            <a:endParaRPr lang="cs-CZ" altLang="cs-CZ"/>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395E4C8-5010-45AF-BE8D-E618005741E7}" type="slidenum">
              <a:rPr lang="cs-CZ" altLang="cs-CZ"/>
              <a:pPr/>
              <a:t>15</a:t>
            </a:fld>
            <a:endParaRPr lang="cs-CZ" altLang="cs-CZ"/>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345BA69-32FF-4BC1-8862-302BCEDCB9E9}" type="slidenum">
              <a:rPr lang="cs-CZ" altLang="cs-CZ"/>
              <a:pPr/>
              <a:t>16</a:t>
            </a:fld>
            <a:endParaRPr lang="cs-CZ" altLang="cs-CZ"/>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5B4B267F-AE93-4201-ADCF-E4B0226A6C1D}" type="slidenum">
              <a:rPr lang="cs-CZ" altLang="cs-CZ"/>
              <a:pPr/>
              <a:t>17</a:t>
            </a:fld>
            <a:endParaRPr lang="cs-CZ" altLang="cs-CZ"/>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BD32BEC6-0F1B-4FA3-A8AF-77128309D3FF}" type="slidenum">
              <a:rPr lang="cs-CZ" altLang="cs-CZ"/>
              <a:pPr/>
              <a:t>18</a:t>
            </a:fld>
            <a:endParaRPr lang="cs-CZ" altLang="cs-CZ"/>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6857D856-92E1-4985-BDD6-5ECE60E675AC}" type="slidenum">
              <a:rPr lang="cs-CZ" altLang="cs-CZ"/>
              <a:pPr/>
              <a:t>19</a:t>
            </a:fld>
            <a:endParaRPr lang="cs-CZ" altLang="cs-CZ"/>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9FF0418-CE58-48B4-8503-CEA92ABBDD75}" type="slidenum">
              <a:rPr lang="cs-CZ" altLang="cs-CZ"/>
              <a:pPr/>
              <a:t>20</a:t>
            </a:fld>
            <a:endParaRPr lang="cs-CZ" altLang="cs-CZ"/>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FF0CC213-01AF-4458-AFBB-609D917D012A}" type="slidenum">
              <a:rPr lang="cs-CZ" altLang="cs-CZ"/>
              <a:pPr/>
              <a:t>2</a:t>
            </a:fld>
            <a:endParaRPr lang="cs-CZ" altLang="cs-CZ"/>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4A18C1E-8A55-49CF-AF0B-0394E2971CC3}" type="slidenum">
              <a:rPr lang="cs-CZ" altLang="cs-CZ"/>
              <a:pPr/>
              <a:t>21</a:t>
            </a:fld>
            <a:endParaRPr lang="cs-CZ" altLang="cs-CZ"/>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1CED0531-9527-4F96-9FFF-4D2D495748F5}" type="slidenum">
              <a:rPr lang="cs-CZ" altLang="cs-CZ"/>
              <a:pPr/>
              <a:t>22</a:t>
            </a:fld>
            <a:endParaRPr lang="cs-CZ" altLang="cs-CZ"/>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CCA44DF7-7A34-4A54-9A27-D141141D50F4}" type="slidenum">
              <a:rPr lang="cs-CZ" altLang="cs-CZ"/>
              <a:pPr/>
              <a:t>23</a:t>
            </a:fld>
            <a:endParaRPr lang="cs-CZ" altLang="cs-CZ"/>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C2EA3972-CA30-4032-A539-160C91BA5096}" type="slidenum">
              <a:rPr lang="cs-CZ" altLang="cs-CZ"/>
              <a:pPr/>
              <a:t>24</a:t>
            </a:fld>
            <a:endParaRPr lang="cs-CZ" altLang="cs-CZ"/>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1E0CB61-755B-404D-B5C9-80E207F85974}" type="slidenum">
              <a:rPr lang="cs-CZ" altLang="cs-CZ"/>
              <a:pPr/>
              <a:t>25</a:t>
            </a:fld>
            <a:endParaRPr lang="cs-CZ" altLang="cs-CZ"/>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82F9ED86-8E52-446B-AEDE-0CE508CB4D09}" type="slidenum">
              <a:rPr lang="cs-CZ" altLang="cs-CZ"/>
              <a:pPr/>
              <a:t>26</a:t>
            </a:fld>
            <a:endParaRPr lang="cs-CZ" altLang="cs-CZ"/>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6931C729-E046-4EB0-AC83-25FB538AD3D4}" type="slidenum">
              <a:rPr lang="cs-CZ" altLang="cs-CZ"/>
              <a:pPr/>
              <a:t>27</a:t>
            </a:fld>
            <a:endParaRPr lang="cs-CZ" altLang="cs-CZ"/>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1A376136-7BC6-495C-AE2D-66895C8F8166}" type="slidenum">
              <a:rPr lang="cs-CZ" altLang="cs-CZ"/>
              <a:pPr/>
              <a:t>4</a:t>
            </a:fld>
            <a:endParaRPr lang="cs-CZ" altLang="cs-CZ"/>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93C8EE94-6138-433D-B910-F91007C8F894}" type="slidenum">
              <a:rPr lang="cs-CZ" altLang="cs-CZ"/>
              <a:pPr/>
              <a:t>5</a:t>
            </a:fld>
            <a:endParaRPr lang="cs-CZ" altLang="cs-CZ"/>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576FF174-B839-4361-B1D9-82F58582F533}" type="slidenum">
              <a:rPr lang="cs-CZ" altLang="cs-CZ"/>
              <a:pPr/>
              <a:t>6</a:t>
            </a:fld>
            <a:endParaRPr lang="cs-CZ" altLang="cs-CZ"/>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183F366B-1EDA-42B2-BD5A-FDC75BBF46EA}" type="slidenum">
              <a:rPr lang="cs-CZ" altLang="cs-CZ"/>
              <a:pPr/>
              <a:t>7</a:t>
            </a:fld>
            <a:endParaRPr lang="cs-CZ" altLang="cs-CZ"/>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823E7B23-7269-4EC9-9F06-E3733AF0D4FF}" type="slidenum">
              <a:rPr lang="cs-CZ" altLang="cs-CZ"/>
              <a:pPr/>
              <a:t>8</a:t>
            </a:fld>
            <a:endParaRPr lang="cs-CZ" altLang="cs-CZ"/>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4FBD59B-EDFF-4D39-B09F-50C40890FC70}" type="slidenum">
              <a:rPr lang="cs-CZ" altLang="cs-CZ"/>
              <a:pPr/>
              <a:t>9</a:t>
            </a:fld>
            <a:endParaRPr lang="cs-CZ" altLang="cs-CZ"/>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81F30FF9-B217-4854-A901-57C10C8717AD}" type="slidenum">
              <a:rPr lang="cs-CZ" altLang="cs-CZ"/>
              <a:pPr/>
              <a:t>10</a:t>
            </a:fld>
            <a:endParaRPr lang="cs-CZ" altLang="cs-CZ"/>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1DC5F967-898A-4A84-ABF4-F17D18872BA9}" type="slidenum">
              <a:rPr lang="cs-CZ" altLang="cs-CZ"/>
              <a:pPr/>
              <a:t>‹#›</a:t>
            </a:fld>
            <a:endParaRPr lang="cs-CZ" alt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F270777E-03DA-4AC4-8BF3-5C921FB9B4FF}" type="slidenum">
              <a:rPr lang="cs-CZ" altLang="cs-CZ"/>
              <a:pPr/>
              <a:t>‹#›</a:t>
            </a:fld>
            <a:endParaRPr lang="cs-CZ" alt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A409EDD1-6685-4DF9-98BD-6AD6352B1EAA}" type="slidenum">
              <a:rPr lang="cs-CZ" altLang="cs-CZ"/>
              <a:pPr/>
              <a:t>‹#›</a:t>
            </a:fld>
            <a:endParaRPr lang="cs-CZ" alt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F147B4BE-33A5-4C99-980C-12326821154D}" type="slidenum">
              <a:rPr lang="cs-CZ" altLang="cs-CZ"/>
              <a:pPr/>
              <a:t>‹#›</a:t>
            </a:fld>
            <a:endParaRPr lang="cs-CZ" alt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8200" y="3938588"/>
            <a:ext cx="4038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4"/>
          <p:cNvSpPr>
            <a:spLocks noGrp="1" noChangeArrowheads="1"/>
          </p:cNvSpPr>
          <p:nvPr>
            <p:ph type="dt" sz="half" idx="10"/>
          </p:nvPr>
        </p:nvSpPr>
        <p:spPr>
          <a:ln/>
        </p:spPr>
        <p:txBody>
          <a:bodyPr/>
          <a:lstStyle>
            <a:lvl1pPr>
              <a:defRPr/>
            </a:lvl1pPr>
          </a:lstStyle>
          <a:p>
            <a:pPr>
              <a:defRPr/>
            </a:pPr>
            <a:endParaRPr lang="cs-CZ"/>
          </a:p>
        </p:txBody>
      </p:sp>
      <p:sp>
        <p:nvSpPr>
          <p:cNvPr id="7" name="Rectangle 5"/>
          <p:cNvSpPr>
            <a:spLocks noGrp="1" noChangeArrowheads="1"/>
          </p:cNvSpPr>
          <p:nvPr>
            <p:ph type="ftr" sz="quarter" idx="11"/>
          </p:nvPr>
        </p:nvSpPr>
        <p:spPr>
          <a:ln/>
        </p:spPr>
        <p:txBody>
          <a:bodyPr/>
          <a:lstStyle>
            <a:lvl1pPr>
              <a:defRPr/>
            </a:lvl1pPr>
          </a:lstStyle>
          <a:p>
            <a:pPr>
              <a:defRPr/>
            </a:pPr>
            <a:endParaRPr lang="cs-CZ"/>
          </a:p>
        </p:txBody>
      </p:sp>
      <p:sp>
        <p:nvSpPr>
          <p:cNvPr id="8" name="Rectangle 6"/>
          <p:cNvSpPr>
            <a:spLocks noGrp="1" noChangeArrowheads="1"/>
          </p:cNvSpPr>
          <p:nvPr>
            <p:ph type="sldNum" sz="quarter" idx="12"/>
          </p:nvPr>
        </p:nvSpPr>
        <p:spPr>
          <a:ln/>
        </p:spPr>
        <p:txBody>
          <a:bodyPr/>
          <a:lstStyle>
            <a:lvl1pPr>
              <a:defRPr/>
            </a:lvl1pPr>
          </a:lstStyle>
          <a:p>
            <a:fld id="{BD439D7F-A7E3-48CE-9D3D-2D2E1D2F476C}" type="slidenum">
              <a:rPr lang="cs-CZ" altLang="cs-CZ"/>
              <a:pPr/>
              <a:t>‹#›</a:t>
            </a:fld>
            <a:endParaRPr lang="cs-CZ" alt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BAEF1B90-D656-4722-AAE7-FE3EEF3D5BC6}" type="slidenum">
              <a:rPr lang="cs-CZ" altLang="cs-CZ"/>
              <a:pPr/>
              <a:t>‹#›</a:t>
            </a:fld>
            <a:endParaRPr lang="cs-CZ" alt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B3EC8F12-1B15-4126-ABB0-C7AE22A92B86}" type="slidenum">
              <a:rPr lang="cs-CZ" altLang="cs-CZ"/>
              <a:pPr/>
              <a:t>‹#›</a:t>
            </a:fld>
            <a:endParaRPr lang="cs-CZ" alt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585F02EB-376C-46FC-8C0A-CE4E130F72D1}" type="slidenum">
              <a:rPr lang="cs-CZ" altLang="cs-CZ"/>
              <a:pPr/>
              <a:t>‹#›</a:t>
            </a:fld>
            <a:endParaRPr lang="cs-CZ" alt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fld id="{BD38E2ED-402E-4D1E-9E88-1D0E2D35A193}" type="slidenum">
              <a:rPr lang="cs-CZ" altLang="cs-CZ"/>
              <a:pPr/>
              <a:t>‹#›</a:t>
            </a:fld>
            <a:endParaRPr lang="cs-CZ" alt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fld id="{895467B0-3B75-43FC-8505-2990CB8903B9}" type="slidenum">
              <a:rPr lang="cs-CZ" altLang="cs-CZ"/>
              <a:pPr/>
              <a:t>‹#›</a:t>
            </a:fld>
            <a:endParaRPr lang="cs-CZ" alt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fld id="{4B03DBF1-AB23-477B-BF5C-2043B5CA2533}" type="slidenum">
              <a:rPr lang="cs-CZ" altLang="cs-CZ"/>
              <a:pPr/>
              <a:t>‹#›</a:t>
            </a:fld>
            <a:endParaRPr lang="cs-CZ" alt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431C3503-4065-4D23-872E-676C292EF636}" type="slidenum">
              <a:rPr lang="cs-CZ" altLang="cs-CZ"/>
              <a:pPr/>
              <a:t>‹#›</a:t>
            </a:fld>
            <a:endParaRPr lang="cs-CZ" alt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B8FC1D7E-0367-4DD0-8491-E72C28850F1F}" type="slidenum">
              <a:rPr lang="cs-CZ" altLang="cs-CZ"/>
              <a:pPr/>
              <a:t>‹#›</a:t>
            </a:fld>
            <a:endParaRPr lang="cs-CZ" alt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8597BAE8-069B-4BFC-A02F-4BE322B63D47}"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oleObject" Target="../embeddings/oleObject4.bin"/><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3789363"/>
            <a:ext cx="7772400" cy="1470025"/>
          </a:xfrm>
          <a:solidFill>
            <a:schemeClr val="accent1"/>
          </a:solidFill>
        </p:spPr>
        <p:txBody>
          <a:bodyPr/>
          <a:lstStyle/>
          <a:p>
            <a:pPr eaLnBrk="1" hangingPunct="1"/>
            <a:r>
              <a:rPr lang="en-GB" altLang="cs-CZ" sz="4000" dirty="0" err="1" smtClean="0"/>
              <a:t>Radiosensitivit</a:t>
            </a:r>
            <a:r>
              <a:rPr lang="cs-CZ" altLang="cs-CZ" sz="4000" dirty="0" smtClean="0"/>
              <a:t>a</a:t>
            </a:r>
            <a:r>
              <a:rPr lang="en-GB" altLang="cs-CZ" sz="4000" dirty="0" smtClean="0"/>
              <a:t> a </a:t>
            </a:r>
            <a:r>
              <a:rPr lang="en-GB" altLang="cs-CZ" sz="4000" dirty="0" err="1" smtClean="0"/>
              <a:t>radioresist</a:t>
            </a:r>
            <a:r>
              <a:rPr lang="cs-CZ" altLang="cs-CZ" sz="4000" dirty="0" smtClean="0"/>
              <a:t>e</a:t>
            </a:r>
            <a:r>
              <a:rPr lang="en-GB" altLang="cs-CZ" sz="4000" dirty="0" err="1" smtClean="0"/>
              <a:t>nce</a:t>
            </a:r>
            <a:r>
              <a:rPr lang="cs-CZ" altLang="cs-CZ" sz="4000" dirty="0" smtClean="0"/>
              <a:t/>
            </a:r>
            <a:br>
              <a:rPr lang="cs-CZ" altLang="cs-CZ" sz="4000" dirty="0" smtClean="0"/>
            </a:br>
            <a:r>
              <a:rPr lang="cs-CZ" altLang="cs-CZ" sz="4000" dirty="0" smtClean="0"/>
              <a:t>IZMB-8</a:t>
            </a:r>
            <a:endParaRPr lang="cs-CZ" altLang="cs-CZ" sz="4000" dirty="0" smtClean="0"/>
          </a:p>
        </p:txBody>
      </p:sp>
      <p:sp>
        <p:nvSpPr>
          <p:cNvPr id="3075" name="Text Box 3"/>
          <p:cNvSpPr txBox="1">
            <a:spLocks noChangeArrowheads="1"/>
          </p:cNvSpPr>
          <p:nvPr/>
        </p:nvSpPr>
        <p:spPr bwMode="auto">
          <a:xfrm>
            <a:off x="2195513" y="1052513"/>
            <a:ext cx="5040312" cy="1373187"/>
          </a:xfrm>
          <a:prstGeom prst="rect">
            <a:avLst/>
          </a:prstGeom>
          <a:noFill/>
          <a:ln w="9525">
            <a:noFill/>
            <a:miter lim="800000"/>
            <a:headEnd/>
            <a:tailEnd/>
          </a:ln>
        </p:spPr>
        <p:txBody>
          <a:bodyPr>
            <a:spAutoFit/>
          </a:bodyPr>
          <a:lstStyle/>
          <a:p>
            <a:pPr algn="ctr"/>
            <a:r>
              <a:rPr lang="cs-CZ" altLang="cs-CZ" sz="2800"/>
              <a:t>Biofyzikální ústav</a:t>
            </a:r>
          </a:p>
          <a:p>
            <a:pPr algn="ctr"/>
            <a:r>
              <a:rPr lang="cs-CZ" altLang="cs-CZ" sz="2800"/>
              <a:t>Lékařské fakulty </a:t>
            </a:r>
            <a:br>
              <a:rPr lang="cs-CZ" altLang="cs-CZ" sz="2800"/>
            </a:br>
            <a:r>
              <a:rPr lang="cs-CZ" altLang="cs-CZ" sz="2800"/>
              <a:t>Masarykovy university, Brno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altLang="cs-CZ" smtClean="0"/>
              <a:t>Kyslíkový efekt</a:t>
            </a:r>
          </a:p>
        </p:txBody>
      </p:sp>
      <p:sp>
        <p:nvSpPr>
          <p:cNvPr id="20483" name="Rectangle 3"/>
          <p:cNvSpPr>
            <a:spLocks noGrp="1" noChangeArrowheads="1"/>
          </p:cNvSpPr>
          <p:nvPr>
            <p:ph type="body" idx="1"/>
          </p:nvPr>
        </p:nvSpPr>
        <p:spPr>
          <a:xfrm>
            <a:off x="468313" y="1196975"/>
            <a:ext cx="8229600" cy="5472113"/>
          </a:xfrm>
          <a:solidFill>
            <a:schemeClr val="accent1"/>
          </a:solidFill>
        </p:spPr>
        <p:txBody>
          <a:bodyPr/>
          <a:lstStyle/>
          <a:p>
            <a:pPr marL="457200" indent="-457200" eaLnBrk="1" hangingPunct="1">
              <a:lnSpc>
                <a:spcPct val="80000"/>
              </a:lnSpc>
              <a:buFontTx/>
              <a:buAutoNum type="arabicPeriod"/>
            </a:pPr>
            <a:r>
              <a:rPr lang="cs-CZ" altLang="cs-CZ" sz="2000" smtClean="0"/>
              <a:t>Primárními událostmi jsou tvorba radikálů organických molekul jako výsledek přímého nebo nepřímého účinku:</a:t>
            </a:r>
          </a:p>
          <a:p>
            <a:pPr marL="457200" indent="-457200" algn="ctr" eaLnBrk="1" hangingPunct="1">
              <a:lnSpc>
                <a:spcPct val="80000"/>
              </a:lnSpc>
              <a:buFontTx/>
              <a:buNone/>
            </a:pPr>
            <a:r>
              <a:rPr lang="cs-CZ" altLang="cs-CZ" sz="2000" smtClean="0"/>
              <a:t>RH </a:t>
            </a:r>
            <a:r>
              <a:rPr lang="cs-CZ" altLang="cs-CZ" sz="2000" smtClean="0">
                <a:cs typeface="Arial" charset="0"/>
              </a:rPr>
              <a:t>→ RH∙</a:t>
            </a:r>
            <a:r>
              <a:rPr lang="cs-CZ" altLang="cs-CZ" sz="2000" baseline="30000" smtClean="0">
                <a:cs typeface="Arial" charset="0"/>
              </a:rPr>
              <a:t>+</a:t>
            </a:r>
            <a:r>
              <a:rPr lang="cs-CZ" altLang="cs-CZ" sz="2000" smtClean="0">
                <a:cs typeface="Arial" charset="0"/>
              </a:rPr>
              <a:t> + e</a:t>
            </a:r>
            <a:r>
              <a:rPr lang="cs-CZ" altLang="cs-CZ" sz="2000" baseline="30000" smtClean="0">
                <a:cs typeface="Arial" charset="0"/>
              </a:rPr>
              <a:t>-</a:t>
            </a:r>
            <a:r>
              <a:rPr lang="cs-CZ" altLang="cs-CZ" sz="2000" smtClean="0">
                <a:cs typeface="Arial" charset="0"/>
              </a:rPr>
              <a:t> → R∙ + H</a:t>
            </a:r>
            <a:r>
              <a:rPr lang="cs-CZ" altLang="cs-CZ" sz="2000" baseline="30000" smtClean="0">
                <a:cs typeface="Arial" charset="0"/>
              </a:rPr>
              <a:t>+</a:t>
            </a:r>
            <a:r>
              <a:rPr lang="cs-CZ" altLang="cs-CZ" sz="2000" smtClean="0">
                <a:cs typeface="Arial" charset="0"/>
              </a:rPr>
              <a:t> + e</a:t>
            </a:r>
            <a:r>
              <a:rPr lang="cs-CZ" altLang="cs-CZ" sz="2000" baseline="30000" smtClean="0">
                <a:cs typeface="Arial" charset="0"/>
              </a:rPr>
              <a:t>- </a:t>
            </a:r>
            <a:r>
              <a:rPr lang="cs-CZ" altLang="cs-CZ" sz="2000" smtClean="0">
                <a:cs typeface="Arial" charset="0"/>
              </a:rPr>
              <a:t>(přímý účinek)</a:t>
            </a:r>
          </a:p>
          <a:p>
            <a:pPr marL="457200" indent="-457200" algn="ctr" eaLnBrk="1" hangingPunct="1">
              <a:lnSpc>
                <a:spcPct val="80000"/>
              </a:lnSpc>
              <a:buFontTx/>
              <a:buNone/>
            </a:pPr>
            <a:r>
              <a:rPr lang="cs-CZ" altLang="cs-CZ" sz="2000" smtClean="0">
                <a:cs typeface="Arial" charset="0"/>
              </a:rPr>
              <a:t>RH + OH∙ → R∙ + H</a:t>
            </a:r>
            <a:r>
              <a:rPr lang="cs-CZ" altLang="cs-CZ" sz="2000" baseline="-25000" smtClean="0">
                <a:cs typeface="Arial" charset="0"/>
              </a:rPr>
              <a:t>2</a:t>
            </a:r>
            <a:r>
              <a:rPr lang="cs-CZ" altLang="cs-CZ" sz="2000" smtClean="0">
                <a:cs typeface="Arial" charset="0"/>
              </a:rPr>
              <a:t>O (nepřímý účinek)</a:t>
            </a:r>
          </a:p>
          <a:p>
            <a:pPr marL="457200" indent="-457200" eaLnBrk="1" hangingPunct="1">
              <a:lnSpc>
                <a:spcPct val="80000"/>
              </a:lnSpc>
              <a:buFontTx/>
              <a:buNone/>
            </a:pPr>
            <a:endParaRPr lang="cs-CZ" altLang="cs-CZ" sz="2000" smtClean="0">
              <a:cs typeface="Arial" charset="0"/>
            </a:endParaRPr>
          </a:p>
          <a:p>
            <a:pPr marL="457200" indent="-457200" eaLnBrk="1" hangingPunct="1">
              <a:lnSpc>
                <a:spcPct val="80000"/>
              </a:lnSpc>
              <a:buFontTx/>
              <a:buNone/>
            </a:pPr>
            <a:r>
              <a:rPr lang="cs-CZ" altLang="cs-CZ" sz="2000" smtClean="0">
                <a:cs typeface="Arial" charset="0"/>
              </a:rPr>
              <a:t>2. Chemická oprava sulhydrylovými sloučeninami, zejména v buňce hojně se vyskytujícím glutathionem: (chemická oprava)</a:t>
            </a:r>
          </a:p>
          <a:p>
            <a:pPr marL="457200" indent="-457200" algn="ctr" eaLnBrk="1" hangingPunct="1">
              <a:lnSpc>
                <a:spcPct val="80000"/>
              </a:lnSpc>
              <a:buFontTx/>
              <a:buNone/>
            </a:pPr>
            <a:r>
              <a:rPr lang="cs-CZ" altLang="cs-CZ" sz="2000" smtClean="0">
                <a:cs typeface="Arial" charset="0"/>
              </a:rPr>
              <a:t>R∙ + R‘SH → RH + R‘S∙</a:t>
            </a:r>
          </a:p>
          <a:p>
            <a:pPr marL="457200" indent="-457200" eaLnBrk="1" hangingPunct="1">
              <a:lnSpc>
                <a:spcPct val="80000"/>
              </a:lnSpc>
              <a:buFontTx/>
              <a:buNone/>
            </a:pPr>
            <a:endParaRPr lang="cs-CZ" altLang="cs-CZ" sz="2000" smtClean="0">
              <a:cs typeface="Arial" charset="0"/>
            </a:endParaRPr>
          </a:p>
          <a:p>
            <a:pPr marL="457200" indent="-457200" eaLnBrk="1" hangingPunct="1">
              <a:lnSpc>
                <a:spcPct val="80000"/>
              </a:lnSpc>
              <a:buFontTx/>
              <a:buNone/>
            </a:pPr>
            <a:endParaRPr lang="cs-CZ" altLang="cs-CZ" sz="2000" smtClean="0">
              <a:cs typeface="Arial" charset="0"/>
            </a:endParaRPr>
          </a:p>
          <a:p>
            <a:pPr marL="457200" indent="-457200" eaLnBrk="1" hangingPunct="1">
              <a:lnSpc>
                <a:spcPct val="80000"/>
              </a:lnSpc>
              <a:buFontTx/>
              <a:buNone/>
            </a:pPr>
            <a:endParaRPr lang="cs-CZ" altLang="cs-CZ" sz="2000" smtClean="0">
              <a:cs typeface="Arial" charset="0"/>
            </a:endParaRPr>
          </a:p>
          <a:p>
            <a:pPr marL="457200" indent="-457200" eaLnBrk="1" hangingPunct="1">
              <a:lnSpc>
                <a:spcPct val="80000"/>
              </a:lnSpc>
              <a:buFontTx/>
              <a:buNone/>
            </a:pPr>
            <a:endParaRPr lang="cs-CZ" altLang="cs-CZ" sz="2000" smtClean="0">
              <a:cs typeface="Arial" charset="0"/>
            </a:endParaRPr>
          </a:p>
          <a:p>
            <a:pPr marL="457200" indent="-457200" eaLnBrk="1" hangingPunct="1">
              <a:lnSpc>
                <a:spcPct val="80000"/>
              </a:lnSpc>
              <a:buFontTx/>
              <a:buNone/>
            </a:pPr>
            <a:r>
              <a:rPr lang="cs-CZ" altLang="cs-CZ" sz="2000" smtClean="0">
                <a:cs typeface="Arial" charset="0"/>
              </a:rPr>
              <a:t>3. </a:t>
            </a:r>
            <a:r>
              <a:rPr lang="cs-CZ" altLang="cs-CZ" sz="2000" b="1" smtClean="0">
                <a:cs typeface="Arial" charset="0"/>
              </a:rPr>
              <a:t>Konkurenční reakce s kyslíkem</a:t>
            </a:r>
            <a:r>
              <a:rPr lang="cs-CZ" altLang="cs-CZ" sz="2000" smtClean="0">
                <a:cs typeface="Arial" charset="0"/>
              </a:rPr>
              <a:t>, která fixuje radikál na biomolekule a pravděpodobně vede k biochemicky neopravitelnému poškození. Tato reakce je rozhodující z hlediska </a:t>
            </a:r>
            <a:r>
              <a:rPr lang="cs-CZ" altLang="cs-CZ" sz="2000" b="1" smtClean="0">
                <a:cs typeface="Arial" charset="0"/>
              </a:rPr>
              <a:t>senzitivujícího účinku kyslíku</a:t>
            </a:r>
            <a:r>
              <a:rPr lang="cs-CZ" altLang="cs-CZ" sz="2000" smtClean="0">
                <a:cs typeface="Arial" charset="0"/>
              </a:rPr>
              <a:t>:</a:t>
            </a:r>
          </a:p>
          <a:p>
            <a:pPr marL="457200" indent="-457200" algn="ctr" eaLnBrk="1" hangingPunct="1">
              <a:lnSpc>
                <a:spcPct val="80000"/>
              </a:lnSpc>
              <a:buFontTx/>
              <a:buNone/>
            </a:pPr>
            <a:r>
              <a:rPr lang="cs-CZ" altLang="cs-CZ" sz="2000" smtClean="0">
                <a:cs typeface="Arial" charset="0"/>
              </a:rPr>
              <a:t>R∙ + O</a:t>
            </a:r>
            <a:r>
              <a:rPr lang="cs-CZ" altLang="cs-CZ" sz="2000" baseline="-25000" smtClean="0">
                <a:cs typeface="Arial" charset="0"/>
              </a:rPr>
              <a:t>2</a:t>
            </a:r>
            <a:r>
              <a:rPr lang="cs-CZ" altLang="cs-CZ" sz="2000" smtClean="0">
                <a:cs typeface="Arial" charset="0"/>
              </a:rPr>
              <a:t> → RO</a:t>
            </a:r>
            <a:r>
              <a:rPr lang="cs-CZ" altLang="cs-CZ" sz="2000" baseline="-25000" smtClean="0">
                <a:cs typeface="Arial" charset="0"/>
              </a:rPr>
              <a:t>2</a:t>
            </a:r>
            <a:r>
              <a:rPr lang="cs-CZ" altLang="cs-CZ" sz="2000" smtClean="0">
                <a:cs typeface="Arial" charset="0"/>
              </a:rPr>
              <a:t>∙     (poškození fixované kyslíkem)</a:t>
            </a:r>
          </a:p>
        </p:txBody>
      </p:sp>
      <p:pic>
        <p:nvPicPr>
          <p:cNvPr id="20484" name="Picture 5" descr="http://guweb2.gonzaga.edu/faculty/cronk/biochem/images/glutathione.gif"/>
          <p:cNvPicPr>
            <a:picLocks noChangeAspect="1" noChangeArrowheads="1"/>
          </p:cNvPicPr>
          <p:nvPr/>
        </p:nvPicPr>
        <p:blipFill>
          <a:blip r:embed="rId3" cstate="print"/>
          <a:srcRect/>
          <a:stretch>
            <a:fillRect/>
          </a:stretch>
        </p:blipFill>
        <p:spPr bwMode="auto">
          <a:xfrm>
            <a:off x="5724525" y="3500438"/>
            <a:ext cx="2592388" cy="11652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altLang="cs-CZ" smtClean="0"/>
              <a:t>Kyslíkový efekt</a:t>
            </a:r>
          </a:p>
        </p:txBody>
      </p:sp>
      <p:sp>
        <p:nvSpPr>
          <p:cNvPr id="22531" name="Rectangle 3"/>
          <p:cNvSpPr>
            <a:spLocks noGrp="1" noChangeArrowheads="1"/>
          </p:cNvSpPr>
          <p:nvPr>
            <p:ph type="body" idx="1"/>
          </p:nvPr>
        </p:nvSpPr>
        <p:spPr>
          <a:xfrm>
            <a:off x="457200" y="1600200"/>
            <a:ext cx="8229600" cy="4924425"/>
          </a:xfrm>
          <a:solidFill>
            <a:schemeClr val="accent1"/>
          </a:solidFill>
        </p:spPr>
        <p:txBody>
          <a:bodyPr/>
          <a:lstStyle/>
          <a:p>
            <a:pPr eaLnBrk="1" hangingPunct="1">
              <a:lnSpc>
                <a:spcPct val="80000"/>
              </a:lnSpc>
              <a:buFontTx/>
              <a:buNone/>
            </a:pPr>
            <a:r>
              <a:rPr lang="cs-CZ" altLang="cs-CZ" sz="2400" smtClean="0"/>
              <a:t>4. Řada elektronegativních látek může </a:t>
            </a:r>
            <a:r>
              <a:rPr lang="cs-CZ" altLang="cs-CZ" sz="2400" b="1" smtClean="0"/>
              <a:t>imitovat </a:t>
            </a:r>
            <a:r>
              <a:rPr lang="cs-CZ" altLang="cs-CZ" sz="2400" smtClean="0"/>
              <a:t>svými reakcemi přítomnost kyslíku (reakční produkt ovšem nemusí být stejný jako při reakci s kyslíkem). Tyto senzitizéry mají praktický význam a bude o nich podrobněji pojednáno dále. Příklad reakce tohoto druhu:</a:t>
            </a:r>
          </a:p>
          <a:p>
            <a:pPr eaLnBrk="1" hangingPunct="1">
              <a:lnSpc>
                <a:spcPct val="80000"/>
              </a:lnSpc>
              <a:buFontTx/>
              <a:buNone/>
            </a:pPr>
            <a:endParaRPr lang="cs-CZ" altLang="cs-CZ" sz="2400" smtClean="0"/>
          </a:p>
          <a:p>
            <a:pPr algn="ctr" eaLnBrk="1" hangingPunct="1">
              <a:lnSpc>
                <a:spcPct val="80000"/>
              </a:lnSpc>
              <a:buFontTx/>
              <a:buNone/>
            </a:pPr>
            <a:r>
              <a:rPr lang="cs-CZ" altLang="cs-CZ" sz="2400" smtClean="0"/>
              <a:t>R</a:t>
            </a:r>
            <a:r>
              <a:rPr lang="cs-CZ" altLang="cs-CZ" sz="2400" smtClean="0">
                <a:cs typeface="Arial" charset="0"/>
              </a:rPr>
              <a:t>∙ + X(senzitizér) + H</a:t>
            </a:r>
            <a:r>
              <a:rPr lang="cs-CZ" altLang="cs-CZ" sz="2400" baseline="-25000" smtClean="0">
                <a:cs typeface="Arial" charset="0"/>
              </a:rPr>
              <a:t>2</a:t>
            </a:r>
            <a:r>
              <a:rPr lang="cs-CZ" altLang="cs-CZ" sz="2400" smtClean="0">
                <a:cs typeface="Arial" charset="0"/>
              </a:rPr>
              <a:t>O → ROH + X∙</a:t>
            </a:r>
            <a:r>
              <a:rPr lang="cs-CZ" altLang="cs-CZ" sz="2400" baseline="30000" smtClean="0">
                <a:cs typeface="Arial" charset="0"/>
              </a:rPr>
              <a:t>-</a:t>
            </a:r>
            <a:r>
              <a:rPr lang="cs-CZ" altLang="cs-CZ" sz="2400" smtClean="0">
                <a:cs typeface="Arial" charset="0"/>
              </a:rPr>
              <a:t> + H</a:t>
            </a:r>
            <a:r>
              <a:rPr lang="cs-CZ" altLang="cs-CZ" sz="2400" baseline="30000" smtClean="0">
                <a:cs typeface="Arial" charset="0"/>
              </a:rPr>
              <a:t>+</a:t>
            </a:r>
          </a:p>
          <a:p>
            <a:pPr eaLnBrk="1" hangingPunct="1">
              <a:lnSpc>
                <a:spcPct val="80000"/>
              </a:lnSpc>
              <a:buFontTx/>
              <a:buNone/>
            </a:pPr>
            <a:endParaRPr lang="cs-CZ" altLang="cs-CZ" sz="2400" smtClean="0">
              <a:cs typeface="Arial" charset="0"/>
            </a:endParaRPr>
          </a:p>
          <a:p>
            <a:pPr eaLnBrk="1" hangingPunct="1">
              <a:lnSpc>
                <a:spcPct val="80000"/>
              </a:lnSpc>
              <a:buFontTx/>
              <a:buNone/>
            </a:pPr>
            <a:r>
              <a:rPr lang="cs-CZ" altLang="cs-CZ" sz="2400" smtClean="0">
                <a:cs typeface="Arial" charset="0"/>
              </a:rPr>
              <a:t>5. Předchozím reakcím konkuruje vychytávání „vodních“ volných radikálů sloučeninami s –SH skupinami. </a:t>
            </a:r>
            <a:r>
              <a:rPr lang="cs-CZ" altLang="cs-CZ" sz="2400" b="1" smtClean="0">
                <a:cs typeface="Arial" charset="0"/>
              </a:rPr>
              <a:t>Volný kyslík ovšem také reaguje s těmito thioly a tím snižuje jejich hladiny a ochranné účinky. </a:t>
            </a:r>
          </a:p>
          <a:p>
            <a:pPr eaLnBrk="1" hangingPunct="1">
              <a:lnSpc>
                <a:spcPct val="80000"/>
              </a:lnSpc>
              <a:buFontTx/>
              <a:buNone/>
            </a:pPr>
            <a:endParaRPr lang="cs-CZ" altLang="cs-CZ" sz="2400" b="1" smtClean="0">
              <a:cs typeface="Arial" charset="0"/>
            </a:endParaRPr>
          </a:p>
          <a:p>
            <a:pPr eaLnBrk="1" hangingPunct="1">
              <a:lnSpc>
                <a:spcPct val="80000"/>
              </a:lnSpc>
              <a:buFontTx/>
              <a:buNone/>
            </a:pPr>
            <a:r>
              <a:rPr lang="cs-CZ" altLang="cs-CZ" sz="2400" smtClean="0">
                <a:cs typeface="Arial" charset="0"/>
              </a:rPr>
              <a:t>Komplexní působení kyslíku jakožto senzitizéru nebylo dosud zcela jednoznačně vysvětleno.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cs-CZ" altLang="cs-CZ" sz="4000" smtClean="0"/>
              <a:t>Kyslíkový efekt – </a:t>
            </a:r>
            <a:r>
              <a:rPr lang="cs-CZ" altLang="cs-CZ" sz="4000" i="1" smtClean="0"/>
              <a:t>oxygen enhancement ratio</a:t>
            </a:r>
          </a:p>
        </p:txBody>
      </p:sp>
      <p:sp>
        <p:nvSpPr>
          <p:cNvPr id="24579" name="Rectangle 3"/>
          <p:cNvSpPr>
            <a:spLocks noGrp="1" noChangeArrowheads="1"/>
          </p:cNvSpPr>
          <p:nvPr>
            <p:ph type="body" sz="half" idx="1"/>
          </p:nvPr>
        </p:nvSpPr>
        <p:spPr>
          <a:xfrm>
            <a:off x="684213" y="1628775"/>
            <a:ext cx="7859712" cy="2836863"/>
          </a:xfrm>
          <a:solidFill>
            <a:schemeClr val="accent1"/>
          </a:solidFill>
        </p:spPr>
        <p:txBody>
          <a:bodyPr/>
          <a:lstStyle/>
          <a:p>
            <a:pPr eaLnBrk="1" hangingPunct="1">
              <a:lnSpc>
                <a:spcPct val="80000"/>
              </a:lnSpc>
              <a:buFontTx/>
              <a:buNone/>
            </a:pPr>
            <a:r>
              <a:rPr lang="cs-CZ" altLang="cs-CZ" sz="2400" dirty="0" smtClean="0"/>
              <a:t>Účinek kyslíku lze v zásadě popsat jako </a:t>
            </a:r>
            <a:r>
              <a:rPr lang="cs-CZ" altLang="cs-CZ" sz="2400" i="1" dirty="0" smtClean="0"/>
              <a:t>účinek modifikující dávku –</a:t>
            </a:r>
            <a:r>
              <a:rPr lang="cs-CZ" altLang="cs-CZ" sz="2400" dirty="0" smtClean="0"/>
              <a:t> </a:t>
            </a:r>
            <a:r>
              <a:rPr lang="cs-CZ" altLang="cs-CZ" sz="2400" u="sng" dirty="0" smtClean="0"/>
              <a:t>poměr podílů </a:t>
            </a:r>
            <a:r>
              <a:rPr lang="cs-CZ" altLang="cs-CZ" sz="2400" dirty="0" smtClean="0"/>
              <a:t>přeživších buněk za přítomnosti a nepřítomnosti kyslíku pro určitou dávku </a:t>
            </a:r>
            <a:r>
              <a:rPr lang="cs-CZ" altLang="cs-CZ" sz="2400" dirty="0" smtClean="0"/>
              <a:t>ale </a:t>
            </a:r>
            <a:r>
              <a:rPr lang="cs-CZ" altLang="cs-CZ" sz="2400" u="sng" dirty="0" smtClean="0"/>
              <a:t>zůstává </a:t>
            </a:r>
            <a:r>
              <a:rPr lang="cs-CZ" altLang="cs-CZ" sz="2400" u="sng" dirty="0" smtClean="0"/>
              <a:t>stejný </a:t>
            </a:r>
            <a:r>
              <a:rPr lang="cs-CZ" altLang="cs-CZ" sz="2400" dirty="0" smtClean="0"/>
              <a:t>i při odlišných </a:t>
            </a:r>
            <a:r>
              <a:rPr lang="cs-CZ" altLang="cs-CZ" sz="2400" dirty="0" smtClean="0"/>
              <a:t>dávkách! </a:t>
            </a:r>
            <a:endParaRPr lang="cs-CZ" altLang="cs-CZ" sz="2400" dirty="0" smtClean="0"/>
          </a:p>
          <a:p>
            <a:pPr eaLnBrk="1" hangingPunct="1">
              <a:lnSpc>
                <a:spcPct val="80000"/>
              </a:lnSpc>
              <a:buFontTx/>
              <a:buNone/>
            </a:pPr>
            <a:r>
              <a:rPr lang="cs-CZ" altLang="cs-CZ" sz="2400" dirty="0" smtClean="0"/>
              <a:t>Stejně tak je </a:t>
            </a:r>
            <a:r>
              <a:rPr lang="cs-CZ" altLang="cs-CZ" sz="2400" b="1" dirty="0" smtClean="0"/>
              <a:t>konstantní poměr absorbovaných dávek za přítomnosti a nepřítomnosti kyslíku, které vedou ke stejnému stupni přežití</a:t>
            </a:r>
            <a:r>
              <a:rPr lang="cs-CZ" altLang="cs-CZ" sz="2400" dirty="0" smtClean="0"/>
              <a:t> S. Tento druhý poměr je označován právě jako </a:t>
            </a:r>
            <a:r>
              <a:rPr lang="cs-CZ" altLang="cs-CZ" sz="2400" i="1" dirty="0" smtClean="0"/>
              <a:t>oxygen </a:t>
            </a:r>
            <a:r>
              <a:rPr lang="cs-CZ" altLang="cs-CZ" sz="2400" i="1" dirty="0" err="1" smtClean="0"/>
              <a:t>enhancement</a:t>
            </a:r>
            <a:r>
              <a:rPr lang="cs-CZ" altLang="cs-CZ" sz="2400" i="1" dirty="0" smtClean="0"/>
              <a:t> ratio</a:t>
            </a:r>
            <a:r>
              <a:rPr lang="cs-CZ" altLang="cs-CZ" sz="2400" dirty="0" smtClean="0"/>
              <a:t> – OER:</a:t>
            </a:r>
          </a:p>
        </p:txBody>
      </p:sp>
      <p:graphicFrame>
        <p:nvGraphicFramePr>
          <p:cNvPr id="24580" name="Object 4"/>
          <p:cNvGraphicFramePr>
            <a:graphicFrameLocks noChangeAspect="1"/>
          </p:cNvGraphicFramePr>
          <p:nvPr>
            <p:ph sz="half" idx="2"/>
          </p:nvPr>
        </p:nvGraphicFramePr>
        <p:xfrm>
          <a:off x="1985963" y="4749800"/>
          <a:ext cx="4960937" cy="952500"/>
        </p:xfrm>
        <a:graphic>
          <a:graphicData uri="http://schemas.openxmlformats.org/presentationml/2006/ole">
            <p:oleObj spid="_x0000_s24580" name="Equation" r:id="rId4" imgW="2247840" imgH="431640" progId="Equation.3">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Alpen-9-2-OER"/>
          <p:cNvPicPr>
            <a:picLocks noChangeAspect="1" noChangeArrowheads="1"/>
          </p:cNvPicPr>
          <p:nvPr>
            <p:ph sz="half" idx="1"/>
          </p:nvPr>
        </p:nvPicPr>
        <p:blipFill>
          <a:blip r:embed="rId4" cstate="print"/>
          <a:srcRect/>
          <a:stretch>
            <a:fillRect/>
          </a:stretch>
        </p:blipFill>
        <p:spPr>
          <a:xfrm>
            <a:off x="539750" y="549275"/>
            <a:ext cx="6635750" cy="4797425"/>
          </a:xfrm>
          <a:noFill/>
        </p:spPr>
      </p:pic>
      <p:graphicFrame>
        <p:nvGraphicFramePr>
          <p:cNvPr id="26627" name="Object 7"/>
          <p:cNvGraphicFramePr>
            <a:graphicFrameLocks noChangeAspect="1"/>
          </p:cNvGraphicFramePr>
          <p:nvPr>
            <p:ph sz="half" idx="2"/>
          </p:nvPr>
        </p:nvGraphicFramePr>
        <p:xfrm>
          <a:off x="4119563" y="5589588"/>
          <a:ext cx="3227387" cy="741362"/>
        </p:xfrm>
        <a:graphic>
          <a:graphicData uri="http://schemas.openxmlformats.org/presentationml/2006/ole">
            <p:oleObj spid="_x0000_s26627" name="Rovnice" r:id="rId5" imgW="1879600" imgH="43180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cs-CZ" altLang="cs-CZ" sz="4000" smtClean="0"/>
              <a:t>Kyslíkový efekt – závislost na koncentraci kyslíku</a:t>
            </a:r>
          </a:p>
        </p:txBody>
      </p:sp>
      <p:sp>
        <p:nvSpPr>
          <p:cNvPr id="28675"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altLang="cs-CZ" sz="2800" smtClean="0"/>
              <a:t>Kyslíkový efekt je všudypřítomný a uplatňuje se téměř všeobecně (viz např. Frickeův dozimetr). Tvar křivky přežití se účinkem kyslíku většinou nemění, mění se jen její strmost. </a:t>
            </a:r>
          </a:p>
          <a:p>
            <a:pPr eaLnBrk="1" hangingPunct="1">
              <a:lnSpc>
                <a:spcPct val="90000"/>
              </a:lnSpc>
              <a:buFontTx/>
              <a:buNone/>
            </a:pPr>
            <a:r>
              <a:rPr lang="cs-CZ" altLang="cs-CZ" sz="2800" smtClean="0"/>
              <a:t>Kyslíkový efekt je slabý u záření o vysokém LET.</a:t>
            </a:r>
          </a:p>
          <a:p>
            <a:pPr eaLnBrk="1" hangingPunct="1">
              <a:lnSpc>
                <a:spcPct val="90000"/>
              </a:lnSpc>
              <a:buFontTx/>
              <a:buNone/>
            </a:pPr>
            <a:r>
              <a:rPr lang="cs-CZ" altLang="cs-CZ" sz="2800" smtClean="0"/>
              <a:t>Ze studia </a:t>
            </a:r>
            <a:r>
              <a:rPr lang="cs-CZ" altLang="cs-CZ" sz="2800" b="1" smtClean="0"/>
              <a:t>závislosti přežití buněk na parciálním tlaku kyslíku</a:t>
            </a:r>
            <a:r>
              <a:rPr lang="cs-CZ" altLang="cs-CZ" sz="2800" smtClean="0"/>
              <a:t> vyplynulo, že kyslíkový efekt je </a:t>
            </a:r>
            <a:r>
              <a:rPr lang="cs-CZ" altLang="cs-CZ" sz="2800" b="1" smtClean="0"/>
              <a:t>prahový jev</a:t>
            </a:r>
            <a:r>
              <a:rPr lang="cs-CZ" altLang="cs-CZ" sz="2800" smtClean="0"/>
              <a:t>, při velmi nízkých koncentracích kyslíku (setiny %) se neprojevuje, maximální zcitlivění nastává již při koncentracích 2 – 3 %.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descr="Alpen-9-3-kyslíkový efekt"/>
          <p:cNvPicPr>
            <a:picLocks noChangeAspect="1" noChangeArrowheads="1"/>
          </p:cNvPicPr>
          <p:nvPr>
            <p:ph idx="1"/>
          </p:nvPr>
        </p:nvPicPr>
        <p:blipFill>
          <a:blip r:embed="rId3" cstate="print"/>
          <a:srcRect/>
          <a:stretch>
            <a:fillRect/>
          </a:stretch>
        </p:blipFill>
        <p:spPr>
          <a:xfrm>
            <a:off x="0" y="476250"/>
            <a:ext cx="8820150" cy="5160963"/>
          </a:xfrm>
          <a:noFill/>
        </p:spPr>
      </p:pic>
      <p:sp>
        <p:nvSpPr>
          <p:cNvPr id="30723" name="Text Box 7"/>
          <p:cNvSpPr txBox="1">
            <a:spLocks noChangeArrowheads="1"/>
          </p:cNvSpPr>
          <p:nvPr/>
        </p:nvSpPr>
        <p:spPr bwMode="auto">
          <a:xfrm>
            <a:off x="468313" y="5734050"/>
            <a:ext cx="8064500" cy="1062038"/>
          </a:xfrm>
          <a:prstGeom prst="rect">
            <a:avLst/>
          </a:prstGeom>
          <a:noFill/>
          <a:ln w="9525">
            <a:noFill/>
            <a:miter lim="800000"/>
            <a:headEnd/>
            <a:tailEnd/>
          </a:ln>
        </p:spPr>
        <p:txBody>
          <a:bodyPr>
            <a:spAutoFit/>
          </a:bodyPr>
          <a:lstStyle/>
          <a:p>
            <a:pPr eaLnBrk="1" hangingPunct="1">
              <a:spcBef>
                <a:spcPct val="50000"/>
              </a:spcBef>
            </a:pPr>
            <a:r>
              <a:rPr lang="cs-CZ" altLang="cs-CZ"/>
              <a:t>Relativní citlivost = S/S</a:t>
            </a:r>
            <a:r>
              <a:rPr lang="cs-CZ" altLang="cs-CZ" baseline="-25000"/>
              <a:t>N</a:t>
            </a:r>
            <a:r>
              <a:rPr lang="cs-CZ" altLang="cs-CZ"/>
              <a:t>, v tomto případě poměr počtu přeživších za přítomnosti kyslíku o určité koncentraci ku počtu přeživších v čistém dusíku</a:t>
            </a:r>
          </a:p>
          <a:p>
            <a:pPr eaLnBrk="1" hangingPunct="1">
              <a:spcBef>
                <a:spcPct val="50000"/>
              </a:spcBef>
            </a:pPr>
            <a:r>
              <a:rPr lang="cs-CZ" altLang="cs-CZ"/>
              <a:t>K ose x: -2 = 0,01%          0 = 1%           2 = 100%</a:t>
            </a:r>
          </a:p>
        </p:txBody>
      </p:sp>
      <p:cxnSp>
        <p:nvCxnSpPr>
          <p:cNvPr id="3" name="Přímá spojnice se šipkou 2"/>
          <p:cNvCxnSpPr/>
          <p:nvPr/>
        </p:nvCxnSpPr>
        <p:spPr>
          <a:xfrm flipH="1" flipV="1">
            <a:off x="5508625" y="2781300"/>
            <a:ext cx="1511300" cy="360363"/>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altLang="cs-CZ" sz="4000" smtClean="0"/>
              <a:t>Kyslíkový efekt – závislost na koncentraci kyslíku</a:t>
            </a:r>
          </a:p>
        </p:txBody>
      </p:sp>
      <p:sp>
        <p:nvSpPr>
          <p:cNvPr id="32771" name="Rectangle 3"/>
          <p:cNvSpPr>
            <a:spLocks noGrp="1" noChangeArrowheads="1"/>
          </p:cNvSpPr>
          <p:nvPr>
            <p:ph type="body" sz="half" idx="1"/>
          </p:nvPr>
        </p:nvSpPr>
        <p:spPr>
          <a:xfrm>
            <a:off x="457200" y="1600200"/>
            <a:ext cx="8075613" cy="604838"/>
          </a:xfrm>
          <a:solidFill>
            <a:schemeClr val="accent1"/>
          </a:solidFill>
        </p:spPr>
        <p:txBody>
          <a:bodyPr/>
          <a:lstStyle/>
          <a:p>
            <a:pPr eaLnBrk="1" hangingPunct="1">
              <a:lnSpc>
                <a:spcPct val="80000"/>
              </a:lnSpc>
              <a:buFontTx/>
              <a:buNone/>
            </a:pPr>
            <a:r>
              <a:rPr lang="cs-CZ" altLang="cs-CZ" sz="2000" smtClean="0"/>
              <a:t>Závislost sensitizace na koncentraci kyslíku je přinejmenším u bakterií dobře popsána tímto vztahem: </a:t>
            </a:r>
          </a:p>
        </p:txBody>
      </p:sp>
      <p:graphicFrame>
        <p:nvGraphicFramePr>
          <p:cNvPr id="32772" name="Object 4"/>
          <p:cNvGraphicFramePr>
            <a:graphicFrameLocks noChangeAspect="1"/>
          </p:cNvGraphicFramePr>
          <p:nvPr>
            <p:ph sz="quarter" idx="2"/>
          </p:nvPr>
        </p:nvGraphicFramePr>
        <p:xfrm>
          <a:off x="3059113" y="2411413"/>
          <a:ext cx="2881312" cy="1195387"/>
        </p:xfrm>
        <a:graphic>
          <a:graphicData uri="http://schemas.openxmlformats.org/presentationml/2006/ole">
            <p:oleObj spid="_x0000_s32772" name="Rovnice" r:id="rId4" imgW="1040948" imgH="431613" progId="Equation.3">
              <p:embed/>
            </p:oleObj>
          </a:graphicData>
        </a:graphic>
      </p:graphicFrame>
      <p:sp>
        <p:nvSpPr>
          <p:cNvPr id="32773" name="Text Box 6"/>
          <p:cNvSpPr txBox="1">
            <a:spLocks noChangeArrowheads="1"/>
          </p:cNvSpPr>
          <p:nvPr/>
        </p:nvSpPr>
        <p:spPr bwMode="auto">
          <a:xfrm>
            <a:off x="323850" y="3789363"/>
            <a:ext cx="8640763" cy="1465262"/>
          </a:xfrm>
          <a:prstGeom prst="rect">
            <a:avLst/>
          </a:prstGeom>
          <a:solidFill>
            <a:schemeClr val="accent1"/>
          </a:solidFill>
          <a:ln w="9525">
            <a:noFill/>
            <a:miter lim="800000"/>
            <a:headEnd/>
            <a:tailEnd/>
          </a:ln>
        </p:spPr>
        <p:txBody>
          <a:bodyPr>
            <a:spAutoFit/>
          </a:bodyPr>
          <a:lstStyle/>
          <a:p>
            <a:pPr eaLnBrk="1" hangingPunct="1">
              <a:spcBef>
                <a:spcPct val="50000"/>
              </a:spcBef>
            </a:pPr>
            <a:r>
              <a:rPr lang="cs-CZ" altLang="cs-CZ"/>
              <a:t>S/S</a:t>
            </a:r>
            <a:r>
              <a:rPr lang="cs-CZ" altLang="cs-CZ" baseline="-25000"/>
              <a:t>N</a:t>
            </a:r>
            <a:r>
              <a:rPr lang="cs-CZ" altLang="cs-CZ"/>
              <a:t> je v tomto případě poměr počtu přeživších za přítomnosti kyslíku o určité koncentraci ku počtu přeživších v čistém dusíku. Při nulové koncentraci kyslíku je S/S</a:t>
            </a:r>
            <a:r>
              <a:rPr lang="cs-CZ" altLang="cs-CZ" baseline="-25000"/>
              <a:t>N</a:t>
            </a:r>
            <a:r>
              <a:rPr lang="cs-CZ" altLang="cs-CZ"/>
              <a:t> zjevně 1. Konstanta </a:t>
            </a:r>
            <a:r>
              <a:rPr lang="cs-CZ" altLang="cs-CZ" i="1"/>
              <a:t>m</a:t>
            </a:r>
            <a:r>
              <a:rPr lang="cs-CZ" altLang="cs-CZ"/>
              <a:t> je bezrozměrná a konstanta </a:t>
            </a:r>
            <a:r>
              <a:rPr lang="cs-CZ" altLang="cs-CZ" i="1"/>
              <a:t>K</a:t>
            </a:r>
            <a:r>
              <a:rPr lang="cs-CZ" altLang="cs-CZ"/>
              <a:t> má rozměr jako koncentrace kyslíku (např. </a:t>
            </a:r>
            <a:r>
              <a:rPr lang="cs-CZ" altLang="cs-CZ">
                <a:latin typeface="Symbol" pitchFamily="18" charset="2"/>
              </a:rPr>
              <a:t>m</a:t>
            </a:r>
            <a:r>
              <a:rPr lang="cs-CZ" altLang="cs-CZ"/>
              <a:t>M/l). Pokud je koncentrace kyslíku mnohem větší než K, pak:</a:t>
            </a:r>
            <a:endParaRPr lang="cs-CZ" altLang="cs-CZ" baseline="-25000"/>
          </a:p>
        </p:txBody>
      </p:sp>
      <p:graphicFrame>
        <p:nvGraphicFramePr>
          <p:cNvPr id="32774" name="Object 7"/>
          <p:cNvGraphicFramePr>
            <a:graphicFrameLocks noChangeAspect="1"/>
          </p:cNvGraphicFramePr>
          <p:nvPr>
            <p:ph sz="quarter" idx="3"/>
          </p:nvPr>
        </p:nvGraphicFramePr>
        <p:xfrm>
          <a:off x="3276600" y="5445125"/>
          <a:ext cx="2808288" cy="1165225"/>
        </p:xfrm>
        <a:graphic>
          <a:graphicData uri="http://schemas.openxmlformats.org/presentationml/2006/ole">
            <p:oleObj spid="_x0000_s32774" name="Rovnice" r:id="rId5" imgW="1040948" imgH="431613" progId="Equation.3">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altLang="cs-CZ" sz="4000" smtClean="0"/>
              <a:t>Kyslíkový efekt – závislost na koncentraci kyslíku</a:t>
            </a:r>
          </a:p>
        </p:txBody>
      </p:sp>
      <p:sp>
        <p:nvSpPr>
          <p:cNvPr id="34819" name="Rectangle 3"/>
          <p:cNvSpPr>
            <a:spLocks noGrp="1" noChangeArrowheads="1"/>
          </p:cNvSpPr>
          <p:nvPr>
            <p:ph type="body" sz="half" idx="1"/>
          </p:nvPr>
        </p:nvSpPr>
        <p:spPr>
          <a:xfrm>
            <a:off x="457200" y="1600200"/>
            <a:ext cx="8218488" cy="892175"/>
          </a:xfrm>
          <a:solidFill>
            <a:schemeClr val="accent1"/>
          </a:solidFill>
        </p:spPr>
        <p:txBody>
          <a:bodyPr/>
          <a:lstStyle/>
          <a:p>
            <a:pPr eaLnBrk="1" hangingPunct="1">
              <a:lnSpc>
                <a:spcPct val="80000"/>
              </a:lnSpc>
              <a:buFontTx/>
              <a:buNone/>
            </a:pPr>
            <a:r>
              <a:rPr lang="cs-CZ" altLang="cs-CZ" sz="2000" smtClean="0"/>
              <a:t>Posledně uvedený vztah odpovídá situaci, kdy poměr S/S</a:t>
            </a:r>
            <a:r>
              <a:rPr lang="cs-CZ" altLang="cs-CZ" sz="2000" baseline="-25000" smtClean="0"/>
              <a:t>N</a:t>
            </a:r>
            <a:r>
              <a:rPr lang="cs-CZ" altLang="cs-CZ" sz="2000" smtClean="0"/>
              <a:t> dosahuje maximálních hodnot. Pokud ovšem K bude rovno koncentraci kyslíku [O</a:t>
            </a:r>
            <a:r>
              <a:rPr lang="cs-CZ" altLang="cs-CZ" sz="2000" baseline="-25000" smtClean="0"/>
              <a:t>2</a:t>
            </a:r>
            <a:r>
              <a:rPr lang="cs-CZ" altLang="cs-CZ" sz="2000" smtClean="0"/>
              <a:t>], pak platí:</a:t>
            </a:r>
          </a:p>
        </p:txBody>
      </p:sp>
      <p:graphicFrame>
        <p:nvGraphicFramePr>
          <p:cNvPr id="34820" name="Object 5"/>
          <p:cNvGraphicFramePr>
            <a:graphicFrameLocks noChangeAspect="1"/>
          </p:cNvGraphicFramePr>
          <p:nvPr>
            <p:ph sz="half" idx="2"/>
          </p:nvPr>
        </p:nvGraphicFramePr>
        <p:xfrm>
          <a:off x="1763713" y="2708275"/>
          <a:ext cx="5184775" cy="1076325"/>
        </p:xfrm>
        <a:graphic>
          <a:graphicData uri="http://schemas.openxmlformats.org/presentationml/2006/ole">
            <p:oleObj spid="_x0000_s34820" name="Rovnice" r:id="rId4" imgW="2082800" imgH="431800" progId="Equation.3">
              <p:embed/>
            </p:oleObj>
          </a:graphicData>
        </a:graphic>
      </p:graphicFrame>
      <p:sp>
        <p:nvSpPr>
          <p:cNvPr id="34821" name="Text Box 7"/>
          <p:cNvSpPr txBox="1">
            <a:spLocks noChangeArrowheads="1"/>
          </p:cNvSpPr>
          <p:nvPr/>
        </p:nvSpPr>
        <p:spPr bwMode="auto">
          <a:xfrm>
            <a:off x="395288" y="3933825"/>
            <a:ext cx="8280400" cy="2592388"/>
          </a:xfrm>
          <a:prstGeom prst="rect">
            <a:avLst/>
          </a:prstGeom>
          <a:solidFill>
            <a:schemeClr val="accent1"/>
          </a:solidFill>
          <a:ln w="9525">
            <a:noFill/>
            <a:miter lim="800000"/>
            <a:headEnd/>
            <a:tailEnd/>
          </a:ln>
        </p:spPr>
        <p:txBody>
          <a:bodyPr>
            <a:spAutoFit/>
          </a:bodyPr>
          <a:lstStyle/>
          <a:p>
            <a:pPr eaLnBrk="1" hangingPunct="1">
              <a:spcBef>
                <a:spcPct val="50000"/>
              </a:spcBef>
            </a:pPr>
            <a:r>
              <a:rPr lang="cs-CZ" altLang="cs-CZ" i="1" dirty="0"/>
              <a:t>m</a:t>
            </a:r>
            <a:r>
              <a:rPr lang="cs-CZ" altLang="cs-CZ" dirty="0"/>
              <a:t> a následně </a:t>
            </a:r>
            <a:r>
              <a:rPr lang="cs-CZ" altLang="cs-CZ" i="1" dirty="0"/>
              <a:t>K</a:t>
            </a:r>
            <a:r>
              <a:rPr lang="cs-CZ" altLang="cs-CZ" dirty="0"/>
              <a:t> se určují z konkrétních grafů závislostí S/S</a:t>
            </a:r>
            <a:r>
              <a:rPr lang="cs-CZ" altLang="cs-CZ" baseline="-25000" dirty="0"/>
              <a:t>N</a:t>
            </a:r>
            <a:r>
              <a:rPr lang="cs-CZ" altLang="cs-CZ" dirty="0"/>
              <a:t> na koncentraci kyslíku. (k procvičení lze použít předchozí graf, m = 3,1, S</a:t>
            </a:r>
            <a:r>
              <a:rPr lang="cs-CZ" altLang="cs-CZ" baseline="-25000" dirty="0"/>
              <a:t>K</a:t>
            </a:r>
            <a:r>
              <a:rPr lang="cs-CZ" altLang="cs-CZ" dirty="0"/>
              <a:t>/S</a:t>
            </a:r>
            <a:r>
              <a:rPr lang="cs-CZ" altLang="cs-CZ" baseline="-25000" dirty="0"/>
              <a:t>N</a:t>
            </a:r>
            <a:r>
              <a:rPr lang="cs-CZ" altLang="cs-CZ" dirty="0"/>
              <a:t> = 2,05, pak K = [O</a:t>
            </a:r>
            <a:r>
              <a:rPr lang="cs-CZ" altLang="cs-CZ" baseline="-25000" dirty="0"/>
              <a:t>2</a:t>
            </a:r>
            <a:r>
              <a:rPr lang="cs-CZ" altLang="cs-CZ" dirty="0"/>
              <a:t>] = 0,355% = 4 </a:t>
            </a:r>
            <a:r>
              <a:rPr lang="cs-CZ" altLang="cs-CZ" dirty="0" err="1">
                <a:latin typeface="Symbol" pitchFamily="18" charset="2"/>
              </a:rPr>
              <a:t>m</a:t>
            </a:r>
            <a:r>
              <a:rPr lang="cs-CZ" altLang="cs-CZ" dirty="0" err="1"/>
              <a:t>M</a:t>
            </a:r>
            <a:r>
              <a:rPr lang="cs-CZ" altLang="cs-CZ" dirty="0"/>
              <a:t>.l</a:t>
            </a:r>
            <a:r>
              <a:rPr lang="cs-CZ" altLang="cs-CZ" baseline="30000" dirty="0"/>
              <a:t>-1</a:t>
            </a:r>
            <a:r>
              <a:rPr lang="cs-CZ" altLang="cs-CZ" dirty="0"/>
              <a:t>) (průsečík zhruba označuje v grafu červená šipka)</a:t>
            </a:r>
          </a:p>
          <a:p>
            <a:pPr eaLnBrk="1" hangingPunct="1">
              <a:spcBef>
                <a:spcPct val="50000"/>
              </a:spcBef>
            </a:pPr>
            <a:r>
              <a:rPr lang="cs-CZ" altLang="cs-CZ" sz="2000" dirty="0"/>
              <a:t>Význam: Lze uvažovat o dvou typech poškození způsobeného primární radiační událostí. Typem 1 je potenciálně letální léze, která se stává letální pouze za přítomnosti kyslíku. Typem 2 je léze vždy letální. Léze typu 1 mohou být chemicky restituovány, což je konkurenční proces pro fixaci poškození kyslíkem.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altLang="cs-CZ" sz="4000" smtClean="0"/>
              <a:t>Kyslíkový efekt – závislost na koncentraci kyslíku</a:t>
            </a:r>
          </a:p>
        </p:txBody>
      </p:sp>
      <p:sp>
        <p:nvSpPr>
          <p:cNvPr id="36867" name="Rectangle 3"/>
          <p:cNvSpPr>
            <a:spLocks noGrp="1" noChangeArrowheads="1"/>
          </p:cNvSpPr>
          <p:nvPr>
            <p:ph type="body" idx="1"/>
          </p:nvPr>
        </p:nvSpPr>
        <p:spPr>
          <a:xfrm>
            <a:off x="323850" y="1600200"/>
            <a:ext cx="8569325" cy="4997450"/>
          </a:xfrm>
          <a:solidFill>
            <a:schemeClr val="accent1"/>
          </a:solidFill>
        </p:spPr>
        <p:txBody>
          <a:bodyPr/>
          <a:lstStyle/>
          <a:p>
            <a:pPr eaLnBrk="1" hangingPunct="1">
              <a:lnSpc>
                <a:spcPct val="80000"/>
              </a:lnSpc>
              <a:buFontTx/>
              <a:buNone/>
            </a:pPr>
            <a:r>
              <a:rPr lang="cs-CZ" altLang="cs-CZ" sz="2400" i="1" smtClean="0"/>
              <a:t>m</a:t>
            </a:r>
            <a:r>
              <a:rPr lang="cs-CZ" altLang="cs-CZ" sz="2400" smtClean="0"/>
              <a:t> má v tomto modelu význam konstanty, která je spojena s počty lézí typu 1 a 2 tímto vztahem:</a:t>
            </a:r>
          </a:p>
          <a:p>
            <a:pPr algn="ctr" eaLnBrk="1" hangingPunct="1">
              <a:lnSpc>
                <a:spcPct val="80000"/>
              </a:lnSpc>
              <a:buFontTx/>
              <a:buNone/>
            </a:pPr>
            <a:r>
              <a:rPr lang="cs-CZ" altLang="cs-CZ" sz="2400" smtClean="0"/>
              <a:t>n</a:t>
            </a:r>
            <a:r>
              <a:rPr lang="cs-CZ" altLang="cs-CZ" sz="2400" baseline="-25000" smtClean="0"/>
              <a:t>1</a:t>
            </a:r>
            <a:r>
              <a:rPr lang="cs-CZ" altLang="cs-CZ" sz="2400" smtClean="0"/>
              <a:t>/n</a:t>
            </a:r>
            <a:r>
              <a:rPr lang="cs-CZ" altLang="cs-CZ" sz="2400" baseline="-25000" smtClean="0"/>
              <a:t>2 </a:t>
            </a:r>
            <a:r>
              <a:rPr lang="cs-CZ" altLang="cs-CZ" sz="2400" smtClean="0"/>
              <a:t>= m – 1</a:t>
            </a:r>
          </a:p>
          <a:p>
            <a:pPr eaLnBrk="1" hangingPunct="1">
              <a:lnSpc>
                <a:spcPct val="80000"/>
              </a:lnSpc>
              <a:buFontTx/>
              <a:buNone/>
            </a:pPr>
            <a:r>
              <a:rPr lang="cs-CZ" altLang="cs-CZ" sz="2400" smtClean="0"/>
              <a:t>K je poměr rychlostních konstant chemické restituce a kyslíkové fixace poškození:</a:t>
            </a:r>
          </a:p>
          <a:p>
            <a:pPr algn="ctr" eaLnBrk="1" hangingPunct="1">
              <a:lnSpc>
                <a:spcPct val="80000"/>
              </a:lnSpc>
              <a:buFontTx/>
              <a:buNone/>
            </a:pPr>
            <a:r>
              <a:rPr lang="cs-CZ" altLang="cs-CZ" sz="2400" smtClean="0"/>
              <a:t>K = k</a:t>
            </a:r>
            <a:r>
              <a:rPr lang="cs-CZ" altLang="cs-CZ" sz="2400" baseline="-25000" smtClean="0"/>
              <a:t>rep</a:t>
            </a:r>
            <a:r>
              <a:rPr lang="cs-CZ" altLang="cs-CZ" sz="2400" smtClean="0"/>
              <a:t>/k</a:t>
            </a:r>
            <a:r>
              <a:rPr lang="cs-CZ" altLang="cs-CZ" sz="2400" baseline="-25000" smtClean="0"/>
              <a:t>fix</a:t>
            </a:r>
          </a:p>
          <a:p>
            <a:pPr eaLnBrk="1" hangingPunct="1">
              <a:lnSpc>
                <a:spcPct val="80000"/>
              </a:lnSpc>
              <a:buFontTx/>
              <a:buNone/>
            </a:pPr>
            <a:r>
              <a:rPr lang="cs-CZ" altLang="cs-CZ" sz="2400" smtClean="0"/>
              <a:t>V pokusech s mikroorganismy vystavenými náhle přítomnosti kyslíku (viz následující graf) bylo prokázáno, že vliv nepřítomnosti kyslíku se na přežití buněk projeví „až“ pokud mezi ozářením a aplikací kyslíku nastane doba delší než cca 2 ms – je tedy dán interakcí (několika různými interakcemi) kyslíku s volnými radikály se srovnatelnou dobou života. Přesný mechanismus však není znám. Jistý je význam kyslíku pro tvorbu peroxidového radikálu, u kterého však není jasný jeho význam pro vznik radiačního poškození.</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4" descr="Alpen-9-4-kyslíkový efekt 2"/>
          <p:cNvPicPr>
            <a:picLocks noChangeAspect="1" noChangeArrowheads="1"/>
          </p:cNvPicPr>
          <p:nvPr>
            <p:ph idx="1"/>
          </p:nvPr>
        </p:nvPicPr>
        <p:blipFill>
          <a:blip r:embed="rId3" cstate="print"/>
          <a:srcRect/>
          <a:stretch>
            <a:fillRect/>
          </a:stretch>
        </p:blipFill>
        <p:spPr>
          <a:xfrm>
            <a:off x="395288" y="549275"/>
            <a:ext cx="8482012" cy="5300663"/>
          </a:xfrm>
          <a:noFill/>
        </p:spPr>
      </p:pic>
      <p:sp>
        <p:nvSpPr>
          <p:cNvPr id="38915" name="Line 8"/>
          <p:cNvSpPr>
            <a:spLocks noChangeShapeType="1"/>
          </p:cNvSpPr>
          <p:nvPr/>
        </p:nvSpPr>
        <p:spPr bwMode="auto">
          <a:xfrm flipH="1" flipV="1">
            <a:off x="6516688" y="1052513"/>
            <a:ext cx="287337" cy="1439862"/>
          </a:xfrm>
          <a:prstGeom prst="line">
            <a:avLst/>
          </a:prstGeom>
          <a:noFill/>
          <a:ln w="9525">
            <a:solidFill>
              <a:srgbClr val="FF0000"/>
            </a:solidFill>
            <a:round/>
            <a:headEnd/>
            <a:tailEnd type="triangle" w="med" len="med"/>
          </a:ln>
        </p:spPr>
        <p:txBody>
          <a:bodyPr/>
          <a:lstStyle/>
          <a:p>
            <a:endParaRPr lang="cs-CZ"/>
          </a:p>
        </p:txBody>
      </p:sp>
      <p:sp>
        <p:nvSpPr>
          <p:cNvPr id="38916" name="Text Box 9"/>
          <p:cNvSpPr txBox="1">
            <a:spLocks noChangeArrowheads="1"/>
          </p:cNvSpPr>
          <p:nvPr/>
        </p:nvSpPr>
        <p:spPr bwMode="auto">
          <a:xfrm>
            <a:off x="6084888" y="2492375"/>
            <a:ext cx="2159000" cy="1069975"/>
          </a:xfrm>
          <a:prstGeom prst="rect">
            <a:avLst/>
          </a:prstGeom>
          <a:noFill/>
          <a:ln w="9525">
            <a:noFill/>
            <a:miter lim="800000"/>
            <a:headEnd/>
            <a:tailEnd/>
          </a:ln>
        </p:spPr>
        <p:txBody>
          <a:bodyPr>
            <a:spAutoFit/>
          </a:bodyPr>
          <a:lstStyle/>
          <a:p>
            <a:pPr eaLnBrk="1" hangingPunct="1">
              <a:spcBef>
                <a:spcPct val="50000"/>
              </a:spcBef>
            </a:pPr>
            <a:r>
              <a:rPr lang="cs-CZ" altLang="cs-CZ" sz="1600"/>
              <a:t>Kyslík dodán až po ozáření v okamžiku „0“ – přežití mnohem větší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cs-CZ" sz="4000" smtClean="0"/>
              <a:t>Radiosensitivit</a:t>
            </a:r>
            <a:r>
              <a:rPr lang="cs-CZ" altLang="cs-CZ" sz="4000" smtClean="0"/>
              <a:t>a</a:t>
            </a:r>
            <a:r>
              <a:rPr lang="en-GB" altLang="cs-CZ" sz="4000" smtClean="0"/>
              <a:t> a radioresist</a:t>
            </a:r>
            <a:r>
              <a:rPr lang="cs-CZ" altLang="cs-CZ" sz="4000" smtClean="0"/>
              <a:t>e</a:t>
            </a:r>
            <a:r>
              <a:rPr lang="en-GB" altLang="cs-CZ" sz="4000" smtClean="0"/>
              <a:t>nce</a:t>
            </a:r>
            <a:endParaRPr lang="cs-CZ" altLang="cs-CZ" sz="4000" smtClean="0"/>
          </a:p>
        </p:txBody>
      </p:sp>
      <p:sp>
        <p:nvSpPr>
          <p:cNvPr id="5123" name="Rectangle 3"/>
          <p:cNvSpPr>
            <a:spLocks noGrp="1" noChangeArrowheads="1"/>
          </p:cNvSpPr>
          <p:nvPr>
            <p:ph type="body" idx="1"/>
          </p:nvPr>
        </p:nvSpPr>
        <p:spPr>
          <a:xfrm>
            <a:off x="457200" y="1268760"/>
            <a:ext cx="8229600" cy="4857403"/>
          </a:xfrm>
          <a:solidFill>
            <a:schemeClr val="accent1"/>
          </a:solidFill>
        </p:spPr>
        <p:txBody>
          <a:bodyPr/>
          <a:lstStyle/>
          <a:p>
            <a:pPr eaLnBrk="1" hangingPunct="1">
              <a:lnSpc>
                <a:spcPct val="90000"/>
              </a:lnSpc>
            </a:pPr>
            <a:r>
              <a:rPr lang="cs-CZ" altLang="cs-CZ" sz="2400" dirty="0" smtClean="0"/>
              <a:t>Veškeré látky a faktory, o nichž je známo, že modifikují účinky ionizujícího záření, </a:t>
            </a:r>
            <a:r>
              <a:rPr lang="cs-CZ" altLang="cs-CZ" sz="2400" b="1" dirty="0" smtClean="0"/>
              <a:t>působí v rámci chemické fáze</a:t>
            </a:r>
            <a:r>
              <a:rPr lang="cs-CZ" altLang="cs-CZ" sz="2400" dirty="0" smtClean="0"/>
              <a:t> interakce, tj. nemohou </a:t>
            </a:r>
            <a:r>
              <a:rPr lang="cs-CZ" altLang="cs-CZ" sz="2400" dirty="0" smtClean="0"/>
              <a:t>významně ovlivnit </a:t>
            </a:r>
            <a:r>
              <a:rPr lang="cs-CZ" altLang="cs-CZ" sz="2400" dirty="0" smtClean="0"/>
              <a:t>primární fyzikální interakci – přímé zásahy vedoucí ke zlomům atd.</a:t>
            </a:r>
          </a:p>
          <a:p>
            <a:pPr eaLnBrk="1" hangingPunct="1">
              <a:lnSpc>
                <a:spcPct val="90000"/>
              </a:lnSpc>
            </a:pPr>
            <a:r>
              <a:rPr lang="cs-CZ" altLang="cs-CZ" sz="2400" dirty="0" smtClean="0"/>
              <a:t>Zvláštní postavení mezi látkami modifikujícími účinky záření má </a:t>
            </a:r>
            <a:r>
              <a:rPr lang="cs-CZ" altLang="cs-CZ" sz="2400" b="1" dirty="0" smtClean="0"/>
              <a:t>voda</a:t>
            </a:r>
            <a:r>
              <a:rPr lang="cs-CZ" altLang="cs-CZ" sz="2400" dirty="0" smtClean="0"/>
              <a:t>, která je v živé hmotě téměř všudypřítomná. Určitý praktický význam mají úvahy o </a:t>
            </a:r>
            <a:r>
              <a:rPr lang="cs-CZ" altLang="cs-CZ" sz="2400" dirty="0" err="1" smtClean="0"/>
              <a:t>radiosensitivizujícím</a:t>
            </a:r>
            <a:r>
              <a:rPr lang="cs-CZ" altLang="cs-CZ" sz="2400" dirty="0" smtClean="0"/>
              <a:t> účinku vody v případě působení na biologicky významné molekuly v suchém stavu.</a:t>
            </a:r>
          </a:p>
          <a:p>
            <a:pPr eaLnBrk="1" hangingPunct="1">
              <a:lnSpc>
                <a:spcPct val="90000"/>
              </a:lnSpc>
            </a:pPr>
            <a:r>
              <a:rPr lang="cs-CZ" altLang="cs-CZ" sz="2400" dirty="0" smtClean="0"/>
              <a:t>Veškeré radiační </a:t>
            </a:r>
            <a:r>
              <a:rPr lang="cs-CZ" altLang="cs-CZ" sz="2400" b="1" dirty="0" smtClean="0"/>
              <a:t>poškození </a:t>
            </a:r>
            <a:r>
              <a:rPr lang="cs-CZ" altLang="cs-CZ" sz="2400" dirty="0" smtClean="0"/>
              <a:t>biologických molekul nebo i buněk </a:t>
            </a:r>
            <a:r>
              <a:rPr lang="cs-CZ" altLang="cs-CZ" sz="2400" b="1" dirty="0" smtClean="0"/>
              <a:t>v dehydrovaném stavu</a:t>
            </a:r>
            <a:r>
              <a:rPr lang="cs-CZ" altLang="cs-CZ" sz="2400" dirty="0" smtClean="0"/>
              <a:t> je nutno přisoudit přímému účinku, tj. zejména </a:t>
            </a:r>
            <a:r>
              <a:rPr lang="cs-CZ" altLang="cs-CZ" sz="2400" b="1" dirty="0" smtClean="0"/>
              <a:t>zásahům DNA, a to vysokoenergetickými elektrony</a:t>
            </a:r>
            <a:r>
              <a:rPr lang="cs-CZ" altLang="cs-CZ" sz="2400" dirty="0" smtClean="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633412"/>
          </a:xfrm>
        </p:spPr>
        <p:txBody>
          <a:bodyPr/>
          <a:lstStyle/>
          <a:p>
            <a:pPr eaLnBrk="1" hangingPunct="1"/>
            <a:r>
              <a:rPr lang="cs-CZ" altLang="cs-CZ" sz="4000" smtClean="0"/>
              <a:t>Kyslíkový efekt – význam</a:t>
            </a:r>
          </a:p>
        </p:txBody>
      </p:sp>
      <p:sp>
        <p:nvSpPr>
          <p:cNvPr id="40963" name="Rectangle 3"/>
          <p:cNvSpPr>
            <a:spLocks noGrp="1" noChangeArrowheads="1"/>
          </p:cNvSpPr>
          <p:nvPr>
            <p:ph type="body" idx="1"/>
          </p:nvPr>
        </p:nvSpPr>
        <p:spPr>
          <a:xfrm>
            <a:off x="323850" y="1557338"/>
            <a:ext cx="8569325" cy="3671887"/>
          </a:xfrm>
          <a:solidFill>
            <a:schemeClr val="accent1"/>
          </a:solidFill>
        </p:spPr>
        <p:txBody>
          <a:bodyPr/>
          <a:lstStyle/>
          <a:p>
            <a:pPr eaLnBrk="1" hangingPunct="1">
              <a:buFontTx/>
              <a:buNone/>
            </a:pPr>
            <a:r>
              <a:rPr lang="cs-CZ" altLang="cs-CZ" smtClean="0">
                <a:cs typeface="Arial" charset="0"/>
              </a:rPr>
              <a:t>Za příčinu radioresistence rychle rostoucích nádorů bylo vždy považováno jejich nedostatečné cévní zásobení a z toho plynoucí ochrana nedostatkem kyslíku. Pokusy ke zvýšení účinnosti terapie zvýšením saturace nádoru kyslíkem však nevedly k valným terapeutickým úspěchům.</a:t>
            </a:r>
            <a:endParaRPr lang="cs-CZ" altLang="cs-CZ" baseline="30000" smtClean="0">
              <a:cs typeface="Arial"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706437"/>
          </a:xfrm>
        </p:spPr>
        <p:txBody>
          <a:bodyPr/>
          <a:lstStyle/>
          <a:p>
            <a:pPr eaLnBrk="1" hangingPunct="1"/>
            <a:r>
              <a:rPr lang="cs-CZ" altLang="cs-CZ" sz="4000" smtClean="0"/>
              <a:t>Radioprotektivní účinek thiolů</a:t>
            </a:r>
          </a:p>
        </p:txBody>
      </p:sp>
      <p:sp>
        <p:nvSpPr>
          <p:cNvPr id="43011" name="Rectangle 3"/>
          <p:cNvSpPr>
            <a:spLocks noGrp="1" noChangeArrowheads="1"/>
          </p:cNvSpPr>
          <p:nvPr>
            <p:ph type="body" idx="1"/>
          </p:nvPr>
        </p:nvSpPr>
        <p:spPr>
          <a:xfrm>
            <a:off x="457200" y="1196975"/>
            <a:ext cx="8435975" cy="5327650"/>
          </a:xfrm>
          <a:solidFill>
            <a:schemeClr val="accent1"/>
          </a:solidFill>
        </p:spPr>
        <p:txBody>
          <a:bodyPr/>
          <a:lstStyle/>
          <a:p>
            <a:pPr eaLnBrk="1" hangingPunct="1">
              <a:lnSpc>
                <a:spcPct val="80000"/>
              </a:lnSpc>
              <a:buFontTx/>
              <a:buNone/>
            </a:pPr>
            <a:r>
              <a:rPr lang="cs-CZ" altLang="cs-CZ" sz="2400" dirty="0" smtClean="0"/>
              <a:t>Endogenní nebo exogenní </a:t>
            </a:r>
            <a:r>
              <a:rPr lang="cs-CZ" altLang="cs-CZ" sz="2400" dirty="0" err="1" smtClean="0"/>
              <a:t>thioly</a:t>
            </a:r>
            <a:r>
              <a:rPr lang="cs-CZ" altLang="cs-CZ" sz="2400" dirty="0" smtClean="0"/>
              <a:t> slouží jako lapače volných radikálů a mohou odstranit radiační poškození:</a:t>
            </a:r>
          </a:p>
          <a:p>
            <a:pPr eaLnBrk="1" hangingPunct="1">
              <a:lnSpc>
                <a:spcPct val="80000"/>
              </a:lnSpc>
              <a:buFontTx/>
              <a:buNone/>
            </a:pPr>
            <a:r>
              <a:rPr lang="cs-CZ" altLang="cs-CZ" sz="2400" dirty="0" smtClean="0"/>
              <a:t>R</a:t>
            </a:r>
            <a:r>
              <a:rPr lang="cs-CZ" altLang="cs-CZ" sz="2400" dirty="0" smtClean="0">
                <a:cs typeface="Arial" charset="0"/>
              </a:rPr>
              <a:t>∙ + </a:t>
            </a:r>
            <a:r>
              <a:rPr lang="cs-CZ" altLang="cs-CZ" sz="2400" dirty="0" err="1" smtClean="0">
                <a:cs typeface="Arial" charset="0"/>
              </a:rPr>
              <a:t>R</a:t>
            </a:r>
            <a:r>
              <a:rPr lang="cs-CZ" altLang="cs-CZ" sz="2400" dirty="0" smtClean="0">
                <a:cs typeface="Arial" charset="0"/>
              </a:rPr>
              <a:t>‘SH → RH + R‘S∙</a:t>
            </a:r>
          </a:p>
          <a:p>
            <a:pPr eaLnBrk="1" hangingPunct="1">
              <a:lnSpc>
                <a:spcPct val="80000"/>
              </a:lnSpc>
              <a:buFontTx/>
              <a:buNone/>
            </a:pPr>
            <a:r>
              <a:rPr lang="cs-CZ" altLang="cs-CZ" sz="2400" dirty="0" err="1" smtClean="0">
                <a:cs typeface="Arial" charset="0"/>
              </a:rPr>
              <a:t>Thiolové</a:t>
            </a:r>
            <a:r>
              <a:rPr lang="cs-CZ" altLang="cs-CZ" sz="2400" dirty="0" smtClean="0">
                <a:cs typeface="Arial" charset="0"/>
              </a:rPr>
              <a:t> radikály pak mohou reagovat vzájemně:</a:t>
            </a:r>
          </a:p>
          <a:p>
            <a:pPr eaLnBrk="1" hangingPunct="1">
              <a:lnSpc>
                <a:spcPct val="80000"/>
              </a:lnSpc>
              <a:buFontTx/>
              <a:buNone/>
            </a:pPr>
            <a:r>
              <a:rPr lang="cs-CZ" altLang="cs-CZ" sz="2400" dirty="0" smtClean="0">
                <a:cs typeface="Arial" charset="0"/>
              </a:rPr>
              <a:t>R‘S∙ + R‘S∙ → R‘SSR‘</a:t>
            </a:r>
          </a:p>
          <a:p>
            <a:pPr eaLnBrk="1" hangingPunct="1">
              <a:lnSpc>
                <a:spcPct val="80000"/>
              </a:lnSpc>
              <a:buFontTx/>
              <a:buNone/>
            </a:pPr>
            <a:r>
              <a:rPr lang="cs-CZ" altLang="cs-CZ" sz="2400" dirty="0" smtClean="0">
                <a:cs typeface="Arial" charset="0"/>
              </a:rPr>
              <a:t>Původní </a:t>
            </a:r>
            <a:r>
              <a:rPr lang="cs-CZ" altLang="cs-CZ" sz="2400" dirty="0" err="1" smtClean="0">
                <a:cs typeface="Arial" charset="0"/>
              </a:rPr>
              <a:t>thioly</a:t>
            </a:r>
            <a:r>
              <a:rPr lang="cs-CZ" altLang="cs-CZ" sz="2400" dirty="0" smtClean="0">
                <a:cs typeface="Arial" charset="0"/>
              </a:rPr>
              <a:t> ovšem též reagují s (jsou odstraňovány) kyslíkem nezávisle na přítomnosti radiolytických produktů.</a:t>
            </a:r>
          </a:p>
          <a:p>
            <a:pPr eaLnBrk="1" hangingPunct="1">
              <a:lnSpc>
                <a:spcPct val="80000"/>
              </a:lnSpc>
              <a:buFontTx/>
              <a:buNone/>
            </a:pPr>
            <a:r>
              <a:rPr lang="cs-CZ" altLang="cs-CZ" sz="2400" dirty="0" smtClean="0">
                <a:cs typeface="Arial" charset="0"/>
              </a:rPr>
              <a:t>Roli aktivních </a:t>
            </a:r>
            <a:r>
              <a:rPr lang="cs-CZ" altLang="cs-CZ" sz="2400" dirty="0" err="1" smtClean="0">
                <a:cs typeface="Arial" charset="0"/>
              </a:rPr>
              <a:t>thiolů</a:t>
            </a:r>
            <a:r>
              <a:rPr lang="cs-CZ" altLang="cs-CZ" sz="2400" dirty="0" smtClean="0">
                <a:cs typeface="Arial" charset="0"/>
              </a:rPr>
              <a:t> nemohou hrát –SH skupiny bílkovin, musí se jednat o malé molekuly (</a:t>
            </a:r>
            <a:r>
              <a:rPr lang="cs-CZ" altLang="cs-CZ" sz="2400" dirty="0" err="1" smtClean="0">
                <a:cs typeface="Arial" charset="0"/>
              </a:rPr>
              <a:t>tripeptid</a:t>
            </a:r>
            <a:r>
              <a:rPr lang="cs-CZ" altLang="cs-CZ" sz="2400" dirty="0" smtClean="0">
                <a:cs typeface="Arial" charset="0"/>
              </a:rPr>
              <a:t> </a:t>
            </a:r>
            <a:r>
              <a:rPr lang="cs-CZ" altLang="cs-CZ" sz="2400" dirty="0" err="1" smtClean="0">
                <a:cs typeface="Arial" charset="0"/>
              </a:rPr>
              <a:t>glutathion</a:t>
            </a:r>
            <a:r>
              <a:rPr lang="cs-CZ" altLang="cs-CZ" sz="2400" dirty="0" smtClean="0">
                <a:cs typeface="Arial" charset="0"/>
              </a:rPr>
              <a:t> – </a:t>
            </a:r>
            <a:r>
              <a:rPr lang="cs-CZ" altLang="cs-CZ" sz="2400" dirty="0" err="1" smtClean="0">
                <a:cs typeface="Arial" charset="0"/>
              </a:rPr>
              <a:t>glutamová</a:t>
            </a:r>
            <a:r>
              <a:rPr lang="cs-CZ" altLang="cs-CZ" sz="2400" dirty="0" smtClean="0">
                <a:cs typeface="Arial" charset="0"/>
              </a:rPr>
              <a:t> </a:t>
            </a:r>
            <a:r>
              <a:rPr lang="cs-CZ" altLang="cs-CZ" sz="2400" dirty="0" err="1" smtClean="0">
                <a:cs typeface="Arial" charset="0"/>
              </a:rPr>
              <a:t>kys</a:t>
            </a:r>
            <a:r>
              <a:rPr lang="cs-CZ" altLang="cs-CZ" sz="2400" dirty="0" smtClean="0">
                <a:cs typeface="Arial" charset="0"/>
              </a:rPr>
              <a:t>.-glycin-cystein - v redukované formě – tedy </a:t>
            </a:r>
            <a:r>
              <a:rPr lang="cs-CZ" altLang="cs-CZ" sz="2400" b="1" dirty="0" smtClean="0">
                <a:cs typeface="Arial" charset="0"/>
              </a:rPr>
              <a:t>GSH</a:t>
            </a:r>
            <a:r>
              <a:rPr lang="cs-CZ" altLang="cs-CZ" sz="2400" dirty="0" smtClean="0">
                <a:cs typeface="Arial" charset="0"/>
              </a:rPr>
              <a:t>, a též cystein, </a:t>
            </a:r>
            <a:r>
              <a:rPr lang="cs-CZ" altLang="cs-CZ" sz="2400" dirty="0" err="1" smtClean="0">
                <a:cs typeface="Arial" charset="0"/>
              </a:rPr>
              <a:t>cysteamin</a:t>
            </a:r>
            <a:r>
              <a:rPr lang="cs-CZ" altLang="cs-CZ" sz="2400" dirty="0" smtClean="0">
                <a:cs typeface="Arial" charset="0"/>
              </a:rPr>
              <a:t>). Vzhledem k nízkým nitrobuněčným koncentracím zejména druhých dvou </a:t>
            </a:r>
            <a:r>
              <a:rPr lang="cs-CZ" altLang="cs-CZ" sz="2400" dirty="0" err="1" smtClean="0">
                <a:cs typeface="Arial" charset="0"/>
              </a:rPr>
              <a:t>thiolů</a:t>
            </a:r>
            <a:r>
              <a:rPr lang="cs-CZ" altLang="cs-CZ" sz="2400" dirty="0" smtClean="0">
                <a:cs typeface="Arial" charset="0"/>
              </a:rPr>
              <a:t> a velké reakční rychlosti kyslíků s volnými radikály biologicky významných látek, je však význam </a:t>
            </a:r>
            <a:r>
              <a:rPr lang="cs-CZ" altLang="cs-CZ" sz="2400" b="1" dirty="0" smtClean="0">
                <a:cs typeface="Arial" charset="0"/>
              </a:rPr>
              <a:t>endogenních </a:t>
            </a:r>
            <a:r>
              <a:rPr lang="cs-CZ" altLang="cs-CZ" sz="2400" b="1" dirty="0" err="1" smtClean="0">
                <a:cs typeface="Arial" charset="0"/>
              </a:rPr>
              <a:t>thiolů</a:t>
            </a:r>
            <a:r>
              <a:rPr lang="cs-CZ" altLang="cs-CZ" sz="2400" b="1" dirty="0" smtClean="0">
                <a:cs typeface="Arial" charset="0"/>
              </a:rPr>
              <a:t> </a:t>
            </a:r>
            <a:r>
              <a:rPr lang="cs-CZ" altLang="cs-CZ" sz="2400" dirty="0" smtClean="0">
                <a:cs typeface="Arial" charset="0"/>
              </a:rPr>
              <a:t>pro opravu radiačního poškození nejistý. Potvrdily to pokusy – viz dále: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cs-CZ" altLang="cs-CZ" smtClean="0"/>
              <a:t>Radioprotektivní účinek thiolů</a:t>
            </a:r>
          </a:p>
        </p:txBody>
      </p:sp>
      <p:sp>
        <p:nvSpPr>
          <p:cNvPr id="45059" name="Rectangle 3"/>
          <p:cNvSpPr>
            <a:spLocks noGrp="1" noChangeArrowheads="1"/>
          </p:cNvSpPr>
          <p:nvPr>
            <p:ph type="body" idx="1"/>
          </p:nvPr>
        </p:nvSpPr>
        <p:spPr>
          <a:xfrm>
            <a:off x="457200" y="1600200"/>
            <a:ext cx="8229600" cy="4925144"/>
          </a:xfrm>
          <a:solidFill>
            <a:schemeClr val="accent1"/>
          </a:solidFill>
        </p:spPr>
        <p:txBody>
          <a:bodyPr/>
          <a:lstStyle/>
          <a:p>
            <a:pPr eaLnBrk="1" hangingPunct="1">
              <a:lnSpc>
                <a:spcPct val="80000"/>
              </a:lnSpc>
            </a:pPr>
            <a:r>
              <a:rPr lang="cs-CZ" altLang="cs-CZ" sz="2400" dirty="0" smtClean="0"/>
              <a:t>Existují významné látky ovlivňující hladinu </a:t>
            </a:r>
            <a:r>
              <a:rPr lang="cs-CZ" altLang="cs-CZ" sz="2400" b="1" dirty="0" smtClean="0"/>
              <a:t>GSH</a:t>
            </a:r>
            <a:r>
              <a:rPr lang="cs-CZ" altLang="cs-CZ" sz="2400" dirty="0" smtClean="0"/>
              <a:t>: DL-</a:t>
            </a:r>
            <a:r>
              <a:rPr lang="cs-CZ" altLang="cs-CZ" sz="2400" dirty="0" err="1" smtClean="0"/>
              <a:t>buthion</a:t>
            </a:r>
            <a:r>
              <a:rPr lang="cs-CZ" altLang="cs-CZ" sz="2400" dirty="0" smtClean="0"/>
              <a:t>-S,R-</a:t>
            </a:r>
            <a:r>
              <a:rPr lang="cs-CZ" altLang="cs-CZ" sz="2400" dirty="0" err="1" smtClean="0"/>
              <a:t>sulfoxim</a:t>
            </a:r>
            <a:r>
              <a:rPr lang="cs-CZ" altLang="cs-CZ" sz="2400" dirty="0" smtClean="0"/>
              <a:t> (BSO) a diamid, tj. bis(N,N‘-</a:t>
            </a:r>
            <a:r>
              <a:rPr lang="cs-CZ" altLang="cs-CZ" sz="2400" dirty="0" err="1" smtClean="0"/>
              <a:t>dimethylamid</a:t>
            </a:r>
            <a:r>
              <a:rPr lang="cs-CZ" altLang="cs-CZ" sz="2400" dirty="0" smtClean="0"/>
              <a:t> kyseliny </a:t>
            </a:r>
            <a:r>
              <a:rPr lang="cs-CZ" altLang="cs-CZ" sz="2400" dirty="0" err="1" smtClean="0"/>
              <a:t>diazen</a:t>
            </a:r>
            <a:r>
              <a:rPr lang="cs-CZ" altLang="cs-CZ" sz="2400" dirty="0" smtClean="0"/>
              <a:t> dikarboxylové. BSO ruší biosyntézu GSH a diamid oxiduje GSH na disulfid GSSG. </a:t>
            </a:r>
          </a:p>
          <a:p>
            <a:pPr eaLnBrk="1" hangingPunct="1">
              <a:lnSpc>
                <a:spcPct val="80000"/>
              </a:lnSpc>
            </a:pPr>
            <a:r>
              <a:rPr lang="cs-CZ" altLang="cs-CZ" sz="2400" dirty="0" smtClean="0"/>
              <a:t>Významnější je skutečnost, že existují GSH </a:t>
            </a:r>
            <a:r>
              <a:rPr lang="cs-CZ" altLang="cs-CZ" sz="2400" dirty="0" err="1" smtClean="0"/>
              <a:t>deficientní</a:t>
            </a:r>
            <a:r>
              <a:rPr lang="cs-CZ" altLang="cs-CZ" sz="2400" dirty="0" smtClean="0"/>
              <a:t> kmeny (GSH</a:t>
            </a:r>
            <a:r>
              <a:rPr lang="cs-CZ" altLang="cs-CZ" sz="2400" baseline="30000" dirty="0" smtClean="0"/>
              <a:t>-</a:t>
            </a:r>
            <a:r>
              <a:rPr lang="cs-CZ" altLang="cs-CZ" sz="2400" dirty="0" smtClean="0"/>
              <a:t>) lidských buněčných linií. Tyto kmeny poskytovaly na přítomnosti kyslíku nezávislý (OER = 1) výtěžek </a:t>
            </a:r>
            <a:r>
              <a:rPr lang="cs-CZ" altLang="cs-CZ" sz="2400" dirty="0" err="1" smtClean="0"/>
              <a:t>jednovláknových</a:t>
            </a:r>
            <a:r>
              <a:rPr lang="cs-CZ" altLang="cs-CZ" sz="2400" dirty="0" smtClean="0"/>
              <a:t> zlomů. GSH+ kmeny vykazovaly typické hodnoty OER. Takto měl být prokázán význam intracelulárních </a:t>
            </a:r>
            <a:r>
              <a:rPr lang="cs-CZ" altLang="cs-CZ" sz="2400" dirty="0" err="1" smtClean="0"/>
              <a:t>thiolů</a:t>
            </a:r>
            <a:r>
              <a:rPr lang="cs-CZ" altLang="cs-CZ" sz="2400" dirty="0" smtClean="0"/>
              <a:t>, byť z hlediska ochrany před zářením velmi malý. </a:t>
            </a:r>
            <a:r>
              <a:rPr lang="cs-CZ" altLang="cs-CZ" sz="2400" dirty="0" smtClean="0"/>
              <a:t>(V Černobylu údajně zjištěny zvýšené hladiny </a:t>
            </a:r>
            <a:r>
              <a:rPr lang="cs-CZ" altLang="cs-CZ" sz="2400" dirty="0" err="1" smtClean="0"/>
              <a:t>glutathionu</a:t>
            </a:r>
            <a:r>
              <a:rPr lang="cs-CZ" altLang="cs-CZ" sz="2400" dirty="0" smtClean="0"/>
              <a:t> u tam žijícího ptactva.)</a:t>
            </a:r>
            <a:endParaRPr lang="cs-CZ" altLang="cs-CZ" sz="2400" dirty="0" smtClean="0"/>
          </a:p>
          <a:p>
            <a:pPr eaLnBrk="1" hangingPunct="1">
              <a:lnSpc>
                <a:spcPct val="80000"/>
              </a:lnSpc>
            </a:pPr>
            <a:r>
              <a:rPr lang="cs-CZ" altLang="cs-CZ" sz="2400" dirty="0" smtClean="0"/>
              <a:t>Podstatně větší a zcela prokazatelný význam mají </a:t>
            </a:r>
            <a:r>
              <a:rPr lang="cs-CZ" altLang="cs-CZ" sz="2400" b="1" dirty="0" smtClean="0"/>
              <a:t>exogenní </a:t>
            </a:r>
            <a:r>
              <a:rPr lang="cs-CZ" altLang="cs-CZ" sz="2400" b="1" dirty="0" err="1" smtClean="0"/>
              <a:t>thioly</a:t>
            </a:r>
            <a:r>
              <a:rPr lang="cs-CZ" altLang="cs-CZ" sz="2400" dirty="0"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8229600" cy="850900"/>
          </a:xfrm>
        </p:spPr>
        <p:txBody>
          <a:bodyPr/>
          <a:lstStyle/>
          <a:p>
            <a:pPr eaLnBrk="1" hangingPunct="1"/>
            <a:r>
              <a:rPr lang="cs-CZ" altLang="cs-CZ" smtClean="0"/>
              <a:t>Radioprotektivní účinek thiolů</a:t>
            </a:r>
          </a:p>
        </p:txBody>
      </p:sp>
      <p:sp>
        <p:nvSpPr>
          <p:cNvPr id="47107" name="Rectangle 3"/>
          <p:cNvSpPr>
            <a:spLocks noGrp="1" noChangeArrowheads="1"/>
          </p:cNvSpPr>
          <p:nvPr>
            <p:ph type="body" idx="1"/>
          </p:nvPr>
        </p:nvSpPr>
        <p:spPr>
          <a:xfrm>
            <a:off x="457200" y="1341438"/>
            <a:ext cx="8362950" cy="5256212"/>
          </a:xfrm>
          <a:solidFill>
            <a:schemeClr val="accent1"/>
          </a:solidFill>
        </p:spPr>
        <p:txBody>
          <a:bodyPr/>
          <a:lstStyle/>
          <a:p>
            <a:pPr marL="0" indent="15875" eaLnBrk="1" hangingPunct="1">
              <a:lnSpc>
                <a:spcPct val="80000"/>
              </a:lnSpc>
              <a:buFontTx/>
              <a:buNone/>
            </a:pPr>
            <a:r>
              <a:rPr lang="cs-CZ" altLang="cs-CZ" sz="2400" smtClean="0"/>
              <a:t>Dostatečně navýšené intracelulární koncentrace jinak přirozeně se v buňkách vyskytujících thiolů, jako je cystein a cysteamin, mají prokazatelný ochranný účinek – až 2x zvyšují letální dávku, zřejmě působením </a:t>
            </a:r>
            <a:r>
              <a:rPr lang="cs-CZ" altLang="cs-CZ" sz="2400" i="1" smtClean="0"/>
              <a:t>proti</a:t>
            </a:r>
            <a:r>
              <a:rPr lang="cs-CZ" altLang="cs-CZ" sz="2400" smtClean="0"/>
              <a:t> kyslíkovému efektu – reparací poškození a jako lapače volných radikálů. Druhý z procesů je patrně významnější.</a:t>
            </a:r>
          </a:p>
          <a:p>
            <a:pPr marL="0" indent="15875" eaLnBrk="1" hangingPunct="1">
              <a:lnSpc>
                <a:spcPct val="80000"/>
              </a:lnSpc>
              <a:buFontTx/>
              <a:buNone/>
            </a:pPr>
            <a:r>
              <a:rPr lang="cs-CZ" altLang="cs-CZ" sz="2400" smtClean="0"/>
              <a:t>a) S hydroxylovým radikálem reagují:</a:t>
            </a:r>
          </a:p>
          <a:p>
            <a:pPr marL="0" indent="15875" algn="ctr" eaLnBrk="1" hangingPunct="1">
              <a:lnSpc>
                <a:spcPct val="80000"/>
              </a:lnSpc>
              <a:buFontTx/>
              <a:buNone/>
            </a:pPr>
            <a:r>
              <a:rPr lang="cs-CZ" altLang="cs-CZ" sz="2400" smtClean="0"/>
              <a:t>RSH + OH</a:t>
            </a:r>
            <a:r>
              <a:rPr lang="cs-CZ" altLang="cs-CZ" sz="2400" smtClean="0">
                <a:cs typeface="Arial" charset="0"/>
              </a:rPr>
              <a:t>∙ </a:t>
            </a:r>
            <a:r>
              <a:rPr lang="cs-CZ" altLang="cs-CZ" sz="2400" smtClean="0"/>
              <a:t> </a:t>
            </a:r>
            <a:r>
              <a:rPr lang="cs-CZ" altLang="cs-CZ" sz="2400" smtClean="0">
                <a:cs typeface="Arial" charset="0"/>
              </a:rPr>
              <a:t>→ RS∙ + H</a:t>
            </a:r>
            <a:r>
              <a:rPr lang="cs-CZ" altLang="cs-CZ" sz="2400" baseline="-25000" smtClean="0">
                <a:cs typeface="Arial" charset="0"/>
              </a:rPr>
              <a:t>2</a:t>
            </a:r>
            <a:r>
              <a:rPr lang="cs-CZ" altLang="cs-CZ" sz="2400" smtClean="0">
                <a:cs typeface="Arial" charset="0"/>
              </a:rPr>
              <a:t>O</a:t>
            </a:r>
            <a:r>
              <a:rPr lang="cs-CZ" altLang="cs-CZ" sz="2400" smtClean="0"/>
              <a:t>      nebo</a:t>
            </a:r>
          </a:p>
          <a:p>
            <a:pPr marL="0" indent="15875" algn="ctr" eaLnBrk="1" hangingPunct="1">
              <a:lnSpc>
                <a:spcPct val="80000"/>
              </a:lnSpc>
              <a:buFontTx/>
              <a:buNone/>
            </a:pPr>
            <a:r>
              <a:rPr lang="cs-CZ" altLang="cs-CZ" sz="2400" smtClean="0"/>
              <a:t>RS</a:t>
            </a:r>
            <a:r>
              <a:rPr lang="cs-CZ" altLang="cs-CZ" sz="2400" baseline="30000" smtClean="0"/>
              <a:t>-</a:t>
            </a:r>
            <a:r>
              <a:rPr lang="cs-CZ" altLang="cs-CZ" sz="2400" smtClean="0"/>
              <a:t> + OH</a:t>
            </a:r>
            <a:r>
              <a:rPr lang="cs-CZ" altLang="cs-CZ" sz="2400" smtClean="0">
                <a:cs typeface="Arial" charset="0"/>
              </a:rPr>
              <a:t>∙ → RS∙ + OH</a:t>
            </a:r>
            <a:r>
              <a:rPr lang="cs-CZ" altLang="cs-CZ" sz="2400" baseline="30000" smtClean="0">
                <a:cs typeface="Arial" charset="0"/>
              </a:rPr>
              <a:t>-</a:t>
            </a:r>
          </a:p>
          <a:p>
            <a:pPr marL="0" indent="15875" eaLnBrk="1" hangingPunct="1">
              <a:lnSpc>
                <a:spcPct val="80000"/>
              </a:lnSpc>
              <a:buFontTx/>
              <a:buNone/>
            </a:pPr>
            <a:r>
              <a:rPr lang="cs-CZ" altLang="cs-CZ" sz="2400" smtClean="0">
                <a:cs typeface="Arial" charset="0"/>
              </a:rPr>
              <a:t>b) S vodíkovým radikálem reagují:</a:t>
            </a:r>
          </a:p>
          <a:p>
            <a:pPr marL="0" indent="15875" algn="ctr" eaLnBrk="1" hangingPunct="1">
              <a:lnSpc>
                <a:spcPct val="80000"/>
              </a:lnSpc>
              <a:buFontTx/>
              <a:buNone/>
            </a:pPr>
            <a:r>
              <a:rPr lang="cs-CZ" altLang="cs-CZ" sz="2400" smtClean="0"/>
              <a:t>RSH + H</a:t>
            </a:r>
            <a:r>
              <a:rPr lang="cs-CZ" altLang="cs-CZ" sz="2400" smtClean="0">
                <a:cs typeface="Arial" charset="0"/>
              </a:rPr>
              <a:t>∙ </a:t>
            </a:r>
            <a:r>
              <a:rPr lang="cs-CZ" altLang="cs-CZ" sz="2400" smtClean="0"/>
              <a:t> </a:t>
            </a:r>
            <a:r>
              <a:rPr lang="cs-CZ" altLang="cs-CZ" sz="2400" smtClean="0">
                <a:cs typeface="Arial" charset="0"/>
              </a:rPr>
              <a:t>→ RS∙ + H</a:t>
            </a:r>
            <a:r>
              <a:rPr lang="cs-CZ" altLang="cs-CZ" sz="2400" baseline="-25000" smtClean="0">
                <a:cs typeface="Arial" charset="0"/>
              </a:rPr>
              <a:t>2</a:t>
            </a:r>
            <a:r>
              <a:rPr lang="cs-CZ" altLang="cs-CZ" sz="2400" smtClean="0">
                <a:cs typeface="Arial" charset="0"/>
              </a:rPr>
              <a:t>        nebo</a:t>
            </a:r>
          </a:p>
          <a:p>
            <a:pPr marL="0" indent="15875" algn="ctr" eaLnBrk="1" hangingPunct="1">
              <a:lnSpc>
                <a:spcPct val="80000"/>
              </a:lnSpc>
              <a:buFontTx/>
              <a:buNone/>
            </a:pPr>
            <a:r>
              <a:rPr lang="cs-CZ" altLang="cs-CZ" sz="2400" smtClean="0"/>
              <a:t>RSH + H</a:t>
            </a:r>
            <a:r>
              <a:rPr lang="cs-CZ" altLang="cs-CZ" sz="2400" smtClean="0">
                <a:cs typeface="Arial" charset="0"/>
              </a:rPr>
              <a:t>∙ </a:t>
            </a:r>
            <a:r>
              <a:rPr lang="cs-CZ" altLang="cs-CZ" sz="2400" smtClean="0"/>
              <a:t> </a:t>
            </a:r>
            <a:r>
              <a:rPr lang="cs-CZ" altLang="cs-CZ" sz="2400" smtClean="0">
                <a:cs typeface="Arial" charset="0"/>
              </a:rPr>
              <a:t>→ R∙ + H</a:t>
            </a:r>
            <a:r>
              <a:rPr lang="cs-CZ" altLang="cs-CZ" sz="2400" baseline="-25000" smtClean="0">
                <a:cs typeface="Arial" charset="0"/>
              </a:rPr>
              <a:t>2</a:t>
            </a:r>
            <a:r>
              <a:rPr lang="cs-CZ" altLang="cs-CZ" sz="2400" smtClean="0">
                <a:cs typeface="Arial" charset="0"/>
              </a:rPr>
              <a:t>S</a:t>
            </a:r>
          </a:p>
          <a:p>
            <a:pPr marL="0" indent="15875" eaLnBrk="1" hangingPunct="1">
              <a:lnSpc>
                <a:spcPct val="80000"/>
              </a:lnSpc>
              <a:buFontTx/>
              <a:buNone/>
            </a:pPr>
            <a:r>
              <a:rPr lang="cs-CZ" altLang="cs-CZ" sz="2400" smtClean="0">
                <a:cs typeface="Arial" charset="0"/>
              </a:rPr>
              <a:t>c) Se solvatovaným elektronem reagují:</a:t>
            </a:r>
          </a:p>
          <a:p>
            <a:pPr marL="0" indent="15875" algn="ctr" eaLnBrk="1" hangingPunct="1">
              <a:lnSpc>
                <a:spcPct val="80000"/>
              </a:lnSpc>
              <a:buFontTx/>
              <a:buNone/>
            </a:pPr>
            <a:r>
              <a:rPr lang="cs-CZ" altLang="cs-CZ" sz="2400" smtClean="0"/>
              <a:t>RSH + e</a:t>
            </a:r>
            <a:r>
              <a:rPr lang="cs-CZ" altLang="cs-CZ" sz="2400" baseline="30000" smtClean="0"/>
              <a:t>-</a:t>
            </a:r>
            <a:r>
              <a:rPr lang="cs-CZ" altLang="cs-CZ" sz="2400" baseline="-25000" smtClean="0"/>
              <a:t>aq</a:t>
            </a:r>
            <a:r>
              <a:rPr lang="cs-CZ" altLang="cs-CZ" sz="2400" smtClean="0">
                <a:cs typeface="Arial" charset="0"/>
              </a:rPr>
              <a:t> </a:t>
            </a:r>
            <a:r>
              <a:rPr lang="cs-CZ" altLang="cs-CZ" sz="2400" smtClean="0"/>
              <a:t> </a:t>
            </a:r>
            <a:r>
              <a:rPr lang="cs-CZ" altLang="cs-CZ" sz="2400" smtClean="0">
                <a:cs typeface="Arial" charset="0"/>
              </a:rPr>
              <a:t>→ R∙ + SH</a:t>
            </a:r>
            <a:r>
              <a:rPr lang="cs-CZ" altLang="cs-CZ" sz="2400" baseline="30000" smtClean="0">
                <a:cs typeface="Arial" charset="0"/>
              </a:rPr>
              <a:t>-</a:t>
            </a:r>
            <a:endParaRPr lang="cs-CZ" altLang="cs-CZ" sz="2400" smtClean="0">
              <a:cs typeface="Arial" charset="0"/>
            </a:endParaRPr>
          </a:p>
          <a:p>
            <a:pPr marL="0" indent="15875" algn="ctr" eaLnBrk="1" hangingPunct="1">
              <a:lnSpc>
                <a:spcPct val="80000"/>
              </a:lnSpc>
              <a:buFontTx/>
              <a:buNone/>
            </a:pPr>
            <a:r>
              <a:rPr lang="cs-CZ" altLang="cs-CZ" sz="2400" smtClean="0"/>
              <a:t>RSH + e</a:t>
            </a:r>
            <a:r>
              <a:rPr lang="cs-CZ" altLang="cs-CZ" sz="2400" baseline="30000" smtClean="0"/>
              <a:t>-</a:t>
            </a:r>
            <a:r>
              <a:rPr lang="cs-CZ" altLang="cs-CZ" sz="2400" baseline="-25000" smtClean="0"/>
              <a:t>aq</a:t>
            </a:r>
            <a:r>
              <a:rPr lang="cs-CZ" altLang="cs-CZ" sz="2400" smtClean="0"/>
              <a:t> </a:t>
            </a:r>
            <a:r>
              <a:rPr lang="cs-CZ" altLang="cs-CZ" sz="2400" smtClean="0">
                <a:cs typeface="Arial" charset="0"/>
              </a:rPr>
              <a:t>→ RS + 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cs-CZ" altLang="cs-CZ" smtClean="0"/>
              <a:t>Radioprotektivní účinek thiolů</a:t>
            </a:r>
          </a:p>
        </p:txBody>
      </p:sp>
      <p:sp>
        <p:nvSpPr>
          <p:cNvPr id="49155" name="Rectangle 3"/>
          <p:cNvSpPr>
            <a:spLocks noGrp="1" noChangeArrowheads="1"/>
          </p:cNvSpPr>
          <p:nvPr>
            <p:ph type="body" idx="1"/>
          </p:nvPr>
        </p:nvSpPr>
        <p:spPr>
          <a:xfrm>
            <a:off x="179512" y="1340768"/>
            <a:ext cx="8784976" cy="5256584"/>
          </a:xfrm>
          <a:solidFill>
            <a:schemeClr val="accent1"/>
          </a:solidFill>
        </p:spPr>
        <p:txBody>
          <a:bodyPr/>
          <a:lstStyle/>
          <a:p>
            <a:pPr eaLnBrk="1" hangingPunct="1">
              <a:lnSpc>
                <a:spcPct val="80000"/>
              </a:lnSpc>
              <a:buFontTx/>
              <a:buNone/>
            </a:pPr>
            <a:r>
              <a:rPr lang="cs-CZ" altLang="cs-CZ" sz="2800" dirty="0" err="1" smtClean="0"/>
              <a:t>Radioprotekce</a:t>
            </a:r>
            <a:r>
              <a:rPr lang="cs-CZ" altLang="cs-CZ" sz="2800" dirty="0" smtClean="0"/>
              <a:t> pomocí </a:t>
            </a:r>
            <a:r>
              <a:rPr lang="cs-CZ" altLang="cs-CZ" sz="2800" dirty="0" err="1" smtClean="0"/>
              <a:t>thiolů</a:t>
            </a:r>
            <a:r>
              <a:rPr lang="cs-CZ" altLang="cs-CZ" sz="2800" dirty="0" smtClean="0"/>
              <a:t> je v praxi omezena jednak jejich toxicitou a také potřebou jejich podání minimálně minuty až desítky minut před ozářením. Toto může mít určitý význam v radioterapii a snad ve vojenství. </a:t>
            </a:r>
            <a:endParaRPr lang="cs-CZ" altLang="cs-CZ" sz="2800" dirty="0" smtClean="0"/>
          </a:p>
          <a:p>
            <a:pPr eaLnBrk="1" hangingPunct="1">
              <a:lnSpc>
                <a:spcPct val="80000"/>
              </a:lnSpc>
              <a:buFontTx/>
              <a:buNone/>
            </a:pPr>
            <a:r>
              <a:rPr lang="cs-CZ" altLang="cs-CZ" sz="2800" dirty="0" smtClean="0"/>
              <a:t>Faktor </a:t>
            </a:r>
            <a:r>
              <a:rPr lang="cs-CZ" altLang="cs-CZ" sz="2800" dirty="0" smtClean="0"/>
              <a:t>snížení dávky dosahuje u některých syntetických </a:t>
            </a:r>
            <a:r>
              <a:rPr lang="cs-CZ" altLang="cs-CZ" sz="2800" dirty="0" err="1" smtClean="0"/>
              <a:t>thiolů</a:t>
            </a:r>
            <a:r>
              <a:rPr lang="cs-CZ" altLang="cs-CZ" sz="2800" dirty="0" smtClean="0"/>
              <a:t> až hodnot kolem 3. Nejúspěšnější je látka označovaná jako WR2721, tj. S-(2-(3-</a:t>
            </a:r>
            <a:r>
              <a:rPr lang="cs-CZ" altLang="cs-CZ" sz="2800" dirty="0" err="1" smtClean="0"/>
              <a:t>amino</a:t>
            </a:r>
            <a:r>
              <a:rPr lang="cs-CZ" altLang="cs-CZ" sz="2800" dirty="0" smtClean="0"/>
              <a:t> </a:t>
            </a:r>
            <a:r>
              <a:rPr lang="cs-CZ" altLang="cs-CZ" sz="2800" dirty="0" err="1" smtClean="0"/>
              <a:t>propylamino</a:t>
            </a:r>
            <a:r>
              <a:rPr lang="cs-CZ" altLang="cs-CZ" sz="2800" dirty="0" smtClean="0"/>
              <a:t>))</a:t>
            </a:r>
            <a:r>
              <a:rPr lang="cs-CZ" altLang="cs-CZ" sz="2800" dirty="0" err="1" smtClean="0"/>
              <a:t>ethyl</a:t>
            </a:r>
            <a:r>
              <a:rPr lang="cs-CZ" altLang="cs-CZ" sz="2800" dirty="0" smtClean="0"/>
              <a:t>-</a:t>
            </a:r>
            <a:r>
              <a:rPr lang="cs-CZ" altLang="cs-CZ" sz="2800" dirty="0" err="1" smtClean="0"/>
              <a:t>fosforothiolová</a:t>
            </a:r>
            <a:r>
              <a:rPr lang="cs-CZ" altLang="cs-CZ" sz="2800" dirty="0" smtClean="0"/>
              <a:t> kyselina, produkt vojenského výzkumu U.S. </a:t>
            </a:r>
            <a:r>
              <a:rPr lang="cs-CZ" altLang="cs-CZ" sz="2800" dirty="0" err="1" smtClean="0"/>
              <a:t>Army</a:t>
            </a:r>
            <a:r>
              <a:rPr lang="cs-CZ" altLang="cs-CZ" sz="2800" dirty="0" smtClean="0"/>
              <a:t>. Její nevýhodou je nerovnoměrná distribuce ve tkáních, zejména nízká koncentrace a tím i ochrana v mozku. Nicméně pod názvem </a:t>
            </a:r>
            <a:r>
              <a:rPr lang="en-US" altLang="cs-CZ" sz="2800" dirty="0" err="1" smtClean="0"/>
              <a:t>Amifostin</a:t>
            </a:r>
            <a:r>
              <a:rPr lang="cs-CZ" altLang="cs-CZ" sz="2800" dirty="0" smtClean="0"/>
              <a:t> se používá při radioterapii např. nádorů hlavy a </a:t>
            </a:r>
            <a:r>
              <a:rPr lang="cs-CZ" altLang="cs-CZ" sz="2800" dirty="0" smtClean="0"/>
              <a:t>krku jako </a:t>
            </a:r>
            <a:r>
              <a:rPr lang="cs-CZ" altLang="cs-CZ" sz="2800" dirty="0" err="1" smtClean="0"/>
              <a:t>radioprotektivum</a:t>
            </a:r>
            <a:r>
              <a:rPr lang="cs-CZ" altLang="cs-CZ" sz="2800" dirty="0" smtClean="0"/>
              <a:t> zdravých buněk.</a:t>
            </a:r>
            <a:endParaRPr lang="cs-CZ" altLang="cs-CZ" sz="2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altLang="cs-CZ" sz="4000" smtClean="0"/>
              <a:t>Sensitizéry na bázi aromatických nitrosloučenin </a:t>
            </a:r>
          </a:p>
        </p:txBody>
      </p:sp>
      <p:sp>
        <p:nvSpPr>
          <p:cNvPr id="51203"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altLang="cs-CZ" sz="2400" smtClean="0"/>
              <a:t>Vývoj těchto látek byl motivován snahou o zvýšení účinnosti radioterapie. Vesměs se jedná o elektrofilní činidla, která mohou v anoxických nádorech nahradit chybějící kyslík v jeho funkci činitele fixujícího radiační poškození nebo likvidujícího thioly, i když musí mít k témuž efektu podstatně vyšší koncentraci. V kyslíkem dobře zásobených tkáních se jako senzitizéry neprojevují. Problémem těchto látek je obecně jejich toxicita.</a:t>
            </a:r>
          </a:p>
          <a:p>
            <a:pPr eaLnBrk="1" hangingPunct="1">
              <a:lnSpc>
                <a:spcPct val="90000"/>
              </a:lnSpc>
              <a:buFontTx/>
              <a:buNone/>
            </a:pPr>
            <a:r>
              <a:rPr lang="cs-CZ" altLang="cs-CZ" sz="2400" smtClean="0"/>
              <a:t>Jako první vzbudil pozornost 2-methyl-5-nitroimidazol-1-ethanol (metronidazol, Flagyl), následoval 5-nitro-2-furalaldehyd semicarbazon (nitrofurazon).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850900"/>
          </a:xfrm>
        </p:spPr>
        <p:txBody>
          <a:bodyPr/>
          <a:lstStyle/>
          <a:p>
            <a:pPr eaLnBrk="1" hangingPunct="1"/>
            <a:r>
              <a:rPr lang="cs-CZ" altLang="cs-CZ" sz="4000" smtClean="0"/>
              <a:t>5-halogen substituované pyrimidiny</a:t>
            </a:r>
          </a:p>
        </p:txBody>
      </p:sp>
      <p:sp>
        <p:nvSpPr>
          <p:cNvPr id="53251" name="Rectangle 3"/>
          <p:cNvSpPr>
            <a:spLocks noGrp="1" noChangeArrowheads="1"/>
          </p:cNvSpPr>
          <p:nvPr>
            <p:ph type="body" sz="half" idx="1"/>
          </p:nvPr>
        </p:nvSpPr>
        <p:spPr>
          <a:xfrm>
            <a:off x="250825" y="1341438"/>
            <a:ext cx="6121400" cy="5327650"/>
          </a:xfrm>
          <a:solidFill>
            <a:schemeClr val="accent1"/>
          </a:solidFill>
        </p:spPr>
        <p:txBody>
          <a:bodyPr/>
          <a:lstStyle/>
          <a:p>
            <a:pPr eaLnBrk="1" hangingPunct="1">
              <a:lnSpc>
                <a:spcPct val="80000"/>
              </a:lnSpc>
              <a:buFontTx/>
              <a:buNone/>
            </a:pPr>
            <a:r>
              <a:rPr lang="cs-CZ" altLang="cs-CZ" sz="2400" dirty="0" smtClean="0"/>
              <a:t>Jde o skupinu </a:t>
            </a:r>
            <a:r>
              <a:rPr lang="cs-CZ" altLang="cs-CZ" sz="2400" dirty="0" err="1" smtClean="0"/>
              <a:t>senzitizérů</a:t>
            </a:r>
            <a:r>
              <a:rPr lang="cs-CZ" altLang="cs-CZ" sz="2400" dirty="0" smtClean="0"/>
              <a:t>, které fungují zcela odlišně a nezávisle na kyslíkovém efektu.</a:t>
            </a:r>
          </a:p>
          <a:p>
            <a:pPr eaLnBrk="1" hangingPunct="1">
              <a:lnSpc>
                <a:spcPct val="80000"/>
              </a:lnSpc>
              <a:buFontTx/>
              <a:buNone/>
            </a:pPr>
            <a:r>
              <a:rPr lang="cs-CZ" altLang="cs-CZ" sz="2400" dirty="0" smtClean="0"/>
              <a:t>Základním </a:t>
            </a:r>
            <a:r>
              <a:rPr lang="cs-CZ" altLang="cs-CZ" sz="2400" dirty="0" err="1" smtClean="0"/>
              <a:t>pyrimidinem</a:t>
            </a:r>
            <a:r>
              <a:rPr lang="cs-CZ" altLang="cs-CZ" sz="2400" dirty="0" smtClean="0"/>
              <a:t> je uracil. Uracil substituovaný halogenem v poloze 5 je inkorporován do DNA místo </a:t>
            </a:r>
            <a:r>
              <a:rPr lang="cs-CZ" altLang="cs-CZ" sz="2400" dirty="0" err="1" smtClean="0"/>
              <a:t>thymidinu</a:t>
            </a:r>
            <a:r>
              <a:rPr lang="cs-CZ" altLang="cs-CZ" sz="2400" dirty="0" smtClean="0"/>
              <a:t>, musí tedy být k dispozici v době replikace buněk.</a:t>
            </a:r>
          </a:p>
          <a:p>
            <a:pPr eaLnBrk="1" hangingPunct="1">
              <a:lnSpc>
                <a:spcPct val="80000"/>
              </a:lnSpc>
              <a:buFontTx/>
              <a:buNone/>
            </a:pPr>
            <a:r>
              <a:rPr lang="cs-CZ" altLang="cs-CZ" sz="2400" dirty="0" err="1" smtClean="0"/>
              <a:t>Senzitizující</a:t>
            </a:r>
            <a:r>
              <a:rPr lang="cs-CZ" altLang="cs-CZ" sz="2400" dirty="0" smtClean="0"/>
              <a:t> účinek </a:t>
            </a:r>
            <a:r>
              <a:rPr lang="cs-CZ" altLang="cs-CZ" sz="2400" b="1" dirty="0" smtClean="0"/>
              <a:t>5-</a:t>
            </a:r>
            <a:r>
              <a:rPr lang="cs-CZ" altLang="cs-CZ" sz="2400" b="1" dirty="0" err="1" smtClean="0"/>
              <a:t>bromouracilu</a:t>
            </a:r>
            <a:r>
              <a:rPr lang="cs-CZ" altLang="cs-CZ" sz="2400" dirty="0" smtClean="0"/>
              <a:t>, resp. 5-</a:t>
            </a:r>
            <a:r>
              <a:rPr lang="cs-CZ" altLang="cs-CZ" sz="2400" dirty="0" err="1" smtClean="0"/>
              <a:t>bromodeoxyuridinu</a:t>
            </a:r>
            <a:r>
              <a:rPr lang="cs-CZ" altLang="cs-CZ" sz="2400" dirty="0" smtClean="0"/>
              <a:t> je vysvětlován citlivostí atomu bromu k radiolytickému štěpení – bromový radikál se odštěpí a v původní pozici bromu vzniká také volný radikál. K podobnému výsledku vede i reakce 5-</a:t>
            </a:r>
            <a:r>
              <a:rPr lang="cs-CZ" altLang="cs-CZ" sz="2400" dirty="0" err="1" smtClean="0"/>
              <a:t>bromouracilu</a:t>
            </a:r>
            <a:r>
              <a:rPr lang="cs-CZ" altLang="cs-CZ" sz="2400" dirty="0" smtClean="0"/>
              <a:t> se </a:t>
            </a:r>
            <a:r>
              <a:rPr lang="cs-CZ" altLang="cs-CZ" sz="2400" dirty="0" err="1" smtClean="0"/>
              <a:t>solvatovaným</a:t>
            </a:r>
            <a:r>
              <a:rPr lang="cs-CZ" altLang="cs-CZ" sz="2400" dirty="0" smtClean="0"/>
              <a:t> elektronem a nelze vyloučit ani další nepřímé mechanismy.</a:t>
            </a:r>
          </a:p>
        </p:txBody>
      </p:sp>
      <p:pic>
        <p:nvPicPr>
          <p:cNvPr id="53252" name="Picture 4" descr="5-bromouracil"/>
          <p:cNvPicPr>
            <a:picLocks noChangeAspect="1" noChangeArrowheads="1"/>
          </p:cNvPicPr>
          <p:nvPr>
            <p:ph sz="half" idx="2"/>
          </p:nvPr>
        </p:nvPicPr>
        <p:blipFill>
          <a:blip r:embed="rId3" cstate="print"/>
          <a:srcRect/>
          <a:stretch>
            <a:fillRect/>
          </a:stretch>
        </p:blipFill>
        <p:spPr>
          <a:xfrm>
            <a:off x="6516688" y="1557338"/>
            <a:ext cx="2057400" cy="1800225"/>
          </a:xfr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p:txBody>
          <a:bodyPr/>
          <a:lstStyle/>
          <a:p>
            <a:pPr eaLnBrk="1" hangingPunct="1">
              <a:buFontTx/>
              <a:buNone/>
            </a:pPr>
            <a:r>
              <a:rPr lang="cs-CZ" altLang="cs-CZ" dirty="0" smtClean="0"/>
              <a:t>Autor: Vojtěch </a:t>
            </a:r>
            <a:r>
              <a:rPr lang="cs-CZ" altLang="cs-CZ" dirty="0" err="1" smtClean="0"/>
              <a:t>Mornstein</a:t>
            </a:r>
            <a:endParaRPr lang="cs-CZ" altLang="cs-CZ" dirty="0" smtClean="0"/>
          </a:p>
          <a:p>
            <a:pPr eaLnBrk="1" hangingPunct="1">
              <a:buFontTx/>
              <a:buNone/>
            </a:pPr>
            <a:endParaRPr lang="cs-CZ" altLang="cs-CZ" dirty="0" smtClean="0"/>
          </a:p>
          <a:p>
            <a:pPr eaLnBrk="1" hangingPunct="1">
              <a:buFontTx/>
              <a:buNone/>
            </a:pPr>
            <a:r>
              <a:rPr lang="cs-CZ" altLang="cs-CZ" dirty="0" smtClean="0"/>
              <a:t>Poslední revize: </a:t>
            </a:r>
            <a:r>
              <a:rPr lang="cs-CZ" altLang="cs-CZ" dirty="0" smtClean="0"/>
              <a:t>březen 2016</a:t>
            </a:r>
            <a:endParaRPr lang="cs-CZ" altLang="cs-CZ"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cs-CZ" smtClean="0"/>
              <a:t>Volně souvisí:</a:t>
            </a:r>
          </a:p>
        </p:txBody>
      </p:sp>
      <p:sp>
        <p:nvSpPr>
          <p:cNvPr id="7171" name="Zástupný symbol pro obsah 2"/>
          <p:cNvSpPr>
            <a:spLocks noGrp="1"/>
          </p:cNvSpPr>
          <p:nvPr>
            <p:ph idx="1"/>
          </p:nvPr>
        </p:nvSpPr>
        <p:spPr/>
        <p:txBody>
          <a:bodyPr/>
          <a:lstStyle/>
          <a:p>
            <a:r>
              <a:rPr lang="cs-CZ" smtClean="0"/>
              <a:t>Hypotéza panspermie? Život v celém vesmíru?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smtClean="0"/>
              <a:t>Vliv teploty</a:t>
            </a:r>
          </a:p>
        </p:txBody>
      </p:sp>
      <p:sp>
        <p:nvSpPr>
          <p:cNvPr id="8195" name="Rectangle 3"/>
          <p:cNvSpPr>
            <a:spLocks noGrp="1" noChangeArrowheads="1"/>
          </p:cNvSpPr>
          <p:nvPr>
            <p:ph type="body" sz="half" idx="1"/>
          </p:nvPr>
        </p:nvSpPr>
        <p:spPr>
          <a:xfrm>
            <a:off x="457200" y="1600200"/>
            <a:ext cx="8002588" cy="3124200"/>
          </a:xfrm>
          <a:solidFill>
            <a:schemeClr val="accent1"/>
          </a:solidFill>
        </p:spPr>
        <p:txBody>
          <a:bodyPr/>
          <a:lstStyle/>
          <a:p>
            <a:pPr eaLnBrk="1" hangingPunct="1">
              <a:lnSpc>
                <a:spcPct val="90000"/>
              </a:lnSpc>
            </a:pPr>
            <a:r>
              <a:rPr lang="cs-CZ" altLang="cs-CZ" sz="2400" smtClean="0"/>
              <a:t>Poškození molekuly, které pochází z </a:t>
            </a:r>
            <a:r>
              <a:rPr lang="cs-CZ" altLang="cs-CZ" sz="2400" b="1" smtClean="0"/>
              <a:t>přímé ionizace</a:t>
            </a:r>
            <a:r>
              <a:rPr lang="cs-CZ" altLang="cs-CZ" sz="2400" smtClean="0"/>
              <a:t> citlivého místa a vede k nevratné destrukci biologických vlastností molekuly, je relativně málo citlivé na teplotu. Předávaná množství energie jsou totiž podstatně vyšší než aktivační energie potřebné pro rozbití vazeb. </a:t>
            </a:r>
          </a:p>
          <a:p>
            <a:pPr eaLnBrk="1" hangingPunct="1">
              <a:lnSpc>
                <a:spcPct val="90000"/>
              </a:lnSpc>
            </a:pPr>
            <a:r>
              <a:rPr lang="cs-CZ" altLang="cs-CZ" sz="2400" smtClean="0"/>
              <a:t>V případě, že poškození pochází spíše z </a:t>
            </a:r>
            <a:r>
              <a:rPr lang="cs-CZ" altLang="cs-CZ" sz="2400" b="1" smtClean="0"/>
              <a:t>excitace</a:t>
            </a:r>
            <a:r>
              <a:rPr lang="cs-CZ" altLang="cs-CZ" sz="2400" smtClean="0"/>
              <a:t>, byl navržen tento vztah pro inaktivační koeficient, např.  nějakého ozářeného enzymu:</a:t>
            </a:r>
          </a:p>
        </p:txBody>
      </p:sp>
      <p:graphicFrame>
        <p:nvGraphicFramePr>
          <p:cNvPr id="8196" name="Object 4"/>
          <p:cNvGraphicFramePr>
            <a:graphicFrameLocks noChangeAspect="1"/>
          </p:cNvGraphicFramePr>
          <p:nvPr>
            <p:ph sz="half" idx="2"/>
          </p:nvPr>
        </p:nvGraphicFramePr>
        <p:xfrm>
          <a:off x="1187450" y="4868863"/>
          <a:ext cx="6738938" cy="1144587"/>
        </p:xfrm>
        <a:graphic>
          <a:graphicData uri="http://schemas.openxmlformats.org/presentationml/2006/ole">
            <p:oleObj spid="_x0000_s8196" name="Rovnice" r:id="rId4" imgW="2540000" imgH="43180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cs-CZ" smtClean="0"/>
              <a:t>Vliv teploty</a:t>
            </a:r>
          </a:p>
        </p:txBody>
      </p:sp>
      <p:sp>
        <p:nvSpPr>
          <p:cNvPr id="10243" name="Rectangle 3"/>
          <p:cNvSpPr>
            <a:spLocks noGrp="1" noChangeArrowheads="1"/>
          </p:cNvSpPr>
          <p:nvPr>
            <p:ph type="body" idx="1"/>
          </p:nvPr>
        </p:nvSpPr>
        <p:spPr>
          <a:xfrm>
            <a:off x="457200" y="1341438"/>
            <a:ext cx="8435975" cy="5183187"/>
          </a:xfrm>
          <a:solidFill>
            <a:schemeClr val="accent1"/>
          </a:solidFill>
        </p:spPr>
        <p:txBody>
          <a:bodyPr/>
          <a:lstStyle/>
          <a:p>
            <a:pPr eaLnBrk="1" hangingPunct="1">
              <a:lnSpc>
                <a:spcPct val="80000"/>
              </a:lnSpc>
              <a:buFontTx/>
              <a:buNone/>
            </a:pPr>
            <a:r>
              <a:rPr lang="cs-CZ" altLang="cs-CZ" sz="2400" smtClean="0"/>
              <a:t>1/D</a:t>
            </a:r>
            <a:r>
              <a:rPr lang="cs-CZ" altLang="cs-CZ" sz="2400" baseline="-25000" smtClean="0"/>
              <a:t>37</a:t>
            </a:r>
            <a:r>
              <a:rPr lang="cs-CZ" altLang="cs-CZ" sz="2400" smtClean="0"/>
              <a:t> je inaktivačním koeficientem z jednozásahového inaktivačního modelu, tj. převrácená hodnota dávky nutné pro </a:t>
            </a:r>
            <a:r>
              <a:rPr lang="cs-CZ" altLang="cs-CZ" sz="2400" i="1" smtClean="0"/>
              <a:t>inaktivaci</a:t>
            </a:r>
            <a:r>
              <a:rPr lang="cs-CZ" altLang="cs-CZ" sz="2400" smtClean="0"/>
              <a:t> 63% (aktivitu si zachovává přibližně 37% = 1/e, e = 2,718281828459045235360287471352…. ) molekul a rovná se výrazu 1/D</a:t>
            </a:r>
            <a:r>
              <a:rPr lang="cs-CZ" altLang="cs-CZ" sz="2400" baseline="-25000" smtClean="0"/>
              <a:t>0</a:t>
            </a:r>
            <a:r>
              <a:rPr lang="cs-CZ" altLang="cs-CZ" sz="2400" smtClean="0"/>
              <a:t>, pokud je inaktivace funkcí dávky prvního řádu.</a:t>
            </a:r>
          </a:p>
          <a:p>
            <a:pPr eaLnBrk="1" hangingPunct="1">
              <a:lnSpc>
                <a:spcPct val="80000"/>
              </a:lnSpc>
              <a:buFontTx/>
              <a:buNone/>
            </a:pPr>
            <a:endParaRPr lang="cs-CZ" altLang="cs-CZ" sz="2400" smtClean="0"/>
          </a:p>
          <a:p>
            <a:pPr eaLnBrk="1" hangingPunct="1">
              <a:lnSpc>
                <a:spcPct val="80000"/>
              </a:lnSpc>
              <a:buFontTx/>
              <a:buNone/>
            </a:pPr>
            <a:r>
              <a:rPr lang="cs-CZ" altLang="cs-CZ" sz="2000" smtClean="0"/>
              <a:t>Pro určení aktivačních energií se používá ve fyzikální chemii obvyklé metody </a:t>
            </a:r>
            <a:r>
              <a:rPr lang="cs-CZ" altLang="cs-CZ" sz="2000" i="1" smtClean="0"/>
              <a:t>Arrheniova grafu</a:t>
            </a:r>
            <a:r>
              <a:rPr lang="cs-CZ" altLang="cs-CZ" sz="2000" smtClean="0"/>
              <a:t>. Log C (viz předchozí rovnice, vlastně logaritmus výtěžku reakce) se vynáší jako funkce převrácené hodnoty absolutní teploty v kelvinech.  V našem případě </a:t>
            </a:r>
            <a:r>
              <a:rPr lang="cs-CZ" altLang="cs-CZ" sz="2000" b="1" smtClean="0"/>
              <a:t>D</a:t>
            </a:r>
            <a:r>
              <a:rPr lang="cs-CZ" altLang="cs-CZ" sz="2000" b="1" baseline="-25000" smtClean="0"/>
              <a:t>37</a:t>
            </a:r>
            <a:r>
              <a:rPr lang="cs-CZ" altLang="cs-CZ" sz="2000" b="1" smtClean="0"/>
              <a:t> je úměrná převrácené hodnotě výtěžku</a:t>
            </a:r>
            <a:r>
              <a:rPr lang="cs-CZ" altLang="cs-CZ" sz="2000" smtClean="0"/>
              <a:t> (čím je D</a:t>
            </a:r>
            <a:r>
              <a:rPr lang="cs-CZ" altLang="cs-CZ" sz="2000" baseline="-25000" smtClean="0"/>
              <a:t>37 </a:t>
            </a:r>
            <a:r>
              <a:rPr lang="cs-CZ" altLang="cs-CZ" sz="2000" smtClean="0"/>
              <a:t>větší, tím je menší výtěžek na jednotkovou dávku). Pro jednoduché reakce je Arrheniův graf přímkou, jehož směrnice je </a:t>
            </a:r>
            <a:r>
              <a:rPr lang="cs-CZ" altLang="cs-CZ" sz="2000" smtClean="0">
                <a:latin typeface="Symbol" pitchFamily="18" charset="2"/>
              </a:rPr>
              <a:t>e</a:t>
            </a:r>
            <a:r>
              <a:rPr lang="cs-CZ" altLang="cs-CZ" sz="2000" smtClean="0"/>
              <a:t>/R.</a:t>
            </a:r>
          </a:p>
          <a:p>
            <a:pPr eaLnBrk="1" hangingPunct="1">
              <a:lnSpc>
                <a:spcPct val="80000"/>
              </a:lnSpc>
              <a:buFontTx/>
              <a:buNone/>
            </a:pPr>
            <a:r>
              <a:rPr lang="cs-CZ" altLang="cs-CZ" sz="2000" smtClean="0"/>
              <a:t>Náš vztah vyjadřuje výtěžek </a:t>
            </a:r>
            <a:r>
              <a:rPr lang="cs-CZ" altLang="cs-CZ" sz="2000" i="1" smtClean="0"/>
              <a:t>několika </a:t>
            </a:r>
            <a:r>
              <a:rPr lang="cs-CZ" altLang="cs-CZ" sz="2000" smtClean="0"/>
              <a:t>současně probíhajících reakcí.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7"/>
          <p:cNvSpPr txBox="1">
            <a:spLocks noChangeArrowheads="1"/>
          </p:cNvSpPr>
          <p:nvPr/>
        </p:nvSpPr>
        <p:spPr bwMode="auto">
          <a:xfrm>
            <a:off x="250825" y="1052736"/>
            <a:ext cx="8569647" cy="5669244"/>
          </a:xfrm>
          <a:prstGeom prst="rect">
            <a:avLst/>
          </a:prstGeom>
          <a:solidFill>
            <a:schemeClr val="accent1"/>
          </a:solidFill>
          <a:ln w="9525">
            <a:noFill/>
            <a:miter lim="800000"/>
            <a:headEnd/>
            <a:tailEnd/>
          </a:ln>
        </p:spPr>
        <p:txBody>
          <a:bodyPr wrap="square">
            <a:spAutoFit/>
          </a:bodyPr>
          <a:lstStyle/>
          <a:p>
            <a:pPr eaLnBrk="1" hangingPunct="1">
              <a:lnSpc>
                <a:spcPct val="80000"/>
              </a:lnSpc>
              <a:spcBef>
                <a:spcPct val="20000"/>
              </a:spcBef>
            </a:pPr>
            <a:r>
              <a:rPr lang="cs-CZ" altLang="cs-CZ" sz="2400" dirty="0"/>
              <a:t>Data získaná pro v suchém stavu ozařovaný enzym - lysozym - vedla k tomuto konkrétnímu tvaru rovnice:</a:t>
            </a:r>
          </a:p>
          <a:p>
            <a:pPr eaLnBrk="1" hangingPunct="1">
              <a:spcBef>
                <a:spcPct val="50000"/>
              </a:spcBef>
            </a:pPr>
            <a:endParaRPr lang="cs-CZ" altLang="cs-CZ" sz="2400" dirty="0"/>
          </a:p>
          <a:p>
            <a:pPr eaLnBrk="1" hangingPunct="1">
              <a:spcBef>
                <a:spcPct val="50000"/>
              </a:spcBef>
            </a:pPr>
            <a:endParaRPr lang="cs-CZ" altLang="cs-CZ" sz="2400" dirty="0"/>
          </a:p>
          <a:p>
            <a:pPr eaLnBrk="1" hangingPunct="1">
              <a:spcBef>
                <a:spcPct val="50000"/>
              </a:spcBef>
            </a:pPr>
            <a:r>
              <a:rPr lang="cs-CZ" altLang="cs-CZ" sz="2400" dirty="0"/>
              <a:t>První člen je zjevně na teplotě nezávislý, nepřísluší mu tedy žádná aktivační energie, druhý a třetí člen jsou závislé na teplotě. </a:t>
            </a:r>
            <a:endParaRPr lang="cs-CZ" altLang="cs-CZ" sz="2400" dirty="0" smtClean="0"/>
          </a:p>
          <a:p>
            <a:pPr eaLnBrk="1" hangingPunct="1">
              <a:spcBef>
                <a:spcPct val="50000"/>
              </a:spcBef>
            </a:pPr>
            <a:r>
              <a:rPr lang="cs-CZ" altLang="cs-CZ" sz="2400" dirty="0" smtClean="0"/>
              <a:t>Vysvětlení </a:t>
            </a:r>
            <a:r>
              <a:rPr lang="cs-CZ" altLang="cs-CZ" sz="2400" dirty="0"/>
              <a:t>této závislosti spočívá v tepelném usnadnění přenosu náboje z místa ionizace do jiného kritického místa, jehož destrukce vede k inaktivaci. </a:t>
            </a:r>
            <a:endParaRPr lang="cs-CZ" altLang="cs-CZ" sz="2400" dirty="0" smtClean="0"/>
          </a:p>
          <a:p>
            <a:pPr eaLnBrk="1" hangingPunct="1">
              <a:spcBef>
                <a:spcPct val="50000"/>
              </a:spcBef>
            </a:pPr>
            <a:r>
              <a:rPr lang="cs-CZ" altLang="cs-CZ" sz="2400" dirty="0" smtClean="0"/>
              <a:t>Excitační </a:t>
            </a:r>
            <a:r>
              <a:rPr lang="cs-CZ" altLang="cs-CZ" sz="2400" dirty="0"/>
              <a:t>energie může vést v některých místech molekuly ke vzniku poškození při synergickém působení tepelné energie. Dle podílu těchto mechanismů lze vymezit tři oblasti:</a:t>
            </a:r>
          </a:p>
        </p:txBody>
      </p:sp>
      <p:sp>
        <p:nvSpPr>
          <p:cNvPr id="12291" name="Rectangle 5"/>
          <p:cNvSpPr>
            <a:spLocks noGrp="1" noChangeArrowheads="1"/>
          </p:cNvSpPr>
          <p:nvPr>
            <p:ph type="title"/>
          </p:nvPr>
        </p:nvSpPr>
        <p:spPr>
          <a:xfrm>
            <a:off x="457200" y="116632"/>
            <a:ext cx="8229600" cy="864096"/>
          </a:xfrm>
        </p:spPr>
        <p:txBody>
          <a:bodyPr/>
          <a:lstStyle/>
          <a:p>
            <a:pPr eaLnBrk="1" hangingPunct="1"/>
            <a:r>
              <a:rPr lang="cs-CZ" altLang="cs-CZ" dirty="0" smtClean="0"/>
              <a:t>Vliv teploty</a:t>
            </a:r>
          </a:p>
        </p:txBody>
      </p:sp>
      <p:graphicFrame>
        <p:nvGraphicFramePr>
          <p:cNvPr id="12292" name="Object 4"/>
          <p:cNvGraphicFramePr>
            <a:graphicFrameLocks noChangeAspect="1"/>
          </p:cNvGraphicFramePr>
          <p:nvPr>
            <p:ph idx="1"/>
          </p:nvPr>
        </p:nvGraphicFramePr>
        <p:xfrm>
          <a:off x="323528" y="1772816"/>
          <a:ext cx="8183563" cy="1319212"/>
        </p:xfrm>
        <a:graphic>
          <a:graphicData uri="http://schemas.openxmlformats.org/presentationml/2006/ole">
            <p:oleObj spid="_x0000_s12292" name="Rovnice" r:id="rId4" imgW="2679700" imgH="43180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altLang="cs-CZ" smtClean="0"/>
              <a:t>Vliv teploty</a:t>
            </a:r>
          </a:p>
        </p:txBody>
      </p:sp>
      <p:sp>
        <p:nvSpPr>
          <p:cNvPr id="14339" name="Rectangle 3"/>
          <p:cNvSpPr>
            <a:spLocks noGrp="1" noChangeArrowheads="1"/>
          </p:cNvSpPr>
          <p:nvPr>
            <p:ph type="body" idx="1"/>
          </p:nvPr>
        </p:nvSpPr>
        <p:spPr>
          <a:xfrm>
            <a:off x="457200" y="1600200"/>
            <a:ext cx="8229600" cy="4853136"/>
          </a:xfrm>
          <a:solidFill>
            <a:schemeClr val="accent1"/>
          </a:solidFill>
        </p:spPr>
        <p:txBody>
          <a:bodyPr/>
          <a:lstStyle/>
          <a:p>
            <a:pPr marL="609600" indent="-609600" eaLnBrk="1" hangingPunct="1">
              <a:lnSpc>
                <a:spcPct val="80000"/>
              </a:lnSpc>
              <a:buFontTx/>
              <a:buAutoNum type="arabicPeriod"/>
            </a:pPr>
            <a:r>
              <a:rPr lang="cs-CZ" altLang="cs-CZ" sz="2800" dirty="0" smtClean="0"/>
              <a:t>T </a:t>
            </a:r>
            <a:r>
              <a:rPr lang="en-US" altLang="cs-CZ" sz="2800" dirty="0" smtClean="0">
                <a:cs typeface="Arial" charset="0"/>
              </a:rPr>
              <a:t>&lt;</a:t>
            </a:r>
            <a:r>
              <a:rPr lang="cs-CZ" altLang="cs-CZ" sz="2800" dirty="0" smtClean="0">
                <a:cs typeface="Arial" charset="0"/>
              </a:rPr>
              <a:t> 100 K – inaktivace je nezávislá na teplotě a je k ní nutno extrémně vysokých dávek. Téměř chybí migrace energie.</a:t>
            </a:r>
          </a:p>
          <a:p>
            <a:pPr marL="609600" indent="-609600" eaLnBrk="1" hangingPunct="1">
              <a:lnSpc>
                <a:spcPct val="80000"/>
              </a:lnSpc>
              <a:buFontTx/>
              <a:buAutoNum type="arabicPeriod"/>
            </a:pPr>
            <a:r>
              <a:rPr lang="cs-CZ" altLang="cs-CZ" sz="2800" dirty="0" smtClean="0">
                <a:cs typeface="Arial" charset="0"/>
              </a:rPr>
              <a:t>100 K </a:t>
            </a:r>
            <a:r>
              <a:rPr lang="en-US" altLang="cs-CZ" sz="2800" dirty="0" smtClean="0">
                <a:cs typeface="Arial" charset="0"/>
              </a:rPr>
              <a:t>&lt;</a:t>
            </a:r>
            <a:r>
              <a:rPr lang="cs-CZ" altLang="cs-CZ" sz="2800" dirty="0" smtClean="0">
                <a:cs typeface="Arial" charset="0"/>
              </a:rPr>
              <a:t> T </a:t>
            </a:r>
            <a:r>
              <a:rPr lang="en-US" altLang="cs-CZ" sz="2800" dirty="0" smtClean="0">
                <a:cs typeface="Arial" charset="0"/>
              </a:rPr>
              <a:t>&lt;</a:t>
            </a:r>
            <a:r>
              <a:rPr lang="cs-CZ" altLang="cs-CZ" sz="2800" dirty="0" smtClean="0">
                <a:cs typeface="Arial" charset="0"/>
              </a:rPr>
              <a:t> 170 K – dochází k migraci excitonů – rotačních a vibračních stavů a může dojít k lokalizaci energie v kritickém místě, kde pak nízká aktivační energie vede ke vzniku změny.</a:t>
            </a:r>
          </a:p>
          <a:p>
            <a:pPr marL="609600" indent="-609600" eaLnBrk="1" hangingPunct="1">
              <a:lnSpc>
                <a:spcPct val="80000"/>
              </a:lnSpc>
              <a:buFontTx/>
              <a:buAutoNum type="arabicPeriod"/>
            </a:pPr>
            <a:r>
              <a:rPr lang="cs-CZ" altLang="cs-CZ" sz="2800" dirty="0" smtClean="0">
                <a:cs typeface="Arial" charset="0"/>
              </a:rPr>
              <a:t>170 K </a:t>
            </a:r>
            <a:r>
              <a:rPr lang="en-US" altLang="cs-CZ" sz="2800" dirty="0" smtClean="0">
                <a:cs typeface="Arial" charset="0"/>
              </a:rPr>
              <a:t>&lt;</a:t>
            </a:r>
            <a:r>
              <a:rPr lang="cs-CZ" altLang="cs-CZ" sz="2800" dirty="0" smtClean="0">
                <a:cs typeface="Arial" charset="0"/>
              </a:rPr>
              <a:t> T </a:t>
            </a:r>
            <a:r>
              <a:rPr lang="en-US" altLang="cs-CZ" sz="2800" dirty="0" smtClean="0">
                <a:cs typeface="Arial" charset="0"/>
              </a:rPr>
              <a:t>&lt;</a:t>
            </a:r>
            <a:r>
              <a:rPr lang="cs-CZ" altLang="cs-CZ" sz="2800" dirty="0" smtClean="0">
                <a:cs typeface="Arial" charset="0"/>
              </a:rPr>
              <a:t> 420 K – může docházet k interakci mezi migrujícím nábojem a mobilizovanými vodíky z vodíkových vazeb, což může vést až k narušení disulfidických vazeb těmito vodíky</a:t>
            </a:r>
            <a:r>
              <a:rPr lang="cs-CZ" altLang="cs-CZ" sz="2800" dirty="0" smtClean="0">
                <a:cs typeface="Arial" charset="0"/>
              </a:rPr>
              <a:t>. (záření vyvolává denaturaci bílkovin!!!)</a:t>
            </a:r>
            <a:endParaRPr lang="en-US" altLang="cs-CZ" sz="2800" dirty="0" smtClean="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altLang="cs-CZ" smtClean="0"/>
              <a:t>Vliv teploty</a:t>
            </a:r>
          </a:p>
        </p:txBody>
      </p:sp>
      <p:sp>
        <p:nvSpPr>
          <p:cNvPr id="16387" name="Rectangle 3"/>
          <p:cNvSpPr>
            <a:spLocks noGrp="1" noChangeArrowheads="1"/>
          </p:cNvSpPr>
          <p:nvPr>
            <p:ph type="body" idx="1"/>
          </p:nvPr>
        </p:nvSpPr>
        <p:spPr>
          <a:xfrm>
            <a:off x="457200" y="1600200"/>
            <a:ext cx="8229600" cy="4637088"/>
          </a:xfrm>
          <a:solidFill>
            <a:schemeClr val="accent1"/>
          </a:solidFill>
        </p:spPr>
        <p:txBody>
          <a:bodyPr/>
          <a:lstStyle/>
          <a:p>
            <a:pPr eaLnBrk="1" hangingPunct="1">
              <a:buFontTx/>
              <a:buNone/>
            </a:pPr>
            <a:r>
              <a:rPr lang="cs-CZ" altLang="cs-CZ" sz="2800" smtClean="0"/>
              <a:t>Účinek teploty lze vysvětlit i tak, že inaktivace nezávislá na teplotě je dána ionizačními událostmi, zatímco excitační události jsou na teplotě závislé.</a:t>
            </a:r>
          </a:p>
          <a:p>
            <a:pPr eaLnBrk="1" hangingPunct="1">
              <a:buFontTx/>
              <a:buNone/>
            </a:pPr>
            <a:r>
              <a:rPr lang="cs-CZ" altLang="cs-CZ" sz="2800" smtClean="0"/>
              <a:t>S ohledem na nízké aktivační energie produktů radiolýzy vody je závislost účinků na teplotě za přítomnosti vody jen slabá.</a:t>
            </a:r>
          </a:p>
          <a:p>
            <a:pPr eaLnBrk="1" hangingPunct="1">
              <a:buFontTx/>
              <a:buNone/>
            </a:pPr>
            <a:r>
              <a:rPr lang="cs-CZ" altLang="cs-CZ" sz="2800" b="1" smtClean="0"/>
              <a:t>Zesílení radioterapeutických účinků při hypertermii </a:t>
            </a:r>
            <a:r>
              <a:rPr lang="cs-CZ" altLang="cs-CZ" sz="2800" smtClean="0"/>
              <a:t>má tedy vysvětlení spíše na úrovni ovlivnění fyziologie buňky.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altLang="cs-CZ" smtClean="0"/>
              <a:t>Kyslíkový efekt</a:t>
            </a:r>
          </a:p>
        </p:txBody>
      </p:sp>
      <p:sp>
        <p:nvSpPr>
          <p:cNvPr id="18435" name="Rectangle 3"/>
          <p:cNvSpPr>
            <a:spLocks noGrp="1" noChangeArrowheads="1"/>
          </p:cNvSpPr>
          <p:nvPr>
            <p:ph type="body" idx="1"/>
          </p:nvPr>
        </p:nvSpPr>
        <p:spPr>
          <a:solidFill>
            <a:schemeClr val="accent1"/>
          </a:solidFill>
        </p:spPr>
        <p:txBody>
          <a:bodyPr/>
          <a:lstStyle/>
          <a:p>
            <a:pPr eaLnBrk="1" hangingPunct="1">
              <a:lnSpc>
                <a:spcPct val="80000"/>
              </a:lnSpc>
              <a:buFontTx/>
              <a:buNone/>
            </a:pPr>
            <a:r>
              <a:rPr lang="cs-CZ" altLang="cs-CZ" sz="2400" dirty="0" smtClean="0"/>
              <a:t>Již v počátcích radiační biologie bylo zjištěno, že přítomnost kyslíku </a:t>
            </a:r>
            <a:r>
              <a:rPr lang="cs-CZ" altLang="cs-CZ" sz="2400" b="1" dirty="0" smtClean="0"/>
              <a:t>velmi silně </a:t>
            </a:r>
            <a:r>
              <a:rPr lang="cs-CZ" altLang="cs-CZ" sz="2400" dirty="0" smtClean="0"/>
              <a:t>ovlivňuje schopnost záření vyvolat poškození živé hmoty nebo biologických materiálů (Schwarz 1909). Zvýšená pozornost je však těmto efektům věnována až od 50. let minulého století, kdy si radiační biologové uvědomili význam kyslíkového efektu pro odpověď nádoru na ozáření. </a:t>
            </a:r>
          </a:p>
          <a:p>
            <a:pPr eaLnBrk="1" hangingPunct="1">
              <a:lnSpc>
                <a:spcPct val="80000"/>
              </a:lnSpc>
              <a:buFontTx/>
              <a:buNone/>
            </a:pPr>
            <a:r>
              <a:rPr lang="cs-CZ" altLang="cs-CZ" sz="2400" dirty="0" smtClean="0"/>
              <a:t>Princip: </a:t>
            </a:r>
            <a:r>
              <a:rPr lang="cs-CZ" altLang="cs-CZ" sz="2400" b="1" dirty="0" smtClean="0"/>
              <a:t>anoxické podmínky pomáhají přežívat části nádorových buněk</a:t>
            </a:r>
            <a:r>
              <a:rPr lang="cs-CZ" altLang="cs-CZ" sz="2400" dirty="0" smtClean="0"/>
              <a:t>. Studium vlivu kyslíku nelze oddělit od studia vlivu některých jiných endogenních i exogenních látek.</a:t>
            </a:r>
          </a:p>
          <a:p>
            <a:pPr eaLnBrk="1" hangingPunct="1">
              <a:lnSpc>
                <a:spcPct val="80000"/>
              </a:lnSpc>
              <a:buFontTx/>
              <a:buNone/>
            </a:pPr>
            <a:r>
              <a:rPr lang="cs-CZ" altLang="cs-CZ" sz="2400" dirty="0" smtClean="0"/>
              <a:t> Tzv. </a:t>
            </a:r>
            <a:r>
              <a:rPr lang="cs-CZ" altLang="cs-CZ" sz="2400" b="1" dirty="0" smtClean="0"/>
              <a:t>konkurenční model </a:t>
            </a:r>
            <a:r>
              <a:rPr lang="cs-CZ" altLang="cs-CZ" sz="2400" dirty="0" smtClean="0"/>
              <a:t>interakce senzibilizátorů a ochranných látek, navržený již ve druhé polovině 50. let, zahrnuje několik kroků:</a:t>
            </a:r>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1964</TotalTime>
  <Words>2237</Words>
  <Application>Microsoft Office PowerPoint</Application>
  <PresentationFormat>Předvádění na obrazovce (4:3)</PresentationFormat>
  <Paragraphs>143</Paragraphs>
  <Slides>27</Slides>
  <Notes>26</Notes>
  <HiddenSlides>0</HiddenSlides>
  <MMClips>0</MMClips>
  <ScaleCrop>false</ScaleCrop>
  <HeadingPairs>
    <vt:vector size="8" baseType="variant">
      <vt:variant>
        <vt:lpstr>Použitá písma</vt:lpstr>
      </vt:variant>
      <vt:variant>
        <vt:i4>2</vt:i4>
      </vt:variant>
      <vt:variant>
        <vt:lpstr>Motiv</vt:lpstr>
      </vt:variant>
      <vt:variant>
        <vt:i4>1</vt:i4>
      </vt:variant>
      <vt:variant>
        <vt:lpstr>Vložené servery OLE</vt:lpstr>
      </vt:variant>
      <vt:variant>
        <vt:i4>2</vt:i4>
      </vt:variant>
      <vt:variant>
        <vt:lpstr>Nadpisy snímků</vt:lpstr>
      </vt:variant>
      <vt:variant>
        <vt:i4>27</vt:i4>
      </vt:variant>
    </vt:vector>
  </HeadingPairs>
  <TitlesOfParts>
    <vt:vector size="32" baseType="lpstr">
      <vt:lpstr>Arial</vt:lpstr>
      <vt:lpstr>Symbol</vt:lpstr>
      <vt:lpstr>Výchozí návrh</vt:lpstr>
      <vt:lpstr>Editor rovnic 3.0</vt:lpstr>
      <vt:lpstr>Microsoft Equation 3.0</vt:lpstr>
      <vt:lpstr>Radiosensitivita a radioresistence IZMB-8</vt:lpstr>
      <vt:lpstr>Radiosensitivita a radioresistence</vt:lpstr>
      <vt:lpstr>Volně souvisí:</vt:lpstr>
      <vt:lpstr>Vliv teploty</vt:lpstr>
      <vt:lpstr>Vliv teploty</vt:lpstr>
      <vt:lpstr>Vliv teploty</vt:lpstr>
      <vt:lpstr>Vliv teploty</vt:lpstr>
      <vt:lpstr>Vliv teploty</vt:lpstr>
      <vt:lpstr>Kyslíkový efekt</vt:lpstr>
      <vt:lpstr>Kyslíkový efekt</vt:lpstr>
      <vt:lpstr>Kyslíkový efekt</vt:lpstr>
      <vt:lpstr>Kyslíkový efekt – oxygen enhancement ratio</vt:lpstr>
      <vt:lpstr>Snímek 13</vt:lpstr>
      <vt:lpstr>Kyslíkový efekt – závislost na koncentraci kyslíku</vt:lpstr>
      <vt:lpstr>Snímek 15</vt:lpstr>
      <vt:lpstr>Kyslíkový efekt – závislost na koncentraci kyslíku</vt:lpstr>
      <vt:lpstr>Kyslíkový efekt – závislost na koncentraci kyslíku</vt:lpstr>
      <vt:lpstr>Kyslíkový efekt – závislost na koncentraci kyslíku</vt:lpstr>
      <vt:lpstr>Snímek 19</vt:lpstr>
      <vt:lpstr>Kyslíkový efekt – význam</vt:lpstr>
      <vt:lpstr>Radioprotektivní účinek thiolů</vt:lpstr>
      <vt:lpstr>Radioprotektivní účinek thiolů</vt:lpstr>
      <vt:lpstr>Radioprotektivní účinek thiolů</vt:lpstr>
      <vt:lpstr>Radioprotektivní účinek thiolů</vt:lpstr>
      <vt:lpstr>Sensitizéry na bázi aromatických nitrosloučenin </vt:lpstr>
      <vt:lpstr>5-halogen substituované pyrimidiny</vt:lpstr>
      <vt:lpstr>Snímek 27</vt:lpstr>
    </vt:vector>
  </TitlesOfParts>
  <Company>LF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Radiosensitivity and radioresistance (2h): Modification of the radiation response – temperature, oxygen effect, thiols, aromatic nitrocompounds</dc:title>
  <dc:creator>otec</dc:creator>
  <cp:lastModifiedBy>Vojtěch</cp:lastModifiedBy>
  <cp:revision>63</cp:revision>
  <dcterms:created xsi:type="dcterms:W3CDTF">2009-02-08T19:34:16Z</dcterms:created>
  <dcterms:modified xsi:type="dcterms:W3CDTF">2016-03-31T19:45:32Z</dcterms:modified>
</cp:coreProperties>
</file>