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media/media1.gif" ContentType="video/unknown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51" r:id="rId2"/>
    <p:sldId id="294" r:id="rId3"/>
    <p:sldId id="295" r:id="rId4"/>
    <p:sldId id="296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3" r:id="rId14"/>
    <p:sldId id="312" r:id="rId15"/>
    <p:sldId id="314" r:id="rId16"/>
    <p:sldId id="315" r:id="rId17"/>
    <p:sldId id="316" r:id="rId18"/>
    <p:sldId id="318" r:id="rId19"/>
    <p:sldId id="347" r:id="rId20"/>
    <p:sldId id="349" r:id="rId21"/>
    <p:sldId id="348" r:id="rId22"/>
    <p:sldId id="319" r:id="rId23"/>
    <p:sldId id="320" r:id="rId24"/>
    <p:sldId id="317" r:id="rId25"/>
    <p:sldId id="326" r:id="rId26"/>
    <p:sldId id="329" r:id="rId27"/>
    <p:sldId id="330" r:id="rId28"/>
    <p:sldId id="346" r:id="rId29"/>
    <p:sldId id="298" r:id="rId30"/>
    <p:sldId id="299" r:id="rId31"/>
    <p:sldId id="300" r:id="rId32"/>
    <p:sldId id="301" r:id="rId33"/>
    <p:sldId id="302" r:id="rId34"/>
    <p:sldId id="303" r:id="rId35"/>
    <p:sldId id="350" r:id="rId36"/>
    <p:sldId id="321" r:id="rId37"/>
    <p:sldId id="322" r:id="rId38"/>
    <p:sldId id="323" r:id="rId39"/>
    <p:sldId id="324" r:id="rId40"/>
    <p:sldId id="325" r:id="rId41"/>
    <p:sldId id="327" r:id="rId42"/>
    <p:sldId id="328" r:id="rId4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A0000"/>
    <a:srgbClr val="D7220D"/>
    <a:srgbClr val="165616"/>
    <a:srgbClr val="2CB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8" autoAdjust="0"/>
    <p:restoredTop sz="83452" autoAdjust="0"/>
  </p:normalViewPr>
  <p:slideViewPr>
    <p:cSldViewPr>
      <p:cViewPr varScale="1">
        <p:scale>
          <a:sx n="57" d="100"/>
          <a:sy n="57" d="100"/>
        </p:scale>
        <p:origin x="-1387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B8A1F-81DA-4DAD-8841-12B6C42DBC9B}" type="datetimeFigureOut">
              <a:rPr lang="cs-CZ" smtClean="0"/>
              <a:pPr/>
              <a:t>29.2.2016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568B9-1369-41EB-A4E2-0896F5F454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05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89702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Zeleně jsou vyznačeny stabilní izotopy, okrově ty nestabilní.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Potenciální</a:t>
            </a:r>
            <a:r>
              <a:rPr lang="cs-CZ" baseline="0" dirty="0" smtClean="0"/>
              <a:t> energie </a:t>
            </a:r>
            <a:r>
              <a:rPr lang="cs-CZ" baseline="0" dirty="0" smtClean="0"/>
              <a:t>jader prvků </a:t>
            </a:r>
            <a:r>
              <a:rPr lang="cs-CZ" baseline="0" dirty="0" smtClean="0"/>
              <a:t>v závislosti na vzájemné vzdálenosti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15684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Tlak v trubici</a:t>
            </a:r>
            <a:r>
              <a:rPr lang="cs-CZ" baseline="0" dirty="0" smtClean="0"/>
              <a:t> je minimální (minimalizace ztrát katodového záření)</a:t>
            </a:r>
          </a:p>
          <a:p>
            <a:r>
              <a:rPr lang="cs-CZ" baseline="0" dirty="0" smtClean="0"/>
              <a:t>Napětí mezi anodou a katodou nám určuje rychlost katodového záření.</a:t>
            </a:r>
          </a:p>
          <a:p>
            <a:r>
              <a:rPr lang="cs-CZ" baseline="0" dirty="0" smtClean="0"/>
              <a:t>Magnetické pole vychyluje svazek záření s poloměrem křivosti r.</a:t>
            </a:r>
          </a:p>
          <a:p>
            <a:r>
              <a:rPr lang="cs-CZ" baseline="0" dirty="0" smtClean="0"/>
              <a:t>Při znalosti </a:t>
            </a:r>
            <a:r>
              <a:rPr lang="cs-CZ" baseline="0" dirty="0" err="1" smtClean="0"/>
              <a:t>U,r,B</a:t>
            </a:r>
            <a:r>
              <a:rPr lang="cs-CZ" baseline="0" dirty="0" smtClean="0"/>
              <a:t> jsme schopni určit poměr mezi Q a m záření.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32702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Jedná se o abstraktní, neměřitelnou fy veličinu, která popisuje</a:t>
            </a:r>
            <a:r>
              <a:rPr lang="cs-CZ" baseline="0" dirty="0" smtClean="0"/>
              <a:t> rotační pohyb (popisuje projev „hybnosti po kružnici“).</a:t>
            </a:r>
          </a:p>
          <a:p>
            <a:r>
              <a:rPr lang="cs-CZ" baseline="0" dirty="0" smtClean="0"/>
              <a:t>Platí zákon zachování momentu hybnosti!!!</a:t>
            </a:r>
          </a:p>
          <a:p>
            <a:r>
              <a:rPr lang="cs-CZ" baseline="0" dirty="0" smtClean="0"/>
              <a:t>Podrobněji bude vysvětleno na 7. přednášce (MRI)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78273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400945"/>
            <a:ext cx="6858000" cy="1470025"/>
          </a:xfrm>
        </p:spPr>
        <p:txBody>
          <a:bodyPr anchor="b">
            <a:noAutofit/>
          </a:bodyPr>
          <a:lstStyle>
            <a:lvl1pPr algn="l"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915544"/>
            <a:ext cx="6858000" cy="504056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29.2.2016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406498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29.2.2016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37818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29.2.2016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419408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EA1FFC-0729-4B4E-874A-BB33F34F7B19}" type="datetimeFigureOut">
              <a:rPr lang="bs-Latn-BA" smtClean="0"/>
              <a:pPr/>
              <a:t>29.2.2016</a:t>
            </a:fld>
            <a:endParaRPr lang="bs-Latn-BA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bs-Latn-BA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340254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4687" y="4406900"/>
            <a:ext cx="6970713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40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4687" y="3861048"/>
            <a:ext cx="6970713" cy="432048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29.2.2016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72185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29.2.2016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89629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29.2.2016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07144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29.2.2016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13394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29.2.2016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75356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29.2.2016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80030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29.2.2016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4899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EA1FFC-0729-4B4E-874A-BB33F34F7B19}" type="datetimeFigureOut">
              <a:rPr lang="bs-Latn-BA" smtClean="0"/>
              <a:pPr/>
              <a:t>29.2.2016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bs-Latn-B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41317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bs-Latn-BA" sz="5400" b="1" kern="1200" dirty="0">
          <a:ln w="19050">
            <a:solidFill>
              <a:sysClr val="windowText" lastClr="000000"/>
            </a:solidFill>
          </a:ln>
          <a:solidFill>
            <a:schemeClr val="tx1"/>
          </a:solidFill>
          <a:effectLst/>
          <a:latin typeface="Microsoft New Tai Lue" pitchFamily="34" charset="0"/>
          <a:ea typeface="+mj-ea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gif"/><Relationship Id="rId6" Type="http://schemas.microsoft.com/office/2007/relationships/media" Target="../media/media1.gif"/><Relationship Id="rId5" Type="http://schemas.openxmlformats.org/officeDocument/2006/relationships/slide" Target="slide11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hyperlink" Target="https://www.youtube.com/watch?v=HvVUtpdK7xw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hyperlink" Target="https://www.youtube.com/watch?v=u2ogMUDBaf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2472" y="908720"/>
            <a:ext cx="6858000" cy="1800200"/>
          </a:xfrm>
        </p:spPr>
        <p:txBody>
          <a:bodyPr/>
          <a:lstStyle/>
          <a:p>
            <a:pPr algn="ctr"/>
            <a:r>
              <a:rPr lang="cs-CZ" dirty="0" smtClean="0"/>
              <a:t>Ionizující záření v biologii a medicíně </a:t>
            </a:r>
            <a:endParaRPr lang="bs-Latn-BA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62472" y="3501008"/>
            <a:ext cx="6858000" cy="86409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/>
            <a:r>
              <a:rPr lang="cs-CZ" sz="4400" dirty="0"/>
              <a:t>1</a:t>
            </a:r>
            <a:r>
              <a:rPr lang="cs-CZ" sz="4400" dirty="0" smtClean="0"/>
              <a:t>. Přednáška – základní pojmy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4653136"/>
            <a:ext cx="1944216" cy="194421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4509120"/>
            <a:ext cx="2811388" cy="22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161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Elektronový obal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Kvantově mechanický model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Hlavní kvantové číslo elektronu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Popisuje energii elektronu v obalu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Dá se srovnat se vzdáleností elektronu od jádra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= 1,2,3…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 chemiky n = K,L,M…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891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Elektronový obal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Kvantově mechanický model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Vedlejší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kvantové číslo elektronu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Popisuje velikost momentu hybnosti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Dá se srovnat s tvarem orbitalu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=0,1,2…n-1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 chemiky 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s,p,d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740352" y="26369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Podrobněji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636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Elektronový obal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3384376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Kvantově mechanický model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Magnetické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kvantové číslo elektronu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Popisuje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složku momentu hybnosti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 se srovnat s prostorovou orientací orbitalu v magnetickém poli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= -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,-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+1…0…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-1,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      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cs-CZ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≤m</a:t>
            </a:r>
            <a:r>
              <a:rPr lang="cs-CZ" dirty="0" err="1" smtClean="0">
                <a:latin typeface="Times New Roman"/>
                <a:cs typeface="Times New Roman"/>
              </a:rPr>
              <a:t>≤</a:t>
            </a:r>
            <a:r>
              <a:rPr lang="cs-CZ" i="1" dirty="0" err="1" smtClean="0">
                <a:latin typeface="Times New Roman"/>
                <a:cs typeface="Times New Roman"/>
              </a:rPr>
              <a:t>l</a:t>
            </a:r>
            <a:r>
              <a:rPr lang="cs-CZ" dirty="0">
                <a:latin typeface="Times New Roman"/>
                <a:cs typeface="Times New Roman"/>
              </a:rPr>
              <a:t>)</a:t>
            </a:r>
            <a:endParaRPr lang="cs-CZ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571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Elektronový obal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1" y="1657120"/>
            <a:ext cx="7428372" cy="4364168"/>
          </a:xfrm>
        </p:spPr>
      </p:pic>
      <p:cxnSp>
        <p:nvCxnSpPr>
          <p:cNvPr id="14" name="Přímá spojnice se šipkou 13"/>
          <p:cNvCxnSpPr/>
          <p:nvPr/>
        </p:nvCxnSpPr>
        <p:spPr>
          <a:xfrm>
            <a:off x="5652120" y="2708920"/>
            <a:ext cx="151216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7308304" y="249289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</a:t>
            </a:r>
            <a:r>
              <a:rPr lang="cs-CZ" dirty="0" smtClean="0">
                <a:sym typeface="Wingdings" panose="05000000000000000000" pitchFamily="2" charset="2"/>
              </a:rPr>
              <a:t>L=0 M=0</a:t>
            </a:r>
            <a:endParaRPr lang="cs-CZ" dirty="0"/>
          </a:p>
        </p:txBody>
      </p:sp>
      <p:cxnSp>
        <p:nvCxnSpPr>
          <p:cNvPr id="17" name="Přímá spojnice se šipkou 16"/>
          <p:cNvCxnSpPr/>
          <p:nvPr/>
        </p:nvCxnSpPr>
        <p:spPr>
          <a:xfrm flipH="1" flipV="1">
            <a:off x="3347864" y="3573016"/>
            <a:ext cx="1080120" cy="1440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1763688" y="327569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ym typeface="Wingdings" panose="05000000000000000000" pitchFamily="2" charset="2"/>
              </a:rPr>
              <a:t>P</a:t>
            </a:r>
            <a:r>
              <a:rPr lang="cs-CZ" baseline="-25000" dirty="0" smtClean="0">
                <a:sym typeface="Wingdings" panose="05000000000000000000" pitchFamily="2" charset="2"/>
              </a:rPr>
              <a:t>-1</a:t>
            </a:r>
            <a:r>
              <a:rPr lang="cs-CZ" dirty="0" smtClean="0">
                <a:sym typeface="Wingdings" panose="05000000000000000000" pitchFamily="2" charset="2"/>
              </a:rPr>
              <a:t>L=1 M=-1</a:t>
            </a:r>
            <a:endParaRPr lang="cs-CZ" dirty="0"/>
          </a:p>
        </p:txBody>
      </p:sp>
      <p:cxnSp>
        <p:nvCxnSpPr>
          <p:cNvPr id="20" name="Přímá spojnice se šipkou 19"/>
          <p:cNvCxnSpPr/>
          <p:nvPr/>
        </p:nvCxnSpPr>
        <p:spPr>
          <a:xfrm flipV="1">
            <a:off x="6629908" y="3677394"/>
            <a:ext cx="534380" cy="10907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7164288" y="328498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ym typeface="Wingdings" panose="05000000000000000000" pitchFamily="2" charset="2"/>
              </a:rPr>
              <a:t>D</a:t>
            </a:r>
            <a:r>
              <a:rPr lang="cs-CZ" baseline="-25000" dirty="0" smtClean="0">
                <a:sym typeface="Wingdings" panose="05000000000000000000" pitchFamily="2" charset="2"/>
              </a:rPr>
              <a:t>1</a:t>
            </a:r>
            <a:r>
              <a:rPr lang="cs-CZ" dirty="0" smtClean="0">
                <a:sym typeface="Wingdings" panose="05000000000000000000" pitchFamily="2" charset="2"/>
              </a:rPr>
              <a:t>L=2 M=1</a:t>
            </a:r>
            <a:endParaRPr lang="cs-CZ" dirty="0"/>
          </a:p>
        </p:txBody>
      </p:sp>
      <p:cxnSp>
        <p:nvCxnSpPr>
          <p:cNvPr id="23" name="Přímá spojnice se šipkou 22"/>
          <p:cNvCxnSpPr/>
          <p:nvPr/>
        </p:nvCxnSpPr>
        <p:spPr>
          <a:xfrm>
            <a:off x="3620734" y="5858866"/>
            <a:ext cx="591226" cy="4504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4232870" y="616530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ym typeface="Wingdings" panose="05000000000000000000" pitchFamily="2" charset="2"/>
              </a:rPr>
              <a:t>F</a:t>
            </a:r>
            <a:r>
              <a:rPr lang="cs-CZ" baseline="-25000" dirty="0" smtClean="0">
                <a:sym typeface="Wingdings" panose="05000000000000000000" pitchFamily="2" charset="2"/>
              </a:rPr>
              <a:t>-2</a:t>
            </a:r>
            <a:r>
              <a:rPr lang="cs-CZ" dirty="0" smtClean="0">
                <a:sym typeface="Wingdings" panose="05000000000000000000" pitchFamily="2" charset="2"/>
              </a:rPr>
              <a:t>L=3 M=-2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62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2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Elektronový obal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Kvantově mechanický model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Spinové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kvantové číslo elektronu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Popisuje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projekci spinu do osy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 je vnitřní moment hybnosti a nabývá hodnot 0, 1/2, 1, 3/2 …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Elektrony mají hodnotu spinu s = ±½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6724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Elektronový obal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040560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Wolfgang Pauli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1925 Formuluje vylučovací princip. Bylo mu 25 let.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Žádné 2 nerozlišitelné fermiony nemohou být současně ve stejném kvantovém stavu (nemohou mít shodná všechna kvantová čísla)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Fermiony jsou částice, které se řídí Pauliho vylučovacím principem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Mají poločíselný spin (proton, elektron, neutron..)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Bosony se jím neřídí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Mají celočíselný spin (foton, boson W,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částice…)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464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Elektronový obal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Výstavbový princip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Orbitaly s nižší energií se zaplňují dřív než orbitaly s vyšší energií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Orbitaly s nižším součtem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n+</a:t>
            </a:r>
            <a:r>
              <a:rPr lang="cs-CZ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zaplňují dřív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Pokud je součet shodný, přednost má ten s nižším 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1s,2s,2p,3s,3p,4s,3d,4p,5s,4d,5p,6s,4f…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632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Jádro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Složeno z nukleonů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Protonové (Z) a nukleonové (A) číslo - Jednoznačná identifikace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𝑍</m:t>
                        </m:r>
                      </m:sub>
                      <m:sup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sup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sPre>
                  </m:oMath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 přírodě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𝐴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1,238</m:t>
                        </m:r>
                      </m:e>
                    </m:d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𝑍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1,92</m:t>
                        </m:r>
                      </m:e>
                    </m:d>
                  </m:oMath>
                </a14:m>
                <a:endParaRPr lang="cs-CZ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Izotopy – mají stejné Z, ale různé A </a:t>
                </a:r>
              </a:p>
              <a:p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2000" t="-18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59238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Jádro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2"/>
                <a:ext cx="7010400" cy="5112568"/>
              </a:xfrm>
            </p:spPr>
            <p:txBody>
              <a:bodyPr/>
              <a:lstStyle/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Hmotnosti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Atomová hmotnostní jednotka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1/12 klidové hmotnosti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i="1" smtClean="0">
                            <a:latin typeface="Cambria Math"/>
                          </a:rPr>
                        </m:ctrlPr>
                      </m:sPrePr>
                      <m:sub>
                        <m:r>
                          <a:rPr lang="cs-CZ" b="0" i="1" smtClean="0">
                            <a:latin typeface="Cambria Math"/>
                          </a:rPr>
                          <m:t>6</m:t>
                        </m:r>
                      </m:sub>
                      <m:sup>
                        <m:r>
                          <a:rPr lang="cs-CZ" b="0" i="1" smtClean="0">
                            <a:latin typeface="Cambria Math"/>
                          </a:rPr>
                          <m:t>12</m:t>
                        </m:r>
                      </m:sup>
                      <m:e>
                        <m:r>
                          <a:rPr lang="cs-CZ" b="0" i="1" smtClean="0">
                            <a:latin typeface="Cambria Math"/>
                          </a:rPr>
                          <m:t>𝐶</m:t>
                        </m:r>
                      </m:e>
                    </m:sPre>
                  </m:oMath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u = 1 Da (Dalton) = 1,6605 . 10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-27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kg = m</a:t>
                </a:r>
                <a:r>
                  <a:rPr lang="cs-CZ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Klidová hmotnost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Hmotnost jádra naměřená v klidu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Relativní atomová hmotnost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sub>
                        </m:sSub>
                      </m:den>
                    </m:f>
                  </m:oMath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hmotnost atomu 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 periodické tabulce</a:t>
                </a: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2"/>
                <a:ext cx="7010400" cy="5112568"/>
              </a:xfrm>
              <a:blipFill rotWithShape="1">
                <a:blip r:embed="rId2" cstate="print"/>
                <a:stretch>
                  <a:fillRect l="-2000" t="-16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3089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Jádro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239000" cy="5112568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Hmotnosti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Molární hmotnost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jednotka kg/mol, ale lépe se pamatuje g/mol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Číselně je totiž totožná s relativní atomovou hmotností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Například A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H) = 1,00797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1,00797 g/mol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649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Atom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století př.nl. Demokritos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Filosofická teze o konečné dělitelnosti látek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Nejmenší nedělitelnou částicí je atom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3628270"/>
            <a:ext cx="2232248" cy="308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757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Jádro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2"/>
                <a:ext cx="7239000" cy="5112568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Hmotnosti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Částicová jednotka eV/c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Využívá se v jaderné fyzice pro popis klidových hmotností částic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Odvozena z Einsteinova vztahu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num>
                      <m:den>
                        <m:sSup>
                          <m:sSupPr>
                            <m:ctrlP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cs-CZ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Např. hmotnost p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938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MeV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/c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motnost e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511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keV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/c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2"/>
                <a:ext cx="7239000" cy="5112568"/>
              </a:xfrm>
              <a:blipFill rotWithShape="1">
                <a:blip r:embed="rId2" cstate="print"/>
                <a:stretch>
                  <a:fillRect l="-1938" t="-16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17220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Jádro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2"/>
                <a:ext cx="7239000" cy="5112568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Látkové množství – n 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 jednotka mol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mol látky obsahuje stejný počet částic jako 12 g uhlíku 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Toto množství je rovno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Avogadrově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konstantě (N</a:t>
                </a:r>
                <a:r>
                  <a:rPr lang="cs-CZ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cs-CZ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6,022 141 . 10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mol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2"/>
                <a:ext cx="7239000" cy="5112568"/>
              </a:xfrm>
              <a:blipFill rotWithShape="1">
                <a:blip r:embed="rId2" cstate="print"/>
                <a:stretch>
                  <a:fillRect l="-1938" t="-16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3444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Jádro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Hmotnostní úbytek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Očekávaná hmotnost jádra (součet hmotností nukleonů)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𝑛𝑢𝑘𝑙</m:t>
                        </m:r>
                      </m:sub>
                    </m:sSub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𝑍</m:t>
                    </m:r>
                    <m:sSub>
                      <m:sSub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</m:d>
                    <m:sSub>
                      <m:sSub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cs-CZ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Naměřená hmotnost jádra je vždy menší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𝑛𝑢𝑘𝑙</m:t>
                        </m:r>
                      </m:sub>
                    </m:sSub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𝑗𝑎𝑑𝑟</m:t>
                        </m:r>
                      </m:sub>
                    </m:sSub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∆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endParaRPr lang="cs-CZ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Hmotnostní schodek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je vždy kladný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Platí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E=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Tato energie je vazebnou energií jádra</a:t>
                </a: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2000" t="-18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0800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Jádro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Stabilita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46"/>
          <a:stretch>
            <a:fillRect/>
          </a:stretch>
        </p:blipFill>
        <p:spPr bwMode="auto">
          <a:xfrm>
            <a:off x="2123728" y="2104169"/>
            <a:ext cx="6662823" cy="465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4616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927902"/>
          </a:xfrm>
        </p:spPr>
        <p:txBody>
          <a:bodyPr/>
          <a:lstStyle/>
          <a:p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Dmitrij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I. Mendělejev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1869 – Seřadil prvky podle hmotnosti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Nové poznatky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úprava tabulky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Prvky ve skupinách (sloupce) = stejný počet valenčních elektronů, podobné chemické vlastnosti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Prvky v periodách (řádky) = stejné 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Z levého dolního do pravého horního roste elektronegativita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740352" y="63000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2078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Rozdílnosti ve skupinách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Pravidlo podobných vlastností ve skupinách neplatí vždy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 skupinách mohou být i velmi významné fyzikální rozdíly. Jeden z nich ovlivňuje život na celé zemi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740352" y="63000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9440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Prvky se mohou slučovat do molekul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Důvodem je minimalizace potenciální energie mezi atomy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Pokud jsou atomy moc blízko, převládá odpudivá síla nad přitažlivou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Naopak, když jsou moc daleko, je přitažlivá síla příliš slabá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118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Prvky</a:t>
            </a:r>
            <a:endParaRPr lang="cs-CZ" dirty="0"/>
          </a:p>
        </p:txBody>
      </p:sp>
      <p:pic>
        <p:nvPicPr>
          <p:cNvPr id="4" name="Picture 14" descr="ob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4697" y="1700808"/>
            <a:ext cx="6835775" cy="4572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17"/>
          <p:cNvSpPr>
            <a:spLocks noChangeArrowheads="1"/>
          </p:cNvSpPr>
          <p:nvPr/>
        </p:nvSpPr>
        <p:spPr bwMode="auto">
          <a:xfrm>
            <a:off x="2882305" y="2466975"/>
            <a:ext cx="228600" cy="2286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6" name="Oval 17"/>
          <p:cNvSpPr>
            <a:spLocks noChangeArrowheads="1"/>
          </p:cNvSpPr>
          <p:nvPr/>
        </p:nvSpPr>
        <p:spPr bwMode="auto">
          <a:xfrm>
            <a:off x="2756595" y="2466975"/>
            <a:ext cx="228600" cy="228600"/>
          </a:xfrm>
          <a:prstGeom prst="ellipse">
            <a:avLst/>
          </a:prstGeom>
          <a:solidFill>
            <a:srgbClr val="D7220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3145335" y="5877272"/>
            <a:ext cx="228600" cy="2286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8" name="Oval 17"/>
          <p:cNvSpPr>
            <a:spLocks noChangeArrowheads="1"/>
          </p:cNvSpPr>
          <p:nvPr/>
        </p:nvSpPr>
        <p:spPr bwMode="auto">
          <a:xfrm>
            <a:off x="8100392" y="3986808"/>
            <a:ext cx="228600" cy="2286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2914750" y="5877272"/>
            <a:ext cx="228600" cy="228600"/>
          </a:xfrm>
          <a:prstGeom prst="ellipse">
            <a:avLst/>
          </a:prstGeom>
          <a:solidFill>
            <a:srgbClr val="D7220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7452320" y="3986808"/>
            <a:ext cx="228600" cy="228600"/>
          </a:xfrm>
          <a:prstGeom prst="ellipse">
            <a:avLst/>
          </a:prstGeom>
          <a:solidFill>
            <a:srgbClr val="D7220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2700808" y="2348880"/>
            <a:ext cx="503040" cy="0"/>
          </a:xfrm>
          <a:prstGeom prst="straightConnector1">
            <a:avLst/>
          </a:prstGeom>
          <a:ln w="444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7308304" y="3789040"/>
            <a:ext cx="432048" cy="0"/>
          </a:xfrm>
          <a:prstGeom prst="straightConnector1">
            <a:avLst/>
          </a:prstGeom>
          <a:ln w="444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7983810" y="3789040"/>
            <a:ext cx="461764" cy="0"/>
          </a:xfrm>
          <a:prstGeom prst="straightConnector1">
            <a:avLst/>
          </a:prstGeom>
          <a:ln w="444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2870895" y="6237312"/>
            <a:ext cx="548977" cy="0"/>
          </a:xfrm>
          <a:prstGeom prst="straightConnector1">
            <a:avLst/>
          </a:prstGeom>
          <a:ln w="444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2984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 je vše přátelé...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5170" y="2132856"/>
            <a:ext cx="3851126" cy="2156631"/>
          </a:xfr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907704" y="5094312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cs-CZ" dirty="0" smtClean="0"/>
              <a:t>...pro dnešek...</a:t>
            </a:r>
          </a:p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2499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90342"/>
            <a:ext cx="3247568" cy="464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1869 objev katodového záření (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Hittorf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v upravených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Geisslerových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trubicích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Ohýbá se v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poli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 záporný el. náboj</a:t>
            </a: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 to je?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076056" y="626359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1579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Atom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První dekáda 19. stol. John Dalton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Daltonova atomová teorie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Látky se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skládají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malých částic zvaných atomy. Atomy nelze vytvořit, zničit ani rozdělit. 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Atomy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jednoho prvku jsou stejné (mají stejnou hmotnost i vlastnosti). 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Atomy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různých prvků mají rozdílné vlastnosti a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různou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hmotnost. 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Atomy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slučují na molekuly v poměrech malých celých čísel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020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1897 Thomsonův experiment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0000"/>
                    </a14:imgEffect>
                    <a14:imgEffect>
                      <a14:brightnessContrast bright="-9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556"/>
          <a:stretch/>
        </p:blipFill>
        <p:spPr>
          <a:xfrm>
            <a:off x="1713794" y="2564904"/>
            <a:ext cx="7430206" cy="3024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100392" y="626359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5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2276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1512167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Záporně nabytá částice získá v elektrickém poli potenciální energii E=Q U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1907704" y="2852936"/>
                <a:ext cx="7010400" cy="122413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se mění na kinetickou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𝐸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852936"/>
                <a:ext cx="7010400" cy="122413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1907704" y="3645024"/>
                <a:ext cx="7010400" cy="273630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𝑄𝑈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𝑄𝑈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cs-CZ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645024"/>
                <a:ext cx="7010400" cy="273630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8100392" y="626359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1254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239000" cy="1080120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Víme, že se proud záření ohýbá po kružnici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1907704" y="2564904"/>
                <a:ext cx="7236296" cy="15841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Dostředivá síla při pohybu po kružnici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564904"/>
                <a:ext cx="7236296" cy="158417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938" t="-53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1905000" y="4149080"/>
                <a:ext cx="7010400" cy="115212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Záření je ohýbáno Lorentzovou silou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𝑄𝑣𝐵</m:t>
                      </m:r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149080"/>
                <a:ext cx="7010400" cy="115212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000" t="-74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Zástupný symbol pro obsah 2"/>
              <p:cNvSpPr txBox="1">
                <a:spLocks/>
              </p:cNvSpPr>
              <p:nvPr/>
            </p:nvSpPr>
            <p:spPr>
              <a:xfrm>
                <a:off x="1905000" y="5157192"/>
                <a:ext cx="7010400" cy="15841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𝑄𝑣𝐵𝑟</m:t>
                      </m:r>
                    </m:oMath>
                  </m:oMathPara>
                </a14:m>
                <a:endParaRPr lang="cs-CZ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𝐵𝑟</m:t>
                          </m:r>
                        </m:den>
                      </m:f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157192"/>
                <a:ext cx="7010400" cy="158417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/>
          <p:cNvSpPr txBox="1"/>
          <p:nvPr/>
        </p:nvSpPr>
        <p:spPr>
          <a:xfrm>
            <a:off x="8100392" y="626359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5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3030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648072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dosazení za rychlost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1907704" y="2060848"/>
                <a:ext cx="7010400" cy="194421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𝑈𝑄</m:t>
                                  </m:r>
                                </m:num>
                                <m:den>
                                  <m: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rad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𝐵𝑟</m:t>
                          </m:r>
                        </m:den>
                      </m:f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060848"/>
                <a:ext cx="7010400" cy="194421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obsah 2"/>
          <p:cNvSpPr txBox="1">
            <a:spLocks/>
          </p:cNvSpPr>
          <p:nvPr/>
        </p:nvSpPr>
        <p:spPr>
          <a:xfrm>
            <a:off x="6702946" y="2708920"/>
            <a:ext cx="2438400" cy="6480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  umocníme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Zástupný symbol pro obsah 2"/>
              <p:cNvSpPr txBox="1">
                <a:spLocks/>
              </p:cNvSpPr>
              <p:nvPr/>
            </p:nvSpPr>
            <p:spPr>
              <a:xfrm>
                <a:off x="1907704" y="3789040"/>
                <a:ext cx="7010400" cy="129614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𝑈𝑄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789040"/>
                <a:ext cx="7010400" cy="129614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ástupný symbol pro obsah 2"/>
          <p:cNvSpPr txBox="1">
            <a:spLocks/>
          </p:cNvSpPr>
          <p:nvPr/>
        </p:nvSpPr>
        <p:spPr>
          <a:xfrm>
            <a:off x="6742112" y="4077072"/>
            <a:ext cx="2438400" cy="6480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  ÷Q ×m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Zástupný symbol pro obsah 2"/>
              <p:cNvSpPr txBox="1">
                <a:spLocks/>
              </p:cNvSpPr>
              <p:nvPr/>
            </p:nvSpPr>
            <p:spPr>
              <a:xfrm>
                <a:off x="1907704" y="4941168"/>
                <a:ext cx="7010400" cy="129614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𝑈</m:t>
                          </m:r>
                        </m:num>
                        <m:den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941168"/>
                <a:ext cx="7010400" cy="129614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/>
          <p:cNvSpPr txBox="1"/>
          <p:nvPr/>
        </p:nvSpPr>
        <p:spPr>
          <a:xfrm>
            <a:off x="8100392" y="626359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5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694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301208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Thomson vypočítal náboj katodového záření rovný kationtu vodíku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Hmotnost částice katodového záření vypočítal přibližně 1000x menší než atomu vodíku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Usuzoval, že se jedná o částici, která se nachází uvnitř atomu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Konec 1. dodatku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100392" y="626359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806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2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2"/>
                <a:ext cx="7010400" cy="5301208"/>
              </a:xfrm>
            </p:spPr>
            <p:txBody>
              <a:bodyPr/>
              <a:lstStyle/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Moment hybnosti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acc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a:rPr lang="cs-CZ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Popisuje rotační pohyb tělesa</a:t>
                </a:r>
              </a:p>
              <a:p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cs-CZ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Podrobněji na 7. přednášce (MRI)</a:t>
                </a:r>
              </a:p>
              <a:p>
                <a:pPr marL="0" indent="0">
                  <a:buNone/>
                </a:pPr>
                <a:r>
                  <a:rPr lang="cs-CZ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Konec 2. dodatku</a:t>
                </a:r>
                <a:endParaRPr lang="cs-CZ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2"/>
                <a:ext cx="7010400" cy="5301208"/>
              </a:xfrm>
              <a:blipFill rotWithShape="1">
                <a:blip r:embed="rId4" cstate="print"/>
                <a:stretch>
                  <a:fillRect l="-2000" t="-46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8100392" y="626359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5" action="ppaction://hlinksldjump"/>
              </a:rPr>
              <a:t>zpět</a:t>
            </a:r>
            <a:endParaRPr lang="cs-CZ" dirty="0"/>
          </a:p>
        </p:txBody>
      </p:sp>
      <p:pic>
        <p:nvPicPr>
          <p:cNvPr id="6" name="moment hybnosti.gif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524250" y="3005209"/>
            <a:ext cx="3279998" cy="22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784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20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repeatCount="10000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265876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Periodická tabulka prvků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Prvky ve stejné skupině („sloupci“) mají stejný počet valenčních elektronů. Proto většinou vykazují podobné chemické vlastnosti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Prvky v 18. skupině (vzácné plyny) mají zcela zaplněné všechny orbitaly. Mají nejvyšší ionizační energii a je velmi obtížné je ionizovat a dlouho nebyly známy jejich sloučeniny. Proto se jim říkalo inertní (netečné) prvky.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460432" y="64533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0794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Ionizační energie prvků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2856"/>
            <a:ext cx="7164288" cy="424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460432" y="64533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8934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112568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Periodická tabulka prvků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Oproti tomu, prvky z 1. skupiny (alkalické kovy) mají ve valenční vrstvě 1 volný elektron, který je „nadbytečný“ oproti vysoce stabilní elektronové konfiguraci vzácných plynů a mají tendenci lehce se jej zbavovat. Proto je jejich ionizační energie minimální.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Všechny velmi rychle a bouřlivě reagují s vodou (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video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1" indent="0">
              <a:buNone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https://www.youtube.com/watch?v=HvVUtpdK7xw</a:t>
            </a:r>
            <a:endParaRPr lang="cs-CZ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460432" y="64533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1959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265876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Periodická tabulka prvků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Prvkům ze 17. skupiny (halogeny) chybí 1 elektron do elektronové konfigurace vzácných plynů. Proto se ho snaží získat což se projevuje na jejich vysoké elektronegativitě.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Jejich podobné reakce jsou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zde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https://www.youtube.com/watch?v=u2ogMUDBaf4</a:t>
            </a:r>
          </a:p>
          <a:p>
            <a:pPr marL="457200" lvl="1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dodatku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460432" y="64533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6199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3495117"/>
            <a:ext cx="3096344" cy="346227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Atom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1897 Joseph John Thomson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Při studiu katodového záření objevuje elektron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atom přestává být považován za nejmenší částici hmoty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596336" y="60586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Podrobněji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350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Všechny prvky z 16. skupiny (chalkogeny) tvoří sloučeniny s vodíkem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Proč tak odlišná teplota u H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460432" y="64533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211131"/>
              </p:ext>
            </p:extLst>
          </p:nvPr>
        </p:nvGraphicFramePr>
        <p:xfrm>
          <a:off x="2267744" y="3284984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Molekula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</a:t>
                      </a:r>
                      <a:r>
                        <a:rPr lang="cs-CZ" baseline="0" dirty="0" smtClean="0"/>
                        <a:t> tání [°C]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 varu [°C]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cs-CZ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cs-CZ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-82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cs-CZ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-41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cs-CZ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3335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081210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Vodíková vazba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slabší než iontová nebo kovalentní, ale silnější než ostatní vazby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Silně ovlivňuje teplotu tání a varu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Ke vzniku musí být přítomen vodík navázaný na silně elektronegativním prvku a další prvek s volným elektronovým párem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vodíku vzniká kladný parciální náboj, na který se může navázat elektron z nevazebného elektronového páru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460432" y="64533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1514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4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1703578"/>
            <a:ext cx="7010400" cy="4276344"/>
          </a:xfrm>
        </p:spPr>
      </p:pic>
      <p:sp>
        <p:nvSpPr>
          <p:cNvPr id="5" name="TextovéPole 4"/>
          <p:cNvSpPr txBox="1"/>
          <p:nvPr/>
        </p:nvSpPr>
        <p:spPr>
          <a:xfrm>
            <a:off x="8460432" y="64533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123728" y="630002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Konec 4. dodatku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46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Atom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Thomsonův model atomu „pudinkový“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Elektrony jsou rovnoměrně rozložené v atomu společně s kladným nábojem, takže výsledný náboj je 0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4001476"/>
            <a:ext cx="2592288" cy="257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248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Atom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2"/>
                <a:ext cx="7010400" cy="4987954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Ernest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Rutherford</a:t>
                </a:r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1909 Experimentálně objevuje atomové jádro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Ostřelování zlaté fólie alfa částicemi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Navrhuje nový (planetární) model atomu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Většina hmoty v malém jádře s kladným nábojem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Podrobněji na cvičení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  <a:cs typeface="Times New Roman" panose="02020603050405020304" pitchFamily="18" charset="0"/>
                          </a:rPr>
                          <m:t>cot</m:t>
                        </m:r>
                      </m:fName>
                      <m:e>
                        <m:f>
                          <m:fPr>
                            <m:ctrlPr>
                              <a:rPr lang="cs-CZ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cs typeface="Times New Roman" panose="02020603050405020304" pitchFamily="18" charset="0"/>
                              </a:rPr>
                              <m:t>Θ</m:t>
                            </m:r>
                          </m:num>
                          <m:den>
                            <m:r>
                              <a:rPr lang="cs-CZ" i="1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=4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cs typeface="Times New Roman" panose="02020603050405020304" pitchFamily="18" charset="0"/>
                          </a:rPr>
                          <m:t>π</m:t>
                        </m:r>
                        <m:sSub>
                          <m:sSubPr>
                            <m:ctrlPr>
                              <a:rPr lang="cs-CZ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cs typeface="Times New Roman" panose="02020603050405020304" pitchFamily="18" charset="0"/>
                              </a:rPr>
                              <m:t>ε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f>
                          <m:fPr>
                            <m:ctrlPr>
                              <a:rPr lang="cs-CZ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sSubSup>
                              <m:sSubSupPr>
                                <m:ctrlPr>
                                  <a:rPr lang="cs-CZ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cs-CZ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cs-CZ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cs-CZ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cs-CZ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cs-CZ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func>
                  </m:oMath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2"/>
                <a:ext cx="7010400" cy="4987954"/>
              </a:xfrm>
              <a:blipFill rotWithShape="1">
                <a:blip r:embed="rId2" cstate="print"/>
                <a:stretch>
                  <a:fillRect l="-2000" t="-17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2838" y="4705742"/>
            <a:ext cx="2035626" cy="203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989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Atom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Niels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Bohr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1913 Navrhuje nový model atomu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nergie musí být kvantována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elektrony mohou obíhat jádro pouze v energeticky dovolených drahách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přechodu mezi hladinami musí elektron přijmout/vyzářit příslušné množství 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Pomohl vysvětlit doposud neznámé chování některých atomových spekter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3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116632"/>
            <a:ext cx="2530996" cy="2158791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xmlns="" val="339753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Atom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040560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Kvantově mechanický model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Využívá poznatků kvantové mechaniky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Schrődingerova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vlnová rovnice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Elektron se nepopisuje jako hmotný bod, ale pomocí vlnové funkce (pravděpodobnost výskytu) </a:t>
            </a:r>
            <a:endParaRPr lang="cs-CZ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Heisenbergovy relace neurčitosti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Podrobněji v dalších přednáškách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Zavedení pojmu orbital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Oblast s největší pravděpodobností výskytu elektronu v obalu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-108520" y="404664"/>
            <a:ext cx="230425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2339752" y="2492896"/>
            <a:ext cx="5112568" cy="576064"/>
          </a:xfrm>
          <a:prstGeom prst="ellipse">
            <a:avLst/>
          </a:prstGeom>
          <a:noFill/>
          <a:ln>
            <a:solidFill>
              <a:srgbClr val="F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8987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Elektronový obal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Kvantově mechanický model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Kvantová čísla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Hlavní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Vedlejší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Magnetické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Spinové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80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ics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Physics-PowerPoint-Template</Template>
  <TotalTime>3090</TotalTime>
  <Words>1261</Words>
  <Application>Microsoft Office PowerPoint</Application>
  <PresentationFormat>Předvádění na obrazovce (4:3)</PresentationFormat>
  <Paragraphs>241</Paragraphs>
  <Slides>42</Slides>
  <Notes>5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3" baseType="lpstr">
      <vt:lpstr>Physics-PowerPoint-Template</vt:lpstr>
      <vt:lpstr>Ionizující záření v biologii a medicíně </vt:lpstr>
      <vt:lpstr>Atom</vt:lpstr>
      <vt:lpstr>Atom</vt:lpstr>
      <vt:lpstr>Atom</vt:lpstr>
      <vt:lpstr>Atom</vt:lpstr>
      <vt:lpstr>Atom</vt:lpstr>
      <vt:lpstr>Atom</vt:lpstr>
      <vt:lpstr>Atom</vt:lpstr>
      <vt:lpstr>Elektronový obal</vt:lpstr>
      <vt:lpstr>Elektronový obal</vt:lpstr>
      <vt:lpstr>Elektronový obal</vt:lpstr>
      <vt:lpstr>Elektronový obal</vt:lpstr>
      <vt:lpstr>Elektronový obal</vt:lpstr>
      <vt:lpstr>Elektronový obal</vt:lpstr>
      <vt:lpstr>Elektronový obal</vt:lpstr>
      <vt:lpstr>Elektronový obal</vt:lpstr>
      <vt:lpstr>Jádro</vt:lpstr>
      <vt:lpstr>Jádro</vt:lpstr>
      <vt:lpstr>Jádro</vt:lpstr>
      <vt:lpstr>Jádro</vt:lpstr>
      <vt:lpstr>Jádro</vt:lpstr>
      <vt:lpstr>Jádro</vt:lpstr>
      <vt:lpstr>Jádro</vt:lpstr>
      <vt:lpstr>Prvky</vt:lpstr>
      <vt:lpstr>Prvky</vt:lpstr>
      <vt:lpstr>Prvky</vt:lpstr>
      <vt:lpstr>Prvky</vt:lpstr>
      <vt:lpstr>To je vše přátelé...</vt:lpstr>
      <vt:lpstr>Dodatky 1</vt:lpstr>
      <vt:lpstr>Dodatky 1</vt:lpstr>
      <vt:lpstr>Dodatky 1</vt:lpstr>
      <vt:lpstr>Dodatky 1</vt:lpstr>
      <vt:lpstr>Dodatky 1</vt:lpstr>
      <vt:lpstr>Dodatky 1</vt:lpstr>
      <vt:lpstr>Dodatky 2</vt:lpstr>
      <vt:lpstr>Dodatky 3</vt:lpstr>
      <vt:lpstr>Dodatky 3</vt:lpstr>
      <vt:lpstr>Dodatky 3</vt:lpstr>
      <vt:lpstr>Dodatky 3</vt:lpstr>
      <vt:lpstr>Dodatky 4</vt:lpstr>
      <vt:lpstr>Dodatky 4</vt:lpstr>
      <vt:lpstr>Dodatky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</dc:creator>
  <cp:lastModifiedBy>Mornstein</cp:lastModifiedBy>
  <cp:revision>154</cp:revision>
  <dcterms:created xsi:type="dcterms:W3CDTF">2015-01-23T09:47:57Z</dcterms:created>
  <dcterms:modified xsi:type="dcterms:W3CDTF">2016-02-29T19:19:27Z</dcterms:modified>
</cp:coreProperties>
</file>