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wma" ContentType="audio/x-ms-wma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ink/inkAction1.xml" ContentType="application/vnd.ms-office.inkAction+xml"/>
  <Override PartName="/ppt/ink/inkAction2.xml" ContentType="application/vnd.ms-office.inkAction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handoutMasterIdLst>
    <p:handoutMasterId r:id="rId36"/>
  </p:handoutMasterIdLst>
  <p:sldIdLst>
    <p:sldId id="530" r:id="rId2"/>
    <p:sldId id="654" r:id="rId3"/>
    <p:sldId id="655" r:id="rId4"/>
    <p:sldId id="656" r:id="rId5"/>
    <p:sldId id="657" r:id="rId6"/>
    <p:sldId id="595" r:id="rId7"/>
    <p:sldId id="618" r:id="rId8"/>
    <p:sldId id="594" r:id="rId9"/>
    <p:sldId id="663" r:id="rId10"/>
    <p:sldId id="301" r:id="rId11"/>
    <p:sldId id="304" r:id="rId12"/>
    <p:sldId id="305" r:id="rId13"/>
    <p:sldId id="306" r:id="rId14"/>
    <p:sldId id="307" r:id="rId15"/>
    <p:sldId id="308" r:id="rId16"/>
    <p:sldId id="580" r:id="rId17"/>
    <p:sldId id="311" r:id="rId18"/>
    <p:sldId id="672" r:id="rId19"/>
    <p:sldId id="662" r:id="rId20"/>
    <p:sldId id="410" r:id="rId21"/>
    <p:sldId id="607" r:id="rId22"/>
    <p:sldId id="608" r:id="rId23"/>
    <p:sldId id="646" r:id="rId24"/>
    <p:sldId id="647" r:id="rId25"/>
    <p:sldId id="648" r:id="rId26"/>
    <p:sldId id="649" r:id="rId27"/>
    <p:sldId id="650" r:id="rId28"/>
    <p:sldId id="652" r:id="rId29"/>
    <p:sldId id="659" r:id="rId30"/>
    <p:sldId id="660" r:id="rId31"/>
    <p:sldId id="617" r:id="rId32"/>
    <p:sldId id="539" r:id="rId33"/>
    <p:sldId id="673" r:id="rId34"/>
  </p:sldIdLst>
  <p:sldSz cx="9144000" cy="6858000" type="screen4x3"/>
  <p:notesSz cx="6781800" cy="9926638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6">
          <p15:clr>
            <a:srgbClr val="A4A3A4"/>
          </p15:clr>
        </p15:guide>
        <p15:guide id="2" pos="213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2C7CCC"/>
    <a:srgbClr val="FFFFCC"/>
    <a:srgbClr val="EE2626"/>
    <a:srgbClr val="EA4410"/>
    <a:srgbClr val="2972BB"/>
    <a:srgbClr val="3D89D5"/>
    <a:srgbClr val="990033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15394" autoAdjust="0"/>
    <p:restoredTop sz="99671" autoAdjust="0"/>
  </p:normalViewPr>
  <p:slideViewPr>
    <p:cSldViewPr>
      <p:cViewPr varScale="1">
        <p:scale>
          <a:sx n="74" d="100"/>
          <a:sy n="74" d="100"/>
        </p:scale>
        <p:origin x="1668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78" d="100"/>
          <a:sy n="78" d="100"/>
        </p:scale>
        <p:origin x="-2064" y="-90"/>
      </p:cViewPr>
      <p:guideLst>
        <p:guide orient="horz" pos="3126"/>
        <p:guide pos="21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xmlns="" id="{CFEAD878-FE9B-446F-94CF-BD53DED3AA09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3846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401" tIns="44700" rIns="89401" bIns="44700" numCol="1" anchor="t" anchorCtr="0" compatLnSpc="1">
            <a:prstTxWarp prst="textNoShape">
              <a:avLst/>
            </a:prstTxWarp>
          </a:bodyPr>
          <a:lstStyle>
            <a:lvl1pPr defTabSz="893763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xmlns="" id="{F42C126A-AD4F-4D08-94A3-0EBFC9A412EE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1750" y="0"/>
            <a:ext cx="293846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401" tIns="44700" rIns="89401" bIns="44700" numCol="1" anchor="t" anchorCtr="0" compatLnSpc="1">
            <a:prstTxWarp prst="textNoShape">
              <a:avLst/>
            </a:prstTxWarp>
          </a:bodyPr>
          <a:lstStyle>
            <a:lvl1pPr algn="r" defTabSz="893763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xmlns="" id="{1FB716DB-9270-4D25-A94B-59C584F22E3B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9750"/>
            <a:ext cx="293846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401" tIns="44700" rIns="89401" bIns="44700" numCol="1" anchor="b" anchorCtr="0" compatLnSpc="1">
            <a:prstTxWarp prst="textNoShape">
              <a:avLst/>
            </a:prstTxWarp>
          </a:bodyPr>
          <a:lstStyle>
            <a:lvl1pPr defTabSz="893763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077" name="Rectangle 5">
            <a:extLst>
              <a:ext uri="{FF2B5EF4-FFF2-40B4-BE49-F238E27FC236}">
                <a16:creationId xmlns:a16="http://schemas.microsoft.com/office/drawing/2014/main" xmlns="" id="{1D03D8D0-F2B5-4D4F-960D-3B521D46C30C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1750" y="9429750"/>
            <a:ext cx="293846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401" tIns="44700" rIns="89401" bIns="44700" numCol="1" anchor="b" anchorCtr="0" compatLnSpc="1">
            <a:prstTxWarp prst="textNoShape">
              <a:avLst/>
            </a:prstTxWarp>
          </a:bodyPr>
          <a:lstStyle>
            <a:lvl1pPr algn="r" defTabSz="893763" eaLnBrk="1" hangingPunct="1">
              <a:defRPr sz="1200"/>
            </a:lvl1pPr>
          </a:lstStyle>
          <a:p>
            <a:pPr>
              <a:defRPr/>
            </a:pPr>
            <a:fld id="{120EC0EF-FBDE-4759-950B-FA9064F63FC6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0462455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60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28.36879" units="1/cm"/>
          <inkml:channelProperty channel="Y" name="resolution" value="28.30189" units="1/cm"/>
          <inkml:channelProperty channel="T" name="resolution" value="1" units="1/dev"/>
        </inkml:channelProperties>
      </inkml:inkSource>
      <inkml:timestamp xml:id="ts0" timeString="2020-10-15T09:16:58.383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act:action type="add" startTime="60524">
    <iact:property name="dataType"/>
    <iact:actionData xml:id="d0">
      <inkml:trace xmlns:inkml="http://www.w3.org/2003/InkML" xml:id="stk0" contextRef="#ctx0" brushRef="#br0">11901 7172 0,'-28'0'177,"28"0"-162,0 0 1,0 0-8,28 0 0,0 0 0,-28 0-4,28 0 4,-28 0 0,28 0-4,-28 0 4,28 0 0,0 0-4,-28 0 4,28 0 8,-28 28-6,28-28 16,0 0-14,-28 28 53,28-28-58,-28 28 1,28-28-4,-28 0 0,28 0 0,0 28 8,-28-28 64,28 0-56,-28 0 76,28 28-92,0-28 0,-28 28 0,29-28 4,-29 0 8,0 0 480,28 0-484,-28 0 92,0-28-95,28 28-2,-28 0 13,0-28-8,0 28-4,0-28 0,0 28-4,28 0 5</inkml:trace>
    </iact:actionData>
  </iact:action>
  <iact:action type="add" startTime="70377">
    <iact:property name="dataType"/>
    <iact:actionData xml:id="d1">
      <inkml:trace xmlns:inkml="http://www.w3.org/2003/InkML" xml:id="stk1" contextRef="#ctx0" brushRef="#br0">12658 7312 0</inkml:trace>
    </iact:actionData>
  </iact:action>
  <iact:action type="add" startTime="79869">
    <iact:property name="dataType"/>
    <iact:actionData xml:id="d2">
      <inkml:trace xmlns:inkml="http://www.w3.org/2003/InkML" xml:id="stk2" contextRef="#ctx0" brushRef="#br0">13134 7144 0,'0'0'255,"0"0"-251,28 0 4,-28 0 16,28 0-19,-28 0-2,0 0 2,28 0 3,-28 0 31,28 0-28,0 0-1,-28 0 53,28 0-55,-28 0 8,28 0 0,-28 0-8,28 0 12,0 0-2,-28 0-12,28 0 10,-28 0-8,28 0 2,0 0 0,-28 0 2,28-28-3,-28 0-1,28 28-2,-28 0 3,28 0 11,0 0 25,-28 0-38,28 0 10,-28 0 14,28 0-22,0 0 15,-28 0 19,28 0-35,-28 0 28,28 0-3,-28 0-30,28 0 6,0 0-4,-28 0 1,0 0 6,28 0 1</inkml:trace>
    </iact:actionData>
  </iact:action>
  <iact:action type="add" startTime="87288">
    <iact:property name="dataType"/>
    <iact:actionData xml:id="d3">
      <inkml:trace xmlns:inkml="http://www.w3.org/2003/InkML" xml:id="stk3" contextRef="#ctx0" brushRef="#br0">13974 7172 0,'0'0'264,"0"0"-252,28 0-3,-28 0 10,28 0-14,-28 0 2,28 0-3,-28 0 0,28 0 5,0 0 2,-28 0 5,28 0-7,-28 0 10,28 0-14,0 0 3,-28 0 15,28 0 14,-28 0-30,28 0 6,-28 0 30,28 0-34,0 0 31</inkml:trace>
    </iact:actionData>
  </iact:action>
  <iact:action type="add" startTime="91958">
    <iact:property name="dataType"/>
    <iact:actionData xml:id="d4">
      <inkml:trace xmlns:inkml="http://www.w3.org/2003/InkML" xml:id="stk4" contextRef="#ctx0" brushRef="#br0">14702 7032 0,'0'0'252,"0"0"-248,0 0 0,28 0 1,-28 0 2,28 0 2,0 0-5,0 0 0,-28 0-1,28 0 2,0 0 3,-28 0-5,28 0 10,-28 0 70,28 0-74,0 0 2,-28 0 1,28 0-3,-28 0 6,28 0 2,-28 0-10,28 0 46,0 0-45,-28 0-1,28 0 14,-28 0-6,28 0-6,-28 0 6,28 0-10,0 0 0,-28 0 1,28 0 30,-28 0-28,28 0 28,-28 0-32,28 0 1,-28 0-2,28 0 9,-28 0-8,28 0 4,-28 28 1,28-28-2,0 0 6,-28 0 2,28 0-6,-28 0-2,28 28-3,0-28 41,-28 0-38,28 0 6,-28 0-6,28 28-3,-28-28 0,0 0 0,28 0 1,-28 28 0,28-28-3,-28 0 6,28 28 33,-28-28 42,28 0-75,0 0-4,-28 0 0,0 0 0,28 0 36,-28 0 96,28 0-126,-28 0 16</inkml:trace>
    </iact:actionData>
  </iact:action>
</iact:actions>
</file>

<file path=ppt/ink/inkAction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200" units="cm"/>
          <inkml:channel name="T" type="integer" max="2.14748E9" units="dev"/>
        </inkml:traceFormat>
        <inkml:channelProperties>
          <inkml:channelProperty channel="X" name="resolution" value="37.06564" units="1/cm"/>
          <inkml:channelProperty channel="Y" name="resolution" value="37.03704" units="1/cm"/>
          <inkml:channelProperty channel="T" name="resolution" value="1" units="1/dev"/>
        </inkml:channelProperties>
      </inkml:inkSource>
      <inkml:timestamp xml:id="ts0" timeString="2020-10-20T11:04:52.773"/>
    </inkml:context>
    <inkml:brush xml:id="br0">
      <inkml:brushProperty name="width" value="0.05292" units="cm"/>
      <inkml:brushProperty name="height" value="0.05292" units="cm"/>
      <inkml:brushProperty name="color" value="#C00000"/>
    </inkml:brush>
  </inkml:definitions>
  <iact:action type="add" startTime="284131">
    <iact:property name="dataType"/>
    <iact:actionData xml:id="d0">
      <inkml:trace xmlns:inkml="http://www.w3.org/2003/InkML" xml:id="stk0" contextRef="#ctx0" brushRef="#br0">6083 13977 0,'0'-20'31,"19"20"79,1 0-102,-1 0 4,1 0 4,19 0-2,-20 0-5,0-19 10,1 19-4</inkml:trace>
    </iact:actionData>
  </iact:action>
  <iact:action type="add" startTime="291539">
    <iact:property name="dataType"/>
    <iact:actionData xml:id="d1">
      <inkml:trace xmlns:inkml="http://www.w3.org/2003/InkML" xml:id="stk1" contextRef="#ctx0" brushRef="#br0">5383 13957 0,'20'0'747,"-1"0"-692,1 0 38,-1 0-83,1 0 10,-1 0 46,0 0-55,1 0 82,-1 0 30,20 0-74,-19 0-27,-1 0 52,0 0-48,1 0 42,-1 0-52,1 0 10,-1 0-10,1 0 10,-1 0 62,0 0 120,1 0-127,-1 0-40,1 0 77,-1 0-102,1 0-6,-1 0 124,0 0 1221,1 0-563,-1 0-783,1 0 43</inkml:trace>
    </iact:actionData>
  </iact:action>
  <iact:action type="add" startTime="299721">
    <iact:property name="dataType"/>
    <iact:actionData xml:id="d2">
      <inkml:trace xmlns:inkml="http://www.w3.org/2003/InkML" xml:id="stk2" contextRef="#ctx0" brushRef="#br0">7890 13957 0,'0'-19'77,"20"19"13,19 0-85,-20 0 36,0 0-25,1 0-8,-1 0 8,1 0 0,-1 0 24,20 0-14,-19 19-2,-1-19-7,0 0 21,1 0-23,19 0-5,-20 0 2,1 0-8,18 0 6,-18 0 37,-1 0-28,-19 20-5,20-20-8,19 0 20,-20 0-16,0 0-5,1 0 14,-1 0 9,20 0 0,-19 0 40,-1 0-52,0 0 5,1 0-4,19 0 47,-20 0-48,1 0-12,-1 0 33,1 0-21,-1 0 61,0 0-61,1 0-2,-1 0-4,1 0 16,-1 0 32,20 0 12,-20 0-36</inkml:trace>
    </iact:actionData>
  </iact:action>
</iact:action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xmlns="" id="{31F68282-5DDA-4055-86BE-0DFF13C35191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3846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401" tIns="44700" rIns="89401" bIns="44700" numCol="1" anchor="t" anchorCtr="0" compatLnSpc="1">
            <a:prstTxWarp prst="textNoShape">
              <a:avLst/>
            </a:prstTxWarp>
          </a:bodyPr>
          <a:lstStyle>
            <a:lvl1pPr defTabSz="893763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xmlns="" id="{0C087F9B-5B04-4F05-93B9-B13B3364A8E7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41750" y="0"/>
            <a:ext cx="293846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401" tIns="44700" rIns="89401" bIns="44700" numCol="1" anchor="t" anchorCtr="0" compatLnSpc="1">
            <a:prstTxWarp prst="textNoShape">
              <a:avLst/>
            </a:prstTxWarp>
          </a:bodyPr>
          <a:lstStyle>
            <a:lvl1pPr algn="r" defTabSz="893763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3316" name="Rectangle 4">
            <a:extLst>
              <a:ext uri="{FF2B5EF4-FFF2-40B4-BE49-F238E27FC236}">
                <a16:creationId xmlns:a16="http://schemas.microsoft.com/office/drawing/2014/main" xmlns="" id="{13843C5B-78E5-4F6D-83F3-F0F12181518B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9638" y="744538"/>
            <a:ext cx="4964112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9" name="Rectangle 5">
            <a:extLst>
              <a:ext uri="{FF2B5EF4-FFF2-40B4-BE49-F238E27FC236}">
                <a16:creationId xmlns:a16="http://schemas.microsoft.com/office/drawing/2014/main" xmlns="" id="{E4576EA3-3BFA-44F5-B657-91AC8CFA9DF0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7863" y="4714875"/>
            <a:ext cx="5426075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401" tIns="44700" rIns="89401" bIns="447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/>
              <a:t>Klepnutím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6150" name="Rectangle 6">
            <a:extLst>
              <a:ext uri="{FF2B5EF4-FFF2-40B4-BE49-F238E27FC236}">
                <a16:creationId xmlns:a16="http://schemas.microsoft.com/office/drawing/2014/main" xmlns="" id="{6751F717-3710-4F9D-832F-05F04C150863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9750"/>
            <a:ext cx="293846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401" tIns="44700" rIns="89401" bIns="44700" numCol="1" anchor="b" anchorCtr="0" compatLnSpc="1">
            <a:prstTxWarp prst="textNoShape">
              <a:avLst/>
            </a:prstTxWarp>
          </a:bodyPr>
          <a:lstStyle>
            <a:lvl1pPr defTabSz="893763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151" name="Rectangle 7">
            <a:extLst>
              <a:ext uri="{FF2B5EF4-FFF2-40B4-BE49-F238E27FC236}">
                <a16:creationId xmlns:a16="http://schemas.microsoft.com/office/drawing/2014/main" xmlns="" id="{09DDC662-4515-41EF-9876-2C9E248E867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1750" y="9429750"/>
            <a:ext cx="293846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401" tIns="44700" rIns="89401" bIns="44700" numCol="1" anchor="b" anchorCtr="0" compatLnSpc="1">
            <a:prstTxWarp prst="textNoShape">
              <a:avLst/>
            </a:prstTxWarp>
          </a:bodyPr>
          <a:lstStyle>
            <a:lvl1pPr algn="r" defTabSz="893763" eaLnBrk="1" hangingPunct="1">
              <a:defRPr sz="1200"/>
            </a:lvl1pPr>
          </a:lstStyle>
          <a:p>
            <a:pPr>
              <a:defRPr/>
            </a:pPr>
            <a:fld id="{8E5B9DF4-8E6E-4C79-A36B-836260E718A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24685277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Zástupný symbol pro obrázek snímku 1">
            <a:extLst>
              <a:ext uri="{FF2B5EF4-FFF2-40B4-BE49-F238E27FC236}">
                <a16:creationId xmlns:a16="http://schemas.microsoft.com/office/drawing/2014/main" xmlns="" id="{9C8949E6-2120-41D0-AB44-CAB512AF24F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Zástupný symbol pro poznámky 2">
            <a:extLst>
              <a:ext uri="{FF2B5EF4-FFF2-40B4-BE49-F238E27FC236}">
                <a16:creationId xmlns:a16="http://schemas.microsoft.com/office/drawing/2014/main" xmlns="" id="{2671044B-D556-405C-957D-E410902474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16388" name="Zástupný symbol pro číslo snímku 3">
            <a:extLst>
              <a:ext uri="{FF2B5EF4-FFF2-40B4-BE49-F238E27FC236}">
                <a16:creationId xmlns:a16="http://schemas.microsoft.com/office/drawing/2014/main" xmlns="" id="{8CB91CD6-4D0B-4D2E-BD07-114671335D2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026EDE8-E22D-43FC-9C90-73E966E19615}" type="slidenum">
              <a:rPr lang="cs-CZ" altLang="cs-CZ" smtClean="0"/>
              <a:pPr/>
              <a:t>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19771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Zástupný symbol pro obrázek snímku 1">
            <a:extLst>
              <a:ext uri="{FF2B5EF4-FFF2-40B4-BE49-F238E27FC236}">
                <a16:creationId xmlns:a16="http://schemas.microsoft.com/office/drawing/2014/main" xmlns="" id="{B44196AD-297C-49E2-BA69-8BD2B3E0212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Zástupný symbol pro poznámky 2">
            <a:extLst>
              <a:ext uri="{FF2B5EF4-FFF2-40B4-BE49-F238E27FC236}">
                <a16:creationId xmlns:a16="http://schemas.microsoft.com/office/drawing/2014/main" xmlns="" id="{98BE8BFD-5460-498A-939F-54C1F617DA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34820" name="Zástupný symbol pro číslo snímku 3">
            <a:extLst>
              <a:ext uri="{FF2B5EF4-FFF2-40B4-BE49-F238E27FC236}">
                <a16:creationId xmlns:a16="http://schemas.microsoft.com/office/drawing/2014/main" xmlns="" id="{B88D0607-22EE-4781-85BF-C148FEC5602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0D97065-ED4E-4D2D-B2C2-3FCBDC999103}" type="slidenum">
              <a:rPr lang="cs-CZ" altLang="cs-CZ" smtClean="0"/>
              <a:pPr/>
              <a:t>10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2541131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Zástupný symbol pro obrázek snímku 1">
            <a:extLst>
              <a:ext uri="{FF2B5EF4-FFF2-40B4-BE49-F238E27FC236}">
                <a16:creationId xmlns:a16="http://schemas.microsoft.com/office/drawing/2014/main" xmlns="" id="{7B2A9455-92F9-4B47-984D-29E4D4D367A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Zástupný symbol pro poznámky 2">
            <a:extLst>
              <a:ext uri="{FF2B5EF4-FFF2-40B4-BE49-F238E27FC236}">
                <a16:creationId xmlns:a16="http://schemas.microsoft.com/office/drawing/2014/main" xmlns="" id="{A0238741-22E6-4590-AEAF-B995EB9316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36868" name="Zástupný symbol pro číslo snímku 3">
            <a:extLst>
              <a:ext uri="{FF2B5EF4-FFF2-40B4-BE49-F238E27FC236}">
                <a16:creationId xmlns:a16="http://schemas.microsoft.com/office/drawing/2014/main" xmlns="" id="{6332890E-DA98-4009-BB54-9C1BB3AC3BD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4A552CB-D2FB-48F3-B442-1F84AE674F8F}" type="slidenum">
              <a:rPr lang="cs-CZ" altLang="cs-CZ" smtClean="0"/>
              <a:pPr/>
              <a:t>11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905907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Zástupný symbol pro obrázek snímku 1">
            <a:extLst>
              <a:ext uri="{FF2B5EF4-FFF2-40B4-BE49-F238E27FC236}">
                <a16:creationId xmlns:a16="http://schemas.microsoft.com/office/drawing/2014/main" xmlns="" id="{3F6DC82A-B40C-420F-AE5A-E6D4518BE27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Zástupný symbol pro poznámky 2">
            <a:extLst>
              <a:ext uri="{FF2B5EF4-FFF2-40B4-BE49-F238E27FC236}">
                <a16:creationId xmlns:a16="http://schemas.microsoft.com/office/drawing/2014/main" xmlns="" id="{4E57D5A1-B22C-436F-91AB-6863DF3CFC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38916" name="Zástupný symbol pro číslo snímku 3">
            <a:extLst>
              <a:ext uri="{FF2B5EF4-FFF2-40B4-BE49-F238E27FC236}">
                <a16:creationId xmlns:a16="http://schemas.microsoft.com/office/drawing/2014/main" xmlns="" id="{A9FF4C34-1D34-4C1D-BD05-63C0BBA988A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07D039A-43A4-43C9-BBA4-AC42DE3BDA9E}" type="slidenum">
              <a:rPr lang="cs-CZ" altLang="cs-CZ" smtClean="0"/>
              <a:pPr/>
              <a:t>12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8522580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Zástupný symbol pro obrázek snímku 1">
            <a:extLst>
              <a:ext uri="{FF2B5EF4-FFF2-40B4-BE49-F238E27FC236}">
                <a16:creationId xmlns:a16="http://schemas.microsoft.com/office/drawing/2014/main" xmlns="" id="{75468E76-8A4C-4982-B084-A889B00FF73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Zástupný symbol pro poznámky 2">
            <a:extLst>
              <a:ext uri="{FF2B5EF4-FFF2-40B4-BE49-F238E27FC236}">
                <a16:creationId xmlns:a16="http://schemas.microsoft.com/office/drawing/2014/main" xmlns="" id="{CED55CD1-E15A-4F75-A62A-AF1A2BB225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40964" name="Zástupný symbol pro číslo snímku 3">
            <a:extLst>
              <a:ext uri="{FF2B5EF4-FFF2-40B4-BE49-F238E27FC236}">
                <a16:creationId xmlns:a16="http://schemas.microsoft.com/office/drawing/2014/main" xmlns="" id="{29E6F555-B9B7-4E88-82FF-DCD6BC4879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CA95371-C30C-4FAB-8560-00BE9ECDCC94}" type="slidenum">
              <a:rPr lang="cs-CZ" altLang="cs-CZ" smtClean="0"/>
              <a:pPr/>
              <a:t>13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1212117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Zástupný symbol pro obrázek snímku 1">
            <a:extLst>
              <a:ext uri="{FF2B5EF4-FFF2-40B4-BE49-F238E27FC236}">
                <a16:creationId xmlns:a16="http://schemas.microsoft.com/office/drawing/2014/main" xmlns="" id="{24DCFF3B-9657-456B-87A2-119875B99B0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Zástupný symbol pro poznámky 2">
            <a:extLst>
              <a:ext uri="{FF2B5EF4-FFF2-40B4-BE49-F238E27FC236}">
                <a16:creationId xmlns:a16="http://schemas.microsoft.com/office/drawing/2014/main" xmlns="" id="{B9D66BAC-C26A-4273-B885-5AB70B559A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43012" name="Zástupný symbol pro číslo snímku 3">
            <a:extLst>
              <a:ext uri="{FF2B5EF4-FFF2-40B4-BE49-F238E27FC236}">
                <a16:creationId xmlns:a16="http://schemas.microsoft.com/office/drawing/2014/main" xmlns="" id="{2015A02C-E47A-49CB-8A05-DD260237FB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583BD6A-7907-4087-8541-9A1945C07114}" type="slidenum">
              <a:rPr lang="cs-CZ" altLang="cs-CZ" smtClean="0"/>
              <a:pPr/>
              <a:t>14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779339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Zástupný symbol pro obrázek snímku 1">
            <a:extLst>
              <a:ext uri="{FF2B5EF4-FFF2-40B4-BE49-F238E27FC236}">
                <a16:creationId xmlns:a16="http://schemas.microsoft.com/office/drawing/2014/main" xmlns="" id="{5139852D-42E4-44B6-B7F4-94AACE3695F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Zástupný symbol pro poznámky 2">
            <a:extLst>
              <a:ext uri="{FF2B5EF4-FFF2-40B4-BE49-F238E27FC236}">
                <a16:creationId xmlns:a16="http://schemas.microsoft.com/office/drawing/2014/main" xmlns="" id="{13F683F6-3B1B-4B92-8B2A-8A8CEFFD05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45060" name="Zástupný symbol pro číslo snímku 3">
            <a:extLst>
              <a:ext uri="{FF2B5EF4-FFF2-40B4-BE49-F238E27FC236}">
                <a16:creationId xmlns:a16="http://schemas.microsoft.com/office/drawing/2014/main" xmlns="" id="{C17041F0-5089-4663-B60D-04D8F827039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16EF256-AAEB-46DF-8908-F2FCC697BB86}" type="slidenum">
              <a:rPr lang="cs-CZ" altLang="cs-CZ" smtClean="0"/>
              <a:pPr/>
              <a:t>15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9885647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Zástupný symbol pro obrázek snímku 1">
            <a:extLst>
              <a:ext uri="{FF2B5EF4-FFF2-40B4-BE49-F238E27FC236}">
                <a16:creationId xmlns:a16="http://schemas.microsoft.com/office/drawing/2014/main" xmlns="" id="{9DA5BE6C-CBF0-45FB-9274-18D146F414D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7" name="Zástupný symbol pro poznámky 2">
            <a:extLst>
              <a:ext uri="{FF2B5EF4-FFF2-40B4-BE49-F238E27FC236}">
                <a16:creationId xmlns:a16="http://schemas.microsoft.com/office/drawing/2014/main" xmlns="" id="{41723CBA-F88E-4A92-A8D4-A9949475A6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47108" name="Zástupný symbol pro číslo snímku 3">
            <a:extLst>
              <a:ext uri="{FF2B5EF4-FFF2-40B4-BE49-F238E27FC236}">
                <a16:creationId xmlns:a16="http://schemas.microsoft.com/office/drawing/2014/main" xmlns="" id="{46B70F6D-CCD5-4634-961C-3606E4007B9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954AFD0-6EE1-4AC7-B2F3-915D96C31661}" type="slidenum">
              <a:rPr lang="cs-CZ" altLang="cs-CZ" smtClean="0"/>
              <a:pPr/>
              <a:t>16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3613621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Zástupný symbol pro obrázek snímku 1">
            <a:extLst>
              <a:ext uri="{FF2B5EF4-FFF2-40B4-BE49-F238E27FC236}">
                <a16:creationId xmlns:a16="http://schemas.microsoft.com/office/drawing/2014/main" xmlns="" id="{1CD7C709-DAF6-4A2C-A048-470315A386E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5" name="Zástupný symbol pro poznámky 2">
            <a:extLst>
              <a:ext uri="{FF2B5EF4-FFF2-40B4-BE49-F238E27FC236}">
                <a16:creationId xmlns:a16="http://schemas.microsoft.com/office/drawing/2014/main" xmlns="" id="{B22579AD-88C4-43F9-B3FC-7AC5E9E5B7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49156" name="Zástupný symbol pro číslo snímku 3">
            <a:extLst>
              <a:ext uri="{FF2B5EF4-FFF2-40B4-BE49-F238E27FC236}">
                <a16:creationId xmlns:a16="http://schemas.microsoft.com/office/drawing/2014/main" xmlns="" id="{7C91C743-3A37-4A38-85D0-AF9CEA8BFA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56C72F8-2345-4B01-83A0-41618A2A291A}" type="slidenum">
              <a:rPr lang="cs-CZ" altLang="cs-CZ" smtClean="0"/>
              <a:pPr/>
              <a:t>17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9119665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Zástupný symbol pro obrázek snímku 1">
            <a:extLst>
              <a:ext uri="{FF2B5EF4-FFF2-40B4-BE49-F238E27FC236}">
                <a16:creationId xmlns:a16="http://schemas.microsoft.com/office/drawing/2014/main" xmlns="" id="{76A984DD-2C9E-4F7E-AF07-D04CEB4DE26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Zástupný symbol pro poznámky 2">
            <a:extLst>
              <a:ext uri="{FF2B5EF4-FFF2-40B4-BE49-F238E27FC236}">
                <a16:creationId xmlns:a16="http://schemas.microsoft.com/office/drawing/2014/main" xmlns="" id="{A449640D-5C55-417E-ACBC-B173C1D0F7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51204" name="Zástupný symbol pro číslo snímku 3">
            <a:extLst>
              <a:ext uri="{FF2B5EF4-FFF2-40B4-BE49-F238E27FC236}">
                <a16:creationId xmlns:a16="http://schemas.microsoft.com/office/drawing/2014/main" xmlns="" id="{73F52868-3E3D-42BD-84F6-63FDB2F2817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5E1ADC2-D96F-4490-A0CC-7B0A2AA025DF}" type="slidenum">
              <a:rPr lang="cs-CZ" altLang="cs-CZ" smtClean="0"/>
              <a:pPr/>
              <a:t>18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06156222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Zástupný symbol pro obrázek snímku 1">
            <a:extLst>
              <a:ext uri="{FF2B5EF4-FFF2-40B4-BE49-F238E27FC236}">
                <a16:creationId xmlns:a16="http://schemas.microsoft.com/office/drawing/2014/main" xmlns="" id="{F3328D9F-CC7E-4B1C-BE6D-72C57B11C7E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Zástupný symbol pro poznámky 2">
            <a:extLst>
              <a:ext uri="{FF2B5EF4-FFF2-40B4-BE49-F238E27FC236}">
                <a16:creationId xmlns:a16="http://schemas.microsoft.com/office/drawing/2014/main" xmlns="" id="{BC9DB7A7-B2EF-49AF-9D93-13CBC5433D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53252" name="Zástupný symbol pro číslo snímku 3">
            <a:extLst>
              <a:ext uri="{FF2B5EF4-FFF2-40B4-BE49-F238E27FC236}">
                <a16:creationId xmlns:a16="http://schemas.microsoft.com/office/drawing/2014/main" xmlns="" id="{41204200-83E1-4D21-98BF-2FCEBDC3054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9A786BE-FBEE-4C37-8677-8FA7BEEF5CE7}" type="slidenum">
              <a:rPr lang="cs-CZ" altLang="cs-CZ" smtClean="0"/>
              <a:pPr/>
              <a:t>19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2327605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Zástupný symbol pro obrázek snímku 1">
            <a:extLst>
              <a:ext uri="{FF2B5EF4-FFF2-40B4-BE49-F238E27FC236}">
                <a16:creationId xmlns:a16="http://schemas.microsoft.com/office/drawing/2014/main" xmlns="" id="{9ABDCAEA-0A1D-4C9E-A69B-639B0C8644E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Zástupný symbol pro poznámky 2">
            <a:extLst>
              <a:ext uri="{FF2B5EF4-FFF2-40B4-BE49-F238E27FC236}">
                <a16:creationId xmlns:a16="http://schemas.microsoft.com/office/drawing/2014/main" xmlns="" id="{5AC387D5-F02B-428C-9C99-EE4C5B3AE8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18436" name="Zástupný symbol pro číslo snímku 3">
            <a:extLst>
              <a:ext uri="{FF2B5EF4-FFF2-40B4-BE49-F238E27FC236}">
                <a16:creationId xmlns:a16="http://schemas.microsoft.com/office/drawing/2014/main" xmlns="" id="{ECADB0D0-A3A7-49A2-A9C0-109ABF4AE5E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C124C46-6A57-4B6B-A511-96F8609B32FF}" type="slidenum">
              <a:rPr lang="cs-CZ" altLang="cs-CZ" smtClean="0"/>
              <a:pPr/>
              <a:t>2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9415714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Zástupný symbol pro obrázek snímku 1">
            <a:extLst>
              <a:ext uri="{FF2B5EF4-FFF2-40B4-BE49-F238E27FC236}">
                <a16:creationId xmlns:a16="http://schemas.microsoft.com/office/drawing/2014/main" xmlns="" id="{8D7536C3-492D-4E86-81BA-D03E1EF122F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Zástupný symbol pro poznámky 2">
            <a:extLst>
              <a:ext uri="{FF2B5EF4-FFF2-40B4-BE49-F238E27FC236}">
                <a16:creationId xmlns:a16="http://schemas.microsoft.com/office/drawing/2014/main" xmlns="" id="{92EB45D1-8CE0-4E7F-A252-1437F4DE16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55300" name="Zástupný symbol pro číslo snímku 3">
            <a:extLst>
              <a:ext uri="{FF2B5EF4-FFF2-40B4-BE49-F238E27FC236}">
                <a16:creationId xmlns:a16="http://schemas.microsoft.com/office/drawing/2014/main" xmlns="" id="{E462B48C-1A09-43C4-A570-1F88D574596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9FCBA38-1FAD-4DD5-ACF6-984BEACD510A}" type="slidenum">
              <a:rPr lang="cs-CZ" altLang="cs-CZ" smtClean="0"/>
              <a:pPr/>
              <a:t>20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56120134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Zástupný symbol pro obrázek snímku 1">
            <a:extLst>
              <a:ext uri="{FF2B5EF4-FFF2-40B4-BE49-F238E27FC236}">
                <a16:creationId xmlns:a16="http://schemas.microsoft.com/office/drawing/2014/main" xmlns="" id="{C7C6E449-1F3B-402F-A1EF-658E5A68864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Zástupný symbol pro poznámky 2">
            <a:extLst>
              <a:ext uri="{FF2B5EF4-FFF2-40B4-BE49-F238E27FC236}">
                <a16:creationId xmlns:a16="http://schemas.microsoft.com/office/drawing/2014/main" xmlns="" id="{5447844C-DBE6-4066-A649-8DE179071F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57348" name="Zástupný symbol pro číslo snímku 3">
            <a:extLst>
              <a:ext uri="{FF2B5EF4-FFF2-40B4-BE49-F238E27FC236}">
                <a16:creationId xmlns:a16="http://schemas.microsoft.com/office/drawing/2014/main" xmlns="" id="{6D9BF146-D788-4285-9010-503D642BFE6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47A9C08-841F-44DD-B423-0993D1B58710}" type="slidenum">
              <a:rPr lang="cs-CZ" altLang="cs-CZ" smtClean="0"/>
              <a:pPr/>
              <a:t>21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7861230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Zástupný symbol pro obrázek snímku 1">
            <a:extLst>
              <a:ext uri="{FF2B5EF4-FFF2-40B4-BE49-F238E27FC236}">
                <a16:creationId xmlns:a16="http://schemas.microsoft.com/office/drawing/2014/main" xmlns="" id="{AC469630-A155-4581-B15E-46622A6D914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Zástupný symbol pro poznámky 2">
            <a:extLst>
              <a:ext uri="{FF2B5EF4-FFF2-40B4-BE49-F238E27FC236}">
                <a16:creationId xmlns:a16="http://schemas.microsoft.com/office/drawing/2014/main" xmlns="" id="{03541E78-FA62-437B-9779-E3AAFB5028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59396" name="Zástupný symbol pro číslo snímku 3">
            <a:extLst>
              <a:ext uri="{FF2B5EF4-FFF2-40B4-BE49-F238E27FC236}">
                <a16:creationId xmlns:a16="http://schemas.microsoft.com/office/drawing/2014/main" xmlns="" id="{B8FAE663-922A-4E31-997D-19DA12003BA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9B0444E-FDC5-4F64-B1D3-4DF20DA4BFD6}" type="slidenum">
              <a:rPr lang="cs-CZ" altLang="cs-CZ" smtClean="0"/>
              <a:pPr/>
              <a:t>22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3949692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Zástupný symbol pro obrázek snímku 1">
            <a:extLst>
              <a:ext uri="{FF2B5EF4-FFF2-40B4-BE49-F238E27FC236}">
                <a16:creationId xmlns:a16="http://schemas.microsoft.com/office/drawing/2014/main" xmlns="" id="{304B0D46-A00E-4626-BFB2-5AF65AE0AB1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Zástupný symbol pro poznámky 2">
            <a:extLst>
              <a:ext uri="{FF2B5EF4-FFF2-40B4-BE49-F238E27FC236}">
                <a16:creationId xmlns:a16="http://schemas.microsoft.com/office/drawing/2014/main" xmlns="" id="{C9B6C271-F411-442F-B74E-A608838CE8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61444" name="Zástupný symbol pro číslo snímku 3">
            <a:extLst>
              <a:ext uri="{FF2B5EF4-FFF2-40B4-BE49-F238E27FC236}">
                <a16:creationId xmlns:a16="http://schemas.microsoft.com/office/drawing/2014/main" xmlns="" id="{13FF0CE9-549D-4A44-920E-D9F558011A7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CC752D5-157E-4A96-8313-8009A0BBB8D2}" type="slidenum">
              <a:rPr lang="cs-CZ" altLang="cs-CZ" smtClean="0"/>
              <a:pPr/>
              <a:t>23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1084865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Zástupný symbol pro obrázek snímku 1">
            <a:extLst>
              <a:ext uri="{FF2B5EF4-FFF2-40B4-BE49-F238E27FC236}">
                <a16:creationId xmlns:a16="http://schemas.microsoft.com/office/drawing/2014/main" xmlns="" id="{8BA97689-84D1-470C-A7E6-409BFE60F64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1" name="Zástupný symbol pro poznámky 2">
            <a:extLst>
              <a:ext uri="{FF2B5EF4-FFF2-40B4-BE49-F238E27FC236}">
                <a16:creationId xmlns:a16="http://schemas.microsoft.com/office/drawing/2014/main" xmlns="" id="{80A5DDBF-8439-4E0A-98A4-4230E9CD2B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63492" name="Zástupný symbol pro číslo snímku 3">
            <a:extLst>
              <a:ext uri="{FF2B5EF4-FFF2-40B4-BE49-F238E27FC236}">
                <a16:creationId xmlns:a16="http://schemas.microsoft.com/office/drawing/2014/main" xmlns="" id="{8F83455F-4F8F-499F-B5D7-21333E5E9AE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3050D1A-484F-40E0-8EC8-0BEC481671B5}" type="slidenum">
              <a:rPr lang="cs-CZ" altLang="cs-CZ" smtClean="0"/>
              <a:pPr/>
              <a:t>24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39710671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Zástupný symbol pro obrázek snímku 1">
            <a:extLst>
              <a:ext uri="{FF2B5EF4-FFF2-40B4-BE49-F238E27FC236}">
                <a16:creationId xmlns:a16="http://schemas.microsoft.com/office/drawing/2014/main" xmlns="" id="{E67EA88E-8B9A-47B4-B32E-D83992D3928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9" name="Zástupný symbol pro poznámky 2">
            <a:extLst>
              <a:ext uri="{FF2B5EF4-FFF2-40B4-BE49-F238E27FC236}">
                <a16:creationId xmlns:a16="http://schemas.microsoft.com/office/drawing/2014/main" xmlns="" id="{0F3FADFF-5C85-462A-8BEB-C2FD0174BE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65540" name="Zástupný symbol pro číslo snímku 3">
            <a:extLst>
              <a:ext uri="{FF2B5EF4-FFF2-40B4-BE49-F238E27FC236}">
                <a16:creationId xmlns:a16="http://schemas.microsoft.com/office/drawing/2014/main" xmlns="" id="{150E5BBC-F59B-44DE-AF1B-ACDA48222BA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BFB826D-94F4-4059-9180-027A8C689E95}" type="slidenum">
              <a:rPr lang="cs-CZ" altLang="cs-CZ" smtClean="0"/>
              <a:pPr/>
              <a:t>25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86344502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Zástupný symbol pro obrázek snímku 1">
            <a:extLst>
              <a:ext uri="{FF2B5EF4-FFF2-40B4-BE49-F238E27FC236}">
                <a16:creationId xmlns:a16="http://schemas.microsoft.com/office/drawing/2014/main" xmlns="" id="{DCF241DA-3742-4625-92CC-A3FB1E7F786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Zástupný symbol pro poznámky 2">
            <a:extLst>
              <a:ext uri="{FF2B5EF4-FFF2-40B4-BE49-F238E27FC236}">
                <a16:creationId xmlns:a16="http://schemas.microsoft.com/office/drawing/2014/main" xmlns="" id="{F752F69F-46D1-41E2-A881-6335BA167B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67588" name="Zástupný symbol pro číslo snímku 3">
            <a:extLst>
              <a:ext uri="{FF2B5EF4-FFF2-40B4-BE49-F238E27FC236}">
                <a16:creationId xmlns:a16="http://schemas.microsoft.com/office/drawing/2014/main" xmlns="" id="{2D3AB040-B7CB-4278-9CBE-419CAAB712A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6BF496B-91A3-4D3D-B3E8-4DA998F292C4}" type="slidenum">
              <a:rPr lang="cs-CZ" altLang="cs-CZ" smtClean="0"/>
              <a:pPr/>
              <a:t>26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4663360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Zástupný symbol pro obrázek snímku 1">
            <a:extLst>
              <a:ext uri="{FF2B5EF4-FFF2-40B4-BE49-F238E27FC236}">
                <a16:creationId xmlns:a16="http://schemas.microsoft.com/office/drawing/2014/main" xmlns="" id="{D5F0B010-1012-484F-A167-2D169DA01C8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Zástupný symbol pro poznámky 2">
            <a:extLst>
              <a:ext uri="{FF2B5EF4-FFF2-40B4-BE49-F238E27FC236}">
                <a16:creationId xmlns:a16="http://schemas.microsoft.com/office/drawing/2014/main" xmlns="" id="{477B46C4-0319-4E0A-9392-879EF99C65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69636" name="Zástupný symbol pro číslo snímku 3">
            <a:extLst>
              <a:ext uri="{FF2B5EF4-FFF2-40B4-BE49-F238E27FC236}">
                <a16:creationId xmlns:a16="http://schemas.microsoft.com/office/drawing/2014/main" xmlns="" id="{7C5BFF08-51A9-4DC4-B9FF-A5B0E76D829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ED880BA-3678-404E-813F-3E021A965102}" type="slidenum">
              <a:rPr lang="cs-CZ" altLang="cs-CZ" smtClean="0"/>
              <a:pPr/>
              <a:t>27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5157567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Zástupný symbol pro obrázek snímku 1">
            <a:extLst>
              <a:ext uri="{FF2B5EF4-FFF2-40B4-BE49-F238E27FC236}">
                <a16:creationId xmlns:a16="http://schemas.microsoft.com/office/drawing/2014/main" xmlns="" id="{12A65D35-2520-4AC4-8850-9E3795F1813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3" name="Zástupný symbol pro poznámky 2">
            <a:extLst>
              <a:ext uri="{FF2B5EF4-FFF2-40B4-BE49-F238E27FC236}">
                <a16:creationId xmlns:a16="http://schemas.microsoft.com/office/drawing/2014/main" xmlns="" id="{DEAAA636-65FD-4577-BE5D-BB9CB0DEF0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71684" name="Zástupný symbol pro číslo snímku 3">
            <a:extLst>
              <a:ext uri="{FF2B5EF4-FFF2-40B4-BE49-F238E27FC236}">
                <a16:creationId xmlns:a16="http://schemas.microsoft.com/office/drawing/2014/main" xmlns="" id="{ACA1D797-738E-4DF7-A051-67727860A63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1ECDDA4-A853-44CE-976C-21690B0C19DE}" type="slidenum">
              <a:rPr lang="cs-CZ" altLang="cs-CZ" smtClean="0"/>
              <a:pPr/>
              <a:t>28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20998341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Zástupný symbol pro obrázek snímku 1">
            <a:extLst>
              <a:ext uri="{FF2B5EF4-FFF2-40B4-BE49-F238E27FC236}">
                <a16:creationId xmlns:a16="http://schemas.microsoft.com/office/drawing/2014/main" xmlns="" id="{1301C3FF-DAC5-4CFA-9E01-73F54E9FA64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Zástupný symbol pro poznámky 2">
            <a:extLst>
              <a:ext uri="{FF2B5EF4-FFF2-40B4-BE49-F238E27FC236}">
                <a16:creationId xmlns:a16="http://schemas.microsoft.com/office/drawing/2014/main" xmlns="" id="{B7706810-F879-4370-92E9-292DC7E29F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73732" name="Zástupný symbol pro číslo snímku 3">
            <a:extLst>
              <a:ext uri="{FF2B5EF4-FFF2-40B4-BE49-F238E27FC236}">
                <a16:creationId xmlns:a16="http://schemas.microsoft.com/office/drawing/2014/main" xmlns="" id="{BA3819BE-8628-47E2-9184-E10D5A04FA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4778487-B86D-427C-85EE-46937C3A08DA}" type="slidenum">
              <a:rPr lang="cs-CZ" altLang="cs-CZ" smtClean="0"/>
              <a:pPr/>
              <a:t>29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986427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Zástupný symbol pro obrázek snímku 1">
            <a:extLst>
              <a:ext uri="{FF2B5EF4-FFF2-40B4-BE49-F238E27FC236}">
                <a16:creationId xmlns:a16="http://schemas.microsoft.com/office/drawing/2014/main" xmlns="" id="{42F06C05-4BF4-485A-A860-F659FE1A323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Zástupný symbol pro poznámky 2">
            <a:extLst>
              <a:ext uri="{FF2B5EF4-FFF2-40B4-BE49-F238E27FC236}">
                <a16:creationId xmlns:a16="http://schemas.microsoft.com/office/drawing/2014/main" xmlns="" id="{CDAB0974-649F-4F74-A6CC-3E778FCCB8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20484" name="Zástupný symbol pro číslo snímku 3">
            <a:extLst>
              <a:ext uri="{FF2B5EF4-FFF2-40B4-BE49-F238E27FC236}">
                <a16:creationId xmlns:a16="http://schemas.microsoft.com/office/drawing/2014/main" xmlns="" id="{759D947D-3427-48F3-BE9B-4BD0E6D45EA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2E5530F-FAA8-483D-BD53-B8C270DC9B8E}" type="slidenum">
              <a:rPr lang="cs-CZ" altLang="cs-CZ" smtClean="0"/>
              <a:pPr/>
              <a:t>3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83323674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Zástupný symbol pro obrázek snímku 1">
            <a:extLst>
              <a:ext uri="{FF2B5EF4-FFF2-40B4-BE49-F238E27FC236}">
                <a16:creationId xmlns:a16="http://schemas.microsoft.com/office/drawing/2014/main" xmlns="" id="{5EC285A0-25F3-4728-91E6-43E9F9A2284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79" name="Zástupný symbol pro poznámky 2">
            <a:extLst>
              <a:ext uri="{FF2B5EF4-FFF2-40B4-BE49-F238E27FC236}">
                <a16:creationId xmlns:a16="http://schemas.microsoft.com/office/drawing/2014/main" xmlns="" id="{D3B448F8-44C7-4007-B5F7-EC648D8270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75780" name="Zástupný symbol pro číslo snímku 3">
            <a:extLst>
              <a:ext uri="{FF2B5EF4-FFF2-40B4-BE49-F238E27FC236}">
                <a16:creationId xmlns:a16="http://schemas.microsoft.com/office/drawing/2014/main" xmlns="" id="{86391BA8-55EF-47E6-AD95-11675EC49F6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BBB3E1C-7497-4EFF-A2FA-617AC42136FD}" type="slidenum">
              <a:rPr lang="cs-CZ" altLang="cs-CZ" smtClean="0"/>
              <a:pPr/>
              <a:t>30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98996698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Zástupný symbol pro obrázek snímku 1">
            <a:extLst>
              <a:ext uri="{FF2B5EF4-FFF2-40B4-BE49-F238E27FC236}">
                <a16:creationId xmlns:a16="http://schemas.microsoft.com/office/drawing/2014/main" xmlns="" id="{EB3E4ABE-BFF9-445F-AC5B-DF258DDD06C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Zástupný symbol pro poznámky 2">
            <a:extLst>
              <a:ext uri="{FF2B5EF4-FFF2-40B4-BE49-F238E27FC236}">
                <a16:creationId xmlns:a16="http://schemas.microsoft.com/office/drawing/2014/main" xmlns="" id="{7461A27C-7019-4F15-9266-8BB6027FCF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77828" name="Zástupný symbol pro číslo snímku 3">
            <a:extLst>
              <a:ext uri="{FF2B5EF4-FFF2-40B4-BE49-F238E27FC236}">
                <a16:creationId xmlns:a16="http://schemas.microsoft.com/office/drawing/2014/main" xmlns="" id="{33DF7326-5CD6-47F8-9F64-BFECFE6DDB9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5C4B87D-1D1C-4A8C-AA16-1713190C84F6}" type="slidenum">
              <a:rPr lang="cs-CZ" altLang="cs-CZ" smtClean="0"/>
              <a:pPr/>
              <a:t>31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52819079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Zástupný symbol pro obrázek snímku 1">
            <a:extLst>
              <a:ext uri="{FF2B5EF4-FFF2-40B4-BE49-F238E27FC236}">
                <a16:creationId xmlns:a16="http://schemas.microsoft.com/office/drawing/2014/main" xmlns="" id="{FD179DB6-C5F9-4AFE-B58C-7B129899D68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5" name="Zástupný symbol pro poznámky 2">
            <a:extLst>
              <a:ext uri="{FF2B5EF4-FFF2-40B4-BE49-F238E27FC236}">
                <a16:creationId xmlns:a16="http://schemas.microsoft.com/office/drawing/2014/main" xmlns="" id="{AAAF6650-0B26-487D-A230-23A90E2D71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79876" name="Zástupný symbol pro číslo snímku 3">
            <a:extLst>
              <a:ext uri="{FF2B5EF4-FFF2-40B4-BE49-F238E27FC236}">
                <a16:creationId xmlns:a16="http://schemas.microsoft.com/office/drawing/2014/main" xmlns="" id="{35884369-A239-4F16-9DD9-336FB791C9B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A543238-1ED3-469F-9A3A-6427880701B4}" type="slidenum">
              <a:rPr lang="cs-CZ" altLang="cs-CZ" smtClean="0"/>
              <a:pPr/>
              <a:t>32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883697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Zástupný symbol pro obrázek snímku 1">
            <a:extLst>
              <a:ext uri="{FF2B5EF4-FFF2-40B4-BE49-F238E27FC236}">
                <a16:creationId xmlns:a16="http://schemas.microsoft.com/office/drawing/2014/main" xmlns="" id="{60DB2D37-6AC7-484F-B70C-D520037796D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Zástupný symbol pro poznámky 2">
            <a:extLst>
              <a:ext uri="{FF2B5EF4-FFF2-40B4-BE49-F238E27FC236}">
                <a16:creationId xmlns:a16="http://schemas.microsoft.com/office/drawing/2014/main" xmlns="" id="{D1375CB6-934D-4759-9172-2DACA06319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22532" name="Zástupný symbol pro číslo snímku 3">
            <a:extLst>
              <a:ext uri="{FF2B5EF4-FFF2-40B4-BE49-F238E27FC236}">
                <a16:creationId xmlns:a16="http://schemas.microsoft.com/office/drawing/2014/main" xmlns="" id="{3DA56749-D4C6-45F7-9276-C8AB30916E4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0ECA6EF-D71C-47A8-B3EC-30FD15E26436}" type="slidenum">
              <a:rPr lang="cs-CZ" altLang="cs-CZ" smtClean="0"/>
              <a:pPr/>
              <a:t>4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603790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Zástupný symbol pro obrázek snímku 1">
            <a:extLst>
              <a:ext uri="{FF2B5EF4-FFF2-40B4-BE49-F238E27FC236}">
                <a16:creationId xmlns:a16="http://schemas.microsoft.com/office/drawing/2014/main" xmlns="" id="{9A7412A9-71BD-4612-A4FB-11795D77793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Zástupný symbol pro poznámky 2">
            <a:extLst>
              <a:ext uri="{FF2B5EF4-FFF2-40B4-BE49-F238E27FC236}">
                <a16:creationId xmlns:a16="http://schemas.microsoft.com/office/drawing/2014/main" xmlns="" id="{C712B470-4E13-4E53-87B8-E05F68E702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24580" name="Zástupný symbol pro číslo snímku 3">
            <a:extLst>
              <a:ext uri="{FF2B5EF4-FFF2-40B4-BE49-F238E27FC236}">
                <a16:creationId xmlns:a16="http://schemas.microsoft.com/office/drawing/2014/main" xmlns="" id="{39F07BBC-70BC-44DD-9A72-D9084E9F158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98F2E65-3EEA-447B-B7E2-1F4103F3158F}" type="slidenum">
              <a:rPr lang="cs-CZ" altLang="cs-CZ" smtClean="0"/>
              <a:pPr/>
              <a:t>5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1455051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Zástupný symbol pro obrázek snímku 1">
            <a:extLst>
              <a:ext uri="{FF2B5EF4-FFF2-40B4-BE49-F238E27FC236}">
                <a16:creationId xmlns:a16="http://schemas.microsoft.com/office/drawing/2014/main" xmlns="" id="{51159211-9AC5-445B-8514-C129D6A24A3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Zástupný symbol pro poznámky 2">
            <a:extLst>
              <a:ext uri="{FF2B5EF4-FFF2-40B4-BE49-F238E27FC236}">
                <a16:creationId xmlns:a16="http://schemas.microsoft.com/office/drawing/2014/main" xmlns="" id="{8162895F-531D-409D-A6E7-E713F39888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26628" name="Zástupný symbol pro číslo snímku 3">
            <a:extLst>
              <a:ext uri="{FF2B5EF4-FFF2-40B4-BE49-F238E27FC236}">
                <a16:creationId xmlns:a16="http://schemas.microsoft.com/office/drawing/2014/main" xmlns="" id="{5750B3D5-B169-4010-8AE7-CB1D776F874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3442C68-7AD0-44EA-BADC-E6BB59E3A5BC}" type="slidenum">
              <a:rPr lang="cs-CZ" altLang="cs-CZ" smtClean="0"/>
              <a:pPr/>
              <a:t>6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670725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Zástupný symbol pro obrázek snímku 1">
            <a:extLst>
              <a:ext uri="{FF2B5EF4-FFF2-40B4-BE49-F238E27FC236}">
                <a16:creationId xmlns:a16="http://schemas.microsoft.com/office/drawing/2014/main" xmlns="" id="{FB4BBFF4-A6D0-4B69-A94C-B8E269B4412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Zástupný symbol pro poznámky 2">
            <a:extLst>
              <a:ext uri="{FF2B5EF4-FFF2-40B4-BE49-F238E27FC236}">
                <a16:creationId xmlns:a16="http://schemas.microsoft.com/office/drawing/2014/main" xmlns="" id="{01AA5ED5-C941-4EEA-983A-8243CD24C1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28676" name="Zástupný symbol pro číslo snímku 3">
            <a:extLst>
              <a:ext uri="{FF2B5EF4-FFF2-40B4-BE49-F238E27FC236}">
                <a16:creationId xmlns:a16="http://schemas.microsoft.com/office/drawing/2014/main" xmlns="" id="{E3FAD85B-39D6-4E49-BBF7-AFB46D24C6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DE612E0-3E81-45E6-B922-51D47ED22B0E}" type="slidenum">
              <a:rPr lang="cs-CZ" altLang="cs-CZ" smtClean="0"/>
              <a:pPr/>
              <a:t>7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5303043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pro obrázek snímku 1">
            <a:extLst>
              <a:ext uri="{FF2B5EF4-FFF2-40B4-BE49-F238E27FC236}">
                <a16:creationId xmlns:a16="http://schemas.microsoft.com/office/drawing/2014/main" xmlns="" id="{607CFA40-DE2B-4781-A965-8292F156C81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Zástupný symbol pro poznámky 2">
            <a:extLst>
              <a:ext uri="{FF2B5EF4-FFF2-40B4-BE49-F238E27FC236}">
                <a16:creationId xmlns:a16="http://schemas.microsoft.com/office/drawing/2014/main" xmlns="" id="{B8BCACDD-F570-4D57-8968-54EAAC3749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30724" name="Zástupný symbol pro číslo snímku 3">
            <a:extLst>
              <a:ext uri="{FF2B5EF4-FFF2-40B4-BE49-F238E27FC236}">
                <a16:creationId xmlns:a16="http://schemas.microsoft.com/office/drawing/2014/main" xmlns="" id="{16A5437F-9E6B-4911-98D3-3569C0FC32F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BBCF31C-BAB6-41CE-9DA7-9F252F8C311E}" type="slidenum">
              <a:rPr lang="cs-CZ" altLang="cs-CZ" smtClean="0"/>
              <a:pPr/>
              <a:t>8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9523178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Zástupný symbol pro obrázek snímku 1">
            <a:extLst>
              <a:ext uri="{FF2B5EF4-FFF2-40B4-BE49-F238E27FC236}">
                <a16:creationId xmlns:a16="http://schemas.microsoft.com/office/drawing/2014/main" xmlns="" id="{BE9011FE-2B77-4186-965F-906E422DFC5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Zástupný symbol pro poznámky 2">
            <a:extLst>
              <a:ext uri="{FF2B5EF4-FFF2-40B4-BE49-F238E27FC236}">
                <a16:creationId xmlns:a16="http://schemas.microsoft.com/office/drawing/2014/main" xmlns="" id="{24526B26-1B9A-4622-89B0-4AAE67606C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32772" name="Zástupný symbol pro číslo snímku 3">
            <a:extLst>
              <a:ext uri="{FF2B5EF4-FFF2-40B4-BE49-F238E27FC236}">
                <a16:creationId xmlns:a16="http://schemas.microsoft.com/office/drawing/2014/main" xmlns="" id="{66B328F4-49CC-4A87-B859-2E5FD6E08C3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FB7E25F-4468-4D5A-9A94-F4CA5F14B023}" type="slidenum">
              <a:rPr lang="cs-CZ" altLang="cs-CZ" smtClean="0"/>
              <a:pPr/>
              <a:t>9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969040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xmlns="" id="{8F4C247C-C0CA-43A4-B8F3-AA0F512F3F9A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E6B2CB-E120-4EAD-BF65-26EF01782BD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04084290"/>
      </p:ext>
    </p:extLst>
  </p:cSld>
  <p:clrMapOvr>
    <a:masterClrMapping/>
  </p:clrMapOvr>
  <p:transition>
    <p:zo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xmlns="" id="{9D9AC56A-32C2-4A0A-8D31-EC619573D7A5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D3AE8C-D7DF-44E4-9613-362BD953055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633408002"/>
      </p:ext>
    </p:extLst>
  </p:cSld>
  <p:clrMapOvr>
    <a:masterClrMapping/>
  </p:clrMapOvr>
  <p:transition>
    <p:zo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61150" y="260350"/>
            <a:ext cx="2087563" cy="5865813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395288" y="260350"/>
            <a:ext cx="6113462" cy="5865813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xmlns="" id="{3EC8E992-419D-4109-A62B-7EFDF1C9F806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9CE1D5-CD12-48BC-96E0-940A0427A46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394400539"/>
      </p:ext>
    </p:extLst>
  </p:cSld>
  <p:clrMapOvr>
    <a:masterClrMapping/>
  </p:clrMapOvr>
  <p:transition>
    <p:zo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xmlns="" id="{7769B5F2-11EF-45A6-88C1-102261052B5B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E0F76C-5AB6-45CA-B17B-08E08785DEC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229923800"/>
      </p:ext>
    </p:extLst>
  </p:cSld>
  <p:clrMapOvr>
    <a:masterClrMapping/>
  </p:clrMapOvr>
  <p:transition>
    <p:zo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xmlns="" id="{4B9DFE16-810A-4767-A57D-656FA19C5C1D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A18365-FE3E-4903-A5FC-2E06B09E7248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60053838"/>
      </p:ext>
    </p:extLst>
  </p:cSld>
  <p:clrMapOvr>
    <a:masterClrMapping/>
  </p:clrMapOvr>
  <p:transition>
    <p:zo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484313"/>
            <a:ext cx="4038600" cy="4641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484313"/>
            <a:ext cx="4038600" cy="4641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xmlns="" id="{180B4B27-36C0-4741-891A-21A401D05E80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D9DEF0-3730-4EF9-8759-AFA5B9E07325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914054309"/>
      </p:ext>
    </p:extLst>
  </p:cSld>
  <p:clrMapOvr>
    <a:masterClrMapping/>
  </p:clrMapOvr>
  <p:transition>
    <p:zo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249C651E-D53D-474B-B420-F52A4D8774EA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54C66C-5B60-49C0-B654-B2D6DDC40990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858886149"/>
      </p:ext>
    </p:extLst>
  </p:cSld>
  <p:clrMapOvr>
    <a:masterClrMapping/>
  </p:clrMapOvr>
  <p:transition>
    <p:zo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xmlns="" id="{0069C6A9-D516-4B51-B490-D4740CE5BC41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2C9507-2A13-4B35-BF65-F7D750163D1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523901272"/>
      </p:ext>
    </p:extLst>
  </p:cSld>
  <p:clrMapOvr>
    <a:masterClrMapping/>
  </p:clrMapOvr>
  <p:transition>
    <p:zo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xmlns="" id="{525FEAEF-0B4F-4E04-B9C8-9D4168DF0A5E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9B2DB6-2890-470B-ABCA-08CE77362DE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391037474"/>
      </p:ext>
    </p:extLst>
  </p:cSld>
  <p:clrMapOvr>
    <a:masterClrMapping/>
  </p:clrMapOvr>
  <p:transition>
    <p:zo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xmlns="" id="{08753AAF-EED5-4BF0-84C0-7336662C3A38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D83030-93C8-4245-907D-5B8E19EC8F6F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142972771"/>
      </p:ext>
    </p:extLst>
  </p:cSld>
  <p:clrMapOvr>
    <a:masterClrMapping/>
  </p:clrMapOvr>
  <p:transition>
    <p:zo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xmlns="" id="{78D5B882-1C26-465F-8CD8-4D20E96F75D9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B88DCB-DF5B-4737-B96E-ACF32A6CBD3E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445730542"/>
      </p:ext>
    </p:extLst>
  </p:cSld>
  <p:clrMapOvr>
    <a:masterClrMapping/>
  </p:clrMapOvr>
  <p:transition>
    <p:zo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18" Type="http://schemas.openxmlformats.org/officeDocument/2006/relationships/image" Target="../media/image6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8" descr="OLG_obloha">
            <a:extLst>
              <a:ext uri="{FF2B5EF4-FFF2-40B4-BE49-F238E27FC236}">
                <a16:creationId xmlns:a16="http://schemas.microsoft.com/office/drawing/2014/main" xmlns="" id="{3C4230A6-5D13-4905-A1B0-BAA68DBED2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lum bright="30000" contrast="-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>
            <a:extLst>
              <a:ext uri="{FF2B5EF4-FFF2-40B4-BE49-F238E27FC236}">
                <a16:creationId xmlns:a16="http://schemas.microsoft.com/office/drawing/2014/main" xmlns="" id="{0D52E0FF-5BB6-4351-B08E-E25B7ECB427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95288" y="260350"/>
            <a:ext cx="8353425" cy="1008063"/>
          </a:xfrm>
          <a:prstGeom prst="rect">
            <a:avLst/>
          </a:prstGeom>
          <a:solidFill>
            <a:srgbClr val="599ADB"/>
          </a:solidFill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1028" name="Rectangle 3">
            <a:extLst>
              <a:ext uri="{FF2B5EF4-FFF2-40B4-BE49-F238E27FC236}">
                <a16:creationId xmlns:a16="http://schemas.microsoft.com/office/drawing/2014/main" xmlns="" id="{E7EA0286-EDFD-43E4-8F9F-B039709384C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484313"/>
            <a:ext cx="8229600" cy="464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xmlns="" id="{A24B05D7-532E-462E-94DA-F32D22DF771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172450" y="1341438"/>
            <a:ext cx="58578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EDA242C4-B31C-4A16-A776-43981191EA9D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pic>
        <p:nvPicPr>
          <p:cNvPr id="2" name="Picture 9" descr="dnbrno">
            <a:extLst>
              <a:ext uri="{FF2B5EF4-FFF2-40B4-BE49-F238E27FC236}">
                <a16:creationId xmlns:a16="http://schemas.microsoft.com/office/drawing/2014/main" xmlns="" id="{D70C4FC7-AED4-4B52-917F-87F8162AD1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1163" y="6303963"/>
            <a:ext cx="94615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13" descr="logo-MU">
            <a:extLst>
              <a:ext uri="{FF2B5EF4-FFF2-40B4-BE49-F238E27FC236}">
                <a16:creationId xmlns:a16="http://schemas.microsoft.com/office/drawing/2014/main" xmlns="" id="{F65F6DC2-1A2B-488F-B575-A84E5DD9CA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1488" y="6311900"/>
            <a:ext cx="493712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3" name="Text Box 14">
            <a:extLst>
              <a:ext uri="{FF2B5EF4-FFF2-40B4-BE49-F238E27FC236}">
                <a16:creationId xmlns:a16="http://schemas.microsoft.com/office/drawing/2014/main" xmlns="" id="{BA7D13F8-47B3-4156-85E2-1B3D386C07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5200" y="6329363"/>
            <a:ext cx="463073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cs-CZ" dirty="0">
                <a:latin typeface="Times New Roman" pitchFamily="18" charset="0"/>
              </a:rPr>
              <a:t>Vytvořilo Oddělení lékařské genetiky FN Brno </a:t>
            </a:r>
          </a:p>
        </p:txBody>
      </p:sp>
      <p:sp>
        <p:nvSpPr>
          <p:cNvPr id="3" name="Line 15">
            <a:extLst>
              <a:ext uri="{FF2B5EF4-FFF2-40B4-BE49-F238E27FC236}">
                <a16:creationId xmlns:a16="http://schemas.microsoft.com/office/drawing/2014/main" xmlns="" id="{E7037650-71A1-4A84-AF0D-DAE4EFAF0E75}"/>
              </a:ext>
            </a:extLst>
          </p:cNvPr>
          <p:cNvSpPr>
            <a:spLocks noChangeShapeType="1"/>
          </p:cNvSpPr>
          <p:nvPr/>
        </p:nvSpPr>
        <p:spPr bwMode="auto">
          <a:xfrm>
            <a:off x="468313" y="6237288"/>
            <a:ext cx="82073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pic>
        <p:nvPicPr>
          <p:cNvPr id="1034" name="Obrázek 2">
            <a:extLst>
              <a:ext uri="{FF2B5EF4-FFF2-40B4-BE49-F238E27FC236}">
                <a16:creationId xmlns:a16="http://schemas.microsoft.com/office/drawing/2014/main" xmlns="" id="{8F2A0B5D-1CA4-420E-AB0F-28EEAC5807FA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6345238"/>
            <a:ext cx="11318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Obrázek 3">
            <a:extLst>
              <a:ext uri="{FF2B5EF4-FFF2-40B4-BE49-F238E27FC236}">
                <a16:creationId xmlns:a16="http://schemas.microsoft.com/office/drawing/2014/main" xmlns="" id="{DCAC02F5-EC0D-4494-BECE-64E7090DEE34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5750" y="6302375"/>
            <a:ext cx="769938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69" r:id="rId1"/>
    <p:sldLayoutId id="2147483870" r:id="rId2"/>
    <p:sldLayoutId id="2147483871" r:id="rId3"/>
    <p:sldLayoutId id="2147483872" r:id="rId4"/>
    <p:sldLayoutId id="2147483873" r:id="rId5"/>
    <p:sldLayoutId id="2147483874" r:id="rId6"/>
    <p:sldLayoutId id="2147483875" r:id="rId7"/>
    <p:sldLayoutId id="2147483876" r:id="rId8"/>
    <p:sldLayoutId id="2147483877" r:id="rId9"/>
    <p:sldLayoutId id="2147483878" r:id="rId10"/>
    <p:sldLayoutId id="2147483879" r:id="rId11"/>
  </p:sldLayoutIdLst>
  <p:transition>
    <p:zo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FFCC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FFCC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FFCC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FFCC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FFCC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 b="1">
          <a:solidFill>
            <a:srgbClr val="FFFFCC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 b="1">
          <a:solidFill>
            <a:srgbClr val="FFFFCC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 b="1">
          <a:solidFill>
            <a:srgbClr val="FFFFCC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 b="1">
          <a:solidFill>
            <a:srgbClr val="FFFFCC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microsoft.com/office/2011/relationships/inkAction" Target="../ink/inkAction1.xml"/><Relationship Id="rId5" Type="http://schemas.openxmlformats.org/officeDocument/2006/relationships/image" Target="../media/image10.jpe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7.png"/><Relationship Id="rId5" Type="http://schemas.openxmlformats.org/officeDocument/2006/relationships/image" Target="../media/image12.jpe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7.png"/><Relationship Id="rId5" Type="http://schemas.openxmlformats.org/officeDocument/2006/relationships/image" Target="../media/image13.jpe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7.png"/><Relationship Id="rId5" Type="http://schemas.openxmlformats.org/officeDocument/2006/relationships/image" Target="../media/image14.jpe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jpe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7.png"/><Relationship Id="rId5" Type="http://schemas.openxmlformats.org/officeDocument/2006/relationships/image" Target="../media/image18.jpe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21.png"/><Relationship Id="rId5" Type="http://schemas.microsoft.com/office/2011/relationships/inkAction" Target="../ink/inkAction2.xml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7.png"/><Relationship Id="rId5" Type="http://schemas.openxmlformats.org/officeDocument/2006/relationships/image" Target="../media/image24.jpeg"/><Relationship Id="rId4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1.jpeg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6" Type="http://schemas.openxmlformats.org/officeDocument/2006/relationships/image" Target="../media/image7.png"/><Relationship Id="rId5" Type="http://schemas.openxmlformats.org/officeDocument/2006/relationships/image" Target="../media/image34.jpeg"/><Relationship Id="rId4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xmlns="" id="{FF92CE08-4DAC-4831-9911-B9881EF8C9C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8313" y="1916113"/>
            <a:ext cx="8351837" cy="1366837"/>
          </a:xfrm>
        </p:spPr>
        <p:txBody>
          <a:bodyPr/>
          <a:lstStyle/>
          <a:p>
            <a:pPr eaLnBrk="1" hangingPunct="1"/>
            <a:r>
              <a:rPr lang="cs-CZ" altLang="cs-CZ" dirty="0"/>
              <a:t>VROZENÉ CHROMOSOMOVÉ ABNORMALITY (VCA)</a:t>
            </a:r>
          </a:p>
        </p:txBody>
      </p:sp>
      <p:sp>
        <p:nvSpPr>
          <p:cNvPr id="15363" name="Text Box 4">
            <a:extLst>
              <a:ext uri="{FF2B5EF4-FFF2-40B4-BE49-F238E27FC236}">
                <a16:creationId xmlns:a16="http://schemas.microsoft.com/office/drawing/2014/main" xmlns="" id="{C251CE90-9EE3-4551-AF99-93D2E37540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4075" y="3716338"/>
            <a:ext cx="498157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>
                <a:latin typeface="Arial" panose="020B0604020202020204" pitchFamily="34" charset="0"/>
              </a:rPr>
              <a:t>vrozené patologické změny v karyotypu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>
              <a:latin typeface="Arial" panose="020B0604020202020204" pitchFamily="34" charset="0"/>
            </a:endParaRPr>
          </a:p>
        </p:txBody>
      </p:sp>
      <p:sp>
        <p:nvSpPr>
          <p:cNvPr id="15364" name="Text Box 5">
            <a:extLst>
              <a:ext uri="{FF2B5EF4-FFF2-40B4-BE49-F238E27FC236}">
                <a16:creationId xmlns:a16="http://schemas.microsoft.com/office/drawing/2014/main" xmlns="" id="{A32BD973-414B-44DD-8985-1A4D3FD30E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350" y="4438650"/>
            <a:ext cx="65849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FF0000"/>
                </a:solidFill>
                <a:latin typeface="Arial" panose="020B0604020202020204" pitchFamily="34" charset="0"/>
              </a:rPr>
              <a:t>VYŠETŘENÍ KONSTITUČNÍHO KARYOTYPU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xmlns="" id="{66C361A3-9820-4A40-AF9C-EB9B8A17FB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7287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>
            <a:extLst>
              <a:ext uri="{FF2B5EF4-FFF2-40B4-BE49-F238E27FC236}">
                <a16:creationId xmlns:a16="http://schemas.microsoft.com/office/drawing/2014/main" xmlns="" id="{5C80BD9C-316D-4526-B7AA-A7672B0D3E4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5288" y="260350"/>
            <a:ext cx="8497887" cy="1873250"/>
          </a:xfrm>
        </p:spPr>
        <p:txBody>
          <a:bodyPr/>
          <a:lstStyle/>
          <a:p>
            <a:pPr eaLnBrk="1" hangingPunct="1"/>
            <a:r>
              <a:rPr lang="cs-CZ" altLang="cs-CZ"/>
              <a:t>VROZENÉ CHROMOSOMOVÉ ABNORMALITY (VCA)</a:t>
            </a:r>
          </a:p>
        </p:txBody>
      </p:sp>
      <p:sp>
        <p:nvSpPr>
          <p:cNvPr id="33795" name="Rectangle 3">
            <a:extLst>
              <a:ext uri="{FF2B5EF4-FFF2-40B4-BE49-F238E27FC236}">
                <a16:creationId xmlns:a16="http://schemas.microsoft.com/office/drawing/2014/main" xmlns="" id="{0AB3BE40-9FB2-42D7-9A71-877F1193AAC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39750" y="2205038"/>
            <a:ext cx="8280400" cy="45085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2400" b="1" u="sng"/>
              <a:t>změny počtu chromosomů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00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/>
              <a:t>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1600" b="1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 b="1"/>
              <a:t>   -</a:t>
            </a:r>
            <a:r>
              <a:rPr lang="cs-CZ" altLang="cs-CZ" sz="1000" b="1"/>
              <a:t> </a:t>
            </a:r>
            <a:r>
              <a:rPr lang="cs-CZ" altLang="cs-CZ" sz="2000" b="1" u="sng">
                <a:solidFill>
                  <a:srgbClr val="EE2626"/>
                </a:solidFill>
              </a:rPr>
              <a:t>aneuploidie</a:t>
            </a:r>
            <a:r>
              <a:rPr lang="cs-CZ" altLang="cs-CZ" sz="1800"/>
              <a:t> </a:t>
            </a:r>
            <a:r>
              <a:rPr lang="cs-CZ" altLang="cs-CZ" sz="1600"/>
              <a:t>– nejčastější a klinicky velmi významný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600"/>
              <a:t>                                typ chromosomových poruch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600"/>
              <a:t>                              - </a:t>
            </a:r>
            <a:r>
              <a:rPr lang="cs-CZ" altLang="cs-CZ" sz="1600" b="1"/>
              <a:t>odchylky v počtu jednotlivých chromosomů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600" b="1"/>
              <a:t>                                 v karyotypu (2n +/- 1)</a:t>
            </a:r>
            <a:endParaRPr lang="cs-CZ" altLang="cs-CZ" sz="1600" b="1">
              <a:solidFill>
                <a:srgbClr val="EE2626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600"/>
              <a:t>                              - tento stav je v naprosté většině případů spojen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600"/>
              <a:t>                                s poruchou fyzického nebo mentálního vývoje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600"/>
              <a:t>  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600"/>
              <a:t>                                 - TRISOMIE (přítomnost nadbytečného chromosomu)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600"/>
              <a:t>                                 - MONOSOMIE (chybění chromosomu)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160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1000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xmlns="" id="{8C23D42E-D99A-4835-BC07-504ACA90B6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50716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>
            <a:extLst>
              <a:ext uri="{FF2B5EF4-FFF2-40B4-BE49-F238E27FC236}">
                <a16:creationId xmlns:a16="http://schemas.microsoft.com/office/drawing/2014/main" xmlns="" id="{347E0CF7-DD80-43FF-A77B-6FB3F199EB4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5288" y="260350"/>
            <a:ext cx="8443912" cy="1873250"/>
          </a:xfrm>
        </p:spPr>
        <p:txBody>
          <a:bodyPr/>
          <a:lstStyle/>
          <a:p>
            <a:pPr eaLnBrk="1" hangingPunct="1"/>
            <a:r>
              <a:rPr lang="cs-CZ" altLang="cs-CZ"/>
              <a:t>VROZENÉ CHROMOSOMOVÉ ABNORMALITY (VCA)</a:t>
            </a:r>
            <a:br>
              <a:rPr lang="cs-CZ" altLang="cs-CZ"/>
            </a:br>
            <a:r>
              <a:rPr lang="cs-CZ" altLang="cs-CZ" sz="2400"/>
              <a:t>změny počtu chromosomů</a:t>
            </a:r>
            <a:br>
              <a:rPr lang="cs-CZ" altLang="cs-CZ" sz="2400"/>
            </a:br>
            <a:r>
              <a:rPr lang="cs-CZ" altLang="cs-CZ" sz="2000"/>
              <a:t>aneuploidie</a:t>
            </a:r>
          </a:p>
        </p:txBody>
      </p:sp>
      <p:sp>
        <p:nvSpPr>
          <p:cNvPr id="35843" name="Rectangle 3">
            <a:extLst>
              <a:ext uri="{FF2B5EF4-FFF2-40B4-BE49-F238E27FC236}">
                <a16:creationId xmlns:a16="http://schemas.microsoft.com/office/drawing/2014/main" xmlns="" id="{9E349C04-2539-4371-A537-76E7CEABE8B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2438400"/>
            <a:ext cx="7913688" cy="44196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1600" b="1" u="sng"/>
              <a:t>trisomie</a:t>
            </a:r>
            <a:r>
              <a:rPr lang="cs-CZ" altLang="cs-CZ" sz="1600"/>
              <a:t> – nejčastější porucha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600"/>
              <a:t>   (přítomnost </a:t>
            </a:r>
            <a:r>
              <a:rPr lang="cs-CZ" altLang="cs-CZ" sz="1600" b="1"/>
              <a:t>nadbytečného</a:t>
            </a:r>
            <a:r>
              <a:rPr lang="cs-CZ" altLang="cs-CZ" sz="1600"/>
              <a:t> chromosomu v karyotypu 2n+1)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160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600"/>
              <a:t>   - </a:t>
            </a:r>
            <a:r>
              <a:rPr lang="cs-CZ" altLang="cs-CZ" sz="1400" b="1" u="sng"/>
              <a:t>trisomie autosomů</a:t>
            </a:r>
            <a:r>
              <a:rPr lang="cs-CZ" altLang="cs-CZ" sz="1600"/>
              <a:t> </a:t>
            </a:r>
            <a:r>
              <a:rPr lang="cs-CZ" altLang="cs-CZ" sz="1400"/>
              <a:t>(trisomie celého chromosomu je jen vzácně slučitelná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400"/>
              <a:t>                                      se životem)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400"/>
              <a:t>                                    </a:t>
            </a:r>
            <a:r>
              <a:rPr lang="cs-CZ" altLang="cs-CZ" sz="1400" b="1"/>
              <a:t>- Downův syndrom 47,XX,+21   47,XY, +21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400" b="1"/>
              <a:t>                                     - Edwardsův syndrom 47,XX,+18   47,XY, +18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400" b="1"/>
              <a:t>                                     - Patauův syndrom 47,XX, +13   47,XY, +13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400"/>
              <a:t>                                    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400"/>
              <a:t>    </a:t>
            </a:r>
            <a:r>
              <a:rPr lang="cs-CZ" altLang="cs-CZ" sz="1600"/>
              <a:t>- </a:t>
            </a:r>
            <a:r>
              <a:rPr lang="cs-CZ" altLang="cs-CZ" sz="1400" b="1" u="sng"/>
              <a:t>aneuploidie gonosomů</a:t>
            </a:r>
            <a:r>
              <a:rPr lang="cs-CZ" altLang="cs-CZ" sz="1600" b="1" u="sng"/>
              <a:t> </a:t>
            </a:r>
            <a:r>
              <a:rPr lang="cs-CZ" altLang="cs-CZ" sz="1400"/>
              <a:t>(fenotypové důsledky jsou méně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400"/>
              <a:t>                                              závažné než u trisomie autosomů) </a:t>
            </a:r>
            <a:endParaRPr lang="cs-CZ" altLang="cs-CZ" sz="1400" b="1" u="sng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400"/>
              <a:t>                                            </a:t>
            </a:r>
            <a:r>
              <a:rPr lang="cs-CZ" altLang="cs-CZ" sz="1400" b="1"/>
              <a:t>- Klinefelterův syndrom 47,XXY (muž)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400"/>
              <a:t>                                            - XXX syndrom (žena)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400"/>
              <a:t>                                            - XYY syndrom  (muž)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400"/>
              <a:t>  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/>
              <a:t>   </a:t>
            </a:r>
          </a:p>
          <a:p>
            <a:pPr eaLnBrk="1" hangingPunct="1">
              <a:lnSpc>
                <a:spcPct val="80000"/>
              </a:lnSpc>
            </a:pPr>
            <a:endParaRPr lang="cs-CZ" altLang="cs-CZ" sz="1800"/>
          </a:p>
          <a:p>
            <a:pPr eaLnBrk="1" hangingPunct="1">
              <a:lnSpc>
                <a:spcPct val="80000"/>
              </a:lnSpc>
            </a:pPr>
            <a:endParaRPr lang="cs-CZ" altLang="cs-CZ" sz="1800"/>
          </a:p>
          <a:p>
            <a:pPr eaLnBrk="1" hangingPunct="1">
              <a:lnSpc>
                <a:spcPct val="80000"/>
              </a:lnSpc>
            </a:pPr>
            <a:endParaRPr lang="cs-CZ" altLang="cs-CZ" sz="1800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xmlns="" id="{57194A8E-AE2F-40E0-B8F5-B92FDB171A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6260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xmlns="" id="{BC4A4838-4954-4946-BE6B-7F15DEF683C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5288" y="260350"/>
            <a:ext cx="8367712" cy="1720850"/>
          </a:xfrm>
        </p:spPr>
        <p:txBody>
          <a:bodyPr/>
          <a:lstStyle/>
          <a:p>
            <a:pPr eaLnBrk="1" hangingPunct="1"/>
            <a:r>
              <a:rPr lang="cs-CZ" altLang="cs-CZ"/>
              <a:t>VROZENÉ CHROMOSOMOVÉ ABNORMALITY (VCA)</a:t>
            </a:r>
            <a:br>
              <a:rPr lang="cs-CZ" altLang="cs-CZ"/>
            </a:br>
            <a:r>
              <a:rPr lang="cs-CZ" altLang="cs-CZ" sz="2400"/>
              <a:t>aneuploidie autosomů - trisomie</a:t>
            </a:r>
            <a:endParaRPr lang="cs-CZ" altLang="cs-CZ" sz="2000"/>
          </a:p>
        </p:txBody>
      </p:sp>
      <p:sp>
        <p:nvSpPr>
          <p:cNvPr id="37891" name="Rectangle 3">
            <a:extLst>
              <a:ext uri="{FF2B5EF4-FFF2-40B4-BE49-F238E27FC236}">
                <a16:creationId xmlns:a16="http://schemas.microsoft.com/office/drawing/2014/main" xmlns="" id="{3C7FD524-A284-4396-A0A6-3AE2C696322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403350" y="2133600"/>
            <a:ext cx="6983413" cy="439738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cs-CZ" altLang="cs-CZ" sz="2000" b="1"/>
              <a:t>Downův syndrom</a:t>
            </a:r>
            <a:r>
              <a:rPr lang="cs-CZ" altLang="cs-CZ" sz="2000"/>
              <a:t>  47, XX, +21 – volná trisomie</a:t>
            </a:r>
          </a:p>
        </p:txBody>
      </p:sp>
      <p:pic>
        <p:nvPicPr>
          <p:cNvPr id="37892" name="Picture 4" descr="Down">
            <a:extLst>
              <a:ext uri="{FF2B5EF4-FFF2-40B4-BE49-F238E27FC236}">
                <a16:creationId xmlns:a16="http://schemas.microsoft.com/office/drawing/2014/main" xmlns="" id="{CFD698F9-A678-4A85-80A8-9893CED2F5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2725738"/>
            <a:ext cx="4953000" cy="360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xmlns="" id="{D3582C83-B281-473E-A76D-27E74A964D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7763" y="3716338"/>
            <a:ext cx="2343150" cy="152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buFontTx/>
              <a:buChar char="-"/>
              <a:defRPr/>
            </a:pPr>
            <a:r>
              <a:rPr lang="cs-CZ" altLang="cs-CZ" sz="1200" kern="0" dirty="0"/>
              <a:t>Mentální retardace</a:t>
            </a:r>
          </a:p>
          <a:p>
            <a:pPr eaLnBrk="1" hangingPunct="1">
              <a:buFontTx/>
              <a:buChar char="-"/>
              <a:defRPr/>
            </a:pPr>
            <a:r>
              <a:rPr lang="cs-CZ" altLang="cs-CZ" sz="1200" kern="0" dirty="0" err="1"/>
              <a:t>Dysmorfické</a:t>
            </a:r>
            <a:r>
              <a:rPr lang="cs-CZ" altLang="cs-CZ" sz="1200" kern="0" dirty="0"/>
              <a:t> rysy</a:t>
            </a:r>
          </a:p>
          <a:p>
            <a:pPr eaLnBrk="1" hangingPunct="1">
              <a:buFontTx/>
              <a:buChar char="-"/>
              <a:defRPr/>
            </a:pPr>
            <a:r>
              <a:rPr lang="cs-CZ" altLang="cs-CZ" sz="1200" kern="0" dirty="0"/>
              <a:t>Hypotonie</a:t>
            </a:r>
          </a:p>
          <a:p>
            <a:pPr eaLnBrk="1" hangingPunct="1">
              <a:buFontTx/>
              <a:buChar char="-"/>
              <a:defRPr/>
            </a:pPr>
            <a:r>
              <a:rPr lang="cs-CZ" altLang="cs-CZ" sz="1200" kern="0" dirty="0"/>
              <a:t>Malá postava</a:t>
            </a:r>
          </a:p>
          <a:p>
            <a:pPr eaLnBrk="1" hangingPunct="1">
              <a:buFontTx/>
              <a:buChar char="-"/>
              <a:defRPr/>
            </a:pPr>
            <a:r>
              <a:rPr lang="cs-CZ" altLang="cs-CZ" sz="1200" kern="0" dirty="0" err="1"/>
              <a:t>Brachycephalie</a:t>
            </a:r>
            <a:endParaRPr lang="cs-CZ" altLang="cs-CZ" sz="1200" kern="0" dirty="0"/>
          </a:p>
          <a:p>
            <a:pPr eaLnBrk="1" hangingPunct="1">
              <a:buFontTx/>
              <a:buChar char="-"/>
              <a:defRPr/>
            </a:pPr>
            <a:r>
              <a:rPr lang="cs-CZ" altLang="cs-CZ" sz="1200" kern="0" dirty="0"/>
              <a:t>Srdeční vady…..</a:t>
            </a: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xmlns="" Requires="p14 iact">
          <p:contentPart p14:bwMode="auto" r:id="rId6">
            <p14:nvContentPartPr>
              <p14:cNvPr id="4" name="Rukopis 3">
                <a:extLst>
                  <a:ext uri="{FF2B5EF4-FFF2-40B4-BE49-F238E27FC236}">
                    <a16:creationId xmlns:a16="http://schemas.microsoft.com/office/drawing/2014/main" id="{C208EC9D-3F21-4A18-B668-449B17AD7139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4274280" y="2531520"/>
              <a:ext cx="1381680" cy="111240"/>
            </p14:xfrm>
          </p:contentPart>
        </mc:Choice>
        <mc:Fallback>
          <p:pic>
            <p:nvPicPr>
              <p:cNvPr id="4" name="Rukopis 3">
                <a:extLst>
                  <a:ext uri="{FF2B5EF4-FFF2-40B4-BE49-F238E27FC236}">
                    <a16:creationId xmlns:a16="http://schemas.microsoft.com/office/drawing/2014/main" xmlns="" xmlns:iact="http://schemas.microsoft.com/office/powerpoint/2014/inkAction" xmlns:p14="http://schemas.microsoft.com/office/powerpoint/2010/main" id="{C208EC9D-3F21-4A18-B668-449B17AD713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258440" y="2468160"/>
                <a:ext cx="1413000" cy="23796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xmlns="" id="{E0FB9075-3E29-4CCE-853C-A09D5ACD68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17259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xmlns="" id="{BD595645-DB81-4E96-A6D6-6F2D31A04AE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5288" y="260350"/>
            <a:ext cx="8367712" cy="1797050"/>
          </a:xfrm>
        </p:spPr>
        <p:txBody>
          <a:bodyPr/>
          <a:lstStyle/>
          <a:p>
            <a:pPr eaLnBrk="1" hangingPunct="1"/>
            <a:r>
              <a:rPr lang="cs-CZ" altLang="cs-CZ"/>
              <a:t>VROZENÉ CHROMOSOMOVÉ ABNORMALITY (VCA)</a:t>
            </a:r>
            <a:br>
              <a:rPr lang="cs-CZ" altLang="cs-CZ"/>
            </a:br>
            <a:r>
              <a:rPr lang="cs-CZ" altLang="cs-CZ" sz="2400"/>
              <a:t>aneuploidie autosomů - trisomie</a:t>
            </a:r>
            <a:endParaRPr lang="cs-CZ" altLang="cs-CZ" sz="2000"/>
          </a:p>
        </p:txBody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xmlns="" id="{74221EAF-7D2D-43A9-9159-3BA4DDECBCC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416175" y="2209800"/>
            <a:ext cx="4840288" cy="434975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cs-CZ" altLang="cs-CZ" sz="2000" b="1"/>
              <a:t>Edwardsův syndrom</a:t>
            </a:r>
            <a:r>
              <a:rPr lang="cs-CZ" altLang="cs-CZ" sz="2000"/>
              <a:t> 47,XY,+18</a:t>
            </a:r>
          </a:p>
        </p:txBody>
      </p:sp>
      <p:pic>
        <p:nvPicPr>
          <p:cNvPr id="39940" name="Picture 4" descr="Edwards">
            <a:extLst>
              <a:ext uri="{FF2B5EF4-FFF2-40B4-BE49-F238E27FC236}">
                <a16:creationId xmlns:a16="http://schemas.microsoft.com/office/drawing/2014/main" xmlns="" id="{43A3237D-89E1-4D12-B9F8-D68F611A1E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2924175"/>
            <a:ext cx="4724400" cy="344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xmlns="" id="{0F61A43D-B65D-45FC-9C69-52EDBB017F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84168" y="3400875"/>
            <a:ext cx="2513013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buFontTx/>
              <a:buChar char="-"/>
              <a:defRPr/>
            </a:pPr>
            <a:r>
              <a:rPr lang="cs-CZ" altLang="cs-CZ" sz="1200" kern="0" dirty="0"/>
              <a:t>Intrauterinní růstová retardace</a:t>
            </a:r>
          </a:p>
          <a:p>
            <a:pPr eaLnBrk="1" hangingPunct="1">
              <a:buFontTx/>
              <a:buChar char="-"/>
              <a:defRPr/>
            </a:pPr>
            <a:r>
              <a:rPr lang="cs-CZ" altLang="cs-CZ" sz="1200" kern="0" dirty="0" err="1"/>
              <a:t>Kraniofaciální</a:t>
            </a:r>
            <a:r>
              <a:rPr lang="cs-CZ" altLang="cs-CZ" sz="1200" kern="0" dirty="0"/>
              <a:t> dysmorfie</a:t>
            </a:r>
          </a:p>
          <a:p>
            <a:pPr eaLnBrk="1" hangingPunct="1">
              <a:buFontTx/>
              <a:buChar char="-"/>
              <a:defRPr/>
            </a:pPr>
            <a:r>
              <a:rPr lang="cs-CZ" altLang="cs-CZ" sz="1200" kern="0" dirty="0"/>
              <a:t>Vady srdce, mozku a dalších orgánů</a:t>
            </a:r>
          </a:p>
          <a:p>
            <a:pPr eaLnBrk="1" hangingPunct="1">
              <a:buFontTx/>
              <a:buChar char="-"/>
              <a:defRPr/>
            </a:pPr>
            <a:r>
              <a:rPr lang="cs-CZ" altLang="cs-CZ" sz="1200" kern="0" dirty="0"/>
              <a:t>Těžká PMR</a:t>
            </a:r>
          </a:p>
          <a:p>
            <a:pPr eaLnBrk="1" hangingPunct="1">
              <a:buFontTx/>
              <a:buChar char="-"/>
              <a:defRPr/>
            </a:pPr>
            <a:r>
              <a:rPr lang="cs-CZ" altLang="cs-CZ" sz="1200" kern="0" dirty="0"/>
              <a:t>Překřížené prsty…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xmlns="" id="{C36F61C2-AE22-4105-98B2-8D494F6DFA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36355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>
            <a:extLst>
              <a:ext uri="{FF2B5EF4-FFF2-40B4-BE49-F238E27FC236}">
                <a16:creationId xmlns:a16="http://schemas.microsoft.com/office/drawing/2014/main" xmlns="" id="{BC3A6857-132D-4941-8D95-0E85084FD94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304800"/>
            <a:ext cx="8382000" cy="1752600"/>
          </a:xfrm>
        </p:spPr>
        <p:txBody>
          <a:bodyPr/>
          <a:lstStyle/>
          <a:p>
            <a:pPr eaLnBrk="1" hangingPunct="1"/>
            <a:r>
              <a:rPr lang="cs-CZ" altLang="cs-CZ"/>
              <a:t>VROZENÉ CHROMOSOMOVÉ ABNORMMALITY (VCA)</a:t>
            </a:r>
            <a:br>
              <a:rPr lang="cs-CZ" altLang="cs-CZ"/>
            </a:br>
            <a:r>
              <a:rPr lang="cs-CZ" altLang="cs-CZ" sz="2400"/>
              <a:t>aneuploidie autosomů - trisomie</a:t>
            </a:r>
            <a:endParaRPr lang="cs-CZ" altLang="cs-CZ" sz="2000"/>
          </a:p>
        </p:txBody>
      </p:sp>
      <p:sp>
        <p:nvSpPr>
          <p:cNvPr id="41987" name="Rectangle 3">
            <a:extLst>
              <a:ext uri="{FF2B5EF4-FFF2-40B4-BE49-F238E27FC236}">
                <a16:creationId xmlns:a16="http://schemas.microsoft.com/office/drawing/2014/main" xmlns="" id="{71F5BE39-AA52-46DD-B7FA-F522F5C5050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555875" y="2170113"/>
            <a:ext cx="4321175" cy="4318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cs-CZ" altLang="cs-CZ" sz="2000" b="1"/>
              <a:t>Patauův syndrom</a:t>
            </a:r>
            <a:r>
              <a:rPr lang="cs-CZ" altLang="cs-CZ" sz="2000"/>
              <a:t> 47,XY,+13</a:t>
            </a:r>
          </a:p>
        </p:txBody>
      </p:sp>
      <p:pic>
        <p:nvPicPr>
          <p:cNvPr id="41988" name="Picture 4" descr="Patau">
            <a:extLst>
              <a:ext uri="{FF2B5EF4-FFF2-40B4-BE49-F238E27FC236}">
                <a16:creationId xmlns:a16="http://schemas.microsoft.com/office/drawing/2014/main" xmlns="" id="{2E0FEFE2-3AF0-481B-A0D3-EC20096010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2781300"/>
            <a:ext cx="5029200" cy="366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xmlns="" id="{8D606194-4A45-4B61-967D-C9E2041F2B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56325" y="3852863"/>
            <a:ext cx="2343150" cy="152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buFontTx/>
              <a:buChar char="-"/>
              <a:defRPr/>
            </a:pPr>
            <a:r>
              <a:rPr lang="cs-CZ" altLang="cs-CZ" sz="1200" kern="0" dirty="0"/>
              <a:t>Mikrocefalie</a:t>
            </a:r>
          </a:p>
          <a:p>
            <a:pPr eaLnBrk="1" hangingPunct="1">
              <a:buFontTx/>
              <a:buChar char="-"/>
              <a:defRPr/>
            </a:pPr>
            <a:r>
              <a:rPr lang="cs-CZ" altLang="cs-CZ" sz="1200" kern="0" dirty="0"/>
              <a:t>Rozštěpové vady</a:t>
            </a:r>
          </a:p>
          <a:p>
            <a:pPr eaLnBrk="1" hangingPunct="1">
              <a:buFontTx/>
              <a:buChar char="-"/>
              <a:defRPr/>
            </a:pPr>
            <a:r>
              <a:rPr lang="cs-CZ" altLang="cs-CZ" sz="1200" kern="0" dirty="0"/>
              <a:t>Srdeční vady</a:t>
            </a:r>
          </a:p>
          <a:p>
            <a:pPr eaLnBrk="1" hangingPunct="1">
              <a:buFontTx/>
              <a:buChar char="-"/>
              <a:defRPr/>
            </a:pPr>
            <a:r>
              <a:rPr lang="cs-CZ" altLang="cs-CZ" sz="1200" kern="0" dirty="0" err="1"/>
              <a:t>Holoprosencephalie</a:t>
            </a:r>
            <a:endParaRPr lang="cs-CZ" altLang="cs-CZ" sz="1200" kern="0" dirty="0"/>
          </a:p>
          <a:p>
            <a:pPr eaLnBrk="1" hangingPunct="1">
              <a:buFontTx/>
              <a:buChar char="-"/>
              <a:defRPr/>
            </a:pPr>
            <a:r>
              <a:rPr lang="cs-CZ" altLang="cs-CZ" sz="1200" kern="0" dirty="0"/>
              <a:t>Kyklopie…</a:t>
            </a:r>
          </a:p>
          <a:p>
            <a:pPr marL="0" indent="0" eaLnBrk="1" hangingPunct="1">
              <a:buFontTx/>
              <a:buNone/>
              <a:defRPr/>
            </a:pPr>
            <a:endParaRPr lang="cs-CZ" altLang="cs-CZ" sz="1200" kern="0" dirty="0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xmlns="" id="{97F57AF2-A2CA-4983-8E2A-7A60B2A662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24166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>
            <a:extLst>
              <a:ext uri="{FF2B5EF4-FFF2-40B4-BE49-F238E27FC236}">
                <a16:creationId xmlns:a16="http://schemas.microsoft.com/office/drawing/2014/main" xmlns="" id="{94E1CA29-6D51-4D0E-8451-44302E01269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228600"/>
            <a:ext cx="8443913" cy="1797050"/>
          </a:xfrm>
        </p:spPr>
        <p:txBody>
          <a:bodyPr/>
          <a:lstStyle/>
          <a:p>
            <a:pPr eaLnBrk="1" hangingPunct="1"/>
            <a:r>
              <a:rPr lang="cs-CZ" altLang="cs-CZ"/>
              <a:t>VROZENÉ CHROMOSOMOVÉ ABNORMALITY (VCA)</a:t>
            </a:r>
            <a:br>
              <a:rPr lang="cs-CZ" altLang="cs-CZ"/>
            </a:br>
            <a:r>
              <a:rPr lang="cs-CZ" altLang="cs-CZ" sz="2400"/>
              <a:t>aneuploidie gonosomů</a:t>
            </a:r>
            <a:endParaRPr lang="cs-CZ" altLang="cs-CZ" sz="2000"/>
          </a:p>
        </p:txBody>
      </p:sp>
      <p:sp>
        <p:nvSpPr>
          <p:cNvPr id="44035" name="Rectangle 3">
            <a:extLst>
              <a:ext uri="{FF2B5EF4-FFF2-40B4-BE49-F238E27FC236}">
                <a16:creationId xmlns:a16="http://schemas.microsoft.com/office/drawing/2014/main" xmlns="" id="{76E0ABD8-7B9F-40B0-B447-FC5A3725009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700338" y="2241550"/>
            <a:ext cx="4183062" cy="4318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 b="1"/>
              <a:t>Klinefelterův syndrom</a:t>
            </a:r>
            <a:r>
              <a:rPr lang="cs-CZ" altLang="cs-CZ" sz="1800"/>
              <a:t> 47,XXY</a:t>
            </a:r>
          </a:p>
        </p:txBody>
      </p:sp>
      <p:pic>
        <p:nvPicPr>
          <p:cNvPr id="44036" name="Picture 6" descr="C:\Users\3750\Desktop\mitózy\47,XXY.jpg">
            <a:extLst>
              <a:ext uri="{FF2B5EF4-FFF2-40B4-BE49-F238E27FC236}">
                <a16:creationId xmlns:a16="http://schemas.microsoft.com/office/drawing/2014/main" xmlns="" id="{7E9F8027-7DD5-4F2E-B393-F13B69E78E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2816225"/>
            <a:ext cx="4624388" cy="346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xmlns="" id="{991390F0-E738-4918-9A98-A0D4FBF1D9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51513" y="3935413"/>
            <a:ext cx="2997200" cy="123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cs-CZ" altLang="cs-CZ" sz="1200" kern="0" dirty="0"/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200" kern="0" dirty="0" err="1"/>
              <a:t>Eunuchoidní</a:t>
            </a:r>
            <a:r>
              <a:rPr lang="cs-CZ" altLang="cs-CZ" sz="1200" kern="0" dirty="0"/>
              <a:t> habitus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200" kern="0" dirty="0"/>
              <a:t>Malý penis, </a:t>
            </a:r>
            <a:r>
              <a:rPr lang="cs-CZ" altLang="cs-CZ" sz="1200" kern="0" dirty="0" err="1"/>
              <a:t>hypoplastická</a:t>
            </a:r>
            <a:r>
              <a:rPr lang="cs-CZ" altLang="cs-CZ" sz="1200" kern="0" dirty="0"/>
              <a:t> varlata, gynekomastie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200" kern="0" dirty="0"/>
              <a:t>Infertilita, azoospermie</a:t>
            </a:r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xmlns="" id="{D382433A-76A4-4E1D-A07F-93270E1B81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73271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>
            <a:extLst>
              <a:ext uri="{FF2B5EF4-FFF2-40B4-BE49-F238E27FC236}">
                <a16:creationId xmlns:a16="http://schemas.microsoft.com/office/drawing/2014/main" xmlns="" id="{1DD84DD6-C80D-46FD-A689-3FE2936D37E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228600"/>
            <a:ext cx="8443913" cy="1797050"/>
          </a:xfrm>
        </p:spPr>
        <p:txBody>
          <a:bodyPr/>
          <a:lstStyle/>
          <a:p>
            <a:pPr eaLnBrk="1" hangingPunct="1"/>
            <a:r>
              <a:rPr lang="cs-CZ" altLang="cs-CZ"/>
              <a:t>VROZENÉ CHROMOSOMOVÉ ABNORMALITY (VCA)</a:t>
            </a:r>
            <a:br>
              <a:rPr lang="cs-CZ" altLang="cs-CZ"/>
            </a:br>
            <a:r>
              <a:rPr lang="cs-CZ" altLang="cs-CZ" sz="2400"/>
              <a:t>aneuploidie gonosomů</a:t>
            </a:r>
            <a:br>
              <a:rPr lang="cs-CZ" altLang="cs-CZ" sz="2400"/>
            </a:br>
            <a:r>
              <a:rPr lang="cs-CZ" altLang="cs-CZ" sz="2400"/>
              <a:t>méně časté nálezy</a:t>
            </a:r>
            <a:endParaRPr lang="cs-CZ" altLang="cs-CZ" sz="2000"/>
          </a:p>
        </p:txBody>
      </p:sp>
      <p:pic>
        <p:nvPicPr>
          <p:cNvPr id="46083" name="Picture 6" descr="Novák">
            <a:extLst>
              <a:ext uri="{FF2B5EF4-FFF2-40B4-BE49-F238E27FC236}">
                <a16:creationId xmlns:a16="http://schemas.microsoft.com/office/drawing/2014/main" xmlns="" id="{FA595A6B-C71A-4493-A719-0DEDA23E29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2205038"/>
            <a:ext cx="2809875" cy="204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4" name="Picture 7" descr="Stojanová">
            <a:extLst>
              <a:ext uri="{FF2B5EF4-FFF2-40B4-BE49-F238E27FC236}">
                <a16:creationId xmlns:a16="http://schemas.microsoft.com/office/drawing/2014/main" xmlns="" id="{8AEFAC84-F303-4B4B-B7B2-5F27E9DCFA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2205038"/>
            <a:ext cx="2808288" cy="204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5" name="Picture 9" descr="Ryšánek">
            <a:extLst>
              <a:ext uri="{FF2B5EF4-FFF2-40B4-BE49-F238E27FC236}">
                <a16:creationId xmlns:a16="http://schemas.microsoft.com/office/drawing/2014/main" xmlns="" id="{2961B70B-F345-46E9-BADC-001D1B4366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4292600"/>
            <a:ext cx="2592388" cy="188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6" name="Text Box 11">
            <a:extLst>
              <a:ext uri="{FF2B5EF4-FFF2-40B4-BE49-F238E27FC236}">
                <a16:creationId xmlns:a16="http://schemas.microsoft.com/office/drawing/2014/main" xmlns="" id="{4DF19424-6C91-466F-BBD5-B4B175D0B4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13" y="3141663"/>
            <a:ext cx="787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>
                <a:latin typeface="Arial" panose="020B0604020202020204" pitchFamily="34" charset="0"/>
              </a:rPr>
              <a:t>47,XXX</a:t>
            </a:r>
          </a:p>
        </p:txBody>
      </p:sp>
      <p:sp>
        <p:nvSpPr>
          <p:cNvPr id="46087" name="Text Box 12">
            <a:extLst>
              <a:ext uri="{FF2B5EF4-FFF2-40B4-BE49-F238E27FC236}">
                <a16:creationId xmlns:a16="http://schemas.microsoft.com/office/drawing/2014/main" xmlns="" id="{7F04BA8F-B272-4FF4-901A-7F8398B2AF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24750" y="3141663"/>
            <a:ext cx="787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>
                <a:latin typeface="Arial" panose="020B0604020202020204" pitchFamily="34" charset="0"/>
              </a:rPr>
              <a:t>47,XYY</a:t>
            </a:r>
          </a:p>
        </p:txBody>
      </p:sp>
      <p:sp>
        <p:nvSpPr>
          <p:cNvPr id="46088" name="Text Box 13">
            <a:extLst>
              <a:ext uri="{FF2B5EF4-FFF2-40B4-BE49-F238E27FC236}">
                <a16:creationId xmlns:a16="http://schemas.microsoft.com/office/drawing/2014/main" xmlns="" id="{9FA3C5C9-A414-46EE-9B4D-E5D2B4C5E7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088" y="5157788"/>
            <a:ext cx="9064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>
                <a:latin typeface="Arial" panose="020B0604020202020204" pitchFamily="34" charset="0"/>
              </a:rPr>
              <a:t>48,XXYY</a:t>
            </a:r>
          </a:p>
        </p:txBody>
      </p:sp>
      <p:sp>
        <p:nvSpPr>
          <p:cNvPr id="9" name="Text Box 12">
            <a:extLst>
              <a:ext uri="{FF2B5EF4-FFF2-40B4-BE49-F238E27FC236}">
                <a16:creationId xmlns:a16="http://schemas.microsoft.com/office/drawing/2014/main" xmlns="" id="{C5790FA5-098D-4C2C-A3BC-690E1E20A5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62475" y="4629150"/>
            <a:ext cx="3735388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cs-CZ" altLang="cs-CZ" sz="1400" dirty="0">
              <a:latin typeface="Arial" panose="020B0604020202020204" pitchFamily="34" charset="0"/>
            </a:endParaRPr>
          </a:p>
          <a:p>
            <a:pPr marL="285750" indent="-285750" eaLnBrk="1" hangingPunct="1">
              <a:spcBef>
                <a:spcPct val="0"/>
              </a:spcBef>
              <a:buFontTx/>
              <a:buChar char="-"/>
              <a:defRPr/>
            </a:pPr>
            <a:r>
              <a:rPr lang="cs-CZ" altLang="cs-CZ" sz="1400" dirty="0">
                <a:latin typeface="Arial" panose="020B0604020202020204" pitchFamily="34" charset="0"/>
              </a:rPr>
              <a:t>Bez potíží nebo potíže mírnějšího rázu – 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1400" dirty="0">
                <a:latin typeface="Arial" panose="020B0604020202020204" pitchFamily="34" charset="0"/>
              </a:rPr>
              <a:t>      poruchy učení……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xmlns="" id="{A7CB141A-00B6-4916-A02B-D81B8EA0BB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62924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>
            <a:extLst>
              <a:ext uri="{FF2B5EF4-FFF2-40B4-BE49-F238E27FC236}">
                <a16:creationId xmlns:a16="http://schemas.microsoft.com/office/drawing/2014/main" xmlns="" id="{A209A72D-E6D0-44D3-8AA3-A6A2CDD72DF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5288" y="260350"/>
            <a:ext cx="8367712" cy="1797050"/>
          </a:xfrm>
        </p:spPr>
        <p:txBody>
          <a:bodyPr/>
          <a:lstStyle/>
          <a:p>
            <a:pPr eaLnBrk="1" hangingPunct="1"/>
            <a:r>
              <a:rPr lang="cs-CZ" altLang="cs-CZ"/>
              <a:t>VROZENÉ CHROMOSOMOVÉ ABNORMALITY (VCA)</a:t>
            </a:r>
            <a:r>
              <a:rPr lang="cs-CZ" altLang="cs-CZ" sz="2400"/>
              <a:t/>
            </a:r>
            <a:br>
              <a:rPr lang="cs-CZ" altLang="cs-CZ" sz="2400"/>
            </a:br>
            <a:r>
              <a:rPr lang="cs-CZ" altLang="cs-CZ" sz="2000"/>
              <a:t>aneuploidie - monosomie</a:t>
            </a:r>
          </a:p>
        </p:txBody>
      </p:sp>
      <p:sp>
        <p:nvSpPr>
          <p:cNvPr id="48131" name="Rectangle 3">
            <a:extLst>
              <a:ext uri="{FF2B5EF4-FFF2-40B4-BE49-F238E27FC236}">
                <a16:creationId xmlns:a16="http://schemas.microsoft.com/office/drawing/2014/main" xmlns="" id="{68629378-E480-4CAE-A83A-6B14AB06398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95288" y="2276475"/>
            <a:ext cx="7848600" cy="163512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1400" b="1" u="sng"/>
              <a:t>monosomie</a:t>
            </a:r>
            <a:r>
              <a:rPr lang="cs-CZ" altLang="cs-CZ" sz="1400"/>
              <a:t>     – méně častá porucha (chybění chromosomu v karyotypu 2n-1)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1400"/>
              <a:t>                              - </a:t>
            </a:r>
            <a:r>
              <a:rPr lang="cs-CZ" altLang="cs-CZ" sz="1400" b="1"/>
              <a:t>monosomie gonosomu X</a:t>
            </a:r>
            <a:r>
              <a:rPr lang="cs-CZ" altLang="cs-CZ" sz="1400"/>
              <a:t> - Turnerův syndrom)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1400"/>
              <a:t>                                </a:t>
            </a:r>
            <a:r>
              <a:rPr lang="cs-CZ" altLang="cs-CZ" sz="1400" b="1"/>
              <a:t>45,X</a:t>
            </a:r>
            <a:r>
              <a:rPr lang="cs-CZ" altLang="cs-CZ" sz="1400"/>
              <a:t> (ženský fenotyp), častý výskyt</a:t>
            </a:r>
            <a:endParaRPr lang="cs-CZ" altLang="cs-CZ" sz="1400" b="1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cs-CZ" altLang="cs-CZ" sz="180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1800"/>
              <a:t>                              </a:t>
            </a:r>
          </a:p>
        </p:txBody>
      </p:sp>
      <p:pic>
        <p:nvPicPr>
          <p:cNvPr id="48132" name="Picture 4" descr="turner">
            <a:extLst>
              <a:ext uri="{FF2B5EF4-FFF2-40B4-BE49-F238E27FC236}">
                <a16:creationId xmlns:a16="http://schemas.microsoft.com/office/drawing/2014/main" xmlns="" id="{6245CCC5-3287-46F1-AAD6-66D4E9108A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3284984"/>
            <a:ext cx="4346575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3" name="AutoShape 5">
            <a:extLst>
              <a:ext uri="{FF2B5EF4-FFF2-40B4-BE49-F238E27FC236}">
                <a16:creationId xmlns:a16="http://schemas.microsoft.com/office/drawing/2014/main" xmlns="" id="{0AB51A04-C7EF-4731-B8EB-23977A7F033A}"/>
              </a:ext>
            </a:extLst>
          </p:cNvPr>
          <p:cNvSpPr>
            <a:spLocks noChangeArrowheads="1"/>
          </p:cNvSpPr>
          <p:nvPr/>
        </p:nvSpPr>
        <p:spPr bwMode="auto">
          <a:xfrm rot="-2072019">
            <a:off x="4218782" y="5996775"/>
            <a:ext cx="201612" cy="109537"/>
          </a:xfrm>
          <a:prstGeom prst="leftArrow">
            <a:avLst>
              <a:gd name="adj1" fmla="val 50000"/>
              <a:gd name="adj2" fmla="val 8223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</p:txBody>
      </p:sp>
      <p:sp>
        <p:nvSpPr>
          <p:cNvPr id="7" name="Text Box 12">
            <a:extLst>
              <a:ext uri="{FF2B5EF4-FFF2-40B4-BE49-F238E27FC236}">
                <a16:creationId xmlns:a16="http://schemas.microsoft.com/office/drawing/2014/main" xmlns="" id="{C986E51A-8111-47AD-AB3C-CA2678E965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8184" y="3911600"/>
            <a:ext cx="1825625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1400" dirty="0">
                <a:latin typeface="Arial" panose="020B0604020202020204" pitchFamily="34" charset="0"/>
              </a:rPr>
              <a:t>Malý vzrůst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1400" dirty="0">
                <a:latin typeface="Arial" panose="020B0604020202020204" pitchFamily="34" charset="0"/>
              </a:rPr>
              <a:t>Abnormality skeletu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1400" dirty="0" err="1">
                <a:latin typeface="Arial" panose="020B0604020202020204" pitchFamily="34" charset="0"/>
              </a:rPr>
              <a:t>Pterygium</a:t>
            </a:r>
            <a:r>
              <a:rPr lang="cs-CZ" altLang="cs-CZ" sz="1400" dirty="0">
                <a:latin typeface="Arial" panose="020B0604020202020204" pitchFamily="34" charset="0"/>
              </a:rPr>
              <a:t> coli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1400" dirty="0">
                <a:latin typeface="Arial" panose="020B0604020202020204" pitchFamily="34" charset="0"/>
              </a:rPr>
              <a:t>Neplodnost…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xmlns="" id="{BF1C9193-A86F-4752-9C00-D5D4889D47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30284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Obdélník 4">
            <a:extLst>
              <a:ext uri="{FF2B5EF4-FFF2-40B4-BE49-F238E27FC236}">
                <a16:creationId xmlns:a16="http://schemas.microsoft.com/office/drawing/2014/main" xmlns="" id="{FC9248CC-E521-4DA6-9B08-4BF60B3EE5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4663" y="3605213"/>
            <a:ext cx="8207375" cy="2881312"/>
          </a:xfrm>
          <a:prstGeom prst="rect">
            <a:avLst/>
          </a:prstGeom>
          <a:solidFill>
            <a:schemeClr val="bg1"/>
          </a:solidFill>
          <a:ln w="2857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50179" name="Rectangle 2">
            <a:extLst>
              <a:ext uri="{FF2B5EF4-FFF2-40B4-BE49-F238E27FC236}">
                <a16:creationId xmlns:a16="http://schemas.microsoft.com/office/drawing/2014/main" xmlns="" id="{F9F79007-8F9B-4BFE-B627-EA9E5033B2B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5288" y="260350"/>
            <a:ext cx="8367712" cy="1873250"/>
          </a:xfrm>
        </p:spPr>
        <p:txBody>
          <a:bodyPr/>
          <a:lstStyle/>
          <a:p>
            <a:pPr eaLnBrk="1" hangingPunct="1"/>
            <a:r>
              <a:rPr lang="cs-CZ" altLang="cs-CZ"/>
              <a:t>VROZENÉ CHROMOSOMOVÉ ABNORMALITY (VCA)</a:t>
            </a:r>
            <a:br>
              <a:rPr lang="cs-CZ" altLang="cs-CZ"/>
            </a:br>
            <a:r>
              <a:rPr lang="cs-CZ" altLang="cs-CZ" sz="2400"/>
              <a:t>aneuploidie - monosomie</a:t>
            </a:r>
            <a:endParaRPr lang="cs-CZ" altLang="cs-CZ" sz="2000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xmlns="" id="{DDC35BB7-C892-4DD9-A055-17CE8818F529}"/>
              </a:ext>
            </a:extLst>
          </p:cNvPr>
          <p:cNvSpPr txBox="1"/>
          <p:nvPr/>
        </p:nvSpPr>
        <p:spPr>
          <a:xfrm>
            <a:off x="179388" y="2349500"/>
            <a:ext cx="8964612" cy="12557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cs-CZ" altLang="cs-CZ" sz="1400" b="1" dirty="0" err="1">
                <a:latin typeface="+mn-lt"/>
              </a:rPr>
              <a:t>monosomie</a:t>
            </a:r>
            <a:r>
              <a:rPr lang="cs-CZ" altLang="cs-CZ" sz="1400" b="1" dirty="0">
                <a:latin typeface="+mn-lt"/>
              </a:rPr>
              <a:t> </a:t>
            </a:r>
            <a:r>
              <a:rPr lang="cs-CZ" altLang="cs-CZ" sz="1400" b="1" dirty="0" err="1">
                <a:latin typeface="+mn-lt"/>
              </a:rPr>
              <a:t>autosomů</a:t>
            </a:r>
            <a:r>
              <a:rPr lang="cs-CZ" altLang="cs-CZ" sz="1400" dirty="0">
                <a:latin typeface="+mn-lt"/>
              </a:rPr>
              <a:t> – </a:t>
            </a:r>
            <a:r>
              <a:rPr lang="cs-CZ" altLang="cs-CZ" sz="1400" b="1" dirty="0">
                <a:latin typeface="+mn-lt"/>
              </a:rPr>
              <a:t>výjimečně</a:t>
            </a:r>
            <a:r>
              <a:rPr lang="cs-CZ" altLang="cs-CZ" sz="1400" dirty="0">
                <a:latin typeface="+mn-lt"/>
              </a:rPr>
              <a:t> se vyskytující porucha, slučitelná se životem jen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1400" dirty="0">
                <a:latin typeface="+mn-lt"/>
              </a:rPr>
              <a:t>                                        u některých chromosomů a to v </a:t>
            </a:r>
            <a:r>
              <a:rPr lang="cs-CZ" altLang="cs-CZ" sz="1400" b="1" dirty="0">
                <a:latin typeface="+mn-lt"/>
              </a:rPr>
              <a:t>mozaice </a:t>
            </a:r>
            <a:r>
              <a:rPr lang="cs-CZ" altLang="cs-CZ" sz="1400" dirty="0">
                <a:latin typeface="+mn-lt"/>
              </a:rPr>
              <a:t>o nízkém zastoupení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1400" dirty="0">
                <a:latin typeface="+mn-lt"/>
              </a:rPr>
              <a:t>                                        (v těle jedince mohou být přítomny 2 buněčné linie (nebo i více)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1400" dirty="0">
                <a:latin typeface="+mn-lt"/>
              </a:rPr>
              <a:t>                                        s různou chromosomovou sestavou, např. linie s normálním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1400" dirty="0">
                <a:latin typeface="+mn-lt"/>
              </a:rPr>
              <a:t>                                        karyotypem a linie s </a:t>
            </a:r>
            <a:r>
              <a:rPr lang="cs-CZ" altLang="cs-CZ" sz="1400" dirty="0" err="1">
                <a:latin typeface="+mn-lt"/>
              </a:rPr>
              <a:t>monosomií</a:t>
            </a:r>
            <a:r>
              <a:rPr lang="cs-CZ" altLang="cs-CZ" sz="1400" dirty="0">
                <a:latin typeface="+mn-lt"/>
              </a:rPr>
              <a:t> chromosomu č.18)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1400" dirty="0">
                <a:latin typeface="+mn-lt"/>
              </a:rPr>
              <a:t>                                                   </a:t>
            </a:r>
            <a:r>
              <a:rPr lang="cs-CZ" altLang="cs-CZ" sz="1400" b="1" dirty="0">
                <a:latin typeface="+mn-lt"/>
              </a:rPr>
              <a:t>45,XX,-18[1]/46,XX,r(18)[29]</a:t>
            </a:r>
          </a:p>
        </p:txBody>
      </p:sp>
      <p:pic>
        <p:nvPicPr>
          <p:cNvPr id="50181" name="Picture 3" descr="karyotyp Heb malý ring">
            <a:extLst>
              <a:ext uri="{FF2B5EF4-FFF2-40B4-BE49-F238E27FC236}">
                <a16:creationId xmlns:a16="http://schemas.microsoft.com/office/drawing/2014/main" xmlns="" id="{F6A08D21-014D-4822-8717-0E888F8536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3463" y="3605213"/>
            <a:ext cx="3416300" cy="248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2" name="Picture 3" descr="monosomie 18">
            <a:extLst>
              <a:ext uri="{FF2B5EF4-FFF2-40B4-BE49-F238E27FC236}">
                <a16:creationId xmlns:a16="http://schemas.microsoft.com/office/drawing/2014/main" xmlns="" id="{0E9DCBD9-96D6-4B87-9D9B-3A2667E72F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3605213"/>
            <a:ext cx="3424237" cy="249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xmlns="" id="{61BBD602-2577-4A8B-847B-EB94E5D20100}"/>
              </a:ext>
            </a:extLst>
          </p:cNvPr>
          <p:cNvSpPr txBox="1"/>
          <p:nvPr/>
        </p:nvSpPr>
        <p:spPr>
          <a:xfrm>
            <a:off x="838200" y="5992813"/>
            <a:ext cx="3548063" cy="276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200" dirty="0">
                <a:latin typeface="+mn-lt"/>
              </a:rPr>
              <a:t>Buněčná linie s </a:t>
            </a:r>
            <a:r>
              <a:rPr lang="cs-CZ" sz="1200" dirty="0" err="1">
                <a:latin typeface="+mn-lt"/>
              </a:rPr>
              <a:t>monosomií</a:t>
            </a:r>
            <a:r>
              <a:rPr lang="cs-CZ" sz="1200" dirty="0">
                <a:latin typeface="+mn-lt"/>
              </a:rPr>
              <a:t> chromosomu 18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xmlns="" id="{3ABCA7C1-A328-41A3-A711-8E8FD298E88A}"/>
              </a:ext>
            </a:extLst>
          </p:cNvPr>
          <p:cNvSpPr txBox="1"/>
          <p:nvPr/>
        </p:nvSpPr>
        <p:spPr>
          <a:xfrm>
            <a:off x="4756150" y="5995988"/>
            <a:ext cx="3629025" cy="276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200" dirty="0">
                <a:latin typeface="+mn-lt"/>
              </a:rPr>
              <a:t>Buněčná linie s kruhovým chromosomem 18</a:t>
            </a:r>
          </a:p>
        </p:txBody>
      </p:sp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xmlns="" id="{A07ACB25-71F4-418B-8732-26DC6896E3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53687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>
            <a:extLst>
              <a:ext uri="{FF2B5EF4-FFF2-40B4-BE49-F238E27FC236}">
                <a16:creationId xmlns:a16="http://schemas.microsoft.com/office/drawing/2014/main" xmlns="" id="{0B48AD08-1BF5-452B-979B-2E432EEECC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5288" y="260350"/>
            <a:ext cx="8353425" cy="1728788"/>
          </a:xfrm>
        </p:spPr>
        <p:txBody>
          <a:bodyPr/>
          <a:lstStyle/>
          <a:p>
            <a:pPr eaLnBrk="1" hangingPunct="1"/>
            <a:r>
              <a:rPr lang="cs-CZ" altLang="cs-CZ"/>
              <a:t>VZNIK POČETNÍCH CHROMOSOMOVÝCH ZMĚN</a:t>
            </a:r>
            <a:br>
              <a:rPr lang="cs-CZ" altLang="cs-CZ"/>
            </a:br>
            <a:r>
              <a:rPr lang="cs-CZ" altLang="cs-CZ"/>
              <a:t> DE NOVO -PORUCHY V MEIÓZE</a:t>
            </a:r>
          </a:p>
        </p:txBody>
      </p:sp>
      <p:sp>
        <p:nvSpPr>
          <p:cNvPr id="52227" name="Rectangle 3">
            <a:extLst>
              <a:ext uri="{FF2B5EF4-FFF2-40B4-BE49-F238E27FC236}">
                <a16:creationId xmlns:a16="http://schemas.microsoft.com/office/drawing/2014/main" xmlns="" id="{5FB38330-F524-444F-9FD2-E2F314D8D8E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39750" y="2492375"/>
            <a:ext cx="8064500" cy="10080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1600"/>
              <a:t>aneuploidie jsou nejčastějším mutačním mechanismem našeho druhu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1600"/>
              <a:t>mechanismů, které podmiňují vznik aneuploidií, bylo odhaleno více, výzkum v této oblasti stále probíhá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1200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xmlns="" id="{D6C6D5C2-F4F6-44D2-90DA-B2BE393C8E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5730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xmlns="" id="{8C318CFE-05B1-43DB-BE88-F2F1F051460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3850" y="260350"/>
            <a:ext cx="8280400" cy="1873250"/>
          </a:xfrm>
        </p:spPr>
        <p:txBody>
          <a:bodyPr/>
          <a:lstStyle/>
          <a:p>
            <a:pPr eaLnBrk="1" hangingPunct="1"/>
            <a:r>
              <a:rPr lang="cs-CZ" altLang="cs-CZ" sz="2800"/>
              <a:t>Postnatální stanovení karyotypu</a:t>
            </a:r>
            <a:br>
              <a:rPr lang="cs-CZ" altLang="cs-CZ" sz="2800"/>
            </a:br>
            <a:r>
              <a:rPr lang="cs-CZ" altLang="cs-CZ" sz="2800"/>
              <a:t>(ověřujeme přítomnost / nepřítomnost VCA u dětí a dospělých)</a:t>
            </a:r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xmlns="" id="{7F1EA4E1-2F00-477B-A91C-FEB8070BE87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68313" y="1773238"/>
            <a:ext cx="8280400" cy="4392612"/>
          </a:xfrm>
        </p:spPr>
        <p:txBody>
          <a:bodyPr/>
          <a:lstStyle/>
          <a:p>
            <a:pPr eaLnBrk="1" hangingPunct="1"/>
            <a:endParaRPr lang="cs-CZ" altLang="cs-CZ" sz="1800" b="1"/>
          </a:p>
          <a:p>
            <a:pPr eaLnBrk="1" hangingPunct="1">
              <a:buFontTx/>
              <a:buNone/>
            </a:pPr>
            <a:endParaRPr lang="cs-CZ" altLang="cs-CZ"/>
          </a:p>
          <a:p>
            <a:pPr eaLnBrk="1" hangingPunct="1">
              <a:buFontTx/>
              <a:buNone/>
            </a:pPr>
            <a:endParaRPr lang="cs-CZ" altLang="cs-CZ"/>
          </a:p>
        </p:txBody>
      </p:sp>
      <p:sp>
        <p:nvSpPr>
          <p:cNvPr id="17412" name="Text Box 4">
            <a:extLst>
              <a:ext uri="{FF2B5EF4-FFF2-40B4-BE49-F238E27FC236}">
                <a16:creationId xmlns:a16="http://schemas.microsoft.com/office/drawing/2014/main" xmlns="" id="{8B57807B-385F-4239-ABF9-A8EAEF7ABE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8175" y="2708275"/>
            <a:ext cx="56165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latin typeface="Arial" panose="020B0604020202020204" pitchFamily="34" charset="0"/>
              </a:rPr>
              <a:t> </a:t>
            </a:r>
            <a:r>
              <a:rPr lang="cs-CZ" altLang="cs-CZ" sz="2000" b="1">
                <a:latin typeface="Arial" panose="020B0604020202020204" pitchFamily="34" charset="0"/>
              </a:rPr>
              <a:t>-</a:t>
            </a:r>
            <a:r>
              <a:rPr lang="cs-CZ" altLang="cs-CZ" sz="2000">
                <a:latin typeface="Arial" panose="020B0604020202020204" pitchFamily="34" charset="0"/>
              </a:rPr>
              <a:t> odběr periferní krve dětí a dospělých</a:t>
            </a:r>
            <a:r>
              <a:rPr lang="cs-CZ" altLang="cs-CZ" sz="1800">
                <a:latin typeface="Arial" panose="020B0604020202020204" pitchFamily="34" charset="0"/>
              </a:rPr>
              <a:t>         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xmlns="" id="{E00F3F7A-32B6-4884-92F7-AF543318E7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25519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>
            <a:extLst>
              <a:ext uri="{FF2B5EF4-FFF2-40B4-BE49-F238E27FC236}">
                <a16:creationId xmlns:a16="http://schemas.microsoft.com/office/drawing/2014/main" xmlns="" id="{A2C81517-311B-49D5-A44C-13C3C0D86AE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5288" y="260350"/>
            <a:ext cx="8353425" cy="1655763"/>
          </a:xfrm>
        </p:spPr>
        <p:txBody>
          <a:bodyPr/>
          <a:lstStyle/>
          <a:p>
            <a:pPr eaLnBrk="1" hangingPunct="1"/>
            <a:r>
              <a:rPr lang="cs-CZ" altLang="cs-CZ"/>
              <a:t>VROZENÉ CHROMOSOMOVÉ ABNORMALITY (VCA)</a:t>
            </a:r>
            <a:br>
              <a:rPr lang="cs-CZ" altLang="cs-CZ"/>
            </a:br>
            <a:r>
              <a:rPr lang="cs-CZ" altLang="cs-CZ" sz="2800"/>
              <a:t>MOZAICISMUS</a:t>
            </a:r>
          </a:p>
        </p:txBody>
      </p:sp>
      <p:sp>
        <p:nvSpPr>
          <p:cNvPr id="54275" name="Rectangle 3">
            <a:extLst>
              <a:ext uri="{FF2B5EF4-FFF2-40B4-BE49-F238E27FC236}">
                <a16:creationId xmlns:a16="http://schemas.microsoft.com/office/drawing/2014/main" xmlns="" id="{8BA37E88-A6AD-440F-9D4E-B9C80D0049C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95288" y="2060575"/>
            <a:ext cx="8497887" cy="424815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1400" dirty="0"/>
              <a:t>má – </a:t>
            </a:r>
            <a:r>
              <a:rPr lang="cs-CZ" altLang="cs-CZ" sz="1400" dirty="0" err="1"/>
              <a:t>li</a:t>
            </a:r>
            <a:r>
              <a:rPr lang="cs-CZ" altLang="cs-CZ" sz="1400" dirty="0"/>
              <a:t> osoba chromosomovou abnormalitu, bývá většinou aberace přítomna ve všech jejích buňkách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1400" dirty="0" err="1"/>
              <a:t>mozaicismus</a:t>
            </a:r>
            <a:r>
              <a:rPr lang="cs-CZ" altLang="cs-CZ" sz="1400" dirty="0"/>
              <a:t> = v těle jedince jsou přítomny 2 nebo více linie buněk s odlišnou chromosomovou konstitucí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1400" dirty="0"/>
              <a:t>    - </a:t>
            </a:r>
            <a:r>
              <a:rPr lang="cs-CZ" altLang="cs-CZ" sz="1400" u="sng" dirty="0"/>
              <a:t>nejčastější je výskyt malé mozaiky </a:t>
            </a:r>
            <a:r>
              <a:rPr lang="cs-CZ" altLang="cs-CZ" sz="1400" u="sng" dirty="0" err="1"/>
              <a:t>gonosomů</a:t>
            </a:r>
            <a:r>
              <a:rPr lang="cs-CZ" altLang="cs-CZ" sz="1400" dirty="0"/>
              <a:t> (pacienti s normálním fenotypem a poruchou plodnosti, možný výskyt i u jedinců bez reprodukčních poruch)</a:t>
            </a:r>
            <a:endParaRPr lang="cs-CZ" altLang="cs-CZ" sz="1400" u="sng" dirty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1400" dirty="0"/>
              <a:t>      45,X[2]/47,XXX[1]/46,XX[30] – malá mozaika aneuploidie chromosomu X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1400" dirty="0"/>
              <a:t>       u žen (aneuploidie </a:t>
            </a:r>
            <a:r>
              <a:rPr lang="cs-CZ" altLang="cs-CZ" sz="1400" dirty="0" err="1"/>
              <a:t>gonosomů</a:t>
            </a:r>
            <a:r>
              <a:rPr lang="cs-CZ" altLang="cs-CZ" sz="1400" dirty="0"/>
              <a:t> u mužů), 3- 10%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1400" dirty="0"/>
              <a:t>    - mozaiky větší než 10% s potenciálním klinickým významem, vliv na fenotyp pacienta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1400" dirty="0"/>
              <a:t>    - </a:t>
            </a:r>
            <a:r>
              <a:rPr lang="cs-CZ" altLang="cs-CZ" sz="1400" u="sng" dirty="0"/>
              <a:t>mozaika </a:t>
            </a:r>
            <a:r>
              <a:rPr lang="cs-CZ" altLang="cs-CZ" sz="1400" u="sng" dirty="0" err="1"/>
              <a:t>autosomů</a:t>
            </a:r>
            <a:endParaRPr lang="cs-CZ" altLang="cs-CZ" sz="1400" dirty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1400" dirty="0"/>
              <a:t>      - Downův syndrom v mozaice s normálním karyotypem (i malé mozaiky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1400" dirty="0"/>
              <a:t>        mohou souviset s postižením pacientů)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1400" dirty="0"/>
              <a:t>        47,XY,+21[2]/46,XY[28]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1400" dirty="0"/>
              <a:t>ve formě mozaiky mohou být přítomny numerické aberace i strukturní přestavby, početní se vyskytují výrazně častěji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1400" dirty="0"/>
              <a:t>mozaika v cytogenetickém slova smyslu vzniká na úrovni dělení somatických buněk 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cs-CZ" altLang="cs-CZ" sz="1400" dirty="0"/>
              <a:t>      (zygoty, embrya, plodu..) – tedy během procesu </a:t>
            </a:r>
            <a:r>
              <a:rPr lang="cs-CZ" altLang="cs-CZ" sz="1400" dirty="0">
                <a:solidFill>
                  <a:srgbClr val="FF0000"/>
                </a:solidFill>
              </a:rPr>
              <a:t>MITÓZY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cs-CZ" altLang="cs-CZ" sz="1600" dirty="0"/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xmlns="" Requires="p14 iact">
          <p:contentPart p14:bwMode="auto" r:id="rId5">
            <p14:nvContentPartPr>
              <p14:cNvPr id="5" name="Rukopis 4">
                <a:extLst>
                  <a:ext uri="{FF2B5EF4-FFF2-40B4-BE49-F238E27FC236}">
                    <a16:creationId xmlns:a16="http://schemas.microsoft.com/office/drawing/2014/main" id="{B28B1CDB-19D7-483F-AB6B-F544B9A8F372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937880" y="5017680"/>
              <a:ext cx="1259640" cy="14400"/>
            </p14:xfrm>
          </p:contentPart>
        </mc:Choice>
        <mc:Fallback>
          <p:pic>
            <p:nvPicPr>
              <p:cNvPr id="5" name="Rukopis 4">
                <a:extLst>
                  <a:ext uri="{FF2B5EF4-FFF2-40B4-BE49-F238E27FC236}">
                    <a16:creationId xmlns:a16="http://schemas.microsoft.com/office/drawing/2014/main" xmlns="" xmlns:iact="http://schemas.microsoft.com/office/powerpoint/2014/inkAction" xmlns:p14="http://schemas.microsoft.com/office/powerpoint/2010/main" id="{B28B1CDB-19D7-483F-AB6B-F544B9A8F37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928520" y="5008320"/>
                <a:ext cx="1278360" cy="3312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xmlns="" id="{521AA5C5-373F-4B40-AC87-FD0B04A0A3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335469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>
            <a:extLst>
              <a:ext uri="{FF2B5EF4-FFF2-40B4-BE49-F238E27FC236}">
                <a16:creationId xmlns:a16="http://schemas.microsoft.com/office/drawing/2014/main" xmlns="" id="{36496FC8-99A8-4AB5-9C9E-228E9615FCA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5288" y="188913"/>
            <a:ext cx="8353425" cy="1584325"/>
          </a:xfrm>
        </p:spPr>
        <p:txBody>
          <a:bodyPr/>
          <a:lstStyle/>
          <a:p>
            <a:pPr eaLnBrk="1" hangingPunct="1"/>
            <a:r>
              <a:rPr lang="cs-CZ" altLang="cs-CZ" dirty="0"/>
              <a:t>VROZENÉ CHROMOSOMOVÉ </a:t>
            </a:r>
            <a:br>
              <a:rPr lang="cs-CZ" altLang="cs-CZ" dirty="0"/>
            </a:br>
            <a:r>
              <a:rPr lang="cs-CZ" altLang="cs-CZ" dirty="0"/>
              <a:t>ABNORMALITY (VCA)</a:t>
            </a:r>
            <a:r>
              <a:rPr lang="cs-CZ" altLang="cs-CZ" sz="2400" dirty="0"/>
              <a:t/>
            </a:r>
            <a:br>
              <a:rPr lang="cs-CZ" altLang="cs-CZ" sz="2400" dirty="0"/>
            </a:br>
            <a:r>
              <a:rPr lang="cs-CZ" altLang="cs-CZ" sz="2000" dirty="0"/>
              <a:t>MOZAIKA x CHIMÉRA</a:t>
            </a:r>
          </a:p>
        </p:txBody>
      </p:sp>
      <p:sp>
        <p:nvSpPr>
          <p:cNvPr id="56323" name="Rectangle 3">
            <a:extLst>
              <a:ext uri="{FF2B5EF4-FFF2-40B4-BE49-F238E27FC236}">
                <a16:creationId xmlns:a16="http://schemas.microsoft.com/office/drawing/2014/main" xmlns="" id="{EBBC8B84-FF1C-4635-8366-4B131C86CEA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47812" y="2492896"/>
            <a:ext cx="6768603" cy="2015604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1600" dirty="0"/>
              <a:t>Mozaika: jedinec nebo tkáň obsahuje 2 nebo více buněčných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1600" dirty="0"/>
              <a:t>              linií s odlišným karyotypem pocházejících </a:t>
            </a:r>
            <a:r>
              <a:rPr lang="cs-CZ" altLang="cs-CZ" sz="1600" dirty="0">
                <a:solidFill>
                  <a:srgbClr val="EE2626"/>
                </a:solidFill>
              </a:rPr>
              <a:t>z jedné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1600" dirty="0">
                <a:solidFill>
                  <a:srgbClr val="EE2626"/>
                </a:solidFill>
              </a:rPr>
              <a:t>              zygoty</a:t>
            </a:r>
            <a:r>
              <a:rPr lang="cs-CZ" altLang="cs-CZ" sz="1600" dirty="0"/>
              <a:t>, které vznikly během mitotickém dělení.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cs-CZ" altLang="cs-CZ" sz="1600" dirty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1600" dirty="0"/>
              <a:t>Chiméra: buněčné linie pocházejí z více zygot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xmlns="" id="{E5F8B241-DF8F-4998-BB52-146C64B8BC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9223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>
            <a:extLst>
              <a:ext uri="{FF2B5EF4-FFF2-40B4-BE49-F238E27FC236}">
                <a16:creationId xmlns:a16="http://schemas.microsoft.com/office/drawing/2014/main" xmlns="" id="{F8731540-F740-4432-8B2E-2C4096755F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" y="2133600"/>
            <a:ext cx="7704138" cy="287972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</p:txBody>
      </p:sp>
      <p:sp>
        <p:nvSpPr>
          <p:cNvPr id="58371" name="Rectangle 3">
            <a:extLst>
              <a:ext uri="{FF2B5EF4-FFF2-40B4-BE49-F238E27FC236}">
                <a16:creationId xmlns:a16="http://schemas.microsoft.com/office/drawing/2014/main" xmlns="" id="{27A456AC-CBDE-42C2-A161-884B05A1EE6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4868863"/>
            <a:ext cx="9144000" cy="1223962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cs-CZ" altLang="cs-CZ" sz="2400" dirty="0"/>
              <a:t>                               </a:t>
            </a:r>
            <a:r>
              <a:rPr lang="cs-CZ" altLang="cs-CZ" sz="1600" dirty="0"/>
              <a:t>45,X[2]/46,XX[8]</a:t>
            </a:r>
          </a:p>
          <a:p>
            <a:pPr eaLnBrk="1" hangingPunct="1">
              <a:buFontTx/>
              <a:buNone/>
            </a:pPr>
            <a:r>
              <a:rPr lang="cs-CZ" altLang="cs-CZ" sz="1200" dirty="0"/>
              <a:t>Karyotyp vyšetřujeme metodou analýzy chromosomů s G – pruhy. Při nálezu alespoň 1 mitózy s abnormálním</a:t>
            </a:r>
          </a:p>
          <a:p>
            <a:pPr eaLnBrk="1" hangingPunct="1">
              <a:buFontTx/>
              <a:buNone/>
            </a:pPr>
            <a:r>
              <a:rPr lang="cs-CZ" altLang="cs-CZ" sz="1200" dirty="0"/>
              <a:t>počtem </a:t>
            </a:r>
            <a:r>
              <a:rPr lang="cs-CZ" altLang="cs-CZ" sz="1200" dirty="0" err="1"/>
              <a:t>gonosomů</a:t>
            </a:r>
            <a:r>
              <a:rPr lang="cs-CZ" altLang="cs-CZ" sz="1200" dirty="0"/>
              <a:t> materiál vyšetříme metodou I-FISH (analýza </a:t>
            </a:r>
            <a:r>
              <a:rPr lang="cs-CZ" altLang="cs-CZ" sz="1200" dirty="0" err="1"/>
              <a:t>interfázních</a:t>
            </a:r>
            <a:r>
              <a:rPr lang="cs-CZ" altLang="cs-CZ" sz="1200" dirty="0"/>
              <a:t> jader) za použití sond pro </a:t>
            </a:r>
            <a:r>
              <a:rPr lang="cs-CZ" altLang="cs-CZ" sz="1200" dirty="0" err="1"/>
              <a:t>gonosomy</a:t>
            </a:r>
            <a:r>
              <a:rPr lang="cs-CZ" altLang="cs-CZ" sz="1200" dirty="0"/>
              <a:t>. </a:t>
            </a:r>
          </a:p>
          <a:p>
            <a:pPr eaLnBrk="1" hangingPunct="1">
              <a:buFontTx/>
              <a:buNone/>
            </a:pPr>
            <a:r>
              <a:rPr lang="cs-CZ" altLang="cs-CZ" sz="1200" dirty="0"/>
              <a:t>Touto metodou stanovíme zastoupení patologické linie v karyotypu vyšetřované tkáně.</a:t>
            </a:r>
          </a:p>
        </p:txBody>
      </p:sp>
      <p:sp>
        <p:nvSpPr>
          <p:cNvPr id="58372" name="Rectangle 4">
            <a:extLst>
              <a:ext uri="{FF2B5EF4-FFF2-40B4-BE49-F238E27FC236}">
                <a16:creationId xmlns:a16="http://schemas.microsoft.com/office/drawing/2014/main" xmlns="" id="{2EC9894C-4C63-440A-A9F9-D22D2AF10BF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5288" y="260350"/>
            <a:ext cx="8353425" cy="1655763"/>
          </a:xfrm>
        </p:spPr>
        <p:txBody>
          <a:bodyPr/>
          <a:lstStyle/>
          <a:p>
            <a:pPr eaLnBrk="1" hangingPunct="1"/>
            <a:r>
              <a:rPr lang="cs-CZ" altLang="cs-CZ"/>
              <a:t>VROZENÉ CHROMOSOMOVÉ </a:t>
            </a:r>
            <a:br>
              <a:rPr lang="cs-CZ" altLang="cs-CZ"/>
            </a:br>
            <a:r>
              <a:rPr lang="cs-CZ" altLang="cs-CZ"/>
              <a:t>ABNORMALITY (VCA)</a:t>
            </a:r>
            <a:r>
              <a:rPr lang="cs-CZ" altLang="cs-CZ" sz="2800"/>
              <a:t/>
            </a:r>
            <a:br>
              <a:rPr lang="cs-CZ" altLang="cs-CZ" sz="2800"/>
            </a:br>
            <a:r>
              <a:rPr lang="cs-CZ" altLang="cs-CZ" sz="2400"/>
              <a:t>MOZAICISMUS - gonosomy</a:t>
            </a:r>
          </a:p>
        </p:txBody>
      </p:sp>
      <p:pic>
        <p:nvPicPr>
          <p:cNvPr id="58373" name="Picture 5" descr="46,XX">
            <a:extLst>
              <a:ext uri="{FF2B5EF4-FFF2-40B4-BE49-F238E27FC236}">
                <a16:creationId xmlns:a16="http://schemas.microsoft.com/office/drawing/2014/main" xmlns="" id="{5F04EFC7-B9C6-4664-A233-382CAB7259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133600"/>
            <a:ext cx="3887788" cy="283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4" name="Picture 6" descr="45,X">
            <a:extLst>
              <a:ext uri="{FF2B5EF4-FFF2-40B4-BE49-F238E27FC236}">
                <a16:creationId xmlns:a16="http://schemas.microsoft.com/office/drawing/2014/main" xmlns="" id="{20FDD3B6-33EB-4BEA-93EB-B6D9376A15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2205038"/>
            <a:ext cx="3798887" cy="276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5" name="Text Box 7">
            <a:extLst>
              <a:ext uri="{FF2B5EF4-FFF2-40B4-BE49-F238E27FC236}">
                <a16:creationId xmlns:a16="http://schemas.microsoft.com/office/drawing/2014/main" xmlns="" id="{E13AA37D-32AB-4932-A8F9-BC6A45B0D1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7675" y="5949950"/>
            <a:ext cx="325278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 dirty="0">
                <a:solidFill>
                  <a:srgbClr val="EE2626"/>
                </a:solidFill>
                <a:latin typeface="Arial" panose="020B0604020202020204" pitchFamily="34" charset="0"/>
              </a:rPr>
              <a:t>3% = hraniční patologický nález</a:t>
            </a: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xmlns="" id="{975F2D3F-1246-4B0C-992C-EB04C9E3AA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42476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>
            <a:extLst>
              <a:ext uri="{FF2B5EF4-FFF2-40B4-BE49-F238E27FC236}">
                <a16:creationId xmlns:a16="http://schemas.microsoft.com/office/drawing/2014/main" xmlns="" id="{136BC2D2-A865-44FB-B498-5D83540222C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5288" y="260350"/>
            <a:ext cx="8497887" cy="1584325"/>
          </a:xfrm>
        </p:spPr>
        <p:txBody>
          <a:bodyPr/>
          <a:lstStyle/>
          <a:p>
            <a:pPr eaLnBrk="1" hangingPunct="1"/>
            <a:r>
              <a:rPr lang="cs-CZ" altLang="cs-CZ"/>
              <a:t>VROZENÉ CHROMOSOMOVÉ </a:t>
            </a:r>
            <a:br>
              <a:rPr lang="cs-CZ" altLang="cs-CZ"/>
            </a:br>
            <a:r>
              <a:rPr lang="cs-CZ" altLang="cs-CZ"/>
              <a:t>ABNORMALITY (VCA)</a:t>
            </a:r>
            <a:r>
              <a:rPr lang="cs-CZ" altLang="cs-CZ" sz="2800"/>
              <a:t/>
            </a:r>
            <a:br>
              <a:rPr lang="cs-CZ" altLang="cs-CZ" sz="2800"/>
            </a:br>
            <a:r>
              <a:rPr lang="cs-CZ" altLang="cs-CZ" sz="2400"/>
              <a:t>MOZAICISMUS - gonosomy</a:t>
            </a:r>
          </a:p>
        </p:txBody>
      </p:sp>
      <p:pic>
        <p:nvPicPr>
          <p:cNvPr id="60419" name="Picture 3" descr="Mozaika X">
            <a:extLst>
              <a:ext uri="{FF2B5EF4-FFF2-40B4-BE49-F238E27FC236}">
                <a16:creationId xmlns:a16="http://schemas.microsoft.com/office/drawing/2014/main" xmlns="" id="{AAFD2B7B-9088-44EF-BA9C-5A018BADC2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989138"/>
            <a:ext cx="3816350" cy="292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0" name="Rectangle 4">
            <a:extLst>
              <a:ext uri="{FF2B5EF4-FFF2-40B4-BE49-F238E27FC236}">
                <a16:creationId xmlns:a16="http://schemas.microsoft.com/office/drawing/2014/main" xmlns="" id="{6DDFFC0C-2BF2-4C54-B005-8083BCC1813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4793" y="5237588"/>
            <a:ext cx="9036621" cy="1407546"/>
          </a:xfrm>
          <a:noFill/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                       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</a:t>
            </a:r>
            <a:r>
              <a:rPr lang="cs-CZ" altLang="cs-CZ" sz="1600" dirty="0"/>
              <a:t>vyšetření % zastoupení jednotlivých linií buněk v periferní krvi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600" dirty="0"/>
              <a:t>                    pacientky metodou FISH z </a:t>
            </a:r>
            <a:r>
              <a:rPr lang="cs-CZ" altLang="cs-CZ" sz="1600" dirty="0" err="1"/>
              <a:t>interfázních</a:t>
            </a:r>
            <a:r>
              <a:rPr lang="cs-CZ" altLang="cs-CZ" sz="1600" dirty="0"/>
              <a:t> jader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 dirty="0"/>
              <a:t>  </a:t>
            </a:r>
            <a:r>
              <a:rPr lang="cs-CZ" altLang="cs-CZ" sz="1400" dirty="0"/>
              <a:t>za patologickou buněčnou linii je považována taková, kterou detekujeme alespoň ve </a:t>
            </a:r>
            <a:r>
              <a:rPr lang="cs-CZ" altLang="cs-CZ" sz="1400" dirty="0">
                <a:solidFill>
                  <a:srgbClr val="FF0000"/>
                </a:solidFill>
              </a:rPr>
              <a:t>3% buněk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400" dirty="0"/>
              <a:t>       </a:t>
            </a:r>
            <a:r>
              <a:rPr lang="cs-CZ" altLang="cs-CZ" sz="1400" dirty="0">
                <a:solidFill>
                  <a:srgbClr val="FF0000"/>
                </a:solidFill>
              </a:rPr>
              <a:t>detekováno 6 buněk s 1 signálem pro chromosom X, 194 buněk se dvěma signály</a:t>
            </a:r>
          </a:p>
        </p:txBody>
      </p:sp>
      <p:sp>
        <p:nvSpPr>
          <p:cNvPr id="60421" name="AutoShape 5">
            <a:extLst>
              <a:ext uri="{FF2B5EF4-FFF2-40B4-BE49-F238E27FC236}">
                <a16:creationId xmlns:a16="http://schemas.microsoft.com/office/drawing/2014/main" xmlns="" id="{E0CAF342-725F-4DA5-9FB1-CFFCB003F0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8538" y="4437063"/>
            <a:ext cx="1366837" cy="71437"/>
          </a:xfrm>
          <a:prstGeom prst="rightArrow">
            <a:avLst>
              <a:gd name="adj1" fmla="val 50000"/>
              <a:gd name="adj2" fmla="val 478337"/>
            </a:avLst>
          </a:prstGeom>
          <a:solidFill>
            <a:srgbClr val="FF0000"/>
          </a:solidFill>
          <a:ln w="9525">
            <a:solidFill>
              <a:srgbClr val="EE2626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</p:txBody>
      </p:sp>
      <p:sp>
        <p:nvSpPr>
          <p:cNvPr id="60422" name="Text Box 6">
            <a:extLst>
              <a:ext uri="{FF2B5EF4-FFF2-40B4-BE49-F238E27FC236}">
                <a16:creationId xmlns:a16="http://schemas.microsoft.com/office/drawing/2014/main" xmlns="" id="{DAD60BC5-9462-4CEF-8CE5-DD0C42BC23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7813" y="4365625"/>
            <a:ext cx="1327150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>
                <a:latin typeface="Arial" panose="020B0604020202020204" pitchFamily="34" charset="0"/>
              </a:rPr>
              <a:t>1 signál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>
                <a:latin typeface="Arial" panose="020B0604020202020204" pitchFamily="34" charset="0"/>
              </a:rPr>
              <a:t>(přítomen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b="1">
                <a:latin typeface="Arial" panose="020B0604020202020204" pitchFamily="34" charset="0"/>
              </a:rPr>
              <a:t>1 chromosom X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>
                <a:latin typeface="Arial" panose="020B0604020202020204" pitchFamily="34" charset="0"/>
              </a:rPr>
              <a:t>(1 centromera)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>
                <a:latin typeface="Arial" panose="020B0604020202020204" pitchFamily="34" charset="0"/>
              </a:rPr>
              <a:t>v jádře buňky)</a:t>
            </a:r>
          </a:p>
        </p:txBody>
      </p:sp>
      <p:sp>
        <p:nvSpPr>
          <p:cNvPr id="60423" name="AutoShape 7">
            <a:extLst>
              <a:ext uri="{FF2B5EF4-FFF2-40B4-BE49-F238E27FC236}">
                <a16:creationId xmlns:a16="http://schemas.microsoft.com/office/drawing/2014/main" xmlns="" id="{3FC40FDB-F223-433B-A896-7601EF0ED2CD}"/>
              </a:ext>
            </a:extLst>
          </p:cNvPr>
          <p:cNvSpPr>
            <a:spLocks noChangeArrowheads="1"/>
          </p:cNvSpPr>
          <p:nvPr/>
        </p:nvSpPr>
        <p:spPr bwMode="auto">
          <a:xfrm rot="10034066">
            <a:off x="5724525" y="3860800"/>
            <a:ext cx="1366838" cy="71438"/>
          </a:xfrm>
          <a:prstGeom prst="rightArrow">
            <a:avLst>
              <a:gd name="adj1" fmla="val 50000"/>
              <a:gd name="adj2" fmla="val 478330"/>
            </a:avLst>
          </a:prstGeom>
          <a:solidFill>
            <a:srgbClr val="FF0000"/>
          </a:solidFill>
          <a:ln w="9525">
            <a:solidFill>
              <a:srgbClr val="EE2626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</p:txBody>
      </p:sp>
      <p:sp>
        <p:nvSpPr>
          <p:cNvPr id="60424" name="Text Box 8">
            <a:extLst>
              <a:ext uri="{FF2B5EF4-FFF2-40B4-BE49-F238E27FC236}">
                <a16:creationId xmlns:a16="http://schemas.microsoft.com/office/drawing/2014/main" xmlns="" id="{3CB25750-D8D5-4BB9-86C5-B40179498C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91375" y="3500438"/>
            <a:ext cx="152082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>
                <a:latin typeface="Arial" panose="020B0604020202020204" pitchFamily="34" charset="0"/>
              </a:rPr>
              <a:t>2 signály (přítomny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b="1">
                <a:latin typeface="Arial" panose="020B0604020202020204" pitchFamily="34" charset="0"/>
              </a:rPr>
              <a:t>2 chromosomy X</a:t>
            </a:r>
            <a:r>
              <a:rPr lang="cs-CZ" altLang="cs-CZ" sz="1200">
                <a:latin typeface="Arial" panose="020B0604020202020204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>
                <a:latin typeface="Arial" panose="020B0604020202020204" pitchFamily="34" charset="0"/>
              </a:rPr>
              <a:t>(2 centromery)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>
                <a:latin typeface="Arial" panose="020B0604020202020204" pitchFamily="34" charset="0"/>
              </a:rPr>
              <a:t>v jádře T-lymfocytu)</a:t>
            </a:r>
          </a:p>
        </p:txBody>
      </p:sp>
      <p:sp>
        <p:nvSpPr>
          <p:cNvPr id="60425" name="Text Box 10">
            <a:extLst>
              <a:ext uri="{FF2B5EF4-FFF2-40B4-BE49-F238E27FC236}">
                <a16:creationId xmlns:a16="http://schemas.microsoft.com/office/drawing/2014/main" xmlns="" id="{38E691BB-35F9-42DE-8F52-86FA87AB2B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2708275"/>
            <a:ext cx="2127250" cy="106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>
                <a:latin typeface="Arial" panose="020B0604020202020204" pitchFamily="34" charset="0"/>
              </a:rPr>
              <a:t>Při vyšetření použita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>
                <a:latin typeface="Arial" panose="020B0604020202020204" pitchFamily="34" charset="0"/>
              </a:rPr>
              <a:t>centromerická sonda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>
                <a:latin typeface="Arial" panose="020B0604020202020204" pitchFamily="34" charset="0"/>
              </a:rPr>
              <a:t>chromosomu X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>
                <a:latin typeface="Arial" panose="020B0604020202020204" pitchFamily="34" charset="0"/>
              </a:rPr>
              <a:t>(cep X)</a:t>
            </a: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xmlns="" id="{C3789D8F-A888-4ACB-B150-4F49446970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33951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>
            <a:extLst>
              <a:ext uri="{FF2B5EF4-FFF2-40B4-BE49-F238E27FC236}">
                <a16:creationId xmlns:a16="http://schemas.microsoft.com/office/drawing/2014/main" xmlns="" id="{C933506D-1118-4DD2-A673-F3B0270829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060575"/>
            <a:ext cx="9144000" cy="38163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</p:txBody>
      </p:sp>
      <p:sp>
        <p:nvSpPr>
          <p:cNvPr id="62467" name="Rectangle 3">
            <a:extLst>
              <a:ext uri="{FF2B5EF4-FFF2-40B4-BE49-F238E27FC236}">
                <a16:creationId xmlns:a16="http://schemas.microsoft.com/office/drawing/2014/main" xmlns="" id="{1F3982FF-5707-4888-A074-42ACFF7D555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5288" y="260350"/>
            <a:ext cx="8353425" cy="1655763"/>
          </a:xfrm>
        </p:spPr>
        <p:txBody>
          <a:bodyPr/>
          <a:lstStyle/>
          <a:p>
            <a:pPr eaLnBrk="1" hangingPunct="1"/>
            <a:r>
              <a:rPr lang="cs-CZ" altLang="cs-CZ"/>
              <a:t>VROZENÉ CHROMOSOMOVÉ </a:t>
            </a:r>
            <a:br>
              <a:rPr lang="cs-CZ" altLang="cs-CZ"/>
            </a:br>
            <a:r>
              <a:rPr lang="cs-CZ" altLang="cs-CZ"/>
              <a:t>ABNORMALITY (VCA)</a:t>
            </a:r>
            <a:r>
              <a:rPr lang="cs-CZ" altLang="cs-CZ" sz="2800"/>
              <a:t/>
            </a:r>
            <a:br>
              <a:rPr lang="cs-CZ" altLang="cs-CZ" sz="2800"/>
            </a:br>
            <a:r>
              <a:rPr lang="cs-CZ" altLang="cs-CZ" sz="2000"/>
              <a:t>MOZAICISMUS – kombinace početní a strukturní změny</a:t>
            </a:r>
            <a:br>
              <a:rPr lang="cs-CZ" altLang="cs-CZ" sz="2000"/>
            </a:br>
            <a:r>
              <a:rPr lang="cs-CZ" altLang="cs-CZ" sz="2000"/>
              <a:t>12 letý pacient s diagnózou malý vzrůst</a:t>
            </a:r>
          </a:p>
        </p:txBody>
      </p:sp>
      <p:pic>
        <p:nvPicPr>
          <p:cNvPr id="62468" name="Picture 4" descr="Kapitančík1">
            <a:extLst>
              <a:ext uri="{FF2B5EF4-FFF2-40B4-BE49-F238E27FC236}">
                <a16:creationId xmlns:a16="http://schemas.microsoft.com/office/drawing/2014/main" xmlns="" id="{DDBAB842-5C66-43C6-A31A-D0C24028F8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2349500"/>
            <a:ext cx="3529013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9" name="Picture 5" descr="kap4">
            <a:extLst>
              <a:ext uri="{FF2B5EF4-FFF2-40B4-BE49-F238E27FC236}">
                <a16:creationId xmlns:a16="http://schemas.microsoft.com/office/drawing/2014/main" xmlns="" id="{8F3291CD-C0A2-4E8F-9D4B-E254FF4EC0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2251075"/>
            <a:ext cx="3095625" cy="265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70" name="Text Box 6">
            <a:extLst>
              <a:ext uri="{FF2B5EF4-FFF2-40B4-BE49-F238E27FC236}">
                <a16:creationId xmlns:a16="http://schemas.microsoft.com/office/drawing/2014/main" xmlns="" id="{EBFB583F-158A-43CE-ADDC-5938669637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63938" y="5516563"/>
            <a:ext cx="20859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>
                <a:latin typeface="Arial" panose="020B0604020202020204" pitchFamily="34" charset="0"/>
              </a:rPr>
              <a:t>buněčná linie 46,X,r(Y)?</a:t>
            </a:r>
          </a:p>
        </p:txBody>
      </p:sp>
      <p:sp>
        <p:nvSpPr>
          <p:cNvPr id="62471" name="Obdélník 2">
            <a:extLst>
              <a:ext uri="{FF2B5EF4-FFF2-40B4-BE49-F238E27FC236}">
                <a16:creationId xmlns:a16="http://schemas.microsoft.com/office/drawing/2014/main" xmlns="" id="{8B4A5619-CAA8-425C-99F3-105765EFE7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43663" y="2357438"/>
            <a:ext cx="649287" cy="207962"/>
          </a:xfrm>
          <a:prstGeom prst="rect">
            <a:avLst/>
          </a:prstGeom>
          <a:solidFill>
            <a:schemeClr val="tx1"/>
          </a:solidFill>
          <a:ln w="2857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xmlns="" id="{15C97615-6578-493B-A228-E5D1E477AF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33235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>
            <a:extLst>
              <a:ext uri="{FF2B5EF4-FFF2-40B4-BE49-F238E27FC236}">
                <a16:creationId xmlns:a16="http://schemas.microsoft.com/office/drawing/2014/main" xmlns="" id="{1F8B9CD9-A58E-4EF9-90FB-8DF522621E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060575"/>
            <a:ext cx="9144000" cy="38163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</p:txBody>
      </p:sp>
      <p:sp>
        <p:nvSpPr>
          <p:cNvPr id="64515" name="Rectangle 3">
            <a:extLst>
              <a:ext uri="{FF2B5EF4-FFF2-40B4-BE49-F238E27FC236}">
                <a16:creationId xmlns:a16="http://schemas.microsoft.com/office/drawing/2014/main" xmlns="" id="{7CCDD5C8-37BC-4122-BA98-AA4E06E5B16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5288" y="260350"/>
            <a:ext cx="8353425" cy="1584325"/>
          </a:xfrm>
        </p:spPr>
        <p:txBody>
          <a:bodyPr/>
          <a:lstStyle/>
          <a:p>
            <a:pPr eaLnBrk="1" hangingPunct="1"/>
            <a:r>
              <a:rPr lang="cs-CZ" altLang="cs-CZ"/>
              <a:t>VROZENÉ CHROMOSOMOVÉ </a:t>
            </a:r>
            <a:br>
              <a:rPr lang="cs-CZ" altLang="cs-CZ"/>
            </a:br>
            <a:r>
              <a:rPr lang="cs-CZ" altLang="cs-CZ"/>
              <a:t>ABNORMALITY (VCA)</a:t>
            </a:r>
            <a:r>
              <a:rPr lang="cs-CZ" altLang="cs-CZ" sz="2800"/>
              <a:t/>
            </a:r>
            <a:br>
              <a:rPr lang="cs-CZ" altLang="cs-CZ" sz="2800"/>
            </a:br>
            <a:r>
              <a:rPr lang="cs-CZ" altLang="cs-CZ" sz="2000"/>
              <a:t>MOZAICISMUS – kombinace početní a strukturní změny</a:t>
            </a:r>
          </a:p>
        </p:txBody>
      </p:sp>
      <p:pic>
        <p:nvPicPr>
          <p:cNvPr id="64516" name="Picture 4" descr="Kapitančík2">
            <a:extLst>
              <a:ext uri="{FF2B5EF4-FFF2-40B4-BE49-F238E27FC236}">
                <a16:creationId xmlns:a16="http://schemas.microsoft.com/office/drawing/2014/main" xmlns="" id="{C18074CD-57CB-4D7D-B9B4-AA3D2CE8CA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205038"/>
            <a:ext cx="43942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7" name="Picture 5" descr="1461-08 g foto">
            <a:extLst>
              <a:ext uri="{FF2B5EF4-FFF2-40B4-BE49-F238E27FC236}">
                <a16:creationId xmlns:a16="http://schemas.microsoft.com/office/drawing/2014/main" xmlns="" id="{B810DEFC-CBE4-4A51-8212-477F889D36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2205038"/>
            <a:ext cx="3168650" cy="312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8" name="Text Box 6">
            <a:extLst>
              <a:ext uri="{FF2B5EF4-FFF2-40B4-BE49-F238E27FC236}">
                <a16:creationId xmlns:a16="http://schemas.microsoft.com/office/drawing/2014/main" xmlns="" id="{FB23D42B-5B1F-4F1C-A5FC-C172B92F62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63938" y="5516563"/>
            <a:ext cx="23320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>
                <a:latin typeface="Arial" panose="020B0604020202020204" pitchFamily="34" charset="0"/>
              </a:rPr>
              <a:t>buněčná linie 46,X,mar(Y)?</a:t>
            </a:r>
          </a:p>
        </p:txBody>
      </p:sp>
      <p:sp>
        <p:nvSpPr>
          <p:cNvPr id="64519" name="Obdélník 7">
            <a:extLst>
              <a:ext uri="{FF2B5EF4-FFF2-40B4-BE49-F238E27FC236}">
                <a16:creationId xmlns:a16="http://schemas.microsoft.com/office/drawing/2014/main" xmlns="" id="{404A3629-8443-4CF4-AF77-B44511682B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67625" y="2500313"/>
            <a:ext cx="649288" cy="207962"/>
          </a:xfrm>
          <a:prstGeom prst="rect">
            <a:avLst/>
          </a:prstGeom>
          <a:solidFill>
            <a:schemeClr val="tx1"/>
          </a:solidFill>
          <a:ln w="2857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xmlns="" id="{FD8B39AA-B64F-46E5-A8E9-CAC96A7C1C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4080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>
            <a:extLst>
              <a:ext uri="{FF2B5EF4-FFF2-40B4-BE49-F238E27FC236}">
                <a16:creationId xmlns:a16="http://schemas.microsoft.com/office/drawing/2014/main" xmlns="" id="{83698535-AEA1-4636-BFA4-7F1DC44597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060575"/>
            <a:ext cx="9144000" cy="42481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</p:txBody>
      </p:sp>
      <p:sp>
        <p:nvSpPr>
          <p:cNvPr id="66563" name="Rectangle 3">
            <a:extLst>
              <a:ext uri="{FF2B5EF4-FFF2-40B4-BE49-F238E27FC236}">
                <a16:creationId xmlns:a16="http://schemas.microsoft.com/office/drawing/2014/main" xmlns="" id="{44505341-037C-4CB7-82EA-6B4636EA71C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5288" y="260350"/>
            <a:ext cx="8353425" cy="1728788"/>
          </a:xfrm>
        </p:spPr>
        <p:txBody>
          <a:bodyPr/>
          <a:lstStyle/>
          <a:p>
            <a:pPr eaLnBrk="1" hangingPunct="1"/>
            <a:r>
              <a:rPr lang="cs-CZ" altLang="cs-CZ"/>
              <a:t>VROZENÉ CHROMOSOMOVÉ </a:t>
            </a:r>
            <a:br>
              <a:rPr lang="cs-CZ" altLang="cs-CZ"/>
            </a:br>
            <a:r>
              <a:rPr lang="cs-CZ" altLang="cs-CZ"/>
              <a:t>ABNORMALITY (VCA)</a:t>
            </a:r>
            <a:r>
              <a:rPr lang="cs-CZ" altLang="cs-CZ" sz="2800"/>
              <a:t/>
            </a:r>
            <a:br>
              <a:rPr lang="cs-CZ" altLang="cs-CZ" sz="2800"/>
            </a:br>
            <a:r>
              <a:rPr lang="cs-CZ" altLang="cs-CZ" sz="2000"/>
              <a:t>MOZAICISMUS – kombinace početní a strukturní změny</a:t>
            </a:r>
          </a:p>
        </p:txBody>
      </p:sp>
      <p:pic>
        <p:nvPicPr>
          <p:cNvPr id="66564" name="Picture 4" descr="Kapitančík4">
            <a:extLst>
              <a:ext uri="{FF2B5EF4-FFF2-40B4-BE49-F238E27FC236}">
                <a16:creationId xmlns:a16="http://schemas.microsoft.com/office/drawing/2014/main" xmlns="" id="{0B7FAC3C-80CB-4CCE-9424-C24FBD659E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060575"/>
            <a:ext cx="3743325" cy="272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5" name="Picture 5" descr="1461-08 b foto">
            <a:extLst>
              <a:ext uri="{FF2B5EF4-FFF2-40B4-BE49-F238E27FC236}">
                <a16:creationId xmlns:a16="http://schemas.microsoft.com/office/drawing/2014/main" xmlns="" id="{4003154E-1EAC-4ED5-A06F-221634A891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2060575"/>
            <a:ext cx="3136900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6" name="Text Box 6">
            <a:extLst>
              <a:ext uri="{FF2B5EF4-FFF2-40B4-BE49-F238E27FC236}">
                <a16:creationId xmlns:a16="http://schemas.microsoft.com/office/drawing/2014/main" xmlns="" id="{C2CCE97A-C2EC-40C0-98A2-56F886BF17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5229225"/>
            <a:ext cx="31464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>
                <a:latin typeface="Arial" panose="020B0604020202020204" pitchFamily="34" charset="0"/>
              </a:rPr>
              <a:t>buněčná linie </a:t>
            </a:r>
            <a:r>
              <a:rPr lang="cs-CZ" altLang="cs-CZ" sz="1400" b="1">
                <a:latin typeface="Arial" panose="020B0604020202020204" pitchFamily="34" charset="0"/>
              </a:rPr>
              <a:t>46,X,t(Y;9)(p11?;q12?)</a:t>
            </a:r>
          </a:p>
        </p:txBody>
      </p:sp>
      <p:sp>
        <p:nvSpPr>
          <p:cNvPr id="66567" name="Text Box 7">
            <a:extLst>
              <a:ext uri="{FF2B5EF4-FFF2-40B4-BE49-F238E27FC236}">
                <a16:creationId xmlns:a16="http://schemas.microsoft.com/office/drawing/2014/main" xmlns="" id="{0FD64713-D1C6-413C-A6F1-120AA0C620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84888" y="5373688"/>
            <a:ext cx="24892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>
                <a:latin typeface="Arial" panose="020B0604020202020204" pitchFamily="34" charset="0"/>
              </a:rPr>
              <a:t>t(Y;?), přítomna oblast SRY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>
                <a:latin typeface="Arial" panose="020B0604020202020204" pitchFamily="34" charset="0"/>
              </a:rPr>
              <a:t>buněčná linie</a:t>
            </a:r>
          </a:p>
        </p:txBody>
      </p:sp>
      <p:sp>
        <p:nvSpPr>
          <p:cNvPr id="66568" name="AutoShape 8">
            <a:extLst>
              <a:ext uri="{FF2B5EF4-FFF2-40B4-BE49-F238E27FC236}">
                <a16:creationId xmlns:a16="http://schemas.microsoft.com/office/drawing/2014/main" xmlns="" id="{E0C5A513-D782-4488-AEB0-689FBE068B79}"/>
              </a:ext>
            </a:extLst>
          </p:cNvPr>
          <p:cNvSpPr>
            <a:spLocks noChangeArrowheads="1"/>
          </p:cNvSpPr>
          <p:nvPr/>
        </p:nvSpPr>
        <p:spPr bwMode="auto">
          <a:xfrm rot="6313865" flipH="1">
            <a:off x="5734844" y="4364832"/>
            <a:ext cx="2085975" cy="71437"/>
          </a:xfrm>
          <a:prstGeom prst="rightArrow">
            <a:avLst>
              <a:gd name="adj1" fmla="val 50000"/>
              <a:gd name="adj2" fmla="val 730005"/>
            </a:avLst>
          </a:prstGeom>
          <a:solidFill>
            <a:srgbClr val="FF0000"/>
          </a:solidFill>
          <a:ln w="9525">
            <a:solidFill>
              <a:srgbClr val="EE2626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</p:txBody>
      </p:sp>
      <p:sp>
        <p:nvSpPr>
          <p:cNvPr id="66569" name="AutoShape 9">
            <a:extLst>
              <a:ext uri="{FF2B5EF4-FFF2-40B4-BE49-F238E27FC236}">
                <a16:creationId xmlns:a16="http://schemas.microsoft.com/office/drawing/2014/main" xmlns="" id="{B9351D07-5801-4E0C-BAE4-28D089B09F9A}"/>
              </a:ext>
            </a:extLst>
          </p:cNvPr>
          <p:cNvSpPr>
            <a:spLocks noChangeArrowheads="1"/>
          </p:cNvSpPr>
          <p:nvPr/>
        </p:nvSpPr>
        <p:spPr bwMode="auto">
          <a:xfrm rot="-4234977">
            <a:off x="2434432" y="4856956"/>
            <a:ext cx="793750" cy="93663"/>
          </a:xfrm>
          <a:prstGeom prst="rightArrow">
            <a:avLst>
              <a:gd name="adj1" fmla="val 50000"/>
              <a:gd name="adj2" fmla="val 211863"/>
            </a:avLst>
          </a:prstGeom>
          <a:solidFill>
            <a:srgbClr val="FF0000"/>
          </a:solidFill>
          <a:ln w="9525">
            <a:solidFill>
              <a:srgbClr val="EE2626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</p:txBody>
      </p:sp>
      <p:pic>
        <p:nvPicPr>
          <p:cNvPr id="66570" name="Picture 10" descr="kap1a">
            <a:extLst>
              <a:ext uri="{FF2B5EF4-FFF2-40B4-BE49-F238E27FC236}">
                <a16:creationId xmlns:a16="http://schemas.microsoft.com/office/drawing/2014/main" xmlns="" id="{3B380B58-A4E4-4DBD-91C5-023806080E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65" t="10959" r="22810" b="19633"/>
          <a:stretch>
            <a:fillRect/>
          </a:stretch>
        </p:blipFill>
        <p:spPr bwMode="auto">
          <a:xfrm>
            <a:off x="3276600" y="4149725"/>
            <a:ext cx="2160588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71" name="AutoShape 11">
            <a:extLst>
              <a:ext uri="{FF2B5EF4-FFF2-40B4-BE49-F238E27FC236}">
                <a16:creationId xmlns:a16="http://schemas.microsoft.com/office/drawing/2014/main" xmlns="" id="{9CD279D6-7188-49F0-8082-B6D6898B67C4}"/>
              </a:ext>
            </a:extLst>
          </p:cNvPr>
          <p:cNvSpPr>
            <a:spLocks noChangeArrowheads="1"/>
          </p:cNvSpPr>
          <p:nvPr/>
        </p:nvSpPr>
        <p:spPr bwMode="auto">
          <a:xfrm rot="-146064">
            <a:off x="3203575" y="5300663"/>
            <a:ext cx="1223963" cy="93662"/>
          </a:xfrm>
          <a:prstGeom prst="rightArrow">
            <a:avLst>
              <a:gd name="adj1" fmla="val 50000"/>
              <a:gd name="adj2" fmla="val 326697"/>
            </a:avLst>
          </a:prstGeom>
          <a:solidFill>
            <a:srgbClr val="FF0000"/>
          </a:solidFill>
          <a:ln w="9525">
            <a:solidFill>
              <a:srgbClr val="EE2626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</p:txBody>
      </p:sp>
      <p:sp>
        <p:nvSpPr>
          <p:cNvPr id="66572" name="Obdélník 12">
            <a:extLst>
              <a:ext uri="{FF2B5EF4-FFF2-40B4-BE49-F238E27FC236}">
                <a16:creationId xmlns:a16="http://schemas.microsoft.com/office/drawing/2014/main" xmlns="" id="{7387A43C-AF0A-4448-9E75-7FE51ABAC1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56550" y="2254250"/>
            <a:ext cx="647700" cy="207963"/>
          </a:xfrm>
          <a:prstGeom prst="rect">
            <a:avLst/>
          </a:prstGeom>
          <a:solidFill>
            <a:schemeClr val="tx1"/>
          </a:solidFill>
          <a:ln w="2857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xmlns="" id="{DCD1DE6B-9172-471C-92D9-A8752EA412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9942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>
            <a:extLst>
              <a:ext uri="{FF2B5EF4-FFF2-40B4-BE49-F238E27FC236}">
                <a16:creationId xmlns:a16="http://schemas.microsoft.com/office/drawing/2014/main" xmlns="" id="{1FE4D483-655F-422F-8802-38D01E48B6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989138"/>
            <a:ext cx="9144000" cy="38163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</p:txBody>
      </p:sp>
      <p:sp>
        <p:nvSpPr>
          <p:cNvPr id="68611" name="Rectangle 3">
            <a:extLst>
              <a:ext uri="{FF2B5EF4-FFF2-40B4-BE49-F238E27FC236}">
                <a16:creationId xmlns:a16="http://schemas.microsoft.com/office/drawing/2014/main" xmlns="" id="{BCA0D351-C85A-48C1-B0D4-5508E0F9C05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5288" y="260350"/>
            <a:ext cx="8353425" cy="1439863"/>
          </a:xfrm>
        </p:spPr>
        <p:txBody>
          <a:bodyPr/>
          <a:lstStyle/>
          <a:p>
            <a:pPr eaLnBrk="1" hangingPunct="1"/>
            <a:r>
              <a:rPr lang="cs-CZ" altLang="cs-CZ"/>
              <a:t>VROZENÉ CHROMOSOMOVÉ </a:t>
            </a:r>
            <a:br>
              <a:rPr lang="cs-CZ" altLang="cs-CZ"/>
            </a:br>
            <a:r>
              <a:rPr lang="cs-CZ" altLang="cs-CZ"/>
              <a:t>ABNORMALITY (VCA)</a:t>
            </a:r>
            <a:r>
              <a:rPr lang="cs-CZ" altLang="cs-CZ" sz="2800"/>
              <a:t/>
            </a:r>
            <a:br>
              <a:rPr lang="cs-CZ" altLang="cs-CZ" sz="2800"/>
            </a:br>
            <a:r>
              <a:rPr lang="cs-CZ" altLang="cs-CZ" sz="2000"/>
              <a:t>MOZAICISMUS – kombinace početní a strukturní změny</a:t>
            </a:r>
          </a:p>
        </p:txBody>
      </p:sp>
      <p:pic>
        <p:nvPicPr>
          <p:cNvPr id="68612" name="Picture 4" descr="Kapitančík3">
            <a:extLst>
              <a:ext uri="{FF2B5EF4-FFF2-40B4-BE49-F238E27FC236}">
                <a16:creationId xmlns:a16="http://schemas.microsoft.com/office/drawing/2014/main" xmlns="" id="{01C72190-97A9-418E-80AD-BF0D37862B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205038"/>
            <a:ext cx="4608512" cy="335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3" name="Picture 5" descr="1461-08 d foto">
            <a:extLst>
              <a:ext uri="{FF2B5EF4-FFF2-40B4-BE49-F238E27FC236}">
                <a16:creationId xmlns:a16="http://schemas.microsoft.com/office/drawing/2014/main" xmlns="" id="{75232B4B-10F8-4300-BE49-17EF87A845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2205038"/>
            <a:ext cx="2792413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4" name="Text Box 6">
            <a:extLst>
              <a:ext uri="{FF2B5EF4-FFF2-40B4-BE49-F238E27FC236}">
                <a16:creationId xmlns:a16="http://schemas.microsoft.com/office/drawing/2014/main" xmlns="" id="{62A4EF82-2048-4AEE-B859-E2CF65DDC7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63938" y="5516563"/>
            <a:ext cx="16430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>
                <a:latin typeface="Arial" panose="020B0604020202020204" pitchFamily="34" charset="0"/>
              </a:rPr>
              <a:t>buněčná linie </a:t>
            </a:r>
            <a:r>
              <a:rPr lang="cs-CZ" altLang="cs-CZ" sz="1400" b="1">
                <a:latin typeface="Arial" panose="020B0604020202020204" pitchFamily="34" charset="0"/>
              </a:rPr>
              <a:t>45,X</a:t>
            </a:r>
          </a:p>
        </p:txBody>
      </p:sp>
      <p:sp>
        <p:nvSpPr>
          <p:cNvPr id="68615" name="Obdélník 7">
            <a:extLst>
              <a:ext uri="{FF2B5EF4-FFF2-40B4-BE49-F238E27FC236}">
                <a16:creationId xmlns:a16="http://schemas.microsoft.com/office/drawing/2014/main" xmlns="" id="{F33A5089-8AE3-49CA-928E-06CB9C12E4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80288" y="2357438"/>
            <a:ext cx="647700" cy="207962"/>
          </a:xfrm>
          <a:prstGeom prst="rect">
            <a:avLst/>
          </a:prstGeom>
          <a:solidFill>
            <a:schemeClr val="tx1"/>
          </a:solidFill>
          <a:ln w="2857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xmlns="" id="{6ED17F83-DC15-42CA-8B09-129A75C659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2450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>
            <a:extLst>
              <a:ext uri="{FF2B5EF4-FFF2-40B4-BE49-F238E27FC236}">
                <a16:creationId xmlns:a16="http://schemas.microsoft.com/office/drawing/2014/main" xmlns="" id="{3213CCE6-B883-4292-B4C9-792C0708BF4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5288" y="260350"/>
            <a:ext cx="8569325" cy="1584325"/>
          </a:xfrm>
        </p:spPr>
        <p:txBody>
          <a:bodyPr/>
          <a:lstStyle/>
          <a:p>
            <a:pPr eaLnBrk="1" hangingPunct="1"/>
            <a:r>
              <a:rPr lang="cs-CZ" altLang="cs-CZ"/>
              <a:t>VROZENÉ CHROMOSOMOVÉ </a:t>
            </a:r>
            <a:br>
              <a:rPr lang="cs-CZ" altLang="cs-CZ"/>
            </a:br>
            <a:r>
              <a:rPr lang="cs-CZ" altLang="cs-CZ"/>
              <a:t>ABNORMALITY (VCA)</a:t>
            </a:r>
            <a:r>
              <a:rPr lang="cs-CZ" altLang="cs-CZ" sz="2800"/>
              <a:t/>
            </a:r>
            <a:br>
              <a:rPr lang="cs-CZ" altLang="cs-CZ" sz="2800"/>
            </a:br>
            <a:r>
              <a:rPr lang="cs-CZ" altLang="cs-CZ" sz="2400"/>
              <a:t>MOZAICISMUS - význam</a:t>
            </a:r>
          </a:p>
        </p:txBody>
      </p:sp>
      <p:sp>
        <p:nvSpPr>
          <p:cNvPr id="70659" name="Rectangle 3">
            <a:extLst>
              <a:ext uri="{FF2B5EF4-FFF2-40B4-BE49-F238E27FC236}">
                <a16:creationId xmlns:a16="http://schemas.microsoft.com/office/drawing/2014/main" xmlns="" id="{5C2D771C-BC37-4424-BAD9-075AB4C5696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2565400"/>
            <a:ext cx="8686800" cy="2376488"/>
          </a:xfrm>
        </p:spPr>
        <p:txBody>
          <a:bodyPr/>
          <a:lstStyle/>
          <a:p>
            <a:pPr eaLnBrk="1" hangingPunct="1"/>
            <a:r>
              <a:rPr lang="cs-CZ" altLang="cs-CZ" sz="1800"/>
              <a:t>je </a:t>
            </a:r>
            <a:r>
              <a:rPr lang="cs-CZ" altLang="cs-CZ" sz="1800" b="1"/>
              <a:t>obtížné posoudit</a:t>
            </a:r>
            <a:r>
              <a:rPr lang="cs-CZ" altLang="cs-CZ" sz="1800"/>
              <a:t> význam nálezu mozaiky</a:t>
            </a:r>
          </a:p>
          <a:p>
            <a:pPr eaLnBrk="1" hangingPunct="1">
              <a:buFontTx/>
              <a:buNone/>
            </a:pPr>
            <a:r>
              <a:rPr lang="cs-CZ" altLang="cs-CZ" sz="1800"/>
              <a:t>    - záleží na typu chromosomové abnormality</a:t>
            </a:r>
          </a:p>
          <a:p>
            <a:pPr eaLnBrk="1" hangingPunct="1">
              <a:buFontTx/>
              <a:buNone/>
            </a:pPr>
            <a:r>
              <a:rPr lang="cs-CZ" altLang="cs-CZ" sz="1800"/>
              <a:t>    - význam má % zastoupení linie s patologickým karyotypem</a:t>
            </a:r>
          </a:p>
          <a:p>
            <a:pPr eaLnBrk="1" hangingPunct="1">
              <a:buFontTx/>
              <a:buNone/>
            </a:pPr>
            <a:r>
              <a:rPr lang="cs-CZ" altLang="cs-CZ" sz="1800"/>
              <a:t>    - % zastoupení jednotlivých buněčných linií může být v různých</a:t>
            </a:r>
          </a:p>
          <a:p>
            <a:pPr eaLnBrk="1" hangingPunct="1">
              <a:buFontTx/>
              <a:buNone/>
            </a:pPr>
            <a:r>
              <a:rPr lang="cs-CZ" altLang="cs-CZ" sz="1800"/>
              <a:t>      tkáních rozdílné (vyšetření z periferní krve, stěru z bukální sliznice</a:t>
            </a:r>
          </a:p>
          <a:p>
            <a:pPr eaLnBrk="1" hangingPunct="1">
              <a:buFontTx/>
              <a:buNone/>
            </a:pPr>
            <a:r>
              <a:rPr lang="cs-CZ" altLang="cs-CZ" sz="1800"/>
              <a:t>      pro ověření a porovnání)</a:t>
            </a:r>
          </a:p>
          <a:p>
            <a:pPr eaLnBrk="1" hangingPunct="1">
              <a:buFontTx/>
              <a:buNone/>
            </a:pPr>
            <a:r>
              <a:rPr lang="cs-CZ" altLang="cs-CZ" sz="1800"/>
              <a:t>  </a:t>
            </a:r>
          </a:p>
          <a:p>
            <a:pPr eaLnBrk="1" hangingPunct="1">
              <a:buFontTx/>
              <a:buNone/>
            </a:pPr>
            <a:endParaRPr lang="cs-CZ" altLang="cs-CZ" sz="1800"/>
          </a:p>
          <a:p>
            <a:pPr eaLnBrk="1" hangingPunct="1">
              <a:buFontTx/>
              <a:buNone/>
            </a:pPr>
            <a:endParaRPr lang="cs-CZ" altLang="cs-CZ" sz="1800"/>
          </a:p>
          <a:p>
            <a:pPr eaLnBrk="1" hangingPunct="1"/>
            <a:endParaRPr lang="cs-CZ" altLang="cs-CZ" sz="1800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xmlns="" id="{346B6C0D-A03A-453E-B8A7-62AB5C66FE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35985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>
            <a:extLst>
              <a:ext uri="{FF2B5EF4-FFF2-40B4-BE49-F238E27FC236}">
                <a16:creationId xmlns:a16="http://schemas.microsoft.com/office/drawing/2014/main" xmlns="" id="{8982F260-25D4-4781-A4BB-FE08DE3F0F0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5288" y="115888"/>
            <a:ext cx="8280400" cy="1584325"/>
          </a:xfrm>
        </p:spPr>
        <p:txBody>
          <a:bodyPr/>
          <a:lstStyle/>
          <a:p>
            <a:pPr eaLnBrk="1" hangingPunct="1"/>
            <a:r>
              <a:rPr lang="cs-CZ" altLang="cs-CZ"/>
              <a:t>VROZENÉ CHROMOSOMOVÉ </a:t>
            </a:r>
            <a:br>
              <a:rPr lang="cs-CZ" altLang="cs-CZ"/>
            </a:br>
            <a:r>
              <a:rPr lang="cs-CZ" altLang="cs-CZ"/>
              <a:t>ABNORMALITY (VCA)</a:t>
            </a:r>
            <a:r>
              <a:rPr lang="cs-CZ" altLang="cs-CZ" sz="2800"/>
              <a:t/>
            </a:r>
            <a:br>
              <a:rPr lang="cs-CZ" altLang="cs-CZ" sz="2800"/>
            </a:br>
            <a:r>
              <a:rPr lang="cs-CZ" altLang="cs-CZ" sz="2400"/>
              <a:t>MOZAICISMUS – prenatální diagnostika</a:t>
            </a:r>
          </a:p>
        </p:txBody>
      </p:sp>
      <p:sp>
        <p:nvSpPr>
          <p:cNvPr id="72707" name="Rectangle 3">
            <a:extLst>
              <a:ext uri="{FF2B5EF4-FFF2-40B4-BE49-F238E27FC236}">
                <a16:creationId xmlns:a16="http://schemas.microsoft.com/office/drawing/2014/main" xmlns="" id="{2996C619-4212-4733-ACB4-495AAC407CE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68313" y="1773238"/>
            <a:ext cx="8280400" cy="4392612"/>
          </a:xfrm>
        </p:spPr>
        <p:txBody>
          <a:bodyPr/>
          <a:lstStyle/>
          <a:p>
            <a:pPr eaLnBrk="1" hangingPunct="1"/>
            <a:endParaRPr lang="cs-CZ" altLang="cs-CZ" sz="1800" b="1"/>
          </a:p>
          <a:p>
            <a:pPr eaLnBrk="1" hangingPunct="1">
              <a:buFontTx/>
              <a:buNone/>
            </a:pPr>
            <a:endParaRPr lang="cs-CZ" altLang="cs-CZ"/>
          </a:p>
          <a:p>
            <a:pPr eaLnBrk="1" hangingPunct="1">
              <a:buFontTx/>
              <a:buNone/>
            </a:pPr>
            <a:endParaRPr lang="cs-CZ" altLang="cs-CZ"/>
          </a:p>
        </p:txBody>
      </p:sp>
      <p:sp>
        <p:nvSpPr>
          <p:cNvPr id="72708" name="Text Box 4">
            <a:extLst>
              <a:ext uri="{FF2B5EF4-FFF2-40B4-BE49-F238E27FC236}">
                <a16:creationId xmlns:a16="http://schemas.microsoft.com/office/drawing/2014/main" xmlns="" id="{47EED5C4-9A63-4609-A589-9D5043F765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773238"/>
            <a:ext cx="9144000" cy="498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latin typeface="Arial" panose="020B0604020202020204" pitchFamily="34" charset="0"/>
              </a:rPr>
              <a:t>                                               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latin typeface="Arial" panose="020B0604020202020204" pitchFamily="34" charset="0"/>
              </a:rPr>
              <a:t>       </a:t>
            </a:r>
            <a:r>
              <a:rPr lang="cs-CZ" altLang="cs-CZ" sz="2400" b="1" dirty="0">
                <a:solidFill>
                  <a:srgbClr val="FF0000"/>
                </a:solidFill>
                <a:latin typeface="Arial" panose="020B0604020202020204" pitchFamily="34" charset="0"/>
              </a:rPr>
              <a:t>  </a:t>
            </a:r>
            <a:r>
              <a:rPr lang="cs-CZ" altLang="cs-CZ" sz="1800" b="1" dirty="0">
                <a:latin typeface="Arial" panose="020B0604020202020204" pitchFamily="34" charset="0"/>
              </a:rPr>
              <a:t> AMC</a:t>
            </a:r>
            <a:r>
              <a:rPr lang="cs-CZ" altLang="cs-CZ" sz="1600" dirty="0">
                <a:latin typeface="Arial" panose="020B0604020202020204" pitchFamily="34" charset="0"/>
              </a:rPr>
              <a:t> – </a:t>
            </a:r>
            <a:r>
              <a:rPr lang="cs-CZ" altLang="cs-CZ" sz="1800" b="1" u="sng" dirty="0">
                <a:latin typeface="Arial" panose="020B0604020202020204" pitchFamily="34" charset="0"/>
              </a:rPr>
              <a:t>odběr plodové vody</a:t>
            </a:r>
            <a:r>
              <a:rPr lang="cs-CZ" altLang="cs-CZ" sz="1800" b="1" dirty="0">
                <a:latin typeface="Arial" panose="020B0604020202020204" pitchFamily="34" charset="0"/>
              </a:rPr>
              <a:t>     </a:t>
            </a:r>
            <a:r>
              <a:rPr lang="cs-CZ" altLang="cs-CZ" sz="1600" dirty="0">
                <a:latin typeface="Arial" panose="020B0604020202020204" pitchFamily="34" charset="0"/>
              </a:rPr>
              <a:t> </a:t>
            </a:r>
            <a:r>
              <a:rPr lang="cs-CZ" altLang="cs-CZ" sz="2000" b="1" dirty="0">
                <a:solidFill>
                  <a:srgbClr val="FF0000"/>
                </a:solidFill>
                <a:latin typeface="Arial" panose="020B0604020202020204" pitchFamily="34" charset="0"/>
              </a:rPr>
              <a:t>   </a:t>
            </a:r>
            <a:endParaRPr lang="cs-CZ" altLang="cs-CZ" sz="16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6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6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6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dirty="0">
                <a:latin typeface="Arial" panose="020B0604020202020204" pitchFamily="34" charset="0"/>
              </a:rPr>
              <a:t>        – </a:t>
            </a:r>
            <a:r>
              <a:rPr lang="cs-CZ" altLang="cs-CZ" sz="1400" dirty="0">
                <a:latin typeface="Arial" panose="020B0604020202020204" pitchFamily="34" charset="0"/>
              </a:rPr>
              <a:t>přítomnost </a:t>
            </a:r>
            <a:r>
              <a:rPr lang="cs-CZ" altLang="cs-CZ" sz="1400" b="1" dirty="0">
                <a:latin typeface="Arial" panose="020B0604020202020204" pitchFamily="34" charset="0"/>
              </a:rPr>
              <a:t>pravého </a:t>
            </a:r>
            <a:r>
              <a:rPr lang="cs-CZ" altLang="cs-CZ" sz="1400" b="1" dirty="0" err="1">
                <a:latin typeface="Arial" panose="020B0604020202020204" pitchFamily="34" charset="0"/>
              </a:rPr>
              <a:t>mozaicismu</a:t>
            </a:r>
            <a:r>
              <a:rPr lang="cs-CZ" altLang="cs-CZ" sz="1400" dirty="0">
                <a:latin typeface="Arial" panose="020B0604020202020204" pitchFamily="34" charset="0"/>
              </a:rPr>
              <a:t> u plodu (v těle plodu jsou přítomny 2 nebo více buněčných linií,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dirty="0">
                <a:latin typeface="Arial" panose="020B0604020202020204" pitchFamily="34" charset="0"/>
              </a:rPr>
              <a:t>             jejichž karyotyp je odlišný) např. 47,XX,+21 [10] / 46,XX [20]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dirty="0">
                <a:latin typeface="Arial" panose="020B0604020202020204" pitchFamily="34" charset="0"/>
              </a:rPr>
              <a:t>          – riziko vzniku </a:t>
            </a:r>
            <a:r>
              <a:rPr lang="cs-CZ" altLang="cs-CZ" sz="1400" b="1" dirty="0" err="1">
                <a:latin typeface="Arial" panose="020B0604020202020204" pitchFamily="34" charset="0"/>
              </a:rPr>
              <a:t>pseudomozaiky</a:t>
            </a:r>
            <a:r>
              <a:rPr lang="cs-CZ" altLang="cs-CZ" sz="1400" b="1" dirty="0">
                <a:latin typeface="Arial" panose="020B0604020202020204" pitchFamily="34" charset="0"/>
              </a:rPr>
              <a:t> kultivačního původu</a:t>
            </a:r>
            <a:r>
              <a:rPr lang="cs-CZ" altLang="cs-CZ" sz="1400" dirty="0">
                <a:latin typeface="Arial" panose="020B0604020202020204" pitchFamily="34" charset="0"/>
              </a:rPr>
              <a:t> (kultivační artefakt) (např. přítomnost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dirty="0">
                <a:latin typeface="Arial" panose="020B0604020202020204" pitchFamily="34" charset="0"/>
              </a:rPr>
              <a:t>             nadbytečného chromosomu nebo strukturní přestavby v 1 mitóze)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dirty="0">
                <a:latin typeface="Arial" panose="020B0604020202020204" pitchFamily="34" charset="0"/>
              </a:rPr>
              <a:t>             vyloučení kultivačního artefaktu - kultivace 2 paralelních kultur z AMC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dirty="0">
                <a:latin typeface="Arial" panose="020B0604020202020204" pitchFamily="34" charset="0"/>
              </a:rPr>
              <a:t>                                                                - opakovaný odběr (AMC, CVS)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dirty="0">
                <a:latin typeface="Arial" panose="020B0604020202020204" pitchFamily="34" charset="0"/>
              </a:rPr>
              <a:t>          - riziko </a:t>
            </a:r>
            <a:r>
              <a:rPr lang="cs-CZ" altLang="cs-CZ" sz="1400" b="1" dirty="0">
                <a:latin typeface="Arial" panose="020B0604020202020204" pitchFamily="34" charset="0"/>
              </a:rPr>
              <a:t>kontaminace mateřskou krví</a:t>
            </a:r>
            <a:r>
              <a:rPr lang="cs-CZ" altLang="cs-CZ" sz="1400" dirty="0">
                <a:latin typeface="Arial" panose="020B0604020202020204" pitchFamily="34" charset="0"/>
              </a:rPr>
              <a:t> při odběru - </a:t>
            </a:r>
            <a:r>
              <a:rPr lang="cs-CZ" altLang="cs-CZ" sz="1400" b="1" dirty="0">
                <a:latin typeface="Arial" panose="020B0604020202020204" pitchFamily="34" charset="0"/>
              </a:rPr>
              <a:t>po kultivaci </a:t>
            </a:r>
            <a:r>
              <a:rPr lang="cs-CZ" altLang="cs-CZ" sz="1400" b="1" u="sng" dirty="0">
                <a:latin typeface="Arial" panose="020B0604020202020204" pitchFamily="34" charset="0"/>
              </a:rPr>
              <a:t>nemohou</a:t>
            </a:r>
            <a:r>
              <a:rPr lang="cs-CZ" altLang="cs-CZ" sz="1400" b="1" dirty="0">
                <a:latin typeface="Arial" panose="020B0604020202020204" pitchFamily="34" charset="0"/>
              </a:rPr>
              <a:t> buňky mateřské krve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 dirty="0">
                <a:latin typeface="Arial" panose="020B0604020202020204" pitchFamily="34" charset="0"/>
              </a:rPr>
              <a:t>            ovlivnit výsledek karyotypu plodu</a:t>
            </a:r>
            <a:r>
              <a:rPr lang="cs-CZ" altLang="cs-CZ" sz="1400" dirty="0">
                <a:latin typeface="Arial" panose="020B0604020202020204" pitchFamily="34" charset="0"/>
              </a:rPr>
              <a:t>, protože buňky mateřské krve se </a:t>
            </a:r>
            <a:r>
              <a:rPr lang="cs-CZ" altLang="cs-CZ" sz="1400" dirty="0" err="1">
                <a:latin typeface="Arial" panose="020B0604020202020204" pitchFamily="34" charset="0"/>
              </a:rPr>
              <a:t>nenakultivují</a:t>
            </a:r>
            <a:r>
              <a:rPr lang="cs-CZ" altLang="cs-CZ" sz="1400" dirty="0">
                <a:latin typeface="Arial" panose="020B0604020202020204" pitchFamily="34" charset="0"/>
              </a:rPr>
              <a:t> v médiu specifickém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dirty="0">
                <a:latin typeface="Arial" panose="020B0604020202020204" pitchFamily="34" charset="0"/>
              </a:rPr>
              <a:t>            pro fibroblasty z kůže a sliznic plodu (</a:t>
            </a:r>
            <a:r>
              <a:rPr lang="cs-CZ" altLang="cs-CZ" sz="1400" dirty="0" err="1">
                <a:latin typeface="Arial" panose="020B0604020202020204" pitchFamily="34" charset="0"/>
              </a:rPr>
              <a:t>amniocyty</a:t>
            </a:r>
            <a:r>
              <a:rPr lang="cs-CZ" altLang="cs-CZ" sz="1400" dirty="0">
                <a:latin typeface="Arial" panose="020B0604020202020204" pitchFamily="34" charset="0"/>
              </a:rPr>
              <a:t>), (ale mohou </a:t>
            </a:r>
            <a:r>
              <a:rPr lang="cs-CZ" altLang="cs-CZ" sz="1400" b="1" dirty="0">
                <a:latin typeface="Arial" panose="020B0604020202020204" pitchFamily="34" charset="0"/>
              </a:rPr>
              <a:t>ovlivnit výsledek analýzy metodou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 dirty="0">
                <a:latin typeface="Arial" panose="020B0604020202020204" pitchFamily="34" charset="0"/>
              </a:rPr>
              <a:t>            PCR</a:t>
            </a:r>
            <a:r>
              <a:rPr lang="cs-CZ" altLang="cs-CZ" sz="1400" dirty="0">
                <a:latin typeface="Arial" panose="020B0604020202020204" pitchFamily="34" charset="0"/>
              </a:rPr>
              <a:t> – izolovaná DNA je směsí DNA kožních fibroblastů plodu a krevních buněk matky, proto při tomto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dirty="0">
                <a:latin typeface="Arial" panose="020B0604020202020204" pitchFamily="34" charset="0"/>
              </a:rPr>
              <a:t>            typu vyšetření zařazujeme DNA matky jako jeden z kontrolních vzorků)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dirty="0">
                <a:latin typeface="Arial" panose="020B0604020202020204" pitchFamily="34" charset="0"/>
              </a:rPr>
              <a:t>          - riziko </a:t>
            </a:r>
            <a:r>
              <a:rPr lang="cs-CZ" altLang="cs-CZ" sz="1400" b="1" dirty="0">
                <a:latin typeface="Arial" panose="020B0604020202020204" pitchFamily="34" charset="0"/>
              </a:rPr>
              <a:t>kontaminace mateřskou tkání</a:t>
            </a:r>
            <a:r>
              <a:rPr lang="cs-CZ" altLang="cs-CZ" sz="1400" dirty="0">
                <a:latin typeface="Arial" panose="020B0604020202020204" pitchFamily="34" charset="0"/>
              </a:rPr>
              <a:t> při odběru – při používané technice odběru je minimální riziko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dirty="0">
                <a:latin typeface="Arial" panose="020B0604020202020204" pitchFamily="34" charset="0"/>
              </a:rPr>
              <a:t>            kontaminace vzorku mateřskou tkání a kultivační médium je specifické pro </a:t>
            </a:r>
            <a:r>
              <a:rPr lang="cs-CZ" altLang="cs-CZ" sz="1400" dirty="0" err="1">
                <a:latin typeface="Arial" panose="020B0604020202020204" pitchFamily="34" charset="0"/>
              </a:rPr>
              <a:t>amniocyty</a:t>
            </a:r>
            <a:r>
              <a:rPr lang="cs-CZ" altLang="cs-CZ" sz="1400" dirty="0">
                <a:latin typeface="Arial" panose="020B0604020202020204" pitchFamily="34" charset="0"/>
              </a:rPr>
              <a:t>. Riziko,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dirty="0">
                <a:latin typeface="Arial" panose="020B0604020202020204" pitchFamily="34" charset="0"/>
              </a:rPr>
              <a:t>            že </a:t>
            </a:r>
            <a:r>
              <a:rPr lang="cs-CZ" altLang="cs-CZ" sz="1400" dirty="0" err="1">
                <a:latin typeface="Arial" panose="020B0604020202020204" pitchFamily="34" charset="0"/>
              </a:rPr>
              <a:t>nakultivujeme</a:t>
            </a:r>
            <a:r>
              <a:rPr lang="cs-CZ" altLang="cs-CZ" sz="1400" dirty="0">
                <a:latin typeface="Arial" panose="020B0604020202020204" pitchFamily="34" charset="0"/>
              </a:rPr>
              <a:t> spolu s tkání plodu i tkáň matky je minimální</a:t>
            </a:r>
            <a:r>
              <a:rPr lang="cs-CZ" altLang="cs-CZ" sz="1400" dirty="0" smtClean="0">
                <a:latin typeface="Arial" panose="020B0604020202020204" pitchFamily="34" charset="0"/>
              </a:rPr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dirty="0">
                <a:latin typeface="Arial" panose="020B0604020202020204" pitchFamily="34" charset="0"/>
              </a:rPr>
              <a:t> </a:t>
            </a:r>
            <a:r>
              <a:rPr lang="cs-CZ" altLang="cs-CZ" sz="1400" dirty="0" smtClean="0">
                <a:latin typeface="Arial" panose="020B0604020202020204" pitchFamily="34" charset="0"/>
              </a:rPr>
              <a:t>         </a:t>
            </a:r>
            <a:r>
              <a:rPr lang="cs-CZ" altLang="cs-CZ" sz="1400" dirty="0">
                <a:latin typeface="Arial" panose="020B0604020202020204" pitchFamily="34" charset="0"/>
              </a:rPr>
              <a:t>- paralelně se stanovením karyotypu provádíme vyšetření QF-PCR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600" dirty="0">
              <a:latin typeface="Arial" panose="020B0604020202020204" pitchFamily="34" charset="0"/>
            </a:endParaRPr>
          </a:p>
        </p:txBody>
      </p:sp>
      <p:sp>
        <p:nvSpPr>
          <p:cNvPr id="72709" name="Text Box 5">
            <a:extLst>
              <a:ext uri="{FF2B5EF4-FFF2-40B4-BE49-F238E27FC236}">
                <a16:creationId xmlns:a16="http://schemas.microsoft.com/office/drawing/2014/main" xmlns="" id="{C234369B-1AF0-446B-B873-B852E6FF74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7" y="2533066"/>
            <a:ext cx="8532812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 err="1">
                <a:solidFill>
                  <a:srgbClr val="FF0000"/>
                </a:solidFill>
                <a:latin typeface="Arial" panose="020B0604020202020204" pitchFamily="34" charset="0"/>
              </a:rPr>
              <a:t>mozaicismus</a:t>
            </a:r>
            <a:r>
              <a:rPr lang="cs-CZ" altLang="cs-CZ" sz="1800" dirty="0">
                <a:solidFill>
                  <a:srgbClr val="FF0000"/>
                </a:solidFill>
                <a:latin typeface="Arial" panose="020B0604020202020204" pitchFamily="34" charset="0"/>
              </a:rPr>
              <a:t> - přítomnost 2 nebo více buněčných linií ve vyšetřované tkáni, které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>
                <a:solidFill>
                  <a:srgbClr val="FF0000"/>
                </a:solidFill>
                <a:latin typeface="Arial" panose="020B0604020202020204" pitchFamily="34" charset="0"/>
              </a:rPr>
              <a:t>se liší karyotypem - NE VŽDY SE JEDNÁ O PRAVÝ MOZAICISMUS</a:t>
            </a:r>
          </a:p>
        </p:txBody>
      </p:sp>
      <p:sp>
        <p:nvSpPr>
          <p:cNvPr id="72710" name="Text Box 6">
            <a:extLst>
              <a:ext uri="{FF2B5EF4-FFF2-40B4-BE49-F238E27FC236}">
                <a16:creationId xmlns:a16="http://schemas.microsoft.com/office/drawing/2014/main" xmlns="" id="{CA2AADFA-6386-4EFD-8E88-D304A4545E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7624" y="1773238"/>
            <a:ext cx="61452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latin typeface="Arial" panose="020B0604020202020204" pitchFamily="34" charset="0"/>
              </a:rPr>
              <a:t>INVAZIVNÍ METODY PRENATÁLNÍ DIAGNOSTIKY</a:t>
            </a:r>
          </a:p>
        </p:txBody>
      </p:sp>
      <p:sp>
        <p:nvSpPr>
          <p:cNvPr id="72711" name="Text Box 7">
            <a:extLst>
              <a:ext uri="{FF2B5EF4-FFF2-40B4-BE49-F238E27FC236}">
                <a16:creationId xmlns:a16="http://schemas.microsoft.com/office/drawing/2014/main" xmlns="" id="{946C450F-2AA6-45AC-826A-70E2D8B42E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1693" y="2129842"/>
            <a:ext cx="24320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u="sng" dirty="0">
                <a:solidFill>
                  <a:srgbClr val="FF0000"/>
                </a:solidFill>
                <a:latin typeface="Arial" panose="020B0604020202020204" pitchFamily="34" charset="0"/>
              </a:rPr>
              <a:t>analýza buněk plodu</a:t>
            </a:r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xmlns="" id="{B75D1CA0-052A-42BA-97E9-53AE73D3EF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211142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xmlns="" id="{C139B132-EA6F-4D02-890F-38BFEB3773C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5288" y="115888"/>
            <a:ext cx="8280400" cy="1584325"/>
          </a:xfrm>
        </p:spPr>
        <p:txBody>
          <a:bodyPr/>
          <a:lstStyle/>
          <a:p>
            <a:pPr eaLnBrk="1" hangingPunct="1"/>
            <a:r>
              <a:rPr lang="cs-CZ" altLang="cs-CZ"/>
              <a:t>Klinické indikace </a:t>
            </a:r>
            <a:br>
              <a:rPr lang="cs-CZ" altLang="cs-CZ"/>
            </a:br>
            <a:r>
              <a:rPr lang="cs-CZ" altLang="cs-CZ"/>
              <a:t>k postnatálnímu stanovení karyotypu </a:t>
            </a:r>
          </a:p>
        </p:txBody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xmlns="" id="{5CBD6D7F-8B35-4D10-B7AA-F8A010FC25F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68313" y="1773238"/>
            <a:ext cx="8280400" cy="4392612"/>
          </a:xfrm>
        </p:spPr>
        <p:txBody>
          <a:bodyPr/>
          <a:lstStyle/>
          <a:p>
            <a:pPr eaLnBrk="1" hangingPunct="1"/>
            <a:r>
              <a:rPr lang="cs-CZ" altLang="cs-CZ" sz="1800" b="1"/>
              <a:t>problémy časného růstu a vývoje</a:t>
            </a:r>
            <a:r>
              <a:rPr lang="cs-CZ" altLang="cs-CZ" sz="1800"/>
              <a:t> </a:t>
            </a:r>
          </a:p>
          <a:p>
            <a:pPr eaLnBrk="1" hangingPunct="1">
              <a:buFontTx/>
              <a:buNone/>
            </a:pPr>
            <a:r>
              <a:rPr lang="cs-CZ" altLang="cs-CZ" sz="1800"/>
              <a:t>    neprospívání, opoždění vývoje, dysmorfická facies, mnohočetné malformace, malá postava, obojetný genitál, mentální retardace</a:t>
            </a:r>
          </a:p>
          <a:p>
            <a:pPr eaLnBrk="1" hangingPunct="1"/>
            <a:r>
              <a:rPr lang="cs-CZ" altLang="cs-CZ" sz="1800" b="1"/>
              <a:t>narození mrtvého plodu a úmrtí novorozence</a:t>
            </a:r>
          </a:p>
          <a:p>
            <a:pPr eaLnBrk="1" hangingPunct="1">
              <a:buFontTx/>
              <a:buNone/>
            </a:pPr>
            <a:r>
              <a:rPr lang="cs-CZ" altLang="cs-CZ" sz="1800"/>
              <a:t>    výskyt chromosomových abnormalit je vyšší u případů narození mrtvého plodu (téměř 10%) než u živě narozených dětí (asi 0,7%), zvýšený výskyt také u dětí, které umírají v novorozeneckém období (okolo 10%)</a:t>
            </a:r>
          </a:p>
          <a:p>
            <a:pPr eaLnBrk="1" hangingPunct="1"/>
            <a:r>
              <a:rPr lang="cs-CZ" altLang="cs-CZ" sz="1800" b="1"/>
              <a:t>problémy s fertilitou</a:t>
            </a:r>
          </a:p>
          <a:p>
            <a:pPr eaLnBrk="1" hangingPunct="1">
              <a:buFontTx/>
              <a:buNone/>
            </a:pPr>
            <a:r>
              <a:rPr lang="cs-CZ" altLang="cs-CZ" sz="1800"/>
              <a:t>    ženy s amenoreou, infertilní páry, opakované spontánní aborty, partneři před IVF</a:t>
            </a:r>
          </a:p>
          <a:p>
            <a:pPr eaLnBrk="1" hangingPunct="1"/>
            <a:r>
              <a:rPr lang="cs-CZ" altLang="cs-CZ" sz="1800" b="1"/>
              <a:t>rodinná anamnéza</a:t>
            </a:r>
          </a:p>
          <a:p>
            <a:pPr eaLnBrk="1" hangingPunct="1">
              <a:buFontTx/>
              <a:buNone/>
            </a:pPr>
            <a:r>
              <a:rPr lang="cs-CZ" altLang="cs-CZ" sz="1800"/>
              <a:t>    známá nebo suspektní chromosomová abnormalita u příbuzných</a:t>
            </a:r>
          </a:p>
          <a:p>
            <a:pPr eaLnBrk="1" hangingPunct="1"/>
            <a:r>
              <a:rPr lang="cs-CZ" altLang="cs-CZ" sz="1800" b="1"/>
              <a:t>dárci gamet</a:t>
            </a:r>
          </a:p>
          <a:p>
            <a:pPr eaLnBrk="1" hangingPunct="1">
              <a:buFontTx/>
              <a:buNone/>
            </a:pPr>
            <a:endParaRPr lang="cs-CZ" altLang="cs-CZ" sz="1800"/>
          </a:p>
          <a:p>
            <a:pPr eaLnBrk="1" hangingPunct="1">
              <a:buFontTx/>
              <a:buNone/>
            </a:pPr>
            <a:endParaRPr lang="cs-CZ" altLang="cs-CZ" sz="1800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xmlns="" id="{6088ECD4-E0ED-4CBE-8BB2-A09E7783FD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30849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>
            <a:extLst>
              <a:ext uri="{FF2B5EF4-FFF2-40B4-BE49-F238E27FC236}">
                <a16:creationId xmlns:a16="http://schemas.microsoft.com/office/drawing/2014/main" xmlns="" id="{91731087-D19D-4930-AAE2-3722500648B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5288" y="115888"/>
            <a:ext cx="8280400" cy="1584325"/>
          </a:xfrm>
        </p:spPr>
        <p:txBody>
          <a:bodyPr/>
          <a:lstStyle/>
          <a:p>
            <a:pPr eaLnBrk="1" hangingPunct="1"/>
            <a:r>
              <a:rPr lang="cs-CZ" altLang="cs-CZ"/>
              <a:t>VROZENÉ CHROMOSOMOVÉ </a:t>
            </a:r>
            <a:br>
              <a:rPr lang="cs-CZ" altLang="cs-CZ"/>
            </a:br>
            <a:r>
              <a:rPr lang="cs-CZ" altLang="cs-CZ"/>
              <a:t>ABNORMALITY (VCA)</a:t>
            </a:r>
            <a:r>
              <a:rPr lang="cs-CZ" altLang="cs-CZ" sz="2800"/>
              <a:t/>
            </a:r>
            <a:br>
              <a:rPr lang="cs-CZ" altLang="cs-CZ" sz="2800"/>
            </a:br>
            <a:r>
              <a:rPr lang="cs-CZ" altLang="cs-CZ" sz="2400"/>
              <a:t>MOZAICISMUS – prenatální diagnostika</a:t>
            </a:r>
          </a:p>
        </p:txBody>
      </p:sp>
      <p:sp>
        <p:nvSpPr>
          <p:cNvPr id="74755" name="Text Box 3">
            <a:extLst>
              <a:ext uri="{FF2B5EF4-FFF2-40B4-BE49-F238E27FC236}">
                <a16:creationId xmlns:a16="http://schemas.microsoft.com/office/drawing/2014/main" xmlns="" id="{17F25AB0-B43C-4436-8FEB-137136D5E2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80528" y="3429000"/>
            <a:ext cx="9252520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 dirty="0">
                <a:latin typeface="Arial" panose="020B0604020202020204" pitchFamily="34" charset="0"/>
              </a:rPr>
              <a:t>         </a:t>
            </a:r>
            <a:r>
              <a:rPr lang="cs-CZ" altLang="cs-CZ" sz="1600" dirty="0">
                <a:latin typeface="Arial" panose="020B0604020202020204" pitchFamily="34" charset="0"/>
              </a:rPr>
              <a:t>-  riziko vzniku </a:t>
            </a:r>
            <a:r>
              <a:rPr lang="cs-CZ" altLang="cs-CZ" sz="1600" b="1" dirty="0" err="1">
                <a:latin typeface="Arial" panose="020B0604020202020204" pitchFamily="34" charset="0"/>
              </a:rPr>
              <a:t>pseudomozaiky</a:t>
            </a:r>
            <a:r>
              <a:rPr lang="cs-CZ" altLang="cs-CZ" sz="1600" b="1" dirty="0">
                <a:latin typeface="Arial" panose="020B0604020202020204" pitchFamily="34" charset="0"/>
              </a:rPr>
              <a:t> kultivačního původu hrozí </a:t>
            </a:r>
            <a:r>
              <a:rPr lang="cs-CZ" altLang="cs-CZ" sz="1600" dirty="0">
                <a:latin typeface="Arial" panose="020B0604020202020204" pitchFamily="34" charset="0"/>
              </a:rPr>
              <a:t>u dlouhodobě kultivovaných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dirty="0">
                <a:latin typeface="Arial" panose="020B0604020202020204" pitchFamily="34" charset="0"/>
              </a:rPr>
              <a:t>            vzorků</a:t>
            </a:r>
            <a:r>
              <a:rPr lang="cs-CZ" altLang="cs-CZ" sz="1600" b="1" dirty="0">
                <a:latin typeface="Arial" panose="020B0604020202020204" pitchFamily="34" charset="0"/>
              </a:rPr>
              <a:t> </a:t>
            </a:r>
            <a:r>
              <a:rPr lang="cs-CZ" altLang="cs-CZ" sz="1600" dirty="0">
                <a:latin typeface="Arial" panose="020B0604020202020204" pitchFamily="34" charset="0"/>
              </a:rPr>
              <a:t>(za dlouhodobou je považována délka kultivace +/- 10 dnů)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dirty="0">
                <a:solidFill>
                  <a:srgbClr val="FF0000"/>
                </a:solidFill>
                <a:latin typeface="Arial" panose="020B0604020202020204" pitchFamily="34" charset="0"/>
              </a:rPr>
              <a:t>         -</a:t>
            </a:r>
            <a:r>
              <a:rPr lang="cs-CZ" altLang="cs-CZ" sz="1400" dirty="0">
                <a:latin typeface="Arial" panose="020B0604020202020204" pitchFamily="34" charset="0"/>
              </a:rPr>
              <a:t>  </a:t>
            </a:r>
            <a:r>
              <a:rPr lang="cs-CZ" altLang="cs-CZ" sz="1600" dirty="0">
                <a:solidFill>
                  <a:srgbClr val="FF0000"/>
                </a:solidFill>
                <a:latin typeface="Arial" panose="020B0604020202020204" pitchFamily="34" charset="0"/>
              </a:rPr>
              <a:t>v dnešní době paralelně s vyšetřením karyotypu choriových klků vždy provádíme QF-PCR.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dirty="0">
                <a:solidFill>
                  <a:srgbClr val="FF0000"/>
                </a:solidFill>
                <a:latin typeface="Arial" panose="020B0604020202020204" pitchFamily="34" charset="0"/>
              </a:rPr>
              <a:t>            Při tomto vyšetření srovnáváme výsledky z DNA choriových klků s DNA matky pro odhalení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dirty="0">
                <a:solidFill>
                  <a:srgbClr val="FF0000"/>
                </a:solidFill>
                <a:latin typeface="Arial" panose="020B0604020202020204" pitchFamily="34" charset="0"/>
              </a:rPr>
              <a:t>            případné </a:t>
            </a:r>
            <a:r>
              <a:rPr lang="cs-CZ" altLang="cs-CZ" sz="1600" b="1" dirty="0">
                <a:solidFill>
                  <a:srgbClr val="FF0000"/>
                </a:solidFill>
                <a:latin typeface="Arial" panose="020B0604020202020204" pitchFamily="34" charset="0"/>
              </a:rPr>
              <a:t>kontaminace mateřskou krví či tkání.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>
                <a:latin typeface="Arial" panose="020B0604020202020204" pitchFamily="34" charset="0"/>
              </a:rPr>
              <a:t>          </a:t>
            </a:r>
            <a:r>
              <a:rPr lang="cs-CZ" altLang="cs-CZ" sz="1200" dirty="0">
                <a:latin typeface="Arial" panose="020B0604020202020204" pitchFamily="34" charset="0"/>
              </a:rPr>
              <a:t>-</a:t>
            </a:r>
            <a:r>
              <a:rPr lang="cs-CZ" altLang="cs-CZ" sz="2000" dirty="0">
                <a:latin typeface="Arial" panose="020B0604020202020204" pitchFamily="34" charset="0"/>
              </a:rPr>
              <a:t>  </a:t>
            </a:r>
            <a:r>
              <a:rPr lang="cs-CZ" altLang="cs-CZ" sz="1200" dirty="0">
                <a:latin typeface="Arial" panose="020B0604020202020204" pitchFamily="34" charset="0"/>
              </a:rPr>
              <a:t>při dlouhodobé kultivaci existuje riziko vzniku </a:t>
            </a:r>
            <a:r>
              <a:rPr lang="cs-CZ" altLang="cs-CZ" sz="1200" dirty="0" err="1">
                <a:latin typeface="Arial" panose="020B0604020202020204" pitchFamily="34" charset="0"/>
              </a:rPr>
              <a:t>pseudomozaiky</a:t>
            </a:r>
            <a:r>
              <a:rPr lang="cs-CZ" altLang="cs-CZ" sz="1200" dirty="0">
                <a:latin typeface="Arial" panose="020B0604020202020204" pitchFamily="34" charset="0"/>
              </a:rPr>
              <a:t> způsobené </a:t>
            </a:r>
            <a:r>
              <a:rPr lang="cs-CZ" altLang="cs-CZ" sz="1200" b="1" dirty="0">
                <a:latin typeface="Arial" panose="020B0604020202020204" pitchFamily="34" charset="0"/>
              </a:rPr>
              <a:t>kontaminací mateřskou tkání </a:t>
            </a:r>
            <a:r>
              <a:rPr lang="cs-CZ" altLang="cs-CZ" sz="1200" dirty="0">
                <a:latin typeface="Arial" panose="020B0604020202020204" pitchFamily="34" charset="0"/>
              </a:rPr>
              <a:t>(pouze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dirty="0">
                <a:latin typeface="Arial" panose="020B0604020202020204" pitchFamily="34" charset="0"/>
              </a:rPr>
              <a:t>                     u plodů ženského pohlaví, plod má stejné </a:t>
            </a:r>
            <a:r>
              <a:rPr lang="cs-CZ" altLang="cs-CZ" sz="1200" dirty="0" err="1">
                <a:latin typeface="Arial" panose="020B0604020202020204" pitchFamily="34" charset="0"/>
              </a:rPr>
              <a:t>gonosomy</a:t>
            </a:r>
            <a:r>
              <a:rPr lang="cs-CZ" altLang="cs-CZ" sz="1200" dirty="0">
                <a:latin typeface="Arial" panose="020B0604020202020204" pitchFamily="34" charset="0"/>
              </a:rPr>
              <a:t> jako matka, neodlišíme mitózy od matky a plodu) – prevence –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dirty="0">
                <a:latin typeface="Arial" panose="020B0604020202020204" pitchFamily="34" charset="0"/>
              </a:rPr>
              <a:t>                     pečlivé oddělení mateřské tkáně před kultivací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dirty="0">
                <a:latin typeface="Arial" panose="020B0604020202020204" pitchFamily="34" charset="0"/>
              </a:rPr>
              <a:t>                 -   </a:t>
            </a:r>
            <a:r>
              <a:rPr lang="cs-CZ" altLang="cs-CZ" sz="1200" b="1" dirty="0">
                <a:latin typeface="Arial" panose="020B0604020202020204" pitchFamily="34" charset="0"/>
              </a:rPr>
              <a:t>kontaminace mateřskou krví</a:t>
            </a:r>
            <a:r>
              <a:rPr lang="cs-CZ" altLang="cs-CZ" sz="1200" dirty="0">
                <a:latin typeface="Arial" panose="020B0604020202020204" pitchFamily="34" charset="0"/>
              </a:rPr>
              <a:t> pro </a:t>
            </a:r>
            <a:r>
              <a:rPr lang="cs-CZ" altLang="cs-CZ" sz="1200" b="1" dirty="0">
                <a:latin typeface="Arial" panose="020B0604020202020204" pitchFamily="34" charset="0"/>
              </a:rPr>
              <a:t>cytogenetické</a:t>
            </a:r>
            <a:r>
              <a:rPr lang="cs-CZ" altLang="cs-CZ" sz="1200" dirty="0">
                <a:latin typeface="Arial" panose="020B0604020202020204" pitchFamily="34" charset="0"/>
              </a:rPr>
              <a:t> vyšetření </a:t>
            </a:r>
            <a:r>
              <a:rPr lang="cs-CZ" altLang="cs-CZ" sz="1200" b="1" dirty="0">
                <a:latin typeface="Arial" panose="020B0604020202020204" pitchFamily="34" charset="0"/>
              </a:rPr>
              <a:t>nevadí</a:t>
            </a:r>
            <a:r>
              <a:rPr lang="cs-CZ" altLang="cs-CZ" sz="1200" dirty="0">
                <a:latin typeface="Arial" panose="020B0604020202020204" pitchFamily="34" charset="0"/>
              </a:rPr>
              <a:t> (buňky krve se </a:t>
            </a:r>
            <a:r>
              <a:rPr lang="cs-CZ" altLang="cs-CZ" sz="1200" dirty="0" err="1">
                <a:latin typeface="Arial" panose="020B0604020202020204" pitchFamily="34" charset="0"/>
              </a:rPr>
              <a:t>nenakultivují</a:t>
            </a:r>
            <a:r>
              <a:rPr lang="cs-CZ" altLang="cs-CZ" sz="1200" dirty="0">
                <a:latin typeface="Arial" panose="020B0604020202020204" pitchFamily="34" charset="0"/>
              </a:rPr>
              <a:t> za podmínek kultivace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dirty="0">
                <a:latin typeface="Arial" panose="020B0604020202020204" pitchFamily="34" charset="0"/>
              </a:rPr>
              <a:t>                     choriových klků); pro molekulárně genetické vyšetření je kontaminace krví matky na závadu – izolujeme DNA současně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dirty="0">
                <a:latin typeface="Arial" panose="020B0604020202020204" pitchFamily="34" charset="0"/>
              </a:rPr>
              <a:t>                     z krve i klků – směs DNA plodu a matky. 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6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74757" name="Text Box 5">
            <a:extLst>
              <a:ext uri="{FF2B5EF4-FFF2-40B4-BE49-F238E27FC236}">
                <a16:creationId xmlns:a16="http://schemas.microsoft.com/office/drawing/2014/main" xmlns="" id="{01D9C267-BF7C-4224-A760-E5C7675D2E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3987" y="1935251"/>
            <a:ext cx="61452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latin typeface="Arial" panose="020B0604020202020204" pitchFamily="34" charset="0"/>
              </a:rPr>
              <a:t>INVAZIVNÍ METODY PRENATÁLNÍ DIAGNOSTIKY</a:t>
            </a:r>
          </a:p>
        </p:txBody>
      </p:sp>
      <p:sp>
        <p:nvSpPr>
          <p:cNvPr id="74758" name="Text Box 6">
            <a:extLst>
              <a:ext uri="{FF2B5EF4-FFF2-40B4-BE49-F238E27FC236}">
                <a16:creationId xmlns:a16="http://schemas.microsoft.com/office/drawing/2014/main" xmlns="" id="{9B5AF152-52E9-40C6-B4B0-A596150EE1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3719" y="2332126"/>
            <a:ext cx="680402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b="1" dirty="0">
                <a:solidFill>
                  <a:srgbClr val="FF0000"/>
                </a:solidFill>
                <a:latin typeface="Arial" panose="020B0604020202020204" pitchFamily="34" charset="0"/>
              </a:rPr>
              <a:t>  </a:t>
            </a:r>
            <a:r>
              <a:rPr lang="cs-CZ" altLang="cs-CZ" sz="2000" dirty="0">
                <a:latin typeface="Arial" panose="020B0604020202020204" pitchFamily="34" charset="0"/>
              </a:rPr>
              <a:t> </a:t>
            </a:r>
            <a:r>
              <a:rPr lang="cs-CZ" altLang="cs-CZ" sz="2000" b="1" dirty="0">
                <a:latin typeface="Arial" panose="020B0604020202020204" pitchFamily="34" charset="0"/>
              </a:rPr>
              <a:t>CVS - </a:t>
            </a:r>
            <a:r>
              <a:rPr lang="cs-CZ" altLang="cs-CZ" sz="2000" u="sng" dirty="0">
                <a:latin typeface="Arial" panose="020B0604020202020204" pitchFamily="34" charset="0"/>
              </a:rPr>
              <a:t>biopsie choriových klků  (</a:t>
            </a:r>
            <a:r>
              <a:rPr lang="cs-CZ" altLang="cs-CZ" sz="2000" u="sng" dirty="0" err="1">
                <a:latin typeface="Arial" panose="020B0604020202020204" pitchFamily="34" charset="0"/>
              </a:rPr>
              <a:t>chorionic</a:t>
            </a:r>
            <a:r>
              <a:rPr lang="cs-CZ" altLang="cs-CZ" sz="2000" u="sng" dirty="0">
                <a:latin typeface="Arial" panose="020B0604020202020204" pitchFamily="34" charset="0"/>
              </a:rPr>
              <a:t> </a:t>
            </a:r>
            <a:r>
              <a:rPr lang="cs-CZ" altLang="cs-CZ" sz="2000" u="sng" dirty="0" err="1">
                <a:latin typeface="Arial" panose="020B0604020202020204" pitchFamily="34" charset="0"/>
              </a:rPr>
              <a:t>villi</a:t>
            </a:r>
            <a:r>
              <a:rPr lang="cs-CZ" altLang="cs-CZ" sz="2000" u="sng" dirty="0">
                <a:latin typeface="Arial" panose="020B0604020202020204" pitchFamily="34" charset="0"/>
              </a:rPr>
              <a:t> </a:t>
            </a:r>
            <a:r>
              <a:rPr lang="cs-CZ" altLang="cs-CZ" sz="2000" u="sng" dirty="0" err="1">
                <a:latin typeface="Arial" panose="020B0604020202020204" pitchFamily="34" charset="0"/>
              </a:rPr>
              <a:t>sampling</a:t>
            </a:r>
            <a:r>
              <a:rPr lang="cs-CZ" altLang="cs-CZ" sz="2000" u="sng" dirty="0">
                <a:latin typeface="Arial" panose="020B0604020202020204" pitchFamily="34" charset="0"/>
              </a:rPr>
              <a:t>)</a:t>
            </a:r>
            <a:endParaRPr lang="cs-CZ" altLang="cs-CZ" sz="2000" dirty="0">
              <a:latin typeface="Arial" panose="020B0604020202020204" pitchFamily="34" charset="0"/>
            </a:endParaRPr>
          </a:p>
        </p:txBody>
      </p:sp>
      <p:sp>
        <p:nvSpPr>
          <p:cNvPr id="74759" name="Text Box 7">
            <a:extLst>
              <a:ext uri="{FF2B5EF4-FFF2-40B4-BE49-F238E27FC236}">
                <a16:creationId xmlns:a16="http://schemas.microsoft.com/office/drawing/2014/main" xmlns="" id="{055B7207-DD72-44F4-8D06-43CD6C5CBE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350" y="2797175"/>
            <a:ext cx="6165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rgbClr val="FF0000"/>
                </a:solidFill>
                <a:latin typeface="Arial" panose="020B0604020202020204" pitchFamily="34" charset="0"/>
              </a:rPr>
              <a:t>analýza </a:t>
            </a:r>
            <a:r>
              <a:rPr lang="cs-CZ" altLang="cs-CZ" sz="1800" b="1" dirty="0" err="1">
                <a:solidFill>
                  <a:srgbClr val="FF0000"/>
                </a:solidFill>
                <a:latin typeface="Arial" panose="020B0604020202020204" pitchFamily="34" charset="0"/>
              </a:rPr>
              <a:t>extraembryonální</a:t>
            </a:r>
            <a:r>
              <a:rPr lang="cs-CZ" altLang="cs-CZ" sz="1800" b="1" dirty="0">
                <a:solidFill>
                  <a:srgbClr val="FF0000"/>
                </a:solidFill>
                <a:latin typeface="Arial" panose="020B0604020202020204" pitchFamily="34" charset="0"/>
              </a:rPr>
              <a:t> tkáně (plodový obal chorion)</a:t>
            </a: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xmlns="" id="{69C116BA-3530-4838-8C87-7836118CB0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00572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>
            <a:extLst>
              <a:ext uri="{FF2B5EF4-FFF2-40B4-BE49-F238E27FC236}">
                <a16:creationId xmlns:a16="http://schemas.microsoft.com/office/drawing/2014/main" xmlns="" id="{14C081B7-D3C4-4149-B3ED-BD92F045EA6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5288" y="115888"/>
            <a:ext cx="8280400" cy="1584325"/>
          </a:xfrm>
        </p:spPr>
        <p:txBody>
          <a:bodyPr/>
          <a:lstStyle/>
          <a:p>
            <a:pPr eaLnBrk="1" hangingPunct="1"/>
            <a:r>
              <a:rPr lang="cs-CZ" altLang="cs-CZ"/>
              <a:t>VROZENÉ CHROMOSOMOVÉ </a:t>
            </a:r>
            <a:br>
              <a:rPr lang="cs-CZ" altLang="cs-CZ"/>
            </a:br>
            <a:r>
              <a:rPr lang="cs-CZ" altLang="cs-CZ"/>
              <a:t>ABNORMALITY (VCA)</a:t>
            </a:r>
            <a:r>
              <a:rPr lang="cs-CZ" altLang="cs-CZ" sz="2800"/>
              <a:t/>
            </a:r>
            <a:br>
              <a:rPr lang="cs-CZ" altLang="cs-CZ" sz="2800"/>
            </a:br>
            <a:r>
              <a:rPr lang="cs-CZ" altLang="cs-CZ" sz="2400"/>
              <a:t>MOZAICISMUS – prenatální diagnostika</a:t>
            </a:r>
          </a:p>
        </p:txBody>
      </p:sp>
      <p:sp>
        <p:nvSpPr>
          <p:cNvPr id="76803" name="Rectangle 3">
            <a:extLst>
              <a:ext uri="{FF2B5EF4-FFF2-40B4-BE49-F238E27FC236}">
                <a16:creationId xmlns:a16="http://schemas.microsoft.com/office/drawing/2014/main" xmlns="" id="{B3EDBF39-9AFA-427F-9FE8-BA7C6F45732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68313" y="1773238"/>
            <a:ext cx="8280400" cy="4392612"/>
          </a:xfrm>
        </p:spPr>
        <p:txBody>
          <a:bodyPr/>
          <a:lstStyle/>
          <a:p>
            <a:pPr eaLnBrk="1" hangingPunct="1"/>
            <a:endParaRPr lang="cs-CZ" altLang="cs-CZ" sz="1800" b="1" dirty="0"/>
          </a:p>
          <a:p>
            <a:pPr eaLnBrk="1" hangingPunct="1">
              <a:buFontTx/>
              <a:buNone/>
            </a:pPr>
            <a:endParaRPr lang="cs-CZ" altLang="cs-CZ" dirty="0"/>
          </a:p>
          <a:p>
            <a:pPr eaLnBrk="1" hangingPunct="1">
              <a:buFontTx/>
              <a:buNone/>
            </a:pPr>
            <a:endParaRPr lang="cs-CZ" altLang="cs-CZ" dirty="0"/>
          </a:p>
        </p:txBody>
      </p:sp>
      <p:sp>
        <p:nvSpPr>
          <p:cNvPr id="76804" name="Text Box 5">
            <a:extLst>
              <a:ext uri="{FF2B5EF4-FFF2-40B4-BE49-F238E27FC236}">
                <a16:creationId xmlns:a16="http://schemas.microsoft.com/office/drawing/2014/main" xmlns="" id="{7AFFA34E-BB00-4553-8F62-E4342B1969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2138" y="5300663"/>
            <a:ext cx="5616575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000">
                <a:latin typeface="Arial" panose="020B0604020202020204" pitchFamily="34" charset="0"/>
              </a:rPr>
              <a:t>       </a:t>
            </a:r>
            <a:r>
              <a:rPr lang="cs-CZ" altLang="cs-CZ" sz="1200">
                <a:latin typeface="Arial" panose="020B0604020202020204" pitchFamily="34" charset="0"/>
              </a:rPr>
              <a:t>– je možný rozdílný nález karyotypu embrya a extraembryonální tkáně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>
                <a:latin typeface="Arial" panose="020B0604020202020204" pitchFamily="34" charset="0"/>
              </a:rPr>
              <a:t>      - riziko, že placenta má normální karyotyp a plod trisomii je minimální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>
                <a:latin typeface="Arial" panose="020B0604020202020204" pitchFamily="34" charset="0"/>
              </a:rPr>
              <a:t>      - sporné nálezy jsou potvrzovány AMC</a:t>
            </a:r>
          </a:p>
        </p:txBody>
      </p:sp>
      <p:sp>
        <p:nvSpPr>
          <p:cNvPr id="76805" name="Text Box 6">
            <a:extLst>
              <a:ext uri="{FF2B5EF4-FFF2-40B4-BE49-F238E27FC236}">
                <a16:creationId xmlns:a16="http://schemas.microsoft.com/office/drawing/2014/main" xmlns="" id="{0BCF9951-4F88-4F8B-9707-75DD32D004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5300663"/>
            <a:ext cx="2305050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b="1">
                <a:latin typeface="Arial" panose="020B0604020202020204" pitchFamily="34" charset="0"/>
              </a:rPr>
              <a:t>placentární mozaicismus –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b="1">
                <a:latin typeface="Arial" panose="020B0604020202020204" pitchFamily="34" charset="0"/>
              </a:rPr>
              <a:t>možný zdroj falešně pozitivních výsledků</a:t>
            </a:r>
          </a:p>
        </p:txBody>
      </p:sp>
      <p:pic>
        <p:nvPicPr>
          <p:cNvPr id="76806" name="Picture 7" descr="klky">
            <a:extLst>
              <a:ext uri="{FF2B5EF4-FFF2-40B4-BE49-F238E27FC236}">
                <a16:creationId xmlns:a16="http://schemas.microsoft.com/office/drawing/2014/main" xmlns="" id="{E38D6FA3-528C-4A2E-A483-51C951493B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7814" y="2697938"/>
            <a:ext cx="4461397" cy="2476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8" name="Rectangle 11">
            <a:extLst>
              <a:ext uri="{FF2B5EF4-FFF2-40B4-BE49-F238E27FC236}">
                <a16:creationId xmlns:a16="http://schemas.microsoft.com/office/drawing/2014/main" xmlns="" id="{056D1EEF-BDBE-4A56-A9B3-806D7D77DC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46511" y="4625200"/>
            <a:ext cx="507653" cy="14525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</p:txBody>
      </p:sp>
      <p:sp>
        <p:nvSpPr>
          <p:cNvPr id="9" name="Text Box 4">
            <a:extLst>
              <a:ext uri="{FF2B5EF4-FFF2-40B4-BE49-F238E27FC236}">
                <a16:creationId xmlns:a16="http://schemas.microsoft.com/office/drawing/2014/main" xmlns="" id="{66D62ED6-0538-4C23-8DB1-AF58AE8B5D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6089681"/>
            <a:ext cx="8280400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dirty="0">
                <a:latin typeface="Arial" panose="020B0604020202020204" pitchFamily="34" charset="0"/>
              </a:rPr>
              <a:t>Přibližně 2% vyšetření vzorků z CVS přinášejí nejednoznačný výsledek v důsledku chromosomového </a:t>
            </a:r>
            <a:r>
              <a:rPr lang="cs-CZ" altLang="cs-CZ" sz="1200" dirty="0" err="1">
                <a:latin typeface="Arial" panose="020B0604020202020204" pitchFamily="34" charset="0"/>
              </a:rPr>
              <a:t>mozaicismu</a:t>
            </a:r>
            <a:r>
              <a:rPr lang="cs-CZ" altLang="cs-CZ" sz="1200" dirty="0">
                <a:latin typeface="Arial" panose="020B0604020202020204" pitchFamily="34" charset="0"/>
              </a:rPr>
              <a:t> (zahrnuje pravý </a:t>
            </a:r>
            <a:r>
              <a:rPr lang="cs-CZ" altLang="cs-CZ" sz="1200" dirty="0" err="1">
                <a:latin typeface="Arial" panose="020B0604020202020204" pitchFamily="34" charset="0"/>
              </a:rPr>
              <a:t>mozaicismus</a:t>
            </a:r>
            <a:r>
              <a:rPr lang="cs-CZ" altLang="cs-CZ" sz="1200" dirty="0">
                <a:latin typeface="Arial" panose="020B0604020202020204" pitchFamily="34" charset="0"/>
              </a:rPr>
              <a:t> a </a:t>
            </a:r>
            <a:r>
              <a:rPr lang="cs-CZ" altLang="cs-CZ" sz="1200" dirty="0" err="1">
                <a:latin typeface="Arial" panose="020B0604020202020204" pitchFamily="34" charset="0"/>
              </a:rPr>
              <a:t>pseudomozaicismus</a:t>
            </a:r>
            <a:r>
              <a:rPr lang="cs-CZ" altLang="cs-CZ" sz="1200" dirty="0">
                <a:latin typeface="Arial" panose="020B0604020202020204" pitchFamily="34" charset="0"/>
              </a:rPr>
              <a:t>). V těchto případech je pro potvrzení případné chromosomové aberace doporučeno indikovat AMC.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xmlns="" id="{8332366D-063D-44E0-AE51-66FA20C0C2E1}"/>
              </a:ext>
            </a:extLst>
          </p:cNvPr>
          <p:cNvSpPr txBox="1"/>
          <p:nvPr/>
        </p:nvSpPr>
        <p:spPr>
          <a:xfrm>
            <a:off x="468039" y="1975568"/>
            <a:ext cx="82449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lang="cs-CZ" altLang="cs-CZ" sz="1400" b="1" dirty="0"/>
              <a:t>pravý </a:t>
            </a:r>
            <a:r>
              <a:rPr lang="cs-CZ" altLang="cs-CZ" sz="1400" b="1" dirty="0" err="1"/>
              <a:t>mozaicismus</a:t>
            </a:r>
            <a:r>
              <a:rPr lang="cs-CZ" altLang="cs-CZ" sz="1400" dirty="0"/>
              <a:t> – </a:t>
            </a:r>
            <a:r>
              <a:rPr lang="cs-CZ" altLang="cs-CZ" sz="1400" b="1" dirty="0"/>
              <a:t>rozdílný karyotyp u embrya a v </a:t>
            </a:r>
            <a:r>
              <a:rPr lang="cs-CZ" altLang="cs-CZ" sz="1400" b="1" dirty="0" err="1"/>
              <a:t>extraembryonální</a:t>
            </a:r>
            <a:r>
              <a:rPr lang="cs-CZ" altLang="cs-CZ" sz="1400" b="1" dirty="0"/>
              <a:t> tkáni choriových klků</a:t>
            </a:r>
          </a:p>
          <a:p>
            <a:pPr eaLnBrk="1" hangingPunct="1"/>
            <a:r>
              <a:rPr lang="cs-CZ" altLang="cs-CZ" sz="1400" b="1" dirty="0"/>
              <a:t>                                     </a:t>
            </a:r>
            <a:r>
              <a:rPr lang="cs-CZ" altLang="cs-CZ" sz="1400" dirty="0"/>
              <a:t>(kromě toho jak u plodu, tak v klcích, může být karyotyp s pravou mozaikou </a:t>
            </a:r>
          </a:p>
          <a:p>
            <a:pPr eaLnBrk="1" hangingPunct="1"/>
            <a:r>
              <a:rPr lang="cs-CZ" altLang="cs-CZ" sz="1400" dirty="0"/>
              <a:t>                                     nebo bez mozaiky)</a:t>
            </a:r>
          </a:p>
          <a:p>
            <a:endParaRPr lang="cs-CZ" sz="1400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xmlns="" id="{4613FA06-2966-4F0A-9CBB-EEA610FC0B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60182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>
            <a:extLst>
              <a:ext uri="{FF2B5EF4-FFF2-40B4-BE49-F238E27FC236}">
                <a16:creationId xmlns:a16="http://schemas.microsoft.com/office/drawing/2014/main" xmlns="" id="{24229180-0358-4EA0-84C9-F409393BD3B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8313" y="333375"/>
            <a:ext cx="8280400" cy="1582738"/>
          </a:xfrm>
        </p:spPr>
        <p:txBody>
          <a:bodyPr/>
          <a:lstStyle/>
          <a:p>
            <a:pPr eaLnBrk="1" hangingPunct="1"/>
            <a:r>
              <a:rPr lang="cs-CZ" altLang="cs-CZ"/>
              <a:t>VZNIK MOZAIKY </a:t>
            </a:r>
            <a:br>
              <a:rPr lang="cs-CZ" altLang="cs-CZ"/>
            </a:br>
            <a:r>
              <a:rPr lang="cs-CZ" altLang="cs-CZ"/>
              <a:t>(vždy de novo, nedědí se)</a:t>
            </a: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xmlns="" id="{0B2329A0-4268-47F4-AF4E-08CE28F300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87641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Zástupný symbol pro obsah 2">
            <a:extLst>
              <a:ext uri="{FF2B5EF4-FFF2-40B4-BE49-F238E27FC236}">
                <a16:creationId xmlns:a16="http://schemas.microsoft.com/office/drawing/2014/main" xmlns="" id="{742B6D25-B44D-4AD8-AE82-B3D8B09DFD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3350" y="2852738"/>
            <a:ext cx="6059488" cy="433387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cs-CZ" altLang="cs-CZ" sz="1800"/>
              <a:t>Kontakt pro dotazy: Navarikova.Marta@fnbrno.cz</a:t>
            </a:r>
          </a:p>
        </p:txBody>
      </p:sp>
    </p:spTree>
  </p:cSld>
  <p:clrMapOvr>
    <a:masterClrMapping/>
  </p:clrMapOvr>
  <p:transition>
    <p:zoom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xmlns="" id="{A1146877-D47F-4FC6-802F-4B3589DD9B5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5288" y="115888"/>
            <a:ext cx="8280400" cy="1584325"/>
          </a:xfrm>
        </p:spPr>
        <p:txBody>
          <a:bodyPr/>
          <a:lstStyle/>
          <a:p>
            <a:pPr eaLnBrk="1" hangingPunct="1"/>
            <a:r>
              <a:rPr lang="cs-CZ" altLang="cs-CZ"/>
              <a:t>Prenatální stanovení karyotypu </a:t>
            </a:r>
            <a:br>
              <a:rPr lang="cs-CZ" altLang="cs-CZ"/>
            </a:br>
            <a:r>
              <a:rPr lang="cs-CZ" altLang="cs-CZ"/>
              <a:t> (ověřujeme přítomnost / nepřítomnost VCA u plodu)</a:t>
            </a:r>
          </a:p>
        </p:txBody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xmlns="" id="{F09EB010-5020-4B74-A94C-9E4D6DFA250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68313" y="1773238"/>
            <a:ext cx="8207375" cy="2808287"/>
          </a:xfrm>
        </p:spPr>
        <p:txBody>
          <a:bodyPr/>
          <a:lstStyle/>
          <a:p>
            <a:pPr eaLnBrk="1" hangingPunct="1"/>
            <a:endParaRPr lang="cs-CZ" altLang="cs-CZ" sz="1800" b="1"/>
          </a:p>
          <a:p>
            <a:pPr eaLnBrk="1" hangingPunct="1">
              <a:buFontTx/>
              <a:buNone/>
            </a:pPr>
            <a:endParaRPr lang="cs-CZ" altLang="cs-CZ"/>
          </a:p>
          <a:p>
            <a:pPr eaLnBrk="1" hangingPunct="1">
              <a:buFontTx/>
              <a:buNone/>
            </a:pPr>
            <a:endParaRPr lang="cs-CZ" altLang="cs-CZ"/>
          </a:p>
        </p:txBody>
      </p:sp>
      <p:sp>
        <p:nvSpPr>
          <p:cNvPr id="21508" name="Text Box 4">
            <a:extLst>
              <a:ext uri="{FF2B5EF4-FFF2-40B4-BE49-F238E27FC236}">
                <a16:creationId xmlns:a16="http://schemas.microsoft.com/office/drawing/2014/main" xmlns="" id="{09CFE9AC-13E4-4F66-9CCA-41AFFB47C1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2276475"/>
            <a:ext cx="828040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6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Char char="-"/>
            </a:pPr>
            <a:endParaRPr lang="cs-CZ" altLang="cs-CZ" sz="1600" u="sng">
              <a:solidFill>
                <a:schemeClr val="accent2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u="sng">
                <a:solidFill>
                  <a:schemeClr val="accent2"/>
                </a:solidFill>
                <a:latin typeface="Arial" panose="020B0604020202020204" pitchFamily="34" charset="0"/>
              </a:rPr>
              <a:t>invazivní metody vyšetření karyotypu plodu: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2000">
                <a:latin typeface="Arial" panose="020B0604020202020204" pitchFamily="34" charset="0"/>
              </a:rPr>
              <a:t> biopsie choriových klků  (CVS) – časná CVS – 11. – 14. t.g.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latin typeface="Arial" panose="020B0604020202020204" pitchFamily="34" charset="0"/>
              </a:rPr>
              <a:t>                                                     - pozdní CVS – II. a III. trimestr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2000">
                <a:latin typeface="Arial" panose="020B0604020202020204" pitchFamily="34" charset="0"/>
              </a:rPr>
              <a:t> odběr plodové vody (amniocentéza, AMC) – klasická 16.-20.t.g.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2000">
                <a:latin typeface="Arial" panose="020B0604020202020204" pitchFamily="34" charset="0"/>
              </a:rPr>
              <a:t> odběr krve plodu z pupečníku (kordocentéza, CC) – po 20. t.g.</a:t>
            </a:r>
            <a:r>
              <a:rPr lang="cs-CZ" altLang="cs-CZ" sz="1800">
                <a:latin typeface="Arial" panose="020B0604020202020204" pitchFamily="34" charset="0"/>
              </a:rPr>
              <a:t>    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57776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xmlns="" id="{A9B1F395-F354-42D8-A869-2809C262B75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5288" y="115888"/>
            <a:ext cx="8280400" cy="1584325"/>
          </a:xfrm>
        </p:spPr>
        <p:txBody>
          <a:bodyPr/>
          <a:lstStyle/>
          <a:p>
            <a:pPr eaLnBrk="1" hangingPunct="1"/>
            <a:r>
              <a:rPr lang="cs-CZ" altLang="cs-CZ"/>
              <a:t>Klinické indikace </a:t>
            </a:r>
            <a:br>
              <a:rPr lang="cs-CZ" altLang="cs-CZ"/>
            </a:br>
            <a:r>
              <a:rPr lang="cs-CZ" altLang="cs-CZ"/>
              <a:t>k prenatálnímu stanovení karyotypu (VCA)</a:t>
            </a: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xmlns="" id="{D2E5952D-1AFA-445E-AF79-2E03A14F408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68313" y="1773238"/>
            <a:ext cx="8280400" cy="4392612"/>
          </a:xfrm>
        </p:spPr>
        <p:txBody>
          <a:bodyPr/>
          <a:lstStyle/>
          <a:p>
            <a:pPr eaLnBrk="1" hangingPunct="1"/>
            <a:endParaRPr lang="cs-CZ" altLang="cs-CZ" sz="1800" b="1"/>
          </a:p>
          <a:p>
            <a:pPr eaLnBrk="1" hangingPunct="1">
              <a:buFontTx/>
              <a:buNone/>
            </a:pPr>
            <a:endParaRPr lang="cs-CZ" altLang="cs-CZ"/>
          </a:p>
          <a:p>
            <a:pPr eaLnBrk="1" hangingPunct="1">
              <a:buFontTx/>
              <a:buNone/>
            </a:pPr>
            <a:endParaRPr lang="cs-CZ" altLang="cs-CZ"/>
          </a:p>
        </p:txBody>
      </p:sp>
      <p:sp>
        <p:nvSpPr>
          <p:cNvPr id="23556" name="Text Box 4">
            <a:extLst>
              <a:ext uri="{FF2B5EF4-FFF2-40B4-BE49-F238E27FC236}">
                <a16:creationId xmlns:a16="http://schemas.microsoft.com/office/drawing/2014/main" xmlns="" id="{C236A279-77E7-4B7F-A215-0C05BE99EF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2205038"/>
            <a:ext cx="8280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</a:rPr>
              <a:t>invazivní metody vyšetření karyotypu plodu – </a:t>
            </a:r>
            <a:r>
              <a:rPr lang="cs-CZ" altLang="cs-CZ" sz="1800">
                <a:solidFill>
                  <a:srgbClr val="EE2626"/>
                </a:solidFill>
                <a:latin typeface="Arial" panose="020B0604020202020204" pitchFamily="34" charset="0"/>
              </a:rPr>
              <a:t>při vyšším riziku narození dítěte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EE2626"/>
                </a:solidFill>
                <a:latin typeface="Arial" panose="020B0604020202020204" pitchFamily="34" charset="0"/>
              </a:rPr>
              <a:t>                                                                         s VCA</a:t>
            </a:r>
          </a:p>
        </p:txBody>
      </p:sp>
      <p:sp>
        <p:nvSpPr>
          <p:cNvPr id="23557" name="Text Box 5">
            <a:extLst>
              <a:ext uri="{FF2B5EF4-FFF2-40B4-BE49-F238E27FC236}">
                <a16:creationId xmlns:a16="http://schemas.microsoft.com/office/drawing/2014/main" xmlns="" id="{6D75B7FE-BDEF-4EC3-919B-0D2F1D62A8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3068638"/>
            <a:ext cx="8172450" cy="283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dirty="0">
              <a:solidFill>
                <a:srgbClr val="EE2626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1800" dirty="0">
                <a:latin typeface="Arial" panose="020B0604020202020204" pitchFamily="34" charset="0"/>
              </a:rPr>
              <a:t> patologické hodnoty biochemických markerů (screening I., event. II. trimestru)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1800" dirty="0">
                <a:latin typeface="Arial" panose="020B0604020202020204" pitchFamily="34" charset="0"/>
              </a:rPr>
              <a:t> VVV nalezené na UZ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1800" dirty="0">
                <a:latin typeface="Arial" panose="020B0604020202020204" pitchFamily="34" charset="0"/>
              </a:rPr>
              <a:t> balancovaná VCA u rodičů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1800" dirty="0">
                <a:latin typeface="Arial" panose="020B0604020202020204" pitchFamily="34" charset="0"/>
              </a:rPr>
              <a:t> výskyt VCA v rodině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1800" dirty="0">
                <a:latin typeface="Arial" panose="020B0604020202020204" pitchFamily="34" charset="0"/>
              </a:rPr>
              <a:t> předchozí porod dítěte s VCA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Arial" panose="020B0604020202020204" pitchFamily="34" charset="0"/>
              </a:rPr>
              <a:t>- věk matky – 35 let v roce porodu – </a:t>
            </a:r>
            <a:r>
              <a:rPr lang="cs-CZ" altLang="cs-CZ" sz="1800" dirty="0">
                <a:solidFill>
                  <a:srgbClr val="EE2626"/>
                </a:solidFill>
                <a:latin typeface="Arial" panose="020B0604020202020204" pitchFamily="34" charset="0"/>
              </a:rPr>
              <a:t>pouze vyšší věk není indikací k vyšetření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Arial" panose="020B0604020202020204" pitchFamily="34" charset="0"/>
              </a:rPr>
              <a:t>- věk otce – nad 40 let (riziko vyššího výskytu </a:t>
            </a:r>
            <a:r>
              <a:rPr lang="cs-CZ" altLang="cs-CZ" sz="1800" dirty="0" err="1">
                <a:latin typeface="Arial" panose="020B0604020202020204" pitchFamily="34" charset="0"/>
              </a:rPr>
              <a:t>monogenních</a:t>
            </a:r>
            <a:r>
              <a:rPr lang="cs-CZ" altLang="cs-CZ" sz="1800" dirty="0">
                <a:latin typeface="Arial" panose="020B0604020202020204" pitchFamily="34" charset="0"/>
              </a:rPr>
              <a:t> chorob) - </a:t>
            </a:r>
            <a:r>
              <a:rPr lang="cs-CZ" altLang="cs-CZ" sz="1800" dirty="0">
                <a:solidFill>
                  <a:srgbClr val="EE2626"/>
                </a:solidFill>
                <a:latin typeface="Arial" panose="020B0604020202020204" pitchFamily="34" charset="0"/>
              </a:rPr>
              <a:t>-II-</a:t>
            </a:r>
            <a:endParaRPr lang="cs-CZ" altLang="cs-CZ" sz="18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Arial" panose="020B0604020202020204" pitchFamily="34" charset="0"/>
              </a:rPr>
              <a:t>- součet věku rodičů – nad 70 let - </a:t>
            </a:r>
            <a:r>
              <a:rPr lang="cs-CZ" altLang="cs-CZ" sz="1800" dirty="0">
                <a:solidFill>
                  <a:srgbClr val="EE2626"/>
                </a:solidFill>
                <a:latin typeface="Arial" panose="020B0604020202020204" pitchFamily="34" charset="0"/>
              </a:rPr>
              <a:t>pouze vyšší věk není indikací k vyšetření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endParaRPr lang="cs-CZ" altLang="cs-CZ" sz="1800" dirty="0">
              <a:latin typeface="Arial" panose="020B0604020202020204" pitchFamily="34" charset="0"/>
            </a:endParaRPr>
          </a:p>
        </p:txBody>
      </p:sp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xmlns="" id="{94486287-EB15-46C6-978C-603E6586E5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52303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xmlns="" id="{FAB9561C-1E50-4C70-A336-1D59AB5454E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5288" y="333375"/>
            <a:ext cx="8280400" cy="1439863"/>
          </a:xfrm>
        </p:spPr>
        <p:txBody>
          <a:bodyPr/>
          <a:lstStyle/>
          <a:p>
            <a:pPr eaLnBrk="1" hangingPunct="1"/>
            <a:r>
              <a:rPr lang="cs-CZ" altLang="cs-CZ"/>
              <a:t>VROZENÉ CHROMOSOMOVÉ ABNORMALITY (VCA)</a:t>
            </a:r>
          </a:p>
        </p:txBody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xmlns="" id="{DADB293E-CB79-4B5A-8DC1-1FC071FF3E8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50825" y="2997200"/>
            <a:ext cx="8893175" cy="1727200"/>
          </a:xfrm>
        </p:spPr>
        <p:txBody>
          <a:bodyPr/>
          <a:lstStyle/>
          <a:p>
            <a:pPr eaLnBrk="1" hangingPunct="1"/>
            <a:r>
              <a:rPr lang="cs-CZ" altLang="cs-CZ" sz="2000"/>
              <a:t>významně se podílejí na mnoha případech poruch reprodukce, vrozených malformací, mentálních retardací, vývojových vad</a:t>
            </a:r>
          </a:p>
          <a:p>
            <a:pPr eaLnBrk="1" hangingPunct="1"/>
            <a:r>
              <a:rPr lang="cs-CZ" altLang="cs-CZ" sz="2000"/>
              <a:t>cytogenetické poruchy jsou přítomny přibližně u </a:t>
            </a:r>
            <a:r>
              <a:rPr lang="cs-CZ" altLang="cs-CZ" sz="2000">
                <a:solidFill>
                  <a:srgbClr val="EE2626"/>
                </a:solidFill>
              </a:rPr>
              <a:t>0,6% živě narozených dětí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xmlns="" id="{F13D1C4F-5FF6-4429-B164-D5078CAADC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22523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xmlns="" id="{F652F28E-1D83-43EE-BF4B-8222238EB52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5288" y="260350"/>
            <a:ext cx="8353425" cy="1728788"/>
          </a:xfrm>
        </p:spPr>
        <p:txBody>
          <a:bodyPr/>
          <a:lstStyle/>
          <a:p>
            <a:pPr eaLnBrk="1" hangingPunct="1"/>
            <a:r>
              <a:rPr lang="cs-CZ" altLang="cs-CZ"/>
              <a:t>VÝZNAM VYŠETŘENÍ VCA</a:t>
            </a:r>
          </a:p>
        </p:txBody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xmlns="" id="{8A33E64F-D13C-4EBE-B185-6257EAD770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2492375"/>
            <a:ext cx="828040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1800" dirty="0">
                <a:latin typeface="Arial" panose="020B0604020202020204" pitchFamily="34" charset="0"/>
              </a:rPr>
              <a:t> objasnit </a:t>
            </a:r>
            <a:r>
              <a:rPr lang="cs-CZ" altLang="cs-CZ" sz="1800" dirty="0">
                <a:solidFill>
                  <a:srgbClr val="FF0000"/>
                </a:solidFill>
                <a:latin typeface="Arial" panose="020B0604020202020204" pitchFamily="34" charset="0"/>
              </a:rPr>
              <a:t>příčinu</a:t>
            </a:r>
            <a:r>
              <a:rPr lang="cs-CZ" altLang="cs-CZ" sz="1800" dirty="0">
                <a:latin typeface="Arial" panose="020B0604020202020204" pitchFamily="34" charset="0"/>
              </a:rPr>
              <a:t> zdravotních potíží pacienta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1800" dirty="0">
                <a:latin typeface="Arial" panose="020B0604020202020204" pitchFamily="34" charset="0"/>
              </a:rPr>
              <a:t> stanovit </a:t>
            </a:r>
            <a:r>
              <a:rPr lang="cs-CZ" altLang="cs-CZ" sz="1800" dirty="0">
                <a:solidFill>
                  <a:srgbClr val="FF0000"/>
                </a:solidFill>
                <a:latin typeface="Arial" panose="020B0604020202020204" pitchFamily="34" charset="0"/>
              </a:rPr>
              <a:t>prognózu</a:t>
            </a:r>
            <a:r>
              <a:rPr lang="cs-CZ" altLang="cs-CZ" sz="1800" dirty="0">
                <a:latin typeface="Arial" panose="020B0604020202020204" pitchFamily="34" charset="0"/>
              </a:rPr>
              <a:t> onemocnění, nabídnout pacientovi </a:t>
            </a:r>
            <a:r>
              <a:rPr lang="cs-CZ" altLang="cs-CZ" sz="1800" dirty="0">
                <a:solidFill>
                  <a:srgbClr val="FF0000"/>
                </a:solidFill>
                <a:latin typeface="Arial" panose="020B0604020202020204" pitchFamily="34" charset="0"/>
              </a:rPr>
              <a:t>možnosti léčby</a:t>
            </a:r>
            <a:r>
              <a:rPr lang="cs-CZ" altLang="cs-CZ" sz="1800" dirty="0">
                <a:latin typeface="Arial" panose="020B0604020202020204" pitchFamily="34" charset="0"/>
              </a:rPr>
              <a:t> a péče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1800" dirty="0">
                <a:latin typeface="Arial" panose="020B0604020202020204" pitchFamily="34" charset="0"/>
              </a:rPr>
              <a:t> </a:t>
            </a:r>
            <a:r>
              <a:rPr lang="cs-CZ" altLang="cs-CZ" sz="1800" dirty="0">
                <a:solidFill>
                  <a:srgbClr val="FF0000"/>
                </a:solidFill>
                <a:latin typeface="Arial" panose="020B0604020202020204" pitchFamily="34" charset="0"/>
              </a:rPr>
              <a:t>prevence</a:t>
            </a:r>
            <a:r>
              <a:rPr lang="cs-CZ" altLang="cs-CZ" sz="1800" dirty="0">
                <a:latin typeface="Arial" panose="020B0604020202020204" pitchFamily="34" charset="0"/>
              </a:rPr>
              <a:t> </a:t>
            </a:r>
            <a:r>
              <a:rPr lang="cs-CZ" altLang="cs-CZ" sz="1800" dirty="0">
                <a:solidFill>
                  <a:srgbClr val="FF0000"/>
                </a:solidFill>
                <a:latin typeface="Arial" panose="020B0604020202020204" pitchFamily="34" charset="0"/>
              </a:rPr>
              <a:t>výskytu</a:t>
            </a:r>
            <a:r>
              <a:rPr lang="cs-CZ" altLang="cs-CZ" sz="1800" dirty="0">
                <a:latin typeface="Arial" panose="020B0604020202020204" pitchFamily="34" charset="0"/>
              </a:rPr>
              <a:t> vrozených chromosomových abnormalit v rodině</a:t>
            </a:r>
          </a:p>
        </p:txBody>
      </p:sp>
      <p:sp>
        <p:nvSpPr>
          <p:cNvPr id="27652" name="Text Box 4">
            <a:extLst>
              <a:ext uri="{FF2B5EF4-FFF2-40B4-BE49-F238E27FC236}">
                <a16:creationId xmlns:a16="http://schemas.microsoft.com/office/drawing/2014/main" xmlns="" id="{61A6D2D4-425C-4B6D-9636-42754C3195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9638" y="4340225"/>
            <a:ext cx="72517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>
                <a:solidFill>
                  <a:srgbClr val="FF0000"/>
                </a:solidFill>
                <a:latin typeface="Arial" panose="020B0604020202020204" pitchFamily="34" charset="0"/>
              </a:rPr>
              <a:t>VCA zůstávají přítomny v konstitučním karyotypu pacienta po celý život.</a:t>
            </a:r>
            <a:endParaRPr lang="cs-CZ" altLang="cs-CZ" sz="160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xmlns="" id="{F58C7754-866F-4D19-9C18-1DBA023F8B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46451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>
            <a:extLst>
              <a:ext uri="{FF2B5EF4-FFF2-40B4-BE49-F238E27FC236}">
                <a16:creationId xmlns:a16="http://schemas.microsoft.com/office/drawing/2014/main" xmlns="" id="{B9BB2B22-01C1-4D43-8190-1A8CA693274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5288" y="228600"/>
            <a:ext cx="8367712" cy="1447800"/>
          </a:xfrm>
        </p:spPr>
        <p:txBody>
          <a:bodyPr/>
          <a:lstStyle/>
          <a:p>
            <a:pPr eaLnBrk="1" hangingPunct="1"/>
            <a:r>
              <a:rPr lang="cs-CZ" altLang="cs-CZ"/>
              <a:t> CHROMOSOMOVÉ ABNORMALITY</a:t>
            </a:r>
          </a:p>
        </p:txBody>
      </p:sp>
      <p:sp>
        <p:nvSpPr>
          <p:cNvPr id="29699" name="Rectangle 3">
            <a:extLst>
              <a:ext uri="{FF2B5EF4-FFF2-40B4-BE49-F238E27FC236}">
                <a16:creationId xmlns:a16="http://schemas.microsoft.com/office/drawing/2014/main" xmlns="" id="{D70F7806-86AA-4F8B-AB20-D3A7638F842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39750" y="2276475"/>
            <a:ext cx="8353425" cy="3673475"/>
          </a:xfrm>
        </p:spPr>
        <p:txBody>
          <a:bodyPr/>
          <a:lstStyle/>
          <a:p>
            <a:pPr eaLnBrk="1" hangingPunct="1"/>
            <a:r>
              <a:rPr lang="cs-CZ" altLang="cs-CZ" sz="2400" b="1" u="sng"/>
              <a:t>vrozené</a:t>
            </a:r>
            <a:r>
              <a:rPr lang="cs-CZ" altLang="cs-CZ" sz="2400" b="1"/>
              <a:t> chromosomové abnormality (VCA)</a:t>
            </a:r>
          </a:p>
          <a:p>
            <a:pPr eaLnBrk="1" hangingPunct="1">
              <a:buFontTx/>
              <a:buNone/>
            </a:pPr>
            <a:r>
              <a:rPr lang="cs-CZ" altLang="cs-CZ" sz="3600"/>
              <a:t>   </a:t>
            </a:r>
            <a:r>
              <a:rPr lang="cs-CZ" altLang="cs-CZ" sz="2000" b="1"/>
              <a:t>(vyšetření karyotypu) – početní</a:t>
            </a:r>
          </a:p>
          <a:p>
            <a:pPr eaLnBrk="1" hangingPunct="1">
              <a:buFontTx/>
              <a:buNone/>
            </a:pPr>
            <a:r>
              <a:rPr lang="cs-CZ" altLang="cs-CZ" sz="2000" b="1"/>
              <a:t>                                           - strukturní</a:t>
            </a:r>
            <a:r>
              <a:rPr lang="cs-CZ" altLang="cs-CZ" sz="3200"/>
              <a:t> </a:t>
            </a:r>
          </a:p>
          <a:p>
            <a:pPr eaLnBrk="1" hangingPunct="1">
              <a:buFontTx/>
              <a:buNone/>
            </a:pPr>
            <a:r>
              <a:rPr lang="cs-CZ" altLang="cs-CZ" sz="3200"/>
              <a:t>  </a:t>
            </a:r>
            <a:r>
              <a:rPr lang="cs-CZ" altLang="cs-CZ" sz="2000"/>
              <a:t>prenatální a postnatální stanovení karyotypu</a:t>
            </a:r>
            <a:r>
              <a:rPr lang="cs-CZ" altLang="cs-CZ" sz="3200"/>
              <a:t> </a:t>
            </a:r>
            <a:endParaRPr lang="cs-CZ" altLang="cs-CZ" sz="1800"/>
          </a:p>
          <a:p>
            <a:pPr eaLnBrk="1" hangingPunct="1">
              <a:buFontTx/>
              <a:buNone/>
            </a:pPr>
            <a:endParaRPr lang="cs-CZ" altLang="cs-CZ" sz="3200" b="1"/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xmlns="" id="{62B6ECEA-5566-405B-A47B-EE7880C488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6291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Obdélník 2">
            <a:extLst>
              <a:ext uri="{FF2B5EF4-FFF2-40B4-BE49-F238E27FC236}">
                <a16:creationId xmlns:a16="http://schemas.microsoft.com/office/drawing/2014/main" xmlns="" id="{6817CFC4-58BB-4CE2-9B60-C49A357C5B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911600"/>
            <a:ext cx="9144000" cy="23971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</p:txBody>
      </p:sp>
      <p:sp>
        <p:nvSpPr>
          <p:cNvPr id="31747" name="Rectangle 2">
            <a:extLst>
              <a:ext uri="{FF2B5EF4-FFF2-40B4-BE49-F238E27FC236}">
                <a16:creationId xmlns:a16="http://schemas.microsoft.com/office/drawing/2014/main" xmlns="" id="{62A8A18F-A72E-4574-87C0-4975813B233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5288" y="260350"/>
            <a:ext cx="8497887" cy="1873250"/>
          </a:xfrm>
        </p:spPr>
        <p:txBody>
          <a:bodyPr/>
          <a:lstStyle/>
          <a:p>
            <a:pPr eaLnBrk="1" hangingPunct="1"/>
            <a:r>
              <a:rPr lang="cs-CZ" altLang="cs-CZ"/>
              <a:t>VROZENÉ CHROMOSOMOVÉ ABNORMALITY (VCA)</a:t>
            </a:r>
          </a:p>
        </p:txBody>
      </p:sp>
      <p:sp>
        <p:nvSpPr>
          <p:cNvPr id="31748" name="Rectangle 3">
            <a:extLst>
              <a:ext uri="{FF2B5EF4-FFF2-40B4-BE49-F238E27FC236}">
                <a16:creationId xmlns:a16="http://schemas.microsoft.com/office/drawing/2014/main" xmlns="" id="{045E5A8E-1CF8-46C3-B999-59B761A30D1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11188" y="2205038"/>
            <a:ext cx="8280400" cy="45085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2400" b="1" u="sng"/>
              <a:t>změny počtu chromosomů</a:t>
            </a:r>
            <a:endParaRPr lang="cs-CZ" altLang="cs-CZ" sz="200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/>
              <a:t>   </a:t>
            </a:r>
            <a:r>
              <a:rPr lang="cs-CZ" altLang="cs-CZ" sz="1800" b="1"/>
              <a:t>-</a:t>
            </a:r>
            <a:r>
              <a:rPr lang="cs-CZ" altLang="cs-CZ" sz="1000"/>
              <a:t> </a:t>
            </a:r>
            <a:r>
              <a:rPr lang="cs-CZ" altLang="cs-CZ" sz="2000" b="1" u="sng"/>
              <a:t>polyploidie</a:t>
            </a:r>
            <a:r>
              <a:rPr lang="cs-CZ" altLang="cs-CZ" sz="1800"/>
              <a:t>    </a:t>
            </a:r>
            <a:r>
              <a:rPr lang="cs-CZ" altLang="cs-CZ" sz="1400"/>
              <a:t>– </a:t>
            </a:r>
            <a:r>
              <a:rPr lang="cs-CZ" altLang="cs-CZ" sz="1600" b="1"/>
              <a:t>změny počtu chromosomových </a:t>
            </a:r>
            <a:r>
              <a:rPr lang="cs-CZ" altLang="cs-CZ" sz="1600" b="1">
                <a:solidFill>
                  <a:srgbClr val="EE2626"/>
                </a:solidFill>
              </a:rPr>
              <a:t>sad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600"/>
              <a:t>                                - počet chromosomů v jádrech somatických buněk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600"/>
              <a:t>                                  je více než dvojnásobkem haploidního počtu (n = 23)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600"/>
              <a:t>                                  (triploidie 3n= 69, tetraploidie 4n = 92)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600"/>
              <a:t>                                  </a:t>
            </a:r>
            <a:r>
              <a:rPr lang="cs-CZ" altLang="cs-CZ" sz="1600" b="1"/>
              <a:t>většinou pouze u plodů </a:t>
            </a:r>
            <a:r>
              <a:rPr lang="cs-CZ" altLang="cs-CZ" sz="1600"/>
              <a:t>(samovolné aborty)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160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160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600"/>
              <a:t>  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600"/>
              <a:t>   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1600">
              <a:solidFill>
                <a:schemeClr val="bg1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1000"/>
          </a:p>
        </p:txBody>
      </p:sp>
      <p:pic>
        <p:nvPicPr>
          <p:cNvPr id="31749" name="Picture 2" descr="F:\triploidie k.jpg">
            <a:extLst>
              <a:ext uri="{FF2B5EF4-FFF2-40B4-BE49-F238E27FC236}">
                <a16:creationId xmlns:a16="http://schemas.microsoft.com/office/drawing/2014/main" xmlns="" id="{6AEAF8A1-C9F2-48E4-8997-22EA043693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3914775"/>
            <a:ext cx="2952750" cy="221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Obrázek 1">
            <a:extLst>
              <a:ext uri="{FF2B5EF4-FFF2-40B4-BE49-F238E27FC236}">
                <a16:creationId xmlns:a16="http://schemas.microsoft.com/office/drawing/2014/main" xmlns="" id="{32A68799-7062-4698-9250-860FBBF1B6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3911600"/>
            <a:ext cx="2879725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1" name="TextovéPole 4">
            <a:extLst>
              <a:ext uri="{FF2B5EF4-FFF2-40B4-BE49-F238E27FC236}">
                <a16:creationId xmlns:a16="http://schemas.microsoft.com/office/drawing/2014/main" xmlns="" id="{4FC1AB2A-52A1-4BE4-B80D-6C8787E1FB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8538" y="5976938"/>
            <a:ext cx="793750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400">
                <a:latin typeface="Arial" panose="020B0604020202020204" pitchFamily="34" charset="0"/>
              </a:rPr>
              <a:t>69,XXX</a:t>
            </a:r>
          </a:p>
        </p:txBody>
      </p:sp>
      <p:sp>
        <p:nvSpPr>
          <p:cNvPr id="31752" name="TextovéPole 8">
            <a:extLst>
              <a:ext uri="{FF2B5EF4-FFF2-40B4-BE49-F238E27FC236}">
                <a16:creationId xmlns:a16="http://schemas.microsoft.com/office/drawing/2014/main" xmlns="" id="{95EBEE9F-F9B7-452F-A059-385BB55600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86463" y="5973763"/>
            <a:ext cx="914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400">
                <a:latin typeface="Arial" panose="020B0604020202020204" pitchFamily="34" charset="0"/>
              </a:rPr>
              <a:t>92,XXXX</a:t>
            </a:r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xmlns="" id="{36D3C476-407C-42B4-98F6-E6830951DB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27978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Výchozí návrh">
  <a:themeElements>
    <a:clrScheme name="Výchozí návrh 13">
      <a:dk1>
        <a:srgbClr val="000000"/>
      </a:dk1>
      <a:lt1>
        <a:srgbClr val="FFFFFF"/>
      </a:lt1>
      <a:dk2>
        <a:srgbClr val="000000"/>
      </a:dk2>
      <a:lt2>
        <a:srgbClr val="C0C0C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3">
        <a:dk1>
          <a:srgbClr val="000000"/>
        </a:dk1>
        <a:lt1>
          <a:srgbClr val="FFFFFF"/>
        </a:lt1>
        <a:dk2>
          <a:srgbClr val="000000"/>
        </a:dk2>
        <a:lt2>
          <a:srgbClr val="C0C0C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9724</TotalTime>
  <Words>1954</Words>
  <Application>Microsoft Office PowerPoint</Application>
  <PresentationFormat>Předvádění na obrazovce (4:3)</PresentationFormat>
  <Paragraphs>303</Paragraphs>
  <Slides>33</Slides>
  <Notes>32</Notes>
  <HiddenSlides>0</HiddenSlides>
  <MMClips>32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33</vt:i4>
      </vt:variant>
    </vt:vector>
  </HeadingPairs>
  <TitlesOfParts>
    <vt:vector size="37" baseType="lpstr">
      <vt:lpstr>Arial</vt:lpstr>
      <vt:lpstr>Times New Roman</vt:lpstr>
      <vt:lpstr>Verdana</vt:lpstr>
      <vt:lpstr>Výchozí návrh</vt:lpstr>
      <vt:lpstr>VROZENÉ CHROMOSOMOVÉ ABNORMALITY (VCA)</vt:lpstr>
      <vt:lpstr>Postnatální stanovení karyotypu (ověřujeme přítomnost / nepřítomnost VCA u dětí a dospělých)</vt:lpstr>
      <vt:lpstr>Klinické indikace  k postnatálnímu stanovení karyotypu </vt:lpstr>
      <vt:lpstr>Prenatální stanovení karyotypu   (ověřujeme přítomnost / nepřítomnost VCA u plodu)</vt:lpstr>
      <vt:lpstr>Klinické indikace  k prenatálnímu stanovení karyotypu (VCA)</vt:lpstr>
      <vt:lpstr>VROZENÉ CHROMOSOMOVÉ ABNORMALITY (VCA)</vt:lpstr>
      <vt:lpstr>VÝZNAM VYŠETŘENÍ VCA</vt:lpstr>
      <vt:lpstr> CHROMOSOMOVÉ ABNORMALITY</vt:lpstr>
      <vt:lpstr>VROZENÉ CHROMOSOMOVÉ ABNORMALITY (VCA)</vt:lpstr>
      <vt:lpstr>VROZENÉ CHROMOSOMOVÉ ABNORMALITY (VCA)</vt:lpstr>
      <vt:lpstr>VROZENÉ CHROMOSOMOVÉ ABNORMALITY (VCA) změny počtu chromosomů aneuploidie</vt:lpstr>
      <vt:lpstr>VROZENÉ CHROMOSOMOVÉ ABNORMALITY (VCA) aneuploidie autosomů - trisomie</vt:lpstr>
      <vt:lpstr>VROZENÉ CHROMOSOMOVÉ ABNORMALITY (VCA) aneuploidie autosomů - trisomie</vt:lpstr>
      <vt:lpstr>VROZENÉ CHROMOSOMOVÉ ABNORMMALITY (VCA) aneuploidie autosomů - trisomie</vt:lpstr>
      <vt:lpstr>VROZENÉ CHROMOSOMOVÉ ABNORMALITY (VCA) aneuploidie gonosomů</vt:lpstr>
      <vt:lpstr>VROZENÉ CHROMOSOMOVÉ ABNORMALITY (VCA) aneuploidie gonosomů méně časté nálezy</vt:lpstr>
      <vt:lpstr>VROZENÉ CHROMOSOMOVÉ ABNORMALITY (VCA) aneuploidie - monosomie</vt:lpstr>
      <vt:lpstr>VROZENÉ CHROMOSOMOVÉ ABNORMALITY (VCA) aneuploidie - monosomie</vt:lpstr>
      <vt:lpstr>VZNIK POČETNÍCH CHROMOSOMOVÝCH ZMĚN  DE NOVO -PORUCHY V MEIÓZE</vt:lpstr>
      <vt:lpstr>VROZENÉ CHROMOSOMOVÉ ABNORMALITY (VCA) MOZAICISMUS</vt:lpstr>
      <vt:lpstr>VROZENÉ CHROMOSOMOVÉ  ABNORMALITY (VCA) MOZAIKA x CHIMÉRA</vt:lpstr>
      <vt:lpstr>VROZENÉ CHROMOSOMOVÉ  ABNORMALITY (VCA) MOZAICISMUS - gonosomy</vt:lpstr>
      <vt:lpstr>VROZENÉ CHROMOSOMOVÉ  ABNORMALITY (VCA) MOZAICISMUS - gonosomy</vt:lpstr>
      <vt:lpstr>VROZENÉ CHROMOSOMOVÉ  ABNORMALITY (VCA) MOZAICISMUS – kombinace početní a strukturní změny 12 letý pacient s diagnózou malý vzrůst</vt:lpstr>
      <vt:lpstr>VROZENÉ CHROMOSOMOVÉ  ABNORMALITY (VCA) MOZAICISMUS – kombinace početní a strukturní změny</vt:lpstr>
      <vt:lpstr>VROZENÉ CHROMOSOMOVÉ  ABNORMALITY (VCA) MOZAICISMUS – kombinace početní a strukturní změny</vt:lpstr>
      <vt:lpstr>VROZENÉ CHROMOSOMOVÉ  ABNORMALITY (VCA) MOZAICISMUS – kombinace početní a strukturní změny</vt:lpstr>
      <vt:lpstr>VROZENÉ CHROMOSOMOVÉ  ABNORMALITY (VCA) MOZAICISMUS - význam</vt:lpstr>
      <vt:lpstr>VROZENÉ CHROMOSOMOVÉ  ABNORMALITY (VCA) MOZAICISMUS – prenatální diagnostika</vt:lpstr>
      <vt:lpstr>VROZENÉ CHROMOSOMOVÉ  ABNORMALITY (VCA) MOZAICISMUS – prenatální diagnostika</vt:lpstr>
      <vt:lpstr>VROZENÉ CHROMOSOMOVÉ  ABNORMALITY (VCA) MOZAICISMUS – prenatální diagnostika</vt:lpstr>
      <vt:lpstr>VZNIK MOZAIKY  (vždy de novo, nedědí se)</vt:lpstr>
      <vt:lpstr>Prezentace aplikace PowerPoint</vt:lpstr>
    </vt:vector>
  </TitlesOfParts>
  <Company>TCN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ii</dc:creator>
  <cp:lastModifiedBy>aleš</cp:lastModifiedBy>
  <cp:revision>997</cp:revision>
  <cp:lastPrinted>2004-10-08T11:35:14Z</cp:lastPrinted>
  <dcterms:created xsi:type="dcterms:W3CDTF">2004-09-03T10:48:34Z</dcterms:created>
  <dcterms:modified xsi:type="dcterms:W3CDTF">2020-11-04T15:02:06Z</dcterms:modified>
</cp:coreProperties>
</file>