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300" r:id="rId4"/>
    <p:sldId id="301" r:id="rId5"/>
    <p:sldId id="346" r:id="rId6"/>
    <p:sldId id="407" r:id="rId7"/>
    <p:sldId id="314" r:id="rId8"/>
    <p:sldId id="316" r:id="rId9"/>
    <p:sldId id="315" r:id="rId10"/>
    <p:sldId id="302" r:id="rId11"/>
    <p:sldId id="321" r:id="rId12"/>
    <p:sldId id="320" r:id="rId13"/>
    <p:sldId id="319" r:id="rId14"/>
    <p:sldId id="318" r:id="rId15"/>
    <p:sldId id="317" r:id="rId16"/>
    <p:sldId id="333" r:id="rId17"/>
    <p:sldId id="332" r:id="rId18"/>
    <p:sldId id="331" r:id="rId19"/>
    <p:sldId id="330" r:id="rId20"/>
    <p:sldId id="329" r:id="rId21"/>
    <p:sldId id="337" r:id="rId22"/>
    <p:sldId id="336" r:id="rId23"/>
    <p:sldId id="335" r:id="rId24"/>
    <p:sldId id="328" r:id="rId25"/>
    <p:sldId id="334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327" r:id="rId37"/>
    <p:sldId id="368" r:id="rId38"/>
    <p:sldId id="369" r:id="rId39"/>
    <p:sldId id="370" r:id="rId40"/>
    <p:sldId id="352" r:id="rId41"/>
    <p:sldId id="348" r:id="rId42"/>
    <p:sldId id="347" r:id="rId43"/>
    <p:sldId id="326" r:id="rId44"/>
    <p:sldId id="353" r:id="rId45"/>
    <p:sldId id="366" r:id="rId46"/>
    <p:sldId id="358" r:id="rId47"/>
    <p:sldId id="357" r:id="rId48"/>
    <p:sldId id="364" r:id="rId49"/>
    <p:sldId id="356" r:id="rId50"/>
    <p:sldId id="355" r:id="rId51"/>
    <p:sldId id="361" r:id="rId52"/>
    <p:sldId id="354" r:id="rId53"/>
    <p:sldId id="349" r:id="rId54"/>
    <p:sldId id="408" r:id="rId55"/>
    <p:sldId id="359" r:id="rId5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AB"/>
    <a:srgbClr val="F01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9138F-0FEB-6BB8-06FD-10F0A6BDA250}" v="1" dt="2022-11-03T07:32:52.344"/>
    <p1510:client id="{2FD98ECB-E018-C631-E824-ACE50DE6CB49}" v="35" dt="2022-11-03T07:32:31.694"/>
    <p1510:client id="{477F5028-E717-A443-B347-CEF27E049870}" v="113" dt="2022-11-30T07:41:55.931"/>
    <p1510:client id="{757D985D-60A9-4C00-1DFA-CB81838F1924}" v="80" dt="2022-11-02T12:54:57.110"/>
    <p1510:client id="{E3F200D9-92C4-C7E2-E2B9-A9EF6FA60FFD}" v="4" dt="2023-04-11T09:50:40.035"/>
    <p1510:client id="{FA0D82E7-B4A1-6280-B34B-6EE5CCC320B8}" v="315" dt="2022-10-25T08:13:05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499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ňa Martin" userId="S::82@fnbrno.cz::577d62e1-5c27-4dc4-be0c-be9487fe25c7" providerId="AD" clId="Web-{FA0D82E7-B4A1-6280-B34B-6EE5CCC320B8}"/>
    <pc:docChg chg="addSld modSld">
      <pc:chgData name="Staňa Martin" userId="S::82@fnbrno.cz::577d62e1-5c27-4dc4-be0c-be9487fe25c7" providerId="AD" clId="Web-{FA0D82E7-B4A1-6280-B34B-6EE5CCC320B8}" dt="2022-10-25T08:13:05.055" v="313" actId="20577"/>
      <pc:docMkLst>
        <pc:docMk/>
      </pc:docMkLst>
      <pc:sldChg chg="modSp">
        <pc:chgData name="Staňa Martin" userId="S::82@fnbrno.cz::577d62e1-5c27-4dc4-be0c-be9487fe25c7" providerId="AD" clId="Web-{FA0D82E7-B4A1-6280-B34B-6EE5CCC320B8}" dt="2022-10-25T08:08:51.156" v="213" actId="20577"/>
        <pc:sldMkLst>
          <pc:docMk/>
          <pc:sldMk cId="4250808694" sldId="263"/>
        </pc:sldMkLst>
        <pc:spChg chg="mod">
          <ac:chgData name="Staňa Martin" userId="S::82@fnbrno.cz::577d62e1-5c27-4dc4-be0c-be9487fe25c7" providerId="AD" clId="Web-{FA0D82E7-B4A1-6280-B34B-6EE5CCC320B8}" dt="2022-10-25T08:08:51.156" v="213" actId="20577"/>
          <ac:spMkLst>
            <pc:docMk/>
            <pc:sldMk cId="4250808694" sldId="263"/>
            <ac:spMk id="3" creationId="{00000000-0000-0000-0000-000000000000}"/>
          </ac:spMkLst>
        </pc:spChg>
      </pc:sldChg>
      <pc:sldChg chg="modSp new">
        <pc:chgData name="Staňa Martin" userId="S::82@fnbrno.cz::577d62e1-5c27-4dc4-be0c-be9487fe25c7" providerId="AD" clId="Web-{FA0D82E7-B4A1-6280-B34B-6EE5CCC320B8}" dt="2022-10-25T08:13:05.055" v="313" actId="20577"/>
        <pc:sldMkLst>
          <pc:docMk/>
          <pc:sldMk cId="1501795084" sldId="280"/>
        </pc:sldMkLst>
        <pc:spChg chg="mod">
          <ac:chgData name="Staňa Martin" userId="S::82@fnbrno.cz::577d62e1-5c27-4dc4-be0c-be9487fe25c7" providerId="AD" clId="Web-{FA0D82E7-B4A1-6280-B34B-6EE5CCC320B8}" dt="2022-10-25T08:09:07.656" v="222" actId="20577"/>
          <ac:spMkLst>
            <pc:docMk/>
            <pc:sldMk cId="1501795084" sldId="280"/>
            <ac:spMk id="2" creationId="{BA725C12-D9BB-3E9E-6E88-B6326854A94E}"/>
          </ac:spMkLst>
        </pc:spChg>
        <pc:spChg chg="mod">
          <ac:chgData name="Staňa Martin" userId="S::82@fnbrno.cz::577d62e1-5c27-4dc4-be0c-be9487fe25c7" providerId="AD" clId="Web-{FA0D82E7-B4A1-6280-B34B-6EE5CCC320B8}" dt="2022-10-25T08:13:05.055" v="313" actId="20577"/>
          <ac:spMkLst>
            <pc:docMk/>
            <pc:sldMk cId="1501795084" sldId="280"/>
            <ac:spMk id="3" creationId="{EA48D504-0B16-7195-8CA7-316F3EFB0420}"/>
          </ac:spMkLst>
        </pc:spChg>
      </pc:sldChg>
    </pc:docChg>
  </pc:docChgLst>
  <pc:docChgLst>
    <pc:chgData name="Staňa Martin" userId="S::82@fnbrno.cz::577d62e1-5c27-4dc4-be0c-be9487fe25c7" providerId="AD" clId="Web-{757D985D-60A9-4C00-1DFA-CB81838F1924}"/>
    <pc:docChg chg="addSld modSld">
      <pc:chgData name="Staňa Martin" userId="S::82@fnbrno.cz::577d62e1-5c27-4dc4-be0c-be9487fe25c7" providerId="AD" clId="Web-{757D985D-60A9-4C00-1DFA-CB81838F1924}" dt="2022-11-02T12:54:57.110" v="66" actId="14100"/>
      <pc:docMkLst>
        <pc:docMk/>
      </pc:docMkLst>
      <pc:sldChg chg="modSp">
        <pc:chgData name="Staňa Martin" userId="S::82@fnbrno.cz::577d62e1-5c27-4dc4-be0c-be9487fe25c7" providerId="AD" clId="Web-{757D985D-60A9-4C00-1DFA-CB81838F1924}" dt="2022-11-02T11:29:00.164" v="2" actId="20577"/>
        <pc:sldMkLst>
          <pc:docMk/>
          <pc:sldMk cId="2141669686" sldId="262"/>
        </pc:sldMkLst>
        <pc:spChg chg="mod">
          <ac:chgData name="Staňa Martin" userId="S::82@fnbrno.cz::577d62e1-5c27-4dc4-be0c-be9487fe25c7" providerId="AD" clId="Web-{757D985D-60A9-4C00-1DFA-CB81838F1924}" dt="2022-11-02T11:28:58.852" v="0" actId="20577"/>
          <ac:spMkLst>
            <pc:docMk/>
            <pc:sldMk cId="2141669686" sldId="262"/>
            <ac:spMk id="3" creationId="{00000000-0000-0000-0000-000000000000}"/>
          </ac:spMkLst>
        </pc:spChg>
        <pc:spChg chg="mod">
          <ac:chgData name="Staňa Martin" userId="S::82@fnbrno.cz::577d62e1-5c27-4dc4-be0c-be9487fe25c7" providerId="AD" clId="Web-{757D985D-60A9-4C00-1DFA-CB81838F1924}" dt="2022-11-02T11:29:00.164" v="2" actId="20577"/>
          <ac:spMkLst>
            <pc:docMk/>
            <pc:sldMk cId="2141669686" sldId="262"/>
            <ac:spMk id="4" creationId="{00000000-0000-0000-0000-000000000000}"/>
          </ac:spMkLst>
        </pc:spChg>
      </pc:sldChg>
      <pc:sldChg chg="modSp">
        <pc:chgData name="Staňa Martin" userId="S::82@fnbrno.cz::577d62e1-5c27-4dc4-be0c-be9487fe25c7" providerId="AD" clId="Web-{757D985D-60A9-4C00-1DFA-CB81838F1924}" dt="2022-11-02T11:44:04.155" v="25" actId="20577"/>
        <pc:sldMkLst>
          <pc:docMk/>
          <pc:sldMk cId="1512147193" sldId="270"/>
        </pc:sldMkLst>
        <pc:spChg chg="mod">
          <ac:chgData name="Staňa Martin" userId="S::82@fnbrno.cz::577d62e1-5c27-4dc4-be0c-be9487fe25c7" providerId="AD" clId="Web-{757D985D-60A9-4C00-1DFA-CB81838F1924}" dt="2022-11-02T11:44:04.155" v="25" actId="20577"/>
          <ac:spMkLst>
            <pc:docMk/>
            <pc:sldMk cId="1512147193" sldId="270"/>
            <ac:spMk id="3" creationId="{00000000-0000-0000-0000-000000000000}"/>
          </ac:spMkLst>
        </pc:spChg>
      </pc:sldChg>
      <pc:sldChg chg="modSp">
        <pc:chgData name="Staňa Martin" userId="S::82@fnbrno.cz::577d62e1-5c27-4dc4-be0c-be9487fe25c7" providerId="AD" clId="Web-{757D985D-60A9-4C00-1DFA-CB81838F1924}" dt="2022-11-02T11:31:47.700" v="16" actId="20577"/>
        <pc:sldMkLst>
          <pc:docMk/>
          <pc:sldMk cId="2046617399" sldId="272"/>
        </pc:sldMkLst>
        <pc:spChg chg="mod">
          <ac:chgData name="Staňa Martin" userId="S::82@fnbrno.cz::577d62e1-5c27-4dc4-be0c-be9487fe25c7" providerId="AD" clId="Web-{757D985D-60A9-4C00-1DFA-CB81838F1924}" dt="2022-11-02T11:31:47.700" v="16" actId="20577"/>
          <ac:spMkLst>
            <pc:docMk/>
            <pc:sldMk cId="2046617399" sldId="272"/>
            <ac:spMk id="3" creationId="{00000000-0000-0000-0000-000000000000}"/>
          </ac:spMkLst>
        </pc:spChg>
      </pc:sldChg>
      <pc:sldChg chg="addSp modSp new">
        <pc:chgData name="Staňa Martin" userId="S::82@fnbrno.cz::577d62e1-5c27-4dc4-be0c-be9487fe25c7" providerId="AD" clId="Web-{757D985D-60A9-4C00-1DFA-CB81838F1924}" dt="2022-11-02T11:31:07.339" v="12"/>
        <pc:sldMkLst>
          <pc:docMk/>
          <pc:sldMk cId="1229099246" sldId="284"/>
        </pc:sldMkLst>
        <pc:picChg chg="add mod">
          <ac:chgData name="Staňa Martin" userId="S::82@fnbrno.cz::577d62e1-5c27-4dc4-be0c-be9487fe25c7" providerId="AD" clId="Web-{757D985D-60A9-4C00-1DFA-CB81838F1924}" dt="2022-11-02T11:30:20.932" v="8" actId="14100"/>
          <ac:picMkLst>
            <pc:docMk/>
            <pc:sldMk cId="1229099246" sldId="284"/>
            <ac:picMk id="2" creationId="{A0B88D59-D529-2C01-CE79-43CED1ABE280}"/>
          </ac:picMkLst>
        </pc:picChg>
        <pc:picChg chg="add mod ord">
          <ac:chgData name="Staňa Martin" userId="S::82@fnbrno.cz::577d62e1-5c27-4dc4-be0c-be9487fe25c7" providerId="AD" clId="Web-{757D985D-60A9-4C00-1DFA-CB81838F1924}" dt="2022-11-02T11:31:07.339" v="12"/>
          <ac:picMkLst>
            <pc:docMk/>
            <pc:sldMk cId="1229099246" sldId="284"/>
            <ac:picMk id="3" creationId="{F47F43E9-0316-B7E1-A7FD-356B4620F082}"/>
          </ac:picMkLst>
        </pc:picChg>
      </pc:sldChg>
      <pc:sldChg chg="addSp modSp new">
        <pc:chgData name="Staňa Martin" userId="S::82@fnbrno.cz::577d62e1-5c27-4dc4-be0c-be9487fe25c7" providerId="AD" clId="Web-{757D985D-60A9-4C00-1DFA-CB81838F1924}" dt="2022-11-02T11:52:21.166" v="37" actId="1076"/>
        <pc:sldMkLst>
          <pc:docMk/>
          <pc:sldMk cId="773552092" sldId="285"/>
        </pc:sldMkLst>
        <pc:picChg chg="add mod">
          <ac:chgData name="Staňa Martin" userId="S::82@fnbrno.cz::577d62e1-5c27-4dc4-be0c-be9487fe25c7" providerId="AD" clId="Web-{757D985D-60A9-4C00-1DFA-CB81838F1924}" dt="2022-11-02T11:52:21.166" v="37" actId="1076"/>
          <ac:picMkLst>
            <pc:docMk/>
            <pc:sldMk cId="773552092" sldId="285"/>
            <ac:picMk id="2" creationId="{210DB846-2372-ACE0-C1F1-E8DC5C7BDFB0}"/>
          </ac:picMkLst>
        </pc:picChg>
        <pc:picChg chg="add mod">
          <ac:chgData name="Staňa Martin" userId="S::82@fnbrno.cz::577d62e1-5c27-4dc4-be0c-be9487fe25c7" providerId="AD" clId="Web-{757D985D-60A9-4C00-1DFA-CB81838F1924}" dt="2022-11-02T11:52:05.244" v="33" actId="14100"/>
          <ac:picMkLst>
            <pc:docMk/>
            <pc:sldMk cId="773552092" sldId="285"/>
            <ac:picMk id="3" creationId="{798DAA5E-30AC-2C24-A434-FE3D3F107A02}"/>
          </ac:picMkLst>
        </pc:picChg>
      </pc:sldChg>
      <pc:sldChg chg="addSp delSp modSp new">
        <pc:chgData name="Staňa Martin" userId="S::82@fnbrno.cz::577d62e1-5c27-4dc4-be0c-be9487fe25c7" providerId="AD" clId="Web-{757D985D-60A9-4C00-1DFA-CB81838F1924}" dt="2022-11-02T12:50:03.760" v="57" actId="14100"/>
        <pc:sldMkLst>
          <pc:docMk/>
          <pc:sldMk cId="2951693293" sldId="286"/>
        </pc:sldMkLst>
        <pc:spChg chg="del">
          <ac:chgData name="Staňa Martin" userId="S::82@fnbrno.cz::577d62e1-5c27-4dc4-be0c-be9487fe25c7" providerId="AD" clId="Web-{757D985D-60A9-4C00-1DFA-CB81838F1924}" dt="2022-11-02T12:46:35.537" v="42"/>
          <ac:spMkLst>
            <pc:docMk/>
            <pc:sldMk cId="2951693293" sldId="286"/>
            <ac:spMk id="2" creationId="{68068952-AB33-E9BA-60C7-DC770980A900}"/>
          </ac:spMkLst>
        </pc:spChg>
        <pc:spChg chg="del">
          <ac:chgData name="Staňa Martin" userId="S::82@fnbrno.cz::577d62e1-5c27-4dc4-be0c-be9487fe25c7" providerId="AD" clId="Web-{757D985D-60A9-4C00-1DFA-CB81838F1924}" dt="2022-11-02T12:46:33.115" v="40"/>
          <ac:spMkLst>
            <pc:docMk/>
            <pc:sldMk cId="2951693293" sldId="286"/>
            <ac:spMk id="3" creationId="{1FB35B92-34B6-B026-7514-D457BF5826DF}"/>
          </ac:spMkLst>
        </pc:spChg>
        <pc:spChg chg="del">
          <ac:chgData name="Staňa Martin" userId="S::82@fnbrno.cz::577d62e1-5c27-4dc4-be0c-be9487fe25c7" providerId="AD" clId="Web-{757D985D-60A9-4C00-1DFA-CB81838F1924}" dt="2022-11-02T12:46:32.255" v="39"/>
          <ac:spMkLst>
            <pc:docMk/>
            <pc:sldMk cId="2951693293" sldId="286"/>
            <ac:spMk id="4" creationId="{6B7CBFA4-807A-CEC4-6003-1BA60AD239BB}"/>
          </ac:spMkLst>
        </pc:spChg>
        <pc:spChg chg="del">
          <ac:chgData name="Staňa Martin" userId="S::82@fnbrno.cz::577d62e1-5c27-4dc4-be0c-be9487fe25c7" providerId="AD" clId="Web-{757D985D-60A9-4C00-1DFA-CB81838F1924}" dt="2022-11-02T12:46:34.052" v="41"/>
          <ac:spMkLst>
            <pc:docMk/>
            <pc:sldMk cId="2951693293" sldId="286"/>
            <ac:spMk id="5" creationId="{65631135-D4E7-7A11-A3A4-21FEA913298D}"/>
          </ac:spMkLst>
        </pc:spChg>
        <pc:spChg chg="del">
          <ac:chgData name="Staňa Martin" userId="S::82@fnbrno.cz::577d62e1-5c27-4dc4-be0c-be9487fe25c7" providerId="AD" clId="Web-{757D985D-60A9-4C00-1DFA-CB81838F1924}" dt="2022-11-02T12:46:36.427" v="43"/>
          <ac:spMkLst>
            <pc:docMk/>
            <pc:sldMk cId="2951693293" sldId="286"/>
            <ac:spMk id="6" creationId="{9F4857F1-A6DD-7C42-4521-AA79F8B50A04}"/>
          </ac:spMkLst>
        </pc:spChg>
        <pc:picChg chg="add mod">
          <ac:chgData name="Staňa Martin" userId="S::82@fnbrno.cz::577d62e1-5c27-4dc4-be0c-be9487fe25c7" providerId="AD" clId="Web-{757D985D-60A9-4C00-1DFA-CB81838F1924}" dt="2022-11-02T12:47:08.068" v="48" actId="1076"/>
          <ac:picMkLst>
            <pc:docMk/>
            <pc:sldMk cId="2951693293" sldId="286"/>
            <ac:picMk id="7" creationId="{411C1124-FFE2-08F1-D427-85CB960532B8}"/>
          </ac:picMkLst>
        </pc:picChg>
        <pc:picChg chg="add mod">
          <ac:chgData name="Staňa Martin" userId="S::82@fnbrno.cz::577d62e1-5c27-4dc4-be0c-be9487fe25c7" providerId="AD" clId="Web-{757D985D-60A9-4C00-1DFA-CB81838F1924}" dt="2022-11-02T12:48:26.976" v="51" actId="14100"/>
          <ac:picMkLst>
            <pc:docMk/>
            <pc:sldMk cId="2951693293" sldId="286"/>
            <ac:picMk id="8" creationId="{EDE4F315-7A03-24C3-01F9-405F50A669CA}"/>
          </ac:picMkLst>
        </pc:picChg>
        <pc:picChg chg="add mod">
          <ac:chgData name="Staňa Martin" userId="S::82@fnbrno.cz::577d62e1-5c27-4dc4-be0c-be9487fe25c7" providerId="AD" clId="Web-{757D985D-60A9-4C00-1DFA-CB81838F1924}" dt="2022-11-02T12:49:19.696" v="54" actId="14100"/>
          <ac:picMkLst>
            <pc:docMk/>
            <pc:sldMk cId="2951693293" sldId="286"/>
            <ac:picMk id="9" creationId="{68A43A80-61F6-8E65-187D-82AF45079A85}"/>
          </ac:picMkLst>
        </pc:picChg>
        <pc:picChg chg="add mod">
          <ac:chgData name="Staňa Martin" userId="S::82@fnbrno.cz::577d62e1-5c27-4dc4-be0c-be9487fe25c7" providerId="AD" clId="Web-{757D985D-60A9-4C00-1DFA-CB81838F1924}" dt="2022-11-02T12:50:03.760" v="57" actId="14100"/>
          <ac:picMkLst>
            <pc:docMk/>
            <pc:sldMk cId="2951693293" sldId="286"/>
            <ac:picMk id="10" creationId="{8F0D2801-5EF6-BE5F-9B27-C7EBB9E35925}"/>
          </ac:picMkLst>
        </pc:picChg>
      </pc:sldChg>
      <pc:sldChg chg="addSp modSp new">
        <pc:chgData name="Staňa Martin" userId="S::82@fnbrno.cz::577d62e1-5c27-4dc4-be0c-be9487fe25c7" providerId="AD" clId="Web-{757D985D-60A9-4C00-1DFA-CB81838F1924}" dt="2022-11-02T12:54:57.110" v="66" actId="14100"/>
        <pc:sldMkLst>
          <pc:docMk/>
          <pc:sldMk cId="3786502678" sldId="287"/>
        </pc:sldMkLst>
        <pc:picChg chg="add mod">
          <ac:chgData name="Staňa Martin" userId="S::82@fnbrno.cz::577d62e1-5c27-4dc4-be0c-be9487fe25c7" providerId="AD" clId="Web-{757D985D-60A9-4C00-1DFA-CB81838F1924}" dt="2022-11-02T12:54:57.110" v="66" actId="14100"/>
          <ac:picMkLst>
            <pc:docMk/>
            <pc:sldMk cId="3786502678" sldId="287"/>
            <ac:picMk id="2" creationId="{498832BA-C531-6884-FBA3-00B33B08DB81}"/>
          </ac:picMkLst>
        </pc:picChg>
        <pc:picChg chg="add mod">
          <ac:chgData name="Staňa Martin" userId="S::82@fnbrno.cz::577d62e1-5c27-4dc4-be0c-be9487fe25c7" providerId="AD" clId="Web-{757D985D-60A9-4C00-1DFA-CB81838F1924}" dt="2022-11-02T12:53:35.030" v="65" actId="14100"/>
          <ac:picMkLst>
            <pc:docMk/>
            <pc:sldMk cId="3786502678" sldId="287"/>
            <ac:picMk id="3" creationId="{EFB5F05D-4CA8-024F-398E-F2B6097DF574}"/>
          </ac:picMkLst>
        </pc:picChg>
      </pc:sldChg>
    </pc:docChg>
  </pc:docChgLst>
  <pc:docChgLst>
    <pc:chgData name="Staňa Martin" userId="S::82@fnbrno.cz::577d62e1-5c27-4dc4-be0c-be9487fe25c7" providerId="AD" clId="Web-{2199138F-0FEB-6BB8-06FD-10F0A6BDA250}"/>
    <pc:docChg chg="modSld">
      <pc:chgData name="Staňa Martin" userId="S::82@fnbrno.cz::577d62e1-5c27-4dc4-be0c-be9487fe25c7" providerId="AD" clId="Web-{2199138F-0FEB-6BB8-06FD-10F0A6BDA250}" dt="2022-11-03T07:32:52.344" v="0" actId="20577"/>
      <pc:docMkLst>
        <pc:docMk/>
      </pc:docMkLst>
      <pc:sldChg chg="modSp">
        <pc:chgData name="Staňa Martin" userId="S::82@fnbrno.cz::577d62e1-5c27-4dc4-be0c-be9487fe25c7" providerId="AD" clId="Web-{2199138F-0FEB-6BB8-06FD-10F0A6BDA250}" dt="2022-11-03T07:32:52.344" v="0" actId="20577"/>
        <pc:sldMkLst>
          <pc:docMk/>
          <pc:sldMk cId="1672495335" sldId="256"/>
        </pc:sldMkLst>
        <pc:spChg chg="mod">
          <ac:chgData name="Staňa Martin" userId="S::82@fnbrno.cz::577d62e1-5c27-4dc4-be0c-be9487fe25c7" providerId="AD" clId="Web-{2199138F-0FEB-6BB8-06FD-10F0A6BDA250}" dt="2022-11-03T07:32:52.344" v="0" actId="20577"/>
          <ac:spMkLst>
            <pc:docMk/>
            <pc:sldMk cId="1672495335" sldId="256"/>
            <ac:spMk id="2" creationId="{00000000-0000-0000-0000-000000000000}"/>
          </ac:spMkLst>
        </pc:spChg>
      </pc:sldChg>
    </pc:docChg>
  </pc:docChgLst>
  <pc:docChgLst>
    <pc:chgData name="Staňa Martin" userId="S::82@fnbrno.cz::577d62e1-5c27-4dc4-be0c-be9487fe25c7" providerId="AD" clId="Web-{2FD98ECB-E018-C631-E824-ACE50DE6CB49}"/>
    <pc:docChg chg="addSld delSld modSld">
      <pc:chgData name="Staňa Martin" userId="S::82@fnbrno.cz::577d62e1-5c27-4dc4-be0c-be9487fe25c7" providerId="AD" clId="Web-{2FD98ECB-E018-C631-E824-ACE50DE6CB49}" dt="2022-11-03T07:32:31.694" v="31" actId="1076"/>
      <pc:docMkLst>
        <pc:docMk/>
      </pc:docMkLst>
      <pc:sldChg chg="addSp modSp mod setBg">
        <pc:chgData name="Staňa Martin" userId="S::82@fnbrno.cz::577d62e1-5c27-4dc4-be0c-be9487fe25c7" providerId="AD" clId="Web-{2FD98ECB-E018-C631-E824-ACE50DE6CB49}" dt="2022-11-03T07:32:31.694" v="31" actId="1076"/>
        <pc:sldMkLst>
          <pc:docMk/>
          <pc:sldMk cId="1672495335" sldId="256"/>
        </pc:sldMkLst>
        <pc:spChg chg="mod">
          <ac:chgData name="Staňa Martin" userId="S::82@fnbrno.cz::577d62e1-5c27-4dc4-be0c-be9487fe25c7" providerId="AD" clId="Web-{2FD98ECB-E018-C631-E824-ACE50DE6CB49}" dt="2022-11-03T07:32:23.725" v="30" actId="1076"/>
          <ac:spMkLst>
            <pc:docMk/>
            <pc:sldMk cId="1672495335" sldId="256"/>
            <ac:spMk id="2" creationId="{00000000-0000-0000-0000-000000000000}"/>
          </ac:spMkLst>
        </pc:spChg>
        <pc:spChg chg="mod">
          <ac:chgData name="Staňa Martin" userId="S::82@fnbrno.cz::577d62e1-5c27-4dc4-be0c-be9487fe25c7" providerId="AD" clId="Web-{2FD98ECB-E018-C631-E824-ACE50DE6CB49}" dt="2022-11-03T07:32:31.694" v="31" actId="1076"/>
          <ac:spMkLst>
            <pc:docMk/>
            <pc:sldMk cId="1672495335" sldId="256"/>
            <ac:spMk id="3" creationId="{00000000-0000-0000-0000-000000000000}"/>
          </ac:spMkLst>
        </pc:spChg>
        <pc:picChg chg="add mod">
          <ac:chgData name="Staňa Martin" userId="S::82@fnbrno.cz::577d62e1-5c27-4dc4-be0c-be9487fe25c7" providerId="AD" clId="Web-{2FD98ECB-E018-C631-E824-ACE50DE6CB49}" dt="2022-11-03T07:29:22.015" v="24" actId="1076"/>
          <ac:picMkLst>
            <pc:docMk/>
            <pc:sldMk cId="1672495335" sldId="256"/>
            <ac:picMk id="4" creationId="{5E0D3A8D-0062-3DBD-054A-9EA1AF820E6E}"/>
          </ac:picMkLst>
        </pc:picChg>
      </pc:sldChg>
      <pc:sldChg chg="addSp delSp modSp">
        <pc:chgData name="Staňa Martin" userId="S::82@fnbrno.cz::577d62e1-5c27-4dc4-be0c-be9487fe25c7" providerId="AD" clId="Web-{2FD98ECB-E018-C631-E824-ACE50DE6CB49}" dt="2022-11-03T07:23:25.938" v="1"/>
        <pc:sldMkLst>
          <pc:docMk/>
          <pc:sldMk cId="962263973" sldId="269"/>
        </pc:sldMkLst>
        <pc:picChg chg="add del mod">
          <ac:chgData name="Staňa Martin" userId="S::82@fnbrno.cz::577d62e1-5c27-4dc4-be0c-be9487fe25c7" providerId="AD" clId="Web-{2FD98ECB-E018-C631-E824-ACE50DE6CB49}" dt="2022-11-03T07:23:25.938" v="1"/>
          <ac:picMkLst>
            <pc:docMk/>
            <pc:sldMk cId="962263973" sldId="269"/>
            <ac:picMk id="4" creationId="{F14298DE-3DF8-AB25-99D8-3AD43C5EED62}"/>
          </ac:picMkLst>
        </pc:picChg>
      </pc:sldChg>
      <pc:sldChg chg="modSp new del">
        <pc:chgData name="Staňa Martin" userId="S::82@fnbrno.cz::577d62e1-5c27-4dc4-be0c-be9487fe25c7" providerId="AD" clId="Web-{2FD98ECB-E018-C631-E824-ACE50DE6CB49}" dt="2022-11-03T07:24:48.676" v="10"/>
        <pc:sldMkLst>
          <pc:docMk/>
          <pc:sldMk cId="2557434154" sldId="288"/>
        </pc:sldMkLst>
        <pc:spChg chg="mod">
          <ac:chgData name="Staňa Martin" userId="S::82@fnbrno.cz::577d62e1-5c27-4dc4-be0c-be9487fe25c7" providerId="AD" clId="Web-{2FD98ECB-E018-C631-E824-ACE50DE6CB49}" dt="2022-11-03T07:23:58.705" v="5" actId="20577"/>
          <ac:spMkLst>
            <pc:docMk/>
            <pc:sldMk cId="2557434154" sldId="288"/>
            <ac:spMk id="3" creationId="{673110C9-4DA3-BC98-DBCD-A39F1F9AA1D2}"/>
          </ac:spMkLst>
        </pc:spChg>
      </pc:sldChg>
    </pc:docChg>
  </pc:docChgLst>
  <pc:docChgLst>
    <pc:chgData name="Staňa Martin" userId="S::82@fnbrno.cz::577d62e1-5c27-4dc4-be0c-be9487fe25c7" providerId="AD" clId="Web-{477F5028-E717-A443-B347-CEF27E049870}"/>
    <pc:docChg chg="modSld">
      <pc:chgData name="Staňa Martin" userId="S::82@fnbrno.cz::577d62e1-5c27-4dc4-be0c-be9487fe25c7" providerId="AD" clId="Web-{477F5028-E717-A443-B347-CEF27E049870}" dt="2022-11-30T07:41:55.931" v="98" actId="1076"/>
      <pc:docMkLst>
        <pc:docMk/>
      </pc:docMkLst>
      <pc:sldChg chg="modSp">
        <pc:chgData name="Staňa Martin" userId="S::82@fnbrno.cz::577d62e1-5c27-4dc4-be0c-be9487fe25c7" providerId="AD" clId="Web-{477F5028-E717-A443-B347-CEF27E049870}" dt="2022-11-30T07:41:55.931" v="98" actId="1076"/>
        <pc:sldMkLst>
          <pc:docMk/>
          <pc:sldMk cId="1711567029" sldId="292"/>
        </pc:sldMkLst>
        <pc:picChg chg="mod">
          <ac:chgData name="Staňa Martin" userId="S::82@fnbrno.cz::577d62e1-5c27-4dc4-be0c-be9487fe25c7" providerId="AD" clId="Web-{477F5028-E717-A443-B347-CEF27E049870}" dt="2022-11-30T07:41:55.931" v="98" actId="1076"/>
          <ac:picMkLst>
            <pc:docMk/>
            <pc:sldMk cId="1711567029" sldId="292"/>
            <ac:picMk id="4" creationId="{00000000-0000-0000-0000-000000000000}"/>
          </ac:picMkLst>
        </pc:picChg>
        <pc:picChg chg="mod">
          <ac:chgData name="Staňa Martin" userId="S::82@fnbrno.cz::577d62e1-5c27-4dc4-be0c-be9487fe25c7" providerId="AD" clId="Web-{477F5028-E717-A443-B347-CEF27E049870}" dt="2022-11-30T07:41:41.384" v="96" actId="14100"/>
          <ac:picMkLst>
            <pc:docMk/>
            <pc:sldMk cId="1711567029" sldId="292"/>
            <ac:picMk id="7" creationId="{00000000-0000-0000-0000-000000000000}"/>
          </ac:picMkLst>
        </pc:picChg>
      </pc:sldChg>
      <pc:sldChg chg="addSp delSp modSp">
        <pc:chgData name="Staňa Martin" userId="S::82@fnbrno.cz::577d62e1-5c27-4dc4-be0c-be9487fe25c7" providerId="AD" clId="Web-{477F5028-E717-A443-B347-CEF27E049870}" dt="2022-11-30T07:38:34.722" v="92" actId="14100"/>
        <pc:sldMkLst>
          <pc:docMk/>
          <pc:sldMk cId="1664564455" sldId="293"/>
        </pc:sldMkLst>
        <pc:spChg chg="mod">
          <ac:chgData name="Staňa Martin" userId="S::82@fnbrno.cz::577d62e1-5c27-4dc4-be0c-be9487fe25c7" providerId="AD" clId="Web-{477F5028-E717-A443-B347-CEF27E049870}" dt="2022-11-30T07:36:56.735" v="81" actId="20577"/>
          <ac:spMkLst>
            <pc:docMk/>
            <pc:sldMk cId="1664564455" sldId="293"/>
            <ac:spMk id="3" creationId="{00000000-0000-0000-0000-000000000000}"/>
          </ac:spMkLst>
        </pc:spChg>
        <pc:spChg chg="add mod">
          <ac:chgData name="Staňa Martin" userId="S::82@fnbrno.cz::577d62e1-5c27-4dc4-be0c-be9487fe25c7" providerId="AD" clId="Web-{477F5028-E717-A443-B347-CEF27E049870}" dt="2022-11-30T07:38:07.487" v="89" actId="1076"/>
          <ac:spMkLst>
            <pc:docMk/>
            <pc:sldMk cId="1664564455" sldId="293"/>
            <ac:spMk id="11" creationId="{DFB835DD-54AC-E46E-98D3-7A01D3EEA1FA}"/>
          </ac:spMkLst>
        </pc:spChg>
        <pc:spChg chg="add mod">
          <ac:chgData name="Staňa Martin" userId="S::82@fnbrno.cz::577d62e1-5c27-4dc4-be0c-be9487fe25c7" providerId="AD" clId="Web-{477F5028-E717-A443-B347-CEF27E049870}" dt="2022-11-30T07:37:54.752" v="88" actId="1076"/>
          <ac:spMkLst>
            <pc:docMk/>
            <pc:sldMk cId="1664564455" sldId="293"/>
            <ac:spMk id="12" creationId="{74432A43-12BB-3551-0CF1-D8C80E2356DE}"/>
          </ac:spMkLst>
        </pc:spChg>
        <pc:spChg chg="add mod">
          <ac:chgData name="Staňa Martin" userId="S::82@fnbrno.cz::577d62e1-5c27-4dc4-be0c-be9487fe25c7" providerId="AD" clId="Web-{477F5028-E717-A443-B347-CEF27E049870}" dt="2022-11-30T07:36:43.422" v="78" actId="1076"/>
          <ac:spMkLst>
            <pc:docMk/>
            <pc:sldMk cId="1664564455" sldId="293"/>
            <ac:spMk id="13" creationId="{6832585D-AD39-8C19-957C-0FBC1E68221C}"/>
          </ac:spMkLst>
        </pc:spChg>
        <pc:picChg chg="add mod">
          <ac:chgData name="Staňa Martin" userId="S::82@fnbrno.cz::577d62e1-5c27-4dc4-be0c-be9487fe25c7" providerId="AD" clId="Web-{477F5028-E717-A443-B347-CEF27E049870}" dt="2022-11-30T07:34:52.715" v="45" actId="1076"/>
          <ac:picMkLst>
            <pc:docMk/>
            <pc:sldMk cId="1664564455" sldId="293"/>
            <ac:picMk id="4" creationId="{73236DDD-4FDE-C162-2261-3ED8FBCC3E40}"/>
          </ac:picMkLst>
        </pc:picChg>
        <pc:picChg chg="add mod">
          <ac:chgData name="Staňa Martin" userId="S::82@fnbrno.cz::577d62e1-5c27-4dc4-be0c-be9487fe25c7" providerId="AD" clId="Web-{477F5028-E717-A443-B347-CEF27E049870}" dt="2022-11-30T07:34:59.903" v="49" actId="1076"/>
          <ac:picMkLst>
            <pc:docMk/>
            <pc:sldMk cId="1664564455" sldId="293"/>
            <ac:picMk id="5" creationId="{9F756C7A-5084-174F-A9C1-7B4BF0AC519A}"/>
          </ac:picMkLst>
        </pc:picChg>
        <pc:picChg chg="add mod">
          <ac:chgData name="Staňa Martin" userId="S::82@fnbrno.cz::577d62e1-5c27-4dc4-be0c-be9487fe25c7" providerId="AD" clId="Web-{477F5028-E717-A443-B347-CEF27E049870}" dt="2022-11-30T07:37:50.580" v="87" actId="1076"/>
          <ac:picMkLst>
            <pc:docMk/>
            <pc:sldMk cId="1664564455" sldId="293"/>
            <ac:picMk id="6" creationId="{066AA8A5-6F5A-D2BA-9E2A-FD1D0015DA25}"/>
          </ac:picMkLst>
        </pc:picChg>
        <pc:picChg chg="add mod">
          <ac:chgData name="Staňa Martin" userId="S::82@fnbrno.cz::577d62e1-5c27-4dc4-be0c-be9487fe25c7" providerId="AD" clId="Web-{477F5028-E717-A443-B347-CEF27E049870}" dt="2022-11-30T07:37:20.439" v="84" actId="1076"/>
          <ac:picMkLst>
            <pc:docMk/>
            <pc:sldMk cId="1664564455" sldId="293"/>
            <ac:picMk id="7" creationId="{DA101B2B-D891-FB34-83C7-54C682F4496D}"/>
          </ac:picMkLst>
        </pc:picChg>
        <pc:picChg chg="add mod">
          <ac:chgData name="Staňa Martin" userId="S::82@fnbrno.cz::577d62e1-5c27-4dc4-be0c-be9487fe25c7" providerId="AD" clId="Web-{477F5028-E717-A443-B347-CEF27E049870}" dt="2022-11-30T07:36:46.609" v="79" actId="1076"/>
          <ac:picMkLst>
            <pc:docMk/>
            <pc:sldMk cId="1664564455" sldId="293"/>
            <ac:picMk id="8" creationId="{5A733CEC-4FCD-0450-A5E4-2753D95ACD95}"/>
          </ac:picMkLst>
        </pc:picChg>
        <pc:picChg chg="add del mod">
          <ac:chgData name="Staňa Martin" userId="S::82@fnbrno.cz::577d62e1-5c27-4dc4-be0c-be9487fe25c7" providerId="AD" clId="Web-{477F5028-E717-A443-B347-CEF27E049870}" dt="2022-11-30T07:31:27.459" v="12"/>
          <ac:picMkLst>
            <pc:docMk/>
            <pc:sldMk cId="1664564455" sldId="293"/>
            <ac:picMk id="9" creationId="{6E041C28-AFDC-74D6-08B4-086AD1D11976}"/>
          </ac:picMkLst>
        </pc:picChg>
        <pc:picChg chg="add mod ord">
          <ac:chgData name="Staňa Martin" userId="S::82@fnbrno.cz::577d62e1-5c27-4dc4-be0c-be9487fe25c7" providerId="AD" clId="Web-{477F5028-E717-A443-B347-CEF27E049870}" dt="2022-11-30T07:38:34.722" v="92" actId="14100"/>
          <ac:picMkLst>
            <pc:docMk/>
            <pc:sldMk cId="1664564455" sldId="293"/>
            <ac:picMk id="10" creationId="{37237B98-F1B1-D7F5-873F-E2D44C4A76A0}"/>
          </ac:picMkLst>
        </pc:picChg>
      </pc:sldChg>
    </pc:docChg>
  </pc:docChgLst>
  <pc:docChgLst>
    <pc:chgData name="Tručka Robert" userId="S::2691@fnbrno.cz::37092e92-9e1b-4c6b-bc28-c6752a616e86" providerId="AD" clId="Web-{E3F200D9-92C4-C7E2-E2B9-A9EF6FA60FFD}"/>
    <pc:docChg chg="modSld">
      <pc:chgData name="Tručka Robert" userId="S::2691@fnbrno.cz::37092e92-9e1b-4c6b-bc28-c6752a616e86" providerId="AD" clId="Web-{E3F200D9-92C4-C7E2-E2B9-A9EF6FA60FFD}" dt="2023-04-11T09:50:40.035" v="2" actId="20577"/>
      <pc:docMkLst>
        <pc:docMk/>
      </pc:docMkLst>
      <pc:sldChg chg="modSp">
        <pc:chgData name="Tručka Robert" userId="S::2691@fnbrno.cz::37092e92-9e1b-4c6b-bc28-c6752a616e86" providerId="AD" clId="Web-{E3F200D9-92C4-C7E2-E2B9-A9EF6FA60FFD}" dt="2023-04-11T09:50:40.035" v="2" actId="20577"/>
        <pc:sldMkLst>
          <pc:docMk/>
          <pc:sldMk cId="420227437" sldId="315"/>
        </pc:sldMkLst>
        <pc:spChg chg="mod">
          <ac:chgData name="Tručka Robert" userId="S::2691@fnbrno.cz::37092e92-9e1b-4c6b-bc28-c6752a616e86" providerId="AD" clId="Web-{E3F200D9-92C4-C7E2-E2B9-A9EF6FA60FFD}" dt="2023-04-11T09:50:40.035" v="2" actId="20577"/>
          <ac:spMkLst>
            <pc:docMk/>
            <pc:sldMk cId="420227437" sldId="315"/>
            <ac:spMk id="3" creationId="{00000000-0000-0000-0000-000000000000}"/>
          </ac:spMkLst>
        </pc:spChg>
      </pc:sldChg>
      <pc:sldChg chg="modSp">
        <pc:chgData name="Tručka Robert" userId="S::2691@fnbrno.cz::37092e92-9e1b-4c6b-bc28-c6752a616e86" providerId="AD" clId="Web-{E3F200D9-92C4-C7E2-E2B9-A9EF6FA60FFD}" dt="2023-04-11T09:47:48.734" v="0" actId="20577"/>
        <pc:sldMkLst>
          <pc:docMk/>
          <pc:sldMk cId="2047676550" sldId="407"/>
        </pc:sldMkLst>
        <pc:spChg chg="mod">
          <ac:chgData name="Tručka Robert" userId="S::2691@fnbrno.cz::37092e92-9e1b-4c6b-bc28-c6752a616e86" providerId="AD" clId="Web-{E3F200D9-92C4-C7E2-E2B9-A9EF6FA60FFD}" dt="2023-04-11T09:47:48.734" v="0" actId="20577"/>
          <ac:spMkLst>
            <pc:docMk/>
            <pc:sldMk cId="2047676550" sldId="40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86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87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18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30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34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94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34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62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97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56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43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F2AC-D404-4FB9-8C62-188A0EAEACA9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8A8C-7DC7-4753-9B4A-3E82D49756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44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7A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5070"/>
            <a:ext cx="9144000" cy="2387600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chemeClr val="bg1"/>
                </a:solidFill>
                <a:latin typeface="Calibri"/>
                <a:cs typeface="Calibri Light"/>
              </a:rPr>
              <a:t>Chirurgická propedeutika – </a:t>
            </a:r>
            <a:r>
              <a:rPr lang="cs-CZ" sz="4800" dirty="0" err="1">
                <a:solidFill>
                  <a:schemeClr val="bg1"/>
                </a:solidFill>
                <a:latin typeface="Calibri"/>
                <a:cs typeface="Calibri Light"/>
              </a:rPr>
              <a:t>Onkochirurgie</a:t>
            </a:r>
            <a:r>
              <a:rPr lang="cs-CZ" sz="4800" dirty="0">
                <a:solidFill>
                  <a:schemeClr val="bg1"/>
                </a:solidFill>
                <a:latin typeface="Calibri"/>
                <a:cs typeface="Calibri Light"/>
              </a:rPr>
              <a:t>, transplantace</a:t>
            </a:r>
            <a:endParaRPr lang="cs-CZ" sz="4800" b="1" dirty="0">
              <a:solidFill>
                <a:schemeClr val="bg1"/>
              </a:solidFill>
              <a:latin typeface="Calibri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35935"/>
            <a:ext cx="9144000" cy="9351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Klinika úrazové chirurgie FN Brno</a:t>
            </a:r>
            <a:endParaRPr lang="cs-CZ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cs-CZ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5E0D3A8D-0062-3DBD-054A-9EA1AF82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9" y="349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9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Martin\Desktop\obr. orthobull\onk\jpi12370-fig-0001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3888" y="253970"/>
            <a:ext cx="3544348" cy="243567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724" y="340640"/>
            <a:ext cx="10712669" cy="1131166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Šíření nádorových buněk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5722"/>
            <a:ext cx="10515600" cy="497744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Na základě biologických vlastností</a:t>
            </a:r>
          </a:p>
          <a:p>
            <a:endParaRPr lang="cs-CZ" dirty="0"/>
          </a:p>
          <a:p>
            <a:r>
              <a:rPr lang="cs-CZ" dirty="0"/>
              <a:t>Direktní </a:t>
            </a:r>
            <a:r>
              <a:rPr lang="cs-CZ" b="1" dirty="0"/>
              <a:t>lokální</a:t>
            </a:r>
            <a:r>
              <a:rPr lang="cs-CZ" dirty="0"/>
              <a:t> š. - </a:t>
            </a:r>
            <a:r>
              <a:rPr lang="cs-CZ" b="1" dirty="0"/>
              <a:t>invaze</a:t>
            </a:r>
            <a:r>
              <a:rPr lang="cs-CZ" dirty="0"/>
              <a:t> do okolní tkáně s její destrukcí,  </a:t>
            </a:r>
            <a:r>
              <a:rPr lang="cs-CZ" b="1" dirty="0"/>
              <a:t>infiltrace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                                     promísení s parenchymovými </a:t>
            </a:r>
            <a:r>
              <a:rPr lang="cs-CZ" dirty="0" err="1"/>
              <a:t>bb</a:t>
            </a:r>
            <a:r>
              <a:rPr lang="cs-CZ" dirty="0"/>
              <a:t>, bez destrukce</a:t>
            </a:r>
          </a:p>
          <a:p>
            <a:pPr>
              <a:buNone/>
            </a:pPr>
            <a:r>
              <a:rPr lang="cs-CZ" dirty="0"/>
              <a:t>                                   - šíření  </a:t>
            </a:r>
            <a:r>
              <a:rPr lang="cs-CZ" dirty="0" err="1"/>
              <a:t>perineurální</a:t>
            </a:r>
            <a:r>
              <a:rPr lang="cs-CZ" dirty="0"/>
              <a:t>, </a:t>
            </a:r>
            <a:r>
              <a:rPr lang="cs-CZ" dirty="0" err="1"/>
              <a:t>perivaskulární</a:t>
            </a:r>
            <a:r>
              <a:rPr lang="cs-CZ" dirty="0"/>
              <a:t>, podél fascií</a:t>
            </a:r>
          </a:p>
          <a:p>
            <a:r>
              <a:rPr lang="cs-CZ" b="1" dirty="0" err="1"/>
              <a:t>Lymfogenní</a:t>
            </a:r>
            <a:r>
              <a:rPr lang="cs-CZ" dirty="0"/>
              <a:t> š. –    epitelové n. - lymfatické cévy, uzliny - nádorová   </a:t>
            </a:r>
          </a:p>
          <a:p>
            <a:pPr>
              <a:buNone/>
            </a:pPr>
            <a:r>
              <a:rPr lang="cs-CZ" dirty="0"/>
              <a:t>                                    lymfadenopatie, sekundárně šíření do krve</a:t>
            </a:r>
          </a:p>
          <a:p>
            <a:r>
              <a:rPr lang="cs-CZ" b="1" dirty="0"/>
              <a:t>Hematogenní</a:t>
            </a:r>
            <a:r>
              <a:rPr lang="cs-CZ" dirty="0"/>
              <a:t> š. – mezenchymové, pozdní epiteliální n. - invaze do </a:t>
            </a:r>
          </a:p>
          <a:p>
            <a:pPr>
              <a:buNone/>
            </a:pPr>
            <a:r>
              <a:rPr lang="cs-CZ" dirty="0"/>
              <a:t>                                   krevních kapilár, zakládání vzdálených metastáz</a:t>
            </a:r>
          </a:p>
          <a:p>
            <a:r>
              <a:rPr lang="cs-CZ" b="1" dirty="0" err="1"/>
              <a:t>Porogenní</a:t>
            </a:r>
            <a:r>
              <a:rPr lang="cs-CZ" b="1" dirty="0"/>
              <a:t>/implantační</a:t>
            </a:r>
            <a:r>
              <a:rPr lang="cs-CZ" dirty="0"/>
              <a:t> – v dutých orgánech – pleura, peritoneum, moč cesty</a:t>
            </a:r>
          </a:p>
        </p:txBody>
      </p:sp>
    </p:spTree>
    <p:extLst>
      <p:ext uri="{BB962C8B-B14F-4D97-AF65-F5344CB8AC3E}">
        <p14:creationId xmlns:p14="http://schemas.microsoft.com/office/powerpoint/2010/main" val="377927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FF0000"/>
                </a:solidFill>
                <a:latin typeface="+mn-lt"/>
              </a:rPr>
              <a:t>Grading</a:t>
            </a:r>
            <a:r>
              <a:rPr lang="cs-CZ" sz="36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cs-CZ" sz="3600" dirty="0" err="1">
                <a:solidFill>
                  <a:srgbClr val="FF0000"/>
                </a:solidFill>
                <a:latin typeface="+mn-lt"/>
              </a:rPr>
              <a:t>Staging</a:t>
            </a:r>
            <a:r>
              <a:rPr lang="cs-CZ" sz="3600" dirty="0">
                <a:solidFill>
                  <a:srgbClr val="FF0000"/>
                </a:solidFill>
                <a:latin typeface="+mn-lt"/>
              </a:rPr>
              <a:t>  - TNM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Zhodnocení míry nádorového onemocnění, (anatomický rozsah)</a:t>
            </a:r>
          </a:p>
          <a:p>
            <a:endParaRPr lang="cs-CZ" dirty="0"/>
          </a:p>
          <a:p>
            <a:r>
              <a:rPr lang="cs-CZ" dirty="0"/>
              <a:t>Univerzální prostředek poznání a dorozumívání </a:t>
            </a:r>
          </a:p>
          <a:p>
            <a:r>
              <a:rPr lang="cs-CZ" dirty="0"/>
              <a:t>Prognóza pacienta</a:t>
            </a:r>
          </a:p>
          <a:p>
            <a:r>
              <a:rPr lang="cs-CZ" dirty="0"/>
              <a:t>Léčebné </a:t>
            </a:r>
            <a:r>
              <a:rPr lang="cs-CZ" dirty="0" err="1"/>
              <a:t>guidelines</a:t>
            </a:r>
            <a:endParaRPr lang="cs-CZ" dirty="0"/>
          </a:p>
          <a:p>
            <a:r>
              <a:rPr lang="cs-CZ" dirty="0"/>
              <a:t>Hodnocení léčby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22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7415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FF0000"/>
                </a:solidFill>
                <a:latin typeface="+mn-lt"/>
              </a:rPr>
              <a:t>Grading</a:t>
            </a:r>
            <a:endParaRPr lang="cs-CZ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479"/>
            <a:ext cx="10515600" cy="477948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Na základě histopatologického vyšetření nádoru</a:t>
            </a:r>
          </a:p>
          <a:p>
            <a:r>
              <a:rPr lang="cs-CZ" dirty="0"/>
              <a:t>Patologické zhodnocení mikroskopických abnormalit -  stupeň dediferenciace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Grade 1-4</a:t>
            </a:r>
          </a:p>
          <a:p>
            <a:endParaRPr lang="cs-CZ" dirty="0"/>
          </a:p>
          <a:p>
            <a:r>
              <a:rPr lang="cs-CZ" dirty="0"/>
              <a:t>Udává míru agresivity nádorového onemocnění</a:t>
            </a:r>
          </a:p>
          <a:p>
            <a:r>
              <a:rPr lang="cs-CZ" dirty="0" err="1"/>
              <a:t>spec</a:t>
            </a:r>
            <a:r>
              <a:rPr lang="cs-CZ" dirty="0"/>
              <a:t>. histopatologické došetření – přítomnost receptorů, proteinů  (rating)</a:t>
            </a:r>
          </a:p>
        </p:txBody>
      </p:sp>
      <p:pic>
        <p:nvPicPr>
          <p:cNvPr id="26626" name="Picture 2" descr="Tumor Grade - NCI"/>
          <p:cNvPicPr>
            <a:picLocks noChangeAspect="1" noChangeArrowheads="1"/>
          </p:cNvPicPr>
          <p:nvPr/>
        </p:nvPicPr>
        <p:blipFill>
          <a:blip r:embed="rId2"/>
          <a:srcRect t="5405" b="12973"/>
          <a:stretch>
            <a:fillRect/>
          </a:stretch>
        </p:blipFill>
        <p:spPr bwMode="auto">
          <a:xfrm>
            <a:off x="5641893" y="2408304"/>
            <a:ext cx="5555853" cy="2042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192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6792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FF0000"/>
                </a:solidFill>
                <a:latin typeface="+mn-lt"/>
              </a:rPr>
              <a:t>Staging</a:t>
            </a:r>
            <a:endParaRPr lang="cs-CZ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459523"/>
            <a:ext cx="10720754" cy="4717440"/>
          </a:xfrm>
        </p:spPr>
        <p:txBody>
          <a:bodyPr>
            <a:normAutofit/>
          </a:bodyPr>
          <a:lstStyle/>
          <a:p>
            <a:r>
              <a:rPr lang="cs-CZ" dirty="0"/>
              <a:t>Míra anatomického postižení organismu nádorovým procesem</a:t>
            </a:r>
          </a:p>
          <a:p>
            <a:r>
              <a:rPr lang="cs-CZ" dirty="0"/>
              <a:t>TNM klasifikace (c,y,</a:t>
            </a:r>
            <a:r>
              <a:rPr lang="cs-CZ" dirty="0" err="1"/>
              <a:t>pTNM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c-klinický -  klinické fyzikální vyšetření                                                                   </a:t>
            </a:r>
          </a:p>
          <a:p>
            <a:pPr>
              <a:buNone/>
            </a:pPr>
            <a:r>
              <a:rPr lang="cs-CZ" dirty="0"/>
              <a:t>                        a  zobrazovací metody</a:t>
            </a:r>
          </a:p>
          <a:p>
            <a:r>
              <a:rPr lang="cs-CZ" dirty="0"/>
              <a:t>y- </a:t>
            </a:r>
            <a:r>
              <a:rPr lang="cs-CZ" dirty="0" err="1"/>
              <a:t>poterapeutické</a:t>
            </a:r>
            <a:r>
              <a:rPr lang="cs-CZ" dirty="0"/>
              <a:t> klinické hodnocení</a:t>
            </a:r>
          </a:p>
          <a:p>
            <a:r>
              <a:rPr lang="cs-CZ" dirty="0"/>
              <a:t>p-patologický – vyšetření </a:t>
            </a:r>
            <a:r>
              <a:rPr lang="cs-CZ" dirty="0" err="1"/>
              <a:t>resekátu</a:t>
            </a:r>
            <a:r>
              <a:rPr lang="cs-CZ" dirty="0"/>
              <a:t>/                                                                </a:t>
            </a:r>
          </a:p>
          <a:p>
            <a:pPr>
              <a:buNone/>
            </a:pPr>
            <a:r>
              <a:rPr lang="cs-CZ" dirty="0"/>
              <a:t>                                pitva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Picture 2" descr="Breast Cancer Tumor Size and Stage"/>
          <p:cNvPicPr>
            <a:picLocks noChangeAspect="1" noChangeArrowheads="1"/>
          </p:cNvPicPr>
          <p:nvPr/>
        </p:nvPicPr>
        <p:blipFill>
          <a:blip r:embed="rId2"/>
          <a:srcRect l="6929" r="6929" b="9449"/>
          <a:stretch>
            <a:fillRect/>
          </a:stretch>
        </p:blipFill>
        <p:spPr bwMode="auto">
          <a:xfrm>
            <a:off x="6409592" y="2656729"/>
            <a:ext cx="5604855" cy="3928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288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FF0000"/>
                </a:solidFill>
                <a:latin typeface="+mn-lt"/>
              </a:rPr>
              <a:t>Staging</a:t>
            </a:r>
            <a:r>
              <a:rPr lang="cs-CZ" sz="3600" dirty="0">
                <a:solidFill>
                  <a:srgbClr val="FF0000"/>
                </a:solidFill>
                <a:latin typeface="+mn-lt"/>
              </a:rPr>
              <a:t> - TNM klasifikace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864"/>
            <a:ext cx="10515600" cy="501194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Tumor – T  0,is, 1,2,3,4,X</a:t>
            </a:r>
          </a:p>
          <a:p>
            <a:endParaRPr lang="cs-CZ" dirty="0"/>
          </a:p>
          <a:p>
            <a:r>
              <a:rPr lang="cs-CZ" dirty="0"/>
              <a:t>Node – N 0,1,2,3,X</a:t>
            </a:r>
          </a:p>
          <a:p>
            <a:endParaRPr lang="cs-CZ" dirty="0"/>
          </a:p>
          <a:p>
            <a:r>
              <a:rPr lang="cs-CZ" dirty="0"/>
              <a:t>Meta – M 0,1,X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Dukes</a:t>
            </a:r>
            <a:r>
              <a:rPr lang="cs-CZ" dirty="0"/>
              <a:t> - </a:t>
            </a:r>
            <a:r>
              <a:rPr lang="cs-CZ" dirty="0" err="1"/>
              <a:t>krca</a:t>
            </a:r>
            <a:endParaRPr lang="cs-CZ" dirty="0"/>
          </a:p>
          <a:p>
            <a:r>
              <a:rPr lang="cs-CZ" dirty="0"/>
              <a:t>FIGO – ca </a:t>
            </a:r>
            <a:r>
              <a:rPr lang="cs-CZ" dirty="0" err="1"/>
              <a:t>cerviks</a:t>
            </a:r>
            <a:endParaRPr lang="cs-CZ" dirty="0"/>
          </a:p>
          <a:p>
            <a:r>
              <a:rPr lang="cs-CZ" dirty="0" err="1"/>
              <a:t>Clark</a:t>
            </a:r>
            <a:r>
              <a:rPr lang="cs-CZ" dirty="0"/>
              <a:t>-</a:t>
            </a:r>
            <a:r>
              <a:rPr lang="cs-CZ" dirty="0" err="1"/>
              <a:t>Breslow</a:t>
            </a:r>
            <a:r>
              <a:rPr lang="cs-CZ" dirty="0"/>
              <a:t> - melanom</a:t>
            </a:r>
          </a:p>
        </p:txBody>
      </p:sp>
      <p:pic>
        <p:nvPicPr>
          <p:cNvPr id="4098" name="Picture 2" descr="TNM klasifikace zhoubných novotvarů: 8. vydání - James D. Brierley a kol.  (2021) [E-kniha] od 169 Kč - Zbozi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0761" y="2027208"/>
            <a:ext cx="2067026" cy="2994891"/>
          </a:xfrm>
          <a:prstGeom prst="rect">
            <a:avLst/>
          </a:prstGeom>
          <a:noFill/>
        </p:spPr>
      </p:pic>
      <p:pic>
        <p:nvPicPr>
          <p:cNvPr id="7" name="Picture 2" descr="C:\Users\Martin\Desktop\obr. orthobull\26a7722616f7c3c977ecf721ebd399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1132" y="173254"/>
            <a:ext cx="4800391" cy="39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reast Cancer Tumor Size and Stage"/>
          <p:cNvPicPr>
            <a:picLocks noChangeAspect="1" noChangeArrowheads="1"/>
          </p:cNvPicPr>
          <p:nvPr/>
        </p:nvPicPr>
        <p:blipFill>
          <a:blip r:embed="rId4"/>
          <a:srcRect l="6929" t="13228" r="6929" b="9449"/>
          <a:stretch>
            <a:fillRect/>
          </a:stretch>
        </p:blipFill>
        <p:spPr bwMode="auto">
          <a:xfrm>
            <a:off x="7211682" y="4176318"/>
            <a:ext cx="4293805" cy="2569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757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Stádia nádorové nemoci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Klinická stádia nádorového onemocnění </a:t>
            </a:r>
          </a:p>
          <a:p>
            <a:pPr>
              <a:buNone/>
            </a:pPr>
            <a:r>
              <a:rPr lang="cs-CZ" dirty="0"/>
              <a:t>   – rozdílné prognóza  a terapeutický cíl</a:t>
            </a:r>
          </a:p>
          <a:p>
            <a:endParaRPr lang="cs-CZ" dirty="0"/>
          </a:p>
          <a:p>
            <a:r>
              <a:rPr lang="cs-CZ" b="1" dirty="0"/>
              <a:t>St.0</a:t>
            </a:r>
            <a:r>
              <a:rPr lang="cs-CZ" dirty="0"/>
              <a:t> – </a:t>
            </a:r>
            <a:r>
              <a:rPr lang="cs-CZ" dirty="0" err="1"/>
              <a:t>carcinoma</a:t>
            </a:r>
            <a:r>
              <a:rPr lang="cs-CZ" dirty="0"/>
              <a:t> in </a:t>
            </a:r>
            <a:r>
              <a:rPr lang="cs-CZ" dirty="0" err="1"/>
              <a:t>situ</a:t>
            </a:r>
            <a:r>
              <a:rPr lang="cs-CZ" dirty="0"/>
              <a:t>; bez metastáz</a:t>
            </a:r>
          </a:p>
          <a:p>
            <a:r>
              <a:rPr lang="cs-CZ" b="1" dirty="0"/>
              <a:t>St.1</a:t>
            </a:r>
            <a:r>
              <a:rPr lang="cs-CZ" dirty="0"/>
              <a:t> – malý, invazivní karcinom; bez metastáz</a:t>
            </a:r>
          </a:p>
          <a:p>
            <a:r>
              <a:rPr lang="cs-CZ" b="1" dirty="0"/>
              <a:t>St.2</a:t>
            </a:r>
            <a:r>
              <a:rPr lang="cs-CZ" dirty="0"/>
              <a:t> – větší invazivní karcinom; může být nevelké postižení uzlin</a:t>
            </a:r>
          </a:p>
          <a:p>
            <a:r>
              <a:rPr lang="cs-CZ" b="1" dirty="0"/>
              <a:t>St.3</a:t>
            </a:r>
            <a:r>
              <a:rPr lang="cs-CZ" dirty="0"/>
              <a:t> – rozsáhlý invazivní karcinom; rozsáhlé postižení uzlin</a:t>
            </a:r>
          </a:p>
          <a:p>
            <a:r>
              <a:rPr lang="cs-CZ" b="1" dirty="0"/>
              <a:t>St.4</a:t>
            </a:r>
            <a:r>
              <a:rPr lang="cs-CZ" dirty="0"/>
              <a:t> – vzdálené metastázy při jakémkoli rozsahu primárního nádoru, generalizace – meta postihují &gt; 2 </a:t>
            </a:r>
            <a:r>
              <a:rPr lang="cs-CZ" dirty="0" err="1"/>
              <a:t>org</a:t>
            </a:r>
            <a:r>
              <a:rPr lang="cs-CZ" dirty="0"/>
              <a:t>. systémy</a:t>
            </a:r>
          </a:p>
          <a:p>
            <a:endParaRPr lang="cs-CZ" dirty="0"/>
          </a:p>
        </p:txBody>
      </p:sp>
      <p:pic>
        <p:nvPicPr>
          <p:cNvPr id="4" name="Picture 3" descr="C:\Users\Martin\Downloads\k prezentacim\747px-Cancer_st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6403" y="-181154"/>
            <a:ext cx="4490346" cy="212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olon Cancer Symptoms, Survival Rate, Treatment &amp; St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9821" y="1467999"/>
            <a:ext cx="3900008" cy="265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Nádorové onemocnění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Místní efekt – </a:t>
            </a:r>
            <a:r>
              <a:rPr lang="cs-CZ" dirty="0" err="1"/>
              <a:t>mass</a:t>
            </a:r>
            <a:r>
              <a:rPr lang="cs-CZ" dirty="0"/>
              <a:t> efekt ( obstrukce, ruptura tumoru, nekróza tumoru), hormonální aktivita,  ulcerace, infekce, </a:t>
            </a:r>
            <a:r>
              <a:rPr lang="cs-CZ" dirty="0" err="1"/>
              <a:t>chron</a:t>
            </a:r>
            <a:r>
              <a:rPr lang="cs-CZ" dirty="0"/>
              <a:t>. krvácení,  cévní </a:t>
            </a:r>
            <a:r>
              <a:rPr lang="cs-CZ" dirty="0" err="1"/>
              <a:t>aroze</a:t>
            </a:r>
            <a:r>
              <a:rPr lang="cs-CZ" dirty="0"/>
              <a:t>, porucha funkce orgánu</a:t>
            </a:r>
          </a:p>
          <a:p>
            <a:endParaRPr lang="cs-CZ" dirty="0"/>
          </a:p>
          <a:p>
            <a:r>
              <a:rPr lang="cs-CZ" dirty="0"/>
              <a:t>Systémový efekt – kachexie, anemie, </a:t>
            </a:r>
            <a:r>
              <a:rPr lang="cs-CZ" dirty="0" err="1"/>
              <a:t>paraneoplasie</a:t>
            </a:r>
            <a:r>
              <a:rPr lang="cs-CZ" dirty="0"/>
              <a:t> (neuropatie, </a:t>
            </a:r>
            <a:r>
              <a:rPr lang="cs-CZ" dirty="0" err="1"/>
              <a:t>hyperkalcemie</a:t>
            </a:r>
            <a:r>
              <a:rPr lang="cs-CZ" dirty="0"/>
              <a:t>, SIADH, </a:t>
            </a:r>
            <a:r>
              <a:rPr lang="cs-CZ" dirty="0" err="1"/>
              <a:t>Cushing</a:t>
            </a:r>
            <a:r>
              <a:rPr lang="cs-CZ" dirty="0"/>
              <a:t>)</a:t>
            </a:r>
          </a:p>
        </p:txBody>
      </p:sp>
      <p:pic>
        <p:nvPicPr>
          <p:cNvPr id="4" name="Picture 9" descr="Management of Cancer Cachexia: ASCO Guide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638" y="4674169"/>
            <a:ext cx="32178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A Collection of Cancerous Conditions | Consultant3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9879" y="4204571"/>
            <a:ext cx="2673769" cy="2505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22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Nádorové onemocnění - Diagnostika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31" y="1500996"/>
            <a:ext cx="10920247" cy="4968815"/>
          </a:xfrm>
        </p:spPr>
        <p:txBody>
          <a:bodyPr>
            <a:normAutofit/>
          </a:bodyPr>
          <a:lstStyle/>
          <a:p>
            <a:r>
              <a:rPr lang="cs-CZ" dirty="0"/>
              <a:t>Symptomatologie pokročilého onemocnění</a:t>
            </a:r>
          </a:p>
          <a:p>
            <a:r>
              <a:rPr lang="cs-CZ" dirty="0"/>
              <a:t>Náhodný záchyt</a:t>
            </a:r>
          </a:p>
          <a:p>
            <a:r>
              <a:rPr lang="cs-CZ" dirty="0"/>
              <a:t>Preventivní a </a:t>
            </a:r>
            <a:r>
              <a:rPr lang="cs-CZ" dirty="0" err="1"/>
              <a:t>screeningové</a:t>
            </a:r>
            <a:r>
              <a:rPr lang="cs-CZ" dirty="0"/>
              <a:t> vyš.</a:t>
            </a:r>
          </a:p>
          <a:p>
            <a:endParaRPr lang="cs-CZ" dirty="0"/>
          </a:p>
          <a:p>
            <a:r>
              <a:rPr lang="cs-CZ" dirty="0"/>
              <a:t>Rozbor anamnézy ( rodinná zátěž, pracovní. zařazení - expozice, abusus)</a:t>
            </a:r>
          </a:p>
          <a:p>
            <a:r>
              <a:rPr lang="cs-CZ" dirty="0"/>
              <a:t>Rozbor obtíží -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flags</a:t>
            </a:r>
            <a:endParaRPr lang="cs-CZ" dirty="0"/>
          </a:p>
          <a:p>
            <a:r>
              <a:rPr lang="cs-CZ" dirty="0"/>
              <a:t>Klinické + </a:t>
            </a:r>
            <a:r>
              <a:rPr lang="cs-CZ" dirty="0" err="1"/>
              <a:t>Paraklinická</a:t>
            </a:r>
            <a:r>
              <a:rPr lang="cs-CZ" dirty="0"/>
              <a:t> vyšetření</a:t>
            </a:r>
          </a:p>
          <a:p>
            <a:endParaRPr lang="cs-CZ" dirty="0"/>
          </a:p>
          <a:p>
            <a:r>
              <a:rPr lang="cs-CZ" dirty="0"/>
              <a:t>Definitivní potvrzení nádorového onemocnění -  histologickým vyšetřením vzorku tkáně</a:t>
            </a:r>
          </a:p>
          <a:p>
            <a:endParaRPr lang="cs-CZ" dirty="0"/>
          </a:p>
        </p:txBody>
      </p:sp>
      <p:pic>
        <p:nvPicPr>
          <p:cNvPr id="21506" name="Picture 2" descr="Cancer Diagnostics - An Overview | TherapySel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0792" y="301841"/>
            <a:ext cx="4261410" cy="3034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FF0000"/>
                </a:solidFill>
                <a:latin typeface="+mn-lt"/>
              </a:rPr>
              <a:t>Red</a:t>
            </a:r>
            <a:r>
              <a:rPr lang="cs-CZ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3600" dirty="0" err="1">
                <a:solidFill>
                  <a:srgbClr val="FF0000"/>
                </a:solidFill>
                <a:latin typeface="+mn-lt"/>
              </a:rPr>
              <a:t>flags</a:t>
            </a:r>
            <a:endParaRPr lang="cs-CZ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853"/>
            <a:ext cx="10515600" cy="5236234"/>
          </a:xfrm>
        </p:spPr>
        <p:txBody>
          <a:bodyPr numCol="2">
            <a:normAutofit fontScale="85000" lnSpcReduction="20000"/>
          </a:bodyPr>
          <a:lstStyle/>
          <a:p>
            <a:r>
              <a:rPr lang="cs-CZ" b="1" dirty="0"/>
              <a:t>Místní změny</a:t>
            </a:r>
          </a:p>
          <a:p>
            <a:endParaRPr lang="cs-CZ" dirty="0"/>
          </a:p>
          <a:p>
            <a:r>
              <a:rPr lang="cs-CZ" dirty="0"/>
              <a:t>neobvyklá rezistence</a:t>
            </a:r>
          </a:p>
          <a:p>
            <a:r>
              <a:rPr lang="cs-CZ" dirty="0"/>
              <a:t>změněná konfigurace</a:t>
            </a:r>
          </a:p>
          <a:p>
            <a:r>
              <a:rPr lang="cs-CZ" dirty="0"/>
              <a:t>konzistence</a:t>
            </a:r>
          </a:p>
          <a:p>
            <a:r>
              <a:rPr lang="cs-CZ" dirty="0"/>
              <a:t>změna barvy</a:t>
            </a:r>
          </a:p>
          <a:p>
            <a:r>
              <a:rPr lang="cs-CZ" dirty="0"/>
              <a:t>poruchy orgánových funkcí</a:t>
            </a:r>
          </a:p>
          <a:p>
            <a:r>
              <a:rPr lang="cs-CZ" dirty="0"/>
              <a:t>místní bolestivost</a:t>
            </a:r>
          </a:p>
          <a:p>
            <a:r>
              <a:rPr lang="cs-CZ" dirty="0"/>
              <a:t>změny kožních névů</a:t>
            </a:r>
          </a:p>
          <a:p>
            <a:r>
              <a:rPr lang="cs-CZ" dirty="0"/>
              <a:t>změny na sliznicích</a:t>
            </a:r>
          </a:p>
          <a:p>
            <a:r>
              <a:rPr lang="cs-CZ" dirty="0"/>
              <a:t>krev ve stolici</a:t>
            </a:r>
          </a:p>
          <a:p>
            <a:r>
              <a:rPr lang="cs-CZ" dirty="0"/>
              <a:t>krev v moči</a:t>
            </a:r>
          </a:p>
          <a:p>
            <a:endParaRPr lang="cs-CZ" dirty="0"/>
          </a:p>
          <a:p>
            <a:r>
              <a:rPr lang="cs-CZ" b="1" dirty="0"/>
              <a:t>Celkové změny</a:t>
            </a:r>
          </a:p>
          <a:p>
            <a:endParaRPr lang="cs-CZ" dirty="0"/>
          </a:p>
          <a:p>
            <a:r>
              <a:rPr lang="cs-CZ" dirty="0"/>
              <a:t> úbytek hmotnosti (hlavně úbytek o 10 % za půl roku)</a:t>
            </a:r>
          </a:p>
          <a:p>
            <a:r>
              <a:rPr lang="cs-CZ" dirty="0"/>
              <a:t>nechutenství</a:t>
            </a:r>
          </a:p>
          <a:p>
            <a:r>
              <a:rPr lang="cs-CZ" dirty="0"/>
              <a:t>slabost</a:t>
            </a:r>
          </a:p>
          <a:p>
            <a:r>
              <a:rPr lang="cs-CZ" dirty="0"/>
              <a:t>unavitelnost</a:t>
            </a:r>
          </a:p>
          <a:p>
            <a:r>
              <a:rPr lang="cs-CZ" dirty="0"/>
              <a:t>zvýšené pocení (hlavně v noci)</a:t>
            </a:r>
          </a:p>
          <a:p>
            <a:r>
              <a:rPr lang="cs-CZ" dirty="0"/>
              <a:t>horečky neznámé etiologie</a:t>
            </a:r>
          </a:p>
          <a:p>
            <a:r>
              <a:rPr lang="cs-CZ" dirty="0"/>
              <a:t>dlouhodobý chrapot</a:t>
            </a:r>
          </a:p>
          <a:p>
            <a:r>
              <a:rPr lang="cs-CZ" dirty="0"/>
              <a:t>kašel</a:t>
            </a:r>
          </a:p>
          <a:p>
            <a:r>
              <a:rPr lang="cs-CZ" dirty="0"/>
              <a:t>dušnost</a:t>
            </a:r>
          </a:p>
          <a:p>
            <a:r>
              <a:rPr lang="cs-CZ" dirty="0"/>
              <a:t>poruchy kontinence</a:t>
            </a:r>
          </a:p>
          <a:p>
            <a:endParaRPr lang="cs-CZ" dirty="0"/>
          </a:p>
        </p:txBody>
      </p:sp>
      <p:sp>
        <p:nvSpPr>
          <p:cNvPr id="20483" name="AutoShape 3" descr="What is the red flag meme? Meaning explained | The US S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485" name="Picture 5" descr="Don't ignore those ethics red flags - Hospital 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669" y="327804"/>
            <a:ext cx="1572164" cy="1572164"/>
          </a:xfrm>
          <a:prstGeom prst="rect">
            <a:avLst/>
          </a:prstGeom>
          <a:noFill/>
        </p:spPr>
      </p:pic>
      <p:pic>
        <p:nvPicPr>
          <p:cNvPr id="7" name="Picture 5" descr="Don't ignore those ethics red flags - Hospital 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3846" y="428445"/>
            <a:ext cx="1572164" cy="1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5871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Nádorové onemocnění - Diagnostika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4898"/>
            <a:ext cx="10515600" cy="45120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   Fyzikální vyšetření :</a:t>
            </a:r>
          </a:p>
          <a:p>
            <a:r>
              <a:rPr lang="cs-CZ" b="1" dirty="0"/>
              <a:t>Pohled.</a:t>
            </a:r>
            <a:r>
              <a:rPr lang="cs-CZ" dirty="0"/>
              <a:t>  Inspekce kůže a sliznice, viditelný nádor je nutno dobře popsat i ve vztahu k okolí.</a:t>
            </a:r>
          </a:p>
          <a:p>
            <a:r>
              <a:rPr lang="cs-CZ" b="1" dirty="0"/>
              <a:t>Pohmat.</a:t>
            </a:r>
            <a:r>
              <a:rPr lang="cs-CZ" dirty="0"/>
              <a:t> palpování orgánů, LU, ložisek příp. metastáz – játra, slezina, uzliny.</a:t>
            </a:r>
          </a:p>
          <a:p>
            <a:r>
              <a:rPr lang="cs-CZ" dirty="0"/>
              <a:t>Rutinně by se měla provádět </a:t>
            </a:r>
            <a:r>
              <a:rPr lang="cs-CZ" b="1" dirty="0"/>
              <a:t>vyšetření per </a:t>
            </a:r>
            <a:r>
              <a:rPr lang="cs-CZ" b="1" dirty="0" err="1"/>
              <a:t>rectum</a:t>
            </a:r>
            <a:r>
              <a:rPr lang="cs-CZ" dirty="0"/>
              <a:t>, a vyšetření prsou u žen.</a:t>
            </a:r>
          </a:p>
          <a:p>
            <a:r>
              <a:rPr lang="cs-CZ" b="1" dirty="0"/>
              <a:t>Poklep</a:t>
            </a:r>
            <a:r>
              <a:rPr lang="cs-CZ" dirty="0"/>
              <a:t> a </a:t>
            </a:r>
            <a:r>
              <a:rPr lang="cs-CZ" b="1" dirty="0"/>
              <a:t>poslech.</a:t>
            </a:r>
          </a:p>
          <a:p>
            <a:endParaRPr lang="cs-CZ" b="1" dirty="0"/>
          </a:p>
          <a:p>
            <a:r>
              <a:rPr lang="cs-CZ" b="1" dirty="0"/>
              <a:t>Specializované vyš.: </a:t>
            </a:r>
            <a:r>
              <a:rPr lang="cs-CZ" dirty="0"/>
              <a:t>neurologické, ORL, gynekologické..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</a:t>
            </a:r>
            <a:r>
              <a:rPr lang="cs-CZ" sz="36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Nádorová onemocnění</a:t>
            </a:r>
            <a:endParaRPr lang="cs-CZ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864"/>
            <a:ext cx="10515600" cy="4719099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Nádor – </a:t>
            </a:r>
            <a:r>
              <a:rPr lang="cs-CZ" dirty="0"/>
              <a:t>neregulované buněčné                                                                                                          bujení </a:t>
            </a:r>
          </a:p>
          <a:p>
            <a:endParaRPr lang="cs-CZ" dirty="0"/>
          </a:p>
          <a:p>
            <a:r>
              <a:rPr lang="cs-CZ" b="1" dirty="0"/>
              <a:t>Morbidita, mortalita</a:t>
            </a:r>
          </a:p>
          <a:p>
            <a:pPr>
              <a:defRPr/>
            </a:pPr>
            <a:r>
              <a:rPr lang="cs-CZ" dirty="0"/>
              <a:t>Kardiovaskulární</a:t>
            </a:r>
            <a:r>
              <a:rPr lang="en-GB" dirty="0"/>
              <a:t> </a:t>
            </a:r>
            <a:r>
              <a:rPr lang="cs-CZ" dirty="0"/>
              <a:t>o.</a:t>
            </a:r>
            <a:r>
              <a:rPr lang="en-GB" dirty="0"/>
              <a:t>              </a:t>
            </a:r>
            <a:r>
              <a:rPr lang="cs-CZ" dirty="0"/>
              <a:t>                             </a:t>
            </a:r>
            <a:r>
              <a:rPr lang="en-GB" dirty="0"/>
              <a:t>51 %</a:t>
            </a:r>
          </a:p>
          <a:p>
            <a:pPr>
              <a:defRPr/>
            </a:pPr>
            <a:r>
              <a:rPr lang="cs-CZ" dirty="0"/>
              <a:t>Nádorová o.</a:t>
            </a:r>
            <a:r>
              <a:rPr lang="en-GB" dirty="0"/>
              <a:t>                          </a:t>
            </a:r>
            <a:r>
              <a:rPr lang="cs-CZ" dirty="0"/>
              <a:t>                             </a:t>
            </a:r>
            <a:r>
              <a:rPr lang="en-GB" dirty="0"/>
              <a:t>26 %</a:t>
            </a:r>
          </a:p>
          <a:p>
            <a:pPr>
              <a:defRPr/>
            </a:pPr>
            <a:r>
              <a:rPr lang="cs-CZ" dirty="0"/>
              <a:t>Infekční o.</a:t>
            </a:r>
            <a:r>
              <a:rPr lang="en-GB" dirty="0"/>
              <a:t>                       </a:t>
            </a:r>
            <a:r>
              <a:rPr lang="cs-CZ" dirty="0"/>
              <a:t>                                   </a:t>
            </a:r>
            <a:r>
              <a:rPr lang="en-GB" dirty="0"/>
              <a:t>6,8 %</a:t>
            </a:r>
          </a:p>
          <a:p>
            <a:pPr>
              <a:defRPr/>
            </a:pPr>
            <a:r>
              <a:rPr lang="cs-CZ" dirty="0"/>
              <a:t>Zevní příčiny</a:t>
            </a:r>
            <a:r>
              <a:rPr lang="en-GB" dirty="0"/>
              <a:t> ( </a:t>
            </a:r>
            <a:r>
              <a:rPr lang="cs-CZ" dirty="0"/>
              <a:t>úrazy, otravy, sebevraždy</a:t>
            </a:r>
            <a:r>
              <a:rPr lang="en-GB" dirty="0"/>
              <a:t>)     5,9 %</a:t>
            </a:r>
          </a:p>
          <a:p>
            <a:pPr>
              <a:defRPr/>
            </a:pPr>
            <a:r>
              <a:rPr lang="cs-CZ" dirty="0"/>
              <a:t>Respirační o.</a:t>
            </a:r>
            <a:r>
              <a:rPr lang="en-GB" dirty="0"/>
              <a:t>                  </a:t>
            </a:r>
            <a:r>
              <a:rPr lang="cs-CZ" dirty="0"/>
              <a:t>                                    </a:t>
            </a:r>
            <a:r>
              <a:rPr lang="en-GB" dirty="0"/>
              <a:t>5,6 %</a:t>
            </a:r>
          </a:p>
          <a:p>
            <a:pPr>
              <a:defRPr/>
            </a:pPr>
            <a:r>
              <a:rPr lang="cs-CZ" dirty="0"/>
              <a:t>Gastrointestinální o.      </a:t>
            </a:r>
            <a:r>
              <a:rPr lang="en-GB" dirty="0"/>
              <a:t>          </a:t>
            </a:r>
            <a:r>
              <a:rPr lang="cs-CZ" dirty="0"/>
              <a:t>                         </a:t>
            </a:r>
            <a:r>
              <a:rPr lang="en-GB" dirty="0"/>
              <a:t>4,5 %  </a:t>
            </a:r>
          </a:p>
          <a:p>
            <a:endParaRPr lang="cs-CZ" b="1" dirty="0"/>
          </a:p>
        </p:txBody>
      </p:sp>
      <p:pic>
        <p:nvPicPr>
          <p:cNvPr id="4" name="Picture 2" descr="C:\Users\Martin\Desktop\obr. orthobull\jine\dušení, tonutí, el proud\5256026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3825" r="1176" b="50502"/>
          <a:stretch>
            <a:fillRect/>
          </a:stretch>
        </p:blipFill>
        <p:spPr bwMode="auto">
          <a:xfrm>
            <a:off x="5934974" y="380789"/>
            <a:ext cx="6123932" cy="263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263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9606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Nádorové onemocnění - Diagnostika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Laboratorní vyšetření </a:t>
            </a:r>
            <a:r>
              <a:rPr lang="cs-CZ" dirty="0"/>
              <a:t>-  ZBCH, KO, koagulace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 err="1"/>
              <a:t>Onkomarky</a:t>
            </a:r>
            <a:r>
              <a:rPr lang="cs-CZ" dirty="0"/>
              <a:t> -  normálně nepřítomné -  uvolněny tkání jako reakce na TU nebo z TU tkáně</a:t>
            </a:r>
          </a:p>
          <a:p>
            <a:r>
              <a:rPr lang="cs-CZ" dirty="0"/>
              <a:t>Screening /  diagnostika  - PSA, AFP</a:t>
            </a:r>
          </a:p>
          <a:p>
            <a:r>
              <a:rPr lang="cs-CZ" dirty="0"/>
              <a:t>Sledování léčby/ recidivy  - CEA, CA19-9, CA125, PSA</a:t>
            </a:r>
          </a:p>
        </p:txBody>
      </p:sp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9606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Nádorové onemocnění - Diagnostika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872" y="1578634"/>
            <a:ext cx="10739886" cy="4598329"/>
          </a:xfrm>
        </p:spPr>
        <p:txBody>
          <a:bodyPr>
            <a:normAutofit/>
          </a:bodyPr>
          <a:lstStyle/>
          <a:p>
            <a:r>
              <a:rPr lang="cs-CZ" dirty="0"/>
              <a:t>Zobrazovací vyšetření</a:t>
            </a:r>
          </a:p>
          <a:p>
            <a:r>
              <a:rPr lang="cs-CZ" dirty="0"/>
              <a:t>Zobrazovací modality dle charakteru tkání, účelu (dg. </a:t>
            </a:r>
            <a:r>
              <a:rPr lang="cs-CZ" dirty="0" err="1"/>
              <a:t>screening</a:t>
            </a:r>
            <a:r>
              <a:rPr lang="cs-CZ" dirty="0"/>
              <a:t>/rozsah)</a:t>
            </a:r>
          </a:p>
          <a:p>
            <a:endParaRPr lang="cs-CZ" dirty="0"/>
          </a:p>
          <a:p>
            <a:r>
              <a:rPr lang="cs-CZ" dirty="0"/>
              <a:t>RTG, UZ</a:t>
            </a:r>
          </a:p>
          <a:p>
            <a:r>
              <a:rPr lang="cs-CZ" dirty="0"/>
              <a:t>CT, MRI (kontrast)</a:t>
            </a:r>
          </a:p>
        </p:txBody>
      </p:sp>
      <p:sp>
        <p:nvSpPr>
          <p:cNvPr id="1026" name="AutoShape 2" descr="ULTRASOUND TOWN - Liver metastases. 👉 ✓ultrasoundtown.com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s://scontent-prg1-1.xx.fbcdn.net/v/t1.6435-9/118027586_3113408378706953_748777990021480568_n.png?_nc_cat=107&amp;ccb=1-7&amp;_nc_sid=730e14&amp;_nc_ohc=C78Hn1iqg_kAX8sUwNE&amp;_nc_ht=scontent-prg1-1.xx&amp;oh=00_AfAYhxW3jNs0v-KfioJLpnEmVrMVQfQTVnkCWmD_6j6vUg&amp;oe=640B0A24"/>
          <p:cNvPicPr>
            <a:picLocks noChangeAspect="1" noChangeArrowheads="1"/>
          </p:cNvPicPr>
          <p:nvPr/>
        </p:nvPicPr>
        <p:blipFill>
          <a:blip r:embed="rId2"/>
          <a:srcRect l="25448" t="1928" r="25448" b="13498"/>
          <a:stretch>
            <a:fillRect/>
          </a:stretch>
        </p:blipFill>
        <p:spPr bwMode="auto">
          <a:xfrm>
            <a:off x="313193" y="4278703"/>
            <a:ext cx="2335575" cy="2308171"/>
          </a:xfrm>
          <a:prstGeom prst="rect">
            <a:avLst/>
          </a:prstGeom>
          <a:noFill/>
        </p:spPr>
      </p:pic>
      <p:pic>
        <p:nvPicPr>
          <p:cNvPr id="6" name="Picture 2" descr="C:\Users\Martin\Desktop\obr. orthobull\300px-LungCACX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2441" y="4313209"/>
            <a:ext cx="2299471" cy="22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Role of multi-detector computed tomography in the evaluation of pancreatic  tumors - ScienceDire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1900" y="2687606"/>
            <a:ext cx="4759923" cy="4049624"/>
          </a:xfrm>
          <a:prstGeom prst="rect">
            <a:avLst/>
          </a:prstGeom>
          <a:noFill/>
        </p:spPr>
      </p:pic>
      <p:pic>
        <p:nvPicPr>
          <p:cNvPr id="8" name="Picture 8" descr="Anatomy of Liver Me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9931" y="5015721"/>
            <a:ext cx="183356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Digital Mammography | RadN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18452" y="112143"/>
            <a:ext cx="2017442" cy="2017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175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Nádorové onemocnění - Diagnostika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140"/>
            <a:ext cx="10515600" cy="4563823"/>
          </a:xfrm>
        </p:spPr>
        <p:txBody>
          <a:bodyPr>
            <a:normAutofit/>
          </a:bodyPr>
          <a:lstStyle/>
          <a:p>
            <a:r>
              <a:rPr lang="cs-CZ" dirty="0"/>
              <a:t>Nukleární zobrazovací. vyšetření</a:t>
            </a:r>
          </a:p>
          <a:p>
            <a:r>
              <a:rPr lang="cs-CZ" dirty="0"/>
              <a:t>Zobrazení metabolické aktivity nádorového ložiska</a:t>
            </a:r>
          </a:p>
          <a:p>
            <a:r>
              <a:rPr lang="cs-CZ" dirty="0"/>
              <a:t>Gama kamera, SPECT, PET/CT, PET/MRI</a:t>
            </a:r>
          </a:p>
        </p:txBody>
      </p:sp>
      <p:pic>
        <p:nvPicPr>
          <p:cNvPr id="2050" name="Picture 2" descr="Bone scan | Health Navigator New Zea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7930" y="1063207"/>
            <a:ext cx="1600200" cy="5486400"/>
          </a:xfrm>
          <a:prstGeom prst="rect">
            <a:avLst/>
          </a:prstGeom>
          <a:noFill/>
        </p:spPr>
      </p:pic>
      <p:pic>
        <p:nvPicPr>
          <p:cNvPr id="5" name="Picture 4" descr="C:\Users\Martin\Desktop\obr. orthobull\pet mri.jpg"/>
          <p:cNvPicPr>
            <a:picLocks noChangeAspect="1" noChangeArrowheads="1"/>
          </p:cNvPicPr>
          <p:nvPr/>
        </p:nvPicPr>
        <p:blipFill>
          <a:blip r:embed="rId3"/>
          <a:srcRect l="4231" t="3149" r="4231" b="3149"/>
          <a:stretch>
            <a:fillRect/>
          </a:stretch>
        </p:blipFill>
        <p:spPr bwMode="auto">
          <a:xfrm>
            <a:off x="931653" y="3861901"/>
            <a:ext cx="5181207" cy="237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1366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Nádorové onemocnění - Diagnostika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864"/>
            <a:ext cx="10515600" cy="4719099"/>
          </a:xfrm>
        </p:spPr>
        <p:txBody>
          <a:bodyPr>
            <a:normAutofit/>
          </a:bodyPr>
          <a:lstStyle/>
          <a:p>
            <a:r>
              <a:rPr lang="cs-CZ" dirty="0"/>
              <a:t>Bronchoskopie, kolo/gastroskopie</a:t>
            </a:r>
          </a:p>
          <a:p>
            <a:r>
              <a:rPr lang="cs-CZ" dirty="0"/>
              <a:t>Vizualizace postižení, odběr  biopsie</a:t>
            </a:r>
          </a:p>
          <a:p>
            <a:r>
              <a:rPr lang="cs-CZ" dirty="0" err="1"/>
              <a:t>Endosonografie</a:t>
            </a:r>
            <a:r>
              <a:rPr lang="cs-CZ" dirty="0"/>
              <a:t>, ERCP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  </a:t>
            </a:r>
            <a:r>
              <a:rPr lang="cs-CZ" b="1" dirty="0"/>
              <a:t> Biopsie</a:t>
            </a:r>
          </a:p>
          <a:p>
            <a:r>
              <a:rPr lang="cs-CZ" dirty="0"/>
              <a:t>Chirurgická biopsie</a:t>
            </a:r>
          </a:p>
          <a:p>
            <a:r>
              <a:rPr lang="cs-CZ" dirty="0" err="1"/>
              <a:t>True</a:t>
            </a:r>
            <a:r>
              <a:rPr lang="cs-CZ" dirty="0"/>
              <a:t>-</a:t>
            </a:r>
            <a:r>
              <a:rPr lang="cs-CZ" dirty="0" err="1"/>
              <a:t>cut</a:t>
            </a:r>
            <a:endParaRPr lang="cs-CZ" dirty="0"/>
          </a:p>
          <a:p>
            <a:r>
              <a:rPr lang="cs-CZ" dirty="0"/>
              <a:t>FNAB</a:t>
            </a:r>
          </a:p>
          <a:p>
            <a:r>
              <a:rPr lang="cs-CZ" dirty="0"/>
              <a:t>cytologie</a:t>
            </a:r>
          </a:p>
        </p:txBody>
      </p:sp>
      <p:pic>
        <p:nvPicPr>
          <p:cNvPr id="3074" name="Picture 2" descr="New Guideline Lowers Age to Begin Colorectal Cancer Screening | MedPage  To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6300" y="154072"/>
            <a:ext cx="4056611" cy="2281844"/>
          </a:xfrm>
          <a:prstGeom prst="rect">
            <a:avLst/>
          </a:prstGeom>
          <a:noFill/>
        </p:spPr>
      </p:pic>
      <p:pic>
        <p:nvPicPr>
          <p:cNvPr id="5" name="Picture 5" descr="Bowel Colorectal Cancer and Polyps | Brisbane, Australia"/>
          <p:cNvPicPr>
            <a:picLocks noChangeAspect="1" noChangeArrowheads="1"/>
          </p:cNvPicPr>
          <p:nvPr/>
        </p:nvPicPr>
        <p:blipFill>
          <a:blip r:embed="rId3"/>
          <a:srcRect l="5472" t="7268" r="5472" b="4846"/>
          <a:stretch>
            <a:fillRect/>
          </a:stretch>
        </p:blipFill>
        <p:spPr bwMode="auto">
          <a:xfrm>
            <a:off x="9481775" y="2549815"/>
            <a:ext cx="2548574" cy="188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olonoscopy: Cecal Polyp Hot Biopsy Avulsion • Video • MEDtube.net"/>
          <p:cNvPicPr>
            <a:picLocks noChangeAspect="1" noChangeArrowheads="1"/>
          </p:cNvPicPr>
          <p:nvPr/>
        </p:nvPicPr>
        <p:blipFill>
          <a:blip r:embed="rId4"/>
          <a:srcRect l="12918" r="14026"/>
          <a:stretch>
            <a:fillRect/>
          </a:stretch>
        </p:blipFill>
        <p:spPr bwMode="auto">
          <a:xfrm>
            <a:off x="7151523" y="2544792"/>
            <a:ext cx="2263001" cy="1742536"/>
          </a:xfrm>
          <a:prstGeom prst="rect">
            <a:avLst/>
          </a:prstGeom>
          <a:noFill/>
        </p:spPr>
      </p:pic>
      <p:pic>
        <p:nvPicPr>
          <p:cNvPr id="7" name="Picture 7" descr="C:\Users\Martin\Desktop\obr. orthobull\tyd-aspiration-biops_fi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5777" y="4436434"/>
            <a:ext cx="35083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Martin\Desktop\obr. orthobull\tru cut.jpg"/>
          <p:cNvPicPr>
            <a:picLocks noChangeAspect="1" noChangeArrowheads="1"/>
          </p:cNvPicPr>
          <p:nvPr/>
        </p:nvPicPr>
        <p:blipFill>
          <a:blip r:embed="rId6"/>
          <a:srcRect l="1968" t="2251" r="3937" b="2251"/>
          <a:stretch>
            <a:fillRect/>
          </a:stretch>
        </p:blipFill>
        <p:spPr bwMode="auto">
          <a:xfrm>
            <a:off x="6927012" y="4510159"/>
            <a:ext cx="2460027" cy="21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Bronchoscopy | Irish Cancer Societ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3562" y="4238457"/>
            <a:ext cx="2540240" cy="2619543"/>
          </a:xfrm>
          <a:prstGeom prst="rect">
            <a:avLst/>
          </a:prstGeom>
          <a:noFill/>
        </p:spPr>
      </p:pic>
      <p:pic>
        <p:nvPicPr>
          <p:cNvPr id="1026" name="Picture 2" descr="Prospective Study about the Utility of Endoscopic Ultrasound for Predicting  the Safety of Endoscopic Submucosal Dissection in Early Gastric Cancer  (T-HOPE 0801)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t="10826" r="6370" b="12752"/>
          <a:stretch/>
        </p:blipFill>
        <p:spPr bwMode="auto">
          <a:xfrm>
            <a:off x="5069964" y="2535780"/>
            <a:ext cx="1734207" cy="170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3728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Performance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Hodnocení míry soběstačnosti, </a:t>
            </a:r>
            <a:r>
              <a:rPr lang="cs-CZ" dirty="0" err="1"/>
              <a:t>sebeobsluhy</a:t>
            </a:r>
            <a:r>
              <a:rPr lang="cs-CZ" dirty="0"/>
              <a:t>, pohyblivosti, </a:t>
            </a:r>
            <a:r>
              <a:rPr lang="cs-CZ" dirty="0" err="1"/>
              <a:t>QoL</a:t>
            </a:r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    </a:t>
            </a:r>
            <a:r>
              <a:rPr lang="cs-CZ" b="1" dirty="0"/>
              <a:t>WHO/ECOG</a:t>
            </a:r>
          </a:p>
          <a:p>
            <a:r>
              <a:rPr lang="cs-CZ" dirty="0"/>
              <a:t>stupeň 0 – schopen normální tělesné aktivity bez omezení;</a:t>
            </a:r>
          </a:p>
          <a:p>
            <a:r>
              <a:rPr lang="cs-CZ" dirty="0"/>
              <a:t>stupeň 1 – neschopen těžké fyzické námahy, může konat lehčí práci;</a:t>
            </a:r>
          </a:p>
          <a:p>
            <a:r>
              <a:rPr lang="cs-CZ" dirty="0"/>
              <a:t>stupeň 2 – soběstačný, ale neschopen práce, tráví více než 50 % denní doby mimo lůžko;</a:t>
            </a:r>
          </a:p>
          <a:p>
            <a:r>
              <a:rPr lang="cs-CZ" dirty="0"/>
              <a:t>stupeň 3 – omezeně soběstačný, na lůžku tráví více než 50 % denní doby;</a:t>
            </a:r>
          </a:p>
          <a:p>
            <a:r>
              <a:rPr lang="cs-CZ" dirty="0"/>
              <a:t>stupeň 4 – zcela nesoběstačný, trvale upoután na lůžko.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Léčba nádorového nemocnění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6272"/>
            <a:ext cx="10515600" cy="4520691"/>
          </a:xfrm>
        </p:spPr>
        <p:txBody>
          <a:bodyPr>
            <a:normAutofit/>
          </a:bodyPr>
          <a:lstStyle/>
          <a:p>
            <a:r>
              <a:rPr lang="cs-CZ" dirty="0"/>
              <a:t>Stanovení léčebného cíle – u pokročilého onemocnění dle doporučení </a:t>
            </a:r>
            <a:r>
              <a:rPr lang="cs-CZ" b="1" dirty="0" err="1"/>
              <a:t>multidisciplinární</a:t>
            </a:r>
            <a:r>
              <a:rPr lang="cs-CZ" b="1" dirty="0"/>
              <a:t> onkologické indikační komise  </a:t>
            </a:r>
            <a:r>
              <a:rPr lang="cs-CZ" dirty="0"/>
              <a:t>- </a:t>
            </a:r>
            <a:r>
              <a:rPr lang="cs-CZ" dirty="0" err="1"/>
              <a:t>tailored</a:t>
            </a:r>
            <a:r>
              <a:rPr lang="cs-CZ" dirty="0"/>
              <a:t> </a:t>
            </a:r>
            <a:r>
              <a:rPr lang="cs-CZ" dirty="0" err="1"/>
              <a:t>therapy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Onkolog, radiolog, (patolog), radiační onkolog, chirurgické specializace </a:t>
            </a:r>
          </a:p>
          <a:p>
            <a:endParaRPr lang="cs-CZ" dirty="0"/>
          </a:p>
          <a:p>
            <a:r>
              <a:rPr lang="cs-CZ" dirty="0"/>
              <a:t>Tumor -  lokalizovaný/systémový,  rozsah lokální pokročilosti, solitární </a:t>
            </a:r>
          </a:p>
          <a:p>
            <a:pPr>
              <a:buNone/>
            </a:pPr>
            <a:r>
              <a:rPr lang="cs-CZ" dirty="0"/>
              <a:t>                    meta (2-3) orgánu/ diseminace</a:t>
            </a:r>
          </a:p>
          <a:p>
            <a:r>
              <a:rPr lang="cs-CZ" dirty="0"/>
              <a:t>Léčba   – efektivita,  vedlejší účinky</a:t>
            </a:r>
          </a:p>
          <a:p>
            <a:r>
              <a:rPr lang="cs-CZ" dirty="0"/>
              <a:t>Pacient – fyzické a mentální kapacity pac.,  ECOG (performance status)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607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Onkologická léčba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69" y="1825625"/>
            <a:ext cx="109640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   Protinádorová terapie </a:t>
            </a:r>
            <a:r>
              <a:rPr lang="cs-CZ" dirty="0"/>
              <a:t>– odstranění, zmenšení, zpomalení samotné </a:t>
            </a:r>
            <a:r>
              <a:rPr lang="cs-CZ" dirty="0" err="1"/>
              <a:t>neoplazie</a:t>
            </a:r>
            <a:r>
              <a:rPr lang="cs-CZ" dirty="0"/>
              <a:t> </a:t>
            </a:r>
          </a:p>
          <a:p>
            <a:r>
              <a:rPr lang="cs-CZ" dirty="0" err="1"/>
              <a:t>Onkochirurgie</a:t>
            </a:r>
            <a:r>
              <a:rPr lang="cs-CZ" dirty="0"/>
              <a:t>, radioterapie, systémová terapie</a:t>
            </a:r>
          </a:p>
          <a:p>
            <a:r>
              <a:rPr lang="cs-CZ" dirty="0"/>
              <a:t>Časná stadia </a:t>
            </a:r>
            <a:r>
              <a:rPr lang="cs-CZ" dirty="0" err="1"/>
              <a:t>monoter</a:t>
            </a:r>
            <a:r>
              <a:rPr lang="cs-CZ" dirty="0"/>
              <a:t>.  x   pokročilá stadia – kombinovaná komplexní terapie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   Podpůrná onkologická léčba</a:t>
            </a:r>
            <a:r>
              <a:rPr lang="cs-CZ" dirty="0"/>
              <a:t> – neřeší samotný nádor</a:t>
            </a:r>
          </a:p>
          <a:p>
            <a:r>
              <a:rPr lang="cs-CZ" dirty="0"/>
              <a:t>Bolest, nutrice, psychologická podpora,  ošetření NÚ protinádorové terapie (zvracení, toxicita, infekční komplikace)</a:t>
            </a:r>
          </a:p>
        </p:txBody>
      </p:sp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607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Léčebný záměr u onkologického onemocnění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853"/>
            <a:ext cx="10515600" cy="4788110"/>
          </a:xfrm>
        </p:spPr>
        <p:txBody>
          <a:bodyPr>
            <a:normAutofit/>
          </a:bodyPr>
          <a:lstStyle/>
          <a:p>
            <a:r>
              <a:rPr lang="cs-CZ" dirty="0"/>
              <a:t>Dle typu , rozsahu nádorového onemocnění a stavu pacienta</a:t>
            </a:r>
          </a:p>
          <a:p>
            <a:endParaRPr lang="cs-CZ" dirty="0"/>
          </a:p>
          <a:p>
            <a:r>
              <a:rPr lang="cs-CZ" b="1" dirty="0"/>
              <a:t>Kurativní záměr </a:t>
            </a:r>
            <a:r>
              <a:rPr lang="cs-CZ" dirty="0"/>
              <a:t>-  </a:t>
            </a:r>
            <a:r>
              <a:rPr lang="cs-CZ" b="1" dirty="0"/>
              <a:t>radiální terapie </a:t>
            </a:r>
            <a:r>
              <a:rPr lang="cs-CZ" dirty="0"/>
              <a:t>– kompletní  vyléčení nádorového onemocnění -  kompletní remise,  ( 5let bez návratu choroby)</a:t>
            </a:r>
          </a:p>
          <a:p>
            <a:r>
              <a:rPr lang="cs-CZ" dirty="0" err="1"/>
              <a:t>Onkochirurgie</a:t>
            </a:r>
            <a:r>
              <a:rPr lang="cs-CZ" dirty="0"/>
              <a:t>, </a:t>
            </a:r>
            <a:r>
              <a:rPr lang="cs-CZ" dirty="0" err="1"/>
              <a:t>ChT</a:t>
            </a:r>
            <a:r>
              <a:rPr lang="cs-CZ" dirty="0"/>
              <a:t> (</a:t>
            </a:r>
            <a:r>
              <a:rPr lang="cs-CZ" dirty="0" err="1"/>
              <a:t>hemotoonkologie</a:t>
            </a:r>
            <a:r>
              <a:rPr lang="cs-CZ" dirty="0"/>
              <a:t>, </a:t>
            </a:r>
            <a:r>
              <a:rPr lang="cs-CZ" dirty="0" err="1"/>
              <a:t>testikulárná</a:t>
            </a:r>
            <a:r>
              <a:rPr lang="cs-CZ" dirty="0"/>
              <a:t> ca), RT</a:t>
            </a:r>
          </a:p>
          <a:p>
            <a:endParaRPr lang="cs-CZ" dirty="0"/>
          </a:p>
          <a:p>
            <a:r>
              <a:rPr lang="cs-CZ" dirty="0" err="1"/>
              <a:t>Neoadjuvantní</a:t>
            </a:r>
            <a:r>
              <a:rPr lang="cs-CZ" dirty="0"/>
              <a:t> léčba – před primární </a:t>
            </a:r>
            <a:r>
              <a:rPr lang="cs-CZ" dirty="0" err="1"/>
              <a:t>th</a:t>
            </a:r>
            <a:r>
              <a:rPr lang="cs-CZ" dirty="0"/>
              <a:t>,  zlepšení operability,                                        </a:t>
            </a:r>
          </a:p>
          <a:p>
            <a:r>
              <a:rPr lang="cs-CZ" dirty="0"/>
              <a:t>Primární léčba  –  primární ošetření </a:t>
            </a:r>
            <a:r>
              <a:rPr lang="cs-CZ" dirty="0" err="1"/>
              <a:t>origa</a:t>
            </a:r>
            <a:r>
              <a:rPr lang="cs-CZ" dirty="0"/>
              <a:t>, </a:t>
            </a:r>
            <a:r>
              <a:rPr lang="cs-CZ" dirty="0" err="1"/>
              <a:t>soliterní</a:t>
            </a:r>
            <a:r>
              <a:rPr lang="cs-CZ" dirty="0"/>
              <a:t> meta</a:t>
            </a:r>
          </a:p>
          <a:p>
            <a:r>
              <a:rPr lang="cs-CZ" dirty="0"/>
              <a:t>Adjuvantní léčba – po primární </a:t>
            </a:r>
            <a:r>
              <a:rPr lang="cs-CZ" dirty="0" err="1"/>
              <a:t>th</a:t>
            </a:r>
            <a:r>
              <a:rPr lang="cs-CZ" dirty="0"/>
              <a:t>., při </a:t>
            </a:r>
            <a:r>
              <a:rPr lang="cs-CZ" dirty="0" err="1"/>
              <a:t>mikrometastázách</a:t>
            </a:r>
            <a:r>
              <a:rPr lang="cs-CZ" dirty="0"/>
              <a:t> (GIT, prso)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607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Léčebný záměr onkologického onemocnění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6272"/>
            <a:ext cx="10515600" cy="4520691"/>
          </a:xfrm>
        </p:spPr>
        <p:txBody>
          <a:bodyPr>
            <a:normAutofit/>
          </a:bodyPr>
          <a:lstStyle/>
          <a:p>
            <a:r>
              <a:rPr lang="cs-CZ" b="1" dirty="0"/>
              <a:t>Paliativní záměr – </a:t>
            </a:r>
            <a:r>
              <a:rPr lang="cs-CZ" dirty="0" err="1"/>
              <a:t>protinádorová</a:t>
            </a:r>
            <a:r>
              <a:rPr lang="cs-CZ" dirty="0"/>
              <a:t> terapie</a:t>
            </a:r>
            <a:r>
              <a:rPr lang="cs-CZ" b="1" dirty="0"/>
              <a:t> -</a:t>
            </a:r>
            <a:r>
              <a:rPr lang="cs-CZ" dirty="0"/>
              <a:t>nedosáhne vyléčení – kontrola onemocnění - zlepšení kvality života a prevence/ oddálení zhoršení onemocněním (prodlužuje život)</a:t>
            </a:r>
          </a:p>
          <a:p>
            <a:r>
              <a:rPr lang="cs-CZ" dirty="0"/>
              <a:t>Pokročilé formy postižení - lokalizované inoperabilní,  generalizace</a:t>
            </a:r>
          </a:p>
          <a:p>
            <a:endParaRPr lang="cs-CZ" dirty="0"/>
          </a:p>
          <a:p>
            <a:r>
              <a:rPr lang="cs-CZ" dirty="0" err="1"/>
              <a:t>Th</a:t>
            </a:r>
            <a:r>
              <a:rPr lang="cs-CZ" dirty="0"/>
              <a:t>: hormonální, biologická (CML), </a:t>
            </a:r>
            <a:r>
              <a:rPr lang="cs-CZ" dirty="0" err="1"/>
              <a:t>ChT</a:t>
            </a:r>
            <a:r>
              <a:rPr lang="cs-CZ" dirty="0"/>
              <a:t>, RT, </a:t>
            </a:r>
          </a:p>
          <a:p>
            <a:endParaRPr lang="cs-CZ" dirty="0"/>
          </a:p>
          <a:p>
            <a:r>
              <a:rPr lang="cs-CZ" b="1" dirty="0"/>
              <a:t>Symptomatologický záměr, terminální péče</a:t>
            </a:r>
          </a:p>
          <a:p>
            <a:r>
              <a:rPr lang="cs-CZ" dirty="0"/>
              <a:t>Neovlivňuje nádorové onemocnění, ovlivnění vznikajících symptomů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Terapeutické modality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None/>
              <a:defRPr/>
            </a:pPr>
            <a:r>
              <a:rPr lang="cs-CZ" u="sng" dirty="0"/>
              <a:t> </a:t>
            </a:r>
            <a:r>
              <a:rPr lang="en-GB" u="sng" dirty="0"/>
              <a:t>Lo</a:t>
            </a:r>
            <a:r>
              <a:rPr lang="cs-CZ" u="sng" dirty="0" err="1"/>
              <a:t>koregionální</a:t>
            </a:r>
            <a:endParaRPr lang="en-GB" u="sng" dirty="0"/>
          </a:p>
          <a:p>
            <a:pPr>
              <a:defRPr/>
            </a:pPr>
            <a:r>
              <a:rPr lang="en-GB" dirty="0"/>
              <a:t>On</a:t>
            </a:r>
            <a:r>
              <a:rPr lang="cs-CZ" dirty="0" err="1"/>
              <a:t>kochirurgie</a:t>
            </a:r>
            <a:endParaRPr lang="en-GB" dirty="0"/>
          </a:p>
          <a:p>
            <a:pPr>
              <a:defRPr/>
            </a:pPr>
            <a:r>
              <a:rPr lang="en-GB" dirty="0" err="1"/>
              <a:t>Radi</a:t>
            </a:r>
            <a:r>
              <a:rPr lang="cs-CZ" dirty="0" err="1"/>
              <a:t>oterapie</a:t>
            </a:r>
            <a:endParaRPr lang="en-GB" dirty="0"/>
          </a:p>
          <a:p>
            <a:pPr>
              <a:defRPr/>
            </a:pPr>
            <a:endParaRPr lang="cs-CZ" dirty="0"/>
          </a:p>
          <a:p>
            <a:pPr>
              <a:buNone/>
              <a:defRPr/>
            </a:pPr>
            <a:r>
              <a:rPr lang="cs-CZ" dirty="0"/>
              <a:t>     </a:t>
            </a:r>
          </a:p>
          <a:p>
            <a:pPr>
              <a:buNone/>
              <a:defRPr/>
            </a:pPr>
            <a:endParaRPr lang="cs-CZ" u="sng" dirty="0"/>
          </a:p>
          <a:p>
            <a:pPr>
              <a:buNone/>
              <a:defRPr/>
            </a:pPr>
            <a:endParaRPr lang="cs-CZ" u="sng" dirty="0"/>
          </a:p>
          <a:p>
            <a:pPr>
              <a:buNone/>
              <a:defRPr/>
            </a:pPr>
            <a:endParaRPr lang="cs-CZ" u="sng" dirty="0"/>
          </a:p>
          <a:p>
            <a:pPr>
              <a:buNone/>
              <a:defRPr/>
            </a:pPr>
            <a:r>
              <a:rPr lang="en-GB" u="sng" dirty="0" err="1"/>
              <a:t>Syst</a:t>
            </a:r>
            <a:r>
              <a:rPr lang="cs-CZ" u="sng" dirty="0" err="1"/>
              <a:t>émové</a:t>
            </a:r>
            <a:endParaRPr lang="en-GB" u="sng" dirty="0"/>
          </a:p>
          <a:p>
            <a:pPr>
              <a:defRPr/>
            </a:pPr>
            <a:r>
              <a:rPr lang="en-GB" dirty="0" err="1"/>
              <a:t>Chemot</a:t>
            </a:r>
            <a:r>
              <a:rPr lang="cs-CZ" dirty="0" err="1"/>
              <a:t>erapie</a:t>
            </a:r>
            <a:endParaRPr lang="en-GB" dirty="0"/>
          </a:p>
          <a:p>
            <a:pPr>
              <a:defRPr/>
            </a:pPr>
            <a:r>
              <a:rPr lang="en-GB" dirty="0" err="1"/>
              <a:t>Hormon</a:t>
            </a:r>
            <a:r>
              <a:rPr lang="cs-CZ" dirty="0" err="1"/>
              <a:t>ální</a:t>
            </a:r>
            <a:r>
              <a:rPr lang="cs-CZ" dirty="0"/>
              <a:t> terapie</a:t>
            </a:r>
            <a:endParaRPr lang="en-GB" dirty="0"/>
          </a:p>
          <a:p>
            <a:pPr>
              <a:defRPr/>
            </a:pPr>
            <a:r>
              <a:rPr lang="cs-CZ" dirty="0"/>
              <a:t>cílená</a:t>
            </a:r>
            <a:r>
              <a:rPr lang="en-GB" dirty="0"/>
              <a:t> „</a:t>
            </a:r>
            <a:r>
              <a:rPr lang="en-GB" dirty="0" err="1"/>
              <a:t>biolog</a:t>
            </a:r>
            <a:r>
              <a:rPr lang="cs-CZ" dirty="0" err="1"/>
              <a:t>ická</a:t>
            </a:r>
            <a:r>
              <a:rPr lang="en-GB" dirty="0"/>
              <a:t>“ </a:t>
            </a:r>
            <a:r>
              <a:rPr lang="cs-CZ" dirty="0"/>
              <a:t>léčba</a:t>
            </a:r>
            <a:endParaRPr lang="en-GB" dirty="0"/>
          </a:p>
          <a:p>
            <a:pPr>
              <a:defRPr/>
            </a:pPr>
            <a:r>
              <a:rPr lang="en-GB" dirty="0" err="1"/>
              <a:t>Im</a:t>
            </a:r>
            <a:r>
              <a:rPr lang="cs-CZ" dirty="0" err="1"/>
              <a:t>unoterapie</a:t>
            </a:r>
            <a:endParaRPr lang="cs-CZ" dirty="0"/>
          </a:p>
          <a:p>
            <a:pPr>
              <a:defRPr/>
            </a:pPr>
            <a:r>
              <a:rPr lang="cs-CZ" dirty="0"/>
              <a:t>(radioterapie)</a:t>
            </a:r>
          </a:p>
        </p:txBody>
      </p:sp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618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Nádorová epidemiologie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79" y="1570008"/>
            <a:ext cx="10870721" cy="4848045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Incidence</a:t>
            </a:r>
            <a:r>
              <a:rPr lang="cs-CZ" dirty="0"/>
              <a:t>  - nově vzniklé Tu /100000 *</a:t>
            </a:r>
          </a:p>
          <a:p>
            <a:r>
              <a:rPr lang="cs-CZ" u="sng" dirty="0"/>
              <a:t>Prevalence</a:t>
            </a:r>
            <a:r>
              <a:rPr lang="cs-CZ" dirty="0"/>
              <a:t>-suma všech daných Tu za období</a:t>
            </a:r>
          </a:p>
          <a:p>
            <a:r>
              <a:rPr lang="cs-CZ" u="sng" dirty="0"/>
              <a:t>Mortalita</a:t>
            </a:r>
            <a:r>
              <a:rPr lang="cs-CZ" dirty="0"/>
              <a:t>  </a:t>
            </a:r>
          </a:p>
          <a:p>
            <a:r>
              <a:rPr lang="cs-CZ" u="sng" dirty="0"/>
              <a:t>Letalita</a:t>
            </a:r>
            <a:r>
              <a:rPr lang="cs-CZ" dirty="0"/>
              <a:t>  - počet zemřelých z počtu </a:t>
            </a:r>
            <a:r>
              <a:rPr lang="cs-CZ" dirty="0" err="1"/>
              <a:t>nem</a:t>
            </a:r>
            <a:r>
              <a:rPr lang="cs-CZ" dirty="0"/>
              <a:t>. Tu   </a:t>
            </a:r>
          </a:p>
          <a:p>
            <a:endParaRPr lang="cs-CZ" dirty="0"/>
          </a:p>
          <a:p>
            <a:r>
              <a:rPr lang="cs-CZ" dirty="0"/>
              <a:t>Karcinom ledviny, </a:t>
            </a:r>
            <a:r>
              <a:rPr lang="cs-CZ" dirty="0" err="1"/>
              <a:t>kolorekta</a:t>
            </a:r>
            <a:r>
              <a:rPr lang="cs-CZ" dirty="0"/>
              <a:t>, plic, pankreatu</a:t>
            </a:r>
          </a:p>
          <a:p>
            <a:r>
              <a:rPr lang="cs-CZ" dirty="0"/>
              <a:t>Muži – prostata, </a:t>
            </a:r>
            <a:r>
              <a:rPr lang="cs-CZ" dirty="0" err="1"/>
              <a:t>kolorektum</a:t>
            </a:r>
            <a:r>
              <a:rPr lang="cs-CZ" dirty="0"/>
              <a:t>, plíce</a:t>
            </a:r>
          </a:p>
          <a:p>
            <a:r>
              <a:rPr lang="cs-CZ" dirty="0"/>
              <a:t>Ženy – prso, </a:t>
            </a:r>
            <a:r>
              <a:rPr lang="cs-CZ" dirty="0" err="1"/>
              <a:t>kolorektum</a:t>
            </a:r>
            <a:r>
              <a:rPr lang="cs-CZ" dirty="0"/>
              <a:t>, plíce</a:t>
            </a:r>
          </a:p>
          <a:p>
            <a:endParaRPr lang="cs-CZ" dirty="0"/>
          </a:p>
          <a:p>
            <a:r>
              <a:rPr lang="cs-CZ" dirty="0"/>
              <a:t>Incidence cca 510      mortalita 260   v ČR</a:t>
            </a:r>
          </a:p>
        </p:txBody>
      </p:sp>
      <p:pic>
        <p:nvPicPr>
          <p:cNvPr id="37890" name="Picture 2" descr="Rakovina v Čes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4430" y="638355"/>
            <a:ext cx="4997570" cy="5984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7567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607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FF0000"/>
                </a:solidFill>
                <a:latin typeface="+mn-lt"/>
              </a:rPr>
              <a:t>Onkochirurgie</a:t>
            </a:r>
            <a:endParaRPr lang="cs-CZ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92" y="1259456"/>
            <a:ext cx="10773508" cy="5193101"/>
          </a:xfrm>
        </p:spPr>
        <p:txBody>
          <a:bodyPr>
            <a:normAutofit/>
          </a:bodyPr>
          <a:lstStyle/>
          <a:p>
            <a:r>
              <a:rPr lang="cs-CZ" dirty="0"/>
              <a:t>Nejčastější primární kurativní terapeutická modalita solidních nádorů</a:t>
            </a:r>
          </a:p>
          <a:p>
            <a:endParaRPr lang="cs-CZ" dirty="0"/>
          </a:p>
          <a:p>
            <a:endParaRPr lang="cs-CZ" dirty="0"/>
          </a:p>
          <a:p>
            <a:r>
              <a:rPr lang="cs-CZ" u="sng" dirty="0"/>
              <a:t>Diagnostická chirurgie</a:t>
            </a:r>
            <a:endParaRPr lang="cs-CZ" dirty="0"/>
          </a:p>
          <a:p>
            <a:r>
              <a:rPr lang="cs-CZ" u="sng" dirty="0"/>
              <a:t>Kurativní chirurgie</a:t>
            </a:r>
            <a:endParaRPr lang="cs-CZ" dirty="0"/>
          </a:p>
          <a:p>
            <a:r>
              <a:rPr lang="cs-CZ" u="sng" dirty="0"/>
              <a:t>Paliativní chirurgie </a:t>
            </a:r>
          </a:p>
          <a:p>
            <a:r>
              <a:rPr lang="cs-CZ" dirty="0"/>
              <a:t>Preventivní chirurgie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Rekonstrukční chirurgie</a:t>
            </a:r>
          </a:p>
          <a:p>
            <a:endParaRPr lang="cs-CZ" dirty="0"/>
          </a:p>
        </p:txBody>
      </p:sp>
      <p:pic>
        <p:nvPicPr>
          <p:cNvPr id="4" name="Picture 2" descr="Pancreatic Cancer Surgical Treatment and Whipple Procedure"/>
          <p:cNvPicPr>
            <a:picLocks noChangeAspect="1" noChangeArrowheads="1"/>
          </p:cNvPicPr>
          <p:nvPr/>
        </p:nvPicPr>
        <p:blipFill>
          <a:blip r:embed="rId2"/>
          <a:srcRect l="2215" t="2036" r="2953" b="1018"/>
          <a:stretch>
            <a:fillRect/>
          </a:stretch>
        </p:blipFill>
        <p:spPr bwMode="auto">
          <a:xfrm>
            <a:off x="4416726" y="2172544"/>
            <a:ext cx="4433976" cy="3286294"/>
          </a:xfrm>
          <a:prstGeom prst="rect">
            <a:avLst/>
          </a:prstGeom>
          <a:noFill/>
        </p:spPr>
      </p:pic>
      <p:pic>
        <p:nvPicPr>
          <p:cNvPr id="5" name="Picture 2" descr="Extent of total mesorectal excision. | Download Scientific Diagram"/>
          <p:cNvPicPr>
            <a:picLocks noChangeAspect="1" noChangeArrowheads="1"/>
          </p:cNvPicPr>
          <p:nvPr/>
        </p:nvPicPr>
        <p:blipFill>
          <a:blip r:embed="rId3"/>
          <a:srcRect l="3272" t="3247" r="4580" b="2435"/>
          <a:stretch>
            <a:fillRect/>
          </a:stretch>
        </p:blipFill>
        <p:spPr bwMode="auto">
          <a:xfrm>
            <a:off x="8828097" y="2501660"/>
            <a:ext cx="3167841" cy="2613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607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FF0000"/>
                </a:solidFill>
                <a:latin typeface="+mn-lt"/>
              </a:rPr>
              <a:t>Onkochirurgie</a:t>
            </a:r>
            <a:endParaRPr lang="cs-CZ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9457"/>
            <a:ext cx="10515600" cy="5218981"/>
          </a:xfrm>
        </p:spPr>
        <p:txBody>
          <a:bodyPr>
            <a:normAutofit/>
          </a:bodyPr>
          <a:lstStyle/>
          <a:p>
            <a:r>
              <a:rPr lang="cs-CZ" dirty="0"/>
              <a:t>Kompletní odstranění nádoru s bezpečnostním lemem zdravé tkáně (cca 2cm ) - R-0 resekce</a:t>
            </a:r>
          </a:p>
          <a:p>
            <a:r>
              <a:rPr lang="cs-CZ" dirty="0"/>
              <a:t>Časná cévní ligatura, in-plane </a:t>
            </a:r>
            <a:r>
              <a:rPr lang="cs-CZ" dirty="0" err="1"/>
              <a:t>disekce</a:t>
            </a:r>
            <a:r>
              <a:rPr lang="cs-CZ" dirty="0"/>
              <a:t>, no </a:t>
            </a:r>
            <a:r>
              <a:rPr lang="cs-CZ" dirty="0" err="1"/>
              <a:t>touch</a:t>
            </a:r>
            <a:r>
              <a:rPr lang="cs-CZ" dirty="0"/>
              <a:t>, </a:t>
            </a:r>
            <a:r>
              <a:rPr lang="cs-CZ" dirty="0" err="1"/>
              <a:t>en</a:t>
            </a:r>
            <a:r>
              <a:rPr lang="cs-CZ" dirty="0"/>
              <a:t>-</a:t>
            </a:r>
            <a:r>
              <a:rPr lang="cs-CZ" dirty="0" err="1"/>
              <a:t>block</a:t>
            </a:r>
            <a:r>
              <a:rPr lang="cs-CZ" dirty="0"/>
              <a:t> resekce</a:t>
            </a:r>
          </a:p>
          <a:p>
            <a:r>
              <a:rPr lang="cs-CZ" dirty="0"/>
              <a:t>Odstranění spádových LU (I-III etáž)</a:t>
            </a:r>
          </a:p>
          <a:p>
            <a:r>
              <a:rPr lang="cs-CZ" dirty="0"/>
              <a:t>Odstranění metastáz </a:t>
            </a:r>
          </a:p>
          <a:p>
            <a:endParaRPr lang="cs-CZ" dirty="0"/>
          </a:p>
        </p:txBody>
      </p:sp>
      <p:pic>
        <p:nvPicPr>
          <p:cNvPr id="4" name="Picture 2" descr="C:\Users\Martin\Desktop\obr. orthobull\Complex-resection-margins-The-illustration-depicts-a-distal-colectomy-specimen-with-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695" y="3701483"/>
            <a:ext cx="3079749" cy="294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artin\Desktop\obr. orthobull\reswec gr1.jpeg"/>
          <p:cNvPicPr>
            <a:picLocks noChangeAspect="1" noChangeArrowheads="1"/>
          </p:cNvPicPr>
          <p:nvPr/>
        </p:nvPicPr>
        <p:blipFill>
          <a:blip r:embed="rId3"/>
          <a:srcRect l="12918" t="3113" r="7843" b="6225"/>
          <a:stretch>
            <a:fillRect/>
          </a:stretch>
        </p:blipFill>
        <p:spPr bwMode="auto">
          <a:xfrm>
            <a:off x="9497247" y="2648310"/>
            <a:ext cx="2591236" cy="3955096"/>
          </a:xfrm>
          <a:prstGeom prst="rect">
            <a:avLst/>
          </a:prstGeom>
          <a:noFill/>
        </p:spPr>
      </p:pic>
      <p:pic>
        <p:nvPicPr>
          <p:cNvPr id="6" name="Picture 4" descr="Japanese D3 dissection in cancer of the colon: technique and results -  ScienceDire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2708" y="3696570"/>
            <a:ext cx="2443011" cy="3014780"/>
          </a:xfrm>
          <a:prstGeom prst="rect">
            <a:avLst/>
          </a:prstGeom>
          <a:noFill/>
        </p:spPr>
      </p:pic>
      <p:pic>
        <p:nvPicPr>
          <p:cNvPr id="7" name="Picture 4" descr="C:\Users\Martin\Desktop\obr. orthobull\lung-cancer-treatmen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9359" y="3942272"/>
            <a:ext cx="3239749" cy="268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705"/>
          </a:xfrm>
        </p:spPr>
        <p:txBody>
          <a:bodyPr>
            <a:normAutofit/>
          </a:bodyPr>
          <a:lstStyle/>
          <a:p>
            <a:r>
              <a:rPr lang="cs-CZ" sz="3600" dirty="0"/>
              <a:t> </a:t>
            </a:r>
            <a:r>
              <a:rPr lang="cs-CZ" sz="3600" dirty="0" err="1">
                <a:solidFill>
                  <a:srgbClr val="FF0000"/>
                </a:solidFill>
                <a:latin typeface="+mn-lt"/>
              </a:rPr>
              <a:t>Onkochirurgie</a:t>
            </a:r>
            <a:endParaRPr lang="cs-CZ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3962"/>
            <a:ext cx="10515600" cy="4883001"/>
          </a:xfrm>
        </p:spPr>
        <p:txBody>
          <a:bodyPr>
            <a:normAutofit/>
          </a:bodyPr>
          <a:lstStyle/>
          <a:p>
            <a:r>
              <a:rPr lang="cs-CZ" dirty="0"/>
              <a:t>Histopatologické vyšetření </a:t>
            </a:r>
            <a:r>
              <a:rPr lang="cs-CZ" dirty="0" err="1"/>
              <a:t>resekátu</a:t>
            </a:r>
            <a:r>
              <a:rPr lang="cs-CZ" dirty="0"/>
              <a:t> – posouzení přítomnosti maligních buněk v resekční linii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   </a:t>
            </a:r>
            <a:r>
              <a:rPr lang="cs-CZ" u="sng" dirty="0"/>
              <a:t>R klasifikace</a:t>
            </a:r>
          </a:p>
          <a:p>
            <a:r>
              <a:rPr lang="cs-CZ" dirty="0"/>
              <a:t>R0</a:t>
            </a:r>
          </a:p>
          <a:p>
            <a:r>
              <a:rPr lang="cs-CZ" dirty="0"/>
              <a:t>R1 - mikroskopický</a:t>
            </a:r>
          </a:p>
          <a:p>
            <a:r>
              <a:rPr lang="cs-CZ" dirty="0"/>
              <a:t>R2 – makroskopický</a:t>
            </a:r>
          </a:p>
          <a:p>
            <a:endParaRPr lang="cs-CZ" dirty="0"/>
          </a:p>
          <a:p>
            <a:r>
              <a:rPr lang="cs-CZ" dirty="0"/>
              <a:t>Radikálnější výkon, adjuvantní terapie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C:\Users\Martin\Desktop\obr. orthobull\BCO_Pathology_Pg12_A_Image_tcm8-334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3533" y="2021816"/>
            <a:ext cx="501491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1366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FF0000"/>
                </a:solidFill>
                <a:latin typeface="+mn-lt"/>
              </a:rPr>
              <a:t>Onkochirurgie</a:t>
            </a:r>
            <a:endParaRPr lang="cs-CZ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561381"/>
            <a:ext cx="5181600" cy="48998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   </a:t>
            </a:r>
            <a:r>
              <a:rPr lang="cs-CZ" b="1" dirty="0"/>
              <a:t>Chirurgie metastáz</a:t>
            </a:r>
          </a:p>
          <a:p>
            <a:r>
              <a:rPr lang="cs-CZ" dirty="0"/>
              <a:t>Tumor a meta jsou </a:t>
            </a:r>
            <a:r>
              <a:rPr lang="cs-CZ" dirty="0" err="1"/>
              <a:t>resekabilní</a:t>
            </a:r>
            <a:endParaRPr lang="cs-CZ" dirty="0"/>
          </a:p>
          <a:p>
            <a:r>
              <a:rPr lang="cs-CZ" dirty="0"/>
              <a:t>Není generalizace</a:t>
            </a:r>
          </a:p>
          <a:p>
            <a:r>
              <a:rPr lang="cs-CZ" dirty="0"/>
              <a:t>Nejčastěji     </a:t>
            </a:r>
            <a:r>
              <a:rPr lang="cs-CZ" dirty="0" err="1"/>
              <a:t>KRCa</a:t>
            </a:r>
            <a:r>
              <a:rPr lang="cs-CZ" dirty="0"/>
              <a:t> -  játra</a:t>
            </a:r>
          </a:p>
          <a:p>
            <a:pPr>
              <a:buNone/>
            </a:pPr>
            <a:r>
              <a:rPr lang="cs-CZ" dirty="0"/>
              <a:t>                         Ledviny – plíce, kost</a:t>
            </a:r>
          </a:p>
          <a:p>
            <a:r>
              <a:rPr lang="cs-CZ" dirty="0" err="1"/>
              <a:t>Chir</a:t>
            </a:r>
            <a:r>
              <a:rPr lang="cs-CZ" dirty="0"/>
              <a:t>. resekce,  RFA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172200" y="1595887"/>
            <a:ext cx="5181600" cy="48566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   </a:t>
            </a:r>
            <a:r>
              <a:rPr lang="cs-CZ" b="1" dirty="0" err="1"/>
              <a:t>Sentinelová</a:t>
            </a:r>
            <a:r>
              <a:rPr lang="cs-CZ" b="1" dirty="0"/>
              <a:t> uzlina </a:t>
            </a:r>
          </a:p>
          <a:p>
            <a:r>
              <a:rPr lang="cs-CZ" dirty="0"/>
              <a:t>I. spádová LU</a:t>
            </a:r>
          </a:p>
          <a:p>
            <a:r>
              <a:rPr lang="cs-CZ" dirty="0" err="1"/>
              <a:t>Peroperační</a:t>
            </a:r>
            <a:r>
              <a:rPr lang="cs-CZ" dirty="0"/>
              <a:t> odběr na </a:t>
            </a:r>
            <a:r>
              <a:rPr lang="cs-CZ" dirty="0" err="1"/>
              <a:t>kryo</a:t>
            </a:r>
            <a:r>
              <a:rPr lang="cs-CZ" dirty="0"/>
              <a:t> vyšetření </a:t>
            </a:r>
          </a:p>
          <a:p>
            <a:r>
              <a:rPr lang="cs-CZ" dirty="0"/>
              <a:t>Prso, melanom</a:t>
            </a:r>
          </a:p>
          <a:p>
            <a:endParaRPr lang="cs-CZ" dirty="0"/>
          </a:p>
        </p:txBody>
      </p:sp>
      <p:pic>
        <p:nvPicPr>
          <p:cNvPr id="7" name="Picture 4" descr="C:\Users\Martin\Desktop\obr. orthobull\sentinel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00060" y="3657599"/>
            <a:ext cx="2958860" cy="2958860"/>
          </a:xfrm>
          <a:prstGeom prst="rect">
            <a:avLst/>
          </a:prstGeom>
        </p:spPr>
      </p:pic>
      <p:pic>
        <p:nvPicPr>
          <p:cNvPr id="8" name="Picture 5" descr="C:\Users\Martin\Desktop\obr. orthobull\sentinel 2.gif"/>
          <p:cNvPicPr>
            <a:picLocks noChangeAspect="1" noChangeArrowheads="1"/>
          </p:cNvPicPr>
          <p:nvPr/>
        </p:nvPicPr>
        <p:blipFill>
          <a:blip r:embed="rId3"/>
          <a:srcRect l="3543" t="9531" r="9449" b="8170"/>
          <a:stretch>
            <a:fillRect/>
          </a:stretch>
        </p:blipFill>
        <p:spPr bwMode="auto">
          <a:xfrm>
            <a:off x="9285119" y="140967"/>
            <a:ext cx="2760232" cy="22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olorectal Liver Metastases – Metachrono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478" y="4641011"/>
            <a:ext cx="2764009" cy="2070340"/>
          </a:xfrm>
          <a:prstGeom prst="rect">
            <a:avLst/>
          </a:prstGeom>
          <a:noFill/>
        </p:spPr>
      </p:pic>
      <p:pic>
        <p:nvPicPr>
          <p:cNvPr id="10" name="Picture 2" descr="C:\Users\Martin\Desktop\obr. orthobull\RFA.jpg"/>
          <p:cNvPicPr>
            <a:picLocks noChangeAspect="1" noChangeArrowheads="1"/>
          </p:cNvPicPr>
          <p:nvPr/>
        </p:nvPicPr>
        <p:blipFill>
          <a:blip r:embed="rId5"/>
          <a:srcRect l="1817" t="2435" r="3634" b="4871"/>
          <a:stretch>
            <a:fillRect/>
          </a:stretch>
        </p:blipFill>
        <p:spPr bwMode="auto">
          <a:xfrm>
            <a:off x="3965946" y="4511518"/>
            <a:ext cx="2971390" cy="217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urgical bypass vs. endoscopic stenting for pancreatic ductal  adenocarcinoma - ScienceDir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0818" y="327805"/>
            <a:ext cx="2955446" cy="34480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5222"/>
            <a:ext cx="10515600" cy="1017918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 </a:t>
            </a:r>
            <a:r>
              <a:rPr lang="cs-CZ" sz="4000" dirty="0">
                <a:solidFill>
                  <a:srgbClr val="FF0000"/>
                </a:solidFill>
                <a:latin typeface="+mn-lt"/>
              </a:rPr>
              <a:t>Paliativní chirurgické výkony</a:t>
            </a:r>
            <a:br>
              <a:rPr lang="cs-CZ" sz="3200" dirty="0">
                <a:solidFill>
                  <a:srgbClr val="FF0000"/>
                </a:solidFill>
                <a:latin typeface="+mn-lt"/>
              </a:rPr>
            </a:br>
            <a:endParaRPr lang="cs-CZ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8249"/>
            <a:ext cx="10515600" cy="4977442"/>
          </a:xfrm>
        </p:spPr>
        <p:txBody>
          <a:bodyPr>
            <a:normAutofit/>
          </a:bodyPr>
          <a:lstStyle/>
          <a:p>
            <a:r>
              <a:rPr lang="cs-CZ" dirty="0"/>
              <a:t>Spojkové operace, by-</a:t>
            </a:r>
            <a:r>
              <a:rPr lang="cs-CZ" dirty="0" err="1"/>
              <a:t>pass</a:t>
            </a:r>
            <a:endParaRPr lang="cs-CZ" dirty="0"/>
          </a:p>
          <a:p>
            <a:pPr>
              <a:buNone/>
            </a:pPr>
            <a:r>
              <a:rPr lang="cs-CZ" dirty="0"/>
              <a:t>   - </a:t>
            </a:r>
            <a:r>
              <a:rPr lang="cs-CZ" dirty="0" err="1"/>
              <a:t>gastrontero</a:t>
            </a:r>
            <a:r>
              <a:rPr lang="cs-CZ" dirty="0"/>
              <a:t> a., </a:t>
            </a:r>
            <a:r>
              <a:rPr lang="cs-CZ" dirty="0" err="1"/>
              <a:t>ileotransverzo</a:t>
            </a:r>
            <a:r>
              <a:rPr lang="cs-CZ" dirty="0"/>
              <a:t> a.</a:t>
            </a:r>
          </a:p>
          <a:p>
            <a:r>
              <a:rPr lang="cs-CZ" dirty="0" err="1"/>
              <a:t>Stomie</a:t>
            </a:r>
            <a:endParaRPr lang="cs-CZ" dirty="0"/>
          </a:p>
          <a:p>
            <a:r>
              <a:rPr lang="cs-CZ" dirty="0"/>
              <a:t>Zavedení enterální sondy</a:t>
            </a:r>
          </a:p>
          <a:p>
            <a:pPr>
              <a:buNone/>
            </a:pPr>
            <a:r>
              <a:rPr lang="cs-CZ" dirty="0"/>
              <a:t>   - gastrostomie, </a:t>
            </a:r>
            <a:r>
              <a:rPr lang="cs-CZ" dirty="0" err="1"/>
              <a:t>jejunostomie</a:t>
            </a:r>
            <a:endParaRPr lang="cs-CZ" dirty="0"/>
          </a:p>
          <a:p>
            <a:r>
              <a:rPr lang="cs-CZ" dirty="0" err="1"/>
              <a:t>Venozní</a:t>
            </a:r>
            <a:r>
              <a:rPr lang="cs-CZ" dirty="0"/>
              <a:t> port, PICC</a:t>
            </a:r>
          </a:p>
        </p:txBody>
      </p:sp>
      <p:pic>
        <p:nvPicPr>
          <p:cNvPr id="5128" name="Picture 8" descr="E CU of Brovaic line in chest | Lilsophie's Blog"/>
          <p:cNvPicPr>
            <a:picLocks noChangeAspect="1" noChangeArrowheads="1"/>
          </p:cNvPicPr>
          <p:nvPr/>
        </p:nvPicPr>
        <p:blipFill>
          <a:blip r:embed="rId3" cstate="print"/>
          <a:srcRect l="2684" t="4739" r="5613" b="4192"/>
          <a:stretch>
            <a:fillRect/>
          </a:stretch>
        </p:blipFill>
        <p:spPr bwMode="auto">
          <a:xfrm>
            <a:off x="9525471" y="3605842"/>
            <a:ext cx="2303229" cy="3062376"/>
          </a:xfrm>
          <a:prstGeom prst="rect">
            <a:avLst/>
          </a:prstGeom>
          <a:noFill/>
        </p:spPr>
      </p:pic>
      <p:pic>
        <p:nvPicPr>
          <p:cNvPr id="1026" name="Picture 2" descr="JaypeeDigital | eBook Reader"/>
          <p:cNvPicPr>
            <a:picLocks noChangeAspect="1" noChangeArrowheads="1"/>
          </p:cNvPicPr>
          <p:nvPr/>
        </p:nvPicPr>
        <p:blipFill>
          <a:blip r:embed="rId4"/>
          <a:srcRect r="50137"/>
          <a:stretch>
            <a:fillRect/>
          </a:stretch>
        </p:blipFill>
        <p:spPr bwMode="auto">
          <a:xfrm>
            <a:off x="9273396" y="341431"/>
            <a:ext cx="2663772" cy="2747632"/>
          </a:xfrm>
          <a:prstGeom prst="rect">
            <a:avLst/>
          </a:prstGeom>
          <a:noFill/>
        </p:spPr>
      </p:pic>
      <p:pic>
        <p:nvPicPr>
          <p:cNvPr id="1028" name="Picture 4" descr="File:Port-catheter.jpg - Wikimedia Comm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4648" y="4004610"/>
            <a:ext cx="2402217" cy="2637729"/>
          </a:xfrm>
          <a:prstGeom prst="rect">
            <a:avLst/>
          </a:prstGeom>
          <a:noFill/>
        </p:spPr>
      </p:pic>
      <p:pic>
        <p:nvPicPr>
          <p:cNvPr id="1032" name="Picture 8" descr="Jejunostomy feeding tube, indications, placement, care &amp; complicatio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2403" y="4132053"/>
            <a:ext cx="2930296" cy="251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2660"/>
            <a:ext cx="10515600" cy="1083076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 </a:t>
            </a:r>
            <a:r>
              <a:rPr lang="cs-CZ" sz="4000" dirty="0">
                <a:solidFill>
                  <a:srgbClr val="FF0000"/>
                </a:solidFill>
                <a:latin typeface="+mn-lt"/>
              </a:rPr>
              <a:t>Paliativní chirurgické výkony</a:t>
            </a:r>
            <a:br>
              <a:rPr lang="cs-CZ" sz="3200" dirty="0"/>
            </a:b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9305"/>
            <a:ext cx="10515600" cy="5066386"/>
          </a:xfrm>
        </p:spPr>
        <p:txBody>
          <a:bodyPr>
            <a:normAutofit/>
          </a:bodyPr>
          <a:lstStyle/>
          <a:p>
            <a:r>
              <a:rPr lang="cs-CZ" dirty="0"/>
              <a:t>Implantace stentu</a:t>
            </a:r>
          </a:p>
          <a:p>
            <a:endParaRPr lang="cs-CZ" dirty="0"/>
          </a:p>
          <a:p>
            <a:r>
              <a:rPr lang="cs-CZ" dirty="0" err="1"/>
              <a:t>Debulking</a:t>
            </a:r>
            <a:r>
              <a:rPr lang="cs-CZ" dirty="0"/>
              <a:t> – symptomatický efekt,                                                               prevence komplikací, </a:t>
            </a:r>
            <a:r>
              <a:rPr lang="cs-CZ" dirty="0" err="1"/>
              <a:t>cytoreduce</a:t>
            </a:r>
            <a:r>
              <a:rPr lang="cs-CZ" dirty="0"/>
              <a:t> u                                                                                     </a:t>
            </a:r>
            <a:r>
              <a:rPr lang="cs-CZ" dirty="0" err="1"/>
              <a:t>gyn</a:t>
            </a:r>
            <a:r>
              <a:rPr lang="cs-CZ" dirty="0"/>
              <a:t>. </a:t>
            </a:r>
            <a:r>
              <a:rPr lang="cs-CZ" dirty="0" err="1"/>
              <a:t>malgnit</a:t>
            </a:r>
            <a:r>
              <a:rPr lang="cs-CZ" dirty="0"/>
              <a:t> před kombinovanou </a:t>
            </a:r>
            <a:r>
              <a:rPr lang="cs-CZ" dirty="0" err="1"/>
              <a:t>ter</a:t>
            </a:r>
            <a:r>
              <a:rPr lang="cs-CZ" dirty="0"/>
              <a:t>.</a:t>
            </a:r>
          </a:p>
          <a:p>
            <a:r>
              <a:rPr lang="cs-CZ" dirty="0"/>
              <a:t>Sanační výkony</a:t>
            </a:r>
          </a:p>
          <a:p>
            <a:endParaRPr lang="cs-CZ" dirty="0"/>
          </a:p>
          <a:p>
            <a:r>
              <a:rPr lang="cs-CZ" dirty="0"/>
              <a:t>Řešení komplikací</a:t>
            </a:r>
          </a:p>
          <a:p>
            <a:pPr>
              <a:buNone/>
            </a:pPr>
            <a:r>
              <a:rPr lang="cs-CZ" dirty="0"/>
              <a:t> – ileus, krvácení, perforace,                                                                            </a:t>
            </a:r>
            <a:r>
              <a:rPr lang="cs-CZ" dirty="0" err="1"/>
              <a:t>stomický</a:t>
            </a:r>
            <a:r>
              <a:rPr lang="cs-CZ" dirty="0"/>
              <a:t> prolaps …..</a:t>
            </a:r>
          </a:p>
        </p:txBody>
      </p:sp>
      <p:pic>
        <p:nvPicPr>
          <p:cNvPr id="5124" name="Picture 4" descr="Definition of esophageal stent - NCI Dictionary of Cancer Terms - NCI"/>
          <p:cNvPicPr>
            <a:picLocks noChangeAspect="1" noChangeArrowheads="1"/>
          </p:cNvPicPr>
          <p:nvPr/>
        </p:nvPicPr>
        <p:blipFill>
          <a:blip r:embed="rId2"/>
          <a:srcRect l="4137" r="1655" b="10435"/>
          <a:stretch>
            <a:fillRect/>
          </a:stretch>
        </p:blipFill>
        <p:spPr bwMode="auto">
          <a:xfrm>
            <a:off x="8498170" y="856443"/>
            <a:ext cx="3463951" cy="2872178"/>
          </a:xfrm>
          <a:prstGeom prst="rect">
            <a:avLst/>
          </a:prstGeom>
          <a:noFill/>
        </p:spPr>
      </p:pic>
      <p:pic>
        <p:nvPicPr>
          <p:cNvPr id="5126" name="Picture 6" descr="Stents in patients with esophageal cancer before chemoradiotherapy: high  risk of complications and no impact on the nutritional status | European  Journal of Clinical Nutrition"/>
          <p:cNvPicPr>
            <a:picLocks noChangeAspect="1" noChangeArrowheads="1"/>
          </p:cNvPicPr>
          <p:nvPr/>
        </p:nvPicPr>
        <p:blipFill>
          <a:blip r:embed="rId3"/>
          <a:srcRect l="8502" t="1629" r="13360" b="8146"/>
          <a:stretch>
            <a:fillRect/>
          </a:stretch>
        </p:blipFill>
        <p:spPr bwMode="auto">
          <a:xfrm>
            <a:off x="6436929" y="1202455"/>
            <a:ext cx="1923000" cy="1655232"/>
          </a:xfrm>
          <a:prstGeom prst="rect">
            <a:avLst/>
          </a:prstGeom>
          <a:noFill/>
        </p:spPr>
      </p:pic>
      <p:pic>
        <p:nvPicPr>
          <p:cNvPr id="2050" name="Picture 2" descr="Locally advanced breast cancer describes a cancer that is larger than 5cm  and may have spread from..., Stock Photo, Picture And Rights Managed Image.  Pic. MDC-UK031-001-15701 | agefotost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604" y="3951396"/>
            <a:ext cx="3626591" cy="2680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2354"/>
          </a:xfrm>
        </p:spPr>
        <p:txBody>
          <a:bodyPr>
            <a:normAutofit/>
          </a:bodyPr>
          <a:lstStyle/>
          <a:p>
            <a:r>
              <a:rPr lang="cs-CZ" sz="3600" dirty="0"/>
              <a:t>  </a:t>
            </a:r>
            <a:r>
              <a:rPr lang="cs-CZ" sz="3600" dirty="0" err="1">
                <a:solidFill>
                  <a:srgbClr val="FF0000"/>
                </a:solidFill>
                <a:latin typeface="+mn-lt"/>
              </a:rPr>
              <a:t>Miniinvazivní</a:t>
            </a:r>
            <a:r>
              <a:rPr lang="cs-CZ" sz="3600" dirty="0">
                <a:solidFill>
                  <a:srgbClr val="FF0000"/>
                </a:solidFill>
                <a:latin typeface="+mn-lt"/>
              </a:rPr>
              <a:t> terapie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860" y="1825625"/>
            <a:ext cx="10680940" cy="4351338"/>
          </a:xfrm>
        </p:spPr>
        <p:txBody>
          <a:bodyPr>
            <a:normAutofit/>
          </a:bodyPr>
          <a:lstStyle/>
          <a:p>
            <a:r>
              <a:rPr lang="cs-CZ" b="1" dirty="0"/>
              <a:t>EMR</a:t>
            </a:r>
            <a:r>
              <a:rPr lang="cs-CZ" dirty="0"/>
              <a:t> – endoskopická mukózní resekce</a:t>
            </a:r>
          </a:p>
          <a:p>
            <a:endParaRPr lang="cs-CZ" dirty="0"/>
          </a:p>
          <a:p>
            <a:r>
              <a:rPr lang="cs-CZ" dirty="0"/>
              <a:t>Diagnostika a terapie prekanceróz a časných                                                         nádorových stadií (mukóza, </a:t>
            </a:r>
            <a:r>
              <a:rPr lang="cs-CZ" dirty="0" err="1"/>
              <a:t>submukóza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Resekce </a:t>
            </a:r>
            <a:r>
              <a:rPr lang="cs-CZ" dirty="0" err="1"/>
              <a:t>en</a:t>
            </a:r>
            <a:r>
              <a:rPr lang="cs-CZ" dirty="0"/>
              <a:t>-</a:t>
            </a:r>
            <a:r>
              <a:rPr lang="cs-CZ" dirty="0" err="1"/>
              <a:t>block</a:t>
            </a:r>
            <a:r>
              <a:rPr lang="cs-CZ" dirty="0"/>
              <a:t>  do 20mm,                                                                        nad - </a:t>
            </a:r>
            <a:r>
              <a:rPr lang="cs-CZ" dirty="0" err="1"/>
              <a:t>piece</a:t>
            </a:r>
            <a:r>
              <a:rPr lang="cs-CZ" dirty="0"/>
              <a:t>-</a:t>
            </a:r>
            <a:r>
              <a:rPr lang="cs-CZ" dirty="0" err="1"/>
              <a:t>meal</a:t>
            </a:r>
            <a:endParaRPr lang="cs-CZ" dirty="0"/>
          </a:p>
          <a:p>
            <a:endParaRPr lang="cs-CZ" dirty="0"/>
          </a:p>
          <a:p>
            <a:r>
              <a:rPr lang="cs-CZ" dirty="0"/>
              <a:t>Jícen, žaludek, duodenum, </a:t>
            </a:r>
            <a:r>
              <a:rPr lang="cs-CZ" dirty="0" err="1"/>
              <a:t>colon</a:t>
            </a:r>
            <a:r>
              <a:rPr lang="cs-CZ" dirty="0"/>
              <a:t>, konečník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2530" name="Picture 2" descr="Endoscopic Mucosal Resection (EMR) | Abdominal 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3494" y="457202"/>
            <a:ext cx="4891747" cy="2255688"/>
          </a:xfrm>
          <a:prstGeom prst="rect">
            <a:avLst/>
          </a:prstGeom>
          <a:noFill/>
        </p:spPr>
      </p:pic>
      <p:pic>
        <p:nvPicPr>
          <p:cNvPr id="22532" name="Picture 4" descr="Colorectal endoscopic mucosal resection (EMR) with saline–epinephrine... |  Download Scientific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1619" y="2907102"/>
            <a:ext cx="4820381" cy="372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686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Chemoterapie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4951"/>
            <a:ext cx="10515600" cy="4952012"/>
          </a:xfrm>
        </p:spPr>
        <p:txBody>
          <a:bodyPr>
            <a:normAutofit/>
          </a:bodyPr>
          <a:lstStyle/>
          <a:p>
            <a:r>
              <a:rPr lang="cs-CZ" b="1" dirty="0"/>
              <a:t>Klasická chemoterapie</a:t>
            </a:r>
          </a:p>
          <a:p>
            <a:r>
              <a:rPr lang="cs-CZ" dirty="0"/>
              <a:t>Působí převážně při buněčném dělení -  M fáze</a:t>
            </a:r>
          </a:p>
          <a:p>
            <a:r>
              <a:rPr lang="cs-CZ" dirty="0"/>
              <a:t>Nespecifický efekt -  postihuje všechny rychle se dělící buňky – vedl. účinek -  útlum kostní dřeně,  </a:t>
            </a:r>
            <a:r>
              <a:rPr lang="cs-CZ" dirty="0" err="1"/>
              <a:t>mukozitidy</a:t>
            </a:r>
            <a:r>
              <a:rPr lang="cs-CZ" dirty="0"/>
              <a:t> GIT, alopecie</a:t>
            </a:r>
          </a:p>
          <a:p>
            <a:r>
              <a:rPr lang="cs-CZ" dirty="0" err="1"/>
              <a:t>Hepatotoxicity</a:t>
            </a:r>
            <a:r>
              <a:rPr lang="cs-CZ" dirty="0"/>
              <a:t>, </a:t>
            </a:r>
            <a:r>
              <a:rPr lang="cs-CZ" dirty="0" err="1"/>
              <a:t>nefrotoxicita</a:t>
            </a:r>
            <a:r>
              <a:rPr lang="cs-CZ" dirty="0"/>
              <a:t>, </a:t>
            </a:r>
            <a:r>
              <a:rPr lang="cs-CZ" dirty="0" err="1"/>
              <a:t>kardiotoxicita</a:t>
            </a:r>
            <a:r>
              <a:rPr lang="cs-CZ" dirty="0"/>
              <a:t> </a:t>
            </a:r>
          </a:p>
          <a:p>
            <a:r>
              <a:rPr lang="cs-CZ" dirty="0"/>
              <a:t>Inhibitory mitózy, antimetabolity  replikace DNA,  alkylační činidla,  inhibitory enzymů</a:t>
            </a:r>
          </a:p>
          <a:p>
            <a:endParaRPr lang="cs-CZ" dirty="0"/>
          </a:p>
          <a:p>
            <a:r>
              <a:rPr lang="cs-CZ" b="1" dirty="0"/>
              <a:t>Imunoterapie</a:t>
            </a:r>
            <a:r>
              <a:rPr lang="cs-CZ" dirty="0"/>
              <a:t> – stimulace přirozené </a:t>
            </a:r>
            <a:r>
              <a:rPr lang="cs-CZ" dirty="0" err="1"/>
              <a:t>protinádorové</a:t>
            </a:r>
            <a:r>
              <a:rPr lang="cs-CZ" dirty="0"/>
              <a:t> imunity</a:t>
            </a:r>
          </a:p>
          <a:p>
            <a:r>
              <a:rPr lang="cs-CZ" dirty="0"/>
              <a:t>Interferon alfa,  IL-2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22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Chemoterapie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5887"/>
            <a:ext cx="10515600" cy="4581076"/>
          </a:xfrm>
        </p:spPr>
        <p:txBody>
          <a:bodyPr>
            <a:normAutofit/>
          </a:bodyPr>
          <a:lstStyle/>
          <a:p>
            <a:r>
              <a:rPr lang="cs-CZ" b="1" dirty="0"/>
              <a:t>Hormonální terapie  </a:t>
            </a:r>
            <a:r>
              <a:rPr lang="cs-CZ" dirty="0"/>
              <a:t>-   hormonálně dependentní karcinomy</a:t>
            </a:r>
          </a:p>
          <a:p>
            <a:r>
              <a:rPr lang="cs-CZ" dirty="0"/>
              <a:t>Odstranění žlázy ( varle, ovarium)</a:t>
            </a:r>
          </a:p>
          <a:p>
            <a:r>
              <a:rPr lang="cs-CZ" dirty="0"/>
              <a:t>Inhibice syntézy hormonu</a:t>
            </a:r>
          </a:p>
          <a:p>
            <a:r>
              <a:rPr lang="cs-CZ" dirty="0"/>
              <a:t>Antagonisté receptoru pro hormon</a:t>
            </a:r>
          </a:p>
          <a:p>
            <a:endParaRPr lang="cs-CZ" dirty="0"/>
          </a:p>
          <a:p>
            <a:r>
              <a:rPr lang="cs-CZ" b="1" dirty="0"/>
              <a:t>„Biologické“ cílená léčba </a:t>
            </a:r>
            <a:r>
              <a:rPr lang="cs-CZ" dirty="0"/>
              <a:t>-  umělé protilátky </a:t>
            </a:r>
          </a:p>
          <a:p>
            <a:r>
              <a:rPr lang="cs-CZ" dirty="0"/>
              <a:t>Inhibice růstu buněk</a:t>
            </a:r>
          </a:p>
          <a:p>
            <a:r>
              <a:rPr lang="cs-CZ" dirty="0"/>
              <a:t> protilátky proti </a:t>
            </a:r>
            <a:r>
              <a:rPr lang="cs-CZ" dirty="0" err="1"/>
              <a:t>tyrozinkinázovým</a:t>
            </a:r>
            <a:r>
              <a:rPr lang="cs-CZ" dirty="0"/>
              <a:t> receptorům </a:t>
            </a:r>
          </a:p>
          <a:p>
            <a:r>
              <a:rPr lang="cs-CZ" dirty="0"/>
              <a:t>„malé molekuly“ – inhibitory kináz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221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Radioterapie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2204"/>
            <a:ext cx="10515600" cy="506370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Ionizující záření:    elektromagnetické (gama)  x  korpuskulární</a:t>
            </a:r>
          </a:p>
          <a:p>
            <a:r>
              <a:rPr lang="cs-CZ" dirty="0"/>
              <a:t>Přímý efekt – zásah řetězce DNA v mitóze</a:t>
            </a:r>
          </a:p>
          <a:p>
            <a:r>
              <a:rPr lang="cs-CZ" dirty="0"/>
              <a:t>Nepřímý efekt – radiolýza vody </a:t>
            </a:r>
          </a:p>
          <a:p>
            <a:endParaRPr lang="cs-CZ" dirty="0"/>
          </a:p>
          <a:p>
            <a:r>
              <a:rPr lang="cs-CZ" dirty="0"/>
              <a:t>Dopravení maximální energie záření do nádoru s šetřením okolních tkání</a:t>
            </a:r>
          </a:p>
          <a:p>
            <a:r>
              <a:rPr lang="cs-CZ" dirty="0"/>
              <a:t>Kurativní, adjuvantní, </a:t>
            </a:r>
            <a:r>
              <a:rPr lang="cs-CZ" dirty="0" err="1"/>
              <a:t>neoadjuvantní</a:t>
            </a:r>
            <a:r>
              <a:rPr lang="cs-CZ" dirty="0"/>
              <a:t>, paliativní</a:t>
            </a:r>
          </a:p>
          <a:p>
            <a:r>
              <a:rPr lang="cs-CZ" dirty="0" err="1"/>
              <a:t>Brachiterapie</a:t>
            </a:r>
            <a:r>
              <a:rPr lang="cs-CZ" dirty="0"/>
              <a:t> – zářič do nádoru</a:t>
            </a:r>
          </a:p>
          <a:p>
            <a:r>
              <a:rPr lang="cs-CZ" dirty="0"/>
              <a:t>Zevní radioterapie – lineární urychlovač,  gama nůž</a:t>
            </a:r>
          </a:p>
          <a:p>
            <a:r>
              <a:rPr lang="cs-CZ" dirty="0"/>
              <a:t>Frakcionace dávky -  zvýšení pravděpodobnosti zasažení populace </a:t>
            </a:r>
            <a:r>
              <a:rPr lang="cs-CZ" dirty="0" err="1"/>
              <a:t>bb</a:t>
            </a:r>
            <a:r>
              <a:rPr lang="cs-CZ" dirty="0"/>
              <a:t>. nádoru v M-fázi ,   </a:t>
            </a:r>
            <a:r>
              <a:rPr lang="cs-CZ" dirty="0" err="1"/>
              <a:t>konkomitantní</a:t>
            </a:r>
            <a:r>
              <a:rPr lang="cs-CZ" dirty="0"/>
              <a:t> RT+</a:t>
            </a:r>
            <a:r>
              <a:rPr lang="cs-CZ" dirty="0" err="1"/>
              <a:t>ChT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Národní onkologický registr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3525"/>
            <a:ext cx="10515600" cy="4503438"/>
          </a:xfrm>
        </p:spPr>
        <p:txBody>
          <a:bodyPr/>
          <a:lstStyle/>
          <a:p>
            <a:r>
              <a:rPr lang="cs-CZ" dirty="0"/>
              <a:t>Povinné hlášení zhoubných novotvarů</a:t>
            </a:r>
          </a:p>
          <a:p>
            <a:r>
              <a:rPr lang="cs-CZ" dirty="0"/>
              <a:t>Od 1976</a:t>
            </a:r>
          </a:p>
          <a:p>
            <a:r>
              <a:rPr lang="cs-CZ" dirty="0"/>
              <a:t>Uchovávání, zpracování dat</a:t>
            </a:r>
          </a:p>
          <a:p>
            <a:endParaRPr lang="cs-CZ" dirty="0"/>
          </a:p>
          <a:p>
            <a:endParaRPr lang="cs-CZ" b="1" dirty="0"/>
          </a:p>
          <a:p>
            <a:r>
              <a:rPr lang="cs-CZ" dirty="0"/>
              <a:t>Incidence</a:t>
            </a:r>
          </a:p>
          <a:p>
            <a:r>
              <a:rPr lang="cs-CZ" dirty="0"/>
              <a:t>Prevalence</a:t>
            </a:r>
          </a:p>
          <a:p>
            <a:r>
              <a:rPr lang="cs-CZ" dirty="0"/>
              <a:t>Mortalita /Přežívání (5let)</a:t>
            </a:r>
          </a:p>
        </p:txBody>
      </p:sp>
      <p:pic>
        <p:nvPicPr>
          <p:cNvPr id="36866" name="Picture 2" descr="https://www.onconet.cz/res/photogallery/1-2018-07-12-priloha3-07.jpg"/>
          <p:cNvPicPr>
            <a:picLocks noChangeAspect="1" noChangeArrowheads="1"/>
          </p:cNvPicPr>
          <p:nvPr/>
        </p:nvPicPr>
        <p:blipFill>
          <a:blip r:embed="rId2"/>
          <a:srcRect l="1476" t="5906" r="2953"/>
          <a:stretch>
            <a:fillRect/>
          </a:stretch>
        </p:blipFill>
        <p:spPr bwMode="auto">
          <a:xfrm>
            <a:off x="5658928" y="2128819"/>
            <a:ext cx="6153253" cy="4543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638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Hodnocení odpovědi na léčbu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85" y="1462227"/>
            <a:ext cx="10764715" cy="469322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 zaléčení – provedení re-</a:t>
            </a:r>
            <a:r>
              <a:rPr lang="cs-CZ" dirty="0" err="1"/>
              <a:t>stagingu</a:t>
            </a:r>
            <a:r>
              <a:rPr lang="cs-CZ" dirty="0"/>
              <a:t>                                                                             – posouzení úspěšnosti</a:t>
            </a:r>
          </a:p>
          <a:p>
            <a:endParaRPr lang="cs-CZ" dirty="0"/>
          </a:p>
          <a:p>
            <a:r>
              <a:rPr lang="cs-CZ" dirty="0"/>
              <a:t>RECIST kriteria – porovnání „měřitelných                                                                       a neměřitelných lézí“ před a po léčbě</a:t>
            </a:r>
          </a:p>
          <a:p>
            <a:endParaRPr lang="cs-CZ" dirty="0"/>
          </a:p>
          <a:p>
            <a:r>
              <a:rPr lang="cs-CZ" dirty="0"/>
              <a:t>CR – </a:t>
            </a:r>
            <a:r>
              <a:rPr lang="cs-CZ" dirty="0" err="1"/>
              <a:t>complete</a:t>
            </a:r>
            <a:r>
              <a:rPr lang="cs-CZ" dirty="0"/>
              <a:t> response – vymizení všech  lézí</a:t>
            </a:r>
          </a:p>
          <a:p>
            <a:r>
              <a:rPr lang="cs-CZ" dirty="0"/>
              <a:t>PR – </a:t>
            </a:r>
            <a:r>
              <a:rPr lang="cs-CZ" dirty="0" err="1"/>
              <a:t>partial</a:t>
            </a:r>
            <a:r>
              <a:rPr lang="cs-CZ" dirty="0"/>
              <a:t> response  -   30% zmenšení měřitelných lézí</a:t>
            </a:r>
          </a:p>
          <a:p>
            <a:r>
              <a:rPr lang="cs-CZ" dirty="0"/>
              <a:t>SD – </a:t>
            </a:r>
            <a:r>
              <a:rPr lang="cs-CZ" dirty="0" err="1"/>
              <a:t>stable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 -  nesplňuje jiná kriteria</a:t>
            </a:r>
          </a:p>
          <a:p>
            <a:r>
              <a:rPr lang="cs-CZ" dirty="0"/>
              <a:t>PD – </a:t>
            </a:r>
            <a:r>
              <a:rPr lang="cs-CZ" dirty="0" err="1"/>
              <a:t>progressive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– 20% nárůst lézí po terapii</a:t>
            </a:r>
          </a:p>
          <a:p>
            <a:endParaRPr lang="cs-CZ" dirty="0"/>
          </a:p>
        </p:txBody>
      </p:sp>
      <p:pic>
        <p:nvPicPr>
          <p:cNvPr id="55298" name="Picture 2" descr="The Radiology Assistant : RECIST 1.1 - the basics"/>
          <p:cNvPicPr>
            <a:picLocks noChangeAspect="1" noChangeArrowheads="1"/>
          </p:cNvPicPr>
          <p:nvPr/>
        </p:nvPicPr>
        <p:blipFill>
          <a:blip r:embed="rId2"/>
          <a:srcRect l="3675" t="3461" r="2100" b="4326"/>
          <a:stretch>
            <a:fillRect/>
          </a:stretch>
        </p:blipFill>
        <p:spPr bwMode="auto">
          <a:xfrm>
            <a:off x="6999817" y="1042406"/>
            <a:ext cx="4680181" cy="2778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Onkologická prevence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Primární – </a:t>
            </a:r>
            <a:r>
              <a:rPr lang="cs-CZ" b="1" dirty="0" err="1"/>
              <a:t>premordiální</a:t>
            </a:r>
            <a:endParaRPr lang="cs-CZ" b="1" dirty="0"/>
          </a:p>
          <a:p>
            <a:r>
              <a:rPr lang="cs-CZ" dirty="0"/>
              <a:t>Ovlivnění rizikových faktorů před vznikem onemocnění – snížení incidence</a:t>
            </a:r>
          </a:p>
          <a:p>
            <a:r>
              <a:rPr lang="cs-CZ" dirty="0"/>
              <a:t>Strava, kouření, alkohol, infekce, pracovní zařazení, znečištění, nedostatek pohybu</a:t>
            </a:r>
          </a:p>
          <a:p>
            <a:endParaRPr lang="cs-CZ" dirty="0"/>
          </a:p>
          <a:p>
            <a:r>
              <a:rPr lang="cs-CZ" dirty="0"/>
              <a:t>Úprava životního stylu – strava, fyzická aktivita, eliminace stresu</a:t>
            </a:r>
          </a:p>
          <a:p>
            <a:r>
              <a:rPr lang="cs-CZ" dirty="0"/>
              <a:t>Minimalizace kontaktu s karcinogeny</a:t>
            </a:r>
          </a:p>
          <a:p>
            <a:r>
              <a:rPr lang="cs-CZ" dirty="0"/>
              <a:t>Očkování , zaléčení infekcí (</a:t>
            </a:r>
            <a:r>
              <a:rPr lang="cs-CZ" dirty="0" err="1"/>
              <a:t>hvb</a:t>
            </a:r>
            <a:r>
              <a:rPr lang="cs-CZ" dirty="0"/>
              <a:t>, </a:t>
            </a:r>
            <a:r>
              <a:rPr lang="cs-CZ" dirty="0" err="1"/>
              <a:t>hvc</a:t>
            </a:r>
            <a:r>
              <a:rPr lang="cs-CZ" dirty="0"/>
              <a:t>, </a:t>
            </a:r>
            <a:r>
              <a:rPr lang="cs-CZ" dirty="0" err="1"/>
              <a:t>h</a:t>
            </a:r>
            <a:r>
              <a:rPr lang="cs-CZ" dirty="0"/>
              <a:t>. </a:t>
            </a:r>
            <a:r>
              <a:rPr lang="cs-CZ" dirty="0" err="1"/>
              <a:t>pylori</a:t>
            </a:r>
            <a:r>
              <a:rPr lang="cs-CZ" dirty="0"/>
              <a:t>, </a:t>
            </a:r>
            <a:r>
              <a:rPr lang="cs-CZ" dirty="0" err="1"/>
              <a:t>hpv</a:t>
            </a:r>
            <a:r>
              <a:rPr lang="cs-CZ" dirty="0"/>
              <a:t>, </a:t>
            </a:r>
            <a:r>
              <a:rPr lang="cs-CZ" dirty="0" err="1"/>
              <a:t>eb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1012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+mn-lt"/>
              </a:rPr>
              <a:t> </a:t>
            </a:r>
            <a:r>
              <a:rPr lang="cs-CZ" sz="3600" dirty="0">
                <a:solidFill>
                  <a:srgbClr val="FF0000"/>
                </a:solidFill>
                <a:latin typeface="+mn-lt"/>
              </a:rPr>
              <a:t>Onkologická prevence</a:t>
            </a:r>
            <a:endParaRPr lang="cs-CZ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138"/>
            <a:ext cx="10515600" cy="5307724"/>
          </a:xfrm>
        </p:spPr>
        <p:txBody>
          <a:bodyPr>
            <a:normAutofit/>
          </a:bodyPr>
          <a:lstStyle/>
          <a:p>
            <a:r>
              <a:rPr lang="cs-CZ" b="1" dirty="0"/>
              <a:t>Sekundární prevence</a:t>
            </a:r>
          </a:p>
          <a:p>
            <a:r>
              <a:rPr lang="cs-CZ" dirty="0"/>
              <a:t>Zajistit časnou detekci prekancerózy/ nádorového onemocnění</a:t>
            </a:r>
          </a:p>
          <a:p>
            <a:r>
              <a:rPr lang="cs-CZ" dirty="0"/>
              <a:t>Ovlivnění mortality, morbidity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Zvýšení povědomosti ve společnosti o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flags</a:t>
            </a:r>
            <a:r>
              <a:rPr lang="cs-CZ" dirty="0"/>
              <a:t> vedoucí k časné návštěvě u lékaře</a:t>
            </a:r>
          </a:p>
          <a:p>
            <a:r>
              <a:rPr lang="cs-CZ" dirty="0" err="1"/>
              <a:t>Samovyšetření</a:t>
            </a:r>
            <a:endParaRPr lang="cs-CZ" dirty="0"/>
          </a:p>
          <a:p>
            <a:r>
              <a:rPr lang="cs-CZ" dirty="0"/>
              <a:t>Pravidelné návštěvy PL, gynekologické vyš …..</a:t>
            </a:r>
          </a:p>
        </p:txBody>
      </p:sp>
      <p:pic>
        <p:nvPicPr>
          <p:cNvPr id="21506" name="Picture 2" descr="Cancer screening and early detection of cancer"/>
          <p:cNvPicPr>
            <a:picLocks noChangeAspect="1" noChangeArrowheads="1"/>
          </p:cNvPicPr>
          <p:nvPr/>
        </p:nvPicPr>
        <p:blipFill>
          <a:blip r:embed="rId2"/>
          <a:srcRect l="630" t="6540" r="1260" b="11772"/>
          <a:stretch>
            <a:fillRect/>
          </a:stretch>
        </p:blipFill>
        <p:spPr bwMode="auto">
          <a:xfrm>
            <a:off x="6289481" y="2052913"/>
            <a:ext cx="5521139" cy="2214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9992"/>
          </a:xfrm>
        </p:spPr>
        <p:txBody>
          <a:bodyPr>
            <a:normAutofit/>
          </a:bodyPr>
          <a:lstStyle/>
          <a:p>
            <a:r>
              <a:rPr lang="cs-CZ" sz="3600" dirty="0"/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3986"/>
            <a:ext cx="10515600" cy="6074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    Screeningový program </a:t>
            </a:r>
            <a:r>
              <a:rPr lang="cs-CZ" sz="2400" dirty="0"/>
              <a:t>– plošné vyšetřování populace</a:t>
            </a:r>
          </a:p>
          <a:p>
            <a:r>
              <a:rPr lang="cs-CZ" sz="2400" dirty="0"/>
              <a:t>Tu s vysokou incidencí, při včasném záchytu efektivně léčitelný</a:t>
            </a:r>
          </a:p>
          <a:p>
            <a:r>
              <a:rPr lang="cs-CZ" sz="2400" dirty="0"/>
              <a:t>Existuje jednoduchý, levný test</a:t>
            </a:r>
          </a:p>
          <a:p>
            <a:pPr marL="0" indent="0">
              <a:buNone/>
            </a:pPr>
            <a:r>
              <a:rPr lang="cs-CZ" sz="2400" b="1" dirty="0"/>
              <a:t>     Kolorektální </a:t>
            </a:r>
            <a:r>
              <a:rPr lang="cs-CZ" sz="2400" b="1" dirty="0" err="1"/>
              <a:t>screening</a:t>
            </a:r>
            <a:endParaRPr lang="cs-CZ" sz="2400" b="1" dirty="0"/>
          </a:p>
          <a:p>
            <a:r>
              <a:rPr lang="cs-CZ" sz="2400" dirty="0"/>
              <a:t>Od 50 let á 2 roky vyšetření TOKS</a:t>
            </a:r>
          </a:p>
          <a:p>
            <a:r>
              <a:rPr lang="cs-CZ" sz="2400" dirty="0"/>
              <a:t>Od 55let á 10 let </a:t>
            </a:r>
            <a:r>
              <a:rPr lang="cs-CZ" sz="2400" dirty="0" err="1"/>
              <a:t>kolonoskopické</a:t>
            </a:r>
            <a:r>
              <a:rPr lang="cs-CZ" sz="2400" dirty="0"/>
              <a:t> vyš.</a:t>
            </a:r>
          </a:p>
          <a:p>
            <a:pPr marL="0" indent="0">
              <a:buNone/>
            </a:pPr>
            <a:r>
              <a:rPr lang="cs-CZ" sz="2400" dirty="0"/>
              <a:t>    </a:t>
            </a:r>
            <a:r>
              <a:rPr lang="cs-CZ" sz="2400" b="1" dirty="0"/>
              <a:t>Screening karcinomu prsu</a:t>
            </a:r>
          </a:p>
          <a:p>
            <a:r>
              <a:rPr lang="cs-CZ" sz="2400" dirty="0"/>
              <a:t>Od 45 let </a:t>
            </a:r>
            <a:r>
              <a:rPr lang="cs-CZ" sz="2400" dirty="0" err="1"/>
              <a:t>mammografické</a:t>
            </a:r>
            <a:r>
              <a:rPr lang="cs-CZ" sz="2400" dirty="0"/>
              <a:t> vyšetření á 2 roky</a:t>
            </a:r>
          </a:p>
          <a:p>
            <a:r>
              <a:rPr lang="cs-CZ" sz="2400" dirty="0"/>
              <a:t>Odesílá gynekolog/PL</a:t>
            </a:r>
          </a:p>
          <a:p>
            <a:pPr marL="0" indent="0">
              <a:buNone/>
            </a:pPr>
            <a:r>
              <a:rPr lang="cs-CZ" sz="2400" b="1" dirty="0"/>
              <a:t>    Screening karcinomu děložního čípku</a:t>
            </a:r>
          </a:p>
          <a:p>
            <a:r>
              <a:rPr lang="cs-CZ" sz="2400" dirty="0"/>
              <a:t> v rámci pravidelných </a:t>
            </a:r>
            <a:r>
              <a:rPr lang="cs-CZ" sz="2400" dirty="0" err="1"/>
              <a:t>gyn</a:t>
            </a:r>
            <a:r>
              <a:rPr lang="cs-CZ" sz="2400" dirty="0"/>
              <a:t>.  prohlídek cytologický stěr (detekce CIN) á 1 rok</a:t>
            </a:r>
          </a:p>
          <a:p>
            <a:pPr marL="0" indent="0">
              <a:buNone/>
            </a:pPr>
            <a:r>
              <a:rPr lang="cs-CZ" sz="2400" b="1" dirty="0"/>
              <a:t>     Screening  karcinomu plic</a:t>
            </a:r>
          </a:p>
          <a:p>
            <a:r>
              <a:rPr lang="cs-CZ" sz="2400" dirty="0"/>
              <a:t>Od 2022,  kuřáci 20/20  (55-75let) - pneumolog + CT plic</a:t>
            </a:r>
          </a:p>
          <a:p>
            <a:endParaRPr lang="cs-CZ" sz="2400" dirty="0"/>
          </a:p>
        </p:txBody>
      </p:sp>
      <p:pic>
        <p:nvPicPr>
          <p:cNvPr id="20482" name="Picture 2" descr="HAEMOCCULT Test na okult.krv.ve stol.50 sáč.á 3ks - Lekarnov.cz"/>
          <p:cNvPicPr>
            <a:picLocks noChangeAspect="1" noChangeArrowheads="1"/>
          </p:cNvPicPr>
          <p:nvPr/>
        </p:nvPicPr>
        <p:blipFill>
          <a:blip r:embed="rId2"/>
          <a:srcRect t="18898" b="18898"/>
          <a:stretch>
            <a:fillRect/>
          </a:stretch>
        </p:blipFill>
        <p:spPr bwMode="auto">
          <a:xfrm>
            <a:off x="9019154" y="231227"/>
            <a:ext cx="3057232" cy="1901706"/>
          </a:xfrm>
          <a:prstGeom prst="rect">
            <a:avLst/>
          </a:prstGeom>
          <a:noFill/>
        </p:spPr>
      </p:pic>
      <p:pic>
        <p:nvPicPr>
          <p:cNvPr id="5" name="Picture 2" descr="Breast Cancer Screening (PDQ®)–Patient Version - N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001" y="2261793"/>
            <a:ext cx="3399371" cy="2719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79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Onkologická dispenzarizace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1" y="1681655"/>
            <a:ext cx="11033183" cy="4495308"/>
          </a:xfrm>
        </p:spPr>
        <p:txBody>
          <a:bodyPr>
            <a:normAutofit/>
          </a:bodyPr>
          <a:lstStyle/>
          <a:p>
            <a:r>
              <a:rPr lang="cs-CZ" b="1" dirty="0"/>
              <a:t>Terciární prevence</a:t>
            </a:r>
            <a:endParaRPr lang="cs-CZ" dirty="0"/>
          </a:p>
          <a:p>
            <a:r>
              <a:rPr lang="cs-CZ" dirty="0"/>
              <a:t>Trvalé sledování onkologických pacientů</a:t>
            </a:r>
          </a:p>
          <a:p>
            <a:r>
              <a:rPr lang="cs-CZ" dirty="0"/>
              <a:t>Časný záchyt  recidivy (lokálně) / </a:t>
            </a:r>
            <a:r>
              <a:rPr lang="cs-CZ" dirty="0" err="1"/>
              <a:t>relapsu</a:t>
            </a:r>
            <a:r>
              <a:rPr lang="cs-CZ" dirty="0"/>
              <a:t> (meta) onemocnění</a:t>
            </a:r>
          </a:p>
          <a:p>
            <a:r>
              <a:rPr lang="cs-CZ" dirty="0"/>
              <a:t>Nepříznivé – relaps/recidiva do 1 roku, s delším odstupem riziko klesá (&gt;5 let)</a:t>
            </a:r>
          </a:p>
          <a:p>
            <a:endParaRPr lang="cs-CZ" dirty="0"/>
          </a:p>
          <a:p>
            <a:r>
              <a:rPr lang="cs-CZ" dirty="0"/>
              <a:t>Záchyt komplikací po léčbě  (radiační dermatitis, lymfedém, sterilita)</a:t>
            </a:r>
          </a:p>
          <a:p>
            <a:r>
              <a:rPr lang="cs-CZ" dirty="0"/>
              <a:t>Léčbou indukované tumory (</a:t>
            </a:r>
            <a:r>
              <a:rPr lang="cs-CZ" dirty="0" err="1"/>
              <a:t>ChT</a:t>
            </a:r>
            <a:r>
              <a:rPr lang="cs-CZ" dirty="0"/>
              <a:t>, RT), duplicity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486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Onkologická péče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8468"/>
            <a:ext cx="10515600" cy="5124090"/>
          </a:xfrm>
        </p:spPr>
        <p:txBody>
          <a:bodyPr>
            <a:normAutofit/>
          </a:bodyPr>
          <a:lstStyle/>
          <a:p>
            <a:r>
              <a:rPr lang="cs-CZ" dirty="0"/>
              <a:t>Primární péče</a:t>
            </a:r>
          </a:p>
          <a:p>
            <a:pPr>
              <a:buNone/>
            </a:pPr>
            <a:r>
              <a:rPr lang="cs-CZ" dirty="0"/>
              <a:t>   - PL, specializované ambulance, </a:t>
            </a:r>
          </a:p>
          <a:p>
            <a:r>
              <a:rPr lang="cs-CZ" dirty="0"/>
              <a:t>Regionální onkologická pracoviště</a:t>
            </a:r>
          </a:p>
          <a:p>
            <a:pPr marL="0" indent="0">
              <a:buNone/>
            </a:pPr>
            <a:r>
              <a:rPr lang="cs-CZ" dirty="0"/>
              <a:t>   - časný záchyt onemocnění</a:t>
            </a:r>
          </a:p>
          <a:p>
            <a:pPr marL="0" indent="0">
              <a:buNone/>
            </a:pPr>
            <a:r>
              <a:rPr lang="cs-CZ" dirty="0"/>
              <a:t>   - léčba méně závažných onemocnění</a:t>
            </a:r>
          </a:p>
          <a:p>
            <a:pPr marL="0" indent="0">
              <a:buNone/>
            </a:pPr>
            <a:r>
              <a:rPr lang="cs-CZ" dirty="0"/>
              <a:t>   - většina dispenzární péče</a:t>
            </a:r>
          </a:p>
          <a:p>
            <a:pPr marL="0" indent="0">
              <a:buNone/>
            </a:pPr>
            <a:r>
              <a:rPr lang="cs-CZ" dirty="0"/>
              <a:t>   - zajištění adjuvantní péče, paliativní péče</a:t>
            </a:r>
          </a:p>
          <a:p>
            <a:r>
              <a:rPr lang="cs-CZ" dirty="0"/>
              <a:t>Komplexní onkologická centra</a:t>
            </a:r>
          </a:p>
          <a:p>
            <a:pPr>
              <a:buNone/>
            </a:pPr>
            <a:r>
              <a:rPr lang="cs-CZ" dirty="0"/>
              <a:t>   - specializovaná chirurgie, radioterapie, centralizovaná preskripce</a:t>
            </a:r>
          </a:p>
          <a:p>
            <a:r>
              <a:rPr lang="cs-CZ" dirty="0"/>
              <a:t>Paliativní, symptomatická péče - hospic</a:t>
            </a:r>
          </a:p>
        </p:txBody>
      </p:sp>
      <p:pic>
        <p:nvPicPr>
          <p:cNvPr id="72706" name="Picture 2" descr="Strategie České onkologické společnosti ČLS JEP při organizaci onkologické  péče v ČR na základě nových 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895" y="465826"/>
            <a:ext cx="4368056" cy="2587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solidFill>
                  <a:srgbClr val="FF0000"/>
                </a:solidFill>
                <a:latin typeface="+mn-lt"/>
              </a:rPr>
              <a:t>Transplantace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14790"/>
          </a:xfrm>
        </p:spPr>
        <p:txBody>
          <a:bodyPr>
            <a:normAutofit/>
          </a:bodyPr>
          <a:lstStyle/>
          <a:p>
            <a:r>
              <a:rPr lang="cs-CZ" dirty="0"/>
              <a:t>Přenos  tkáně nebo orgánu z jednoho těla do druhého,                           z místa na místo v těle</a:t>
            </a:r>
          </a:p>
          <a:p>
            <a:r>
              <a:rPr lang="cs-CZ" dirty="0"/>
              <a:t>Náhrada funkce selhávajícího orgánu, zlepšení kvality života (tkáně)</a:t>
            </a:r>
          </a:p>
          <a:p>
            <a:r>
              <a:rPr lang="cs-CZ" dirty="0"/>
              <a:t>Donor , recipient</a:t>
            </a:r>
          </a:p>
          <a:p>
            <a:endParaRPr lang="cs-CZ" dirty="0"/>
          </a:p>
          <a:p>
            <a:r>
              <a:rPr lang="cs-CZ" dirty="0"/>
              <a:t>Rozpoznávání tkání - polymorfizmus </a:t>
            </a:r>
            <a:r>
              <a:rPr lang="cs-CZ" dirty="0" err="1"/>
              <a:t>MHCgp</a:t>
            </a:r>
            <a:r>
              <a:rPr lang="cs-CZ" dirty="0"/>
              <a:t>- HLA (HLA-A, B, DR)</a:t>
            </a:r>
          </a:p>
          <a:p>
            <a:r>
              <a:rPr lang="cs-CZ" dirty="0"/>
              <a:t>Riziko </a:t>
            </a:r>
            <a:r>
              <a:rPr lang="cs-CZ" dirty="0" err="1"/>
              <a:t>rejekce</a:t>
            </a:r>
            <a:r>
              <a:rPr lang="cs-CZ" dirty="0"/>
              <a:t> transplantované tkáně  - </a:t>
            </a:r>
            <a:r>
              <a:rPr lang="cs-CZ" dirty="0" err="1"/>
              <a:t>alloreaktivita</a:t>
            </a:r>
            <a:r>
              <a:rPr lang="cs-CZ" dirty="0"/>
              <a:t> T-</a:t>
            </a:r>
            <a:r>
              <a:rPr lang="cs-CZ" dirty="0" err="1"/>
              <a:t>ly</a:t>
            </a:r>
            <a:endParaRPr lang="cs-CZ" dirty="0"/>
          </a:p>
          <a:p>
            <a:r>
              <a:rPr lang="cs-CZ" dirty="0"/>
              <a:t>Třeba dosáhnou transplantační shody – HLA kompatibilita</a:t>
            </a:r>
          </a:p>
          <a:p>
            <a:r>
              <a:rPr lang="cs-CZ" dirty="0"/>
              <a:t>Trvalá imunosuprese</a:t>
            </a:r>
          </a:p>
          <a:p>
            <a:endParaRPr lang="cs-CZ" dirty="0"/>
          </a:p>
        </p:txBody>
      </p:sp>
      <p:pic>
        <p:nvPicPr>
          <p:cNvPr id="13314" name="Picture 2" descr="How groundbreaking tech could revolutionize heart transplants in Hous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1389" y="595222"/>
            <a:ext cx="2782885" cy="1906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486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Transplantace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377" y="1825625"/>
            <a:ext cx="10601866" cy="4351338"/>
          </a:xfrm>
        </p:spPr>
        <p:txBody>
          <a:bodyPr>
            <a:normAutofit/>
          </a:bodyPr>
          <a:lstStyle/>
          <a:p>
            <a:r>
              <a:rPr lang="cs-CZ" dirty="0"/>
              <a:t>Autologní </a:t>
            </a:r>
            <a:r>
              <a:rPr lang="cs-CZ" dirty="0" err="1"/>
              <a:t>tx</a:t>
            </a:r>
            <a:r>
              <a:rPr lang="cs-CZ" dirty="0"/>
              <a:t> -  autotransplantace – přenos tkání u téhož jedince</a:t>
            </a:r>
          </a:p>
          <a:p>
            <a:r>
              <a:rPr lang="cs-CZ" dirty="0" err="1"/>
              <a:t>Allogenní</a:t>
            </a:r>
            <a:r>
              <a:rPr lang="cs-CZ" dirty="0"/>
              <a:t> – přenos mezi 2 jedinci téhož druhu</a:t>
            </a:r>
          </a:p>
          <a:p>
            <a:r>
              <a:rPr lang="cs-CZ" dirty="0"/>
              <a:t>Xenogenní – přenos mezi 2 jedinci různých druhů</a:t>
            </a:r>
          </a:p>
          <a:p>
            <a:r>
              <a:rPr lang="cs-CZ" dirty="0" err="1"/>
              <a:t>Syngenní</a:t>
            </a:r>
            <a:r>
              <a:rPr lang="cs-CZ" dirty="0"/>
              <a:t> – od jednovaječného dvojčete </a:t>
            </a:r>
          </a:p>
          <a:p>
            <a:endParaRPr lang="cs-CZ" dirty="0"/>
          </a:p>
          <a:p>
            <a:r>
              <a:rPr lang="cs-CZ" dirty="0" err="1"/>
              <a:t>Ortotopická</a:t>
            </a:r>
            <a:r>
              <a:rPr lang="cs-CZ" dirty="0"/>
              <a:t> </a:t>
            </a:r>
            <a:r>
              <a:rPr lang="cs-CZ" dirty="0" err="1"/>
              <a:t>tx</a:t>
            </a:r>
            <a:r>
              <a:rPr lang="cs-CZ" dirty="0"/>
              <a:t> – transplantát na původní místi</a:t>
            </a:r>
          </a:p>
          <a:p>
            <a:r>
              <a:rPr lang="cs-CZ" dirty="0" err="1"/>
              <a:t>Heterotopická</a:t>
            </a:r>
            <a:r>
              <a:rPr lang="cs-CZ" dirty="0"/>
              <a:t> </a:t>
            </a:r>
            <a:r>
              <a:rPr lang="cs-CZ" dirty="0" err="1"/>
              <a:t>tx</a:t>
            </a:r>
            <a:r>
              <a:rPr lang="cs-CZ" dirty="0"/>
              <a:t> - </a:t>
            </a:r>
          </a:p>
          <a:p>
            <a:endParaRPr lang="cs-CZ" dirty="0"/>
          </a:p>
        </p:txBody>
      </p:sp>
      <p:pic>
        <p:nvPicPr>
          <p:cNvPr id="12290" name="Picture 2" descr="El Bellvitge realiza el primer trasplante renal ortotópico con cirugía  robótica"/>
          <p:cNvPicPr>
            <a:picLocks noChangeAspect="1" noChangeArrowheads="1"/>
          </p:cNvPicPr>
          <p:nvPr/>
        </p:nvPicPr>
        <p:blipFill>
          <a:blip r:embed="rId2"/>
          <a:srcRect l="4724" t="3003" r="1772" b="7007"/>
          <a:stretch>
            <a:fillRect/>
          </a:stretch>
        </p:blipFill>
        <p:spPr bwMode="auto">
          <a:xfrm>
            <a:off x="8024507" y="4396370"/>
            <a:ext cx="3977712" cy="2258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23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Transplantace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Dárce s bijícím srdcem – mozková smrt</a:t>
            </a:r>
          </a:p>
          <a:p>
            <a:r>
              <a:rPr lang="cs-CZ" dirty="0"/>
              <a:t>Dárce s nebijícím srdcem –  nevratná zástava oběhu (ICU </a:t>
            </a:r>
            <a:r>
              <a:rPr lang="cs-CZ" dirty="0" err="1"/>
              <a:t>paliace</a:t>
            </a:r>
            <a:r>
              <a:rPr lang="cs-CZ" dirty="0"/>
              <a:t>)</a:t>
            </a:r>
          </a:p>
          <a:p>
            <a:r>
              <a:rPr lang="cs-CZ" dirty="0"/>
              <a:t>Žijící dárce</a:t>
            </a:r>
          </a:p>
          <a:p>
            <a:endParaRPr lang="cs-CZ" dirty="0"/>
          </a:p>
          <a:p>
            <a:r>
              <a:rPr lang="cs-CZ" u="sng" dirty="0"/>
              <a:t>Teplá ischemie </a:t>
            </a:r>
            <a:r>
              <a:rPr lang="cs-CZ" dirty="0"/>
              <a:t>– zástava oběhu/ odpojení orgánu do zahájení </a:t>
            </a:r>
            <a:r>
              <a:rPr lang="cs-CZ" dirty="0" err="1"/>
              <a:t>perfúze</a:t>
            </a:r>
            <a:r>
              <a:rPr lang="cs-CZ" dirty="0"/>
              <a:t> konzervačním roztokem</a:t>
            </a:r>
          </a:p>
          <a:p>
            <a:r>
              <a:rPr lang="cs-CZ" u="sng" dirty="0"/>
              <a:t>Studená ischemie </a:t>
            </a:r>
            <a:r>
              <a:rPr lang="cs-CZ" dirty="0"/>
              <a:t>(SI) – počátek </a:t>
            </a:r>
            <a:r>
              <a:rPr lang="cs-CZ" dirty="0" err="1"/>
              <a:t>perfúze</a:t>
            </a:r>
            <a:r>
              <a:rPr lang="cs-CZ" dirty="0"/>
              <a:t> konzervačním roztokem do obnovení krevního průtoku po </a:t>
            </a:r>
            <a:r>
              <a:rPr lang="cs-CZ" dirty="0" err="1"/>
              <a:t>tx</a:t>
            </a:r>
            <a:endParaRPr lang="cs-CZ" dirty="0"/>
          </a:p>
          <a:p>
            <a:r>
              <a:rPr lang="cs-CZ" dirty="0"/>
              <a:t>SI - </a:t>
            </a:r>
            <a:r>
              <a:rPr lang="pt-BR" dirty="0"/>
              <a:t>srdce, plíce do 4 hod, játra do 12 hod, pankreas do 16 hod, ledviny do 30 hod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233"/>
          </a:xfrm>
        </p:spPr>
        <p:txBody>
          <a:bodyPr/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Tkáňové transplantace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5887"/>
            <a:ext cx="10515600" cy="4581076"/>
          </a:xfrm>
        </p:spPr>
        <p:txBody>
          <a:bodyPr>
            <a:normAutofit/>
          </a:bodyPr>
          <a:lstStyle/>
          <a:p>
            <a:r>
              <a:rPr lang="cs-CZ" dirty="0"/>
              <a:t>Kost      -  auto/</a:t>
            </a:r>
            <a:r>
              <a:rPr lang="cs-CZ" dirty="0" err="1"/>
              <a:t>allospongioplastika</a:t>
            </a:r>
            <a:endParaRPr lang="cs-CZ" dirty="0"/>
          </a:p>
          <a:p>
            <a:r>
              <a:rPr lang="cs-CZ" dirty="0"/>
              <a:t>Šlacha  -  auto/</a:t>
            </a:r>
            <a:r>
              <a:rPr lang="cs-CZ" dirty="0" err="1"/>
              <a:t>allo</a:t>
            </a:r>
            <a:r>
              <a:rPr lang="cs-CZ" dirty="0"/>
              <a:t> </a:t>
            </a:r>
            <a:r>
              <a:rPr lang="cs-CZ" dirty="0" err="1"/>
              <a:t>graft</a:t>
            </a:r>
            <a:endParaRPr lang="cs-CZ" dirty="0"/>
          </a:p>
          <a:p>
            <a:r>
              <a:rPr lang="cs-CZ" dirty="0"/>
              <a:t>Rohovka - </a:t>
            </a:r>
            <a:r>
              <a:rPr lang="cs-CZ" dirty="0" err="1"/>
              <a:t>allograft</a:t>
            </a:r>
            <a:endParaRPr lang="cs-CZ" dirty="0"/>
          </a:p>
          <a:p>
            <a:r>
              <a:rPr lang="cs-CZ" dirty="0"/>
              <a:t>Srdeční chlopeň – </a:t>
            </a:r>
            <a:r>
              <a:rPr lang="cs-CZ" dirty="0" err="1"/>
              <a:t>bioprotéza</a:t>
            </a:r>
            <a:r>
              <a:rPr lang="cs-CZ" dirty="0"/>
              <a:t> – vepřová chlopeň, hovězí perikard</a:t>
            </a:r>
          </a:p>
          <a:p>
            <a:pPr>
              <a:buNone/>
            </a:pPr>
            <a:r>
              <a:rPr lang="cs-CZ" dirty="0"/>
              <a:t>                                 - </a:t>
            </a:r>
            <a:r>
              <a:rPr lang="cs-CZ" dirty="0" err="1"/>
              <a:t>homograft</a:t>
            </a:r>
            <a:r>
              <a:rPr lang="cs-CZ" dirty="0"/>
              <a:t> -  </a:t>
            </a:r>
            <a:r>
              <a:rPr lang="cs-CZ" dirty="0" err="1"/>
              <a:t>allograft</a:t>
            </a:r>
            <a:endParaRPr lang="cs-CZ" dirty="0"/>
          </a:p>
          <a:p>
            <a:r>
              <a:rPr lang="cs-CZ" dirty="0" err="1"/>
              <a:t>Alložíla</a:t>
            </a:r>
            <a:r>
              <a:rPr lang="cs-CZ" dirty="0"/>
              <a:t> - </a:t>
            </a:r>
            <a:r>
              <a:rPr lang="cs-CZ" dirty="0" err="1"/>
              <a:t>allograft</a:t>
            </a:r>
            <a:endParaRPr lang="cs-CZ" dirty="0"/>
          </a:p>
          <a:p>
            <a:r>
              <a:rPr lang="cs-CZ" dirty="0"/>
              <a:t>Kůže    - </a:t>
            </a:r>
            <a:r>
              <a:rPr lang="cs-CZ" dirty="0" err="1"/>
              <a:t>autograft</a:t>
            </a:r>
            <a:endParaRPr lang="cs-CZ" dirty="0"/>
          </a:p>
          <a:p>
            <a:endParaRPr lang="cs-CZ" dirty="0"/>
          </a:p>
          <a:p>
            <a:r>
              <a:rPr lang="cs-CZ" dirty="0"/>
              <a:t>Transplantace krvetvorných buněk</a:t>
            </a:r>
          </a:p>
        </p:txBody>
      </p:sp>
      <p:pic>
        <p:nvPicPr>
          <p:cNvPr id="10242" name="Picture 2" descr="Liver transplants are better all around when you hold the ice - Los Angeles  Ti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1683" y="258792"/>
            <a:ext cx="4661138" cy="2447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4281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Kancerogeneze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550"/>
            <a:ext cx="10515600" cy="4765413"/>
          </a:xfrm>
        </p:spPr>
        <p:txBody>
          <a:bodyPr>
            <a:normAutofit/>
          </a:bodyPr>
          <a:lstStyle/>
          <a:p>
            <a:r>
              <a:rPr lang="cs-CZ" dirty="0"/>
              <a:t>Nádorová transformace </a:t>
            </a:r>
            <a:r>
              <a:rPr lang="cs-CZ" dirty="0" err="1"/>
              <a:t>bb</a:t>
            </a:r>
            <a:r>
              <a:rPr lang="cs-CZ" dirty="0"/>
              <a:t>. – postižení DNA/genu</a:t>
            </a:r>
          </a:p>
          <a:p>
            <a:r>
              <a:rPr lang="cs-CZ" dirty="0"/>
              <a:t>Proces kancerogeneze k malignímu tumoru                                                                                          (minimálně 4-6 signifikantních mutací                                                 </a:t>
            </a:r>
            <a:r>
              <a:rPr lang="cs-CZ" dirty="0" err="1"/>
              <a:t>protonkogenu</a:t>
            </a:r>
            <a:r>
              <a:rPr lang="cs-CZ" dirty="0"/>
              <a:t>/tumor </a:t>
            </a:r>
            <a:r>
              <a:rPr lang="cs-CZ" dirty="0" err="1"/>
              <a:t>supressor</a:t>
            </a:r>
            <a:r>
              <a:rPr lang="cs-CZ" dirty="0"/>
              <a:t>. genu)</a:t>
            </a:r>
          </a:p>
          <a:p>
            <a:endParaRPr lang="cs-CZ" dirty="0"/>
          </a:p>
          <a:p>
            <a:r>
              <a:rPr lang="cs-CZ" dirty="0"/>
              <a:t>Kancerogeny : fyzikální, chemické, biologické</a:t>
            </a:r>
          </a:p>
          <a:p>
            <a:endParaRPr lang="cs-CZ" dirty="0"/>
          </a:p>
          <a:p>
            <a:r>
              <a:rPr lang="cs-CZ" dirty="0"/>
              <a:t>Kancerogeneze -&gt; prekancerózy –&gt; manifestní                                                                      nádorové onemocnění</a:t>
            </a:r>
          </a:p>
          <a:p>
            <a:r>
              <a:rPr lang="cs-CZ" dirty="0"/>
              <a:t>Sporadický výskyt  x  hereditární výskyt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058" r="1529"/>
          <a:stretch>
            <a:fillRect/>
          </a:stretch>
        </p:blipFill>
        <p:spPr bwMode="auto">
          <a:xfrm>
            <a:off x="7736637" y="1882588"/>
            <a:ext cx="4133829" cy="464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4373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Orgánové transplantace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0830"/>
            <a:ext cx="10515600" cy="5175849"/>
          </a:xfrm>
        </p:spPr>
        <p:txBody>
          <a:bodyPr>
            <a:normAutofit/>
          </a:bodyPr>
          <a:lstStyle/>
          <a:p>
            <a:r>
              <a:rPr lang="cs-CZ" dirty="0"/>
              <a:t>srdce  –  konečná fáze srdečního selhání</a:t>
            </a:r>
          </a:p>
          <a:p>
            <a:r>
              <a:rPr lang="cs-CZ" dirty="0"/>
              <a:t>plíce   –  plicní fibróza, cystický fibróza, emfyzém, plicní hypertenze</a:t>
            </a:r>
          </a:p>
          <a:p>
            <a:r>
              <a:rPr lang="cs-CZ" dirty="0"/>
              <a:t>játra   –  jaterní selhání (</a:t>
            </a:r>
            <a:r>
              <a:rPr lang="cs-CZ" dirty="0" err="1"/>
              <a:t>cirhozy</a:t>
            </a:r>
            <a:r>
              <a:rPr lang="cs-CZ" dirty="0"/>
              <a:t>, vrozené poruchy, HCC)</a:t>
            </a:r>
          </a:p>
          <a:p>
            <a:r>
              <a:rPr lang="cs-CZ" dirty="0"/>
              <a:t>ledviny – </a:t>
            </a:r>
          </a:p>
          <a:p>
            <a:r>
              <a:rPr lang="cs-CZ" dirty="0"/>
              <a:t>slinivka břišní – DM 1. typu s dekompenzací / se selháním ledvin</a:t>
            </a:r>
          </a:p>
          <a:p>
            <a:pPr>
              <a:buNone/>
            </a:pPr>
            <a:r>
              <a:rPr lang="cs-CZ" dirty="0"/>
              <a:t>    (po </a:t>
            </a:r>
            <a:r>
              <a:rPr lang="cs-CZ" dirty="0" err="1"/>
              <a:t>tx</a:t>
            </a:r>
            <a:r>
              <a:rPr lang="cs-CZ" dirty="0"/>
              <a:t> ukončení </a:t>
            </a:r>
            <a:r>
              <a:rPr lang="cs-CZ" dirty="0" err="1"/>
              <a:t>inzulino</a:t>
            </a:r>
            <a:r>
              <a:rPr lang="cs-CZ" dirty="0"/>
              <a:t> </a:t>
            </a:r>
            <a:r>
              <a:rPr lang="cs-CZ" dirty="0" err="1"/>
              <a:t>th</a:t>
            </a:r>
            <a:r>
              <a:rPr lang="cs-CZ" dirty="0"/>
              <a:t>.)</a:t>
            </a:r>
          </a:p>
          <a:p>
            <a:r>
              <a:rPr lang="cs-CZ" dirty="0"/>
              <a:t>Langerhansovy ostrůvky – labilní DM, </a:t>
            </a:r>
          </a:p>
          <a:p>
            <a:pPr>
              <a:buNone/>
            </a:pPr>
            <a:r>
              <a:rPr lang="cs-CZ" dirty="0"/>
              <a:t>  - izolace LO z pankreatu auto/</a:t>
            </a:r>
            <a:r>
              <a:rPr lang="cs-CZ" dirty="0" err="1"/>
              <a:t>allo</a:t>
            </a:r>
            <a:r>
              <a:rPr lang="cs-CZ" dirty="0"/>
              <a:t>, infuze do jaterního řečiště</a:t>
            </a:r>
          </a:p>
          <a:p>
            <a:r>
              <a:rPr lang="cs-CZ" dirty="0"/>
              <a:t>střevo  –  syndrom krátkého střeva</a:t>
            </a:r>
          </a:p>
          <a:p>
            <a:r>
              <a:rPr lang="cs-CZ" dirty="0"/>
              <a:t>děloha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417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Shoda dárce - příjemce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675"/>
            <a:ext cx="10515600" cy="555541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Shoda AB0</a:t>
            </a:r>
          </a:p>
          <a:p>
            <a:r>
              <a:rPr lang="cs-CZ" dirty="0"/>
              <a:t>HLA typizace</a:t>
            </a:r>
          </a:p>
          <a:p>
            <a:pPr>
              <a:buFontTx/>
              <a:buChar char="-"/>
            </a:pPr>
            <a:r>
              <a:rPr lang="cs-CZ" dirty="0" err="1"/>
              <a:t>Fenotypizace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Genotypizace</a:t>
            </a:r>
            <a:r>
              <a:rPr lang="cs-CZ" dirty="0"/>
              <a:t>  - PCR vyšetření</a:t>
            </a:r>
          </a:p>
          <a:p>
            <a:endParaRPr lang="cs-CZ" dirty="0"/>
          </a:p>
          <a:p>
            <a:r>
              <a:rPr lang="cs-CZ" dirty="0"/>
              <a:t>Vyšetření preformovaných protilátek (po transfuzi, porody, </a:t>
            </a:r>
            <a:r>
              <a:rPr lang="cs-CZ" dirty="0" err="1"/>
              <a:t>tx</a:t>
            </a:r>
            <a:r>
              <a:rPr lang="cs-CZ" dirty="0"/>
              <a:t>):</a:t>
            </a:r>
          </a:p>
          <a:p>
            <a:pPr>
              <a:buNone/>
            </a:pPr>
            <a:r>
              <a:rPr lang="cs-CZ" dirty="0"/>
              <a:t>   </a:t>
            </a:r>
            <a:r>
              <a:rPr lang="cs-CZ" dirty="0" err="1"/>
              <a:t>Cross-match</a:t>
            </a:r>
            <a:r>
              <a:rPr lang="cs-CZ" dirty="0"/>
              <a:t> – </a:t>
            </a:r>
            <a:r>
              <a:rPr lang="cs-CZ" dirty="0" err="1"/>
              <a:t>lymfocytotoxický</a:t>
            </a:r>
            <a:r>
              <a:rPr lang="cs-CZ" dirty="0"/>
              <a:t> test (sérum příjemce + lymfocyty dárce (?? donor </a:t>
            </a:r>
            <a:r>
              <a:rPr lang="cs-CZ" dirty="0" err="1"/>
              <a:t>specif</a:t>
            </a:r>
            <a:r>
              <a:rPr lang="cs-CZ" dirty="0"/>
              <a:t>. HLA protilátky)) – riziko </a:t>
            </a:r>
            <a:r>
              <a:rPr lang="cs-CZ" dirty="0" err="1"/>
              <a:t>hyperakutní</a:t>
            </a:r>
            <a:r>
              <a:rPr lang="cs-CZ" dirty="0"/>
              <a:t> </a:t>
            </a:r>
            <a:r>
              <a:rPr lang="cs-CZ" dirty="0" err="1"/>
              <a:t>rejekce</a:t>
            </a:r>
            <a:endParaRPr lang="cs-CZ" dirty="0"/>
          </a:p>
          <a:p>
            <a:endParaRPr lang="cs-CZ" dirty="0"/>
          </a:p>
          <a:p>
            <a:r>
              <a:rPr lang="cs-CZ" dirty="0"/>
              <a:t>Ledviny – kompatibilita – AB0, HLA kompatibilita, vyšetření protilátek</a:t>
            </a:r>
          </a:p>
          <a:p>
            <a:r>
              <a:rPr lang="cs-CZ" dirty="0"/>
              <a:t>Srdce, plíce, játra, slinivky – shoda AB0, váhový poměr dárce a příjemce, urgence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11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Transplantace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Koordinační středisko transplantací (KST)</a:t>
            </a:r>
          </a:p>
          <a:p>
            <a:r>
              <a:rPr lang="cs-CZ" dirty="0"/>
              <a:t>Čekací listiny, registr dárců, registr transplantací</a:t>
            </a:r>
          </a:p>
          <a:p>
            <a:endParaRPr lang="cs-CZ" dirty="0"/>
          </a:p>
          <a:p>
            <a:r>
              <a:rPr lang="cs-CZ" dirty="0"/>
              <a:t>Transplantační zákon</a:t>
            </a:r>
          </a:p>
          <a:p>
            <a:r>
              <a:rPr lang="cs-CZ" dirty="0"/>
              <a:t>Princip předpokládaného souhlasu</a:t>
            </a:r>
          </a:p>
          <a:p>
            <a:r>
              <a:rPr lang="cs-CZ" dirty="0"/>
              <a:t>Národní registr osob nesouhlasících s posmrtným darováním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266" name="Picture 2" descr="mapa"/>
          <p:cNvPicPr>
            <a:picLocks noChangeAspect="1" noChangeArrowheads="1"/>
          </p:cNvPicPr>
          <p:nvPr/>
        </p:nvPicPr>
        <p:blipFill>
          <a:blip r:embed="rId2"/>
          <a:srcRect l="3864" t="3451" r="3864" b="3451"/>
          <a:stretch>
            <a:fillRect/>
          </a:stretch>
        </p:blipFill>
        <p:spPr bwMode="auto">
          <a:xfrm>
            <a:off x="8133524" y="149729"/>
            <a:ext cx="3954959" cy="3573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97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Mozková smrt</a:t>
            </a:r>
            <a:endParaRPr lang="en-US" sz="3600" dirty="0"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313794"/>
            <a:ext cx="5181600" cy="50344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/>
              <a:t>Mozková smrt</a:t>
            </a:r>
          </a:p>
          <a:p>
            <a:endParaRPr lang="cs-CZ" dirty="0"/>
          </a:p>
          <a:p>
            <a:r>
              <a:rPr lang="vi-VN" dirty="0"/>
              <a:t>hluboké bezvědomí</a:t>
            </a:r>
            <a:endParaRPr lang="cs-CZ" dirty="0"/>
          </a:p>
          <a:p>
            <a:r>
              <a:rPr lang="vi-VN" dirty="0"/>
              <a:t>vyloučení potenciálně reverzibilních příčin kómatu</a:t>
            </a:r>
            <a:endParaRPr lang="cs-CZ" dirty="0"/>
          </a:p>
          <a:p>
            <a:r>
              <a:rPr lang="vi-VN" dirty="0"/>
              <a:t>chybění kmenových reflexů</a:t>
            </a:r>
            <a:r>
              <a:rPr lang="cs-CZ" dirty="0"/>
              <a:t> nad C1</a:t>
            </a:r>
          </a:p>
          <a:p>
            <a:r>
              <a:rPr lang="vi-VN" dirty="0"/>
              <a:t>absence motorické odpovědi</a:t>
            </a:r>
            <a:endParaRPr lang="cs-CZ" dirty="0"/>
          </a:p>
          <a:p>
            <a:r>
              <a:rPr lang="vi-VN" dirty="0"/>
              <a:t>zástava spontánního dýchání → apnoický test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172200" y="1313794"/>
            <a:ext cx="5181600" cy="50344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/>
              <a:t>Areflexie nad C1</a:t>
            </a:r>
          </a:p>
          <a:p>
            <a:pPr>
              <a:buNone/>
            </a:pPr>
            <a:endParaRPr lang="cs-CZ" dirty="0"/>
          </a:p>
          <a:p>
            <a:r>
              <a:rPr lang="vi-VN" dirty="0"/>
              <a:t>zornicová areflexie (oboustranné chybění fotoreakce)</a:t>
            </a:r>
            <a:endParaRPr lang="cs-CZ" dirty="0"/>
          </a:p>
          <a:p>
            <a:r>
              <a:rPr lang="vi-VN" dirty="0"/>
              <a:t>nepřítomnost korneálního reflexu oboustranně</a:t>
            </a:r>
            <a:endParaRPr lang="cs-CZ" dirty="0"/>
          </a:p>
          <a:p>
            <a:r>
              <a:rPr lang="vi-VN" dirty="0"/>
              <a:t>chybění vestibulookulárního reflexu oboustranně</a:t>
            </a:r>
            <a:endParaRPr lang="cs-CZ" dirty="0"/>
          </a:p>
          <a:p>
            <a:r>
              <a:rPr lang="vi-VN" dirty="0"/>
              <a:t>absence motorické reakce na algický podnět aplikovaný v inervační oblasti</a:t>
            </a:r>
            <a:br>
              <a:rPr lang="vi-VN" dirty="0"/>
            </a:br>
            <a:r>
              <a:rPr lang="vi-VN" dirty="0"/>
              <a:t>hlavových nervů</a:t>
            </a:r>
            <a:endParaRPr lang="cs-CZ" dirty="0"/>
          </a:p>
          <a:p>
            <a:r>
              <a:rPr lang="vi-VN" dirty="0"/>
              <a:t>nepřítomnost kašlacího reflexu nebo jakékoliv motorické reakce na</a:t>
            </a:r>
            <a:br>
              <a:rPr lang="vi-VN" dirty="0"/>
            </a:br>
            <a:r>
              <a:rPr lang="vi-VN" dirty="0"/>
              <a:t>hluboké tracheobronchiální odsávání</a:t>
            </a:r>
            <a:endParaRPr lang="cs-CZ" dirty="0"/>
          </a:p>
          <a:p>
            <a:r>
              <a:rPr lang="vi-VN" dirty="0"/>
              <a:t>trvalá zástava spontánního dýchání prokázaná apnoickým testem</a:t>
            </a:r>
            <a:endParaRPr lang="cs-CZ" dirty="0"/>
          </a:p>
          <a:p>
            <a:r>
              <a:rPr lang="vi-VN" dirty="0"/>
              <a:t>hluboké bezvědom</a:t>
            </a:r>
            <a:r>
              <a:rPr lang="cs-CZ" dirty="0"/>
              <a:t>í</a:t>
            </a:r>
            <a:endParaRPr lang="en-US" dirty="0"/>
          </a:p>
        </p:txBody>
      </p:sp>
      <p:pic>
        <p:nvPicPr>
          <p:cNvPr id="7" name="Picture 2" descr="The Diagnosis of Brain Death | NEJM"/>
          <p:cNvPicPr>
            <a:picLocks noChangeAspect="1" noChangeArrowheads="1"/>
          </p:cNvPicPr>
          <p:nvPr/>
        </p:nvPicPr>
        <p:blipFill>
          <a:blip r:embed="rId2"/>
          <a:srcRect l="2859" t="2898" r="3574" b="2898"/>
          <a:stretch>
            <a:fillRect/>
          </a:stretch>
        </p:blipFill>
        <p:spPr bwMode="auto">
          <a:xfrm>
            <a:off x="2309598" y="3900845"/>
            <a:ext cx="2789407" cy="2770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58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Potvrzení smrti dárce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1502979"/>
            <a:ext cx="5181600" cy="467398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</a:t>
            </a:r>
            <a:r>
              <a:rPr lang="cs-CZ" b="1" dirty="0">
                <a:solidFill>
                  <a:srgbClr val="FF0000"/>
                </a:solidFill>
              </a:rPr>
              <a:t>Mozková smrt</a:t>
            </a:r>
          </a:p>
          <a:p>
            <a:r>
              <a:rPr lang="cs-CZ" dirty="0"/>
              <a:t>Nezávisle 2 lékaři (neurolog), 2 vyšetření</a:t>
            </a:r>
          </a:p>
          <a:p>
            <a:r>
              <a:rPr lang="cs-CZ" dirty="0"/>
              <a:t>Zobrazovací vyšetření – CT angiografie/ BAEP</a:t>
            </a:r>
          </a:p>
          <a:p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172200" y="150297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</a:t>
            </a:r>
            <a:r>
              <a:rPr lang="cs-CZ" b="1" dirty="0">
                <a:solidFill>
                  <a:srgbClr val="FF0000"/>
                </a:solidFill>
              </a:rPr>
              <a:t>Srdeční zástava </a:t>
            </a:r>
          </a:p>
          <a:p>
            <a:r>
              <a:rPr lang="cs-CZ" dirty="0"/>
              <a:t> 2z3</a:t>
            </a:r>
          </a:p>
          <a:p>
            <a:r>
              <a:rPr lang="cs-CZ" dirty="0"/>
              <a:t>Vymizení křivky na EKG</a:t>
            </a:r>
          </a:p>
          <a:p>
            <a:r>
              <a:rPr lang="cs-CZ" dirty="0"/>
              <a:t>vymizení pulzové křivky</a:t>
            </a:r>
          </a:p>
          <a:p>
            <a:r>
              <a:rPr lang="cs-CZ" dirty="0"/>
              <a:t>Mechanická zástava na Echo</a:t>
            </a:r>
          </a:p>
          <a:p>
            <a:endParaRPr lang="en-US" dirty="0"/>
          </a:p>
        </p:txBody>
      </p:sp>
      <p:pic>
        <p:nvPicPr>
          <p:cNvPr id="7" name="Picture 6" descr="Brain death photo illustratio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997106"/>
            <a:ext cx="4687498" cy="2453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7932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32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Plánování odběru..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082"/>
            <a:ext cx="10515600" cy="521898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Identifikace potenciálního dárce –&gt; předběžné zhodnocení/ kontaktování KST- registr -&gt;  pohovor s rodinou („nevyslovení nesouhlasu“)–&gt; hodnocení a management dárce –&gt; konstatování mozkové smrti/ odnětí terapie a  konstatování smrti -&gt; udržovací terapie -&gt; provedení odběru(odběrový tým) -&gt; pitva dárce / transport dárce, transplantace</a:t>
            </a:r>
          </a:p>
          <a:p>
            <a:endParaRPr lang="cs-CZ" dirty="0"/>
          </a:p>
          <a:p>
            <a:r>
              <a:rPr lang="cs-CZ" dirty="0"/>
              <a:t>Kontraindikace odběru:  Vyslovený nesouhlas, nelze identifikovat dárce,  výkon trestu, medicínské kontraindikace (nakažlivá choroba, malignita, stav orgánu) </a:t>
            </a:r>
          </a:p>
          <a:p>
            <a:r>
              <a:rPr lang="cs-CZ" dirty="0" err="1"/>
              <a:t>screening</a:t>
            </a:r>
            <a:r>
              <a:rPr lang="cs-CZ" dirty="0"/>
              <a:t> dárce - anamnéza a fyzikální vyšetření, laboratorní vyšetření, radiologické vyšetření (</a:t>
            </a:r>
            <a:r>
              <a:rPr lang="cs-CZ" dirty="0" err="1"/>
              <a:t>sono</a:t>
            </a:r>
            <a:r>
              <a:rPr lang="cs-CZ" dirty="0"/>
              <a:t>/echo/</a:t>
            </a:r>
            <a:r>
              <a:rPr lang="cs-CZ" dirty="0" err="1"/>
              <a:t>koronaro</a:t>
            </a:r>
            <a:r>
              <a:rPr lang="cs-CZ" dirty="0"/>
              <a:t>…)</a:t>
            </a:r>
            <a:br>
              <a:rPr lang="cs-CZ" dirty="0"/>
            </a:br>
            <a:r>
              <a:rPr lang="cs-CZ" dirty="0"/>
              <a:t>odběr orgánů, pitva</a:t>
            </a:r>
          </a:p>
          <a:p>
            <a:r>
              <a:rPr lang="cs-CZ" dirty="0"/>
              <a:t>Věk dárce – není kontraindikace</a:t>
            </a:r>
          </a:p>
        </p:txBody>
      </p:sp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tin\Desktop\obr. orthobull\CDR761240-750.jpg"/>
          <p:cNvPicPr>
            <a:picLocks noChangeAspect="1" noChangeArrowheads="1"/>
          </p:cNvPicPr>
          <p:nvPr/>
        </p:nvPicPr>
        <p:blipFill>
          <a:blip r:embed="rId2"/>
          <a:srcRect l="3528" t="9332" r="3024" b="14776"/>
          <a:stretch>
            <a:fillRect/>
          </a:stretch>
        </p:blipFill>
        <p:spPr bwMode="auto">
          <a:xfrm>
            <a:off x="7903779" y="4354968"/>
            <a:ext cx="4057935" cy="226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3987"/>
            <a:ext cx="10515600" cy="1097248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Dysplazie - </a:t>
            </a:r>
            <a:r>
              <a:rPr lang="cs-CZ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Prekancerozy</a:t>
            </a:r>
            <a:r>
              <a:rPr lang="cs-CZ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5721"/>
            <a:ext cx="10515600" cy="48312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/>
              <a:t>Morfologická změna buněk, resp. pravidelné struktury tkáně, vetší proliferační aktivita – reverzibilní změny</a:t>
            </a:r>
          </a:p>
          <a:p>
            <a:r>
              <a:rPr lang="cs-CZ" dirty="0"/>
              <a:t>nadměrná stimulace  (</a:t>
            </a:r>
            <a:r>
              <a:rPr lang="cs-CZ" dirty="0" err="1"/>
              <a:t>chron</a:t>
            </a:r>
            <a:r>
              <a:rPr lang="cs-CZ" dirty="0"/>
              <a:t>. zánět, iritace, infekce)/ kancerogeny  – </a:t>
            </a:r>
            <a:r>
              <a:rPr lang="cs-CZ" dirty="0" err="1"/>
              <a:t>fyziol</a:t>
            </a:r>
            <a:r>
              <a:rPr lang="cs-CZ" dirty="0"/>
              <a:t>.,/patologická adaptace tkáně: Hypertrofie, Atrofie, </a:t>
            </a:r>
            <a:r>
              <a:rPr lang="cs-CZ" b="1" dirty="0"/>
              <a:t>Hyperplazie, Metaplazie, </a:t>
            </a:r>
            <a:r>
              <a:rPr lang="cs-CZ" b="1" u="sng" dirty="0"/>
              <a:t>Dysplazie</a:t>
            </a:r>
          </a:p>
          <a:p>
            <a:r>
              <a:rPr lang="cs-CZ" dirty="0"/>
              <a:t>vyšší riziko maligního zvratu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 err="1"/>
              <a:t>Low</a:t>
            </a:r>
            <a:r>
              <a:rPr lang="cs-CZ" b="1" dirty="0"/>
              <a:t>, medium, </a:t>
            </a:r>
            <a:r>
              <a:rPr lang="cs-CZ" b="1" dirty="0" err="1"/>
              <a:t>high</a:t>
            </a:r>
            <a:r>
              <a:rPr lang="cs-CZ" b="1" dirty="0"/>
              <a:t> grade </a:t>
            </a:r>
            <a:r>
              <a:rPr lang="cs-CZ" dirty="0"/>
              <a:t>dysplazie</a:t>
            </a:r>
            <a:r>
              <a:rPr lang="cs-CZ" b="1" dirty="0"/>
              <a:t>, Cis</a:t>
            </a:r>
          </a:p>
          <a:p>
            <a:r>
              <a:rPr lang="cs-CZ" dirty="0"/>
              <a:t>Časná detekce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C:\Users\Martin\Desktop\obr. orthobull\dyspla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8395" y="2908931"/>
            <a:ext cx="3174983" cy="206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676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6210"/>
            <a:ext cx="10515600" cy="785005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FF0000"/>
                </a:solidFill>
                <a:latin typeface="+mn-lt"/>
              </a:rPr>
              <a:t>Histogenetický původ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675"/>
            <a:ext cx="10515600" cy="562442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Solidní nádory – pevná ložiska nádorových </a:t>
            </a:r>
            <a:r>
              <a:rPr lang="cs-CZ" dirty="0" err="1"/>
              <a:t>bb</a:t>
            </a:r>
            <a:r>
              <a:rPr lang="cs-CZ" dirty="0"/>
              <a:t>. a podpůrné tkáně</a:t>
            </a:r>
          </a:p>
          <a:p>
            <a:r>
              <a:rPr lang="cs-CZ" dirty="0"/>
              <a:t>Hematologické nádory („tekuté“) – netvoří pevná ložiska, kolují v krvi nebo infiltrují kostní dřeň, LU a jiné tkáně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   </a:t>
            </a:r>
            <a:r>
              <a:rPr lang="cs-CZ" b="1" dirty="0" err="1"/>
              <a:t>Typing</a:t>
            </a:r>
            <a:r>
              <a:rPr lang="cs-CZ" b="1" dirty="0"/>
              <a:t> </a:t>
            </a:r>
            <a:r>
              <a:rPr lang="cs-CZ" dirty="0"/>
              <a:t>– histologické rozpoznání </a:t>
            </a:r>
            <a:r>
              <a:rPr lang="cs-CZ" dirty="0" err="1"/>
              <a:t>orig</a:t>
            </a:r>
            <a:r>
              <a:rPr lang="cs-CZ" dirty="0"/>
              <a:t>. tkáně </a:t>
            </a:r>
            <a:endParaRPr lang="cs-CZ" b="1" dirty="0"/>
          </a:p>
          <a:p>
            <a:r>
              <a:rPr lang="cs-CZ" b="1" dirty="0" err="1"/>
              <a:t>Mesenchymální</a:t>
            </a:r>
            <a:endParaRPr lang="cs-CZ" b="1" dirty="0"/>
          </a:p>
          <a:p>
            <a:r>
              <a:rPr lang="cs-CZ" b="1" dirty="0"/>
              <a:t>Epiteliální</a:t>
            </a:r>
          </a:p>
          <a:p>
            <a:r>
              <a:rPr lang="cs-CZ" b="1" dirty="0" err="1"/>
              <a:t>Neuroektodermální</a:t>
            </a:r>
            <a:r>
              <a:rPr lang="cs-CZ" b="1" dirty="0"/>
              <a:t> – </a:t>
            </a:r>
            <a:r>
              <a:rPr lang="cs-CZ" dirty="0"/>
              <a:t>glie, </a:t>
            </a:r>
            <a:r>
              <a:rPr lang="cs-CZ" dirty="0" err="1"/>
              <a:t>ependym</a:t>
            </a:r>
            <a:r>
              <a:rPr lang="cs-CZ" dirty="0"/>
              <a:t>, periferní nervy, melanocyty</a:t>
            </a:r>
          </a:p>
          <a:p>
            <a:r>
              <a:rPr lang="cs-CZ" dirty="0" err="1"/>
              <a:t>Germinální</a:t>
            </a:r>
            <a:r>
              <a:rPr lang="cs-CZ" b="1" dirty="0"/>
              <a:t> – </a:t>
            </a:r>
            <a:r>
              <a:rPr lang="cs-CZ" dirty="0"/>
              <a:t>zárodeční </a:t>
            </a:r>
            <a:r>
              <a:rPr lang="cs-CZ" dirty="0" err="1"/>
              <a:t>bb</a:t>
            </a:r>
            <a:r>
              <a:rPr lang="cs-CZ" dirty="0"/>
              <a:t>. varle, ovarium (teratom, </a:t>
            </a:r>
            <a:r>
              <a:rPr lang="cs-CZ" dirty="0" err="1"/>
              <a:t>seminom</a:t>
            </a:r>
            <a:r>
              <a:rPr lang="cs-CZ" dirty="0"/>
              <a:t>, </a:t>
            </a:r>
            <a:r>
              <a:rPr lang="cs-CZ" dirty="0" err="1"/>
              <a:t>emryonální</a:t>
            </a:r>
            <a:r>
              <a:rPr lang="cs-CZ" dirty="0"/>
              <a:t> karcinom)</a:t>
            </a:r>
          </a:p>
          <a:p>
            <a:r>
              <a:rPr lang="cs-CZ" b="1" dirty="0"/>
              <a:t>Hematopoetické nádory </a:t>
            </a:r>
            <a:r>
              <a:rPr lang="cs-CZ" dirty="0"/>
              <a:t>– MDS, lymfomy, leukemie</a:t>
            </a:r>
          </a:p>
          <a:p>
            <a:r>
              <a:rPr lang="cs-CZ" dirty="0" err="1"/>
              <a:t>Nárory</a:t>
            </a:r>
            <a:r>
              <a:rPr lang="cs-CZ" dirty="0"/>
              <a:t> z trofoblastu – </a:t>
            </a:r>
            <a:r>
              <a:rPr lang="cs-CZ" dirty="0" err="1"/>
              <a:t>choriokarcinom</a:t>
            </a:r>
            <a:endParaRPr lang="cs-CZ" dirty="0"/>
          </a:p>
          <a:p>
            <a:r>
              <a:rPr lang="cs-CZ" dirty="0" err="1"/>
              <a:t>Mesoteliom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914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4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Biologická povaha tumoru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262"/>
            <a:ext cx="10515600" cy="4621701"/>
          </a:xfrm>
        </p:spPr>
        <p:txBody>
          <a:bodyPr/>
          <a:lstStyle/>
          <a:p>
            <a:r>
              <a:rPr lang="cs-CZ" b="1" dirty="0"/>
              <a:t>Benigní </a:t>
            </a:r>
          </a:p>
          <a:p>
            <a:r>
              <a:rPr lang="cs-CZ" dirty="0"/>
              <a:t>Pomalý růst, jasně ohraničené, vazivové pouzdro</a:t>
            </a:r>
          </a:p>
          <a:p>
            <a:r>
              <a:rPr lang="cs-CZ" dirty="0"/>
              <a:t>Volně pohyblivé</a:t>
            </a:r>
          </a:p>
          <a:p>
            <a:r>
              <a:rPr lang="cs-CZ" dirty="0"/>
              <a:t>Histologicky podobné okolní zdravé tkáni, diferencované</a:t>
            </a:r>
          </a:p>
          <a:p>
            <a:r>
              <a:rPr lang="cs-CZ" dirty="0"/>
              <a:t>Nemetastazují, ale možný expanzivní růst</a:t>
            </a:r>
          </a:p>
          <a:p>
            <a:endParaRPr lang="cs-CZ" dirty="0"/>
          </a:p>
          <a:p>
            <a:r>
              <a:rPr lang="cs-CZ" b="1" dirty="0"/>
              <a:t>Nádory hraniční malignity </a:t>
            </a:r>
            <a:r>
              <a:rPr lang="cs-CZ" dirty="0"/>
              <a:t>(</a:t>
            </a:r>
            <a:r>
              <a:rPr lang="cs-CZ" dirty="0" err="1"/>
              <a:t>border</a:t>
            </a:r>
            <a:r>
              <a:rPr lang="cs-CZ" dirty="0"/>
              <a:t> line)</a:t>
            </a:r>
          </a:p>
          <a:p>
            <a:r>
              <a:rPr lang="cs-CZ" dirty="0"/>
              <a:t>Na rozhraní benignity/ malignity, lokálně destruktivní, recidivující, nemetastazují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87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779"/>
            <a:ext cx="10515600" cy="1260349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+mn-lt"/>
              </a:rPr>
              <a:t>Biologická povaha tumoru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337"/>
            <a:ext cx="10515600" cy="50205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b="1" dirty="0"/>
              <a:t>Maligní</a:t>
            </a:r>
          </a:p>
          <a:p>
            <a:r>
              <a:rPr lang="cs-CZ" dirty="0"/>
              <a:t>Rychlý růst, bez vazivového opouzdření, nejasné ohraničení od okolní tkáně, nepohyblivé od spodiny, dediferencované bb.</a:t>
            </a:r>
          </a:p>
          <a:p>
            <a:r>
              <a:rPr lang="cs-CZ" dirty="0"/>
              <a:t>Invazivní růst do okolí – vzdálené metastázy</a:t>
            </a:r>
          </a:p>
          <a:p>
            <a:r>
              <a:rPr lang="cs-CZ" dirty="0"/>
              <a:t>Celkové příznaky</a:t>
            </a:r>
          </a:p>
          <a:p>
            <a:endParaRPr lang="cs-CZ" dirty="0"/>
          </a:p>
          <a:p>
            <a:r>
              <a:rPr lang="cs-CZ" dirty="0"/>
              <a:t>Generalizace maligního onemocnění                                                            – metastázy postihující &gt; 2 </a:t>
            </a:r>
            <a:r>
              <a:rPr lang="cs-CZ" dirty="0" err="1"/>
              <a:t>org</a:t>
            </a:r>
            <a:r>
              <a:rPr lang="cs-CZ" dirty="0"/>
              <a:t>. systémy</a:t>
            </a:r>
          </a:p>
          <a:p>
            <a:endParaRPr lang="cs-CZ" dirty="0"/>
          </a:p>
          <a:p>
            <a:r>
              <a:rPr lang="cs-CZ" dirty="0"/>
              <a:t>Benigní – přípona  -</a:t>
            </a:r>
            <a:r>
              <a:rPr lang="cs-CZ" b="1" dirty="0" err="1"/>
              <a:t>om</a:t>
            </a:r>
            <a:r>
              <a:rPr lang="cs-CZ" dirty="0"/>
              <a:t> (adenom, fibrom) </a:t>
            </a:r>
          </a:p>
          <a:p>
            <a:r>
              <a:rPr lang="cs-CZ" dirty="0"/>
              <a:t>Maligní  -   adenokarcinom, </a:t>
            </a:r>
            <a:r>
              <a:rPr lang="cs-CZ" dirty="0" err="1"/>
              <a:t>fibrosarkom</a:t>
            </a:r>
            <a:r>
              <a:rPr lang="cs-CZ" dirty="0"/>
              <a:t>, neuroblastom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C:\Users\Martin\Desktop\obr. orthobull\ibenign x malign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2582" r="1718" b="10327"/>
          <a:stretch>
            <a:fillRect/>
          </a:stretch>
        </p:blipFill>
        <p:spPr bwMode="auto">
          <a:xfrm>
            <a:off x="7633531" y="2793595"/>
            <a:ext cx="4391691" cy="263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2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5585</TotalTime>
  <Words>2714</Words>
  <Application>Microsoft Office PowerPoint</Application>
  <PresentationFormat>Širokoúhlá obrazovka</PresentationFormat>
  <Paragraphs>518</Paragraphs>
  <Slides>55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Office Theme</vt:lpstr>
      <vt:lpstr>Chirurgická propedeutika – Onkochirurgie, transplantace</vt:lpstr>
      <vt:lpstr>  Nádorová onemocnění</vt:lpstr>
      <vt:lpstr>Nádorová epidemiologie</vt:lpstr>
      <vt:lpstr>Národní onkologický registr</vt:lpstr>
      <vt:lpstr>Kancerogeneze</vt:lpstr>
      <vt:lpstr>Dysplazie - Prekancerozy  </vt:lpstr>
      <vt:lpstr>Histogenetický původ </vt:lpstr>
      <vt:lpstr>Biologická povaha tumoru</vt:lpstr>
      <vt:lpstr>Biologická povaha tumoru</vt:lpstr>
      <vt:lpstr>Šíření nádorových buněk</vt:lpstr>
      <vt:lpstr>Grading, Staging  - TNM</vt:lpstr>
      <vt:lpstr>Grading</vt:lpstr>
      <vt:lpstr>Staging</vt:lpstr>
      <vt:lpstr>Staging - TNM klasifikace</vt:lpstr>
      <vt:lpstr>Stádia nádorové nemoci</vt:lpstr>
      <vt:lpstr>Nádorové onemocnění</vt:lpstr>
      <vt:lpstr>Nádorové onemocnění - Diagnostika</vt:lpstr>
      <vt:lpstr>Red flags</vt:lpstr>
      <vt:lpstr>Nádorové onemocnění - Diagnostika</vt:lpstr>
      <vt:lpstr>Nádorové onemocnění - Diagnostika</vt:lpstr>
      <vt:lpstr>Nádorové onemocnění - Diagnostika</vt:lpstr>
      <vt:lpstr>Nádorové onemocnění - Diagnostika</vt:lpstr>
      <vt:lpstr>Nádorové onemocnění - Diagnostika</vt:lpstr>
      <vt:lpstr>Performance status</vt:lpstr>
      <vt:lpstr>Léčba nádorového nemocnění</vt:lpstr>
      <vt:lpstr>Onkologická léčba</vt:lpstr>
      <vt:lpstr>Léčebný záměr u onkologického onemocnění</vt:lpstr>
      <vt:lpstr>Léčebný záměr onkologického onemocnění</vt:lpstr>
      <vt:lpstr>Terapeutické modality</vt:lpstr>
      <vt:lpstr>Onkochirurgie</vt:lpstr>
      <vt:lpstr>Onkochirurgie</vt:lpstr>
      <vt:lpstr> Onkochirurgie</vt:lpstr>
      <vt:lpstr>Onkochirurgie</vt:lpstr>
      <vt:lpstr> Paliativní chirurgické výkony </vt:lpstr>
      <vt:lpstr> Paliativní chirurgické výkony </vt:lpstr>
      <vt:lpstr>  Miniinvazivní terapie</vt:lpstr>
      <vt:lpstr>Chemoterapie</vt:lpstr>
      <vt:lpstr>Chemoterapie</vt:lpstr>
      <vt:lpstr>Radioterapie</vt:lpstr>
      <vt:lpstr>Hodnocení odpovědi na léčbu</vt:lpstr>
      <vt:lpstr>Onkologická prevence</vt:lpstr>
      <vt:lpstr> Onkologická prevence</vt:lpstr>
      <vt:lpstr>   </vt:lpstr>
      <vt:lpstr>Onkologická dispenzarizace</vt:lpstr>
      <vt:lpstr>Onkologická péče</vt:lpstr>
      <vt:lpstr>Transplantace</vt:lpstr>
      <vt:lpstr>Transplantace</vt:lpstr>
      <vt:lpstr>Transplantace</vt:lpstr>
      <vt:lpstr>Tkáňové transplantace</vt:lpstr>
      <vt:lpstr>Orgánové transplantace</vt:lpstr>
      <vt:lpstr>Shoda dárce - příjemce</vt:lpstr>
      <vt:lpstr>Transplantace</vt:lpstr>
      <vt:lpstr>Mozková smrt</vt:lpstr>
      <vt:lpstr>Potvrzení smrti dárce</vt:lpstr>
      <vt:lpstr>Plánování odběru..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Staňa</dc:creator>
  <cp:lastModifiedBy>Martin</cp:lastModifiedBy>
  <cp:revision>565</cp:revision>
  <dcterms:created xsi:type="dcterms:W3CDTF">2022-10-19T07:42:57Z</dcterms:created>
  <dcterms:modified xsi:type="dcterms:W3CDTF">2023-04-11T09:50:46Z</dcterms:modified>
</cp:coreProperties>
</file>