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3" r:id="rId4"/>
    <p:sldId id="262" r:id="rId5"/>
    <p:sldId id="271" r:id="rId6"/>
    <p:sldId id="266" r:id="rId7"/>
    <p:sldId id="274" r:id="rId8"/>
    <p:sldId id="267" r:id="rId9"/>
    <p:sldId id="268" r:id="rId10"/>
    <p:sldId id="275" r:id="rId11"/>
    <p:sldId id="270" r:id="rId12"/>
    <p:sldId id="284" r:id="rId13"/>
    <p:sldId id="263" r:id="rId14"/>
    <p:sldId id="285" r:id="rId15"/>
    <p:sldId id="280" r:id="rId16"/>
    <p:sldId id="281" r:id="rId17"/>
    <p:sldId id="259" r:id="rId18"/>
    <p:sldId id="282" r:id="rId19"/>
    <p:sldId id="283" r:id="rId20"/>
    <p:sldId id="286" r:id="rId21"/>
    <p:sldId id="287" r:id="rId22"/>
    <p:sldId id="260" r:id="rId23"/>
    <p:sldId id="288" r:id="rId24"/>
    <p:sldId id="289" r:id="rId25"/>
    <p:sldId id="296" r:id="rId26"/>
    <p:sldId id="297" r:id="rId27"/>
    <p:sldId id="298" r:id="rId28"/>
    <p:sldId id="299" r:id="rId29"/>
    <p:sldId id="290" r:id="rId30"/>
    <p:sldId id="291" r:id="rId31"/>
    <p:sldId id="292" r:id="rId32"/>
    <p:sldId id="293" r:id="rId33"/>
    <p:sldId id="294" r:id="rId34"/>
    <p:sldId id="295" r:id="rId35"/>
    <p:sldId id="313" r:id="rId36"/>
    <p:sldId id="314" r:id="rId37"/>
    <p:sldId id="315" r:id="rId38"/>
    <p:sldId id="261" r:id="rId39"/>
    <p:sldId id="300" r:id="rId40"/>
    <p:sldId id="276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9" r:id="rId49"/>
    <p:sldId id="310" r:id="rId50"/>
    <p:sldId id="311" r:id="rId51"/>
    <p:sldId id="312" r:id="rId52"/>
    <p:sldId id="257" r:id="rId53"/>
    <p:sldId id="258" r:id="rId54"/>
    <p:sldId id="277" r:id="rId55"/>
    <p:sldId id="278" r:id="rId56"/>
    <p:sldId id="279" r:id="rId57"/>
    <p:sldId id="265" r:id="rId58"/>
    <p:sldId id="272" r:id="rId5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AB"/>
    <a:srgbClr val="F01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9138F-0FEB-6BB8-06FD-10F0A6BDA250}" v="1" dt="2022-11-03T07:32:52.344"/>
    <p1510:client id="{2FD98ECB-E018-C631-E824-ACE50DE6CB49}" v="35" dt="2022-11-03T07:32:31.694"/>
    <p1510:client id="{477F5028-E717-A443-B347-CEF27E049870}" v="113" dt="2022-11-30T07:41:55.931"/>
    <p1510:client id="{757D985D-60A9-4C00-1DFA-CB81838F1924}" v="80" dt="2022-11-02T12:54:57.110"/>
    <p1510:client id="{FA0D82E7-B4A1-6280-B34B-6EE5CCC320B8}" v="315" dt="2022-10-25T08:13:05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ňa Martin" userId="S::82@fnbrno.cz::577d62e1-5c27-4dc4-be0c-be9487fe25c7" providerId="AD" clId="Web-{FA0D82E7-B4A1-6280-B34B-6EE5CCC320B8}"/>
    <pc:docChg chg="addSld modSld">
      <pc:chgData name="Staňa Martin" userId="S::82@fnbrno.cz::577d62e1-5c27-4dc4-be0c-be9487fe25c7" providerId="AD" clId="Web-{FA0D82E7-B4A1-6280-B34B-6EE5CCC320B8}" dt="2022-10-25T08:13:05.055" v="313" actId="20577"/>
      <pc:docMkLst>
        <pc:docMk/>
      </pc:docMkLst>
      <pc:sldChg chg="modSp">
        <pc:chgData name="Staňa Martin" userId="S::82@fnbrno.cz::577d62e1-5c27-4dc4-be0c-be9487fe25c7" providerId="AD" clId="Web-{FA0D82E7-B4A1-6280-B34B-6EE5CCC320B8}" dt="2022-10-25T08:08:51.156" v="213" actId="20577"/>
        <pc:sldMkLst>
          <pc:docMk/>
          <pc:sldMk cId="4250808694" sldId="263"/>
        </pc:sldMkLst>
        <pc:spChg chg="mod">
          <ac:chgData name="Staňa Martin" userId="S::82@fnbrno.cz::577d62e1-5c27-4dc4-be0c-be9487fe25c7" providerId="AD" clId="Web-{FA0D82E7-B4A1-6280-B34B-6EE5CCC320B8}" dt="2022-10-25T08:08:51.156" v="213" actId="20577"/>
          <ac:spMkLst>
            <pc:docMk/>
            <pc:sldMk cId="4250808694" sldId="263"/>
            <ac:spMk id="3" creationId="{00000000-0000-0000-0000-000000000000}"/>
          </ac:spMkLst>
        </pc:spChg>
      </pc:sldChg>
      <pc:sldChg chg="modSp new">
        <pc:chgData name="Staňa Martin" userId="S::82@fnbrno.cz::577d62e1-5c27-4dc4-be0c-be9487fe25c7" providerId="AD" clId="Web-{FA0D82E7-B4A1-6280-B34B-6EE5CCC320B8}" dt="2022-10-25T08:13:05.055" v="313" actId="20577"/>
        <pc:sldMkLst>
          <pc:docMk/>
          <pc:sldMk cId="1501795084" sldId="280"/>
        </pc:sldMkLst>
        <pc:spChg chg="mod">
          <ac:chgData name="Staňa Martin" userId="S::82@fnbrno.cz::577d62e1-5c27-4dc4-be0c-be9487fe25c7" providerId="AD" clId="Web-{FA0D82E7-B4A1-6280-B34B-6EE5CCC320B8}" dt="2022-10-25T08:09:07.656" v="222" actId="20577"/>
          <ac:spMkLst>
            <pc:docMk/>
            <pc:sldMk cId="1501795084" sldId="280"/>
            <ac:spMk id="2" creationId="{BA725C12-D9BB-3E9E-6E88-B6326854A94E}"/>
          </ac:spMkLst>
        </pc:spChg>
        <pc:spChg chg="mod">
          <ac:chgData name="Staňa Martin" userId="S::82@fnbrno.cz::577d62e1-5c27-4dc4-be0c-be9487fe25c7" providerId="AD" clId="Web-{FA0D82E7-B4A1-6280-B34B-6EE5CCC320B8}" dt="2022-10-25T08:13:05.055" v="313" actId="20577"/>
          <ac:spMkLst>
            <pc:docMk/>
            <pc:sldMk cId="1501795084" sldId="280"/>
            <ac:spMk id="3" creationId="{EA48D504-0B16-7195-8CA7-316F3EFB0420}"/>
          </ac:spMkLst>
        </pc:spChg>
      </pc:sldChg>
    </pc:docChg>
  </pc:docChgLst>
  <pc:docChgLst>
    <pc:chgData name="Staňa Martin" userId="S::82@fnbrno.cz::577d62e1-5c27-4dc4-be0c-be9487fe25c7" providerId="AD" clId="Web-{757D985D-60A9-4C00-1DFA-CB81838F1924}"/>
    <pc:docChg chg="addSld modSld">
      <pc:chgData name="Staňa Martin" userId="S::82@fnbrno.cz::577d62e1-5c27-4dc4-be0c-be9487fe25c7" providerId="AD" clId="Web-{757D985D-60A9-4C00-1DFA-CB81838F1924}" dt="2022-11-02T12:54:57.110" v="66" actId="14100"/>
      <pc:docMkLst>
        <pc:docMk/>
      </pc:docMkLst>
      <pc:sldChg chg="modSp">
        <pc:chgData name="Staňa Martin" userId="S::82@fnbrno.cz::577d62e1-5c27-4dc4-be0c-be9487fe25c7" providerId="AD" clId="Web-{757D985D-60A9-4C00-1DFA-CB81838F1924}" dt="2022-11-02T11:29:00.164" v="2" actId="20577"/>
        <pc:sldMkLst>
          <pc:docMk/>
          <pc:sldMk cId="2141669686" sldId="262"/>
        </pc:sldMkLst>
        <pc:spChg chg="mod">
          <ac:chgData name="Staňa Martin" userId="S::82@fnbrno.cz::577d62e1-5c27-4dc4-be0c-be9487fe25c7" providerId="AD" clId="Web-{757D985D-60A9-4C00-1DFA-CB81838F1924}" dt="2022-11-02T11:28:58.852" v="0" actId="20577"/>
          <ac:spMkLst>
            <pc:docMk/>
            <pc:sldMk cId="2141669686" sldId="262"/>
            <ac:spMk id="3" creationId="{00000000-0000-0000-0000-000000000000}"/>
          </ac:spMkLst>
        </pc:spChg>
        <pc:spChg chg="mod">
          <ac:chgData name="Staňa Martin" userId="S::82@fnbrno.cz::577d62e1-5c27-4dc4-be0c-be9487fe25c7" providerId="AD" clId="Web-{757D985D-60A9-4C00-1DFA-CB81838F1924}" dt="2022-11-02T11:29:00.164" v="2" actId="20577"/>
          <ac:spMkLst>
            <pc:docMk/>
            <pc:sldMk cId="2141669686" sldId="262"/>
            <ac:spMk id="4" creationId="{00000000-0000-0000-0000-000000000000}"/>
          </ac:spMkLst>
        </pc:spChg>
      </pc:sldChg>
      <pc:sldChg chg="modSp">
        <pc:chgData name="Staňa Martin" userId="S::82@fnbrno.cz::577d62e1-5c27-4dc4-be0c-be9487fe25c7" providerId="AD" clId="Web-{757D985D-60A9-4C00-1DFA-CB81838F1924}" dt="2022-11-02T11:44:04.155" v="25" actId="20577"/>
        <pc:sldMkLst>
          <pc:docMk/>
          <pc:sldMk cId="1512147193" sldId="270"/>
        </pc:sldMkLst>
        <pc:spChg chg="mod">
          <ac:chgData name="Staňa Martin" userId="S::82@fnbrno.cz::577d62e1-5c27-4dc4-be0c-be9487fe25c7" providerId="AD" clId="Web-{757D985D-60A9-4C00-1DFA-CB81838F1924}" dt="2022-11-02T11:44:04.155" v="25" actId="20577"/>
          <ac:spMkLst>
            <pc:docMk/>
            <pc:sldMk cId="1512147193" sldId="270"/>
            <ac:spMk id="3" creationId="{00000000-0000-0000-0000-000000000000}"/>
          </ac:spMkLst>
        </pc:spChg>
      </pc:sldChg>
      <pc:sldChg chg="modSp">
        <pc:chgData name="Staňa Martin" userId="S::82@fnbrno.cz::577d62e1-5c27-4dc4-be0c-be9487fe25c7" providerId="AD" clId="Web-{757D985D-60A9-4C00-1DFA-CB81838F1924}" dt="2022-11-02T11:31:47.700" v="16" actId="20577"/>
        <pc:sldMkLst>
          <pc:docMk/>
          <pc:sldMk cId="2046617399" sldId="272"/>
        </pc:sldMkLst>
        <pc:spChg chg="mod">
          <ac:chgData name="Staňa Martin" userId="S::82@fnbrno.cz::577d62e1-5c27-4dc4-be0c-be9487fe25c7" providerId="AD" clId="Web-{757D985D-60A9-4C00-1DFA-CB81838F1924}" dt="2022-11-02T11:31:47.700" v="16" actId="20577"/>
          <ac:spMkLst>
            <pc:docMk/>
            <pc:sldMk cId="2046617399" sldId="272"/>
            <ac:spMk id="3" creationId="{00000000-0000-0000-0000-000000000000}"/>
          </ac:spMkLst>
        </pc:spChg>
      </pc:sldChg>
      <pc:sldChg chg="addSp modSp new">
        <pc:chgData name="Staňa Martin" userId="S::82@fnbrno.cz::577d62e1-5c27-4dc4-be0c-be9487fe25c7" providerId="AD" clId="Web-{757D985D-60A9-4C00-1DFA-CB81838F1924}" dt="2022-11-02T11:31:07.339" v="12"/>
        <pc:sldMkLst>
          <pc:docMk/>
          <pc:sldMk cId="1229099246" sldId="284"/>
        </pc:sldMkLst>
        <pc:picChg chg="add mod">
          <ac:chgData name="Staňa Martin" userId="S::82@fnbrno.cz::577d62e1-5c27-4dc4-be0c-be9487fe25c7" providerId="AD" clId="Web-{757D985D-60A9-4C00-1DFA-CB81838F1924}" dt="2022-11-02T11:30:20.932" v="8" actId="14100"/>
          <ac:picMkLst>
            <pc:docMk/>
            <pc:sldMk cId="1229099246" sldId="284"/>
            <ac:picMk id="2" creationId="{A0B88D59-D529-2C01-CE79-43CED1ABE280}"/>
          </ac:picMkLst>
        </pc:picChg>
        <pc:picChg chg="add mod ord">
          <ac:chgData name="Staňa Martin" userId="S::82@fnbrno.cz::577d62e1-5c27-4dc4-be0c-be9487fe25c7" providerId="AD" clId="Web-{757D985D-60A9-4C00-1DFA-CB81838F1924}" dt="2022-11-02T11:31:07.339" v="12"/>
          <ac:picMkLst>
            <pc:docMk/>
            <pc:sldMk cId="1229099246" sldId="284"/>
            <ac:picMk id="3" creationId="{F47F43E9-0316-B7E1-A7FD-356B4620F082}"/>
          </ac:picMkLst>
        </pc:picChg>
      </pc:sldChg>
      <pc:sldChg chg="addSp modSp new">
        <pc:chgData name="Staňa Martin" userId="S::82@fnbrno.cz::577d62e1-5c27-4dc4-be0c-be9487fe25c7" providerId="AD" clId="Web-{757D985D-60A9-4C00-1DFA-CB81838F1924}" dt="2022-11-02T11:52:21.166" v="37" actId="1076"/>
        <pc:sldMkLst>
          <pc:docMk/>
          <pc:sldMk cId="773552092" sldId="285"/>
        </pc:sldMkLst>
        <pc:picChg chg="add mod">
          <ac:chgData name="Staňa Martin" userId="S::82@fnbrno.cz::577d62e1-5c27-4dc4-be0c-be9487fe25c7" providerId="AD" clId="Web-{757D985D-60A9-4C00-1DFA-CB81838F1924}" dt="2022-11-02T11:52:21.166" v="37" actId="1076"/>
          <ac:picMkLst>
            <pc:docMk/>
            <pc:sldMk cId="773552092" sldId="285"/>
            <ac:picMk id="2" creationId="{210DB846-2372-ACE0-C1F1-E8DC5C7BDFB0}"/>
          </ac:picMkLst>
        </pc:picChg>
        <pc:picChg chg="add mod">
          <ac:chgData name="Staňa Martin" userId="S::82@fnbrno.cz::577d62e1-5c27-4dc4-be0c-be9487fe25c7" providerId="AD" clId="Web-{757D985D-60A9-4C00-1DFA-CB81838F1924}" dt="2022-11-02T11:52:05.244" v="33" actId="14100"/>
          <ac:picMkLst>
            <pc:docMk/>
            <pc:sldMk cId="773552092" sldId="285"/>
            <ac:picMk id="3" creationId="{798DAA5E-30AC-2C24-A434-FE3D3F107A02}"/>
          </ac:picMkLst>
        </pc:picChg>
      </pc:sldChg>
      <pc:sldChg chg="addSp delSp modSp new">
        <pc:chgData name="Staňa Martin" userId="S::82@fnbrno.cz::577d62e1-5c27-4dc4-be0c-be9487fe25c7" providerId="AD" clId="Web-{757D985D-60A9-4C00-1DFA-CB81838F1924}" dt="2022-11-02T12:50:03.760" v="57" actId="14100"/>
        <pc:sldMkLst>
          <pc:docMk/>
          <pc:sldMk cId="2951693293" sldId="286"/>
        </pc:sldMkLst>
        <pc:spChg chg="del">
          <ac:chgData name="Staňa Martin" userId="S::82@fnbrno.cz::577d62e1-5c27-4dc4-be0c-be9487fe25c7" providerId="AD" clId="Web-{757D985D-60A9-4C00-1DFA-CB81838F1924}" dt="2022-11-02T12:46:35.537" v="42"/>
          <ac:spMkLst>
            <pc:docMk/>
            <pc:sldMk cId="2951693293" sldId="286"/>
            <ac:spMk id="2" creationId="{68068952-AB33-E9BA-60C7-DC770980A900}"/>
          </ac:spMkLst>
        </pc:spChg>
        <pc:spChg chg="del">
          <ac:chgData name="Staňa Martin" userId="S::82@fnbrno.cz::577d62e1-5c27-4dc4-be0c-be9487fe25c7" providerId="AD" clId="Web-{757D985D-60A9-4C00-1DFA-CB81838F1924}" dt="2022-11-02T12:46:33.115" v="40"/>
          <ac:spMkLst>
            <pc:docMk/>
            <pc:sldMk cId="2951693293" sldId="286"/>
            <ac:spMk id="3" creationId="{1FB35B92-34B6-B026-7514-D457BF5826DF}"/>
          </ac:spMkLst>
        </pc:spChg>
        <pc:spChg chg="del">
          <ac:chgData name="Staňa Martin" userId="S::82@fnbrno.cz::577d62e1-5c27-4dc4-be0c-be9487fe25c7" providerId="AD" clId="Web-{757D985D-60A9-4C00-1DFA-CB81838F1924}" dt="2022-11-02T12:46:32.255" v="39"/>
          <ac:spMkLst>
            <pc:docMk/>
            <pc:sldMk cId="2951693293" sldId="286"/>
            <ac:spMk id="4" creationId="{6B7CBFA4-807A-CEC4-6003-1BA60AD239BB}"/>
          </ac:spMkLst>
        </pc:spChg>
        <pc:spChg chg="del">
          <ac:chgData name="Staňa Martin" userId="S::82@fnbrno.cz::577d62e1-5c27-4dc4-be0c-be9487fe25c7" providerId="AD" clId="Web-{757D985D-60A9-4C00-1DFA-CB81838F1924}" dt="2022-11-02T12:46:34.052" v="41"/>
          <ac:spMkLst>
            <pc:docMk/>
            <pc:sldMk cId="2951693293" sldId="286"/>
            <ac:spMk id="5" creationId="{65631135-D4E7-7A11-A3A4-21FEA913298D}"/>
          </ac:spMkLst>
        </pc:spChg>
        <pc:spChg chg="del">
          <ac:chgData name="Staňa Martin" userId="S::82@fnbrno.cz::577d62e1-5c27-4dc4-be0c-be9487fe25c7" providerId="AD" clId="Web-{757D985D-60A9-4C00-1DFA-CB81838F1924}" dt="2022-11-02T12:46:36.427" v="43"/>
          <ac:spMkLst>
            <pc:docMk/>
            <pc:sldMk cId="2951693293" sldId="286"/>
            <ac:spMk id="6" creationId="{9F4857F1-A6DD-7C42-4521-AA79F8B50A04}"/>
          </ac:spMkLst>
        </pc:spChg>
        <pc:picChg chg="add mod">
          <ac:chgData name="Staňa Martin" userId="S::82@fnbrno.cz::577d62e1-5c27-4dc4-be0c-be9487fe25c7" providerId="AD" clId="Web-{757D985D-60A9-4C00-1DFA-CB81838F1924}" dt="2022-11-02T12:47:08.068" v="48" actId="1076"/>
          <ac:picMkLst>
            <pc:docMk/>
            <pc:sldMk cId="2951693293" sldId="286"/>
            <ac:picMk id="7" creationId="{411C1124-FFE2-08F1-D427-85CB960532B8}"/>
          </ac:picMkLst>
        </pc:picChg>
        <pc:picChg chg="add mod">
          <ac:chgData name="Staňa Martin" userId="S::82@fnbrno.cz::577d62e1-5c27-4dc4-be0c-be9487fe25c7" providerId="AD" clId="Web-{757D985D-60A9-4C00-1DFA-CB81838F1924}" dt="2022-11-02T12:48:26.976" v="51" actId="14100"/>
          <ac:picMkLst>
            <pc:docMk/>
            <pc:sldMk cId="2951693293" sldId="286"/>
            <ac:picMk id="8" creationId="{EDE4F315-7A03-24C3-01F9-405F50A669CA}"/>
          </ac:picMkLst>
        </pc:picChg>
        <pc:picChg chg="add mod">
          <ac:chgData name="Staňa Martin" userId="S::82@fnbrno.cz::577d62e1-5c27-4dc4-be0c-be9487fe25c7" providerId="AD" clId="Web-{757D985D-60A9-4C00-1DFA-CB81838F1924}" dt="2022-11-02T12:49:19.696" v="54" actId="14100"/>
          <ac:picMkLst>
            <pc:docMk/>
            <pc:sldMk cId="2951693293" sldId="286"/>
            <ac:picMk id="9" creationId="{68A43A80-61F6-8E65-187D-82AF45079A85}"/>
          </ac:picMkLst>
        </pc:picChg>
        <pc:picChg chg="add mod">
          <ac:chgData name="Staňa Martin" userId="S::82@fnbrno.cz::577d62e1-5c27-4dc4-be0c-be9487fe25c7" providerId="AD" clId="Web-{757D985D-60A9-4C00-1DFA-CB81838F1924}" dt="2022-11-02T12:50:03.760" v="57" actId="14100"/>
          <ac:picMkLst>
            <pc:docMk/>
            <pc:sldMk cId="2951693293" sldId="286"/>
            <ac:picMk id="10" creationId="{8F0D2801-5EF6-BE5F-9B27-C7EBB9E35925}"/>
          </ac:picMkLst>
        </pc:picChg>
      </pc:sldChg>
      <pc:sldChg chg="addSp modSp new">
        <pc:chgData name="Staňa Martin" userId="S::82@fnbrno.cz::577d62e1-5c27-4dc4-be0c-be9487fe25c7" providerId="AD" clId="Web-{757D985D-60A9-4C00-1DFA-CB81838F1924}" dt="2022-11-02T12:54:57.110" v="66" actId="14100"/>
        <pc:sldMkLst>
          <pc:docMk/>
          <pc:sldMk cId="3786502678" sldId="287"/>
        </pc:sldMkLst>
        <pc:picChg chg="add mod">
          <ac:chgData name="Staňa Martin" userId="S::82@fnbrno.cz::577d62e1-5c27-4dc4-be0c-be9487fe25c7" providerId="AD" clId="Web-{757D985D-60A9-4C00-1DFA-CB81838F1924}" dt="2022-11-02T12:54:57.110" v="66" actId="14100"/>
          <ac:picMkLst>
            <pc:docMk/>
            <pc:sldMk cId="3786502678" sldId="287"/>
            <ac:picMk id="2" creationId="{498832BA-C531-6884-FBA3-00B33B08DB81}"/>
          </ac:picMkLst>
        </pc:picChg>
        <pc:picChg chg="add mod">
          <ac:chgData name="Staňa Martin" userId="S::82@fnbrno.cz::577d62e1-5c27-4dc4-be0c-be9487fe25c7" providerId="AD" clId="Web-{757D985D-60A9-4C00-1DFA-CB81838F1924}" dt="2022-11-02T12:53:35.030" v="65" actId="14100"/>
          <ac:picMkLst>
            <pc:docMk/>
            <pc:sldMk cId="3786502678" sldId="287"/>
            <ac:picMk id="3" creationId="{EFB5F05D-4CA8-024F-398E-F2B6097DF574}"/>
          </ac:picMkLst>
        </pc:picChg>
      </pc:sldChg>
    </pc:docChg>
  </pc:docChgLst>
  <pc:docChgLst>
    <pc:chgData name="Staňa Martin" userId="S::82@fnbrno.cz::577d62e1-5c27-4dc4-be0c-be9487fe25c7" providerId="AD" clId="Web-{2199138F-0FEB-6BB8-06FD-10F0A6BDA250}"/>
    <pc:docChg chg="modSld">
      <pc:chgData name="Staňa Martin" userId="S::82@fnbrno.cz::577d62e1-5c27-4dc4-be0c-be9487fe25c7" providerId="AD" clId="Web-{2199138F-0FEB-6BB8-06FD-10F0A6BDA250}" dt="2022-11-03T07:32:52.344" v="0" actId="20577"/>
      <pc:docMkLst>
        <pc:docMk/>
      </pc:docMkLst>
      <pc:sldChg chg="modSp">
        <pc:chgData name="Staňa Martin" userId="S::82@fnbrno.cz::577d62e1-5c27-4dc4-be0c-be9487fe25c7" providerId="AD" clId="Web-{2199138F-0FEB-6BB8-06FD-10F0A6BDA250}" dt="2022-11-03T07:32:52.344" v="0" actId="20577"/>
        <pc:sldMkLst>
          <pc:docMk/>
          <pc:sldMk cId="1672495335" sldId="256"/>
        </pc:sldMkLst>
        <pc:spChg chg="mod">
          <ac:chgData name="Staňa Martin" userId="S::82@fnbrno.cz::577d62e1-5c27-4dc4-be0c-be9487fe25c7" providerId="AD" clId="Web-{2199138F-0FEB-6BB8-06FD-10F0A6BDA250}" dt="2022-11-03T07:32:52.344" v="0" actId="20577"/>
          <ac:spMkLst>
            <pc:docMk/>
            <pc:sldMk cId="1672495335" sldId="256"/>
            <ac:spMk id="2" creationId="{00000000-0000-0000-0000-000000000000}"/>
          </ac:spMkLst>
        </pc:spChg>
      </pc:sldChg>
    </pc:docChg>
  </pc:docChgLst>
  <pc:docChgLst>
    <pc:chgData name="Staňa Martin" userId="S::82@fnbrno.cz::577d62e1-5c27-4dc4-be0c-be9487fe25c7" providerId="AD" clId="Web-{2FD98ECB-E018-C631-E824-ACE50DE6CB49}"/>
    <pc:docChg chg="addSld delSld modSld">
      <pc:chgData name="Staňa Martin" userId="S::82@fnbrno.cz::577d62e1-5c27-4dc4-be0c-be9487fe25c7" providerId="AD" clId="Web-{2FD98ECB-E018-C631-E824-ACE50DE6CB49}" dt="2022-11-03T07:32:31.694" v="31" actId="1076"/>
      <pc:docMkLst>
        <pc:docMk/>
      </pc:docMkLst>
      <pc:sldChg chg="addSp modSp mod setBg">
        <pc:chgData name="Staňa Martin" userId="S::82@fnbrno.cz::577d62e1-5c27-4dc4-be0c-be9487fe25c7" providerId="AD" clId="Web-{2FD98ECB-E018-C631-E824-ACE50DE6CB49}" dt="2022-11-03T07:32:31.694" v="31" actId="1076"/>
        <pc:sldMkLst>
          <pc:docMk/>
          <pc:sldMk cId="1672495335" sldId="256"/>
        </pc:sldMkLst>
        <pc:spChg chg="mod">
          <ac:chgData name="Staňa Martin" userId="S::82@fnbrno.cz::577d62e1-5c27-4dc4-be0c-be9487fe25c7" providerId="AD" clId="Web-{2FD98ECB-E018-C631-E824-ACE50DE6CB49}" dt="2022-11-03T07:32:23.725" v="30" actId="1076"/>
          <ac:spMkLst>
            <pc:docMk/>
            <pc:sldMk cId="1672495335" sldId="256"/>
            <ac:spMk id="2" creationId="{00000000-0000-0000-0000-000000000000}"/>
          </ac:spMkLst>
        </pc:spChg>
        <pc:spChg chg="mod">
          <ac:chgData name="Staňa Martin" userId="S::82@fnbrno.cz::577d62e1-5c27-4dc4-be0c-be9487fe25c7" providerId="AD" clId="Web-{2FD98ECB-E018-C631-E824-ACE50DE6CB49}" dt="2022-11-03T07:32:31.694" v="31" actId="1076"/>
          <ac:spMkLst>
            <pc:docMk/>
            <pc:sldMk cId="1672495335" sldId="256"/>
            <ac:spMk id="3" creationId="{00000000-0000-0000-0000-000000000000}"/>
          </ac:spMkLst>
        </pc:spChg>
        <pc:picChg chg="add mod">
          <ac:chgData name="Staňa Martin" userId="S::82@fnbrno.cz::577d62e1-5c27-4dc4-be0c-be9487fe25c7" providerId="AD" clId="Web-{2FD98ECB-E018-C631-E824-ACE50DE6CB49}" dt="2022-11-03T07:29:22.015" v="24" actId="1076"/>
          <ac:picMkLst>
            <pc:docMk/>
            <pc:sldMk cId="1672495335" sldId="256"/>
            <ac:picMk id="4" creationId="{5E0D3A8D-0062-3DBD-054A-9EA1AF820E6E}"/>
          </ac:picMkLst>
        </pc:picChg>
      </pc:sldChg>
      <pc:sldChg chg="addSp delSp modSp">
        <pc:chgData name="Staňa Martin" userId="S::82@fnbrno.cz::577d62e1-5c27-4dc4-be0c-be9487fe25c7" providerId="AD" clId="Web-{2FD98ECB-E018-C631-E824-ACE50DE6CB49}" dt="2022-11-03T07:23:25.938" v="1"/>
        <pc:sldMkLst>
          <pc:docMk/>
          <pc:sldMk cId="962263973" sldId="269"/>
        </pc:sldMkLst>
        <pc:picChg chg="add del mod">
          <ac:chgData name="Staňa Martin" userId="S::82@fnbrno.cz::577d62e1-5c27-4dc4-be0c-be9487fe25c7" providerId="AD" clId="Web-{2FD98ECB-E018-C631-E824-ACE50DE6CB49}" dt="2022-11-03T07:23:25.938" v="1"/>
          <ac:picMkLst>
            <pc:docMk/>
            <pc:sldMk cId="962263973" sldId="269"/>
            <ac:picMk id="4" creationId="{F14298DE-3DF8-AB25-99D8-3AD43C5EED62}"/>
          </ac:picMkLst>
        </pc:picChg>
      </pc:sldChg>
      <pc:sldChg chg="modSp new del">
        <pc:chgData name="Staňa Martin" userId="S::82@fnbrno.cz::577d62e1-5c27-4dc4-be0c-be9487fe25c7" providerId="AD" clId="Web-{2FD98ECB-E018-C631-E824-ACE50DE6CB49}" dt="2022-11-03T07:24:48.676" v="10"/>
        <pc:sldMkLst>
          <pc:docMk/>
          <pc:sldMk cId="2557434154" sldId="288"/>
        </pc:sldMkLst>
        <pc:spChg chg="mod">
          <ac:chgData name="Staňa Martin" userId="S::82@fnbrno.cz::577d62e1-5c27-4dc4-be0c-be9487fe25c7" providerId="AD" clId="Web-{2FD98ECB-E018-C631-E824-ACE50DE6CB49}" dt="2022-11-03T07:23:58.705" v="5" actId="20577"/>
          <ac:spMkLst>
            <pc:docMk/>
            <pc:sldMk cId="2557434154" sldId="288"/>
            <ac:spMk id="3" creationId="{673110C9-4DA3-BC98-DBCD-A39F1F9AA1D2}"/>
          </ac:spMkLst>
        </pc:spChg>
      </pc:sldChg>
    </pc:docChg>
  </pc:docChgLst>
  <pc:docChgLst>
    <pc:chgData name="Staňa Martin" userId="S::82@fnbrno.cz::577d62e1-5c27-4dc4-be0c-be9487fe25c7" providerId="AD" clId="Web-{477F5028-E717-A443-B347-CEF27E049870}"/>
    <pc:docChg chg="modSld">
      <pc:chgData name="Staňa Martin" userId="S::82@fnbrno.cz::577d62e1-5c27-4dc4-be0c-be9487fe25c7" providerId="AD" clId="Web-{477F5028-E717-A443-B347-CEF27E049870}" dt="2022-11-30T07:41:55.931" v="98" actId="1076"/>
      <pc:docMkLst>
        <pc:docMk/>
      </pc:docMkLst>
      <pc:sldChg chg="modSp">
        <pc:chgData name="Staňa Martin" userId="S::82@fnbrno.cz::577d62e1-5c27-4dc4-be0c-be9487fe25c7" providerId="AD" clId="Web-{477F5028-E717-A443-B347-CEF27E049870}" dt="2022-11-30T07:41:55.931" v="98" actId="1076"/>
        <pc:sldMkLst>
          <pc:docMk/>
          <pc:sldMk cId="1711567029" sldId="292"/>
        </pc:sldMkLst>
        <pc:picChg chg="mod">
          <ac:chgData name="Staňa Martin" userId="S::82@fnbrno.cz::577d62e1-5c27-4dc4-be0c-be9487fe25c7" providerId="AD" clId="Web-{477F5028-E717-A443-B347-CEF27E049870}" dt="2022-11-30T07:41:55.931" v="98" actId="1076"/>
          <ac:picMkLst>
            <pc:docMk/>
            <pc:sldMk cId="1711567029" sldId="292"/>
            <ac:picMk id="4" creationId="{00000000-0000-0000-0000-000000000000}"/>
          </ac:picMkLst>
        </pc:picChg>
        <pc:picChg chg="mod">
          <ac:chgData name="Staňa Martin" userId="S::82@fnbrno.cz::577d62e1-5c27-4dc4-be0c-be9487fe25c7" providerId="AD" clId="Web-{477F5028-E717-A443-B347-CEF27E049870}" dt="2022-11-30T07:41:41.384" v="96" actId="14100"/>
          <ac:picMkLst>
            <pc:docMk/>
            <pc:sldMk cId="1711567029" sldId="292"/>
            <ac:picMk id="7" creationId="{00000000-0000-0000-0000-000000000000}"/>
          </ac:picMkLst>
        </pc:picChg>
      </pc:sldChg>
      <pc:sldChg chg="addSp delSp modSp">
        <pc:chgData name="Staňa Martin" userId="S::82@fnbrno.cz::577d62e1-5c27-4dc4-be0c-be9487fe25c7" providerId="AD" clId="Web-{477F5028-E717-A443-B347-CEF27E049870}" dt="2022-11-30T07:38:34.722" v="92" actId="14100"/>
        <pc:sldMkLst>
          <pc:docMk/>
          <pc:sldMk cId="1664564455" sldId="293"/>
        </pc:sldMkLst>
        <pc:spChg chg="mod">
          <ac:chgData name="Staňa Martin" userId="S::82@fnbrno.cz::577d62e1-5c27-4dc4-be0c-be9487fe25c7" providerId="AD" clId="Web-{477F5028-E717-A443-B347-CEF27E049870}" dt="2022-11-30T07:36:56.735" v="81" actId="20577"/>
          <ac:spMkLst>
            <pc:docMk/>
            <pc:sldMk cId="1664564455" sldId="293"/>
            <ac:spMk id="3" creationId="{00000000-0000-0000-0000-000000000000}"/>
          </ac:spMkLst>
        </pc:spChg>
        <pc:spChg chg="add mod">
          <ac:chgData name="Staňa Martin" userId="S::82@fnbrno.cz::577d62e1-5c27-4dc4-be0c-be9487fe25c7" providerId="AD" clId="Web-{477F5028-E717-A443-B347-CEF27E049870}" dt="2022-11-30T07:38:07.487" v="89" actId="1076"/>
          <ac:spMkLst>
            <pc:docMk/>
            <pc:sldMk cId="1664564455" sldId="293"/>
            <ac:spMk id="11" creationId="{DFB835DD-54AC-E46E-98D3-7A01D3EEA1FA}"/>
          </ac:spMkLst>
        </pc:spChg>
        <pc:spChg chg="add mod">
          <ac:chgData name="Staňa Martin" userId="S::82@fnbrno.cz::577d62e1-5c27-4dc4-be0c-be9487fe25c7" providerId="AD" clId="Web-{477F5028-E717-A443-B347-CEF27E049870}" dt="2022-11-30T07:37:54.752" v="88" actId="1076"/>
          <ac:spMkLst>
            <pc:docMk/>
            <pc:sldMk cId="1664564455" sldId="293"/>
            <ac:spMk id="12" creationId="{74432A43-12BB-3551-0CF1-D8C80E2356DE}"/>
          </ac:spMkLst>
        </pc:spChg>
        <pc:spChg chg="add mod">
          <ac:chgData name="Staňa Martin" userId="S::82@fnbrno.cz::577d62e1-5c27-4dc4-be0c-be9487fe25c7" providerId="AD" clId="Web-{477F5028-E717-A443-B347-CEF27E049870}" dt="2022-11-30T07:36:43.422" v="78" actId="1076"/>
          <ac:spMkLst>
            <pc:docMk/>
            <pc:sldMk cId="1664564455" sldId="293"/>
            <ac:spMk id="13" creationId="{6832585D-AD39-8C19-957C-0FBC1E68221C}"/>
          </ac:spMkLst>
        </pc:spChg>
        <pc:picChg chg="add mod">
          <ac:chgData name="Staňa Martin" userId="S::82@fnbrno.cz::577d62e1-5c27-4dc4-be0c-be9487fe25c7" providerId="AD" clId="Web-{477F5028-E717-A443-B347-CEF27E049870}" dt="2022-11-30T07:34:52.715" v="45" actId="1076"/>
          <ac:picMkLst>
            <pc:docMk/>
            <pc:sldMk cId="1664564455" sldId="293"/>
            <ac:picMk id="4" creationId="{73236DDD-4FDE-C162-2261-3ED8FBCC3E40}"/>
          </ac:picMkLst>
        </pc:picChg>
        <pc:picChg chg="add mod">
          <ac:chgData name="Staňa Martin" userId="S::82@fnbrno.cz::577d62e1-5c27-4dc4-be0c-be9487fe25c7" providerId="AD" clId="Web-{477F5028-E717-A443-B347-CEF27E049870}" dt="2022-11-30T07:34:59.903" v="49" actId="1076"/>
          <ac:picMkLst>
            <pc:docMk/>
            <pc:sldMk cId="1664564455" sldId="293"/>
            <ac:picMk id="5" creationId="{9F756C7A-5084-174F-A9C1-7B4BF0AC519A}"/>
          </ac:picMkLst>
        </pc:picChg>
        <pc:picChg chg="add mod">
          <ac:chgData name="Staňa Martin" userId="S::82@fnbrno.cz::577d62e1-5c27-4dc4-be0c-be9487fe25c7" providerId="AD" clId="Web-{477F5028-E717-A443-B347-CEF27E049870}" dt="2022-11-30T07:37:50.580" v="87" actId="1076"/>
          <ac:picMkLst>
            <pc:docMk/>
            <pc:sldMk cId="1664564455" sldId="293"/>
            <ac:picMk id="6" creationId="{066AA8A5-6F5A-D2BA-9E2A-FD1D0015DA25}"/>
          </ac:picMkLst>
        </pc:picChg>
        <pc:picChg chg="add mod">
          <ac:chgData name="Staňa Martin" userId="S::82@fnbrno.cz::577d62e1-5c27-4dc4-be0c-be9487fe25c7" providerId="AD" clId="Web-{477F5028-E717-A443-B347-CEF27E049870}" dt="2022-11-30T07:37:20.439" v="84" actId="1076"/>
          <ac:picMkLst>
            <pc:docMk/>
            <pc:sldMk cId="1664564455" sldId="293"/>
            <ac:picMk id="7" creationId="{DA101B2B-D891-FB34-83C7-54C682F4496D}"/>
          </ac:picMkLst>
        </pc:picChg>
        <pc:picChg chg="add mod">
          <ac:chgData name="Staňa Martin" userId="S::82@fnbrno.cz::577d62e1-5c27-4dc4-be0c-be9487fe25c7" providerId="AD" clId="Web-{477F5028-E717-A443-B347-CEF27E049870}" dt="2022-11-30T07:36:46.609" v="79" actId="1076"/>
          <ac:picMkLst>
            <pc:docMk/>
            <pc:sldMk cId="1664564455" sldId="293"/>
            <ac:picMk id="8" creationId="{5A733CEC-4FCD-0450-A5E4-2753D95ACD95}"/>
          </ac:picMkLst>
        </pc:picChg>
        <pc:picChg chg="add del mod">
          <ac:chgData name="Staňa Martin" userId="S::82@fnbrno.cz::577d62e1-5c27-4dc4-be0c-be9487fe25c7" providerId="AD" clId="Web-{477F5028-E717-A443-B347-CEF27E049870}" dt="2022-11-30T07:31:27.459" v="12"/>
          <ac:picMkLst>
            <pc:docMk/>
            <pc:sldMk cId="1664564455" sldId="293"/>
            <ac:picMk id="9" creationId="{6E041C28-AFDC-74D6-08B4-086AD1D11976}"/>
          </ac:picMkLst>
        </pc:picChg>
        <pc:picChg chg="add mod ord">
          <ac:chgData name="Staňa Martin" userId="S::82@fnbrno.cz::577d62e1-5c27-4dc4-be0c-be9487fe25c7" providerId="AD" clId="Web-{477F5028-E717-A443-B347-CEF27E049870}" dt="2022-11-30T07:38:34.722" v="92" actId="14100"/>
          <ac:picMkLst>
            <pc:docMk/>
            <pc:sldMk cId="1664564455" sldId="293"/>
            <ac:picMk id="10" creationId="{37237B98-F1B1-D7F5-873F-E2D44C4A76A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864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87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18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30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34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94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034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62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97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56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2AC-D404-4FB9-8C62-188A0EAEACA9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43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8F2AC-D404-4FB9-8C62-188A0EAEACA9}" type="datetimeFigureOut">
              <a:rPr lang="cs-CZ" smtClean="0"/>
              <a:t>05.12.2022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8A8C-7DC7-4753-9B4A-3E82D49756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44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7A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Pakloub" TargetMode="External"/><Relationship Id="rId2" Type="http://schemas.openxmlformats.org/officeDocument/2006/relationships/hyperlink" Target="https://www.wikiskripta.eu/w/Typy_zlomenin_a_jejich_disloka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kiskripta.eu/w/Sudeck%C5%AFv_algodystrofick%C3%BD_syndrom" TargetMode="External"/><Relationship Id="rId5" Type="http://schemas.openxmlformats.org/officeDocument/2006/relationships/hyperlink" Target="https://www.ortimplant.com/ortimplant/plate-screws-small-fragment/" TargetMode="External"/><Relationship Id="rId4" Type="http://schemas.openxmlformats.org/officeDocument/2006/relationships/hyperlink" Target="https://www.jnjmedtech.com/en-US/companies/depuy-synthe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5070"/>
            <a:ext cx="9144000" cy="2387600"/>
          </a:xfrm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chemeClr val="bg1"/>
                </a:solidFill>
                <a:latin typeface="Calibri"/>
                <a:cs typeface="Calibri Light"/>
              </a:rPr>
              <a:t>Zlomeniny - typy, klasifikace, hojení, vyšetření, léčba, praxe - anamnéza + vyšetření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35935"/>
            <a:ext cx="9144000" cy="9351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Klinika úrazové chirurgie FN Brno</a:t>
            </a:r>
            <a:endParaRPr lang="cs-CZ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cs-CZ" dirty="0">
                <a:solidFill>
                  <a:schemeClr val="bg1"/>
                </a:solidFill>
              </a:rPr>
              <a:t>VLLP0532c</a:t>
            </a:r>
            <a:endParaRPr lang="cs-CZ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5E0D3A8D-0062-3DBD-054A-9EA1AF820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9" y="349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13" y="13639"/>
            <a:ext cx="6459719" cy="684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9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hojení zlomenin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92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nesprávná repozice, nedosažení imobilizace</a:t>
            </a:r>
          </a:p>
          <a:p>
            <a:r>
              <a:rPr lang="cs-CZ" dirty="0"/>
              <a:t>anémie, hypoproteinémie, poruchy výživy</a:t>
            </a:r>
          </a:p>
          <a:p>
            <a:r>
              <a:rPr lang="cs-CZ" dirty="0">
                <a:cs typeface="Calibri" panose="020F0502020204030204"/>
              </a:rPr>
              <a:t>infikovaný pakloub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Pakloub</a:t>
            </a:r>
            <a:r>
              <a:rPr lang="cs-CZ" dirty="0"/>
              <a:t> (pseudoarthrosis)</a:t>
            </a:r>
          </a:p>
          <a:p>
            <a:r>
              <a:rPr lang="cs-CZ" dirty="0"/>
              <a:t>vitální paklouby</a:t>
            </a:r>
          </a:p>
          <a:p>
            <a:pPr lvl="1"/>
            <a:r>
              <a:rPr lang="cs-CZ" dirty="0"/>
              <a:t>hypertrofický, oligotrofický</a:t>
            </a:r>
          </a:p>
          <a:p>
            <a:r>
              <a:rPr lang="cs-CZ" dirty="0"/>
              <a:t>avitální paklouby</a:t>
            </a:r>
          </a:p>
          <a:p>
            <a:pPr lvl="1"/>
            <a:r>
              <a:rPr lang="cs-CZ" dirty="0"/>
              <a:t>dystrofický, nekrotický, defektní, atrofický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2147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3">
            <a:extLst>
              <a:ext uri="{FF2B5EF4-FFF2-40B4-BE49-F238E27FC236}">
                <a16:creationId xmlns:a16="http://schemas.microsoft.com/office/drawing/2014/main" id="{F47F43E9-0316-B7E1-A7FD-356B4620F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291" y="2303"/>
            <a:ext cx="8045884" cy="6853394"/>
          </a:xfrm>
          <a:prstGeom prst="rect">
            <a:avLst/>
          </a:prstGeom>
        </p:spPr>
      </p:pic>
      <p:pic>
        <p:nvPicPr>
          <p:cNvPr id="2" name="Obrázek 2" descr="Obsah obrázku rozmazání&#10;&#10;Popis se vygeneroval automaticky.">
            <a:extLst>
              <a:ext uri="{FF2B5EF4-FFF2-40B4-BE49-F238E27FC236}">
                <a16:creationId xmlns:a16="http://schemas.microsoft.com/office/drawing/2014/main" id="{A0B88D59-D529-2C01-CE79-43CED1ABE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" y="2088"/>
            <a:ext cx="4557908" cy="685591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49340" y="1079156"/>
            <a:ext cx="246131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3200" dirty="0"/>
              <a:t>hypertrofický</a:t>
            </a:r>
          </a:p>
        </p:txBody>
      </p:sp>
    </p:spTree>
    <p:extLst>
      <p:ext uri="{BB962C8B-B14F-4D97-AF65-F5344CB8AC3E}">
        <p14:creationId xmlns:p14="http://schemas.microsoft.com/office/powerpoint/2010/main" val="1229099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Konzervativní léčba, sádrování, extenze 33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cs typeface="Calibri"/>
              </a:rPr>
              <a:t>3R:</a:t>
            </a:r>
            <a:r>
              <a:rPr lang="cs-CZ" dirty="0">
                <a:cs typeface="Calibri"/>
              </a:rPr>
              <a:t> snaha o dokonalou </a:t>
            </a:r>
            <a:r>
              <a:rPr lang="cs-CZ" b="1" dirty="0">
                <a:cs typeface="Calibri"/>
              </a:rPr>
              <a:t>R</a:t>
            </a:r>
            <a:r>
              <a:rPr lang="cs-CZ" dirty="0">
                <a:cs typeface="Calibri"/>
              </a:rPr>
              <a:t>epozici, </a:t>
            </a:r>
            <a:r>
              <a:rPr lang="cs-CZ" b="1" dirty="0">
                <a:cs typeface="Calibri"/>
              </a:rPr>
              <a:t>R</a:t>
            </a:r>
            <a:r>
              <a:rPr lang="cs-CZ" dirty="0">
                <a:cs typeface="Calibri"/>
              </a:rPr>
              <a:t>etenci a </a:t>
            </a:r>
            <a:r>
              <a:rPr lang="cs-CZ" b="1" dirty="0">
                <a:cs typeface="Calibri"/>
              </a:rPr>
              <a:t>R</a:t>
            </a:r>
            <a:r>
              <a:rPr lang="cs-CZ" dirty="0">
                <a:cs typeface="Calibri"/>
              </a:rPr>
              <a:t>ehabilitaci</a:t>
            </a:r>
          </a:p>
          <a:p>
            <a:r>
              <a:rPr lang="cs-CZ" dirty="0">
                <a:cs typeface="Calibri"/>
              </a:rPr>
              <a:t>kostní tkáň se neustále </a:t>
            </a:r>
            <a:r>
              <a:rPr lang="cs-CZ" dirty="0" err="1">
                <a:cs typeface="Calibri"/>
              </a:rPr>
              <a:t>Remodeluje</a:t>
            </a:r>
            <a:endParaRPr lang="cs-CZ" dirty="0">
              <a:cs typeface="Calibri"/>
            </a:endParaRPr>
          </a:p>
          <a:p>
            <a:r>
              <a:rPr lang="cs-CZ" dirty="0">
                <a:cs typeface="Calibri"/>
              </a:rPr>
              <a:t>"zlomeninová nemoc" až </a:t>
            </a:r>
            <a:r>
              <a:rPr lang="cs-CZ" i="1" dirty="0" err="1">
                <a:cs typeface="Calibri"/>
              </a:rPr>
              <a:t>Sudeckova</a:t>
            </a:r>
            <a:r>
              <a:rPr lang="cs-CZ" i="1" dirty="0">
                <a:cs typeface="Calibri"/>
              </a:rPr>
              <a:t> </a:t>
            </a:r>
            <a:r>
              <a:rPr lang="cs-CZ" i="1" dirty="0" err="1">
                <a:cs typeface="Calibri"/>
              </a:rPr>
              <a:t>algodystrofie</a:t>
            </a:r>
          </a:p>
          <a:p>
            <a:endParaRPr lang="cs-CZ" i="1" dirty="0">
              <a:cs typeface="Calibri"/>
            </a:endParaRPr>
          </a:p>
          <a:p>
            <a:r>
              <a:rPr lang="cs-CZ" b="1" dirty="0">
                <a:cs typeface="Calibri"/>
              </a:rPr>
              <a:t>nedislokované </a:t>
            </a:r>
            <a:r>
              <a:rPr lang="cs-CZ" dirty="0">
                <a:cs typeface="Calibri"/>
              </a:rPr>
              <a:t>zlomeniny je třeba co nejdříve znehybnit sádrovým obvazem a to po dostatečně dlouhou dobu</a:t>
            </a:r>
          </a:p>
          <a:p>
            <a:endParaRPr lang="cs-CZ" dirty="0">
              <a:cs typeface="Calibri"/>
            </a:endParaRPr>
          </a:p>
          <a:p>
            <a:r>
              <a:rPr lang="cs-CZ" dirty="0">
                <a:cs typeface="Calibri"/>
              </a:rPr>
              <a:t>u </a:t>
            </a:r>
            <a:r>
              <a:rPr lang="cs-CZ" b="1" dirty="0">
                <a:cs typeface="Calibri"/>
              </a:rPr>
              <a:t>dislokovaných </a:t>
            </a:r>
            <a:r>
              <a:rPr lang="cs-CZ" dirty="0">
                <a:cs typeface="Calibri"/>
              </a:rPr>
              <a:t>zlomenin je provedena manuální repozice </a:t>
            </a:r>
            <a:br>
              <a:rPr lang="cs-CZ" dirty="0">
                <a:cs typeface="Calibri"/>
              </a:rPr>
            </a:br>
            <a:r>
              <a:rPr lang="cs-CZ" dirty="0">
                <a:cs typeface="Calibri"/>
              </a:rPr>
              <a:t>nejčastěji tahem za lokální anestezie a také provedena fixace</a:t>
            </a:r>
          </a:p>
        </p:txBody>
      </p:sp>
    </p:spTree>
    <p:extLst>
      <p:ext uri="{BB962C8B-B14F-4D97-AF65-F5344CB8AC3E}">
        <p14:creationId xmlns:p14="http://schemas.microsoft.com/office/powerpoint/2010/main" val="4250808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Obsah obrázku osoba, interiér, postel&#10;&#10;Popis se vygeneroval automaticky.">
            <a:extLst>
              <a:ext uri="{FF2B5EF4-FFF2-40B4-BE49-F238E27FC236}">
                <a16:creationId xmlns:a16="http://schemas.microsoft.com/office/drawing/2014/main" id="{210DB846-2372-ACE0-C1F1-E8DC5C7BD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" y="1272352"/>
            <a:ext cx="5989528" cy="4313294"/>
          </a:xfrm>
          <a:prstGeom prst="rect">
            <a:avLst/>
          </a:prstGeom>
        </p:spPr>
      </p:pic>
      <p:pic>
        <p:nvPicPr>
          <p:cNvPr id="3" name="Obrázek 3" descr="Obsah obrázku osoba, muž&#10;&#10;Popis se vygeneroval automaticky.">
            <a:extLst>
              <a:ext uri="{FF2B5EF4-FFF2-40B4-BE49-F238E27FC236}">
                <a16:creationId xmlns:a16="http://schemas.microsoft.com/office/drawing/2014/main" id="{798DAA5E-30AC-2C24-A434-FE3D3F107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126" y="940"/>
            <a:ext cx="6240049" cy="685611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369986" y="2844224"/>
            <a:ext cx="158614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3200" dirty="0"/>
              <a:t>repozice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956126" y="3428999"/>
            <a:ext cx="145347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3200" dirty="0"/>
              <a:t>retence</a:t>
            </a:r>
          </a:p>
        </p:txBody>
      </p:sp>
    </p:spTree>
    <p:extLst>
      <p:ext uri="{BB962C8B-B14F-4D97-AF65-F5344CB8AC3E}">
        <p14:creationId xmlns:p14="http://schemas.microsoft.com/office/powerpoint/2010/main" val="773552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2.sevt.cz/Files/_t_/Images/25041889000_800_800_wm_fi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133599"/>
            <a:ext cx="472440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A725C12-D9BB-3E9E-6E88-B6326854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Sádrové obvazy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8D504-0B16-7195-8CA7-316F3EFB0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slouží většinou ke konzervativnímu řešení zlomenin</a:t>
            </a:r>
          </a:p>
          <a:p>
            <a:r>
              <a:rPr lang="cs-CZ" dirty="0">
                <a:cs typeface="Calibri"/>
              </a:rPr>
              <a:t>k dočasné fixaci před nebo i po operaci</a:t>
            </a:r>
          </a:p>
          <a:p>
            <a:r>
              <a:rPr lang="cs-CZ" dirty="0">
                <a:cs typeface="Calibri"/>
              </a:rPr>
              <a:t>po sutuře šlach na jejich ochranu při hojení</a:t>
            </a:r>
          </a:p>
          <a:p>
            <a:r>
              <a:rPr lang="cs-CZ" dirty="0">
                <a:cs typeface="Calibri"/>
              </a:rPr>
              <a:t>při flegmóně končetin k omezení šíření infekce</a:t>
            </a:r>
          </a:p>
          <a:p>
            <a:r>
              <a:rPr lang="cs-CZ" dirty="0">
                <a:cs typeface="Calibri"/>
              </a:rPr>
              <a:t>analgeticky při těžkých distorzích</a:t>
            </a:r>
          </a:p>
          <a:p>
            <a:endParaRPr lang="cs-CZ" dirty="0">
              <a:cs typeface="Calibri"/>
            </a:endParaRPr>
          </a:p>
          <a:p>
            <a:r>
              <a:rPr lang="cs-CZ" dirty="0">
                <a:cs typeface="Calibri"/>
              </a:rPr>
              <a:t>korekce deformit; tvorba odlitků</a:t>
            </a:r>
          </a:p>
        </p:txBody>
      </p:sp>
    </p:spTree>
    <p:extLst>
      <p:ext uri="{BB962C8B-B14F-4D97-AF65-F5344CB8AC3E}">
        <p14:creationId xmlns:p14="http://schemas.microsoft.com/office/powerpoint/2010/main" val="1501795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hop.intermed.de/out/pictures/master/product/1/Intermed_125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497" y="4498196"/>
            <a:ext cx="3076303" cy="229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Sádrové obvazy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vždy se musí znehybnit </a:t>
            </a:r>
            <a:r>
              <a:rPr lang="cs-CZ" b="1" dirty="0"/>
              <a:t>kloub nad a kloub pod</a:t>
            </a:r>
            <a:endParaRPr lang="cs-CZ" dirty="0"/>
          </a:p>
          <a:p>
            <a:r>
              <a:rPr lang="cs-CZ" dirty="0"/>
              <a:t>vypodložení v celé ploše </a:t>
            </a:r>
            <a:r>
              <a:rPr lang="cs-CZ" b="1" dirty="0"/>
              <a:t>vatou</a:t>
            </a:r>
          </a:p>
          <a:p>
            <a:r>
              <a:rPr lang="cs-CZ" dirty="0"/>
              <a:t>musí se nechat dobře </a:t>
            </a:r>
            <a:r>
              <a:rPr lang="cs-CZ" b="1" dirty="0"/>
              <a:t>vyschnout</a:t>
            </a:r>
          </a:p>
          <a:p>
            <a:r>
              <a:rPr lang="cs-CZ" dirty="0"/>
              <a:t>první týden musí být sádra </a:t>
            </a:r>
            <a:r>
              <a:rPr lang="cs-CZ" b="1" dirty="0"/>
              <a:t>střižená</a:t>
            </a:r>
          </a:p>
          <a:p>
            <a:endParaRPr lang="cs-CZ" dirty="0"/>
          </a:p>
          <a:p>
            <a:r>
              <a:rPr lang="cs-CZ" dirty="0"/>
              <a:t>alternativou jsou fixace z plastů (skelná vlákna a epoxidová pryskyřice)</a:t>
            </a:r>
          </a:p>
          <a:p>
            <a:r>
              <a:rPr lang="cs-CZ" dirty="0"/>
              <a:t>případně z termoplastů, které stačí nahřát</a:t>
            </a:r>
          </a:p>
        </p:txBody>
      </p:sp>
    </p:spTree>
    <p:extLst>
      <p:ext uri="{BB962C8B-B14F-4D97-AF65-F5344CB8AC3E}">
        <p14:creationId xmlns:p14="http://schemas.microsoft.com/office/powerpoint/2010/main" val="1047812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ošetření poraněného </a:t>
            </a:r>
            <a:r>
              <a:rPr lang="cs-CZ" dirty="0" smtClean="0"/>
              <a:t>pacienta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Správná a časná imobilizace zlomenin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Trauma protokol </a:t>
            </a:r>
          </a:p>
          <a:p>
            <a:r>
              <a:rPr lang="cs-CZ" dirty="0"/>
              <a:t>Celkové zhodnocení, stručná anamnéza</a:t>
            </a:r>
          </a:p>
          <a:p>
            <a:r>
              <a:rPr lang="cs-CZ" b="1" dirty="0">
                <a:solidFill>
                  <a:srgbClr val="0047AB"/>
                </a:solidFill>
              </a:rPr>
              <a:t>A</a:t>
            </a:r>
            <a:r>
              <a:rPr lang="cs-CZ" dirty="0"/>
              <a:t>irway (krční límec), </a:t>
            </a:r>
            <a:r>
              <a:rPr lang="cs-CZ" b="1" dirty="0">
                <a:solidFill>
                  <a:srgbClr val="0047AB"/>
                </a:solidFill>
              </a:rPr>
              <a:t>B</a:t>
            </a:r>
            <a:r>
              <a:rPr lang="cs-CZ" dirty="0"/>
              <a:t>reathing (hrudní drén), </a:t>
            </a:r>
            <a:r>
              <a:rPr lang="cs-CZ" b="1" dirty="0">
                <a:solidFill>
                  <a:srgbClr val="0047AB"/>
                </a:solidFill>
              </a:rPr>
              <a:t>C</a:t>
            </a:r>
            <a:r>
              <a:rPr lang="cs-CZ" dirty="0"/>
              <a:t>irculation (krvácení)</a:t>
            </a:r>
          </a:p>
          <a:p>
            <a:r>
              <a:rPr lang="cs-CZ" b="1" dirty="0">
                <a:solidFill>
                  <a:srgbClr val="0047AB"/>
                </a:solidFill>
              </a:rPr>
              <a:t>D</a:t>
            </a:r>
            <a:r>
              <a:rPr lang="cs-CZ" dirty="0"/>
              <a:t>isability – neurologický stav (vědomí, reakce, zornice, končetiny)</a:t>
            </a:r>
          </a:p>
          <a:p>
            <a:r>
              <a:rPr lang="cs-CZ" b="1" dirty="0">
                <a:solidFill>
                  <a:srgbClr val="0047AB"/>
                </a:solidFill>
              </a:rPr>
              <a:t>E</a:t>
            </a:r>
            <a:r>
              <a:rPr lang="cs-CZ" dirty="0"/>
              <a:t>xposure – úplné obnažení, kontrola zad pacienta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4444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Známky zlomenin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Nejisté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6"/>
            <a:ext cx="5157787" cy="1753416"/>
          </a:xfrm>
        </p:spPr>
        <p:txBody>
          <a:bodyPr/>
          <a:lstStyle/>
          <a:p>
            <a:r>
              <a:rPr lang="cs-CZ" dirty="0"/>
              <a:t>Hematom</a:t>
            </a:r>
          </a:p>
          <a:p>
            <a:r>
              <a:rPr lang="cs-CZ" dirty="0"/>
              <a:t>Bolest</a:t>
            </a:r>
          </a:p>
          <a:p>
            <a:r>
              <a:rPr lang="cs-CZ" dirty="0"/>
              <a:t>Functio laesa</a:t>
            </a:r>
          </a:p>
          <a:p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Jisté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1753417"/>
          </a:xfrm>
        </p:spPr>
        <p:txBody>
          <a:bodyPr/>
          <a:lstStyle/>
          <a:p>
            <a:r>
              <a:rPr lang="cs-CZ" dirty="0"/>
              <a:t>Deformita, dislokace</a:t>
            </a:r>
          </a:p>
          <a:p>
            <a:r>
              <a:rPr lang="cs-CZ" dirty="0"/>
              <a:t>Patologický pohyb</a:t>
            </a:r>
          </a:p>
          <a:p>
            <a:r>
              <a:rPr lang="cs-CZ" dirty="0"/>
              <a:t>Krepitace</a:t>
            </a:r>
          </a:p>
          <a:p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839788" y="5072879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RTG – dvě kolmé projekce, oba sousední klouby</a:t>
            </a:r>
          </a:p>
          <a:p>
            <a:r>
              <a:rPr lang="cs-CZ" sz="2800" dirty="0"/>
              <a:t>CT – k samotnému průkazu nebo pro druhotné upřesnění</a:t>
            </a:r>
          </a:p>
        </p:txBody>
      </p:sp>
    </p:spTree>
    <p:extLst>
      <p:ext uri="{BB962C8B-B14F-4D97-AF65-F5344CB8AC3E}">
        <p14:creationId xmlns:p14="http://schemas.microsoft.com/office/powerpoint/2010/main" val="1595297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pomoc u zlomenin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681163"/>
            <a:ext cx="5266055" cy="823912"/>
          </a:xfrm>
        </p:spPr>
        <p:txBody>
          <a:bodyPr/>
          <a:lstStyle/>
          <a:p>
            <a:r>
              <a:rPr lang="cs-CZ" dirty="0"/>
              <a:t>Zavřené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505075"/>
            <a:ext cx="5266055" cy="3684588"/>
          </a:xfrm>
        </p:spPr>
        <p:txBody>
          <a:bodyPr/>
          <a:lstStyle/>
          <a:p>
            <a:r>
              <a:rPr lang="cs-CZ" dirty="0"/>
              <a:t>Imobilizace po 2 sousední klouby</a:t>
            </a:r>
          </a:p>
          <a:p>
            <a:r>
              <a:rPr lang="cs-CZ" dirty="0"/>
              <a:t>Repozice nejčastěji tahem</a:t>
            </a:r>
          </a:p>
          <a:p>
            <a:r>
              <a:rPr lang="cs-CZ" dirty="0"/>
              <a:t>Naložení pánevního pásu</a:t>
            </a:r>
          </a:p>
          <a:p>
            <a:r>
              <a:rPr lang="cs-CZ" dirty="0"/>
              <a:t>Pevný krční límec</a:t>
            </a:r>
          </a:p>
          <a:p>
            <a:endParaRPr lang="cs-CZ" dirty="0"/>
          </a:p>
          <a:p>
            <a:r>
              <a:rPr lang="cs-CZ" dirty="0"/>
              <a:t>Někdy nutná vakuová matrace</a:t>
            </a:r>
          </a:p>
          <a:p>
            <a:r>
              <a:rPr lang="cs-CZ" dirty="0"/>
              <a:t>Transport na vyšší pracoviště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Otevřené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Přibližná repozice tahem</a:t>
            </a:r>
          </a:p>
          <a:p>
            <a:r>
              <a:rPr lang="cs-CZ" dirty="0"/>
              <a:t>Nezasouvat čnějící úlomky</a:t>
            </a:r>
          </a:p>
          <a:p>
            <a:r>
              <a:rPr lang="cs-CZ" dirty="0"/>
              <a:t>Sterilní krytí, dezinfekce</a:t>
            </a:r>
          </a:p>
          <a:p>
            <a:r>
              <a:rPr lang="cs-CZ" dirty="0"/>
              <a:t>Vakuová dlaha na končetinu</a:t>
            </a:r>
          </a:p>
          <a:p>
            <a:endParaRPr lang="cs-CZ" dirty="0"/>
          </a:p>
          <a:p>
            <a:r>
              <a:rPr lang="cs-CZ" dirty="0"/>
              <a:t>Definitivní očištění až na sále</a:t>
            </a:r>
          </a:p>
          <a:p>
            <a:r>
              <a:rPr lang="cs-CZ" dirty="0"/>
              <a:t>Naložení zevního fixatéru</a:t>
            </a:r>
          </a:p>
        </p:txBody>
      </p:sp>
    </p:spTree>
    <p:extLst>
      <p:ext uri="{BB962C8B-B14F-4D97-AF65-F5344CB8AC3E}">
        <p14:creationId xmlns:p14="http://schemas.microsoft.com/office/powerpoint/2010/main" val="48685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Zlomeniny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Zlomenina je porucha kontinuity kosti. Je způsobena překonáním elastických schopností tkáně tlakem, tahem nebo posunem.</a:t>
            </a:r>
          </a:p>
          <a:p>
            <a:r>
              <a:rPr lang="cs-CZ" dirty="0"/>
              <a:t>mechanismus </a:t>
            </a:r>
            <a:r>
              <a:rPr lang="cs-CZ" b="1" dirty="0"/>
              <a:t>přímý</a:t>
            </a:r>
            <a:r>
              <a:rPr lang="cs-CZ" dirty="0"/>
              <a:t> nebo </a:t>
            </a:r>
            <a:r>
              <a:rPr lang="cs-CZ" b="1" dirty="0"/>
              <a:t>nepřímý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Dle okolností vzniku je dělíme na </a:t>
            </a:r>
            <a:r>
              <a:rPr lang="cs-CZ" b="1" dirty="0"/>
              <a:t>úrazové</a:t>
            </a:r>
            <a:r>
              <a:rPr lang="cs-CZ" dirty="0"/>
              <a:t>, </a:t>
            </a:r>
            <a:r>
              <a:rPr lang="cs-CZ" b="1" dirty="0"/>
              <a:t>únavové</a:t>
            </a:r>
            <a:r>
              <a:rPr lang="cs-CZ" dirty="0"/>
              <a:t> a </a:t>
            </a:r>
            <a:r>
              <a:rPr lang="cs-CZ" b="1" dirty="0"/>
              <a:t>patologické.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Obvykle je doprovázena poškozením měkkých tkání v okolí.</a:t>
            </a:r>
          </a:p>
          <a:p>
            <a:r>
              <a:rPr lang="cs-CZ" dirty="0"/>
              <a:t>dle poškození kožního krytu je dělíme na </a:t>
            </a:r>
            <a:r>
              <a:rPr lang="cs-CZ" b="1" dirty="0"/>
              <a:t>otevřené</a:t>
            </a:r>
            <a:r>
              <a:rPr lang="cs-CZ" dirty="0"/>
              <a:t> a </a:t>
            </a:r>
            <a:r>
              <a:rPr lang="cs-CZ" b="1" dirty="0"/>
              <a:t>zavřené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6226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7" descr="Obsah obrázku patro, interiér&#10;&#10;Popis se vygeneroval automaticky.">
            <a:extLst>
              <a:ext uri="{FF2B5EF4-FFF2-40B4-BE49-F238E27FC236}">
                <a16:creationId xmlns:a16="http://schemas.microsoft.com/office/drawing/2014/main" id="{411C1124-FFE2-08F1-D427-85CB96053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088" y="2974"/>
            <a:ext cx="6093912" cy="2617884"/>
          </a:xfrm>
          <a:prstGeom prst="rect">
            <a:avLst/>
          </a:prstGeom>
        </p:spPr>
      </p:pic>
      <p:pic>
        <p:nvPicPr>
          <p:cNvPr id="8" name="Obrázek 8" descr="Obsah obrázku obloha, světlo, den&#10;&#10;Popis se vygeneroval automaticky.">
            <a:extLst>
              <a:ext uri="{FF2B5EF4-FFF2-40B4-BE49-F238E27FC236}">
                <a16:creationId xmlns:a16="http://schemas.microsoft.com/office/drawing/2014/main" id="{EDE4F315-7A03-24C3-01F9-405F50A66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359" y="2622783"/>
            <a:ext cx="5686816" cy="4232461"/>
          </a:xfrm>
          <a:prstGeom prst="rect">
            <a:avLst/>
          </a:prstGeom>
        </p:spPr>
      </p:pic>
      <p:pic>
        <p:nvPicPr>
          <p:cNvPr id="9" name="Obrázek 9" descr="Obsah obrázku text&#10;&#10;Popis se vygeneroval automaticky.">
            <a:extLst>
              <a:ext uri="{FF2B5EF4-FFF2-40B4-BE49-F238E27FC236}">
                <a16:creationId xmlns:a16="http://schemas.microsoft.com/office/drawing/2014/main" id="{68A43A80-61F6-8E65-187D-82AF45079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75" y="3816"/>
            <a:ext cx="6104350" cy="2476696"/>
          </a:xfrm>
          <a:prstGeom prst="rect">
            <a:avLst/>
          </a:prstGeom>
        </p:spPr>
      </p:pic>
      <p:pic>
        <p:nvPicPr>
          <p:cNvPr id="10" name="Obrázek 10">
            <a:extLst>
              <a:ext uri="{FF2B5EF4-FFF2-40B4-BE49-F238E27FC236}">
                <a16:creationId xmlns:a16="http://schemas.microsoft.com/office/drawing/2014/main" id="{8F0D2801-5EF6-BE5F-9B27-C7EBB9E35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27" y="2488956"/>
            <a:ext cx="5885145" cy="436904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 rot="431842">
            <a:off x="2044116" y="1776704"/>
            <a:ext cx="1788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trakční dlaha</a:t>
            </a:r>
          </a:p>
        </p:txBody>
      </p:sp>
      <p:sp>
        <p:nvSpPr>
          <p:cNvPr id="11" name="TextovéPole 10"/>
          <p:cNvSpPr txBox="1"/>
          <p:nvPr/>
        </p:nvSpPr>
        <p:spPr>
          <a:xfrm rot="19930531">
            <a:off x="1088502" y="4256273"/>
            <a:ext cx="2233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skeletární trakce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163190" y="2160155"/>
            <a:ext cx="196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vakuová dlaha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299780" y="5714782"/>
            <a:ext cx="1690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zevní fixatér</a:t>
            </a:r>
          </a:p>
        </p:txBody>
      </p:sp>
    </p:spTree>
    <p:extLst>
      <p:ext uri="{BB962C8B-B14F-4D97-AF65-F5344CB8AC3E}">
        <p14:creationId xmlns:p14="http://schemas.microsoft.com/office/powerpoint/2010/main" val="2951693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498832BA-C531-6884-FBA3-00B33B08D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9702" y="585023"/>
            <a:ext cx="7846939" cy="5904411"/>
          </a:xfrm>
          <a:prstGeom prst="rect">
            <a:avLst/>
          </a:prstGeom>
        </p:spPr>
      </p:pic>
      <p:pic>
        <p:nvPicPr>
          <p:cNvPr id="3" name="Obrázek 3" descr="Obsah obrázku pohovka, interiér, postel, polštář&#10;&#10;Popis se vygeneroval automaticky.">
            <a:extLst>
              <a:ext uri="{FF2B5EF4-FFF2-40B4-BE49-F238E27FC236}">
                <a16:creationId xmlns:a16="http://schemas.microsoft.com/office/drawing/2014/main" id="{EFB5F05D-4CA8-024F-398E-F2B6097DF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745" y="1288847"/>
            <a:ext cx="6142430" cy="556750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63208" y="5272609"/>
            <a:ext cx="2346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pevný krční límec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494282" y="689526"/>
            <a:ext cx="167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pánevní pás</a:t>
            </a:r>
          </a:p>
        </p:txBody>
      </p:sp>
    </p:spTree>
    <p:extLst>
      <p:ext uri="{BB962C8B-B14F-4D97-AF65-F5344CB8AC3E}">
        <p14:creationId xmlns:p14="http://schemas.microsoft.com/office/powerpoint/2010/main" val="3786502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Operační řešení </a:t>
            </a:r>
            <a:r>
              <a:rPr lang="cs-CZ" dirty="0" smtClean="0"/>
              <a:t>zlomenin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umožňuje stabilní fixaci zlomenin</a:t>
            </a:r>
          </a:p>
          <a:p>
            <a:r>
              <a:rPr lang="cs-CZ" dirty="0"/>
              <a:t>časnou rehabilitaci</a:t>
            </a:r>
          </a:p>
          <a:p>
            <a:r>
              <a:rPr lang="cs-CZ" dirty="0"/>
              <a:t>snižuje riziko „zlomeninové nemoci“</a:t>
            </a:r>
          </a:p>
          <a:p>
            <a:r>
              <a:rPr lang="cs-CZ" dirty="0"/>
              <a:t>zvyšuje se riziko infekce</a:t>
            </a:r>
          </a:p>
          <a:p>
            <a:r>
              <a:rPr lang="cs-CZ" dirty="0"/>
              <a:t>doba hojení kosti je o něco delší, protože začíná od operace</a:t>
            </a:r>
          </a:p>
          <a:p>
            <a:endParaRPr lang="cs-CZ" dirty="0"/>
          </a:p>
          <a:p>
            <a:r>
              <a:rPr lang="cs-CZ" dirty="0"/>
              <a:t>je nutná šetrná operační technika, exaktní repozice, stabilní fixace</a:t>
            </a:r>
          </a:p>
          <a:p>
            <a:r>
              <a:rPr lang="cs-CZ" dirty="0"/>
              <a:t>drenáž, časná mobilizace, pozdní zatěžování</a:t>
            </a:r>
          </a:p>
        </p:txBody>
      </p:sp>
    </p:spTree>
    <p:extLst>
      <p:ext uri="{BB962C8B-B14F-4D97-AF65-F5344CB8AC3E}">
        <p14:creationId xmlns:p14="http://schemas.microsoft.com/office/powerpoint/2010/main" val="3383193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Osteosyntéza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snaha o stabilní spojení, které odolá přiměřenému zatížení</a:t>
            </a:r>
          </a:p>
          <a:p>
            <a:r>
              <a:rPr lang="cs-CZ" dirty="0"/>
              <a:t>přísná asepse</a:t>
            </a:r>
          </a:p>
          <a:p>
            <a:r>
              <a:rPr lang="cs-CZ" dirty="0"/>
              <a:t>časná za 6-8 h od traumatu</a:t>
            </a:r>
          </a:p>
          <a:p>
            <a:r>
              <a:rPr lang="cs-CZ" dirty="0"/>
              <a:t>odloženě za 4-14 dnů po odeznění otoku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Indikace:</a:t>
            </a:r>
          </a:p>
          <a:p>
            <a:r>
              <a:rPr lang="cs-CZ" dirty="0"/>
              <a:t>otevřené II-III.st., nitrokloubní zlomeniny s dislokací, primárně nestabilní, s interpozicí měkkých tkání, mnohočetné, u starých pacientů, se současným postižením cév a nervů</a:t>
            </a:r>
          </a:p>
        </p:txBody>
      </p:sp>
    </p:spTree>
    <p:extLst>
      <p:ext uri="{BB962C8B-B14F-4D97-AF65-F5344CB8AC3E}">
        <p14:creationId xmlns:p14="http://schemas.microsoft.com/office/powerpoint/2010/main" val="2371100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688" y="16580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Intraoseální</a:t>
            </a:r>
          </a:p>
          <a:p>
            <a:r>
              <a:rPr lang="cs-CZ" dirty="0"/>
              <a:t>hřeb, Enderovy pruty, Kirschnerovy dráty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Extraoseální</a:t>
            </a:r>
          </a:p>
          <a:p>
            <a:r>
              <a:rPr lang="cs-CZ" dirty="0"/>
              <a:t>dlahy, samostatné šrouby, tahová cerkláž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Zevní fixátor</a:t>
            </a:r>
          </a:p>
          <a:p>
            <a:r>
              <a:rPr lang="cs-CZ" dirty="0"/>
              <a:t>jednorovinný, vícerovinný, kruhový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Dle uložení OS materiálu</a:t>
            </a:r>
          </a:p>
        </p:txBody>
      </p:sp>
    </p:spTree>
    <p:extLst>
      <p:ext uri="{BB962C8B-B14F-4D97-AF65-F5344CB8AC3E}">
        <p14:creationId xmlns:p14="http://schemas.microsoft.com/office/powerpoint/2010/main" val="14667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www.jnjmedtech.com/sites/default/files/styles/crop_presets/public/2022-05/Ti%20Cannulated%20Adolescent%20Lateral%20Entry%20Femoral%20Nail%20Hero%20%232_Resize_0.jpg?itok=BgyDDd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41" y="0"/>
            <a:ext cx="121973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610508" y="1710412"/>
            <a:ext cx="3588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intramedulární</a:t>
            </a:r>
            <a:r>
              <a:rPr lang="cs-CZ" sz="2400" b="1" dirty="0"/>
              <a:t> </a:t>
            </a:r>
            <a:r>
              <a:rPr lang="cs-CZ" sz="3200" b="1" dirty="0"/>
              <a:t>hřeb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9252030" y="2336929"/>
            <a:ext cx="2304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dlouhý femorální</a:t>
            </a:r>
          </a:p>
          <a:p>
            <a:pPr algn="ctr"/>
            <a:r>
              <a:rPr lang="cs-CZ" sz="2400" dirty="0"/>
              <a:t>cca 10 mm</a:t>
            </a:r>
          </a:p>
        </p:txBody>
      </p:sp>
      <p:pic>
        <p:nvPicPr>
          <p:cNvPr id="5" name="Picture 8" descr="https://brasselerusamedical.com/wp-content/uploads/sites/8/2022/02/KWire-XShar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42" y="-5083"/>
            <a:ext cx="6121742" cy="545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4386" y="543240"/>
            <a:ext cx="3368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Kirschnerovy</a:t>
            </a:r>
            <a:r>
              <a:rPr lang="cs-CZ" sz="3200" b="1" dirty="0"/>
              <a:t> dráty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74386" y="1422944"/>
            <a:ext cx="2180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cca 2 mm široké</a:t>
            </a:r>
          </a:p>
        </p:txBody>
      </p:sp>
      <p:pic>
        <p:nvPicPr>
          <p:cNvPr id="8" name="Picture 4" descr="Cobalt Chrome Guide Wi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1" y="3695286"/>
            <a:ext cx="5621108" cy="316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536617" y="5644591"/>
            <a:ext cx="3207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samostatný šroub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983273" y="6312851"/>
            <a:ext cx="4735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kanylovaný</a:t>
            </a:r>
            <a:r>
              <a:rPr lang="cs-CZ" sz="2400" dirty="0"/>
              <a:t>, </a:t>
            </a:r>
            <a:r>
              <a:rPr lang="cs-CZ" sz="2400" dirty="0" err="1"/>
              <a:t>headless</a:t>
            </a:r>
            <a:r>
              <a:rPr lang="cs-CZ" sz="2400" dirty="0"/>
              <a:t>, 3,5 mm</a:t>
            </a:r>
          </a:p>
        </p:txBody>
      </p:sp>
    </p:spTree>
    <p:extLst>
      <p:ext uri="{BB962C8B-B14F-4D97-AF65-F5344CB8AC3E}">
        <p14:creationId xmlns:p14="http://schemas.microsoft.com/office/powerpoint/2010/main" val="38625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jnjmedtech.com/sites/default/files/styles/crop_presets/public/2022-05/3.5MM%2C%204.5MM%20LOCKING%20COMPRESSION%20PLATE%20LCP%20866%20-%20Copy.jpg?itok=1mPZ7j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5" y="295555"/>
            <a:ext cx="6953953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79" y="4445001"/>
            <a:ext cx="7028620" cy="17661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8430" y="0"/>
            <a:ext cx="2889880" cy="53975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016576" y="354070"/>
            <a:ext cx="2920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přímá LCP dlaha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67213" y="1054262"/>
            <a:ext cx="3419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locking</a:t>
            </a:r>
            <a:r>
              <a:rPr lang="cs-CZ" sz="2400" dirty="0"/>
              <a:t> </a:t>
            </a:r>
            <a:r>
              <a:rPr lang="cs-CZ" sz="2400" dirty="0" err="1"/>
              <a:t>compression</a:t>
            </a:r>
            <a:r>
              <a:rPr lang="cs-CZ" sz="2400" dirty="0"/>
              <a:t> plate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164044" y="3384533"/>
            <a:ext cx="3642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preformovaná dlaha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64709" y="4214168"/>
            <a:ext cx="3240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mediálně na distální </a:t>
            </a:r>
            <a:r>
              <a:rPr lang="cs-CZ" sz="2400" dirty="0" err="1"/>
              <a:t>tibii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538153" y="5035696"/>
            <a:ext cx="1350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VA LCP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562309" y="5684986"/>
            <a:ext cx="3302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volárně na distální </a:t>
            </a:r>
            <a:r>
              <a:rPr lang="cs-CZ" sz="2400" dirty="0" err="1"/>
              <a:t>radius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9250446" y="6146651"/>
            <a:ext cx="192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variable</a:t>
            </a:r>
            <a:r>
              <a:rPr lang="cs-CZ" sz="2400" dirty="0"/>
              <a:t> </a:t>
            </a:r>
            <a:r>
              <a:rPr lang="cs-CZ" sz="2400" dirty="0" err="1"/>
              <a:t>angle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826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www.aysam.com.tr/aysam/schanz-screw-cancellous-ays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584" y="-640079"/>
            <a:ext cx="8582297" cy="85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řebík  Steinmann. Plošný, trojúhelníkové hrot, ocelový hrot Průměr 6 mm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11" y="2215202"/>
            <a:ext cx="6176290" cy="463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48176" y="2215202"/>
            <a:ext cx="2826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Schanzův</a:t>
            </a:r>
            <a:r>
              <a:rPr lang="cs-CZ" sz="3200" b="1" dirty="0"/>
              <a:t> šroub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695596" y="2215201"/>
            <a:ext cx="3312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Steinmannův</a:t>
            </a:r>
            <a:r>
              <a:rPr lang="cs-CZ" sz="3200" b="1" dirty="0"/>
              <a:t> hřeb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5579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img.medicalexpo.com/images_me/photo-mg/79814-154799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26245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https://www.jnjmedtech.com/sites/default/files/styles/crop_presets/public/2022-05/External%20Distal%20Radius%20Fixator%20HERO%20%281%29%20-%20Copy.jpg?itok=W6Zhj7S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4688"/>
            <a:ext cx="6477000" cy="364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https://mriquestions.com/uploads/3/4/5/7/34572113/orthopedicexternal-fixator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173" y="0"/>
            <a:ext cx="5067981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698273" y="5827770"/>
            <a:ext cx="2437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jednorovinný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72679" y="2921000"/>
            <a:ext cx="2139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vícerovinný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9155166" y="6018845"/>
            <a:ext cx="1577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kruhový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8831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Dle výsledné stability </a:t>
            </a:r>
            <a:r>
              <a:rPr lang="cs-CZ" dirty="0" smtClean="0"/>
              <a:t>osteosyntézy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28028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Absolutní stabilita</a:t>
            </a:r>
          </a:p>
          <a:p>
            <a:r>
              <a:rPr lang="cs-CZ" dirty="0"/>
              <a:t>šrouby</a:t>
            </a:r>
          </a:p>
          <a:p>
            <a:r>
              <a:rPr lang="cs-CZ" dirty="0"/>
              <a:t>dlahy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Relativní stabilita</a:t>
            </a:r>
          </a:p>
          <a:p>
            <a:r>
              <a:rPr lang="cs-CZ" dirty="0"/>
              <a:t>K-dráty</a:t>
            </a:r>
          </a:p>
          <a:p>
            <a:r>
              <a:rPr lang="cs-CZ" dirty="0"/>
              <a:t>Hřeby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66228" y="1825625"/>
            <a:ext cx="50280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r>
              <a:rPr lang="cs-CZ" dirty="0"/>
              <a:t>nejčastěji u ORIF</a:t>
            </a:r>
          </a:p>
          <a:p>
            <a:r>
              <a:rPr lang="cs-CZ" dirty="0"/>
              <a:t>bez svalku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minimální pohyb</a:t>
            </a:r>
          </a:p>
          <a:p>
            <a:r>
              <a:rPr lang="cs-CZ" dirty="0"/>
              <a:t>potencuje tvorbu svalku</a:t>
            </a:r>
          </a:p>
        </p:txBody>
      </p:sp>
    </p:spTree>
    <p:extLst>
      <p:ext uri="{BB962C8B-B14F-4D97-AF65-F5344CB8AC3E}">
        <p14:creationId xmlns:p14="http://schemas.microsoft.com/office/powerpoint/2010/main" val="36457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ubor:Patologicka zlomen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949" y="-1110342"/>
            <a:ext cx="9187309" cy="887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umeral Shaft Fractures - Trauma - Orthobull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59" y="0"/>
            <a:ext cx="37359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764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Kirschnerovy dráty (K-dráty)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riziko migrace drátů</a:t>
            </a:r>
          </a:p>
        </p:txBody>
      </p:sp>
      <p:pic>
        <p:nvPicPr>
          <p:cNvPr id="2050" name="Picture 2" descr="https://assets.cureus.com/uploads/figure/file/251601/lightbox_d30e01c0ff4c11eb9cfa6360afb68ac3-lightbox_51c47cc0db2011eb99c69d85a0ab591a-K-WIRE-CURE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68" y="1690688"/>
            <a:ext cx="5065992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51" y="2461534"/>
            <a:ext cx="4611329" cy="418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Šrouby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29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interfragmentární komprese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solidní</a:t>
            </a:r>
          </a:p>
          <a:p>
            <a:r>
              <a:rPr lang="cs-CZ" dirty="0"/>
              <a:t>kanylované</a:t>
            </a:r>
          </a:p>
          <a:p>
            <a:endParaRPr lang="cs-CZ" dirty="0"/>
          </a:p>
          <a:p>
            <a:r>
              <a:rPr lang="cs-CZ" dirty="0"/>
              <a:t>spongiózní</a:t>
            </a:r>
          </a:p>
          <a:p>
            <a:r>
              <a:rPr lang="cs-CZ" dirty="0"/>
              <a:t>kortikální</a:t>
            </a:r>
          </a:p>
          <a:p>
            <a:endParaRPr lang="cs-CZ" dirty="0"/>
          </a:p>
          <a:p>
            <a:r>
              <a:rPr lang="cs-CZ" dirty="0"/>
              <a:t>úhlově stabilní šrouby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947" y="197554"/>
            <a:ext cx="4043127" cy="33724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896598" y="2738788"/>
            <a:ext cx="3301483" cy="213810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693685" y="2608949"/>
            <a:ext cx="3586618" cy="22032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722179" y="5083598"/>
            <a:ext cx="5190670" cy="176115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0012" y="3737591"/>
            <a:ext cx="4700830" cy="176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10" descr="Obsah obrázku doprava, kolo&#10;&#10;Popis se vygeneroval automaticky.">
            <a:extLst>
              <a:ext uri="{FF2B5EF4-FFF2-40B4-BE49-F238E27FC236}">
                <a16:creationId xmlns:a16="http://schemas.microsoft.com/office/drawing/2014/main" id="{37237B98-F1B1-D7F5-873F-E2D44C4A7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" y="4879529"/>
            <a:ext cx="6393273" cy="1981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Dlahy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551"/>
            <a:ext cx="10515600" cy="46994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/>
              <a:t>kompresivní</a:t>
            </a:r>
          </a:p>
          <a:p>
            <a:r>
              <a:rPr lang="cs-CZ" dirty="0"/>
              <a:t>DCP</a:t>
            </a:r>
          </a:p>
          <a:p>
            <a:endParaRPr lang="cs-CZ" dirty="0">
              <a:cs typeface="Calibri" panose="020F0502020204030204"/>
            </a:endParaRPr>
          </a:p>
          <a:p>
            <a:r>
              <a:rPr lang="cs-CZ" dirty="0"/>
              <a:t>LCP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úhlově stabilní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73236DDD-4FDE-C162-2261-3ED8FBCC3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096" y="1881402"/>
            <a:ext cx="5311422" cy="915030"/>
          </a:xfrm>
          <a:prstGeom prst="rect">
            <a:avLst/>
          </a:prstGeom>
        </p:spPr>
      </p:pic>
      <p:pic>
        <p:nvPicPr>
          <p:cNvPr id="5" name="Obrázek 5" descr="Obsah obrázku zbraň, nástroj&#10;&#10;Popis se vygeneroval automaticky.">
            <a:extLst>
              <a:ext uri="{FF2B5EF4-FFF2-40B4-BE49-F238E27FC236}">
                <a16:creationId xmlns:a16="http://schemas.microsoft.com/office/drawing/2014/main" id="{9F756C7A-5084-174F-A9C1-7B4BF0AC5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874" y="2748403"/>
            <a:ext cx="5254977" cy="882003"/>
          </a:xfrm>
          <a:prstGeom prst="rect">
            <a:avLst/>
          </a:prstGeom>
        </p:spPr>
      </p:pic>
      <p:pic>
        <p:nvPicPr>
          <p:cNvPr id="6" name="Obrázek 6" descr="Obsah obrázku doprava, kolo&#10;&#10;Popis se vygeneroval automaticky.">
            <a:extLst>
              <a:ext uri="{FF2B5EF4-FFF2-40B4-BE49-F238E27FC236}">
                <a16:creationId xmlns:a16="http://schemas.microsoft.com/office/drawing/2014/main" id="{066AA8A5-6F5A-D2BA-9E2A-FD1D0015D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457" y="3773085"/>
            <a:ext cx="5377274" cy="1106875"/>
          </a:xfrm>
          <a:prstGeom prst="rect">
            <a:avLst/>
          </a:prstGeom>
        </p:spPr>
      </p:pic>
      <p:pic>
        <p:nvPicPr>
          <p:cNvPr id="7" name="Obrázek 7" descr="Obsah obrázku kovové nádobí, pant&#10;&#10;Popis se vygeneroval automaticky.">
            <a:extLst>
              <a:ext uri="{FF2B5EF4-FFF2-40B4-BE49-F238E27FC236}">
                <a16:creationId xmlns:a16="http://schemas.microsoft.com/office/drawing/2014/main" id="{DA101B2B-D891-FB34-83C7-54C682F449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5096" y="562899"/>
            <a:ext cx="5480755" cy="1133156"/>
          </a:xfrm>
          <a:prstGeom prst="rect">
            <a:avLst/>
          </a:prstGeom>
        </p:spPr>
      </p:pic>
      <p:pic>
        <p:nvPicPr>
          <p:cNvPr id="8" name="Obrázek 8">
            <a:extLst>
              <a:ext uri="{FF2B5EF4-FFF2-40B4-BE49-F238E27FC236}">
                <a16:creationId xmlns:a16="http://schemas.microsoft.com/office/drawing/2014/main" id="{5A733CEC-4FCD-0450-A5E4-2753D95AC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3055" y="5532006"/>
            <a:ext cx="5198533" cy="130026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FB835DD-54AC-E46E-98D3-7A01D3EEA1FA}"/>
              </a:ext>
            </a:extLst>
          </p:cNvPr>
          <p:cNvSpPr txBox="1"/>
          <p:nvPr/>
        </p:nvSpPr>
        <p:spPr>
          <a:xfrm>
            <a:off x="8609659" y="302918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dirty="0"/>
              <a:t>neutralizační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4432A43-12BB-3551-0CF1-D8C80E2356DE}"/>
              </a:ext>
            </a:extLst>
          </p:cNvPr>
          <p:cNvSpPr txBox="1"/>
          <p:nvPr/>
        </p:nvSpPr>
        <p:spPr>
          <a:xfrm>
            <a:off x="8073436" y="3303881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dirty="0"/>
              <a:t>rekonstrukční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832585D-AD39-8C19-957C-0FBC1E68221C}"/>
              </a:ext>
            </a:extLst>
          </p:cNvPr>
          <p:cNvSpPr txBox="1"/>
          <p:nvPr/>
        </p:nvSpPr>
        <p:spPr>
          <a:xfrm>
            <a:off x="7499585" y="5392326"/>
            <a:ext cx="227283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dirty="0"/>
              <a:t>preformované</a:t>
            </a:r>
          </a:p>
        </p:txBody>
      </p:sp>
    </p:spTree>
    <p:extLst>
      <p:ext uri="{BB962C8B-B14F-4D97-AF65-F5344CB8AC3E}">
        <p14:creationId xmlns:p14="http://schemas.microsoft.com/office/powerpoint/2010/main" val="16645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Hřeby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94840"/>
          </a:xfrm>
        </p:spPr>
        <p:txBody>
          <a:bodyPr>
            <a:normAutofit/>
          </a:bodyPr>
          <a:lstStyle/>
          <a:p>
            <a:r>
              <a:rPr lang="cs-CZ" dirty="0"/>
              <a:t>antegrádně x retrográdně</a:t>
            </a:r>
          </a:p>
          <a:p>
            <a:r>
              <a:rPr lang="cs-CZ" dirty="0"/>
              <a:t>neomezují cévní zásobení kosti</a:t>
            </a:r>
          </a:p>
          <a:p>
            <a:r>
              <a:rPr lang="cs-CZ" dirty="0"/>
              <a:t>předvrtaně x nepředvrtaně</a:t>
            </a:r>
          </a:p>
          <a:p>
            <a:r>
              <a:rPr lang="cs-CZ" dirty="0"/>
              <a:t>musí se vždy zajistit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rychlé, jednoduché</a:t>
            </a:r>
          </a:p>
          <a:p>
            <a:pPr marL="0" indent="0">
              <a:buNone/>
            </a:pPr>
            <a:r>
              <a:rPr lang="cs-CZ" dirty="0"/>
              <a:t>péče o měkké tkáně</a:t>
            </a:r>
          </a:p>
          <a:p>
            <a:pPr marL="0" indent="0">
              <a:buNone/>
            </a:pPr>
            <a:r>
              <a:rPr lang="cs-CZ" dirty="0"/>
              <a:t>menší stabilita než dlaha</a:t>
            </a:r>
          </a:p>
          <a:p>
            <a:pPr marL="0" indent="0">
              <a:buNone/>
            </a:pPr>
            <a:r>
              <a:rPr lang="cs-CZ" dirty="0"/>
              <a:t>zlomení hřebu, šroubů</a:t>
            </a:r>
          </a:p>
        </p:txBody>
      </p:sp>
      <p:pic>
        <p:nvPicPr>
          <p:cNvPr id="1026" name="Picture 2" descr="https://www.researchgate.net/profile/Kevin-Tetsworth/publication/312622896/figure/fig3/AS:453921765367810@1485234790984/Radiographic-intramedullary-nail-images-A-Statically-locked-tibial-nail-to-stabili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81" y="0"/>
            <a:ext cx="59382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Zevní fixace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vnější konstrukce, zavedení minimálního množství kovu do tkání</a:t>
            </a:r>
          </a:p>
          <a:p>
            <a:r>
              <a:rPr lang="cs-CZ" dirty="0"/>
              <a:t>Schanzovy šrouby, Steinmannovy hřeby</a:t>
            </a:r>
          </a:p>
          <a:p>
            <a:endParaRPr lang="cs-CZ" dirty="0"/>
          </a:p>
          <a:p>
            <a:r>
              <a:rPr lang="cs-CZ" dirty="0"/>
              <a:t>otevřené, infikované, polytraumata </a:t>
            </a:r>
            <a:r>
              <a:rPr lang="cs-CZ" dirty="0" smtClean="0"/>
              <a:t>– do doby definitivní osteosyntézy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ttps://upload.wikimedia.org/wikipedia/commons/7/7c/External_Fixator_Prospon_%28Cooperation_VSB_-_Technical_University_and_MEDIN%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8229"/>
            <a:ext cx="6143162" cy="30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acumed.net/wp-content/uploads/2017/11/HW-External-Fixation-System-He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06" y="3872321"/>
            <a:ext cx="5307874" cy="298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0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Otevřené </a:t>
            </a:r>
            <a:r>
              <a:rPr lang="cs-CZ" dirty="0" smtClean="0"/>
              <a:t>zlomeniny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zlomenina komunikuje s vnějším prostředím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klasifikace dle </a:t>
            </a:r>
            <a:r>
              <a:rPr lang="cs-CZ" b="1" dirty="0" smtClean="0"/>
              <a:t>Tscherneho</a:t>
            </a:r>
            <a:r>
              <a:rPr lang="cs-CZ" dirty="0" smtClean="0"/>
              <a:t>: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 smtClean="0"/>
              <a:t>malá </a:t>
            </a:r>
            <a:r>
              <a:rPr lang="cs-CZ" dirty="0"/>
              <a:t>rána s kontuzí kůže, probodnutí kostním </a:t>
            </a:r>
            <a:r>
              <a:rPr lang="cs-CZ" dirty="0" smtClean="0"/>
              <a:t>úlomkem</a:t>
            </a:r>
            <a:endParaRPr lang="cs-CZ" dirty="0"/>
          </a:p>
          <a:p>
            <a:pPr marL="571500" indent="-571500">
              <a:buFont typeface="+mj-lt"/>
              <a:buAutoNum type="romanUcPeriod"/>
            </a:pPr>
            <a:r>
              <a:rPr lang="cs-CZ" dirty="0" smtClean="0"/>
              <a:t>rána </a:t>
            </a:r>
            <a:r>
              <a:rPr lang="cs-CZ" dirty="0"/>
              <a:t>(cca 2cm) s ohraničeným zhmožděním kůže a tkání, malá </a:t>
            </a:r>
            <a:r>
              <a:rPr lang="cs-CZ" dirty="0" smtClean="0"/>
              <a:t>kontaminace</a:t>
            </a:r>
            <a:endParaRPr lang="cs-CZ" dirty="0"/>
          </a:p>
          <a:p>
            <a:pPr marL="571500" indent="-571500">
              <a:buFont typeface="+mj-lt"/>
              <a:buAutoNum type="romanUcPeriod"/>
            </a:pPr>
            <a:r>
              <a:rPr lang="cs-CZ" dirty="0" smtClean="0"/>
              <a:t>silně </a:t>
            </a:r>
            <a:r>
              <a:rPr lang="cs-CZ" dirty="0"/>
              <a:t>kontaminovaná rána, rozsáhlé pohmoždění tkání, nervové a cévní </a:t>
            </a:r>
            <a:r>
              <a:rPr lang="cs-CZ" dirty="0" smtClean="0"/>
              <a:t>léze</a:t>
            </a:r>
            <a:endParaRPr lang="cs-CZ" dirty="0"/>
          </a:p>
          <a:p>
            <a:pPr marL="571500" indent="-571500">
              <a:buFont typeface="+mj-lt"/>
              <a:buAutoNum type="romanUcPeriod"/>
            </a:pPr>
            <a:r>
              <a:rPr lang="cs-CZ" dirty="0" smtClean="0"/>
              <a:t>totální </a:t>
            </a:r>
            <a:r>
              <a:rPr lang="cs-CZ" dirty="0"/>
              <a:t>nebo subtotální </a:t>
            </a:r>
            <a:r>
              <a:rPr lang="cs-CZ" dirty="0" smtClean="0"/>
              <a:t>amputace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7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Otevřené zlomeniny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3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klasifikace dle </a:t>
            </a:r>
            <a:r>
              <a:rPr lang="cs-CZ" b="1" dirty="0" smtClean="0"/>
              <a:t>Gustilo-Andersona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do 5 cm kostním fragmentem, malá kontaminace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více než 5 cm zevním násilím, zhmoždění svalovina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rozsáhlé postižení kůže a svalstva, nervů, cév, ischémie</a:t>
            </a:r>
          </a:p>
          <a:p>
            <a:pPr marL="0" indent="0">
              <a:buNone/>
            </a:pPr>
            <a:endParaRPr lang="cs-CZ" dirty="0" smtClean="0"/>
          </a:p>
          <a:p>
            <a:pPr marL="971550" lvl="1" indent="-514350">
              <a:buFont typeface="+mj-lt"/>
              <a:buAutoNum type="alphaLcParenR"/>
            </a:pPr>
            <a:r>
              <a:rPr lang="cs-CZ" dirty="0" smtClean="0"/>
              <a:t>kožní kryt lze rekonstruovat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 smtClean="0"/>
              <a:t>nelze rekonstruovat, kost obnažená</a:t>
            </a:r>
          </a:p>
          <a:p>
            <a:pPr marL="971550" lvl="1" indent="-514350">
              <a:buFont typeface="+mj-lt"/>
              <a:buAutoNum type="alphaLcParenR"/>
            </a:pPr>
            <a:r>
              <a:rPr lang="cs-CZ" dirty="0" smtClean="0"/>
              <a:t>porušeno arteriální zásobení, riziko amputace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5525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Otevřené zlomeniny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nutné ošetření do 6ti hodin od úrazu</a:t>
            </a:r>
          </a:p>
          <a:p>
            <a:r>
              <a:rPr lang="cs-CZ" dirty="0" smtClean="0"/>
              <a:t>dokonalé vyčištění rány, provedení debridement</a:t>
            </a:r>
          </a:p>
          <a:p>
            <a:r>
              <a:rPr lang="cs-CZ" dirty="0" smtClean="0"/>
              <a:t>imobilizace a stabilizace zlomeniny</a:t>
            </a:r>
          </a:p>
          <a:p>
            <a:endParaRPr lang="cs-CZ" dirty="0"/>
          </a:p>
          <a:p>
            <a:r>
              <a:rPr lang="cs-CZ" dirty="0" smtClean="0"/>
              <a:t>rekonstrukce kožního krytu</a:t>
            </a:r>
          </a:p>
          <a:p>
            <a:r>
              <a:rPr lang="cs-CZ" dirty="0" smtClean="0"/>
              <a:t>definitivní osteosyntéza po zhojení měkkých tkání</a:t>
            </a:r>
          </a:p>
          <a:p>
            <a:endParaRPr lang="cs-CZ" dirty="0"/>
          </a:p>
          <a:p>
            <a:r>
              <a:rPr lang="cs-CZ" dirty="0" smtClean="0"/>
              <a:t>ATB profykalticky, komplikací jsou infekce, prodloužené hojení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3390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Komplikace léčení </a:t>
            </a:r>
            <a:r>
              <a:rPr lang="cs-CZ" dirty="0" smtClean="0"/>
              <a:t>zlomenin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Časné komplikace:</a:t>
            </a:r>
          </a:p>
          <a:p>
            <a:r>
              <a:rPr lang="cs-CZ" dirty="0" smtClean="0"/>
              <a:t>poranění svalů, cév, nervů, tělních dutin a orgánů</a:t>
            </a:r>
          </a:p>
          <a:p>
            <a:r>
              <a:rPr lang="cs-CZ" b="1" dirty="0" smtClean="0"/>
              <a:t>Kompartment syndrom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Pozdní komplikace:</a:t>
            </a:r>
          </a:p>
          <a:p>
            <a:r>
              <a:rPr lang="cs-CZ" b="1" dirty="0" smtClean="0"/>
              <a:t>Sudeckův algodystrofický syndrom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1223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Kompartment </a:t>
            </a:r>
            <a:r>
              <a:rPr lang="cs-CZ" dirty="0" smtClean="0"/>
              <a:t>syndrom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soubor příznaků ze zvýšení tlaku v uzavřeném anatomickém prostoru</a:t>
            </a:r>
          </a:p>
          <a:p>
            <a:r>
              <a:rPr lang="cs-CZ" dirty="0" smtClean="0"/>
              <a:t>vede k vaskulárním okluzím a působí lokální ischemii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kompartment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	= prostor vymezený skeletem a fascií nebo mezisvalovými septy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756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zlomenin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370" y="1690688"/>
            <a:ext cx="453287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/>
              <a:t>Podle mechanismu vzniku:</a:t>
            </a:r>
          </a:p>
          <a:p>
            <a:endParaRPr lang="cs-CZ" dirty="0"/>
          </a:p>
          <a:p>
            <a:r>
              <a:rPr lang="cs-CZ" dirty="0"/>
              <a:t>kompresivní</a:t>
            </a:r>
          </a:p>
          <a:p>
            <a:r>
              <a:rPr lang="cs-CZ" dirty="0"/>
              <a:t>impresivní</a:t>
            </a:r>
          </a:p>
          <a:p>
            <a:r>
              <a:rPr lang="cs-CZ" dirty="0"/>
              <a:t>tahové</a:t>
            </a:r>
          </a:p>
          <a:p>
            <a:r>
              <a:rPr lang="cs-CZ" dirty="0"/>
              <a:t>ohybové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395410" y="1690688"/>
            <a:ext cx="4452566" cy="333732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sz="2800" dirty="0">
                <a:solidFill>
                  <a:prstClr val="black"/>
                </a:solidFill>
              </a:rPr>
              <a:t>Podle charakteru lomné linie: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/>
              <a:t>příčná</a:t>
            </a:r>
            <a:endParaRPr lang="cs-CZ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prstClr val="black"/>
                </a:solidFill>
              </a:rPr>
              <a:t>šikmá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prstClr val="black"/>
                </a:solidFill>
              </a:rPr>
              <a:t>spirální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prstClr val="black"/>
                </a:solidFill>
              </a:rPr>
              <a:t>tříštivá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6696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esearchgate.net/profile/Jussi-Repo/publication/312220213/figure/fig3/AS:449669991014400@1484221088037/Cross-sectional-view-of-the-leg-and-its-muscle-compartm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85" y="104775"/>
            <a:ext cx="8096250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296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pokud překročí intrafasciální tlak 30-40 mmHg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zvyšování odporu, který musí krev překonat </a:t>
            </a:r>
          </a:p>
          <a:p>
            <a:r>
              <a:rPr lang="cs-CZ" dirty="0" smtClean="0"/>
              <a:t>kolabují stěny žil</a:t>
            </a:r>
          </a:p>
          <a:p>
            <a:r>
              <a:rPr lang="cs-CZ" dirty="0" smtClean="0"/>
              <a:t>klesá arterio-venozní gradient kyslíku a živin</a:t>
            </a:r>
          </a:p>
          <a:p>
            <a:r>
              <a:rPr lang="cs-CZ" dirty="0" smtClean="0"/>
              <a:t>horší výživa tkání vede k poruše jejich funkce až k nekróze</a:t>
            </a:r>
          </a:p>
          <a:p>
            <a:r>
              <a:rPr lang="cs-CZ" dirty="0" smtClean="0"/>
              <a:t>krevní stázou dochází k přestupu tekutiny do intersticia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tlak se nadále zvyšuje –&gt; </a:t>
            </a:r>
            <a:r>
              <a:rPr lang="cs-CZ" b="1" dirty="0" smtClean="0"/>
              <a:t>circulus vitiosus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156387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Klinické příznaky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bolesti</a:t>
            </a:r>
            <a:r>
              <a:rPr lang="cs-CZ" dirty="0" smtClean="0"/>
              <a:t> v postižení oblasti nereagující na analgetika</a:t>
            </a:r>
          </a:p>
          <a:p>
            <a:r>
              <a:rPr lang="cs-CZ" dirty="0" smtClean="0"/>
              <a:t>poruchy </a:t>
            </a:r>
            <a:r>
              <a:rPr lang="cs-CZ" b="1" dirty="0" smtClean="0"/>
              <a:t>cítivosti</a:t>
            </a:r>
            <a:r>
              <a:rPr lang="cs-CZ" dirty="0" smtClean="0"/>
              <a:t> - parestezie, dysestezie až anestezie</a:t>
            </a:r>
          </a:p>
          <a:p>
            <a:r>
              <a:rPr lang="cs-CZ" b="1" dirty="0" smtClean="0"/>
              <a:t>edém</a:t>
            </a:r>
            <a:r>
              <a:rPr lang="cs-CZ" dirty="0" smtClean="0"/>
              <a:t> periferie, později edém celé končetiny</a:t>
            </a:r>
          </a:p>
          <a:p>
            <a:r>
              <a:rPr lang="cs-CZ" dirty="0" smtClean="0"/>
              <a:t>porucha </a:t>
            </a:r>
            <a:r>
              <a:rPr lang="cs-CZ" b="1" dirty="0" smtClean="0"/>
              <a:t>motoriky</a:t>
            </a:r>
            <a:r>
              <a:rPr lang="cs-CZ" dirty="0" smtClean="0"/>
              <a:t>; mohou vyústit ve svalové kontraktury</a:t>
            </a:r>
          </a:p>
          <a:p>
            <a:endParaRPr lang="cs-CZ" dirty="0"/>
          </a:p>
          <a:p>
            <a:r>
              <a:rPr lang="cs-CZ" dirty="0" smtClean="0"/>
              <a:t>rozvoj </a:t>
            </a:r>
            <a:r>
              <a:rPr lang="cs-CZ" b="1" dirty="0" smtClean="0"/>
              <a:t>celkových příznaků </a:t>
            </a:r>
            <a:r>
              <a:rPr lang="cs-CZ" dirty="0" smtClean="0"/>
              <a:t>z ischemie svalů: myoglobinurie, selhávání ledvin veducí až ke smrti</a:t>
            </a:r>
          </a:p>
          <a:p>
            <a:r>
              <a:rPr lang="cs-CZ" b="1" dirty="0" smtClean="0"/>
              <a:t>pulzace</a:t>
            </a:r>
            <a:r>
              <a:rPr lang="cs-CZ" dirty="0" smtClean="0"/>
              <a:t> na periferii může být zachovaná i v pokročilém stadiu!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(systolický tlak krve překoná intrafasciální tlak)</a:t>
            </a:r>
          </a:p>
        </p:txBody>
      </p:sp>
    </p:spTree>
    <p:extLst>
      <p:ext uri="{BB962C8B-B14F-4D97-AF65-F5344CB8AC3E}">
        <p14:creationId xmlns:p14="http://schemas.microsoft.com/office/powerpoint/2010/main" val="37792783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Lokalizace kompartment syndromu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končetiny, nejčastěji </a:t>
            </a:r>
            <a:r>
              <a:rPr lang="cs-CZ" b="1" dirty="0" smtClean="0"/>
              <a:t>bérec</a:t>
            </a:r>
          </a:p>
          <a:p>
            <a:r>
              <a:rPr lang="cs-CZ" dirty="0" smtClean="0"/>
              <a:t>břicho</a:t>
            </a:r>
          </a:p>
          <a:p>
            <a:r>
              <a:rPr lang="cs-CZ" dirty="0" smtClean="0"/>
              <a:t>pánev</a:t>
            </a:r>
          </a:p>
          <a:p>
            <a:r>
              <a:rPr lang="cs-CZ" dirty="0" smtClean="0"/>
              <a:t>hrudník</a:t>
            </a:r>
          </a:p>
          <a:p>
            <a:r>
              <a:rPr lang="cs-CZ" dirty="0" smtClean="0"/>
              <a:t>určitou analogií je i konus syndrom při intrakraniálním zvýšení tlaku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99156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Etiologie </a:t>
            </a:r>
            <a:r>
              <a:rPr lang="cs-CZ" dirty="0"/>
              <a:t>kompartment syndromu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zvýšený tlak uvnitř kompartmentu (zlomeniny, záněty, krvácení)</a:t>
            </a:r>
          </a:p>
          <a:p>
            <a:r>
              <a:rPr lang="cs-CZ" dirty="0" smtClean="0"/>
              <a:t>útlak zvenčí (nevhodná sádrová fixace, zjizvení kůže popáleninami)</a:t>
            </a:r>
          </a:p>
          <a:p>
            <a:r>
              <a:rPr lang="cs-CZ" dirty="0" smtClean="0"/>
              <a:t>zmenšení objemu prostoru (přílišný tah za končetinu)</a:t>
            </a:r>
          </a:p>
          <a:p>
            <a:r>
              <a:rPr lang="cs-CZ" dirty="0" smtClean="0"/>
              <a:t>chronický kompartment syndrom u aktivních sportovců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přední tibiální syndrom (n. peroneus prof.)</a:t>
            </a:r>
          </a:p>
          <a:p>
            <a:pPr marL="0" indent="0">
              <a:buNone/>
            </a:pPr>
            <a:r>
              <a:rPr lang="cs-CZ" dirty="0" smtClean="0"/>
              <a:t>zadní tibiální syndrom (n. tibialis)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10094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Diagnostika </a:t>
            </a:r>
            <a:r>
              <a:rPr lang="cs-CZ" dirty="0"/>
              <a:t>kompartment syndromu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neustálé povědomí o závažnosti vzniku této komplikace</a:t>
            </a:r>
          </a:p>
          <a:p>
            <a:r>
              <a:rPr lang="cs-CZ" dirty="0" smtClean="0"/>
              <a:t>anamnesticky přítomnost rizikových faktorů, mechanismů úrazu</a:t>
            </a:r>
          </a:p>
          <a:p>
            <a:r>
              <a:rPr lang="cs-CZ" b="1" dirty="0" smtClean="0"/>
              <a:t>klinické příznaky</a:t>
            </a:r>
          </a:p>
          <a:p>
            <a:r>
              <a:rPr lang="cs-CZ" dirty="0" smtClean="0"/>
              <a:t>pomocná vyšetření a invazivní monitoring intrafasciálních tlaků jsou možná, ale ne častá; je spíše nutné vzniku předejít než jej objevit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„Agieren, nicht reagieren.“</a:t>
            </a:r>
          </a:p>
          <a:p>
            <a:pPr marL="0" indent="0">
              <a:buNone/>
            </a:pPr>
            <a:r>
              <a:rPr lang="cs-CZ" dirty="0" smtClean="0"/>
              <a:t>v momentě, kdy vás kompartment syndrom napadne, už je třeba jednat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14927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 </a:t>
            </a:r>
            <a:r>
              <a:rPr lang="cs-CZ" dirty="0"/>
              <a:t>kompartment syndromu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cílem snížení intrafasciálního tlaku před vznikem ireverzibilních změn</a:t>
            </a:r>
          </a:p>
          <a:p>
            <a:r>
              <a:rPr lang="cs-CZ" dirty="0" smtClean="0"/>
              <a:t>odstranění všech vyvolávajících příčin, uvolnění sádry, obvazu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konzervativně:</a:t>
            </a:r>
          </a:p>
          <a:p>
            <a:r>
              <a:rPr lang="cs-CZ" dirty="0" smtClean="0"/>
              <a:t>ledování, elevace, antiedematózní terapie, antiflogistika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chirurgicky:</a:t>
            </a:r>
            <a:endParaRPr lang="cs-CZ" dirty="0"/>
          </a:p>
          <a:p>
            <a:r>
              <a:rPr lang="cs-CZ" dirty="0" smtClean="0"/>
              <a:t>včasné provedení </a:t>
            </a:r>
            <a:r>
              <a:rPr lang="cs-CZ" b="1" dirty="0" smtClean="0"/>
              <a:t>fasciotomie</a:t>
            </a:r>
            <a:r>
              <a:rPr lang="cs-CZ" dirty="0" smtClean="0"/>
              <a:t>, protětí všech svalových sept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084976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uptodate.com/contents/images/SURG/70951/Twoincisionlegfasciot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9" y="0"/>
            <a:ext cx="49654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researchgate.net/profile/James-Stannard-2/publication/46123066/figure/fig1/AS:276889500438535@1443027009735/The-two-incision-fasciotomy-technique-showing-the-lateral-and-medial-surgical-incis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08" y="0"/>
            <a:ext cx="5647509" cy="68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2348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Sudeckův algodystrofický syndrom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neurocirkulační onemocnění, zejména na končetinách</a:t>
            </a:r>
          </a:p>
          <a:p>
            <a:r>
              <a:rPr lang="cs-CZ" dirty="0" smtClean="0"/>
              <a:t>po úrazech, zlomeninách, zánětlivých procesech</a:t>
            </a:r>
          </a:p>
          <a:p>
            <a:r>
              <a:rPr lang="cs-CZ" dirty="0" smtClean="0"/>
              <a:t>nepřiměřená bolest, otok a ztuhlost</a:t>
            </a:r>
          </a:p>
          <a:p>
            <a:endParaRPr lang="cs-CZ" dirty="0" smtClean="0"/>
          </a:p>
          <a:p>
            <a:r>
              <a:rPr lang="cs-CZ" dirty="0" smtClean="0"/>
              <a:t>místní </a:t>
            </a:r>
            <a:r>
              <a:rPr lang="cs-CZ" b="1" dirty="0" smtClean="0"/>
              <a:t>bolest</a:t>
            </a:r>
            <a:r>
              <a:rPr lang="cs-CZ" dirty="0" smtClean="0"/>
              <a:t>, změna </a:t>
            </a:r>
            <a:r>
              <a:rPr lang="cs-CZ" b="1" dirty="0" smtClean="0"/>
              <a:t>barvy</a:t>
            </a:r>
            <a:r>
              <a:rPr lang="cs-CZ" dirty="0" smtClean="0"/>
              <a:t> kůže, </a:t>
            </a:r>
            <a:r>
              <a:rPr lang="cs-CZ" b="1" dirty="0" smtClean="0"/>
              <a:t>teploty</a:t>
            </a:r>
            <a:r>
              <a:rPr lang="cs-CZ" dirty="0" smtClean="0"/>
              <a:t>, nadměrná </a:t>
            </a:r>
            <a:r>
              <a:rPr lang="cs-CZ" b="1" dirty="0" smtClean="0"/>
              <a:t>potivost</a:t>
            </a:r>
            <a:r>
              <a:rPr lang="cs-CZ" dirty="0" smtClean="0"/>
              <a:t>, </a:t>
            </a:r>
            <a:r>
              <a:rPr lang="cs-CZ" b="1" dirty="0" smtClean="0"/>
              <a:t>otok</a:t>
            </a:r>
          </a:p>
          <a:p>
            <a:r>
              <a:rPr lang="cs-CZ" dirty="0" smtClean="0"/>
              <a:t>nejčastěji po zlomenině zápěstí, hlezna</a:t>
            </a:r>
          </a:p>
          <a:p>
            <a:r>
              <a:rPr lang="cs-CZ" b="1" dirty="0" smtClean="0"/>
              <a:t>alodynie </a:t>
            </a:r>
            <a:r>
              <a:rPr lang="cs-CZ" dirty="0" smtClean="0"/>
              <a:t>(bolí i obvykle nebolestivé podněty), </a:t>
            </a:r>
            <a:r>
              <a:rPr lang="cs-CZ" b="1" dirty="0" smtClean="0"/>
              <a:t>hyperalgézie</a:t>
            </a:r>
          </a:p>
          <a:p>
            <a:r>
              <a:rPr lang="cs-CZ" dirty="0" smtClean="0"/>
              <a:t>někdy pomáhá morký obklad, vyhnout se tření o oblečení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96240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Sudeckova algodystrofie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akutní stadium </a:t>
            </a:r>
            <a:r>
              <a:rPr lang="cs-CZ" dirty="0" smtClean="0"/>
              <a:t>– hyperemie, otok, teplá lesklá kůže, 2-8 týdnů</a:t>
            </a:r>
          </a:p>
          <a:p>
            <a:r>
              <a:rPr lang="cs-CZ" dirty="0"/>
              <a:t>zánět, venostáza, na RTG prořídnutí </a:t>
            </a:r>
            <a:r>
              <a:rPr lang="cs-CZ" dirty="0" smtClean="0"/>
              <a:t>skeletu</a:t>
            </a:r>
          </a:p>
          <a:p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dystrofie</a:t>
            </a:r>
            <a:r>
              <a:rPr lang="cs-CZ" dirty="0" smtClean="0"/>
              <a:t> – ústup otoku, snížení bolesti, kůže lesklá, cyanotická</a:t>
            </a:r>
          </a:p>
          <a:p>
            <a:r>
              <a:rPr lang="cs-CZ" dirty="0" smtClean="0"/>
              <a:t>cyanóza</a:t>
            </a:r>
            <a:r>
              <a:rPr lang="cs-CZ" dirty="0"/>
              <a:t>, ztráta ochlupení, chladná kůže, atrofie </a:t>
            </a:r>
            <a:r>
              <a:rPr lang="cs-CZ" dirty="0" smtClean="0"/>
              <a:t>svalů, skvrny na RTG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atrofie</a:t>
            </a:r>
            <a:r>
              <a:rPr lang="cs-CZ" dirty="0" smtClean="0"/>
              <a:t> – svalová atrofie, difuzní osteoporóza na RTG</a:t>
            </a:r>
          </a:p>
          <a:p>
            <a:pPr marL="0" indent="0">
              <a:buNone/>
            </a:pPr>
            <a:r>
              <a:rPr lang="cs-CZ" dirty="0"/>
              <a:t>ireverzibilní atrofie s těžkým funkčním deficitem, fibróza, </a:t>
            </a:r>
            <a:r>
              <a:rPr lang="cs-CZ" dirty="0" smtClean="0"/>
              <a:t>nebolestivá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24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wikiskripta.eu/images/1/11/Fractu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59" y="0"/>
            <a:ext cx="6853647" cy="685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9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 a léčba algodystrofie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aktivní cvičení všech neimobilizovaných kloubů</a:t>
            </a:r>
          </a:p>
          <a:p>
            <a:r>
              <a:rPr lang="cs-CZ" dirty="0" smtClean="0"/>
              <a:t>je nutná exaktní repozice a správná fixace zlomeniny</a:t>
            </a:r>
          </a:p>
          <a:p>
            <a:endParaRPr lang="cs-CZ" dirty="0"/>
          </a:p>
          <a:p>
            <a:r>
              <a:rPr lang="cs-CZ" dirty="0" smtClean="0"/>
              <a:t>úprava imobilizace, rehabilitace</a:t>
            </a:r>
          </a:p>
          <a:p>
            <a:r>
              <a:rPr lang="cs-CZ" dirty="0" smtClean="0"/>
              <a:t>vegetativní blokády, anxiolytika, sedativa, kortikosteroidy</a:t>
            </a:r>
          </a:p>
          <a:p>
            <a:r>
              <a:rPr lang="cs-CZ" dirty="0" smtClean="0"/>
              <a:t>úprava kontraktur, blokáda sympatiku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33829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Přidružené jevy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nervová dystrofie </a:t>
            </a:r>
            <a:r>
              <a:rPr lang="cs-CZ" dirty="0" smtClean="0"/>
              <a:t>– způsobena poraněním nervů, projevuje se u ochrnutých končetin,  často sympatikus, vyvíjí se s něj Sudeckův sy</a:t>
            </a:r>
          </a:p>
          <a:p>
            <a:pPr marL="0" indent="0">
              <a:buNone/>
            </a:pPr>
            <a:r>
              <a:rPr lang="cs-CZ" b="1" dirty="0" smtClean="0"/>
              <a:t>kauzalgie</a:t>
            </a:r>
            <a:r>
              <a:rPr lang="cs-CZ" dirty="0" smtClean="0"/>
              <a:t> – bolesti při neúplném poranění nervů, vyvolané dotykem, změnou teploty, osvětlení, hlukem; neurotičtí pac.; tp. sympatektomie</a:t>
            </a:r>
          </a:p>
          <a:p>
            <a:pPr marL="0" indent="0">
              <a:buNone/>
            </a:pPr>
            <a:r>
              <a:rPr lang="cs-CZ" b="1" dirty="0" smtClean="0"/>
              <a:t>poúrazové hyperpatie </a:t>
            </a:r>
            <a:r>
              <a:rPr lang="cs-CZ" dirty="0" smtClean="0"/>
              <a:t>– bodavé bolesti celé končetiny, ruší spánek</a:t>
            </a:r>
          </a:p>
          <a:p>
            <a:pPr marL="0" indent="0">
              <a:buNone/>
            </a:pPr>
            <a:r>
              <a:rPr lang="cs-CZ" b="1" dirty="0" smtClean="0"/>
              <a:t>infekce</a:t>
            </a:r>
          </a:p>
          <a:p>
            <a:pPr marL="0" indent="0">
              <a:buNone/>
            </a:pPr>
            <a:r>
              <a:rPr lang="cs-CZ" b="1" dirty="0" smtClean="0"/>
              <a:t>prodloužené hojení </a:t>
            </a:r>
            <a:r>
              <a:rPr lang="cs-CZ" dirty="0" smtClean="0"/>
              <a:t>– prodloužení konz. tp., operace, spongioplastika</a:t>
            </a:r>
          </a:p>
          <a:p>
            <a:pPr marL="0" indent="0">
              <a:buNone/>
            </a:pPr>
            <a:r>
              <a:rPr lang="cs-CZ" b="1" dirty="0" smtClean="0"/>
              <a:t>malunion</a:t>
            </a:r>
            <a:r>
              <a:rPr lang="cs-CZ" dirty="0" smtClean="0"/>
              <a:t> – zhojení v nesprávném postavení, indikuje se operace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539645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54378"/>
          </a:xfrm>
        </p:spPr>
        <p:txBody>
          <a:bodyPr>
            <a:normAutofit/>
          </a:bodyPr>
          <a:lstStyle/>
          <a:p>
            <a:r>
              <a:rPr lang="cs-CZ" dirty="0"/>
              <a:t>VVV pohybového systému, familiární výskyt onemocnění</a:t>
            </a:r>
          </a:p>
          <a:p>
            <a:r>
              <a:rPr lang="cs-CZ" dirty="0"/>
              <a:t>přidružená onemocnění, užívané léky, operace, úrazy v minulosti</a:t>
            </a:r>
          </a:p>
          <a:p>
            <a:r>
              <a:rPr lang="cs-CZ" b="1" dirty="0"/>
              <a:t>NO:</a:t>
            </a:r>
            <a:r>
              <a:rPr lang="cs-CZ" dirty="0"/>
              <a:t> aktuální potíže, jejich lokalizace, charakter (začátek, délka, trvání)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bolest: </a:t>
            </a:r>
          </a:p>
          <a:p>
            <a:r>
              <a:rPr lang="cs-CZ" dirty="0"/>
              <a:t>délka trvání, frekvence výskytu, akutní x chronická, charakter</a:t>
            </a:r>
          </a:p>
          <a:p>
            <a:r>
              <a:rPr lang="cs-CZ" dirty="0"/>
              <a:t>kožní x hluboká x viscerální, místní, přenesená, kořenová, fantomová</a:t>
            </a:r>
          </a:p>
          <a:p>
            <a:r>
              <a:rPr lang="cs-CZ" dirty="0"/>
              <a:t>vyvolávající podnět, úlevový mechanismus, teplo x chlad</a:t>
            </a:r>
          </a:p>
          <a:p>
            <a:r>
              <a:rPr lang="cs-CZ" dirty="0"/>
              <a:t>hodnocení dle VAS stupnice (</a:t>
            </a:r>
            <a:r>
              <a:rPr lang="cs-CZ" dirty="0" err="1"/>
              <a:t>Visual</a:t>
            </a:r>
            <a:r>
              <a:rPr lang="cs-CZ" dirty="0"/>
              <a:t> Analog </a:t>
            </a:r>
            <a:r>
              <a:rPr lang="cs-CZ" dirty="0" err="1"/>
              <a:t>Scale</a:t>
            </a:r>
            <a:r>
              <a:rPr lang="cs-CZ" dirty="0"/>
              <a:t> 1-10)</a:t>
            </a:r>
          </a:p>
        </p:txBody>
      </p:sp>
    </p:spTree>
    <p:extLst>
      <p:ext uri="{BB962C8B-B14F-4D97-AF65-F5344CB8AC3E}">
        <p14:creationId xmlns:p14="http://schemas.microsoft.com/office/powerpoint/2010/main" val="21582180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Objektivní vyšetření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5P</a:t>
            </a:r>
            <a:r>
              <a:rPr lang="cs-CZ" dirty="0"/>
              <a:t> </a:t>
            </a:r>
            <a:r>
              <a:rPr lang="cs-CZ" b="1" dirty="0"/>
              <a:t>–</a:t>
            </a:r>
            <a:r>
              <a:rPr lang="cs-CZ" dirty="0"/>
              <a:t> </a:t>
            </a:r>
            <a:r>
              <a:rPr lang="cs-CZ" b="1" dirty="0"/>
              <a:t>pohled:</a:t>
            </a:r>
          </a:p>
          <a:p>
            <a:r>
              <a:rPr lang="cs-CZ" dirty="0"/>
              <a:t>celkové vyšetření pacienta: hlava, krk (C páteř), hrudník, břicho, páteř, HKK, DKK, pánev a </a:t>
            </a:r>
            <a:r>
              <a:rPr lang="cs-CZ" i="1" dirty="0"/>
              <a:t>status </a:t>
            </a:r>
            <a:r>
              <a:rPr lang="cs-CZ" i="1" dirty="0" err="1"/>
              <a:t>presens</a:t>
            </a:r>
            <a:r>
              <a:rPr lang="cs-CZ" i="1" dirty="0"/>
              <a:t> </a:t>
            </a:r>
            <a:r>
              <a:rPr lang="cs-CZ" i="1" dirty="0" err="1"/>
              <a:t>localis</a:t>
            </a:r>
            <a:r>
              <a:rPr lang="cs-CZ" i="1" dirty="0"/>
              <a:t> </a:t>
            </a:r>
            <a:r>
              <a:rPr lang="cs-CZ" dirty="0"/>
              <a:t>(detaily poraněné lokality)</a:t>
            </a:r>
          </a:p>
          <a:p>
            <a:r>
              <a:rPr lang="cs-CZ" dirty="0"/>
              <a:t>somatotyp, stav výživy, charakter a trofika kůže; případné deformity</a:t>
            </a:r>
          </a:p>
          <a:p>
            <a:r>
              <a:rPr lang="cs-CZ" dirty="0"/>
              <a:t>držení postižené krajiny</a:t>
            </a:r>
          </a:p>
          <a:p>
            <a:r>
              <a:rPr lang="cs-CZ" dirty="0"/>
              <a:t>otok: lokální, generalizovaný, </a:t>
            </a:r>
            <a:r>
              <a:rPr lang="cs-CZ" dirty="0" err="1"/>
              <a:t>decollement</a:t>
            </a:r>
            <a:r>
              <a:rPr lang="cs-CZ" dirty="0"/>
              <a:t> (tekutina nad fascií)</a:t>
            </a:r>
          </a:p>
          <a:p>
            <a:r>
              <a:rPr lang="cs-CZ" dirty="0"/>
              <a:t>tekutina v kloubu: serózní, </a:t>
            </a:r>
            <a:r>
              <a:rPr lang="cs-CZ" dirty="0" err="1"/>
              <a:t>sanguinolentní</a:t>
            </a:r>
            <a:r>
              <a:rPr lang="cs-CZ" dirty="0"/>
              <a:t>, purulentní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3637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Objektivní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Poslech: plíce (PNO, </a:t>
            </a:r>
            <a:r>
              <a:rPr lang="cs-CZ" dirty="0" err="1"/>
              <a:t>fluidothorax</a:t>
            </a:r>
            <a:r>
              <a:rPr lang="cs-CZ" dirty="0"/>
              <a:t>), peristaltika; i distančně</a:t>
            </a:r>
          </a:p>
          <a:p>
            <a:r>
              <a:rPr lang="cs-CZ" dirty="0"/>
              <a:t>Poklep: (hrudník, břicho), na trnové výběžky obratlů</a:t>
            </a:r>
          </a:p>
          <a:p>
            <a:r>
              <a:rPr lang="cs-CZ" dirty="0"/>
              <a:t>Pohmat: povrchní, hluboká</a:t>
            </a:r>
          </a:p>
          <a:p>
            <a:r>
              <a:rPr lang="cs-CZ" dirty="0"/>
              <a:t>Per </a:t>
            </a:r>
            <a:r>
              <a:rPr lang="cs-CZ" dirty="0" err="1"/>
              <a:t>rectum</a:t>
            </a:r>
            <a:r>
              <a:rPr lang="cs-CZ" dirty="0"/>
              <a:t>: součást celkového chirurgického vyšetření; </a:t>
            </a:r>
            <a:br>
              <a:rPr lang="cs-CZ" dirty="0"/>
            </a:br>
            <a:r>
              <a:rPr lang="cs-CZ" dirty="0"/>
              <a:t>při poranění kostrče, pánve a výtoku krve z konečníku</a:t>
            </a:r>
          </a:p>
        </p:txBody>
      </p:sp>
    </p:spTree>
    <p:extLst>
      <p:ext uri="{BB962C8B-B14F-4D97-AF65-F5344CB8AC3E}">
        <p14:creationId xmlns:p14="http://schemas.microsoft.com/office/powerpoint/2010/main" val="21352721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Funkční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rozsah pohybu – S, F, T, R</a:t>
            </a:r>
          </a:p>
          <a:p>
            <a:r>
              <a:rPr lang="cs-CZ" dirty="0"/>
              <a:t>stabilita – stabilní, subluxace, luxace</a:t>
            </a:r>
          </a:p>
          <a:p>
            <a:r>
              <a:rPr lang="cs-CZ" dirty="0" err="1"/>
              <a:t>laxita</a:t>
            </a:r>
            <a:r>
              <a:rPr lang="cs-CZ" dirty="0"/>
              <a:t>, </a:t>
            </a:r>
            <a:r>
              <a:rPr lang="cs-CZ" dirty="0" err="1"/>
              <a:t>hypermobilita</a:t>
            </a:r>
            <a:r>
              <a:rPr lang="cs-CZ" dirty="0"/>
              <a:t>, ztuhlost</a:t>
            </a:r>
          </a:p>
          <a:p>
            <a:r>
              <a:rPr lang="cs-CZ" dirty="0"/>
              <a:t>svalová kontraktura</a:t>
            </a:r>
          </a:p>
          <a:p>
            <a:r>
              <a:rPr lang="cs-CZ" dirty="0"/>
              <a:t>hodnocení svalstva</a:t>
            </a:r>
          </a:p>
          <a:p>
            <a:endParaRPr lang="cs-CZ" dirty="0"/>
          </a:p>
          <a:p>
            <a:r>
              <a:rPr lang="cs-CZ" dirty="0"/>
              <a:t>postoj, chůze</a:t>
            </a:r>
          </a:p>
          <a:p>
            <a:r>
              <a:rPr lang="cs-CZ" dirty="0"/>
              <a:t>síla končetin, zvedne x nezvedne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5467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Zobrazovací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RTG</a:t>
            </a:r>
            <a:r>
              <a:rPr lang="cs-CZ" dirty="0"/>
              <a:t> – vždy minimálně ve dvou rovinách</a:t>
            </a:r>
          </a:p>
          <a:p>
            <a:endParaRPr lang="cs-CZ" dirty="0"/>
          </a:p>
          <a:p>
            <a:r>
              <a:rPr lang="cs-CZ" b="1" dirty="0"/>
              <a:t>CT</a:t>
            </a:r>
            <a:r>
              <a:rPr lang="cs-CZ" dirty="0"/>
              <a:t> – upřesnění u nitrokloubních, tříštivých, zlomenin páteře</a:t>
            </a:r>
          </a:p>
          <a:p>
            <a:endParaRPr lang="cs-CZ" dirty="0"/>
          </a:p>
          <a:p>
            <a:r>
              <a:rPr lang="cs-CZ" b="1" dirty="0"/>
              <a:t>MRI</a:t>
            </a:r>
            <a:r>
              <a:rPr lang="cs-CZ" dirty="0"/>
              <a:t> – určení </a:t>
            </a:r>
            <a:r>
              <a:rPr lang="cs-CZ" dirty="0" err="1"/>
              <a:t>diskoligamentózního</a:t>
            </a:r>
            <a:r>
              <a:rPr lang="cs-CZ" dirty="0"/>
              <a:t> poranění u zlomenin páteře</a:t>
            </a:r>
          </a:p>
          <a:p>
            <a:endParaRPr lang="cs-CZ" dirty="0"/>
          </a:p>
          <a:p>
            <a:r>
              <a:rPr lang="cs-CZ" b="1" dirty="0"/>
              <a:t>PET</a:t>
            </a:r>
            <a:r>
              <a:rPr lang="cs-CZ" dirty="0"/>
              <a:t> – nádory skeletu; osteomyelitida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46693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Rehabilitace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léčba pohybem – zlepšení svalové síly a rozsahu pohybu</a:t>
            </a:r>
          </a:p>
          <a:p>
            <a:endParaRPr lang="cs-CZ" dirty="0" smtClean="0"/>
          </a:p>
          <a:p>
            <a:r>
              <a:rPr lang="cs-CZ" dirty="0" smtClean="0"/>
              <a:t>fyzikální terapie – analgezie, hojení, příprava ke cvičení</a:t>
            </a:r>
          </a:p>
          <a:p>
            <a:pPr lvl="1"/>
            <a:r>
              <a:rPr lang="cs-CZ" dirty="0" smtClean="0"/>
              <a:t>masáže</a:t>
            </a:r>
          </a:p>
          <a:p>
            <a:pPr lvl="1"/>
            <a:r>
              <a:rPr lang="cs-CZ" dirty="0" smtClean="0"/>
              <a:t>elektroléčba</a:t>
            </a:r>
          </a:p>
          <a:p>
            <a:pPr lvl="1"/>
            <a:r>
              <a:rPr lang="cs-CZ" dirty="0" smtClean="0"/>
              <a:t>magnetoterapie</a:t>
            </a:r>
            <a:endParaRPr lang="cs-CZ" dirty="0"/>
          </a:p>
          <a:p>
            <a:pPr lvl="1"/>
            <a:r>
              <a:rPr lang="cs-CZ" dirty="0" smtClean="0"/>
              <a:t>ultrazvuk</a:t>
            </a:r>
          </a:p>
          <a:p>
            <a:pPr lvl="1"/>
            <a:r>
              <a:rPr lang="cs-CZ" dirty="0" smtClean="0"/>
              <a:t>laser</a:t>
            </a:r>
          </a:p>
        </p:txBody>
      </p:sp>
    </p:spTree>
    <p:extLst>
      <p:ext uri="{BB962C8B-B14F-4D97-AF65-F5344CB8AC3E}">
        <p14:creationId xmlns:p14="http://schemas.microsoft.com/office/powerpoint/2010/main" val="31994547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hlinkClick r:id="rId2"/>
              </a:rPr>
              <a:t>https://www.wikiskripta.eu/w/Typy_zlomenin_a_jejich_dislokace</a:t>
            </a:r>
            <a:endParaRPr lang="cs-CZ" dirty="0"/>
          </a:p>
          <a:p>
            <a:r>
              <a:rPr lang="cs-CZ" dirty="0">
                <a:ea typeface="+mn-lt"/>
                <a:cs typeface="+mn-lt"/>
                <a:hlinkClick r:id="rId3"/>
              </a:rPr>
              <a:t>https://www.wikiskripta.eu/w/Pakloub</a:t>
            </a:r>
            <a:endParaRPr lang="cs-CZ" dirty="0">
              <a:ea typeface="+mn-lt"/>
              <a:cs typeface="+mn-lt"/>
            </a:endParaRPr>
          </a:p>
          <a:p>
            <a:r>
              <a:rPr lang="cs-CZ" dirty="0">
                <a:cs typeface="Calibri"/>
                <a:hlinkClick r:id="rId4"/>
              </a:rPr>
              <a:t>https://www.jnjmedtech.com/en-US/companies/depuy-synthes</a:t>
            </a:r>
            <a:endParaRPr lang="cs-CZ" dirty="0">
              <a:cs typeface="Calibri"/>
            </a:endParaRPr>
          </a:p>
          <a:p>
            <a:r>
              <a:rPr lang="cs-CZ" dirty="0">
                <a:cs typeface="Calibri"/>
                <a:hlinkClick r:id="rId5"/>
              </a:rPr>
              <a:t>https://www.ortimplant.com/ortimplant/plate-screws-small-fragment/</a:t>
            </a:r>
            <a:endParaRPr lang="cs-CZ" dirty="0">
              <a:cs typeface="Calibri"/>
            </a:endParaRPr>
          </a:p>
          <a:p>
            <a:r>
              <a:rPr lang="cs-CZ" dirty="0">
                <a:cs typeface="Calibri"/>
                <a:hlinkClick r:id="rId6"/>
              </a:rPr>
              <a:t>https://</a:t>
            </a:r>
            <a:r>
              <a:rPr lang="cs-CZ" dirty="0" smtClean="0">
                <a:cs typeface="Calibri"/>
                <a:hlinkClick r:id="rId6"/>
              </a:rPr>
              <a:t>www.wikiskripta.eu/w/Sudeck%C5%AFv_algodystrofick%C3%BD_syndrom</a:t>
            </a:r>
            <a:endParaRPr lang="cs-CZ" dirty="0" smtClean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661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zlomenin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Podle vzájemného postavení ulomků</a:t>
            </a:r>
          </a:p>
          <a:p>
            <a:r>
              <a:rPr lang="cs-CZ" dirty="0"/>
              <a:t>ad </a:t>
            </a:r>
            <a:r>
              <a:rPr lang="cs-CZ" b="1" dirty="0"/>
              <a:t>latus</a:t>
            </a:r>
            <a:r>
              <a:rPr lang="cs-CZ" dirty="0"/>
              <a:t> </a:t>
            </a:r>
          </a:p>
          <a:p>
            <a:r>
              <a:rPr lang="cs-CZ" dirty="0"/>
              <a:t>ad </a:t>
            </a:r>
            <a:r>
              <a:rPr lang="cs-CZ" b="1" dirty="0"/>
              <a:t>axim</a:t>
            </a:r>
            <a:r>
              <a:rPr lang="cs-CZ" dirty="0"/>
              <a:t> </a:t>
            </a:r>
          </a:p>
          <a:p>
            <a:r>
              <a:rPr lang="cs-CZ" dirty="0"/>
              <a:t>ad </a:t>
            </a:r>
            <a:r>
              <a:rPr lang="cs-CZ" b="1" dirty="0"/>
              <a:t>peripheriam</a:t>
            </a:r>
            <a:r>
              <a:rPr lang="cs-CZ" dirty="0"/>
              <a:t> </a:t>
            </a:r>
          </a:p>
          <a:p>
            <a:r>
              <a:rPr lang="cs-CZ" dirty="0"/>
              <a:t>ad </a:t>
            </a:r>
            <a:r>
              <a:rPr lang="cs-CZ" b="1" dirty="0"/>
              <a:t>longitudinem</a:t>
            </a:r>
            <a:r>
              <a:rPr lang="cs-CZ" dirty="0"/>
              <a:t>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Podle charakteru lomu – úplné, infrakce, vrbového proutku</a:t>
            </a:r>
          </a:p>
          <a:p>
            <a:pPr marL="0" indent="0">
              <a:buNone/>
            </a:pPr>
            <a:r>
              <a:rPr lang="cs-CZ" dirty="0"/>
              <a:t>Podle počtu úlomků</a:t>
            </a:r>
          </a:p>
          <a:p>
            <a:pPr marL="0" indent="0">
              <a:buNone/>
            </a:pPr>
            <a:r>
              <a:rPr lang="cs-CZ" dirty="0"/>
              <a:t>Podle lokalizace – epifýza, metafýza, diafýza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10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2/2a/Metacarpal_fractures.jpg/800px-Metacarpal_frac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30" y="0"/>
            <a:ext cx="9858102" cy="739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93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zlomenin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AO klasifikace</a:t>
            </a:r>
            <a:r>
              <a:rPr lang="cs-CZ" dirty="0"/>
              <a:t>:</a:t>
            </a:r>
          </a:p>
          <a:p>
            <a:r>
              <a:rPr lang="cs-CZ" dirty="0"/>
              <a:t>Anatomická oblast 1-9</a:t>
            </a:r>
          </a:p>
          <a:p>
            <a:r>
              <a:rPr lang="cs-CZ" dirty="0"/>
              <a:t>Segment kosti 1-3</a:t>
            </a:r>
          </a:p>
          <a:p>
            <a:r>
              <a:rPr lang="cs-CZ" dirty="0"/>
              <a:t>Povaha zlomeniny A, B, C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Arbeitsgemeinschaft für Osteosynthesefragen</a:t>
            </a:r>
          </a:p>
          <a:p>
            <a:r>
              <a:rPr lang="cs-CZ" dirty="0"/>
              <a:t>1958 Švýcarsko</a:t>
            </a:r>
          </a:p>
        </p:txBody>
      </p:sp>
      <p:pic>
        <p:nvPicPr>
          <p:cNvPr id="4" name="Picture 2" descr="https://www.researchgate.net/profile/Jussi-Repo/publication/312220213/figure/fig1/AS:449669986820097@1484221087963/AO-classification-for-tibia-fractures-copyright-AO-Foundation-Published-with-permis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09" y="272179"/>
            <a:ext cx="5395257" cy="48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81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Hojení zlomenin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je nutná dobrá vaskularizace a odpovídající imobilizace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Primární hojení </a:t>
            </a:r>
            <a:r>
              <a:rPr lang="cs-CZ" dirty="0"/>
              <a:t>(angiogenní)</a:t>
            </a:r>
            <a:endParaRPr lang="cs-CZ" b="1" dirty="0"/>
          </a:p>
          <a:p>
            <a:r>
              <a:rPr lang="cs-CZ" dirty="0"/>
              <a:t>přímé prorůstání kostních buněk mezi úlomky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Sekundární hojení </a:t>
            </a:r>
            <a:r>
              <a:rPr lang="cs-CZ" dirty="0"/>
              <a:t>(chondrodesmální)</a:t>
            </a:r>
          </a:p>
          <a:p>
            <a:r>
              <a:rPr lang="cs-CZ" dirty="0"/>
              <a:t>tvorba</a:t>
            </a:r>
            <a:r>
              <a:rPr lang="cs-CZ" b="1" dirty="0"/>
              <a:t> svalku </a:t>
            </a:r>
            <a:r>
              <a:rPr lang="cs-CZ" dirty="0"/>
              <a:t>z vaziva nebo hyalinní chrupavky</a:t>
            </a:r>
          </a:p>
        </p:txBody>
      </p:sp>
    </p:spTree>
    <p:extLst>
      <p:ext uri="{BB962C8B-B14F-4D97-AF65-F5344CB8AC3E}">
        <p14:creationId xmlns:p14="http://schemas.microsoft.com/office/powerpoint/2010/main" val="2396940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1747</Words>
  <Application>Microsoft Office PowerPoint</Application>
  <PresentationFormat>Widescreen</PresentationFormat>
  <Paragraphs>402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Calibri Light</vt:lpstr>
      <vt:lpstr>Office Theme</vt:lpstr>
      <vt:lpstr>Zlomeniny - typy, klasifikace, hojení, vyšetření, léčba, praxe - anamnéza + vyšetření</vt:lpstr>
      <vt:lpstr>Zlomeniny</vt:lpstr>
      <vt:lpstr>PowerPoint Presentation</vt:lpstr>
      <vt:lpstr>Klasifikace zlomenin</vt:lpstr>
      <vt:lpstr>PowerPoint Presentation</vt:lpstr>
      <vt:lpstr>Klasifikace zlomenin</vt:lpstr>
      <vt:lpstr>PowerPoint Presentation</vt:lpstr>
      <vt:lpstr>Klasifikace zlomenin</vt:lpstr>
      <vt:lpstr>Hojení zlomenin</vt:lpstr>
      <vt:lpstr>PowerPoint Presentation</vt:lpstr>
      <vt:lpstr>Poruchy hojení zlomenin</vt:lpstr>
      <vt:lpstr>PowerPoint Presentation</vt:lpstr>
      <vt:lpstr>Konzervativní léčba, sádrování, extenze 33</vt:lpstr>
      <vt:lpstr>PowerPoint Presentation</vt:lpstr>
      <vt:lpstr>Sádrové obvazy</vt:lpstr>
      <vt:lpstr>Sádrové obvazy</vt:lpstr>
      <vt:lpstr>Zásady ošetření poraněného pacienta</vt:lpstr>
      <vt:lpstr>Známky zlomenin</vt:lpstr>
      <vt:lpstr>První pomoc u zlomenin</vt:lpstr>
      <vt:lpstr>PowerPoint Presentation</vt:lpstr>
      <vt:lpstr>PowerPoint Presentation</vt:lpstr>
      <vt:lpstr>Operační řešení zlomenin</vt:lpstr>
      <vt:lpstr>Osteosyntéza</vt:lpstr>
      <vt:lpstr>Dle uložení OS materiálu</vt:lpstr>
      <vt:lpstr>PowerPoint Presentation</vt:lpstr>
      <vt:lpstr>PowerPoint Presentation</vt:lpstr>
      <vt:lpstr>PowerPoint Presentation</vt:lpstr>
      <vt:lpstr>PowerPoint Presentation</vt:lpstr>
      <vt:lpstr>Dle výsledné stability osteosyntézy </vt:lpstr>
      <vt:lpstr>Kirschnerovy dráty (K-dráty)</vt:lpstr>
      <vt:lpstr>Šrouby</vt:lpstr>
      <vt:lpstr>Dlahy</vt:lpstr>
      <vt:lpstr>Hřeby</vt:lpstr>
      <vt:lpstr>Zevní fixace</vt:lpstr>
      <vt:lpstr>Otevřené zlomeniny</vt:lpstr>
      <vt:lpstr>Otevřené zlomeniny</vt:lpstr>
      <vt:lpstr>Otevřené zlomeniny</vt:lpstr>
      <vt:lpstr>Komplikace léčení zlomenin</vt:lpstr>
      <vt:lpstr>Kompartment syndrom</vt:lpstr>
      <vt:lpstr>PowerPoint Presentation</vt:lpstr>
      <vt:lpstr>pokud překročí intrafasciální tlak 30-40 mmHg</vt:lpstr>
      <vt:lpstr>Klinické příznaky</vt:lpstr>
      <vt:lpstr>Lokalizace kompartment syndromu</vt:lpstr>
      <vt:lpstr>Etiologie kompartment syndromu</vt:lpstr>
      <vt:lpstr>Diagnostika kompartment syndromu</vt:lpstr>
      <vt:lpstr>Terapie kompartment syndromu </vt:lpstr>
      <vt:lpstr>PowerPoint Presentation</vt:lpstr>
      <vt:lpstr>Sudeckův algodystrofický syndrom</vt:lpstr>
      <vt:lpstr>Sudeckova algodystrofie</vt:lpstr>
      <vt:lpstr>Prevence a léčba algodystrofie</vt:lpstr>
      <vt:lpstr>Přidružené jevy</vt:lpstr>
      <vt:lpstr>Anamnéza </vt:lpstr>
      <vt:lpstr>Objektivní vyšetření </vt:lpstr>
      <vt:lpstr>Objektivní vyšetření</vt:lpstr>
      <vt:lpstr>Funkční vyšetření</vt:lpstr>
      <vt:lpstr>Zobrazovací metody</vt:lpstr>
      <vt:lpstr>Rehabilitace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Staňa</dc:creator>
  <cp:lastModifiedBy>Staňa Martin</cp:lastModifiedBy>
  <cp:revision>301</cp:revision>
  <dcterms:created xsi:type="dcterms:W3CDTF">2022-10-19T07:42:57Z</dcterms:created>
  <dcterms:modified xsi:type="dcterms:W3CDTF">2022-12-05T19:09:29Z</dcterms:modified>
</cp:coreProperties>
</file>