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9"/>
  </p:notesMasterIdLst>
  <p:handoutMasterIdLst>
    <p:handoutMasterId r:id="rId10"/>
  </p:handoutMasterIdLst>
  <p:sldIdLst>
    <p:sldId id="274" r:id="rId2"/>
    <p:sldId id="276" r:id="rId3"/>
    <p:sldId id="275" r:id="rId4"/>
    <p:sldId id="259" r:id="rId5"/>
    <p:sldId id="260" r:id="rId6"/>
    <p:sldId id="277" r:id="rId7"/>
    <p:sldId id="272" r:id="rId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39" autoAdjust="0"/>
    <p:restoredTop sz="96327" autoAdjust="0"/>
  </p:normalViewPr>
  <p:slideViewPr>
    <p:cSldViewPr snapToGrid="0">
      <p:cViewPr varScale="1">
        <p:scale>
          <a:sx n="86" d="100"/>
          <a:sy n="86" d="100"/>
        </p:scale>
        <p:origin x="234" y="9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D65A7D6-4EB3-4E67-B358-56DDA6BFDE4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MED slid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deo – závěrečný snímek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716521B6-6164-7649-9BB9-98A3FC15AE46}"/>
              </a:ext>
            </a:extLst>
          </p:cNvPr>
          <p:cNvSpPr txBox="1"/>
          <p:nvPr userDrawn="1"/>
        </p:nvSpPr>
        <p:spPr>
          <a:xfrm>
            <a:off x="307497" y="5837678"/>
            <a:ext cx="6069027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/>
            <a:r>
              <a:rPr lang="cs-CZ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Lékařská fakulta Masarykovy univerzity</a:t>
            </a:r>
          </a:p>
          <a:p>
            <a:pPr lvl="0"/>
            <a:r>
              <a:rPr lang="cs-CZ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CBF481B-8B94-4C57-A2B8-0B7D7AFAE59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3224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20552E7-48CC-40F3-B391-087BD87902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D656F7E9-5E47-41D0-9CA9-DE4A31EE09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9E805697-F6B9-4F6A-9C5B-5AAFE54A076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5354773-248E-4956-8633-6A496534A54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9BA260D-C952-48F5-9BCF-8EDB00FA2E1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A5E2D3A7-3660-4B54-93F1-E2F006CF22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2A1E796-F773-4049-A027-E6B6CD7530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73771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Vložte název přednášky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 dirty="0"/>
              <a:t>Jméno Příjmení (bez titulů)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FC17CBE-6747-4FB3-910C-F34D0CC6F38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75" r:id="rId6"/>
    <p:sldLayoutId id="2147483695" r:id="rId7"/>
    <p:sldLayoutId id="2147483686" r:id="rId8"/>
    <p:sldLayoutId id="2147483690" r:id="rId9"/>
    <p:sldLayoutId id="2147483692" r:id="rId10"/>
    <p:sldLayoutId id="2147483700" r:id="rId11"/>
  </p:sldLayoutIdLst>
  <p:hf sldNum="0"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3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DE5DD285-E00D-4C54-A6D0-EEAA922CE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Anatomie očnice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CFB37652-23F2-4193-BD4D-BBC6A754C3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Lenka Hanáková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5A9858B-2B4A-46CB-84A6-A14EFB53B1F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z="1200" dirty="0">
                <a:latin typeface="Arial" panose="020B0604020202020204" pitchFamily="34" charset="0"/>
                <a:cs typeface="Arial" panose="020B0604020202020204" pitchFamily="34" charset="0"/>
              </a:rPr>
              <a:t>Oční lékařství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sz="1200" dirty="0">
                <a:latin typeface="Arial" panose="020B0604020202020204" pitchFamily="34" charset="0"/>
                <a:cs typeface="Arial" panose="020B0604020202020204" pitchFamily="34" charset="0"/>
              </a:rPr>
              <a:t>VLOL7X1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67516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C8D8C1-8762-4410-B6DD-01DD241A97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62780"/>
            <a:ext cx="10515600" cy="1144079"/>
          </a:xfrm>
        </p:spPr>
        <p:txBody>
          <a:bodyPr>
            <a:normAutofit/>
          </a:bodyPr>
          <a:lstStyle/>
          <a:p>
            <a:pPr algn="ctr"/>
            <a:r>
              <a:rPr lang="cs-CZ" sz="3200" dirty="0"/>
              <a:t>Výstup z učení	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A73AF2-F79C-4C5C-8490-E24147ADF4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43882"/>
            <a:ext cx="11594236" cy="4351338"/>
          </a:xfrm>
        </p:spPr>
        <p:txBody>
          <a:bodyPr>
            <a:noAutofit/>
          </a:bodyPr>
          <a:lstStyle/>
          <a:p>
            <a:pPr marL="72000" indent="0">
              <a:lnSpc>
                <a:spcPct val="100000"/>
              </a:lnSpc>
              <a:buNone/>
            </a:pPr>
            <a:endParaRPr lang="cs-CZ" sz="1800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sz="1800" dirty="0"/>
              <a:t> Student popíše anatomii očnice.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11EE9018-74D8-40BF-94BB-7D3D64BF2968}"/>
              </a:ext>
            </a:extLst>
          </p:cNvPr>
          <p:cNvSpPr txBox="1"/>
          <p:nvPr/>
        </p:nvSpPr>
        <p:spPr>
          <a:xfrm>
            <a:off x="260413" y="6395220"/>
            <a:ext cx="609452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200" dirty="0">
                <a:solidFill>
                  <a:srgbClr val="0000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Oční lékařství</a:t>
            </a:r>
            <a:r>
              <a:rPr lang="pt-BR" sz="1200" dirty="0">
                <a:solidFill>
                  <a:srgbClr val="0000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sz="1200" dirty="0">
                <a:solidFill>
                  <a:srgbClr val="0000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VLOL7X1</a:t>
            </a:r>
            <a:r>
              <a:rPr lang="pt-BR" sz="1200" dirty="0">
                <a:solidFill>
                  <a:srgbClr val="0000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pt-BR" sz="1200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2791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05C67F-8B16-4330-A6F8-86F52227B1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9930"/>
            <a:ext cx="10515600" cy="760761"/>
          </a:xfrm>
        </p:spPr>
        <p:txBody>
          <a:bodyPr>
            <a:normAutofit/>
          </a:bodyPr>
          <a:lstStyle/>
          <a:p>
            <a:pPr algn="ctr"/>
            <a:r>
              <a:rPr lang="cs-CZ" sz="3200" dirty="0" err="1"/>
              <a:t>Orbita</a:t>
            </a:r>
            <a:endParaRPr lang="cs-CZ" sz="3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2C6E62-3839-424D-A3D5-5705793795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628" y="827014"/>
            <a:ext cx="11655417" cy="423764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sz="1800" dirty="0"/>
              <a:t>Vzniká srůstem 7 kostí</a:t>
            </a:r>
          </a:p>
          <a:p>
            <a:pPr>
              <a:lnSpc>
                <a:spcPct val="100000"/>
              </a:lnSpc>
            </a:pPr>
            <a:r>
              <a:rPr lang="cs-CZ" sz="1800" dirty="0"/>
              <a:t>Tvar trojboké pyramidy (mediální stěna a spodina v sebe volně přechází), vchod je zesílen a je zhruba čtvercového tvaru, nejtenčí stěna je mediální, hloubka očnice je 45mm (při mediální stěně).</a:t>
            </a:r>
          </a:p>
          <a:p>
            <a:pPr>
              <a:lnSpc>
                <a:spcPct val="100000"/>
              </a:lnSpc>
            </a:pPr>
            <a:r>
              <a:rPr lang="cs-CZ" sz="1800" dirty="0"/>
              <a:t>Spodina očnice je stropem čelistní dutinyꓼ </a:t>
            </a:r>
            <a:r>
              <a:rPr lang="cs-CZ" sz="1800" dirty="0" err="1"/>
              <a:t>canalis</a:t>
            </a:r>
            <a:r>
              <a:rPr lang="cs-CZ" sz="1800" dirty="0"/>
              <a:t> </a:t>
            </a:r>
            <a:r>
              <a:rPr lang="cs-CZ" sz="1800" dirty="0" err="1"/>
              <a:t>infraorbitalis</a:t>
            </a:r>
            <a:r>
              <a:rPr lang="cs-CZ" sz="1800" dirty="0"/>
              <a:t> (n. </a:t>
            </a:r>
            <a:r>
              <a:rPr lang="cs-CZ" sz="1800" dirty="0" err="1"/>
              <a:t>infraorbitalis</a:t>
            </a:r>
            <a:r>
              <a:rPr lang="cs-CZ" sz="1800" dirty="0"/>
              <a:t>).</a:t>
            </a:r>
          </a:p>
          <a:p>
            <a:pPr>
              <a:lnSpc>
                <a:spcPct val="100000"/>
              </a:lnSpc>
            </a:pPr>
            <a:r>
              <a:rPr lang="cs-CZ" sz="1800" dirty="0"/>
              <a:t>Mediální stěna očnice (lamina </a:t>
            </a:r>
            <a:r>
              <a:rPr lang="cs-CZ" sz="1800" dirty="0" err="1"/>
              <a:t>papyracea</a:t>
            </a:r>
            <a:r>
              <a:rPr lang="cs-CZ" sz="1800" dirty="0"/>
              <a:t>) naléhá na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1800" dirty="0"/>
              <a:t>přední a zadní </a:t>
            </a:r>
            <a:r>
              <a:rPr lang="cs-CZ" sz="1800" dirty="0" err="1"/>
              <a:t>etmoidy</a:t>
            </a:r>
            <a:r>
              <a:rPr lang="cs-CZ" sz="1800" dirty="0"/>
              <a:t>ꓼ </a:t>
            </a:r>
            <a:r>
              <a:rPr lang="cs-CZ" sz="1800" dirty="0" err="1"/>
              <a:t>fossa</a:t>
            </a:r>
            <a:r>
              <a:rPr lang="cs-CZ" sz="1800" dirty="0"/>
              <a:t> </a:t>
            </a:r>
            <a:r>
              <a:rPr lang="cs-CZ" sz="1800" dirty="0" err="1"/>
              <a:t>saci</a:t>
            </a:r>
            <a:r>
              <a:rPr lang="cs-CZ" sz="1800" dirty="0"/>
              <a:t> </a:t>
            </a:r>
            <a:r>
              <a:rPr lang="cs-CZ" sz="1800" dirty="0" err="1"/>
              <a:t>lacrimalis</a:t>
            </a:r>
            <a:r>
              <a:rPr lang="cs-CZ" sz="1800" dirty="0"/>
              <a:t> (zde uložen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1800" dirty="0"/>
              <a:t>slzný vak) pokračující jako </a:t>
            </a:r>
            <a:r>
              <a:rPr lang="cs-CZ" sz="1800" dirty="0" err="1"/>
              <a:t>canalis</a:t>
            </a:r>
            <a:r>
              <a:rPr lang="cs-CZ" sz="1800" dirty="0"/>
              <a:t> </a:t>
            </a:r>
            <a:r>
              <a:rPr lang="cs-CZ" sz="1800" dirty="0" err="1"/>
              <a:t>nasolacrimalis</a:t>
            </a:r>
            <a:r>
              <a:rPr lang="cs-CZ" sz="1800" dirty="0"/>
              <a:t> (zde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1800" dirty="0"/>
              <a:t>slzovod = </a:t>
            </a:r>
            <a:r>
              <a:rPr lang="cs-CZ" sz="1800" dirty="0" err="1"/>
              <a:t>ductus</a:t>
            </a:r>
            <a:r>
              <a:rPr lang="cs-CZ" sz="1800" dirty="0"/>
              <a:t> </a:t>
            </a:r>
            <a:r>
              <a:rPr lang="cs-CZ" sz="1800" dirty="0" err="1"/>
              <a:t>nasolacrimalis</a:t>
            </a:r>
            <a:r>
              <a:rPr lang="cs-CZ" sz="1800" dirty="0"/>
              <a:t>) pod dolní skořepu nosní.</a:t>
            </a:r>
          </a:p>
          <a:p>
            <a:pPr>
              <a:lnSpc>
                <a:spcPct val="100000"/>
              </a:lnSpc>
            </a:pPr>
            <a:r>
              <a:rPr lang="cs-CZ" sz="1800" dirty="0"/>
              <a:t>Strop očnice je spodinou přední jámy lební.</a:t>
            </a:r>
          </a:p>
          <a:p>
            <a:pPr>
              <a:lnSpc>
                <a:spcPct val="100000"/>
              </a:lnSpc>
            </a:pPr>
            <a:r>
              <a:rPr lang="cs-CZ" sz="1800" dirty="0"/>
              <a:t>Zevní stěna očnice je stěnou </a:t>
            </a:r>
            <a:r>
              <a:rPr lang="cs-CZ" sz="1800" dirty="0" err="1"/>
              <a:t>infratemporální</a:t>
            </a:r>
            <a:r>
              <a:rPr lang="cs-CZ" sz="1800" dirty="0"/>
              <a:t> jámyꓼ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1800" dirty="0" err="1"/>
              <a:t>fossa</a:t>
            </a:r>
            <a:r>
              <a:rPr lang="cs-CZ" sz="1800" dirty="0"/>
              <a:t> </a:t>
            </a:r>
            <a:r>
              <a:rPr lang="cs-CZ" sz="1800" dirty="0" err="1"/>
              <a:t>glandulae</a:t>
            </a:r>
            <a:r>
              <a:rPr lang="cs-CZ" sz="1800" dirty="0"/>
              <a:t> </a:t>
            </a:r>
            <a:r>
              <a:rPr lang="cs-CZ" sz="1800" dirty="0" err="1"/>
              <a:t>lacrimalis</a:t>
            </a:r>
            <a:r>
              <a:rPr lang="cs-CZ" sz="1800" dirty="0"/>
              <a:t> (zde uložena slzná žláza).</a:t>
            </a:r>
          </a:p>
          <a:p>
            <a:pPr>
              <a:lnSpc>
                <a:spcPct val="100000"/>
              </a:lnSpc>
            </a:pPr>
            <a:endParaRPr lang="cs-CZ" sz="1800" dirty="0"/>
          </a:p>
          <a:p>
            <a:pPr>
              <a:lnSpc>
                <a:spcPct val="100000"/>
              </a:lnSpc>
            </a:pPr>
            <a:endParaRPr lang="cs-CZ" sz="1800" dirty="0"/>
          </a:p>
        </p:txBody>
      </p:sp>
      <p:pic>
        <p:nvPicPr>
          <p:cNvPr id="4" name="Picture 4" descr="Orbital_bones">
            <a:extLst>
              <a:ext uri="{FF2B5EF4-FFF2-40B4-BE49-F238E27FC236}">
                <a16:creationId xmlns:a16="http://schemas.microsoft.com/office/drawing/2014/main" id="{55C2D481-94CB-43AF-8A4E-58E845E4FC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18964" y="2636243"/>
            <a:ext cx="3617356" cy="3617356"/>
          </a:xfrm>
          <a:prstGeom prst="rect">
            <a:avLst/>
          </a:prstGeom>
          <a:noFill/>
          <a:ln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cxnSp>
        <p:nvCxnSpPr>
          <p:cNvPr id="12" name="Přímá spojnice se šipkou 11">
            <a:extLst>
              <a:ext uri="{FF2B5EF4-FFF2-40B4-BE49-F238E27FC236}">
                <a16:creationId xmlns:a16="http://schemas.microsoft.com/office/drawing/2014/main" id="{0EE60F77-4182-486D-B9D5-18DB0124CFAA}"/>
              </a:ext>
            </a:extLst>
          </p:cNvPr>
          <p:cNvCxnSpPr>
            <a:cxnSpLocks/>
          </p:cNvCxnSpPr>
          <p:nvPr/>
        </p:nvCxnSpPr>
        <p:spPr>
          <a:xfrm flipH="1">
            <a:off x="7472242" y="2234526"/>
            <a:ext cx="1100830" cy="14583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>
            <a:extLst>
              <a:ext uri="{FF2B5EF4-FFF2-40B4-BE49-F238E27FC236}">
                <a16:creationId xmlns:a16="http://schemas.microsoft.com/office/drawing/2014/main" id="{6AF13251-C65A-4626-9A22-A51BE9B8C422}"/>
              </a:ext>
            </a:extLst>
          </p:cNvPr>
          <p:cNvCxnSpPr/>
          <p:nvPr/>
        </p:nvCxnSpPr>
        <p:spPr>
          <a:xfrm flipH="1">
            <a:off x="8725415" y="4195023"/>
            <a:ext cx="126950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3BBAABF0-0831-4875-ADD5-766800890C78}"/>
              </a:ext>
            </a:extLst>
          </p:cNvPr>
          <p:cNvSpPr txBox="1"/>
          <p:nvPr/>
        </p:nvSpPr>
        <p:spPr>
          <a:xfrm>
            <a:off x="8189455" y="1961708"/>
            <a:ext cx="2414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dirty="0"/>
              <a:t>Os frontale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1590FBAD-CAB1-4BAA-9710-4C8DC46B6A28}"/>
              </a:ext>
            </a:extLst>
          </p:cNvPr>
          <p:cNvSpPr txBox="1"/>
          <p:nvPr/>
        </p:nvSpPr>
        <p:spPr>
          <a:xfrm>
            <a:off x="9971066" y="4037277"/>
            <a:ext cx="1810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dirty="0"/>
              <a:t>Os </a:t>
            </a:r>
            <a:r>
              <a:rPr lang="cs-CZ" sz="1800" dirty="0" err="1"/>
              <a:t>ethmoidale</a:t>
            </a:r>
            <a:endParaRPr lang="cs-CZ" sz="1800" dirty="0"/>
          </a:p>
        </p:txBody>
      </p:sp>
      <p:cxnSp>
        <p:nvCxnSpPr>
          <p:cNvPr id="20" name="Přímá spojnice se šipkou 19">
            <a:extLst>
              <a:ext uri="{FF2B5EF4-FFF2-40B4-BE49-F238E27FC236}">
                <a16:creationId xmlns:a16="http://schemas.microsoft.com/office/drawing/2014/main" id="{9986C317-8208-435F-B6FB-24888A1A8A72}"/>
              </a:ext>
            </a:extLst>
          </p:cNvPr>
          <p:cNvCxnSpPr>
            <a:cxnSpLocks/>
          </p:cNvCxnSpPr>
          <p:nvPr/>
        </p:nvCxnSpPr>
        <p:spPr>
          <a:xfrm flipH="1" flipV="1">
            <a:off x="8806526" y="4565144"/>
            <a:ext cx="1164540" cy="3460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80BD6D9B-28C0-440F-A805-DC7F067D8CC5}"/>
              </a:ext>
            </a:extLst>
          </p:cNvPr>
          <p:cNvSpPr txBox="1"/>
          <p:nvPr/>
        </p:nvSpPr>
        <p:spPr>
          <a:xfrm>
            <a:off x="9954137" y="4745209"/>
            <a:ext cx="16690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dirty="0"/>
              <a:t>Os </a:t>
            </a:r>
            <a:r>
              <a:rPr lang="cs-CZ" sz="1800" dirty="0" err="1"/>
              <a:t>lacrimale</a:t>
            </a:r>
            <a:r>
              <a:rPr lang="cs-CZ" sz="1800" dirty="0"/>
              <a:t> </a:t>
            </a:r>
          </a:p>
        </p:txBody>
      </p:sp>
      <p:cxnSp>
        <p:nvCxnSpPr>
          <p:cNvPr id="25" name="Přímá spojnice se šipkou 24">
            <a:extLst>
              <a:ext uri="{FF2B5EF4-FFF2-40B4-BE49-F238E27FC236}">
                <a16:creationId xmlns:a16="http://schemas.microsoft.com/office/drawing/2014/main" id="{B9B7FA9F-DE75-4661-B8AC-4868D6232719}"/>
              </a:ext>
            </a:extLst>
          </p:cNvPr>
          <p:cNvCxnSpPr>
            <a:cxnSpLocks/>
          </p:cNvCxnSpPr>
          <p:nvPr/>
        </p:nvCxnSpPr>
        <p:spPr>
          <a:xfrm flipH="1" flipV="1">
            <a:off x="8468429" y="4675762"/>
            <a:ext cx="1526493" cy="6898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ovéPole 25">
            <a:extLst>
              <a:ext uri="{FF2B5EF4-FFF2-40B4-BE49-F238E27FC236}">
                <a16:creationId xmlns:a16="http://schemas.microsoft.com/office/drawing/2014/main" id="{6C00AE6C-BABF-435A-B9CA-D67E820A8C91}"/>
              </a:ext>
            </a:extLst>
          </p:cNvPr>
          <p:cNvSpPr txBox="1"/>
          <p:nvPr/>
        </p:nvSpPr>
        <p:spPr>
          <a:xfrm>
            <a:off x="9954137" y="5199232"/>
            <a:ext cx="15713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dirty="0" err="1"/>
              <a:t>Maxilla</a:t>
            </a:r>
            <a:endParaRPr lang="cs-CZ" sz="1800" dirty="0"/>
          </a:p>
        </p:txBody>
      </p:sp>
      <p:cxnSp>
        <p:nvCxnSpPr>
          <p:cNvPr id="30" name="Přímá spojnice se šipkou 29">
            <a:extLst>
              <a:ext uri="{FF2B5EF4-FFF2-40B4-BE49-F238E27FC236}">
                <a16:creationId xmlns:a16="http://schemas.microsoft.com/office/drawing/2014/main" id="{C3D3A773-8A4D-45D3-966E-05DF26670602}"/>
              </a:ext>
            </a:extLst>
          </p:cNvPr>
          <p:cNvCxnSpPr/>
          <p:nvPr/>
        </p:nvCxnSpPr>
        <p:spPr>
          <a:xfrm flipV="1">
            <a:off x="7243696" y="4195023"/>
            <a:ext cx="0" cy="22917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ovéPole 30">
            <a:extLst>
              <a:ext uri="{FF2B5EF4-FFF2-40B4-BE49-F238E27FC236}">
                <a16:creationId xmlns:a16="http://schemas.microsoft.com/office/drawing/2014/main" id="{68024081-00BB-4F22-93D3-9261B1B4ADA3}"/>
              </a:ext>
            </a:extLst>
          </p:cNvPr>
          <p:cNvSpPr txBox="1"/>
          <p:nvPr/>
        </p:nvSpPr>
        <p:spPr>
          <a:xfrm>
            <a:off x="5750268" y="6428520"/>
            <a:ext cx="20773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dirty="0"/>
              <a:t>Os </a:t>
            </a:r>
            <a:r>
              <a:rPr lang="cs-CZ" sz="1800" dirty="0" err="1"/>
              <a:t>zygomaticum</a:t>
            </a:r>
            <a:endParaRPr lang="cs-CZ" sz="1800" dirty="0"/>
          </a:p>
        </p:txBody>
      </p:sp>
      <p:cxnSp>
        <p:nvCxnSpPr>
          <p:cNvPr id="33" name="Přímá spojnice se šipkou 32">
            <a:extLst>
              <a:ext uri="{FF2B5EF4-FFF2-40B4-BE49-F238E27FC236}">
                <a16:creationId xmlns:a16="http://schemas.microsoft.com/office/drawing/2014/main" id="{946560CD-44FF-4F72-8C5A-026D23E26FEA}"/>
              </a:ext>
            </a:extLst>
          </p:cNvPr>
          <p:cNvCxnSpPr>
            <a:cxnSpLocks/>
          </p:cNvCxnSpPr>
          <p:nvPr/>
        </p:nvCxnSpPr>
        <p:spPr>
          <a:xfrm flipH="1" flipV="1">
            <a:off x="7954271" y="4091314"/>
            <a:ext cx="816745" cy="23954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ovéPole 33">
            <a:extLst>
              <a:ext uri="{FF2B5EF4-FFF2-40B4-BE49-F238E27FC236}">
                <a16:creationId xmlns:a16="http://schemas.microsoft.com/office/drawing/2014/main" id="{49E337EA-0D92-4937-BCE2-06009CD5FF3A}"/>
              </a:ext>
            </a:extLst>
          </p:cNvPr>
          <p:cNvSpPr txBox="1"/>
          <p:nvPr/>
        </p:nvSpPr>
        <p:spPr>
          <a:xfrm>
            <a:off x="8362643" y="6432134"/>
            <a:ext cx="21278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dirty="0"/>
              <a:t>Os </a:t>
            </a:r>
            <a:r>
              <a:rPr lang="cs-CZ" sz="1800" dirty="0" err="1"/>
              <a:t>sphenoidale</a:t>
            </a:r>
            <a:endParaRPr lang="cs-CZ" sz="1800" dirty="0"/>
          </a:p>
        </p:txBody>
      </p:sp>
      <p:cxnSp>
        <p:nvCxnSpPr>
          <p:cNvPr id="36" name="Přímá spojnice se šipkou 35">
            <a:extLst>
              <a:ext uri="{FF2B5EF4-FFF2-40B4-BE49-F238E27FC236}">
                <a16:creationId xmlns:a16="http://schemas.microsoft.com/office/drawing/2014/main" id="{F07244EA-5185-4941-B4D9-38860916DBB9}"/>
              </a:ext>
            </a:extLst>
          </p:cNvPr>
          <p:cNvCxnSpPr>
            <a:cxnSpLocks/>
          </p:cNvCxnSpPr>
          <p:nvPr/>
        </p:nvCxnSpPr>
        <p:spPr>
          <a:xfrm flipH="1">
            <a:off x="8611146" y="2272481"/>
            <a:ext cx="1110262" cy="21825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ovéPole 36">
            <a:extLst>
              <a:ext uri="{FF2B5EF4-FFF2-40B4-BE49-F238E27FC236}">
                <a16:creationId xmlns:a16="http://schemas.microsoft.com/office/drawing/2014/main" id="{4452AAAC-FAE6-40E8-B271-7EA21733E267}"/>
              </a:ext>
            </a:extLst>
          </p:cNvPr>
          <p:cNvSpPr txBox="1"/>
          <p:nvPr/>
        </p:nvSpPr>
        <p:spPr>
          <a:xfrm>
            <a:off x="9567330" y="1961708"/>
            <a:ext cx="15624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dirty="0"/>
              <a:t>Os </a:t>
            </a:r>
            <a:r>
              <a:rPr lang="cs-CZ" sz="1800" dirty="0" err="1"/>
              <a:t>palatinum</a:t>
            </a:r>
            <a:endParaRPr lang="cs-CZ" sz="1800" dirty="0"/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16A70FB1-1959-4FF7-9036-27EF57F7A1E5}"/>
              </a:ext>
            </a:extLst>
          </p:cNvPr>
          <p:cNvSpPr txBox="1"/>
          <p:nvPr/>
        </p:nvSpPr>
        <p:spPr>
          <a:xfrm>
            <a:off x="172645" y="6197687"/>
            <a:ext cx="610339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200" dirty="0">
                <a:solidFill>
                  <a:srgbClr val="0000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Oční lékařství</a:t>
            </a:r>
            <a:r>
              <a:rPr lang="pt-BR" sz="1200" dirty="0">
                <a:solidFill>
                  <a:srgbClr val="0000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sz="1200" dirty="0">
                <a:solidFill>
                  <a:srgbClr val="0000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VLOL7X1</a:t>
            </a:r>
            <a:r>
              <a:rPr lang="pt-BR" sz="1200" dirty="0">
                <a:solidFill>
                  <a:srgbClr val="0000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pt-BR" sz="1200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104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DAEF9D-2D81-4D88-A611-773106FFD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851116"/>
            <a:ext cx="10515600" cy="1325563"/>
          </a:xfrm>
        </p:spPr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44031B-4B0F-41D6-8767-1477B55411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270" y="900575"/>
            <a:ext cx="11505460" cy="435133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cs-CZ" sz="1800" dirty="0"/>
              <a:t>V hrotu očnice je optický kanál (průchod n. II, a. </a:t>
            </a:r>
            <a:r>
              <a:rPr lang="cs-CZ" sz="1800" dirty="0" err="1"/>
              <a:t>ophthalmica</a:t>
            </a:r>
            <a:r>
              <a:rPr lang="cs-CZ" sz="1800" dirty="0"/>
              <a:t>), horní orbitální štěrbina komunikující s </a:t>
            </a:r>
            <a:r>
              <a:rPr lang="cs-CZ" sz="1800" dirty="0" err="1"/>
              <a:t>nitrolebím</a:t>
            </a:r>
            <a:r>
              <a:rPr lang="cs-CZ" sz="1800" dirty="0"/>
              <a:t> (průchod </a:t>
            </a:r>
            <a:r>
              <a:rPr lang="cs-CZ" sz="1800" dirty="0" err="1"/>
              <a:t>n.III</a:t>
            </a:r>
            <a:r>
              <a:rPr lang="cs-CZ" sz="1800" dirty="0"/>
              <a:t>, </a:t>
            </a:r>
            <a:r>
              <a:rPr lang="cs-CZ" sz="1800" dirty="0" err="1"/>
              <a:t>n.IV</a:t>
            </a:r>
            <a:r>
              <a:rPr lang="cs-CZ" sz="1800" dirty="0"/>
              <a:t>, n.VI, </a:t>
            </a:r>
            <a:r>
              <a:rPr lang="cs-CZ" sz="1800" dirty="0" err="1"/>
              <a:t>n.V</a:t>
            </a:r>
            <a:r>
              <a:rPr lang="cs-CZ" sz="1800" dirty="0"/>
              <a:t>/1 = n. </a:t>
            </a:r>
            <a:r>
              <a:rPr lang="cs-CZ" sz="1800" dirty="0" err="1"/>
              <a:t>ophthalmicus</a:t>
            </a:r>
            <a:r>
              <a:rPr lang="cs-CZ" sz="1800" dirty="0"/>
              <a:t>, v. </a:t>
            </a:r>
            <a:r>
              <a:rPr lang="cs-CZ" sz="1800" dirty="0" err="1"/>
              <a:t>ophthalmica</a:t>
            </a:r>
            <a:r>
              <a:rPr lang="cs-CZ" sz="1800" dirty="0"/>
              <a:t> sup.), dolní orbitální štěrbina komunikující s </a:t>
            </a:r>
            <a:r>
              <a:rPr lang="cs-CZ" sz="1800" dirty="0" err="1"/>
              <a:t>retromaxilárním</a:t>
            </a:r>
            <a:r>
              <a:rPr lang="cs-CZ" sz="1800" dirty="0"/>
              <a:t> prostorem (průchod </a:t>
            </a:r>
            <a:r>
              <a:rPr lang="cs-CZ" sz="1800" dirty="0" err="1"/>
              <a:t>n.V</a:t>
            </a:r>
            <a:r>
              <a:rPr lang="cs-CZ" sz="1800" dirty="0"/>
              <a:t>/2 = n. </a:t>
            </a:r>
            <a:r>
              <a:rPr lang="cs-CZ" sz="1800" dirty="0" err="1"/>
              <a:t>maxillaris</a:t>
            </a:r>
            <a:r>
              <a:rPr lang="cs-CZ" sz="1800" dirty="0"/>
              <a:t> a obvykle i v. </a:t>
            </a:r>
            <a:r>
              <a:rPr lang="cs-CZ" sz="1800" dirty="0" err="1"/>
              <a:t>ophthalmica</a:t>
            </a:r>
            <a:r>
              <a:rPr lang="cs-CZ" sz="1800" dirty="0"/>
              <a:t> </a:t>
            </a:r>
            <a:r>
              <a:rPr lang="cs-CZ" sz="1800" dirty="0" err="1"/>
              <a:t>inf</a:t>
            </a:r>
            <a:r>
              <a:rPr lang="cs-CZ" sz="1800" dirty="0"/>
              <a:t>.).</a:t>
            </a:r>
          </a:p>
          <a:p>
            <a:pPr>
              <a:lnSpc>
                <a:spcPct val="100000"/>
              </a:lnSpc>
            </a:pPr>
            <a:r>
              <a:rPr lang="cs-CZ" sz="1800" dirty="0" err="1"/>
              <a:t>Retrobulbární</a:t>
            </a:r>
            <a:r>
              <a:rPr lang="cs-CZ" sz="1800" dirty="0"/>
              <a:t> prostor - prostor za bulbem, vyplněn tukem.</a:t>
            </a:r>
          </a:p>
          <a:p>
            <a:pPr>
              <a:lnSpc>
                <a:spcPct val="100000"/>
              </a:lnSpc>
            </a:pPr>
            <a:r>
              <a:rPr lang="cs-CZ" sz="1800" dirty="0"/>
              <a:t>Slzná žláza leží v zevním horním kvadrantu částečně před a částečně za okrajem očnice v duplikatuře </a:t>
            </a:r>
            <a:r>
              <a:rPr lang="cs-CZ" sz="1800" dirty="0" err="1"/>
              <a:t>periostu</a:t>
            </a:r>
            <a:r>
              <a:rPr lang="cs-CZ" sz="1800" dirty="0"/>
              <a:t>. Zajišťuje reflexní slzení. Pouze část slzné žlázy před okrajem očnice je možno klinicky vyšetřit aspekcí (při pohledu pacienta dolů k nosu a při zvednutí horního víčka lékařem).  </a:t>
            </a:r>
          </a:p>
          <a:p>
            <a:pPr>
              <a:lnSpc>
                <a:spcPct val="100000"/>
              </a:lnSpc>
            </a:pPr>
            <a:r>
              <a:rPr lang="cs-CZ" sz="1800" dirty="0"/>
              <a:t>Slzný vak leží v nasálním dolním kvadrantu za okrajem očnice v duplikatuře </a:t>
            </a:r>
            <a:r>
              <a:rPr lang="cs-CZ" sz="1800" dirty="0" err="1"/>
              <a:t>periostu</a:t>
            </a:r>
            <a:r>
              <a:rPr lang="cs-CZ" sz="1800" dirty="0"/>
              <a:t>. Je patrný aspekcí při jeho patologickém zvětšení.</a:t>
            </a:r>
          </a:p>
          <a:p>
            <a:pPr>
              <a:lnSpc>
                <a:spcPct val="100000"/>
              </a:lnSpc>
            </a:pPr>
            <a:r>
              <a:rPr lang="cs-CZ" sz="1800" dirty="0"/>
              <a:t>V hrotu očnice na šlachovém prstenci (</a:t>
            </a:r>
            <a:r>
              <a:rPr lang="cs-CZ" sz="1800" dirty="0" err="1"/>
              <a:t>anulus</a:t>
            </a:r>
            <a:r>
              <a:rPr lang="cs-CZ" sz="1800" dirty="0"/>
              <a:t> </a:t>
            </a:r>
            <a:r>
              <a:rPr lang="cs-CZ" sz="1800" dirty="0" err="1"/>
              <a:t>tendineus</a:t>
            </a:r>
            <a:r>
              <a:rPr lang="cs-CZ" sz="1800" dirty="0"/>
              <a:t> </a:t>
            </a:r>
            <a:r>
              <a:rPr lang="cs-CZ" sz="1800" dirty="0" err="1"/>
              <a:t>Zinii</a:t>
            </a:r>
            <a:r>
              <a:rPr lang="cs-CZ" sz="1800" dirty="0"/>
              <a:t>) začíná m. levator </a:t>
            </a:r>
            <a:r>
              <a:rPr lang="cs-CZ" sz="1800" dirty="0" err="1"/>
              <a:t>palpebrae</a:t>
            </a:r>
            <a:r>
              <a:rPr lang="cs-CZ" sz="1800" dirty="0"/>
              <a:t> sup. a všechny okohybné svaly vyjma m. </a:t>
            </a:r>
            <a:r>
              <a:rPr lang="cs-CZ" sz="1800" dirty="0" err="1"/>
              <a:t>obliquus</a:t>
            </a:r>
            <a:r>
              <a:rPr lang="cs-CZ" sz="1800" dirty="0"/>
              <a:t> </a:t>
            </a:r>
            <a:r>
              <a:rPr lang="cs-CZ" sz="1800" dirty="0" err="1"/>
              <a:t>inf</a:t>
            </a:r>
            <a:r>
              <a:rPr lang="cs-CZ" sz="1800" dirty="0"/>
              <a:t>. (ten začíná za okrajem očnice v mediálním dolním kvadrantu).</a:t>
            </a:r>
          </a:p>
          <a:p>
            <a:pPr>
              <a:lnSpc>
                <a:spcPct val="100000"/>
              </a:lnSpc>
            </a:pPr>
            <a:r>
              <a:rPr lang="cs-CZ" sz="1800" dirty="0"/>
              <a:t>Klinickou hranicí mezi očnicí a okolím je periost (= </a:t>
            </a:r>
            <a:r>
              <a:rPr lang="cs-CZ" sz="1800" dirty="0" err="1"/>
              <a:t>periorbita</a:t>
            </a:r>
            <a:r>
              <a:rPr lang="cs-CZ" sz="1800" dirty="0"/>
              <a:t>), který pevně lpí k okrajům očnice a kanálům v očnici. Při průniku vzduchu z </a:t>
            </a:r>
            <a:r>
              <a:rPr lang="cs-CZ" sz="1800" dirty="0" err="1"/>
              <a:t>paranasálních</a:t>
            </a:r>
            <a:r>
              <a:rPr lang="cs-CZ" sz="1800" dirty="0"/>
              <a:t> dutin nebo při šíření infekce a nádorů je nejdříve odtlačena </a:t>
            </a:r>
            <a:r>
              <a:rPr lang="cs-CZ" sz="1800" dirty="0" err="1"/>
              <a:t>periorbita</a:t>
            </a:r>
            <a:r>
              <a:rPr lang="cs-CZ" sz="1800" dirty="0"/>
              <a:t> a až při jejím porušení dojde k propagaci do </a:t>
            </a:r>
            <a:r>
              <a:rPr lang="cs-CZ" sz="1800" dirty="0" err="1"/>
              <a:t>retrobulbárního</a:t>
            </a:r>
            <a:r>
              <a:rPr lang="cs-CZ" sz="1800" dirty="0"/>
              <a:t> prostoru.</a:t>
            </a:r>
          </a:p>
          <a:p>
            <a:pPr marL="0" indent="0">
              <a:lnSpc>
                <a:spcPct val="100000"/>
              </a:lnSpc>
              <a:buNone/>
            </a:pPr>
            <a:endParaRPr lang="cs-CZ" sz="1800" dirty="0"/>
          </a:p>
          <a:p>
            <a:pPr>
              <a:lnSpc>
                <a:spcPct val="100000"/>
              </a:lnSpc>
            </a:pPr>
            <a:endParaRPr lang="cs-CZ" sz="18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11FFE5C7-C9D5-4B3A-BE0E-4A8CF46F1AE5}"/>
              </a:ext>
            </a:extLst>
          </p:cNvPr>
          <p:cNvSpPr txBox="1"/>
          <p:nvPr/>
        </p:nvSpPr>
        <p:spPr>
          <a:xfrm>
            <a:off x="206405" y="6280938"/>
            <a:ext cx="609452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200" dirty="0">
                <a:solidFill>
                  <a:srgbClr val="0000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Oční lékařství</a:t>
            </a:r>
            <a:r>
              <a:rPr lang="pt-BR" sz="1200" dirty="0">
                <a:solidFill>
                  <a:srgbClr val="0000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sz="1200" dirty="0">
                <a:solidFill>
                  <a:srgbClr val="0000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VLOL7X1</a:t>
            </a:r>
            <a:r>
              <a:rPr lang="pt-BR" sz="1200" dirty="0">
                <a:solidFill>
                  <a:srgbClr val="0000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pt-BR" sz="1200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88987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C8D8C1-8762-4410-B6DD-01DD241A97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62780"/>
            <a:ext cx="10515600" cy="1144079"/>
          </a:xfrm>
        </p:spPr>
        <p:txBody>
          <a:bodyPr>
            <a:normAutofit/>
          </a:bodyPr>
          <a:lstStyle/>
          <a:p>
            <a:pPr algn="ctr"/>
            <a:r>
              <a:rPr lang="cs-CZ" sz="3200" dirty="0"/>
              <a:t>Cévní a nervové zásobení očnice a oka	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A73AF2-F79C-4C5C-8490-E24147ADF4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8882" y="1253331"/>
            <a:ext cx="11594236" cy="435133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 sz="1800" dirty="0"/>
              <a:t>Tepenné zásobení</a:t>
            </a:r>
          </a:p>
          <a:p>
            <a:pPr>
              <a:lnSpc>
                <a:spcPct val="100000"/>
              </a:lnSpc>
            </a:pPr>
            <a:r>
              <a:rPr lang="cs-CZ" sz="1800" dirty="0"/>
              <a:t>A. </a:t>
            </a:r>
            <a:r>
              <a:rPr lang="cs-CZ" sz="1800" dirty="0" err="1"/>
              <a:t>ophthalmica</a:t>
            </a:r>
            <a:r>
              <a:rPr lang="cs-CZ" sz="1800" dirty="0"/>
              <a:t> je 1. intrakraniální větví a. </a:t>
            </a:r>
            <a:r>
              <a:rPr lang="cs-CZ" sz="1800" dirty="0" err="1"/>
              <a:t>carotis</a:t>
            </a:r>
            <a:r>
              <a:rPr lang="cs-CZ" sz="1800" dirty="0"/>
              <a:t> interna (tzn. po výstupu ACI ze sinus </a:t>
            </a:r>
            <a:r>
              <a:rPr lang="cs-CZ" sz="1800" dirty="0" err="1"/>
              <a:t>cavernosus</a:t>
            </a:r>
            <a:r>
              <a:rPr lang="cs-CZ" sz="1800" dirty="0"/>
              <a:t> po proražení </a:t>
            </a:r>
            <a:r>
              <a:rPr lang="cs-CZ" sz="1800" dirty="0" err="1"/>
              <a:t>dura</a:t>
            </a:r>
            <a:r>
              <a:rPr lang="cs-CZ" sz="1800" dirty="0"/>
              <a:t> mater). Zásobuje celý obsah očnice vč. bulbu, oční víčka, kůži čela a hřbetu nosu, v očnici vydává mnoho větví. Konečnou větví je a. </a:t>
            </a:r>
            <a:r>
              <a:rPr lang="cs-CZ" sz="1800" dirty="0" err="1"/>
              <a:t>centralis</a:t>
            </a:r>
            <a:r>
              <a:rPr lang="cs-CZ" sz="1800" dirty="0"/>
              <a:t> </a:t>
            </a:r>
            <a:r>
              <a:rPr lang="cs-CZ" sz="1800" dirty="0" err="1"/>
              <a:t>retinae</a:t>
            </a:r>
            <a:r>
              <a:rPr lang="cs-CZ" sz="1800" dirty="0"/>
              <a:t>, která zásobuje vnitřní vrstvy sítnice.</a:t>
            </a:r>
          </a:p>
          <a:p>
            <a:pPr>
              <a:lnSpc>
                <a:spcPct val="100000"/>
              </a:lnSpc>
            </a:pPr>
            <a:endParaRPr lang="cs-CZ" sz="1800" dirty="0"/>
          </a:p>
          <a:p>
            <a:pPr marL="0" indent="0">
              <a:lnSpc>
                <a:spcPct val="100000"/>
              </a:lnSpc>
              <a:buNone/>
            </a:pPr>
            <a:r>
              <a:rPr lang="cs-CZ" sz="1800" dirty="0"/>
              <a:t>Žilní zásobení</a:t>
            </a:r>
          </a:p>
          <a:p>
            <a:pPr>
              <a:lnSpc>
                <a:spcPct val="100000"/>
              </a:lnSpc>
            </a:pPr>
            <a:r>
              <a:rPr lang="cs-CZ" sz="1800" dirty="0"/>
              <a:t>V. </a:t>
            </a:r>
            <a:r>
              <a:rPr lang="cs-CZ" sz="1800" dirty="0" err="1"/>
              <a:t>ophthalmica</a:t>
            </a:r>
            <a:r>
              <a:rPr lang="cs-CZ" sz="1800" dirty="0"/>
              <a:t> sup. ústí do </a:t>
            </a:r>
            <a:r>
              <a:rPr lang="cs-CZ" sz="1800" dirty="0" err="1"/>
              <a:t>nitrolebí</a:t>
            </a:r>
            <a:r>
              <a:rPr lang="cs-CZ" sz="1800" dirty="0"/>
              <a:t> do sinus </a:t>
            </a:r>
            <a:r>
              <a:rPr lang="cs-CZ" sz="1800" dirty="0" err="1"/>
              <a:t>cavernosus</a:t>
            </a:r>
            <a:r>
              <a:rPr lang="cs-CZ" sz="1800" dirty="0"/>
              <a:t>.</a:t>
            </a:r>
          </a:p>
          <a:p>
            <a:pPr>
              <a:lnSpc>
                <a:spcPct val="100000"/>
              </a:lnSpc>
            </a:pPr>
            <a:r>
              <a:rPr lang="cs-CZ" sz="1800" dirty="0"/>
              <a:t>V. </a:t>
            </a:r>
            <a:r>
              <a:rPr lang="cs-CZ" sz="1800" dirty="0" err="1"/>
              <a:t>ophtalmica</a:t>
            </a:r>
            <a:r>
              <a:rPr lang="cs-CZ" sz="1800" dirty="0"/>
              <a:t> </a:t>
            </a:r>
            <a:r>
              <a:rPr lang="cs-CZ" sz="1800" dirty="0" err="1"/>
              <a:t>inf</a:t>
            </a:r>
            <a:r>
              <a:rPr lang="cs-CZ" sz="1800" dirty="0"/>
              <a:t>. obvykle ústí do plexus </a:t>
            </a:r>
            <a:r>
              <a:rPr lang="cs-CZ" sz="1800" dirty="0" err="1"/>
              <a:t>pterygoideus</a:t>
            </a:r>
            <a:r>
              <a:rPr lang="cs-CZ" sz="1800" dirty="0"/>
              <a:t> v </a:t>
            </a:r>
            <a:r>
              <a:rPr lang="cs-CZ" sz="1800" dirty="0" err="1"/>
              <a:t>retromaxilárním</a:t>
            </a:r>
            <a:r>
              <a:rPr lang="cs-CZ" sz="1800" dirty="0"/>
              <a:t> prostoru.</a:t>
            </a:r>
          </a:p>
          <a:p>
            <a:pPr>
              <a:lnSpc>
                <a:spcPct val="100000"/>
              </a:lnSpc>
            </a:pPr>
            <a:r>
              <a:rPr lang="cs-CZ" sz="1800" dirty="0" err="1"/>
              <a:t>Cave</a:t>
            </a:r>
            <a:r>
              <a:rPr lang="cs-CZ" sz="1800" dirty="0"/>
              <a:t>: riziko šíření infekce očnice a víček do </a:t>
            </a:r>
            <a:r>
              <a:rPr lang="cs-CZ" sz="1800" dirty="0" err="1"/>
              <a:t>nitrolebí</a:t>
            </a:r>
            <a:r>
              <a:rPr lang="cs-CZ" sz="1800" dirty="0"/>
              <a:t> vzhledem ke komunikaci očních žil s kavernózním splavem, tedy každá oční infekce je potencionálně život ohrožující!</a:t>
            </a:r>
          </a:p>
          <a:p>
            <a:pPr>
              <a:lnSpc>
                <a:spcPct val="100000"/>
              </a:lnSpc>
            </a:pPr>
            <a:endParaRPr lang="cs-CZ" sz="1800" dirty="0"/>
          </a:p>
          <a:p>
            <a:pPr marL="0" indent="0">
              <a:lnSpc>
                <a:spcPct val="100000"/>
              </a:lnSpc>
              <a:buNone/>
            </a:pPr>
            <a:r>
              <a:rPr lang="cs-CZ" sz="1800" dirty="0"/>
              <a:t>Inervace </a:t>
            </a:r>
          </a:p>
          <a:p>
            <a:pPr>
              <a:lnSpc>
                <a:spcPct val="100000"/>
              </a:lnSpc>
            </a:pPr>
            <a:r>
              <a:rPr lang="cs-CZ" sz="1800" dirty="0"/>
              <a:t>N. </a:t>
            </a:r>
            <a:r>
              <a:rPr lang="cs-CZ" sz="1800" dirty="0" err="1"/>
              <a:t>opticus</a:t>
            </a:r>
            <a:r>
              <a:rPr lang="cs-CZ" sz="1800" dirty="0"/>
              <a:t> (</a:t>
            </a:r>
            <a:r>
              <a:rPr lang="cs-CZ" sz="1800" dirty="0" err="1"/>
              <a:t>n.II</a:t>
            </a:r>
            <a:r>
              <a:rPr lang="cs-CZ" sz="1800" dirty="0"/>
              <a:t>) – senzorická inervace</a:t>
            </a:r>
          </a:p>
          <a:p>
            <a:pPr>
              <a:lnSpc>
                <a:spcPct val="100000"/>
              </a:lnSpc>
            </a:pPr>
            <a:r>
              <a:rPr lang="cs-CZ" sz="1800" dirty="0"/>
              <a:t>N. </a:t>
            </a:r>
            <a:r>
              <a:rPr lang="cs-CZ" sz="1800" dirty="0" err="1"/>
              <a:t>oculomotorius</a:t>
            </a:r>
            <a:r>
              <a:rPr lang="cs-CZ" sz="1800" dirty="0"/>
              <a:t> (</a:t>
            </a:r>
            <a:r>
              <a:rPr lang="cs-CZ" sz="1800" dirty="0" err="1"/>
              <a:t>n.III</a:t>
            </a:r>
            <a:r>
              <a:rPr lang="cs-CZ" sz="1800" dirty="0"/>
              <a:t>), </a:t>
            </a:r>
            <a:r>
              <a:rPr lang="cs-CZ" sz="1800" dirty="0" err="1"/>
              <a:t>trochlearis</a:t>
            </a:r>
            <a:r>
              <a:rPr lang="cs-CZ" sz="1800" dirty="0"/>
              <a:t> (</a:t>
            </a:r>
            <a:r>
              <a:rPr lang="cs-CZ" sz="1800" dirty="0" err="1"/>
              <a:t>n.IV</a:t>
            </a:r>
            <a:r>
              <a:rPr lang="cs-CZ" sz="1800" dirty="0"/>
              <a:t>), </a:t>
            </a:r>
            <a:r>
              <a:rPr lang="cs-CZ" sz="1800" dirty="0" err="1"/>
              <a:t>abducens</a:t>
            </a:r>
            <a:r>
              <a:rPr lang="cs-CZ" sz="1800" dirty="0"/>
              <a:t> (n.VI) – motorická inervace</a:t>
            </a:r>
          </a:p>
          <a:p>
            <a:pPr>
              <a:lnSpc>
                <a:spcPct val="100000"/>
              </a:lnSpc>
            </a:pPr>
            <a:r>
              <a:rPr lang="cs-CZ" sz="1800" dirty="0"/>
              <a:t>Autonomní nervy</a:t>
            </a:r>
          </a:p>
          <a:p>
            <a:pPr>
              <a:lnSpc>
                <a:spcPct val="100000"/>
              </a:lnSpc>
            </a:pPr>
            <a:r>
              <a:rPr lang="cs-CZ" sz="1800" dirty="0"/>
              <a:t>N. </a:t>
            </a:r>
            <a:r>
              <a:rPr lang="cs-CZ" sz="1800" dirty="0" err="1"/>
              <a:t>ophthalmicus</a:t>
            </a:r>
            <a:r>
              <a:rPr lang="cs-CZ" sz="1800" dirty="0"/>
              <a:t> (</a:t>
            </a:r>
            <a:r>
              <a:rPr lang="cs-CZ" sz="1800" dirty="0" err="1"/>
              <a:t>n.V</a:t>
            </a:r>
            <a:r>
              <a:rPr lang="cs-CZ" sz="1800" dirty="0"/>
              <a:t>/1) – senzitivní inervace</a:t>
            </a:r>
          </a:p>
          <a:p>
            <a:pPr>
              <a:lnSpc>
                <a:spcPct val="100000"/>
              </a:lnSpc>
            </a:pPr>
            <a:endParaRPr lang="cs-CZ" sz="1800" dirty="0"/>
          </a:p>
          <a:p>
            <a:pPr marL="0" indent="0">
              <a:lnSpc>
                <a:spcPct val="100000"/>
              </a:lnSpc>
              <a:buNone/>
            </a:pPr>
            <a:r>
              <a:rPr lang="cs-CZ" sz="1800" dirty="0"/>
              <a:t>V očnici není vlastní lymfatická drenáž</a:t>
            </a:r>
          </a:p>
          <a:p>
            <a:pPr>
              <a:lnSpc>
                <a:spcPct val="100000"/>
              </a:lnSpc>
            </a:pPr>
            <a:endParaRPr lang="cs-CZ" sz="18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11EE9018-74D8-40BF-94BB-7D3D64BF2968}"/>
              </a:ext>
            </a:extLst>
          </p:cNvPr>
          <p:cNvSpPr txBox="1"/>
          <p:nvPr/>
        </p:nvSpPr>
        <p:spPr>
          <a:xfrm>
            <a:off x="260413" y="6395220"/>
            <a:ext cx="609452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200" dirty="0">
                <a:solidFill>
                  <a:srgbClr val="0000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Oční lékařství</a:t>
            </a:r>
            <a:r>
              <a:rPr lang="pt-BR" sz="1200" dirty="0">
                <a:solidFill>
                  <a:srgbClr val="0000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sz="1200" dirty="0">
                <a:solidFill>
                  <a:srgbClr val="0000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VLOL7X1</a:t>
            </a:r>
            <a:r>
              <a:rPr lang="pt-BR" sz="1200" dirty="0">
                <a:solidFill>
                  <a:srgbClr val="0000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pt-BR" sz="1200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5630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C8D8C1-8762-4410-B6DD-01DD241A97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62780"/>
            <a:ext cx="10515600" cy="1144079"/>
          </a:xfrm>
        </p:spPr>
        <p:txBody>
          <a:bodyPr>
            <a:normAutofit/>
          </a:bodyPr>
          <a:lstStyle/>
          <a:p>
            <a:pPr algn="ctr"/>
            <a:r>
              <a:rPr lang="cs-CZ" sz="3200" dirty="0" err="1"/>
              <a:t>Take</a:t>
            </a:r>
            <a:r>
              <a:rPr lang="cs-CZ" sz="3200" dirty="0"/>
              <a:t> </a:t>
            </a:r>
            <a:r>
              <a:rPr lang="cs-CZ" sz="3200" dirty="0" err="1"/>
              <a:t>home</a:t>
            </a:r>
            <a:r>
              <a:rPr lang="cs-CZ" sz="3200" dirty="0"/>
              <a:t> </a:t>
            </a:r>
            <a:r>
              <a:rPr lang="cs-CZ" sz="3200" dirty="0" err="1"/>
              <a:t>message</a:t>
            </a:r>
            <a:r>
              <a:rPr lang="cs-CZ" sz="3200" dirty="0"/>
              <a:t> (aneb co studenti často nevědí)	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A73AF2-F79C-4C5C-8490-E24147ADF4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43882"/>
            <a:ext cx="11594236" cy="4351338"/>
          </a:xfrm>
        </p:spPr>
        <p:txBody>
          <a:bodyPr>
            <a:noAutofit/>
          </a:bodyPr>
          <a:lstStyle/>
          <a:p>
            <a:pPr marL="72000" indent="0">
              <a:lnSpc>
                <a:spcPct val="100000"/>
              </a:lnSpc>
              <a:buNone/>
            </a:pPr>
            <a:endParaRPr lang="cs-CZ" sz="1800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sz="1800" dirty="0"/>
              <a:t> </a:t>
            </a:r>
            <a:r>
              <a:rPr lang="cs-CZ" sz="1800" dirty="0" err="1"/>
              <a:t>Canalis</a:t>
            </a:r>
            <a:r>
              <a:rPr lang="cs-CZ" sz="1800" dirty="0"/>
              <a:t> n. </a:t>
            </a:r>
            <a:r>
              <a:rPr lang="cs-CZ" sz="1800" dirty="0" err="1"/>
              <a:t>infraobritalis</a:t>
            </a:r>
            <a:endParaRPr lang="cs-CZ" sz="1800"/>
          </a:p>
          <a:p>
            <a:pPr marL="72000" indent="0">
              <a:lnSpc>
                <a:spcPct val="100000"/>
              </a:lnSpc>
              <a:buNone/>
            </a:pPr>
            <a:endParaRPr lang="cs-CZ" sz="1800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sz="1800" dirty="0"/>
              <a:t> Struktury procházející horní orbitální fisurou 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11EE9018-74D8-40BF-94BB-7D3D64BF2968}"/>
              </a:ext>
            </a:extLst>
          </p:cNvPr>
          <p:cNvSpPr txBox="1"/>
          <p:nvPr/>
        </p:nvSpPr>
        <p:spPr>
          <a:xfrm>
            <a:off x="260413" y="6395220"/>
            <a:ext cx="609452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200" dirty="0">
                <a:solidFill>
                  <a:srgbClr val="0000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Oční lékařství</a:t>
            </a:r>
            <a:r>
              <a:rPr lang="pt-BR" sz="1200" dirty="0">
                <a:solidFill>
                  <a:srgbClr val="0000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sz="1200" dirty="0">
                <a:solidFill>
                  <a:srgbClr val="0000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VLOL7X1</a:t>
            </a:r>
            <a:r>
              <a:rPr lang="pt-BR" sz="1200" dirty="0">
                <a:solidFill>
                  <a:srgbClr val="0000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pt-BR" sz="1200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09436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644440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ablona-video-simu-cz" id="{70E413AE-DF36-2240-8C7F-4EE22D6865F2}" vid="{D59A1AE0-0475-294C-904D-2C6C3702E6D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74</TotalTime>
  <Words>632</Words>
  <Application>Microsoft Office PowerPoint</Application>
  <PresentationFormat>Širokoúhlá obrazovka</PresentationFormat>
  <Paragraphs>56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Tahoma</vt:lpstr>
      <vt:lpstr>Wingdings</vt:lpstr>
      <vt:lpstr>Prezentace_MU_CZ</vt:lpstr>
      <vt:lpstr>Anatomie očnice</vt:lpstr>
      <vt:lpstr>Výstup z učení  </vt:lpstr>
      <vt:lpstr>Orbita</vt:lpstr>
      <vt:lpstr>Prezentace aplikace PowerPoint</vt:lpstr>
      <vt:lpstr>Cévní a nervové zásobení očnice a oka  </vt:lpstr>
      <vt:lpstr>Take home message (aneb co studenti často nevědí)  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Život ohrožující stavy u diabetiků</dc:title>
  <dc:creator>Vojtěch Bulhart</dc:creator>
  <cp:lastModifiedBy>Veronika Matušková</cp:lastModifiedBy>
  <cp:revision>12</cp:revision>
  <cp:lastPrinted>1601-01-01T00:00:00Z</cp:lastPrinted>
  <dcterms:created xsi:type="dcterms:W3CDTF">2020-08-24T06:00:57Z</dcterms:created>
  <dcterms:modified xsi:type="dcterms:W3CDTF">2021-10-25T19:39:58Z</dcterms:modified>
</cp:coreProperties>
</file>