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4"/>
  </p:notesMasterIdLst>
  <p:handoutMasterIdLst>
    <p:handoutMasterId r:id="rId15"/>
  </p:handoutMasterIdLst>
  <p:sldIdLst>
    <p:sldId id="276" r:id="rId2"/>
    <p:sldId id="277" r:id="rId3"/>
    <p:sldId id="275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78" r:id="rId12"/>
    <p:sldId id="272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9" autoAdjust="0"/>
    <p:restoredTop sz="96327" autoAdjust="0"/>
  </p:normalViewPr>
  <p:slideViewPr>
    <p:cSldViewPr snapToGrid="0">
      <p:cViewPr varScale="1">
        <p:scale>
          <a:sx n="86" d="100"/>
          <a:sy n="86" d="100"/>
        </p:scale>
        <p:origin x="234" y="9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D65A7D6-4EB3-4E67-B358-56DDA6BFDE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– závěrečný snímek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16521B6-6164-7649-9BB9-98A3FC15AE46}"/>
              </a:ext>
            </a:extLst>
          </p:cNvPr>
          <p:cNvSpPr txBox="1"/>
          <p:nvPr userDrawn="1"/>
        </p:nvSpPr>
        <p:spPr>
          <a:xfrm>
            <a:off x="307497" y="5837678"/>
            <a:ext cx="606902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Lékařská fakulta Masarykovy univerzity</a:t>
            </a:r>
          </a:p>
          <a:p>
            <a:pPr lvl="0"/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CBF481B-8B94-4C57-A2B8-0B7D7AFAE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22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20552E7-48CC-40F3-B391-087BD87902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656F7E9-5E47-41D0-9CA9-DE4A31EE09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E805697-F6B9-4F6A-9C5B-5AAFE54A07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5354773-248E-4956-8633-6A496534A5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9BA260D-C952-48F5-9BCF-8EDB00FA2E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E2D3A7-3660-4B54-93F1-E2F006CF22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2A1E796-F773-4049-A027-E6B6CD753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3771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Vložte název přednášky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dirty="0"/>
              <a:t>Jméno Příjmení (bez titulů)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FC17CBE-6747-4FB3-910C-F34D0CC6F3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75" r:id="rId6"/>
    <p:sldLayoutId id="2147483695" r:id="rId7"/>
    <p:sldLayoutId id="2147483686" r:id="rId8"/>
    <p:sldLayoutId id="2147483690" r:id="rId9"/>
    <p:sldLayoutId id="2147483692" r:id="rId10"/>
    <p:sldLayoutId id="2147483700" r:id="rId11"/>
  </p:sldLayoutIdLst>
  <p:hf sldNum="0"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3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DE5DD285-E00D-4C54-A6D0-EEAA922CE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Anatomie oka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CFB37652-23F2-4193-BD4D-BBC6A754C3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Lenka Hanáková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A9858B-2B4A-46CB-84A6-A14EFB53B1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Oční lékařství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VLOL7X1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248851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896720-E3B4-4B4F-9B79-F2E6AF4E2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60" y="4573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altLang="cs-CZ" sz="3200" dirty="0"/>
              <a:t>Zraková dráha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38A3DC-508A-4472-8B17-4A86E229F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4" y="1782889"/>
            <a:ext cx="11025326" cy="435133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cs-CZ" altLang="cs-CZ" sz="1800" dirty="0"/>
              <a:t>Je </a:t>
            </a:r>
            <a:r>
              <a:rPr lang="cs-CZ" altLang="cs-CZ" sz="1800" dirty="0" err="1"/>
              <a:t>tříneuronová</a:t>
            </a:r>
            <a:r>
              <a:rPr lang="cs-CZ" altLang="cs-CZ" sz="1800" dirty="0"/>
              <a:t>:</a:t>
            </a:r>
          </a:p>
          <a:p>
            <a:pPr>
              <a:lnSpc>
                <a:spcPct val="100000"/>
              </a:lnSpc>
            </a:pPr>
            <a:r>
              <a:rPr lang="cs-CZ" altLang="cs-CZ" sz="1800" dirty="0"/>
              <a:t>1. neuron je bipolární buňka</a:t>
            </a:r>
          </a:p>
          <a:p>
            <a:pPr>
              <a:lnSpc>
                <a:spcPct val="100000"/>
              </a:lnSpc>
            </a:pPr>
            <a:r>
              <a:rPr lang="cs-CZ" altLang="cs-CZ" sz="1800" dirty="0"/>
              <a:t>2. neuron je gangliová buňka</a:t>
            </a:r>
          </a:p>
          <a:p>
            <a:pPr>
              <a:lnSpc>
                <a:spcPct val="100000"/>
              </a:lnSpc>
            </a:pPr>
            <a:r>
              <a:rPr lang="cs-CZ" altLang="cs-CZ" sz="1800" dirty="0"/>
              <a:t>3. neuron je v corpus </a:t>
            </a:r>
            <a:r>
              <a:rPr lang="cs-CZ" altLang="cs-CZ" sz="1800" dirty="0" err="1"/>
              <a:t>geniculatum</a:t>
            </a:r>
            <a:r>
              <a:rPr lang="cs-CZ" altLang="cs-CZ" sz="1800" dirty="0"/>
              <a:t> </a:t>
            </a:r>
            <a:r>
              <a:rPr lang="cs-CZ" altLang="cs-CZ" sz="1800" dirty="0" err="1"/>
              <a:t>laterale</a:t>
            </a:r>
            <a:endParaRPr lang="cs-CZ" altLang="cs-CZ" sz="1800" dirty="0"/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cs-CZ" altLang="cs-CZ" sz="1800" dirty="0"/>
              <a:t>Zrakové ústředí – zraková kůra (</a:t>
            </a:r>
            <a:r>
              <a:rPr lang="cs-CZ" altLang="cs-CZ" sz="1800" dirty="0" err="1"/>
              <a:t>Brodmanova</a:t>
            </a:r>
            <a:r>
              <a:rPr lang="cs-CZ" altLang="cs-CZ" sz="1800" dirty="0"/>
              <a:t> area 17, area </a:t>
            </a:r>
            <a:r>
              <a:rPr lang="cs-CZ" altLang="cs-CZ" sz="1800" dirty="0" err="1"/>
              <a:t>striata</a:t>
            </a:r>
            <a:r>
              <a:rPr lang="cs-CZ" altLang="cs-CZ" sz="1800" dirty="0"/>
              <a:t>)</a:t>
            </a:r>
          </a:p>
          <a:p>
            <a:pPr>
              <a:lnSpc>
                <a:spcPct val="100000"/>
              </a:lnSpc>
            </a:pPr>
            <a:endParaRPr lang="cs-CZ" sz="1800" dirty="0"/>
          </a:p>
        </p:txBody>
      </p:sp>
      <p:pic>
        <p:nvPicPr>
          <p:cNvPr id="4" name="Obrázek 1">
            <a:extLst>
              <a:ext uri="{FF2B5EF4-FFF2-40B4-BE49-F238E27FC236}">
                <a16:creationId xmlns:a16="http://schemas.microsoft.com/office/drawing/2014/main" id="{55B20DC5-3033-45A1-9986-88C765EAB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1"/>
          <a:stretch/>
        </p:blipFill>
        <p:spPr bwMode="auto">
          <a:xfrm>
            <a:off x="7238496" y="662781"/>
            <a:ext cx="3342946" cy="554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4625554-9047-44AD-8A7B-E29734E9E9D3}"/>
              </a:ext>
            </a:extLst>
          </p:cNvPr>
          <p:cNvSpPr txBox="1"/>
          <p:nvPr/>
        </p:nvSpPr>
        <p:spPr>
          <a:xfrm>
            <a:off x="144262" y="6205366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" indent="0">
              <a:lnSpc>
                <a:spcPct val="100000"/>
              </a:lnSpc>
              <a:buNone/>
            </a:pPr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Oční lékařství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VLOL7X1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730248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C8D8C1-8762-4410-B6DD-01DD241A9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2780"/>
            <a:ext cx="10515600" cy="1144079"/>
          </a:xfrm>
        </p:spPr>
        <p:txBody>
          <a:bodyPr>
            <a:normAutofit/>
          </a:bodyPr>
          <a:lstStyle/>
          <a:p>
            <a:pPr algn="ctr"/>
            <a:r>
              <a:rPr lang="cs-CZ" sz="3200" dirty="0" err="1"/>
              <a:t>Take</a:t>
            </a:r>
            <a:r>
              <a:rPr lang="cs-CZ" sz="3200" dirty="0"/>
              <a:t> </a:t>
            </a:r>
            <a:r>
              <a:rPr lang="cs-CZ" sz="3200" dirty="0" err="1"/>
              <a:t>home</a:t>
            </a:r>
            <a:r>
              <a:rPr lang="cs-CZ" sz="3200" dirty="0"/>
              <a:t> </a:t>
            </a:r>
            <a:r>
              <a:rPr lang="cs-CZ" sz="3200" dirty="0" err="1"/>
              <a:t>message</a:t>
            </a:r>
            <a:r>
              <a:rPr lang="cs-CZ" sz="3200" dirty="0"/>
              <a:t> aneb co studenti často nevědí	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A73AF2-F79C-4C5C-8490-E24147ADF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3882"/>
            <a:ext cx="11594236" cy="4351338"/>
          </a:xfrm>
        </p:spPr>
        <p:txBody>
          <a:bodyPr>
            <a:noAutofit/>
          </a:bodyPr>
          <a:lstStyle/>
          <a:p>
            <a:pPr marL="72000" indent="0">
              <a:lnSpc>
                <a:spcPct val="100000"/>
              </a:lnSpc>
              <a:buNone/>
            </a:pPr>
            <a:endParaRPr lang="cs-CZ" sz="18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  </a:t>
            </a:r>
            <a:r>
              <a:rPr lang="cs-CZ" sz="1800" dirty="0" err="1"/>
              <a:t>Bruchova</a:t>
            </a:r>
            <a:r>
              <a:rPr lang="cs-CZ" sz="1800" dirty="0"/>
              <a:t> membrána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18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  Senzitivní inervace rohovky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  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  Aferentní dráha </a:t>
            </a:r>
            <a:r>
              <a:rPr lang="cs-CZ" sz="1800"/>
              <a:t>pupilárního reflexu </a:t>
            </a:r>
            <a:endParaRPr lang="cs-CZ" sz="18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  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1EE9018-74D8-40BF-94BB-7D3D64BF2968}"/>
              </a:ext>
            </a:extLst>
          </p:cNvPr>
          <p:cNvSpPr txBox="1"/>
          <p:nvPr/>
        </p:nvSpPr>
        <p:spPr>
          <a:xfrm>
            <a:off x="260413" y="6395220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Oční lékařství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VLOL7X1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1200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81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444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C8D8C1-8762-4410-B6DD-01DD241A9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2780"/>
            <a:ext cx="10515600" cy="1144079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Výstup z učení	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A73AF2-F79C-4C5C-8490-E24147ADF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3882"/>
            <a:ext cx="11594236" cy="4351338"/>
          </a:xfrm>
        </p:spPr>
        <p:txBody>
          <a:bodyPr>
            <a:noAutofit/>
          </a:bodyPr>
          <a:lstStyle/>
          <a:p>
            <a:pPr marL="72000" indent="0">
              <a:lnSpc>
                <a:spcPct val="100000"/>
              </a:lnSpc>
              <a:buNone/>
            </a:pPr>
            <a:endParaRPr lang="cs-CZ" sz="18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 Student popíše anatomii oka, přídatných očních orgánů a zrakové dráhy.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1EE9018-74D8-40BF-94BB-7D3D64BF2968}"/>
              </a:ext>
            </a:extLst>
          </p:cNvPr>
          <p:cNvSpPr txBox="1"/>
          <p:nvPr/>
        </p:nvSpPr>
        <p:spPr>
          <a:xfrm>
            <a:off x="260413" y="6395220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Oční lékařství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VLOL7X1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1200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791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F2DAED-5FA2-4C91-B6DE-97E8F6EF2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720" y="3964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Oční koule – bulbus </a:t>
            </a:r>
            <a:r>
              <a:rPr lang="cs-CZ" sz="3200" dirty="0" err="1"/>
              <a:t>oculi</a:t>
            </a:r>
            <a:endParaRPr lang="cs-CZ" sz="3200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7BA73381-2CD2-4BFA-846E-894312E6D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908" y="1828833"/>
            <a:ext cx="5745480" cy="405958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D2ED26E-E15F-4A6D-92F7-241B5722EA9F}"/>
              </a:ext>
            </a:extLst>
          </p:cNvPr>
          <p:cNvSpPr txBox="1"/>
          <p:nvPr/>
        </p:nvSpPr>
        <p:spPr>
          <a:xfrm>
            <a:off x="182704" y="1721998"/>
            <a:ext cx="6574773" cy="3665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1800" dirty="0">
                <a:latin typeface="+mn-lt"/>
              </a:rPr>
              <a:t>Oční koule je chráněna kostěnou očnicí a víčky, je uložena v tukovém polštáři.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1800" dirty="0">
              <a:latin typeface="+mn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1800" dirty="0">
                <a:latin typeface="+mn-lt"/>
              </a:rPr>
              <a:t>3 vrstvy stěny oka:                            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1800" dirty="0">
                <a:solidFill>
                  <a:srgbClr val="0000DC"/>
                </a:solidFill>
                <a:latin typeface="+mn-lt"/>
              </a:rPr>
              <a:t>-</a:t>
            </a:r>
            <a:r>
              <a:rPr lang="cs-CZ" altLang="cs-CZ" sz="1800" dirty="0">
                <a:latin typeface="+mn-lt"/>
              </a:rPr>
              <a:t> povrchová (vazivová) - rohovka, bělima           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1800" dirty="0">
                <a:solidFill>
                  <a:srgbClr val="0000DC"/>
                </a:solidFill>
                <a:latin typeface="+mn-lt"/>
              </a:rPr>
              <a:t>-</a:t>
            </a:r>
            <a:r>
              <a:rPr lang="cs-CZ" altLang="cs-CZ" sz="1800" dirty="0">
                <a:latin typeface="+mn-lt"/>
              </a:rPr>
              <a:t> střední (cévnatá) - duhovka, řasnaté těleso, cévnatka                                          </a:t>
            </a:r>
            <a:r>
              <a:rPr lang="cs-CZ" altLang="cs-CZ" sz="1800" dirty="0">
                <a:solidFill>
                  <a:srgbClr val="0000DC"/>
                </a:solidFill>
                <a:latin typeface="+mn-lt"/>
              </a:rPr>
              <a:t>-</a:t>
            </a:r>
            <a:r>
              <a:rPr lang="cs-CZ" altLang="cs-CZ" sz="1800" dirty="0">
                <a:latin typeface="+mn-lt"/>
              </a:rPr>
              <a:t> vnitřní (nervová) - sítnice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1800" dirty="0">
                <a:latin typeface="+mn-lt"/>
              </a:rPr>
              <a:t>Přední oční segment (před čočkou), zadní (za čočkou).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1800" dirty="0">
                <a:latin typeface="+mn-lt"/>
              </a:rPr>
              <a:t>Přední a zadní pól bulbu.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1800" dirty="0">
                <a:latin typeface="+mn-lt"/>
              </a:rPr>
              <a:t>Ekvátor bulbu (nejširší obvod bulbu).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1800" dirty="0">
              <a:latin typeface="+mn-lt"/>
            </a:endParaRPr>
          </a:p>
          <a:p>
            <a:pPr eaLnBrk="1" hangingPunct="1">
              <a:defRPr/>
            </a:pPr>
            <a:r>
              <a:rPr lang="cs-CZ" altLang="cs-CZ" sz="1800" dirty="0">
                <a:latin typeface="+mn-lt"/>
              </a:rPr>
              <a:t>Axiální délka oka 24 mm, 1 mm odpovídá 3D.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sz="1800" dirty="0">
              <a:latin typeface="+mn-lt"/>
            </a:endParaRPr>
          </a:p>
          <a:p>
            <a:pPr eaLnBrk="1" hangingPunct="1">
              <a:defRPr/>
            </a:pPr>
            <a:r>
              <a:rPr lang="cs-CZ" altLang="cs-CZ" sz="1800" dirty="0">
                <a:latin typeface="+mn-lt"/>
              </a:rPr>
              <a:t>Optická mohutnost oka 63D (rohovka 43D, čočka 20D).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7B1111CA-561A-4836-8B0B-A7AB50BBC159}"/>
              </a:ext>
            </a:extLst>
          </p:cNvPr>
          <p:cNvCxnSpPr/>
          <p:nvPr/>
        </p:nvCxnSpPr>
        <p:spPr>
          <a:xfrm>
            <a:off x="8780016" y="4598633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D2DDE127-2A06-4355-ABE1-33C1DCC0210E}"/>
              </a:ext>
            </a:extLst>
          </p:cNvPr>
          <p:cNvCxnSpPr/>
          <p:nvPr/>
        </p:nvCxnSpPr>
        <p:spPr>
          <a:xfrm>
            <a:off x="8967956" y="1729353"/>
            <a:ext cx="0" cy="577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3587229-2C02-4F24-BD53-E603EDF1442A}"/>
              </a:ext>
            </a:extLst>
          </p:cNvPr>
          <p:cNvSpPr txBox="1"/>
          <p:nvPr/>
        </p:nvSpPr>
        <p:spPr>
          <a:xfrm>
            <a:off x="8350958" y="1360021"/>
            <a:ext cx="1233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+mn-lt"/>
              </a:rPr>
              <a:t>přední pól</a:t>
            </a:r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25AF5702-FF17-4F1C-B660-83FA12C930CF}"/>
              </a:ext>
            </a:extLst>
          </p:cNvPr>
          <p:cNvCxnSpPr/>
          <p:nvPr/>
        </p:nvCxnSpPr>
        <p:spPr>
          <a:xfrm flipV="1">
            <a:off x="8967956" y="5805197"/>
            <a:ext cx="0" cy="568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8902E9A1-8F0B-4C04-987D-E021DAF9D512}"/>
              </a:ext>
            </a:extLst>
          </p:cNvPr>
          <p:cNvSpPr txBox="1"/>
          <p:nvPr/>
        </p:nvSpPr>
        <p:spPr>
          <a:xfrm>
            <a:off x="8433786" y="6315494"/>
            <a:ext cx="1358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+mn-lt"/>
              </a:rPr>
              <a:t>zadní pól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20F5DD82-E3E7-44CB-99A2-CC0D725E8698}"/>
              </a:ext>
            </a:extLst>
          </p:cNvPr>
          <p:cNvSpPr txBox="1"/>
          <p:nvPr/>
        </p:nvSpPr>
        <p:spPr>
          <a:xfrm>
            <a:off x="6232124" y="3676778"/>
            <a:ext cx="108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+mn-lt"/>
              </a:rPr>
              <a:t>ekvátor</a:t>
            </a:r>
          </a:p>
        </p:txBody>
      </p: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F6DC0176-EB09-49C1-AA7D-05E11FA37989}"/>
              </a:ext>
            </a:extLst>
          </p:cNvPr>
          <p:cNvCxnSpPr/>
          <p:nvPr/>
        </p:nvCxnSpPr>
        <p:spPr>
          <a:xfrm>
            <a:off x="7119891" y="3861444"/>
            <a:ext cx="1953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638064E5-FC0E-43FC-B538-21EB5BCE5C67}"/>
              </a:ext>
            </a:extLst>
          </p:cNvPr>
          <p:cNvCxnSpPr/>
          <p:nvPr/>
        </p:nvCxnSpPr>
        <p:spPr>
          <a:xfrm>
            <a:off x="7608163" y="3858627"/>
            <a:ext cx="1953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CAB9CBCB-9EBE-42D4-95D0-25B8654B3C03}"/>
              </a:ext>
            </a:extLst>
          </p:cNvPr>
          <p:cNvCxnSpPr/>
          <p:nvPr/>
        </p:nvCxnSpPr>
        <p:spPr>
          <a:xfrm>
            <a:off x="8080189" y="3861444"/>
            <a:ext cx="2707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74A99330-13B5-44FC-AEF7-5E8AB3301938}"/>
              </a:ext>
            </a:extLst>
          </p:cNvPr>
          <p:cNvCxnSpPr/>
          <p:nvPr/>
        </p:nvCxnSpPr>
        <p:spPr>
          <a:xfrm>
            <a:off x="8611340" y="3858627"/>
            <a:ext cx="2485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>
            <a:extLst>
              <a:ext uri="{FF2B5EF4-FFF2-40B4-BE49-F238E27FC236}">
                <a16:creationId xmlns:a16="http://schemas.microsoft.com/office/drawing/2014/main" id="{6E0FEBE8-825C-4EEE-A2E9-967FC9CBDD84}"/>
              </a:ext>
            </a:extLst>
          </p:cNvPr>
          <p:cNvCxnSpPr/>
          <p:nvPr/>
        </p:nvCxnSpPr>
        <p:spPr>
          <a:xfrm>
            <a:off x="9152878" y="3858627"/>
            <a:ext cx="2041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76A95C80-D116-40D7-8DF9-41B0DF7781FC}"/>
              </a:ext>
            </a:extLst>
          </p:cNvPr>
          <p:cNvCxnSpPr/>
          <p:nvPr/>
        </p:nvCxnSpPr>
        <p:spPr>
          <a:xfrm>
            <a:off x="9685538" y="3858627"/>
            <a:ext cx="213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>
            <a:extLst>
              <a:ext uri="{FF2B5EF4-FFF2-40B4-BE49-F238E27FC236}">
                <a16:creationId xmlns:a16="http://schemas.microsoft.com/office/drawing/2014/main" id="{CB4268AB-7F4B-40DB-B289-A6C5559D7DC0}"/>
              </a:ext>
            </a:extLst>
          </p:cNvPr>
          <p:cNvCxnSpPr/>
          <p:nvPr/>
        </p:nvCxnSpPr>
        <p:spPr>
          <a:xfrm>
            <a:off x="10195294" y="3858627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ástupný symbol pro zápatí 4">
            <a:extLst>
              <a:ext uri="{FF2B5EF4-FFF2-40B4-BE49-F238E27FC236}">
                <a16:creationId xmlns:a16="http://schemas.microsoft.com/office/drawing/2014/main" id="{DCC9922F-7247-468E-8C15-3CF909ECDA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3771" y="6228000"/>
            <a:ext cx="7920000" cy="252000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Oční lékařství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VLOL7X1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392109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5A714F-CBDB-41B0-AC69-691C04740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4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Rohovka - </a:t>
            </a:r>
            <a:r>
              <a:rPr lang="cs-CZ" sz="3200" dirty="0" err="1"/>
              <a:t>cornea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B74C98-9819-43EB-8E2D-7D30286C2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40" y="904313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800" dirty="0"/>
              <a:t>Nejdůležitější refrakční prostřední oka - 3/4 celkové optické mohutnosti oka.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800" dirty="0"/>
              <a:t>Vpředu oční koule, zaujímá 1/6 obvodu oka.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800" dirty="0"/>
              <a:t>Limbus = přechod rohovky v bělimu.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800" dirty="0"/>
              <a:t>Polokulovitý tvar o průměru 11 mm.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800" dirty="0"/>
              <a:t>Hladká, lesklá, průhledná, bezcévná.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800" dirty="0"/>
              <a:t>Na povrchu slzný film.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800" dirty="0"/>
              <a:t>Tvořena 5 vrstvami.</a:t>
            </a:r>
          </a:p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cs-CZ" altLang="cs-CZ" sz="1800" dirty="0"/>
              <a:t>Nejcitlivější tkáň lidského těla – bohatá senzitivní inervace (n.1/V – n. </a:t>
            </a:r>
            <a:r>
              <a:rPr lang="cs-CZ" altLang="cs-CZ" sz="1800" dirty="0" err="1"/>
              <a:t>ophthalmicus</a:t>
            </a:r>
            <a:r>
              <a:rPr lang="cs-CZ" altLang="cs-CZ" sz="1800" dirty="0"/>
              <a:t>).</a:t>
            </a:r>
          </a:p>
          <a:p>
            <a:pPr>
              <a:lnSpc>
                <a:spcPct val="100000"/>
              </a:lnSpc>
              <a:defRPr/>
            </a:pPr>
            <a:endParaRPr lang="cs-CZ" alt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BDF340-9DA3-4F5D-9F84-CC3E5DAE4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33" y="3674978"/>
            <a:ext cx="3100703" cy="318302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8DC91EC-7060-4B98-81B3-F3117594CB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" t="1786" r="44933" b="34819"/>
          <a:stretch/>
        </p:blipFill>
        <p:spPr>
          <a:xfrm>
            <a:off x="9091297" y="1504454"/>
            <a:ext cx="3100703" cy="3587685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B2B55173-1914-4CBA-8CBE-4EB896EB9603}"/>
              </a:ext>
            </a:extLst>
          </p:cNvPr>
          <p:cNvCxnSpPr/>
          <p:nvPr/>
        </p:nvCxnSpPr>
        <p:spPr>
          <a:xfrm>
            <a:off x="9863091" y="923278"/>
            <a:ext cx="0" cy="581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BFF4FD14-3377-47A7-B638-6A40A7854CDA}"/>
              </a:ext>
            </a:extLst>
          </p:cNvPr>
          <p:cNvSpPr txBox="1"/>
          <p:nvPr/>
        </p:nvSpPr>
        <p:spPr>
          <a:xfrm>
            <a:off x="9241654" y="559293"/>
            <a:ext cx="251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+mn-lt"/>
              </a:rPr>
              <a:t>slzný film</a:t>
            </a: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0647C994-E8A5-406F-A68B-26F42C93E844}"/>
              </a:ext>
            </a:extLst>
          </p:cNvPr>
          <p:cNvCxnSpPr/>
          <p:nvPr/>
        </p:nvCxnSpPr>
        <p:spPr>
          <a:xfrm>
            <a:off x="8584707" y="1884856"/>
            <a:ext cx="5065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0358E42-0ABE-4291-808B-479E134B645A}"/>
              </a:ext>
            </a:extLst>
          </p:cNvPr>
          <p:cNvSpPr txBox="1"/>
          <p:nvPr/>
        </p:nvSpPr>
        <p:spPr>
          <a:xfrm>
            <a:off x="5865180" y="1352016"/>
            <a:ext cx="2719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+mn-lt"/>
              </a:rPr>
              <a:t>epitel - </a:t>
            </a:r>
            <a:r>
              <a:rPr lang="cs-CZ" sz="1800" dirty="0" err="1">
                <a:latin typeface="+mn-lt"/>
              </a:rPr>
              <a:t>dlaždicobuněčný</a:t>
            </a:r>
            <a:r>
              <a:rPr lang="cs-CZ" sz="1800" dirty="0">
                <a:latin typeface="+mn-lt"/>
              </a:rPr>
              <a:t> epitel, rychle regeneruje</a:t>
            </a:r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D96ED552-6C14-43EB-9774-83F12EF3EE53}"/>
              </a:ext>
            </a:extLst>
          </p:cNvPr>
          <p:cNvCxnSpPr/>
          <p:nvPr/>
        </p:nvCxnSpPr>
        <p:spPr>
          <a:xfrm>
            <a:off x="8584707" y="2281561"/>
            <a:ext cx="5065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BD259F7-AB58-4851-AFAF-F8F69929EED0}"/>
              </a:ext>
            </a:extLst>
          </p:cNvPr>
          <p:cNvSpPr txBox="1"/>
          <p:nvPr/>
        </p:nvSpPr>
        <p:spPr>
          <a:xfrm>
            <a:off x="5865180" y="1999784"/>
            <a:ext cx="3559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>
                <a:latin typeface="+mn-lt"/>
              </a:rPr>
              <a:t>Bowmanova</a:t>
            </a:r>
            <a:r>
              <a:rPr lang="cs-CZ" sz="1800" dirty="0">
                <a:latin typeface="+mn-lt"/>
              </a:rPr>
              <a:t> vrstva - neregeneruje</a:t>
            </a:r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6E2082DC-15B2-4F6C-B09F-9DAB1ECC0836}"/>
              </a:ext>
            </a:extLst>
          </p:cNvPr>
          <p:cNvCxnSpPr/>
          <p:nvPr/>
        </p:nvCxnSpPr>
        <p:spPr>
          <a:xfrm>
            <a:off x="8549478" y="4296792"/>
            <a:ext cx="577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0DC234C9-A580-4D11-B88C-1C95F37DDAFA}"/>
              </a:ext>
            </a:extLst>
          </p:cNvPr>
          <p:cNvSpPr txBox="1"/>
          <p:nvPr/>
        </p:nvSpPr>
        <p:spPr>
          <a:xfrm>
            <a:off x="5885137" y="4105922"/>
            <a:ext cx="3991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+mn-lt"/>
              </a:rPr>
              <a:t>stroma - malá schopnost </a:t>
            </a:r>
          </a:p>
          <a:p>
            <a:r>
              <a:rPr lang="cs-CZ" sz="1800" dirty="0">
                <a:latin typeface="+mn-lt"/>
              </a:rPr>
              <a:t>regenerace</a:t>
            </a:r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5B6AC073-A634-427B-8115-2C7E6920C89D}"/>
              </a:ext>
            </a:extLst>
          </p:cNvPr>
          <p:cNvCxnSpPr/>
          <p:nvPr/>
        </p:nvCxnSpPr>
        <p:spPr>
          <a:xfrm>
            <a:off x="8584707" y="4962617"/>
            <a:ext cx="5065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BB1987AA-D7E1-40E1-B291-881E91306B65}"/>
              </a:ext>
            </a:extLst>
          </p:cNvPr>
          <p:cNvSpPr txBox="1"/>
          <p:nvPr/>
        </p:nvSpPr>
        <p:spPr>
          <a:xfrm>
            <a:off x="5885137" y="4766638"/>
            <a:ext cx="3626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>
                <a:latin typeface="+mn-lt"/>
              </a:rPr>
              <a:t>Descemetova</a:t>
            </a:r>
            <a:r>
              <a:rPr lang="cs-CZ" sz="1800" dirty="0">
                <a:latin typeface="+mn-lt"/>
              </a:rPr>
              <a:t> membrána </a:t>
            </a:r>
          </a:p>
          <a:p>
            <a:r>
              <a:rPr lang="cs-CZ" sz="1800" dirty="0">
                <a:latin typeface="+mn-lt"/>
              </a:rPr>
              <a:t>- regeneruje</a:t>
            </a:r>
          </a:p>
        </p:txBody>
      </p: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6391679B-D5D8-46F5-8E79-586453F0E696}"/>
              </a:ext>
            </a:extLst>
          </p:cNvPr>
          <p:cNvCxnSpPr>
            <a:cxnSpLocks/>
          </p:cNvCxnSpPr>
          <p:nvPr/>
        </p:nvCxnSpPr>
        <p:spPr>
          <a:xfrm flipV="1">
            <a:off x="8487052" y="5089805"/>
            <a:ext cx="604245" cy="361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489615A2-DC3E-4929-9891-615DCA5E42D4}"/>
              </a:ext>
            </a:extLst>
          </p:cNvPr>
          <p:cNvSpPr txBox="1"/>
          <p:nvPr/>
        </p:nvSpPr>
        <p:spPr>
          <a:xfrm>
            <a:off x="5885137" y="5370578"/>
            <a:ext cx="4309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+mn-lt"/>
              </a:rPr>
              <a:t>endotel - 1vrstevná vrstva hexagonálních buněk, s věkem jich ubývá, zodpovídá za dehydrataci rohovky, neregeneruje</a:t>
            </a:r>
          </a:p>
        </p:txBody>
      </p:sp>
      <p:sp>
        <p:nvSpPr>
          <p:cNvPr id="19" name="Zástupný symbol pro zápatí 4">
            <a:extLst>
              <a:ext uri="{FF2B5EF4-FFF2-40B4-BE49-F238E27FC236}">
                <a16:creationId xmlns:a16="http://schemas.microsoft.com/office/drawing/2014/main" id="{5229F726-E7A7-48FD-9874-BF8015EC4B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3771" y="6228000"/>
            <a:ext cx="7920000" cy="252000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Oční lékařství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VLOL7X1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459492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CE50E8-45FB-4FA8-8A2C-D099E256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57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Bělima - skléra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D347F4-88FA-4081-B58A-77214A964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144" y="1606169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sz="1800" dirty="0"/>
              <a:t>Pevná, chrání nitrooční struktury a pomáhá udržovat nitrooční tlak.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altLang="cs-CZ" sz="1800" dirty="0"/>
              <a:t>Vzadu oční koule, zaujímá 5/6 obvodu oka.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cs-CZ" altLang="cs-CZ" sz="1800" dirty="0"/>
              <a:t>Tuhá, bílá, neprůhledná, obsahuje malé množství cév.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altLang="cs-CZ" sz="1800" dirty="0"/>
              <a:t>V přední části (před ekvátorem) je kryta spojivkou.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altLang="cs-CZ" sz="1800" dirty="0"/>
              <a:t>Úpony všech okohybných svalů.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cs-CZ" altLang="cs-CZ" sz="1800" dirty="0"/>
              <a:t>Tvořena 3 vrstvami:</a:t>
            </a:r>
          </a:p>
          <a:p>
            <a:pPr>
              <a:lnSpc>
                <a:spcPct val="100000"/>
              </a:lnSpc>
            </a:pPr>
            <a:r>
              <a:rPr lang="cs-CZ" altLang="cs-CZ" sz="1800" dirty="0" err="1"/>
              <a:t>episkléra</a:t>
            </a:r>
            <a:r>
              <a:rPr lang="cs-CZ" altLang="cs-CZ" sz="1800" dirty="0"/>
              <a:t> (pouze před ekvátorem, pod spojivkou)</a:t>
            </a:r>
          </a:p>
          <a:p>
            <a:pPr>
              <a:lnSpc>
                <a:spcPct val="100000"/>
              </a:lnSpc>
            </a:pPr>
            <a:r>
              <a:rPr lang="cs-CZ" altLang="cs-CZ" sz="1800" dirty="0"/>
              <a:t>stroma</a:t>
            </a:r>
          </a:p>
          <a:p>
            <a:pPr>
              <a:lnSpc>
                <a:spcPct val="100000"/>
              </a:lnSpc>
            </a:pPr>
            <a:r>
              <a:rPr lang="cs-CZ" altLang="cs-CZ" sz="1800" dirty="0"/>
              <a:t>lamina </a:t>
            </a:r>
            <a:r>
              <a:rPr lang="cs-CZ" altLang="cs-CZ" sz="1800" dirty="0" err="1"/>
              <a:t>fusca</a:t>
            </a:r>
            <a:r>
              <a:rPr lang="cs-CZ" altLang="cs-CZ" sz="1800" dirty="0"/>
              <a:t> (přiléhá k cévnatce)</a:t>
            </a:r>
          </a:p>
          <a:p>
            <a:pPr>
              <a:lnSpc>
                <a:spcPct val="100000"/>
              </a:lnSpc>
            </a:pPr>
            <a:endParaRPr lang="cs-CZ" sz="1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5EDB4B0-0309-4BE9-A441-92FC2D91F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718" y="2378963"/>
            <a:ext cx="3728914" cy="382791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39AD879-8DE9-40B9-88A5-B971633BD972}"/>
              </a:ext>
            </a:extLst>
          </p:cNvPr>
          <p:cNvSpPr txBox="1"/>
          <p:nvPr/>
        </p:nvSpPr>
        <p:spPr>
          <a:xfrm>
            <a:off x="362505" y="6206874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Oční lékařství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VLOL7X1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046788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708F67-0D8C-40DE-8143-8E1132D37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668" y="1095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Duhovka - iris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AF0EC0-D40F-40C4-BA11-9FC4FF1EF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232" y="772356"/>
            <a:ext cx="10515600" cy="5672831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cs-CZ" altLang="cs-CZ" sz="1800" dirty="0"/>
              <a:t>Tvoří přepážku mezi přední a zadní oční komorou.</a:t>
            </a:r>
          </a:p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cs-CZ" altLang="cs-CZ" sz="1800" dirty="0"/>
              <a:t>Uprostřed duhovky je otvor = zornice (</a:t>
            </a:r>
            <a:r>
              <a:rPr lang="cs-CZ" altLang="cs-CZ" sz="1800" dirty="0" err="1"/>
              <a:t>pupilla</a:t>
            </a:r>
            <a:r>
              <a:rPr lang="cs-CZ" altLang="cs-CZ" sz="1800" dirty="0"/>
              <a:t>).</a:t>
            </a:r>
          </a:p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cs-CZ" altLang="cs-CZ" sz="1800" dirty="0"/>
              <a:t>Zornice reguluje množství světla procházejícího do nitra oka pomocí 2 svalů: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sz="1800" dirty="0"/>
              <a:t>svěrač (musculus </a:t>
            </a:r>
            <a:r>
              <a:rPr lang="cs-CZ" altLang="cs-CZ" sz="1800" dirty="0" err="1"/>
              <a:t>sphincter</a:t>
            </a:r>
            <a:r>
              <a:rPr lang="cs-CZ" altLang="cs-CZ" sz="1800" dirty="0"/>
              <a:t> </a:t>
            </a:r>
            <a:r>
              <a:rPr lang="cs-CZ" altLang="cs-CZ" sz="1800" dirty="0" err="1"/>
              <a:t>pupillae</a:t>
            </a:r>
            <a:r>
              <a:rPr lang="cs-CZ" altLang="cs-CZ" sz="1800" dirty="0"/>
              <a:t>) – inervovaný parasympatikem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sz="1800" dirty="0"/>
              <a:t>rozvěrač (musculus </a:t>
            </a:r>
            <a:r>
              <a:rPr lang="cs-CZ" altLang="cs-CZ" sz="1800" dirty="0" err="1"/>
              <a:t>dilatator</a:t>
            </a:r>
            <a:r>
              <a:rPr lang="cs-CZ" altLang="cs-CZ" sz="1800" dirty="0"/>
              <a:t> </a:t>
            </a:r>
            <a:r>
              <a:rPr lang="cs-CZ" altLang="cs-CZ" sz="1800" dirty="0" err="1"/>
              <a:t>pupilae</a:t>
            </a:r>
            <a:r>
              <a:rPr lang="cs-CZ" altLang="cs-CZ" sz="1800" dirty="0"/>
              <a:t>) – inervovaný sympatikem</a:t>
            </a:r>
          </a:p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cs-CZ" altLang="cs-CZ" sz="1800" dirty="0"/>
              <a:t>Množství pigmentu melaninu určuje „barvu očí“.</a:t>
            </a:r>
          </a:p>
          <a:p>
            <a:pPr marL="0" indent="0" eaLnBrk="1" hangingPunct="1">
              <a:lnSpc>
                <a:spcPct val="100000"/>
              </a:lnSpc>
              <a:buNone/>
              <a:defRPr/>
            </a:pPr>
            <a:endParaRPr lang="cs-CZ" altLang="cs-CZ" sz="18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cs-CZ" sz="3200" b="1" dirty="0">
                <a:solidFill>
                  <a:srgbClr val="0000DC"/>
                </a:solidFill>
                <a:latin typeface="+mj-lt"/>
              </a:rPr>
              <a:t>Řasnaté těleso – corpus </a:t>
            </a:r>
            <a:r>
              <a:rPr lang="cs-CZ" sz="3200" b="1" dirty="0" err="1">
                <a:solidFill>
                  <a:srgbClr val="0000DC"/>
                </a:solidFill>
                <a:latin typeface="+mj-lt"/>
              </a:rPr>
              <a:t>ciliare</a:t>
            </a:r>
            <a:endParaRPr lang="cs-CZ" sz="3200" b="1" dirty="0">
              <a:solidFill>
                <a:srgbClr val="0000DC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1800" dirty="0"/>
              <a:t>Tvoří přechod mezi duhovkou a cévnatkou.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800" dirty="0"/>
              <a:t>Základní funkce: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produkce nitrooční tekutiny</a:t>
            </a:r>
          </a:p>
          <a:p>
            <a:pPr>
              <a:lnSpc>
                <a:spcPct val="100000"/>
              </a:lnSpc>
            </a:pPr>
            <a:r>
              <a:rPr lang="cs-CZ" altLang="cs-CZ" sz="1800" dirty="0"/>
              <a:t>závěsný aparát pro čočku</a:t>
            </a:r>
            <a:r>
              <a:rPr lang="cs-CZ" sz="1800" dirty="0"/>
              <a:t> pomocí </a:t>
            </a:r>
            <a:r>
              <a:rPr lang="cs-CZ" sz="1800" dirty="0" err="1"/>
              <a:t>f</a:t>
            </a:r>
            <a:r>
              <a:rPr lang="cs-CZ" altLang="cs-CZ" sz="1800" dirty="0" err="1"/>
              <a:t>ibrae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zonulares</a:t>
            </a:r>
            <a:r>
              <a:rPr lang="cs-CZ" altLang="cs-CZ" sz="1800" dirty="0"/>
              <a:t> 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zajištění akomodace pomocí musculus </a:t>
            </a:r>
            <a:r>
              <a:rPr lang="cs-CZ" sz="1800" dirty="0" err="1"/>
              <a:t>ciliaris</a:t>
            </a:r>
            <a:endParaRPr lang="cs-CZ" sz="18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cs-CZ" sz="3200" b="1" dirty="0">
                <a:solidFill>
                  <a:srgbClr val="0000DC"/>
                </a:solidFill>
                <a:latin typeface="+mj-lt"/>
              </a:rPr>
              <a:t>Cévnatka – </a:t>
            </a:r>
            <a:r>
              <a:rPr lang="cs-CZ" sz="3200" b="1" dirty="0" err="1">
                <a:solidFill>
                  <a:srgbClr val="0000DC"/>
                </a:solidFill>
                <a:latin typeface="+mj-lt"/>
              </a:rPr>
              <a:t>choroidea</a:t>
            </a:r>
            <a:endParaRPr lang="cs-CZ" sz="3200" b="1" dirty="0">
              <a:solidFill>
                <a:srgbClr val="0000DC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1800" dirty="0"/>
              <a:t>Obsahuje množství cév.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800" dirty="0"/>
              <a:t>Zajišťuje výživu zevních vrstev sítnice (výživa vnitřních vrstev sítnice je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800" dirty="0"/>
              <a:t>z a. </a:t>
            </a:r>
            <a:r>
              <a:rPr lang="cs-CZ" sz="1800" dirty="0" err="1"/>
              <a:t>centralis</a:t>
            </a:r>
            <a:r>
              <a:rPr lang="cs-CZ" sz="1800" dirty="0"/>
              <a:t> </a:t>
            </a:r>
            <a:r>
              <a:rPr lang="cs-CZ" sz="1800" dirty="0" err="1"/>
              <a:t>retinae</a:t>
            </a:r>
            <a:r>
              <a:rPr lang="cs-CZ" sz="1800" dirty="0"/>
              <a:t>).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18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Oční lékařství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VLOL7X1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lnSpc>
                <a:spcPct val="100000"/>
              </a:lnSpc>
            </a:pPr>
            <a:endParaRPr lang="cs-CZ" sz="1800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4B82EF73-9FB4-403A-8DBB-378420BC7B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294" y="3193900"/>
            <a:ext cx="3908706" cy="276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59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A2272A-D7F3-4B3C-B93D-F5FF23E64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430" y="2064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Sítnice - retina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4365FB-0C62-456A-9145-346436A1A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661" y="1303688"/>
            <a:ext cx="11598678" cy="563467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sz="1800" dirty="0"/>
              <a:t>Jemná průhledná blanka.</a:t>
            </a:r>
          </a:p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cs-CZ" altLang="cs-CZ" sz="1800" dirty="0"/>
              <a:t>2 hlavní vrstvy: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sz="1800" dirty="0" err="1"/>
              <a:t>neuroretina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neurosenzorický</a:t>
            </a:r>
            <a:r>
              <a:rPr lang="cs-CZ" altLang="cs-CZ" sz="1800" dirty="0"/>
              <a:t> epitel) 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sz="1800" dirty="0"/>
              <a:t>retinální pigmentový epitel (RPE)                                                                                         </a:t>
            </a:r>
          </a:p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cs-CZ" altLang="cs-CZ" sz="1800" dirty="0"/>
              <a:t>Histologicky je tvořena 10 vrstvami.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cs-CZ" altLang="cs-CZ" sz="1800" dirty="0"/>
              <a:t>Žlutá skvrna (</a:t>
            </a:r>
            <a:r>
              <a:rPr lang="cs-CZ" altLang="cs-CZ" sz="1800" dirty="0" err="1"/>
              <a:t>macula</a:t>
            </a:r>
            <a:r>
              <a:rPr lang="cs-CZ" altLang="cs-CZ" sz="1800" dirty="0"/>
              <a:t> lutea) – max. koncentrace fotoreceptorů (čípků), oblast nejostřejšího a barevného vidění.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cs-CZ" altLang="cs-CZ" sz="1800" dirty="0"/>
              <a:t>Slepá skvrna – místo výstupu zrakového nervu, nejsou zde fotoreceptory, na perimetru odpovídá absolutnímu skotomu.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altLang="cs-CZ" sz="1800" dirty="0"/>
              <a:t>S mozkem je sítnice spojena zrakovou dráhou, podrážděním fotoreceptorů (tyčinek a čípků) začíná proces vidění.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cs-CZ" altLang="cs-CZ" sz="1800" dirty="0"/>
          </a:p>
          <a:p>
            <a:pPr marL="0" indent="0" eaLnBrk="1" hangingPunct="1">
              <a:lnSpc>
                <a:spcPct val="100000"/>
              </a:lnSpc>
              <a:buNone/>
              <a:defRPr/>
            </a:pPr>
            <a:endParaRPr lang="cs-CZ" alt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DD6F35D-8708-4B8A-BD34-696FB028E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7" b="23943"/>
          <a:stretch/>
        </p:blipFill>
        <p:spPr>
          <a:xfrm>
            <a:off x="2046303" y="4660932"/>
            <a:ext cx="5560815" cy="1651244"/>
          </a:xfrm>
          <a:prstGeom prst="rect">
            <a:avLst/>
          </a:prstGeom>
        </p:spPr>
      </p:pic>
      <p:pic>
        <p:nvPicPr>
          <p:cNvPr id="6" name="Picture 4" descr="zdrave">
            <a:extLst>
              <a:ext uri="{FF2B5EF4-FFF2-40B4-BE49-F238E27FC236}">
                <a16:creationId xmlns:a16="http://schemas.microsoft.com/office/drawing/2014/main" id="{47E0DF74-1D9B-4641-A39F-7053CE14E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82115" y="136163"/>
            <a:ext cx="3278753" cy="245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332B9BD2-CA6E-4865-9E79-698DC46D5058}"/>
              </a:ext>
            </a:extLst>
          </p:cNvPr>
          <p:cNvCxnSpPr>
            <a:cxnSpLocks/>
          </p:cNvCxnSpPr>
          <p:nvPr/>
        </p:nvCxnSpPr>
        <p:spPr>
          <a:xfrm flipV="1">
            <a:off x="1248053" y="5428552"/>
            <a:ext cx="7509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D86F9DC7-44B1-45EE-8EAE-51C5996E246C}"/>
              </a:ext>
            </a:extLst>
          </p:cNvPr>
          <p:cNvSpPr txBox="1"/>
          <p:nvPr/>
        </p:nvSpPr>
        <p:spPr>
          <a:xfrm>
            <a:off x="626245" y="5238418"/>
            <a:ext cx="1994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+mn-lt"/>
              </a:rPr>
              <a:t>RPE</a:t>
            </a: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668A9E80-78B0-4DF5-8919-C3B50D778A70}"/>
              </a:ext>
            </a:extLst>
          </p:cNvPr>
          <p:cNvCxnSpPr/>
          <p:nvPr/>
        </p:nvCxnSpPr>
        <p:spPr>
          <a:xfrm>
            <a:off x="1268027" y="5059220"/>
            <a:ext cx="7309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D9D3892-23BC-4942-9DBE-F142EE5753D8}"/>
              </a:ext>
            </a:extLst>
          </p:cNvPr>
          <p:cNvSpPr txBox="1"/>
          <p:nvPr/>
        </p:nvSpPr>
        <p:spPr>
          <a:xfrm>
            <a:off x="0" y="4848124"/>
            <a:ext cx="2651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>
                <a:latin typeface="+mn-lt"/>
              </a:rPr>
              <a:t>neuroretina</a:t>
            </a:r>
            <a:endParaRPr lang="cs-CZ" sz="1800" dirty="0">
              <a:latin typeface="+mn-lt"/>
            </a:endParaRP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43C7E214-83E4-4576-940A-52FC78840983}"/>
              </a:ext>
            </a:extLst>
          </p:cNvPr>
          <p:cNvSpPr txBox="1"/>
          <p:nvPr/>
        </p:nvSpPr>
        <p:spPr>
          <a:xfrm>
            <a:off x="7722743" y="1060098"/>
            <a:ext cx="96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+mn-lt"/>
              </a:rPr>
              <a:t>terč </a:t>
            </a:r>
            <a:r>
              <a:rPr lang="cs-CZ" sz="1800" dirty="0" err="1">
                <a:latin typeface="+mn-lt"/>
              </a:rPr>
              <a:t>n.II</a:t>
            </a:r>
            <a:endParaRPr lang="cs-CZ" sz="1800" dirty="0">
              <a:latin typeface="+mn-lt"/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A19F3DF3-5D70-4522-A798-505DAAA314DC}"/>
              </a:ext>
            </a:extLst>
          </p:cNvPr>
          <p:cNvSpPr txBox="1"/>
          <p:nvPr/>
        </p:nvSpPr>
        <p:spPr>
          <a:xfrm>
            <a:off x="7259116" y="1345328"/>
            <a:ext cx="1459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+mn-lt"/>
              </a:rPr>
              <a:t>žlutá skvrna</a:t>
            </a: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3AE0A566-7D5F-4BD0-A670-D4F1C8630623}"/>
              </a:ext>
            </a:extLst>
          </p:cNvPr>
          <p:cNvCxnSpPr/>
          <p:nvPr/>
        </p:nvCxnSpPr>
        <p:spPr>
          <a:xfrm>
            <a:off x="5539666" y="4358936"/>
            <a:ext cx="0" cy="559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ABCEB9F-5BA9-4BA8-BAF7-1BC636388FEB}"/>
              </a:ext>
            </a:extLst>
          </p:cNvPr>
          <p:cNvSpPr txBox="1"/>
          <p:nvPr/>
        </p:nvSpPr>
        <p:spPr>
          <a:xfrm>
            <a:off x="5157926" y="4098084"/>
            <a:ext cx="142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+mn-lt"/>
              </a:rPr>
              <a:t>sklivec</a:t>
            </a: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D4276CD2-2343-4202-8F26-420A74254173}"/>
              </a:ext>
            </a:extLst>
          </p:cNvPr>
          <p:cNvCxnSpPr>
            <a:cxnSpLocks/>
          </p:cNvCxnSpPr>
          <p:nvPr/>
        </p:nvCxnSpPr>
        <p:spPr>
          <a:xfrm flipH="1">
            <a:off x="7553853" y="4162261"/>
            <a:ext cx="461943" cy="862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27F224C-DF79-471A-90CB-B221EF27C2F4}"/>
              </a:ext>
            </a:extLst>
          </p:cNvPr>
          <p:cNvSpPr txBox="1"/>
          <p:nvPr/>
        </p:nvSpPr>
        <p:spPr>
          <a:xfrm>
            <a:off x="7988858" y="3943528"/>
            <a:ext cx="433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+mn-lt"/>
              </a:rPr>
              <a:t>vrstva nervových vláken (tvořena axony </a:t>
            </a:r>
            <a:r>
              <a:rPr lang="cs-CZ" sz="1800" dirty="0" err="1">
                <a:latin typeface="+mn-lt"/>
              </a:rPr>
              <a:t>gangl</a:t>
            </a:r>
            <a:r>
              <a:rPr lang="cs-CZ" sz="1800" dirty="0">
                <a:latin typeface="+mn-lt"/>
              </a:rPr>
              <a:t>. buněk, sbíhají se na terči zrakového nervu a po výstupu z oka tvoří zrakový nerv)</a:t>
            </a:r>
          </a:p>
        </p:txBody>
      </p: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4190ACA3-5946-4E11-9EDA-6511F6F7EB47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7572002" y="5110188"/>
            <a:ext cx="425886" cy="127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4A214923-ED5D-4621-8680-2A79FC51B685}"/>
              </a:ext>
            </a:extLst>
          </p:cNvPr>
          <p:cNvSpPr txBox="1"/>
          <p:nvPr/>
        </p:nvSpPr>
        <p:spPr>
          <a:xfrm>
            <a:off x="7997888" y="5053058"/>
            <a:ext cx="2423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+mn-lt"/>
              </a:rPr>
              <a:t>gangliové buňky</a:t>
            </a:r>
          </a:p>
        </p:txBody>
      </p: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B707297E-530A-4961-B239-D7A5DBDE8962}"/>
              </a:ext>
            </a:extLst>
          </p:cNvPr>
          <p:cNvCxnSpPr>
            <a:cxnSpLocks/>
            <a:stCxn id="32" idx="1"/>
          </p:cNvCxnSpPr>
          <p:nvPr/>
        </p:nvCxnSpPr>
        <p:spPr>
          <a:xfrm flipH="1" flipV="1">
            <a:off x="7553854" y="5239756"/>
            <a:ext cx="444034" cy="289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B7EBDEE0-A4C5-4303-8580-5C921EA93970}"/>
              </a:ext>
            </a:extLst>
          </p:cNvPr>
          <p:cNvSpPr txBox="1"/>
          <p:nvPr/>
        </p:nvSpPr>
        <p:spPr>
          <a:xfrm>
            <a:off x="7997888" y="5344986"/>
            <a:ext cx="219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+mn-lt"/>
              </a:rPr>
              <a:t>bipolární buňky</a:t>
            </a:r>
          </a:p>
        </p:txBody>
      </p:sp>
      <p:cxnSp>
        <p:nvCxnSpPr>
          <p:cNvPr id="37" name="Přímá spojnice se šipkou 36">
            <a:extLst>
              <a:ext uri="{FF2B5EF4-FFF2-40B4-BE49-F238E27FC236}">
                <a16:creationId xmlns:a16="http://schemas.microsoft.com/office/drawing/2014/main" id="{B4A00C77-5471-4348-95D0-B8F05584974E}"/>
              </a:ext>
            </a:extLst>
          </p:cNvPr>
          <p:cNvCxnSpPr>
            <a:cxnSpLocks/>
            <a:stCxn id="38" idx="1"/>
          </p:cNvCxnSpPr>
          <p:nvPr/>
        </p:nvCxnSpPr>
        <p:spPr>
          <a:xfrm flipH="1" flipV="1">
            <a:off x="7469668" y="5334535"/>
            <a:ext cx="528220" cy="484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42D8841F-53AB-44E6-AF59-753335E0FBD3}"/>
              </a:ext>
            </a:extLst>
          </p:cNvPr>
          <p:cNvSpPr txBox="1"/>
          <p:nvPr/>
        </p:nvSpPr>
        <p:spPr>
          <a:xfrm>
            <a:off x="7997888" y="5634385"/>
            <a:ext cx="3426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+mn-lt"/>
              </a:rPr>
              <a:t>fotoreceptory</a:t>
            </a:r>
          </a:p>
        </p:txBody>
      </p:sp>
      <p:cxnSp>
        <p:nvCxnSpPr>
          <p:cNvPr id="41" name="Přímá spojnice se šipkou 40">
            <a:extLst>
              <a:ext uri="{FF2B5EF4-FFF2-40B4-BE49-F238E27FC236}">
                <a16:creationId xmlns:a16="http://schemas.microsoft.com/office/drawing/2014/main" id="{95D180D1-437A-474B-A50F-CD71699AF724}"/>
              </a:ext>
            </a:extLst>
          </p:cNvPr>
          <p:cNvCxnSpPr>
            <a:cxnSpLocks/>
          </p:cNvCxnSpPr>
          <p:nvPr/>
        </p:nvCxnSpPr>
        <p:spPr>
          <a:xfrm flipH="1" flipV="1">
            <a:off x="7407676" y="5478972"/>
            <a:ext cx="608120" cy="573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3F6973F7-0705-4E4B-8173-5180A7D6D200}"/>
              </a:ext>
            </a:extLst>
          </p:cNvPr>
          <p:cNvSpPr txBox="1"/>
          <p:nvPr/>
        </p:nvSpPr>
        <p:spPr>
          <a:xfrm>
            <a:off x="8015796" y="5933892"/>
            <a:ext cx="270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+mn-lt"/>
              </a:rPr>
              <a:t>RPE</a:t>
            </a:r>
          </a:p>
        </p:txBody>
      </p:sp>
      <p:cxnSp>
        <p:nvCxnSpPr>
          <p:cNvPr id="45" name="Přímá spojnice se šipkou 44">
            <a:extLst>
              <a:ext uri="{FF2B5EF4-FFF2-40B4-BE49-F238E27FC236}">
                <a16:creationId xmlns:a16="http://schemas.microsoft.com/office/drawing/2014/main" id="{BA141C2B-D5C2-4DB6-9ED4-0CE4F594D5A8}"/>
              </a:ext>
            </a:extLst>
          </p:cNvPr>
          <p:cNvCxnSpPr/>
          <p:nvPr/>
        </p:nvCxnSpPr>
        <p:spPr>
          <a:xfrm flipH="1" flipV="1">
            <a:off x="7279689" y="5603584"/>
            <a:ext cx="718199" cy="782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154749C5-EF5B-421A-8005-03CE3D3DFFE1}"/>
              </a:ext>
            </a:extLst>
          </p:cNvPr>
          <p:cNvSpPr txBox="1"/>
          <p:nvPr/>
        </p:nvSpPr>
        <p:spPr>
          <a:xfrm>
            <a:off x="7969928" y="6218311"/>
            <a:ext cx="2405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>
                <a:latin typeface="+mn-lt"/>
              </a:rPr>
              <a:t>Bruchova</a:t>
            </a:r>
            <a:r>
              <a:rPr lang="cs-CZ" sz="1800" dirty="0">
                <a:latin typeface="+mn-lt"/>
              </a:rPr>
              <a:t> membrána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E8801611-477D-4A06-A60A-205511DD8D86}"/>
              </a:ext>
            </a:extLst>
          </p:cNvPr>
          <p:cNvSpPr txBox="1"/>
          <p:nvPr/>
        </p:nvSpPr>
        <p:spPr>
          <a:xfrm>
            <a:off x="296661" y="5561720"/>
            <a:ext cx="2519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+mn-lt"/>
              </a:rPr>
              <a:t>cévnatka</a:t>
            </a:r>
          </a:p>
        </p:txBody>
      </p:sp>
      <p:cxnSp>
        <p:nvCxnSpPr>
          <p:cNvPr id="52" name="Přímá spojnice se šipkou 51">
            <a:extLst>
              <a:ext uri="{FF2B5EF4-FFF2-40B4-BE49-F238E27FC236}">
                <a16:creationId xmlns:a16="http://schemas.microsoft.com/office/drawing/2014/main" id="{816C63BD-959C-480A-B012-33CCEFDD7622}"/>
              </a:ext>
            </a:extLst>
          </p:cNvPr>
          <p:cNvCxnSpPr>
            <a:cxnSpLocks/>
          </p:cNvCxnSpPr>
          <p:nvPr/>
        </p:nvCxnSpPr>
        <p:spPr>
          <a:xfrm flipV="1">
            <a:off x="1325732" y="5746386"/>
            <a:ext cx="673223" cy="5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921BA58F-8A7D-44E1-A530-FFAEA6DD690F}"/>
              </a:ext>
            </a:extLst>
          </p:cNvPr>
          <p:cNvSpPr txBox="1"/>
          <p:nvPr/>
        </p:nvSpPr>
        <p:spPr>
          <a:xfrm>
            <a:off x="6979424" y="739651"/>
            <a:ext cx="1930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+mn-lt"/>
              </a:rPr>
              <a:t>periferie sítnice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C25724A2-4DA9-4939-BE16-58E118888A09}"/>
              </a:ext>
            </a:extLst>
          </p:cNvPr>
          <p:cNvSpPr txBox="1"/>
          <p:nvPr/>
        </p:nvSpPr>
        <p:spPr>
          <a:xfrm>
            <a:off x="6049758" y="1986000"/>
            <a:ext cx="278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+mn-lt"/>
              </a:rPr>
              <a:t>větve v. </a:t>
            </a:r>
            <a:r>
              <a:rPr lang="cs-CZ" sz="1800" dirty="0" err="1">
                <a:latin typeface="+mn-lt"/>
              </a:rPr>
              <a:t>centralis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retinae</a:t>
            </a:r>
            <a:endParaRPr lang="cs-CZ" sz="1800" dirty="0">
              <a:latin typeface="+mn-lt"/>
            </a:endParaRPr>
          </a:p>
        </p:txBody>
      </p: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0B3F27F3-1B6B-4D31-B62F-180A11CD1550}"/>
              </a:ext>
            </a:extLst>
          </p:cNvPr>
          <p:cNvCxnSpPr/>
          <p:nvPr/>
        </p:nvCxnSpPr>
        <p:spPr>
          <a:xfrm flipH="1">
            <a:off x="8273988" y="2058141"/>
            <a:ext cx="13315" cy="1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E9BE35D1-890E-4A91-A9D6-0798145E4383}"/>
              </a:ext>
            </a:extLst>
          </p:cNvPr>
          <p:cNvSpPr txBox="1"/>
          <p:nvPr/>
        </p:nvSpPr>
        <p:spPr>
          <a:xfrm>
            <a:off x="6012033" y="1618143"/>
            <a:ext cx="274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+mn-lt"/>
              </a:rPr>
              <a:t>větve a. </a:t>
            </a:r>
            <a:r>
              <a:rPr lang="cs-CZ" sz="1800" dirty="0" err="1">
                <a:latin typeface="+mn-lt"/>
              </a:rPr>
              <a:t>centralis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retinae</a:t>
            </a:r>
            <a:endParaRPr lang="cs-CZ" sz="1800" dirty="0">
              <a:latin typeface="+mn-lt"/>
            </a:endParaRPr>
          </a:p>
        </p:txBody>
      </p:sp>
      <p:cxnSp>
        <p:nvCxnSpPr>
          <p:cNvPr id="69" name="Přímá spojnice se šipkou 68">
            <a:extLst>
              <a:ext uri="{FF2B5EF4-FFF2-40B4-BE49-F238E27FC236}">
                <a16:creationId xmlns:a16="http://schemas.microsoft.com/office/drawing/2014/main" id="{B8EE738C-A8C5-4DD2-AA43-68FAAD91B7FA}"/>
              </a:ext>
            </a:extLst>
          </p:cNvPr>
          <p:cNvCxnSpPr>
            <a:cxnSpLocks/>
          </p:cNvCxnSpPr>
          <p:nvPr/>
        </p:nvCxnSpPr>
        <p:spPr>
          <a:xfrm flipV="1">
            <a:off x="8687081" y="337351"/>
            <a:ext cx="1300298" cy="5528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nice se šipkou 72">
            <a:extLst>
              <a:ext uri="{FF2B5EF4-FFF2-40B4-BE49-F238E27FC236}">
                <a16:creationId xmlns:a16="http://schemas.microsoft.com/office/drawing/2014/main" id="{A9D66E56-C6BF-481D-9AE4-B0B375B714D5}"/>
              </a:ext>
            </a:extLst>
          </p:cNvPr>
          <p:cNvCxnSpPr/>
          <p:nvPr/>
        </p:nvCxnSpPr>
        <p:spPr>
          <a:xfrm>
            <a:off x="8620217" y="1217510"/>
            <a:ext cx="5894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nice se šipkou 74">
            <a:extLst>
              <a:ext uri="{FF2B5EF4-FFF2-40B4-BE49-F238E27FC236}">
                <a16:creationId xmlns:a16="http://schemas.microsoft.com/office/drawing/2014/main" id="{25BB2681-788A-4740-A840-1B9573983A5C}"/>
              </a:ext>
            </a:extLst>
          </p:cNvPr>
          <p:cNvCxnSpPr/>
          <p:nvPr/>
        </p:nvCxnSpPr>
        <p:spPr>
          <a:xfrm flipV="1">
            <a:off x="8655728" y="1365803"/>
            <a:ext cx="1459484" cy="162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římá spojnice se šipkou 76">
            <a:extLst>
              <a:ext uri="{FF2B5EF4-FFF2-40B4-BE49-F238E27FC236}">
                <a16:creationId xmlns:a16="http://schemas.microsoft.com/office/drawing/2014/main" id="{DFBC95BE-581C-4030-836A-3D9FE92BBCEA}"/>
              </a:ext>
            </a:extLst>
          </p:cNvPr>
          <p:cNvCxnSpPr/>
          <p:nvPr/>
        </p:nvCxnSpPr>
        <p:spPr>
          <a:xfrm>
            <a:off x="8620217" y="1787410"/>
            <a:ext cx="878890" cy="15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se šipkou 78">
            <a:extLst>
              <a:ext uri="{FF2B5EF4-FFF2-40B4-BE49-F238E27FC236}">
                <a16:creationId xmlns:a16="http://schemas.microsoft.com/office/drawing/2014/main" id="{F98CEB70-4C60-4CCD-9415-61F74B0EBFF1}"/>
              </a:ext>
            </a:extLst>
          </p:cNvPr>
          <p:cNvCxnSpPr/>
          <p:nvPr/>
        </p:nvCxnSpPr>
        <p:spPr>
          <a:xfrm>
            <a:off x="8655728" y="2168838"/>
            <a:ext cx="1034248" cy="28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07BCDEDD-95FE-4849-ACA2-F152FD45903E}"/>
              </a:ext>
            </a:extLst>
          </p:cNvPr>
          <p:cNvSpPr txBox="1"/>
          <p:nvPr/>
        </p:nvSpPr>
        <p:spPr>
          <a:xfrm>
            <a:off x="0" y="6281198"/>
            <a:ext cx="61877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" indent="0">
              <a:lnSpc>
                <a:spcPct val="100000"/>
              </a:lnSpc>
              <a:buNone/>
            </a:pPr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Oční lékařství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VLOL7X1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829673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7A55CE-445E-496E-8073-55816E434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9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Nitrooční prostor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FD4900-EF25-4AC3-BC89-E6703311B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536" y="1060373"/>
            <a:ext cx="11398928" cy="577366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sz="1800" dirty="0"/>
              <a:t>Přední oční komora (</a:t>
            </a:r>
            <a:r>
              <a:rPr lang="cs-CZ" altLang="cs-CZ" sz="1800" dirty="0" err="1"/>
              <a:t>camera</a:t>
            </a:r>
            <a:r>
              <a:rPr lang="cs-CZ" altLang="cs-CZ" sz="1800" dirty="0"/>
              <a:t> </a:t>
            </a:r>
            <a:r>
              <a:rPr lang="cs-CZ" altLang="cs-CZ" sz="1800" dirty="0" err="1"/>
              <a:t>anterior</a:t>
            </a:r>
            <a:r>
              <a:rPr lang="cs-CZ" altLang="cs-CZ" sz="1800" dirty="0"/>
              <a:t> </a:t>
            </a:r>
            <a:r>
              <a:rPr lang="cs-CZ" altLang="cs-CZ" sz="1800" dirty="0" err="1"/>
              <a:t>oculi</a:t>
            </a:r>
            <a:r>
              <a:rPr lang="cs-CZ" altLang="cs-CZ" sz="1800" dirty="0"/>
              <a:t>) - prostor mezi zadní plochou rohovky a přední plochou duhovky.</a:t>
            </a:r>
          </a:p>
          <a:p>
            <a:pPr marL="0" indent="0">
              <a:lnSpc>
                <a:spcPct val="100000"/>
              </a:lnSpc>
              <a:buNone/>
            </a:pPr>
            <a:endParaRPr lang="cs-CZ" altLang="cs-CZ" sz="1800" dirty="0"/>
          </a:p>
          <a:p>
            <a:pPr marL="0" indent="0">
              <a:lnSpc>
                <a:spcPct val="100000"/>
              </a:lnSpc>
              <a:buNone/>
            </a:pPr>
            <a:r>
              <a:rPr lang="cs-CZ" altLang="cs-CZ" sz="1800" dirty="0"/>
              <a:t>Zadní oční komora (</a:t>
            </a:r>
            <a:r>
              <a:rPr lang="cs-CZ" altLang="cs-CZ" sz="1800" dirty="0" err="1"/>
              <a:t>camera</a:t>
            </a:r>
            <a:r>
              <a:rPr lang="cs-CZ" altLang="cs-CZ" sz="1800" dirty="0"/>
              <a:t> </a:t>
            </a:r>
            <a:r>
              <a:rPr lang="cs-CZ" altLang="cs-CZ" sz="1800" dirty="0" err="1"/>
              <a:t>posterior</a:t>
            </a:r>
            <a:r>
              <a:rPr lang="cs-CZ" altLang="cs-CZ" sz="1800" dirty="0"/>
              <a:t> </a:t>
            </a:r>
            <a:r>
              <a:rPr lang="cs-CZ" altLang="cs-CZ" sz="1800" dirty="0" err="1"/>
              <a:t>oculi</a:t>
            </a:r>
            <a:r>
              <a:rPr lang="cs-CZ" altLang="cs-CZ" sz="1800" dirty="0"/>
              <a:t>) - prostor mezi zadní plochou duhovky a přední plochou čočky a řasnatého tělesa.  Obě oční komory jsou spojeny zornicí a jsou vyplněny komorovou vodou.</a:t>
            </a:r>
          </a:p>
          <a:p>
            <a:pPr marL="0" indent="0">
              <a:lnSpc>
                <a:spcPct val="100000"/>
              </a:lnSpc>
              <a:buNone/>
            </a:pPr>
            <a:endParaRPr lang="cs-CZ" altLang="cs-CZ" sz="1800" dirty="0"/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cs-CZ" altLang="cs-CZ" sz="1800" dirty="0"/>
              <a:t>Čočka (</a:t>
            </a:r>
            <a:r>
              <a:rPr lang="cs-CZ" altLang="cs-CZ" sz="1800" dirty="0" err="1"/>
              <a:t>lens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cristallina</a:t>
            </a:r>
            <a:r>
              <a:rPr lang="cs-CZ" altLang="cs-CZ" sz="1800" dirty="0"/>
              <a:t>) - průhledná, bikonvexní, </a:t>
            </a:r>
            <a:r>
              <a:rPr lang="cs-CZ" altLang="cs-CZ" sz="1800" dirty="0" err="1"/>
              <a:t>lentikulární</a:t>
            </a:r>
            <a:r>
              <a:rPr lang="cs-CZ" altLang="cs-CZ" sz="1800" dirty="0"/>
              <a:t> struktura za duhovkou.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cs-CZ" altLang="cs-CZ" sz="1800" dirty="0"/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cs-CZ" altLang="cs-CZ" sz="1800" dirty="0"/>
              <a:t>Sklivec (corpus </a:t>
            </a:r>
            <a:r>
              <a:rPr lang="cs-CZ" altLang="cs-CZ" sz="1800" dirty="0" err="1"/>
              <a:t>vitreum</a:t>
            </a:r>
            <a:r>
              <a:rPr lang="cs-CZ" altLang="cs-CZ" sz="1800" dirty="0"/>
              <a:t>) - čirá, rosolovitá hmota vyplňující prostor mezi čočkou a zadním pólem oka a udržující tonus bulbu.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cs-CZ" altLang="cs-CZ" sz="1800" dirty="0"/>
          </a:p>
          <a:p>
            <a:pPr marL="0" indent="0" eaLnBrk="1" hangingPunct="1">
              <a:lnSpc>
                <a:spcPct val="100000"/>
              </a:lnSpc>
              <a:buNone/>
            </a:pPr>
            <a:endParaRPr lang="cs-CZ" altLang="cs-CZ" sz="1800" dirty="0"/>
          </a:p>
          <a:p>
            <a:pPr marL="0" indent="0" eaLnBrk="1" hangingPunct="1">
              <a:lnSpc>
                <a:spcPct val="100000"/>
              </a:lnSpc>
              <a:buNone/>
            </a:pPr>
            <a:endParaRPr lang="cs-CZ" altLang="cs-CZ" sz="1800" dirty="0"/>
          </a:p>
          <a:p>
            <a:pPr marL="0" indent="0" eaLnBrk="1" hangingPunct="1">
              <a:lnSpc>
                <a:spcPct val="100000"/>
              </a:lnSpc>
              <a:buNone/>
            </a:pPr>
            <a:endParaRPr lang="cs-CZ" alt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95E86F9-54BE-4BF4-B457-9EBF26C688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263" y="3312748"/>
            <a:ext cx="4689260" cy="331329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CCF92DD-B7DD-4D19-BC10-58054BC7B6F5}"/>
              </a:ext>
            </a:extLst>
          </p:cNvPr>
          <p:cNvSpPr txBox="1"/>
          <p:nvPr/>
        </p:nvSpPr>
        <p:spPr>
          <a:xfrm>
            <a:off x="270150" y="6245533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" indent="0">
              <a:lnSpc>
                <a:spcPct val="100000"/>
              </a:lnSpc>
              <a:buNone/>
            </a:pPr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Oční lékařství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VLOL7X1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731414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49238B-E7BD-4962-87EC-DEE110551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178" y="1436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altLang="cs-CZ" sz="3200" dirty="0"/>
              <a:t>Přídatné oční orgány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791702-5AF4-479D-9AE0-40FA3F714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3" y="671527"/>
            <a:ext cx="11638625" cy="570263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sz="1800" dirty="0"/>
              <a:t>Spojivka – tenká, průhledná blána tvořící vak, kterým z vnitřní strany víček přechází na přední část bělimy.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cs-CZ" altLang="cs-CZ" sz="1800" dirty="0"/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cs-CZ" altLang="cs-CZ" sz="1800" dirty="0"/>
              <a:t>Oční víčka – tvořena kůží s podkožím, m. </a:t>
            </a:r>
            <a:r>
              <a:rPr lang="cs-CZ" altLang="cs-CZ" sz="1800" dirty="0" err="1"/>
              <a:t>orbicularis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oculi</a:t>
            </a:r>
            <a:r>
              <a:rPr lang="cs-CZ" altLang="cs-CZ" sz="1800" dirty="0"/>
              <a:t> (inervován n. VII, při periferní paréze vzniká </a:t>
            </a:r>
            <a:r>
              <a:rPr lang="cs-CZ" altLang="cs-CZ" sz="1800" dirty="0" err="1"/>
              <a:t>lagoftalmus</a:t>
            </a:r>
            <a:r>
              <a:rPr lang="cs-CZ" altLang="cs-CZ" sz="1800" dirty="0"/>
              <a:t>), chrupavčitou ploténkou tarzem (k hornímu okraji tarzu se upíná m. levator </a:t>
            </a:r>
            <a:r>
              <a:rPr lang="cs-CZ" altLang="cs-CZ" sz="1800" dirty="0" err="1"/>
              <a:t>palpebrae</a:t>
            </a:r>
            <a:r>
              <a:rPr lang="cs-CZ" altLang="cs-CZ" sz="1800" dirty="0"/>
              <a:t> superior - inervován n. III, při paréze vzniká ptóza), tarzální spojivkou.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cs-CZ" altLang="cs-CZ" sz="1800" dirty="0"/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cs-CZ" altLang="cs-CZ" sz="1800" dirty="0"/>
              <a:t>Slzné ústrojí – tvořeno slznou žlázou a slznými cestami (slzné body, slzné kanálky, slzný vak, slzovodem pak slzy odtékají do nosu).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cs-CZ" altLang="cs-CZ" sz="1800" dirty="0"/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cs-CZ" altLang="cs-CZ" sz="1800" dirty="0"/>
              <a:t>Okohybné svaly – 4 přímé a 2 šikmé, všechny se upínají do skléry.</a:t>
            </a:r>
          </a:p>
          <a:p>
            <a:pPr>
              <a:lnSpc>
                <a:spcPct val="100000"/>
              </a:lnSpc>
            </a:pPr>
            <a:endParaRPr lang="cs-CZ" sz="1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EE7ECBB-BA2A-40F0-909D-EB7B928CE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06" y="3628210"/>
            <a:ext cx="3513526" cy="2719729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0F87ECFE-5E31-4861-80EB-406931D4B135}"/>
              </a:ext>
            </a:extLst>
          </p:cNvPr>
          <p:cNvCxnSpPr/>
          <p:nvPr/>
        </p:nvCxnSpPr>
        <p:spPr>
          <a:xfrm>
            <a:off x="2276466" y="4436754"/>
            <a:ext cx="763480" cy="294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484C5F6-1ED0-42B6-B53D-670F45B3EF41}"/>
              </a:ext>
            </a:extLst>
          </p:cNvPr>
          <p:cNvSpPr txBox="1"/>
          <p:nvPr/>
        </p:nvSpPr>
        <p:spPr>
          <a:xfrm>
            <a:off x="1347733" y="4238013"/>
            <a:ext cx="1034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+mn-lt"/>
              </a:rPr>
              <a:t>rohovka</a:t>
            </a: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DEF40943-8221-4DF0-9C60-22E628275A49}"/>
              </a:ext>
            </a:extLst>
          </p:cNvPr>
          <p:cNvCxnSpPr/>
          <p:nvPr/>
        </p:nvCxnSpPr>
        <p:spPr>
          <a:xfrm flipV="1">
            <a:off x="2265554" y="5863699"/>
            <a:ext cx="1198486" cy="301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B4E848E-23B5-4506-8369-3B0B5E60FCB5}"/>
              </a:ext>
            </a:extLst>
          </p:cNvPr>
          <p:cNvSpPr txBox="1"/>
          <p:nvPr/>
        </p:nvSpPr>
        <p:spPr>
          <a:xfrm>
            <a:off x="437545" y="5955957"/>
            <a:ext cx="206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+mn-lt"/>
              </a:rPr>
              <a:t>bulbární spojivka</a:t>
            </a: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633DD58B-94A8-4B26-BD4F-5890F6F984D8}"/>
              </a:ext>
            </a:extLst>
          </p:cNvPr>
          <p:cNvCxnSpPr/>
          <p:nvPr/>
        </p:nvCxnSpPr>
        <p:spPr>
          <a:xfrm>
            <a:off x="2234796" y="4944241"/>
            <a:ext cx="1198486" cy="337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C6868C9-E684-4036-8844-8DD3D7EBBE4D}"/>
              </a:ext>
            </a:extLst>
          </p:cNvPr>
          <p:cNvSpPr txBox="1"/>
          <p:nvPr/>
        </p:nvSpPr>
        <p:spPr>
          <a:xfrm>
            <a:off x="1249204" y="4743585"/>
            <a:ext cx="1327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+mn-lt"/>
              </a:rPr>
              <a:t>duhovka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D2CB8DF0-136A-411D-8F7A-C8F8FE13A724}"/>
              </a:ext>
            </a:extLst>
          </p:cNvPr>
          <p:cNvSpPr txBox="1"/>
          <p:nvPr/>
        </p:nvSpPr>
        <p:spPr>
          <a:xfrm>
            <a:off x="565639" y="3792598"/>
            <a:ext cx="206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+mn-lt"/>
              </a:rPr>
              <a:t>tarzální spojivka</a:t>
            </a:r>
          </a:p>
        </p:txBody>
      </p: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B608B0C4-2949-4CFD-95CA-641118550E53}"/>
              </a:ext>
            </a:extLst>
          </p:cNvPr>
          <p:cNvCxnSpPr>
            <a:cxnSpLocks/>
          </p:cNvCxnSpPr>
          <p:nvPr/>
        </p:nvCxnSpPr>
        <p:spPr>
          <a:xfrm>
            <a:off x="2361460" y="4030861"/>
            <a:ext cx="945158" cy="180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Obrázek 29">
            <a:extLst>
              <a:ext uri="{FF2B5EF4-FFF2-40B4-BE49-F238E27FC236}">
                <a16:creationId xmlns:a16="http://schemas.microsoft.com/office/drawing/2014/main" id="{31A2BF95-A377-4529-B207-D4CC8BCFE8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164" y="3649128"/>
            <a:ext cx="3377767" cy="2698811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4AC19158-B20B-4486-9CDE-105880AD7222}"/>
              </a:ext>
            </a:extLst>
          </p:cNvPr>
          <p:cNvSpPr txBox="1"/>
          <p:nvPr/>
        </p:nvSpPr>
        <p:spPr>
          <a:xfrm>
            <a:off x="224902" y="6349263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" indent="0">
              <a:lnSpc>
                <a:spcPct val="100000"/>
              </a:lnSpc>
              <a:buNone/>
            </a:pPr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Oční lékařství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VLOL7X1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91928995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ablona-video-simu-cz" id="{70E413AE-DF36-2240-8C7F-4EE22D6865F2}" vid="{D59A1AE0-0475-294C-904D-2C6C3702E6D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2907</TotalTime>
  <Words>897</Words>
  <Application>Microsoft Office PowerPoint</Application>
  <PresentationFormat>Širokoúhlá obrazovka</PresentationFormat>
  <Paragraphs>140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Tahoma</vt:lpstr>
      <vt:lpstr>Wingdings</vt:lpstr>
      <vt:lpstr>Prezentace_MU_CZ</vt:lpstr>
      <vt:lpstr>Anatomie oka</vt:lpstr>
      <vt:lpstr>Výstup z učení  </vt:lpstr>
      <vt:lpstr>Oční koule – bulbus oculi</vt:lpstr>
      <vt:lpstr>Rohovka - cornea</vt:lpstr>
      <vt:lpstr>Bělima - skléra</vt:lpstr>
      <vt:lpstr>Duhovka - iris</vt:lpstr>
      <vt:lpstr>Sítnice - retina</vt:lpstr>
      <vt:lpstr>Nitrooční prostor</vt:lpstr>
      <vt:lpstr>Přídatné oční orgány</vt:lpstr>
      <vt:lpstr>Zraková dráha</vt:lpstr>
      <vt:lpstr>Take home message aneb co studenti často nevědí 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ohrožující stavy u diabetiků</dc:title>
  <dc:creator>Vojtěch Bulhart</dc:creator>
  <cp:lastModifiedBy>Veronika Matušková</cp:lastModifiedBy>
  <cp:revision>17</cp:revision>
  <cp:lastPrinted>1601-01-01T00:00:00Z</cp:lastPrinted>
  <dcterms:created xsi:type="dcterms:W3CDTF">2020-08-24T06:00:57Z</dcterms:created>
  <dcterms:modified xsi:type="dcterms:W3CDTF">2021-10-25T19:43:42Z</dcterms:modified>
</cp:coreProperties>
</file>