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74" r:id="rId2"/>
    <p:sldId id="277" r:id="rId3"/>
    <p:sldId id="275" r:id="rId4"/>
    <p:sldId id="262" r:id="rId5"/>
    <p:sldId id="263" r:id="rId6"/>
    <p:sldId id="260" r:id="rId7"/>
    <p:sldId id="261" r:id="rId8"/>
    <p:sldId id="258" r:id="rId9"/>
    <p:sldId id="264" r:id="rId10"/>
    <p:sldId id="278" r:id="rId11"/>
    <p:sldId id="272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86" d="100"/>
          <a:sy n="86" d="100"/>
        </p:scale>
        <p:origin x="234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Farmakoterapie v oftalmologii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Lenka Hanáková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8D8C1-8762-4410-B6DD-01DD241A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780"/>
            <a:ext cx="10515600" cy="1144079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Take</a:t>
            </a:r>
            <a:r>
              <a:rPr lang="cs-CZ" sz="3200" dirty="0"/>
              <a:t> </a:t>
            </a:r>
            <a:r>
              <a:rPr lang="cs-CZ" sz="3200" dirty="0" err="1"/>
              <a:t>home</a:t>
            </a:r>
            <a:r>
              <a:rPr lang="cs-CZ" sz="3200" dirty="0"/>
              <a:t> </a:t>
            </a:r>
            <a:r>
              <a:rPr lang="cs-CZ" sz="3200" dirty="0" err="1"/>
              <a:t>message</a:t>
            </a:r>
            <a:r>
              <a:rPr lang="cs-CZ" sz="3200" dirty="0"/>
              <a:t> aneb co studenti často nevědí	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73AF2-F79C-4C5C-8490-E24147AD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882"/>
            <a:ext cx="11594236" cy="4351338"/>
          </a:xfrm>
        </p:spPr>
        <p:txBody>
          <a:bodyPr>
            <a:noAutofit/>
          </a:bodyPr>
          <a:lstStyle/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 </a:t>
            </a:r>
            <a:r>
              <a:rPr lang="cs-CZ" sz="1800" dirty="0" err="1"/>
              <a:t>Miotika</a:t>
            </a:r>
            <a:r>
              <a:rPr lang="cs-CZ" sz="1800" dirty="0"/>
              <a:t> a mydriatika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/>
              <a:t>   Čtyři </a:t>
            </a:r>
            <a:r>
              <a:rPr lang="cs-CZ" sz="1800" dirty="0"/>
              <a:t>skupiny lokálních </a:t>
            </a:r>
            <a:r>
              <a:rPr lang="cs-CZ" sz="1800" dirty="0" err="1"/>
              <a:t>antiglaukomatik</a:t>
            </a:r>
            <a:r>
              <a:rPr lang="cs-CZ" sz="1800" dirty="0"/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EE9018-74D8-40BF-94BB-7D3D64BF2968}"/>
              </a:ext>
            </a:extLst>
          </p:cNvPr>
          <p:cNvSpPr txBox="1"/>
          <p:nvPr/>
        </p:nvSpPr>
        <p:spPr>
          <a:xfrm>
            <a:off x="260413" y="6395220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8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8D8C1-8762-4410-B6DD-01DD241A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780"/>
            <a:ext cx="10515600" cy="114407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Výstup z učení	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73AF2-F79C-4C5C-8490-E24147AD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64" y="1606859"/>
            <a:ext cx="11594236" cy="4351338"/>
          </a:xfrm>
        </p:spPr>
        <p:txBody>
          <a:bodyPr>
            <a:noAutofit/>
          </a:bodyPr>
          <a:lstStyle/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Student vyjmenuje základní skupiny léků užívaných v oftalmologii.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Student vyjmenuje základní aplikační formy léků užívaných v oftalmologii.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EE9018-74D8-40BF-94BB-7D3D64BF2968}"/>
              </a:ext>
            </a:extLst>
          </p:cNvPr>
          <p:cNvSpPr txBox="1"/>
          <p:nvPr/>
        </p:nvSpPr>
        <p:spPr>
          <a:xfrm>
            <a:off x="260413" y="6395220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9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56181-33F7-4C21-9D64-381EE64E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43" y="2484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Lokální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ADD75-4A04-4D78-90FB-65E213A7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911225"/>
            <a:ext cx="11461072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dirty="0"/>
              <a:t>Oční kapky – nejčastější forma aplikace. Aplikace 1 kapky do spojivkového vaku s následným několikasekundovým stlačením vnitřního koutku k zabránění rychlého odtoku kapek slznými cestami.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Oční mast – delší působení než kapky. Aplikace cca. 1 cm proužku masti do spojivkového vaku. Masťový základ je toxický pro nitrooční struktury, proto mast nepodáváme u pronikajících očních poranění.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Dobrý průnik léčiv jen do předního očního segmentu.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Časový rozestup mezi vícero léčivy má být 5-10 minut.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Při povrchových infekčních očních zánětech rohovky a spojivky oko nekryjeme krytím.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Trendem jsou nové preparáty bez konzervačních látek.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Aplikujeme ATB, kortikosteroidy a fixní kombinované preparáty ATB s kortikosteroidem, antivirotika, antimykotika, imunosupresiva, nesteroidní antiflogistika, léky potlačující projevy alergie – antihistaminika, stabilizátory žírných buněk, antihistaminika se stabilizačním účinkem na žírné buňky, mydriatika a </a:t>
            </a:r>
            <a:r>
              <a:rPr lang="cs-CZ" sz="1800" dirty="0" err="1"/>
              <a:t>cykloplegika</a:t>
            </a:r>
            <a:r>
              <a:rPr lang="cs-CZ" sz="1800" dirty="0"/>
              <a:t>, anestetika, </a:t>
            </a:r>
            <a:r>
              <a:rPr lang="cs-CZ" sz="1800" dirty="0" err="1"/>
              <a:t>antiglaukomatika</a:t>
            </a:r>
            <a:r>
              <a:rPr lang="cs-CZ" sz="1800" dirty="0"/>
              <a:t>, </a:t>
            </a:r>
            <a:r>
              <a:rPr lang="cs-CZ" sz="1800" dirty="0" err="1"/>
              <a:t>lubrikancia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8972CC-C585-4E41-A99A-B5DBCD8F7D88}"/>
              </a:ext>
            </a:extLst>
          </p:cNvPr>
          <p:cNvSpPr txBox="1"/>
          <p:nvPr/>
        </p:nvSpPr>
        <p:spPr>
          <a:xfrm>
            <a:off x="268549" y="6273827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  <a:p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7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43AF0-137E-4808-B0A5-12E97722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74"/>
            <a:ext cx="10515600" cy="8763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AB8727-2E8D-4380-BE7A-CD2DB257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54" y="107674"/>
            <a:ext cx="11691891" cy="61066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ATB – liší se spektrem účinnosti: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Fluorochinolony</a:t>
            </a:r>
            <a:r>
              <a:rPr lang="cs-CZ" sz="1800" dirty="0"/>
              <a:t> – širokospektréꓼ </a:t>
            </a:r>
            <a:r>
              <a:rPr lang="cs-CZ" sz="1800" dirty="0" err="1"/>
              <a:t>ofloxacin</a:t>
            </a:r>
            <a:r>
              <a:rPr lang="cs-CZ" sz="1800" dirty="0"/>
              <a:t>, </a:t>
            </a:r>
            <a:r>
              <a:rPr lang="cs-CZ" sz="1800" dirty="0" err="1"/>
              <a:t>levofloxacin</a:t>
            </a:r>
            <a:r>
              <a:rPr lang="cs-CZ" sz="1800" dirty="0"/>
              <a:t>, </a:t>
            </a:r>
            <a:r>
              <a:rPr lang="cs-CZ" sz="1800" dirty="0" err="1"/>
              <a:t>moxifloxacin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Aminoglykosidy – </a:t>
            </a:r>
            <a:r>
              <a:rPr lang="cs-CZ" sz="1800" dirty="0" err="1"/>
              <a:t>gentamicin</a:t>
            </a:r>
            <a:r>
              <a:rPr lang="cs-CZ" sz="1800" dirty="0"/>
              <a:t>, </a:t>
            </a:r>
            <a:r>
              <a:rPr lang="cs-CZ" sz="1800" dirty="0" err="1"/>
              <a:t>tobramycin</a:t>
            </a:r>
            <a:r>
              <a:rPr lang="cs-CZ" sz="1800" dirty="0"/>
              <a:t>, neomycin (v kombinaci s bacitracinem jako </a:t>
            </a:r>
            <a:r>
              <a:rPr lang="cs-CZ" sz="1800" dirty="0" err="1"/>
              <a:t>Ophthalmo</a:t>
            </a:r>
            <a:r>
              <a:rPr lang="cs-CZ" sz="1800" dirty="0"/>
              <a:t>-framykoin ®)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Makrolidy</a:t>
            </a:r>
            <a:r>
              <a:rPr lang="cs-CZ" sz="1800" dirty="0"/>
              <a:t> – </a:t>
            </a:r>
            <a:r>
              <a:rPr lang="cs-CZ" sz="1800" dirty="0" err="1"/>
              <a:t>azithromycin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Těhotné a kojící – </a:t>
            </a:r>
            <a:r>
              <a:rPr lang="cs-CZ" sz="1800" dirty="0" err="1"/>
              <a:t>kanamycin</a:t>
            </a:r>
            <a:r>
              <a:rPr lang="cs-CZ" sz="1800" dirty="0"/>
              <a:t>, </a:t>
            </a:r>
            <a:r>
              <a:rPr lang="cs-CZ" sz="1800" dirty="0" err="1"/>
              <a:t>moxifloxacin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Antivirotika – </a:t>
            </a:r>
            <a:r>
              <a:rPr lang="cs-CZ" sz="1800" dirty="0" err="1"/>
              <a:t>ganciklovir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Antimykotika – </a:t>
            </a:r>
            <a:r>
              <a:rPr lang="cs-CZ" sz="1800" dirty="0" err="1"/>
              <a:t>natamycin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Kortikosteroidy – liší se protizánětlivým efektemꓼ </a:t>
            </a:r>
            <a:r>
              <a:rPr lang="cs-CZ" sz="1800" dirty="0" err="1"/>
              <a:t>dexamethason</a:t>
            </a:r>
            <a:r>
              <a:rPr lang="cs-CZ" sz="1800" dirty="0"/>
              <a:t>, </a:t>
            </a:r>
            <a:r>
              <a:rPr lang="cs-CZ" sz="1800" dirty="0" err="1"/>
              <a:t>prednisolon</a:t>
            </a:r>
            <a:r>
              <a:rPr lang="cs-CZ" sz="1800" dirty="0"/>
              <a:t>, </a:t>
            </a:r>
            <a:r>
              <a:rPr lang="cs-CZ" sz="1800" dirty="0" err="1"/>
              <a:t>hydrocortison</a:t>
            </a:r>
            <a:r>
              <a:rPr lang="cs-CZ" sz="1800" dirty="0"/>
              <a:t>, </a:t>
            </a:r>
            <a:r>
              <a:rPr lang="cs-CZ" sz="1800" dirty="0" err="1"/>
              <a:t>fluorometholon</a:t>
            </a:r>
            <a:r>
              <a:rPr lang="cs-CZ" sz="1800" dirty="0"/>
              <a:t>. Při dlouhodobém lokálním i celkovém podávání je riziko rozvoje steroidního glaukomu a katarakty.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NSAID – </a:t>
            </a:r>
            <a:r>
              <a:rPr lang="cs-CZ" sz="1800" dirty="0" err="1"/>
              <a:t>indometacin</a:t>
            </a:r>
            <a:r>
              <a:rPr lang="cs-CZ" sz="1800" dirty="0"/>
              <a:t>, </a:t>
            </a:r>
            <a:r>
              <a:rPr lang="cs-CZ" sz="1800" dirty="0" err="1"/>
              <a:t>diklofenak</a:t>
            </a:r>
            <a:r>
              <a:rPr lang="cs-CZ" sz="1800" dirty="0"/>
              <a:t>, </a:t>
            </a:r>
            <a:r>
              <a:rPr lang="cs-CZ" sz="1800" dirty="0" err="1"/>
              <a:t>nepafenac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Léky potlačující projevy alergie: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Antihistaminika – </a:t>
            </a:r>
            <a:r>
              <a:rPr lang="cs-CZ" sz="1800" dirty="0" err="1"/>
              <a:t>azelastin</a:t>
            </a:r>
            <a:r>
              <a:rPr lang="cs-CZ" sz="1800" dirty="0"/>
              <a:t>, </a:t>
            </a:r>
            <a:r>
              <a:rPr lang="cs-CZ" sz="1800" dirty="0" err="1"/>
              <a:t>emedastin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Stabilizátory žírných buněk – </a:t>
            </a:r>
            <a:r>
              <a:rPr lang="cs-CZ" sz="1800" dirty="0" err="1"/>
              <a:t>kromoglykát</a:t>
            </a:r>
            <a:r>
              <a:rPr lang="cs-CZ" sz="1800" dirty="0"/>
              <a:t> sodný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Antihistaminika se stabilizačním účinkem na žírné buňky – </a:t>
            </a:r>
            <a:r>
              <a:rPr lang="cs-CZ" sz="1800" dirty="0" err="1"/>
              <a:t>olopatadin</a:t>
            </a:r>
            <a:r>
              <a:rPr lang="cs-CZ" sz="1800" dirty="0"/>
              <a:t>, </a:t>
            </a:r>
            <a:r>
              <a:rPr lang="cs-CZ" sz="1800" dirty="0" err="1"/>
              <a:t>ketotifen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 err="1"/>
              <a:t>Lubrikancia</a:t>
            </a:r>
            <a:r>
              <a:rPr lang="cs-CZ" sz="1800" dirty="0"/>
              <a:t> – ke zvlhčení očního povrchu ve formě kapek, gelu, masti. Výběr preparátu a frekvence aplikace dle stupně suchého oka.</a:t>
            </a:r>
          </a:p>
          <a:p>
            <a:pPr marL="72000" indent="0">
              <a:buNone/>
            </a:pP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  <a:p>
            <a:endParaRPr lang="pt-BR" sz="1800" dirty="0">
              <a:solidFill>
                <a:srgbClr val="0000D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1602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4874D-BA03-40AE-AAB1-41E9551A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0718"/>
            <a:ext cx="10515600" cy="54407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95FC8-8225-4EAF-8C03-B65BC5152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27" y="236522"/>
            <a:ext cx="1178954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dirty="0" err="1"/>
              <a:t>Antiglaukomatika</a:t>
            </a:r>
            <a:r>
              <a:rPr lang="cs-CZ" sz="1800" dirty="0"/>
              <a:t> – účinkují snížením produkce nitrooční tekutiny v řasnatém tělesu nebo usnadněním odtoku nitrooční tekutiny z oka.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Betablokátory – nejsou vhodné u onemocnění srdce, bronchiálního astmatu, CHOPN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Sympatomimetika (adrenergní agonisté)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Inhibitory </a:t>
            </a:r>
            <a:r>
              <a:rPr lang="cs-CZ" sz="1800" dirty="0" err="1"/>
              <a:t>karboanhydrázy</a:t>
            </a:r>
            <a:r>
              <a:rPr lang="cs-CZ" sz="1800" dirty="0"/>
              <a:t> – kontraindikovány u osob s alergií na sulfonamidy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Parasympatimimetika</a:t>
            </a:r>
            <a:r>
              <a:rPr lang="cs-CZ" sz="1800" dirty="0"/>
              <a:t> (</a:t>
            </a:r>
            <a:r>
              <a:rPr lang="cs-CZ" sz="1800" dirty="0" err="1"/>
              <a:t>miotika</a:t>
            </a:r>
            <a:r>
              <a:rPr lang="cs-CZ" sz="1800" dirty="0"/>
              <a:t>) – pilokarpin, standardně se již v léčbě glaukomu nepoužívá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Analoga prostaglandinů/</a:t>
            </a:r>
            <a:r>
              <a:rPr lang="cs-CZ" sz="1800" dirty="0" err="1"/>
              <a:t>prostamidy</a:t>
            </a:r>
            <a:r>
              <a:rPr lang="cs-CZ" sz="1800" dirty="0"/>
              <a:t> – v současnosti lék první volby (nejvyšší účinnost, bezpečné, aplikace jen 1x denně)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Fixní kombinované preparáty – kombinace 2 účinných léků v jednom preparátu ještě více sníží nitrooční tlak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Anestetika – </a:t>
            </a:r>
            <a:r>
              <a:rPr lang="cs-CZ" sz="1800" dirty="0" err="1"/>
              <a:t>oxybuprokain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Mydriatika a </a:t>
            </a:r>
            <a:r>
              <a:rPr lang="cs-CZ" sz="1800" dirty="0" err="1"/>
              <a:t>cykloplegika</a:t>
            </a:r>
            <a:r>
              <a:rPr lang="cs-CZ" sz="1800" dirty="0"/>
              <a:t> – navodí mydriázu a některé navíc i </a:t>
            </a:r>
            <a:r>
              <a:rPr lang="cs-CZ" sz="1800" dirty="0" err="1"/>
              <a:t>cykloplegii</a:t>
            </a:r>
            <a:r>
              <a:rPr lang="cs-CZ" sz="1800" dirty="0"/>
              <a:t> (parézu ciliárního svalu řasnatého tělesa, tzn. vyřadí akomodaci). Liší se intenzitou a dobou trvání mydriázy (krátkodobě působící mydriatika běžně užívaná v ambulanci k vyšetření očního pozadí jsou </a:t>
            </a:r>
            <a:r>
              <a:rPr lang="cs-CZ" sz="1800" dirty="0" err="1"/>
              <a:t>tropikamid</a:t>
            </a:r>
            <a:r>
              <a:rPr lang="cs-CZ" sz="1800" dirty="0"/>
              <a:t> a </a:t>
            </a:r>
            <a:r>
              <a:rPr lang="cs-CZ" sz="1800" dirty="0" err="1"/>
              <a:t>fenylefrin</a:t>
            </a:r>
            <a:r>
              <a:rPr lang="cs-CZ" sz="1800" dirty="0"/>
              <a:t>, naopak dlouhodobě působící k léčbě nitroočních zánětů jsou skopolamin, </a:t>
            </a:r>
            <a:r>
              <a:rPr lang="cs-CZ" sz="1800" dirty="0" err="1"/>
              <a:t>homatropin</a:t>
            </a:r>
            <a:r>
              <a:rPr lang="cs-CZ" sz="1800" dirty="0"/>
              <a:t>, atropin). Neuváženým navozením arteficiální mydriázy můžeme u predisponovaných osob s uzavřeným komorovým úhlem vyvolat glaukomový záchvat. Po dobu navození arteficiální mydriázy je zákaz řízení motorových vozidel. U mladých pacientů se mohou přechodně objevit celkové NÚ (</a:t>
            </a:r>
            <a:r>
              <a:rPr lang="cs-CZ" sz="1800" dirty="0" err="1"/>
              <a:t>vertigo</a:t>
            </a:r>
            <a:r>
              <a:rPr lang="cs-CZ" sz="1800" dirty="0"/>
              <a:t>, nauzea).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Sympatomimetika – krátkodobá: </a:t>
            </a:r>
            <a:r>
              <a:rPr lang="cs-CZ" sz="1800" dirty="0" err="1"/>
              <a:t>fenylefrin</a:t>
            </a:r>
            <a:r>
              <a:rPr lang="cs-CZ" sz="1800" dirty="0"/>
              <a:t>, dlouhodobá: adrenalin, kokain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Parasympatolytika</a:t>
            </a:r>
            <a:r>
              <a:rPr lang="cs-CZ" sz="1800" dirty="0"/>
              <a:t> – krátkodobá: </a:t>
            </a:r>
            <a:r>
              <a:rPr lang="cs-CZ" sz="1800" dirty="0" err="1"/>
              <a:t>tropikamid</a:t>
            </a:r>
            <a:r>
              <a:rPr lang="cs-CZ" sz="1800" dirty="0"/>
              <a:t>, dlouhodobá: atropin, </a:t>
            </a:r>
            <a:r>
              <a:rPr lang="cs-CZ" sz="1800" dirty="0" err="1"/>
              <a:t>homatropin</a:t>
            </a:r>
            <a:r>
              <a:rPr lang="cs-CZ" sz="1800" dirty="0"/>
              <a:t>, skopolamin, </a:t>
            </a:r>
            <a:r>
              <a:rPr lang="cs-CZ" sz="1800" dirty="0" err="1"/>
              <a:t>cyklopentolát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31F65B-1A9B-443D-B8CA-F1E7B4CFFCFA}"/>
              </a:ext>
            </a:extLst>
          </p:cNvPr>
          <p:cNvSpPr txBox="1"/>
          <p:nvPr/>
        </p:nvSpPr>
        <p:spPr>
          <a:xfrm>
            <a:off x="90996" y="639633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  <a:p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1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10A17-9B72-4C85-A00C-9B3122F2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015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Periokulární</a:t>
            </a:r>
            <a:r>
              <a:rPr lang="cs-CZ" sz="3200" dirty="0"/>
              <a:t>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1B9466-B514-49A1-A785-6888AF04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13" y="869235"/>
            <a:ext cx="1163936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/>
              <a:t>Riziko perforace bulbu jehlou.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 err="1"/>
              <a:t>Subkonjunktivální</a:t>
            </a:r>
            <a:r>
              <a:rPr lang="cs-CZ" sz="1800" dirty="0"/>
              <a:t> aplikace léčiva – injekční podání pod spojivku, nejčastěji do dolní poloviny bulbu a po předchozí aplikaci topického anestetika. Dobrý průnik do předního očního segmentu. Podáváme kombinaci kortikosteroidů a mydriatik při těžkém nitroočním zánětu.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Para/</a:t>
            </a:r>
            <a:r>
              <a:rPr lang="cs-CZ" sz="1800" dirty="0" err="1"/>
              <a:t>retrobulbární</a:t>
            </a:r>
            <a:r>
              <a:rPr lang="cs-CZ" sz="1800" dirty="0"/>
              <a:t> aplikace léčiva – injekční podání vedle/za bulbus, s léčivem současně aplikujeme i anestetikum. Dobrý průnik do zadního očního segmentu. Aplikujeme kortikosteroidy při těžkém nitroočním zánětu.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5E95E-6CF4-4168-86C4-01E428F7B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6"/>
          <a:stretch/>
        </p:blipFill>
        <p:spPr>
          <a:xfrm>
            <a:off x="2041863" y="3167745"/>
            <a:ext cx="5121953" cy="3191332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57654C6-1FE7-4C84-AAA1-9800507A77E4}"/>
              </a:ext>
            </a:extLst>
          </p:cNvPr>
          <p:cNvCxnSpPr/>
          <p:nvPr/>
        </p:nvCxnSpPr>
        <p:spPr>
          <a:xfrm flipH="1">
            <a:off x="7261934" y="5699464"/>
            <a:ext cx="923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36BB88-716C-46D9-8B7D-780E19DE4FD3}"/>
              </a:ext>
            </a:extLst>
          </p:cNvPr>
          <p:cNvSpPr txBox="1"/>
          <p:nvPr/>
        </p:nvSpPr>
        <p:spPr>
          <a:xfrm>
            <a:off x="8185212" y="5486902"/>
            <a:ext cx="240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Parabulbární</a:t>
            </a:r>
            <a:r>
              <a:rPr lang="cs-CZ" sz="1800" dirty="0"/>
              <a:t> injekce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5CE38B3-BD35-421F-8DD5-BEC749FCEE2D}"/>
              </a:ext>
            </a:extLst>
          </p:cNvPr>
          <p:cNvCxnSpPr/>
          <p:nvPr/>
        </p:nvCxnSpPr>
        <p:spPr>
          <a:xfrm flipH="1">
            <a:off x="6320901" y="6232124"/>
            <a:ext cx="1802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3552AA8-51A1-40EC-B45B-B75A5FC1D164}"/>
              </a:ext>
            </a:extLst>
          </p:cNvPr>
          <p:cNvSpPr txBox="1"/>
          <p:nvPr/>
        </p:nvSpPr>
        <p:spPr>
          <a:xfrm>
            <a:off x="8123068" y="6007500"/>
            <a:ext cx="255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Retrobulbární</a:t>
            </a:r>
            <a:r>
              <a:rPr lang="cs-CZ" sz="1800" dirty="0"/>
              <a:t> injekce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331E23-F78A-46EC-8608-F8217BE7778C}"/>
              </a:ext>
            </a:extLst>
          </p:cNvPr>
          <p:cNvSpPr txBox="1"/>
          <p:nvPr/>
        </p:nvSpPr>
        <p:spPr>
          <a:xfrm>
            <a:off x="774576" y="649287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  <a:p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5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FBEA0-273C-4074-9BAF-9E595BC3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Nitrooční aplikace léčiv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4CDAEF-2C04-45C2-A24A-27FF718E4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8" y="122515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 err="1"/>
              <a:t>Intravitreální</a:t>
            </a:r>
            <a:r>
              <a:rPr lang="cs-CZ" sz="1800" dirty="0"/>
              <a:t> aplikace – injekční podání léčiva do prostoru sklivce. Provádí se na zákrokovém sálku a po předchozí desinfekci víček, výplachu spojivkového vaku roztokem </a:t>
            </a:r>
            <a:r>
              <a:rPr lang="cs-CZ" sz="1800" dirty="0" err="1"/>
              <a:t>povidonum</a:t>
            </a:r>
            <a:r>
              <a:rPr lang="cs-CZ" sz="1800" dirty="0"/>
              <a:t> </a:t>
            </a:r>
            <a:r>
              <a:rPr lang="cs-CZ" sz="1800" dirty="0" err="1"/>
              <a:t>iodinatum</a:t>
            </a:r>
            <a:r>
              <a:rPr lang="cs-CZ" sz="1800" dirty="0"/>
              <a:t> a aplikaci topického anestetika a lokálního ATB. Aplikujeme </a:t>
            </a:r>
            <a:r>
              <a:rPr lang="cs-CZ" sz="1800" dirty="0" err="1"/>
              <a:t>antiVEGF</a:t>
            </a:r>
            <a:r>
              <a:rPr lang="cs-CZ" sz="1800" dirty="0"/>
              <a:t> léčiva, ATB, kortikosteroidy, </a:t>
            </a:r>
            <a:r>
              <a:rPr lang="cs-CZ" sz="1800" dirty="0" err="1"/>
              <a:t>metotrexát</a:t>
            </a:r>
            <a:r>
              <a:rPr lang="cs-CZ" sz="1800" dirty="0"/>
              <a:t> (u nitroočního lymfomu).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Riziko poranění čočky jehlou při nešetrné aplikaci, rozvoje infekční </a:t>
            </a:r>
            <a:r>
              <a:rPr lang="cs-CZ" sz="1800" dirty="0" err="1"/>
              <a:t>endoftalmitidy</a:t>
            </a:r>
            <a:r>
              <a:rPr lang="cs-CZ" sz="1800" dirty="0"/>
              <a:t> v odstupu několika dní po aplikaci, </a:t>
            </a:r>
            <a:r>
              <a:rPr lang="cs-CZ" sz="1800" dirty="0" err="1"/>
              <a:t>amoce</a:t>
            </a:r>
            <a:r>
              <a:rPr lang="cs-CZ" sz="1800" dirty="0"/>
              <a:t> sítnice.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Léčiva můžeme aplikovat nitroočně do přední oční komory nebo sklivce i </a:t>
            </a:r>
            <a:r>
              <a:rPr lang="cs-CZ" sz="1800" dirty="0" err="1"/>
              <a:t>peroperačně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Picture 11" descr="100_4944">
            <a:extLst>
              <a:ext uri="{FF2B5EF4-FFF2-40B4-BE49-F238E27FC236}">
                <a16:creationId xmlns:a16="http://schemas.microsoft.com/office/drawing/2014/main" id="{7EC77D61-3C29-4127-9797-09266EBC17E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33" y="3457176"/>
            <a:ext cx="4245299" cy="283088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B68B881-0A36-4FF1-80F3-EA80981B68AD}"/>
              </a:ext>
            </a:extLst>
          </p:cNvPr>
          <p:cNvSpPr txBox="1"/>
          <p:nvPr/>
        </p:nvSpPr>
        <p:spPr>
          <a:xfrm>
            <a:off x="636973" y="6439609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  <a:p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6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DA705-C68F-44E5-8E5A-B475C0BB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62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Celková terapie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6E117-783A-4326-A362-8C59E677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726697"/>
            <a:ext cx="11354540" cy="54046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800" dirty="0"/>
              <a:t>Indikovaná, pokud proces není zvládnutelný lokální léčbou, k posílení lokální léčby. Ve formě perorální nebo u závažnějších stavů parenterální (</a:t>
            </a:r>
            <a:r>
              <a:rPr lang="cs-CZ" sz="1800" dirty="0" err="1"/>
              <a:t>i.v</a:t>
            </a:r>
            <a:r>
              <a:rPr lang="cs-CZ" sz="1800" dirty="0"/>
              <a:t>., příp. </a:t>
            </a:r>
            <a:r>
              <a:rPr lang="cs-CZ" sz="1800" dirty="0" err="1"/>
              <a:t>i.m</a:t>
            </a:r>
            <a:r>
              <a:rPr lang="cs-CZ" sz="1800" dirty="0"/>
              <a:t>.).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ATB – většina má špatný průnik do oka. Léčivo nasazujeme empiricky nebo na základě kultivace a citlivosti, někdy je nutná konzultace s klinickým farmakologem. Podáváme cefalosporiny 3. generace (</a:t>
            </a:r>
            <a:r>
              <a:rPr lang="cs-CZ" sz="1800" dirty="0" err="1"/>
              <a:t>ceftazidim</a:t>
            </a:r>
            <a:r>
              <a:rPr lang="cs-CZ" sz="1800" dirty="0"/>
              <a:t>) spolu s </a:t>
            </a:r>
            <a:r>
              <a:rPr lang="cs-CZ" sz="1800" dirty="0" err="1"/>
              <a:t>vankomycinem</a:t>
            </a:r>
            <a:r>
              <a:rPr lang="cs-CZ" sz="1800" dirty="0"/>
              <a:t> u infekční </a:t>
            </a:r>
            <a:r>
              <a:rPr lang="cs-CZ" sz="1800" dirty="0" err="1"/>
              <a:t>endoftalmitidy</a:t>
            </a:r>
            <a:r>
              <a:rPr lang="cs-CZ" sz="1800" dirty="0"/>
              <a:t>, amoxicilin s kyselinou </a:t>
            </a:r>
            <a:r>
              <a:rPr lang="cs-CZ" sz="1800" dirty="0" err="1"/>
              <a:t>klavulonovou</a:t>
            </a:r>
            <a:r>
              <a:rPr lang="cs-CZ" sz="1800" dirty="0"/>
              <a:t> nebo </a:t>
            </a:r>
            <a:r>
              <a:rPr lang="cs-CZ" sz="1800" dirty="0" err="1"/>
              <a:t>klindamycin</a:t>
            </a:r>
            <a:r>
              <a:rPr lang="cs-CZ" sz="1800" dirty="0"/>
              <a:t> u zánětů očnice, slzného vaku, </a:t>
            </a:r>
            <a:r>
              <a:rPr lang="cs-CZ" sz="1800" dirty="0" err="1"/>
              <a:t>azitromycin</a:t>
            </a:r>
            <a:r>
              <a:rPr lang="cs-CZ" sz="1800" dirty="0"/>
              <a:t> u toxoplazmózy.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Antivirotika – </a:t>
            </a:r>
            <a:r>
              <a:rPr lang="cs-CZ" sz="1800" dirty="0" err="1"/>
              <a:t>aciklovir</a:t>
            </a:r>
            <a:r>
              <a:rPr lang="cs-CZ" sz="1800" dirty="0"/>
              <a:t> u herpetických zánětů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Antimykotika 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Antihelmintika</a:t>
            </a: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Kortikosteroidy – indikované ke zklidnění těžkého nitroočního zánětu. Nejčastěji </a:t>
            </a:r>
            <a:r>
              <a:rPr lang="cs-CZ" sz="1800" dirty="0" err="1"/>
              <a:t>prednison</a:t>
            </a:r>
            <a:r>
              <a:rPr lang="cs-CZ" sz="1800" dirty="0"/>
              <a:t> </a:t>
            </a:r>
            <a:r>
              <a:rPr lang="cs-CZ" sz="1800" dirty="0" err="1"/>
              <a:t>p.o</a:t>
            </a:r>
            <a:r>
              <a:rPr lang="cs-CZ" sz="1800" dirty="0"/>
              <a:t>. (0,5 – 1mg/kg/den), </a:t>
            </a:r>
            <a:r>
              <a:rPr lang="cs-CZ" sz="1800" dirty="0" err="1"/>
              <a:t>metylprednisolon</a:t>
            </a:r>
            <a:r>
              <a:rPr lang="cs-CZ" sz="1800" dirty="0"/>
              <a:t> </a:t>
            </a:r>
            <a:r>
              <a:rPr lang="cs-CZ" sz="1800" dirty="0" err="1"/>
              <a:t>p.o</a:t>
            </a:r>
            <a:r>
              <a:rPr lang="cs-CZ" sz="1800" dirty="0"/>
              <a:t>. (5mg </a:t>
            </a:r>
            <a:r>
              <a:rPr lang="cs-CZ" sz="1800" dirty="0" err="1"/>
              <a:t>prednisonu</a:t>
            </a:r>
            <a:r>
              <a:rPr lang="cs-CZ" sz="1800" dirty="0"/>
              <a:t> odpovídá 4mg </a:t>
            </a:r>
            <a:r>
              <a:rPr lang="cs-CZ" sz="1800" dirty="0" err="1"/>
              <a:t>metylprednisolonu</a:t>
            </a:r>
            <a:r>
              <a:rPr lang="cs-CZ" sz="1800" dirty="0"/>
              <a:t>) nebo </a:t>
            </a:r>
            <a:r>
              <a:rPr lang="cs-CZ" sz="1800" dirty="0" err="1"/>
              <a:t>i.v</a:t>
            </a:r>
            <a:r>
              <a:rPr lang="cs-CZ" sz="1800" dirty="0"/>
              <a:t>. (250 – 1000mg/den), </a:t>
            </a:r>
            <a:r>
              <a:rPr lang="cs-CZ" sz="1800" dirty="0" err="1"/>
              <a:t>hydrocortison</a:t>
            </a:r>
            <a:r>
              <a:rPr lang="cs-CZ" sz="1800" dirty="0"/>
              <a:t> </a:t>
            </a:r>
            <a:r>
              <a:rPr lang="cs-CZ" sz="1800" dirty="0" err="1"/>
              <a:t>i.v</a:t>
            </a:r>
            <a:r>
              <a:rPr lang="cs-CZ" sz="1800" dirty="0"/>
              <a:t>., </a:t>
            </a:r>
            <a:r>
              <a:rPr lang="cs-CZ" sz="1800" dirty="0" err="1"/>
              <a:t>i.m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Imunosupresiva – indikovaná v </a:t>
            </a:r>
            <a:r>
              <a:rPr lang="cs-CZ" sz="1800" dirty="0" err="1"/>
              <a:t>monoterapii</a:t>
            </a:r>
            <a:r>
              <a:rPr lang="cs-CZ" sz="1800" dirty="0"/>
              <a:t> nebo kombinované léčbě s kortikosteroidy u zrak ohrožujícího, neinfekčního nitroočního zánětu. Nejčastěji </a:t>
            </a:r>
            <a:r>
              <a:rPr lang="cs-CZ" sz="1800" dirty="0" err="1"/>
              <a:t>metotrexát</a:t>
            </a:r>
            <a:r>
              <a:rPr lang="cs-CZ" sz="1800" dirty="0"/>
              <a:t>, </a:t>
            </a:r>
            <a:r>
              <a:rPr lang="cs-CZ" sz="1800" dirty="0" err="1"/>
              <a:t>azatioprin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Biologická léčba – moderní způsob léčby neinfekčních nitroočních zánětů po splnění indikačních kritérií.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Antiglaukomatika</a:t>
            </a:r>
            <a:r>
              <a:rPr lang="cs-CZ" sz="1800" dirty="0"/>
              <a:t> - indikovaná, pokud se vysoký nitrooční tlak nedaří zvládnout lokálními </a:t>
            </a:r>
            <a:r>
              <a:rPr lang="cs-CZ" sz="1800" dirty="0" err="1"/>
              <a:t>antiglaukomatiky</a:t>
            </a:r>
            <a:r>
              <a:rPr lang="cs-CZ" sz="1800" dirty="0"/>
              <a:t>. Lze je podávat jen po nezbytně nutnou dobu. Inhibitory </a:t>
            </a:r>
            <a:r>
              <a:rPr lang="cs-CZ" sz="1800" dirty="0" err="1"/>
              <a:t>karboanhydrázy</a:t>
            </a:r>
            <a:r>
              <a:rPr lang="cs-CZ" sz="1800" dirty="0"/>
              <a:t> (</a:t>
            </a:r>
            <a:r>
              <a:rPr lang="cs-CZ" sz="1800" dirty="0" err="1"/>
              <a:t>acetazolamid</a:t>
            </a:r>
            <a:r>
              <a:rPr lang="cs-CZ" sz="1800" dirty="0"/>
              <a:t> </a:t>
            </a:r>
            <a:r>
              <a:rPr lang="cs-CZ" sz="1800" dirty="0" err="1"/>
              <a:t>p.o</a:t>
            </a:r>
            <a:r>
              <a:rPr lang="cs-CZ" sz="1800" dirty="0"/>
              <a:t>.) – nutná současná substituce draslíku, NÚ – </a:t>
            </a:r>
            <a:r>
              <a:rPr lang="cs-CZ" sz="1800" dirty="0" err="1"/>
              <a:t>hypokalémie</a:t>
            </a:r>
            <a:r>
              <a:rPr lang="cs-CZ" sz="1800" dirty="0"/>
              <a:t>, parestezie. </a:t>
            </a:r>
            <a:r>
              <a:rPr lang="cs-CZ" sz="1800" dirty="0" err="1"/>
              <a:t>Hyperosmotické</a:t>
            </a:r>
            <a:r>
              <a:rPr lang="cs-CZ" sz="1800" dirty="0"/>
              <a:t> léky (</a:t>
            </a:r>
            <a:r>
              <a:rPr lang="cs-CZ" sz="1800" dirty="0" err="1"/>
              <a:t>manitol</a:t>
            </a:r>
            <a:r>
              <a:rPr lang="cs-CZ" sz="1800" dirty="0"/>
              <a:t> v krátké </a:t>
            </a:r>
            <a:r>
              <a:rPr lang="cs-CZ" sz="1800" dirty="0" err="1"/>
              <a:t>i.v</a:t>
            </a:r>
            <a:r>
              <a:rPr lang="cs-CZ" sz="1800" dirty="0"/>
              <a:t>. infusi), riziko oběhového přetížení a selhání srdce a ledvin.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B46C59-72E5-4182-9EDC-1D0D99DC19DC}"/>
              </a:ext>
            </a:extLst>
          </p:cNvPr>
          <p:cNvSpPr txBox="1"/>
          <p:nvPr/>
        </p:nvSpPr>
        <p:spPr>
          <a:xfrm>
            <a:off x="328474" y="639633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  <a:p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E0D3E-CB18-4D88-A9C8-2FB37B9B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01"/>
            <a:ext cx="10515600" cy="1188467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Výplach spojivkového vaku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599D1-97A8-4539-9C2B-36F563D1B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24" y="713635"/>
            <a:ext cx="11345663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Provádíme u: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Poleptání: první pomocí je okamžitý výplach oka proudem vody v domácích podmínkách. Na oční ambulanci vyplachujeme borovou vodou nebo roztokem glukosy s </a:t>
            </a:r>
            <a:r>
              <a:rPr lang="cs-CZ" sz="1800" dirty="0" err="1"/>
              <a:t>acidum</a:t>
            </a:r>
            <a:r>
              <a:rPr lang="cs-CZ" sz="1800" dirty="0"/>
              <a:t> </a:t>
            </a:r>
            <a:r>
              <a:rPr lang="cs-CZ" sz="1800" dirty="0" err="1"/>
              <a:t>ascorbicum</a:t>
            </a:r>
            <a:r>
              <a:rPr lang="cs-CZ" sz="1800" dirty="0"/>
              <a:t> do neutralizace pH (zkouška pH papírky), vždy provedeme jednoduché i dvojité otočení (everzi) horního víčka. Vhodný je kontinuální výplach přes speciální kontaktní čočku. Současně odstraníme depozita a pablány ze spojivky štětičkou.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Přítomnosti cizích těles ve spojivkovém vaku („naprášení do očí“) – vyplachujeme borovou vodou.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Závažných infekčních zánětech spojivky nebo rohovky – vyplachujeme borovou vodou nebo roztokem </a:t>
            </a:r>
            <a:r>
              <a:rPr lang="cs-CZ" sz="1800" dirty="0" err="1"/>
              <a:t>povidonum</a:t>
            </a:r>
            <a:r>
              <a:rPr lang="cs-CZ" sz="1800" dirty="0"/>
              <a:t> </a:t>
            </a:r>
            <a:r>
              <a:rPr lang="cs-CZ" sz="1800" dirty="0" err="1"/>
              <a:t>iodinatum</a:t>
            </a:r>
            <a:r>
              <a:rPr lang="cs-CZ" sz="1800" dirty="0"/>
              <a:t> (</a:t>
            </a:r>
            <a:r>
              <a:rPr lang="cs-CZ" sz="1800" dirty="0" err="1"/>
              <a:t>Betadine</a:t>
            </a:r>
            <a:r>
              <a:rPr lang="cs-CZ" sz="1800" dirty="0"/>
              <a:t>®). 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22A153-13B1-4CFA-9234-9F2B85CEF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4187" y="3912376"/>
            <a:ext cx="3229969" cy="24224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47065C-0F2C-43B2-8081-AF814A37D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0532" y="3912376"/>
            <a:ext cx="3229969" cy="2422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2E4618-ABE5-4F7E-A47F-345131ECA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44" y="4142618"/>
            <a:ext cx="3466082" cy="259598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258BDB4-15E0-4A9C-AF43-B51A94627D3F}"/>
              </a:ext>
            </a:extLst>
          </p:cNvPr>
          <p:cNvSpPr txBox="1"/>
          <p:nvPr/>
        </p:nvSpPr>
        <p:spPr>
          <a:xfrm>
            <a:off x="163763" y="6507766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  <a:p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296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93</TotalTime>
  <Words>1149</Words>
  <Application>Microsoft Office PowerPoint</Application>
  <PresentationFormat>Širokoúhlá obrazovka</PresentationFormat>
  <Paragraphs>99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Farmakoterapie v oftalmologii </vt:lpstr>
      <vt:lpstr>Výstup z učení  </vt:lpstr>
      <vt:lpstr>Lokální terapie</vt:lpstr>
      <vt:lpstr>Prezentace aplikace PowerPoint</vt:lpstr>
      <vt:lpstr>Prezentace aplikace PowerPoint</vt:lpstr>
      <vt:lpstr>Periokulární terapie</vt:lpstr>
      <vt:lpstr>Nitrooční aplikace léčiv</vt:lpstr>
      <vt:lpstr>Celková terapie </vt:lpstr>
      <vt:lpstr>Výplach spojivkového vaku</vt:lpstr>
      <vt:lpstr>Take home message aneb co studenti často nevědí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Veronika Matušková</cp:lastModifiedBy>
  <cp:revision>13</cp:revision>
  <cp:lastPrinted>1601-01-01T00:00:00Z</cp:lastPrinted>
  <dcterms:created xsi:type="dcterms:W3CDTF">2020-08-24T06:00:57Z</dcterms:created>
  <dcterms:modified xsi:type="dcterms:W3CDTF">2021-10-25T19:49:14Z</dcterms:modified>
</cp:coreProperties>
</file>