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70" r:id="rId18"/>
    <p:sldId id="269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0"/>
  </p:normalViewPr>
  <p:slideViewPr>
    <p:cSldViewPr snapToGrid="0" snapToObjects="1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A2DA56-B6E8-4419-8A47-B80E3FD3F9C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331287D-594A-44B0-9319-E8B3116087BD}">
      <dgm:prSet/>
      <dgm:spPr/>
      <dgm:t>
        <a:bodyPr/>
        <a:lstStyle/>
        <a:p>
          <a:r>
            <a:rPr lang="cs-CZ"/>
            <a:t>mechanická poranění </a:t>
          </a:r>
          <a:endParaRPr lang="en-US"/>
        </a:p>
      </dgm:t>
    </dgm:pt>
    <dgm:pt modelId="{67A03BE1-8EE1-4645-8331-59D28DB37FE2}" type="parTrans" cxnId="{80CDBD21-1DB1-4F52-9831-142847C17C3C}">
      <dgm:prSet/>
      <dgm:spPr/>
      <dgm:t>
        <a:bodyPr/>
        <a:lstStyle/>
        <a:p>
          <a:endParaRPr lang="en-US"/>
        </a:p>
      </dgm:t>
    </dgm:pt>
    <dgm:pt modelId="{FFBD68C9-A069-4726-BDF5-4DACE83077A9}" type="sibTrans" cxnId="{80CDBD21-1DB1-4F52-9831-142847C17C3C}">
      <dgm:prSet/>
      <dgm:spPr/>
      <dgm:t>
        <a:bodyPr/>
        <a:lstStyle/>
        <a:p>
          <a:endParaRPr lang="en-US"/>
        </a:p>
      </dgm:t>
    </dgm:pt>
    <dgm:pt modelId="{42F872CA-CE81-4DC0-955E-C2DEA0C8E893}">
      <dgm:prSet/>
      <dgm:spPr/>
      <dgm:t>
        <a:bodyPr/>
        <a:lstStyle/>
        <a:p>
          <a:r>
            <a:rPr lang="cs-CZ"/>
            <a:t>nemechanická poranění </a:t>
          </a:r>
          <a:endParaRPr lang="en-US"/>
        </a:p>
      </dgm:t>
    </dgm:pt>
    <dgm:pt modelId="{41369442-ACC0-411E-AE14-CEDD08EE3D1C}" type="parTrans" cxnId="{84652FE3-436D-45AA-B355-093230BA9421}">
      <dgm:prSet/>
      <dgm:spPr/>
      <dgm:t>
        <a:bodyPr/>
        <a:lstStyle/>
        <a:p>
          <a:endParaRPr lang="en-US"/>
        </a:p>
      </dgm:t>
    </dgm:pt>
    <dgm:pt modelId="{679B930C-167D-4FAE-B100-9E7AAA2DB168}" type="sibTrans" cxnId="{84652FE3-436D-45AA-B355-093230BA9421}">
      <dgm:prSet/>
      <dgm:spPr/>
      <dgm:t>
        <a:bodyPr/>
        <a:lstStyle/>
        <a:p>
          <a:endParaRPr lang="en-US"/>
        </a:p>
      </dgm:t>
    </dgm:pt>
    <dgm:pt modelId="{69F57391-505E-472F-93C3-A32A80141D61}">
      <dgm:prSet/>
      <dgm:spPr/>
      <dgm:t>
        <a:bodyPr/>
        <a:lstStyle/>
        <a:p>
          <a:r>
            <a:rPr lang="cs-CZ"/>
            <a:t>chemické úrazy</a:t>
          </a:r>
          <a:endParaRPr lang="en-US"/>
        </a:p>
      </dgm:t>
    </dgm:pt>
    <dgm:pt modelId="{0A6A0FA5-4263-4478-A1DE-913C4956971F}" type="parTrans" cxnId="{8E8537A8-3137-4423-9954-F838979DBA95}">
      <dgm:prSet/>
      <dgm:spPr/>
      <dgm:t>
        <a:bodyPr/>
        <a:lstStyle/>
        <a:p>
          <a:endParaRPr lang="en-US"/>
        </a:p>
      </dgm:t>
    </dgm:pt>
    <dgm:pt modelId="{9DC69ED4-0B7B-4C3B-B09F-EF1AF437FB12}" type="sibTrans" cxnId="{8E8537A8-3137-4423-9954-F838979DBA95}">
      <dgm:prSet/>
      <dgm:spPr/>
      <dgm:t>
        <a:bodyPr/>
        <a:lstStyle/>
        <a:p>
          <a:endParaRPr lang="en-US"/>
        </a:p>
      </dgm:t>
    </dgm:pt>
    <dgm:pt modelId="{3B6D3C02-46C1-474E-BADD-3580996D4C36}">
      <dgm:prSet/>
      <dgm:spPr/>
      <dgm:t>
        <a:bodyPr/>
        <a:lstStyle/>
        <a:p>
          <a:r>
            <a:rPr lang="cs-CZ" dirty="0"/>
            <a:t>termické úrazy </a:t>
          </a:r>
          <a:endParaRPr lang="en-US" dirty="0"/>
        </a:p>
      </dgm:t>
    </dgm:pt>
    <dgm:pt modelId="{97FE9BD5-5A27-4F93-9B24-DE73719D32EC}" type="parTrans" cxnId="{E0381912-6D9A-4FBB-AC53-EE5DABF4B725}">
      <dgm:prSet/>
      <dgm:spPr/>
      <dgm:t>
        <a:bodyPr/>
        <a:lstStyle/>
        <a:p>
          <a:endParaRPr lang="en-US"/>
        </a:p>
      </dgm:t>
    </dgm:pt>
    <dgm:pt modelId="{E80AF27E-FE93-436B-A812-ADE8568F7029}" type="sibTrans" cxnId="{E0381912-6D9A-4FBB-AC53-EE5DABF4B725}">
      <dgm:prSet/>
      <dgm:spPr/>
      <dgm:t>
        <a:bodyPr/>
        <a:lstStyle/>
        <a:p>
          <a:endParaRPr lang="en-US"/>
        </a:p>
      </dgm:t>
    </dgm:pt>
    <dgm:pt modelId="{FAA7F0F8-C7B3-4CE9-AFB1-0A7AF36D2D13}">
      <dgm:prSet/>
      <dgm:spPr/>
      <dgm:t>
        <a:bodyPr/>
        <a:lstStyle/>
        <a:p>
          <a:r>
            <a:rPr lang="cs-CZ"/>
            <a:t>poranění orbity</a:t>
          </a:r>
          <a:endParaRPr lang="en-US"/>
        </a:p>
      </dgm:t>
    </dgm:pt>
    <dgm:pt modelId="{A2494896-ABF8-4109-98C7-9222CB21CCE4}" type="parTrans" cxnId="{57654A7B-8D4C-4EE6-8EEA-C8A3A15EA8BF}">
      <dgm:prSet/>
      <dgm:spPr/>
      <dgm:t>
        <a:bodyPr/>
        <a:lstStyle/>
        <a:p>
          <a:endParaRPr lang="en-US"/>
        </a:p>
      </dgm:t>
    </dgm:pt>
    <dgm:pt modelId="{4151EA59-CAA3-4DE5-80B3-0E2D7896299B}" type="sibTrans" cxnId="{57654A7B-8D4C-4EE6-8EEA-C8A3A15EA8BF}">
      <dgm:prSet/>
      <dgm:spPr/>
      <dgm:t>
        <a:bodyPr/>
        <a:lstStyle/>
        <a:p>
          <a:endParaRPr lang="en-US"/>
        </a:p>
      </dgm:t>
    </dgm:pt>
    <dgm:pt modelId="{343BCC8F-5A61-4A58-8F72-2AC688FCEBCF}">
      <dgm:prSet/>
      <dgm:spPr/>
      <dgm:t>
        <a:bodyPr/>
        <a:lstStyle/>
        <a:p>
          <a:r>
            <a:rPr lang="cs-CZ"/>
            <a:t>poranění zrakového nervu</a:t>
          </a:r>
          <a:endParaRPr lang="en-US"/>
        </a:p>
      </dgm:t>
    </dgm:pt>
    <dgm:pt modelId="{46C82CAF-72E3-4CBC-9C69-5B623FF8A083}" type="parTrans" cxnId="{694F3087-8176-456A-8AE5-2BDE96636E8C}">
      <dgm:prSet/>
      <dgm:spPr/>
      <dgm:t>
        <a:bodyPr/>
        <a:lstStyle/>
        <a:p>
          <a:endParaRPr lang="en-US"/>
        </a:p>
      </dgm:t>
    </dgm:pt>
    <dgm:pt modelId="{7B4CFBB6-092F-4596-B958-83B1F79A8A93}" type="sibTrans" cxnId="{694F3087-8176-456A-8AE5-2BDE96636E8C}">
      <dgm:prSet/>
      <dgm:spPr/>
      <dgm:t>
        <a:bodyPr/>
        <a:lstStyle/>
        <a:p>
          <a:endParaRPr lang="en-US"/>
        </a:p>
      </dgm:t>
    </dgm:pt>
    <dgm:pt modelId="{771914B9-1B64-EA45-8470-423C2D609BFA}" type="pres">
      <dgm:prSet presAssocID="{5BA2DA56-B6E8-4419-8A47-B80E3FD3F9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A383C73-802D-C847-ABF6-B5C5A95D70E8}" type="pres">
      <dgm:prSet presAssocID="{B331287D-594A-44B0-9319-E8B3116087BD}" presName="parentLin" presStyleCnt="0"/>
      <dgm:spPr/>
    </dgm:pt>
    <dgm:pt modelId="{B4E8587E-4F15-A14E-BEEC-87AAFCAA64EB}" type="pres">
      <dgm:prSet presAssocID="{B331287D-594A-44B0-9319-E8B3116087BD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E0EA2A7C-E606-FA47-A426-5E7BF6632538}" type="pres">
      <dgm:prSet presAssocID="{B331287D-594A-44B0-9319-E8B3116087B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AD3B8E3-2D38-304E-A91D-5914C6A7BD7A}" type="pres">
      <dgm:prSet presAssocID="{B331287D-594A-44B0-9319-E8B3116087BD}" presName="negativeSpace" presStyleCnt="0"/>
      <dgm:spPr/>
    </dgm:pt>
    <dgm:pt modelId="{7F8D0BD4-F191-634F-8394-929039A3D0F7}" type="pres">
      <dgm:prSet presAssocID="{B331287D-594A-44B0-9319-E8B3116087BD}" presName="childText" presStyleLbl="conFgAcc1" presStyleIdx="0" presStyleCnt="4">
        <dgm:presLayoutVars>
          <dgm:bulletEnabled val="1"/>
        </dgm:presLayoutVars>
      </dgm:prSet>
      <dgm:spPr/>
    </dgm:pt>
    <dgm:pt modelId="{DD838664-290F-314C-914E-524C90DB35BC}" type="pres">
      <dgm:prSet presAssocID="{FFBD68C9-A069-4726-BDF5-4DACE83077A9}" presName="spaceBetweenRectangles" presStyleCnt="0"/>
      <dgm:spPr/>
    </dgm:pt>
    <dgm:pt modelId="{62890398-E2B3-414F-AF8F-90AA09E9B245}" type="pres">
      <dgm:prSet presAssocID="{42F872CA-CE81-4DC0-955E-C2DEA0C8E893}" presName="parentLin" presStyleCnt="0"/>
      <dgm:spPr/>
    </dgm:pt>
    <dgm:pt modelId="{911A4FB3-ABC6-C44E-B2FB-39AC51E116C8}" type="pres">
      <dgm:prSet presAssocID="{42F872CA-CE81-4DC0-955E-C2DEA0C8E893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D4E04E11-F0F1-1246-B35E-6D7D77D131AD}" type="pres">
      <dgm:prSet presAssocID="{42F872CA-CE81-4DC0-955E-C2DEA0C8E89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0CF9F53-5728-AC4F-A829-BD349B63841F}" type="pres">
      <dgm:prSet presAssocID="{42F872CA-CE81-4DC0-955E-C2DEA0C8E893}" presName="negativeSpace" presStyleCnt="0"/>
      <dgm:spPr/>
    </dgm:pt>
    <dgm:pt modelId="{3E829ED1-5717-7745-9FA3-F9B407066AAA}" type="pres">
      <dgm:prSet presAssocID="{42F872CA-CE81-4DC0-955E-C2DEA0C8E893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EC45B2-10C5-BB49-8F89-D7E9EE22DF6F}" type="pres">
      <dgm:prSet presAssocID="{679B930C-167D-4FAE-B100-9E7AAA2DB168}" presName="spaceBetweenRectangles" presStyleCnt="0"/>
      <dgm:spPr/>
    </dgm:pt>
    <dgm:pt modelId="{2B20760D-14B9-8345-9476-7DA07E444095}" type="pres">
      <dgm:prSet presAssocID="{FAA7F0F8-C7B3-4CE9-AFB1-0A7AF36D2D13}" presName="parentLin" presStyleCnt="0"/>
      <dgm:spPr/>
    </dgm:pt>
    <dgm:pt modelId="{2E4DDC57-2174-0740-A82D-30EEE7CE1618}" type="pres">
      <dgm:prSet presAssocID="{FAA7F0F8-C7B3-4CE9-AFB1-0A7AF36D2D13}" presName="parentLeftMargin" presStyleLbl="node1" presStyleIdx="1" presStyleCnt="4"/>
      <dgm:spPr/>
      <dgm:t>
        <a:bodyPr/>
        <a:lstStyle/>
        <a:p>
          <a:endParaRPr lang="cs-CZ"/>
        </a:p>
      </dgm:t>
    </dgm:pt>
    <dgm:pt modelId="{606309E1-61B7-274E-9AF2-7C21181C5542}" type="pres">
      <dgm:prSet presAssocID="{FAA7F0F8-C7B3-4CE9-AFB1-0A7AF36D2D1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79D39D-CA3F-AA42-B990-B0BC86FADC57}" type="pres">
      <dgm:prSet presAssocID="{FAA7F0F8-C7B3-4CE9-AFB1-0A7AF36D2D13}" presName="negativeSpace" presStyleCnt="0"/>
      <dgm:spPr/>
    </dgm:pt>
    <dgm:pt modelId="{B066B0C6-E860-AD41-9F9F-665047815F65}" type="pres">
      <dgm:prSet presAssocID="{FAA7F0F8-C7B3-4CE9-AFB1-0A7AF36D2D13}" presName="childText" presStyleLbl="conFgAcc1" presStyleIdx="2" presStyleCnt="4">
        <dgm:presLayoutVars>
          <dgm:bulletEnabled val="1"/>
        </dgm:presLayoutVars>
      </dgm:prSet>
      <dgm:spPr/>
    </dgm:pt>
    <dgm:pt modelId="{5D29D331-F27C-8F45-87EC-5B3061678316}" type="pres">
      <dgm:prSet presAssocID="{4151EA59-CAA3-4DE5-80B3-0E2D7896299B}" presName="spaceBetweenRectangles" presStyleCnt="0"/>
      <dgm:spPr/>
    </dgm:pt>
    <dgm:pt modelId="{410BC159-4DF3-1D41-BF56-55824DF87998}" type="pres">
      <dgm:prSet presAssocID="{343BCC8F-5A61-4A58-8F72-2AC688FCEBCF}" presName="parentLin" presStyleCnt="0"/>
      <dgm:spPr/>
    </dgm:pt>
    <dgm:pt modelId="{268855C5-30DD-AB4E-B00E-49278351F005}" type="pres">
      <dgm:prSet presAssocID="{343BCC8F-5A61-4A58-8F72-2AC688FCEBCF}" presName="parentLeftMargin" presStyleLbl="node1" presStyleIdx="2" presStyleCnt="4"/>
      <dgm:spPr/>
      <dgm:t>
        <a:bodyPr/>
        <a:lstStyle/>
        <a:p>
          <a:endParaRPr lang="cs-CZ"/>
        </a:p>
      </dgm:t>
    </dgm:pt>
    <dgm:pt modelId="{6733F568-7E88-104C-8A1D-D20B9CB27EA8}" type="pres">
      <dgm:prSet presAssocID="{343BCC8F-5A61-4A58-8F72-2AC688FCEBC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6DAAD2-B5FD-2A4E-9B38-7E1005553305}" type="pres">
      <dgm:prSet presAssocID="{343BCC8F-5A61-4A58-8F72-2AC688FCEBCF}" presName="negativeSpace" presStyleCnt="0"/>
      <dgm:spPr/>
    </dgm:pt>
    <dgm:pt modelId="{F04D4A24-B232-6948-8A7F-DC2116734434}" type="pres">
      <dgm:prSet presAssocID="{343BCC8F-5A61-4A58-8F72-2AC688FCEBC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6B6ED20-8B52-B043-86CE-F57DB4FE3949}" type="presOf" srcId="{B331287D-594A-44B0-9319-E8B3116087BD}" destId="{E0EA2A7C-E606-FA47-A426-5E7BF6632538}" srcOrd="1" destOrd="0" presId="urn:microsoft.com/office/officeart/2005/8/layout/list1"/>
    <dgm:cxn modelId="{45BFBBEB-3731-F94F-92BF-8B529C1EE38D}" type="presOf" srcId="{5BA2DA56-B6E8-4419-8A47-B80E3FD3F9C4}" destId="{771914B9-1B64-EA45-8470-423C2D609BFA}" srcOrd="0" destOrd="0" presId="urn:microsoft.com/office/officeart/2005/8/layout/list1"/>
    <dgm:cxn modelId="{D0BC0C3E-75D9-1A4E-AD39-400EE11615C0}" type="presOf" srcId="{FAA7F0F8-C7B3-4CE9-AFB1-0A7AF36D2D13}" destId="{606309E1-61B7-274E-9AF2-7C21181C5542}" srcOrd="1" destOrd="0" presId="urn:microsoft.com/office/officeart/2005/8/layout/list1"/>
    <dgm:cxn modelId="{48D728CF-2C73-0447-A504-8941377D1D42}" type="presOf" srcId="{343BCC8F-5A61-4A58-8F72-2AC688FCEBCF}" destId="{268855C5-30DD-AB4E-B00E-49278351F005}" srcOrd="0" destOrd="0" presId="urn:microsoft.com/office/officeart/2005/8/layout/list1"/>
    <dgm:cxn modelId="{694F3087-8176-456A-8AE5-2BDE96636E8C}" srcId="{5BA2DA56-B6E8-4419-8A47-B80E3FD3F9C4}" destId="{343BCC8F-5A61-4A58-8F72-2AC688FCEBCF}" srcOrd="3" destOrd="0" parTransId="{46C82CAF-72E3-4CBC-9C69-5B623FF8A083}" sibTransId="{7B4CFBB6-092F-4596-B958-83B1F79A8A93}"/>
    <dgm:cxn modelId="{5BAE6A58-26A7-FA49-A143-24C3FCDEBA80}" type="presOf" srcId="{FAA7F0F8-C7B3-4CE9-AFB1-0A7AF36D2D13}" destId="{2E4DDC57-2174-0740-A82D-30EEE7CE1618}" srcOrd="0" destOrd="0" presId="urn:microsoft.com/office/officeart/2005/8/layout/list1"/>
    <dgm:cxn modelId="{80CDBD21-1DB1-4F52-9831-142847C17C3C}" srcId="{5BA2DA56-B6E8-4419-8A47-B80E3FD3F9C4}" destId="{B331287D-594A-44B0-9319-E8B3116087BD}" srcOrd="0" destOrd="0" parTransId="{67A03BE1-8EE1-4645-8331-59D28DB37FE2}" sibTransId="{FFBD68C9-A069-4726-BDF5-4DACE83077A9}"/>
    <dgm:cxn modelId="{F6F066A5-7333-0B47-8937-204FD2A4486B}" type="presOf" srcId="{B331287D-594A-44B0-9319-E8B3116087BD}" destId="{B4E8587E-4F15-A14E-BEEC-87AAFCAA64EB}" srcOrd="0" destOrd="0" presId="urn:microsoft.com/office/officeart/2005/8/layout/list1"/>
    <dgm:cxn modelId="{57AF3BDA-75D2-8A46-9B56-76821528BE3E}" type="presOf" srcId="{343BCC8F-5A61-4A58-8F72-2AC688FCEBCF}" destId="{6733F568-7E88-104C-8A1D-D20B9CB27EA8}" srcOrd="1" destOrd="0" presId="urn:microsoft.com/office/officeart/2005/8/layout/list1"/>
    <dgm:cxn modelId="{8E8537A8-3137-4423-9954-F838979DBA95}" srcId="{42F872CA-CE81-4DC0-955E-C2DEA0C8E893}" destId="{69F57391-505E-472F-93C3-A32A80141D61}" srcOrd="0" destOrd="0" parTransId="{0A6A0FA5-4263-4478-A1DE-913C4956971F}" sibTransId="{9DC69ED4-0B7B-4C3B-B09F-EF1AF437FB12}"/>
    <dgm:cxn modelId="{1C1AC431-6565-BC4F-9D35-527AB51780A1}" type="presOf" srcId="{42F872CA-CE81-4DC0-955E-C2DEA0C8E893}" destId="{911A4FB3-ABC6-C44E-B2FB-39AC51E116C8}" srcOrd="0" destOrd="0" presId="urn:microsoft.com/office/officeart/2005/8/layout/list1"/>
    <dgm:cxn modelId="{E0381912-6D9A-4FBB-AC53-EE5DABF4B725}" srcId="{42F872CA-CE81-4DC0-955E-C2DEA0C8E893}" destId="{3B6D3C02-46C1-474E-BADD-3580996D4C36}" srcOrd="1" destOrd="0" parTransId="{97FE9BD5-5A27-4F93-9B24-DE73719D32EC}" sibTransId="{E80AF27E-FE93-436B-A812-ADE8568F7029}"/>
    <dgm:cxn modelId="{84652FE3-436D-45AA-B355-093230BA9421}" srcId="{5BA2DA56-B6E8-4419-8A47-B80E3FD3F9C4}" destId="{42F872CA-CE81-4DC0-955E-C2DEA0C8E893}" srcOrd="1" destOrd="0" parTransId="{41369442-ACC0-411E-AE14-CEDD08EE3D1C}" sibTransId="{679B930C-167D-4FAE-B100-9E7AAA2DB168}"/>
    <dgm:cxn modelId="{D58B813C-3B47-2F44-AB9D-BC6E7C097541}" type="presOf" srcId="{69F57391-505E-472F-93C3-A32A80141D61}" destId="{3E829ED1-5717-7745-9FA3-F9B407066AAA}" srcOrd="0" destOrd="0" presId="urn:microsoft.com/office/officeart/2005/8/layout/list1"/>
    <dgm:cxn modelId="{BF106D98-798A-1740-9B33-770C831E5B89}" type="presOf" srcId="{42F872CA-CE81-4DC0-955E-C2DEA0C8E893}" destId="{D4E04E11-F0F1-1246-B35E-6D7D77D131AD}" srcOrd="1" destOrd="0" presId="urn:microsoft.com/office/officeart/2005/8/layout/list1"/>
    <dgm:cxn modelId="{8A4A06A9-A24B-7B42-B8AA-C709A7C6113F}" type="presOf" srcId="{3B6D3C02-46C1-474E-BADD-3580996D4C36}" destId="{3E829ED1-5717-7745-9FA3-F9B407066AAA}" srcOrd="0" destOrd="1" presId="urn:microsoft.com/office/officeart/2005/8/layout/list1"/>
    <dgm:cxn modelId="{57654A7B-8D4C-4EE6-8EEA-C8A3A15EA8BF}" srcId="{5BA2DA56-B6E8-4419-8A47-B80E3FD3F9C4}" destId="{FAA7F0F8-C7B3-4CE9-AFB1-0A7AF36D2D13}" srcOrd="2" destOrd="0" parTransId="{A2494896-ABF8-4109-98C7-9222CB21CCE4}" sibTransId="{4151EA59-CAA3-4DE5-80B3-0E2D7896299B}"/>
    <dgm:cxn modelId="{BB6F79F0-6E12-D14C-9A13-664020BC13EC}" type="presParOf" srcId="{771914B9-1B64-EA45-8470-423C2D609BFA}" destId="{2A383C73-802D-C847-ABF6-B5C5A95D70E8}" srcOrd="0" destOrd="0" presId="urn:microsoft.com/office/officeart/2005/8/layout/list1"/>
    <dgm:cxn modelId="{BBDD9F25-04F2-DD4A-9EBA-3668F84D5BFA}" type="presParOf" srcId="{2A383C73-802D-C847-ABF6-B5C5A95D70E8}" destId="{B4E8587E-4F15-A14E-BEEC-87AAFCAA64EB}" srcOrd="0" destOrd="0" presId="urn:microsoft.com/office/officeart/2005/8/layout/list1"/>
    <dgm:cxn modelId="{CB95903A-F5F1-3540-A6AF-C1FFD83B7BE4}" type="presParOf" srcId="{2A383C73-802D-C847-ABF6-B5C5A95D70E8}" destId="{E0EA2A7C-E606-FA47-A426-5E7BF6632538}" srcOrd="1" destOrd="0" presId="urn:microsoft.com/office/officeart/2005/8/layout/list1"/>
    <dgm:cxn modelId="{8718337F-6075-994A-81E3-5782FC0035D1}" type="presParOf" srcId="{771914B9-1B64-EA45-8470-423C2D609BFA}" destId="{8AD3B8E3-2D38-304E-A91D-5914C6A7BD7A}" srcOrd="1" destOrd="0" presId="urn:microsoft.com/office/officeart/2005/8/layout/list1"/>
    <dgm:cxn modelId="{34C8BCCE-FA87-6841-9299-3049BEBF65E7}" type="presParOf" srcId="{771914B9-1B64-EA45-8470-423C2D609BFA}" destId="{7F8D0BD4-F191-634F-8394-929039A3D0F7}" srcOrd="2" destOrd="0" presId="urn:microsoft.com/office/officeart/2005/8/layout/list1"/>
    <dgm:cxn modelId="{74A1B553-3E2D-0149-B4EF-27830EE85655}" type="presParOf" srcId="{771914B9-1B64-EA45-8470-423C2D609BFA}" destId="{DD838664-290F-314C-914E-524C90DB35BC}" srcOrd="3" destOrd="0" presId="urn:microsoft.com/office/officeart/2005/8/layout/list1"/>
    <dgm:cxn modelId="{EB2BD2AF-4944-9D41-BF04-D0066F269977}" type="presParOf" srcId="{771914B9-1B64-EA45-8470-423C2D609BFA}" destId="{62890398-E2B3-414F-AF8F-90AA09E9B245}" srcOrd="4" destOrd="0" presId="urn:microsoft.com/office/officeart/2005/8/layout/list1"/>
    <dgm:cxn modelId="{6300FDBC-C949-5C4C-8407-72E549D0A328}" type="presParOf" srcId="{62890398-E2B3-414F-AF8F-90AA09E9B245}" destId="{911A4FB3-ABC6-C44E-B2FB-39AC51E116C8}" srcOrd="0" destOrd="0" presId="urn:microsoft.com/office/officeart/2005/8/layout/list1"/>
    <dgm:cxn modelId="{6EB84265-6348-C543-BE01-4B94779D811D}" type="presParOf" srcId="{62890398-E2B3-414F-AF8F-90AA09E9B245}" destId="{D4E04E11-F0F1-1246-B35E-6D7D77D131AD}" srcOrd="1" destOrd="0" presId="urn:microsoft.com/office/officeart/2005/8/layout/list1"/>
    <dgm:cxn modelId="{85CFBCB8-3D7C-5C4C-92A7-21D4DD1E9072}" type="presParOf" srcId="{771914B9-1B64-EA45-8470-423C2D609BFA}" destId="{80CF9F53-5728-AC4F-A829-BD349B63841F}" srcOrd="5" destOrd="0" presId="urn:microsoft.com/office/officeart/2005/8/layout/list1"/>
    <dgm:cxn modelId="{14630AEC-D2E6-ED4B-A798-F8570B02CE2F}" type="presParOf" srcId="{771914B9-1B64-EA45-8470-423C2D609BFA}" destId="{3E829ED1-5717-7745-9FA3-F9B407066AAA}" srcOrd="6" destOrd="0" presId="urn:microsoft.com/office/officeart/2005/8/layout/list1"/>
    <dgm:cxn modelId="{857A52E2-689D-D84A-A806-EF347A4848D2}" type="presParOf" srcId="{771914B9-1B64-EA45-8470-423C2D609BFA}" destId="{8DEC45B2-10C5-BB49-8F89-D7E9EE22DF6F}" srcOrd="7" destOrd="0" presId="urn:microsoft.com/office/officeart/2005/8/layout/list1"/>
    <dgm:cxn modelId="{88EF2FFE-B389-1A43-9D77-A17D47BCC19B}" type="presParOf" srcId="{771914B9-1B64-EA45-8470-423C2D609BFA}" destId="{2B20760D-14B9-8345-9476-7DA07E444095}" srcOrd="8" destOrd="0" presId="urn:microsoft.com/office/officeart/2005/8/layout/list1"/>
    <dgm:cxn modelId="{ED2C6B31-A387-4642-9B99-BB38C6F3B449}" type="presParOf" srcId="{2B20760D-14B9-8345-9476-7DA07E444095}" destId="{2E4DDC57-2174-0740-A82D-30EEE7CE1618}" srcOrd="0" destOrd="0" presId="urn:microsoft.com/office/officeart/2005/8/layout/list1"/>
    <dgm:cxn modelId="{7FD3282B-2286-2743-8565-C7C5959A2E34}" type="presParOf" srcId="{2B20760D-14B9-8345-9476-7DA07E444095}" destId="{606309E1-61B7-274E-9AF2-7C21181C5542}" srcOrd="1" destOrd="0" presId="urn:microsoft.com/office/officeart/2005/8/layout/list1"/>
    <dgm:cxn modelId="{AD60283F-A55D-8D45-9778-8E986E33F299}" type="presParOf" srcId="{771914B9-1B64-EA45-8470-423C2D609BFA}" destId="{C679D39D-CA3F-AA42-B990-B0BC86FADC57}" srcOrd="9" destOrd="0" presId="urn:microsoft.com/office/officeart/2005/8/layout/list1"/>
    <dgm:cxn modelId="{7D8A6A8F-53FC-6346-987C-99DC6C477CF3}" type="presParOf" srcId="{771914B9-1B64-EA45-8470-423C2D609BFA}" destId="{B066B0C6-E860-AD41-9F9F-665047815F65}" srcOrd="10" destOrd="0" presId="urn:microsoft.com/office/officeart/2005/8/layout/list1"/>
    <dgm:cxn modelId="{41E2F564-FEE2-DF49-A320-8E6382A4E3BE}" type="presParOf" srcId="{771914B9-1B64-EA45-8470-423C2D609BFA}" destId="{5D29D331-F27C-8F45-87EC-5B3061678316}" srcOrd="11" destOrd="0" presId="urn:microsoft.com/office/officeart/2005/8/layout/list1"/>
    <dgm:cxn modelId="{07D73026-BA65-1743-A987-CB3D73575EDB}" type="presParOf" srcId="{771914B9-1B64-EA45-8470-423C2D609BFA}" destId="{410BC159-4DF3-1D41-BF56-55824DF87998}" srcOrd="12" destOrd="0" presId="urn:microsoft.com/office/officeart/2005/8/layout/list1"/>
    <dgm:cxn modelId="{8F82FA2B-CD64-9B4C-89FF-E2D4D35FAE35}" type="presParOf" srcId="{410BC159-4DF3-1D41-BF56-55824DF87998}" destId="{268855C5-30DD-AB4E-B00E-49278351F005}" srcOrd="0" destOrd="0" presId="urn:microsoft.com/office/officeart/2005/8/layout/list1"/>
    <dgm:cxn modelId="{02BFB18F-B202-A446-8350-4942E5ABF8C5}" type="presParOf" srcId="{410BC159-4DF3-1D41-BF56-55824DF87998}" destId="{6733F568-7E88-104C-8A1D-D20B9CB27EA8}" srcOrd="1" destOrd="0" presId="urn:microsoft.com/office/officeart/2005/8/layout/list1"/>
    <dgm:cxn modelId="{6F34F38D-B67F-F247-9AA1-9741D7FEA026}" type="presParOf" srcId="{771914B9-1B64-EA45-8470-423C2D609BFA}" destId="{546DAAD2-B5FD-2A4E-9B38-7E1005553305}" srcOrd="13" destOrd="0" presId="urn:microsoft.com/office/officeart/2005/8/layout/list1"/>
    <dgm:cxn modelId="{19EC70BD-05A2-1749-8B1F-C19F84C2E59A}" type="presParOf" srcId="{771914B9-1B64-EA45-8470-423C2D609BFA}" destId="{F04D4A24-B232-6948-8A7F-DC211673443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8D0BD4-F191-634F-8394-929039A3D0F7}">
      <dsp:nvSpPr>
        <dsp:cNvPr id="0" name=""/>
        <dsp:cNvSpPr/>
      </dsp:nvSpPr>
      <dsp:spPr>
        <a:xfrm>
          <a:off x="0" y="304873"/>
          <a:ext cx="10691265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EA2A7C-E606-FA47-A426-5E7BF6632538}">
      <dsp:nvSpPr>
        <dsp:cNvPr id="0" name=""/>
        <dsp:cNvSpPr/>
      </dsp:nvSpPr>
      <dsp:spPr>
        <a:xfrm>
          <a:off x="534563" y="53953"/>
          <a:ext cx="7483885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873" tIns="0" rIns="282873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mechanická poranění </a:t>
          </a:r>
          <a:endParaRPr lang="en-US" sz="1700" kern="1200"/>
        </a:p>
      </dsp:txBody>
      <dsp:txXfrm>
        <a:off x="559061" y="78451"/>
        <a:ext cx="7434889" cy="452844"/>
      </dsp:txXfrm>
    </dsp:sp>
    <dsp:sp modelId="{3E829ED1-5717-7745-9FA3-F9B407066AAA}">
      <dsp:nvSpPr>
        <dsp:cNvPr id="0" name=""/>
        <dsp:cNvSpPr/>
      </dsp:nvSpPr>
      <dsp:spPr>
        <a:xfrm>
          <a:off x="0" y="1075994"/>
          <a:ext cx="10691265" cy="963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9761" tIns="354076" rIns="829761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/>
            <a:t>chemické úrazy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/>
            <a:t>termické úrazy </a:t>
          </a:r>
          <a:endParaRPr lang="en-US" sz="1700" kern="1200" dirty="0"/>
        </a:p>
      </dsp:txBody>
      <dsp:txXfrm>
        <a:off x="0" y="1075994"/>
        <a:ext cx="10691265" cy="963900"/>
      </dsp:txXfrm>
    </dsp:sp>
    <dsp:sp modelId="{D4E04E11-F0F1-1246-B35E-6D7D77D131AD}">
      <dsp:nvSpPr>
        <dsp:cNvPr id="0" name=""/>
        <dsp:cNvSpPr/>
      </dsp:nvSpPr>
      <dsp:spPr>
        <a:xfrm>
          <a:off x="534563" y="825074"/>
          <a:ext cx="7483885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873" tIns="0" rIns="282873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nemechanická poranění </a:t>
          </a:r>
          <a:endParaRPr lang="en-US" sz="1700" kern="1200"/>
        </a:p>
      </dsp:txBody>
      <dsp:txXfrm>
        <a:off x="559061" y="849572"/>
        <a:ext cx="7434889" cy="452844"/>
      </dsp:txXfrm>
    </dsp:sp>
    <dsp:sp modelId="{B066B0C6-E860-AD41-9F9F-665047815F65}">
      <dsp:nvSpPr>
        <dsp:cNvPr id="0" name=""/>
        <dsp:cNvSpPr/>
      </dsp:nvSpPr>
      <dsp:spPr>
        <a:xfrm>
          <a:off x="0" y="2382614"/>
          <a:ext cx="10691265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6309E1-61B7-274E-9AF2-7C21181C5542}">
      <dsp:nvSpPr>
        <dsp:cNvPr id="0" name=""/>
        <dsp:cNvSpPr/>
      </dsp:nvSpPr>
      <dsp:spPr>
        <a:xfrm>
          <a:off x="534563" y="2131694"/>
          <a:ext cx="7483885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873" tIns="0" rIns="282873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poranění orbity</a:t>
          </a:r>
          <a:endParaRPr lang="en-US" sz="1700" kern="1200"/>
        </a:p>
      </dsp:txBody>
      <dsp:txXfrm>
        <a:off x="559061" y="2156192"/>
        <a:ext cx="7434889" cy="452844"/>
      </dsp:txXfrm>
    </dsp:sp>
    <dsp:sp modelId="{F04D4A24-B232-6948-8A7F-DC2116734434}">
      <dsp:nvSpPr>
        <dsp:cNvPr id="0" name=""/>
        <dsp:cNvSpPr/>
      </dsp:nvSpPr>
      <dsp:spPr>
        <a:xfrm>
          <a:off x="0" y="3153733"/>
          <a:ext cx="10691265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33F568-7E88-104C-8A1D-D20B9CB27EA8}">
      <dsp:nvSpPr>
        <dsp:cNvPr id="0" name=""/>
        <dsp:cNvSpPr/>
      </dsp:nvSpPr>
      <dsp:spPr>
        <a:xfrm>
          <a:off x="534563" y="2902814"/>
          <a:ext cx="7483885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873" tIns="0" rIns="282873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poranění zrakového nervu</a:t>
          </a:r>
          <a:endParaRPr lang="en-US" sz="1700" kern="1200"/>
        </a:p>
      </dsp:txBody>
      <dsp:txXfrm>
        <a:off x="559061" y="2927312"/>
        <a:ext cx="7434889" cy="452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981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146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24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77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5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158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620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689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88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083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718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432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6" r:id="rId6"/>
    <p:sldLayoutId id="2147483691" r:id="rId7"/>
    <p:sldLayoutId id="2147483692" r:id="rId8"/>
    <p:sldLayoutId id="2147483693" r:id="rId9"/>
    <p:sldLayoutId id="2147483695" r:id="rId10"/>
    <p:sldLayoutId id="214748369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eyewiki.aao.org/Birmingham_Eye_Trauma_Terminology_%28BETT%2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8" name="Rectangle 71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2E278E6-C5FD-91F5-EA78-476F1CAAE8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04552" y="871758"/>
            <a:ext cx="5825448" cy="3871143"/>
          </a:xfrm>
        </p:spPr>
        <p:txBody>
          <a:bodyPr>
            <a:normAutofit/>
          </a:bodyPr>
          <a:lstStyle/>
          <a:p>
            <a:r>
              <a:rPr lang="cs-CZ" dirty="0"/>
              <a:t>TRAUMATOLOGIE OKA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69BF16-0B52-06DF-31CB-7A35E32E3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19964" y="4785543"/>
            <a:ext cx="5322013" cy="1005657"/>
          </a:xfrm>
        </p:spPr>
        <p:txBody>
          <a:bodyPr>
            <a:normAutofit/>
          </a:bodyPr>
          <a:lstStyle/>
          <a:p>
            <a:r>
              <a:rPr lang="cs-CZ"/>
              <a:t>Karolína Teimerová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D5036E-2770-F061-F784-8B14997D23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417" r="30583"/>
          <a:stretch/>
        </p:blipFill>
        <p:spPr>
          <a:xfrm>
            <a:off x="1" y="10"/>
            <a:ext cx="4876799" cy="6857989"/>
          </a:xfrm>
          <a:prstGeom prst="rect">
            <a:avLst/>
          </a:prstGeom>
        </p:spPr>
      </p:pic>
      <p:cxnSp>
        <p:nvCxnSpPr>
          <p:cNvPr id="79" name="Straight Connector 73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23776" y="723900"/>
            <a:ext cx="5706224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5">
            <a:extLst>
              <a:ext uri="{FF2B5EF4-FFF2-40B4-BE49-F238E27FC236}">
                <a16:creationId xmlns:a16="http://schemas.microsoft.com/office/drawing/2014/main" id="{2CF06E40-3ECB-4820-95B5-8A70B07D4B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23776" y="6134100"/>
            <a:ext cx="56681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472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F710FDB-0919-493E-8539-8240C23F1E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B0FF573-61A4-E28C-C242-C1CE70213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73" y="559063"/>
            <a:ext cx="3396420" cy="5256025"/>
          </a:xfrm>
        </p:spPr>
        <p:txBody>
          <a:bodyPr>
            <a:normAutofit/>
          </a:bodyPr>
          <a:lstStyle/>
          <a:p>
            <a:r>
              <a:rPr lang="cs-CZ" dirty="0"/>
              <a:t>otevřená poranění</a:t>
            </a:r>
            <a:br>
              <a:rPr lang="cs-CZ" dirty="0"/>
            </a:br>
            <a:r>
              <a:rPr lang="cs-CZ" b="1" dirty="0"/>
              <a:t>cizí nitrooční tělesa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AFF0B6C-73E2-4B40-9280-938C14922C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868629" y="723900"/>
            <a:ext cx="15948" cy="5450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E440FA0-5374-BE62-4A4A-3A691F4A2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2891" y="622249"/>
            <a:ext cx="5809009" cy="563971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těleso, které vniklo vstupní branou do oka a zůstalo zaklíněno v bulbu</a:t>
            </a:r>
          </a:p>
          <a:p>
            <a:r>
              <a:rPr lang="cs-CZ" dirty="0"/>
              <a:t>organická tělesa – horší prognóza</a:t>
            </a:r>
          </a:p>
          <a:p>
            <a:r>
              <a:rPr lang="cs-CZ" dirty="0"/>
              <a:t>inertní materiály – drahé kovy, plexisklo, plast</a:t>
            </a:r>
          </a:p>
          <a:p>
            <a:r>
              <a:rPr lang="cs-CZ" dirty="0"/>
              <a:t>kovy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i="1" dirty="0">
                <a:sym typeface="Wingdings" pitchFamily="2" charset="2"/>
              </a:rPr>
              <a:t>sideróza, </a:t>
            </a:r>
            <a:r>
              <a:rPr lang="cs-CZ" i="1" dirty="0" err="1">
                <a:sym typeface="Wingdings" pitchFamily="2" charset="2"/>
              </a:rPr>
              <a:t>chalkóza</a:t>
            </a:r>
            <a:r>
              <a:rPr lang="cs-CZ" i="1" dirty="0">
                <a:sym typeface="Wingdings" pitchFamily="2" charset="2"/>
              </a:rPr>
              <a:t> sítnice </a:t>
            </a:r>
            <a:r>
              <a:rPr lang="cs-CZ" dirty="0">
                <a:sym typeface="Wingdings" pitchFamily="2" charset="2"/>
              </a:rPr>
              <a:t>(</a:t>
            </a:r>
            <a:r>
              <a:rPr lang="cs-CZ" dirty="0" err="1">
                <a:sym typeface="Wingdings" pitchFamily="2" charset="2"/>
              </a:rPr>
              <a:t>endoftalmitida</a:t>
            </a:r>
            <a:r>
              <a:rPr lang="cs-CZ" dirty="0">
                <a:sym typeface="Wingdings" pitchFamily="2" charset="2"/>
              </a:rPr>
              <a:t>)</a:t>
            </a:r>
            <a:endParaRPr lang="cs-CZ" i="1" dirty="0">
              <a:sym typeface="Wingdings" pitchFamily="2" charset="2"/>
            </a:endParaRPr>
          </a:p>
          <a:p>
            <a:r>
              <a:rPr lang="cs-CZ" i="1" dirty="0" err="1">
                <a:sym typeface="Wingdings" pitchFamily="2" charset="2"/>
              </a:rPr>
              <a:t>metalóza</a:t>
            </a:r>
            <a:r>
              <a:rPr lang="cs-CZ" i="1" dirty="0">
                <a:sym typeface="Wingdings" pitchFamily="2" charset="2"/>
              </a:rPr>
              <a:t> sítnice </a:t>
            </a:r>
            <a:r>
              <a:rPr lang="cs-CZ" dirty="0">
                <a:sym typeface="Wingdings" pitchFamily="2" charset="2"/>
              </a:rPr>
              <a:t>– při ponechání kovu v oku hrozí slepota</a:t>
            </a:r>
          </a:p>
          <a:p>
            <a:r>
              <a:rPr lang="cs-CZ" dirty="0">
                <a:sym typeface="Wingdings" pitchFamily="2" charset="2"/>
              </a:rPr>
              <a:t>základní oftalmologické vyšetření, RTG (prostý/</a:t>
            </a:r>
            <a:r>
              <a:rPr lang="cs-CZ" dirty="0" err="1">
                <a:sym typeface="Wingdings" pitchFamily="2" charset="2"/>
              </a:rPr>
              <a:t>Combergova</a:t>
            </a:r>
            <a:r>
              <a:rPr lang="cs-CZ" dirty="0">
                <a:sym typeface="Wingdings" pitchFamily="2" charset="2"/>
              </a:rPr>
              <a:t> lokalizační </a:t>
            </a:r>
            <a:r>
              <a:rPr lang="cs-CZ" dirty="0" err="1">
                <a:sym typeface="Wingdings" pitchFamily="2" charset="2"/>
              </a:rPr>
              <a:t>protézka</a:t>
            </a:r>
            <a:r>
              <a:rPr lang="cs-CZ" dirty="0">
                <a:sym typeface="Wingdings" pitchFamily="2" charset="2"/>
              </a:rPr>
              <a:t>), UZV B zobrazení, CT (RTG nekontrastní), MRI (nekovová tělesa)</a:t>
            </a:r>
          </a:p>
          <a:p>
            <a:r>
              <a:rPr lang="cs-CZ" dirty="0">
                <a:sym typeface="Wingdings" pitchFamily="2" charset="2"/>
              </a:rPr>
              <a:t>sutura rány, extrakce tělesa, ATB, kortikosteroidy a NSAID, sekundární řešení defektů </a:t>
            </a:r>
          </a:p>
          <a:p>
            <a:r>
              <a:rPr lang="cs-CZ" dirty="0">
                <a:sym typeface="Wingdings" pitchFamily="2" charset="2"/>
              </a:rPr>
              <a:t>odklad při </a:t>
            </a:r>
            <a:r>
              <a:rPr lang="cs-CZ" dirty="0" err="1">
                <a:sym typeface="Wingdings" pitchFamily="2" charset="2"/>
              </a:rPr>
              <a:t>endoftalmitidě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7775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710FDB-0919-493E-8539-8240C23F1E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74B7252-DD46-0292-700A-1CF37BF94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73" y="559063"/>
            <a:ext cx="3396420" cy="5256025"/>
          </a:xfrm>
        </p:spPr>
        <p:txBody>
          <a:bodyPr>
            <a:normAutofit/>
          </a:bodyPr>
          <a:lstStyle/>
          <a:p>
            <a:r>
              <a:rPr lang="cs-CZ" dirty="0"/>
              <a:t>chemická poranění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AFF0B6C-73E2-4B40-9280-938C14922C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868629" y="723900"/>
            <a:ext cx="15948" cy="5450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149646-33DF-AA3C-91DF-175F768B1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2891" y="622249"/>
            <a:ext cx="5809009" cy="5639712"/>
          </a:xfrm>
        </p:spPr>
        <p:txBody>
          <a:bodyPr>
            <a:normAutofit/>
          </a:bodyPr>
          <a:lstStyle/>
          <a:p>
            <a:r>
              <a:rPr lang="cs-CZ" dirty="0"/>
              <a:t>kyseliny </a:t>
            </a:r>
            <a:r>
              <a:rPr lang="cs-CZ" dirty="0">
                <a:sym typeface="Wingdings" pitchFamily="2" charset="2"/>
              </a:rPr>
              <a:t> koagulační nekróza</a:t>
            </a:r>
          </a:p>
          <a:p>
            <a:pPr lvl="1"/>
            <a:r>
              <a:rPr lang="cs-CZ" dirty="0">
                <a:sym typeface="Wingdings" pitchFamily="2" charset="2"/>
              </a:rPr>
              <a:t>závislost na koncentraci a délce působení</a:t>
            </a:r>
          </a:p>
          <a:p>
            <a:pPr lvl="1"/>
            <a:r>
              <a:rPr lang="cs-CZ" dirty="0" err="1">
                <a:sym typeface="Wingdings" pitchFamily="2" charset="2"/>
              </a:rPr>
              <a:t>kys</a:t>
            </a:r>
            <a:r>
              <a:rPr lang="cs-CZ" dirty="0">
                <a:sym typeface="Wingdings" pitchFamily="2" charset="2"/>
              </a:rPr>
              <a:t>. sírová, </a:t>
            </a:r>
            <a:r>
              <a:rPr lang="cs-CZ" dirty="0" err="1">
                <a:sym typeface="Wingdings" pitchFamily="2" charset="2"/>
              </a:rPr>
              <a:t>HCl</a:t>
            </a:r>
            <a:endParaRPr lang="cs-CZ" dirty="0">
              <a:sym typeface="Wingdings" pitchFamily="2" charset="2"/>
            </a:endParaRPr>
          </a:p>
          <a:p>
            <a:pPr lvl="1"/>
            <a:r>
              <a:rPr lang="cs-CZ" dirty="0">
                <a:sym typeface="Wingdings" pitchFamily="2" charset="2"/>
              </a:rPr>
              <a:t>„</a:t>
            </a:r>
            <a:r>
              <a:rPr lang="cs-CZ" dirty="0" err="1">
                <a:sym typeface="Wingdings" pitchFamily="2" charset="2"/>
              </a:rPr>
              <a:t>příšvar</a:t>
            </a:r>
            <a:r>
              <a:rPr lang="cs-CZ" dirty="0">
                <a:sym typeface="Wingdings" pitchFamily="2" charset="2"/>
              </a:rPr>
              <a:t>“ brání prostupu kyseliny na hlubší tkáně</a:t>
            </a:r>
          </a:p>
          <a:p>
            <a:r>
              <a:rPr lang="cs-CZ" dirty="0">
                <a:sym typeface="Wingdings" pitchFamily="2" charset="2"/>
              </a:rPr>
              <a:t>louhy  kolikvační nekróza</a:t>
            </a:r>
          </a:p>
          <a:p>
            <a:pPr lvl="1"/>
            <a:r>
              <a:rPr lang="cs-CZ" dirty="0">
                <a:sym typeface="Wingdings" pitchFamily="2" charset="2"/>
              </a:rPr>
              <a:t>poškození hlubších struktur</a:t>
            </a:r>
          </a:p>
          <a:p>
            <a:pPr lvl="1"/>
            <a:r>
              <a:rPr lang="cs-CZ" dirty="0">
                <a:sym typeface="Wingdings" pitchFamily="2" charset="2"/>
              </a:rPr>
              <a:t>nejčastěji vápno</a:t>
            </a:r>
          </a:p>
          <a:p>
            <a:pPr lvl="1"/>
            <a:r>
              <a:rPr lang="cs-CZ" dirty="0">
                <a:sym typeface="Wingdings" pitchFamily="2" charset="2"/>
              </a:rPr>
              <a:t>srůsty mezi spojivkou víček a bulbární spojivkou (</a:t>
            </a:r>
            <a:r>
              <a:rPr lang="cs-CZ" i="1" dirty="0" err="1">
                <a:sym typeface="Wingdings" pitchFamily="2" charset="2"/>
              </a:rPr>
              <a:t>symblefaron</a:t>
            </a:r>
            <a:r>
              <a:rPr lang="cs-CZ" dirty="0">
                <a:sym typeface="Wingdings" pitchFamily="2" charset="2"/>
              </a:rPr>
              <a:t>), nekróza spojivky a rohovky</a:t>
            </a:r>
          </a:p>
          <a:p>
            <a:r>
              <a:rPr lang="cs-CZ" dirty="0">
                <a:sym typeface="Wingdings" pitchFamily="2" charset="2"/>
              </a:rPr>
              <a:t>léčba</a:t>
            </a:r>
          </a:p>
          <a:p>
            <a:pPr lvl="1"/>
            <a:r>
              <a:rPr lang="cs-CZ" dirty="0">
                <a:sym typeface="Wingdings" pitchFamily="2" charset="2"/>
              </a:rPr>
              <a:t>mechanické odstranění noxy, výplach, LA, ATB, kortikosteroidy, </a:t>
            </a:r>
            <a:r>
              <a:rPr lang="cs-CZ" dirty="0" err="1">
                <a:sym typeface="Wingdings" pitchFamily="2" charset="2"/>
              </a:rPr>
              <a:t>chir</a:t>
            </a:r>
            <a:r>
              <a:rPr lang="cs-CZ" dirty="0">
                <a:sym typeface="Wingdings" pitchFamily="2" charset="2"/>
              </a:rPr>
              <a:t>. excize nekrotické tkáně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612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6B29C-194C-F93A-943E-7E9A4BBE3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termická poranění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403979-3A7E-5973-BF52-816E321D8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působením vysoké teploty</a:t>
            </a:r>
          </a:p>
          <a:p>
            <a:r>
              <a:rPr lang="cs-CZ" dirty="0"/>
              <a:t>stupně popálení:</a:t>
            </a:r>
          </a:p>
          <a:p>
            <a:pPr lvl="1"/>
            <a:r>
              <a:rPr lang="cs-CZ" dirty="0"/>
              <a:t>1. stupeň – zarudnutí víček překrvení spojivky, eroze rohovky</a:t>
            </a:r>
          </a:p>
          <a:p>
            <a:pPr lvl="1"/>
            <a:r>
              <a:rPr lang="cs-CZ" dirty="0"/>
              <a:t>2. stupeň – na víčkách puchýřky, ischemická místa na spojivce, rohovka difuzně šedavě zkalená</a:t>
            </a:r>
          </a:p>
          <a:p>
            <a:pPr lvl="1"/>
            <a:r>
              <a:rPr lang="cs-CZ" dirty="0"/>
              <a:t>3. stupeň – nekróza víček, rohovka mléčně zkalená (obraz “uvařeného rybího oka“)</a:t>
            </a:r>
          </a:p>
          <a:p>
            <a:pPr lvl="1"/>
            <a:r>
              <a:rPr lang="cs-CZ" dirty="0"/>
              <a:t>4. stupeň – zuhelnatění</a:t>
            </a:r>
          </a:p>
          <a:p>
            <a:r>
              <a:rPr lang="cs-CZ" dirty="0"/>
              <a:t>studené obklady, sterilní krytí, dle intenzity poškození medikamentózní či </a:t>
            </a:r>
            <a:r>
              <a:rPr lang="cs-CZ" dirty="0" err="1"/>
              <a:t>chir</a:t>
            </a:r>
            <a:r>
              <a:rPr lang="cs-CZ" dirty="0"/>
              <a:t>. léčba, sekundární řešení defektů</a:t>
            </a:r>
          </a:p>
        </p:txBody>
      </p:sp>
    </p:spTree>
    <p:extLst>
      <p:ext uri="{BB962C8B-B14F-4D97-AF65-F5344CB8AC3E}">
        <p14:creationId xmlns:p14="http://schemas.microsoft.com/office/powerpoint/2010/main" val="2989684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710FDB-0919-493E-8539-8240C23F1E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F5689D6-2497-AEB6-6321-E99E6B1A8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73" y="559063"/>
            <a:ext cx="3396420" cy="5256025"/>
          </a:xfrm>
        </p:spPr>
        <p:txBody>
          <a:bodyPr>
            <a:normAutofit/>
          </a:bodyPr>
          <a:lstStyle/>
          <a:p>
            <a:r>
              <a:rPr lang="cs-CZ" dirty="0"/>
              <a:t>poškození jinými mechanizmy</a:t>
            </a:r>
            <a:br>
              <a:rPr lang="cs-CZ" dirty="0"/>
            </a:br>
            <a:r>
              <a:rPr lang="cs-CZ" b="1" dirty="0"/>
              <a:t>el. proud, záření</a:t>
            </a:r>
            <a:endParaRPr lang="cs-CZ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AFF0B6C-73E2-4B40-9280-938C14922C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868629" y="723900"/>
            <a:ext cx="15948" cy="5450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F8E1A8-4C9C-931B-A5B2-C92A53B65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2891" y="622249"/>
            <a:ext cx="5809009" cy="5639712"/>
          </a:xfrm>
        </p:spPr>
        <p:txBody>
          <a:bodyPr>
            <a:normAutofit/>
          </a:bodyPr>
          <a:lstStyle/>
          <a:p>
            <a:r>
              <a:rPr lang="cs-CZ" dirty="0"/>
              <a:t>elektrický proud – termický účinek na víčka </a:t>
            </a:r>
            <a:r>
              <a:rPr lang="cs-CZ" dirty="0">
                <a:sym typeface="Wingdings" pitchFamily="2" charset="2"/>
              </a:rPr>
              <a:t> popálení, poškození čočky (katarakta) či optiku</a:t>
            </a:r>
          </a:p>
          <a:p>
            <a:r>
              <a:rPr lang="cs-CZ" dirty="0">
                <a:sym typeface="Wingdings" pitchFamily="2" charset="2"/>
              </a:rPr>
              <a:t>UV záření </a:t>
            </a:r>
          </a:p>
          <a:p>
            <a:pPr lvl="1"/>
            <a:r>
              <a:rPr lang="cs-CZ" dirty="0">
                <a:sym typeface="Wingdings" pitchFamily="2" charset="2"/>
              </a:rPr>
              <a:t>typicky svařování el. obloukem bez OOP – defekty epitelu rohovky zčervenání oka  </a:t>
            </a:r>
            <a:r>
              <a:rPr lang="cs-CZ" dirty="0" err="1">
                <a:sym typeface="Wingdings" pitchFamily="2" charset="2"/>
              </a:rPr>
              <a:t>epitelizancia</a:t>
            </a:r>
            <a:r>
              <a:rPr lang="cs-CZ" dirty="0">
                <a:sym typeface="Wingdings" pitchFamily="2" charset="2"/>
              </a:rPr>
              <a:t>, </a:t>
            </a:r>
            <a:r>
              <a:rPr lang="cs-CZ" dirty="0" err="1">
                <a:sym typeface="Wingdings" pitchFamily="2" charset="2"/>
              </a:rPr>
              <a:t>lubrikancia</a:t>
            </a:r>
            <a:r>
              <a:rPr lang="cs-CZ" dirty="0">
                <a:sym typeface="Wingdings" pitchFamily="2" charset="2"/>
              </a:rPr>
              <a:t>, ATB</a:t>
            </a:r>
          </a:p>
          <a:p>
            <a:pPr lvl="1"/>
            <a:r>
              <a:rPr lang="cs-CZ" dirty="0">
                <a:sym typeface="Wingdings" pitchFamily="2" charset="2"/>
              </a:rPr>
              <a:t>sníh </a:t>
            </a:r>
          </a:p>
          <a:p>
            <a:pPr lvl="1"/>
            <a:r>
              <a:rPr lang="cs-CZ" dirty="0">
                <a:sym typeface="Wingdings" pitchFamily="2" charset="2"/>
              </a:rPr>
              <a:t>rtuťová výbojka, germicidní lampa – </a:t>
            </a:r>
            <a:r>
              <a:rPr lang="cs-CZ" i="1" dirty="0" err="1">
                <a:sym typeface="Wingdings" pitchFamily="2" charset="2"/>
              </a:rPr>
              <a:t>ophtalmia</a:t>
            </a:r>
            <a:r>
              <a:rPr lang="cs-CZ" i="1" dirty="0">
                <a:sym typeface="Wingdings" pitchFamily="2" charset="2"/>
              </a:rPr>
              <a:t> </a:t>
            </a:r>
            <a:r>
              <a:rPr lang="cs-CZ" i="1" dirty="0" err="1">
                <a:sym typeface="Wingdings" pitchFamily="2" charset="2"/>
              </a:rPr>
              <a:t>photoelectrica</a:t>
            </a:r>
            <a:endParaRPr lang="cs-CZ" i="1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gama záření  katarakta</a:t>
            </a:r>
          </a:p>
          <a:p>
            <a:r>
              <a:rPr lang="cs-CZ" dirty="0">
                <a:sym typeface="Wingdings" pitchFamily="2" charset="2"/>
              </a:rPr>
              <a:t>špona z brusky </a:t>
            </a:r>
          </a:p>
          <a:p>
            <a:pPr lvl="1"/>
            <a:r>
              <a:rPr lang="cs-CZ" dirty="0">
                <a:sym typeface="Wingdings" pitchFamily="2" charset="2"/>
              </a:rPr>
              <a:t>mechanický i termický účinek</a:t>
            </a:r>
          </a:p>
          <a:p>
            <a:pPr lvl="1"/>
            <a:r>
              <a:rPr lang="cs-CZ" dirty="0">
                <a:sym typeface="Wingdings" pitchFamily="2" charset="2"/>
              </a:rPr>
              <a:t>v LA extrakce kopíčkem,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8456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710FDB-0919-493E-8539-8240C23F1E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E45723B-77F1-912A-2FAD-9F25773AA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73" y="559063"/>
            <a:ext cx="3396420" cy="5256025"/>
          </a:xfrm>
        </p:spPr>
        <p:txBody>
          <a:bodyPr>
            <a:normAutofit/>
          </a:bodyPr>
          <a:lstStyle/>
          <a:p>
            <a:r>
              <a:rPr lang="cs-CZ" dirty="0"/>
              <a:t>fraktury očnice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AFF0B6C-73E2-4B40-9280-938C14922C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868629" y="723900"/>
            <a:ext cx="15948" cy="5450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B09043-42B7-5BEE-C821-8EA2B921A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2891" y="622249"/>
            <a:ext cx="5809009" cy="5639712"/>
          </a:xfrm>
        </p:spPr>
        <p:txBody>
          <a:bodyPr>
            <a:normAutofit/>
          </a:bodyPr>
          <a:lstStyle/>
          <a:p>
            <a:r>
              <a:rPr lang="cs-CZ" dirty="0"/>
              <a:t>náraz předmětu </a:t>
            </a:r>
            <a:r>
              <a:rPr lang="cs-CZ" dirty="0">
                <a:sym typeface="Wingdings" pitchFamily="2" charset="2"/>
              </a:rPr>
              <a:t> náhlé zvýšení orbitálního tlaku</a:t>
            </a:r>
          </a:p>
          <a:p>
            <a:r>
              <a:rPr lang="cs-CZ" dirty="0">
                <a:sym typeface="Wingdings" pitchFamily="2" charset="2"/>
              </a:rPr>
              <a:t>predilekčně na spodní straně (</a:t>
            </a:r>
            <a:r>
              <a:rPr lang="cs-CZ" i="1" dirty="0">
                <a:sym typeface="Wingdings" pitchFamily="2" charset="2"/>
              </a:rPr>
              <a:t>lamina </a:t>
            </a:r>
            <a:r>
              <a:rPr lang="cs-CZ" i="1" dirty="0" err="1">
                <a:sym typeface="Wingdings" pitchFamily="2" charset="2"/>
              </a:rPr>
              <a:t>papyracea</a:t>
            </a:r>
            <a:r>
              <a:rPr lang="cs-CZ" dirty="0">
                <a:sym typeface="Wingdings" pitchFamily="2" charset="2"/>
              </a:rPr>
              <a:t>) a mediálně</a:t>
            </a:r>
          </a:p>
          <a:p>
            <a:r>
              <a:rPr lang="cs-CZ" dirty="0">
                <a:sym typeface="Wingdings" pitchFamily="2" charset="2"/>
              </a:rPr>
              <a:t>krvácení, edém, emfyzém víček, znecitlivění n. </a:t>
            </a:r>
            <a:r>
              <a:rPr lang="cs-CZ" dirty="0" err="1">
                <a:sym typeface="Wingdings" pitchFamily="2" charset="2"/>
              </a:rPr>
              <a:t>infraorbitalis</a:t>
            </a:r>
            <a:r>
              <a:rPr lang="cs-CZ" dirty="0">
                <a:sym typeface="Wingdings" pitchFamily="2" charset="2"/>
              </a:rPr>
              <a:t>, diplopie, </a:t>
            </a:r>
            <a:r>
              <a:rPr lang="cs-CZ" dirty="0" err="1">
                <a:sym typeface="Wingdings" pitchFamily="2" charset="2"/>
              </a:rPr>
              <a:t>enoftalmus</a:t>
            </a:r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terapie</a:t>
            </a:r>
          </a:p>
          <a:p>
            <a:pPr lvl="1"/>
            <a:r>
              <a:rPr lang="cs-CZ" dirty="0">
                <a:sym typeface="Wingdings" pitchFamily="2" charset="2"/>
              </a:rPr>
              <a:t>ATB, </a:t>
            </a:r>
            <a:r>
              <a:rPr lang="cs-CZ" dirty="0" err="1">
                <a:sym typeface="Wingdings" pitchFamily="2" charset="2"/>
              </a:rPr>
              <a:t>dekongestiva</a:t>
            </a:r>
            <a:r>
              <a:rPr lang="cs-CZ" dirty="0">
                <a:sym typeface="Wingdings" pitchFamily="2" charset="2"/>
              </a:rPr>
              <a:t> pro ↓ otoku tkání</a:t>
            </a:r>
          </a:p>
          <a:p>
            <a:r>
              <a:rPr lang="cs-CZ" b="1" dirty="0">
                <a:sym typeface="Wingdings" pitchFamily="2" charset="2"/>
              </a:rPr>
              <a:t>fraktura mediální stěny</a:t>
            </a:r>
          </a:p>
          <a:p>
            <a:pPr lvl="1"/>
            <a:r>
              <a:rPr lang="cs-CZ" dirty="0"/>
              <a:t>emfyzém, poruchy hybnosti</a:t>
            </a:r>
          </a:p>
          <a:p>
            <a:pPr lvl="1"/>
            <a:r>
              <a:rPr lang="cs-CZ" dirty="0"/>
              <a:t>trakční test k vyloučení uskřinutí přímého vnitřního svalu</a:t>
            </a:r>
          </a:p>
        </p:txBody>
      </p:sp>
    </p:spTree>
    <p:extLst>
      <p:ext uri="{BB962C8B-B14F-4D97-AF65-F5344CB8AC3E}">
        <p14:creationId xmlns:p14="http://schemas.microsoft.com/office/powerpoint/2010/main" val="3703001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710FDB-0919-493E-8539-8240C23F1E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EA38229-16A8-E617-41EE-C13F7B7C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73" y="559063"/>
            <a:ext cx="3396420" cy="5256025"/>
          </a:xfrm>
        </p:spPr>
        <p:txBody>
          <a:bodyPr>
            <a:normAutofit/>
          </a:bodyPr>
          <a:lstStyle/>
          <a:p>
            <a:r>
              <a:rPr lang="cs-CZ" dirty="0"/>
              <a:t>fraktury očnice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AFF0B6C-73E2-4B40-9280-938C14922C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868629" y="723900"/>
            <a:ext cx="15948" cy="5450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97E2C6-C0FF-8CB4-CCFD-D292200A3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2891" y="622249"/>
            <a:ext cx="5809009" cy="5639712"/>
          </a:xfrm>
        </p:spPr>
        <p:txBody>
          <a:bodyPr>
            <a:normAutofit/>
          </a:bodyPr>
          <a:lstStyle/>
          <a:p>
            <a:r>
              <a:rPr lang="cs-CZ" b="1" dirty="0" err="1"/>
              <a:t>frontobazální</a:t>
            </a:r>
            <a:r>
              <a:rPr lang="cs-CZ" b="1" dirty="0"/>
              <a:t> fraktura </a:t>
            </a:r>
            <a:r>
              <a:rPr lang="cs-CZ" dirty="0"/>
              <a:t>(stropu)</a:t>
            </a:r>
          </a:p>
          <a:p>
            <a:pPr lvl="1"/>
            <a:r>
              <a:rPr lang="cs-CZ" dirty="0"/>
              <a:t>spojení se zlomeninou čelní kosti, stěny frontálního sinu</a:t>
            </a:r>
          </a:p>
          <a:p>
            <a:pPr lvl="1"/>
            <a:r>
              <a:rPr lang="cs-CZ" dirty="0"/>
              <a:t>hrozí poškození optiku, cerebrální krvácení</a:t>
            </a:r>
          </a:p>
          <a:p>
            <a:pPr lvl="1"/>
            <a:r>
              <a:rPr lang="cs-CZ" dirty="0"/>
              <a:t>zachování zornicové reakce – příznivý prognostický znak</a:t>
            </a:r>
          </a:p>
          <a:p>
            <a:pPr lvl="1"/>
            <a:endParaRPr lang="cs-CZ" dirty="0"/>
          </a:p>
          <a:p>
            <a:r>
              <a:rPr lang="cs-CZ" b="1" dirty="0" err="1"/>
              <a:t>nasoorbitální</a:t>
            </a:r>
            <a:r>
              <a:rPr lang="cs-CZ" b="1" dirty="0"/>
              <a:t> fraktury</a:t>
            </a:r>
          </a:p>
          <a:p>
            <a:pPr lvl="1"/>
            <a:r>
              <a:rPr lang="cs-CZ" dirty="0"/>
              <a:t>náraz obličeje ve střední rovině</a:t>
            </a:r>
          </a:p>
          <a:p>
            <a:pPr lvl="1"/>
            <a:r>
              <a:rPr lang="cs-CZ" dirty="0"/>
              <a:t>terapie </a:t>
            </a:r>
            <a:r>
              <a:rPr lang="cs-CZ" dirty="0" err="1"/>
              <a:t>dekongestivy</a:t>
            </a:r>
            <a:endParaRPr lang="cs-CZ" dirty="0"/>
          </a:p>
          <a:p>
            <a:r>
              <a:rPr lang="cs-CZ" b="1" dirty="0"/>
              <a:t>fraktury lícního oblouku</a:t>
            </a:r>
          </a:p>
          <a:p>
            <a:pPr lvl="1"/>
            <a:r>
              <a:rPr lang="cs-CZ" dirty="0"/>
              <a:t>spojeny se zlomeninami dolního okraje očnice a horního okraje maxily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012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710FDB-0919-493E-8539-8240C23F1E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EF8ADA1-94D3-AC7B-3683-4EE0AEAB0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73" y="559063"/>
            <a:ext cx="3396420" cy="5256025"/>
          </a:xfrm>
        </p:spPr>
        <p:txBody>
          <a:bodyPr>
            <a:normAutofit/>
          </a:bodyPr>
          <a:lstStyle/>
          <a:p>
            <a:r>
              <a:rPr lang="cs-CZ" dirty="0"/>
              <a:t>fraktury očnice</a:t>
            </a:r>
            <a:br>
              <a:rPr lang="cs-CZ" dirty="0"/>
            </a:br>
            <a:r>
              <a:rPr lang="cs-CZ" b="1" dirty="0" err="1"/>
              <a:t>blow</a:t>
            </a:r>
            <a:r>
              <a:rPr lang="cs-CZ" b="1" dirty="0"/>
              <a:t>-out </a:t>
            </a:r>
            <a:r>
              <a:rPr lang="cs-CZ" b="1" dirty="0" err="1"/>
              <a:t>fracture</a:t>
            </a:r>
            <a:endParaRPr lang="cs-CZ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AFF0B6C-73E2-4B40-9280-938C14922C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868629" y="723900"/>
            <a:ext cx="15948" cy="5450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8D9735-DE2A-2316-3FD1-4EF85F365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2891" y="622249"/>
            <a:ext cx="5809009" cy="5639712"/>
          </a:xfrm>
        </p:spPr>
        <p:txBody>
          <a:bodyPr>
            <a:normAutofit/>
          </a:bodyPr>
          <a:lstStyle/>
          <a:p>
            <a:r>
              <a:rPr lang="cs-CZ" dirty="0"/>
              <a:t>hydraulická zlomenina spodiny očnice</a:t>
            </a:r>
          </a:p>
          <a:p>
            <a:r>
              <a:rPr lang="cs-CZ" dirty="0"/>
              <a:t>hrozí prolaps obsahu očnice a </a:t>
            </a:r>
            <a:r>
              <a:rPr lang="cs-CZ" dirty="0" err="1"/>
              <a:t>enoftalmus</a:t>
            </a:r>
            <a:endParaRPr lang="cs-CZ" dirty="0"/>
          </a:p>
          <a:p>
            <a:r>
              <a:rPr lang="cs-CZ" dirty="0"/>
              <a:t>riziko štěrbinovité zlomeniny v rovině s </a:t>
            </a:r>
            <a:r>
              <a:rPr lang="cs-CZ" dirty="0" err="1"/>
              <a:t>infraorbitálním</a:t>
            </a:r>
            <a:r>
              <a:rPr lang="cs-CZ" dirty="0"/>
              <a:t> kanálkem</a:t>
            </a:r>
          </a:p>
          <a:p>
            <a:r>
              <a:rPr lang="cs-CZ" dirty="0"/>
              <a:t>časté uskřinutí dolního přímého nebo dolního šikmého svalu</a:t>
            </a:r>
          </a:p>
          <a:p>
            <a:r>
              <a:rPr lang="cs-CZ" dirty="0"/>
              <a:t>diagnostika – CT, MRI, UZ</a:t>
            </a:r>
          </a:p>
          <a:p>
            <a:r>
              <a:rPr lang="cs-CZ" dirty="0"/>
              <a:t>terapie </a:t>
            </a:r>
          </a:p>
          <a:p>
            <a:pPr lvl="1"/>
            <a:r>
              <a:rPr lang="cs-CZ" dirty="0"/>
              <a:t>po odeznění otoku chirurgický zákrok/spontánní uvolnění svalů</a:t>
            </a:r>
          </a:p>
        </p:txBody>
      </p:sp>
    </p:spTree>
    <p:extLst>
      <p:ext uri="{BB962C8B-B14F-4D97-AF65-F5344CB8AC3E}">
        <p14:creationId xmlns:p14="http://schemas.microsoft.com/office/powerpoint/2010/main" val="406721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EF92653-5D6D-47E6-8744-0DAF76E049C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51E0B6D-2B96-FA00-BF73-570634EB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2" y="960594"/>
            <a:ext cx="5828114" cy="49368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400" dirty="0" err="1"/>
              <a:t>děkuji</a:t>
            </a:r>
            <a:r>
              <a:rPr lang="en-US" sz="5400" dirty="0"/>
              <a:t> za </a:t>
            </a:r>
            <a:r>
              <a:rPr lang="en-US" sz="5400" dirty="0" err="1"/>
              <a:t>pozornost</a:t>
            </a:r>
            <a:endParaRPr lang="en-US" sz="540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CA98CE3-81A7-4FFE-A047-9AA65998D8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315200" y="1733549"/>
            <a:ext cx="0" cy="3390901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60177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8D4DB2-913F-B640-D4E4-526964EAD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76D13C-0351-3D85-64F5-C1C5297F5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přednáška dostupná v IS MUNI</a:t>
            </a:r>
          </a:p>
          <a:p>
            <a:r>
              <a:rPr lang="cs-CZ" dirty="0"/>
              <a:t>ROZSÍVAL, Pavel. </a:t>
            </a:r>
            <a:r>
              <a:rPr lang="cs-CZ" i="1" dirty="0"/>
              <a:t>Oční lékařství</a:t>
            </a:r>
            <a:r>
              <a:rPr lang="cs-CZ" dirty="0"/>
              <a:t>. Praha: </a:t>
            </a:r>
            <a:r>
              <a:rPr lang="cs-CZ" dirty="0" err="1"/>
              <a:t>Galén</a:t>
            </a:r>
            <a:r>
              <a:rPr lang="cs-CZ" dirty="0"/>
              <a:t>, c2006. ISBN isbn8072624040.</a:t>
            </a:r>
          </a:p>
          <a:p>
            <a:r>
              <a:rPr lang="cs-CZ" dirty="0">
                <a:hlinkClick r:id="rId2"/>
              </a:rPr>
              <a:t>https://eyewiki.aao.org</a:t>
            </a:r>
            <a:r>
              <a:rPr lang="cs-CZ">
                <a:hlinkClick r:id="rId2"/>
              </a:rPr>
              <a:t>/Birmingham_Eye_Trauma_Terminology_%28BETT%29</a:t>
            </a:r>
            <a:endParaRPr lang="cs-CZ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100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CB73E3-CB17-2A1D-E5B7-BADBAC3AA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OČNÍCH ÚRAZŮ</a:t>
            </a:r>
          </a:p>
        </p:txBody>
      </p:sp>
      <p:graphicFrame>
        <p:nvGraphicFramePr>
          <p:cNvPr id="13" name="Zástupný obsah 2">
            <a:extLst>
              <a:ext uri="{FF2B5EF4-FFF2-40B4-BE49-F238E27FC236}">
                <a16:creationId xmlns:a16="http://schemas.microsoft.com/office/drawing/2014/main" id="{2EE5141A-1030-0C82-9016-0675A37E50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1429015"/>
              </p:ext>
            </p:extLst>
          </p:nvPr>
        </p:nvGraphicFramePr>
        <p:xfrm>
          <a:off x="700635" y="2293126"/>
          <a:ext cx="10691265" cy="3636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3325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E32B719-2EAB-91D6-C7C3-4DBF22579DB8}"/>
              </a:ext>
            </a:extLst>
          </p:cNvPr>
          <p:cNvSpPr/>
          <p:nvPr/>
        </p:nvSpPr>
        <p:spPr>
          <a:xfrm>
            <a:off x="606056" y="446567"/>
            <a:ext cx="10983432" cy="595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3510312-E4E4-4AD5-49E1-A43599060F47}"/>
              </a:ext>
            </a:extLst>
          </p:cNvPr>
          <p:cNvSpPr/>
          <p:nvPr/>
        </p:nvSpPr>
        <p:spPr>
          <a:xfrm>
            <a:off x="513907" y="5853222"/>
            <a:ext cx="10983432" cy="595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Birmingham Eye Trauma Terminology (BETT) - EyeWiki">
            <a:extLst>
              <a:ext uri="{FF2B5EF4-FFF2-40B4-BE49-F238E27FC236}">
                <a16:creationId xmlns:a16="http://schemas.microsoft.com/office/drawing/2014/main" id="{3FB076DA-98E6-2420-8B1B-75D344844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491" y="0"/>
            <a:ext cx="87042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3581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710FDB-0919-493E-8539-8240C23F1E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84F4465-19E2-4A38-A550-0EAECF830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73" y="559063"/>
            <a:ext cx="3396420" cy="5256025"/>
          </a:xfrm>
        </p:spPr>
        <p:txBody>
          <a:bodyPr>
            <a:normAutofit/>
          </a:bodyPr>
          <a:lstStyle/>
          <a:p>
            <a:r>
              <a:rPr lang="cs-CZ" dirty="0"/>
              <a:t>uzavřená poranění </a:t>
            </a:r>
            <a:br>
              <a:rPr lang="cs-CZ" dirty="0"/>
            </a:br>
            <a:r>
              <a:rPr lang="cs-CZ" b="1" dirty="0"/>
              <a:t>kontuze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AFF0B6C-73E2-4B40-9280-938C14922C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868629" y="723900"/>
            <a:ext cx="15948" cy="5450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E9DB78-245A-847A-984A-D3E6D4D71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2891" y="622249"/>
            <a:ext cx="5809009" cy="5639712"/>
          </a:xfrm>
        </p:spPr>
        <p:txBody>
          <a:bodyPr>
            <a:normAutofit/>
          </a:bodyPr>
          <a:lstStyle/>
          <a:p>
            <a:r>
              <a:rPr lang="cs-CZ" dirty="0"/>
              <a:t>tupá poranění bulbu</a:t>
            </a:r>
          </a:p>
          <a:p>
            <a:r>
              <a:rPr lang="cs-CZ" dirty="0"/>
              <a:t>fyzikální působení síly, kdy není narušena integrita bulbu </a:t>
            </a:r>
            <a:r>
              <a:rPr lang="cs-CZ" dirty="0">
                <a:sym typeface="Wingdings" pitchFamily="2" charset="2"/>
              </a:rPr>
              <a:t> bez vstupní rány</a:t>
            </a:r>
            <a:endParaRPr lang="cs-CZ" dirty="0"/>
          </a:p>
          <a:p>
            <a:r>
              <a:rPr lang="cs-CZ" dirty="0"/>
              <a:t>stlačení oka v předozadní ose, rozšíření v oblasti ekvátoru</a:t>
            </a:r>
          </a:p>
          <a:p>
            <a:r>
              <a:rPr lang="cs-CZ" dirty="0"/>
              <a:t>přední segment</a:t>
            </a:r>
          </a:p>
          <a:p>
            <a:pPr lvl="1"/>
            <a:r>
              <a:rPr lang="cs-CZ" dirty="0"/>
              <a:t>edém, hematom, emfyzém víček; </a:t>
            </a:r>
            <a:r>
              <a:rPr lang="cs-CZ" dirty="0" err="1"/>
              <a:t>sufúze</a:t>
            </a:r>
            <a:r>
              <a:rPr lang="cs-CZ" dirty="0"/>
              <a:t>, </a:t>
            </a:r>
            <a:r>
              <a:rPr lang="cs-CZ" dirty="0" err="1"/>
              <a:t>hyféma</a:t>
            </a:r>
            <a:r>
              <a:rPr lang="cs-CZ" dirty="0"/>
              <a:t>, sekundární glaukom, </a:t>
            </a:r>
            <a:r>
              <a:rPr lang="cs-CZ" dirty="0" err="1"/>
              <a:t>iridodialýza</a:t>
            </a:r>
            <a:r>
              <a:rPr lang="cs-CZ" dirty="0"/>
              <a:t>, </a:t>
            </a:r>
            <a:r>
              <a:rPr lang="cs-CZ" dirty="0" err="1"/>
              <a:t>pupilorhexe</a:t>
            </a:r>
            <a:r>
              <a:rPr lang="cs-CZ" dirty="0"/>
              <a:t>, luxace/subluxace čočky, traumatická katarakta</a:t>
            </a:r>
          </a:p>
          <a:p>
            <a:r>
              <a:rPr lang="cs-CZ" dirty="0"/>
              <a:t>zadní segment</a:t>
            </a:r>
          </a:p>
          <a:p>
            <a:pPr lvl="1"/>
            <a:r>
              <a:rPr lang="cs-CZ" dirty="0" err="1"/>
              <a:t>hemoftalmus</a:t>
            </a:r>
            <a:r>
              <a:rPr lang="cs-CZ" dirty="0"/>
              <a:t>, hemoragie, trhliny sítnice/</a:t>
            </a:r>
            <a:r>
              <a:rPr lang="cs-CZ" dirty="0" err="1"/>
              <a:t>amoce</a:t>
            </a:r>
            <a:r>
              <a:rPr lang="cs-CZ" dirty="0"/>
              <a:t>, změny na cévnatce, poranění optiku (</a:t>
            </a:r>
            <a:r>
              <a:rPr lang="cs-CZ" dirty="0" err="1"/>
              <a:t>avulze</a:t>
            </a:r>
            <a:r>
              <a:rPr lang="cs-CZ" dirty="0"/>
              <a:t>/atrofie)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464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710FDB-0919-493E-8539-8240C23F1E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84F4465-19E2-4A38-A550-0EAECF830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73" y="559063"/>
            <a:ext cx="3396420" cy="5256025"/>
          </a:xfrm>
        </p:spPr>
        <p:txBody>
          <a:bodyPr>
            <a:normAutofit/>
          </a:bodyPr>
          <a:lstStyle/>
          <a:p>
            <a:r>
              <a:rPr lang="cs-CZ" dirty="0"/>
              <a:t>uzavřená poranění </a:t>
            </a:r>
            <a:br>
              <a:rPr lang="cs-CZ" dirty="0"/>
            </a:br>
            <a:r>
              <a:rPr lang="cs-CZ" b="1" dirty="0"/>
              <a:t>kontuze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AFF0B6C-73E2-4B40-9280-938C14922C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868629" y="723900"/>
            <a:ext cx="15948" cy="5450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E9DB78-245A-847A-984A-D3E6D4D71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2891" y="622249"/>
            <a:ext cx="5809009" cy="5639712"/>
          </a:xfrm>
        </p:spPr>
        <p:txBody>
          <a:bodyPr>
            <a:normAutofit/>
          </a:bodyPr>
          <a:lstStyle/>
          <a:p>
            <a:r>
              <a:rPr lang="cs-CZ" dirty="0"/>
              <a:t>základní oftalmologické vyšetření </a:t>
            </a:r>
          </a:p>
          <a:p>
            <a:r>
              <a:rPr lang="cs-CZ" dirty="0" err="1"/>
              <a:t>gonioskopie</a:t>
            </a:r>
            <a:endParaRPr lang="cs-CZ" dirty="0"/>
          </a:p>
          <a:p>
            <a:r>
              <a:rPr lang="cs-CZ" dirty="0"/>
              <a:t>UZV</a:t>
            </a:r>
          </a:p>
          <a:p>
            <a:r>
              <a:rPr lang="cs-CZ" dirty="0"/>
              <a:t>RTG lebky a PND</a:t>
            </a:r>
          </a:p>
          <a:p>
            <a:endParaRPr lang="cs-CZ" dirty="0"/>
          </a:p>
          <a:p>
            <a:r>
              <a:rPr lang="cs-CZ" dirty="0"/>
              <a:t>terapie dle rozsahu klinických příznaků</a:t>
            </a:r>
          </a:p>
          <a:p>
            <a:pPr lvl="1"/>
            <a:r>
              <a:rPr lang="cs-CZ" dirty="0"/>
              <a:t>studené </a:t>
            </a:r>
            <a:r>
              <a:rPr lang="cs-CZ" dirty="0" err="1"/>
              <a:t>oblkady</a:t>
            </a:r>
            <a:endParaRPr lang="cs-CZ" dirty="0"/>
          </a:p>
          <a:p>
            <a:pPr lvl="1"/>
            <a:r>
              <a:rPr lang="cs-CZ" dirty="0" err="1"/>
              <a:t>antiglaukomatika</a:t>
            </a:r>
            <a:endParaRPr lang="cs-CZ" dirty="0"/>
          </a:p>
          <a:p>
            <a:pPr lvl="1"/>
            <a:r>
              <a:rPr lang="cs-CZ" dirty="0"/>
              <a:t>operace čočky</a:t>
            </a:r>
          </a:p>
          <a:p>
            <a:pPr lvl="1"/>
            <a:r>
              <a:rPr lang="cs-CZ" dirty="0"/>
              <a:t>PPV</a:t>
            </a:r>
          </a:p>
          <a:p>
            <a:pPr lvl="1"/>
            <a:r>
              <a:rPr lang="cs-CZ" dirty="0"/>
              <a:t>operace </a:t>
            </a:r>
            <a:r>
              <a:rPr lang="cs-CZ" dirty="0" err="1"/>
              <a:t>amoce</a:t>
            </a:r>
            <a:endParaRPr lang="cs-CZ" dirty="0"/>
          </a:p>
          <a:p>
            <a:pPr lvl="1"/>
            <a:r>
              <a:rPr lang="cs-CZ" dirty="0"/>
              <a:t>podpůrná resorpční léčba, ...</a:t>
            </a:r>
          </a:p>
        </p:txBody>
      </p:sp>
    </p:spTree>
    <p:extLst>
      <p:ext uri="{BB962C8B-B14F-4D97-AF65-F5344CB8AC3E}">
        <p14:creationId xmlns:p14="http://schemas.microsoft.com/office/powerpoint/2010/main" val="2704754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710FDB-0919-493E-8539-8240C23F1E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5190F9-302A-76F6-B60D-47977493E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73" y="559063"/>
            <a:ext cx="3396420" cy="5256025"/>
          </a:xfrm>
        </p:spPr>
        <p:txBody>
          <a:bodyPr>
            <a:normAutofit/>
          </a:bodyPr>
          <a:lstStyle/>
          <a:p>
            <a:r>
              <a:rPr lang="cs-CZ" dirty="0"/>
              <a:t>uzavřená poranění</a:t>
            </a:r>
            <a:br>
              <a:rPr lang="cs-CZ" dirty="0"/>
            </a:br>
            <a:r>
              <a:rPr lang="cs-CZ" b="1" dirty="0"/>
              <a:t>lamelární lacerace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AFF0B6C-73E2-4B40-9280-938C14922C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868629" y="723900"/>
            <a:ext cx="15948" cy="5450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9CE0A3-9E7F-9090-9C47-53FCC8BE0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2891" y="622249"/>
            <a:ext cx="5809009" cy="5639712"/>
          </a:xfrm>
        </p:spPr>
        <p:txBody>
          <a:bodyPr>
            <a:normAutofit/>
          </a:bodyPr>
          <a:lstStyle/>
          <a:p>
            <a:r>
              <a:rPr lang="cs-CZ" dirty="0"/>
              <a:t>působením fyzikální síly částečně narušena integrita bulbu </a:t>
            </a:r>
          </a:p>
          <a:p>
            <a:r>
              <a:rPr lang="cs-CZ" dirty="0"/>
              <a:t>rána neprochází celou tloušťkou stěny </a:t>
            </a:r>
          </a:p>
          <a:p>
            <a:r>
              <a:rPr lang="cs-CZ" dirty="0"/>
              <a:t>lacerace spojivky, eroze rohovky, lamelární lacerace rohovky, lacerace skléry</a:t>
            </a:r>
          </a:p>
          <a:p>
            <a:r>
              <a:rPr lang="cs-CZ" dirty="0"/>
              <a:t>jizvy rohovky, astigmatismus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terapie dle klinických příznaků</a:t>
            </a:r>
          </a:p>
          <a:p>
            <a:pPr lvl="1"/>
            <a:r>
              <a:rPr lang="cs-CZ" dirty="0"/>
              <a:t>ATB (</a:t>
            </a:r>
            <a:r>
              <a:rPr lang="cs-CZ" dirty="0" err="1"/>
              <a:t>gutt</a:t>
            </a:r>
            <a:r>
              <a:rPr lang="cs-CZ" dirty="0"/>
              <a:t>., </a:t>
            </a:r>
            <a:r>
              <a:rPr lang="cs-CZ" dirty="0" err="1"/>
              <a:t>ung</a:t>
            </a:r>
            <a:r>
              <a:rPr lang="cs-CZ" dirty="0"/>
              <a:t>.), sutura </a:t>
            </a:r>
          </a:p>
        </p:txBody>
      </p:sp>
    </p:spTree>
    <p:extLst>
      <p:ext uri="{BB962C8B-B14F-4D97-AF65-F5344CB8AC3E}">
        <p14:creationId xmlns:p14="http://schemas.microsoft.com/office/powerpoint/2010/main" val="139419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710FDB-0919-493E-8539-8240C23F1E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CFEAD5F-961E-A0A1-3916-F225943D8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73" y="559063"/>
            <a:ext cx="3396420" cy="5256025"/>
          </a:xfrm>
        </p:spPr>
        <p:txBody>
          <a:bodyPr>
            <a:normAutofit/>
          </a:bodyPr>
          <a:lstStyle/>
          <a:p>
            <a:r>
              <a:rPr lang="cs-CZ" dirty="0"/>
              <a:t>otevřená poranění</a:t>
            </a:r>
            <a:br>
              <a:rPr lang="cs-CZ" dirty="0"/>
            </a:br>
            <a:r>
              <a:rPr lang="cs-CZ" b="1" dirty="0"/>
              <a:t>ruptura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AFF0B6C-73E2-4B40-9280-938C14922C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868629" y="723900"/>
            <a:ext cx="15948" cy="5450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088431-50D4-0B2D-765A-AFAFE5E1B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2891" y="622249"/>
            <a:ext cx="5809009" cy="563971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dirty="0"/>
              <a:t>velká síla, v místě oslabení stěny/v oblasti jizev po úrazech, zákrocích</a:t>
            </a:r>
          </a:p>
          <a:p>
            <a:pPr>
              <a:lnSpc>
                <a:spcPct val="110000"/>
              </a:lnSpc>
            </a:pPr>
            <a:r>
              <a:rPr lang="cs-CZ" dirty="0"/>
              <a:t>pády na předměty, brachiální násilí, letící předměty</a:t>
            </a:r>
          </a:p>
          <a:p>
            <a:pPr>
              <a:lnSpc>
                <a:spcPct val="110000"/>
              </a:lnSpc>
            </a:pPr>
            <a:r>
              <a:rPr lang="cs-CZ" dirty="0"/>
              <a:t>ruptura </a:t>
            </a:r>
            <a:r>
              <a:rPr lang="cs-CZ" b="1" dirty="0"/>
              <a:t>krytá </a:t>
            </a:r>
            <a:r>
              <a:rPr lang="cs-CZ" dirty="0"/>
              <a:t>spojivkou</a:t>
            </a:r>
            <a:endParaRPr lang="cs-CZ" b="1" dirty="0"/>
          </a:p>
          <a:p>
            <a:pPr lvl="1">
              <a:lnSpc>
                <a:spcPct val="110000"/>
              </a:lnSpc>
            </a:pPr>
            <a:r>
              <a:rPr lang="cs-CZ" dirty="0"/>
              <a:t>hypotonie bulbu, prolaps nitroočních tkání, </a:t>
            </a:r>
            <a:r>
              <a:rPr lang="cs-CZ" dirty="0" err="1"/>
              <a:t>hyféma</a:t>
            </a:r>
            <a:r>
              <a:rPr lang="cs-CZ" dirty="0"/>
              <a:t>, subluxace/luxace čočky, </a:t>
            </a:r>
            <a:r>
              <a:rPr lang="cs-CZ" dirty="0" err="1"/>
              <a:t>hemoftalmus</a:t>
            </a:r>
            <a:r>
              <a:rPr lang="cs-CZ" dirty="0"/>
              <a:t>, </a:t>
            </a:r>
            <a:r>
              <a:rPr lang="cs-CZ" dirty="0" err="1"/>
              <a:t>amoce</a:t>
            </a:r>
            <a:endParaRPr lang="cs-CZ" dirty="0"/>
          </a:p>
          <a:p>
            <a:pPr>
              <a:lnSpc>
                <a:spcPct val="110000"/>
              </a:lnSpc>
            </a:pPr>
            <a:r>
              <a:rPr lang="cs-CZ" dirty="0"/>
              <a:t>ruptura </a:t>
            </a:r>
            <a:r>
              <a:rPr lang="cs-CZ" b="1" dirty="0"/>
              <a:t>nekrytá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hypotonie/kolaps bulbu, prolaps nitroočních tkání, krvácivé projevy, </a:t>
            </a:r>
            <a:r>
              <a:rPr lang="cs-CZ" dirty="0" err="1"/>
              <a:t>amoce</a:t>
            </a:r>
            <a:endParaRPr lang="cs-CZ" dirty="0"/>
          </a:p>
          <a:p>
            <a:pPr>
              <a:lnSpc>
                <a:spcPct val="110000"/>
              </a:lnSpc>
            </a:pPr>
            <a:r>
              <a:rPr lang="cs-CZ" dirty="0"/>
              <a:t>predilekce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pod a kolem úponů přímých </a:t>
            </a:r>
            <a:r>
              <a:rPr lang="cs-CZ" dirty="0" err="1"/>
              <a:t>okohyb</a:t>
            </a:r>
            <a:r>
              <a:rPr lang="cs-CZ" dirty="0"/>
              <a:t>. svalů, </a:t>
            </a:r>
            <a:r>
              <a:rPr lang="cs-CZ" dirty="0" err="1"/>
              <a:t>perilimbálně</a:t>
            </a:r>
            <a:r>
              <a:rPr lang="cs-CZ" dirty="0"/>
              <a:t>, kombinace obou, jizvy po předchozích zákrocích</a:t>
            </a:r>
          </a:p>
        </p:txBody>
      </p:sp>
    </p:spTree>
    <p:extLst>
      <p:ext uri="{BB962C8B-B14F-4D97-AF65-F5344CB8AC3E}">
        <p14:creationId xmlns:p14="http://schemas.microsoft.com/office/powerpoint/2010/main" val="828973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710FDB-0919-493E-8539-8240C23F1E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CFEAD5F-961E-A0A1-3916-F225943D8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73" y="559063"/>
            <a:ext cx="3396420" cy="5256025"/>
          </a:xfrm>
        </p:spPr>
        <p:txBody>
          <a:bodyPr>
            <a:normAutofit/>
          </a:bodyPr>
          <a:lstStyle/>
          <a:p>
            <a:r>
              <a:rPr lang="cs-CZ" dirty="0"/>
              <a:t>otevřená poranění</a:t>
            </a:r>
            <a:br>
              <a:rPr lang="cs-CZ" dirty="0"/>
            </a:br>
            <a:r>
              <a:rPr lang="cs-CZ" b="1" dirty="0"/>
              <a:t>ruptura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AFF0B6C-73E2-4B40-9280-938C14922C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868629" y="723900"/>
            <a:ext cx="15948" cy="5450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088431-50D4-0B2D-765A-AFAFE5E1B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2891" y="622249"/>
            <a:ext cx="5809009" cy="563971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dirty="0"/>
              <a:t>anamnéza, základní oční vyšetření</a:t>
            </a:r>
          </a:p>
          <a:p>
            <a:pPr>
              <a:lnSpc>
                <a:spcPct val="110000"/>
              </a:lnSpc>
            </a:pPr>
            <a:r>
              <a:rPr lang="cs-CZ" dirty="0"/>
              <a:t>UZV</a:t>
            </a:r>
          </a:p>
          <a:p>
            <a:pPr>
              <a:lnSpc>
                <a:spcPct val="110000"/>
              </a:lnSpc>
            </a:pPr>
            <a:endParaRPr lang="cs-CZ" dirty="0"/>
          </a:p>
          <a:p>
            <a:pPr>
              <a:lnSpc>
                <a:spcPct val="110000"/>
              </a:lnSpc>
            </a:pPr>
            <a:r>
              <a:rPr lang="cs-CZ" dirty="0"/>
              <a:t>terapie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primárně sutura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sekundárně rekonstrukční výkony v oblasti předního segmentu a PPV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rozsáhlé devastace </a:t>
            </a:r>
            <a:r>
              <a:rPr lang="cs-CZ" dirty="0">
                <a:sym typeface="Wingdings" pitchFamily="2" charset="2"/>
              </a:rPr>
              <a:t> enukleace/exenterace bulbu</a:t>
            </a:r>
          </a:p>
          <a:p>
            <a:pPr lvl="1">
              <a:lnSpc>
                <a:spcPct val="110000"/>
              </a:lnSpc>
            </a:pPr>
            <a:r>
              <a:rPr lang="cs-CZ" dirty="0">
                <a:sym typeface="Wingdings" pitchFamily="2" charset="2"/>
              </a:rPr>
              <a:t>ATB</a:t>
            </a:r>
            <a:r>
              <a:rPr lang="cs-CZ" dirty="0"/>
              <a:t> </a:t>
            </a:r>
          </a:p>
          <a:p>
            <a:pPr lvl="1">
              <a:lnSpc>
                <a:spcPct val="110000"/>
              </a:lnSpc>
            </a:pPr>
            <a:endParaRPr lang="cs-CZ" dirty="0"/>
          </a:p>
          <a:p>
            <a:pPr>
              <a:lnSpc>
                <a:spcPct val="110000"/>
              </a:lnSpc>
            </a:pPr>
            <a:r>
              <a:rPr lang="cs-CZ" dirty="0"/>
              <a:t>trvalé následky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funkčně ztráta zrakových funkcí různé intenzity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atrofie bulbu</a:t>
            </a:r>
          </a:p>
        </p:txBody>
      </p:sp>
    </p:spTree>
    <p:extLst>
      <p:ext uri="{BB962C8B-B14F-4D97-AF65-F5344CB8AC3E}">
        <p14:creationId xmlns:p14="http://schemas.microsoft.com/office/powerpoint/2010/main" val="1104507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6E508A-7007-0D0E-1432-72CF6B3CA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otevřená poranění</a:t>
            </a:r>
            <a:br>
              <a:rPr lang="cs-CZ" dirty="0"/>
            </a:br>
            <a:r>
              <a:rPr lang="cs-CZ" b="1" dirty="0"/>
              <a:t>lacerace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2B8135-2898-B595-377F-D8CBD4CE30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numCol="1"/>
          <a:lstStyle/>
          <a:p>
            <a:pPr marL="0" indent="0">
              <a:buNone/>
            </a:pPr>
            <a:r>
              <a:rPr lang="cs-CZ" b="1" dirty="0"/>
              <a:t>PENETRACE</a:t>
            </a:r>
          </a:p>
          <a:p>
            <a:r>
              <a:rPr lang="cs-CZ" dirty="0"/>
              <a:t>JEDNA rána v celé tloušťce bulbu</a:t>
            </a:r>
          </a:p>
          <a:p>
            <a:r>
              <a:rPr lang="cs-CZ" dirty="0"/>
              <a:t>ostré předměty</a:t>
            </a:r>
          </a:p>
          <a:p>
            <a:r>
              <a:rPr lang="cs-CZ" dirty="0"/>
              <a:t>přítomnost cizího tělesa +/–, s/bez prolapsu nitroočních tkání</a:t>
            </a:r>
          </a:p>
          <a:p>
            <a:r>
              <a:rPr lang="cs-CZ" dirty="0"/>
              <a:t>terapie</a:t>
            </a:r>
          </a:p>
          <a:p>
            <a:pPr lvl="1"/>
            <a:r>
              <a:rPr lang="cs-CZ" dirty="0"/>
              <a:t>sutura rány, repozice/ablace </a:t>
            </a:r>
            <a:r>
              <a:rPr lang="cs-CZ" dirty="0" err="1"/>
              <a:t>prolabujících</a:t>
            </a:r>
            <a:r>
              <a:rPr lang="cs-CZ" dirty="0"/>
              <a:t> tkání, sekundární řešení defektů, ATB</a:t>
            </a:r>
          </a:p>
          <a:p>
            <a:pPr lvl="1"/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4F0E8C6-89B5-AE27-03CF-FAEB19FA6F7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PERFORACE</a:t>
            </a:r>
          </a:p>
          <a:p>
            <a:r>
              <a:rPr lang="cs-CZ" dirty="0"/>
              <a:t>DVĚ rány v celé tloušťce bulbu</a:t>
            </a:r>
          </a:p>
          <a:p>
            <a:r>
              <a:rPr lang="cs-CZ" dirty="0"/>
              <a:t>ostré předměty, letící těleso</a:t>
            </a:r>
          </a:p>
          <a:p>
            <a:r>
              <a:rPr lang="cs-CZ" dirty="0"/>
              <a:t>terapie</a:t>
            </a:r>
          </a:p>
          <a:p>
            <a:pPr lvl="1"/>
            <a:r>
              <a:rPr lang="cs-CZ" dirty="0"/>
              <a:t>sutura ran, sekundární řešení defektů, ATB</a:t>
            </a:r>
          </a:p>
          <a:p>
            <a:pPr lvl="1"/>
            <a:r>
              <a:rPr lang="cs-CZ" dirty="0"/>
              <a:t>inertní </a:t>
            </a:r>
            <a:r>
              <a:rPr lang="cs-CZ" dirty="0" err="1"/>
              <a:t>extrabulbární</a:t>
            </a:r>
            <a:r>
              <a:rPr lang="cs-CZ" dirty="0"/>
              <a:t> tělesa mohou být ponechána</a:t>
            </a:r>
          </a:p>
        </p:txBody>
      </p:sp>
    </p:spTree>
    <p:extLst>
      <p:ext uri="{BB962C8B-B14F-4D97-AF65-F5344CB8AC3E}">
        <p14:creationId xmlns:p14="http://schemas.microsoft.com/office/powerpoint/2010/main" val="4190729911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837</Words>
  <Application>Microsoft Office PowerPoint</Application>
  <PresentationFormat>Širokoúhlá obrazovka</PresentationFormat>
  <Paragraphs>145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Calisto MT</vt:lpstr>
      <vt:lpstr>Univers Condensed</vt:lpstr>
      <vt:lpstr>Wingdings</vt:lpstr>
      <vt:lpstr>ChronicleVTI</vt:lpstr>
      <vt:lpstr>TRAUMATOLOGIE OKA</vt:lpstr>
      <vt:lpstr>KLASIFIKACE OČNÍCH ÚRAZŮ</vt:lpstr>
      <vt:lpstr>Prezentace aplikace PowerPoint</vt:lpstr>
      <vt:lpstr>uzavřená poranění  kontuze</vt:lpstr>
      <vt:lpstr>uzavřená poranění  kontuze</vt:lpstr>
      <vt:lpstr>uzavřená poranění lamelární lacerace</vt:lpstr>
      <vt:lpstr>otevřená poranění ruptura</vt:lpstr>
      <vt:lpstr>otevřená poranění ruptura</vt:lpstr>
      <vt:lpstr>otevřená poranění lacerace</vt:lpstr>
      <vt:lpstr>otevřená poranění cizí nitrooční tělesa</vt:lpstr>
      <vt:lpstr>chemická poranění</vt:lpstr>
      <vt:lpstr>termická poranění</vt:lpstr>
      <vt:lpstr>poškození jinými mechanizmy el. proud, záření</vt:lpstr>
      <vt:lpstr>fraktury očnice</vt:lpstr>
      <vt:lpstr>fraktury očnice</vt:lpstr>
      <vt:lpstr>fraktury očnice blow-out fracture</vt:lpstr>
      <vt:lpstr>děkuji za pozornost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TRAUMATOLOGIE OKA</dc:title>
  <dc:creator>Karolína Teimerová</dc:creator>
  <cp:lastModifiedBy>Matušková Veronika</cp:lastModifiedBy>
  <cp:revision>7</cp:revision>
  <dcterms:created xsi:type="dcterms:W3CDTF">2022-06-07T20:35:11Z</dcterms:created>
  <dcterms:modified xsi:type="dcterms:W3CDTF">2022-11-10T13:21:19Z</dcterms:modified>
</cp:coreProperties>
</file>