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5"/>
  </p:notesMasterIdLst>
  <p:handoutMasterIdLst>
    <p:handoutMasterId r:id="rId16"/>
  </p:handoutMasterIdLst>
  <p:sldIdLst>
    <p:sldId id="274" r:id="rId2"/>
    <p:sldId id="277" r:id="rId3"/>
    <p:sldId id="266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7" r:id="rId12"/>
    <p:sldId id="278" r:id="rId13"/>
    <p:sldId id="272" r:id="rId1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39" autoAdjust="0"/>
    <p:restoredTop sz="96327" autoAdjust="0"/>
  </p:normalViewPr>
  <p:slideViewPr>
    <p:cSldViewPr snapToGrid="0">
      <p:cViewPr varScale="1">
        <p:scale>
          <a:sx n="86" d="100"/>
          <a:sy n="86" d="100"/>
        </p:scale>
        <p:origin x="234" y="9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D65A7D6-4EB3-4E67-B358-56DDA6BFDE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– závěrečný snímek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716521B6-6164-7649-9BB9-98A3FC15AE46}"/>
              </a:ext>
            </a:extLst>
          </p:cNvPr>
          <p:cNvSpPr txBox="1"/>
          <p:nvPr userDrawn="1"/>
        </p:nvSpPr>
        <p:spPr>
          <a:xfrm>
            <a:off x="307497" y="5837678"/>
            <a:ext cx="606902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Lékařská fakulta Masarykovy univerzity</a:t>
            </a:r>
          </a:p>
          <a:p>
            <a:pPr lvl="0"/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CBF481B-8B94-4C57-A2B8-0B7D7AFAE5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22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D66E1A-F537-4749-8D19-64FEE515E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40B638-1734-4D8B-837D-14E44F0231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7AA7BC1-DC43-4C28-B463-2FB63D6E9E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8102E3C-ABF7-4451-92C1-6AB975DB1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A358-4EA6-4486-8BBC-F30A7E61F994}" type="datetimeFigureOut">
              <a:rPr lang="cs-CZ" smtClean="0"/>
              <a:t>25.10.2021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546E40A-C9A7-4D39-8BCE-D9D2F3F38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6AB4AFD-B4DB-49AA-A334-342C8EA3D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FFA3-31D1-4070-9670-AC96E3CA94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3462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20552E7-48CC-40F3-B391-087BD87902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656F7E9-5E47-41D0-9CA9-DE4A31EE09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E805697-F6B9-4F6A-9C5B-5AAFE54A07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5354773-248E-4956-8633-6A496534A5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9BA260D-C952-48F5-9BCF-8EDB00FA2E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5E2D3A7-3660-4B54-93F1-E2F006CF22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2A1E796-F773-4049-A027-E6B6CD7530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3771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Vložte název přednášky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 dirty="0"/>
              <a:t>Jméno Příjmení (bez titulů)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FC17CBE-6747-4FB3-910C-F34D0CC6F3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75" r:id="rId6"/>
    <p:sldLayoutId id="2147483695" r:id="rId7"/>
    <p:sldLayoutId id="2147483686" r:id="rId8"/>
    <p:sldLayoutId id="2147483690" r:id="rId9"/>
    <p:sldLayoutId id="2147483692" r:id="rId10"/>
    <p:sldLayoutId id="2147483700" r:id="rId11"/>
    <p:sldLayoutId id="2147483701" r:id="rId12"/>
  </p:sldLayoutIdLst>
  <p:hf sldNum="0"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docid=SbwKicHVYrLhUM&amp;tbnid=Gykl4JzPApWhkM:&amp;ved=0CAUQjRw&amp;url=http://www.medicine.uiowa.edu/eye/oct/&amp;ei=UTyCU72qIMrtO5nsgUA&amp;bvm=bv.67720277,d.bGQ&amp;psig=AFQjCNFnFFEzDl_haSL6TFJIyw1wHBenRA&amp;ust=1401130440795803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DE5DD285-E00D-4C54-A6D0-EEAA922CE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Vyšetřovací metody v oftalmologii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CFB37652-23F2-4193-BD4D-BBC6A754C3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Lenka Hanáková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A9858B-2B4A-46CB-84A6-A14EFB53B1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Oční lékařství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VLOL7X1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7516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D6BFD9-4118-4219-BB2D-52217AE31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altLang="cs-CZ" sz="3200" dirty="0"/>
              <a:t>Optická koherenční tomografie (OCT)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CCAC07-A690-4EB0-AADF-C3D24863A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903" y="1038513"/>
            <a:ext cx="11452194" cy="4351338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</a:pPr>
            <a:r>
              <a:rPr lang="cs-CZ" altLang="cs-CZ" sz="1800" dirty="0"/>
              <a:t>Jedna z nejdůležitějších metod k vyšetření patologií sítnice.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1800" dirty="0"/>
              <a:t>Detailní zobrazení sítnice nebo zrakového nervu v příčném řezu.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1800" dirty="0"/>
              <a:t>Paprsek světla o vlnové délce v IR oblasti, paprsek se odráží od tkání a podle míry jejich optické reflektivity se zobrazují jednotlivé vrstvy tkáně.</a:t>
            </a:r>
          </a:p>
          <a:p>
            <a:pPr>
              <a:lnSpc>
                <a:spcPct val="100000"/>
              </a:lnSpc>
            </a:pPr>
            <a:endParaRPr lang="cs-CZ" sz="1800" dirty="0"/>
          </a:p>
        </p:txBody>
      </p:sp>
      <p:pic>
        <p:nvPicPr>
          <p:cNvPr id="4" name="Picture 3" descr="E:\Clanky\OCT SM\vypaleni\MatuskovaOCTobr4.jpg">
            <a:extLst>
              <a:ext uri="{FF2B5EF4-FFF2-40B4-BE49-F238E27FC236}">
                <a16:creationId xmlns:a16="http://schemas.microsoft.com/office/drawing/2014/main" id="{AD72562E-E7C9-43DC-8C28-342FD302F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487" y="2253995"/>
            <a:ext cx="3348202" cy="4265411"/>
          </a:xfrm>
          <a:prstGeom prst="rect">
            <a:avLst/>
          </a:prstGeom>
          <a:noFill/>
        </p:spPr>
      </p:pic>
      <p:pic>
        <p:nvPicPr>
          <p:cNvPr id="5" name="Picture 5" descr="http://www.medicine.uiowa.edu/uploadedImages/Departments/Ophthalmology/Content/Patient_Care/Imaging_Services/OCT-CME%281%29.jpg">
            <a:hlinkClick r:id="rId3"/>
            <a:extLst>
              <a:ext uri="{FF2B5EF4-FFF2-40B4-BE49-F238E27FC236}">
                <a16:creationId xmlns:a16="http://schemas.microsoft.com/office/drawing/2014/main" id="{613ABE07-E5FB-4964-B25C-EA0B57D08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205" y="2880800"/>
            <a:ext cx="5010150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2">
            <a:extLst>
              <a:ext uri="{FF2B5EF4-FFF2-40B4-BE49-F238E27FC236}">
                <a16:creationId xmlns:a16="http://schemas.microsoft.com/office/drawing/2014/main" id="{81866AE7-4BED-4A1B-B328-31A34B906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205" y="4599806"/>
            <a:ext cx="4608513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CADCCFF4-A3F1-45E0-B0E7-C2ABD8B54EF9}"/>
              </a:ext>
            </a:extLst>
          </p:cNvPr>
          <p:cNvCxnSpPr/>
          <p:nvPr/>
        </p:nvCxnSpPr>
        <p:spPr>
          <a:xfrm>
            <a:off x="6480461" y="2672179"/>
            <a:ext cx="0" cy="825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61FA757C-C7D1-4248-960D-122F213C9B39}"/>
              </a:ext>
            </a:extLst>
          </p:cNvPr>
          <p:cNvCxnSpPr>
            <a:cxnSpLocks/>
          </p:cNvCxnSpPr>
          <p:nvPr/>
        </p:nvCxnSpPr>
        <p:spPr>
          <a:xfrm flipH="1">
            <a:off x="9019714" y="3084990"/>
            <a:ext cx="691083" cy="3440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2DFF5BF1-A2AF-4DFC-9F9F-EC411C3B270E}"/>
              </a:ext>
            </a:extLst>
          </p:cNvPr>
          <p:cNvSpPr txBox="1"/>
          <p:nvPr/>
        </p:nvSpPr>
        <p:spPr>
          <a:xfrm>
            <a:off x="9695487" y="2823752"/>
            <a:ext cx="1520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err="1"/>
              <a:t>neuroretina</a:t>
            </a:r>
            <a:endParaRPr lang="cs-CZ" sz="1800" dirty="0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AC402F8C-CC36-485A-BB88-F47979465A4D}"/>
              </a:ext>
            </a:extLst>
          </p:cNvPr>
          <p:cNvSpPr txBox="1"/>
          <p:nvPr/>
        </p:nvSpPr>
        <p:spPr>
          <a:xfrm>
            <a:off x="5495278" y="2372025"/>
            <a:ext cx="2991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err="1"/>
              <a:t>Makrocystický</a:t>
            </a:r>
            <a:r>
              <a:rPr lang="cs-CZ" sz="1800" dirty="0"/>
              <a:t> otok sítnice</a:t>
            </a:r>
          </a:p>
        </p:txBody>
      </p: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6160EFE7-5E1F-482E-874E-40E03AE5A4F6}"/>
              </a:ext>
            </a:extLst>
          </p:cNvPr>
          <p:cNvCxnSpPr/>
          <p:nvPr/>
        </p:nvCxnSpPr>
        <p:spPr>
          <a:xfrm flipH="1">
            <a:off x="9019714" y="3670581"/>
            <a:ext cx="6757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04A288AE-31D3-484A-995C-7E8C66D410F6}"/>
              </a:ext>
            </a:extLst>
          </p:cNvPr>
          <p:cNvSpPr txBox="1"/>
          <p:nvPr/>
        </p:nvSpPr>
        <p:spPr>
          <a:xfrm>
            <a:off x="9680837" y="3457347"/>
            <a:ext cx="2381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retinální pigmentový epitel (RPE)</a:t>
            </a:r>
          </a:p>
        </p:txBody>
      </p: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A5865D8A-C3DF-47C9-BBC8-B36DAE7C2DE0}"/>
              </a:ext>
            </a:extLst>
          </p:cNvPr>
          <p:cNvCxnSpPr>
            <a:cxnSpLocks/>
            <a:stCxn id="26" idx="1"/>
          </p:cNvCxnSpPr>
          <p:nvPr/>
        </p:nvCxnSpPr>
        <p:spPr>
          <a:xfrm flipH="1" flipV="1">
            <a:off x="8487054" y="5633268"/>
            <a:ext cx="603680" cy="3390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F68C3AE7-A149-4795-8AAA-10D3D6032EEC}"/>
              </a:ext>
            </a:extLst>
          </p:cNvPr>
          <p:cNvSpPr txBox="1"/>
          <p:nvPr/>
        </p:nvSpPr>
        <p:spPr>
          <a:xfrm>
            <a:off x="9090734" y="5787686"/>
            <a:ext cx="1846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cévnatka</a:t>
            </a:r>
          </a:p>
        </p:txBody>
      </p:sp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id="{302337FD-7AB4-45F3-A057-FEF2271CC20B}"/>
              </a:ext>
            </a:extLst>
          </p:cNvPr>
          <p:cNvCxnSpPr>
            <a:cxnSpLocks/>
            <a:stCxn id="29" idx="1"/>
          </p:cNvCxnSpPr>
          <p:nvPr/>
        </p:nvCxnSpPr>
        <p:spPr>
          <a:xfrm flipH="1" flipV="1">
            <a:off x="8487053" y="6189501"/>
            <a:ext cx="586192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5846DECB-8BFB-482B-81E7-3372BFF5BC8F}"/>
              </a:ext>
            </a:extLst>
          </p:cNvPr>
          <p:cNvSpPr txBox="1"/>
          <p:nvPr/>
        </p:nvSpPr>
        <p:spPr>
          <a:xfrm>
            <a:off x="9073245" y="6189501"/>
            <a:ext cx="1846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bělima</a:t>
            </a:r>
          </a:p>
        </p:txBody>
      </p:sp>
      <p:cxnSp>
        <p:nvCxnSpPr>
          <p:cNvPr id="31" name="Přímá spojnice se šipkou 30">
            <a:extLst>
              <a:ext uri="{FF2B5EF4-FFF2-40B4-BE49-F238E27FC236}">
                <a16:creationId xmlns:a16="http://schemas.microsoft.com/office/drawing/2014/main" id="{798A6396-B248-4586-8E34-5B31756965D7}"/>
              </a:ext>
            </a:extLst>
          </p:cNvPr>
          <p:cNvCxnSpPr/>
          <p:nvPr/>
        </p:nvCxnSpPr>
        <p:spPr>
          <a:xfrm flipH="1">
            <a:off x="6480461" y="4785064"/>
            <a:ext cx="2610273" cy="577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4893828F-AAA0-4154-A61D-F57E41CC6A9E}"/>
              </a:ext>
            </a:extLst>
          </p:cNvPr>
          <p:cNvSpPr txBox="1"/>
          <p:nvPr/>
        </p:nvSpPr>
        <p:spPr>
          <a:xfrm>
            <a:off x="9073245" y="4585841"/>
            <a:ext cx="3118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fyziologická </a:t>
            </a:r>
            <a:r>
              <a:rPr lang="cs-CZ" sz="1800" dirty="0" err="1"/>
              <a:t>foveolární</a:t>
            </a:r>
            <a:r>
              <a:rPr lang="cs-CZ" sz="1800" dirty="0"/>
              <a:t> deprese (jen fotoreceptory, vnitřní vrstvy sítnice jsou odtlačeny)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93E46E95-C292-4B5C-97BB-60478AD6657E}"/>
              </a:ext>
            </a:extLst>
          </p:cNvPr>
          <p:cNvSpPr txBox="1"/>
          <p:nvPr/>
        </p:nvSpPr>
        <p:spPr>
          <a:xfrm>
            <a:off x="161283" y="6529175"/>
            <a:ext cx="60945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Oční lékařství</a:t>
            </a:r>
            <a:r>
              <a:rPr lang="pt-BR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VLOL7X1</a:t>
            </a:r>
            <a:r>
              <a:rPr lang="pt-BR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1200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920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D59F162-E9D2-4765-B311-E0F21188CF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7" t="270" r="3801" b="14991"/>
          <a:stretch/>
        </p:blipFill>
        <p:spPr>
          <a:xfrm>
            <a:off x="9348186" y="2959943"/>
            <a:ext cx="2855509" cy="389805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A521932-FF6A-4B90-A266-9A3CF77E1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74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Vyšetření zorného pole (ZP)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784F05-6691-4ADE-A338-70013D835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452" y="723813"/>
            <a:ext cx="11549849" cy="592458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1800" dirty="0"/>
              <a:t>Konfrontační zkouška – lékař srovnává (konfrontuje) rozsah vlastního ZP jednoho (přičemž protilehlé oči lékaře a pacienta jsou zakryta rukou) a potom druhého oka se ZP pacienta. Hrubě orientační vyšetření.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Kinetická </a:t>
            </a:r>
            <a:r>
              <a:rPr lang="cs-CZ" sz="1800" dirty="0" err="1"/>
              <a:t>perimetrie</a:t>
            </a:r>
            <a:r>
              <a:rPr lang="cs-CZ" sz="1800" dirty="0"/>
              <a:t> – vyšetřující osoba pohybuje značkou o určité velikosti a barvě z periferie do centra. Spojnice míst na schématu, kdy pacient udal, že značku vidí, nazýváme </a:t>
            </a:r>
            <a:r>
              <a:rPr lang="cs-CZ" sz="1800" dirty="0" err="1"/>
              <a:t>izopterou</a:t>
            </a:r>
            <a:r>
              <a:rPr lang="cs-CZ" sz="1800" dirty="0"/>
              <a:t>. Dnes omezené využití – při výrazném poklesu CZO, u méně spolupracujících osob.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Statická </a:t>
            </a:r>
            <a:r>
              <a:rPr lang="cs-CZ" sz="1800" dirty="0" err="1"/>
              <a:t>perimetrie</a:t>
            </a:r>
            <a:r>
              <a:rPr lang="cs-CZ" sz="1800" dirty="0"/>
              <a:t> – určuje prahovou citlivost sítnice na osvit v různých místech ZP. Vyšetřujeme část nebo celé ZP. Srovnáváme v čase.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63D4DAD-1EDF-444E-8E8D-6688FD3F50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1" y="4223469"/>
            <a:ext cx="2318538" cy="300046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C4CE15F-EF01-43DE-BF66-CC4C5DCD62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3" t="12025" r="11005" b="39089"/>
          <a:stretch/>
        </p:blipFill>
        <p:spPr>
          <a:xfrm>
            <a:off x="5298492" y="3986337"/>
            <a:ext cx="3290835" cy="2788991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493BEFF5-646C-46A0-89A0-56F1BF9161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52" y="2847903"/>
            <a:ext cx="2733675" cy="1676400"/>
          </a:xfrm>
          <a:prstGeom prst="rect">
            <a:avLst/>
          </a:prstGeom>
        </p:spPr>
      </p:pic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0497B86D-FCFE-4686-82A9-F9D99C08DCF8}"/>
              </a:ext>
            </a:extLst>
          </p:cNvPr>
          <p:cNvCxnSpPr/>
          <p:nvPr/>
        </p:nvCxnSpPr>
        <p:spPr>
          <a:xfrm flipH="1">
            <a:off x="2636668" y="2982897"/>
            <a:ext cx="6924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77DED2B3-4039-4C7E-A9B0-7B6037168470}"/>
              </a:ext>
            </a:extLst>
          </p:cNvPr>
          <p:cNvSpPr txBox="1"/>
          <p:nvPr/>
        </p:nvSpPr>
        <p:spPr>
          <a:xfrm>
            <a:off x="3253022" y="2830148"/>
            <a:ext cx="1811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err="1"/>
              <a:t>konfr</a:t>
            </a:r>
            <a:r>
              <a:rPr lang="cs-CZ" sz="1800" dirty="0"/>
              <a:t>. zkouška, </a:t>
            </a:r>
          </a:p>
          <a:p>
            <a:r>
              <a:rPr lang="cs-CZ" sz="1800" dirty="0"/>
              <a:t>vzdálenost mezi pacientem a lékařem je 1 m</a:t>
            </a:r>
          </a:p>
        </p:txBody>
      </p: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307C5544-0B74-41E5-8120-E9F26CEA85B3}"/>
              </a:ext>
            </a:extLst>
          </p:cNvPr>
          <p:cNvCxnSpPr>
            <a:cxnSpLocks/>
          </p:cNvCxnSpPr>
          <p:nvPr/>
        </p:nvCxnSpPr>
        <p:spPr>
          <a:xfrm flipH="1">
            <a:off x="2093222" y="4854322"/>
            <a:ext cx="3980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A13D72DA-9746-44F8-A281-E7647F75341A}"/>
              </a:ext>
            </a:extLst>
          </p:cNvPr>
          <p:cNvSpPr txBox="1"/>
          <p:nvPr/>
        </p:nvSpPr>
        <p:spPr>
          <a:xfrm>
            <a:off x="2488481" y="4669656"/>
            <a:ext cx="2201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statický perimetr </a:t>
            </a:r>
          </a:p>
        </p:txBody>
      </p: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BA2A9D1C-5F13-40E9-9173-C48535E2D408}"/>
              </a:ext>
            </a:extLst>
          </p:cNvPr>
          <p:cNvCxnSpPr>
            <a:cxnSpLocks/>
          </p:cNvCxnSpPr>
          <p:nvPr/>
        </p:nvCxnSpPr>
        <p:spPr>
          <a:xfrm flipH="1">
            <a:off x="733486" y="5099315"/>
            <a:ext cx="1757764" cy="645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684586F3-A7DC-4A11-8D76-A3475958C2E0}"/>
              </a:ext>
            </a:extLst>
          </p:cNvPr>
          <p:cNvSpPr txBox="1"/>
          <p:nvPr/>
        </p:nvSpPr>
        <p:spPr>
          <a:xfrm>
            <a:off x="2491250" y="4919226"/>
            <a:ext cx="2894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v polokouli přístroje jsou nabízeny stimuly o různém jasu </a:t>
            </a:r>
          </a:p>
        </p:txBody>
      </p: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27714E0A-8BD5-41FD-BE37-EFAF07C75596}"/>
              </a:ext>
            </a:extLst>
          </p:cNvPr>
          <p:cNvCxnSpPr>
            <a:cxnSpLocks/>
            <a:stCxn id="31" idx="1"/>
          </p:cNvCxnSpPr>
          <p:nvPr/>
        </p:nvCxnSpPr>
        <p:spPr>
          <a:xfrm flipH="1">
            <a:off x="850696" y="5896571"/>
            <a:ext cx="1591306" cy="264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15A0D284-7027-4ADD-9F94-CF102CFDC27B}"/>
              </a:ext>
            </a:extLst>
          </p:cNvPr>
          <p:cNvSpPr txBox="1"/>
          <p:nvPr/>
        </p:nvSpPr>
        <p:spPr>
          <a:xfrm>
            <a:off x="2442002" y="5711905"/>
            <a:ext cx="2894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opěrka brady a čela</a:t>
            </a:r>
          </a:p>
        </p:txBody>
      </p:sp>
      <p:cxnSp>
        <p:nvCxnSpPr>
          <p:cNvPr id="34" name="Přímá spojnice se šipkou 33">
            <a:extLst>
              <a:ext uri="{FF2B5EF4-FFF2-40B4-BE49-F238E27FC236}">
                <a16:creationId xmlns:a16="http://schemas.microsoft.com/office/drawing/2014/main" id="{3B011AA4-7C30-44BC-A30B-7A4D866AC93B}"/>
              </a:ext>
            </a:extLst>
          </p:cNvPr>
          <p:cNvCxnSpPr>
            <a:cxnSpLocks/>
          </p:cNvCxnSpPr>
          <p:nvPr/>
        </p:nvCxnSpPr>
        <p:spPr>
          <a:xfrm flipH="1">
            <a:off x="1624291" y="6160635"/>
            <a:ext cx="866959" cy="160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99A35B4A-2DDA-4C29-A318-4BCF8864DCDC}"/>
              </a:ext>
            </a:extLst>
          </p:cNvPr>
          <p:cNvSpPr txBox="1"/>
          <p:nvPr/>
        </p:nvSpPr>
        <p:spPr>
          <a:xfrm>
            <a:off x="2447856" y="5978933"/>
            <a:ext cx="2318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pacient zmáčkne </a:t>
            </a:r>
            <a:r>
              <a:rPr lang="cs-CZ" sz="1800" dirty="0" err="1"/>
              <a:t>joystict</a:t>
            </a:r>
            <a:r>
              <a:rPr lang="cs-CZ" sz="1800" dirty="0"/>
              <a:t>, jakmile vidí záblesk světla</a:t>
            </a:r>
          </a:p>
        </p:txBody>
      </p:sp>
      <p:cxnSp>
        <p:nvCxnSpPr>
          <p:cNvPr id="39" name="Přímá spojnice se šipkou 38">
            <a:extLst>
              <a:ext uri="{FF2B5EF4-FFF2-40B4-BE49-F238E27FC236}">
                <a16:creationId xmlns:a16="http://schemas.microsoft.com/office/drawing/2014/main" id="{7481F002-8E6A-432F-B340-7A77BDFEE890}"/>
              </a:ext>
            </a:extLst>
          </p:cNvPr>
          <p:cNvCxnSpPr/>
          <p:nvPr/>
        </p:nvCxnSpPr>
        <p:spPr>
          <a:xfrm>
            <a:off x="6596109" y="3284753"/>
            <a:ext cx="0" cy="7457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0FA1037D-9A43-4C74-96B6-E3C0165AED8F}"/>
              </a:ext>
            </a:extLst>
          </p:cNvPr>
          <p:cNvSpPr txBox="1"/>
          <p:nvPr/>
        </p:nvSpPr>
        <p:spPr>
          <a:xfrm>
            <a:off x="5385370" y="2596563"/>
            <a:ext cx="30000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statická </a:t>
            </a:r>
            <a:r>
              <a:rPr lang="cs-CZ" sz="1800" dirty="0" err="1"/>
              <a:t>perimetrie</a:t>
            </a:r>
            <a:r>
              <a:rPr lang="cs-CZ" sz="1800" dirty="0"/>
              <a:t> – vyšetření centrálního ZP (30°)</a:t>
            </a:r>
          </a:p>
        </p:txBody>
      </p:sp>
      <p:cxnSp>
        <p:nvCxnSpPr>
          <p:cNvPr id="44" name="Přímá spojnice se šipkou 43">
            <a:extLst>
              <a:ext uri="{FF2B5EF4-FFF2-40B4-BE49-F238E27FC236}">
                <a16:creationId xmlns:a16="http://schemas.microsoft.com/office/drawing/2014/main" id="{86224B59-67DB-4078-92F5-2E6B30599B18}"/>
              </a:ext>
            </a:extLst>
          </p:cNvPr>
          <p:cNvCxnSpPr>
            <a:cxnSpLocks/>
          </p:cNvCxnSpPr>
          <p:nvPr/>
        </p:nvCxnSpPr>
        <p:spPr>
          <a:xfrm>
            <a:off x="10024331" y="2830148"/>
            <a:ext cx="0" cy="572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98C66BEE-AEA4-4563-956D-622914F52E0A}"/>
              </a:ext>
            </a:extLst>
          </p:cNvPr>
          <p:cNvSpPr txBox="1"/>
          <p:nvPr/>
        </p:nvSpPr>
        <p:spPr>
          <a:xfrm>
            <a:off x="8782975" y="2443678"/>
            <a:ext cx="3684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statická </a:t>
            </a:r>
            <a:r>
              <a:rPr lang="cs-CZ" sz="1800" dirty="0" err="1"/>
              <a:t>perimetrie</a:t>
            </a:r>
            <a:r>
              <a:rPr lang="cs-CZ" sz="1800" dirty="0"/>
              <a:t> – vyšetření celého ZP </a:t>
            </a:r>
          </a:p>
          <a:p>
            <a:endParaRPr lang="cs-CZ" sz="18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5C0CE48-1DE5-4FFC-BB0C-8452AD1BA663}"/>
              </a:ext>
            </a:extLst>
          </p:cNvPr>
          <p:cNvSpPr txBox="1"/>
          <p:nvPr/>
        </p:nvSpPr>
        <p:spPr>
          <a:xfrm>
            <a:off x="8370810" y="4549894"/>
            <a:ext cx="7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30°</a:t>
            </a: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3442256D-0488-470E-82C6-73C5C76CE031}"/>
              </a:ext>
            </a:extLst>
          </p:cNvPr>
          <p:cNvCxnSpPr>
            <a:cxnSpLocks/>
          </p:cNvCxnSpPr>
          <p:nvPr/>
        </p:nvCxnSpPr>
        <p:spPr>
          <a:xfrm flipH="1">
            <a:off x="8447009" y="4821895"/>
            <a:ext cx="142318" cy="433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4BB993A5-87A9-4A7E-97A1-14F571373DDA}"/>
              </a:ext>
            </a:extLst>
          </p:cNvPr>
          <p:cNvCxnSpPr>
            <a:cxnSpLocks/>
          </p:cNvCxnSpPr>
          <p:nvPr/>
        </p:nvCxnSpPr>
        <p:spPr>
          <a:xfrm>
            <a:off x="9348186" y="4821895"/>
            <a:ext cx="221405" cy="7088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43F8B31-2B06-413F-85EA-E521FA888409}"/>
              </a:ext>
            </a:extLst>
          </p:cNvPr>
          <p:cNvSpPr txBox="1"/>
          <p:nvPr/>
        </p:nvSpPr>
        <p:spPr>
          <a:xfrm>
            <a:off x="9112541" y="4524303"/>
            <a:ext cx="914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60°</a:t>
            </a:r>
          </a:p>
        </p:txBody>
      </p: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5A69AC00-833E-4A58-873E-6A364110B0CA}"/>
              </a:ext>
            </a:extLst>
          </p:cNvPr>
          <p:cNvCxnSpPr/>
          <p:nvPr/>
        </p:nvCxnSpPr>
        <p:spPr>
          <a:xfrm flipH="1" flipV="1">
            <a:off x="8185212" y="5422105"/>
            <a:ext cx="603681" cy="8186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758CC23A-ADEC-4B8C-906B-9340D20A0950}"/>
              </a:ext>
            </a:extLst>
          </p:cNvPr>
          <p:cNvSpPr txBox="1"/>
          <p:nvPr/>
        </p:nvSpPr>
        <p:spPr>
          <a:xfrm>
            <a:off x="8035810" y="6164587"/>
            <a:ext cx="3684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slepá skvrna, lokalizovaná cca. 15° temporálně od centra ZP  </a:t>
            </a:r>
          </a:p>
        </p:txBody>
      </p: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19D3DF06-DE1D-440D-959A-863CE4461405}"/>
              </a:ext>
            </a:extLst>
          </p:cNvPr>
          <p:cNvCxnSpPr/>
          <p:nvPr/>
        </p:nvCxnSpPr>
        <p:spPr>
          <a:xfrm flipV="1">
            <a:off x="9917914" y="5609878"/>
            <a:ext cx="1110008" cy="692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7603CD13-849D-4186-8D83-D7A22470320C}"/>
              </a:ext>
            </a:extLst>
          </p:cNvPr>
          <p:cNvSpPr txBox="1"/>
          <p:nvPr/>
        </p:nvSpPr>
        <p:spPr>
          <a:xfrm>
            <a:off x="82458" y="6604752"/>
            <a:ext cx="62321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Oční lékařství</a:t>
            </a:r>
            <a:r>
              <a:rPr lang="pt-BR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VLOL7X1</a:t>
            </a:r>
            <a:r>
              <a:rPr lang="pt-BR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1200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130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C8D8C1-8762-4410-B6DD-01DD241A9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2780"/>
            <a:ext cx="10515600" cy="1144079"/>
          </a:xfrm>
        </p:spPr>
        <p:txBody>
          <a:bodyPr>
            <a:normAutofit/>
          </a:bodyPr>
          <a:lstStyle/>
          <a:p>
            <a:pPr algn="ctr"/>
            <a:r>
              <a:rPr lang="cs-CZ" sz="3200" dirty="0" err="1"/>
              <a:t>Take</a:t>
            </a:r>
            <a:r>
              <a:rPr lang="cs-CZ" sz="3200" dirty="0"/>
              <a:t> </a:t>
            </a:r>
            <a:r>
              <a:rPr lang="cs-CZ" sz="3200" dirty="0" err="1"/>
              <a:t>home</a:t>
            </a:r>
            <a:r>
              <a:rPr lang="cs-CZ" sz="3200" dirty="0"/>
              <a:t> </a:t>
            </a:r>
            <a:r>
              <a:rPr lang="cs-CZ" sz="3200" dirty="0" err="1"/>
              <a:t>message</a:t>
            </a:r>
            <a:r>
              <a:rPr lang="cs-CZ" sz="3200" dirty="0"/>
              <a:t> aneb co studenti často nevědí	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A73AF2-F79C-4C5C-8490-E24147ADF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3882"/>
            <a:ext cx="11594236" cy="4351338"/>
          </a:xfrm>
        </p:spPr>
        <p:txBody>
          <a:bodyPr>
            <a:noAutofit/>
          </a:bodyPr>
          <a:lstStyle/>
          <a:p>
            <a:pPr marL="72000" indent="0">
              <a:lnSpc>
                <a:spcPct val="100000"/>
              </a:lnSpc>
              <a:buNone/>
            </a:pPr>
            <a:endParaRPr lang="cs-CZ" sz="18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1800" dirty="0"/>
              <a:t>   Tři metody vyšetření očního pozadí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 dirty="0"/>
              <a:t>    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 dirty="0"/>
              <a:t>   Optická koherenční tomografie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18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1800" dirty="0"/>
              <a:t>   S jakou zrakovou ostrostí je označováno oko jako slepé </a:t>
            </a:r>
            <a:r>
              <a:rPr lang="cs-CZ" sz="1800"/>
              <a:t>(amaurotické) ?</a:t>
            </a:r>
            <a:endParaRPr lang="cs-CZ" sz="1800" dirty="0"/>
          </a:p>
          <a:p>
            <a:pPr marL="72000" indent="0">
              <a:lnSpc>
                <a:spcPct val="100000"/>
              </a:lnSpc>
              <a:buNone/>
            </a:pPr>
            <a:endParaRPr lang="cs-CZ" sz="1800" dirty="0"/>
          </a:p>
          <a:p>
            <a:pPr marL="72000" indent="0">
              <a:lnSpc>
                <a:spcPct val="100000"/>
              </a:lnSpc>
              <a:buNone/>
            </a:pPr>
            <a:endParaRPr lang="cs-CZ" sz="18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1EE9018-74D8-40BF-94BB-7D3D64BF2968}"/>
              </a:ext>
            </a:extLst>
          </p:cNvPr>
          <p:cNvSpPr txBox="1"/>
          <p:nvPr/>
        </p:nvSpPr>
        <p:spPr>
          <a:xfrm>
            <a:off x="260413" y="6395220"/>
            <a:ext cx="60945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Oční lékařství</a:t>
            </a:r>
            <a:r>
              <a:rPr lang="pt-BR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VLOL7X1</a:t>
            </a:r>
            <a:r>
              <a:rPr lang="pt-BR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1200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381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444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C8D8C1-8762-4410-B6DD-01DD241A9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2780"/>
            <a:ext cx="10515600" cy="1144079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Výstup z učení	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A73AF2-F79C-4C5C-8490-E24147ADF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3882"/>
            <a:ext cx="11594236" cy="4351338"/>
          </a:xfrm>
        </p:spPr>
        <p:txBody>
          <a:bodyPr>
            <a:noAutofit/>
          </a:bodyPr>
          <a:lstStyle/>
          <a:p>
            <a:pPr marL="72000" indent="0">
              <a:lnSpc>
                <a:spcPct val="100000"/>
              </a:lnSpc>
              <a:buNone/>
            </a:pPr>
            <a:endParaRPr lang="cs-CZ" sz="18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1800" dirty="0"/>
              <a:t> Student popíše základní vyšetřovací metody v oftalmologii.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1EE9018-74D8-40BF-94BB-7D3D64BF2968}"/>
              </a:ext>
            </a:extLst>
          </p:cNvPr>
          <p:cNvSpPr txBox="1"/>
          <p:nvPr/>
        </p:nvSpPr>
        <p:spPr>
          <a:xfrm>
            <a:off x="260413" y="6395220"/>
            <a:ext cx="60945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Oční lékařství</a:t>
            </a:r>
            <a:r>
              <a:rPr lang="pt-BR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VLOL7X1</a:t>
            </a:r>
            <a:r>
              <a:rPr lang="pt-BR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1200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791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8318DE-5BD0-4BB2-8A70-EAC8E78E6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95" y="500062"/>
            <a:ext cx="11842812" cy="1325563"/>
          </a:xfrm>
        </p:spPr>
        <p:txBody>
          <a:bodyPr>
            <a:normAutofit fontScale="90000"/>
          </a:bodyPr>
          <a:lstStyle/>
          <a:p>
            <a:r>
              <a:rPr lang="cs-CZ" sz="3200" dirty="0"/>
              <a:t>    Základní vyšetřovací metody        </a:t>
            </a:r>
            <a:r>
              <a:rPr lang="cs-CZ" altLang="cs-CZ" sz="3200" dirty="0">
                <a:latin typeface="+mj-lt"/>
              </a:rPr>
              <a:t>Speciální vyšetřovací metody</a:t>
            </a:r>
            <a:br>
              <a:rPr lang="cs-CZ" altLang="cs-CZ" sz="3200" dirty="0">
                <a:latin typeface="+mj-lt"/>
              </a:rPr>
            </a:b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ADFF65-F5E6-4885-A317-74C31019DC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6511" y="1763481"/>
            <a:ext cx="5181600" cy="4351338"/>
          </a:xfrm>
        </p:spPr>
        <p:txBody>
          <a:bodyPr>
            <a:normAutofit/>
          </a:bodyPr>
          <a:lstStyle/>
          <a:p>
            <a:pPr marL="447675" indent="-382588" eaLnBrk="1" hangingPunct="1">
              <a:lnSpc>
                <a:spcPct val="150000"/>
              </a:lnSpc>
            </a:pPr>
            <a:r>
              <a:rPr lang="sk-SK" altLang="cs-CZ" sz="1800" dirty="0" err="1"/>
              <a:t>Vyšetření</a:t>
            </a:r>
            <a:r>
              <a:rPr lang="sk-SK" altLang="cs-CZ" sz="1800" dirty="0"/>
              <a:t> </a:t>
            </a:r>
            <a:r>
              <a:rPr lang="sk-SK" altLang="cs-CZ" sz="1800" dirty="0" err="1"/>
              <a:t>centrální</a:t>
            </a:r>
            <a:r>
              <a:rPr lang="sk-SK" altLang="cs-CZ" sz="1800" dirty="0"/>
              <a:t> zrakové ostrosti (CZO) = </a:t>
            </a:r>
            <a:r>
              <a:rPr lang="sk-SK" altLang="cs-CZ" sz="1800" dirty="0" err="1"/>
              <a:t>vizu</a:t>
            </a:r>
            <a:r>
              <a:rPr lang="sk-SK" altLang="cs-CZ" sz="1800" dirty="0"/>
              <a:t>, do </a:t>
            </a:r>
            <a:r>
              <a:rPr lang="sk-SK" altLang="cs-CZ" sz="1800" dirty="0" err="1"/>
              <a:t>dálky</a:t>
            </a:r>
            <a:r>
              <a:rPr lang="sk-SK" altLang="cs-CZ" sz="1800" dirty="0"/>
              <a:t> a do blízka</a:t>
            </a:r>
            <a:endParaRPr lang="sk-SK" altLang="cs-CZ" sz="1800" b="1" dirty="0"/>
          </a:p>
          <a:p>
            <a:pPr marL="447675" indent="-382588" eaLnBrk="1" hangingPunct="1">
              <a:lnSpc>
                <a:spcPct val="150000"/>
              </a:lnSpc>
            </a:pPr>
            <a:r>
              <a:rPr lang="sk-SK" altLang="cs-CZ" sz="1800" dirty="0" err="1"/>
              <a:t>Měření</a:t>
            </a:r>
            <a:r>
              <a:rPr lang="sk-SK" altLang="cs-CZ" sz="1800" dirty="0"/>
              <a:t> </a:t>
            </a:r>
            <a:r>
              <a:rPr lang="sk-SK" altLang="cs-CZ" sz="1800" dirty="0" err="1"/>
              <a:t>nitroočního</a:t>
            </a:r>
            <a:r>
              <a:rPr lang="sk-SK" altLang="cs-CZ" sz="1800" dirty="0"/>
              <a:t>  tlaku</a:t>
            </a:r>
            <a:endParaRPr lang="sk-SK" altLang="cs-CZ" sz="1800" b="1" dirty="0"/>
          </a:p>
          <a:p>
            <a:pPr marL="447675" indent="-382588" eaLnBrk="1" hangingPunct="1">
              <a:lnSpc>
                <a:spcPct val="150000"/>
              </a:lnSpc>
            </a:pPr>
            <a:r>
              <a:rPr lang="sk-SK" altLang="cs-CZ" sz="1800" dirty="0" err="1"/>
              <a:t>Vyšetření</a:t>
            </a:r>
            <a:r>
              <a:rPr lang="sk-SK" altLang="cs-CZ" sz="1800" dirty="0"/>
              <a:t> </a:t>
            </a:r>
            <a:r>
              <a:rPr lang="sk-SK" altLang="cs-CZ" sz="1800" dirty="0" err="1"/>
              <a:t>předního</a:t>
            </a:r>
            <a:r>
              <a:rPr lang="sk-SK" altLang="cs-CZ" sz="1800" dirty="0"/>
              <a:t> segmentu oka</a:t>
            </a:r>
          </a:p>
          <a:p>
            <a:pPr marL="447675" indent="-382588" eaLnBrk="1" hangingPunct="1">
              <a:lnSpc>
                <a:spcPct val="150000"/>
              </a:lnSpc>
            </a:pPr>
            <a:r>
              <a:rPr lang="sk-SK" altLang="cs-CZ" sz="1800" dirty="0" err="1"/>
              <a:t>Vyšetření</a:t>
            </a:r>
            <a:r>
              <a:rPr lang="sk-SK" altLang="cs-CZ" sz="1800" dirty="0"/>
              <a:t> </a:t>
            </a:r>
            <a:r>
              <a:rPr lang="sk-SK" altLang="cs-CZ" sz="1800" dirty="0" err="1"/>
              <a:t>očního</a:t>
            </a:r>
            <a:r>
              <a:rPr lang="sk-SK" altLang="cs-CZ" sz="1800" dirty="0"/>
              <a:t> pozadí</a:t>
            </a:r>
          </a:p>
          <a:p>
            <a:endParaRPr lang="cs-CZ" sz="1800" dirty="0"/>
          </a:p>
          <a:p>
            <a:endParaRPr lang="cs-CZ" sz="180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3BD91D8-98E9-46A3-ABF7-87154C7A7E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9855" y="1825625"/>
            <a:ext cx="4987030" cy="3785062"/>
          </a:xfrm>
        </p:spPr>
        <p:txBody>
          <a:bodyPr>
            <a:normAutofit/>
          </a:bodyPr>
          <a:lstStyle/>
          <a:p>
            <a:pPr marL="447675" indent="-382588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sk-SK" sz="1800" dirty="0" err="1"/>
              <a:t>Gonioskopie</a:t>
            </a:r>
            <a:endParaRPr lang="sk-SK" sz="1800" dirty="0"/>
          </a:p>
          <a:p>
            <a:pPr marL="447675" indent="-382588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sk-SK" sz="1800" dirty="0" err="1"/>
              <a:t>Perimetrie</a:t>
            </a:r>
            <a:endParaRPr lang="sk-SK" sz="1800" dirty="0"/>
          </a:p>
          <a:p>
            <a:pPr marL="447675" indent="-382588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sk-SK" sz="1800" dirty="0"/>
              <a:t>Ultrazvukové </a:t>
            </a:r>
            <a:r>
              <a:rPr lang="sk-SK" sz="1800" dirty="0" err="1"/>
              <a:t>vyšetření</a:t>
            </a:r>
            <a:r>
              <a:rPr lang="sk-SK" sz="1800" dirty="0"/>
              <a:t> (UZV)</a:t>
            </a:r>
          </a:p>
          <a:p>
            <a:pPr marL="447675" indent="-382588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sk-SK" sz="1800" dirty="0" err="1"/>
              <a:t>Elektrofyziologické</a:t>
            </a:r>
            <a:r>
              <a:rPr lang="sk-SK" sz="1800" dirty="0"/>
              <a:t> </a:t>
            </a:r>
            <a:r>
              <a:rPr lang="sk-SK" sz="1800" dirty="0" err="1"/>
              <a:t>metody</a:t>
            </a:r>
            <a:r>
              <a:rPr lang="sk-SK" sz="1800" dirty="0"/>
              <a:t> (ERG, VEP)</a:t>
            </a:r>
          </a:p>
          <a:p>
            <a:pPr marL="447675" indent="-382588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sk-SK" sz="1800" dirty="0"/>
              <a:t>Optická koherenční tomografie (OCT)</a:t>
            </a:r>
          </a:p>
          <a:p>
            <a:pPr marL="447675" indent="-382588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sk-SK" sz="1800" dirty="0" err="1"/>
              <a:t>Vyšetření</a:t>
            </a:r>
            <a:r>
              <a:rPr lang="sk-SK" sz="1800" dirty="0"/>
              <a:t> </a:t>
            </a:r>
            <a:r>
              <a:rPr lang="sk-SK" sz="1800" dirty="0" err="1"/>
              <a:t>barvocitu</a:t>
            </a:r>
            <a:r>
              <a:rPr lang="sk-SK" sz="1800" dirty="0"/>
              <a:t> a kontrastní citlivosti</a:t>
            </a:r>
          </a:p>
          <a:p>
            <a:pPr marL="447675" indent="-382588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sk-SK" sz="1800" dirty="0"/>
              <a:t>Topografie rohovky</a:t>
            </a:r>
          </a:p>
          <a:p>
            <a:pPr marL="447675" indent="-382588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sk-SK" sz="1800" dirty="0"/>
              <a:t>Fluorescenční angiografie</a:t>
            </a:r>
          </a:p>
          <a:p>
            <a:pPr marL="447675" indent="-382588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sk-SK" sz="1800" dirty="0" err="1"/>
              <a:t>Měření</a:t>
            </a:r>
            <a:r>
              <a:rPr lang="sk-SK" sz="1800" dirty="0"/>
              <a:t> </a:t>
            </a:r>
            <a:r>
              <a:rPr lang="sk-SK" sz="1800" dirty="0" err="1"/>
              <a:t>tloušťky</a:t>
            </a:r>
            <a:r>
              <a:rPr lang="sk-SK" sz="1800" dirty="0"/>
              <a:t> nervových vláken (HRT)</a:t>
            </a:r>
          </a:p>
          <a:p>
            <a:endParaRPr lang="cs-CZ" sz="1800" dirty="0"/>
          </a:p>
          <a:p>
            <a:endParaRPr lang="cs-CZ" sz="18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1A8C2DA-F0C5-42E8-B2D7-BFA5BCB2C169}"/>
              </a:ext>
            </a:extLst>
          </p:cNvPr>
          <p:cNvSpPr txBox="1"/>
          <p:nvPr/>
        </p:nvSpPr>
        <p:spPr>
          <a:xfrm>
            <a:off x="326255" y="6176963"/>
            <a:ext cx="60945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Oční lékařství</a:t>
            </a:r>
            <a:r>
              <a:rPr lang="pt-BR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VLOL7X1</a:t>
            </a:r>
            <a:r>
              <a:rPr lang="pt-BR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1200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844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74055D-0C57-48D5-84D2-76EE00B8D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03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altLang="cs-CZ" sz="3200" dirty="0"/>
              <a:t>Vyšetření </a:t>
            </a:r>
            <a:r>
              <a:rPr lang="cs-CZ" altLang="cs-CZ" sz="3200" dirty="0" err="1"/>
              <a:t>vizu</a:t>
            </a:r>
            <a:r>
              <a:rPr lang="cs-CZ" altLang="cs-CZ" sz="3200" dirty="0"/>
              <a:t> do dálky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0A8079-199B-4D51-A89D-A5CB0F6BF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186" y="715115"/>
            <a:ext cx="11789546" cy="619979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sz="1800" dirty="0"/>
              <a:t>Testujeme nekorigovanou (naturální) ZO a nejlépe korigovanou ZO.</a:t>
            </a:r>
          </a:p>
          <a:p>
            <a:pPr>
              <a:lnSpc>
                <a:spcPct val="100000"/>
              </a:lnSpc>
              <a:defRPr/>
            </a:pPr>
            <a:endParaRPr lang="cs-CZ" sz="1800" dirty="0"/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cs-CZ" sz="1800" dirty="0"/>
              <a:t>Vyšetřujeme monokulárně (druhé oko zakryto rukou nebo neprůhledným sklem v brýlové obrubě), z konkrétní vzdálenosti 4, 5 nebo 6 m. 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cs-CZ" sz="1800" dirty="0"/>
              <a:t>Pacient čte znaky na: optotypech – </a:t>
            </a:r>
            <a:r>
              <a:rPr lang="cs-CZ" sz="1800" dirty="0" err="1"/>
              <a:t>Snellenovy</a:t>
            </a:r>
            <a:r>
              <a:rPr lang="cs-CZ" sz="1800" dirty="0"/>
              <a:t> optotypy, </a:t>
            </a:r>
            <a:r>
              <a:rPr lang="cs-CZ" sz="1800" dirty="0" err="1"/>
              <a:t>Landoltovy</a:t>
            </a:r>
            <a:r>
              <a:rPr lang="cs-CZ" sz="1800" dirty="0"/>
              <a:t> kruhy, </a:t>
            </a:r>
            <a:r>
              <a:rPr lang="cs-CZ" sz="1800" dirty="0" err="1"/>
              <a:t>Pflügerovy</a:t>
            </a:r>
            <a:r>
              <a:rPr lang="cs-CZ" sz="1800" dirty="0"/>
              <a:t> háky, obrázkové optotypy</a:t>
            </a: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cs-CZ" sz="1800" dirty="0"/>
              <a:t>                                       log vyšetřovacích tabulkách MÚR – ETDRS (Early </a:t>
            </a:r>
            <a:r>
              <a:rPr lang="cs-CZ" sz="1800" dirty="0" err="1"/>
              <a:t>Treatment</a:t>
            </a:r>
            <a:r>
              <a:rPr lang="cs-CZ" sz="1800" dirty="0"/>
              <a:t> </a:t>
            </a:r>
            <a:r>
              <a:rPr lang="cs-CZ" sz="1800" dirty="0" err="1"/>
              <a:t>Diabetic</a:t>
            </a:r>
            <a:r>
              <a:rPr lang="cs-CZ" sz="1800" dirty="0"/>
              <a:t> </a:t>
            </a:r>
            <a:r>
              <a:rPr lang="cs-CZ" sz="1800" dirty="0" err="1"/>
              <a:t>Retinopathy</a:t>
            </a:r>
            <a:r>
              <a:rPr lang="cs-CZ" sz="1800" dirty="0"/>
              <a:t> Study).</a:t>
            </a:r>
          </a:p>
          <a:p>
            <a:pPr>
              <a:lnSpc>
                <a:spcPct val="100000"/>
              </a:lnSpc>
              <a:defRPr/>
            </a:pPr>
            <a:r>
              <a:rPr lang="cs-CZ" sz="1800" dirty="0"/>
              <a:t>Pokud nečte ani největší písmeno na optotypu, zkoušíme, zda spočítá prsty vyšetřujícího na černé destičce, a to ze vzdálenosti nejprve 4 m, poté 3 m, 2 m, 1 m nebo 30 cm (prsty před okem), tedy začínáme ze 4m a postupně se přibližujeme k pacientovi.</a:t>
            </a:r>
          </a:p>
          <a:p>
            <a:pPr>
              <a:lnSpc>
                <a:spcPct val="100000"/>
              </a:lnSpc>
              <a:defRPr/>
            </a:pPr>
            <a:r>
              <a:rPr lang="cs-CZ" sz="1800" dirty="0"/>
              <a:t>Pokud nespočítá prsty, zamáváme rukou před okem (vyšetřujeme pohyb ruky před obličejem).</a:t>
            </a:r>
          </a:p>
          <a:p>
            <a:pPr>
              <a:lnSpc>
                <a:spcPct val="100000"/>
              </a:lnSpc>
              <a:defRPr/>
            </a:pPr>
            <a:r>
              <a:rPr lang="cs-CZ" sz="1800" dirty="0"/>
              <a:t>Pokud nevnímá pohyb, zatemníme místnost a zkoušíme, zda vidí světlo baterky (vyšetřujeme světlocit).</a:t>
            </a:r>
          </a:p>
          <a:p>
            <a:pPr>
              <a:lnSpc>
                <a:spcPct val="100000"/>
              </a:lnSpc>
              <a:defRPr/>
            </a:pPr>
            <a:r>
              <a:rPr lang="cs-CZ" sz="1800" dirty="0"/>
              <a:t>Při zachovalém světlocitu zjišťujeme, zda pacient pozná, odkud světlo svítí - shora, zdola, zprava, zleva (vyšetřujeme projekci světla, která je správná - </a:t>
            </a:r>
            <a:r>
              <a:rPr lang="cs-CZ" sz="1800" dirty="0" err="1"/>
              <a:t>certa</a:t>
            </a:r>
            <a:r>
              <a:rPr lang="cs-CZ" sz="1800" dirty="0"/>
              <a:t>, nebo nesprávná - </a:t>
            </a:r>
            <a:r>
              <a:rPr lang="cs-CZ" sz="1800" dirty="0" err="1"/>
              <a:t>incerta</a:t>
            </a:r>
            <a:r>
              <a:rPr lang="cs-CZ" sz="1800" dirty="0"/>
              <a:t>).</a:t>
            </a:r>
          </a:p>
          <a:p>
            <a:pPr>
              <a:lnSpc>
                <a:spcPct val="100000"/>
              </a:lnSpc>
              <a:defRPr/>
            </a:pPr>
            <a:r>
              <a:rPr lang="cs-CZ" sz="1800" dirty="0"/>
              <a:t>Oko bez světlocitu je oko slepé (amaurotické).</a:t>
            </a:r>
          </a:p>
          <a:p>
            <a:pPr>
              <a:lnSpc>
                <a:spcPct val="100000"/>
              </a:lnSpc>
              <a:defRPr/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altLang="cs-CZ" sz="1800" dirty="0" err="1"/>
              <a:t>Autorefraktometr</a:t>
            </a:r>
            <a:r>
              <a:rPr lang="cs-CZ" altLang="cs-CZ" sz="1800" dirty="0"/>
              <a:t> změří optickou mohutnost oka. Poté stanovíme nejlépe 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altLang="cs-CZ" sz="1800" dirty="0"/>
              <a:t>korigovanou zrakovou ostrost.</a:t>
            </a:r>
          </a:p>
          <a:p>
            <a:pPr>
              <a:lnSpc>
                <a:spcPct val="100000"/>
              </a:lnSpc>
            </a:pPr>
            <a:endParaRPr lang="cs-CZ" altLang="cs-CZ" sz="1800" dirty="0"/>
          </a:p>
          <a:p>
            <a:pPr>
              <a:lnSpc>
                <a:spcPct val="100000"/>
              </a:lnSpc>
              <a:defRPr/>
            </a:pPr>
            <a:endParaRPr lang="cs-CZ" sz="1800" dirty="0"/>
          </a:p>
          <a:p>
            <a:pPr>
              <a:lnSpc>
                <a:spcPct val="100000"/>
              </a:lnSpc>
              <a:defRPr/>
            </a:pPr>
            <a:endParaRPr lang="cs-CZ" sz="1800" dirty="0"/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endParaRPr lang="cs-CZ" sz="1800" dirty="0"/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endParaRPr lang="cs-CZ" sz="18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18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00000"/>
              </a:lnSpc>
            </a:pPr>
            <a:endParaRPr lang="cs-CZ" sz="1800" dirty="0"/>
          </a:p>
        </p:txBody>
      </p:sp>
      <p:pic>
        <p:nvPicPr>
          <p:cNvPr id="7" name="Picture 7" descr="brylovy-nosic">
            <a:extLst>
              <a:ext uri="{FF2B5EF4-FFF2-40B4-BE49-F238E27FC236}">
                <a16:creationId xmlns:a16="http://schemas.microsoft.com/office/drawing/2014/main" id="{7B6F2258-1951-45F0-AF90-C380908A6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825" y="4760652"/>
            <a:ext cx="2612431" cy="1958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BF87319C-D617-4B74-85F5-056261552F90}"/>
              </a:ext>
            </a:extLst>
          </p:cNvPr>
          <p:cNvCxnSpPr>
            <a:cxnSpLocks/>
          </p:cNvCxnSpPr>
          <p:nvPr/>
        </p:nvCxnSpPr>
        <p:spPr>
          <a:xfrm>
            <a:off x="10474911" y="4527629"/>
            <a:ext cx="0" cy="1212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641E736-4F36-4EF7-B75B-9B7382F9A4BD}"/>
              </a:ext>
            </a:extLst>
          </p:cNvPr>
          <p:cNvSpPr txBox="1"/>
          <p:nvPr/>
        </p:nvSpPr>
        <p:spPr>
          <a:xfrm>
            <a:off x="10248899" y="4195200"/>
            <a:ext cx="2027068" cy="369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Brýlová obruba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1011344-7001-481D-809E-F5F80E410E34}"/>
              </a:ext>
            </a:extLst>
          </p:cNvPr>
          <p:cNvSpPr txBox="1"/>
          <p:nvPr/>
        </p:nvSpPr>
        <p:spPr>
          <a:xfrm>
            <a:off x="198268" y="6257630"/>
            <a:ext cx="61389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Oční lékařství</a:t>
            </a:r>
            <a:r>
              <a:rPr lang="pt-BR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VLOL7X1</a:t>
            </a:r>
            <a:r>
              <a:rPr lang="pt-BR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1200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329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DDF097-1811-4553-A328-C22410B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243" y="711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3200" dirty="0"/>
              <a:t>Vyšetření </a:t>
            </a:r>
            <a:r>
              <a:rPr lang="cs-CZ" sz="3200" dirty="0" err="1"/>
              <a:t>vizu</a:t>
            </a:r>
            <a:r>
              <a:rPr lang="cs-CZ" sz="3200" dirty="0"/>
              <a:t> do blízka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411F0C-9D0A-4764-B8B6-205809C1D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44" y="585286"/>
            <a:ext cx="11975976" cy="4351338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sk-SK" altLang="cs-CZ" sz="1800" dirty="0" err="1"/>
              <a:t>Vidění</a:t>
            </a:r>
            <a:r>
              <a:rPr lang="sk-SK" altLang="cs-CZ" sz="1800" dirty="0"/>
              <a:t> do blízka je závislé na </a:t>
            </a:r>
            <a:r>
              <a:rPr lang="sk-SK" altLang="cs-CZ" sz="1800" dirty="0" err="1"/>
              <a:t>akomodaci</a:t>
            </a:r>
            <a:r>
              <a:rPr lang="sk-SK" altLang="cs-CZ" sz="1800" dirty="0"/>
              <a:t>.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sk-SK" altLang="cs-CZ" sz="1800" dirty="0" err="1"/>
              <a:t>Akomodace</a:t>
            </a:r>
            <a:r>
              <a:rPr lang="sk-SK" altLang="cs-CZ" sz="1800" dirty="0"/>
              <a:t> – proces, </a:t>
            </a:r>
            <a:r>
              <a:rPr lang="sk-SK" altLang="cs-CZ" sz="1800" dirty="0" err="1"/>
              <a:t>při</a:t>
            </a:r>
            <a:r>
              <a:rPr lang="sk-SK" altLang="cs-CZ" sz="1800" dirty="0"/>
              <a:t> </a:t>
            </a:r>
            <a:r>
              <a:rPr lang="sk-SK" altLang="cs-CZ" sz="1800" dirty="0" err="1"/>
              <a:t>kterém</a:t>
            </a:r>
            <a:r>
              <a:rPr lang="sk-SK" altLang="cs-CZ" sz="1800" dirty="0"/>
              <a:t> </a:t>
            </a:r>
            <a:r>
              <a:rPr lang="sk-SK" altLang="cs-CZ" sz="1800" dirty="0" err="1"/>
              <a:t>dojde</a:t>
            </a:r>
            <a:r>
              <a:rPr lang="sk-SK" altLang="cs-CZ" sz="1800" dirty="0"/>
              <a:t> </a:t>
            </a:r>
            <a:r>
              <a:rPr lang="sk-SK" altLang="cs-CZ" sz="1800" dirty="0" err="1"/>
              <a:t>ke</a:t>
            </a:r>
            <a:r>
              <a:rPr lang="sk-SK" altLang="cs-CZ" sz="1800" dirty="0"/>
              <a:t> </a:t>
            </a:r>
            <a:r>
              <a:rPr lang="sk-SK" altLang="cs-CZ" sz="1800" dirty="0" err="1"/>
              <a:t>změně</a:t>
            </a:r>
            <a:r>
              <a:rPr lang="sk-SK" altLang="cs-CZ" sz="1800" dirty="0"/>
              <a:t> dioptrické </a:t>
            </a:r>
            <a:r>
              <a:rPr lang="sk-SK" altLang="cs-CZ" sz="1800" dirty="0" err="1"/>
              <a:t>síly</a:t>
            </a:r>
            <a:r>
              <a:rPr lang="sk-SK" altLang="cs-CZ" sz="1800" dirty="0"/>
              <a:t> oka vyklenutím </a:t>
            </a:r>
            <a:r>
              <a:rPr lang="sk-SK" altLang="cs-CZ" sz="1800" dirty="0" err="1"/>
              <a:t>přední</a:t>
            </a:r>
            <a:r>
              <a:rPr lang="sk-SK" altLang="cs-CZ" sz="1800" dirty="0"/>
              <a:t> plochy </a:t>
            </a:r>
            <a:r>
              <a:rPr lang="sk-SK" altLang="cs-CZ" sz="1800" dirty="0" err="1"/>
              <a:t>čočky</a:t>
            </a:r>
            <a:r>
              <a:rPr lang="sk-SK" altLang="cs-CZ" sz="1800" dirty="0"/>
              <a:t>. Postupná </a:t>
            </a:r>
            <a:r>
              <a:rPr lang="sk-SK" altLang="cs-CZ" sz="1800" dirty="0" err="1"/>
              <a:t>ztráta</a:t>
            </a:r>
            <a:r>
              <a:rPr lang="sk-SK" altLang="cs-CZ" sz="1800" dirty="0"/>
              <a:t> </a:t>
            </a:r>
            <a:r>
              <a:rPr lang="sk-SK" altLang="cs-CZ" sz="1800" dirty="0" err="1"/>
              <a:t>akomodace</a:t>
            </a:r>
            <a:r>
              <a:rPr lang="sk-SK" altLang="cs-CZ" sz="1800" dirty="0"/>
              <a:t> </a:t>
            </a:r>
            <a:r>
              <a:rPr lang="sk-SK" altLang="cs-CZ" sz="1800" dirty="0" err="1"/>
              <a:t>způsobená</a:t>
            </a:r>
            <a:r>
              <a:rPr lang="sk-SK" altLang="cs-CZ" sz="1800" dirty="0"/>
              <a:t> </a:t>
            </a:r>
            <a:r>
              <a:rPr lang="sk-SK" altLang="cs-CZ" sz="1800" dirty="0" err="1"/>
              <a:t>věkem</a:t>
            </a:r>
            <a:r>
              <a:rPr lang="sk-SK" altLang="cs-CZ" sz="1800" dirty="0"/>
              <a:t> = </a:t>
            </a:r>
            <a:r>
              <a:rPr lang="sk-SK" altLang="cs-CZ" sz="1800" dirty="0" err="1"/>
              <a:t>presbyopie</a:t>
            </a:r>
            <a:r>
              <a:rPr lang="sk-SK" altLang="cs-CZ" sz="1800" dirty="0"/>
              <a:t> (</a:t>
            </a:r>
            <a:r>
              <a:rPr lang="sk-SK" altLang="cs-CZ" sz="1800" dirty="0" err="1"/>
              <a:t>vetchozrakost</a:t>
            </a:r>
            <a:r>
              <a:rPr lang="sk-SK" altLang="cs-CZ" sz="1800" dirty="0"/>
              <a:t>) – u </a:t>
            </a:r>
            <a:r>
              <a:rPr lang="sk-SK" altLang="cs-CZ" sz="1800" dirty="0" err="1"/>
              <a:t>emetropa</a:t>
            </a:r>
            <a:r>
              <a:rPr lang="sk-SK" altLang="cs-CZ" sz="1800" dirty="0"/>
              <a:t> </a:t>
            </a:r>
            <a:r>
              <a:rPr lang="sk-SK" altLang="cs-CZ" sz="1800" dirty="0" err="1"/>
              <a:t>se</a:t>
            </a:r>
            <a:r>
              <a:rPr lang="sk-SK" altLang="cs-CZ" sz="1800" dirty="0"/>
              <a:t> manifestuje po 40. roku, u </a:t>
            </a:r>
            <a:r>
              <a:rPr lang="sk-SK" altLang="cs-CZ" sz="1800" dirty="0" err="1"/>
              <a:t>hypermetropa</a:t>
            </a:r>
            <a:r>
              <a:rPr lang="sk-SK" altLang="cs-CZ" sz="1800" dirty="0"/>
              <a:t> </a:t>
            </a:r>
            <a:r>
              <a:rPr lang="sk-SK" altLang="cs-CZ" sz="1800" dirty="0" err="1"/>
              <a:t>dříve</a:t>
            </a:r>
            <a:r>
              <a:rPr lang="sk-SK" altLang="cs-CZ" sz="1800" dirty="0"/>
              <a:t>.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sk-SK" altLang="cs-CZ" sz="1800" dirty="0" err="1"/>
              <a:t>Vyšetřujeme</a:t>
            </a:r>
            <a:r>
              <a:rPr lang="sk-SK" altLang="cs-CZ" sz="1800" dirty="0"/>
              <a:t> pomocí </a:t>
            </a:r>
            <a:r>
              <a:rPr lang="sk-SK" altLang="cs-CZ" sz="1800" dirty="0" err="1"/>
              <a:t>Jägerových</a:t>
            </a:r>
            <a:r>
              <a:rPr lang="sk-SK" altLang="cs-CZ" sz="1800" dirty="0"/>
              <a:t> </a:t>
            </a:r>
            <a:r>
              <a:rPr lang="sk-SK" altLang="cs-CZ" sz="1800" dirty="0" err="1"/>
              <a:t>tabulek</a:t>
            </a:r>
            <a:r>
              <a:rPr lang="sk-SK" altLang="cs-CZ" sz="1800" dirty="0"/>
              <a:t>, </a:t>
            </a:r>
            <a:r>
              <a:rPr lang="sk-SK" altLang="cs-CZ" sz="1800" dirty="0" err="1"/>
              <a:t>ze</a:t>
            </a:r>
            <a:r>
              <a:rPr lang="sk-SK" altLang="cs-CZ" sz="1800" dirty="0"/>
              <a:t> </a:t>
            </a:r>
            <a:r>
              <a:rPr lang="sk-SK" altLang="cs-CZ" sz="1800" dirty="0" err="1"/>
              <a:t>vzdálenosti</a:t>
            </a:r>
            <a:r>
              <a:rPr lang="sk-SK" altLang="cs-CZ" sz="1800" dirty="0"/>
              <a:t> 30 cm, za dobrého </a:t>
            </a:r>
            <a:r>
              <a:rPr lang="sk-SK" altLang="cs-CZ" sz="1800" dirty="0" err="1"/>
              <a:t>osvětlení</a:t>
            </a:r>
            <a:r>
              <a:rPr lang="sk-SK" altLang="cs-CZ" sz="1800" dirty="0"/>
              <a:t>, s </a:t>
            </a:r>
            <a:r>
              <a:rPr lang="sk-SK" altLang="cs-CZ" sz="1800" dirty="0" err="1"/>
              <a:t>korekcí</a:t>
            </a:r>
            <a:r>
              <a:rPr lang="sk-SK" altLang="cs-CZ" sz="1800" dirty="0"/>
              <a:t> do blízka (</a:t>
            </a:r>
            <a:r>
              <a:rPr lang="sk-SK" altLang="cs-CZ" sz="1800" dirty="0" err="1"/>
              <a:t>pokud</a:t>
            </a:r>
            <a:r>
              <a:rPr lang="sk-SK" altLang="cs-CZ" sz="1800" dirty="0"/>
              <a:t> je </a:t>
            </a:r>
            <a:r>
              <a:rPr lang="sk-SK" altLang="cs-CZ" sz="1800" dirty="0" err="1"/>
              <a:t>třeba</a:t>
            </a:r>
            <a:r>
              <a:rPr lang="sk-SK" altLang="cs-CZ" sz="1800" dirty="0"/>
              <a:t>).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sk-SK" altLang="cs-CZ" sz="1800" dirty="0"/>
              <a:t>Každá </a:t>
            </a:r>
            <a:r>
              <a:rPr lang="sk-SK" altLang="cs-CZ" sz="1800" dirty="0" err="1"/>
              <a:t>velikost</a:t>
            </a:r>
            <a:r>
              <a:rPr lang="sk-SK" altLang="cs-CZ" sz="1800" dirty="0"/>
              <a:t> písma má </a:t>
            </a:r>
            <a:r>
              <a:rPr lang="sk-SK" altLang="cs-CZ" sz="1800" dirty="0" err="1"/>
              <a:t>přiřazeno</a:t>
            </a:r>
            <a:r>
              <a:rPr lang="sk-SK" altLang="cs-CZ" sz="1800" dirty="0"/>
              <a:t> číslo, </a:t>
            </a:r>
            <a:r>
              <a:rPr lang="sk-SK" altLang="cs-CZ" sz="1800" dirty="0" err="1"/>
              <a:t>nejmenší</a:t>
            </a:r>
            <a:r>
              <a:rPr lang="sk-SK" altLang="cs-CZ" sz="1800" dirty="0"/>
              <a:t> písmena - </a:t>
            </a:r>
            <a:r>
              <a:rPr lang="sk-SK" altLang="cs-CZ" sz="1800" dirty="0" err="1"/>
              <a:t>Jäger</a:t>
            </a:r>
            <a:r>
              <a:rPr lang="sk-SK" altLang="cs-CZ" sz="1800" dirty="0"/>
              <a:t> číslo 1.</a:t>
            </a:r>
          </a:p>
          <a:p>
            <a:pPr>
              <a:lnSpc>
                <a:spcPct val="100000"/>
              </a:lnSpc>
            </a:pPr>
            <a:endParaRPr lang="cs-CZ" sz="1800" dirty="0"/>
          </a:p>
        </p:txBody>
      </p:sp>
      <p:pic>
        <p:nvPicPr>
          <p:cNvPr id="4" name="Obrázek 2">
            <a:extLst>
              <a:ext uri="{FF2B5EF4-FFF2-40B4-BE49-F238E27FC236}">
                <a16:creationId xmlns:a16="http://schemas.microsoft.com/office/drawing/2014/main" id="{FACF9C4B-10F3-432E-B285-7258A6731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807" y="2332218"/>
            <a:ext cx="2867488" cy="406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Zástupný symbol obsahu 3" descr="complete.gif">
            <a:extLst>
              <a:ext uri="{FF2B5EF4-FFF2-40B4-BE49-F238E27FC236}">
                <a16:creationId xmlns:a16="http://schemas.microsoft.com/office/drawing/2014/main" id="{F1B25B4C-03C8-4E6C-8797-42220EE4FE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56" y="3021740"/>
            <a:ext cx="3275421" cy="327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79A2B89-E712-4712-8654-2B7A5A2308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984" y="3134542"/>
            <a:ext cx="3275421" cy="3147133"/>
          </a:xfrm>
          <a:prstGeom prst="rect">
            <a:avLst/>
          </a:prstGeom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5F13D0F3-774E-4BD3-9733-06AC330752E6}"/>
              </a:ext>
            </a:extLst>
          </p:cNvPr>
          <p:cNvCxnSpPr/>
          <p:nvPr/>
        </p:nvCxnSpPr>
        <p:spPr>
          <a:xfrm>
            <a:off x="1083075" y="2879283"/>
            <a:ext cx="0" cy="7723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127AFA74-C434-456B-8042-847BB77F10F4}"/>
              </a:ext>
            </a:extLst>
          </p:cNvPr>
          <p:cNvSpPr txBox="1"/>
          <p:nvPr/>
        </p:nvSpPr>
        <p:spPr>
          <a:xfrm>
            <a:off x="554114" y="2525622"/>
            <a:ext cx="217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optotypy</a:t>
            </a:r>
          </a:p>
        </p:txBody>
      </p: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3F9A0D04-F0AE-4389-9E7E-F124FF914BE0}"/>
              </a:ext>
            </a:extLst>
          </p:cNvPr>
          <p:cNvCxnSpPr/>
          <p:nvPr/>
        </p:nvCxnSpPr>
        <p:spPr>
          <a:xfrm>
            <a:off x="4643021" y="3021740"/>
            <a:ext cx="0" cy="870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9E4CF6A5-1C9D-49EB-9DAA-F57FE99741D6}"/>
              </a:ext>
            </a:extLst>
          </p:cNvPr>
          <p:cNvSpPr txBox="1"/>
          <p:nvPr/>
        </p:nvSpPr>
        <p:spPr>
          <a:xfrm>
            <a:off x="4307497" y="2644169"/>
            <a:ext cx="1412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ETDRS</a:t>
            </a:r>
          </a:p>
          <a:p>
            <a:endParaRPr lang="cs-CZ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2956B975-F151-4A50-873F-DA1651909E57}"/>
              </a:ext>
            </a:extLst>
          </p:cNvPr>
          <p:cNvSpPr txBox="1"/>
          <p:nvPr/>
        </p:nvSpPr>
        <p:spPr>
          <a:xfrm>
            <a:off x="10170377" y="2302430"/>
            <a:ext cx="2436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J</a:t>
            </a:r>
            <a:r>
              <a:rPr lang="sk-SK" altLang="cs-CZ" sz="1800" dirty="0" err="1"/>
              <a:t>ägerovy</a:t>
            </a:r>
            <a:r>
              <a:rPr lang="sk-SK" altLang="cs-CZ" sz="1800" dirty="0"/>
              <a:t> </a:t>
            </a:r>
            <a:r>
              <a:rPr lang="sk-SK" altLang="cs-CZ" sz="1800" dirty="0" err="1"/>
              <a:t>tabulky</a:t>
            </a:r>
            <a:endParaRPr lang="cs-CZ" sz="1800" dirty="0"/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36CC435F-0B5B-4BF8-9B7F-234A952DFD15}"/>
              </a:ext>
            </a:extLst>
          </p:cNvPr>
          <p:cNvCxnSpPr/>
          <p:nvPr/>
        </p:nvCxnSpPr>
        <p:spPr bwMode="auto">
          <a:xfrm flipH="1">
            <a:off x="10617693" y="2710288"/>
            <a:ext cx="443884" cy="4242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1D672D76-169B-46C8-B0D1-027C01EFB55C}"/>
              </a:ext>
            </a:extLst>
          </p:cNvPr>
          <p:cNvSpPr txBox="1"/>
          <p:nvPr/>
        </p:nvSpPr>
        <p:spPr>
          <a:xfrm>
            <a:off x="159798" y="6361549"/>
            <a:ext cx="63031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Oční lékařství</a:t>
            </a:r>
            <a:r>
              <a:rPr lang="pt-BR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VLOL7X1</a:t>
            </a:r>
            <a:r>
              <a:rPr lang="pt-BR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1200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650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18245C-961E-4C71-9C7A-A00E7E8F3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6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altLang="cs-CZ" sz="3200" dirty="0"/>
              <a:t>Měření nitroočního tlaku (NT) 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C1292B-708B-40C5-9F87-92E76C5FC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804143"/>
            <a:ext cx="11255374" cy="4351338"/>
          </a:xfrm>
        </p:spPr>
        <p:txBody>
          <a:bodyPr>
            <a:noAutofit/>
          </a:bodyPr>
          <a:lstStyle/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1800" dirty="0"/>
              <a:t>Normální NT u dospělých: 10-21 </a:t>
            </a:r>
            <a:r>
              <a:rPr lang="cs-CZ" sz="1800" dirty="0" err="1"/>
              <a:t>mmHg</a:t>
            </a:r>
            <a:r>
              <a:rPr lang="cs-CZ" sz="1800" dirty="0"/>
              <a:t>.</a:t>
            </a: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1800" dirty="0"/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1800" dirty="0"/>
              <a:t>Palpace přes víčko – orientační, např. při vyšetření imobilního pacienta na lůžku.</a:t>
            </a: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1800" dirty="0"/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1800" dirty="0"/>
              <a:t>Měření tonometry – NT je nepřímo odvozen z výše tlaku potřebného k deformaci centrální plochy rohovky, deformace je dosaženo oploštěním nebo impresí.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cs-CZ" sz="1800" dirty="0"/>
              <a:t>Kontaktní metody - před měřením nutná anestezie povrchu oka.</a:t>
            </a: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Clr>
                <a:schemeClr val="folHlink"/>
              </a:buClr>
              <a:buFont typeface="Arial" panose="020B0604020202020204" pitchFamily="34" charset="0"/>
              <a:buNone/>
              <a:defRPr/>
            </a:pPr>
            <a:r>
              <a:rPr lang="cs-CZ" sz="1800" dirty="0" err="1"/>
              <a:t>Schi</a:t>
            </a:r>
            <a:r>
              <a:rPr lang="en-US" sz="1800" dirty="0"/>
              <a:t>ö</a:t>
            </a:r>
            <a:r>
              <a:rPr lang="cs-CZ" sz="1800" dirty="0" err="1"/>
              <a:t>tzův</a:t>
            </a:r>
            <a:r>
              <a:rPr lang="cs-CZ" sz="1800" dirty="0"/>
              <a:t> </a:t>
            </a:r>
            <a:r>
              <a:rPr lang="cs-CZ" sz="1800" dirty="0" err="1"/>
              <a:t>impresní</a:t>
            </a:r>
            <a:r>
              <a:rPr lang="cs-CZ" sz="1800" dirty="0"/>
              <a:t> tonometr</a:t>
            </a: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Clr>
                <a:schemeClr val="folHlink"/>
              </a:buClr>
              <a:buFont typeface="Arial" panose="020B0604020202020204" pitchFamily="34" charset="0"/>
              <a:buNone/>
              <a:defRPr/>
            </a:pPr>
            <a:r>
              <a:rPr lang="cs-CZ" sz="1800" dirty="0" err="1"/>
              <a:t>Goldmannova</a:t>
            </a:r>
            <a:r>
              <a:rPr lang="cs-CZ" sz="1800" dirty="0"/>
              <a:t> aplanační tonometrie – zlatý standard měření NT.</a:t>
            </a:r>
          </a:p>
          <a:p>
            <a:pPr marL="285750" indent="-285750" fontAlgn="auto">
              <a:lnSpc>
                <a:spcPct val="100000"/>
              </a:lnSpc>
              <a:spcAft>
                <a:spcPts val="0"/>
              </a:spcAft>
              <a:buClr>
                <a:schemeClr val="folHlink"/>
              </a:buClr>
              <a:defRPr/>
            </a:pPr>
            <a:r>
              <a:rPr lang="cs-CZ" sz="1800" dirty="0"/>
              <a:t>Bezkontaktní metody</a:t>
            </a: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Clr>
                <a:schemeClr val="folHlink"/>
              </a:buClr>
              <a:buFont typeface="Arial" panose="020B0604020202020204" pitchFamily="34" charset="0"/>
              <a:buNone/>
              <a:defRPr/>
            </a:pPr>
            <a:r>
              <a:rPr lang="cs-CZ" sz="1800" dirty="0" err="1"/>
              <a:t>Pneumotonometr</a:t>
            </a:r>
            <a:endParaRPr lang="cs-CZ" sz="1800" dirty="0"/>
          </a:p>
          <a:p>
            <a:pPr>
              <a:lnSpc>
                <a:spcPct val="100000"/>
              </a:lnSpc>
            </a:pPr>
            <a:endParaRPr lang="cs-CZ" sz="1800" dirty="0"/>
          </a:p>
        </p:txBody>
      </p:sp>
      <p:pic>
        <p:nvPicPr>
          <p:cNvPr id="4" name="Zástupný symbol obsahu 3" descr="szemem.jpg">
            <a:extLst>
              <a:ext uri="{FF2B5EF4-FFF2-40B4-BE49-F238E27FC236}">
                <a16:creationId xmlns:a16="http://schemas.microsoft.com/office/drawing/2014/main" id="{B154A777-2429-4C93-9580-6D619773F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35961" y="3170067"/>
            <a:ext cx="1675406" cy="2679630"/>
          </a:xfrm>
          <a:prstGeom prst="rect">
            <a:avLst/>
          </a:prstGeom>
          <a:noFill/>
        </p:spPr>
      </p:pic>
      <p:pic>
        <p:nvPicPr>
          <p:cNvPr id="5" name="Obrázek 2">
            <a:extLst>
              <a:ext uri="{FF2B5EF4-FFF2-40B4-BE49-F238E27FC236}">
                <a16:creationId xmlns:a16="http://schemas.microsoft.com/office/drawing/2014/main" id="{6A9B3E3D-760C-4D62-AB01-C5F0AC26B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747" y="4411278"/>
            <a:ext cx="2981772" cy="223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mereni-NCT">
            <a:extLst>
              <a:ext uri="{FF2B5EF4-FFF2-40B4-BE49-F238E27FC236}">
                <a16:creationId xmlns:a16="http://schemas.microsoft.com/office/drawing/2014/main" id="{AD89DCC4-18CC-433F-96A0-5ACBC9C36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481" y="4411278"/>
            <a:ext cx="2981772" cy="223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4ED05216-2E1B-46FE-B275-EFE415FED184}"/>
              </a:ext>
            </a:extLst>
          </p:cNvPr>
          <p:cNvCxnSpPr/>
          <p:nvPr/>
        </p:nvCxnSpPr>
        <p:spPr>
          <a:xfrm>
            <a:off x="4341180" y="4254848"/>
            <a:ext cx="0" cy="6569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91E52ED0-3158-468E-B155-D69F8E0A1459}"/>
              </a:ext>
            </a:extLst>
          </p:cNvPr>
          <p:cNvSpPr txBox="1"/>
          <p:nvPr/>
        </p:nvSpPr>
        <p:spPr>
          <a:xfrm>
            <a:off x="3713707" y="3885516"/>
            <a:ext cx="201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err="1"/>
              <a:t>pneumotonometr</a:t>
            </a:r>
            <a:endParaRPr lang="cs-CZ" sz="1800" dirty="0"/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D4857347-C0AA-4A57-816D-798F7DD44EE6}"/>
              </a:ext>
            </a:extLst>
          </p:cNvPr>
          <p:cNvCxnSpPr/>
          <p:nvPr/>
        </p:nvCxnSpPr>
        <p:spPr>
          <a:xfrm>
            <a:off x="7119891" y="4254848"/>
            <a:ext cx="0" cy="900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AB24D1B-02BE-4DD1-A3F7-D0D3E35C31ED}"/>
              </a:ext>
            </a:extLst>
          </p:cNvPr>
          <p:cNvSpPr txBox="1"/>
          <p:nvPr/>
        </p:nvSpPr>
        <p:spPr>
          <a:xfrm>
            <a:off x="6353577" y="3586552"/>
            <a:ext cx="2639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err="1"/>
              <a:t>Goldmannova</a:t>
            </a:r>
            <a:r>
              <a:rPr lang="cs-CZ" sz="1800" dirty="0"/>
              <a:t> aplanační tonometrie</a:t>
            </a:r>
          </a:p>
          <a:p>
            <a:endParaRPr lang="cs-CZ" sz="1800" dirty="0"/>
          </a:p>
        </p:txBody>
      </p: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38D8A353-983C-4257-B7B5-AD931BFB7242}"/>
              </a:ext>
            </a:extLst>
          </p:cNvPr>
          <p:cNvCxnSpPr>
            <a:cxnSpLocks/>
          </p:cNvCxnSpPr>
          <p:nvPr/>
        </p:nvCxnSpPr>
        <p:spPr>
          <a:xfrm>
            <a:off x="10608375" y="2979812"/>
            <a:ext cx="0" cy="7374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7939D4E4-BA4D-4E98-8639-2147F3F33446}"/>
              </a:ext>
            </a:extLst>
          </p:cNvPr>
          <p:cNvSpPr txBox="1"/>
          <p:nvPr/>
        </p:nvSpPr>
        <p:spPr>
          <a:xfrm>
            <a:off x="8992827" y="2569170"/>
            <a:ext cx="3400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err="1"/>
              <a:t>Schi</a:t>
            </a:r>
            <a:r>
              <a:rPr lang="en-US" sz="1800" dirty="0"/>
              <a:t>ö</a:t>
            </a:r>
            <a:r>
              <a:rPr lang="cs-CZ" sz="1800" dirty="0" err="1"/>
              <a:t>tzův</a:t>
            </a:r>
            <a:r>
              <a:rPr lang="cs-CZ" sz="1800" dirty="0"/>
              <a:t> </a:t>
            </a:r>
            <a:r>
              <a:rPr lang="cs-CZ" sz="1800" dirty="0" err="1"/>
              <a:t>impresní</a:t>
            </a:r>
            <a:r>
              <a:rPr lang="cs-CZ" sz="1800" dirty="0"/>
              <a:t> tonometr</a:t>
            </a:r>
          </a:p>
          <a:p>
            <a:endParaRPr lang="cs-CZ" dirty="0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86A0BB37-0E80-492B-86BE-A1919B07E545}"/>
              </a:ext>
            </a:extLst>
          </p:cNvPr>
          <p:cNvSpPr txBox="1"/>
          <p:nvPr/>
        </p:nvSpPr>
        <p:spPr>
          <a:xfrm>
            <a:off x="71135" y="6335287"/>
            <a:ext cx="61966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Oční lékařství</a:t>
            </a:r>
            <a:r>
              <a:rPr lang="pt-BR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VLOL7X1</a:t>
            </a:r>
            <a:r>
              <a:rPr lang="pt-BR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1200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68EFF8-367F-433B-95F9-64E148CFE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344" y="4465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altLang="cs-CZ" sz="3200" dirty="0"/>
              <a:t>Vyšetření předního očního segmentu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FEBAC9-CDD0-4F03-BD44-2F1690233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084" y="1159112"/>
            <a:ext cx="11452195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1800" dirty="0"/>
              <a:t>Makroskopicky aspekcí</a:t>
            </a:r>
          </a:p>
          <a:p>
            <a:pPr marL="0" indent="0">
              <a:lnSpc>
                <a:spcPct val="100000"/>
              </a:lnSpc>
              <a:buNone/>
            </a:pPr>
            <a:endParaRPr lang="cs-CZ" sz="1800" dirty="0"/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1800" dirty="0"/>
              <a:t>Na štěrbinové lampě (ŠL)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cs-CZ" sz="1800" dirty="0"/>
              <a:t>Binokulární mikroskop, světelný zdroj na pohyblivém rameni.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cs-CZ" sz="1800" dirty="0"/>
              <a:t>Lze měnit zvětšení 16-40x, intenzitu a úhel osvětlení, šíři štěrbiny světla, lze předřadit barevné filtry.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cs-CZ" sz="1800" dirty="0"/>
              <a:t>Lze vyšetřit přední segment až po čočku, resp. přední sklivec.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cs-CZ" sz="1800" dirty="0"/>
              <a:t>Zadní segment lze pomocí ŠL vyšetřit za použití čoček o optické mohutnosti 60-90 D.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endParaRPr lang="cs-CZ" sz="1800" dirty="0"/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1800" dirty="0"/>
          </a:p>
          <a:p>
            <a:pPr>
              <a:lnSpc>
                <a:spcPct val="100000"/>
              </a:lnSpc>
            </a:pPr>
            <a:endParaRPr lang="cs-CZ" sz="1800" dirty="0"/>
          </a:p>
        </p:txBody>
      </p:sp>
      <p:pic>
        <p:nvPicPr>
          <p:cNvPr id="4" name="Obrázok 4" descr="prevobr21.jpg">
            <a:extLst>
              <a:ext uri="{FF2B5EF4-FFF2-40B4-BE49-F238E27FC236}">
                <a16:creationId xmlns:a16="http://schemas.microsoft.com/office/drawing/2014/main" id="{2C695622-B9B0-4F31-A501-A7AEA51EF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756" y="3303121"/>
            <a:ext cx="2334827" cy="3554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56917AFC-D20A-43BA-AD82-F84CCFD280BA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4043039" y="4695378"/>
            <a:ext cx="990600" cy="371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DF7B296F-885B-4E1F-9550-94F6BEE63B62}"/>
              </a:ext>
            </a:extLst>
          </p:cNvPr>
          <p:cNvSpPr txBox="1"/>
          <p:nvPr/>
        </p:nvSpPr>
        <p:spPr>
          <a:xfrm>
            <a:off x="900344" y="4510712"/>
            <a:ext cx="3142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Opěrka brady a čela pacienta</a:t>
            </a: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0F9113DA-0E05-483A-8731-013512B5AF3A}"/>
              </a:ext>
            </a:extLst>
          </p:cNvPr>
          <p:cNvCxnSpPr/>
          <p:nvPr/>
        </p:nvCxnSpPr>
        <p:spPr>
          <a:xfrm flipH="1">
            <a:off x="6711518" y="4861393"/>
            <a:ext cx="7013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C96FB66-F568-42A8-B98F-1952A11B8E14}"/>
              </a:ext>
            </a:extLst>
          </p:cNvPr>
          <p:cNvSpPr txBox="1"/>
          <p:nvPr/>
        </p:nvSpPr>
        <p:spPr>
          <a:xfrm>
            <a:off x="7412854" y="4654546"/>
            <a:ext cx="2254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Okuláry pro lékaře</a:t>
            </a:r>
          </a:p>
        </p:txBody>
      </p: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10179750-7677-43CF-9418-EEEF5BBDC386}"/>
              </a:ext>
            </a:extLst>
          </p:cNvPr>
          <p:cNvCxnSpPr>
            <a:cxnSpLocks/>
          </p:cNvCxnSpPr>
          <p:nvPr/>
        </p:nvCxnSpPr>
        <p:spPr>
          <a:xfrm flipH="1">
            <a:off x="6356412" y="6063423"/>
            <a:ext cx="1056439" cy="594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9B62B37E-1020-4243-AEED-9A0AF22791F6}"/>
              </a:ext>
            </a:extLst>
          </p:cNvPr>
          <p:cNvSpPr txBox="1"/>
          <p:nvPr/>
        </p:nvSpPr>
        <p:spPr>
          <a:xfrm>
            <a:off x="7412851" y="5889202"/>
            <a:ext cx="3968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Výšku stolku lze upravit podle </a:t>
            </a:r>
          </a:p>
          <a:p>
            <a:r>
              <a:rPr lang="cs-CZ" sz="1800" dirty="0"/>
              <a:t>výšky pacienta a lékaře</a:t>
            </a:r>
          </a:p>
        </p:txBody>
      </p: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64141B3D-85EF-4DC0-A0E7-D6250014299F}"/>
              </a:ext>
            </a:extLst>
          </p:cNvPr>
          <p:cNvCxnSpPr/>
          <p:nvPr/>
        </p:nvCxnSpPr>
        <p:spPr>
          <a:xfrm>
            <a:off x="4021584" y="3852909"/>
            <a:ext cx="14381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C6F65D27-94BB-465B-98A1-13CCDF050ED7}"/>
              </a:ext>
            </a:extLst>
          </p:cNvPr>
          <p:cNvSpPr txBox="1"/>
          <p:nvPr/>
        </p:nvSpPr>
        <p:spPr>
          <a:xfrm>
            <a:off x="258191" y="3668243"/>
            <a:ext cx="4075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Pohyblivé rameno se zdrojem světla</a:t>
            </a:r>
          </a:p>
        </p:txBody>
      </p: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4CE73069-7F0F-4F88-B2A5-C5477CF8CBA7}"/>
              </a:ext>
            </a:extLst>
          </p:cNvPr>
          <p:cNvCxnSpPr>
            <a:cxnSpLocks/>
          </p:cNvCxnSpPr>
          <p:nvPr/>
        </p:nvCxnSpPr>
        <p:spPr>
          <a:xfrm>
            <a:off x="4043039" y="5454452"/>
            <a:ext cx="1523260" cy="298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FA1A9AA1-CD7D-415F-8DC0-179D26E99D34}"/>
              </a:ext>
            </a:extLst>
          </p:cNvPr>
          <p:cNvSpPr txBox="1"/>
          <p:nvPr/>
        </p:nvSpPr>
        <p:spPr>
          <a:xfrm>
            <a:off x="132427" y="5220992"/>
            <a:ext cx="4075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Kolečkem měníme šíři štěrbiny světla</a:t>
            </a:r>
          </a:p>
        </p:txBody>
      </p: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08840CF1-3534-4A60-B9B7-3BE81B293472}"/>
              </a:ext>
            </a:extLst>
          </p:cNvPr>
          <p:cNvCxnSpPr>
            <a:cxnSpLocks/>
          </p:cNvCxnSpPr>
          <p:nvPr/>
        </p:nvCxnSpPr>
        <p:spPr>
          <a:xfrm flipH="1">
            <a:off x="6356414" y="5198099"/>
            <a:ext cx="1056437" cy="739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507E98BB-2AFB-49B0-997B-8D6D363C0A8B}"/>
              </a:ext>
            </a:extLst>
          </p:cNvPr>
          <p:cNvSpPr txBox="1"/>
          <p:nvPr/>
        </p:nvSpPr>
        <p:spPr>
          <a:xfrm>
            <a:off x="7412851" y="4992787"/>
            <a:ext cx="4705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Joystickem hýbeme ŠL ve vertikále i horizontále, dopředu i dozadu (a tím </a:t>
            </a:r>
            <a:r>
              <a:rPr lang="cs-CZ" sz="1800" dirty="0" err="1"/>
              <a:t>doostřujeme</a:t>
            </a:r>
            <a:r>
              <a:rPr lang="cs-CZ" sz="1800" dirty="0"/>
              <a:t> struktury v různé hloubce oka)</a:t>
            </a:r>
          </a:p>
        </p:txBody>
      </p:sp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id="{16C8A19C-1D3F-41E5-96DA-2F5FE628BC96}"/>
              </a:ext>
            </a:extLst>
          </p:cNvPr>
          <p:cNvCxnSpPr>
            <a:cxnSpLocks/>
          </p:cNvCxnSpPr>
          <p:nvPr/>
        </p:nvCxnSpPr>
        <p:spPr>
          <a:xfrm flipV="1">
            <a:off x="4101485" y="6039530"/>
            <a:ext cx="2056659" cy="20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41DD1CAB-8536-4D16-856B-CF6D0A5ED04D}"/>
              </a:ext>
            </a:extLst>
          </p:cNvPr>
          <p:cNvSpPr txBox="1"/>
          <p:nvPr/>
        </p:nvSpPr>
        <p:spPr>
          <a:xfrm>
            <a:off x="403932" y="5795237"/>
            <a:ext cx="3968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Kolečkem měníme intenzitu světla, pacienta zbytečně neoslňujeme</a:t>
            </a:r>
          </a:p>
        </p:txBody>
      </p:sp>
      <p:cxnSp>
        <p:nvCxnSpPr>
          <p:cNvPr id="34" name="Přímá spojnice se šipkou 33">
            <a:extLst>
              <a:ext uri="{FF2B5EF4-FFF2-40B4-BE49-F238E27FC236}">
                <a16:creationId xmlns:a16="http://schemas.microsoft.com/office/drawing/2014/main" id="{EDE07518-4189-4859-811F-3E352D706A91}"/>
              </a:ext>
            </a:extLst>
          </p:cNvPr>
          <p:cNvCxnSpPr>
            <a:cxnSpLocks/>
          </p:cNvCxnSpPr>
          <p:nvPr/>
        </p:nvCxnSpPr>
        <p:spPr>
          <a:xfrm flipH="1">
            <a:off x="6158144" y="4153807"/>
            <a:ext cx="1254710" cy="799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48DE1516-6AD5-46D8-9CC5-A85F7D998CEE}"/>
              </a:ext>
            </a:extLst>
          </p:cNvPr>
          <p:cNvSpPr txBox="1"/>
          <p:nvPr/>
        </p:nvSpPr>
        <p:spPr>
          <a:xfrm>
            <a:off x="7412854" y="3969141"/>
            <a:ext cx="3763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Kolečkem měníme zvětšení obrazu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3AAE2143-8986-405B-9886-11694894BE92}"/>
              </a:ext>
            </a:extLst>
          </p:cNvPr>
          <p:cNvSpPr txBox="1"/>
          <p:nvPr/>
        </p:nvSpPr>
        <p:spPr>
          <a:xfrm>
            <a:off x="132427" y="6493733"/>
            <a:ext cx="60945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Oční lékařství</a:t>
            </a:r>
            <a:r>
              <a:rPr lang="pt-BR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VLOL7X1</a:t>
            </a:r>
            <a:r>
              <a:rPr lang="pt-BR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1200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80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D306FD-2CD2-4894-A729-E93414888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2834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altLang="cs-CZ" sz="3200" dirty="0"/>
              <a:t>Vyšetření zadního segmentu oka - očního pozadí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5F8242-D189-4475-A0F5-1D899CC39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759" y="991124"/>
            <a:ext cx="11576481" cy="4351338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cs-CZ" altLang="cs-CZ" sz="1800" dirty="0"/>
              <a:t>Vždy je nutné navození arteficiální mydriázy (AM) pomocí krátkodobě působících mydriatik (</a:t>
            </a:r>
            <a:r>
              <a:rPr lang="cs-CZ" altLang="cs-CZ" sz="1800" dirty="0" err="1"/>
              <a:t>fenylefrin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tropikamid</a:t>
            </a:r>
            <a:r>
              <a:rPr lang="cs-CZ" altLang="cs-CZ" sz="1800" dirty="0"/>
              <a:t>).</a:t>
            </a:r>
          </a:p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endParaRPr lang="cs-CZ" altLang="cs-CZ" sz="1800" dirty="0"/>
          </a:p>
          <a:p>
            <a:pPr eaLnBrk="1" hangingPunct="1">
              <a:lnSpc>
                <a:spcPct val="100000"/>
              </a:lnSpc>
              <a:defRPr/>
            </a:pPr>
            <a:r>
              <a:rPr lang="cs-CZ" altLang="cs-CZ" sz="1800" dirty="0"/>
              <a:t> Přímá oftalmoskopie</a:t>
            </a:r>
          </a:p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cs-CZ" altLang="cs-CZ" sz="1800" dirty="0"/>
              <a:t>Přímý oftalmoskop - ruční přístroj se zabudovaným osvětlením, obraz je přímý a zvětšený, nevýhoda – monokulární zobrazení jen malé části sítnice (nevyšetříme periferii sítnice), dnes jím vyšetřujeme jen výjimečně.</a:t>
            </a:r>
          </a:p>
          <a:p>
            <a:pPr>
              <a:lnSpc>
                <a:spcPct val="100000"/>
              </a:lnSpc>
              <a:defRPr/>
            </a:pPr>
            <a:r>
              <a:rPr lang="cs-CZ" altLang="cs-CZ" sz="1800" dirty="0"/>
              <a:t>Nepřímá oftalmoskopie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cs-CZ" altLang="cs-CZ" sz="1800" dirty="0"/>
              <a:t>Nepřímý (indirektní) oftalmoskop – binokulární oftalmoskop se zdrojem světla na hlavě lékaře, použití čočky, obraz je převrácený a zvětšený, vyšetříme sítnici až do periferie, pacient sedí nebo leží, využití i </a:t>
            </a:r>
            <a:r>
              <a:rPr lang="cs-CZ" altLang="cs-CZ" sz="1800" dirty="0" err="1"/>
              <a:t>peroperačně</a:t>
            </a:r>
            <a:r>
              <a:rPr lang="cs-CZ" altLang="cs-CZ" sz="1800" dirty="0"/>
              <a:t>.</a:t>
            </a:r>
          </a:p>
          <a:p>
            <a:pPr>
              <a:lnSpc>
                <a:spcPct val="100000"/>
              </a:lnSpc>
              <a:defRPr/>
            </a:pPr>
            <a:r>
              <a:rPr lang="cs-CZ" altLang="cs-CZ" sz="1800" dirty="0"/>
              <a:t>Vyšetření očního pozadí na ŠL = </a:t>
            </a:r>
            <a:r>
              <a:rPr lang="cs-CZ" altLang="cs-CZ" sz="1800" dirty="0" err="1"/>
              <a:t>biomikroskopie</a:t>
            </a:r>
            <a:r>
              <a:rPr lang="cs-CZ" altLang="cs-CZ" sz="1800" dirty="0"/>
              <a:t>, použití čočky, obraz je převrácený a zvětšený, vyšetříme</a:t>
            </a:r>
          </a:p>
          <a:p>
            <a:pPr marL="72000" indent="0">
              <a:lnSpc>
                <a:spcPct val="100000"/>
              </a:lnSpc>
              <a:buNone/>
              <a:defRPr/>
            </a:pPr>
            <a:r>
              <a:rPr lang="cs-CZ" altLang="cs-CZ" sz="1800" dirty="0"/>
              <a:t>sítnici až do periferie, dnes nejrozšířenější metoda v ambulanci.</a:t>
            </a:r>
          </a:p>
          <a:p>
            <a:pPr>
              <a:lnSpc>
                <a:spcPct val="100000"/>
              </a:lnSpc>
              <a:defRPr/>
            </a:pPr>
            <a:endParaRPr lang="cs-CZ" altLang="cs-CZ" sz="1800" dirty="0"/>
          </a:p>
          <a:p>
            <a:pPr>
              <a:lnSpc>
                <a:spcPct val="100000"/>
              </a:lnSpc>
              <a:defRPr/>
            </a:pPr>
            <a:endParaRPr lang="cs-CZ" altLang="cs-CZ" sz="1800" dirty="0"/>
          </a:p>
          <a:p>
            <a:pPr>
              <a:lnSpc>
                <a:spcPct val="100000"/>
              </a:lnSpc>
              <a:defRPr/>
            </a:pPr>
            <a:endParaRPr lang="cs-CZ" sz="1800" dirty="0"/>
          </a:p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endParaRPr lang="cs-CZ" altLang="cs-CZ" sz="1800" dirty="0"/>
          </a:p>
          <a:p>
            <a:pPr>
              <a:lnSpc>
                <a:spcPct val="100000"/>
              </a:lnSpc>
            </a:pPr>
            <a:endParaRPr lang="cs-CZ" sz="18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A9D0F6B-CF54-4044-881C-883335E1E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90115" y="3913968"/>
            <a:ext cx="2022676" cy="2341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B5DCF5-B3CC-480C-8D80-13479B378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147" y="4094621"/>
            <a:ext cx="2641014" cy="198054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85D04156-BD8E-46BA-88EC-9EBFE586A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317" y="4073557"/>
            <a:ext cx="2342972" cy="202267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7869D4F7-50E8-439C-A997-B5AF794C6465}"/>
              </a:ext>
            </a:extLst>
          </p:cNvPr>
          <p:cNvSpPr txBox="1"/>
          <p:nvPr/>
        </p:nvSpPr>
        <p:spPr>
          <a:xfrm>
            <a:off x="162017" y="6298825"/>
            <a:ext cx="60945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Oční lékařství</a:t>
            </a:r>
            <a:r>
              <a:rPr lang="pt-BR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VLOL7X1</a:t>
            </a:r>
            <a:r>
              <a:rPr lang="pt-BR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1200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743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940C2F-2321-4CDC-9955-A04B36FB5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04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Ultrazvukové vyšetření  - UZV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B37D06-3D13-4D39-BFAB-FF4E7E965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27" y="1057196"/>
            <a:ext cx="11434439" cy="4446959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</a:pPr>
            <a:r>
              <a:rPr lang="cs-CZ" altLang="cs-CZ" sz="1800"/>
              <a:t>UZV o frekvenci 8-10 MHz, odraz UZV vln od akustických rozhraní v oku.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1800"/>
              <a:t>Zobrazení A (A-scan): lineární (jednorozměrný) způsob zobrazení.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1800"/>
              <a:t>Zobrazení B (B-scan): dvourozměrný obraz.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1800"/>
              <a:t>Indikace: k zobrazení zadního segmentu při netransparentních optických </a:t>
            </a:r>
          </a:p>
          <a:p>
            <a:pPr marL="72000" indent="0" eaLnBrk="1" hangingPunct="1">
              <a:lnSpc>
                <a:spcPct val="100000"/>
              </a:lnSpc>
              <a:buNone/>
            </a:pPr>
            <a:r>
              <a:rPr lang="cs-CZ" altLang="cs-CZ" sz="1800"/>
              <a:t>mediích.</a:t>
            </a:r>
          </a:p>
          <a:p>
            <a:pPr eaLnBrk="1" hangingPunct="1">
              <a:lnSpc>
                <a:spcPct val="100000"/>
              </a:lnSpc>
            </a:pPr>
            <a:endParaRPr lang="cs-CZ" altLang="cs-CZ" sz="1800"/>
          </a:p>
          <a:p>
            <a:pPr eaLnBrk="1" hangingPunct="1">
              <a:lnSpc>
                <a:spcPct val="100000"/>
              </a:lnSpc>
            </a:pPr>
            <a:endParaRPr lang="cs-CZ" altLang="cs-CZ" sz="1800"/>
          </a:p>
          <a:p>
            <a:pPr eaLnBrk="1" hangingPunct="1">
              <a:lnSpc>
                <a:spcPct val="100000"/>
              </a:lnSpc>
            </a:pPr>
            <a:endParaRPr lang="cs-CZ" altLang="cs-CZ" sz="1800"/>
          </a:p>
          <a:p>
            <a:pPr eaLnBrk="1" hangingPunct="1">
              <a:lnSpc>
                <a:spcPct val="100000"/>
              </a:lnSpc>
            </a:pPr>
            <a:endParaRPr lang="cs-CZ" altLang="cs-CZ" sz="1800"/>
          </a:p>
          <a:p>
            <a:pPr eaLnBrk="1" hangingPunct="1">
              <a:lnSpc>
                <a:spcPct val="100000"/>
              </a:lnSpc>
            </a:pPr>
            <a:endParaRPr lang="cs-CZ" altLang="cs-CZ" sz="1800"/>
          </a:p>
          <a:p>
            <a:pPr eaLnBrk="1" hangingPunct="1">
              <a:lnSpc>
                <a:spcPct val="100000"/>
              </a:lnSpc>
            </a:pPr>
            <a:endParaRPr lang="cs-CZ" altLang="cs-CZ" sz="1800"/>
          </a:p>
          <a:p>
            <a:pPr eaLnBrk="1" hangingPunct="1">
              <a:lnSpc>
                <a:spcPct val="100000"/>
              </a:lnSpc>
            </a:pPr>
            <a:endParaRPr lang="cs-CZ" altLang="cs-CZ" sz="1800"/>
          </a:p>
          <a:p>
            <a:pPr eaLnBrk="1" hangingPunct="1">
              <a:lnSpc>
                <a:spcPct val="100000"/>
              </a:lnSpc>
            </a:pPr>
            <a:r>
              <a:rPr lang="cs-CZ" altLang="cs-CZ" sz="1800"/>
              <a:t>Ultrazvuková biomikroskopie (UBM): vysokofrekvenční UZV, k 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cs-CZ" altLang="cs-CZ" sz="1800"/>
              <a:t>diagnostice předního segmentu (komorový úhel, duhovka, řasnaté 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cs-CZ" altLang="cs-CZ" sz="1800"/>
              <a:t>těleso), dnes je nahrazována metodou OCT.</a:t>
            </a:r>
          </a:p>
          <a:p>
            <a:pPr>
              <a:lnSpc>
                <a:spcPct val="100000"/>
              </a:lnSpc>
            </a:pPr>
            <a:endParaRPr lang="cs-CZ" sz="1800" dirty="0"/>
          </a:p>
        </p:txBody>
      </p:sp>
      <p:pic>
        <p:nvPicPr>
          <p:cNvPr id="4" name="Picture 5" descr="Bscan1">
            <a:extLst>
              <a:ext uri="{FF2B5EF4-FFF2-40B4-BE49-F238E27FC236}">
                <a16:creationId xmlns:a16="http://schemas.microsoft.com/office/drawing/2014/main" id="{993A924B-9602-4B7C-BA80-819404220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362" y="1508086"/>
            <a:ext cx="38163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UBM">
            <a:extLst>
              <a:ext uri="{FF2B5EF4-FFF2-40B4-BE49-F238E27FC236}">
                <a16:creationId xmlns:a16="http://schemas.microsoft.com/office/drawing/2014/main" id="{3F99FD49-B01F-4061-BDD0-24E8B6B31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335" y="4137064"/>
            <a:ext cx="381635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23770B63-84F2-458F-AA53-FD113F015C3B}"/>
              </a:ext>
            </a:extLst>
          </p:cNvPr>
          <p:cNvCxnSpPr/>
          <p:nvPr/>
        </p:nvCxnSpPr>
        <p:spPr>
          <a:xfrm>
            <a:off x="6596109" y="2547338"/>
            <a:ext cx="15092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88B7B5F-0AAF-4FEF-BFF7-530456742233}"/>
              </a:ext>
            </a:extLst>
          </p:cNvPr>
          <p:cNvSpPr txBox="1"/>
          <p:nvPr/>
        </p:nvSpPr>
        <p:spPr>
          <a:xfrm>
            <a:off x="5872147" y="2330441"/>
            <a:ext cx="1707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B-</a:t>
            </a:r>
            <a:r>
              <a:rPr lang="cs-CZ" sz="1800" dirty="0" err="1"/>
              <a:t>scan</a:t>
            </a:r>
            <a:endParaRPr lang="cs-CZ" sz="1800" dirty="0"/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24E685FB-D77E-428E-B121-D854F8F290D5}"/>
              </a:ext>
            </a:extLst>
          </p:cNvPr>
          <p:cNvCxnSpPr/>
          <p:nvPr/>
        </p:nvCxnSpPr>
        <p:spPr>
          <a:xfrm>
            <a:off x="6596109" y="3429000"/>
            <a:ext cx="18110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4521CDF-15C8-48BD-A610-541DCD6B35BB}"/>
              </a:ext>
            </a:extLst>
          </p:cNvPr>
          <p:cNvSpPr txBox="1"/>
          <p:nvPr/>
        </p:nvSpPr>
        <p:spPr>
          <a:xfrm>
            <a:off x="5872147" y="3221539"/>
            <a:ext cx="2379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A-</a:t>
            </a:r>
            <a:r>
              <a:rPr lang="cs-CZ" sz="1800" dirty="0" err="1"/>
              <a:t>scan</a:t>
            </a:r>
            <a:endParaRPr lang="cs-CZ" sz="1800" dirty="0"/>
          </a:p>
        </p:txBody>
      </p: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A8FDCD89-C2AD-4B4E-823B-95B3945F673C}"/>
              </a:ext>
            </a:extLst>
          </p:cNvPr>
          <p:cNvCxnSpPr/>
          <p:nvPr/>
        </p:nvCxnSpPr>
        <p:spPr>
          <a:xfrm>
            <a:off x="9072979" y="1060373"/>
            <a:ext cx="0" cy="1270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ADB5D2E6-F4EA-4CF9-A8D0-A7144C8E0841}"/>
              </a:ext>
            </a:extLst>
          </p:cNvPr>
          <p:cNvSpPr txBox="1"/>
          <p:nvPr/>
        </p:nvSpPr>
        <p:spPr>
          <a:xfrm>
            <a:off x="8578790" y="739193"/>
            <a:ext cx="1677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rohovka</a:t>
            </a:r>
          </a:p>
        </p:txBody>
      </p: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36C12DE3-1FB1-4472-AF71-F267C04BF25B}"/>
              </a:ext>
            </a:extLst>
          </p:cNvPr>
          <p:cNvCxnSpPr/>
          <p:nvPr/>
        </p:nvCxnSpPr>
        <p:spPr>
          <a:xfrm>
            <a:off x="9596761" y="619088"/>
            <a:ext cx="0" cy="17113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4960E090-5175-449D-ABC1-88B5B87D7566}"/>
              </a:ext>
            </a:extLst>
          </p:cNvPr>
          <p:cNvSpPr txBox="1"/>
          <p:nvPr/>
        </p:nvSpPr>
        <p:spPr>
          <a:xfrm>
            <a:off x="9246093" y="329065"/>
            <a:ext cx="161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čočka</a:t>
            </a:r>
          </a:p>
        </p:txBody>
      </p: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115A205A-7A07-40E6-94D7-D19B02711FFC}"/>
              </a:ext>
            </a:extLst>
          </p:cNvPr>
          <p:cNvCxnSpPr/>
          <p:nvPr/>
        </p:nvCxnSpPr>
        <p:spPr>
          <a:xfrm>
            <a:off x="11443317" y="691041"/>
            <a:ext cx="0" cy="1912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DE778E8E-4B56-4FDC-BD44-7EE4D764022E}"/>
              </a:ext>
            </a:extLst>
          </p:cNvPr>
          <p:cNvSpPr txBox="1"/>
          <p:nvPr/>
        </p:nvSpPr>
        <p:spPr>
          <a:xfrm>
            <a:off x="10626571" y="408373"/>
            <a:ext cx="1565429" cy="378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zrakový nerv</a:t>
            </a:r>
          </a:p>
        </p:txBody>
      </p: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456757FF-A20A-42E1-883D-D6DD574335D5}"/>
              </a:ext>
            </a:extLst>
          </p:cNvPr>
          <p:cNvCxnSpPr/>
          <p:nvPr/>
        </p:nvCxnSpPr>
        <p:spPr>
          <a:xfrm>
            <a:off x="10053961" y="1108525"/>
            <a:ext cx="0" cy="1341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1D1E6BB8-642D-4DCF-9A25-2EE29575574F}"/>
              </a:ext>
            </a:extLst>
          </p:cNvPr>
          <p:cNvSpPr txBox="1"/>
          <p:nvPr/>
        </p:nvSpPr>
        <p:spPr>
          <a:xfrm>
            <a:off x="9712171" y="827732"/>
            <a:ext cx="190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sklivcová dutina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09F8C00D-9C33-4563-8952-3D5ABCD2008A}"/>
              </a:ext>
            </a:extLst>
          </p:cNvPr>
          <p:cNvSpPr txBox="1"/>
          <p:nvPr/>
        </p:nvSpPr>
        <p:spPr>
          <a:xfrm>
            <a:off x="99134" y="6196303"/>
            <a:ext cx="60945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Oční lékařství</a:t>
            </a:r>
            <a:r>
              <a:rPr lang="pt-BR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VLOL7X1</a:t>
            </a:r>
            <a:r>
              <a:rPr lang="pt-BR" sz="1200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1200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20807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ablona-video-simu-cz" id="{70E413AE-DF36-2240-8C7F-4EE22D6865F2}" vid="{D59A1AE0-0475-294C-904D-2C6C3702E6D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111</TotalTime>
  <Words>1185</Words>
  <Application>Microsoft Office PowerPoint</Application>
  <PresentationFormat>Širokoúhlá obrazovka</PresentationFormat>
  <Paragraphs>157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Tahoma</vt:lpstr>
      <vt:lpstr>Wingdings</vt:lpstr>
      <vt:lpstr>Prezentace_MU_CZ</vt:lpstr>
      <vt:lpstr>Vyšetřovací metody v oftalmologii</vt:lpstr>
      <vt:lpstr>Výstup z učení  </vt:lpstr>
      <vt:lpstr>    Základní vyšetřovací metody        Speciální vyšetřovací metody </vt:lpstr>
      <vt:lpstr>Vyšetření vizu do dálky</vt:lpstr>
      <vt:lpstr> Vyšetření vizu do blízka</vt:lpstr>
      <vt:lpstr>Měření nitroočního tlaku (NT) </vt:lpstr>
      <vt:lpstr>Vyšetření předního očního segmentu</vt:lpstr>
      <vt:lpstr>Vyšetření zadního segmentu oka - očního pozadí</vt:lpstr>
      <vt:lpstr>Ultrazvukové vyšetření  - UZV</vt:lpstr>
      <vt:lpstr>Optická koherenční tomografie (OCT)</vt:lpstr>
      <vt:lpstr>Vyšetření zorného pole (ZP)</vt:lpstr>
      <vt:lpstr>Take home message aneb co studenti často nevědí 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Život ohrožující stavy u diabetiků</dc:title>
  <dc:creator>Vojtěch Bulhart</dc:creator>
  <cp:lastModifiedBy>Veronika Matušková</cp:lastModifiedBy>
  <cp:revision>15</cp:revision>
  <cp:lastPrinted>1601-01-01T00:00:00Z</cp:lastPrinted>
  <dcterms:created xsi:type="dcterms:W3CDTF">2020-08-24T06:00:57Z</dcterms:created>
  <dcterms:modified xsi:type="dcterms:W3CDTF">2021-10-25T19:54:00Z</dcterms:modified>
</cp:coreProperties>
</file>