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1" r:id="rId25"/>
    <p:sldId id="280" r:id="rId26"/>
    <p:sldId id="282" r:id="rId27"/>
    <p:sldId id="277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1" r:id="rId76"/>
    <p:sldId id="330" r:id="rId77"/>
    <p:sldId id="332" r:id="rId78"/>
    <p:sldId id="333" r:id="rId79"/>
    <p:sldId id="344" r:id="rId80"/>
    <p:sldId id="334" r:id="rId81"/>
    <p:sldId id="335" r:id="rId82"/>
    <p:sldId id="336" r:id="rId83"/>
    <p:sldId id="337" r:id="rId84"/>
    <p:sldId id="338" r:id="rId85"/>
    <p:sldId id="339" r:id="rId86"/>
    <p:sldId id="341" r:id="rId87"/>
    <p:sldId id="343" r:id="rId8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FF"/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637259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17001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90724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33388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63246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032602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005657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751802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081127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312158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007367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1B7E5AE-616A-4D5E-8C24-968B531376C6}" type="datetimeFigureOut">
              <a:rPr lang="cs-CZ" smtClean="0"/>
              <a:t>27.8.2020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BF9965-0A1E-4DAB-B36D-D3314E90A9AA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blinds dir="vert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6600" b="1" dirty="0" smtClean="0">
                <a:solidFill>
                  <a:schemeClr val="bg1">
                    <a:lumMod val="50000"/>
                  </a:schemeClr>
                </a:solidFill>
              </a:rPr>
              <a:t>PSP 8</a:t>
            </a:r>
            <a:r>
              <a:rPr lang="cs-CZ" sz="6600" b="1" dirty="0" smtClean="0"/>
              <a:t/>
            </a:r>
            <a:br>
              <a:rPr lang="cs-CZ" sz="6600" b="1" dirty="0" smtClean="0"/>
            </a:br>
            <a:r>
              <a:rPr lang="cs-CZ" sz="5300" b="1" dirty="0" smtClean="0">
                <a:solidFill>
                  <a:srgbClr val="00B0F0"/>
                </a:solidFill>
              </a:rPr>
              <a:t>Patologie kostí, kloubů, měkkých tkání.</a:t>
            </a:r>
            <a:br>
              <a:rPr lang="cs-CZ" sz="5300" b="1" dirty="0" smtClean="0">
                <a:solidFill>
                  <a:srgbClr val="00B0F0"/>
                </a:solidFill>
              </a:rPr>
            </a:br>
            <a:r>
              <a:rPr lang="cs-CZ" sz="5300" b="1" dirty="0" smtClean="0">
                <a:solidFill>
                  <a:srgbClr val="00B0F0"/>
                </a:solidFill>
              </a:rPr>
              <a:t>Patologie kůže.</a:t>
            </a:r>
            <a:endParaRPr lang="cs-CZ" sz="5300" b="1" dirty="0">
              <a:solidFill>
                <a:srgbClr val="00B0F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008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OSTEOCHONDROM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na povrchu metafýz dlouhých kostí</a:t>
            </a:r>
            <a:r>
              <a:rPr lang="cs-CZ" sz="2800" dirty="0" smtClean="0"/>
              <a:t> (roste kolmo k povrchu)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v období růstu skeletu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kostěná prominence, na povrchu s chrupavčitou čepičkou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hyalinní chrupavčitá čepička – </a:t>
            </a:r>
            <a:r>
              <a:rPr lang="cs-CZ" sz="2600" dirty="0" err="1" smtClean="0"/>
              <a:t>enchondrální</a:t>
            </a:r>
            <a:r>
              <a:rPr lang="cs-CZ" sz="2600" dirty="0" smtClean="0"/>
              <a:t> osifikace </a:t>
            </a:r>
            <a:r>
              <a:rPr lang="cs-CZ" sz="2600" dirty="0" smtClean="0">
                <a:sym typeface="Symbol" panose="05050102010706020507" pitchFamily="18" charset="2"/>
              </a:rPr>
              <a:t> trámce pletivové kosti  trámce </a:t>
            </a:r>
            <a:r>
              <a:rPr lang="cs-CZ" sz="2600" dirty="0" err="1" smtClean="0">
                <a:sym typeface="Symbol" panose="05050102010706020507" pitchFamily="18" charset="2"/>
              </a:rPr>
              <a:t>lamelární</a:t>
            </a:r>
            <a:r>
              <a:rPr lang="cs-CZ" sz="2600" dirty="0" smtClean="0">
                <a:sym typeface="Symbol" panose="05050102010706020507" pitchFamily="18" charset="2"/>
              </a:rPr>
              <a:t> kosti</a:t>
            </a: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val="14285650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enigní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OSTEOCHONDROM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" y="1737359"/>
            <a:ext cx="5745919" cy="4925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Zástupný symbol pro obsah 4" descr="osteochondrom1, 100x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661" y="1737359"/>
            <a:ext cx="6120194" cy="4608000"/>
          </a:xfr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2680267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OBROVSKOBUNĚČNÝ KOSTNÍ NÁDOR (OBN)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epifýzy dlouhých kostí</a:t>
            </a:r>
            <a:r>
              <a:rPr lang="cs-CZ" sz="2800" dirty="0" smtClean="0"/>
              <a:t> (oblast kolena), obratlová těla, pánevní kosti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</a:t>
            </a:r>
            <a:r>
              <a:rPr lang="cs-CZ" sz="2800" b="1" dirty="0" smtClean="0"/>
              <a:t>ladí dospělí </a:t>
            </a:r>
            <a:r>
              <a:rPr lang="cs-CZ" sz="2800" dirty="0" smtClean="0"/>
              <a:t>(3. – 5. dekáda)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lokálně agresivní růst</a:t>
            </a:r>
            <a:r>
              <a:rPr lang="cs-CZ" sz="2800" dirty="0" smtClean="0"/>
              <a:t>, vzácně </a:t>
            </a:r>
            <a:r>
              <a:rPr lang="cs-CZ" sz="2800" dirty="0" err="1" smtClean="0"/>
              <a:t>mts</a:t>
            </a:r>
            <a:r>
              <a:rPr lang="cs-CZ" sz="2800" dirty="0" smtClean="0"/>
              <a:t> do plic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</a:t>
            </a:r>
            <a:r>
              <a:rPr lang="cs-CZ" sz="2600" dirty="0" smtClean="0"/>
              <a:t>asto </a:t>
            </a:r>
            <a:r>
              <a:rPr lang="cs-CZ" sz="2600" dirty="0" err="1" smtClean="0"/>
              <a:t>prokrvácený</a:t>
            </a:r>
            <a:r>
              <a:rPr lang="cs-CZ" sz="2600" dirty="0" smtClean="0"/>
              <a:t>, může růst přes </a:t>
            </a:r>
            <a:r>
              <a:rPr lang="cs-CZ" sz="2600" dirty="0" err="1" smtClean="0"/>
              <a:t>kortiku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j</a:t>
            </a:r>
            <a:r>
              <a:rPr lang="cs-CZ" sz="2600" dirty="0" smtClean="0"/>
              <a:t>ednojaderné </a:t>
            </a:r>
            <a:r>
              <a:rPr lang="cs-CZ" sz="2600" dirty="0" err="1" smtClean="0"/>
              <a:t>bb</a:t>
            </a:r>
            <a:r>
              <a:rPr lang="cs-CZ" sz="2600" dirty="0" smtClean="0"/>
              <a:t> (~fibroblasty/histiocyty) + „osteoklasty“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často </a:t>
            </a:r>
            <a:r>
              <a:rPr lang="cs-CZ" sz="2600" dirty="0" err="1" smtClean="0"/>
              <a:t>fibrotizace</a:t>
            </a:r>
            <a:r>
              <a:rPr lang="cs-CZ" sz="2600" dirty="0" smtClean="0"/>
              <a:t>, krvácení, pěnité makrofágy, sekundární AKC</a:t>
            </a:r>
          </a:p>
        </p:txBody>
      </p:sp>
    </p:spTree>
    <p:extLst>
      <p:ext uri="{BB962C8B-B14F-4D97-AF65-F5344CB8AC3E}">
        <p14:creationId xmlns:p14="http://schemas.microsoft.com/office/powerpoint/2010/main" val="206401017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OBROVSKOBUNĚČNÝ KOSTNÍ NÁDOR (OBN)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5" name="Zástupný symbol pro obsah 3" descr="OBN2, 200xsu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13" y="1586373"/>
            <a:ext cx="6832600" cy="5143500"/>
          </a:xfrm>
          <a:ln>
            <a:solidFill>
              <a:srgbClr val="00B0F0"/>
            </a:solidFill>
          </a:ln>
        </p:spPr>
      </p:pic>
      <p:pic>
        <p:nvPicPr>
          <p:cNvPr id="7" name="Zástupný symbol pro obsah 5" descr="OBN2, 400xsup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r="6614"/>
          <a:stretch/>
        </p:blipFill>
        <p:spPr>
          <a:xfrm>
            <a:off x="7064478" y="1586373"/>
            <a:ext cx="4925961" cy="514508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4582839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OSTEOSARKOM !!!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metafýzy dlouhých kostí</a:t>
            </a:r>
            <a:r>
              <a:rPr lang="cs-CZ" sz="2800" dirty="0" smtClean="0"/>
              <a:t> (</a:t>
            </a:r>
            <a:r>
              <a:rPr lang="cs-CZ" sz="2800" b="1" dirty="0" smtClean="0">
                <a:solidFill>
                  <a:srgbClr val="FF0000"/>
                </a:solidFill>
              </a:rPr>
              <a:t>koleno</a:t>
            </a:r>
            <a:r>
              <a:rPr lang="cs-CZ" sz="2800" dirty="0" smtClean="0">
                <a:solidFill>
                  <a:srgbClr val="FF0000"/>
                </a:solidFill>
              </a:rPr>
              <a:t>!!!</a:t>
            </a:r>
            <a:r>
              <a:rPr lang="cs-CZ" sz="2800" dirty="0" smtClean="0"/>
              <a:t>, + proximální femur, proximální humerus…)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v období růstu skeletu (</a:t>
            </a:r>
            <a:r>
              <a:rPr lang="cs-CZ" sz="2800" b="1" dirty="0" smtClean="0">
                <a:solidFill>
                  <a:srgbClr val="FF0000"/>
                </a:solidFill>
              </a:rPr>
              <a:t>15-25 let</a:t>
            </a:r>
            <a:r>
              <a:rPr lang="cs-CZ" sz="2800" b="1" dirty="0" smtClean="0"/>
              <a:t>) </a:t>
            </a:r>
            <a:r>
              <a:rPr lang="cs-CZ" sz="2800" dirty="0" smtClean="0"/>
              <a:t>+ 6.-8. dekáda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</a:t>
            </a:r>
            <a:r>
              <a:rPr lang="cs-CZ" sz="2800" b="1" dirty="0" smtClean="0"/>
              <a:t>le biologické povahy: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l</a:t>
            </a:r>
            <a:r>
              <a:rPr lang="cs-CZ" sz="2600" b="1" dirty="0" err="1" smtClean="0"/>
              <a:t>ow</a:t>
            </a:r>
            <a:r>
              <a:rPr lang="cs-CZ" sz="2600" b="1" dirty="0" smtClean="0"/>
              <a:t>-grade 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smtClean="0"/>
              <a:t>většinou v souvislosti s periostem / v blízkosti </a:t>
            </a:r>
            <a:r>
              <a:rPr lang="cs-CZ" sz="2200" dirty="0" err="1" smtClean="0"/>
              <a:t>periostu</a:t>
            </a:r>
            <a:endParaRPr lang="cs-CZ" sz="2200" dirty="0" smtClean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m</a:t>
            </a:r>
            <a:r>
              <a:rPr lang="cs-CZ" sz="2200" dirty="0" smtClean="0"/>
              <a:t>álo častý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 smtClean="0">
                <a:solidFill>
                  <a:srgbClr val="FF0000"/>
                </a:solidFill>
              </a:rPr>
              <a:t>high</a:t>
            </a:r>
            <a:r>
              <a:rPr lang="cs-CZ" sz="2600" b="1" dirty="0" smtClean="0">
                <a:solidFill>
                  <a:srgbClr val="FF0000"/>
                </a:solidFill>
              </a:rPr>
              <a:t>-grade !!!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smtClean="0"/>
              <a:t>většinou centrálně v dřeňové dutině, odkud rychle roste do okolí</a:t>
            </a:r>
            <a:endParaRPr lang="cs-CZ" sz="2200" b="1" dirty="0" smtClean="0"/>
          </a:p>
          <a:p>
            <a:pPr marL="0" indent="0">
              <a:buNone/>
            </a:pP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15827484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FF0000"/>
                </a:solidFill>
              </a:rPr>
              <a:t>HG </a:t>
            </a:r>
            <a:r>
              <a:rPr lang="cs-CZ" b="1" dirty="0" smtClean="0">
                <a:solidFill>
                  <a:srgbClr val="00B0F0"/>
                </a:solidFill>
              </a:rPr>
              <a:t>OSTEOSARKOM 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</a:t>
            </a:r>
            <a:r>
              <a:rPr lang="cs-CZ" sz="2800" b="1" dirty="0" smtClean="0"/>
              <a:t> době dg. často </a:t>
            </a:r>
            <a:r>
              <a:rPr lang="cs-CZ" sz="2800" b="1" dirty="0" smtClean="0">
                <a:solidFill>
                  <a:srgbClr val="FF0000"/>
                </a:solidFill>
              </a:rPr>
              <a:t>hematogenní </a:t>
            </a:r>
            <a:r>
              <a:rPr lang="cs-CZ" sz="2800" b="1" dirty="0" err="1" smtClean="0">
                <a:solidFill>
                  <a:srgbClr val="FF0000"/>
                </a:solidFill>
              </a:rPr>
              <a:t>mts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b="1" dirty="0" smtClean="0"/>
              <a:t>(</a:t>
            </a:r>
            <a:r>
              <a:rPr lang="cs-CZ" sz="2800" b="1" dirty="0" smtClean="0">
                <a:solidFill>
                  <a:srgbClr val="FF0000"/>
                </a:solidFill>
              </a:rPr>
              <a:t>plíce</a:t>
            </a:r>
            <a:r>
              <a:rPr lang="cs-CZ" sz="2800" b="1" dirty="0" smtClean="0"/>
              <a:t>, </a:t>
            </a:r>
            <a:r>
              <a:rPr lang="cs-CZ" sz="2800" dirty="0" smtClean="0"/>
              <a:t>kosti</a:t>
            </a:r>
            <a:r>
              <a:rPr lang="cs-CZ" sz="2800" b="1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léčba: CHT </a:t>
            </a:r>
            <a:r>
              <a:rPr lang="cs-CZ" sz="2800" b="1" dirty="0" smtClean="0">
                <a:sym typeface="Symbol" panose="05050102010706020507" pitchFamily="18" charset="2"/>
              </a:rPr>
              <a:t> resekce  CHT	</a:t>
            </a:r>
            <a:r>
              <a:rPr lang="cs-CZ" sz="2400" dirty="0" smtClean="0">
                <a:sym typeface="Symbol" panose="05050102010706020507" pitchFamily="18" charset="2"/>
              </a:rPr>
              <a:t>(většinou není nutná amputace)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ym typeface="Symbol" panose="05050102010706020507" pitchFamily="18" charset="2"/>
              </a:rPr>
              <a:t>5leté přežití cca 70 %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 smtClean="0">
                <a:solidFill>
                  <a:srgbClr val="00B0F0"/>
                </a:solidFill>
              </a:rPr>
              <a:t>Codmanův</a:t>
            </a:r>
            <a:r>
              <a:rPr lang="cs-CZ" sz="2600" dirty="0" smtClean="0">
                <a:solidFill>
                  <a:srgbClr val="00B0F0"/>
                </a:solidFill>
              </a:rPr>
              <a:t> </a:t>
            </a:r>
            <a:r>
              <a:rPr lang="cs-CZ" sz="2600" dirty="0" err="1" smtClean="0">
                <a:solidFill>
                  <a:srgbClr val="00B0F0"/>
                </a:solidFill>
              </a:rPr>
              <a:t>trojuhelník</a:t>
            </a:r>
            <a:r>
              <a:rPr lang="cs-CZ" sz="2600" dirty="0" smtClean="0">
                <a:solidFill>
                  <a:srgbClr val="00B0F0"/>
                </a:solidFill>
              </a:rPr>
              <a:t> </a:t>
            </a:r>
            <a:r>
              <a:rPr lang="cs-CZ" sz="2600" dirty="0" smtClean="0"/>
              <a:t>na RTG </a:t>
            </a:r>
            <a:r>
              <a:rPr lang="cs-CZ" sz="2400" dirty="0" smtClean="0"/>
              <a:t>(projasnění pod nadzvednutým periostem)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maligní </a:t>
            </a:r>
            <a:r>
              <a:rPr lang="cs-CZ" sz="2600" b="1" dirty="0" smtClean="0">
                <a:solidFill>
                  <a:srgbClr val="00B0F0"/>
                </a:solidFill>
              </a:rPr>
              <a:t>osteoblasty</a:t>
            </a:r>
            <a:r>
              <a:rPr lang="cs-CZ" sz="2600" dirty="0" smtClean="0"/>
              <a:t> tvoří </a:t>
            </a:r>
            <a:r>
              <a:rPr lang="cs-CZ" sz="2600" b="1" dirty="0" smtClean="0">
                <a:solidFill>
                  <a:srgbClr val="00B0F0"/>
                </a:solidFill>
              </a:rPr>
              <a:t>nádorový (krajkový) </a:t>
            </a:r>
            <a:r>
              <a:rPr lang="cs-CZ" sz="2600" b="1" u="sng" dirty="0" err="1" smtClean="0">
                <a:solidFill>
                  <a:srgbClr val="00B0F0"/>
                </a:solidFill>
              </a:rPr>
              <a:t>osteoid</a:t>
            </a:r>
            <a:r>
              <a:rPr lang="cs-CZ" sz="2600" dirty="0" smtClean="0">
                <a:solidFill>
                  <a:schemeClr val="tx1"/>
                </a:solidFill>
              </a:rPr>
              <a:t> (nutná podmínka!)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může imitovat </a:t>
            </a:r>
            <a:r>
              <a:rPr lang="cs-CZ" sz="2600" dirty="0" err="1" smtClean="0">
                <a:solidFill>
                  <a:schemeClr val="tx1"/>
                </a:solidFill>
              </a:rPr>
              <a:t>chondrosarkom</a:t>
            </a:r>
            <a:r>
              <a:rPr lang="cs-CZ" sz="2600" dirty="0" smtClean="0">
                <a:solidFill>
                  <a:schemeClr val="tx1"/>
                </a:solidFill>
              </a:rPr>
              <a:t>, </a:t>
            </a:r>
            <a:r>
              <a:rPr lang="cs-CZ" sz="2600" dirty="0" err="1" smtClean="0">
                <a:solidFill>
                  <a:schemeClr val="tx1"/>
                </a:solidFill>
              </a:rPr>
              <a:t>fibrosarkom</a:t>
            </a:r>
            <a:r>
              <a:rPr lang="cs-CZ" sz="2600" dirty="0" smtClean="0">
                <a:solidFill>
                  <a:schemeClr val="tx1"/>
                </a:solidFill>
              </a:rPr>
              <a:t>, maligní OBN, AKC….</a:t>
            </a:r>
            <a:endParaRPr lang="cs-CZ" sz="26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8243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FF0000"/>
                </a:solidFill>
              </a:rPr>
              <a:t>HG </a:t>
            </a:r>
            <a:r>
              <a:rPr lang="cs-CZ" b="1" dirty="0" smtClean="0">
                <a:solidFill>
                  <a:srgbClr val="00B0F0"/>
                </a:solidFill>
              </a:rPr>
              <a:t>OSTEOSARKOM 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76200" y="1737360"/>
            <a:ext cx="12115800" cy="5034546"/>
            <a:chOff x="76200" y="1737360"/>
            <a:chExt cx="12115800" cy="5034546"/>
          </a:xfrm>
        </p:grpSpPr>
        <p:grpSp>
          <p:nvGrpSpPr>
            <p:cNvPr id="9" name="Skupina 8"/>
            <p:cNvGrpSpPr/>
            <p:nvPr/>
          </p:nvGrpSpPr>
          <p:grpSpPr>
            <a:xfrm>
              <a:off x="76200" y="1737360"/>
              <a:ext cx="3829540" cy="4999703"/>
              <a:chOff x="76200" y="1737360"/>
              <a:chExt cx="3829540" cy="4999703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/>
              <a:srcRect l="41428" t="16476" r="41429" b="47714"/>
              <a:stretch/>
            </p:blipFill>
            <p:spPr>
              <a:xfrm>
                <a:off x="76200" y="1737360"/>
                <a:ext cx="3829540" cy="4999703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" name="Rovnoramenný trojúhelník 5"/>
              <p:cNvSpPr/>
              <p:nvPr/>
            </p:nvSpPr>
            <p:spPr bwMode="auto">
              <a:xfrm rot="810287">
                <a:off x="1618077" y="1919820"/>
                <a:ext cx="229511" cy="1255145"/>
              </a:xfrm>
              <a:prstGeom prst="triangle">
                <a:avLst>
                  <a:gd name="adj" fmla="val 100000"/>
                </a:avLst>
              </a:prstGeom>
              <a:noFill/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pic>
          <p:nvPicPr>
            <p:cNvPr id="7" name="Zástupný symbol pro obsah 5" descr="OSA3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03" y="1737360"/>
              <a:ext cx="5535811" cy="416814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8" name="Zástupný symbol pro obsah 7" descr="P0073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9" t="14001" r="7555" b="6624"/>
            <a:stretch/>
          </p:blipFill>
          <p:spPr bwMode="auto">
            <a:xfrm>
              <a:off x="8267700" y="3879563"/>
              <a:ext cx="3924300" cy="28575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76200" y="5817799"/>
              <a:ext cx="382492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Codmanův</a:t>
              </a:r>
              <a:r>
                <a:rPr lang="cs-CZ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cs-CZ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tojuhelník</a:t>
              </a:r>
              <a:r>
                <a:rPr lang="cs-CZ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Rychle rostoucí tumor „odchlipuje“ periost.</a:t>
              </a:r>
              <a:endParaRPr lang="cs-CZ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236972" y="5617745"/>
              <a:ext cx="495739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HG osteosarkom.</a:t>
              </a:r>
            </a:p>
            <a:p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Maligní osteoblasty tvoří </a:t>
              </a:r>
              <a:r>
                <a:rPr lang="cs-CZ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cs-CZ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-šipky).</a:t>
              </a:r>
              <a:endParaRPr lang="cs-CZ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V="1">
              <a:off x="5589639" y="1941508"/>
              <a:ext cx="497080" cy="564011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 flipV="1">
              <a:off x="7702790" y="3705827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7580671" y="2575129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8858519" y="3347884"/>
              <a:ext cx="671695" cy="141603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 flipV="1">
              <a:off x="9955161" y="6455059"/>
              <a:ext cx="755071" cy="9322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06239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EWINGŮV SARKOM!!!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</a:t>
            </a:r>
            <a:r>
              <a:rPr lang="cs-CZ" sz="2800" b="1" dirty="0" smtClean="0"/>
              <a:t>atří mezi sarkomy z „malých modrých buněk“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 dg. je nutný průkaz specifické translokace!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</a:t>
            </a:r>
            <a:r>
              <a:rPr lang="cs-CZ" sz="2600" dirty="0" smtClean="0"/>
              <a:t>alancované </a:t>
            </a:r>
            <a:r>
              <a:rPr lang="cs-CZ" sz="2600" dirty="0" err="1" smtClean="0"/>
              <a:t>traslokace</a:t>
            </a:r>
            <a:r>
              <a:rPr lang="cs-CZ" sz="2600" dirty="0" smtClean="0"/>
              <a:t> zahrnující rodinu genů </a:t>
            </a:r>
            <a:r>
              <a:rPr lang="cs-CZ" sz="2600" i="1" dirty="0" smtClean="0"/>
              <a:t>EWSR1</a:t>
            </a:r>
            <a:r>
              <a:rPr lang="cs-CZ" sz="2600" dirty="0" smtClean="0"/>
              <a:t> a </a:t>
            </a:r>
            <a:r>
              <a:rPr lang="cs-CZ" sz="2600" i="1" dirty="0" smtClean="0"/>
              <a:t>ETS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</a:t>
            </a:r>
            <a:r>
              <a:rPr lang="cs-CZ" sz="2600" dirty="0" smtClean="0"/>
              <a:t>(11;22</a:t>
            </a:r>
            <a:r>
              <a:rPr lang="cs-CZ" sz="2600" smtClean="0"/>
              <a:t>)/ </a:t>
            </a:r>
            <a:r>
              <a:rPr lang="cs-CZ" sz="2600" i="1" smtClean="0"/>
              <a:t>EWSR1-Fli1 </a:t>
            </a:r>
            <a:r>
              <a:rPr lang="cs-CZ" sz="2600" dirty="0" smtClean="0"/>
              <a:t>v 90% (jsou ale možné i jiné translokace)</a:t>
            </a:r>
            <a:endParaRPr lang="cs-CZ" sz="2600" i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v KD (diafýza)</a:t>
            </a:r>
            <a:r>
              <a:rPr lang="cs-CZ" sz="2800" dirty="0" smtClean="0"/>
              <a:t>, může ale růst i </a:t>
            </a:r>
            <a:r>
              <a:rPr lang="cs-CZ" sz="2800" dirty="0" err="1" smtClean="0"/>
              <a:t>extraoseálně</a:t>
            </a:r>
            <a:r>
              <a:rPr lang="cs-CZ" sz="2800" dirty="0" smtClean="0"/>
              <a:t> (měkké tkáně, parenchymové orgány…)</a:t>
            </a:r>
            <a:endParaRPr lang="cs-CZ" sz="2400" dirty="0" smtClean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ym typeface="Symbol" panose="05050102010706020507" pitchFamily="18" charset="2"/>
              </a:rPr>
              <a:t>děti a mladí dospělí</a:t>
            </a:r>
            <a:endParaRPr lang="cs-CZ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1981684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EWINGŮV SARKOM!!!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</a:t>
            </a:r>
            <a:r>
              <a:rPr lang="cs-CZ" sz="2800" b="1" dirty="0" smtClean="0"/>
              <a:t> době dg. často </a:t>
            </a:r>
            <a:r>
              <a:rPr lang="cs-CZ" sz="2800" b="1" dirty="0" smtClean="0">
                <a:solidFill>
                  <a:srgbClr val="FF0000"/>
                </a:solidFill>
              </a:rPr>
              <a:t>hematogenní </a:t>
            </a:r>
            <a:r>
              <a:rPr lang="cs-CZ" sz="2800" b="1" dirty="0" err="1" smtClean="0">
                <a:solidFill>
                  <a:srgbClr val="FF0000"/>
                </a:solidFill>
              </a:rPr>
              <a:t>mts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b="1" dirty="0" smtClean="0"/>
              <a:t>(</a:t>
            </a:r>
            <a:r>
              <a:rPr lang="cs-CZ" sz="2800" b="1" dirty="0" smtClean="0">
                <a:solidFill>
                  <a:srgbClr val="FF0000"/>
                </a:solidFill>
              </a:rPr>
              <a:t>plíce</a:t>
            </a:r>
            <a:r>
              <a:rPr lang="cs-CZ" sz="2800" b="1" dirty="0" smtClean="0"/>
              <a:t>, </a:t>
            </a:r>
            <a:r>
              <a:rPr lang="cs-CZ" sz="2800" dirty="0" smtClean="0"/>
              <a:t>kosti</a:t>
            </a:r>
            <a:r>
              <a:rPr lang="cs-CZ" sz="2800" b="1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léčba: CHT </a:t>
            </a:r>
            <a:r>
              <a:rPr lang="cs-CZ" sz="2800" b="1" dirty="0" smtClean="0">
                <a:sym typeface="Symbol" panose="05050102010706020507" pitchFamily="18" charset="2"/>
              </a:rPr>
              <a:t> resekce  CHT	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ym typeface="Symbol" panose="05050102010706020507" pitchFamily="18" charset="2"/>
              </a:rPr>
              <a:t>5leté přežití cca 75 %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</a:t>
            </a:r>
            <a:r>
              <a:rPr lang="cs-CZ" sz="2600" dirty="0" smtClean="0">
                <a:solidFill>
                  <a:srgbClr val="00B0F0"/>
                </a:solidFill>
              </a:rPr>
              <a:t>řipomíná osteomyelitidu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„malé modré“ buňky někdy v plachtách, rozetách…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</a:t>
            </a:r>
            <a:r>
              <a:rPr lang="cs-CZ" sz="2600" dirty="0" smtClean="0">
                <a:solidFill>
                  <a:srgbClr val="00B0F0"/>
                </a:solidFill>
              </a:rPr>
              <a:t>ekrózy, mitózy</a:t>
            </a:r>
          </a:p>
        </p:txBody>
      </p:sp>
    </p:spTree>
    <p:extLst>
      <p:ext uri="{BB962C8B-B14F-4D97-AF65-F5344CB8AC3E}">
        <p14:creationId xmlns:p14="http://schemas.microsoft.com/office/powerpoint/2010/main" val="49518080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EWINGŮV SARKOM!!!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4"/>
          <p:cNvGrpSpPr>
            <a:grpSpLocks/>
          </p:cNvGrpSpPr>
          <p:nvPr/>
        </p:nvGrpSpPr>
        <p:grpSpPr bwMode="auto">
          <a:xfrm>
            <a:off x="145981" y="1542375"/>
            <a:ext cx="6816926" cy="5184404"/>
            <a:chOff x="1258888" y="1773238"/>
            <a:chExt cx="6335712" cy="4770437"/>
          </a:xfrm>
        </p:grpSpPr>
        <p:pic>
          <p:nvPicPr>
            <p:cNvPr id="24" name="Picture 7" descr="Ew6_sval_1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773238"/>
              <a:ext cx="6335712" cy="4770437"/>
            </a:xfrm>
            <a:prstGeom prst="rect">
              <a:avLst/>
            </a:prstGeom>
            <a:noFill/>
            <a:ln w="9525">
              <a:solidFill>
                <a:srgbClr val="00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8"/>
            <p:cNvSpPr txBox="1">
              <a:spLocks noChangeArrowheads="1"/>
            </p:cNvSpPr>
            <p:nvPr/>
          </p:nvSpPr>
          <p:spPr bwMode="auto">
            <a:xfrm>
              <a:off x="1363532" y="5776684"/>
              <a:ext cx="5184775" cy="651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 smtClean="0">
                  <a:solidFill>
                    <a:schemeClr val="tx1"/>
                  </a:solidFill>
                  <a:latin typeface="+mn-lt"/>
                </a:rPr>
                <a:t>Ewingův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 sarkom.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m</a:t>
              </a:r>
              <a:r>
                <a:rPr lang="cs-CZ" altLang="cs-CZ" sz="2000" b="0" i="0" dirty="0" smtClean="0">
                  <a:solidFill>
                    <a:schemeClr val="tx1"/>
                  </a:solidFill>
                  <a:latin typeface="+mn-lt"/>
                </a:rPr>
                <a:t>alé kulaté buňky v plachtách a rozetách.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26" name="Picture 4" descr="Ew4_400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5537" b="14491"/>
          <a:stretch/>
        </p:blipFill>
        <p:spPr bwMode="auto">
          <a:xfrm>
            <a:off x="6593906" y="323553"/>
            <a:ext cx="4006516" cy="36576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462684" y="2831356"/>
            <a:ext cx="4567084" cy="3895423"/>
            <a:chOff x="1292" y="1844"/>
            <a:chExt cx="2549" cy="2143"/>
          </a:xfrm>
        </p:grpSpPr>
        <p:pic>
          <p:nvPicPr>
            <p:cNvPr id="6" name="Picture 7" descr="6634_01_split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9" t="9541" b="28095"/>
            <a:stretch/>
          </p:blipFill>
          <p:spPr bwMode="auto">
            <a:xfrm rot="10800000">
              <a:off x="1292" y="1844"/>
              <a:ext cx="2549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>
              <a:spLocks noChangeArrowheads="1"/>
            </p:cNvSpPr>
            <p:nvPr/>
          </p:nvSpPr>
          <p:spPr bwMode="auto">
            <a:xfrm>
              <a:off x="1297" y="3657"/>
              <a:ext cx="2544" cy="330"/>
            </a:xfrm>
            <a:prstGeom prst="rect">
              <a:avLst/>
            </a:prstGeom>
            <a:solidFill>
              <a:srgbClr val="FFFF00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FISH: split (     ) </a:t>
              </a:r>
              <a:r>
                <a:rPr lang="cs-CZ" altLang="cs-CZ" sz="1400" b="0" dirty="0">
                  <a:solidFill>
                    <a:schemeClr val="tx1"/>
                  </a:solidFill>
                  <a:latin typeface="Arial" panose="020B0604020202020204" pitchFamily="34" charset="0"/>
                </a:rPr>
                <a:t>EWSR1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genu na chromozomu 22, normální </a:t>
              </a:r>
              <a:r>
                <a:rPr lang="cs-CZ" altLang="cs-CZ" sz="1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lokus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EWS (    ) 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882" y="3113"/>
              <a:ext cx="91" cy="13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1882" y="3159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1746" y="3067"/>
              <a:ext cx="136" cy="4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rot="13765132" flipV="1">
              <a:off x="3365" y="3429"/>
              <a:ext cx="49" cy="15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rot="13765132" flipV="1">
              <a:off x="3322" y="3412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3141" y="2332"/>
              <a:ext cx="151" cy="195"/>
              <a:chOff x="3141" y="2332"/>
              <a:chExt cx="151" cy="195"/>
            </a:xfrm>
          </p:grpSpPr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4682296" flipV="1">
                <a:off x="3167" y="2306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4682296" flipV="1">
                <a:off x="3090" y="2415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3379" y="2523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3243" y="3294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 rot="14952840">
              <a:off x="1869" y="3627"/>
              <a:ext cx="151" cy="192"/>
              <a:chOff x="3285" y="2107"/>
              <a:chExt cx="151" cy="192"/>
            </a:xfrm>
          </p:grpSpPr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 rot="4682296" flipV="1">
                <a:off x="3311" y="2081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 rot="4682296" flipV="1">
                <a:off x="3245" y="2187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V="1">
              <a:off x="2303" y="3803"/>
              <a:ext cx="136" cy="13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4652318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KOSTI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3046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 smtClean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</a:t>
            </a:r>
            <a:r>
              <a:rPr lang="cs-CZ" sz="3200" dirty="0" smtClean="0"/>
              <a:t>tavba  kosti (anatomie dlouhé kosti, 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p</a:t>
            </a:r>
            <a:r>
              <a:rPr lang="cs-CZ" sz="3200" dirty="0" smtClean="0"/>
              <a:t>oruchy hustoty kosti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</a:t>
            </a:r>
            <a:r>
              <a:rPr lang="cs-CZ" sz="3200" dirty="0" smtClean="0"/>
              <a:t>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</a:t>
            </a:r>
            <a:r>
              <a:rPr lang="cs-CZ" sz="3200" dirty="0" smtClean="0"/>
              <a:t>ádory</a:t>
            </a:r>
          </a:p>
        </p:txBody>
      </p:sp>
    </p:spTree>
    <p:extLst>
      <p:ext uri="{BB962C8B-B14F-4D97-AF65-F5344CB8AC3E}">
        <p14:creationId xmlns:p14="http://schemas.microsoft.com/office/powerpoint/2010/main" val="283542616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CHONDROSARKOM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pánev, </a:t>
            </a:r>
            <a:r>
              <a:rPr lang="cs-CZ" sz="2800" dirty="0" smtClean="0"/>
              <a:t>femur, kolem ramenního kloubu, lopatka…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v dospělosti (</a:t>
            </a:r>
            <a:r>
              <a:rPr lang="cs-CZ" sz="2800" b="1" dirty="0" smtClean="0">
                <a:solidFill>
                  <a:srgbClr val="FF0000"/>
                </a:solidFill>
              </a:rPr>
              <a:t>&gt; 25 let, typicky &gt;50 let</a:t>
            </a:r>
            <a:r>
              <a:rPr lang="cs-CZ" sz="2800" b="1" dirty="0" smtClean="0"/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prognóza výrazně příznivější než u HG OSA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léčba: resekce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</a:t>
            </a:r>
            <a:r>
              <a:rPr lang="cs-CZ" sz="2800" b="1" dirty="0" smtClean="0"/>
              <a:t>akro: </a:t>
            </a:r>
            <a:r>
              <a:rPr lang="cs-CZ" sz="2800" dirty="0" smtClean="0"/>
              <a:t>chrupavčitý tumor (i monstrózní velikosti – typicky v pánvi)</a:t>
            </a:r>
            <a:endParaRPr lang="cs-CZ" sz="2800" b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</a:t>
            </a:r>
            <a:r>
              <a:rPr lang="cs-CZ" sz="2800" b="1" dirty="0" smtClean="0"/>
              <a:t>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chrupavčitá stavba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nádorové chondrocyty s různou mírou </a:t>
            </a:r>
            <a:r>
              <a:rPr lang="cs-CZ" sz="2600" dirty="0" err="1" smtClean="0"/>
              <a:t>anizokaryózy</a:t>
            </a: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val="349537148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CHONDROSARKOM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" y="1518829"/>
            <a:ext cx="6839712" cy="514990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9" y="1976284"/>
            <a:ext cx="5486400" cy="41148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3981799" y="5741555"/>
            <a:ext cx="7418703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 err="1" smtClean="0">
                <a:solidFill>
                  <a:schemeClr val="tx1"/>
                </a:solidFill>
                <a:latin typeface="+mn-lt"/>
              </a:rPr>
              <a:t>Chondrosarkom</a:t>
            </a:r>
            <a:r>
              <a:rPr lang="cs-CZ" altLang="cs-CZ" sz="2000" i="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l"/>
            <a:r>
              <a:rPr lang="cs-CZ" altLang="cs-CZ" sz="2000" b="0" i="0" dirty="0" err="1" smtClean="0">
                <a:solidFill>
                  <a:schemeClr val="tx1"/>
                </a:solidFill>
                <a:latin typeface="+mn-lt"/>
              </a:rPr>
              <a:t>Lobuly</a:t>
            </a:r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 maligní chrupavčité tkáně se </a:t>
            </a:r>
            <a:r>
              <a:rPr lang="cs-CZ" altLang="cs-CZ" sz="2000" b="0" i="0" dirty="0" err="1" smtClean="0">
                <a:solidFill>
                  <a:schemeClr val="tx1"/>
                </a:solidFill>
                <a:latin typeface="+mn-lt"/>
              </a:rPr>
              <a:t>infiltrativně</a:t>
            </a:r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 šíří mezi trámci kosti.</a:t>
            </a:r>
          </a:p>
          <a:p>
            <a:pPr algn="l"/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Chondrocyty jsou atypické.</a:t>
            </a:r>
            <a:endParaRPr lang="cs-CZ" alt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63165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KLOUBY, ŠLACHY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56966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 smtClean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</a:t>
            </a:r>
            <a:r>
              <a:rPr lang="cs-CZ" sz="3200" dirty="0" smtClean="0"/>
              <a:t>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363753920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kloubů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ARTHRITIS URATICA (dna)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</a:t>
            </a:r>
            <a:r>
              <a:rPr lang="cs-CZ" sz="2800" b="1" dirty="0" smtClean="0"/>
              <a:t>efektní metabolismus </a:t>
            </a:r>
            <a:r>
              <a:rPr lang="cs-CZ" sz="2800" b="1" dirty="0" err="1" smtClean="0"/>
              <a:t>kys</a:t>
            </a:r>
            <a:r>
              <a:rPr lang="cs-CZ" sz="2800" b="1" dirty="0" smtClean="0"/>
              <a:t>. močové </a:t>
            </a:r>
            <a:r>
              <a:rPr lang="cs-CZ" sz="2800" dirty="0" smtClean="0"/>
              <a:t>– krystaly </a:t>
            </a:r>
            <a:r>
              <a:rPr lang="cs-CZ" sz="2800" dirty="0" err="1" smtClean="0"/>
              <a:t>monosodiumurátu</a:t>
            </a:r>
            <a:endParaRPr lang="cs-CZ" sz="28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</a:t>
            </a:r>
            <a:r>
              <a:rPr lang="cs-CZ" sz="2600" dirty="0" smtClean="0"/>
              <a:t> kloubní chrupavce, synoviální membráně, měkkých tkáních kolem chrupavek/kloubů…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palec na noze (</a:t>
            </a:r>
            <a:r>
              <a:rPr lang="cs-CZ" sz="2800" dirty="0">
                <a:solidFill>
                  <a:srgbClr val="00B0F0"/>
                </a:solidFill>
              </a:rPr>
              <a:t>podagra</a:t>
            </a:r>
            <a:r>
              <a:rPr lang="cs-CZ" sz="2800" dirty="0"/>
              <a:t>), palec na ruce (</a:t>
            </a:r>
            <a:r>
              <a:rPr lang="cs-CZ" sz="2800" dirty="0" err="1"/>
              <a:t>chiagra</a:t>
            </a:r>
            <a:r>
              <a:rPr lang="cs-CZ" sz="2800" dirty="0"/>
              <a:t>), rameno (</a:t>
            </a:r>
            <a:r>
              <a:rPr lang="cs-CZ" sz="2800" dirty="0" err="1"/>
              <a:t>omagra</a:t>
            </a:r>
            <a:r>
              <a:rPr lang="cs-CZ" sz="2800" dirty="0"/>
              <a:t>), koleno (</a:t>
            </a:r>
            <a:r>
              <a:rPr lang="cs-CZ" sz="2800" dirty="0" err="1"/>
              <a:t>gonagra</a:t>
            </a:r>
            <a:r>
              <a:rPr lang="cs-CZ" sz="2800" dirty="0" smtClean="0"/>
              <a:t>) …. </a:t>
            </a:r>
            <a:r>
              <a:rPr lang="cs-CZ" sz="2800" dirty="0"/>
              <a:t>m</a:t>
            </a:r>
            <a:r>
              <a:rPr lang="cs-CZ" sz="2800" dirty="0" smtClean="0"/>
              <a:t>ožno i jinde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akutní dnavá artritida</a:t>
            </a:r>
            <a:r>
              <a:rPr lang="cs-CZ" sz="2800" b="1" dirty="0" smtClean="0"/>
              <a:t> = akutní zánět synovie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PMN + volné O</a:t>
            </a:r>
            <a:r>
              <a:rPr lang="cs-CZ" sz="2600" baseline="-25000" dirty="0" smtClean="0"/>
              <a:t>2 </a:t>
            </a:r>
            <a:r>
              <a:rPr lang="cs-CZ" sz="2600" dirty="0" smtClean="0"/>
              <a:t>radikály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600" dirty="0" smtClean="0"/>
              <a:t>poškození synovie zánětem</a:t>
            </a:r>
            <a:endParaRPr lang="cs-CZ" sz="2600" i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chronická dnavá artritida </a:t>
            </a:r>
            <a:r>
              <a:rPr lang="cs-CZ" sz="2800" b="1" dirty="0" smtClean="0"/>
              <a:t>– po opakovaných akutních atakách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d</a:t>
            </a:r>
            <a:r>
              <a:rPr lang="cs-CZ" sz="2200" b="1" dirty="0" smtClean="0">
                <a:solidFill>
                  <a:srgbClr val="00B0F0"/>
                </a:solidFill>
                <a:sym typeface="Symbol" panose="05050102010706020507" pitchFamily="18" charset="2"/>
              </a:rPr>
              <a:t>navý </a:t>
            </a:r>
            <a:r>
              <a:rPr lang="cs-CZ" sz="2200" b="1" dirty="0" err="1" smtClean="0">
                <a:solidFill>
                  <a:srgbClr val="00B0F0"/>
                </a:solidFill>
                <a:sym typeface="Symbol" panose="05050102010706020507" pitchFamily="18" charset="2"/>
              </a:rPr>
              <a:t>tofus</a:t>
            </a:r>
            <a:r>
              <a:rPr lang="cs-CZ" sz="2200" b="1" dirty="0" smtClean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cs-CZ" sz="2200" dirty="0" smtClean="0">
                <a:sym typeface="Symbol" panose="05050102010706020507" pitchFamily="18" charset="2"/>
              </a:rPr>
              <a:t>= </a:t>
            </a:r>
            <a:r>
              <a:rPr lang="cs-CZ" sz="2200" dirty="0" err="1" smtClean="0">
                <a:sym typeface="Symbol" panose="05050102010706020507" pitchFamily="18" charset="2"/>
              </a:rPr>
              <a:t>obrovskobuněčný</a:t>
            </a:r>
            <a:r>
              <a:rPr lang="cs-CZ" sz="2200" dirty="0" smtClean="0">
                <a:sym typeface="Symbol" panose="05050102010706020507" pitchFamily="18" charset="2"/>
              </a:rPr>
              <a:t> granulom kolem krystalů urátu</a:t>
            </a:r>
          </a:p>
        </p:txBody>
      </p:sp>
    </p:spTree>
    <p:extLst>
      <p:ext uri="{BB962C8B-B14F-4D97-AF65-F5344CB8AC3E}">
        <p14:creationId xmlns:p14="http://schemas.microsoft.com/office/powerpoint/2010/main" val="405049241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kloubů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ARTHRITIS URATICA (dna)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pic>
        <p:nvPicPr>
          <p:cNvPr id="8" name="Zástupný symbol pro obsah 5" descr="urát, 2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36645"/>
          <a:stretch/>
        </p:blipFill>
        <p:spPr>
          <a:xfrm>
            <a:off x="9462134" y="81598"/>
            <a:ext cx="2678431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Skupina 9"/>
          <p:cNvGrpSpPr/>
          <p:nvPr/>
        </p:nvGrpSpPr>
        <p:grpSpPr>
          <a:xfrm>
            <a:off x="57150" y="1757203"/>
            <a:ext cx="12056744" cy="4932741"/>
            <a:chOff x="57150" y="1757203"/>
            <a:chExt cx="12056744" cy="4932741"/>
          </a:xfrm>
        </p:grpSpPr>
        <p:pic>
          <p:nvPicPr>
            <p:cNvPr id="6" name="Zástupný symbol pro obsah 5" descr="dna1, přehled40x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4"/>
            <a:stretch/>
          </p:blipFill>
          <p:spPr>
            <a:xfrm>
              <a:off x="57150" y="1757203"/>
              <a:ext cx="5735993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Zástupný symbol pro obsah 6" descr="dna3, 200x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37" b="1425"/>
            <a:stretch/>
          </p:blipFill>
          <p:spPr>
            <a:xfrm>
              <a:off x="5886450" y="1757203"/>
              <a:ext cx="3543300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Obrázek 7" descr="urát, 400x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4" t="7043" r="20031" b="2499"/>
            <a:stretch/>
          </p:blipFill>
          <p:spPr bwMode="auto">
            <a:xfrm>
              <a:off x="9462134" y="3866734"/>
              <a:ext cx="2651760" cy="28232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38971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ádory šlach a kloubů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400" b="1" dirty="0" smtClean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 smtClean="0">
                <a:solidFill>
                  <a:srgbClr val="00B0F0"/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- difúzní typ </a:t>
            </a:r>
            <a:r>
              <a:rPr lang="cs-CZ" sz="3600" dirty="0" smtClean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 smtClean="0">
                <a:solidFill>
                  <a:srgbClr val="00B0F0"/>
                </a:solidFill>
              </a:rPr>
              <a:t>vilonodulární</a:t>
            </a:r>
            <a:r>
              <a:rPr lang="cs-CZ" sz="3600" dirty="0" smtClean="0">
                <a:solidFill>
                  <a:srgbClr val="00B0F0"/>
                </a:solidFill>
              </a:rPr>
              <a:t> </a:t>
            </a:r>
            <a:r>
              <a:rPr lang="cs-CZ" sz="3600" dirty="0" err="1" smtClean="0">
                <a:solidFill>
                  <a:srgbClr val="00B0F0"/>
                </a:solidFill>
              </a:rPr>
              <a:t>synovitis</a:t>
            </a:r>
            <a:r>
              <a:rPr lang="cs-CZ" sz="3600" dirty="0" smtClean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lokálně destruktivní tumor</a:t>
            </a:r>
            <a:r>
              <a:rPr lang="cs-CZ" sz="2800" dirty="0" smtClean="0"/>
              <a:t>, nezakládá </a:t>
            </a:r>
            <a:r>
              <a:rPr lang="cs-CZ" sz="2800" dirty="0" err="1" smtClean="0"/>
              <a:t>mts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</a:t>
            </a:r>
            <a:r>
              <a:rPr lang="cs-CZ" sz="2800" dirty="0" smtClean="0"/>
              <a:t>ypicky u mladých dospělých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</a:t>
            </a:r>
            <a:r>
              <a:rPr lang="cs-CZ" sz="2800" dirty="0" smtClean="0"/>
              <a:t>ejčastěji koleno, kyčel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m</a:t>
            </a:r>
            <a:r>
              <a:rPr lang="cs-CZ" sz="2800" dirty="0" smtClean="0">
                <a:solidFill>
                  <a:schemeClr val="tx1"/>
                </a:solidFill>
              </a:rPr>
              <a:t>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</a:t>
            </a:r>
            <a:r>
              <a:rPr lang="cs-CZ" sz="2600" dirty="0" smtClean="0"/>
              <a:t>opulace jednojaderných buněk ~histiocyty + mnohojaderné </a:t>
            </a:r>
            <a:r>
              <a:rPr lang="cs-CZ" sz="2600" dirty="0" err="1" smtClean="0"/>
              <a:t>bb</a:t>
            </a:r>
            <a:r>
              <a:rPr lang="cs-CZ" sz="2600" dirty="0" smtClean="0"/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</a:t>
            </a:r>
            <a:r>
              <a:rPr lang="cs-CZ" sz="2600" dirty="0" smtClean="0"/>
              <a:t>asto </a:t>
            </a:r>
            <a:r>
              <a:rPr lang="cs-CZ" sz="2600" dirty="0" err="1" smtClean="0"/>
              <a:t>hemosiderinová</a:t>
            </a:r>
            <a:r>
              <a:rPr lang="cs-CZ" sz="2600" dirty="0" smtClean="0"/>
              <a:t> pigmentace, pěnité makrofágy, </a:t>
            </a:r>
            <a:r>
              <a:rPr lang="cs-CZ" sz="2600" dirty="0" err="1" smtClean="0"/>
              <a:t>fibrotizace</a:t>
            </a:r>
            <a:r>
              <a:rPr lang="cs-CZ" sz="26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2092892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ádory šlach a kloubů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400" b="1" dirty="0" smtClean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 smtClean="0">
                <a:solidFill>
                  <a:srgbClr val="00B0F0"/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- difúzní typ </a:t>
            </a:r>
            <a:r>
              <a:rPr lang="cs-CZ" sz="3600" dirty="0" smtClean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 smtClean="0">
                <a:solidFill>
                  <a:srgbClr val="00B0F0"/>
                </a:solidFill>
              </a:rPr>
              <a:t>vilonodulární</a:t>
            </a:r>
            <a:r>
              <a:rPr lang="cs-CZ" sz="3600" dirty="0" smtClean="0">
                <a:solidFill>
                  <a:srgbClr val="00B0F0"/>
                </a:solidFill>
              </a:rPr>
              <a:t> </a:t>
            </a:r>
            <a:r>
              <a:rPr lang="cs-CZ" sz="3600" dirty="0" err="1" smtClean="0">
                <a:solidFill>
                  <a:srgbClr val="00B0F0"/>
                </a:solidFill>
              </a:rPr>
              <a:t>synovitis</a:t>
            </a:r>
            <a:r>
              <a:rPr lang="cs-CZ" sz="3600" dirty="0" smtClean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"/>
          <a:stretch/>
        </p:blipFill>
        <p:spPr>
          <a:xfrm>
            <a:off x="73740" y="1737360"/>
            <a:ext cx="6209071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9897"/>
          <a:stretch/>
        </p:blipFill>
        <p:spPr>
          <a:xfrm>
            <a:off x="6336892" y="1737360"/>
            <a:ext cx="5781368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37418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MĚKKÉ TKÁNĚ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07721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 smtClean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7097931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chemeClr val="bg1">
                    <a:lumMod val="65000"/>
                  </a:schemeClr>
                </a:solidFill>
              </a:rPr>
              <a:t>Nádory měkkých tkání</a:t>
            </a:r>
            <a:r>
              <a:rPr lang="cs-CZ" sz="5400" dirty="0" smtClean="0">
                <a:solidFill>
                  <a:srgbClr val="00B0F0"/>
                </a:solidFill>
              </a:rPr>
              <a:t>	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jakémkoli věku, incidence roste s věkem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klasifikovány dle tkáně, ze které vzešly (tuk, vazivo, cévy, svaly…)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</a:t>
            </a:r>
            <a:r>
              <a:rPr lang="cs-CZ" sz="2800" dirty="0" smtClean="0"/>
              <a:t>enigní nádory 100x častější než sarkomy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sarkomy jsou velmi vzácné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≈ 1% malignit u dospělých, ale ≈ </a:t>
            </a:r>
            <a:r>
              <a:rPr lang="cs-CZ" sz="2600" dirty="0" smtClean="0">
                <a:solidFill>
                  <a:srgbClr val="FF0000"/>
                </a:solidFill>
              </a:rPr>
              <a:t>10% malignit u dětí</a:t>
            </a:r>
            <a:r>
              <a:rPr lang="cs-CZ" sz="2600" dirty="0" smtClean="0"/>
              <a:t>!!!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biologické chování:</a:t>
            </a:r>
            <a:endParaRPr lang="cs-CZ" sz="28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</a:t>
            </a:r>
            <a:r>
              <a:rPr lang="cs-CZ" sz="2600" dirty="0" smtClean="0"/>
              <a:t>ntermediálně maligní (lokálně agresivní, vzácně </a:t>
            </a:r>
            <a:r>
              <a:rPr lang="cs-CZ" sz="2600" dirty="0" err="1" smtClean="0"/>
              <a:t>mts</a:t>
            </a:r>
            <a:r>
              <a:rPr lang="cs-CZ" sz="2600" dirty="0" smtClean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maligní</a:t>
            </a:r>
            <a:endParaRPr lang="cs-CZ" sz="2600" i="1" dirty="0" smtClean="0"/>
          </a:p>
        </p:txBody>
      </p:sp>
    </p:spTree>
    <p:extLst>
      <p:ext uri="{BB962C8B-B14F-4D97-AF65-F5344CB8AC3E}">
        <p14:creationId xmlns:p14="http://schemas.microsoft.com/office/powerpoint/2010/main" val="27079534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rgbClr val="00B0F0"/>
                </a:solidFill>
              </a:rPr>
              <a:t>	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29234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obecně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</a:t>
            </a:r>
            <a:r>
              <a:rPr lang="cs-CZ" sz="2800" b="1" dirty="0" smtClean="0">
                <a:solidFill>
                  <a:srgbClr val="00B0F0"/>
                </a:solidFill>
              </a:rPr>
              <a:t>ejčastější lokalizace: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smtClean="0">
                <a:solidFill>
                  <a:srgbClr val="FF0000"/>
                </a:solidFill>
              </a:rPr>
              <a:t>DKK</a:t>
            </a:r>
            <a:r>
              <a:rPr lang="cs-CZ" sz="2600" b="1" dirty="0" smtClean="0">
                <a:solidFill>
                  <a:srgbClr val="00B0F0"/>
                </a:solidFill>
              </a:rPr>
              <a:t> </a:t>
            </a:r>
            <a:r>
              <a:rPr lang="cs-CZ" sz="2600" b="1" dirty="0" smtClean="0"/>
              <a:t>(nejčastěji stehno)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TRUP, </a:t>
            </a:r>
            <a:r>
              <a:rPr lang="cs-CZ" sz="2600" dirty="0" err="1" smtClean="0">
                <a:solidFill>
                  <a:srgbClr val="00B0F0"/>
                </a:solidFill>
              </a:rPr>
              <a:t>retroperitoneum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HKK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hlava a krk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některé typy sarkomů mají věkovou predilekci</a:t>
            </a:r>
            <a:endParaRPr lang="cs-CZ" sz="28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r</a:t>
            </a:r>
            <a:r>
              <a:rPr lang="cs-CZ" sz="2600" dirty="0" smtClean="0">
                <a:solidFill>
                  <a:srgbClr val="00B0F0"/>
                </a:solidFill>
              </a:rPr>
              <a:t>abdomyosarkom</a:t>
            </a:r>
            <a:r>
              <a:rPr lang="cs-CZ" sz="2600" dirty="0" smtClean="0"/>
              <a:t> – děti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</a:t>
            </a:r>
            <a:r>
              <a:rPr lang="cs-CZ" sz="2600" dirty="0" smtClean="0">
                <a:solidFill>
                  <a:srgbClr val="00B0F0"/>
                </a:solidFill>
              </a:rPr>
              <a:t>ynoviální sarkom </a:t>
            </a:r>
            <a:r>
              <a:rPr lang="cs-CZ" sz="2600" dirty="0" smtClean="0"/>
              <a:t>– adolescenti, mladí dospělí</a:t>
            </a: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maligní mezenchymální nádory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SARKOMY</a:t>
            </a:r>
            <a:endParaRPr lang="cs-CZ" b="1" dirty="0"/>
          </a:p>
        </p:txBody>
      </p:sp>
      <p:grpSp>
        <p:nvGrpSpPr>
          <p:cNvPr id="10" name="Skupina 9"/>
          <p:cNvGrpSpPr/>
          <p:nvPr/>
        </p:nvGrpSpPr>
        <p:grpSpPr>
          <a:xfrm>
            <a:off x="7505999" y="70296"/>
            <a:ext cx="4638076" cy="4542606"/>
            <a:chOff x="7505999" y="70296"/>
            <a:chExt cx="4638076" cy="454260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3" t="2000" r="15041" b="2167"/>
            <a:stretch/>
          </p:blipFill>
          <p:spPr>
            <a:xfrm>
              <a:off x="7505999" y="70296"/>
              <a:ext cx="4638076" cy="44664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639199" y="3905016"/>
              <a:ext cx="4371676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m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akroskopicky vzhled vařeného rybího masa (?)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35237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/>
          <a:srcRect l="44827" t="17237" r="22857" b="11144"/>
          <a:stretch/>
        </p:blipFill>
        <p:spPr>
          <a:xfrm>
            <a:off x="8244314" y="253895"/>
            <a:ext cx="4045634" cy="5603626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1" y="11329"/>
            <a:ext cx="11313666" cy="6229451"/>
            <a:chOff x="1" y="11329"/>
            <a:chExt cx="11313666" cy="6229451"/>
          </a:xfrm>
        </p:grpSpPr>
        <p:grpSp>
          <p:nvGrpSpPr>
            <p:cNvPr id="18" name="Skupina 17"/>
            <p:cNvGrpSpPr/>
            <p:nvPr/>
          </p:nvGrpSpPr>
          <p:grpSpPr>
            <a:xfrm>
              <a:off x="565329" y="11329"/>
              <a:ext cx="7739186" cy="5280660"/>
              <a:chOff x="457200" y="442415"/>
              <a:chExt cx="8084976" cy="5548810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2709986" y="496487"/>
                <a:ext cx="5832190" cy="5494738"/>
                <a:chOff x="2709986" y="496487"/>
                <a:chExt cx="5832190" cy="5494738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33" r="5000" b="5267"/>
                <a:stretch/>
              </p:blipFill>
              <p:spPr>
                <a:xfrm>
                  <a:off x="2709986" y="496487"/>
                  <a:ext cx="5565334" cy="54947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6172200" y="609600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dřeň – spongiózní kost</a:t>
                  </a:r>
                </a:p>
              </p:txBody>
            </p:sp>
            <p:sp>
              <p:nvSpPr>
                <p:cNvPr id="11" name="TextovéPole 10"/>
                <p:cNvSpPr txBox="1"/>
                <p:nvPr/>
              </p:nvSpPr>
              <p:spPr>
                <a:xfrm>
                  <a:off x="6179976" y="863415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kortex – kompaktní kost</a:t>
                  </a:r>
                </a:p>
              </p:txBody>
            </p:sp>
            <p:sp>
              <p:nvSpPr>
                <p:cNvPr id="9" name="Obdélník 8"/>
                <p:cNvSpPr/>
                <p:nvPr/>
              </p:nvSpPr>
              <p:spPr bwMode="auto">
                <a:xfrm>
                  <a:off x="3581400" y="2943225"/>
                  <a:ext cx="609600" cy="30063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cs-CZ"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7" name="Obdélník 6"/>
              <p:cNvSpPr/>
              <p:nvPr/>
            </p:nvSpPr>
            <p:spPr bwMode="auto">
              <a:xfrm>
                <a:off x="533400" y="1365888"/>
                <a:ext cx="3208176" cy="25318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Obdélník 14"/>
              <p:cNvSpPr/>
              <p:nvPr/>
            </p:nvSpPr>
            <p:spPr bwMode="auto">
              <a:xfrm>
                <a:off x="457200" y="442415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Obdélník 15"/>
              <p:cNvSpPr/>
              <p:nvPr/>
            </p:nvSpPr>
            <p:spPr bwMode="auto">
              <a:xfrm>
                <a:off x="1752600" y="3850994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Obdélník 16"/>
              <p:cNvSpPr/>
              <p:nvPr/>
            </p:nvSpPr>
            <p:spPr bwMode="auto">
              <a:xfrm>
                <a:off x="3120312" y="609600"/>
                <a:ext cx="922176" cy="3533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1" y="12947"/>
              <a:ext cx="4572000" cy="6227833"/>
              <a:chOff x="144254" y="-53697"/>
              <a:chExt cx="4727447" cy="6629400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4"/>
              <a:srcRect l="48095" t="20572" r="30476" b="13143"/>
              <a:stretch/>
            </p:blipFill>
            <p:spPr>
              <a:xfrm>
                <a:off x="144254" y="-53697"/>
                <a:ext cx="3429000" cy="6629400"/>
              </a:xfrm>
              <a:prstGeom prst="rect">
                <a:avLst/>
              </a:prstGeom>
            </p:spPr>
          </p:pic>
          <p:sp>
            <p:nvSpPr>
              <p:cNvPr id="23" name="Kruhová šipka 22"/>
              <p:cNvSpPr/>
              <p:nvPr/>
            </p:nvSpPr>
            <p:spPr bwMode="auto">
              <a:xfrm rot="275119">
                <a:off x="1876884" y="0"/>
                <a:ext cx="2791656" cy="1696979"/>
              </a:xfrm>
              <a:prstGeom prst="circularArrow">
                <a:avLst>
                  <a:gd name="adj1" fmla="val 5203"/>
                  <a:gd name="adj2" fmla="val 974883"/>
                  <a:gd name="adj3" fmla="val 20311617"/>
                  <a:gd name="adj4" fmla="val 11107533"/>
                  <a:gd name="adj5" fmla="val 14820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Šipka doprava 24"/>
              <p:cNvSpPr/>
              <p:nvPr/>
            </p:nvSpPr>
            <p:spPr bwMode="auto">
              <a:xfrm rot="449889">
                <a:off x="1843412" y="3902514"/>
                <a:ext cx="3028289" cy="484632"/>
              </a:xfrm>
              <a:prstGeom prst="rightArrow">
                <a:avLst>
                  <a:gd name="adj1" fmla="val 20120"/>
                  <a:gd name="adj2" fmla="val 6333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8951467" y="341002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kortex – kompaktní kost</a:t>
              </a:r>
              <a:endPara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951467" y="4953435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d</a:t>
              </a:r>
              <a:r>
                <a:rPr lang="cs-CZ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řeň – spongiózní kost</a:t>
              </a:r>
              <a:endPara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19693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SYNOVIÁLNÍ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n</a:t>
            </a:r>
            <a:r>
              <a:rPr lang="cs-CZ" sz="2800" b="1" dirty="0" smtClean="0">
                <a:solidFill>
                  <a:srgbClr val="FF0000"/>
                </a:solidFill>
              </a:rPr>
              <a:t>evyrůstá ze synovie!! </a:t>
            </a:r>
            <a:r>
              <a:rPr lang="cs-CZ" sz="2800" dirty="0" smtClean="0"/>
              <a:t>– zatím není známa buňka původu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</a:t>
            </a:r>
            <a:r>
              <a:rPr lang="cs-CZ" sz="2800" dirty="0" smtClean="0"/>
              <a:t>ypicky </a:t>
            </a:r>
            <a:r>
              <a:rPr lang="cs-CZ" sz="2800" b="1" dirty="0" smtClean="0"/>
              <a:t>u adolescentů a mladých dospělých</a:t>
            </a:r>
            <a:endParaRPr lang="cs-CZ" sz="2800" b="1" dirty="0" smtClean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ym typeface="Symbol" panose="05050102010706020507" pitchFamily="18" charset="2"/>
              </a:rPr>
              <a:t>n</a:t>
            </a:r>
            <a:r>
              <a:rPr lang="cs-CZ" sz="2800" dirty="0" smtClean="0">
                <a:sym typeface="Symbol" panose="05050102010706020507" pitchFamily="18" charset="2"/>
              </a:rPr>
              <a:t>ejčastěji v hlubokých měkkých tkáních DKK či HKK v blízkosti kloubu</a:t>
            </a:r>
            <a:endParaRPr lang="cs-CZ" sz="32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</a:t>
            </a:r>
            <a:r>
              <a:rPr lang="cs-CZ" sz="2800" b="1" dirty="0" smtClean="0">
                <a:solidFill>
                  <a:srgbClr val="00B0F0"/>
                </a:solidFill>
              </a:rPr>
              <a:t>gresivní TU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 smtClean="0"/>
              <a:t>mts</a:t>
            </a:r>
            <a:r>
              <a:rPr lang="cs-CZ" sz="2600" b="1" dirty="0" smtClean="0"/>
              <a:t> do plic, kostí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5leté přežití 25-85 %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8775277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SYNOVIÁLNÍ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b</a:t>
            </a:r>
            <a:r>
              <a:rPr lang="cs-CZ" sz="2600" b="1" dirty="0" err="1" smtClean="0">
                <a:solidFill>
                  <a:srgbClr val="00B0F0"/>
                </a:solidFill>
              </a:rPr>
              <a:t>ifázická</a:t>
            </a:r>
            <a:r>
              <a:rPr lang="cs-CZ" sz="2600" b="1" dirty="0" smtClean="0">
                <a:solidFill>
                  <a:srgbClr val="00B0F0"/>
                </a:solidFill>
              </a:rPr>
              <a:t> varianta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</a:t>
            </a:r>
            <a:r>
              <a:rPr lang="cs-CZ" sz="2200" dirty="0" err="1" smtClean="0"/>
              <a:t>řetenité</a:t>
            </a:r>
            <a:r>
              <a:rPr lang="cs-CZ" sz="2200" dirty="0" smtClean="0"/>
              <a:t> </a:t>
            </a:r>
            <a:r>
              <a:rPr lang="cs-CZ" sz="2200" dirty="0" err="1" smtClean="0"/>
              <a:t>bb</a:t>
            </a:r>
            <a:r>
              <a:rPr lang="cs-CZ" sz="2200" dirty="0" smtClean="0"/>
              <a:t>. + epiteliální komponenta (glandulární formace, pruhy epiteliálních buněk)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 smtClean="0">
                <a:solidFill>
                  <a:srgbClr val="00B0F0"/>
                </a:solidFill>
              </a:rPr>
              <a:t>monofázická</a:t>
            </a:r>
            <a:r>
              <a:rPr lang="cs-CZ" sz="2600" b="1" dirty="0" smtClean="0">
                <a:solidFill>
                  <a:srgbClr val="00B0F0"/>
                </a:solidFill>
              </a:rPr>
              <a:t> varianta </a:t>
            </a:r>
            <a:r>
              <a:rPr lang="cs-CZ" sz="2600" dirty="0" smtClean="0"/>
              <a:t>– častější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ouze </a:t>
            </a:r>
            <a:r>
              <a:rPr lang="cs-CZ" sz="2200" dirty="0" err="1" smtClean="0"/>
              <a:t>vřetenité</a:t>
            </a:r>
            <a:r>
              <a:rPr lang="cs-CZ" sz="2200" dirty="0" smtClean="0"/>
              <a:t> </a:t>
            </a:r>
            <a:r>
              <a:rPr lang="cs-CZ" sz="2200" dirty="0" err="1" smtClean="0"/>
              <a:t>bb</a:t>
            </a:r>
            <a:r>
              <a:rPr lang="cs-CZ" sz="2200" dirty="0" smtClean="0"/>
              <a:t>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dg. je nutno molekulárně geneticky potvrdit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balancovaná translokace t(X;18)</a:t>
            </a:r>
            <a:r>
              <a:rPr lang="cs-CZ" sz="2600" dirty="0" smtClean="0"/>
              <a:t> – 95%</a:t>
            </a:r>
            <a:endParaRPr lang="cs-CZ" sz="26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388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SYNOVIÁLNÍ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64279" y="1843548"/>
            <a:ext cx="11956271" cy="4704735"/>
            <a:chOff x="64279" y="1843548"/>
            <a:chExt cx="11956271" cy="4704735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6" t="15839" b="3497"/>
            <a:stretch/>
          </p:blipFill>
          <p:spPr>
            <a:xfrm>
              <a:off x="7007082" y="1843548"/>
              <a:ext cx="5013468" cy="470473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6" name="Skupina 15"/>
            <p:cNvGrpSpPr/>
            <p:nvPr/>
          </p:nvGrpSpPr>
          <p:grpSpPr>
            <a:xfrm flipV="1">
              <a:off x="64279" y="1843548"/>
              <a:ext cx="6828011" cy="4704735"/>
              <a:chOff x="64279" y="1843548"/>
              <a:chExt cx="6828011" cy="4704735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47" r="6660"/>
              <a:stretch/>
            </p:blipFill>
            <p:spPr>
              <a:xfrm>
                <a:off x="64279" y="1843548"/>
                <a:ext cx="6828011" cy="470473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8" name="Přímá spojnice se šipkou 7"/>
              <p:cNvCxnSpPr/>
              <p:nvPr/>
            </p:nvCxnSpPr>
            <p:spPr>
              <a:xfrm>
                <a:off x="1257300" y="4606290"/>
                <a:ext cx="435569" cy="6320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se šipkou 10"/>
              <p:cNvCxnSpPr/>
              <p:nvPr/>
            </p:nvCxnSpPr>
            <p:spPr>
              <a:xfrm>
                <a:off x="2853689" y="3909060"/>
                <a:ext cx="119339" cy="6972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/>
              <p:cNvCxnSpPr/>
              <p:nvPr/>
            </p:nvCxnSpPr>
            <p:spPr>
              <a:xfrm flipH="1">
                <a:off x="4292579" y="4057650"/>
                <a:ext cx="39391" cy="770295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ovéPole 8"/>
            <p:cNvSpPr txBox="1">
              <a:spLocks noChangeArrowheads="1"/>
            </p:cNvSpPr>
            <p:nvPr/>
          </p:nvSpPr>
          <p:spPr bwMode="auto">
            <a:xfrm>
              <a:off x="187039" y="5727534"/>
              <a:ext cx="6556661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Synoviální sarkom – </a:t>
              </a:r>
              <a:r>
                <a:rPr lang="cs-CZ" altLang="cs-CZ" sz="2000" i="0" dirty="0" err="1" smtClean="0">
                  <a:solidFill>
                    <a:schemeClr val="tx1"/>
                  </a:solidFill>
                  <a:latin typeface="+mn-lt"/>
                </a:rPr>
                <a:t>bifázická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 varianta.</a:t>
              </a:r>
            </a:p>
            <a:p>
              <a:pPr algn="l"/>
              <a:r>
                <a:rPr lang="cs-CZ" altLang="cs-CZ" sz="2000" b="0" i="0" dirty="0" smtClean="0">
                  <a:solidFill>
                    <a:schemeClr val="tx1"/>
                  </a:solidFill>
                  <a:latin typeface="+mn-lt"/>
                </a:rPr>
                <a:t>Žlázová komponenta - šipky.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3" name="TextovéPole 8"/>
          <p:cNvSpPr txBox="1">
            <a:spLocks noChangeArrowheads="1"/>
          </p:cNvSpPr>
          <p:nvPr/>
        </p:nvSpPr>
        <p:spPr bwMode="auto">
          <a:xfrm>
            <a:off x="7015051" y="5727534"/>
            <a:ext cx="5005500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 smtClean="0">
                <a:solidFill>
                  <a:schemeClr val="tx1"/>
                </a:solidFill>
                <a:latin typeface="+mn-lt"/>
              </a:rPr>
              <a:t>Synoviální sarkom – </a:t>
            </a:r>
            <a:r>
              <a:rPr lang="cs-CZ" altLang="cs-CZ" sz="2000" i="0" dirty="0" err="1" smtClean="0">
                <a:solidFill>
                  <a:schemeClr val="tx1"/>
                </a:solidFill>
                <a:latin typeface="+mn-lt"/>
              </a:rPr>
              <a:t>monofázická</a:t>
            </a:r>
            <a:r>
              <a:rPr lang="cs-CZ" altLang="cs-CZ" sz="2000" i="0" dirty="0" smtClean="0">
                <a:solidFill>
                  <a:schemeClr val="tx1"/>
                </a:solidFill>
                <a:latin typeface="+mn-lt"/>
              </a:rPr>
              <a:t> varianta.</a:t>
            </a:r>
          </a:p>
          <a:p>
            <a:pPr algn="l"/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Oválné až krátce </a:t>
            </a:r>
            <a:r>
              <a:rPr lang="cs-CZ" altLang="cs-CZ" sz="2000" b="0" i="0" dirty="0" err="1" smtClean="0">
                <a:solidFill>
                  <a:schemeClr val="tx1"/>
                </a:solidFill>
                <a:latin typeface="+mn-lt"/>
              </a:rPr>
              <a:t>vřetiné</a:t>
            </a:r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 UNIFORMNÍ buňky.</a:t>
            </a:r>
            <a:endParaRPr lang="cs-CZ" alt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505068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NEDIFERENCOVANÝ SARKOM </a:t>
            </a:r>
            <a:br>
              <a:rPr lang="cs-CZ" b="1" dirty="0" smtClean="0">
                <a:solidFill>
                  <a:srgbClr val="00B0F0"/>
                </a:solidFill>
              </a:rPr>
            </a:br>
            <a:r>
              <a:rPr lang="cs-CZ" sz="3600" dirty="0" smtClean="0">
                <a:solidFill>
                  <a:srgbClr val="00B0F0"/>
                </a:solidFill>
              </a:rPr>
              <a:t>(</a:t>
            </a:r>
            <a:r>
              <a:rPr lang="cs-CZ" sz="3600" dirty="0">
                <a:solidFill>
                  <a:srgbClr val="00B0F0"/>
                </a:solidFill>
              </a:rPr>
              <a:t>dříve maligní fibrózní </a:t>
            </a:r>
            <a:r>
              <a:rPr lang="cs-CZ" sz="3600" dirty="0" err="1" smtClean="0">
                <a:solidFill>
                  <a:srgbClr val="00B0F0"/>
                </a:solidFill>
              </a:rPr>
              <a:t>histiocytom</a:t>
            </a:r>
            <a:r>
              <a:rPr lang="cs-CZ" sz="3600" dirty="0" smtClean="0">
                <a:solidFill>
                  <a:srgbClr val="00B0F0"/>
                </a:solidFill>
              </a:rPr>
              <a:t> </a:t>
            </a:r>
            <a:r>
              <a:rPr lang="cs-CZ" sz="3600" dirty="0">
                <a:solidFill>
                  <a:srgbClr val="00B0F0"/>
                </a:solidFill>
              </a:rPr>
              <a:t>– MFH)</a:t>
            </a:r>
            <a:r>
              <a:rPr lang="cs-CZ" sz="3100" dirty="0">
                <a:solidFill>
                  <a:srgbClr val="00B0F0"/>
                </a:solidFill>
              </a:rPr>
              <a:t>	</a:t>
            </a:r>
            <a:r>
              <a:rPr lang="cs-CZ" sz="4400" dirty="0">
                <a:solidFill>
                  <a:srgbClr val="00B0F0"/>
                </a:solidFill>
              </a:rPr>
              <a:t>	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velmi agresivní tumor,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</a:t>
            </a:r>
            <a:r>
              <a:rPr lang="cs-CZ" sz="2800" dirty="0" smtClean="0"/>
              <a:t>ypicky </a:t>
            </a:r>
            <a:r>
              <a:rPr lang="cs-CZ" sz="2800" b="1" dirty="0" smtClean="0"/>
              <a:t>v pozdějším věku</a:t>
            </a:r>
            <a:endParaRPr lang="cs-CZ" sz="2800" b="1" dirty="0" smtClean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  <a:sym typeface="Symbol" panose="05050102010706020507" pitchFamily="18" charset="2"/>
              </a:rPr>
              <a:t>d</a:t>
            </a:r>
            <a:r>
              <a:rPr lang="cs-CZ" sz="2800" dirty="0" smtClean="0">
                <a:solidFill>
                  <a:srgbClr val="00B0F0"/>
                </a:solidFill>
                <a:sym typeface="Symbol" panose="05050102010706020507" pitchFamily="18" charset="2"/>
              </a:rPr>
              <a:t>g. stanovena </a:t>
            </a:r>
            <a:r>
              <a:rPr lang="cs-CZ" sz="2800" i="1" dirty="0" smtClean="0">
                <a:solidFill>
                  <a:srgbClr val="00B0F0"/>
                </a:solidFill>
                <a:sym typeface="Symbol" panose="05050102010706020507" pitchFamily="18" charset="2"/>
              </a:rPr>
              <a:t>per </a:t>
            </a:r>
            <a:r>
              <a:rPr lang="cs-CZ" sz="2800" i="1" dirty="0" err="1" smtClean="0">
                <a:solidFill>
                  <a:srgbClr val="00B0F0"/>
                </a:solidFill>
                <a:sym typeface="Symbol" panose="05050102010706020507" pitchFamily="18" charset="2"/>
              </a:rPr>
              <a:t>exclusionem</a:t>
            </a:r>
            <a:endParaRPr lang="cs-CZ" sz="2800" dirty="0" smtClean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3000" dirty="0">
                <a:sym typeface="Symbol" panose="05050102010706020507" pitchFamily="18" charset="2"/>
              </a:rPr>
              <a:t>n</a:t>
            </a:r>
            <a:r>
              <a:rPr lang="cs-CZ" sz="3000" dirty="0" smtClean="0">
                <a:sym typeface="Symbol" panose="05050102010706020507" pitchFamily="18" charset="2"/>
              </a:rPr>
              <a:t>utno vyloučit jiný málo diferencovaný tumor (jiný sarkom, karcinom, melanom…) – pomocí IHC, molekulárně geneticky</a:t>
            </a:r>
            <a:endParaRPr lang="cs-CZ" sz="2600" dirty="0" smtClean="0">
              <a:solidFill>
                <a:schemeClr val="tx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9426688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NEDIFERENCOVANÝ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</a:t>
            </a:r>
            <a:r>
              <a:rPr lang="cs-CZ" sz="2800" b="1" dirty="0" smtClean="0"/>
              <a:t>ikro </a:t>
            </a:r>
            <a:r>
              <a:rPr lang="cs-CZ" sz="2800" dirty="0" smtClean="0"/>
              <a:t>– dle převažujícího vzhledu nádorových buněk: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ýrazně </a:t>
            </a:r>
            <a:r>
              <a:rPr lang="cs-CZ" sz="2400" dirty="0" err="1" smtClean="0"/>
              <a:t>pleomorfie</a:t>
            </a:r>
            <a:r>
              <a:rPr lang="cs-CZ" sz="2400" dirty="0" smtClean="0"/>
              <a:t>, hojné mitózy, rozsáhlé nekrózy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</a:t>
            </a:r>
            <a:r>
              <a:rPr lang="cs-CZ" sz="2400" dirty="0" smtClean="0"/>
              <a:t>asto až bizarní buňky s monstrózními jádry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</a:t>
            </a:r>
            <a:r>
              <a:rPr lang="cs-CZ" sz="2600" dirty="0" smtClean="0"/>
              <a:t>arianty: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</a:t>
            </a:r>
            <a:r>
              <a:rPr lang="cs-CZ" sz="2200" dirty="0" err="1" smtClean="0"/>
              <a:t>řetenobuněčný</a:t>
            </a:r>
            <a:r>
              <a:rPr lang="cs-CZ" sz="2200" dirty="0" smtClean="0"/>
              <a:t>, </a:t>
            </a:r>
            <a:r>
              <a:rPr lang="cs-CZ" sz="2200" dirty="0" err="1" smtClean="0"/>
              <a:t>kulatobuněčný</a:t>
            </a:r>
            <a:r>
              <a:rPr lang="cs-CZ" sz="2200" dirty="0" smtClean="0"/>
              <a:t>, pleomorfní, epiteloidní</a:t>
            </a:r>
          </a:p>
        </p:txBody>
      </p:sp>
    </p:spTree>
    <p:extLst>
      <p:ext uri="{BB962C8B-B14F-4D97-AF65-F5344CB8AC3E}">
        <p14:creationId xmlns:p14="http://schemas.microsoft.com/office/powerpoint/2010/main" val="401112577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NEDIFERENCOVANÝ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309716" y="1592823"/>
            <a:ext cx="11433686" cy="5176684"/>
            <a:chOff x="309716" y="1592823"/>
            <a:chExt cx="11433686" cy="517668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8" b="5645"/>
            <a:stretch/>
          </p:blipFill>
          <p:spPr>
            <a:xfrm>
              <a:off x="309716" y="1592823"/>
              <a:ext cx="6784258" cy="517668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6576"/>
            <a:stretch/>
          </p:blipFill>
          <p:spPr>
            <a:xfrm rot="16200000">
              <a:off x="6926209" y="1952315"/>
              <a:ext cx="5176684" cy="44577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309716" y="5860269"/>
              <a:ext cx="4380272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Nediferencovaný pleomorfní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285702" y="5860269"/>
              <a:ext cx="44577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Nediferencovaný epiteloidní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45067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KŮŽE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25545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 smtClean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</a:t>
            </a:r>
            <a:r>
              <a:rPr lang="cs-CZ" sz="3200" dirty="0" smtClean="0"/>
              <a:t>tavba kůže (histologie)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neinfekční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14754637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>
          <a:xfrm>
            <a:off x="731520" y="38667"/>
            <a:ext cx="10728960" cy="666268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556619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4925960" y="273949"/>
            <a:ext cx="7551175" cy="6030053"/>
            <a:chOff x="234380" y="249042"/>
            <a:chExt cx="8000207" cy="603005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"/>
            <a:stretch/>
          </p:blipFill>
          <p:spPr>
            <a:xfrm rot="16200000">
              <a:off x="1219457" y="-736035"/>
              <a:ext cx="6030053" cy="8000207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3613355" y="5250426"/>
              <a:ext cx="4586748" cy="988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0" y="-14748"/>
            <a:ext cx="4788306" cy="63709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AKANTÓZA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 smtClean="0"/>
              <a:t>rozšíření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HYPERKERATÓZA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</a:t>
            </a:r>
            <a:r>
              <a:rPr lang="cs-CZ" sz="2400" dirty="0" smtClean="0"/>
              <a:t>ozšíření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PARAKERATÓZA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j</a:t>
            </a:r>
            <a:r>
              <a:rPr lang="cs-CZ" sz="2400" dirty="0" smtClean="0"/>
              <a:t>ádra ve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DYSKERATÓZA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 smtClean="0"/>
              <a:t>předčasné rohovění jednotlivých </a:t>
            </a:r>
            <a:r>
              <a:rPr lang="cs-CZ" sz="2400" dirty="0" err="1" smtClean="0"/>
              <a:t>keratinocytů</a:t>
            </a:r>
            <a:r>
              <a:rPr lang="cs-CZ" sz="2400" dirty="0" smtClean="0"/>
              <a:t> ve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PAPILOMATÓZA</a:t>
            </a:r>
          </a:p>
          <a:p>
            <a:pPr marL="608012" lvl="1" indent="-342900" defTabSz="442913">
              <a:buFont typeface="Calibri" panose="020F0502020204030204" pitchFamily="34" charset="0"/>
              <a:buChar char="‐"/>
            </a:pPr>
            <a:r>
              <a:rPr lang="cs-CZ" sz="2400" dirty="0"/>
              <a:t>prstovité protažení dermálních papil směrem ke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 smtClean="0"/>
              <a:t>corneum</a:t>
            </a:r>
            <a:endParaRPr lang="cs-CZ" sz="2400" b="1" dirty="0" smtClean="0">
              <a:solidFill>
                <a:srgbClr val="00B0F0"/>
              </a:solidFill>
            </a:endParaRP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</a:t>
            </a:r>
            <a:r>
              <a:rPr lang="cs-CZ" sz="2400" dirty="0" err="1"/>
              <a:t>mezibun</a:t>
            </a:r>
            <a:r>
              <a:rPr lang="cs-CZ" sz="2400" dirty="0" smtClean="0"/>
              <a:t>. spojů </a:t>
            </a:r>
            <a:r>
              <a:rPr lang="cs-CZ" sz="2400" dirty="0" err="1" smtClean="0"/>
              <a:t>intraepidermálně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2846" r="66059" b="80139"/>
          <a:stretch/>
        </p:blipFill>
        <p:spPr>
          <a:xfrm rot="16200000">
            <a:off x="10624063" y="4495634"/>
            <a:ext cx="1725562" cy="13224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88306" y="4372025"/>
            <a:ext cx="589966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EPIDERMOLÝZA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</a:t>
            </a:r>
            <a:r>
              <a:rPr lang="cs-CZ" sz="2400" dirty="0" smtClean="0"/>
              <a:t>ozpuštění spojů mezi epidermis a dermis</a:t>
            </a: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SPONGIÓZA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i</a:t>
            </a:r>
            <a:r>
              <a:rPr lang="cs-CZ" sz="2400" dirty="0" smtClean="0"/>
              <a:t>ntercelulární edém epidermis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164533" y="6326607"/>
            <a:ext cx="502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</a:t>
            </a:r>
            <a:r>
              <a:rPr lang="cs-CZ" i="1" dirty="0" smtClean="0"/>
              <a:t>řevzato z učebnice Patologie, Zámečník a kol. 2019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3086945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 smtClean="0">
                <a:solidFill>
                  <a:srgbClr val="00B0F0"/>
                </a:solidFill>
              </a:rPr>
              <a:t>	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</a:t>
            </a:r>
            <a:r>
              <a:rPr lang="cs-CZ" sz="2800" dirty="0" smtClean="0"/>
              <a:t>becný, málo vypovídající pojem („zánět kůže“)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</a:t>
            </a:r>
            <a:r>
              <a:rPr lang="cs-CZ" sz="2800" b="1" dirty="0" smtClean="0">
                <a:solidFill>
                  <a:srgbClr val="00B0F0"/>
                </a:solidFill>
              </a:rPr>
              <a:t>utná pečlivá korelace s dermatologickým nálezem, anamnézou, farmakoterapií… </a:t>
            </a:r>
            <a:r>
              <a:rPr lang="cs-CZ" sz="2800" dirty="0" smtClean="0"/>
              <a:t>(stres, jídlo, prací prostředky, slunce, pot…)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nemoci s různou příčinou mohou mít podobný histologický obraz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podobné </a:t>
            </a:r>
            <a:r>
              <a:rPr lang="cs-CZ" sz="2600" dirty="0" err="1" smtClean="0"/>
              <a:t>etiopatogenetické</a:t>
            </a:r>
            <a:r>
              <a:rPr lang="cs-CZ" sz="2600" dirty="0" smtClean="0"/>
              <a:t> příčiny mohou mít výrazně odlišné klinické projevy</a:t>
            </a:r>
          </a:p>
        </p:txBody>
      </p:sp>
    </p:spTree>
    <p:extLst>
      <p:ext uri="{BB962C8B-B14F-4D97-AF65-F5344CB8AC3E}">
        <p14:creationId xmlns:p14="http://schemas.microsoft.com/office/powerpoint/2010/main" val="135755473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oruchy hustoty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OSTEOPORÓZA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64642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ú</a:t>
            </a:r>
            <a:r>
              <a:rPr lang="cs-CZ" sz="2400" b="1" dirty="0" smtClean="0">
                <a:solidFill>
                  <a:srgbClr val="FF0000"/>
                </a:solidFill>
              </a:rPr>
              <a:t>bytek kostní tkáně</a:t>
            </a:r>
            <a:r>
              <a:rPr lang="cs-CZ" sz="2400" b="1" dirty="0" smtClean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</a:t>
            </a:r>
            <a:r>
              <a:rPr lang="cs-CZ" sz="2000" b="1" dirty="0" smtClean="0">
                <a:solidFill>
                  <a:srgbClr val="00B0F0"/>
                </a:solidFill>
              </a:rPr>
              <a:t> menopauze</a:t>
            </a:r>
            <a:r>
              <a:rPr lang="cs-CZ" sz="2000" dirty="0" smtClean="0"/>
              <a:t> (ztráta protektivního účinku ER)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</a:t>
            </a:r>
            <a:r>
              <a:rPr lang="cs-CZ" sz="2000" b="1" dirty="0" smtClean="0">
                <a:solidFill>
                  <a:srgbClr val="00B0F0"/>
                </a:solidFill>
              </a:rPr>
              <a:t>e stáří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B0F0"/>
                </a:solidFill>
              </a:rPr>
              <a:t>i</a:t>
            </a:r>
            <a:r>
              <a:rPr lang="cs-CZ" sz="2000" dirty="0" err="1" smtClean="0">
                <a:solidFill>
                  <a:srgbClr val="00B0F0"/>
                </a:solidFill>
              </a:rPr>
              <a:t>atrogenně</a:t>
            </a:r>
            <a:r>
              <a:rPr lang="cs-CZ" sz="2000" dirty="0" smtClean="0"/>
              <a:t> (léky: např. kortikosteroidy)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F0"/>
                </a:solidFill>
              </a:rPr>
              <a:t>p</a:t>
            </a:r>
            <a:r>
              <a:rPr lang="cs-CZ" sz="2000" dirty="0" smtClean="0">
                <a:solidFill>
                  <a:srgbClr val="00B0F0"/>
                </a:solidFill>
              </a:rPr>
              <a:t>o znehybnění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d</a:t>
            </a:r>
            <a:r>
              <a:rPr lang="cs-CZ" sz="2400" b="1" dirty="0" smtClean="0"/>
              <a:t>le rozsahu: </a:t>
            </a:r>
            <a:r>
              <a:rPr lang="cs-CZ" sz="2400" dirty="0" smtClean="0">
                <a:solidFill>
                  <a:srgbClr val="00B0F0"/>
                </a:solidFill>
              </a:rPr>
              <a:t>ložisková X generalizovaná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</a:t>
            </a:r>
            <a:r>
              <a:rPr lang="cs-CZ" sz="2400" b="1" dirty="0" smtClean="0">
                <a:solidFill>
                  <a:srgbClr val="FF0000"/>
                </a:solidFill>
              </a:rPr>
              <a:t>omplikace: </a:t>
            </a:r>
            <a:r>
              <a:rPr lang="cs-CZ" sz="2400" dirty="0" smtClean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/>
              <a:t>makro, 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zúžený</a:t>
            </a:r>
            <a:r>
              <a:rPr lang="en-US" sz="2000" dirty="0" smtClean="0"/>
              <a:t> </a:t>
            </a:r>
            <a:r>
              <a:rPr lang="en-US" sz="2000" dirty="0" err="1" smtClean="0"/>
              <a:t>kortex</a:t>
            </a:r>
            <a:endParaRPr lang="cs-CZ" sz="20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en-US" sz="2000" dirty="0" err="1" smtClean="0"/>
              <a:t>trámc</a:t>
            </a:r>
            <a:r>
              <a:rPr lang="cs-CZ" sz="2000" dirty="0"/>
              <a:t>e </a:t>
            </a:r>
            <a:r>
              <a:rPr lang="en-US" sz="2000" dirty="0"/>
              <a:t> </a:t>
            </a:r>
            <a:r>
              <a:rPr lang="cs-CZ" sz="2000" dirty="0"/>
              <a:t>spongiózní kosti diskontinuální, </a:t>
            </a:r>
            <a:r>
              <a:rPr lang="cs-CZ" sz="2000" dirty="0" smtClean="0"/>
              <a:t>ztenčené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6302" r="2538" b="3979"/>
          <a:stretch/>
        </p:blipFill>
        <p:spPr>
          <a:xfrm>
            <a:off x="7772399" y="627516"/>
            <a:ext cx="4291781" cy="322989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9" b="27293"/>
          <a:stretch/>
        </p:blipFill>
        <p:spPr>
          <a:xfrm>
            <a:off x="8960900" y="4003374"/>
            <a:ext cx="3103280" cy="285462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52613927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 smtClean="0">
                <a:solidFill>
                  <a:srgbClr val="00B0F0"/>
                </a:solidFill>
              </a:rPr>
              <a:t>	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HISTOLOGICKÁ KLASIFIKACE dle</a:t>
            </a:r>
            <a:r>
              <a:rPr lang="cs-CZ" sz="2800" dirty="0" smtClean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>
                <a:solidFill>
                  <a:srgbClr val="00B0F0"/>
                </a:solidFill>
              </a:rPr>
              <a:t>p</a:t>
            </a:r>
            <a:r>
              <a:rPr lang="cs-CZ" sz="2600" i="1" dirty="0" smtClean="0">
                <a:solidFill>
                  <a:srgbClr val="00B0F0"/>
                </a:solidFill>
              </a:rPr>
              <a:t>řevažujícího</a:t>
            </a:r>
            <a:r>
              <a:rPr lang="cs-CZ" sz="2600" i="1" dirty="0" smtClean="0"/>
              <a:t> </a:t>
            </a:r>
            <a:r>
              <a:rPr lang="cs-CZ" sz="2600" b="1" i="1" dirty="0" smtClean="0">
                <a:solidFill>
                  <a:srgbClr val="00B0F0"/>
                </a:solidFill>
              </a:rPr>
              <a:t>typu tkáňového poškození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 err="1" smtClean="0"/>
              <a:t>lichenoidní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psoriaziformní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spongiotické</a:t>
            </a:r>
            <a:r>
              <a:rPr lang="cs-CZ" sz="2200" b="1" dirty="0" smtClean="0"/>
              <a:t>, puchýřnaté, </a:t>
            </a:r>
            <a:r>
              <a:rPr lang="cs-CZ" sz="2200" b="1" dirty="0" err="1" smtClean="0"/>
              <a:t>granulomatózní</a:t>
            </a:r>
            <a:r>
              <a:rPr lang="cs-CZ" sz="2200" b="1" dirty="0" smtClean="0"/>
              <a:t>, vaskulární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 smtClean="0">
                <a:solidFill>
                  <a:srgbClr val="00B0F0"/>
                </a:solidFill>
              </a:rPr>
              <a:t>složení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PMN, eozinofily, mastocyty, lymfocyty, </a:t>
            </a:r>
            <a:r>
              <a:rPr lang="cs-CZ" sz="2200" dirty="0" err="1"/>
              <a:t>plazmocyty</a:t>
            </a:r>
            <a:r>
              <a:rPr lang="cs-CZ" sz="2200" dirty="0"/>
              <a:t>, </a:t>
            </a:r>
            <a:r>
              <a:rPr lang="cs-CZ" sz="2200" dirty="0" smtClean="0"/>
              <a:t>histiocyty</a:t>
            </a:r>
            <a:endParaRPr lang="cs-CZ" sz="22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r</a:t>
            </a:r>
            <a:r>
              <a:rPr lang="cs-CZ" sz="2600" b="1" i="1" dirty="0" smtClean="0">
                <a:solidFill>
                  <a:srgbClr val="00B0F0"/>
                </a:solidFill>
              </a:rPr>
              <a:t>ozložení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smtClean="0"/>
              <a:t>superficiálně / hluboko intradermálně / podkožně; </a:t>
            </a:r>
            <a:r>
              <a:rPr lang="cs-CZ" sz="2200" dirty="0" err="1" smtClean="0"/>
              <a:t>perivaskulárně</a:t>
            </a:r>
            <a:r>
              <a:rPr lang="cs-CZ" sz="2200" dirty="0" smtClean="0"/>
              <a:t>, </a:t>
            </a:r>
            <a:r>
              <a:rPr lang="cs-CZ" sz="2200" dirty="0" err="1" smtClean="0"/>
              <a:t>perifolikulárně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 smtClean="0">
                <a:solidFill>
                  <a:srgbClr val="00B0F0"/>
                </a:solidFill>
              </a:rPr>
              <a:t>etiopatogeneze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n</a:t>
            </a:r>
            <a:r>
              <a:rPr lang="cs-CZ" sz="2200" b="1" dirty="0" smtClean="0"/>
              <a:t>einfekční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i</a:t>
            </a:r>
            <a:r>
              <a:rPr lang="cs-CZ" sz="2200" b="1" dirty="0" smtClean="0"/>
              <a:t>nfekční</a:t>
            </a:r>
          </a:p>
          <a:p>
            <a:pPr marL="475488" lvl="2" indent="0">
              <a:buNone/>
            </a:pPr>
            <a:endParaRPr 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380889253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LICHEN RUBER PLANUS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8237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chronické onemocnění kůže a sliznic nejasné etiologie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</a:t>
            </a:r>
            <a:r>
              <a:rPr lang="cs-CZ" sz="2800" b="1" dirty="0" smtClean="0"/>
              <a:t>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volární strana zápěstí, křížová krajina, nárty, dutina ústní…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ploché splývající lesklé </a:t>
            </a:r>
            <a:r>
              <a:rPr lang="cs-CZ" sz="2600" dirty="0" err="1" smtClean="0"/>
              <a:t>papulky</a:t>
            </a:r>
            <a:r>
              <a:rPr lang="cs-CZ" sz="2600" dirty="0" smtClean="0"/>
              <a:t>, svědí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</a:t>
            </a:r>
            <a:r>
              <a:rPr lang="cs-CZ" sz="2600" dirty="0" smtClean="0"/>
              <a:t>ětšinou spontánně regredují do 2 let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8502523" y="663538"/>
            <a:ext cx="3544529" cy="4999084"/>
            <a:chOff x="8502523" y="663538"/>
            <a:chExt cx="3544529" cy="499908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523" y="663538"/>
              <a:ext cx="3544529" cy="23976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8"/>
            <a:stretch/>
          </p:blipFill>
          <p:spPr>
            <a:xfrm>
              <a:off x="8502523" y="3138957"/>
              <a:ext cx="3544529" cy="25236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9264675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LICHEN RUBER PLANUS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1" y="1845734"/>
            <a:ext cx="559848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l</a:t>
            </a:r>
            <a:r>
              <a:rPr lang="cs-CZ" sz="2600" b="1" dirty="0" err="1" smtClean="0">
                <a:solidFill>
                  <a:srgbClr val="00B0F0"/>
                </a:solidFill>
              </a:rPr>
              <a:t>ichenoidní</a:t>
            </a:r>
            <a:r>
              <a:rPr lang="cs-CZ" sz="2600" b="1" dirty="0" smtClean="0">
                <a:solidFill>
                  <a:srgbClr val="00B0F0"/>
                </a:solidFill>
              </a:rPr>
              <a:t> infiltrát </a:t>
            </a:r>
            <a:r>
              <a:rPr lang="cs-CZ" sz="2600" dirty="0" smtClean="0"/>
              <a:t>z lymfocytů na hranici dermis epidermis – destrukce bazální vrstvy epidermis = </a:t>
            </a:r>
            <a:r>
              <a:rPr lang="cs-CZ" sz="2600" dirty="0" smtClean="0">
                <a:solidFill>
                  <a:srgbClr val="00B0F0"/>
                </a:solidFill>
              </a:rPr>
              <a:t>vakuolární degenerace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</a:t>
            </a:r>
            <a:r>
              <a:rPr lang="cs-CZ" sz="2600" dirty="0" smtClean="0"/>
              <a:t>yperkeratóza, </a:t>
            </a:r>
            <a:r>
              <a:rPr lang="cs-CZ" sz="2600" dirty="0" err="1" smtClean="0"/>
              <a:t>akantóza</a:t>
            </a:r>
            <a:endParaRPr lang="cs-CZ" sz="26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nekróza jednotlivých </a:t>
            </a:r>
            <a:r>
              <a:rPr lang="cs-CZ" sz="2600" dirty="0" err="1" smtClean="0"/>
              <a:t>keratinocytů</a:t>
            </a:r>
            <a:endParaRPr lang="cs-CZ" sz="2600" dirty="0" smtClean="0"/>
          </a:p>
        </p:txBody>
      </p:sp>
      <p:grpSp>
        <p:nvGrpSpPr>
          <p:cNvPr id="12" name="Skupina 11"/>
          <p:cNvGrpSpPr/>
          <p:nvPr/>
        </p:nvGrpSpPr>
        <p:grpSpPr>
          <a:xfrm>
            <a:off x="6897174" y="286603"/>
            <a:ext cx="5204246" cy="6220364"/>
            <a:chOff x="6897174" y="286603"/>
            <a:chExt cx="5204246" cy="6220364"/>
          </a:xfrm>
        </p:grpSpPr>
        <p:pic>
          <p:nvPicPr>
            <p:cNvPr id="5" name="Picture 2" descr="00155+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174" y="286603"/>
              <a:ext cx="5204246" cy="463744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7072220" y="4567975"/>
              <a:ext cx="4143375" cy="193899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hyperkeratóza bez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  vakuolární degenerace, neostré dermo-epidermální rozhraní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  lymfocytární infiltrát 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5   rozšířené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stratum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granulosum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8643845" y="643791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0072595" y="214397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715408" y="2786916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1215595" y="392991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929345" y="135816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82434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LUPUS ERYTHEMATODES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autoimunitní onemocnění </a:t>
            </a:r>
            <a:r>
              <a:rPr lang="cs-CZ" sz="2800" dirty="0" smtClean="0"/>
              <a:t>– </a:t>
            </a:r>
            <a:r>
              <a:rPr lang="cs-CZ" sz="2800" dirty="0" err="1" smtClean="0"/>
              <a:t>imunokomplexy</a:t>
            </a:r>
            <a:r>
              <a:rPr lang="cs-CZ" sz="2800" dirty="0" smtClean="0"/>
              <a:t> (IK) podél bazální vrstvy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dle rozsahu postižení: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s</a:t>
            </a:r>
            <a:r>
              <a:rPr lang="cs-CZ" sz="2800" b="1" dirty="0" smtClean="0">
                <a:solidFill>
                  <a:srgbClr val="00B0F0"/>
                </a:solidFill>
              </a:rPr>
              <a:t>ystémový lupus (SLE)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</a:t>
            </a:r>
            <a:r>
              <a:rPr lang="cs-CZ" sz="2400" b="1" dirty="0" smtClean="0"/>
              <a:t>ůže</a:t>
            </a:r>
            <a:r>
              <a:rPr lang="cs-CZ" sz="2400" dirty="0" smtClean="0"/>
              <a:t> (</a:t>
            </a:r>
            <a:r>
              <a:rPr lang="cs-CZ" sz="2400" dirty="0" smtClean="0">
                <a:solidFill>
                  <a:srgbClr val="00B0F0"/>
                </a:solidFill>
              </a:rPr>
              <a:t>motýlovitý </a:t>
            </a:r>
            <a:r>
              <a:rPr lang="cs-CZ" sz="2400" dirty="0" err="1" smtClean="0">
                <a:solidFill>
                  <a:srgbClr val="00B0F0"/>
                </a:solidFill>
              </a:rPr>
              <a:t>exantém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na obličeji), </a:t>
            </a:r>
            <a:r>
              <a:rPr lang="cs-CZ" sz="2400" dirty="0" smtClean="0">
                <a:solidFill>
                  <a:srgbClr val="00B0F0"/>
                </a:solidFill>
              </a:rPr>
              <a:t>glomerulonefritis</a:t>
            </a:r>
            <a:r>
              <a:rPr lang="cs-CZ" sz="2400" dirty="0" smtClean="0"/>
              <a:t>, </a:t>
            </a:r>
            <a:r>
              <a:rPr lang="cs-CZ" sz="2400" dirty="0" err="1" smtClean="0"/>
              <a:t>polyartritis</a:t>
            </a:r>
            <a:r>
              <a:rPr lang="cs-CZ" sz="2400" dirty="0" smtClean="0"/>
              <a:t>, příp. + CNS, plíce, pleura, perikard, endokard…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B0F0"/>
                </a:solidFill>
              </a:rPr>
              <a:t>d</a:t>
            </a:r>
            <a:r>
              <a:rPr lang="cs-CZ" sz="2800" b="1" dirty="0" err="1" smtClean="0">
                <a:solidFill>
                  <a:srgbClr val="00B0F0"/>
                </a:solidFill>
              </a:rPr>
              <a:t>iskoidní</a:t>
            </a:r>
            <a:r>
              <a:rPr lang="cs-CZ" sz="2800" b="1" dirty="0" smtClean="0">
                <a:solidFill>
                  <a:srgbClr val="00B0F0"/>
                </a:solidFill>
              </a:rPr>
              <a:t> lupus (DLE)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</a:t>
            </a:r>
            <a:r>
              <a:rPr lang="cs-CZ" sz="2400" b="1" dirty="0" smtClean="0"/>
              <a:t>ůže</a:t>
            </a:r>
            <a:r>
              <a:rPr lang="cs-CZ" sz="2400" dirty="0" smtClean="0"/>
              <a:t> hlavy a krku (obličej, šíje, kolem skalpu, uší, dekolt)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7260261" y="145505"/>
            <a:ext cx="4931739" cy="6093063"/>
            <a:chOff x="7260261" y="145505"/>
            <a:chExt cx="4931739" cy="6093063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60261" y="145505"/>
              <a:ext cx="4931739" cy="6093063"/>
              <a:chOff x="7260261" y="145505"/>
              <a:chExt cx="4931739" cy="6093063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7270955" y="145505"/>
                <a:ext cx="4921045" cy="2641940"/>
                <a:chOff x="7565923" y="381473"/>
                <a:chExt cx="4626077" cy="2420721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5923" y="381473"/>
                  <a:ext cx="4626077" cy="2420721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</p:spPr>
            </p:pic>
            <p:grpSp>
              <p:nvGrpSpPr>
                <p:cNvPr id="11" name="Skupina 10"/>
                <p:cNvGrpSpPr/>
                <p:nvPr/>
              </p:nvGrpSpPr>
              <p:grpSpPr>
                <a:xfrm>
                  <a:off x="8553318" y="612049"/>
                  <a:ext cx="2971431" cy="469169"/>
                  <a:chOff x="8553318" y="616268"/>
                  <a:chExt cx="2971431" cy="469169"/>
                </a:xfrm>
              </p:grpSpPr>
              <p:sp>
                <p:nvSpPr>
                  <p:cNvPr id="8" name="Obdélník 7"/>
                  <p:cNvSpPr/>
                  <p:nvPr/>
                </p:nvSpPr>
                <p:spPr>
                  <a:xfrm rot="20740318">
                    <a:off x="8553318" y="675763"/>
                    <a:ext cx="1579418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" name="Obdélník 8"/>
                  <p:cNvSpPr/>
                  <p:nvPr/>
                </p:nvSpPr>
                <p:spPr>
                  <a:xfrm rot="610878" flipH="1">
                    <a:off x="10004690" y="616268"/>
                    <a:ext cx="1520059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pic>
            <p:nvPicPr>
              <p:cNvPr id="14" name="Obrázek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84" t="1128" r="21484" b="32688"/>
              <a:stretch/>
            </p:blipFill>
            <p:spPr>
              <a:xfrm>
                <a:off x="9714270" y="3052922"/>
                <a:ext cx="2477730" cy="318564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0"/>
              <a:stretch/>
            </p:blipFill>
            <p:spPr>
              <a:xfrm>
                <a:off x="7260261" y="3052922"/>
                <a:ext cx="2759672" cy="222700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sp>
          <p:nvSpPr>
            <p:cNvPr id="16" name="TextovéPole 8"/>
            <p:cNvSpPr txBox="1">
              <a:spLocks noChangeArrowheads="1"/>
            </p:cNvSpPr>
            <p:nvPr/>
          </p:nvSpPr>
          <p:spPr bwMode="auto">
            <a:xfrm>
              <a:off x="7384253" y="2317324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SLE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ovéPole 8"/>
            <p:cNvSpPr txBox="1">
              <a:spLocks noChangeArrowheads="1"/>
            </p:cNvSpPr>
            <p:nvPr/>
          </p:nvSpPr>
          <p:spPr bwMode="auto">
            <a:xfrm>
              <a:off x="9445259" y="5079868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D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34919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SLE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smtClean="0"/>
              <a:t>probíhá cyklicky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imituje sepsi, epilepsii (křeče)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+anémie leukopenie, </a:t>
            </a:r>
            <a:r>
              <a:rPr lang="cs-CZ" sz="2600" dirty="0" err="1" smtClean="0"/>
              <a:t>tromocytopenie</a:t>
            </a:r>
            <a:r>
              <a:rPr lang="cs-CZ" sz="2600" dirty="0" smtClean="0"/>
              <a:t>….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 smtClean="0"/>
              <a:t>antifosfolipidové</a:t>
            </a:r>
            <a:r>
              <a:rPr lang="cs-CZ" sz="2600" dirty="0" smtClean="0"/>
              <a:t> a </a:t>
            </a:r>
            <a:r>
              <a:rPr lang="cs-CZ" sz="2600" dirty="0" err="1" smtClean="0"/>
              <a:t>antinukleární</a:t>
            </a:r>
            <a:r>
              <a:rPr lang="cs-CZ" sz="2600" dirty="0" smtClean="0"/>
              <a:t> PL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a</a:t>
            </a:r>
            <a:r>
              <a:rPr lang="cs-CZ" sz="2800" dirty="0" smtClean="0"/>
              <a:t>trofie epidermis, bazálně </a:t>
            </a:r>
            <a:r>
              <a:rPr lang="cs-CZ" sz="2800" dirty="0" err="1" smtClean="0"/>
              <a:t>vakuolizace</a:t>
            </a:r>
            <a:endParaRPr lang="cs-CZ" sz="28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lymfocyty nehojné</a:t>
            </a:r>
            <a:endParaRPr lang="cs-CZ" sz="2400" dirty="0" smtClean="0"/>
          </a:p>
        </p:txBody>
      </p:sp>
      <p:grpSp>
        <p:nvGrpSpPr>
          <p:cNvPr id="2" name="Skupina 1"/>
          <p:cNvGrpSpPr/>
          <p:nvPr/>
        </p:nvGrpSpPr>
        <p:grpSpPr>
          <a:xfrm>
            <a:off x="7194082" y="107186"/>
            <a:ext cx="4872318" cy="6576556"/>
            <a:chOff x="7194082" y="107186"/>
            <a:chExt cx="4872318" cy="6576556"/>
          </a:xfrm>
        </p:grpSpPr>
        <p:pic>
          <p:nvPicPr>
            <p:cNvPr id="16" name="Picture 2" descr="00215+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922" y="107186"/>
              <a:ext cx="4350775" cy="377671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194082" y="2688561"/>
              <a:ext cx="2595808" cy="132343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vakuolární degenerace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mírný lymfocytární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0816447" y="1312524"/>
              <a:ext cx="339234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0406230" y="3011099"/>
              <a:ext cx="29073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0" name="Picture 2" descr="00571+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6" t="15036"/>
            <a:stretch/>
          </p:blipFill>
          <p:spPr bwMode="auto">
            <a:xfrm>
              <a:off x="8760335" y="4026312"/>
              <a:ext cx="3306065" cy="265743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7194082" y="5463539"/>
              <a:ext cx="2837460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„</a:t>
              </a:r>
              <a:r>
                <a:rPr lang="cs-CZ" sz="2000" b="1" i="0" dirty="0" smtClean="0">
                  <a:solidFill>
                    <a:schemeClr val="tx1"/>
                  </a:solidFill>
                  <a:latin typeface="+mn-lt"/>
                </a:rPr>
                <a:t>lupus band</a:t>
              </a: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“ – IK v bazální vrstvě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95411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PSORIASIS VULGARIS (lupénka)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99958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chronické autoimunitní onemocnění kůže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genetická predispozice + stres, infekce, kouření…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</a:t>
            </a:r>
            <a:r>
              <a:rPr lang="cs-CZ" sz="2600" dirty="0" smtClean="0"/>
              <a:t>xtenzorové strany loktů, kolen, lumbosakrálně, skalp + postižení nehtů a někdy i kloubů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„</a:t>
            </a:r>
            <a:r>
              <a:rPr lang="cs-CZ" sz="2600" dirty="0" err="1" smtClean="0"/>
              <a:t>šupinující</a:t>
            </a:r>
            <a:r>
              <a:rPr lang="cs-CZ" sz="2600" dirty="0" smtClean="0"/>
              <a:t>“ splývající plaky se stříbřitým odleskem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 err="1" smtClean="0">
                <a:solidFill>
                  <a:srgbClr val="00B0F0"/>
                </a:solidFill>
              </a:rPr>
              <a:t>Auspitzův</a:t>
            </a:r>
            <a:r>
              <a:rPr lang="cs-CZ" sz="2600" i="1" dirty="0" smtClean="0">
                <a:solidFill>
                  <a:srgbClr val="00B0F0"/>
                </a:solidFill>
              </a:rPr>
              <a:t> fenomén </a:t>
            </a:r>
            <a:r>
              <a:rPr lang="cs-CZ" sz="2600" dirty="0" smtClean="0"/>
              <a:t>– tečkovité krvácení při povrchové exkoriaci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683910" y="1737360"/>
            <a:ext cx="4449098" cy="4796864"/>
            <a:chOff x="7683910" y="1737360"/>
            <a:chExt cx="4449098" cy="479686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1568" y="1737360"/>
              <a:ext cx="3901440" cy="260223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8972" b="21953"/>
            <a:stretch/>
          </p:blipFill>
          <p:spPr>
            <a:xfrm>
              <a:off x="7683910" y="4374224"/>
              <a:ext cx="4449098" cy="2160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647949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PSORIASIS VULGARIS (lupénka)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pravidelná </a:t>
            </a:r>
            <a:r>
              <a:rPr lang="cs-CZ" sz="2600" dirty="0" err="1" smtClean="0"/>
              <a:t>akantóza</a:t>
            </a:r>
            <a:endParaRPr lang="cs-CZ" sz="26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 smtClean="0"/>
              <a:t>papilomatóza</a:t>
            </a:r>
            <a:r>
              <a:rPr lang="cs-CZ" sz="2600" dirty="0" smtClean="0"/>
              <a:t> s </a:t>
            </a:r>
            <a:r>
              <a:rPr lang="cs-CZ" sz="2600" dirty="0" err="1" smtClean="0"/>
              <a:t>kapilarizací</a:t>
            </a:r>
            <a:endParaRPr lang="cs-CZ" sz="2600" dirty="0" smtClean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z</a:t>
            </a:r>
            <a:r>
              <a:rPr lang="cs-CZ" sz="2200" dirty="0" smtClean="0"/>
              <a:t>tenčení </a:t>
            </a:r>
            <a:r>
              <a:rPr lang="cs-CZ" sz="2200" dirty="0" err="1" smtClean="0"/>
              <a:t>suprapapilární</a:t>
            </a:r>
            <a:r>
              <a:rPr lang="cs-CZ" sz="2200" dirty="0" smtClean="0"/>
              <a:t> </a:t>
            </a:r>
            <a:r>
              <a:rPr lang="cs-CZ" sz="2200" dirty="0" err="1" smtClean="0"/>
              <a:t>vrtsvy</a:t>
            </a:r>
            <a:r>
              <a:rPr lang="cs-CZ" sz="2200" dirty="0" smtClean="0"/>
              <a:t> epidermis (</a:t>
            </a:r>
            <a:r>
              <a:rPr lang="cs-CZ" sz="2200" dirty="0" smtClean="0">
                <a:sym typeface="Symbol" panose="05050102010706020507" pitchFamily="18" charset="2"/>
              </a:rPr>
              <a:t> snadné krvácení)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téměř nebo úplně chybí </a:t>
            </a:r>
            <a:r>
              <a:rPr lang="cs-CZ" sz="2600" dirty="0" err="1" smtClean="0"/>
              <a:t>stratum</a:t>
            </a:r>
            <a:r>
              <a:rPr lang="cs-CZ" sz="2600" dirty="0" smtClean="0"/>
              <a:t> </a:t>
            </a:r>
            <a:r>
              <a:rPr lang="cs-CZ" sz="2600" dirty="0" err="1" smtClean="0"/>
              <a:t>granulosum</a:t>
            </a:r>
            <a:endParaRPr lang="cs-CZ" sz="26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</a:t>
            </a:r>
            <a:r>
              <a:rPr lang="cs-CZ" sz="2600" dirty="0" err="1" smtClean="0"/>
              <a:t>arakeratotické</a:t>
            </a:r>
            <a:r>
              <a:rPr lang="cs-CZ" sz="2600" dirty="0" smtClean="0"/>
              <a:t> šupiny se shluky PMN = </a:t>
            </a:r>
            <a:r>
              <a:rPr lang="cs-CZ" sz="2600" i="1" dirty="0" err="1" smtClean="0">
                <a:solidFill>
                  <a:srgbClr val="00B0F0"/>
                </a:solidFill>
              </a:rPr>
              <a:t>Munroovy</a:t>
            </a:r>
            <a:r>
              <a:rPr lang="cs-CZ" sz="2600" i="1" dirty="0" smtClean="0">
                <a:solidFill>
                  <a:srgbClr val="00B0F0"/>
                </a:solidFill>
              </a:rPr>
              <a:t> </a:t>
            </a:r>
            <a:r>
              <a:rPr lang="cs-CZ" sz="2600" i="1" dirty="0" err="1" smtClean="0">
                <a:solidFill>
                  <a:srgbClr val="00B0F0"/>
                </a:solidFill>
              </a:rPr>
              <a:t>mikroabscesy</a:t>
            </a:r>
            <a:endParaRPr lang="cs-CZ" sz="2600" i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val="281623024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PSORIASIS VULGARIS (lupénka)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175136" y="1737360"/>
            <a:ext cx="6286500" cy="4974491"/>
            <a:chOff x="175136" y="1737360"/>
            <a:chExt cx="6286500" cy="4974491"/>
          </a:xfrm>
        </p:grpSpPr>
        <p:pic>
          <p:nvPicPr>
            <p:cNvPr id="5" name="Obrázek 6" descr="psoriáza1, 1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36" y="1737360"/>
              <a:ext cx="6286500" cy="473392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318386" y="4523423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890011" y="438054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961574" y="3880485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675824" y="4880610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2439" y="5080635"/>
              <a:ext cx="4067329" cy="163121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Papilomatóza</a:t>
              </a: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, edém papil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Hyperkeratóza, </a:t>
              </a: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Mikroabscesy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Chronický zánět dermis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60886" y="4166235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12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r="24699"/>
          <a:stretch/>
        </p:blipFill>
        <p:spPr>
          <a:xfrm>
            <a:off x="6674285" y="1888966"/>
            <a:ext cx="5003953" cy="4430713"/>
          </a:xfrm>
          <a:ln>
            <a:solidFill>
              <a:srgbClr val="00B0F0"/>
            </a:solidFill>
          </a:ln>
        </p:spPr>
      </p:pic>
      <p:sp>
        <p:nvSpPr>
          <p:cNvPr id="14" name="Elipsa 15"/>
          <p:cNvSpPr/>
          <p:nvPr/>
        </p:nvSpPr>
        <p:spPr bwMode="auto">
          <a:xfrm rot="598454">
            <a:off x="10355014" y="2289167"/>
            <a:ext cx="534326" cy="3644900"/>
          </a:xfrm>
          <a:prstGeom prst="ellipse">
            <a:avLst/>
          </a:prstGeom>
          <a:noFill/>
          <a:ln w="57150" cap="flat" cmpd="sng" algn="ctr">
            <a:solidFill>
              <a:srgbClr val="00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334149" y="5752742"/>
            <a:ext cx="1643062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2000" i="0" dirty="0" err="1">
                <a:solidFill>
                  <a:schemeClr val="tx1"/>
                </a:solidFill>
                <a:latin typeface="+mn-lt"/>
              </a:rPr>
              <a:t>mikroabsces</a:t>
            </a: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36840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druhy puchýřů dle lokalizace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s</a:t>
            </a:r>
            <a:r>
              <a:rPr lang="cs-CZ" sz="2200" b="1" dirty="0" err="1" smtClean="0">
                <a:solidFill>
                  <a:srgbClr val="00B0F0"/>
                </a:solidFill>
              </a:rPr>
              <a:t>ubkorneální</a:t>
            </a:r>
            <a:endParaRPr lang="cs-CZ" sz="22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 smtClean="0">
                <a:solidFill>
                  <a:srgbClr val="00B0F0"/>
                </a:solidFill>
              </a:rPr>
              <a:t>intraepidermální</a:t>
            </a:r>
            <a:endParaRPr lang="cs-CZ" sz="22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smtClean="0">
                <a:solidFill>
                  <a:srgbClr val="00B0F0"/>
                </a:solidFill>
              </a:rPr>
              <a:t>subepidermální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druhy puchýřů dle mechanizmu vzniku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 smtClean="0">
                <a:solidFill>
                  <a:srgbClr val="00B0F0"/>
                </a:solidFill>
              </a:rPr>
              <a:t>akantolýza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smtClean="0"/>
              <a:t>– rozpuštění </a:t>
            </a:r>
            <a:r>
              <a:rPr lang="cs-CZ" sz="2200" dirty="0" err="1" smtClean="0"/>
              <a:t>mezibun</a:t>
            </a:r>
            <a:r>
              <a:rPr lang="cs-CZ" sz="2200" dirty="0" smtClean="0"/>
              <a:t>. spojů (</a:t>
            </a:r>
            <a:r>
              <a:rPr lang="cs-CZ" sz="2200" i="1" dirty="0" smtClean="0"/>
              <a:t>pemfigus</a:t>
            </a:r>
            <a:r>
              <a:rPr lang="cs-CZ" sz="2200" dirty="0" smtClean="0"/>
              <a:t>)</a:t>
            </a:r>
            <a:endParaRPr lang="cs-CZ" sz="22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</a:t>
            </a:r>
            <a:r>
              <a:rPr lang="cs-CZ" sz="2200" b="1" dirty="0" smtClean="0">
                <a:solidFill>
                  <a:srgbClr val="00B0F0"/>
                </a:solidFill>
              </a:rPr>
              <a:t>pongióza</a:t>
            </a:r>
            <a:r>
              <a:rPr lang="cs-CZ" sz="2200" dirty="0" smtClean="0"/>
              <a:t> – vystupňovaný </a:t>
            </a:r>
            <a:r>
              <a:rPr lang="cs-CZ" sz="2200" b="1" dirty="0" smtClean="0"/>
              <a:t>inter</a:t>
            </a:r>
            <a:r>
              <a:rPr lang="cs-CZ" sz="2200" dirty="0" smtClean="0"/>
              <a:t>celulární edém (</a:t>
            </a:r>
            <a:r>
              <a:rPr lang="cs-CZ" sz="2200" i="1" dirty="0" smtClean="0"/>
              <a:t>akutní ekzém- dermatitidy</a:t>
            </a:r>
            <a:r>
              <a:rPr lang="cs-CZ" sz="2200" dirty="0" smtClean="0"/>
              <a:t>)</a:t>
            </a:r>
            <a:endParaRPr lang="cs-CZ" sz="22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b</a:t>
            </a:r>
            <a:r>
              <a:rPr lang="cs-CZ" sz="2200" b="1" dirty="0" smtClean="0">
                <a:solidFill>
                  <a:srgbClr val="00B0F0"/>
                </a:solidFill>
              </a:rPr>
              <a:t>alónová degenerace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smtClean="0"/>
              <a:t>– vystupňovaný </a:t>
            </a:r>
            <a:r>
              <a:rPr lang="cs-CZ" sz="2200" b="1" dirty="0" smtClean="0"/>
              <a:t>intra</a:t>
            </a:r>
            <a:r>
              <a:rPr lang="cs-CZ" sz="2200" dirty="0" smtClean="0"/>
              <a:t>celulární edém a rozpad </a:t>
            </a:r>
            <a:r>
              <a:rPr lang="cs-CZ" sz="2200" dirty="0" err="1" smtClean="0"/>
              <a:t>keratinocytů</a:t>
            </a:r>
            <a:r>
              <a:rPr lang="cs-CZ" sz="2200" dirty="0" smtClean="0"/>
              <a:t> (</a:t>
            </a:r>
            <a:r>
              <a:rPr lang="cs-CZ" sz="2200" i="1" dirty="0" smtClean="0"/>
              <a:t>HSV</a:t>
            </a:r>
            <a:r>
              <a:rPr lang="cs-CZ" sz="2200" dirty="0" smtClean="0"/>
              <a:t>)</a:t>
            </a:r>
            <a:endParaRPr lang="cs-CZ" sz="22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e</a:t>
            </a:r>
            <a:r>
              <a:rPr lang="cs-CZ" sz="2200" b="1" dirty="0" err="1" smtClean="0">
                <a:solidFill>
                  <a:srgbClr val="00B0F0"/>
                </a:solidFill>
              </a:rPr>
              <a:t>pidermolýza</a:t>
            </a:r>
            <a:r>
              <a:rPr lang="cs-CZ" sz="2200" b="1" dirty="0" smtClean="0"/>
              <a:t> </a:t>
            </a:r>
            <a:r>
              <a:rPr lang="cs-CZ" sz="2200" dirty="0" smtClean="0"/>
              <a:t>– destrukce </a:t>
            </a:r>
            <a:r>
              <a:rPr lang="cs-CZ" sz="2200" dirty="0" err="1" smtClean="0"/>
              <a:t>dermoepidermálních</a:t>
            </a:r>
            <a:r>
              <a:rPr lang="cs-CZ" sz="2200" dirty="0" smtClean="0"/>
              <a:t> adhezí (</a:t>
            </a:r>
            <a:r>
              <a:rPr lang="cs-CZ" sz="2200" i="1" dirty="0" smtClean="0"/>
              <a:t>bulózní </a:t>
            </a:r>
            <a:r>
              <a:rPr lang="cs-CZ" sz="2200" i="1" dirty="0" err="1" smtClean="0"/>
              <a:t>pemfigoid</a:t>
            </a:r>
            <a:r>
              <a:rPr lang="cs-CZ" sz="2200" i="1" dirty="0" smtClean="0"/>
              <a:t>, </a:t>
            </a:r>
            <a:r>
              <a:rPr lang="cs-CZ" sz="2200" i="1" dirty="0" err="1" smtClean="0"/>
              <a:t>epidermolysis</a:t>
            </a:r>
            <a:r>
              <a:rPr lang="cs-CZ" sz="2200" i="1" dirty="0" smtClean="0"/>
              <a:t> </a:t>
            </a:r>
            <a:r>
              <a:rPr lang="cs-CZ" sz="2200" i="1" dirty="0" err="1" smtClean="0"/>
              <a:t>bullosa</a:t>
            </a:r>
            <a:r>
              <a:rPr lang="cs-CZ" sz="2200" dirty="0" smtClean="0"/>
              <a:t>)</a:t>
            </a:r>
            <a:endParaRPr lang="cs-CZ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264599901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PEMPHIGUS VULGARIS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2522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autoimunitní onemocnění kůže i sliznic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r</a:t>
            </a:r>
            <a:r>
              <a:rPr lang="cs-CZ" sz="2800" dirty="0" smtClean="0"/>
              <a:t>ozsáhlé</a:t>
            </a:r>
            <a:r>
              <a:rPr lang="cs-CZ" sz="2800" dirty="0" smtClean="0">
                <a:solidFill>
                  <a:srgbClr val="00B0F0"/>
                </a:solidFill>
              </a:rPr>
              <a:t> </a:t>
            </a:r>
            <a:r>
              <a:rPr lang="cs-CZ" sz="2800" dirty="0" err="1" smtClean="0">
                <a:solidFill>
                  <a:srgbClr val="00B0F0"/>
                </a:solidFill>
              </a:rPr>
              <a:t>akantolytické</a:t>
            </a:r>
            <a:r>
              <a:rPr lang="cs-CZ" sz="2800" dirty="0" smtClean="0"/>
              <a:t> puchýře </a:t>
            </a:r>
            <a:r>
              <a:rPr lang="cs-CZ" sz="2800" u="sng" dirty="0" err="1" smtClean="0">
                <a:solidFill>
                  <a:srgbClr val="00B0F0"/>
                </a:solidFill>
              </a:rPr>
              <a:t>suprabazálně</a:t>
            </a:r>
            <a:r>
              <a:rPr lang="cs-CZ" sz="2800" dirty="0" smtClean="0"/>
              <a:t>, uvnitř </a:t>
            </a:r>
            <a:r>
              <a:rPr lang="cs-CZ" sz="2800" dirty="0" err="1" smtClean="0"/>
              <a:t>eo</a:t>
            </a:r>
            <a:r>
              <a:rPr lang="cs-CZ" sz="2800" dirty="0" smtClean="0"/>
              <a:t> a PMN</a:t>
            </a:r>
            <a:endParaRPr lang="cs-CZ" sz="2800" u="sng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smtClean="0">
                <a:sym typeface="Symbol" panose="05050102010706020507" pitchFamily="18" charset="2"/>
              </a:rPr>
              <a:t> ztráty tekutin, bílkovin + infekce = </a:t>
            </a:r>
            <a:r>
              <a:rPr lang="cs-CZ" sz="2600" dirty="0" smtClean="0">
                <a:solidFill>
                  <a:srgbClr val="FF0000"/>
                </a:solidFill>
                <a:sym typeface="Symbol" panose="05050102010706020507" pitchFamily="18" charset="2"/>
              </a:rPr>
              <a:t>může skončit fatálně (až 40 %)!!!</a:t>
            </a:r>
            <a:endParaRPr lang="cs-CZ" sz="26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puchýře vznikají na kůži „normálního vzhledu“ při použití minimálního tlaku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786470" y="48521"/>
            <a:ext cx="6359493" cy="6679318"/>
            <a:chOff x="5786470" y="48521"/>
            <a:chExt cx="6359493" cy="667931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75"/>
            <a:stretch/>
          </p:blipFill>
          <p:spPr>
            <a:xfrm>
              <a:off x="8532178" y="48521"/>
              <a:ext cx="3613785" cy="296405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075+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302" y="2717179"/>
              <a:ext cx="4010661" cy="401066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786470" y="5412401"/>
              <a:ext cx="3714750" cy="13112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akantolytická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bula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3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suprabazální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akantolýza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, kulaté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akantolytické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buňky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8626759" y="3592283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9649777" y="2717179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0481277" y="4072845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7358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oruchy hustoty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 smtClean="0">
                <a:solidFill>
                  <a:srgbClr val="00B0F0"/>
                </a:solidFill>
              </a:rPr>
              <a:t>(von </a:t>
            </a:r>
            <a:r>
              <a:rPr lang="cs-CZ" sz="2000" b="1" dirty="0" err="1" smtClean="0">
                <a:solidFill>
                  <a:srgbClr val="00B0F0"/>
                </a:solidFill>
              </a:rPr>
              <a:t>Recklinghausenova</a:t>
            </a:r>
            <a:r>
              <a:rPr lang="cs-CZ" sz="2000" b="1" dirty="0" smtClean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/>
              <a:t>patogeneze: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</a:t>
            </a:r>
            <a:r>
              <a:rPr lang="cs-CZ" sz="2200" b="1" dirty="0" smtClean="0"/>
              <a:t>rimární </a:t>
            </a:r>
            <a:r>
              <a:rPr lang="cs-CZ" sz="2200" b="1" dirty="0" err="1" smtClean="0">
                <a:solidFill>
                  <a:srgbClr val="00B0F0"/>
                </a:solidFill>
              </a:rPr>
              <a:t>hyperPTH</a:t>
            </a:r>
            <a:r>
              <a:rPr lang="cs-CZ" sz="2200" b="1" dirty="0" smtClean="0"/>
              <a:t> </a:t>
            </a:r>
            <a:r>
              <a:rPr lang="cs-CZ" sz="2200" b="1" dirty="0" smtClean="0">
                <a:sym typeface="Symbol" panose="05050102010706020507" pitchFamily="18" charset="2"/>
              </a:rPr>
              <a:t> </a:t>
            </a:r>
            <a:r>
              <a:rPr lang="cs-CZ" sz="2200" dirty="0" smtClean="0">
                <a:sym typeface="Symbol" panose="05050102010706020507" pitchFamily="18" charset="2"/>
              </a:rPr>
              <a:t>demineralizace + </a:t>
            </a:r>
            <a:r>
              <a:rPr lang="cs-CZ" sz="2200" dirty="0" err="1" smtClean="0">
                <a:sym typeface="Symbol" panose="05050102010706020507" pitchFamily="18" charset="2"/>
              </a:rPr>
              <a:t>osteoklastická</a:t>
            </a:r>
            <a:r>
              <a:rPr lang="cs-CZ" sz="2200" dirty="0" smtClean="0">
                <a:sym typeface="Symbol" panose="05050102010706020507" pitchFamily="18" charset="2"/>
              </a:rPr>
              <a:t> resorpce </a:t>
            </a:r>
            <a:r>
              <a:rPr lang="cs-CZ" sz="2200" b="1" dirty="0" smtClean="0">
                <a:sym typeface="Symbol" panose="05050102010706020507" pitchFamily="18" charset="2"/>
              </a:rPr>
              <a:t> </a:t>
            </a:r>
            <a:r>
              <a:rPr lang="cs-CZ" sz="2200" dirty="0" err="1" smtClean="0">
                <a:sym typeface="Symbol" panose="05050102010706020507" pitchFamily="18" charset="2"/>
              </a:rPr>
              <a:t>infrakce</a:t>
            </a:r>
            <a:r>
              <a:rPr lang="cs-CZ" sz="2200" dirty="0" smtClean="0">
                <a:sym typeface="Symbol" panose="05050102010706020507" pitchFamily="18" charset="2"/>
              </a:rPr>
              <a:t> + hemoragie </a:t>
            </a:r>
            <a:r>
              <a:rPr lang="cs-CZ" sz="2200" b="1" dirty="0" smtClean="0">
                <a:sym typeface="Symbol" panose="05050102010706020507" pitchFamily="18" charset="2"/>
              </a:rPr>
              <a:t> </a:t>
            </a:r>
            <a:r>
              <a:rPr lang="cs-CZ" sz="2200" b="1" dirty="0" smtClean="0">
                <a:solidFill>
                  <a:srgbClr val="00B0F0"/>
                </a:solidFill>
                <a:sym typeface="Symbol" panose="05050102010706020507" pitchFamily="18" charset="2"/>
              </a:rPr>
              <a:t>cysty</a:t>
            </a:r>
            <a:r>
              <a:rPr lang="cs-CZ" sz="2200" b="1" dirty="0" smtClean="0">
                <a:sym typeface="Symbol" panose="05050102010706020507" pitchFamily="18" charset="2"/>
              </a:rPr>
              <a:t> (=</a:t>
            </a:r>
            <a:r>
              <a:rPr lang="cs-CZ" sz="2200" b="1" dirty="0" smtClean="0">
                <a:solidFill>
                  <a:srgbClr val="663300"/>
                </a:solidFill>
                <a:sym typeface="Symbol" panose="05050102010706020507" pitchFamily="18" charset="2"/>
              </a:rPr>
              <a:t> HNĚDÝ TUMOR </a:t>
            </a:r>
            <a:r>
              <a:rPr lang="cs-CZ" sz="2200" dirty="0" smtClean="0">
                <a:sym typeface="Symbol" panose="05050102010706020507" pitchFamily="18" charset="2"/>
              </a:rPr>
              <a:t>– </a:t>
            </a:r>
            <a:r>
              <a:rPr lang="cs-CZ" sz="2200" dirty="0" err="1" smtClean="0">
                <a:sym typeface="Symbol" panose="05050102010706020507" pitchFamily="18" charset="2"/>
              </a:rPr>
              <a:t>dif</a:t>
            </a:r>
            <a:r>
              <a:rPr lang="cs-CZ" sz="2200" dirty="0" smtClean="0">
                <a:sym typeface="Symbol" panose="05050102010706020507" pitchFamily="18" charset="2"/>
              </a:rPr>
              <a:t>. dg. OBN</a:t>
            </a:r>
            <a:r>
              <a:rPr lang="cs-CZ" sz="2200" b="1" dirty="0" smtClean="0">
                <a:sym typeface="Symbol" panose="05050102010706020507" pitchFamily="18" charset="2"/>
              </a:rPr>
              <a:t>)</a:t>
            </a:r>
            <a:endParaRPr lang="cs-CZ" sz="2200" b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</a:rPr>
              <a:t>komplikace: </a:t>
            </a:r>
            <a:r>
              <a:rPr lang="cs-CZ" sz="2400" dirty="0" smtClean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krev: </a:t>
            </a:r>
            <a:r>
              <a:rPr lang="cs-CZ" sz="2400" dirty="0" err="1" smtClean="0"/>
              <a:t>hyperkalcémie</a:t>
            </a:r>
            <a:endParaRPr lang="cs-CZ" sz="24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/>
              <a:t>o</a:t>
            </a:r>
            <a:r>
              <a:rPr lang="cs-CZ" sz="2000" dirty="0" err="1" smtClean="0"/>
              <a:t>steoklastická</a:t>
            </a:r>
            <a:r>
              <a:rPr lang="cs-CZ" sz="2000" dirty="0" smtClean="0"/>
              <a:t> resorpce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f</a:t>
            </a:r>
            <a:r>
              <a:rPr lang="cs-CZ" sz="2000" dirty="0" smtClean="0"/>
              <a:t>ibrózní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c</a:t>
            </a:r>
            <a:r>
              <a:rPr lang="cs-CZ" sz="2000" dirty="0" smtClean="0"/>
              <a:t>ystická fáze – hnědý tumor</a:t>
            </a:r>
          </a:p>
        </p:txBody>
      </p:sp>
    </p:spTree>
    <p:extLst>
      <p:ext uri="{BB962C8B-B14F-4D97-AF65-F5344CB8AC3E}">
        <p14:creationId xmlns:p14="http://schemas.microsoft.com/office/powerpoint/2010/main" val="427596345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BULÓZNÍ PEMPHIGOID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4383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autoimunitní onemocnění kůže </a:t>
            </a:r>
            <a:r>
              <a:rPr lang="cs-CZ" sz="2800" dirty="0" smtClean="0"/>
              <a:t>starších 60 let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00B0F0"/>
                </a:solidFill>
              </a:rPr>
              <a:t>epidermolytické</a:t>
            </a:r>
            <a:r>
              <a:rPr lang="cs-CZ" sz="2800" dirty="0" smtClean="0"/>
              <a:t> puchýře </a:t>
            </a:r>
            <a:r>
              <a:rPr lang="cs-CZ" sz="2800" u="sng" dirty="0" smtClean="0">
                <a:solidFill>
                  <a:srgbClr val="00B0F0"/>
                </a:solidFill>
              </a:rPr>
              <a:t>subepidermálně</a:t>
            </a:r>
            <a:r>
              <a:rPr lang="cs-CZ" sz="2800" dirty="0" smtClean="0"/>
              <a:t>, uvnitř </a:t>
            </a:r>
            <a:r>
              <a:rPr lang="cs-CZ" sz="2800" dirty="0" err="1" smtClean="0"/>
              <a:t>eo</a:t>
            </a:r>
            <a:r>
              <a:rPr lang="cs-CZ" sz="2800" dirty="0" smtClean="0"/>
              <a:t> a PMN</a:t>
            </a:r>
            <a:endParaRPr lang="cs-CZ" sz="2800" u="sng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benigní průběh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svědící puchýře pevnější než u </a:t>
            </a:r>
            <a:r>
              <a:rPr lang="cs-CZ" sz="2600" dirty="0" err="1" smtClean="0"/>
              <a:t>pemphigu</a:t>
            </a:r>
            <a:r>
              <a:rPr lang="cs-CZ" sz="2600" dirty="0" smtClean="0"/>
              <a:t>, menšího rozsahu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6681076" y="147480"/>
            <a:ext cx="5446964" cy="6577784"/>
            <a:chOff x="6681076" y="147480"/>
            <a:chExt cx="5446964" cy="6577784"/>
          </a:xfrm>
        </p:grpSpPr>
        <p:pic>
          <p:nvPicPr>
            <p:cNvPr id="15" name="Picture 2" descr="00102+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41110" y="2738335"/>
              <a:ext cx="3986930" cy="39869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2" b="329"/>
            <a:stretch/>
          </p:blipFill>
          <p:spPr>
            <a:xfrm>
              <a:off x="9098518" y="147480"/>
              <a:ext cx="3029522" cy="25219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6681076" y="5502958"/>
              <a:ext cx="3312211" cy="101566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subepidermální bula - obsahuje fibrin a </a:t>
              </a:r>
              <a:r>
                <a:rPr lang="cs-CZ" altLang="cs-CZ" sz="2000" b="0" i="0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ve spodině </a:t>
              </a:r>
              <a:r>
                <a:rPr lang="cs-CZ" altLang="cs-CZ" sz="2000" b="0" i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zánět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9710712" y="4305557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1155680" y="5564294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26073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00B0F0"/>
                </a:solidFill>
              </a:rPr>
              <a:t>VROZENÁ </a:t>
            </a:r>
            <a:r>
              <a:rPr lang="cs-CZ" b="1" dirty="0" smtClean="0">
                <a:solidFill>
                  <a:srgbClr val="00B0F0"/>
                </a:solidFill>
              </a:rPr>
              <a:t>EPIDERMOLYSIS BULLOSA !!!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„</a:t>
            </a:r>
            <a:r>
              <a:rPr lang="cs-CZ" sz="2800" b="1" dirty="0" smtClean="0">
                <a:solidFill>
                  <a:srgbClr val="FF0000"/>
                </a:solidFill>
              </a:rPr>
              <a:t>nemoc motýlích křídel</a:t>
            </a:r>
            <a:r>
              <a:rPr lang="cs-CZ" sz="2800" b="1" dirty="0" smtClean="0"/>
              <a:t>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mutace genů kódujících </a:t>
            </a:r>
            <a:r>
              <a:rPr lang="cs-CZ" sz="2800" dirty="0" err="1" smtClean="0"/>
              <a:t>cytokeratiny</a:t>
            </a:r>
            <a:r>
              <a:rPr lang="cs-CZ" sz="2800" dirty="0" smtClean="0"/>
              <a:t> a proteiny BM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ym typeface="Symbol" panose="05050102010706020507" pitchFamily="18" charset="2"/>
              </a:rPr>
              <a:t> výrazná fragilita kůže a sliznic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ym typeface="Symbol" panose="05050102010706020507" pitchFamily="18" charset="2"/>
              </a:rPr>
              <a:t> snadno vznikají mokvající puchýře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ym typeface="Symbol" panose="05050102010706020507" pitchFamily="18" charset="2"/>
              </a:rPr>
              <a:t>hojí se jizvením  deformity orgánů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r</a:t>
            </a:r>
            <a:r>
              <a:rPr lang="cs-CZ" sz="2800" dirty="0" smtClean="0">
                <a:solidFill>
                  <a:srgbClr val="00B0F0"/>
                </a:solidFill>
              </a:rPr>
              <a:t>ozsáhlé </a:t>
            </a:r>
            <a:r>
              <a:rPr lang="cs-CZ" sz="2800" dirty="0" err="1" smtClean="0">
                <a:solidFill>
                  <a:srgbClr val="00B0F0"/>
                </a:solidFill>
              </a:rPr>
              <a:t>epidermolytické</a:t>
            </a:r>
            <a:r>
              <a:rPr lang="cs-CZ" sz="2800" dirty="0" smtClean="0"/>
              <a:t> puchýře </a:t>
            </a:r>
            <a:r>
              <a:rPr lang="cs-CZ" sz="2800" u="sng" dirty="0" smtClean="0">
                <a:solidFill>
                  <a:srgbClr val="00B0F0"/>
                </a:solidFill>
              </a:rPr>
              <a:t>subepidermálně </a:t>
            </a:r>
            <a:r>
              <a:rPr lang="cs-CZ" sz="2800" b="1" dirty="0">
                <a:sym typeface="Symbol" panose="05050102010706020507" pitchFamily="18" charset="2"/>
              </a:rPr>
              <a:t> ztráty tekutin, bílkovin + </a:t>
            </a:r>
            <a:r>
              <a:rPr lang="cs-CZ" sz="2800" b="1" dirty="0" smtClean="0">
                <a:sym typeface="Symbol" panose="05050102010706020507" pitchFamily="18" charset="2"/>
              </a:rPr>
              <a:t>infekce + jizvení vnitřních orgánů </a:t>
            </a:r>
            <a:r>
              <a:rPr lang="cs-CZ" sz="2800" b="1" dirty="0">
                <a:sym typeface="Symbol" panose="05050102010706020507" pitchFamily="18" charset="2"/>
              </a:rPr>
              <a:t>= </a:t>
            </a:r>
            <a:r>
              <a:rPr lang="cs-CZ" sz="2800" dirty="0" smtClean="0">
                <a:solidFill>
                  <a:srgbClr val="FF0000"/>
                </a:solidFill>
                <a:sym typeface="Symbol" panose="05050102010706020507" pitchFamily="18" charset="2"/>
              </a:rPr>
              <a:t>končí fatálně (léčba neexistuje!)</a:t>
            </a:r>
            <a:endParaRPr lang="cs-CZ" sz="2800" u="sng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4456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00B0F0"/>
                </a:solidFill>
              </a:rPr>
              <a:t>VROZENÁ </a:t>
            </a:r>
            <a:r>
              <a:rPr lang="cs-CZ" b="1" dirty="0" smtClean="0">
                <a:solidFill>
                  <a:srgbClr val="00B0F0"/>
                </a:solidFill>
              </a:rPr>
              <a:t>EPIDERMOLYSIS BULLOSA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644509" y="1733418"/>
            <a:ext cx="11552408" cy="5006598"/>
            <a:chOff x="644509" y="1733418"/>
            <a:chExt cx="11552408" cy="5006598"/>
          </a:xfrm>
        </p:grpSpPr>
        <p:pic>
          <p:nvPicPr>
            <p:cNvPr id="5" name="Picture 6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4509" y="1767897"/>
              <a:ext cx="4500914" cy="3376106"/>
            </a:xfrm>
            <a:prstGeom prst="rect">
              <a:avLst/>
            </a:prstGeom>
            <a:noFill/>
            <a:ln cap="flat" algn="ctr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</p:spPr>
        </p:pic>
        <p:pic>
          <p:nvPicPr>
            <p:cNvPr id="8" name="Picture 13"/>
            <p:cNvPicPr>
              <a:picLocks noGrp="1" noChangeAspect="1" noChangeArrowheads="1"/>
            </p:cNvPicPr>
            <p:nvPr>
              <p:ph sz="quarter"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97185" y="1764869"/>
              <a:ext cx="3486019" cy="2438421"/>
            </a:xfrm>
            <a:noFill/>
            <a:ln cap="flat" algn="ctr">
              <a:solidFill>
                <a:srgbClr val="6B95C7"/>
              </a:solidFill>
              <a:miter lim="800000"/>
              <a:headEnd type="none" w="med" len="med"/>
              <a:tailEnd type="none" w="med" len="med"/>
            </a:ln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44509" y="5009172"/>
              <a:ext cx="8241496" cy="15696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A, B: rozsáhlé mokvající puchýře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C: </a:t>
              </a: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absence kolagenu VII 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dermo-epidermální </a:t>
              </a:r>
              <a:r>
                <a:rPr lang="cs-CZ" altLang="cs-CZ" sz="2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junkci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(IF)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D: kolagen VII - pozitivní kontrola (IF)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32784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5264269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8886005" y="1733418"/>
              <a:ext cx="3310912" cy="5006598"/>
              <a:chOff x="8886005" y="1733418"/>
              <a:chExt cx="3310912" cy="5006598"/>
            </a:xfrm>
          </p:grpSpPr>
          <p:pic>
            <p:nvPicPr>
              <p:cNvPr id="6" name="Picture 8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618" b="54552"/>
              <a:stretch/>
            </p:blipFill>
            <p:spPr>
              <a:xfrm>
                <a:off x="8886005" y="1733418"/>
                <a:ext cx="3310912" cy="2469872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7" name="Picture 10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42"/>
              <a:stretch>
                <a:fillRect/>
              </a:stretch>
            </p:blipFill>
            <p:spPr>
              <a:xfrm>
                <a:off x="8886005" y="4271993"/>
                <a:ext cx="3305995" cy="2468023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8968144" y="1817145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8968145" y="4332084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65496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000" b="1" dirty="0" smtClean="0">
                <a:solidFill>
                  <a:srgbClr val="00B0F0"/>
                </a:solidFill>
              </a:rPr>
              <a:t>DERMATITIS HERPETIFORMIS DUHRING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83391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autoimunitní onemocnění kůže </a:t>
            </a:r>
            <a:r>
              <a:rPr lang="cs-CZ" sz="2800" b="1" dirty="0" smtClean="0">
                <a:solidFill>
                  <a:srgbClr val="FF0000"/>
                </a:solidFill>
              </a:rPr>
              <a:t>+ </a:t>
            </a:r>
            <a:r>
              <a:rPr lang="cs-CZ" sz="2800" b="1" dirty="0" err="1" smtClean="0">
                <a:solidFill>
                  <a:srgbClr val="FF0000"/>
                </a:solidFill>
              </a:rPr>
              <a:t>celiakie</a:t>
            </a:r>
            <a:endParaRPr lang="cs-CZ" sz="2800" b="1" dirty="0" smtClean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00B0F0"/>
                </a:solidFill>
              </a:rPr>
              <a:t>r</a:t>
            </a:r>
            <a:r>
              <a:rPr lang="cs-CZ" sz="2600" b="1" dirty="0" smtClean="0">
                <a:solidFill>
                  <a:srgbClr val="00B0F0"/>
                </a:solidFill>
              </a:rPr>
              <a:t>eaguje na bezlepkovou dietu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drobné puchýře </a:t>
            </a:r>
            <a:r>
              <a:rPr lang="cs-CZ" sz="2800" u="sng" dirty="0" smtClean="0">
                <a:solidFill>
                  <a:srgbClr val="00B0F0"/>
                </a:solidFill>
              </a:rPr>
              <a:t>subepidermálně</a:t>
            </a:r>
            <a:r>
              <a:rPr lang="cs-CZ" sz="2800" dirty="0" smtClean="0"/>
              <a:t> (na vrcholu dermálních papil), uvnitř </a:t>
            </a:r>
            <a:r>
              <a:rPr lang="cs-CZ" sz="2800" dirty="0" err="1" smtClean="0"/>
              <a:t>eo</a:t>
            </a:r>
            <a:r>
              <a:rPr lang="cs-CZ" sz="2800" dirty="0" smtClean="0"/>
              <a:t> a PMN</a:t>
            </a:r>
            <a:endParaRPr lang="cs-CZ" sz="2800" u="sng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</a:t>
            </a:r>
            <a:r>
              <a:rPr lang="cs-CZ" sz="2600" dirty="0" smtClean="0"/>
              <a:t>ypicky mladší jedinci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výsev </a:t>
            </a:r>
            <a:r>
              <a:rPr lang="cs-CZ" sz="2600" dirty="0"/>
              <a:t>silně svědících puchýřků (≈ herpes</a:t>
            </a:r>
            <a:r>
              <a:rPr lang="cs-CZ" sz="2600" dirty="0" smtClean="0"/>
              <a:t>)</a:t>
            </a:r>
            <a:endParaRPr lang="cs-CZ" sz="2600" b="1" dirty="0" smtClean="0"/>
          </a:p>
        </p:txBody>
      </p:sp>
      <p:sp>
        <p:nvSpPr>
          <p:cNvPr id="13" name="Zástupný symbol pro obsah 8"/>
          <p:cNvSpPr txBox="1">
            <a:spLocks/>
          </p:cNvSpPr>
          <p:nvPr/>
        </p:nvSpPr>
        <p:spPr>
          <a:xfrm>
            <a:off x="6426152" y="3851418"/>
            <a:ext cx="5581955" cy="2584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smtClean="0"/>
          </a:p>
          <a:p>
            <a:endParaRPr lang="cs-CZ" altLang="cs-CZ" smtClean="0"/>
          </a:p>
        </p:txBody>
      </p:sp>
      <p:grpSp>
        <p:nvGrpSpPr>
          <p:cNvPr id="5" name="Skupina 4"/>
          <p:cNvGrpSpPr/>
          <p:nvPr/>
        </p:nvGrpSpPr>
        <p:grpSpPr>
          <a:xfrm>
            <a:off x="7369892" y="773488"/>
            <a:ext cx="4822108" cy="5911866"/>
            <a:chOff x="7369892" y="773488"/>
            <a:chExt cx="4822108" cy="5911866"/>
          </a:xfrm>
        </p:grpSpPr>
        <p:pic>
          <p:nvPicPr>
            <p:cNvPr id="14" name="Picture 2" descr="01255+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9"/>
            <a:stretch/>
          </p:blipFill>
          <p:spPr bwMode="auto">
            <a:xfrm>
              <a:off x="7563248" y="3437262"/>
              <a:ext cx="4628752" cy="282306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7369892" y="5977468"/>
              <a:ext cx="4822108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papilách </a:t>
              </a:r>
              <a:r>
                <a:rPr lang="cs-CZ" altLang="cs-CZ" sz="2000" b="0" i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drobné 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subepidermální </a:t>
              </a:r>
              <a:r>
                <a:rPr lang="cs-CZ" altLang="cs-CZ" sz="2000" b="0" i="0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vesikuly</a:t>
              </a:r>
              <a:r>
                <a:rPr lang="cs-CZ" altLang="cs-CZ" sz="2000" b="0" i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+ PMN a </a:t>
              </a:r>
              <a:r>
                <a:rPr lang="cs-CZ" altLang="cs-CZ" sz="2000" b="0" i="0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eo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663" y="773488"/>
              <a:ext cx="3240337" cy="244909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5551753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  <a:t>NEINFEKČNÍ A INFEKČNÍ </a:t>
            </a:r>
            <a:b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0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66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g</a:t>
            </a:r>
            <a:r>
              <a:rPr lang="cs-CZ" sz="2800" b="1" dirty="0" smtClean="0">
                <a:solidFill>
                  <a:srgbClr val="00B0F0"/>
                </a:solidFill>
              </a:rPr>
              <a:t>ranulom</a:t>
            </a:r>
            <a:r>
              <a:rPr lang="cs-CZ" sz="2800" b="1" dirty="0" smtClean="0"/>
              <a:t> = ložiskové nakupení modifikovaných histiocytů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dle histologie: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ym typeface="Symbol" panose="05050102010706020507" pitchFamily="18" charset="2"/>
              </a:rPr>
              <a:t>epiteloidní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ym typeface="Symbol" panose="05050102010706020507" pitchFamily="18" charset="2"/>
              </a:rPr>
              <a:t>p</a:t>
            </a:r>
            <a:r>
              <a:rPr lang="cs-CZ" sz="2600" dirty="0" err="1" smtClean="0">
                <a:sym typeface="Symbol" panose="05050102010706020507" pitchFamily="18" charset="2"/>
              </a:rPr>
              <a:t>alisádující</a:t>
            </a:r>
            <a:r>
              <a:rPr lang="cs-CZ" sz="2600" dirty="0" smtClean="0">
                <a:sym typeface="Symbol" panose="05050102010706020507" pitchFamily="18" charset="2"/>
              </a:rPr>
              <a:t>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s</a:t>
            </a:r>
            <a:r>
              <a:rPr lang="cs-CZ" sz="2600" dirty="0" smtClean="0">
                <a:sym typeface="Symbol" panose="05050102010706020507" pitchFamily="18" charset="2"/>
              </a:rPr>
              <a:t> nekrózou / bez nekrózy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dle etiologie: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</a:t>
            </a:r>
            <a:r>
              <a:rPr lang="cs-CZ" sz="2600" dirty="0" smtClean="0">
                <a:solidFill>
                  <a:srgbClr val="00B0F0"/>
                </a:solidFill>
              </a:rPr>
              <a:t>munitní (infekční)</a:t>
            </a:r>
            <a:r>
              <a:rPr lang="cs-CZ" sz="2600" dirty="0" smtClean="0"/>
              <a:t> </a:t>
            </a:r>
            <a:r>
              <a:rPr lang="cs-CZ" sz="2600" dirty="0" smtClean="0"/>
              <a:t>– </a:t>
            </a:r>
            <a:r>
              <a:rPr lang="cs-CZ" sz="2600" dirty="0" err="1" smtClean="0"/>
              <a:t>mykobakteria</a:t>
            </a:r>
            <a:r>
              <a:rPr lang="cs-CZ" sz="2600" dirty="0" smtClean="0"/>
              <a:t> (tbc, lepra), plísně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</a:t>
            </a:r>
            <a:r>
              <a:rPr lang="cs-CZ" sz="2600" dirty="0" smtClean="0">
                <a:solidFill>
                  <a:srgbClr val="00B0F0"/>
                </a:solidFill>
              </a:rPr>
              <a:t>einfekční</a:t>
            </a:r>
            <a:r>
              <a:rPr lang="cs-CZ" sz="2600" dirty="0" smtClean="0"/>
              <a:t> – cizí </a:t>
            </a:r>
            <a:r>
              <a:rPr lang="cs-CZ" sz="2600" dirty="0" smtClean="0"/>
              <a:t>tělesa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idiopatické</a:t>
            </a:r>
            <a:r>
              <a:rPr lang="cs-CZ" sz="2600" dirty="0" smtClean="0"/>
              <a:t> </a:t>
            </a:r>
            <a:r>
              <a:rPr lang="cs-CZ" sz="2600" dirty="0" smtClean="0"/>
              <a:t>– </a:t>
            </a:r>
            <a:r>
              <a:rPr lang="cs-CZ" sz="2600" dirty="0" err="1" smtClean="0"/>
              <a:t>Ag</a:t>
            </a:r>
            <a:r>
              <a:rPr lang="cs-CZ" sz="2600" dirty="0" smtClean="0"/>
              <a:t> je </a:t>
            </a:r>
            <a:r>
              <a:rPr lang="cs-CZ" sz="2600" dirty="0" smtClean="0"/>
              <a:t>neznámý, např. </a:t>
            </a:r>
            <a:r>
              <a:rPr lang="cs-CZ" sz="2800" dirty="0"/>
              <a:t>autoimunitní záněty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800" u="sng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416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GRANULOMA ANNULARE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časté chronické onemocnění kůže nejasné etiologie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dermis </a:t>
            </a:r>
            <a:r>
              <a:rPr lang="cs-CZ" sz="2800" dirty="0" err="1" smtClean="0">
                <a:solidFill>
                  <a:srgbClr val="00B0F0"/>
                </a:solidFill>
              </a:rPr>
              <a:t>palisádující</a:t>
            </a:r>
            <a:r>
              <a:rPr lang="cs-CZ" sz="2800" dirty="0" smtClean="0">
                <a:solidFill>
                  <a:srgbClr val="00B0F0"/>
                </a:solidFill>
              </a:rPr>
              <a:t> granulomy </a:t>
            </a:r>
            <a:r>
              <a:rPr lang="cs-CZ" sz="2800" dirty="0" smtClean="0"/>
              <a:t>kolem </a:t>
            </a:r>
            <a:r>
              <a:rPr lang="cs-CZ" sz="2800" b="1" dirty="0" smtClean="0">
                <a:solidFill>
                  <a:srgbClr val="00B0F0"/>
                </a:solidFill>
              </a:rPr>
              <a:t>nekrobiózy</a:t>
            </a:r>
            <a:r>
              <a:rPr lang="cs-CZ" sz="2800" dirty="0" smtClean="0"/>
              <a:t> (</a:t>
            </a:r>
            <a:r>
              <a:rPr lang="cs-CZ" sz="2800" dirty="0" err="1" smtClean="0"/>
              <a:t>kolegenolýzy</a:t>
            </a:r>
            <a:r>
              <a:rPr lang="cs-CZ" sz="2800" dirty="0" smtClean="0"/>
              <a:t>)</a:t>
            </a:r>
            <a:endParaRPr lang="cs-CZ" sz="2800" u="sng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d</a:t>
            </a:r>
            <a:r>
              <a:rPr lang="cs-CZ" sz="2600" dirty="0" err="1" smtClean="0"/>
              <a:t>orza</a:t>
            </a:r>
            <a:r>
              <a:rPr lang="cs-CZ" sz="2600" dirty="0" smtClean="0"/>
              <a:t> rukou a nohou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</a:t>
            </a:r>
            <a:r>
              <a:rPr lang="cs-CZ" sz="2600" dirty="0" smtClean="0"/>
              <a:t>ačervenalé prstenčité plaky</a:t>
            </a:r>
            <a:endParaRPr lang="cs-CZ" sz="2600" b="1" dirty="0" smtClean="0"/>
          </a:p>
        </p:txBody>
      </p:sp>
      <p:grpSp>
        <p:nvGrpSpPr>
          <p:cNvPr id="8" name="Skupina 7"/>
          <p:cNvGrpSpPr/>
          <p:nvPr/>
        </p:nvGrpSpPr>
        <p:grpSpPr>
          <a:xfrm>
            <a:off x="6348898" y="58992"/>
            <a:ext cx="5791941" cy="6445048"/>
            <a:chOff x="6348898" y="58992"/>
            <a:chExt cx="5791941" cy="6445048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0" r="4507" b="18342"/>
            <a:stretch/>
          </p:blipFill>
          <p:spPr>
            <a:xfrm>
              <a:off x="7873649" y="58992"/>
              <a:ext cx="4259359" cy="321072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249+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1"/>
            <a:stretch/>
          </p:blipFill>
          <p:spPr bwMode="auto">
            <a:xfrm>
              <a:off x="8114046" y="2691226"/>
              <a:ext cx="4026793" cy="381281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996864" y="4116728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0367678" y="5036407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48898" y="5561969"/>
              <a:ext cx="275652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Nekrobióza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99130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NECROBIOSIS LIPOIDICA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</a:t>
            </a:r>
            <a:r>
              <a:rPr lang="cs-CZ" sz="2800" dirty="0" smtClean="0"/>
              <a:t>astěji při DM či revmatoidní artritidě (RA)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dermis a podkoží rozsáhlé </a:t>
            </a:r>
            <a:r>
              <a:rPr lang="cs-CZ" sz="2800" dirty="0" err="1" smtClean="0">
                <a:solidFill>
                  <a:srgbClr val="00B0F0"/>
                </a:solidFill>
              </a:rPr>
              <a:t>palisádující</a:t>
            </a:r>
            <a:r>
              <a:rPr lang="cs-CZ" sz="2800" dirty="0" smtClean="0">
                <a:solidFill>
                  <a:srgbClr val="00B0F0"/>
                </a:solidFill>
              </a:rPr>
              <a:t> granulomy </a:t>
            </a:r>
            <a:r>
              <a:rPr lang="cs-CZ" sz="2800" dirty="0" smtClean="0"/>
              <a:t>kolem </a:t>
            </a:r>
            <a:r>
              <a:rPr lang="cs-CZ" sz="2800" b="1" dirty="0" smtClean="0">
                <a:solidFill>
                  <a:srgbClr val="00B0F0"/>
                </a:solidFill>
              </a:rPr>
              <a:t>nekrobiózy</a:t>
            </a:r>
            <a:r>
              <a:rPr lang="cs-CZ" sz="2800" dirty="0" smtClean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bérce, někdy předloktí aj.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tuhá zarudlá ložiska</a:t>
            </a:r>
            <a:endParaRPr lang="cs-CZ" sz="2600" b="1" dirty="0" smtClean="0"/>
          </a:p>
        </p:txBody>
      </p:sp>
      <p:grpSp>
        <p:nvGrpSpPr>
          <p:cNvPr id="7" name="Skupina 6"/>
          <p:cNvGrpSpPr/>
          <p:nvPr/>
        </p:nvGrpSpPr>
        <p:grpSpPr>
          <a:xfrm>
            <a:off x="7124970" y="0"/>
            <a:ext cx="4908350" cy="6629400"/>
            <a:chOff x="7124970" y="0"/>
            <a:chExt cx="4908350" cy="66294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" t="3871" r="66517" b="45806"/>
            <a:stretch/>
          </p:blipFill>
          <p:spPr>
            <a:xfrm>
              <a:off x="9566788" y="0"/>
              <a:ext cx="2418736" cy="345112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3" name="Picture 2" descr="00328+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7"/>
            <a:stretch/>
          </p:blipFill>
          <p:spPr bwMode="auto">
            <a:xfrm>
              <a:off x="7124970" y="2514600"/>
              <a:ext cx="3651186" cy="4114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9355086" y="5712696"/>
              <a:ext cx="267823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oblasti nekrobiózy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8794194" y="4719484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1340" y="4349596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07171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NODÓZNÍ REVMATISMUS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pacienti s RA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dermis </a:t>
            </a:r>
            <a:r>
              <a:rPr lang="cs-CZ" sz="2800" dirty="0" err="1" smtClean="0">
                <a:solidFill>
                  <a:srgbClr val="00B0F0"/>
                </a:solidFill>
              </a:rPr>
              <a:t>palisádující</a:t>
            </a:r>
            <a:r>
              <a:rPr lang="cs-CZ" sz="2800" dirty="0" smtClean="0">
                <a:solidFill>
                  <a:srgbClr val="00B0F0"/>
                </a:solidFill>
              </a:rPr>
              <a:t> granulomy </a:t>
            </a:r>
            <a:r>
              <a:rPr lang="cs-CZ" sz="2800" dirty="0" smtClean="0"/>
              <a:t>kolem </a:t>
            </a:r>
            <a:r>
              <a:rPr lang="cs-CZ" sz="2800" b="1" dirty="0" err="1" smtClean="0">
                <a:solidFill>
                  <a:srgbClr val="00B0F0"/>
                </a:solidFill>
              </a:rPr>
              <a:t>fibrinoidní</a:t>
            </a:r>
            <a:r>
              <a:rPr lang="cs-CZ" sz="2800" b="1" dirty="0" smtClean="0">
                <a:solidFill>
                  <a:srgbClr val="00B0F0"/>
                </a:solidFill>
              </a:rPr>
              <a:t> nekrózy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extenzorové strany končetin i jinde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</a:t>
            </a:r>
            <a:r>
              <a:rPr lang="cs-CZ" sz="2600" dirty="0" smtClean="0"/>
              <a:t>uhé uzly mm-5 cm</a:t>
            </a:r>
            <a:endParaRPr lang="cs-CZ" sz="2600" b="1" dirty="0" smtClean="0"/>
          </a:p>
        </p:txBody>
      </p:sp>
      <p:grpSp>
        <p:nvGrpSpPr>
          <p:cNvPr id="2" name="Skupina 1"/>
          <p:cNvGrpSpPr/>
          <p:nvPr/>
        </p:nvGrpSpPr>
        <p:grpSpPr>
          <a:xfrm>
            <a:off x="6833573" y="1095533"/>
            <a:ext cx="5304361" cy="4821972"/>
            <a:chOff x="6833573" y="1095533"/>
            <a:chExt cx="5304361" cy="4821972"/>
          </a:xfrm>
        </p:grpSpPr>
        <p:pic>
          <p:nvPicPr>
            <p:cNvPr id="10" name="Picture 2" descr="00350+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373" y="1095533"/>
              <a:ext cx="4773561" cy="47735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33573" y="5086508"/>
              <a:ext cx="3389463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</a:t>
              </a:r>
              <a:r>
                <a:rPr lang="cs-CZ" sz="2400" b="0" i="0" dirty="0" err="1">
                  <a:solidFill>
                    <a:schemeClr val="tx1"/>
                  </a:solidFill>
                  <a:latin typeface="+mn-lt"/>
                </a:rPr>
                <a:t>fibrinoidní</a:t>
              </a: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 nekróza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palisádující histiocyty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0223037" y="3157696"/>
              <a:ext cx="298822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55997" y="2857936"/>
              <a:ext cx="29882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7819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PROCESY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GRANULOM KOLEM CIZÍHO TĚLESA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kolem šicího materiálu (</a:t>
            </a:r>
            <a:r>
              <a:rPr lang="cs-CZ" sz="2800" dirty="0" err="1" smtClean="0">
                <a:solidFill>
                  <a:srgbClr val="00B0F0"/>
                </a:solidFill>
              </a:rPr>
              <a:t>Schlofferův</a:t>
            </a:r>
            <a:r>
              <a:rPr lang="cs-CZ" sz="2800" dirty="0" smtClean="0">
                <a:solidFill>
                  <a:srgbClr val="00B0F0"/>
                </a:solidFill>
              </a:rPr>
              <a:t> </a:t>
            </a:r>
            <a:r>
              <a:rPr lang="cs-CZ" sz="2800" dirty="0" err="1" smtClean="0">
                <a:solidFill>
                  <a:srgbClr val="00B0F0"/>
                </a:solidFill>
              </a:rPr>
              <a:t>pseudotumor</a:t>
            </a:r>
            <a:r>
              <a:rPr lang="cs-CZ" sz="2800" dirty="0" smtClean="0"/>
              <a:t>), uvolněného keratinu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dermis a podkoží </a:t>
            </a:r>
            <a:r>
              <a:rPr lang="cs-CZ" sz="2800" dirty="0" smtClean="0">
                <a:solidFill>
                  <a:srgbClr val="00B0F0"/>
                </a:solidFill>
              </a:rPr>
              <a:t>epiteloidní granulomy </a:t>
            </a:r>
            <a:r>
              <a:rPr lang="cs-CZ" sz="2800" dirty="0" smtClean="0"/>
              <a:t>kolem </a:t>
            </a:r>
            <a:r>
              <a:rPr lang="cs-CZ" sz="2800" b="1" dirty="0" smtClean="0">
                <a:solidFill>
                  <a:srgbClr val="00B0F0"/>
                </a:solidFill>
              </a:rPr>
              <a:t>cizorodého materiálu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v okolí často hnisavý nebo chronický zánět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7101144" y="1488871"/>
            <a:ext cx="5090856" cy="4974292"/>
            <a:chOff x="7101144" y="1488871"/>
            <a:chExt cx="5090856" cy="4974292"/>
          </a:xfrm>
        </p:grpSpPr>
        <p:grpSp>
          <p:nvGrpSpPr>
            <p:cNvPr id="5" name="Skupina 4"/>
            <p:cNvGrpSpPr/>
            <p:nvPr/>
          </p:nvGrpSpPr>
          <p:grpSpPr>
            <a:xfrm>
              <a:off x="7101144" y="1488871"/>
              <a:ext cx="5090856" cy="4174510"/>
              <a:chOff x="1250950" y="1571625"/>
              <a:chExt cx="6642100" cy="5000625"/>
            </a:xfrm>
          </p:grpSpPr>
          <p:pic>
            <p:nvPicPr>
              <p:cNvPr id="9" name="Obrázek 4" descr="stehový granulom1, 1000x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0950" y="1571625"/>
                <a:ext cx="6642100" cy="5000625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1928812" y="4429123"/>
                <a:ext cx="409601" cy="479290"/>
              </a:xfrm>
              <a:prstGeom prst="rect">
                <a:avLst/>
              </a:prstGeom>
              <a:solidFill>
                <a:srgbClr val="FFFFFF">
                  <a:alpha val="98039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2000" i="0" dirty="0">
                    <a:solidFill>
                      <a:schemeClr val="tx1"/>
                    </a:solidFill>
                    <a:latin typeface="+mn-lt"/>
                  </a:rPr>
                  <a:t>1</a:t>
                </a:r>
                <a:endParaRPr lang="en-US" sz="20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4445230" y="4226347"/>
                <a:ext cx="445964" cy="44242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6261585" y="4116534"/>
                <a:ext cx="464094" cy="44242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5754" y="5262834"/>
              <a:ext cx="3714750" cy="120032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Steh</a:t>
              </a:r>
            </a:p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Obrovské mnohojaderné bb. kolem cizích těles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843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INFEKČNÍ DERMATITIDY – </a:t>
            </a:r>
            <a: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  <a:t>blíže viz učebnice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3905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bakteriální záněty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smtClean="0"/>
              <a:t>impetigo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a</a:t>
            </a:r>
            <a:r>
              <a:rPr lang="cs-CZ" sz="2200" dirty="0" err="1" smtClean="0"/>
              <a:t>cne</a:t>
            </a:r>
            <a:r>
              <a:rPr lang="cs-CZ" sz="2200" dirty="0" smtClean="0"/>
              <a:t> </a:t>
            </a:r>
            <a:r>
              <a:rPr lang="cs-CZ" sz="2200" dirty="0" err="1" smtClean="0"/>
              <a:t>vulgaris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rosacea</a:t>
            </a:r>
            <a:endParaRPr lang="cs-CZ" sz="22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kožní mykózy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někdy úporné, predilekčně v místech vlhké zapářky a kolem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smtClean="0"/>
              <a:t>povrchové </a:t>
            </a:r>
            <a:r>
              <a:rPr lang="cs-CZ" sz="2200" dirty="0" smtClean="0"/>
              <a:t>X hluboké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virové infekce 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uchýře/opary </a:t>
            </a:r>
            <a:r>
              <a:rPr lang="cs-CZ" sz="2200" dirty="0" smtClean="0"/>
              <a:t>(herpes)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b</a:t>
            </a:r>
            <a:r>
              <a:rPr lang="cs-CZ" sz="2200" dirty="0" smtClean="0"/>
              <a:t>radavice (</a:t>
            </a:r>
            <a:r>
              <a:rPr lang="cs-CZ" sz="2200" dirty="0" err="1" smtClean="0"/>
              <a:t>verruca</a:t>
            </a:r>
            <a:r>
              <a:rPr lang="cs-CZ" sz="2200" dirty="0" smtClean="0"/>
              <a:t> </a:t>
            </a:r>
            <a:r>
              <a:rPr lang="cs-CZ" sz="2200" dirty="0" err="1" smtClean="0"/>
              <a:t>vulgaris</a:t>
            </a:r>
            <a:r>
              <a:rPr lang="cs-CZ" sz="2200" dirty="0" smtClean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exanthémy</a:t>
            </a:r>
            <a:r>
              <a:rPr lang="cs-CZ" sz="2200" dirty="0" smtClean="0"/>
              <a:t> (zarděnky, spalničky, 5. a 6. nemoc…)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500420" y="1528729"/>
            <a:ext cx="4401529" cy="5048288"/>
            <a:chOff x="7500420" y="1528729"/>
            <a:chExt cx="4401529" cy="504828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1528729"/>
              <a:ext cx="3518106" cy="26474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4243340"/>
              <a:ext cx="3518106" cy="233367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6" name="TextovéPole 8"/>
            <p:cNvSpPr txBox="1">
              <a:spLocks noChangeArrowheads="1"/>
            </p:cNvSpPr>
            <p:nvPr/>
          </p:nvSpPr>
          <p:spPr bwMode="auto">
            <a:xfrm>
              <a:off x="8136330" y="3072396"/>
              <a:ext cx="122584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impetigo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7500420" y="4407432"/>
              <a:ext cx="186175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 smtClean="0">
                  <a:solidFill>
                    <a:schemeClr val="tx1"/>
                  </a:solidFill>
                  <a:latin typeface="+mn-lt"/>
                </a:rPr>
                <a:t>dermatofytóza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7909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oruchy hustoty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 smtClean="0">
                <a:solidFill>
                  <a:srgbClr val="00B0F0"/>
                </a:solidFill>
              </a:rPr>
              <a:t>(von </a:t>
            </a:r>
            <a:r>
              <a:rPr lang="cs-CZ" sz="2000" b="1" dirty="0" err="1" smtClean="0">
                <a:solidFill>
                  <a:srgbClr val="00B0F0"/>
                </a:solidFill>
              </a:rPr>
              <a:t>Recklinghausenova</a:t>
            </a:r>
            <a:r>
              <a:rPr lang="cs-CZ" sz="2000" b="1" dirty="0" smtClean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212381" y="1811100"/>
            <a:ext cx="11807555" cy="4750726"/>
            <a:chOff x="212381" y="1811100"/>
            <a:chExt cx="11807555" cy="47507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1" r="10412" b="13299"/>
            <a:stretch/>
          </p:blipFill>
          <p:spPr>
            <a:xfrm>
              <a:off x="212381" y="1811100"/>
              <a:ext cx="5766619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" r="7681" b="3953"/>
            <a:stretch/>
          </p:blipFill>
          <p:spPr>
            <a:xfrm>
              <a:off x="6259220" y="1811100"/>
              <a:ext cx="5760716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cxnSp>
          <p:nvCxnSpPr>
            <p:cNvPr id="12" name="Přímá spojnice se šipkou 11"/>
            <p:cNvCxnSpPr/>
            <p:nvPr/>
          </p:nvCxnSpPr>
          <p:spPr>
            <a:xfrm>
              <a:off x="2979174" y="4763729"/>
              <a:ext cx="486697" cy="29496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 flipH="1">
              <a:off x="1721139" y="4616247"/>
              <a:ext cx="284642" cy="45719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 flipV="1">
              <a:off x="2315496" y="3243445"/>
              <a:ext cx="206479" cy="60588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3025993" y="5884718"/>
              <a:ext cx="614001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Osteoklastická</a:t>
              </a:r>
              <a:r>
                <a:rPr lang="cs-CZ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resorpce (vlevo) a hnědý tumor (vpravo).</a:t>
              </a:r>
            </a:p>
            <a:p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Osteoklasty - šipky</a:t>
              </a:r>
              <a:endParaRPr lang="cs-CZ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41661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chemeClr val="bg1">
                    <a:lumMod val="65000"/>
                  </a:schemeClr>
                </a:solidFill>
              </a:rPr>
              <a:t>NÁDORY kůže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e</a:t>
            </a:r>
            <a:r>
              <a:rPr lang="cs-CZ" sz="2800" b="1" dirty="0" smtClean="0">
                <a:solidFill>
                  <a:srgbClr val="00B0F0"/>
                </a:solidFill>
              </a:rPr>
              <a:t>piteliální nádory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</a:t>
            </a:r>
            <a:r>
              <a:rPr lang="cs-CZ" sz="2600" dirty="0" smtClean="0"/>
              <a:t>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kožní adnexa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z mezenchymu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lymfomy, leukémie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val="209918068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VERRUCA VULGARIS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irová infekce – </a:t>
            </a:r>
            <a:r>
              <a:rPr lang="cs-CZ" sz="2800" dirty="0" smtClean="0">
                <a:solidFill>
                  <a:srgbClr val="00B0F0"/>
                </a:solidFill>
              </a:rPr>
              <a:t>HPV</a:t>
            </a:r>
            <a:r>
              <a:rPr lang="cs-CZ" sz="2800" dirty="0" smtClean="0"/>
              <a:t> (nejčastěji typ 2)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</a:t>
            </a:r>
            <a:r>
              <a:rPr lang="cs-CZ" sz="2600" dirty="0" smtClean="0">
                <a:solidFill>
                  <a:srgbClr val="00B0F0"/>
                </a:solidFill>
              </a:rPr>
              <a:t>řenos přímým kontaktem (vlhko), </a:t>
            </a:r>
            <a:r>
              <a:rPr lang="cs-CZ" sz="2600" dirty="0" err="1" smtClean="0">
                <a:solidFill>
                  <a:srgbClr val="00B0F0"/>
                </a:solidFill>
              </a:rPr>
              <a:t>autoinokulace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</a:t>
            </a:r>
            <a:r>
              <a:rPr lang="cs-CZ" sz="2400" dirty="0" smtClean="0"/>
              <a:t>radavčitá tuhá prominence v barvě </a:t>
            </a:r>
            <a:r>
              <a:rPr lang="cs-CZ" sz="2400" dirty="0"/>
              <a:t>k</a:t>
            </a:r>
            <a:r>
              <a:rPr lang="cs-CZ" sz="2400" dirty="0" smtClean="0"/>
              <a:t>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prsty rukou, nohy….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</a:t>
            </a:r>
            <a:r>
              <a:rPr lang="cs-CZ" sz="2800" dirty="0" smtClean="0"/>
              <a:t>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cs-CZ" sz="2400" dirty="0" smtClean="0"/>
              <a:t>evětvené papily s </a:t>
            </a:r>
            <a:r>
              <a:rPr lang="cs-CZ" sz="2400" dirty="0" err="1" smtClean="0"/>
              <a:t>akantózou</a:t>
            </a:r>
            <a:r>
              <a:rPr lang="cs-CZ" sz="2400" dirty="0" smtClean="0"/>
              <a:t>, „stromečkovou“ hyperkeratózou a sloupcovitou </a:t>
            </a:r>
            <a:r>
              <a:rPr lang="cs-CZ" sz="2400" dirty="0" err="1" smtClean="0"/>
              <a:t>parakeratózou</a:t>
            </a:r>
            <a:endParaRPr lang="cs-CZ" sz="2400" dirty="0" smtClean="0"/>
          </a:p>
        </p:txBody>
      </p:sp>
      <p:grpSp>
        <p:nvGrpSpPr>
          <p:cNvPr id="2" name="Skupina 1"/>
          <p:cNvGrpSpPr/>
          <p:nvPr/>
        </p:nvGrpSpPr>
        <p:grpSpPr>
          <a:xfrm>
            <a:off x="7325187" y="83149"/>
            <a:ext cx="4807821" cy="6726662"/>
            <a:chOff x="7325187" y="83149"/>
            <a:chExt cx="4807821" cy="6726662"/>
          </a:xfrm>
        </p:grpSpPr>
        <p:pic>
          <p:nvPicPr>
            <p:cNvPr id="11" name="Zástupný symbol pro obsah 3" descr="vulgární veruka 2, přehled4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39011" y="83149"/>
              <a:ext cx="4393997" cy="330842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Zástupný symbol pro obsah 7" descr="detail parakeratozy, 1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01190" y="3595024"/>
              <a:ext cx="4269638" cy="32147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325187" y="6116793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stromečkovitá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7325187" y="3108507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dirty="0" err="1"/>
                <a:t>p</a:t>
              </a:r>
              <a:r>
                <a:rPr lang="cs-CZ" sz="2000" b="0" i="0" dirty="0" err="1" smtClean="0">
                  <a:solidFill>
                    <a:schemeClr val="tx1"/>
                  </a:solidFill>
                  <a:latin typeface="+mn-lt"/>
                </a:rPr>
                <a:t>apilomatóza</a:t>
              </a: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, hyperkeratóza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16381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CONDYLOMA ACCUMINATUM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irová infekce – </a:t>
            </a:r>
            <a:r>
              <a:rPr lang="cs-CZ" sz="2800" dirty="0" smtClean="0">
                <a:solidFill>
                  <a:srgbClr val="00B0F0"/>
                </a:solidFill>
              </a:rPr>
              <a:t>HPV</a:t>
            </a:r>
            <a:r>
              <a:rPr lang="cs-CZ" sz="2800" dirty="0" smtClean="0"/>
              <a:t> (nejčastěji typ 6, 11)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sexuálně přenosná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</a:t>
            </a:r>
            <a:r>
              <a:rPr lang="cs-CZ" sz="2400" dirty="0" smtClean="0"/>
              <a:t>radavčitá prominence </a:t>
            </a:r>
            <a:r>
              <a:rPr lang="cs-CZ" sz="2400" dirty="0" err="1" smtClean="0"/>
              <a:t>anogenitálně</a:t>
            </a:r>
            <a:endParaRPr lang="cs-CZ" sz="24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k</a:t>
            </a:r>
            <a:r>
              <a:rPr lang="cs-CZ" sz="2400" dirty="0" err="1" smtClean="0">
                <a:solidFill>
                  <a:srgbClr val="00B0F0"/>
                </a:solidFill>
              </a:rPr>
              <a:t>oilocyty</a:t>
            </a:r>
            <a:r>
              <a:rPr lang="cs-CZ" sz="2400" dirty="0" smtClean="0"/>
              <a:t> (viz. PSP6)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hyperkeratóza, </a:t>
            </a:r>
            <a:r>
              <a:rPr lang="cs-CZ" sz="2400" dirty="0" err="1" smtClean="0"/>
              <a:t>parakeratóza</a:t>
            </a:r>
            <a:r>
              <a:rPr lang="cs-CZ" sz="2400" dirty="0" smtClean="0"/>
              <a:t>, </a:t>
            </a:r>
            <a:r>
              <a:rPr lang="cs-CZ" sz="2400" dirty="0" err="1" smtClean="0"/>
              <a:t>dyskeratóza</a:t>
            </a:r>
            <a:endParaRPr lang="cs-CZ" sz="2400" dirty="0" smtClean="0"/>
          </a:p>
        </p:txBody>
      </p:sp>
      <p:grpSp>
        <p:nvGrpSpPr>
          <p:cNvPr id="5" name="Skupina 4"/>
          <p:cNvGrpSpPr/>
          <p:nvPr/>
        </p:nvGrpSpPr>
        <p:grpSpPr>
          <a:xfrm>
            <a:off x="7551174" y="1845734"/>
            <a:ext cx="4601261" cy="3464479"/>
            <a:chOff x="7551174" y="1845734"/>
            <a:chExt cx="4601261" cy="3464479"/>
          </a:xfrm>
        </p:grpSpPr>
        <p:pic>
          <p:nvPicPr>
            <p:cNvPr id="9" name="Zástupný symbol pro obsah 5" descr="condylomata2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51174" y="1845734"/>
              <a:ext cx="4601261" cy="346447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7551174" y="4910163"/>
              <a:ext cx="1268361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err="1" smtClean="0">
                  <a:solidFill>
                    <a:schemeClr val="tx1"/>
                  </a:solidFill>
                  <a:latin typeface="+mn-lt"/>
                </a:rPr>
                <a:t>koilocyty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06680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VERRUCA SENILIS (</a:t>
            </a:r>
            <a:r>
              <a:rPr lang="cs-CZ" sz="4400" b="1" dirty="0" err="1" smtClean="0">
                <a:solidFill>
                  <a:srgbClr val="00B0F0"/>
                </a:solidFill>
              </a:rPr>
              <a:t>seborrhoica</a:t>
            </a:r>
            <a:r>
              <a:rPr lang="cs-CZ" sz="4400" b="1" dirty="0" smtClean="0">
                <a:solidFill>
                  <a:srgbClr val="00B0F0"/>
                </a:solidFill>
              </a:rPr>
              <a:t>)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běžný tumor, většinou mnohočetný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častý u starších jedinců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h</a:t>
            </a:r>
            <a:r>
              <a:rPr lang="cs-CZ" sz="2400" dirty="0" err="1" smtClean="0"/>
              <a:t>yperpigmentovaná</a:t>
            </a:r>
            <a:r>
              <a:rPr lang="cs-CZ" sz="2400" dirty="0" smtClean="0"/>
              <a:t> papula mastného vzhledu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kdekoli na těle (kromě dlaní a </a:t>
            </a:r>
            <a:r>
              <a:rPr lang="cs-CZ" sz="2400" dirty="0" err="1" smtClean="0"/>
              <a:t>plosek</a:t>
            </a:r>
            <a:r>
              <a:rPr lang="cs-CZ" sz="2400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k</a:t>
            </a:r>
            <a:r>
              <a:rPr lang="cs-CZ" sz="2400" dirty="0" smtClean="0">
                <a:solidFill>
                  <a:srgbClr val="00B0F0"/>
                </a:solidFill>
              </a:rPr>
              <a:t>eratinové cysty </a:t>
            </a:r>
            <a:r>
              <a:rPr lang="cs-CZ" sz="2400" dirty="0" err="1" smtClean="0">
                <a:solidFill>
                  <a:srgbClr val="00B0F0"/>
                </a:solidFill>
              </a:rPr>
              <a:t>intraepidermálně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</a:t>
            </a:r>
            <a:r>
              <a:rPr lang="cs-CZ" sz="2400" dirty="0" smtClean="0">
                <a:solidFill>
                  <a:schemeClr val="tx1"/>
                </a:solidFill>
              </a:rPr>
              <a:t>yperkeratóza, </a:t>
            </a:r>
            <a:r>
              <a:rPr lang="cs-CZ" sz="2400" dirty="0" err="1" smtClean="0">
                <a:solidFill>
                  <a:schemeClr val="tx1"/>
                </a:solidFill>
              </a:rPr>
              <a:t>akantóza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často pigmentace</a:t>
            </a:r>
          </a:p>
        </p:txBody>
      </p:sp>
      <p:pic>
        <p:nvPicPr>
          <p:cNvPr id="7" name="Picture 3" descr="seboroicke-veruky-dyskeratozy-z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 bwMode="auto">
          <a:xfrm>
            <a:off x="9444930" y="58992"/>
            <a:ext cx="2688078" cy="32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3" descr="seborh, přehled2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3" b="10963"/>
          <a:stretch>
            <a:fillRect/>
          </a:stretch>
        </p:blipFill>
        <p:spPr>
          <a:xfrm>
            <a:off x="8262780" y="3381688"/>
            <a:ext cx="3870228" cy="33747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684295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SOLÁRNÍ (aktinická) KERATÓZA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prekanceróza – epidermální </a:t>
            </a:r>
            <a:r>
              <a:rPr lang="cs-CZ" sz="2800" dirty="0" err="1" smtClean="0"/>
              <a:t>dysplázie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UV záření (hlava, krk, dekolt, ramena, </a:t>
            </a:r>
            <a:r>
              <a:rPr lang="cs-CZ" sz="2800" dirty="0" err="1" smtClean="0">
                <a:solidFill>
                  <a:srgbClr val="00B0F0"/>
                </a:solidFill>
              </a:rPr>
              <a:t>dorza</a:t>
            </a:r>
            <a:r>
              <a:rPr lang="cs-CZ" sz="2800" dirty="0" smtClean="0">
                <a:solidFill>
                  <a:srgbClr val="00B0F0"/>
                </a:solidFill>
              </a:rPr>
              <a:t> rukou…)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</a:t>
            </a:r>
            <a:r>
              <a:rPr lang="cs-CZ" sz="2400" dirty="0" err="1" smtClean="0"/>
              <a:t>upící</a:t>
            </a:r>
            <a:r>
              <a:rPr lang="cs-CZ" sz="2400" dirty="0" smtClean="0"/>
              <a:t>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00B0F0"/>
                </a:solidFill>
              </a:rPr>
              <a:t>dysplázie</a:t>
            </a:r>
            <a:r>
              <a:rPr lang="cs-CZ" sz="2400" dirty="0" smtClean="0">
                <a:solidFill>
                  <a:srgbClr val="00B0F0"/>
                </a:solidFill>
              </a:rPr>
              <a:t> (bazálně až v dolních 2/3 epidermis)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</a:t>
            </a:r>
            <a:r>
              <a:rPr lang="cs-CZ" sz="2400" dirty="0" smtClean="0">
                <a:solidFill>
                  <a:schemeClr val="tx1"/>
                </a:solidFill>
              </a:rPr>
              <a:t>yperkeratóza, </a:t>
            </a:r>
            <a:r>
              <a:rPr lang="cs-CZ" sz="2400" dirty="0" err="1" smtClean="0">
                <a:solidFill>
                  <a:schemeClr val="tx1"/>
                </a:solidFill>
              </a:rPr>
              <a:t>parakeratóza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solární </a:t>
            </a:r>
            <a:r>
              <a:rPr lang="cs-CZ" sz="2400" dirty="0" err="1" smtClean="0"/>
              <a:t>elastóza</a:t>
            </a:r>
            <a:endParaRPr lang="cs-CZ" sz="2400" dirty="0" smtClean="0"/>
          </a:p>
        </p:txBody>
      </p:sp>
      <p:grpSp>
        <p:nvGrpSpPr>
          <p:cNvPr id="5" name="Skupina 4"/>
          <p:cNvGrpSpPr/>
          <p:nvPr/>
        </p:nvGrpSpPr>
        <p:grpSpPr>
          <a:xfrm>
            <a:off x="6126480" y="153866"/>
            <a:ext cx="6010539" cy="6704134"/>
            <a:chOff x="6126480" y="153866"/>
            <a:chExt cx="6010539" cy="670413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738" y="153866"/>
              <a:ext cx="3234270" cy="25601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2" descr="ker-sol-7764-00-he-10x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3" r="3350"/>
            <a:stretch/>
          </p:blipFill>
          <p:spPr bwMode="auto">
            <a:xfrm>
              <a:off x="7801896" y="2766256"/>
              <a:ext cx="4335123" cy="405328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126480" y="5349875"/>
              <a:ext cx="3657600" cy="150812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atypické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keratinocyty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atrofie epidermis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hyperkeratóza,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zánětlivý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631283" y="3672470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8586000" y="3990816"/>
              <a:ext cx="312738" cy="36988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0999311" y="3017338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3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312049" y="4548552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66176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BOWENOVA NEMOC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</a:rPr>
              <a:t>in </a:t>
            </a:r>
            <a:r>
              <a:rPr lang="cs-CZ" sz="2800" dirty="0" err="1" smtClean="0">
                <a:solidFill>
                  <a:srgbClr val="FF0000"/>
                </a:solidFill>
              </a:rPr>
              <a:t>situ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dlaždicobuněčný</a:t>
            </a:r>
            <a:r>
              <a:rPr lang="cs-CZ" sz="2800" dirty="0" smtClean="0">
                <a:solidFill>
                  <a:srgbClr val="FF0000"/>
                </a:solidFill>
              </a:rPr>
              <a:t> karcinom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UV záření (hlava, krk, dekolt, HKK, DKK…)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</a:t>
            </a:r>
            <a:r>
              <a:rPr lang="cs-CZ" sz="2400" dirty="0" err="1" smtClean="0"/>
              <a:t>upící</a:t>
            </a:r>
            <a:r>
              <a:rPr lang="cs-CZ" sz="2400" dirty="0" smtClean="0"/>
              <a:t> či mokvající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00B0F0"/>
                </a:solidFill>
              </a:rPr>
              <a:t>dysplázie</a:t>
            </a:r>
            <a:r>
              <a:rPr lang="cs-CZ" sz="2400" dirty="0" smtClean="0">
                <a:solidFill>
                  <a:srgbClr val="00B0F0"/>
                </a:solidFill>
              </a:rPr>
              <a:t> v celé šíři 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</a:t>
            </a:r>
            <a:r>
              <a:rPr lang="cs-CZ" sz="2400" dirty="0" smtClean="0"/>
              <a:t>asivní solární </a:t>
            </a:r>
            <a:r>
              <a:rPr lang="cs-CZ" sz="2400" dirty="0" err="1" smtClean="0"/>
              <a:t>elastóza</a:t>
            </a:r>
            <a:endParaRPr lang="cs-CZ" sz="2400" dirty="0" smtClean="0"/>
          </a:p>
        </p:txBody>
      </p:sp>
      <p:grpSp>
        <p:nvGrpSpPr>
          <p:cNvPr id="8" name="Skupina 7"/>
          <p:cNvGrpSpPr/>
          <p:nvPr/>
        </p:nvGrpSpPr>
        <p:grpSpPr>
          <a:xfrm>
            <a:off x="6437474" y="147484"/>
            <a:ext cx="5648887" cy="6516606"/>
            <a:chOff x="6437474" y="147484"/>
            <a:chExt cx="5648887" cy="651660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8" b="7296"/>
            <a:stretch/>
          </p:blipFill>
          <p:spPr>
            <a:xfrm>
              <a:off x="8340979" y="147484"/>
              <a:ext cx="3745382" cy="24482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0"/>
            <a:stretch/>
          </p:blipFill>
          <p:spPr>
            <a:xfrm flipH="1">
              <a:off x="7308707" y="2704090"/>
              <a:ext cx="4777654" cy="396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437474" y="6066537"/>
              <a:ext cx="3260060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d</a:t>
              </a:r>
              <a:r>
                <a:rPr lang="cs-CZ" sz="2000" b="0" i="0" dirty="0" err="1" smtClean="0">
                  <a:solidFill>
                    <a:schemeClr val="tx1"/>
                  </a:solidFill>
                  <a:latin typeface="+mn-lt"/>
                </a:rPr>
                <a:t>ysplázie</a:t>
              </a: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 v celé šíři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86255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0137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nejčastější maligní kožní nádor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lokálně agresivní karcinom v </a:t>
            </a:r>
            <a:r>
              <a:rPr lang="cs-CZ" sz="2800" dirty="0" err="1" smtClean="0">
                <a:solidFill>
                  <a:srgbClr val="00B0F0"/>
                </a:solidFill>
              </a:rPr>
              <a:t>insolační</a:t>
            </a:r>
            <a:r>
              <a:rPr lang="cs-CZ" sz="2800" dirty="0" smtClean="0">
                <a:solidFill>
                  <a:srgbClr val="00B0F0"/>
                </a:solidFill>
              </a:rPr>
              <a:t> zóně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ploché/vyvýšené ložisko; lesklé/</a:t>
            </a:r>
            <a:r>
              <a:rPr lang="cs-CZ" sz="2400" dirty="0" err="1" smtClean="0"/>
              <a:t>ulcerované</a:t>
            </a:r>
            <a:endParaRPr lang="cs-CZ" sz="24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</a:t>
            </a:r>
            <a:r>
              <a:rPr lang="cs-CZ" sz="2400" dirty="0" smtClean="0"/>
              <a:t>ůže být pigmentovaný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</a:t>
            </a:r>
            <a:r>
              <a:rPr lang="cs-CZ" sz="2400" dirty="0" smtClean="0">
                <a:solidFill>
                  <a:srgbClr val="00B0F0"/>
                </a:solidFill>
              </a:rPr>
              <a:t>nízda z tmavých </a:t>
            </a:r>
            <a:r>
              <a:rPr lang="cs-CZ" sz="2400" dirty="0" err="1" smtClean="0">
                <a:solidFill>
                  <a:srgbClr val="00B0F0"/>
                </a:solidFill>
              </a:rPr>
              <a:t>bazaloidních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err="1" smtClean="0">
                <a:solidFill>
                  <a:srgbClr val="00B0F0"/>
                </a:solidFill>
              </a:rPr>
              <a:t>bb</a:t>
            </a:r>
            <a:r>
              <a:rPr lang="cs-CZ" sz="2400" dirty="0" smtClean="0">
                <a:solidFill>
                  <a:srgbClr val="00B0F0"/>
                </a:solidFill>
              </a:rPr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n</a:t>
            </a:r>
            <a:r>
              <a:rPr lang="cs-CZ" sz="2400" dirty="0" smtClean="0">
                <a:solidFill>
                  <a:srgbClr val="00B0F0"/>
                </a:solidFill>
              </a:rPr>
              <a:t>a periferii hnízd </a:t>
            </a:r>
            <a:r>
              <a:rPr lang="cs-CZ" sz="2400" dirty="0" err="1" smtClean="0">
                <a:solidFill>
                  <a:srgbClr val="00B0F0"/>
                </a:solidFill>
              </a:rPr>
              <a:t>palisádovité</a:t>
            </a:r>
            <a:r>
              <a:rPr lang="cs-CZ" sz="2400" dirty="0" smtClean="0">
                <a:solidFill>
                  <a:srgbClr val="00B0F0"/>
                </a:solidFill>
              </a:rPr>
              <a:t> uspořádání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00B0F0"/>
                </a:solidFill>
              </a:rPr>
              <a:t>retrakční</a:t>
            </a:r>
            <a:r>
              <a:rPr lang="cs-CZ" sz="2400" dirty="0" smtClean="0">
                <a:solidFill>
                  <a:srgbClr val="00B0F0"/>
                </a:solidFill>
              </a:rPr>
              <a:t> štěrbiny kolem hnízd (artefakt)</a:t>
            </a:r>
          </a:p>
        </p:txBody>
      </p:sp>
      <p:pic>
        <p:nvPicPr>
          <p:cNvPr id="9" name="Picture 2" descr="ca-baso-ulc-deta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8" y="1845734"/>
            <a:ext cx="4361688" cy="30725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007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711150" y="1639743"/>
            <a:ext cx="10786601" cy="4854575"/>
            <a:chOff x="711150" y="1639743"/>
            <a:chExt cx="10786601" cy="4854575"/>
          </a:xfrm>
        </p:grpSpPr>
        <p:pic>
          <p:nvPicPr>
            <p:cNvPr id="10" name="Obrázek 3" descr="bazaliom1, 1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93"/>
            <a:stretch>
              <a:fillRect/>
            </a:stretch>
          </p:blipFill>
          <p:spPr bwMode="auto">
            <a:xfrm>
              <a:off x="711150" y="1639743"/>
              <a:ext cx="4275137" cy="48545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5" descr="bazaliom2a, 200x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76" y="1861200"/>
              <a:ext cx="5857875" cy="44116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45047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8986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UV záření (hlava, krk, dekolt, </a:t>
            </a:r>
            <a:r>
              <a:rPr lang="cs-CZ" sz="2800" dirty="0" err="1" smtClean="0">
                <a:solidFill>
                  <a:srgbClr val="00B0F0"/>
                </a:solidFill>
              </a:rPr>
              <a:t>dorza</a:t>
            </a:r>
            <a:r>
              <a:rPr lang="cs-CZ" sz="2800" dirty="0" smtClean="0">
                <a:solidFill>
                  <a:srgbClr val="00B0F0"/>
                </a:solidFill>
              </a:rPr>
              <a:t> rukou…), v okolí chronických píštělí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hrbolaté, někdy rohovitě vyvýšené tvrdé ložisko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</a:t>
            </a:r>
            <a:r>
              <a:rPr lang="cs-CZ" sz="2400" dirty="0" smtClean="0"/>
              <a:t>ůže být </a:t>
            </a:r>
            <a:r>
              <a:rPr lang="cs-CZ" sz="2400" dirty="0" err="1" smtClean="0"/>
              <a:t>ulcerovaný</a:t>
            </a:r>
            <a:endParaRPr lang="cs-CZ" sz="24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lokálně agresivní, metastazuje vzácně (pozdně)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infiltrující hnízda a čepy dlaždicových buněk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keratinizace (extracelulární, intracelulární)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intercelulární můstky</a:t>
            </a:r>
          </a:p>
        </p:txBody>
      </p:sp>
      <p:pic>
        <p:nvPicPr>
          <p:cNvPr id="9" name="Picture 2" descr="ca-spino-u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58" y="1845734"/>
            <a:ext cx="3960877" cy="36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5634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3963" y="1628623"/>
            <a:ext cx="11905034" cy="4860000"/>
            <a:chOff x="173963" y="1628623"/>
            <a:chExt cx="11905034" cy="4860000"/>
          </a:xfrm>
        </p:grpSpPr>
        <p:grpSp>
          <p:nvGrpSpPr>
            <p:cNvPr id="7" name="Skupina 6"/>
            <p:cNvGrpSpPr/>
            <p:nvPr/>
          </p:nvGrpSpPr>
          <p:grpSpPr>
            <a:xfrm>
              <a:off x="173963" y="1628623"/>
              <a:ext cx="11905034" cy="4860000"/>
              <a:chOff x="173963" y="1628623"/>
              <a:chExt cx="11905034" cy="4860000"/>
            </a:xfrm>
          </p:grpSpPr>
          <p:pic>
            <p:nvPicPr>
              <p:cNvPr id="6" name="Picture 3" descr="02444-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67"/>
              <a:stretch/>
            </p:blipFill>
            <p:spPr bwMode="auto">
              <a:xfrm>
                <a:off x="173963" y="1628623"/>
                <a:ext cx="5921249" cy="48600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2" b="10967"/>
              <a:stretch/>
            </p:blipFill>
            <p:spPr>
              <a:xfrm flipH="1">
                <a:off x="6181589" y="1628623"/>
                <a:ext cx="5897408" cy="486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sp>
          <p:nvSpPr>
            <p:cNvPr id="10" name="TextovéPole 8"/>
            <p:cNvSpPr txBox="1">
              <a:spLocks noChangeArrowheads="1"/>
            </p:cNvSpPr>
            <p:nvPr/>
          </p:nvSpPr>
          <p:spPr bwMode="auto">
            <a:xfrm>
              <a:off x="3617483" y="5904514"/>
              <a:ext cx="4955458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Keratinizace v </a:t>
              </a:r>
              <a:r>
                <a:rPr lang="cs-CZ" altLang="cs-CZ" sz="2000" i="0" dirty="0" err="1" smtClean="0">
                  <a:solidFill>
                    <a:schemeClr val="tx1"/>
                  </a:solidFill>
                  <a:latin typeface="+mn-lt"/>
                </a:rPr>
                <a:t>dlaždicobuněčném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 karcinomu.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16899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OSTEOMYELITIDA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h</a:t>
            </a:r>
            <a:r>
              <a:rPr lang="cs-CZ" sz="2800" b="1" dirty="0" smtClean="0">
                <a:solidFill>
                  <a:srgbClr val="FF0000"/>
                </a:solidFill>
              </a:rPr>
              <a:t>nisavá </a:t>
            </a:r>
            <a:r>
              <a:rPr lang="cs-CZ" sz="2800" b="1" dirty="0" smtClean="0"/>
              <a:t>– tendence ke chronicitě </a:t>
            </a:r>
            <a:r>
              <a:rPr lang="cs-CZ" sz="2800" dirty="0" smtClean="0"/>
              <a:t>(omezený krevní průtok):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00B0F0"/>
                </a:solidFill>
              </a:rPr>
              <a:t>s</a:t>
            </a:r>
            <a:r>
              <a:rPr lang="cs-CZ" sz="2400" i="1" dirty="0" smtClean="0">
                <a:solidFill>
                  <a:srgbClr val="00B0F0"/>
                </a:solidFill>
              </a:rPr>
              <a:t>tafylokok, streptokok, E. coli, salmonely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</a:t>
            </a:r>
            <a:r>
              <a:rPr lang="cs-CZ" sz="2800" b="1" dirty="0" smtClean="0"/>
              <a:t>rány vstupu infekce: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</a:t>
            </a:r>
            <a:r>
              <a:rPr lang="cs-CZ" sz="2400" dirty="0" smtClean="0">
                <a:solidFill>
                  <a:srgbClr val="00B0F0"/>
                </a:solidFill>
              </a:rPr>
              <a:t>ematogenně (</a:t>
            </a:r>
            <a:r>
              <a:rPr lang="cs-CZ" sz="2400" dirty="0" err="1" smtClean="0">
                <a:solidFill>
                  <a:srgbClr val="00B0F0"/>
                </a:solidFill>
              </a:rPr>
              <a:t>bakteremie</a:t>
            </a:r>
            <a:r>
              <a:rPr lang="cs-CZ" sz="2400" dirty="0" smtClean="0">
                <a:solidFill>
                  <a:srgbClr val="00B0F0"/>
                </a:solidFill>
              </a:rPr>
              <a:t>, sepse)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p</a:t>
            </a:r>
            <a:r>
              <a:rPr lang="cs-CZ" sz="2400" dirty="0" smtClean="0">
                <a:solidFill>
                  <a:srgbClr val="00B0F0"/>
                </a:solidFill>
              </a:rPr>
              <a:t>řestupem z okolí (</a:t>
            </a:r>
            <a:r>
              <a:rPr lang="cs-CZ" sz="2400" dirty="0" smtClean="0">
                <a:solidFill>
                  <a:srgbClr val="FF0000"/>
                </a:solidFill>
              </a:rPr>
              <a:t>ORL, zuby</a:t>
            </a:r>
            <a:r>
              <a:rPr lang="cs-CZ" sz="2400" dirty="0" smtClean="0">
                <a:solidFill>
                  <a:srgbClr val="00B0F0"/>
                </a:solidFill>
              </a:rPr>
              <a:t>!!!)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zvenčí (operace, traumata)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FF0000"/>
                </a:solidFill>
              </a:rPr>
              <a:t>obtížné hojení </a:t>
            </a:r>
            <a:r>
              <a:rPr lang="cs-CZ" sz="2800" b="1" dirty="0" smtClean="0"/>
              <a:t>– pomalý průnik ATB do kosti </a:t>
            </a:r>
            <a:r>
              <a:rPr lang="cs-CZ" sz="2800" dirty="0" smtClean="0"/>
              <a:t>(nutno operovat)</a:t>
            </a:r>
          </a:p>
        </p:txBody>
      </p:sp>
    </p:spTree>
    <p:extLst>
      <p:ext uri="{BB962C8B-B14F-4D97-AF65-F5344CB8AC3E}">
        <p14:creationId xmlns:p14="http://schemas.microsoft.com/office/powerpoint/2010/main" val="16080878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endParaRPr lang="cs-CZ" sz="72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4964307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 smtClean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piha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</a:t>
            </a:r>
            <a:r>
              <a:rPr lang="cs-CZ" sz="2800" dirty="0" err="1" smtClean="0">
                <a:solidFill>
                  <a:srgbClr val="00B0F0"/>
                </a:solidFill>
              </a:rPr>
              <a:t>entigo</a:t>
            </a:r>
            <a:r>
              <a:rPr lang="cs-CZ" sz="2800" dirty="0" smtClean="0">
                <a:solidFill>
                  <a:srgbClr val="00B0F0"/>
                </a:solidFill>
              </a:rPr>
              <a:t> simplex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</a:t>
            </a:r>
            <a:r>
              <a:rPr lang="cs-CZ" sz="2800" dirty="0" smtClean="0">
                <a:solidFill>
                  <a:srgbClr val="00B0F0"/>
                </a:solidFill>
              </a:rPr>
              <a:t>igmentové névy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 err="1" smtClean="0">
                <a:solidFill>
                  <a:srgbClr val="00B0F0"/>
                </a:solidFill>
              </a:rPr>
              <a:t>junkční</a:t>
            </a:r>
            <a:r>
              <a:rPr lang="cs-CZ" sz="2400" dirty="0" smtClean="0">
                <a:solidFill>
                  <a:srgbClr val="00B0F0"/>
                </a:solidFill>
              </a:rPr>
              <a:t>, smíšený, intradermální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B0F0"/>
                </a:solidFill>
              </a:rPr>
              <a:t>d</a:t>
            </a:r>
            <a:r>
              <a:rPr lang="cs-CZ" sz="2400" dirty="0" smtClean="0">
                <a:solidFill>
                  <a:srgbClr val="00B0F0"/>
                </a:solidFill>
              </a:rPr>
              <a:t>ysplastický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n</a:t>
            </a:r>
            <a:r>
              <a:rPr lang="cs-CZ" sz="2400" dirty="0" smtClean="0"/>
              <a:t>évus </a:t>
            </a:r>
            <a:r>
              <a:rPr lang="cs-CZ" sz="2400" dirty="0" err="1" smtClean="0"/>
              <a:t>Spitzové</a:t>
            </a:r>
            <a:endParaRPr lang="cs-CZ" sz="2400" dirty="0" smtClean="0"/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k</a:t>
            </a:r>
            <a:r>
              <a:rPr lang="cs-CZ" sz="2400" dirty="0" smtClean="0"/>
              <a:t>ongenitální névus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m</a:t>
            </a:r>
            <a:r>
              <a:rPr lang="cs-CZ" sz="2400" dirty="0" smtClean="0"/>
              <a:t>odrý névus</a:t>
            </a:r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6191373" y="1845734"/>
            <a:ext cx="4964307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 smtClean="0"/>
              <a:t>MALIGNÍ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m</a:t>
            </a:r>
            <a:r>
              <a:rPr lang="cs-CZ" sz="2800" dirty="0" smtClean="0">
                <a:solidFill>
                  <a:srgbClr val="00B0F0"/>
                </a:solidFill>
              </a:rPr>
              <a:t>elanom in </a:t>
            </a:r>
            <a:r>
              <a:rPr lang="cs-CZ" sz="2800" dirty="0" err="1" smtClean="0">
                <a:solidFill>
                  <a:srgbClr val="00B0F0"/>
                </a:solidFill>
              </a:rPr>
              <a:t>situ</a:t>
            </a:r>
            <a:endParaRPr lang="cs-CZ" sz="28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</a:t>
            </a:r>
            <a:r>
              <a:rPr lang="cs-CZ" sz="2800" dirty="0" err="1" smtClean="0">
                <a:solidFill>
                  <a:srgbClr val="00B0F0"/>
                </a:solidFill>
              </a:rPr>
              <a:t>entigo</a:t>
            </a:r>
            <a:r>
              <a:rPr lang="cs-CZ" sz="2800" dirty="0" smtClean="0">
                <a:solidFill>
                  <a:srgbClr val="00B0F0"/>
                </a:solidFill>
              </a:rPr>
              <a:t> </a:t>
            </a:r>
            <a:r>
              <a:rPr lang="cs-CZ" sz="2800" dirty="0" err="1" smtClean="0">
                <a:solidFill>
                  <a:srgbClr val="00B0F0"/>
                </a:solidFill>
              </a:rPr>
              <a:t>maligna</a:t>
            </a:r>
            <a:r>
              <a:rPr lang="cs-CZ" sz="2800" dirty="0" smtClean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superficiálně se šířící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00B0F0"/>
                </a:solidFill>
              </a:rPr>
              <a:t>nodulární</a:t>
            </a:r>
            <a:r>
              <a:rPr lang="cs-CZ" sz="2800" dirty="0" smtClean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a</a:t>
            </a:r>
            <a:r>
              <a:rPr lang="cs-CZ" sz="2800" dirty="0" smtClean="0">
                <a:solidFill>
                  <a:srgbClr val="00B0F0"/>
                </a:solidFill>
              </a:rPr>
              <a:t>krální </a:t>
            </a:r>
            <a:r>
              <a:rPr lang="cs-CZ" sz="2800" dirty="0" err="1" smtClean="0">
                <a:solidFill>
                  <a:srgbClr val="00B0F0"/>
                </a:solidFill>
              </a:rPr>
              <a:t>lentiginózní</a:t>
            </a:r>
            <a:r>
              <a:rPr lang="cs-CZ" sz="2800" dirty="0" smtClean="0">
                <a:solidFill>
                  <a:srgbClr val="00B0F0"/>
                </a:solidFill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298125902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2087925" y="1504335"/>
            <a:ext cx="8016151" cy="4114801"/>
            <a:chOff x="1546949" y="1504335"/>
            <a:chExt cx="8016151" cy="411480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36" b="38468"/>
            <a:stretch/>
          </p:blipFill>
          <p:spPr>
            <a:xfrm>
              <a:off x="1546949" y="1504335"/>
              <a:ext cx="8016151" cy="2212259"/>
            </a:xfrm>
            <a:prstGeom prst="rect">
              <a:avLst/>
            </a:prstGeom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749476" y="3516108"/>
              <a:ext cx="872355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smtClean="0"/>
                <a:t>norma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986589" y="3516108"/>
              <a:ext cx="636713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smtClean="0"/>
                <a:t>piha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958564" y="3516108"/>
              <a:ext cx="903517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 smtClean="0"/>
                <a:t>lentigo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057212" y="3516108"/>
              <a:ext cx="92884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j</a:t>
              </a:r>
              <a:r>
                <a:rPr lang="cs-CZ" sz="2000" dirty="0" err="1" smtClean="0"/>
                <a:t>unkční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121273" y="3516108"/>
              <a:ext cx="102470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smtClean="0"/>
                <a:t>smíšený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07454" y="3516107"/>
              <a:ext cx="1061766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 smtClean="0"/>
                <a:t>intrader</a:t>
              </a:r>
              <a:r>
                <a:rPr lang="cs-CZ" sz="2000" dirty="0" smtClean="0"/>
                <a:t>.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8404437" y="3516106"/>
              <a:ext cx="865622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m</a:t>
              </a:r>
              <a:r>
                <a:rPr lang="cs-CZ" sz="2000" dirty="0" smtClean="0"/>
                <a:t>odrý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27" r="30250" b="7291"/>
            <a:stretch/>
          </p:blipFill>
          <p:spPr>
            <a:xfrm>
              <a:off x="1546950" y="4285548"/>
              <a:ext cx="5591270" cy="1333588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9" t="70527" r="2530" b="7291"/>
            <a:stretch/>
          </p:blipFill>
          <p:spPr>
            <a:xfrm>
              <a:off x="7246114" y="4285548"/>
              <a:ext cx="2227007" cy="1333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77089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benigní tumor 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dekoli na těle, první vznikají kolem 1. roku života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ostře ohraničená </a:t>
            </a:r>
            <a:r>
              <a:rPr lang="cs-CZ" sz="2400" dirty="0" err="1" smtClean="0"/>
              <a:t>makula</a:t>
            </a:r>
            <a:r>
              <a:rPr lang="cs-CZ" sz="2400" dirty="0" smtClean="0"/>
              <a:t>/papula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míra pigmentace je odvislá od hloubky, ve které jsou melanocyty lokalizovány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solidFill>
                  <a:srgbClr val="00B0F0"/>
                </a:solidFill>
              </a:rPr>
              <a:t>junkční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zmnožené melanocyty v </a:t>
            </a:r>
            <a:r>
              <a:rPr lang="cs-CZ" sz="2400" dirty="0" err="1" smtClean="0"/>
              <a:t>dermoepidermální</a:t>
            </a:r>
            <a:r>
              <a:rPr lang="cs-CZ" sz="2400" dirty="0" smtClean="0"/>
              <a:t> </a:t>
            </a:r>
            <a:r>
              <a:rPr lang="cs-CZ" sz="2400" dirty="0" err="1" smtClean="0"/>
              <a:t>junkci</a:t>
            </a:r>
            <a:r>
              <a:rPr lang="cs-CZ" sz="2400" dirty="0" smtClean="0"/>
              <a:t> (DEJ)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</a:t>
            </a:r>
            <a:r>
              <a:rPr lang="cs-CZ" sz="2400" b="1" dirty="0" smtClean="0">
                <a:solidFill>
                  <a:srgbClr val="00B0F0"/>
                </a:solidFill>
              </a:rPr>
              <a:t>míšený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- melanocyty </a:t>
            </a:r>
            <a:r>
              <a:rPr lang="cs-CZ" sz="2400" dirty="0"/>
              <a:t>v </a:t>
            </a:r>
            <a:r>
              <a:rPr lang="cs-CZ" sz="2400" dirty="0" smtClean="0"/>
              <a:t>(</a:t>
            </a:r>
            <a:r>
              <a:rPr lang="cs-CZ" sz="2400" dirty="0"/>
              <a:t>DEJ</a:t>
            </a:r>
            <a:r>
              <a:rPr lang="cs-CZ" sz="2400" dirty="0" smtClean="0"/>
              <a:t>) a hnízda intradermálně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i</a:t>
            </a:r>
            <a:r>
              <a:rPr lang="cs-CZ" sz="2400" b="1" dirty="0" smtClean="0">
                <a:solidFill>
                  <a:srgbClr val="00B0F0"/>
                </a:solidFill>
              </a:rPr>
              <a:t>ntradermální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hnízda melanocytů intradermálně</a:t>
            </a:r>
            <a:endParaRPr lang="cs-CZ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4686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pic>
        <p:nvPicPr>
          <p:cNvPr id="5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1025" y="1737360"/>
            <a:ext cx="3714750" cy="4837113"/>
          </a:xfrm>
          <a:noFill/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31936"/>
          <a:stretch/>
        </p:blipFill>
        <p:spPr>
          <a:xfrm>
            <a:off x="4253434" y="1737360"/>
            <a:ext cx="3746091" cy="4837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16374"/>
          <a:stretch/>
        </p:blipFill>
        <p:spPr>
          <a:xfrm>
            <a:off x="289559" y="2433483"/>
            <a:ext cx="3762375" cy="21532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9559" y="4606449"/>
            <a:ext cx="1599220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err="1" smtClean="0"/>
              <a:t>junkční</a:t>
            </a:r>
            <a:r>
              <a:rPr lang="cs-CZ" sz="2000" dirty="0" smtClean="0"/>
              <a:t>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379778" y="5997714"/>
            <a:ext cx="1695079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smtClean="0"/>
              <a:t>smíšený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63321" y="5997714"/>
            <a:ext cx="2275688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smtClean="0"/>
              <a:t>intradermální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40149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</a:t>
            </a:r>
            <a:r>
              <a:rPr lang="cs-CZ" sz="4400" b="1" dirty="0" smtClean="0">
                <a:solidFill>
                  <a:srgbClr val="FF0000"/>
                </a:solidFill>
              </a:rPr>
              <a:t>!!!</a:t>
            </a:r>
            <a:endParaRPr lang="cs-CZ" sz="44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</a:rPr>
              <a:t>vysoce maligní nádor z melanocytů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rostoucí incidence (v posledních 30 letech 3x</a:t>
            </a:r>
            <a:r>
              <a:rPr lang="cs-CZ" sz="2400" dirty="0" smtClean="0"/>
              <a:t>)</a:t>
            </a:r>
            <a:endParaRPr lang="cs-CZ" sz="26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vzniká: </a:t>
            </a:r>
            <a:endParaRPr lang="cs-CZ" sz="28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 smtClean="0"/>
              <a:t>malignizací</a:t>
            </a:r>
            <a:r>
              <a:rPr lang="cs-CZ" sz="2400" dirty="0" smtClean="0"/>
              <a:t> </a:t>
            </a:r>
            <a:r>
              <a:rPr lang="cs-CZ" sz="2400" dirty="0"/>
              <a:t>névů (dysplastických)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u="sng" dirty="0" smtClean="0">
                <a:solidFill>
                  <a:srgbClr val="00B0F0"/>
                </a:solidFill>
              </a:rPr>
              <a:t>de </a:t>
            </a:r>
            <a:r>
              <a:rPr lang="cs-CZ" sz="2400" i="1" u="sng" dirty="0">
                <a:solidFill>
                  <a:srgbClr val="00B0F0"/>
                </a:solidFill>
              </a:rPr>
              <a:t>novo </a:t>
            </a:r>
            <a:r>
              <a:rPr lang="cs-CZ" sz="2400" dirty="0" smtClean="0">
                <a:solidFill>
                  <a:schemeClr val="tx1"/>
                </a:solidFill>
              </a:rPr>
              <a:t>- častější</a:t>
            </a:r>
            <a:endParaRPr lang="cs-CZ" sz="24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etiologie: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UV-A </a:t>
            </a:r>
            <a:r>
              <a:rPr lang="cs-CZ" sz="2400" dirty="0"/>
              <a:t>záření u kožních </a:t>
            </a:r>
            <a:r>
              <a:rPr lang="cs-CZ" sz="2400" dirty="0" smtClean="0"/>
              <a:t>melanomů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v jiných lokalizacích etiologie nejasná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6951831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smtClean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722255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k</a:t>
            </a:r>
            <a:r>
              <a:rPr lang="cs-CZ" sz="2400" dirty="0" smtClean="0">
                <a:solidFill>
                  <a:srgbClr val="FF0000"/>
                </a:solidFill>
              </a:rPr>
              <a:t>ůže, sliznice, sítnice, meningy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makroskopicky </a:t>
            </a:r>
            <a:r>
              <a:rPr lang="cs-CZ" sz="2400" b="1" dirty="0" smtClean="0">
                <a:solidFill>
                  <a:srgbClr val="00B0F0"/>
                </a:solidFill>
              </a:rPr>
              <a:t>ABCDE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B0F0"/>
                </a:solidFill>
              </a:rPr>
              <a:t>kritéria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A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a</a:t>
            </a:r>
            <a:r>
              <a:rPr lang="cs-CZ" sz="2400" dirty="0" err="1" smtClean="0"/>
              <a:t>symetry</a:t>
            </a:r>
            <a:r>
              <a:rPr lang="cs-CZ" sz="2400" dirty="0" smtClean="0"/>
              <a:t> – nepravidelný tvar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B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b</a:t>
            </a:r>
            <a:r>
              <a:rPr lang="cs-CZ" sz="2400" dirty="0" err="1" smtClean="0"/>
              <a:t>order</a:t>
            </a:r>
            <a:r>
              <a:rPr lang="cs-CZ" sz="2400" dirty="0" smtClean="0"/>
              <a:t> – „rozpitý“ okraj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C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c</a:t>
            </a:r>
            <a:r>
              <a:rPr lang="cs-CZ" sz="2400" dirty="0" err="1" smtClean="0"/>
              <a:t>olor</a:t>
            </a:r>
            <a:r>
              <a:rPr lang="cs-CZ" sz="2400" dirty="0" smtClean="0"/>
              <a:t> – nepravidelná pigmentace v rámci jedné léze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D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d</a:t>
            </a:r>
            <a:r>
              <a:rPr lang="cs-CZ" sz="2400" dirty="0" err="1" smtClean="0"/>
              <a:t>iameter</a:t>
            </a:r>
            <a:r>
              <a:rPr lang="cs-CZ" sz="2400" dirty="0" smtClean="0"/>
              <a:t> – průměr &gt; 6 mm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E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e</a:t>
            </a:r>
            <a:r>
              <a:rPr lang="cs-CZ" sz="2400" dirty="0" err="1" smtClean="0"/>
              <a:t>volving</a:t>
            </a:r>
            <a:r>
              <a:rPr lang="cs-CZ" sz="2400" dirty="0" smtClean="0"/>
              <a:t>, </a:t>
            </a:r>
            <a:r>
              <a:rPr lang="cs-CZ" sz="2400" dirty="0" err="1" smtClean="0">
                <a:solidFill>
                  <a:srgbClr val="00B0F0"/>
                </a:solidFill>
              </a:rPr>
              <a:t>e</a:t>
            </a:r>
            <a:r>
              <a:rPr lang="cs-CZ" sz="2400" dirty="0" err="1" smtClean="0"/>
              <a:t>levation</a:t>
            </a:r>
            <a:r>
              <a:rPr lang="cs-CZ" sz="2400" dirty="0" smtClean="0"/>
              <a:t> – postupný vývoj léze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9134654" y="2372898"/>
            <a:ext cx="2983606" cy="4155333"/>
            <a:chOff x="9164146" y="2181168"/>
            <a:chExt cx="2983606" cy="415533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146" y="2181168"/>
              <a:ext cx="2983606" cy="19859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2" t="16334" r="15835" b="12361"/>
            <a:stretch/>
          </p:blipFill>
          <p:spPr>
            <a:xfrm>
              <a:off x="9164146" y="4212733"/>
              <a:ext cx="2983606" cy="21237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0707994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smtClean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</a:t>
            </a:r>
            <a:r>
              <a:rPr lang="cs-CZ" sz="2800" dirty="0" smtClean="0"/>
              <a:t>ikro: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a</a:t>
            </a:r>
            <a:r>
              <a:rPr lang="cs-CZ" sz="2600" dirty="0" smtClean="0">
                <a:solidFill>
                  <a:srgbClr val="00B0F0"/>
                </a:solidFill>
              </a:rPr>
              <a:t>symetrie léze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atypické melanocyty (pleomorfní, </a:t>
            </a:r>
            <a:r>
              <a:rPr lang="cs-CZ" sz="2600" dirty="0" err="1" smtClean="0"/>
              <a:t>vřetenité</a:t>
            </a:r>
            <a:r>
              <a:rPr lang="cs-CZ" sz="2600" dirty="0" smtClean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velká hyperchromní jádra s </a:t>
            </a:r>
            <a:r>
              <a:rPr lang="cs-CZ" sz="2600" dirty="0" smtClean="0">
                <a:solidFill>
                  <a:srgbClr val="00B0F0"/>
                </a:solidFill>
              </a:rPr>
              <a:t>nápadnými jadérky </a:t>
            </a:r>
            <a:r>
              <a:rPr lang="cs-CZ" sz="2600" dirty="0" smtClean="0"/>
              <a:t>(eozinofilními)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mitózy</a:t>
            </a:r>
            <a:r>
              <a:rPr lang="cs-CZ" sz="2600" dirty="0" smtClean="0"/>
              <a:t> v atypických lokalizacích, atypické mitózy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</a:t>
            </a:r>
            <a:r>
              <a:rPr lang="cs-CZ" sz="2600" dirty="0" smtClean="0"/>
              <a:t>epravidelné hrubé pigmentace (!! ale i kompletně </a:t>
            </a:r>
            <a:r>
              <a:rPr lang="cs-CZ" sz="2600" dirty="0" err="1" smtClean="0"/>
              <a:t>apigmentované</a:t>
            </a:r>
            <a:r>
              <a:rPr lang="cs-CZ" sz="2600" dirty="0" smtClean="0"/>
              <a:t> formy)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i</a:t>
            </a:r>
            <a:r>
              <a:rPr lang="cs-CZ" sz="2600" dirty="0" err="1" smtClean="0">
                <a:solidFill>
                  <a:srgbClr val="00B0F0"/>
                </a:solidFill>
              </a:rPr>
              <a:t>munoprofil</a:t>
            </a:r>
            <a:r>
              <a:rPr lang="cs-CZ" sz="2600" dirty="0" smtClean="0"/>
              <a:t>: S-100, SOX10, </a:t>
            </a:r>
            <a:r>
              <a:rPr lang="cs-CZ" sz="2600" dirty="0" err="1" smtClean="0"/>
              <a:t>MelanA</a:t>
            </a:r>
            <a:r>
              <a:rPr lang="cs-CZ" sz="2600" dirty="0" smtClean="0"/>
              <a:t>, HMB-45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FF0000"/>
                </a:solidFill>
              </a:rPr>
              <a:t>m</a:t>
            </a:r>
            <a:r>
              <a:rPr lang="cs-CZ" sz="2600" dirty="0" smtClean="0">
                <a:solidFill>
                  <a:srgbClr val="FF0000"/>
                </a:solidFill>
              </a:rPr>
              <a:t>utace genu </a:t>
            </a:r>
            <a:r>
              <a:rPr lang="cs-CZ" sz="2600" b="1" i="1" dirty="0" smtClean="0">
                <a:solidFill>
                  <a:srgbClr val="00B0F0"/>
                </a:solidFill>
              </a:rPr>
              <a:t>BRAF</a:t>
            </a:r>
            <a:r>
              <a:rPr lang="cs-CZ" sz="2600" dirty="0" smtClean="0"/>
              <a:t> (nejčastěji </a:t>
            </a:r>
            <a:r>
              <a:rPr lang="cs-CZ" sz="2600" i="1" dirty="0" smtClean="0"/>
              <a:t>BRAF V600E</a:t>
            </a:r>
            <a:r>
              <a:rPr lang="cs-CZ" sz="2600" dirty="0" smtClean="0"/>
              <a:t>) či </a:t>
            </a:r>
            <a:r>
              <a:rPr lang="cs-CZ" sz="2600" b="1" i="1" dirty="0" smtClean="0">
                <a:solidFill>
                  <a:srgbClr val="00B0F0"/>
                </a:solidFill>
              </a:rPr>
              <a:t>NRAS</a:t>
            </a:r>
            <a:r>
              <a:rPr lang="cs-CZ" sz="2600" dirty="0" smtClean="0"/>
              <a:t>, či </a:t>
            </a:r>
            <a:r>
              <a:rPr lang="cs-CZ" sz="2600" i="1" dirty="0" smtClean="0">
                <a:solidFill>
                  <a:srgbClr val="00B0F0"/>
                </a:solidFill>
              </a:rPr>
              <a:t>NF1</a:t>
            </a:r>
            <a:r>
              <a:rPr lang="cs-CZ" sz="2600" dirty="0" smtClean="0"/>
              <a:t> nebo v žádném z uvedených genů (</a:t>
            </a:r>
            <a:r>
              <a:rPr lang="cs-CZ" sz="2600" dirty="0" smtClean="0">
                <a:solidFill>
                  <a:srgbClr val="00B0F0"/>
                </a:solidFill>
              </a:rPr>
              <a:t>triple </a:t>
            </a:r>
            <a:r>
              <a:rPr lang="cs-CZ" sz="2600" dirty="0" err="1" smtClean="0">
                <a:solidFill>
                  <a:srgbClr val="00B0F0"/>
                </a:solidFill>
              </a:rPr>
              <a:t>wild</a:t>
            </a:r>
            <a:r>
              <a:rPr lang="cs-CZ" sz="2600" dirty="0" smtClean="0">
                <a:solidFill>
                  <a:srgbClr val="00B0F0"/>
                </a:solidFill>
              </a:rPr>
              <a:t>-type</a:t>
            </a:r>
            <a:r>
              <a:rPr lang="cs-CZ" sz="2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70368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- </a:t>
            </a:r>
            <a:r>
              <a:rPr lang="cs-CZ" sz="4400" b="1" dirty="0" err="1" smtClean="0">
                <a:solidFill>
                  <a:srgbClr val="00B0F0"/>
                </a:solidFill>
              </a:rPr>
              <a:t>staging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436255" cy="2003595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dle </a:t>
            </a:r>
            <a:r>
              <a:rPr lang="cs-CZ" sz="2800" b="1" u="sng" dirty="0" smtClean="0">
                <a:solidFill>
                  <a:srgbClr val="00B0F0"/>
                </a:solidFill>
              </a:rPr>
              <a:t>BRESLOWA</a:t>
            </a:r>
            <a:r>
              <a:rPr lang="cs-CZ" sz="2800" dirty="0" smtClean="0"/>
              <a:t> = hloubka invaze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vzdálenost od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granulosum</a:t>
            </a:r>
            <a:r>
              <a:rPr lang="cs-CZ" sz="2400" dirty="0" smtClean="0"/>
              <a:t> po spodní hranici invazivní komponenty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cs-CZ" sz="2400" dirty="0" smtClean="0"/>
              <a:t>ejdůležitější prognostický faktor:</a:t>
            </a:r>
          </a:p>
          <a:p>
            <a:pPr marL="292608" lvl="1" indent="0">
              <a:buNone/>
            </a:pPr>
            <a:endParaRPr lang="cs-CZ" sz="2400" dirty="0" smtClean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36351"/>
              </p:ext>
            </p:extLst>
          </p:nvPr>
        </p:nvGraphicFramePr>
        <p:xfrm>
          <a:off x="1172495" y="3569109"/>
          <a:ext cx="4964308" cy="234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1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21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Hloubka invaze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5leté přežití</a:t>
                      </a:r>
                      <a:endParaRPr lang="cs-CZ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B0F0"/>
                          </a:solidFill>
                        </a:rPr>
                        <a:t>&lt; 1 mm</a:t>
                      </a:r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B0F0"/>
                          </a:solidFill>
                        </a:rPr>
                        <a:t>95 – 100 %</a:t>
                      </a:r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– 2 mm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 – 95 %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2.1 – 4 mm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 – 75 %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&gt; 4 mm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50 %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Zástupný symbol pro obsah 3"/>
          <p:cNvSpPr txBox="1">
            <a:spLocks/>
          </p:cNvSpPr>
          <p:nvPr/>
        </p:nvSpPr>
        <p:spPr>
          <a:xfrm>
            <a:off x="6755746" y="1845734"/>
            <a:ext cx="4556268" cy="2003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dle </a:t>
            </a:r>
            <a:r>
              <a:rPr lang="cs-CZ" sz="2600" dirty="0" smtClean="0">
                <a:solidFill>
                  <a:srgbClr val="00B0F0"/>
                </a:solidFill>
              </a:rPr>
              <a:t>CLARKA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hloubka invaze dle histologických vrstev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j</a:t>
            </a:r>
            <a:r>
              <a:rPr lang="cs-CZ" sz="2400" dirty="0" smtClean="0"/>
              <a:t>iž se nepoužívá</a:t>
            </a:r>
          </a:p>
          <a:p>
            <a:pPr marL="292608" lvl="1" indent="0">
              <a:buFont typeface="Calibri" pitchFamily="34" charset="0"/>
              <a:buNone/>
            </a:pPr>
            <a:endParaRPr lang="cs-CZ" sz="24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r="9522" b="12668"/>
          <a:stretch/>
        </p:blipFill>
        <p:spPr>
          <a:xfrm>
            <a:off x="6533535" y="3569109"/>
            <a:ext cx="5616001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169457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prognostické faktory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B0F0"/>
                </a:solidFill>
              </a:rPr>
              <a:t>h</a:t>
            </a:r>
            <a:r>
              <a:rPr lang="cs-CZ" sz="2200" dirty="0" smtClean="0">
                <a:solidFill>
                  <a:srgbClr val="00B0F0"/>
                </a:solidFill>
              </a:rPr>
              <a:t>loubka invaze dle </a:t>
            </a:r>
            <a:r>
              <a:rPr lang="cs-CZ" sz="2200" dirty="0" err="1" smtClean="0">
                <a:solidFill>
                  <a:srgbClr val="00B0F0"/>
                </a:solidFill>
              </a:rPr>
              <a:t>Breslowa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smtClean="0"/>
              <a:t>(v mm)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u</a:t>
            </a:r>
            <a:r>
              <a:rPr lang="cs-CZ" sz="2200" dirty="0" smtClean="0"/>
              <a:t>lcerace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očet mitóz v 1 mm</a:t>
            </a:r>
            <a:r>
              <a:rPr lang="cs-CZ" sz="2200" baseline="30000" dirty="0" smtClean="0"/>
              <a:t>2 </a:t>
            </a:r>
            <a:endParaRPr lang="cs-CZ" sz="22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arciální regrese (zhoršuje prognózu)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i</a:t>
            </a:r>
            <a:r>
              <a:rPr lang="cs-CZ" sz="2200" dirty="0" err="1" smtClean="0"/>
              <a:t>ntratumorózní</a:t>
            </a:r>
            <a:r>
              <a:rPr lang="cs-CZ" sz="2200" dirty="0" smtClean="0"/>
              <a:t> lymfocyty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l</a:t>
            </a:r>
            <a:r>
              <a:rPr lang="cs-CZ" sz="2200" dirty="0" err="1" smtClean="0"/>
              <a:t>ymfovaskulární</a:t>
            </a:r>
            <a:r>
              <a:rPr lang="cs-CZ" sz="2200" dirty="0" smtClean="0"/>
              <a:t> invaze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d</a:t>
            </a:r>
            <a:r>
              <a:rPr lang="cs-CZ" sz="2200" dirty="0" smtClean="0"/>
              <a:t>elší přežití u žen</a:t>
            </a:r>
            <a:r>
              <a:rPr lang="cs-CZ" altLang="cs-CZ" sz="2200" dirty="0" smtClean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delší </a:t>
            </a:r>
            <a:r>
              <a:rPr lang="cs-CZ" altLang="cs-CZ" sz="2200" dirty="0"/>
              <a:t>přežití při lokalizaci melanomu  na </a:t>
            </a:r>
            <a:r>
              <a:rPr lang="cs-CZ" altLang="cs-CZ" sz="2200" dirty="0" smtClean="0"/>
              <a:t>končetinách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vyjma  </a:t>
            </a:r>
            <a:r>
              <a:rPr lang="cs-CZ" altLang="cs-CZ" sz="1800" dirty="0" err="1"/>
              <a:t>subungvální</a:t>
            </a:r>
            <a:r>
              <a:rPr lang="cs-CZ" altLang="cs-CZ" sz="1800" dirty="0"/>
              <a:t> a plantární (</a:t>
            </a:r>
            <a:r>
              <a:rPr lang="cs-CZ" altLang="cs-CZ" sz="1800" b="1" dirty="0" err="1">
                <a:solidFill>
                  <a:srgbClr val="FF0000"/>
                </a:solidFill>
              </a:rPr>
              <a:t>akrolentiginózní</a:t>
            </a:r>
            <a:r>
              <a:rPr lang="cs-CZ" altLang="cs-CZ" sz="1800" b="1" dirty="0">
                <a:solidFill>
                  <a:srgbClr val="FF0000"/>
                </a:solidFill>
              </a:rPr>
              <a:t> melanom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 špatná prognóza</a:t>
            </a:r>
            <a:r>
              <a:rPr lang="cs-CZ" altLang="cs-CZ" sz="18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val="110264583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smtClean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p</a:t>
            </a:r>
            <a:r>
              <a:rPr lang="cs-CZ" sz="2800" dirty="0" smtClean="0">
                <a:solidFill>
                  <a:srgbClr val="FF0000"/>
                </a:solidFill>
              </a:rPr>
              <a:t>rognóza, léčba: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dříve fatální, bez  možnosti predikce doby přežití (pozdní metastázy…)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</a:t>
            </a:r>
            <a:r>
              <a:rPr lang="cs-CZ" sz="2600" dirty="0" smtClean="0"/>
              <a:t>etastazuje kamkoli (LU, játra, jakýkoli orgán…)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l</a:t>
            </a:r>
            <a:r>
              <a:rPr lang="cs-CZ" sz="2600" dirty="0" smtClean="0">
                <a:solidFill>
                  <a:srgbClr val="00B0F0"/>
                </a:solidFill>
              </a:rPr>
              <a:t>éčba dle stádia</a:t>
            </a:r>
            <a:r>
              <a:rPr lang="cs-CZ" sz="2600" dirty="0" smtClean="0"/>
              <a:t>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Stage</a:t>
            </a:r>
            <a:r>
              <a:rPr lang="cs-CZ" sz="2200" dirty="0" smtClean="0"/>
              <a:t> 0 – resekce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Stage</a:t>
            </a:r>
            <a:r>
              <a:rPr lang="cs-CZ" sz="2200" dirty="0" smtClean="0"/>
              <a:t> 1, 2 – resekce + eventuálně vyšetření spádové LU – při LU+ CHT/cílená </a:t>
            </a:r>
            <a:r>
              <a:rPr lang="cs-CZ" sz="2200" dirty="0" err="1" smtClean="0"/>
              <a:t>tp</a:t>
            </a:r>
            <a:r>
              <a:rPr lang="cs-CZ" sz="2200" dirty="0" smtClean="0"/>
              <a:t>.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Stage</a:t>
            </a:r>
            <a:r>
              <a:rPr lang="cs-CZ" sz="2200" dirty="0" smtClean="0"/>
              <a:t> 3, 4 – resekce + CHT + </a:t>
            </a:r>
            <a:r>
              <a:rPr lang="cs-CZ" sz="2200" dirty="0" err="1" smtClean="0"/>
              <a:t>imunotp</a:t>
            </a:r>
            <a:r>
              <a:rPr lang="cs-CZ" sz="2200" dirty="0" smtClean="0"/>
              <a:t>. + cílená </a:t>
            </a:r>
            <a:r>
              <a:rPr lang="cs-CZ" sz="2200" dirty="0" err="1" smtClean="0"/>
              <a:t>tp</a:t>
            </a:r>
            <a:r>
              <a:rPr lang="cs-CZ" sz="2200" dirty="0" smtClean="0"/>
              <a:t>. + RT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nyní </a:t>
            </a:r>
            <a:r>
              <a:rPr lang="cs-CZ" sz="2600" b="1" dirty="0" smtClean="0">
                <a:solidFill>
                  <a:srgbClr val="00B0F0"/>
                </a:solidFill>
              </a:rPr>
              <a:t>molekulárně cílená terapie</a:t>
            </a:r>
            <a:r>
              <a:rPr lang="cs-CZ" sz="2600" dirty="0" smtClean="0"/>
              <a:t>: </a:t>
            </a:r>
            <a:r>
              <a:rPr lang="cs-CZ" sz="2600" i="1" dirty="0" smtClean="0"/>
              <a:t>BRAF</a:t>
            </a:r>
            <a:r>
              <a:rPr lang="cs-CZ" sz="2600" dirty="0" smtClean="0"/>
              <a:t> a </a:t>
            </a:r>
            <a:r>
              <a:rPr lang="cs-CZ" sz="2600" i="1" dirty="0" smtClean="0"/>
              <a:t>MEK inhibitory</a:t>
            </a:r>
            <a:r>
              <a:rPr lang="cs-CZ" sz="2600" dirty="0" smtClean="0"/>
              <a:t>, nově i </a:t>
            </a:r>
            <a:r>
              <a:rPr lang="cs-CZ" sz="2600" i="1" dirty="0" err="1" smtClean="0"/>
              <a:t>checkpoint</a:t>
            </a:r>
            <a:r>
              <a:rPr lang="cs-CZ" sz="2600" i="1" dirty="0" smtClean="0"/>
              <a:t> inhibitory </a:t>
            </a:r>
            <a:r>
              <a:rPr lang="cs-CZ" sz="2600" dirty="0" smtClean="0">
                <a:sym typeface="Wingdings" panose="05000000000000000000" pitchFamily="2" charset="2"/>
              </a:rPr>
              <a:t> </a:t>
            </a:r>
            <a:r>
              <a:rPr lang="cs-CZ" sz="2600" dirty="0" smtClean="0">
                <a:solidFill>
                  <a:srgbClr val="00B0F0"/>
                </a:solidFill>
                <a:sym typeface="Wingdings" panose="05000000000000000000" pitchFamily="2" charset="2"/>
              </a:rPr>
              <a:t>prodloužení přežití, zlepšení kvality života i u generalizovaných melanomů </a:t>
            </a:r>
            <a:r>
              <a:rPr lang="cs-CZ" sz="2600" dirty="0" smtClean="0">
                <a:sym typeface="Wingdings" panose="05000000000000000000" pitchFamily="2" charset="2"/>
              </a:rPr>
              <a:t>(dlouhodobá statistika zatím není k dispozici)</a:t>
            </a:r>
            <a:endParaRPr lang="cs-CZ" sz="2600" i="1" dirty="0" smtClean="0"/>
          </a:p>
        </p:txBody>
      </p:sp>
    </p:spTree>
    <p:extLst>
      <p:ext uri="{BB962C8B-B14F-4D97-AF65-F5344CB8AC3E}">
        <p14:creationId xmlns:p14="http://schemas.microsoft.com/office/powerpoint/2010/main" val="39413125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OSTEOMYELITIDA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90661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FF0000"/>
                </a:solidFill>
              </a:rPr>
              <a:t>komplikace: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fraktury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chronická sepse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hnisavá artritida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AA amyloidóza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z výstelky chronické kožní píštěle vzácně i </a:t>
            </a:r>
            <a:r>
              <a:rPr lang="cs-CZ" sz="2400" dirty="0" err="1" smtClean="0">
                <a:solidFill>
                  <a:srgbClr val="00B0F0"/>
                </a:solidFill>
              </a:rPr>
              <a:t>dlaždicobuněčný</a:t>
            </a:r>
            <a:r>
              <a:rPr lang="cs-CZ" sz="2400" dirty="0" smtClean="0">
                <a:solidFill>
                  <a:srgbClr val="00B0F0"/>
                </a:solidFill>
              </a:rPr>
              <a:t> karcinom</a:t>
            </a:r>
            <a:r>
              <a:rPr lang="cs-CZ" sz="2400" dirty="0" smtClean="0">
                <a:solidFill>
                  <a:srgbClr val="FF0000"/>
                </a:solidFill>
              </a:rPr>
              <a:t>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/>
              <a:t>f</a:t>
            </a:r>
            <a:r>
              <a:rPr lang="cs-CZ" sz="2400" b="1" dirty="0" smtClean="0"/>
              <a:t>legmonózní </a:t>
            </a:r>
            <a:r>
              <a:rPr lang="cs-CZ" sz="2400" dirty="0" smtClean="0"/>
              <a:t>zánět ve dřeni </a:t>
            </a:r>
            <a:r>
              <a:rPr lang="cs-CZ" sz="2400" dirty="0" smtClean="0">
                <a:sym typeface="Symbol" panose="05050102010706020507" pitchFamily="18" charset="2"/>
              </a:rPr>
              <a:t> </a:t>
            </a:r>
            <a:r>
              <a:rPr lang="cs-CZ" sz="2400" b="1" dirty="0" err="1" smtClean="0">
                <a:sym typeface="Symbol" panose="05050102010706020507" pitchFamily="18" charset="2"/>
              </a:rPr>
              <a:t>subperiostální</a:t>
            </a:r>
            <a:r>
              <a:rPr lang="cs-CZ" sz="2400" b="1" dirty="0" smtClean="0">
                <a:sym typeface="Symbol" panose="05050102010706020507" pitchFamily="18" charset="2"/>
              </a:rPr>
              <a:t> absces </a:t>
            </a:r>
            <a:r>
              <a:rPr lang="cs-CZ" sz="2400" dirty="0" smtClean="0">
                <a:sym typeface="Symbol" panose="05050102010706020507" pitchFamily="18" charset="2"/>
              </a:rPr>
              <a:t></a:t>
            </a:r>
            <a:r>
              <a:rPr lang="cs-CZ" sz="2400" dirty="0">
                <a:sym typeface="Symbol" panose="05050102010706020507" pitchFamily="18" charset="2"/>
              </a:rPr>
              <a:t> </a:t>
            </a:r>
            <a:r>
              <a:rPr lang="cs-CZ" sz="2400" dirty="0" smtClean="0">
                <a:sym typeface="Symbol" panose="05050102010706020507" pitchFamily="18" charset="2"/>
              </a:rPr>
              <a:t></a:t>
            </a:r>
            <a:r>
              <a:rPr lang="cs-CZ" sz="2400" dirty="0">
                <a:sym typeface="Symbol" panose="05050102010706020507" pitchFamily="18" charset="2"/>
              </a:rPr>
              <a:t> </a:t>
            </a:r>
            <a:r>
              <a:rPr lang="cs-CZ" sz="2400" dirty="0" smtClean="0">
                <a:sym typeface="Symbol" panose="05050102010706020507" pitchFamily="18" charset="2"/>
              </a:rPr>
              <a:t> kožní píštěl</a:t>
            </a:r>
            <a:endParaRPr lang="cs-CZ" sz="24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cs-CZ" sz="2400" dirty="0" smtClean="0"/>
              <a:t>ekrotické části kosti odlučovány ve formě </a:t>
            </a:r>
            <a:r>
              <a:rPr lang="cs-CZ" sz="2400" b="1" dirty="0" smtClean="0"/>
              <a:t>sekvestrů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000" dirty="0" smtClean="0">
                <a:sym typeface="Symbol" panose="05050102010706020507" pitchFamily="18" charset="2"/>
              </a:rPr>
              <a:t> mohou být drénovány píštělí na kožní povrch nebo opouzdřeny (</a:t>
            </a:r>
            <a:r>
              <a:rPr lang="cs-CZ" sz="2000" b="1" dirty="0" err="1" smtClean="0">
                <a:sym typeface="Symbol" panose="05050102010706020507" pitchFamily="18" charset="2"/>
              </a:rPr>
              <a:t>zarakveny</a:t>
            </a:r>
            <a:r>
              <a:rPr lang="cs-CZ" sz="2000" dirty="0" smtClean="0">
                <a:sym typeface="Symbol" panose="05050102010706020507" pitchFamily="18" charset="2"/>
              </a:rPr>
              <a:t>) uvnitř kosti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015205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</a:t>
            </a:r>
            <a:r>
              <a:rPr lang="cs-CZ" sz="4000" b="1" dirty="0" smtClean="0">
                <a:solidFill>
                  <a:srgbClr val="00B0F0"/>
                </a:solidFill>
              </a:rPr>
              <a:t>růstové fáze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5276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i</a:t>
            </a:r>
            <a:r>
              <a:rPr lang="cs-CZ" sz="2800" b="1" dirty="0" smtClean="0">
                <a:solidFill>
                  <a:srgbClr val="00B0F0"/>
                </a:solidFill>
              </a:rPr>
              <a:t>n </a:t>
            </a:r>
            <a:r>
              <a:rPr lang="cs-CZ" sz="2800" b="1" dirty="0" err="1" smtClean="0">
                <a:solidFill>
                  <a:srgbClr val="00B0F0"/>
                </a:solidFill>
              </a:rPr>
              <a:t>situ</a:t>
            </a:r>
            <a:r>
              <a:rPr lang="cs-CZ" sz="2800" b="1" dirty="0" smtClean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</a:t>
            </a:r>
            <a:r>
              <a:rPr lang="cs-CZ" sz="2600" dirty="0" err="1" smtClean="0"/>
              <a:t>reinvazivní</a:t>
            </a:r>
            <a:r>
              <a:rPr lang="cs-CZ" sz="2600" dirty="0" smtClean="0"/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</a:t>
            </a:r>
            <a:r>
              <a:rPr lang="cs-CZ" sz="2600" dirty="0" smtClean="0"/>
              <a:t>ři výskytu v terénu silného poškození UV-A: </a:t>
            </a:r>
            <a:r>
              <a:rPr lang="cs-CZ" sz="2600" dirty="0" err="1" smtClean="0">
                <a:solidFill>
                  <a:srgbClr val="00B0F0"/>
                </a:solidFill>
              </a:rPr>
              <a:t>lentigo</a:t>
            </a:r>
            <a:r>
              <a:rPr lang="cs-CZ" sz="2600" dirty="0" smtClean="0">
                <a:solidFill>
                  <a:srgbClr val="00B0F0"/>
                </a:solidFill>
              </a:rPr>
              <a:t> </a:t>
            </a:r>
            <a:r>
              <a:rPr lang="cs-CZ" sz="2600" dirty="0" err="1" smtClean="0">
                <a:solidFill>
                  <a:srgbClr val="00B0F0"/>
                </a:solidFill>
              </a:rPr>
              <a:t>maligna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č</a:t>
            </a:r>
            <a:r>
              <a:rPr lang="cs-CZ" sz="2800" b="1" dirty="0" smtClean="0"/>
              <a:t>asná, </a:t>
            </a:r>
            <a:r>
              <a:rPr lang="cs-CZ" sz="2800" b="1" dirty="0" smtClean="0">
                <a:solidFill>
                  <a:srgbClr val="00B0F0"/>
                </a:solidFill>
              </a:rPr>
              <a:t>radiální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</a:t>
            </a:r>
            <a:r>
              <a:rPr lang="cs-CZ" sz="2600" dirty="0" smtClean="0"/>
              <a:t>orizontální růst v epidermis a incipientní v oblasti DEJ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</a:t>
            </a:r>
            <a:r>
              <a:rPr lang="cs-CZ" sz="2800" b="1" dirty="0" smtClean="0"/>
              <a:t>ozdní, </a:t>
            </a:r>
            <a:r>
              <a:rPr lang="cs-CZ" sz="2800" b="1" dirty="0" smtClean="0">
                <a:solidFill>
                  <a:srgbClr val="00B0F0"/>
                </a:solidFill>
              </a:rPr>
              <a:t>vertikální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převažující infiltrace dermis (zejména invaze do retikulární dermis a hlouběji)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693814" y="1291436"/>
            <a:ext cx="3566859" cy="5400000"/>
            <a:chOff x="8693814" y="1291436"/>
            <a:chExt cx="3566859" cy="5400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/>
            <a:stretch/>
          </p:blipFill>
          <p:spPr>
            <a:xfrm>
              <a:off x="8693814" y="3991436"/>
              <a:ext cx="3458495" cy="270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Skupina 7"/>
            <p:cNvGrpSpPr>
              <a:grpSpLocks noChangeAspect="1"/>
            </p:cNvGrpSpPr>
            <p:nvPr/>
          </p:nvGrpSpPr>
          <p:grpSpPr>
            <a:xfrm>
              <a:off x="8693814" y="1291436"/>
              <a:ext cx="3566859" cy="2700000"/>
              <a:chOff x="8099650" y="621720"/>
              <a:chExt cx="4042439" cy="3060000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6" r="59140"/>
              <a:stretch/>
            </p:blipFill>
            <p:spPr>
              <a:xfrm>
                <a:off x="8099650" y="621720"/>
                <a:ext cx="2578093" cy="3060000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73"/>
              <a:stretch/>
            </p:blipFill>
            <p:spPr>
              <a:xfrm>
                <a:off x="10677743" y="621720"/>
                <a:ext cx="1464346" cy="30600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6611842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LENTIGO MALIGNA MELANOM</a:t>
            </a:r>
            <a:r>
              <a:rPr lang="cs-CZ" sz="2400" dirty="0" smtClean="0"/>
              <a:t> – prognóza dle stádia</a:t>
            </a:r>
            <a:endParaRPr lang="cs-CZ" sz="24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většinou u starých lidí (oblast hlavy) – těžké solární poškození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histologicky převažuje in </a:t>
            </a:r>
            <a:r>
              <a:rPr lang="cs-CZ" sz="2000" dirty="0" err="1" smtClean="0"/>
              <a:t>situ</a:t>
            </a:r>
            <a:r>
              <a:rPr lang="cs-CZ" sz="2000" dirty="0" smtClean="0"/>
              <a:t> léze + invaze do 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SUPERFICIÁLNĚ SE ŠÍŘÍCÍ MELANOM </a:t>
            </a:r>
            <a:r>
              <a:rPr lang="cs-CZ" sz="2400" dirty="0"/>
              <a:t>– prognóza dle </a:t>
            </a:r>
            <a:r>
              <a:rPr lang="cs-CZ" sz="2400" dirty="0" smtClean="0"/>
              <a:t>stádia</a:t>
            </a:r>
            <a:endParaRPr lang="cs-CZ" sz="24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</a:t>
            </a:r>
            <a:r>
              <a:rPr lang="cs-CZ" sz="2000" dirty="0" smtClean="0"/>
              <a:t>nízda melanocytů v epidermis + </a:t>
            </a:r>
            <a:r>
              <a:rPr lang="cs-CZ" sz="2000" dirty="0" err="1" smtClean="0"/>
              <a:t>pagetoidní</a:t>
            </a:r>
            <a:r>
              <a:rPr lang="cs-CZ" sz="2000" dirty="0" smtClean="0"/>
              <a:t> šíření v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NODULÁRNÍ MELANOM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</a:t>
            </a:r>
            <a:r>
              <a:rPr lang="cs-CZ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 smtClean="0">
                <a:sym typeface="Wingdings" panose="05000000000000000000" pitchFamily="2" charset="2"/>
              </a:rPr>
              <a:t> </a:t>
            </a:r>
            <a:r>
              <a:rPr lang="cs-CZ" sz="2400" dirty="0" smtClean="0">
                <a:solidFill>
                  <a:srgbClr val="FF0000"/>
                </a:solidFill>
              </a:rPr>
              <a:t>velmi agresivní</a:t>
            </a:r>
            <a:r>
              <a:rPr lang="cs-CZ" sz="2400" dirty="0" smtClean="0"/>
              <a:t>, mnohočetné metastázy</a:t>
            </a:r>
            <a:endParaRPr lang="cs-CZ" sz="24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uzel v 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převažuje vertikální fáze růstu, chybí radiální růstová fáze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AKRÁLNÍ LENTIGINÓZNÍ MELANOM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</a:t>
            </a:r>
            <a:r>
              <a:rPr lang="cs-CZ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n</a:t>
            </a:r>
            <a:r>
              <a:rPr lang="cs-CZ" sz="2000" dirty="0" smtClean="0"/>
              <a:t>a </a:t>
            </a:r>
            <a:r>
              <a:rPr lang="cs-CZ" sz="2000" dirty="0" err="1" smtClean="0"/>
              <a:t>ploskách</a:t>
            </a:r>
            <a:r>
              <a:rPr lang="cs-CZ" sz="2000" dirty="0" smtClean="0"/>
              <a:t>, dlaních v oblasti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m</a:t>
            </a:r>
            <a:r>
              <a:rPr lang="cs-CZ" sz="2000" dirty="0" smtClean="0"/>
              <a:t>elanocyty podél bazální vrstvy epidermis + invaze do dermis (různě rozsáhlá)</a:t>
            </a:r>
          </a:p>
        </p:txBody>
      </p:sp>
    </p:spTree>
    <p:extLst>
      <p:ext uri="{BB962C8B-B14F-4D97-AF65-F5344CB8AC3E}">
        <p14:creationId xmlns:p14="http://schemas.microsoft.com/office/powerpoint/2010/main" val="87185758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0" y="1736640"/>
            <a:ext cx="12192000" cy="5121360"/>
            <a:chOff x="0" y="1736640"/>
            <a:chExt cx="12192000" cy="5121360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4"/>
            <a:stretch/>
          </p:blipFill>
          <p:spPr>
            <a:xfrm>
              <a:off x="0" y="1736640"/>
              <a:ext cx="6049604" cy="47548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50" b="13346"/>
            <a:stretch/>
          </p:blipFill>
          <p:spPr>
            <a:xfrm>
              <a:off x="2601277" y="5427406"/>
              <a:ext cx="3238623" cy="143059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59"/>
            <a:stretch/>
          </p:blipFill>
          <p:spPr>
            <a:xfrm>
              <a:off x="6004498" y="1736640"/>
              <a:ext cx="6187502" cy="47556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599" y="5000625"/>
              <a:ext cx="2457450" cy="18573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0882" y="5942648"/>
              <a:ext cx="302031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 smtClean="0"/>
                <a:t>lentigo</a:t>
              </a:r>
              <a:r>
                <a:rPr lang="cs-CZ" sz="2000" b="1" dirty="0" smtClean="0"/>
                <a:t> </a:t>
              </a:r>
              <a:r>
                <a:rPr lang="cs-CZ" sz="2000" b="1" dirty="0" err="1" smtClean="0"/>
                <a:t>maligna</a:t>
              </a:r>
              <a:r>
                <a:rPr lang="cs-CZ" sz="2000" b="1" dirty="0" smtClean="0"/>
                <a:t> </a:t>
              </a:r>
              <a:r>
                <a:rPr lang="cs-CZ" sz="2000" b="1" dirty="0" err="1" smtClean="0"/>
                <a:t>melanoma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1460351" y="5942648"/>
              <a:ext cx="65274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smtClean="0"/>
                <a:t>SSM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9728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1737360"/>
            <a:ext cx="12192000" cy="5120640"/>
            <a:chOff x="0" y="1737360"/>
            <a:chExt cx="12192000" cy="5120640"/>
          </a:xfrm>
        </p:grpSpPr>
        <p:pic>
          <p:nvPicPr>
            <p:cNvPr id="11" name="Picture 2" descr="mm-nodul-799-93-he-1,25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37360"/>
              <a:ext cx="7073900" cy="3860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3" t="8535" r="21197" b="6116"/>
            <a:stretch/>
          </p:blipFill>
          <p:spPr>
            <a:xfrm>
              <a:off x="0" y="4554000"/>
              <a:ext cx="2621600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677" y="1759030"/>
              <a:ext cx="4824000" cy="3859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3792" y="4554000"/>
              <a:ext cx="3138208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731430" y="5505945"/>
              <a:ext cx="228620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n</a:t>
              </a:r>
              <a:r>
                <a:rPr lang="cs-CZ" sz="2000" b="1" dirty="0" err="1" smtClean="0"/>
                <a:t>odulární</a:t>
              </a:r>
              <a:r>
                <a:rPr lang="cs-CZ" sz="2000" b="1" dirty="0" smtClean="0"/>
                <a:t> 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323944" y="5505945"/>
              <a:ext cx="2206630" cy="76944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smtClean="0"/>
                <a:t>akrální </a:t>
              </a:r>
              <a:r>
                <a:rPr lang="cs-CZ" sz="2000" b="1" dirty="0" err="1" smtClean="0"/>
                <a:t>lentiginózní</a:t>
              </a:r>
              <a:endParaRPr lang="cs-CZ" sz="2000" b="1" dirty="0" smtClean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smtClean="0"/>
                <a:t>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325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detail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233488" y="2047233"/>
            <a:ext cx="9680892" cy="3605212"/>
            <a:chOff x="1233488" y="2047233"/>
            <a:chExt cx="9680892" cy="3605212"/>
          </a:xfrm>
        </p:grpSpPr>
        <p:pic>
          <p:nvPicPr>
            <p:cNvPr id="17" name="Obrázek 6" descr="MM3, 4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047233"/>
              <a:ext cx="4716463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ázek 9" descr="MM4, 400x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480" y="2047233"/>
              <a:ext cx="4787900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591719" y="5252335"/>
              <a:ext cx="4351576" cy="40011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a</a:t>
              </a: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melanoblasty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nápadná jadérka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2639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163768" y="1858297"/>
            <a:ext cx="11832631" cy="4409768"/>
            <a:chOff x="163768" y="1858297"/>
            <a:chExt cx="11832631" cy="4409768"/>
          </a:xfrm>
        </p:grpSpPr>
        <p:pic>
          <p:nvPicPr>
            <p:cNvPr id="7" name="Obrázek 6" descr="mts MMjátra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2" b="4389"/>
            <a:stretch/>
          </p:blipFill>
          <p:spPr bwMode="auto">
            <a:xfrm>
              <a:off x="163768" y="1858297"/>
              <a:ext cx="8020050" cy="440976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017" y="1858297"/>
              <a:ext cx="3657382" cy="259866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9980785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 smtClean="0">
                <a:solidFill>
                  <a:schemeClr val="bg1">
                    <a:lumMod val="65000"/>
                  </a:schemeClr>
                </a:solidFill>
              </a:rPr>
              <a:t>nádory MEZENCHYMÁLNÍ </a:t>
            </a:r>
            <a:r>
              <a:rPr lang="cs-CZ" sz="3200" b="1" dirty="0" smtClean="0">
                <a:solidFill>
                  <a:schemeClr val="bg1">
                    <a:lumMod val="65000"/>
                  </a:schemeClr>
                </a:solidFill>
              </a:rPr>
              <a:t>– viz. učebnice, přednáška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časté  nádory, většinou benigní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</a:t>
            </a:r>
            <a:r>
              <a:rPr lang="cs-CZ" sz="2800" dirty="0" smtClean="0"/>
              <a:t>ejčastější: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l</a:t>
            </a:r>
            <a:r>
              <a:rPr lang="cs-CZ" sz="2200" dirty="0" smtClean="0"/>
              <a:t>ipom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n</a:t>
            </a:r>
            <a:r>
              <a:rPr lang="cs-CZ" sz="2200" dirty="0" err="1" smtClean="0"/>
              <a:t>eurinom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n</a:t>
            </a:r>
            <a:r>
              <a:rPr lang="cs-CZ" sz="2200" dirty="0" smtClean="0"/>
              <a:t>eurofibrom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d</a:t>
            </a:r>
            <a:r>
              <a:rPr lang="cs-CZ" sz="2200" dirty="0" err="1" smtClean="0"/>
              <a:t>ermatofibrom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d</a:t>
            </a:r>
            <a:r>
              <a:rPr lang="cs-CZ" sz="2200" dirty="0" err="1" smtClean="0">
                <a:solidFill>
                  <a:srgbClr val="00B0F0"/>
                </a:solidFill>
              </a:rPr>
              <a:t>ermatofibrosarcoma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err="1" smtClean="0">
                <a:solidFill>
                  <a:srgbClr val="00B0F0"/>
                </a:solidFill>
              </a:rPr>
              <a:t>protuberans</a:t>
            </a:r>
            <a:r>
              <a:rPr lang="cs-CZ" sz="2200" dirty="0" smtClean="0"/>
              <a:t> – lokálně agresivní tumor, může dediferencovat</a:t>
            </a:r>
            <a:endParaRPr lang="cs-CZ" sz="22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h</a:t>
            </a:r>
            <a:r>
              <a:rPr lang="cs-CZ" sz="2200" dirty="0" smtClean="0"/>
              <a:t>emangiomy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</a:rPr>
              <a:t>k</a:t>
            </a:r>
            <a:r>
              <a:rPr lang="cs-CZ" sz="2200" dirty="0" smtClean="0">
                <a:solidFill>
                  <a:srgbClr val="FF0000"/>
                </a:solidFill>
              </a:rPr>
              <a:t>ožní </a:t>
            </a:r>
            <a:r>
              <a:rPr lang="cs-CZ" sz="2200" dirty="0" err="1" smtClean="0">
                <a:solidFill>
                  <a:srgbClr val="FF0000"/>
                </a:solidFill>
              </a:rPr>
              <a:t>angiosarkom</a:t>
            </a:r>
            <a:r>
              <a:rPr lang="cs-CZ" sz="2200" dirty="0"/>
              <a:t>	</a:t>
            </a:r>
            <a:r>
              <a:rPr lang="cs-CZ" sz="2200" dirty="0" smtClean="0"/>
              <a:t>– agresivní tumor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	</a:t>
            </a:r>
            <a:r>
              <a:rPr lang="cs-CZ" sz="2200" dirty="0" smtClean="0">
                <a:solidFill>
                  <a:srgbClr val="FF0000"/>
                </a:solidFill>
              </a:rPr>
              <a:t>		</a:t>
            </a:r>
            <a:r>
              <a:rPr lang="cs-CZ" sz="2200" dirty="0" smtClean="0"/>
              <a:t>- v terénu slunečního ozáření, po RT hrudní stěny</a:t>
            </a:r>
          </a:p>
        </p:txBody>
      </p:sp>
    </p:spTree>
    <p:extLst>
      <p:ext uri="{BB962C8B-B14F-4D97-AF65-F5344CB8AC3E}">
        <p14:creationId xmlns:p14="http://schemas.microsoft.com/office/powerpoint/2010/main" val="272185166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315929" y="3052916"/>
            <a:ext cx="55601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i="1" dirty="0" smtClean="0"/>
              <a:t>Děkuji za pozornost.</a:t>
            </a:r>
            <a:endParaRPr lang="cs-CZ" sz="4000" b="1" i="1" dirty="0"/>
          </a:p>
        </p:txBody>
      </p:sp>
    </p:spTree>
    <p:extLst>
      <p:ext uri="{BB962C8B-B14F-4D97-AF65-F5344CB8AC3E}">
        <p14:creationId xmlns:p14="http://schemas.microsoft.com/office/powerpoint/2010/main" val="20393091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052" y="1788582"/>
            <a:ext cx="6286500" cy="4733925"/>
          </a:xfrm>
          <a:ln>
            <a:solidFill>
              <a:srgbClr val="00B0F0"/>
            </a:solidFill>
          </a:ln>
        </p:spPr>
      </p:pic>
      <p:pic>
        <p:nvPicPr>
          <p:cNvPr id="5" name="Zástupný symbol pro obsah 5" descr="osteomyelit2, 20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52" y="3307237"/>
            <a:ext cx="3730752" cy="28090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434053" y="3517267"/>
            <a:ext cx="381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0" dirty="0">
                <a:latin typeface="+mn-lt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29052" y="4556751"/>
            <a:ext cx="304800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07214" y="6049679"/>
            <a:ext cx="479322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Osteoklast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Zánětlivý infiltrát (hlavně plazmocyty, PMN)</a:t>
            </a:r>
          </a:p>
        </p:txBody>
      </p:sp>
      <p:sp>
        <p:nvSpPr>
          <p:cNvPr id="9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OSTEOMYELITIDA</a:t>
            </a:r>
            <a:endParaRPr lang="cs-CZ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459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1810</TotalTime>
  <Words>3228</Words>
  <Application>Microsoft Office PowerPoint</Application>
  <PresentationFormat>Širokoúhlá obrazovka</PresentationFormat>
  <Paragraphs>676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5" baseType="lpstr">
      <vt:lpstr>ＭＳ Ｐゴシック</vt:lpstr>
      <vt:lpstr>Arial</vt:lpstr>
      <vt:lpstr>Calibri</vt:lpstr>
      <vt:lpstr>Calibri Light</vt:lpstr>
      <vt:lpstr>Symbol</vt:lpstr>
      <vt:lpstr>Times New Roman</vt:lpstr>
      <vt:lpstr>Wingdings</vt:lpstr>
      <vt:lpstr>Retrospektiva</vt:lpstr>
      <vt:lpstr>PSP 8 Patologie kostí, kloubů, měkkých tkání. Patologie kůže.</vt:lpstr>
      <vt:lpstr>KOSTI</vt:lpstr>
      <vt:lpstr>Prezentace aplikace PowerPoint</vt:lpstr>
      <vt:lpstr>poruchy hustoty kostí OSTEOPORÓZA</vt:lpstr>
      <vt:lpstr>poruchy hustoty kostí FIBRÓZNÍ OSTEODYSTROFIE (von Recklinghausenova choroba)</vt:lpstr>
      <vt:lpstr>poruchy hustoty kostí FIBRÓZNÍ OSTEODYSTROFIE (von Recklinghausenova choroba)</vt:lpstr>
      <vt:lpstr>záněty kostí OSTEOMYELITIDA</vt:lpstr>
      <vt:lpstr>záněty kostí OSTEOMYELITIDA</vt:lpstr>
      <vt:lpstr>záněty kostí OSTEOMYELITIDA</vt:lpstr>
      <vt:lpstr>benigní nádory kostí OSTEOCHONDROM</vt:lpstr>
      <vt:lpstr>benigní nádory kostí OSTEOCHONDROM</vt:lpstr>
      <vt:lpstr>„benigní“ nádory kostí OBROVSKOBUNĚČNÝ KOSTNÍ NÁDOR (OBN)</vt:lpstr>
      <vt:lpstr>„benigní“ nádory kostí OBROVSKOBUNĚČNÝ KOSTNÍ NÁDOR (OBN)</vt:lpstr>
      <vt:lpstr>maligní nádory kostí OSTEOSARKOM !!!</vt:lpstr>
      <vt:lpstr>maligní nádory kostí HG OSTEOSARKOM !!!  </vt:lpstr>
      <vt:lpstr>maligní nádory kostí HG OSTEOSARKOM !!!  </vt:lpstr>
      <vt:lpstr>maligní nádory kostí EWINGŮV SARKOM!!!  </vt:lpstr>
      <vt:lpstr>maligní nádory kostí EWINGŮV SARKOM!!!  </vt:lpstr>
      <vt:lpstr>maligní nádory kostí EWINGŮV SARKOM!!!  </vt:lpstr>
      <vt:lpstr>maligní nádory kostí CHONDROSARKOM</vt:lpstr>
      <vt:lpstr>maligní nádory kostí CHONDROSARKOM</vt:lpstr>
      <vt:lpstr>KLOUBY, ŠLACHY</vt:lpstr>
      <vt:lpstr>záněty kloubů ARTHRITIS URATICA (dna)  </vt:lpstr>
      <vt:lpstr>záněty kloubů ARTHRITIS URATICA (dna)  </vt:lpstr>
      <vt:lpstr>nádory šlach a kloubů TENOSYNOVIÁLNÍ OBROVSKOBUNĚČNÝ TUMOR - difúzní typ (dříve pigmentovaná vilonodulární synovitis)</vt:lpstr>
      <vt:lpstr>nádory šlach a kloubů TENOSYNOVIÁLNÍ OBROVSKOBUNĚČNÝ TUMOR - difúzní typ (dříve pigmentovaná vilonodulární synovitis)</vt:lpstr>
      <vt:lpstr>MĚKKÉ TKÁNĚ</vt:lpstr>
      <vt:lpstr>Nádory měkkých tkání  </vt:lpstr>
      <vt:lpstr>  </vt:lpstr>
      <vt:lpstr>maligní nádory měkkých tkání SYNOVIÁLNÍ SARKOM  </vt:lpstr>
      <vt:lpstr>maligní nádory měkkých tkání SYNOVIÁLNÍ SARKOM  </vt:lpstr>
      <vt:lpstr>maligní nádory měkkých tkání SYNOVIÁLNÍ SARKOM  </vt:lpstr>
      <vt:lpstr>maligní nádory měkkých tkání NEDIFERENCOVANÝ SARKOM  (dříve maligní fibrózní histiocytom – MFH)  </vt:lpstr>
      <vt:lpstr>maligní nádory měkkých tkání NEDIFERENCOVANÝ SARKOM  </vt:lpstr>
      <vt:lpstr>maligní nádory měkkých tkání NEDIFERENCOVANÝ SARKOM  </vt:lpstr>
      <vt:lpstr>KŮŽE</vt:lpstr>
      <vt:lpstr>Prezentace aplikace PowerPoint</vt:lpstr>
      <vt:lpstr>Prezentace aplikace PowerPoint</vt:lpstr>
      <vt:lpstr>Záněty kůže - DERMATITIDY  </vt:lpstr>
      <vt:lpstr>Záněty kůže - DERMATITIDY  </vt:lpstr>
      <vt:lpstr>NEINFEKČNÍ LICHENOIDNÍ DERMATITIDY LICHEN RUBER PLANUS  </vt:lpstr>
      <vt:lpstr>NEINFEKČNÍ LICHENOIDNÍ DERMATITIDY LICHEN RUBER PLANUS  </vt:lpstr>
      <vt:lpstr>NEINFEKČNÍ LICHENOIDNÍ DERMATITIDY LUPUS ERYTHEMATODES  </vt:lpstr>
      <vt:lpstr>NEINFEKČNÍ LICHENOIDNÍ DERMATITIDY SLE  </vt:lpstr>
      <vt:lpstr>NEINFEKČNÍ PSORIATIFORMNÍ DERMATITIDY PSORIASIS VULGARIS (lupénka) </vt:lpstr>
      <vt:lpstr>NEINFEKČNÍ PSORIATIFORMNÍ DERMATITIDY PSORIASIS VULGARIS (lupénka) </vt:lpstr>
      <vt:lpstr>NEINFEKČNÍ PSORIATIFORMNÍ DERMATITIDY PSORIASIS VULGARIS (lupénka) </vt:lpstr>
      <vt:lpstr>NEINFEKČNÍ PUCHÝŘNATÉ DERMATITIDY</vt:lpstr>
      <vt:lpstr>NEINFEKČNÍ PUCHÝŘNATÉ DERMATITIDY PEMPHIGUS VULGARIS</vt:lpstr>
      <vt:lpstr>NEINFEKČNÍ PUCHÝŘNATÉ DERMATITIDY BULÓZNÍ PEMPHIGOID</vt:lpstr>
      <vt:lpstr>NEINFEKČNÍ PUCHÝŘNATÉ DERMATITIDY VROZENÁ EPIDERMOLYSIS BULLOSA !!!</vt:lpstr>
      <vt:lpstr>NEINFEKČNÍ PUCHÝŘNATÉ DERMATITIDY VROZENÁ EPIDERMOLYSIS BULLOSA</vt:lpstr>
      <vt:lpstr>NEINFEKČNÍ PUCHÝŘNATÉ DERMATITIDY DERMATITIS HERPETIFORMIS DUHRING</vt:lpstr>
      <vt:lpstr>NEINFEKČNÍ A INFEKČNÍ  GRANULOMATÓZNÍ DERMATITIDY</vt:lpstr>
      <vt:lpstr>NEINFEKČNÍ GRANULOMATÓZNÍ DERMATITIDY GRANULOMA ANNULARE</vt:lpstr>
      <vt:lpstr>NEINFEKČNÍ GRANULOMATÓZNÍ DERMATITIDY NECROBIOSIS LIPOIDICA</vt:lpstr>
      <vt:lpstr>NEINFEKČNÍ GRANULOMATÓZNÍ DERMATITIDY NODÓZNÍ REVMATISMUS</vt:lpstr>
      <vt:lpstr>NEINFEKČNÍ GRANULOMATÓZNÍ PROCESY GRANULOM KOLEM CIZÍHO TĚLESA</vt:lpstr>
      <vt:lpstr>INFEKČNÍ DERMATITIDY – blíže viz učebnice</vt:lpstr>
      <vt:lpstr>NÁDORY kůže </vt:lpstr>
      <vt:lpstr>nádory EPITELIÁLNÍ VERRUCA VULGARIS</vt:lpstr>
      <vt:lpstr>nádory EPITELIÁLNÍ CONDYLOMA ACCUMINATUM</vt:lpstr>
      <vt:lpstr>nádory EPITELIÁLNÍ VERRUCA SENILIS (seborrhoica)</vt:lpstr>
      <vt:lpstr>nádory EPITELIÁLNÍ SOLÁRNÍ (aktinická) KERATÓZA</vt:lpstr>
      <vt:lpstr>nádory EPITELIÁLNÍ BOWENOVA NEMOC</vt:lpstr>
      <vt:lpstr>nádory EPITELIÁLNÍ BAZOCELULÁRNÍ KARCINOM</vt:lpstr>
      <vt:lpstr>nádory EPITELIÁLNÍ BAZOCELULÁRNÍ KARCINOM</vt:lpstr>
      <vt:lpstr>nádory EPITELIÁLNÍ DLAŽDICOBUNĚČNÝ KARCINOM</vt:lpstr>
      <vt:lpstr>nádory EPITELIÁLNÍ DLAŽDICOBUNĚČNÝ KARCINOM</vt:lpstr>
      <vt:lpstr>nádory MELANOCYTÁRNÍ</vt:lpstr>
      <vt:lpstr>Prezentace aplikace PowerPoint</vt:lpstr>
      <vt:lpstr>nádory MELANOCYTÁRNÍ PIGMENTOVÉ NÉVY</vt:lpstr>
      <vt:lpstr>nádory MELANOCYTÁRNÍ PIGMENTOVÉ NÉVY</vt:lpstr>
      <vt:lpstr>nádory MELANOCYTÁRNÍ MALIGNÍ MELANOM !!!</vt:lpstr>
      <vt:lpstr>nádory MELANOCYTÁRNÍ MALIGNÍ MELANOM</vt:lpstr>
      <vt:lpstr>nádory MELANOCYTÁRNÍ MALIGNÍ MELANOM</vt:lpstr>
      <vt:lpstr>nádory MELANOCYTÁRNÍ MALIGNÍ MELANOM - staging</vt:lpstr>
      <vt:lpstr>nádory MELANOCYTÁRNÍ MALIGNÍ MELANOM – prognostické faktory</vt:lpstr>
      <vt:lpstr>nádory MELANOCYTÁRNÍ MALIGNÍ MELANOM</vt:lpstr>
      <vt:lpstr>nádory MELANOCYTÁRNÍ MALIGNÍ MELANOM – růstové fáze</vt:lpstr>
      <vt:lpstr>nádory MELANOCYTÁRNÍ MALIGNÍ MELANOM – typy</vt:lpstr>
      <vt:lpstr>nádory MELANOCYTÁRNÍ MALIGNÍ MELANOM – typy</vt:lpstr>
      <vt:lpstr>nádory MELANOCYTÁRNÍ MALIGNÍ MELANOM – typy</vt:lpstr>
      <vt:lpstr>nádory MELANOCYTÁRNÍ MALIGNÍ MELANOM – detail</vt:lpstr>
      <vt:lpstr>nádory MELANOCYTÁRNÍ MALIGNÍ MELANOM</vt:lpstr>
      <vt:lpstr>nádory MEZENCHYMÁLNÍ – viz. učebnice, přednáška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PSP 8 Patologie kostí, kloubů, měkkých tkání. Patologie kůže.</dc:title>
  <dc:creator>Iva Zambo</dc:creator>
  <cp:lastModifiedBy>Iva Zambo</cp:lastModifiedBy>
  <cp:revision>168</cp:revision>
  <dcterms:created xsi:type="dcterms:W3CDTF">2020-03-24T05:44:15Z</dcterms:created>
  <dcterms:modified xsi:type="dcterms:W3CDTF">2020-08-27T04:37:57Z</dcterms:modified>
</cp:coreProperties>
</file>