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1"/>
  </p:sldMasterIdLst>
  <p:notesMasterIdLst>
    <p:notesMasterId r:id="rId58"/>
  </p:notesMasterIdLst>
  <p:sldIdLst>
    <p:sldId id="256" r:id="rId2"/>
    <p:sldId id="422" r:id="rId3"/>
    <p:sldId id="426" r:id="rId4"/>
    <p:sldId id="427" r:id="rId5"/>
    <p:sldId id="373" r:id="rId6"/>
    <p:sldId id="483" r:id="rId7"/>
    <p:sldId id="484" r:id="rId8"/>
    <p:sldId id="430" r:id="rId9"/>
    <p:sldId id="431" r:id="rId10"/>
    <p:sldId id="429" r:id="rId11"/>
    <p:sldId id="432" r:id="rId12"/>
    <p:sldId id="433" r:id="rId13"/>
    <p:sldId id="485" r:id="rId14"/>
    <p:sldId id="437" r:id="rId15"/>
    <p:sldId id="436" r:id="rId16"/>
    <p:sldId id="444" r:id="rId17"/>
    <p:sldId id="480" r:id="rId18"/>
    <p:sldId id="445" r:id="rId19"/>
    <p:sldId id="479" r:id="rId20"/>
    <p:sldId id="446" r:id="rId21"/>
    <p:sldId id="448" r:id="rId22"/>
    <p:sldId id="486" r:id="rId23"/>
    <p:sldId id="487" r:id="rId24"/>
    <p:sldId id="488" r:id="rId25"/>
    <p:sldId id="489" r:id="rId26"/>
    <p:sldId id="490" r:id="rId27"/>
    <p:sldId id="450" r:id="rId28"/>
    <p:sldId id="451" r:id="rId29"/>
    <p:sldId id="452" r:id="rId30"/>
    <p:sldId id="453" r:id="rId31"/>
    <p:sldId id="454" r:id="rId32"/>
    <p:sldId id="455" r:id="rId33"/>
    <p:sldId id="456" r:id="rId34"/>
    <p:sldId id="457" r:id="rId35"/>
    <p:sldId id="458" r:id="rId36"/>
    <p:sldId id="459" r:id="rId37"/>
    <p:sldId id="460" r:id="rId38"/>
    <p:sldId id="461" r:id="rId39"/>
    <p:sldId id="462" r:id="rId40"/>
    <p:sldId id="463" r:id="rId41"/>
    <p:sldId id="464" r:id="rId42"/>
    <p:sldId id="467" r:id="rId43"/>
    <p:sldId id="468" r:id="rId44"/>
    <p:sldId id="471" r:id="rId45"/>
    <p:sldId id="481" r:id="rId46"/>
    <p:sldId id="482" r:id="rId47"/>
    <p:sldId id="469" r:id="rId48"/>
    <p:sldId id="472" r:id="rId49"/>
    <p:sldId id="474" r:id="rId50"/>
    <p:sldId id="473" r:id="rId51"/>
    <p:sldId id="476" r:id="rId52"/>
    <p:sldId id="475" r:id="rId53"/>
    <p:sldId id="470" r:id="rId54"/>
    <p:sldId id="477" r:id="rId55"/>
    <p:sldId id="478" r:id="rId56"/>
    <p:sldId id="286" r:id="rId57"/>
  </p:sldIdLst>
  <p:sldSz cx="9144000" cy="6858000" type="screen4x3"/>
  <p:notesSz cx="6858000" cy="9144000"/>
  <p:custDataLst>
    <p:tags r:id="rId5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1248">
          <p15:clr>
            <a:srgbClr val="A4A3A4"/>
          </p15:clr>
        </p15:guide>
        <p15:guide id="3" orient="horz" pos="2400">
          <p15:clr>
            <a:srgbClr val="A4A3A4"/>
          </p15:clr>
        </p15:guide>
        <p15:guide id="4" pos="2448">
          <p15:clr>
            <a:srgbClr val="A4A3A4"/>
          </p15:clr>
        </p15:guide>
        <p15:guide id="5" orient="horz" pos="2304">
          <p15:clr>
            <a:srgbClr val="A4A3A4"/>
          </p15:clr>
        </p15:guide>
        <p15:guide id="6" orient="horz" pos="2352">
          <p15:clr>
            <a:srgbClr val="A4A3A4"/>
          </p15:clr>
        </p15:guide>
        <p15:guide id="7" pos="16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85FF"/>
    <a:srgbClr val="0000FF"/>
    <a:srgbClr val="3333CC"/>
    <a:srgbClr val="FFFFFF"/>
    <a:srgbClr val="FFFF00"/>
    <a:srgbClr val="FF3300"/>
    <a:srgbClr val="FF6600"/>
    <a:srgbClr val="008000"/>
    <a:srgbClr val="80FF00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Styl s motivem 1 – zvýraznění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0" d="100"/>
          <a:sy n="80" d="100"/>
        </p:scale>
        <p:origin x="1338" y="96"/>
      </p:cViewPr>
      <p:guideLst>
        <p:guide orient="horz" pos="2160"/>
        <p:guide pos="1248"/>
        <p:guide orient="horz" pos="2400"/>
        <p:guide pos="2448"/>
        <p:guide orient="horz" pos="2304"/>
        <p:guide orient="horz" pos="2352"/>
        <p:guide pos="16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95ED87-AC5B-6440-90C1-930B9C57A827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19D9D7-EB05-6C42-886A-BF369D563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77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9D9D7-EB05-6C42-886A-BF369D563E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31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9D9D7-EB05-6C42-886A-BF369D563E5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70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9D9D7-EB05-6C42-886A-BF369D563E5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24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9D9D7-EB05-6C42-886A-BF369D563E5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709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9D9D7-EB05-6C42-886A-BF369D563E5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89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9D9D7-EB05-6C42-886A-BF369D563E5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85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9D9D7-EB05-6C42-886A-BF369D563E5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86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9D9D7-EB05-6C42-886A-BF369D563E5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24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9D9D7-EB05-6C42-886A-BF369D563E5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33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9D9D7-EB05-6C42-886A-BF369D563E5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85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9D9D7-EB05-6C42-886A-BF369D563E5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87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9D9D7-EB05-6C42-886A-BF369D563E5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74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9D9D7-EB05-6C42-886A-BF369D563E5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8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9D9D7-EB05-6C42-886A-BF369D563E5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33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9D9D7-EB05-6C42-886A-BF369D563E5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2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E7E2-B314-5E44-BDAC-44C4E32357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38524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E7E2-B314-5E44-BDAC-44C4E3235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248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E7E2-B314-5E44-BDAC-44C4E3235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4439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E7E2-B314-5E44-BDAC-44C4E3235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42026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E7E2-B314-5E44-BDAC-44C4E32357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35025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E7E2-B314-5E44-BDAC-44C4E3235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1458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E7E2-B314-5E44-BDAC-44C4E3235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23690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E7E2-B314-5E44-BDAC-44C4E3235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3944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E7E2-B314-5E44-BDAC-44C4E3235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1747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F69E7E2-B314-5E44-BDAC-44C4E3235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3989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E7E2-B314-5E44-BDAC-44C4E3235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9860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F69E7E2-B314-5E44-BDAC-44C4E32357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94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6800"/>
            <a:ext cx="8458200" cy="1143000"/>
          </a:xfrm>
        </p:spPr>
        <p:txBody>
          <a:bodyPr/>
          <a:lstStyle/>
          <a:p>
            <a:r>
              <a:rPr lang="cs-CZ" sz="4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Patologie kostí</a:t>
            </a:r>
            <a:endParaRPr lang="cs-CZ" sz="36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886200"/>
            <a:ext cx="6400800" cy="1752600"/>
          </a:xfrm>
        </p:spPr>
        <p:txBody>
          <a:bodyPr/>
          <a:lstStyle/>
          <a:p>
            <a:r>
              <a:rPr lang="en-US" dirty="0"/>
              <a:t>Iva </a:t>
            </a:r>
            <a:r>
              <a:rPr lang="cs-CZ" dirty="0" err="1"/>
              <a:t>Staniczková</a:t>
            </a:r>
            <a:r>
              <a:rPr lang="cs-CZ"/>
              <a:t> </a:t>
            </a:r>
            <a:r>
              <a:rPr lang="en-US"/>
              <a:t>Zambo</a:t>
            </a:r>
            <a:endParaRPr lang="en-US" dirty="0"/>
          </a:p>
          <a:p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I. Ú</a:t>
            </a:r>
            <a:r>
              <a:rPr lang="cs-CZ" sz="2800" dirty="0">
                <a:solidFill>
                  <a:schemeClr val="accent3">
                    <a:lumMod val="50000"/>
                  </a:schemeClr>
                </a:solidFill>
              </a:rPr>
              <a:t>P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 FN u </a:t>
            </a:r>
            <a:r>
              <a:rPr lang="en-US" sz="2800" dirty="0" err="1">
                <a:solidFill>
                  <a:schemeClr val="accent3">
                    <a:lumMod val="50000"/>
                  </a:schemeClr>
                </a:solidFill>
              </a:rPr>
              <a:t>sv</a:t>
            </a:r>
            <a:r>
              <a:rPr lang="en-US" sz="2800" dirty="0">
                <a:solidFill>
                  <a:schemeClr val="accent3">
                    <a:lumMod val="50000"/>
                  </a:schemeClr>
                </a:solidFill>
              </a:rPr>
              <a:t>. Anny a LF MU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4ABA-A944-F54A-930F-7F7DF241F6CF}" type="slidenum">
              <a:rPr lang="en-US" smtClean="0"/>
              <a:pPr/>
              <a:t>1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0352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en-US" sz="4000" dirty="0" err="1">
                <a:solidFill>
                  <a:srgbClr val="B6220F"/>
                </a:solidFill>
                <a:latin typeface="Calibri"/>
                <a:cs typeface="Calibri"/>
              </a:rPr>
              <a:t>tanatoformní</a:t>
            </a:r>
            <a:r>
              <a:rPr lang="en-US" sz="4000" dirty="0">
                <a:solidFill>
                  <a:srgbClr val="B6220F"/>
                </a:solidFill>
                <a:latin typeface="Calibri"/>
                <a:cs typeface="Calibri"/>
              </a:rPr>
              <a:t> </a:t>
            </a:r>
            <a:r>
              <a:rPr lang="en-US" sz="4000" dirty="0" err="1">
                <a:solidFill>
                  <a:srgbClr val="B6220F"/>
                </a:solidFill>
                <a:latin typeface="Calibri"/>
                <a:cs typeface="Calibri"/>
              </a:rPr>
              <a:t>dysplázie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pic>
        <p:nvPicPr>
          <p:cNvPr id="15" name="Picture 14" descr="tanatoformní dysplázi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2"/>
          <a:stretch/>
        </p:blipFill>
        <p:spPr>
          <a:xfrm>
            <a:off x="6086475" y="14941"/>
            <a:ext cx="3057525" cy="3156324"/>
          </a:xfrm>
          <a:prstGeom prst="rect">
            <a:avLst/>
          </a:prstGeom>
          <a:ln>
            <a:solidFill>
              <a:srgbClr val="0099CC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13865"/>
            <a:ext cx="5562600" cy="4114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en-US" sz="2400" dirty="0"/>
              <a:t>AR</a:t>
            </a:r>
            <a:endParaRPr lang="cs-CZ" sz="2400" dirty="0"/>
          </a:p>
          <a:p>
            <a:pPr marL="179388" indent="-179388"/>
            <a:endParaRPr lang="en-US" sz="900" dirty="0"/>
          </a:p>
          <a:p>
            <a:pPr marL="179388" indent="-179388"/>
            <a:r>
              <a:rPr lang="cs-CZ" sz="2400" dirty="0"/>
              <a:t>+ VVV srdce a CNS →</a:t>
            </a:r>
            <a:r>
              <a:rPr lang="cs-CZ" sz="2400" dirty="0">
                <a:solidFill>
                  <a:srgbClr val="0A85FF"/>
                </a:solidFill>
              </a:rPr>
              <a:t> </a:t>
            </a:r>
            <a:r>
              <a:rPr lang="cs-CZ" sz="3600" dirty="0">
                <a:solidFill>
                  <a:srgbClr val="0A85FF"/>
                </a:solidFill>
                <a:sym typeface="Wingdings" panose="05000000000000000000" pitchFamily="2" charset="2"/>
              </a:rPr>
              <a:t></a:t>
            </a:r>
            <a:endParaRPr lang="cs-CZ" sz="3600" dirty="0">
              <a:solidFill>
                <a:srgbClr val="0A85FF"/>
              </a:solidFill>
            </a:endParaRPr>
          </a:p>
          <a:p>
            <a:pPr marL="179388" indent="-179388"/>
            <a:endParaRPr lang="en-US" sz="900" dirty="0"/>
          </a:p>
          <a:p>
            <a:pPr marL="179388" indent="-179388"/>
            <a:r>
              <a:rPr lang="en-US" sz="2400" dirty="0" err="1"/>
              <a:t>defektní</a:t>
            </a:r>
            <a:r>
              <a:rPr lang="en-US" sz="2400" dirty="0"/>
              <a:t> </a:t>
            </a:r>
            <a:r>
              <a:rPr lang="en-US" sz="2400" dirty="0" err="1"/>
              <a:t>enchondrální</a:t>
            </a:r>
            <a:r>
              <a:rPr lang="en-US" sz="2400" dirty="0"/>
              <a:t> </a:t>
            </a:r>
            <a:r>
              <a:rPr lang="en-US" sz="2400" dirty="0" err="1"/>
              <a:t>osifikace</a:t>
            </a:r>
            <a:endParaRPr lang="cs-CZ" sz="2400" dirty="0"/>
          </a:p>
          <a:p>
            <a:pPr marL="179388" indent="-179388"/>
            <a:endParaRPr lang="en-US" sz="900" dirty="0"/>
          </a:p>
          <a:p>
            <a:pPr marL="179388" indent="-179388"/>
            <a:r>
              <a:rPr lang="en-US" sz="2400" dirty="0"/>
              <a:t>“</a:t>
            </a:r>
            <a:r>
              <a:rPr lang="en-US" sz="2400" dirty="0" err="1"/>
              <a:t>jetelíčková</a:t>
            </a:r>
            <a:r>
              <a:rPr lang="en-US" sz="2400" dirty="0"/>
              <a:t>” </a:t>
            </a:r>
            <a:r>
              <a:rPr lang="en-US" sz="2400" dirty="0" err="1"/>
              <a:t>lebka</a:t>
            </a:r>
            <a:r>
              <a:rPr lang="en-US" sz="2400" dirty="0"/>
              <a:t>, </a:t>
            </a:r>
            <a:r>
              <a:rPr lang="en-US" sz="2400" dirty="0" err="1"/>
              <a:t>nohy</a:t>
            </a:r>
            <a:r>
              <a:rPr lang="cs-CZ" sz="2400" dirty="0"/>
              <a:t> </a:t>
            </a:r>
            <a:r>
              <a:rPr lang="cs-CZ" sz="2400" dirty="0">
                <a:sym typeface="Symbol" panose="05050102010706020507" pitchFamily="18" charset="2"/>
              </a:rPr>
              <a:t></a:t>
            </a:r>
            <a:r>
              <a:rPr lang="en-US" sz="2400" dirty="0"/>
              <a:t> </a:t>
            </a:r>
            <a:r>
              <a:rPr lang="en-US" sz="2400" dirty="0" err="1"/>
              <a:t>telefonní</a:t>
            </a:r>
            <a:r>
              <a:rPr lang="en-US" sz="2400" dirty="0"/>
              <a:t> </a:t>
            </a:r>
            <a:r>
              <a:rPr lang="en-US" sz="2400" dirty="0" err="1"/>
              <a:t>sluchátka</a:t>
            </a:r>
            <a:endParaRPr lang="en-US" sz="2400" dirty="0"/>
          </a:p>
        </p:txBody>
      </p:sp>
      <p:pic>
        <p:nvPicPr>
          <p:cNvPr id="16" name="Picture 15" descr="tanatoformní dysplázi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894" y="3006000"/>
            <a:ext cx="3530106" cy="3852000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2886469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en-US" sz="4000" dirty="0" err="1">
                <a:solidFill>
                  <a:srgbClr val="B6220F"/>
                </a:solidFill>
                <a:latin typeface="Calibri"/>
                <a:cs typeface="Calibri"/>
              </a:rPr>
              <a:t>osteogenesis</a:t>
            </a:r>
            <a:r>
              <a:rPr lang="en-US" sz="4000" dirty="0">
                <a:solidFill>
                  <a:srgbClr val="B6220F"/>
                </a:solidFill>
                <a:latin typeface="Calibri"/>
                <a:cs typeface="Calibri"/>
              </a:rPr>
              <a:t> </a:t>
            </a:r>
            <a:r>
              <a:rPr lang="en-US" sz="4000" dirty="0" err="1">
                <a:solidFill>
                  <a:srgbClr val="B6220F"/>
                </a:solidFill>
                <a:latin typeface="Calibri"/>
                <a:cs typeface="Calibri"/>
              </a:rPr>
              <a:t>imperfecta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52400" y="1214905"/>
            <a:ext cx="6172200" cy="4114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en-US" sz="2400" dirty="0" err="1">
                <a:solidFill>
                  <a:srgbClr val="0A85FF"/>
                </a:solidFill>
              </a:rPr>
              <a:t>defektní</a:t>
            </a:r>
            <a:r>
              <a:rPr lang="en-US" sz="2400" dirty="0">
                <a:solidFill>
                  <a:srgbClr val="0A85FF"/>
                </a:solidFill>
              </a:rPr>
              <a:t> </a:t>
            </a:r>
            <a:r>
              <a:rPr lang="en-US" sz="2400" dirty="0" err="1">
                <a:solidFill>
                  <a:srgbClr val="0A85FF"/>
                </a:solidFill>
              </a:rPr>
              <a:t>tvorba</a:t>
            </a:r>
            <a:r>
              <a:rPr lang="en-US" sz="2400" dirty="0">
                <a:solidFill>
                  <a:srgbClr val="0A85FF"/>
                </a:solidFill>
              </a:rPr>
              <a:t> </a:t>
            </a:r>
            <a:r>
              <a:rPr lang="en-US" sz="2400" dirty="0" err="1">
                <a:solidFill>
                  <a:srgbClr val="0A85FF"/>
                </a:solidFill>
              </a:rPr>
              <a:t>koleg</a:t>
            </a:r>
            <a:r>
              <a:rPr lang="cs-CZ" sz="2400" dirty="0">
                <a:solidFill>
                  <a:srgbClr val="0A85FF"/>
                </a:solidFill>
              </a:rPr>
              <a:t>e</a:t>
            </a:r>
            <a:r>
              <a:rPr lang="en-US" sz="2400" dirty="0">
                <a:solidFill>
                  <a:srgbClr val="0A85FF"/>
                </a:solidFill>
              </a:rPr>
              <a:t>nu</a:t>
            </a:r>
            <a:r>
              <a:rPr lang="cs-CZ" sz="2400" dirty="0">
                <a:solidFill>
                  <a:srgbClr val="0A85FF"/>
                </a:solidFill>
              </a:rPr>
              <a:t> I</a:t>
            </a:r>
            <a:r>
              <a:rPr lang="en-US" sz="2400" dirty="0"/>
              <a:t> (</a:t>
            </a:r>
            <a:r>
              <a:rPr lang="en-US" sz="2400" dirty="0" err="1"/>
              <a:t>kvantita</a:t>
            </a:r>
            <a:r>
              <a:rPr lang="en-US" sz="2400" dirty="0"/>
              <a:t> a/</a:t>
            </a:r>
            <a:r>
              <a:rPr lang="en-US" sz="2400" dirty="0" err="1"/>
              <a:t>nebo</a:t>
            </a:r>
            <a:r>
              <a:rPr lang="en-US" sz="2400" dirty="0"/>
              <a:t> </a:t>
            </a:r>
            <a:r>
              <a:rPr lang="en-US" sz="2400" dirty="0" err="1"/>
              <a:t>kvalita</a:t>
            </a:r>
            <a:r>
              <a:rPr lang="en-US" sz="2400" dirty="0"/>
              <a:t>)</a:t>
            </a:r>
            <a:endParaRPr lang="cs-CZ" sz="2400" dirty="0"/>
          </a:p>
          <a:p>
            <a:pPr marL="179388" indent="-179388"/>
            <a:endParaRPr lang="en-US" sz="900" dirty="0"/>
          </a:p>
          <a:p>
            <a:pPr marL="179388" indent="-179388"/>
            <a:r>
              <a:rPr lang="en-US" sz="2400" dirty="0" err="1"/>
              <a:t>výrazná</a:t>
            </a:r>
            <a:r>
              <a:rPr lang="en-US" sz="2400" dirty="0"/>
              <a:t> </a:t>
            </a:r>
            <a:r>
              <a:rPr lang="en-US" sz="2400" dirty="0" err="1"/>
              <a:t>lomivost</a:t>
            </a:r>
            <a:r>
              <a:rPr lang="en-US" sz="2400" dirty="0"/>
              <a:t> </a:t>
            </a:r>
            <a:r>
              <a:rPr lang="en-US" sz="2400" dirty="0" err="1"/>
              <a:t>kostí</a:t>
            </a:r>
            <a:r>
              <a:rPr lang="en-US" sz="2400" dirty="0"/>
              <a:t> (</a:t>
            </a:r>
            <a:r>
              <a:rPr lang="en-US" sz="2400" dirty="0" err="1"/>
              <a:t>často</a:t>
            </a:r>
            <a:r>
              <a:rPr lang="en-US" sz="2400" dirty="0"/>
              <a:t> </a:t>
            </a:r>
            <a:r>
              <a:rPr lang="en-US" sz="2400" dirty="0" err="1"/>
              <a:t>již</a:t>
            </a:r>
            <a:r>
              <a:rPr lang="en-US" sz="2400" dirty="0"/>
              <a:t> IU), </a:t>
            </a:r>
            <a:r>
              <a:rPr lang="en-US" sz="2400" dirty="0" err="1"/>
              <a:t>volné</a:t>
            </a:r>
            <a:r>
              <a:rPr lang="en-US" sz="2400" dirty="0"/>
              <a:t> </a:t>
            </a:r>
            <a:r>
              <a:rPr lang="en-US" sz="2400" dirty="0" err="1"/>
              <a:t>klouby</a:t>
            </a:r>
            <a:r>
              <a:rPr lang="en-US" sz="2400" dirty="0"/>
              <a:t>, </a:t>
            </a:r>
            <a:r>
              <a:rPr lang="en-US" sz="2400" dirty="0" err="1"/>
              <a:t>bílé</a:t>
            </a:r>
            <a:r>
              <a:rPr lang="en-US" sz="2400" dirty="0"/>
              <a:t> </a:t>
            </a:r>
            <a:r>
              <a:rPr lang="en-US" sz="2400" dirty="0" err="1"/>
              <a:t>či</a:t>
            </a:r>
            <a:r>
              <a:rPr lang="en-US" sz="2400" dirty="0"/>
              <a:t> </a:t>
            </a:r>
            <a:r>
              <a:rPr lang="en-US" sz="2400" dirty="0" err="1"/>
              <a:t>modravě</a:t>
            </a:r>
            <a:r>
              <a:rPr lang="en-US" sz="2400" dirty="0"/>
              <a:t> </a:t>
            </a:r>
            <a:r>
              <a:rPr lang="en-US" sz="2400" dirty="0" err="1"/>
              <a:t>zbarvené</a:t>
            </a:r>
            <a:r>
              <a:rPr lang="en-US" sz="2400" dirty="0"/>
              <a:t> </a:t>
            </a:r>
            <a:r>
              <a:rPr lang="en-US" sz="2400" dirty="0" err="1"/>
              <a:t>skléry</a:t>
            </a:r>
            <a:endParaRPr lang="en-US" sz="900" dirty="0"/>
          </a:p>
          <a:p>
            <a:pPr marL="179388" indent="-179388"/>
            <a:r>
              <a:rPr lang="en-US" sz="2400" dirty="0" err="1"/>
              <a:t>nižší</a:t>
            </a:r>
            <a:r>
              <a:rPr lang="en-US" sz="2400" dirty="0"/>
              <a:t> </a:t>
            </a:r>
            <a:r>
              <a:rPr lang="en-US" sz="2400" dirty="0" err="1"/>
              <a:t>postava</a:t>
            </a:r>
            <a:r>
              <a:rPr lang="cs-CZ" sz="2400" dirty="0"/>
              <a:t>, </a:t>
            </a:r>
            <a:r>
              <a:rPr lang="cs-CZ" sz="2400" dirty="0">
                <a:solidFill>
                  <a:srgbClr val="0A85FF"/>
                </a:solidFill>
              </a:rPr>
              <a:t>délka života normální/časné úmrtí</a:t>
            </a:r>
            <a:endParaRPr lang="en-US" sz="2400" dirty="0">
              <a:solidFill>
                <a:srgbClr val="0A85FF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422578"/>
              </p:ext>
            </p:extLst>
          </p:nvPr>
        </p:nvGraphicFramePr>
        <p:xfrm>
          <a:off x="2819400" y="3532990"/>
          <a:ext cx="6324600" cy="325628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400" dirty="0"/>
                        <a:t>t</a:t>
                      </a:r>
                      <a:r>
                        <a:rPr lang="en-US" sz="1400" dirty="0" err="1"/>
                        <a:t>yp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p</a:t>
                      </a:r>
                      <a:r>
                        <a:rPr lang="en-US" sz="1400" dirty="0" err="1"/>
                        <a:t>opis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mírná</a:t>
                      </a:r>
                      <a:endParaRPr lang="en-US" sz="1600" dirty="0"/>
                    </a:p>
                    <a:p>
                      <a:r>
                        <a:rPr lang="en-US" sz="1600" dirty="0" err="1"/>
                        <a:t>modré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skléry</a:t>
                      </a:r>
                      <a:r>
                        <a:rPr lang="en-US" sz="1600" dirty="0"/>
                        <a:t>, abnormity </a:t>
                      </a:r>
                      <a:r>
                        <a:rPr lang="en-US" sz="1600" dirty="0" err="1"/>
                        <a:t>zubů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fraktury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volné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klouby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Null COL1A1 </a:t>
                      </a:r>
                      <a:r>
                        <a:rPr lang="en-US" sz="1400" dirty="0" err="1"/>
                        <a:t>alela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těžká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letální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perinatálně</a:t>
                      </a:r>
                      <a:r>
                        <a:rPr lang="en-US" sz="1600" dirty="0"/>
                        <a:t> (</a:t>
                      </a:r>
                      <a:r>
                        <a:rPr lang="en-US" sz="1600" dirty="0" err="1"/>
                        <a:t>respirační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selhání</a:t>
                      </a:r>
                      <a:r>
                        <a:rPr lang="en-US" sz="1600" dirty="0"/>
                        <a:t>, IC </a:t>
                      </a:r>
                      <a:r>
                        <a:rPr lang="en-US" sz="1600" dirty="0" err="1"/>
                        <a:t>krvácení</a:t>
                      </a:r>
                      <a:r>
                        <a:rPr lang="en-US" sz="16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COL1A1, COL1A2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progresivní</a:t>
                      </a:r>
                      <a:r>
                        <a:rPr lang="en-US" sz="1600" dirty="0"/>
                        <a:t>, s </a:t>
                      </a:r>
                      <a:r>
                        <a:rPr lang="en-US" sz="1600" dirty="0" err="1"/>
                        <a:t>deformitami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COL1A1, COL1A2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IV-VI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 </a:t>
                      </a:r>
                      <a:r>
                        <a:rPr lang="en-US" sz="1600" dirty="0" err="1"/>
                        <a:t>deformitami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skléry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normální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COL1A1, COL1A2, </a:t>
                      </a:r>
                      <a:r>
                        <a:rPr lang="mr-IN" sz="1400" dirty="0"/>
                        <a:t>…</a:t>
                      </a:r>
                      <a:r>
                        <a:rPr lang="cs-CZ" sz="1400" dirty="0"/>
                        <a:t>?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VII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CARTAP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VIII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AR, </a:t>
                      </a:r>
                      <a:r>
                        <a:rPr lang="en-US" sz="1600" dirty="0" err="1"/>
                        <a:t>těžká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až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letální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LEPRE1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6" name="Picture 15" descr="OI scler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8" b="20424"/>
          <a:stretch/>
        </p:blipFill>
        <p:spPr>
          <a:xfrm>
            <a:off x="6388946" y="0"/>
            <a:ext cx="2778959" cy="1219200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17" name="Picture 16" descr="OI, chil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7649" r="40463" b="6212"/>
          <a:stretch/>
        </p:blipFill>
        <p:spPr>
          <a:xfrm>
            <a:off x="6394824" y="1246989"/>
            <a:ext cx="2762623" cy="2258212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83256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en-US" sz="4000" dirty="0" err="1">
                <a:solidFill>
                  <a:srgbClr val="B6220F"/>
                </a:solidFill>
                <a:latin typeface="Calibri"/>
                <a:cs typeface="Calibri"/>
              </a:rPr>
              <a:t>osteopetróza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800600" cy="4114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en-US" sz="2400" dirty="0" err="1"/>
              <a:t>osteoskleróza</a:t>
            </a:r>
            <a:r>
              <a:rPr lang="en-US" sz="2400" dirty="0"/>
              <a:t> </a:t>
            </a:r>
            <a:r>
              <a:rPr lang="en-US" sz="2400" dirty="0" err="1"/>
              <a:t>dlouhých</a:t>
            </a:r>
            <a:r>
              <a:rPr lang="en-US" sz="2400" dirty="0"/>
              <a:t> a </a:t>
            </a:r>
            <a:r>
              <a:rPr lang="en-US" sz="2400" dirty="0" err="1"/>
              <a:t>plochých</a:t>
            </a:r>
            <a:r>
              <a:rPr lang="en-US" sz="2400" dirty="0"/>
              <a:t> </a:t>
            </a:r>
            <a:r>
              <a:rPr lang="en-US" sz="2400" dirty="0" err="1"/>
              <a:t>kost</a:t>
            </a:r>
            <a:r>
              <a:rPr lang="cs-CZ" sz="2400" dirty="0"/>
              <a:t>í </a:t>
            </a:r>
            <a:r>
              <a:rPr lang="en-US" sz="2400" dirty="0"/>
              <a:t>→</a:t>
            </a:r>
            <a:r>
              <a:rPr lang="cs-CZ" sz="2400" dirty="0"/>
              <a:t> </a:t>
            </a:r>
            <a:r>
              <a:rPr lang="en-US" sz="2400" dirty="0" err="1"/>
              <a:t>kosti</a:t>
            </a:r>
            <a:r>
              <a:rPr lang="en-US" sz="2400" dirty="0"/>
              <a:t> </a:t>
            </a:r>
            <a:r>
              <a:rPr lang="en-US" sz="2400" dirty="0" err="1"/>
              <a:t>křehké</a:t>
            </a:r>
            <a:r>
              <a:rPr lang="en-US" sz="2400" dirty="0"/>
              <a:t> = </a:t>
            </a:r>
            <a:r>
              <a:rPr lang="en-US" sz="2400" dirty="0" err="1"/>
              <a:t>lomivé</a:t>
            </a:r>
            <a:endParaRPr lang="cs-CZ" sz="2400" dirty="0"/>
          </a:p>
          <a:p>
            <a:pPr marL="179388" indent="-179388"/>
            <a:endParaRPr lang="en-US" sz="1000" dirty="0"/>
          </a:p>
          <a:p>
            <a:pPr marL="179388" indent="-179388"/>
            <a:r>
              <a:rPr lang="en-US" sz="2400" dirty="0" err="1"/>
              <a:t>rozšířený</a:t>
            </a:r>
            <a:r>
              <a:rPr lang="en-US" sz="2400" dirty="0"/>
              <a:t> </a:t>
            </a:r>
            <a:r>
              <a:rPr lang="en-US" sz="2400" dirty="0" err="1"/>
              <a:t>kortex</a:t>
            </a:r>
            <a:r>
              <a:rPr lang="en-US" sz="2400" dirty="0"/>
              <a:t>, </a:t>
            </a:r>
            <a:r>
              <a:rPr lang="en-US" sz="2400" dirty="0" err="1"/>
              <a:t>spongióza</a:t>
            </a:r>
            <a:r>
              <a:rPr lang="en-US" sz="2400" dirty="0"/>
              <a:t> z </a:t>
            </a:r>
            <a:r>
              <a:rPr lang="en-US" sz="2400" dirty="0" err="1"/>
              <a:t>širokých</a:t>
            </a:r>
            <a:r>
              <a:rPr lang="en-US" sz="2400" dirty="0"/>
              <a:t> </a:t>
            </a:r>
            <a:r>
              <a:rPr lang="en-US" sz="2400" dirty="0" err="1"/>
              <a:t>anastomozujících</a:t>
            </a:r>
            <a:r>
              <a:rPr lang="en-US" sz="2400" dirty="0"/>
              <a:t> </a:t>
            </a:r>
            <a:r>
              <a:rPr lang="en-US" sz="2400" dirty="0" err="1"/>
              <a:t>trámců</a:t>
            </a:r>
            <a:r>
              <a:rPr lang="en-US" sz="2400" dirty="0"/>
              <a:t> </a:t>
            </a:r>
            <a:r>
              <a:rPr lang="en-US" sz="2400" dirty="0" err="1"/>
              <a:t>pletivové</a:t>
            </a:r>
            <a:r>
              <a:rPr lang="en-US" sz="2400" dirty="0"/>
              <a:t> </a:t>
            </a:r>
            <a:r>
              <a:rPr lang="cs-CZ" sz="2400" dirty="0"/>
              <a:t>i</a:t>
            </a:r>
            <a:r>
              <a:rPr lang="en-US" sz="2400" dirty="0"/>
              <a:t> </a:t>
            </a:r>
            <a:r>
              <a:rPr lang="en-US" sz="2400" dirty="0" err="1"/>
              <a:t>lamelární</a:t>
            </a:r>
            <a:r>
              <a:rPr lang="en-US" sz="2400" dirty="0"/>
              <a:t> </a:t>
            </a:r>
            <a:r>
              <a:rPr lang="en-US" sz="2400" dirty="0" err="1"/>
              <a:t>kosti</a:t>
            </a:r>
            <a:endParaRPr lang="cs-CZ" sz="2400" dirty="0"/>
          </a:p>
          <a:p>
            <a:pPr marL="179388" indent="-179388"/>
            <a:endParaRPr lang="en-US" sz="900" dirty="0"/>
          </a:p>
          <a:p>
            <a:pPr marL="179388" indent="-179388"/>
            <a:r>
              <a:rPr lang="en-US" sz="2400" dirty="0" err="1"/>
              <a:t>dřeň</a:t>
            </a:r>
            <a:r>
              <a:rPr lang="en-US" sz="2400" dirty="0"/>
              <a:t> </a:t>
            </a:r>
            <a:r>
              <a:rPr lang="en-US" sz="2400" dirty="0" err="1"/>
              <a:t>fibrotizovná</a:t>
            </a:r>
            <a:r>
              <a:rPr lang="en-US" sz="2400" dirty="0"/>
              <a:t> → </a:t>
            </a:r>
            <a:r>
              <a:rPr lang="en-US" sz="2400" dirty="0" err="1"/>
              <a:t>extramedulární</a:t>
            </a:r>
            <a:r>
              <a:rPr lang="en-US" sz="2400" dirty="0"/>
              <a:t> </a:t>
            </a:r>
            <a:r>
              <a:rPr lang="en-US" sz="2400" dirty="0" err="1"/>
              <a:t>hematopoéza</a:t>
            </a:r>
            <a:endParaRPr lang="en-US" sz="2400" dirty="0"/>
          </a:p>
          <a:p>
            <a:pPr marL="179388" indent="-179388"/>
            <a:r>
              <a:rPr lang="cs-CZ" sz="2400" dirty="0"/>
              <a:t>na </a:t>
            </a:r>
            <a:r>
              <a:rPr lang="cs-CZ" sz="2400" dirty="0" err="1"/>
              <a:t>rtg</a:t>
            </a:r>
            <a:r>
              <a:rPr lang="cs-CZ" sz="2400" dirty="0"/>
              <a:t> obraz </a:t>
            </a:r>
            <a:r>
              <a:rPr lang="en-US" sz="2400" dirty="0"/>
              <a:t>“bone-in-bone”</a:t>
            </a:r>
          </a:p>
        </p:txBody>
      </p:sp>
      <p:pic>
        <p:nvPicPr>
          <p:cNvPr id="4" name="Picture 3" descr="osteopetrosis-skull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r="4674"/>
          <a:stretch/>
        </p:blipFill>
        <p:spPr>
          <a:xfrm>
            <a:off x="5401360" y="6220"/>
            <a:ext cx="3590240" cy="3960000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7" t="25172" r="16896" b="7701"/>
          <a:stretch/>
        </p:blipFill>
        <p:spPr>
          <a:xfrm>
            <a:off x="5105400" y="4067302"/>
            <a:ext cx="3886200" cy="27813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63696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Poruchy hustoty kostí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solidFill>
                  <a:srgbClr val="B6220F"/>
                </a:solidFill>
              </a:rPr>
              <a:t>o</a:t>
            </a:r>
            <a:r>
              <a:rPr lang="en-US" sz="2800" dirty="0" err="1">
                <a:solidFill>
                  <a:srgbClr val="B6220F"/>
                </a:solidFill>
              </a:rPr>
              <a:t>steopetróza</a:t>
            </a:r>
            <a:r>
              <a:rPr lang="cs-CZ" sz="2800" dirty="0">
                <a:solidFill>
                  <a:srgbClr val="B6220F"/>
                </a:solidFill>
              </a:rPr>
              <a:t> </a:t>
            </a:r>
            <a:r>
              <a:rPr lang="cs-CZ" sz="3200" dirty="0"/>
              <a:t>– viz výše</a:t>
            </a:r>
            <a:endParaRPr lang="cs-CZ" sz="2800" dirty="0">
              <a:solidFill>
                <a:srgbClr val="B6220F"/>
              </a:solidFill>
            </a:endParaRPr>
          </a:p>
          <a:p>
            <a:r>
              <a:rPr lang="cs-CZ" sz="2800" dirty="0">
                <a:solidFill>
                  <a:srgbClr val="B6220F"/>
                </a:solidFill>
              </a:rPr>
              <a:t>rachitis / </a:t>
            </a:r>
            <a:r>
              <a:rPr lang="cs-CZ" sz="2800" dirty="0" err="1">
                <a:solidFill>
                  <a:srgbClr val="B6220F"/>
                </a:solidFill>
              </a:rPr>
              <a:t>osteomalácie</a:t>
            </a:r>
            <a:endParaRPr lang="cs-CZ" sz="2800" dirty="0">
              <a:solidFill>
                <a:srgbClr val="B6220F"/>
              </a:solidFill>
            </a:endParaRPr>
          </a:p>
          <a:p>
            <a:r>
              <a:rPr lang="cs-CZ" sz="2800" dirty="0">
                <a:solidFill>
                  <a:srgbClr val="B6220F"/>
                </a:solidFill>
              </a:rPr>
              <a:t>osteoporóza</a:t>
            </a:r>
            <a:endParaRPr lang="en-US" sz="2800" dirty="0">
              <a:solidFill>
                <a:srgbClr val="B6220F"/>
              </a:solidFill>
            </a:endParaRPr>
          </a:p>
          <a:p>
            <a:r>
              <a:rPr lang="cs-CZ" sz="2800" dirty="0">
                <a:solidFill>
                  <a:srgbClr val="B6220F"/>
                </a:solidFill>
              </a:rPr>
              <a:t>fibrózní </a:t>
            </a:r>
            <a:r>
              <a:rPr lang="cs-CZ" sz="2800" dirty="0" err="1">
                <a:solidFill>
                  <a:srgbClr val="B6220F"/>
                </a:solidFill>
              </a:rPr>
              <a:t>osteodystrofie</a:t>
            </a:r>
            <a:endParaRPr lang="en-US" sz="2800" dirty="0">
              <a:solidFill>
                <a:srgbClr val="B6220F"/>
              </a:solidFill>
            </a:endParaRPr>
          </a:p>
          <a:p>
            <a:r>
              <a:rPr lang="cs-CZ" sz="2800" dirty="0">
                <a:solidFill>
                  <a:srgbClr val="B6220F"/>
                </a:solidFill>
              </a:rPr>
              <a:t>renální osteopatie</a:t>
            </a:r>
          </a:p>
          <a:p>
            <a:r>
              <a:rPr lang="cs-CZ" sz="2800" dirty="0">
                <a:solidFill>
                  <a:srgbClr val="B6220F"/>
                </a:solidFill>
              </a:rPr>
              <a:t>m. </a:t>
            </a:r>
            <a:r>
              <a:rPr lang="cs-CZ" sz="2800" dirty="0" err="1">
                <a:solidFill>
                  <a:srgbClr val="B6220F"/>
                </a:solidFill>
              </a:rPr>
              <a:t>Paget</a:t>
            </a:r>
            <a:endParaRPr lang="en-US" sz="2800" dirty="0">
              <a:solidFill>
                <a:srgbClr val="B6220F"/>
              </a:solidFill>
            </a:endParaRPr>
          </a:p>
          <a:p>
            <a:endParaRPr lang="cs-CZ" sz="2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79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990600" y="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cs-CZ" sz="4000" b="1" dirty="0">
                <a:solidFill>
                  <a:srgbClr val="0A85FF"/>
                </a:solidFill>
                <a:latin typeface="Calibri"/>
                <a:cs typeface="Calibri"/>
              </a:rPr>
              <a:t>Metabolismus vitaminu</a:t>
            </a:r>
            <a:r>
              <a:rPr lang="en-US" sz="4000" b="1" dirty="0">
                <a:solidFill>
                  <a:srgbClr val="0A85FF"/>
                </a:solidFill>
                <a:latin typeface="Calibri"/>
                <a:cs typeface="Calibri"/>
              </a:rPr>
              <a:t> D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" y="812202"/>
            <a:ext cx="9024000" cy="5076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17486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62000" y="1066800"/>
            <a:ext cx="4040188" cy="639762"/>
          </a:xfrm>
        </p:spPr>
        <p:txBody>
          <a:bodyPr/>
          <a:lstStyle/>
          <a:p>
            <a:r>
              <a:rPr lang="en-US" b="1" dirty="0" err="1">
                <a:solidFill>
                  <a:srgbClr val="B6220F"/>
                </a:solidFill>
              </a:rPr>
              <a:t>rachitis</a:t>
            </a:r>
            <a:endParaRPr lang="en-US" b="1" dirty="0">
              <a:solidFill>
                <a:srgbClr val="B6220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62000" y="1905000"/>
            <a:ext cx="4040188" cy="3951288"/>
          </a:xfrm>
        </p:spPr>
        <p:txBody>
          <a:bodyPr/>
          <a:lstStyle/>
          <a:p>
            <a:pPr marL="179388" indent="-179388"/>
            <a:r>
              <a:rPr lang="cs-CZ" sz="2000" dirty="0"/>
              <a:t>děti</a:t>
            </a:r>
          </a:p>
          <a:p>
            <a:pPr marL="179388" indent="-179388"/>
            <a:endParaRPr lang="cs-CZ" sz="700" dirty="0"/>
          </a:p>
          <a:p>
            <a:pPr marL="179388" indent="-179388"/>
            <a:r>
              <a:rPr lang="cs-CZ" sz="2000" dirty="0"/>
              <a:t>opožděný uzávěr lebečních švů a fontanel = </a:t>
            </a:r>
            <a:r>
              <a:rPr lang="cs-CZ" sz="2000" dirty="0" err="1"/>
              <a:t>caput</a:t>
            </a:r>
            <a:r>
              <a:rPr lang="cs-CZ" sz="2000" dirty="0"/>
              <a:t> </a:t>
            </a:r>
            <a:r>
              <a:rPr lang="cs-CZ" sz="2000" dirty="0" err="1"/>
              <a:t>quadratum</a:t>
            </a:r>
            <a:endParaRPr lang="cs-CZ" sz="2000" dirty="0"/>
          </a:p>
          <a:p>
            <a:pPr marL="179388" indent="-179388"/>
            <a:endParaRPr lang="cs-CZ" sz="700" dirty="0"/>
          </a:p>
          <a:p>
            <a:pPr marL="179388" indent="-179388"/>
            <a:r>
              <a:rPr lang="cs-CZ" sz="2000" dirty="0"/>
              <a:t>vpáčený hrudník, rachitický růženec</a:t>
            </a:r>
          </a:p>
          <a:p>
            <a:pPr marL="179388" indent="-179388"/>
            <a:endParaRPr lang="cs-CZ" sz="700" dirty="0"/>
          </a:p>
          <a:p>
            <a:pPr marL="179388" indent="-179388"/>
            <a:r>
              <a:rPr lang="cs-CZ" sz="2000" dirty="0" err="1"/>
              <a:t>genua</a:t>
            </a:r>
            <a:r>
              <a:rPr lang="cs-CZ" sz="2000" dirty="0"/>
              <a:t> </a:t>
            </a:r>
            <a:r>
              <a:rPr lang="cs-CZ" sz="2000" dirty="0" err="1"/>
              <a:t>valga</a:t>
            </a:r>
            <a:r>
              <a:rPr lang="cs-CZ" sz="2000" dirty="0"/>
              <a:t>/</a:t>
            </a:r>
            <a:r>
              <a:rPr lang="cs-CZ" sz="2000" dirty="0" err="1"/>
              <a:t>vara</a:t>
            </a:r>
            <a:endParaRPr lang="en-US" sz="2000" dirty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876800" y="1066800"/>
            <a:ext cx="4041775" cy="639762"/>
          </a:xfrm>
        </p:spPr>
        <p:txBody>
          <a:bodyPr/>
          <a:lstStyle/>
          <a:p>
            <a:r>
              <a:rPr lang="en-US" b="1" dirty="0" err="1">
                <a:solidFill>
                  <a:srgbClr val="B6220F"/>
                </a:solidFill>
              </a:rPr>
              <a:t>osteomalácie</a:t>
            </a:r>
            <a:endParaRPr lang="en-US" b="1" dirty="0">
              <a:solidFill>
                <a:srgbClr val="B6220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876800" y="1905000"/>
            <a:ext cx="4041775" cy="3951288"/>
          </a:xfrm>
        </p:spPr>
        <p:txBody>
          <a:bodyPr/>
          <a:lstStyle/>
          <a:p>
            <a:r>
              <a:rPr lang="en-US" sz="2000" dirty="0" err="1"/>
              <a:t>dospělí</a:t>
            </a:r>
            <a:endParaRPr lang="en-US" sz="2000" dirty="0"/>
          </a:p>
          <a:p>
            <a:endParaRPr lang="cs-CZ" sz="700" dirty="0"/>
          </a:p>
          <a:p>
            <a:r>
              <a:rPr lang="en-US" sz="2000" dirty="0" err="1"/>
              <a:t>při</a:t>
            </a:r>
            <a:r>
              <a:rPr lang="en-US" sz="2000" dirty="0"/>
              <a:t> </a:t>
            </a:r>
            <a:r>
              <a:rPr lang="en-US" sz="2000" dirty="0" err="1"/>
              <a:t>deminerlizaci</a:t>
            </a:r>
            <a:r>
              <a:rPr lang="en-US" sz="2000" dirty="0"/>
              <a:t> </a:t>
            </a:r>
            <a:r>
              <a:rPr lang="en-US" sz="2000" dirty="0" err="1"/>
              <a:t>kostí</a:t>
            </a:r>
            <a:endParaRPr lang="en-US" sz="2000" dirty="0"/>
          </a:p>
          <a:p>
            <a:endParaRPr lang="cs-CZ" sz="700" dirty="0"/>
          </a:p>
          <a:p>
            <a:r>
              <a:rPr lang="en-US" sz="2000" dirty="0"/>
              <a:t>→</a:t>
            </a:r>
            <a:r>
              <a:rPr lang="cs-CZ" sz="2000" dirty="0"/>
              <a:t> </a:t>
            </a:r>
            <a:r>
              <a:rPr lang="en-US" sz="2000" dirty="0" err="1"/>
              <a:t>kosti</a:t>
            </a:r>
            <a:r>
              <a:rPr lang="en-US" sz="2000" dirty="0"/>
              <a:t> </a:t>
            </a:r>
            <a:r>
              <a:rPr lang="en-US" sz="2000" dirty="0" err="1"/>
              <a:t>jsou</a:t>
            </a:r>
            <a:r>
              <a:rPr lang="en-US" sz="2000" dirty="0"/>
              <a:t> </a:t>
            </a:r>
            <a:r>
              <a:rPr lang="en-US" sz="2000" dirty="0" err="1"/>
              <a:t>ohebné</a:t>
            </a:r>
            <a:r>
              <a:rPr lang="en-US" sz="2000" dirty="0"/>
              <a:t>, </a:t>
            </a:r>
            <a:r>
              <a:rPr lang="en-US" sz="2000" dirty="0" err="1"/>
              <a:t>vznikají</a:t>
            </a:r>
            <a:r>
              <a:rPr lang="en-US" sz="2000" dirty="0"/>
              <a:t> deformity (</a:t>
            </a:r>
            <a:r>
              <a:rPr lang="en-US" sz="2000" dirty="0" err="1"/>
              <a:t>dlouhé</a:t>
            </a:r>
            <a:r>
              <a:rPr lang="en-US" sz="2000" dirty="0"/>
              <a:t> </a:t>
            </a:r>
            <a:r>
              <a:rPr lang="en-US" sz="2000" dirty="0" err="1"/>
              <a:t>kosti</a:t>
            </a:r>
            <a:r>
              <a:rPr lang="en-US" sz="2000" dirty="0"/>
              <a:t>, </a:t>
            </a:r>
            <a:r>
              <a:rPr lang="en-US" sz="2000" dirty="0" err="1"/>
              <a:t>rybí</a:t>
            </a:r>
            <a:r>
              <a:rPr lang="en-US" sz="2000" dirty="0"/>
              <a:t> </a:t>
            </a:r>
            <a:r>
              <a:rPr lang="en-US" sz="2000" dirty="0" err="1"/>
              <a:t>obratle</a:t>
            </a:r>
            <a:r>
              <a:rPr lang="en-US" sz="2000" dirty="0"/>
              <a:t>, </a:t>
            </a:r>
            <a:r>
              <a:rPr lang="en-US" sz="2000" dirty="0" err="1"/>
              <a:t>vpáčený</a:t>
            </a:r>
            <a:r>
              <a:rPr lang="en-US" sz="2000" dirty="0"/>
              <a:t> </a:t>
            </a:r>
            <a:r>
              <a:rPr lang="en-US" sz="2000" dirty="0" err="1"/>
              <a:t>hrudník</a:t>
            </a:r>
            <a:r>
              <a:rPr lang="mr-IN" sz="2000" dirty="0"/>
              <a:t>…</a:t>
            </a:r>
            <a:r>
              <a:rPr lang="cs-CZ" sz="2000" dirty="0"/>
              <a:t>)</a:t>
            </a:r>
          </a:p>
          <a:p>
            <a:endParaRPr lang="cs-CZ" sz="700" dirty="0"/>
          </a:p>
          <a:p>
            <a:r>
              <a:rPr lang="cs-CZ" sz="2000" dirty="0"/>
              <a:t>na povrchu kostních trámců je hojný nemineralizovaný </a:t>
            </a:r>
            <a:r>
              <a:rPr lang="cs-CZ" sz="2000" dirty="0" err="1"/>
              <a:t>osteoid</a:t>
            </a:r>
            <a:endParaRPr lang="en-US" sz="2000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90600" y="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4000" b="1" dirty="0" err="1">
                <a:solidFill>
                  <a:srgbClr val="0A85FF"/>
                </a:solidFill>
                <a:latin typeface="Calibri"/>
                <a:cs typeface="Calibri"/>
              </a:rPr>
              <a:t>Hypovita</a:t>
            </a:r>
            <a:r>
              <a:rPr lang="cs-CZ" sz="4000" b="1" dirty="0">
                <a:solidFill>
                  <a:srgbClr val="0A85FF"/>
                </a:solidFill>
                <a:latin typeface="Calibri"/>
                <a:cs typeface="Calibri"/>
              </a:rPr>
              <a:t>m</a:t>
            </a:r>
            <a:r>
              <a:rPr lang="en-US" sz="4000" b="1" dirty="0" err="1">
                <a:solidFill>
                  <a:srgbClr val="0A85FF"/>
                </a:solidFill>
                <a:latin typeface="Calibri"/>
                <a:cs typeface="Calibri"/>
              </a:rPr>
              <a:t>inóza</a:t>
            </a:r>
            <a:r>
              <a:rPr lang="en-US" sz="4000" b="1" dirty="0">
                <a:solidFill>
                  <a:srgbClr val="0A85FF"/>
                </a:solidFill>
                <a:latin typeface="Calibri"/>
                <a:cs typeface="Calibri"/>
              </a:rPr>
              <a:t> D</a:t>
            </a:r>
          </a:p>
        </p:txBody>
      </p:sp>
      <p:pic>
        <p:nvPicPr>
          <p:cNvPr id="12" name="Picture 11" descr="rachitis - chil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r="49641"/>
          <a:stretch/>
        </p:blipFill>
        <p:spPr>
          <a:xfrm flipH="1">
            <a:off x="775996" y="1878563"/>
            <a:ext cx="2445870" cy="4697988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13" name="Picture 12" descr="Rickets-and-Osteomalacia-Stock-Vector-osteoporos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188" y="1878563"/>
            <a:ext cx="3947160" cy="4723097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1223316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osteoporóza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5493753" cy="4495800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179388" indent="-179388"/>
            <a:r>
              <a:rPr lang="cs-CZ" sz="2800" dirty="0">
                <a:solidFill>
                  <a:srgbClr val="0A85FF"/>
                </a:solidFill>
              </a:rPr>
              <a:t>úbytek kostní tkáně v menopauze / ve stáří/ </a:t>
            </a:r>
            <a:r>
              <a:rPr lang="cs-CZ" sz="2800" dirty="0" err="1">
                <a:solidFill>
                  <a:srgbClr val="0A85FF"/>
                </a:solidFill>
              </a:rPr>
              <a:t>iatrogenně</a:t>
            </a:r>
            <a:r>
              <a:rPr lang="cs-CZ" sz="2800" dirty="0">
                <a:solidFill>
                  <a:srgbClr val="0A85FF"/>
                </a:solidFill>
              </a:rPr>
              <a:t> (léky)/ po znehybnění </a:t>
            </a:r>
          </a:p>
          <a:p>
            <a:pPr marL="179388" indent="-179388"/>
            <a:r>
              <a:rPr lang="cs-CZ" sz="2800" dirty="0"/>
              <a:t>ložisková / generalizovaná</a:t>
            </a:r>
          </a:p>
          <a:p>
            <a:pPr marL="179388" indent="-179388"/>
            <a:endParaRPr lang="en-US" sz="1050" dirty="0"/>
          </a:p>
          <a:p>
            <a:pPr marL="179388" indent="-179388"/>
            <a:r>
              <a:rPr lang="cs-CZ" sz="2800" dirty="0"/>
              <a:t>zúžený</a:t>
            </a:r>
            <a:r>
              <a:rPr lang="en-US" sz="2800" dirty="0"/>
              <a:t> </a:t>
            </a:r>
            <a:r>
              <a:rPr lang="en-US" sz="2800" dirty="0" err="1"/>
              <a:t>kortex</a:t>
            </a:r>
            <a:r>
              <a:rPr lang="en-US" sz="2800" dirty="0"/>
              <a:t>, </a:t>
            </a:r>
            <a:r>
              <a:rPr lang="en-US" sz="2800" dirty="0" err="1"/>
              <a:t>trámc</a:t>
            </a:r>
            <a:r>
              <a:rPr lang="cs-CZ" sz="2800" dirty="0"/>
              <a:t>e</a:t>
            </a:r>
            <a:r>
              <a:rPr lang="en-US" sz="2800" dirty="0"/>
              <a:t> </a:t>
            </a:r>
            <a:r>
              <a:rPr lang="cs-CZ" sz="2800" dirty="0"/>
              <a:t>spongiózní kosti diskontinuální, ztenčené</a:t>
            </a:r>
          </a:p>
          <a:p>
            <a:pPr marL="179388" indent="-179388"/>
            <a:endParaRPr lang="en-US" sz="1000" dirty="0"/>
          </a:p>
          <a:p>
            <a:pPr marL="179388" indent="-179388"/>
            <a:r>
              <a:rPr lang="en-US" sz="2800" dirty="0"/>
              <a:t>→</a:t>
            </a:r>
            <a:r>
              <a:rPr lang="cs-CZ" sz="2800" dirty="0"/>
              <a:t> fraktury </a:t>
            </a:r>
          </a:p>
          <a:p>
            <a:pPr marL="179388" indent="-179388"/>
            <a:r>
              <a:rPr lang="cs-CZ" sz="2800" dirty="0"/>
              <a:t>denzitometrie</a:t>
            </a:r>
            <a:endParaRPr lang="en-US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986760"/>
            <a:ext cx="6684680" cy="27377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49" b="27293"/>
          <a:stretch/>
        </p:blipFill>
        <p:spPr>
          <a:xfrm>
            <a:off x="5943600" y="162272"/>
            <a:ext cx="3103280" cy="2854626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161904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990600" y="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cs-CZ" sz="4000" b="1" dirty="0">
                <a:solidFill>
                  <a:srgbClr val="0A85FF"/>
                </a:solidFill>
                <a:latin typeface="Calibri"/>
                <a:cs typeface="Calibri"/>
              </a:rPr>
              <a:t>Metabolismus vitaminu</a:t>
            </a:r>
            <a:r>
              <a:rPr lang="en-US" sz="4000" b="1" dirty="0">
                <a:solidFill>
                  <a:srgbClr val="0A85FF"/>
                </a:solidFill>
                <a:latin typeface="Calibri"/>
                <a:cs typeface="Calibri"/>
              </a:rPr>
              <a:t> D</a:t>
            </a:r>
            <a:r>
              <a:rPr lang="cs-CZ" sz="4000" b="1" dirty="0">
                <a:solidFill>
                  <a:srgbClr val="0A85FF"/>
                </a:solidFill>
                <a:latin typeface="Calibri"/>
                <a:cs typeface="Calibri"/>
              </a:rPr>
              <a:t> + fosfátů</a:t>
            </a:r>
            <a:endParaRPr lang="en-US" sz="4000" b="1" dirty="0">
              <a:solidFill>
                <a:srgbClr val="0A85FF"/>
              </a:solidFill>
              <a:latin typeface="Calibri"/>
              <a:cs typeface="Calibri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4" b="13264"/>
          <a:stretch/>
        </p:blipFill>
        <p:spPr>
          <a:xfrm>
            <a:off x="295565" y="641654"/>
            <a:ext cx="8552870" cy="622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Ovál 4"/>
          <p:cNvSpPr/>
          <p:nvPr/>
        </p:nvSpPr>
        <p:spPr bwMode="auto">
          <a:xfrm>
            <a:off x="381000" y="2362200"/>
            <a:ext cx="2043056" cy="1219200"/>
          </a:xfrm>
          <a:prstGeom prst="ellipse">
            <a:avLst/>
          </a:prstGeom>
          <a:solidFill>
            <a:srgbClr val="FFFF00">
              <a:alpha val="20000"/>
            </a:srgbClr>
          </a:solidFill>
          <a:ln w="69850" cap="flat" cmpd="dbl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815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fibrózní </a:t>
            </a:r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osteodystrofie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599"/>
            <a:ext cx="6096000" cy="396240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400" dirty="0" err="1">
                <a:solidFill>
                  <a:srgbClr val="B6220F"/>
                </a:solidFill>
              </a:rPr>
              <a:t>Recklinghausenova</a:t>
            </a:r>
            <a:r>
              <a:rPr lang="cs-CZ" sz="2400" dirty="0">
                <a:solidFill>
                  <a:srgbClr val="B6220F"/>
                </a:solidFill>
              </a:rPr>
              <a:t> choroba; osteitis </a:t>
            </a:r>
            <a:r>
              <a:rPr lang="cs-CZ" sz="2400" dirty="0" err="1">
                <a:solidFill>
                  <a:srgbClr val="B6220F"/>
                </a:solidFill>
              </a:rPr>
              <a:t>fibrosa</a:t>
            </a:r>
            <a:r>
              <a:rPr lang="cs-CZ" sz="2400" dirty="0">
                <a:solidFill>
                  <a:srgbClr val="B6220F"/>
                </a:solidFill>
              </a:rPr>
              <a:t> </a:t>
            </a:r>
            <a:r>
              <a:rPr lang="cs-CZ" sz="2400" dirty="0" err="1">
                <a:solidFill>
                  <a:srgbClr val="B6220F"/>
                </a:solidFill>
              </a:rPr>
              <a:t>cystica</a:t>
            </a:r>
            <a:endParaRPr lang="cs-CZ" sz="2400" dirty="0">
              <a:solidFill>
                <a:srgbClr val="B6220F"/>
              </a:solidFill>
            </a:endParaRPr>
          </a:p>
          <a:p>
            <a:pPr marL="179388" indent="-179388"/>
            <a:endParaRPr lang="en-US" sz="1000" dirty="0"/>
          </a:p>
          <a:p>
            <a:pPr marL="179388" indent="-179388"/>
            <a:r>
              <a:rPr lang="cs-CZ" sz="2400" b="1" dirty="0">
                <a:solidFill>
                  <a:srgbClr val="FF0000"/>
                </a:solidFill>
              </a:rPr>
              <a:t>primární </a:t>
            </a:r>
            <a:r>
              <a:rPr lang="cs-CZ" sz="2400" b="1" dirty="0" err="1">
                <a:solidFill>
                  <a:srgbClr val="FF0000"/>
                </a:solidFill>
              </a:rPr>
              <a:t>hyperPTH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→</a:t>
            </a:r>
            <a:r>
              <a:rPr lang="cs-CZ" sz="2400" dirty="0"/>
              <a:t> demineralizace + </a:t>
            </a:r>
            <a:r>
              <a:rPr lang="cs-CZ" sz="2400" dirty="0" err="1"/>
              <a:t>osteoklastická</a:t>
            </a:r>
            <a:r>
              <a:rPr lang="cs-CZ" sz="2400" dirty="0"/>
              <a:t> resorpce </a:t>
            </a:r>
            <a:r>
              <a:rPr lang="en-US" sz="2400" dirty="0"/>
              <a:t>→</a:t>
            </a:r>
            <a:r>
              <a:rPr lang="cs-CZ" sz="2400" dirty="0"/>
              <a:t> </a:t>
            </a:r>
            <a:r>
              <a:rPr lang="cs-CZ" sz="2400" dirty="0" err="1"/>
              <a:t>infrakce</a:t>
            </a:r>
            <a:r>
              <a:rPr lang="cs-CZ" sz="2400" dirty="0"/>
              <a:t> + hemoragie </a:t>
            </a:r>
            <a:r>
              <a:rPr lang="en-US" sz="2400" dirty="0"/>
              <a:t>→</a:t>
            </a:r>
            <a:r>
              <a:rPr lang="cs-CZ" sz="2400" dirty="0"/>
              <a:t> cysty</a:t>
            </a:r>
          </a:p>
          <a:p>
            <a:pPr marL="400050" lvl="1" indent="0">
              <a:buNone/>
            </a:pPr>
            <a:r>
              <a:rPr lang="cs-CZ" sz="2000" dirty="0"/>
              <a:t>= </a:t>
            </a:r>
            <a:r>
              <a:rPr lang="cs-CZ" sz="2000" b="1" dirty="0">
                <a:solidFill>
                  <a:srgbClr val="0A85FF"/>
                </a:solidFill>
              </a:rPr>
              <a:t>HNĚDÝ TUMOR </a:t>
            </a:r>
            <a:r>
              <a:rPr lang="cs-CZ" sz="2000" dirty="0"/>
              <a:t>(</a:t>
            </a:r>
            <a:r>
              <a:rPr lang="cs-CZ" sz="2000" dirty="0" err="1"/>
              <a:t>dif</a:t>
            </a:r>
            <a:r>
              <a:rPr lang="cs-CZ" sz="2000" dirty="0"/>
              <a:t>. dg. OBN)</a:t>
            </a:r>
          </a:p>
          <a:p>
            <a:pPr marL="179388" indent="-179388"/>
            <a:endParaRPr lang="en-US" sz="900" dirty="0"/>
          </a:p>
          <a:p>
            <a:pPr marL="179388" indent="-179388"/>
            <a:r>
              <a:rPr lang="en-US" sz="2400" dirty="0"/>
              <a:t>→</a:t>
            </a:r>
            <a:r>
              <a:rPr lang="cs-CZ" sz="2400" dirty="0"/>
              <a:t> fraktury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9963" t="56414" r="23810" b="9806"/>
          <a:stretch/>
        </p:blipFill>
        <p:spPr>
          <a:xfrm>
            <a:off x="6507637" y="409161"/>
            <a:ext cx="2225546" cy="28956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/>
          <a:srcRect l="40952" t="16476" r="23810" b="49743"/>
          <a:stretch/>
        </p:blipFill>
        <p:spPr>
          <a:xfrm>
            <a:off x="3930128" y="3429000"/>
            <a:ext cx="4832872" cy="289560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043490" y="3858039"/>
            <a:ext cx="5201104" cy="233910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179388" indent="-179388"/>
            <a:r>
              <a:rPr lang="cs-CZ" sz="2000" dirty="0"/>
              <a:t>klinicky (↑Ca):</a:t>
            </a:r>
          </a:p>
          <a:p>
            <a:pPr marL="355600" lvl="1" indent="-269875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bolesti kostí, fraktury</a:t>
            </a:r>
          </a:p>
          <a:p>
            <a:pPr marL="355600" lvl="1" indent="-269875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svalová slabost</a:t>
            </a:r>
          </a:p>
          <a:p>
            <a:pPr marL="355600" lvl="1" indent="-269875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8000"/>
                </a:solidFill>
              </a:rPr>
              <a:t>změněný stav vědomí (zmatenost, letargie, </a:t>
            </a:r>
            <a:r>
              <a:rPr lang="cs-CZ" dirty="0" err="1">
                <a:solidFill>
                  <a:srgbClr val="008000"/>
                </a:solidFill>
              </a:rPr>
              <a:t>stupor</a:t>
            </a:r>
            <a:r>
              <a:rPr lang="cs-CZ" dirty="0">
                <a:solidFill>
                  <a:srgbClr val="008000"/>
                </a:solidFill>
              </a:rPr>
              <a:t>)</a:t>
            </a:r>
          </a:p>
          <a:p>
            <a:pPr marL="355600" lvl="1" indent="-269875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08000"/>
                </a:solidFill>
              </a:rPr>
              <a:t>hyporeflexie</a:t>
            </a:r>
            <a:r>
              <a:rPr lang="cs-CZ" dirty="0">
                <a:solidFill>
                  <a:srgbClr val="008000"/>
                </a:solidFill>
              </a:rPr>
              <a:t>, nauzea, zvracení</a:t>
            </a:r>
          </a:p>
          <a:p>
            <a:pPr marL="355600" lvl="1" indent="-269875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FF3300"/>
                </a:solidFill>
              </a:rPr>
              <a:t>nefrolithiáza</a:t>
            </a:r>
            <a:r>
              <a:rPr lang="cs-CZ" dirty="0">
                <a:solidFill>
                  <a:srgbClr val="FF3300"/>
                </a:solidFill>
              </a:rPr>
              <a:t>, polyurie</a:t>
            </a:r>
          </a:p>
          <a:p>
            <a:pPr marL="355600" lvl="1" indent="-269875">
              <a:buFont typeface="Arial" panose="020B0604020202020204" pitchFamily="34" charset="0"/>
              <a:buChar char="•"/>
            </a:pPr>
            <a:r>
              <a:rPr lang="cs-CZ" dirty="0"/>
              <a:t>metastatická kalcifikace</a:t>
            </a:r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3253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renální osteopatie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399" cy="4114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800" b="1" dirty="0">
                <a:solidFill>
                  <a:srgbClr val="0A85FF"/>
                </a:solidFill>
              </a:rPr>
              <a:t>CHRONICKÁ RENÁLNÍ INSUFICIENCE</a:t>
            </a:r>
          </a:p>
          <a:p>
            <a:pPr marL="579438" lvl="1" indent="-179388"/>
            <a:r>
              <a:rPr lang="en-US" sz="2400" dirty="0"/>
              <a:t>→</a:t>
            </a:r>
            <a:r>
              <a:rPr lang="cs-CZ" sz="2400" dirty="0"/>
              <a:t> retence fosfátů, neschopnost koncentrovat Ca</a:t>
            </a:r>
          </a:p>
          <a:p>
            <a:pPr marL="579438" lvl="1" indent="-179388"/>
            <a:r>
              <a:rPr lang="en-US" sz="2400" dirty="0"/>
              <a:t>→ </a:t>
            </a:r>
            <a:r>
              <a:rPr lang="cs-CZ" sz="2400" dirty="0"/>
              <a:t>defektní hydroxylace vit. D </a:t>
            </a:r>
            <a:r>
              <a:rPr lang="en-US" sz="2400" dirty="0"/>
              <a:t>→</a:t>
            </a:r>
            <a:r>
              <a:rPr lang="cs-CZ" sz="2400" dirty="0"/>
              <a:t>  snížené vstřebávání Ca ve střevě </a:t>
            </a:r>
            <a:r>
              <a:rPr lang="en-US" sz="2400" dirty="0"/>
              <a:t>→</a:t>
            </a:r>
            <a:r>
              <a:rPr lang="cs-CZ" sz="2400" dirty="0"/>
              <a:t> </a:t>
            </a:r>
            <a:r>
              <a:rPr lang="en-US" sz="2400" dirty="0"/>
              <a:t>→</a:t>
            </a:r>
            <a:r>
              <a:rPr lang="cs-CZ" sz="2400" dirty="0"/>
              <a:t> </a:t>
            </a:r>
            <a:r>
              <a:rPr lang="en-US" sz="2400" dirty="0"/>
              <a:t>→</a:t>
            </a:r>
            <a:r>
              <a:rPr lang="cs-CZ" sz="2400" dirty="0"/>
              <a:t>  ↓Ca </a:t>
            </a:r>
            <a:r>
              <a:rPr lang="en-US" sz="2400" dirty="0"/>
              <a:t>→</a:t>
            </a:r>
            <a:r>
              <a:rPr lang="cs-CZ" sz="2400" dirty="0"/>
              <a:t> </a:t>
            </a:r>
            <a:r>
              <a:rPr lang="en-US" sz="2400" dirty="0"/>
              <a:t>→</a:t>
            </a:r>
            <a:r>
              <a:rPr lang="cs-CZ" sz="2400" dirty="0"/>
              <a:t> </a:t>
            </a:r>
            <a:r>
              <a:rPr lang="en-US" sz="2400" dirty="0"/>
              <a:t>→</a:t>
            </a:r>
            <a:r>
              <a:rPr lang="cs-CZ" sz="2400" dirty="0"/>
              <a:t>  aktivace příštítných tělísek = </a:t>
            </a:r>
            <a:r>
              <a:rPr lang="cs-CZ" sz="2400" b="1" dirty="0">
                <a:solidFill>
                  <a:srgbClr val="FF0000"/>
                </a:solidFill>
              </a:rPr>
              <a:t>sekundární </a:t>
            </a:r>
            <a:r>
              <a:rPr lang="cs-CZ" sz="2400" b="1" dirty="0" err="1">
                <a:solidFill>
                  <a:srgbClr val="FF0000"/>
                </a:solidFill>
              </a:rPr>
              <a:t>hyperPTH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</a:p>
          <a:p>
            <a:pPr marL="179388" indent="-179388"/>
            <a:endParaRPr lang="cs-CZ" sz="2800" dirty="0"/>
          </a:p>
          <a:p>
            <a:pPr marL="179388" indent="-179388"/>
            <a:r>
              <a:rPr lang="cs-CZ" sz="2800" dirty="0">
                <a:solidFill>
                  <a:srgbClr val="0A85FF"/>
                </a:solidFill>
              </a:rPr>
              <a:t>klinický, na </a:t>
            </a:r>
            <a:r>
              <a:rPr lang="cs-CZ" sz="2800" dirty="0" err="1">
                <a:solidFill>
                  <a:srgbClr val="0A85FF"/>
                </a:solidFill>
              </a:rPr>
              <a:t>rtg</a:t>
            </a:r>
            <a:r>
              <a:rPr lang="cs-CZ" sz="2800" dirty="0">
                <a:solidFill>
                  <a:srgbClr val="0A85FF"/>
                </a:solidFill>
              </a:rPr>
              <a:t> i histologický obraz stejný jako u fibrózní </a:t>
            </a:r>
            <a:r>
              <a:rPr lang="cs-CZ" sz="2800" dirty="0" err="1">
                <a:solidFill>
                  <a:srgbClr val="0A85FF"/>
                </a:solidFill>
              </a:rPr>
              <a:t>osteodystrofie</a:t>
            </a:r>
            <a:endParaRPr lang="en-US" sz="2800" dirty="0">
              <a:solidFill>
                <a:srgbClr val="0A8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56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772400" cy="1143000"/>
          </a:xfrm>
        </p:spPr>
        <p:txBody>
          <a:bodyPr/>
          <a:lstStyle/>
          <a:p>
            <a:r>
              <a:rPr lang="cs-CZ" b="1" dirty="0">
                <a:solidFill>
                  <a:srgbClr val="609CC9"/>
                </a:solidFill>
                <a:latin typeface="Calibri"/>
                <a:cs typeface="Calibri"/>
              </a:rPr>
              <a:t>SKELET</a:t>
            </a:r>
            <a:endParaRPr lang="en-US" b="1" dirty="0">
              <a:solidFill>
                <a:srgbClr val="609CC9"/>
              </a:solidFill>
              <a:latin typeface="Calibri"/>
              <a:cs typeface="Calibri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066800" y="1447800"/>
            <a:ext cx="7878763" cy="4953000"/>
          </a:xfrm>
        </p:spPr>
        <p:txBody>
          <a:bodyPr>
            <a:normAutofit lnSpcReduction="10000"/>
          </a:bodyPr>
          <a:lstStyle/>
          <a:p>
            <a:r>
              <a:rPr lang="cs-CZ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kosti</a:t>
            </a:r>
          </a:p>
          <a:p>
            <a:r>
              <a:rPr lang="cs-CZ" sz="2800" b="1" dirty="0">
                <a:solidFill>
                  <a:srgbClr val="0A85FF"/>
                </a:solidFill>
                <a:latin typeface="Calibri"/>
                <a:cs typeface="Calibri"/>
              </a:rPr>
              <a:t>klouby</a:t>
            </a:r>
          </a:p>
          <a:p>
            <a:r>
              <a:rPr lang="cs-CZ" sz="2800" b="1" dirty="0">
                <a:solidFill>
                  <a:srgbClr val="0A85FF"/>
                </a:solidFill>
                <a:latin typeface="Calibri"/>
                <a:cs typeface="Calibri"/>
              </a:rPr>
              <a:t>chrupavky</a:t>
            </a:r>
          </a:p>
          <a:p>
            <a:r>
              <a:rPr lang="cs-CZ" sz="2800" b="1" dirty="0">
                <a:solidFill>
                  <a:srgbClr val="0A85FF"/>
                </a:solidFill>
                <a:latin typeface="Calibri"/>
                <a:cs typeface="Calibri"/>
              </a:rPr>
              <a:t>šlachy</a:t>
            </a:r>
          </a:p>
          <a:p>
            <a:pPr marL="0" indent="0">
              <a:buNone/>
            </a:pPr>
            <a:endParaRPr lang="cs-CZ" sz="2800" b="1" dirty="0">
              <a:solidFill>
                <a:srgbClr val="0A85FF"/>
              </a:solidFill>
              <a:latin typeface="Calibri"/>
              <a:cs typeface="Calibri"/>
            </a:endParaRPr>
          </a:p>
          <a:p>
            <a:r>
              <a:rPr lang="cs-CZ" sz="2800" b="1" u="heavy" dirty="0">
                <a:solidFill>
                  <a:srgbClr val="0A85FF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axiální</a:t>
            </a:r>
            <a:r>
              <a:rPr lang="cs-CZ" sz="2800" b="1" dirty="0">
                <a:solidFill>
                  <a:srgbClr val="0A85FF"/>
                </a:solidFill>
                <a:latin typeface="Calibri"/>
                <a:cs typeface="Calibri"/>
              </a:rPr>
              <a:t> – </a:t>
            </a:r>
            <a:r>
              <a:rPr lang="cs-CZ" sz="2800" b="1" u="heavy" dirty="0">
                <a:solidFill>
                  <a:srgbClr val="0A85FF"/>
                </a:solidFill>
                <a:uFill>
                  <a:solidFill>
                    <a:srgbClr val="00B050"/>
                  </a:solidFill>
                </a:uFill>
                <a:latin typeface="Calibri"/>
                <a:cs typeface="Calibri"/>
              </a:rPr>
              <a:t>apendikulární skelet</a:t>
            </a:r>
          </a:p>
          <a:p>
            <a:r>
              <a:rPr lang="cs-CZ" sz="2800" b="1" dirty="0">
                <a:solidFill>
                  <a:srgbClr val="0A85FF"/>
                </a:solidFill>
                <a:latin typeface="Calibri"/>
                <a:cs typeface="Calibri"/>
              </a:rPr>
              <a:t>funkce:</a:t>
            </a:r>
          </a:p>
          <a:p>
            <a:pPr lvl="1"/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mechanická (opora těla, pohyb, ochrana)</a:t>
            </a:r>
          </a:p>
          <a:p>
            <a:pPr lvl="1"/>
            <a:r>
              <a:rPr lang="cs-CZ" sz="2400" dirty="0">
                <a:solidFill>
                  <a:srgbClr val="C00000"/>
                </a:solidFill>
                <a:latin typeface="Calibri"/>
                <a:cs typeface="Calibri"/>
              </a:rPr>
              <a:t>zásobárna minerálů</a:t>
            </a:r>
          </a:p>
          <a:p>
            <a:pPr lvl="1"/>
            <a:r>
              <a:rPr lang="cs-CZ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hematopoéza</a:t>
            </a:r>
            <a:endParaRPr lang="cs-CZ" sz="2000" dirty="0">
              <a:solidFill>
                <a:schemeClr val="tx1">
                  <a:lumMod val="85000"/>
                  <a:lumOff val="15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13" name="Picture 7" descr="human_skeleton_12029879_by_stockproject1-d37nw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8" t="3473" r="16357"/>
          <a:stretch>
            <a:fillRect/>
          </a:stretch>
        </p:blipFill>
        <p:spPr bwMode="auto">
          <a:xfrm>
            <a:off x="6853206" y="62982"/>
            <a:ext cx="2093912" cy="507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Skupina 19"/>
          <p:cNvGrpSpPr/>
          <p:nvPr/>
        </p:nvGrpSpPr>
        <p:grpSpPr>
          <a:xfrm>
            <a:off x="7345440" y="43187"/>
            <a:ext cx="1276496" cy="4774974"/>
            <a:chOff x="7345440" y="43187"/>
            <a:chExt cx="1276496" cy="4774974"/>
          </a:xfrm>
        </p:grpSpPr>
        <p:sp>
          <p:nvSpPr>
            <p:cNvPr id="16" name="Trapezoid 9"/>
            <p:cNvSpPr>
              <a:spLocks/>
            </p:cNvSpPr>
            <p:nvPr/>
          </p:nvSpPr>
          <p:spPr bwMode="auto">
            <a:xfrm rot="11115651">
              <a:off x="7847908" y="2376541"/>
              <a:ext cx="367394" cy="2441620"/>
            </a:xfrm>
            <a:custGeom>
              <a:avLst/>
              <a:gdLst>
                <a:gd name="T0" fmla="*/ 0 w 269875"/>
                <a:gd name="T1" fmla="*/ 912813 h 912813"/>
                <a:gd name="T2" fmla="*/ 28696 w 269875"/>
                <a:gd name="T3" fmla="*/ 0 h 912813"/>
                <a:gd name="T4" fmla="*/ 241179 w 269875"/>
                <a:gd name="T5" fmla="*/ 0 h 912813"/>
                <a:gd name="T6" fmla="*/ 269875 w 269875"/>
                <a:gd name="T7" fmla="*/ 912813 h 912813"/>
                <a:gd name="T8" fmla="*/ 0 w 269875"/>
                <a:gd name="T9" fmla="*/ 912813 h 9128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9875" h="912813">
                  <a:moveTo>
                    <a:pt x="0" y="912813"/>
                  </a:moveTo>
                  <a:lnTo>
                    <a:pt x="28696" y="0"/>
                  </a:lnTo>
                  <a:lnTo>
                    <a:pt x="241179" y="0"/>
                  </a:lnTo>
                  <a:lnTo>
                    <a:pt x="269875" y="912813"/>
                  </a:lnTo>
                  <a:lnTo>
                    <a:pt x="0" y="912813"/>
                  </a:lnTo>
                  <a:close/>
                </a:path>
              </a:pathLst>
            </a:custGeom>
            <a:solidFill>
              <a:srgbClr val="008000">
                <a:alpha val="30980"/>
              </a:srgbClr>
            </a:solidFill>
            <a:ln w="9525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3" name="Lichoběžník 2"/>
            <p:cNvSpPr/>
            <p:nvPr/>
          </p:nvSpPr>
          <p:spPr bwMode="auto">
            <a:xfrm>
              <a:off x="7345440" y="43187"/>
              <a:ext cx="838045" cy="2514600"/>
            </a:xfrm>
            <a:prstGeom prst="trapezoid">
              <a:avLst>
                <a:gd name="adj" fmla="val 15816"/>
              </a:avLst>
            </a:prstGeom>
            <a:solidFill>
              <a:srgbClr val="FF0000">
                <a:alpha val="30980"/>
              </a:srgbClr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" name="Trapezoid 9"/>
            <p:cNvSpPr>
              <a:spLocks/>
            </p:cNvSpPr>
            <p:nvPr/>
          </p:nvSpPr>
          <p:spPr bwMode="auto">
            <a:xfrm rot="10201702">
              <a:off x="8320091" y="815362"/>
              <a:ext cx="301845" cy="2080442"/>
            </a:xfrm>
            <a:custGeom>
              <a:avLst/>
              <a:gdLst>
                <a:gd name="T0" fmla="*/ 0 w 269875"/>
                <a:gd name="T1" fmla="*/ 912813 h 912813"/>
                <a:gd name="T2" fmla="*/ 28696 w 269875"/>
                <a:gd name="T3" fmla="*/ 0 h 912813"/>
                <a:gd name="T4" fmla="*/ 241179 w 269875"/>
                <a:gd name="T5" fmla="*/ 0 h 912813"/>
                <a:gd name="T6" fmla="*/ 269875 w 269875"/>
                <a:gd name="T7" fmla="*/ 912813 h 912813"/>
                <a:gd name="T8" fmla="*/ 0 w 269875"/>
                <a:gd name="T9" fmla="*/ 912813 h 9128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9875" h="912813">
                  <a:moveTo>
                    <a:pt x="0" y="912813"/>
                  </a:moveTo>
                  <a:lnTo>
                    <a:pt x="28696" y="0"/>
                  </a:lnTo>
                  <a:lnTo>
                    <a:pt x="241179" y="0"/>
                  </a:lnTo>
                  <a:lnTo>
                    <a:pt x="269875" y="912813"/>
                  </a:lnTo>
                  <a:lnTo>
                    <a:pt x="0" y="912813"/>
                  </a:lnTo>
                  <a:close/>
                </a:path>
              </a:pathLst>
            </a:custGeom>
            <a:solidFill>
              <a:srgbClr val="008000">
                <a:alpha val="30980"/>
              </a:srgbClr>
            </a:solidFill>
            <a:ln w="9525" cap="flat" cmpd="sng">
              <a:solidFill>
                <a:srgbClr val="008000"/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endParaRPr lang="cs-CZ"/>
            </a:p>
          </p:txBody>
        </p:sp>
      </p:grpSp>
      <p:sp>
        <p:nvSpPr>
          <p:cNvPr id="21" name="Zástupný symbol pro číslo snímku 1"/>
          <p:cNvSpPr txBox="1">
            <a:spLocks/>
          </p:cNvSpPr>
          <p:nvPr/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9pPr>
          </a:lstStyle>
          <a:p>
            <a:r>
              <a:rPr lang="cs-CZ" dirty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618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morbus</a:t>
            </a:r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 </a:t>
            </a:r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Paget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62" y="990600"/>
            <a:ext cx="4343487" cy="5562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000" dirty="0">
                <a:solidFill>
                  <a:srgbClr val="0A85FF"/>
                </a:solidFill>
              </a:rPr>
              <a:t>ložiskově zrychlená </a:t>
            </a:r>
            <a:r>
              <a:rPr lang="cs-CZ" sz="2000" dirty="0" err="1">
                <a:solidFill>
                  <a:srgbClr val="0A85FF"/>
                </a:solidFill>
              </a:rPr>
              <a:t>remodelace</a:t>
            </a:r>
            <a:r>
              <a:rPr lang="cs-CZ" sz="2000" dirty="0">
                <a:solidFill>
                  <a:srgbClr val="0A85FF"/>
                </a:solidFill>
              </a:rPr>
              <a:t> kosti</a:t>
            </a:r>
          </a:p>
          <a:p>
            <a:pPr marL="179388" indent="-179388"/>
            <a:r>
              <a:rPr lang="cs-CZ" sz="2000" dirty="0"/>
              <a:t>nejasná etiopatogeneze (genetika + kombinace vnějších  faktorů)</a:t>
            </a:r>
          </a:p>
          <a:p>
            <a:pPr marL="179388" indent="-179388"/>
            <a:endParaRPr lang="cs-CZ" sz="800" dirty="0"/>
          </a:p>
          <a:p>
            <a:pPr marL="179388" indent="-179388"/>
            <a:r>
              <a:rPr lang="cs-CZ" sz="2000" dirty="0"/>
              <a:t>dospělí, typicky běloši</a:t>
            </a:r>
          </a:p>
          <a:p>
            <a:pPr marL="179388" indent="-179388"/>
            <a:endParaRPr lang="cs-CZ" sz="800" dirty="0"/>
          </a:p>
          <a:p>
            <a:pPr marL="179388" indent="-179388"/>
            <a:r>
              <a:rPr lang="cs-CZ" sz="2000" dirty="0" err="1"/>
              <a:t>monoostotická</a:t>
            </a:r>
            <a:r>
              <a:rPr lang="cs-CZ" sz="2000" dirty="0"/>
              <a:t>, </a:t>
            </a:r>
            <a:r>
              <a:rPr lang="cs-CZ" sz="2000" dirty="0" err="1"/>
              <a:t>polyostotická</a:t>
            </a:r>
            <a:r>
              <a:rPr lang="cs-CZ" sz="2000" dirty="0"/>
              <a:t> forma</a:t>
            </a:r>
          </a:p>
          <a:p>
            <a:pPr marL="179388" indent="-179388"/>
            <a:endParaRPr lang="cs-CZ" sz="800" dirty="0"/>
          </a:p>
          <a:p>
            <a:pPr marL="179388" indent="-179388"/>
            <a:r>
              <a:rPr lang="cs-CZ" sz="2000" dirty="0"/>
              <a:t>axiální skelet, dlouhé kosti</a:t>
            </a:r>
          </a:p>
          <a:p>
            <a:pPr marL="179388" indent="-179388"/>
            <a:endParaRPr lang="cs-CZ" sz="800" dirty="0"/>
          </a:p>
          <a:p>
            <a:pPr marL="179388" indent="-179388"/>
            <a:r>
              <a:rPr lang="cs-CZ" sz="2000" dirty="0"/>
              <a:t>postižená kost je objemnější, deformovaná</a:t>
            </a:r>
          </a:p>
          <a:p>
            <a:pPr marL="179388" indent="-179388"/>
            <a:endParaRPr lang="cs-CZ" sz="800" dirty="0"/>
          </a:p>
          <a:p>
            <a:pPr marL="179388" indent="-179388"/>
            <a:r>
              <a:rPr lang="cs-CZ" sz="2000" dirty="0">
                <a:solidFill>
                  <a:srgbClr val="0A85FF"/>
                </a:solidFill>
              </a:rPr>
              <a:t>vzácně </a:t>
            </a:r>
            <a:r>
              <a:rPr lang="cs-CZ" sz="2000" dirty="0" err="1">
                <a:solidFill>
                  <a:srgbClr val="0A85FF"/>
                </a:solidFill>
              </a:rPr>
              <a:t>Pagetův</a:t>
            </a:r>
            <a:r>
              <a:rPr lang="cs-CZ" sz="2000" dirty="0">
                <a:solidFill>
                  <a:srgbClr val="0A85FF"/>
                </a:solidFill>
              </a:rPr>
              <a:t> sarkom</a:t>
            </a:r>
          </a:p>
          <a:p>
            <a:pPr marL="400050" lvl="1" indent="0">
              <a:buNone/>
            </a:pPr>
            <a:r>
              <a:rPr lang="cs-CZ" sz="1600" dirty="0"/>
              <a:t>= malignita vzniklá v terénu m. </a:t>
            </a:r>
            <a:r>
              <a:rPr lang="cs-CZ" sz="1600" dirty="0" err="1"/>
              <a:t>Paget</a:t>
            </a:r>
            <a:endParaRPr lang="cs-CZ" sz="1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5713" t="17238" r="19048" b="19524"/>
          <a:stretch/>
        </p:blipFill>
        <p:spPr>
          <a:xfrm>
            <a:off x="4724400" y="76200"/>
            <a:ext cx="4343487" cy="3794754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t="6129" r="17742" b="16451"/>
          <a:stretch/>
        </p:blipFill>
        <p:spPr>
          <a:xfrm>
            <a:off x="4724400" y="3978531"/>
            <a:ext cx="2263800" cy="2772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3978531"/>
            <a:ext cx="2079000" cy="2772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72720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1000" y="304800"/>
            <a:ext cx="8229892" cy="4114800"/>
          </a:xfrm>
          <a:solidFill>
            <a:schemeClr val="bg1"/>
          </a:solidFill>
        </p:spPr>
        <p:txBody>
          <a:bodyPr/>
          <a:lstStyle/>
          <a:p>
            <a:pPr marL="179388" indent="-179388"/>
            <a:r>
              <a:rPr lang="cs-CZ" sz="2400" dirty="0"/>
              <a:t>mikro:</a:t>
            </a:r>
          </a:p>
          <a:p>
            <a:pPr marL="452438" lvl="1" indent="-179388"/>
            <a:r>
              <a:rPr lang="cs-CZ" sz="2400" dirty="0" err="1">
                <a:solidFill>
                  <a:srgbClr val="0A85FF"/>
                </a:solidFill>
              </a:rPr>
              <a:t>osteolýza</a:t>
            </a:r>
            <a:r>
              <a:rPr lang="cs-CZ" sz="2400" dirty="0"/>
              <a:t> (hojné osteoklasty) → </a:t>
            </a:r>
            <a:r>
              <a:rPr lang="cs-CZ" sz="2400" dirty="0" err="1"/>
              <a:t>fibrotizace</a:t>
            </a:r>
            <a:r>
              <a:rPr lang="cs-CZ" sz="2400" dirty="0"/>
              <a:t> </a:t>
            </a:r>
            <a:r>
              <a:rPr lang="cs-CZ" sz="2400" dirty="0" err="1"/>
              <a:t>intertrabekulárních</a:t>
            </a:r>
            <a:r>
              <a:rPr lang="cs-CZ" sz="2400" dirty="0"/>
              <a:t> prostor → aktivace </a:t>
            </a:r>
            <a:r>
              <a:rPr lang="cs-CZ" sz="2400" dirty="0">
                <a:solidFill>
                  <a:srgbClr val="0A85FF"/>
                </a:solidFill>
              </a:rPr>
              <a:t>osteoblastů</a:t>
            </a:r>
            <a:r>
              <a:rPr lang="cs-CZ" sz="2400" dirty="0"/>
              <a:t> a novotvorba kosti</a:t>
            </a:r>
          </a:p>
          <a:p>
            <a:pPr marL="579438" lvl="1" indent="-179388"/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→ → →</a:t>
            </a:r>
            <a:r>
              <a:rPr lang="cs-CZ" sz="2400" b="1" dirty="0">
                <a:solidFill>
                  <a:srgbClr val="0A85FF"/>
                </a:solidFill>
              </a:rPr>
              <a:t>MOZAIKOVÁ KOST </a:t>
            </a:r>
            <a:r>
              <a:rPr lang="cs-CZ" sz="2400" dirty="0"/>
              <a:t>(cementové linie)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6289108"/>
            <a:ext cx="1905000" cy="457200"/>
          </a:xfrm>
        </p:spPr>
        <p:txBody>
          <a:bodyPr/>
          <a:lstStyle/>
          <a:p>
            <a:fld id="{6B898E5C-3E42-EE40-8712-DD1DA3589CB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" t="43333" r="9139" b="37778"/>
          <a:stretch/>
        </p:blipFill>
        <p:spPr>
          <a:xfrm>
            <a:off x="1914263" y="2092123"/>
            <a:ext cx="5823529" cy="1800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2" name="Skupina 1"/>
          <p:cNvGrpSpPr>
            <a:grpSpLocks noChangeAspect="1"/>
          </p:cNvGrpSpPr>
          <p:nvPr/>
        </p:nvGrpSpPr>
        <p:grpSpPr>
          <a:xfrm>
            <a:off x="1024678" y="3961631"/>
            <a:ext cx="7890722" cy="2577592"/>
            <a:chOff x="1447508" y="3965952"/>
            <a:chExt cx="7163384" cy="233391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/>
            <a:srcRect l="40952" t="54871" r="23333" b="8857"/>
            <a:stretch/>
          </p:blipFill>
          <p:spPr>
            <a:xfrm>
              <a:off x="5029200" y="3965952"/>
              <a:ext cx="3581692" cy="233391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3"/>
            <a:srcRect l="40952" t="16476" r="23333" b="46345"/>
            <a:stretch/>
          </p:blipFill>
          <p:spPr>
            <a:xfrm>
              <a:off x="1447508" y="3965952"/>
              <a:ext cx="3581692" cy="233032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825064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Záněty kostí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err="1">
                <a:solidFill>
                  <a:srgbClr val="B6220F"/>
                </a:solidFill>
              </a:rPr>
              <a:t>periostitis</a:t>
            </a:r>
            <a:endParaRPr lang="en-US" sz="2800" dirty="0">
              <a:solidFill>
                <a:srgbClr val="B6220F"/>
              </a:solidFill>
            </a:endParaRPr>
          </a:p>
          <a:p>
            <a:r>
              <a:rPr lang="cs-CZ" sz="2800" dirty="0">
                <a:solidFill>
                  <a:srgbClr val="B6220F"/>
                </a:solidFill>
              </a:rPr>
              <a:t>osteomyelitis</a:t>
            </a:r>
            <a:endParaRPr lang="en-US" sz="2800" dirty="0">
              <a:solidFill>
                <a:srgbClr val="B6220F"/>
              </a:solidFill>
            </a:endParaRPr>
          </a:p>
          <a:p>
            <a:r>
              <a:rPr lang="cs-CZ" sz="2800" dirty="0">
                <a:solidFill>
                  <a:srgbClr val="B6220F"/>
                </a:solidFill>
              </a:rPr>
              <a:t>tbc</a:t>
            </a:r>
            <a:endParaRPr lang="en-US" sz="2800" dirty="0">
              <a:solidFill>
                <a:srgbClr val="B6220F"/>
              </a:solidFill>
            </a:endParaRPr>
          </a:p>
          <a:p>
            <a:r>
              <a:rPr lang="cs-CZ" sz="2800" dirty="0">
                <a:solidFill>
                  <a:srgbClr val="B6220F"/>
                </a:solidFill>
              </a:rPr>
              <a:t>syfilis</a:t>
            </a:r>
            <a:endParaRPr lang="en-US" sz="2800" dirty="0">
              <a:solidFill>
                <a:srgbClr val="B6220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89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periostitis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382000" cy="4114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400" dirty="0">
                <a:solidFill>
                  <a:srgbClr val="0A85FF"/>
                </a:solidFill>
              </a:rPr>
              <a:t>aseptický zánět</a:t>
            </a:r>
          </a:p>
          <a:p>
            <a:pPr marL="179388" indent="-179388"/>
            <a:endParaRPr lang="en-US" sz="1000" dirty="0"/>
          </a:p>
          <a:p>
            <a:pPr marL="179388" indent="-179388"/>
            <a:r>
              <a:rPr lang="cs-CZ" sz="2400" dirty="0"/>
              <a:t>většinou </a:t>
            </a:r>
            <a:r>
              <a:rPr lang="cs-CZ" sz="2400" dirty="0">
                <a:solidFill>
                  <a:srgbClr val="0A85FF"/>
                </a:solidFill>
              </a:rPr>
              <a:t>souvisí s resorpcí/reparací </a:t>
            </a:r>
            <a:r>
              <a:rPr lang="cs-CZ" sz="2400" dirty="0" err="1">
                <a:solidFill>
                  <a:srgbClr val="0A85FF"/>
                </a:solidFill>
              </a:rPr>
              <a:t>subperisotálního</a:t>
            </a:r>
            <a:r>
              <a:rPr lang="cs-CZ" sz="2400" dirty="0">
                <a:solidFill>
                  <a:srgbClr val="0A85FF"/>
                </a:solidFill>
              </a:rPr>
              <a:t> hematomu</a:t>
            </a:r>
          </a:p>
          <a:p>
            <a:pPr marL="179388" indent="-179388"/>
            <a:endParaRPr lang="en-US" sz="900" dirty="0"/>
          </a:p>
          <a:p>
            <a:pPr marL="179388" indent="-179388"/>
            <a:r>
              <a:rPr lang="cs-CZ" sz="2400" dirty="0"/>
              <a:t>na zobrazovacích metodách může imitovat TU</a:t>
            </a:r>
            <a:endParaRPr lang="en-US" sz="2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19047" t="16327" r="1363" b="7482"/>
          <a:stretch/>
        </p:blipFill>
        <p:spPr>
          <a:xfrm>
            <a:off x="1388002" y="3019900"/>
            <a:ext cx="6367996" cy="3810026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22630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osteomyelitis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05800" cy="5257800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177800" indent="-177800"/>
            <a:r>
              <a:rPr lang="cs-CZ" altLang="cs-CZ" sz="2400" dirty="0"/>
              <a:t>hnisavá – </a:t>
            </a:r>
            <a:r>
              <a:rPr lang="cs-CZ" altLang="cs-CZ" sz="2400" dirty="0">
                <a:solidFill>
                  <a:srgbClr val="00B0F0"/>
                </a:solidFill>
              </a:rPr>
              <a:t>tendence ke chronicitě</a:t>
            </a:r>
          </a:p>
          <a:p>
            <a:pPr marL="577850" lvl="1" indent="-177800"/>
            <a:r>
              <a:rPr lang="cs-CZ" altLang="cs-CZ" i="1" dirty="0"/>
              <a:t>stafylokok, gonokok, E. coli, salmonely</a:t>
            </a:r>
          </a:p>
          <a:p>
            <a:pPr marL="177800" lvl="1" indent="-177800"/>
            <a:endParaRPr lang="cs-CZ" altLang="cs-CZ" sz="800" dirty="0"/>
          </a:p>
          <a:p>
            <a:pPr marL="177800" indent="-177800"/>
            <a:r>
              <a:rPr lang="cs-CZ" altLang="cs-CZ" sz="2400" b="1" dirty="0">
                <a:solidFill>
                  <a:srgbClr val="00B0F0"/>
                </a:solidFill>
              </a:rPr>
              <a:t>brány vstupu infekce</a:t>
            </a:r>
            <a:r>
              <a:rPr lang="cs-CZ" altLang="cs-CZ" sz="2400" b="1" dirty="0"/>
              <a:t>:</a:t>
            </a:r>
          </a:p>
          <a:p>
            <a:pPr marL="577850" lvl="1" indent="-177800"/>
            <a:r>
              <a:rPr lang="cs-CZ" altLang="cs-CZ" i="1" dirty="0"/>
              <a:t>hematogenně (bakteriémie, sepse)</a:t>
            </a:r>
          </a:p>
          <a:p>
            <a:pPr marL="577850" lvl="1" indent="-177800"/>
            <a:r>
              <a:rPr lang="cs-CZ" altLang="cs-CZ" i="1" dirty="0"/>
              <a:t>z okolí (ORL, zuby)</a:t>
            </a:r>
          </a:p>
          <a:p>
            <a:pPr marL="577850" lvl="1" indent="-177800"/>
            <a:r>
              <a:rPr lang="cs-CZ" altLang="cs-CZ" i="1" dirty="0"/>
              <a:t>zvenčí (operace, traumata)</a:t>
            </a:r>
          </a:p>
          <a:p>
            <a:pPr marL="177800" indent="-177800"/>
            <a:endParaRPr lang="cs-CZ" altLang="cs-CZ" sz="1000" dirty="0"/>
          </a:p>
          <a:p>
            <a:pPr marL="177800" indent="-177800"/>
            <a:r>
              <a:rPr lang="cs-CZ" altLang="cs-CZ" sz="2400" b="1" dirty="0">
                <a:solidFill>
                  <a:srgbClr val="00B0F0"/>
                </a:solidFill>
              </a:rPr>
              <a:t>obtížné hojení</a:t>
            </a:r>
          </a:p>
          <a:p>
            <a:pPr marL="577850" lvl="1" indent="-177800"/>
            <a:r>
              <a:rPr lang="cs-CZ" altLang="cs-CZ" i="1" dirty="0"/>
              <a:t>pomalý průnik ATB do kostí → nutné chirurgické řešení</a:t>
            </a:r>
          </a:p>
          <a:p>
            <a:pPr marL="177800" indent="-177800"/>
            <a:endParaRPr lang="cs-CZ" altLang="cs-CZ" sz="700" dirty="0"/>
          </a:p>
          <a:p>
            <a:pPr marL="177800" indent="-177800"/>
            <a:r>
              <a:rPr lang="cs-CZ" altLang="cs-CZ" sz="2400" b="1" dirty="0">
                <a:solidFill>
                  <a:srgbClr val="00B0F0"/>
                </a:solidFill>
              </a:rPr>
              <a:t>komplikace </a:t>
            </a:r>
          </a:p>
          <a:p>
            <a:pPr marL="577850" lvl="1" indent="-177800"/>
            <a:r>
              <a:rPr lang="cs-CZ" altLang="cs-CZ" i="1" dirty="0"/>
              <a:t>patologická fraktura, sepse, </a:t>
            </a:r>
            <a:r>
              <a:rPr lang="cs-CZ" altLang="cs-CZ" b="1" i="1" u="sng" dirty="0">
                <a:solidFill>
                  <a:srgbClr val="0A85FF"/>
                </a:solidFill>
              </a:rPr>
              <a:t>hnisavá artritida</a:t>
            </a:r>
            <a:r>
              <a:rPr lang="cs-CZ" altLang="cs-CZ" i="1" dirty="0"/>
              <a:t>, </a:t>
            </a:r>
            <a:r>
              <a:rPr lang="cs-CZ" altLang="cs-CZ" i="1" dirty="0">
                <a:solidFill>
                  <a:srgbClr val="FF0000"/>
                </a:solidFill>
              </a:rPr>
              <a:t>prekanceróza </a:t>
            </a:r>
            <a:r>
              <a:rPr lang="cs-CZ" altLang="cs-CZ" sz="1600" i="1" dirty="0">
                <a:solidFill>
                  <a:srgbClr val="FF0000"/>
                </a:solidFill>
              </a:rPr>
              <a:t>(</a:t>
            </a:r>
            <a:r>
              <a:rPr lang="cs-CZ" altLang="cs-CZ" sz="1600" i="1" dirty="0" err="1">
                <a:solidFill>
                  <a:srgbClr val="FF0000"/>
                </a:solidFill>
              </a:rPr>
              <a:t>dlaždicobun</a:t>
            </a:r>
            <a:r>
              <a:rPr lang="cs-CZ" altLang="cs-CZ" sz="1600" i="1" dirty="0">
                <a:solidFill>
                  <a:srgbClr val="FF0000"/>
                </a:solidFill>
              </a:rPr>
              <a:t>. CA)</a:t>
            </a:r>
            <a:endParaRPr lang="cs-CZ" altLang="cs-CZ" i="1" dirty="0">
              <a:solidFill>
                <a:srgbClr val="FF0000"/>
              </a:solidFill>
            </a:endParaRPr>
          </a:p>
          <a:p>
            <a:pPr marL="177800" indent="-177800"/>
            <a:r>
              <a:rPr lang="cs-CZ" altLang="cs-CZ" sz="2400" dirty="0"/>
              <a:t>mikro:</a:t>
            </a:r>
          </a:p>
          <a:p>
            <a:pPr marL="577850" lvl="1" indent="-177800"/>
            <a:r>
              <a:rPr lang="cs-CZ" altLang="cs-CZ" i="1" dirty="0"/>
              <a:t>flegmonózní zánět </a:t>
            </a:r>
            <a:r>
              <a:rPr lang="cs-CZ" altLang="cs-CZ" i="1" dirty="0" err="1"/>
              <a:t>intertrabekulárně</a:t>
            </a:r>
            <a:r>
              <a:rPr lang="cs-CZ" altLang="cs-CZ" i="1" dirty="0"/>
              <a:t> → </a:t>
            </a:r>
            <a:r>
              <a:rPr lang="cs-CZ" altLang="cs-CZ" i="1" dirty="0" err="1">
                <a:solidFill>
                  <a:srgbClr val="00B0F0"/>
                </a:solidFill>
              </a:rPr>
              <a:t>subperiostální</a:t>
            </a:r>
            <a:r>
              <a:rPr lang="cs-CZ" altLang="cs-CZ" i="1" dirty="0">
                <a:solidFill>
                  <a:srgbClr val="00B0F0"/>
                </a:solidFill>
              </a:rPr>
              <a:t> absces </a:t>
            </a:r>
            <a:r>
              <a:rPr lang="cs-CZ" altLang="cs-CZ" i="1" dirty="0"/>
              <a:t>(→ kožní píštěle)</a:t>
            </a:r>
          </a:p>
          <a:p>
            <a:pPr marL="577850" lvl="1" indent="-177800"/>
            <a:r>
              <a:rPr lang="cs-CZ" altLang="cs-CZ" i="1" dirty="0"/>
              <a:t>nekrotické části kosti se odlučují v podobě </a:t>
            </a:r>
            <a:r>
              <a:rPr lang="cs-CZ" altLang="cs-CZ" b="1" i="1" dirty="0">
                <a:solidFill>
                  <a:srgbClr val="0099CC"/>
                </a:solidFill>
              </a:rPr>
              <a:t>sekvestrů</a:t>
            </a:r>
            <a:r>
              <a:rPr lang="cs-CZ" altLang="cs-CZ" i="1" dirty="0"/>
              <a:t> → kožní píštěle / </a:t>
            </a:r>
            <a:r>
              <a:rPr lang="cs-CZ" altLang="cs-CZ" i="1" dirty="0" err="1"/>
              <a:t>zarakvení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2373202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osteomyelitis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pic>
        <p:nvPicPr>
          <p:cNvPr id="5" name="Zástupný symbol pro obsah 3" descr="osteomyelit3, 100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19200"/>
            <a:ext cx="6286500" cy="4733925"/>
          </a:xfrm>
          <a:ln>
            <a:solidFill>
              <a:srgbClr val="0099CC"/>
            </a:solidFill>
          </a:ln>
        </p:spPr>
      </p:pic>
      <p:pic>
        <p:nvPicPr>
          <p:cNvPr id="6" name="Zástupný symbol pro obsah 5" descr="osteomyelit2, 20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37855"/>
            <a:ext cx="3730752" cy="2809037"/>
          </a:xfrm>
          <a:prstGeom prst="rect">
            <a:avLst/>
          </a:prstGeom>
          <a:noFill/>
          <a:ln>
            <a:solidFill>
              <a:srgbClr val="0099CC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620001" y="2947885"/>
            <a:ext cx="3810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i="0" dirty="0">
                <a:latin typeface="+mn-lt"/>
              </a:rPr>
              <a:t>1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5715000" y="3987369"/>
            <a:ext cx="304800" cy="4000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b="1" i="0" dirty="0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24400" y="5457621"/>
            <a:ext cx="3730752" cy="83099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457200" indent="-457200" algn="l">
              <a:buFontTx/>
              <a:buAutoNum type="arabicPlain"/>
              <a:defRPr/>
            </a:pPr>
            <a:r>
              <a:rPr lang="cs-CZ" sz="1600" i="0" dirty="0">
                <a:solidFill>
                  <a:schemeClr val="tx1"/>
                </a:solidFill>
                <a:latin typeface="+mn-lt"/>
              </a:rPr>
              <a:t>Osteoklast</a:t>
            </a:r>
          </a:p>
          <a:p>
            <a:pPr marL="457200" indent="-457200" algn="l">
              <a:buFontTx/>
              <a:buAutoNum type="arabicPlain"/>
              <a:defRPr/>
            </a:pPr>
            <a:r>
              <a:rPr lang="cs-CZ" sz="1600" i="0" dirty="0">
                <a:solidFill>
                  <a:schemeClr val="tx1"/>
                </a:solidFill>
                <a:latin typeface="+mn-lt"/>
              </a:rPr>
              <a:t>Zánětlivý infiltrát (hlavně plazmocyty, PMN)</a:t>
            </a:r>
          </a:p>
        </p:txBody>
      </p:sp>
    </p:spTree>
    <p:extLst>
      <p:ext uri="{BB962C8B-B14F-4D97-AF65-F5344CB8AC3E}">
        <p14:creationId xmlns:p14="http://schemas.microsoft.com/office/powerpoint/2010/main" val="1407164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ostitis </a:t>
            </a:r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tuberculosa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534400" cy="22860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400" dirty="0"/>
              <a:t>při hematogenní propagaci</a:t>
            </a:r>
            <a:endParaRPr lang="en-US" sz="1000" dirty="0"/>
          </a:p>
          <a:p>
            <a:pPr marL="179388" indent="-179388"/>
            <a:r>
              <a:rPr lang="cs-CZ" sz="2400" dirty="0"/>
              <a:t>páteř  a metafýzy/diafýzy dlouhých kostí</a:t>
            </a:r>
            <a:endParaRPr lang="en-US" sz="900" dirty="0"/>
          </a:p>
          <a:p>
            <a:pPr marL="179388" indent="-179388"/>
            <a:r>
              <a:rPr lang="cs-CZ" sz="2400" dirty="0">
                <a:solidFill>
                  <a:srgbClr val="0A85FF"/>
                </a:solidFill>
              </a:rPr>
              <a:t>„studené“ abscesy </a:t>
            </a:r>
            <a:r>
              <a:rPr lang="cs-CZ" sz="2400" dirty="0"/>
              <a:t>= bez teplot (X hnisavá osteomyelitis)</a:t>
            </a:r>
            <a:endParaRPr lang="cs-CZ" sz="900" dirty="0"/>
          </a:p>
          <a:p>
            <a:pPr marL="179388" indent="-179388"/>
            <a:r>
              <a:rPr lang="cs-CZ" sz="2400" dirty="0"/>
              <a:t>→ fraktury, deformity (zejména páteře -</a:t>
            </a:r>
            <a:r>
              <a:rPr lang="cs-CZ" sz="2400" dirty="0">
                <a:solidFill>
                  <a:srgbClr val="0A85FF"/>
                </a:solidFill>
              </a:rPr>
              <a:t> </a:t>
            </a:r>
            <a:r>
              <a:rPr lang="cs-CZ" sz="2400" dirty="0" err="1">
                <a:solidFill>
                  <a:srgbClr val="0A85FF"/>
                </a:solidFill>
              </a:rPr>
              <a:t>gibbus</a:t>
            </a:r>
            <a:r>
              <a:rPr lang="cs-CZ" sz="2400" dirty="0"/>
              <a:t>)….</a:t>
            </a:r>
            <a:endParaRPr lang="en-US" sz="2400" dirty="0"/>
          </a:p>
        </p:txBody>
      </p:sp>
      <p:grpSp>
        <p:nvGrpSpPr>
          <p:cNvPr id="6" name="Skupina 5"/>
          <p:cNvGrpSpPr/>
          <p:nvPr/>
        </p:nvGrpSpPr>
        <p:grpSpPr>
          <a:xfrm>
            <a:off x="230244" y="3195021"/>
            <a:ext cx="3171713" cy="2997200"/>
            <a:chOff x="1219200" y="3200400"/>
            <a:chExt cx="3171713" cy="2997200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35" r="26229"/>
            <a:stretch/>
          </p:blipFill>
          <p:spPr>
            <a:xfrm>
              <a:off x="3019313" y="3200400"/>
              <a:ext cx="1371600" cy="299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229"/>
            <a:stretch/>
          </p:blipFill>
          <p:spPr>
            <a:xfrm>
              <a:off x="1219200" y="3200400"/>
              <a:ext cx="1800113" cy="299720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"/>
          <a:stretch/>
        </p:blipFill>
        <p:spPr>
          <a:xfrm>
            <a:off x="3505200" y="3195021"/>
            <a:ext cx="2667000" cy="2997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22" y="3089310"/>
            <a:ext cx="2010719" cy="324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06266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Tumory a </a:t>
            </a:r>
            <a:r>
              <a:rPr lang="cs-CZ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pseudotumory</a:t>
            </a:r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kostí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 err="1">
                <a:solidFill>
                  <a:srgbClr val="B6220F"/>
                </a:solidFill>
              </a:rPr>
              <a:t>chondrom</a:t>
            </a:r>
            <a:r>
              <a:rPr lang="cs-CZ" sz="2800" dirty="0">
                <a:solidFill>
                  <a:srgbClr val="B6220F"/>
                </a:solidFill>
              </a:rPr>
              <a:t>, osteom</a:t>
            </a:r>
            <a:endParaRPr lang="en-US" sz="2800" dirty="0">
              <a:solidFill>
                <a:srgbClr val="B6220F"/>
              </a:solidFill>
            </a:endParaRPr>
          </a:p>
          <a:p>
            <a:r>
              <a:rPr lang="cs-CZ" sz="2800" dirty="0" err="1">
                <a:solidFill>
                  <a:srgbClr val="B6220F"/>
                </a:solidFill>
              </a:rPr>
              <a:t>chordom</a:t>
            </a:r>
            <a:endParaRPr lang="en-US" sz="2800" dirty="0">
              <a:solidFill>
                <a:srgbClr val="B6220F"/>
              </a:solidFill>
            </a:endParaRPr>
          </a:p>
          <a:p>
            <a:r>
              <a:rPr lang="cs-CZ" sz="2800" dirty="0" err="1">
                <a:solidFill>
                  <a:srgbClr val="B6220F"/>
                </a:solidFill>
              </a:rPr>
              <a:t>chondrosarkom</a:t>
            </a:r>
            <a:r>
              <a:rPr lang="cs-CZ" sz="2800" dirty="0">
                <a:solidFill>
                  <a:srgbClr val="B6220F"/>
                </a:solidFill>
              </a:rPr>
              <a:t>, osteosarkom, </a:t>
            </a:r>
            <a:r>
              <a:rPr lang="cs-CZ" sz="2800" dirty="0" err="1">
                <a:solidFill>
                  <a:srgbClr val="B6220F"/>
                </a:solidFill>
              </a:rPr>
              <a:t>Ewingův</a:t>
            </a:r>
            <a:r>
              <a:rPr lang="cs-CZ" sz="2800" dirty="0">
                <a:solidFill>
                  <a:srgbClr val="B6220F"/>
                </a:solidFill>
              </a:rPr>
              <a:t> sarkom</a:t>
            </a:r>
          </a:p>
          <a:p>
            <a:r>
              <a:rPr lang="cs-CZ" sz="2800" dirty="0" err="1">
                <a:solidFill>
                  <a:srgbClr val="B6220F"/>
                </a:solidFill>
              </a:rPr>
              <a:t>obrovskobuněčný</a:t>
            </a:r>
            <a:r>
              <a:rPr lang="cs-CZ" sz="2800" dirty="0">
                <a:solidFill>
                  <a:srgbClr val="B6220F"/>
                </a:solidFill>
              </a:rPr>
              <a:t> tumor kosti</a:t>
            </a:r>
            <a:endParaRPr lang="en-US" sz="2800" dirty="0">
              <a:solidFill>
                <a:srgbClr val="B6220F"/>
              </a:solidFill>
            </a:endParaRPr>
          </a:p>
          <a:p>
            <a:r>
              <a:rPr lang="cs-CZ" sz="2800" dirty="0">
                <a:solidFill>
                  <a:srgbClr val="B6220F"/>
                </a:solidFill>
              </a:rPr>
              <a:t>kostní cysty</a:t>
            </a:r>
          </a:p>
          <a:p>
            <a:r>
              <a:rPr lang="cs-CZ" sz="2800" dirty="0">
                <a:solidFill>
                  <a:srgbClr val="B6220F"/>
                </a:solidFill>
              </a:rPr>
              <a:t>fibrózní </a:t>
            </a:r>
            <a:r>
              <a:rPr lang="cs-CZ" sz="2800" dirty="0" err="1">
                <a:solidFill>
                  <a:srgbClr val="B6220F"/>
                </a:solidFill>
              </a:rPr>
              <a:t>dysplázie</a:t>
            </a:r>
            <a:endParaRPr lang="en-US" sz="2800" dirty="0">
              <a:solidFill>
                <a:srgbClr val="B6220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82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enchondrom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4419599" cy="4114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400" dirty="0" err="1"/>
              <a:t>lobuly</a:t>
            </a:r>
            <a:r>
              <a:rPr lang="cs-CZ" sz="2400" dirty="0"/>
              <a:t> zralé chrupavčité tkáně</a:t>
            </a:r>
          </a:p>
          <a:p>
            <a:pPr marL="179388" indent="-179388"/>
            <a:endParaRPr lang="en-US" sz="500" dirty="0"/>
          </a:p>
          <a:p>
            <a:pPr marL="179388" indent="-179388"/>
            <a:r>
              <a:rPr lang="cs-CZ" sz="2400" dirty="0">
                <a:solidFill>
                  <a:srgbClr val="0A85FF"/>
                </a:solidFill>
              </a:rPr>
              <a:t>bez </a:t>
            </a:r>
            <a:r>
              <a:rPr lang="cs-CZ" sz="2400" dirty="0" err="1">
                <a:solidFill>
                  <a:srgbClr val="0A85FF"/>
                </a:solidFill>
              </a:rPr>
              <a:t>infiltrativního</a:t>
            </a:r>
            <a:r>
              <a:rPr lang="cs-CZ" sz="2400" dirty="0">
                <a:solidFill>
                  <a:srgbClr val="0A85FF"/>
                </a:solidFill>
              </a:rPr>
              <a:t> růstu či propagace mimo kost </a:t>
            </a:r>
            <a:r>
              <a:rPr lang="cs-CZ" sz="2400" dirty="0"/>
              <a:t>(výjimka – ruka)</a:t>
            </a:r>
          </a:p>
          <a:p>
            <a:pPr marL="179388" indent="-179388"/>
            <a:endParaRPr lang="en-US" sz="400" dirty="0"/>
          </a:p>
          <a:p>
            <a:pPr marL="179388" indent="-179388"/>
            <a:r>
              <a:rPr lang="cs-CZ" sz="2400" b="1" i="1" dirty="0" err="1"/>
              <a:t>Ollierova</a:t>
            </a:r>
            <a:r>
              <a:rPr lang="cs-CZ" sz="2400" b="1" i="1" dirty="0"/>
              <a:t> choroba </a:t>
            </a:r>
            <a:r>
              <a:rPr lang="cs-CZ" sz="2400" dirty="0"/>
              <a:t>= </a:t>
            </a:r>
            <a:r>
              <a:rPr lang="cs-CZ" sz="2400" dirty="0" err="1"/>
              <a:t>enchondromatóza</a:t>
            </a:r>
            <a:endParaRPr lang="en-US" sz="2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1429" t="14953" r="13333" b="7333"/>
          <a:stretch/>
        </p:blipFill>
        <p:spPr>
          <a:xfrm>
            <a:off x="4244348" y="76200"/>
            <a:ext cx="4861552" cy="427480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40953" t="54571" r="23333" b="10381"/>
          <a:stretch/>
        </p:blipFill>
        <p:spPr>
          <a:xfrm>
            <a:off x="2698330" y="3703286"/>
            <a:ext cx="5143459" cy="31547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0777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osteochondrom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990600"/>
            <a:ext cx="3939548" cy="4876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800" dirty="0">
                <a:solidFill>
                  <a:srgbClr val="0A85FF"/>
                </a:solidFill>
              </a:rPr>
              <a:t>kolmo k povrchu</a:t>
            </a:r>
            <a:r>
              <a:rPr lang="cs-CZ" sz="2800" dirty="0"/>
              <a:t> dlouhých </a:t>
            </a:r>
            <a:r>
              <a:rPr lang="cs-CZ" sz="2800" dirty="0">
                <a:solidFill>
                  <a:srgbClr val="0A85FF"/>
                </a:solidFill>
              </a:rPr>
              <a:t>kostí</a:t>
            </a:r>
          </a:p>
          <a:p>
            <a:pPr marL="179388" indent="-179388"/>
            <a:endParaRPr lang="en-US" sz="1050" dirty="0"/>
          </a:p>
          <a:p>
            <a:pPr marL="179388" indent="-179388"/>
            <a:r>
              <a:rPr lang="cs-CZ" sz="2800" dirty="0" err="1">
                <a:solidFill>
                  <a:srgbClr val="0A85FF"/>
                </a:solidFill>
              </a:rPr>
              <a:t>osteokartilagineózní</a:t>
            </a:r>
            <a:r>
              <a:rPr lang="cs-CZ" sz="2800" dirty="0">
                <a:solidFill>
                  <a:srgbClr val="0A85FF"/>
                </a:solidFill>
              </a:rPr>
              <a:t> proliferace</a:t>
            </a:r>
          </a:p>
          <a:p>
            <a:pPr marL="179388" indent="-179388"/>
            <a:endParaRPr lang="en-US" sz="1000" dirty="0"/>
          </a:p>
          <a:p>
            <a:pPr marL="179388" indent="-179388"/>
            <a:r>
              <a:rPr lang="cs-CZ" sz="2800" dirty="0"/>
              <a:t>mikro:</a:t>
            </a:r>
          </a:p>
          <a:p>
            <a:pPr marL="579438" lvl="1" indent="-179388"/>
            <a:r>
              <a:rPr lang="cs-CZ" sz="2000" dirty="0"/>
              <a:t>chrupavčitá čepička</a:t>
            </a:r>
          </a:p>
          <a:p>
            <a:pPr marL="579438" lvl="1" indent="-179388"/>
            <a:r>
              <a:rPr lang="cs-CZ" sz="2000" dirty="0"/>
              <a:t>ve spodině </a:t>
            </a:r>
            <a:r>
              <a:rPr lang="cs-CZ" sz="2000" dirty="0" err="1"/>
              <a:t>enchondrální</a:t>
            </a:r>
            <a:r>
              <a:rPr lang="cs-CZ" sz="2000" dirty="0"/>
              <a:t> osifikace</a:t>
            </a:r>
          </a:p>
          <a:p>
            <a:pPr marL="579438" lvl="1" indent="-179388"/>
            <a:r>
              <a:rPr lang="cs-CZ" sz="2000" dirty="0"/>
              <a:t>trámce pletivové kosti</a:t>
            </a:r>
          </a:p>
          <a:p>
            <a:pPr marL="579438" lvl="1" indent="-179388"/>
            <a:r>
              <a:rPr lang="cs-CZ" sz="2000" dirty="0" err="1"/>
              <a:t>lamelární</a:t>
            </a:r>
            <a:r>
              <a:rPr lang="cs-CZ" sz="2000" dirty="0"/>
              <a:t> kost</a:t>
            </a:r>
            <a:endParaRPr lang="en-US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3333" t="16476" r="15714" b="7333"/>
          <a:stretch/>
        </p:blipFill>
        <p:spPr>
          <a:xfrm>
            <a:off x="4572000" y="72325"/>
            <a:ext cx="4484424" cy="41910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824" y="3012507"/>
            <a:ext cx="4485600" cy="384549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86880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18" name="Skupina 17"/>
          <p:cNvGrpSpPr/>
          <p:nvPr/>
        </p:nvGrpSpPr>
        <p:grpSpPr>
          <a:xfrm>
            <a:off x="457200" y="486598"/>
            <a:ext cx="8084976" cy="5548810"/>
            <a:chOff x="457200" y="442415"/>
            <a:chExt cx="8084976" cy="5548810"/>
          </a:xfrm>
        </p:grpSpPr>
        <p:grpSp>
          <p:nvGrpSpPr>
            <p:cNvPr id="12" name="Skupina 11"/>
            <p:cNvGrpSpPr/>
            <p:nvPr/>
          </p:nvGrpSpPr>
          <p:grpSpPr>
            <a:xfrm>
              <a:off x="457200" y="496487"/>
              <a:ext cx="8084976" cy="5494738"/>
              <a:chOff x="457200" y="496487"/>
              <a:chExt cx="8084976" cy="5494738"/>
            </a:xfrm>
          </p:grpSpPr>
          <p:pic>
            <p:nvPicPr>
              <p:cNvPr id="5" name="Obrázek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" r="5000" b="5267"/>
              <a:stretch/>
            </p:blipFill>
            <p:spPr>
              <a:xfrm>
                <a:off x="457200" y="496487"/>
                <a:ext cx="7818120" cy="549473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6172200" y="609600"/>
                <a:ext cx="236220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6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dřeň – spongiózní kost</a:t>
                </a:r>
              </a:p>
            </p:txBody>
          </p:sp>
          <p:sp>
            <p:nvSpPr>
              <p:cNvPr id="11" name="TextovéPole 10"/>
              <p:cNvSpPr txBox="1"/>
              <p:nvPr/>
            </p:nvSpPr>
            <p:spPr>
              <a:xfrm>
                <a:off x="6179976" y="863415"/>
                <a:ext cx="2362200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cs-CZ" sz="16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</a:rPr>
                  <a:t>kortex – kompaktní kost</a:t>
                </a:r>
              </a:p>
            </p:txBody>
          </p:sp>
          <p:sp>
            <p:nvSpPr>
              <p:cNvPr id="9" name="Obdélník 8"/>
              <p:cNvSpPr/>
              <p:nvPr/>
            </p:nvSpPr>
            <p:spPr bwMode="auto">
              <a:xfrm>
                <a:off x="3581400" y="2943225"/>
                <a:ext cx="609600" cy="300631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  <a:ea typeface="ＭＳ Ｐゴシック" charset="0"/>
                </a:endParaRPr>
              </a:p>
            </p:txBody>
          </p:sp>
        </p:grpSp>
        <p:sp>
          <p:nvSpPr>
            <p:cNvPr id="7" name="Obdélník 6"/>
            <p:cNvSpPr/>
            <p:nvPr/>
          </p:nvSpPr>
          <p:spPr bwMode="auto">
            <a:xfrm>
              <a:off x="533400" y="1365888"/>
              <a:ext cx="3208176" cy="253183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5" name="Obdélník 14"/>
            <p:cNvSpPr/>
            <p:nvPr/>
          </p:nvSpPr>
          <p:spPr bwMode="auto">
            <a:xfrm>
              <a:off x="457200" y="442415"/>
              <a:ext cx="3208176" cy="97019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" name="Obdélník 15"/>
            <p:cNvSpPr/>
            <p:nvPr/>
          </p:nvSpPr>
          <p:spPr bwMode="auto">
            <a:xfrm>
              <a:off x="1752600" y="3850994"/>
              <a:ext cx="3208176" cy="97019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7" name="Obdélník 16"/>
            <p:cNvSpPr/>
            <p:nvPr/>
          </p:nvSpPr>
          <p:spPr bwMode="auto">
            <a:xfrm>
              <a:off x="3120312" y="609600"/>
              <a:ext cx="922176" cy="3533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144254" y="-53697"/>
            <a:ext cx="4727447" cy="6629400"/>
            <a:chOff x="144254" y="-53697"/>
            <a:chExt cx="4727447" cy="6629400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/>
            <a:srcRect l="48095" t="20572" r="30476" b="13143"/>
            <a:stretch/>
          </p:blipFill>
          <p:spPr>
            <a:xfrm>
              <a:off x="144254" y="-53697"/>
              <a:ext cx="3429000" cy="6629400"/>
            </a:xfrm>
            <a:prstGeom prst="rect">
              <a:avLst/>
            </a:prstGeom>
          </p:spPr>
        </p:pic>
        <p:sp>
          <p:nvSpPr>
            <p:cNvPr id="23" name="Kruhová šipka 22"/>
            <p:cNvSpPr/>
            <p:nvPr/>
          </p:nvSpPr>
          <p:spPr bwMode="auto">
            <a:xfrm rot="275119">
              <a:off x="1876884" y="0"/>
              <a:ext cx="2791656" cy="1696979"/>
            </a:xfrm>
            <a:prstGeom prst="circularArrow">
              <a:avLst>
                <a:gd name="adj1" fmla="val 5203"/>
                <a:gd name="adj2" fmla="val 974883"/>
                <a:gd name="adj3" fmla="val 20311617"/>
                <a:gd name="adj4" fmla="val 11107533"/>
                <a:gd name="adj5" fmla="val 14820"/>
              </a:avLst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5" name="Šipka doprava 24"/>
            <p:cNvSpPr/>
            <p:nvPr/>
          </p:nvSpPr>
          <p:spPr bwMode="auto">
            <a:xfrm rot="449889">
              <a:off x="1843412" y="3902514"/>
              <a:ext cx="3028289" cy="484632"/>
            </a:xfrm>
            <a:prstGeom prst="rightArrow">
              <a:avLst>
                <a:gd name="adj1" fmla="val 20120"/>
                <a:gd name="adj2" fmla="val 63337"/>
              </a:avLst>
            </a:prstGeom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643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chondroblastom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1" y="990600"/>
            <a:ext cx="4172348" cy="4114800"/>
          </a:xfrm>
        </p:spPr>
        <p:txBody>
          <a:bodyPr>
            <a:normAutofit/>
          </a:bodyPr>
          <a:lstStyle/>
          <a:p>
            <a:pPr marL="179388" indent="-179388"/>
            <a:r>
              <a:rPr lang="cs-CZ" sz="2800" dirty="0"/>
              <a:t>lokálně agresivní růst, </a:t>
            </a:r>
            <a:r>
              <a:rPr lang="cs-CZ" sz="2800" dirty="0" err="1"/>
              <a:t>mts</a:t>
            </a:r>
            <a:r>
              <a:rPr lang="cs-CZ" sz="2800" dirty="0"/>
              <a:t> zcela raritně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3810" t="16476" r="15714" b="8095"/>
          <a:stretch/>
        </p:blipFill>
        <p:spPr>
          <a:xfrm>
            <a:off x="4572000" y="76200"/>
            <a:ext cx="4500000" cy="4202828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37360"/>
            <a:ext cx="6827520" cy="5120640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4120800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chondrosarkom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990600"/>
            <a:ext cx="4191000" cy="4800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800" dirty="0"/>
              <a:t>varianty:</a:t>
            </a:r>
          </a:p>
          <a:p>
            <a:pPr marL="579438" lvl="1" indent="-179388"/>
            <a:r>
              <a:rPr lang="cs-CZ" sz="2400" b="1" dirty="0">
                <a:solidFill>
                  <a:srgbClr val="0A85FF"/>
                </a:solidFill>
              </a:rPr>
              <a:t>konvenční</a:t>
            </a:r>
          </a:p>
          <a:p>
            <a:pPr marL="579438" lvl="1" indent="-179388"/>
            <a:r>
              <a:rPr lang="cs-CZ" sz="2400" dirty="0"/>
              <a:t>dediferencovaný</a:t>
            </a:r>
          </a:p>
          <a:p>
            <a:pPr marL="579438" lvl="1" indent="-179388"/>
            <a:r>
              <a:rPr lang="cs-CZ" sz="2400" dirty="0"/>
              <a:t>mezenchymální</a:t>
            </a:r>
          </a:p>
          <a:p>
            <a:pPr marL="179388" indent="-179388"/>
            <a:endParaRPr lang="cs-CZ" sz="1000" dirty="0"/>
          </a:p>
          <a:p>
            <a:pPr marL="179388" indent="-179388"/>
            <a:r>
              <a:rPr lang="cs-CZ" sz="2800" dirty="0">
                <a:solidFill>
                  <a:srgbClr val="0A85FF"/>
                </a:solidFill>
              </a:rPr>
              <a:t>dlouhodobý průběh</a:t>
            </a:r>
            <a:r>
              <a:rPr lang="cs-CZ" sz="2800" dirty="0"/>
              <a:t>, recidivy, tumory vyššího grade </a:t>
            </a:r>
            <a:r>
              <a:rPr lang="cs-CZ" sz="2800" dirty="0" err="1"/>
              <a:t>mts</a:t>
            </a:r>
            <a:r>
              <a:rPr lang="cs-CZ" sz="2800" dirty="0"/>
              <a:t> do plic/měkkých tkání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2857" t="15238" r="14762" b="7811"/>
          <a:stretch/>
        </p:blipFill>
        <p:spPr>
          <a:xfrm>
            <a:off x="4609841" y="76200"/>
            <a:ext cx="4500000" cy="4131818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1271313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304800"/>
            <a:ext cx="8382000" cy="4114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800" dirty="0"/>
              <a:t>mikro:</a:t>
            </a:r>
          </a:p>
          <a:p>
            <a:pPr marL="357188" lvl="1" indent="-179388"/>
            <a:r>
              <a:rPr lang="cs-CZ" sz="2400" dirty="0" err="1"/>
              <a:t>lobuly</a:t>
            </a:r>
            <a:r>
              <a:rPr lang="cs-CZ" sz="2400" dirty="0"/>
              <a:t> chrupavčité tkáně rostou </a:t>
            </a:r>
            <a:r>
              <a:rPr lang="cs-CZ" sz="2400" dirty="0" err="1"/>
              <a:t>permeativně</a:t>
            </a:r>
            <a:r>
              <a:rPr lang="cs-CZ" sz="2400" dirty="0"/>
              <a:t>, destruují kortex → šíření mimo kost</a:t>
            </a:r>
            <a:endParaRPr lang="cs-CZ" sz="2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044" y="1327099"/>
            <a:ext cx="6839712" cy="5149901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3184013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Osteoidní osteom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4800600" cy="4114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400" dirty="0"/>
              <a:t>noční bolesti, které reagují na analgetika</a:t>
            </a:r>
            <a:endParaRPr lang="en-US" sz="1000" dirty="0"/>
          </a:p>
          <a:p>
            <a:pPr marL="179388" indent="-179388"/>
            <a:r>
              <a:rPr lang="cs-CZ" sz="2400" dirty="0"/>
              <a:t>zonální uspořádání - </a:t>
            </a:r>
            <a:r>
              <a:rPr lang="cs-CZ" sz="2400" b="1" dirty="0" err="1">
                <a:solidFill>
                  <a:srgbClr val="0A85FF"/>
                </a:solidFill>
              </a:rPr>
              <a:t>nidus</a:t>
            </a:r>
            <a:endParaRPr lang="cs-CZ" sz="2400" b="1" dirty="0">
              <a:solidFill>
                <a:srgbClr val="0A85FF"/>
              </a:solidFill>
            </a:endParaRPr>
          </a:p>
          <a:p>
            <a:pPr marL="579438" lvl="1" indent="-179388"/>
            <a:r>
              <a:rPr lang="cs-CZ" dirty="0"/>
              <a:t>centrum fibroblasty</a:t>
            </a:r>
          </a:p>
          <a:p>
            <a:pPr marL="685800" lvl="1">
              <a:buFont typeface="Arial" panose="020B0604020202020204" pitchFamily="34" charset="0"/>
              <a:buChar char="→"/>
            </a:pPr>
            <a:r>
              <a:rPr lang="cs-CZ" dirty="0" err="1"/>
              <a:t>osteoid</a:t>
            </a:r>
            <a:endParaRPr lang="cs-CZ" dirty="0"/>
          </a:p>
          <a:p>
            <a:pPr marL="685800" lvl="1">
              <a:buFont typeface="Arial" panose="020B0604020202020204" pitchFamily="34" charset="0"/>
              <a:buChar char="→"/>
            </a:pPr>
            <a:r>
              <a:rPr lang="cs-CZ" dirty="0"/>
              <a:t>pletivová kost</a:t>
            </a:r>
          </a:p>
          <a:p>
            <a:pPr marL="685800" lvl="1">
              <a:buFont typeface="Arial" panose="020B0604020202020204" pitchFamily="34" charset="0"/>
              <a:buChar char="→"/>
            </a:pPr>
            <a:r>
              <a:rPr lang="cs-CZ" dirty="0" err="1"/>
              <a:t>lamelární</a:t>
            </a:r>
            <a:r>
              <a:rPr lang="cs-CZ" dirty="0"/>
              <a:t> kost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2382" t="15714" r="14762" b="8095"/>
          <a:stretch/>
        </p:blipFill>
        <p:spPr>
          <a:xfrm>
            <a:off x="4824000" y="76200"/>
            <a:ext cx="4320000" cy="3891892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l="41429" t="16762" r="23809" b="48190"/>
          <a:stretch/>
        </p:blipFill>
        <p:spPr>
          <a:xfrm>
            <a:off x="533400" y="3498860"/>
            <a:ext cx="5284484" cy="3329976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3851595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Osteosarkom 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4828562" cy="57383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400" dirty="0"/>
              <a:t>varianty:</a:t>
            </a:r>
          </a:p>
          <a:p>
            <a:pPr marL="361950" lvl="2" indent="-179388"/>
            <a:r>
              <a:rPr lang="cs-CZ" sz="1800" b="1" dirty="0">
                <a:solidFill>
                  <a:srgbClr val="0A85FF"/>
                </a:solidFill>
              </a:rPr>
              <a:t>konvenční</a:t>
            </a:r>
            <a:r>
              <a:rPr lang="cs-CZ" sz="1800" dirty="0"/>
              <a:t> (</a:t>
            </a:r>
            <a:r>
              <a:rPr lang="cs-CZ" sz="1800" dirty="0" err="1"/>
              <a:t>osteoblastický</a:t>
            </a:r>
            <a:r>
              <a:rPr lang="cs-CZ" sz="1800" dirty="0"/>
              <a:t>, </a:t>
            </a:r>
            <a:r>
              <a:rPr lang="cs-CZ" sz="1800" dirty="0" err="1"/>
              <a:t>chondroblastický</a:t>
            </a:r>
            <a:r>
              <a:rPr lang="cs-CZ" sz="1800" dirty="0"/>
              <a:t>, </a:t>
            </a:r>
            <a:r>
              <a:rPr lang="cs-CZ" sz="1800" dirty="0" err="1"/>
              <a:t>fibroblastický</a:t>
            </a:r>
            <a:r>
              <a:rPr lang="cs-CZ" sz="1800" dirty="0"/>
              <a:t>)</a:t>
            </a:r>
            <a:endParaRPr lang="cs-CZ" sz="1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61950" lvl="1" indent="-179388"/>
            <a:r>
              <a:rPr lang="cs-CZ" dirty="0" err="1"/>
              <a:t>parostální</a:t>
            </a:r>
            <a:endParaRPr lang="cs-CZ" dirty="0"/>
          </a:p>
          <a:p>
            <a:pPr marL="361950" lvl="1" indent="-179388"/>
            <a:r>
              <a:rPr lang="cs-CZ" dirty="0"/>
              <a:t>periostální</a:t>
            </a:r>
          </a:p>
          <a:p>
            <a:pPr marL="361950" lvl="1" indent="-179388"/>
            <a:r>
              <a:rPr lang="cs-CZ" dirty="0"/>
              <a:t>…</a:t>
            </a:r>
            <a:endParaRPr lang="cs-CZ" sz="900" dirty="0"/>
          </a:p>
          <a:p>
            <a:pPr marL="179388" indent="-179388"/>
            <a:r>
              <a:rPr lang="cs-CZ" sz="2400" dirty="0"/>
              <a:t>dle biologického chování:</a:t>
            </a:r>
          </a:p>
          <a:p>
            <a:pPr marL="361950" lvl="1" indent="-179388"/>
            <a:r>
              <a:rPr lang="cs-CZ" b="1" dirty="0" err="1">
                <a:solidFill>
                  <a:srgbClr val="0A85FF"/>
                </a:solidFill>
              </a:rPr>
              <a:t>high</a:t>
            </a:r>
            <a:r>
              <a:rPr lang="cs-CZ" b="1" dirty="0">
                <a:solidFill>
                  <a:srgbClr val="0A85FF"/>
                </a:solidFill>
              </a:rPr>
              <a:t>-grade</a:t>
            </a:r>
            <a:r>
              <a:rPr lang="cs-CZ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/>
              <a:t>(většinou centrální)</a:t>
            </a:r>
          </a:p>
          <a:p>
            <a:pPr marL="361950" lvl="1" indent="-179388"/>
            <a:r>
              <a:rPr lang="cs-CZ" dirty="0" err="1">
                <a:solidFill>
                  <a:srgbClr val="0A85FF"/>
                </a:solidFill>
              </a:rPr>
              <a:t>low</a:t>
            </a:r>
            <a:r>
              <a:rPr lang="cs-CZ" dirty="0">
                <a:solidFill>
                  <a:srgbClr val="0A85FF"/>
                </a:solidFill>
              </a:rPr>
              <a:t>-grade</a:t>
            </a:r>
            <a:r>
              <a:rPr lang="cs-CZ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dirty="0"/>
              <a:t>(většinou povrchové)</a:t>
            </a:r>
          </a:p>
          <a:p>
            <a:pPr marL="361950" lvl="1" indent="-179388"/>
            <a:endParaRPr lang="cs-CZ" sz="900" dirty="0"/>
          </a:p>
          <a:p>
            <a:pPr marL="179388" indent="-179388"/>
            <a:r>
              <a:rPr lang="cs-CZ" sz="2400" b="1" dirty="0">
                <a:solidFill>
                  <a:srgbClr val="B6220F"/>
                </a:solidFill>
              </a:rPr>
              <a:t>extrémně agresivní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2400" dirty="0">
                <a:solidFill>
                  <a:srgbClr val="0A85FF"/>
                </a:solidFill>
              </a:rPr>
              <a:t>časně </a:t>
            </a:r>
            <a:r>
              <a:rPr lang="cs-CZ" sz="2400" dirty="0" err="1">
                <a:solidFill>
                  <a:srgbClr val="0A85FF"/>
                </a:solidFill>
              </a:rPr>
              <a:t>mts</a:t>
            </a:r>
            <a:r>
              <a:rPr lang="cs-CZ" sz="2400" dirty="0">
                <a:solidFill>
                  <a:srgbClr val="0A85FF"/>
                </a:solidFill>
              </a:rPr>
              <a:t> (plíce, kosti)</a:t>
            </a:r>
          </a:p>
          <a:p>
            <a:pPr marL="179388" indent="-179388"/>
            <a:r>
              <a:rPr lang="cs-CZ" sz="2400" b="1" dirty="0">
                <a:solidFill>
                  <a:srgbClr val="0A85FF"/>
                </a:solidFill>
              </a:rPr>
              <a:t>agresivní </a:t>
            </a:r>
            <a:r>
              <a:rPr lang="cs-CZ" sz="2400" b="1" dirty="0" err="1">
                <a:solidFill>
                  <a:srgbClr val="0A85FF"/>
                </a:solidFill>
              </a:rPr>
              <a:t>tp</a:t>
            </a:r>
            <a:r>
              <a:rPr lang="cs-CZ" sz="2400" dirty="0">
                <a:solidFill>
                  <a:srgbClr val="0A85FF"/>
                </a:solidFill>
              </a:rPr>
              <a:t>:</a:t>
            </a:r>
          </a:p>
          <a:p>
            <a:pPr marL="579438" lvl="1" indent="-179388"/>
            <a:r>
              <a:rPr lang="cs-CZ" dirty="0">
                <a:solidFill>
                  <a:srgbClr val="0A85FF"/>
                </a:solidFill>
              </a:rPr>
              <a:t>předoperační CHT – resekce – CHT</a:t>
            </a:r>
          </a:p>
          <a:p>
            <a:pPr marL="579438" lvl="1" indent="-179388"/>
            <a:r>
              <a:rPr lang="cs-CZ" dirty="0"/>
              <a:t>amputace nutná zřídka</a:t>
            </a:r>
          </a:p>
          <a:p>
            <a:pPr marL="579438" lvl="1" indent="-179388"/>
            <a:r>
              <a:rPr lang="cs-CZ" dirty="0"/>
              <a:t>5leté přežití u M0 (bez </a:t>
            </a:r>
            <a:r>
              <a:rPr lang="cs-CZ" dirty="0" err="1"/>
              <a:t>mts</a:t>
            </a:r>
            <a:r>
              <a:rPr lang="cs-CZ" dirty="0"/>
              <a:t>) </a:t>
            </a:r>
            <a:r>
              <a:rPr lang="cs-CZ" b="1" dirty="0">
                <a:sym typeface="Symbol" panose="05050102010706020507" pitchFamily="18" charset="2"/>
              </a:rPr>
              <a:t></a:t>
            </a:r>
            <a:r>
              <a:rPr lang="cs-CZ" b="1" dirty="0"/>
              <a:t>70%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33809" t="15714" r="16191" b="8095"/>
          <a:stretch/>
        </p:blipFill>
        <p:spPr>
          <a:xfrm>
            <a:off x="4876800" y="76714"/>
            <a:ext cx="4243800" cy="4114286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6" name="Picture 4" descr="danger2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9100"/>
            <a:ext cx="1018562" cy="68399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0425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304800"/>
            <a:ext cx="4953000" cy="4114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800" dirty="0"/>
              <a:t>mikro:</a:t>
            </a:r>
          </a:p>
          <a:p>
            <a:pPr marL="579438" lvl="1" indent="-179388"/>
            <a:r>
              <a:rPr lang="cs-CZ" sz="2400" b="1" dirty="0">
                <a:solidFill>
                  <a:srgbClr val="0A85FF"/>
                </a:solidFill>
              </a:rPr>
              <a:t>nádorový </a:t>
            </a:r>
            <a:r>
              <a:rPr lang="cs-CZ" sz="2400" b="1" dirty="0" err="1">
                <a:solidFill>
                  <a:srgbClr val="0A85FF"/>
                </a:solidFill>
              </a:rPr>
              <a:t>osteoid</a:t>
            </a:r>
            <a:r>
              <a:rPr lang="cs-CZ" sz="2400" dirty="0">
                <a:solidFill>
                  <a:srgbClr val="0A85FF"/>
                </a:solidFill>
              </a:rPr>
              <a:t> </a:t>
            </a:r>
            <a:r>
              <a:rPr lang="cs-CZ" sz="2400" dirty="0"/>
              <a:t>tvořený pleomorfními osteoblasty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2400" dirty="0"/>
              <a:t>- nezbytný pro dg.!!!</a:t>
            </a:r>
          </a:p>
          <a:p>
            <a:pPr marL="179388" indent="-179388"/>
            <a:r>
              <a:rPr lang="cs-CZ" sz="2800" dirty="0" err="1"/>
              <a:t>rtg</a:t>
            </a:r>
            <a:r>
              <a:rPr lang="cs-CZ" sz="2800" dirty="0"/>
              <a:t>:</a:t>
            </a:r>
          </a:p>
          <a:p>
            <a:pPr marL="579438" lvl="1" indent="-179388"/>
            <a:r>
              <a:rPr lang="cs-CZ" sz="2000" dirty="0" err="1">
                <a:solidFill>
                  <a:srgbClr val="0A85FF"/>
                </a:solidFill>
              </a:rPr>
              <a:t>Codmanův</a:t>
            </a:r>
            <a:r>
              <a:rPr lang="cs-CZ" sz="2000" dirty="0">
                <a:solidFill>
                  <a:srgbClr val="0A85FF"/>
                </a:solidFill>
              </a:rPr>
              <a:t> </a:t>
            </a:r>
            <a:r>
              <a:rPr lang="cs-CZ" sz="2000" dirty="0" err="1">
                <a:solidFill>
                  <a:srgbClr val="0A85FF"/>
                </a:solidFill>
              </a:rPr>
              <a:t>trojuhelník</a:t>
            </a:r>
            <a:r>
              <a:rPr lang="cs-CZ" sz="2000" dirty="0">
                <a:solidFill>
                  <a:srgbClr val="0A85FF"/>
                </a:solidFill>
              </a:rPr>
              <a:t> </a:t>
            </a:r>
            <a:r>
              <a:rPr lang="cs-CZ" sz="2000" dirty="0"/>
              <a:t>= prostor mezi nadzvednutým periostem a kortikální kostí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41428" t="16476" r="41429" b="47714"/>
          <a:stretch/>
        </p:blipFill>
        <p:spPr>
          <a:xfrm>
            <a:off x="1511795" y="2703826"/>
            <a:ext cx="3072410" cy="4011222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6" name="Zástupný symbol pro obsah 5" descr="OSA3, 20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007" y="357548"/>
            <a:ext cx="3730752" cy="2809037"/>
          </a:xfrm>
          <a:prstGeom prst="rect">
            <a:avLst/>
          </a:prstGeom>
          <a:noFill/>
          <a:ln>
            <a:solidFill>
              <a:srgbClr val="0099CC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7" name="Zástupný symbol pro obsah 7" descr="P007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007" y="3401263"/>
            <a:ext cx="3730752" cy="2809037"/>
          </a:xfrm>
          <a:prstGeom prst="rect">
            <a:avLst/>
          </a:prstGeom>
          <a:noFill/>
          <a:ln>
            <a:solidFill>
              <a:srgbClr val="0099CC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8" name="Rovnoramenný trojúhelník 7"/>
          <p:cNvSpPr/>
          <p:nvPr/>
        </p:nvSpPr>
        <p:spPr bwMode="auto">
          <a:xfrm rot="913643">
            <a:off x="2723955" y="2890063"/>
            <a:ext cx="172789" cy="1037033"/>
          </a:xfrm>
          <a:prstGeom prst="triangle">
            <a:avLst>
              <a:gd name="adj" fmla="val 100000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110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Ewingův</a:t>
            </a:r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 sarkom 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05" y="990600"/>
            <a:ext cx="4674496" cy="5537994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179388" indent="-179388"/>
            <a:r>
              <a:rPr lang="cs-CZ" sz="2400" dirty="0">
                <a:solidFill>
                  <a:srgbClr val="0A85FF"/>
                </a:solidFill>
              </a:rPr>
              <a:t>„</a:t>
            </a:r>
            <a:r>
              <a:rPr lang="cs-CZ" sz="2400" dirty="0" err="1">
                <a:solidFill>
                  <a:srgbClr val="0A85FF"/>
                </a:solidFill>
              </a:rPr>
              <a:t>kulatobuněčný</a:t>
            </a:r>
            <a:r>
              <a:rPr lang="cs-CZ" sz="2400" dirty="0">
                <a:solidFill>
                  <a:srgbClr val="0A85FF"/>
                </a:solidFill>
              </a:rPr>
              <a:t>“ sarkom</a:t>
            </a:r>
            <a:endParaRPr lang="cs-CZ" sz="1800" dirty="0">
              <a:solidFill>
                <a:srgbClr val="0A85FF"/>
              </a:solidFill>
            </a:endParaRPr>
          </a:p>
          <a:p>
            <a:pPr marL="179388" indent="-179388"/>
            <a:endParaRPr lang="cs-CZ" sz="900" dirty="0"/>
          </a:p>
          <a:p>
            <a:pPr marL="179388" indent="-179388"/>
            <a:r>
              <a:rPr lang="cs-CZ" sz="2400" dirty="0"/>
              <a:t>roste v KD, ale </a:t>
            </a:r>
            <a:r>
              <a:rPr lang="cs-CZ" sz="2400" dirty="0">
                <a:solidFill>
                  <a:srgbClr val="0A85FF"/>
                </a:solidFill>
              </a:rPr>
              <a:t>i </a:t>
            </a:r>
            <a:r>
              <a:rPr lang="cs-CZ" sz="2400" dirty="0" err="1">
                <a:solidFill>
                  <a:srgbClr val="0A85FF"/>
                </a:solidFill>
              </a:rPr>
              <a:t>extraoseálně</a:t>
            </a:r>
            <a:endParaRPr lang="cs-CZ" sz="2400" dirty="0">
              <a:solidFill>
                <a:srgbClr val="0A85FF"/>
              </a:solidFill>
            </a:endParaRPr>
          </a:p>
          <a:p>
            <a:pPr marL="179388" indent="-179388"/>
            <a:endParaRPr lang="cs-CZ" sz="900" dirty="0"/>
          </a:p>
          <a:p>
            <a:pPr marL="179388" indent="-179388"/>
            <a:r>
              <a:rPr lang="cs-CZ" sz="2400" b="1" dirty="0">
                <a:solidFill>
                  <a:srgbClr val="0099CC"/>
                </a:solidFill>
              </a:rPr>
              <a:t>t(11;22) </a:t>
            </a:r>
            <a:r>
              <a:rPr lang="cs-CZ" sz="2400" i="1" dirty="0"/>
              <a:t>EWSR1-FLI</a:t>
            </a:r>
            <a:r>
              <a:rPr lang="cs-CZ" sz="2400" b="1" dirty="0">
                <a:solidFill>
                  <a:srgbClr val="B6220F"/>
                </a:solidFill>
              </a:rPr>
              <a:t> </a:t>
            </a:r>
            <a:r>
              <a:rPr lang="cs-CZ" sz="2400" dirty="0"/>
              <a:t>v 90%</a:t>
            </a:r>
          </a:p>
          <a:p>
            <a:pPr marL="179388" indent="-179388"/>
            <a:endParaRPr lang="cs-CZ" sz="900" dirty="0"/>
          </a:p>
          <a:p>
            <a:pPr marL="179388" indent="-179388"/>
            <a:r>
              <a:rPr lang="cs-CZ" sz="2400" dirty="0"/>
              <a:t>makro </a:t>
            </a:r>
            <a:r>
              <a:rPr lang="cs-CZ" sz="2400" dirty="0">
                <a:sym typeface="Symbol" panose="05050102010706020507" pitchFamily="18" charset="2"/>
              </a:rPr>
              <a:t> </a:t>
            </a:r>
            <a:r>
              <a:rPr lang="cs-CZ" sz="2400" dirty="0"/>
              <a:t>osteomyelitis</a:t>
            </a:r>
          </a:p>
          <a:p>
            <a:pPr marL="179388" indent="-179388"/>
            <a:endParaRPr lang="cs-CZ" sz="900" b="1" dirty="0">
              <a:solidFill>
                <a:srgbClr val="B6220F"/>
              </a:solidFill>
            </a:endParaRPr>
          </a:p>
          <a:p>
            <a:pPr marL="179388" indent="-179388"/>
            <a:r>
              <a:rPr lang="cs-CZ" sz="2400" b="1" dirty="0">
                <a:solidFill>
                  <a:srgbClr val="B6220F"/>
                </a:solidFill>
              </a:rPr>
              <a:t>velmi agresivní</a:t>
            </a:r>
            <a:r>
              <a:rPr lang="cs-CZ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2400" dirty="0">
                <a:solidFill>
                  <a:srgbClr val="0A85FF"/>
                </a:solidFill>
              </a:rPr>
              <a:t>časně </a:t>
            </a:r>
            <a:r>
              <a:rPr lang="cs-CZ" sz="2400" dirty="0" err="1">
                <a:solidFill>
                  <a:srgbClr val="0A85FF"/>
                </a:solidFill>
              </a:rPr>
              <a:t>mts</a:t>
            </a:r>
            <a:r>
              <a:rPr lang="cs-CZ" sz="2400" dirty="0">
                <a:solidFill>
                  <a:srgbClr val="0A85FF"/>
                </a:solidFill>
              </a:rPr>
              <a:t> (plíce, kosti)</a:t>
            </a:r>
          </a:p>
          <a:p>
            <a:pPr marL="179388" indent="-179388"/>
            <a:endParaRPr lang="cs-CZ" sz="900" b="1" dirty="0">
              <a:solidFill>
                <a:srgbClr val="0A85FF"/>
              </a:solidFill>
            </a:endParaRPr>
          </a:p>
          <a:p>
            <a:pPr marL="179388" indent="-179388"/>
            <a:r>
              <a:rPr lang="cs-CZ" sz="2400" b="1" dirty="0">
                <a:solidFill>
                  <a:srgbClr val="0A85FF"/>
                </a:solidFill>
              </a:rPr>
              <a:t>agresivní </a:t>
            </a:r>
            <a:r>
              <a:rPr lang="cs-CZ" sz="2400" b="1" dirty="0" err="1">
                <a:solidFill>
                  <a:srgbClr val="0A85FF"/>
                </a:solidFill>
              </a:rPr>
              <a:t>tp</a:t>
            </a:r>
            <a:r>
              <a:rPr lang="cs-CZ" sz="2400" dirty="0">
                <a:solidFill>
                  <a:srgbClr val="0A85FF"/>
                </a:solidFill>
              </a:rPr>
              <a:t>:</a:t>
            </a:r>
          </a:p>
          <a:p>
            <a:pPr marL="579438" lvl="1" indent="-179388"/>
            <a:r>
              <a:rPr lang="cs-CZ" dirty="0">
                <a:solidFill>
                  <a:srgbClr val="0A85FF"/>
                </a:solidFill>
              </a:rPr>
              <a:t>předoperační CHT – resekce – CHT</a:t>
            </a:r>
          </a:p>
          <a:p>
            <a:pPr marL="579438" lvl="1" indent="-179388"/>
            <a:r>
              <a:rPr lang="cs-CZ" dirty="0"/>
              <a:t>amputace nutná zřídka</a:t>
            </a:r>
          </a:p>
          <a:p>
            <a:pPr marL="579438" lvl="1" indent="-179388"/>
            <a:r>
              <a:rPr lang="cs-CZ" dirty="0"/>
              <a:t>5leté přežití u M0 (bez </a:t>
            </a:r>
            <a:r>
              <a:rPr lang="cs-CZ" dirty="0" err="1"/>
              <a:t>mts</a:t>
            </a:r>
            <a:r>
              <a:rPr lang="cs-CZ" dirty="0"/>
              <a:t>) </a:t>
            </a:r>
            <a:r>
              <a:rPr lang="cs-CZ" b="1" dirty="0">
                <a:sym typeface="Symbol" panose="05050102010706020507" pitchFamily="18" charset="2"/>
              </a:rPr>
              <a:t></a:t>
            </a:r>
            <a:r>
              <a:rPr lang="cs-CZ" b="1" dirty="0"/>
              <a:t>75%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3334" t="16475" r="15714" b="7334"/>
          <a:stretch/>
        </p:blipFill>
        <p:spPr>
          <a:xfrm>
            <a:off x="4724400" y="77416"/>
            <a:ext cx="4320000" cy="4037384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6" name="Picture 4" descr="danger2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76200"/>
            <a:ext cx="1018562" cy="683999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4971358" y="3404393"/>
            <a:ext cx="4046538" cy="3402014"/>
            <a:chOff x="1292" y="1844"/>
            <a:chExt cx="2549" cy="2143"/>
          </a:xfrm>
        </p:grpSpPr>
        <p:pic>
          <p:nvPicPr>
            <p:cNvPr id="8" name="Picture 7" descr="6634_01_splity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59" t="9541" b="28095"/>
            <a:stretch/>
          </p:blipFill>
          <p:spPr bwMode="auto">
            <a:xfrm rot="10800000">
              <a:off x="1292" y="1844"/>
              <a:ext cx="2549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ovéPole 8"/>
            <p:cNvSpPr txBox="1">
              <a:spLocks noChangeArrowheads="1"/>
            </p:cNvSpPr>
            <p:nvPr/>
          </p:nvSpPr>
          <p:spPr bwMode="auto">
            <a:xfrm>
              <a:off x="1297" y="3657"/>
              <a:ext cx="2544" cy="330"/>
            </a:xfrm>
            <a:prstGeom prst="rect">
              <a:avLst/>
            </a:prstGeom>
            <a:solidFill>
              <a:srgbClr val="FFFF00">
                <a:alpha val="6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FISH: split (     ) </a:t>
              </a:r>
              <a:r>
                <a:rPr lang="cs-CZ" altLang="cs-CZ" sz="1400" b="0" dirty="0">
                  <a:solidFill>
                    <a:schemeClr val="tx1"/>
                  </a:solidFill>
                  <a:latin typeface="Arial" panose="020B0604020202020204" pitchFamily="34" charset="0"/>
                </a:rPr>
                <a:t>EWSR1</a:t>
              </a:r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genu na chromozomu 22, normální </a:t>
              </a:r>
              <a:r>
                <a:rPr lang="cs-CZ" altLang="cs-CZ" sz="1400" b="0" i="0" dirty="0" err="1">
                  <a:solidFill>
                    <a:schemeClr val="tx1"/>
                  </a:solidFill>
                  <a:latin typeface="Arial" panose="020B0604020202020204" pitchFamily="34" charset="0"/>
                </a:rPr>
                <a:t>lokus</a:t>
              </a:r>
              <a:r>
                <a:rPr lang="cs-CZ" altLang="cs-CZ" sz="1400" b="0" i="0" dirty="0">
                  <a:solidFill>
                    <a:schemeClr val="tx1"/>
                  </a:solidFill>
                  <a:latin typeface="Arial" panose="020B0604020202020204" pitchFamily="34" charset="0"/>
                </a:rPr>
                <a:t> EWS (    ) </a:t>
              </a: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1882" y="3113"/>
              <a:ext cx="91" cy="136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1882" y="3159"/>
              <a:ext cx="137" cy="9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1746" y="3067"/>
              <a:ext cx="136" cy="46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rot="13765132" flipV="1">
              <a:off x="3397" y="3414"/>
              <a:ext cx="49" cy="157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rot="13765132" flipV="1">
              <a:off x="3350" y="3394"/>
              <a:ext cx="137" cy="9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15" name="Group 20"/>
            <p:cNvGrpSpPr>
              <a:grpSpLocks/>
            </p:cNvGrpSpPr>
            <p:nvPr/>
          </p:nvGrpSpPr>
          <p:grpSpPr bwMode="auto">
            <a:xfrm>
              <a:off x="3141" y="2332"/>
              <a:ext cx="151" cy="195"/>
              <a:chOff x="3141" y="2332"/>
              <a:chExt cx="151" cy="195"/>
            </a:xfrm>
          </p:grpSpPr>
          <p:sp>
            <p:nvSpPr>
              <p:cNvPr id="22" name="Line 16"/>
              <p:cNvSpPr>
                <a:spLocks noChangeShapeType="1"/>
              </p:cNvSpPr>
              <p:nvPr/>
            </p:nvSpPr>
            <p:spPr bwMode="auto">
              <a:xfrm rot="4682296" flipV="1">
                <a:off x="3167" y="2306"/>
                <a:ext cx="99" cy="151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3" name="Line 17"/>
              <p:cNvSpPr>
                <a:spLocks noChangeShapeType="1"/>
              </p:cNvSpPr>
              <p:nvPr/>
            </p:nvSpPr>
            <p:spPr bwMode="auto">
              <a:xfrm rot="4682296" flipV="1">
                <a:off x="3090" y="2415"/>
                <a:ext cx="178" cy="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6" name="Line 18"/>
            <p:cNvSpPr>
              <a:spLocks noChangeShapeType="1"/>
            </p:cNvSpPr>
            <p:nvPr/>
          </p:nvSpPr>
          <p:spPr bwMode="auto">
            <a:xfrm flipH="1">
              <a:off x="3379" y="2523"/>
              <a:ext cx="136" cy="91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flipH="1">
              <a:off x="3243" y="3294"/>
              <a:ext cx="136" cy="91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  <p:grpSp>
          <p:nvGrpSpPr>
            <p:cNvPr id="18" name="Group 21"/>
            <p:cNvGrpSpPr>
              <a:grpSpLocks/>
            </p:cNvGrpSpPr>
            <p:nvPr/>
          </p:nvGrpSpPr>
          <p:grpSpPr bwMode="auto">
            <a:xfrm rot="14952840">
              <a:off x="1946" y="3640"/>
              <a:ext cx="151" cy="184"/>
              <a:chOff x="3249" y="2180"/>
              <a:chExt cx="151" cy="184"/>
            </a:xfrm>
          </p:grpSpPr>
          <p:sp>
            <p:nvSpPr>
              <p:cNvPr id="20" name="Line 22"/>
              <p:cNvSpPr>
                <a:spLocks noChangeShapeType="1"/>
              </p:cNvSpPr>
              <p:nvPr/>
            </p:nvSpPr>
            <p:spPr bwMode="auto">
              <a:xfrm rot="4682296" flipV="1">
                <a:off x="3275" y="2154"/>
                <a:ext cx="99" cy="151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  <p:sp>
            <p:nvSpPr>
              <p:cNvPr id="21" name="Line 23"/>
              <p:cNvSpPr>
                <a:spLocks noChangeShapeType="1"/>
              </p:cNvSpPr>
              <p:nvPr/>
            </p:nvSpPr>
            <p:spPr bwMode="auto">
              <a:xfrm rot="4682296" flipV="1">
                <a:off x="3192" y="2252"/>
                <a:ext cx="178" cy="46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cs-CZ"/>
              </a:p>
            </p:txBody>
          </p:sp>
        </p:grp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flipV="1">
              <a:off x="2624" y="3812"/>
              <a:ext cx="136" cy="136"/>
            </a:xfrm>
            <a:prstGeom prst="line">
              <a:avLst/>
            </a:prstGeom>
            <a:noFill/>
            <a:ln w="38100" cmpd="dbl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506450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304800"/>
            <a:ext cx="8382000" cy="4114800"/>
          </a:xfrm>
        </p:spPr>
        <p:txBody>
          <a:bodyPr>
            <a:normAutofit/>
          </a:bodyPr>
          <a:lstStyle/>
          <a:p>
            <a:pPr marL="179388" indent="-179388"/>
            <a:r>
              <a:rPr lang="cs-CZ" sz="2800" dirty="0"/>
              <a:t>mikro:</a:t>
            </a:r>
          </a:p>
          <a:p>
            <a:pPr marL="579438" lvl="1" indent="-179388"/>
            <a:r>
              <a:rPr lang="cs-CZ" sz="2400" dirty="0"/>
              <a:t>malé modré buňky v plachtách, někdy rozetách</a:t>
            </a:r>
          </a:p>
          <a:p>
            <a:pPr marL="579438" lvl="1" indent="-179388"/>
            <a:r>
              <a:rPr lang="cs-CZ" sz="2400" dirty="0"/>
              <a:t>nekrózy, mitózy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37</a:t>
            </a:fld>
            <a:endParaRPr lang="en-US"/>
          </a:p>
        </p:txBody>
      </p:sp>
      <p:grpSp>
        <p:nvGrpSpPr>
          <p:cNvPr id="9" name="Skupina 4"/>
          <p:cNvGrpSpPr>
            <a:grpSpLocks/>
          </p:cNvGrpSpPr>
          <p:nvPr/>
        </p:nvGrpSpPr>
        <p:grpSpPr bwMode="auto">
          <a:xfrm>
            <a:off x="228600" y="1714584"/>
            <a:ext cx="6335712" cy="4770437"/>
            <a:chOff x="1258888" y="1773238"/>
            <a:chExt cx="6335712" cy="4770437"/>
          </a:xfrm>
        </p:grpSpPr>
        <p:pic>
          <p:nvPicPr>
            <p:cNvPr id="10" name="Picture 7" descr="Ew6_sval_100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8888" y="1773238"/>
              <a:ext cx="6335712" cy="4770437"/>
            </a:xfrm>
            <a:prstGeom prst="rect">
              <a:avLst/>
            </a:prstGeom>
            <a:noFill/>
            <a:ln w="9525">
              <a:solidFill>
                <a:srgbClr val="0099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ovéPole 8"/>
            <p:cNvSpPr txBox="1">
              <a:spLocks noChangeArrowheads="1"/>
            </p:cNvSpPr>
            <p:nvPr/>
          </p:nvSpPr>
          <p:spPr bwMode="auto">
            <a:xfrm>
              <a:off x="1258888" y="6092825"/>
              <a:ext cx="5184775" cy="396875"/>
            </a:xfrm>
            <a:prstGeom prst="rect">
              <a:avLst/>
            </a:prstGeom>
            <a:solidFill>
              <a:srgbClr val="FFFFFF">
                <a:alpha val="69803"/>
              </a:srgbClr>
            </a:solidFill>
            <a:ln w="9525">
              <a:solidFill>
                <a:srgbClr val="0099CC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panose="020B0604030504040204" pitchFamily="34" charset="0"/>
                </a:defRPr>
              </a:lvl9pPr>
            </a:lstStyle>
            <a:p>
              <a:pPr algn="l"/>
              <a:r>
                <a:rPr lang="cs-CZ" altLang="cs-CZ" sz="2000" i="0">
                  <a:solidFill>
                    <a:schemeClr val="tx1"/>
                  </a:solidFill>
                  <a:latin typeface="Arial" panose="020B0604020202020204" pitchFamily="34" charset="0"/>
                </a:rPr>
                <a:t>nezralé bb. infiltrují do kosterního svalu</a:t>
              </a:r>
            </a:p>
          </p:txBody>
        </p:sp>
      </p:grpSp>
      <p:pic>
        <p:nvPicPr>
          <p:cNvPr id="12" name="Picture 4" descr="Ew4_400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9" t="5537" b="14491"/>
          <a:stretch/>
        </p:blipFill>
        <p:spPr bwMode="auto">
          <a:xfrm>
            <a:off x="5007142" y="2322596"/>
            <a:ext cx="4006516" cy="3657600"/>
          </a:xfrm>
          <a:prstGeom prst="rect">
            <a:avLst/>
          </a:prstGeom>
          <a:noFill/>
          <a:ln w="9525">
            <a:solidFill>
              <a:srgbClr val="00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544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obrovskobuněčný</a:t>
            </a:r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 kostní tumor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990600"/>
            <a:ext cx="4613333" cy="5257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800" dirty="0">
                <a:solidFill>
                  <a:srgbClr val="0A85FF"/>
                </a:solidFill>
              </a:rPr>
              <a:t>lokálně agresivní růst</a:t>
            </a:r>
            <a:r>
              <a:rPr lang="cs-CZ" sz="2800" dirty="0"/>
              <a:t>, </a:t>
            </a:r>
            <a:r>
              <a:rPr lang="cs-CZ" sz="2800" dirty="0" err="1"/>
              <a:t>mts</a:t>
            </a:r>
            <a:r>
              <a:rPr lang="cs-CZ" sz="2800" dirty="0"/>
              <a:t> velmi vzácně (plíce)</a:t>
            </a:r>
          </a:p>
          <a:p>
            <a:pPr marL="179388" indent="-179388"/>
            <a:endParaRPr lang="cs-CZ" sz="1000" dirty="0"/>
          </a:p>
          <a:p>
            <a:pPr marL="179388" indent="-179388"/>
            <a:r>
              <a:rPr lang="cs-CZ" sz="2800" dirty="0"/>
              <a:t>mikro:</a:t>
            </a:r>
          </a:p>
          <a:p>
            <a:pPr marL="361950" lvl="1" indent="-179388"/>
            <a:r>
              <a:rPr lang="cs-CZ" sz="2000" dirty="0"/>
              <a:t>buňky jednojaderné= </a:t>
            </a:r>
            <a:r>
              <a:rPr lang="cs-CZ" sz="2000" dirty="0">
                <a:solidFill>
                  <a:srgbClr val="0A85FF"/>
                </a:solidFill>
              </a:rPr>
              <a:t>stromální</a:t>
            </a:r>
            <a:r>
              <a:rPr lang="cs-CZ" sz="2000" dirty="0"/>
              <a:t> (</a:t>
            </a:r>
            <a:r>
              <a:rPr lang="cs-CZ" sz="2000" dirty="0" err="1"/>
              <a:t>pre</a:t>
            </a:r>
            <a:r>
              <a:rPr lang="cs-CZ" sz="2000" dirty="0"/>
              <a:t>-osteoblasty)</a:t>
            </a:r>
          </a:p>
          <a:p>
            <a:pPr marL="361950" lvl="1" indent="-179388"/>
            <a:r>
              <a:rPr lang="cs-CZ" sz="2000" dirty="0">
                <a:solidFill>
                  <a:srgbClr val="0A85FF"/>
                </a:solidFill>
              </a:rPr>
              <a:t>„osteoklasty“</a:t>
            </a:r>
          </a:p>
          <a:p>
            <a:pPr marL="361950" lvl="1" indent="-179388"/>
            <a:r>
              <a:rPr lang="cs-CZ" sz="2000" dirty="0"/>
              <a:t>často krvácení, </a:t>
            </a:r>
            <a:r>
              <a:rPr lang="cs-CZ" sz="2000" dirty="0" err="1"/>
              <a:t>fibrotizace</a:t>
            </a:r>
            <a:r>
              <a:rPr lang="cs-CZ" sz="2000" dirty="0"/>
              <a:t>, pěnité makrofágy…</a:t>
            </a:r>
          </a:p>
          <a:p>
            <a:pPr marL="182562" lvl="1" indent="0">
              <a:buNone/>
            </a:pPr>
            <a:r>
              <a:rPr lang="cs-CZ" sz="2000" dirty="0" err="1"/>
              <a:t>Tp</a:t>
            </a:r>
            <a:r>
              <a:rPr lang="cs-CZ" sz="2000" dirty="0"/>
              <a:t>:</a:t>
            </a:r>
          </a:p>
          <a:p>
            <a:pPr marL="468312" lvl="1" indent="-285750"/>
            <a:r>
              <a:rPr lang="cs-CZ" sz="2000" dirty="0" err="1"/>
              <a:t>exkochleace</a:t>
            </a:r>
            <a:endParaRPr lang="cs-CZ" sz="2000" dirty="0"/>
          </a:p>
          <a:p>
            <a:pPr marL="468312" lvl="1" indent="-285750"/>
            <a:r>
              <a:rPr lang="cs-CZ" sz="2000" dirty="0"/>
              <a:t>resekce</a:t>
            </a:r>
          </a:p>
          <a:p>
            <a:pPr marL="468312" lvl="1" indent="-285750"/>
            <a:r>
              <a:rPr lang="cs-CZ" sz="2000" dirty="0" err="1"/>
              <a:t>denosumab</a:t>
            </a:r>
            <a:r>
              <a:rPr lang="cs-CZ" sz="2000" dirty="0"/>
              <a:t> (</a:t>
            </a:r>
            <a:r>
              <a:rPr lang="cs-CZ" sz="2000" dirty="0" err="1"/>
              <a:t>monoklon</a:t>
            </a:r>
            <a:r>
              <a:rPr lang="cs-CZ" sz="2000" dirty="0"/>
              <a:t> Ab proti RANKL) aj…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3333" t="15714" r="15238" b="8095"/>
          <a:stretch/>
        </p:blipFill>
        <p:spPr>
          <a:xfrm>
            <a:off x="4821488" y="685800"/>
            <a:ext cx="4320000" cy="4000001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8" name="Zástupný symbol pro obsah 3" descr="OBN2, 200xsup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7" t="5000" b="19444"/>
          <a:stretch/>
        </p:blipFill>
        <p:spPr bwMode="auto">
          <a:xfrm>
            <a:off x="4506603" y="3810000"/>
            <a:ext cx="4613334" cy="2947773"/>
          </a:xfrm>
          <a:prstGeom prst="rect">
            <a:avLst/>
          </a:prstGeom>
          <a:noFill/>
          <a:ln>
            <a:solidFill>
              <a:srgbClr val="0099CC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730436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chordom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867" y="990600"/>
            <a:ext cx="4542867" cy="4114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400" dirty="0"/>
              <a:t>ze zbytků </a:t>
            </a:r>
            <a:r>
              <a:rPr lang="cs-CZ" sz="2400" dirty="0" err="1"/>
              <a:t>notochordu</a:t>
            </a:r>
            <a:endParaRPr lang="cs-CZ" sz="2400" dirty="0"/>
          </a:p>
          <a:p>
            <a:pPr marL="579438" lvl="1" indent="-179388"/>
            <a:r>
              <a:rPr lang="cs-CZ" dirty="0" err="1"/>
              <a:t>sakrum</a:t>
            </a:r>
            <a:r>
              <a:rPr lang="cs-CZ" dirty="0"/>
              <a:t>, </a:t>
            </a:r>
            <a:r>
              <a:rPr lang="cs-CZ" dirty="0" err="1"/>
              <a:t>klivus</a:t>
            </a:r>
            <a:endParaRPr lang="cs-CZ" sz="2400" dirty="0"/>
          </a:p>
          <a:p>
            <a:pPr marL="179388" indent="-179388"/>
            <a:r>
              <a:rPr lang="cs-CZ" sz="2400" dirty="0"/>
              <a:t>roste pomalu, ale je maligní, recidivy…, neléčitelný !</a:t>
            </a:r>
            <a:endParaRPr lang="cs-CZ" sz="900" dirty="0"/>
          </a:p>
          <a:p>
            <a:pPr marL="179388" indent="-179388"/>
            <a:r>
              <a:rPr lang="cs-CZ" sz="2400" dirty="0"/>
              <a:t>mikro:</a:t>
            </a:r>
          </a:p>
          <a:p>
            <a:pPr marL="361950" lvl="1" indent="-179388"/>
            <a:r>
              <a:rPr lang="cs-CZ" dirty="0" err="1"/>
              <a:t>bb</a:t>
            </a:r>
            <a:r>
              <a:rPr lang="cs-CZ" dirty="0"/>
              <a:t>. s </a:t>
            </a:r>
            <a:r>
              <a:rPr lang="cs-CZ" dirty="0" err="1"/>
              <a:t>vakuolizovanou</a:t>
            </a:r>
            <a:r>
              <a:rPr lang="cs-CZ" dirty="0"/>
              <a:t> cytoplazmou = </a:t>
            </a:r>
            <a:r>
              <a:rPr lang="cs-CZ" dirty="0" err="1"/>
              <a:t>fyzalifory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33810" t="16476" r="16190" b="8857"/>
          <a:stretch/>
        </p:blipFill>
        <p:spPr>
          <a:xfrm>
            <a:off x="4765734" y="76200"/>
            <a:ext cx="4320000" cy="4032001"/>
          </a:xfrm>
          <a:prstGeom prst="rect">
            <a:avLst/>
          </a:prstGeom>
          <a:ln>
            <a:solidFill>
              <a:srgbClr val="0099CC"/>
            </a:solidFill>
          </a:ln>
        </p:spPr>
      </p:pic>
      <p:grpSp>
        <p:nvGrpSpPr>
          <p:cNvPr id="7" name="Skupina 6"/>
          <p:cNvGrpSpPr/>
          <p:nvPr/>
        </p:nvGrpSpPr>
        <p:grpSpPr>
          <a:xfrm>
            <a:off x="222867" y="3581400"/>
            <a:ext cx="8463933" cy="3276600"/>
            <a:chOff x="222867" y="3581400"/>
            <a:chExt cx="8463933" cy="3276600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4"/>
            <a:srcRect l="43333" t="56858" r="23333" b="10381"/>
            <a:stretch/>
          </p:blipFill>
          <p:spPr>
            <a:xfrm>
              <a:off x="3352800" y="3581400"/>
              <a:ext cx="5334000" cy="3276600"/>
            </a:xfrm>
            <a:prstGeom prst="rect">
              <a:avLst/>
            </a:prstGeom>
            <a:ln>
              <a:solidFill>
                <a:srgbClr val="0099CC"/>
              </a:solidFill>
            </a:ln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4"/>
            <a:srcRect l="40476" t="20369" r="40476" b="46868"/>
            <a:stretch/>
          </p:blipFill>
          <p:spPr>
            <a:xfrm>
              <a:off x="222867" y="3581400"/>
              <a:ext cx="3048000" cy="3276600"/>
            </a:xfrm>
            <a:prstGeom prst="rect">
              <a:avLst/>
            </a:prstGeom>
            <a:ln>
              <a:solidFill>
                <a:srgbClr val="0099CC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17584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42380" t="17237" r="22857" b="11144"/>
          <a:stretch/>
        </p:blipFill>
        <p:spPr>
          <a:xfrm>
            <a:off x="4156509" y="197947"/>
            <a:ext cx="5006498" cy="6446516"/>
          </a:xfrm>
          <a:prstGeom prst="rect">
            <a:avLst/>
          </a:prstGeom>
        </p:spPr>
      </p:pic>
      <p:grpSp>
        <p:nvGrpSpPr>
          <p:cNvPr id="10" name="Skupina 9"/>
          <p:cNvGrpSpPr/>
          <p:nvPr/>
        </p:nvGrpSpPr>
        <p:grpSpPr>
          <a:xfrm>
            <a:off x="0" y="653783"/>
            <a:ext cx="4176562" cy="5514791"/>
            <a:chOff x="0" y="653783"/>
            <a:chExt cx="4176562" cy="5514791"/>
          </a:xfrm>
        </p:grpSpPr>
        <p:sp>
          <p:nvSpPr>
            <p:cNvPr id="17" name="Obdélník 16"/>
            <p:cNvSpPr/>
            <p:nvPr/>
          </p:nvSpPr>
          <p:spPr bwMode="auto">
            <a:xfrm>
              <a:off x="3120312" y="653783"/>
              <a:ext cx="922176" cy="3533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  <p:pic>
          <p:nvPicPr>
            <p:cNvPr id="19" name="Obrázek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20" r="5000" b="5267"/>
            <a:stretch/>
          </p:blipFill>
          <p:spPr>
            <a:xfrm>
              <a:off x="0" y="673836"/>
              <a:ext cx="4176562" cy="5494738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Obdélník 19"/>
            <p:cNvSpPr/>
            <p:nvPr/>
          </p:nvSpPr>
          <p:spPr bwMode="auto">
            <a:xfrm>
              <a:off x="0" y="4038600"/>
              <a:ext cx="774152" cy="97019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5478658" y="274627"/>
            <a:ext cx="2362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kortex – kompaktní kost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5478658" y="5008798"/>
            <a:ext cx="2362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dřeň – spongiózní kost</a:t>
            </a:r>
          </a:p>
        </p:txBody>
      </p:sp>
    </p:spTree>
    <p:extLst>
      <p:ext uri="{BB962C8B-B14F-4D97-AF65-F5344CB8AC3E}">
        <p14:creationId xmlns:p14="http://schemas.microsoft.com/office/powerpoint/2010/main" val="773663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kostní cysty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5313286" cy="5562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800" dirty="0">
                <a:solidFill>
                  <a:srgbClr val="C00000"/>
                </a:solidFill>
              </a:rPr>
              <a:t>aneurysmatická kostní cysta</a:t>
            </a:r>
          </a:p>
          <a:p>
            <a:pPr marL="579438" lvl="1" indent="-179388"/>
            <a:r>
              <a:rPr lang="cs-CZ" sz="2000" dirty="0"/>
              <a:t>primární: puberta, adolescence</a:t>
            </a:r>
          </a:p>
          <a:p>
            <a:pPr marL="579438" lvl="1" indent="-179388"/>
            <a:r>
              <a:rPr lang="cs-CZ" sz="2000" dirty="0"/>
              <a:t>sekundární: v terénu „kteréhokoli“ primárního kostního TU</a:t>
            </a:r>
          </a:p>
          <a:p>
            <a:pPr marL="579438" lvl="1" indent="-179388"/>
            <a:r>
              <a:rPr lang="cs-CZ" sz="2000" dirty="0"/>
              <a:t>většinou pravý nádor (přestavba genu </a:t>
            </a:r>
            <a:r>
              <a:rPr lang="cs-CZ" sz="2000" i="1" dirty="0"/>
              <a:t>USP6</a:t>
            </a:r>
            <a:r>
              <a:rPr lang="cs-CZ" sz="2000" dirty="0"/>
              <a:t>)</a:t>
            </a:r>
          </a:p>
          <a:p>
            <a:pPr marL="579438" lvl="1" indent="-179388"/>
            <a:r>
              <a:rPr lang="cs-CZ" sz="2000" dirty="0" err="1"/>
              <a:t>ddx</a:t>
            </a:r>
            <a:r>
              <a:rPr lang="cs-CZ" sz="2000" dirty="0"/>
              <a:t>: OBN, </a:t>
            </a:r>
            <a:r>
              <a:rPr lang="cs-CZ" sz="2000" dirty="0" err="1"/>
              <a:t>teleangiektatický</a:t>
            </a:r>
            <a:r>
              <a:rPr lang="cs-CZ" sz="2000" dirty="0"/>
              <a:t> OSA</a:t>
            </a:r>
          </a:p>
          <a:p>
            <a:pPr marL="179388" indent="-179388"/>
            <a:r>
              <a:rPr lang="cs-CZ" sz="2800" dirty="0">
                <a:solidFill>
                  <a:srgbClr val="C00000"/>
                </a:solidFill>
              </a:rPr>
              <a:t>prostá kostní cysta</a:t>
            </a:r>
          </a:p>
          <a:p>
            <a:pPr marL="579438" lvl="1" indent="-179388"/>
            <a:r>
              <a:rPr lang="cs-CZ" sz="2000" dirty="0"/>
              <a:t>děti, mladí</a:t>
            </a:r>
          </a:p>
          <a:p>
            <a:pPr marL="179388" indent="-179388"/>
            <a:r>
              <a:rPr lang="cs-CZ" sz="2800" dirty="0" err="1">
                <a:solidFill>
                  <a:srgbClr val="C00000"/>
                </a:solidFill>
              </a:rPr>
              <a:t>intraoseální</a:t>
            </a:r>
            <a:r>
              <a:rPr lang="cs-CZ" sz="2800" dirty="0">
                <a:solidFill>
                  <a:srgbClr val="C00000"/>
                </a:solidFill>
              </a:rPr>
              <a:t> ganglion</a:t>
            </a:r>
          </a:p>
          <a:p>
            <a:pPr marL="579438" lvl="1" indent="-179388"/>
            <a:r>
              <a:rPr lang="cs-CZ" sz="2000" dirty="0" err="1"/>
              <a:t>periartikulárně</a:t>
            </a:r>
            <a:r>
              <a:rPr lang="cs-CZ" sz="2800" dirty="0"/>
              <a:t>….</a:t>
            </a:r>
            <a:endParaRPr lang="cs-CZ" sz="2000" b="1" dirty="0"/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3" t="25877" r="22559" b="5555"/>
          <a:stretch/>
        </p:blipFill>
        <p:spPr>
          <a:xfrm>
            <a:off x="5573968" y="336884"/>
            <a:ext cx="3570032" cy="27111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3"/>
          <a:srcRect l="41428" t="54857" r="41429" b="10381"/>
          <a:stretch/>
        </p:blipFill>
        <p:spPr>
          <a:xfrm rot="16200000">
            <a:off x="5987385" y="1754820"/>
            <a:ext cx="2743200" cy="35700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7" name="Obrázek 26"/>
          <p:cNvPicPr>
            <a:picLocks noChangeAspect="1"/>
          </p:cNvPicPr>
          <p:nvPr/>
        </p:nvPicPr>
        <p:blipFill rotWithShape="1">
          <a:blip r:embed="rId4"/>
          <a:srcRect l="40952" t="17238" r="41905" b="48476"/>
          <a:stretch/>
        </p:blipFill>
        <p:spPr>
          <a:xfrm rot="16200000">
            <a:off x="5983705" y="3714297"/>
            <a:ext cx="2743200" cy="356267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83345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fibrózní </a:t>
            </a:r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dysplázie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990600"/>
            <a:ext cx="3886200" cy="57912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400" dirty="0"/>
              <a:t>mladí dospělí, adolescenti</a:t>
            </a:r>
          </a:p>
          <a:p>
            <a:pPr marL="179388" indent="-179388"/>
            <a:endParaRPr lang="cs-CZ" sz="900" dirty="0"/>
          </a:p>
          <a:p>
            <a:pPr marL="179388" indent="-179388"/>
            <a:r>
              <a:rPr lang="cs-CZ" sz="2400" dirty="0" err="1"/>
              <a:t>monoostotická</a:t>
            </a:r>
            <a:r>
              <a:rPr lang="cs-CZ" sz="2400" dirty="0"/>
              <a:t>, </a:t>
            </a:r>
            <a:r>
              <a:rPr lang="cs-CZ" sz="2400" dirty="0" err="1"/>
              <a:t>polyostotická</a:t>
            </a:r>
            <a:r>
              <a:rPr lang="cs-CZ" sz="2400" dirty="0"/>
              <a:t> forma</a:t>
            </a:r>
          </a:p>
          <a:p>
            <a:pPr marL="179388" indent="-179388"/>
            <a:endParaRPr lang="cs-CZ" sz="900" dirty="0"/>
          </a:p>
          <a:p>
            <a:pPr marL="179388" indent="-179388"/>
            <a:r>
              <a:rPr lang="cs-CZ" sz="2400" dirty="0"/>
              <a:t>→→ deformity kosti</a:t>
            </a:r>
          </a:p>
          <a:p>
            <a:pPr marL="179388" indent="-179388"/>
            <a:r>
              <a:rPr lang="cs-CZ" sz="2400" dirty="0"/>
              <a:t>= </a:t>
            </a:r>
            <a:r>
              <a:rPr lang="cs-CZ" sz="2400" b="1" dirty="0"/>
              <a:t>fokální ztráta schopnosti tvořit zralou kost</a:t>
            </a:r>
          </a:p>
          <a:p>
            <a:pPr marL="179388" indent="-179388"/>
            <a:endParaRPr lang="cs-CZ" sz="900" dirty="0"/>
          </a:p>
          <a:p>
            <a:pPr marL="179388" indent="-179388"/>
            <a:r>
              <a:rPr lang="cs-CZ" sz="2400" dirty="0"/>
              <a:t>mikro:</a:t>
            </a:r>
          </a:p>
          <a:p>
            <a:pPr marL="361950" lvl="1" indent="-179388"/>
            <a:r>
              <a:rPr lang="cs-CZ" dirty="0"/>
              <a:t>zprohýbané trámce pletivové kosti (většinou) BEZ lemu osteoblastů</a:t>
            </a:r>
          </a:p>
          <a:p>
            <a:pPr marL="361950" lvl="1" indent="-179388"/>
            <a:r>
              <a:rPr lang="cs-CZ" dirty="0"/>
              <a:t>+ fibrózní tkáň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26667" t="16476" r="8571" b="8095"/>
          <a:stretch/>
        </p:blipFill>
        <p:spPr>
          <a:xfrm>
            <a:off x="4800600" y="55694"/>
            <a:ext cx="4320000" cy="3144706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59048" t="58668" r="23809" b="11618"/>
          <a:stretch/>
        </p:blipFill>
        <p:spPr>
          <a:xfrm>
            <a:off x="6367441" y="3810000"/>
            <a:ext cx="2743200" cy="2971800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/>
          <a:srcRect l="41429" t="21809" r="41904" b="48476"/>
          <a:stretch/>
        </p:blipFill>
        <p:spPr>
          <a:xfrm>
            <a:off x="3810000" y="3810000"/>
            <a:ext cx="2514600" cy="2971800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2878497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6800"/>
            <a:ext cx="8458200" cy="1143000"/>
          </a:xfrm>
        </p:spPr>
        <p:txBody>
          <a:bodyPr/>
          <a:lstStyle/>
          <a:p>
            <a:r>
              <a:rPr lang="cs-CZ" sz="4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Patologie kloubů</a:t>
            </a:r>
            <a:endParaRPr lang="cs-CZ" sz="36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B4ABA-A944-F54A-930F-7F7DF241F6C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4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ARTRÓZY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rgbClr val="B6220F"/>
                </a:solidFill>
              </a:rPr>
              <a:t>osteoartróza (degenerativní </a:t>
            </a:r>
            <a:r>
              <a:rPr lang="cs-CZ" sz="3200" dirty="0" err="1">
                <a:solidFill>
                  <a:srgbClr val="B6220F"/>
                </a:solidFill>
              </a:rPr>
              <a:t>osteoartritis</a:t>
            </a:r>
            <a:r>
              <a:rPr lang="cs-CZ" sz="3200" dirty="0">
                <a:solidFill>
                  <a:srgbClr val="B6220F"/>
                </a:solidFill>
              </a:rPr>
              <a:t>)</a:t>
            </a:r>
            <a:endParaRPr lang="en-US" sz="3200" dirty="0">
              <a:solidFill>
                <a:srgbClr val="B6220F"/>
              </a:solidFill>
            </a:endParaRPr>
          </a:p>
          <a:p>
            <a:r>
              <a:rPr lang="cs-CZ" sz="3200" dirty="0" err="1">
                <a:solidFill>
                  <a:srgbClr val="B6220F"/>
                </a:solidFill>
              </a:rPr>
              <a:t>spondylóza</a:t>
            </a:r>
            <a:r>
              <a:rPr lang="cs-CZ" sz="3200" dirty="0">
                <a:solidFill>
                  <a:srgbClr val="B6220F"/>
                </a:solidFill>
              </a:rPr>
              <a:t>, </a:t>
            </a:r>
            <a:r>
              <a:rPr lang="cs-CZ" sz="3200" dirty="0" err="1">
                <a:solidFill>
                  <a:srgbClr val="B6220F"/>
                </a:solidFill>
              </a:rPr>
              <a:t>spondyloartróza</a:t>
            </a:r>
            <a:endParaRPr lang="en-US" sz="3200" dirty="0">
              <a:solidFill>
                <a:srgbClr val="B6220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508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611" y="152400"/>
            <a:ext cx="7772400" cy="838200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degenerativní </a:t>
            </a:r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osteoartritis</a:t>
            </a:r>
            <a:b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</a:br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spondyloartróza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600200"/>
            <a:ext cx="6019800" cy="47244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400" dirty="0"/>
              <a:t>starší a staří dospělí, </a:t>
            </a:r>
            <a:r>
              <a:rPr lang="cs-CZ" sz="2400" dirty="0">
                <a:solidFill>
                  <a:srgbClr val="0A85FF"/>
                </a:solidFill>
              </a:rPr>
              <a:t>nebo po traumatu</a:t>
            </a:r>
            <a:endParaRPr lang="cs-CZ" sz="900" dirty="0">
              <a:solidFill>
                <a:srgbClr val="0A85FF"/>
              </a:solidFill>
            </a:endParaRPr>
          </a:p>
          <a:p>
            <a:pPr marL="179388" indent="-179388"/>
            <a:r>
              <a:rPr lang="cs-CZ" sz="2400" dirty="0"/>
              <a:t>nosné klouby, páteř, ale i malé klouby ruky</a:t>
            </a:r>
            <a:endParaRPr lang="cs-CZ" sz="900" dirty="0"/>
          </a:p>
          <a:p>
            <a:pPr marL="179388" indent="-179388"/>
            <a:r>
              <a:rPr lang="cs-CZ" sz="2400" dirty="0">
                <a:solidFill>
                  <a:srgbClr val="FF0000"/>
                </a:solidFill>
              </a:rPr>
              <a:t>zánětlivé</a:t>
            </a:r>
            <a:r>
              <a:rPr lang="cs-CZ" sz="2400" dirty="0"/>
              <a:t> → degenerativní změny kloubních chrupavek:</a:t>
            </a:r>
          </a:p>
          <a:p>
            <a:pPr marL="579438" lvl="1" indent="-179388"/>
            <a:r>
              <a:rPr lang="cs-CZ" dirty="0"/>
              <a:t>eroze, fisury, </a:t>
            </a:r>
            <a:r>
              <a:rPr lang="cs-CZ" dirty="0" err="1"/>
              <a:t>subchondrální</a:t>
            </a:r>
            <a:r>
              <a:rPr lang="cs-CZ" dirty="0"/>
              <a:t> cysty, osteofyty, volná tělíska → bolest</a:t>
            </a:r>
          </a:p>
          <a:p>
            <a:pPr marL="179388" indent="-179388"/>
            <a:endParaRPr lang="cs-CZ" sz="900" dirty="0"/>
          </a:p>
          <a:p>
            <a:pPr marL="179388" indent="-179388"/>
            <a:r>
              <a:rPr lang="cs-CZ" sz="2400" dirty="0"/>
              <a:t>synoviální membrána s mírným chronickým zánětem + </a:t>
            </a:r>
            <a:r>
              <a:rPr lang="cs-CZ" sz="2400" dirty="0" err="1"/>
              <a:t>obrovskobuněčná</a:t>
            </a:r>
            <a:r>
              <a:rPr lang="cs-CZ" sz="2400" dirty="0"/>
              <a:t> reakce kolem kostních úlomků</a:t>
            </a:r>
          </a:p>
          <a:p>
            <a:pPr marL="179388" indent="-179388"/>
            <a:endParaRPr lang="cs-CZ" sz="900" dirty="0"/>
          </a:p>
          <a:p>
            <a:pPr marL="179388" indent="-179388"/>
            <a:r>
              <a:rPr lang="cs-CZ" sz="2400" dirty="0"/>
              <a:t>páteř: + výhřez meziobratlové ploténky</a:t>
            </a:r>
          </a:p>
          <a:p>
            <a:pPr marL="179388" indent="-179388"/>
            <a:endParaRPr lang="cs-CZ" sz="9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00" b="14398"/>
          <a:stretch/>
        </p:blipFill>
        <p:spPr>
          <a:xfrm>
            <a:off x="6096000" y="685800"/>
            <a:ext cx="2988333" cy="3132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49088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611" y="152400"/>
            <a:ext cx="7772400" cy="838200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degenerativní </a:t>
            </a:r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osteoartritis</a:t>
            </a:r>
            <a:b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</a:br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spondyloartróza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"/>
          <a:stretch/>
        </p:blipFill>
        <p:spPr>
          <a:xfrm>
            <a:off x="1140987" y="1371600"/>
            <a:ext cx="747964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75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611" y="152400"/>
            <a:ext cx="7772400" cy="838200"/>
          </a:xfrm>
        </p:spPr>
        <p:txBody>
          <a:bodyPr/>
          <a:lstStyle/>
          <a:p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spondylóza</a:t>
            </a:r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, </a:t>
            </a:r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spondyloartróza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28601" y="1600200"/>
            <a:ext cx="4800600" cy="47244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400" dirty="0">
                <a:solidFill>
                  <a:srgbClr val="00B0F0"/>
                </a:solidFill>
              </a:rPr>
              <a:t>SPONDYLÓZA:</a:t>
            </a:r>
          </a:p>
          <a:p>
            <a:pPr marL="579438" lvl="1" indent="-179388"/>
            <a:r>
              <a:rPr lang="cs-CZ" sz="2400" b="1" dirty="0"/>
              <a:t>meziobratlové ploténky</a:t>
            </a:r>
          </a:p>
          <a:p>
            <a:pPr marL="579438" lvl="1" indent="-179388"/>
            <a:r>
              <a:rPr lang="cs-CZ" sz="2400" dirty="0"/>
              <a:t>→ poškození podélných vazů</a:t>
            </a:r>
          </a:p>
          <a:p>
            <a:pPr marL="579438" lvl="1" indent="-179388"/>
            <a:r>
              <a:rPr lang="cs-CZ" sz="2400" dirty="0"/>
              <a:t>→ degenerativní změny okrajů obratlových těl (osteofyty)</a:t>
            </a:r>
          </a:p>
          <a:p>
            <a:pPr marL="579438" lvl="1" indent="-179388"/>
            <a:r>
              <a:rPr lang="cs-CZ" sz="2400" dirty="0"/>
              <a:t>→ poškození </a:t>
            </a:r>
            <a:r>
              <a:rPr lang="cs-CZ" sz="2400" dirty="0" err="1"/>
              <a:t>facetových</a:t>
            </a:r>
            <a:r>
              <a:rPr lang="cs-CZ" sz="2400" dirty="0"/>
              <a:t> kloubů (typu osteoartritidy)</a:t>
            </a:r>
            <a:endParaRPr lang="cs-CZ" sz="900" dirty="0"/>
          </a:p>
          <a:p>
            <a:pPr marL="179388" indent="-179388"/>
            <a:endParaRPr lang="cs-CZ" sz="1000" dirty="0">
              <a:solidFill>
                <a:srgbClr val="00B0F0"/>
              </a:solidFill>
            </a:endParaRPr>
          </a:p>
          <a:p>
            <a:pPr marL="179388" indent="-179388"/>
            <a:r>
              <a:rPr lang="cs-CZ" sz="2400" dirty="0">
                <a:solidFill>
                  <a:srgbClr val="00B0F0"/>
                </a:solidFill>
              </a:rPr>
              <a:t>SPONDYLARTRÓZA</a:t>
            </a:r>
          </a:p>
          <a:p>
            <a:pPr marL="579438" lvl="1" indent="-179388"/>
            <a:r>
              <a:rPr lang="cs-CZ" sz="2400" dirty="0"/>
              <a:t>postihuje </a:t>
            </a:r>
            <a:r>
              <a:rPr lang="cs-CZ" sz="2400" b="1" dirty="0" err="1"/>
              <a:t>facetové</a:t>
            </a:r>
            <a:r>
              <a:rPr lang="cs-CZ" sz="2400" b="1" dirty="0"/>
              <a:t> klouby </a:t>
            </a:r>
            <a:r>
              <a:rPr lang="cs-CZ" sz="2400" dirty="0"/>
              <a:t>(zadní oblouk)</a:t>
            </a:r>
          </a:p>
          <a:p>
            <a:pPr marL="579438" lvl="1" indent="-179388"/>
            <a:r>
              <a:rPr lang="cs-CZ" sz="2400" dirty="0"/>
              <a:t>~ osteoartritida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50" y="1219200"/>
            <a:ext cx="4230000" cy="5400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81919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ARTRITIDY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solidFill>
                  <a:srgbClr val="B6220F"/>
                </a:solidFill>
              </a:rPr>
              <a:t>artritis </a:t>
            </a:r>
            <a:r>
              <a:rPr lang="cs-CZ" sz="2800" dirty="0" err="1">
                <a:solidFill>
                  <a:srgbClr val="B6220F"/>
                </a:solidFill>
              </a:rPr>
              <a:t>uratica</a:t>
            </a:r>
            <a:r>
              <a:rPr lang="cs-CZ" sz="2800" dirty="0">
                <a:solidFill>
                  <a:srgbClr val="B6220F"/>
                </a:solidFill>
              </a:rPr>
              <a:t> (dna)</a:t>
            </a:r>
          </a:p>
          <a:p>
            <a:r>
              <a:rPr lang="cs-CZ" sz="2800" dirty="0">
                <a:solidFill>
                  <a:srgbClr val="B6220F"/>
                </a:solidFill>
              </a:rPr>
              <a:t>artritis revmatická</a:t>
            </a:r>
            <a:endParaRPr lang="en-US" sz="2800" dirty="0">
              <a:solidFill>
                <a:srgbClr val="B6220F"/>
              </a:solidFill>
            </a:endParaRPr>
          </a:p>
          <a:p>
            <a:r>
              <a:rPr lang="cs-CZ" sz="2800" dirty="0">
                <a:solidFill>
                  <a:srgbClr val="B6220F"/>
                </a:solidFill>
              </a:rPr>
              <a:t>artritis revmatoidní</a:t>
            </a:r>
            <a:endParaRPr lang="en-US" sz="2800" dirty="0">
              <a:solidFill>
                <a:srgbClr val="B6220F"/>
              </a:solidFill>
            </a:endParaRPr>
          </a:p>
          <a:p>
            <a:r>
              <a:rPr lang="cs-CZ" sz="2800" dirty="0" err="1">
                <a:solidFill>
                  <a:srgbClr val="B6220F"/>
                </a:solidFill>
              </a:rPr>
              <a:t>spondylosis</a:t>
            </a:r>
            <a:r>
              <a:rPr lang="cs-CZ" sz="2800" dirty="0">
                <a:solidFill>
                  <a:srgbClr val="B6220F"/>
                </a:solidFill>
              </a:rPr>
              <a:t> </a:t>
            </a:r>
            <a:r>
              <a:rPr lang="cs-CZ" sz="2800" dirty="0" err="1">
                <a:solidFill>
                  <a:srgbClr val="B6220F"/>
                </a:solidFill>
              </a:rPr>
              <a:t>ankylosans</a:t>
            </a:r>
            <a:endParaRPr lang="en-US" sz="2800" dirty="0">
              <a:solidFill>
                <a:srgbClr val="B6220F"/>
              </a:solidFill>
            </a:endParaRPr>
          </a:p>
          <a:p>
            <a:r>
              <a:rPr lang="cs-CZ" sz="2800" dirty="0">
                <a:solidFill>
                  <a:srgbClr val="B6220F"/>
                </a:solidFill>
              </a:rPr>
              <a:t>infekční artritidy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01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611" y="152400"/>
            <a:ext cx="7772400" cy="838200"/>
          </a:xfrm>
        </p:spPr>
        <p:txBody>
          <a:bodyPr/>
          <a:lstStyle/>
          <a:p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artritis </a:t>
            </a:r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uratica</a:t>
            </a:r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 (dna)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295400"/>
            <a:ext cx="4495800" cy="50292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400" dirty="0"/>
              <a:t>urátové krystaly do- a kolem kloubů = </a:t>
            </a:r>
            <a:r>
              <a:rPr lang="cs-CZ" sz="2400" b="1" dirty="0">
                <a:solidFill>
                  <a:srgbClr val="00B0F0"/>
                </a:solidFill>
              </a:rPr>
              <a:t>dnavé TOFY</a:t>
            </a:r>
          </a:p>
          <a:p>
            <a:pPr marL="179388" indent="-179388"/>
            <a:endParaRPr lang="cs-CZ" sz="900" dirty="0"/>
          </a:p>
          <a:p>
            <a:pPr marL="179388" indent="-179388"/>
            <a:r>
              <a:rPr lang="cs-CZ" sz="2400" dirty="0"/>
              <a:t>palec na noze (</a:t>
            </a:r>
            <a:r>
              <a:rPr lang="cs-CZ" sz="2400" dirty="0">
                <a:solidFill>
                  <a:srgbClr val="00B0F0"/>
                </a:solidFill>
              </a:rPr>
              <a:t>podagra</a:t>
            </a:r>
            <a:r>
              <a:rPr lang="cs-CZ" sz="2400" dirty="0"/>
              <a:t>), palec na ruce (</a:t>
            </a:r>
            <a:r>
              <a:rPr lang="cs-CZ" sz="2400" dirty="0" err="1"/>
              <a:t>chiagra</a:t>
            </a:r>
            <a:r>
              <a:rPr lang="cs-CZ" sz="2400" dirty="0"/>
              <a:t>), rameno (</a:t>
            </a:r>
            <a:r>
              <a:rPr lang="cs-CZ" sz="2400" dirty="0" err="1"/>
              <a:t>omagra</a:t>
            </a:r>
            <a:r>
              <a:rPr lang="cs-CZ" sz="2400" dirty="0"/>
              <a:t>), koleno (</a:t>
            </a:r>
            <a:r>
              <a:rPr lang="cs-CZ" sz="2400" dirty="0" err="1"/>
              <a:t>gonagra</a:t>
            </a:r>
            <a:r>
              <a:rPr lang="cs-CZ" sz="2400" dirty="0"/>
              <a:t>)</a:t>
            </a:r>
          </a:p>
          <a:p>
            <a:pPr marL="179388" indent="-179388"/>
            <a:endParaRPr lang="cs-CZ" sz="900" dirty="0"/>
          </a:p>
          <a:p>
            <a:pPr marL="179388" indent="-179388"/>
            <a:r>
              <a:rPr lang="cs-CZ" sz="2400" dirty="0">
                <a:solidFill>
                  <a:srgbClr val="00B0F0"/>
                </a:solidFill>
              </a:rPr>
              <a:t>akutní fáze </a:t>
            </a:r>
            <a:r>
              <a:rPr lang="cs-CZ" sz="2400" dirty="0"/>
              <a:t>= PMN (akutní projevy zánětu)</a:t>
            </a:r>
          </a:p>
          <a:p>
            <a:pPr marL="179388" indent="-179388"/>
            <a:r>
              <a:rPr lang="cs-CZ" sz="2400" dirty="0">
                <a:solidFill>
                  <a:srgbClr val="00B0F0"/>
                </a:solidFill>
              </a:rPr>
              <a:t>chronická fáze </a:t>
            </a:r>
            <a:r>
              <a:rPr lang="cs-CZ" sz="2400" dirty="0"/>
              <a:t>= dnavé </a:t>
            </a:r>
            <a:r>
              <a:rPr lang="cs-CZ" sz="2400" dirty="0" err="1"/>
              <a:t>tofy</a:t>
            </a:r>
            <a:r>
              <a:rPr lang="cs-CZ" sz="2400" dirty="0"/>
              <a:t> s </a:t>
            </a:r>
            <a:r>
              <a:rPr lang="cs-CZ" sz="2400" dirty="0" err="1"/>
              <a:t>obrovskobuněčnou</a:t>
            </a:r>
            <a:r>
              <a:rPr lang="cs-CZ" sz="2400" dirty="0"/>
              <a:t> reakcí</a:t>
            </a:r>
            <a:endParaRPr lang="cs-CZ" sz="900" dirty="0"/>
          </a:p>
        </p:txBody>
      </p:sp>
      <p:pic>
        <p:nvPicPr>
          <p:cNvPr id="6" name="Zástupný symbol pro obsah 5" descr="dna1, přehled40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" r="8350"/>
          <a:stretch/>
        </p:blipFill>
        <p:spPr bwMode="auto">
          <a:xfrm>
            <a:off x="4876800" y="1143000"/>
            <a:ext cx="4194260" cy="3745382"/>
          </a:xfrm>
          <a:prstGeom prst="rect">
            <a:avLst/>
          </a:prstGeom>
          <a:noFill/>
          <a:ln>
            <a:solidFill>
              <a:srgbClr val="0099CC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899490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611" y="152400"/>
            <a:ext cx="7772400" cy="838200"/>
          </a:xfrm>
        </p:spPr>
        <p:txBody>
          <a:bodyPr/>
          <a:lstStyle/>
          <a:p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revmatická artritis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599" cy="50292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800" dirty="0"/>
              <a:t>pozdní následek </a:t>
            </a:r>
            <a:r>
              <a:rPr lang="cs-CZ" sz="2800" dirty="0">
                <a:solidFill>
                  <a:srgbClr val="00B0F0"/>
                </a:solidFill>
              </a:rPr>
              <a:t>streptokokové</a:t>
            </a:r>
            <a:r>
              <a:rPr lang="cs-CZ" sz="2800" dirty="0"/>
              <a:t> infekce</a:t>
            </a:r>
            <a:endParaRPr lang="cs-CZ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79388" indent="-179388"/>
            <a:endParaRPr lang="cs-CZ" sz="1000" dirty="0"/>
          </a:p>
          <a:p>
            <a:pPr marL="179388" indent="-179388"/>
            <a:r>
              <a:rPr lang="cs-CZ" sz="2800" dirty="0"/>
              <a:t>velké klouby – </a:t>
            </a:r>
            <a:r>
              <a:rPr lang="cs-CZ" sz="2800" dirty="0">
                <a:solidFill>
                  <a:srgbClr val="0A85FF"/>
                </a:solidFill>
              </a:rPr>
              <a:t>migrující </a:t>
            </a:r>
            <a:r>
              <a:rPr lang="cs-CZ" sz="2800" dirty="0" err="1">
                <a:solidFill>
                  <a:srgbClr val="0A85FF"/>
                </a:solidFill>
              </a:rPr>
              <a:t>polyartritis</a:t>
            </a:r>
            <a:endParaRPr lang="cs-CZ" sz="2800" dirty="0">
              <a:solidFill>
                <a:srgbClr val="0A85FF"/>
              </a:solidFill>
            </a:endParaRPr>
          </a:p>
          <a:p>
            <a:pPr marL="179388" indent="-179388"/>
            <a:endParaRPr lang="cs-CZ" sz="1000" dirty="0"/>
          </a:p>
          <a:p>
            <a:pPr marL="179388" indent="-179388"/>
            <a:r>
              <a:rPr lang="cs-CZ" sz="2800" dirty="0">
                <a:solidFill>
                  <a:srgbClr val="00B0F0"/>
                </a:solidFill>
              </a:rPr>
              <a:t>akutní zánět </a:t>
            </a:r>
            <a:r>
              <a:rPr lang="cs-CZ" sz="2800" dirty="0"/>
              <a:t>= PMN (akutní projevy zánětu)</a:t>
            </a:r>
          </a:p>
          <a:p>
            <a:pPr marL="179388" indent="-179388"/>
            <a:r>
              <a:rPr lang="cs-CZ" sz="2800" dirty="0">
                <a:solidFill>
                  <a:srgbClr val="00B0F0"/>
                </a:solidFill>
              </a:rPr>
              <a:t>chronická fáze </a:t>
            </a:r>
            <a:r>
              <a:rPr lang="cs-CZ" sz="2800" dirty="0"/>
              <a:t>= </a:t>
            </a:r>
            <a:r>
              <a:rPr lang="cs-CZ" sz="2800" dirty="0" err="1"/>
              <a:t>Aschoffovy</a:t>
            </a:r>
            <a:r>
              <a:rPr lang="cs-CZ" sz="2800" dirty="0"/>
              <a:t> uzlíky, </a:t>
            </a:r>
            <a:r>
              <a:rPr lang="cs-CZ" sz="2800" dirty="0" err="1"/>
              <a:t>nodózní</a:t>
            </a:r>
            <a:r>
              <a:rPr lang="cs-CZ" sz="2800" dirty="0"/>
              <a:t> revmatismus (</a:t>
            </a:r>
            <a:r>
              <a:rPr lang="cs-CZ" sz="2800" dirty="0" err="1"/>
              <a:t>fibrinoidní</a:t>
            </a:r>
            <a:r>
              <a:rPr lang="cs-CZ" sz="2800" dirty="0"/>
              <a:t> nekróza v centru)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4049200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609CC9"/>
                </a:solidFill>
                <a:latin typeface="Calibri"/>
                <a:cs typeface="Calibri"/>
              </a:rPr>
              <a:t>Sylabus</a:t>
            </a:r>
            <a:endParaRPr lang="en-US" b="1" dirty="0">
              <a:solidFill>
                <a:srgbClr val="609CC9"/>
              </a:solidFill>
              <a:latin typeface="Calibri"/>
              <a:cs typeface="Calibri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800" b="1" dirty="0">
                <a:solidFill>
                  <a:srgbClr val="0A85FF"/>
                </a:solidFill>
                <a:latin typeface="Calibri"/>
                <a:cs typeface="Calibri"/>
              </a:rPr>
              <a:t>VVV</a:t>
            </a:r>
          </a:p>
          <a:p>
            <a:pPr>
              <a:lnSpc>
                <a:spcPct val="150000"/>
              </a:lnSpc>
            </a:pPr>
            <a:r>
              <a:rPr lang="cs-CZ" sz="2800" b="1" dirty="0">
                <a:solidFill>
                  <a:srgbClr val="0A85FF"/>
                </a:solidFill>
                <a:latin typeface="Calibri"/>
                <a:cs typeface="Calibri"/>
              </a:rPr>
              <a:t>porušená hustota kostí, metabolické osteopatie aj.</a:t>
            </a:r>
          </a:p>
          <a:p>
            <a:pPr>
              <a:lnSpc>
                <a:spcPct val="150000"/>
              </a:lnSpc>
            </a:pPr>
            <a:r>
              <a:rPr lang="cs-CZ" sz="2800" b="1" dirty="0">
                <a:solidFill>
                  <a:srgbClr val="0A85FF"/>
                </a:solidFill>
                <a:latin typeface="Calibri"/>
                <a:cs typeface="Calibri"/>
              </a:rPr>
              <a:t>záněty</a:t>
            </a:r>
          </a:p>
          <a:p>
            <a:pPr>
              <a:lnSpc>
                <a:spcPct val="150000"/>
              </a:lnSpc>
            </a:pPr>
            <a:r>
              <a:rPr lang="cs-CZ" sz="2800" b="1" dirty="0">
                <a:solidFill>
                  <a:srgbClr val="0A85FF"/>
                </a:solidFill>
                <a:latin typeface="Calibri"/>
                <a:cs typeface="Calibri"/>
              </a:rPr>
              <a:t>tumory a </a:t>
            </a:r>
            <a:r>
              <a:rPr lang="cs-CZ" sz="2800" b="1" dirty="0" err="1">
                <a:solidFill>
                  <a:srgbClr val="0A85FF"/>
                </a:solidFill>
                <a:latin typeface="Calibri"/>
                <a:cs typeface="Calibri"/>
              </a:rPr>
              <a:t>pseudotumory</a:t>
            </a:r>
            <a:endParaRPr lang="cs-CZ" sz="3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6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611" y="152400"/>
            <a:ext cx="7772400" cy="838200"/>
          </a:xfrm>
        </p:spPr>
        <p:txBody>
          <a:bodyPr/>
          <a:lstStyle/>
          <a:p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revmatoidní artritis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4800601" cy="50292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400" dirty="0"/>
              <a:t>autoimunitní onemocnění – RF, anti CCP</a:t>
            </a:r>
            <a:endParaRPr lang="cs-CZ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79388" indent="-179388"/>
            <a:endParaRPr lang="cs-CZ" sz="900" dirty="0"/>
          </a:p>
          <a:p>
            <a:pPr marL="179388" indent="-179388"/>
            <a:r>
              <a:rPr lang="cs-CZ" sz="2400" b="1" dirty="0">
                <a:solidFill>
                  <a:srgbClr val="00B0F0"/>
                </a:solidFill>
              </a:rPr>
              <a:t>ženy</a:t>
            </a:r>
            <a:r>
              <a:rPr lang="cs-CZ" sz="2400" dirty="0"/>
              <a:t>&gt;&gt;&gt;muži,  &gt;40 let</a:t>
            </a:r>
          </a:p>
          <a:p>
            <a:pPr marL="179388" indent="-179388"/>
            <a:endParaRPr lang="cs-CZ" sz="900" dirty="0"/>
          </a:p>
          <a:p>
            <a:pPr marL="179388" indent="-179388"/>
            <a:r>
              <a:rPr lang="cs-CZ" sz="2400" dirty="0">
                <a:solidFill>
                  <a:srgbClr val="0A85FF"/>
                </a:solidFill>
              </a:rPr>
              <a:t>perzistující symetrická </a:t>
            </a:r>
            <a:r>
              <a:rPr lang="cs-CZ" sz="2400" dirty="0" err="1">
                <a:solidFill>
                  <a:srgbClr val="0A85FF"/>
                </a:solidFill>
              </a:rPr>
              <a:t>polyartritis</a:t>
            </a:r>
            <a:endParaRPr lang="cs-CZ" sz="2400" dirty="0">
              <a:solidFill>
                <a:srgbClr val="0A85FF"/>
              </a:solidFill>
            </a:endParaRPr>
          </a:p>
          <a:p>
            <a:pPr marL="179388" indent="-179388"/>
            <a:r>
              <a:rPr lang="cs-CZ" sz="2400" dirty="0"/>
              <a:t>klouby rukou - </a:t>
            </a:r>
            <a:r>
              <a:rPr lang="cs-CZ" sz="2400" dirty="0" err="1">
                <a:solidFill>
                  <a:srgbClr val="00B0F0"/>
                </a:solidFill>
              </a:rPr>
              <a:t>Heberdenovy</a:t>
            </a:r>
            <a:r>
              <a:rPr lang="cs-CZ" sz="2400" dirty="0">
                <a:solidFill>
                  <a:srgbClr val="00B0F0"/>
                </a:solidFill>
              </a:rPr>
              <a:t> uzly</a:t>
            </a:r>
            <a:r>
              <a:rPr lang="cs-CZ" dirty="0">
                <a:solidFill>
                  <a:srgbClr val="00B0F0"/>
                </a:solidFill>
              </a:rPr>
              <a:t> </a:t>
            </a:r>
            <a:r>
              <a:rPr lang="cs-CZ" dirty="0"/>
              <a:t>(ty i u degenerativních změn)</a:t>
            </a:r>
            <a:endParaRPr lang="cs-CZ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579438" lvl="1" indent="-179388"/>
            <a:r>
              <a:rPr lang="cs-CZ" dirty="0"/>
              <a:t>ranní ztuhlost, intolerance chladu</a:t>
            </a:r>
          </a:p>
          <a:p>
            <a:pPr marL="179388" indent="-179388"/>
            <a:r>
              <a:rPr lang="cs-CZ" sz="2400" dirty="0"/>
              <a:t>mikro:</a:t>
            </a:r>
          </a:p>
          <a:p>
            <a:pPr marL="449263" lvl="1" indent="-179388"/>
            <a:r>
              <a:rPr lang="cs-CZ" dirty="0"/>
              <a:t>zánět synoviální membrány – </a:t>
            </a:r>
            <a:r>
              <a:rPr lang="cs-CZ" dirty="0" err="1"/>
              <a:t>hyperplázie</a:t>
            </a:r>
            <a:r>
              <a:rPr lang="cs-CZ" dirty="0"/>
              <a:t> + fibrin + lymfoidní </a:t>
            </a:r>
            <a:r>
              <a:rPr lang="cs-CZ" dirty="0" err="1"/>
              <a:t>folikly</a:t>
            </a:r>
            <a:r>
              <a:rPr lang="cs-CZ" dirty="0"/>
              <a:t> (+</a:t>
            </a:r>
            <a:r>
              <a:rPr lang="cs-CZ" dirty="0" err="1"/>
              <a:t>fibrinoidní</a:t>
            </a:r>
            <a:r>
              <a:rPr lang="cs-CZ" dirty="0"/>
              <a:t> nekróza)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2"/>
          <a:stretch/>
        </p:blipFill>
        <p:spPr>
          <a:xfrm>
            <a:off x="5183105" y="3600199"/>
            <a:ext cx="3876675" cy="3233738"/>
          </a:xfrm>
          <a:prstGeom prst="rect">
            <a:avLst/>
          </a:prstGeom>
          <a:ln>
            <a:solidFill>
              <a:srgbClr val="0099CC"/>
            </a:solidFill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 t="1360" r="3729" b="10383"/>
          <a:stretch/>
        </p:blipFill>
        <p:spPr>
          <a:xfrm>
            <a:off x="5021180" y="881062"/>
            <a:ext cx="4038600" cy="2590800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2717018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611" y="152400"/>
            <a:ext cx="7772400" cy="838200"/>
          </a:xfrm>
        </p:spPr>
        <p:txBody>
          <a:bodyPr/>
          <a:lstStyle/>
          <a:p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spondylitis</a:t>
            </a:r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 </a:t>
            </a:r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ankylosans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81999" cy="4800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800" dirty="0" err="1">
                <a:solidFill>
                  <a:srgbClr val="C00000"/>
                </a:solidFill>
              </a:rPr>
              <a:t>Bechtěrevova</a:t>
            </a:r>
            <a:r>
              <a:rPr lang="cs-CZ" sz="2800" dirty="0">
                <a:solidFill>
                  <a:srgbClr val="C00000"/>
                </a:solidFill>
              </a:rPr>
              <a:t> choroba</a:t>
            </a:r>
            <a:endParaRPr lang="cs-CZ" sz="2800" b="1" dirty="0">
              <a:solidFill>
                <a:srgbClr val="C00000"/>
              </a:solidFill>
            </a:endParaRPr>
          </a:p>
          <a:p>
            <a:pPr marL="179388" indent="-179388"/>
            <a:endParaRPr lang="cs-CZ" sz="1000" dirty="0"/>
          </a:p>
          <a:p>
            <a:pPr marL="179388" indent="-179388"/>
            <a:r>
              <a:rPr lang="cs-CZ" sz="2800" b="1" dirty="0">
                <a:solidFill>
                  <a:srgbClr val="00B0F0"/>
                </a:solidFill>
              </a:rPr>
              <a:t>muži &gt;ženy</a:t>
            </a:r>
            <a:r>
              <a:rPr lang="cs-CZ" sz="2800" dirty="0"/>
              <a:t>, mladí – vrozený defekt HLA-B27</a:t>
            </a:r>
            <a:endParaRPr lang="cs-CZ" sz="1000" dirty="0"/>
          </a:p>
          <a:p>
            <a:pPr marL="179388" indent="-179388"/>
            <a:r>
              <a:rPr lang="cs-CZ" sz="2800" dirty="0" err="1"/>
              <a:t>sakroiliitida</a:t>
            </a:r>
            <a:r>
              <a:rPr lang="cs-CZ" sz="2800" dirty="0"/>
              <a:t> (bolest!)</a:t>
            </a:r>
          </a:p>
          <a:p>
            <a:pPr marL="179388" indent="-179388"/>
            <a:r>
              <a:rPr lang="cs-CZ" sz="2800" dirty="0"/>
              <a:t>osifikace </a:t>
            </a:r>
            <a:r>
              <a:rPr lang="cs-CZ" sz="2800" dirty="0" err="1"/>
              <a:t>perivertebráních</a:t>
            </a:r>
            <a:r>
              <a:rPr lang="cs-CZ" sz="2800" dirty="0"/>
              <a:t> vazů a meziobratlových plotének → bambusová tyč</a:t>
            </a:r>
          </a:p>
          <a:p>
            <a:pPr marL="179388" indent="-179388"/>
            <a:r>
              <a:rPr lang="cs-CZ" sz="2800" dirty="0"/>
              <a:t>vyrovnání bederní lordózy → hrudní kyfóza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505200"/>
            <a:ext cx="5207000" cy="3124200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4204426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611" y="152400"/>
            <a:ext cx="7772400" cy="838200"/>
          </a:xfrm>
        </p:spPr>
        <p:txBody>
          <a:bodyPr/>
          <a:lstStyle/>
          <a:p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infekční artritidy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599"/>
            <a:ext cx="4724400" cy="457200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3200" dirty="0">
                <a:solidFill>
                  <a:srgbClr val="C00000"/>
                </a:solidFill>
              </a:rPr>
              <a:t>při traumatu / sepsi</a:t>
            </a:r>
          </a:p>
          <a:p>
            <a:pPr marL="579438" lvl="1" indent="-179388"/>
            <a:r>
              <a:rPr lang="cs-CZ" sz="2400" dirty="0" err="1">
                <a:solidFill>
                  <a:srgbClr val="00B0F0"/>
                </a:solidFill>
              </a:rPr>
              <a:t>pyartros</a:t>
            </a:r>
            <a:r>
              <a:rPr lang="cs-CZ" sz="2400" dirty="0"/>
              <a:t> (PMN + známky zánětu)</a:t>
            </a:r>
          </a:p>
          <a:p>
            <a:pPr marL="579438" lvl="1" indent="-179388"/>
            <a:r>
              <a:rPr lang="cs-CZ" sz="2400" dirty="0"/>
              <a:t>píštěle, abscesy… →ankylózy</a:t>
            </a:r>
          </a:p>
          <a:p>
            <a:pPr marL="179388" indent="-179388"/>
            <a:endParaRPr lang="cs-CZ" sz="1050" dirty="0"/>
          </a:p>
          <a:p>
            <a:pPr marL="179388" indent="-179388"/>
            <a:r>
              <a:rPr lang="cs-CZ" sz="3200" dirty="0">
                <a:solidFill>
                  <a:srgbClr val="C00000"/>
                </a:solidFill>
              </a:rPr>
              <a:t>při borelióze</a:t>
            </a:r>
          </a:p>
          <a:p>
            <a:pPr marL="579438" lvl="1" indent="-179388"/>
            <a:r>
              <a:rPr lang="cs-CZ" sz="2400" dirty="0"/>
              <a:t>mikro obraz podobný jako u RA</a:t>
            </a:r>
          </a:p>
          <a:p>
            <a:pPr marL="179388" indent="-179388"/>
            <a:r>
              <a:rPr lang="cs-CZ" sz="3200" dirty="0">
                <a:solidFill>
                  <a:srgbClr val="C00000"/>
                </a:solidFill>
              </a:rPr>
              <a:t>tbc</a:t>
            </a:r>
          </a:p>
          <a:p>
            <a:pPr marL="579438" lvl="1" indent="-179388"/>
            <a:r>
              <a:rPr lang="cs-CZ" sz="2400" dirty="0"/>
              <a:t>hematogenní propagace</a:t>
            </a:r>
          </a:p>
          <a:p>
            <a:pPr marL="579438" lvl="1" indent="-179388"/>
            <a:r>
              <a:rPr lang="cs-CZ" sz="2400" dirty="0"/>
              <a:t>zduření bez zarudnutí (</a:t>
            </a:r>
            <a:r>
              <a:rPr lang="cs-CZ" sz="2400" dirty="0">
                <a:solidFill>
                  <a:srgbClr val="00B0F0"/>
                </a:solidFill>
              </a:rPr>
              <a:t>tumor </a:t>
            </a:r>
            <a:r>
              <a:rPr lang="cs-CZ" sz="2400" dirty="0" err="1">
                <a:solidFill>
                  <a:srgbClr val="00B0F0"/>
                </a:solidFill>
              </a:rPr>
              <a:t>albus</a:t>
            </a:r>
            <a:r>
              <a:rPr lang="cs-CZ" sz="2400" dirty="0"/>
              <a:t>)</a:t>
            </a:r>
          </a:p>
          <a:p>
            <a:pPr marL="179388" indent="-179388"/>
            <a:endParaRPr lang="cs-CZ" sz="105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r="9375"/>
          <a:stretch/>
        </p:blipFill>
        <p:spPr>
          <a:xfrm>
            <a:off x="4935732" y="3962400"/>
            <a:ext cx="4208267" cy="2684584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3412913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Tumory kloubů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rgbClr val="B6220F"/>
                </a:solidFill>
              </a:rPr>
              <a:t>synoviální </a:t>
            </a:r>
            <a:r>
              <a:rPr lang="cs-CZ" sz="3200" dirty="0" err="1">
                <a:solidFill>
                  <a:srgbClr val="B6220F"/>
                </a:solidFill>
              </a:rPr>
              <a:t>chondromatóza</a:t>
            </a:r>
            <a:endParaRPr lang="en-US" sz="3200" dirty="0">
              <a:solidFill>
                <a:srgbClr val="B6220F"/>
              </a:solidFill>
            </a:endParaRPr>
          </a:p>
          <a:p>
            <a:r>
              <a:rPr lang="cs-CZ" sz="3200" dirty="0" err="1">
                <a:solidFill>
                  <a:srgbClr val="B6220F"/>
                </a:solidFill>
              </a:rPr>
              <a:t>tenosynoviální</a:t>
            </a:r>
            <a:r>
              <a:rPr lang="cs-CZ" sz="3200" dirty="0">
                <a:solidFill>
                  <a:srgbClr val="B6220F"/>
                </a:solidFill>
              </a:rPr>
              <a:t> </a:t>
            </a:r>
            <a:r>
              <a:rPr lang="cs-CZ" sz="3200" dirty="0" err="1">
                <a:solidFill>
                  <a:srgbClr val="B6220F"/>
                </a:solidFill>
              </a:rPr>
              <a:t>obrovskobuněčný</a:t>
            </a:r>
            <a:r>
              <a:rPr lang="cs-CZ" sz="3200" dirty="0">
                <a:solidFill>
                  <a:srgbClr val="B6220F"/>
                </a:solidFill>
              </a:rPr>
              <a:t> tumor</a:t>
            </a:r>
            <a:endParaRPr lang="en-US" sz="3200" dirty="0">
              <a:solidFill>
                <a:srgbClr val="B6220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6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611" y="152400"/>
            <a:ext cx="7772400" cy="838200"/>
          </a:xfrm>
        </p:spPr>
        <p:txBody>
          <a:bodyPr/>
          <a:lstStyle/>
          <a:p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synoviální </a:t>
            </a:r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chondromatóza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86011" cy="41148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400" b="1" dirty="0">
                <a:solidFill>
                  <a:srgbClr val="0A85FF"/>
                </a:solidFill>
              </a:rPr>
              <a:t>primární</a:t>
            </a:r>
            <a:r>
              <a:rPr lang="cs-CZ" sz="2400" dirty="0"/>
              <a:t> = „</a:t>
            </a:r>
            <a:r>
              <a:rPr lang="cs-CZ" sz="2400" dirty="0" err="1"/>
              <a:t>chondromy</a:t>
            </a:r>
            <a:r>
              <a:rPr lang="cs-CZ" sz="2400" dirty="0"/>
              <a:t>“ v synoviální membráně</a:t>
            </a:r>
            <a:endParaRPr lang="cs-CZ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179388" indent="-179388"/>
            <a:endParaRPr lang="cs-CZ" sz="900" dirty="0"/>
          </a:p>
          <a:p>
            <a:pPr marL="179388" indent="-179388"/>
            <a:r>
              <a:rPr lang="cs-CZ" sz="2400" dirty="0">
                <a:solidFill>
                  <a:srgbClr val="0A85FF"/>
                </a:solidFill>
              </a:rPr>
              <a:t>sekundární</a:t>
            </a:r>
            <a:r>
              <a:rPr lang="cs-CZ" sz="2400" dirty="0"/>
              <a:t> = volná kloubní tělíska při osteoartróze (</a:t>
            </a:r>
            <a:r>
              <a:rPr lang="cs-CZ" sz="2400" dirty="0" err="1"/>
              <a:t>pseudoTU</a:t>
            </a:r>
            <a:r>
              <a:rPr lang="cs-CZ" sz="2400" dirty="0"/>
              <a:t>)</a:t>
            </a:r>
          </a:p>
          <a:p>
            <a:pPr marL="179388" indent="-179388"/>
            <a:endParaRPr lang="cs-CZ" sz="9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t="7377" b="5738"/>
          <a:stretch/>
        </p:blipFill>
        <p:spPr>
          <a:xfrm flipV="1">
            <a:off x="1881188" y="2514600"/>
            <a:ext cx="5991225" cy="4038600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362626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611" y="152400"/>
            <a:ext cx="7772400" cy="838200"/>
          </a:xfrm>
        </p:spPr>
        <p:txBody>
          <a:bodyPr>
            <a:normAutofit fontScale="90000"/>
          </a:bodyPr>
          <a:lstStyle/>
          <a:p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Tenosynoviální</a:t>
            </a:r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 </a:t>
            </a:r>
            <a:r>
              <a:rPr lang="cs-CZ" sz="4000" dirty="0" err="1">
                <a:solidFill>
                  <a:srgbClr val="B6220F"/>
                </a:solidFill>
                <a:latin typeface="Calibri"/>
                <a:cs typeface="Calibri"/>
              </a:rPr>
              <a:t>obrovskobuněčný</a:t>
            </a:r>
            <a:r>
              <a:rPr lang="cs-CZ" sz="4000" dirty="0">
                <a:solidFill>
                  <a:srgbClr val="B6220F"/>
                </a:solidFill>
                <a:latin typeface="Calibri"/>
                <a:cs typeface="Calibri"/>
              </a:rPr>
              <a:t> tumor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389" y="1295400"/>
            <a:ext cx="4880812" cy="50292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179388" indent="-179388"/>
            <a:r>
              <a:rPr lang="cs-CZ" sz="2800" dirty="0">
                <a:solidFill>
                  <a:srgbClr val="C00000"/>
                </a:solidFill>
              </a:rPr>
              <a:t>lokalizovaná varianta </a:t>
            </a:r>
            <a:r>
              <a:rPr lang="cs-CZ" sz="2800" dirty="0"/>
              <a:t>(OBN šlachové pochvy)</a:t>
            </a:r>
          </a:p>
          <a:p>
            <a:pPr marL="179388" indent="-179388"/>
            <a:endParaRPr lang="cs-CZ" sz="1000" dirty="0"/>
          </a:p>
          <a:p>
            <a:pPr marL="179388" indent="-179388"/>
            <a:r>
              <a:rPr lang="cs-CZ" sz="2800" b="1" dirty="0">
                <a:solidFill>
                  <a:srgbClr val="C00000"/>
                </a:solidFill>
              </a:rPr>
              <a:t>difúzní varianta </a:t>
            </a:r>
            <a:r>
              <a:rPr lang="cs-CZ" sz="2800" b="1" dirty="0">
                <a:solidFill>
                  <a:srgbClr val="0A85FF"/>
                </a:solidFill>
              </a:rPr>
              <a:t>(pigmentovaná </a:t>
            </a:r>
            <a:r>
              <a:rPr lang="cs-CZ" sz="2800" b="1" dirty="0" err="1">
                <a:solidFill>
                  <a:srgbClr val="0A85FF"/>
                </a:solidFill>
              </a:rPr>
              <a:t>vilonodulární</a:t>
            </a:r>
            <a:r>
              <a:rPr lang="cs-CZ" sz="2800" b="1" dirty="0">
                <a:solidFill>
                  <a:srgbClr val="0A85FF"/>
                </a:solidFill>
              </a:rPr>
              <a:t> </a:t>
            </a:r>
            <a:r>
              <a:rPr lang="cs-CZ" sz="2800" b="1" dirty="0" err="1">
                <a:solidFill>
                  <a:srgbClr val="0A85FF"/>
                </a:solidFill>
              </a:rPr>
              <a:t>synovitis</a:t>
            </a:r>
            <a:r>
              <a:rPr lang="cs-CZ" sz="2800" b="1" dirty="0">
                <a:solidFill>
                  <a:srgbClr val="0A85FF"/>
                </a:solidFill>
              </a:rPr>
              <a:t>)</a:t>
            </a:r>
          </a:p>
          <a:p>
            <a:pPr marL="579438" lvl="1" indent="-179388"/>
            <a:r>
              <a:rPr lang="cs-CZ" sz="2000" dirty="0"/>
              <a:t>lokálně agresivní TU</a:t>
            </a:r>
          </a:p>
          <a:p>
            <a:pPr marL="179388" indent="-179388"/>
            <a:endParaRPr lang="cs-CZ" sz="1000" dirty="0"/>
          </a:p>
          <a:p>
            <a:pPr marL="179388" indent="-179388"/>
            <a:r>
              <a:rPr lang="cs-CZ" sz="2800" dirty="0"/>
              <a:t>mikro:</a:t>
            </a:r>
            <a:endParaRPr lang="cs-CZ" sz="600" dirty="0"/>
          </a:p>
          <a:p>
            <a:pPr marL="579438" lvl="1" indent="-179388"/>
            <a:r>
              <a:rPr lang="cs-CZ" sz="2000" dirty="0"/>
              <a:t>připomíná OBN kosti</a:t>
            </a:r>
          </a:p>
          <a:p>
            <a:pPr marL="579438" lvl="1" indent="-179388"/>
            <a:r>
              <a:rPr lang="cs-CZ" sz="2000" dirty="0">
                <a:solidFill>
                  <a:srgbClr val="00B0F0"/>
                </a:solidFill>
              </a:rPr>
              <a:t>jednojaderné </a:t>
            </a:r>
            <a:r>
              <a:rPr lang="cs-CZ" sz="2000" dirty="0" err="1">
                <a:solidFill>
                  <a:srgbClr val="00B0F0"/>
                </a:solidFill>
              </a:rPr>
              <a:t>bb</a:t>
            </a:r>
            <a:r>
              <a:rPr lang="cs-CZ" sz="2000" dirty="0">
                <a:solidFill>
                  <a:srgbClr val="00B0F0"/>
                </a:solidFill>
              </a:rPr>
              <a:t>. (oválné, krátce </a:t>
            </a:r>
            <a:r>
              <a:rPr lang="cs-CZ" sz="2000" dirty="0" err="1">
                <a:solidFill>
                  <a:srgbClr val="00B0F0"/>
                </a:solidFill>
              </a:rPr>
              <a:t>vřetenité</a:t>
            </a:r>
            <a:r>
              <a:rPr lang="cs-CZ" sz="2000" dirty="0">
                <a:solidFill>
                  <a:srgbClr val="00B0F0"/>
                </a:solidFill>
              </a:rPr>
              <a:t>) + „</a:t>
            </a:r>
            <a:r>
              <a:rPr lang="cs-CZ" sz="2000" dirty="0" err="1">
                <a:solidFill>
                  <a:srgbClr val="00B0F0"/>
                </a:solidFill>
              </a:rPr>
              <a:t>osteoklastoidní</a:t>
            </a:r>
            <a:r>
              <a:rPr lang="cs-CZ" sz="2000" dirty="0">
                <a:solidFill>
                  <a:srgbClr val="00B0F0"/>
                </a:solidFill>
              </a:rPr>
              <a:t>“ </a:t>
            </a:r>
            <a:r>
              <a:rPr lang="cs-CZ" sz="2000" dirty="0" err="1">
                <a:solidFill>
                  <a:srgbClr val="00B0F0"/>
                </a:solidFill>
              </a:rPr>
              <a:t>bb</a:t>
            </a:r>
            <a:r>
              <a:rPr lang="cs-CZ" sz="2000" dirty="0">
                <a:solidFill>
                  <a:srgbClr val="00B0F0"/>
                </a:solidFill>
              </a:rPr>
              <a:t>.</a:t>
            </a:r>
          </a:p>
          <a:p>
            <a:pPr marL="579438" lvl="1" indent="-179388"/>
            <a:r>
              <a:rPr lang="cs-CZ" sz="2000" dirty="0"/>
              <a:t>často hemoragie, pěnité makrofágy, </a:t>
            </a:r>
            <a:r>
              <a:rPr lang="cs-CZ" sz="2000" dirty="0" err="1"/>
              <a:t>fibrotizace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21111" r="3673" b="18889"/>
          <a:stretch/>
        </p:blipFill>
        <p:spPr>
          <a:xfrm rot="16200000">
            <a:off x="4156910" y="1730543"/>
            <a:ext cx="5562601" cy="4114800"/>
          </a:xfrm>
          <a:prstGeom prst="rect">
            <a:avLst/>
          </a:prstGeom>
          <a:ln>
            <a:solidFill>
              <a:srgbClr val="0099CC"/>
            </a:solidFill>
          </a:ln>
        </p:spPr>
      </p:pic>
    </p:spTree>
    <p:extLst>
      <p:ext uri="{BB962C8B-B14F-4D97-AF65-F5344CB8AC3E}">
        <p14:creationId xmlns:p14="http://schemas.microsoft.com/office/powerpoint/2010/main" val="3508050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2701"/>
            <a:ext cx="7772400" cy="1143000"/>
          </a:xfrm>
        </p:spPr>
        <p:txBody>
          <a:bodyPr/>
          <a:lstStyle/>
          <a:p>
            <a:pPr algn="ctr"/>
            <a:r>
              <a:rPr lang="en-US" b="1" dirty="0" err="1">
                <a:latin typeface="Cambria"/>
                <a:cs typeface="Cambria"/>
              </a:rPr>
              <a:t>Děkuji</a:t>
            </a:r>
            <a:r>
              <a:rPr lang="en-US" b="1" dirty="0">
                <a:latin typeface="Cambria"/>
                <a:cs typeface="Cambria"/>
              </a:rPr>
              <a:t> </a:t>
            </a:r>
            <a:r>
              <a:rPr lang="en-US" b="1" dirty="0" err="1">
                <a:latin typeface="Cambria"/>
                <a:cs typeface="Cambria"/>
              </a:rPr>
              <a:t>za</a:t>
            </a:r>
            <a:r>
              <a:rPr lang="en-US" b="1" dirty="0">
                <a:latin typeface="Cambria"/>
                <a:cs typeface="Cambria"/>
              </a:rPr>
              <a:t> </a:t>
            </a:r>
            <a:r>
              <a:rPr lang="en-US" b="1" dirty="0" err="1">
                <a:latin typeface="Cambria"/>
                <a:cs typeface="Cambria"/>
              </a:rPr>
              <a:t>pozornost</a:t>
            </a:r>
            <a:r>
              <a:rPr lang="en-US" b="1" dirty="0">
                <a:latin typeface="Cambria"/>
                <a:cs typeface="Cambria"/>
              </a:rPr>
              <a:t>!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C1D6C-8F5C-714A-A638-D0EB939BE54F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1343978"/>
            <a:ext cx="7372350" cy="51606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02274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VVV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B6220F"/>
                </a:solidFill>
              </a:rPr>
              <a:t>DYSOSTÓZY</a:t>
            </a:r>
          </a:p>
          <a:p>
            <a:pPr lvl="1"/>
            <a:r>
              <a:rPr lang="cs-CZ" sz="2400" dirty="0"/>
              <a:t>postihují jednu kost/skupinu kostí (hlava/končetiny/osový skelet)</a:t>
            </a:r>
          </a:p>
          <a:p>
            <a:pPr lvl="1"/>
            <a:r>
              <a:rPr lang="cs-CZ" sz="2400" dirty="0"/>
              <a:t>projevují se </a:t>
            </a:r>
            <a:r>
              <a:rPr lang="cs-CZ" sz="2400" dirty="0">
                <a:solidFill>
                  <a:srgbClr val="0A85FF"/>
                </a:solidFill>
              </a:rPr>
              <a:t>defektní osifikací</a:t>
            </a:r>
          </a:p>
          <a:p>
            <a:pPr lvl="2"/>
            <a:r>
              <a:rPr lang="cs-CZ" sz="2000" i="1" dirty="0"/>
              <a:t>rozštěpové vady </a:t>
            </a:r>
            <a:r>
              <a:rPr lang="cs-CZ" sz="2000" dirty="0"/>
              <a:t>(obličejové kosti, obratle)</a:t>
            </a:r>
          </a:p>
          <a:p>
            <a:pPr lvl="2"/>
            <a:r>
              <a:rPr lang="cs-CZ" sz="2000" i="1" dirty="0"/>
              <a:t>chybějící/krátké kosti končetin: </a:t>
            </a:r>
            <a:r>
              <a:rPr lang="cs-CZ" sz="2000" dirty="0"/>
              <a:t>(amelie, </a:t>
            </a:r>
            <a:r>
              <a:rPr lang="cs-CZ" sz="2000" dirty="0" err="1"/>
              <a:t>fokomelie</a:t>
            </a:r>
            <a:r>
              <a:rPr lang="cs-CZ" sz="2000" dirty="0"/>
              <a:t> (</a:t>
            </a:r>
            <a:r>
              <a:rPr lang="cs-CZ" sz="2000" dirty="0" err="1"/>
              <a:t>Talidomid</a:t>
            </a:r>
            <a:r>
              <a:rPr lang="cs-CZ" sz="2000" dirty="0"/>
              <a:t>!), </a:t>
            </a:r>
            <a:r>
              <a:rPr lang="cs-CZ" sz="2000" dirty="0" err="1"/>
              <a:t>syndaktilie</a:t>
            </a:r>
            <a:r>
              <a:rPr lang="cs-CZ" sz="2000" dirty="0"/>
              <a:t>/</a:t>
            </a:r>
            <a:r>
              <a:rPr lang="cs-CZ" sz="2000" dirty="0" err="1"/>
              <a:t>polydaktilie</a:t>
            </a:r>
            <a:r>
              <a:rPr lang="cs-CZ" sz="2000" dirty="0"/>
              <a:t>, </a:t>
            </a:r>
            <a:r>
              <a:rPr lang="cs-CZ" sz="2000" dirty="0" err="1"/>
              <a:t>arachnodatkilie</a:t>
            </a:r>
            <a:r>
              <a:rPr lang="cs-CZ" sz="2000" dirty="0"/>
              <a:t>)</a:t>
            </a:r>
            <a:endParaRPr lang="en-US" sz="2000" dirty="0"/>
          </a:p>
          <a:p>
            <a:r>
              <a:rPr lang="cs-CZ" sz="2800" b="1" dirty="0">
                <a:solidFill>
                  <a:srgbClr val="B6220F"/>
                </a:solidFill>
              </a:rPr>
              <a:t>DYSPLÁZIE</a:t>
            </a:r>
          </a:p>
          <a:p>
            <a:pPr lvl="1"/>
            <a:r>
              <a:rPr lang="cs-CZ" sz="2400" dirty="0"/>
              <a:t>defektní organogeneze celého skeletu</a:t>
            </a:r>
          </a:p>
          <a:p>
            <a:pPr lvl="1"/>
            <a:r>
              <a:rPr lang="cs-CZ" sz="2400" dirty="0"/>
              <a:t>projeví se </a:t>
            </a:r>
            <a:r>
              <a:rPr lang="cs-CZ" sz="2400" dirty="0">
                <a:solidFill>
                  <a:srgbClr val="0A85FF"/>
                </a:solidFill>
              </a:rPr>
              <a:t>trpaslictvím</a:t>
            </a:r>
            <a:r>
              <a:rPr lang="cs-CZ" sz="2400" dirty="0"/>
              <a:t> (</a:t>
            </a:r>
            <a:r>
              <a:rPr lang="cs-CZ" sz="2400" dirty="0" err="1"/>
              <a:t>dwarfismem</a:t>
            </a:r>
            <a:r>
              <a:rPr lang="cs-CZ" sz="2400" dirty="0"/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2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7A52EE-40A7-3F4D-8716-AE5919E4D27E}" type="slidenum">
              <a:rPr lang="en-US" smtClean="0"/>
              <a:pPr/>
              <a:t>7</a:t>
            </a:fld>
            <a:endParaRPr lang="en-US"/>
          </a:p>
        </p:txBody>
      </p:sp>
      <p:grpSp>
        <p:nvGrpSpPr>
          <p:cNvPr id="7" name="Skupina 6"/>
          <p:cNvGrpSpPr/>
          <p:nvPr/>
        </p:nvGrpSpPr>
        <p:grpSpPr>
          <a:xfrm>
            <a:off x="792000" y="65400"/>
            <a:ext cx="7560000" cy="5040000"/>
            <a:chOff x="792000" y="65400"/>
            <a:chExt cx="7560000" cy="5040000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000" y="65400"/>
              <a:ext cx="7560000" cy="5040000"/>
            </a:xfrm>
            <a:prstGeom prst="rect">
              <a:avLst/>
            </a:prstGeom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TextovéPole 5"/>
            <p:cNvSpPr txBox="1"/>
            <p:nvPr/>
          </p:nvSpPr>
          <p:spPr>
            <a:xfrm>
              <a:off x="3689386" y="228600"/>
              <a:ext cx="1765227" cy="400110"/>
            </a:xfrm>
            <a:prstGeom prst="rect">
              <a:avLst/>
            </a:prstGeom>
            <a:solidFill>
              <a:srgbClr val="FFFFFF">
                <a:alpha val="78039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cs-CZ" sz="2000" dirty="0">
                  <a:solidFill>
                    <a:srgbClr val="C00000"/>
                  </a:solidFill>
                </a:rPr>
                <a:t>„</a:t>
              </a:r>
              <a:r>
                <a:rPr lang="cs-CZ" sz="2000" dirty="0" err="1">
                  <a:solidFill>
                    <a:srgbClr val="C00000"/>
                  </a:solidFill>
                </a:rPr>
                <a:t>fokos</a:t>
              </a:r>
              <a:r>
                <a:rPr lang="cs-CZ" sz="2000" dirty="0">
                  <a:solidFill>
                    <a:srgbClr val="C00000"/>
                  </a:solidFill>
                </a:rPr>
                <a:t>“ = tuleň</a:t>
              </a:r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77000"/>
            <a:ext cx="2141334" cy="3924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" t="2812" r="3999" b="4242"/>
          <a:stretch/>
        </p:blipFill>
        <p:spPr>
          <a:xfrm>
            <a:off x="4323514" y="3561000"/>
            <a:ext cx="4744286" cy="324000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4907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VVV</a:t>
            </a:r>
            <a:r>
              <a:rPr lang="cs-CZ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 – vybrané kostní </a:t>
            </a:r>
            <a:r>
              <a:rPr lang="cs-CZ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dysplázie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B6220F"/>
                </a:solidFill>
              </a:rPr>
              <a:t>achondroplázie</a:t>
            </a:r>
            <a:endParaRPr lang="en-US" sz="3200" dirty="0">
              <a:solidFill>
                <a:srgbClr val="B6220F"/>
              </a:solidFill>
            </a:endParaRPr>
          </a:p>
          <a:p>
            <a:r>
              <a:rPr lang="en-US" sz="3200" dirty="0" err="1">
                <a:solidFill>
                  <a:srgbClr val="B6220F"/>
                </a:solidFill>
              </a:rPr>
              <a:t>tanatoformní</a:t>
            </a:r>
            <a:r>
              <a:rPr lang="en-US" sz="3200" dirty="0">
                <a:solidFill>
                  <a:srgbClr val="B6220F"/>
                </a:solidFill>
              </a:rPr>
              <a:t> </a:t>
            </a:r>
            <a:r>
              <a:rPr lang="en-US" sz="3200" dirty="0" err="1">
                <a:solidFill>
                  <a:srgbClr val="B6220F"/>
                </a:solidFill>
              </a:rPr>
              <a:t>dysplázie</a:t>
            </a:r>
            <a:endParaRPr lang="en-US" sz="3200" dirty="0">
              <a:solidFill>
                <a:srgbClr val="B6220F"/>
              </a:solidFill>
            </a:endParaRPr>
          </a:p>
          <a:p>
            <a:r>
              <a:rPr lang="en-US" sz="3200" dirty="0" err="1">
                <a:solidFill>
                  <a:srgbClr val="B6220F"/>
                </a:solidFill>
              </a:rPr>
              <a:t>osteogenesis</a:t>
            </a:r>
            <a:r>
              <a:rPr lang="en-US" sz="3200" dirty="0">
                <a:solidFill>
                  <a:srgbClr val="B6220F"/>
                </a:solidFill>
              </a:rPr>
              <a:t> </a:t>
            </a:r>
            <a:r>
              <a:rPr lang="en-US" sz="3200" dirty="0" err="1">
                <a:solidFill>
                  <a:srgbClr val="B6220F"/>
                </a:solidFill>
              </a:rPr>
              <a:t>imperfecta</a:t>
            </a:r>
            <a:endParaRPr lang="en-US" sz="3200" dirty="0">
              <a:solidFill>
                <a:srgbClr val="B6220F"/>
              </a:solidFill>
            </a:endParaRPr>
          </a:p>
          <a:p>
            <a:r>
              <a:rPr lang="en-US" sz="3200" dirty="0" err="1">
                <a:solidFill>
                  <a:srgbClr val="B6220F"/>
                </a:solidFill>
              </a:rPr>
              <a:t>osteopetróza</a:t>
            </a:r>
            <a:endParaRPr lang="en-US" sz="3200" dirty="0">
              <a:solidFill>
                <a:srgbClr val="B6220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898E5C-3E42-EE40-8712-DD1DA3589CB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18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en-US" sz="4000" dirty="0" err="1">
                <a:solidFill>
                  <a:srgbClr val="B6220F"/>
                </a:solidFill>
                <a:latin typeface="Calibri"/>
                <a:cs typeface="Calibri"/>
              </a:rPr>
              <a:t>achondroplázie</a:t>
            </a:r>
            <a:endParaRPr lang="en-US" sz="4000" dirty="0">
              <a:solidFill>
                <a:srgbClr val="B6220F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achondroplazi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r="16617"/>
          <a:stretch/>
        </p:blipFill>
        <p:spPr>
          <a:xfrm>
            <a:off x="6393201" y="11278"/>
            <a:ext cx="2750799" cy="3132000"/>
          </a:xfrm>
          <a:prstGeom prst="rect">
            <a:avLst/>
          </a:prstGeom>
          <a:ln>
            <a:solidFill>
              <a:srgbClr val="0099CC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2438400" y="4078811"/>
            <a:ext cx="3784608" cy="2779189"/>
            <a:chOff x="4800600" y="3276600"/>
            <a:chExt cx="3784608" cy="2779189"/>
          </a:xfrm>
        </p:grpSpPr>
        <p:pic>
          <p:nvPicPr>
            <p:cNvPr id="7" name="Picture 6" descr="achondroplazie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82" t="60330" r="11812"/>
            <a:stretch/>
          </p:blipFill>
          <p:spPr>
            <a:xfrm>
              <a:off x="4800600" y="3335198"/>
              <a:ext cx="3784608" cy="2720591"/>
            </a:xfrm>
            <a:prstGeom prst="rect">
              <a:avLst/>
            </a:prstGeom>
          </p:spPr>
        </p:pic>
        <p:pic>
          <p:nvPicPr>
            <p:cNvPr id="10" name="Picture 9" descr="achondroplazie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67" t="60586" r="23343" b="35324"/>
            <a:stretch/>
          </p:blipFill>
          <p:spPr>
            <a:xfrm>
              <a:off x="5562600" y="3276600"/>
              <a:ext cx="2667000" cy="32048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6510457" y="3581400"/>
            <a:ext cx="2516286" cy="3124200"/>
            <a:chOff x="6850783" y="3276600"/>
            <a:chExt cx="2304575" cy="2819401"/>
          </a:xfrm>
        </p:grpSpPr>
        <p:pic>
          <p:nvPicPr>
            <p:cNvPr id="5" name="Picture 4" descr="achondroplazie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67" t="19476" r="11812" b="39414"/>
            <a:stretch/>
          </p:blipFill>
          <p:spPr>
            <a:xfrm>
              <a:off x="6850783" y="3276601"/>
              <a:ext cx="2304575" cy="2819400"/>
            </a:xfrm>
            <a:prstGeom prst="rect">
              <a:avLst/>
            </a:prstGeom>
          </p:spPr>
        </p:pic>
        <p:pic>
          <p:nvPicPr>
            <p:cNvPr id="13" name="Picture 12" descr="achondroplazie2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67" t="60586" r="23343" b="35324"/>
            <a:stretch/>
          </p:blipFill>
          <p:spPr>
            <a:xfrm>
              <a:off x="6858000" y="3276600"/>
              <a:ext cx="232047" cy="533400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14853"/>
            <a:ext cx="5985733" cy="3284442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179388" indent="-179388"/>
            <a:r>
              <a:rPr lang="en-US" sz="2000" dirty="0" err="1">
                <a:solidFill>
                  <a:srgbClr val="0A85FF"/>
                </a:solidFill>
              </a:rPr>
              <a:t>nejčastější</a:t>
            </a:r>
            <a:r>
              <a:rPr lang="en-US" sz="2000" dirty="0">
                <a:solidFill>
                  <a:srgbClr val="0A85FF"/>
                </a:solidFill>
              </a:rPr>
              <a:t> </a:t>
            </a:r>
            <a:r>
              <a:rPr lang="en-US" sz="2000" dirty="0" err="1">
                <a:solidFill>
                  <a:srgbClr val="0A85FF"/>
                </a:solidFill>
              </a:rPr>
              <a:t>typ</a:t>
            </a:r>
            <a:r>
              <a:rPr lang="en-US" sz="2000" dirty="0">
                <a:solidFill>
                  <a:srgbClr val="0A85FF"/>
                </a:solidFill>
              </a:rPr>
              <a:t> </a:t>
            </a:r>
            <a:r>
              <a:rPr lang="en-US" sz="2000" dirty="0" err="1">
                <a:solidFill>
                  <a:srgbClr val="0A85FF"/>
                </a:solidFill>
              </a:rPr>
              <a:t>trpaslictví</a:t>
            </a:r>
            <a:r>
              <a:rPr lang="en-US" sz="2000" dirty="0"/>
              <a:t>, 1 : 30 000</a:t>
            </a:r>
          </a:p>
          <a:p>
            <a:pPr marL="179388" indent="-179388"/>
            <a:endParaRPr lang="cs-CZ" sz="800" dirty="0"/>
          </a:p>
          <a:p>
            <a:pPr marL="179388" indent="-179388"/>
            <a:r>
              <a:rPr lang="en-US" sz="2000" b="1" dirty="0"/>
              <a:t>AD</a:t>
            </a:r>
            <a:r>
              <a:rPr lang="en-US" sz="2000" dirty="0"/>
              <a:t> (80% </a:t>
            </a:r>
            <a:r>
              <a:rPr lang="en-US" sz="2000" dirty="0" err="1"/>
              <a:t>sporadicky</a:t>
            </a:r>
            <a:r>
              <a:rPr lang="en-US" sz="2000" dirty="0"/>
              <a:t> </a:t>
            </a:r>
            <a:r>
              <a:rPr lang="mr-IN" sz="2000" dirty="0"/>
              <a:t>–</a:t>
            </a:r>
            <a:r>
              <a:rPr lang="en-US" sz="2000" dirty="0"/>
              <a:t> </a:t>
            </a:r>
            <a:r>
              <a:rPr lang="en-US" sz="2000" dirty="0" err="1"/>
              <a:t>nová</a:t>
            </a:r>
            <a:r>
              <a:rPr lang="en-US" sz="2000" dirty="0"/>
              <a:t> </a:t>
            </a:r>
            <a:r>
              <a:rPr lang="en-US" sz="2000" dirty="0" err="1"/>
              <a:t>mutace</a:t>
            </a:r>
            <a:r>
              <a:rPr lang="en-US" sz="2000" dirty="0"/>
              <a:t> v </a:t>
            </a:r>
            <a:r>
              <a:rPr lang="en-US" sz="2000" i="1" dirty="0"/>
              <a:t>FGFR3 </a:t>
            </a:r>
            <a:r>
              <a:rPr lang="en-US" sz="2000" dirty="0"/>
              <a:t>genu), </a:t>
            </a:r>
            <a:r>
              <a:rPr lang="en-US" sz="2000" dirty="0" err="1"/>
              <a:t>homozygot</a:t>
            </a:r>
            <a:r>
              <a:rPr lang="en-US" sz="2000" dirty="0"/>
              <a:t> = </a:t>
            </a:r>
            <a:r>
              <a:rPr lang="en-US" sz="2000" dirty="0">
                <a:sym typeface="Wingdings" panose="05000000000000000000" pitchFamily="2" charset="2"/>
              </a:rPr>
              <a:t></a:t>
            </a:r>
            <a:endParaRPr lang="en-US" sz="2000" dirty="0"/>
          </a:p>
          <a:p>
            <a:pPr marL="179388" indent="-179388"/>
            <a:endParaRPr lang="cs-CZ" sz="800" dirty="0"/>
          </a:p>
          <a:p>
            <a:pPr marL="179388" indent="-179388"/>
            <a:r>
              <a:rPr lang="en-US" sz="2000" dirty="0" err="1"/>
              <a:t>defektní</a:t>
            </a:r>
            <a:r>
              <a:rPr lang="en-US" sz="2000" dirty="0"/>
              <a:t> </a:t>
            </a:r>
            <a:r>
              <a:rPr lang="en-US" sz="2000" dirty="0" err="1">
                <a:solidFill>
                  <a:srgbClr val="0A85FF"/>
                </a:solidFill>
              </a:rPr>
              <a:t>enchondrální</a:t>
            </a:r>
            <a:r>
              <a:rPr lang="en-US" sz="2000" dirty="0">
                <a:solidFill>
                  <a:srgbClr val="0A85FF"/>
                </a:solidFill>
              </a:rPr>
              <a:t> </a:t>
            </a:r>
            <a:r>
              <a:rPr lang="en-US" sz="2000" dirty="0" err="1">
                <a:solidFill>
                  <a:srgbClr val="0A85FF"/>
                </a:solidFill>
              </a:rPr>
              <a:t>růst</a:t>
            </a:r>
            <a:r>
              <a:rPr lang="en-US" sz="2000" dirty="0"/>
              <a:t>, ale </a:t>
            </a:r>
            <a:r>
              <a:rPr lang="en-US" sz="2000" dirty="0" err="1"/>
              <a:t>periostální</a:t>
            </a:r>
            <a:r>
              <a:rPr lang="en-US" sz="2000" dirty="0"/>
              <a:t> </a:t>
            </a:r>
            <a:r>
              <a:rPr lang="en-US" sz="2000" dirty="0" err="1"/>
              <a:t>osifikace</a:t>
            </a:r>
            <a:r>
              <a:rPr lang="en-US" sz="2000" dirty="0"/>
              <a:t> </a:t>
            </a:r>
            <a:r>
              <a:rPr lang="en-US" sz="2000" dirty="0" err="1"/>
              <a:t>normální</a:t>
            </a:r>
            <a:r>
              <a:rPr lang="en-US" sz="2000" dirty="0"/>
              <a:t>/</a:t>
            </a:r>
            <a:r>
              <a:rPr lang="en-US" sz="2000" dirty="0" err="1"/>
              <a:t>výraznější</a:t>
            </a:r>
            <a:endParaRPr lang="en-US" sz="2000" dirty="0"/>
          </a:p>
          <a:p>
            <a:pPr marL="179388" indent="-179388"/>
            <a:endParaRPr lang="cs-CZ" sz="800" dirty="0"/>
          </a:p>
          <a:p>
            <a:pPr marL="179388" indent="-179388"/>
            <a:r>
              <a:rPr lang="en-US" sz="2000" dirty="0" err="1"/>
              <a:t>krátké</a:t>
            </a:r>
            <a:r>
              <a:rPr lang="en-US" sz="2000" dirty="0"/>
              <a:t> </a:t>
            </a:r>
            <a:r>
              <a:rPr lang="en-US" sz="2000" dirty="0" err="1"/>
              <a:t>končetiny</a:t>
            </a:r>
            <a:r>
              <a:rPr lang="en-US" sz="2000" dirty="0"/>
              <a:t>, </a:t>
            </a:r>
            <a:r>
              <a:rPr lang="en-US" sz="2000" dirty="0" err="1"/>
              <a:t>velká</a:t>
            </a:r>
            <a:r>
              <a:rPr lang="en-US" sz="2000" dirty="0"/>
              <a:t> </a:t>
            </a:r>
            <a:r>
              <a:rPr lang="en-US" sz="2000" dirty="0" err="1"/>
              <a:t>hlava</a:t>
            </a:r>
            <a:r>
              <a:rPr lang="en-US" sz="2000" dirty="0"/>
              <a:t> s </a:t>
            </a:r>
            <a:r>
              <a:rPr lang="en-US" sz="2000" dirty="0" err="1"/>
              <a:t>klenutým</a:t>
            </a:r>
            <a:r>
              <a:rPr lang="en-US" sz="2000" dirty="0"/>
              <a:t> </a:t>
            </a:r>
            <a:r>
              <a:rPr lang="en-US" sz="2000" dirty="0" err="1"/>
              <a:t>čelem</a:t>
            </a:r>
            <a:r>
              <a:rPr lang="en-US" sz="2000" dirty="0"/>
              <a:t>, </a:t>
            </a:r>
            <a:r>
              <a:rPr lang="en-US" sz="2000" dirty="0" err="1"/>
              <a:t>relativně</a:t>
            </a:r>
            <a:r>
              <a:rPr lang="en-US" sz="2000" dirty="0"/>
              <a:t> </a:t>
            </a:r>
            <a:r>
              <a:rPr lang="en-US" sz="2000" dirty="0" err="1"/>
              <a:t>normální</a:t>
            </a:r>
            <a:r>
              <a:rPr lang="en-US" sz="2000" dirty="0"/>
              <a:t> </a:t>
            </a:r>
            <a:r>
              <a:rPr lang="en-US" sz="2000" dirty="0" err="1"/>
              <a:t>trup</a:t>
            </a:r>
            <a:r>
              <a:rPr lang="en-US" sz="2000" dirty="0"/>
              <a:t> - </a:t>
            </a:r>
            <a:r>
              <a:rPr lang="en-US" sz="2000" dirty="0" err="1"/>
              <a:t>často</a:t>
            </a:r>
            <a:r>
              <a:rPr lang="en-US" sz="2000" dirty="0"/>
              <a:t> </a:t>
            </a:r>
            <a:r>
              <a:rPr lang="en-US" sz="2000" dirty="0" err="1"/>
              <a:t>výrazná</a:t>
            </a:r>
            <a:r>
              <a:rPr lang="en-US" sz="2000" dirty="0"/>
              <a:t> </a:t>
            </a:r>
            <a:r>
              <a:rPr lang="en-US" sz="2000" dirty="0" err="1"/>
              <a:t>bederní</a:t>
            </a:r>
            <a:r>
              <a:rPr lang="en-US" sz="2000" dirty="0"/>
              <a:t> </a:t>
            </a:r>
            <a:r>
              <a:rPr lang="en-US" sz="2000" dirty="0" err="1"/>
              <a:t>lordóza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3649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Patologie kostí, kloubů - SPEC 2022[2022040715003391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4304</TotalTime>
  <Words>1716</Words>
  <Application>Microsoft Office PowerPoint</Application>
  <PresentationFormat>Předvádění na obrazovce (4:3)</PresentationFormat>
  <Paragraphs>439</Paragraphs>
  <Slides>56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6" baseType="lpstr">
      <vt:lpstr>ＭＳ Ｐゴシック</vt:lpstr>
      <vt:lpstr>Arial</vt:lpstr>
      <vt:lpstr>Calibri</vt:lpstr>
      <vt:lpstr>Calibri Light</vt:lpstr>
      <vt:lpstr>Cambria</vt:lpstr>
      <vt:lpstr>Mangal</vt:lpstr>
      <vt:lpstr>Symbol</vt:lpstr>
      <vt:lpstr>Times New Roman</vt:lpstr>
      <vt:lpstr>Wingdings</vt:lpstr>
      <vt:lpstr>Retrospektiva</vt:lpstr>
      <vt:lpstr>Patologie kostí</vt:lpstr>
      <vt:lpstr>SKELET</vt:lpstr>
      <vt:lpstr>Prezentace aplikace PowerPoint</vt:lpstr>
      <vt:lpstr>Prezentace aplikace PowerPoint</vt:lpstr>
      <vt:lpstr>Sylabus</vt:lpstr>
      <vt:lpstr>VVV</vt:lpstr>
      <vt:lpstr>Prezentace aplikace PowerPoint</vt:lpstr>
      <vt:lpstr>VVV – vybrané kostní dysplázie</vt:lpstr>
      <vt:lpstr>achondroplázie</vt:lpstr>
      <vt:lpstr>tanatoformní dysplázie</vt:lpstr>
      <vt:lpstr>osteogenesis imperfecta</vt:lpstr>
      <vt:lpstr>osteopetróza</vt:lpstr>
      <vt:lpstr>Poruchy hustoty kostí</vt:lpstr>
      <vt:lpstr>Prezentace aplikace PowerPoint</vt:lpstr>
      <vt:lpstr>Prezentace aplikace PowerPoint</vt:lpstr>
      <vt:lpstr>osteoporóza</vt:lpstr>
      <vt:lpstr>Prezentace aplikace PowerPoint</vt:lpstr>
      <vt:lpstr>fibrózní osteodystrofie</vt:lpstr>
      <vt:lpstr>renální osteopatie</vt:lpstr>
      <vt:lpstr>morbus Paget</vt:lpstr>
      <vt:lpstr>Prezentace aplikace PowerPoint</vt:lpstr>
      <vt:lpstr>Záněty kostí</vt:lpstr>
      <vt:lpstr>periostitis</vt:lpstr>
      <vt:lpstr>osteomyelitis</vt:lpstr>
      <vt:lpstr>osteomyelitis</vt:lpstr>
      <vt:lpstr>ostitis tuberculosa</vt:lpstr>
      <vt:lpstr>Tumory a pseudotumory kostí</vt:lpstr>
      <vt:lpstr>enchondrom</vt:lpstr>
      <vt:lpstr>osteochondrom</vt:lpstr>
      <vt:lpstr>chondroblastom</vt:lpstr>
      <vt:lpstr>chondrosarkom</vt:lpstr>
      <vt:lpstr>Prezentace aplikace PowerPoint</vt:lpstr>
      <vt:lpstr>Osteoidní osteom</vt:lpstr>
      <vt:lpstr>Osteosarkom </vt:lpstr>
      <vt:lpstr>Prezentace aplikace PowerPoint</vt:lpstr>
      <vt:lpstr>Ewingův sarkom </vt:lpstr>
      <vt:lpstr>Prezentace aplikace PowerPoint</vt:lpstr>
      <vt:lpstr>obrovskobuněčný kostní tumor</vt:lpstr>
      <vt:lpstr>chordom</vt:lpstr>
      <vt:lpstr>kostní cysty</vt:lpstr>
      <vt:lpstr>fibrózní dysplázie</vt:lpstr>
      <vt:lpstr>Patologie kloubů</vt:lpstr>
      <vt:lpstr>ARTRÓZY</vt:lpstr>
      <vt:lpstr>degenerativní osteoartritis spondyloartróza</vt:lpstr>
      <vt:lpstr>degenerativní osteoartritis spondyloartróza</vt:lpstr>
      <vt:lpstr>spondylóza, spondyloartróza</vt:lpstr>
      <vt:lpstr>ARTRITIDY</vt:lpstr>
      <vt:lpstr>artritis uratica (dna)</vt:lpstr>
      <vt:lpstr>revmatická artritis</vt:lpstr>
      <vt:lpstr>revmatoidní artritis</vt:lpstr>
      <vt:lpstr>spondylitis ankylosans</vt:lpstr>
      <vt:lpstr>infekční artritidy</vt:lpstr>
      <vt:lpstr>Tumory kloubů</vt:lpstr>
      <vt:lpstr>synoviální chondromatóza</vt:lpstr>
      <vt:lpstr>Tenosynoviální obrovskobuněčný tumor</vt:lpstr>
      <vt:lpstr>Děkuji za pozornost!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Pseudosarkomatózní léze měkkých tkání</dc:title>
  <dc:subject/>
  <dc:creator>IVA ZAMBO</dc:creator>
  <cp:keywords/>
  <dc:description/>
  <cp:lastModifiedBy>Iva Zambo</cp:lastModifiedBy>
  <cp:revision>273</cp:revision>
  <cp:lastPrinted>1601-01-01T00:00:00Z</cp:lastPrinted>
  <dcterms:created xsi:type="dcterms:W3CDTF">1601-01-01T00:00:00Z</dcterms:created>
  <dcterms:modified xsi:type="dcterms:W3CDTF">2023-04-06T09:44:36Z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TC010690111033</vt:lpwstr>
  </property>
</Properties>
</file>