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60" r:id="rId4"/>
    <p:sldId id="258" r:id="rId5"/>
    <p:sldId id="261" r:id="rId6"/>
    <p:sldId id="269" r:id="rId7"/>
    <p:sldId id="262" r:id="rId8"/>
    <p:sldId id="270" r:id="rId9"/>
    <p:sldId id="271" r:id="rId10"/>
    <p:sldId id="273" r:id="rId11"/>
    <p:sldId id="331" r:id="rId12"/>
    <p:sldId id="277" r:id="rId13"/>
    <p:sldId id="296" r:id="rId14"/>
    <p:sldId id="332" r:id="rId15"/>
    <p:sldId id="333" r:id="rId16"/>
    <p:sldId id="288" r:id="rId17"/>
    <p:sldId id="272" r:id="rId18"/>
    <p:sldId id="291" r:id="rId19"/>
    <p:sldId id="334" r:id="rId20"/>
    <p:sldId id="276" r:id="rId21"/>
    <p:sldId id="298" r:id="rId22"/>
    <p:sldId id="279" r:id="rId23"/>
    <p:sldId id="300" r:id="rId24"/>
    <p:sldId id="281" r:id="rId25"/>
    <p:sldId id="282" r:id="rId26"/>
    <p:sldId id="299" r:id="rId27"/>
    <p:sldId id="310" r:id="rId28"/>
    <p:sldId id="297" r:id="rId29"/>
    <p:sldId id="335" r:id="rId30"/>
    <p:sldId id="302" r:id="rId31"/>
    <p:sldId id="285" r:id="rId32"/>
    <p:sldId id="290" r:id="rId33"/>
    <p:sldId id="293" r:id="rId34"/>
    <p:sldId id="306" r:id="rId35"/>
    <p:sldId id="319" r:id="rId36"/>
    <p:sldId id="320" r:id="rId37"/>
    <p:sldId id="314" r:id="rId38"/>
    <p:sldId id="303" r:id="rId39"/>
    <p:sldId id="304" r:id="rId40"/>
    <p:sldId id="305" r:id="rId41"/>
    <p:sldId id="329" r:id="rId42"/>
    <p:sldId id="330" r:id="rId43"/>
    <p:sldId id="307" r:id="rId44"/>
    <p:sldId id="318" r:id="rId45"/>
    <p:sldId id="313" r:id="rId46"/>
    <p:sldId id="315" r:id="rId47"/>
    <p:sldId id="321" r:id="rId48"/>
    <p:sldId id="323" r:id="rId49"/>
    <p:sldId id="322" r:id="rId50"/>
    <p:sldId id="284" r:id="rId51"/>
    <p:sldId id="325" r:id="rId52"/>
    <p:sldId id="336"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3"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8C8C"/>
    <a:srgbClr val="DBDBDB"/>
    <a:srgbClr val="056F44"/>
    <a:srgbClr val="20F49E"/>
    <a:srgbClr val="FF5050"/>
    <a:srgbClr val="5B9BD5"/>
    <a:srgbClr val="D5E5F4"/>
    <a:srgbClr val="D27208"/>
    <a:srgbClr val="BC0000"/>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343" autoAdjust="0"/>
  </p:normalViewPr>
  <p:slideViewPr>
    <p:cSldViewPr snapToGrid="0">
      <p:cViewPr varScale="1">
        <p:scale>
          <a:sx n="121" d="100"/>
          <a:sy n="121" d="100"/>
        </p:scale>
        <p:origin x="114" y="234"/>
      </p:cViewPr>
      <p:guideLst>
        <p:guide pos="3840"/>
        <p:guide orient="horz" pos="2183"/>
        <p:guide pos="39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anda\Documents\Pracovni\Disertace\Charge%20and%20bufferi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tanda\Documents\Pracovni\Disertace\Charge%20and%20buffering.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tanda\Documents\Pracovni\Disertace\titracni%20krivky%20proteinu%20s%20nahodnymi%20pK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anda\Documents\Pracovni\Disertace\Charge%20and%20buffering.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2200349956256"/>
          <c:y val="0.16868894549084248"/>
          <c:w val="0.8479492927967337"/>
          <c:h val="0.77546311824084424"/>
        </c:manualLayout>
      </c:layout>
      <c:scatterChart>
        <c:scatterStyle val="smoothMarker"/>
        <c:varyColors val="0"/>
        <c:ser>
          <c:idx val="0"/>
          <c:order val="0"/>
          <c:tx>
            <c:strRef>
              <c:f>List2!$AA$5</c:f>
              <c:strCache>
                <c:ptCount val="1"/>
                <c:pt idx="0">
                  <c:v>beta_i</c:v>
                </c:pt>
              </c:strCache>
            </c:strRef>
          </c:tx>
          <c:spPr>
            <a:ln w="22225" cap="rnd">
              <a:solidFill>
                <a:schemeClr val="accent1"/>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List2!$AA$6:$AA$256</c:f>
              <c:numCache>
                <c:formatCode>General</c:formatCode>
                <c:ptCount val="251"/>
                <c:pt idx="0">
                  <c:v>2.5835370650431466E-6</c:v>
                </c:pt>
                <c:pt idx="1">
                  <c:v>2.898775470627287E-6</c:v>
                </c:pt>
                <c:pt idx="2">
                  <c:v>3.2524785736825225E-6</c:v>
                </c:pt>
                <c:pt idx="3">
                  <c:v>3.6493397239265839E-6</c:v>
                </c:pt>
                <c:pt idx="4">
                  <c:v>4.0946249325771123E-6</c:v>
                </c:pt>
                <c:pt idx="5">
                  <c:v>4.5942427440555518E-6</c:v>
                </c:pt>
                <c:pt idx="6">
                  <c:v>5.1548226324037909E-6</c:v>
                </c:pt>
                <c:pt idx="7">
                  <c:v>5.7838029623486946E-6</c:v>
                </c:pt>
                <c:pt idx="8">
                  <c:v>6.4895296817747623E-6</c:v>
                </c:pt>
                <c:pt idx="9">
                  <c:v>7.2813670546573497E-6</c:v>
                </c:pt>
                <c:pt idx="10">
                  <c:v>8.1698219031370877E-6</c:v>
                </c:pt>
                <c:pt idx="11">
                  <c:v>9.1666830064993888E-6</c:v>
                </c:pt>
                <c:pt idx="12">
                  <c:v>1.0285177505723435E-5</c:v>
                </c:pt>
                <c:pt idx="13">
                  <c:v>1.1540146387645872E-5</c:v>
                </c:pt>
                <c:pt idx="14">
                  <c:v>1.2948241375600461E-5</c:v>
                </c:pt>
                <c:pt idx="15">
                  <c:v>1.4528145837014627E-5</c:v>
                </c:pt>
                <c:pt idx="16">
                  <c:v>1.6300822636571374E-5</c:v>
                </c:pt>
                <c:pt idx="17">
                  <c:v>1.8289792220404743E-5</c:v>
                </c:pt>
                <c:pt idx="18">
                  <c:v>2.0521444617061496E-5</c:v>
                </c:pt>
                <c:pt idx="19">
                  <c:v>2.3025389489907873E-5</c:v>
                </c:pt>
                <c:pt idx="20">
                  <c:v>2.5834848879192657E-5</c:v>
                </c:pt>
                <c:pt idx="21">
                  <c:v>2.8987097836685092E-5</c:v>
                </c:pt>
                <c:pt idx="22">
                  <c:v>3.2523958789105103E-5</c:v>
                </c:pt>
                <c:pt idx="23">
                  <c:v>3.6492356176727044E-5</c:v>
                </c:pt>
                <c:pt idx="24">
                  <c:v>4.0944938709867792E-5</c:v>
                </c:pt>
                <c:pt idx="25">
                  <c:v>4.5940777478796503E-5</c:v>
                </c:pt>
                <c:pt idx="26">
                  <c:v>5.1546149153595139E-5</c:v>
                </c:pt>
                <c:pt idx="27">
                  <c:v>5.7835414632618453E-5</c:v>
                </c:pt>
                <c:pt idx="28">
                  <c:v>6.4892004755939581E-5</c:v>
                </c:pt>
                <c:pt idx="29">
                  <c:v>7.2809526109822117E-5</c:v>
                </c:pt>
                <c:pt idx="30">
                  <c:v>8.1693001527844764E-5</c:v>
                </c:pt>
                <c:pt idx="31">
                  <c:v>9.1660261664136268E-5</c:v>
                </c:pt>
                <c:pt idx="32">
                  <c:v>1.0284350599675622E-4</c:v>
                </c:pt>
                <c:pt idx="33">
                  <c:v>1.153910538397055E-4</c:v>
                </c:pt>
                <c:pt idx="34">
                  <c:v>1.2946930842842969E-4</c:v>
                </c:pt>
                <c:pt idx="35">
                  <c:v>1.4526495992701045E-4</c:v>
                </c:pt>
                <c:pt idx="36">
                  <c:v>1.6298745632022243E-4</c:v>
                </c:pt>
                <c:pt idx="37">
                  <c:v>1.8287177463863471E-4</c:v>
                </c:pt>
                <c:pt idx="38">
                  <c:v>2.0518152886243816E-4</c:v>
                </c:pt>
                <c:pt idx="39">
                  <c:v>2.3021245520683795E-4</c:v>
                </c:pt>
                <c:pt idx="40">
                  <c:v>2.5829632036050682E-4</c:v>
                </c:pt>
                <c:pt idx="41">
                  <c:v>2.8980530368624642E-4</c:v>
                </c:pt>
                <c:pt idx="42">
                  <c:v>3.2515691046200202E-4</c:v>
                </c:pt>
                <c:pt idx="43">
                  <c:v>3.6481948001039103E-4</c:v>
                </c:pt>
                <c:pt idx="44">
                  <c:v>4.0931836011027823E-4</c:v>
                </c:pt>
                <c:pt idx="45">
                  <c:v>4.5924282748705512E-4</c:v>
                </c:pt>
                <c:pt idx="46">
                  <c:v>5.1525384352692682E-4</c:v>
                </c:pt>
                <c:pt idx="47">
                  <c:v>5.7809274475022513E-4</c:v>
                </c:pt>
                <c:pt idx="48">
                  <c:v>6.4859097911017173E-4</c:v>
                </c:pt>
                <c:pt idx="49">
                  <c:v>7.2768101196421216E-4</c:v>
                </c:pt>
                <c:pt idx="50">
                  <c:v>8.1640853970670957E-4</c:v>
                </c:pt>
                <c:pt idx="51">
                  <c:v>9.1594616466924704E-4</c:v>
                </c:pt>
                <c:pt idx="52">
                  <c:v>1.027608702105266E-3</c:v>
                </c:pt>
                <c:pt idx="53">
                  <c:v>1.152870308991941E-3</c:v>
                </c:pt>
                <c:pt idx="54">
                  <c:v>1.2933836451136499E-3</c:v>
                </c:pt>
                <c:pt idx="55">
                  <c:v>1.4510012995323182E-3</c:v>
                </c:pt>
                <c:pt idx="56">
                  <c:v>1.6277997401759365E-3</c:v>
                </c:pt>
                <c:pt idx="57">
                  <c:v>1.8261060709340844E-3</c:v>
                </c:pt>
                <c:pt idx="58">
                  <c:v>2.0485279093371629E-3</c:v>
                </c:pt>
                <c:pt idx="59">
                  <c:v>2.2979867285561808E-3</c:v>
                </c:pt>
                <c:pt idx="60">
                  <c:v>2.5777550399465653E-3</c:v>
                </c:pt>
                <c:pt idx="61">
                  <c:v>2.8914978264171836E-3</c:v>
                </c:pt>
                <c:pt idx="62">
                  <c:v>3.2433186721265678E-3</c:v>
                </c:pt>
                <c:pt idx="63">
                  <c:v>3.6378110697948252E-3</c:v>
                </c:pt>
                <c:pt idx="64">
                  <c:v>4.0801154224140834E-3</c:v>
                </c:pt>
                <c:pt idx="65">
                  <c:v>4.5759822901639104E-3</c:v>
                </c:pt>
                <c:pt idx="66">
                  <c:v>5.1318424643018471E-3</c:v>
                </c:pt>
                <c:pt idx="67">
                  <c:v>5.7548844755729786E-3</c:v>
                </c:pt>
                <c:pt idx="68">
                  <c:v>6.453140162497123E-3</c:v>
                </c:pt>
                <c:pt idx="69">
                  <c:v>7.235578931124911E-3</c:v>
                </c:pt>
                <c:pt idx="70">
                  <c:v>8.1122113278854647E-3</c:v>
                </c:pt>
                <c:pt idx="71">
                  <c:v>9.0942025150584048E-3</c:v>
                </c:pt>
                <c:pt idx="72">
                  <c:v>1.0193996176752856E-2</c:v>
                </c:pt>
                <c:pt idx="73">
                  <c:v>1.1425449282726981E-2</c:v>
                </c:pt>
                <c:pt idx="74">
                  <c:v>1.2803977986327793E-2</c:v>
                </c:pt>
                <c:pt idx="75">
                  <c:v>1.4346714717001737E-2</c:v>
                </c:pt>
                <c:pt idx="76">
                  <c:v>1.6072676229735443E-2</c:v>
                </c:pt>
                <c:pt idx="77">
                  <c:v>1.8002941972345171E-2</c:v>
                </c:pt>
                <c:pt idx="78">
                  <c:v>2.0160841601437707E-2</c:v>
                </c:pt>
                <c:pt idx="79">
                  <c:v>2.2572149789236239E-2</c:v>
                </c:pt>
                <c:pt idx="80">
                  <c:v>2.5265285581470898E-2</c:v>
                </c:pt>
                <c:pt idx="81">
                  <c:v>2.8271512451302105E-2</c:v>
                </c:pt>
                <c:pt idx="82">
                  <c:v>3.1625133801127255E-2</c:v>
                </c:pt>
                <c:pt idx="83">
                  <c:v>3.5363676944603732E-2</c:v>
                </c:pt>
                <c:pt idx="84">
                  <c:v>3.9528056504620247E-2</c:v>
                </c:pt>
                <c:pt idx="85">
                  <c:v>4.4162705639546822E-2</c:v>
                </c:pt>
                <c:pt idx="86">
                  <c:v>4.9315660515849256E-2</c:v>
                </c:pt>
                <c:pt idx="87">
                  <c:v>5.5038579949053833E-2</c:v>
                </c:pt>
                <c:pt idx="88">
                  <c:v>6.1386678129250513E-2</c:v>
                </c:pt>
                <c:pt idx="89">
                  <c:v>6.8418543861627712E-2</c:v>
                </c:pt>
                <c:pt idx="90">
                  <c:v>7.6195814873113082E-2</c:v>
                </c:pt>
                <c:pt idx="91">
                  <c:v>8.4782670630069348E-2</c:v>
                </c:pt>
                <c:pt idx="92">
                  <c:v>9.4245102056903965E-2</c:v>
                </c:pt>
                <c:pt idx="93">
                  <c:v>0.10464991196484096</c:v>
                </c:pt>
                <c:pt idx="94">
                  <c:v>0.11606339650147361</c:v>
                </c:pt>
                <c:pt idx="95">
                  <c:v>0.1285496563442057</c:v>
                </c:pt>
                <c:pt idx="96">
                  <c:v>0.14216848776551741</c:v>
                </c:pt>
                <c:pt idx="97">
                  <c:v>0.15697280944070546</c:v>
                </c:pt>
                <c:pt idx="98">
                  <c:v>0.17300559253859746</c:v>
                </c:pt>
                <c:pt idx="99">
                  <c:v>0.19029628099173337</c:v>
                </c:pt>
                <c:pt idx="100">
                  <c:v>0.20885671766253219</c:v>
                </c:pt>
                <c:pt idx="101">
                  <c:v>0.22867663195000468</c:v>
                </c:pt>
                <c:pt idx="102">
                  <c:v>0.24971879615273807</c:v>
                </c:pt>
                <c:pt idx="103">
                  <c:v>0.2719140214425198</c:v>
                </c:pt>
                <c:pt idx="104">
                  <c:v>0.29515623771425153</c:v>
                </c:pt>
                <c:pt idx="105">
                  <c:v>0.31929798060130277</c:v>
                </c:pt>
                <c:pt idx="106">
                  <c:v>0.34414668639383517</c:v>
                </c:pt>
                <c:pt idx="107">
                  <c:v>0.36946226106961277</c:v>
                </c:pt>
                <c:pt idx="108">
                  <c:v>0.39495642976509954</c:v>
                </c:pt>
                <c:pt idx="109">
                  <c:v>0.42029437243859774</c:v>
                </c:pt>
                <c:pt idx="110">
                  <c:v>0.44509909490121524</c:v>
                </c:pt>
                <c:pt idx="111">
                  <c:v>0.46895885954565925</c:v>
                </c:pt>
                <c:pt idx="112">
                  <c:v>0.49143780149948607</c:v>
                </c:pt>
                <c:pt idx="113">
                  <c:v>0.51208958871090915</c:v>
                </c:pt>
                <c:pt idx="114">
                  <c:v>0.53047366735171819</c:v>
                </c:pt>
                <c:pt idx="115">
                  <c:v>0.54617329998386577</c:v>
                </c:pt>
                <c:pt idx="116">
                  <c:v>0.55881429826217865</c:v>
                </c:pt>
                <c:pt idx="117">
                  <c:v>0.56808312551023987</c:v>
                </c:pt>
                <c:pt idx="118">
                  <c:v>0.57374294492663636</c:v>
                </c:pt>
                <c:pt idx="119">
                  <c:v>0.57564624999999991</c:v>
                </c:pt>
                <c:pt idx="120">
                  <c:v>0.57374294492663758</c:v>
                </c:pt>
                <c:pt idx="121">
                  <c:v>0.56808312551024376</c:v>
                </c:pt>
                <c:pt idx="122">
                  <c:v>0.55881429826218365</c:v>
                </c:pt>
                <c:pt idx="123">
                  <c:v>0.54617329998387365</c:v>
                </c:pt>
                <c:pt idx="124">
                  <c:v>0.53047366735172652</c:v>
                </c:pt>
                <c:pt idx="125">
                  <c:v>0.51208958871091925</c:v>
                </c:pt>
                <c:pt idx="126">
                  <c:v>0.49143780149949706</c:v>
                </c:pt>
                <c:pt idx="127">
                  <c:v>0.46895885954567135</c:v>
                </c:pt>
                <c:pt idx="128">
                  <c:v>0.44509909490122779</c:v>
                </c:pt>
                <c:pt idx="129">
                  <c:v>0.4202943724386109</c:v>
                </c:pt>
                <c:pt idx="130">
                  <c:v>0.39495642976511214</c:v>
                </c:pt>
                <c:pt idx="131">
                  <c:v>0.36946226106962576</c:v>
                </c:pt>
                <c:pt idx="132">
                  <c:v>0.34414668639384943</c:v>
                </c:pt>
                <c:pt idx="133">
                  <c:v>0.31929798060131526</c:v>
                </c:pt>
                <c:pt idx="134">
                  <c:v>0.29515623771426364</c:v>
                </c:pt>
                <c:pt idx="135">
                  <c:v>0.27191402144253135</c:v>
                </c:pt>
                <c:pt idx="136">
                  <c:v>0.24971879615274908</c:v>
                </c:pt>
                <c:pt idx="137">
                  <c:v>0.22867663195001467</c:v>
                </c:pt>
                <c:pt idx="138">
                  <c:v>0.20885671766254213</c:v>
                </c:pt>
                <c:pt idx="139">
                  <c:v>0.19029628099174251</c:v>
                </c:pt>
                <c:pt idx="140">
                  <c:v>0.17300559253860609</c:v>
                </c:pt>
                <c:pt idx="141">
                  <c:v>0.15697280944071346</c:v>
                </c:pt>
                <c:pt idx="142">
                  <c:v>0.14216848776552579</c:v>
                </c:pt>
                <c:pt idx="143">
                  <c:v>0.12854965634421242</c:v>
                </c:pt>
                <c:pt idx="144">
                  <c:v>0.11606339650148002</c:v>
                </c:pt>
                <c:pt idx="145">
                  <c:v>0.10464991196484658</c:v>
                </c:pt>
                <c:pt idx="146">
                  <c:v>9.4245102056909225E-2</c:v>
                </c:pt>
                <c:pt idx="147">
                  <c:v>8.4782670630074192E-2</c:v>
                </c:pt>
                <c:pt idx="148">
                  <c:v>7.6195814873117149E-2</c:v>
                </c:pt>
                <c:pt idx="149">
                  <c:v>6.8418543861631431E-2</c:v>
                </c:pt>
                <c:pt idx="150">
                  <c:v>6.1386678129253913E-2</c:v>
                </c:pt>
                <c:pt idx="151">
                  <c:v>5.5038579949056934E-2</c:v>
                </c:pt>
                <c:pt idx="152">
                  <c:v>4.93156605158519E-2</c:v>
                </c:pt>
                <c:pt idx="153">
                  <c:v>4.4162705639549119E-2</c:v>
                </c:pt>
                <c:pt idx="154">
                  <c:v>3.9528056504622447E-2</c:v>
                </c:pt>
                <c:pt idx="155">
                  <c:v>3.536367694460571E-2</c:v>
                </c:pt>
                <c:pt idx="156">
                  <c:v>3.1625133801129267E-2</c:v>
                </c:pt>
                <c:pt idx="157">
                  <c:v>2.8271512451303802E-2</c:v>
                </c:pt>
                <c:pt idx="158">
                  <c:v>2.5265285581472296E-2</c:v>
                </c:pt>
                <c:pt idx="159">
                  <c:v>2.2572149789237411E-2</c:v>
                </c:pt>
                <c:pt idx="160">
                  <c:v>2.0160841601438863E-2</c:v>
                </c:pt>
                <c:pt idx="161">
                  <c:v>1.8002941972346202E-2</c:v>
                </c:pt>
                <c:pt idx="162">
                  <c:v>1.6072676229736269E-2</c:v>
                </c:pt>
                <c:pt idx="163">
                  <c:v>1.4346714717002461E-2</c:v>
                </c:pt>
                <c:pt idx="164">
                  <c:v>1.2803977986328435E-2</c:v>
                </c:pt>
                <c:pt idx="165">
                  <c:v>1.1425449282727613E-2</c:v>
                </c:pt>
                <c:pt idx="166">
                  <c:v>1.0193996176753321E-2</c:v>
                </c:pt>
                <c:pt idx="167">
                  <c:v>9.0942025150587743E-3</c:v>
                </c:pt>
                <c:pt idx="168">
                  <c:v>8.1122113278857856E-3</c:v>
                </c:pt>
                <c:pt idx="169">
                  <c:v>7.2355789311251834E-3</c:v>
                </c:pt>
                <c:pt idx="170">
                  <c:v>6.453140162497371E-3</c:v>
                </c:pt>
                <c:pt idx="171">
                  <c:v>5.7548844755731954E-3</c:v>
                </c:pt>
                <c:pt idx="172">
                  <c:v>5.1318424643020067E-3</c:v>
                </c:pt>
                <c:pt idx="173">
                  <c:v>4.5759822901640735E-3</c:v>
                </c:pt>
                <c:pt idx="174">
                  <c:v>4.0801154224142013E-3</c:v>
                </c:pt>
                <c:pt idx="175">
                  <c:v>3.6378110697949514E-3</c:v>
                </c:pt>
                <c:pt idx="176">
                  <c:v>3.2433186721266519E-3</c:v>
                </c:pt>
                <c:pt idx="177">
                  <c:v>2.8914978264172552E-3</c:v>
                </c:pt>
                <c:pt idx="178">
                  <c:v>2.5777550399466182E-3</c:v>
                </c:pt>
                <c:pt idx="179">
                  <c:v>2.2979867285562259E-3</c:v>
                </c:pt>
                <c:pt idx="180">
                  <c:v>2.0485279093371963E-3</c:v>
                </c:pt>
                <c:pt idx="181">
                  <c:v>1.8261060709341139E-3</c:v>
                </c:pt>
                <c:pt idx="182">
                  <c:v>1.6277997401759579E-3</c:v>
                </c:pt>
                <c:pt idx="183">
                  <c:v>1.4510012995323318E-3</c:v>
                </c:pt>
                <c:pt idx="184">
                  <c:v>1.2933836451136625E-3</c:v>
                </c:pt>
                <c:pt idx="185">
                  <c:v>1.1528703089919478E-3</c:v>
                </c:pt>
                <c:pt idx="186">
                  <c:v>1.027608702105274E-3</c:v>
                </c:pt>
                <c:pt idx="187">
                  <c:v>9.1594616466925008E-4</c:v>
                </c:pt>
                <c:pt idx="188">
                  <c:v>8.164085397067099E-4</c:v>
                </c:pt>
                <c:pt idx="189">
                  <c:v>7.2768101196421249E-4</c:v>
                </c:pt>
                <c:pt idx="190">
                  <c:v>6.4859097911016989E-4</c:v>
                </c:pt>
                <c:pt idx="191">
                  <c:v>5.7809274475022513E-4</c:v>
                </c:pt>
                <c:pt idx="192">
                  <c:v>5.1525384352692303E-4</c:v>
                </c:pt>
                <c:pt idx="193">
                  <c:v>4.5924282748704992E-4</c:v>
                </c:pt>
                <c:pt idx="194">
                  <c:v>4.0931836011027432E-4</c:v>
                </c:pt>
                <c:pt idx="195">
                  <c:v>3.6481948001038594E-4</c:v>
                </c:pt>
                <c:pt idx="196">
                  <c:v>3.2515691046199692E-4</c:v>
                </c:pt>
                <c:pt idx="197">
                  <c:v>2.8980530368624246E-4</c:v>
                </c:pt>
                <c:pt idx="198">
                  <c:v>2.582963203605021E-4</c:v>
                </c:pt>
                <c:pt idx="199">
                  <c:v>2.3021245520683307E-4</c:v>
                </c:pt>
                <c:pt idx="200">
                  <c:v>2.0518152886243412E-4</c:v>
                </c:pt>
                <c:pt idx="201">
                  <c:v>1.8287177463863064E-4</c:v>
                </c:pt>
                <c:pt idx="202">
                  <c:v>1.6298745632021701E-4</c:v>
                </c:pt>
                <c:pt idx="203">
                  <c:v>1.4526495992700665E-4</c:v>
                </c:pt>
                <c:pt idx="204">
                  <c:v>1.2946930842842625E-4</c:v>
                </c:pt>
                <c:pt idx="205">
                  <c:v>1.1539105383970206E-4</c:v>
                </c:pt>
                <c:pt idx="206">
                  <c:v>1.0284350599675309E-4</c:v>
                </c:pt>
                <c:pt idx="207">
                  <c:v>9.1660261664133747E-5</c:v>
                </c:pt>
                <c:pt idx="208">
                  <c:v>8.1693001527841566E-5</c:v>
                </c:pt>
                <c:pt idx="209">
                  <c:v>7.2809526109819434E-5</c:v>
                </c:pt>
                <c:pt idx="210">
                  <c:v>6.4892004755937196E-5</c:v>
                </c:pt>
                <c:pt idx="211">
                  <c:v>5.7835414632616216E-5</c:v>
                </c:pt>
                <c:pt idx="212">
                  <c:v>5.1546149153592998E-5</c:v>
                </c:pt>
                <c:pt idx="213">
                  <c:v>4.5940777478794517E-5</c:v>
                </c:pt>
                <c:pt idx="214">
                  <c:v>4.0944938709865996E-5</c:v>
                </c:pt>
                <c:pt idx="215">
                  <c:v>3.6492356176725357E-5</c:v>
                </c:pt>
                <c:pt idx="216">
                  <c:v>3.2523958789103626E-5</c:v>
                </c:pt>
                <c:pt idx="217">
                  <c:v>2.898709783668374E-5</c:v>
                </c:pt>
                <c:pt idx="218">
                  <c:v>2.5834848879191448E-5</c:v>
                </c:pt>
                <c:pt idx="219">
                  <c:v>2.3025389489906718E-5</c:v>
                </c:pt>
                <c:pt idx="220">
                  <c:v>2.0521444617060412E-5</c:v>
                </c:pt>
                <c:pt idx="221">
                  <c:v>1.8289792220403821E-5</c:v>
                </c:pt>
                <c:pt idx="222">
                  <c:v>1.6300822636570456E-5</c:v>
                </c:pt>
                <c:pt idx="223">
                  <c:v>1.4528145837013829E-5</c:v>
                </c:pt>
                <c:pt idx="224">
                  <c:v>1.2948241375599689E-5</c:v>
                </c:pt>
                <c:pt idx="225">
                  <c:v>1.1540146387645181E-5</c:v>
                </c:pt>
                <c:pt idx="226">
                  <c:v>1.0285177505722817E-5</c:v>
                </c:pt>
                <c:pt idx="227">
                  <c:v>9.1666830064987891E-6</c:v>
                </c:pt>
                <c:pt idx="228">
                  <c:v>8.1698219031365676E-6</c:v>
                </c:pt>
                <c:pt idx="229">
                  <c:v>7.2813670546568584E-6</c:v>
                </c:pt>
                <c:pt idx="230">
                  <c:v>6.4895296817742998E-6</c:v>
                </c:pt>
                <c:pt idx="231">
                  <c:v>5.783802962348277E-6</c:v>
                </c:pt>
                <c:pt idx="232">
                  <c:v>5.1548226324034114E-6</c:v>
                </c:pt>
                <c:pt idx="233">
                  <c:v>4.594242744055219E-6</c:v>
                </c:pt>
                <c:pt idx="234">
                  <c:v>4.0946249325767964E-6</c:v>
                </c:pt>
                <c:pt idx="235">
                  <c:v>3.6493397239262925E-6</c:v>
                </c:pt>
                <c:pt idx="236">
                  <c:v>3.2524785736822612E-6</c:v>
                </c:pt>
                <c:pt idx="237">
                  <c:v>2.8987754706270566E-6</c:v>
                </c:pt>
                <c:pt idx="238">
                  <c:v>2.583537065042953E-6</c:v>
                </c:pt>
                <c:pt idx="239">
                  <c:v>2.3025803948367212E-6</c:v>
                </c:pt>
                <c:pt idx="240">
                  <c:v>2.0521773833708448E-6</c:v>
                </c:pt>
                <c:pt idx="241">
                  <c:v>1.8290053726900953E-6</c:v>
                </c:pt>
                <c:pt idx="242">
                  <c:v>1.6301030358860657E-6</c:v>
                </c:pt>
                <c:pt idx="243">
                  <c:v>1.4528310836903321E-6</c:v>
                </c:pt>
                <c:pt idx="244">
                  <c:v>1.2948372439819221E-6</c:v>
                </c:pt>
                <c:pt idx="245">
                  <c:v>1.1540250495760284E-6</c:v>
                </c:pt>
                <c:pt idx="246">
                  <c:v>1.0285260201812408E-6</c:v>
                </c:pt>
                <c:pt idx="247">
                  <c:v>9.1667486943901913E-7</c:v>
                </c:pt>
                <c:pt idx="248">
                  <c:v>8.1698740809207527E-7</c:v>
                </c:pt>
                <c:pt idx="249">
                  <c:v>7.2814085009703622E-7</c:v>
                </c:pt>
                <c:pt idx="250">
                  <c:v>6.489562603769989E-7</c:v>
                </c:pt>
              </c:numCache>
            </c:numRef>
          </c:yVal>
          <c:smooth val="1"/>
          <c:extLst>
            <c:ext xmlns:c16="http://schemas.microsoft.com/office/drawing/2014/chart" uri="{C3380CC4-5D6E-409C-BE32-E72D297353CC}">
              <c16:uniqueId val="{00000000-D352-49A8-B820-B65FFF9F31F5}"/>
            </c:ext>
          </c:extLst>
        </c:ser>
        <c:ser>
          <c:idx val="1"/>
          <c:order val="1"/>
          <c:tx>
            <c:strRef>
              <c:f>List2!$AB$5</c:f>
              <c:strCache>
                <c:ptCount val="1"/>
                <c:pt idx="0">
                  <c:v>[HBi]</c:v>
                </c:pt>
              </c:strCache>
            </c:strRef>
          </c:tx>
          <c:spPr>
            <a:ln w="22225" cap="rnd">
              <a:solidFill>
                <a:schemeClr val="accent2"/>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List2!$AB$6:$AB$256</c:f>
              <c:numCache>
                <c:formatCode>General</c:formatCode>
                <c:ptCount val="251"/>
                <c:pt idx="0">
                  <c:v>0.99999887798280462</c:v>
                </c:pt>
                <c:pt idx="1">
                  <c:v>0.99999874107617304</c:v>
                </c:pt>
                <c:pt idx="2">
                  <c:v>0.99999858746445069</c:v>
                </c:pt>
                <c:pt idx="3">
                  <c:v>0.99999841510931964</c:v>
                </c:pt>
                <c:pt idx="4">
                  <c:v>0.99999822172375219</c:v>
                </c:pt>
                <c:pt idx="5">
                  <c:v>0.99999800474166556</c:v>
                </c:pt>
                <c:pt idx="6">
                  <c:v>0.99999776128387363</c:v>
                </c:pt>
                <c:pt idx="7">
                  <c:v>0.99999748811987865</c:v>
                </c:pt>
                <c:pt idx="8">
                  <c:v>0.9999971816250115</c:v>
                </c:pt>
                <c:pt idx="9">
                  <c:v>0.99999683773233949</c:v>
                </c:pt>
                <c:pt idx="10">
                  <c:v>0.99999645187869701</c:v>
                </c:pt>
                <c:pt idx="11">
                  <c:v>0.99999601894414369</c:v>
                </c:pt>
                <c:pt idx="12">
                  <c:v>0.99999553318403478</c:v>
                </c:pt>
                <c:pt idx="13">
                  <c:v>0.99999498815278243</c:v>
                </c:pt>
                <c:pt idx="14">
                  <c:v>0.99999437661837665</c:v>
                </c:pt>
                <c:pt idx="15">
                  <c:v>0.99999369046636566</c:v>
                </c:pt>
                <c:pt idx="16">
                  <c:v>0.99999292059227451</c:v>
                </c:pt>
                <c:pt idx="17">
                  <c:v>0.99999205678074798</c:v>
                </c:pt>
                <c:pt idx="18">
                  <c:v>0.99999108757005073</c:v>
                </c:pt>
                <c:pt idx="19">
                  <c:v>0.99999000009999894</c:v>
                </c:pt>
                <c:pt idx="20">
                  <c:v>0.99998877994134305</c:v>
                </c:pt>
                <c:pt idx="21">
                  <c:v>0.99998741090436938</c:v>
                </c:pt>
                <c:pt idx="22">
                  <c:v>0.99998587482407764</c:v>
                </c:pt>
                <c:pt idx="23">
                  <c:v>0.99998415131925666</c:v>
                </c:pt>
                <c:pt idx="24">
                  <c:v>0.99998221752212169</c:v>
                </c:pt>
                <c:pt idx="25">
                  <c:v>0.99998004777494587</c:v>
                </c:pt>
                <c:pt idx="26">
                  <c:v>0.99997761328979529</c:v>
                </c:pt>
                <c:pt idx="27">
                  <c:v>0.99997488176662275</c:v>
                </c:pt>
                <c:pt idx="28">
                  <c:v>0.99997181696499748</c:v>
                </c:pt>
                <c:pt idx="29">
                  <c:v>0.99996837822336659</c:v>
                </c:pt>
                <c:pt idx="30">
                  <c:v>0.99996451991995239</c:v>
                </c:pt>
                <c:pt idx="31">
                  <c:v>0.99996019086777133</c:v>
                </c:pt>
                <c:pt idx="32">
                  <c:v>0.99995533363595801</c:v>
                </c:pt>
                <c:pt idx="33">
                  <c:v>0.99994988378840111</c:v>
                </c:pt>
                <c:pt idx="34">
                  <c:v>0.99994376902958071</c:v>
                </c:pt>
                <c:pt idx="35">
                  <c:v>0.99993690824637249</c:v>
                </c:pt>
                <c:pt idx="36">
                  <c:v>0.99992921043308669</c:v>
                </c:pt>
                <c:pt idx="37">
                  <c:v>0.99992057348560004</c:v>
                </c:pt>
                <c:pt idx="38">
                  <c:v>0.99991088284876117</c:v>
                </c:pt>
                <c:pt idx="39">
                  <c:v>0.99990000999900019</c:v>
                </c:pt>
                <c:pt idx="40">
                  <c:v>0.99988781074241151</c:v>
                </c:pt>
                <c:pt idx="41">
                  <c:v>0.99987412330575753</c:v>
                </c:pt>
                <c:pt idx="42">
                  <c:v>0.99985876619534286</c:v>
                </c:pt>
                <c:pt idx="43">
                  <c:v>0.9998415357956375</c:v>
                </c:pt>
                <c:pt idx="44">
                  <c:v>0.9998222036761506</c:v>
                </c:pt>
                <c:pt idx="45">
                  <c:v>0.99980051357127864</c:v>
                </c:pt>
                <c:pt idx="46">
                  <c:v>0.99977617799364848</c:v>
                </c:pt>
                <c:pt idx="47">
                  <c:v>0.99974887443673865</c:v>
                </c:pt>
                <c:pt idx="48">
                  <c:v>0.99971824111731356</c:v>
                </c:pt>
                <c:pt idx="49">
                  <c:v>0.99968387220237065</c:v>
                </c:pt>
                <c:pt idx="50">
                  <c:v>0.99964531245866006</c:v>
                </c:pt>
                <c:pt idx="51">
                  <c:v>0.99960205125569512</c:v>
                </c:pt>
                <c:pt idx="52">
                  <c:v>0.99955351584499141</c:v>
                </c:pt>
                <c:pt idx="53">
                  <c:v>0.99949906382918663</c:v>
                </c:pt>
                <c:pt idx="54">
                  <c:v>0.99943797472484397</c:v>
                </c:pt>
                <c:pt idx="55">
                  <c:v>0.99936944051165688</c:v>
                </c:pt>
                <c:pt idx="56">
                  <c:v>0.99929255504828718</c:v>
                </c:pt>
                <c:pt idx="57">
                  <c:v>0.99920630222183049</c:v>
                </c:pt>
                <c:pt idx="58">
                  <c:v>0.99910954268278562</c:v>
                </c:pt>
                <c:pt idx="59">
                  <c:v>0.99900099900099859</c:v>
                </c:pt>
                <c:pt idx="60">
                  <c:v>0.99887923906015563</c:v>
                </c:pt>
                <c:pt idx="61">
                  <c:v>0.99874265748864799</c:v>
                </c:pt>
                <c:pt idx="62">
                  <c:v>0.99858945490328477</c:v>
                </c:pt>
                <c:pt idx="63">
                  <c:v>0.99841761471919821</c:v>
                </c:pt>
                <c:pt idx="64">
                  <c:v>0.99822487725419506</c:v>
                </c:pt>
                <c:pt idx="65">
                  <c:v>0.99800871082927167</c:v>
                </c:pt>
                <c:pt idx="66">
                  <c:v>0.99776627953864616</c:v>
                </c:pt>
                <c:pt idx="67">
                  <c:v>0.99749440733271422</c:v>
                </c:pt>
                <c:pt idx="68">
                  <c:v>0.99718953802678978</c:v>
                </c:pt>
                <c:pt idx="69">
                  <c:v>0.99684769081673952</c:v>
                </c:pt>
                <c:pt idx="70">
                  <c:v>0.9964644108513474</c:v>
                </c:pt>
                <c:pt idx="71">
                  <c:v>0.99603471438084779</c:v>
                </c:pt>
                <c:pt idx="72">
                  <c:v>0.99555302797288259</c:v>
                </c:pt>
                <c:pt idx="73">
                  <c:v>0.99501312126330832</c:v>
                </c:pt>
                <c:pt idx="74">
                  <c:v>0.99440803269116562</c:v>
                </c:pt>
                <c:pt idx="75">
                  <c:v>0.99372998765857001</c:v>
                </c:pt>
                <c:pt idx="76">
                  <c:v>0.9929703085603605</c:v>
                </c:pt>
                <c:pt idx="77">
                  <c:v>0.99211931614966986</c:v>
                </c:pt>
                <c:pt idx="78">
                  <c:v>0.99116622175018299</c:v>
                </c:pt>
                <c:pt idx="79">
                  <c:v>0.99009900990099031</c:v>
                </c:pt>
                <c:pt idx="80">
                  <c:v>0.9889043111336927</c:v>
                </c:pt>
                <c:pt idx="81">
                  <c:v>0.98756726474555179</c:v>
                </c:pt>
                <c:pt idx="82">
                  <c:v>0.98607137165854675</c:v>
                </c:pt>
                <c:pt idx="83">
                  <c:v>0.98439833775817065</c:v>
                </c:pt>
                <c:pt idx="84">
                  <c:v>0.98252790850516658</c:v>
                </c:pt>
                <c:pt idx="85">
                  <c:v>0.98043769612742049</c:v>
                </c:pt>
                <c:pt idx="86">
                  <c:v>0.97810300135176709</c:v>
                </c:pt>
                <c:pt idx="87">
                  <c:v>0.97549663244966822</c:v>
                </c:pt>
                <c:pt idx="88">
                  <c:v>0.97258872537269359</c:v>
                </c:pt>
                <c:pt idx="89">
                  <c:v>0.96934656996828517</c:v>
                </c:pt>
                <c:pt idx="90">
                  <c:v>0.96573444871517899</c:v>
                </c:pt>
                <c:pt idx="91">
                  <c:v>0.96171349611774593</c:v>
                </c:pt>
                <c:pt idx="92">
                  <c:v>0.95724158885346466</c:v>
                </c:pt>
                <c:pt idx="93">
                  <c:v>0.95227327896579694</c:v>
                </c:pt>
                <c:pt idx="94">
                  <c:v>0.94675978479797851</c:v>
                </c:pt>
                <c:pt idx="95">
                  <c:v>0.94064905689723677</c:v>
                </c:pt>
                <c:pt idx="96">
                  <c:v>0.93388593866280933</c:v>
                </c:pt>
                <c:pt idx="97">
                  <c:v>0.92641244388242283</c:v>
                </c:pt>
                <c:pt idx="98">
                  <c:v>0.9181681752448495</c:v>
                </c:pt>
                <c:pt idx="99">
                  <c:v>0.9090909090909105</c:v>
                </c:pt>
                <c:pt idx="100">
                  <c:v>0.89911737164327854</c:v>
                </c:pt>
                <c:pt idx="101">
                  <c:v>0.88818423022188564</c:v>
                </c:pt>
                <c:pt idx="102">
                  <c:v>0.87622931893106693</c:v>
                </c:pt>
                <c:pt idx="103">
                  <c:v>0.86319311139679622</c:v>
                </c:pt>
                <c:pt idx="104">
                  <c:v>0.84902044278868394</c:v>
                </c:pt>
                <c:pt idx="105">
                  <c:v>0.83366246918344145</c:v>
                </c:pt>
                <c:pt idx="106">
                  <c:v>0.81707883419998295</c:v>
                </c:pt>
                <c:pt idx="107">
                  <c:v>0.79923999108690158</c:v>
                </c:pt>
                <c:pt idx="108">
                  <c:v>0.78012960399316644</c:v>
                </c:pt>
                <c:pt idx="109">
                  <c:v>0.75974692664796262</c:v>
                </c:pt>
                <c:pt idx="110">
                  <c:v>0.73810903254043114</c:v>
                </c:pt>
                <c:pt idx="111">
                  <c:v>0.71525275104920349</c:v>
                </c:pt>
                <c:pt idx="112">
                  <c:v>0.69123615241476877</c:v>
                </c:pt>
                <c:pt idx="113">
                  <c:v>0.66613942458313591</c:v>
                </c:pt>
                <c:pt idx="114">
                  <c:v>0.64006499980289122</c:v>
                </c:pt>
                <c:pt idx="115">
                  <c:v>0.61313682015314963</c:v>
                </c:pt>
                <c:pt idx="116">
                  <c:v>0.5854986786718166</c:v>
                </c:pt>
                <c:pt idx="117">
                  <c:v>0.55731163376229953</c:v>
                </c:pt>
                <c:pt idx="118">
                  <c:v>0.52875056389227559</c:v>
                </c:pt>
                <c:pt idx="119">
                  <c:v>0.50000000000000722</c:v>
                </c:pt>
                <c:pt idx="120">
                  <c:v>0.47124943610773823</c:v>
                </c:pt>
                <c:pt idx="121">
                  <c:v>0.44268836623771662</c:v>
                </c:pt>
                <c:pt idx="122">
                  <c:v>0.41450132132819789</c:v>
                </c:pt>
                <c:pt idx="123">
                  <c:v>0.38686317984686808</c:v>
                </c:pt>
                <c:pt idx="124">
                  <c:v>0.3599350001971221</c:v>
                </c:pt>
                <c:pt idx="125">
                  <c:v>0.33386057541688868</c:v>
                </c:pt>
                <c:pt idx="126">
                  <c:v>0.30876384758524555</c:v>
                </c:pt>
                <c:pt idx="127">
                  <c:v>0.28474724895080811</c:v>
                </c:pt>
                <c:pt idx="128">
                  <c:v>0.26189096745958967</c:v>
                </c:pt>
                <c:pt idx="129">
                  <c:v>0.24025307335204829</c:v>
                </c:pt>
                <c:pt idx="130">
                  <c:v>0.21987039600684744</c:v>
                </c:pt>
                <c:pt idx="131">
                  <c:v>0.2007600089131073</c:v>
                </c:pt>
                <c:pt idx="132">
                  <c:v>0.18292116580003223</c:v>
                </c:pt>
                <c:pt idx="133">
                  <c:v>0.16633753081656691</c:v>
                </c:pt>
                <c:pt idx="134">
                  <c:v>0.15097955721132794</c:v>
                </c:pt>
                <c:pt idx="135">
                  <c:v>0.1368068886032143</c:v>
                </c:pt>
                <c:pt idx="136">
                  <c:v>0.12377068106894044</c:v>
                </c:pt>
                <c:pt idx="137">
                  <c:v>0.11181576977812052</c:v>
                </c:pt>
                <c:pt idx="138">
                  <c:v>0.10088262835672678</c:v>
                </c:pt>
                <c:pt idx="139">
                  <c:v>9.0909090909094228E-2</c:v>
                </c:pt>
                <c:pt idx="140">
                  <c:v>8.1831824755154964E-2</c:v>
                </c:pt>
                <c:pt idx="141">
                  <c:v>7.3587556117576211E-2</c:v>
                </c:pt>
                <c:pt idx="142">
                  <c:v>6.6114061337198118E-2</c:v>
                </c:pt>
                <c:pt idx="143">
                  <c:v>5.9350943102769844E-2</c:v>
                </c:pt>
                <c:pt idx="144">
                  <c:v>5.3240215202024446E-2</c:v>
                </c:pt>
                <c:pt idx="145">
                  <c:v>4.7726721034206457E-2</c:v>
                </c:pt>
                <c:pt idx="146">
                  <c:v>4.2758411146538375E-2</c:v>
                </c:pt>
                <c:pt idx="147">
                  <c:v>3.8286503882256295E-2</c:v>
                </c:pt>
                <c:pt idx="148">
                  <c:v>3.4265551284826279E-2</c:v>
                </c:pt>
                <c:pt idx="149">
                  <c:v>3.0653430031716691E-2</c:v>
                </c:pt>
                <c:pt idx="150">
                  <c:v>2.7411274627307847E-2</c:v>
                </c:pt>
                <c:pt idx="151">
                  <c:v>2.4503367550337052E-2</c:v>
                </c:pt>
                <c:pt idx="152">
                  <c:v>2.1896998648234252E-2</c:v>
                </c:pt>
                <c:pt idx="153">
                  <c:v>1.9562303872580341E-2</c:v>
                </c:pt>
                <c:pt idx="154">
                  <c:v>1.7472091494834165E-2</c:v>
                </c:pt>
                <c:pt idx="155">
                  <c:v>1.5601662241830343E-2</c:v>
                </c:pt>
                <c:pt idx="156">
                  <c:v>1.3928628341454224E-2</c:v>
                </c:pt>
                <c:pt idx="157">
                  <c:v>1.2432735254442941E-2</c:v>
                </c:pt>
                <c:pt idx="158">
                  <c:v>1.1095688866308221E-2</c:v>
                </c:pt>
                <c:pt idx="159">
                  <c:v>9.9009900990103747E-3</c:v>
                </c:pt>
                <c:pt idx="160">
                  <c:v>8.8337782498137327E-3</c:v>
                </c:pt>
                <c:pt idx="161">
                  <c:v>7.8806838503306734E-3</c:v>
                </c:pt>
                <c:pt idx="162">
                  <c:v>7.0296914396395889E-3</c:v>
                </c:pt>
                <c:pt idx="163">
                  <c:v>6.2700123414341355E-3</c:v>
                </c:pt>
                <c:pt idx="164">
                  <c:v>5.5919673088350033E-3</c:v>
                </c:pt>
                <c:pt idx="165">
                  <c:v>4.9868787366881958E-3</c:v>
                </c:pt>
                <c:pt idx="166">
                  <c:v>4.4469720271171553E-3</c:v>
                </c:pt>
                <c:pt idx="167">
                  <c:v>3.9652856191523412E-3</c:v>
                </c:pt>
                <c:pt idx="168">
                  <c:v>3.5355891486481871E-3</c:v>
                </c:pt>
                <c:pt idx="169">
                  <c:v>3.1523091832603152E-3</c:v>
                </c:pt>
                <c:pt idx="170">
                  <c:v>2.8104619732102687E-3</c:v>
                </c:pt>
                <c:pt idx="171">
                  <c:v>2.5055926672858091E-3</c:v>
                </c:pt>
                <c:pt idx="172">
                  <c:v>2.2337204613539362E-3</c:v>
                </c:pt>
                <c:pt idx="173">
                  <c:v>1.9912891707283805E-3</c:v>
                </c:pt>
                <c:pt idx="174">
                  <c:v>1.7751227458098001E-3</c:v>
                </c:pt>
                <c:pt idx="175">
                  <c:v>1.5823852808017674E-3</c:v>
                </c:pt>
                <c:pt idx="176">
                  <c:v>1.4105450967152901E-3</c:v>
                </c:pt>
                <c:pt idx="177">
                  <c:v>1.2573425113553232E-3</c:v>
                </c:pt>
                <c:pt idx="178">
                  <c:v>1.1207609398446226E-3</c:v>
                </c:pt>
                <c:pt idx="179">
                  <c:v>9.9900099900101396E-4</c:v>
                </c:pt>
                <c:pt idx="180">
                  <c:v>8.9045731721442735E-4</c:v>
                </c:pt>
                <c:pt idx="181">
                  <c:v>7.9369777816926394E-4</c:v>
                </c:pt>
                <c:pt idx="182">
                  <c:v>7.0744495171289599E-4</c:v>
                </c:pt>
                <c:pt idx="183">
                  <c:v>6.3055948833989808E-4</c:v>
                </c:pt>
                <c:pt idx="184">
                  <c:v>5.6202527515233805E-4</c:v>
                </c:pt>
                <c:pt idx="185">
                  <c:v>5.0093617081360545E-4</c:v>
                </c:pt>
                <c:pt idx="186">
                  <c:v>4.4648415500476882E-4</c:v>
                </c:pt>
                <c:pt idx="187">
                  <c:v>3.9794874430487719E-4</c:v>
                </c:pt>
                <c:pt idx="188">
                  <c:v>3.5468754134491124E-4</c:v>
                </c:pt>
                <c:pt idx="189">
                  <c:v>3.1612779762961972E-4</c:v>
                </c:pt>
                <c:pt idx="190">
                  <c:v>2.8175888268387554E-4</c:v>
                </c:pt>
                <c:pt idx="191">
                  <c:v>2.5112556326146079E-4</c:v>
                </c:pt>
                <c:pt idx="192">
                  <c:v>2.2382200635114524E-4</c:v>
                </c:pt>
                <c:pt idx="193">
                  <c:v>1.9948642872152843E-4</c:v>
                </c:pt>
                <c:pt idx="194">
                  <c:v>1.7779632384970229E-4</c:v>
                </c:pt>
                <c:pt idx="195">
                  <c:v>1.5846420436223634E-4</c:v>
                </c:pt>
                <c:pt idx="196">
                  <c:v>1.4123380465710987E-4</c:v>
                </c:pt>
                <c:pt idx="197">
                  <c:v>1.2587669424250129E-4</c:v>
                </c:pt>
                <c:pt idx="198">
                  <c:v>1.1218925758845541E-4</c:v>
                </c:pt>
                <c:pt idx="199">
                  <c:v>9.9990000999899785E-5</c:v>
                </c:pt>
                <c:pt idx="200">
                  <c:v>8.9117151238908123E-5</c:v>
                </c:pt>
                <c:pt idx="201">
                  <c:v>7.9426514400129936E-5</c:v>
                </c:pt>
                <c:pt idx="202">
                  <c:v>7.0789566920864124E-5</c:v>
                </c:pt>
                <c:pt idx="203">
                  <c:v>6.3091753627485134E-5</c:v>
                </c:pt>
                <c:pt idx="204">
                  <c:v>5.623097041919162E-5</c:v>
                </c:pt>
                <c:pt idx="205">
                  <c:v>5.0116211602181035E-5</c:v>
                </c:pt>
                <c:pt idx="206">
                  <c:v>4.4666364041901959E-5</c:v>
                </c:pt>
                <c:pt idx="207">
                  <c:v>3.9809132225249675E-5</c:v>
                </c:pt>
                <c:pt idx="208">
                  <c:v>3.5480080042611644E-5</c:v>
                </c:pt>
                <c:pt idx="209">
                  <c:v>3.1621776633304834E-5</c:v>
                </c:pt>
                <c:pt idx="210">
                  <c:v>2.8183035006795556E-5</c:v>
                </c:pt>
                <c:pt idx="211">
                  <c:v>2.5118233373598941E-5</c:v>
                </c:pt>
                <c:pt idx="212">
                  <c:v>2.2386710209668892E-5</c:v>
                </c:pt>
                <c:pt idx="213">
                  <c:v>1.9952225050460789E-5</c:v>
                </c:pt>
                <c:pt idx="214">
                  <c:v>1.7782477878245906E-5</c:v>
                </c:pt>
                <c:pt idx="215">
                  <c:v>1.5848680739948401E-5</c:v>
                </c:pt>
                <c:pt idx="216">
                  <c:v>1.4125175922813863E-5</c:v>
                </c:pt>
                <c:pt idx="217">
                  <c:v>1.2589095630617233E-5</c:v>
                </c:pt>
                <c:pt idx="218">
                  <c:v>1.1220058651890571E-5</c:v>
                </c:pt>
                <c:pt idx="219">
                  <c:v>9.9999000009995588E-6</c:v>
                </c:pt>
                <c:pt idx="220">
                  <c:v>8.9124299492215674E-6</c:v>
                </c:pt>
                <c:pt idx="221">
                  <c:v>7.9432192520092229E-6</c:v>
                </c:pt>
                <c:pt idx="222">
                  <c:v>7.079407725472527E-6</c:v>
                </c:pt>
                <c:pt idx="223">
                  <c:v>6.3095336343357572E-6</c:v>
                </c:pt>
                <c:pt idx="224">
                  <c:v>5.6233816293044113E-6</c:v>
                </c:pt>
                <c:pt idx="225">
                  <c:v>5.0118472175340302E-6</c:v>
                </c:pt>
                <c:pt idx="226">
                  <c:v>4.4668159689753293E-6</c:v>
                </c:pt>
                <c:pt idx="227">
                  <c:v>3.9810558566659168E-6</c:v>
                </c:pt>
                <c:pt idx="228">
                  <c:v>3.548121303126123E-6</c:v>
                </c:pt>
                <c:pt idx="229">
                  <c:v>3.162267660199811E-6</c:v>
                </c:pt>
                <c:pt idx="230">
                  <c:v>2.8183749880043248E-6</c:v>
                </c:pt>
                <c:pt idx="231">
                  <c:v>2.5118801219518082E-6</c:v>
                </c:pt>
                <c:pt idx="232">
                  <c:v>2.2387161267070867E-6</c:v>
                </c:pt>
                <c:pt idx="233">
                  <c:v>1.9952583339049972E-6</c:v>
                </c:pt>
                <c:pt idx="234">
                  <c:v>1.778276247766768E-6</c:v>
                </c:pt>
                <c:pt idx="235">
                  <c:v>1.5848906805785507E-6</c:v>
                </c:pt>
                <c:pt idx="236">
                  <c:v>1.41253554936316E-6</c:v>
                </c:pt>
                <c:pt idx="237">
                  <c:v>1.2589238269028799E-6</c:v>
                </c:pt>
                <c:pt idx="238">
                  <c:v>1.1220171953778898E-6</c:v>
                </c:pt>
                <c:pt idx="239">
                  <c:v>9.9999900000093166E-7</c:v>
                </c:pt>
                <c:pt idx="240">
                  <c:v>8.91250143806154E-7</c:v>
                </c:pt>
                <c:pt idx="241">
                  <c:v>7.9432760376738044E-7</c:v>
                </c:pt>
                <c:pt idx="242">
                  <c:v>7.0794528319720459E-7</c:v>
                </c:pt>
                <c:pt idx="243">
                  <c:v>6.3095694637322809E-7</c:v>
                </c:pt>
                <c:pt idx="244">
                  <c:v>5.6234100896271266E-7</c:v>
                </c:pt>
                <c:pt idx="245">
                  <c:v>5.0118698243871432E-7</c:v>
                </c:pt>
                <c:pt idx="246">
                  <c:v>4.4668339262477923E-7</c:v>
                </c:pt>
                <c:pt idx="247">
                  <c:v>3.9810701206420644E-7</c:v>
                </c:pt>
                <c:pt idx="248">
                  <c:v>3.5481326334104857E-7</c:v>
                </c:pt>
                <c:pt idx="249">
                  <c:v>3.1622766601684116E-7</c:v>
                </c:pt>
                <c:pt idx="250">
                  <c:v>2.8183821369361714E-7</c:v>
                </c:pt>
              </c:numCache>
            </c:numRef>
          </c:yVal>
          <c:smooth val="1"/>
          <c:extLst>
            <c:ext xmlns:c16="http://schemas.microsoft.com/office/drawing/2014/chart" uri="{C3380CC4-5D6E-409C-BE32-E72D297353CC}">
              <c16:uniqueId val="{00000001-D352-49A8-B820-B65FFF9F31F5}"/>
            </c:ext>
          </c:extLst>
        </c:ser>
        <c:ser>
          <c:idx val="2"/>
          <c:order val="2"/>
          <c:tx>
            <c:strRef>
              <c:f>List2!$AC$5</c:f>
              <c:strCache>
                <c:ptCount val="1"/>
                <c:pt idx="0">
                  <c:v>[Bi-]</c:v>
                </c:pt>
              </c:strCache>
            </c:strRef>
          </c:tx>
          <c:spPr>
            <a:ln w="22225" cap="rnd">
              <a:solidFill>
                <a:schemeClr val="accent3"/>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List2!$AC$6:$AC$256</c:f>
              <c:numCache>
                <c:formatCode>General</c:formatCode>
                <c:ptCount val="251"/>
                <c:pt idx="0">
                  <c:v>1.1220171953779783E-6</c:v>
                </c:pt>
                <c:pt idx="1">
                  <c:v>1.2589238269029794E-6</c:v>
                </c:pt>
                <c:pt idx="2">
                  <c:v>1.4125355493632746E-6</c:v>
                </c:pt>
                <c:pt idx="3">
                  <c:v>1.5848906805786717E-6</c:v>
                </c:pt>
                <c:pt idx="4">
                  <c:v>1.7782762477668993E-6</c:v>
                </c:pt>
                <c:pt idx="5">
                  <c:v>1.9952583339051412E-6</c:v>
                </c:pt>
                <c:pt idx="6">
                  <c:v>2.2387161267072459E-6</c:v>
                </c:pt>
                <c:pt idx="7">
                  <c:v>2.5118801219520017E-6</c:v>
                </c:pt>
                <c:pt idx="8">
                  <c:v>2.8183749880045218E-6</c:v>
                </c:pt>
                <c:pt idx="9">
                  <c:v>3.1622676602000325E-6</c:v>
                </c:pt>
                <c:pt idx="10">
                  <c:v>3.5481213031263568E-6</c:v>
                </c:pt>
                <c:pt idx="11">
                  <c:v>3.9810558566661777E-6</c:v>
                </c:pt>
                <c:pt idx="12">
                  <c:v>4.4668159689756029E-6</c:v>
                </c:pt>
                <c:pt idx="13">
                  <c:v>5.0118472175343538E-6</c:v>
                </c:pt>
                <c:pt idx="14">
                  <c:v>5.6233816293047434E-6</c:v>
                </c:pt>
                <c:pt idx="15">
                  <c:v>6.3095336343361206E-6</c:v>
                </c:pt>
                <c:pt idx="16">
                  <c:v>7.0794077254729412E-6</c:v>
                </c:pt>
                <c:pt idx="17">
                  <c:v>7.9432192520096464E-6</c:v>
                </c:pt>
                <c:pt idx="18">
                  <c:v>8.9124299492220739E-6</c:v>
                </c:pt>
                <c:pt idx="19">
                  <c:v>9.9999000010000992E-6</c:v>
                </c:pt>
                <c:pt idx="20">
                  <c:v>1.1220058651891104E-5</c:v>
                </c:pt>
                <c:pt idx="21">
                  <c:v>1.2589095630617843E-5</c:v>
                </c:pt>
                <c:pt idx="22">
                  <c:v>1.4125175922814503E-5</c:v>
                </c:pt>
                <c:pt idx="23">
                  <c:v>1.5848680739949123E-5</c:v>
                </c:pt>
                <c:pt idx="24">
                  <c:v>1.7782477878246665E-5</c:v>
                </c:pt>
                <c:pt idx="25">
                  <c:v>1.9952225050461585E-5</c:v>
                </c:pt>
                <c:pt idx="26">
                  <c:v>2.2386710209670027E-5</c:v>
                </c:pt>
                <c:pt idx="27">
                  <c:v>2.5118233373600002E-5</c:v>
                </c:pt>
                <c:pt idx="28">
                  <c:v>2.818303500679662E-5</c:v>
                </c:pt>
                <c:pt idx="29">
                  <c:v>3.1621776633305966E-5</c:v>
                </c:pt>
                <c:pt idx="30">
                  <c:v>3.5480080042612802E-5</c:v>
                </c:pt>
                <c:pt idx="31">
                  <c:v>3.9809132225250989E-5</c:v>
                </c:pt>
                <c:pt idx="32">
                  <c:v>4.4666364041903158E-5</c:v>
                </c:pt>
                <c:pt idx="33">
                  <c:v>5.0116211602182607E-5</c:v>
                </c:pt>
                <c:pt idx="34">
                  <c:v>5.6230970419192813E-5</c:v>
                </c:pt>
                <c:pt idx="35">
                  <c:v>6.3091753627487004E-5</c:v>
                </c:pt>
                <c:pt idx="36">
                  <c:v>7.078956692086655E-5</c:v>
                </c:pt>
                <c:pt idx="37">
                  <c:v>7.9426514400131995E-5</c:v>
                </c:pt>
                <c:pt idx="38">
                  <c:v>8.9117151238910251E-5</c:v>
                </c:pt>
                <c:pt idx="39">
                  <c:v>9.9990000999901222E-5</c:v>
                </c:pt>
                <c:pt idx="40">
                  <c:v>1.1218925758845781E-4</c:v>
                </c:pt>
                <c:pt idx="41">
                  <c:v>1.2587669424250349E-4</c:v>
                </c:pt>
                <c:pt idx="42">
                  <c:v>1.4123380465711174E-4</c:v>
                </c:pt>
                <c:pt idx="43">
                  <c:v>1.5846420436223859E-4</c:v>
                </c:pt>
                <c:pt idx="44">
                  <c:v>1.7779632384970419E-4</c:v>
                </c:pt>
                <c:pt idx="45">
                  <c:v>1.9948642872153063E-4</c:v>
                </c:pt>
                <c:pt idx="46">
                  <c:v>2.2382200635114673E-4</c:v>
                </c:pt>
                <c:pt idx="47">
                  <c:v>2.5112556326146166E-4</c:v>
                </c:pt>
                <c:pt idx="48">
                  <c:v>2.8175888268387614E-4</c:v>
                </c:pt>
                <c:pt idx="49">
                  <c:v>3.1612779762961961E-4</c:v>
                </c:pt>
                <c:pt idx="50">
                  <c:v>3.5468754134491113E-4</c:v>
                </c:pt>
                <c:pt idx="51">
                  <c:v>3.9794874430487594E-4</c:v>
                </c:pt>
                <c:pt idx="52">
                  <c:v>4.4648415500476562E-4</c:v>
                </c:pt>
                <c:pt idx="53">
                  <c:v>5.0093617081360133E-4</c:v>
                </c:pt>
                <c:pt idx="54">
                  <c:v>5.6202527515233122E-4</c:v>
                </c:pt>
                <c:pt idx="55">
                  <c:v>6.3055948833989125E-4</c:v>
                </c:pt>
                <c:pt idx="56">
                  <c:v>7.0744495171288992E-4</c:v>
                </c:pt>
                <c:pt idx="57">
                  <c:v>7.9369777816924931E-4</c:v>
                </c:pt>
                <c:pt idx="58">
                  <c:v>8.9045731721440567E-4</c:v>
                </c:pt>
                <c:pt idx="59">
                  <c:v>9.9900099900100225E-4</c:v>
                </c:pt>
                <c:pt idx="60">
                  <c:v>1.1207609398446001E-3</c:v>
                </c:pt>
                <c:pt idx="61">
                  <c:v>1.2573425113552941E-3</c:v>
                </c:pt>
                <c:pt idx="62">
                  <c:v>1.4105450967152541E-3</c:v>
                </c:pt>
                <c:pt idx="63">
                  <c:v>1.5823852808017251E-3</c:v>
                </c:pt>
                <c:pt idx="64">
                  <c:v>1.7751227458097461E-3</c:v>
                </c:pt>
                <c:pt idx="65">
                  <c:v>1.9912891707283215E-3</c:v>
                </c:pt>
                <c:pt idx="66">
                  <c:v>2.2337204613538412E-3</c:v>
                </c:pt>
                <c:pt idx="67">
                  <c:v>2.5055926672857306E-3</c:v>
                </c:pt>
                <c:pt idx="68">
                  <c:v>2.8104619732101637E-3</c:v>
                </c:pt>
                <c:pt idx="69">
                  <c:v>3.152309183260179E-3</c:v>
                </c:pt>
                <c:pt idx="70">
                  <c:v>3.5355891486480492E-3</c:v>
                </c:pt>
                <c:pt idx="71">
                  <c:v>3.9652856191521625E-3</c:v>
                </c:pt>
                <c:pt idx="72">
                  <c:v>4.4469720271169116E-3</c:v>
                </c:pt>
                <c:pt idx="73">
                  <c:v>4.9868787366879174E-3</c:v>
                </c:pt>
                <c:pt idx="74">
                  <c:v>5.5919673088347562E-3</c:v>
                </c:pt>
                <c:pt idx="75">
                  <c:v>6.2700123414338076E-3</c:v>
                </c:pt>
                <c:pt idx="76">
                  <c:v>7.029691439639209E-3</c:v>
                </c:pt>
                <c:pt idx="77">
                  <c:v>7.8806838503301894E-3</c:v>
                </c:pt>
                <c:pt idx="78">
                  <c:v>8.8337782498132261E-3</c:v>
                </c:pt>
                <c:pt idx="79">
                  <c:v>9.9009900990098612E-3</c:v>
                </c:pt>
                <c:pt idx="80">
                  <c:v>1.1095688866307601E-2</c:v>
                </c:pt>
                <c:pt idx="81">
                  <c:v>1.2432735254442231E-2</c:v>
                </c:pt>
                <c:pt idx="82">
                  <c:v>1.3928628341453444E-2</c:v>
                </c:pt>
                <c:pt idx="83">
                  <c:v>1.5601662241829383E-2</c:v>
                </c:pt>
                <c:pt idx="84">
                  <c:v>1.747209149483318E-2</c:v>
                </c:pt>
                <c:pt idx="85">
                  <c:v>1.9562303872579206E-2</c:v>
                </c:pt>
                <c:pt idx="86">
                  <c:v>2.1896998648233051E-2</c:v>
                </c:pt>
                <c:pt idx="87">
                  <c:v>2.4503367550335612E-2</c:v>
                </c:pt>
                <c:pt idx="88">
                  <c:v>2.7411274627306338E-2</c:v>
                </c:pt>
                <c:pt idx="89">
                  <c:v>3.0653430031715001E-2</c:v>
                </c:pt>
                <c:pt idx="90">
                  <c:v>3.4265551284824391E-2</c:v>
                </c:pt>
                <c:pt idx="91">
                  <c:v>3.828650388225404E-2</c:v>
                </c:pt>
                <c:pt idx="92">
                  <c:v>4.2758411146535974E-2</c:v>
                </c:pt>
                <c:pt idx="93">
                  <c:v>4.7726721034203751E-2</c:v>
                </c:pt>
                <c:pt idx="94">
                  <c:v>5.324021520202149E-2</c:v>
                </c:pt>
                <c:pt idx="95">
                  <c:v>5.9350943102766826E-2</c:v>
                </c:pt>
                <c:pt idx="96">
                  <c:v>6.6114061337194371E-2</c:v>
                </c:pt>
                <c:pt idx="97">
                  <c:v>7.3587556117572159E-2</c:v>
                </c:pt>
                <c:pt idx="98">
                  <c:v>8.1831824755150467E-2</c:v>
                </c:pt>
                <c:pt idx="99">
                  <c:v>9.0909090909089912E-2</c:v>
                </c:pt>
                <c:pt idx="100">
                  <c:v>0.10088262835672136</c:v>
                </c:pt>
                <c:pt idx="101">
                  <c:v>0.11181576977811473</c:v>
                </c:pt>
                <c:pt idx="102">
                  <c:v>0.12377068106893389</c:v>
                </c:pt>
                <c:pt idx="103">
                  <c:v>0.13680688860320731</c:v>
                </c:pt>
                <c:pt idx="104">
                  <c:v>0.15097955721132114</c:v>
                </c:pt>
                <c:pt idx="105">
                  <c:v>0.16633753081655858</c:v>
                </c:pt>
                <c:pt idx="106">
                  <c:v>0.18292116580002349</c:v>
                </c:pt>
                <c:pt idx="107">
                  <c:v>0.20076000891309775</c:v>
                </c:pt>
                <c:pt idx="108">
                  <c:v>0.21987039600683744</c:v>
                </c:pt>
                <c:pt idx="109">
                  <c:v>0.24025307335203741</c:v>
                </c:pt>
                <c:pt idx="110">
                  <c:v>0.26189096745957841</c:v>
                </c:pt>
                <c:pt idx="111">
                  <c:v>0.28474724895079573</c:v>
                </c:pt>
                <c:pt idx="112">
                  <c:v>0.30876384758523112</c:v>
                </c:pt>
                <c:pt idx="113">
                  <c:v>0.33386057541687558</c:v>
                </c:pt>
                <c:pt idx="114">
                  <c:v>0.35993500019710883</c:v>
                </c:pt>
                <c:pt idx="115">
                  <c:v>0.38686317984685487</c:v>
                </c:pt>
                <c:pt idx="116">
                  <c:v>0.41450132132818385</c:v>
                </c:pt>
                <c:pt idx="117">
                  <c:v>0.44268836623770258</c:v>
                </c:pt>
                <c:pt idx="118">
                  <c:v>0.47124943610772424</c:v>
                </c:pt>
                <c:pt idx="119">
                  <c:v>0.49999999999999639</c:v>
                </c:pt>
                <c:pt idx="120">
                  <c:v>0.52875056389225628</c:v>
                </c:pt>
                <c:pt idx="121">
                  <c:v>0.55731163376228532</c:v>
                </c:pt>
                <c:pt idx="122">
                  <c:v>0.58549867867180261</c:v>
                </c:pt>
                <c:pt idx="123">
                  <c:v>0.61313682015313575</c:v>
                </c:pt>
                <c:pt idx="124">
                  <c:v>0.6400649998028779</c:v>
                </c:pt>
                <c:pt idx="125">
                  <c:v>0.6661394245831227</c:v>
                </c:pt>
                <c:pt idx="126">
                  <c:v>0.69123615241475611</c:v>
                </c:pt>
                <c:pt idx="127">
                  <c:v>0.71525275104919195</c:v>
                </c:pt>
                <c:pt idx="128">
                  <c:v>0.73810903254041982</c:v>
                </c:pt>
                <c:pt idx="129">
                  <c:v>0.75974692664795174</c:v>
                </c:pt>
                <c:pt idx="130">
                  <c:v>0.78012960399315634</c:v>
                </c:pt>
                <c:pt idx="131">
                  <c:v>0.7992399910868927</c:v>
                </c:pt>
                <c:pt idx="132">
                  <c:v>0.81707883419996963</c:v>
                </c:pt>
                <c:pt idx="133">
                  <c:v>0.83366246918343312</c:v>
                </c:pt>
                <c:pt idx="134">
                  <c:v>0.84902044278867705</c:v>
                </c:pt>
                <c:pt idx="135">
                  <c:v>0.86319311139678934</c:v>
                </c:pt>
                <c:pt idx="136">
                  <c:v>0.8762293189310606</c:v>
                </c:pt>
                <c:pt idx="137">
                  <c:v>0.88818423022187964</c:v>
                </c:pt>
                <c:pt idx="138">
                  <c:v>0.89911737164327321</c:v>
                </c:pt>
                <c:pt idx="139">
                  <c:v>0.90909090909090551</c:v>
                </c:pt>
                <c:pt idx="140">
                  <c:v>0.91816817524484506</c:v>
                </c:pt>
                <c:pt idx="141">
                  <c:v>0.92641244388241917</c:v>
                </c:pt>
                <c:pt idx="142">
                  <c:v>0.93388593866280556</c:v>
                </c:pt>
                <c:pt idx="143">
                  <c:v>0.94064905689723355</c:v>
                </c:pt>
                <c:pt idx="144">
                  <c:v>0.94675978479797551</c:v>
                </c:pt>
                <c:pt idx="145">
                  <c:v>0.95227327896579461</c:v>
                </c:pt>
                <c:pt idx="146">
                  <c:v>0.95724158885346222</c:v>
                </c:pt>
                <c:pt idx="147">
                  <c:v>0.96171349611774382</c:v>
                </c:pt>
                <c:pt idx="148">
                  <c:v>0.96573444871517711</c:v>
                </c:pt>
                <c:pt idx="149">
                  <c:v>0.96934656996828328</c:v>
                </c:pt>
                <c:pt idx="150">
                  <c:v>0.97258872537269236</c:v>
                </c:pt>
                <c:pt idx="151">
                  <c:v>0.97549663244966678</c:v>
                </c:pt>
                <c:pt idx="152">
                  <c:v>0.97810300135176587</c:v>
                </c:pt>
                <c:pt idx="153">
                  <c:v>0.98043769612741949</c:v>
                </c:pt>
                <c:pt idx="154">
                  <c:v>0.98252790850516558</c:v>
                </c:pt>
                <c:pt idx="155">
                  <c:v>0.98439833775816987</c:v>
                </c:pt>
                <c:pt idx="156">
                  <c:v>0.98607137165854575</c:v>
                </c:pt>
                <c:pt idx="157">
                  <c:v>0.98756726474555101</c:v>
                </c:pt>
                <c:pt idx="158">
                  <c:v>0.98890431113369182</c:v>
                </c:pt>
                <c:pt idx="159">
                  <c:v>0.99009900990098954</c:v>
                </c:pt>
                <c:pt idx="160">
                  <c:v>0.99116622175018265</c:v>
                </c:pt>
                <c:pt idx="161">
                  <c:v>0.99211931614966942</c:v>
                </c:pt>
                <c:pt idx="162">
                  <c:v>0.99297030856036039</c:v>
                </c:pt>
                <c:pt idx="163">
                  <c:v>0.99372998765856968</c:v>
                </c:pt>
                <c:pt idx="164">
                  <c:v>0.99440803269116562</c:v>
                </c:pt>
                <c:pt idx="165">
                  <c:v>0.99501312126330799</c:v>
                </c:pt>
                <c:pt idx="166">
                  <c:v>0.99555302797288259</c:v>
                </c:pt>
                <c:pt idx="167">
                  <c:v>0.99603471438084767</c:v>
                </c:pt>
                <c:pt idx="168">
                  <c:v>0.9964644108513474</c:v>
                </c:pt>
                <c:pt idx="169">
                  <c:v>0.99684769081673952</c:v>
                </c:pt>
                <c:pt idx="170">
                  <c:v>0.99718953802678967</c:v>
                </c:pt>
                <c:pt idx="171">
                  <c:v>0.99749440733271422</c:v>
                </c:pt>
                <c:pt idx="172">
                  <c:v>0.99776627953864616</c:v>
                </c:pt>
                <c:pt idx="173">
                  <c:v>0.99800871082927167</c:v>
                </c:pt>
                <c:pt idx="174">
                  <c:v>0.99822487725419529</c:v>
                </c:pt>
                <c:pt idx="175">
                  <c:v>0.99841761471919821</c:v>
                </c:pt>
                <c:pt idx="176">
                  <c:v>0.99858945490328466</c:v>
                </c:pt>
                <c:pt idx="177">
                  <c:v>0.99874265748864799</c:v>
                </c:pt>
                <c:pt idx="178">
                  <c:v>0.99887923906015563</c:v>
                </c:pt>
                <c:pt idx="179">
                  <c:v>0.99900099900099859</c:v>
                </c:pt>
                <c:pt idx="180">
                  <c:v>0.99910954268278562</c:v>
                </c:pt>
                <c:pt idx="181">
                  <c:v>0.99920630222183049</c:v>
                </c:pt>
                <c:pt idx="182">
                  <c:v>0.99929255504828696</c:v>
                </c:pt>
                <c:pt idx="183">
                  <c:v>0.99936944051165666</c:v>
                </c:pt>
                <c:pt idx="184">
                  <c:v>0.99943797472484397</c:v>
                </c:pt>
                <c:pt idx="185">
                  <c:v>0.99949906382918663</c:v>
                </c:pt>
                <c:pt idx="186">
                  <c:v>0.9995535158449913</c:v>
                </c:pt>
                <c:pt idx="187">
                  <c:v>0.99960205125569512</c:v>
                </c:pt>
                <c:pt idx="188">
                  <c:v>0.99964531245866006</c:v>
                </c:pt>
                <c:pt idx="189">
                  <c:v>0.99968387220237065</c:v>
                </c:pt>
                <c:pt idx="190">
                  <c:v>0.99971824111731356</c:v>
                </c:pt>
                <c:pt idx="191">
                  <c:v>0.99974887443673865</c:v>
                </c:pt>
                <c:pt idx="192">
                  <c:v>0.99977617799364848</c:v>
                </c:pt>
                <c:pt idx="193">
                  <c:v>0.99980051357127864</c:v>
                </c:pt>
                <c:pt idx="194">
                  <c:v>0.9998222036761506</c:v>
                </c:pt>
                <c:pt idx="195">
                  <c:v>0.9998415357956375</c:v>
                </c:pt>
                <c:pt idx="196">
                  <c:v>0.99985876619534297</c:v>
                </c:pt>
                <c:pt idx="197">
                  <c:v>0.99987412330575753</c:v>
                </c:pt>
                <c:pt idx="198">
                  <c:v>0.99988781074241151</c:v>
                </c:pt>
                <c:pt idx="199">
                  <c:v>0.99990000999900008</c:v>
                </c:pt>
                <c:pt idx="200">
                  <c:v>0.99991088284876106</c:v>
                </c:pt>
                <c:pt idx="201">
                  <c:v>0.99992057348560004</c:v>
                </c:pt>
                <c:pt idx="202">
                  <c:v>0.9999292104330868</c:v>
                </c:pt>
                <c:pt idx="203">
                  <c:v>0.99993690824637249</c:v>
                </c:pt>
                <c:pt idx="204">
                  <c:v>0.99994376902958082</c:v>
                </c:pt>
                <c:pt idx="205">
                  <c:v>0.99994988378840122</c:v>
                </c:pt>
                <c:pt idx="206">
                  <c:v>0.99995533363595812</c:v>
                </c:pt>
                <c:pt idx="207">
                  <c:v>0.99996019086777144</c:v>
                </c:pt>
                <c:pt idx="208">
                  <c:v>0.99996451991995239</c:v>
                </c:pt>
                <c:pt idx="209">
                  <c:v>0.99996837822336659</c:v>
                </c:pt>
                <c:pt idx="210">
                  <c:v>0.99997181696499748</c:v>
                </c:pt>
                <c:pt idx="211">
                  <c:v>0.99997488176662286</c:v>
                </c:pt>
                <c:pt idx="212">
                  <c:v>0.99997761328979529</c:v>
                </c:pt>
                <c:pt idx="213">
                  <c:v>0.99998004777494587</c:v>
                </c:pt>
                <c:pt idx="214">
                  <c:v>0.9999822175221218</c:v>
                </c:pt>
                <c:pt idx="215">
                  <c:v>0.99998415131925678</c:v>
                </c:pt>
                <c:pt idx="216">
                  <c:v>0.99998587482407764</c:v>
                </c:pt>
                <c:pt idx="217">
                  <c:v>0.99998741090436938</c:v>
                </c:pt>
                <c:pt idx="218">
                  <c:v>0.99998877994134305</c:v>
                </c:pt>
                <c:pt idx="219">
                  <c:v>0.99999000009999894</c:v>
                </c:pt>
                <c:pt idx="220">
                  <c:v>0.99999108757005073</c:v>
                </c:pt>
                <c:pt idx="221">
                  <c:v>0.99999205678074787</c:v>
                </c:pt>
                <c:pt idx="222">
                  <c:v>0.9999929205922744</c:v>
                </c:pt>
                <c:pt idx="223">
                  <c:v>0.99999369046636566</c:v>
                </c:pt>
                <c:pt idx="224">
                  <c:v>0.99999437661837676</c:v>
                </c:pt>
                <c:pt idx="225">
                  <c:v>0.99999498815278254</c:v>
                </c:pt>
                <c:pt idx="226">
                  <c:v>0.99999553318403489</c:v>
                </c:pt>
                <c:pt idx="227">
                  <c:v>0.99999601894414369</c:v>
                </c:pt>
                <c:pt idx="228">
                  <c:v>0.9999964518786969</c:v>
                </c:pt>
                <c:pt idx="229">
                  <c:v>0.99999683773233949</c:v>
                </c:pt>
                <c:pt idx="230">
                  <c:v>0.9999971816250115</c:v>
                </c:pt>
                <c:pt idx="231">
                  <c:v>0.99999748811987865</c:v>
                </c:pt>
                <c:pt idx="232">
                  <c:v>0.99999776128387363</c:v>
                </c:pt>
                <c:pt idx="233">
                  <c:v>0.99999800474166556</c:v>
                </c:pt>
                <c:pt idx="234">
                  <c:v>0.9999982217237523</c:v>
                </c:pt>
                <c:pt idx="235">
                  <c:v>0.99999841510931964</c:v>
                </c:pt>
                <c:pt idx="236">
                  <c:v>0.99999858746445069</c:v>
                </c:pt>
                <c:pt idx="237">
                  <c:v>0.99999874107617315</c:v>
                </c:pt>
                <c:pt idx="238">
                  <c:v>0.99999887798280462</c:v>
                </c:pt>
                <c:pt idx="239">
                  <c:v>0.99999900000099995</c:v>
                </c:pt>
                <c:pt idx="240">
                  <c:v>0.9999991087498562</c:v>
                </c:pt>
                <c:pt idx="241">
                  <c:v>0.99999920567239664</c:v>
                </c:pt>
                <c:pt idx="242">
                  <c:v>0.99999929205472105</c:v>
                </c:pt>
                <c:pt idx="243">
                  <c:v>0.99999936904305353</c:v>
                </c:pt>
                <c:pt idx="244">
                  <c:v>0.99999943765899846</c:v>
                </c:pt>
                <c:pt idx="245">
                  <c:v>0.99999949881301764</c:v>
                </c:pt>
                <c:pt idx="246">
                  <c:v>0.99999955331660761</c:v>
                </c:pt>
                <c:pt idx="247">
                  <c:v>0.99999960189298787</c:v>
                </c:pt>
                <c:pt idx="248">
                  <c:v>0.99999964518673667</c:v>
                </c:pt>
                <c:pt idx="249">
                  <c:v>0.99999968377233406</c:v>
                </c:pt>
                <c:pt idx="250">
                  <c:v>0.99999971816179012</c:v>
                </c:pt>
              </c:numCache>
            </c:numRef>
          </c:yVal>
          <c:smooth val="1"/>
          <c:extLst>
            <c:ext xmlns:c16="http://schemas.microsoft.com/office/drawing/2014/chart" uri="{C3380CC4-5D6E-409C-BE32-E72D297353CC}">
              <c16:uniqueId val="{00000002-D352-49A8-B820-B65FFF9F31F5}"/>
            </c:ext>
          </c:extLst>
        </c:ser>
        <c:dLbls>
          <c:showLegendKey val="0"/>
          <c:showVal val="0"/>
          <c:showCatName val="0"/>
          <c:showSerName val="0"/>
          <c:showPercent val="0"/>
          <c:showBubbleSize val="0"/>
        </c:dLbls>
        <c:axId val="134002560"/>
        <c:axId val="134017792"/>
      </c:scatterChart>
      <c:valAx>
        <c:axId val="134002560"/>
        <c:scaling>
          <c:orientation val="minMax"/>
          <c:max val="10"/>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4017792"/>
        <c:crosses val="autoZero"/>
        <c:crossBetween val="midCat"/>
      </c:valAx>
      <c:valAx>
        <c:axId val="13401779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beta, [HB], [B-]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4002560"/>
        <c:crosses val="autoZero"/>
        <c:crossBetween val="midCat"/>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2939233606706"/>
          <c:y val="0.11955319252889611"/>
          <c:w val="0.67578299557475963"/>
          <c:h val="0.83924196632978543"/>
        </c:manualLayout>
      </c:layout>
      <c:scatterChart>
        <c:scatterStyle val="smoothMarker"/>
        <c:varyColors val="0"/>
        <c:ser>
          <c:idx val="2"/>
          <c:order val="0"/>
          <c:tx>
            <c:strRef>
              <c:f>List2!$AC$5</c:f>
              <c:strCache>
                <c:ptCount val="1"/>
                <c:pt idx="0">
                  <c:v>[Bi-]</c:v>
                </c:pt>
              </c:strCache>
            </c:strRef>
          </c:tx>
          <c:spPr>
            <a:ln w="22225">
              <a:solidFill>
                <a:srgbClr val="0070C0"/>
              </a:solidFill>
              <a:prstDash val="solid"/>
            </a:ln>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0.70000000000000062</c:v>
                </c:pt>
                <c:pt idx="14">
                  <c:v>0.75000000000000322</c:v>
                </c:pt>
                <c:pt idx="15">
                  <c:v>0.79999999999999982</c:v>
                </c:pt>
                <c:pt idx="16">
                  <c:v>0.85000000000000064</c:v>
                </c:pt>
                <c:pt idx="17">
                  <c:v>0.9</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1.7000000000000022</c:v>
                </c:pt>
                <c:pt idx="34">
                  <c:v>1.7500000000000027</c:v>
                </c:pt>
                <c:pt idx="35">
                  <c:v>1.8000000000000007</c:v>
                </c:pt>
                <c:pt idx="36">
                  <c:v>1.8500000000000021</c:v>
                </c:pt>
                <c:pt idx="37">
                  <c:v>1.9000000000000021</c:v>
                </c:pt>
                <c:pt idx="38">
                  <c:v>1.950000000000006</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List2!$AC$6:$AC$256</c:f>
              <c:numCache>
                <c:formatCode>General</c:formatCode>
                <c:ptCount val="251"/>
                <c:pt idx="0">
                  <c:v>1.1220171953779783E-6</c:v>
                </c:pt>
                <c:pt idx="1">
                  <c:v>1.2589238269029799E-6</c:v>
                </c:pt>
                <c:pt idx="2">
                  <c:v>1.4125355493632752E-6</c:v>
                </c:pt>
                <c:pt idx="3">
                  <c:v>1.5848906805786721E-6</c:v>
                </c:pt>
                <c:pt idx="4">
                  <c:v>1.7782762477669016E-6</c:v>
                </c:pt>
                <c:pt idx="5">
                  <c:v>1.9952583339051412E-6</c:v>
                </c:pt>
                <c:pt idx="6">
                  <c:v>2.2387161267072464E-6</c:v>
                </c:pt>
                <c:pt idx="7">
                  <c:v>2.5118801219520022E-6</c:v>
                </c:pt>
                <c:pt idx="8">
                  <c:v>2.8183749880045235E-6</c:v>
                </c:pt>
                <c:pt idx="9">
                  <c:v>3.1622676602000338E-6</c:v>
                </c:pt>
                <c:pt idx="10">
                  <c:v>3.5481213031263589E-6</c:v>
                </c:pt>
                <c:pt idx="11">
                  <c:v>3.9810558566661802E-6</c:v>
                </c:pt>
                <c:pt idx="12">
                  <c:v>4.4668159689756029E-6</c:v>
                </c:pt>
                <c:pt idx="13">
                  <c:v>5.0118472175343555E-6</c:v>
                </c:pt>
                <c:pt idx="14">
                  <c:v>5.6233816293047434E-6</c:v>
                </c:pt>
                <c:pt idx="15">
                  <c:v>6.3095336343361206E-6</c:v>
                </c:pt>
                <c:pt idx="16">
                  <c:v>7.0794077254729412E-6</c:v>
                </c:pt>
                <c:pt idx="17">
                  <c:v>7.9432192520096532E-6</c:v>
                </c:pt>
                <c:pt idx="18">
                  <c:v>8.9124299492220739E-6</c:v>
                </c:pt>
                <c:pt idx="19">
                  <c:v>9.9999000010001026E-6</c:v>
                </c:pt>
                <c:pt idx="20">
                  <c:v>1.1220058651891113E-5</c:v>
                </c:pt>
                <c:pt idx="21">
                  <c:v>1.2589095630617848E-5</c:v>
                </c:pt>
                <c:pt idx="22">
                  <c:v>1.4125175922814512E-5</c:v>
                </c:pt>
                <c:pt idx="23">
                  <c:v>1.5848680739949136E-5</c:v>
                </c:pt>
                <c:pt idx="24">
                  <c:v>1.7782477878246692E-5</c:v>
                </c:pt>
                <c:pt idx="25">
                  <c:v>1.9952225050461592E-5</c:v>
                </c:pt>
                <c:pt idx="26">
                  <c:v>2.2386710209670027E-5</c:v>
                </c:pt>
                <c:pt idx="27">
                  <c:v>2.5118233373600012E-5</c:v>
                </c:pt>
                <c:pt idx="28">
                  <c:v>2.8183035006796653E-5</c:v>
                </c:pt>
                <c:pt idx="29">
                  <c:v>3.1621776633305966E-5</c:v>
                </c:pt>
                <c:pt idx="30">
                  <c:v>3.5480080042612802E-5</c:v>
                </c:pt>
                <c:pt idx="31">
                  <c:v>3.9809132225251044E-5</c:v>
                </c:pt>
                <c:pt idx="32">
                  <c:v>4.4666364041903185E-5</c:v>
                </c:pt>
                <c:pt idx="33">
                  <c:v>5.0116211602182627E-5</c:v>
                </c:pt>
                <c:pt idx="34">
                  <c:v>5.6230970419192982E-5</c:v>
                </c:pt>
                <c:pt idx="35">
                  <c:v>6.3091753627487004E-5</c:v>
                </c:pt>
                <c:pt idx="36">
                  <c:v>7.0789566920866659E-5</c:v>
                </c:pt>
                <c:pt idx="37">
                  <c:v>7.9426514400132077E-5</c:v>
                </c:pt>
                <c:pt idx="38">
                  <c:v>8.9117151238910251E-5</c:v>
                </c:pt>
                <c:pt idx="39">
                  <c:v>9.999000099990133E-5</c:v>
                </c:pt>
                <c:pt idx="40">
                  <c:v>1.1218925758845823E-4</c:v>
                </c:pt>
                <c:pt idx="41">
                  <c:v>1.2587669424250373E-4</c:v>
                </c:pt>
                <c:pt idx="42">
                  <c:v>1.412338046571118E-4</c:v>
                </c:pt>
                <c:pt idx="43">
                  <c:v>1.5846420436223878E-4</c:v>
                </c:pt>
                <c:pt idx="44">
                  <c:v>1.7779632384970457E-4</c:v>
                </c:pt>
                <c:pt idx="45">
                  <c:v>1.9948642872153063E-4</c:v>
                </c:pt>
                <c:pt idx="46">
                  <c:v>2.2382200635114692E-4</c:v>
                </c:pt>
                <c:pt idx="47">
                  <c:v>2.5112556326146166E-4</c:v>
                </c:pt>
                <c:pt idx="48">
                  <c:v>2.8175888268387614E-4</c:v>
                </c:pt>
                <c:pt idx="49">
                  <c:v>3.1612779762961994E-4</c:v>
                </c:pt>
                <c:pt idx="50">
                  <c:v>3.5468754134491119E-4</c:v>
                </c:pt>
                <c:pt idx="51">
                  <c:v>3.9794874430487616E-4</c:v>
                </c:pt>
                <c:pt idx="52">
                  <c:v>4.4648415500476578E-4</c:v>
                </c:pt>
                <c:pt idx="53">
                  <c:v>5.0093617081360209E-4</c:v>
                </c:pt>
                <c:pt idx="54">
                  <c:v>5.6202527515233154E-4</c:v>
                </c:pt>
                <c:pt idx="55">
                  <c:v>6.3055948833989222E-4</c:v>
                </c:pt>
                <c:pt idx="56">
                  <c:v>7.0744495171289013E-4</c:v>
                </c:pt>
                <c:pt idx="57">
                  <c:v>7.9369777816924974E-4</c:v>
                </c:pt>
                <c:pt idx="58">
                  <c:v>8.9045731721440848E-4</c:v>
                </c:pt>
                <c:pt idx="59">
                  <c:v>9.9900099900100225E-4</c:v>
                </c:pt>
                <c:pt idx="60">
                  <c:v>1.1207609398446007E-3</c:v>
                </c:pt>
                <c:pt idx="61">
                  <c:v>1.257342511355295E-3</c:v>
                </c:pt>
                <c:pt idx="62">
                  <c:v>1.4105450967152545E-3</c:v>
                </c:pt>
                <c:pt idx="63">
                  <c:v>1.5823852808017262E-3</c:v>
                </c:pt>
                <c:pt idx="64">
                  <c:v>1.7751227458097521E-3</c:v>
                </c:pt>
                <c:pt idx="65">
                  <c:v>1.9912891707283215E-3</c:v>
                </c:pt>
                <c:pt idx="66">
                  <c:v>2.2337204613538412E-3</c:v>
                </c:pt>
                <c:pt idx="67">
                  <c:v>2.5055926672857319E-3</c:v>
                </c:pt>
                <c:pt idx="68">
                  <c:v>2.8104619732101637E-3</c:v>
                </c:pt>
                <c:pt idx="69">
                  <c:v>3.152309183260179E-3</c:v>
                </c:pt>
                <c:pt idx="70">
                  <c:v>3.5355891486480509E-3</c:v>
                </c:pt>
                <c:pt idx="71">
                  <c:v>3.9652856191521651E-3</c:v>
                </c:pt>
                <c:pt idx="72">
                  <c:v>4.4469720271169116E-3</c:v>
                </c:pt>
                <c:pt idx="73">
                  <c:v>4.9868787366879434E-3</c:v>
                </c:pt>
                <c:pt idx="74">
                  <c:v>5.5919673088347588E-3</c:v>
                </c:pt>
                <c:pt idx="75">
                  <c:v>6.2700123414338102E-3</c:v>
                </c:pt>
                <c:pt idx="76">
                  <c:v>7.0296914396392124E-3</c:v>
                </c:pt>
                <c:pt idx="77">
                  <c:v>7.8806838503302033E-3</c:v>
                </c:pt>
                <c:pt idx="78">
                  <c:v>8.8337782498132747E-3</c:v>
                </c:pt>
                <c:pt idx="79">
                  <c:v>9.9009900990098647E-3</c:v>
                </c:pt>
                <c:pt idx="80">
                  <c:v>1.1095688866307627E-2</c:v>
                </c:pt>
                <c:pt idx="81">
                  <c:v>1.2432735254442263E-2</c:v>
                </c:pt>
                <c:pt idx="82">
                  <c:v>1.3928628341453451E-2</c:v>
                </c:pt>
                <c:pt idx="83">
                  <c:v>1.5601662241829401E-2</c:v>
                </c:pt>
                <c:pt idx="84">
                  <c:v>1.7472091494833225E-2</c:v>
                </c:pt>
                <c:pt idx="85">
                  <c:v>1.9562303872579206E-2</c:v>
                </c:pt>
                <c:pt idx="86">
                  <c:v>2.1896998648233162E-2</c:v>
                </c:pt>
                <c:pt idx="87">
                  <c:v>2.4503367550335692E-2</c:v>
                </c:pt>
                <c:pt idx="88">
                  <c:v>2.7411274627306345E-2</c:v>
                </c:pt>
                <c:pt idx="89">
                  <c:v>3.0653430031715032E-2</c:v>
                </c:pt>
                <c:pt idx="90">
                  <c:v>3.4265551284824412E-2</c:v>
                </c:pt>
                <c:pt idx="91">
                  <c:v>3.8286503882254151E-2</c:v>
                </c:pt>
                <c:pt idx="92">
                  <c:v>4.2758411146535974E-2</c:v>
                </c:pt>
                <c:pt idx="93">
                  <c:v>4.7726721034203751E-2</c:v>
                </c:pt>
                <c:pt idx="94">
                  <c:v>5.324021520202149E-2</c:v>
                </c:pt>
                <c:pt idx="95">
                  <c:v>5.9350943102766833E-2</c:v>
                </c:pt>
                <c:pt idx="96">
                  <c:v>6.6114061337194413E-2</c:v>
                </c:pt>
                <c:pt idx="97">
                  <c:v>7.3587556117572159E-2</c:v>
                </c:pt>
                <c:pt idx="98">
                  <c:v>8.1831824755150565E-2</c:v>
                </c:pt>
                <c:pt idx="99">
                  <c:v>9.0909090909090037E-2</c:v>
                </c:pt>
                <c:pt idx="100">
                  <c:v>0.10088262835672136</c:v>
                </c:pt>
                <c:pt idx="101">
                  <c:v>0.11181576977811512</c:v>
                </c:pt>
                <c:pt idx="102">
                  <c:v>0.12377068106893389</c:v>
                </c:pt>
                <c:pt idx="103">
                  <c:v>0.13680688860320731</c:v>
                </c:pt>
                <c:pt idx="104">
                  <c:v>0.15097955721132114</c:v>
                </c:pt>
                <c:pt idx="105">
                  <c:v>0.1663375308165588</c:v>
                </c:pt>
                <c:pt idx="106">
                  <c:v>0.18292116580002349</c:v>
                </c:pt>
                <c:pt idx="107">
                  <c:v>0.20076000891309775</c:v>
                </c:pt>
                <c:pt idx="108">
                  <c:v>0.21987039600683744</c:v>
                </c:pt>
                <c:pt idx="109">
                  <c:v>0.24025307335203741</c:v>
                </c:pt>
                <c:pt idx="110">
                  <c:v>0.26189096745957841</c:v>
                </c:pt>
                <c:pt idx="111">
                  <c:v>0.28474724895079573</c:v>
                </c:pt>
                <c:pt idx="112">
                  <c:v>0.30876384758523112</c:v>
                </c:pt>
                <c:pt idx="113">
                  <c:v>0.33386057541687558</c:v>
                </c:pt>
                <c:pt idx="114">
                  <c:v>0.35993500019710883</c:v>
                </c:pt>
                <c:pt idx="115">
                  <c:v>0.38686317984685487</c:v>
                </c:pt>
                <c:pt idx="116">
                  <c:v>0.41450132132818385</c:v>
                </c:pt>
                <c:pt idx="117">
                  <c:v>0.44268836623770297</c:v>
                </c:pt>
                <c:pt idx="118">
                  <c:v>0.47124943610772424</c:v>
                </c:pt>
                <c:pt idx="119">
                  <c:v>0.49999999999999639</c:v>
                </c:pt>
                <c:pt idx="120">
                  <c:v>0.52875056389225628</c:v>
                </c:pt>
                <c:pt idx="121">
                  <c:v>0.55731163376228532</c:v>
                </c:pt>
                <c:pt idx="122">
                  <c:v>0.58549867867180361</c:v>
                </c:pt>
                <c:pt idx="123">
                  <c:v>0.61313682015313575</c:v>
                </c:pt>
                <c:pt idx="124">
                  <c:v>0.6400649998028779</c:v>
                </c:pt>
                <c:pt idx="125">
                  <c:v>0.6661394245831227</c:v>
                </c:pt>
                <c:pt idx="126">
                  <c:v>0.691236152414757</c:v>
                </c:pt>
                <c:pt idx="127">
                  <c:v>0.71525275104919195</c:v>
                </c:pt>
                <c:pt idx="128">
                  <c:v>0.73810903254041982</c:v>
                </c:pt>
                <c:pt idx="129">
                  <c:v>0.75974692664795174</c:v>
                </c:pt>
                <c:pt idx="130">
                  <c:v>0.78012960399315634</c:v>
                </c:pt>
                <c:pt idx="131">
                  <c:v>0.7992399910868927</c:v>
                </c:pt>
                <c:pt idx="132">
                  <c:v>0.81707883419996963</c:v>
                </c:pt>
                <c:pt idx="133">
                  <c:v>0.83366246918343312</c:v>
                </c:pt>
                <c:pt idx="134">
                  <c:v>0.84902044278867705</c:v>
                </c:pt>
                <c:pt idx="135">
                  <c:v>0.86319311139678934</c:v>
                </c:pt>
                <c:pt idx="136">
                  <c:v>0.8762293189310606</c:v>
                </c:pt>
                <c:pt idx="137">
                  <c:v>0.88818423022188164</c:v>
                </c:pt>
                <c:pt idx="138">
                  <c:v>0.89911737164327399</c:v>
                </c:pt>
                <c:pt idx="139">
                  <c:v>0.90909090909090551</c:v>
                </c:pt>
                <c:pt idx="140">
                  <c:v>0.91816817524484506</c:v>
                </c:pt>
                <c:pt idx="141">
                  <c:v>0.92641244388241917</c:v>
                </c:pt>
                <c:pt idx="142">
                  <c:v>0.93388593866280556</c:v>
                </c:pt>
                <c:pt idx="143">
                  <c:v>0.94064905689723355</c:v>
                </c:pt>
                <c:pt idx="144">
                  <c:v>0.94675978479797551</c:v>
                </c:pt>
                <c:pt idx="145">
                  <c:v>0.95227327896579461</c:v>
                </c:pt>
                <c:pt idx="146">
                  <c:v>0.95724158885346222</c:v>
                </c:pt>
                <c:pt idx="147">
                  <c:v>0.96171349611774382</c:v>
                </c:pt>
                <c:pt idx="148">
                  <c:v>0.96573444871517711</c:v>
                </c:pt>
                <c:pt idx="149">
                  <c:v>0.96934656996828328</c:v>
                </c:pt>
                <c:pt idx="150">
                  <c:v>0.97258872537269059</c:v>
                </c:pt>
                <c:pt idx="151">
                  <c:v>0.97549663244966589</c:v>
                </c:pt>
                <c:pt idx="152">
                  <c:v>0.97810300135176498</c:v>
                </c:pt>
                <c:pt idx="153">
                  <c:v>0.98043769612741949</c:v>
                </c:pt>
                <c:pt idx="154">
                  <c:v>0.98252790850516558</c:v>
                </c:pt>
                <c:pt idx="155">
                  <c:v>0.98439833775816987</c:v>
                </c:pt>
                <c:pt idx="156">
                  <c:v>0.98607137165854575</c:v>
                </c:pt>
                <c:pt idx="157">
                  <c:v>0.98756726474555101</c:v>
                </c:pt>
                <c:pt idx="158">
                  <c:v>0.98890431113369182</c:v>
                </c:pt>
                <c:pt idx="159">
                  <c:v>0.99009900990098954</c:v>
                </c:pt>
                <c:pt idx="160">
                  <c:v>0.99116622175018265</c:v>
                </c:pt>
                <c:pt idx="161">
                  <c:v>0.99211931614966942</c:v>
                </c:pt>
                <c:pt idx="162">
                  <c:v>0.99297030856036039</c:v>
                </c:pt>
                <c:pt idx="163">
                  <c:v>0.99372998765856968</c:v>
                </c:pt>
                <c:pt idx="164">
                  <c:v>0.99440803269116562</c:v>
                </c:pt>
                <c:pt idx="165">
                  <c:v>0.99501312126330799</c:v>
                </c:pt>
                <c:pt idx="166">
                  <c:v>0.99555302797288259</c:v>
                </c:pt>
                <c:pt idx="167">
                  <c:v>0.99603471438084767</c:v>
                </c:pt>
                <c:pt idx="168">
                  <c:v>0.9964644108513474</c:v>
                </c:pt>
                <c:pt idx="169">
                  <c:v>0.99684769081673952</c:v>
                </c:pt>
                <c:pt idx="170">
                  <c:v>0.99718953802678967</c:v>
                </c:pt>
                <c:pt idx="171">
                  <c:v>0.99749440733271422</c:v>
                </c:pt>
                <c:pt idx="172">
                  <c:v>0.99776627953864616</c:v>
                </c:pt>
                <c:pt idx="173">
                  <c:v>0.99800871082927167</c:v>
                </c:pt>
                <c:pt idx="174">
                  <c:v>0.99822487725419529</c:v>
                </c:pt>
                <c:pt idx="175">
                  <c:v>0.99841761471919821</c:v>
                </c:pt>
                <c:pt idx="176">
                  <c:v>0.99858945490328466</c:v>
                </c:pt>
                <c:pt idx="177">
                  <c:v>0.99874265748864799</c:v>
                </c:pt>
                <c:pt idx="178">
                  <c:v>0.99887923906015563</c:v>
                </c:pt>
                <c:pt idx="179">
                  <c:v>0.99900099900099859</c:v>
                </c:pt>
                <c:pt idx="180">
                  <c:v>0.99910954268278562</c:v>
                </c:pt>
                <c:pt idx="181">
                  <c:v>0.99920630222183049</c:v>
                </c:pt>
                <c:pt idx="182">
                  <c:v>0.99929255504828696</c:v>
                </c:pt>
                <c:pt idx="183">
                  <c:v>0.99936944051165666</c:v>
                </c:pt>
                <c:pt idx="184">
                  <c:v>0.99943797472484397</c:v>
                </c:pt>
                <c:pt idx="185">
                  <c:v>0.99949906382918663</c:v>
                </c:pt>
                <c:pt idx="186">
                  <c:v>0.9995535158449913</c:v>
                </c:pt>
                <c:pt idx="187">
                  <c:v>0.99960205125569512</c:v>
                </c:pt>
                <c:pt idx="188">
                  <c:v>0.99964531245866006</c:v>
                </c:pt>
                <c:pt idx="189">
                  <c:v>0.99968387220237065</c:v>
                </c:pt>
                <c:pt idx="190">
                  <c:v>0.99971824111731356</c:v>
                </c:pt>
                <c:pt idx="191">
                  <c:v>0.99974887443673865</c:v>
                </c:pt>
                <c:pt idx="192">
                  <c:v>0.99977617799364848</c:v>
                </c:pt>
                <c:pt idx="193">
                  <c:v>0.99980051357127864</c:v>
                </c:pt>
                <c:pt idx="194">
                  <c:v>0.9998222036761506</c:v>
                </c:pt>
                <c:pt idx="195">
                  <c:v>0.9998415357956375</c:v>
                </c:pt>
                <c:pt idx="196">
                  <c:v>0.99985876619534297</c:v>
                </c:pt>
                <c:pt idx="197">
                  <c:v>0.99987412330575753</c:v>
                </c:pt>
                <c:pt idx="198">
                  <c:v>0.99988781074241151</c:v>
                </c:pt>
                <c:pt idx="199">
                  <c:v>0.99990000999900008</c:v>
                </c:pt>
                <c:pt idx="200">
                  <c:v>0.99991088284876106</c:v>
                </c:pt>
                <c:pt idx="201">
                  <c:v>0.99992057348560004</c:v>
                </c:pt>
                <c:pt idx="202">
                  <c:v>0.9999292104330868</c:v>
                </c:pt>
                <c:pt idx="203">
                  <c:v>0.99993690824637249</c:v>
                </c:pt>
                <c:pt idx="204">
                  <c:v>0.99994376902958082</c:v>
                </c:pt>
                <c:pt idx="205">
                  <c:v>0.99994988378840122</c:v>
                </c:pt>
                <c:pt idx="206">
                  <c:v>0.99995533363595812</c:v>
                </c:pt>
                <c:pt idx="207">
                  <c:v>0.99996019086777144</c:v>
                </c:pt>
                <c:pt idx="208">
                  <c:v>0.99996451991995239</c:v>
                </c:pt>
                <c:pt idx="209">
                  <c:v>0.99996837822336659</c:v>
                </c:pt>
                <c:pt idx="210">
                  <c:v>0.99997181696499748</c:v>
                </c:pt>
                <c:pt idx="211">
                  <c:v>0.99997488176662286</c:v>
                </c:pt>
                <c:pt idx="212">
                  <c:v>0.99997761328979529</c:v>
                </c:pt>
                <c:pt idx="213">
                  <c:v>0.99998004777494587</c:v>
                </c:pt>
                <c:pt idx="214">
                  <c:v>0.9999822175221218</c:v>
                </c:pt>
                <c:pt idx="215">
                  <c:v>0.99998415131925678</c:v>
                </c:pt>
                <c:pt idx="216">
                  <c:v>0.99998587482407764</c:v>
                </c:pt>
                <c:pt idx="217">
                  <c:v>0.99998741090436938</c:v>
                </c:pt>
                <c:pt idx="218">
                  <c:v>0.99998877994134305</c:v>
                </c:pt>
                <c:pt idx="219">
                  <c:v>0.99999000009999894</c:v>
                </c:pt>
                <c:pt idx="220">
                  <c:v>0.99999108757005073</c:v>
                </c:pt>
                <c:pt idx="221">
                  <c:v>0.99999205678074787</c:v>
                </c:pt>
                <c:pt idx="222">
                  <c:v>0.9999929205922744</c:v>
                </c:pt>
                <c:pt idx="223">
                  <c:v>0.99999369046636566</c:v>
                </c:pt>
                <c:pt idx="224">
                  <c:v>0.99999437661837676</c:v>
                </c:pt>
                <c:pt idx="225">
                  <c:v>0.99999498815278254</c:v>
                </c:pt>
                <c:pt idx="226">
                  <c:v>0.99999553318403489</c:v>
                </c:pt>
                <c:pt idx="227">
                  <c:v>0.99999601894414369</c:v>
                </c:pt>
                <c:pt idx="228">
                  <c:v>0.9999964518786969</c:v>
                </c:pt>
                <c:pt idx="229">
                  <c:v>0.99999683773233949</c:v>
                </c:pt>
                <c:pt idx="230">
                  <c:v>0.9999971816250115</c:v>
                </c:pt>
                <c:pt idx="231">
                  <c:v>0.99999748811987865</c:v>
                </c:pt>
                <c:pt idx="232">
                  <c:v>0.99999776128387363</c:v>
                </c:pt>
                <c:pt idx="233">
                  <c:v>0.99999800474166556</c:v>
                </c:pt>
                <c:pt idx="234">
                  <c:v>0.9999982217237523</c:v>
                </c:pt>
                <c:pt idx="235">
                  <c:v>0.99999841510931964</c:v>
                </c:pt>
                <c:pt idx="236">
                  <c:v>0.99999858746445069</c:v>
                </c:pt>
                <c:pt idx="237">
                  <c:v>0.99999874107617315</c:v>
                </c:pt>
                <c:pt idx="238">
                  <c:v>0.99999887798280462</c:v>
                </c:pt>
                <c:pt idx="239">
                  <c:v>0.99999900000099995</c:v>
                </c:pt>
                <c:pt idx="240">
                  <c:v>0.9999991087498562</c:v>
                </c:pt>
                <c:pt idx="241">
                  <c:v>0.99999920567239664</c:v>
                </c:pt>
                <c:pt idx="242">
                  <c:v>0.99999929205472105</c:v>
                </c:pt>
                <c:pt idx="243">
                  <c:v>0.99999936904305353</c:v>
                </c:pt>
                <c:pt idx="244">
                  <c:v>0.99999943765899846</c:v>
                </c:pt>
                <c:pt idx="245">
                  <c:v>0.99999949881301764</c:v>
                </c:pt>
                <c:pt idx="246">
                  <c:v>0.99999955331660761</c:v>
                </c:pt>
                <c:pt idx="247">
                  <c:v>0.99999960189298787</c:v>
                </c:pt>
                <c:pt idx="248">
                  <c:v>0.99999964518673667</c:v>
                </c:pt>
                <c:pt idx="249">
                  <c:v>0.99999968377233406</c:v>
                </c:pt>
                <c:pt idx="250">
                  <c:v>0.99999971816179012</c:v>
                </c:pt>
              </c:numCache>
            </c:numRef>
          </c:yVal>
          <c:smooth val="1"/>
          <c:extLst>
            <c:ext xmlns:c16="http://schemas.microsoft.com/office/drawing/2014/chart" uri="{C3380CC4-5D6E-409C-BE32-E72D297353CC}">
              <c16:uniqueId val="{00000000-2314-4C5A-B22D-8E0F666B95B3}"/>
            </c:ext>
          </c:extLst>
        </c:ser>
        <c:ser>
          <c:idx val="4"/>
          <c:order val="1"/>
          <c:tx>
            <c:strRef>
              <c:f>List2!$AE$5</c:f>
              <c:strCache>
                <c:ptCount val="1"/>
                <c:pt idx="0">
                  <c:v>CB</c:v>
                </c:pt>
              </c:strCache>
            </c:strRef>
          </c:tx>
          <c:spPr>
            <a:ln>
              <a:solidFill>
                <a:srgbClr val="F68222"/>
              </a:solidFill>
              <a:prstDash val="sysDot"/>
            </a:ln>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0.70000000000000062</c:v>
                </c:pt>
                <c:pt idx="14">
                  <c:v>0.75000000000000322</c:v>
                </c:pt>
                <c:pt idx="15">
                  <c:v>0.79999999999999982</c:v>
                </c:pt>
                <c:pt idx="16">
                  <c:v>0.85000000000000064</c:v>
                </c:pt>
                <c:pt idx="17">
                  <c:v>0.9</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1.7000000000000022</c:v>
                </c:pt>
                <c:pt idx="34">
                  <c:v>1.7500000000000027</c:v>
                </c:pt>
                <c:pt idx="35">
                  <c:v>1.8000000000000007</c:v>
                </c:pt>
                <c:pt idx="36">
                  <c:v>1.8500000000000021</c:v>
                </c:pt>
                <c:pt idx="37">
                  <c:v>1.9000000000000021</c:v>
                </c:pt>
                <c:pt idx="38">
                  <c:v>1.950000000000006</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List2!$AE$6:$AE$256</c:f>
              <c:numCache>
                <c:formatCode>General</c:formatCode>
                <c:ptCount val="251"/>
                <c:pt idx="0">
                  <c:v>-891.25093701171761</c:v>
                </c:pt>
                <c:pt idx="1">
                  <c:v>-794.32823346534542</c:v>
                </c:pt>
                <c:pt idx="2">
                  <c:v>-707.94578297158955</c:v>
                </c:pt>
                <c:pt idx="3">
                  <c:v>-630.9573428952815</c:v>
                </c:pt>
                <c:pt idx="4">
                  <c:v>-562.34132341205247</c:v>
                </c:pt>
                <c:pt idx="5">
                  <c:v>-501.18723163199434</c:v>
                </c:pt>
                <c:pt idx="6">
                  <c:v>-446.68358991222323</c:v>
                </c:pt>
                <c:pt idx="7">
                  <c:v>-398.10716804159199</c:v>
                </c:pt>
                <c:pt idx="8">
                  <c:v>-354.81338641517169</c:v>
                </c:pt>
                <c:pt idx="9">
                  <c:v>-316.22776285453887</c:v>
                </c:pt>
                <c:pt idx="10">
                  <c:v>-281.83828957828638</c:v>
                </c:pt>
                <c:pt idx="11">
                  <c:v>-251.18863916986172</c:v>
                </c:pt>
                <c:pt idx="12">
                  <c:v>-223.87210938997481</c:v>
                </c:pt>
                <c:pt idx="13">
                  <c:v>-199.52622648499192</c:v>
                </c:pt>
                <c:pt idx="14">
                  <c:v>-177.82793538045587</c:v>
                </c:pt>
                <c:pt idx="15">
                  <c:v>-158.48931293651466</c:v>
                </c:pt>
                <c:pt idx="16">
                  <c:v>-141.25374738279783</c:v>
                </c:pt>
                <c:pt idx="17">
                  <c:v>-125.89253323611804</c:v>
                </c:pt>
                <c:pt idx="18">
                  <c:v>-112.20183651767725</c:v>
                </c:pt>
                <c:pt idx="19">
                  <c:v>-99.999989999999997</c:v>
                </c:pt>
                <c:pt idx="20">
                  <c:v>-89.125082593202947</c:v>
                </c:pt>
                <c:pt idx="21">
                  <c:v>-79.432810883206571</c:v>
                </c:pt>
                <c:pt idx="22">
                  <c:v>-70.794564313096572</c:v>
                </c:pt>
                <c:pt idx="23">
                  <c:v>-63.095718599180337</c:v>
                </c:pt>
                <c:pt idx="24">
                  <c:v>-56.234114736379489</c:v>
                </c:pt>
                <c:pt idx="25">
                  <c:v>-50.118703410302594</c:v>
                </c:pt>
                <c:pt idx="26">
                  <c:v>-44.668336828162495</c:v>
                </c:pt>
                <c:pt idx="27">
                  <c:v>-39.810691936865105</c:v>
                </c:pt>
                <c:pt idx="28">
                  <c:v>-35.481310740040655</c:v>
                </c:pt>
                <c:pt idx="29">
                  <c:v>-31.62274497959077</c:v>
                </c:pt>
                <c:pt idx="30">
                  <c:v>-28.18379383220951</c:v>
                </c:pt>
                <c:pt idx="31">
                  <c:v>-25.118824505565424</c:v>
                </c:pt>
                <c:pt idx="32">
                  <c:v>-22.387166718872635</c:v>
                </c:pt>
                <c:pt idx="33">
                  <c:v>-19.952573032975739</c:v>
                </c:pt>
                <c:pt idx="34">
                  <c:v>-17.782737868856429</c:v>
                </c:pt>
                <c:pt idx="35">
                  <c:v>-15.848868832226515</c:v>
                </c:pt>
                <c:pt idx="36">
                  <c:v>-14.12530465595265</c:v>
                </c:pt>
                <c:pt idx="37">
                  <c:v>-12.589174690632916</c:v>
                </c:pt>
                <c:pt idx="38">
                  <c:v>-11.220095424977098</c:v>
                </c:pt>
                <c:pt idx="39">
                  <c:v>-9.9999000089989778</c:v>
                </c:pt>
                <c:pt idx="40">
                  <c:v>-8.9123971909578312</c:v>
                </c:pt>
                <c:pt idx="41">
                  <c:v>-7.9431564692896384</c:v>
                </c:pt>
                <c:pt idx="42">
                  <c:v>-7.0793166086241834</c:v>
                </c:pt>
                <c:pt idx="43">
                  <c:v>-6.3094149790126695</c:v>
                </c:pt>
                <c:pt idx="44">
                  <c:v>-5.6232354538013576</c:v>
                </c:pt>
                <c:pt idx="45">
                  <c:v>-5.0116728478487369</c:v>
                </c:pt>
                <c:pt idx="46">
                  <c:v>-4.4666120972645897</c:v>
                </c:pt>
                <c:pt idx="47">
                  <c:v>-3.9808205774598271</c:v>
                </c:pt>
                <c:pt idx="48">
                  <c:v>-3.5478521306346762</c:v>
                </c:pt>
                <c:pt idx="49">
                  <c:v>-3.1619615292084782</c:v>
                </c:pt>
                <c:pt idx="50">
                  <c:v>-2.8180282401749808</c:v>
                </c:pt>
                <c:pt idx="51">
                  <c:v>-2.5114884787841967</c:v>
                </c:pt>
                <c:pt idx="52">
                  <c:v>-2.2382746499465092</c:v>
                </c:pt>
                <c:pt idx="53">
                  <c:v>-1.994761373786198</c:v>
                </c:pt>
                <c:pt idx="54">
                  <c:v>-1.7777173791403647</c:v>
                </c:pt>
                <c:pt idx="55">
                  <c:v>-1.5842626266632145</c:v>
                </c:pt>
                <c:pt idx="56">
                  <c:v>-1.411830092591581</c:v>
                </c:pt>
                <c:pt idx="57">
                  <c:v>-1.2581317060727213</c:v>
                </c:pt>
                <c:pt idx="58">
                  <c:v>-1.1211279880722453</c:v>
                </c:pt>
                <c:pt idx="59">
                  <c:v>-0.99900098900100098</c:v>
                </c:pt>
                <c:pt idx="60">
                  <c:v>-0.89013016597371886</c:v>
                </c:pt>
                <c:pt idx="61">
                  <c:v>-0.79307087962368228</c:v>
                </c:pt>
                <c:pt idx="62">
                  <c:v>-0.70653522516205158</c:v>
                </c:pt>
                <c:pt idx="63">
                  <c:v>-0.62937494335046462</c:v>
                </c:pt>
                <c:pt idx="64">
                  <c:v>-0.56056618466174313</c:v>
                </c:pt>
                <c:pt idx="65">
                  <c:v>-0.49919592450392469</c:v>
                </c:pt>
                <c:pt idx="66">
                  <c:v>-0.4444498493024035</c:v>
                </c:pt>
                <c:pt idx="67">
                  <c:v>-0.39560155276735082</c:v>
                </c:pt>
                <c:pt idx="68">
                  <c:v>-0.35200289907653931</c:v>
                </c:pt>
                <c:pt idx="69">
                  <c:v>-0.31307542521080778</c:v>
                </c:pt>
                <c:pt idx="70">
                  <c:v>-0.2783026684964629</c:v>
                </c:pt>
                <c:pt idx="71">
                  <c:v>-0.24722331772109252</c:v>
                </c:pt>
                <c:pt idx="72">
                  <c:v>-0.21942509716136249</c:v>
                </c:pt>
                <c:pt idx="73">
                  <c:v>-0.19453930264148001</c:v>
                </c:pt>
                <c:pt idx="74">
                  <c:v>-0.17223591746092798</c:v>
                </c:pt>
                <c:pt idx="75">
                  <c:v>-0.15221924380894644</c:v>
                </c:pt>
                <c:pt idx="76">
                  <c:v>-0.13422399222805917</c:v>
                </c:pt>
                <c:pt idx="77">
                  <c:v>-0.11801177789626473</c:v>
                </c:pt>
                <c:pt idx="78">
                  <c:v>-0.10336797805529076</c:v>
                </c:pt>
                <c:pt idx="79">
                  <c:v>-9.0098909900991564E-2</c:v>
                </c:pt>
                <c:pt idx="80">
                  <c:v>-7.8029292745222814E-2</c:v>
                </c:pt>
                <c:pt idx="81">
                  <c:v>-6.6999962325445903E-2</c:v>
                </c:pt>
                <c:pt idx="82">
                  <c:v>-5.6865808843207084E-2</c:v>
                </c:pt>
                <c:pt idx="83">
                  <c:v>-4.7493913716872033E-2</c:v>
                </c:pt>
                <c:pt idx="84">
                  <c:v>-3.8761863196261605E-2</c:v>
                </c:pt>
                <c:pt idx="85">
                  <c:v>-3.05562199639174E-2</c:v>
                </c:pt>
                <c:pt idx="86">
                  <c:v>-2.2771136694750397E-2</c:v>
                </c:pt>
                <c:pt idx="87">
                  <c:v>-1.5307098316371701E-2</c:v>
                </c:pt>
                <c:pt idx="88">
                  <c:v>-8.0697824577591077E-3</c:v>
                </c:pt>
                <c:pt idx="89">
                  <c:v>-9.6903034220337182E-4</c:v>
                </c:pt>
                <c:pt idx="90">
                  <c:v>6.0820767855685916E-3</c:v>
                </c:pt>
                <c:pt idx="91">
                  <c:v>1.3168037674328305E-2</c:v>
                </c:pt>
                <c:pt idx="92">
                  <c:v>2.0371646444443888E-2</c:v>
                </c:pt>
                <c:pt idx="93">
                  <c:v>2.7774599071747556E-2</c:v>
                </c:pt>
                <c:pt idx="94">
                  <c:v>3.5457983442957232E-2</c:v>
                </c:pt>
                <c:pt idx="95">
                  <c:v>4.3502642135499564E-2</c:v>
                </c:pt>
                <c:pt idx="96">
                  <c:v>5.1989393836750927E-2</c:v>
                </c:pt>
                <c:pt idx="97">
                  <c:v>6.0999096327864967E-2</c:v>
                </c:pt>
                <c:pt idx="98">
                  <c:v>7.0612531463068923E-2</c:v>
                </c:pt>
                <c:pt idx="99">
                  <c:v>8.0910090909089613E-2</c:v>
                </c:pt>
                <c:pt idx="100">
                  <c:v>9.1971240993838063E-2</c:v>
                </c:pt>
                <c:pt idx="101">
                  <c:v>0.10387374635628445</c:v>
                </c:pt>
                <c:pt idx="102">
                  <c:v>0.11669263576263694</c:v>
                </c:pt>
                <c:pt idx="103">
                  <c:v>0.13049890005159867</c:v>
                </c:pt>
                <c:pt idx="104">
                  <c:v>0.14535792223882668</c:v>
                </c:pt>
                <c:pt idx="105">
                  <c:v>0.16132765374260088</c:v>
                </c:pt>
                <c:pt idx="106">
                  <c:v>0.17845656859965095</c:v>
                </c:pt>
                <c:pt idx="107">
                  <c:v>0.19678144909399528</c:v>
                </c:pt>
                <c:pt idx="108">
                  <c:v>0.2163250804974346</c:v>
                </c:pt>
                <c:pt idx="109">
                  <c:v>0.2370939579695292</c:v>
                </c:pt>
                <c:pt idx="110">
                  <c:v>0.25907613266220408</c:v>
                </c:pt>
                <c:pt idx="111">
                  <c:v>0.28223934359099179</c:v>
                </c:pt>
                <c:pt idx="112">
                  <c:v>0.30652959328258755</c:v>
                </c:pt>
                <c:pt idx="113">
                  <c:v>0.33187032497424385</c:v>
                </c:pt>
                <c:pt idx="114">
                  <c:v>0.35816234420032178</c:v>
                </c:pt>
                <c:pt idx="115">
                  <c:v>0.38528459622783789</c:v>
                </c:pt>
                <c:pt idx="116">
                  <c:v>0.4130958632414069</c:v>
                </c:pt>
                <c:pt idx="117">
                  <c:v>0.44143738410825384</c:v>
                </c:pt>
                <c:pt idx="118">
                  <c:v>0.47013633016280382</c:v>
                </c:pt>
                <c:pt idx="119">
                  <c:v>0.49900999999999646</c:v>
                </c:pt>
                <c:pt idx="120">
                  <c:v>0.52787053313867482</c:v>
                </c:pt>
                <c:pt idx="121">
                  <c:v>0.55652989478167891</c:v>
                </c:pt>
                <c:pt idx="122">
                  <c:v>0.58480485826286499</c:v>
                </c:pt>
                <c:pt idx="123">
                  <c:v>0.6125217117405839</c:v>
                </c:pt>
                <c:pt idx="124">
                  <c:v>0.63952044127178864</c:v>
                </c:pt>
                <c:pt idx="125">
                  <c:v>0.66565818997263748</c:v>
                </c:pt>
                <c:pt idx="126">
                  <c:v>0.69081185603399753</c:v>
                </c:pt>
                <c:pt idx="127">
                  <c:v>0.71487976274295351</c:v>
                </c:pt>
                <c:pt idx="128">
                  <c:v>0.73778240298049558</c:v>
                </c:pt>
                <c:pt idx="129">
                  <c:v>0.75946232165853655</c:v>
                </c:pt>
                <c:pt idx="130">
                  <c:v>0.77988324703894962</c:v>
                </c:pt>
                <c:pt idx="131">
                  <c:v>0.7990286131608032</c:v>
                </c:pt>
                <c:pt idx="132">
                  <c:v>0.8168996304453332</c:v>
                </c:pt>
                <c:pt idx="133">
                  <c:v>0.83351306167529859</c:v>
                </c:pt>
                <c:pt idx="134">
                  <c:v>0.84889884898019297</c:v>
                </c:pt>
                <c:pt idx="135">
                  <c:v>0.86309771781198763</c:v>
                </c:pt>
                <c:pt idx="136">
                  <c:v>0.8761588597550366</c:v>
                </c:pt>
                <c:pt idx="137">
                  <c:v>0.88813777050417464</c:v>
                </c:pt>
                <c:pt idx="138">
                  <c:v>0.89909429489165649</c:v>
                </c:pt>
                <c:pt idx="139">
                  <c:v>0.90909090909090551</c:v>
                </c:pt>
                <c:pt idx="140">
                  <c:v>0.9181912519964619</c:v>
                </c:pt>
                <c:pt idx="141">
                  <c:v>0.92645890360013072</c:v>
                </c:pt>
                <c:pt idx="142">
                  <c:v>0.93395639783882578</c:v>
                </c:pt>
                <c:pt idx="143">
                  <c:v>0.9407444504820327</c:v>
                </c:pt>
                <c:pt idx="144">
                  <c:v>0.9468813786064606</c:v>
                </c:pt>
                <c:pt idx="145">
                  <c:v>0.95242268647392869</c:v>
                </c:pt>
                <c:pt idx="146">
                  <c:v>0.95742079260810986</c:v>
                </c:pt>
                <c:pt idx="147">
                  <c:v>0.9619248740438453</c:v>
                </c:pt>
                <c:pt idx="148">
                  <c:v>0.96598080566938105</c:v>
                </c:pt>
                <c:pt idx="149">
                  <c:v>0.96963117495769868</c:v>
                </c:pt>
                <c:pt idx="150">
                  <c:v>0.9729153549326115</c:v>
                </c:pt>
                <c:pt idx="151">
                  <c:v>0.97586962075590067</c:v>
                </c:pt>
                <c:pt idx="152">
                  <c:v>0.97852729773253033</c:v>
                </c:pt>
                <c:pt idx="153">
                  <c:v>0.98091893073789727</c:v>
                </c:pt>
                <c:pt idx="154">
                  <c:v>0.9830724670362514</c:v>
                </c:pt>
                <c:pt idx="155">
                  <c:v>0.98501344617072539</c:v>
                </c:pt>
                <c:pt idx="156">
                  <c:v>0.9867651920674837</c:v>
                </c:pt>
                <c:pt idx="157">
                  <c:v>0.9883490037261633</c:v>
                </c:pt>
                <c:pt idx="158">
                  <c:v>0.98978434188727749</c:v>
                </c:pt>
                <c:pt idx="159">
                  <c:v>0.99108900990098947</c:v>
                </c:pt>
                <c:pt idx="160">
                  <c:v>0.99227932769510685</c:v>
                </c:pt>
                <c:pt idx="161">
                  <c:v>0.9933702982791166</c:v>
                </c:pt>
                <c:pt idx="162">
                  <c:v>0.99437576664713923</c:v>
                </c:pt>
                <c:pt idx="163">
                  <c:v>0.9953085712775821</c:v>
                </c:pt>
                <c:pt idx="164">
                  <c:v>0.99618068868794785</c:v>
                </c:pt>
                <c:pt idx="165">
                  <c:v>0.997003371705938</c:v>
                </c:pt>
                <c:pt idx="166">
                  <c:v>0.99778728227552971</c:v>
                </c:pt>
                <c:pt idx="167">
                  <c:v>0.99854261974064729</c:v>
                </c:pt>
                <c:pt idx="168">
                  <c:v>0.99927924564872372</c:v>
                </c:pt>
                <c:pt idx="169">
                  <c:v>1.000006806199248</c:v>
                </c:pt>
                <c:pt idx="170">
                  <c:v>1.0007348535361873</c:v>
                </c:pt>
                <c:pt idx="171">
                  <c:v>1.0014729671518181</c:v>
                </c:pt>
                <c:pt idx="172">
                  <c:v>1.0022308767390171</c:v>
                </c:pt>
                <c:pt idx="173">
                  <c:v>1.0030185879032301</c:v>
                </c:pt>
                <c:pt idx="174">
                  <c:v>1.0038465122266818</c:v>
                </c:pt>
                <c:pt idx="175">
                  <c:v>1.0047256032708076</c:v>
                </c:pt>
                <c:pt idx="176">
                  <c:v>1.0056675002095812</c:v>
                </c:pt>
                <c:pt idx="177">
                  <c:v>1.0066846809104681</c:v>
                </c:pt>
                <c:pt idx="178">
                  <c:v>1.0077906264230378</c:v>
                </c:pt>
                <c:pt idx="179">
                  <c:v>1.0089999990009912</c:v>
                </c:pt>
                <c:pt idx="180">
                  <c:v>1.010328835974867</c:v>
                </c:pt>
                <c:pt idx="181">
                  <c:v>1.0117947620115308</c:v>
                </c:pt>
                <c:pt idx="182">
                  <c:v>1.0134172225487301</c:v>
                </c:pt>
                <c:pt idx="183">
                  <c:v>1.0152177414789265</c:v>
                </c:pt>
                <c:pt idx="184">
                  <c:v>1.0172202064839118</c:v>
                </c:pt>
                <c:pt idx="185">
                  <c:v>1.0194511857916413</c:v>
                </c:pt>
                <c:pt idx="186">
                  <c:v>1.0219402805470776</c:v>
                </c:pt>
                <c:pt idx="187">
                  <c:v>1.0247205174636198</c:v>
                </c:pt>
                <c:pt idx="188">
                  <c:v>1.0278287869579028</c:v>
                </c:pt>
                <c:pt idx="189">
                  <c:v>1.0313063325762879</c:v>
                </c:pt>
                <c:pt idx="190">
                  <c:v>1.0351992982023654</c:v>
                </c:pt>
                <c:pt idx="191">
                  <c:v>1.0395593403034438</c:v>
                </c:pt>
                <c:pt idx="192">
                  <c:v>1.0444443133366317</c:v>
                </c:pt>
                <c:pt idx="193">
                  <c:v>1.0499190374077738</c:v>
                </c:pt>
                <c:pt idx="194">
                  <c:v>1.0560561583672461</c:v>
                </c:pt>
                <c:pt idx="195">
                  <c:v>1.0629371117543387</c:v>
                </c:pt>
                <c:pt idx="196">
                  <c:v>1.0706532033800031</c:v>
                </c:pt>
                <c:pt idx="197">
                  <c:v>1.079306820885646</c:v>
                </c:pt>
                <c:pt idx="198">
                  <c:v>1.0890127923539419</c:v>
                </c:pt>
                <c:pt idx="199">
                  <c:v>1.0998999099990019</c:v>
                </c:pt>
                <c:pt idx="200">
                  <c:v>1.1121126391538745</c:v>
                </c:pt>
                <c:pt idx="201">
                  <c:v>1.1258130352321958</c:v>
                </c:pt>
                <c:pt idx="202">
                  <c:v>1.1411828941007871</c:v>
                </c:pt>
                <c:pt idx="203">
                  <c:v>1.1584261643967666</c:v>
                </c:pt>
                <c:pt idx="204">
                  <c:v>1.1777716537993377</c:v>
                </c:pt>
                <c:pt idx="205">
                  <c:v>1.1994760651665701</c:v>
                </c:pt>
                <c:pt idx="206">
                  <c:v>1.2238274028244294</c:v>
                </c:pt>
                <c:pt idx="207">
                  <c:v>1.2511487942080237</c:v>
                </c:pt>
                <c:pt idx="208">
                  <c:v>1.2818027775650718</c:v>
                </c:pt>
                <c:pt idx="209">
                  <c:v>1.3161961126174324</c:v>
                </c:pt>
                <c:pt idx="210">
                  <c:v>1.3547851780147595</c:v>
                </c:pt>
                <c:pt idx="211">
                  <c:v>1.3980820272012877</c:v>
                </c:pt>
                <c:pt idx="212">
                  <c:v>1.4466611830535598</c:v>
                </c:pt>
                <c:pt idx="213">
                  <c:v>1.5011672614496188</c:v>
                </c:pt>
                <c:pt idx="214">
                  <c:v>1.5623235249297096</c:v>
                </c:pt>
                <c:pt idx="215">
                  <c:v>1.630941479950557</c:v>
                </c:pt>
                <c:pt idx="216">
                  <c:v>1.7079316450828588</c:v>
                </c:pt>
                <c:pt idx="217">
                  <c:v>1.7943156330394359</c:v>
                </c:pt>
                <c:pt idx="218">
                  <c:v>1.8912397068549518</c:v>
                </c:pt>
                <c:pt idx="219">
                  <c:v>1.9999899901000486</c:v>
                </c:pt>
                <c:pt idx="220">
                  <c:v>2.1220095329595647</c:v>
                </c:pt>
                <c:pt idx="221">
                  <c:v>2.2589174606317002</c:v>
                </c:pt>
                <c:pt idx="222">
                  <c:v>2.4125304581356515</c:v>
                </c:pt>
                <c:pt idx="223">
                  <c:v>2.584886876618</c:v>
                </c:pt>
                <c:pt idx="224">
                  <c:v>2.7782737810339881</c:v>
                </c:pt>
                <c:pt idx="225">
                  <c:v>2.9952572981099141</c:v>
                </c:pt>
                <c:pt idx="226">
                  <c:v>3.2387166672856802</c:v>
                </c:pt>
                <c:pt idx="227">
                  <c:v>3.511882446472816</c:v>
                </c:pt>
                <c:pt idx="228">
                  <c:v>3.8183793795951977</c:v>
                </c:pt>
                <c:pt idx="229">
                  <c:v>4.1622744947386554</c:v>
                </c:pt>
                <c:pt idx="230">
                  <c:v>4.5481310711426364</c:v>
                </c:pt>
                <c:pt idx="231">
                  <c:v>4.9810691911433143</c:v>
                </c:pt>
                <c:pt idx="232">
                  <c:v>5.4668336805551103</c:v>
                </c:pt>
                <c:pt idx="233">
                  <c:v>6.0118703390194845</c:v>
                </c:pt>
                <c:pt idx="234">
                  <c:v>6.6234114718493755</c:v>
                </c:pt>
                <c:pt idx="235">
                  <c:v>7.3095718583268345</c:v>
                </c:pt>
                <c:pt idx="236">
                  <c:v>8.0794564298938525</c:v>
                </c:pt>
                <c:pt idx="237">
                  <c:v>8.9432810870607113</c:v>
                </c:pt>
                <c:pt idx="238">
                  <c:v>9.9125082581990451</c:v>
                </c:pt>
                <c:pt idx="239">
                  <c:v>10.999998999001846</c:v>
                </c:pt>
                <c:pt idx="240">
                  <c:v>12.220183650879221</c:v>
                </c:pt>
                <c:pt idx="241">
                  <c:v>13.589253322820833</c:v>
                </c:pt>
                <c:pt idx="242">
                  <c:v>15.125374737575568</c:v>
                </c:pt>
                <c:pt idx="243">
                  <c:v>16.848931293024627</c:v>
                </c:pt>
                <c:pt idx="244">
                  <c:v>18.782793537487294</c:v>
                </c:pt>
                <c:pt idx="245">
                  <c:v>20.952622648002489</c:v>
                </c:pt>
                <c:pt idx="246">
                  <c:v>23.387210938555427</c:v>
                </c:pt>
                <c:pt idx="247">
                  <c:v>26.118863916593195</c:v>
                </c:pt>
                <c:pt idx="248">
                  <c:v>29.183828957479218</c:v>
                </c:pt>
                <c:pt idx="249">
                  <c:v>32.622776285143111</c:v>
                </c:pt>
                <c:pt idx="250">
                  <c:v>36.481338641241145</c:v>
                </c:pt>
              </c:numCache>
            </c:numRef>
          </c:yVal>
          <c:smooth val="1"/>
          <c:extLst>
            <c:ext xmlns:c16="http://schemas.microsoft.com/office/drawing/2014/chart" uri="{C3380CC4-5D6E-409C-BE32-E72D297353CC}">
              <c16:uniqueId val="{00000001-2314-4C5A-B22D-8E0F666B95B3}"/>
            </c:ext>
          </c:extLst>
        </c:ser>
        <c:dLbls>
          <c:showLegendKey val="0"/>
          <c:showVal val="0"/>
          <c:showCatName val="0"/>
          <c:showSerName val="0"/>
          <c:showPercent val="0"/>
          <c:showBubbleSize val="0"/>
        </c:dLbls>
        <c:axId val="133314432"/>
        <c:axId val="133358336"/>
      </c:scatterChart>
      <c:valAx>
        <c:axId val="133314432"/>
        <c:scaling>
          <c:orientation val="minMax"/>
          <c:max val="10"/>
          <c:min val="3"/>
        </c:scaling>
        <c:delete val="0"/>
        <c:axPos val="b"/>
        <c:title>
          <c:tx>
            <c:rich>
              <a:bodyPr/>
              <a:lstStyle/>
              <a:p>
                <a:pPr>
                  <a:defRPr/>
                </a:pPr>
                <a:r>
                  <a:rPr lang="en-US" dirty="0"/>
                  <a:t>pH</a:t>
                </a:r>
              </a:p>
            </c:rich>
          </c:tx>
          <c:layout>
            <c:manualLayout>
              <c:xMode val="edge"/>
              <c:yMode val="edge"/>
              <c:x val="0.43582855243937985"/>
              <c:y val="0.60981157604438085"/>
            </c:manualLayout>
          </c:layout>
          <c:overlay val="0"/>
        </c:title>
        <c:numFmt formatCode="General" sourceLinked="1"/>
        <c:majorTickMark val="out"/>
        <c:minorTickMark val="none"/>
        <c:tickLblPos val="nextTo"/>
        <c:crossAx val="133358336"/>
        <c:crosses val="autoZero"/>
        <c:crossBetween val="midCat"/>
        <c:majorUnit val="1"/>
      </c:valAx>
      <c:valAx>
        <c:axId val="133358336"/>
        <c:scaling>
          <c:orientation val="minMax"/>
          <c:max val="1.5"/>
          <c:min val="-1"/>
        </c:scaling>
        <c:delete val="0"/>
        <c:axPos val="l"/>
        <c:majorGridlines/>
        <c:title>
          <c:tx>
            <c:rich>
              <a:bodyPr rot="-5400000" vert="horz"/>
              <a:lstStyle/>
              <a:p>
                <a:pPr>
                  <a:defRPr/>
                </a:pPr>
                <a:r>
                  <a:rPr lang="en-US"/>
                  <a:t>[B-], CB      (mmol/l)</a:t>
                </a:r>
              </a:p>
            </c:rich>
          </c:tx>
          <c:overlay val="0"/>
        </c:title>
        <c:numFmt formatCode="General" sourceLinked="1"/>
        <c:majorTickMark val="out"/>
        <c:minorTickMark val="none"/>
        <c:tickLblPos val="nextTo"/>
        <c:crossAx val="133314432"/>
        <c:crosses val="autoZero"/>
        <c:crossBetween val="midCat"/>
      </c:valAx>
    </c:plotArea>
    <c:legend>
      <c:legendPos val="r"/>
      <c:layout>
        <c:manualLayout>
          <c:xMode val="edge"/>
          <c:yMode val="edge"/>
          <c:x val="0.81607858140312572"/>
          <c:y val="0.47752604185227449"/>
          <c:w val="0.11881479349174801"/>
          <c:h val="0.13211249521087676"/>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4089219330855"/>
          <c:y val="3.6551505135932083E-2"/>
          <c:w val="0.74728644049605319"/>
          <c:h val="0.78576611256926221"/>
        </c:manualLayout>
      </c:layout>
      <c:scatterChart>
        <c:scatterStyle val="smoothMarker"/>
        <c:varyColors val="0"/>
        <c:ser>
          <c:idx val="0"/>
          <c:order val="0"/>
          <c:spPr>
            <a:ln w="22225" cap="rnd">
              <a:solidFill>
                <a:schemeClr val="accent1"/>
              </a:solidFill>
              <a:round/>
            </a:ln>
            <a:effectLst/>
          </c:spPr>
          <c:marker>
            <c:symbol val="none"/>
          </c:marker>
          <c:xVal>
            <c:numRef>
              <c:f>List1!$J$2:$J$202</c:f>
              <c:numCache>
                <c:formatCode>General</c:formatCode>
                <c:ptCount val="201"/>
                <c:pt idx="0">
                  <c:v>6</c:v>
                </c:pt>
                <c:pt idx="1">
                  <c:v>6.01</c:v>
                </c:pt>
                <c:pt idx="2">
                  <c:v>6.02</c:v>
                </c:pt>
                <c:pt idx="3">
                  <c:v>6.0299999999999985</c:v>
                </c:pt>
                <c:pt idx="4">
                  <c:v>6.0399999999999991</c:v>
                </c:pt>
                <c:pt idx="5">
                  <c:v>6.0499999999999989</c:v>
                </c:pt>
                <c:pt idx="6">
                  <c:v>6.0599999999999987</c:v>
                </c:pt>
                <c:pt idx="7">
                  <c:v>6.0699999999999985</c:v>
                </c:pt>
                <c:pt idx="8">
                  <c:v>6.0799999999999983</c:v>
                </c:pt>
                <c:pt idx="9">
                  <c:v>6.0899999999999981</c:v>
                </c:pt>
                <c:pt idx="10">
                  <c:v>6.0999999999999979</c:v>
                </c:pt>
                <c:pt idx="11">
                  <c:v>6.1099999999999977</c:v>
                </c:pt>
                <c:pt idx="12">
                  <c:v>6.1199999999999966</c:v>
                </c:pt>
                <c:pt idx="13">
                  <c:v>6.1299999999999955</c:v>
                </c:pt>
                <c:pt idx="14">
                  <c:v>6.139999999999997</c:v>
                </c:pt>
                <c:pt idx="15">
                  <c:v>6.1499999999999968</c:v>
                </c:pt>
                <c:pt idx="16">
                  <c:v>6.1599999999999966</c:v>
                </c:pt>
                <c:pt idx="17">
                  <c:v>6.1699999999999955</c:v>
                </c:pt>
                <c:pt idx="18">
                  <c:v>6.1799999999999962</c:v>
                </c:pt>
                <c:pt idx="19">
                  <c:v>6.1899999999999959</c:v>
                </c:pt>
                <c:pt idx="20">
                  <c:v>6.1999999999999957</c:v>
                </c:pt>
                <c:pt idx="21">
                  <c:v>6.2099999999999964</c:v>
                </c:pt>
                <c:pt idx="22">
                  <c:v>6.2199999999999953</c:v>
                </c:pt>
                <c:pt idx="23">
                  <c:v>6.2299999999999951</c:v>
                </c:pt>
                <c:pt idx="24">
                  <c:v>6.2399999999999984</c:v>
                </c:pt>
                <c:pt idx="25">
                  <c:v>6.2499999999999964</c:v>
                </c:pt>
                <c:pt idx="26">
                  <c:v>6.2599999999999953</c:v>
                </c:pt>
                <c:pt idx="27">
                  <c:v>6.2699999999999942</c:v>
                </c:pt>
                <c:pt idx="28">
                  <c:v>6.2799999999999994</c:v>
                </c:pt>
                <c:pt idx="29">
                  <c:v>6.2899999999999938</c:v>
                </c:pt>
                <c:pt idx="30">
                  <c:v>6.2999999999999936</c:v>
                </c:pt>
                <c:pt idx="31">
                  <c:v>6.3099999999999925</c:v>
                </c:pt>
                <c:pt idx="32">
                  <c:v>6.3199999999999905</c:v>
                </c:pt>
                <c:pt idx="33">
                  <c:v>6.3299999999999885</c:v>
                </c:pt>
                <c:pt idx="34">
                  <c:v>6.3399999999999928</c:v>
                </c:pt>
                <c:pt idx="35">
                  <c:v>6.3499999999999925</c:v>
                </c:pt>
                <c:pt idx="36">
                  <c:v>6.3599999999999905</c:v>
                </c:pt>
                <c:pt idx="37">
                  <c:v>6.3699999999999886</c:v>
                </c:pt>
                <c:pt idx="38">
                  <c:v>6.3799999999999919</c:v>
                </c:pt>
                <c:pt idx="39">
                  <c:v>6.3899999999999917</c:v>
                </c:pt>
                <c:pt idx="40">
                  <c:v>6.3999999999999915</c:v>
                </c:pt>
                <c:pt idx="41">
                  <c:v>6.4099999999999913</c:v>
                </c:pt>
                <c:pt idx="42">
                  <c:v>6.419999999999991</c:v>
                </c:pt>
                <c:pt idx="43">
                  <c:v>6.4299999999999908</c:v>
                </c:pt>
                <c:pt idx="44">
                  <c:v>6.4399999999999924</c:v>
                </c:pt>
                <c:pt idx="45">
                  <c:v>6.4499999999999904</c:v>
                </c:pt>
                <c:pt idx="46">
                  <c:v>6.4599999999999902</c:v>
                </c:pt>
                <c:pt idx="47">
                  <c:v>6.46999999999999</c:v>
                </c:pt>
                <c:pt idx="48">
                  <c:v>6.4799999999999924</c:v>
                </c:pt>
                <c:pt idx="49">
                  <c:v>6.4899999999999904</c:v>
                </c:pt>
                <c:pt idx="50">
                  <c:v>6.4999999999999893</c:v>
                </c:pt>
                <c:pt idx="51">
                  <c:v>6.5099999999999891</c:v>
                </c:pt>
                <c:pt idx="52">
                  <c:v>6.5199999999999889</c:v>
                </c:pt>
                <c:pt idx="53">
                  <c:v>6.5299999999999887</c:v>
                </c:pt>
                <c:pt idx="54">
                  <c:v>6.5399999999999894</c:v>
                </c:pt>
                <c:pt idx="55">
                  <c:v>6.5499999999999883</c:v>
                </c:pt>
                <c:pt idx="56">
                  <c:v>6.5599999999999881</c:v>
                </c:pt>
                <c:pt idx="57">
                  <c:v>6.5699999999999878</c:v>
                </c:pt>
                <c:pt idx="58">
                  <c:v>6.5799999999999894</c:v>
                </c:pt>
                <c:pt idx="59">
                  <c:v>6.5899999999999874</c:v>
                </c:pt>
                <c:pt idx="60">
                  <c:v>6.5999999999999872</c:v>
                </c:pt>
                <c:pt idx="61">
                  <c:v>6.609999999999987</c:v>
                </c:pt>
                <c:pt idx="62">
                  <c:v>6.6199999999999868</c:v>
                </c:pt>
                <c:pt idx="63">
                  <c:v>6.6299999999999866</c:v>
                </c:pt>
                <c:pt idx="64">
                  <c:v>6.6399999999999864</c:v>
                </c:pt>
                <c:pt idx="65">
                  <c:v>6.6499999999999861</c:v>
                </c:pt>
                <c:pt idx="66">
                  <c:v>6.6599999999999859</c:v>
                </c:pt>
                <c:pt idx="67">
                  <c:v>6.6699999999999857</c:v>
                </c:pt>
                <c:pt idx="68">
                  <c:v>6.6799999999999864</c:v>
                </c:pt>
                <c:pt idx="69">
                  <c:v>6.6899999999999853</c:v>
                </c:pt>
                <c:pt idx="70">
                  <c:v>6.6999999999999851</c:v>
                </c:pt>
                <c:pt idx="71">
                  <c:v>6.7099999999999884</c:v>
                </c:pt>
                <c:pt idx="72">
                  <c:v>6.7199999999999864</c:v>
                </c:pt>
                <c:pt idx="73">
                  <c:v>6.7299999999999844</c:v>
                </c:pt>
                <c:pt idx="74">
                  <c:v>6.7399999999999904</c:v>
                </c:pt>
                <c:pt idx="75">
                  <c:v>6.7499999999999893</c:v>
                </c:pt>
                <c:pt idx="76">
                  <c:v>6.7599999999999838</c:v>
                </c:pt>
                <c:pt idx="77">
                  <c:v>6.7699999999999836</c:v>
                </c:pt>
                <c:pt idx="78">
                  <c:v>6.7799999999999834</c:v>
                </c:pt>
                <c:pt idx="79">
                  <c:v>6.7899999999999832</c:v>
                </c:pt>
                <c:pt idx="80">
                  <c:v>6.7999999999999829</c:v>
                </c:pt>
                <c:pt idx="81">
                  <c:v>6.8099999999999827</c:v>
                </c:pt>
                <c:pt idx="82">
                  <c:v>6.8199999999999825</c:v>
                </c:pt>
                <c:pt idx="83">
                  <c:v>6.8299999999999805</c:v>
                </c:pt>
                <c:pt idx="84">
                  <c:v>6.8399999999999821</c:v>
                </c:pt>
                <c:pt idx="85">
                  <c:v>6.8499999999999819</c:v>
                </c:pt>
                <c:pt idx="86">
                  <c:v>6.8599999999999817</c:v>
                </c:pt>
                <c:pt idx="87">
                  <c:v>6.8699999999999815</c:v>
                </c:pt>
                <c:pt idx="88">
                  <c:v>6.8799999999999812</c:v>
                </c:pt>
                <c:pt idx="89">
                  <c:v>6.889999999999981</c:v>
                </c:pt>
                <c:pt idx="90">
                  <c:v>6.8999999999999808</c:v>
                </c:pt>
                <c:pt idx="91">
                  <c:v>6.9099999999999824</c:v>
                </c:pt>
                <c:pt idx="92">
                  <c:v>6.9199999999999804</c:v>
                </c:pt>
                <c:pt idx="93">
                  <c:v>6.9299999999999802</c:v>
                </c:pt>
                <c:pt idx="94">
                  <c:v>6.9399999999999924</c:v>
                </c:pt>
                <c:pt idx="95">
                  <c:v>6.9499999999999824</c:v>
                </c:pt>
                <c:pt idx="96">
                  <c:v>6.9599999999999804</c:v>
                </c:pt>
                <c:pt idx="97">
                  <c:v>6.9699999999999793</c:v>
                </c:pt>
                <c:pt idx="98">
                  <c:v>6.9799999999999924</c:v>
                </c:pt>
                <c:pt idx="99">
                  <c:v>6.9899999999999824</c:v>
                </c:pt>
                <c:pt idx="100">
                  <c:v>6.9999999999999813</c:v>
                </c:pt>
                <c:pt idx="101">
                  <c:v>7.0099999999999794</c:v>
                </c:pt>
                <c:pt idx="102">
                  <c:v>7.0199999999999783</c:v>
                </c:pt>
                <c:pt idx="103">
                  <c:v>7.029999999999978</c:v>
                </c:pt>
                <c:pt idx="104">
                  <c:v>7.0399999999999814</c:v>
                </c:pt>
                <c:pt idx="105">
                  <c:v>7.0499999999999794</c:v>
                </c:pt>
                <c:pt idx="106">
                  <c:v>7.0599999999999774</c:v>
                </c:pt>
                <c:pt idx="107">
                  <c:v>7.0699999999999772</c:v>
                </c:pt>
                <c:pt idx="108">
                  <c:v>7.0799999999999814</c:v>
                </c:pt>
                <c:pt idx="109">
                  <c:v>7.0899999999999794</c:v>
                </c:pt>
                <c:pt idx="110">
                  <c:v>7.0999999999999774</c:v>
                </c:pt>
                <c:pt idx="111">
                  <c:v>7.1099999999999763</c:v>
                </c:pt>
                <c:pt idx="112">
                  <c:v>7.1199999999999761</c:v>
                </c:pt>
                <c:pt idx="113">
                  <c:v>7.1299999999999759</c:v>
                </c:pt>
                <c:pt idx="114">
                  <c:v>7.1399999999999784</c:v>
                </c:pt>
                <c:pt idx="115">
                  <c:v>7.1499999999999764</c:v>
                </c:pt>
                <c:pt idx="116">
                  <c:v>7.1599999999999753</c:v>
                </c:pt>
                <c:pt idx="117">
                  <c:v>7.1699999999999751</c:v>
                </c:pt>
                <c:pt idx="118">
                  <c:v>7.1799999999999784</c:v>
                </c:pt>
                <c:pt idx="119">
                  <c:v>7.1899999999999764</c:v>
                </c:pt>
                <c:pt idx="120">
                  <c:v>7.1999999999999744</c:v>
                </c:pt>
                <c:pt idx="121">
                  <c:v>7.2099999999999804</c:v>
                </c:pt>
                <c:pt idx="122">
                  <c:v>7.2199999999999784</c:v>
                </c:pt>
                <c:pt idx="123">
                  <c:v>7.2299999999999738</c:v>
                </c:pt>
                <c:pt idx="124">
                  <c:v>7.2399999999999824</c:v>
                </c:pt>
                <c:pt idx="125">
                  <c:v>7.2499999999999734</c:v>
                </c:pt>
                <c:pt idx="126">
                  <c:v>7.2599999999999731</c:v>
                </c:pt>
                <c:pt idx="127">
                  <c:v>7.2699999999999729</c:v>
                </c:pt>
                <c:pt idx="128">
                  <c:v>7.2799999999999834</c:v>
                </c:pt>
                <c:pt idx="129">
                  <c:v>7.2899999999999734</c:v>
                </c:pt>
                <c:pt idx="130">
                  <c:v>7.2999999999999723</c:v>
                </c:pt>
                <c:pt idx="131">
                  <c:v>7.3099999999999721</c:v>
                </c:pt>
                <c:pt idx="132">
                  <c:v>7.3199999999999719</c:v>
                </c:pt>
                <c:pt idx="133">
                  <c:v>7.3299999999999716</c:v>
                </c:pt>
                <c:pt idx="134">
                  <c:v>7.3399999999999714</c:v>
                </c:pt>
                <c:pt idx="135">
                  <c:v>7.3499999999999712</c:v>
                </c:pt>
                <c:pt idx="136">
                  <c:v>7.359999999999971</c:v>
                </c:pt>
                <c:pt idx="137">
                  <c:v>7.3699999999999708</c:v>
                </c:pt>
                <c:pt idx="138">
                  <c:v>7.3799999999999724</c:v>
                </c:pt>
                <c:pt idx="139">
                  <c:v>7.3899999999999704</c:v>
                </c:pt>
                <c:pt idx="140">
                  <c:v>7.3999999999999702</c:v>
                </c:pt>
                <c:pt idx="141">
                  <c:v>7.4099999999999824</c:v>
                </c:pt>
                <c:pt idx="142">
                  <c:v>7.4199999999999724</c:v>
                </c:pt>
                <c:pt idx="143">
                  <c:v>7.4299999999999704</c:v>
                </c:pt>
                <c:pt idx="144">
                  <c:v>7.4399999999999924</c:v>
                </c:pt>
                <c:pt idx="145">
                  <c:v>7.4499999999999824</c:v>
                </c:pt>
                <c:pt idx="146">
                  <c:v>7.4599999999999724</c:v>
                </c:pt>
                <c:pt idx="147">
                  <c:v>7.4699999999999704</c:v>
                </c:pt>
                <c:pt idx="148">
                  <c:v>7.4799999999999924</c:v>
                </c:pt>
                <c:pt idx="149">
                  <c:v>7.4899999999999824</c:v>
                </c:pt>
                <c:pt idx="150">
                  <c:v>7.4999999999999734</c:v>
                </c:pt>
                <c:pt idx="151">
                  <c:v>7.5099999999999714</c:v>
                </c:pt>
                <c:pt idx="152">
                  <c:v>7.5199999999999694</c:v>
                </c:pt>
                <c:pt idx="153">
                  <c:v>7.5299999999999674</c:v>
                </c:pt>
                <c:pt idx="154">
                  <c:v>7.5399999999999734</c:v>
                </c:pt>
                <c:pt idx="155">
                  <c:v>7.5499999999999714</c:v>
                </c:pt>
                <c:pt idx="156">
                  <c:v>7.5599999999999694</c:v>
                </c:pt>
                <c:pt idx="157">
                  <c:v>7.5699999999999674</c:v>
                </c:pt>
                <c:pt idx="158">
                  <c:v>7.5799999999999734</c:v>
                </c:pt>
                <c:pt idx="159">
                  <c:v>7.5899999999999714</c:v>
                </c:pt>
                <c:pt idx="160">
                  <c:v>7.5999999999999694</c:v>
                </c:pt>
                <c:pt idx="161">
                  <c:v>7.6099999999999683</c:v>
                </c:pt>
                <c:pt idx="162">
                  <c:v>7.6199999999999664</c:v>
                </c:pt>
                <c:pt idx="163">
                  <c:v>7.6299999999999653</c:v>
                </c:pt>
                <c:pt idx="164">
                  <c:v>7.6399999999999704</c:v>
                </c:pt>
                <c:pt idx="165">
                  <c:v>7.6499999999999684</c:v>
                </c:pt>
                <c:pt idx="166">
                  <c:v>7.6599999999999664</c:v>
                </c:pt>
                <c:pt idx="167">
                  <c:v>7.6699999999999644</c:v>
                </c:pt>
                <c:pt idx="168">
                  <c:v>7.6799999999999704</c:v>
                </c:pt>
                <c:pt idx="169">
                  <c:v>7.6899999999999684</c:v>
                </c:pt>
                <c:pt idx="170">
                  <c:v>7.6999999999999638</c:v>
                </c:pt>
                <c:pt idx="171">
                  <c:v>7.7099999999999724</c:v>
                </c:pt>
                <c:pt idx="172">
                  <c:v>7.7199999999999633</c:v>
                </c:pt>
                <c:pt idx="173">
                  <c:v>7.7299999999999631</c:v>
                </c:pt>
                <c:pt idx="174">
                  <c:v>7.7399999999999824</c:v>
                </c:pt>
                <c:pt idx="175">
                  <c:v>7.7499999999999734</c:v>
                </c:pt>
                <c:pt idx="176">
                  <c:v>7.7599999999999634</c:v>
                </c:pt>
                <c:pt idx="177">
                  <c:v>7.7699999999999623</c:v>
                </c:pt>
                <c:pt idx="178">
                  <c:v>7.7799999999999834</c:v>
                </c:pt>
                <c:pt idx="179">
                  <c:v>7.7899999999999734</c:v>
                </c:pt>
                <c:pt idx="180">
                  <c:v>7.7999999999999634</c:v>
                </c:pt>
                <c:pt idx="181">
                  <c:v>7.8099999999999614</c:v>
                </c:pt>
                <c:pt idx="182">
                  <c:v>7.8199999999999612</c:v>
                </c:pt>
                <c:pt idx="183">
                  <c:v>7.829999999999961</c:v>
                </c:pt>
                <c:pt idx="184">
                  <c:v>7.8399999999999634</c:v>
                </c:pt>
                <c:pt idx="185">
                  <c:v>7.8499999999999623</c:v>
                </c:pt>
                <c:pt idx="186">
                  <c:v>7.8599999999999604</c:v>
                </c:pt>
                <c:pt idx="187">
                  <c:v>7.8699999999999601</c:v>
                </c:pt>
                <c:pt idx="188">
                  <c:v>7.8799999999999599</c:v>
                </c:pt>
                <c:pt idx="189">
                  <c:v>7.8899999999999597</c:v>
                </c:pt>
                <c:pt idx="190">
                  <c:v>7.8999999999999595</c:v>
                </c:pt>
                <c:pt idx="191">
                  <c:v>7.9099999999999593</c:v>
                </c:pt>
                <c:pt idx="192">
                  <c:v>7.9199999999999591</c:v>
                </c:pt>
                <c:pt idx="193">
                  <c:v>7.9299999999999589</c:v>
                </c:pt>
                <c:pt idx="194">
                  <c:v>7.9399999999999924</c:v>
                </c:pt>
                <c:pt idx="195">
                  <c:v>7.9499999999999584</c:v>
                </c:pt>
                <c:pt idx="196">
                  <c:v>7.9599999999999582</c:v>
                </c:pt>
                <c:pt idx="197">
                  <c:v>7.969999999999958</c:v>
                </c:pt>
                <c:pt idx="198">
                  <c:v>7.9799999999999924</c:v>
                </c:pt>
                <c:pt idx="199">
                  <c:v>7.9899999999999594</c:v>
                </c:pt>
                <c:pt idx="200">
                  <c:v>7.9999999999999574</c:v>
                </c:pt>
              </c:numCache>
            </c:numRef>
          </c:xVal>
          <c:yVal>
            <c:numRef>
              <c:f>List1!$K$2:$K$202</c:f>
              <c:numCache>
                <c:formatCode>General</c:formatCode>
                <c:ptCount val="201"/>
                <c:pt idx="0">
                  <c:v>3.6355966758818297</c:v>
                </c:pt>
                <c:pt idx="1">
                  <c:v>3.6622990478314938</c:v>
                </c:pt>
                <c:pt idx="2">
                  <c:v>3.6889756546977686</c:v>
                </c:pt>
                <c:pt idx="3">
                  <c:v>3.7156248902172417</c:v>
                </c:pt>
                <c:pt idx="4">
                  <c:v>3.7422451891430413</c:v>
                </c:pt>
                <c:pt idx="5">
                  <c:v>3.768835028491976</c:v>
                </c:pt>
                <c:pt idx="6">
                  <c:v>3.7953929287537638</c:v>
                </c:pt>
                <c:pt idx="7">
                  <c:v>3.8219174550614352</c:v>
                </c:pt>
                <c:pt idx="8">
                  <c:v>3.8484072183155651</c:v>
                </c:pt>
                <c:pt idx="9">
                  <c:v>3.8748608762611427</c:v>
                </c:pt>
                <c:pt idx="10">
                  <c:v>3.9012771345121307</c:v>
                </c:pt>
                <c:pt idx="11">
                  <c:v>3.9276547475205565</c:v>
                </c:pt>
                <c:pt idx="12">
                  <c:v>3.9539925194864658</c:v>
                </c:pt>
                <c:pt idx="13">
                  <c:v>3.9802893052064192</c:v>
                </c:pt>
                <c:pt idx="14">
                  <c:v>4.0065440108559756</c:v>
                </c:pt>
                <c:pt idx="15">
                  <c:v>4.0327555947050264</c:v>
                </c:pt>
                <c:pt idx="16">
                  <c:v>4.0589230677623025</c:v>
                </c:pt>
                <c:pt idx="17">
                  <c:v>4.0850454943473133</c:v>
                </c:pt>
                <c:pt idx="18">
                  <c:v>4.111121992587246</c:v>
                </c:pt>
                <c:pt idx="19">
                  <c:v>4.1371517348374605</c:v>
                </c:pt>
                <c:pt idx="20">
                  <c:v>4.1631339480235345</c:v>
                </c:pt>
                <c:pt idx="21">
                  <c:v>4.1890679139040534</c:v>
                </c:pt>
                <c:pt idx="22">
                  <c:v>4.2149529692526855</c:v>
                </c:pt>
                <c:pt idx="23">
                  <c:v>4.2407885059597152</c:v>
                </c:pt>
                <c:pt idx="24">
                  <c:v>4.2665739710510451</c:v>
                </c:pt>
                <c:pt idx="25">
                  <c:v>4.2923088666265645</c:v>
                </c:pt>
                <c:pt idx="26">
                  <c:v>4.3179927497163764</c:v>
                </c:pt>
                <c:pt idx="27">
                  <c:v>4.3436252320565609</c:v>
                </c:pt>
                <c:pt idx="28">
                  <c:v>4.3692059797836693</c:v>
                </c:pt>
                <c:pt idx="29">
                  <c:v>4.3947347130514665</c:v>
                </c:pt>
                <c:pt idx="30">
                  <c:v>4.4202112055686333</c:v>
                </c:pt>
                <c:pt idx="31">
                  <c:v>4.4456352840605984</c:v>
                </c:pt>
                <c:pt idx="32">
                  <c:v>4.4710068276568915</c:v>
                </c:pt>
                <c:pt idx="33">
                  <c:v>4.4963257672060388</c:v>
                </c:pt>
                <c:pt idx="34">
                  <c:v>4.5215920845204414</c:v>
                </c:pt>
                <c:pt idx="35">
                  <c:v>4.546805811553722</c:v>
                </c:pt>
                <c:pt idx="36">
                  <c:v>4.5719670295133934</c:v>
                </c:pt>
                <c:pt idx="37">
                  <c:v>4.5970758679114434</c:v>
                </c:pt>
                <c:pt idx="38">
                  <c:v>4.6221325035571255</c:v>
                </c:pt>
                <c:pt idx="39">
                  <c:v>4.6471371594926065</c:v>
                </c:pt>
                <c:pt idx="40">
                  <c:v>4.6720901038786984</c:v>
                </c:pt>
                <c:pt idx="41">
                  <c:v>4.696991648830827</c:v>
                </c:pt>
                <c:pt idx="42">
                  <c:v>4.7218421492107314</c:v>
                </c:pt>
                <c:pt idx="43">
                  <c:v>4.7466420013771282</c:v>
                </c:pt>
                <c:pt idx="44">
                  <c:v>4.7713916418988891</c:v>
                </c:pt>
                <c:pt idx="45">
                  <c:v>4.7960915462355285</c:v>
                </c:pt>
                <c:pt idx="46">
                  <c:v>4.8207422273878766</c:v>
                </c:pt>
                <c:pt idx="47">
                  <c:v>4.8453442345228197</c:v>
                </c:pt>
                <c:pt idx="48">
                  <c:v>4.8698981515771473</c:v>
                </c:pt>
                <c:pt idx="49">
                  <c:v>4.8944045958432065</c:v>
                </c:pt>
                <c:pt idx="50">
                  <c:v>4.9188642165406575</c:v>
                </c:pt>
                <c:pt idx="51">
                  <c:v>4.9432776933781613</c:v>
                </c:pt>
                <c:pt idx="52">
                  <c:v>4.9676457351079391</c:v>
                </c:pt>
                <c:pt idx="53">
                  <c:v>4.9919690780789328</c:v>
                </c:pt>
                <c:pt idx="54">
                  <c:v>5.0162484847885489</c:v>
                </c:pt>
                <c:pt idx="55">
                  <c:v>5.0404847424392045</c:v>
                </c:pt>
                <c:pt idx="56">
                  <c:v>5.0646786615030495</c:v>
                </c:pt>
                <c:pt idx="57">
                  <c:v>5.0888310742946494</c:v>
                </c:pt>
                <c:pt idx="58">
                  <c:v>5.1129428335585745</c:v>
                </c:pt>
                <c:pt idx="59">
                  <c:v>5.1370148110720173</c:v>
                </c:pt>
                <c:pt idx="60">
                  <c:v>5.1610478962663455</c:v>
                </c:pt>
                <c:pt idx="61">
                  <c:v>5.1850429948683834</c:v>
                </c:pt>
                <c:pt idx="62">
                  <c:v>5.2090010275660052</c:v>
                </c:pt>
                <c:pt idx="63">
                  <c:v>5.2329229286979606</c:v>
                </c:pt>
                <c:pt idx="64">
                  <c:v>5.2568096449704464</c:v>
                </c:pt>
                <c:pt idx="65">
                  <c:v>5.2806621342024682</c:v>
                </c:pt>
                <c:pt idx="66">
                  <c:v>5.3044813641000745</c:v>
                </c:pt>
                <c:pt idx="67">
                  <c:v>5.3282683110635833</c:v>
                </c:pt>
                <c:pt idx="68">
                  <c:v>5.3520239590240211</c:v>
                </c:pt>
                <c:pt idx="69">
                  <c:v>5.3757492983147106</c:v>
                </c:pt>
                <c:pt idx="70">
                  <c:v>5.3994453245746534</c:v>
                </c:pt>
                <c:pt idx="71">
                  <c:v>5.4231130376871945</c:v>
                </c:pt>
                <c:pt idx="72">
                  <c:v>5.4467534407514036</c:v>
                </c:pt>
                <c:pt idx="73">
                  <c:v>5.4703675390877171</c:v>
                </c:pt>
                <c:pt idx="74">
                  <c:v>5.4939563392789355</c:v>
                </c:pt>
                <c:pt idx="75">
                  <c:v>5.5175208482428673</c:v>
                </c:pt>
                <c:pt idx="76">
                  <c:v>5.5410620723398534</c:v>
                </c:pt>
                <c:pt idx="77">
                  <c:v>5.5645810165112399</c:v>
                </c:pt>
                <c:pt idx="78">
                  <c:v>5.5880786834522134</c:v>
                </c:pt>
                <c:pt idx="79">
                  <c:v>5.6115560728122045</c:v>
                </c:pt>
                <c:pt idx="80">
                  <c:v>5.6350141804286187</c:v>
                </c:pt>
                <c:pt idx="81">
                  <c:v>5.6584539975869275</c:v>
                </c:pt>
                <c:pt idx="82">
                  <c:v>5.6818765103095306</c:v>
                </c:pt>
                <c:pt idx="83">
                  <c:v>5.7052826986704526</c:v>
                </c:pt>
                <c:pt idx="84">
                  <c:v>5.7286735361348518</c:v>
                </c:pt>
                <c:pt idx="85">
                  <c:v>5.7520499889218124</c:v>
                </c:pt>
                <c:pt idx="86">
                  <c:v>5.7754130153887164</c:v>
                </c:pt>
                <c:pt idx="87">
                  <c:v>5.798763565435717</c:v>
                </c:pt>
                <c:pt idx="88">
                  <c:v>5.8221025799282247</c:v>
                </c:pt>
                <c:pt idx="89">
                  <c:v>5.8454309901366575</c:v>
                </c:pt>
                <c:pt idx="90">
                  <c:v>5.8687497171891581</c:v>
                </c:pt>
                <c:pt idx="91">
                  <c:v>5.8920596715393865</c:v>
                </c:pt>
                <c:pt idx="92">
                  <c:v>5.9153617524437134</c:v>
                </c:pt>
                <c:pt idx="93">
                  <c:v>5.9386568474475716</c:v>
                </c:pt>
                <c:pt idx="94">
                  <c:v>5.9619458318802945</c:v>
                </c:pt>
                <c:pt idx="95">
                  <c:v>5.9852295683533834</c:v>
                </c:pt>
                <c:pt idx="96">
                  <c:v>6.0085089062633985</c:v>
                </c:pt>
                <c:pt idx="97">
                  <c:v>6.0317846812961164</c:v>
                </c:pt>
                <c:pt idx="98">
                  <c:v>6.0550577149298714</c:v>
                </c:pt>
                <c:pt idx="99">
                  <c:v>6.0783288139370573</c:v>
                </c:pt>
                <c:pt idx="100">
                  <c:v>6.1015987698813143</c:v>
                </c:pt>
                <c:pt idx="101">
                  <c:v>6.1248683586088655</c:v>
                </c:pt>
                <c:pt idx="102">
                  <c:v>6.1481383397322755</c:v>
                </c:pt>
                <c:pt idx="103">
                  <c:v>6.1714094561046524</c:v>
                </c:pt>
                <c:pt idx="104">
                  <c:v>6.1946824332828543</c:v>
                </c:pt>
                <c:pt idx="105">
                  <c:v>6.2179579789782595</c:v>
                </c:pt>
                <c:pt idx="106">
                  <c:v>6.2412367824934893</c:v>
                </c:pt>
                <c:pt idx="107">
                  <c:v>6.264519514141826</c:v>
                </c:pt>
                <c:pt idx="108">
                  <c:v>6.2878068246527485</c:v>
                </c:pt>
                <c:pt idx="109">
                  <c:v>6.3110993445557311</c:v>
                </c:pt>
                <c:pt idx="110">
                  <c:v>6.3343976835464195</c:v>
                </c:pt>
                <c:pt idx="111">
                  <c:v>6.3577024298313294</c:v>
                </c:pt>
                <c:pt idx="112">
                  <c:v>6.381014149450821</c:v>
                </c:pt>
                <c:pt idx="113">
                  <c:v>6.4043333855794033</c:v>
                </c:pt>
                <c:pt idx="114">
                  <c:v>6.4276606578019315</c:v>
                </c:pt>
                <c:pt idx="115">
                  <c:v>6.4509964613667075</c:v>
                </c:pt>
                <c:pt idx="116">
                  <c:v>6.4743412664121527</c:v>
                </c:pt>
                <c:pt idx="117">
                  <c:v>6.4976955171692845</c:v>
                </c:pt>
                <c:pt idx="118">
                  <c:v>6.5210596311382405</c:v>
                </c:pt>
                <c:pt idx="119">
                  <c:v>6.5444339982388575</c:v>
                </c:pt>
                <c:pt idx="120">
                  <c:v>6.5678189799356277</c:v>
                </c:pt>
                <c:pt idx="121">
                  <c:v>6.5912149083375287</c:v>
                </c:pt>
                <c:pt idx="122">
                  <c:v>6.6146220852709199</c:v>
                </c:pt>
                <c:pt idx="123">
                  <c:v>6.6380407813298934</c:v>
                </c:pt>
                <c:pt idx="124">
                  <c:v>6.6614712349007057</c:v>
                </c:pt>
                <c:pt idx="125">
                  <c:v>6.6849136511637655</c:v>
                </c:pt>
                <c:pt idx="126">
                  <c:v>6.7083682010730934</c:v>
                </c:pt>
                <c:pt idx="127">
                  <c:v>6.7318350203146924</c:v>
                </c:pt>
                <c:pt idx="128">
                  <c:v>6.7553142082454407</c:v>
                </c:pt>
                <c:pt idx="129">
                  <c:v>6.7788058268144455</c:v>
                </c:pt>
                <c:pt idx="130">
                  <c:v>6.8023098994665201</c:v>
                </c:pt>
                <c:pt idx="131">
                  <c:v>6.825826410033728</c:v>
                </c:pt>
                <c:pt idx="132">
                  <c:v>6.84935530161329</c:v>
                </c:pt>
                <c:pt idx="133">
                  <c:v>6.8728964754364705</c:v>
                </c:pt>
                <c:pt idx="134">
                  <c:v>6.8964497897304033</c:v>
                </c:pt>
                <c:pt idx="135">
                  <c:v>6.9200150585753439</c:v>
                </c:pt>
                <c:pt idx="136">
                  <c:v>6.9435920507616924</c:v>
                </c:pt>
                <c:pt idx="137">
                  <c:v>6.9671804886468065</c:v>
                </c:pt>
                <c:pt idx="138">
                  <c:v>6.9907800470193466</c:v>
                </c:pt>
                <c:pt idx="139">
                  <c:v>7.0143903519706052</c:v>
                </c:pt>
                <c:pt idx="140">
                  <c:v>7.0380109797787656</c:v>
                </c:pt>
                <c:pt idx="141">
                  <c:v>7.0616414558092124</c:v>
                </c:pt>
                <c:pt idx="142">
                  <c:v>7.0852812534342569</c:v>
                </c:pt>
                <c:pt idx="143">
                  <c:v>7.1089297929781514</c:v>
                </c:pt>
                <c:pt idx="144">
                  <c:v>7.1325864406886845</c:v>
                </c:pt>
                <c:pt idx="145">
                  <c:v>7.1562505077425218</c:v>
                </c:pt>
                <c:pt idx="146">
                  <c:v>7.1799212492864655</c:v>
                </c:pt>
                <c:pt idx="147">
                  <c:v>7.2035978635204776</c:v>
                </c:pt>
                <c:pt idx="148">
                  <c:v>7.2272794908259996</c:v>
                </c:pt>
                <c:pt idx="149">
                  <c:v>7.2509652129445081</c:v>
                </c:pt>
                <c:pt idx="150">
                  <c:v>7.2746540522106953</c:v>
                </c:pt>
                <c:pt idx="151">
                  <c:v>7.2983449708447781</c:v>
                </c:pt>
                <c:pt idx="152">
                  <c:v>7.3220368703082883</c:v>
                </c:pt>
                <c:pt idx="153">
                  <c:v>7.3457285907286911</c:v>
                </c:pt>
                <c:pt idx="154">
                  <c:v>7.3694189103944465</c:v>
                </c:pt>
                <c:pt idx="155">
                  <c:v>7.3931065453294655</c:v>
                </c:pt>
                <c:pt idx="156">
                  <c:v>7.4167901489463794</c:v>
                </c:pt>
                <c:pt idx="157">
                  <c:v>7.4404683117856933</c:v>
                </c:pt>
                <c:pt idx="158">
                  <c:v>7.4641395613435755</c:v>
                </c:pt>
                <c:pt idx="159">
                  <c:v>7.4878023619925429</c:v>
                </c:pt>
                <c:pt idx="160">
                  <c:v>7.511455114997899</c:v>
                </c:pt>
                <c:pt idx="161">
                  <c:v>7.5350961586343423</c:v>
                </c:pt>
                <c:pt idx="162">
                  <c:v>7.5587237684049127</c:v>
                </c:pt>
                <c:pt idx="163">
                  <c:v>7.5823361573658445</c:v>
                </c:pt>
                <c:pt idx="164">
                  <c:v>7.6059314765596246</c:v>
                </c:pt>
                <c:pt idx="165">
                  <c:v>7.6295078155588287</c:v>
                </c:pt>
                <c:pt idx="166">
                  <c:v>7.6530632031227714</c:v>
                </c:pt>
                <c:pt idx="167">
                  <c:v>7.6765956079687285</c:v>
                </c:pt>
                <c:pt idx="168">
                  <c:v>7.700102939659347</c:v>
                </c:pt>
                <c:pt idx="169">
                  <c:v>7.7235830496071065</c:v>
                </c:pt>
                <c:pt idx="170">
                  <c:v>7.7470337321969955</c:v>
                </c:pt>
                <c:pt idx="171">
                  <c:v>7.7704527260275826</c:v>
                </c:pt>
                <c:pt idx="172">
                  <c:v>7.7938377152706924</c:v>
                </c:pt>
                <c:pt idx="173">
                  <c:v>7.8171863311491752</c:v>
                </c:pt>
                <c:pt idx="174">
                  <c:v>7.8404961535332909</c:v>
                </c:pt>
                <c:pt idx="175">
                  <c:v>7.8637647126517294</c:v>
                </c:pt>
                <c:pt idx="176">
                  <c:v>7.886989490920211</c:v>
                </c:pt>
                <c:pt idx="177">
                  <c:v>7.9101679248819874</c:v>
                </c:pt>
                <c:pt idx="178">
                  <c:v>7.9332974072601772</c:v>
                </c:pt>
                <c:pt idx="179">
                  <c:v>7.9563752891183404</c:v>
                </c:pt>
                <c:pt idx="180">
                  <c:v>7.9793988821283017</c:v>
                </c:pt>
                <c:pt idx="181">
                  <c:v>8.0023654609380959</c:v>
                </c:pt>
                <c:pt idx="182">
                  <c:v>8.0252722656416395</c:v>
                </c:pt>
                <c:pt idx="183">
                  <c:v>8.0481165043407916</c:v>
                </c:pt>
                <c:pt idx="184">
                  <c:v>8.0708953557996548</c:v>
                </c:pt>
                <c:pt idx="185">
                  <c:v>8.0936059721839548</c:v>
                </c:pt>
                <c:pt idx="186">
                  <c:v>8.1162454818817089</c:v>
                </c:pt>
                <c:pt idx="187">
                  <c:v>8.1388109923993959</c:v>
                </c:pt>
                <c:pt idx="188">
                  <c:v>8.1612995933280548</c:v>
                </c:pt>
                <c:pt idx="189">
                  <c:v>8.1837083593738384</c:v>
                </c:pt>
                <c:pt idx="190">
                  <c:v>8.2060343534467268</c:v>
                </c:pt>
                <c:pt idx="191">
                  <c:v>8.2282746298003389</c:v>
                </c:pt>
                <c:pt idx="192">
                  <c:v>8.2504262372191768</c:v>
                </c:pt>
                <c:pt idx="193">
                  <c:v>8.2724862222408539</c:v>
                </c:pt>
                <c:pt idx="194">
                  <c:v>8.2944516324138089</c:v>
                </c:pt>
                <c:pt idx="195">
                  <c:v>8.3163195195783768</c:v>
                </c:pt>
                <c:pt idx="196">
                  <c:v>8.3380869431637841</c:v>
                </c:pt>
                <c:pt idx="197">
                  <c:v>8.3597509734987767</c:v>
                </c:pt>
                <c:pt idx="198">
                  <c:v>8.3813086951225699</c:v>
                </c:pt>
                <c:pt idx="199">
                  <c:v>8.4027572100941761</c:v>
                </c:pt>
                <c:pt idx="200">
                  <c:v>8.4240936412882572</c:v>
                </c:pt>
              </c:numCache>
            </c:numRef>
          </c:yVal>
          <c:smooth val="1"/>
          <c:extLst>
            <c:ext xmlns:c16="http://schemas.microsoft.com/office/drawing/2014/chart" uri="{C3380CC4-5D6E-409C-BE32-E72D297353CC}">
              <c16:uniqueId val="{00000000-2F7C-437A-9FED-6D6570A63245}"/>
            </c:ext>
          </c:extLst>
        </c:ser>
        <c:ser>
          <c:idx val="3"/>
          <c:order val="1"/>
          <c:spPr>
            <a:ln w="22225" cap="rnd">
              <a:solidFill>
                <a:schemeClr val="accent4"/>
              </a:solidFill>
              <a:round/>
            </a:ln>
            <a:effectLst/>
          </c:spPr>
          <c:marker>
            <c:symbol val="none"/>
          </c:marker>
          <c:xVal>
            <c:numRef>
              <c:f>List1!$J$2:$J$202</c:f>
              <c:numCache>
                <c:formatCode>General</c:formatCode>
                <c:ptCount val="201"/>
                <c:pt idx="0">
                  <c:v>6</c:v>
                </c:pt>
                <c:pt idx="1">
                  <c:v>6.01</c:v>
                </c:pt>
                <c:pt idx="2">
                  <c:v>6.02</c:v>
                </c:pt>
                <c:pt idx="3">
                  <c:v>6.0299999999999985</c:v>
                </c:pt>
                <c:pt idx="4">
                  <c:v>6.0399999999999991</c:v>
                </c:pt>
                <c:pt idx="5">
                  <c:v>6.0499999999999989</c:v>
                </c:pt>
                <c:pt idx="6">
                  <c:v>6.0599999999999987</c:v>
                </c:pt>
                <c:pt idx="7">
                  <c:v>6.0699999999999985</c:v>
                </c:pt>
                <c:pt idx="8">
                  <c:v>6.0799999999999983</c:v>
                </c:pt>
                <c:pt idx="9">
                  <c:v>6.0899999999999981</c:v>
                </c:pt>
                <c:pt idx="10">
                  <c:v>6.0999999999999979</c:v>
                </c:pt>
                <c:pt idx="11">
                  <c:v>6.1099999999999977</c:v>
                </c:pt>
                <c:pt idx="12">
                  <c:v>6.1199999999999966</c:v>
                </c:pt>
                <c:pt idx="13">
                  <c:v>6.1299999999999955</c:v>
                </c:pt>
                <c:pt idx="14">
                  <c:v>6.139999999999997</c:v>
                </c:pt>
                <c:pt idx="15">
                  <c:v>6.1499999999999968</c:v>
                </c:pt>
                <c:pt idx="16">
                  <c:v>6.1599999999999966</c:v>
                </c:pt>
                <c:pt idx="17">
                  <c:v>6.1699999999999955</c:v>
                </c:pt>
                <c:pt idx="18">
                  <c:v>6.1799999999999962</c:v>
                </c:pt>
                <c:pt idx="19">
                  <c:v>6.1899999999999959</c:v>
                </c:pt>
                <c:pt idx="20">
                  <c:v>6.1999999999999957</c:v>
                </c:pt>
                <c:pt idx="21">
                  <c:v>6.2099999999999964</c:v>
                </c:pt>
                <c:pt idx="22">
                  <c:v>6.2199999999999953</c:v>
                </c:pt>
                <c:pt idx="23">
                  <c:v>6.2299999999999951</c:v>
                </c:pt>
                <c:pt idx="24">
                  <c:v>6.2399999999999984</c:v>
                </c:pt>
                <c:pt idx="25">
                  <c:v>6.2499999999999964</c:v>
                </c:pt>
                <c:pt idx="26">
                  <c:v>6.2599999999999953</c:v>
                </c:pt>
                <c:pt idx="27">
                  <c:v>6.2699999999999942</c:v>
                </c:pt>
                <c:pt idx="28">
                  <c:v>6.2799999999999994</c:v>
                </c:pt>
                <c:pt idx="29">
                  <c:v>6.2899999999999938</c:v>
                </c:pt>
                <c:pt idx="30">
                  <c:v>6.2999999999999936</c:v>
                </c:pt>
                <c:pt idx="31">
                  <c:v>6.3099999999999925</c:v>
                </c:pt>
                <c:pt idx="32">
                  <c:v>6.3199999999999905</c:v>
                </c:pt>
                <c:pt idx="33">
                  <c:v>6.3299999999999885</c:v>
                </c:pt>
                <c:pt idx="34">
                  <c:v>6.3399999999999928</c:v>
                </c:pt>
                <c:pt idx="35">
                  <c:v>6.3499999999999925</c:v>
                </c:pt>
                <c:pt idx="36">
                  <c:v>6.3599999999999905</c:v>
                </c:pt>
                <c:pt idx="37">
                  <c:v>6.3699999999999886</c:v>
                </c:pt>
                <c:pt idx="38">
                  <c:v>6.3799999999999919</c:v>
                </c:pt>
                <c:pt idx="39">
                  <c:v>6.3899999999999917</c:v>
                </c:pt>
                <c:pt idx="40">
                  <c:v>6.3999999999999915</c:v>
                </c:pt>
                <c:pt idx="41">
                  <c:v>6.4099999999999913</c:v>
                </c:pt>
                <c:pt idx="42">
                  <c:v>6.419999999999991</c:v>
                </c:pt>
                <c:pt idx="43">
                  <c:v>6.4299999999999908</c:v>
                </c:pt>
                <c:pt idx="44">
                  <c:v>6.4399999999999924</c:v>
                </c:pt>
                <c:pt idx="45">
                  <c:v>6.4499999999999904</c:v>
                </c:pt>
                <c:pt idx="46">
                  <c:v>6.4599999999999902</c:v>
                </c:pt>
                <c:pt idx="47">
                  <c:v>6.46999999999999</c:v>
                </c:pt>
                <c:pt idx="48">
                  <c:v>6.4799999999999924</c:v>
                </c:pt>
                <c:pt idx="49">
                  <c:v>6.4899999999999904</c:v>
                </c:pt>
                <c:pt idx="50">
                  <c:v>6.4999999999999893</c:v>
                </c:pt>
                <c:pt idx="51">
                  <c:v>6.5099999999999891</c:v>
                </c:pt>
                <c:pt idx="52">
                  <c:v>6.5199999999999889</c:v>
                </c:pt>
                <c:pt idx="53">
                  <c:v>6.5299999999999887</c:v>
                </c:pt>
                <c:pt idx="54">
                  <c:v>6.5399999999999894</c:v>
                </c:pt>
                <c:pt idx="55">
                  <c:v>6.5499999999999883</c:v>
                </c:pt>
                <c:pt idx="56">
                  <c:v>6.5599999999999881</c:v>
                </c:pt>
                <c:pt idx="57">
                  <c:v>6.5699999999999878</c:v>
                </c:pt>
                <c:pt idx="58">
                  <c:v>6.5799999999999894</c:v>
                </c:pt>
                <c:pt idx="59">
                  <c:v>6.5899999999999874</c:v>
                </c:pt>
                <c:pt idx="60">
                  <c:v>6.5999999999999872</c:v>
                </c:pt>
                <c:pt idx="61">
                  <c:v>6.609999999999987</c:v>
                </c:pt>
                <c:pt idx="62">
                  <c:v>6.6199999999999868</c:v>
                </c:pt>
                <c:pt idx="63">
                  <c:v>6.6299999999999866</c:v>
                </c:pt>
                <c:pt idx="64">
                  <c:v>6.6399999999999864</c:v>
                </c:pt>
                <c:pt idx="65">
                  <c:v>6.6499999999999861</c:v>
                </c:pt>
                <c:pt idx="66">
                  <c:v>6.6599999999999859</c:v>
                </c:pt>
                <c:pt idx="67">
                  <c:v>6.6699999999999857</c:v>
                </c:pt>
                <c:pt idx="68">
                  <c:v>6.6799999999999864</c:v>
                </c:pt>
                <c:pt idx="69">
                  <c:v>6.6899999999999853</c:v>
                </c:pt>
                <c:pt idx="70">
                  <c:v>6.6999999999999851</c:v>
                </c:pt>
                <c:pt idx="71">
                  <c:v>6.7099999999999884</c:v>
                </c:pt>
                <c:pt idx="72">
                  <c:v>6.7199999999999864</c:v>
                </c:pt>
                <c:pt idx="73">
                  <c:v>6.7299999999999844</c:v>
                </c:pt>
                <c:pt idx="74">
                  <c:v>6.7399999999999904</c:v>
                </c:pt>
                <c:pt idx="75">
                  <c:v>6.7499999999999893</c:v>
                </c:pt>
                <c:pt idx="76">
                  <c:v>6.7599999999999838</c:v>
                </c:pt>
                <c:pt idx="77">
                  <c:v>6.7699999999999836</c:v>
                </c:pt>
                <c:pt idx="78">
                  <c:v>6.7799999999999834</c:v>
                </c:pt>
                <c:pt idx="79">
                  <c:v>6.7899999999999832</c:v>
                </c:pt>
                <c:pt idx="80">
                  <c:v>6.7999999999999829</c:v>
                </c:pt>
                <c:pt idx="81">
                  <c:v>6.8099999999999827</c:v>
                </c:pt>
                <c:pt idx="82">
                  <c:v>6.8199999999999825</c:v>
                </c:pt>
                <c:pt idx="83">
                  <c:v>6.8299999999999805</c:v>
                </c:pt>
                <c:pt idx="84">
                  <c:v>6.8399999999999821</c:v>
                </c:pt>
                <c:pt idx="85">
                  <c:v>6.8499999999999819</c:v>
                </c:pt>
                <c:pt idx="86">
                  <c:v>6.8599999999999817</c:v>
                </c:pt>
                <c:pt idx="87">
                  <c:v>6.8699999999999815</c:v>
                </c:pt>
                <c:pt idx="88">
                  <c:v>6.8799999999999812</c:v>
                </c:pt>
                <c:pt idx="89">
                  <c:v>6.889999999999981</c:v>
                </c:pt>
                <c:pt idx="90">
                  <c:v>6.8999999999999808</c:v>
                </c:pt>
                <c:pt idx="91">
                  <c:v>6.9099999999999824</c:v>
                </c:pt>
                <c:pt idx="92">
                  <c:v>6.9199999999999804</c:v>
                </c:pt>
                <c:pt idx="93">
                  <c:v>6.9299999999999802</c:v>
                </c:pt>
                <c:pt idx="94">
                  <c:v>6.9399999999999924</c:v>
                </c:pt>
                <c:pt idx="95">
                  <c:v>6.9499999999999824</c:v>
                </c:pt>
                <c:pt idx="96">
                  <c:v>6.9599999999999804</c:v>
                </c:pt>
                <c:pt idx="97">
                  <c:v>6.9699999999999793</c:v>
                </c:pt>
                <c:pt idx="98">
                  <c:v>6.9799999999999924</c:v>
                </c:pt>
                <c:pt idx="99">
                  <c:v>6.9899999999999824</c:v>
                </c:pt>
                <c:pt idx="100">
                  <c:v>6.9999999999999813</c:v>
                </c:pt>
                <c:pt idx="101">
                  <c:v>7.0099999999999794</c:v>
                </c:pt>
                <c:pt idx="102">
                  <c:v>7.0199999999999783</c:v>
                </c:pt>
                <c:pt idx="103">
                  <c:v>7.029999999999978</c:v>
                </c:pt>
                <c:pt idx="104">
                  <c:v>7.0399999999999814</c:v>
                </c:pt>
                <c:pt idx="105">
                  <c:v>7.0499999999999794</c:v>
                </c:pt>
                <c:pt idx="106">
                  <c:v>7.0599999999999774</c:v>
                </c:pt>
                <c:pt idx="107">
                  <c:v>7.0699999999999772</c:v>
                </c:pt>
                <c:pt idx="108">
                  <c:v>7.0799999999999814</c:v>
                </c:pt>
                <c:pt idx="109">
                  <c:v>7.0899999999999794</c:v>
                </c:pt>
                <c:pt idx="110">
                  <c:v>7.0999999999999774</c:v>
                </c:pt>
                <c:pt idx="111">
                  <c:v>7.1099999999999763</c:v>
                </c:pt>
                <c:pt idx="112">
                  <c:v>7.1199999999999761</c:v>
                </c:pt>
                <c:pt idx="113">
                  <c:v>7.1299999999999759</c:v>
                </c:pt>
                <c:pt idx="114">
                  <c:v>7.1399999999999784</c:v>
                </c:pt>
                <c:pt idx="115">
                  <c:v>7.1499999999999764</c:v>
                </c:pt>
                <c:pt idx="116">
                  <c:v>7.1599999999999753</c:v>
                </c:pt>
                <c:pt idx="117">
                  <c:v>7.1699999999999751</c:v>
                </c:pt>
                <c:pt idx="118">
                  <c:v>7.1799999999999784</c:v>
                </c:pt>
                <c:pt idx="119">
                  <c:v>7.1899999999999764</c:v>
                </c:pt>
                <c:pt idx="120">
                  <c:v>7.1999999999999744</c:v>
                </c:pt>
                <c:pt idx="121">
                  <c:v>7.2099999999999804</c:v>
                </c:pt>
                <c:pt idx="122">
                  <c:v>7.2199999999999784</c:v>
                </c:pt>
                <c:pt idx="123">
                  <c:v>7.2299999999999738</c:v>
                </c:pt>
                <c:pt idx="124">
                  <c:v>7.2399999999999824</c:v>
                </c:pt>
                <c:pt idx="125">
                  <c:v>7.2499999999999734</c:v>
                </c:pt>
                <c:pt idx="126">
                  <c:v>7.2599999999999731</c:v>
                </c:pt>
                <c:pt idx="127">
                  <c:v>7.2699999999999729</c:v>
                </c:pt>
                <c:pt idx="128">
                  <c:v>7.2799999999999834</c:v>
                </c:pt>
                <c:pt idx="129">
                  <c:v>7.2899999999999734</c:v>
                </c:pt>
                <c:pt idx="130">
                  <c:v>7.2999999999999723</c:v>
                </c:pt>
                <c:pt idx="131">
                  <c:v>7.3099999999999721</c:v>
                </c:pt>
                <c:pt idx="132">
                  <c:v>7.3199999999999719</c:v>
                </c:pt>
                <c:pt idx="133">
                  <c:v>7.3299999999999716</c:v>
                </c:pt>
                <c:pt idx="134">
                  <c:v>7.3399999999999714</c:v>
                </c:pt>
                <c:pt idx="135">
                  <c:v>7.3499999999999712</c:v>
                </c:pt>
                <c:pt idx="136">
                  <c:v>7.359999999999971</c:v>
                </c:pt>
                <c:pt idx="137">
                  <c:v>7.3699999999999708</c:v>
                </c:pt>
                <c:pt idx="138">
                  <c:v>7.3799999999999724</c:v>
                </c:pt>
                <c:pt idx="139">
                  <c:v>7.3899999999999704</c:v>
                </c:pt>
                <c:pt idx="140">
                  <c:v>7.3999999999999702</c:v>
                </c:pt>
                <c:pt idx="141">
                  <c:v>7.4099999999999824</c:v>
                </c:pt>
                <c:pt idx="142">
                  <c:v>7.4199999999999724</c:v>
                </c:pt>
                <c:pt idx="143">
                  <c:v>7.4299999999999704</c:v>
                </c:pt>
                <c:pt idx="144">
                  <c:v>7.4399999999999924</c:v>
                </c:pt>
                <c:pt idx="145">
                  <c:v>7.4499999999999824</c:v>
                </c:pt>
                <c:pt idx="146">
                  <c:v>7.4599999999999724</c:v>
                </c:pt>
                <c:pt idx="147">
                  <c:v>7.4699999999999704</c:v>
                </c:pt>
                <c:pt idx="148">
                  <c:v>7.4799999999999924</c:v>
                </c:pt>
                <c:pt idx="149">
                  <c:v>7.4899999999999824</c:v>
                </c:pt>
                <c:pt idx="150">
                  <c:v>7.4999999999999734</c:v>
                </c:pt>
                <c:pt idx="151">
                  <c:v>7.5099999999999714</c:v>
                </c:pt>
                <c:pt idx="152">
                  <c:v>7.5199999999999694</c:v>
                </c:pt>
                <c:pt idx="153">
                  <c:v>7.5299999999999674</c:v>
                </c:pt>
                <c:pt idx="154">
                  <c:v>7.5399999999999734</c:v>
                </c:pt>
                <c:pt idx="155">
                  <c:v>7.5499999999999714</c:v>
                </c:pt>
                <c:pt idx="156">
                  <c:v>7.5599999999999694</c:v>
                </c:pt>
                <c:pt idx="157">
                  <c:v>7.5699999999999674</c:v>
                </c:pt>
                <c:pt idx="158">
                  <c:v>7.5799999999999734</c:v>
                </c:pt>
                <c:pt idx="159">
                  <c:v>7.5899999999999714</c:v>
                </c:pt>
                <c:pt idx="160">
                  <c:v>7.5999999999999694</c:v>
                </c:pt>
                <c:pt idx="161">
                  <c:v>7.6099999999999683</c:v>
                </c:pt>
                <c:pt idx="162">
                  <c:v>7.6199999999999664</c:v>
                </c:pt>
                <c:pt idx="163">
                  <c:v>7.6299999999999653</c:v>
                </c:pt>
                <c:pt idx="164">
                  <c:v>7.6399999999999704</c:v>
                </c:pt>
                <c:pt idx="165">
                  <c:v>7.6499999999999684</c:v>
                </c:pt>
                <c:pt idx="166">
                  <c:v>7.6599999999999664</c:v>
                </c:pt>
                <c:pt idx="167">
                  <c:v>7.6699999999999644</c:v>
                </c:pt>
                <c:pt idx="168">
                  <c:v>7.6799999999999704</c:v>
                </c:pt>
                <c:pt idx="169">
                  <c:v>7.6899999999999684</c:v>
                </c:pt>
                <c:pt idx="170">
                  <c:v>7.6999999999999638</c:v>
                </c:pt>
                <c:pt idx="171">
                  <c:v>7.7099999999999724</c:v>
                </c:pt>
                <c:pt idx="172">
                  <c:v>7.7199999999999633</c:v>
                </c:pt>
                <c:pt idx="173">
                  <c:v>7.7299999999999631</c:v>
                </c:pt>
                <c:pt idx="174">
                  <c:v>7.7399999999999824</c:v>
                </c:pt>
                <c:pt idx="175">
                  <c:v>7.7499999999999734</c:v>
                </c:pt>
                <c:pt idx="176">
                  <c:v>7.7599999999999634</c:v>
                </c:pt>
                <c:pt idx="177">
                  <c:v>7.7699999999999623</c:v>
                </c:pt>
                <c:pt idx="178">
                  <c:v>7.7799999999999834</c:v>
                </c:pt>
                <c:pt idx="179">
                  <c:v>7.7899999999999734</c:v>
                </c:pt>
                <c:pt idx="180">
                  <c:v>7.7999999999999634</c:v>
                </c:pt>
                <c:pt idx="181">
                  <c:v>7.8099999999999614</c:v>
                </c:pt>
                <c:pt idx="182">
                  <c:v>7.8199999999999612</c:v>
                </c:pt>
                <c:pt idx="183">
                  <c:v>7.829999999999961</c:v>
                </c:pt>
                <c:pt idx="184">
                  <c:v>7.8399999999999634</c:v>
                </c:pt>
                <c:pt idx="185">
                  <c:v>7.8499999999999623</c:v>
                </c:pt>
                <c:pt idx="186">
                  <c:v>7.8599999999999604</c:v>
                </c:pt>
                <c:pt idx="187">
                  <c:v>7.8699999999999601</c:v>
                </c:pt>
                <c:pt idx="188">
                  <c:v>7.8799999999999599</c:v>
                </c:pt>
                <c:pt idx="189">
                  <c:v>7.8899999999999597</c:v>
                </c:pt>
                <c:pt idx="190">
                  <c:v>7.8999999999999595</c:v>
                </c:pt>
                <c:pt idx="191">
                  <c:v>7.9099999999999593</c:v>
                </c:pt>
                <c:pt idx="192">
                  <c:v>7.9199999999999591</c:v>
                </c:pt>
                <c:pt idx="193">
                  <c:v>7.9299999999999589</c:v>
                </c:pt>
                <c:pt idx="194">
                  <c:v>7.9399999999999924</c:v>
                </c:pt>
                <c:pt idx="195">
                  <c:v>7.9499999999999584</c:v>
                </c:pt>
                <c:pt idx="196">
                  <c:v>7.9599999999999582</c:v>
                </c:pt>
                <c:pt idx="197">
                  <c:v>7.969999999999958</c:v>
                </c:pt>
                <c:pt idx="198">
                  <c:v>7.9799999999999924</c:v>
                </c:pt>
                <c:pt idx="199">
                  <c:v>7.9899999999999594</c:v>
                </c:pt>
                <c:pt idx="200">
                  <c:v>7.9999999999999574</c:v>
                </c:pt>
              </c:numCache>
            </c:numRef>
          </c:xVal>
          <c:yVal>
            <c:numRef>
              <c:f>List1!$N$2:$N$202</c:f>
              <c:numCache>
                <c:formatCode>General</c:formatCode>
                <c:ptCount val="201"/>
                <c:pt idx="0">
                  <c:v>0.9081160279552144</c:v>
                </c:pt>
                <c:pt idx="1">
                  <c:v>0.92734910520972491</c:v>
                </c:pt>
                <c:pt idx="2">
                  <c:v>0.94694526982585925</c:v>
                </c:pt>
                <c:pt idx="3">
                  <c:v>0.96690961809544473</c:v>
                </c:pt>
                <c:pt idx="4">
                  <c:v>0.98724724023099952</c:v>
                </c:pt>
                <c:pt idx="5">
                  <c:v>1.0079632164583889</c:v>
                </c:pt>
                <c:pt idx="6">
                  <c:v>1.029062612952327</c:v>
                </c:pt>
                <c:pt idx="7">
                  <c:v>1.0505504776132581</c:v>
                </c:pt>
                <c:pt idx="8">
                  <c:v>1.0724318356845575</c:v>
                </c:pt>
                <c:pt idx="9">
                  <c:v>1.0947116852089098</c:v>
                </c:pt>
                <c:pt idx="10">
                  <c:v>1.1173949923230289</c:v>
                </c:pt>
                <c:pt idx="11">
                  <c:v>1.1404866863905661</c:v>
                </c:pt>
                <c:pt idx="12">
                  <c:v>1.1639916549727212</c:v>
                </c:pt>
                <c:pt idx="13">
                  <c:v>1.1879147386373248</c:v>
                </c:pt>
                <c:pt idx="14">
                  <c:v>1.2122607256064499</c:v>
                </c:pt>
                <c:pt idx="15">
                  <c:v>1.2370343462438858</c:v>
                </c:pt>
                <c:pt idx="16">
                  <c:v>1.2622402673837365</c:v>
                </c:pt>
                <c:pt idx="17">
                  <c:v>1.2878830865019542</c:v>
                </c:pt>
                <c:pt idx="18">
                  <c:v>1.3139673257330984</c:v>
                </c:pt>
                <c:pt idx="19">
                  <c:v>1.3404974257350324</c:v>
                </c:pt>
                <c:pt idx="20">
                  <c:v>1.3674777394046662</c:v>
                </c:pt>
                <c:pt idx="21">
                  <c:v>1.3949125254488168</c:v>
                </c:pt>
                <c:pt idx="22">
                  <c:v>1.422805941813692</c:v>
                </c:pt>
                <c:pt idx="23">
                  <c:v>1.4511620389789168</c:v>
                </c:pt>
                <c:pt idx="24">
                  <c:v>1.4799847531201098</c:v>
                </c:pt>
                <c:pt idx="25">
                  <c:v>1.5092778991472426</c:v>
                </c:pt>
                <c:pt idx="26">
                  <c:v>1.5390451636241409</c:v>
                </c:pt>
                <c:pt idx="27">
                  <c:v>1.5692900975773585</c:v>
                </c:pt>
                <c:pt idx="28">
                  <c:v>1.6000161092014487</c:v>
                </c:pt>
                <c:pt idx="29">
                  <c:v>1.6312264564689818</c:v>
                </c:pt>
                <c:pt idx="30">
                  <c:v>1.6629242396553352</c:v>
                </c:pt>
                <c:pt idx="31">
                  <c:v>1.6951123937866401</c:v>
                </c:pt>
                <c:pt idx="32">
                  <c:v>1.727793681022264</c:v>
                </c:pt>
                <c:pt idx="33">
                  <c:v>1.76097068298259</c:v>
                </c:pt>
                <c:pt idx="34">
                  <c:v>1.7946457930335165</c:v>
                </c:pt>
                <c:pt idx="35">
                  <c:v>1.8288212085405862</c:v>
                </c:pt>
                <c:pt idx="36">
                  <c:v>1.8634989231056021</c:v>
                </c:pt>
                <c:pt idx="37">
                  <c:v>1.8986807187991415</c:v>
                </c:pt>
                <c:pt idx="38">
                  <c:v>1.9343681584040331</c:v>
                </c:pt>
                <c:pt idx="39">
                  <c:v>1.9705625776841937</c:v>
                </c:pt>
                <c:pt idx="40">
                  <c:v>2.0072650776948824</c:v>
                </c:pt>
                <c:pt idx="41">
                  <c:v>2.0444765171504602</c:v>
                </c:pt>
                <c:pt idx="42">
                  <c:v>2.0821975048666252</c:v>
                </c:pt>
                <c:pt idx="43">
                  <c:v>2.1204283922943872</c:v>
                </c:pt>
                <c:pt idx="44">
                  <c:v>2.1591692661641382</c:v>
                </c:pt>
                <c:pt idx="45">
                  <c:v>2.1984199412575851</c:v>
                </c:pt>
                <c:pt idx="46">
                  <c:v>2.2381799533272111</c:v>
                </c:pt>
                <c:pt idx="47">
                  <c:v>2.2784485521821156</c:v>
                </c:pt>
                <c:pt idx="48">
                  <c:v>2.3192246949601367</c:v>
                </c:pt>
                <c:pt idx="49">
                  <c:v>2.3605070396063055</c:v>
                </c:pt>
                <c:pt idx="50">
                  <c:v>2.4022939385778348</c:v>
                </c:pt>
                <c:pt idx="51">
                  <c:v>2.4445834327963611</c:v>
                </c:pt>
                <c:pt idx="52">
                  <c:v>2.4873732458679907</c:v>
                </c:pt>
                <c:pt idx="53">
                  <c:v>2.5306607785916801</c:v>
                </c:pt>
                <c:pt idx="54">
                  <c:v>2.5744431037779369</c:v>
                </c:pt>
                <c:pt idx="55">
                  <c:v>2.6187169613964612</c:v>
                </c:pt>
                <c:pt idx="56">
                  <c:v>2.6634787540754812</c:v>
                </c:pt>
                <c:pt idx="57">
                  <c:v>2.7087245429721984</c:v>
                </c:pt>
                <c:pt idx="58">
                  <c:v>2.7544500440339972</c:v>
                </c:pt>
                <c:pt idx="59">
                  <c:v>2.8006506246722367</c:v>
                </c:pt>
                <c:pt idx="60">
                  <c:v>2.8473213008648082</c:v>
                </c:pt>
                <c:pt idx="61">
                  <c:v>2.8944567347091801</c:v>
                </c:pt>
                <c:pt idx="62">
                  <c:v>2.9420512324428172</c:v>
                </c:pt>
                <c:pt idx="63">
                  <c:v>2.9900987429478612</c:v>
                </c:pt>
                <c:pt idx="64">
                  <c:v>3.0385928567582758</c:v>
                </c:pt>
                <c:pt idx="65">
                  <c:v>3.0875268055838792</c:v>
                </c:pt>
                <c:pt idx="66">
                  <c:v>3.1368934623665607</c:v>
                </c:pt>
                <c:pt idx="67">
                  <c:v>3.1866853418825412</c:v>
                </c:pt>
                <c:pt idx="68">
                  <c:v>3.2368946019029412</c:v>
                </c:pt>
                <c:pt idx="69">
                  <c:v>3.2875130449242662</c:v>
                </c:pt>
                <c:pt idx="70">
                  <c:v>3.3385321204783907</c:v>
                </c:pt>
                <c:pt idx="71">
                  <c:v>3.3899429280315343</c:v>
                </c:pt>
                <c:pt idx="72">
                  <c:v>3.4417362204780342</c:v>
                </c:pt>
                <c:pt idx="73">
                  <c:v>3.4939024082357877</c:v>
                </c:pt>
                <c:pt idx="74">
                  <c:v>3.5464315639466992</c:v>
                </c:pt>
                <c:pt idx="75">
                  <c:v>3.5993134277845238</c:v>
                </c:pt>
                <c:pt idx="76">
                  <c:v>3.6525374133709478</c:v>
                </c:pt>
                <c:pt idx="77">
                  <c:v>3.7060926142984627</c:v>
                </c:pt>
                <c:pt idx="78">
                  <c:v>3.7599678112573827</c:v>
                </c:pt>
                <c:pt idx="79">
                  <c:v>3.8141514797617577</c:v>
                </c:pt>
                <c:pt idx="80">
                  <c:v>3.8686317984685012</c:v>
                </c:pt>
                <c:pt idx="81">
                  <c:v>3.923396658079596</c:v>
                </c:pt>
                <c:pt idx="82">
                  <c:v>3.9784336708186383</c:v>
                </c:pt>
                <c:pt idx="83">
                  <c:v>4.0337301804685994</c:v>
                </c:pt>
                <c:pt idx="84">
                  <c:v>4.0892732729562704</c:v>
                </c:pt>
                <c:pt idx="85">
                  <c:v>4.1450497874683494</c:v>
                </c:pt>
                <c:pt idx="86">
                  <c:v>4.2010463280804871</c:v>
                </c:pt>
                <c:pt idx="87">
                  <c:v>4.2572492758800724</c:v>
                </c:pt>
                <c:pt idx="88">
                  <c:v>4.3136448015611704</c:v>
                </c:pt>
                <c:pt idx="89">
                  <c:v>4.3702188784687355</c:v>
                </c:pt>
                <c:pt idx="90">
                  <c:v>4.4269572960672745</c:v>
                </c:pt>
                <c:pt idx="91">
                  <c:v>4.4838456738076804</c:v>
                </c:pt>
                <c:pt idx="92">
                  <c:v>4.5408694753647625</c:v>
                </c:pt>
                <c:pt idx="93">
                  <c:v>4.5980140232158755</c:v>
                </c:pt>
                <c:pt idx="94">
                  <c:v>4.6552645135318178</c:v>
                </c:pt>
                <c:pt idx="95">
                  <c:v>4.7126060313456284</c:v>
                </c:pt>
                <c:pt idx="96">
                  <c:v>4.7700235659699324</c:v>
                </c:pt>
                <c:pt idx="97">
                  <c:v>4.8275020266271245</c:v>
                </c:pt>
                <c:pt idx="98">
                  <c:v>4.8850262582590656</c:v>
                </c:pt>
                <c:pt idx="99">
                  <c:v>4.9425810574807745</c:v>
                </c:pt>
                <c:pt idx="100">
                  <c:v>5.0001511886430334</c:v>
                </c:pt>
                <c:pt idx="101">
                  <c:v>5.0577213999675079</c:v>
                </c:pt>
                <c:pt idx="102">
                  <c:v>5.1152764397183805</c:v>
                </c:pt>
                <c:pt idx="103">
                  <c:v>5.1728010723739475</c:v>
                </c:pt>
                <c:pt idx="104">
                  <c:v>5.2302800947619534</c:v>
                </c:pt>
                <c:pt idx="105">
                  <c:v>5.2876983521218834</c:v>
                </c:pt>
                <c:pt idx="106">
                  <c:v>5.3450407540595091</c:v>
                </c:pt>
                <c:pt idx="107">
                  <c:v>5.4022922903561934</c:v>
                </c:pt>
                <c:pt idx="108">
                  <c:v>5.4594380465996428</c:v>
                </c:pt>
                <c:pt idx="109">
                  <c:v>5.5164632196011114</c:v>
                </c:pt>
                <c:pt idx="110">
                  <c:v>5.5733531325653534</c:v>
                </c:pt>
                <c:pt idx="111">
                  <c:v>5.6300932499810905</c:v>
                </c:pt>
                <c:pt idx="112">
                  <c:v>5.6866691922006627</c:v>
                </c:pt>
                <c:pt idx="113">
                  <c:v>5.7430667496771424</c:v>
                </c:pt>
                <c:pt idx="114">
                  <c:v>5.7992718968332024</c:v>
                </c:pt>
                <c:pt idx="115">
                  <c:v>5.8552708055287566</c:v>
                </c:pt>
                <c:pt idx="116">
                  <c:v>5.9110498581069795</c:v>
                </c:pt>
                <c:pt idx="117">
                  <c:v>5.9665956599891672</c:v>
                </c:pt>
                <c:pt idx="118">
                  <c:v>6.0218950517985466</c:v>
                </c:pt>
                <c:pt idx="119">
                  <c:v>6.0769351209901501</c:v>
                </c:pt>
                <c:pt idx="120">
                  <c:v>6.1317032129673974</c:v>
                </c:pt>
                <c:pt idx="121">
                  <c:v>6.186186941667712</c:v>
                </c:pt>
                <c:pt idx="122">
                  <c:v>6.2403741996014004</c:v>
                </c:pt>
                <c:pt idx="123">
                  <c:v>6.2942531673281517</c:v>
                </c:pt>
                <c:pt idx="124">
                  <c:v>6.3478123223615386</c:v>
                </c:pt>
                <c:pt idx="125">
                  <c:v>6.4010404474883504</c:v>
                </c:pt>
                <c:pt idx="126">
                  <c:v>6.4539266384958855</c:v>
                </c:pt>
                <c:pt idx="127">
                  <c:v>6.5064603113002333</c:v>
                </c:pt>
                <c:pt idx="128">
                  <c:v>6.5586312084701062</c:v>
                </c:pt>
                <c:pt idx="129">
                  <c:v>6.6104294051444121</c:v>
                </c:pt>
                <c:pt idx="130">
                  <c:v>6.6618453143413463</c:v>
                </c:pt>
                <c:pt idx="131">
                  <c:v>6.7128696916602424</c:v>
                </c:pt>
                <c:pt idx="132">
                  <c:v>6.7634936393782477</c:v>
                </c:pt>
                <c:pt idx="133">
                  <c:v>6.8137086099460396</c:v>
                </c:pt>
                <c:pt idx="134">
                  <c:v>6.8635064088878845</c:v>
                </c:pt>
                <c:pt idx="135">
                  <c:v>6.9128791971134724</c:v>
                </c:pt>
                <c:pt idx="136">
                  <c:v>6.9618194926499823</c:v>
                </c:pt>
                <c:pt idx="137">
                  <c:v>7.0103201718044152</c:v>
                </c:pt>
                <c:pt idx="138">
                  <c:v>7.0583744697676085</c:v>
                </c:pt>
                <c:pt idx="139">
                  <c:v>7.1059759806723202</c:v>
                </c:pt>
                <c:pt idx="140">
                  <c:v>7.1531186571191752</c:v>
                </c:pt>
                <c:pt idx="141">
                  <c:v>7.1997968091858855</c:v>
                </c:pt>
                <c:pt idx="142">
                  <c:v>7.2460051029336965</c:v>
                </c:pt>
                <c:pt idx="143">
                  <c:v>7.2917385584298744</c:v>
                </c:pt>
                <c:pt idx="144">
                  <c:v>7.3369925473033843</c:v>
                </c:pt>
                <c:pt idx="145">
                  <c:v>7.3817627898496108</c:v>
                </c:pt>
                <c:pt idx="146">
                  <c:v>7.4260453517055875</c:v>
                </c:pt>
                <c:pt idx="147">
                  <c:v>7.4698366401149858</c:v>
                </c:pt>
                <c:pt idx="148">
                  <c:v>7.5131333997998544</c:v>
                </c:pt>
                <c:pt idx="149">
                  <c:v>7.5559327084627705</c:v>
                </c:pt>
                <c:pt idx="150">
                  <c:v>7.5982319719375697</c:v>
                </c:pt>
                <c:pt idx="151">
                  <c:v>7.6400289190100965</c:v>
                </c:pt>
                <c:pt idx="152">
                  <c:v>7.6813215959296972</c:v>
                </c:pt>
                <c:pt idx="153">
                  <c:v>7.7221083606316467</c:v>
                </c:pt>
                <c:pt idx="154">
                  <c:v>7.7623878766930163</c:v>
                </c:pt>
                <c:pt idx="155">
                  <c:v>7.8021591070402776</c:v>
                </c:pt>
                <c:pt idx="156">
                  <c:v>7.8414213074303474</c:v>
                </c:pt>
                <c:pt idx="157">
                  <c:v>7.8801740197266446</c:v>
                </c:pt>
                <c:pt idx="158">
                  <c:v>7.9184170649878229</c:v>
                </c:pt>
                <c:pt idx="159">
                  <c:v>7.9561505363904255</c:v>
                </c:pt>
                <c:pt idx="160">
                  <c:v>7.9933747920046372</c:v>
                </c:pt>
                <c:pt idx="161">
                  <c:v>8.030090447441161</c:v>
                </c:pt>
                <c:pt idx="162">
                  <c:v>8.0662983683898197</c:v>
                </c:pt>
                <c:pt idx="163">
                  <c:v>8.1019996630645199</c:v>
                </c:pt>
                <c:pt idx="164">
                  <c:v>8.1371956745753629</c:v>
                </c:pt>
                <c:pt idx="165">
                  <c:v>8.1718879732425371</c:v>
                </c:pt>
                <c:pt idx="166">
                  <c:v>8.2060783488693687</c:v>
                </c:pt>
                <c:pt idx="167">
                  <c:v>8.2397688029896532</c:v>
                </c:pt>
                <c:pt idx="168">
                  <c:v>8.2729615411045589</c:v>
                </c:pt>
                <c:pt idx="169">
                  <c:v>8.3056589649236248</c:v>
                </c:pt>
                <c:pt idx="170">
                  <c:v>8.3378636646229118</c:v>
                </c:pt>
                <c:pt idx="171">
                  <c:v>8.3695784111345333</c:v>
                </c:pt>
                <c:pt idx="172">
                  <c:v>8.4008061484788001</c:v>
                </c:pt>
                <c:pt idx="173">
                  <c:v>8.4315499861514684</c:v>
                </c:pt>
                <c:pt idx="174">
                  <c:v>8.461813191576848</c:v>
                </c:pt>
                <c:pt idx="175">
                  <c:v>8.4915991826371719</c:v>
                </c:pt>
                <c:pt idx="176">
                  <c:v>8.5209115202880881</c:v>
                </c:pt>
                <c:pt idx="177">
                  <c:v>8.549753901269133</c:v>
                </c:pt>
                <c:pt idx="178">
                  <c:v>8.5781301509178185</c:v>
                </c:pt>
                <c:pt idx="179">
                  <c:v>8.6060442160950767</c:v>
                </c:pt>
                <c:pt idx="180">
                  <c:v>8.6335001582283368</c:v>
                </c:pt>
                <c:pt idx="181">
                  <c:v>8.6605021464815071</c:v>
                </c:pt>
                <c:pt idx="182">
                  <c:v>8.6870544510533687</c:v>
                </c:pt>
                <c:pt idx="183">
                  <c:v>8.7131614366139889</c:v>
                </c:pt>
                <c:pt idx="184">
                  <c:v>8.7388275558817519</c:v>
                </c:pt>
                <c:pt idx="185">
                  <c:v>8.7640573433451401</c:v>
                </c:pt>
                <c:pt idx="186">
                  <c:v>8.7888554091343689</c:v>
                </c:pt>
                <c:pt idx="187">
                  <c:v>8.8132264330447256</c:v>
                </c:pt>
                <c:pt idx="188">
                  <c:v>8.8371751587148619</c:v>
                </c:pt>
                <c:pt idx="189">
                  <c:v>8.8607063879628125</c:v>
                </c:pt>
                <c:pt idx="190">
                  <c:v>8.8838249752795875</c:v>
                </c:pt>
                <c:pt idx="191">
                  <c:v>8.9065358224861768</c:v>
                </c:pt>
                <c:pt idx="192">
                  <c:v>8.9288438735479598</c:v>
                </c:pt>
                <c:pt idx="193">
                  <c:v>8.9507541095546728</c:v>
                </c:pt>
                <c:pt idx="194">
                  <c:v>8.9722715438603711</c:v>
                </c:pt>
                <c:pt idx="195">
                  <c:v>8.9934012173868805</c:v>
                </c:pt>
                <c:pt idx="196">
                  <c:v>9.0141481940874009</c:v>
                </c:pt>
                <c:pt idx="197">
                  <c:v>9.0345175565739968</c:v>
                </c:pt>
                <c:pt idx="198">
                  <c:v>9.0545144019014963</c:v>
                </c:pt>
                <c:pt idx="199">
                  <c:v>9.0741438375128229</c:v>
                </c:pt>
                <c:pt idx="200">
                  <c:v>9.0934109773405201</c:v>
                </c:pt>
              </c:numCache>
            </c:numRef>
          </c:yVal>
          <c:smooth val="1"/>
          <c:extLst>
            <c:ext xmlns:c16="http://schemas.microsoft.com/office/drawing/2014/chart" uri="{C3380CC4-5D6E-409C-BE32-E72D297353CC}">
              <c16:uniqueId val="{00000001-2F7C-437A-9FED-6D6570A63245}"/>
            </c:ext>
          </c:extLst>
        </c:ser>
        <c:dLbls>
          <c:showLegendKey val="0"/>
          <c:showVal val="0"/>
          <c:showCatName val="0"/>
          <c:showSerName val="0"/>
          <c:showPercent val="0"/>
          <c:showBubbleSize val="0"/>
        </c:dLbls>
        <c:axId val="149771776"/>
        <c:axId val="149773696"/>
      </c:scatterChart>
      <c:valAx>
        <c:axId val="149771776"/>
        <c:scaling>
          <c:orientation val="minMax"/>
          <c:max val="8"/>
          <c:min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49773696"/>
        <c:crosses val="autoZero"/>
        <c:crossBetween val="midCat"/>
      </c:valAx>
      <c:valAx>
        <c:axId val="149773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cB  ( mmol/l ) </a:t>
                </a:r>
              </a:p>
            </c:rich>
          </c:tx>
          <c:layout>
            <c:manualLayout>
              <c:xMode val="edge"/>
              <c:yMode val="edge"/>
              <c:x val="2.5730994152046785E-2"/>
              <c:y val="0.33788613460355205"/>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497717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2225" cap="rnd">
              <a:solidFill>
                <a:schemeClr val="accent1"/>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List2!$O$6:$O$284</c:f>
              <c:numCache>
                <c:formatCode>General</c:formatCode>
                <c:ptCount val="279"/>
                <c:pt idx="0">
                  <c:v>8.4395493400554224E-3</c:v>
                </c:pt>
                <c:pt idx="1">
                  <c:v>9.4595889625618268E-3</c:v>
                </c:pt>
                <c:pt idx="2">
                  <c:v>1.0601596753117644E-2</c:v>
                </c:pt>
                <c:pt idx="3">
                  <c:v>1.1879819833259741E-2</c:v>
                </c:pt>
                <c:pt idx="4">
                  <c:v>1.3310083676014904E-2</c:v>
                </c:pt>
                <c:pt idx="5">
                  <c:v>1.4909945030626022E-2</c:v>
                </c:pt>
                <c:pt idx="6">
                  <c:v>1.6698853946744665E-2</c:v>
                </c:pt>
                <c:pt idx="7">
                  <c:v>1.8698323811718365E-2</c:v>
                </c:pt>
                <c:pt idx="8">
                  <c:v>2.0932107720361807E-2</c:v>
                </c:pt>
                <c:pt idx="9">
                  <c:v>2.342637875013193E-2</c:v>
                </c:pt>
                <c:pt idx="10">
                  <c:v>2.6209910790794634E-2</c:v>
                </c:pt>
                <c:pt idx="11">
                  <c:v>2.9314255451096911E-2</c:v>
                </c:pt>
                <c:pt idx="12">
                  <c:v>3.2773909212106496E-2</c:v>
                </c:pt>
                <c:pt idx="13">
                  <c:v>3.6626463398789458E-2</c:v>
                </c:pt>
                <c:pt idx="14">
                  <c:v>4.0912727688175124E-2</c:v>
                </c:pt>
                <c:pt idx="15">
                  <c:v>4.567681576862969E-2</c:v>
                </c:pt>
                <c:pt idx="16">
                  <c:v>5.0966179437113734E-2</c:v>
                </c:pt>
                <c:pt idx="17">
                  <c:v>5.6831574927948152E-2</c:v>
                </c:pt>
                <c:pt idx="18">
                  <c:v>6.3326942708538239E-2</c:v>
                </c:pt>
                <c:pt idx="19">
                  <c:v>7.0509179510915676E-2</c:v>
                </c:pt>
                <c:pt idx="20">
                  <c:v>7.8437779217773423E-2</c:v>
                </c:pt>
                <c:pt idx="21">
                  <c:v>8.7174317693037517E-2</c:v>
                </c:pt>
                <c:pt idx="22">
                  <c:v>9.6781756133262745E-2</c:v>
                </c:pt>
                <c:pt idx="23">
                  <c:v>0.10732353849843988</c:v>
                </c:pt>
                <c:pt idx="24">
                  <c:v>0.11886246161463486</c:v>
                </c:pt>
                <c:pt idx="25">
                  <c:v>0.13145930222305283</c:v>
                </c:pt>
                <c:pt idx="26">
                  <c:v>0.14517119416020241</c:v>
                </c:pt>
                <c:pt idx="27">
                  <c:v>0.16004976146503541</c:v>
                </c:pt>
                <c:pt idx="28">
                  <c:v>0.17613902976656473</c:v>
                </c:pt>
                <c:pt idx="29">
                  <c:v>0.19347315867936296</c:v>
                </c:pt>
                <c:pt idx="30">
                  <c:v>0.21207406145886851</c:v>
                </c:pt>
                <c:pt idx="31">
                  <c:v>0.23194900349844746</c:v>
                </c:pt>
                <c:pt idx="32">
                  <c:v>0.25308829627279888</c:v>
                </c:pt>
                <c:pt idx="33">
                  <c:v>0.27546322518355182</c:v>
                </c:pt>
                <c:pt idx="34">
                  <c:v>0.29902436499808976</c:v>
                </c:pt>
                <c:pt idx="35">
                  <c:v>0.3237004415260103</c:v>
                </c:pt>
                <c:pt idx="36">
                  <c:v>0.3493978895085384</c:v>
                </c:pt>
                <c:pt idx="37">
                  <c:v>0.37600123207309433</c:v>
                </c:pt>
                <c:pt idx="38">
                  <c:v>0.40337436591442161</c:v>
                </c:pt>
                <c:pt idx="39">
                  <c:v>0.43136278027662112</c:v>
                </c:pt>
                <c:pt idx="40">
                  <c:v>0.45979667103513339</c:v>
                </c:pt>
                <c:pt idx="41">
                  <c:v>0.48849484023235934</c:v>
                </c:pt>
                <c:pt idx="42">
                  <c:v>0.51726920438408364</c:v>
                </c:pt>
                <c:pt idx="43">
                  <c:v>0.54592968017617882</c:v>
                </c:pt>
                <c:pt idx="44">
                  <c:v>0.57428918115198457</c:v>
                </c:pt>
                <c:pt idx="45">
                  <c:v>0.60216844853865681</c:v>
                </c:pt>
                <c:pt idx="46">
                  <c:v>0.62940045495958663</c:v>
                </c:pt>
                <c:pt idx="47">
                  <c:v>0.65583415921910992</c:v>
                </c:pt>
                <c:pt idx="48">
                  <c:v>0.68133744815276043</c:v>
                </c:pt>
                <c:pt idx="49">
                  <c:v>0.70579917003756265</c:v>
                </c:pt>
                <c:pt idx="50">
                  <c:v>0.7291302347802584</c:v>
                </c:pt>
                <c:pt idx="51">
                  <c:v>0.75126382119629309</c:v>
                </c:pt>
                <c:pt idx="52">
                  <c:v>0.77215478505766522</c:v>
                </c:pt>
                <c:pt idx="53">
                  <c:v>0.79177839952299234</c:v>
                </c:pt>
                <c:pt idx="54">
                  <c:v>0.8101285808844767</c:v>
                </c:pt>
                <c:pt idx="55">
                  <c:v>0.82721575828492833</c:v>
                </c:pt>
                <c:pt idx="56">
                  <c:v>0.84306453876372889</c:v>
                </c:pt>
                <c:pt idx="57">
                  <c:v>0.85771130214148172</c:v>
                </c:pt>
                <c:pt idx="58">
                  <c:v>0.87120183750828784</c:v>
                </c:pt>
                <c:pt idx="59">
                  <c:v>0.88358910779152156</c:v>
                </c:pt>
                <c:pt idx="60">
                  <c:v>0.89493120376732527</c:v>
                </c:pt>
                <c:pt idx="61">
                  <c:v>0.90528952590254297</c:v>
                </c:pt>
                <c:pt idx="62">
                  <c:v>0.91472721277089708</c:v>
                </c:pt>
                <c:pt idx="63">
                  <c:v>0.92330781902358516</c:v>
                </c:pt>
                <c:pt idx="64">
                  <c:v>0.93109423405460734</c:v>
                </c:pt>
                <c:pt idx="65">
                  <c:v>0.93814782428072263</c:v>
                </c:pt>
                <c:pt idx="66">
                  <c:v>0.94452777685421818</c:v>
                </c:pt>
                <c:pt idx="67">
                  <c:v>0.95029062005254361</c:v>
                </c:pt>
                <c:pt idx="68">
                  <c:v>0.95548989495147163</c:v>
                </c:pt>
                <c:pt idx="69">
                  <c:v>0.96017595374435272</c:v>
                </c:pt>
                <c:pt idx="70">
                  <c:v>0.9643958617556867</c:v>
                </c:pt>
                <c:pt idx="71">
                  <c:v>0.96819338243692743</c:v>
                </c:pt>
                <c:pt idx="72">
                  <c:v>0.97160902713808983</c:v>
                </c:pt>
                <c:pt idx="73">
                  <c:v>0.97468015401008312</c:v>
                </c:pt>
                <c:pt idx="74">
                  <c:v>0.97744110286606989</c:v>
                </c:pt>
                <c:pt idx="75">
                  <c:v>0.97992335512334405</c:v>
                </c:pt>
                <c:pt idx="76">
                  <c:v>0.98215571001056201</c:v>
                </c:pt>
                <c:pt idx="77">
                  <c:v>0.98416447003584751</c:v>
                </c:pt>
                <c:pt idx="78">
                  <c:v>0.98597363026901064</c:v>
                </c:pt>
                <c:pt idx="79">
                  <c:v>0.9876050673079485</c:v>
                </c:pt>
                <c:pt idx="80">
                  <c:v>0.9890787248953925</c:v>
                </c:pt>
                <c:pt idx="81">
                  <c:v>0.99041279405172999</c:v>
                </c:pt>
                <c:pt idx="82">
                  <c:v>0.99162388631848886</c:v>
                </c:pt>
                <c:pt idx="83">
                  <c:v>0.99272719928958464</c:v>
                </c:pt>
                <c:pt idx="84">
                  <c:v>0.99373667406839372</c:v>
                </c:pt>
                <c:pt idx="85">
                  <c:v>0.99466514464697597</c:v>
                </c:pt>
                <c:pt idx="86">
                  <c:v>0.99552447948101053</c:v>
                </c:pt>
                <c:pt idx="87">
                  <c:v>0.99632571574348872</c:v>
                </c:pt>
                <c:pt idx="88">
                  <c:v>0.99707918689757191</c:v>
                </c:pt>
                <c:pt idx="89">
                  <c:v>0.99779464434479093</c:v>
                </c:pt>
                <c:pt idx="90">
                  <c:v>0.99848137398853454</c:v>
                </c:pt>
                <c:pt idx="91">
                  <c:v>0.99914830861234849</c:v>
                </c:pt>
                <c:pt idx="92">
                  <c:v>0.99980413701339665</c:v>
                </c:pt>
                <c:pt idx="93">
                  <c:v>1.0004574108590001</c:v>
                </c:pt>
                <c:pt idx="94">
                  <c:v>1.0011166502509197</c:v>
                </c:pt>
                <c:pt idx="95">
                  <c:v>1.0017904489909273</c:v>
                </c:pt>
                <c:pt idx="96">
                  <c:v>1.0024875805430786</c:v>
                </c:pt>
                <c:pt idx="97">
                  <c:v>1.0032171056836245</c:v>
                </c:pt>
                <c:pt idx="98">
                  <c:v>1.0039884828176875</c:v>
                </c:pt>
                <c:pt idx="99">
                  <c:v>1.0048116819207307</c:v>
                </c:pt>
                <c:pt idx="100">
                  <c:v>1.0056973030309388</c:v>
                </c:pt>
                <c:pt idx="101">
                  <c:v>1.006656700170782</c:v>
                </c:pt>
                <c:pt idx="102">
                  <c:v>1.0077021115072162</c:v>
                </c:pt>
                <c:pt idx="103">
                  <c:v>1.0088467964650778</c:v>
                </c:pt>
                <c:pt idx="104">
                  <c:v>1.0101051803764449</c:v>
                </c:pt>
                <c:pt idx="105">
                  <c:v>1.0114930070723775</c:v>
                </c:pt>
                <c:pt idx="106">
                  <c:v>1.0130274995885826</c:v>
                </c:pt>
                <c:pt idx="107">
                  <c:v>1.0147275288487849</c:v>
                </c:pt>
                <c:pt idx="108">
                  <c:v>1.0166137897930403</c:v>
                </c:pt>
                <c:pt idx="109">
                  <c:v>1.0187089839109149</c:v>
                </c:pt>
                <c:pt idx="110">
                  <c:v>1.0210380065014102</c:v>
                </c:pt>
                <c:pt idx="111">
                  <c:v>1.023628136187748</c:v>
                </c:pt>
                <c:pt idx="112">
                  <c:v>1.0265092232396038</c:v>
                </c:pt>
                <c:pt idx="113">
                  <c:v>1.0297138720739858</c:v>
                </c:pt>
                <c:pt idx="114">
                  <c:v>1.0332776118948137</c:v>
                </c:pt>
                <c:pt idx="115">
                  <c:v>1.0372390477731699</c:v>
                </c:pt>
                <c:pt idx="116">
                  <c:v>1.0416399825574525</c:v>
                </c:pt>
                <c:pt idx="117">
                  <c:v>1.0465254978432639</c:v>
                </c:pt>
                <c:pt idx="118">
                  <c:v>1.051943979859594</c:v>
                </c:pt>
                <c:pt idx="119">
                  <c:v>1.0579470736057301</c:v>
                </c:pt>
                <c:pt idx="120">
                  <c:v>1.0645895460132901</c:v>
                </c:pt>
                <c:pt idx="121">
                  <c:v>1.0719290364795098</c:v>
                </c:pt>
                <c:pt idx="122">
                  <c:v>1.0800256710602951</c:v>
                </c:pt>
                <c:pt idx="123">
                  <c:v>1.0889415152477209</c:v>
                </c:pt>
                <c:pt idx="124">
                  <c:v>1.098739839997632</c:v>
                </c:pt>
                <c:pt idx="125">
                  <c:v>1.1094841770161639</c:v>
                </c:pt>
                <c:pt idx="126">
                  <c:v>1.1212371428268006</c:v>
                </c:pt>
                <c:pt idx="127">
                  <c:v>1.1340590174205767</c:v>
                </c:pt>
                <c:pt idx="128">
                  <c:v>1.1480060729082506</c:v>
                </c:pt>
                <c:pt idx="129">
                  <c:v>1.16312866098173</c:v>
                </c:pt>
                <c:pt idx="130">
                  <c:v>1.1794690853375176</c:v>
                </c:pt>
                <c:pt idx="131">
                  <c:v>1.197059306290218</c:v>
                </c:pt>
                <c:pt idx="132">
                  <c:v>1.215918548820254</c:v>
                </c:pt>
                <c:pt idx="133">
                  <c:v>1.2360509107616049</c:v>
                </c:pt>
                <c:pt idx="134">
                  <c:v>1.2574430924729807</c:v>
                </c:pt>
                <c:pt idx="135">
                  <c:v>1.2800623901521653</c:v>
                </c:pt>
                <c:pt idx="136">
                  <c:v>1.3038551084209287</c:v>
                </c:pt>
                <c:pt idx="137">
                  <c:v>1.3287455502809282</c:v>
                </c:pt>
                <c:pt idx="138">
                  <c:v>1.354635730819242</c:v>
                </c:pt>
                <c:pt idx="139">
                  <c:v>1.3814059330860444</c:v>
                </c:pt>
                <c:pt idx="140">
                  <c:v>1.4089161801803838</c:v>
                </c:pt>
                <c:pt idx="141">
                  <c:v>1.4370086389364958</c:v>
                </c:pt>
                <c:pt idx="142">
                  <c:v>1.4655109024064639</c:v>
                </c:pt>
                <c:pt idx="143">
                  <c:v>1.4942400274945624</c:v>
                </c:pt>
                <c:pt idx="144">
                  <c:v>1.5230071388691007</c:v>
                </c:pt>
                <c:pt idx="145">
                  <c:v>1.5516223589907858</c:v>
                </c:pt>
                <c:pt idx="146">
                  <c:v>1.5798997937009318</c:v>
                </c:pt>
                <c:pt idx="147">
                  <c:v>1.6076622975732904</c:v>
                </c:pt>
                <c:pt idx="148">
                  <c:v>1.6347457638946041</c:v>
                </c:pt>
                <c:pt idx="149">
                  <c:v>1.6610027277802681</c:v>
                </c:pt>
                <c:pt idx="150">
                  <c:v>1.6863051315390876</c:v>
                </c:pt>
                <c:pt idx="151">
                  <c:v>1.710546171024222</c:v>
                </c:pt>
                <c:pt idx="152">
                  <c:v>1.7336412118902198</c:v>
                </c:pt>
                <c:pt idx="153">
                  <c:v>1.7555278278401558</c:v>
                </c:pt>
                <c:pt idx="154">
                  <c:v>1.7761650634388331</c:v>
                </c:pt>
                <c:pt idx="155">
                  <c:v>1.7955320586949441</c:v>
                </c:pt>
                <c:pt idx="156">
                  <c:v>1.8136261906727538</c:v>
                </c:pt>
                <c:pt idx="157">
                  <c:v>1.8304608902615964</c:v>
                </c:pt>
                <c:pt idx="158">
                  <c:v>1.8460632827336179</c:v>
                </c:pt>
                <c:pt idx="159">
                  <c:v>1.8604717824005124</c:v>
                </c:pt>
                <c:pt idx="160">
                  <c:v>1.8737337481745178</c:v>
                </c:pt>
                <c:pt idx="161">
                  <c:v>1.8859032813901337</c:v>
                </c:pt>
                <c:pt idx="162">
                  <c:v>1.897039222426218</c:v>
                </c:pt>
                <c:pt idx="163">
                  <c:v>1.9072033802837303</c:v>
                </c:pt>
                <c:pt idx="164">
                  <c:v>1.9164590103816044</c:v>
                </c:pt>
                <c:pt idx="165">
                  <c:v>1.9248695408633341</c:v>
                </c:pt>
                <c:pt idx="166">
                  <c:v>1.9324975366227934</c:v>
                </c:pt>
                <c:pt idx="167">
                  <c:v>1.9394038827042799</c:v>
                </c:pt>
                <c:pt idx="168">
                  <c:v>1.9456471641830217</c:v>
                </c:pt>
                <c:pt idx="169">
                  <c:v>1.9512832174896158</c:v>
                </c:pt>
                <c:pt idx="170">
                  <c:v>1.9563648278238361</c:v>
                </c:pt>
                <c:pt idx="171">
                  <c:v>1.9609415482758321</c:v>
                </c:pt>
                <c:pt idx="172">
                  <c:v>1.965059618095641</c:v>
                </c:pt>
                <c:pt idx="173">
                  <c:v>1.9687619598613681</c:v>
                </c:pt>
                <c:pt idx="174">
                  <c:v>1.9720882378253408</c:v>
                </c:pt>
                <c:pt idx="175">
                  <c:v>1.975074962267592</c:v>
                </c:pt>
                <c:pt idx="176">
                  <c:v>1.9777556271252903</c:v>
                </c:pt>
                <c:pt idx="177">
                  <c:v>1.9801608704131481</c:v>
                </c:pt>
                <c:pt idx="178">
                  <c:v>1.9823186489589166</c:v>
                </c:pt>
                <c:pt idx="179">
                  <c:v>1.9842544207327126</c:v>
                </c:pt>
                <c:pt idx="180">
                  <c:v>1.9859913295517462</c:v>
                </c:pt>
                <c:pt idx="181">
                  <c:v>1.9875503882067944</c:v>
                </c:pt>
                <c:pt idx="182">
                  <c:v>1.9889506571046838</c:v>
                </c:pt>
                <c:pt idx="183">
                  <c:v>1.9902094163775461</c:v>
                </c:pt>
                <c:pt idx="184">
                  <c:v>1.9913423300986781</c:v>
                </c:pt>
                <c:pt idx="185">
                  <c:v>1.9923636017932391</c:v>
                </c:pt>
                <c:pt idx="186">
                  <c:v>1.9932861208606802</c:v>
                </c:pt>
                <c:pt idx="187">
                  <c:v>1.9941215998572381</c:v>
                </c:pt>
                <c:pt idx="188">
                  <c:v>1.9948807028377431</c:v>
                </c:pt>
                <c:pt idx="189">
                  <c:v>1.9955731651430351</c:v>
                </c:pt>
                <c:pt idx="190">
                  <c:v>1.9962079051556683</c:v>
                </c:pt>
                <c:pt idx="191">
                  <c:v>1.9967931286424425</c:v>
                </c:pt>
                <c:pt idx="192">
                  <c:v>1.9973364263687119</c:v>
                </c:pt>
                <c:pt idx="193">
                  <c:v>1.9978448657117553</c:v>
                </c:pt>
                <c:pt idx="194">
                  <c:v>1.9983250770273269</c:v>
                </c:pt>
                <c:pt idx="195">
                  <c:v>1.9987833355368967</c:v>
                </c:pt>
                <c:pt idx="196">
                  <c:v>1.9992256395098145</c:v>
                </c:pt>
                <c:pt idx="197">
                  <c:v>1.9996577855159081</c:v>
                </c:pt>
                <c:pt idx="198">
                  <c:v>2.0000854415220455</c:v>
                </c:pt>
                <c:pt idx="199">
                  <c:v>2.0005142186045854</c:v>
                </c:pt>
                <c:pt idx="200">
                  <c:v>2.0009497420468811</c:v>
                </c:pt>
                <c:pt idx="201">
                  <c:v>2.0013977225907529</c:v>
                </c:pt>
                <c:pt idx="202">
                  <c:v>2.0018640286098477</c:v>
                </c:pt>
                <c:pt idx="203">
                  <c:v>2.0023547599761202</c:v>
                </c:pt>
                <c:pt idx="204">
                  <c:v>2.0028763243909427</c:v>
                </c:pt>
                <c:pt idx="205">
                  <c:v>2.0034355169563889</c:v>
                </c:pt>
                <c:pt idx="206">
                  <c:v>2.0040396037611621</c:v>
                </c:pt>
                <c:pt idx="207">
                  <c:v>2.0046964102543789</c:v>
                </c:pt>
                <c:pt idx="208">
                  <c:v>2.0054144151696467</c:v>
                </c:pt>
                <c:pt idx="209">
                  <c:v>2.0062028507451437</c:v>
                </c:pt>
                <c:pt idx="210">
                  <c:v>2.0070718099520302</c:v>
                </c:pt>
                <c:pt idx="211">
                  <c:v>2.0080323613927202</c:v>
                </c:pt>
                <c:pt idx="212">
                  <c:v>2.0090966724536448</c:v>
                </c:pt>
                <c:pt idx="213">
                  <c:v>2.0102781411854207</c:v>
                </c:pt>
                <c:pt idx="214">
                  <c:v>2.0115915372291182</c:v>
                </c:pt>
                <c:pt idx="215">
                  <c:v>2.0130531518958175</c:v>
                </c:pt>
                <c:pt idx="216">
                  <c:v>2.0146809572257554</c:v>
                </c:pt>
                <c:pt idx="217">
                  <c:v>2.0164947734852747</c:v>
                </c:pt>
                <c:pt idx="218">
                  <c:v>2.0185164440858867</c:v>
                </c:pt>
                <c:pt idx="219">
                  <c:v>2.020770016308</c:v>
                </c:pt>
                <c:pt idx="220">
                  <c:v>2.023281925458595</c:v>
                </c:pt>
                <c:pt idx="221">
                  <c:v>2.0260811791626536</c:v>
                </c:pt>
                <c:pt idx="222">
                  <c:v>2.0291995373554816</c:v>
                </c:pt>
                <c:pt idx="223">
                  <c:v>2.0326716821861757</c:v>
                </c:pt>
                <c:pt idx="224">
                  <c:v>2.0365353704394269</c:v>
                </c:pt>
                <c:pt idx="225">
                  <c:v>2.0408315592260577</c:v>
                </c:pt>
                <c:pt idx="226">
                  <c:v>2.0456044935851567</c:v>
                </c:pt>
                <c:pt idx="227">
                  <c:v>2.0509017423104292</c:v>
                </c:pt>
                <c:pt idx="228">
                  <c:v>2.0567741658160257</c:v>
                </c:pt>
                <c:pt idx="229">
                  <c:v>2.0632757972986631</c:v>
                </c:pt>
                <c:pt idx="230">
                  <c:v>2.0704636159813665</c:v>
                </c:pt>
                <c:pt idx="231">
                  <c:v>2.0783971890746131</c:v>
                </c:pt>
                <c:pt idx="232">
                  <c:v>2.0871381575585812</c:v>
                </c:pt>
                <c:pt idx="233">
                  <c:v>2.0967495403757477</c:v>
                </c:pt>
                <c:pt idx="234">
                  <c:v>2.1072948326041212</c:v>
                </c:pt>
                <c:pt idx="235">
                  <c:v>2.1188368762137326</c:v>
                </c:pt>
                <c:pt idx="236">
                  <c:v>2.1314364876911265</c:v>
                </c:pt>
                <c:pt idx="237">
                  <c:v>2.1451508357250781</c:v>
                </c:pt>
                <c:pt idx="238">
                  <c:v>2.1600315747582401</c:v>
                </c:pt>
                <c:pt idx="239">
                  <c:v>2.1761227567661412</c:v>
                </c:pt>
                <c:pt idx="240">
                  <c:v>2.1934585639986137</c:v>
                </c:pt>
                <c:pt idx="241">
                  <c:v>2.2120609289429241</c:v>
                </c:pt>
                <c:pt idx="242">
                  <c:v>2.2319371330972047</c:v>
                </c:pt>
                <c:pt idx="243">
                  <c:v>2.2530775011649338</c:v>
                </c:pt>
                <c:pt idx="244">
                  <c:v>2.2754533291311168</c:v>
                </c:pt>
                <c:pt idx="245">
                  <c:v>2.2990151999153867</c:v>
                </c:pt>
                <c:pt idx="246">
                  <c:v>2.3236918452478652</c:v>
                </c:pt>
                <c:pt idx="247">
                  <c:v>2.3493897037437907</c:v>
                </c:pt>
                <c:pt idx="248">
                  <c:v>2.3759933005270732</c:v>
                </c:pt>
                <c:pt idx="249">
                  <c:v>2.4033665325601659</c:v>
                </c:pt>
                <c:pt idx="250">
                  <c:v>2.4313548877492548</c:v>
                </c:pt>
                <c:pt idx="251">
                  <c:v>2.4597885591169888</c:v>
                </c:pt>
                <c:pt idx="252">
                  <c:v>2.4884863443895102</c:v>
                </c:pt>
                <c:pt idx="253">
                  <c:v>2.5172601543083948</c:v>
                </c:pt>
                <c:pt idx="254">
                  <c:v>2.5459198982817091</c:v>
                </c:pt>
                <c:pt idx="255">
                  <c:v>2.5742784809713961</c:v>
                </c:pt>
                <c:pt idx="256">
                  <c:v>2.6021566329641197</c:v>
                </c:pt>
                <c:pt idx="257">
                  <c:v>2.6293873142740432</c:v>
                </c:pt>
                <c:pt idx="258">
                  <c:v>2.6558194688665151</c:v>
                </c:pt>
                <c:pt idx="259">
                  <c:v>2.6813209662001052</c:v>
                </c:pt>
                <c:pt idx="260">
                  <c:v>2.705780634285603</c:v>
                </c:pt>
                <c:pt idx="261">
                  <c:v>2.7291093594836071</c:v>
                </c:pt>
                <c:pt idx="262">
                  <c:v>2.7512402933553539</c:v>
                </c:pt>
                <c:pt idx="263">
                  <c:v>2.7721282602452626</c:v>
                </c:pt>
                <c:pt idx="264">
                  <c:v>2.7917484972061977</c:v>
                </c:pt>
                <c:pt idx="265">
                  <c:v>2.8100948791977007</c:v>
                </c:pt>
                <c:pt idx="266">
                  <c:v>2.827177788203322</c:v>
                </c:pt>
                <c:pt idx="267">
                  <c:v>2.8430217776172899</c:v>
                </c:pt>
                <c:pt idx="268">
                  <c:v>2.8576631663996968</c:v>
                </c:pt>
                <c:pt idx="269">
                  <c:v>2.8711476747529066</c:v>
                </c:pt>
                <c:pt idx="270">
                  <c:v>2.8835281877814611</c:v>
                </c:pt>
                <c:pt idx="271">
                  <c:v>2.8948627084855407</c:v>
                </c:pt>
                <c:pt idx="272">
                  <c:v>2.9052125384584837</c:v>
                </c:pt>
                <c:pt idx="273">
                  <c:v>2.9146407050148424</c:v>
                </c:pt>
                <c:pt idx="274">
                  <c:v>2.9232106377109282</c:v>
                </c:pt>
                <c:pt idx="275">
                  <c:v>2.9309850853769914</c:v>
                </c:pt>
                <c:pt idx="276">
                  <c:v>2.9380252565593499</c:v>
                </c:pt>
                <c:pt idx="277">
                  <c:v>2.9443901611650602</c:v>
                </c:pt>
                <c:pt idx="278">
                  <c:v>2.9501361285260046</c:v>
                </c:pt>
              </c:numCache>
            </c:numRef>
          </c:yVal>
          <c:smooth val="1"/>
          <c:extLst>
            <c:ext xmlns:c16="http://schemas.microsoft.com/office/drawing/2014/chart" uri="{C3380CC4-5D6E-409C-BE32-E72D297353CC}">
              <c16:uniqueId val="{00000000-B14E-4898-B855-62262ACFFF38}"/>
            </c:ext>
          </c:extLst>
        </c:ser>
        <c:ser>
          <c:idx val="1"/>
          <c:order val="1"/>
          <c:spPr>
            <a:ln w="22225" cap="rnd">
              <a:solidFill>
                <a:schemeClr val="accent2"/>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List2!$P$6:$P$284</c:f>
              <c:numCache>
                <c:formatCode>General</c:formatCode>
                <c:ptCount val="279"/>
                <c:pt idx="0">
                  <c:v>-0.88281138879367949</c:v>
                </c:pt>
                <c:pt idx="1">
                  <c:v>-0.78486864576170756</c:v>
                </c:pt>
                <c:pt idx="2">
                  <c:v>-0.69734418763100681</c:v>
                </c:pt>
                <c:pt idx="3">
                  <c:v>-0.61907752464691812</c:v>
                </c:pt>
                <c:pt idx="4">
                  <c:v>-0.54903124151431681</c:v>
                </c:pt>
                <c:pt idx="5">
                  <c:v>-0.48627728859662667</c:v>
                </c:pt>
                <c:pt idx="6">
                  <c:v>-0.42998473820419886</c:v>
                </c:pt>
                <c:pt idx="7">
                  <c:v>-0.3794088467417559</c:v>
                </c:pt>
                <c:pt idx="8">
                  <c:v>-0.33388128151318808</c:v>
                </c:pt>
                <c:pt idx="9">
                  <c:v>-0.29280138726667754</c:v>
                </c:pt>
                <c:pt idx="10">
                  <c:v>-0.25562838233561791</c:v>
                </c:pt>
                <c:pt idx="11">
                  <c:v>-0.22187438769982146</c:v>
                </c:pt>
                <c:pt idx="12">
                  <c:v>-0.19109820464468305</c:v>
                </c:pt>
                <c:pt idx="13">
                  <c:v>-0.16289976809804838</c:v>
                </c:pt>
                <c:pt idx="14">
                  <c:v>-0.13691521331566198</c:v>
                </c:pt>
                <c:pt idx="15">
                  <c:v>-0.11281250347741825</c:v>
                </c:pt>
                <c:pt idx="16">
                  <c:v>-9.0287575025091146E-2</c:v>
                </c:pt>
                <c:pt idx="17">
                  <c:v>-6.9060966251389522E-2</c:v>
                </c:pt>
                <c:pt idx="18">
                  <c:v>-4.8874902721568955E-2</c:v>
                </c:pt>
                <c:pt idx="19">
                  <c:v>-2.9490820488984517E-2</c:v>
                </c:pt>
                <c:pt idx="20">
                  <c:v>-1.0687314595489095E-2</c:v>
                </c:pt>
                <c:pt idx="21">
                  <c:v>7.7414942207353534E-3</c:v>
                </c:pt>
                <c:pt idx="22">
                  <c:v>2.5987177694990437E-2</c:v>
                </c:pt>
                <c:pt idx="23">
                  <c:v>4.4227804050578474E-2</c:v>
                </c:pt>
                <c:pt idx="24">
                  <c:v>6.262832909577784E-2</c:v>
                </c:pt>
                <c:pt idx="25">
                  <c:v>8.1340578860524981E-2</c:v>
                </c:pt>
                <c:pt idx="26">
                  <c:v>0.10050283494532992</c:v>
                </c:pt>
                <c:pt idx="27">
                  <c:v>0.12023904440993741</c:v>
                </c:pt>
                <c:pt idx="28">
                  <c:v>0.14065769084348906</c:v>
                </c:pt>
                <c:pt idx="29">
                  <c:v>0.16185038207799654</c:v>
                </c:pt>
                <c:pt idx="30">
                  <c:v>0.18389023214657998</c:v>
                </c:pt>
                <c:pt idx="31">
                  <c:v>0.2068301391837484</c:v>
                </c:pt>
                <c:pt idx="32">
                  <c:v>0.23070108488756352</c:v>
                </c:pt>
                <c:pt idx="33">
                  <c:v>0.25551060203436432</c:v>
                </c:pt>
                <c:pt idx="34">
                  <c:v>0.28124157089825991</c:v>
                </c:pt>
                <c:pt idx="35">
                  <c:v>0.30785150960203206</c:v>
                </c:pt>
                <c:pt idx="36">
                  <c:v>0.3352725140630205</c:v>
                </c:pt>
                <c:pt idx="37">
                  <c:v>0.36341197795595193</c:v>
                </c:pt>
                <c:pt idx="38">
                  <c:v>0.39215418137229202</c:v>
                </c:pt>
                <c:pt idx="39">
                  <c:v>0.4213627802776217</c:v>
                </c:pt>
                <c:pt idx="40">
                  <c:v>0.45088416165492168</c:v>
                </c:pt>
                <c:pt idx="41">
                  <c:v>0.48055155788637355</c:v>
                </c:pt>
                <c:pt idx="42">
                  <c:v>0.5101897465416545</c:v>
                </c:pt>
                <c:pt idx="43">
                  <c:v>0.53962010673295757</c:v>
                </c:pt>
                <c:pt idx="44">
                  <c:v>0.56866576790185952</c:v>
                </c:pt>
                <c:pt idx="45">
                  <c:v>0.59715657620437934</c:v>
                </c:pt>
                <c:pt idx="46">
                  <c:v>0.62493361904031064</c:v>
                </c:pt>
                <c:pt idx="47">
                  <c:v>0.6518530875160875</c:v>
                </c:pt>
                <c:pt idx="48">
                  <c:v>0.67778931426325184</c:v>
                </c:pt>
                <c:pt idx="49">
                  <c:v>0.70263689238056071</c:v>
                </c:pt>
                <c:pt idx="50">
                  <c:v>0.7263118518525421</c:v>
                </c:pt>
                <c:pt idx="51">
                  <c:v>0.74875193476876833</c:v>
                </c:pt>
                <c:pt idx="52">
                  <c:v>0.76991606392356704</c:v>
                </c:pt>
                <c:pt idx="53">
                  <c:v>0.78978313721303561</c:v>
                </c:pt>
                <c:pt idx="54">
                  <c:v>0.80835030148006048</c:v>
                </c:pt>
                <c:pt idx="55">
                  <c:v>0.82563086509878103</c:v>
                </c:pt>
                <c:pt idx="56">
                  <c:v>0.84165200122618888</c:v>
                </c:pt>
                <c:pt idx="57">
                  <c:v>0.85645237673762209</c:v>
                </c:pt>
                <c:pt idx="58">
                  <c:v>0.87007981906289678</c:v>
                </c:pt>
                <c:pt idx="59">
                  <c:v>0.88258910780152156</c:v>
                </c:pt>
                <c:pt idx="60">
                  <c:v>0.89403995284041171</c:v>
                </c:pt>
                <c:pt idx="61">
                  <c:v>0.90449519768041264</c:v>
                </c:pt>
                <c:pt idx="62">
                  <c:v>0.9140192670006323</c:v>
                </c:pt>
                <c:pt idx="63">
                  <c:v>0.92267686169494967</c:v>
                </c:pt>
                <c:pt idx="64">
                  <c:v>0.93053189274719605</c:v>
                </c:pt>
                <c:pt idx="65">
                  <c:v>0.93764663706704865</c:v>
                </c:pt>
                <c:pt idx="66">
                  <c:v>0.94408109328445777</c:v>
                </c:pt>
                <c:pt idx="67">
                  <c:v>0.94989251290710874</c:v>
                </c:pt>
                <c:pt idx="68">
                  <c:v>0.9551350815904216</c:v>
                </c:pt>
                <c:pt idx="69">
                  <c:v>0.95985972600995861</c:v>
                </c:pt>
                <c:pt idx="70">
                  <c:v>0.96411402349804165</c:v>
                </c:pt>
                <c:pt idx="71">
                  <c:v>0.96794219383359148</c:v>
                </c:pt>
                <c:pt idx="72">
                  <c:v>0.97138515506889689</c:v>
                </c:pt>
                <c:pt idx="73">
                  <c:v>0.97448062782870115</c:v>
                </c:pt>
                <c:pt idx="74">
                  <c:v>0.97726327498130017</c:v>
                </c:pt>
                <c:pt idx="75">
                  <c:v>0.97976486586719369</c:v>
                </c:pt>
                <c:pt idx="76">
                  <c:v>0.98201445632689766</c:v>
                </c:pt>
                <c:pt idx="77">
                  <c:v>0.98403857757410162</c:v>
                </c:pt>
                <c:pt idx="78">
                  <c:v>0.98586142851270453</c:v>
                </c:pt>
                <c:pt idx="79">
                  <c:v>0.98750506740794519</c:v>
                </c:pt>
                <c:pt idx="80">
                  <c:v>0.98898959991378099</c:v>
                </c:pt>
                <c:pt idx="81">
                  <c:v>0.9903333613541524</c:v>
                </c:pt>
                <c:pt idx="82">
                  <c:v>0.99155309188129337</c:v>
                </c:pt>
                <c:pt idx="83">
                  <c:v>0.99266410371362546</c:v>
                </c:pt>
                <c:pt idx="84">
                  <c:v>0.9936804401137026</c:v>
                </c:pt>
                <c:pt idx="85">
                  <c:v>0.99461502612314323</c:v>
                </c:pt>
                <c:pt idx="86">
                  <c:v>0.99547981134566754</c:v>
                </c:pt>
                <c:pt idx="87">
                  <c:v>0.99628590527761784</c:v>
                </c:pt>
                <c:pt idx="88">
                  <c:v>0.99704370584048652</c:v>
                </c:pt>
                <c:pt idx="89">
                  <c:v>0.99776302188441257</c:v>
                </c:pt>
                <c:pt idx="90">
                  <c:v>0.99845319051403458</c:v>
                </c:pt>
                <c:pt idx="91">
                  <c:v>0.99912319014614059</c:v>
                </c:pt>
                <c:pt idx="92">
                  <c:v>0.99978175024869365</c:v>
                </c:pt>
                <c:pt idx="93">
                  <c:v>1.000437458737037</c:v>
                </c:pt>
                <c:pt idx="94">
                  <c:v>1.0010988680191606</c:v>
                </c:pt>
                <c:pt idx="95">
                  <c:v>1.0017746006899533</c:v>
                </c:pt>
                <c:pt idx="96">
                  <c:v>1.0024734558755715</c:v>
                </c:pt>
                <c:pt idx="97">
                  <c:v>1.0032045172238298</c:v>
                </c:pt>
                <c:pt idx="98">
                  <c:v>1.0039772635244018</c:v>
                </c:pt>
                <c:pt idx="99">
                  <c:v>1.0048016829207298</c:v>
                </c:pt>
                <c:pt idx="100">
                  <c:v>1.0056883916435826</c:v>
                </c:pt>
                <c:pt idx="101">
                  <c:v>1.0066487581473598</c:v>
                </c:pt>
                <c:pt idx="102">
                  <c:v>1.0076950334619099</c:v>
                </c:pt>
                <c:pt idx="103">
                  <c:v>1.0088404884765281</c:v>
                </c:pt>
                <c:pt idx="104">
                  <c:v>1.0100995587414718</c:v>
                </c:pt>
                <c:pt idx="105">
                  <c:v>1.0114879971953157</c:v>
                </c:pt>
                <c:pt idx="106">
                  <c:v>1.0130230349913822</c:v>
                </c:pt>
                <c:pt idx="107">
                  <c:v>1.0147235502889558</c:v>
                </c:pt>
                <c:pt idx="108">
                  <c:v>1.0166102444775309</c:v>
                </c:pt>
                <c:pt idx="109">
                  <c:v>1.0187058247955423</c:v>
                </c:pt>
                <c:pt idx="110">
                  <c:v>1.0210351916666127</c:v>
                </c:pt>
                <c:pt idx="111">
                  <c:v>1.0236256282823806</c:v>
                </c:pt>
                <c:pt idx="112">
                  <c:v>1.0265069889853022</c:v>
                </c:pt>
                <c:pt idx="113">
                  <c:v>1.0297118818235447</c:v>
                </c:pt>
                <c:pt idx="114">
                  <c:v>1.0332758392388235</c:v>
                </c:pt>
                <c:pt idx="115">
                  <c:v>1.0372374691895601</c:v>
                </c:pt>
                <c:pt idx="116">
                  <c:v>1.0416385770993684</c:v>
                </c:pt>
                <c:pt idx="117">
                  <c:v>1.0465242468611338</c:v>
                </c:pt>
                <c:pt idx="118">
                  <c:v>1.0519428667536501</c:v>
                </c:pt>
                <c:pt idx="119">
                  <c:v>1.0579460836057293</c:v>
                </c:pt>
                <c:pt idx="120">
                  <c:v>1.0645886659825361</c:v>
                </c:pt>
                <c:pt idx="121">
                  <c:v>1.0719282547405298</c:v>
                </c:pt>
                <c:pt idx="122">
                  <c:v>1.0800249772398858</c:v>
                </c:pt>
                <c:pt idx="123">
                  <c:v>1.0889409001393082</c:v>
                </c:pt>
                <c:pt idx="124">
                  <c:v>1.0987392954390887</c:v>
                </c:pt>
                <c:pt idx="125">
                  <c:v>1.1094836957815539</c:v>
                </c:pt>
                <c:pt idx="126">
                  <c:v>1.1212367185304057</c:v>
                </c:pt>
                <c:pt idx="127">
                  <c:v>1.134058644432278</c:v>
                </c:pt>
                <c:pt idx="128">
                  <c:v>1.1480057462786841</c:v>
                </c:pt>
                <c:pt idx="129">
                  <c:v>1.1631283763767406</c:v>
                </c:pt>
                <c:pt idx="130">
                  <c:v>1.1794688389805641</c:v>
                </c:pt>
                <c:pt idx="131">
                  <c:v>1.1970590949122861</c:v>
                </c:pt>
                <c:pt idx="132">
                  <c:v>1.2159183696164992</c:v>
                </c:pt>
                <c:pt idx="133">
                  <c:v>1.2360507613540901</c:v>
                </c:pt>
                <c:pt idx="134">
                  <c:v>1.2574429708791819</c:v>
                </c:pt>
                <c:pt idx="135">
                  <c:v>1.2800622947585871</c:v>
                </c:pt>
                <c:pt idx="136">
                  <c:v>1.3038550379617593</c:v>
                </c:pt>
                <c:pt idx="137">
                  <c:v>1.3287455038212228</c:v>
                </c:pt>
                <c:pt idx="138">
                  <c:v>1.3546357077424898</c:v>
                </c:pt>
                <c:pt idx="139">
                  <c:v>1.3814059330860444</c:v>
                </c:pt>
                <c:pt idx="140">
                  <c:v>1.4089162032571279</c:v>
                </c:pt>
                <c:pt idx="141">
                  <c:v>1.4370086853962138</c:v>
                </c:pt>
                <c:pt idx="142">
                  <c:v>1.4655109728656404</c:v>
                </c:pt>
                <c:pt idx="143">
                  <c:v>1.4942401228881481</c:v>
                </c:pt>
                <c:pt idx="144">
                  <c:v>1.5230072604629092</c:v>
                </c:pt>
                <c:pt idx="145">
                  <c:v>1.5516225083982942</c:v>
                </c:pt>
                <c:pt idx="146">
                  <c:v>1.5798999729046876</c:v>
                </c:pt>
                <c:pt idx="147">
                  <c:v>1.6076625089512306</c:v>
                </c:pt>
                <c:pt idx="148">
                  <c:v>1.6347460102515581</c:v>
                </c:pt>
                <c:pt idx="149">
                  <c:v>1.6610030123852562</c:v>
                </c:pt>
                <c:pt idx="150">
                  <c:v>1.6863054581686401</c:v>
                </c:pt>
                <c:pt idx="151">
                  <c:v>1.710546544012528</c:v>
                </c:pt>
                <c:pt idx="152">
                  <c:v>1.7336416361865998</c:v>
                </c:pt>
                <c:pt idx="153">
                  <c:v>1.7555283090747658</c:v>
                </c:pt>
                <c:pt idx="154">
                  <c:v>1.7761656079973576</c:v>
                </c:pt>
                <c:pt idx="155">
                  <c:v>1.7955326738033639</c:v>
                </c:pt>
                <c:pt idx="156">
                  <c:v>1.8136268844931638</c:v>
                </c:pt>
                <c:pt idx="157">
                  <c:v>1.8304616720005704</c:v>
                </c:pt>
                <c:pt idx="158">
                  <c:v>1.8460641627643719</c:v>
                </c:pt>
                <c:pt idx="159">
                  <c:v>1.8604727724005123</c:v>
                </c:pt>
                <c:pt idx="160">
                  <c:v>1.8737348612804638</c:v>
                </c:pt>
                <c:pt idx="161">
                  <c:v>1.8859045323722698</c:v>
                </c:pt>
                <c:pt idx="162">
                  <c:v>1.8970406278843042</c:v>
                </c:pt>
                <c:pt idx="163">
                  <c:v>1.9072049588673492</c:v>
                </c:pt>
                <c:pt idx="164">
                  <c:v>1.9164607830375946</c:v>
                </c:pt>
                <c:pt idx="165">
                  <c:v>1.9248715311137858</c:v>
                </c:pt>
                <c:pt idx="166">
                  <c:v>1.9324997708770844</c:v>
                </c:pt>
                <c:pt idx="167">
                  <c:v>1.9394063906096337</c:v>
                </c:pt>
                <c:pt idx="168">
                  <c:v>1.9456499790178061</c:v>
                </c:pt>
                <c:pt idx="169">
                  <c:v>1.9512863766050041</c:v>
                </c:pt>
                <c:pt idx="170">
                  <c:v>1.9563683731393451</c:v>
                </c:pt>
                <c:pt idx="171">
                  <c:v>1.9609455268356628</c:v>
                </c:pt>
                <c:pt idx="172">
                  <c:v>1.9650640826928414</c:v>
                </c:pt>
                <c:pt idx="173">
                  <c:v>1.9687669697384442</c:v>
                </c:pt>
                <c:pt idx="174">
                  <c:v>1.9720938594603081</c:v>
                </c:pt>
                <c:pt idx="175">
                  <c:v>1.9750812702561429</c:v>
                </c:pt>
                <c:pt idx="176">
                  <c:v>1.9777627051705966</c:v>
                </c:pt>
                <c:pt idx="177">
                  <c:v>1.9801688124365755</c:v>
                </c:pt>
                <c:pt idx="178">
                  <c:v>1.9823275603462878</c:v>
                </c:pt>
                <c:pt idx="179">
                  <c:v>1.9842644197326995</c:v>
                </c:pt>
                <c:pt idx="180">
                  <c:v>1.9860025488450435</c:v>
                </c:pt>
                <c:pt idx="181">
                  <c:v>1.9875629766665872</c:v>
                </c:pt>
                <c:pt idx="182">
                  <c:v>1.9889647817721856</c:v>
                </c:pt>
                <c:pt idx="183">
                  <c:v>1.9902252646785255</c:v>
                </c:pt>
                <c:pt idx="184">
                  <c:v>1.9913601123304359</c:v>
                </c:pt>
                <c:pt idx="185">
                  <c:v>1.9923835539151999</c:v>
                </c:pt>
                <c:pt idx="186">
                  <c:v>1.993308507625374</c:v>
                </c:pt>
                <c:pt idx="187">
                  <c:v>1.9941467183234451</c:v>
                </c:pt>
                <c:pt idx="188">
                  <c:v>1.9949088863122415</c:v>
                </c:pt>
                <c:pt idx="189">
                  <c:v>1.9956047876034018</c:v>
                </c:pt>
                <c:pt idx="190">
                  <c:v>1.9962433862127522</c:v>
                </c:pt>
                <c:pt idx="191">
                  <c:v>1.9968329391083226</c:v>
                </c:pt>
                <c:pt idx="192">
                  <c:v>1.9973810945040431</c:v>
                </c:pt>
                <c:pt idx="193">
                  <c:v>1.997894984235584</c:v>
                </c:pt>
                <c:pt idx="194">
                  <c:v>1.9983813109820181</c:v>
                </c:pt>
                <c:pt idx="195">
                  <c:v>1.9988464311128544</c:v>
                </c:pt>
                <c:pt idx="196">
                  <c:v>1.9992964339470001</c:v>
                </c:pt>
                <c:pt idx="197">
                  <c:v>1.9997372182134878</c:v>
                </c:pt>
                <c:pt idx="198">
                  <c:v>2.0001745665036612</c:v>
                </c:pt>
                <c:pt idx="199">
                  <c:v>2.0006142185045692</c:v>
                </c:pt>
                <c:pt idx="200">
                  <c:v>2.0010619438031827</c:v>
                </c:pt>
                <c:pt idx="201">
                  <c:v>2.0015236150524842</c:v>
                </c:pt>
                <c:pt idx="202">
                  <c:v>2.0020052822935162</c:v>
                </c:pt>
                <c:pt idx="203">
                  <c:v>2.0025132492322681</c:v>
                </c:pt>
                <c:pt idx="204">
                  <c:v>2.0030541522757201</c:v>
                </c:pt>
                <c:pt idx="205">
                  <c:v>2.003635043137749</c:v>
                </c:pt>
                <c:pt idx="206">
                  <c:v>2.0042634758303506</c:v>
                </c:pt>
                <c:pt idx="207">
                  <c:v>2.0049475988577212</c:v>
                </c:pt>
                <c:pt idx="208">
                  <c:v>2.0056962534272942</c:v>
                </c:pt>
                <c:pt idx="209">
                  <c:v>2.0065190784795401</c:v>
                </c:pt>
                <c:pt idx="210">
                  <c:v>2.0074266233130627</c:v>
                </c:pt>
                <c:pt idx="211">
                  <c:v>2.0084304685381511</c:v>
                </c:pt>
                <c:pt idx="212">
                  <c:v>2.0095433560234093</c:v>
                </c:pt>
                <c:pt idx="213">
                  <c:v>2.0107793283990962</c:v>
                </c:pt>
                <c:pt idx="214">
                  <c:v>2.0121538785365245</c:v>
                </c:pt>
                <c:pt idx="215">
                  <c:v>2.0136841092244477</c:v>
                </c:pt>
                <c:pt idx="216">
                  <c:v>2.0153889029960141</c:v>
                </c:pt>
                <c:pt idx="217">
                  <c:v>2.0172891017074099</c:v>
                </c:pt>
                <c:pt idx="218">
                  <c:v>2.0194076950127977</c:v>
                </c:pt>
                <c:pt idx="219">
                  <c:v>2.0217700162980003</c:v>
                </c:pt>
                <c:pt idx="220">
                  <c:v>2.0244039439039847</c:v>
                </c:pt>
                <c:pt idx="221">
                  <c:v>2.0273401045665045</c:v>
                </c:pt>
                <c:pt idx="222">
                  <c:v>2.0306120748930168</c:v>
                </c:pt>
                <c:pt idx="223">
                  <c:v>2.0342565753723272</c:v>
                </c:pt>
                <c:pt idx="224">
                  <c:v>2.0383136498438423</c:v>
                </c:pt>
                <c:pt idx="225">
                  <c:v>2.0428268215359995</c:v>
                </c:pt>
                <c:pt idx="226">
                  <c:v>2.0478432147192627</c:v>
                </c:pt>
                <c:pt idx="227">
                  <c:v>2.0534136287379412</c:v>
                </c:pt>
                <c:pt idx="228">
                  <c:v>2.0595925487437432</c:v>
                </c:pt>
                <c:pt idx="229">
                  <c:v>2.0664380749556677</c:v>
                </c:pt>
                <c:pt idx="230">
                  <c:v>2.0740117498708841</c:v>
                </c:pt>
                <c:pt idx="231">
                  <c:v>2.0823782607776402</c:v>
                </c:pt>
                <c:pt idx="232">
                  <c:v>2.0916049934778367</c:v>
                </c:pt>
                <c:pt idx="233">
                  <c:v>2.1017614127100281</c:v>
                </c:pt>
                <c:pt idx="234">
                  <c:v>2.1129182458542388</c:v>
                </c:pt>
                <c:pt idx="235">
                  <c:v>2.1251464496569512</c:v>
                </c:pt>
                <c:pt idx="236">
                  <c:v>2.1385159455335558</c:v>
                </c:pt>
                <c:pt idx="237">
                  <c:v>2.1530941180710612</c:v>
                </c:pt>
                <c:pt idx="238">
                  <c:v>2.1689440841384582</c:v>
                </c:pt>
                <c:pt idx="239">
                  <c:v>2.1861227567651595</c:v>
                </c:pt>
                <c:pt idx="240">
                  <c:v>2.2046787485407608</c:v>
                </c:pt>
                <c:pt idx="241">
                  <c:v>2.2246501830600725</c:v>
                </c:pt>
                <c:pt idx="242">
                  <c:v>2.2460625085427282</c:v>
                </c:pt>
                <c:pt idx="243">
                  <c:v>2.2689264330888967</c:v>
                </c:pt>
                <c:pt idx="244">
                  <c:v>2.2932361232309457</c:v>
                </c:pt>
                <c:pt idx="245">
                  <c:v>2.3189678230645767</c:v>
                </c:pt>
                <c:pt idx="246">
                  <c:v>2.3460790566330987</c:v>
                </c:pt>
                <c:pt idx="247">
                  <c:v>2.374508568058491</c:v>
                </c:pt>
                <c:pt idx="248">
                  <c:v>2.4041771298393653</c:v>
                </c:pt>
                <c:pt idx="249">
                  <c:v>2.4349893091615371</c:v>
                </c:pt>
                <c:pt idx="250">
                  <c:v>2.4668362266723411</c:v>
                </c:pt>
                <c:pt idx="251">
                  <c:v>2.4995992761721002</c:v>
                </c:pt>
                <c:pt idx="252">
                  <c:v>2.5331547036043882</c:v>
                </c:pt>
                <c:pt idx="253">
                  <c:v>2.5673788776709459</c:v>
                </c:pt>
                <c:pt idx="254">
                  <c:v>2.6021540308005742</c:v>
                </c:pt>
                <c:pt idx="255">
                  <c:v>2.6373742154192641</c:v>
                </c:pt>
                <c:pt idx="256">
                  <c:v>2.6729512114024052</c:v>
                </c:pt>
                <c:pt idx="257">
                  <c:v>2.7088201377463612</c:v>
                </c:pt>
                <c:pt idx="258">
                  <c:v>2.7449445626798012</c:v>
                </c:pt>
                <c:pt idx="259">
                  <c:v>2.7813209662000316</c:v>
                </c:pt>
                <c:pt idx="260">
                  <c:v>2.8179824797157167</c:v>
                </c:pt>
                <c:pt idx="261">
                  <c:v>2.8550019006629594</c:v>
                </c:pt>
                <c:pt idx="262">
                  <c:v>2.8924940478175802</c:v>
                </c:pt>
                <c:pt idx="263">
                  <c:v>2.9306175794913312</c:v>
                </c:pt>
                <c:pt idx="264">
                  <c:v>2.9695764382100633</c:v>
                </c:pt>
                <c:pt idx="265">
                  <c:v>3.0096211106945647</c:v>
                </c:pt>
                <c:pt idx="266">
                  <c:v>3.0510499020601163</c:v>
                </c:pt>
                <c:pt idx="267">
                  <c:v>3.094210420768206</c:v>
                </c:pt>
                <c:pt idx="268">
                  <c:v>3.1395014595261532</c:v>
                </c:pt>
                <c:pt idx="269">
                  <c:v>3.1873754407697552</c:v>
                </c:pt>
                <c:pt idx="270">
                  <c:v>3.2383415770150612</c:v>
                </c:pt>
                <c:pt idx="271">
                  <c:v>3.2929698790390667</c:v>
                </c:pt>
                <c:pt idx="272">
                  <c:v>3.3518961306094681</c:v>
                </c:pt>
                <c:pt idx="273">
                  <c:v>3.4158279386421793</c:v>
                </c:pt>
                <c:pt idx="274">
                  <c:v>3.4855519629013556</c:v>
                </c:pt>
                <c:pt idx="275">
                  <c:v>3.561942429857246</c:v>
                </c:pt>
                <c:pt idx="276">
                  <c:v>3.6459710409435906</c:v>
                </c:pt>
                <c:pt idx="277">
                  <c:v>3.7387183958894341</c:v>
                </c:pt>
                <c:pt idx="278">
                  <c:v>3.8413870666598742</c:v>
                </c:pt>
              </c:numCache>
            </c:numRef>
          </c:yVal>
          <c:smooth val="1"/>
          <c:extLst>
            <c:ext xmlns:c16="http://schemas.microsoft.com/office/drawing/2014/chart" uri="{C3380CC4-5D6E-409C-BE32-E72D297353CC}">
              <c16:uniqueId val="{00000001-B14E-4898-B855-62262ACFFF38}"/>
            </c:ext>
          </c:extLst>
        </c:ser>
        <c:ser>
          <c:idx val="2"/>
          <c:order val="2"/>
          <c:spPr>
            <a:ln w="22225" cap="rnd">
              <a:solidFill>
                <a:schemeClr val="accent3"/>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List2!$Q$6:$Q$284</c:f>
              <c:numCache>
                <c:formatCode>General</c:formatCode>
                <c:ptCount val="279"/>
                <c:pt idx="0">
                  <c:v>2.9915604506599434</c:v>
                </c:pt>
                <c:pt idx="1">
                  <c:v>2.9905404110374381</c:v>
                </c:pt>
                <c:pt idx="2">
                  <c:v>2.9893984032468777</c:v>
                </c:pt>
                <c:pt idx="3">
                  <c:v>2.9881201801667401</c:v>
                </c:pt>
                <c:pt idx="4">
                  <c:v>2.9866899163239777</c:v>
                </c:pt>
                <c:pt idx="5">
                  <c:v>2.9850900549693802</c:v>
                </c:pt>
                <c:pt idx="6">
                  <c:v>2.9833011460532592</c:v>
                </c:pt>
                <c:pt idx="7">
                  <c:v>2.9813016761882798</c:v>
                </c:pt>
                <c:pt idx="8">
                  <c:v>2.9790678922796374</c:v>
                </c:pt>
                <c:pt idx="9">
                  <c:v>2.9765736212498504</c:v>
                </c:pt>
                <c:pt idx="10">
                  <c:v>2.9737900892092068</c:v>
                </c:pt>
                <c:pt idx="11">
                  <c:v>2.970685744548903</c:v>
                </c:pt>
                <c:pt idx="12">
                  <c:v>2.9672260907878951</c:v>
                </c:pt>
                <c:pt idx="13">
                  <c:v>2.9633735366012202</c:v>
                </c:pt>
                <c:pt idx="14">
                  <c:v>2.9590872723118209</c:v>
                </c:pt>
                <c:pt idx="15">
                  <c:v>2.9543231842313711</c:v>
                </c:pt>
                <c:pt idx="16">
                  <c:v>2.9490338205628888</c:v>
                </c:pt>
                <c:pt idx="17">
                  <c:v>2.9431684250720531</c:v>
                </c:pt>
                <c:pt idx="18">
                  <c:v>2.9366730572914581</c:v>
                </c:pt>
                <c:pt idx="19">
                  <c:v>2.9294908204890837</c:v>
                </c:pt>
                <c:pt idx="20">
                  <c:v>2.9215622207822309</c:v>
                </c:pt>
                <c:pt idx="21">
                  <c:v>2.9128256823069587</c:v>
                </c:pt>
                <c:pt idx="22">
                  <c:v>2.9032182438667342</c:v>
                </c:pt>
                <c:pt idx="23">
                  <c:v>2.8926764615015577</c:v>
                </c:pt>
                <c:pt idx="24">
                  <c:v>2.8811375383853846</c:v>
                </c:pt>
                <c:pt idx="25">
                  <c:v>2.8685406977769445</c:v>
                </c:pt>
                <c:pt idx="26">
                  <c:v>2.8548288058397784</c:v>
                </c:pt>
                <c:pt idx="27">
                  <c:v>2.8399502385349598</c:v>
                </c:pt>
                <c:pt idx="28">
                  <c:v>2.8238609702334379</c:v>
                </c:pt>
                <c:pt idx="29">
                  <c:v>2.8065268413206406</c:v>
                </c:pt>
                <c:pt idx="30">
                  <c:v>2.7879259385411292</c:v>
                </c:pt>
                <c:pt idx="31">
                  <c:v>2.7680509965015552</c:v>
                </c:pt>
                <c:pt idx="32">
                  <c:v>2.746911703727219</c:v>
                </c:pt>
                <c:pt idx="33">
                  <c:v>2.7245367748164728</c:v>
                </c:pt>
                <c:pt idx="34">
                  <c:v>2.7009756350019116</c:v>
                </c:pt>
                <c:pt idx="35">
                  <c:v>2.6762995584739881</c:v>
                </c:pt>
                <c:pt idx="36">
                  <c:v>2.6506021104914637</c:v>
                </c:pt>
                <c:pt idx="37">
                  <c:v>2.623998767926941</c:v>
                </c:pt>
                <c:pt idx="38">
                  <c:v>2.5966256340855596</c:v>
                </c:pt>
                <c:pt idx="39">
                  <c:v>2.5686372197233842</c:v>
                </c:pt>
                <c:pt idx="40">
                  <c:v>2.5402033289648687</c:v>
                </c:pt>
                <c:pt idx="41">
                  <c:v>2.5115051597676437</c:v>
                </c:pt>
                <c:pt idx="42">
                  <c:v>2.4827307956159212</c:v>
                </c:pt>
                <c:pt idx="43">
                  <c:v>2.4540703198238059</c:v>
                </c:pt>
                <c:pt idx="44">
                  <c:v>2.4257108188480152</c:v>
                </c:pt>
                <c:pt idx="45">
                  <c:v>2.397831551461362</c:v>
                </c:pt>
                <c:pt idx="46">
                  <c:v>2.3705995450404211</c:v>
                </c:pt>
                <c:pt idx="47">
                  <c:v>2.3441658407808945</c:v>
                </c:pt>
                <c:pt idx="48">
                  <c:v>2.318662551847237</c:v>
                </c:pt>
                <c:pt idx="49">
                  <c:v>2.2942008299624392</c:v>
                </c:pt>
                <c:pt idx="50">
                  <c:v>2.2708697652197425</c:v>
                </c:pt>
                <c:pt idx="51">
                  <c:v>2.2487361788037092</c:v>
                </c:pt>
                <c:pt idx="52">
                  <c:v>2.2278452149423402</c:v>
                </c:pt>
                <c:pt idx="53">
                  <c:v>2.2082216004770259</c:v>
                </c:pt>
                <c:pt idx="54">
                  <c:v>2.1898714191155224</c:v>
                </c:pt>
                <c:pt idx="55">
                  <c:v>2.1727842417150902</c:v>
                </c:pt>
                <c:pt idx="56">
                  <c:v>2.1569354612362708</c:v>
                </c:pt>
                <c:pt idx="57">
                  <c:v>2.1422886978585187</c:v>
                </c:pt>
                <c:pt idx="58">
                  <c:v>2.1287981624917216</c:v>
                </c:pt>
                <c:pt idx="59">
                  <c:v>2.1164108922084788</c:v>
                </c:pt>
                <c:pt idx="60">
                  <c:v>2.1050687962326755</c:v>
                </c:pt>
                <c:pt idx="61">
                  <c:v>2.0947104740974551</c:v>
                </c:pt>
                <c:pt idx="62">
                  <c:v>2.0852727872291097</c:v>
                </c:pt>
                <c:pt idx="63">
                  <c:v>2.0766921809764187</c:v>
                </c:pt>
                <c:pt idx="64">
                  <c:v>2.0689057659454115</c:v>
                </c:pt>
                <c:pt idx="65">
                  <c:v>2.0618521757192574</c:v>
                </c:pt>
                <c:pt idx="66">
                  <c:v>2.0554722231457623</c:v>
                </c:pt>
                <c:pt idx="67">
                  <c:v>2.0497093799474602</c:v>
                </c:pt>
                <c:pt idx="68">
                  <c:v>2.0445101050485288</c:v>
                </c:pt>
                <c:pt idx="69">
                  <c:v>2.0398240462556476</c:v>
                </c:pt>
                <c:pt idx="70">
                  <c:v>2.035604138244314</c:v>
                </c:pt>
                <c:pt idx="71">
                  <c:v>2.0318066175630567</c:v>
                </c:pt>
                <c:pt idx="72">
                  <c:v>2.0283909728619438</c:v>
                </c:pt>
                <c:pt idx="73">
                  <c:v>2.025319845989936</c:v>
                </c:pt>
                <c:pt idx="74">
                  <c:v>2.0225588971339277</c:v>
                </c:pt>
                <c:pt idx="75">
                  <c:v>2.0200766448766556</c:v>
                </c:pt>
                <c:pt idx="76">
                  <c:v>2.017844289989438</c:v>
                </c:pt>
                <c:pt idx="77">
                  <c:v>2.0158355299641353</c:v>
                </c:pt>
                <c:pt idx="78">
                  <c:v>2.0140263697309901</c:v>
                </c:pt>
                <c:pt idx="79">
                  <c:v>2.0123949326920512</c:v>
                </c:pt>
                <c:pt idx="80">
                  <c:v>2.0109212751046091</c:v>
                </c:pt>
                <c:pt idx="81">
                  <c:v>2.0095872059482631</c:v>
                </c:pt>
                <c:pt idx="82">
                  <c:v>2.0083761136815181</c:v>
                </c:pt>
                <c:pt idx="83">
                  <c:v>2.0072728007104192</c:v>
                </c:pt>
                <c:pt idx="84">
                  <c:v>2.0062633259316063</c:v>
                </c:pt>
                <c:pt idx="85">
                  <c:v>2.0053348553530252</c:v>
                </c:pt>
                <c:pt idx="86">
                  <c:v>2.0044755205189877</c:v>
                </c:pt>
                <c:pt idx="87">
                  <c:v>2.0036742842565212</c:v>
                </c:pt>
                <c:pt idx="88">
                  <c:v>2.0029208131024285</c:v>
                </c:pt>
                <c:pt idx="89">
                  <c:v>2.0022053556552128</c:v>
                </c:pt>
                <c:pt idx="90">
                  <c:v>2.0015186260114648</c:v>
                </c:pt>
                <c:pt idx="91">
                  <c:v>2.0008516913876515</c:v>
                </c:pt>
                <c:pt idx="92">
                  <c:v>2.0001958629866246</c:v>
                </c:pt>
                <c:pt idx="93">
                  <c:v>1.9995425891410135</c:v>
                </c:pt>
                <c:pt idx="94">
                  <c:v>1.9988833497490741</c:v>
                </c:pt>
                <c:pt idx="95">
                  <c:v>1.9982095510090661</c:v>
                </c:pt>
                <c:pt idx="96">
                  <c:v>1.9975124194569365</c:v>
                </c:pt>
                <c:pt idx="97">
                  <c:v>1.9967828943163874</c:v>
                </c:pt>
                <c:pt idx="98">
                  <c:v>1.9960115171823061</c:v>
                </c:pt>
                <c:pt idx="99">
                  <c:v>1.9951883180792691</c:v>
                </c:pt>
                <c:pt idx="100">
                  <c:v>1.9943026969690543</c:v>
                </c:pt>
                <c:pt idx="101">
                  <c:v>1.9933432998292195</c:v>
                </c:pt>
                <c:pt idx="102">
                  <c:v>1.9922978884927911</c:v>
                </c:pt>
                <c:pt idx="103">
                  <c:v>1.9911532035349206</c:v>
                </c:pt>
                <c:pt idx="104">
                  <c:v>1.9898948196235553</c:v>
                </c:pt>
                <c:pt idx="105">
                  <c:v>1.98850699292761</c:v>
                </c:pt>
                <c:pt idx="106">
                  <c:v>1.9869725004114258</c:v>
                </c:pt>
                <c:pt idx="107">
                  <c:v>1.9852724711512375</c:v>
                </c:pt>
                <c:pt idx="108">
                  <c:v>1.9833862102069604</c:v>
                </c:pt>
                <c:pt idx="109">
                  <c:v>1.9812910160890838</c:v>
                </c:pt>
                <c:pt idx="110">
                  <c:v>1.97896199349859</c:v>
                </c:pt>
                <c:pt idx="111">
                  <c:v>1.9763718638122605</c:v>
                </c:pt>
                <c:pt idx="112">
                  <c:v>1.9734907767603942</c:v>
                </c:pt>
                <c:pt idx="113">
                  <c:v>1.9702861279260269</c:v>
                </c:pt>
                <c:pt idx="114">
                  <c:v>1.9667223881051856</c:v>
                </c:pt>
                <c:pt idx="115">
                  <c:v>1.9627609522268221</c:v>
                </c:pt>
                <c:pt idx="116">
                  <c:v>1.9583600174425371</c:v>
                </c:pt>
                <c:pt idx="117">
                  <c:v>1.9534745021567361</c:v>
                </c:pt>
                <c:pt idx="118">
                  <c:v>1.948056020140414</c:v>
                </c:pt>
                <c:pt idx="119">
                  <c:v>1.9420529263942885</c:v>
                </c:pt>
                <c:pt idx="120">
                  <c:v>1.935410453986721</c:v>
                </c:pt>
                <c:pt idx="121">
                  <c:v>1.9280709635204973</c:v>
                </c:pt>
                <c:pt idx="122">
                  <c:v>1.9199743289397047</c:v>
                </c:pt>
                <c:pt idx="123">
                  <c:v>1.9110584847522876</c:v>
                </c:pt>
                <c:pt idx="124">
                  <c:v>1.9012601600023682</c:v>
                </c:pt>
                <c:pt idx="125">
                  <c:v>1.8905158229838472</c:v>
                </c:pt>
                <c:pt idx="126">
                  <c:v>1.8787628571732071</c:v>
                </c:pt>
                <c:pt idx="127">
                  <c:v>1.8659409825794218</c:v>
                </c:pt>
                <c:pt idx="128">
                  <c:v>1.8519939270917563</c:v>
                </c:pt>
                <c:pt idx="129">
                  <c:v>1.8368713390182765</c:v>
                </c:pt>
                <c:pt idx="130">
                  <c:v>1.8205309146624826</c:v>
                </c:pt>
                <c:pt idx="131">
                  <c:v>1.8029406937097878</c:v>
                </c:pt>
                <c:pt idx="132">
                  <c:v>1.7840814511797463</c:v>
                </c:pt>
                <c:pt idx="133">
                  <c:v>1.7639490892384018</c:v>
                </c:pt>
                <c:pt idx="134">
                  <c:v>1.7425569075270093</c:v>
                </c:pt>
                <c:pt idx="135">
                  <c:v>1.7199376098478276</c:v>
                </c:pt>
                <c:pt idx="136">
                  <c:v>1.6961448915790713</c:v>
                </c:pt>
                <c:pt idx="137">
                  <c:v>1.671254449719072</c:v>
                </c:pt>
                <c:pt idx="138">
                  <c:v>1.6453642691807584</c:v>
                </c:pt>
                <c:pt idx="139">
                  <c:v>1.6185940669139627</c:v>
                </c:pt>
                <c:pt idx="140">
                  <c:v>1.5910838198196149</c:v>
                </c:pt>
                <c:pt idx="141">
                  <c:v>1.562991361063504</c:v>
                </c:pt>
                <c:pt idx="142">
                  <c:v>1.5344890975935359</c:v>
                </c:pt>
                <c:pt idx="143">
                  <c:v>1.5057599725054378</c:v>
                </c:pt>
                <c:pt idx="144">
                  <c:v>1.4769928611308993</c:v>
                </c:pt>
                <c:pt idx="145">
                  <c:v>1.4483776410092144</c:v>
                </c:pt>
                <c:pt idx="146">
                  <c:v>1.4201002062990578</c:v>
                </c:pt>
                <c:pt idx="147">
                  <c:v>1.3923377024267125</c:v>
                </c:pt>
                <c:pt idx="148">
                  <c:v>1.3652542361053959</c:v>
                </c:pt>
                <c:pt idx="149">
                  <c:v>1.338997272219733</c:v>
                </c:pt>
                <c:pt idx="150">
                  <c:v>1.3136948684609178</c:v>
                </c:pt>
                <c:pt idx="151">
                  <c:v>1.2894538289757862</c:v>
                </c:pt>
                <c:pt idx="152">
                  <c:v>1.2663587881097802</c:v>
                </c:pt>
                <c:pt idx="153">
                  <c:v>1.2444721721598437</c:v>
                </c:pt>
                <c:pt idx="154">
                  <c:v>1.2238349365611736</c:v>
                </c:pt>
                <c:pt idx="155">
                  <c:v>1.2044679413050501</c:v>
                </c:pt>
                <c:pt idx="156">
                  <c:v>1.186373809327252</c:v>
                </c:pt>
                <c:pt idx="157">
                  <c:v>1.1695391097384031</c:v>
                </c:pt>
                <c:pt idx="158">
                  <c:v>1.1539367172663744</c:v>
                </c:pt>
                <c:pt idx="159">
                  <c:v>1.1395282175994725</c:v>
                </c:pt>
                <c:pt idx="160">
                  <c:v>1.1262662518254798</c:v>
                </c:pt>
                <c:pt idx="161">
                  <c:v>1.1140967186098598</c:v>
                </c:pt>
                <c:pt idx="162">
                  <c:v>1.1029607775737831</c:v>
                </c:pt>
                <c:pt idx="163">
                  <c:v>1.0927966197162695</c:v>
                </c:pt>
                <c:pt idx="164">
                  <c:v>1.0835409896184021</c:v>
                </c:pt>
                <c:pt idx="165">
                  <c:v>1.0751304591366666</c:v>
                </c:pt>
                <c:pt idx="166">
                  <c:v>1.0675024633772181</c:v>
                </c:pt>
                <c:pt idx="167">
                  <c:v>1.0605961172957192</c:v>
                </c:pt>
                <c:pt idx="168">
                  <c:v>1.0543528358170005</c:v>
                </c:pt>
                <c:pt idx="169">
                  <c:v>1.0487167825103794</c:v>
                </c:pt>
                <c:pt idx="170">
                  <c:v>1.0436351721761639</c:v>
                </c:pt>
                <c:pt idx="171">
                  <c:v>1.0390584517241694</c:v>
                </c:pt>
                <c:pt idx="172">
                  <c:v>1.0349403819043592</c:v>
                </c:pt>
                <c:pt idx="173">
                  <c:v>1.0312380401386378</c:v>
                </c:pt>
                <c:pt idx="174">
                  <c:v>1.0279117621746574</c:v>
                </c:pt>
                <c:pt idx="175">
                  <c:v>1.0249250377324017</c:v>
                </c:pt>
                <c:pt idx="176">
                  <c:v>1.0222443728747093</c:v>
                </c:pt>
                <c:pt idx="177">
                  <c:v>1.0198391295868527</c:v>
                </c:pt>
                <c:pt idx="178">
                  <c:v>1.0176813510410898</c:v>
                </c:pt>
                <c:pt idx="179">
                  <c:v>1.0157455792673002</c:v>
                </c:pt>
                <c:pt idx="180">
                  <c:v>1.0140086704482605</c:v>
                </c:pt>
                <c:pt idx="181">
                  <c:v>1.0124496117932131</c:v>
                </c:pt>
                <c:pt idx="182">
                  <c:v>1.0110493428953138</c:v>
                </c:pt>
                <c:pt idx="183">
                  <c:v>1.0097905836224463</c:v>
                </c:pt>
                <c:pt idx="184">
                  <c:v>1.0086576699013323</c:v>
                </c:pt>
                <c:pt idx="185">
                  <c:v>1.0076363982067678</c:v>
                </c:pt>
                <c:pt idx="186">
                  <c:v>1.0067138791393289</c:v>
                </c:pt>
                <c:pt idx="187">
                  <c:v>1.005878400142763</c:v>
                </c:pt>
                <c:pt idx="188">
                  <c:v>1.0051192971622525</c:v>
                </c:pt>
                <c:pt idx="189">
                  <c:v>1.004426834856972</c:v>
                </c:pt>
                <c:pt idx="190">
                  <c:v>1.0037920948443337</c:v>
                </c:pt>
                <c:pt idx="191">
                  <c:v>1.0032068713575575</c:v>
                </c:pt>
                <c:pt idx="192">
                  <c:v>1.0026635736313001</c:v>
                </c:pt>
                <c:pt idx="193">
                  <c:v>1.0021551342882669</c:v>
                </c:pt>
                <c:pt idx="194">
                  <c:v>1.0016749229726718</c:v>
                </c:pt>
                <c:pt idx="195">
                  <c:v>1.0012166644631117</c:v>
                </c:pt>
                <c:pt idx="196">
                  <c:v>1.0007743604901838</c:v>
                </c:pt>
                <c:pt idx="197">
                  <c:v>1.0003422144840919</c:v>
                </c:pt>
                <c:pt idx="198">
                  <c:v>0.9999145584779503</c:v>
                </c:pt>
                <c:pt idx="199">
                  <c:v>0.99948578139543065</c:v>
                </c:pt>
                <c:pt idx="200">
                  <c:v>0.99905025795312064</c:v>
                </c:pt>
                <c:pt idx="201">
                  <c:v>0.99860227740926455</c:v>
                </c:pt>
                <c:pt idx="202">
                  <c:v>0.99813597139015142</c:v>
                </c:pt>
                <c:pt idx="203">
                  <c:v>0.99764524002389043</c:v>
                </c:pt>
                <c:pt idx="204">
                  <c:v>0.99712367560905169</c:v>
                </c:pt>
                <c:pt idx="205">
                  <c:v>0.99656448304362544</c:v>
                </c:pt>
                <c:pt idx="206">
                  <c:v>0.99596039623883781</c:v>
                </c:pt>
                <c:pt idx="207">
                  <c:v>0.99530358974561306</c:v>
                </c:pt>
                <c:pt idx="208">
                  <c:v>0.99458558483034409</c:v>
                </c:pt>
                <c:pt idx="209">
                  <c:v>0.99379714925485507</c:v>
                </c:pt>
                <c:pt idx="210">
                  <c:v>0.99292819004798349</c:v>
                </c:pt>
                <c:pt idx="211">
                  <c:v>0.99196763860728354</c:v>
                </c:pt>
                <c:pt idx="212">
                  <c:v>0.99090332754635357</c:v>
                </c:pt>
                <c:pt idx="213">
                  <c:v>0.98972185881458397</c:v>
                </c:pt>
                <c:pt idx="214">
                  <c:v>0.9884084627708829</c:v>
                </c:pt>
                <c:pt idx="215">
                  <c:v>0.98694684810418265</c:v>
                </c:pt>
                <c:pt idx="216">
                  <c:v>0.98531904277424009</c:v>
                </c:pt>
                <c:pt idx="217">
                  <c:v>0.98350522651472483</c:v>
                </c:pt>
                <c:pt idx="218">
                  <c:v>0.98148355591410696</c:v>
                </c:pt>
                <c:pt idx="219">
                  <c:v>0.97922998369200964</c:v>
                </c:pt>
                <c:pt idx="220">
                  <c:v>0.97671807454140813</c:v>
                </c:pt>
                <c:pt idx="221">
                  <c:v>0.97391882083734549</c:v>
                </c:pt>
                <c:pt idx="222">
                  <c:v>0.97080046264452513</c:v>
                </c:pt>
                <c:pt idx="223">
                  <c:v>0.96732831781382744</c:v>
                </c:pt>
                <c:pt idx="224">
                  <c:v>0.96346462956057577</c:v>
                </c:pt>
                <c:pt idx="225">
                  <c:v>0.95916844077395658</c:v>
                </c:pt>
                <c:pt idx="226">
                  <c:v>0.95439550641484161</c:v>
                </c:pt>
                <c:pt idx="227">
                  <c:v>0.94909825768960376</c:v>
                </c:pt>
                <c:pt idx="228">
                  <c:v>0.94322583418397965</c:v>
                </c:pt>
                <c:pt idx="229">
                  <c:v>0.93672420270133661</c:v>
                </c:pt>
                <c:pt idx="230">
                  <c:v>0.92953638401862793</c:v>
                </c:pt>
                <c:pt idx="231">
                  <c:v>0.92160281092538665</c:v>
                </c:pt>
                <c:pt idx="232">
                  <c:v>0.91286184244142465</c:v>
                </c:pt>
                <c:pt idx="233">
                  <c:v>0.90325045962424888</c:v>
                </c:pt>
                <c:pt idx="234">
                  <c:v>0.89270516739588879</c:v>
                </c:pt>
                <c:pt idx="235">
                  <c:v>0.88116312378625672</c:v>
                </c:pt>
                <c:pt idx="236">
                  <c:v>0.86856351230887618</c:v>
                </c:pt>
                <c:pt idx="237">
                  <c:v>0.85484916427492064</c:v>
                </c:pt>
                <c:pt idx="238">
                  <c:v>0.83996842524175652</c:v>
                </c:pt>
                <c:pt idx="239">
                  <c:v>0.82387724323386058</c:v>
                </c:pt>
                <c:pt idx="240">
                  <c:v>0.80654143600138606</c:v>
                </c:pt>
                <c:pt idx="241">
                  <c:v>0.78793907105707262</c:v>
                </c:pt>
                <c:pt idx="242">
                  <c:v>0.76806286690279035</c:v>
                </c:pt>
                <c:pt idx="243">
                  <c:v>0.74692249883508233</c:v>
                </c:pt>
                <c:pt idx="244">
                  <c:v>0.72454667086888125</c:v>
                </c:pt>
                <c:pt idx="245">
                  <c:v>0.70098480008460473</c:v>
                </c:pt>
                <c:pt idx="246">
                  <c:v>0.67630815475213102</c:v>
                </c:pt>
                <c:pt idx="247">
                  <c:v>0.65061029625620703</c:v>
                </c:pt>
                <c:pt idx="248">
                  <c:v>0.6240066994729202</c:v>
                </c:pt>
                <c:pt idx="249">
                  <c:v>0.59663346743982681</c:v>
                </c:pt>
                <c:pt idx="250">
                  <c:v>0.56864511225074277</c:v>
                </c:pt>
                <c:pt idx="251">
                  <c:v>0.54021144088300166</c:v>
                </c:pt>
                <c:pt idx="252">
                  <c:v>0.51151365561048068</c:v>
                </c:pt>
                <c:pt idx="253">
                  <c:v>0.48273984569159473</c:v>
                </c:pt>
                <c:pt idx="254">
                  <c:v>0.45408010171828256</c:v>
                </c:pt>
                <c:pt idx="255">
                  <c:v>0.4257215190285934</c:v>
                </c:pt>
                <c:pt idx="256">
                  <c:v>0.39784336703587037</c:v>
                </c:pt>
                <c:pt idx="257">
                  <c:v>0.3706126857259493</c:v>
                </c:pt>
                <c:pt idx="258">
                  <c:v>0.34418053113347513</c:v>
                </c:pt>
                <c:pt idx="259">
                  <c:v>0.31867903379988755</c:v>
                </c:pt>
                <c:pt idx="260">
                  <c:v>0.29421936571438556</c:v>
                </c:pt>
                <c:pt idx="261">
                  <c:v>0.27089064051637879</c:v>
                </c:pt>
                <c:pt idx="262">
                  <c:v>0.24875970664463223</c:v>
                </c:pt>
                <c:pt idx="263">
                  <c:v>0.22787173975472283</c:v>
                </c:pt>
                <c:pt idx="264">
                  <c:v>0.20825150279378002</c:v>
                </c:pt>
                <c:pt idx="265">
                  <c:v>0.1899051208022853</c:v>
                </c:pt>
                <c:pt idx="266">
                  <c:v>0.17282221179668542</c:v>
                </c:pt>
                <c:pt idx="267">
                  <c:v>0.15697822238271394</c:v>
                </c:pt>
                <c:pt idx="268">
                  <c:v>0.14233683360027821</c:v>
                </c:pt>
                <c:pt idx="269">
                  <c:v>0.12885232524707668</c:v>
                </c:pt>
                <c:pt idx="270">
                  <c:v>0.11647181221852605</c:v>
                </c:pt>
                <c:pt idx="271">
                  <c:v>0.1051372915144414</c:v>
                </c:pt>
                <c:pt idx="272">
                  <c:v>9.4787461541499946E-2</c:v>
                </c:pt>
                <c:pt idx="273">
                  <c:v>8.535929498512515E-2</c:v>
                </c:pt>
                <c:pt idx="274">
                  <c:v>7.6789362289054447E-2</c:v>
                </c:pt>
                <c:pt idx="275">
                  <c:v>6.9014914622991141E-2</c:v>
                </c:pt>
                <c:pt idx="276">
                  <c:v>6.197474344063196E-2</c:v>
                </c:pt>
                <c:pt idx="277">
                  <c:v>5.5609838834932403E-2</c:v>
                </c:pt>
                <c:pt idx="278">
                  <c:v>4.9863871473977132E-2</c:v>
                </c:pt>
              </c:numCache>
            </c:numRef>
          </c:yVal>
          <c:smooth val="1"/>
          <c:extLst>
            <c:ext xmlns:c16="http://schemas.microsoft.com/office/drawing/2014/chart" uri="{C3380CC4-5D6E-409C-BE32-E72D297353CC}">
              <c16:uniqueId val="{00000002-B14E-4898-B855-62262ACFFF38}"/>
            </c:ext>
          </c:extLst>
        </c:ser>
        <c:dLbls>
          <c:showLegendKey val="0"/>
          <c:showVal val="0"/>
          <c:showCatName val="0"/>
          <c:showSerName val="0"/>
          <c:showPercent val="0"/>
          <c:showBubbleSize val="0"/>
        </c:dLbls>
        <c:axId val="135153536"/>
        <c:axId val="135565312"/>
      </c:scatterChart>
      <c:valAx>
        <c:axId val="135153536"/>
        <c:scaling>
          <c:orientation val="minMax"/>
          <c:max val="1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a:t>pH</a:t>
                </a:r>
              </a:p>
            </c:rich>
          </c:tx>
          <c:layout>
            <c:manualLayout>
              <c:xMode val="edge"/>
              <c:yMode val="edge"/>
              <c:x val="0.51867649840905761"/>
              <c:y val="0.66261510128913881"/>
            </c:manualLayout>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5565312"/>
        <c:crosses val="autoZero"/>
        <c:crossBetween val="midCat"/>
      </c:valAx>
      <c:valAx>
        <c:axId val="135565312"/>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a:t>cB    (mol/l)</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515353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0.47605</cdr:x>
      <cdr:y>0.19617</cdr:y>
    </cdr:from>
    <cdr:to>
      <cdr:x>0.59974</cdr:x>
      <cdr:y>0.28978</cdr:y>
    </cdr:to>
    <cdr:sp macro="" textlink="">
      <cdr:nvSpPr>
        <cdr:cNvPr id="2" name="TextovéPole 1"/>
        <cdr:cNvSpPr txBox="1"/>
      </cdr:nvSpPr>
      <cdr:spPr>
        <a:xfrm xmlns:a="http://schemas.openxmlformats.org/drawingml/2006/main">
          <a:off x="2290355" y="699588"/>
          <a:ext cx="595086" cy="333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2000" dirty="0" err="1"/>
            <a:t>pK</a:t>
          </a:r>
          <a:r>
            <a:rPr lang="cs-CZ" sz="2000" baseline="-25000" dirty="0" err="1"/>
            <a:t>A</a:t>
          </a:r>
          <a:endParaRPr lang="cs-CZ" sz="2000" baseline="-25000" dirty="0"/>
        </a:p>
      </cdr:txBody>
    </cdr:sp>
  </cdr:relSizeAnchor>
</c:userShapes>
</file>

<file path=ppt/drawings/drawing2.xml><?xml version="1.0" encoding="utf-8"?>
<c:userShapes xmlns:c="http://schemas.openxmlformats.org/drawingml/2006/chart">
  <cdr:relSizeAnchor xmlns:cdr="http://schemas.openxmlformats.org/drawingml/2006/chartDrawing">
    <cdr:from>
      <cdr:x>0.53631</cdr:x>
      <cdr:y>0.51724</cdr:y>
    </cdr:from>
    <cdr:to>
      <cdr:x>0.63117</cdr:x>
      <cdr:y>0.58621</cdr:y>
    </cdr:to>
    <cdr:sp macro="" textlink="">
      <cdr:nvSpPr>
        <cdr:cNvPr id="2" name="TextovéPole 1"/>
        <cdr:cNvSpPr txBox="1"/>
      </cdr:nvSpPr>
      <cdr:spPr>
        <a:xfrm xmlns:a="http://schemas.openxmlformats.org/drawingml/2006/main">
          <a:off x="2872378" y="1959428"/>
          <a:ext cx="508000"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100" dirty="0"/>
            <a:t>pH</a:t>
          </a:r>
        </a:p>
      </cdr:txBody>
    </cdr:sp>
  </cdr:relSizeAnchor>
</c:userShapes>
</file>

<file path=ppt/drawings/drawing3.xml><?xml version="1.0" encoding="utf-8"?>
<c:userShapes xmlns:c="http://schemas.openxmlformats.org/drawingml/2006/chart">
  <cdr:relSizeAnchor xmlns:cdr="http://schemas.openxmlformats.org/drawingml/2006/chartDrawing">
    <cdr:from>
      <cdr:x>0.31123</cdr:x>
      <cdr:y>0.16946</cdr:y>
    </cdr:from>
    <cdr:to>
      <cdr:x>0.64132</cdr:x>
      <cdr:y>0.329</cdr:y>
    </cdr:to>
    <cdr:sp macro="" textlink="">
      <cdr:nvSpPr>
        <cdr:cNvPr id="2" name="TextovéPole 1"/>
        <cdr:cNvSpPr txBox="1"/>
      </cdr:nvSpPr>
      <cdr:spPr>
        <a:xfrm xmlns:a="http://schemas.openxmlformats.org/drawingml/2006/main">
          <a:off x="1436914" y="786267"/>
          <a:ext cx="1524000" cy="7402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a:t>Titrační křivka proteinu</a:t>
          </a:r>
        </a:p>
      </cdr:txBody>
    </cdr:sp>
  </cdr:relSizeAnchor>
</c:userShapes>
</file>

<file path=ppt/drawings/drawing4.xml><?xml version="1.0" encoding="utf-8"?>
<c:userShapes xmlns:c="http://schemas.openxmlformats.org/drawingml/2006/chart">
  <cdr:relSizeAnchor xmlns:cdr="http://schemas.openxmlformats.org/drawingml/2006/chartDrawing">
    <cdr:from>
      <cdr:x>0.45967</cdr:x>
      <cdr:y>0.08642</cdr:y>
    </cdr:from>
    <cdr:to>
      <cdr:x>0.7296</cdr:x>
      <cdr:y>0.23796</cdr:y>
    </cdr:to>
    <cdr:sp macro="" textlink="">
      <cdr:nvSpPr>
        <cdr:cNvPr id="2" name="TextovéPole 1"/>
        <cdr:cNvSpPr txBox="1"/>
      </cdr:nvSpPr>
      <cdr:spPr>
        <a:xfrm xmlns:a="http://schemas.openxmlformats.org/drawingml/2006/main">
          <a:off x="2150338" y="297996"/>
          <a:ext cx="1262742" cy="522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err="1"/>
            <a:t>pK</a:t>
          </a:r>
          <a:r>
            <a:rPr lang="cs-CZ" sz="1800" baseline="-25000" dirty="0" err="1"/>
            <a:t>A</a:t>
          </a:r>
          <a:r>
            <a:rPr lang="cs-CZ" sz="1800" baseline="-25000" dirty="0"/>
            <a:t> </a:t>
          </a:r>
          <a:r>
            <a:rPr lang="cs-CZ" sz="1800" dirty="0"/>
            <a:t>= 7,2</a:t>
          </a:r>
          <a:endParaRPr lang="cs-CZ" sz="1800" baseline="-25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17352-9A60-4892-A7C9-B4422E2687A8}" type="datetimeFigureOut">
              <a:rPr lang="cs-CZ" smtClean="0"/>
              <a:t>13.02.2023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16644-807C-443A-B390-FF480439326A}" type="slidenum">
              <a:rPr lang="cs-CZ" smtClean="0"/>
              <a:t>‹#›</a:t>
            </a:fld>
            <a:endParaRPr lang="cs-CZ"/>
          </a:p>
        </p:txBody>
      </p:sp>
    </p:spTree>
    <p:extLst>
      <p:ext uri="{BB962C8B-B14F-4D97-AF65-F5344CB8AC3E}">
        <p14:creationId xmlns:p14="http://schemas.microsoft.com/office/powerpoint/2010/main" val="282020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Acidobazická rovnováha má pro mnohé pověst obtížné oblasti</a:t>
            </a:r>
            <a:r>
              <a:rPr lang="cs-CZ" baseline="0" dirty="0"/>
              <a:t> fyziologie a patofyziologie. Žádný „strašák“ to ale být nemusí, naopak to může být krásná oblast medicíny. </a:t>
            </a:r>
          </a:p>
          <a:p>
            <a:r>
              <a:rPr lang="cs-CZ" baseline="0" dirty="0"/>
              <a:t>K dobrému učení a pochopení této oblasti použijeme několik fines. Jednak – v této oblasti více než v jakékoliv jiné je důležité postupovat postupně, krok za krokem – pokud něco dobře pochopím, tak na tom mohu stavět.</a:t>
            </a:r>
          </a:p>
          <a:p>
            <a:r>
              <a:rPr lang="cs-CZ" baseline="0" dirty="0"/>
              <a:t>Pro dobré pochopení daného kroku je nesmírně důležité aktivní učení, které Vám v této prezentaci nabídnu. Bude to vypadat následovně: Na jednom </a:t>
            </a:r>
            <a:r>
              <a:rPr lang="cs-CZ" baseline="0" dirty="0" err="1"/>
              <a:t>slidu</a:t>
            </a:r>
            <a:r>
              <a:rPr lang="cs-CZ" baseline="0" dirty="0"/>
              <a:t> Vám budu prezentovat daný problém formou otázek, na které hledejte sami odpovědi, zamyslete se nad nimi. Věnujte tomu prosím </a:t>
            </a:r>
            <a:r>
              <a:rPr lang="cs-CZ" baseline="0" dirty="0" err="1"/>
              <a:t>milimálně</a:t>
            </a:r>
            <a:r>
              <a:rPr lang="cs-CZ" baseline="0" dirty="0"/>
              <a:t> čas, který je v dolní části </a:t>
            </a:r>
            <a:r>
              <a:rPr lang="cs-CZ" baseline="0" dirty="0" err="1"/>
              <a:t>slidu</a:t>
            </a:r>
            <a:r>
              <a:rPr lang="cs-CZ" baseline="0" dirty="0"/>
              <a:t>! Poté </a:t>
            </a:r>
            <a:r>
              <a:rPr lang="cs-CZ" baseline="0" dirty="0" err="1"/>
              <a:t>překlikněte</a:t>
            </a:r>
            <a:r>
              <a:rPr lang="cs-CZ" baseline="0" dirty="0"/>
              <a:t> na další </a:t>
            </a:r>
            <a:r>
              <a:rPr lang="cs-CZ" baseline="0" dirty="0" err="1"/>
              <a:t>slide</a:t>
            </a:r>
            <a:r>
              <a:rPr lang="cs-CZ" baseline="0" dirty="0"/>
              <a:t>, kde si správnou odpověď můžete zkontrolovat </a:t>
            </a:r>
            <a:r>
              <a:rPr lang="cs-CZ" baseline="0" dirty="0">
                <a:sym typeface="Wingdings" panose="05000000000000000000" pitchFamily="2" charset="2"/>
              </a:rPr>
              <a:t>. Pokud jste si správnými odpověďmi jistí, můžete následující </a:t>
            </a:r>
            <a:r>
              <a:rPr lang="cs-CZ" baseline="0" dirty="0" err="1">
                <a:sym typeface="Wingdings" panose="05000000000000000000" pitchFamily="2" charset="2"/>
              </a:rPr>
              <a:t>slide</a:t>
            </a:r>
            <a:r>
              <a:rPr lang="cs-CZ" baseline="0" dirty="0">
                <a:sym typeface="Wingdings" panose="05000000000000000000" pitchFamily="2" charset="2"/>
              </a:rPr>
              <a:t> přeskočit. V takovém případě také můžete zkrátit čas.</a:t>
            </a:r>
          </a:p>
          <a:p>
            <a:r>
              <a:rPr lang="cs-CZ" baseline="0" dirty="0">
                <a:sym typeface="Wingdings" panose="05000000000000000000" pitchFamily="2" charset="2"/>
              </a:rPr>
              <a:t>Pokud se opravdu tímto způsobem zapojíte do učení, budete mít nejen mnohem větší radost z výsledku, ale také budete jednotlivým částem ABR rozumět mnohem více do hloubky a budete si je déle pamatovat. Tak tedy, pojďme na to.</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2</a:t>
            </a:fld>
            <a:endParaRPr lang="cs-CZ"/>
          </a:p>
        </p:txBody>
      </p:sp>
    </p:spTree>
    <p:extLst>
      <p:ext uri="{BB962C8B-B14F-4D97-AF65-F5344CB8AC3E}">
        <p14:creationId xmlns:p14="http://schemas.microsoft.com/office/powerpoint/2010/main" val="105093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Vodíkový můstek je</a:t>
            </a:r>
            <a:r>
              <a:rPr lang="cs-CZ" baseline="0" dirty="0"/>
              <a:t> </a:t>
            </a:r>
            <a:r>
              <a:rPr lang="cs-CZ" dirty="0"/>
              <a:t>speciální slabá chemická vazba, která způsobuje vazbu vodíků v molekule H</a:t>
            </a:r>
            <a:r>
              <a:rPr lang="cs-CZ" baseline="-25000" dirty="0"/>
              <a:t>2</a:t>
            </a:r>
            <a:r>
              <a:rPr lang="cs-CZ" dirty="0"/>
              <a:t>0 na vedlejší molekuly. Díky vodíkovým můstkům</a:t>
            </a:r>
            <a:r>
              <a:rPr lang="cs-CZ" baseline="0" dirty="0"/>
              <a:t> je voda za </a:t>
            </a:r>
            <a:r>
              <a:rPr lang="cs-CZ" baseline="0" dirty="0" err="1"/>
              <a:t>běžkého</a:t>
            </a:r>
            <a:r>
              <a:rPr lang="cs-CZ" baseline="0" dirty="0"/>
              <a:t> tlaku a teploty kapalinou a nikoliv plynem.</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5</a:t>
            </a:fld>
            <a:endParaRPr lang="cs-CZ"/>
          </a:p>
        </p:txBody>
      </p:sp>
    </p:spTree>
    <p:extLst>
      <p:ext uri="{BB962C8B-B14F-4D97-AF65-F5344CB8AC3E}">
        <p14:creationId xmlns:p14="http://schemas.microsoft.com/office/powerpoint/2010/main" val="268566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6</a:t>
            </a:fld>
            <a:endParaRPr lang="cs-CZ"/>
          </a:p>
        </p:txBody>
      </p:sp>
    </p:spTree>
    <p:extLst>
      <p:ext uri="{BB962C8B-B14F-4D97-AF65-F5344CB8AC3E}">
        <p14:creationId xmlns:p14="http://schemas.microsoft.com/office/powerpoint/2010/main" val="162534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Obr</a:t>
            </a:r>
            <a:r>
              <a:rPr lang="cs-CZ" baseline="0" dirty="0"/>
              <a:t>, klauna, který spadl z houpačky</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22</a:t>
            </a:fld>
            <a:endParaRPr lang="cs-CZ"/>
          </a:p>
        </p:txBody>
      </p:sp>
    </p:spTree>
    <p:extLst>
      <p:ext uri="{BB962C8B-B14F-4D97-AF65-F5344CB8AC3E}">
        <p14:creationId xmlns:p14="http://schemas.microsoft.com/office/powerpoint/2010/main" val="114485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46DCD-736D-4E52-A726-C2514F54C985}" type="slidenum">
              <a:rPr lang="cs-CZ" altLang="cs-CZ"/>
              <a:pPr/>
              <a:t>49</a:t>
            </a:fld>
            <a:endParaRPr lang="cs-CZ" altLang="cs-CZ"/>
          </a:p>
        </p:txBody>
      </p:sp>
      <p:sp>
        <p:nvSpPr>
          <p:cNvPr id="62466" name="Rectangle 2"/>
          <p:cNvSpPr>
            <a:spLocks noGrp="1" noRot="1" noChangeAspect="1" noChangeArrowheads="1" noTextEdit="1"/>
          </p:cNvSpPr>
          <p:nvPr>
            <p:ph type="sldImg"/>
          </p:nvPr>
        </p:nvSpPr>
        <p:spPr>
          <a:xfrm>
            <a:off x="407988" y="712788"/>
            <a:ext cx="6080125" cy="3421062"/>
          </a:xfrm>
          <a:ln/>
        </p:spPr>
      </p:sp>
      <p:sp>
        <p:nvSpPr>
          <p:cNvPr id="62467" name="Rectangle 3"/>
          <p:cNvSpPr>
            <a:spLocks noGrp="1" noChangeArrowheads="1"/>
          </p:cNvSpPr>
          <p:nvPr>
            <p:ph type="body" idx="1"/>
          </p:nvPr>
        </p:nvSpPr>
        <p:spPr>
          <a:xfrm>
            <a:off x="939800" y="4348163"/>
            <a:ext cx="5014913" cy="4135437"/>
          </a:xfrm>
        </p:spPr>
        <p:txBody>
          <a:bodyPr/>
          <a:lstStyle/>
          <a:p>
            <a:r>
              <a:rPr lang="cs-CZ" altLang="cs-CZ"/>
              <a:t>obr. 13.42  Patogeneze vzniku paradoxní acidifikace moči a deplece</a:t>
            </a:r>
            <a:r>
              <a:rPr lang="cs-CZ" altLang="cs-CZ" b="1" u="sng"/>
              <a:t> </a:t>
            </a:r>
            <a:r>
              <a:rPr lang="cs-CZ" altLang="cs-CZ"/>
              <a:t>draslíku po ztrátách chloridů při těžkém zvracení.</a:t>
            </a:r>
          </a:p>
        </p:txBody>
      </p:sp>
    </p:spTree>
    <p:extLst>
      <p:ext uri="{BB962C8B-B14F-4D97-AF65-F5344CB8AC3E}">
        <p14:creationId xmlns:p14="http://schemas.microsoft.com/office/powerpoint/2010/main" val="150767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09782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13070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118709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CC3300"/>
                </a:solidFill>
              </a:defRPr>
            </a:lvl1pPr>
          </a:lstStyle>
          <a:p>
            <a:r>
              <a:rPr lang="cs-CZ" dirty="0"/>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124888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41258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D8259B9-F8B8-42DD-9E01-595BE240EFFE}" type="datetimeFigureOut">
              <a:rPr lang="cs-CZ" smtClean="0"/>
              <a:t>13.02.2023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54018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D8259B9-F8B8-42DD-9E01-595BE240EFFE}" type="datetimeFigureOut">
              <a:rPr lang="cs-CZ" smtClean="0"/>
              <a:t>13.02.2023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32685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D8259B9-F8B8-42DD-9E01-595BE240EFFE}" type="datetimeFigureOut">
              <a:rPr lang="cs-CZ" smtClean="0"/>
              <a:t>13.02.2023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89649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D8259B9-F8B8-42DD-9E01-595BE240EFFE}" type="datetimeFigureOut">
              <a:rPr lang="cs-CZ" smtClean="0"/>
              <a:t>13.02.2023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127202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D8259B9-F8B8-42DD-9E01-595BE240EFFE}" type="datetimeFigureOut">
              <a:rPr lang="cs-CZ" smtClean="0"/>
              <a:t>13.02.2023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281307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D8259B9-F8B8-42DD-9E01-595BE240EFFE}" type="datetimeFigureOut">
              <a:rPr lang="cs-CZ" smtClean="0"/>
              <a:t>13.02.2023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06685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E5FC5-A453-41A5-955E-3FB6463A50E1}" type="slidenum">
              <a:rPr lang="cs-CZ" smtClean="0"/>
              <a:t>‹#›</a:t>
            </a:fld>
            <a:endParaRPr lang="cs-CZ"/>
          </a:p>
        </p:txBody>
      </p:sp>
    </p:spTree>
    <p:extLst>
      <p:ext uri="{BB962C8B-B14F-4D97-AF65-F5344CB8AC3E}">
        <p14:creationId xmlns:p14="http://schemas.microsoft.com/office/powerpoint/2010/main" val="118176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9.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1620837"/>
          </a:xfrm>
        </p:spPr>
        <p:txBody>
          <a:bodyPr>
            <a:normAutofit fontScale="90000"/>
          </a:bodyPr>
          <a:lstStyle/>
          <a:p>
            <a:br>
              <a:rPr lang="cs-CZ" dirty="0">
                <a:solidFill>
                  <a:srgbClr val="CC3300"/>
                </a:solidFill>
              </a:rPr>
            </a:br>
            <a:r>
              <a:rPr lang="cs-CZ" u="sng" dirty="0">
                <a:solidFill>
                  <a:srgbClr val="CC3300"/>
                </a:solidFill>
              </a:rPr>
              <a:t>Acidobazická rovnováha (ABR)</a:t>
            </a:r>
          </a:p>
        </p:txBody>
      </p:sp>
      <p:sp>
        <p:nvSpPr>
          <p:cNvPr id="3" name="Podnadpis 2"/>
          <p:cNvSpPr>
            <a:spLocks noGrp="1"/>
          </p:cNvSpPr>
          <p:nvPr>
            <p:ph type="subTitle" idx="1"/>
          </p:nvPr>
        </p:nvSpPr>
        <p:spPr/>
        <p:txBody>
          <a:bodyPr/>
          <a:lstStyle/>
          <a:p>
            <a:r>
              <a:rPr lang="cs-CZ" dirty="0"/>
              <a:t>MUDr. Stanislav Matoušek, PhD</a:t>
            </a:r>
          </a:p>
        </p:txBody>
      </p:sp>
    </p:spTree>
    <p:extLst>
      <p:ext uri="{BB962C8B-B14F-4D97-AF65-F5344CB8AC3E}">
        <p14:creationId xmlns:p14="http://schemas.microsoft.com/office/powerpoint/2010/main" val="370620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Pufry</a:t>
            </a:r>
          </a:p>
        </p:txBody>
      </p:sp>
      <p:sp>
        <p:nvSpPr>
          <p:cNvPr id="3" name="Zástupný symbol pro obsah 2"/>
          <p:cNvSpPr>
            <a:spLocks noGrp="1"/>
          </p:cNvSpPr>
          <p:nvPr>
            <p:ph idx="1"/>
          </p:nvPr>
        </p:nvSpPr>
        <p:spPr/>
        <p:txBody>
          <a:bodyPr/>
          <a:lstStyle/>
          <a:p>
            <a:r>
              <a:rPr lang="cs-CZ" dirty="0"/>
              <a:t>Co jsou to pufry / ústojné roztoky?</a:t>
            </a:r>
          </a:p>
          <a:p>
            <a:r>
              <a:rPr lang="cs-CZ" dirty="0"/>
              <a:t>Jakým způsobem ovlivňují pufry pH, je-li přidána kyselina nebo zásada?</a:t>
            </a:r>
          </a:p>
          <a:p>
            <a:r>
              <a:rPr lang="cs-CZ" dirty="0"/>
              <a:t>Co to je </a:t>
            </a:r>
            <a:r>
              <a:rPr lang="cs-CZ" dirty="0" err="1"/>
              <a:t>pK</a:t>
            </a:r>
            <a:r>
              <a:rPr lang="cs-CZ" baseline="-25000" dirty="0" err="1"/>
              <a:t>a</a:t>
            </a:r>
            <a:r>
              <a:rPr lang="cs-CZ" dirty="0"/>
              <a:t> jednoduchého pufru?</a:t>
            </a:r>
          </a:p>
          <a:p>
            <a:r>
              <a:rPr lang="cs-CZ" dirty="0"/>
              <a:t>Pro jedničkáře: Dokážete napsat rovnici reakční rovnováhy pufru?</a:t>
            </a:r>
          </a:p>
          <a:p>
            <a:r>
              <a:rPr lang="cs-CZ" dirty="0"/>
              <a:t>Při jakém pH je jednosložkový pufr nejúčinnější?</a:t>
            </a:r>
          </a:p>
          <a:p>
            <a:endParaRPr lang="cs-CZ" dirty="0"/>
          </a:p>
          <a:p>
            <a:r>
              <a:rPr lang="cs-CZ" dirty="0"/>
              <a:t>Minimální čas: 3 minuty</a:t>
            </a:r>
          </a:p>
        </p:txBody>
      </p:sp>
    </p:spTree>
    <p:extLst>
      <p:ext uri="{BB962C8B-B14F-4D97-AF65-F5344CB8AC3E}">
        <p14:creationId xmlns:p14="http://schemas.microsoft.com/office/powerpoint/2010/main" val="30938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2371" y="0"/>
            <a:ext cx="10515600" cy="1325563"/>
          </a:xfrm>
        </p:spPr>
        <p:txBody>
          <a:bodyPr/>
          <a:lstStyle/>
          <a:p>
            <a:r>
              <a:rPr lang="cs-CZ" dirty="0">
                <a:solidFill>
                  <a:srgbClr val="CC3300"/>
                </a:solidFill>
              </a:rPr>
              <a:t>Pufry – řešení 1</a:t>
            </a:r>
            <a:endParaRPr lang="cs-CZ" dirty="0"/>
          </a:p>
        </p:txBody>
      </p:sp>
      <p:sp>
        <p:nvSpPr>
          <p:cNvPr id="3" name="Zástupný symbol pro obsah 2"/>
          <p:cNvSpPr>
            <a:spLocks noGrp="1"/>
          </p:cNvSpPr>
          <p:nvPr>
            <p:ph sz="half" idx="1"/>
          </p:nvPr>
        </p:nvSpPr>
        <p:spPr>
          <a:xfrm>
            <a:off x="838200" y="1535339"/>
            <a:ext cx="5181600" cy="4850946"/>
          </a:xfrm>
        </p:spPr>
        <p:txBody>
          <a:bodyPr>
            <a:normAutofit lnSpcReduction="10000"/>
          </a:bodyPr>
          <a:lstStyle/>
          <a:p>
            <a:r>
              <a:rPr lang="cs-CZ" dirty="0"/>
              <a:t>Pufry zpomalují změnu pH tím, že na sebe váží H</a:t>
            </a:r>
            <a:r>
              <a:rPr lang="cs-CZ" baseline="30000" dirty="0"/>
              <a:t>+</a:t>
            </a:r>
            <a:r>
              <a:rPr lang="cs-CZ" dirty="0"/>
              <a:t> při rostoucí koncentraci </a:t>
            </a:r>
            <a:r>
              <a:rPr lang="en-US" dirty="0"/>
              <a:t>H</a:t>
            </a:r>
            <a:r>
              <a:rPr lang="en-US" baseline="30000" dirty="0"/>
              <a:t>+</a:t>
            </a:r>
            <a:r>
              <a:rPr lang="en-US" dirty="0"/>
              <a:t> (</a:t>
            </a:r>
            <a:r>
              <a:rPr lang="cs-CZ" dirty="0"/>
              <a:t>pokud pH klesá</a:t>
            </a:r>
            <a:r>
              <a:rPr lang="en-US" dirty="0"/>
              <a:t>)</a:t>
            </a:r>
            <a:r>
              <a:rPr lang="cs-CZ" dirty="0"/>
              <a:t>, a uvolňují H</a:t>
            </a:r>
            <a:r>
              <a:rPr lang="cs-CZ" baseline="30000" dirty="0"/>
              <a:t>+ </a:t>
            </a:r>
            <a:r>
              <a:rPr lang="cs-CZ" dirty="0"/>
              <a:t>při klesající </a:t>
            </a:r>
            <a:r>
              <a:rPr lang="en-US" dirty="0"/>
              <a:t>[H</a:t>
            </a:r>
            <a:r>
              <a:rPr lang="en-US" baseline="30000" dirty="0"/>
              <a:t>+</a:t>
            </a:r>
            <a:r>
              <a:rPr lang="en-US" dirty="0"/>
              <a:t>] </a:t>
            </a:r>
            <a:r>
              <a:rPr lang="cs-CZ" dirty="0"/>
              <a:t>(pH stoupá). </a:t>
            </a:r>
          </a:p>
          <a:p>
            <a:r>
              <a:rPr lang="cs-CZ" dirty="0"/>
              <a:t>Pro stabilizaci pH v určitých mezích jsou klíčové!</a:t>
            </a:r>
          </a:p>
          <a:p>
            <a:r>
              <a:rPr lang="cs-CZ" dirty="0"/>
              <a:t>Vodíkový iont a pufr reagují vratně podle rovnice:</a:t>
            </a:r>
          </a:p>
          <a:p>
            <a:r>
              <a:rPr lang="cs-CZ" dirty="0"/>
              <a:t>HB               H</a:t>
            </a:r>
            <a:r>
              <a:rPr lang="cs-CZ" baseline="30000" dirty="0"/>
              <a:t>+</a:t>
            </a:r>
            <a:r>
              <a:rPr lang="cs-CZ" dirty="0"/>
              <a:t> +  B</a:t>
            </a:r>
            <a:r>
              <a:rPr lang="cs-CZ" baseline="30000" dirty="0"/>
              <a:t>- </a:t>
            </a:r>
            <a:r>
              <a:rPr lang="cs-CZ" dirty="0"/>
              <a:t>         nebo:</a:t>
            </a:r>
          </a:p>
          <a:p>
            <a:pPr marL="0" indent="0">
              <a:buNone/>
            </a:pPr>
            <a:r>
              <a:rPr lang="cs-CZ" dirty="0"/>
              <a:t>   HB</a:t>
            </a:r>
            <a:r>
              <a:rPr lang="cs-CZ" baseline="30000" dirty="0"/>
              <a:t>+</a:t>
            </a:r>
            <a:r>
              <a:rPr lang="cs-CZ" dirty="0"/>
              <a:t>               H</a:t>
            </a:r>
            <a:r>
              <a:rPr lang="cs-CZ" baseline="30000" dirty="0"/>
              <a:t>+</a:t>
            </a:r>
            <a:r>
              <a:rPr lang="cs-CZ" dirty="0"/>
              <a:t> +  B</a:t>
            </a:r>
          </a:p>
        </p:txBody>
      </p:sp>
      <p:sp>
        <p:nvSpPr>
          <p:cNvPr id="4" name="Zástupný symbol pro obsah 3"/>
          <p:cNvSpPr>
            <a:spLocks noGrp="1"/>
          </p:cNvSpPr>
          <p:nvPr>
            <p:ph sz="half" idx="2"/>
          </p:nvPr>
        </p:nvSpPr>
        <p:spPr>
          <a:xfrm>
            <a:off x="6114143" y="1509486"/>
            <a:ext cx="5181600" cy="4905828"/>
          </a:xfrm>
        </p:spPr>
        <p:txBody>
          <a:bodyPr>
            <a:normAutofit lnSpcReduction="10000"/>
          </a:bodyPr>
          <a:lstStyle/>
          <a:p>
            <a:r>
              <a:rPr lang="cs-CZ" dirty="0"/>
              <a:t>Reakční rovnováha lze vyjádřit známým vztahem:</a:t>
            </a:r>
          </a:p>
          <a:p>
            <a:pPr marL="0" indent="0">
              <a:buNone/>
            </a:pPr>
            <a:endParaRPr lang="cs-CZ" dirty="0"/>
          </a:p>
          <a:p>
            <a:pPr marL="0" indent="0">
              <a:buNone/>
            </a:pPr>
            <a:endParaRPr lang="cs-CZ" dirty="0"/>
          </a:p>
          <a:p>
            <a:r>
              <a:rPr lang="cs-CZ" dirty="0"/>
              <a:t>Lze upravit na:</a:t>
            </a:r>
          </a:p>
          <a:p>
            <a:endParaRPr lang="cs-CZ" dirty="0"/>
          </a:p>
          <a:p>
            <a:endParaRPr lang="cs-CZ" dirty="0"/>
          </a:p>
          <a:p>
            <a:r>
              <a:rPr lang="cs-CZ" dirty="0"/>
              <a:t> </a:t>
            </a:r>
            <a:r>
              <a:rPr lang="en-US" dirty="0"/>
              <a:t>[H</a:t>
            </a:r>
            <a:r>
              <a:rPr lang="cs-CZ" dirty="0"/>
              <a:t>B</a:t>
            </a:r>
            <a:r>
              <a:rPr lang="en-US" dirty="0"/>
              <a:t>]</a:t>
            </a:r>
            <a:r>
              <a:rPr lang="cs-CZ" dirty="0"/>
              <a:t> a </a:t>
            </a:r>
            <a:r>
              <a:rPr lang="en-US" dirty="0"/>
              <a:t>[</a:t>
            </a:r>
            <a:r>
              <a:rPr lang="cs-CZ" dirty="0"/>
              <a:t>B</a:t>
            </a:r>
            <a:r>
              <a:rPr lang="cs-CZ" baseline="30000" dirty="0"/>
              <a:t>-</a:t>
            </a:r>
            <a:r>
              <a:rPr lang="en-US" dirty="0"/>
              <a:t>]</a:t>
            </a:r>
            <a:r>
              <a:rPr lang="cs-CZ" dirty="0"/>
              <a:t> jsou  právě v poměru 1:1, pokud je pH = </a:t>
            </a:r>
            <a:r>
              <a:rPr lang="cs-CZ" dirty="0" err="1"/>
              <a:t>pK</a:t>
            </a:r>
            <a:r>
              <a:rPr lang="cs-CZ" baseline="-25000" dirty="0" err="1"/>
              <a:t>A</a:t>
            </a:r>
            <a:r>
              <a:rPr lang="cs-CZ" dirty="0"/>
              <a:t> </a:t>
            </a:r>
          </a:p>
          <a:p>
            <a:pPr marL="0" indent="0">
              <a:buNone/>
            </a:pPr>
            <a:r>
              <a:rPr lang="cs-CZ" dirty="0"/>
              <a:t>(zkuste dokázat z předchozí rovnice)</a:t>
            </a:r>
            <a:endParaRPr lang="cs-CZ" baseline="-25000" dirty="0"/>
          </a:p>
          <a:p>
            <a:endParaRPr lang="cs-CZ" dirty="0"/>
          </a:p>
          <a:p>
            <a:endParaRPr lang="cs-CZ" dirty="0"/>
          </a:p>
        </p:txBody>
      </p:sp>
      <p:sp>
        <p:nvSpPr>
          <p:cNvPr id="5" name="Line 5"/>
          <p:cNvSpPr>
            <a:spLocks noChangeShapeType="1"/>
          </p:cNvSpPr>
          <p:nvPr/>
        </p:nvSpPr>
        <p:spPr bwMode="auto">
          <a:xfrm>
            <a:off x="1796370" y="5104271"/>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10"/>
          <p:cNvSpPr>
            <a:spLocks noChangeShapeType="1"/>
          </p:cNvSpPr>
          <p:nvPr/>
        </p:nvSpPr>
        <p:spPr bwMode="auto">
          <a:xfrm flipH="1">
            <a:off x="1724932" y="5216983"/>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Line 5"/>
          <p:cNvSpPr>
            <a:spLocks noChangeShapeType="1"/>
          </p:cNvSpPr>
          <p:nvPr/>
        </p:nvSpPr>
        <p:spPr bwMode="auto">
          <a:xfrm>
            <a:off x="1905228" y="5590498"/>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 name="Line 10"/>
          <p:cNvSpPr>
            <a:spLocks noChangeShapeType="1"/>
          </p:cNvSpPr>
          <p:nvPr/>
        </p:nvSpPr>
        <p:spPr bwMode="auto">
          <a:xfrm flipH="1">
            <a:off x="1833790" y="5703210"/>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mc:AlternateContent xmlns:mc="http://schemas.openxmlformats.org/markup-compatibility/2006" xmlns:a14="http://schemas.microsoft.com/office/drawing/2010/main">
        <mc:Choice Requires="a14">
          <p:sp>
            <p:nvSpPr>
              <p:cNvPr id="12" name="Obdélník 11"/>
              <p:cNvSpPr/>
              <p:nvPr/>
            </p:nvSpPr>
            <p:spPr>
              <a:xfrm>
                <a:off x="7426810" y="2262398"/>
                <a:ext cx="2631590" cy="6861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𝐾</m:t>
                          </m:r>
                        </m:e>
                        <m:sub>
                          <m:r>
                            <a:rPr lang="cs-CZ" i="1">
                              <a:latin typeface="Cambria Math" panose="02040503050406030204" pitchFamily="18" charset="0"/>
                            </a:rPr>
                            <m:t>𝐴</m:t>
                          </m:r>
                        </m:sub>
                      </m:sSub>
                      <m:r>
                        <a:rPr lang="cs-CZ" i="0">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i="0">
                                          <a:latin typeface="Cambria Math" panose="02040503050406030204" pitchFamily="18" charset="0"/>
                                        </a:rPr>
                                        <m:t>H</m:t>
                                      </m:r>
                                    </m:e>
                                    <m:sup>
                                      <m:r>
                                        <a:rPr lang="cs-CZ" i="0">
                                          <a:latin typeface="Cambria Math" panose="02040503050406030204" pitchFamily="18" charset="0"/>
                                        </a:rPr>
                                        <m:t>+</m:t>
                                      </m:r>
                                    </m:sup>
                                  </m:sSup>
                                </m:e>
                              </m:d>
                              <m:r>
                                <a:rPr lang="cs-CZ" i="0">
                                  <a:latin typeface="Cambria Math" panose="02040503050406030204" pitchFamily="18" charset="0"/>
                                </a:rPr>
                                <m:t>∗[</m:t>
                              </m:r>
                              <m:sSubSup>
                                <m:sSubSupPr>
                                  <m:ctrlPr>
                                    <a:rPr lang="cs-CZ" i="1">
                                      <a:latin typeface="Cambria Math" panose="02040503050406030204" pitchFamily="18" charset="0"/>
                                    </a:rPr>
                                  </m:ctrlPr>
                                </m:sSubSupPr>
                                <m:e>
                                  <m:r>
                                    <m:rPr>
                                      <m:sty m:val="p"/>
                                    </m:rPr>
                                    <a:rPr lang="cs-CZ" i="0">
                                      <a:latin typeface="Cambria Math" panose="02040503050406030204" pitchFamily="18" charset="0"/>
                                    </a:rPr>
                                    <m:t>B</m:t>
                                  </m:r>
                                </m:e>
                                <m:sub>
                                  <m:r>
                                    <a:rPr lang="cs-CZ" i="1">
                                      <a:latin typeface="Cambria Math" panose="02040503050406030204" pitchFamily="18" charset="0"/>
                                    </a:rPr>
                                    <m:t>𝑖</m:t>
                                  </m:r>
                                </m:sub>
                                <m:sup>
                                  <m:r>
                                    <a:rPr lang="cs-CZ" i="0">
                                      <a:latin typeface="Cambria Math" panose="02040503050406030204" pitchFamily="18" charset="0"/>
                                    </a:rPr>
                                    <m:t>−</m:t>
                                  </m:r>
                                </m:sup>
                              </m:sSubSup>
                            </m:e>
                          </m:d>
                        </m:num>
                        <m:den>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m:rPr>
                                      <m:sty m:val="p"/>
                                    </m:rPr>
                                    <a:rPr lang="cs-CZ" i="0">
                                      <a:latin typeface="Cambria Math" panose="02040503050406030204" pitchFamily="18" charset="0"/>
                                    </a:rPr>
                                    <m:t>HB</m:t>
                                  </m:r>
                                </m:e>
                                <m:sub>
                                  <m:r>
                                    <a:rPr lang="cs-CZ" i="1">
                                      <a:latin typeface="Cambria Math" panose="02040503050406030204" pitchFamily="18" charset="0"/>
                                    </a:rPr>
                                    <m:t>𝑖</m:t>
                                  </m:r>
                                </m:sub>
                              </m:sSub>
                            </m:e>
                          </m:d>
                        </m:den>
                      </m:f>
                    </m:oMath>
                  </m:oMathPara>
                </a14:m>
                <a:endParaRPr lang="cs-CZ" dirty="0"/>
              </a:p>
            </p:txBody>
          </p:sp>
        </mc:Choice>
        <mc:Fallback xmlns="">
          <p:sp>
            <p:nvSpPr>
              <p:cNvPr id="12" name="Obdélník 11"/>
              <p:cNvSpPr>
                <a:spLocks noRot="1" noChangeAspect="1" noMove="1" noResize="1" noEditPoints="1" noAdjustHandles="1" noChangeArrowheads="1" noChangeShapeType="1" noTextEdit="1"/>
              </p:cNvSpPr>
              <p:nvPr/>
            </p:nvSpPr>
            <p:spPr>
              <a:xfrm>
                <a:off x="7426810" y="2262398"/>
                <a:ext cx="2631590" cy="686150"/>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Obdélník 12"/>
              <p:cNvSpPr/>
              <p:nvPr/>
            </p:nvSpPr>
            <p:spPr>
              <a:xfrm>
                <a:off x="7418273" y="3725906"/>
                <a:ext cx="2594492" cy="677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𝑝𝐻</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𝑝𝐾</m:t>
                          </m:r>
                        </m:e>
                        <m:sub>
                          <m:r>
                            <a:rPr lang="cs-CZ" i="1">
                              <a:latin typeface="Cambria Math" panose="02040503050406030204" pitchFamily="18" charset="0"/>
                            </a:rPr>
                            <m:t>𝐴</m:t>
                          </m:r>
                        </m:sub>
                      </m:sSub>
                      <m:r>
                        <a:rPr lang="cs-CZ" i="0">
                          <a:latin typeface="Cambria Math" panose="02040503050406030204" pitchFamily="18" charset="0"/>
                        </a:rPr>
                        <m:t>+</m:t>
                      </m:r>
                      <m:func>
                        <m:funcPr>
                          <m:ctrlPr>
                            <a:rPr lang="cs-CZ" i="1">
                              <a:latin typeface="Cambria Math" panose="02040503050406030204" pitchFamily="18" charset="0"/>
                            </a:rPr>
                          </m:ctrlPr>
                        </m:funcPr>
                        <m:fName>
                          <m:sSub>
                            <m:sSubPr>
                              <m:ctrlPr>
                                <a:rPr lang="cs-CZ" i="1">
                                  <a:latin typeface="Cambria Math" panose="02040503050406030204" pitchFamily="18" charset="0"/>
                                </a:rPr>
                              </m:ctrlPr>
                            </m:sSubPr>
                            <m:e>
                              <m:r>
                                <m:rPr>
                                  <m:sty m:val="p"/>
                                </m:rPr>
                                <a:rPr lang="cs-CZ" i="0">
                                  <a:latin typeface="Cambria Math" panose="02040503050406030204" pitchFamily="18" charset="0"/>
                                </a:rPr>
                                <m:t>log</m:t>
                              </m:r>
                            </m:e>
                            <m:sub>
                              <m:r>
                                <a:rPr lang="cs-CZ" i="0">
                                  <a:latin typeface="Cambria Math" panose="02040503050406030204" pitchFamily="18" charset="0"/>
                                </a:rPr>
                                <m:t>10</m:t>
                              </m:r>
                            </m:sub>
                          </m:sSub>
                        </m:fName>
                        <m:e>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sSubSup>
                                    <m:sSubSupPr>
                                      <m:ctrlPr>
                                        <a:rPr lang="cs-CZ" i="1">
                                          <a:latin typeface="Cambria Math" panose="02040503050406030204" pitchFamily="18" charset="0"/>
                                        </a:rPr>
                                      </m:ctrlPr>
                                    </m:sSubSupPr>
                                    <m:e>
                                      <m:r>
                                        <m:rPr>
                                          <m:sty m:val="p"/>
                                        </m:rPr>
                                        <a:rPr lang="cs-CZ" i="0">
                                          <a:latin typeface="Cambria Math" panose="02040503050406030204" pitchFamily="18" charset="0"/>
                                        </a:rPr>
                                        <m:t>B</m:t>
                                      </m:r>
                                    </m:e>
                                    <m:sub>
                                      <m:r>
                                        <a:rPr lang="cs-CZ" i="1">
                                          <a:latin typeface="Cambria Math" panose="02040503050406030204" pitchFamily="18" charset="0"/>
                                        </a:rPr>
                                        <m:t>𝑖</m:t>
                                      </m:r>
                                    </m:sub>
                                    <m:sup>
                                      <m:r>
                                        <a:rPr lang="cs-CZ" i="0">
                                          <a:latin typeface="Cambria Math" panose="02040503050406030204" pitchFamily="18" charset="0"/>
                                        </a:rPr>
                                        <m:t>−</m:t>
                                      </m:r>
                                    </m:sup>
                                  </m:sSubSup>
                                </m:e>
                              </m:d>
                            </m:num>
                            <m:den>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m:rPr>
                                          <m:sty m:val="p"/>
                                        </m:rPr>
                                        <a:rPr lang="cs-CZ" i="0">
                                          <a:latin typeface="Cambria Math" panose="02040503050406030204" pitchFamily="18" charset="0"/>
                                        </a:rPr>
                                        <m:t>HB</m:t>
                                      </m:r>
                                    </m:e>
                                    <m:sub>
                                      <m:r>
                                        <a:rPr lang="cs-CZ" i="1">
                                          <a:latin typeface="Cambria Math" panose="02040503050406030204" pitchFamily="18" charset="0"/>
                                        </a:rPr>
                                        <m:t>𝑖</m:t>
                                      </m:r>
                                    </m:sub>
                                  </m:sSub>
                                </m:e>
                              </m:d>
                            </m:den>
                          </m:f>
                        </m:e>
                      </m:func>
                    </m:oMath>
                  </m:oMathPara>
                </a14:m>
                <a:endParaRPr lang="cs-CZ" dirty="0"/>
              </a:p>
            </p:txBody>
          </p:sp>
        </mc:Choice>
        <mc:Fallback xmlns="">
          <p:sp>
            <p:nvSpPr>
              <p:cNvPr id="13" name="Obdélník 12"/>
              <p:cNvSpPr>
                <a:spLocks noRot="1" noChangeAspect="1" noMove="1" noResize="1" noEditPoints="1" noAdjustHandles="1" noChangeArrowheads="1" noChangeShapeType="1" noTextEdit="1"/>
              </p:cNvSpPr>
              <p:nvPr/>
            </p:nvSpPr>
            <p:spPr>
              <a:xfrm>
                <a:off x="7418273" y="3725906"/>
                <a:ext cx="2594492" cy="677301"/>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1384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P spid="6" grpId="0" animBg="1"/>
      <p:bldP spid="10" grpId="0" animBg="1"/>
      <p:bldP spid="11"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élník 11"/>
          <p:cNvSpPr/>
          <p:nvPr/>
        </p:nvSpPr>
        <p:spPr>
          <a:xfrm>
            <a:off x="6371771" y="0"/>
            <a:ext cx="5791200" cy="7419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solidFill>
                  <a:srgbClr val="CC3300"/>
                </a:solidFill>
              </a:rPr>
              <a:t>Pufry – řešení 2</a:t>
            </a:r>
          </a:p>
        </p:txBody>
      </p:sp>
      <p:graphicFrame>
        <p:nvGraphicFramePr>
          <p:cNvPr id="4" name="Graf 3"/>
          <p:cNvGraphicFramePr/>
          <p:nvPr>
            <p:extLst>
              <p:ext uri="{D42A27DB-BD31-4B8C-83A1-F6EECF244321}">
                <p14:modId xmlns:p14="http://schemas.microsoft.com/office/powerpoint/2010/main" val="680796267"/>
              </p:ext>
            </p:extLst>
          </p:nvPr>
        </p:nvGraphicFramePr>
        <p:xfrm>
          <a:off x="6766560" y="3291840"/>
          <a:ext cx="4811150" cy="356615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0" name="Obdélník 9"/>
              <p:cNvSpPr/>
              <p:nvPr/>
            </p:nvSpPr>
            <p:spPr>
              <a:xfrm>
                <a:off x="10802420" y="3811632"/>
                <a:ext cx="1126206" cy="664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𝛽</m:t>
                      </m:r>
                      <m:r>
                        <a:rPr lang="cs-CZ" i="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𝑑</m:t>
                          </m:r>
                          <m:sSub>
                            <m:sSubPr>
                              <m:ctrlPr>
                                <a:rPr lang="cs-CZ" i="1">
                                  <a:latin typeface="Cambria Math" panose="02040503050406030204" pitchFamily="18" charset="0"/>
                                </a:rPr>
                              </m:ctrlPr>
                            </m:sSubPr>
                            <m:e>
                              <m:r>
                                <m:rPr>
                                  <m:sty m:val="p"/>
                                </m:rPr>
                                <a:rPr lang="cs-CZ" i="0">
                                  <a:latin typeface="Cambria Math" panose="02040503050406030204" pitchFamily="18" charset="0"/>
                                </a:rPr>
                                <m:t>C</m:t>
                              </m:r>
                            </m:e>
                            <m:sub>
                              <m:r>
                                <m:rPr>
                                  <m:sty m:val="p"/>
                                </m:rPr>
                                <a:rPr lang="cs-CZ" i="0">
                                  <a:latin typeface="Cambria Math" panose="02040503050406030204" pitchFamily="18" charset="0"/>
                                </a:rPr>
                                <m:t>B</m:t>
                              </m:r>
                            </m:sub>
                          </m:sSub>
                        </m:num>
                        <m:den>
                          <m:r>
                            <a:rPr lang="cs-CZ" i="1">
                              <a:latin typeface="Cambria Math" panose="02040503050406030204" pitchFamily="18" charset="0"/>
                            </a:rPr>
                            <m:t>𝑑</m:t>
                          </m:r>
                          <m:r>
                            <m:rPr>
                              <m:sty m:val="p"/>
                            </m:rPr>
                            <a:rPr lang="cs-CZ" i="0">
                              <a:latin typeface="Cambria Math" panose="02040503050406030204" pitchFamily="18" charset="0"/>
                            </a:rPr>
                            <m:t>pH</m:t>
                          </m:r>
                        </m:den>
                      </m:f>
                    </m:oMath>
                  </m:oMathPara>
                </a14:m>
                <a:endParaRPr lang="cs-CZ" dirty="0"/>
              </a:p>
            </p:txBody>
          </p:sp>
        </mc:Choice>
        <mc:Fallback xmlns="">
          <p:sp>
            <p:nvSpPr>
              <p:cNvPr id="10" name="Obdélník 9"/>
              <p:cNvSpPr>
                <a:spLocks noRot="1" noChangeAspect="1" noMove="1" noResize="1" noEditPoints="1" noAdjustHandles="1" noChangeArrowheads="1" noChangeShapeType="1" noTextEdit="1"/>
              </p:cNvSpPr>
              <p:nvPr/>
            </p:nvSpPr>
            <p:spPr>
              <a:xfrm>
                <a:off x="10802420" y="3811632"/>
                <a:ext cx="1126206" cy="664862"/>
              </a:xfrm>
              <a:prstGeom prst="rect">
                <a:avLst/>
              </a:prstGeom>
              <a:blipFill>
                <a:blip r:embed="rId3"/>
                <a:stretch>
                  <a:fillRect/>
                </a:stretch>
              </a:blipFill>
            </p:spPr>
            <p:txBody>
              <a:bodyPr/>
              <a:lstStyle/>
              <a:p>
                <a:r>
                  <a:rPr lang="cs-CZ">
                    <a:noFill/>
                  </a:rPr>
                  <a:t> </a:t>
                </a:r>
              </a:p>
            </p:txBody>
          </p:sp>
        </mc:Fallback>
      </mc:AlternateContent>
      <p:graphicFrame>
        <p:nvGraphicFramePr>
          <p:cNvPr id="11" name="Graf 10"/>
          <p:cNvGraphicFramePr/>
          <p:nvPr>
            <p:extLst>
              <p:ext uri="{D42A27DB-BD31-4B8C-83A1-F6EECF244321}">
                <p14:modId xmlns:p14="http://schemas.microsoft.com/office/powerpoint/2010/main" val="2902347333"/>
              </p:ext>
            </p:extLst>
          </p:nvPr>
        </p:nvGraphicFramePr>
        <p:xfrm>
          <a:off x="7040880" y="0"/>
          <a:ext cx="5355771" cy="3788229"/>
        </p:xfrm>
        <a:graphic>
          <a:graphicData uri="http://schemas.openxmlformats.org/drawingml/2006/chart">
            <c:chart xmlns:c="http://schemas.openxmlformats.org/drawingml/2006/chart" xmlns:r="http://schemas.openxmlformats.org/officeDocument/2006/relationships" r:id="rId4"/>
          </a:graphicData>
        </a:graphic>
      </p:graphicFrame>
      <p:sp>
        <p:nvSpPr>
          <p:cNvPr id="16" name="Zástupný symbol pro obsah 2"/>
          <p:cNvSpPr>
            <a:spLocks noGrp="1"/>
          </p:cNvSpPr>
          <p:nvPr>
            <p:ph sz="half" idx="1"/>
          </p:nvPr>
        </p:nvSpPr>
        <p:spPr>
          <a:xfrm>
            <a:off x="838200" y="1825625"/>
            <a:ext cx="5181600" cy="4705804"/>
          </a:xfrm>
        </p:spPr>
        <p:txBody>
          <a:bodyPr>
            <a:normAutofit fontScale="85000" lnSpcReduction="20000"/>
          </a:bodyPr>
          <a:lstStyle/>
          <a:p>
            <a:r>
              <a:rPr lang="cs-CZ" dirty="0"/>
              <a:t>Jednosložkový pufr je nejúčinnější, pokud je pH v okolí jeho </a:t>
            </a:r>
            <a:r>
              <a:rPr lang="cs-CZ" dirty="0" err="1"/>
              <a:t>pK</a:t>
            </a:r>
            <a:r>
              <a:rPr lang="cs-CZ" baseline="-25000" dirty="0" err="1"/>
              <a:t>A</a:t>
            </a:r>
            <a:r>
              <a:rPr lang="cs-CZ" baseline="-25000" dirty="0"/>
              <a:t> </a:t>
            </a:r>
            <a:r>
              <a:rPr lang="cs-CZ" dirty="0"/>
              <a:t>.</a:t>
            </a:r>
          </a:p>
          <a:p>
            <a:r>
              <a:rPr lang="cs-CZ" dirty="0"/>
              <a:t>Účinnost pufru při </a:t>
            </a:r>
            <a:r>
              <a:rPr lang="cs-CZ"/>
              <a:t>daném pH lze </a:t>
            </a:r>
            <a:r>
              <a:rPr lang="cs-CZ" dirty="0"/>
              <a:t>vyjádřit </a:t>
            </a:r>
            <a:r>
              <a:rPr lang="cs-CZ" dirty="0" err="1"/>
              <a:t>pufrační</a:t>
            </a:r>
            <a:r>
              <a:rPr lang="cs-CZ" dirty="0"/>
              <a:t> kapacitou </a:t>
            </a:r>
            <a:r>
              <a:rPr lang="el-GR" dirty="0"/>
              <a:t>β</a:t>
            </a:r>
            <a:r>
              <a:rPr lang="cs-CZ" dirty="0"/>
              <a:t>.</a:t>
            </a:r>
          </a:p>
          <a:p>
            <a:r>
              <a:rPr lang="cs-CZ" dirty="0"/>
              <a:t>Při velké vzdálenosti pH od </a:t>
            </a:r>
            <a:r>
              <a:rPr lang="cs-CZ" dirty="0" err="1"/>
              <a:t>pK</a:t>
            </a:r>
            <a:r>
              <a:rPr lang="cs-CZ" baseline="-25000" dirty="0" err="1"/>
              <a:t>A</a:t>
            </a:r>
            <a:r>
              <a:rPr lang="cs-CZ" dirty="0"/>
              <a:t> pufru limituje vždy účinnost ta složka pufru, které je málo.</a:t>
            </a:r>
          </a:p>
          <a:p>
            <a:r>
              <a:rPr lang="cs-CZ" dirty="0"/>
              <a:t>Například u kyselých pH je ↓</a:t>
            </a:r>
            <a:r>
              <a:rPr lang="en-US" dirty="0"/>
              <a:t>[</a:t>
            </a:r>
            <a:r>
              <a:rPr lang="cs-CZ" dirty="0"/>
              <a:t>B</a:t>
            </a:r>
            <a:r>
              <a:rPr lang="cs-CZ" baseline="30000" dirty="0"/>
              <a:t>-</a:t>
            </a:r>
            <a:r>
              <a:rPr lang="en-US" dirty="0"/>
              <a:t>]</a:t>
            </a:r>
            <a:r>
              <a:rPr lang="cs-CZ" dirty="0"/>
              <a:t>, </a:t>
            </a:r>
          </a:p>
          <a:p>
            <a:r>
              <a:rPr lang="cs-CZ" dirty="0"/>
              <a:t>U zásaditého pH je ↓</a:t>
            </a:r>
            <a:r>
              <a:rPr lang="en-US" dirty="0"/>
              <a:t>[H</a:t>
            </a:r>
            <a:r>
              <a:rPr lang="cs-CZ" dirty="0"/>
              <a:t>B</a:t>
            </a:r>
            <a:r>
              <a:rPr lang="en-US" dirty="0"/>
              <a:t>]</a:t>
            </a:r>
            <a:endParaRPr lang="cs-CZ" dirty="0"/>
          </a:p>
          <a:p>
            <a:endParaRPr lang="cs-CZ" i="1" dirty="0"/>
          </a:p>
          <a:p>
            <a:r>
              <a:rPr lang="cs-CZ" i="1" dirty="0"/>
              <a:t>Pro jedničkáře: Jak se mění poměr    </a:t>
            </a:r>
            <a:r>
              <a:rPr lang="en-US" i="1" dirty="0"/>
              <a:t>[</a:t>
            </a:r>
            <a:r>
              <a:rPr lang="cs-CZ" i="1" dirty="0"/>
              <a:t>B</a:t>
            </a:r>
            <a:r>
              <a:rPr lang="cs-CZ" i="1" baseline="30000" dirty="0"/>
              <a:t>-</a:t>
            </a:r>
            <a:r>
              <a:rPr lang="en-US" i="1" dirty="0"/>
              <a:t>]</a:t>
            </a:r>
            <a:r>
              <a:rPr lang="cs-CZ" i="1" dirty="0"/>
              <a:t>/</a:t>
            </a:r>
            <a:r>
              <a:rPr lang="en-US" i="1" dirty="0"/>
              <a:t>[H</a:t>
            </a:r>
            <a:r>
              <a:rPr lang="cs-CZ" i="1" dirty="0"/>
              <a:t>B</a:t>
            </a:r>
            <a:r>
              <a:rPr lang="en-US" i="1" dirty="0"/>
              <a:t>]</a:t>
            </a:r>
            <a:r>
              <a:rPr lang="cs-CZ" i="1" dirty="0"/>
              <a:t> s přidáním kyseliny daleko  od </a:t>
            </a:r>
            <a:r>
              <a:rPr lang="cs-CZ" i="1" dirty="0" err="1"/>
              <a:t>pK</a:t>
            </a:r>
            <a:r>
              <a:rPr lang="cs-CZ" i="1" baseline="-25000" dirty="0" err="1"/>
              <a:t>A</a:t>
            </a:r>
            <a:r>
              <a:rPr lang="cs-CZ" i="1" dirty="0"/>
              <a:t>? Hodně nebo málo?</a:t>
            </a:r>
            <a:endParaRPr lang="cs-CZ" baseline="-25000" dirty="0"/>
          </a:p>
          <a:p>
            <a:pPr marL="0" indent="0">
              <a:buNone/>
            </a:pPr>
            <a:r>
              <a:rPr lang="cs-CZ" dirty="0"/>
              <a:t>  </a:t>
            </a:r>
          </a:p>
          <a:p>
            <a:endParaRPr lang="cs-CZ" dirty="0"/>
          </a:p>
          <a:p>
            <a:endParaRPr lang="cs-CZ" dirty="0"/>
          </a:p>
          <a:p>
            <a:endParaRPr lang="cs-CZ" dirty="0"/>
          </a:p>
        </p:txBody>
      </p:sp>
      <p:cxnSp>
        <p:nvCxnSpPr>
          <p:cNvPr id="22" name="Přímá spojnice se šipkou 21"/>
          <p:cNvCxnSpPr/>
          <p:nvPr/>
        </p:nvCxnSpPr>
        <p:spPr>
          <a:xfrm>
            <a:off x="9318172" y="4484914"/>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a:off x="9688286" y="5196114"/>
            <a:ext cx="703943" cy="5007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ovéPole 1"/>
          <p:cNvSpPr txBox="1"/>
          <p:nvPr/>
        </p:nvSpPr>
        <p:spPr>
          <a:xfrm>
            <a:off x="10399485" y="4873169"/>
            <a:ext cx="1908629" cy="11792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2000" dirty="0" err="1"/>
              <a:t>Pufrační</a:t>
            </a:r>
            <a:r>
              <a:rPr lang="cs-CZ" sz="2000" dirty="0"/>
              <a:t> kapacita </a:t>
            </a:r>
            <a:r>
              <a:rPr lang="el-GR" sz="2000" dirty="0"/>
              <a:t>β</a:t>
            </a:r>
            <a:r>
              <a:rPr lang="cs-CZ" sz="2000" dirty="0"/>
              <a:t> :</a:t>
            </a:r>
          </a:p>
          <a:p>
            <a:r>
              <a:rPr lang="cs-CZ" sz="2000" dirty="0"/>
              <a:t> (se vzdáleností od </a:t>
            </a:r>
            <a:r>
              <a:rPr lang="cs-CZ" sz="2000" dirty="0" err="1"/>
              <a:t>pK</a:t>
            </a:r>
            <a:r>
              <a:rPr lang="cs-CZ" sz="2000" baseline="-25000" dirty="0" err="1"/>
              <a:t>A</a:t>
            </a:r>
            <a:r>
              <a:rPr lang="cs-CZ" sz="2000" dirty="0"/>
              <a:t> klesá)</a:t>
            </a:r>
            <a:endParaRPr lang="cs-CZ" sz="2000" baseline="-25000" dirty="0"/>
          </a:p>
        </p:txBody>
      </p:sp>
      <p:cxnSp>
        <p:nvCxnSpPr>
          <p:cNvPr id="27" name="Přímá spojnice se šipkou 26"/>
          <p:cNvCxnSpPr/>
          <p:nvPr/>
        </p:nvCxnSpPr>
        <p:spPr>
          <a:xfrm>
            <a:off x="9180286" y="1284511"/>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1"/>
          <p:cNvSpPr txBox="1"/>
          <p:nvPr/>
        </p:nvSpPr>
        <p:spPr>
          <a:xfrm>
            <a:off x="8962571" y="751114"/>
            <a:ext cx="595086" cy="3338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2000" dirty="0" err="1"/>
              <a:t>pK</a:t>
            </a:r>
            <a:r>
              <a:rPr lang="cs-CZ" sz="2000" baseline="-25000" dirty="0" err="1"/>
              <a:t>A</a:t>
            </a:r>
            <a:endParaRPr lang="cs-CZ" sz="2000" baseline="-25000" dirty="0"/>
          </a:p>
        </p:txBody>
      </p:sp>
      <p:sp>
        <p:nvSpPr>
          <p:cNvPr id="29" name="TextovéPole 28"/>
          <p:cNvSpPr txBox="1"/>
          <p:nvPr/>
        </p:nvSpPr>
        <p:spPr>
          <a:xfrm>
            <a:off x="7561944" y="0"/>
            <a:ext cx="4412342" cy="369332"/>
          </a:xfrm>
          <a:prstGeom prst="rect">
            <a:avLst/>
          </a:prstGeom>
          <a:noFill/>
        </p:spPr>
        <p:txBody>
          <a:bodyPr wrap="square" rtlCol="0">
            <a:spAutoFit/>
          </a:bodyPr>
          <a:lstStyle/>
          <a:p>
            <a:r>
              <a:rPr lang="cs-CZ" b="1" dirty="0"/>
              <a:t>Titrační křivka vyjádřená jako </a:t>
            </a:r>
            <a:r>
              <a:rPr lang="en-US" b="1" dirty="0"/>
              <a:t>[</a:t>
            </a:r>
            <a:r>
              <a:rPr lang="cs-CZ" b="1" dirty="0"/>
              <a:t>B</a:t>
            </a:r>
            <a:r>
              <a:rPr lang="cs-CZ" b="1" baseline="30000" dirty="0"/>
              <a:t>-</a:t>
            </a:r>
            <a:r>
              <a:rPr lang="en-US" b="1" dirty="0"/>
              <a:t>]</a:t>
            </a:r>
            <a:r>
              <a:rPr lang="cs-CZ" b="1" dirty="0"/>
              <a:t> vs. pH </a:t>
            </a:r>
          </a:p>
        </p:txBody>
      </p:sp>
      <p:sp>
        <p:nvSpPr>
          <p:cNvPr id="30" name="TextovéPole 29"/>
          <p:cNvSpPr txBox="1"/>
          <p:nvPr/>
        </p:nvSpPr>
        <p:spPr>
          <a:xfrm>
            <a:off x="10116456" y="1161143"/>
            <a:ext cx="1190173" cy="646331"/>
          </a:xfrm>
          <a:prstGeom prst="rect">
            <a:avLst/>
          </a:prstGeom>
          <a:noFill/>
        </p:spPr>
        <p:txBody>
          <a:bodyPr wrap="square" rtlCol="0">
            <a:spAutoFit/>
          </a:bodyPr>
          <a:lstStyle/>
          <a:p>
            <a:r>
              <a:rPr lang="en-US" dirty="0"/>
              <a:t>[</a:t>
            </a:r>
            <a:r>
              <a:rPr lang="cs-CZ" dirty="0"/>
              <a:t>B</a:t>
            </a:r>
            <a:r>
              <a:rPr lang="cs-CZ" baseline="30000" dirty="0"/>
              <a:t>-</a:t>
            </a:r>
            <a:r>
              <a:rPr lang="en-US" dirty="0"/>
              <a:t>]</a:t>
            </a:r>
            <a:r>
              <a:rPr lang="cs-CZ" dirty="0"/>
              <a:t> při daném pH</a:t>
            </a:r>
          </a:p>
        </p:txBody>
      </p:sp>
      <p:cxnSp>
        <p:nvCxnSpPr>
          <p:cNvPr id="31" name="Přímá spojnice se šipkou 30"/>
          <p:cNvCxnSpPr>
            <a:stCxn id="30" idx="1"/>
          </p:cNvCxnSpPr>
          <p:nvPr/>
        </p:nvCxnSpPr>
        <p:spPr>
          <a:xfrm flipH="1" flipV="1">
            <a:off x="9927772" y="1074059"/>
            <a:ext cx="188684" cy="41025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9913257" y="1132114"/>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10058400" y="3875313"/>
            <a:ext cx="696686" cy="369332"/>
          </a:xfrm>
          <a:prstGeom prst="rect">
            <a:avLst/>
          </a:prstGeom>
          <a:noFill/>
        </p:spPr>
        <p:txBody>
          <a:bodyPr wrap="square" rtlCol="0">
            <a:spAutoFit/>
          </a:bodyPr>
          <a:lstStyle/>
          <a:p>
            <a:r>
              <a:rPr lang="en-US" dirty="0"/>
              <a:t>[</a:t>
            </a:r>
            <a:r>
              <a:rPr lang="cs-CZ" dirty="0"/>
              <a:t>B</a:t>
            </a:r>
            <a:r>
              <a:rPr lang="cs-CZ" baseline="30000" dirty="0"/>
              <a:t>-</a:t>
            </a:r>
            <a:r>
              <a:rPr lang="en-US" dirty="0"/>
              <a:t>]</a:t>
            </a:r>
            <a:endParaRPr lang="cs-CZ" dirty="0"/>
          </a:p>
        </p:txBody>
      </p:sp>
      <p:sp>
        <p:nvSpPr>
          <p:cNvPr id="39" name="TextovéPole 38"/>
          <p:cNvSpPr txBox="1"/>
          <p:nvPr/>
        </p:nvSpPr>
        <p:spPr>
          <a:xfrm>
            <a:off x="8026399" y="3875314"/>
            <a:ext cx="595035" cy="369332"/>
          </a:xfrm>
          <a:prstGeom prst="rect">
            <a:avLst/>
          </a:prstGeom>
          <a:noFill/>
        </p:spPr>
        <p:txBody>
          <a:bodyPr wrap="none" rtlCol="0">
            <a:spAutoFit/>
          </a:bodyPr>
          <a:lstStyle/>
          <a:p>
            <a:r>
              <a:rPr lang="en-US" dirty="0"/>
              <a:t>[H</a:t>
            </a:r>
            <a:r>
              <a:rPr lang="cs-CZ" dirty="0"/>
              <a:t>B</a:t>
            </a:r>
            <a:r>
              <a:rPr lang="en-US" dirty="0"/>
              <a:t>]</a:t>
            </a:r>
            <a:endParaRPr lang="cs-CZ" dirty="0"/>
          </a:p>
        </p:txBody>
      </p:sp>
    </p:spTree>
    <p:extLst>
      <p:ext uri="{BB962C8B-B14F-4D97-AF65-F5344CB8AC3E}">
        <p14:creationId xmlns:p14="http://schemas.microsoft.com/office/powerpoint/2010/main" val="17953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StandaObrazekHistidine.png"/>
          <p:cNvPicPr/>
          <p:nvPr/>
        </p:nvPicPr>
        <p:blipFill>
          <a:blip r:embed="rId2" cstate="print"/>
          <a:stretch>
            <a:fillRect/>
          </a:stretch>
        </p:blipFill>
        <p:spPr>
          <a:xfrm>
            <a:off x="-4427856" y="3294744"/>
            <a:ext cx="8594453" cy="3030582"/>
          </a:xfrm>
          <a:prstGeom prst="rect">
            <a:avLst/>
          </a:prstGeom>
        </p:spPr>
      </p:pic>
      <p:sp>
        <p:nvSpPr>
          <p:cNvPr id="2" name="Nadpis 1"/>
          <p:cNvSpPr>
            <a:spLocks noGrp="1"/>
          </p:cNvSpPr>
          <p:nvPr>
            <p:ph type="title"/>
          </p:nvPr>
        </p:nvSpPr>
        <p:spPr>
          <a:xfrm>
            <a:off x="838200" y="103868"/>
            <a:ext cx="10515600" cy="1325563"/>
          </a:xfrm>
        </p:spPr>
        <p:txBody>
          <a:bodyPr/>
          <a:lstStyle/>
          <a:p>
            <a:r>
              <a:rPr lang="cs-CZ" dirty="0">
                <a:solidFill>
                  <a:srgbClr val="C00000"/>
                </a:solidFill>
              </a:rPr>
              <a:t>Proteinové pufry</a:t>
            </a:r>
          </a:p>
        </p:txBody>
      </p:sp>
      <p:sp>
        <p:nvSpPr>
          <p:cNvPr id="3" name="Zástupný symbol pro obsah 2"/>
          <p:cNvSpPr>
            <a:spLocks noGrp="1"/>
          </p:cNvSpPr>
          <p:nvPr>
            <p:ph sz="half" idx="1"/>
          </p:nvPr>
        </p:nvSpPr>
        <p:spPr>
          <a:xfrm>
            <a:off x="620486" y="1332139"/>
            <a:ext cx="5181600" cy="4313918"/>
          </a:xfrm>
        </p:spPr>
        <p:txBody>
          <a:bodyPr/>
          <a:lstStyle/>
          <a:p>
            <a:r>
              <a:rPr lang="cs-CZ" dirty="0"/>
              <a:t>V krvi jsou klíčovými pufry:</a:t>
            </a:r>
          </a:p>
          <a:p>
            <a:pPr lvl="1"/>
            <a:r>
              <a:rPr lang="cs-CZ" b="1" dirty="0"/>
              <a:t>Hemoglobin!</a:t>
            </a:r>
          </a:p>
          <a:p>
            <a:pPr lvl="1"/>
            <a:r>
              <a:rPr lang="cs-CZ" dirty="0"/>
              <a:t>Albumin, popř. další proteiny krevní plazmy</a:t>
            </a:r>
          </a:p>
        </p:txBody>
      </p:sp>
      <p:sp>
        <p:nvSpPr>
          <p:cNvPr id="6" name="Zástupný symbol pro obsah 2"/>
          <p:cNvSpPr>
            <a:spLocks noGrp="1"/>
          </p:cNvSpPr>
          <p:nvPr>
            <p:ph sz="half" idx="1"/>
          </p:nvPr>
        </p:nvSpPr>
        <p:spPr>
          <a:xfrm>
            <a:off x="6092374" y="1027337"/>
            <a:ext cx="5181600" cy="4850946"/>
          </a:xfrm>
        </p:spPr>
        <p:txBody>
          <a:bodyPr>
            <a:normAutofit/>
          </a:bodyPr>
          <a:lstStyle/>
          <a:p>
            <a:r>
              <a:rPr lang="cs-CZ" dirty="0"/>
              <a:t>Klíčovým </a:t>
            </a:r>
            <a:r>
              <a:rPr lang="cs-CZ" dirty="0" err="1"/>
              <a:t>pufračním</a:t>
            </a:r>
            <a:r>
              <a:rPr lang="cs-CZ" dirty="0"/>
              <a:t> reziduem jsou postranní řetězce histidinu</a:t>
            </a:r>
          </a:p>
          <a:p>
            <a:r>
              <a:rPr lang="cs-CZ" dirty="0" err="1"/>
              <a:t>pK</a:t>
            </a:r>
            <a:r>
              <a:rPr lang="cs-CZ" baseline="-25000" dirty="0" err="1"/>
              <a:t>A</a:t>
            </a:r>
            <a:r>
              <a:rPr lang="cs-CZ" dirty="0"/>
              <a:t> jednotlivých řetězců histidinu se dosti liší (vliv aminokyselin v okolí)</a:t>
            </a:r>
          </a:p>
          <a:p>
            <a:pPr marL="0" indent="0">
              <a:buNone/>
            </a:pPr>
            <a:endParaRPr lang="cs-CZ" dirty="0"/>
          </a:p>
          <a:p>
            <a:pPr marL="0" indent="0">
              <a:buNone/>
            </a:pPr>
            <a:r>
              <a:rPr lang="cs-CZ" dirty="0"/>
              <a:t> </a:t>
            </a:r>
          </a:p>
        </p:txBody>
      </p:sp>
      <p:graphicFrame>
        <p:nvGraphicFramePr>
          <p:cNvPr id="7" name="Tabulka 6"/>
          <p:cNvGraphicFramePr>
            <a:graphicFrameLocks noGrp="1"/>
          </p:cNvGraphicFramePr>
          <p:nvPr>
            <p:extLst>
              <p:ext uri="{D42A27DB-BD31-4B8C-83A1-F6EECF244321}">
                <p14:modId xmlns:p14="http://schemas.microsoft.com/office/powerpoint/2010/main" val="1319199284"/>
              </p:ext>
            </p:extLst>
          </p:nvPr>
        </p:nvGraphicFramePr>
        <p:xfrm>
          <a:off x="290286" y="5791200"/>
          <a:ext cx="11901714" cy="924318"/>
        </p:xfrm>
        <a:graphic>
          <a:graphicData uri="http://schemas.openxmlformats.org/drawingml/2006/table">
            <a:tbl>
              <a:tblPr firstRow="1" bandRow="1">
                <a:tableStyleId>{5C22544A-7EE6-4342-B048-85BDC9FD1C3A}</a:tableStyleId>
              </a:tblPr>
              <a:tblGrid>
                <a:gridCol w="757464">
                  <a:extLst>
                    <a:ext uri="{9D8B030D-6E8A-4147-A177-3AD203B41FA5}">
                      <a16:colId xmlns:a16="http://schemas.microsoft.com/office/drawing/2014/main" val="1809930401"/>
                    </a:ext>
                  </a:extLst>
                </a:gridCol>
                <a:gridCol w="742950">
                  <a:extLst>
                    <a:ext uri="{9D8B030D-6E8A-4147-A177-3AD203B41FA5}">
                      <a16:colId xmlns:a16="http://schemas.microsoft.com/office/drawing/2014/main" val="2749067202"/>
                    </a:ext>
                  </a:extLst>
                </a:gridCol>
                <a:gridCol w="742950">
                  <a:extLst>
                    <a:ext uri="{9D8B030D-6E8A-4147-A177-3AD203B41FA5}">
                      <a16:colId xmlns:a16="http://schemas.microsoft.com/office/drawing/2014/main" val="3629286731"/>
                    </a:ext>
                  </a:extLst>
                </a:gridCol>
                <a:gridCol w="742950">
                  <a:extLst>
                    <a:ext uri="{9D8B030D-6E8A-4147-A177-3AD203B41FA5}">
                      <a16:colId xmlns:a16="http://schemas.microsoft.com/office/drawing/2014/main" val="3808129871"/>
                    </a:ext>
                  </a:extLst>
                </a:gridCol>
                <a:gridCol w="742950">
                  <a:extLst>
                    <a:ext uri="{9D8B030D-6E8A-4147-A177-3AD203B41FA5}">
                      <a16:colId xmlns:a16="http://schemas.microsoft.com/office/drawing/2014/main" val="44132749"/>
                    </a:ext>
                  </a:extLst>
                </a:gridCol>
                <a:gridCol w="742950">
                  <a:extLst>
                    <a:ext uri="{9D8B030D-6E8A-4147-A177-3AD203B41FA5}">
                      <a16:colId xmlns:a16="http://schemas.microsoft.com/office/drawing/2014/main" val="1129927980"/>
                    </a:ext>
                  </a:extLst>
                </a:gridCol>
                <a:gridCol w="742950">
                  <a:extLst>
                    <a:ext uri="{9D8B030D-6E8A-4147-A177-3AD203B41FA5}">
                      <a16:colId xmlns:a16="http://schemas.microsoft.com/office/drawing/2014/main" val="1878388071"/>
                    </a:ext>
                  </a:extLst>
                </a:gridCol>
                <a:gridCol w="742950">
                  <a:extLst>
                    <a:ext uri="{9D8B030D-6E8A-4147-A177-3AD203B41FA5}">
                      <a16:colId xmlns:a16="http://schemas.microsoft.com/office/drawing/2014/main" val="4272987785"/>
                    </a:ext>
                  </a:extLst>
                </a:gridCol>
                <a:gridCol w="742950">
                  <a:extLst>
                    <a:ext uri="{9D8B030D-6E8A-4147-A177-3AD203B41FA5}">
                      <a16:colId xmlns:a16="http://schemas.microsoft.com/office/drawing/2014/main" val="3193289168"/>
                    </a:ext>
                  </a:extLst>
                </a:gridCol>
                <a:gridCol w="742950">
                  <a:extLst>
                    <a:ext uri="{9D8B030D-6E8A-4147-A177-3AD203B41FA5}">
                      <a16:colId xmlns:a16="http://schemas.microsoft.com/office/drawing/2014/main" val="254292212"/>
                    </a:ext>
                  </a:extLst>
                </a:gridCol>
                <a:gridCol w="742950">
                  <a:extLst>
                    <a:ext uri="{9D8B030D-6E8A-4147-A177-3AD203B41FA5}">
                      <a16:colId xmlns:a16="http://schemas.microsoft.com/office/drawing/2014/main" val="1690218625"/>
                    </a:ext>
                  </a:extLst>
                </a:gridCol>
                <a:gridCol w="742950">
                  <a:extLst>
                    <a:ext uri="{9D8B030D-6E8A-4147-A177-3AD203B41FA5}">
                      <a16:colId xmlns:a16="http://schemas.microsoft.com/office/drawing/2014/main" val="636328634"/>
                    </a:ext>
                  </a:extLst>
                </a:gridCol>
                <a:gridCol w="742950">
                  <a:extLst>
                    <a:ext uri="{9D8B030D-6E8A-4147-A177-3AD203B41FA5}">
                      <a16:colId xmlns:a16="http://schemas.microsoft.com/office/drawing/2014/main" val="138338287"/>
                    </a:ext>
                  </a:extLst>
                </a:gridCol>
                <a:gridCol w="742950">
                  <a:extLst>
                    <a:ext uri="{9D8B030D-6E8A-4147-A177-3AD203B41FA5}">
                      <a16:colId xmlns:a16="http://schemas.microsoft.com/office/drawing/2014/main" val="1461302376"/>
                    </a:ext>
                  </a:extLst>
                </a:gridCol>
                <a:gridCol w="742950">
                  <a:extLst>
                    <a:ext uri="{9D8B030D-6E8A-4147-A177-3AD203B41FA5}">
                      <a16:colId xmlns:a16="http://schemas.microsoft.com/office/drawing/2014/main" val="4011570741"/>
                    </a:ext>
                  </a:extLst>
                </a:gridCol>
                <a:gridCol w="742950">
                  <a:extLst>
                    <a:ext uri="{9D8B030D-6E8A-4147-A177-3AD203B41FA5}">
                      <a16:colId xmlns:a16="http://schemas.microsoft.com/office/drawing/2014/main" val="3906718311"/>
                    </a:ext>
                  </a:extLst>
                </a:gridCol>
              </a:tblGrid>
              <a:tr h="462159">
                <a:tc>
                  <a:txBody>
                    <a:bodyPr/>
                    <a:lstStyle/>
                    <a:p>
                      <a:pPr algn="just">
                        <a:lnSpc>
                          <a:spcPct val="150000"/>
                        </a:lnSpc>
                        <a:spcAft>
                          <a:spcPts val="0"/>
                        </a:spcAft>
                      </a:pPr>
                      <a:r>
                        <a:rPr lang="en-US" sz="1400" b="1" dirty="0">
                          <a:solidFill>
                            <a:srgbClr val="000000"/>
                          </a:solidFill>
                          <a:effectLst/>
                          <a:latin typeface="Calibri" panose="020F0502020204030204" pitchFamily="34" charset="0"/>
                          <a:ea typeface="Batang"/>
                          <a:cs typeface="Times New Roman" panose="02020603050405020304" pitchFamily="18" charset="0"/>
                        </a:rPr>
                        <a:t>pK</a:t>
                      </a:r>
                      <a:r>
                        <a:rPr lang="en-US" sz="1400" b="1" baseline="-25000" dirty="0">
                          <a:solidFill>
                            <a:srgbClr val="000000"/>
                          </a:solidFill>
                          <a:effectLst/>
                          <a:latin typeface="Calibri" panose="020F0502020204030204" pitchFamily="34" charset="0"/>
                          <a:ea typeface="Batang"/>
                          <a:cs typeface="Times New Roman" panose="02020603050405020304" pitchFamily="18" charset="0"/>
                        </a:rPr>
                        <a:t>9</a:t>
                      </a:r>
                      <a:endParaRPr lang="cs-CZ" sz="1400" dirty="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10</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8</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7</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14</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16</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6</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4</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extLst>
                  <a:ext uri="{0D108BD9-81ED-4DB2-BD59-A6C34878D82A}">
                    <a16:rowId xmlns:a16="http://schemas.microsoft.com/office/drawing/2014/main" val="286416652"/>
                  </a:ext>
                </a:extLst>
              </a:tr>
              <a:tr h="462159">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4.85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5.75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5.82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6.17</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6.35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6.75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7.01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7.10</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7.12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7.22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alibri" panose="020F0502020204030204" pitchFamily="34" charset="0"/>
                          <a:ea typeface="Batang"/>
                          <a:cs typeface="Times New Roman" panose="02020603050405020304" pitchFamily="18" charset="0"/>
                        </a:rPr>
                        <a:t>7.49</a:t>
                      </a:r>
                      <a:endParaRPr lang="cs-CZ" sz="1400" dirty="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extLst>
                  <a:ext uri="{0D108BD9-81ED-4DB2-BD59-A6C34878D82A}">
                    <a16:rowId xmlns:a16="http://schemas.microsoft.com/office/drawing/2014/main" val="3637365778"/>
                  </a:ext>
                </a:extLst>
              </a:tr>
            </a:tbl>
          </a:graphicData>
        </a:graphic>
      </p:graphicFrame>
      <p:sp>
        <p:nvSpPr>
          <p:cNvPr id="8" name="TextovéPole 7"/>
          <p:cNvSpPr txBox="1"/>
          <p:nvPr/>
        </p:nvSpPr>
        <p:spPr>
          <a:xfrm>
            <a:off x="4034971" y="5341257"/>
            <a:ext cx="8157029" cy="400110"/>
          </a:xfrm>
          <a:prstGeom prst="rect">
            <a:avLst/>
          </a:prstGeom>
          <a:noFill/>
        </p:spPr>
        <p:txBody>
          <a:bodyPr wrap="square" rtlCol="0">
            <a:spAutoFit/>
          </a:bodyPr>
          <a:lstStyle/>
          <a:p>
            <a:r>
              <a:rPr lang="cs-CZ" sz="2000" dirty="0" err="1"/>
              <a:t>Tab</a:t>
            </a:r>
            <a:r>
              <a:rPr lang="cs-CZ" sz="2000" dirty="0"/>
              <a:t>: </a:t>
            </a:r>
            <a:r>
              <a:rPr lang="cs-CZ" sz="2000" dirty="0" err="1"/>
              <a:t>pK</a:t>
            </a:r>
            <a:r>
              <a:rPr lang="cs-CZ" sz="2000" baseline="-25000" dirty="0" err="1"/>
              <a:t>A</a:t>
            </a:r>
            <a:r>
              <a:rPr lang="cs-CZ" sz="2000" dirty="0"/>
              <a:t> 16 histidinových řetězců v molekule albuminu (seřazeno vzestupně)</a:t>
            </a:r>
          </a:p>
        </p:txBody>
      </p:sp>
      <p:grpSp>
        <p:nvGrpSpPr>
          <p:cNvPr id="9" name="Skupina 8"/>
          <p:cNvGrpSpPr/>
          <p:nvPr/>
        </p:nvGrpSpPr>
        <p:grpSpPr>
          <a:xfrm rot="3617521" flipV="1">
            <a:off x="6531764" y="3242820"/>
            <a:ext cx="1383841" cy="758000"/>
            <a:chOff x="9170484" y="4063731"/>
            <a:chExt cx="1001604" cy="327441"/>
          </a:xfrm>
        </p:grpSpPr>
        <p:sp>
          <p:nvSpPr>
            <p:cNvPr id="10" name="Volný tvar 9"/>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ovnoramenný trojúhelník 10"/>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 name="Skupina 11"/>
          <p:cNvGrpSpPr/>
          <p:nvPr/>
        </p:nvGrpSpPr>
        <p:grpSpPr>
          <a:xfrm rot="8579579" flipV="1">
            <a:off x="4945416" y="4472060"/>
            <a:ext cx="2606727" cy="902697"/>
            <a:chOff x="9170484" y="4063731"/>
            <a:chExt cx="1001604" cy="327441"/>
          </a:xfrm>
          <a:scene3d>
            <a:camera prst="orthographicFront">
              <a:rot lat="0" lon="10800000" rev="0"/>
            </a:camera>
            <a:lightRig rig="threePt" dir="t"/>
          </a:scene3d>
        </p:grpSpPr>
        <p:sp>
          <p:nvSpPr>
            <p:cNvPr id="13" name="Volný tvar 12"/>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ovnoramenný trojúhelník 13"/>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TextovéPole 14"/>
          <p:cNvSpPr txBox="1"/>
          <p:nvPr/>
        </p:nvSpPr>
        <p:spPr>
          <a:xfrm>
            <a:off x="7823199" y="3599543"/>
            <a:ext cx="3831771" cy="1323439"/>
          </a:xfrm>
          <a:prstGeom prst="rect">
            <a:avLst/>
          </a:prstGeom>
          <a:noFill/>
        </p:spPr>
        <p:txBody>
          <a:bodyPr wrap="square" rtlCol="0">
            <a:spAutoFit/>
          </a:bodyPr>
          <a:lstStyle/>
          <a:p>
            <a:r>
              <a:rPr lang="cs-CZ" sz="2000" b="1" dirty="0"/>
              <a:t> Důsledek: </a:t>
            </a:r>
            <a:r>
              <a:rPr lang="cs-CZ" sz="2000" dirty="0"/>
              <a:t>Prakticky                       </a:t>
            </a:r>
            <a:r>
              <a:rPr lang="cs-CZ" sz="2000" b="1" dirty="0"/>
              <a:t>lineární titrační křivka </a:t>
            </a:r>
            <a:r>
              <a:rPr lang="cs-CZ" sz="2000" dirty="0"/>
              <a:t>proteinů</a:t>
            </a:r>
          </a:p>
          <a:p>
            <a:r>
              <a:rPr lang="cs-CZ" sz="2000" b="1" dirty="0" err="1"/>
              <a:t>Pufrační</a:t>
            </a:r>
            <a:r>
              <a:rPr lang="cs-CZ" sz="2000" b="1" dirty="0"/>
              <a:t> kapacita </a:t>
            </a:r>
            <a:r>
              <a:rPr lang="cs-CZ" sz="2000" dirty="0"/>
              <a:t>je téměř </a:t>
            </a:r>
            <a:r>
              <a:rPr lang="cs-CZ" sz="2000" b="1" dirty="0"/>
              <a:t>konstantní</a:t>
            </a:r>
            <a:r>
              <a:rPr lang="cs-CZ" sz="2000" dirty="0"/>
              <a:t> v širokém rozmezí pH. </a:t>
            </a:r>
          </a:p>
        </p:txBody>
      </p:sp>
    </p:spTree>
    <p:extLst>
      <p:ext uri="{BB962C8B-B14F-4D97-AF65-F5344CB8AC3E}">
        <p14:creationId xmlns:p14="http://schemas.microsoft.com/office/powerpoint/2010/main" val="42650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par>
                                <p:cTn id="30" presetID="22" presetClass="entr" presetSubtype="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1000"/>
                                        <p:tgtEl>
                                          <p:spTgt spid="1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8"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75771" y="1436914"/>
            <a:ext cx="5225143" cy="54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solidFill>
                  <a:srgbClr val="C00000"/>
                </a:solidFill>
              </a:rPr>
              <a:t>Proteinové pufry</a:t>
            </a:r>
          </a:p>
        </p:txBody>
      </p:sp>
      <p:graphicFrame>
        <p:nvGraphicFramePr>
          <p:cNvPr id="5" name="Graf 4"/>
          <p:cNvGraphicFramePr/>
          <p:nvPr>
            <p:extLst>
              <p:ext uri="{D42A27DB-BD31-4B8C-83A1-F6EECF244321}">
                <p14:modId xmlns:p14="http://schemas.microsoft.com/office/powerpoint/2010/main" val="1736762750"/>
              </p:ext>
            </p:extLst>
          </p:nvPr>
        </p:nvGraphicFramePr>
        <p:xfrm>
          <a:off x="609600" y="2218191"/>
          <a:ext cx="4616904" cy="463980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Přímá spojnice se šipkou 6"/>
          <p:cNvCxnSpPr/>
          <p:nvPr/>
        </p:nvCxnSpPr>
        <p:spPr>
          <a:xfrm>
            <a:off x="2619829" y="3679368"/>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3135086" y="4426853"/>
            <a:ext cx="333828" cy="39188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1"/>
          <p:cNvSpPr txBox="1"/>
          <p:nvPr/>
        </p:nvSpPr>
        <p:spPr>
          <a:xfrm>
            <a:off x="3534229" y="4524828"/>
            <a:ext cx="1792514" cy="9615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800" dirty="0"/>
              <a:t>Titrační křivka jednoduchého pufru</a:t>
            </a:r>
          </a:p>
        </p:txBody>
      </p:sp>
    </p:spTree>
    <p:extLst>
      <p:ext uri="{BB962C8B-B14F-4D97-AF65-F5344CB8AC3E}">
        <p14:creationId xmlns:p14="http://schemas.microsoft.com/office/powerpoint/2010/main" val="16948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6966857" y="0"/>
            <a:ext cx="5225143"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838200" y="365125"/>
            <a:ext cx="5765800" cy="1325563"/>
          </a:xfrm>
        </p:spPr>
        <p:txBody>
          <a:bodyPr/>
          <a:lstStyle/>
          <a:p>
            <a:r>
              <a:rPr lang="cs-CZ" dirty="0">
                <a:solidFill>
                  <a:srgbClr val="C00000"/>
                </a:solidFill>
              </a:rPr>
              <a:t>Fosfátový pufr</a:t>
            </a:r>
          </a:p>
        </p:txBody>
      </p:sp>
      <p:sp>
        <p:nvSpPr>
          <p:cNvPr id="3" name="Zástupný symbol pro obsah 2"/>
          <p:cNvSpPr>
            <a:spLocks noGrp="1"/>
          </p:cNvSpPr>
          <p:nvPr>
            <p:ph sz="half" idx="1"/>
          </p:nvPr>
        </p:nvSpPr>
        <p:spPr>
          <a:xfrm>
            <a:off x="838200" y="1825625"/>
            <a:ext cx="4009571" cy="4351338"/>
          </a:xfrm>
        </p:spPr>
        <p:txBody>
          <a:bodyPr/>
          <a:lstStyle/>
          <a:p>
            <a:r>
              <a:rPr lang="cs-CZ" dirty="0"/>
              <a:t>Je klíčovým pufrem intracelulárně</a:t>
            </a:r>
          </a:p>
          <a:p>
            <a:r>
              <a:rPr lang="cs-CZ" dirty="0"/>
              <a:t>Např. součást DNA</a:t>
            </a:r>
          </a:p>
          <a:p>
            <a:endParaRPr lang="cs-CZ" dirty="0"/>
          </a:p>
          <a:p>
            <a:r>
              <a:rPr lang="cs-CZ" dirty="0"/>
              <a:t>Pro pufrování je klíčový 2. disociační krok, který má </a:t>
            </a:r>
            <a:r>
              <a:rPr lang="cs-CZ" dirty="0" err="1"/>
              <a:t>pK</a:t>
            </a:r>
            <a:r>
              <a:rPr lang="cs-CZ" baseline="-25000" dirty="0" err="1"/>
              <a:t>A</a:t>
            </a:r>
            <a:r>
              <a:rPr lang="cs-CZ" baseline="-25000" dirty="0"/>
              <a:t> </a:t>
            </a:r>
            <a:r>
              <a:rPr lang="cs-CZ" dirty="0"/>
              <a:t>= 7,2</a:t>
            </a:r>
            <a:endParaRPr lang="cs-CZ" baseline="-25000" dirty="0"/>
          </a:p>
          <a:p>
            <a:endParaRPr lang="cs-CZ" dirty="0"/>
          </a:p>
        </p:txBody>
      </p:sp>
      <p:pic>
        <p:nvPicPr>
          <p:cNvPr id="5" name="Obrázek 4" descr="StandaObrazekHistidine.png"/>
          <p:cNvPicPr/>
          <p:nvPr/>
        </p:nvPicPr>
        <p:blipFill>
          <a:blip r:embed="rId2" cstate="print"/>
          <a:stretch>
            <a:fillRect/>
          </a:stretch>
        </p:blipFill>
        <p:spPr>
          <a:xfrm>
            <a:off x="7626758" y="3493588"/>
            <a:ext cx="9130483" cy="3364412"/>
          </a:xfrm>
          <a:prstGeom prst="rect">
            <a:avLst/>
          </a:prstGeom>
        </p:spPr>
      </p:pic>
      <p:graphicFrame>
        <p:nvGraphicFramePr>
          <p:cNvPr id="6" name="Graf 5"/>
          <p:cNvGraphicFramePr/>
          <p:nvPr>
            <p:extLst>
              <p:ext uri="{D42A27DB-BD31-4B8C-83A1-F6EECF244321}">
                <p14:modId xmlns:p14="http://schemas.microsoft.com/office/powerpoint/2010/main" val="2863291365"/>
              </p:ext>
            </p:extLst>
          </p:nvPr>
        </p:nvGraphicFramePr>
        <p:xfrm>
          <a:off x="7225891" y="180975"/>
          <a:ext cx="4678045" cy="344805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Přímá spojnice se šipkou 7"/>
          <p:cNvCxnSpPr/>
          <p:nvPr/>
        </p:nvCxnSpPr>
        <p:spPr>
          <a:xfrm>
            <a:off x="5152571" y="4223658"/>
            <a:ext cx="1074057" cy="1451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9855200" y="1030514"/>
            <a:ext cx="7257" cy="6604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8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C00000"/>
                </a:solidFill>
              </a:rPr>
              <a:t>Bikarbonátový</a:t>
            </a:r>
            <a:r>
              <a:rPr lang="cs-CZ" dirty="0">
                <a:solidFill>
                  <a:srgbClr val="C00000"/>
                </a:solidFill>
              </a:rPr>
              <a:t> pufr</a:t>
            </a:r>
          </a:p>
        </p:txBody>
      </p:sp>
      <mc:AlternateContent xmlns:mc="http://schemas.openxmlformats.org/markup-compatibility/2006" xmlns:a14="http://schemas.microsoft.com/office/drawing/2010/main">
        <mc:Choice Requires="a14">
          <p:sp>
            <p:nvSpPr>
              <p:cNvPr id="3" name="Zástupný symbol pro obsah 2"/>
              <p:cNvSpPr>
                <a:spLocks noGrp="1"/>
              </p:cNvSpPr>
              <p:nvPr>
                <p:ph sz="half" idx="1"/>
              </p:nvPr>
            </p:nvSpPr>
            <p:spPr/>
            <p:txBody>
              <a:bodyPr>
                <a:normAutofit fontScale="92500" lnSpcReduction="10000"/>
              </a:bodyPr>
              <a:lstStyle/>
              <a:p>
                <a:pPr marL="0" indent="0">
                  <a:buNone/>
                </a:pPr>
                <a:r>
                  <a:rPr lang="cs-CZ" dirty="0"/>
                  <a:t>CO</a:t>
                </a:r>
                <a:r>
                  <a:rPr lang="cs-CZ" baseline="-25000" dirty="0"/>
                  <a:t>2</a:t>
                </a:r>
                <a:r>
                  <a:rPr lang="cs-CZ" dirty="0"/>
                  <a:t>+H</a:t>
                </a:r>
                <a:r>
                  <a:rPr lang="cs-CZ" baseline="-25000" dirty="0"/>
                  <a:t>2</a:t>
                </a:r>
                <a:r>
                  <a:rPr lang="cs-CZ" dirty="0"/>
                  <a:t>O        H</a:t>
                </a:r>
                <a:r>
                  <a:rPr lang="cs-CZ" baseline="-25000" dirty="0"/>
                  <a:t>2</a:t>
                </a:r>
                <a:r>
                  <a:rPr lang="cs-CZ" dirty="0"/>
                  <a:t>CO</a:t>
                </a:r>
                <a:r>
                  <a:rPr lang="cs-CZ" baseline="-25000" dirty="0"/>
                  <a:t>3</a:t>
                </a:r>
                <a:r>
                  <a:rPr lang="cs-CZ" dirty="0"/>
                  <a:t>        H</a:t>
                </a:r>
                <a:r>
                  <a:rPr lang="cs-CZ" baseline="30000" dirty="0"/>
                  <a:t>+</a:t>
                </a:r>
                <a:r>
                  <a:rPr lang="cs-CZ" dirty="0"/>
                  <a:t> + HCO</a:t>
                </a:r>
                <a:r>
                  <a:rPr lang="cs-CZ" baseline="-25000" dirty="0"/>
                  <a:t>3</a:t>
                </a:r>
                <a:r>
                  <a:rPr lang="cs-CZ" baseline="30000" dirty="0"/>
                  <a:t>-</a:t>
                </a:r>
              </a:p>
              <a:p>
                <a:pPr marL="0" indent="0">
                  <a:buNone/>
                </a:pPr>
                <a:endParaRPr lang="cs-CZ" dirty="0"/>
              </a:p>
              <a:p>
                <a:pPr marL="0" indent="0">
                  <a:buNone/>
                </a:pPr>
                <a:r>
                  <a:rPr lang="cs-CZ" dirty="0"/>
                  <a:t>Katalyzátor: </a:t>
                </a:r>
                <a:r>
                  <a:rPr lang="cs-CZ" dirty="0" err="1"/>
                  <a:t>Karboanhydráza</a:t>
                </a:r>
                <a:r>
                  <a:rPr lang="cs-CZ" dirty="0"/>
                  <a:t> - přítomna v žaludku, ledvinách a erytrocytech </a:t>
                </a:r>
                <a:endParaRPr lang="cs-CZ" baseline="30000" dirty="0"/>
              </a:p>
              <a:p>
                <a:pPr marL="0" indent="0">
                  <a:buNone/>
                </a:pPr>
                <a:endParaRPr lang="cs-CZ" baseline="30000" dirty="0"/>
              </a:p>
              <a:p>
                <a:pPr marL="0" indent="0">
                  <a:buNone/>
                </a:pPr>
                <a:r>
                  <a:rPr lang="cs-CZ" dirty="0"/>
                  <a:t>Reakční rovnováha: </a:t>
                </a:r>
                <a:r>
                  <a:rPr lang="cs-CZ" b="1" dirty="0" err="1"/>
                  <a:t>Henderson-Hasselbalchova</a:t>
                </a:r>
                <a:r>
                  <a:rPr lang="cs-CZ" b="1" dirty="0"/>
                  <a:t> rovnice:</a:t>
                </a:r>
                <a:endParaRPr lang="en-US" b="1" dirty="0"/>
              </a:p>
              <a:p>
                <a:pPr marL="0" indent="0">
                  <a:buNone/>
                </a:pPr>
                <a:endParaRPr lang="cs-CZ" dirty="0"/>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𝑝𝐻</m:t>
                      </m:r>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𝑝𝐾</m:t>
                          </m:r>
                        </m:e>
                        <m:sub>
                          <m:r>
                            <a:rPr lang="cs-CZ" b="0" i="1" smtClean="0">
                              <a:latin typeface="Cambria Math" panose="02040503050406030204" pitchFamily="18" charset="0"/>
                            </a:rPr>
                            <m:t>𝐴</m:t>
                          </m:r>
                        </m:sub>
                      </m:sSub>
                      <m:r>
                        <a:rPr lang="cs-CZ" b="0" i="1" smtClean="0">
                          <a:latin typeface="Cambria Math" panose="02040503050406030204" pitchFamily="18" charset="0"/>
                        </a:rPr>
                        <m:t>+</m:t>
                      </m:r>
                      <m:r>
                        <a:rPr lang="cs-CZ" b="0" i="1" smtClean="0">
                          <a:latin typeface="Cambria Math" panose="02040503050406030204" pitchFamily="18" charset="0"/>
                        </a:rPr>
                        <m:t>𝑙𝑜𝑔</m:t>
                      </m:r>
                      <m:f>
                        <m:fPr>
                          <m:ctrlPr>
                            <a:rPr lang="cs-CZ" b="0" i="1" smtClean="0">
                              <a:latin typeface="Cambria Math" panose="02040503050406030204" pitchFamily="18" charset="0"/>
                            </a:rPr>
                          </m:ctrlPr>
                        </m:fPr>
                        <m:num>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𝐻𝐶𝑂</m:t>
                              </m:r>
                            </m:e>
                            <m:sub>
                              <m:r>
                                <a:rPr lang="en-US" b="0" i="1" smtClean="0">
                                  <a:latin typeface="Cambria Math" panose="02040503050406030204" pitchFamily="18" charset="0"/>
                                </a:rPr>
                                <m:t>3</m:t>
                              </m:r>
                            </m:sub>
                            <m:sup>
                              <m:r>
                                <a:rPr lang="en-US" b="0" i="1" smtClean="0">
                                  <a:latin typeface="Cambria Math" panose="02040503050406030204" pitchFamily="18" charset="0"/>
                                </a:rPr>
                                <m:t>−</m:t>
                              </m:r>
                            </m:sup>
                          </m:sSubSup>
                          <m:r>
                            <a:rPr lang="en-US" b="0" i="1" smtClean="0">
                              <a:latin typeface="Cambria Math" panose="02040503050406030204" pitchFamily="18" charset="0"/>
                            </a:rPr>
                            <m:t>]</m:t>
                          </m:r>
                        </m:num>
                        <m:den>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𝑝𝐶𝑂</m:t>
                              </m:r>
                            </m:e>
                            <m:sub>
                              <m:r>
                                <a:rPr lang="en-US" b="0" i="1" smtClean="0">
                                  <a:latin typeface="Cambria Math" panose="02040503050406030204" pitchFamily="18" charset="0"/>
                                </a:rPr>
                                <m:t>2</m:t>
                              </m:r>
                            </m:sub>
                          </m:sSub>
                        </m:den>
                      </m:f>
                    </m:oMath>
                  </m:oMathPara>
                </a14:m>
                <a:endParaRPr lang="en-US" dirty="0"/>
              </a:p>
              <a:p>
                <a:pPr marL="0" indent="0">
                  <a:buNone/>
                </a:pPr>
                <a:endParaRPr lang="cs-CZ" dirty="0"/>
              </a:p>
              <a:p>
                <a:pPr marL="0" indent="0">
                  <a:buNone/>
                </a:pPr>
                <a:endParaRPr lang="cs-CZ" altLang="cs-CZ" b="1" dirty="0"/>
              </a:p>
              <a:p>
                <a:pPr marL="0" indent="0">
                  <a:buNone/>
                </a:pPr>
                <a:endParaRPr lang="cs-CZ" altLang="cs-CZ" b="1" dirty="0"/>
              </a:p>
              <a:p>
                <a:pPr marL="0" indent="0">
                  <a:buNone/>
                </a:pPr>
                <a:endParaRPr lang="cs-CZ" altLang="cs-CZ" b="1" dirty="0"/>
              </a:p>
              <a:p>
                <a:pPr marL="0" indent="0">
                  <a:buNone/>
                </a:pPr>
                <a:endParaRPr lang="en-US" altLang="cs-CZ" b="1" dirty="0"/>
              </a:p>
              <a:p>
                <a:pPr marL="0" indent="0">
                  <a:buNone/>
                </a:pPr>
                <a:endParaRPr lang="cs-CZ" baseline="30000" dirty="0"/>
              </a:p>
              <a:p>
                <a:pPr marL="0" indent="0">
                  <a:buNone/>
                </a:pPr>
                <a:endParaRPr lang="cs-CZ" baseline="30000" dirty="0"/>
              </a:p>
              <a:p>
                <a:pPr marL="0" indent="0">
                  <a:buNone/>
                </a:pPr>
                <a:endParaRPr lang="cs-CZ" dirty="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sz="half" idx="1"/>
              </p:nvPr>
            </p:nvSpPr>
            <p:spPr>
              <a:blipFill>
                <a:blip r:embed="rId2"/>
                <a:stretch>
                  <a:fillRect l="-2118" t="-280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Zástupný symbol pro obsah 10"/>
              <p:cNvSpPr>
                <a:spLocks noGrp="1"/>
              </p:cNvSpPr>
              <p:nvPr>
                <p:ph sz="half" idx="2"/>
              </p:nvPr>
            </p:nvSpPr>
            <p:spPr>
              <a:xfrm>
                <a:off x="6468532" y="1608667"/>
                <a:ext cx="4885267" cy="4568296"/>
              </a:xfrm>
            </p:spPr>
            <p:txBody>
              <a:bodyPr>
                <a:normAutofit fontScale="92500" lnSpcReduction="10000"/>
              </a:bodyPr>
              <a:lstStyle/>
              <a:p>
                <a:pPr marL="0" indent="0">
                  <a:buNone/>
                </a:pPr>
                <a:r>
                  <a:rPr lang="cs-CZ" dirty="0"/>
                  <a:t>Při dosazení numerických hodnot (pCO</a:t>
                </a:r>
                <a:r>
                  <a:rPr lang="cs-CZ" baseline="-25000" dirty="0"/>
                  <a:t>2</a:t>
                </a:r>
                <a:r>
                  <a:rPr lang="cs-CZ" dirty="0"/>
                  <a:t> je v </a:t>
                </a:r>
                <a:r>
                  <a:rPr lang="cs-CZ" dirty="0" err="1"/>
                  <a:t>kPa</a:t>
                </a:r>
                <a:r>
                  <a:rPr lang="cs-CZ" dirty="0"/>
                  <a:t>) :</a:t>
                </a:r>
              </a:p>
              <a:p>
                <a:pPr marL="0" indent="0">
                  <a:buNone/>
                </a:pPr>
                <a:endParaRPr lang="cs-CZ" dirty="0"/>
              </a:p>
              <a:p>
                <a:pPr marL="0" indent="0">
                  <a:buNone/>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𝑝𝐻</m:t>
                      </m:r>
                      <m:r>
                        <a:rPr lang="cs-CZ" i="1">
                          <a:latin typeface="Cambria Math" panose="02040503050406030204" pitchFamily="18" charset="0"/>
                        </a:rPr>
                        <m:t>=6,1+</m:t>
                      </m:r>
                      <m:r>
                        <a:rPr lang="cs-CZ" i="1">
                          <a:latin typeface="Cambria Math" panose="02040503050406030204" pitchFamily="18" charset="0"/>
                        </a:rPr>
                        <m:t>𝑙𝑜𝑔</m:t>
                      </m:r>
                      <m:f>
                        <m:fPr>
                          <m:ctrlPr>
                            <a:rPr lang="cs-CZ" i="1">
                              <a:latin typeface="Cambria Math" panose="02040503050406030204" pitchFamily="18" charset="0"/>
                            </a:rPr>
                          </m:ctrlPr>
                        </m:fPr>
                        <m:num>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𝐻𝐶𝑂</m:t>
                              </m:r>
                            </m:e>
                            <m:sub>
                              <m:r>
                                <a:rPr lang="en-US" i="1">
                                  <a:latin typeface="Cambria Math" panose="02040503050406030204" pitchFamily="18" charset="0"/>
                                </a:rPr>
                                <m:t>3</m:t>
                              </m:r>
                            </m:sub>
                            <m:sup>
                              <m:r>
                                <a:rPr lang="en-US" i="1">
                                  <a:latin typeface="Cambria Math" panose="02040503050406030204" pitchFamily="18" charset="0"/>
                                </a:rPr>
                                <m:t>−</m:t>
                              </m:r>
                            </m:sup>
                          </m:sSubSup>
                          <m:r>
                            <a:rPr lang="en-US" i="1">
                              <a:latin typeface="Cambria Math" panose="02040503050406030204" pitchFamily="18" charset="0"/>
                            </a:rPr>
                            <m:t>]</m:t>
                          </m:r>
                        </m:num>
                        <m:den>
                          <m:r>
                            <a:rPr lang="en-US" i="1">
                              <a:latin typeface="Cambria Math" panose="02040503050406030204" pitchFamily="18" charset="0"/>
                            </a:rPr>
                            <m:t>0,22∗</m:t>
                          </m:r>
                          <m:sSub>
                            <m:sSubPr>
                              <m:ctrlPr>
                                <a:rPr lang="en-US" i="1">
                                  <a:latin typeface="Cambria Math" panose="02040503050406030204" pitchFamily="18" charset="0"/>
                                </a:rPr>
                              </m:ctrlPr>
                            </m:sSubPr>
                            <m:e>
                              <m:r>
                                <a:rPr lang="en-US" i="1">
                                  <a:latin typeface="Cambria Math" panose="02040503050406030204" pitchFamily="18" charset="0"/>
                                </a:rPr>
                                <m:t>𝑝𝐶𝑂</m:t>
                              </m:r>
                            </m:e>
                            <m:sub>
                              <m:r>
                                <a:rPr lang="en-US" i="1">
                                  <a:latin typeface="Cambria Math" panose="02040503050406030204" pitchFamily="18" charset="0"/>
                                </a:rPr>
                                <m:t>2</m:t>
                              </m:r>
                            </m:sub>
                          </m:sSub>
                        </m:den>
                      </m:f>
                    </m:oMath>
                  </m:oMathPara>
                </a14:m>
                <a:endParaRPr lang="cs-CZ" dirty="0"/>
              </a:p>
              <a:p>
                <a:pPr marL="0" indent="0">
                  <a:buNone/>
                </a:pPr>
                <a:endParaRPr lang="cs-CZ" dirty="0"/>
              </a:p>
              <a:p>
                <a:pPr marL="0" indent="0">
                  <a:buNone/>
                </a:pPr>
                <a:r>
                  <a:rPr lang="cs-CZ" dirty="0"/>
                  <a:t>Otázka pro jedničkáře: </a:t>
                </a:r>
                <a:r>
                  <a:rPr lang="cs-CZ" dirty="0" err="1"/>
                  <a:t>pK</a:t>
                </a:r>
                <a:r>
                  <a:rPr lang="cs-CZ" baseline="-25000" dirty="0" err="1"/>
                  <a:t>A</a:t>
                </a:r>
                <a:r>
                  <a:rPr lang="cs-CZ" dirty="0"/>
                  <a:t> </a:t>
                </a:r>
                <a:r>
                  <a:rPr lang="cs-CZ" dirty="0" err="1"/>
                  <a:t>bikarbonátového</a:t>
                </a:r>
                <a:r>
                  <a:rPr lang="cs-CZ" dirty="0"/>
                  <a:t> pufru je 6,1. To je dost vzdálené od fyziologického pH = 7,4. Snižuje to </a:t>
                </a:r>
                <a:r>
                  <a:rPr lang="cs-CZ" dirty="0" err="1"/>
                  <a:t>pufrační</a:t>
                </a:r>
                <a:r>
                  <a:rPr lang="cs-CZ" dirty="0"/>
                  <a:t> kapacitu </a:t>
                </a:r>
                <a:r>
                  <a:rPr lang="cs-CZ" dirty="0" err="1"/>
                  <a:t>bikarbonátového</a:t>
                </a:r>
                <a:r>
                  <a:rPr lang="cs-CZ" dirty="0"/>
                  <a:t> pufru?</a:t>
                </a:r>
                <a:endParaRPr lang="cs-CZ" baseline="-25000" dirty="0"/>
              </a:p>
            </p:txBody>
          </p:sp>
        </mc:Choice>
        <mc:Fallback xmlns="">
          <p:sp>
            <p:nvSpPr>
              <p:cNvPr id="11" name="Zástupný symbol pro obsah 10"/>
              <p:cNvSpPr>
                <a:spLocks noGrp="1" noRot="1" noChangeAspect="1" noMove="1" noResize="1" noEditPoints="1" noAdjustHandles="1" noChangeArrowheads="1" noChangeShapeType="1" noTextEdit="1"/>
              </p:cNvSpPr>
              <p:nvPr>
                <p:ph sz="half" idx="2"/>
              </p:nvPr>
            </p:nvSpPr>
            <p:spPr>
              <a:xfrm>
                <a:off x="6468532" y="1608667"/>
                <a:ext cx="4885267" cy="4568296"/>
              </a:xfrm>
              <a:blipFill>
                <a:blip r:embed="rId3"/>
                <a:stretch>
                  <a:fillRect l="-2247" t="-2670" r="-3496"/>
                </a:stretch>
              </a:blipFill>
            </p:spPr>
            <p:txBody>
              <a:bodyPr/>
              <a:lstStyle/>
              <a:p>
                <a:r>
                  <a:rPr lang="cs-CZ">
                    <a:noFill/>
                  </a:rPr>
                  <a:t> </a:t>
                </a:r>
              </a:p>
            </p:txBody>
          </p:sp>
        </mc:Fallback>
      </mc:AlternateContent>
      <p:sp>
        <p:nvSpPr>
          <p:cNvPr id="4" name="Line 5"/>
          <p:cNvSpPr>
            <a:spLocks noChangeShapeType="1"/>
          </p:cNvSpPr>
          <p:nvPr/>
        </p:nvSpPr>
        <p:spPr bwMode="auto">
          <a:xfrm>
            <a:off x="2235205" y="1988535"/>
            <a:ext cx="44329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 name="Line 10"/>
          <p:cNvSpPr>
            <a:spLocks noChangeShapeType="1"/>
          </p:cNvSpPr>
          <p:nvPr/>
        </p:nvSpPr>
        <p:spPr bwMode="auto">
          <a:xfrm flipH="1">
            <a:off x="2199069" y="2101247"/>
            <a:ext cx="44253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5"/>
          <p:cNvSpPr>
            <a:spLocks noChangeShapeType="1"/>
          </p:cNvSpPr>
          <p:nvPr/>
        </p:nvSpPr>
        <p:spPr bwMode="auto">
          <a:xfrm>
            <a:off x="3642108" y="2005470"/>
            <a:ext cx="489631"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 name="Line 10"/>
          <p:cNvSpPr>
            <a:spLocks noChangeShapeType="1"/>
          </p:cNvSpPr>
          <p:nvPr/>
        </p:nvSpPr>
        <p:spPr bwMode="auto">
          <a:xfrm flipH="1">
            <a:off x="3621475" y="2118182"/>
            <a:ext cx="442531"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183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build="p"/>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líce obr"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71" y="940320"/>
            <a:ext cx="1572649" cy="189131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744071" y="0"/>
            <a:ext cx="10515600" cy="1325563"/>
          </a:xfrm>
        </p:spPr>
        <p:txBody>
          <a:bodyPr/>
          <a:lstStyle/>
          <a:p>
            <a:r>
              <a:rPr lang="cs-CZ" dirty="0" err="1"/>
              <a:t>Bikarbonátový</a:t>
            </a:r>
            <a:r>
              <a:rPr lang="cs-CZ" dirty="0"/>
              <a:t> pufr</a:t>
            </a:r>
          </a:p>
        </p:txBody>
      </p:sp>
      <p:sp>
        <p:nvSpPr>
          <p:cNvPr id="3" name="TextovéPole 2"/>
          <p:cNvSpPr txBox="1"/>
          <p:nvPr/>
        </p:nvSpPr>
        <p:spPr>
          <a:xfrm>
            <a:off x="3098800" y="1032933"/>
            <a:ext cx="8144933" cy="1938992"/>
          </a:xfrm>
          <a:prstGeom prst="rect">
            <a:avLst/>
          </a:prstGeom>
          <a:noFill/>
        </p:spPr>
        <p:txBody>
          <a:bodyPr wrap="square" rtlCol="0">
            <a:spAutoFit/>
          </a:bodyPr>
          <a:lstStyle/>
          <a:p>
            <a:r>
              <a:rPr lang="cs-CZ" sz="2400" dirty="0"/>
              <a:t>Možné grafické znázornění reakčních </a:t>
            </a:r>
            <a:r>
              <a:rPr lang="cs-CZ" sz="2400" dirty="0" err="1"/>
              <a:t>rovnováh</a:t>
            </a:r>
            <a:r>
              <a:rPr lang="cs-CZ" sz="2400" dirty="0"/>
              <a:t> (dle </a:t>
            </a:r>
            <a:r>
              <a:rPr lang="cs-CZ" sz="2400" dirty="0" err="1"/>
              <a:t>Henderson-Hasselbalchovy</a:t>
            </a:r>
            <a:r>
              <a:rPr lang="cs-CZ" sz="2400" dirty="0"/>
              <a:t> rovnice): </a:t>
            </a:r>
          </a:p>
          <a:p>
            <a:r>
              <a:rPr lang="cs-CZ" sz="2400" dirty="0"/>
              <a:t>  </a:t>
            </a:r>
          </a:p>
          <a:p>
            <a:r>
              <a:rPr lang="cs-CZ" sz="2400" dirty="0"/>
              <a:t>   CO</a:t>
            </a:r>
            <a:r>
              <a:rPr lang="cs-CZ" sz="2400" baseline="-25000" dirty="0"/>
              <a:t>2</a:t>
            </a:r>
            <a:r>
              <a:rPr lang="cs-CZ" sz="2400" dirty="0"/>
              <a:t>+H</a:t>
            </a:r>
            <a:r>
              <a:rPr lang="cs-CZ" sz="2400" baseline="-25000" dirty="0"/>
              <a:t>2</a:t>
            </a:r>
            <a:r>
              <a:rPr lang="cs-CZ" sz="2400" dirty="0"/>
              <a:t>O          H</a:t>
            </a:r>
            <a:r>
              <a:rPr lang="cs-CZ" sz="2400" baseline="-25000" dirty="0"/>
              <a:t>2</a:t>
            </a:r>
            <a:r>
              <a:rPr lang="cs-CZ" sz="2400" dirty="0"/>
              <a:t>CO</a:t>
            </a:r>
            <a:r>
              <a:rPr lang="cs-CZ" sz="2400" baseline="-25000" dirty="0"/>
              <a:t>3</a:t>
            </a:r>
            <a:r>
              <a:rPr lang="cs-CZ" sz="2400" dirty="0"/>
              <a:t>                 H</a:t>
            </a:r>
            <a:r>
              <a:rPr lang="cs-CZ" sz="2400" baseline="30000" dirty="0"/>
              <a:t>+</a:t>
            </a:r>
            <a:r>
              <a:rPr lang="cs-CZ" sz="2400" dirty="0"/>
              <a:t> + HCO</a:t>
            </a:r>
            <a:r>
              <a:rPr lang="cs-CZ" sz="2400" baseline="-25000" dirty="0"/>
              <a:t>3</a:t>
            </a:r>
            <a:r>
              <a:rPr lang="cs-CZ" sz="2400" baseline="30000" dirty="0"/>
              <a:t>-</a:t>
            </a:r>
          </a:p>
          <a:p>
            <a:endParaRPr lang="cs-CZ" sz="2400" dirty="0"/>
          </a:p>
        </p:txBody>
      </p:sp>
      <p:sp>
        <p:nvSpPr>
          <p:cNvPr id="72" name="Line 5"/>
          <p:cNvSpPr>
            <a:spLocks noChangeShapeType="1"/>
          </p:cNvSpPr>
          <p:nvPr/>
        </p:nvSpPr>
        <p:spPr bwMode="auto">
          <a:xfrm>
            <a:off x="6046637" y="2327206"/>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3" name="Line 10"/>
          <p:cNvSpPr>
            <a:spLocks noChangeShapeType="1"/>
          </p:cNvSpPr>
          <p:nvPr/>
        </p:nvSpPr>
        <p:spPr bwMode="auto">
          <a:xfrm flipH="1">
            <a:off x="5975199" y="2439918"/>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 name="Line 5"/>
          <p:cNvSpPr>
            <a:spLocks noChangeShapeType="1"/>
          </p:cNvSpPr>
          <p:nvPr/>
        </p:nvSpPr>
        <p:spPr bwMode="auto">
          <a:xfrm>
            <a:off x="4572007" y="2327195"/>
            <a:ext cx="44329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7" name="Line 10"/>
          <p:cNvSpPr>
            <a:spLocks noChangeShapeType="1"/>
          </p:cNvSpPr>
          <p:nvPr/>
        </p:nvSpPr>
        <p:spPr bwMode="auto">
          <a:xfrm flipH="1">
            <a:off x="4535871" y="2439907"/>
            <a:ext cx="44253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 name="Kapalina CO2 horní"/>
          <p:cNvSpPr/>
          <p:nvPr/>
        </p:nvSpPr>
        <p:spPr>
          <a:xfrm>
            <a:off x="2540613" y="3984456"/>
            <a:ext cx="1283354" cy="208731"/>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Kapalina CO2 dolní"/>
          <p:cNvSpPr/>
          <p:nvPr/>
        </p:nvSpPr>
        <p:spPr>
          <a:xfrm>
            <a:off x="2542913" y="4182987"/>
            <a:ext cx="1264594" cy="253474"/>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0" name="CO2 Vanička"/>
          <p:cNvGrpSpPr/>
          <p:nvPr/>
        </p:nvGrpSpPr>
        <p:grpSpPr>
          <a:xfrm>
            <a:off x="2300622" y="3623758"/>
            <a:ext cx="1536035" cy="1049480"/>
            <a:chOff x="7040738" y="3289540"/>
            <a:chExt cx="1536035" cy="1049480"/>
          </a:xfrm>
        </p:grpSpPr>
        <p:cxnSp>
          <p:nvCxnSpPr>
            <p:cNvPr id="81" name="Přímá spojnice 80"/>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Oblouk 83"/>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5" name="Oblouk 84"/>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86" name="CO2 H2CO3 přepážka"/>
          <p:cNvCxnSpPr/>
          <p:nvPr/>
        </p:nvCxnSpPr>
        <p:spPr>
          <a:xfrm>
            <a:off x="3627507" y="3618007"/>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Ohnutá šipka 87"/>
          <p:cNvSpPr/>
          <p:nvPr/>
        </p:nvSpPr>
        <p:spPr>
          <a:xfrm>
            <a:off x="2265369" y="2269651"/>
            <a:ext cx="673100" cy="838200"/>
          </a:xfrm>
          <a:prstGeom prst="bentArrow">
            <a:avLst/>
          </a:prstGeom>
          <a:solidFill>
            <a:srgbClr val="8BEE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89" name="Hladina CO2 ryska"/>
          <p:cNvCxnSpPr/>
          <p:nvPr/>
        </p:nvCxnSpPr>
        <p:spPr>
          <a:xfrm>
            <a:off x="2548028" y="3985942"/>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90" name="ryska CO2 leva"/>
          <p:cNvCxnSpPr/>
          <p:nvPr/>
        </p:nvCxnSpPr>
        <p:spPr>
          <a:xfrm>
            <a:off x="3865424" y="3991577"/>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ryska CO2 prava"/>
          <p:cNvCxnSpPr/>
          <p:nvPr/>
        </p:nvCxnSpPr>
        <p:spPr>
          <a:xfrm>
            <a:off x="2088718" y="3988291"/>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CO2 H2CO3 txt"/>
          <p:cNvSpPr txBox="1"/>
          <p:nvPr/>
        </p:nvSpPr>
        <p:spPr>
          <a:xfrm>
            <a:off x="2333543" y="3101378"/>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102" name="Reakční šipka popředí"/>
          <p:cNvSpPr/>
          <p:nvPr/>
        </p:nvSpPr>
        <p:spPr>
          <a:xfrm rot="5400000">
            <a:off x="5217372" y="2749173"/>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3" name="Reakční šipka pozadí"/>
          <p:cNvSpPr/>
          <p:nvPr/>
        </p:nvSpPr>
        <p:spPr>
          <a:xfrm rot="5400000">
            <a:off x="5216023" y="2738984"/>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5" name="Obdélník 104"/>
          <p:cNvSpPr/>
          <p:nvPr/>
        </p:nvSpPr>
        <p:spPr>
          <a:xfrm>
            <a:off x="7725503" y="3697388"/>
            <a:ext cx="1940849" cy="42961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Volný tvar 105"/>
          <p:cNvSpPr/>
          <p:nvPr/>
        </p:nvSpPr>
        <p:spPr>
          <a:xfrm>
            <a:off x="7731807" y="4047067"/>
            <a:ext cx="1947128" cy="434504"/>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7" name="Skupina 106"/>
          <p:cNvGrpSpPr/>
          <p:nvPr/>
        </p:nvGrpSpPr>
        <p:grpSpPr>
          <a:xfrm>
            <a:off x="7496555" y="3338458"/>
            <a:ext cx="2182808" cy="1371111"/>
            <a:chOff x="374349" y="4616605"/>
            <a:chExt cx="2182808" cy="1371111"/>
          </a:xfrm>
        </p:grpSpPr>
        <p:cxnSp>
          <p:nvCxnSpPr>
            <p:cNvPr id="108" name="Přímá spojnice 107"/>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Oblouk 110"/>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2" name="Oblouk 111"/>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13" name="TextovéPole 112"/>
          <p:cNvSpPr txBox="1"/>
          <p:nvPr/>
        </p:nvSpPr>
        <p:spPr>
          <a:xfrm>
            <a:off x="8058121" y="3096915"/>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cxnSp>
        <p:nvCxnSpPr>
          <p:cNvPr id="114" name="Přímá spojnice 113"/>
          <p:cNvCxnSpPr/>
          <p:nvPr/>
        </p:nvCxnSpPr>
        <p:spPr>
          <a:xfrm>
            <a:off x="7714754" y="3691289"/>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sp>
        <p:nvSpPr>
          <p:cNvPr id="115" name="Obdélník 114"/>
          <p:cNvSpPr/>
          <p:nvPr/>
        </p:nvSpPr>
        <p:spPr>
          <a:xfrm>
            <a:off x="6185679" y="5855014"/>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6" name="Obdélník 115"/>
          <p:cNvSpPr/>
          <p:nvPr/>
        </p:nvSpPr>
        <p:spPr>
          <a:xfrm>
            <a:off x="6180122" y="5520952"/>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7" name="Volný tvar 116"/>
          <p:cNvSpPr/>
          <p:nvPr/>
        </p:nvSpPr>
        <p:spPr>
          <a:xfrm>
            <a:off x="6189043" y="5859954"/>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18" name="Skupina 117"/>
          <p:cNvGrpSpPr/>
          <p:nvPr/>
        </p:nvGrpSpPr>
        <p:grpSpPr>
          <a:xfrm>
            <a:off x="6164372" y="4692049"/>
            <a:ext cx="328807" cy="1604665"/>
            <a:chOff x="4982838" y="2487654"/>
            <a:chExt cx="328807" cy="1604665"/>
          </a:xfrm>
        </p:grpSpPr>
        <p:cxnSp>
          <p:nvCxnSpPr>
            <p:cNvPr id="119" name="Přímá spojnice 118"/>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Přímá spojnice 119"/>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Oblouk 120"/>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2" name="Oblouk 121"/>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23" name="Přímá spojnice 122"/>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ovéPole 123"/>
          <p:cNvSpPr txBox="1"/>
          <p:nvPr/>
        </p:nvSpPr>
        <p:spPr>
          <a:xfrm>
            <a:off x="6538011" y="4667032"/>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125" name="Přímá spojnice 124"/>
          <p:cNvCxnSpPr/>
          <p:nvPr/>
        </p:nvCxnSpPr>
        <p:spPr>
          <a:xfrm>
            <a:off x="6186068" y="5520451"/>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26" name="pH 7,4 ryska leva"/>
          <p:cNvCxnSpPr/>
          <p:nvPr/>
        </p:nvCxnSpPr>
        <p:spPr>
          <a:xfrm>
            <a:off x="5855161" y="5522054"/>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pH 7,4 ryska prava"/>
          <p:cNvCxnSpPr/>
          <p:nvPr/>
        </p:nvCxnSpPr>
        <p:spPr>
          <a:xfrm>
            <a:off x="6509769" y="5522843"/>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8" name="pH 7,4 popis"/>
          <p:cNvSpPr txBox="1"/>
          <p:nvPr/>
        </p:nvSpPr>
        <p:spPr>
          <a:xfrm>
            <a:off x="6494890" y="5191376"/>
            <a:ext cx="1018632" cy="369332"/>
          </a:xfrm>
          <a:prstGeom prst="rect">
            <a:avLst/>
          </a:prstGeom>
          <a:noFill/>
        </p:spPr>
        <p:txBody>
          <a:bodyPr wrap="square" rtlCol="0">
            <a:spAutoFit/>
          </a:bodyPr>
          <a:lstStyle/>
          <a:p>
            <a:r>
              <a:rPr lang="cs-CZ" dirty="0"/>
              <a:t>pH= 7,4</a:t>
            </a:r>
          </a:p>
        </p:txBody>
      </p:sp>
      <p:grpSp>
        <p:nvGrpSpPr>
          <p:cNvPr id="129" name="Lupa"/>
          <p:cNvGrpSpPr/>
          <p:nvPr/>
        </p:nvGrpSpPr>
        <p:grpSpPr>
          <a:xfrm rot="3339108">
            <a:off x="4878593" y="4143541"/>
            <a:ext cx="2050513" cy="3532821"/>
            <a:chOff x="9397217" y="2335234"/>
            <a:chExt cx="1167618" cy="2011685"/>
          </a:xfrm>
        </p:grpSpPr>
        <p:sp>
          <p:nvSpPr>
            <p:cNvPr id="130" name="Ovál 129"/>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1" name="Volný tvar 130"/>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32" name="Obdélník 131"/>
          <p:cNvSpPr/>
          <p:nvPr/>
        </p:nvSpPr>
        <p:spPr>
          <a:xfrm>
            <a:off x="10469804" y="4077020"/>
            <a:ext cx="307773" cy="343459"/>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3" name="Obdélník 132"/>
          <p:cNvSpPr/>
          <p:nvPr/>
        </p:nvSpPr>
        <p:spPr>
          <a:xfrm>
            <a:off x="10464247" y="3742958"/>
            <a:ext cx="307773" cy="343459"/>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4" name="Volný tvar 133"/>
          <p:cNvSpPr/>
          <p:nvPr/>
        </p:nvSpPr>
        <p:spPr>
          <a:xfrm>
            <a:off x="10473168" y="4081960"/>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5" name="Skupina 134"/>
          <p:cNvGrpSpPr/>
          <p:nvPr/>
        </p:nvGrpSpPr>
        <p:grpSpPr>
          <a:xfrm>
            <a:off x="10448497" y="2914055"/>
            <a:ext cx="328807" cy="1604665"/>
            <a:chOff x="4982838" y="2487654"/>
            <a:chExt cx="328807" cy="1604665"/>
          </a:xfrm>
        </p:grpSpPr>
        <p:cxnSp>
          <p:nvCxnSpPr>
            <p:cNvPr id="136" name="Přímá spojnice 135"/>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Oblouk 137"/>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9" name="Oblouk 138"/>
            <p:cNvSpPr/>
            <p:nvPr/>
          </p:nvSpPr>
          <p:spPr>
            <a:xfrm rot="10800000" flipH="1">
              <a:off x="4982838" y="3653263"/>
              <a:ext cx="327993" cy="437908"/>
            </a:xfrm>
            <a:prstGeom prst="arc">
              <a:avLst/>
            </a:prstGeom>
            <a:solidFill>
              <a:srgbClr val="20F49E"/>
            </a:solid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40" name="Přímá spojnice 139"/>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TextovéPole 140"/>
          <p:cNvSpPr txBox="1"/>
          <p:nvPr/>
        </p:nvSpPr>
        <p:spPr>
          <a:xfrm>
            <a:off x="10822135" y="2889038"/>
            <a:ext cx="1048131" cy="461665"/>
          </a:xfrm>
          <a:prstGeom prst="rect">
            <a:avLst/>
          </a:prstGeom>
          <a:noFill/>
        </p:spPr>
        <p:txBody>
          <a:bodyPr wrap="square" rtlCol="0">
            <a:spAutoFit/>
          </a:bodyPr>
          <a:lstStyle/>
          <a:p>
            <a:r>
              <a:rPr lang="cs-CZ" sz="2400" b="1" dirty="0"/>
              <a:t>HCO</a:t>
            </a:r>
            <a:r>
              <a:rPr lang="cs-CZ" sz="2400" b="1" baseline="-25000" dirty="0"/>
              <a:t>3</a:t>
            </a:r>
            <a:r>
              <a:rPr lang="cs-CZ" sz="2400" b="1" baseline="30000" dirty="0"/>
              <a:t>-</a:t>
            </a:r>
            <a:endParaRPr lang="cs-CZ" sz="2400" b="1" dirty="0"/>
          </a:p>
        </p:txBody>
      </p:sp>
      <p:cxnSp>
        <p:nvCxnSpPr>
          <p:cNvPr id="142" name="Přímá spojnice 141"/>
          <p:cNvCxnSpPr/>
          <p:nvPr/>
        </p:nvCxnSpPr>
        <p:spPr>
          <a:xfrm>
            <a:off x="10470193" y="3742457"/>
            <a:ext cx="286966"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grpSp>
        <p:nvGrpSpPr>
          <p:cNvPr id="146" name="Lupa"/>
          <p:cNvGrpSpPr/>
          <p:nvPr/>
        </p:nvGrpSpPr>
        <p:grpSpPr>
          <a:xfrm rot="3339108">
            <a:off x="9264315" y="2382480"/>
            <a:ext cx="2050513" cy="3532821"/>
            <a:chOff x="9397217" y="2335234"/>
            <a:chExt cx="1167618" cy="2011685"/>
          </a:xfrm>
        </p:grpSpPr>
        <p:sp>
          <p:nvSpPr>
            <p:cNvPr id="147" name="Ovál 146"/>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8" name="Volný tvar 147"/>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0" name="Obdélník 149"/>
          <p:cNvSpPr/>
          <p:nvPr/>
        </p:nvSpPr>
        <p:spPr>
          <a:xfrm>
            <a:off x="1286390" y="3946157"/>
            <a:ext cx="307773" cy="343459"/>
          </a:xfrm>
          <a:prstGeom prst="rect">
            <a:avLst/>
          </a:prstGeom>
          <a:solidFill>
            <a:srgbClr val="DBDBDB"/>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9" name="Obdélník 148"/>
          <p:cNvSpPr/>
          <p:nvPr/>
        </p:nvSpPr>
        <p:spPr>
          <a:xfrm>
            <a:off x="1291947" y="3958492"/>
            <a:ext cx="307773" cy="343459"/>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1" name="Volný tvar 150"/>
          <p:cNvSpPr/>
          <p:nvPr/>
        </p:nvSpPr>
        <p:spPr>
          <a:xfrm>
            <a:off x="1295311" y="4285159"/>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52" name="Skupina 151"/>
          <p:cNvGrpSpPr/>
          <p:nvPr/>
        </p:nvGrpSpPr>
        <p:grpSpPr>
          <a:xfrm>
            <a:off x="1270640" y="3117254"/>
            <a:ext cx="328807" cy="1604665"/>
            <a:chOff x="4982838" y="2487654"/>
            <a:chExt cx="328807" cy="1604665"/>
          </a:xfrm>
        </p:grpSpPr>
        <p:cxnSp>
          <p:nvCxnSpPr>
            <p:cNvPr id="153" name="Přímá spojnice 152"/>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Přímá spojnice 153"/>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Oblouk 154"/>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6" name="Oblouk 155"/>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57" name="Přímá spojnice 156"/>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8" name="TextovéPole 157"/>
          <p:cNvSpPr txBox="1"/>
          <p:nvPr/>
        </p:nvSpPr>
        <p:spPr>
          <a:xfrm>
            <a:off x="1644279" y="3092237"/>
            <a:ext cx="844920" cy="461665"/>
          </a:xfrm>
          <a:prstGeom prst="rect">
            <a:avLst/>
          </a:prstGeom>
          <a:noFill/>
        </p:spPr>
        <p:txBody>
          <a:bodyPr wrap="square" rtlCol="0">
            <a:spAutoFit/>
          </a:bodyPr>
          <a:lstStyle/>
          <a:p>
            <a:r>
              <a:rPr lang="cs-CZ" sz="2400" b="1" dirty="0"/>
              <a:t>CO</a:t>
            </a:r>
            <a:r>
              <a:rPr lang="cs-CZ" sz="2400" b="1" baseline="-25000" dirty="0"/>
              <a:t>2</a:t>
            </a:r>
          </a:p>
        </p:txBody>
      </p:sp>
      <p:cxnSp>
        <p:nvCxnSpPr>
          <p:cNvPr id="159" name="Přímá spojnice 158"/>
          <p:cNvCxnSpPr/>
          <p:nvPr/>
        </p:nvCxnSpPr>
        <p:spPr>
          <a:xfrm>
            <a:off x="1292336" y="3945656"/>
            <a:ext cx="286966"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163" name="Lupa"/>
          <p:cNvGrpSpPr/>
          <p:nvPr/>
        </p:nvGrpSpPr>
        <p:grpSpPr>
          <a:xfrm rot="3339108">
            <a:off x="-235272" y="2568746"/>
            <a:ext cx="2050513" cy="3532821"/>
            <a:chOff x="9397217" y="2335234"/>
            <a:chExt cx="1167618" cy="2011685"/>
          </a:xfrm>
        </p:grpSpPr>
        <p:sp>
          <p:nvSpPr>
            <p:cNvPr id="164" name="Ovál 163"/>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5" name="Volný tvar 164"/>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66" name="Kapalina H+ střední prvni zmizne"/>
          <p:cNvSpPr/>
          <p:nvPr/>
        </p:nvSpPr>
        <p:spPr>
          <a:xfrm>
            <a:off x="6185633" y="5855017"/>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7" name="Kapalina H+ horni prvni zmizne"/>
          <p:cNvSpPr/>
          <p:nvPr/>
        </p:nvSpPr>
        <p:spPr>
          <a:xfrm>
            <a:off x="6180076" y="5520955"/>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8" name="Kapalina H+ dolni prvni zmizne"/>
          <p:cNvSpPr/>
          <p:nvPr/>
        </p:nvSpPr>
        <p:spPr>
          <a:xfrm>
            <a:off x="6188997" y="5859957"/>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9" name="Zkumavka H+ prvni zmizne"/>
          <p:cNvGrpSpPr/>
          <p:nvPr/>
        </p:nvGrpSpPr>
        <p:grpSpPr>
          <a:xfrm>
            <a:off x="6164326" y="4692052"/>
            <a:ext cx="328807" cy="1604665"/>
            <a:chOff x="4982838" y="2487654"/>
            <a:chExt cx="328807" cy="1604665"/>
          </a:xfrm>
        </p:grpSpPr>
        <p:cxnSp>
          <p:nvCxnSpPr>
            <p:cNvPr id="170" name="Přímá spojnice 169"/>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Přímá spojnice 170"/>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2" name="Oblouk 171"/>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3" name="Oblouk 172"/>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74" name="Přímá spojnice 173"/>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5" name="TextovéPole 174"/>
          <p:cNvSpPr txBox="1"/>
          <p:nvPr/>
        </p:nvSpPr>
        <p:spPr>
          <a:xfrm>
            <a:off x="6537965" y="4667035"/>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176" name="Přímá spojnice 175"/>
          <p:cNvCxnSpPr/>
          <p:nvPr/>
        </p:nvCxnSpPr>
        <p:spPr>
          <a:xfrm>
            <a:off x="6186022" y="5520454"/>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77" name="pH 7,4 ryska leva"/>
          <p:cNvCxnSpPr/>
          <p:nvPr/>
        </p:nvCxnSpPr>
        <p:spPr>
          <a:xfrm>
            <a:off x="5855115" y="5522057"/>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8" name="pH 7,4 ryska prava"/>
          <p:cNvCxnSpPr/>
          <p:nvPr/>
        </p:nvCxnSpPr>
        <p:spPr>
          <a:xfrm>
            <a:off x="6509723" y="5522846"/>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9" name="pH 7,4 popis"/>
          <p:cNvSpPr txBox="1"/>
          <p:nvPr/>
        </p:nvSpPr>
        <p:spPr>
          <a:xfrm>
            <a:off x="6494844" y="5191379"/>
            <a:ext cx="1018632" cy="369332"/>
          </a:xfrm>
          <a:prstGeom prst="rect">
            <a:avLst/>
          </a:prstGeom>
          <a:noFill/>
        </p:spPr>
        <p:txBody>
          <a:bodyPr wrap="square" rtlCol="0">
            <a:spAutoFit/>
          </a:bodyPr>
          <a:lstStyle/>
          <a:p>
            <a:r>
              <a:rPr lang="cs-CZ" dirty="0"/>
              <a:t>pH= 7,4</a:t>
            </a:r>
          </a:p>
        </p:txBody>
      </p:sp>
      <p:grpSp>
        <p:nvGrpSpPr>
          <p:cNvPr id="180" name="Lupa prvni zmizne"/>
          <p:cNvGrpSpPr/>
          <p:nvPr/>
        </p:nvGrpSpPr>
        <p:grpSpPr>
          <a:xfrm rot="3339108">
            <a:off x="4878547" y="4143544"/>
            <a:ext cx="2050513" cy="3532821"/>
            <a:chOff x="9397217" y="2335234"/>
            <a:chExt cx="1167618" cy="2011685"/>
          </a:xfrm>
        </p:grpSpPr>
        <p:sp>
          <p:nvSpPr>
            <p:cNvPr id="181" name="Ovál 180"/>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2" name="Volný tvar 181"/>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 name="Obdélník 8"/>
          <p:cNvSpPr/>
          <p:nvPr/>
        </p:nvSpPr>
        <p:spPr>
          <a:xfrm>
            <a:off x="7179733" y="6211669"/>
            <a:ext cx="6096000" cy="646331"/>
          </a:xfrm>
          <a:prstGeom prst="rect">
            <a:avLst/>
          </a:prstGeom>
        </p:spPr>
        <p:txBody>
          <a:bodyPr>
            <a:spAutoFit/>
          </a:bodyPr>
          <a:lstStyle/>
          <a:p>
            <a:r>
              <a:rPr lang="cs-CZ" dirty="0"/>
              <a:t>Koncentrace řádově</a:t>
            </a:r>
          </a:p>
          <a:p>
            <a:r>
              <a:rPr lang="cs-CZ" dirty="0"/>
              <a:t>10 </a:t>
            </a:r>
            <a:r>
              <a:rPr lang="cs-CZ" dirty="0" err="1"/>
              <a:t>nmol</a:t>
            </a:r>
            <a:r>
              <a:rPr lang="cs-CZ" dirty="0"/>
              <a:t>/l</a:t>
            </a:r>
          </a:p>
        </p:txBody>
      </p:sp>
    </p:spTree>
    <p:extLst>
      <p:ext uri="{BB962C8B-B14F-4D97-AF65-F5344CB8AC3E}">
        <p14:creationId xmlns:p14="http://schemas.microsoft.com/office/powerpoint/2010/main" val="153183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5E-6 -4.81481E-6 L 2.5E-6 0.02686 " pathEditMode="relative" rAng="0" ptsTypes="AA">
                                      <p:cBhvr>
                                        <p:cTn id="12" dur="2100" fill="hold"/>
                                        <p:tgtEl>
                                          <p:spTgt spid="78"/>
                                        </p:tgtEl>
                                        <p:attrNameLst>
                                          <p:attrName>ppt_x</p:attrName>
                                          <p:attrName>ppt_y</p:attrName>
                                        </p:attrNameLst>
                                      </p:cBhvr>
                                      <p:rCtr x="0" y="1343"/>
                                    </p:animMotion>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2000"/>
                                        <p:tgtEl>
                                          <p:spTgt spid="102"/>
                                        </p:tgtEl>
                                      </p:cBhvr>
                                    </p:animEffect>
                                    <p:set>
                                      <p:cBhvr>
                                        <p:cTn id="17" dur="1" fill="hold">
                                          <p:stCondLst>
                                            <p:cond delay="1999"/>
                                          </p:stCondLst>
                                        </p:cTn>
                                        <p:tgtEl>
                                          <p:spTgt spid="102"/>
                                        </p:tgtEl>
                                        <p:attrNameLst>
                                          <p:attrName>style.visibility</p:attrName>
                                        </p:attrNameLst>
                                      </p:cBhvr>
                                      <p:to>
                                        <p:strVal val="hidden"/>
                                      </p:to>
                                    </p:set>
                                  </p:childTnLst>
                                </p:cTn>
                              </p:par>
                              <p:par>
                                <p:cTn id="18" presetID="22" presetClass="entr" presetSubtype="2" fill="hold" grpId="0" nodeType="withEffect">
                                  <p:stCondLst>
                                    <p:cond delay="500"/>
                                  </p:stCondLst>
                                  <p:childTnLst>
                                    <p:set>
                                      <p:cBhvr>
                                        <p:cTn id="19" dur="1" fill="hold">
                                          <p:stCondLst>
                                            <p:cond delay="0"/>
                                          </p:stCondLst>
                                        </p:cTn>
                                        <p:tgtEl>
                                          <p:spTgt spid="103"/>
                                        </p:tgtEl>
                                        <p:attrNameLst>
                                          <p:attrName>style.visibility</p:attrName>
                                        </p:attrNameLst>
                                      </p:cBhvr>
                                      <p:to>
                                        <p:strVal val="visible"/>
                                      </p:to>
                                    </p:set>
                                    <p:animEffect transition="in" filter="wipe(right)">
                                      <p:cBhvr>
                                        <p:cTn id="20" dur="20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1.25E-6 -2.59259E-6 L -1.25E-6 0.04769 " pathEditMode="relative" rAng="0" ptsTypes="AA">
                                      <p:cBhvr>
                                        <p:cTn id="24" dur="2000" fill="hold"/>
                                        <p:tgtEl>
                                          <p:spTgt spid="167"/>
                                        </p:tgtEl>
                                        <p:attrNameLst>
                                          <p:attrName>ppt_x</p:attrName>
                                          <p:attrName>ppt_y</p:attrName>
                                        </p:attrNameLst>
                                      </p:cBhvr>
                                      <p:rCtr x="0" y="238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7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7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80"/>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9"/>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xit" presetSubtype="2" fill="hold" grpId="1" nodeType="clickEffect">
                                  <p:stCondLst>
                                    <p:cond delay="0"/>
                                  </p:stCondLst>
                                  <p:childTnLst>
                                    <p:animEffect transition="out" filter="wipe(right)">
                                      <p:cBhvr>
                                        <p:cTn id="98" dur="2000"/>
                                        <p:tgtEl>
                                          <p:spTgt spid="103"/>
                                        </p:tgtEl>
                                      </p:cBhvr>
                                    </p:animEffect>
                                    <p:set>
                                      <p:cBhvr>
                                        <p:cTn id="99" dur="1" fill="hold">
                                          <p:stCondLst>
                                            <p:cond delay="1999"/>
                                          </p:stCondLst>
                                        </p:cTn>
                                        <p:tgtEl>
                                          <p:spTgt spid="103"/>
                                        </p:tgtEl>
                                        <p:attrNameLst>
                                          <p:attrName>style.visibility</p:attrName>
                                        </p:attrNameLst>
                                      </p:cBhvr>
                                      <p:to>
                                        <p:strVal val="hidden"/>
                                      </p:to>
                                    </p:set>
                                  </p:childTnLst>
                                </p:cTn>
                              </p:par>
                              <p:par>
                                <p:cTn id="100" presetID="22" presetClass="entr" presetSubtype="2" fill="hold" grpId="1" nodeType="withEffect">
                                  <p:stCondLst>
                                    <p:cond delay="500"/>
                                  </p:stCondLst>
                                  <p:childTnLst>
                                    <p:set>
                                      <p:cBhvr>
                                        <p:cTn id="101" dur="1" fill="hold">
                                          <p:stCondLst>
                                            <p:cond delay="0"/>
                                          </p:stCondLst>
                                        </p:cTn>
                                        <p:tgtEl>
                                          <p:spTgt spid="102"/>
                                        </p:tgtEl>
                                        <p:attrNameLst>
                                          <p:attrName>style.visibility</p:attrName>
                                        </p:attrNameLst>
                                      </p:cBhvr>
                                      <p:to>
                                        <p:strVal val="visible"/>
                                      </p:to>
                                    </p:set>
                                    <p:animEffect transition="in" filter="wipe(right)">
                                      <p:cBhvr>
                                        <p:cTn id="102" dur="2000"/>
                                        <p:tgtEl>
                                          <p:spTgt spid="102"/>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0" nodeType="clickEffect">
                                  <p:stCondLst>
                                    <p:cond delay="0"/>
                                  </p:stCondLst>
                                  <p:childTnLst>
                                    <p:animMotion origin="layout" path="M -1.25E-6 -2.59259E-6 L -1.25E-6 0.04769 " pathEditMode="relative" rAng="0" ptsTypes="AA">
                                      <p:cBhvr>
                                        <p:cTn id="106" dur="2000" fill="hold"/>
                                        <p:tgtEl>
                                          <p:spTgt spid="116"/>
                                        </p:tgtEl>
                                        <p:attrNameLst>
                                          <p:attrName>ppt_x</p:attrName>
                                          <p:attrName>ppt_y</p:attrName>
                                        </p:attrNameLst>
                                      </p:cBhvr>
                                      <p:rCtr x="0" y="2384"/>
                                    </p:animMotion>
                                  </p:childTnLst>
                                </p:cTn>
                              </p:par>
                              <p:par>
                                <p:cTn id="107" presetID="42" presetClass="path" presetSubtype="0" accel="50000" decel="50000" fill="hold" grpId="0" nodeType="withEffect">
                                  <p:stCondLst>
                                    <p:cond delay="0"/>
                                  </p:stCondLst>
                                  <p:childTnLst>
                                    <p:animMotion origin="layout" path="M -3.54167E-6 -3.33333E-6 L -3.54167E-6 0.04769 " pathEditMode="relative" rAng="0" ptsTypes="AA">
                                      <p:cBhvr>
                                        <p:cTn id="108" dur="2000" fill="hold"/>
                                        <p:tgtEl>
                                          <p:spTgt spid="133"/>
                                        </p:tgtEl>
                                        <p:attrNameLst>
                                          <p:attrName>ppt_x</p:attrName>
                                          <p:attrName>ppt_y</p:attrName>
                                        </p:attrNameLst>
                                      </p:cBhvr>
                                      <p:rCtr x="0" y="2384"/>
                                    </p:animMotion>
                                  </p:childTnLst>
                                </p:cTn>
                              </p:par>
                              <p:par>
                                <p:cTn id="109" presetID="42" presetClass="path" presetSubtype="0" accel="50000" decel="50000" fill="hold" grpId="0" nodeType="withEffect">
                                  <p:stCondLst>
                                    <p:cond delay="0"/>
                                  </p:stCondLst>
                                  <p:childTnLst>
                                    <p:animMotion origin="layout" path="M 1.04167E-6 -2.96296E-6 L 1.04167E-6 -0.04745 " pathEditMode="relative" rAng="0" ptsTypes="AA">
                                      <p:cBhvr>
                                        <p:cTn id="110" dur="2000" fill="hold"/>
                                        <p:tgtEl>
                                          <p:spTgt spid="150"/>
                                        </p:tgtEl>
                                        <p:attrNameLst>
                                          <p:attrName>ppt_x</p:attrName>
                                          <p:attrName>ppt_y</p:attrName>
                                        </p:attrNameLst>
                                      </p:cBhvr>
                                      <p:rCtr x="0" y="-2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8" grpId="0" animBg="1"/>
      <p:bldP spid="102" grpId="0" animBg="1"/>
      <p:bldP spid="102" grpId="1" animBg="1"/>
      <p:bldP spid="103" grpId="0" animBg="1"/>
      <p:bldP spid="103" grpId="1" animBg="1"/>
      <p:bldP spid="115" grpId="0" animBg="1"/>
      <p:bldP spid="116" grpId="0" animBg="1"/>
      <p:bldP spid="116" grpId="1" animBg="1"/>
      <p:bldP spid="117" grpId="0" animBg="1"/>
      <p:bldP spid="124" grpId="0"/>
      <p:bldP spid="128" grpId="0"/>
      <p:bldP spid="132" grpId="0" animBg="1"/>
      <p:bldP spid="133" grpId="0" animBg="1"/>
      <p:bldP spid="133" grpId="1" animBg="1"/>
      <p:bldP spid="134" grpId="0" animBg="1"/>
      <p:bldP spid="141" grpId="0"/>
      <p:bldP spid="150" grpId="0" animBg="1"/>
      <p:bldP spid="150" grpId="1" animBg="1"/>
      <p:bldP spid="149" grpId="0" animBg="1"/>
      <p:bldP spid="151" grpId="0" animBg="1"/>
      <p:bldP spid="158" grpId="0"/>
      <p:bldP spid="166" grpId="0" animBg="1"/>
      <p:bldP spid="167" grpId="0" animBg="1"/>
      <p:bldP spid="167" grpId="1" animBg="1"/>
      <p:bldP spid="168" grpId="0" animBg="1"/>
      <p:bldP spid="175" grpId="0"/>
      <p:bldP spid="1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Metabolismus a systém</a:t>
            </a:r>
            <a:br>
              <a:rPr lang="cs-CZ" dirty="0"/>
            </a:br>
            <a:r>
              <a:rPr lang="cs-CZ" dirty="0"/>
              <a:t>regulace ABR</a:t>
            </a:r>
          </a:p>
        </p:txBody>
      </p:sp>
      <p:sp>
        <p:nvSpPr>
          <p:cNvPr id="3" name="Zástupný symbol pro obsah 2"/>
          <p:cNvSpPr>
            <a:spLocks noGrp="1"/>
          </p:cNvSpPr>
          <p:nvPr>
            <p:ph idx="1"/>
          </p:nvPr>
        </p:nvSpPr>
        <p:spPr>
          <a:xfrm>
            <a:off x="838200" y="1825625"/>
            <a:ext cx="5745480" cy="4351338"/>
          </a:xfrm>
        </p:spPr>
        <p:txBody>
          <a:bodyPr/>
          <a:lstStyle/>
          <a:p>
            <a:r>
              <a:rPr lang="cs-CZ" dirty="0"/>
              <a:t>Největší průtok je v systému CO</a:t>
            </a:r>
            <a:r>
              <a:rPr lang="cs-CZ" baseline="-25000" dirty="0"/>
              <a:t>2</a:t>
            </a:r>
            <a:r>
              <a:rPr lang="cs-CZ" dirty="0"/>
              <a:t> </a:t>
            </a:r>
          </a:p>
          <a:p>
            <a:pPr lvl="1"/>
            <a:r>
              <a:rPr lang="cs-CZ" dirty="0"/>
              <a:t>Díky tomu lze pCO</a:t>
            </a:r>
            <a:r>
              <a:rPr lang="cs-CZ" baseline="-25000" dirty="0"/>
              <a:t>2 </a:t>
            </a:r>
            <a:r>
              <a:rPr lang="cs-CZ" dirty="0"/>
              <a:t>dobře regulovat</a:t>
            </a:r>
          </a:p>
          <a:p>
            <a:r>
              <a:rPr lang="cs-CZ" dirty="0"/>
              <a:t>Další toky a zapojení do systému iontů (</a:t>
            </a:r>
            <a:r>
              <a:rPr lang="cs-CZ" dirty="0" err="1"/>
              <a:t>elektroneutralita</a:t>
            </a:r>
            <a:r>
              <a:rPr lang="cs-CZ" dirty="0"/>
              <a:t>) jsou zřejmé z tohoto schématu:</a:t>
            </a:r>
          </a:p>
        </p:txBody>
      </p:sp>
      <p:pic>
        <p:nvPicPr>
          <p:cNvPr id="4" name="Obrázek 3" descr="schema-acidobaze.jpg"/>
          <p:cNvPicPr/>
          <p:nvPr/>
        </p:nvPicPr>
        <p:blipFill>
          <a:blip r:embed="rId2" cstate="print"/>
          <a:stretch>
            <a:fillRect/>
          </a:stretch>
        </p:blipFill>
        <p:spPr>
          <a:xfrm>
            <a:off x="6431280" y="-128996"/>
            <a:ext cx="5760720" cy="7001510"/>
          </a:xfrm>
          <a:prstGeom prst="rect">
            <a:avLst/>
          </a:prstGeom>
        </p:spPr>
      </p:pic>
    </p:spTree>
    <p:extLst>
      <p:ext uri="{BB962C8B-B14F-4D97-AF65-F5344CB8AC3E}">
        <p14:creationId xmlns:p14="http://schemas.microsoft.com/office/powerpoint/2010/main" val="215451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err="1">
                <a:solidFill>
                  <a:srgbClr val="C00000"/>
                </a:solidFill>
              </a:rPr>
              <a:t>Bikarbonátový</a:t>
            </a:r>
            <a:r>
              <a:rPr lang="cs-CZ" dirty="0">
                <a:solidFill>
                  <a:srgbClr val="C00000"/>
                </a:solidFill>
              </a:rPr>
              <a:t> pufr</a:t>
            </a:r>
            <a:endParaRPr lang="cs-CZ" dirty="0"/>
          </a:p>
        </p:txBody>
      </p:sp>
      <p:sp>
        <p:nvSpPr>
          <p:cNvPr id="8" name="Zástupný symbol pro obsah 7"/>
          <p:cNvSpPr>
            <a:spLocks noGrp="1"/>
          </p:cNvSpPr>
          <p:nvPr>
            <p:ph idx="1"/>
          </p:nvPr>
        </p:nvSpPr>
        <p:spPr>
          <a:xfrm>
            <a:off x="838200" y="1825625"/>
            <a:ext cx="10320867" cy="1713442"/>
          </a:xfrm>
        </p:spPr>
        <p:txBody>
          <a:bodyPr/>
          <a:lstStyle/>
          <a:p>
            <a:r>
              <a:rPr lang="cs-CZ" dirty="0"/>
              <a:t>Je </a:t>
            </a:r>
            <a:r>
              <a:rPr lang="cs-CZ" b="1" dirty="0"/>
              <a:t>klíčový z hlediska regulace </a:t>
            </a:r>
            <a:r>
              <a:rPr lang="cs-CZ" dirty="0"/>
              <a:t>dlouhodobých bilancí H</a:t>
            </a:r>
            <a:r>
              <a:rPr lang="cs-CZ" baseline="30000" dirty="0"/>
              <a:t>+</a:t>
            </a:r>
            <a:r>
              <a:rPr lang="cs-CZ" dirty="0"/>
              <a:t> v organismu</a:t>
            </a:r>
          </a:p>
          <a:p>
            <a:r>
              <a:rPr lang="cs-CZ" dirty="0"/>
              <a:t>Plíce – regulují pCO</a:t>
            </a:r>
            <a:r>
              <a:rPr lang="cs-CZ" baseline="-25000" dirty="0"/>
              <a:t>2</a:t>
            </a:r>
          </a:p>
          <a:p>
            <a:r>
              <a:rPr lang="cs-CZ" dirty="0"/>
              <a:t>Ledviny – regulace hladiny HCO</a:t>
            </a:r>
            <a:r>
              <a:rPr lang="cs-CZ" baseline="-25000" dirty="0"/>
              <a:t>3</a:t>
            </a:r>
            <a:r>
              <a:rPr lang="cs-CZ" baseline="30000" dirty="0"/>
              <a:t>-</a:t>
            </a:r>
            <a:r>
              <a:rPr lang="cs-CZ" dirty="0"/>
              <a:t> v krvi a exkrece H</a:t>
            </a:r>
            <a:r>
              <a:rPr lang="cs-CZ" baseline="30000" dirty="0"/>
              <a:t>+</a:t>
            </a:r>
          </a:p>
        </p:txBody>
      </p:sp>
      <p:graphicFrame>
        <p:nvGraphicFramePr>
          <p:cNvPr id="9" name="Tabulka 8"/>
          <p:cNvGraphicFramePr>
            <a:graphicFrameLocks noGrp="1"/>
          </p:cNvGraphicFramePr>
          <p:nvPr>
            <p:extLst>
              <p:ext uri="{D42A27DB-BD31-4B8C-83A1-F6EECF244321}">
                <p14:modId xmlns:p14="http://schemas.microsoft.com/office/powerpoint/2010/main" val="2402556305"/>
              </p:ext>
            </p:extLst>
          </p:nvPr>
        </p:nvGraphicFramePr>
        <p:xfrm>
          <a:off x="1168398" y="3530599"/>
          <a:ext cx="10600268" cy="2975189"/>
        </p:xfrm>
        <a:graphic>
          <a:graphicData uri="http://schemas.openxmlformats.org/drawingml/2006/table">
            <a:tbl>
              <a:tblPr firstRow="1" bandRow="1">
                <a:tableStyleId>{5C22544A-7EE6-4342-B048-85BDC9FD1C3A}</a:tableStyleId>
              </a:tblPr>
              <a:tblGrid>
                <a:gridCol w="2650067">
                  <a:extLst>
                    <a:ext uri="{9D8B030D-6E8A-4147-A177-3AD203B41FA5}">
                      <a16:colId xmlns:a16="http://schemas.microsoft.com/office/drawing/2014/main" val="2977090219"/>
                    </a:ext>
                  </a:extLst>
                </a:gridCol>
                <a:gridCol w="2650067">
                  <a:extLst>
                    <a:ext uri="{9D8B030D-6E8A-4147-A177-3AD203B41FA5}">
                      <a16:colId xmlns:a16="http://schemas.microsoft.com/office/drawing/2014/main" val="343862614"/>
                    </a:ext>
                  </a:extLst>
                </a:gridCol>
                <a:gridCol w="2650067">
                  <a:extLst>
                    <a:ext uri="{9D8B030D-6E8A-4147-A177-3AD203B41FA5}">
                      <a16:colId xmlns:a16="http://schemas.microsoft.com/office/drawing/2014/main" val="723653761"/>
                    </a:ext>
                  </a:extLst>
                </a:gridCol>
                <a:gridCol w="2650067">
                  <a:extLst>
                    <a:ext uri="{9D8B030D-6E8A-4147-A177-3AD203B41FA5}">
                      <a16:colId xmlns:a16="http://schemas.microsoft.com/office/drawing/2014/main" val="2847908621"/>
                    </a:ext>
                  </a:extLst>
                </a:gridCol>
              </a:tblGrid>
              <a:tr h="533401">
                <a:tc>
                  <a:txBody>
                    <a:bodyPr/>
                    <a:lstStyle/>
                    <a:p>
                      <a:endParaRPr lang="cs-CZ" b="1" dirty="0"/>
                    </a:p>
                  </a:txBody>
                  <a:tcPr/>
                </a:tc>
                <a:tc>
                  <a:txBody>
                    <a:bodyPr/>
                    <a:lstStyle/>
                    <a:p>
                      <a:r>
                        <a:rPr lang="cs-CZ" dirty="0"/>
                        <a:t>Primární porucha </a:t>
                      </a:r>
                    </a:p>
                  </a:txBody>
                  <a:tcPr/>
                </a:tc>
                <a:tc>
                  <a:txBody>
                    <a:bodyPr/>
                    <a:lstStyle/>
                    <a:p>
                      <a:r>
                        <a:rPr lang="cs-CZ" dirty="0"/>
                        <a:t>Při H+ =</a:t>
                      </a:r>
                      <a:r>
                        <a:rPr lang="cs-CZ" baseline="0" dirty="0"/>
                        <a:t> 40 </a:t>
                      </a:r>
                      <a:r>
                        <a:rPr lang="cs-CZ" baseline="0" dirty="0" err="1"/>
                        <a:t>nmol</a:t>
                      </a:r>
                      <a:r>
                        <a:rPr lang="cs-CZ" baseline="0" dirty="0"/>
                        <a:t>/l</a:t>
                      </a:r>
                      <a:endParaRPr lang="cs-CZ" dirty="0"/>
                    </a:p>
                  </a:txBody>
                  <a:tcPr/>
                </a:tc>
                <a:tc>
                  <a:txBody>
                    <a:bodyPr/>
                    <a:lstStyle/>
                    <a:p>
                      <a:r>
                        <a:rPr lang="cs-CZ" dirty="0"/>
                        <a:t>Kompenzace</a:t>
                      </a:r>
                    </a:p>
                  </a:txBody>
                  <a:tcPr/>
                </a:tc>
                <a:extLst>
                  <a:ext uri="{0D108BD9-81ED-4DB2-BD59-A6C34878D82A}">
                    <a16:rowId xmlns:a16="http://schemas.microsoft.com/office/drawing/2014/main" val="374452576"/>
                  </a:ext>
                </a:extLst>
              </a:tr>
              <a:tr h="370840">
                <a:tc>
                  <a:txBody>
                    <a:bodyPr/>
                    <a:lstStyle/>
                    <a:p>
                      <a:r>
                        <a:rPr lang="cs-CZ" b="1" dirty="0"/>
                        <a:t>Respirační</a:t>
                      </a:r>
                      <a:r>
                        <a:rPr lang="cs-CZ" b="1" baseline="0" dirty="0"/>
                        <a:t> acidóza</a:t>
                      </a:r>
                      <a:endParaRPr lang="cs-CZ" b="1" dirty="0"/>
                    </a:p>
                  </a:txBody>
                  <a:tcPr/>
                </a:tc>
                <a:tc>
                  <a:txBody>
                    <a:bodyPr/>
                    <a:lstStyle/>
                    <a:p>
                      <a:pPr algn="ctr"/>
                      <a:r>
                        <a:rPr lang="cs-CZ" dirty="0"/>
                        <a:t>↑pCO</a:t>
                      </a:r>
                      <a:r>
                        <a:rPr lang="cs-CZ" baseline="-25000" dirty="0"/>
                        <a:t>2</a:t>
                      </a:r>
                      <a:endParaRPr lang="cs-CZ" dirty="0"/>
                    </a:p>
                  </a:txBody>
                  <a:tcPr/>
                </a:tc>
                <a:tc>
                  <a:txBody>
                    <a:bodyPr/>
                    <a:lstStyle/>
                    <a:p>
                      <a:pPr algn="ctr"/>
                      <a:r>
                        <a:rPr lang="cs-CZ" dirty="0"/>
                        <a:t>Reaguje doprava -↑H</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Ledviny</a:t>
                      </a:r>
                      <a:r>
                        <a:rPr lang="cs-CZ" baseline="0" dirty="0"/>
                        <a:t> - </a:t>
                      </a:r>
                      <a:r>
                        <a:rPr lang="cs-CZ" dirty="0"/>
                        <a:t>↑HCO</a:t>
                      </a:r>
                      <a:r>
                        <a:rPr lang="cs-CZ" baseline="-25000" dirty="0"/>
                        <a:t>3</a:t>
                      </a:r>
                      <a:r>
                        <a:rPr lang="cs-CZ" baseline="30000" dirty="0"/>
                        <a:t>-</a:t>
                      </a:r>
                      <a:r>
                        <a:rPr lang="cs-CZ" baseline="0" dirty="0"/>
                        <a:t>, </a:t>
                      </a:r>
                      <a:r>
                        <a:rPr lang="cs-CZ" dirty="0"/>
                        <a:t>↑BE</a:t>
                      </a:r>
                      <a:endParaRPr lang="cs-CZ" baseline="30000" dirty="0"/>
                    </a:p>
                    <a:p>
                      <a:endParaRPr lang="cs-CZ" dirty="0"/>
                    </a:p>
                  </a:txBody>
                  <a:tcPr/>
                </a:tc>
                <a:extLst>
                  <a:ext uri="{0D108BD9-81ED-4DB2-BD59-A6C34878D82A}">
                    <a16:rowId xmlns:a16="http://schemas.microsoft.com/office/drawing/2014/main" val="3598338169"/>
                  </a:ext>
                </a:extLst>
              </a:tr>
              <a:tr h="521548">
                <a:tc>
                  <a:txBody>
                    <a:bodyPr/>
                    <a:lstStyle/>
                    <a:p>
                      <a:r>
                        <a:rPr lang="cs-CZ" b="1" dirty="0"/>
                        <a:t>Metabolická</a:t>
                      </a:r>
                      <a:r>
                        <a:rPr lang="cs-CZ" b="1" baseline="0" dirty="0"/>
                        <a:t> acidóza</a:t>
                      </a:r>
                      <a:endParaRPr lang="cs-CZ" b="1" dirty="0"/>
                    </a:p>
                  </a:txBody>
                  <a:tcPr/>
                </a:tc>
                <a:tc>
                  <a:txBody>
                    <a:bodyPr/>
                    <a:lstStyle/>
                    <a:p>
                      <a:pPr algn="ctr"/>
                      <a:r>
                        <a:rPr lang="cs-CZ" dirty="0"/>
                        <a:t>↓HCO</a:t>
                      </a:r>
                      <a:r>
                        <a:rPr lang="cs-CZ" baseline="-25000" dirty="0"/>
                        <a:t>3</a:t>
                      </a:r>
                      <a:r>
                        <a:rPr lang="cs-CZ" baseline="30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Reaguje doprava -↑H</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Plíce</a:t>
                      </a:r>
                      <a:r>
                        <a:rPr lang="cs-CZ" baseline="0" dirty="0"/>
                        <a:t> - </a:t>
                      </a:r>
                      <a:r>
                        <a:rPr lang="cs-CZ" dirty="0"/>
                        <a:t>↓pCO</a:t>
                      </a:r>
                      <a:r>
                        <a:rPr lang="cs-CZ" baseline="-25000" dirty="0"/>
                        <a:t>2</a:t>
                      </a:r>
                      <a:r>
                        <a:rPr lang="cs-CZ" baseline="0" dirty="0"/>
                        <a:t> </a:t>
                      </a:r>
                      <a:endParaRPr lang="cs-CZ" dirty="0"/>
                    </a:p>
                  </a:txBody>
                  <a:tcPr/>
                </a:tc>
                <a:extLst>
                  <a:ext uri="{0D108BD9-81ED-4DB2-BD59-A6C34878D82A}">
                    <a16:rowId xmlns:a16="http://schemas.microsoft.com/office/drawing/2014/main" val="2384121577"/>
                  </a:ext>
                </a:extLst>
              </a:tr>
              <a:tr h="370840">
                <a:tc>
                  <a:txBody>
                    <a:bodyPr/>
                    <a:lstStyle/>
                    <a:p>
                      <a:pPr algn="l"/>
                      <a:r>
                        <a:rPr lang="cs-CZ" b="1" dirty="0"/>
                        <a:t>Respirační alkalóza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↓pCO</a:t>
                      </a:r>
                      <a:r>
                        <a:rPr lang="cs-CZ" baseline="-25000" dirty="0"/>
                        <a:t>2</a:t>
                      </a:r>
                      <a:endParaRPr lang="cs-C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Reaguje doleva -↓H</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Ledviny</a:t>
                      </a:r>
                      <a:r>
                        <a:rPr lang="cs-CZ" baseline="0" dirty="0"/>
                        <a:t> - </a:t>
                      </a:r>
                      <a:r>
                        <a:rPr lang="cs-CZ" dirty="0"/>
                        <a:t>↓HCO</a:t>
                      </a:r>
                      <a:r>
                        <a:rPr lang="cs-CZ" baseline="-25000" dirty="0"/>
                        <a:t>3</a:t>
                      </a:r>
                      <a:r>
                        <a:rPr lang="cs-CZ" baseline="30000" dirty="0"/>
                        <a:t>-</a:t>
                      </a:r>
                      <a:r>
                        <a:rPr lang="cs-CZ" baseline="0" dirty="0"/>
                        <a:t>, </a:t>
                      </a:r>
                      <a:r>
                        <a:rPr lang="cs-CZ" dirty="0"/>
                        <a:t>↓BE</a:t>
                      </a:r>
                      <a:endParaRPr lang="cs-CZ" baseline="30000" dirty="0"/>
                    </a:p>
                    <a:p>
                      <a:endParaRPr lang="cs-CZ" dirty="0"/>
                    </a:p>
                  </a:txBody>
                  <a:tcPr/>
                </a:tc>
                <a:extLst>
                  <a:ext uri="{0D108BD9-81ED-4DB2-BD59-A6C34878D82A}">
                    <a16:rowId xmlns:a16="http://schemas.microsoft.com/office/drawing/2014/main" val="1950189777"/>
                  </a:ext>
                </a:extLst>
              </a:tr>
              <a:tr h="370840">
                <a:tc>
                  <a:txBody>
                    <a:bodyPr/>
                    <a:lstStyle/>
                    <a:p>
                      <a:r>
                        <a:rPr lang="cs-CZ" b="1" dirty="0"/>
                        <a:t>Metabolická alkalóza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↑HCO</a:t>
                      </a:r>
                      <a:r>
                        <a:rPr lang="cs-CZ" baseline="-25000" dirty="0"/>
                        <a:t>3</a:t>
                      </a:r>
                      <a:r>
                        <a:rPr lang="cs-CZ" baseline="30000" dirty="0"/>
                        <a:t>-</a:t>
                      </a:r>
                    </a:p>
                    <a:p>
                      <a:endParaRPr lang="cs-C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Reaguje doleva -↓H</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Plíce</a:t>
                      </a:r>
                      <a:r>
                        <a:rPr lang="cs-CZ" baseline="0" dirty="0"/>
                        <a:t> - </a:t>
                      </a:r>
                      <a:r>
                        <a:rPr lang="cs-CZ" dirty="0"/>
                        <a:t>↑pCO</a:t>
                      </a:r>
                      <a:r>
                        <a:rPr lang="cs-CZ" baseline="-25000" dirty="0"/>
                        <a:t>2</a:t>
                      </a:r>
                      <a:r>
                        <a:rPr lang="cs-CZ" baseline="0" dirty="0"/>
                        <a:t> </a:t>
                      </a:r>
                      <a:endParaRPr lang="cs-CZ" dirty="0"/>
                    </a:p>
                    <a:p>
                      <a:endParaRPr lang="cs-CZ" dirty="0"/>
                    </a:p>
                  </a:txBody>
                  <a:tcPr/>
                </a:tc>
                <a:extLst>
                  <a:ext uri="{0D108BD9-81ED-4DB2-BD59-A6C34878D82A}">
                    <a16:rowId xmlns:a16="http://schemas.microsoft.com/office/drawing/2014/main" val="852455842"/>
                  </a:ext>
                </a:extLst>
              </a:tr>
            </a:tbl>
          </a:graphicData>
        </a:graphic>
      </p:graphicFrame>
    </p:spTree>
    <p:extLst>
      <p:ext uri="{BB962C8B-B14F-4D97-AF65-F5344CB8AC3E}">
        <p14:creationId xmlns:p14="http://schemas.microsoft.com/office/powerpoint/2010/main" val="16326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C3300"/>
                </a:solidFill>
              </a:rPr>
              <a:t>Systém prezentace</a:t>
            </a:r>
          </a:p>
        </p:txBody>
      </p:sp>
      <p:sp>
        <p:nvSpPr>
          <p:cNvPr id="3" name="Zástupný symbol pro obsah 2"/>
          <p:cNvSpPr>
            <a:spLocks noGrp="1"/>
          </p:cNvSpPr>
          <p:nvPr>
            <p:ph idx="1"/>
          </p:nvPr>
        </p:nvSpPr>
        <p:spPr/>
        <p:txBody>
          <a:bodyPr>
            <a:normAutofit lnSpcReduction="10000"/>
          </a:bodyPr>
          <a:lstStyle/>
          <a:p>
            <a:r>
              <a:rPr lang="cs-CZ" dirty="0"/>
              <a:t>Složitá oblast? </a:t>
            </a:r>
          </a:p>
          <a:p>
            <a:r>
              <a:rPr lang="cs-CZ" dirty="0"/>
              <a:t>Postupné kroky            dobré porozumění, stavím na tom, co už znám</a:t>
            </a:r>
          </a:p>
          <a:p>
            <a:r>
              <a:rPr lang="cs-CZ" dirty="0"/>
              <a:t>Aktivní učení:</a:t>
            </a:r>
          </a:p>
          <a:p>
            <a:pPr lvl="1"/>
            <a:r>
              <a:rPr lang="cs-CZ" dirty="0"/>
              <a:t>Vložený </a:t>
            </a:r>
            <a:r>
              <a:rPr lang="cs-CZ" dirty="0" err="1"/>
              <a:t>slide</a:t>
            </a:r>
            <a:r>
              <a:rPr lang="cs-CZ" dirty="0"/>
              <a:t> s otázkami k řešení – věnujte čas samostatnému hledání řešení</a:t>
            </a:r>
          </a:p>
          <a:p>
            <a:pPr lvl="1"/>
            <a:r>
              <a:rPr lang="cs-CZ" dirty="0"/>
              <a:t>Minimální čas je dole</a:t>
            </a:r>
          </a:p>
          <a:p>
            <a:pPr lvl="1"/>
            <a:r>
              <a:rPr lang="cs-CZ" dirty="0"/>
              <a:t>Odpovědi – další </a:t>
            </a:r>
            <a:r>
              <a:rPr lang="cs-CZ" dirty="0" err="1"/>
              <a:t>slide</a:t>
            </a:r>
            <a:endParaRPr lang="cs-CZ" dirty="0"/>
          </a:p>
          <a:p>
            <a:r>
              <a:rPr lang="cs-CZ" dirty="0"/>
              <a:t>Proč aktivní učení?</a:t>
            </a:r>
          </a:p>
          <a:p>
            <a:pPr lvl="1"/>
            <a:r>
              <a:rPr lang="cs-CZ" dirty="0"/>
              <a:t>Větší radost a zájem</a:t>
            </a:r>
          </a:p>
          <a:p>
            <a:pPr lvl="1"/>
            <a:r>
              <a:rPr lang="cs-CZ" dirty="0"/>
              <a:t>Hlubší znalosti</a:t>
            </a:r>
          </a:p>
          <a:p>
            <a:pPr lvl="1"/>
            <a:r>
              <a:rPr lang="cs-CZ" dirty="0"/>
              <a:t>Pamatuji si déle.</a:t>
            </a:r>
          </a:p>
          <a:p>
            <a:pPr marL="457200" lvl="1" indent="0">
              <a:buNone/>
            </a:pPr>
            <a:r>
              <a:rPr lang="cs-CZ" dirty="0">
                <a:sym typeface="Wingdings" panose="05000000000000000000" pitchFamily="2" charset="2"/>
              </a:rPr>
              <a:t></a:t>
            </a:r>
            <a:r>
              <a:rPr lang="en-US" dirty="0">
                <a:sym typeface="Wingdings" panose="05000000000000000000" pitchFamily="2" charset="2"/>
              </a:rPr>
              <a:t> </a:t>
            </a:r>
            <a:r>
              <a:rPr lang="en-US" dirty="0" err="1">
                <a:sym typeface="Wingdings" panose="05000000000000000000" pitchFamily="2" charset="2"/>
              </a:rPr>
              <a:t>Vlo</a:t>
            </a:r>
            <a:r>
              <a:rPr lang="cs-CZ" dirty="0" err="1">
                <a:sym typeface="Wingdings" panose="05000000000000000000" pitchFamily="2" charset="2"/>
              </a:rPr>
              <a:t>žené</a:t>
            </a:r>
            <a:r>
              <a:rPr lang="cs-CZ" dirty="0">
                <a:sym typeface="Wingdings" panose="05000000000000000000" pitchFamily="2" charset="2"/>
              </a:rPr>
              <a:t> úsilí navíc se vyplatí</a:t>
            </a:r>
            <a:endParaRPr lang="cs-CZ" dirty="0"/>
          </a:p>
          <a:p>
            <a:endParaRPr lang="cs-CZ" dirty="0"/>
          </a:p>
        </p:txBody>
      </p:sp>
      <p:cxnSp>
        <p:nvCxnSpPr>
          <p:cNvPr id="5" name="Přímá spojnice se šipkou 4"/>
          <p:cNvCxnSpPr/>
          <p:nvPr/>
        </p:nvCxnSpPr>
        <p:spPr>
          <a:xfrm>
            <a:off x="3664324" y="2453809"/>
            <a:ext cx="3571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53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9864" y="0"/>
            <a:ext cx="10214810" cy="1325563"/>
          </a:xfrm>
        </p:spPr>
        <p:txBody>
          <a:bodyPr/>
          <a:lstStyle/>
          <a:p>
            <a:r>
              <a:rPr lang="cs-CZ" dirty="0"/>
              <a:t>Systém pufrů a  </a:t>
            </a:r>
            <a:r>
              <a:rPr lang="cs-CZ" dirty="0" err="1"/>
              <a:t>elektroneutralita</a:t>
            </a:r>
            <a:endParaRPr lang="cs-CZ" dirty="0"/>
          </a:p>
        </p:txBody>
      </p:sp>
      <p:pic>
        <p:nvPicPr>
          <p:cNvPr id="5" name="Obrázek 4" descr="Gamblegram.png"/>
          <p:cNvPicPr/>
          <p:nvPr/>
        </p:nvPicPr>
        <p:blipFill>
          <a:blip r:embed="rId2" cstate="print"/>
          <a:stretch>
            <a:fillRect/>
          </a:stretch>
        </p:blipFill>
        <p:spPr>
          <a:xfrm>
            <a:off x="1057414" y="2093583"/>
            <a:ext cx="3202379" cy="3469298"/>
          </a:xfrm>
          <a:prstGeom prst="rect">
            <a:avLst/>
          </a:prstGeom>
        </p:spPr>
      </p:pic>
      <p:cxnSp>
        <p:nvCxnSpPr>
          <p:cNvPr id="49" name="Přímá spojnice 48"/>
          <p:cNvCxnSpPr/>
          <p:nvPr/>
        </p:nvCxnSpPr>
        <p:spPr>
          <a:xfrm>
            <a:off x="4357426" y="2169763"/>
            <a:ext cx="2073" cy="92760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5950039" y="2453426"/>
            <a:ext cx="734096" cy="369332"/>
          </a:xfrm>
          <a:prstGeom prst="rect">
            <a:avLst/>
          </a:prstGeom>
          <a:noFill/>
        </p:spPr>
        <p:txBody>
          <a:bodyPr wrap="square" rtlCol="0">
            <a:spAutoFit/>
          </a:bodyPr>
          <a:lstStyle/>
          <a:p>
            <a:r>
              <a:rPr lang="cs-CZ" dirty="0"/>
              <a:t>Pufry  </a:t>
            </a:r>
          </a:p>
        </p:txBody>
      </p:sp>
      <p:sp>
        <p:nvSpPr>
          <p:cNvPr id="52" name="Pravá složená závorka 51"/>
          <p:cNvSpPr/>
          <p:nvPr/>
        </p:nvSpPr>
        <p:spPr>
          <a:xfrm>
            <a:off x="5737537" y="2176530"/>
            <a:ext cx="135227" cy="914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3" name="TextovéPole 52"/>
          <p:cNvSpPr txBox="1"/>
          <p:nvPr/>
        </p:nvSpPr>
        <p:spPr>
          <a:xfrm>
            <a:off x="4507606" y="2240924"/>
            <a:ext cx="1461752" cy="369332"/>
          </a:xfrm>
          <a:prstGeom prst="rect">
            <a:avLst/>
          </a:prstGeom>
          <a:noFill/>
        </p:spPr>
        <p:txBody>
          <a:bodyPr wrap="square" rtlCol="0">
            <a:spAutoFit/>
          </a:bodyPr>
          <a:lstStyle/>
          <a:p>
            <a:r>
              <a:rPr lang="cs-CZ" dirty="0"/>
              <a:t>Bikarbonát</a:t>
            </a:r>
          </a:p>
        </p:txBody>
      </p:sp>
      <p:sp>
        <p:nvSpPr>
          <p:cNvPr id="54" name="TextovéPole 53"/>
          <p:cNvSpPr txBox="1"/>
          <p:nvPr/>
        </p:nvSpPr>
        <p:spPr>
          <a:xfrm>
            <a:off x="4668592" y="2704563"/>
            <a:ext cx="985233" cy="646331"/>
          </a:xfrm>
          <a:prstGeom prst="rect">
            <a:avLst/>
          </a:prstGeom>
          <a:noFill/>
        </p:spPr>
        <p:txBody>
          <a:bodyPr wrap="square" rtlCol="0">
            <a:spAutoFit/>
          </a:bodyPr>
          <a:lstStyle/>
          <a:p>
            <a:r>
              <a:rPr lang="cs-CZ" dirty="0"/>
              <a:t>Albumin</a:t>
            </a:r>
          </a:p>
          <a:p>
            <a:endParaRPr lang="cs-CZ" dirty="0"/>
          </a:p>
        </p:txBody>
      </p:sp>
      <p:cxnSp>
        <p:nvCxnSpPr>
          <p:cNvPr id="56" name="Přímá spojnice se šipkou 55"/>
          <p:cNvCxnSpPr/>
          <p:nvPr/>
        </p:nvCxnSpPr>
        <p:spPr>
          <a:xfrm flipH="1">
            <a:off x="3934327" y="4174958"/>
            <a:ext cx="673768" cy="216568"/>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57"/>
          <p:cNvCxnSpPr/>
          <p:nvPr/>
        </p:nvCxnSpPr>
        <p:spPr>
          <a:xfrm flipH="1" flipV="1">
            <a:off x="2731168" y="3380874"/>
            <a:ext cx="1896980" cy="77804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Přímá spojnice se šipkou 59"/>
          <p:cNvCxnSpPr/>
          <p:nvPr/>
        </p:nvCxnSpPr>
        <p:spPr>
          <a:xfrm flipH="1" flipV="1">
            <a:off x="4030580" y="3128212"/>
            <a:ext cx="577515" cy="103471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Přímá spojnice se šipkou 63"/>
          <p:cNvCxnSpPr/>
          <p:nvPr/>
        </p:nvCxnSpPr>
        <p:spPr>
          <a:xfrm flipH="1" flipV="1">
            <a:off x="2887579" y="2370221"/>
            <a:ext cx="216569" cy="115503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606054" y="3958389"/>
            <a:ext cx="2383681" cy="830997"/>
          </a:xfrm>
          <a:prstGeom prst="rect">
            <a:avLst/>
          </a:prstGeom>
          <a:noFill/>
        </p:spPr>
        <p:txBody>
          <a:bodyPr wrap="square" rtlCol="0">
            <a:spAutoFit/>
          </a:bodyPr>
          <a:lstStyle/>
          <a:p>
            <a:r>
              <a:rPr lang="cs-CZ" sz="2400" dirty="0"/>
              <a:t>„Silné“ ionty</a:t>
            </a:r>
          </a:p>
          <a:p>
            <a:r>
              <a:rPr lang="cs-CZ" sz="2400" dirty="0"/>
              <a:t>- </a:t>
            </a:r>
            <a:r>
              <a:rPr lang="cs-CZ" sz="2000" dirty="0" err="1"/>
              <a:t>acidobaz</a:t>
            </a:r>
            <a:r>
              <a:rPr lang="cs-CZ" sz="2000" dirty="0"/>
              <a:t>. nereagují</a:t>
            </a:r>
            <a:r>
              <a:rPr lang="cs-CZ" sz="2400" dirty="0"/>
              <a:t> </a:t>
            </a:r>
          </a:p>
        </p:txBody>
      </p:sp>
      <p:sp>
        <p:nvSpPr>
          <p:cNvPr id="71" name="TextovéPole 70"/>
          <p:cNvSpPr txBox="1"/>
          <p:nvPr/>
        </p:nvSpPr>
        <p:spPr>
          <a:xfrm>
            <a:off x="7255031" y="2945534"/>
            <a:ext cx="3989617" cy="1569660"/>
          </a:xfrm>
          <a:prstGeom prst="rect">
            <a:avLst/>
          </a:prstGeom>
          <a:noFill/>
        </p:spPr>
        <p:txBody>
          <a:bodyPr wrap="square" rtlCol="0">
            <a:spAutoFit/>
          </a:bodyPr>
          <a:lstStyle/>
          <a:p>
            <a:r>
              <a:rPr lang="cs-CZ" sz="2400" b="1" dirty="0" err="1"/>
              <a:t>Elektroneutralita</a:t>
            </a:r>
            <a:r>
              <a:rPr lang="cs-CZ" sz="2400" b="1" dirty="0"/>
              <a:t>:</a:t>
            </a:r>
            <a:r>
              <a:rPr lang="cs-CZ" sz="2400" dirty="0"/>
              <a:t> </a:t>
            </a:r>
          </a:p>
          <a:p>
            <a:r>
              <a:rPr lang="cs-CZ" sz="2400" dirty="0"/>
              <a:t>Při změně koncentrace pufrů </a:t>
            </a:r>
          </a:p>
          <a:p>
            <a:r>
              <a:rPr lang="cs-CZ" sz="2400" dirty="0"/>
              <a:t>se musí změnit i koncentrace silných iontů.</a:t>
            </a:r>
          </a:p>
        </p:txBody>
      </p:sp>
      <p:cxnSp>
        <p:nvCxnSpPr>
          <p:cNvPr id="73" name="Přímá spojnice 72"/>
          <p:cNvCxnSpPr/>
          <p:nvPr/>
        </p:nvCxnSpPr>
        <p:spPr>
          <a:xfrm>
            <a:off x="3203275" y="2720196"/>
            <a:ext cx="0" cy="49458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7" name="Pravá složená závorka 76"/>
          <p:cNvSpPr/>
          <p:nvPr/>
        </p:nvSpPr>
        <p:spPr>
          <a:xfrm flipH="1">
            <a:off x="3001991" y="2708693"/>
            <a:ext cx="216935" cy="511803"/>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8" name="Ohnutá šipka 77"/>
          <p:cNvSpPr/>
          <p:nvPr/>
        </p:nvSpPr>
        <p:spPr>
          <a:xfrm>
            <a:off x="1117556" y="2877788"/>
            <a:ext cx="1913021" cy="34891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9" name="TextovéPole 78"/>
          <p:cNvSpPr txBox="1"/>
          <p:nvPr/>
        </p:nvSpPr>
        <p:spPr>
          <a:xfrm>
            <a:off x="892216" y="3192675"/>
            <a:ext cx="661737" cy="461665"/>
          </a:xfrm>
          <a:prstGeom prst="rect">
            <a:avLst/>
          </a:prstGeom>
          <a:noFill/>
        </p:spPr>
        <p:txBody>
          <a:bodyPr wrap="square" rtlCol="0">
            <a:spAutoFit/>
          </a:bodyPr>
          <a:lstStyle/>
          <a:p>
            <a:r>
              <a:rPr lang="cs-CZ" sz="2400" b="1" dirty="0"/>
              <a:t>AG</a:t>
            </a:r>
          </a:p>
        </p:txBody>
      </p:sp>
      <p:sp>
        <p:nvSpPr>
          <p:cNvPr id="81" name="TextovéPole 80"/>
          <p:cNvSpPr txBox="1"/>
          <p:nvPr/>
        </p:nvSpPr>
        <p:spPr>
          <a:xfrm>
            <a:off x="849084" y="5786846"/>
            <a:ext cx="7479369" cy="830997"/>
          </a:xfrm>
          <a:prstGeom prst="rect">
            <a:avLst/>
          </a:prstGeom>
          <a:noFill/>
        </p:spPr>
        <p:txBody>
          <a:bodyPr wrap="square" rtlCol="0">
            <a:spAutoFit/>
          </a:bodyPr>
          <a:lstStyle/>
          <a:p>
            <a:r>
              <a:rPr lang="cs-CZ" sz="2400" b="1" i="1" u="sng" dirty="0"/>
              <a:t>AG =</a:t>
            </a:r>
            <a:r>
              <a:rPr lang="cs-CZ" sz="2400" i="1" u="sng" dirty="0"/>
              <a:t> Anion gap = Mezera aniontů = </a:t>
            </a:r>
            <a:r>
              <a:rPr lang="cs-CZ" sz="2400" b="1" i="1" u="sng" dirty="0"/>
              <a:t>Na</a:t>
            </a:r>
            <a:r>
              <a:rPr lang="cs-CZ" sz="2400" b="1" i="1" u="sng" baseline="30000" dirty="0"/>
              <a:t>+</a:t>
            </a:r>
            <a:r>
              <a:rPr lang="cs-CZ" sz="2400" b="1" i="1" u="sng" dirty="0"/>
              <a:t> + K</a:t>
            </a:r>
            <a:r>
              <a:rPr lang="cs-CZ" sz="2400" b="1" i="1" u="sng" baseline="30000" dirty="0"/>
              <a:t>+</a:t>
            </a:r>
            <a:r>
              <a:rPr lang="cs-CZ" sz="2400" b="1" i="1" u="sng" dirty="0"/>
              <a:t> - Cl</a:t>
            </a:r>
            <a:r>
              <a:rPr lang="cs-CZ" sz="2400" b="1" i="1" u="sng" baseline="30000" dirty="0"/>
              <a:t>- </a:t>
            </a:r>
            <a:r>
              <a:rPr lang="cs-CZ" sz="2400" b="1" i="1" u="sng" dirty="0"/>
              <a:t>- HCO</a:t>
            </a:r>
            <a:r>
              <a:rPr lang="cs-CZ" sz="2400" b="1" i="1" u="sng" baseline="-25000" dirty="0"/>
              <a:t>3</a:t>
            </a:r>
            <a:r>
              <a:rPr lang="cs-CZ" sz="2400" b="1" i="1" baseline="30000" dirty="0"/>
              <a:t>-</a:t>
            </a:r>
          </a:p>
          <a:p>
            <a:r>
              <a:rPr lang="cs-CZ" sz="2400" dirty="0"/>
              <a:t>Parametr používaný v </a:t>
            </a:r>
            <a:r>
              <a:rPr lang="cs-CZ" sz="2400" dirty="0" err="1"/>
              <a:t>dif</a:t>
            </a:r>
            <a:r>
              <a:rPr lang="cs-CZ" sz="2400" dirty="0"/>
              <a:t>. dg. metabolických acidóz</a:t>
            </a:r>
          </a:p>
        </p:txBody>
      </p:sp>
      <p:sp>
        <p:nvSpPr>
          <p:cNvPr id="84" name="TextovéPole 83"/>
          <p:cNvSpPr txBox="1"/>
          <p:nvPr/>
        </p:nvSpPr>
        <p:spPr>
          <a:xfrm>
            <a:off x="4494509" y="4959457"/>
            <a:ext cx="7175716" cy="461665"/>
          </a:xfrm>
          <a:prstGeom prst="rect">
            <a:avLst/>
          </a:prstGeom>
          <a:noFill/>
        </p:spPr>
        <p:txBody>
          <a:bodyPr wrap="square" rtlCol="0">
            <a:spAutoFit/>
          </a:bodyPr>
          <a:lstStyle/>
          <a:p>
            <a:r>
              <a:rPr lang="cs-CZ" sz="2400" b="1" dirty="0"/>
              <a:t>X</a:t>
            </a:r>
            <a:r>
              <a:rPr lang="cs-CZ" sz="2400" b="1" baseline="30000" dirty="0"/>
              <a:t>-</a:t>
            </a:r>
            <a:r>
              <a:rPr lang="cs-CZ" sz="2400" b="1" dirty="0"/>
              <a:t> </a:t>
            </a:r>
            <a:r>
              <a:rPr lang="cs-CZ" sz="2400" dirty="0"/>
              <a:t>- běžně neměřené anionty – např. </a:t>
            </a:r>
            <a:r>
              <a:rPr lang="cs-CZ" sz="2400" b="1" dirty="0"/>
              <a:t>laktát, keto</a:t>
            </a:r>
            <a:r>
              <a:rPr lang="cs-CZ" sz="2400" b="1" baseline="30000" dirty="0"/>
              <a:t>-</a:t>
            </a:r>
            <a:r>
              <a:rPr lang="cs-CZ" sz="2400" b="1" dirty="0"/>
              <a:t>, SO</a:t>
            </a:r>
            <a:r>
              <a:rPr lang="cs-CZ" sz="2400" b="1" baseline="-25000" dirty="0"/>
              <a:t>4</a:t>
            </a:r>
            <a:r>
              <a:rPr lang="cs-CZ" sz="2400" b="1" baseline="30000" dirty="0"/>
              <a:t>2-</a:t>
            </a:r>
          </a:p>
        </p:txBody>
      </p:sp>
    </p:spTree>
    <p:extLst>
      <p:ext uri="{BB962C8B-B14F-4D97-AF65-F5344CB8AC3E}">
        <p14:creationId xmlns:p14="http://schemas.microsoft.com/office/powerpoint/2010/main" val="46529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Skupina 60"/>
          <p:cNvGrpSpPr/>
          <p:nvPr/>
        </p:nvGrpSpPr>
        <p:grpSpPr>
          <a:xfrm>
            <a:off x="1073581" y="2464340"/>
            <a:ext cx="1972492" cy="3780545"/>
            <a:chOff x="1073581" y="2464340"/>
            <a:chExt cx="1972492" cy="3780545"/>
          </a:xfrm>
        </p:grpSpPr>
        <p:sp>
          <p:nvSpPr>
            <p:cNvPr id="3" name="Obdélník 2"/>
            <p:cNvSpPr/>
            <p:nvPr/>
          </p:nvSpPr>
          <p:spPr>
            <a:xfrm>
              <a:off x="1086646" y="2848541"/>
              <a:ext cx="979714" cy="3396343"/>
            </a:xfrm>
            <a:prstGeom prst="rect">
              <a:avLst/>
            </a:prstGeom>
            <a:solidFill>
              <a:srgbClr val="FF81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2079422" y="2848542"/>
              <a:ext cx="966651" cy="3396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a:off x="1096634" y="3148988"/>
              <a:ext cx="9797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086645" y="3018359"/>
              <a:ext cx="9797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092485" y="3906633"/>
              <a:ext cx="9535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1256462" y="4337708"/>
              <a:ext cx="666206" cy="369332"/>
            </a:xfrm>
            <a:prstGeom prst="rect">
              <a:avLst/>
            </a:prstGeom>
            <a:noFill/>
          </p:spPr>
          <p:txBody>
            <a:bodyPr wrap="square" rtlCol="0">
              <a:spAutoFit/>
            </a:bodyPr>
            <a:lstStyle/>
            <a:p>
              <a:r>
                <a:rPr lang="cs-CZ" dirty="0"/>
                <a:t>Na</a:t>
              </a:r>
              <a:r>
                <a:rPr lang="cs-CZ" baseline="30000" dirty="0"/>
                <a:t>+</a:t>
              </a:r>
              <a:endParaRPr lang="cs-CZ" dirty="0"/>
            </a:p>
          </p:txBody>
        </p:sp>
        <p:sp>
          <p:nvSpPr>
            <p:cNvPr id="11" name="TextovéPole 10"/>
            <p:cNvSpPr txBox="1"/>
            <p:nvPr/>
          </p:nvSpPr>
          <p:spPr>
            <a:xfrm>
              <a:off x="2327616" y="4781845"/>
              <a:ext cx="640080" cy="369332"/>
            </a:xfrm>
            <a:prstGeom prst="rect">
              <a:avLst/>
            </a:prstGeom>
            <a:noFill/>
          </p:spPr>
          <p:txBody>
            <a:bodyPr wrap="square" rtlCol="0">
              <a:spAutoFit/>
            </a:bodyPr>
            <a:lstStyle/>
            <a:p>
              <a:r>
                <a:rPr lang="cs-CZ" dirty="0"/>
                <a:t>Cl</a:t>
              </a:r>
              <a:r>
                <a:rPr lang="cs-CZ" baseline="30000" dirty="0"/>
                <a:t>-</a:t>
              </a:r>
              <a:endParaRPr lang="cs-CZ" dirty="0"/>
            </a:p>
          </p:txBody>
        </p:sp>
        <p:sp>
          <p:nvSpPr>
            <p:cNvPr id="12" name="TextovéPole 11"/>
            <p:cNvSpPr txBox="1"/>
            <p:nvPr/>
          </p:nvSpPr>
          <p:spPr>
            <a:xfrm>
              <a:off x="1348670" y="3190481"/>
              <a:ext cx="431075" cy="369332"/>
            </a:xfrm>
            <a:prstGeom prst="rect">
              <a:avLst/>
            </a:prstGeom>
            <a:noFill/>
          </p:spPr>
          <p:txBody>
            <a:bodyPr wrap="square" rtlCol="0">
              <a:spAutoFit/>
            </a:bodyPr>
            <a:lstStyle/>
            <a:p>
              <a:r>
                <a:rPr lang="cs-CZ" dirty="0"/>
                <a:t>K</a:t>
              </a:r>
              <a:r>
                <a:rPr lang="cs-CZ" baseline="30000" dirty="0"/>
                <a:t>+</a:t>
              </a:r>
              <a:endParaRPr lang="cs-CZ" dirty="0"/>
            </a:p>
          </p:txBody>
        </p:sp>
        <p:cxnSp>
          <p:nvCxnSpPr>
            <p:cNvPr id="13" name="Přímá spojnice se šipkou 12"/>
            <p:cNvCxnSpPr/>
            <p:nvPr/>
          </p:nvCxnSpPr>
          <p:spPr>
            <a:xfrm flipV="1">
              <a:off x="1493130" y="3061391"/>
              <a:ext cx="0" cy="177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073581" y="2464340"/>
              <a:ext cx="1102660" cy="369332"/>
            </a:xfrm>
            <a:prstGeom prst="rect">
              <a:avLst/>
            </a:prstGeom>
            <a:noFill/>
          </p:spPr>
          <p:txBody>
            <a:bodyPr wrap="square" rtlCol="0">
              <a:spAutoFit/>
            </a:bodyPr>
            <a:lstStyle/>
            <a:p>
              <a:r>
                <a:rPr lang="cs-CZ" dirty="0"/>
                <a:t>Ca</a:t>
              </a:r>
              <a:r>
                <a:rPr lang="cs-CZ" baseline="30000" dirty="0"/>
                <a:t>++</a:t>
              </a:r>
              <a:r>
                <a:rPr lang="cs-CZ" dirty="0"/>
                <a:t>,Mg</a:t>
              </a:r>
              <a:r>
                <a:rPr lang="cs-CZ" baseline="30000" dirty="0"/>
                <a:t>++</a:t>
              </a:r>
              <a:endParaRPr lang="cs-CZ" dirty="0"/>
            </a:p>
          </p:txBody>
        </p:sp>
        <p:cxnSp>
          <p:nvCxnSpPr>
            <p:cNvPr id="15" name="Přímá spojnice se šipkou 14"/>
            <p:cNvCxnSpPr/>
            <p:nvPr/>
          </p:nvCxnSpPr>
          <p:spPr>
            <a:xfrm>
              <a:off x="1494156" y="2738150"/>
              <a:ext cx="4353" cy="1995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title"/>
          </p:nvPr>
        </p:nvSpPr>
        <p:spPr>
          <a:xfrm>
            <a:off x="838200" y="0"/>
            <a:ext cx="10515600" cy="1325563"/>
          </a:xfrm>
        </p:spPr>
        <p:txBody>
          <a:bodyPr/>
          <a:lstStyle/>
          <a:p>
            <a:r>
              <a:rPr lang="cs-CZ" dirty="0">
                <a:solidFill>
                  <a:srgbClr val="C00000"/>
                </a:solidFill>
              </a:rPr>
              <a:t>Systém pufrů a </a:t>
            </a:r>
            <a:r>
              <a:rPr lang="cs-CZ" dirty="0" err="1">
                <a:solidFill>
                  <a:srgbClr val="C00000"/>
                </a:solidFill>
              </a:rPr>
              <a:t>elektroneutralita</a:t>
            </a:r>
            <a:r>
              <a:rPr lang="cs-CZ" dirty="0">
                <a:solidFill>
                  <a:srgbClr val="C00000"/>
                </a:solidFill>
              </a:rPr>
              <a:t> 2 - příklad</a:t>
            </a:r>
          </a:p>
        </p:txBody>
      </p:sp>
      <p:cxnSp>
        <p:nvCxnSpPr>
          <p:cNvPr id="8" name="Přímá spojnice 7"/>
          <p:cNvCxnSpPr/>
          <p:nvPr/>
        </p:nvCxnSpPr>
        <p:spPr>
          <a:xfrm>
            <a:off x="2079421" y="3776005"/>
            <a:ext cx="9797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079422" y="3371056"/>
            <a:ext cx="953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2213893" y="2904486"/>
            <a:ext cx="822960" cy="369332"/>
          </a:xfrm>
          <a:prstGeom prst="rect">
            <a:avLst/>
          </a:prstGeom>
          <a:noFill/>
        </p:spPr>
        <p:txBody>
          <a:bodyPr wrap="square" rtlCol="0">
            <a:spAutoFit/>
          </a:bodyPr>
          <a:lstStyle/>
          <a:p>
            <a:r>
              <a:rPr lang="cs-CZ" dirty="0"/>
              <a:t>HCO</a:t>
            </a:r>
            <a:r>
              <a:rPr lang="cs-CZ" baseline="-25000" dirty="0"/>
              <a:t>3</a:t>
            </a:r>
            <a:r>
              <a:rPr lang="cs-CZ" baseline="30000" dirty="0"/>
              <a:t>-</a:t>
            </a:r>
            <a:endParaRPr lang="cs-CZ" dirty="0"/>
          </a:p>
        </p:txBody>
      </p:sp>
      <p:sp>
        <p:nvSpPr>
          <p:cNvPr id="17" name="TextovéPole 16"/>
          <p:cNvSpPr txBox="1"/>
          <p:nvPr/>
        </p:nvSpPr>
        <p:spPr>
          <a:xfrm>
            <a:off x="2314696" y="3370194"/>
            <a:ext cx="645459" cy="369332"/>
          </a:xfrm>
          <a:prstGeom prst="rect">
            <a:avLst/>
          </a:prstGeom>
          <a:noFill/>
        </p:spPr>
        <p:txBody>
          <a:bodyPr wrap="square" rtlCol="0">
            <a:spAutoFit/>
          </a:bodyPr>
          <a:lstStyle/>
          <a:p>
            <a:r>
              <a:rPr lang="cs-CZ" dirty="0"/>
              <a:t>Alb</a:t>
            </a:r>
            <a:r>
              <a:rPr lang="cs-CZ" baseline="30000" dirty="0"/>
              <a:t>-</a:t>
            </a:r>
          </a:p>
        </p:txBody>
      </p:sp>
      <p:cxnSp>
        <p:nvCxnSpPr>
          <p:cNvPr id="19" name="Přímá spojnice se šipkou 18"/>
          <p:cNvCxnSpPr/>
          <p:nvPr/>
        </p:nvCxnSpPr>
        <p:spPr>
          <a:xfrm flipV="1">
            <a:off x="2545650" y="3817953"/>
            <a:ext cx="1794" cy="1918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Kostým - Běžec Smiffy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531" y="1589921"/>
            <a:ext cx="3989469" cy="39894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ysoké Tatry: zajímavosti, atrakce a tipy na výlety | Kiska Tr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340" y="3972112"/>
            <a:ext cx="5238427" cy="30382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ovéPole 19"/>
          <p:cNvSpPr txBox="1"/>
          <p:nvPr/>
        </p:nvSpPr>
        <p:spPr>
          <a:xfrm>
            <a:off x="3967567" y="1503335"/>
            <a:ext cx="4308528" cy="461665"/>
          </a:xfrm>
          <a:prstGeom prst="rect">
            <a:avLst/>
          </a:prstGeom>
          <a:noFill/>
        </p:spPr>
        <p:txBody>
          <a:bodyPr wrap="square" rtlCol="0">
            <a:spAutoFit/>
          </a:bodyPr>
          <a:lstStyle/>
          <a:p>
            <a:r>
              <a:rPr lang="cs-CZ" sz="2400" b="1" dirty="0"/>
              <a:t>Běžec v Tatrách:</a:t>
            </a:r>
            <a:endParaRPr lang="cs-CZ" sz="2400" dirty="0"/>
          </a:p>
        </p:txBody>
      </p:sp>
      <p:sp>
        <p:nvSpPr>
          <p:cNvPr id="21" name="Obdélník 20"/>
          <p:cNvSpPr/>
          <p:nvPr/>
        </p:nvSpPr>
        <p:spPr>
          <a:xfrm>
            <a:off x="7249182" y="2887873"/>
            <a:ext cx="990977" cy="584775"/>
          </a:xfrm>
          <a:prstGeom prst="rect">
            <a:avLst/>
          </a:prstGeom>
          <a:ln w="38100">
            <a:solidFill>
              <a:schemeClr val="tx1"/>
            </a:solidFill>
          </a:ln>
        </p:spPr>
        <p:txBody>
          <a:bodyPr wrap="none">
            <a:spAutoFit/>
          </a:bodyPr>
          <a:lstStyle/>
          <a:p>
            <a:r>
              <a:rPr lang="cs-CZ" sz="3200" b="1" dirty="0" err="1"/>
              <a:t>HLac</a:t>
            </a:r>
            <a:endParaRPr lang="cs-CZ" sz="3200" dirty="0"/>
          </a:p>
        </p:txBody>
      </p:sp>
      <p:cxnSp>
        <p:nvCxnSpPr>
          <p:cNvPr id="23" name="Přímá spojnice se šipkou 22"/>
          <p:cNvCxnSpPr/>
          <p:nvPr/>
        </p:nvCxnSpPr>
        <p:spPr>
          <a:xfrm flipH="1" flipV="1">
            <a:off x="8353586" y="3192651"/>
            <a:ext cx="960896" cy="3564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Skupina 53"/>
          <p:cNvGrpSpPr/>
          <p:nvPr/>
        </p:nvGrpSpPr>
        <p:grpSpPr>
          <a:xfrm>
            <a:off x="5877408" y="2479729"/>
            <a:ext cx="1317357" cy="1282199"/>
            <a:chOff x="5858358" y="2479729"/>
            <a:chExt cx="1317357" cy="1282199"/>
          </a:xfrm>
        </p:grpSpPr>
        <p:cxnSp>
          <p:nvCxnSpPr>
            <p:cNvPr id="25" name="Zakřivená spojnice 24"/>
            <p:cNvCxnSpPr/>
            <p:nvPr/>
          </p:nvCxnSpPr>
          <p:spPr>
            <a:xfrm rot="10800000">
              <a:off x="6555783" y="2805194"/>
              <a:ext cx="588936" cy="278969"/>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Zakřivená spojnice 26"/>
            <p:cNvCxnSpPr/>
            <p:nvPr/>
          </p:nvCxnSpPr>
          <p:spPr>
            <a:xfrm rot="10800000" flipV="1">
              <a:off x="6648773" y="3099660"/>
              <a:ext cx="526942" cy="371959"/>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5858358" y="3177153"/>
              <a:ext cx="945399" cy="584775"/>
            </a:xfrm>
            <a:prstGeom prst="rect">
              <a:avLst/>
            </a:prstGeom>
            <a:noFill/>
          </p:spPr>
          <p:txBody>
            <a:bodyPr wrap="square" rtlCol="0">
              <a:spAutoFit/>
            </a:bodyPr>
            <a:lstStyle/>
            <a:p>
              <a:r>
                <a:rPr lang="cs-CZ" sz="3200" b="1" dirty="0" err="1"/>
                <a:t>Lac</a:t>
              </a:r>
              <a:r>
                <a:rPr lang="cs-CZ" sz="3200" b="1" baseline="30000" dirty="0"/>
                <a:t>-</a:t>
              </a:r>
              <a:endParaRPr lang="cs-CZ" sz="3200" b="1" dirty="0"/>
            </a:p>
          </p:txBody>
        </p:sp>
        <p:sp>
          <p:nvSpPr>
            <p:cNvPr id="29" name="TextovéPole 28"/>
            <p:cNvSpPr txBox="1"/>
            <p:nvPr/>
          </p:nvSpPr>
          <p:spPr>
            <a:xfrm>
              <a:off x="5997844" y="2479729"/>
              <a:ext cx="635430" cy="584775"/>
            </a:xfrm>
            <a:prstGeom prst="rect">
              <a:avLst/>
            </a:prstGeom>
            <a:noFill/>
          </p:spPr>
          <p:txBody>
            <a:bodyPr wrap="square" rtlCol="0">
              <a:spAutoFit/>
            </a:bodyPr>
            <a:lstStyle/>
            <a:p>
              <a:r>
                <a:rPr lang="cs-CZ" sz="3200" b="1" dirty="0"/>
                <a:t>H</a:t>
              </a:r>
              <a:r>
                <a:rPr lang="cs-CZ" sz="3200" b="1" baseline="30000" dirty="0"/>
                <a:t>+</a:t>
              </a:r>
            </a:p>
          </p:txBody>
        </p:sp>
      </p:grpSp>
      <p:sp>
        <p:nvSpPr>
          <p:cNvPr id="30" name="TextovéPole 29"/>
          <p:cNvSpPr txBox="1"/>
          <p:nvPr/>
        </p:nvSpPr>
        <p:spPr>
          <a:xfrm>
            <a:off x="3598556" y="2371239"/>
            <a:ext cx="2417736" cy="830997"/>
          </a:xfrm>
          <a:prstGeom prst="rect">
            <a:avLst/>
          </a:prstGeom>
          <a:noFill/>
        </p:spPr>
        <p:txBody>
          <a:bodyPr wrap="square" rtlCol="0">
            <a:spAutoFit/>
          </a:bodyPr>
          <a:lstStyle/>
          <a:p>
            <a:r>
              <a:rPr lang="cs-CZ" sz="2400" dirty="0" err="1"/>
              <a:t>HAlb</a:t>
            </a:r>
            <a:r>
              <a:rPr lang="cs-CZ" sz="2400" dirty="0"/>
              <a:t> ←    Alb</a:t>
            </a:r>
            <a:r>
              <a:rPr lang="cs-CZ" sz="2400" baseline="30000" dirty="0"/>
              <a:t>-   </a:t>
            </a:r>
            <a:r>
              <a:rPr lang="cs-CZ" sz="2400" dirty="0"/>
              <a:t>+</a:t>
            </a:r>
          </a:p>
          <a:p>
            <a:r>
              <a:rPr lang="cs-CZ" sz="2400" dirty="0"/>
              <a:t>CO</a:t>
            </a:r>
            <a:r>
              <a:rPr lang="cs-CZ" sz="2400" baseline="-25000" dirty="0"/>
              <a:t>2</a:t>
            </a:r>
            <a:r>
              <a:rPr lang="cs-CZ" sz="2400" dirty="0"/>
              <a:t>  ←    HCO</a:t>
            </a:r>
            <a:r>
              <a:rPr lang="cs-CZ" sz="2400" baseline="-25000" dirty="0"/>
              <a:t>3</a:t>
            </a:r>
            <a:r>
              <a:rPr lang="cs-CZ" sz="2400" baseline="30000" dirty="0"/>
              <a:t>-</a:t>
            </a:r>
            <a:r>
              <a:rPr lang="cs-CZ" sz="2400" dirty="0"/>
              <a:t>+</a:t>
            </a:r>
            <a:endParaRPr lang="cs-CZ" sz="2400" baseline="30000" dirty="0"/>
          </a:p>
        </p:txBody>
      </p:sp>
      <p:grpSp>
        <p:nvGrpSpPr>
          <p:cNvPr id="52" name="Skupina 51"/>
          <p:cNvGrpSpPr/>
          <p:nvPr/>
        </p:nvGrpSpPr>
        <p:grpSpPr>
          <a:xfrm>
            <a:off x="5290612" y="3358590"/>
            <a:ext cx="370599" cy="258670"/>
            <a:chOff x="1794377" y="1516342"/>
            <a:chExt cx="512300" cy="280293"/>
          </a:xfrm>
        </p:grpSpPr>
        <p:cxnSp>
          <p:nvCxnSpPr>
            <p:cNvPr id="40" name="Přímá spojnice 39"/>
            <p:cNvCxnSpPr/>
            <p:nvPr/>
          </p:nvCxnSpPr>
          <p:spPr>
            <a:xfrm flipH="1">
              <a:off x="1899046" y="1603646"/>
              <a:ext cx="407631" cy="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flipH="1" flipV="1">
              <a:off x="1896465" y="1726296"/>
              <a:ext cx="405617" cy="6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flipH="1">
              <a:off x="1794377" y="1516342"/>
              <a:ext cx="213627" cy="159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ovéPole 52"/>
          <p:cNvSpPr txBox="1"/>
          <p:nvPr/>
        </p:nvSpPr>
        <p:spPr>
          <a:xfrm>
            <a:off x="3630706" y="3267635"/>
            <a:ext cx="1559859" cy="461665"/>
          </a:xfrm>
          <a:prstGeom prst="rect">
            <a:avLst/>
          </a:prstGeom>
          <a:noFill/>
        </p:spPr>
        <p:txBody>
          <a:bodyPr wrap="square" rtlCol="0">
            <a:spAutoFit/>
          </a:bodyPr>
          <a:lstStyle/>
          <a:p>
            <a:r>
              <a:rPr lang="cs-CZ" sz="2400" dirty="0"/>
              <a:t>Součást   X</a:t>
            </a:r>
            <a:r>
              <a:rPr lang="cs-CZ" sz="2400" baseline="30000" dirty="0"/>
              <a:t>-</a:t>
            </a:r>
          </a:p>
        </p:txBody>
      </p:sp>
      <p:sp>
        <p:nvSpPr>
          <p:cNvPr id="55" name="Šipka nahoru 54"/>
          <p:cNvSpPr/>
          <p:nvPr/>
        </p:nvSpPr>
        <p:spPr>
          <a:xfrm>
            <a:off x="5695950" y="3238500"/>
            <a:ext cx="228600" cy="438150"/>
          </a:xfrm>
          <a:prstGeom prst="upArrow">
            <a:avLst/>
          </a:prstGeom>
          <a:solidFill>
            <a:srgbClr val="D27208"/>
          </a:solidFill>
          <a:ln>
            <a:solidFill>
              <a:srgbClr val="452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Šipka nahoru 57"/>
          <p:cNvSpPr/>
          <p:nvPr/>
        </p:nvSpPr>
        <p:spPr>
          <a:xfrm>
            <a:off x="4648200" y="3219450"/>
            <a:ext cx="228600" cy="438150"/>
          </a:xfrm>
          <a:prstGeom prst="upArrow">
            <a:avLst/>
          </a:prstGeom>
          <a:solidFill>
            <a:srgbClr val="D27208"/>
          </a:solidFill>
          <a:ln>
            <a:solidFill>
              <a:srgbClr val="452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Šipka dolů 58"/>
          <p:cNvSpPr/>
          <p:nvPr/>
        </p:nvSpPr>
        <p:spPr>
          <a:xfrm>
            <a:off x="4660513" y="2438400"/>
            <a:ext cx="2095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Šipka dolů 61"/>
          <p:cNvSpPr/>
          <p:nvPr/>
        </p:nvSpPr>
        <p:spPr>
          <a:xfrm>
            <a:off x="4584313" y="2838450"/>
            <a:ext cx="2095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TextovéPole 59"/>
          <p:cNvSpPr txBox="1"/>
          <p:nvPr/>
        </p:nvSpPr>
        <p:spPr>
          <a:xfrm>
            <a:off x="3867150" y="1504950"/>
            <a:ext cx="4305300" cy="830997"/>
          </a:xfrm>
          <a:prstGeom prst="rect">
            <a:avLst/>
          </a:prstGeom>
          <a:noFill/>
        </p:spPr>
        <p:txBody>
          <a:bodyPr wrap="square" rtlCol="0">
            <a:spAutoFit/>
          </a:bodyPr>
          <a:lstStyle/>
          <a:p>
            <a:r>
              <a:rPr lang="cs-CZ" sz="2400" dirty="0"/>
              <a:t>                                 Produkce </a:t>
            </a:r>
            <a:r>
              <a:rPr lang="cs-CZ" sz="2400" b="1" dirty="0" err="1"/>
              <a:t>HLac</a:t>
            </a:r>
            <a:r>
              <a:rPr lang="cs-CZ" sz="2400" dirty="0"/>
              <a:t> (kyseliny mléčné) ve svalech</a:t>
            </a:r>
          </a:p>
        </p:txBody>
      </p:sp>
      <p:sp>
        <p:nvSpPr>
          <p:cNvPr id="9243" name="TextovéPole 9242"/>
          <p:cNvSpPr txBox="1"/>
          <p:nvPr/>
        </p:nvSpPr>
        <p:spPr>
          <a:xfrm>
            <a:off x="2393469" y="3923541"/>
            <a:ext cx="364303" cy="371589"/>
          </a:xfrm>
          <a:prstGeom prst="rect">
            <a:avLst/>
          </a:prstGeom>
          <a:noFill/>
        </p:spPr>
        <p:txBody>
          <a:bodyPr wrap="square" rtlCol="0">
            <a:spAutoFit/>
          </a:bodyPr>
          <a:lstStyle/>
          <a:p>
            <a:r>
              <a:rPr lang="cs-CZ" dirty="0"/>
              <a:t>X</a:t>
            </a:r>
            <a:r>
              <a:rPr lang="cs-CZ" baseline="30000" dirty="0"/>
              <a:t>-</a:t>
            </a:r>
            <a:endParaRPr lang="cs-CZ" dirty="0"/>
          </a:p>
        </p:txBody>
      </p:sp>
      <p:sp>
        <p:nvSpPr>
          <p:cNvPr id="92" name="Šipka dolů 91"/>
          <p:cNvSpPr/>
          <p:nvPr/>
        </p:nvSpPr>
        <p:spPr>
          <a:xfrm>
            <a:off x="5895709" y="2649088"/>
            <a:ext cx="2095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44" name="Šipka nahoru 9243"/>
          <p:cNvSpPr/>
          <p:nvPr/>
        </p:nvSpPr>
        <p:spPr>
          <a:xfrm>
            <a:off x="3476050" y="2837329"/>
            <a:ext cx="208431" cy="275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Šipka nahoru 93"/>
          <p:cNvSpPr/>
          <p:nvPr/>
        </p:nvSpPr>
        <p:spPr>
          <a:xfrm>
            <a:off x="3473806" y="2438393"/>
            <a:ext cx="208431" cy="275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7" name="Šipka nahoru 106"/>
          <p:cNvSpPr/>
          <p:nvPr/>
        </p:nvSpPr>
        <p:spPr>
          <a:xfrm>
            <a:off x="5686982" y="2577349"/>
            <a:ext cx="228600" cy="438150"/>
          </a:xfrm>
          <a:prstGeom prst="upArrow">
            <a:avLst/>
          </a:prstGeom>
          <a:solidFill>
            <a:srgbClr val="D27208"/>
          </a:solidFill>
          <a:ln>
            <a:solidFill>
              <a:srgbClr val="452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338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down)">
                                      <p:cBhvr>
                                        <p:cTn id="33" dur="500"/>
                                        <p:tgtEl>
                                          <p:spTgt spid="5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down)">
                                      <p:cBhvr>
                                        <p:cTn id="36" dur="500"/>
                                        <p:tgtEl>
                                          <p:spTgt spid="5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wipe(down)">
                                      <p:cBhvr>
                                        <p:cTn id="39" dur="500"/>
                                        <p:tgtEl>
                                          <p:spTgt spid="10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up)">
                                      <p:cBhvr>
                                        <p:cTn id="48" dur="500"/>
                                        <p:tgtEl>
                                          <p:spTgt spid="5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500"/>
                                        <p:tgtEl>
                                          <p:spTgt spid="9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500"/>
                                        <p:tgtEl>
                                          <p:spTgt spid="9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244"/>
                                        </p:tgtEl>
                                        <p:attrNameLst>
                                          <p:attrName>style.visibility</p:attrName>
                                        </p:attrNameLst>
                                      </p:cBhvr>
                                      <p:to>
                                        <p:strVal val="visible"/>
                                      </p:to>
                                    </p:set>
                                    <p:animEffect transition="in" filter="wipe(down)">
                                      <p:cBhvr>
                                        <p:cTn id="60" dur="500"/>
                                        <p:tgtEl>
                                          <p:spTgt spid="924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nodeType="clickEffect">
                                  <p:stCondLst>
                                    <p:cond delay="0"/>
                                  </p:stCondLst>
                                  <p:childTnLst>
                                    <p:animMotion origin="layout" path="M 2.91667E-6 -4.44444E-6 L 2.91667E-6 -0.03703 " pathEditMode="relative" rAng="0" ptsTypes="AA">
                                      <p:cBhvr>
                                        <p:cTn id="80" dur="2000" fill="hold"/>
                                        <p:tgtEl>
                                          <p:spTgt spid="8"/>
                                        </p:tgtEl>
                                        <p:attrNameLst>
                                          <p:attrName>ppt_x</p:attrName>
                                          <p:attrName>ppt_y</p:attrName>
                                        </p:attrNameLst>
                                      </p:cBhvr>
                                      <p:rCtr x="0" y="-1852"/>
                                    </p:animMotion>
                                  </p:childTnLst>
                                </p:cTn>
                              </p:par>
                              <p:par>
                                <p:cTn id="81" presetID="64" presetClass="path" presetSubtype="0" accel="50000" decel="50000" fill="hold" nodeType="withEffect">
                                  <p:stCondLst>
                                    <p:cond delay="0"/>
                                  </p:stCondLst>
                                  <p:childTnLst>
                                    <p:animMotion origin="layout" path="M 4.58333E-6 4.81481E-6 L 4.58333E-6 -0.02176 " pathEditMode="relative" rAng="0" ptsTypes="AA">
                                      <p:cBhvr>
                                        <p:cTn id="82" dur="2000" fill="hold"/>
                                        <p:tgtEl>
                                          <p:spTgt spid="9"/>
                                        </p:tgtEl>
                                        <p:attrNameLst>
                                          <p:attrName>ppt_x</p:attrName>
                                          <p:attrName>ppt_y</p:attrName>
                                        </p:attrNameLst>
                                      </p:cBhvr>
                                      <p:rCtr x="0" y="-1088"/>
                                    </p:animMotion>
                                  </p:childTnLst>
                                </p:cTn>
                              </p:par>
                              <p:par>
                                <p:cTn id="83" presetID="64" presetClass="path" presetSubtype="0" accel="50000" decel="50000" fill="hold" grpId="1" nodeType="withEffect">
                                  <p:stCondLst>
                                    <p:cond delay="0"/>
                                  </p:stCondLst>
                                  <p:childTnLst>
                                    <p:animMotion origin="layout" path="M 3.95833E-6 2.96296E-6 L 3.95833E-6 -0.01875 " pathEditMode="relative" rAng="0" ptsTypes="AA">
                                      <p:cBhvr>
                                        <p:cTn id="84" dur="2000" fill="hold"/>
                                        <p:tgtEl>
                                          <p:spTgt spid="17"/>
                                        </p:tgtEl>
                                        <p:attrNameLst>
                                          <p:attrName>ppt_x</p:attrName>
                                          <p:attrName>ppt_y</p:attrName>
                                        </p:attrNameLst>
                                      </p:cBhvr>
                                      <p:rCtr x="0" y="-949"/>
                                    </p:animMotion>
                                  </p:childTnLst>
                                </p:cTn>
                              </p:par>
                              <p:par>
                                <p:cTn id="85" presetID="10" presetClass="exit" presetSubtype="0" fill="hold"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64" presetClass="path" presetSubtype="0" accel="50000" decel="50000" fill="hold" grpId="1" nodeType="withEffect">
                                  <p:stCondLst>
                                    <p:cond delay="0"/>
                                  </p:stCondLst>
                                  <p:childTnLst>
                                    <p:animMotion origin="layout" path="M 2.08333E-6 4.44444E-6 L -0.00052 -0.04861 " pathEditMode="relative" rAng="0" ptsTypes="AA">
                                      <p:cBhvr>
                                        <p:cTn id="89" dur="2000" fill="hold"/>
                                        <p:tgtEl>
                                          <p:spTgt spid="9243"/>
                                        </p:tgtEl>
                                        <p:attrNameLst>
                                          <p:attrName>ppt_x</p:attrName>
                                          <p:attrName>ppt_y</p:attrName>
                                        </p:attrNameLst>
                                      </p:cBhvr>
                                      <p:rCtr x="13" y="-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20" grpId="0"/>
      <p:bldP spid="21" grpId="0" animBg="1"/>
      <p:bldP spid="30" grpId="0"/>
      <p:bldP spid="53" grpId="0"/>
      <p:bldP spid="55" grpId="0" animBg="1"/>
      <p:bldP spid="58" grpId="0" animBg="1"/>
      <p:bldP spid="59" grpId="0" animBg="1"/>
      <p:bldP spid="62" grpId="0" animBg="1"/>
      <p:bldP spid="60" grpId="0"/>
      <p:bldP spid="9243" grpId="0"/>
      <p:bldP spid="9243" grpId="1"/>
      <p:bldP spid="92" grpId="0" animBg="1"/>
      <p:bldP spid="9244" grpId="0" animBg="1"/>
      <p:bldP spid="94" grpId="0" animBg="1"/>
      <p:bldP spid="1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2687" y="2153083"/>
            <a:ext cx="10515600" cy="2852737"/>
          </a:xfrm>
        </p:spPr>
        <p:txBody>
          <a:bodyPr/>
          <a:lstStyle/>
          <a:p>
            <a:pPr algn="ctr"/>
            <a:r>
              <a:rPr lang="cs-CZ" dirty="0">
                <a:solidFill>
                  <a:srgbClr val="CC3300"/>
                </a:solidFill>
              </a:rPr>
              <a:t>             Poruchy </a:t>
            </a:r>
            <a:br>
              <a:rPr lang="cs-CZ" dirty="0">
                <a:solidFill>
                  <a:srgbClr val="CC3300"/>
                </a:solidFill>
              </a:rPr>
            </a:br>
            <a:r>
              <a:rPr lang="cs-CZ" dirty="0">
                <a:solidFill>
                  <a:srgbClr val="CC3300"/>
                </a:solidFill>
              </a:rPr>
              <a:t>acidobazické rovnováhy</a:t>
            </a:r>
            <a:br>
              <a:rPr lang="cs-CZ" dirty="0">
                <a:solidFill>
                  <a:srgbClr val="CC3300"/>
                </a:solidFill>
              </a:rPr>
            </a:br>
            <a:endParaRPr lang="cs-CZ" dirty="0">
              <a:solidFill>
                <a:srgbClr val="CC3300"/>
              </a:solidFill>
            </a:endParaRPr>
          </a:p>
        </p:txBody>
      </p:sp>
      <p:sp>
        <p:nvSpPr>
          <p:cNvPr id="3" name="Zástupný symbol pro text 2"/>
          <p:cNvSpPr>
            <a:spLocks noGrp="1"/>
          </p:cNvSpPr>
          <p:nvPr>
            <p:ph type="body" idx="1"/>
          </p:nvPr>
        </p:nvSpPr>
        <p:spPr>
          <a:xfrm>
            <a:off x="831850" y="4821382"/>
            <a:ext cx="10515600" cy="1268268"/>
          </a:xfrm>
        </p:spPr>
        <p:txBody>
          <a:bodyPr>
            <a:normAutofit/>
          </a:bodyPr>
          <a:lstStyle/>
          <a:p>
            <a:pPr algn="ctr"/>
            <a:r>
              <a:rPr lang="cs-CZ" sz="4400" dirty="0">
                <a:solidFill>
                  <a:srgbClr val="0F1113"/>
                </a:solidFill>
              </a:rPr>
              <a:t>= základy patofyziologie ABR</a:t>
            </a:r>
          </a:p>
        </p:txBody>
      </p:sp>
      <p:pic>
        <p:nvPicPr>
          <p:cNvPr id="1026" name="Picture 2" descr="Image 1 - Vintage-Davar-Originals-Whimsical-Clown-Figurine-Fallen-Laying-Down-Hand-Pain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92582" cy="299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91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00000"/>
                </a:solidFill>
              </a:rPr>
              <a:t>Respirační poruchy </a:t>
            </a:r>
            <a:br>
              <a:rPr lang="cs-CZ" dirty="0"/>
            </a:br>
            <a:r>
              <a:rPr lang="cs-CZ" dirty="0"/>
              <a:t>a jejich kompenzace</a:t>
            </a:r>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225867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bdélník 115"/>
          <p:cNvSpPr/>
          <p:nvPr/>
        </p:nvSpPr>
        <p:spPr>
          <a:xfrm>
            <a:off x="6050215" y="5855010"/>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2" name="Picture 6" descr="ledviny ledvinove kameny zanet ledvin kolika procisteni ledvin byliny bylinky babske r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061" y="4369821"/>
            <a:ext cx="2065470" cy="16136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962032" y="0"/>
            <a:ext cx="10515600" cy="1325563"/>
          </a:xfrm>
        </p:spPr>
        <p:txBody>
          <a:bodyPr/>
          <a:lstStyle/>
          <a:p>
            <a:r>
              <a:rPr lang="cs-CZ" u="sng" dirty="0">
                <a:solidFill>
                  <a:srgbClr val="C00000"/>
                </a:solidFill>
              </a:rPr>
              <a:t>Respirační alkalóza </a:t>
            </a:r>
            <a:r>
              <a:rPr lang="cs-CZ" u="sng" dirty="0"/>
              <a:t>a její kompenzace</a:t>
            </a:r>
          </a:p>
        </p:txBody>
      </p:sp>
      <p:sp>
        <p:nvSpPr>
          <p:cNvPr id="5" name="Reakční šipka popředí"/>
          <p:cNvSpPr/>
          <p:nvPr/>
        </p:nvSpPr>
        <p:spPr>
          <a:xfrm rot="5400000">
            <a:off x="5166572" y="3155564"/>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Reakční šipka pozadí"/>
          <p:cNvSpPr/>
          <p:nvPr/>
        </p:nvSpPr>
        <p:spPr>
          <a:xfrm rot="5400000">
            <a:off x="5165223" y="3162308"/>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Obdélník 7"/>
          <p:cNvSpPr/>
          <p:nvPr/>
        </p:nvSpPr>
        <p:spPr>
          <a:xfrm>
            <a:off x="6044658" y="5520948"/>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Volný tvar 6"/>
          <p:cNvSpPr/>
          <p:nvPr/>
        </p:nvSpPr>
        <p:spPr>
          <a:xfrm>
            <a:off x="6053579" y="5859950"/>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Skupina 8"/>
          <p:cNvGrpSpPr/>
          <p:nvPr/>
        </p:nvGrpSpPr>
        <p:grpSpPr>
          <a:xfrm>
            <a:off x="6028908" y="4692045"/>
            <a:ext cx="328807" cy="1604665"/>
            <a:chOff x="4982838" y="2487654"/>
            <a:chExt cx="328807" cy="1604665"/>
          </a:xfrm>
        </p:grpSpPr>
        <p:cxnSp>
          <p:nvCxnSpPr>
            <p:cNvPr id="10" name="Přímá spojnice 9"/>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blouk 11"/>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Oblouk 12"/>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4" name="Přímá spojnice 13"/>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Obdélník 15"/>
          <p:cNvSpPr/>
          <p:nvPr/>
        </p:nvSpPr>
        <p:spPr>
          <a:xfrm>
            <a:off x="7403770" y="4086852"/>
            <a:ext cx="1940849" cy="42961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14"/>
          <p:cNvSpPr/>
          <p:nvPr/>
        </p:nvSpPr>
        <p:spPr>
          <a:xfrm>
            <a:off x="7410074" y="4522699"/>
            <a:ext cx="1947128"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 name="Skupina 16"/>
          <p:cNvGrpSpPr/>
          <p:nvPr/>
        </p:nvGrpSpPr>
        <p:grpSpPr>
          <a:xfrm>
            <a:off x="7174822" y="3727922"/>
            <a:ext cx="2182808" cy="1371111"/>
            <a:chOff x="374349" y="4616605"/>
            <a:chExt cx="2182808" cy="1371111"/>
          </a:xfrm>
        </p:grpSpPr>
        <p:cxnSp>
          <p:nvCxnSpPr>
            <p:cNvPr id="18" name="Přímá spojnice 17"/>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blouk 20"/>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Oblouk 21"/>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3" name="TextovéPole 22"/>
          <p:cNvSpPr txBox="1"/>
          <p:nvPr/>
        </p:nvSpPr>
        <p:spPr>
          <a:xfrm>
            <a:off x="7736388" y="3486379"/>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25" name="Obdélník 24"/>
          <p:cNvSpPr/>
          <p:nvPr/>
        </p:nvSpPr>
        <p:spPr>
          <a:xfrm>
            <a:off x="2667371" y="4104646"/>
            <a:ext cx="1283354" cy="362675"/>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23"/>
          <p:cNvSpPr/>
          <p:nvPr/>
        </p:nvSpPr>
        <p:spPr>
          <a:xfrm>
            <a:off x="2674131" y="4451927"/>
            <a:ext cx="1264594" cy="372056"/>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6" name="Skupina 25"/>
          <p:cNvGrpSpPr/>
          <p:nvPr/>
        </p:nvGrpSpPr>
        <p:grpSpPr>
          <a:xfrm>
            <a:off x="2427380" y="4011278"/>
            <a:ext cx="1536035" cy="1049480"/>
            <a:chOff x="7040738" y="3289540"/>
            <a:chExt cx="1536035" cy="1049480"/>
          </a:xfrm>
        </p:grpSpPr>
        <p:cxnSp>
          <p:nvCxnSpPr>
            <p:cNvPr id="27" name="Přímá spojnice 26"/>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blouk 29"/>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Oblouk 30"/>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32" name="Přímá spojnice 31"/>
          <p:cNvCxnSpPr/>
          <p:nvPr/>
        </p:nvCxnSpPr>
        <p:spPr>
          <a:xfrm>
            <a:off x="3754265" y="4005527"/>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60301" y="3539700"/>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34" name="TextovéPole 33"/>
          <p:cNvSpPr txBox="1"/>
          <p:nvPr/>
        </p:nvSpPr>
        <p:spPr>
          <a:xfrm>
            <a:off x="6402547" y="4667028"/>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pic>
        <p:nvPicPr>
          <p:cNvPr id="38" name="Picture 4" descr="Zjistěte, jak si pročistit plíce během 72 hodin - ČeskoZdravě.cz | Lungs  drawing, Lunges, Draw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1726050"/>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Skupina 39"/>
          <p:cNvGrpSpPr/>
          <p:nvPr/>
        </p:nvGrpSpPr>
        <p:grpSpPr>
          <a:xfrm>
            <a:off x="1720631" y="2291310"/>
            <a:ext cx="1208944" cy="1313588"/>
            <a:chOff x="5924331" y="1618210"/>
            <a:chExt cx="1208944" cy="1313588"/>
          </a:xfrm>
          <a:solidFill>
            <a:srgbClr val="FFC000"/>
          </a:solidFill>
        </p:grpSpPr>
        <p:sp>
          <p:nvSpPr>
            <p:cNvPr id="41" name="Volný tvar 40"/>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Volný tvar 41"/>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Volný tvar 42"/>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Volný tvar 4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Volný tvar 44"/>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olný tvar 45"/>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8" name="Ohnutá šipka 47"/>
          <p:cNvSpPr/>
          <p:nvPr/>
        </p:nvSpPr>
        <p:spPr>
          <a:xfrm>
            <a:off x="2933700" y="2755900"/>
            <a:ext cx="673100" cy="838200"/>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9" name="TextovéPole 48"/>
          <p:cNvSpPr txBox="1"/>
          <p:nvPr/>
        </p:nvSpPr>
        <p:spPr>
          <a:xfrm>
            <a:off x="2578100" y="1422400"/>
            <a:ext cx="2260600" cy="830997"/>
          </a:xfrm>
          <a:prstGeom prst="rect">
            <a:avLst/>
          </a:prstGeom>
          <a:noFill/>
        </p:spPr>
        <p:txBody>
          <a:bodyPr wrap="square" rtlCol="0">
            <a:spAutoFit/>
          </a:bodyPr>
          <a:lstStyle/>
          <a:p>
            <a:r>
              <a:rPr lang="cs-CZ" sz="2400" dirty="0"/>
              <a:t>Příčina:</a:t>
            </a:r>
          </a:p>
          <a:p>
            <a:r>
              <a:rPr lang="cs-CZ" sz="2400" u="sng" dirty="0">
                <a:solidFill>
                  <a:srgbClr val="7030A0"/>
                </a:solidFill>
              </a:rPr>
              <a:t>Hyperventilace</a:t>
            </a:r>
          </a:p>
        </p:txBody>
      </p:sp>
      <p:grpSp>
        <p:nvGrpSpPr>
          <p:cNvPr id="114" name="Skupina 113"/>
          <p:cNvGrpSpPr/>
          <p:nvPr/>
        </p:nvGrpSpPr>
        <p:grpSpPr>
          <a:xfrm>
            <a:off x="1536002" y="3781390"/>
            <a:ext cx="1333500" cy="1194832"/>
            <a:chOff x="1244600" y="3721100"/>
            <a:chExt cx="1333500" cy="1194832"/>
          </a:xfrm>
        </p:grpSpPr>
        <p:sp>
          <p:nvSpPr>
            <p:cNvPr id="50" name="TextovéPole 49"/>
            <p:cNvSpPr txBox="1"/>
            <p:nvPr/>
          </p:nvSpPr>
          <p:spPr>
            <a:xfrm>
              <a:off x="1244600" y="3721100"/>
              <a:ext cx="1320800" cy="369332"/>
            </a:xfrm>
            <a:prstGeom prst="rect">
              <a:avLst/>
            </a:prstGeom>
            <a:noFill/>
          </p:spPr>
          <p:txBody>
            <a:bodyPr wrap="square" rtlCol="0">
              <a:spAutoFit/>
            </a:bodyPr>
            <a:lstStyle/>
            <a:p>
              <a:r>
                <a:rPr lang="cs-CZ" dirty="0"/>
                <a:t>5,3 </a:t>
              </a:r>
              <a:r>
                <a:rPr lang="cs-CZ" dirty="0" err="1"/>
                <a:t>kPa</a:t>
              </a:r>
              <a:endParaRPr lang="cs-CZ" dirty="0"/>
            </a:p>
          </p:txBody>
        </p:sp>
        <p:grpSp>
          <p:nvGrpSpPr>
            <p:cNvPr id="51" name="Skupina 50"/>
            <p:cNvGrpSpPr/>
            <p:nvPr/>
          </p:nvGrpSpPr>
          <p:grpSpPr>
            <a:xfrm rot="16200000">
              <a:off x="1467914" y="4209490"/>
              <a:ext cx="370599" cy="258670"/>
              <a:chOff x="1794377" y="1516342"/>
              <a:chExt cx="512300" cy="280293"/>
            </a:xfrm>
          </p:grpSpPr>
          <p:cxnSp>
            <p:nvCxnSpPr>
              <p:cNvPr id="52" name="Přímá spojnice 51"/>
              <p:cNvCxnSpPr/>
              <p:nvPr/>
            </p:nvCxnSpPr>
            <p:spPr>
              <a:xfrm flipH="1">
                <a:off x="1899046" y="1603646"/>
                <a:ext cx="407631" cy="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flipH="1" flipV="1">
                <a:off x="1896465" y="1726296"/>
                <a:ext cx="405617" cy="6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flipH="1">
                <a:off x="1794377" y="1516342"/>
                <a:ext cx="213627" cy="159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ovéPole 60"/>
            <p:cNvSpPr txBox="1"/>
            <p:nvPr/>
          </p:nvSpPr>
          <p:spPr>
            <a:xfrm>
              <a:off x="1257300" y="4546600"/>
              <a:ext cx="1320800" cy="369332"/>
            </a:xfrm>
            <a:prstGeom prst="rect">
              <a:avLst/>
            </a:prstGeom>
            <a:noFill/>
          </p:spPr>
          <p:txBody>
            <a:bodyPr wrap="square" rtlCol="0">
              <a:spAutoFit/>
            </a:bodyPr>
            <a:lstStyle/>
            <a:p>
              <a:r>
                <a:rPr lang="cs-CZ" dirty="0"/>
                <a:t>2,7 </a:t>
              </a:r>
              <a:r>
                <a:rPr lang="cs-CZ" dirty="0" err="1"/>
                <a:t>kPa</a:t>
              </a:r>
              <a:endParaRPr lang="cs-CZ" dirty="0"/>
            </a:p>
          </p:txBody>
        </p:sp>
      </p:grpSp>
      <p:grpSp>
        <p:nvGrpSpPr>
          <p:cNvPr id="87" name="Skupina 86"/>
          <p:cNvGrpSpPr/>
          <p:nvPr/>
        </p:nvGrpSpPr>
        <p:grpSpPr>
          <a:xfrm>
            <a:off x="4404517" y="5244918"/>
            <a:ext cx="369444" cy="202763"/>
            <a:chOff x="3245911" y="5596116"/>
            <a:chExt cx="454784" cy="230941"/>
          </a:xfrm>
        </p:grpSpPr>
        <p:grpSp>
          <p:nvGrpSpPr>
            <p:cNvPr id="63" name="Skupina 62"/>
            <p:cNvGrpSpPr/>
            <p:nvPr/>
          </p:nvGrpSpPr>
          <p:grpSpPr>
            <a:xfrm>
              <a:off x="3245911" y="5596528"/>
              <a:ext cx="395002" cy="230529"/>
              <a:chOff x="1794378" y="1546835"/>
              <a:chExt cx="546036" cy="249800"/>
            </a:xfrm>
          </p:grpSpPr>
          <p:cxnSp>
            <p:nvCxnSpPr>
              <p:cNvPr id="64" name="Přímá spojnice 63"/>
              <p:cNvCxnSpPr/>
              <p:nvPr/>
            </p:nvCxnSpPr>
            <p:spPr>
              <a:xfrm flipH="1">
                <a:off x="1879088" y="1621727"/>
                <a:ext cx="461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flipH="1">
                <a:off x="1883697" y="1724030"/>
                <a:ext cx="429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flipH="1">
                <a:off x="1794378" y="1546835"/>
                <a:ext cx="181582" cy="128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Přímá spojnice 70"/>
            <p:cNvCxnSpPr/>
            <p:nvPr/>
          </p:nvCxnSpPr>
          <p:spPr>
            <a:xfrm>
              <a:off x="3553100" y="5596116"/>
              <a:ext cx="141618" cy="11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p:cNvCxnSpPr/>
            <p:nvPr/>
          </p:nvCxnSpPr>
          <p:spPr>
            <a:xfrm flipH="1">
              <a:off x="3550809" y="5701950"/>
              <a:ext cx="149886" cy="124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Skupina 114"/>
          <p:cNvGrpSpPr/>
          <p:nvPr/>
        </p:nvGrpSpPr>
        <p:grpSpPr>
          <a:xfrm>
            <a:off x="4826000" y="5143500"/>
            <a:ext cx="1333500" cy="1194832"/>
            <a:chOff x="4826000" y="5143500"/>
            <a:chExt cx="1333500" cy="1194832"/>
          </a:xfrm>
        </p:grpSpPr>
        <p:sp>
          <p:nvSpPr>
            <p:cNvPr id="62" name="TextovéPole 61"/>
            <p:cNvSpPr txBox="1"/>
            <p:nvPr/>
          </p:nvSpPr>
          <p:spPr>
            <a:xfrm>
              <a:off x="4826000" y="5143500"/>
              <a:ext cx="1320800" cy="369332"/>
            </a:xfrm>
            <a:prstGeom prst="rect">
              <a:avLst/>
            </a:prstGeom>
            <a:noFill/>
          </p:spPr>
          <p:txBody>
            <a:bodyPr wrap="square" rtlCol="0">
              <a:spAutoFit/>
            </a:bodyPr>
            <a:lstStyle/>
            <a:p>
              <a:r>
                <a:rPr lang="cs-CZ" dirty="0"/>
                <a:t>40 </a:t>
              </a:r>
              <a:r>
                <a:rPr lang="cs-CZ" dirty="0" err="1"/>
                <a:t>nmol</a:t>
              </a:r>
              <a:r>
                <a:rPr lang="cs-CZ" dirty="0"/>
                <a:t>/l</a:t>
              </a:r>
            </a:p>
          </p:txBody>
        </p:sp>
        <p:sp>
          <p:nvSpPr>
            <p:cNvPr id="68" name="TextovéPole 67"/>
            <p:cNvSpPr txBox="1"/>
            <p:nvPr/>
          </p:nvSpPr>
          <p:spPr>
            <a:xfrm>
              <a:off x="4838700" y="5969000"/>
              <a:ext cx="1320800" cy="369332"/>
            </a:xfrm>
            <a:prstGeom prst="rect">
              <a:avLst/>
            </a:prstGeom>
            <a:noFill/>
          </p:spPr>
          <p:txBody>
            <a:bodyPr wrap="square" rtlCol="0">
              <a:spAutoFit/>
            </a:bodyPr>
            <a:lstStyle/>
            <a:p>
              <a:r>
                <a:rPr lang="cs-CZ" dirty="0"/>
                <a:t>20 </a:t>
              </a:r>
              <a:r>
                <a:rPr lang="cs-CZ" dirty="0" err="1"/>
                <a:t>nmol</a:t>
              </a:r>
              <a:r>
                <a:rPr lang="cs-CZ" dirty="0"/>
                <a:t>/l</a:t>
              </a:r>
            </a:p>
          </p:txBody>
        </p:sp>
        <p:grpSp>
          <p:nvGrpSpPr>
            <p:cNvPr id="96" name="Skupina 95"/>
            <p:cNvGrpSpPr/>
            <p:nvPr/>
          </p:nvGrpSpPr>
          <p:grpSpPr>
            <a:xfrm>
              <a:off x="5230686" y="5548702"/>
              <a:ext cx="230002" cy="441922"/>
              <a:chOff x="2563686" y="5790002"/>
              <a:chExt cx="230002" cy="441922"/>
            </a:xfrm>
          </p:grpSpPr>
          <p:cxnSp>
            <p:nvCxnSpPr>
              <p:cNvPr id="89" name="Přímá spojnice 88"/>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7" name="Skupina 96"/>
          <p:cNvGrpSpPr/>
          <p:nvPr/>
        </p:nvGrpSpPr>
        <p:grpSpPr>
          <a:xfrm>
            <a:off x="4417217" y="6045018"/>
            <a:ext cx="369444" cy="202763"/>
            <a:chOff x="3245911" y="5596116"/>
            <a:chExt cx="454784" cy="230941"/>
          </a:xfrm>
        </p:grpSpPr>
        <p:grpSp>
          <p:nvGrpSpPr>
            <p:cNvPr id="98" name="Skupina 97"/>
            <p:cNvGrpSpPr/>
            <p:nvPr/>
          </p:nvGrpSpPr>
          <p:grpSpPr>
            <a:xfrm>
              <a:off x="3245911" y="5596528"/>
              <a:ext cx="395002" cy="230529"/>
              <a:chOff x="1794378" y="1546835"/>
              <a:chExt cx="546036" cy="249800"/>
            </a:xfrm>
          </p:grpSpPr>
          <p:cxnSp>
            <p:nvCxnSpPr>
              <p:cNvPr id="101" name="Přímá spojnice 100"/>
              <p:cNvCxnSpPr/>
              <p:nvPr/>
            </p:nvCxnSpPr>
            <p:spPr>
              <a:xfrm flipH="1">
                <a:off x="1879088" y="1621727"/>
                <a:ext cx="461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flipH="1">
                <a:off x="1883697" y="1724030"/>
                <a:ext cx="429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flipH="1">
                <a:off x="1794378" y="1546835"/>
                <a:ext cx="181582" cy="128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Přímá spojnice 98"/>
            <p:cNvCxnSpPr/>
            <p:nvPr/>
          </p:nvCxnSpPr>
          <p:spPr>
            <a:xfrm>
              <a:off x="3553100" y="5596116"/>
              <a:ext cx="141618" cy="11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flipH="1">
              <a:off x="3550809" y="5701950"/>
              <a:ext cx="149886" cy="124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TextovéPole 104"/>
          <p:cNvSpPr txBox="1"/>
          <p:nvPr/>
        </p:nvSpPr>
        <p:spPr>
          <a:xfrm>
            <a:off x="3314700" y="5118100"/>
            <a:ext cx="1320800" cy="369332"/>
          </a:xfrm>
          <a:prstGeom prst="rect">
            <a:avLst/>
          </a:prstGeom>
          <a:noFill/>
        </p:spPr>
        <p:txBody>
          <a:bodyPr wrap="square" rtlCol="0">
            <a:spAutoFit/>
          </a:bodyPr>
          <a:lstStyle/>
          <a:p>
            <a:r>
              <a:rPr lang="cs-CZ" dirty="0"/>
              <a:t>pH = 7,4</a:t>
            </a:r>
          </a:p>
        </p:txBody>
      </p:sp>
      <p:sp>
        <p:nvSpPr>
          <p:cNvPr id="106" name="TextovéPole 105"/>
          <p:cNvSpPr txBox="1"/>
          <p:nvPr/>
        </p:nvSpPr>
        <p:spPr>
          <a:xfrm>
            <a:off x="3327400" y="5943600"/>
            <a:ext cx="1320800" cy="369332"/>
          </a:xfrm>
          <a:prstGeom prst="rect">
            <a:avLst/>
          </a:prstGeom>
          <a:noFill/>
        </p:spPr>
        <p:txBody>
          <a:bodyPr wrap="square" rtlCol="0">
            <a:spAutoFit/>
          </a:bodyPr>
          <a:lstStyle/>
          <a:p>
            <a:r>
              <a:rPr lang="cs-CZ" b="1" dirty="0"/>
              <a:t>pH = 7,7</a:t>
            </a:r>
          </a:p>
        </p:txBody>
      </p:sp>
      <p:sp>
        <p:nvSpPr>
          <p:cNvPr id="113" name="TextovéPole 112"/>
          <p:cNvSpPr txBox="1"/>
          <p:nvPr/>
        </p:nvSpPr>
        <p:spPr>
          <a:xfrm>
            <a:off x="7461504" y="1598386"/>
            <a:ext cx="4376710" cy="1323439"/>
          </a:xfrm>
          <a:prstGeom prst="rect">
            <a:avLst/>
          </a:prstGeom>
          <a:noFill/>
        </p:spPr>
        <p:txBody>
          <a:bodyPr wrap="square" rtlCol="0">
            <a:spAutoFit/>
          </a:bodyPr>
          <a:lstStyle/>
          <a:p>
            <a:r>
              <a:rPr lang="cs-CZ" sz="2000" b="1" u="sng" dirty="0">
                <a:solidFill>
                  <a:srgbClr val="C00000"/>
                </a:solidFill>
              </a:rPr>
              <a:t>Ledvinná kompenzace:</a:t>
            </a:r>
          </a:p>
          <a:p>
            <a:r>
              <a:rPr lang="cs-CZ" sz="2000" i="1" dirty="0"/>
              <a:t>     Trvá 2- 3 dny</a:t>
            </a:r>
          </a:p>
          <a:p>
            <a:r>
              <a:rPr lang="cs-CZ" sz="2000" dirty="0"/>
              <a:t>Ledviny vylučují méně H</a:t>
            </a:r>
            <a:r>
              <a:rPr lang="cs-CZ" sz="2000" baseline="30000" dirty="0"/>
              <a:t>+</a:t>
            </a:r>
            <a:r>
              <a:rPr lang="cs-CZ" sz="2000" dirty="0"/>
              <a:t> a více </a:t>
            </a:r>
            <a:r>
              <a:rPr lang="cs-CZ" sz="2000" dirty="0" err="1"/>
              <a:t>bikarb</a:t>
            </a:r>
            <a:r>
              <a:rPr lang="cs-CZ" sz="2000" dirty="0"/>
              <a:t>. = </a:t>
            </a:r>
          </a:p>
          <a:p>
            <a:r>
              <a:rPr lang="cs-CZ" sz="2000" dirty="0"/>
              <a:t>= do krve vrací méně bikarbonátů </a:t>
            </a:r>
          </a:p>
        </p:txBody>
      </p:sp>
      <p:grpSp>
        <p:nvGrpSpPr>
          <p:cNvPr id="107" name="Skupina 106"/>
          <p:cNvGrpSpPr/>
          <p:nvPr/>
        </p:nvGrpSpPr>
        <p:grpSpPr>
          <a:xfrm>
            <a:off x="3744786" y="5523302"/>
            <a:ext cx="230002" cy="441922"/>
            <a:chOff x="2563686" y="5790002"/>
            <a:chExt cx="230002" cy="441922"/>
          </a:xfrm>
        </p:grpSpPr>
        <p:cxnSp>
          <p:nvCxnSpPr>
            <p:cNvPr id="108" name="Přímá spojnice 107"/>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ovéPole 110"/>
          <p:cNvSpPr txBox="1"/>
          <p:nvPr/>
        </p:nvSpPr>
        <p:spPr>
          <a:xfrm>
            <a:off x="2209800" y="5956300"/>
            <a:ext cx="1536700" cy="369332"/>
          </a:xfrm>
          <a:prstGeom prst="rect">
            <a:avLst/>
          </a:prstGeom>
          <a:noFill/>
        </p:spPr>
        <p:txBody>
          <a:bodyPr wrap="square" rtlCol="0">
            <a:spAutoFit/>
          </a:bodyPr>
          <a:lstStyle/>
          <a:p>
            <a:r>
              <a:rPr lang="cs-CZ" b="1" u="sng" dirty="0">
                <a:solidFill>
                  <a:srgbClr val="7030A0"/>
                </a:solidFill>
              </a:rPr>
              <a:t>Alkalóza:</a:t>
            </a:r>
          </a:p>
        </p:txBody>
      </p:sp>
      <p:sp>
        <p:nvSpPr>
          <p:cNvPr id="117" name="TextovéPole 116"/>
          <p:cNvSpPr txBox="1"/>
          <p:nvPr/>
        </p:nvSpPr>
        <p:spPr>
          <a:xfrm>
            <a:off x="6561667" y="5626100"/>
            <a:ext cx="2209800" cy="923330"/>
          </a:xfrm>
          <a:prstGeom prst="rect">
            <a:avLst/>
          </a:prstGeom>
          <a:noFill/>
        </p:spPr>
        <p:txBody>
          <a:bodyPr wrap="square" rtlCol="0">
            <a:spAutoFit/>
          </a:bodyPr>
          <a:lstStyle/>
          <a:p>
            <a:r>
              <a:rPr lang="cs-CZ" dirty="0"/>
              <a:t>Díky kompenzaci se H</a:t>
            </a:r>
            <a:r>
              <a:rPr lang="cs-CZ" baseline="30000" dirty="0"/>
              <a:t>+ </a:t>
            </a:r>
            <a:r>
              <a:rPr lang="cs-CZ" dirty="0"/>
              <a:t>a pH vrací blíže k normálu</a:t>
            </a:r>
          </a:p>
        </p:txBody>
      </p:sp>
      <p:cxnSp>
        <p:nvCxnSpPr>
          <p:cNvPr id="119" name="Přímá spojnice 118"/>
          <p:cNvCxnSpPr/>
          <p:nvPr/>
        </p:nvCxnSpPr>
        <p:spPr>
          <a:xfrm>
            <a:off x="7393021" y="4080753"/>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cxnSp>
        <p:nvCxnSpPr>
          <p:cNvPr id="121" name="Přímá spojnice 120"/>
          <p:cNvCxnSpPr/>
          <p:nvPr/>
        </p:nvCxnSpPr>
        <p:spPr>
          <a:xfrm>
            <a:off x="2656944" y="4101372"/>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a:off x="6050604" y="5520447"/>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24" name="pH 7,4 ryska leva"/>
          <p:cNvCxnSpPr/>
          <p:nvPr/>
        </p:nvCxnSpPr>
        <p:spPr>
          <a:xfrm>
            <a:off x="5719697" y="5522050"/>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pH 7,4 ryska prava"/>
          <p:cNvCxnSpPr/>
          <p:nvPr/>
        </p:nvCxnSpPr>
        <p:spPr>
          <a:xfrm>
            <a:off x="6374305" y="5522839"/>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6" name="pH 7,4 popis"/>
          <p:cNvSpPr txBox="1"/>
          <p:nvPr/>
        </p:nvSpPr>
        <p:spPr>
          <a:xfrm>
            <a:off x="6359426" y="5191372"/>
            <a:ext cx="1018632" cy="369332"/>
          </a:xfrm>
          <a:prstGeom prst="rect">
            <a:avLst/>
          </a:prstGeom>
          <a:noFill/>
        </p:spPr>
        <p:txBody>
          <a:bodyPr wrap="square" rtlCol="0">
            <a:spAutoFit/>
          </a:bodyPr>
          <a:lstStyle/>
          <a:p>
            <a:r>
              <a:rPr lang="cs-CZ" dirty="0"/>
              <a:t>pH= 7,4</a:t>
            </a:r>
          </a:p>
        </p:txBody>
      </p:sp>
      <p:cxnSp>
        <p:nvCxnSpPr>
          <p:cNvPr id="127" name="ryska CO2 leva"/>
          <p:cNvCxnSpPr/>
          <p:nvPr/>
        </p:nvCxnSpPr>
        <p:spPr>
          <a:xfrm>
            <a:off x="3978002" y="4107117"/>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8" name="ryska CO2 prava"/>
          <p:cNvCxnSpPr/>
          <p:nvPr/>
        </p:nvCxnSpPr>
        <p:spPr>
          <a:xfrm>
            <a:off x="2201296" y="4103831"/>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8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1.11022E-16 L 0.00026 0.03912 " pathEditMode="relative" rAng="0" ptsTypes="AA">
                                      <p:cBhvr>
                                        <p:cTn id="18" dur="2000" fill="hold"/>
                                        <p:tgtEl>
                                          <p:spTgt spid="25"/>
                                        </p:tgtEl>
                                        <p:attrNameLst>
                                          <p:attrName>ppt_x</p:attrName>
                                          <p:attrName>ppt_y</p:attrName>
                                        </p:attrNameLst>
                                      </p:cBhvr>
                                      <p:rCtr x="13" y="1944"/>
                                    </p:animMotion>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0" nodeType="clickEffect">
                                  <p:stCondLst>
                                    <p:cond delay="0"/>
                                  </p:stCondLst>
                                  <p:childTnLst>
                                    <p:animEffect transition="out" filter="wipe(right)">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22" presetClass="entr" presetSubtype="2"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54167E-6 -2.59259E-6 L -3.54167E-6 0.04769 " pathEditMode="relative" rAng="0" ptsTypes="AA">
                                      <p:cBhvr>
                                        <p:cTn id="30" dur="2000" fill="hold"/>
                                        <p:tgtEl>
                                          <p:spTgt spid="8"/>
                                        </p:tgtEl>
                                        <p:attrNameLst>
                                          <p:attrName>ppt_x</p:attrName>
                                          <p:attrName>ppt_y</p:attrName>
                                        </p:attrNameLst>
                                      </p:cBhvr>
                                      <p:rCtr x="0" y="2384"/>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1.04167E-6 -3.33333E-6 L 1.04167E-6 0.02848 " pathEditMode="relative" rAng="0" ptsTypes="AA">
                                      <p:cBhvr>
                                        <p:cTn id="62" dur="2000" fill="hold"/>
                                        <p:tgtEl>
                                          <p:spTgt spid="16"/>
                                        </p:tgtEl>
                                        <p:attrNameLst>
                                          <p:attrName>ppt_x</p:attrName>
                                          <p:attrName>ppt_y</p:attrName>
                                        </p:attrNameLst>
                                      </p:cBhvr>
                                      <p:rCtr x="0" y="1412"/>
                                    </p:animMotion>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1" nodeType="clickEffect">
                                  <p:stCondLst>
                                    <p:cond delay="0"/>
                                  </p:stCondLst>
                                  <p:childTnLst>
                                    <p:animEffect transition="out" filter="wipe(left)">
                                      <p:cBhvr>
                                        <p:cTn id="66" dur="2000"/>
                                        <p:tgtEl>
                                          <p:spTgt spid="6"/>
                                        </p:tgtEl>
                                      </p:cBhvr>
                                    </p:animEffect>
                                    <p:set>
                                      <p:cBhvr>
                                        <p:cTn id="67" dur="1" fill="hold">
                                          <p:stCondLst>
                                            <p:cond delay="1999"/>
                                          </p:stCondLst>
                                        </p:cTn>
                                        <p:tgtEl>
                                          <p:spTgt spid="6"/>
                                        </p:tgtEl>
                                        <p:attrNameLst>
                                          <p:attrName>style.visibility</p:attrName>
                                        </p:attrNameLst>
                                      </p:cBhvr>
                                      <p:to>
                                        <p:strVal val="hidden"/>
                                      </p:to>
                                    </p:set>
                                  </p:childTnLst>
                                </p:cTn>
                              </p:par>
                              <p:par>
                                <p:cTn id="68" presetID="22" presetClass="entr" presetSubtype="8" fill="hold" grpId="1" nodeType="withEffect">
                                  <p:stCondLst>
                                    <p:cond delay="50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20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fill="hold" grpId="0" nodeType="clickEffect">
                                  <p:stCondLst>
                                    <p:cond delay="0"/>
                                  </p:stCondLst>
                                  <p:childTnLst>
                                    <p:animMotion origin="layout" path="M -4.16667E-6 -3.7037E-6 L -4.16667E-6 -0.02546 " pathEditMode="relative" rAng="0" ptsTypes="AA">
                                      <p:cBhvr>
                                        <p:cTn id="74" dur="2000" fill="hold"/>
                                        <p:tgtEl>
                                          <p:spTgt spid="116"/>
                                        </p:tgtEl>
                                        <p:attrNameLst>
                                          <p:attrName>ppt_x</p:attrName>
                                          <p:attrName>ppt_y</p:attrName>
                                        </p:attrNameLst>
                                      </p:cBhvr>
                                      <p:rCtr x="0" y="-1273"/>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5" grpId="0" animBg="1"/>
      <p:bldP spid="5" grpId="1" animBg="1"/>
      <p:bldP spid="6" grpId="0" animBg="1"/>
      <p:bldP spid="6" grpId="1" animBg="1"/>
      <p:bldP spid="8" grpId="0" animBg="1"/>
      <p:bldP spid="16" grpId="0" animBg="1"/>
      <p:bldP spid="25" grpId="0" animBg="1"/>
      <p:bldP spid="48" grpId="0" animBg="1"/>
      <p:bldP spid="49" grpId="0"/>
      <p:bldP spid="105" grpId="0"/>
      <p:bldP spid="106" grpId="0"/>
      <p:bldP spid="113" grpId="0"/>
      <p:bldP spid="111" grpId="0"/>
      <p:bldP spid="1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424407" y="185980"/>
            <a:ext cx="6767593" cy="6672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257629" y="205468"/>
            <a:ext cx="4880428" cy="1325563"/>
          </a:xfrm>
          <a:ln>
            <a:solidFill>
              <a:srgbClr val="C00000"/>
            </a:solidFill>
          </a:ln>
        </p:spPr>
        <p:txBody>
          <a:bodyPr/>
          <a:lstStyle/>
          <a:p>
            <a:r>
              <a:rPr lang="cs-CZ" dirty="0">
                <a:solidFill>
                  <a:schemeClr val="tx1">
                    <a:lumMod val="95000"/>
                    <a:lumOff val="5000"/>
                  </a:schemeClr>
                </a:solidFill>
              </a:rPr>
              <a:t>Kompenzační diagramy</a:t>
            </a:r>
          </a:p>
        </p:txBody>
      </p:sp>
      <p:sp>
        <p:nvSpPr>
          <p:cNvPr id="245" name="Zástupný symbol pro obsah 244"/>
          <p:cNvSpPr>
            <a:spLocks noGrp="1"/>
          </p:cNvSpPr>
          <p:nvPr>
            <p:ph sz="half" idx="2"/>
          </p:nvPr>
        </p:nvSpPr>
        <p:spPr/>
        <p:txBody>
          <a:bodyPr/>
          <a:lstStyle/>
          <a:p>
            <a:endParaRPr lang="cs-CZ"/>
          </a:p>
        </p:txBody>
      </p:sp>
      <p:pic>
        <p:nvPicPr>
          <p:cNvPr id="10244" name="Picture 4" descr="https://png2.cleanpng.com/sh/c9e7b10c7e22fda41425b426ce85a1c8/L0KzQYm3VsE2N5d0gJH0aYP2gLBuTfFkcZVneeVuLYLocbT7if9vNZ90hdHwcnHwPbLqifRjaaRqRdp4bXXyg8XoTfR2bV5peeZuLUXlQoSAVfQ3P2dpfqY9LkG8SIGBV8gzOWY3UaIAMEW7QoWBVskveJ9s/kisspng-acidbase-reaction-nomogram-acidbase-homeosta-due-date-5b2375d676df44.19808782152905058248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905" y="277278"/>
            <a:ext cx="6752095" cy="6580722"/>
          </a:xfrm>
          <a:prstGeom prst="rect">
            <a:avLst/>
          </a:prstGeom>
          <a:noFill/>
          <a:extLst>
            <a:ext uri="{909E8E84-426E-40DD-AFC4-6F175D3DCCD1}">
              <a14:hiddenFill xmlns:a14="http://schemas.microsoft.com/office/drawing/2010/main">
                <a:solidFill>
                  <a:srgbClr val="FFFFFF"/>
                </a:solidFill>
              </a14:hiddenFill>
            </a:ext>
          </a:extLst>
        </p:spPr>
      </p:pic>
      <p:sp>
        <p:nvSpPr>
          <p:cNvPr id="168" name="Obdélník 167"/>
          <p:cNvSpPr/>
          <p:nvPr/>
        </p:nvSpPr>
        <p:spPr>
          <a:xfrm>
            <a:off x="2902563" y="6013273"/>
            <a:ext cx="307773" cy="343459"/>
          </a:xfrm>
          <a:prstGeom prst="rect">
            <a:avLst/>
          </a:prstGeom>
          <a:solidFill>
            <a:srgbClr val="FCD9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0" name="Volný tvar 169"/>
          <p:cNvSpPr/>
          <p:nvPr/>
        </p:nvSpPr>
        <p:spPr>
          <a:xfrm rot="5400000">
            <a:off x="1956273" y="3394050"/>
            <a:ext cx="1097137" cy="1602112"/>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1" name="Volný tvar 170"/>
          <p:cNvSpPr/>
          <p:nvPr/>
        </p:nvSpPr>
        <p:spPr>
          <a:xfrm rot="5400000">
            <a:off x="1955937" y="3399782"/>
            <a:ext cx="1097137" cy="1604137"/>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2" name="Obdélník 171"/>
          <p:cNvSpPr/>
          <p:nvPr/>
        </p:nvSpPr>
        <p:spPr>
          <a:xfrm>
            <a:off x="2897006" y="5679211"/>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3" name="Volný tvar 172"/>
          <p:cNvSpPr/>
          <p:nvPr/>
        </p:nvSpPr>
        <p:spPr>
          <a:xfrm>
            <a:off x="2905927" y="6018213"/>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4" name="Skupina 173"/>
          <p:cNvGrpSpPr/>
          <p:nvPr/>
        </p:nvGrpSpPr>
        <p:grpSpPr>
          <a:xfrm>
            <a:off x="2881256" y="4850308"/>
            <a:ext cx="328807" cy="1604665"/>
            <a:chOff x="4982838" y="2487654"/>
            <a:chExt cx="328807" cy="1604665"/>
          </a:xfrm>
        </p:grpSpPr>
        <p:cxnSp>
          <p:nvCxnSpPr>
            <p:cNvPr id="175" name="Přímá spojnice 174"/>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7" name="Oblouk 176"/>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8" name="Oblouk 177"/>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79" name="Přímá spojnice 178"/>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0" name="Obdélník 179"/>
          <p:cNvSpPr/>
          <p:nvPr/>
        </p:nvSpPr>
        <p:spPr>
          <a:xfrm>
            <a:off x="3394471" y="3682403"/>
            <a:ext cx="1940849" cy="42961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1" name="Volný tvar 180"/>
          <p:cNvSpPr/>
          <p:nvPr/>
        </p:nvSpPr>
        <p:spPr>
          <a:xfrm>
            <a:off x="3400775" y="4118250"/>
            <a:ext cx="1922105"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82" name="Skupina 181"/>
          <p:cNvGrpSpPr/>
          <p:nvPr/>
        </p:nvGrpSpPr>
        <p:grpSpPr>
          <a:xfrm>
            <a:off x="3165523" y="3341761"/>
            <a:ext cx="2182808" cy="1371111"/>
            <a:chOff x="374349" y="4616605"/>
            <a:chExt cx="2182808" cy="1371111"/>
          </a:xfrm>
        </p:grpSpPr>
        <p:cxnSp>
          <p:nvCxnSpPr>
            <p:cNvPr id="183" name="Přímá spojnice 182"/>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Přímá spojnice 183"/>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Přímá spojnice 184"/>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6" name="Oblouk 185"/>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7" name="Oblouk 186"/>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88" name="TextovéPole 187"/>
          <p:cNvSpPr txBox="1"/>
          <p:nvPr/>
        </p:nvSpPr>
        <p:spPr>
          <a:xfrm>
            <a:off x="3727089" y="3081930"/>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189" name="Obdélník 188"/>
          <p:cNvSpPr/>
          <p:nvPr/>
        </p:nvSpPr>
        <p:spPr>
          <a:xfrm>
            <a:off x="258271" y="3700197"/>
            <a:ext cx="1283354" cy="362675"/>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0" name="Volný tvar 189"/>
          <p:cNvSpPr/>
          <p:nvPr/>
        </p:nvSpPr>
        <p:spPr>
          <a:xfrm>
            <a:off x="265031" y="4047478"/>
            <a:ext cx="1264594" cy="372056"/>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91" name="Skupina 190"/>
          <p:cNvGrpSpPr/>
          <p:nvPr/>
        </p:nvGrpSpPr>
        <p:grpSpPr>
          <a:xfrm>
            <a:off x="18280" y="3606829"/>
            <a:ext cx="1536035" cy="1049480"/>
            <a:chOff x="7040738" y="3289540"/>
            <a:chExt cx="1536035" cy="1049480"/>
          </a:xfrm>
        </p:grpSpPr>
        <p:cxnSp>
          <p:nvCxnSpPr>
            <p:cNvPr id="192" name="Přímá spojnice 191"/>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Přímá spojnice 192"/>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5" name="Oblouk 194"/>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6" name="Oblouk 195"/>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197" name="Přímá spojnice 196"/>
          <p:cNvCxnSpPr/>
          <p:nvPr/>
        </p:nvCxnSpPr>
        <p:spPr>
          <a:xfrm>
            <a:off x="1345165" y="3601078"/>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8" name="TextovéPole 197"/>
          <p:cNvSpPr txBox="1"/>
          <p:nvPr/>
        </p:nvSpPr>
        <p:spPr>
          <a:xfrm>
            <a:off x="51201" y="3135251"/>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199" name="TextovéPole 198"/>
          <p:cNvSpPr txBox="1"/>
          <p:nvPr/>
        </p:nvSpPr>
        <p:spPr>
          <a:xfrm>
            <a:off x="3290068" y="4935819"/>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238" name="Přímá spojnice 237"/>
          <p:cNvCxnSpPr/>
          <p:nvPr/>
        </p:nvCxnSpPr>
        <p:spPr>
          <a:xfrm>
            <a:off x="3383722" y="3676304"/>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cxnSp>
        <p:nvCxnSpPr>
          <p:cNvPr id="239" name="Přímá spojnice 238"/>
          <p:cNvCxnSpPr/>
          <p:nvPr/>
        </p:nvCxnSpPr>
        <p:spPr>
          <a:xfrm>
            <a:off x="242944" y="3699618"/>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240" name="Přímá spojnice 239"/>
          <p:cNvCxnSpPr/>
          <p:nvPr/>
        </p:nvCxnSpPr>
        <p:spPr>
          <a:xfrm>
            <a:off x="2902952" y="5678710"/>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86" name="Přímá spojnice se šipkou 85"/>
          <p:cNvCxnSpPr/>
          <p:nvPr/>
        </p:nvCxnSpPr>
        <p:spPr>
          <a:xfrm>
            <a:off x="9158068" y="4065563"/>
            <a:ext cx="1374677" cy="349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4" name="Skupina 253"/>
          <p:cNvGrpSpPr/>
          <p:nvPr/>
        </p:nvGrpSpPr>
        <p:grpSpPr>
          <a:xfrm>
            <a:off x="9170484" y="4063731"/>
            <a:ext cx="1001604" cy="327441"/>
            <a:chOff x="9170484" y="4063731"/>
            <a:chExt cx="1001604" cy="327441"/>
          </a:xfrm>
        </p:grpSpPr>
        <p:sp>
          <p:nvSpPr>
            <p:cNvPr id="241" name="Volný tvar 240"/>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0" name="Rovnoramenný trojúhelník 249"/>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58" name="Skupina 257"/>
          <p:cNvGrpSpPr/>
          <p:nvPr/>
        </p:nvGrpSpPr>
        <p:grpSpPr>
          <a:xfrm rot="8127545">
            <a:off x="9216780" y="4408944"/>
            <a:ext cx="914640" cy="331514"/>
            <a:chOff x="9174852" y="4059658"/>
            <a:chExt cx="997236" cy="331514"/>
          </a:xfrm>
        </p:grpSpPr>
        <p:sp>
          <p:nvSpPr>
            <p:cNvPr id="259" name="Volný tvar 258"/>
            <p:cNvSpPr/>
            <p:nvPr/>
          </p:nvSpPr>
          <p:spPr>
            <a:xfrm>
              <a:off x="9174852" y="4059658"/>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20F49E"/>
            </a:solidFill>
            <a:ln w="57150">
              <a:solidFill>
                <a:srgbClr val="09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0" name="Rovnoramenný trojúhelník 259"/>
            <p:cNvSpPr/>
            <p:nvPr/>
          </p:nvSpPr>
          <p:spPr>
            <a:xfrm rot="6894458">
              <a:off x="9935888" y="4154972"/>
              <a:ext cx="219300" cy="253100"/>
            </a:xfrm>
            <a:prstGeom prst="triangle">
              <a:avLst/>
            </a:prstGeom>
            <a:solidFill>
              <a:srgbClr val="09C77A"/>
            </a:solidFill>
            <a:ln>
              <a:solidFill>
                <a:srgbClr val="09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5709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22222E-6 L 0.00026 0.03912 " pathEditMode="relative" rAng="0" ptsTypes="AA">
                                      <p:cBhvr>
                                        <p:cTn id="6" dur="2000" fill="hold"/>
                                        <p:tgtEl>
                                          <p:spTgt spid="189"/>
                                        </p:tgtEl>
                                        <p:attrNameLst>
                                          <p:attrName>ppt_x</p:attrName>
                                          <p:attrName>ppt_y</p:attrName>
                                        </p:attrNameLst>
                                      </p:cBhvr>
                                      <p:rCtr x="13" y="1944"/>
                                    </p:animMotion>
                                  </p:childTnLst>
                                </p:cTn>
                              </p:par>
                            </p:childTnLst>
                          </p:cTn>
                        </p:par>
                      </p:childTnLst>
                    </p:cTn>
                  </p:par>
                  <p:par>
                    <p:cTn id="7" fill="hold">
                      <p:stCondLst>
                        <p:cond delay="indefinite"/>
                      </p:stCondLst>
                      <p:childTnLst>
                        <p:par>
                          <p:cTn id="8" fill="hold">
                            <p:stCondLst>
                              <p:cond delay="0"/>
                            </p:stCondLst>
                            <p:childTnLst>
                              <p:par>
                                <p:cTn id="9" presetID="22" presetClass="exit" presetSubtype="2" fill="hold" grpId="0" nodeType="clickEffect">
                                  <p:stCondLst>
                                    <p:cond delay="0"/>
                                  </p:stCondLst>
                                  <p:childTnLst>
                                    <p:animEffect transition="out" filter="wipe(right)">
                                      <p:cBhvr>
                                        <p:cTn id="10" dur="2000"/>
                                        <p:tgtEl>
                                          <p:spTgt spid="170"/>
                                        </p:tgtEl>
                                      </p:cBhvr>
                                    </p:animEffect>
                                    <p:set>
                                      <p:cBhvr>
                                        <p:cTn id="11" dur="1" fill="hold">
                                          <p:stCondLst>
                                            <p:cond delay="1999"/>
                                          </p:stCondLst>
                                        </p:cTn>
                                        <p:tgtEl>
                                          <p:spTgt spid="170"/>
                                        </p:tgtEl>
                                        <p:attrNameLst>
                                          <p:attrName>style.visibility</p:attrName>
                                        </p:attrNameLst>
                                      </p:cBhvr>
                                      <p:to>
                                        <p:strVal val="hidden"/>
                                      </p:to>
                                    </p:set>
                                  </p:childTnLst>
                                </p:cTn>
                              </p:par>
                              <p:par>
                                <p:cTn id="12" presetID="22" presetClass="entr" presetSubtype="2" fill="hold" grpId="0" nodeType="withEffect">
                                  <p:stCondLst>
                                    <p:cond delay="500"/>
                                  </p:stCondLst>
                                  <p:childTnLst>
                                    <p:set>
                                      <p:cBhvr>
                                        <p:cTn id="13" dur="1" fill="hold">
                                          <p:stCondLst>
                                            <p:cond delay="0"/>
                                          </p:stCondLst>
                                        </p:cTn>
                                        <p:tgtEl>
                                          <p:spTgt spid="171"/>
                                        </p:tgtEl>
                                        <p:attrNameLst>
                                          <p:attrName>style.visibility</p:attrName>
                                        </p:attrNameLst>
                                      </p:cBhvr>
                                      <p:to>
                                        <p:strVal val="visible"/>
                                      </p:to>
                                    </p:set>
                                    <p:animEffect transition="in" filter="wipe(right)">
                                      <p:cBhvr>
                                        <p:cTn id="14" dur="2000"/>
                                        <p:tgtEl>
                                          <p:spTgt spid="17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7 7.40741E-7 L -4.16667E-7 0.04768 " pathEditMode="relative" rAng="0" ptsTypes="AA">
                                      <p:cBhvr>
                                        <p:cTn id="18" dur="2000" fill="hold"/>
                                        <p:tgtEl>
                                          <p:spTgt spid="172"/>
                                        </p:tgtEl>
                                        <p:attrNameLst>
                                          <p:attrName>ppt_x</p:attrName>
                                          <p:attrName>ppt_y</p:attrName>
                                        </p:attrNameLst>
                                      </p:cBhvr>
                                      <p:rCtr x="0" y="2384"/>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10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9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wipe(left)">
                                      <p:cBhvr>
                                        <p:cTn id="28" dur="1000"/>
                                        <p:tgtEl>
                                          <p:spTgt spid="25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2.70833E-6 2.96296E-6 L -2.70833E-6 0.02847 " pathEditMode="relative" rAng="0" ptsTypes="AA">
                                      <p:cBhvr>
                                        <p:cTn id="32" dur="2000" fill="hold"/>
                                        <p:tgtEl>
                                          <p:spTgt spid="180"/>
                                        </p:tgtEl>
                                        <p:attrNameLst>
                                          <p:attrName>ppt_x</p:attrName>
                                          <p:attrName>ppt_y</p:attrName>
                                        </p:attrNameLst>
                                      </p:cBhvr>
                                      <p:rCtr x="0" y="1412"/>
                                    </p:animMotion>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fill="hold" grpId="0" nodeType="clickEffect">
                                  <p:stCondLst>
                                    <p:cond delay="0"/>
                                  </p:stCondLst>
                                  <p:childTnLst>
                                    <p:animMotion origin="layout" path="M -1.04167E-6 -1.85185E-6 L -1.04167E-6 -0.02546 " pathEditMode="relative" rAng="0" ptsTypes="AA">
                                      <p:cBhvr>
                                        <p:cTn id="36" dur="2000" fill="hold"/>
                                        <p:tgtEl>
                                          <p:spTgt spid="168"/>
                                        </p:tgtEl>
                                        <p:attrNameLst>
                                          <p:attrName>ppt_x</p:attrName>
                                          <p:attrName>ppt_y</p:attrName>
                                        </p:attrNameLst>
                                      </p:cBhvr>
                                      <p:rCtr x="0" y="-1273"/>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258"/>
                                        </p:tgtEl>
                                        <p:attrNameLst>
                                          <p:attrName>style.visibility</p:attrName>
                                        </p:attrNameLst>
                                      </p:cBhvr>
                                      <p:to>
                                        <p:strVal val="visible"/>
                                      </p:to>
                                    </p:set>
                                    <p:animEffect transition="in" filter="wipe(right)">
                                      <p:cBhvr>
                                        <p:cTn id="41"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animBg="1"/>
      <p:bldP spid="171" grpId="0" animBg="1"/>
      <p:bldP spid="172" grpId="0" animBg="1"/>
      <p:bldP spid="180" grpId="0" animBg="1"/>
      <p:bldP spid="1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délník 80"/>
          <p:cNvSpPr/>
          <p:nvPr/>
        </p:nvSpPr>
        <p:spPr>
          <a:xfrm>
            <a:off x="1859797" y="1208868"/>
            <a:ext cx="8601559" cy="5649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822701" y="0"/>
            <a:ext cx="10515600" cy="1325563"/>
          </a:xfrm>
        </p:spPr>
        <p:txBody>
          <a:bodyPr/>
          <a:lstStyle/>
          <a:p>
            <a:pPr algn="ctr"/>
            <a:r>
              <a:rPr lang="cs-CZ" dirty="0">
                <a:solidFill>
                  <a:srgbClr val="C00000"/>
                </a:solidFill>
              </a:rPr>
              <a:t>Kompenzační diagramy 2</a:t>
            </a:r>
          </a:p>
        </p:txBody>
      </p:sp>
      <p:grpSp>
        <p:nvGrpSpPr>
          <p:cNvPr id="3" name="Group 4"/>
          <p:cNvGrpSpPr>
            <a:grpSpLocks/>
          </p:cNvGrpSpPr>
          <p:nvPr/>
        </p:nvGrpSpPr>
        <p:grpSpPr bwMode="auto">
          <a:xfrm>
            <a:off x="1968285" y="1075145"/>
            <a:ext cx="8189213" cy="5782855"/>
            <a:chOff x="50" y="48"/>
            <a:chExt cx="5378" cy="3944"/>
          </a:xfrm>
        </p:grpSpPr>
        <p:sp>
          <p:nvSpPr>
            <p:cNvPr id="4" name="Freeform 5"/>
            <p:cNvSpPr>
              <a:spLocks/>
            </p:cNvSpPr>
            <p:nvPr/>
          </p:nvSpPr>
          <p:spPr bwMode="auto">
            <a:xfrm>
              <a:off x="1363" y="2198"/>
              <a:ext cx="1363" cy="1020"/>
            </a:xfrm>
            <a:custGeom>
              <a:avLst/>
              <a:gdLst>
                <a:gd name="T0" fmla="*/ 1030 w 1363"/>
                <a:gd name="T1" fmla="*/ 0 h 1020"/>
                <a:gd name="T2" fmla="*/ 768 w 1363"/>
                <a:gd name="T3" fmla="*/ 317 h 1020"/>
                <a:gd name="T4" fmla="*/ 557 w 1363"/>
                <a:gd name="T5" fmla="*/ 528 h 1020"/>
                <a:gd name="T6" fmla="*/ 267 w 1363"/>
                <a:gd name="T7" fmla="*/ 788 h 1020"/>
                <a:gd name="T8" fmla="*/ 0 w 1363"/>
                <a:gd name="T9" fmla="*/ 1020 h 1020"/>
                <a:gd name="T10" fmla="*/ 267 w 1363"/>
                <a:gd name="T11" fmla="*/ 1016 h 1020"/>
                <a:gd name="T12" fmla="*/ 694 w 1363"/>
                <a:gd name="T13" fmla="*/ 665 h 1020"/>
                <a:gd name="T14" fmla="*/ 917 w 1363"/>
                <a:gd name="T15" fmla="*/ 476 h 1020"/>
                <a:gd name="T16" fmla="*/ 1078 w 1363"/>
                <a:gd name="T17" fmla="*/ 334 h 1020"/>
                <a:gd name="T18" fmla="*/ 1224 w 1363"/>
                <a:gd name="T19" fmla="*/ 197 h 1020"/>
                <a:gd name="T20" fmla="*/ 1363 w 1363"/>
                <a:gd name="T21" fmla="*/ 70 h 1020"/>
                <a:gd name="T22" fmla="*/ 1030 w 1363"/>
                <a:gd name="T2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3" h="1020">
                  <a:moveTo>
                    <a:pt x="1030" y="0"/>
                  </a:moveTo>
                  <a:cubicBezTo>
                    <a:pt x="931" y="41"/>
                    <a:pt x="847" y="229"/>
                    <a:pt x="768" y="317"/>
                  </a:cubicBezTo>
                  <a:cubicBezTo>
                    <a:pt x="689" y="405"/>
                    <a:pt x="641" y="450"/>
                    <a:pt x="557" y="528"/>
                  </a:cubicBezTo>
                  <a:cubicBezTo>
                    <a:pt x="473" y="606"/>
                    <a:pt x="360" y="706"/>
                    <a:pt x="267" y="788"/>
                  </a:cubicBezTo>
                  <a:cubicBezTo>
                    <a:pt x="174" y="870"/>
                    <a:pt x="118" y="922"/>
                    <a:pt x="0" y="1020"/>
                  </a:cubicBezTo>
                  <a:cubicBezTo>
                    <a:pt x="111" y="1018"/>
                    <a:pt x="195" y="1018"/>
                    <a:pt x="267" y="1016"/>
                  </a:cubicBezTo>
                  <a:cubicBezTo>
                    <a:pt x="379" y="932"/>
                    <a:pt x="586" y="755"/>
                    <a:pt x="694" y="665"/>
                  </a:cubicBezTo>
                  <a:cubicBezTo>
                    <a:pt x="802" y="575"/>
                    <a:pt x="853" y="531"/>
                    <a:pt x="917" y="476"/>
                  </a:cubicBezTo>
                  <a:cubicBezTo>
                    <a:pt x="981" y="421"/>
                    <a:pt x="1027" y="381"/>
                    <a:pt x="1078" y="334"/>
                  </a:cubicBezTo>
                  <a:cubicBezTo>
                    <a:pt x="1129" y="287"/>
                    <a:pt x="1176" y="241"/>
                    <a:pt x="1224" y="197"/>
                  </a:cubicBezTo>
                  <a:lnTo>
                    <a:pt x="1363" y="70"/>
                  </a:lnTo>
                  <a:lnTo>
                    <a:pt x="1030"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 name="Freeform 6"/>
            <p:cNvSpPr>
              <a:spLocks/>
            </p:cNvSpPr>
            <p:nvPr/>
          </p:nvSpPr>
          <p:spPr bwMode="auto">
            <a:xfrm>
              <a:off x="2854" y="846"/>
              <a:ext cx="2009" cy="1148"/>
            </a:xfrm>
            <a:custGeom>
              <a:avLst/>
              <a:gdLst>
                <a:gd name="T0" fmla="*/ 38 w 2009"/>
                <a:gd name="T1" fmla="*/ 811 h 1148"/>
                <a:gd name="T2" fmla="*/ 329 w 2009"/>
                <a:gd name="T3" fmla="*/ 691 h 1148"/>
                <a:gd name="T4" fmla="*/ 2009 w 2009"/>
                <a:gd name="T5" fmla="*/ 0 h 1148"/>
                <a:gd name="T6" fmla="*/ 2009 w 2009"/>
                <a:gd name="T7" fmla="*/ 742 h 1148"/>
                <a:gd name="T8" fmla="*/ 941 w 2009"/>
                <a:gd name="T9" fmla="*/ 1148 h 1148"/>
                <a:gd name="T10" fmla="*/ 38 w 2009"/>
                <a:gd name="T11" fmla="*/ 1137 h 1148"/>
                <a:gd name="T12" fmla="*/ 38 w 2009"/>
                <a:gd name="T13" fmla="*/ 811 h 1148"/>
              </a:gdLst>
              <a:ahLst/>
              <a:cxnLst>
                <a:cxn ang="0">
                  <a:pos x="T0" y="T1"/>
                </a:cxn>
                <a:cxn ang="0">
                  <a:pos x="T2" y="T3"/>
                </a:cxn>
                <a:cxn ang="0">
                  <a:pos x="T4" y="T5"/>
                </a:cxn>
                <a:cxn ang="0">
                  <a:pos x="T6" y="T7"/>
                </a:cxn>
                <a:cxn ang="0">
                  <a:pos x="T8" y="T9"/>
                </a:cxn>
                <a:cxn ang="0">
                  <a:pos x="T10" y="T11"/>
                </a:cxn>
                <a:cxn ang="0">
                  <a:pos x="T12" y="T13"/>
                </a:cxn>
              </a:cxnLst>
              <a:rect l="0" t="0" r="r" b="b"/>
              <a:pathLst>
                <a:path w="2009" h="1148">
                  <a:moveTo>
                    <a:pt x="38" y="811"/>
                  </a:moveTo>
                  <a:cubicBezTo>
                    <a:pt x="30" y="770"/>
                    <a:pt x="0" y="826"/>
                    <a:pt x="329" y="691"/>
                  </a:cubicBezTo>
                  <a:lnTo>
                    <a:pt x="2009" y="0"/>
                  </a:lnTo>
                  <a:lnTo>
                    <a:pt x="2009" y="742"/>
                  </a:lnTo>
                  <a:lnTo>
                    <a:pt x="941" y="1148"/>
                  </a:lnTo>
                  <a:lnTo>
                    <a:pt x="38" y="1137"/>
                  </a:lnTo>
                  <a:lnTo>
                    <a:pt x="38" y="811"/>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 name="Freeform 7"/>
            <p:cNvSpPr>
              <a:spLocks/>
            </p:cNvSpPr>
            <p:nvPr/>
          </p:nvSpPr>
          <p:spPr bwMode="auto">
            <a:xfrm>
              <a:off x="2617" y="293"/>
              <a:ext cx="1278" cy="1787"/>
            </a:xfrm>
            <a:custGeom>
              <a:avLst/>
              <a:gdLst>
                <a:gd name="T0" fmla="*/ 0 w 1278"/>
                <a:gd name="T1" fmla="*/ 1673 h 1787"/>
                <a:gd name="T2" fmla="*/ 189 w 1278"/>
                <a:gd name="T3" fmla="*/ 1341 h 1787"/>
                <a:gd name="T4" fmla="*/ 566 w 1278"/>
                <a:gd name="T5" fmla="*/ 638 h 1787"/>
                <a:gd name="T6" fmla="*/ 835 w 1278"/>
                <a:gd name="T7" fmla="*/ 107 h 1787"/>
                <a:gd name="T8" fmla="*/ 892 w 1278"/>
                <a:gd name="T9" fmla="*/ 0 h 1787"/>
                <a:gd name="T10" fmla="*/ 1278 w 1278"/>
                <a:gd name="T11" fmla="*/ 2 h 1787"/>
                <a:gd name="T12" fmla="*/ 1052 w 1278"/>
                <a:gd name="T13" fmla="*/ 433 h 1787"/>
                <a:gd name="T14" fmla="*/ 515 w 1278"/>
                <a:gd name="T15" fmla="*/ 1450 h 1787"/>
                <a:gd name="T16" fmla="*/ 332 w 1278"/>
                <a:gd name="T17" fmla="*/ 1787 h 1787"/>
                <a:gd name="T18" fmla="*/ 0 w 1278"/>
                <a:gd name="T19" fmla="*/ 1673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8" h="1787">
                  <a:moveTo>
                    <a:pt x="0" y="1673"/>
                  </a:moveTo>
                  <a:lnTo>
                    <a:pt x="189" y="1341"/>
                  </a:lnTo>
                  <a:cubicBezTo>
                    <a:pt x="283" y="1169"/>
                    <a:pt x="458" y="843"/>
                    <a:pt x="566" y="638"/>
                  </a:cubicBezTo>
                  <a:cubicBezTo>
                    <a:pt x="674" y="433"/>
                    <a:pt x="781" y="213"/>
                    <a:pt x="835" y="107"/>
                  </a:cubicBezTo>
                  <a:lnTo>
                    <a:pt x="892" y="0"/>
                  </a:lnTo>
                  <a:lnTo>
                    <a:pt x="1278" y="2"/>
                  </a:lnTo>
                  <a:lnTo>
                    <a:pt x="1052" y="433"/>
                  </a:lnTo>
                  <a:cubicBezTo>
                    <a:pt x="925" y="674"/>
                    <a:pt x="635" y="1224"/>
                    <a:pt x="515" y="1450"/>
                  </a:cubicBezTo>
                  <a:lnTo>
                    <a:pt x="332" y="1787"/>
                  </a:lnTo>
                  <a:lnTo>
                    <a:pt x="0" y="1673"/>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Freeform 8"/>
            <p:cNvSpPr>
              <a:spLocks/>
            </p:cNvSpPr>
            <p:nvPr/>
          </p:nvSpPr>
          <p:spPr bwMode="auto">
            <a:xfrm>
              <a:off x="880" y="2234"/>
              <a:ext cx="1623" cy="914"/>
            </a:xfrm>
            <a:custGeom>
              <a:avLst/>
              <a:gdLst>
                <a:gd name="T0" fmla="*/ 1206 w 1623"/>
                <a:gd name="T1" fmla="*/ 23 h 914"/>
                <a:gd name="T2" fmla="*/ 0 w 1623"/>
                <a:gd name="T3" fmla="*/ 680 h 914"/>
                <a:gd name="T4" fmla="*/ 0 w 1623"/>
                <a:gd name="T5" fmla="*/ 914 h 914"/>
                <a:gd name="T6" fmla="*/ 1623 w 1623"/>
                <a:gd name="T7" fmla="*/ 0 h 914"/>
              </a:gdLst>
              <a:ahLst/>
              <a:cxnLst>
                <a:cxn ang="0">
                  <a:pos x="T0" y="T1"/>
                </a:cxn>
                <a:cxn ang="0">
                  <a:pos x="T2" y="T3"/>
                </a:cxn>
                <a:cxn ang="0">
                  <a:pos x="T4" y="T5"/>
                </a:cxn>
                <a:cxn ang="0">
                  <a:pos x="T6" y="T7"/>
                </a:cxn>
              </a:cxnLst>
              <a:rect l="0" t="0" r="r" b="b"/>
              <a:pathLst>
                <a:path w="1623" h="914">
                  <a:moveTo>
                    <a:pt x="1206" y="23"/>
                  </a:moveTo>
                  <a:lnTo>
                    <a:pt x="0" y="680"/>
                  </a:lnTo>
                  <a:lnTo>
                    <a:pt x="0" y="914"/>
                  </a:lnTo>
                  <a:lnTo>
                    <a:pt x="1623" y="0"/>
                  </a:lnTo>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8" name="Freeform 9"/>
            <p:cNvSpPr>
              <a:spLocks/>
            </p:cNvSpPr>
            <p:nvPr/>
          </p:nvSpPr>
          <p:spPr bwMode="auto">
            <a:xfrm>
              <a:off x="909" y="286"/>
              <a:ext cx="4160" cy="2928"/>
            </a:xfrm>
            <a:custGeom>
              <a:avLst/>
              <a:gdLst>
                <a:gd name="T0" fmla="*/ 0 w 4160"/>
                <a:gd name="T1" fmla="*/ 1645 h 2928"/>
                <a:gd name="T2" fmla="*/ 1611 w 4160"/>
                <a:gd name="T3" fmla="*/ 1645 h 2928"/>
                <a:gd name="T4" fmla="*/ 1617 w 4160"/>
                <a:gd name="T5" fmla="*/ 1451 h 2928"/>
                <a:gd name="T6" fmla="*/ 1508 w 4160"/>
                <a:gd name="T7" fmla="*/ 1137 h 2928"/>
                <a:gd name="T8" fmla="*/ 1440 w 4160"/>
                <a:gd name="T9" fmla="*/ 634 h 2928"/>
                <a:gd name="T10" fmla="*/ 1354 w 4160"/>
                <a:gd name="T11" fmla="*/ 240 h 2928"/>
                <a:gd name="T12" fmla="*/ 1234 w 4160"/>
                <a:gd name="T13" fmla="*/ 2 h 2928"/>
                <a:gd name="T14" fmla="*/ 1472 w 4160"/>
                <a:gd name="T15" fmla="*/ 0 h 2928"/>
                <a:gd name="T16" fmla="*/ 1605 w 4160"/>
                <a:gd name="T17" fmla="*/ 377 h 2928"/>
                <a:gd name="T18" fmla="*/ 1680 w 4160"/>
                <a:gd name="T19" fmla="*/ 811 h 2928"/>
                <a:gd name="T20" fmla="*/ 1743 w 4160"/>
                <a:gd name="T21" fmla="*/ 1091 h 2928"/>
                <a:gd name="T22" fmla="*/ 1868 w 4160"/>
                <a:gd name="T23" fmla="*/ 1468 h 2928"/>
                <a:gd name="T24" fmla="*/ 1977 w 4160"/>
                <a:gd name="T25" fmla="*/ 1645 h 2928"/>
                <a:gd name="T26" fmla="*/ 2926 w 4160"/>
                <a:gd name="T27" fmla="*/ 1651 h 2928"/>
                <a:gd name="T28" fmla="*/ 4160 w 4160"/>
                <a:gd name="T29" fmla="*/ 1657 h 2928"/>
                <a:gd name="T30" fmla="*/ 4160 w 4160"/>
                <a:gd name="T31" fmla="*/ 2000 h 2928"/>
                <a:gd name="T32" fmla="*/ 1926 w 4160"/>
                <a:gd name="T33" fmla="*/ 2000 h 2928"/>
                <a:gd name="T34" fmla="*/ 1914 w 4160"/>
                <a:gd name="T35" fmla="*/ 2422 h 2928"/>
                <a:gd name="T36" fmla="*/ 1913 w 4160"/>
                <a:gd name="T37" fmla="*/ 2928 h 2928"/>
                <a:gd name="T38" fmla="*/ 1611 w 4160"/>
                <a:gd name="T39" fmla="*/ 2925 h 2928"/>
                <a:gd name="T40" fmla="*/ 1605 w 4160"/>
                <a:gd name="T41" fmla="*/ 2005 h 2928"/>
                <a:gd name="T42" fmla="*/ 0 w 4160"/>
                <a:gd name="T43" fmla="*/ 2005 h 2928"/>
                <a:gd name="T44" fmla="*/ 0 w 4160"/>
                <a:gd name="T45" fmla="*/ 1645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0" h="2928">
                  <a:moveTo>
                    <a:pt x="0" y="1645"/>
                  </a:moveTo>
                  <a:lnTo>
                    <a:pt x="1611" y="1645"/>
                  </a:lnTo>
                  <a:lnTo>
                    <a:pt x="1617" y="1451"/>
                  </a:lnTo>
                  <a:cubicBezTo>
                    <a:pt x="1600" y="1366"/>
                    <a:pt x="1537" y="1273"/>
                    <a:pt x="1508" y="1137"/>
                  </a:cubicBezTo>
                  <a:cubicBezTo>
                    <a:pt x="1479" y="1001"/>
                    <a:pt x="1466" y="783"/>
                    <a:pt x="1440" y="634"/>
                  </a:cubicBezTo>
                  <a:cubicBezTo>
                    <a:pt x="1414" y="485"/>
                    <a:pt x="1388" y="345"/>
                    <a:pt x="1354" y="240"/>
                  </a:cubicBezTo>
                  <a:lnTo>
                    <a:pt x="1234" y="2"/>
                  </a:lnTo>
                  <a:lnTo>
                    <a:pt x="1472" y="0"/>
                  </a:lnTo>
                  <a:cubicBezTo>
                    <a:pt x="1534" y="62"/>
                    <a:pt x="1570" y="242"/>
                    <a:pt x="1605" y="377"/>
                  </a:cubicBezTo>
                  <a:cubicBezTo>
                    <a:pt x="1640" y="512"/>
                    <a:pt x="1657" y="692"/>
                    <a:pt x="1680" y="811"/>
                  </a:cubicBezTo>
                  <a:cubicBezTo>
                    <a:pt x="1703" y="930"/>
                    <a:pt x="1712" y="982"/>
                    <a:pt x="1743" y="1091"/>
                  </a:cubicBezTo>
                  <a:cubicBezTo>
                    <a:pt x="1774" y="1200"/>
                    <a:pt x="1829" y="1376"/>
                    <a:pt x="1868" y="1468"/>
                  </a:cubicBezTo>
                  <a:lnTo>
                    <a:pt x="1977" y="1645"/>
                  </a:lnTo>
                  <a:lnTo>
                    <a:pt x="2926" y="1651"/>
                  </a:lnTo>
                  <a:lnTo>
                    <a:pt x="4160" y="1657"/>
                  </a:lnTo>
                  <a:lnTo>
                    <a:pt x="4160" y="2000"/>
                  </a:lnTo>
                  <a:lnTo>
                    <a:pt x="1926" y="2000"/>
                  </a:lnTo>
                  <a:lnTo>
                    <a:pt x="1914" y="2422"/>
                  </a:lnTo>
                  <a:lnTo>
                    <a:pt x="1913" y="2928"/>
                  </a:lnTo>
                  <a:lnTo>
                    <a:pt x="1611" y="2925"/>
                  </a:lnTo>
                  <a:lnTo>
                    <a:pt x="1605" y="2005"/>
                  </a:lnTo>
                  <a:lnTo>
                    <a:pt x="0" y="2005"/>
                  </a:lnTo>
                  <a:lnTo>
                    <a:pt x="0" y="1645"/>
                  </a:lnTo>
                  <a:close/>
                </a:path>
              </a:pathLst>
            </a:custGeom>
            <a:solidFill>
              <a:srgbClr val="FFFF66"/>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9" name="Freeform 10"/>
            <p:cNvSpPr>
              <a:spLocks/>
            </p:cNvSpPr>
            <p:nvPr/>
          </p:nvSpPr>
          <p:spPr bwMode="auto">
            <a:xfrm>
              <a:off x="803" y="3577"/>
              <a:ext cx="4403" cy="4"/>
            </a:xfrm>
            <a:custGeom>
              <a:avLst/>
              <a:gdLst>
                <a:gd name="T0" fmla="*/ 0 w 4403"/>
                <a:gd name="T1" fmla="*/ 4 h 4"/>
                <a:gd name="T2" fmla="*/ 4403 w 4403"/>
                <a:gd name="T3" fmla="*/ 0 h 4"/>
              </a:gdLst>
              <a:ahLst/>
              <a:cxnLst>
                <a:cxn ang="0">
                  <a:pos x="T0" y="T1"/>
                </a:cxn>
                <a:cxn ang="0">
                  <a:pos x="T2" y="T3"/>
                </a:cxn>
              </a:cxnLst>
              <a:rect l="0" t="0" r="r" b="b"/>
              <a:pathLst>
                <a:path w="4403" h="4">
                  <a:moveTo>
                    <a:pt x="0" y="4"/>
                  </a:moveTo>
                  <a:lnTo>
                    <a:pt x="4403" y="0"/>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1"/>
            <p:cNvSpPr>
              <a:spLocks noChangeShapeType="1"/>
            </p:cNvSpPr>
            <p:nvPr/>
          </p:nvSpPr>
          <p:spPr bwMode="auto">
            <a:xfrm flipV="1">
              <a:off x="803" y="3208"/>
              <a:ext cx="4400"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Line 12"/>
            <p:cNvSpPr>
              <a:spLocks noChangeShapeType="1"/>
            </p:cNvSpPr>
            <p:nvPr/>
          </p:nvSpPr>
          <p:spPr bwMode="auto">
            <a:xfrm>
              <a:off x="813" y="2848"/>
              <a:ext cx="439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2" name="Line 13"/>
            <p:cNvSpPr>
              <a:spLocks noChangeShapeType="1"/>
            </p:cNvSpPr>
            <p:nvPr/>
          </p:nvSpPr>
          <p:spPr bwMode="auto">
            <a:xfrm>
              <a:off x="807" y="2474"/>
              <a:ext cx="4402" cy="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3" name="Line 14"/>
            <p:cNvSpPr>
              <a:spLocks noChangeShapeType="1"/>
            </p:cNvSpPr>
            <p:nvPr/>
          </p:nvSpPr>
          <p:spPr bwMode="auto">
            <a:xfrm flipV="1">
              <a:off x="813" y="2125"/>
              <a:ext cx="4387"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4" name="Line 15"/>
            <p:cNvSpPr>
              <a:spLocks noChangeShapeType="1"/>
            </p:cNvSpPr>
            <p:nvPr/>
          </p:nvSpPr>
          <p:spPr bwMode="auto">
            <a:xfrm>
              <a:off x="816" y="1758"/>
              <a:ext cx="438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5" name="Line 16"/>
            <p:cNvSpPr>
              <a:spLocks noChangeShapeType="1"/>
            </p:cNvSpPr>
            <p:nvPr/>
          </p:nvSpPr>
          <p:spPr bwMode="auto">
            <a:xfrm flipV="1">
              <a:off x="799" y="1385"/>
              <a:ext cx="4412" cy="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6" name="Line 17"/>
            <p:cNvSpPr>
              <a:spLocks noChangeShapeType="1"/>
            </p:cNvSpPr>
            <p:nvPr/>
          </p:nvSpPr>
          <p:spPr bwMode="auto">
            <a:xfrm flipV="1">
              <a:off x="814" y="1013"/>
              <a:ext cx="4390" cy="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7" name="Line 18"/>
            <p:cNvSpPr>
              <a:spLocks noChangeShapeType="1"/>
            </p:cNvSpPr>
            <p:nvPr/>
          </p:nvSpPr>
          <p:spPr bwMode="auto">
            <a:xfrm flipV="1">
              <a:off x="803" y="639"/>
              <a:ext cx="4394" cy="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8" name="Freeform 19"/>
            <p:cNvSpPr>
              <a:spLocks/>
            </p:cNvSpPr>
            <p:nvPr/>
          </p:nvSpPr>
          <p:spPr bwMode="auto">
            <a:xfrm>
              <a:off x="811" y="288"/>
              <a:ext cx="4391" cy="7"/>
            </a:xfrm>
            <a:custGeom>
              <a:avLst/>
              <a:gdLst>
                <a:gd name="T0" fmla="*/ 0 w 4391"/>
                <a:gd name="T1" fmla="*/ 0 h 7"/>
                <a:gd name="T2" fmla="*/ 4391 w 4391"/>
                <a:gd name="T3" fmla="*/ 7 h 7"/>
              </a:gdLst>
              <a:ahLst/>
              <a:cxnLst>
                <a:cxn ang="0">
                  <a:pos x="T0" y="T1"/>
                </a:cxn>
                <a:cxn ang="0">
                  <a:pos x="T2" y="T3"/>
                </a:cxn>
              </a:cxnLst>
              <a:rect l="0" t="0" r="r" b="b"/>
              <a:pathLst>
                <a:path w="4391" h="7">
                  <a:moveTo>
                    <a:pt x="0" y="0"/>
                  </a:moveTo>
                  <a:lnTo>
                    <a:pt x="4391" y="7"/>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9" name="Freeform 20"/>
            <p:cNvSpPr>
              <a:spLocks/>
            </p:cNvSpPr>
            <p:nvPr/>
          </p:nvSpPr>
          <p:spPr bwMode="auto">
            <a:xfrm>
              <a:off x="809" y="290"/>
              <a:ext cx="1" cy="3296"/>
            </a:xfrm>
            <a:custGeom>
              <a:avLst/>
              <a:gdLst>
                <a:gd name="T0" fmla="*/ 0 w 1"/>
                <a:gd name="T1" fmla="*/ 0 h 3296"/>
                <a:gd name="T2" fmla="*/ 0 w 1"/>
                <a:gd name="T3" fmla="*/ 3296 h 3296"/>
              </a:gdLst>
              <a:ahLst/>
              <a:cxnLst>
                <a:cxn ang="0">
                  <a:pos x="T0" y="T1"/>
                </a:cxn>
                <a:cxn ang="0">
                  <a:pos x="T2" y="T3"/>
                </a:cxn>
              </a:cxnLst>
              <a:rect l="0" t="0" r="r" b="b"/>
              <a:pathLst>
                <a:path w="1" h="3296">
                  <a:moveTo>
                    <a:pt x="0" y="0"/>
                  </a:moveTo>
                  <a:lnTo>
                    <a:pt x="0" y="3296"/>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 name="Freeform 21"/>
            <p:cNvSpPr>
              <a:spLocks/>
            </p:cNvSpPr>
            <p:nvPr/>
          </p:nvSpPr>
          <p:spPr bwMode="auto">
            <a:xfrm>
              <a:off x="1181" y="290"/>
              <a:ext cx="2" cy="3290"/>
            </a:xfrm>
            <a:custGeom>
              <a:avLst/>
              <a:gdLst>
                <a:gd name="T0" fmla="*/ 0 w 2"/>
                <a:gd name="T1" fmla="*/ 0 h 3290"/>
                <a:gd name="T2" fmla="*/ 2 w 2"/>
                <a:gd name="T3" fmla="*/ 3290 h 3290"/>
              </a:gdLst>
              <a:ahLst/>
              <a:cxnLst>
                <a:cxn ang="0">
                  <a:pos x="T0" y="T1"/>
                </a:cxn>
                <a:cxn ang="0">
                  <a:pos x="T2" y="T3"/>
                </a:cxn>
              </a:cxnLst>
              <a:rect l="0" t="0" r="r" b="b"/>
              <a:pathLst>
                <a:path w="2" h="3290">
                  <a:moveTo>
                    <a:pt x="0" y="0"/>
                  </a:moveTo>
                  <a:lnTo>
                    <a:pt x="2" y="3290"/>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1" name="Line 22"/>
            <p:cNvSpPr>
              <a:spLocks noChangeShapeType="1"/>
            </p:cNvSpPr>
            <p:nvPr/>
          </p:nvSpPr>
          <p:spPr bwMode="auto">
            <a:xfrm flipH="1">
              <a:off x="1548" y="288"/>
              <a:ext cx="0" cy="330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2" name="Freeform 23"/>
            <p:cNvSpPr>
              <a:spLocks/>
            </p:cNvSpPr>
            <p:nvPr/>
          </p:nvSpPr>
          <p:spPr bwMode="auto">
            <a:xfrm>
              <a:off x="1907" y="290"/>
              <a:ext cx="6" cy="3295"/>
            </a:xfrm>
            <a:custGeom>
              <a:avLst/>
              <a:gdLst>
                <a:gd name="T0" fmla="*/ 6 w 6"/>
                <a:gd name="T1" fmla="*/ 0 h 3295"/>
                <a:gd name="T2" fmla="*/ 0 w 6"/>
                <a:gd name="T3" fmla="*/ 3295 h 3295"/>
              </a:gdLst>
              <a:ahLst/>
              <a:cxnLst>
                <a:cxn ang="0">
                  <a:pos x="T0" y="T1"/>
                </a:cxn>
                <a:cxn ang="0">
                  <a:pos x="T2" y="T3"/>
                </a:cxn>
              </a:cxnLst>
              <a:rect l="0" t="0" r="r" b="b"/>
              <a:pathLst>
                <a:path w="6" h="3295">
                  <a:moveTo>
                    <a:pt x="6" y="0"/>
                  </a:moveTo>
                  <a:lnTo>
                    <a:pt x="0" y="3295"/>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 name="Freeform 24"/>
            <p:cNvSpPr>
              <a:spLocks/>
            </p:cNvSpPr>
            <p:nvPr/>
          </p:nvSpPr>
          <p:spPr bwMode="auto">
            <a:xfrm>
              <a:off x="2282" y="290"/>
              <a:ext cx="1" cy="3294"/>
            </a:xfrm>
            <a:custGeom>
              <a:avLst/>
              <a:gdLst>
                <a:gd name="T0" fmla="*/ 0 w 1"/>
                <a:gd name="T1" fmla="*/ 0 h 3294"/>
                <a:gd name="T2" fmla="*/ 1 w 1"/>
                <a:gd name="T3" fmla="*/ 3294 h 3294"/>
              </a:gdLst>
              <a:ahLst/>
              <a:cxnLst>
                <a:cxn ang="0">
                  <a:pos x="T0" y="T1"/>
                </a:cxn>
                <a:cxn ang="0">
                  <a:pos x="T2" y="T3"/>
                </a:cxn>
              </a:cxnLst>
              <a:rect l="0" t="0" r="r" b="b"/>
              <a:pathLst>
                <a:path w="1" h="3294">
                  <a:moveTo>
                    <a:pt x="0" y="0"/>
                  </a:moveTo>
                  <a:lnTo>
                    <a:pt x="1" y="3294"/>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4" name="Freeform 25"/>
            <p:cNvSpPr>
              <a:spLocks/>
            </p:cNvSpPr>
            <p:nvPr/>
          </p:nvSpPr>
          <p:spPr bwMode="auto">
            <a:xfrm>
              <a:off x="2633" y="290"/>
              <a:ext cx="7" cy="3299"/>
            </a:xfrm>
            <a:custGeom>
              <a:avLst/>
              <a:gdLst>
                <a:gd name="T0" fmla="*/ 7 w 7"/>
                <a:gd name="T1" fmla="*/ 0 h 3299"/>
                <a:gd name="T2" fmla="*/ 0 w 7"/>
                <a:gd name="T3" fmla="*/ 3299 h 3299"/>
              </a:gdLst>
              <a:ahLst/>
              <a:cxnLst>
                <a:cxn ang="0">
                  <a:pos x="T0" y="T1"/>
                </a:cxn>
                <a:cxn ang="0">
                  <a:pos x="T2" y="T3"/>
                </a:cxn>
              </a:cxnLst>
              <a:rect l="0" t="0" r="r" b="b"/>
              <a:pathLst>
                <a:path w="7" h="3299">
                  <a:moveTo>
                    <a:pt x="7" y="0"/>
                  </a:moveTo>
                  <a:lnTo>
                    <a:pt x="0" y="3299"/>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5" name="Freeform 26"/>
            <p:cNvSpPr>
              <a:spLocks/>
            </p:cNvSpPr>
            <p:nvPr/>
          </p:nvSpPr>
          <p:spPr bwMode="auto">
            <a:xfrm>
              <a:off x="3012" y="293"/>
              <a:ext cx="2" cy="3289"/>
            </a:xfrm>
            <a:custGeom>
              <a:avLst/>
              <a:gdLst>
                <a:gd name="T0" fmla="*/ 0 w 2"/>
                <a:gd name="T1" fmla="*/ 0 h 3289"/>
                <a:gd name="T2" fmla="*/ 2 w 2"/>
                <a:gd name="T3" fmla="*/ 3289 h 3289"/>
              </a:gdLst>
              <a:ahLst/>
              <a:cxnLst>
                <a:cxn ang="0">
                  <a:pos x="T0" y="T1"/>
                </a:cxn>
                <a:cxn ang="0">
                  <a:pos x="T2" y="T3"/>
                </a:cxn>
              </a:cxnLst>
              <a:rect l="0" t="0" r="r" b="b"/>
              <a:pathLst>
                <a:path w="2" h="3289">
                  <a:moveTo>
                    <a:pt x="0" y="0"/>
                  </a:moveTo>
                  <a:lnTo>
                    <a:pt x="2" y="3289"/>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6" name="Freeform 27"/>
            <p:cNvSpPr>
              <a:spLocks/>
            </p:cNvSpPr>
            <p:nvPr/>
          </p:nvSpPr>
          <p:spPr bwMode="auto">
            <a:xfrm>
              <a:off x="3384" y="293"/>
              <a:ext cx="1" cy="3288"/>
            </a:xfrm>
            <a:custGeom>
              <a:avLst/>
              <a:gdLst>
                <a:gd name="T0" fmla="*/ 0 w 1"/>
                <a:gd name="T1" fmla="*/ 0 h 3288"/>
                <a:gd name="T2" fmla="*/ 1 w 1"/>
                <a:gd name="T3" fmla="*/ 3288 h 3288"/>
              </a:gdLst>
              <a:ahLst/>
              <a:cxnLst>
                <a:cxn ang="0">
                  <a:pos x="T0" y="T1"/>
                </a:cxn>
                <a:cxn ang="0">
                  <a:pos x="T2" y="T3"/>
                </a:cxn>
              </a:cxnLst>
              <a:rect l="0" t="0" r="r" b="b"/>
              <a:pathLst>
                <a:path w="1" h="3288">
                  <a:moveTo>
                    <a:pt x="0" y="0"/>
                  </a:moveTo>
                  <a:lnTo>
                    <a:pt x="1" y="3288"/>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7" name="Line 28"/>
            <p:cNvSpPr>
              <a:spLocks noChangeShapeType="1"/>
            </p:cNvSpPr>
            <p:nvPr/>
          </p:nvSpPr>
          <p:spPr bwMode="auto">
            <a:xfrm>
              <a:off x="3732" y="286"/>
              <a:ext cx="1" cy="32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8" name="Line 29"/>
            <p:cNvSpPr>
              <a:spLocks noChangeShapeType="1"/>
            </p:cNvSpPr>
            <p:nvPr/>
          </p:nvSpPr>
          <p:spPr bwMode="auto">
            <a:xfrm>
              <a:off x="4103" y="286"/>
              <a:ext cx="0" cy="32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9" name="Line 30"/>
            <p:cNvSpPr>
              <a:spLocks noChangeShapeType="1"/>
            </p:cNvSpPr>
            <p:nvPr/>
          </p:nvSpPr>
          <p:spPr bwMode="auto">
            <a:xfrm flipH="1">
              <a:off x="4469" y="286"/>
              <a:ext cx="0" cy="330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 name="Line 31"/>
            <p:cNvSpPr>
              <a:spLocks noChangeShapeType="1"/>
            </p:cNvSpPr>
            <p:nvPr/>
          </p:nvSpPr>
          <p:spPr bwMode="auto">
            <a:xfrm>
              <a:off x="4834" y="294"/>
              <a:ext cx="1" cy="329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1" name="Freeform 32"/>
            <p:cNvSpPr>
              <a:spLocks/>
            </p:cNvSpPr>
            <p:nvPr/>
          </p:nvSpPr>
          <p:spPr bwMode="auto">
            <a:xfrm>
              <a:off x="5206" y="291"/>
              <a:ext cx="1" cy="3292"/>
            </a:xfrm>
            <a:custGeom>
              <a:avLst/>
              <a:gdLst>
                <a:gd name="T0" fmla="*/ 1 w 1"/>
                <a:gd name="T1" fmla="*/ 0 h 3292"/>
                <a:gd name="T2" fmla="*/ 0 w 1"/>
                <a:gd name="T3" fmla="*/ 3292 h 3292"/>
              </a:gdLst>
              <a:ahLst/>
              <a:cxnLst>
                <a:cxn ang="0">
                  <a:pos x="T0" y="T1"/>
                </a:cxn>
                <a:cxn ang="0">
                  <a:pos x="T2" y="T3"/>
                </a:cxn>
              </a:cxnLst>
              <a:rect l="0" t="0" r="r" b="b"/>
              <a:pathLst>
                <a:path w="1" h="3292">
                  <a:moveTo>
                    <a:pt x="1" y="0"/>
                  </a:moveTo>
                  <a:lnTo>
                    <a:pt x="0" y="3292"/>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2" name="Text Box 33"/>
            <p:cNvSpPr txBox="1">
              <a:spLocks noChangeArrowheads="1"/>
            </p:cNvSpPr>
            <p:nvPr/>
          </p:nvSpPr>
          <p:spPr bwMode="auto">
            <a:xfrm>
              <a:off x="565" y="3600"/>
              <a:ext cx="30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-25</a:t>
              </a:r>
              <a:endParaRPr lang="cs-CZ" altLang="cs-CZ" sz="2400">
                <a:latin typeface="Times New Roman" panose="02020603050405020304" pitchFamily="18" charset="0"/>
              </a:endParaRPr>
            </a:p>
          </p:txBody>
        </p:sp>
        <p:sp>
          <p:nvSpPr>
            <p:cNvPr id="33" name="Text Box 34"/>
            <p:cNvSpPr txBox="1">
              <a:spLocks noChangeArrowheads="1"/>
            </p:cNvSpPr>
            <p:nvPr/>
          </p:nvSpPr>
          <p:spPr bwMode="auto">
            <a:xfrm>
              <a:off x="924" y="3587"/>
              <a:ext cx="30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-20</a:t>
              </a:r>
              <a:endParaRPr lang="cs-CZ" altLang="cs-CZ" sz="2400">
                <a:latin typeface="Times New Roman" panose="02020603050405020304" pitchFamily="18" charset="0"/>
              </a:endParaRPr>
            </a:p>
          </p:txBody>
        </p:sp>
        <p:sp>
          <p:nvSpPr>
            <p:cNvPr id="34" name="Text Box 35"/>
            <p:cNvSpPr txBox="1">
              <a:spLocks noChangeArrowheads="1"/>
            </p:cNvSpPr>
            <p:nvPr/>
          </p:nvSpPr>
          <p:spPr bwMode="auto">
            <a:xfrm>
              <a:off x="1295" y="3592"/>
              <a:ext cx="30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-15</a:t>
              </a:r>
              <a:endParaRPr lang="cs-CZ" altLang="cs-CZ" sz="2400">
                <a:latin typeface="Times New Roman" panose="02020603050405020304" pitchFamily="18" charset="0"/>
              </a:endParaRPr>
            </a:p>
          </p:txBody>
        </p:sp>
        <p:sp>
          <p:nvSpPr>
            <p:cNvPr id="35" name="Text Box 36"/>
            <p:cNvSpPr txBox="1">
              <a:spLocks noChangeArrowheads="1"/>
            </p:cNvSpPr>
            <p:nvPr/>
          </p:nvSpPr>
          <p:spPr bwMode="auto">
            <a:xfrm>
              <a:off x="1667" y="3595"/>
              <a:ext cx="30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-10</a:t>
              </a:r>
              <a:endParaRPr lang="cs-CZ" altLang="cs-CZ" sz="2400">
                <a:latin typeface="Times New Roman" panose="02020603050405020304" pitchFamily="18" charset="0"/>
              </a:endParaRPr>
            </a:p>
          </p:txBody>
        </p:sp>
        <p:sp>
          <p:nvSpPr>
            <p:cNvPr id="36" name="Text Box 37"/>
            <p:cNvSpPr txBox="1">
              <a:spLocks noChangeArrowheads="1"/>
            </p:cNvSpPr>
            <p:nvPr/>
          </p:nvSpPr>
          <p:spPr bwMode="auto">
            <a:xfrm>
              <a:off x="2069" y="3600"/>
              <a:ext cx="237"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-5</a:t>
              </a:r>
              <a:endParaRPr lang="cs-CZ" altLang="cs-CZ" sz="2400">
                <a:latin typeface="Times New Roman" panose="02020603050405020304" pitchFamily="18" charset="0"/>
              </a:endParaRPr>
            </a:p>
          </p:txBody>
        </p:sp>
        <p:sp>
          <p:nvSpPr>
            <p:cNvPr id="37" name="Text Box 38"/>
            <p:cNvSpPr txBox="1">
              <a:spLocks noChangeArrowheads="1"/>
            </p:cNvSpPr>
            <p:nvPr/>
          </p:nvSpPr>
          <p:spPr bwMode="auto">
            <a:xfrm>
              <a:off x="2466" y="3603"/>
              <a:ext cx="195" cy="22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0</a:t>
              </a:r>
              <a:endParaRPr lang="cs-CZ" altLang="cs-CZ" sz="2400">
                <a:latin typeface="Times New Roman" panose="02020603050405020304" pitchFamily="18" charset="0"/>
              </a:endParaRPr>
            </a:p>
          </p:txBody>
        </p:sp>
        <p:sp>
          <p:nvSpPr>
            <p:cNvPr id="38" name="Text Box 39"/>
            <p:cNvSpPr txBox="1">
              <a:spLocks noChangeArrowheads="1"/>
            </p:cNvSpPr>
            <p:nvPr/>
          </p:nvSpPr>
          <p:spPr bwMode="auto">
            <a:xfrm>
              <a:off x="2832" y="3607"/>
              <a:ext cx="195"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5</a:t>
              </a:r>
              <a:endParaRPr lang="cs-CZ" altLang="cs-CZ" sz="2400">
                <a:latin typeface="Times New Roman" panose="02020603050405020304" pitchFamily="18" charset="0"/>
              </a:endParaRPr>
            </a:p>
          </p:txBody>
        </p:sp>
        <p:sp>
          <p:nvSpPr>
            <p:cNvPr id="39" name="Text Box 40"/>
            <p:cNvSpPr txBox="1">
              <a:spLocks noChangeArrowheads="1"/>
            </p:cNvSpPr>
            <p:nvPr/>
          </p:nvSpPr>
          <p:spPr bwMode="auto">
            <a:xfrm>
              <a:off x="3171" y="3606"/>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10</a:t>
              </a:r>
              <a:endParaRPr lang="cs-CZ" altLang="cs-CZ" sz="2400">
                <a:latin typeface="Times New Roman" panose="02020603050405020304" pitchFamily="18" charset="0"/>
              </a:endParaRPr>
            </a:p>
          </p:txBody>
        </p:sp>
        <p:sp>
          <p:nvSpPr>
            <p:cNvPr id="40" name="Text Box 41"/>
            <p:cNvSpPr txBox="1">
              <a:spLocks noChangeArrowheads="1"/>
            </p:cNvSpPr>
            <p:nvPr/>
          </p:nvSpPr>
          <p:spPr bwMode="auto">
            <a:xfrm>
              <a:off x="3525" y="3598"/>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15</a:t>
              </a:r>
              <a:endParaRPr lang="cs-CZ" altLang="cs-CZ" sz="2400">
                <a:latin typeface="Times New Roman" panose="02020603050405020304" pitchFamily="18" charset="0"/>
              </a:endParaRPr>
            </a:p>
          </p:txBody>
        </p:sp>
        <p:sp>
          <p:nvSpPr>
            <p:cNvPr id="41" name="Text Box 42"/>
            <p:cNvSpPr txBox="1">
              <a:spLocks noChangeArrowheads="1"/>
            </p:cNvSpPr>
            <p:nvPr/>
          </p:nvSpPr>
          <p:spPr bwMode="auto">
            <a:xfrm>
              <a:off x="3895" y="3614"/>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20</a:t>
              </a:r>
              <a:endParaRPr lang="cs-CZ" altLang="cs-CZ" sz="2400">
                <a:latin typeface="Times New Roman" panose="02020603050405020304" pitchFamily="18" charset="0"/>
              </a:endParaRPr>
            </a:p>
          </p:txBody>
        </p:sp>
        <p:sp>
          <p:nvSpPr>
            <p:cNvPr id="42" name="Text Box 43"/>
            <p:cNvSpPr txBox="1">
              <a:spLocks noChangeArrowheads="1"/>
            </p:cNvSpPr>
            <p:nvPr/>
          </p:nvSpPr>
          <p:spPr bwMode="auto">
            <a:xfrm>
              <a:off x="4249" y="3600"/>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25</a:t>
              </a:r>
              <a:endParaRPr lang="cs-CZ" altLang="cs-CZ" sz="2400">
                <a:latin typeface="Times New Roman" panose="02020603050405020304" pitchFamily="18" charset="0"/>
              </a:endParaRPr>
            </a:p>
          </p:txBody>
        </p:sp>
        <p:sp>
          <p:nvSpPr>
            <p:cNvPr id="43" name="Text Box 44"/>
            <p:cNvSpPr txBox="1">
              <a:spLocks noChangeArrowheads="1"/>
            </p:cNvSpPr>
            <p:nvPr/>
          </p:nvSpPr>
          <p:spPr bwMode="auto">
            <a:xfrm>
              <a:off x="4610" y="3605"/>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30</a:t>
              </a:r>
              <a:endParaRPr lang="cs-CZ" altLang="cs-CZ" sz="2400">
                <a:latin typeface="Times New Roman" panose="02020603050405020304" pitchFamily="18" charset="0"/>
              </a:endParaRPr>
            </a:p>
          </p:txBody>
        </p:sp>
        <p:sp>
          <p:nvSpPr>
            <p:cNvPr id="44" name="Text Box 45"/>
            <p:cNvSpPr txBox="1">
              <a:spLocks noChangeArrowheads="1"/>
            </p:cNvSpPr>
            <p:nvPr/>
          </p:nvSpPr>
          <p:spPr bwMode="auto">
            <a:xfrm>
              <a:off x="584" y="3089"/>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10</a:t>
              </a:r>
              <a:endParaRPr lang="cs-CZ" altLang="cs-CZ" sz="2400">
                <a:latin typeface="Times New Roman" panose="02020603050405020304" pitchFamily="18" charset="0"/>
              </a:endParaRPr>
            </a:p>
          </p:txBody>
        </p:sp>
        <p:sp>
          <p:nvSpPr>
            <p:cNvPr id="45" name="Text Box 46"/>
            <p:cNvSpPr txBox="1">
              <a:spLocks noChangeArrowheads="1"/>
            </p:cNvSpPr>
            <p:nvPr/>
          </p:nvSpPr>
          <p:spPr bwMode="auto">
            <a:xfrm>
              <a:off x="583" y="2729"/>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20</a:t>
              </a:r>
              <a:endParaRPr lang="cs-CZ" altLang="cs-CZ" sz="2400">
                <a:latin typeface="Times New Roman" panose="02020603050405020304" pitchFamily="18" charset="0"/>
              </a:endParaRPr>
            </a:p>
          </p:txBody>
        </p:sp>
        <p:sp>
          <p:nvSpPr>
            <p:cNvPr id="46" name="Text Box 47"/>
            <p:cNvSpPr txBox="1">
              <a:spLocks noChangeArrowheads="1"/>
            </p:cNvSpPr>
            <p:nvPr/>
          </p:nvSpPr>
          <p:spPr bwMode="auto">
            <a:xfrm>
              <a:off x="581" y="2367"/>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30</a:t>
              </a:r>
              <a:endParaRPr lang="cs-CZ" altLang="cs-CZ" sz="2400">
                <a:latin typeface="Times New Roman" panose="02020603050405020304" pitchFamily="18" charset="0"/>
              </a:endParaRPr>
            </a:p>
          </p:txBody>
        </p:sp>
        <p:sp>
          <p:nvSpPr>
            <p:cNvPr id="47" name="Text Box 48"/>
            <p:cNvSpPr txBox="1">
              <a:spLocks noChangeArrowheads="1"/>
            </p:cNvSpPr>
            <p:nvPr/>
          </p:nvSpPr>
          <p:spPr bwMode="auto">
            <a:xfrm>
              <a:off x="579" y="1988"/>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40</a:t>
              </a:r>
              <a:endParaRPr lang="cs-CZ" altLang="cs-CZ" sz="2400">
                <a:latin typeface="Times New Roman" panose="02020603050405020304" pitchFamily="18" charset="0"/>
              </a:endParaRPr>
            </a:p>
          </p:txBody>
        </p:sp>
        <p:sp>
          <p:nvSpPr>
            <p:cNvPr id="48" name="Text Box 49"/>
            <p:cNvSpPr txBox="1">
              <a:spLocks noChangeArrowheads="1"/>
            </p:cNvSpPr>
            <p:nvPr/>
          </p:nvSpPr>
          <p:spPr bwMode="auto">
            <a:xfrm>
              <a:off x="585" y="1628"/>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50</a:t>
              </a:r>
              <a:endParaRPr lang="cs-CZ" altLang="cs-CZ" sz="2400">
                <a:latin typeface="Times New Roman" panose="02020603050405020304" pitchFamily="18" charset="0"/>
              </a:endParaRPr>
            </a:p>
          </p:txBody>
        </p:sp>
        <p:sp>
          <p:nvSpPr>
            <p:cNvPr id="49" name="Text Box 50"/>
            <p:cNvSpPr txBox="1">
              <a:spLocks noChangeArrowheads="1"/>
            </p:cNvSpPr>
            <p:nvPr/>
          </p:nvSpPr>
          <p:spPr bwMode="auto">
            <a:xfrm>
              <a:off x="590" y="1267"/>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60</a:t>
              </a:r>
              <a:endParaRPr lang="cs-CZ" altLang="cs-CZ" sz="2400">
                <a:latin typeface="Times New Roman" panose="02020603050405020304" pitchFamily="18" charset="0"/>
              </a:endParaRPr>
            </a:p>
          </p:txBody>
        </p:sp>
        <p:sp>
          <p:nvSpPr>
            <p:cNvPr id="50" name="Text Box 51"/>
            <p:cNvSpPr txBox="1">
              <a:spLocks noChangeArrowheads="1"/>
            </p:cNvSpPr>
            <p:nvPr/>
          </p:nvSpPr>
          <p:spPr bwMode="auto">
            <a:xfrm>
              <a:off x="594" y="905"/>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70</a:t>
              </a:r>
              <a:endParaRPr lang="cs-CZ" altLang="cs-CZ" sz="2400">
                <a:latin typeface="Times New Roman" panose="02020603050405020304" pitchFamily="18" charset="0"/>
              </a:endParaRPr>
            </a:p>
          </p:txBody>
        </p:sp>
        <p:sp>
          <p:nvSpPr>
            <p:cNvPr id="51" name="Text Box 52"/>
            <p:cNvSpPr txBox="1">
              <a:spLocks noChangeArrowheads="1"/>
            </p:cNvSpPr>
            <p:nvPr/>
          </p:nvSpPr>
          <p:spPr bwMode="auto">
            <a:xfrm>
              <a:off x="600" y="534"/>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80</a:t>
              </a:r>
              <a:endParaRPr lang="cs-CZ" altLang="cs-CZ" sz="2400">
                <a:latin typeface="Times New Roman" panose="02020603050405020304" pitchFamily="18" charset="0"/>
              </a:endParaRPr>
            </a:p>
          </p:txBody>
        </p:sp>
        <p:sp>
          <p:nvSpPr>
            <p:cNvPr id="52" name="Text Box 53"/>
            <p:cNvSpPr txBox="1">
              <a:spLocks noChangeArrowheads="1"/>
            </p:cNvSpPr>
            <p:nvPr/>
          </p:nvSpPr>
          <p:spPr bwMode="auto">
            <a:xfrm>
              <a:off x="604" y="161"/>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90</a:t>
              </a:r>
              <a:endParaRPr lang="cs-CZ" altLang="cs-CZ" sz="2400">
                <a:latin typeface="Times New Roman" panose="02020603050405020304" pitchFamily="18" charset="0"/>
              </a:endParaRPr>
            </a:p>
          </p:txBody>
        </p:sp>
        <p:sp>
          <p:nvSpPr>
            <p:cNvPr id="53" name="Text Box 54"/>
            <p:cNvSpPr txBox="1">
              <a:spLocks noChangeArrowheads="1"/>
            </p:cNvSpPr>
            <p:nvPr/>
          </p:nvSpPr>
          <p:spPr bwMode="auto">
            <a:xfrm>
              <a:off x="50" y="110"/>
              <a:ext cx="629" cy="272"/>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a:latin typeface="Times New Roman" panose="02020603050405020304" pitchFamily="18" charset="0"/>
                </a:rPr>
                <a:t>P</a:t>
              </a:r>
              <a:r>
                <a:rPr lang="cs-CZ" altLang="cs-CZ" sz="1400">
                  <a:latin typeface="Times New Roman" panose="02020603050405020304" pitchFamily="18" charset="0"/>
                </a:rPr>
                <a:t>CO</a:t>
              </a:r>
              <a:r>
                <a:rPr lang="cs-CZ" altLang="cs-CZ" sz="1400" baseline="-25000">
                  <a:latin typeface="Times New Roman" panose="02020603050405020304" pitchFamily="18" charset="0"/>
                </a:rPr>
                <a:t>2</a:t>
              </a:r>
              <a:r>
                <a:rPr lang="cs-CZ" altLang="cs-CZ" sz="1400">
                  <a:latin typeface="Times New Roman" panose="02020603050405020304" pitchFamily="18" charset="0"/>
                </a:rPr>
                <a:t> </a:t>
              </a:r>
              <a:r>
                <a:rPr lang="cs-CZ" altLang="cs-CZ" sz="1200">
                  <a:latin typeface="Times New Roman" panose="02020603050405020304" pitchFamily="18" charset="0"/>
                </a:rPr>
                <a:t>torr</a:t>
              </a:r>
              <a:endParaRPr lang="cs-CZ" altLang="cs-CZ" sz="2400">
                <a:latin typeface="Times New Roman" panose="02020603050405020304" pitchFamily="18" charset="0"/>
              </a:endParaRPr>
            </a:p>
          </p:txBody>
        </p:sp>
        <p:sp>
          <p:nvSpPr>
            <p:cNvPr id="54" name="Text Box 55"/>
            <p:cNvSpPr txBox="1">
              <a:spLocks noChangeArrowheads="1"/>
            </p:cNvSpPr>
            <p:nvPr/>
          </p:nvSpPr>
          <p:spPr bwMode="auto">
            <a:xfrm>
              <a:off x="4217" y="3720"/>
              <a:ext cx="1211" cy="272"/>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600" dirty="0">
                  <a:latin typeface="Times New Roman" panose="02020603050405020304" pitchFamily="18" charset="0"/>
                </a:rPr>
                <a:t>Base </a:t>
              </a:r>
              <a:r>
                <a:rPr lang="cs-CZ" altLang="cs-CZ" sz="1600" dirty="0" err="1">
                  <a:latin typeface="Times New Roman" panose="02020603050405020304" pitchFamily="18" charset="0"/>
                </a:rPr>
                <a:t>Excess</a:t>
              </a:r>
              <a:r>
                <a:rPr lang="cs-CZ" altLang="cs-CZ" dirty="0">
                  <a:latin typeface="Times New Roman" panose="02020603050405020304" pitchFamily="18" charset="0"/>
                </a:rPr>
                <a:t> </a:t>
              </a:r>
              <a:r>
                <a:rPr lang="cs-CZ" altLang="cs-CZ" sz="1200" dirty="0" err="1">
                  <a:latin typeface="Times New Roman" panose="02020603050405020304" pitchFamily="18" charset="0"/>
                </a:rPr>
                <a:t>mmol</a:t>
              </a:r>
              <a:r>
                <a:rPr lang="cs-CZ" altLang="cs-CZ" sz="1200" dirty="0">
                  <a:latin typeface="Times New Roman" panose="02020603050405020304" pitchFamily="18" charset="0"/>
                </a:rPr>
                <a:t>/l</a:t>
              </a:r>
              <a:endParaRPr lang="cs-CZ" altLang="cs-CZ" sz="2400" dirty="0">
                <a:latin typeface="Times New Roman" panose="02020603050405020304" pitchFamily="18" charset="0"/>
              </a:endParaRPr>
            </a:p>
          </p:txBody>
        </p:sp>
        <p:sp>
          <p:nvSpPr>
            <p:cNvPr id="55" name="Freeform 56"/>
            <p:cNvSpPr>
              <a:spLocks/>
            </p:cNvSpPr>
            <p:nvPr/>
          </p:nvSpPr>
          <p:spPr bwMode="auto">
            <a:xfrm>
              <a:off x="819" y="291"/>
              <a:ext cx="1370" cy="2662"/>
            </a:xfrm>
            <a:custGeom>
              <a:avLst/>
              <a:gdLst>
                <a:gd name="T0" fmla="*/ 0 w 1368"/>
                <a:gd name="T1" fmla="*/ 2659 h 2659"/>
                <a:gd name="T2" fmla="*/ 191 w 1368"/>
                <a:gd name="T3" fmla="*/ 2400 h 2659"/>
                <a:gd name="T4" fmla="*/ 368 w 1368"/>
                <a:gd name="T5" fmla="*/ 2137 h 2659"/>
                <a:gd name="T6" fmla="*/ 682 w 1368"/>
                <a:gd name="T7" fmla="*/ 1520 h 2659"/>
                <a:gd name="T8" fmla="*/ 888 w 1368"/>
                <a:gd name="T9" fmla="*/ 1052 h 2659"/>
                <a:gd name="T10" fmla="*/ 1368 w 1368"/>
                <a:gd name="T11" fmla="*/ 0 h 2659"/>
              </a:gdLst>
              <a:ahLst/>
              <a:cxnLst>
                <a:cxn ang="0">
                  <a:pos x="T0" y="T1"/>
                </a:cxn>
                <a:cxn ang="0">
                  <a:pos x="T2" y="T3"/>
                </a:cxn>
                <a:cxn ang="0">
                  <a:pos x="T4" y="T5"/>
                </a:cxn>
                <a:cxn ang="0">
                  <a:pos x="T6" y="T7"/>
                </a:cxn>
                <a:cxn ang="0">
                  <a:pos x="T8" y="T9"/>
                </a:cxn>
                <a:cxn ang="0">
                  <a:pos x="T10" y="T11"/>
                </a:cxn>
              </a:cxnLst>
              <a:rect l="0" t="0" r="r" b="b"/>
              <a:pathLst>
                <a:path w="1368" h="2659">
                  <a:moveTo>
                    <a:pt x="0" y="2659"/>
                  </a:moveTo>
                  <a:cubicBezTo>
                    <a:pt x="31" y="2616"/>
                    <a:pt x="130" y="2487"/>
                    <a:pt x="191" y="2400"/>
                  </a:cubicBezTo>
                  <a:cubicBezTo>
                    <a:pt x="252" y="2313"/>
                    <a:pt x="286" y="2283"/>
                    <a:pt x="368" y="2137"/>
                  </a:cubicBezTo>
                  <a:cubicBezTo>
                    <a:pt x="450" y="1991"/>
                    <a:pt x="595" y="1701"/>
                    <a:pt x="682" y="1520"/>
                  </a:cubicBezTo>
                  <a:cubicBezTo>
                    <a:pt x="769" y="1339"/>
                    <a:pt x="774" y="1305"/>
                    <a:pt x="888" y="1052"/>
                  </a:cubicBezTo>
                  <a:cubicBezTo>
                    <a:pt x="1002" y="799"/>
                    <a:pt x="1268" y="219"/>
                    <a:pt x="1368"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6" name="Freeform 57"/>
            <p:cNvSpPr>
              <a:spLocks/>
            </p:cNvSpPr>
            <p:nvPr/>
          </p:nvSpPr>
          <p:spPr bwMode="auto">
            <a:xfrm>
              <a:off x="937" y="291"/>
              <a:ext cx="1823" cy="2926"/>
            </a:xfrm>
            <a:custGeom>
              <a:avLst/>
              <a:gdLst>
                <a:gd name="T0" fmla="*/ 0 w 1823"/>
                <a:gd name="T1" fmla="*/ 2926 h 2926"/>
                <a:gd name="T2" fmla="*/ 331 w 1823"/>
                <a:gd name="T3" fmla="*/ 2548 h 2926"/>
                <a:gd name="T4" fmla="*/ 508 w 1823"/>
                <a:gd name="T5" fmla="*/ 2285 h 2926"/>
                <a:gd name="T6" fmla="*/ 646 w 1823"/>
                <a:gd name="T7" fmla="*/ 2035 h 2926"/>
                <a:gd name="T8" fmla="*/ 863 w 1823"/>
                <a:gd name="T9" fmla="*/ 1663 h 2926"/>
                <a:gd name="T10" fmla="*/ 1177 w 1823"/>
                <a:gd name="T11" fmla="*/ 1120 h 2926"/>
                <a:gd name="T12" fmla="*/ 1526 w 1823"/>
                <a:gd name="T13" fmla="*/ 515 h 2926"/>
                <a:gd name="T14" fmla="*/ 1823 w 1823"/>
                <a:gd name="T15" fmla="*/ 0 h 29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3" h="2926">
                  <a:moveTo>
                    <a:pt x="0" y="2926"/>
                  </a:moveTo>
                  <a:cubicBezTo>
                    <a:pt x="56" y="2863"/>
                    <a:pt x="246" y="2655"/>
                    <a:pt x="331" y="2548"/>
                  </a:cubicBezTo>
                  <a:cubicBezTo>
                    <a:pt x="416" y="2441"/>
                    <a:pt x="456" y="2370"/>
                    <a:pt x="508" y="2285"/>
                  </a:cubicBezTo>
                  <a:cubicBezTo>
                    <a:pt x="560" y="2200"/>
                    <a:pt x="587" y="2139"/>
                    <a:pt x="646" y="2035"/>
                  </a:cubicBezTo>
                  <a:cubicBezTo>
                    <a:pt x="705" y="1931"/>
                    <a:pt x="775" y="1815"/>
                    <a:pt x="863" y="1663"/>
                  </a:cubicBezTo>
                  <a:cubicBezTo>
                    <a:pt x="951" y="1511"/>
                    <a:pt x="1067" y="1311"/>
                    <a:pt x="1177" y="1120"/>
                  </a:cubicBezTo>
                  <a:cubicBezTo>
                    <a:pt x="1287" y="929"/>
                    <a:pt x="1418" y="702"/>
                    <a:pt x="1526" y="515"/>
                  </a:cubicBezTo>
                  <a:cubicBezTo>
                    <a:pt x="1634" y="328"/>
                    <a:pt x="1761" y="107"/>
                    <a:pt x="1823"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7" name="Freeform 58"/>
            <p:cNvSpPr>
              <a:spLocks/>
            </p:cNvSpPr>
            <p:nvPr/>
          </p:nvSpPr>
          <p:spPr bwMode="auto">
            <a:xfrm>
              <a:off x="1157" y="288"/>
              <a:ext cx="2320" cy="2935"/>
            </a:xfrm>
            <a:custGeom>
              <a:avLst/>
              <a:gdLst>
                <a:gd name="T0" fmla="*/ 0 w 2320"/>
                <a:gd name="T1" fmla="*/ 2935 h 2935"/>
                <a:gd name="T2" fmla="*/ 569 w 2320"/>
                <a:gd name="T3" fmla="*/ 2383 h 2935"/>
                <a:gd name="T4" fmla="*/ 900 w 2320"/>
                <a:gd name="T5" fmla="*/ 1966 h 2935"/>
                <a:gd name="T6" fmla="*/ 1139 w 2320"/>
                <a:gd name="T7" fmla="*/ 1623 h 2935"/>
                <a:gd name="T8" fmla="*/ 1396 w 2320"/>
                <a:gd name="T9" fmla="*/ 1258 h 2935"/>
                <a:gd name="T10" fmla="*/ 1693 w 2320"/>
                <a:gd name="T11" fmla="*/ 852 h 2935"/>
                <a:gd name="T12" fmla="*/ 2001 w 2320"/>
                <a:gd name="T13" fmla="*/ 425 h 2935"/>
                <a:gd name="T14" fmla="*/ 2320 w 2320"/>
                <a:gd name="T15" fmla="*/ 0 h 29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0" h="2935">
                  <a:moveTo>
                    <a:pt x="0" y="2935"/>
                  </a:moveTo>
                  <a:cubicBezTo>
                    <a:pt x="95" y="2843"/>
                    <a:pt x="419" y="2544"/>
                    <a:pt x="569" y="2383"/>
                  </a:cubicBezTo>
                  <a:cubicBezTo>
                    <a:pt x="719" y="2222"/>
                    <a:pt x="805" y="2094"/>
                    <a:pt x="900" y="1966"/>
                  </a:cubicBezTo>
                  <a:cubicBezTo>
                    <a:pt x="995" y="1840"/>
                    <a:pt x="1056" y="1742"/>
                    <a:pt x="1139" y="1623"/>
                  </a:cubicBezTo>
                  <a:cubicBezTo>
                    <a:pt x="1223" y="1506"/>
                    <a:pt x="1305" y="1387"/>
                    <a:pt x="1396" y="1258"/>
                  </a:cubicBezTo>
                  <a:cubicBezTo>
                    <a:pt x="1488" y="1129"/>
                    <a:pt x="1592" y="992"/>
                    <a:pt x="1693" y="852"/>
                  </a:cubicBezTo>
                  <a:cubicBezTo>
                    <a:pt x="1794" y="714"/>
                    <a:pt x="1896" y="567"/>
                    <a:pt x="2001" y="425"/>
                  </a:cubicBezTo>
                  <a:cubicBezTo>
                    <a:pt x="2107" y="283"/>
                    <a:pt x="2254" y="89"/>
                    <a:pt x="2320"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8" name="Freeform 59"/>
            <p:cNvSpPr>
              <a:spLocks/>
            </p:cNvSpPr>
            <p:nvPr/>
          </p:nvSpPr>
          <p:spPr bwMode="auto">
            <a:xfrm>
              <a:off x="1389" y="294"/>
              <a:ext cx="2661" cy="2923"/>
            </a:xfrm>
            <a:custGeom>
              <a:avLst/>
              <a:gdLst>
                <a:gd name="T0" fmla="*/ 0 w 2661"/>
                <a:gd name="T1" fmla="*/ 2923 h 2923"/>
                <a:gd name="T2" fmla="*/ 617 w 2661"/>
                <a:gd name="T3" fmla="*/ 2369 h 2923"/>
                <a:gd name="T4" fmla="*/ 1005 w 2661"/>
                <a:gd name="T5" fmla="*/ 1980 h 2923"/>
                <a:gd name="T6" fmla="*/ 1257 w 2661"/>
                <a:gd name="T7" fmla="*/ 1666 h 2923"/>
                <a:gd name="T8" fmla="*/ 1560 w 2661"/>
                <a:gd name="T9" fmla="*/ 1312 h 2923"/>
                <a:gd name="T10" fmla="*/ 1908 w 2661"/>
                <a:gd name="T11" fmla="*/ 883 h 2923"/>
                <a:gd name="T12" fmla="*/ 2286 w 2661"/>
                <a:gd name="T13" fmla="*/ 432 h 2923"/>
                <a:gd name="T14" fmla="*/ 2661 w 2661"/>
                <a:gd name="T15" fmla="*/ 0 h 2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1" h="2923">
                  <a:moveTo>
                    <a:pt x="0" y="2923"/>
                  </a:moveTo>
                  <a:cubicBezTo>
                    <a:pt x="102" y="2831"/>
                    <a:pt x="450" y="2526"/>
                    <a:pt x="617" y="2369"/>
                  </a:cubicBezTo>
                  <a:cubicBezTo>
                    <a:pt x="784" y="2212"/>
                    <a:pt x="898" y="2097"/>
                    <a:pt x="1005" y="1980"/>
                  </a:cubicBezTo>
                  <a:cubicBezTo>
                    <a:pt x="1112" y="1863"/>
                    <a:pt x="1165" y="1777"/>
                    <a:pt x="1257" y="1666"/>
                  </a:cubicBezTo>
                  <a:cubicBezTo>
                    <a:pt x="1349" y="1555"/>
                    <a:pt x="1452" y="1442"/>
                    <a:pt x="1560" y="1312"/>
                  </a:cubicBezTo>
                  <a:cubicBezTo>
                    <a:pt x="1668" y="1182"/>
                    <a:pt x="1787" y="1030"/>
                    <a:pt x="1908" y="883"/>
                  </a:cubicBezTo>
                  <a:cubicBezTo>
                    <a:pt x="2029" y="736"/>
                    <a:pt x="2161" y="579"/>
                    <a:pt x="2286" y="432"/>
                  </a:cubicBezTo>
                  <a:cubicBezTo>
                    <a:pt x="2411" y="285"/>
                    <a:pt x="2583" y="90"/>
                    <a:pt x="2661"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9" name="Freeform 60"/>
            <p:cNvSpPr>
              <a:spLocks/>
            </p:cNvSpPr>
            <p:nvPr/>
          </p:nvSpPr>
          <p:spPr bwMode="auto">
            <a:xfrm>
              <a:off x="1600" y="291"/>
              <a:ext cx="3006" cy="2920"/>
            </a:xfrm>
            <a:custGeom>
              <a:avLst/>
              <a:gdLst>
                <a:gd name="T0" fmla="*/ 0 w 3006"/>
                <a:gd name="T1" fmla="*/ 2920 h 2920"/>
                <a:gd name="T2" fmla="*/ 549 w 3006"/>
                <a:gd name="T3" fmla="*/ 2463 h 2920"/>
                <a:gd name="T4" fmla="*/ 1006 w 3006"/>
                <a:gd name="T5" fmla="*/ 2017 h 2920"/>
                <a:gd name="T6" fmla="*/ 1355 w 3006"/>
                <a:gd name="T7" fmla="*/ 1652 h 2920"/>
                <a:gd name="T8" fmla="*/ 1800 w 3006"/>
                <a:gd name="T9" fmla="*/ 1206 h 2920"/>
                <a:gd name="T10" fmla="*/ 2137 w 3006"/>
                <a:gd name="T11" fmla="*/ 858 h 2920"/>
                <a:gd name="T12" fmla="*/ 2412 w 3006"/>
                <a:gd name="T13" fmla="*/ 589 h 2920"/>
                <a:gd name="T14" fmla="*/ 2691 w 3006"/>
                <a:gd name="T15" fmla="*/ 304 h 2920"/>
                <a:gd name="T16" fmla="*/ 3006 w 3006"/>
                <a:gd name="T17" fmla="*/ 0 h 2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6" h="2920">
                  <a:moveTo>
                    <a:pt x="0" y="2920"/>
                  </a:moveTo>
                  <a:cubicBezTo>
                    <a:pt x="91" y="2844"/>
                    <a:pt x="381" y="2613"/>
                    <a:pt x="549" y="2463"/>
                  </a:cubicBezTo>
                  <a:cubicBezTo>
                    <a:pt x="717" y="2313"/>
                    <a:pt x="872" y="2152"/>
                    <a:pt x="1006" y="2017"/>
                  </a:cubicBezTo>
                  <a:cubicBezTo>
                    <a:pt x="1140" y="1882"/>
                    <a:pt x="1223" y="1787"/>
                    <a:pt x="1355" y="1652"/>
                  </a:cubicBezTo>
                  <a:cubicBezTo>
                    <a:pt x="1487" y="1517"/>
                    <a:pt x="1670" y="1338"/>
                    <a:pt x="1800" y="1206"/>
                  </a:cubicBezTo>
                  <a:cubicBezTo>
                    <a:pt x="1930" y="1074"/>
                    <a:pt x="2035" y="961"/>
                    <a:pt x="2137" y="858"/>
                  </a:cubicBezTo>
                  <a:cubicBezTo>
                    <a:pt x="2239" y="755"/>
                    <a:pt x="2320" y="681"/>
                    <a:pt x="2412" y="589"/>
                  </a:cubicBezTo>
                  <a:cubicBezTo>
                    <a:pt x="2504" y="497"/>
                    <a:pt x="2592" y="402"/>
                    <a:pt x="2691" y="304"/>
                  </a:cubicBezTo>
                  <a:cubicBezTo>
                    <a:pt x="2790" y="206"/>
                    <a:pt x="2941" y="63"/>
                    <a:pt x="3006"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0" name="Freeform 61"/>
            <p:cNvSpPr>
              <a:spLocks/>
            </p:cNvSpPr>
            <p:nvPr/>
          </p:nvSpPr>
          <p:spPr bwMode="auto">
            <a:xfrm>
              <a:off x="1726" y="297"/>
              <a:ext cx="3471" cy="2920"/>
            </a:xfrm>
            <a:custGeom>
              <a:avLst/>
              <a:gdLst>
                <a:gd name="T0" fmla="*/ 0 w 3463"/>
                <a:gd name="T1" fmla="*/ 2908 h 2908"/>
                <a:gd name="T2" fmla="*/ 394 w 3463"/>
                <a:gd name="T3" fmla="*/ 2674 h 2908"/>
                <a:gd name="T4" fmla="*/ 977 w 3463"/>
                <a:gd name="T5" fmla="*/ 2182 h 2908"/>
                <a:gd name="T6" fmla="*/ 1297 w 3463"/>
                <a:gd name="T7" fmla="*/ 1891 h 2908"/>
                <a:gd name="T8" fmla="*/ 1686 w 3463"/>
                <a:gd name="T9" fmla="*/ 1577 h 2908"/>
                <a:gd name="T10" fmla="*/ 2046 w 3463"/>
                <a:gd name="T11" fmla="*/ 1257 h 2908"/>
                <a:gd name="T12" fmla="*/ 2314 w 3463"/>
                <a:gd name="T13" fmla="*/ 1017 h 2908"/>
                <a:gd name="T14" fmla="*/ 2680 w 3463"/>
                <a:gd name="T15" fmla="*/ 697 h 2908"/>
                <a:gd name="T16" fmla="*/ 2977 w 3463"/>
                <a:gd name="T17" fmla="*/ 440 h 2908"/>
                <a:gd name="T18" fmla="*/ 3463 w 3463"/>
                <a:gd name="T19" fmla="*/ 0 h 2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3" h="2908">
                  <a:moveTo>
                    <a:pt x="0" y="2908"/>
                  </a:moveTo>
                  <a:cubicBezTo>
                    <a:pt x="66" y="2869"/>
                    <a:pt x="231" y="2795"/>
                    <a:pt x="394" y="2674"/>
                  </a:cubicBezTo>
                  <a:cubicBezTo>
                    <a:pt x="557" y="2553"/>
                    <a:pt x="827" y="2312"/>
                    <a:pt x="977" y="2182"/>
                  </a:cubicBezTo>
                  <a:cubicBezTo>
                    <a:pt x="1127" y="2052"/>
                    <a:pt x="1179" y="1992"/>
                    <a:pt x="1297" y="1891"/>
                  </a:cubicBezTo>
                  <a:cubicBezTo>
                    <a:pt x="1415" y="1790"/>
                    <a:pt x="1561" y="1683"/>
                    <a:pt x="1686" y="1577"/>
                  </a:cubicBezTo>
                  <a:cubicBezTo>
                    <a:pt x="1811" y="1471"/>
                    <a:pt x="1941" y="1350"/>
                    <a:pt x="2046" y="1257"/>
                  </a:cubicBezTo>
                  <a:cubicBezTo>
                    <a:pt x="2151" y="1164"/>
                    <a:pt x="2208" y="1110"/>
                    <a:pt x="2314" y="1017"/>
                  </a:cubicBezTo>
                  <a:cubicBezTo>
                    <a:pt x="2420" y="924"/>
                    <a:pt x="2570" y="793"/>
                    <a:pt x="2680" y="697"/>
                  </a:cubicBezTo>
                  <a:cubicBezTo>
                    <a:pt x="2790" y="601"/>
                    <a:pt x="2847" y="556"/>
                    <a:pt x="2977" y="440"/>
                  </a:cubicBezTo>
                  <a:cubicBezTo>
                    <a:pt x="3107" y="324"/>
                    <a:pt x="3382" y="73"/>
                    <a:pt x="3463"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 name="Freeform 62"/>
            <p:cNvSpPr>
              <a:spLocks/>
            </p:cNvSpPr>
            <p:nvPr/>
          </p:nvSpPr>
          <p:spPr bwMode="auto">
            <a:xfrm>
              <a:off x="2086" y="1074"/>
              <a:ext cx="3122" cy="2143"/>
            </a:xfrm>
            <a:custGeom>
              <a:avLst/>
              <a:gdLst>
                <a:gd name="T0" fmla="*/ 0 w 3132"/>
                <a:gd name="T1" fmla="*/ 2148 h 2148"/>
                <a:gd name="T2" fmla="*/ 354 w 3132"/>
                <a:gd name="T3" fmla="*/ 1971 h 2148"/>
                <a:gd name="T4" fmla="*/ 874 w 3132"/>
                <a:gd name="T5" fmla="*/ 1628 h 2148"/>
                <a:gd name="T6" fmla="*/ 1354 w 3132"/>
                <a:gd name="T7" fmla="*/ 1291 h 2148"/>
                <a:gd name="T8" fmla="*/ 1800 w 3132"/>
                <a:gd name="T9" fmla="*/ 971 h 2148"/>
                <a:gd name="T10" fmla="*/ 2577 w 3132"/>
                <a:gd name="T11" fmla="*/ 399 h 2148"/>
                <a:gd name="T12" fmla="*/ 3132 w 3132"/>
                <a:gd name="T13" fmla="*/ 0 h 2148"/>
              </a:gdLst>
              <a:ahLst/>
              <a:cxnLst>
                <a:cxn ang="0">
                  <a:pos x="T0" y="T1"/>
                </a:cxn>
                <a:cxn ang="0">
                  <a:pos x="T2" y="T3"/>
                </a:cxn>
                <a:cxn ang="0">
                  <a:pos x="T4" y="T5"/>
                </a:cxn>
                <a:cxn ang="0">
                  <a:pos x="T6" y="T7"/>
                </a:cxn>
                <a:cxn ang="0">
                  <a:pos x="T8" y="T9"/>
                </a:cxn>
                <a:cxn ang="0">
                  <a:pos x="T10" y="T11"/>
                </a:cxn>
                <a:cxn ang="0">
                  <a:pos x="T12" y="T13"/>
                </a:cxn>
              </a:cxnLst>
              <a:rect l="0" t="0" r="r" b="b"/>
              <a:pathLst>
                <a:path w="3132" h="2148">
                  <a:moveTo>
                    <a:pt x="0" y="2148"/>
                  </a:moveTo>
                  <a:cubicBezTo>
                    <a:pt x="59" y="2119"/>
                    <a:pt x="208" y="2058"/>
                    <a:pt x="354" y="1971"/>
                  </a:cubicBezTo>
                  <a:cubicBezTo>
                    <a:pt x="500" y="1884"/>
                    <a:pt x="707" y="1741"/>
                    <a:pt x="874" y="1628"/>
                  </a:cubicBezTo>
                  <a:cubicBezTo>
                    <a:pt x="1041" y="1515"/>
                    <a:pt x="1200" y="1400"/>
                    <a:pt x="1354" y="1291"/>
                  </a:cubicBezTo>
                  <a:cubicBezTo>
                    <a:pt x="1508" y="1182"/>
                    <a:pt x="1596" y="1120"/>
                    <a:pt x="1800" y="971"/>
                  </a:cubicBezTo>
                  <a:cubicBezTo>
                    <a:pt x="2004" y="822"/>
                    <a:pt x="2355" y="561"/>
                    <a:pt x="2577" y="399"/>
                  </a:cubicBezTo>
                  <a:cubicBezTo>
                    <a:pt x="2799" y="237"/>
                    <a:pt x="3017" y="83"/>
                    <a:pt x="3132"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 name="Text Box 63"/>
            <p:cNvSpPr txBox="1">
              <a:spLocks noChangeArrowheads="1"/>
            </p:cNvSpPr>
            <p:nvPr/>
          </p:nvSpPr>
          <p:spPr bwMode="auto">
            <a:xfrm rot="-3700009">
              <a:off x="1756" y="348"/>
              <a:ext cx="537" cy="21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pH=7,1</a:t>
              </a:r>
              <a:endParaRPr lang="cs-CZ" altLang="cs-CZ" sz="2400">
                <a:latin typeface="Times New Roman" panose="02020603050405020304" pitchFamily="18" charset="0"/>
              </a:endParaRPr>
            </a:p>
          </p:txBody>
        </p:sp>
        <p:sp>
          <p:nvSpPr>
            <p:cNvPr id="63" name="Text Box 64"/>
            <p:cNvSpPr txBox="1">
              <a:spLocks noChangeArrowheads="1"/>
            </p:cNvSpPr>
            <p:nvPr/>
          </p:nvSpPr>
          <p:spPr bwMode="auto">
            <a:xfrm rot="-3637928">
              <a:off x="2493" y="359"/>
              <a:ext cx="537" cy="21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pH=7,2</a:t>
              </a:r>
              <a:endParaRPr lang="cs-CZ" altLang="cs-CZ" sz="2400">
                <a:latin typeface="Times New Roman" panose="02020603050405020304" pitchFamily="18" charset="0"/>
              </a:endParaRPr>
            </a:p>
          </p:txBody>
        </p:sp>
        <p:sp>
          <p:nvSpPr>
            <p:cNvPr id="64" name="Text Box 65"/>
            <p:cNvSpPr txBox="1">
              <a:spLocks noChangeArrowheads="1"/>
            </p:cNvSpPr>
            <p:nvPr/>
          </p:nvSpPr>
          <p:spPr bwMode="auto">
            <a:xfrm rot="-3637928">
              <a:off x="2950" y="374"/>
              <a:ext cx="537" cy="21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pH=7,3</a:t>
              </a:r>
              <a:endParaRPr lang="cs-CZ" altLang="cs-CZ" sz="2400">
                <a:latin typeface="Times New Roman" panose="02020603050405020304" pitchFamily="18" charset="0"/>
              </a:endParaRPr>
            </a:p>
          </p:txBody>
        </p:sp>
        <p:sp>
          <p:nvSpPr>
            <p:cNvPr id="65" name="Text Box 66"/>
            <p:cNvSpPr txBox="1">
              <a:spLocks noChangeArrowheads="1"/>
            </p:cNvSpPr>
            <p:nvPr/>
          </p:nvSpPr>
          <p:spPr bwMode="auto">
            <a:xfrm rot="-2887831">
              <a:off x="3664" y="369"/>
              <a:ext cx="603" cy="21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pH=7,37</a:t>
              </a:r>
              <a:endParaRPr lang="cs-CZ" altLang="cs-CZ" sz="2400">
                <a:latin typeface="Times New Roman" panose="02020603050405020304" pitchFamily="18" charset="0"/>
              </a:endParaRPr>
            </a:p>
          </p:txBody>
        </p:sp>
        <p:sp>
          <p:nvSpPr>
            <p:cNvPr id="66" name="Text Box 67"/>
            <p:cNvSpPr txBox="1">
              <a:spLocks noChangeArrowheads="1"/>
            </p:cNvSpPr>
            <p:nvPr/>
          </p:nvSpPr>
          <p:spPr bwMode="auto">
            <a:xfrm rot="-2594149">
              <a:off x="3997" y="382"/>
              <a:ext cx="58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pH=7,43</a:t>
              </a:r>
              <a:endParaRPr lang="cs-CZ" altLang="cs-CZ" sz="2400">
                <a:latin typeface="Times New Roman" panose="02020603050405020304" pitchFamily="18" charset="0"/>
              </a:endParaRPr>
            </a:p>
          </p:txBody>
        </p:sp>
        <p:sp>
          <p:nvSpPr>
            <p:cNvPr id="67" name="Text Box 68"/>
            <p:cNvSpPr txBox="1">
              <a:spLocks noChangeArrowheads="1"/>
            </p:cNvSpPr>
            <p:nvPr/>
          </p:nvSpPr>
          <p:spPr bwMode="auto">
            <a:xfrm rot="-2338706">
              <a:off x="4338" y="586"/>
              <a:ext cx="517"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pH=7,5</a:t>
              </a:r>
              <a:endParaRPr lang="cs-CZ" altLang="cs-CZ" sz="2400">
                <a:latin typeface="Times New Roman" panose="02020603050405020304" pitchFamily="18" charset="0"/>
              </a:endParaRPr>
            </a:p>
          </p:txBody>
        </p:sp>
        <p:sp>
          <p:nvSpPr>
            <p:cNvPr id="68" name="Text Box 69"/>
            <p:cNvSpPr txBox="1">
              <a:spLocks noChangeArrowheads="1"/>
            </p:cNvSpPr>
            <p:nvPr/>
          </p:nvSpPr>
          <p:spPr bwMode="auto">
            <a:xfrm rot="-1972181">
              <a:off x="4753" y="993"/>
              <a:ext cx="517"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pH=7,6</a:t>
              </a:r>
              <a:endParaRPr lang="cs-CZ" altLang="cs-CZ" sz="2400">
                <a:latin typeface="Times New Roman" panose="02020603050405020304" pitchFamily="18" charset="0"/>
              </a:endParaRPr>
            </a:p>
          </p:txBody>
        </p:sp>
        <p:sp>
          <p:nvSpPr>
            <p:cNvPr id="69" name="Text Box 70"/>
            <p:cNvSpPr txBox="1">
              <a:spLocks noChangeArrowheads="1"/>
            </p:cNvSpPr>
            <p:nvPr/>
          </p:nvSpPr>
          <p:spPr bwMode="auto">
            <a:xfrm>
              <a:off x="974" y="1869"/>
              <a:ext cx="1452" cy="384"/>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cs-CZ" altLang="cs-CZ" sz="1400" b="1">
                  <a:latin typeface="Times New Roman" panose="02020603050405020304" pitchFamily="18" charset="0"/>
                </a:rPr>
                <a:t>A</a:t>
              </a:r>
              <a:r>
                <a:rPr lang="en-US" altLang="cs-CZ" sz="1400" b="1">
                  <a:latin typeface="Times New Roman" panose="02020603050405020304" pitchFamily="18" charset="0"/>
                </a:rPr>
                <a:t>cute metabolic acidosis</a:t>
              </a:r>
              <a:endParaRPr lang="cs-CZ" altLang="cs-CZ" sz="2000">
                <a:latin typeface="Times New Roman" panose="02020603050405020304" pitchFamily="18" charset="0"/>
              </a:endParaRPr>
            </a:p>
          </p:txBody>
        </p:sp>
        <p:sp>
          <p:nvSpPr>
            <p:cNvPr id="70" name="Text Box 71"/>
            <p:cNvSpPr txBox="1">
              <a:spLocks noChangeArrowheads="1"/>
            </p:cNvSpPr>
            <p:nvPr/>
          </p:nvSpPr>
          <p:spPr bwMode="auto">
            <a:xfrm>
              <a:off x="3576" y="1940"/>
              <a:ext cx="1506"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b="1">
                  <a:latin typeface="Times New Roman" panose="02020603050405020304" pitchFamily="18" charset="0"/>
                </a:rPr>
                <a:t>A</a:t>
              </a:r>
              <a:r>
                <a:rPr lang="en-US" altLang="cs-CZ" sz="1400" b="1">
                  <a:latin typeface="Times New Roman" panose="02020603050405020304" pitchFamily="18" charset="0"/>
                </a:rPr>
                <a:t>cute metabolic alkalosis</a:t>
              </a:r>
              <a:endParaRPr lang="cs-CZ" altLang="cs-CZ" sz="2000">
                <a:latin typeface="Times New Roman" panose="02020603050405020304" pitchFamily="18" charset="0"/>
              </a:endParaRPr>
            </a:p>
          </p:txBody>
        </p:sp>
        <p:sp>
          <p:nvSpPr>
            <p:cNvPr id="71" name="Text Box 72"/>
            <p:cNvSpPr txBox="1">
              <a:spLocks noChangeArrowheads="1"/>
            </p:cNvSpPr>
            <p:nvPr/>
          </p:nvSpPr>
          <p:spPr bwMode="auto">
            <a:xfrm rot="-5435410">
              <a:off x="1972" y="2566"/>
              <a:ext cx="1325" cy="36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b="1">
                  <a:latin typeface="Times New Roman" panose="02020603050405020304" pitchFamily="18" charset="0"/>
                </a:rPr>
                <a:t>A</a:t>
              </a:r>
              <a:r>
                <a:rPr lang="en-US" altLang="cs-CZ" sz="1400" b="1">
                  <a:latin typeface="Times New Roman" panose="02020603050405020304" pitchFamily="18" charset="0"/>
                </a:rPr>
                <a:t>cute</a:t>
              </a:r>
              <a:endParaRPr lang="cs-CZ" altLang="cs-CZ" sz="1400" b="1">
                <a:latin typeface="Times New Roman" panose="02020603050405020304" pitchFamily="18" charset="0"/>
              </a:endParaRPr>
            </a:p>
            <a:p>
              <a:pPr algn="ctr" eaLnBrk="0" hangingPunct="0"/>
              <a:r>
                <a:rPr lang="cs-CZ" altLang="cs-CZ" sz="1400" b="1">
                  <a:latin typeface="Times New Roman" panose="02020603050405020304" pitchFamily="18" charset="0"/>
                </a:rPr>
                <a:t> respi</a:t>
              </a:r>
              <a:r>
                <a:rPr lang="en-US" altLang="cs-CZ" sz="1400" b="1">
                  <a:latin typeface="Times New Roman" panose="02020603050405020304" pitchFamily="18" charset="0"/>
                </a:rPr>
                <a:t>ratory </a:t>
              </a:r>
              <a:r>
                <a:rPr lang="cs-CZ" altLang="cs-CZ" sz="1400" b="1">
                  <a:latin typeface="Times New Roman" panose="02020603050405020304" pitchFamily="18" charset="0"/>
                </a:rPr>
                <a:t>alka</a:t>
              </a:r>
              <a:r>
                <a:rPr lang="en-US" altLang="cs-CZ" sz="1400" b="1">
                  <a:latin typeface="Times New Roman" panose="02020603050405020304" pitchFamily="18" charset="0"/>
                </a:rPr>
                <a:t>losis</a:t>
              </a:r>
              <a:endParaRPr lang="cs-CZ" altLang="cs-CZ" sz="2000">
                <a:latin typeface="Times New Roman" panose="02020603050405020304" pitchFamily="18" charset="0"/>
              </a:endParaRPr>
            </a:p>
          </p:txBody>
        </p:sp>
        <p:sp>
          <p:nvSpPr>
            <p:cNvPr id="72" name="Text Box 73"/>
            <p:cNvSpPr txBox="1">
              <a:spLocks noChangeArrowheads="1"/>
            </p:cNvSpPr>
            <p:nvPr/>
          </p:nvSpPr>
          <p:spPr bwMode="auto">
            <a:xfrm rot="4640724" flipH="1">
              <a:off x="1852" y="893"/>
              <a:ext cx="1248" cy="21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b="1">
                  <a:latin typeface="Times New Roman" panose="02020603050405020304" pitchFamily="18" charset="0"/>
                </a:rPr>
                <a:t>A</a:t>
              </a:r>
              <a:r>
                <a:rPr lang="en-US" altLang="cs-CZ" sz="1400" b="1">
                  <a:latin typeface="Times New Roman" panose="02020603050405020304" pitchFamily="18" charset="0"/>
                </a:rPr>
                <a:t>cute resp. acidosis</a:t>
              </a:r>
              <a:endParaRPr lang="cs-CZ" altLang="cs-CZ" sz="2000">
                <a:latin typeface="Times New Roman" panose="02020603050405020304" pitchFamily="18" charset="0"/>
              </a:endParaRPr>
            </a:p>
          </p:txBody>
        </p:sp>
        <p:sp>
          <p:nvSpPr>
            <p:cNvPr id="73" name="Text Box 74"/>
            <p:cNvSpPr txBox="1">
              <a:spLocks noChangeArrowheads="1"/>
            </p:cNvSpPr>
            <p:nvPr/>
          </p:nvSpPr>
          <p:spPr bwMode="auto">
            <a:xfrm rot="-1749184">
              <a:off x="3334" y="1410"/>
              <a:ext cx="1684"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en-US" altLang="cs-CZ" sz="1400" b="1">
                  <a:latin typeface="Times New Roman" panose="02020603050405020304" pitchFamily="18" charset="0"/>
                </a:rPr>
                <a:t>Compensated met. Alcalosis</a:t>
              </a:r>
              <a:r>
                <a:rPr lang="cs-CZ" altLang="cs-CZ" sz="1400" b="1">
                  <a:latin typeface="Times New Roman" panose="02020603050405020304" pitchFamily="18" charset="0"/>
                </a:rPr>
                <a:t> </a:t>
              </a:r>
              <a:endParaRPr lang="cs-CZ" altLang="cs-CZ" sz="2000">
                <a:latin typeface="Times New Roman" panose="02020603050405020304" pitchFamily="18" charset="0"/>
              </a:endParaRPr>
            </a:p>
          </p:txBody>
        </p:sp>
        <p:sp>
          <p:nvSpPr>
            <p:cNvPr id="74" name="Text Box 75"/>
            <p:cNvSpPr txBox="1">
              <a:spLocks noChangeArrowheads="1"/>
            </p:cNvSpPr>
            <p:nvPr/>
          </p:nvSpPr>
          <p:spPr bwMode="auto">
            <a:xfrm rot="-1698457">
              <a:off x="576" y="2569"/>
              <a:ext cx="191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en-US" altLang="cs-CZ" sz="1400" b="1">
                  <a:latin typeface="Times New Roman" panose="02020603050405020304" pitchFamily="18" charset="0"/>
                </a:rPr>
                <a:t>Compensated</a:t>
              </a:r>
              <a:r>
                <a:rPr lang="cs-CZ" altLang="cs-CZ" sz="1400" b="1">
                  <a:latin typeface="Times New Roman" panose="02020603050405020304" pitchFamily="18" charset="0"/>
                </a:rPr>
                <a:t> metabolic acid</a:t>
              </a:r>
              <a:r>
                <a:rPr lang="en-US" altLang="cs-CZ" sz="1400" b="1">
                  <a:latin typeface="Times New Roman" panose="02020603050405020304" pitchFamily="18" charset="0"/>
                </a:rPr>
                <a:t>osis</a:t>
              </a:r>
              <a:r>
                <a:rPr lang="cs-CZ" altLang="cs-CZ" sz="1400" b="1">
                  <a:latin typeface="Times New Roman" panose="02020603050405020304" pitchFamily="18" charset="0"/>
                </a:rPr>
                <a:t> </a:t>
              </a:r>
              <a:endParaRPr lang="cs-CZ" altLang="cs-CZ" sz="2000">
                <a:latin typeface="Times New Roman" panose="02020603050405020304" pitchFamily="18" charset="0"/>
              </a:endParaRPr>
            </a:p>
          </p:txBody>
        </p:sp>
        <p:sp>
          <p:nvSpPr>
            <p:cNvPr id="75" name="Text Box 76"/>
            <p:cNvSpPr txBox="1">
              <a:spLocks noChangeArrowheads="1"/>
            </p:cNvSpPr>
            <p:nvPr/>
          </p:nvSpPr>
          <p:spPr bwMode="auto">
            <a:xfrm rot="-2590237">
              <a:off x="1175" y="2617"/>
              <a:ext cx="1665"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cs-CZ" sz="1400" b="1">
                  <a:latin typeface="Times New Roman" panose="02020603050405020304" pitchFamily="18" charset="0"/>
                </a:rPr>
                <a:t>Compensated</a:t>
              </a:r>
              <a:r>
                <a:rPr lang="cs-CZ" altLang="cs-CZ" sz="1400" b="1">
                  <a:latin typeface="Times New Roman" panose="02020603050405020304" pitchFamily="18" charset="0"/>
                </a:rPr>
                <a:t> res</a:t>
              </a:r>
              <a:r>
                <a:rPr lang="en-US" altLang="cs-CZ" sz="1400" b="1">
                  <a:latin typeface="Times New Roman" panose="02020603050405020304" pitchFamily="18" charset="0"/>
                </a:rPr>
                <a:t>.</a:t>
              </a:r>
              <a:r>
                <a:rPr lang="cs-CZ" altLang="cs-CZ" sz="1400" b="1">
                  <a:latin typeface="Times New Roman" panose="02020603050405020304" pitchFamily="18" charset="0"/>
                </a:rPr>
                <a:t> al</a:t>
              </a:r>
              <a:r>
                <a:rPr lang="en-US" altLang="cs-CZ" sz="1400" b="1">
                  <a:latin typeface="Times New Roman" panose="02020603050405020304" pitchFamily="18" charset="0"/>
                </a:rPr>
                <a:t>kalosis</a:t>
              </a:r>
              <a:endParaRPr lang="cs-CZ" altLang="cs-CZ" sz="2000">
                <a:latin typeface="Times New Roman" panose="02020603050405020304" pitchFamily="18" charset="0"/>
              </a:endParaRPr>
            </a:p>
          </p:txBody>
        </p:sp>
        <p:sp>
          <p:nvSpPr>
            <p:cNvPr id="76" name="Text Box 77"/>
            <p:cNvSpPr txBox="1">
              <a:spLocks noChangeArrowheads="1"/>
            </p:cNvSpPr>
            <p:nvPr/>
          </p:nvSpPr>
          <p:spPr bwMode="auto">
            <a:xfrm rot="-3753465">
              <a:off x="2487" y="799"/>
              <a:ext cx="1720" cy="21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en-US" altLang="cs-CZ" sz="1400" b="1">
                  <a:latin typeface="Times New Roman" panose="02020603050405020304" pitchFamily="18" charset="0"/>
                </a:rPr>
                <a:t>Compensated resp. acidosis</a:t>
              </a:r>
              <a:r>
                <a:rPr lang="cs-CZ" altLang="cs-CZ" sz="1400" b="1">
                  <a:latin typeface="Times New Roman" panose="02020603050405020304" pitchFamily="18" charset="0"/>
                </a:rPr>
                <a:t> </a:t>
              </a:r>
              <a:endParaRPr lang="cs-CZ" altLang="cs-CZ" sz="2000">
                <a:latin typeface="Times New Roman" panose="02020603050405020304" pitchFamily="18" charset="0"/>
              </a:endParaRPr>
            </a:p>
          </p:txBody>
        </p:sp>
        <p:sp>
          <p:nvSpPr>
            <p:cNvPr id="77" name="Line 78"/>
            <p:cNvSpPr>
              <a:spLocks noChangeShapeType="1"/>
            </p:cNvSpPr>
            <p:nvPr/>
          </p:nvSpPr>
          <p:spPr bwMode="auto">
            <a:xfrm>
              <a:off x="1063" y="2211"/>
              <a:ext cx="5" cy="629"/>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8" name="Line 79"/>
            <p:cNvSpPr>
              <a:spLocks noChangeShapeType="1"/>
            </p:cNvSpPr>
            <p:nvPr/>
          </p:nvSpPr>
          <p:spPr bwMode="auto">
            <a:xfrm>
              <a:off x="2524" y="850"/>
              <a:ext cx="765"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9" name="Line 80"/>
            <p:cNvSpPr>
              <a:spLocks noChangeShapeType="1"/>
            </p:cNvSpPr>
            <p:nvPr/>
          </p:nvSpPr>
          <p:spPr bwMode="auto">
            <a:xfrm flipH="1">
              <a:off x="4249" y="1591"/>
              <a:ext cx="2" cy="361"/>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80" name="Freeform 81"/>
            <p:cNvSpPr>
              <a:spLocks/>
            </p:cNvSpPr>
            <p:nvPr/>
          </p:nvSpPr>
          <p:spPr bwMode="auto">
            <a:xfrm>
              <a:off x="1855" y="2970"/>
              <a:ext cx="753" cy="4"/>
            </a:xfrm>
            <a:custGeom>
              <a:avLst/>
              <a:gdLst>
                <a:gd name="T0" fmla="*/ 3 w 753"/>
                <a:gd name="T1" fmla="*/ 4 h 4"/>
                <a:gd name="T2" fmla="*/ 0 w 753"/>
                <a:gd name="T3" fmla="*/ 1 h 4"/>
                <a:gd name="T4" fmla="*/ 753 w 753"/>
                <a:gd name="T5" fmla="*/ 0 h 4"/>
              </a:gdLst>
              <a:ahLst/>
              <a:cxnLst>
                <a:cxn ang="0">
                  <a:pos x="T0" y="T1"/>
                </a:cxn>
                <a:cxn ang="0">
                  <a:pos x="T2" y="T3"/>
                </a:cxn>
                <a:cxn ang="0">
                  <a:pos x="T4" y="T5"/>
                </a:cxn>
              </a:cxnLst>
              <a:rect l="0" t="0" r="r" b="b"/>
              <a:pathLst>
                <a:path w="753" h="4">
                  <a:moveTo>
                    <a:pt x="3" y="4"/>
                  </a:moveTo>
                  <a:lnTo>
                    <a:pt x="0" y="1"/>
                  </a:lnTo>
                  <a:lnTo>
                    <a:pt x="753" y="0"/>
                  </a:lnTo>
                </a:path>
              </a:pathLst>
            </a:custGeom>
            <a:noFill/>
            <a:ln w="28575">
              <a:solidFill>
                <a:schemeClr val="tx1"/>
              </a:solidFill>
              <a:prstDash val="sysDot"/>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spTree>
    <p:extLst>
      <p:ext uri="{BB962C8B-B14F-4D97-AF65-F5344CB8AC3E}">
        <p14:creationId xmlns:p14="http://schemas.microsoft.com/office/powerpoint/2010/main" val="383630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Kompenzační diagram pCO</a:t>
            </a:r>
            <a:r>
              <a:rPr lang="cs-CZ" baseline="-25000" dirty="0"/>
              <a:t>2</a:t>
            </a:r>
            <a:r>
              <a:rPr lang="cs-CZ" dirty="0"/>
              <a:t> </a:t>
            </a:r>
            <a:r>
              <a:rPr lang="cs-CZ" dirty="0" err="1"/>
              <a:t>vs</a:t>
            </a:r>
            <a:r>
              <a:rPr lang="cs-CZ" dirty="0"/>
              <a:t> BE – jiná verze</a:t>
            </a:r>
          </a:p>
        </p:txBody>
      </p:sp>
      <p:pic>
        <p:nvPicPr>
          <p:cNvPr id="11266" name="Picture 2" descr="Interpretation - Acid Base 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499" y="1627899"/>
            <a:ext cx="7036545" cy="472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6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4695" y="0"/>
            <a:ext cx="10515600" cy="1325563"/>
          </a:xfrm>
        </p:spPr>
        <p:txBody>
          <a:bodyPr/>
          <a:lstStyle/>
          <a:p>
            <a:r>
              <a:rPr lang="cs-CZ" dirty="0">
                <a:solidFill>
                  <a:srgbClr val="C00000"/>
                </a:solidFill>
              </a:rPr>
              <a:t>„Bostonská“ pravidla diagnostiky ABR poruch </a:t>
            </a:r>
          </a:p>
        </p:txBody>
      </p:sp>
      <mc:AlternateContent xmlns:mc="http://schemas.openxmlformats.org/markup-compatibility/2006" xmlns:a14="http://schemas.microsoft.com/office/drawing/2010/main">
        <mc:Choice Requires="a14">
          <p:graphicFrame>
            <p:nvGraphicFramePr>
              <p:cNvPr id="3" name="Tabulka 2"/>
              <p:cNvGraphicFramePr>
                <a:graphicFrameLocks noGrp="1"/>
              </p:cNvGraphicFramePr>
              <p:nvPr>
                <p:extLst>
                  <p:ext uri="{D42A27DB-BD31-4B8C-83A1-F6EECF244321}">
                    <p14:modId xmlns:p14="http://schemas.microsoft.com/office/powerpoint/2010/main" val="1782763177"/>
                  </p:ext>
                </p:extLst>
              </p:nvPr>
            </p:nvGraphicFramePr>
            <p:xfrm>
              <a:off x="763845" y="1811213"/>
              <a:ext cx="9435231" cy="4883390"/>
            </p:xfrm>
            <a:graphic>
              <a:graphicData uri="http://schemas.openxmlformats.org/drawingml/2006/table">
                <a:tbl>
                  <a:tblPr firstCol="1" bandRow="1">
                    <a:tableStyleId>{5C22544A-7EE6-4342-B048-85BDC9FD1C3A}</a:tableStyleId>
                  </a:tblPr>
                  <a:tblGrid>
                    <a:gridCol w="836033">
                      <a:extLst>
                        <a:ext uri="{9D8B030D-6E8A-4147-A177-3AD203B41FA5}">
                          <a16:colId xmlns:a16="http://schemas.microsoft.com/office/drawing/2014/main" val="1782136521"/>
                        </a:ext>
                      </a:extLst>
                    </a:gridCol>
                    <a:gridCol w="758200">
                      <a:extLst>
                        <a:ext uri="{9D8B030D-6E8A-4147-A177-3AD203B41FA5}">
                          <a16:colId xmlns:a16="http://schemas.microsoft.com/office/drawing/2014/main" val="1650178963"/>
                        </a:ext>
                      </a:extLst>
                    </a:gridCol>
                    <a:gridCol w="3920499">
                      <a:extLst>
                        <a:ext uri="{9D8B030D-6E8A-4147-A177-3AD203B41FA5}">
                          <a16:colId xmlns:a16="http://schemas.microsoft.com/office/drawing/2014/main" val="17586869"/>
                        </a:ext>
                      </a:extLst>
                    </a:gridCol>
                    <a:gridCol w="3920499">
                      <a:extLst>
                        <a:ext uri="{9D8B030D-6E8A-4147-A177-3AD203B41FA5}">
                          <a16:colId xmlns:a16="http://schemas.microsoft.com/office/drawing/2014/main" val="3459349507"/>
                        </a:ext>
                      </a:extLst>
                    </a:gridCol>
                  </a:tblGrid>
                  <a:tr h="1133951">
                    <a:tc rowSpan="2">
                      <a:txBody>
                        <a:bodyPr/>
                        <a:lstStyle/>
                        <a:p>
                          <a:pPr algn="ctr">
                            <a:lnSpc>
                              <a:spcPct val="150000"/>
                            </a:lnSpc>
                            <a:spcAft>
                              <a:spcPts val="0"/>
                            </a:spcAft>
                          </a:pPr>
                          <a:r>
                            <a:rPr lang="en-US" sz="1100" dirty="0">
                              <a:effectLst/>
                            </a:rPr>
                            <a:t>Metabolic</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Acidosis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dirty="0">
                              <a:effectLst/>
                            </a:rPr>
                            <a:t> </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ctrlPr>
                                          <a:rPr lang="cs-CZ" sz="1100" i="1">
                                            <a:effectLst/>
                                            <a:latin typeface="Cambria Math" panose="02040503050406030204" pitchFamily="18" charset="0"/>
                                          </a:rPr>
                                        </m:ctrlPr>
                                      </m:dPr>
                                      <m:e>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=1.5∗</m:t>
                                </m:r>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r>
                                  <a:rPr lang="en-US" sz="1100">
                                    <a:effectLst/>
                                    <a:latin typeface="Cambria Math" panose="02040503050406030204" pitchFamily="18" charset="0"/>
                                  </a:rPr>
                                  <m:t>+8</m:t>
                                </m:r>
                              </m:oMath>
                            </m:oMathPara>
                          </a14:m>
                          <a:endParaRPr lang="cs-CZ" sz="1100">
                            <a:effectLst/>
                          </a:endParaRPr>
                        </a:p>
                        <a:p>
                          <a:pPr algn="ctr">
                            <a:lnSpc>
                              <a:spcPct val="150000"/>
                            </a:lnSpc>
                            <a:spcAft>
                              <a:spcPts val="0"/>
                            </a:spcAft>
                          </a:pPr>
                          <a:r>
                            <a:rPr lang="en-US" sz="1100">
                              <a:effectLst/>
                            </a:rPr>
                            <a:t>or</a:t>
                          </a:r>
                          <a:endParaRPr lang="cs-CZ" sz="1100">
                            <a:effectLst/>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=1.2∗∆[</m:t>
                                </m:r>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r>
                                  <a:rPr lang="en-US" sz="1100">
                                    <a:effectLst/>
                                    <a:latin typeface="Cambria Math" panose="02040503050406030204" pitchFamily="18" charset="0"/>
                                  </a:rPr>
                                  <m:t>]</m:t>
                                </m:r>
                              </m:oMath>
                            </m:oMathPara>
                          </a14:m>
                          <a:endParaRPr lang="cs-CZ" sz="1100">
                            <a:effectLst/>
                          </a:endParaRPr>
                        </a:p>
                        <a:p>
                          <a:pPr algn="ctr">
                            <a:lnSpc>
                              <a:spcPct val="150000"/>
                            </a:lnSpc>
                            <a:spcAft>
                              <a:spcPts val="0"/>
                            </a:spcAft>
                          </a:pPr>
                          <a:r>
                            <a:rPr lang="en-US" sz="1100">
                              <a:effectLst/>
                            </a:rPr>
                            <a:t> </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b"/>
                    </a:tc>
                    <a:extLst>
                      <a:ext uri="{0D108BD9-81ED-4DB2-BD59-A6C34878D82A}">
                        <a16:rowId xmlns:a16="http://schemas.microsoft.com/office/drawing/2014/main" val="356814940"/>
                      </a:ext>
                    </a:extLst>
                  </a:tr>
                  <a:tr h="1133951">
                    <a:tc vMerge="1">
                      <a:txBody>
                        <a:bodyPr/>
                        <a:lstStyle/>
                        <a:p>
                          <a:endParaRPr lang="cs-CZ"/>
                        </a:p>
                      </a:txBody>
                      <a:tcPr/>
                    </a:tc>
                    <a:tc>
                      <a:txBody>
                        <a:bodyPr/>
                        <a:lstStyle/>
                        <a:p>
                          <a:pPr algn="ctr">
                            <a:lnSpc>
                              <a:spcPct val="150000"/>
                            </a:lnSpc>
                            <a:spcAft>
                              <a:spcPts val="0"/>
                            </a:spcAft>
                          </a:pPr>
                          <a:r>
                            <a:rPr lang="en-US" sz="1100">
                              <a:effectLst/>
                            </a:rPr>
                            <a:t>Alkalosis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 </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ctrlPr>
                                          <a:rPr lang="cs-CZ" sz="1100" i="1">
                                            <a:effectLst/>
                                            <a:latin typeface="Cambria Math" panose="02040503050406030204" pitchFamily="18" charset="0"/>
                                          </a:rPr>
                                        </m:ctrlPr>
                                      </m:dPr>
                                      <m:e>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=0.7∗</m:t>
                                </m:r>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r>
                                  <a:rPr lang="en-US" sz="1100">
                                    <a:effectLst/>
                                    <a:latin typeface="Cambria Math" panose="02040503050406030204" pitchFamily="18" charset="0"/>
                                  </a:rPr>
                                  <m:t>+20</m:t>
                                </m:r>
                              </m:oMath>
                            </m:oMathPara>
                          </a14:m>
                          <a:endParaRPr lang="cs-CZ" sz="1100">
                            <a:effectLst/>
                          </a:endParaRPr>
                        </a:p>
                        <a:p>
                          <a:pPr algn="ctr">
                            <a:lnSpc>
                              <a:spcPct val="150000"/>
                            </a:lnSpc>
                            <a:spcAft>
                              <a:spcPts val="0"/>
                            </a:spcAft>
                          </a:pPr>
                          <a:r>
                            <a:rPr lang="en-US" sz="1100">
                              <a:effectLst/>
                            </a:rPr>
                            <a:t>or</a:t>
                          </a:r>
                          <a:endParaRPr lang="cs-CZ" sz="1100">
                            <a:effectLst/>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=0.6∗∆[</m:t>
                                </m:r>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r>
                                  <a:rPr lang="en-US" sz="1100">
                                    <a:effectLst/>
                                    <a:latin typeface="Cambria Math" panose="02040503050406030204" pitchFamily="18" charset="0"/>
                                  </a:rPr>
                                  <m:t>]</m:t>
                                </m:r>
                              </m:oMath>
                            </m:oMathPara>
                          </a14:m>
                          <a:endParaRPr lang="cs-CZ" sz="1100">
                            <a:effectLst/>
                          </a:endParaRPr>
                        </a:p>
                        <a:p>
                          <a:pPr algn="ctr">
                            <a:lnSpc>
                              <a:spcPct val="150000"/>
                            </a:lnSpc>
                            <a:spcAft>
                              <a:spcPts val="0"/>
                            </a:spcAft>
                          </a:pPr>
                          <a:r>
                            <a:rPr lang="en-US" sz="1100">
                              <a:effectLst/>
                            </a:rPr>
                            <a:t> </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b"/>
                    </a:tc>
                    <a:extLst>
                      <a:ext uri="{0D108BD9-81ED-4DB2-BD59-A6C34878D82A}">
                        <a16:rowId xmlns:a16="http://schemas.microsoft.com/office/drawing/2014/main" val="2863996641"/>
                      </a:ext>
                    </a:extLst>
                  </a:tr>
                  <a:tr h="653872">
                    <a:tc rowSpan="4">
                      <a:txBody>
                        <a:bodyPr/>
                        <a:lstStyle/>
                        <a:p>
                          <a:pPr algn="ctr">
                            <a:lnSpc>
                              <a:spcPct val="150000"/>
                            </a:lnSpc>
                            <a:spcAft>
                              <a:spcPts val="0"/>
                            </a:spcAft>
                          </a:pPr>
                          <a:r>
                            <a:rPr lang="en-US" sz="1100">
                              <a:effectLst/>
                            </a:rPr>
                            <a:t>Respiratory</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1100" dirty="0">
                              <a:effectLst/>
                            </a:rPr>
                            <a:t>Acidosis</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dirty="0">
                              <a:effectLst/>
                            </a:rPr>
                            <a:t>Acute</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=24+1</m:t>
                                </m:r>
                                <m:d>
                                  <m:dPr>
                                    <m:ctrlPr>
                                      <a:rPr lang="cs-CZ" sz="1100" i="1">
                                        <a:effectLst/>
                                        <a:latin typeface="Cambria Math" panose="02040503050406030204" pitchFamily="18" charset="0"/>
                                      </a:rPr>
                                    </m:ctrlPr>
                                  </m:dPr>
                                  <m:e>
                                    <m:f>
                                      <m:fPr>
                                        <m:ctrlPr>
                                          <a:rPr lang="cs-CZ" sz="1100" i="1">
                                            <a:effectLst/>
                                            <a:latin typeface="Cambria Math" panose="02040503050406030204" pitchFamily="18" charset="0"/>
                                          </a:rPr>
                                        </m:ctrlPr>
                                      </m:fPr>
                                      <m:num>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−40</m:t>
                                        </m:r>
                                      </m:num>
                                      <m:den>
                                        <m:r>
                                          <a:rPr lang="en-US" sz="1100">
                                            <a:effectLst/>
                                            <a:latin typeface="Cambria Math" panose="02040503050406030204" pitchFamily="18" charset="0"/>
                                          </a:rPr>
                                          <m:t>10</m:t>
                                        </m:r>
                                      </m:den>
                                    </m:f>
                                  </m:e>
                                </m:d>
                              </m:oMath>
                            </m:oMathPara>
                          </a14:m>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extLst>
                      <a:ext uri="{0D108BD9-81ED-4DB2-BD59-A6C34878D82A}">
                        <a16:rowId xmlns:a16="http://schemas.microsoft.com/office/drawing/2014/main" val="4024598091"/>
                      </a:ext>
                    </a:extLst>
                  </a:tr>
                  <a:tr h="653872">
                    <a:tc vMerge="1">
                      <a:txBody>
                        <a:bodyPr/>
                        <a:lstStyle/>
                        <a:p>
                          <a:endParaRPr lang="cs-CZ"/>
                        </a:p>
                      </a:txBody>
                      <a:tcPr/>
                    </a:tc>
                    <a:tc vMerge="1">
                      <a:txBody>
                        <a:bodyPr/>
                        <a:lstStyle/>
                        <a:p>
                          <a:endParaRPr lang="cs-CZ"/>
                        </a:p>
                      </a:txBody>
                      <a:tcPr/>
                    </a:tc>
                    <a:tc>
                      <a:txBody>
                        <a:bodyPr/>
                        <a:lstStyle/>
                        <a:p>
                          <a:pPr algn="ctr">
                            <a:lnSpc>
                              <a:spcPct val="150000"/>
                            </a:lnSpc>
                            <a:spcAft>
                              <a:spcPts val="0"/>
                            </a:spcAft>
                          </a:pPr>
                          <a:r>
                            <a:rPr lang="en-US" sz="1100">
                              <a:effectLst/>
                            </a:rPr>
                            <a:t>Chronic</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=24+3.5</m:t>
                                </m:r>
                                <m:d>
                                  <m:dPr>
                                    <m:ctrlPr>
                                      <a:rPr lang="cs-CZ" sz="1100" i="1">
                                        <a:effectLst/>
                                        <a:latin typeface="Cambria Math" panose="02040503050406030204" pitchFamily="18" charset="0"/>
                                      </a:rPr>
                                    </m:ctrlPr>
                                  </m:dPr>
                                  <m:e>
                                    <m:f>
                                      <m:fPr>
                                        <m:ctrlPr>
                                          <a:rPr lang="cs-CZ" sz="1100" i="1">
                                            <a:effectLst/>
                                            <a:latin typeface="Cambria Math" panose="02040503050406030204" pitchFamily="18" charset="0"/>
                                          </a:rPr>
                                        </m:ctrlPr>
                                      </m:fPr>
                                      <m:num>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−40</m:t>
                                        </m:r>
                                      </m:num>
                                      <m:den>
                                        <m:r>
                                          <a:rPr lang="en-US" sz="1100">
                                            <a:effectLst/>
                                            <a:latin typeface="Cambria Math" panose="02040503050406030204" pitchFamily="18" charset="0"/>
                                          </a:rPr>
                                          <m:t>10</m:t>
                                        </m:r>
                                      </m:den>
                                    </m:f>
                                  </m:e>
                                </m:d>
                              </m:oMath>
                            </m:oMathPara>
                          </a14:m>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extLst>
                      <a:ext uri="{0D108BD9-81ED-4DB2-BD59-A6C34878D82A}">
                        <a16:rowId xmlns:a16="http://schemas.microsoft.com/office/drawing/2014/main" val="728140541"/>
                      </a:ext>
                    </a:extLst>
                  </a:tr>
                  <a:tr h="653872">
                    <a:tc vMerge="1">
                      <a:txBody>
                        <a:bodyPr/>
                        <a:lstStyle/>
                        <a:p>
                          <a:endParaRPr lang="cs-CZ"/>
                        </a:p>
                      </a:txBody>
                      <a:tcPr/>
                    </a:tc>
                    <a:tc rowSpan="2">
                      <a:txBody>
                        <a:bodyPr/>
                        <a:lstStyle/>
                        <a:p>
                          <a:pPr algn="ctr">
                            <a:lnSpc>
                              <a:spcPct val="150000"/>
                            </a:lnSpc>
                            <a:spcAft>
                              <a:spcPts val="0"/>
                            </a:spcAft>
                          </a:pPr>
                          <a:r>
                            <a:rPr lang="en-US" sz="1100">
                              <a:effectLst/>
                            </a:rPr>
                            <a:t>Alkalosis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Acute</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=24+2</m:t>
                                </m:r>
                                <m:d>
                                  <m:dPr>
                                    <m:ctrlPr>
                                      <a:rPr lang="cs-CZ" sz="1100" i="1">
                                        <a:effectLst/>
                                        <a:latin typeface="Cambria Math" panose="02040503050406030204" pitchFamily="18" charset="0"/>
                                      </a:rPr>
                                    </m:ctrlPr>
                                  </m:dPr>
                                  <m:e>
                                    <m:f>
                                      <m:fPr>
                                        <m:ctrlPr>
                                          <a:rPr lang="cs-CZ" sz="1100" i="1">
                                            <a:effectLst/>
                                            <a:latin typeface="Cambria Math" panose="02040503050406030204" pitchFamily="18" charset="0"/>
                                          </a:rPr>
                                        </m:ctrlPr>
                                      </m:fPr>
                                      <m:num>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−40</m:t>
                                        </m:r>
                                      </m:num>
                                      <m:den>
                                        <m:r>
                                          <a:rPr lang="en-US" sz="1100">
                                            <a:effectLst/>
                                            <a:latin typeface="Cambria Math" panose="02040503050406030204" pitchFamily="18" charset="0"/>
                                          </a:rPr>
                                          <m:t>10</m:t>
                                        </m:r>
                                      </m:den>
                                    </m:f>
                                  </m:e>
                                </m:d>
                              </m:oMath>
                            </m:oMathPara>
                          </a14:m>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extLst>
                      <a:ext uri="{0D108BD9-81ED-4DB2-BD59-A6C34878D82A}">
                        <a16:rowId xmlns:a16="http://schemas.microsoft.com/office/drawing/2014/main" val="3355113391"/>
                      </a:ext>
                    </a:extLst>
                  </a:tr>
                  <a:tr h="653872">
                    <a:tc vMerge="1">
                      <a:txBody>
                        <a:bodyPr/>
                        <a:lstStyle/>
                        <a:p>
                          <a:endParaRPr lang="cs-CZ"/>
                        </a:p>
                      </a:txBody>
                      <a:tcPr/>
                    </a:tc>
                    <a:tc vMerge="1">
                      <a:txBody>
                        <a:bodyPr/>
                        <a:lstStyle/>
                        <a:p>
                          <a:endParaRPr lang="cs-CZ"/>
                        </a:p>
                      </a:txBody>
                      <a:tcPr/>
                    </a:tc>
                    <a:tc>
                      <a:txBody>
                        <a:bodyPr/>
                        <a:lstStyle/>
                        <a:p>
                          <a:pPr algn="ctr">
                            <a:lnSpc>
                              <a:spcPct val="150000"/>
                            </a:lnSpc>
                            <a:spcAft>
                              <a:spcPts val="0"/>
                            </a:spcAft>
                          </a:pPr>
                          <a:r>
                            <a:rPr lang="en-US" sz="1100">
                              <a:effectLst/>
                            </a:rPr>
                            <a:t>Chronic</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=24+5</m:t>
                                </m:r>
                                <m:d>
                                  <m:dPr>
                                    <m:ctrlPr>
                                      <a:rPr lang="cs-CZ" sz="1100" i="1">
                                        <a:effectLst/>
                                        <a:latin typeface="Cambria Math" panose="02040503050406030204" pitchFamily="18" charset="0"/>
                                      </a:rPr>
                                    </m:ctrlPr>
                                  </m:dPr>
                                  <m:e>
                                    <m:f>
                                      <m:fPr>
                                        <m:ctrlPr>
                                          <a:rPr lang="cs-CZ" sz="1100" i="1">
                                            <a:effectLst/>
                                            <a:latin typeface="Cambria Math" panose="02040503050406030204" pitchFamily="18" charset="0"/>
                                          </a:rPr>
                                        </m:ctrlPr>
                                      </m:fPr>
                                      <m:num>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−40</m:t>
                                        </m:r>
                                      </m:num>
                                      <m:den>
                                        <m:r>
                                          <a:rPr lang="en-US" sz="1100">
                                            <a:effectLst/>
                                            <a:latin typeface="Cambria Math" panose="02040503050406030204" pitchFamily="18" charset="0"/>
                                          </a:rPr>
                                          <m:t>10</m:t>
                                        </m:r>
                                      </m:den>
                                    </m:f>
                                  </m:e>
                                </m:d>
                              </m:oMath>
                            </m:oMathPara>
                          </a14:m>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extLst>
                      <a:ext uri="{0D108BD9-81ED-4DB2-BD59-A6C34878D82A}">
                        <a16:rowId xmlns:a16="http://schemas.microsoft.com/office/drawing/2014/main" val="1656435544"/>
                      </a:ext>
                    </a:extLst>
                  </a:tr>
                </a:tbl>
              </a:graphicData>
            </a:graphic>
          </p:graphicFrame>
        </mc:Choice>
        <mc:Fallback xmlns="">
          <p:graphicFrame>
            <p:nvGraphicFramePr>
              <p:cNvPr id="3" name="Tabulka 2"/>
              <p:cNvGraphicFramePr>
                <a:graphicFrameLocks noGrp="1"/>
              </p:cNvGraphicFramePr>
              <p:nvPr>
                <p:extLst>
                  <p:ext uri="{D42A27DB-BD31-4B8C-83A1-F6EECF244321}">
                    <p14:modId xmlns:p14="http://schemas.microsoft.com/office/powerpoint/2010/main" val="1782763177"/>
                  </p:ext>
                </p:extLst>
              </p:nvPr>
            </p:nvGraphicFramePr>
            <p:xfrm>
              <a:off x="763845" y="1811213"/>
              <a:ext cx="9435231" cy="4883390"/>
            </p:xfrm>
            <a:graphic>
              <a:graphicData uri="http://schemas.openxmlformats.org/drawingml/2006/table">
                <a:tbl>
                  <a:tblPr firstCol="1" bandRow="1">
                    <a:tableStyleId>{5C22544A-7EE6-4342-B048-85BDC9FD1C3A}</a:tableStyleId>
                  </a:tblPr>
                  <a:tblGrid>
                    <a:gridCol w="836033">
                      <a:extLst>
                        <a:ext uri="{9D8B030D-6E8A-4147-A177-3AD203B41FA5}">
                          <a16:colId xmlns:a16="http://schemas.microsoft.com/office/drawing/2014/main" val="1782136521"/>
                        </a:ext>
                      </a:extLst>
                    </a:gridCol>
                    <a:gridCol w="758200">
                      <a:extLst>
                        <a:ext uri="{9D8B030D-6E8A-4147-A177-3AD203B41FA5}">
                          <a16:colId xmlns:a16="http://schemas.microsoft.com/office/drawing/2014/main" val="1650178963"/>
                        </a:ext>
                      </a:extLst>
                    </a:gridCol>
                    <a:gridCol w="3920499">
                      <a:extLst>
                        <a:ext uri="{9D8B030D-6E8A-4147-A177-3AD203B41FA5}">
                          <a16:colId xmlns:a16="http://schemas.microsoft.com/office/drawing/2014/main" val="17586869"/>
                        </a:ext>
                      </a:extLst>
                    </a:gridCol>
                    <a:gridCol w="3920499">
                      <a:extLst>
                        <a:ext uri="{9D8B030D-6E8A-4147-A177-3AD203B41FA5}">
                          <a16:colId xmlns:a16="http://schemas.microsoft.com/office/drawing/2014/main" val="3459349507"/>
                        </a:ext>
                      </a:extLst>
                    </a:gridCol>
                  </a:tblGrid>
                  <a:tr h="1133951">
                    <a:tc rowSpan="2">
                      <a:txBody>
                        <a:bodyPr/>
                        <a:lstStyle/>
                        <a:p>
                          <a:pPr algn="ctr">
                            <a:lnSpc>
                              <a:spcPct val="150000"/>
                            </a:lnSpc>
                            <a:spcAft>
                              <a:spcPts val="0"/>
                            </a:spcAft>
                          </a:pPr>
                          <a:r>
                            <a:rPr lang="en-US" sz="1100" dirty="0">
                              <a:effectLst/>
                            </a:rPr>
                            <a:t>Metabolic</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Acidosis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dirty="0">
                              <a:effectLst/>
                            </a:rPr>
                            <a:t> </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b">
                        <a:blipFill>
                          <a:blip r:embed="rId2"/>
                          <a:stretch>
                            <a:fillRect l="-140683" t="-538" r="-311" b="-332258"/>
                          </a:stretch>
                        </a:blipFill>
                      </a:tcPr>
                    </a:tc>
                    <a:extLst>
                      <a:ext uri="{0D108BD9-81ED-4DB2-BD59-A6C34878D82A}">
                        <a16:rowId xmlns:a16="http://schemas.microsoft.com/office/drawing/2014/main" val="356814940"/>
                      </a:ext>
                    </a:extLst>
                  </a:tr>
                  <a:tr h="1133951">
                    <a:tc vMerge="1">
                      <a:txBody>
                        <a:bodyPr/>
                        <a:lstStyle/>
                        <a:p>
                          <a:endParaRPr lang="cs-CZ"/>
                        </a:p>
                      </a:txBody>
                      <a:tcPr/>
                    </a:tc>
                    <a:tc>
                      <a:txBody>
                        <a:bodyPr/>
                        <a:lstStyle/>
                        <a:p>
                          <a:pPr algn="ctr">
                            <a:lnSpc>
                              <a:spcPct val="150000"/>
                            </a:lnSpc>
                            <a:spcAft>
                              <a:spcPts val="0"/>
                            </a:spcAft>
                          </a:pPr>
                          <a:r>
                            <a:rPr lang="en-US" sz="1100">
                              <a:effectLst/>
                            </a:rPr>
                            <a:t>Alkalosis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 </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b">
                        <a:blipFill>
                          <a:blip r:embed="rId2"/>
                          <a:stretch>
                            <a:fillRect l="-140683" t="-100538" r="-311" b="-232258"/>
                          </a:stretch>
                        </a:blipFill>
                      </a:tcPr>
                    </a:tc>
                    <a:extLst>
                      <a:ext uri="{0D108BD9-81ED-4DB2-BD59-A6C34878D82A}">
                        <a16:rowId xmlns:a16="http://schemas.microsoft.com/office/drawing/2014/main" val="2863996641"/>
                      </a:ext>
                    </a:extLst>
                  </a:tr>
                  <a:tr h="653872">
                    <a:tc rowSpan="4">
                      <a:txBody>
                        <a:bodyPr/>
                        <a:lstStyle/>
                        <a:p>
                          <a:pPr algn="ctr">
                            <a:lnSpc>
                              <a:spcPct val="150000"/>
                            </a:lnSpc>
                            <a:spcAft>
                              <a:spcPts val="0"/>
                            </a:spcAft>
                          </a:pPr>
                          <a:r>
                            <a:rPr lang="en-US" sz="1100">
                              <a:effectLst/>
                            </a:rPr>
                            <a:t>Respiratory</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1100" dirty="0">
                              <a:effectLst/>
                            </a:rPr>
                            <a:t>Acidosis</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dirty="0">
                              <a:effectLst/>
                            </a:rPr>
                            <a:t>Acute</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ctr">
                        <a:blipFill>
                          <a:blip r:embed="rId2"/>
                          <a:stretch>
                            <a:fillRect l="-140683" t="-345370" r="-311" b="-300000"/>
                          </a:stretch>
                        </a:blipFill>
                      </a:tcPr>
                    </a:tc>
                    <a:extLst>
                      <a:ext uri="{0D108BD9-81ED-4DB2-BD59-A6C34878D82A}">
                        <a16:rowId xmlns:a16="http://schemas.microsoft.com/office/drawing/2014/main" val="4024598091"/>
                      </a:ext>
                    </a:extLst>
                  </a:tr>
                  <a:tr h="653872">
                    <a:tc vMerge="1">
                      <a:txBody>
                        <a:bodyPr/>
                        <a:lstStyle/>
                        <a:p>
                          <a:endParaRPr lang="cs-CZ"/>
                        </a:p>
                      </a:txBody>
                      <a:tcPr/>
                    </a:tc>
                    <a:tc vMerge="1">
                      <a:txBody>
                        <a:bodyPr/>
                        <a:lstStyle/>
                        <a:p>
                          <a:endParaRPr lang="cs-CZ"/>
                        </a:p>
                      </a:txBody>
                      <a:tcPr/>
                    </a:tc>
                    <a:tc>
                      <a:txBody>
                        <a:bodyPr/>
                        <a:lstStyle/>
                        <a:p>
                          <a:pPr algn="ctr">
                            <a:lnSpc>
                              <a:spcPct val="150000"/>
                            </a:lnSpc>
                            <a:spcAft>
                              <a:spcPts val="0"/>
                            </a:spcAft>
                          </a:pPr>
                          <a:r>
                            <a:rPr lang="en-US" sz="1100">
                              <a:effectLst/>
                            </a:rPr>
                            <a:t>Chronic</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ctr">
                        <a:blipFill>
                          <a:blip r:embed="rId2"/>
                          <a:stretch>
                            <a:fillRect l="-140683" t="-449533" r="-311" b="-202804"/>
                          </a:stretch>
                        </a:blipFill>
                      </a:tcPr>
                    </a:tc>
                    <a:extLst>
                      <a:ext uri="{0D108BD9-81ED-4DB2-BD59-A6C34878D82A}">
                        <a16:rowId xmlns:a16="http://schemas.microsoft.com/office/drawing/2014/main" val="728140541"/>
                      </a:ext>
                    </a:extLst>
                  </a:tr>
                  <a:tr h="653872">
                    <a:tc vMerge="1">
                      <a:txBody>
                        <a:bodyPr/>
                        <a:lstStyle/>
                        <a:p>
                          <a:endParaRPr lang="cs-CZ"/>
                        </a:p>
                      </a:txBody>
                      <a:tcPr/>
                    </a:tc>
                    <a:tc rowSpan="2">
                      <a:txBody>
                        <a:bodyPr/>
                        <a:lstStyle/>
                        <a:p>
                          <a:pPr algn="ctr">
                            <a:lnSpc>
                              <a:spcPct val="150000"/>
                            </a:lnSpc>
                            <a:spcAft>
                              <a:spcPts val="0"/>
                            </a:spcAft>
                          </a:pPr>
                          <a:r>
                            <a:rPr lang="en-US" sz="1100">
                              <a:effectLst/>
                            </a:rPr>
                            <a:t>Alkalosis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Acute</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ctr">
                        <a:blipFill>
                          <a:blip r:embed="rId2"/>
                          <a:stretch>
                            <a:fillRect l="-140683" t="-544444" r="-311" b="-100926"/>
                          </a:stretch>
                        </a:blipFill>
                      </a:tcPr>
                    </a:tc>
                    <a:extLst>
                      <a:ext uri="{0D108BD9-81ED-4DB2-BD59-A6C34878D82A}">
                        <a16:rowId xmlns:a16="http://schemas.microsoft.com/office/drawing/2014/main" val="3355113391"/>
                      </a:ext>
                    </a:extLst>
                  </a:tr>
                  <a:tr h="653872">
                    <a:tc vMerge="1">
                      <a:txBody>
                        <a:bodyPr/>
                        <a:lstStyle/>
                        <a:p>
                          <a:endParaRPr lang="cs-CZ"/>
                        </a:p>
                      </a:txBody>
                      <a:tcPr/>
                    </a:tc>
                    <a:tc vMerge="1">
                      <a:txBody>
                        <a:bodyPr/>
                        <a:lstStyle/>
                        <a:p>
                          <a:endParaRPr lang="cs-CZ"/>
                        </a:p>
                      </a:txBody>
                      <a:tcPr/>
                    </a:tc>
                    <a:tc>
                      <a:txBody>
                        <a:bodyPr/>
                        <a:lstStyle/>
                        <a:p>
                          <a:pPr algn="ctr">
                            <a:lnSpc>
                              <a:spcPct val="150000"/>
                            </a:lnSpc>
                            <a:spcAft>
                              <a:spcPts val="0"/>
                            </a:spcAft>
                          </a:pPr>
                          <a:r>
                            <a:rPr lang="en-US" sz="1100">
                              <a:effectLst/>
                            </a:rPr>
                            <a:t>Chronic</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ctr">
                        <a:blipFill>
                          <a:blip r:embed="rId2"/>
                          <a:stretch>
                            <a:fillRect l="-140683" t="-650467" r="-311" b="-1869"/>
                          </a:stretch>
                        </a:blipFill>
                      </a:tcPr>
                    </a:tc>
                    <a:extLst>
                      <a:ext uri="{0D108BD9-81ED-4DB2-BD59-A6C34878D82A}">
                        <a16:rowId xmlns:a16="http://schemas.microsoft.com/office/drawing/2014/main" val="1656435544"/>
                      </a:ext>
                    </a:extLst>
                  </a:tr>
                </a:tbl>
              </a:graphicData>
            </a:graphic>
          </p:graphicFrame>
        </mc:Fallback>
      </mc:AlternateContent>
      <p:sp>
        <p:nvSpPr>
          <p:cNvPr id="4" name="Rectangle 1"/>
          <p:cNvSpPr>
            <a:spLocks noChangeArrowheads="1"/>
          </p:cNvSpPr>
          <p:nvPr/>
        </p:nvSpPr>
        <p:spPr bwMode="auto">
          <a:xfrm>
            <a:off x="1188161" y="1865312"/>
            <a:ext cx="12635789" cy="50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5" name="TextovéPole 4"/>
          <p:cNvSpPr txBox="1"/>
          <p:nvPr/>
        </p:nvSpPr>
        <p:spPr>
          <a:xfrm>
            <a:off x="1177871" y="1131376"/>
            <a:ext cx="5393410" cy="646331"/>
          </a:xfrm>
          <a:prstGeom prst="rect">
            <a:avLst/>
          </a:prstGeom>
          <a:noFill/>
        </p:spPr>
        <p:txBody>
          <a:bodyPr wrap="square" rtlCol="0">
            <a:spAutoFit/>
          </a:bodyPr>
          <a:lstStyle/>
          <a:p>
            <a:r>
              <a:rPr lang="cs-CZ" dirty="0"/>
              <a:t>Alternativa ke kompenzačním diagramům -  člověk si je ale musí pamatovat </a:t>
            </a:r>
            <a:r>
              <a:rPr lang="cs-CZ" dirty="0">
                <a:sym typeface="Wingdings" panose="05000000000000000000" pitchFamily="2" charset="2"/>
              </a:rPr>
              <a:t>  </a:t>
            </a:r>
            <a:endParaRPr lang="cs-CZ" dirty="0"/>
          </a:p>
        </p:txBody>
      </p:sp>
      <p:sp>
        <p:nvSpPr>
          <p:cNvPr id="6" name="TextovéPole 5"/>
          <p:cNvSpPr txBox="1"/>
          <p:nvPr/>
        </p:nvSpPr>
        <p:spPr>
          <a:xfrm>
            <a:off x="6458858" y="1074057"/>
            <a:ext cx="5733142" cy="646331"/>
          </a:xfrm>
          <a:prstGeom prst="rect">
            <a:avLst/>
          </a:prstGeom>
          <a:noFill/>
        </p:spPr>
        <p:txBody>
          <a:bodyPr wrap="square" rtlCol="0">
            <a:spAutoFit/>
          </a:bodyPr>
          <a:lstStyle/>
          <a:p>
            <a:r>
              <a:rPr lang="cs-CZ" dirty="0"/>
              <a:t>Pro jedničkáře volitelně: U těchto pravidel je pCO</a:t>
            </a:r>
            <a:r>
              <a:rPr lang="cs-CZ" baseline="-25000" dirty="0"/>
              <a:t>2</a:t>
            </a:r>
            <a:r>
              <a:rPr lang="cs-CZ" dirty="0"/>
              <a:t> v </a:t>
            </a:r>
            <a:r>
              <a:rPr lang="cs-CZ" dirty="0" err="1"/>
              <a:t>mmHg</a:t>
            </a:r>
            <a:r>
              <a:rPr lang="cs-CZ" dirty="0"/>
              <a:t> – převeďte na verzi v </a:t>
            </a:r>
            <a:r>
              <a:rPr lang="cs-CZ" dirty="0" err="1"/>
              <a:t>kPa</a:t>
            </a:r>
            <a:r>
              <a:rPr lang="cs-CZ" dirty="0"/>
              <a:t>   (pCO</a:t>
            </a:r>
            <a:r>
              <a:rPr lang="cs-CZ" baseline="-25000" dirty="0"/>
              <a:t>2</a:t>
            </a:r>
            <a:r>
              <a:rPr lang="cs-CZ" dirty="0"/>
              <a:t> 40 </a:t>
            </a:r>
            <a:r>
              <a:rPr lang="cs-CZ" dirty="0" err="1"/>
              <a:t>mmHg</a:t>
            </a:r>
            <a:r>
              <a:rPr lang="cs-CZ" dirty="0"/>
              <a:t> = 5,3 </a:t>
            </a:r>
            <a:r>
              <a:rPr lang="cs-CZ" dirty="0" err="1"/>
              <a:t>kPa</a:t>
            </a:r>
            <a:r>
              <a:rPr lang="cs-CZ" dirty="0"/>
              <a:t>)</a:t>
            </a:r>
          </a:p>
        </p:txBody>
      </p:sp>
    </p:spTree>
    <p:extLst>
      <p:ext uri="{BB962C8B-B14F-4D97-AF65-F5344CB8AC3E}">
        <p14:creationId xmlns:p14="http://schemas.microsoft.com/office/powerpoint/2010/main" val="2408621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Base </a:t>
            </a:r>
            <a:r>
              <a:rPr lang="cs-CZ" dirty="0" err="1"/>
              <a:t>Excess</a:t>
            </a:r>
            <a:r>
              <a:rPr lang="cs-CZ" dirty="0"/>
              <a:t> - BE</a:t>
            </a:r>
          </a:p>
        </p:txBody>
      </p:sp>
      <p:sp>
        <p:nvSpPr>
          <p:cNvPr id="3" name="Zástupný symbol pro obsah 2"/>
          <p:cNvSpPr>
            <a:spLocks noGrp="1"/>
          </p:cNvSpPr>
          <p:nvPr>
            <p:ph idx="1"/>
          </p:nvPr>
        </p:nvSpPr>
        <p:spPr/>
        <p:txBody>
          <a:bodyPr>
            <a:normAutofit lnSpcReduction="10000"/>
          </a:bodyPr>
          <a:lstStyle/>
          <a:p>
            <a:r>
              <a:rPr lang="cs-CZ" dirty="0"/>
              <a:t>Base </a:t>
            </a:r>
            <a:r>
              <a:rPr lang="cs-CZ" dirty="0" err="1"/>
              <a:t>excess</a:t>
            </a:r>
            <a:r>
              <a:rPr lang="cs-CZ" dirty="0"/>
              <a:t> – přebytek </a:t>
            </a:r>
            <a:r>
              <a:rPr lang="cs-CZ" dirty="0" err="1"/>
              <a:t>bazí</a:t>
            </a:r>
            <a:r>
              <a:rPr lang="cs-CZ" dirty="0"/>
              <a:t> – nejexaktnější parametr k hodnocení metabolických poruch (a kompenzací)</a:t>
            </a:r>
          </a:p>
          <a:p>
            <a:r>
              <a:rPr lang="cs-CZ" dirty="0"/>
              <a:t>Logika: Plíce přes hladinu pCO</a:t>
            </a:r>
            <a:r>
              <a:rPr lang="cs-CZ" baseline="-25000" dirty="0"/>
              <a:t>2</a:t>
            </a:r>
            <a:r>
              <a:rPr lang="cs-CZ" dirty="0"/>
              <a:t> neovlivňují bazickou složku pufrů</a:t>
            </a:r>
          </a:p>
          <a:p>
            <a:r>
              <a:rPr lang="cs-CZ" dirty="0"/>
              <a:t>Při pH = 7,4 a pCO</a:t>
            </a:r>
            <a:r>
              <a:rPr lang="cs-CZ" baseline="-25000" dirty="0"/>
              <a:t>2</a:t>
            </a:r>
            <a:r>
              <a:rPr lang="cs-CZ" dirty="0"/>
              <a:t> = 5,3 </a:t>
            </a:r>
            <a:r>
              <a:rPr lang="cs-CZ" dirty="0" err="1"/>
              <a:t>kPa</a:t>
            </a:r>
            <a:r>
              <a:rPr lang="cs-CZ" dirty="0"/>
              <a:t> je BE = 0 </a:t>
            </a:r>
            <a:r>
              <a:rPr lang="cs-CZ" dirty="0" err="1"/>
              <a:t>mmol</a:t>
            </a:r>
            <a:r>
              <a:rPr lang="cs-CZ" dirty="0"/>
              <a:t>/l</a:t>
            </a:r>
          </a:p>
          <a:p>
            <a:r>
              <a:rPr lang="cs-CZ" dirty="0"/>
              <a:t>Přilejeme-li nyní 10mmol/l kyselin, odreaguje část s bikarbonátem a část s B- </a:t>
            </a:r>
            <a:r>
              <a:rPr lang="cs-CZ" dirty="0" err="1"/>
              <a:t>nebikarbonátových</a:t>
            </a:r>
            <a:r>
              <a:rPr lang="cs-CZ" dirty="0"/>
              <a:t> pufrů – BE klesne na -10 </a:t>
            </a:r>
            <a:r>
              <a:rPr lang="cs-CZ" dirty="0" err="1"/>
              <a:t>mmol</a:t>
            </a:r>
            <a:r>
              <a:rPr lang="cs-CZ" dirty="0"/>
              <a:t>/l </a:t>
            </a:r>
          </a:p>
          <a:p>
            <a:r>
              <a:rPr lang="cs-CZ" dirty="0"/>
              <a:t>Naopak, odebereme-li při BE=0   15 </a:t>
            </a:r>
            <a:r>
              <a:rPr lang="cs-CZ" dirty="0" err="1"/>
              <a:t>mmol</a:t>
            </a:r>
            <a:r>
              <a:rPr lang="cs-CZ" dirty="0"/>
              <a:t>/l H</a:t>
            </a:r>
            <a:r>
              <a:rPr lang="cs-CZ" baseline="30000" dirty="0"/>
              <a:t>+</a:t>
            </a:r>
            <a:r>
              <a:rPr lang="cs-CZ" dirty="0"/>
              <a:t>, zvýší se jak hladina bikarbonátu, tak B- </a:t>
            </a:r>
            <a:r>
              <a:rPr lang="cs-CZ" dirty="0" err="1"/>
              <a:t>nebikarbonátových</a:t>
            </a:r>
            <a:r>
              <a:rPr lang="cs-CZ" dirty="0"/>
              <a:t> pufrů – BE stoupne na +15 </a:t>
            </a:r>
            <a:r>
              <a:rPr lang="cs-CZ" dirty="0" err="1"/>
              <a:t>mmol</a:t>
            </a:r>
            <a:r>
              <a:rPr lang="cs-CZ" dirty="0"/>
              <a:t>/l </a:t>
            </a:r>
          </a:p>
          <a:p>
            <a:r>
              <a:rPr lang="cs-CZ" dirty="0"/>
              <a:t>Tyto změny jsou následně nezávislé na pCO</a:t>
            </a:r>
            <a:r>
              <a:rPr lang="cs-CZ" baseline="-25000" dirty="0"/>
              <a:t>2</a:t>
            </a:r>
          </a:p>
          <a:p>
            <a:pPr marL="0" indent="0">
              <a:buNone/>
            </a:pPr>
            <a:endParaRPr lang="cs-CZ" dirty="0"/>
          </a:p>
          <a:p>
            <a:endParaRPr lang="cs-CZ" baseline="-25000" dirty="0"/>
          </a:p>
          <a:p>
            <a:endParaRPr lang="cs-CZ" dirty="0"/>
          </a:p>
          <a:p>
            <a:endParaRPr lang="cs-CZ" dirty="0"/>
          </a:p>
        </p:txBody>
      </p:sp>
    </p:spTree>
    <p:extLst>
      <p:ext uri="{BB962C8B-B14F-4D97-AF65-F5344CB8AC3E}">
        <p14:creationId xmlns:p14="http://schemas.microsoft.com/office/powerpoint/2010/main" val="23678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0177" y="2810435"/>
            <a:ext cx="10515600" cy="3414585"/>
          </a:xfrm>
        </p:spPr>
        <p:txBody>
          <a:bodyPr/>
          <a:lstStyle/>
          <a:p>
            <a:pPr algn="ctr"/>
            <a:r>
              <a:rPr lang="cs-CZ" dirty="0"/>
              <a:t>Základy acidobazické chemie a fyziologie</a:t>
            </a:r>
            <a:br>
              <a:rPr lang="cs-CZ" dirty="0"/>
            </a:br>
            <a:br>
              <a:rPr lang="cs-CZ" dirty="0"/>
            </a:br>
            <a:r>
              <a:rPr lang="cs-CZ" b="1" i="1" dirty="0">
                <a:solidFill>
                  <a:srgbClr val="CC3300"/>
                </a:solidFill>
              </a:rPr>
              <a:t>Opakování (doufejme)</a:t>
            </a:r>
            <a:r>
              <a:rPr lang="cs-CZ" i="1" dirty="0">
                <a:solidFill>
                  <a:srgbClr val="C00000"/>
                </a:solidFill>
              </a:rPr>
              <a:t>  </a:t>
            </a:r>
          </a:p>
        </p:txBody>
      </p:sp>
      <p:pic>
        <p:nvPicPr>
          <p:cNvPr id="4" name="Obrázek 3"/>
          <p:cNvPicPr>
            <a:picLocks noChangeAspect="1"/>
          </p:cNvPicPr>
          <p:nvPr/>
        </p:nvPicPr>
        <p:blipFill>
          <a:blip r:embed="rId2"/>
          <a:stretch>
            <a:fillRect/>
          </a:stretch>
        </p:blipFill>
        <p:spPr>
          <a:xfrm>
            <a:off x="0" y="0"/>
            <a:ext cx="4034195" cy="2687782"/>
          </a:xfrm>
          <a:prstGeom prst="rect">
            <a:avLst/>
          </a:prstGeom>
        </p:spPr>
      </p:pic>
    </p:spTree>
    <p:extLst>
      <p:ext uri="{BB962C8B-B14F-4D97-AF65-F5344CB8AC3E}">
        <p14:creationId xmlns:p14="http://schemas.microsoft.com/office/powerpoint/2010/main" val="198265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Obdélník 113"/>
          <p:cNvSpPr/>
          <p:nvPr/>
        </p:nvSpPr>
        <p:spPr>
          <a:xfrm>
            <a:off x="6040365" y="5522763"/>
            <a:ext cx="307632" cy="611087"/>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Volný tvar 112"/>
          <p:cNvSpPr/>
          <p:nvPr/>
        </p:nvSpPr>
        <p:spPr>
          <a:xfrm>
            <a:off x="6040223" y="5513854"/>
            <a:ext cx="307773" cy="767208"/>
          </a:xfrm>
          <a:custGeom>
            <a:avLst/>
            <a:gdLst>
              <a:gd name="connsiteX0" fmla="*/ 0 w 307773"/>
              <a:gd name="connsiteY0" fmla="*/ 0 h 767208"/>
              <a:gd name="connsiteX1" fmla="*/ 307773 w 307773"/>
              <a:gd name="connsiteY1" fmla="*/ 0 h 767208"/>
              <a:gd name="connsiteX2" fmla="*/ 307773 w 307773"/>
              <a:gd name="connsiteY2" fmla="*/ 343459 h 767208"/>
              <a:gd name="connsiteX3" fmla="*/ 303313 w 307773"/>
              <a:gd name="connsiteY3" fmla="*/ 343459 h 767208"/>
              <a:gd name="connsiteX4" fmla="*/ 303313 w 307773"/>
              <a:gd name="connsiteY4" fmla="*/ 627068 h 767208"/>
              <a:gd name="connsiteX5" fmla="*/ 302464 w 307773"/>
              <a:gd name="connsiteY5" fmla="*/ 627068 h 767208"/>
              <a:gd name="connsiteX6" fmla="*/ 303313 w 307773"/>
              <a:gd name="connsiteY6" fmla="*/ 630961 h 767208"/>
              <a:gd name="connsiteX7" fmla="*/ 156117 w 307773"/>
              <a:gd name="connsiteY7" fmla="*/ 767208 h 767208"/>
              <a:gd name="connsiteX8" fmla="*/ 8921 w 307773"/>
              <a:gd name="connsiteY8" fmla="*/ 630961 h 767208"/>
              <a:gd name="connsiteX9" fmla="*/ 9770 w 307773"/>
              <a:gd name="connsiteY9" fmla="*/ 627068 h 767208"/>
              <a:gd name="connsiteX10" fmla="*/ 8921 w 307773"/>
              <a:gd name="connsiteY10" fmla="*/ 627068 h 767208"/>
              <a:gd name="connsiteX11" fmla="*/ 8921 w 307773"/>
              <a:gd name="connsiteY11" fmla="*/ 343459 h 767208"/>
              <a:gd name="connsiteX12" fmla="*/ 0 w 307773"/>
              <a:gd name="connsiteY12" fmla="*/ 343459 h 7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73" h="767208">
                <a:moveTo>
                  <a:pt x="0" y="0"/>
                </a:moveTo>
                <a:lnTo>
                  <a:pt x="307773" y="0"/>
                </a:lnTo>
                <a:lnTo>
                  <a:pt x="307773" y="343459"/>
                </a:lnTo>
                <a:lnTo>
                  <a:pt x="303313" y="343459"/>
                </a:lnTo>
                <a:lnTo>
                  <a:pt x="303313" y="627068"/>
                </a:lnTo>
                <a:lnTo>
                  <a:pt x="302464" y="627068"/>
                </a:lnTo>
                <a:lnTo>
                  <a:pt x="303313" y="630961"/>
                </a:lnTo>
                <a:cubicBezTo>
                  <a:pt x="303313" y="706208"/>
                  <a:pt x="237411" y="767208"/>
                  <a:pt x="156117" y="767208"/>
                </a:cubicBezTo>
                <a:cubicBezTo>
                  <a:pt x="74823" y="767208"/>
                  <a:pt x="8921" y="706208"/>
                  <a:pt x="8921" y="630961"/>
                </a:cubicBezTo>
                <a:lnTo>
                  <a:pt x="9770" y="627068"/>
                </a:lnTo>
                <a:lnTo>
                  <a:pt x="8921" y="627068"/>
                </a:lnTo>
                <a:lnTo>
                  <a:pt x="8921" y="343459"/>
                </a:lnTo>
                <a:lnTo>
                  <a:pt x="0" y="343459"/>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sp>
        <p:nvSpPr>
          <p:cNvPr id="2" name="Nadpis 1"/>
          <p:cNvSpPr>
            <a:spLocks noGrp="1"/>
          </p:cNvSpPr>
          <p:nvPr>
            <p:ph type="title"/>
          </p:nvPr>
        </p:nvSpPr>
        <p:spPr>
          <a:xfrm>
            <a:off x="760709" y="0"/>
            <a:ext cx="10515600" cy="1325563"/>
          </a:xfrm>
        </p:spPr>
        <p:txBody>
          <a:bodyPr/>
          <a:lstStyle/>
          <a:p>
            <a:r>
              <a:rPr lang="cs-CZ" b="1" u="sng" dirty="0">
                <a:solidFill>
                  <a:srgbClr val="C00000"/>
                </a:solidFill>
              </a:rPr>
              <a:t>Respirační acidóza</a:t>
            </a:r>
            <a:r>
              <a:rPr lang="cs-CZ" u="sng" dirty="0"/>
              <a:t> a její kompenzace </a:t>
            </a:r>
          </a:p>
        </p:txBody>
      </p:sp>
      <p:pic>
        <p:nvPicPr>
          <p:cNvPr id="4" name="Picture 6" descr="ledviny ledvinove kameny zanet ledvin kolika procisteni ledvin byliny bylinky babske r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081" y="4432883"/>
            <a:ext cx="2065470" cy="1613648"/>
          </a:xfrm>
          <a:prstGeom prst="rect">
            <a:avLst/>
          </a:prstGeom>
          <a:noFill/>
          <a:extLst>
            <a:ext uri="{909E8E84-426E-40DD-AFC4-6F175D3DCCD1}">
              <a14:hiddenFill xmlns:a14="http://schemas.microsoft.com/office/drawing/2010/main">
                <a:solidFill>
                  <a:srgbClr val="FFFFFF"/>
                </a:solidFill>
              </a14:hiddenFill>
            </a:ext>
          </a:extLst>
        </p:spPr>
      </p:pic>
      <p:sp>
        <p:nvSpPr>
          <p:cNvPr id="5" name="Volný tvar 4"/>
          <p:cNvSpPr/>
          <p:nvPr/>
        </p:nvSpPr>
        <p:spPr>
          <a:xfrm rot="5400000">
            <a:off x="5166572" y="3155564"/>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Volný tvar 5"/>
          <p:cNvSpPr/>
          <p:nvPr/>
        </p:nvSpPr>
        <p:spPr>
          <a:xfrm rot="5400000">
            <a:off x="5165223" y="3162308"/>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nvGrpSpPr>
          <p:cNvPr id="9" name="Skupina 8"/>
          <p:cNvGrpSpPr/>
          <p:nvPr/>
        </p:nvGrpSpPr>
        <p:grpSpPr>
          <a:xfrm>
            <a:off x="6028908" y="4692045"/>
            <a:ext cx="328807" cy="1604665"/>
            <a:chOff x="4982838" y="2487654"/>
            <a:chExt cx="328807" cy="1604665"/>
          </a:xfrm>
        </p:grpSpPr>
        <p:cxnSp>
          <p:nvCxnSpPr>
            <p:cNvPr id="10" name="Přímá spojnice 9"/>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blouk 11"/>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Oblouk 12"/>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4" name="Přímá spojnice 13"/>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Obdélník 14"/>
          <p:cNvSpPr/>
          <p:nvPr/>
        </p:nvSpPr>
        <p:spPr>
          <a:xfrm>
            <a:off x="7403770" y="4086852"/>
            <a:ext cx="1940849" cy="707570"/>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15"/>
          <p:cNvSpPr/>
          <p:nvPr/>
        </p:nvSpPr>
        <p:spPr>
          <a:xfrm>
            <a:off x="7410074" y="4201297"/>
            <a:ext cx="1922105" cy="669738"/>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 name="Skupina 16"/>
          <p:cNvGrpSpPr/>
          <p:nvPr/>
        </p:nvGrpSpPr>
        <p:grpSpPr>
          <a:xfrm>
            <a:off x="7174822" y="3361038"/>
            <a:ext cx="2182808" cy="1756283"/>
            <a:chOff x="374349" y="4231433"/>
            <a:chExt cx="2182808" cy="1756283"/>
          </a:xfrm>
        </p:grpSpPr>
        <p:cxnSp>
          <p:nvCxnSpPr>
            <p:cNvPr id="18" name="Přímá spojnice 17"/>
            <p:cNvCxnSpPr/>
            <p:nvPr/>
          </p:nvCxnSpPr>
          <p:spPr>
            <a:xfrm>
              <a:off x="594928" y="4231433"/>
              <a:ext cx="0" cy="135523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2557157" y="4231433"/>
              <a:ext cx="0" cy="134319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blouk 20"/>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Oblouk 21"/>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3" name="TextovéPole 22"/>
          <p:cNvSpPr txBox="1"/>
          <p:nvPr/>
        </p:nvSpPr>
        <p:spPr>
          <a:xfrm>
            <a:off x="7662248" y="3016823"/>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24" name="Obdélník 23"/>
          <p:cNvSpPr/>
          <p:nvPr/>
        </p:nvSpPr>
        <p:spPr>
          <a:xfrm>
            <a:off x="2651760" y="4268581"/>
            <a:ext cx="1298965" cy="423639"/>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Volný tvar 24"/>
          <p:cNvSpPr/>
          <p:nvPr/>
        </p:nvSpPr>
        <p:spPr>
          <a:xfrm>
            <a:off x="2644140" y="4291487"/>
            <a:ext cx="1305514" cy="528853"/>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6" name="Skupina 105"/>
          <p:cNvGrpSpPr/>
          <p:nvPr/>
        </p:nvGrpSpPr>
        <p:grpSpPr>
          <a:xfrm>
            <a:off x="2427380" y="3755962"/>
            <a:ext cx="1536035" cy="1304796"/>
            <a:chOff x="2427380" y="3755962"/>
            <a:chExt cx="1536035" cy="1304796"/>
          </a:xfrm>
        </p:grpSpPr>
        <p:cxnSp>
          <p:nvCxnSpPr>
            <p:cNvPr id="27" name="Přímá spojnice 26"/>
            <p:cNvCxnSpPr/>
            <p:nvPr/>
          </p:nvCxnSpPr>
          <p:spPr>
            <a:xfrm>
              <a:off x="2647959" y="3770534"/>
              <a:ext cx="0" cy="88917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3963415" y="3755962"/>
              <a:ext cx="0" cy="89171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840464" y="4840176"/>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blouk 29"/>
            <p:cNvSpPr/>
            <p:nvPr/>
          </p:nvSpPr>
          <p:spPr>
            <a:xfrm>
              <a:off x="2427380" y="4671737"/>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Oblouk 30"/>
            <p:cNvSpPr/>
            <p:nvPr/>
          </p:nvSpPr>
          <p:spPr>
            <a:xfrm>
              <a:off x="3570373" y="4671730"/>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32" name="Přímá spojnice 31"/>
          <p:cNvCxnSpPr/>
          <p:nvPr/>
        </p:nvCxnSpPr>
        <p:spPr>
          <a:xfrm>
            <a:off x="3754265" y="3803321"/>
            <a:ext cx="0" cy="102094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60301" y="3346621"/>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34" name="TextovéPole 33"/>
          <p:cNvSpPr txBox="1"/>
          <p:nvPr/>
        </p:nvSpPr>
        <p:spPr>
          <a:xfrm>
            <a:off x="6437716" y="5023745"/>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pic>
        <p:nvPicPr>
          <p:cNvPr id="35" name="Picture 4" descr="Zjistěte, jak si pročistit plíce během 72 hodin - ČeskoZdravě.cz | Lungs  drawing, Lunges, Draw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747" y="1602063"/>
            <a:ext cx="1572649" cy="1891318"/>
          </a:xfrm>
          <a:prstGeom prst="rect">
            <a:avLst/>
          </a:prstGeom>
          <a:noFill/>
          <a:extLst>
            <a:ext uri="{909E8E84-426E-40DD-AFC4-6F175D3DCCD1}">
              <a14:hiddenFill xmlns:a14="http://schemas.microsoft.com/office/drawing/2010/main">
                <a:solidFill>
                  <a:srgbClr val="FFFFFF"/>
                </a:solidFill>
              </a14:hiddenFill>
            </a:ext>
          </a:extLst>
        </p:spPr>
      </p:pic>
      <p:sp>
        <p:nvSpPr>
          <p:cNvPr id="43" name="Ohnutá šipka 42"/>
          <p:cNvSpPr/>
          <p:nvPr/>
        </p:nvSpPr>
        <p:spPr>
          <a:xfrm>
            <a:off x="2896646" y="2433234"/>
            <a:ext cx="320944" cy="912893"/>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4" name="TextovéPole 43"/>
          <p:cNvSpPr txBox="1"/>
          <p:nvPr/>
        </p:nvSpPr>
        <p:spPr>
          <a:xfrm>
            <a:off x="2578100" y="1422400"/>
            <a:ext cx="5155554" cy="1569660"/>
          </a:xfrm>
          <a:prstGeom prst="rect">
            <a:avLst/>
          </a:prstGeom>
          <a:noFill/>
        </p:spPr>
        <p:txBody>
          <a:bodyPr wrap="square" rtlCol="0">
            <a:spAutoFit/>
          </a:bodyPr>
          <a:lstStyle/>
          <a:p>
            <a:r>
              <a:rPr lang="cs-CZ" sz="2400" dirty="0"/>
              <a:t>Příčina:  </a:t>
            </a:r>
            <a:r>
              <a:rPr lang="cs-CZ" sz="2400" b="1" u="sng" dirty="0">
                <a:solidFill>
                  <a:srgbClr val="7030A0"/>
                </a:solidFill>
              </a:rPr>
              <a:t>Hypoventilace</a:t>
            </a:r>
          </a:p>
          <a:p>
            <a:r>
              <a:rPr lang="cs-CZ" sz="2400" dirty="0">
                <a:solidFill>
                  <a:srgbClr val="452603"/>
                </a:solidFill>
              </a:rPr>
              <a:t>Součást globální respirační insuficience</a:t>
            </a:r>
          </a:p>
          <a:p>
            <a:r>
              <a:rPr lang="cs-CZ" sz="2400" dirty="0">
                <a:solidFill>
                  <a:srgbClr val="452603"/>
                </a:solidFill>
              </a:rPr>
              <a:t>                  (insuficience II. typu)</a:t>
            </a:r>
          </a:p>
          <a:p>
            <a:endParaRPr lang="cs-CZ" sz="2400" dirty="0">
              <a:solidFill>
                <a:srgbClr val="7030A0"/>
              </a:solidFill>
            </a:endParaRPr>
          </a:p>
        </p:txBody>
      </p:sp>
      <p:grpSp>
        <p:nvGrpSpPr>
          <p:cNvPr id="53" name="Skupina 52"/>
          <p:cNvGrpSpPr/>
          <p:nvPr/>
        </p:nvGrpSpPr>
        <p:grpSpPr>
          <a:xfrm>
            <a:off x="4404517" y="5244918"/>
            <a:ext cx="369444" cy="202763"/>
            <a:chOff x="3245911" y="5596116"/>
            <a:chExt cx="454784" cy="230941"/>
          </a:xfrm>
        </p:grpSpPr>
        <p:grpSp>
          <p:nvGrpSpPr>
            <p:cNvPr id="54" name="Skupina 53"/>
            <p:cNvGrpSpPr/>
            <p:nvPr/>
          </p:nvGrpSpPr>
          <p:grpSpPr>
            <a:xfrm>
              <a:off x="3245911" y="5596528"/>
              <a:ext cx="395002" cy="230529"/>
              <a:chOff x="1794378" y="1546835"/>
              <a:chExt cx="546036" cy="249800"/>
            </a:xfrm>
          </p:grpSpPr>
          <p:cxnSp>
            <p:nvCxnSpPr>
              <p:cNvPr id="57" name="Přímá spojnice 56"/>
              <p:cNvCxnSpPr/>
              <p:nvPr/>
            </p:nvCxnSpPr>
            <p:spPr>
              <a:xfrm flipH="1">
                <a:off x="1879088" y="1621727"/>
                <a:ext cx="461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flipH="1">
                <a:off x="1883697" y="1724030"/>
                <a:ext cx="429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flipH="1">
                <a:off x="1794378" y="1546835"/>
                <a:ext cx="181582" cy="128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Přímá spojnice 54"/>
            <p:cNvCxnSpPr/>
            <p:nvPr/>
          </p:nvCxnSpPr>
          <p:spPr>
            <a:xfrm>
              <a:off x="3553100" y="5596116"/>
              <a:ext cx="141618" cy="11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H="1">
              <a:off x="3550809" y="5701950"/>
              <a:ext cx="149886" cy="124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Skupina 67"/>
          <p:cNvGrpSpPr/>
          <p:nvPr/>
        </p:nvGrpSpPr>
        <p:grpSpPr>
          <a:xfrm>
            <a:off x="4417217" y="6045018"/>
            <a:ext cx="369444" cy="202763"/>
            <a:chOff x="3245911" y="5596116"/>
            <a:chExt cx="454784" cy="230941"/>
          </a:xfrm>
        </p:grpSpPr>
        <p:grpSp>
          <p:nvGrpSpPr>
            <p:cNvPr id="69" name="Skupina 68"/>
            <p:cNvGrpSpPr/>
            <p:nvPr/>
          </p:nvGrpSpPr>
          <p:grpSpPr>
            <a:xfrm>
              <a:off x="3245911" y="5596528"/>
              <a:ext cx="395002" cy="230529"/>
              <a:chOff x="1794378" y="1546835"/>
              <a:chExt cx="546036" cy="249800"/>
            </a:xfrm>
          </p:grpSpPr>
          <p:cxnSp>
            <p:nvCxnSpPr>
              <p:cNvPr id="72" name="Přímá spojnice 71"/>
              <p:cNvCxnSpPr/>
              <p:nvPr/>
            </p:nvCxnSpPr>
            <p:spPr>
              <a:xfrm flipH="1">
                <a:off x="1879088" y="1621727"/>
                <a:ext cx="461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flipH="1">
                <a:off x="1883697" y="1724030"/>
                <a:ext cx="429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flipH="1">
                <a:off x="1794378" y="1546835"/>
                <a:ext cx="181582" cy="128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nice 74"/>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Přímá spojnice 69"/>
            <p:cNvCxnSpPr/>
            <p:nvPr/>
          </p:nvCxnSpPr>
          <p:spPr>
            <a:xfrm>
              <a:off x="3553100" y="5596116"/>
              <a:ext cx="141618" cy="11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flipH="1">
              <a:off x="3550809" y="5701950"/>
              <a:ext cx="149886" cy="124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ovéPole 75"/>
          <p:cNvSpPr txBox="1"/>
          <p:nvPr/>
        </p:nvSpPr>
        <p:spPr>
          <a:xfrm>
            <a:off x="3314700" y="5118100"/>
            <a:ext cx="1320800" cy="369332"/>
          </a:xfrm>
          <a:prstGeom prst="rect">
            <a:avLst/>
          </a:prstGeom>
          <a:noFill/>
        </p:spPr>
        <p:txBody>
          <a:bodyPr wrap="square" rtlCol="0">
            <a:spAutoFit/>
          </a:bodyPr>
          <a:lstStyle/>
          <a:p>
            <a:r>
              <a:rPr lang="cs-CZ" b="1" dirty="0"/>
              <a:t>pH = 7,1</a:t>
            </a:r>
          </a:p>
        </p:txBody>
      </p:sp>
      <p:sp>
        <p:nvSpPr>
          <p:cNvPr id="77" name="TextovéPole 76"/>
          <p:cNvSpPr txBox="1"/>
          <p:nvPr/>
        </p:nvSpPr>
        <p:spPr>
          <a:xfrm>
            <a:off x="3327400" y="5943600"/>
            <a:ext cx="1320800" cy="369332"/>
          </a:xfrm>
          <a:prstGeom prst="rect">
            <a:avLst/>
          </a:prstGeom>
          <a:noFill/>
        </p:spPr>
        <p:txBody>
          <a:bodyPr wrap="square" rtlCol="0">
            <a:spAutoFit/>
          </a:bodyPr>
          <a:lstStyle/>
          <a:p>
            <a:r>
              <a:rPr lang="cs-CZ" dirty="0"/>
              <a:t>pH = 7,4</a:t>
            </a:r>
          </a:p>
        </p:txBody>
      </p:sp>
      <p:grpSp>
        <p:nvGrpSpPr>
          <p:cNvPr id="78" name="Skupina 77"/>
          <p:cNvGrpSpPr/>
          <p:nvPr/>
        </p:nvGrpSpPr>
        <p:grpSpPr>
          <a:xfrm flipV="1">
            <a:off x="3741681" y="5444359"/>
            <a:ext cx="212085" cy="499357"/>
            <a:chOff x="2563686" y="5790002"/>
            <a:chExt cx="230002" cy="441922"/>
          </a:xfrm>
        </p:grpSpPr>
        <p:cxnSp>
          <p:nvCxnSpPr>
            <p:cNvPr id="79" name="Přímá spojnice 78"/>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0" name="Přímá spojnice 79"/>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2" name="TextovéPole 81"/>
          <p:cNvSpPr txBox="1"/>
          <p:nvPr/>
        </p:nvSpPr>
        <p:spPr>
          <a:xfrm>
            <a:off x="2304393" y="5125982"/>
            <a:ext cx="1536700" cy="369332"/>
          </a:xfrm>
          <a:prstGeom prst="rect">
            <a:avLst/>
          </a:prstGeom>
          <a:noFill/>
        </p:spPr>
        <p:txBody>
          <a:bodyPr wrap="square" rtlCol="0">
            <a:spAutoFit/>
          </a:bodyPr>
          <a:lstStyle/>
          <a:p>
            <a:r>
              <a:rPr lang="cs-CZ" b="1" u="sng" dirty="0">
                <a:solidFill>
                  <a:srgbClr val="7030A0"/>
                </a:solidFill>
              </a:rPr>
              <a:t>Acidóza:</a:t>
            </a:r>
          </a:p>
        </p:txBody>
      </p:sp>
      <p:sp>
        <p:nvSpPr>
          <p:cNvPr id="83" name="TextovéPole 82"/>
          <p:cNvSpPr txBox="1"/>
          <p:nvPr/>
        </p:nvSpPr>
        <p:spPr>
          <a:xfrm>
            <a:off x="8111670" y="1598386"/>
            <a:ext cx="3726544" cy="1323439"/>
          </a:xfrm>
          <a:prstGeom prst="rect">
            <a:avLst/>
          </a:prstGeom>
          <a:noFill/>
        </p:spPr>
        <p:txBody>
          <a:bodyPr wrap="square" rtlCol="0">
            <a:spAutoFit/>
          </a:bodyPr>
          <a:lstStyle/>
          <a:p>
            <a:r>
              <a:rPr lang="cs-CZ" sz="2000" b="1" u="sng" dirty="0">
                <a:solidFill>
                  <a:srgbClr val="C00000"/>
                </a:solidFill>
              </a:rPr>
              <a:t>Ledvinná kompenzace:</a:t>
            </a:r>
          </a:p>
          <a:p>
            <a:r>
              <a:rPr lang="cs-CZ" sz="2000" i="1" dirty="0"/>
              <a:t>     Trvá 2- 3 dny</a:t>
            </a:r>
          </a:p>
          <a:p>
            <a:r>
              <a:rPr lang="cs-CZ" sz="2000" dirty="0"/>
              <a:t>Ledviny vylučují </a:t>
            </a:r>
            <a:r>
              <a:rPr lang="cs-CZ" sz="2000" b="1" dirty="0"/>
              <a:t>více H</a:t>
            </a:r>
            <a:r>
              <a:rPr lang="cs-CZ" sz="2000" b="1" baseline="30000" dirty="0"/>
              <a:t>+</a:t>
            </a:r>
            <a:r>
              <a:rPr lang="cs-CZ" sz="2000" dirty="0"/>
              <a:t> = </a:t>
            </a:r>
          </a:p>
          <a:p>
            <a:r>
              <a:rPr lang="cs-CZ" sz="2000" dirty="0"/>
              <a:t>= led. vrací </a:t>
            </a:r>
            <a:r>
              <a:rPr lang="cs-CZ" sz="2000" b="1" dirty="0"/>
              <a:t>do krve více </a:t>
            </a:r>
            <a:r>
              <a:rPr lang="cs-CZ" sz="2000" b="1" dirty="0" err="1"/>
              <a:t>bikarb</a:t>
            </a:r>
            <a:r>
              <a:rPr lang="cs-CZ" sz="2000" b="1" dirty="0"/>
              <a:t>.</a:t>
            </a:r>
            <a:r>
              <a:rPr lang="cs-CZ" sz="2000" dirty="0"/>
              <a:t> </a:t>
            </a:r>
          </a:p>
        </p:txBody>
      </p:sp>
      <p:sp>
        <p:nvSpPr>
          <p:cNvPr id="84" name="TextovéPole 83"/>
          <p:cNvSpPr txBox="1"/>
          <p:nvPr/>
        </p:nvSpPr>
        <p:spPr>
          <a:xfrm>
            <a:off x="6643414" y="5594569"/>
            <a:ext cx="2209800" cy="923330"/>
          </a:xfrm>
          <a:prstGeom prst="rect">
            <a:avLst/>
          </a:prstGeom>
          <a:noFill/>
        </p:spPr>
        <p:txBody>
          <a:bodyPr wrap="square" rtlCol="0">
            <a:spAutoFit/>
          </a:bodyPr>
          <a:lstStyle/>
          <a:p>
            <a:r>
              <a:rPr lang="cs-CZ" dirty="0"/>
              <a:t>Díky kompenzaci se H</a:t>
            </a:r>
            <a:r>
              <a:rPr lang="cs-CZ" baseline="30000" dirty="0"/>
              <a:t>+ </a:t>
            </a:r>
            <a:r>
              <a:rPr lang="cs-CZ" dirty="0"/>
              <a:t>a pH vrací blíže k normálu</a:t>
            </a:r>
          </a:p>
        </p:txBody>
      </p:sp>
      <p:cxnSp>
        <p:nvCxnSpPr>
          <p:cNvPr id="85" name="Přímá spojnice 84"/>
          <p:cNvCxnSpPr/>
          <p:nvPr/>
        </p:nvCxnSpPr>
        <p:spPr>
          <a:xfrm>
            <a:off x="7393021" y="4080753"/>
            <a:ext cx="1964988" cy="0"/>
          </a:xfrm>
          <a:prstGeom prst="line">
            <a:avLst/>
          </a:prstGeom>
          <a:ln w="6350">
            <a:solidFill>
              <a:srgbClr val="09C77A"/>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a:off x="2656944" y="4268950"/>
            <a:ext cx="1322962" cy="0"/>
          </a:xfrm>
          <a:prstGeom prst="line">
            <a:avLst/>
          </a:prstGeom>
          <a:ln>
            <a:solidFill>
              <a:srgbClr val="B0B0B0"/>
            </a:solidFill>
          </a:ln>
        </p:spPr>
        <p:style>
          <a:lnRef idx="1">
            <a:schemeClr val="accent1"/>
          </a:lnRef>
          <a:fillRef idx="0">
            <a:schemeClr val="accent1"/>
          </a:fillRef>
          <a:effectRef idx="0">
            <a:schemeClr val="accent1"/>
          </a:effectRef>
          <a:fontRef idx="minor">
            <a:schemeClr val="tx1"/>
          </a:fontRef>
        </p:style>
      </p:cxnSp>
      <p:grpSp>
        <p:nvGrpSpPr>
          <p:cNvPr id="116" name="Skupina 115"/>
          <p:cNvGrpSpPr/>
          <p:nvPr/>
        </p:nvGrpSpPr>
        <p:grpSpPr>
          <a:xfrm>
            <a:off x="1317078" y="3633123"/>
            <a:ext cx="1333500" cy="1225829"/>
            <a:chOff x="1182607" y="3767594"/>
            <a:chExt cx="1333500" cy="1225829"/>
          </a:xfrm>
        </p:grpSpPr>
        <p:sp>
          <p:nvSpPr>
            <p:cNvPr id="46" name="TextovéPole 45"/>
            <p:cNvSpPr txBox="1"/>
            <p:nvPr/>
          </p:nvSpPr>
          <p:spPr>
            <a:xfrm>
              <a:off x="1182607" y="3767594"/>
              <a:ext cx="1320800" cy="369332"/>
            </a:xfrm>
            <a:prstGeom prst="rect">
              <a:avLst/>
            </a:prstGeom>
            <a:noFill/>
          </p:spPr>
          <p:txBody>
            <a:bodyPr wrap="square" rtlCol="0">
              <a:spAutoFit/>
            </a:bodyPr>
            <a:lstStyle/>
            <a:p>
              <a:r>
                <a:rPr lang="cs-CZ" dirty="0"/>
                <a:t>10,6 </a:t>
              </a:r>
              <a:r>
                <a:rPr lang="cs-CZ" dirty="0" err="1"/>
                <a:t>kPa</a:t>
              </a:r>
              <a:endParaRPr lang="cs-CZ" dirty="0"/>
            </a:p>
          </p:txBody>
        </p:sp>
        <p:sp>
          <p:nvSpPr>
            <p:cNvPr id="48" name="TextovéPole 47"/>
            <p:cNvSpPr txBox="1"/>
            <p:nvPr/>
          </p:nvSpPr>
          <p:spPr>
            <a:xfrm>
              <a:off x="1195307" y="4624091"/>
              <a:ext cx="1320800" cy="369332"/>
            </a:xfrm>
            <a:prstGeom prst="rect">
              <a:avLst/>
            </a:prstGeom>
            <a:noFill/>
          </p:spPr>
          <p:txBody>
            <a:bodyPr wrap="square" rtlCol="0">
              <a:spAutoFit/>
            </a:bodyPr>
            <a:lstStyle/>
            <a:p>
              <a:r>
                <a:rPr lang="cs-CZ" dirty="0"/>
                <a:t>5,3 </a:t>
              </a:r>
              <a:r>
                <a:rPr lang="cs-CZ" dirty="0" err="1"/>
                <a:t>kPa</a:t>
              </a:r>
              <a:endParaRPr lang="cs-CZ" dirty="0"/>
            </a:p>
          </p:txBody>
        </p:sp>
        <p:grpSp>
          <p:nvGrpSpPr>
            <p:cNvPr id="96" name="Skupina 95"/>
            <p:cNvGrpSpPr/>
            <p:nvPr/>
          </p:nvGrpSpPr>
          <p:grpSpPr>
            <a:xfrm flipV="1">
              <a:off x="1565328" y="4153546"/>
              <a:ext cx="294468" cy="480447"/>
              <a:chOff x="2563686" y="5790002"/>
              <a:chExt cx="230002" cy="441922"/>
            </a:xfrm>
          </p:grpSpPr>
          <p:cxnSp>
            <p:nvCxnSpPr>
              <p:cNvPr id="97" name="Přímá spojnice 96"/>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7" name="Skupina 116"/>
          <p:cNvGrpSpPr/>
          <p:nvPr/>
        </p:nvGrpSpPr>
        <p:grpSpPr>
          <a:xfrm>
            <a:off x="4826000" y="5122480"/>
            <a:ext cx="1104153" cy="1194832"/>
            <a:chOff x="4826000" y="5122480"/>
            <a:chExt cx="1333500" cy="1194832"/>
          </a:xfrm>
        </p:grpSpPr>
        <p:sp>
          <p:nvSpPr>
            <p:cNvPr id="62" name="TextovéPole 61"/>
            <p:cNvSpPr txBox="1"/>
            <p:nvPr/>
          </p:nvSpPr>
          <p:spPr>
            <a:xfrm>
              <a:off x="4826000" y="5122480"/>
              <a:ext cx="1320800" cy="369332"/>
            </a:xfrm>
            <a:prstGeom prst="rect">
              <a:avLst/>
            </a:prstGeom>
            <a:noFill/>
          </p:spPr>
          <p:txBody>
            <a:bodyPr wrap="square" rtlCol="0">
              <a:spAutoFit/>
            </a:bodyPr>
            <a:lstStyle/>
            <a:p>
              <a:r>
                <a:rPr lang="cs-CZ" dirty="0"/>
                <a:t>80 </a:t>
              </a:r>
              <a:r>
                <a:rPr lang="cs-CZ" dirty="0" err="1"/>
                <a:t>nmol</a:t>
              </a:r>
              <a:r>
                <a:rPr lang="cs-CZ" dirty="0"/>
                <a:t>/l</a:t>
              </a:r>
            </a:p>
          </p:txBody>
        </p:sp>
        <p:sp>
          <p:nvSpPr>
            <p:cNvPr id="63" name="TextovéPole 62"/>
            <p:cNvSpPr txBox="1"/>
            <p:nvPr/>
          </p:nvSpPr>
          <p:spPr>
            <a:xfrm>
              <a:off x="4838700" y="5947980"/>
              <a:ext cx="1320800" cy="369332"/>
            </a:xfrm>
            <a:prstGeom prst="rect">
              <a:avLst/>
            </a:prstGeom>
            <a:noFill/>
          </p:spPr>
          <p:txBody>
            <a:bodyPr wrap="square" rtlCol="0">
              <a:spAutoFit/>
            </a:bodyPr>
            <a:lstStyle/>
            <a:p>
              <a:r>
                <a:rPr lang="cs-CZ" dirty="0"/>
                <a:t>40 </a:t>
              </a:r>
              <a:r>
                <a:rPr lang="cs-CZ" dirty="0" err="1"/>
                <a:t>nmol</a:t>
              </a:r>
              <a:r>
                <a:rPr lang="cs-CZ" dirty="0"/>
                <a:t>/l</a:t>
              </a:r>
            </a:p>
          </p:txBody>
        </p:sp>
        <p:grpSp>
          <p:nvGrpSpPr>
            <p:cNvPr id="109" name="Skupina 108"/>
            <p:cNvGrpSpPr/>
            <p:nvPr/>
          </p:nvGrpSpPr>
          <p:grpSpPr>
            <a:xfrm flipV="1">
              <a:off x="5228890" y="5470639"/>
              <a:ext cx="212085" cy="499357"/>
              <a:chOff x="2563686" y="5790002"/>
              <a:chExt cx="230002" cy="441922"/>
            </a:xfrm>
          </p:grpSpPr>
          <p:cxnSp>
            <p:nvCxnSpPr>
              <p:cNvPr id="110" name="Přímá spojnice 109"/>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Přímá spojnice 110"/>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2" name="Přímá spojnice 111"/>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87" name="Přímá spojnice 86"/>
          <p:cNvCxnSpPr/>
          <p:nvPr/>
        </p:nvCxnSpPr>
        <p:spPr>
          <a:xfrm>
            <a:off x="6050604" y="5510057"/>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cxnSp>
        <p:nvCxnSpPr>
          <p:cNvPr id="115" name="Přímá spojnice 114"/>
          <p:cNvCxnSpPr/>
          <p:nvPr/>
        </p:nvCxnSpPr>
        <p:spPr>
          <a:xfrm>
            <a:off x="6055222" y="4909308"/>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grpSp>
        <p:nvGrpSpPr>
          <p:cNvPr id="124" name="Skupina 123"/>
          <p:cNvGrpSpPr/>
          <p:nvPr/>
        </p:nvGrpSpPr>
        <p:grpSpPr>
          <a:xfrm>
            <a:off x="2918460" y="2659380"/>
            <a:ext cx="506730" cy="499110"/>
            <a:chOff x="3463290" y="2586990"/>
            <a:chExt cx="506730" cy="499110"/>
          </a:xfrm>
        </p:grpSpPr>
        <p:cxnSp>
          <p:nvCxnSpPr>
            <p:cNvPr id="121" name="Přímá spojnice 120"/>
            <p:cNvCxnSpPr/>
            <p:nvPr/>
          </p:nvCxnSpPr>
          <p:spPr>
            <a:xfrm>
              <a:off x="3463290" y="2586990"/>
              <a:ext cx="487680" cy="4876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V="1">
              <a:off x="3478530" y="2590800"/>
              <a:ext cx="49149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85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125E-6 -7.40741E-7 L -3.125E-6 -0.05671 " pathEditMode="relative" rAng="0" ptsTypes="AA">
                                      <p:cBhvr>
                                        <p:cTn id="18" dur="2000" fill="hold"/>
                                        <p:tgtEl>
                                          <p:spTgt spid="24"/>
                                        </p:tgtEl>
                                        <p:attrNameLst>
                                          <p:attrName>ppt_x</p:attrName>
                                          <p:attrName>ppt_y</p:attrName>
                                        </p:attrNameLst>
                                      </p:cBhvr>
                                      <p:rCtr x="0" y="-2847"/>
                                    </p:animMotion>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0" nodeType="clickEffect">
                                  <p:stCondLst>
                                    <p:cond delay="0"/>
                                  </p:stCondLst>
                                  <p:childTnLst>
                                    <p:animEffect transition="out" filter="wipe(left)">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22" presetClass="entr" presetSubtype="8"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2.91667E-6 1.48148E-6 L -2.91667E-6 -0.09005 " pathEditMode="relative" rAng="0" ptsTypes="AA">
                                      <p:cBhvr>
                                        <p:cTn id="30" dur="2000" fill="hold"/>
                                        <p:tgtEl>
                                          <p:spTgt spid="114"/>
                                        </p:tgtEl>
                                        <p:attrNameLst>
                                          <p:attrName>ppt_x</p:attrName>
                                          <p:attrName>ppt_y</p:attrName>
                                        </p:attrNameLst>
                                      </p:cBhvr>
                                      <p:rCtr x="0" y="-4514"/>
                                    </p:animMotion>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grpId="0" nodeType="clickEffect">
                                  <p:stCondLst>
                                    <p:cond delay="0"/>
                                  </p:stCondLst>
                                  <p:childTnLst>
                                    <p:animMotion origin="layout" path="M 1.04167E-6 -3.7037E-6 L 1.04167E-6 -0.06551 " pathEditMode="relative" rAng="0" ptsTypes="AA">
                                      <p:cBhvr>
                                        <p:cTn id="65" dur="2000" fill="hold"/>
                                        <p:tgtEl>
                                          <p:spTgt spid="15"/>
                                        </p:tgtEl>
                                        <p:attrNameLst>
                                          <p:attrName>ppt_x</p:attrName>
                                          <p:attrName>ppt_y</p:attrName>
                                        </p:attrNameLst>
                                      </p:cBhvr>
                                      <p:rCtr x="0" y="-3287"/>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2.91667E-6 -0.09005 L -2.91667E-6 -0.03843 " pathEditMode="relative" rAng="0" ptsTypes="AA">
                                      <p:cBhvr>
                                        <p:cTn id="69" dur="2000" fill="hold"/>
                                        <p:tgtEl>
                                          <p:spTgt spid="114"/>
                                        </p:tgtEl>
                                        <p:attrNameLst>
                                          <p:attrName>ppt_x</p:attrName>
                                          <p:attrName>ppt_y</p:attrName>
                                        </p:attrNameLst>
                                      </p:cBhvr>
                                      <p:rCtr x="0" y="2500"/>
                                    </p:animMotion>
                                  </p:childTnLst>
                                </p:cTn>
                              </p:par>
                              <p:par>
                                <p:cTn id="70" presetID="1" presetClass="entr" presetSubtype="0" fill="hold" nodeType="withEffect">
                                  <p:stCondLst>
                                    <p:cond delay="0"/>
                                  </p:stCondLst>
                                  <p:childTnLst>
                                    <p:set>
                                      <p:cBhvr>
                                        <p:cTn id="71" dur="1" fill="hold">
                                          <p:stCondLst>
                                            <p:cond delay="0"/>
                                          </p:stCondLst>
                                        </p:cTn>
                                        <p:tgtEl>
                                          <p:spTgt spid="11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5" grpId="0" animBg="1"/>
      <p:bldP spid="6" grpId="0" animBg="1"/>
      <p:bldP spid="15" grpId="0" animBg="1"/>
      <p:bldP spid="24" grpId="0" animBg="1"/>
      <p:bldP spid="43" grpId="0" animBg="1"/>
      <p:bldP spid="44" grpId="0"/>
      <p:bldP spid="76" grpId="0"/>
      <p:bldP spid="77" grpId="0"/>
      <p:bldP spid="82" grpId="0"/>
      <p:bldP spid="83" grpId="0"/>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C3300"/>
                </a:solidFill>
              </a:rPr>
              <a:t>Co se odebírá a hodnotí?</a:t>
            </a:r>
          </a:p>
        </p:txBody>
      </p:sp>
      <p:sp>
        <p:nvSpPr>
          <p:cNvPr id="3" name="Zástupný symbol pro obsah 2"/>
          <p:cNvSpPr>
            <a:spLocks noGrp="1"/>
          </p:cNvSpPr>
          <p:nvPr>
            <p:ph sz="half" idx="1"/>
          </p:nvPr>
        </p:nvSpPr>
        <p:spPr/>
        <p:txBody>
          <a:bodyPr/>
          <a:lstStyle/>
          <a:p>
            <a:r>
              <a:rPr lang="cs-CZ" dirty="0"/>
              <a:t>Měření krevních plynů v arteriální krvi (tzv. „</a:t>
            </a:r>
            <a:r>
              <a:rPr lang="cs-CZ" dirty="0" err="1">
                <a:solidFill>
                  <a:schemeClr val="accent1">
                    <a:lumMod val="75000"/>
                  </a:schemeClr>
                </a:solidFill>
              </a:rPr>
              <a:t>Astrup</a:t>
            </a:r>
            <a:r>
              <a:rPr lang="cs-CZ" dirty="0"/>
              <a:t>“)</a:t>
            </a:r>
          </a:p>
          <a:p>
            <a:r>
              <a:rPr lang="cs-CZ" dirty="0"/>
              <a:t>Sérové elektrolyty</a:t>
            </a:r>
          </a:p>
          <a:p>
            <a:r>
              <a:rPr lang="cs-CZ" dirty="0"/>
              <a:t>Koncentrace pufrů (např. hemoglobin) a dalších látek </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866" y="1412875"/>
            <a:ext cx="3357563"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804" y="2924175"/>
            <a:ext cx="259238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491" y="4292600"/>
            <a:ext cx="25050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090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00000"/>
                </a:solidFill>
              </a:rPr>
              <a:t>Měření krevních plynů – „</a:t>
            </a:r>
            <a:r>
              <a:rPr lang="cs-CZ" dirty="0" err="1">
                <a:solidFill>
                  <a:srgbClr val="C00000"/>
                </a:solidFill>
              </a:rPr>
              <a:t>Astrup</a:t>
            </a:r>
            <a:r>
              <a:rPr lang="cs-CZ" dirty="0">
                <a:solidFill>
                  <a:srgbClr val="C00000"/>
                </a:solidFill>
              </a:rPr>
              <a:t>“</a:t>
            </a:r>
          </a:p>
        </p:txBody>
      </p:sp>
      <p:sp>
        <p:nvSpPr>
          <p:cNvPr id="3" name="Zástupný symbol pro obsah 2"/>
          <p:cNvSpPr>
            <a:spLocks noGrp="1"/>
          </p:cNvSpPr>
          <p:nvPr>
            <p:ph sz="half" idx="1"/>
          </p:nvPr>
        </p:nvSpPr>
        <p:spPr/>
        <p:txBody>
          <a:bodyPr/>
          <a:lstStyle/>
          <a:p>
            <a:pPr marL="0" indent="0">
              <a:buNone/>
            </a:pPr>
            <a:r>
              <a:rPr lang="cs-CZ" dirty="0"/>
              <a:t>Změřeno přístrojem (senzory = selektivní elektrody):</a:t>
            </a:r>
          </a:p>
          <a:p>
            <a:pPr marL="0" indent="0">
              <a:buNone/>
            </a:pPr>
            <a:r>
              <a:rPr lang="cs-CZ" dirty="0"/>
              <a:t>pH = 7,4 ± 0,04</a:t>
            </a:r>
          </a:p>
          <a:p>
            <a:pPr marL="0" indent="0">
              <a:buNone/>
            </a:pPr>
            <a:r>
              <a:rPr lang="cs-CZ" dirty="0"/>
              <a:t>pCO</a:t>
            </a:r>
            <a:r>
              <a:rPr lang="cs-CZ" baseline="-25000" dirty="0"/>
              <a:t>2</a:t>
            </a:r>
            <a:r>
              <a:rPr lang="cs-CZ" dirty="0"/>
              <a:t> = 5,3 </a:t>
            </a:r>
            <a:r>
              <a:rPr lang="cs-CZ" dirty="0" err="1"/>
              <a:t>kPa</a:t>
            </a:r>
            <a:endParaRPr lang="cs-CZ" dirty="0"/>
          </a:p>
          <a:p>
            <a:pPr marL="0" indent="0">
              <a:buNone/>
            </a:pPr>
            <a:r>
              <a:rPr lang="cs-CZ" dirty="0"/>
              <a:t>pO</a:t>
            </a:r>
            <a:r>
              <a:rPr lang="cs-CZ" baseline="-25000" dirty="0"/>
              <a:t>2</a:t>
            </a:r>
            <a:r>
              <a:rPr lang="cs-CZ" dirty="0"/>
              <a:t> = 13,3 </a:t>
            </a:r>
            <a:r>
              <a:rPr lang="cs-CZ" dirty="0" err="1"/>
              <a:t>kPa</a:t>
            </a:r>
            <a:endParaRPr lang="cs-CZ" dirty="0"/>
          </a:p>
          <a:p>
            <a:pPr marL="0" indent="0">
              <a:buNone/>
            </a:pPr>
            <a:endParaRPr lang="cs-CZ" i="1" dirty="0"/>
          </a:p>
        </p:txBody>
      </p:sp>
      <p:sp>
        <p:nvSpPr>
          <p:cNvPr id="4" name="Zástupný symbol pro obsah 3"/>
          <p:cNvSpPr>
            <a:spLocks noGrp="1"/>
          </p:cNvSpPr>
          <p:nvPr>
            <p:ph sz="half" idx="2"/>
          </p:nvPr>
        </p:nvSpPr>
        <p:spPr/>
        <p:txBody>
          <a:bodyPr/>
          <a:lstStyle/>
          <a:p>
            <a:r>
              <a:rPr lang="cs-CZ" dirty="0"/>
              <a:t>Vypočítáno přístrojem</a:t>
            </a:r>
            <a:r>
              <a:rPr lang="en-US" dirty="0"/>
              <a:t>:</a:t>
            </a:r>
            <a:endParaRPr lang="cs-CZ" dirty="0"/>
          </a:p>
          <a:p>
            <a:r>
              <a:rPr lang="en-US" dirty="0"/>
              <a:t>[HCO</a:t>
            </a:r>
            <a:r>
              <a:rPr lang="en-US" baseline="-25000" dirty="0"/>
              <a:t>3</a:t>
            </a:r>
            <a:r>
              <a:rPr lang="en-US" baseline="30000" dirty="0"/>
              <a:t>-</a:t>
            </a:r>
            <a:r>
              <a:rPr lang="en-US" dirty="0"/>
              <a:t>] = 24 </a:t>
            </a:r>
            <a:r>
              <a:rPr lang="en-US" dirty="0" err="1"/>
              <a:t>mmol</a:t>
            </a:r>
            <a:r>
              <a:rPr lang="en-US" dirty="0"/>
              <a:t>/l</a:t>
            </a:r>
          </a:p>
          <a:p>
            <a:pPr lvl="1"/>
            <a:r>
              <a:rPr lang="en-US" baseline="30000" dirty="0"/>
              <a:t> </a:t>
            </a:r>
            <a:r>
              <a:rPr lang="en-US" dirty="0"/>
              <a:t> </a:t>
            </a:r>
            <a:r>
              <a:rPr lang="en-US" i="1" dirty="0" err="1"/>
              <a:t>vypo</a:t>
            </a:r>
            <a:r>
              <a:rPr lang="cs-CZ" i="1" dirty="0"/>
              <a:t>čítáno z HH rovnice</a:t>
            </a:r>
          </a:p>
          <a:p>
            <a:r>
              <a:rPr lang="cs-CZ" dirty="0"/>
              <a:t>BE = 0 </a:t>
            </a:r>
            <a:r>
              <a:rPr lang="cs-CZ" dirty="0" err="1"/>
              <a:t>mEq</a:t>
            </a:r>
            <a:r>
              <a:rPr lang="cs-CZ" dirty="0"/>
              <a:t>/l</a:t>
            </a:r>
          </a:p>
          <a:p>
            <a:pPr lvl="1"/>
            <a:r>
              <a:rPr lang="cs-CZ" i="1" dirty="0"/>
              <a:t>Exces </a:t>
            </a:r>
            <a:r>
              <a:rPr lang="cs-CZ" i="1" dirty="0" err="1"/>
              <a:t>bazí</a:t>
            </a:r>
            <a:r>
              <a:rPr lang="cs-CZ" i="1" dirty="0"/>
              <a:t>, k výpočtu nutná </a:t>
            </a:r>
            <a:r>
              <a:rPr lang="cs-CZ" i="1" dirty="0" err="1"/>
              <a:t>konc</a:t>
            </a:r>
            <a:r>
              <a:rPr lang="cs-CZ" i="1" dirty="0"/>
              <a:t>. </a:t>
            </a:r>
            <a:r>
              <a:rPr lang="cs-CZ" i="1" dirty="0" err="1"/>
              <a:t>Hb</a:t>
            </a:r>
            <a:r>
              <a:rPr lang="cs-CZ" i="1" dirty="0"/>
              <a:t>.</a:t>
            </a:r>
            <a:r>
              <a:rPr lang="cs-CZ" dirty="0"/>
              <a:t> </a:t>
            </a:r>
          </a:p>
        </p:txBody>
      </p:sp>
    </p:spTree>
    <p:extLst>
      <p:ext uri="{BB962C8B-B14F-4D97-AF65-F5344CB8AC3E}">
        <p14:creationId xmlns:p14="http://schemas.microsoft.com/office/powerpoint/2010/main" val="36377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1677" y="189279"/>
            <a:ext cx="10515600" cy="1325563"/>
          </a:xfrm>
        </p:spPr>
        <p:txBody>
          <a:bodyPr/>
          <a:lstStyle/>
          <a:p>
            <a:r>
              <a:rPr lang="cs-CZ" dirty="0">
                <a:solidFill>
                  <a:srgbClr val="C00000"/>
                </a:solidFill>
              </a:rPr>
              <a:t>Kazuistika č. 3</a:t>
            </a:r>
          </a:p>
        </p:txBody>
      </p:sp>
      <p:sp>
        <p:nvSpPr>
          <p:cNvPr id="3" name="Zástupný symbol pro obsah 2"/>
          <p:cNvSpPr>
            <a:spLocks noGrp="1"/>
          </p:cNvSpPr>
          <p:nvPr>
            <p:ph sz="half" idx="1"/>
          </p:nvPr>
        </p:nvSpPr>
        <p:spPr/>
        <p:txBody>
          <a:bodyPr>
            <a:normAutofit fontScale="92500" lnSpcReduction="10000"/>
          </a:bodyPr>
          <a:lstStyle/>
          <a:p>
            <a:r>
              <a:rPr lang="cs-CZ" dirty="0"/>
              <a:t>68-letý muž přichází do Vaší ambulance.</a:t>
            </a:r>
          </a:p>
          <a:p>
            <a:r>
              <a:rPr lang="cs-CZ" dirty="0"/>
              <a:t>Chronická bronchitis a emfyzém v anamnéze.</a:t>
            </a:r>
          </a:p>
          <a:p>
            <a:r>
              <a:rPr lang="cs-CZ" dirty="0"/>
              <a:t>Je mírně dušný, antigenní COVID test negativní</a:t>
            </a:r>
          </a:p>
          <a:p>
            <a:r>
              <a:rPr lang="cs-CZ" dirty="0" err="1"/>
              <a:t>Lab</a:t>
            </a:r>
            <a:r>
              <a:rPr lang="cs-CZ" dirty="0"/>
              <a:t>: </a:t>
            </a:r>
            <a:r>
              <a:rPr lang="cs-CZ" sz="2400" dirty="0"/>
              <a:t>pH = 7,31</a:t>
            </a:r>
          </a:p>
          <a:p>
            <a:pPr lvl="2"/>
            <a:r>
              <a:rPr lang="cs-CZ" sz="2400" dirty="0"/>
              <a:t>pO2 = 8,0 </a:t>
            </a:r>
            <a:r>
              <a:rPr lang="cs-CZ" sz="2400" dirty="0" err="1"/>
              <a:t>kPa</a:t>
            </a:r>
            <a:endParaRPr lang="cs-CZ" sz="2400" dirty="0"/>
          </a:p>
          <a:p>
            <a:pPr lvl="2"/>
            <a:r>
              <a:rPr lang="cs-CZ" sz="2400" dirty="0"/>
              <a:t>pCO2 = 10,6 </a:t>
            </a:r>
            <a:r>
              <a:rPr lang="cs-CZ" sz="2400" dirty="0" err="1"/>
              <a:t>kPa</a:t>
            </a:r>
            <a:endParaRPr lang="cs-CZ" sz="2400" dirty="0"/>
          </a:p>
          <a:p>
            <a:pPr lvl="2"/>
            <a:r>
              <a:rPr lang="cs-CZ" sz="2400" dirty="0"/>
              <a:t>HCO3- = 38 </a:t>
            </a:r>
            <a:r>
              <a:rPr lang="cs-CZ" sz="2400" dirty="0" err="1"/>
              <a:t>mmol</a:t>
            </a:r>
            <a:r>
              <a:rPr lang="cs-CZ" sz="2400" dirty="0"/>
              <a:t>/l</a:t>
            </a:r>
          </a:p>
          <a:p>
            <a:pPr lvl="2"/>
            <a:r>
              <a:rPr lang="cs-CZ" sz="2400" dirty="0"/>
              <a:t>BE =  12 </a:t>
            </a:r>
            <a:r>
              <a:rPr lang="cs-CZ" sz="2400" dirty="0" err="1"/>
              <a:t>mmol</a:t>
            </a:r>
            <a:r>
              <a:rPr lang="cs-CZ" sz="2400" dirty="0"/>
              <a:t>/l</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40" y="1294423"/>
            <a:ext cx="360045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6453553" y="4835769"/>
            <a:ext cx="5222631" cy="1938992"/>
          </a:xfrm>
          <a:prstGeom prst="rect">
            <a:avLst/>
          </a:prstGeom>
          <a:noFill/>
        </p:spPr>
        <p:txBody>
          <a:bodyPr wrap="square" rtlCol="0">
            <a:spAutoFit/>
          </a:bodyPr>
          <a:lstStyle/>
          <a:p>
            <a:r>
              <a:rPr lang="cs-CZ" sz="2400" dirty="0"/>
              <a:t>O jakou acidobazickou poruchu se jedná?</a:t>
            </a:r>
          </a:p>
          <a:p>
            <a:r>
              <a:rPr lang="cs-CZ" sz="2400" dirty="0"/>
              <a:t>Jedná se o akutní nebo chronický problém?</a:t>
            </a:r>
          </a:p>
          <a:p>
            <a:endParaRPr lang="cs-CZ" sz="2400" dirty="0"/>
          </a:p>
        </p:txBody>
      </p:sp>
    </p:spTree>
    <p:extLst>
      <p:ext uri="{BB962C8B-B14F-4D97-AF65-F5344CB8AC3E}">
        <p14:creationId xmlns:p14="http://schemas.microsoft.com/office/powerpoint/2010/main" val="17973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hnutá šipka 10"/>
          <p:cNvSpPr/>
          <p:nvPr/>
        </p:nvSpPr>
        <p:spPr>
          <a:xfrm>
            <a:off x="5745353" y="1835353"/>
            <a:ext cx="320944" cy="912893"/>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 name="Nadpis 1"/>
          <p:cNvSpPr>
            <a:spLocks noGrp="1"/>
          </p:cNvSpPr>
          <p:nvPr>
            <p:ph type="title"/>
          </p:nvPr>
        </p:nvSpPr>
        <p:spPr/>
        <p:txBody>
          <a:bodyPr/>
          <a:lstStyle/>
          <a:p>
            <a:r>
              <a:rPr lang="cs-CZ" dirty="0">
                <a:solidFill>
                  <a:schemeClr val="tx1">
                    <a:lumMod val="95000"/>
                    <a:lumOff val="5000"/>
                  </a:schemeClr>
                </a:solidFill>
              </a:rPr>
              <a:t>Možné</a:t>
            </a:r>
            <a:r>
              <a:rPr lang="cs-CZ" dirty="0">
                <a:solidFill>
                  <a:srgbClr val="C00000"/>
                </a:solidFill>
              </a:rPr>
              <a:t> příčiny respirační acidózy</a:t>
            </a:r>
          </a:p>
        </p:txBody>
      </p:sp>
      <p:sp>
        <p:nvSpPr>
          <p:cNvPr id="3" name="Zástupný symbol pro obsah 2"/>
          <p:cNvSpPr>
            <a:spLocks noGrp="1"/>
          </p:cNvSpPr>
          <p:nvPr>
            <p:ph sz="half" idx="1"/>
          </p:nvPr>
        </p:nvSpPr>
        <p:spPr>
          <a:xfrm>
            <a:off x="838200" y="1825624"/>
            <a:ext cx="5181600" cy="4575175"/>
          </a:xfrm>
        </p:spPr>
        <p:txBody>
          <a:bodyPr>
            <a:normAutofit fontScale="92500" lnSpcReduction="10000"/>
          </a:bodyPr>
          <a:lstStyle/>
          <a:p>
            <a:r>
              <a:rPr lang="cs-CZ" dirty="0"/>
              <a:t>Snížení alveolární ventilace</a:t>
            </a:r>
          </a:p>
          <a:p>
            <a:pPr marL="457200" lvl="1" indent="0">
              <a:buNone/>
            </a:pPr>
            <a:r>
              <a:rPr lang="cs-CZ" dirty="0"/>
              <a:t>A) Snížená aktivita dechového centra</a:t>
            </a:r>
          </a:p>
          <a:p>
            <a:pPr lvl="2"/>
            <a:r>
              <a:rPr lang="cs-CZ" dirty="0"/>
              <a:t>Léky, drogy (např. opiáty)</a:t>
            </a:r>
          </a:p>
          <a:p>
            <a:pPr lvl="2"/>
            <a:r>
              <a:rPr lang="cs-CZ" dirty="0"/>
              <a:t>Poškození:</a:t>
            </a:r>
          </a:p>
          <a:p>
            <a:pPr lvl="3"/>
            <a:r>
              <a:rPr lang="cs-CZ" dirty="0"/>
              <a:t>Trauma</a:t>
            </a:r>
          </a:p>
          <a:p>
            <a:pPr lvl="3"/>
            <a:r>
              <a:rPr lang="cs-CZ" dirty="0"/>
              <a:t>Iktus</a:t>
            </a:r>
          </a:p>
          <a:p>
            <a:pPr lvl="3"/>
            <a:r>
              <a:rPr lang="cs-CZ" dirty="0"/>
              <a:t>Tumor</a:t>
            </a:r>
          </a:p>
          <a:p>
            <a:pPr lvl="3"/>
            <a:r>
              <a:rPr lang="cs-CZ" dirty="0"/>
              <a:t>Edém mozku/nitrolební hypertenze</a:t>
            </a:r>
          </a:p>
          <a:p>
            <a:pPr lvl="1"/>
            <a:r>
              <a:rPr lang="cs-CZ" dirty="0"/>
              <a:t>B) Nervosvalová onemocnění</a:t>
            </a:r>
          </a:p>
          <a:p>
            <a:pPr lvl="2"/>
            <a:r>
              <a:rPr lang="cs-CZ" dirty="0" err="1"/>
              <a:t>Myasthenia</a:t>
            </a:r>
            <a:r>
              <a:rPr lang="cs-CZ" dirty="0"/>
              <a:t> gravis</a:t>
            </a:r>
          </a:p>
          <a:p>
            <a:pPr lvl="2"/>
            <a:r>
              <a:rPr lang="cs-CZ" dirty="0" err="1"/>
              <a:t>Polyradikuloneuritis</a:t>
            </a:r>
            <a:endParaRPr lang="cs-CZ" dirty="0"/>
          </a:p>
          <a:p>
            <a:pPr lvl="2"/>
            <a:r>
              <a:rPr lang="cs-CZ" dirty="0"/>
              <a:t>Závažná obezita / </a:t>
            </a:r>
            <a:r>
              <a:rPr lang="cs-CZ" dirty="0" err="1"/>
              <a:t>Pickwickův</a:t>
            </a:r>
            <a:r>
              <a:rPr lang="cs-CZ" dirty="0"/>
              <a:t> syndrom</a:t>
            </a:r>
          </a:p>
          <a:p>
            <a:pPr lvl="3"/>
            <a:endParaRPr lang="cs-CZ" dirty="0"/>
          </a:p>
          <a:p>
            <a:pPr lvl="1"/>
            <a:endParaRPr lang="cs-CZ" dirty="0"/>
          </a:p>
        </p:txBody>
      </p:sp>
      <p:sp>
        <p:nvSpPr>
          <p:cNvPr id="4" name="Zástupný symbol pro obsah 3"/>
          <p:cNvSpPr>
            <a:spLocks noGrp="1"/>
          </p:cNvSpPr>
          <p:nvPr>
            <p:ph sz="half" idx="2"/>
          </p:nvPr>
        </p:nvSpPr>
        <p:spPr>
          <a:xfrm>
            <a:off x="6172200" y="1825624"/>
            <a:ext cx="5181600" cy="4575175"/>
          </a:xfrm>
        </p:spPr>
        <p:txBody>
          <a:bodyPr>
            <a:normAutofit fontScale="92500" lnSpcReduction="10000"/>
          </a:bodyPr>
          <a:lstStyle/>
          <a:p>
            <a:pPr lvl="1"/>
            <a:r>
              <a:rPr lang="cs-CZ" dirty="0"/>
              <a:t>C) Onemocnění plic</a:t>
            </a:r>
          </a:p>
          <a:p>
            <a:pPr lvl="2"/>
            <a:r>
              <a:rPr lang="cs-CZ" dirty="0"/>
              <a:t>Restriktivní onemocnění</a:t>
            </a:r>
          </a:p>
          <a:p>
            <a:pPr lvl="3"/>
            <a:r>
              <a:rPr lang="cs-CZ" dirty="0"/>
              <a:t>ARDS,</a:t>
            </a:r>
          </a:p>
          <a:p>
            <a:pPr lvl="3"/>
            <a:r>
              <a:rPr lang="cs-CZ" dirty="0"/>
              <a:t>Plicní fibrózy</a:t>
            </a:r>
          </a:p>
          <a:p>
            <a:pPr lvl="2"/>
            <a:r>
              <a:rPr lang="cs-CZ" dirty="0"/>
              <a:t>Obstruktivní onemocnění</a:t>
            </a:r>
          </a:p>
          <a:p>
            <a:pPr lvl="3"/>
            <a:r>
              <a:rPr lang="cs-CZ" dirty="0"/>
              <a:t>Astma</a:t>
            </a:r>
          </a:p>
          <a:p>
            <a:pPr lvl="3"/>
            <a:r>
              <a:rPr lang="cs-CZ" dirty="0"/>
              <a:t>Tumor</a:t>
            </a:r>
          </a:p>
          <a:p>
            <a:pPr lvl="3"/>
            <a:r>
              <a:rPr lang="cs-CZ" dirty="0"/>
              <a:t>Cizí těleso</a:t>
            </a:r>
          </a:p>
          <a:p>
            <a:pPr lvl="2"/>
            <a:r>
              <a:rPr lang="cs-CZ" dirty="0"/>
              <a:t>Vzestup mrtvého prostoru</a:t>
            </a:r>
          </a:p>
          <a:p>
            <a:pPr lvl="3"/>
            <a:r>
              <a:rPr lang="cs-CZ" dirty="0"/>
              <a:t>Plicní embolie</a:t>
            </a:r>
          </a:p>
          <a:p>
            <a:pPr lvl="3"/>
            <a:r>
              <a:rPr lang="cs-CZ" dirty="0"/>
              <a:t>Plicní emfyzém</a:t>
            </a:r>
          </a:p>
          <a:p>
            <a:pPr lvl="2"/>
            <a:r>
              <a:rPr lang="cs-CZ" dirty="0"/>
              <a:t>Trauma, </a:t>
            </a:r>
            <a:r>
              <a:rPr lang="cs-CZ" dirty="0" err="1"/>
              <a:t>pneumothorax</a:t>
            </a:r>
            <a:r>
              <a:rPr lang="cs-CZ" dirty="0"/>
              <a:t>, </a:t>
            </a:r>
            <a:r>
              <a:rPr lang="cs-CZ" dirty="0" err="1"/>
              <a:t>seriové</a:t>
            </a:r>
            <a:r>
              <a:rPr lang="cs-CZ" dirty="0"/>
              <a:t> fraktury žeber</a:t>
            </a:r>
          </a:p>
          <a:p>
            <a:r>
              <a:rPr lang="cs-CZ" dirty="0"/>
              <a:t>Zvýšení pCO</a:t>
            </a:r>
            <a:r>
              <a:rPr lang="cs-CZ" baseline="-25000" dirty="0"/>
              <a:t>2</a:t>
            </a:r>
            <a:r>
              <a:rPr lang="cs-CZ" dirty="0"/>
              <a:t> ve vdechovaném vzduchu </a:t>
            </a:r>
          </a:p>
          <a:p>
            <a:pPr lvl="3"/>
            <a:endParaRPr lang="cs-CZ" dirty="0"/>
          </a:p>
        </p:txBody>
      </p:sp>
      <p:grpSp>
        <p:nvGrpSpPr>
          <p:cNvPr id="5" name="Skupina 4"/>
          <p:cNvGrpSpPr/>
          <p:nvPr/>
        </p:nvGrpSpPr>
        <p:grpSpPr>
          <a:xfrm>
            <a:off x="5767168" y="2131841"/>
            <a:ext cx="506730" cy="499110"/>
            <a:chOff x="3463290" y="2586990"/>
            <a:chExt cx="506730" cy="499110"/>
          </a:xfrm>
        </p:grpSpPr>
        <p:cxnSp>
          <p:nvCxnSpPr>
            <p:cNvPr id="6" name="Přímá spojnice 5"/>
            <p:cNvCxnSpPr/>
            <p:nvPr/>
          </p:nvCxnSpPr>
          <p:spPr>
            <a:xfrm>
              <a:off x="3463290" y="2586990"/>
              <a:ext cx="487680" cy="4876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3478530" y="2590800"/>
              <a:ext cx="49149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255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1677" y="189279"/>
            <a:ext cx="10515600" cy="1325563"/>
          </a:xfrm>
        </p:spPr>
        <p:txBody>
          <a:bodyPr/>
          <a:lstStyle/>
          <a:p>
            <a:r>
              <a:rPr lang="cs-CZ" dirty="0">
                <a:solidFill>
                  <a:srgbClr val="C00000"/>
                </a:solidFill>
              </a:rPr>
              <a:t>Kazuistika č. 2</a:t>
            </a:r>
          </a:p>
        </p:txBody>
      </p:sp>
      <p:sp>
        <p:nvSpPr>
          <p:cNvPr id="3" name="Zástupný symbol pro obsah 2"/>
          <p:cNvSpPr>
            <a:spLocks noGrp="1"/>
          </p:cNvSpPr>
          <p:nvPr>
            <p:ph sz="half" idx="1"/>
          </p:nvPr>
        </p:nvSpPr>
        <p:spPr/>
        <p:txBody>
          <a:bodyPr>
            <a:normAutofit fontScale="70000" lnSpcReduction="20000"/>
          </a:bodyPr>
          <a:lstStyle/>
          <a:p>
            <a:r>
              <a:rPr lang="cs-CZ" dirty="0"/>
              <a:t>Na urgentním příjmu nemocnice vyšetřujete 20-letou studentku</a:t>
            </a:r>
          </a:p>
          <a:p>
            <a:r>
              <a:rPr lang="cs-CZ" dirty="0"/>
              <a:t>Nemůže se koncentrovat a doma na chvíli přestala ovládat prsty (to ji vyděsilo). Prsty ji nyní stále brní. </a:t>
            </a:r>
          </a:p>
          <a:p>
            <a:r>
              <a:rPr lang="cs-CZ" dirty="0"/>
              <a:t>Dosud nebyla vážně nemocná, bez medikace. </a:t>
            </a:r>
          </a:p>
          <a:p>
            <a:r>
              <a:rPr lang="cs-CZ" dirty="0"/>
              <a:t>Status </a:t>
            </a:r>
            <a:r>
              <a:rPr lang="cs-CZ" dirty="0" err="1"/>
              <a:t>praesens</a:t>
            </a:r>
            <a:r>
              <a:rPr lang="cs-CZ" dirty="0"/>
              <a:t> – bez pozoruhodností</a:t>
            </a:r>
          </a:p>
          <a:p>
            <a:r>
              <a:rPr lang="cs-CZ" dirty="0"/>
              <a:t>SA: Nedávno se rozešla se s přítelem, byli spolu 4 roky. Snáší to špatně.</a:t>
            </a:r>
          </a:p>
          <a:p>
            <a:r>
              <a:rPr lang="cs-CZ" dirty="0" err="1"/>
              <a:t>Lab</a:t>
            </a:r>
            <a:r>
              <a:rPr lang="cs-CZ" dirty="0"/>
              <a:t>: </a:t>
            </a:r>
            <a:r>
              <a:rPr lang="cs-CZ" sz="2400" dirty="0"/>
              <a:t>pH = 7,49</a:t>
            </a:r>
          </a:p>
          <a:p>
            <a:pPr lvl="2"/>
            <a:r>
              <a:rPr lang="cs-CZ" sz="2400" dirty="0"/>
              <a:t>pO2 = 13,4 </a:t>
            </a:r>
            <a:r>
              <a:rPr lang="cs-CZ" sz="2400" dirty="0" err="1"/>
              <a:t>kPa</a:t>
            </a:r>
            <a:endParaRPr lang="cs-CZ" sz="2400" dirty="0"/>
          </a:p>
          <a:p>
            <a:pPr lvl="2"/>
            <a:r>
              <a:rPr lang="cs-CZ" sz="2400" dirty="0"/>
              <a:t>pCO2 = 4,1 </a:t>
            </a:r>
            <a:r>
              <a:rPr lang="cs-CZ" sz="2400" dirty="0" err="1"/>
              <a:t>kPa</a:t>
            </a:r>
            <a:endParaRPr lang="cs-CZ" sz="2400" dirty="0"/>
          </a:p>
          <a:p>
            <a:pPr lvl="2"/>
            <a:r>
              <a:rPr lang="cs-CZ" sz="2400" dirty="0"/>
              <a:t>HCO3- = 22 </a:t>
            </a:r>
            <a:r>
              <a:rPr lang="cs-CZ" sz="2400" dirty="0" err="1"/>
              <a:t>mmol</a:t>
            </a:r>
            <a:r>
              <a:rPr lang="cs-CZ" sz="2400" dirty="0"/>
              <a:t>/l</a:t>
            </a:r>
          </a:p>
          <a:p>
            <a:pPr lvl="2"/>
            <a:r>
              <a:rPr lang="cs-CZ" sz="2400" dirty="0"/>
              <a:t>BE =  -1 </a:t>
            </a:r>
            <a:r>
              <a:rPr lang="cs-CZ" sz="2400" dirty="0" err="1"/>
              <a:t>mmol</a:t>
            </a:r>
            <a:r>
              <a:rPr lang="cs-CZ" sz="2400" dirty="0"/>
              <a:t>/l</a:t>
            </a:r>
          </a:p>
        </p:txBody>
      </p:sp>
      <p:sp>
        <p:nvSpPr>
          <p:cNvPr id="8" name="TextovéPole 7"/>
          <p:cNvSpPr txBox="1"/>
          <p:nvPr/>
        </p:nvSpPr>
        <p:spPr>
          <a:xfrm>
            <a:off x="6453553" y="4835769"/>
            <a:ext cx="5222631" cy="1938992"/>
          </a:xfrm>
          <a:prstGeom prst="rect">
            <a:avLst/>
          </a:prstGeom>
          <a:noFill/>
        </p:spPr>
        <p:txBody>
          <a:bodyPr wrap="square" rtlCol="0">
            <a:spAutoFit/>
          </a:bodyPr>
          <a:lstStyle/>
          <a:p>
            <a:r>
              <a:rPr lang="cs-CZ" sz="2400" dirty="0"/>
              <a:t>O jakou acidobazickou poruchu se jedná?</a:t>
            </a:r>
          </a:p>
          <a:p>
            <a:r>
              <a:rPr lang="cs-CZ" sz="2400" dirty="0"/>
              <a:t>O jaký akutní problém se jedná? Co byste jí dále poradili?</a:t>
            </a:r>
          </a:p>
          <a:p>
            <a:endParaRPr lang="cs-CZ" sz="2400"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116" y="927099"/>
            <a:ext cx="1696084" cy="25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8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lumMod val="95000"/>
                    <a:lumOff val="5000"/>
                  </a:schemeClr>
                </a:solidFill>
              </a:rPr>
              <a:t>Možné</a:t>
            </a:r>
            <a:r>
              <a:rPr lang="cs-CZ" dirty="0">
                <a:solidFill>
                  <a:srgbClr val="C00000"/>
                </a:solidFill>
              </a:rPr>
              <a:t> příčiny respirační alkalózy</a:t>
            </a:r>
          </a:p>
        </p:txBody>
      </p:sp>
      <p:sp>
        <p:nvSpPr>
          <p:cNvPr id="3" name="Zástupný symbol pro obsah 2"/>
          <p:cNvSpPr>
            <a:spLocks noGrp="1"/>
          </p:cNvSpPr>
          <p:nvPr>
            <p:ph sz="half" idx="1"/>
          </p:nvPr>
        </p:nvSpPr>
        <p:spPr>
          <a:xfrm>
            <a:off x="838200" y="1825624"/>
            <a:ext cx="5181600" cy="4575175"/>
          </a:xfrm>
        </p:spPr>
        <p:txBody>
          <a:bodyPr>
            <a:normAutofit/>
          </a:bodyPr>
          <a:lstStyle/>
          <a:p>
            <a:pPr marL="0" indent="0">
              <a:buNone/>
            </a:pPr>
            <a:r>
              <a:rPr lang="cs-CZ" dirty="0"/>
              <a:t>Hyperventilace</a:t>
            </a:r>
          </a:p>
          <a:p>
            <a:pPr lvl="1"/>
            <a:r>
              <a:rPr lang="cs-CZ" dirty="0"/>
              <a:t>A) Při </a:t>
            </a:r>
            <a:r>
              <a:rPr lang="cs-CZ" dirty="0" err="1"/>
              <a:t>hypoxémii</a:t>
            </a:r>
            <a:endParaRPr lang="cs-CZ" dirty="0"/>
          </a:p>
          <a:p>
            <a:pPr lvl="2"/>
            <a:r>
              <a:rPr lang="cs-CZ" dirty="0"/>
              <a:t>Vysokohorská nemoc</a:t>
            </a:r>
          </a:p>
          <a:p>
            <a:pPr lvl="2"/>
            <a:r>
              <a:rPr lang="cs-CZ" dirty="0"/>
              <a:t>Pravolevý plicní zkrat</a:t>
            </a:r>
          </a:p>
          <a:p>
            <a:pPr lvl="3"/>
            <a:r>
              <a:rPr lang="cs-CZ" dirty="0"/>
              <a:t>A ventilačně-</a:t>
            </a:r>
            <a:r>
              <a:rPr lang="cs-CZ" dirty="0" err="1"/>
              <a:t>perfuzní</a:t>
            </a:r>
            <a:r>
              <a:rPr lang="cs-CZ" dirty="0"/>
              <a:t> nerovnováha charakteru zkratu. </a:t>
            </a:r>
          </a:p>
          <a:p>
            <a:pPr lvl="2"/>
            <a:r>
              <a:rPr lang="cs-CZ" dirty="0"/>
              <a:t>Při umělé plicní ventilaci </a:t>
            </a:r>
          </a:p>
          <a:p>
            <a:pPr marL="914400" lvl="2" indent="0">
              <a:buNone/>
            </a:pPr>
            <a:endParaRPr lang="cs-CZ" dirty="0"/>
          </a:p>
          <a:p>
            <a:pPr lvl="1"/>
            <a:r>
              <a:rPr lang="cs-CZ" dirty="0"/>
              <a:t>B) Jiné dráždění respir. centra</a:t>
            </a:r>
          </a:p>
          <a:p>
            <a:pPr lvl="2"/>
            <a:r>
              <a:rPr lang="cs-CZ" dirty="0"/>
              <a:t>Trauma, zánět, salicyláty. </a:t>
            </a:r>
          </a:p>
          <a:p>
            <a:pPr lvl="1"/>
            <a:endParaRPr lang="cs-CZ" dirty="0"/>
          </a:p>
          <a:p>
            <a:pPr lvl="1"/>
            <a:r>
              <a:rPr lang="cs-CZ" dirty="0"/>
              <a:t>C) Panický záchvat</a:t>
            </a:r>
          </a:p>
          <a:p>
            <a:pPr marL="1371600" lvl="3" indent="0">
              <a:buNone/>
            </a:pPr>
            <a:endParaRPr lang="cs-CZ" dirty="0"/>
          </a:p>
          <a:p>
            <a:pPr lvl="1"/>
            <a:endParaRPr lang="cs-CZ" dirty="0"/>
          </a:p>
        </p:txBody>
      </p:sp>
      <p:grpSp>
        <p:nvGrpSpPr>
          <p:cNvPr id="9" name="Skupina 8"/>
          <p:cNvGrpSpPr/>
          <p:nvPr/>
        </p:nvGrpSpPr>
        <p:grpSpPr>
          <a:xfrm>
            <a:off x="9848631" y="703810"/>
            <a:ext cx="1208944" cy="1313588"/>
            <a:chOff x="5924331" y="1618210"/>
            <a:chExt cx="1208944" cy="1313588"/>
          </a:xfrm>
          <a:solidFill>
            <a:srgbClr val="FFC000"/>
          </a:solidFill>
        </p:grpSpPr>
        <p:sp>
          <p:nvSpPr>
            <p:cNvPr id="10" name="Volný tvar 9"/>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olný tvar 11"/>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2"/>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Volný tvar 1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14"/>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15"/>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7" name="Ohnutá šipka 16"/>
          <p:cNvSpPr/>
          <p:nvPr/>
        </p:nvSpPr>
        <p:spPr>
          <a:xfrm>
            <a:off x="11061700" y="1168400"/>
            <a:ext cx="673100" cy="838200"/>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412574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2000" fill="hold"/>
                                        <p:tgtEl>
                                          <p:spTgt spid="9"/>
                                        </p:tgtEl>
                                        <p:attrNameLst>
                                          <p:attrName>r</p:attrName>
                                        </p:attrNameLst>
                                      </p:cBhvr>
                                    </p:animRo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00000"/>
                </a:solidFill>
              </a:rPr>
              <a:t>Metabolické poruchy </a:t>
            </a:r>
            <a:br>
              <a:rPr lang="cs-CZ" dirty="0"/>
            </a:br>
            <a:r>
              <a:rPr lang="cs-CZ" dirty="0"/>
              <a:t>a jejich kompenzace</a:t>
            </a:r>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570582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opis kompenzace"/>
          <p:cNvSpPr txBox="1"/>
          <p:nvPr/>
        </p:nvSpPr>
        <p:spPr>
          <a:xfrm>
            <a:off x="1725984" y="4767625"/>
            <a:ext cx="2209800" cy="923330"/>
          </a:xfrm>
          <a:prstGeom prst="rect">
            <a:avLst/>
          </a:prstGeom>
          <a:noFill/>
        </p:spPr>
        <p:txBody>
          <a:bodyPr wrap="square" rtlCol="0">
            <a:spAutoFit/>
          </a:bodyPr>
          <a:lstStyle/>
          <a:p>
            <a:r>
              <a:rPr lang="cs-CZ" dirty="0"/>
              <a:t>Díky kompenzaci se H</a:t>
            </a:r>
            <a:r>
              <a:rPr lang="cs-CZ" baseline="30000" dirty="0"/>
              <a:t>+ </a:t>
            </a:r>
            <a:r>
              <a:rPr lang="cs-CZ" dirty="0"/>
              <a:t>a pH vrací blíže k normálu</a:t>
            </a:r>
          </a:p>
        </p:txBody>
      </p:sp>
      <p:sp>
        <p:nvSpPr>
          <p:cNvPr id="72" name="Txt acidóza"/>
          <p:cNvSpPr txBox="1"/>
          <p:nvPr/>
        </p:nvSpPr>
        <p:spPr>
          <a:xfrm>
            <a:off x="653143" y="4273823"/>
            <a:ext cx="3905794" cy="369332"/>
          </a:xfrm>
          <a:prstGeom prst="rect">
            <a:avLst/>
          </a:prstGeom>
          <a:noFill/>
        </p:spPr>
        <p:txBody>
          <a:bodyPr wrap="square" rtlCol="0">
            <a:spAutoFit/>
          </a:bodyPr>
          <a:lstStyle/>
          <a:p>
            <a:r>
              <a:rPr lang="cs-CZ" b="1" u="sng" dirty="0" err="1">
                <a:solidFill>
                  <a:srgbClr val="7030A0"/>
                </a:solidFill>
              </a:rPr>
              <a:t>Metab</a:t>
            </a:r>
            <a:r>
              <a:rPr lang="cs-CZ" b="1" u="sng" dirty="0">
                <a:solidFill>
                  <a:srgbClr val="7030A0"/>
                </a:solidFill>
              </a:rPr>
              <a:t>.  acidóza nekompenzovaná:</a:t>
            </a:r>
          </a:p>
        </p:txBody>
      </p:sp>
      <p:sp>
        <p:nvSpPr>
          <p:cNvPr id="6" name="Kapalina H 1 krok horni"/>
          <p:cNvSpPr/>
          <p:nvPr/>
        </p:nvSpPr>
        <p:spPr>
          <a:xfrm>
            <a:off x="5207206" y="4166271"/>
            <a:ext cx="307773" cy="735086"/>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6" name="Zakrytí H+ kapaliny 1"/>
          <p:cNvSpPr/>
          <p:nvPr/>
        </p:nvSpPr>
        <p:spPr>
          <a:xfrm>
            <a:off x="5235449" y="4289880"/>
            <a:ext cx="312023" cy="736720"/>
          </a:xfrm>
          <a:prstGeom prst="rect">
            <a:avLst/>
          </a:prstGeom>
          <a:solidFill>
            <a:srgbClr val="B6D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3" name="Kapalina H+ 2 krok"/>
          <p:cNvSpPr/>
          <p:nvPr/>
        </p:nvSpPr>
        <p:spPr>
          <a:xfrm>
            <a:off x="5215817" y="4320317"/>
            <a:ext cx="307773" cy="741053"/>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9" name="Obdélník 198"/>
          <p:cNvSpPr/>
          <p:nvPr/>
        </p:nvSpPr>
        <p:spPr>
          <a:xfrm>
            <a:off x="5208235" y="4316374"/>
            <a:ext cx="317500" cy="152400"/>
          </a:xfrm>
          <a:prstGeom prst="rect">
            <a:avLst/>
          </a:pr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4" name="Zakrytí H+ kapaliny 2"/>
          <p:cNvSpPr/>
          <p:nvPr/>
        </p:nvSpPr>
        <p:spPr>
          <a:xfrm>
            <a:off x="5211116" y="4396178"/>
            <a:ext cx="312023" cy="736720"/>
          </a:xfrm>
          <a:prstGeom prst="rect">
            <a:avLst/>
          </a:prstGeom>
          <a:solidFill>
            <a:srgbClr val="B6D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Kapalina H+  3 krok respkomp"/>
          <p:cNvSpPr/>
          <p:nvPr/>
        </p:nvSpPr>
        <p:spPr>
          <a:xfrm>
            <a:off x="5217097" y="4536749"/>
            <a:ext cx="307773" cy="741053"/>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8" name="Obdélník 197"/>
          <p:cNvSpPr/>
          <p:nvPr/>
        </p:nvSpPr>
        <p:spPr>
          <a:xfrm>
            <a:off x="5205224" y="4527128"/>
            <a:ext cx="317500" cy="152400"/>
          </a:xfrm>
          <a:prstGeom prst="rect">
            <a:avLst/>
          </a:pr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Kapalina H+ nejdolnější"/>
          <p:cNvSpPr/>
          <p:nvPr/>
        </p:nvSpPr>
        <p:spPr>
          <a:xfrm>
            <a:off x="5220461" y="5187378"/>
            <a:ext cx="294392" cy="556497"/>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6" name="Ryska H+ horní hladina"/>
          <p:cNvCxnSpPr/>
          <p:nvPr/>
        </p:nvCxnSpPr>
        <p:spPr>
          <a:xfrm>
            <a:off x="5217486" y="4170107"/>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sp>
        <p:nvSpPr>
          <p:cNvPr id="173" name="Zakrytí H+ startovní 0"/>
          <p:cNvSpPr/>
          <p:nvPr/>
        </p:nvSpPr>
        <p:spPr>
          <a:xfrm>
            <a:off x="5200377" y="4139472"/>
            <a:ext cx="312025" cy="857226"/>
          </a:xfrm>
          <a:prstGeom prst="rect">
            <a:avLst/>
          </a:prstGeom>
          <a:solidFill>
            <a:srgbClr val="BCD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H+ zkumavka"/>
          <p:cNvGrpSpPr/>
          <p:nvPr/>
        </p:nvGrpSpPr>
        <p:grpSpPr>
          <a:xfrm>
            <a:off x="5195790" y="4147764"/>
            <a:ext cx="328807" cy="1604665"/>
            <a:chOff x="4982838" y="2487654"/>
            <a:chExt cx="328807" cy="1604665"/>
          </a:xfrm>
        </p:grpSpPr>
        <p:cxnSp>
          <p:nvCxnSpPr>
            <p:cNvPr id="9" name="Přímá spojnice 8"/>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blouk 10"/>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Oblouk 11"/>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3" name="Přímá spojnice 12"/>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H+ mikro txt"/>
          <p:cNvSpPr txBox="1"/>
          <p:nvPr/>
        </p:nvSpPr>
        <p:spPr>
          <a:xfrm>
            <a:off x="5604598" y="4479464"/>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sp>
        <p:nvSpPr>
          <p:cNvPr id="14" name="Kapalina HCO3- horní"/>
          <p:cNvSpPr/>
          <p:nvPr/>
        </p:nvSpPr>
        <p:spPr>
          <a:xfrm>
            <a:off x="7563434" y="2980865"/>
            <a:ext cx="1940849" cy="44813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apalina HCO3 dolní"/>
          <p:cNvSpPr/>
          <p:nvPr/>
        </p:nvSpPr>
        <p:spPr>
          <a:xfrm>
            <a:off x="7569738" y="3416712"/>
            <a:ext cx="1922105"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9" name="Zakrytí pod HCO3-"/>
          <p:cNvSpPr/>
          <p:nvPr/>
        </p:nvSpPr>
        <p:spPr>
          <a:xfrm>
            <a:off x="7490417" y="3563702"/>
            <a:ext cx="2096278" cy="795977"/>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grpSp>
        <p:nvGrpSpPr>
          <p:cNvPr id="16" name="Vanička HCO3-"/>
          <p:cNvGrpSpPr/>
          <p:nvPr/>
        </p:nvGrpSpPr>
        <p:grpSpPr>
          <a:xfrm>
            <a:off x="7334486" y="2640223"/>
            <a:ext cx="2182808" cy="1371111"/>
            <a:chOff x="374349" y="4616605"/>
            <a:chExt cx="2182808" cy="1371111"/>
          </a:xfrm>
        </p:grpSpPr>
        <p:cxnSp>
          <p:nvCxnSpPr>
            <p:cNvPr id="17" name="Přímá spojnice 16"/>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blouk 19"/>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Oblouk 20"/>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2" name="txt HCO3-"/>
          <p:cNvSpPr txBox="1"/>
          <p:nvPr/>
        </p:nvSpPr>
        <p:spPr>
          <a:xfrm>
            <a:off x="7896052" y="2380392"/>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160" name="Kapalina CO2 start vzestup"/>
          <p:cNvSpPr/>
          <p:nvPr/>
        </p:nvSpPr>
        <p:spPr>
          <a:xfrm>
            <a:off x="2814569" y="3269550"/>
            <a:ext cx="1315844" cy="383602"/>
          </a:xfrm>
          <a:prstGeom prst="rect">
            <a:avLst/>
          </a:prstGeom>
          <a:solidFill>
            <a:srgbClr val="DBDBDB"/>
          </a:solidFill>
          <a:ln w="9525">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Kapalina CO2 horní"/>
          <p:cNvSpPr/>
          <p:nvPr/>
        </p:nvSpPr>
        <p:spPr>
          <a:xfrm>
            <a:off x="2827035" y="3265989"/>
            <a:ext cx="1283354" cy="208731"/>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Kapalina CO2 dolní"/>
          <p:cNvSpPr/>
          <p:nvPr/>
        </p:nvSpPr>
        <p:spPr>
          <a:xfrm>
            <a:off x="2829335" y="3464520"/>
            <a:ext cx="1264594" cy="253474"/>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5" name="CO2 Vanička"/>
          <p:cNvGrpSpPr/>
          <p:nvPr/>
        </p:nvGrpSpPr>
        <p:grpSpPr>
          <a:xfrm>
            <a:off x="2587044" y="2905291"/>
            <a:ext cx="1536035" cy="1049480"/>
            <a:chOff x="7040738" y="3289540"/>
            <a:chExt cx="1536035" cy="1049480"/>
          </a:xfrm>
        </p:grpSpPr>
        <p:cxnSp>
          <p:nvCxnSpPr>
            <p:cNvPr id="26" name="Přímá spojnice 25"/>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Oblouk 28"/>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0" name="Oblouk 29"/>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31" name="CO2 H2CO3 přepážka"/>
          <p:cNvCxnSpPr/>
          <p:nvPr/>
        </p:nvCxnSpPr>
        <p:spPr>
          <a:xfrm>
            <a:off x="3913929" y="2899540"/>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CO2 H2CO3 txt"/>
          <p:cNvSpPr txBox="1"/>
          <p:nvPr/>
        </p:nvSpPr>
        <p:spPr>
          <a:xfrm>
            <a:off x="2619965" y="2433713"/>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36" name="txt pCO2 5,3"/>
          <p:cNvSpPr txBox="1"/>
          <p:nvPr/>
        </p:nvSpPr>
        <p:spPr>
          <a:xfrm>
            <a:off x="1257300" y="2876458"/>
            <a:ext cx="1768969" cy="369332"/>
          </a:xfrm>
          <a:prstGeom prst="rect">
            <a:avLst/>
          </a:prstGeom>
          <a:noFill/>
        </p:spPr>
        <p:txBody>
          <a:bodyPr wrap="square" rtlCol="0">
            <a:spAutoFit/>
          </a:bodyPr>
          <a:lstStyle/>
          <a:p>
            <a:r>
              <a:rPr lang="cs-CZ" dirty="0"/>
              <a:t>pCO</a:t>
            </a:r>
            <a:r>
              <a:rPr lang="cs-CZ" baseline="-25000" dirty="0"/>
              <a:t>2</a:t>
            </a:r>
            <a:r>
              <a:rPr lang="cs-CZ" dirty="0"/>
              <a:t> = 5,3 </a:t>
            </a:r>
            <a:r>
              <a:rPr lang="cs-CZ" dirty="0" err="1"/>
              <a:t>kPa</a:t>
            </a:r>
            <a:endParaRPr lang="cs-CZ" dirty="0"/>
          </a:p>
        </p:txBody>
      </p:sp>
      <p:sp>
        <p:nvSpPr>
          <p:cNvPr id="34" name="Ohnutá šipka 33"/>
          <p:cNvSpPr/>
          <p:nvPr/>
        </p:nvSpPr>
        <p:spPr>
          <a:xfrm>
            <a:off x="2907384" y="1618916"/>
            <a:ext cx="673100" cy="838200"/>
          </a:xfrm>
          <a:prstGeom prst="bentArrow">
            <a:avLst/>
          </a:prstGeom>
          <a:solidFill>
            <a:srgbClr val="8BEE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74" name="Hladina HCO3- ryska"/>
          <p:cNvCxnSpPr/>
          <p:nvPr/>
        </p:nvCxnSpPr>
        <p:spPr>
          <a:xfrm>
            <a:off x="7552685" y="2974766"/>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cxnSp>
        <p:nvCxnSpPr>
          <p:cNvPr id="75" name="Hladina CO2 ryska"/>
          <p:cNvCxnSpPr/>
          <p:nvPr/>
        </p:nvCxnSpPr>
        <p:spPr>
          <a:xfrm>
            <a:off x="2834450" y="3267475"/>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70" name="ryska CO2 leva"/>
          <p:cNvCxnSpPr/>
          <p:nvPr/>
        </p:nvCxnSpPr>
        <p:spPr>
          <a:xfrm>
            <a:off x="4151846" y="3273110"/>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1" name="ryska CO2 prava"/>
          <p:cNvCxnSpPr/>
          <p:nvPr/>
        </p:nvCxnSpPr>
        <p:spPr>
          <a:xfrm>
            <a:off x="2375140" y="3269824"/>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8" name="H+ MakroKapalina"/>
          <p:cNvSpPr/>
          <p:nvPr/>
        </p:nvSpPr>
        <p:spPr>
          <a:xfrm>
            <a:off x="6727838" y="5256295"/>
            <a:ext cx="1925580" cy="482649"/>
          </a:xfrm>
          <a:custGeom>
            <a:avLst/>
            <a:gdLst>
              <a:gd name="connsiteX0" fmla="*/ 0 w 1925580"/>
              <a:gd name="connsiteY0" fmla="*/ 0 h 482649"/>
              <a:gd name="connsiteX1" fmla="*/ 1925580 w 1925580"/>
              <a:gd name="connsiteY1" fmla="*/ 0 h 482649"/>
              <a:gd name="connsiteX2" fmla="*/ 1925580 w 1925580"/>
              <a:gd name="connsiteY2" fmla="*/ 331520 h 482649"/>
              <a:gd name="connsiteX3" fmla="*/ 1924154 w 1925580"/>
              <a:gd name="connsiteY3" fmla="*/ 331520 h 482649"/>
              <a:gd name="connsiteX4" fmla="*/ 1924154 w 1925580"/>
              <a:gd name="connsiteY4" fmla="*/ 371274 h 482649"/>
              <a:gd name="connsiteX5" fmla="*/ 1811731 w 1925580"/>
              <a:gd name="connsiteY5" fmla="*/ 482649 h 482649"/>
              <a:gd name="connsiteX6" fmla="*/ 114472 w 1925580"/>
              <a:gd name="connsiteY6" fmla="*/ 482649 h 482649"/>
              <a:gd name="connsiteX7" fmla="*/ 2049 w 1925580"/>
              <a:gd name="connsiteY7" fmla="*/ 371274 h 482649"/>
              <a:gd name="connsiteX8" fmla="*/ 2049 w 1925580"/>
              <a:gd name="connsiteY8" fmla="*/ 331520 h 482649"/>
              <a:gd name="connsiteX9" fmla="*/ 0 w 1925580"/>
              <a:gd name="connsiteY9" fmla="*/ 331520 h 4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5580" h="482649">
                <a:moveTo>
                  <a:pt x="0" y="0"/>
                </a:moveTo>
                <a:lnTo>
                  <a:pt x="1925580" y="0"/>
                </a:lnTo>
                <a:lnTo>
                  <a:pt x="1925580" y="331520"/>
                </a:lnTo>
                <a:lnTo>
                  <a:pt x="1924154" y="331520"/>
                </a:lnTo>
                <a:lnTo>
                  <a:pt x="1924154" y="371274"/>
                </a:lnTo>
                <a:cubicBezTo>
                  <a:pt x="1924154" y="432785"/>
                  <a:pt x="1873821" y="482649"/>
                  <a:pt x="1811731" y="482649"/>
                </a:cubicBezTo>
                <a:lnTo>
                  <a:pt x="114472" y="482649"/>
                </a:lnTo>
                <a:cubicBezTo>
                  <a:pt x="52382" y="482649"/>
                  <a:pt x="2049" y="432785"/>
                  <a:pt x="2049" y="371274"/>
                </a:cubicBezTo>
                <a:lnTo>
                  <a:pt x="2049" y="331520"/>
                </a:lnTo>
                <a:lnTo>
                  <a:pt x="0" y="331520"/>
                </a:lnTo>
                <a:close/>
              </a:path>
            </a:pathLst>
          </a:cu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sp>
        <p:nvSpPr>
          <p:cNvPr id="96" name="Zakrytí pod H+ makro"/>
          <p:cNvSpPr/>
          <p:nvPr/>
        </p:nvSpPr>
        <p:spPr>
          <a:xfrm>
            <a:off x="6670972" y="5462029"/>
            <a:ext cx="2096278" cy="1144012"/>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grpSp>
        <p:nvGrpSpPr>
          <p:cNvPr id="79" name="Vanička H+ makro"/>
          <p:cNvGrpSpPr/>
          <p:nvPr/>
        </p:nvGrpSpPr>
        <p:grpSpPr>
          <a:xfrm>
            <a:off x="6487756" y="4610761"/>
            <a:ext cx="2182808" cy="1371111"/>
            <a:chOff x="374349" y="4616605"/>
            <a:chExt cx="2182808" cy="1371111"/>
          </a:xfrm>
        </p:grpSpPr>
        <p:cxnSp>
          <p:nvCxnSpPr>
            <p:cNvPr id="80" name="Přímá spojnice 79"/>
            <p:cNvCxnSpPr/>
            <p:nvPr/>
          </p:nvCxnSpPr>
          <p:spPr>
            <a:xfrm>
              <a:off x="594928" y="4876424"/>
              <a:ext cx="0" cy="71023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Oblouk 82"/>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4" name="Oblouk 83"/>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112" name="Zobáček nálevky H+ makro"/>
          <p:cNvGrpSpPr/>
          <p:nvPr/>
        </p:nvGrpSpPr>
        <p:grpSpPr>
          <a:xfrm>
            <a:off x="6370980" y="4641571"/>
            <a:ext cx="337933" cy="258420"/>
            <a:chOff x="6351102" y="4542181"/>
            <a:chExt cx="358804" cy="275880"/>
          </a:xfrm>
        </p:grpSpPr>
        <p:cxnSp>
          <p:nvCxnSpPr>
            <p:cNvPr id="107" name="Přímá spojnice 106"/>
            <p:cNvCxnSpPr/>
            <p:nvPr/>
          </p:nvCxnSpPr>
          <p:spPr>
            <a:xfrm>
              <a:off x="6520070" y="4591879"/>
              <a:ext cx="189836" cy="22618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Oblouk 110"/>
            <p:cNvSpPr/>
            <p:nvPr/>
          </p:nvSpPr>
          <p:spPr>
            <a:xfrm>
              <a:off x="6351102" y="4542181"/>
              <a:ext cx="168965" cy="149087"/>
            </a:xfrm>
            <a:prstGeom prst="arc">
              <a:avLst/>
            </a:prstGeom>
            <a:ln w="5715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86" name="Hladina Makro H+ryska"/>
          <p:cNvCxnSpPr/>
          <p:nvPr/>
        </p:nvCxnSpPr>
        <p:spPr>
          <a:xfrm>
            <a:off x="6705955" y="5255858"/>
            <a:ext cx="1964988" cy="0"/>
          </a:xfrm>
          <a:prstGeom prst="line">
            <a:avLst/>
          </a:prstGeom>
          <a:ln w="9525">
            <a:solidFill>
              <a:srgbClr val="D27208"/>
            </a:solidFill>
          </a:ln>
        </p:spPr>
        <p:style>
          <a:lnRef idx="1">
            <a:schemeClr val="accent1"/>
          </a:lnRef>
          <a:fillRef idx="0">
            <a:schemeClr val="accent1"/>
          </a:fillRef>
          <a:effectRef idx="0">
            <a:schemeClr val="accent1"/>
          </a:effectRef>
          <a:fontRef idx="minor">
            <a:schemeClr val="tx1"/>
          </a:fontRef>
        </p:style>
      </p:cxnSp>
      <p:sp>
        <p:nvSpPr>
          <p:cNvPr id="99" name="Text Makro H+"/>
          <p:cNvSpPr txBox="1"/>
          <p:nvPr/>
        </p:nvSpPr>
        <p:spPr>
          <a:xfrm>
            <a:off x="7501919" y="4307004"/>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grpSp>
        <p:nvGrpSpPr>
          <p:cNvPr id="100" name="Lupa"/>
          <p:cNvGrpSpPr/>
          <p:nvPr/>
        </p:nvGrpSpPr>
        <p:grpSpPr>
          <a:xfrm rot="3339108">
            <a:off x="3675839" y="3681009"/>
            <a:ext cx="2050513" cy="3532821"/>
            <a:chOff x="9397217" y="2335234"/>
            <a:chExt cx="1167618" cy="2011685"/>
          </a:xfrm>
        </p:grpSpPr>
        <p:sp>
          <p:nvSpPr>
            <p:cNvPr id="101" name="Ovál 100"/>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 name="Volný tvar 101"/>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13" name="Kapalina X-"/>
          <p:cNvSpPr/>
          <p:nvPr/>
        </p:nvSpPr>
        <p:spPr>
          <a:xfrm>
            <a:off x="9448077" y="5269549"/>
            <a:ext cx="1925580" cy="482649"/>
          </a:xfrm>
          <a:custGeom>
            <a:avLst/>
            <a:gdLst>
              <a:gd name="connsiteX0" fmla="*/ 0 w 1925580"/>
              <a:gd name="connsiteY0" fmla="*/ 0 h 482649"/>
              <a:gd name="connsiteX1" fmla="*/ 1925580 w 1925580"/>
              <a:gd name="connsiteY1" fmla="*/ 0 h 482649"/>
              <a:gd name="connsiteX2" fmla="*/ 1925580 w 1925580"/>
              <a:gd name="connsiteY2" fmla="*/ 331520 h 482649"/>
              <a:gd name="connsiteX3" fmla="*/ 1924154 w 1925580"/>
              <a:gd name="connsiteY3" fmla="*/ 331520 h 482649"/>
              <a:gd name="connsiteX4" fmla="*/ 1924154 w 1925580"/>
              <a:gd name="connsiteY4" fmla="*/ 371274 h 482649"/>
              <a:gd name="connsiteX5" fmla="*/ 1811731 w 1925580"/>
              <a:gd name="connsiteY5" fmla="*/ 482649 h 482649"/>
              <a:gd name="connsiteX6" fmla="*/ 114472 w 1925580"/>
              <a:gd name="connsiteY6" fmla="*/ 482649 h 482649"/>
              <a:gd name="connsiteX7" fmla="*/ 2049 w 1925580"/>
              <a:gd name="connsiteY7" fmla="*/ 371274 h 482649"/>
              <a:gd name="connsiteX8" fmla="*/ 2049 w 1925580"/>
              <a:gd name="connsiteY8" fmla="*/ 331520 h 482649"/>
              <a:gd name="connsiteX9" fmla="*/ 0 w 1925580"/>
              <a:gd name="connsiteY9" fmla="*/ 331520 h 4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5580" h="482649">
                <a:moveTo>
                  <a:pt x="0" y="0"/>
                </a:moveTo>
                <a:lnTo>
                  <a:pt x="1925580" y="0"/>
                </a:lnTo>
                <a:lnTo>
                  <a:pt x="1925580" y="331520"/>
                </a:lnTo>
                <a:lnTo>
                  <a:pt x="1924154" y="331520"/>
                </a:lnTo>
                <a:lnTo>
                  <a:pt x="1924154" y="371274"/>
                </a:lnTo>
                <a:cubicBezTo>
                  <a:pt x="1924154" y="432785"/>
                  <a:pt x="1873821" y="482649"/>
                  <a:pt x="1811731" y="482649"/>
                </a:cubicBezTo>
                <a:lnTo>
                  <a:pt x="114472" y="482649"/>
                </a:lnTo>
                <a:cubicBezTo>
                  <a:pt x="52382" y="482649"/>
                  <a:pt x="2049" y="432785"/>
                  <a:pt x="2049" y="371274"/>
                </a:cubicBezTo>
                <a:lnTo>
                  <a:pt x="2049" y="331520"/>
                </a:lnTo>
                <a:lnTo>
                  <a:pt x="0" y="331520"/>
                </a:lnTo>
                <a:close/>
              </a:path>
            </a:pathLst>
          </a:custGeom>
          <a:solidFill>
            <a:srgbClr val="5B9BD5"/>
          </a:solidFill>
          <a:ln>
            <a:solidFill>
              <a:srgbClr val="245A8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sp>
        <p:nvSpPr>
          <p:cNvPr id="153" name="zakryti meziprostoru"/>
          <p:cNvSpPr/>
          <p:nvPr/>
        </p:nvSpPr>
        <p:spPr>
          <a:xfrm>
            <a:off x="8726557" y="5049077"/>
            <a:ext cx="662976" cy="1571855"/>
          </a:xfrm>
          <a:prstGeom prst="rect">
            <a:avLst/>
          </a:pr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Zakryti pod X-"/>
          <p:cNvSpPr/>
          <p:nvPr/>
        </p:nvSpPr>
        <p:spPr>
          <a:xfrm>
            <a:off x="9407540" y="5475283"/>
            <a:ext cx="2096278" cy="1144012"/>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grpSp>
        <p:nvGrpSpPr>
          <p:cNvPr id="115" name="Vanička X-"/>
          <p:cNvGrpSpPr/>
          <p:nvPr/>
        </p:nvGrpSpPr>
        <p:grpSpPr>
          <a:xfrm>
            <a:off x="9224324" y="4624015"/>
            <a:ext cx="2182808" cy="1371111"/>
            <a:chOff x="374349" y="4616605"/>
            <a:chExt cx="2182808" cy="1371111"/>
          </a:xfrm>
        </p:grpSpPr>
        <p:cxnSp>
          <p:nvCxnSpPr>
            <p:cNvPr id="116" name="Přímá spojnice 115"/>
            <p:cNvCxnSpPr/>
            <p:nvPr/>
          </p:nvCxnSpPr>
          <p:spPr>
            <a:xfrm>
              <a:off x="594928" y="4876424"/>
              <a:ext cx="0" cy="71023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Přímá spojnice 116"/>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Přímá spojnice 117"/>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Oblouk 118"/>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u="sng"/>
            </a:p>
          </p:txBody>
        </p:sp>
        <p:sp>
          <p:nvSpPr>
            <p:cNvPr id="120" name="Oblouk 119"/>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u="sng"/>
            </a:p>
          </p:txBody>
        </p:sp>
      </p:grpSp>
      <p:grpSp>
        <p:nvGrpSpPr>
          <p:cNvPr id="150" name="Zobáček nálevky X-"/>
          <p:cNvGrpSpPr/>
          <p:nvPr/>
        </p:nvGrpSpPr>
        <p:grpSpPr>
          <a:xfrm>
            <a:off x="9115979" y="4643364"/>
            <a:ext cx="337933" cy="258420"/>
            <a:chOff x="6351102" y="4542181"/>
            <a:chExt cx="358804" cy="275880"/>
          </a:xfrm>
        </p:grpSpPr>
        <p:cxnSp>
          <p:nvCxnSpPr>
            <p:cNvPr id="151" name="Přímá spojnice 150"/>
            <p:cNvCxnSpPr/>
            <p:nvPr/>
          </p:nvCxnSpPr>
          <p:spPr>
            <a:xfrm>
              <a:off x="6520070" y="4591879"/>
              <a:ext cx="189836" cy="22618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2" name="Oblouk 151"/>
            <p:cNvSpPr/>
            <p:nvPr/>
          </p:nvSpPr>
          <p:spPr>
            <a:xfrm>
              <a:off x="6351102" y="4542181"/>
              <a:ext cx="168965" cy="149087"/>
            </a:xfrm>
            <a:prstGeom prst="arc">
              <a:avLst/>
            </a:prstGeom>
            <a:ln w="5715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16" name="txt milionkrát"/>
          <p:cNvSpPr txBox="1"/>
          <p:nvPr/>
        </p:nvSpPr>
        <p:spPr>
          <a:xfrm>
            <a:off x="6322423" y="6270171"/>
            <a:ext cx="1920240" cy="369332"/>
          </a:xfrm>
          <a:prstGeom prst="rect">
            <a:avLst/>
          </a:prstGeom>
          <a:noFill/>
        </p:spPr>
        <p:txBody>
          <a:bodyPr wrap="square" rtlCol="0">
            <a:spAutoFit/>
          </a:bodyPr>
          <a:lstStyle/>
          <a:p>
            <a:r>
              <a:rPr lang="en-US" dirty="0"/>
              <a:t>&lt; </a:t>
            </a:r>
            <a:r>
              <a:rPr lang="cs-CZ" dirty="0"/>
              <a:t>milionkrát ↑ </a:t>
            </a:r>
            <a:r>
              <a:rPr lang="en-US" dirty="0"/>
              <a:t>&lt; &lt;</a:t>
            </a:r>
            <a:endParaRPr lang="cs-CZ" dirty="0"/>
          </a:p>
        </p:txBody>
      </p:sp>
      <p:sp>
        <p:nvSpPr>
          <p:cNvPr id="215" name="txt konc řádově H+makro"/>
          <p:cNvSpPr txBox="1"/>
          <p:nvPr/>
        </p:nvSpPr>
        <p:spPr>
          <a:xfrm>
            <a:off x="8094628" y="6174376"/>
            <a:ext cx="2155370" cy="646331"/>
          </a:xfrm>
          <a:prstGeom prst="rect">
            <a:avLst/>
          </a:prstGeom>
          <a:noFill/>
        </p:spPr>
        <p:txBody>
          <a:bodyPr wrap="square" rtlCol="0">
            <a:spAutoFit/>
          </a:bodyPr>
          <a:lstStyle/>
          <a:p>
            <a:r>
              <a:rPr lang="cs-CZ" dirty="0"/>
              <a:t>Koncentrace řádově</a:t>
            </a:r>
          </a:p>
          <a:p>
            <a:r>
              <a:rPr lang="cs-CZ" dirty="0"/>
              <a:t>10 </a:t>
            </a:r>
            <a:r>
              <a:rPr lang="cs-CZ" dirty="0" err="1"/>
              <a:t>mmol</a:t>
            </a:r>
            <a:r>
              <a:rPr lang="cs-CZ" dirty="0"/>
              <a:t>/l</a:t>
            </a:r>
          </a:p>
        </p:txBody>
      </p:sp>
      <p:sp>
        <p:nvSpPr>
          <p:cNvPr id="149" name="Text X-"/>
          <p:cNvSpPr txBox="1"/>
          <p:nvPr/>
        </p:nvSpPr>
        <p:spPr>
          <a:xfrm>
            <a:off x="10311456" y="4308799"/>
            <a:ext cx="572684" cy="461665"/>
          </a:xfrm>
          <a:prstGeom prst="rect">
            <a:avLst/>
          </a:prstGeom>
          <a:noFill/>
        </p:spPr>
        <p:txBody>
          <a:bodyPr wrap="square" rtlCol="0">
            <a:spAutoFit/>
          </a:bodyPr>
          <a:lstStyle/>
          <a:p>
            <a:r>
              <a:rPr lang="cs-CZ" sz="2400" b="1" dirty="0"/>
              <a:t>X</a:t>
            </a:r>
            <a:r>
              <a:rPr lang="cs-CZ" sz="2400" b="1" baseline="30000" dirty="0"/>
              <a:t>-</a:t>
            </a:r>
            <a:endParaRPr lang="cs-CZ" sz="2400" b="1" dirty="0"/>
          </a:p>
        </p:txBody>
      </p:sp>
      <p:cxnSp>
        <p:nvCxnSpPr>
          <p:cNvPr id="166" name="pH 7,4 ryska leva"/>
          <p:cNvCxnSpPr/>
          <p:nvPr/>
        </p:nvCxnSpPr>
        <p:spPr>
          <a:xfrm>
            <a:off x="4871611" y="4997810"/>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7" name="pH 7,4 ryska prava"/>
          <p:cNvCxnSpPr/>
          <p:nvPr/>
        </p:nvCxnSpPr>
        <p:spPr>
          <a:xfrm>
            <a:off x="5526219" y="4998599"/>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akční šipka pozadí"/>
          <p:cNvSpPr/>
          <p:nvPr/>
        </p:nvSpPr>
        <p:spPr>
          <a:xfrm rot="5400000">
            <a:off x="5324887" y="2056321"/>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8" name="pH 7,4 popis"/>
          <p:cNvSpPr txBox="1"/>
          <p:nvPr/>
        </p:nvSpPr>
        <p:spPr>
          <a:xfrm>
            <a:off x="4325634" y="4687229"/>
            <a:ext cx="1018632" cy="369332"/>
          </a:xfrm>
          <a:prstGeom prst="rect">
            <a:avLst/>
          </a:prstGeom>
          <a:noFill/>
        </p:spPr>
        <p:txBody>
          <a:bodyPr wrap="square" rtlCol="0">
            <a:spAutoFit/>
          </a:bodyPr>
          <a:lstStyle/>
          <a:p>
            <a:r>
              <a:rPr lang="cs-CZ" dirty="0"/>
              <a:t>pH= 7,4</a:t>
            </a:r>
          </a:p>
        </p:txBody>
      </p:sp>
      <p:sp>
        <p:nvSpPr>
          <p:cNvPr id="4" name="Reakční šipka popředí"/>
          <p:cNvSpPr/>
          <p:nvPr/>
        </p:nvSpPr>
        <p:spPr>
          <a:xfrm rot="5400000">
            <a:off x="5326236" y="2049577"/>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74" name="Plíce obr"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259" y="780653"/>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175" name="vetrak 1"/>
          <p:cNvGrpSpPr/>
          <p:nvPr/>
        </p:nvGrpSpPr>
        <p:grpSpPr>
          <a:xfrm>
            <a:off x="1720631" y="1190930"/>
            <a:ext cx="1208944" cy="1313588"/>
            <a:chOff x="5924331" y="1618210"/>
            <a:chExt cx="1208944" cy="1313588"/>
          </a:xfrm>
          <a:solidFill>
            <a:srgbClr val="FFC000"/>
          </a:solidFill>
        </p:grpSpPr>
        <p:sp>
          <p:nvSpPr>
            <p:cNvPr id="176" name="lopatka 6"/>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7" name="lopatka 5"/>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8" name="lopatka 4"/>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9" name="lopatka 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0" name="lopatka 2"/>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1" name="lopatka 1"/>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 name="Nadpis slidu 1"/>
          <p:cNvSpPr>
            <a:spLocks noGrp="1"/>
          </p:cNvSpPr>
          <p:nvPr>
            <p:ph type="title"/>
          </p:nvPr>
        </p:nvSpPr>
        <p:spPr>
          <a:xfrm>
            <a:off x="6727370" y="0"/>
            <a:ext cx="5146767" cy="1959429"/>
          </a:xfrm>
        </p:spPr>
        <p:txBody>
          <a:bodyPr/>
          <a:lstStyle/>
          <a:p>
            <a:r>
              <a:rPr lang="cs-CZ" b="1" u="sng" dirty="0">
                <a:solidFill>
                  <a:srgbClr val="C00000"/>
                </a:solidFill>
              </a:rPr>
              <a:t>Metabolická</a:t>
            </a:r>
            <a:r>
              <a:rPr lang="cs-CZ" b="1" u="sng" dirty="0"/>
              <a:t> </a:t>
            </a:r>
            <a:r>
              <a:rPr lang="cs-CZ" b="1" u="sng" dirty="0">
                <a:solidFill>
                  <a:srgbClr val="C00000"/>
                </a:solidFill>
              </a:rPr>
              <a:t>acidóza 1 </a:t>
            </a:r>
            <a:r>
              <a:rPr lang="cs-CZ" b="1" u="sng" dirty="0"/>
              <a:t>+ kompenzace</a:t>
            </a:r>
          </a:p>
        </p:txBody>
      </p:sp>
      <p:cxnSp>
        <p:nvCxnSpPr>
          <p:cNvPr id="201" name="Ryska H+ kompenz"/>
          <p:cNvCxnSpPr/>
          <p:nvPr/>
        </p:nvCxnSpPr>
        <p:spPr>
          <a:xfrm>
            <a:off x="5200377" y="4532405"/>
            <a:ext cx="312025" cy="0"/>
          </a:xfrm>
          <a:prstGeom prst="line">
            <a:avLst/>
          </a:prstGeom>
          <a:ln w="9525">
            <a:solidFill>
              <a:srgbClr val="D27208"/>
            </a:solidFill>
          </a:ln>
        </p:spPr>
        <p:style>
          <a:lnRef idx="1">
            <a:schemeClr val="accent1"/>
          </a:lnRef>
          <a:fillRef idx="0">
            <a:schemeClr val="accent1"/>
          </a:fillRef>
          <a:effectRef idx="0">
            <a:schemeClr val="accent1"/>
          </a:effectRef>
          <a:fontRef idx="minor">
            <a:schemeClr val="tx1"/>
          </a:fontRef>
        </p:style>
      </p:cxnSp>
      <p:sp>
        <p:nvSpPr>
          <p:cNvPr id="203" name="Šipka nahoru nerovnováha vpravo"/>
          <p:cNvSpPr/>
          <p:nvPr/>
        </p:nvSpPr>
        <p:spPr>
          <a:xfrm>
            <a:off x="6200433" y="3548309"/>
            <a:ext cx="233154" cy="499095"/>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4" name="Ohnutá šipka 203"/>
          <p:cNvSpPr/>
          <p:nvPr/>
        </p:nvSpPr>
        <p:spPr>
          <a:xfrm>
            <a:off x="3513908" y="1614560"/>
            <a:ext cx="636987" cy="838200"/>
          </a:xfrm>
          <a:prstGeom prst="bentArrow">
            <a:avLst/>
          </a:prstGeom>
          <a:solidFill>
            <a:srgbClr val="8BE1FF"/>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205" name="Plíce obr2 komp"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0511" y="815487"/>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206" name="vetrak 2"/>
          <p:cNvGrpSpPr/>
          <p:nvPr/>
        </p:nvGrpSpPr>
        <p:grpSpPr>
          <a:xfrm>
            <a:off x="4041472" y="1134324"/>
            <a:ext cx="1208944" cy="1313588"/>
            <a:chOff x="5924331" y="1618210"/>
            <a:chExt cx="1208944" cy="1313588"/>
          </a:xfrm>
          <a:solidFill>
            <a:srgbClr val="FFC000"/>
          </a:solidFill>
        </p:grpSpPr>
        <p:sp>
          <p:nvSpPr>
            <p:cNvPr id="207" name="lopatka 6"/>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8" name="lopatka 5"/>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9" name="lopatka 4"/>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0" name="lopatka 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1" name="lopatka 2"/>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2" name="lopatka 1"/>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13" name="txt Kussmaul"/>
          <p:cNvSpPr txBox="1"/>
          <p:nvPr/>
        </p:nvSpPr>
        <p:spPr>
          <a:xfrm>
            <a:off x="2220685" y="248193"/>
            <a:ext cx="2847703" cy="1240971"/>
          </a:xfrm>
          <a:prstGeom prst="rect">
            <a:avLst/>
          </a:prstGeom>
          <a:noFill/>
        </p:spPr>
        <p:txBody>
          <a:bodyPr wrap="square" rtlCol="0">
            <a:spAutoFit/>
          </a:bodyPr>
          <a:lstStyle/>
          <a:p>
            <a:pPr algn="ctr"/>
            <a:r>
              <a:rPr lang="cs-CZ" b="1" dirty="0"/>
              <a:t>Hyperventilace</a:t>
            </a:r>
            <a:r>
              <a:rPr lang="cs-CZ" dirty="0"/>
              <a:t> jako kompenzace acidózy: </a:t>
            </a:r>
            <a:r>
              <a:rPr lang="cs-CZ" b="1" dirty="0" err="1"/>
              <a:t>Kussmaulovo</a:t>
            </a:r>
            <a:r>
              <a:rPr lang="cs-CZ" dirty="0"/>
              <a:t> </a:t>
            </a:r>
            <a:r>
              <a:rPr lang="cs-CZ" dirty="0" err="1"/>
              <a:t>acidotické</a:t>
            </a:r>
            <a:r>
              <a:rPr lang="cs-CZ" dirty="0"/>
              <a:t> </a:t>
            </a:r>
            <a:r>
              <a:rPr lang="cs-CZ" b="1" dirty="0"/>
              <a:t>dýchání</a:t>
            </a:r>
          </a:p>
        </p:txBody>
      </p:sp>
      <p:sp>
        <p:nvSpPr>
          <p:cNvPr id="214" name="TextovéPole 213"/>
          <p:cNvSpPr txBox="1"/>
          <p:nvPr/>
        </p:nvSpPr>
        <p:spPr>
          <a:xfrm>
            <a:off x="4310744" y="6152606"/>
            <a:ext cx="2155370" cy="646331"/>
          </a:xfrm>
          <a:prstGeom prst="rect">
            <a:avLst/>
          </a:prstGeom>
          <a:noFill/>
        </p:spPr>
        <p:txBody>
          <a:bodyPr wrap="square" rtlCol="0">
            <a:spAutoFit/>
          </a:bodyPr>
          <a:lstStyle/>
          <a:p>
            <a:r>
              <a:rPr lang="cs-CZ" dirty="0"/>
              <a:t>Koncentrace řádově</a:t>
            </a:r>
          </a:p>
          <a:p>
            <a:r>
              <a:rPr lang="cs-CZ" dirty="0"/>
              <a:t>10 </a:t>
            </a:r>
            <a:r>
              <a:rPr lang="cs-CZ" dirty="0" err="1"/>
              <a:t>nmol</a:t>
            </a:r>
            <a:r>
              <a:rPr lang="cs-CZ" dirty="0"/>
              <a:t>/l</a:t>
            </a:r>
          </a:p>
        </p:txBody>
      </p:sp>
      <p:sp>
        <p:nvSpPr>
          <p:cNvPr id="219" name="Obdélník 218"/>
          <p:cNvSpPr/>
          <p:nvPr/>
        </p:nvSpPr>
        <p:spPr>
          <a:xfrm>
            <a:off x="2287451" y="4349934"/>
            <a:ext cx="248195" cy="195943"/>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20" name="AG 2"/>
          <p:cNvCxnSpPr/>
          <p:nvPr/>
        </p:nvCxnSpPr>
        <p:spPr>
          <a:xfrm>
            <a:off x="8807256" y="5254396"/>
            <a:ext cx="0" cy="49458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21" name="AG 3"/>
          <p:cNvCxnSpPr/>
          <p:nvPr/>
        </p:nvCxnSpPr>
        <p:spPr>
          <a:xfrm>
            <a:off x="11519983" y="5263103"/>
            <a:ext cx="0" cy="49458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22" name="AG 1"/>
          <p:cNvCxnSpPr/>
          <p:nvPr/>
        </p:nvCxnSpPr>
        <p:spPr>
          <a:xfrm>
            <a:off x="9625866" y="2977101"/>
            <a:ext cx="0" cy="49458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23" name="txt AG"/>
          <p:cNvSpPr txBox="1"/>
          <p:nvPr/>
        </p:nvSpPr>
        <p:spPr>
          <a:xfrm>
            <a:off x="9313818" y="1881053"/>
            <a:ext cx="2969623" cy="707886"/>
          </a:xfrm>
          <a:prstGeom prst="rect">
            <a:avLst/>
          </a:prstGeom>
          <a:noFill/>
        </p:spPr>
        <p:txBody>
          <a:bodyPr wrap="square" rtlCol="0">
            <a:spAutoFit/>
          </a:bodyPr>
          <a:lstStyle/>
          <a:p>
            <a:r>
              <a:rPr lang="cs-CZ" sz="2000" dirty="0"/>
              <a:t>AG = </a:t>
            </a:r>
            <a:r>
              <a:rPr lang="cs-CZ" sz="2000" i="1" dirty="0"/>
              <a:t>Na</a:t>
            </a:r>
            <a:r>
              <a:rPr lang="cs-CZ" sz="2000" i="1" baseline="30000" dirty="0"/>
              <a:t>+</a:t>
            </a:r>
            <a:r>
              <a:rPr lang="cs-CZ" sz="2000" i="1" dirty="0"/>
              <a:t> + K</a:t>
            </a:r>
            <a:r>
              <a:rPr lang="cs-CZ" sz="2000" i="1" baseline="30000" dirty="0"/>
              <a:t>+</a:t>
            </a:r>
            <a:r>
              <a:rPr lang="cs-CZ" sz="2000" i="1" dirty="0"/>
              <a:t> - Cl</a:t>
            </a:r>
            <a:r>
              <a:rPr lang="cs-CZ" sz="2000" i="1" baseline="30000" dirty="0"/>
              <a:t>- </a:t>
            </a:r>
            <a:r>
              <a:rPr lang="cs-CZ" sz="2000" i="1" dirty="0">
                <a:solidFill>
                  <a:srgbClr val="BC0000"/>
                </a:solidFill>
              </a:rPr>
              <a:t>-   HCO</a:t>
            </a:r>
            <a:r>
              <a:rPr lang="cs-CZ" sz="2000" i="1" baseline="-25000" dirty="0">
                <a:solidFill>
                  <a:srgbClr val="BC0000"/>
                </a:solidFill>
              </a:rPr>
              <a:t>3</a:t>
            </a:r>
            <a:r>
              <a:rPr lang="cs-CZ" sz="2000" i="1" baseline="30000" dirty="0">
                <a:solidFill>
                  <a:srgbClr val="BC0000"/>
                </a:solidFill>
              </a:rPr>
              <a:t>-</a:t>
            </a:r>
            <a:r>
              <a:rPr lang="cs-CZ" sz="2000" b="1" i="1" dirty="0">
                <a:solidFill>
                  <a:srgbClr val="BC0000"/>
                </a:solidFill>
              </a:rPr>
              <a:t> </a:t>
            </a:r>
            <a:r>
              <a:rPr lang="cs-CZ" sz="2000" b="1" i="1" dirty="0">
                <a:sym typeface="Wingdings" panose="05000000000000000000" pitchFamily="2" charset="2"/>
              </a:rPr>
              <a:t>(nezahrnuje  X</a:t>
            </a:r>
            <a:r>
              <a:rPr lang="cs-CZ" sz="2000" b="1" i="1" baseline="30000" dirty="0">
                <a:sym typeface="Wingdings" panose="05000000000000000000" pitchFamily="2" charset="2"/>
              </a:rPr>
              <a:t>-</a:t>
            </a:r>
            <a:r>
              <a:rPr lang="cs-CZ" sz="2000" b="1" i="1" dirty="0">
                <a:sym typeface="Wingdings" panose="05000000000000000000" pitchFamily="2" charset="2"/>
              </a:rPr>
              <a:t>)</a:t>
            </a:r>
          </a:p>
        </p:txBody>
      </p:sp>
      <p:cxnSp>
        <p:nvCxnSpPr>
          <p:cNvPr id="225" name="Přímá spojnice se šipkou 224"/>
          <p:cNvCxnSpPr/>
          <p:nvPr/>
        </p:nvCxnSpPr>
        <p:spPr>
          <a:xfrm>
            <a:off x="9823269" y="2978331"/>
            <a:ext cx="0" cy="496389"/>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Přímá spojnice se šipkou 230"/>
          <p:cNvCxnSpPr/>
          <p:nvPr/>
        </p:nvCxnSpPr>
        <p:spPr>
          <a:xfrm flipV="1">
            <a:off x="11660777" y="5238206"/>
            <a:ext cx="0" cy="51816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4" name="TextovéPole 233"/>
          <p:cNvSpPr txBox="1"/>
          <p:nvPr/>
        </p:nvSpPr>
        <p:spPr>
          <a:xfrm>
            <a:off x="10136780" y="2717073"/>
            <a:ext cx="2011680" cy="646331"/>
          </a:xfrm>
          <a:prstGeom prst="rect">
            <a:avLst/>
          </a:prstGeom>
          <a:noFill/>
        </p:spPr>
        <p:txBody>
          <a:bodyPr wrap="square" rtlCol="0">
            <a:spAutoFit/>
          </a:bodyPr>
          <a:lstStyle/>
          <a:p>
            <a:r>
              <a:rPr lang="cs-CZ" b="1" i="1" dirty="0">
                <a:sym typeface="Wingdings" panose="05000000000000000000" pitchFamily="2" charset="2"/>
              </a:rPr>
              <a:t>      </a:t>
            </a:r>
            <a:r>
              <a:rPr lang="cs-CZ" dirty="0"/>
              <a:t>AG je ekvivalentní    </a:t>
            </a:r>
            <a:r>
              <a:rPr lang="cs-CZ" b="1" i="1" dirty="0">
                <a:sym typeface="Wingdings" panose="05000000000000000000" pitchFamily="2" charset="2"/>
              </a:rPr>
              <a:t>X</a:t>
            </a:r>
            <a:r>
              <a:rPr lang="cs-CZ" b="1" i="1" baseline="30000" dirty="0">
                <a:sym typeface="Wingdings" panose="05000000000000000000" pitchFamily="2" charset="2"/>
              </a:rPr>
              <a:t>-</a:t>
            </a:r>
            <a:endParaRPr lang="cs-CZ" dirty="0"/>
          </a:p>
        </p:txBody>
      </p:sp>
      <p:cxnSp>
        <p:nvCxnSpPr>
          <p:cNvPr id="235" name="Přímá spojnice se šipkou 234"/>
          <p:cNvCxnSpPr/>
          <p:nvPr/>
        </p:nvCxnSpPr>
        <p:spPr>
          <a:xfrm flipH="1" flipV="1">
            <a:off x="9278983" y="1850572"/>
            <a:ext cx="8709" cy="409303"/>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Přímá spojnice se šipkou 237"/>
          <p:cNvCxnSpPr/>
          <p:nvPr/>
        </p:nvCxnSpPr>
        <p:spPr>
          <a:xfrm flipV="1">
            <a:off x="10711546" y="2734493"/>
            <a:ext cx="1" cy="26996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Přímá spojnice se šipkou 238"/>
          <p:cNvCxnSpPr/>
          <p:nvPr/>
        </p:nvCxnSpPr>
        <p:spPr>
          <a:xfrm>
            <a:off x="11438710" y="1854926"/>
            <a:ext cx="0" cy="38753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Přímá spojnice se šipkou 242"/>
          <p:cNvCxnSpPr/>
          <p:nvPr/>
        </p:nvCxnSpPr>
        <p:spPr>
          <a:xfrm flipV="1">
            <a:off x="11451775" y="3004459"/>
            <a:ext cx="1" cy="26996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5" name="Start zakrytí kyselin"/>
          <p:cNvSpPr/>
          <p:nvPr/>
        </p:nvSpPr>
        <p:spPr>
          <a:xfrm>
            <a:off x="6531429" y="4327643"/>
            <a:ext cx="5660571" cy="2542714"/>
          </a:xfrm>
          <a:prstGeom prst="rect">
            <a:avLst/>
          </a:pr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330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500"/>
                                        <p:tgtEl>
                                          <p:spTgt spid="155"/>
                                        </p:tgtEl>
                                      </p:cBhvr>
                                    </p:animEffect>
                                    <p:set>
                                      <p:cBhvr>
                                        <p:cTn id="7" dur="1" fill="hold">
                                          <p:stCondLst>
                                            <p:cond delay="1499"/>
                                          </p:stCondLst>
                                        </p:cTn>
                                        <p:tgtEl>
                                          <p:spTgt spid="15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3"/>
                                        </p:tgtEl>
                                      </p:cBhvr>
                                    </p:animEffect>
                                    <p:set>
                                      <p:cBhvr>
                                        <p:cTn id="10" dur="1" fill="hold">
                                          <p:stCondLst>
                                            <p:cond delay="499"/>
                                          </p:stCondLst>
                                        </p:cTn>
                                        <p:tgtEl>
                                          <p:spTgt spid="17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3"/>
                                        </p:tgtEl>
                                        <p:attrNameLst>
                                          <p:attrName>style.visibility</p:attrName>
                                        </p:attrNameLst>
                                      </p:cBhvr>
                                      <p:to>
                                        <p:strVal val="visible"/>
                                      </p:to>
                                    </p:set>
                                    <p:animEffect transition="in" filter="fade">
                                      <p:cBhvr>
                                        <p:cTn id="15" dur="500"/>
                                        <p:tgtEl>
                                          <p:spTgt spid="203"/>
                                        </p:tgtEl>
                                      </p:cBhvr>
                                    </p:animEffect>
                                  </p:childTnLst>
                                </p:cTn>
                              </p:par>
                            </p:childTnLst>
                          </p:cTn>
                        </p:par>
                        <p:par>
                          <p:cTn id="16" fill="hold">
                            <p:stCondLst>
                              <p:cond delay="500"/>
                            </p:stCondLst>
                            <p:childTnLst>
                              <p:par>
                                <p:cTn id="17" presetID="22" presetClass="exit" presetSubtype="2" fill="hold" grpId="0" nodeType="afterEffect">
                                  <p:stCondLst>
                                    <p:cond delay="0"/>
                                  </p:stCondLst>
                                  <p:childTnLst>
                                    <p:animEffect transition="out" filter="wipe(right)">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22" presetClass="entr" presetSubtype="2"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8.33333E-7 -3.7037E-7 L 8.33333E-7 0.08194 " pathEditMode="relative" rAng="0" ptsTypes="AA">
                                      <p:cBhvr>
                                        <p:cTn id="26" dur="2000" fill="hold"/>
                                        <p:tgtEl>
                                          <p:spTgt spid="98"/>
                                        </p:tgtEl>
                                        <p:attrNameLst>
                                          <p:attrName>ppt_x</p:attrName>
                                          <p:attrName>ppt_y</p:attrName>
                                        </p:attrNameLst>
                                      </p:cBhvr>
                                      <p:rCtr x="0" y="4097"/>
                                    </p:animMotion>
                                  </p:childTnLst>
                                </p:cTn>
                              </p:par>
                              <p:par>
                                <p:cTn id="27" presetID="42" presetClass="path" presetSubtype="0" accel="50000" decel="50000" fill="hold" grpId="0" nodeType="withEffect">
                                  <p:stCondLst>
                                    <p:cond delay="0"/>
                                  </p:stCondLst>
                                  <p:childTnLst>
                                    <p:animMotion origin="layout" path="M 2.08333E-7 -1.11111E-6 L 2.08333E-7 0.06065 " pathEditMode="relative" rAng="0" ptsTypes="AA">
                                      <p:cBhvr>
                                        <p:cTn id="28" dur="2000" fill="hold"/>
                                        <p:tgtEl>
                                          <p:spTgt spid="14"/>
                                        </p:tgtEl>
                                        <p:attrNameLst>
                                          <p:attrName>ppt_x</p:attrName>
                                          <p:attrName>ppt_y</p:attrName>
                                        </p:attrNameLst>
                                      </p:cBhvr>
                                      <p:rCtr x="0" y="3032"/>
                                    </p:animMotion>
                                  </p:childTnLst>
                                </p:cTn>
                              </p:par>
                              <p:par>
                                <p:cTn id="29" presetID="64" presetClass="path" presetSubtype="0" accel="50000" decel="50000" fill="hold" grpId="0" nodeType="withEffect">
                                  <p:stCondLst>
                                    <p:cond delay="0"/>
                                  </p:stCondLst>
                                  <p:childTnLst>
                                    <p:animMotion origin="layout" path="M 4.375E-6 3.7037E-7 L 4.375E-6 -0.05069 " pathEditMode="relative" rAng="0" ptsTypes="AA">
                                      <p:cBhvr>
                                        <p:cTn id="30" dur="2000" fill="hold"/>
                                        <p:tgtEl>
                                          <p:spTgt spid="160"/>
                                        </p:tgtEl>
                                        <p:attrNameLst>
                                          <p:attrName>ppt_x</p:attrName>
                                          <p:attrName>ppt_y</p:attrName>
                                        </p:attrNameLst>
                                      </p:cBhvr>
                                      <p:rCtr x="0" y="-2546"/>
                                    </p:animMotion>
                                  </p:childTnLst>
                                </p:cTn>
                              </p:par>
                              <p:par>
                                <p:cTn id="31" presetID="42" presetClass="path" presetSubtype="0" accel="50000" decel="50000" fill="hold" grpId="0" nodeType="withEffect">
                                  <p:stCondLst>
                                    <p:cond delay="1300"/>
                                  </p:stCondLst>
                                  <p:childTnLst>
                                    <p:animMotion origin="layout" path="M -3.54167E-6 3.7037E-7 L -3.54167E-6 0.02153 " pathEditMode="relative" rAng="0" ptsTypes="AA">
                                      <p:cBhvr>
                                        <p:cTn id="32" dur="1200" fill="hold"/>
                                        <p:tgtEl>
                                          <p:spTgt spid="6"/>
                                        </p:tgtEl>
                                        <p:attrNameLst>
                                          <p:attrName>ppt_x</p:attrName>
                                          <p:attrName>ppt_y</p:attrName>
                                        </p:attrNameLst>
                                      </p:cBhvr>
                                      <p:rCtr x="0" y="1065"/>
                                    </p:animMotion>
                                  </p:childTnLst>
                                </p:cTn>
                              </p:par>
                            </p:childTnLst>
                          </p:cTn>
                        </p:par>
                        <p:par>
                          <p:cTn id="33" fill="hold">
                            <p:stCondLst>
                              <p:cond delay="2500"/>
                            </p:stCondLst>
                            <p:childTnLst>
                              <p:par>
                                <p:cTn id="34" presetID="10" presetClass="exit" presetSubtype="0" fill="hold" grpId="0" nodeType="afterEffect">
                                  <p:stCondLst>
                                    <p:cond delay="0"/>
                                  </p:stCondLst>
                                  <p:childTnLst>
                                    <p:animEffect transition="out" filter="fade">
                                      <p:cBhvr>
                                        <p:cTn id="35" dur="300"/>
                                        <p:tgtEl>
                                          <p:spTgt spid="199"/>
                                        </p:tgtEl>
                                      </p:cBhvr>
                                    </p:animEffect>
                                    <p:set>
                                      <p:cBhvr>
                                        <p:cTn id="36" dur="1" fill="hold">
                                          <p:stCondLst>
                                            <p:cond delay="299"/>
                                          </p:stCondLst>
                                        </p:cTn>
                                        <p:tgtEl>
                                          <p:spTgt spid="19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3"/>
                                        </p:tgtEl>
                                      </p:cBhvr>
                                    </p:animEffect>
                                    <p:set>
                                      <p:cBhvr>
                                        <p:cTn id="39" dur="1" fill="hold">
                                          <p:stCondLst>
                                            <p:cond delay="499"/>
                                          </p:stCondLst>
                                        </p:cTn>
                                        <p:tgtEl>
                                          <p:spTgt spid="20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2000"/>
                                        <p:tgtEl>
                                          <p:spTgt spid="160"/>
                                        </p:tgtEl>
                                      </p:cBhvr>
                                    </p:animEffect>
                                    <p:set>
                                      <p:cBhvr>
                                        <p:cTn id="44" dur="1" fill="hold">
                                          <p:stCondLst>
                                            <p:cond delay="1999"/>
                                          </p:stCondLst>
                                        </p:cTn>
                                        <p:tgtEl>
                                          <p:spTgt spid="160"/>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5"/>
                                        </p:tgtEl>
                                        <p:attrNameLst>
                                          <p:attrName>style.visibility</p:attrName>
                                        </p:attrNameLst>
                                      </p:cBhvr>
                                      <p:to>
                                        <p:strVal val="visible"/>
                                      </p:to>
                                    </p:set>
                                  </p:childTnLst>
                                </p:cTn>
                              </p:par>
                              <p:par>
                                <p:cTn id="49" presetID="8" presetClass="emph" presetSubtype="0" repeatCount="indefinite" fill="hold" nodeType="withEffect">
                                  <p:stCondLst>
                                    <p:cond delay="0"/>
                                  </p:stCondLst>
                                  <p:endCondLst>
                                    <p:cond evt="onNext" delay="0">
                                      <p:tgtEl>
                                        <p:sldTgt/>
                                      </p:tgtEl>
                                    </p:cond>
                                  </p:endCondLst>
                                  <p:childTnLst>
                                    <p:animRot by="-21600000">
                                      <p:cBhvr>
                                        <p:cTn id="50" dur="2000" fill="hold"/>
                                        <p:tgtEl>
                                          <p:spTgt spid="175"/>
                                        </p:tgtEl>
                                        <p:attrNameLst>
                                          <p:attrName>r</p:attrName>
                                        </p:attrNameLst>
                                      </p:cBhvr>
                                    </p:animRo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1500"/>
                                  </p:stCondLst>
                                  <p:childTnLst>
                                    <p:set>
                                      <p:cBhvr>
                                        <p:cTn id="54" dur="1" fill="hold">
                                          <p:stCondLst>
                                            <p:cond delay="0"/>
                                          </p:stCondLst>
                                        </p:cTn>
                                        <p:tgtEl>
                                          <p:spTgt spid="156"/>
                                        </p:tgtEl>
                                        <p:attrNameLst>
                                          <p:attrName>style.visibility</p:attrName>
                                        </p:attrNameLst>
                                      </p:cBhvr>
                                      <p:to>
                                        <p:strVal val="visible"/>
                                      </p:to>
                                    </p:set>
                                  </p:childTnLst>
                                </p:cTn>
                              </p:par>
                              <p:par>
                                <p:cTn id="55" presetID="42" presetClass="path" presetSubtype="0" accel="50000" decel="50000" fill="hold" grpId="0" nodeType="withEffect">
                                  <p:stCondLst>
                                    <p:cond delay="1500"/>
                                  </p:stCondLst>
                                  <p:childTnLst>
                                    <p:animMotion origin="layout" path="M -4.58333E-6 3.7037E-6 L -4.58333E-6 0.0331 " pathEditMode="relative" rAng="0" ptsTypes="AA">
                                      <p:cBhvr>
                                        <p:cTn id="56" dur="2000" fill="hold"/>
                                        <p:tgtEl>
                                          <p:spTgt spid="193"/>
                                        </p:tgtEl>
                                        <p:attrNameLst>
                                          <p:attrName>ppt_x</p:attrName>
                                          <p:attrName>ppt_y</p:attrName>
                                        </p:attrNameLst>
                                      </p:cBhvr>
                                      <p:rCtr x="0" y="1644"/>
                                    </p:animMotion>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201"/>
                                        </p:tgtEl>
                                        <p:attrNameLst>
                                          <p:attrName>style.visibility</p:attrName>
                                        </p:attrNameLst>
                                      </p:cBhvr>
                                      <p:to>
                                        <p:strVal val="visible"/>
                                      </p:to>
                                    </p:set>
                                    <p:animEffect transition="in" filter="fade">
                                      <p:cBhvr>
                                        <p:cTn id="60" dur="400"/>
                                        <p:tgtEl>
                                          <p:spTgt spid="201"/>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3"/>
                                        </p:tgtEl>
                                        <p:attrNameLst>
                                          <p:attrName>style.visibility</p:attrName>
                                        </p:attrNameLst>
                                      </p:cBhvr>
                                      <p:to>
                                        <p:strVal val="visible"/>
                                      </p:to>
                                    </p:set>
                                    <p:animEffect transition="in" filter="fade">
                                      <p:cBhvr>
                                        <p:cTn id="67" dur="500"/>
                                        <p:tgtEl>
                                          <p:spTgt spid="223"/>
                                        </p:tgtEl>
                                      </p:cBhvr>
                                    </p:animEffect>
                                  </p:childTnLst>
                                </p:cTn>
                              </p:par>
                              <p:par>
                                <p:cTn id="68" presetID="10" presetClass="entr" presetSubtype="0" fill="hold" nodeType="withEffect">
                                  <p:stCondLst>
                                    <p:cond delay="0"/>
                                  </p:stCondLst>
                                  <p:childTnLst>
                                    <p:set>
                                      <p:cBhvr>
                                        <p:cTn id="69" dur="1" fill="hold">
                                          <p:stCondLst>
                                            <p:cond delay="0"/>
                                          </p:stCondLst>
                                        </p:cTn>
                                        <p:tgtEl>
                                          <p:spTgt spid="222"/>
                                        </p:tgtEl>
                                        <p:attrNameLst>
                                          <p:attrName>style.visibility</p:attrName>
                                        </p:attrNameLst>
                                      </p:cBhvr>
                                      <p:to>
                                        <p:strVal val="visible"/>
                                      </p:to>
                                    </p:set>
                                    <p:animEffect transition="in" filter="fade">
                                      <p:cBhvr>
                                        <p:cTn id="70" dur="500"/>
                                        <p:tgtEl>
                                          <p:spTgt spid="222"/>
                                        </p:tgtEl>
                                      </p:cBhvr>
                                    </p:animEffect>
                                  </p:childTnLst>
                                </p:cTn>
                              </p:par>
                              <p:par>
                                <p:cTn id="71" presetID="10" presetClass="entr" presetSubtype="0" fill="hold" nodeType="withEffect">
                                  <p:stCondLst>
                                    <p:cond delay="0"/>
                                  </p:stCondLst>
                                  <p:childTnLst>
                                    <p:set>
                                      <p:cBhvr>
                                        <p:cTn id="72" dur="1" fill="hold">
                                          <p:stCondLst>
                                            <p:cond delay="0"/>
                                          </p:stCondLst>
                                        </p:cTn>
                                        <p:tgtEl>
                                          <p:spTgt spid="225"/>
                                        </p:tgtEl>
                                        <p:attrNameLst>
                                          <p:attrName>style.visibility</p:attrName>
                                        </p:attrNameLst>
                                      </p:cBhvr>
                                      <p:to>
                                        <p:strVal val="visible"/>
                                      </p:to>
                                    </p:set>
                                    <p:animEffect transition="in" filter="fade">
                                      <p:cBhvr>
                                        <p:cTn id="73" dur="500"/>
                                        <p:tgtEl>
                                          <p:spTgt spid="225"/>
                                        </p:tgtEl>
                                      </p:cBhvr>
                                    </p:animEffect>
                                  </p:childTnLst>
                                </p:cTn>
                              </p:par>
                              <p:par>
                                <p:cTn id="74" presetID="10" presetClass="entr" presetSubtype="0" fill="hold" nodeType="withEffect">
                                  <p:stCondLst>
                                    <p:cond delay="0"/>
                                  </p:stCondLst>
                                  <p:childTnLst>
                                    <p:set>
                                      <p:cBhvr>
                                        <p:cTn id="75" dur="1" fill="hold">
                                          <p:stCondLst>
                                            <p:cond delay="0"/>
                                          </p:stCondLst>
                                        </p:cTn>
                                        <p:tgtEl>
                                          <p:spTgt spid="220"/>
                                        </p:tgtEl>
                                        <p:attrNameLst>
                                          <p:attrName>style.visibility</p:attrName>
                                        </p:attrNameLst>
                                      </p:cBhvr>
                                      <p:to>
                                        <p:strVal val="visible"/>
                                      </p:to>
                                    </p:set>
                                    <p:animEffect transition="in" filter="fade">
                                      <p:cBhvr>
                                        <p:cTn id="76" dur="500"/>
                                        <p:tgtEl>
                                          <p:spTgt spid="220"/>
                                        </p:tgtEl>
                                      </p:cBhvr>
                                    </p:animEffect>
                                  </p:childTnLst>
                                </p:cTn>
                              </p:par>
                              <p:par>
                                <p:cTn id="77" presetID="10" presetClass="entr" presetSubtype="0" fill="hold" nodeType="withEffect">
                                  <p:stCondLst>
                                    <p:cond delay="0"/>
                                  </p:stCondLst>
                                  <p:childTnLst>
                                    <p:set>
                                      <p:cBhvr>
                                        <p:cTn id="78" dur="1" fill="hold">
                                          <p:stCondLst>
                                            <p:cond delay="0"/>
                                          </p:stCondLst>
                                        </p:cTn>
                                        <p:tgtEl>
                                          <p:spTgt spid="221"/>
                                        </p:tgtEl>
                                        <p:attrNameLst>
                                          <p:attrName>style.visibility</p:attrName>
                                        </p:attrNameLst>
                                      </p:cBhvr>
                                      <p:to>
                                        <p:strVal val="visible"/>
                                      </p:to>
                                    </p:set>
                                    <p:animEffect transition="in" filter="fade">
                                      <p:cBhvr>
                                        <p:cTn id="79" dur="500"/>
                                        <p:tgtEl>
                                          <p:spTgt spid="221"/>
                                        </p:tgtEl>
                                      </p:cBhvr>
                                    </p:animEffect>
                                  </p:childTnLst>
                                </p:cTn>
                              </p:par>
                              <p:par>
                                <p:cTn id="80" presetID="10" presetClass="entr" presetSubtype="0" fill="hold" nodeType="withEffect">
                                  <p:stCondLst>
                                    <p:cond delay="0"/>
                                  </p:stCondLst>
                                  <p:childTnLst>
                                    <p:set>
                                      <p:cBhvr>
                                        <p:cTn id="81" dur="1" fill="hold">
                                          <p:stCondLst>
                                            <p:cond delay="0"/>
                                          </p:stCondLst>
                                        </p:cTn>
                                        <p:tgtEl>
                                          <p:spTgt spid="231"/>
                                        </p:tgtEl>
                                        <p:attrNameLst>
                                          <p:attrName>style.visibility</p:attrName>
                                        </p:attrNameLst>
                                      </p:cBhvr>
                                      <p:to>
                                        <p:strVal val="visible"/>
                                      </p:to>
                                    </p:set>
                                    <p:animEffect transition="in" filter="fade">
                                      <p:cBhvr>
                                        <p:cTn id="82" dur="500"/>
                                        <p:tgtEl>
                                          <p:spTgt spid="2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35"/>
                                        </p:tgtEl>
                                        <p:attrNameLst>
                                          <p:attrName>style.visibility</p:attrName>
                                        </p:attrNameLst>
                                      </p:cBhvr>
                                      <p:to>
                                        <p:strVal val="visible"/>
                                      </p:to>
                                    </p:set>
                                    <p:animEffect transition="in" filter="fade">
                                      <p:cBhvr>
                                        <p:cTn id="87" dur="500"/>
                                        <p:tgtEl>
                                          <p:spTgt spid="235"/>
                                        </p:tgtEl>
                                      </p:cBhvr>
                                    </p:animEffect>
                                  </p:childTnLst>
                                </p:cTn>
                              </p:par>
                              <p:par>
                                <p:cTn id="88" presetID="10" presetClass="entr" presetSubtype="0" fill="hold" nodeType="with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fade">
                                      <p:cBhvr>
                                        <p:cTn id="90" dur="500"/>
                                        <p:tgtEl>
                                          <p:spTgt spid="23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38"/>
                                        </p:tgtEl>
                                        <p:attrNameLst>
                                          <p:attrName>style.visibility</p:attrName>
                                        </p:attrNameLst>
                                      </p:cBhvr>
                                      <p:to>
                                        <p:strVal val="visible"/>
                                      </p:to>
                                    </p:set>
                                    <p:animEffect transition="in" filter="fade">
                                      <p:cBhvr>
                                        <p:cTn id="95" dur="500"/>
                                        <p:tgtEl>
                                          <p:spTgt spid="238"/>
                                        </p:tgtEl>
                                      </p:cBhvr>
                                    </p:animEffect>
                                  </p:childTnLst>
                                </p:cTn>
                              </p:par>
                              <p:par>
                                <p:cTn id="96" presetID="10" presetClass="entr" presetSubtype="0" fill="hold" nodeType="withEffect">
                                  <p:stCondLst>
                                    <p:cond delay="0"/>
                                  </p:stCondLst>
                                  <p:childTnLst>
                                    <p:set>
                                      <p:cBhvr>
                                        <p:cTn id="97" dur="1" fill="hold">
                                          <p:stCondLst>
                                            <p:cond delay="0"/>
                                          </p:stCondLst>
                                        </p:cTn>
                                        <p:tgtEl>
                                          <p:spTgt spid="243"/>
                                        </p:tgtEl>
                                        <p:attrNameLst>
                                          <p:attrName>style.visibility</p:attrName>
                                        </p:attrNameLst>
                                      </p:cBhvr>
                                      <p:to>
                                        <p:strVal val="visible"/>
                                      </p:to>
                                    </p:set>
                                    <p:animEffect transition="in" filter="fade">
                                      <p:cBhvr>
                                        <p:cTn id="98" dur="500"/>
                                        <p:tgtEl>
                                          <p:spTgt spid="24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4"/>
                                        </p:tgtEl>
                                        <p:attrNameLst>
                                          <p:attrName>style.visibility</p:attrName>
                                        </p:attrNameLst>
                                      </p:cBhvr>
                                      <p:to>
                                        <p:strVal val="visible"/>
                                      </p:to>
                                    </p:set>
                                    <p:animEffect transition="in" filter="fade">
                                      <p:cBhvr>
                                        <p:cTn id="101" dur="500"/>
                                        <p:tgtEl>
                                          <p:spTgt spid="234"/>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205"/>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20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4"/>
                                        </p:tgtEl>
                                        <p:attrNameLst>
                                          <p:attrName>style.visibility</p:attrName>
                                        </p:attrNameLst>
                                      </p:cBhvr>
                                      <p:to>
                                        <p:strVal val="visible"/>
                                      </p:to>
                                    </p:set>
                                  </p:childTnLst>
                                </p:cTn>
                              </p:par>
                              <p:par>
                                <p:cTn id="110" presetID="8" presetClass="emph" presetSubtype="0" repeatCount="indefinite" fill="hold" nodeType="withEffect">
                                  <p:stCondLst>
                                    <p:cond delay="0"/>
                                  </p:stCondLst>
                                  <p:endCondLst>
                                    <p:cond evt="onNext" delay="0">
                                      <p:tgtEl>
                                        <p:sldTgt/>
                                      </p:tgtEl>
                                    </p:cond>
                                  </p:endCondLst>
                                  <p:childTnLst>
                                    <p:animRot by="-21600000">
                                      <p:cBhvr>
                                        <p:cTn id="111" dur="2000" fill="hold"/>
                                        <p:tgtEl>
                                          <p:spTgt spid="175"/>
                                        </p:tgtEl>
                                        <p:attrNameLst>
                                          <p:attrName>r</p:attrName>
                                        </p:attrNameLst>
                                      </p:cBhvr>
                                    </p:animRot>
                                  </p:childTnLst>
                                </p:cTn>
                              </p:par>
                              <p:par>
                                <p:cTn id="112" presetID="8" presetClass="emph" presetSubtype="0" repeatCount="indefinite" fill="hold" nodeType="withEffect">
                                  <p:stCondLst>
                                    <p:cond delay="0"/>
                                  </p:stCondLst>
                                  <p:endCondLst>
                                    <p:cond evt="onNext" delay="0">
                                      <p:tgtEl>
                                        <p:sldTgt/>
                                      </p:tgtEl>
                                    </p:cond>
                                  </p:endCondLst>
                                  <p:childTnLst>
                                    <p:animRot by="21600000">
                                      <p:cBhvr>
                                        <p:cTn id="113" dur="2000" fill="hold"/>
                                        <p:tgtEl>
                                          <p:spTgt spid="206"/>
                                        </p:tgtEl>
                                        <p:attrNameLst>
                                          <p:attrName>r</p:attrName>
                                        </p:attrNameLst>
                                      </p:cBhvr>
                                    </p:animRot>
                                  </p:childTnLst>
                                </p:cTn>
                              </p:par>
                              <p:par>
                                <p:cTn id="114" presetID="42" presetClass="path" presetSubtype="0" accel="50000" decel="50000" fill="hold" grpId="0" nodeType="withEffect">
                                  <p:stCondLst>
                                    <p:cond delay="0"/>
                                  </p:stCondLst>
                                  <p:childTnLst>
                                    <p:animMotion origin="layout" path="M 4.79167E-6 4.81481E-6 L 4.79167E-6 0.02685 " pathEditMode="relative" rAng="0" ptsTypes="AA">
                                      <p:cBhvr>
                                        <p:cTn id="115" dur="2000" fill="hold"/>
                                        <p:tgtEl>
                                          <p:spTgt spid="23"/>
                                        </p:tgtEl>
                                        <p:attrNameLst>
                                          <p:attrName>ppt_x</p:attrName>
                                          <p:attrName>ppt_y</p:attrName>
                                        </p:attrNameLst>
                                      </p:cBhvr>
                                      <p:rCtr x="0" y="1343"/>
                                    </p:animMotion>
                                  </p:childTnLst>
                                </p:cTn>
                              </p:par>
                              <p:par>
                                <p:cTn id="116" presetID="10" presetClass="exit" presetSubtype="0" fill="hold" grpId="0" nodeType="withEffect">
                                  <p:stCondLst>
                                    <p:cond delay="1900"/>
                                  </p:stCondLst>
                                  <p:childTnLst>
                                    <p:animEffect transition="out" filter="fade">
                                      <p:cBhvr>
                                        <p:cTn id="117" dur="400"/>
                                        <p:tgtEl>
                                          <p:spTgt spid="198"/>
                                        </p:tgtEl>
                                      </p:cBhvr>
                                    </p:animEffect>
                                    <p:set>
                                      <p:cBhvr>
                                        <p:cTn id="118" dur="1" fill="hold">
                                          <p:stCondLst>
                                            <p:cond delay="399"/>
                                          </p:stCondLst>
                                        </p:cTn>
                                        <p:tgtEl>
                                          <p:spTgt spid="198"/>
                                        </p:tgtEl>
                                        <p:attrNameLst>
                                          <p:attrName>style.visibility</p:attrName>
                                        </p:attrNameLst>
                                      </p:cBhvr>
                                      <p:to>
                                        <p:strVal val="hidden"/>
                                      </p:to>
                                    </p:set>
                                  </p:childTnLst>
                                </p:cTn>
                              </p:par>
                              <p:par>
                                <p:cTn id="119" presetID="10" presetClass="entr" presetSubtype="0" fill="hold" grpId="0" nodeType="withEffect">
                                  <p:stCondLst>
                                    <p:cond delay="1900"/>
                                  </p:stCondLst>
                                  <p:childTnLst>
                                    <p:set>
                                      <p:cBhvr>
                                        <p:cTn id="120" dur="1" fill="hold">
                                          <p:stCondLst>
                                            <p:cond delay="0"/>
                                          </p:stCondLst>
                                        </p:cTn>
                                        <p:tgtEl>
                                          <p:spTgt spid="213"/>
                                        </p:tgtEl>
                                        <p:attrNameLst>
                                          <p:attrName>style.visibility</p:attrName>
                                        </p:attrNameLst>
                                      </p:cBhvr>
                                      <p:to>
                                        <p:strVal val="visible"/>
                                      </p:to>
                                    </p:set>
                                    <p:animEffect transition="in" filter="fade">
                                      <p:cBhvr>
                                        <p:cTn id="121" dur="500"/>
                                        <p:tgtEl>
                                          <p:spTgt spid="21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xit" presetSubtype="2" fill="hold" grpId="1" nodeType="clickEffect">
                                  <p:stCondLst>
                                    <p:cond delay="0"/>
                                  </p:stCondLst>
                                  <p:childTnLst>
                                    <p:animEffect transition="out" filter="wipe(right)">
                                      <p:cBhvr>
                                        <p:cTn id="125" dur="2000"/>
                                        <p:tgtEl>
                                          <p:spTgt spid="5"/>
                                        </p:tgtEl>
                                      </p:cBhvr>
                                    </p:animEffect>
                                    <p:set>
                                      <p:cBhvr>
                                        <p:cTn id="126" dur="1" fill="hold">
                                          <p:stCondLst>
                                            <p:cond delay="1999"/>
                                          </p:stCondLst>
                                        </p:cTn>
                                        <p:tgtEl>
                                          <p:spTgt spid="5"/>
                                        </p:tgtEl>
                                        <p:attrNameLst>
                                          <p:attrName>style.visibility</p:attrName>
                                        </p:attrNameLst>
                                      </p:cBhvr>
                                      <p:to>
                                        <p:strVal val="hidden"/>
                                      </p:to>
                                    </p:set>
                                  </p:childTnLst>
                                </p:cTn>
                              </p:par>
                              <p:par>
                                <p:cTn id="127" presetID="22" presetClass="entr" presetSubtype="2" fill="hold" grpId="1" nodeType="withEffect">
                                  <p:stCondLst>
                                    <p:cond delay="500"/>
                                  </p:stCondLst>
                                  <p:childTnLst>
                                    <p:set>
                                      <p:cBhvr>
                                        <p:cTn id="128" dur="1" fill="hold">
                                          <p:stCondLst>
                                            <p:cond delay="0"/>
                                          </p:stCondLst>
                                        </p:cTn>
                                        <p:tgtEl>
                                          <p:spTgt spid="4"/>
                                        </p:tgtEl>
                                        <p:attrNameLst>
                                          <p:attrName>style.visibility</p:attrName>
                                        </p:attrNameLst>
                                      </p:cBhvr>
                                      <p:to>
                                        <p:strVal val="visible"/>
                                      </p:to>
                                    </p:set>
                                    <p:animEffect transition="in" filter="wipe(right)">
                                      <p:cBhvr>
                                        <p:cTn id="129" dur="2000"/>
                                        <p:tgtEl>
                                          <p:spTgt spid="4"/>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194"/>
                                        </p:tgtEl>
                                        <p:attrNameLst>
                                          <p:attrName>style.visibility</p:attrName>
                                        </p:attrNameLst>
                                      </p:cBhvr>
                                      <p:to>
                                        <p:strVal val="visible"/>
                                      </p:to>
                                    </p:set>
                                  </p:childTnLst>
                                </p:cTn>
                              </p:par>
                              <p:par>
                                <p:cTn id="134" presetID="64" presetClass="path" presetSubtype="0" accel="50000" decel="50000" fill="hold" grpId="0" nodeType="withEffect">
                                  <p:stCondLst>
                                    <p:cond delay="0"/>
                                  </p:stCondLst>
                                  <p:childTnLst>
                                    <p:animMotion origin="layout" path="M -4.79167E-6 7.40741E-7 L -4.79167E-6 0.03194 " pathEditMode="relative" rAng="0" ptsTypes="AA">
                                      <p:cBhvr>
                                        <p:cTn id="135" dur="2000" fill="hold"/>
                                        <p:tgtEl>
                                          <p:spTgt spid="3"/>
                                        </p:tgtEl>
                                        <p:attrNameLst>
                                          <p:attrName>ppt_x</p:attrName>
                                          <p:attrName>ppt_y</p:attrName>
                                        </p:attrNameLst>
                                      </p:cBhvr>
                                      <p:rCtr x="0" y="1597"/>
                                    </p:animMotion>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73"/>
                                        </p:tgtEl>
                                        <p:attrNameLst>
                                          <p:attrName>style.visibility</p:attrName>
                                        </p:attrNameLst>
                                      </p:cBhvr>
                                      <p:to>
                                        <p:strVal val="visible"/>
                                      </p:to>
                                    </p:set>
                                  </p:childTnLst>
                                </p:cTn>
                              </p:par>
                              <p:par>
                                <p:cTn id="140" presetID="10" presetClass="entr" presetSubtype="0" fill="hold" grpId="0" nodeType="withEffect">
                                  <p:stCondLst>
                                    <p:cond delay="0"/>
                                  </p:stCondLst>
                                  <p:childTnLst>
                                    <p:set>
                                      <p:cBhvr>
                                        <p:cTn id="141" dur="1" fill="hold">
                                          <p:stCondLst>
                                            <p:cond delay="0"/>
                                          </p:stCondLst>
                                        </p:cTn>
                                        <p:tgtEl>
                                          <p:spTgt spid="219"/>
                                        </p:tgtEl>
                                        <p:attrNameLst>
                                          <p:attrName>style.visibility</p:attrName>
                                        </p:attrNameLst>
                                      </p:cBhvr>
                                      <p:to>
                                        <p:strVal val="visible"/>
                                      </p:to>
                                    </p:set>
                                    <p:animEffect transition="in" filter="fade">
                                      <p:cBhvr>
                                        <p:cTn id="142" dur="9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2" grpId="0"/>
      <p:bldP spid="6" grpId="0" animBg="1"/>
      <p:bldP spid="156" grpId="0" animBg="1"/>
      <p:bldP spid="193" grpId="0" animBg="1"/>
      <p:bldP spid="199" grpId="0" animBg="1"/>
      <p:bldP spid="194" grpId="0" animBg="1"/>
      <p:bldP spid="3" grpId="0" animBg="1"/>
      <p:bldP spid="198" grpId="0" animBg="1"/>
      <p:bldP spid="173" grpId="0" animBg="1"/>
      <p:bldP spid="14" grpId="0" animBg="1"/>
      <p:bldP spid="160" grpId="0" animBg="1"/>
      <p:bldP spid="160" grpId="1" animBg="1"/>
      <p:bldP spid="23" grpId="0" animBg="1"/>
      <p:bldP spid="34" grpId="0" animBg="1"/>
      <p:bldP spid="98" grpId="0" animBg="1"/>
      <p:bldP spid="5" grpId="0" animBg="1"/>
      <p:bldP spid="5" grpId="1" animBg="1"/>
      <p:bldP spid="4" grpId="0" animBg="1"/>
      <p:bldP spid="4" grpId="1" animBg="1"/>
      <p:bldP spid="203" grpId="0" animBg="1"/>
      <p:bldP spid="203" grpId="1" animBg="1"/>
      <p:bldP spid="204" grpId="0" animBg="1"/>
      <p:bldP spid="213" grpId="0"/>
      <p:bldP spid="219" grpId="0" animBg="1"/>
      <p:bldP spid="223" grpId="0"/>
      <p:bldP spid="234" grpId="0"/>
      <p:bldP spid="1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75566" y="247560"/>
            <a:ext cx="5216434" cy="1325563"/>
          </a:xfrm>
        </p:spPr>
        <p:txBody>
          <a:bodyPr/>
          <a:lstStyle/>
          <a:p>
            <a:r>
              <a:rPr lang="cs-CZ" b="1" u="sng" dirty="0">
                <a:solidFill>
                  <a:srgbClr val="C00000"/>
                </a:solidFill>
              </a:rPr>
              <a:t>Metabolická acidóza 2 </a:t>
            </a:r>
            <a:r>
              <a:rPr lang="cs-CZ" b="1" u="sng" dirty="0"/>
              <a:t>+ kompenzace</a:t>
            </a:r>
          </a:p>
        </p:txBody>
      </p:sp>
      <p:sp>
        <p:nvSpPr>
          <p:cNvPr id="3" name="Kapalina H+ nahoře"/>
          <p:cNvSpPr/>
          <p:nvPr/>
        </p:nvSpPr>
        <p:spPr>
          <a:xfrm>
            <a:off x="5361103" y="5522763"/>
            <a:ext cx="307632" cy="611087"/>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Kapalina H+ dole"/>
          <p:cNvSpPr/>
          <p:nvPr/>
        </p:nvSpPr>
        <p:spPr>
          <a:xfrm>
            <a:off x="5360961" y="5513854"/>
            <a:ext cx="307773" cy="767208"/>
          </a:xfrm>
          <a:custGeom>
            <a:avLst/>
            <a:gdLst>
              <a:gd name="connsiteX0" fmla="*/ 0 w 307773"/>
              <a:gd name="connsiteY0" fmla="*/ 0 h 767208"/>
              <a:gd name="connsiteX1" fmla="*/ 307773 w 307773"/>
              <a:gd name="connsiteY1" fmla="*/ 0 h 767208"/>
              <a:gd name="connsiteX2" fmla="*/ 307773 w 307773"/>
              <a:gd name="connsiteY2" fmla="*/ 343459 h 767208"/>
              <a:gd name="connsiteX3" fmla="*/ 303313 w 307773"/>
              <a:gd name="connsiteY3" fmla="*/ 343459 h 767208"/>
              <a:gd name="connsiteX4" fmla="*/ 303313 w 307773"/>
              <a:gd name="connsiteY4" fmla="*/ 627068 h 767208"/>
              <a:gd name="connsiteX5" fmla="*/ 302464 w 307773"/>
              <a:gd name="connsiteY5" fmla="*/ 627068 h 767208"/>
              <a:gd name="connsiteX6" fmla="*/ 303313 w 307773"/>
              <a:gd name="connsiteY6" fmla="*/ 630961 h 767208"/>
              <a:gd name="connsiteX7" fmla="*/ 156117 w 307773"/>
              <a:gd name="connsiteY7" fmla="*/ 767208 h 767208"/>
              <a:gd name="connsiteX8" fmla="*/ 8921 w 307773"/>
              <a:gd name="connsiteY8" fmla="*/ 630961 h 767208"/>
              <a:gd name="connsiteX9" fmla="*/ 9770 w 307773"/>
              <a:gd name="connsiteY9" fmla="*/ 627068 h 767208"/>
              <a:gd name="connsiteX10" fmla="*/ 8921 w 307773"/>
              <a:gd name="connsiteY10" fmla="*/ 627068 h 767208"/>
              <a:gd name="connsiteX11" fmla="*/ 8921 w 307773"/>
              <a:gd name="connsiteY11" fmla="*/ 343459 h 767208"/>
              <a:gd name="connsiteX12" fmla="*/ 0 w 307773"/>
              <a:gd name="connsiteY12" fmla="*/ 343459 h 7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73" h="767208">
                <a:moveTo>
                  <a:pt x="0" y="0"/>
                </a:moveTo>
                <a:lnTo>
                  <a:pt x="307773" y="0"/>
                </a:lnTo>
                <a:lnTo>
                  <a:pt x="307773" y="343459"/>
                </a:lnTo>
                <a:lnTo>
                  <a:pt x="303313" y="343459"/>
                </a:lnTo>
                <a:lnTo>
                  <a:pt x="303313" y="627068"/>
                </a:lnTo>
                <a:lnTo>
                  <a:pt x="302464" y="627068"/>
                </a:lnTo>
                <a:lnTo>
                  <a:pt x="303313" y="630961"/>
                </a:lnTo>
                <a:cubicBezTo>
                  <a:pt x="303313" y="706208"/>
                  <a:pt x="237411" y="767208"/>
                  <a:pt x="156117" y="767208"/>
                </a:cubicBezTo>
                <a:cubicBezTo>
                  <a:pt x="74823" y="767208"/>
                  <a:pt x="8921" y="706208"/>
                  <a:pt x="8921" y="630961"/>
                </a:cubicBezTo>
                <a:lnTo>
                  <a:pt x="9770" y="627068"/>
                </a:lnTo>
                <a:lnTo>
                  <a:pt x="8921" y="627068"/>
                </a:lnTo>
                <a:lnTo>
                  <a:pt x="8921" y="343459"/>
                </a:lnTo>
                <a:lnTo>
                  <a:pt x="0" y="343459"/>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grpSp>
        <p:nvGrpSpPr>
          <p:cNvPr id="5" name="Zkumavka H+"/>
          <p:cNvGrpSpPr/>
          <p:nvPr/>
        </p:nvGrpSpPr>
        <p:grpSpPr>
          <a:xfrm>
            <a:off x="5349646" y="4692045"/>
            <a:ext cx="328807" cy="1604665"/>
            <a:chOff x="4982838" y="2487654"/>
            <a:chExt cx="328807" cy="1604665"/>
          </a:xfrm>
        </p:grpSpPr>
        <p:cxnSp>
          <p:nvCxnSpPr>
            <p:cNvPr id="6" name="Přímá spojnice 5"/>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blouk 7"/>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Oblouk 8"/>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0" name="Přímá spojnice 9"/>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xt H+"/>
          <p:cNvSpPr txBox="1"/>
          <p:nvPr/>
        </p:nvSpPr>
        <p:spPr>
          <a:xfrm>
            <a:off x="5758454" y="5023745"/>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sp>
        <p:nvSpPr>
          <p:cNvPr id="12" name="txt kompenzace"/>
          <p:cNvSpPr txBox="1"/>
          <p:nvPr/>
        </p:nvSpPr>
        <p:spPr>
          <a:xfrm>
            <a:off x="2388557" y="4922921"/>
            <a:ext cx="2209800" cy="923330"/>
          </a:xfrm>
          <a:prstGeom prst="rect">
            <a:avLst/>
          </a:prstGeom>
          <a:noFill/>
        </p:spPr>
        <p:txBody>
          <a:bodyPr wrap="square" rtlCol="0">
            <a:spAutoFit/>
          </a:bodyPr>
          <a:lstStyle/>
          <a:p>
            <a:r>
              <a:rPr lang="cs-CZ" dirty="0"/>
              <a:t>Díky kompenzaci se H</a:t>
            </a:r>
            <a:r>
              <a:rPr lang="cs-CZ" baseline="30000" dirty="0"/>
              <a:t>+ </a:t>
            </a:r>
            <a:r>
              <a:rPr lang="cs-CZ" dirty="0"/>
              <a:t>a pH vrací blíže k normálu</a:t>
            </a:r>
          </a:p>
        </p:txBody>
      </p:sp>
      <p:cxnSp>
        <p:nvCxnSpPr>
          <p:cNvPr id="13" name="Ryska H+ norm"/>
          <p:cNvCxnSpPr/>
          <p:nvPr/>
        </p:nvCxnSpPr>
        <p:spPr>
          <a:xfrm>
            <a:off x="5371342" y="5510057"/>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cxnSp>
        <p:nvCxnSpPr>
          <p:cNvPr id="14" name="Ryska H+ dekomp"/>
          <p:cNvCxnSpPr/>
          <p:nvPr/>
        </p:nvCxnSpPr>
        <p:spPr>
          <a:xfrm>
            <a:off x="5375960" y="4909308"/>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sp>
        <p:nvSpPr>
          <p:cNvPr id="19" name="Reakční šipka popředí"/>
          <p:cNvSpPr/>
          <p:nvPr/>
        </p:nvSpPr>
        <p:spPr>
          <a:xfrm rot="5400000">
            <a:off x="5075136" y="2397917"/>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0" name="Reakční šipka pozadí"/>
          <p:cNvSpPr/>
          <p:nvPr/>
        </p:nvSpPr>
        <p:spPr>
          <a:xfrm rot="5400000">
            <a:off x="5073787" y="2404661"/>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1" name="Kapalina HCO3- horní"/>
          <p:cNvSpPr/>
          <p:nvPr/>
        </p:nvSpPr>
        <p:spPr>
          <a:xfrm>
            <a:off x="7445873" y="3229062"/>
            <a:ext cx="1940849" cy="44813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Kapalina HCO3 dolní"/>
          <p:cNvSpPr/>
          <p:nvPr/>
        </p:nvSpPr>
        <p:spPr>
          <a:xfrm>
            <a:off x="7452177" y="3664909"/>
            <a:ext cx="1922105"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akrytí pod HCO3-"/>
          <p:cNvSpPr/>
          <p:nvPr/>
        </p:nvSpPr>
        <p:spPr>
          <a:xfrm>
            <a:off x="7385556" y="3811899"/>
            <a:ext cx="2096278" cy="795977"/>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grpSp>
        <p:nvGrpSpPr>
          <p:cNvPr id="24" name="Vanička HCO3-"/>
          <p:cNvGrpSpPr/>
          <p:nvPr/>
        </p:nvGrpSpPr>
        <p:grpSpPr>
          <a:xfrm>
            <a:off x="7216925" y="2888420"/>
            <a:ext cx="2182808" cy="1371111"/>
            <a:chOff x="374349" y="4616605"/>
            <a:chExt cx="2182808" cy="1371111"/>
          </a:xfrm>
        </p:grpSpPr>
        <p:cxnSp>
          <p:nvCxnSpPr>
            <p:cNvPr id="25" name="Přímá spojnice 24"/>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blouk 27"/>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9" name="Oblouk 28"/>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30" name="txt HCO3-"/>
          <p:cNvSpPr txBox="1"/>
          <p:nvPr/>
        </p:nvSpPr>
        <p:spPr>
          <a:xfrm>
            <a:off x="7778491" y="2628589"/>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cxnSp>
        <p:nvCxnSpPr>
          <p:cNvPr id="31" name="Hladina HCO3- ryska"/>
          <p:cNvCxnSpPr/>
          <p:nvPr/>
        </p:nvCxnSpPr>
        <p:spPr>
          <a:xfrm>
            <a:off x="7435124" y="3222963"/>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sp>
        <p:nvSpPr>
          <p:cNvPr id="59" name="Kapalina CO2 horní"/>
          <p:cNvSpPr/>
          <p:nvPr/>
        </p:nvSpPr>
        <p:spPr>
          <a:xfrm>
            <a:off x="2422082" y="3527243"/>
            <a:ext cx="1283354" cy="208731"/>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Kapalina CO2 dolní"/>
          <p:cNvSpPr/>
          <p:nvPr/>
        </p:nvSpPr>
        <p:spPr>
          <a:xfrm>
            <a:off x="2424382" y="3725774"/>
            <a:ext cx="1264594" cy="253474"/>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1" name="CO2 Vanička"/>
          <p:cNvGrpSpPr/>
          <p:nvPr/>
        </p:nvGrpSpPr>
        <p:grpSpPr>
          <a:xfrm>
            <a:off x="2182091" y="3166545"/>
            <a:ext cx="1536035" cy="1049480"/>
            <a:chOff x="7040738" y="3289540"/>
            <a:chExt cx="1536035" cy="1049480"/>
          </a:xfrm>
        </p:grpSpPr>
        <p:cxnSp>
          <p:nvCxnSpPr>
            <p:cNvPr id="62" name="Přímá spojnice 61"/>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Oblouk 64"/>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6" name="Oblouk 65"/>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67" name="CO2 H2CO3 přepážka"/>
          <p:cNvCxnSpPr/>
          <p:nvPr/>
        </p:nvCxnSpPr>
        <p:spPr>
          <a:xfrm>
            <a:off x="3508976" y="3160794"/>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CO2 H2CO3 txt"/>
          <p:cNvSpPr txBox="1"/>
          <p:nvPr/>
        </p:nvSpPr>
        <p:spPr>
          <a:xfrm>
            <a:off x="2215012" y="2694967"/>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69" name="txt pCO2 5,3"/>
          <p:cNvSpPr txBox="1"/>
          <p:nvPr/>
        </p:nvSpPr>
        <p:spPr>
          <a:xfrm>
            <a:off x="852347" y="3137712"/>
            <a:ext cx="1768969" cy="369332"/>
          </a:xfrm>
          <a:prstGeom prst="rect">
            <a:avLst/>
          </a:prstGeom>
          <a:noFill/>
        </p:spPr>
        <p:txBody>
          <a:bodyPr wrap="square" rtlCol="0">
            <a:spAutoFit/>
          </a:bodyPr>
          <a:lstStyle/>
          <a:p>
            <a:r>
              <a:rPr lang="cs-CZ" dirty="0"/>
              <a:t>pCO</a:t>
            </a:r>
            <a:r>
              <a:rPr lang="cs-CZ" baseline="-25000" dirty="0"/>
              <a:t>2</a:t>
            </a:r>
            <a:r>
              <a:rPr lang="cs-CZ" dirty="0"/>
              <a:t> = 5,3 </a:t>
            </a:r>
            <a:r>
              <a:rPr lang="cs-CZ" dirty="0" err="1"/>
              <a:t>kPa</a:t>
            </a:r>
            <a:endParaRPr lang="cs-CZ" dirty="0"/>
          </a:p>
        </p:txBody>
      </p:sp>
      <p:sp>
        <p:nvSpPr>
          <p:cNvPr id="70" name="Ohnutá šipka 69"/>
          <p:cNvSpPr/>
          <p:nvPr/>
        </p:nvSpPr>
        <p:spPr>
          <a:xfrm>
            <a:off x="2502431" y="1880170"/>
            <a:ext cx="673100" cy="838200"/>
          </a:xfrm>
          <a:prstGeom prst="bentArrow">
            <a:avLst/>
          </a:prstGeom>
          <a:solidFill>
            <a:srgbClr val="8BEE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71" name="Hladina CO2 ryska"/>
          <p:cNvCxnSpPr/>
          <p:nvPr/>
        </p:nvCxnSpPr>
        <p:spPr>
          <a:xfrm>
            <a:off x="2429497" y="3528729"/>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72" name="ryska CO2 leva"/>
          <p:cNvCxnSpPr/>
          <p:nvPr/>
        </p:nvCxnSpPr>
        <p:spPr>
          <a:xfrm>
            <a:off x="3746893" y="3534364"/>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ryska CO2 prava"/>
          <p:cNvCxnSpPr/>
          <p:nvPr/>
        </p:nvCxnSpPr>
        <p:spPr>
          <a:xfrm>
            <a:off x="1970187" y="3531078"/>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4" name="Plíce obr"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06" y="1041907"/>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vetrak 1"/>
          <p:cNvGrpSpPr/>
          <p:nvPr/>
        </p:nvGrpSpPr>
        <p:grpSpPr>
          <a:xfrm>
            <a:off x="1315678" y="1452184"/>
            <a:ext cx="1208944" cy="1313588"/>
            <a:chOff x="5924331" y="1618210"/>
            <a:chExt cx="1208944" cy="1313588"/>
          </a:xfrm>
          <a:solidFill>
            <a:srgbClr val="FFC000"/>
          </a:solidFill>
        </p:grpSpPr>
        <p:sp>
          <p:nvSpPr>
            <p:cNvPr id="76" name="lopatka 6"/>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7" name="lopatka 5"/>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8" name="lopatka 4"/>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lopatka 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0" name="lopatka 2"/>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1" name="lopatka 1"/>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82" name="Ohnutá šipka 81"/>
          <p:cNvSpPr/>
          <p:nvPr/>
        </p:nvSpPr>
        <p:spPr>
          <a:xfrm>
            <a:off x="3108955" y="1875814"/>
            <a:ext cx="636987" cy="838200"/>
          </a:xfrm>
          <a:prstGeom prst="bentArrow">
            <a:avLst/>
          </a:prstGeom>
          <a:solidFill>
            <a:srgbClr val="8BE1FF"/>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83" name="Plíce obr2 komp"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5558" y="1076741"/>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vetrak 2"/>
          <p:cNvGrpSpPr/>
          <p:nvPr/>
        </p:nvGrpSpPr>
        <p:grpSpPr>
          <a:xfrm>
            <a:off x="3636519" y="1395578"/>
            <a:ext cx="1208944" cy="1313588"/>
            <a:chOff x="5924331" y="1618210"/>
            <a:chExt cx="1208944" cy="1313588"/>
          </a:xfrm>
          <a:solidFill>
            <a:srgbClr val="FFC000"/>
          </a:solidFill>
        </p:grpSpPr>
        <p:sp>
          <p:nvSpPr>
            <p:cNvPr id="85" name="lopatka 6"/>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lopatka 5"/>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7" name="lopatka 4"/>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lopatka 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lopatka 2"/>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0" name="lopatka 1"/>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1" name="txt Kussmaul"/>
          <p:cNvSpPr txBox="1"/>
          <p:nvPr/>
        </p:nvSpPr>
        <p:spPr>
          <a:xfrm>
            <a:off x="1815732" y="509447"/>
            <a:ext cx="2847703" cy="1240971"/>
          </a:xfrm>
          <a:prstGeom prst="rect">
            <a:avLst/>
          </a:prstGeom>
          <a:noFill/>
        </p:spPr>
        <p:txBody>
          <a:bodyPr wrap="square" rtlCol="0">
            <a:spAutoFit/>
          </a:bodyPr>
          <a:lstStyle/>
          <a:p>
            <a:pPr algn="ctr"/>
            <a:r>
              <a:rPr lang="cs-CZ" b="1" dirty="0"/>
              <a:t>Hyperventilace</a:t>
            </a:r>
            <a:r>
              <a:rPr lang="cs-CZ" dirty="0"/>
              <a:t> jako kompenzace acidózy: </a:t>
            </a:r>
            <a:r>
              <a:rPr lang="cs-CZ" b="1" dirty="0" err="1"/>
              <a:t>Kussmaulovo</a:t>
            </a:r>
            <a:r>
              <a:rPr lang="cs-CZ" dirty="0"/>
              <a:t> </a:t>
            </a:r>
            <a:r>
              <a:rPr lang="cs-CZ" dirty="0" err="1"/>
              <a:t>acidotické</a:t>
            </a:r>
            <a:r>
              <a:rPr lang="cs-CZ" dirty="0"/>
              <a:t> </a:t>
            </a:r>
            <a:r>
              <a:rPr lang="cs-CZ" b="1" dirty="0"/>
              <a:t>dýchání</a:t>
            </a:r>
          </a:p>
        </p:txBody>
      </p:sp>
      <p:grpSp>
        <p:nvGrpSpPr>
          <p:cNvPr id="92" name="Lupa"/>
          <p:cNvGrpSpPr/>
          <p:nvPr/>
        </p:nvGrpSpPr>
        <p:grpSpPr>
          <a:xfrm rot="3339108">
            <a:off x="3845658" y="4177403"/>
            <a:ext cx="2050513" cy="3532821"/>
            <a:chOff x="9397217" y="2335234"/>
            <a:chExt cx="1167618" cy="2011685"/>
          </a:xfrm>
        </p:grpSpPr>
        <p:sp>
          <p:nvSpPr>
            <p:cNvPr id="93" name="Ovál 92"/>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Volný tvar 93"/>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95" name="pH 7,4 ryska leva"/>
          <p:cNvCxnSpPr/>
          <p:nvPr/>
        </p:nvCxnSpPr>
        <p:spPr>
          <a:xfrm>
            <a:off x="5041430" y="5512002"/>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pH 7,4 ryska prava"/>
          <p:cNvCxnSpPr/>
          <p:nvPr/>
        </p:nvCxnSpPr>
        <p:spPr>
          <a:xfrm>
            <a:off x="5696038" y="5512791"/>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7" name="pH 7,4 popis"/>
          <p:cNvSpPr txBox="1"/>
          <p:nvPr/>
        </p:nvSpPr>
        <p:spPr>
          <a:xfrm>
            <a:off x="4495453" y="5201421"/>
            <a:ext cx="1018632" cy="369332"/>
          </a:xfrm>
          <a:prstGeom prst="rect">
            <a:avLst/>
          </a:prstGeom>
          <a:noFill/>
        </p:spPr>
        <p:txBody>
          <a:bodyPr wrap="square" rtlCol="0">
            <a:spAutoFit/>
          </a:bodyPr>
          <a:lstStyle/>
          <a:p>
            <a:r>
              <a:rPr lang="cs-CZ" dirty="0"/>
              <a:t>pH= 7,4</a:t>
            </a:r>
          </a:p>
        </p:txBody>
      </p:sp>
      <p:sp>
        <p:nvSpPr>
          <p:cNvPr id="98" name="Kapalina Cl- horní"/>
          <p:cNvSpPr/>
          <p:nvPr/>
        </p:nvSpPr>
        <p:spPr>
          <a:xfrm>
            <a:off x="7429170" y="5483852"/>
            <a:ext cx="1940849" cy="707570"/>
          </a:xfrm>
          <a:prstGeom prst="rect">
            <a:avLst/>
          </a:prstGeom>
          <a:solidFill>
            <a:srgbClr val="5B9BD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Kapalina Cl- dolní"/>
          <p:cNvSpPr/>
          <p:nvPr/>
        </p:nvSpPr>
        <p:spPr>
          <a:xfrm>
            <a:off x="7435474" y="5598297"/>
            <a:ext cx="1922105" cy="669738"/>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0" name="Vanička Cl-"/>
          <p:cNvGrpSpPr/>
          <p:nvPr/>
        </p:nvGrpSpPr>
        <p:grpSpPr>
          <a:xfrm>
            <a:off x="7200222" y="4758038"/>
            <a:ext cx="2182808" cy="1756283"/>
            <a:chOff x="374349" y="4231433"/>
            <a:chExt cx="2182808" cy="1756283"/>
          </a:xfrm>
        </p:grpSpPr>
        <p:cxnSp>
          <p:nvCxnSpPr>
            <p:cNvPr id="101" name="Přímá spojnice 100"/>
            <p:cNvCxnSpPr/>
            <p:nvPr/>
          </p:nvCxnSpPr>
          <p:spPr>
            <a:xfrm>
              <a:off x="594928" y="4231433"/>
              <a:ext cx="0" cy="135523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2557157" y="4231433"/>
              <a:ext cx="0" cy="134319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Oblouk 103"/>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5" name="Oblouk 104"/>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06" name="txt Cl-"/>
          <p:cNvSpPr txBox="1"/>
          <p:nvPr/>
        </p:nvSpPr>
        <p:spPr>
          <a:xfrm>
            <a:off x="7979749" y="4426523"/>
            <a:ext cx="935651" cy="461665"/>
          </a:xfrm>
          <a:prstGeom prst="rect">
            <a:avLst/>
          </a:prstGeom>
          <a:noFill/>
        </p:spPr>
        <p:txBody>
          <a:bodyPr wrap="square" rtlCol="0">
            <a:spAutoFit/>
          </a:bodyPr>
          <a:lstStyle/>
          <a:p>
            <a:pPr algn="ctr"/>
            <a:r>
              <a:rPr lang="cs-CZ" sz="2400" b="1" dirty="0"/>
              <a:t>Cl</a:t>
            </a:r>
            <a:r>
              <a:rPr lang="cs-CZ" sz="2400" b="1" baseline="30000" dirty="0"/>
              <a:t>-</a:t>
            </a:r>
            <a:endParaRPr lang="cs-CZ" sz="2400" b="1" dirty="0"/>
          </a:p>
        </p:txBody>
      </p:sp>
      <p:cxnSp>
        <p:nvCxnSpPr>
          <p:cNvPr id="107" name="Ryska Cl- norm hladina"/>
          <p:cNvCxnSpPr/>
          <p:nvPr/>
        </p:nvCxnSpPr>
        <p:spPr>
          <a:xfrm>
            <a:off x="7418421" y="5477753"/>
            <a:ext cx="1964988"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8" name="Skupina 107"/>
          <p:cNvGrpSpPr/>
          <p:nvPr/>
        </p:nvGrpSpPr>
        <p:grpSpPr>
          <a:xfrm rot="20938387" flipV="1">
            <a:off x="9635960" y="2693856"/>
            <a:ext cx="1844872" cy="653643"/>
            <a:chOff x="9170484" y="4063731"/>
            <a:chExt cx="1001604" cy="327441"/>
          </a:xfrm>
        </p:grpSpPr>
        <p:sp>
          <p:nvSpPr>
            <p:cNvPr id="109" name="Volný tvar 108"/>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0" name="Rovnoramenný trojúhelník 109"/>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11" name="Skupina 110"/>
          <p:cNvGrpSpPr/>
          <p:nvPr/>
        </p:nvGrpSpPr>
        <p:grpSpPr>
          <a:xfrm flipV="1">
            <a:off x="9449884" y="5283199"/>
            <a:ext cx="1840416" cy="876300"/>
            <a:chOff x="9170484" y="4063731"/>
            <a:chExt cx="1001604" cy="327441"/>
          </a:xfrm>
          <a:scene3d>
            <a:camera prst="orthographicFront">
              <a:rot lat="0" lon="10800000" rev="0"/>
            </a:camera>
            <a:lightRig rig="threePt" dir="t"/>
          </a:scene3d>
        </p:grpSpPr>
        <p:sp>
          <p:nvSpPr>
            <p:cNvPr id="112" name="Volný tvar 111"/>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Rovnoramenný trojúhelník 112"/>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114" name="Přímá spojnice 113"/>
          <p:cNvCxnSpPr/>
          <p:nvPr/>
        </p:nvCxnSpPr>
        <p:spPr>
          <a:xfrm>
            <a:off x="10490200" y="2400300"/>
            <a:ext cx="0" cy="4432300"/>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p:sp>
        <p:nvSpPr>
          <p:cNvPr id="115" name="TextovéPole 114"/>
          <p:cNvSpPr txBox="1"/>
          <p:nvPr/>
        </p:nvSpPr>
        <p:spPr>
          <a:xfrm>
            <a:off x="10452100" y="6197600"/>
            <a:ext cx="2273300" cy="1015663"/>
          </a:xfrm>
          <a:prstGeom prst="rect">
            <a:avLst/>
          </a:prstGeom>
          <a:noFill/>
        </p:spPr>
        <p:txBody>
          <a:bodyPr wrap="square" rtlCol="0">
            <a:spAutoFit/>
          </a:bodyPr>
          <a:lstStyle/>
          <a:p>
            <a:r>
              <a:rPr lang="cs-CZ" sz="2000" dirty="0"/>
              <a:t>Hranice </a:t>
            </a:r>
            <a:r>
              <a:rPr lang="cs-CZ" sz="2000" dirty="0" err="1"/>
              <a:t>kompartmentu</a:t>
            </a:r>
            <a:endParaRPr lang="cs-CZ" sz="2000" dirty="0"/>
          </a:p>
          <a:p>
            <a:endParaRPr lang="cs-CZ" sz="2000" dirty="0"/>
          </a:p>
        </p:txBody>
      </p:sp>
      <p:sp>
        <p:nvSpPr>
          <p:cNvPr id="116" name="TextovéPole 115"/>
          <p:cNvSpPr txBox="1"/>
          <p:nvPr/>
        </p:nvSpPr>
        <p:spPr>
          <a:xfrm rot="16200000">
            <a:off x="10485304" y="3908767"/>
            <a:ext cx="2213064" cy="923330"/>
          </a:xfrm>
          <a:prstGeom prst="rect">
            <a:avLst/>
          </a:prstGeom>
          <a:noFill/>
        </p:spPr>
        <p:txBody>
          <a:bodyPr wrap="square" rtlCol="0">
            <a:spAutoFit/>
          </a:bodyPr>
          <a:lstStyle/>
          <a:p>
            <a:r>
              <a:rPr lang="cs-CZ" dirty="0"/>
              <a:t>Klinicky tzv.:</a:t>
            </a:r>
          </a:p>
          <a:p>
            <a:r>
              <a:rPr lang="cs-CZ" dirty="0"/>
              <a:t>„</a:t>
            </a:r>
            <a:r>
              <a:rPr lang="cs-CZ" b="1" dirty="0" err="1"/>
              <a:t>Hyperchloremická</a:t>
            </a:r>
            <a:r>
              <a:rPr lang="cs-CZ" b="1" dirty="0"/>
              <a:t>“ acidóza</a:t>
            </a:r>
          </a:p>
        </p:txBody>
      </p:sp>
      <p:sp>
        <p:nvSpPr>
          <p:cNvPr id="117" name="TextovéPole 116"/>
          <p:cNvSpPr txBox="1"/>
          <p:nvPr/>
        </p:nvSpPr>
        <p:spPr>
          <a:xfrm rot="16200000">
            <a:off x="9118600" y="4064000"/>
            <a:ext cx="2006600" cy="707886"/>
          </a:xfrm>
          <a:prstGeom prst="rect">
            <a:avLst/>
          </a:prstGeom>
          <a:noFill/>
        </p:spPr>
        <p:txBody>
          <a:bodyPr wrap="square" rtlCol="0">
            <a:spAutoFit/>
          </a:bodyPr>
          <a:lstStyle/>
          <a:p>
            <a:r>
              <a:rPr lang="cs-CZ" sz="2000" dirty="0"/>
              <a:t>Výměna musí být </a:t>
            </a:r>
            <a:r>
              <a:rPr lang="cs-CZ" sz="2000" b="1" dirty="0"/>
              <a:t>elektroneutrální</a:t>
            </a:r>
          </a:p>
        </p:txBody>
      </p:sp>
      <p:sp>
        <p:nvSpPr>
          <p:cNvPr id="118" name="txt AG"/>
          <p:cNvSpPr txBox="1"/>
          <p:nvPr/>
        </p:nvSpPr>
        <p:spPr>
          <a:xfrm>
            <a:off x="8801101" y="1754053"/>
            <a:ext cx="3390900" cy="400110"/>
          </a:xfrm>
          <a:prstGeom prst="rect">
            <a:avLst/>
          </a:prstGeom>
          <a:noFill/>
        </p:spPr>
        <p:txBody>
          <a:bodyPr wrap="square" rtlCol="0">
            <a:spAutoFit/>
          </a:bodyPr>
          <a:lstStyle/>
          <a:p>
            <a:r>
              <a:rPr lang="cs-CZ" sz="2000" b="1" dirty="0"/>
              <a:t>AG</a:t>
            </a:r>
            <a:r>
              <a:rPr lang="cs-CZ" sz="2000" dirty="0"/>
              <a:t> = </a:t>
            </a:r>
            <a:r>
              <a:rPr lang="cs-CZ" sz="2000" i="1" dirty="0"/>
              <a:t>Na</a:t>
            </a:r>
            <a:r>
              <a:rPr lang="cs-CZ" sz="2000" i="1" baseline="30000" dirty="0"/>
              <a:t>+</a:t>
            </a:r>
            <a:r>
              <a:rPr lang="cs-CZ" sz="2000" i="1" dirty="0"/>
              <a:t> + K</a:t>
            </a:r>
            <a:r>
              <a:rPr lang="cs-CZ" sz="2000" i="1" baseline="30000" dirty="0"/>
              <a:t>+</a:t>
            </a:r>
            <a:r>
              <a:rPr lang="cs-CZ" sz="2000" i="1" dirty="0"/>
              <a:t> </a:t>
            </a:r>
            <a:r>
              <a:rPr lang="cs-CZ" sz="2000" i="1" dirty="0">
                <a:solidFill>
                  <a:srgbClr val="C00000"/>
                </a:solidFill>
              </a:rPr>
              <a:t>-   Cl</a:t>
            </a:r>
            <a:r>
              <a:rPr lang="cs-CZ" sz="2000" i="1" baseline="30000" dirty="0">
                <a:solidFill>
                  <a:srgbClr val="C00000"/>
                </a:solidFill>
              </a:rPr>
              <a:t>- </a:t>
            </a:r>
            <a:r>
              <a:rPr lang="cs-CZ" sz="2000" i="1" dirty="0">
                <a:solidFill>
                  <a:srgbClr val="C00000"/>
                </a:solidFill>
              </a:rPr>
              <a:t>-   </a:t>
            </a:r>
            <a:r>
              <a:rPr lang="cs-CZ" sz="2000" i="1" dirty="0">
                <a:solidFill>
                  <a:srgbClr val="BC0000"/>
                </a:solidFill>
              </a:rPr>
              <a:t>HCO</a:t>
            </a:r>
            <a:r>
              <a:rPr lang="cs-CZ" sz="2000" i="1" baseline="-25000" dirty="0">
                <a:solidFill>
                  <a:srgbClr val="BC0000"/>
                </a:solidFill>
              </a:rPr>
              <a:t>3</a:t>
            </a:r>
            <a:r>
              <a:rPr lang="cs-CZ" sz="2000" i="1" baseline="30000" dirty="0">
                <a:solidFill>
                  <a:srgbClr val="BC0000"/>
                </a:solidFill>
              </a:rPr>
              <a:t>-</a:t>
            </a:r>
            <a:endParaRPr lang="cs-CZ" sz="2000" b="1" i="1" dirty="0">
              <a:sym typeface="Wingdings" panose="05000000000000000000" pitchFamily="2" charset="2"/>
            </a:endParaRPr>
          </a:p>
        </p:txBody>
      </p:sp>
      <p:cxnSp>
        <p:nvCxnSpPr>
          <p:cNvPr id="119" name="Přímá spojnice se šipkou 118"/>
          <p:cNvCxnSpPr/>
          <p:nvPr/>
        </p:nvCxnSpPr>
        <p:spPr>
          <a:xfrm flipH="1" flipV="1">
            <a:off x="10508342" y="1710872"/>
            <a:ext cx="8709" cy="409303"/>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Přímá spojnice se šipkou 119"/>
          <p:cNvCxnSpPr/>
          <p:nvPr/>
        </p:nvCxnSpPr>
        <p:spPr>
          <a:xfrm>
            <a:off x="11055169" y="1727926"/>
            <a:ext cx="0" cy="38753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1" name="Txt acidóza"/>
          <p:cNvSpPr txBox="1"/>
          <p:nvPr/>
        </p:nvSpPr>
        <p:spPr>
          <a:xfrm>
            <a:off x="1072243" y="4553223"/>
            <a:ext cx="3905794" cy="369332"/>
          </a:xfrm>
          <a:prstGeom prst="rect">
            <a:avLst/>
          </a:prstGeom>
          <a:noFill/>
        </p:spPr>
        <p:txBody>
          <a:bodyPr wrap="square" rtlCol="0">
            <a:spAutoFit/>
          </a:bodyPr>
          <a:lstStyle/>
          <a:p>
            <a:r>
              <a:rPr lang="cs-CZ" b="1" u="sng" dirty="0" err="1">
                <a:solidFill>
                  <a:srgbClr val="7030A0"/>
                </a:solidFill>
              </a:rPr>
              <a:t>Metab</a:t>
            </a:r>
            <a:r>
              <a:rPr lang="cs-CZ" b="1" u="sng" dirty="0">
                <a:solidFill>
                  <a:srgbClr val="7030A0"/>
                </a:solidFill>
              </a:rPr>
              <a:t>.  acidóza nekompenzovaná:</a:t>
            </a:r>
          </a:p>
        </p:txBody>
      </p:sp>
      <p:sp>
        <p:nvSpPr>
          <p:cNvPr id="122" name="Obdélník 121"/>
          <p:cNvSpPr/>
          <p:nvPr/>
        </p:nvSpPr>
        <p:spPr>
          <a:xfrm>
            <a:off x="2706551" y="4629334"/>
            <a:ext cx="248195" cy="195943"/>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199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1000"/>
                                        <p:tgtEl>
                                          <p:spTgt spid="108"/>
                                        </p:tgtEl>
                                      </p:cBhvr>
                                    </p:animEffect>
                                  </p:childTnLst>
                                </p:cTn>
                              </p:par>
                              <p:par>
                                <p:cTn id="8" presetID="22" presetClass="entr" presetSubtype="2"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right)">
                                      <p:cBhvr>
                                        <p:cTn id="10" dur="1000"/>
                                        <p:tgtEl>
                                          <p:spTgt spid="111"/>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4.375E-6 -2.22222E-6 L -4.375E-6 0.06065 " pathEditMode="relative" rAng="0" ptsTypes="AA">
                                      <p:cBhvr>
                                        <p:cTn id="17" dur="2000" fill="hold"/>
                                        <p:tgtEl>
                                          <p:spTgt spid="21"/>
                                        </p:tgtEl>
                                        <p:attrNameLst>
                                          <p:attrName>ppt_x</p:attrName>
                                          <p:attrName>ppt_y</p:attrName>
                                        </p:attrNameLst>
                                      </p:cBhvr>
                                      <p:rCtr x="0" y="3032"/>
                                    </p:animMotion>
                                  </p:childTnLst>
                                </p:cTn>
                              </p:par>
                              <p:par>
                                <p:cTn id="18" presetID="64" presetClass="path" presetSubtype="0" accel="50000" decel="50000" fill="hold" grpId="0" nodeType="withEffect">
                                  <p:stCondLst>
                                    <p:cond delay="0"/>
                                  </p:stCondLst>
                                  <p:childTnLst>
                                    <p:animMotion origin="layout" path="M -2.29167E-6 2.59259E-6 L -2.29167E-6 -0.06551 " pathEditMode="relative" rAng="0" ptsTypes="AA">
                                      <p:cBhvr>
                                        <p:cTn id="19" dur="2000" fill="hold"/>
                                        <p:tgtEl>
                                          <p:spTgt spid="98"/>
                                        </p:tgtEl>
                                        <p:attrNameLst>
                                          <p:attrName>ppt_x</p:attrName>
                                          <p:attrName>ppt_y</p:attrName>
                                        </p:attrNameLst>
                                      </p:cBhvr>
                                      <p:rCtr x="0" y="-3287"/>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500"/>
                                        <p:tgtEl>
                                          <p:spTgt spid="1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grpId="0" nodeType="clickEffect">
                                  <p:stCondLst>
                                    <p:cond delay="0"/>
                                  </p:stCondLst>
                                  <p:childTnLst>
                                    <p:animEffect transition="out" filter="wipe(left)">
                                      <p:cBhvr>
                                        <p:cTn id="40" dur="2000"/>
                                        <p:tgtEl>
                                          <p:spTgt spid="19"/>
                                        </p:tgtEl>
                                      </p:cBhvr>
                                    </p:animEffect>
                                    <p:set>
                                      <p:cBhvr>
                                        <p:cTn id="41" dur="1" fill="hold">
                                          <p:stCondLst>
                                            <p:cond delay="1999"/>
                                          </p:stCondLst>
                                        </p:cTn>
                                        <p:tgtEl>
                                          <p:spTgt spid="19"/>
                                        </p:tgtEl>
                                        <p:attrNameLst>
                                          <p:attrName>style.visibility</p:attrName>
                                        </p:attrNameLst>
                                      </p:cBhvr>
                                      <p:to>
                                        <p:strVal val="hidden"/>
                                      </p:to>
                                    </p:set>
                                  </p:childTnLst>
                                </p:cTn>
                              </p:par>
                              <p:par>
                                <p:cTn id="42" presetID="22" presetClass="entr" presetSubtype="8" fill="hold" grpId="0" nodeType="withEffect">
                                  <p:stCondLst>
                                    <p:cond delay="5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64" presetClass="path" presetSubtype="0" accel="50000" decel="50000" fill="hold" grpId="0" nodeType="clickEffect">
                                  <p:stCondLst>
                                    <p:cond delay="0"/>
                                  </p:stCondLst>
                                  <p:childTnLst>
                                    <p:animMotion origin="layout" path="M -3.75E-6 1.48148E-6 L -3.75E-6 -0.09005 " pathEditMode="relative" rAng="0" ptsTypes="AA">
                                      <p:cBhvr>
                                        <p:cTn id="48" dur="2000" fill="hold"/>
                                        <p:tgtEl>
                                          <p:spTgt spid="3"/>
                                        </p:tgtEl>
                                        <p:attrNameLst>
                                          <p:attrName>ppt_x</p:attrName>
                                          <p:attrName>ppt_y</p:attrName>
                                        </p:attrNameLst>
                                      </p:cBhvr>
                                      <p:rCtr x="0" y="-4514"/>
                                    </p:animMotion>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8" presetClass="emph" presetSubtype="0" repeatCount="indefinite" fill="hold" nodeType="withEffect">
                                  <p:stCondLst>
                                    <p:cond delay="0"/>
                                  </p:stCondLst>
                                  <p:endCondLst>
                                    <p:cond evt="onNext" delay="0">
                                      <p:tgtEl>
                                        <p:sldTgt/>
                                      </p:tgtEl>
                                    </p:cond>
                                  </p:endCondLst>
                                  <p:childTnLst>
                                    <p:animRot by="-21600000">
                                      <p:cBhvr>
                                        <p:cTn id="61" dur="2000" fill="hold"/>
                                        <p:tgtEl>
                                          <p:spTgt spid="75"/>
                                        </p:tgtEl>
                                        <p:attrNameLst>
                                          <p:attrName>r</p:attrName>
                                        </p:attrNameLst>
                                      </p:cBhvr>
                                    </p:animRot>
                                  </p:childTnLst>
                                </p:cTn>
                              </p:par>
                              <p:par>
                                <p:cTn id="62" presetID="1"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childTnLst>
                                </p:cTn>
                              </p:par>
                              <p:par>
                                <p:cTn id="70" presetID="8" presetClass="emph" presetSubtype="0" repeatCount="indefinite" fill="hold" nodeType="withEffect">
                                  <p:stCondLst>
                                    <p:cond delay="0"/>
                                  </p:stCondLst>
                                  <p:endCondLst>
                                    <p:cond evt="onNext" delay="0">
                                      <p:tgtEl>
                                        <p:sldTgt/>
                                      </p:tgtEl>
                                    </p:cond>
                                  </p:endCondLst>
                                  <p:childTnLst>
                                    <p:animRot by="21600000">
                                      <p:cBhvr>
                                        <p:cTn id="71" dur="2000" fill="hold"/>
                                        <p:tgtEl>
                                          <p:spTgt spid="84"/>
                                        </p:tgtEl>
                                        <p:attrNameLst>
                                          <p:attrName>r</p:attrName>
                                        </p:attrNameLst>
                                      </p:cBhvr>
                                    </p:animRot>
                                  </p:childTnLst>
                                </p:cTn>
                              </p:par>
                              <p:par>
                                <p:cTn id="72" presetID="42" presetClass="path" presetSubtype="0" accel="50000" decel="50000" fill="hold" grpId="0" nodeType="withEffect">
                                  <p:stCondLst>
                                    <p:cond delay="900"/>
                                  </p:stCondLst>
                                  <p:childTnLst>
                                    <p:animMotion origin="layout" path="M -2.08333E-6 1.85185E-6 L -2.08333E-6 0.02685 " pathEditMode="relative" rAng="0" ptsTypes="AA">
                                      <p:cBhvr>
                                        <p:cTn id="73" dur="2100" fill="hold"/>
                                        <p:tgtEl>
                                          <p:spTgt spid="59"/>
                                        </p:tgtEl>
                                        <p:attrNameLst>
                                          <p:attrName>ppt_x</p:attrName>
                                          <p:attrName>ppt_y</p:attrName>
                                        </p:attrNameLst>
                                      </p:cBhvr>
                                      <p:rCtr x="0" y="1343"/>
                                    </p:animMotion>
                                  </p:childTnLst>
                                </p:cTn>
                              </p:par>
                              <p:par>
                                <p:cTn id="74" presetID="10" presetClass="entr" presetSubtype="0" fill="hold" grpId="0"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500"/>
                                        <p:tgtEl>
                                          <p:spTgt spid="9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xit" presetSubtype="2" fill="hold" grpId="1" nodeType="clickEffect">
                                  <p:stCondLst>
                                    <p:cond delay="0"/>
                                  </p:stCondLst>
                                  <p:childTnLst>
                                    <p:animEffect transition="out" filter="wipe(right)">
                                      <p:cBhvr>
                                        <p:cTn id="80" dur="2000"/>
                                        <p:tgtEl>
                                          <p:spTgt spid="20"/>
                                        </p:tgtEl>
                                      </p:cBhvr>
                                    </p:animEffect>
                                    <p:set>
                                      <p:cBhvr>
                                        <p:cTn id="81" dur="1" fill="hold">
                                          <p:stCondLst>
                                            <p:cond delay="1999"/>
                                          </p:stCondLst>
                                        </p:cTn>
                                        <p:tgtEl>
                                          <p:spTgt spid="20"/>
                                        </p:tgtEl>
                                        <p:attrNameLst>
                                          <p:attrName>style.visibility</p:attrName>
                                        </p:attrNameLst>
                                      </p:cBhvr>
                                      <p:to>
                                        <p:strVal val="hidden"/>
                                      </p:to>
                                    </p:set>
                                  </p:childTnLst>
                                </p:cTn>
                              </p:par>
                              <p:par>
                                <p:cTn id="82" presetID="22" presetClass="entr" presetSubtype="2" fill="hold" grpId="1" nodeType="withEffect">
                                  <p:stCondLst>
                                    <p:cond delay="500"/>
                                  </p:stCondLst>
                                  <p:childTnLst>
                                    <p:set>
                                      <p:cBhvr>
                                        <p:cTn id="83" dur="1" fill="hold">
                                          <p:stCondLst>
                                            <p:cond delay="0"/>
                                          </p:stCondLst>
                                        </p:cTn>
                                        <p:tgtEl>
                                          <p:spTgt spid="19"/>
                                        </p:tgtEl>
                                        <p:attrNameLst>
                                          <p:attrName>style.visibility</p:attrName>
                                        </p:attrNameLst>
                                      </p:cBhvr>
                                      <p:to>
                                        <p:strVal val="visible"/>
                                      </p:to>
                                    </p:set>
                                    <p:animEffect transition="in" filter="wipe(right)">
                                      <p:cBhvr>
                                        <p:cTn id="84" dur="20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3.75E-6 -0.09005 L -3.75E-6 -0.03843 " pathEditMode="relative" rAng="0" ptsTypes="AA">
                                      <p:cBhvr>
                                        <p:cTn id="88" dur="2000" fill="hold"/>
                                        <p:tgtEl>
                                          <p:spTgt spid="3"/>
                                        </p:tgtEl>
                                        <p:attrNameLst>
                                          <p:attrName>ppt_x</p:attrName>
                                          <p:attrName>ppt_y</p:attrName>
                                        </p:attrNameLst>
                                      </p:cBhvr>
                                      <p:rCtr x="0" y="2569"/>
                                    </p:animMotion>
                                  </p:childTnLst>
                                </p:cTn>
                              </p:par>
                              <p:par>
                                <p:cTn id="89" presetID="1" presetClass="entr" presetSubtype="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par>
                                <p:cTn id="95" presetID="10" presetClass="entr" presetSubtype="0" fill="hold" grpId="0" nodeType="with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p:bldP spid="19" grpId="0" animBg="1"/>
      <p:bldP spid="19" grpId="1" animBg="1"/>
      <p:bldP spid="20" grpId="0" animBg="1"/>
      <p:bldP spid="20" grpId="1" animBg="1"/>
      <p:bldP spid="21" grpId="0" animBg="1"/>
      <p:bldP spid="59" grpId="0" animBg="1"/>
      <p:bldP spid="70" grpId="0" animBg="1"/>
      <p:bldP spid="82" grpId="0" animBg="1"/>
      <p:bldP spid="91" grpId="0"/>
      <p:bldP spid="98" grpId="0" animBg="1"/>
      <p:bldP spid="116" grpId="0"/>
      <p:bldP spid="117" grpId="0"/>
      <p:bldP spid="118" grpId="0"/>
      <p:bldP spid="121" grpId="0"/>
      <p:bldP spid="1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C3300"/>
                </a:solidFill>
              </a:rPr>
              <a:t>Vodíkové ionty</a:t>
            </a:r>
          </a:p>
        </p:txBody>
      </p:sp>
      <p:sp>
        <p:nvSpPr>
          <p:cNvPr id="3" name="Zástupný symbol pro obsah 2"/>
          <p:cNvSpPr>
            <a:spLocks noGrp="1"/>
          </p:cNvSpPr>
          <p:nvPr>
            <p:ph idx="1"/>
          </p:nvPr>
        </p:nvSpPr>
        <p:spPr/>
        <p:txBody>
          <a:bodyPr/>
          <a:lstStyle/>
          <a:p>
            <a:r>
              <a:rPr lang="cs-CZ" dirty="0"/>
              <a:t>Je koncentrace vodíkových iontů v extracelulární tekutině (ECT) malá,  velká, obrovská nebo titěrná?</a:t>
            </a:r>
          </a:p>
          <a:p>
            <a:r>
              <a:rPr lang="cs-CZ" dirty="0"/>
              <a:t>Proč je udržování přesné koncentrace H</a:t>
            </a:r>
            <a:r>
              <a:rPr lang="cs-CZ" baseline="30000" dirty="0"/>
              <a:t>+</a:t>
            </a:r>
            <a:r>
              <a:rPr lang="cs-CZ" dirty="0"/>
              <a:t> mnohem důležitější než např. udržování přesné koncentrace jódu nebo zinku</a:t>
            </a:r>
            <a:r>
              <a:rPr lang="cs-CZ" baseline="30000" dirty="0"/>
              <a:t>1</a:t>
            </a:r>
            <a:r>
              <a:rPr lang="cs-CZ" dirty="0"/>
              <a:t>? </a:t>
            </a:r>
          </a:p>
          <a:p>
            <a:r>
              <a:rPr lang="cs-CZ" dirty="0">
                <a:solidFill>
                  <a:schemeClr val="bg1">
                    <a:lumMod val="50000"/>
                  </a:schemeClr>
                </a:solidFill>
              </a:rPr>
              <a:t>Je přesnější mluvit o H</a:t>
            </a:r>
            <a:r>
              <a:rPr lang="cs-CZ" baseline="-25000" dirty="0">
                <a:solidFill>
                  <a:schemeClr val="bg1">
                    <a:lumMod val="50000"/>
                  </a:schemeClr>
                </a:solidFill>
              </a:rPr>
              <a:t>3</a:t>
            </a:r>
            <a:r>
              <a:rPr lang="cs-CZ" dirty="0">
                <a:solidFill>
                  <a:schemeClr val="bg1">
                    <a:lumMod val="50000"/>
                  </a:schemeClr>
                </a:solidFill>
              </a:rPr>
              <a:t>O</a:t>
            </a:r>
            <a:r>
              <a:rPr lang="cs-CZ" baseline="30000" dirty="0">
                <a:solidFill>
                  <a:schemeClr val="bg1">
                    <a:lumMod val="50000"/>
                  </a:schemeClr>
                </a:solidFill>
              </a:rPr>
              <a:t>+</a:t>
            </a:r>
            <a:r>
              <a:rPr lang="cs-CZ" dirty="0">
                <a:solidFill>
                  <a:schemeClr val="bg1">
                    <a:lumMod val="50000"/>
                  </a:schemeClr>
                </a:solidFill>
              </a:rPr>
              <a:t> nebo o  H</a:t>
            </a:r>
            <a:r>
              <a:rPr lang="cs-CZ" baseline="30000" dirty="0">
                <a:solidFill>
                  <a:schemeClr val="bg1">
                    <a:lumMod val="50000"/>
                  </a:schemeClr>
                </a:solidFill>
              </a:rPr>
              <a:t>+</a:t>
            </a:r>
            <a:r>
              <a:rPr lang="cs-CZ" dirty="0">
                <a:solidFill>
                  <a:schemeClr val="bg1">
                    <a:lumMod val="50000"/>
                  </a:schemeClr>
                </a:solidFill>
              </a:rPr>
              <a:t>? Proč?</a:t>
            </a:r>
          </a:p>
          <a:p>
            <a:r>
              <a:rPr lang="cs-CZ" dirty="0">
                <a:solidFill>
                  <a:schemeClr val="bg1">
                    <a:lumMod val="50000"/>
                  </a:schemeClr>
                </a:solidFill>
              </a:rPr>
              <a:t>Co to je vodíkový můstek? </a:t>
            </a:r>
          </a:p>
          <a:p>
            <a:r>
              <a:rPr lang="cs-CZ" dirty="0">
                <a:solidFill>
                  <a:schemeClr val="bg1">
                    <a:lumMod val="50000"/>
                  </a:schemeClr>
                </a:solidFill>
              </a:rPr>
              <a:t>Je za fyziologických okolností v plazmě více H</a:t>
            </a:r>
            <a:r>
              <a:rPr lang="cs-CZ" baseline="-25000" dirty="0">
                <a:solidFill>
                  <a:schemeClr val="bg1">
                    <a:lumMod val="50000"/>
                  </a:schemeClr>
                </a:solidFill>
              </a:rPr>
              <a:t>3</a:t>
            </a:r>
            <a:r>
              <a:rPr lang="cs-CZ" dirty="0">
                <a:solidFill>
                  <a:schemeClr val="bg1">
                    <a:lumMod val="50000"/>
                  </a:schemeClr>
                </a:solidFill>
              </a:rPr>
              <a:t>O</a:t>
            </a:r>
            <a:r>
              <a:rPr lang="cs-CZ" baseline="30000" dirty="0">
                <a:solidFill>
                  <a:schemeClr val="bg1">
                    <a:lumMod val="50000"/>
                  </a:schemeClr>
                </a:solidFill>
              </a:rPr>
              <a:t>+</a:t>
            </a:r>
            <a:r>
              <a:rPr lang="cs-CZ" dirty="0">
                <a:solidFill>
                  <a:schemeClr val="bg1">
                    <a:lumMod val="50000"/>
                  </a:schemeClr>
                </a:solidFill>
              </a:rPr>
              <a:t> nebo OH</a:t>
            </a:r>
            <a:r>
              <a:rPr lang="cs-CZ" baseline="30000" dirty="0">
                <a:solidFill>
                  <a:schemeClr val="bg1">
                    <a:lumMod val="50000"/>
                  </a:schemeClr>
                </a:solidFill>
              </a:rPr>
              <a:t>-</a:t>
            </a:r>
            <a:r>
              <a:rPr lang="cs-CZ" dirty="0">
                <a:solidFill>
                  <a:schemeClr val="bg1">
                    <a:lumMod val="50000"/>
                  </a:schemeClr>
                </a:solidFill>
              </a:rPr>
              <a:t> ?</a:t>
            </a:r>
          </a:p>
          <a:p>
            <a:r>
              <a:rPr lang="cs-CZ" dirty="0">
                <a:solidFill>
                  <a:schemeClr val="tx1">
                    <a:lumMod val="95000"/>
                    <a:lumOff val="5000"/>
                  </a:schemeClr>
                </a:solidFill>
              </a:rPr>
              <a:t>Minimální čas: 2 min</a:t>
            </a:r>
          </a:p>
          <a:p>
            <a:pPr marL="457200" lvl="1" indent="0">
              <a:buNone/>
            </a:pPr>
            <a:endParaRPr lang="cs-CZ" dirty="0"/>
          </a:p>
        </p:txBody>
      </p:sp>
      <p:sp>
        <p:nvSpPr>
          <p:cNvPr id="4" name="Zástupný symbol pro zápatí 3"/>
          <p:cNvSpPr>
            <a:spLocks noGrp="1"/>
          </p:cNvSpPr>
          <p:nvPr>
            <p:ph type="ftr" sz="quarter" idx="11"/>
          </p:nvPr>
        </p:nvSpPr>
        <p:spPr>
          <a:xfrm>
            <a:off x="1017494" y="6176963"/>
            <a:ext cx="6019800" cy="544512"/>
          </a:xfrm>
        </p:spPr>
        <p:txBody>
          <a:bodyPr/>
          <a:lstStyle/>
          <a:p>
            <a:pPr algn="l"/>
            <a:r>
              <a:rPr lang="cs-CZ" sz="1400" dirty="0">
                <a:solidFill>
                  <a:schemeClr val="tx1"/>
                </a:solidFill>
              </a:rPr>
              <a:t>1.Nápověda: Zaměřte se na vlastnosti některých biologických makromolekul a vlastnosti vody jako takové</a:t>
            </a:r>
          </a:p>
        </p:txBody>
      </p:sp>
    </p:spTree>
    <p:extLst>
      <p:ext uri="{BB962C8B-B14F-4D97-AF65-F5344CB8AC3E}">
        <p14:creationId xmlns:p14="http://schemas.microsoft.com/office/powerpoint/2010/main" val="37398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3369" y="0"/>
            <a:ext cx="10515600" cy="1325563"/>
          </a:xfrm>
        </p:spPr>
        <p:txBody>
          <a:bodyPr/>
          <a:lstStyle/>
          <a:p>
            <a:r>
              <a:rPr lang="cs-CZ" dirty="0">
                <a:solidFill>
                  <a:srgbClr val="C00000"/>
                </a:solidFill>
              </a:rPr>
              <a:t>Kazuistika č. 1</a:t>
            </a:r>
          </a:p>
        </p:txBody>
      </p:sp>
      <p:sp>
        <p:nvSpPr>
          <p:cNvPr id="3" name="Zástupný symbol pro obsah 2"/>
          <p:cNvSpPr>
            <a:spLocks noGrp="1"/>
          </p:cNvSpPr>
          <p:nvPr>
            <p:ph sz="half" idx="1"/>
          </p:nvPr>
        </p:nvSpPr>
        <p:spPr>
          <a:xfrm>
            <a:off x="838200" y="1441938"/>
            <a:ext cx="5404338" cy="5416061"/>
          </a:xfrm>
        </p:spPr>
        <p:txBody>
          <a:bodyPr>
            <a:normAutofit fontScale="85000" lnSpcReduction="20000"/>
          </a:bodyPr>
          <a:lstStyle/>
          <a:p>
            <a:r>
              <a:rPr lang="cs-CZ" dirty="0"/>
              <a:t>38-letá žena, </a:t>
            </a:r>
            <a:r>
              <a:rPr lang="cs-CZ" dirty="0" err="1"/>
              <a:t>anam</a:t>
            </a:r>
            <a:r>
              <a:rPr lang="cs-CZ" dirty="0"/>
              <a:t>. DM 1. typu</a:t>
            </a:r>
          </a:p>
          <a:p>
            <a:r>
              <a:rPr lang="cs-CZ" dirty="0"/>
              <a:t>Několik dní trvající horečka a zimnice</a:t>
            </a:r>
          </a:p>
          <a:p>
            <a:r>
              <a:rPr lang="cs-CZ" dirty="0"/>
              <a:t>Necítila se dobře </a:t>
            </a:r>
            <a:r>
              <a:rPr lang="en-US" dirty="0"/>
              <a:t>-</a:t>
            </a:r>
            <a:r>
              <a:rPr lang="cs-CZ" dirty="0"/>
              <a:t>-</a:t>
            </a:r>
            <a:r>
              <a:rPr lang="en-US" dirty="0"/>
              <a:t>&gt;</a:t>
            </a:r>
            <a:r>
              <a:rPr lang="cs-CZ" dirty="0"/>
              <a:t> moc nejedla </a:t>
            </a:r>
            <a:r>
              <a:rPr lang="cs-CZ" dirty="0">
                <a:sym typeface="Wingdings" panose="05000000000000000000" pitchFamily="2" charset="2"/>
              </a:rPr>
              <a:t></a:t>
            </a:r>
            <a:r>
              <a:rPr lang="en-US" dirty="0">
                <a:sym typeface="Wingdings" panose="05000000000000000000" pitchFamily="2" charset="2"/>
              </a:rPr>
              <a:t> </a:t>
            </a:r>
            <a:r>
              <a:rPr lang="cs-CZ" dirty="0">
                <a:sym typeface="Wingdings" panose="05000000000000000000" pitchFamily="2" charset="2"/>
              </a:rPr>
              <a:t>nepíchala si insulin</a:t>
            </a:r>
          </a:p>
          <a:p>
            <a:r>
              <a:rPr lang="cs-CZ" dirty="0">
                <a:sym typeface="Wingdings" panose="05000000000000000000" pitchFamily="2" charset="2"/>
              </a:rPr>
              <a:t>Před přijetím: Křeče v břiše, několikrát zvracela</a:t>
            </a:r>
          </a:p>
          <a:p>
            <a:r>
              <a:rPr lang="cs-CZ" dirty="0">
                <a:sym typeface="Wingdings" panose="05000000000000000000" pitchFamily="2" charset="2"/>
              </a:rPr>
              <a:t>DF=30</a:t>
            </a:r>
            <a:r>
              <a:rPr lang="en-US" dirty="0">
                <a:sym typeface="Wingdings" panose="05000000000000000000" pitchFamily="2" charset="2"/>
              </a:rPr>
              <a:t>’   TF = 112 ’  </a:t>
            </a:r>
            <a:r>
              <a:rPr lang="en-US" dirty="0" err="1">
                <a:sym typeface="Wingdings" panose="05000000000000000000" pitchFamily="2" charset="2"/>
              </a:rPr>
              <a:t>tlak</a:t>
            </a:r>
            <a:r>
              <a:rPr lang="en-US" dirty="0">
                <a:sym typeface="Wingdings" panose="05000000000000000000" pitchFamily="2" charset="2"/>
              </a:rPr>
              <a:t>: 110/70 v le</a:t>
            </a:r>
            <a:r>
              <a:rPr lang="cs-CZ" dirty="0">
                <a:sym typeface="Wingdings" panose="05000000000000000000" pitchFamily="2" charset="2"/>
              </a:rPr>
              <a:t>že a 100/60 v sedě, 37°C</a:t>
            </a:r>
          </a:p>
          <a:p>
            <a:r>
              <a:rPr lang="cs-CZ" dirty="0">
                <a:sym typeface="Wingdings" panose="05000000000000000000" pitchFamily="2" charset="2"/>
              </a:rPr>
              <a:t>Suché sliznice a ovocná vůně dechu</a:t>
            </a:r>
          </a:p>
          <a:p>
            <a:pPr marL="0" indent="0">
              <a:buNone/>
            </a:pPr>
            <a:endParaRPr lang="cs-CZ" dirty="0">
              <a:sym typeface="Wingdings" panose="05000000000000000000" pitchFamily="2" charset="2"/>
            </a:endParaRPr>
          </a:p>
          <a:p>
            <a:pPr marL="0" indent="0">
              <a:buNone/>
            </a:pPr>
            <a:endParaRPr lang="cs-CZ" dirty="0">
              <a:sym typeface="Wingdings" panose="05000000000000000000" pitchFamily="2" charset="2"/>
            </a:endParaRPr>
          </a:p>
          <a:p>
            <a:pPr marL="0" indent="0">
              <a:buNone/>
            </a:pPr>
            <a:r>
              <a:rPr lang="cs-CZ" i="1" dirty="0">
                <a:sym typeface="Wingdings" panose="05000000000000000000" pitchFamily="2" charset="2"/>
              </a:rPr>
              <a:t>O jakou acidobazickou poruchu se jedná? Jedná se o kompenzovanou poruchu?</a:t>
            </a:r>
          </a:p>
          <a:p>
            <a:pPr marL="0" indent="0">
              <a:buNone/>
            </a:pPr>
            <a:r>
              <a:rPr lang="cs-CZ" i="1" dirty="0">
                <a:sym typeface="Wingdings" panose="05000000000000000000" pitchFamily="2" charset="2"/>
              </a:rPr>
              <a:t>Co dále byste řekli o stavu hydratace a iontech?</a:t>
            </a:r>
          </a:p>
          <a:p>
            <a:endParaRPr lang="cs-CZ"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983" y="0"/>
            <a:ext cx="4095017" cy="306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7813429" y="3358065"/>
            <a:ext cx="4548554" cy="3054362"/>
          </a:xfrm>
          <a:prstGeom prst="rect">
            <a:avLst/>
          </a:prstGeom>
        </p:spPr>
        <p:txBody>
          <a:bodyPr wrap="square">
            <a:spAutoFit/>
          </a:bodyPr>
          <a:lstStyle/>
          <a:p>
            <a:pPr>
              <a:lnSpc>
                <a:spcPct val="80000"/>
              </a:lnSpc>
            </a:pPr>
            <a:r>
              <a:rPr lang="en-US" altLang="cs-CZ" sz="2400" dirty="0"/>
              <a:t>Lab</a:t>
            </a:r>
            <a:r>
              <a:rPr lang="cs-CZ" altLang="cs-CZ" sz="2400" dirty="0"/>
              <a:t>oratoř</a:t>
            </a:r>
            <a:r>
              <a:rPr lang="en-US" altLang="cs-CZ" sz="2400" dirty="0"/>
              <a:t>:</a:t>
            </a:r>
          </a:p>
          <a:p>
            <a:pPr lvl="2">
              <a:lnSpc>
                <a:spcPct val="80000"/>
              </a:lnSpc>
            </a:pPr>
            <a:r>
              <a:rPr lang="cs-CZ" altLang="cs-CZ" sz="2400" dirty="0"/>
              <a:t>pH</a:t>
            </a:r>
            <a:r>
              <a:rPr lang="en-US" altLang="cs-CZ" sz="2400" dirty="0"/>
              <a:t>    </a:t>
            </a:r>
            <a:r>
              <a:rPr lang="cs-CZ" altLang="cs-CZ" sz="2400" dirty="0"/>
              <a:t> </a:t>
            </a:r>
            <a:r>
              <a:rPr lang="en-US" altLang="cs-CZ" sz="2400" dirty="0"/>
              <a:t>    </a:t>
            </a:r>
            <a:r>
              <a:rPr lang="cs-CZ" altLang="cs-CZ" sz="2400" dirty="0"/>
              <a:t>7,20</a:t>
            </a:r>
          </a:p>
          <a:p>
            <a:pPr lvl="2">
              <a:lnSpc>
                <a:spcPct val="80000"/>
              </a:lnSpc>
            </a:pPr>
            <a:r>
              <a:rPr lang="cs-CZ" altLang="cs-CZ" sz="2400" dirty="0"/>
              <a:t>pO2 </a:t>
            </a:r>
            <a:r>
              <a:rPr lang="en-US" altLang="cs-CZ" sz="2400" dirty="0"/>
              <a:t>      </a:t>
            </a:r>
            <a:r>
              <a:rPr lang="cs-CZ" altLang="cs-CZ" sz="2400" dirty="0"/>
              <a:t>12,8 </a:t>
            </a:r>
            <a:r>
              <a:rPr lang="cs-CZ" altLang="cs-CZ" sz="2400" dirty="0" err="1"/>
              <a:t>kPa</a:t>
            </a:r>
            <a:endParaRPr lang="cs-CZ" altLang="cs-CZ" sz="2400" dirty="0"/>
          </a:p>
          <a:p>
            <a:pPr lvl="2">
              <a:lnSpc>
                <a:spcPct val="80000"/>
              </a:lnSpc>
            </a:pPr>
            <a:r>
              <a:rPr lang="cs-CZ" altLang="cs-CZ" sz="2400" dirty="0"/>
              <a:t>pCO2</a:t>
            </a:r>
            <a:r>
              <a:rPr lang="en-US" altLang="cs-CZ" sz="2400" dirty="0"/>
              <a:t>   </a:t>
            </a:r>
            <a:r>
              <a:rPr lang="cs-CZ" altLang="cs-CZ" sz="2400" dirty="0"/>
              <a:t> </a:t>
            </a:r>
            <a:r>
              <a:rPr lang="en-US" altLang="cs-CZ" sz="2400" dirty="0"/>
              <a:t> </a:t>
            </a:r>
            <a:r>
              <a:rPr lang="cs-CZ" altLang="cs-CZ" sz="2400" dirty="0"/>
              <a:t>2,8 </a:t>
            </a:r>
            <a:r>
              <a:rPr lang="cs-CZ" altLang="cs-CZ" sz="2400" dirty="0" err="1"/>
              <a:t>kPa</a:t>
            </a:r>
            <a:endParaRPr lang="cs-CZ" altLang="cs-CZ" sz="2400" dirty="0"/>
          </a:p>
          <a:p>
            <a:pPr lvl="2">
              <a:lnSpc>
                <a:spcPct val="80000"/>
              </a:lnSpc>
            </a:pPr>
            <a:r>
              <a:rPr lang="cs-CZ" altLang="cs-CZ" sz="2400" dirty="0"/>
              <a:t>HCO3- </a:t>
            </a:r>
            <a:r>
              <a:rPr lang="en-US" altLang="cs-CZ" sz="2400" dirty="0"/>
              <a:t>  </a:t>
            </a:r>
            <a:r>
              <a:rPr lang="cs-CZ" altLang="cs-CZ" sz="2400" dirty="0"/>
              <a:t>8 </a:t>
            </a:r>
            <a:r>
              <a:rPr lang="cs-CZ" altLang="cs-CZ" sz="2400" dirty="0" err="1"/>
              <a:t>mmol</a:t>
            </a:r>
            <a:r>
              <a:rPr lang="cs-CZ" altLang="cs-CZ" sz="2400" dirty="0"/>
              <a:t>/l</a:t>
            </a:r>
          </a:p>
          <a:p>
            <a:pPr lvl="2">
              <a:lnSpc>
                <a:spcPct val="80000"/>
              </a:lnSpc>
            </a:pPr>
            <a:r>
              <a:rPr lang="en-US" altLang="cs-CZ" sz="2400" dirty="0" err="1"/>
              <a:t>Glc</a:t>
            </a:r>
            <a:r>
              <a:rPr lang="en-US" altLang="cs-CZ" sz="2400" dirty="0"/>
              <a:t>        </a:t>
            </a:r>
            <a:r>
              <a:rPr lang="cs-CZ" altLang="cs-CZ" sz="2400" dirty="0"/>
              <a:t> 15 </a:t>
            </a:r>
            <a:r>
              <a:rPr lang="cs-CZ" altLang="cs-CZ" sz="2400" dirty="0" err="1"/>
              <a:t>mmol</a:t>
            </a:r>
            <a:r>
              <a:rPr lang="cs-CZ" altLang="cs-CZ" sz="2400" dirty="0"/>
              <a:t>/l</a:t>
            </a:r>
          </a:p>
          <a:p>
            <a:pPr lvl="2">
              <a:lnSpc>
                <a:spcPct val="80000"/>
              </a:lnSpc>
            </a:pPr>
            <a:r>
              <a:rPr lang="cs-CZ" altLang="cs-CZ" sz="2400" dirty="0"/>
              <a:t>Na+ </a:t>
            </a:r>
            <a:r>
              <a:rPr lang="en-US" altLang="cs-CZ" sz="2400" dirty="0"/>
              <a:t>     </a:t>
            </a:r>
            <a:r>
              <a:rPr lang="cs-CZ" altLang="cs-CZ" sz="2400" dirty="0"/>
              <a:t>148 </a:t>
            </a:r>
            <a:r>
              <a:rPr lang="cs-CZ" altLang="cs-CZ" sz="2400" dirty="0" err="1"/>
              <a:t>mmol</a:t>
            </a:r>
            <a:r>
              <a:rPr lang="cs-CZ" altLang="cs-CZ" sz="2400" dirty="0"/>
              <a:t>/l</a:t>
            </a:r>
          </a:p>
          <a:p>
            <a:pPr lvl="2">
              <a:lnSpc>
                <a:spcPct val="80000"/>
              </a:lnSpc>
            </a:pPr>
            <a:r>
              <a:rPr lang="cs-CZ" altLang="cs-CZ" sz="2400" dirty="0"/>
              <a:t>K+ </a:t>
            </a:r>
            <a:r>
              <a:rPr lang="en-US" altLang="cs-CZ" sz="2400" dirty="0"/>
              <a:t>         </a:t>
            </a:r>
            <a:r>
              <a:rPr lang="cs-CZ" altLang="cs-CZ" sz="2400" dirty="0"/>
              <a:t>5,5 </a:t>
            </a:r>
            <a:r>
              <a:rPr lang="cs-CZ" altLang="cs-CZ" sz="2400" dirty="0" err="1"/>
              <a:t>mmol</a:t>
            </a:r>
            <a:r>
              <a:rPr lang="cs-CZ" altLang="cs-CZ" sz="2400" dirty="0"/>
              <a:t>/l</a:t>
            </a:r>
          </a:p>
          <a:p>
            <a:pPr lvl="2">
              <a:lnSpc>
                <a:spcPct val="80000"/>
              </a:lnSpc>
            </a:pPr>
            <a:r>
              <a:rPr lang="cs-CZ" altLang="cs-CZ" sz="2400" dirty="0"/>
              <a:t>C</a:t>
            </a:r>
            <a:r>
              <a:rPr lang="en-US" altLang="cs-CZ" sz="2400" dirty="0"/>
              <a:t>l</a:t>
            </a:r>
            <a:r>
              <a:rPr lang="cs-CZ" altLang="cs-CZ" sz="2400" dirty="0"/>
              <a:t>-</a:t>
            </a:r>
            <a:r>
              <a:rPr lang="en-US" altLang="cs-CZ" sz="2400" dirty="0"/>
              <a:t>          </a:t>
            </a:r>
            <a:r>
              <a:rPr lang="cs-CZ" altLang="cs-CZ" sz="2400" dirty="0"/>
              <a:t> 110 </a:t>
            </a:r>
            <a:r>
              <a:rPr lang="cs-CZ" altLang="cs-CZ" sz="2400" dirty="0" err="1"/>
              <a:t>mmol</a:t>
            </a:r>
            <a:r>
              <a:rPr lang="cs-CZ" altLang="cs-CZ" sz="2400" dirty="0"/>
              <a:t>/l</a:t>
            </a:r>
          </a:p>
          <a:p>
            <a:pPr lvl="2">
              <a:lnSpc>
                <a:spcPct val="80000"/>
              </a:lnSpc>
            </a:pPr>
            <a:r>
              <a:rPr lang="cs-CZ" altLang="cs-CZ" sz="2400" dirty="0"/>
              <a:t>Pozitivní aceton v moči</a:t>
            </a:r>
          </a:p>
        </p:txBody>
      </p:sp>
    </p:spTree>
    <p:extLst>
      <p:ext uri="{BB962C8B-B14F-4D97-AF65-F5344CB8AC3E}">
        <p14:creationId xmlns:p14="http://schemas.microsoft.com/office/powerpoint/2010/main" val="1869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424407" y="185980"/>
            <a:ext cx="6767593" cy="6672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344715" y="190954"/>
            <a:ext cx="4880428" cy="1325563"/>
          </a:xfrm>
          <a:ln>
            <a:solidFill>
              <a:srgbClr val="C00000"/>
            </a:solidFill>
          </a:ln>
        </p:spPr>
        <p:txBody>
          <a:bodyPr>
            <a:normAutofit fontScale="90000"/>
          </a:bodyPr>
          <a:lstStyle/>
          <a:p>
            <a:r>
              <a:rPr lang="cs-CZ" dirty="0">
                <a:solidFill>
                  <a:schemeClr val="tx1">
                    <a:lumMod val="95000"/>
                    <a:lumOff val="5000"/>
                  </a:schemeClr>
                </a:solidFill>
              </a:rPr>
              <a:t>Metabolická acidóza -kompenzační diagramy</a:t>
            </a:r>
          </a:p>
        </p:txBody>
      </p:sp>
      <p:pic>
        <p:nvPicPr>
          <p:cNvPr id="10244" name="Picture 4" descr="https://png2.cleanpng.com/sh/c9e7b10c7e22fda41425b426ce85a1c8/L0KzQYm3VsE2N5d0gJH0aYP2gLBuTfFkcZVneeVuLYLocbT7if9vNZ90hdHwcnHwPbLqifRjaaRqRdp4bXXyg8XoTfR2bV5peeZuLUXlQoSAVfQ3P2dpfqY9LkG8SIGBV8gzOWY3UaIAMEW7QoWBVskveJ9s/kisspng-acidbase-reaction-nomogram-acidbase-homeosta-due-date-5b2375d676df44.19808782152905058248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905" y="277278"/>
            <a:ext cx="6752095" cy="6580722"/>
          </a:xfrm>
          <a:prstGeom prst="rect">
            <a:avLst/>
          </a:prstGeom>
          <a:noFill/>
          <a:extLst>
            <a:ext uri="{909E8E84-426E-40DD-AFC4-6F175D3DCCD1}">
              <a14:hiddenFill xmlns:a14="http://schemas.microsoft.com/office/drawing/2010/main">
                <a:solidFill>
                  <a:srgbClr val="FFFFFF"/>
                </a:solidFill>
              </a14:hiddenFill>
            </a:ext>
          </a:extLst>
        </p:spPr>
      </p:pic>
      <p:sp>
        <p:nvSpPr>
          <p:cNvPr id="170" name="Volný tvar 169"/>
          <p:cNvSpPr/>
          <p:nvPr/>
        </p:nvSpPr>
        <p:spPr>
          <a:xfrm rot="5400000">
            <a:off x="1956273" y="3394050"/>
            <a:ext cx="1097137" cy="1602112"/>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1" name="Volný tvar 170"/>
          <p:cNvSpPr/>
          <p:nvPr/>
        </p:nvSpPr>
        <p:spPr>
          <a:xfrm rot="5400000">
            <a:off x="1955937" y="3399782"/>
            <a:ext cx="1097137" cy="1604137"/>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80" name="Obdélník 179"/>
          <p:cNvSpPr/>
          <p:nvPr/>
        </p:nvSpPr>
        <p:spPr>
          <a:xfrm>
            <a:off x="3394471" y="3682403"/>
            <a:ext cx="1940849" cy="358151"/>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1" name="Volný tvar 180"/>
          <p:cNvSpPr/>
          <p:nvPr/>
        </p:nvSpPr>
        <p:spPr>
          <a:xfrm>
            <a:off x="3400775" y="4017108"/>
            <a:ext cx="1922105" cy="449478"/>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82" name="Skupina 181"/>
          <p:cNvGrpSpPr/>
          <p:nvPr/>
        </p:nvGrpSpPr>
        <p:grpSpPr>
          <a:xfrm>
            <a:off x="3165523" y="3341761"/>
            <a:ext cx="2182808" cy="1371111"/>
            <a:chOff x="374349" y="4616605"/>
            <a:chExt cx="2182808" cy="1371111"/>
          </a:xfrm>
        </p:grpSpPr>
        <p:cxnSp>
          <p:nvCxnSpPr>
            <p:cNvPr id="183" name="Přímá spojnice 182"/>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Přímá spojnice 183"/>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Přímá spojnice 184"/>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6" name="Oblouk 185"/>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7" name="Oblouk 186"/>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88" name="TextovéPole 187"/>
          <p:cNvSpPr txBox="1"/>
          <p:nvPr/>
        </p:nvSpPr>
        <p:spPr>
          <a:xfrm>
            <a:off x="3727089" y="3081930"/>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189" name="Obdélník 188"/>
          <p:cNvSpPr/>
          <p:nvPr/>
        </p:nvSpPr>
        <p:spPr>
          <a:xfrm>
            <a:off x="258271" y="3700197"/>
            <a:ext cx="1283354" cy="362675"/>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0" name="Volný tvar 189"/>
          <p:cNvSpPr/>
          <p:nvPr/>
        </p:nvSpPr>
        <p:spPr>
          <a:xfrm>
            <a:off x="265031" y="4047478"/>
            <a:ext cx="1264594" cy="372056"/>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91" name="Skupina 190"/>
          <p:cNvGrpSpPr/>
          <p:nvPr/>
        </p:nvGrpSpPr>
        <p:grpSpPr>
          <a:xfrm>
            <a:off x="18280" y="3606829"/>
            <a:ext cx="1536035" cy="1049480"/>
            <a:chOff x="7040738" y="3289540"/>
            <a:chExt cx="1536035" cy="1049480"/>
          </a:xfrm>
        </p:grpSpPr>
        <p:cxnSp>
          <p:nvCxnSpPr>
            <p:cNvPr id="192" name="Přímá spojnice 191"/>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Přímá spojnice 192"/>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5" name="Oblouk 194"/>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6" name="Oblouk 195"/>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197" name="Přímá spojnice 196"/>
          <p:cNvCxnSpPr/>
          <p:nvPr/>
        </p:nvCxnSpPr>
        <p:spPr>
          <a:xfrm>
            <a:off x="1345165" y="3601078"/>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8" name="TextovéPole 197"/>
          <p:cNvSpPr txBox="1"/>
          <p:nvPr/>
        </p:nvSpPr>
        <p:spPr>
          <a:xfrm>
            <a:off x="51201" y="3135251"/>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cxnSp>
        <p:nvCxnSpPr>
          <p:cNvPr id="238" name="Přímá spojnice 237"/>
          <p:cNvCxnSpPr/>
          <p:nvPr/>
        </p:nvCxnSpPr>
        <p:spPr>
          <a:xfrm>
            <a:off x="3383722" y="3676304"/>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cxnSp>
        <p:nvCxnSpPr>
          <p:cNvPr id="239" name="Přímá spojnice 238"/>
          <p:cNvCxnSpPr/>
          <p:nvPr/>
        </p:nvCxnSpPr>
        <p:spPr>
          <a:xfrm>
            <a:off x="242944" y="3699618"/>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258" name="Skupina 257"/>
          <p:cNvGrpSpPr/>
          <p:nvPr/>
        </p:nvGrpSpPr>
        <p:grpSpPr>
          <a:xfrm rot="8022834">
            <a:off x="7933539" y="4052461"/>
            <a:ext cx="1217104" cy="515810"/>
            <a:chOff x="9174852" y="4059658"/>
            <a:chExt cx="997236" cy="331514"/>
          </a:xfrm>
        </p:grpSpPr>
        <p:sp>
          <p:nvSpPr>
            <p:cNvPr id="259" name="Volný tvar 258"/>
            <p:cNvSpPr/>
            <p:nvPr/>
          </p:nvSpPr>
          <p:spPr>
            <a:xfrm>
              <a:off x="9174852" y="4059658"/>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20F49E"/>
            </a:solidFill>
            <a:ln w="57150">
              <a:solidFill>
                <a:srgbClr val="09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0" name="Rovnoramenný trojúhelník 259"/>
            <p:cNvSpPr/>
            <p:nvPr/>
          </p:nvSpPr>
          <p:spPr>
            <a:xfrm rot="6894458">
              <a:off x="9935888" y="4154972"/>
              <a:ext cx="219300" cy="253100"/>
            </a:xfrm>
            <a:prstGeom prst="triangle">
              <a:avLst/>
            </a:prstGeom>
            <a:solidFill>
              <a:srgbClr val="09C77A"/>
            </a:solidFill>
            <a:ln>
              <a:solidFill>
                <a:srgbClr val="09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1" name="Kapalina H+ nahoře"/>
          <p:cNvSpPr/>
          <p:nvPr/>
        </p:nvSpPr>
        <p:spPr>
          <a:xfrm>
            <a:off x="2292466" y="5662247"/>
            <a:ext cx="307632" cy="611087"/>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Kapalina H+ dole"/>
          <p:cNvSpPr/>
          <p:nvPr/>
        </p:nvSpPr>
        <p:spPr>
          <a:xfrm>
            <a:off x="2292324" y="5653338"/>
            <a:ext cx="307773" cy="767208"/>
          </a:xfrm>
          <a:custGeom>
            <a:avLst/>
            <a:gdLst>
              <a:gd name="connsiteX0" fmla="*/ 0 w 307773"/>
              <a:gd name="connsiteY0" fmla="*/ 0 h 767208"/>
              <a:gd name="connsiteX1" fmla="*/ 307773 w 307773"/>
              <a:gd name="connsiteY1" fmla="*/ 0 h 767208"/>
              <a:gd name="connsiteX2" fmla="*/ 307773 w 307773"/>
              <a:gd name="connsiteY2" fmla="*/ 343459 h 767208"/>
              <a:gd name="connsiteX3" fmla="*/ 303313 w 307773"/>
              <a:gd name="connsiteY3" fmla="*/ 343459 h 767208"/>
              <a:gd name="connsiteX4" fmla="*/ 303313 w 307773"/>
              <a:gd name="connsiteY4" fmla="*/ 627068 h 767208"/>
              <a:gd name="connsiteX5" fmla="*/ 302464 w 307773"/>
              <a:gd name="connsiteY5" fmla="*/ 627068 h 767208"/>
              <a:gd name="connsiteX6" fmla="*/ 303313 w 307773"/>
              <a:gd name="connsiteY6" fmla="*/ 630961 h 767208"/>
              <a:gd name="connsiteX7" fmla="*/ 156117 w 307773"/>
              <a:gd name="connsiteY7" fmla="*/ 767208 h 767208"/>
              <a:gd name="connsiteX8" fmla="*/ 8921 w 307773"/>
              <a:gd name="connsiteY8" fmla="*/ 630961 h 767208"/>
              <a:gd name="connsiteX9" fmla="*/ 9770 w 307773"/>
              <a:gd name="connsiteY9" fmla="*/ 627068 h 767208"/>
              <a:gd name="connsiteX10" fmla="*/ 8921 w 307773"/>
              <a:gd name="connsiteY10" fmla="*/ 627068 h 767208"/>
              <a:gd name="connsiteX11" fmla="*/ 8921 w 307773"/>
              <a:gd name="connsiteY11" fmla="*/ 343459 h 767208"/>
              <a:gd name="connsiteX12" fmla="*/ 0 w 307773"/>
              <a:gd name="connsiteY12" fmla="*/ 343459 h 7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73" h="767208">
                <a:moveTo>
                  <a:pt x="0" y="0"/>
                </a:moveTo>
                <a:lnTo>
                  <a:pt x="307773" y="0"/>
                </a:lnTo>
                <a:lnTo>
                  <a:pt x="307773" y="343459"/>
                </a:lnTo>
                <a:lnTo>
                  <a:pt x="303313" y="343459"/>
                </a:lnTo>
                <a:lnTo>
                  <a:pt x="303313" y="627068"/>
                </a:lnTo>
                <a:lnTo>
                  <a:pt x="302464" y="627068"/>
                </a:lnTo>
                <a:lnTo>
                  <a:pt x="303313" y="630961"/>
                </a:lnTo>
                <a:cubicBezTo>
                  <a:pt x="303313" y="706208"/>
                  <a:pt x="237411" y="767208"/>
                  <a:pt x="156117" y="767208"/>
                </a:cubicBezTo>
                <a:cubicBezTo>
                  <a:pt x="74823" y="767208"/>
                  <a:pt x="8921" y="706208"/>
                  <a:pt x="8921" y="630961"/>
                </a:cubicBezTo>
                <a:lnTo>
                  <a:pt x="9770" y="627068"/>
                </a:lnTo>
                <a:lnTo>
                  <a:pt x="8921" y="627068"/>
                </a:lnTo>
                <a:lnTo>
                  <a:pt x="8921" y="343459"/>
                </a:lnTo>
                <a:lnTo>
                  <a:pt x="0" y="343459"/>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grpSp>
        <p:nvGrpSpPr>
          <p:cNvPr id="63" name="Zkumavka H+"/>
          <p:cNvGrpSpPr/>
          <p:nvPr/>
        </p:nvGrpSpPr>
        <p:grpSpPr>
          <a:xfrm>
            <a:off x="2281009" y="4831529"/>
            <a:ext cx="328807" cy="1604665"/>
            <a:chOff x="4982838" y="2487654"/>
            <a:chExt cx="328807" cy="1604665"/>
          </a:xfrm>
        </p:grpSpPr>
        <p:cxnSp>
          <p:nvCxnSpPr>
            <p:cNvPr id="64" name="Přímá spojnice 63"/>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Oblouk 65"/>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7" name="Oblouk 66"/>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68" name="Přímá spojnice 67"/>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9" name="txt H+"/>
          <p:cNvSpPr txBox="1"/>
          <p:nvPr/>
        </p:nvSpPr>
        <p:spPr>
          <a:xfrm>
            <a:off x="2689817" y="5163229"/>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70" name="Ryska H+ norm"/>
          <p:cNvCxnSpPr/>
          <p:nvPr/>
        </p:nvCxnSpPr>
        <p:spPr>
          <a:xfrm>
            <a:off x="2302705" y="5649541"/>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cxnSp>
        <p:nvCxnSpPr>
          <p:cNvPr id="71" name="Ryska H+ dekomp"/>
          <p:cNvCxnSpPr/>
          <p:nvPr/>
        </p:nvCxnSpPr>
        <p:spPr>
          <a:xfrm>
            <a:off x="2307323" y="5048792"/>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cxnSp>
        <p:nvCxnSpPr>
          <p:cNvPr id="72" name="pH 7,4 ryska leva"/>
          <p:cNvCxnSpPr/>
          <p:nvPr/>
        </p:nvCxnSpPr>
        <p:spPr>
          <a:xfrm>
            <a:off x="1972793" y="5651486"/>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pH 7,4 ryska prava"/>
          <p:cNvCxnSpPr/>
          <p:nvPr/>
        </p:nvCxnSpPr>
        <p:spPr>
          <a:xfrm>
            <a:off x="2627401" y="5652275"/>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pH 7,4 popis"/>
          <p:cNvSpPr txBox="1"/>
          <p:nvPr/>
        </p:nvSpPr>
        <p:spPr>
          <a:xfrm>
            <a:off x="1426816" y="5340905"/>
            <a:ext cx="1018632" cy="369332"/>
          </a:xfrm>
          <a:prstGeom prst="rect">
            <a:avLst/>
          </a:prstGeom>
          <a:noFill/>
        </p:spPr>
        <p:txBody>
          <a:bodyPr wrap="square" rtlCol="0">
            <a:spAutoFit/>
          </a:bodyPr>
          <a:lstStyle/>
          <a:p>
            <a:r>
              <a:rPr lang="cs-CZ" dirty="0"/>
              <a:t>pH= 7,4</a:t>
            </a:r>
          </a:p>
        </p:txBody>
      </p:sp>
      <p:sp>
        <p:nvSpPr>
          <p:cNvPr id="3" name="TextovéPole 2"/>
          <p:cNvSpPr txBox="1"/>
          <p:nvPr/>
        </p:nvSpPr>
        <p:spPr>
          <a:xfrm>
            <a:off x="406400" y="1683657"/>
            <a:ext cx="4760686" cy="1200329"/>
          </a:xfrm>
          <a:prstGeom prst="rect">
            <a:avLst/>
          </a:prstGeom>
          <a:noFill/>
        </p:spPr>
        <p:txBody>
          <a:bodyPr wrap="square" rtlCol="0">
            <a:spAutoFit/>
          </a:bodyPr>
          <a:lstStyle/>
          <a:p>
            <a:r>
              <a:rPr lang="cs-CZ" dirty="0"/>
              <a:t>Respirační kompenzace se v praxi rozvíjí rychleji než vlastní metabolická porucha, proto v klinicky zaměřených diagramech chybí dělení metabolických poruch na akutní a chronické  </a:t>
            </a:r>
          </a:p>
        </p:txBody>
      </p:sp>
      <p:cxnSp>
        <p:nvCxnSpPr>
          <p:cNvPr id="49" name="Přímá spojnice se šipkou 48"/>
          <p:cNvCxnSpPr/>
          <p:nvPr/>
        </p:nvCxnSpPr>
        <p:spPr>
          <a:xfrm flipV="1">
            <a:off x="8114711" y="4628271"/>
            <a:ext cx="705732" cy="17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0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2.96296E-6 L -2.70833E-6 0.05023 " pathEditMode="relative" rAng="0" ptsTypes="AA">
                                      <p:cBhvr>
                                        <p:cTn id="6" dur="2000" fill="hold"/>
                                        <p:tgtEl>
                                          <p:spTgt spid="180"/>
                                        </p:tgtEl>
                                        <p:attrNameLst>
                                          <p:attrName>ppt_x</p:attrName>
                                          <p:attrName>ppt_y</p:attrName>
                                        </p:attrNameLst>
                                      </p:cBhvr>
                                      <p:rCtr x="0" y="2500"/>
                                    </p:animMotion>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2000"/>
                                        <p:tgtEl>
                                          <p:spTgt spid="170"/>
                                        </p:tgtEl>
                                      </p:cBhvr>
                                    </p:animEffect>
                                    <p:set>
                                      <p:cBhvr>
                                        <p:cTn id="11" dur="1" fill="hold">
                                          <p:stCondLst>
                                            <p:cond delay="1999"/>
                                          </p:stCondLst>
                                        </p:cTn>
                                        <p:tgtEl>
                                          <p:spTgt spid="170"/>
                                        </p:tgtEl>
                                        <p:attrNameLst>
                                          <p:attrName>style.visibility</p:attrName>
                                        </p:attrNameLst>
                                      </p:cBhvr>
                                      <p:to>
                                        <p:strVal val="hidden"/>
                                      </p:to>
                                    </p:set>
                                  </p:childTnLst>
                                </p:cTn>
                              </p:par>
                              <p:par>
                                <p:cTn id="12" presetID="22" presetClass="entr" presetSubtype="8" fill="hold" grpId="0" nodeType="withEffect">
                                  <p:stCondLst>
                                    <p:cond delay="500"/>
                                  </p:stCondLst>
                                  <p:childTnLst>
                                    <p:set>
                                      <p:cBhvr>
                                        <p:cTn id="13" dur="1" fill="hold">
                                          <p:stCondLst>
                                            <p:cond delay="0"/>
                                          </p:stCondLst>
                                        </p:cTn>
                                        <p:tgtEl>
                                          <p:spTgt spid="171"/>
                                        </p:tgtEl>
                                        <p:attrNameLst>
                                          <p:attrName>style.visibility</p:attrName>
                                        </p:attrNameLst>
                                      </p:cBhvr>
                                      <p:to>
                                        <p:strVal val="visible"/>
                                      </p:to>
                                    </p:set>
                                    <p:animEffect transition="in" filter="wipe(left)">
                                      <p:cBhvr>
                                        <p:cTn id="14" dur="2000"/>
                                        <p:tgtEl>
                                          <p:spTgt spid="171"/>
                                        </p:tgtEl>
                                      </p:cBhvr>
                                    </p:animEffec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04167E-6 1.11111E-6 L -1.04167E-6 -0.09005 " pathEditMode="relative" rAng="0" ptsTypes="AA">
                                      <p:cBhvr>
                                        <p:cTn id="18" dur="2000" fill="hold"/>
                                        <p:tgtEl>
                                          <p:spTgt spid="61"/>
                                        </p:tgtEl>
                                        <p:attrNameLst>
                                          <p:attrName>ppt_x</p:attrName>
                                          <p:attrName>ppt_y</p:attrName>
                                        </p:attrNameLst>
                                      </p:cBhvr>
                                      <p:rCtr x="0" y="-4514"/>
                                    </p:animMotion>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wipe(right)">
                                      <p:cBhvr>
                                        <p:cTn id="26" dur="1000"/>
                                        <p:tgtEl>
                                          <p:spTgt spid="25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875E-6 -2.22222E-6 L 0.00026 0.03912 " pathEditMode="relative" rAng="0" ptsTypes="AA">
                                      <p:cBhvr>
                                        <p:cTn id="30" dur="2000" fill="hold"/>
                                        <p:tgtEl>
                                          <p:spTgt spid="189"/>
                                        </p:tgtEl>
                                        <p:attrNameLst>
                                          <p:attrName>ppt_x</p:attrName>
                                          <p:attrName>ppt_y</p:attrName>
                                        </p:attrNameLst>
                                      </p:cBhvr>
                                      <p:rCtr x="13" y="1944"/>
                                    </p:animMotion>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2000"/>
                                        <p:tgtEl>
                                          <p:spTgt spid="171"/>
                                        </p:tgtEl>
                                      </p:cBhvr>
                                    </p:animEffect>
                                    <p:set>
                                      <p:cBhvr>
                                        <p:cTn id="35" dur="1" fill="hold">
                                          <p:stCondLst>
                                            <p:cond delay="1999"/>
                                          </p:stCondLst>
                                        </p:cTn>
                                        <p:tgtEl>
                                          <p:spTgt spid="171"/>
                                        </p:tgtEl>
                                        <p:attrNameLst>
                                          <p:attrName>style.visibility</p:attrName>
                                        </p:attrNameLst>
                                      </p:cBhvr>
                                      <p:to>
                                        <p:strVal val="hidden"/>
                                      </p:to>
                                    </p:set>
                                  </p:childTnLst>
                                </p:cTn>
                              </p:par>
                              <p:par>
                                <p:cTn id="36" presetID="22" presetClass="entr" presetSubtype="2" fill="hold" grpId="1" nodeType="withEffect">
                                  <p:stCondLst>
                                    <p:cond delay="500"/>
                                  </p:stCondLst>
                                  <p:childTnLst>
                                    <p:set>
                                      <p:cBhvr>
                                        <p:cTn id="37" dur="1" fill="hold">
                                          <p:stCondLst>
                                            <p:cond delay="0"/>
                                          </p:stCondLst>
                                        </p:cTn>
                                        <p:tgtEl>
                                          <p:spTgt spid="170"/>
                                        </p:tgtEl>
                                        <p:attrNameLst>
                                          <p:attrName>style.visibility</p:attrName>
                                        </p:attrNameLst>
                                      </p:cBhvr>
                                      <p:to>
                                        <p:strVal val="visible"/>
                                      </p:to>
                                    </p:set>
                                    <p:animEffect transition="in" filter="wipe(right)">
                                      <p:cBhvr>
                                        <p:cTn id="38" dur="2000"/>
                                        <p:tgtEl>
                                          <p:spTgt spid="17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1.04167E-6 -0.09005 L -1.04167E-6 -0.03843 " pathEditMode="relative" rAng="0" ptsTypes="AA">
                                      <p:cBhvr>
                                        <p:cTn id="42" dur="2000" fill="hold"/>
                                        <p:tgtEl>
                                          <p:spTgt spid="61"/>
                                        </p:tgtEl>
                                        <p:attrNameLst>
                                          <p:attrName>ppt_x</p:attrName>
                                          <p:attrName>ppt_y</p:attrName>
                                        </p:attrNameLst>
                                      </p:cBhvr>
                                      <p:rCtr x="0" y="2569"/>
                                    </p:animMotion>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70" grpId="1" animBg="1"/>
      <p:bldP spid="171" grpId="0" animBg="1"/>
      <p:bldP spid="171" grpId="1" animBg="1"/>
      <p:bldP spid="180" grpId="0" animBg="1"/>
      <p:bldP spid="189" grpId="0" animBg="1"/>
      <p:bldP spid="61" grpId="0" animBg="1"/>
      <p:bldP spid="6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lumMod val="95000"/>
                    <a:lumOff val="5000"/>
                  </a:schemeClr>
                </a:solidFill>
              </a:rPr>
              <a:t>Metabolická acidóza -kompenzační diagramy</a:t>
            </a:r>
            <a:endParaRPr lang="cs-CZ" dirty="0"/>
          </a:p>
        </p:txBody>
      </p:sp>
      <p:pic>
        <p:nvPicPr>
          <p:cNvPr id="5" name="Picture 2" descr="Interpretation - Acid Base 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982" y="1860128"/>
            <a:ext cx="7036545" cy="472034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667657" y="2032000"/>
            <a:ext cx="3628572" cy="3046988"/>
          </a:xfrm>
          <a:prstGeom prst="rect">
            <a:avLst/>
          </a:prstGeom>
          <a:noFill/>
        </p:spPr>
        <p:txBody>
          <a:bodyPr wrap="square" rtlCol="0">
            <a:spAutoFit/>
          </a:bodyPr>
          <a:lstStyle/>
          <a:p>
            <a:r>
              <a:rPr lang="cs-CZ" sz="2400" dirty="0"/>
              <a:t>Zkuste nyní zakreslit kádinky po paměti a v souladu do tohoto diagramu zkuste zakreslit </a:t>
            </a:r>
            <a:r>
              <a:rPr lang="cs-CZ" sz="2400" dirty="0" err="1"/>
              <a:t>šipkama</a:t>
            </a:r>
            <a:r>
              <a:rPr lang="cs-CZ" sz="2400" dirty="0"/>
              <a:t> vývoj akutní v chronickou metabolickou acidózu (plná kompenzace se vyvíjí během cca 10 h)</a:t>
            </a:r>
          </a:p>
        </p:txBody>
      </p:sp>
    </p:spTree>
    <p:extLst>
      <p:ext uri="{BB962C8B-B14F-4D97-AF65-F5344CB8AC3E}">
        <p14:creationId xmlns:p14="http://schemas.microsoft.com/office/powerpoint/2010/main" val="360823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1694"/>
            <a:ext cx="10515600" cy="1325563"/>
          </a:xfrm>
        </p:spPr>
        <p:txBody>
          <a:bodyPr/>
          <a:lstStyle/>
          <a:p>
            <a:r>
              <a:rPr lang="cs-CZ" dirty="0">
                <a:solidFill>
                  <a:schemeClr val="tx1">
                    <a:lumMod val="95000"/>
                    <a:lumOff val="5000"/>
                  </a:schemeClr>
                </a:solidFill>
              </a:rPr>
              <a:t>Možné</a:t>
            </a:r>
            <a:r>
              <a:rPr lang="cs-CZ" dirty="0">
                <a:solidFill>
                  <a:srgbClr val="C00000"/>
                </a:solidFill>
              </a:rPr>
              <a:t> příčiny metabolické acidózy</a:t>
            </a:r>
          </a:p>
        </p:txBody>
      </p:sp>
      <p:sp>
        <p:nvSpPr>
          <p:cNvPr id="3" name="Zástupný symbol pro obsah 2"/>
          <p:cNvSpPr>
            <a:spLocks noGrp="1"/>
          </p:cNvSpPr>
          <p:nvPr>
            <p:ph sz="half" idx="1"/>
          </p:nvPr>
        </p:nvSpPr>
        <p:spPr>
          <a:xfrm>
            <a:off x="820616" y="1485900"/>
            <a:ext cx="5181600" cy="4480047"/>
          </a:xfrm>
        </p:spPr>
        <p:txBody>
          <a:bodyPr>
            <a:normAutofit/>
          </a:bodyPr>
          <a:lstStyle/>
          <a:p>
            <a:pPr marL="514350" indent="-514350">
              <a:buAutoNum type="alphaUcParenR"/>
            </a:pPr>
            <a:r>
              <a:rPr lang="cs-CZ" dirty="0"/>
              <a:t>Ztráty bikarbonátů vlivem zvýšeného pufrování kyselin</a:t>
            </a:r>
          </a:p>
          <a:p>
            <a:pPr lvl="1"/>
            <a:r>
              <a:rPr lang="cs-CZ" dirty="0" err="1"/>
              <a:t>Ketoacidóza</a:t>
            </a:r>
            <a:endParaRPr lang="cs-CZ" dirty="0"/>
          </a:p>
          <a:p>
            <a:pPr lvl="2"/>
            <a:r>
              <a:rPr lang="cs-CZ" dirty="0"/>
              <a:t>diabetická</a:t>
            </a:r>
          </a:p>
          <a:p>
            <a:pPr lvl="2"/>
            <a:r>
              <a:rPr lang="cs-CZ" dirty="0"/>
              <a:t>alkoholová</a:t>
            </a:r>
          </a:p>
          <a:p>
            <a:pPr lvl="2"/>
            <a:r>
              <a:rPr lang="cs-CZ" dirty="0"/>
              <a:t>z hladovění</a:t>
            </a:r>
          </a:p>
          <a:p>
            <a:pPr lvl="1"/>
            <a:r>
              <a:rPr lang="cs-CZ" dirty="0"/>
              <a:t>Laktátová acidóza</a:t>
            </a:r>
          </a:p>
          <a:p>
            <a:pPr lvl="2"/>
            <a:r>
              <a:rPr lang="cs-CZ" dirty="0"/>
              <a:t>enormní fyzická zátěž</a:t>
            </a:r>
          </a:p>
          <a:p>
            <a:pPr lvl="2"/>
            <a:r>
              <a:rPr lang="cs-CZ" dirty="0"/>
              <a:t>šokový stav / systémová ischemie</a:t>
            </a:r>
          </a:p>
          <a:p>
            <a:pPr lvl="1"/>
            <a:r>
              <a:rPr lang="cs-CZ" dirty="0"/>
              <a:t>Cizorodé látky</a:t>
            </a:r>
          </a:p>
          <a:p>
            <a:pPr lvl="2"/>
            <a:r>
              <a:rPr lang="cs-CZ" dirty="0"/>
              <a:t>Otrava salicyláty</a:t>
            </a:r>
          </a:p>
        </p:txBody>
      </p:sp>
      <p:sp>
        <p:nvSpPr>
          <p:cNvPr id="4" name="Zástupný symbol pro obsah 3"/>
          <p:cNvSpPr>
            <a:spLocks noGrp="1"/>
          </p:cNvSpPr>
          <p:nvPr>
            <p:ph sz="half" idx="2"/>
          </p:nvPr>
        </p:nvSpPr>
        <p:spPr>
          <a:xfrm>
            <a:off x="6207370" y="1522778"/>
            <a:ext cx="5181600" cy="4351338"/>
          </a:xfrm>
        </p:spPr>
        <p:txBody>
          <a:bodyPr>
            <a:normAutofit/>
          </a:bodyPr>
          <a:lstStyle/>
          <a:p>
            <a:pPr marL="0" indent="0">
              <a:buNone/>
            </a:pPr>
            <a:r>
              <a:rPr lang="cs-CZ" dirty="0"/>
              <a:t>B) Ztráty bikarbonátů do třetího prostoru/ven z těla</a:t>
            </a:r>
          </a:p>
          <a:p>
            <a:pPr lvl="1"/>
            <a:r>
              <a:rPr lang="cs-CZ" dirty="0"/>
              <a:t>Střevem</a:t>
            </a:r>
          </a:p>
          <a:p>
            <a:pPr lvl="2"/>
            <a:r>
              <a:rPr lang="cs-CZ" dirty="0"/>
              <a:t>Průjmy</a:t>
            </a:r>
          </a:p>
          <a:p>
            <a:pPr lvl="2"/>
            <a:r>
              <a:rPr lang="cs-CZ" dirty="0"/>
              <a:t>Fistuly a </a:t>
            </a:r>
            <a:r>
              <a:rPr lang="cs-CZ" dirty="0" err="1"/>
              <a:t>stomie</a:t>
            </a:r>
            <a:endParaRPr lang="cs-CZ" dirty="0"/>
          </a:p>
          <a:p>
            <a:pPr lvl="1"/>
            <a:r>
              <a:rPr lang="cs-CZ" dirty="0"/>
              <a:t>Ledvinami (ztráta regulační </a:t>
            </a:r>
            <a:r>
              <a:rPr lang="cs-CZ" dirty="0" err="1"/>
              <a:t>fce</a:t>
            </a:r>
            <a:r>
              <a:rPr lang="cs-CZ" dirty="0"/>
              <a:t>)</a:t>
            </a:r>
          </a:p>
          <a:p>
            <a:pPr lvl="2"/>
            <a:r>
              <a:rPr lang="cs-CZ" dirty="0"/>
              <a:t>Renální tubulární acidózy</a:t>
            </a:r>
          </a:p>
          <a:p>
            <a:pPr lvl="2"/>
            <a:r>
              <a:rPr lang="cs-CZ" dirty="0"/>
              <a:t>Selhání ledvin (může mít i ↑AG)</a:t>
            </a:r>
          </a:p>
          <a:p>
            <a:pPr marL="914400" lvl="2" indent="0">
              <a:buNone/>
            </a:pPr>
            <a:endParaRPr lang="cs-CZ" dirty="0"/>
          </a:p>
          <a:p>
            <a:pPr lvl="2"/>
            <a:endParaRPr lang="cs-CZ" dirty="0"/>
          </a:p>
          <a:p>
            <a:pPr marL="914400" lvl="2" indent="0">
              <a:buNone/>
            </a:pPr>
            <a:endParaRPr lang="cs-CZ" dirty="0"/>
          </a:p>
        </p:txBody>
      </p:sp>
      <p:sp>
        <p:nvSpPr>
          <p:cNvPr id="5" name="TextovéPole 4"/>
          <p:cNvSpPr txBox="1"/>
          <p:nvPr/>
        </p:nvSpPr>
        <p:spPr>
          <a:xfrm>
            <a:off x="1125416" y="5657671"/>
            <a:ext cx="4853353" cy="1200329"/>
          </a:xfrm>
          <a:prstGeom prst="rect">
            <a:avLst/>
          </a:prstGeom>
          <a:noFill/>
        </p:spPr>
        <p:txBody>
          <a:bodyPr wrap="square" rtlCol="0">
            <a:spAutoFit/>
          </a:bodyPr>
          <a:lstStyle/>
          <a:p>
            <a:r>
              <a:rPr lang="cs-CZ" sz="2400" dirty="0">
                <a:solidFill>
                  <a:srgbClr val="FF0000"/>
                </a:solidFill>
              </a:rPr>
              <a:t>AG (anion gap)  je zvýšený!: </a:t>
            </a:r>
            <a:r>
              <a:rPr lang="cs-CZ" sz="2400" dirty="0">
                <a:solidFill>
                  <a:schemeClr val="tx1">
                    <a:lumMod val="65000"/>
                    <a:lumOff val="35000"/>
                  </a:schemeClr>
                </a:solidFill>
              </a:rPr>
              <a:t>V těle se hromadí aniont z </a:t>
            </a:r>
            <a:r>
              <a:rPr lang="cs-CZ" sz="2400" dirty="0" err="1">
                <a:solidFill>
                  <a:schemeClr val="tx1">
                    <a:lumMod val="65000"/>
                    <a:lumOff val="35000"/>
                  </a:schemeClr>
                </a:solidFill>
              </a:rPr>
              <a:t>odpufrované</a:t>
            </a:r>
            <a:r>
              <a:rPr lang="cs-CZ" sz="2400" dirty="0">
                <a:solidFill>
                  <a:schemeClr val="tx1">
                    <a:lumMod val="65000"/>
                    <a:lumOff val="35000"/>
                  </a:schemeClr>
                </a:solidFill>
              </a:rPr>
              <a:t> kyseliny.</a:t>
            </a:r>
          </a:p>
        </p:txBody>
      </p:sp>
      <p:sp>
        <p:nvSpPr>
          <p:cNvPr id="6" name="TextovéPole 5"/>
          <p:cNvSpPr txBox="1"/>
          <p:nvPr/>
        </p:nvSpPr>
        <p:spPr>
          <a:xfrm>
            <a:off x="6623537" y="4549676"/>
            <a:ext cx="4946163" cy="2308324"/>
          </a:xfrm>
          <a:prstGeom prst="rect">
            <a:avLst/>
          </a:prstGeom>
          <a:noFill/>
        </p:spPr>
        <p:txBody>
          <a:bodyPr wrap="square" rtlCol="0">
            <a:spAutoFit/>
          </a:bodyPr>
          <a:lstStyle/>
          <a:p>
            <a:r>
              <a:rPr lang="cs-CZ" sz="2400" dirty="0">
                <a:solidFill>
                  <a:schemeClr val="tx1">
                    <a:lumMod val="65000"/>
                    <a:lumOff val="35000"/>
                  </a:schemeClr>
                </a:solidFill>
              </a:rPr>
              <a:t>Rozdíl běžných silných iontů reflektuje ↓ HCO</a:t>
            </a:r>
            <a:r>
              <a:rPr lang="cs-CZ" sz="2400" baseline="-25000" dirty="0">
                <a:solidFill>
                  <a:schemeClr val="tx1">
                    <a:lumMod val="65000"/>
                    <a:lumOff val="35000"/>
                  </a:schemeClr>
                </a:solidFill>
              </a:rPr>
              <a:t>3</a:t>
            </a:r>
            <a:r>
              <a:rPr lang="cs-CZ" sz="2400" baseline="30000" dirty="0">
                <a:solidFill>
                  <a:schemeClr val="tx1">
                    <a:lumMod val="65000"/>
                    <a:lumOff val="35000"/>
                  </a:schemeClr>
                </a:solidFill>
              </a:rPr>
              <a:t>- </a:t>
            </a:r>
            <a:endParaRPr lang="cs-CZ" sz="2400" dirty="0">
              <a:solidFill>
                <a:schemeClr val="tx1">
                  <a:lumMod val="65000"/>
                  <a:lumOff val="35000"/>
                </a:schemeClr>
              </a:solidFill>
            </a:endParaRPr>
          </a:p>
          <a:p>
            <a:r>
              <a:rPr lang="cs-CZ" sz="2400" dirty="0">
                <a:solidFill>
                  <a:schemeClr val="tx1">
                    <a:lumMod val="65000"/>
                    <a:lumOff val="35000"/>
                  </a:schemeClr>
                </a:solidFill>
              </a:rPr>
              <a:t>Např.↑ Cl</a:t>
            </a:r>
            <a:r>
              <a:rPr lang="cs-CZ" sz="2400" baseline="30000" dirty="0">
                <a:solidFill>
                  <a:schemeClr val="tx1">
                    <a:lumMod val="65000"/>
                    <a:lumOff val="35000"/>
                  </a:schemeClr>
                </a:solidFill>
              </a:rPr>
              <a:t>-</a:t>
            </a:r>
            <a:r>
              <a:rPr lang="cs-CZ" sz="2400" dirty="0">
                <a:solidFill>
                  <a:schemeClr val="tx1">
                    <a:lumMod val="65000"/>
                    <a:lumOff val="35000"/>
                  </a:schemeClr>
                </a:solidFill>
              </a:rPr>
              <a:t>  (zaujme místo </a:t>
            </a:r>
            <a:r>
              <a:rPr lang="cs-CZ" sz="2400" dirty="0" err="1">
                <a:solidFill>
                  <a:schemeClr val="tx1">
                    <a:lumMod val="65000"/>
                    <a:lumOff val="35000"/>
                  </a:schemeClr>
                </a:solidFill>
              </a:rPr>
              <a:t>bicarb</a:t>
            </a:r>
            <a:r>
              <a:rPr lang="cs-CZ" sz="2400" dirty="0">
                <a:solidFill>
                  <a:schemeClr val="tx1">
                    <a:lumMod val="65000"/>
                    <a:lumOff val="35000"/>
                  </a:schemeClr>
                </a:solidFill>
              </a:rPr>
              <a:t>.)- tzv. </a:t>
            </a:r>
            <a:r>
              <a:rPr lang="cs-CZ" sz="2400" dirty="0">
                <a:solidFill>
                  <a:schemeClr val="accent5">
                    <a:lumMod val="75000"/>
                  </a:schemeClr>
                </a:solidFill>
              </a:rPr>
              <a:t>„</a:t>
            </a:r>
            <a:r>
              <a:rPr lang="cs-CZ" sz="2400" dirty="0" err="1">
                <a:solidFill>
                  <a:schemeClr val="accent5">
                    <a:lumMod val="75000"/>
                  </a:schemeClr>
                </a:solidFill>
              </a:rPr>
              <a:t>hyperchloremické</a:t>
            </a:r>
            <a:r>
              <a:rPr lang="cs-CZ" sz="2400" dirty="0">
                <a:solidFill>
                  <a:schemeClr val="accent5">
                    <a:lumMod val="75000"/>
                  </a:schemeClr>
                </a:solidFill>
              </a:rPr>
              <a:t> acidózy“</a:t>
            </a:r>
          </a:p>
          <a:p>
            <a:r>
              <a:rPr lang="cs-CZ" sz="2400" dirty="0">
                <a:solidFill>
                  <a:srgbClr val="0070C0"/>
                </a:solidFill>
              </a:rPr>
              <a:t>(Nebo může být např. </a:t>
            </a:r>
            <a:r>
              <a:rPr lang="cs-CZ" sz="2400" dirty="0">
                <a:solidFill>
                  <a:schemeClr val="tx1">
                    <a:lumMod val="65000"/>
                    <a:lumOff val="35000"/>
                  </a:schemeClr>
                </a:solidFill>
              </a:rPr>
              <a:t>↓ Na</a:t>
            </a:r>
            <a:r>
              <a:rPr lang="cs-CZ" sz="2400" baseline="30000" dirty="0">
                <a:solidFill>
                  <a:schemeClr val="tx1">
                    <a:lumMod val="65000"/>
                    <a:lumOff val="35000"/>
                  </a:schemeClr>
                </a:solidFill>
              </a:rPr>
              <a:t>+</a:t>
            </a:r>
            <a:r>
              <a:rPr lang="cs-CZ" sz="2400" dirty="0">
                <a:solidFill>
                  <a:schemeClr val="tx1">
                    <a:lumMod val="65000"/>
                    <a:lumOff val="35000"/>
                  </a:schemeClr>
                </a:solidFill>
              </a:rPr>
              <a:t> nebo..)</a:t>
            </a:r>
            <a:r>
              <a:rPr lang="cs-CZ" sz="2400" dirty="0">
                <a:solidFill>
                  <a:srgbClr val="0070C0"/>
                </a:solidFill>
              </a:rPr>
              <a:t> </a:t>
            </a:r>
          </a:p>
          <a:p>
            <a:r>
              <a:rPr lang="cs-CZ" sz="2400" dirty="0">
                <a:solidFill>
                  <a:srgbClr val="FF0000"/>
                </a:solidFill>
              </a:rPr>
              <a:t>AG (anion gap)  je normální! </a:t>
            </a:r>
          </a:p>
        </p:txBody>
      </p:sp>
      <p:cxnSp>
        <p:nvCxnSpPr>
          <p:cNvPr id="8" name="Přímá spojnice 7"/>
          <p:cNvCxnSpPr>
            <a:stCxn id="2" idx="2"/>
          </p:cNvCxnSpPr>
          <p:nvPr/>
        </p:nvCxnSpPr>
        <p:spPr>
          <a:xfrm flipH="1">
            <a:off x="6031523" y="1497257"/>
            <a:ext cx="64477" cy="518489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8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00000"/>
                </a:solidFill>
              </a:rPr>
              <a:t>Cvičení – metabolická alkalóza</a:t>
            </a:r>
          </a:p>
        </p:txBody>
      </p:sp>
      <p:sp>
        <p:nvSpPr>
          <p:cNvPr id="3" name="Zástupný symbol pro obsah 2"/>
          <p:cNvSpPr>
            <a:spLocks noGrp="1"/>
          </p:cNvSpPr>
          <p:nvPr>
            <p:ph sz="half" idx="1"/>
          </p:nvPr>
        </p:nvSpPr>
        <p:spPr/>
        <p:txBody>
          <a:bodyPr/>
          <a:lstStyle/>
          <a:p>
            <a:r>
              <a:rPr lang="cs-CZ" dirty="0"/>
              <a:t>Zkuste odvodit schéma pro vznik a kompenzaci metabolické alkalózy sami. (výsledek zkontrolujte na dalším </a:t>
            </a:r>
            <a:r>
              <a:rPr lang="cs-CZ" dirty="0" err="1"/>
              <a:t>slidu</a:t>
            </a:r>
            <a:r>
              <a:rPr lang="cs-CZ" dirty="0"/>
              <a:t>)</a:t>
            </a:r>
          </a:p>
        </p:txBody>
      </p:sp>
      <p:sp>
        <p:nvSpPr>
          <p:cNvPr id="4" name="Zástupný symbol pro obsah 3"/>
          <p:cNvSpPr>
            <a:spLocks noGrp="1"/>
          </p:cNvSpPr>
          <p:nvPr>
            <p:ph sz="half" idx="2"/>
          </p:nvPr>
        </p:nvSpPr>
        <p:spPr/>
        <p:txBody>
          <a:bodyPr/>
          <a:lstStyle/>
          <a:p>
            <a:endParaRPr lang="cs-CZ"/>
          </a:p>
        </p:txBody>
      </p:sp>
    </p:spTree>
    <p:extLst>
      <p:ext uri="{BB962C8B-B14F-4D97-AF65-F5344CB8AC3E}">
        <p14:creationId xmlns:p14="http://schemas.microsoft.com/office/powerpoint/2010/main" val="3193602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Kapalina Cl- horní"/>
          <p:cNvSpPr/>
          <p:nvPr/>
        </p:nvSpPr>
        <p:spPr>
          <a:xfrm>
            <a:off x="6649034" y="1647365"/>
            <a:ext cx="1940849" cy="448135"/>
          </a:xfrm>
          <a:prstGeom prst="rect">
            <a:avLst/>
          </a:prstGeom>
          <a:solidFill>
            <a:srgbClr val="5B9BD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Kapalina Cl- dolní"/>
          <p:cNvSpPr/>
          <p:nvPr/>
        </p:nvSpPr>
        <p:spPr>
          <a:xfrm>
            <a:off x="6655338" y="2083212"/>
            <a:ext cx="1922105"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2" name="Zakrytí pod Cl-"/>
          <p:cNvSpPr/>
          <p:nvPr/>
        </p:nvSpPr>
        <p:spPr>
          <a:xfrm>
            <a:off x="6578600" y="2230202"/>
            <a:ext cx="2119095" cy="795977"/>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D5E5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grpSp>
        <p:nvGrpSpPr>
          <p:cNvPr id="73" name="Vanička Cl-"/>
          <p:cNvGrpSpPr/>
          <p:nvPr/>
        </p:nvGrpSpPr>
        <p:grpSpPr>
          <a:xfrm>
            <a:off x="6420086" y="1306723"/>
            <a:ext cx="2182808" cy="1371111"/>
            <a:chOff x="374349" y="4616605"/>
            <a:chExt cx="2182808" cy="1371111"/>
          </a:xfrm>
        </p:grpSpPr>
        <p:cxnSp>
          <p:nvCxnSpPr>
            <p:cNvPr id="74" name="Přímá spojnice 73"/>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Přímá spojnice 74"/>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Oblouk 76"/>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8" name="Oblouk 77"/>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79" name="txt Cl-"/>
          <p:cNvSpPr txBox="1"/>
          <p:nvPr/>
        </p:nvSpPr>
        <p:spPr>
          <a:xfrm>
            <a:off x="7108653" y="1072292"/>
            <a:ext cx="1159048" cy="461665"/>
          </a:xfrm>
          <a:prstGeom prst="rect">
            <a:avLst/>
          </a:prstGeom>
          <a:noFill/>
        </p:spPr>
        <p:txBody>
          <a:bodyPr wrap="square" rtlCol="0">
            <a:spAutoFit/>
          </a:bodyPr>
          <a:lstStyle/>
          <a:p>
            <a:r>
              <a:rPr lang="cs-CZ" dirty="0"/>
              <a:t>      </a:t>
            </a:r>
            <a:r>
              <a:rPr lang="cs-CZ" sz="2400" b="1" dirty="0"/>
              <a:t>Cl</a:t>
            </a:r>
            <a:r>
              <a:rPr lang="cs-CZ" sz="2400" b="1" baseline="30000" dirty="0"/>
              <a:t>-</a:t>
            </a:r>
            <a:endParaRPr lang="cs-CZ" sz="2400" b="1" dirty="0"/>
          </a:p>
        </p:txBody>
      </p:sp>
      <p:cxnSp>
        <p:nvCxnSpPr>
          <p:cNvPr id="80" name="Hladina Cl- ryska"/>
          <p:cNvCxnSpPr/>
          <p:nvPr/>
        </p:nvCxnSpPr>
        <p:spPr>
          <a:xfrm>
            <a:off x="6638285" y="1641266"/>
            <a:ext cx="196498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59" name="Picture 4"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947" y="1094063"/>
            <a:ext cx="1572649" cy="1891318"/>
          </a:xfrm>
          <a:prstGeom prst="rect">
            <a:avLst/>
          </a:prstGeom>
          <a:noFill/>
          <a:extLst>
            <a:ext uri="{909E8E84-426E-40DD-AFC4-6F175D3DCCD1}">
              <a14:hiddenFill xmlns:a14="http://schemas.microsoft.com/office/drawing/2010/main">
                <a:solidFill>
                  <a:srgbClr val="FFFFFF"/>
                </a:solidFill>
              </a14:hiddenFill>
            </a:ext>
          </a:extLst>
        </p:spPr>
      </p:pic>
      <p:sp>
        <p:nvSpPr>
          <p:cNvPr id="60" name="Ohnutá šipka 59"/>
          <p:cNvSpPr/>
          <p:nvPr/>
        </p:nvSpPr>
        <p:spPr>
          <a:xfrm>
            <a:off x="2210846" y="1988734"/>
            <a:ext cx="320944" cy="912893"/>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 name="Nadpis 1"/>
          <p:cNvSpPr>
            <a:spLocks noGrp="1"/>
          </p:cNvSpPr>
          <p:nvPr>
            <p:ph type="title"/>
          </p:nvPr>
        </p:nvSpPr>
        <p:spPr>
          <a:xfrm>
            <a:off x="817179" y="0"/>
            <a:ext cx="10515600" cy="1325563"/>
          </a:xfrm>
        </p:spPr>
        <p:txBody>
          <a:bodyPr/>
          <a:lstStyle/>
          <a:p>
            <a:r>
              <a:rPr lang="cs-CZ" b="1" u="sng" dirty="0">
                <a:solidFill>
                  <a:srgbClr val="C00000"/>
                </a:solidFill>
              </a:rPr>
              <a:t>Metabolická alkalóza </a:t>
            </a:r>
            <a:r>
              <a:rPr lang="cs-CZ" b="1" u="sng" dirty="0"/>
              <a:t>+ kompenzace</a:t>
            </a:r>
          </a:p>
        </p:txBody>
      </p:sp>
      <p:sp>
        <p:nvSpPr>
          <p:cNvPr id="3" name="Kapalina HCO3 horní"/>
          <p:cNvSpPr/>
          <p:nvPr/>
        </p:nvSpPr>
        <p:spPr>
          <a:xfrm>
            <a:off x="6629070" y="3680452"/>
            <a:ext cx="1940849" cy="707570"/>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Kapalina HCO3 dolní"/>
          <p:cNvSpPr/>
          <p:nvPr/>
        </p:nvSpPr>
        <p:spPr>
          <a:xfrm>
            <a:off x="6635374" y="3794897"/>
            <a:ext cx="1922105" cy="669738"/>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5" name="Vanička HCO3-"/>
          <p:cNvGrpSpPr/>
          <p:nvPr/>
        </p:nvGrpSpPr>
        <p:grpSpPr>
          <a:xfrm>
            <a:off x="6400122" y="2954638"/>
            <a:ext cx="2182808" cy="1756283"/>
            <a:chOff x="374349" y="4231433"/>
            <a:chExt cx="2182808" cy="1756283"/>
          </a:xfrm>
        </p:grpSpPr>
        <p:cxnSp>
          <p:nvCxnSpPr>
            <p:cNvPr id="6" name="Přímá spojnice 5"/>
            <p:cNvCxnSpPr/>
            <p:nvPr/>
          </p:nvCxnSpPr>
          <p:spPr>
            <a:xfrm>
              <a:off x="594928" y="4231433"/>
              <a:ext cx="0" cy="135523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557157" y="4231433"/>
              <a:ext cx="0" cy="134319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Oblouk 8"/>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Oblouk 9"/>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1" name="txt HCO3-"/>
          <p:cNvSpPr txBox="1"/>
          <p:nvPr/>
        </p:nvSpPr>
        <p:spPr>
          <a:xfrm>
            <a:off x="6887548" y="2610423"/>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cxnSp>
        <p:nvCxnSpPr>
          <p:cNvPr id="12" name="Ryska HCO3 norm hladina"/>
          <p:cNvCxnSpPr/>
          <p:nvPr/>
        </p:nvCxnSpPr>
        <p:spPr>
          <a:xfrm>
            <a:off x="6618321" y="3674353"/>
            <a:ext cx="1964988" cy="0"/>
          </a:xfrm>
          <a:prstGeom prst="line">
            <a:avLst/>
          </a:prstGeom>
          <a:ln w="6350">
            <a:solidFill>
              <a:srgbClr val="09C77A"/>
            </a:solidFill>
          </a:ln>
        </p:spPr>
        <p:style>
          <a:lnRef idx="1">
            <a:schemeClr val="accent1"/>
          </a:lnRef>
          <a:fillRef idx="0">
            <a:schemeClr val="accent1"/>
          </a:fillRef>
          <a:effectRef idx="0">
            <a:schemeClr val="accent1"/>
          </a:effectRef>
          <a:fontRef idx="minor">
            <a:schemeClr val="tx1"/>
          </a:fontRef>
        </p:style>
      </p:cxnSp>
      <p:sp>
        <p:nvSpPr>
          <p:cNvPr id="13" name="Reakční šipka popředí"/>
          <p:cNvSpPr/>
          <p:nvPr/>
        </p:nvSpPr>
        <p:spPr>
          <a:xfrm rot="5400000">
            <a:off x="4171400" y="2651121"/>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4" name="Reakční šipka pozadí"/>
          <p:cNvSpPr/>
          <p:nvPr/>
        </p:nvSpPr>
        <p:spPr>
          <a:xfrm rot="5400000">
            <a:off x="4170051" y="2657865"/>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7" name="kapalina H+ komp nahoru"/>
          <p:cNvSpPr/>
          <p:nvPr/>
        </p:nvSpPr>
        <p:spPr>
          <a:xfrm>
            <a:off x="4843207" y="5672130"/>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kapalina H+dolů"/>
          <p:cNvSpPr/>
          <p:nvPr/>
        </p:nvSpPr>
        <p:spPr>
          <a:xfrm>
            <a:off x="4837650" y="5338068"/>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kapalina H+ dolní"/>
          <p:cNvSpPr/>
          <p:nvPr/>
        </p:nvSpPr>
        <p:spPr>
          <a:xfrm>
            <a:off x="4846571" y="5677070"/>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0" name="Zkumavka H+"/>
          <p:cNvGrpSpPr/>
          <p:nvPr/>
        </p:nvGrpSpPr>
        <p:grpSpPr>
          <a:xfrm>
            <a:off x="4821900" y="4509165"/>
            <a:ext cx="328807" cy="1604665"/>
            <a:chOff x="4982838" y="2487654"/>
            <a:chExt cx="328807" cy="1604665"/>
          </a:xfrm>
        </p:grpSpPr>
        <p:cxnSp>
          <p:nvCxnSpPr>
            <p:cNvPr id="31" name="Přímá spojnice 30"/>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Oblouk 32"/>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4" name="Oblouk 33"/>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35" name="Přímá spojnice 34"/>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txt H+"/>
          <p:cNvSpPr txBox="1"/>
          <p:nvPr/>
        </p:nvSpPr>
        <p:spPr>
          <a:xfrm>
            <a:off x="5195539" y="4484148"/>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sp>
        <p:nvSpPr>
          <p:cNvPr id="37" name="txt kompenzace"/>
          <p:cNvSpPr txBox="1"/>
          <p:nvPr/>
        </p:nvSpPr>
        <p:spPr>
          <a:xfrm>
            <a:off x="5320792" y="5443220"/>
            <a:ext cx="2209800" cy="923330"/>
          </a:xfrm>
          <a:prstGeom prst="rect">
            <a:avLst/>
          </a:prstGeom>
          <a:noFill/>
        </p:spPr>
        <p:txBody>
          <a:bodyPr wrap="square" rtlCol="0">
            <a:spAutoFit/>
          </a:bodyPr>
          <a:lstStyle/>
          <a:p>
            <a:r>
              <a:rPr lang="cs-CZ" dirty="0"/>
              <a:t>Díky kompenzaci se H</a:t>
            </a:r>
            <a:r>
              <a:rPr lang="cs-CZ" baseline="30000" dirty="0"/>
              <a:t>+ </a:t>
            </a:r>
            <a:r>
              <a:rPr lang="cs-CZ" dirty="0"/>
              <a:t>a pH vrací blíže k normálu</a:t>
            </a:r>
          </a:p>
        </p:txBody>
      </p:sp>
      <p:cxnSp>
        <p:nvCxnSpPr>
          <p:cNvPr id="38" name="Přímá spojnice 37"/>
          <p:cNvCxnSpPr/>
          <p:nvPr/>
        </p:nvCxnSpPr>
        <p:spPr>
          <a:xfrm>
            <a:off x="4843596" y="5337567"/>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39" name="pH 7,4 ryska prava"/>
          <p:cNvCxnSpPr/>
          <p:nvPr/>
        </p:nvCxnSpPr>
        <p:spPr>
          <a:xfrm>
            <a:off x="5167297" y="5339959"/>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pH 7,4 popis"/>
          <p:cNvSpPr txBox="1"/>
          <p:nvPr/>
        </p:nvSpPr>
        <p:spPr>
          <a:xfrm>
            <a:off x="5152418" y="5008492"/>
            <a:ext cx="1018632" cy="369332"/>
          </a:xfrm>
          <a:prstGeom prst="rect">
            <a:avLst/>
          </a:prstGeom>
          <a:noFill/>
        </p:spPr>
        <p:txBody>
          <a:bodyPr wrap="square" rtlCol="0">
            <a:spAutoFit/>
          </a:bodyPr>
          <a:lstStyle/>
          <a:p>
            <a:r>
              <a:rPr lang="cs-CZ" dirty="0"/>
              <a:t>pH= 7,4</a:t>
            </a:r>
          </a:p>
        </p:txBody>
      </p:sp>
      <p:sp>
        <p:nvSpPr>
          <p:cNvPr id="41" name="kapalina CO2 horní"/>
          <p:cNvSpPr/>
          <p:nvPr/>
        </p:nvSpPr>
        <p:spPr>
          <a:xfrm>
            <a:off x="1773936" y="3793093"/>
            <a:ext cx="1298965" cy="423639"/>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kapalina CO2 dolní"/>
          <p:cNvSpPr/>
          <p:nvPr/>
        </p:nvSpPr>
        <p:spPr>
          <a:xfrm>
            <a:off x="1766316" y="3815999"/>
            <a:ext cx="1305514" cy="528853"/>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3" name="Vanička CO2"/>
          <p:cNvGrpSpPr/>
          <p:nvPr/>
        </p:nvGrpSpPr>
        <p:grpSpPr>
          <a:xfrm>
            <a:off x="1549556" y="3280474"/>
            <a:ext cx="1536035" cy="1304796"/>
            <a:chOff x="2427380" y="3755962"/>
            <a:chExt cx="1536035" cy="1304796"/>
          </a:xfrm>
        </p:grpSpPr>
        <p:cxnSp>
          <p:nvCxnSpPr>
            <p:cNvPr id="44" name="Přímá spojnice 43"/>
            <p:cNvCxnSpPr/>
            <p:nvPr/>
          </p:nvCxnSpPr>
          <p:spPr>
            <a:xfrm>
              <a:off x="2647959" y="3770534"/>
              <a:ext cx="0" cy="88917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3963415" y="3755962"/>
              <a:ext cx="0" cy="89171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2840464" y="4840176"/>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Oblouk 46"/>
            <p:cNvSpPr/>
            <p:nvPr/>
          </p:nvSpPr>
          <p:spPr>
            <a:xfrm>
              <a:off x="2427380" y="4671737"/>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8" name="Oblouk 47"/>
            <p:cNvSpPr/>
            <p:nvPr/>
          </p:nvSpPr>
          <p:spPr>
            <a:xfrm>
              <a:off x="3570373" y="4671730"/>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49" name="Přepážka CO2 H2CO3"/>
          <p:cNvCxnSpPr/>
          <p:nvPr/>
        </p:nvCxnSpPr>
        <p:spPr>
          <a:xfrm>
            <a:off x="2876441" y="3327833"/>
            <a:ext cx="0" cy="102094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txt CO2 H2CO3"/>
          <p:cNvSpPr txBox="1"/>
          <p:nvPr/>
        </p:nvSpPr>
        <p:spPr>
          <a:xfrm>
            <a:off x="1582477" y="2871133"/>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cxnSp>
        <p:nvCxnSpPr>
          <p:cNvPr id="51" name="ryska CO2 hladina"/>
          <p:cNvCxnSpPr/>
          <p:nvPr/>
        </p:nvCxnSpPr>
        <p:spPr>
          <a:xfrm>
            <a:off x="1779120" y="3793462"/>
            <a:ext cx="1322962" cy="0"/>
          </a:xfrm>
          <a:prstGeom prst="line">
            <a:avLst/>
          </a:prstGeom>
          <a:ln>
            <a:solidFill>
              <a:srgbClr val="B0B0B0"/>
            </a:solidFill>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2730500" y="1473200"/>
            <a:ext cx="2692400" cy="923330"/>
          </a:xfrm>
          <a:prstGeom prst="rect">
            <a:avLst/>
          </a:prstGeom>
          <a:noFill/>
        </p:spPr>
        <p:txBody>
          <a:bodyPr wrap="square" rtlCol="0">
            <a:spAutoFit/>
          </a:bodyPr>
          <a:lstStyle/>
          <a:p>
            <a:r>
              <a:rPr lang="cs-CZ" dirty="0"/>
              <a:t>Kompenzaci metabolické alkalózy hypoventilací limituje hypoxie</a:t>
            </a:r>
          </a:p>
        </p:txBody>
      </p:sp>
      <p:grpSp>
        <p:nvGrpSpPr>
          <p:cNvPr id="62" name="Skupina 61"/>
          <p:cNvGrpSpPr/>
          <p:nvPr/>
        </p:nvGrpSpPr>
        <p:grpSpPr>
          <a:xfrm rot="20938387" flipV="1">
            <a:off x="8937460" y="1004756"/>
            <a:ext cx="1844872" cy="653643"/>
            <a:chOff x="9170484" y="4063731"/>
            <a:chExt cx="1001604" cy="327441"/>
          </a:xfrm>
        </p:grpSpPr>
        <p:sp>
          <p:nvSpPr>
            <p:cNvPr id="63" name="Volný tvar 62"/>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Rovnoramenný trojúhelník 63"/>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5" name="Skupina 64"/>
          <p:cNvGrpSpPr/>
          <p:nvPr/>
        </p:nvGrpSpPr>
        <p:grpSpPr>
          <a:xfrm flipV="1">
            <a:off x="8751384" y="3594099"/>
            <a:ext cx="1840416" cy="876300"/>
            <a:chOff x="9170484" y="4063731"/>
            <a:chExt cx="1001604" cy="327441"/>
          </a:xfrm>
          <a:scene3d>
            <a:camera prst="orthographicFront">
              <a:rot lat="0" lon="10800000" rev="0"/>
            </a:camera>
            <a:lightRig rig="threePt" dir="t"/>
          </a:scene3d>
        </p:grpSpPr>
        <p:sp>
          <p:nvSpPr>
            <p:cNvPr id="66" name="Volný tvar 65"/>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Rovnoramenný trojúhelník 66"/>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69" name="Přímá spojnice 68"/>
          <p:cNvCxnSpPr/>
          <p:nvPr/>
        </p:nvCxnSpPr>
        <p:spPr>
          <a:xfrm>
            <a:off x="9791700" y="711200"/>
            <a:ext cx="0" cy="4432300"/>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9131300" y="5334000"/>
            <a:ext cx="2273300" cy="1323439"/>
          </a:xfrm>
          <a:prstGeom prst="rect">
            <a:avLst/>
          </a:prstGeom>
          <a:noFill/>
        </p:spPr>
        <p:txBody>
          <a:bodyPr wrap="square" rtlCol="0">
            <a:spAutoFit/>
          </a:bodyPr>
          <a:lstStyle/>
          <a:p>
            <a:r>
              <a:rPr lang="cs-CZ" sz="2000" dirty="0"/>
              <a:t>Hranice </a:t>
            </a:r>
            <a:r>
              <a:rPr lang="cs-CZ" sz="2000" dirty="0" err="1"/>
              <a:t>kompartmentu</a:t>
            </a:r>
            <a:endParaRPr lang="cs-CZ" sz="2000" dirty="0"/>
          </a:p>
          <a:p>
            <a:r>
              <a:rPr lang="cs-CZ" sz="2000" dirty="0"/>
              <a:t>(např. </a:t>
            </a:r>
            <a:r>
              <a:rPr lang="cs-CZ" sz="2000" dirty="0" err="1"/>
              <a:t>mukóza</a:t>
            </a:r>
            <a:r>
              <a:rPr lang="cs-CZ" sz="2000" dirty="0"/>
              <a:t> žaludku)</a:t>
            </a:r>
          </a:p>
        </p:txBody>
      </p:sp>
      <p:sp>
        <p:nvSpPr>
          <p:cNvPr id="83" name="TextovéPole 82"/>
          <p:cNvSpPr txBox="1"/>
          <p:nvPr/>
        </p:nvSpPr>
        <p:spPr>
          <a:xfrm>
            <a:off x="10045700" y="1828800"/>
            <a:ext cx="2057400" cy="1200329"/>
          </a:xfrm>
          <a:prstGeom prst="rect">
            <a:avLst/>
          </a:prstGeom>
          <a:noFill/>
        </p:spPr>
        <p:txBody>
          <a:bodyPr wrap="square" rtlCol="0">
            <a:spAutoFit/>
          </a:bodyPr>
          <a:lstStyle/>
          <a:p>
            <a:r>
              <a:rPr lang="cs-CZ" dirty="0"/>
              <a:t>Klinicky nazýváme často:</a:t>
            </a:r>
          </a:p>
          <a:p>
            <a:r>
              <a:rPr lang="cs-CZ" dirty="0"/>
              <a:t>„</a:t>
            </a:r>
            <a:r>
              <a:rPr lang="cs-CZ" b="1" dirty="0" err="1"/>
              <a:t>Hypochloremická</a:t>
            </a:r>
            <a:r>
              <a:rPr lang="cs-CZ" b="1" dirty="0"/>
              <a:t>“ alkalóza</a:t>
            </a:r>
          </a:p>
        </p:txBody>
      </p:sp>
      <p:sp>
        <p:nvSpPr>
          <p:cNvPr id="84" name="TextovéPole 83"/>
          <p:cNvSpPr txBox="1"/>
          <p:nvPr/>
        </p:nvSpPr>
        <p:spPr>
          <a:xfrm rot="16200000">
            <a:off x="8420100" y="2374900"/>
            <a:ext cx="2006600" cy="707886"/>
          </a:xfrm>
          <a:prstGeom prst="rect">
            <a:avLst/>
          </a:prstGeom>
          <a:noFill/>
        </p:spPr>
        <p:txBody>
          <a:bodyPr wrap="square" rtlCol="0">
            <a:spAutoFit/>
          </a:bodyPr>
          <a:lstStyle/>
          <a:p>
            <a:r>
              <a:rPr lang="cs-CZ" sz="2000" dirty="0"/>
              <a:t>Výměna musí být </a:t>
            </a:r>
            <a:r>
              <a:rPr lang="cs-CZ" sz="2000" b="1" dirty="0"/>
              <a:t>elektroneutrální</a:t>
            </a:r>
          </a:p>
        </p:txBody>
      </p:sp>
    </p:spTree>
    <p:extLst>
      <p:ext uri="{BB962C8B-B14F-4D97-AF65-F5344CB8AC3E}">
        <p14:creationId xmlns:p14="http://schemas.microsoft.com/office/powerpoint/2010/main" val="25139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1000"/>
                                        <p:tgtEl>
                                          <p:spTgt spid="62"/>
                                        </p:tgtEl>
                                      </p:cBhvr>
                                    </p:animEffect>
                                  </p:childTnLst>
                                </p:cTn>
                              </p:par>
                              <p:par>
                                <p:cTn id="8" presetID="22" presetClass="entr" presetSubtype="2"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right)">
                                      <p:cBhvr>
                                        <p:cTn id="10" dur="1000"/>
                                        <p:tgtEl>
                                          <p:spTgt spid="6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0" nodeType="clickEffect">
                                  <p:stCondLst>
                                    <p:cond delay="0"/>
                                  </p:stCondLst>
                                  <p:childTnLst>
                                    <p:animMotion origin="layout" path="M 2.70833E-6 -4.44444E-6 L 2.70833E-6 -0.0655 " pathEditMode="relative" rAng="0" ptsTypes="AA">
                                      <p:cBhvr>
                                        <p:cTn id="17" dur="2000" fill="hold"/>
                                        <p:tgtEl>
                                          <p:spTgt spid="3"/>
                                        </p:tgtEl>
                                        <p:attrNameLst>
                                          <p:attrName>ppt_x</p:attrName>
                                          <p:attrName>ppt_y</p:attrName>
                                        </p:attrNameLst>
                                      </p:cBhvr>
                                      <p:rCtr x="0" y="-3287"/>
                                    </p:animMotion>
                                  </p:childTnLst>
                                </p:cTn>
                              </p:par>
                              <p:par>
                                <p:cTn id="18" presetID="42" presetClass="path" presetSubtype="0" accel="50000" decel="50000" fill="hold" grpId="0" nodeType="withEffect">
                                  <p:stCondLst>
                                    <p:cond delay="0"/>
                                  </p:stCondLst>
                                  <p:childTnLst>
                                    <p:animMotion origin="layout" path="M 2.08333E-7 3.33333E-6 L 2.08333E-7 0.06064 " pathEditMode="relative" rAng="0" ptsTypes="AA">
                                      <p:cBhvr>
                                        <p:cTn id="19" dur="2000" fill="hold"/>
                                        <p:tgtEl>
                                          <p:spTgt spid="71"/>
                                        </p:tgtEl>
                                        <p:attrNameLst>
                                          <p:attrName>ppt_x</p:attrName>
                                          <p:attrName>ppt_y</p:attrName>
                                        </p:attrNameLst>
                                      </p:cBhvr>
                                      <p:rCtr x="0" y="3032"/>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0" nodeType="clickEffect">
                                  <p:stCondLst>
                                    <p:cond delay="0"/>
                                  </p:stCondLst>
                                  <p:childTnLst>
                                    <p:animEffect transition="out" filter="wipe(right)">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22" presetClass="entr" presetSubtype="2" fill="hold" grpId="0" nodeType="with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5E-6 -2.22222E-6 L 5E-6 0.04769 " pathEditMode="relative" rAng="0" ptsTypes="AA">
                                      <p:cBhvr>
                                        <p:cTn id="35" dur="2000" fill="hold"/>
                                        <p:tgtEl>
                                          <p:spTgt spid="28"/>
                                        </p:tgtEl>
                                        <p:attrNameLst>
                                          <p:attrName>ppt_x</p:attrName>
                                          <p:attrName>ppt_y</p:attrName>
                                        </p:attrNameLst>
                                      </p:cBhvr>
                                      <p:rCtr x="0" y="2384"/>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2.08333E-6 3.7037E-6 L 2.08333E-6 -0.02176 " pathEditMode="relative" rAng="0" ptsTypes="AA">
                                      <p:cBhvr>
                                        <p:cTn id="45" dur="2000" fill="hold"/>
                                        <p:tgtEl>
                                          <p:spTgt spid="41"/>
                                        </p:tgtEl>
                                        <p:attrNameLst>
                                          <p:attrName>ppt_x</p:attrName>
                                          <p:attrName>ppt_y</p:attrName>
                                        </p:attrNameLst>
                                      </p:cBhvr>
                                      <p:rCtr x="0" y="-1088"/>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8" fill="hold" grpId="1" nodeType="clickEffect">
                                  <p:stCondLst>
                                    <p:cond delay="0"/>
                                  </p:stCondLst>
                                  <p:childTnLst>
                                    <p:animEffect transition="out" filter="wipe(left)">
                                      <p:cBhvr>
                                        <p:cTn id="53" dur="2000"/>
                                        <p:tgtEl>
                                          <p:spTgt spid="14"/>
                                        </p:tgtEl>
                                      </p:cBhvr>
                                    </p:animEffect>
                                    <p:set>
                                      <p:cBhvr>
                                        <p:cTn id="54" dur="1" fill="hold">
                                          <p:stCondLst>
                                            <p:cond delay="1999"/>
                                          </p:stCondLst>
                                        </p:cTn>
                                        <p:tgtEl>
                                          <p:spTgt spid="14"/>
                                        </p:tgtEl>
                                        <p:attrNameLst>
                                          <p:attrName>style.visibility</p:attrName>
                                        </p:attrNameLst>
                                      </p:cBhvr>
                                      <p:to>
                                        <p:strVal val="hidden"/>
                                      </p:to>
                                    </p:set>
                                  </p:childTnLst>
                                </p:cTn>
                              </p:par>
                              <p:par>
                                <p:cTn id="55" presetID="22" presetClass="entr" presetSubtype="8" fill="hold" grpId="1" nodeType="withEffect">
                                  <p:stCondLst>
                                    <p:cond delay="50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64" presetClass="path" presetSubtype="0" accel="50000" decel="50000" fill="hold" grpId="0" nodeType="clickEffect">
                                  <p:stCondLst>
                                    <p:cond delay="0"/>
                                  </p:stCondLst>
                                  <p:childTnLst>
                                    <p:animMotion origin="layout" path="M 4.16667E-6 -3.33333E-6 L 4.16667E-6 -0.02546 " pathEditMode="relative" rAng="0" ptsTypes="AA">
                                      <p:cBhvr>
                                        <p:cTn id="61" dur="2000" fill="hold"/>
                                        <p:tgtEl>
                                          <p:spTgt spid="27"/>
                                        </p:tgtEl>
                                        <p:attrNameLst>
                                          <p:attrName>ppt_x</p:attrName>
                                          <p:attrName>ppt_y</p:attrName>
                                        </p:attrNameLst>
                                      </p:cBhvr>
                                      <p:rCtr x="0" y="-1273"/>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0" grpId="0" animBg="1"/>
      <p:bldP spid="3" grpId="0" animBg="1"/>
      <p:bldP spid="13" grpId="0" animBg="1"/>
      <p:bldP spid="13" grpId="1" animBg="1"/>
      <p:bldP spid="14" grpId="0" animBg="1"/>
      <p:bldP spid="14" grpId="1" animBg="1"/>
      <p:bldP spid="27" grpId="0" animBg="1"/>
      <p:bldP spid="28" grpId="0" animBg="1"/>
      <p:bldP spid="37" grpId="0"/>
      <p:bldP spid="41" grpId="0" animBg="1"/>
      <p:bldP spid="61" grpId="0"/>
      <p:bldP spid="83" grpId="0"/>
      <p:bldP spid="8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Kompenzace metabolické</a:t>
            </a:r>
            <a:br>
              <a:rPr lang="cs-CZ" dirty="0"/>
            </a:br>
            <a:r>
              <a:rPr lang="cs-CZ" dirty="0"/>
              <a:t>alkalózy </a:t>
            </a:r>
          </a:p>
        </p:txBody>
      </p:sp>
      <p:sp>
        <p:nvSpPr>
          <p:cNvPr id="4" name="Zástupný symbol pro obsah 3"/>
          <p:cNvSpPr>
            <a:spLocks noGrp="1"/>
          </p:cNvSpPr>
          <p:nvPr>
            <p:ph sz="half" idx="1"/>
          </p:nvPr>
        </p:nvSpPr>
        <p:spPr/>
        <p:txBody>
          <a:bodyPr/>
          <a:lstStyle/>
          <a:p>
            <a:r>
              <a:rPr lang="cs-CZ" dirty="0"/>
              <a:t>Zkuste odvodit kádinky a kompenzační šipky sami</a:t>
            </a:r>
          </a:p>
          <a:p>
            <a:r>
              <a:rPr lang="cs-CZ" dirty="0"/>
              <a:t>Min 2 minuty</a:t>
            </a:r>
          </a:p>
        </p:txBody>
      </p:sp>
      <p:sp>
        <p:nvSpPr>
          <p:cNvPr id="5" name="Zástupný symbol pro obsah 4"/>
          <p:cNvSpPr>
            <a:spLocks noGrp="1"/>
          </p:cNvSpPr>
          <p:nvPr>
            <p:ph sz="half" idx="2"/>
          </p:nvPr>
        </p:nvSpPr>
        <p:spPr/>
        <p:txBody>
          <a:bodyPr/>
          <a:lstStyle/>
          <a:p>
            <a:endParaRPr lang="cs-CZ"/>
          </a:p>
        </p:txBody>
      </p:sp>
      <p:pic>
        <p:nvPicPr>
          <p:cNvPr id="3" name="Picture 4" descr="https://png2.cleanpng.com/sh/c9e7b10c7e22fda41425b426ce85a1c8/L0KzQYm3VsE2N5d0gJH0aYP2gLBuTfFkcZVneeVuLYLocbT7if9vNZ90hdHwcnHwPbLqifRjaaRqRdp4bXXyg8XoTfR2bV5peeZuLUXlQoSAVfQ3P2dpfqY9LkG8SIGBV8gzOWY3UaIAMEW7QoWBVskveJ9s/kisspng-acidbase-reaction-nomogram-acidbase-homeosta-due-date-5b2375d676df44.19808782152905058248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905" y="277278"/>
            <a:ext cx="6752095" cy="658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91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a:t>
            </a:r>
            <a:r>
              <a:rPr lang="cs-CZ" dirty="0">
                <a:solidFill>
                  <a:srgbClr val="C00000"/>
                </a:solidFill>
              </a:rPr>
              <a:t>metabolické alkalózy</a:t>
            </a:r>
          </a:p>
        </p:txBody>
      </p:sp>
      <p:sp>
        <p:nvSpPr>
          <p:cNvPr id="3" name="Zástupný symbol pro obsah 2"/>
          <p:cNvSpPr>
            <a:spLocks noGrp="1"/>
          </p:cNvSpPr>
          <p:nvPr>
            <p:ph sz="half" idx="1"/>
          </p:nvPr>
        </p:nvSpPr>
        <p:spPr/>
        <p:txBody>
          <a:bodyPr>
            <a:normAutofit fontScale="92500" lnSpcReduction="10000"/>
          </a:bodyPr>
          <a:lstStyle/>
          <a:p>
            <a:r>
              <a:rPr lang="cs-CZ" dirty="0"/>
              <a:t>Ztráta kyseliny zvracením</a:t>
            </a:r>
          </a:p>
          <a:p>
            <a:pPr marL="457200" lvl="1" indent="0">
              <a:buNone/>
            </a:pPr>
            <a:r>
              <a:rPr lang="cs-CZ" dirty="0"/>
              <a:t>↑ HCO</a:t>
            </a:r>
            <a:r>
              <a:rPr lang="cs-CZ" baseline="-25000" dirty="0"/>
              <a:t>3</a:t>
            </a:r>
            <a:r>
              <a:rPr lang="cs-CZ" baseline="30000" dirty="0"/>
              <a:t>-</a:t>
            </a:r>
            <a:r>
              <a:rPr lang="cs-CZ" dirty="0"/>
              <a:t>, který se v žaludku směrem do krve vytvořil (při tvorbě H</a:t>
            </a:r>
            <a:r>
              <a:rPr lang="cs-CZ" baseline="30000" dirty="0"/>
              <a:t>+</a:t>
            </a:r>
            <a:r>
              <a:rPr lang="cs-CZ" dirty="0"/>
              <a:t> směrem do lumen).</a:t>
            </a:r>
          </a:p>
          <a:p>
            <a:r>
              <a:rPr lang="cs-CZ" dirty="0"/>
              <a:t>Zvýšená tvorba HCO</a:t>
            </a:r>
            <a:r>
              <a:rPr lang="cs-CZ" baseline="-25000" dirty="0"/>
              <a:t>3</a:t>
            </a:r>
            <a:r>
              <a:rPr lang="cs-CZ" baseline="30000" dirty="0"/>
              <a:t>-</a:t>
            </a:r>
            <a:r>
              <a:rPr lang="cs-CZ" dirty="0"/>
              <a:t> ledvinami/ zvýšená sekrece H</a:t>
            </a:r>
            <a:r>
              <a:rPr lang="cs-CZ" baseline="30000" dirty="0"/>
              <a:t>+</a:t>
            </a:r>
            <a:r>
              <a:rPr lang="cs-CZ" dirty="0"/>
              <a:t> do moči</a:t>
            </a:r>
            <a:endParaRPr lang="cs-CZ" baseline="30000" dirty="0"/>
          </a:p>
          <a:p>
            <a:pPr lvl="1"/>
            <a:r>
              <a:rPr lang="cs-CZ" dirty="0" err="1"/>
              <a:t>Hyperaldosteronismus</a:t>
            </a:r>
            <a:endParaRPr lang="cs-CZ" dirty="0"/>
          </a:p>
          <a:p>
            <a:pPr lvl="1"/>
            <a:r>
              <a:rPr lang="cs-CZ" dirty="0"/>
              <a:t>tzv. </a:t>
            </a:r>
            <a:r>
              <a:rPr lang="cs-CZ" dirty="0" err="1"/>
              <a:t>Bartterův</a:t>
            </a:r>
            <a:r>
              <a:rPr lang="cs-CZ" dirty="0"/>
              <a:t> syndrom </a:t>
            </a:r>
          </a:p>
          <a:p>
            <a:r>
              <a:rPr lang="cs-CZ" dirty="0"/>
              <a:t>Selhání jater (↓produkce močoviny z NH</a:t>
            </a:r>
            <a:r>
              <a:rPr lang="cs-CZ" baseline="-25000" dirty="0"/>
              <a:t>4</a:t>
            </a:r>
            <a:r>
              <a:rPr lang="cs-CZ" baseline="30000" dirty="0"/>
              <a:t>+</a:t>
            </a:r>
            <a:r>
              <a:rPr lang="cs-CZ" dirty="0"/>
              <a:t> - reakce je </a:t>
            </a:r>
            <a:r>
              <a:rPr lang="cs-CZ" dirty="0" err="1"/>
              <a:t>acidizující</a:t>
            </a:r>
            <a:r>
              <a:rPr lang="cs-CZ" dirty="0"/>
              <a:t>)</a:t>
            </a:r>
            <a:endParaRPr lang="cs-CZ" baseline="30000" dirty="0"/>
          </a:p>
          <a:p>
            <a:r>
              <a:rPr lang="cs-CZ" dirty="0"/>
              <a:t>Neadekvátní infuze bikarbonátů/ </a:t>
            </a:r>
            <a:r>
              <a:rPr lang="cs-CZ" dirty="0" err="1"/>
              <a:t>Ringer</a:t>
            </a:r>
            <a:r>
              <a:rPr lang="cs-CZ" dirty="0"/>
              <a:t> laktátu. </a:t>
            </a:r>
          </a:p>
          <a:p>
            <a:pPr lvl="1"/>
            <a:endParaRPr lang="cs-CZ" dirty="0"/>
          </a:p>
        </p:txBody>
      </p:sp>
    </p:spTree>
    <p:extLst>
      <p:ext uri="{BB962C8B-B14F-4D97-AF65-F5344CB8AC3E}">
        <p14:creationId xmlns:p14="http://schemas.microsoft.com/office/powerpoint/2010/main" val="2049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rgbClr val="C00000"/>
                </a:solidFill>
              </a:rPr>
              <a:t>Patogeneze paradoxní acidifikace moči a ztrát draslíku po těžkém zvracení</a:t>
            </a:r>
          </a:p>
        </p:txBody>
      </p:sp>
      <p:sp>
        <p:nvSpPr>
          <p:cNvPr id="3" name="Zástupný symbol pro obsah 2"/>
          <p:cNvSpPr>
            <a:spLocks noGrp="1"/>
          </p:cNvSpPr>
          <p:nvPr>
            <p:ph sz="half" idx="1"/>
          </p:nvPr>
        </p:nvSpPr>
        <p:spPr/>
        <p:txBody>
          <a:bodyPr>
            <a:normAutofit lnSpcReduction="10000"/>
          </a:bodyPr>
          <a:lstStyle/>
          <a:p>
            <a:r>
              <a:rPr lang="cs-CZ" dirty="0"/>
              <a:t>Klinicky důležité!</a:t>
            </a:r>
          </a:p>
          <a:p>
            <a:r>
              <a:rPr lang="cs-CZ" dirty="0"/>
              <a:t>Po těžkém zvracení vzniká </a:t>
            </a:r>
            <a:r>
              <a:rPr lang="cs-CZ" b="1" dirty="0" err="1"/>
              <a:t>hypochloremická</a:t>
            </a:r>
            <a:r>
              <a:rPr lang="cs-CZ" b="1" dirty="0"/>
              <a:t> metabolická alkalóza</a:t>
            </a:r>
          </a:p>
          <a:p>
            <a:r>
              <a:rPr lang="cs-CZ" dirty="0"/>
              <a:t>Ledviny by proto měly vylučovat málo </a:t>
            </a:r>
            <a:r>
              <a:rPr lang="cs-CZ" dirty="0" err="1"/>
              <a:t>acidifikovanou</a:t>
            </a:r>
            <a:r>
              <a:rPr lang="cs-CZ" dirty="0"/>
              <a:t>/alkalickou moč</a:t>
            </a:r>
          </a:p>
          <a:p>
            <a:r>
              <a:rPr lang="cs-CZ" dirty="0"/>
              <a:t>Místo toho mohou alkalózu zhoršovat</a:t>
            </a:r>
          </a:p>
          <a:p>
            <a:r>
              <a:rPr lang="cs-CZ" dirty="0"/>
              <a:t>Viz následující </a:t>
            </a:r>
            <a:r>
              <a:rPr lang="cs-CZ" dirty="0" err="1"/>
              <a:t>slide</a:t>
            </a:r>
            <a:endParaRPr lang="cs-CZ" dirty="0"/>
          </a:p>
        </p:txBody>
      </p:sp>
      <p:sp>
        <p:nvSpPr>
          <p:cNvPr id="4" name="Zástupný symbol pro obsah 3"/>
          <p:cNvSpPr>
            <a:spLocks noGrp="1"/>
          </p:cNvSpPr>
          <p:nvPr>
            <p:ph sz="half" idx="2"/>
          </p:nvPr>
        </p:nvSpPr>
        <p:spPr/>
        <p:txBody>
          <a:bodyPr>
            <a:normAutofit lnSpcReduction="10000"/>
          </a:bodyPr>
          <a:lstStyle/>
          <a:p>
            <a:endParaRPr lang="cs-CZ"/>
          </a:p>
        </p:txBody>
      </p:sp>
    </p:spTree>
    <p:extLst>
      <p:ext uri="{BB962C8B-B14F-4D97-AF65-F5344CB8AC3E}">
        <p14:creationId xmlns:p14="http://schemas.microsoft.com/office/powerpoint/2010/main" val="2743707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96366" y="6230319"/>
            <a:ext cx="3115159" cy="627681"/>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61442" name="Object 2"/>
          <p:cNvGraphicFramePr>
            <a:graphicFrameLocks noChangeAspect="1"/>
          </p:cNvGraphicFramePr>
          <p:nvPr/>
        </p:nvGraphicFramePr>
        <p:xfrm>
          <a:off x="9184224" y="5013176"/>
          <a:ext cx="1312862" cy="1554162"/>
        </p:xfrm>
        <a:graphic>
          <a:graphicData uri="http://schemas.openxmlformats.org/presentationml/2006/ole">
            <mc:AlternateContent xmlns:mc="http://schemas.openxmlformats.org/markup-compatibility/2006">
              <mc:Choice xmlns:v="urn:schemas-microsoft-com:vml" Requires="v">
                <p:oleObj spid="_x0000_s20486" name="Rastrový obraz" r:id="rId4" imgW="1495431" imgH="1771790" progId="Obraz programu Malování">
                  <p:embed/>
                </p:oleObj>
              </mc:Choice>
              <mc:Fallback>
                <p:oleObj name="Rastrový obraz" r:id="rId4" imgW="1495431" imgH="1771790" progId="Obraz programu Malování">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4224" y="5013176"/>
                        <a:ext cx="1312862" cy="155416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43" name="Group 3"/>
          <p:cNvGrpSpPr>
            <a:grpSpLocks/>
          </p:cNvGrpSpPr>
          <p:nvPr/>
        </p:nvGrpSpPr>
        <p:grpSpPr bwMode="auto">
          <a:xfrm>
            <a:off x="5290167" y="617241"/>
            <a:ext cx="1373187" cy="1719263"/>
            <a:chOff x="2439" y="223"/>
            <a:chExt cx="615" cy="706"/>
          </a:xfrm>
        </p:grpSpPr>
        <p:sp>
          <p:nvSpPr>
            <p:cNvPr id="61444" name="Freeform 4"/>
            <p:cNvSpPr>
              <a:spLocks/>
            </p:cNvSpPr>
            <p:nvPr/>
          </p:nvSpPr>
          <p:spPr bwMode="auto">
            <a:xfrm>
              <a:off x="2439" y="241"/>
              <a:ext cx="615" cy="688"/>
            </a:xfrm>
            <a:custGeom>
              <a:avLst/>
              <a:gdLst>
                <a:gd name="T0" fmla="*/ 0 w 1845"/>
                <a:gd name="T1" fmla="*/ 1824 h 2066"/>
                <a:gd name="T2" fmla="*/ 9 w 1845"/>
                <a:gd name="T3" fmla="*/ 1669 h 2066"/>
                <a:gd name="T4" fmla="*/ 58 w 1845"/>
                <a:gd name="T5" fmla="*/ 1581 h 2066"/>
                <a:gd name="T6" fmla="*/ 144 w 1845"/>
                <a:gd name="T7" fmla="*/ 1521 h 2066"/>
                <a:gd name="T8" fmla="*/ 240 w 1845"/>
                <a:gd name="T9" fmla="*/ 1515 h 2066"/>
                <a:gd name="T10" fmla="*/ 391 w 1845"/>
                <a:gd name="T11" fmla="*/ 1570 h 2066"/>
                <a:gd name="T12" fmla="*/ 508 w 1845"/>
                <a:gd name="T13" fmla="*/ 1501 h 2066"/>
                <a:gd name="T14" fmla="*/ 686 w 1845"/>
                <a:gd name="T15" fmla="*/ 1473 h 2066"/>
                <a:gd name="T16" fmla="*/ 817 w 1845"/>
                <a:gd name="T17" fmla="*/ 1424 h 2066"/>
                <a:gd name="T18" fmla="*/ 906 w 1845"/>
                <a:gd name="T19" fmla="*/ 1259 h 2066"/>
                <a:gd name="T20" fmla="*/ 903 w 1845"/>
                <a:gd name="T21" fmla="*/ 1131 h 2066"/>
                <a:gd name="T22" fmla="*/ 846 w 1845"/>
                <a:gd name="T23" fmla="*/ 959 h 2066"/>
                <a:gd name="T24" fmla="*/ 768 w 1845"/>
                <a:gd name="T25" fmla="*/ 605 h 2066"/>
                <a:gd name="T26" fmla="*/ 744 w 1845"/>
                <a:gd name="T27" fmla="*/ 146 h 2066"/>
                <a:gd name="T28" fmla="*/ 749 w 1845"/>
                <a:gd name="T29" fmla="*/ 17 h 2066"/>
                <a:gd name="T30" fmla="*/ 803 w 1845"/>
                <a:gd name="T31" fmla="*/ 40 h 2066"/>
                <a:gd name="T32" fmla="*/ 880 w 1845"/>
                <a:gd name="T33" fmla="*/ 47 h 2066"/>
                <a:gd name="T34" fmla="*/ 961 w 1845"/>
                <a:gd name="T35" fmla="*/ 36 h 2066"/>
                <a:gd name="T36" fmla="*/ 1008 w 1845"/>
                <a:gd name="T37" fmla="*/ 1 h 2066"/>
                <a:gd name="T38" fmla="*/ 1004 w 1845"/>
                <a:gd name="T39" fmla="*/ 350 h 2066"/>
                <a:gd name="T40" fmla="*/ 1051 w 1845"/>
                <a:gd name="T41" fmla="*/ 786 h 2066"/>
                <a:gd name="T42" fmla="*/ 1185 w 1845"/>
                <a:gd name="T43" fmla="*/ 951 h 2066"/>
                <a:gd name="T44" fmla="*/ 1307 w 1845"/>
                <a:gd name="T45" fmla="*/ 842 h 2066"/>
                <a:gd name="T46" fmla="*/ 1438 w 1845"/>
                <a:gd name="T47" fmla="*/ 777 h 2066"/>
                <a:gd name="T48" fmla="*/ 1524 w 1845"/>
                <a:gd name="T49" fmla="*/ 763 h 2066"/>
                <a:gd name="T50" fmla="*/ 1628 w 1845"/>
                <a:gd name="T51" fmla="*/ 780 h 2066"/>
                <a:gd name="T52" fmla="*/ 1720 w 1845"/>
                <a:gd name="T53" fmla="*/ 848 h 2066"/>
                <a:gd name="T54" fmla="*/ 1779 w 1845"/>
                <a:gd name="T55" fmla="*/ 947 h 2066"/>
                <a:gd name="T56" fmla="*/ 1826 w 1845"/>
                <a:gd name="T57" fmla="*/ 1122 h 2066"/>
                <a:gd name="T58" fmla="*/ 1838 w 1845"/>
                <a:gd name="T59" fmla="*/ 1361 h 2066"/>
                <a:gd name="T60" fmla="*/ 1760 w 1845"/>
                <a:gd name="T61" fmla="*/ 1532 h 2066"/>
                <a:gd name="T62" fmla="*/ 1659 w 1845"/>
                <a:gd name="T63" fmla="*/ 1677 h 2066"/>
                <a:gd name="T64" fmla="*/ 1562 w 1845"/>
                <a:gd name="T65" fmla="*/ 1788 h 2066"/>
                <a:gd name="T66" fmla="*/ 1419 w 1845"/>
                <a:gd name="T67" fmla="*/ 1886 h 2066"/>
                <a:gd name="T68" fmla="*/ 1275 w 1845"/>
                <a:gd name="T69" fmla="*/ 1948 h 2066"/>
                <a:gd name="T70" fmla="*/ 1077 w 1845"/>
                <a:gd name="T71" fmla="*/ 2012 h 2066"/>
                <a:gd name="T72" fmla="*/ 741 w 1845"/>
                <a:gd name="T73" fmla="*/ 2066 h 2066"/>
                <a:gd name="T74" fmla="*/ 511 w 1845"/>
                <a:gd name="T75" fmla="*/ 2043 h 2066"/>
                <a:gd name="T76" fmla="*/ 364 w 1845"/>
                <a:gd name="T77" fmla="*/ 1955 h 2066"/>
                <a:gd name="T78" fmla="*/ 261 w 1845"/>
                <a:gd name="T79" fmla="*/ 1817 h 2066"/>
                <a:gd name="T80" fmla="*/ 199 w 1845"/>
                <a:gd name="T81" fmla="*/ 1831 h 2066"/>
                <a:gd name="T82" fmla="*/ 117 w 1845"/>
                <a:gd name="T83" fmla="*/ 1920 h 2066"/>
                <a:gd name="T84" fmla="*/ 13 w 1845"/>
                <a:gd name="T85" fmla="*/ 1900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5" h="2066">
                  <a:moveTo>
                    <a:pt x="13" y="1900"/>
                  </a:moveTo>
                  <a:lnTo>
                    <a:pt x="0" y="1824"/>
                  </a:lnTo>
                  <a:lnTo>
                    <a:pt x="0" y="1721"/>
                  </a:lnTo>
                  <a:lnTo>
                    <a:pt x="9" y="1669"/>
                  </a:lnTo>
                  <a:lnTo>
                    <a:pt x="21" y="1624"/>
                  </a:lnTo>
                  <a:lnTo>
                    <a:pt x="58" y="1581"/>
                  </a:lnTo>
                  <a:lnTo>
                    <a:pt x="90" y="1549"/>
                  </a:lnTo>
                  <a:lnTo>
                    <a:pt x="144" y="1521"/>
                  </a:lnTo>
                  <a:lnTo>
                    <a:pt x="193" y="1515"/>
                  </a:lnTo>
                  <a:lnTo>
                    <a:pt x="240" y="1515"/>
                  </a:lnTo>
                  <a:lnTo>
                    <a:pt x="295" y="1535"/>
                  </a:lnTo>
                  <a:lnTo>
                    <a:pt x="391" y="1570"/>
                  </a:lnTo>
                  <a:lnTo>
                    <a:pt x="446" y="1535"/>
                  </a:lnTo>
                  <a:lnTo>
                    <a:pt x="508" y="1501"/>
                  </a:lnTo>
                  <a:lnTo>
                    <a:pt x="590" y="1480"/>
                  </a:lnTo>
                  <a:lnTo>
                    <a:pt x="686" y="1473"/>
                  </a:lnTo>
                  <a:lnTo>
                    <a:pt x="755" y="1466"/>
                  </a:lnTo>
                  <a:lnTo>
                    <a:pt x="817" y="1424"/>
                  </a:lnTo>
                  <a:lnTo>
                    <a:pt x="877" y="1342"/>
                  </a:lnTo>
                  <a:lnTo>
                    <a:pt x="906" y="1259"/>
                  </a:lnTo>
                  <a:lnTo>
                    <a:pt x="912" y="1173"/>
                  </a:lnTo>
                  <a:lnTo>
                    <a:pt x="903" y="1131"/>
                  </a:lnTo>
                  <a:lnTo>
                    <a:pt x="892" y="1089"/>
                  </a:lnTo>
                  <a:lnTo>
                    <a:pt x="846" y="959"/>
                  </a:lnTo>
                  <a:lnTo>
                    <a:pt x="803" y="796"/>
                  </a:lnTo>
                  <a:lnTo>
                    <a:pt x="768" y="605"/>
                  </a:lnTo>
                  <a:lnTo>
                    <a:pt x="748" y="371"/>
                  </a:lnTo>
                  <a:lnTo>
                    <a:pt x="744" y="146"/>
                  </a:lnTo>
                  <a:lnTo>
                    <a:pt x="741" y="0"/>
                  </a:lnTo>
                  <a:lnTo>
                    <a:pt x="749" y="17"/>
                  </a:lnTo>
                  <a:lnTo>
                    <a:pt x="772" y="31"/>
                  </a:lnTo>
                  <a:lnTo>
                    <a:pt x="803" y="40"/>
                  </a:lnTo>
                  <a:lnTo>
                    <a:pt x="837" y="44"/>
                  </a:lnTo>
                  <a:lnTo>
                    <a:pt x="880" y="47"/>
                  </a:lnTo>
                  <a:lnTo>
                    <a:pt x="926" y="43"/>
                  </a:lnTo>
                  <a:lnTo>
                    <a:pt x="961" y="36"/>
                  </a:lnTo>
                  <a:lnTo>
                    <a:pt x="989" y="20"/>
                  </a:lnTo>
                  <a:lnTo>
                    <a:pt x="1008" y="1"/>
                  </a:lnTo>
                  <a:lnTo>
                    <a:pt x="1001" y="139"/>
                  </a:lnTo>
                  <a:lnTo>
                    <a:pt x="1004" y="350"/>
                  </a:lnTo>
                  <a:lnTo>
                    <a:pt x="1022" y="592"/>
                  </a:lnTo>
                  <a:lnTo>
                    <a:pt x="1051" y="786"/>
                  </a:lnTo>
                  <a:lnTo>
                    <a:pt x="1104" y="1053"/>
                  </a:lnTo>
                  <a:lnTo>
                    <a:pt x="1185" y="951"/>
                  </a:lnTo>
                  <a:lnTo>
                    <a:pt x="1241" y="894"/>
                  </a:lnTo>
                  <a:lnTo>
                    <a:pt x="1307" y="842"/>
                  </a:lnTo>
                  <a:lnTo>
                    <a:pt x="1392" y="793"/>
                  </a:lnTo>
                  <a:lnTo>
                    <a:pt x="1438" y="777"/>
                  </a:lnTo>
                  <a:lnTo>
                    <a:pt x="1477" y="770"/>
                  </a:lnTo>
                  <a:lnTo>
                    <a:pt x="1524" y="763"/>
                  </a:lnTo>
                  <a:lnTo>
                    <a:pt x="1574" y="766"/>
                  </a:lnTo>
                  <a:lnTo>
                    <a:pt x="1628" y="780"/>
                  </a:lnTo>
                  <a:lnTo>
                    <a:pt x="1678" y="812"/>
                  </a:lnTo>
                  <a:lnTo>
                    <a:pt x="1720" y="848"/>
                  </a:lnTo>
                  <a:lnTo>
                    <a:pt x="1748" y="888"/>
                  </a:lnTo>
                  <a:lnTo>
                    <a:pt x="1779" y="947"/>
                  </a:lnTo>
                  <a:lnTo>
                    <a:pt x="1803" y="1025"/>
                  </a:lnTo>
                  <a:lnTo>
                    <a:pt x="1826" y="1122"/>
                  </a:lnTo>
                  <a:lnTo>
                    <a:pt x="1845" y="1266"/>
                  </a:lnTo>
                  <a:lnTo>
                    <a:pt x="1838" y="1361"/>
                  </a:lnTo>
                  <a:lnTo>
                    <a:pt x="1803" y="1462"/>
                  </a:lnTo>
                  <a:lnTo>
                    <a:pt x="1760" y="1532"/>
                  </a:lnTo>
                  <a:lnTo>
                    <a:pt x="1717" y="1608"/>
                  </a:lnTo>
                  <a:lnTo>
                    <a:pt x="1659" y="1677"/>
                  </a:lnTo>
                  <a:lnTo>
                    <a:pt x="1619" y="1732"/>
                  </a:lnTo>
                  <a:lnTo>
                    <a:pt x="1562" y="1788"/>
                  </a:lnTo>
                  <a:lnTo>
                    <a:pt x="1503" y="1834"/>
                  </a:lnTo>
                  <a:lnTo>
                    <a:pt x="1419" y="1886"/>
                  </a:lnTo>
                  <a:lnTo>
                    <a:pt x="1329" y="1930"/>
                  </a:lnTo>
                  <a:lnTo>
                    <a:pt x="1275" y="1948"/>
                  </a:lnTo>
                  <a:lnTo>
                    <a:pt x="1178" y="1985"/>
                  </a:lnTo>
                  <a:lnTo>
                    <a:pt x="1077" y="2012"/>
                  </a:lnTo>
                  <a:lnTo>
                    <a:pt x="918" y="2047"/>
                  </a:lnTo>
                  <a:lnTo>
                    <a:pt x="741" y="2066"/>
                  </a:lnTo>
                  <a:lnTo>
                    <a:pt x="583" y="2051"/>
                  </a:lnTo>
                  <a:lnTo>
                    <a:pt x="511" y="2043"/>
                  </a:lnTo>
                  <a:lnTo>
                    <a:pt x="453" y="2024"/>
                  </a:lnTo>
                  <a:lnTo>
                    <a:pt x="364" y="1955"/>
                  </a:lnTo>
                  <a:lnTo>
                    <a:pt x="288" y="1851"/>
                  </a:lnTo>
                  <a:lnTo>
                    <a:pt x="261" y="1817"/>
                  </a:lnTo>
                  <a:lnTo>
                    <a:pt x="229" y="1815"/>
                  </a:lnTo>
                  <a:lnTo>
                    <a:pt x="199" y="1831"/>
                  </a:lnTo>
                  <a:lnTo>
                    <a:pt x="179" y="1907"/>
                  </a:lnTo>
                  <a:lnTo>
                    <a:pt x="117" y="1920"/>
                  </a:lnTo>
                  <a:lnTo>
                    <a:pt x="54" y="1916"/>
                  </a:lnTo>
                  <a:lnTo>
                    <a:pt x="13" y="1900"/>
                  </a:lnTo>
                  <a:close/>
                </a:path>
              </a:pathLst>
            </a:custGeom>
            <a:solidFill>
              <a:srgbClr val="40FFFF"/>
            </a:solidFill>
            <a:ln w="12700">
              <a:solidFill>
                <a:srgbClr val="000000"/>
              </a:solidFill>
              <a:prstDash val="solid"/>
              <a:round/>
              <a:headEnd/>
              <a:tailEnd/>
            </a:ln>
          </p:spPr>
          <p:txBody>
            <a:bodyPr/>
            <a:lstStyle/>
            <a:p>
              <a:endParaRPr lang="cs-CZ"/>
            </a:p>
          </p:txBody>
        </p:sp>
        <p:sp>
          <p:nvSpPr>
            <p:cNvPr id="61445" name="Oval 5"/>
            <p:cNvSpPr>
              <a:spLocks noChangeArrowheads="1"/>
            </p:cNvSpPr>
            <p:nvPr/>
          </p:nvSpPr>
          <p:spPr bwMode="auto">
            <a:xfrm>
              <a:off x="2686" y="223"/>
              <a:ext cx="89" cy="33"/>
            </a:xfrm>
            <a:prstGeom prst="ellipse">
              <a:avLst/>
            </a:prstGeom>
            <a:solidFill>
              <a:srgbClr val="00A0A0"/>
            </a:solidFill>
            <a:ln w="12700">
              <a:solidFill>
                <a:srgbClr val="000000"/>
              </a:solidFill>
              <a:round/>
              <a:headEnd/>
              <a:tailEnd/>
            </a:ln>
          </p:spPr>
          <p:txBody>
            <a:bodyPr/>
            <a:lstStyle/>
            <a:p>
              <a:endParaRPr lang="cs-CZ"/>
            </a:p>
          </p:txBody>
        </p:sp>
      </p:grpSp>
      <p:sp>
        <p:nvSpPr>
          <p:cNvPr id="61446" name="Text Box 6"/>
          <p:cNvSpPr txBox="1">
            <a:spLocks noChangeArrowheads="1"/>
          </p:cNvSpPr>
          <p:nvPr/>
        </p:nvSpPr>
        <p:spPr bwMode="auto">
          <a:xfrm>
            <a:off x="5809279" y="1697038"/>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H</a:t>
            </a:r>
            <a:r>
              <a:rPr lang="cs-CZ" altLang="cs-CZ" sz="2400" b="1" baseline="70000"/>
              <a:t>+</a:t>
            </a:r>
            <a:endParaRPr lang="cs-CZ" altLang="cs-CZ" sz="2400" b="1">
              <a:latin typeface="Times New Roman" panose="02020603050405020304" pitchFamily="18" charset="0"/>
            </a:endParaRPr>
          </a:p>
        </p:txBody>
      </p:sp>
      <p:sp>
        <p:nvSpPr>
          <p:cNvPr id="61447" name="Text Box 7"/>
          <p:cNvSpPr txBox="1">
            <a:spLocks noChangeArrowheads="1"/>
          </p:cNvSpPr>
          <p:nvPr/>
        </p:nvSpPr>
        <p:spPr bwMode="auto">
          <a:xfrm>
            <a:off x="6137426" y="1343026"/>
            <a:ext cx="486030" cy="46166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dirty="0"/>
              <a:t>Cl</a:t>
            </a:r>
            <a:r>
              <a:rPr lang="cs-CZ" altLang="cs-CZ" sz="2400" b="1" baseline="70000" dirty="0"/>
              <a:t>-</a:t>
            </a:r>
            <a:endParaRPr lang="cs-CZ" altLang="cs-CZ" sz="2400" b="1" dirty="0">
              <a:latin typeface="Times New Roman" panose="02020603050405020304" pitchFamily="18" charset="0"/>
            </a:endParaRPr>
          </a:p>
        </p:txBody>
      </p:sp>
      <p:sp>
        <p:nvSpPr>
          <p:cNvPr id="61448" name="Text Box 8"/>
          <p:cNvSpPr txBox="1">
            <a:spLocks noChangeArrowheads="1"/>
          </p:cNvSpPr>
          <p:nvPr/>
        </p:nvSpPr>
        <p:spPr bwMode="auto">
          <a:xfrm>
            <a:off x="7188240" y="6276816"/>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a:t>
            </a:r>
            <a:endParaRPr lang="cs-CZ" altLang="cs-CZ" sz="2400" b="1" dirty="0">
              <a:latin typeface="Times New Roman" panose="02020603050405020304" pitchFamily="18" charset="0"/>
            </a:endParaRPr>
          </a:p>
        </p:txBody>
      </p:sp>
      <p:sp>
        <p:nvSpPr>
          <p:cNvPr id="61449" name="Rectangle 9"/>
          <p:cNvSpPr>
            <a:spLocks noChangeArrowheads="1"/>
          </p:cNvSpPr>
          <p:nvPr/>
        </p:nvSpPr>
        <p:spPr bwMode="auto">
          <a:xfrm>
            <a:off x="6801386" y="2568576"/>
            <a:ext cx="1231900" cy="1509713"/>
          </a:xfrm>
          <a:prstGeom prst="rect">
            <a:avLst/>
          </a:prstGeom>
          <a:solidFill>
            <a:srgbClr val="FFFF66"/>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51" name="Text Box 11"/>
          <p:cNvSpPr txBox="1">
            <a:spLocks noChangeArrowheads="1"/>
          </p:cNvSpPr>
          <p:nvPr/>
        </p:nvSpPr>
        <p:spPr bwMode="auto">
          <a:xfrm>
            <a:off x="7123650" y="3127375"/>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K</a:t>
            </a:r>
            <a:r>
              <a:rPr lang="cs-CZ" altLang="cs-CZ" sz="2400" b="1" baseline="70000"/>
              <a:t>+</a:t>
            </a:r>
            <a:endParaRPr lang="cs-CZ" altLang="cs-CZ" sz="2400" b="1">
              <a:latin typeface="Times New Roman" panose="02020603050405020304" pitchFamily="18" charset="0"/>
            </a:endParaRPr>
          </a:p>
        </p:txBody>
      </p:sp>
      <p:sp>
        <p:nvSpPr>
          <p:cNvPr id="61452" name="Text Box 12"/>
          <p:cNvSpPr txBox="1">
            <a:spLocks noChangeArrowheads="1"/>
          </p:cNvSpPr>
          <p:nvPr/>
        </p:nvSpPr>
        <p:spPr bwMode="auto">
          <a:xfrm>
            <a:off x="7123650" y="2671763"/>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H</a:t>
            </a:r>
            <a:r>
              <a:rPr lang="cs-CZ" altLang="cs-CZ" sz="2400" b="1" baseline="70000"/>
              <a:t>+</a:t>
            </a:r>
            <a:endParaRPr lang="cs-CZ" altLang="cs-CZ" sz="2400" b="1">
              <a:latin typeface="Times New Roman" panose="02020603050405020304" pitchFamily="18" charset="0"/>
            </a:endParaRPr>
          </a:p>
        </p:txBody>
      </p:sp>
      <p:sp>
        <p:nvSpPr>
          <p:cNvPr id="61453" name="Text Box 13"/>
          <p:cNvSpPr txBox="1">
            <a:spLocks noChangeArrowheads="1"/>
          </p:cNvSpPr>
          <p:nvPr/>
        </p:nvSpPr>
        <p:spPr bwMode="auto">
          <a:xfrm>
            <a:off x="6118762" y="3155950"/>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K</a:t>
            </a:r>
            <a:r>
              <a:rPr lang="cs-CZ" altLang="cs-CZ" sz="2400" b="1" baseline="70000"/>
              <a:t>+</a:t>
            </a:r>
            <a:endParaRPr lang="cs-CZ" altLang="cs-CZ" sz="2400" b="1">
              <a:latin typeface="Times New Roman" panose="02020603050405020304" pitchFamily="18" charset="0"/>
            </a:endParaRPr>
          </a:p>
        </p:txBody>
      </p:sp>
      <p:sp>
        <p:nvSpPr>
          <p:cNvPr id="61454" name="Text Box 14"/>
          <p:cNvSpPr txBox="1">
            <a:spLocks noChangeArrowheads="1"/>
          </p:cNvSpPr>
          <p:nvPr/>
        </p:nvSpPr>
        <p:spPr bwMode="auto">
          <a:xfrm>
            <a:off x="6102887" y="2705100"/>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H</a:t>
            </a:r>
            <a:r>
              <a:rPr lang="cs-CZ" altLang="cs-CZ" sz="2400" b="1" baseline="70000" dirty="0"/>
              <a:t>+</a:t>
            </a:r>
            <a:endParaRPr lang="cs-CZ" altLang="cs-CZ" sz="2400" b="1" dirty="0">
              <a:latin typeface="Times New Roman" panose="02020603050405020304" pitchFamily="18" charset="0"/>
            </a:endParaRPr>
          </a:p>
        </p:txBody>
      </p:sp>
      <p:sp>
        <p:nvSpPr>
          <p:cNvPr id="61455" name="Line 15"/>
          <p:cNvSpPr>
            <a:spLocks noChangeShapeType="1"/>
          </p:cNvSpPr>
          <p:nvPr/>
        </p:nvSpPr>
        <p:spPr bwMode="auto">
          <a:xfrm flipV="1">
            <a:off x="6529917" y="3385483"/>
            <a:ext cx="690572" cy="6072"/>
          </a:xfrm>
          <a:prstGeom prst="line">
            <a:avLst/>
          </a:prstGeom>
          <a:noFill/>
          <a:ln w="57150">
            <a:solidFill>
              <a:srgbClr val="66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57" name="Line 17"/>
          <p:cNvSpPr>
            <a:spLocks noChangeShapeType="1"/>
          </p:cNvSpPr>
          <p:nvPr/>
        </p:nvSpPr>
        <p:spPr bwMode="auto">
          <a:xfrm flipH="1">
            <a:off x="6518812" y="2930525"/>
            <a:ext cx="669428" cy="1587"/>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58" name="Freeform 18"/>
          <p:cNvSpPr>
            <a:spLocks/>
          </p:cNvSpPr>
          <p:nvPr/>
        </p:nvSpPr>
        <p:spPr bwMode="auto">
          <a:xfrm>
            <a:off x="5956837" y="2168525"/>
            <a:ext cx="225425" cy="757238"/>
          </a:xfrm>
          <a:custGeom>
            <a:avLst/>
            <a:gdLst>
              <a:gd name="T0" fmla="*/ 142 w 142"/>
              <a:gd name="T1" fmla="*/ 477 h 477"/>
              <a:gd name="T2" fmla="*/ 31 w 142"/>
              <a:gd name="T3" fmla="*/ 424 h 477"/>
              <a:gd name="T4" fmla="*/ 4 w 142"/>
              <a:gd name="T5" fmla="*/ 218 h 477"/>
              <a:gd name="T6" fmla="*/ 10 w 142"/>
              <a:gd name="T7" fmla="*/ 0 h 477"/>
            </a:gdLst>
            <a:ahLst/>
            <a:cxnLst>
              <a:cxn ang="0">
                <a:pos x="T0" y="T1"/>
              </a:cxn>
              <a:cxn ang="0">
                <a:pos x="T2" y="T3"/>
              </a:cxn>
              <a:cxn ang="0">
                <a:pos x="T4" y="T5"/>
              </a:cxn>
              <a:cxn ang="0">
                <a:pos x="T6" y="T7"/>
              </a:cxn>
            </a:cxnLst>
            <a:rect l="0" t="0" r="r" b="b"/>
            <a:pathLst>
              <a:path w="142" h="477">
                <a:moveTo>
                  <a:pt x="142" y="477"/>
                </a:moveTo>
                <a:cubicBezTo>
                  <a:pt x="124" y="469"/>
                  <a:pt x="54" y="467"/>
                  <a:pt x="31" y="424"/>
                </a:cubicBezTo>
                <a:cubicBezTo>
                  <a:pt x="8" y="381"/>
                  <a:pt x="8" y="289"/>
                  <a:pt x="4" y="218"/>
                </a:cubicBezTo>
                <a:cubicBezTo>
                  <a:pt x="0" y="147"/>
                  <a:pt x="9" y="45"/>
                  <a:pt x="10" y="0"/>
                </a:cubicBezTo>
              </a:path>
            </a:pathLst>
          </a:cu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60" name="Text Box 20"/>
          <p:cNvSpPr txBox="1">
            <a:spLocks noChangeArrowheads="1"/>
          </p:cNvSpPr>
          <p:nvPr/>
        </p:nvSpPr>
        <p:spPr bwMode="auto">
          <a:xfrm>
            <a:off x="7229043" y="6273225"/>
            <a:ext cx="1739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eaLnBrk="0" hangingPunct="0"/>
            <a:r>
              <a:rPr lang="cs-CZ" altLang="cs-CZ" sz="1600" b="1" dirty="0"/>
              <a:t>Paradoxní  acidifikace moči</a:t>
            </a:r>
          </a:p>
        </p:txBody>
      </p:sp>
      <p:sp>
        <p:nvSpPr>
          <p:cNvPr id="61461" name="Text Box 21"/>
          <p:cNvSpPr txBox="1">
            <a:spLocks noChangeArrowheads="1"/>
          </p:cNvSpPr>
          <p:nvPr/>
        </p:nvSpPr>
        <p:spPr bwMode="auto">
          <a:xfrm>
            <a:off x="5402763" y="3947731"/>
            <a:ext cx="1739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1400" b="1" dirty="0" err="1"/>
              <a:t>Hypokalémie</a:t>
            </a:r>
            <a:r>
              <a:rPr lang="cs-CZ" altLang="cs-CZ" sz="1400" b="1" dirty="0"/>
              <a:t> extracelulárně</a:t>
            </a:r>
          </a:p>
        </p:txBody>
      </p:sp>
      <p:sp>
        <p:nvSpPr>
          <p:cNvPr id="61462" name="Text Box 22"/>
          <p:cNvSpPr txBox="1">
            <a:spLocks noChangeArrowheads="1"/>
          </p:cNvSpPr>
          <p:nvPr/>
        </p:nvSpPr>
        <p:spPr bwMode="auto">
          <a:xfrm>
            <a:off x="6568560" y="1071563"/>
            <a:ext cx="10652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1400" b="1" dirty="0"/>
              <a:t>Deplece chloridů</a:t>
            </a:r>
          </a:p>
        </p:txBody>
      </p:sp>
      <p:sp>
        <p:nvSpPr>
          <p:cNvPr id="61463" name="Text Box 23"/>
          <p:cNvSpPr txBox="1">
            <a:spLocks noChangeArrowheads="1"/>
          </p:cNvSpPr>
          <p:nvPr/>
        </p:nvSpPr>
        <p:spPr bwMode="auto">
          <a:xfrm>
            <a:off x="5885452" y="6273225"/>
            <a:ext cx="1739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cs-CZ" altLang="cs-CZ" sz="1600" b="1" dirty="0"/>
              <a:t>Zvýšený odpad draslíku</a:t>
            </a:r>
          </a:p>
        </p:txBody>
      </p:sp>
      <p:sp>
        <p:nvSpPr>
          <p:cNvPr id="61464" name="Text Box 24"/>
          <p:cNvSpPr txBox="1">
            <a:spLocks noChangeArrowheads="1"/>
          </p:cNvSpPr>
          <p:nvPr/>
        </p:nvSpPr>
        <p:spPr bwMode="auto">
          <a:xfrm>
            <a:off x="6760112" y="3529013"/>
            <a:ext cx="1262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1400" b="1" dirty="0"/>
              <a:t>Intracelulární tekutina</a:t>
            </a:r>
          </a:p>
        </p:txBody>
      </p:sp>
      <p:sp>
        <p:nvSpPr>
          <p:cNvPr id="61465" name="Text Box 25"/>
          <p:cNvSpPr txBox="1">
            <a:spLocks noChangeArrowheads="1"/>
          </p:cNvSpPr>
          <p:nvPr/>
        </p:nvSpPr>
        <p:spPr bwMode="auto">
          <a:xfrm>
            <a:off x="4835471" y="26988"/>
            <a:ext cx="25422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eaLnBrk="0" hangingPunct="0"/>
            <a:r>
              <a:rPr lang="cs-CZ" altLang="cs-CZ" b="1" u="sng" dirty="0"/>
              <a:t>Primární příčina:</a:t>
            </a:r>
            <a:r>
              <a:rPr lang="cs-CZ" altLang="cs-CZ" b="1" dirty="0"/>
              <a:t> Ztráty Cl</a:t>
            </a:r>
            <a:r>
              <a:rPr lang="cs-CZ" altLang="cs-CZ" b="1" baseline="36000" dirty="0"/>
              <a:t>-</a:t>
            </a:r>
            <a:r>
              <a:rPr lang="cs-CZ" altLang="cs-CZ" b="1" dirty="0"/>
              <a:t> a H</a:t>
            </a:r>
            <a:r>
              <a:rPr lang="cs-CZ" altLang="cs-CZ" b="1" baseline="38000" dirty="0"/>
              <a:t>+</a:t>
            </a:r>
            <a:r>
              <a:rPr lang="cs-CZ" altLang="cs-CZ" b="1" dirty="0"/>
              <a:t> zvracením</a:t>
            </a:r>
          </a:p>
        </p:txBody>
      </p:sp>
      <p:sp>
        <p:nvSpPr>
          <p:cNvPr id="61466" name="Text Box 26"/>
          <p:cNvSpPr txBox="1">
            <a:spLocks noChangeArrowheads="1"/>
          </p:cNvSpPr>
          <p:nvPr/>
        </p:nvSpPr>
        <p:spPr bwMode="auto">
          <a:xfrm>
            <a:off x="6017162" y="2178050"/>
            <a:ext cx="1204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cs-CZ" altLang="cs-CZ" sz="1400" b="1" dirty="0"/>
              <a:t>Metabolická alkalóza</a:t>
            </a:r>
          </a:p>
        </p:txBody>
      </p:sp>
      <p:grpSp>
        <p:nvGrpSpPr>
          <p:cNvPr id="61467" name="Group 27"/>
          <p:cNvGrpSpPr>
            <a:grpSpLocks/>
          </p:cNvGrpSpPr>
          <p:nvPr/>
        </p:nvGrpSpPr>
        <p:grpSpPr bwMode="auto">
          <a:xfrm>
            <a:off x="6951977" y="0"/>
            <a:ext cx="5400676" cy="6489701"/>
            <a:chOff x="3116" y="0"/>
            <a:chExt cx="3402" cy="4088"/>
          </a:xfrm>
        </p:grpSpPr>
        <p:sp>
          <p:nvSpPr>
            <p:cNvPr id="61468" name="Text Box 28"/>
            <p:cNvSpPr txBox="1">
              <a:spLocks noChangeArrowheads="1"/>
            </p:cNvSpPr>
            <p:nvPr/>
          </p:nvSpPr>
          <p:spPr bwMode="auto">
            <a:xfrm>
              <a:off x="5337" y="2595"/>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Na</a:t>
              </a:r>
              <a:r>
                <a:rPr lang="cs-CZ" altLang="cs-CZ" sz="2400" b="1" baseline="70000"/>
                <a:t>+</a:t>
              </a:r>
              <a:endParaRPr lang="cs-CZ" altLang="cs-CZ" sz="2400" b="1">
                <a:latin typeface="Times New Roman" panose="02020603050405020304" pitchFamily="18" charset="0"/>
              </a:endParaRPr>
            </a:p>
          </p:txBody>
        </p:sp>
        <p:sp>
          <p:nvSpPr>
            <p:cNvPr id="61469" name="Text Box 29"/>
            <p:cNvSpPr txBox="1">
              <a:spLocks noChangeArrowheads="1"/>
            </p:cNvSpPr>
            <p:nvPr/>
          </p:nvSpPr>
          <p:spPr bwMode="auto">
            <a:xfrm>
              <a:off x="4329" y="3800"/>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H</a:t>
              </a:r>
              <a:r>
                <a:rPr lang="cs-CZ" altLang="cs-CZ" sz="2400" b="1" baseline="70000"/>
                <a:t>+</a:t>
              </a:r>
              <a:endParaRPr lang="cs-CZ" altLang="cs-CZ" sz="2400" b="1">
                <a:latin typeface="Times New Roman" panose="02020603050405020304" pitchFamily="18" charset="0"/>
              </a:endParaRPr>
            </a:p>
          </p:txBody>
        </p:sp>
        <p:sp>
          <p:nvSpPr>
            <p:cNvPr id="61470" name="AutoShape 30" descr="Tmavý šikmo dolů"/>
            <p:cNvSpPr>
              <a:spLocks noChangeArrowheads="1"/>
            </p:cNvSpPr>
            <p:nvPr/>
          </p:nvSpPr>
          <p:spPr bwMode="auto">
            <a:xfrm rot="5400000">
              <a:off x="3855" y="541"/>
              <a:ext cx="318" cy="36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1" name="AutoShape 31"/>
            <p:cNvSpPr>
              <a:spLocks noChangeArrowheads="1"/>
            </p:cNvSpPr>
            <p:nvPr/>
          </p:nvSpPr>
          <p:spPr bwMode="auto">
            <a:xfrm flipV="1">
              <a:off x="4482" y="1420"/>
              <a:ext cx="342" cy="32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2" name="Rectangle 32"/>
            <p:cNvSpPr>
              <a:spLocks noChangeArrowheads="1"/>
            </p:cNvSpPr>
            <p:nvPr/>
          </p:nvSpPr>
          <p:spPr bwMode="auto">
            <a:xfrm>
              <a:off x="4322" y="1529"/>
              <a:ext cx="166" cy="107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3" name="AutoShape 33"/>
            <p:cNvSpPr>
              <a:spLocks noChangeArrowheads="1"/>
            </p:cNvSpPr>
            <p:nvPr/>
          </p:nvSpPr>
          <p:spPr bwMode="auto">
            <a:xfrm flipV="1">
              <a:off x="4325" y="2389"/>
              <a:ext cx="544" cy="52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4" name="AutoShape 34"/>
            <p:cNvSpPr>
              <a:spLocks noChangeArrowheads="1"/>
            </p:cNvSpPr>
            <p:nvPr/>
          </p:nvSpPr>
          <p:spPr bwMode="auto">
            <a:xfrm>
              <a:off x="4717" y="2612"/>
              <a:ext cx="674" cy="290"/>
            </a:xfrm>
            <a:prstGeom prst="rightArrow">
              <a:avLst>
                <a:gd name="adj1" fmla="val 50000"/>
                <a:gd name="adj2" fmla="val 58103"/>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5" name="AutoShape 35"/>
            <p:cNvSpPr>
              <a:spLocks noChangeArrowheads="1"/>
            </p:cNvSpPr>
            <p:nvPr/>
          </p:nvSpPr>
          <p:spPr bwMode="auto">
            <a:xfrm rot="16200000" flipH="1">
              <a:off x="4157" y="2508"/>
              <a:ext cx="367" cy="27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6" name="Rectangle 36"/>
            <p:cNvSpPr>
              <a:spLocks noChangeArrowheads="1"/>
            </p:cNvSpPr>
            <p:nvPr/>
          </p:nvSpPr>
          <p:spPr bwMode="auto">
            <a:xfrm>
              <a:off x="4457" y="2458"/>
              <a:ext cx="770" cy="111"/>
            </a:xfrm>
            <a:prstGeom prst="rect">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7" name="Rectangle 37"/>
            <p:cNvSpPr>
              <a:spLocks noChangeArrowheads="1"/>
            </p:cNvSpPr>
            <p:nvPr/>
          </p:nvSpPr>
          <p:spPr bwMode="auto">
            <a:xfrm>
              <a:off x="4582" y="2919"/>
              <a:ext cx="537" cy="11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8" name="AutoShape 38"/>
            <p:cNvSpPr>
              <a:spLocks noChangeArrowheads="1"/>
            </p:cNvSpPr>
            <p:nvPr/>
          </p:nvSpPr>
          <p:spPr bwMode="auto">
            <a:xfrm rot="16200000" flipH="1">
              <a:off x="4351" y="2926"/>
              <a:ext cx="374" cy="3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9" name="Rectangle 39"/>
            <p:cNvSpPr>
              <a:spLocks noChangeArrowheads="1"/>
            </p:cNvSpPr>
            <p:nvPr/>
          </p:nvSpPr>
          <p:spPr bwMode="auto">
            <a:xfrm>
              <a:off x="4407" y="3130"/>
              <a:ext cx="101" cy="55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0" name="Rectangle 40"/>
            <p:cNvSpPr>
              <a:spLocks noChangeArrowheads="1"/>
            </p:cNvSpPr>
            <p:nvPr/>
          </p:nvSpPr>
          <p:spPr bwMode="auto">
            <a:xfrm>
              <a:off x="4252" y="2737"/>
              <a:ext cx="74" cy="765"/>
            </a:xfrm>
            <a:prstGeom prst="rect">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1" name="AutoShape 41"/>
            <p:cNvSpPr>
              <a:spLocks noChangeArrowheads="1"/>
            </p:cNvSpPr>
            <p:nvPr/>
          </p:nvSpPr>
          <p:spPr bwMode="auto">
            <a:xfrm>
              <a:off x="4216" y="3406"/>
              <a:ext cx="145" cy="232"/>
            </a:xfrm>
            <a:prstGeom prst="downArrow">
              <a:avLst>
                <a:gd name="adj1" fmla="val 50000"/>
                <a:gd name="adj2" fmla="val 40000"/>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2" name="AutoShape 42"/>
            <p:cNvSpPr>
              <a:spLocks noChangeArrowheads="1"/>
            </p:cNvSpPr>
            <p:nvPr/>
          </p:nvSpPr>
          <p:spPr bwMode="auto">
            <a:xfrm>
              <a:off x="4357" y="3542"/>
              <a:ext cx="199" cy="237"/>
            </a:xfrm>
            <a:prstGeom prst="downArrow">
              <a:avLst>
                <a:gd name="adj1" fmla="val 50000"/>
                <a:gd name="adj2" fmla="val 29774"/>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3" name="AutoShape 43" descr="Tmavý šikmo dolů"/>
            <p:cNvSpPr>
              <a:spLocks noChangeArrowheads="1"/>
            </p:cNvSpPr>
            <p:nvPr/>
          </p:nvSpPr>
          <p:spPr bwMode="auto">
            <a:xfrm flipV="1">
              <a:off x="4052" y="1607"/>
              <a:ext cx="326" cy="30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4" name="AutoShape 44" descr="Tmavý šikmo dolů"/>
            <p:cNvSpPr>
              <a:spLocks noChangeArrowheads="1"/>
            </p:cNvSpPr>
            <p:nvPr/>
          </p:nvSpPr>
          <p:spPr bwMode="auto">
            <a:xfrm>
              <a:off x="4258" y="1745"/>
              <a:ext cx="615" cy="170"/>
            </a:xfrm>
            <a:prstGeom prst="rightArrow">
              <a:avLst>
                <a:gd name="adj1" fmla="val 50000"/>
                <a:gd name="adj2" fmla="val 90441"/>
              </a:avLst>
            </a:pr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5" name="Rectangle 45" descr="Tmavý šikmo dolů"/>
            <p:cNvSpPr>
              <a:spLocks noChangeArrowheads="1"/>
            </p:cNvSpPr>
            <p:nvPr/>
          </p:nvSpPr>
          <p:spPr bwMode="auto">
            <a:xfrm>
              <a:off x="4051" y="731"/>
              <a:ext cx="100" cy="887"/>
            </a:xfrm>
            <a:prstGeom prst="rect">
              <a:avLst/>
            </a:pr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6" name="Text Box 46"/>
            <p:cNvSpPr txBox="1">
              <a:spLocks noChangeArrowheads="1"/>
            </p:cNvSpPr>
            <p:nvPr/>
          </p:nvSpPr>
          <p:spPr bwMode="auto">
            <a:xfrm>
              <a:off x="4875" y="1699"/>
              <a:ext cx="306" cy="2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a:t>Cl</a:t>
              </a:r>
              <a:r>
                <a:rPr lang="cs-CZ" altLang="cs-CZ" sz="2400" b="1" baseline="70000"/>
                <a:t>-</a:t>
              </a:r>
              <a:endParaRPr lang="cs-CZ" altLang="cs-CZ" sz="2400" b="1">
                <a:latin typeface="Times New Roman" panose="02020603050405020304" pitchFamily="18" charset="0"/>
              </a:endParaRPr>
            </a:p>
          </p:txBody>
        </p:sp>
        <p:sp>
          <p:nvSpPr>
            <p:cNvPr id="61487" name="Text Box 47"/>
            <p:cNvSpPr txBox="1">
              <a:spLocks noChangeArrowheads="1"/>
            </p:cNvSpPr>
            <p:nvPr/>
          </p:nvSpPr>
          <p:spPr bwMode="auto">
            <a:xfrm>
              <a:off x="3511" y="487"/>
              <a:ext cx="306" cy="2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a:t>Cl</a:t>
              </a:r>
              <a:r>
                <a:rPr lang="cs-CZ" altLang="cs-CZ" sz="2400" b="1" baseline="70000"/>
                <a:t>-</a:t>
              </a:r>
              <a:endParaRPr lang="cs-CZ" altLang="cs-CZ" sz="2400" b="1">
                <a:latin typeface="Times New Roman" panose="02020603050405020304" pitchFamily="18" charset="0"/>
              </a:endParaRPr>
            </a:p>
          </p:txBody>
        </p:sp>
        <p:sp>
          <p:nvSpPr>
            <p:cNvPr id="61488" name="Text Box 48"/>
            <p:cNvSpPr txBox="1">
              <a:spLocks noChangeArrowheads="1"/>
            </p:cNvSpPr>
            <p:nvPr/>
          </p:nvSpPr>
          <p:spPr bwMode="auto">
            <a:xfrm>
              <a:off x="5227" y="2364"/>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K</a:t>
              </a:r>
              <a:r>
                <a:rPr lang="cs-CZ" altLang="cs-CZ" sz="2400" b="1" baseline="70000"/>
                <a:t>+</a:t>
              </a:r>
              <a:endParaRPr lang="cs-CZ" altLang="cs-CZ" sz="2400" b="1">
                <a:latin typeface="Times New Roman" panose="02020603050405020304" pitchFamily="18" charset="0"/>
              </a:endParaRPr>
            </a:p>
          </p:txBody>
        </p:sp>
        <p:sp>
          <p:nvSpPr>
            <p:cNvPr id="61489" name="Text Box 49"/>
            <p:cNvSpPr txBox="1">
              <a:spLocks noChangeArrowheads="1"/>
            </p:cNvSpPr>
            <p:nvPr/>
          </p:nvSpPr>
          <p:spPr bwMode="auto">
            <a:xfrm>
              <a:off x="4098" y="3634"/>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K</a:t>
              </a:r>
              <a:r>
                <a:rPr lang="cs-CZ" altLang="cs-CZ" sz="2400" b="1" baseline="70000"/>
                <a:t>+</a:t>
              </a:r>
              <a:endParaRPr lang="cs-CZ" altLang="cs-CZ" sz="2400" b="1">
                <a:latin typeface="Times New Roman" panose="02020603050405020304" pitchFamily="18" charset="0"/>
              </a:endParaRPr>
            </a:p>
          </p:txBody>
        </p:sp>
        <p:sp>
          <p:nvSpPr>
            <p:cNvPr id="61490" name="Text Box 50"/>
            <p:cNvSpPr txBox="1">
              <a:spLocks noChangeArrowheads="1"/>
            </p:cNvSpPr>
            <p:nvPr/>
          </p:nvSpPr>
          <p:spPr bwMode="auto">
            <a:xfrm>
              <a:off x="5071" y="2900"/>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H</a:t>
              </a:r>
              <a:r>
                <a:rPr lang="cs-CZ" altLang="cs-CZ" sz="2400" b="1" baseline="70000"/>
                <a:t>+</a:t>
              </a:r>
              <a:endParaRPr lang="cs-CZ" altLang="cs-CZ" sz="2400" b="1">
                <a:latin typeface="Times New Roman" panose="02020603050405020304" pitchFamily="18" charset="0"/>
              </a:endParaRPr>
            </a:p>
          </p:txBody>
        </p:sp>
        <p:sp>
          <p:nvSpPr>
            <p:cNvPr id="61491" name="Text Box 51"/>
            <p:cNvSpPr txBox="1">
              <a:spLocks noChangeArrowheads="1"/>
            </p:cNvSpPr>
            <p:nvPr/>
          </p:nvSpPr>
          <p:spPr bwMode="auto">
            <a:xfrm>
              <a:off x="4803" y="1417"/>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Na</a:t>
              </a:r>
              <a:r>
                <a:rPr lang="cs-CZ" altLang="cs-CZ" sz="2400" b="1" baseline="70000"/>
                <a:t>+</a:t>
              </a:r>
              <a:endParaRPr lang="cs-CZ" altLang="cs-CZ" sz="2400" b="1">
                <a:latin typeface="Times New Roman" panose="02020603050405020304" pitchFamily="18" charset="0"/>
              </a:endParaRPr>
            </a:p>
          </p:txBody>
        </p:sp>
        <p:sp>
          <p:nvSpPr>
            <p:cNvPr id="61492" name="Text Box 52"/>
            <p:cNvSpPr txBox="1">
              <a:spLocks noChangeArrowheads="1"/>
            </p:cNvSpPr>
            <p:nvPr/>
          </p:nvSpPr>
          <p:spPr bwMode="auto">
            <a:xfrm>
              <a:off x="3356" y="227"/>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Na</a:t>
              </a:r>
              <a:r>
                <a:rPr lang="cs-CZ" altLang="cs-CZ" sz="2400" b="1" baseline="70000"/>
                <a:t>+</a:t>
              </a:r>
              <a:endParaRPr lang="cs-CZ" altLang="cs-CZ" sz="2400" b="1">
                <a:latin typeface="Times New Roman" panose="02020603050405020304" pitchFamily="18" charset="0"/>
              </a:endParaRPr>
            </a:p>
          </p:txBody>
        </p:sp>
        <p:sp>
          <p:nvSpPr>
            <p:cNvPr id="61493" name="Rectangle 53"/>
            <p:cNvSpPr>
              <a:spLocks noChangeArrowheads="1"/>
            </p:cNvSpPr>
            <p:nvPr/>
          </p:nvSpPr>
          <p:spPr bwMode="auto">
            <a:xfrm>
              <a:off x="4323" y="724"/>
              <a:ext cx="261" cy="833"/>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94" name="AutoShape 54"/>
            <p:cNvSpPr>
              <a:spLocks noChangeArrowheads="1"/>
            </p:cNvSpPr>
            <p:nvPr/>
          </p:nvSpPr>
          <p:spPr bwMode="auto">
            <a:xfrm rot="5400000">
              <a:off x="3852" y="234"/>
              <a:ext cx="818" cy="88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95" name="Freeform 55"/>
            <p:cNvSpPr>
              <a:spLocks/>
            </p:cNvSpPr>
            <p:nvPr/>
          </p:nvSpPr>
          <p:spPr bwMode="auto">
            <a:xfrm>
              <a:off x="3116" y="760"/>
              <a:ext cx="566" cy="322"/>
            </a:xfrm>
            <a:custGeom>
              <a:avLst/>
              <a:gdLst>
                <a:gd name="T0" fmla="*/ 531 w 566"/>
                <a:gd name="T1" fmla="*/ 0 h 322"/>
                <a:gd name="T2" fmla="*/ 478 w 566"/>
                <a:gd name="T3" fmla="*/ 271 h 322"/>
                <a:gd name="T4" fmla="*/ 0 w 566"/>
                <a:gd name="T5" fmla="*/ 308 h 322"/>
              </a:gdLst>
              <a:ahLst/>
              <a:cxnLst>
                <a:cxn ang="0">
                  <a:pos x="T0" y="T1"/>
                </a:cxn>
                <a:cxn ang="0">
                  <a:pos x="T2" y="T3"/>
                </a:cxn>
                <a:cxn ang="0">
                  <a:pos x="T4" y="T5"/>
                </a:cxn>
              </a:cxnLst>
              <a:rect l="0" t="0" r="r" b="b"/>
              <a:pathLst>
                <a:path w="566" h="322">
                  <a:moveTo>
                    <a:pt x="531" y="0"/>
                  </a:moveTo>
                  <a:cubicBezTo>
                    <a:pt x="522" y="45"/>
                    <a:pt x="566" y="220"/>
                    <a:pt x="478" y="271"/>
                  </a:cubicBezTo>
                  <a:cubicBezTo>
                    <a:pt x="390" y="322"/>
                    <a:pt x="100" y="300"/>
                    <a:pt x="0" y="308"/>
                  </a:cubicBezTo>
                </a:path>
              </a:pathLst>
            </a:custGeom>
            <a:noFill/>
            <a:ln w="76200" cap="flat" cmpd="sng">
              <a:pattFill prst="dkDnDiag">
                <a:fgClr>
                  <a:srgbClr val="009999"/>
                </a:fgClr>
                <a:bgClr>
                  <a:srgbClr val="FFFFFF"/>
                </a:bgClr>
              </a:patt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96" name="Text Box 56"/>
            <p:cNvSpPr txBox="1">
              <a:spLocks noChangeArrowheads="1"/>
            </p:cNvSpPr>
            <p:nvPr/>
          </p:nvSpPr>
          <p:spPr bwMode="auto">
            <a:xfrm>
              <a:off x="4285" y="0"/>
              <a:ext cx="2233"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0" hangingPunct="0"/>
              <a:r>
                <a:rPr lang="cs-CZ" altLang="cs-CZ" sz="2400" b="1" u="sng" dirty="0">
                  <a:latin typeface="+mj-lt"/>
                </a:rPr>
                <a:t>Glomerulární filtrát:   </a:t>
              </a:r>
              <a:r>
                <a:rPr lang="cs-CZ" altLang="cs-CZ" sz="2400" b="1" u="sng" dirty="0" err="1">
                  <a:latin typeface="+mj-lt"/>
                </a:rPr>
                <a:t>hypochloremická</a:t>
              </a:r>
              <a:r>
                <a:rPr lang="cs-CZ" altLang="cs-CZ" sz="2400" b="1" u="sng" dirty="0">
                  <a:latin typeface="+mj-lt"/>
                </a:rPr>
                <a:t> metabolická alkalóza</a:t>
              </a:r>
            </a:p>
          </p:txBody>
        </p:sp>
        <p:sp>
          <p:nvSpPr>
            <p:cNvPr id="61497" name="Text Box 57"/>
            <p:cNvSpPr txBox="1">
              <a:spLocks noChangeArrowheads="1"/>
            </p:cNvSpPr>
            <p:nvPr/>
          </p:nvSpPr>
          <p:spPr bwMode="auto">
            <a:xfrm>
              <a:off x="4558" y="991"/>
              <a:ext cx="100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cs-CZ" altLang="cs-CZ" sz="1400" b="1" dirty="0" err="1"/>
                <a:t>Reabsorbce</a:t>
              </a:r>
              <a:r>
                <a:rPr lang="cs-CZ" altLang="cs-CZ" sz="1400" b="1" dirty="0"/>
                <a:t> sodíku s chloridy je snížena</a:t>
              </a:r>
            </a:p>
          </p:txBody>
        </p:sp>
        <p:sp>
          <p:nvSpPr>
            <p:cNvPr id="61498" name="Text Box 58"/>
            <p:cNvSpPr txBox="1">
              <a:spLocks noChangeArrowheads="1"/>
            </p:cNvSpPr>
            <p:nvPr/>
          </p:nvSpPr>
          <p:spPr bwMode="auto">
            <a:xfrm>
              <a:off x="4450" y="2008"/>
              <a:ext cx="122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cs-CZ" altLang="cs-CZ" sz="1400" b="1" dirty="0"/>
                <a:t>Zvyšuje se nabídka sodíku pro směnu za draslík a H</a:t>
              </a:r>
              <a:r>
                <a:rPr lang="cs-CZ" altLang="cs-CZ" sz="1400" b="1" baseline="42000" dirty="0"/>
                <a:t>+ </a:t>
              </a:r>
              <a:endParaRPr lang="cs-CZ" altLang="cs-CZ" sz="1400" b="1" dirty="0"/>
            </a:p>
          </p:txBody>
        </p:sp>
        <p:sp>
          <p:nvSpPr>
            <p:cNvPr id="61499" name="Text Box 59"/>
            <p:cNvSpPr txBox="1">
              <a:spLocks noChangeArrowheads="1"/>
            </p:cNvSpPr>
            <p:nvPr/>
          </p:nvSpPr>
          <p:spPr bwMode="auto">
            <a:xfrm>
              <a:off x="3252" y="2886"/>
              <a:ext cx="95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cs-CZ" altLang="cs-CZ" sz="1400" b="1" dirty="0"/>
                <a:t>Stoupá exkrece draslíku a bez ohledu na metabolickou alkalózu se acidifikace moči zvyšuje</a:t>
              </a:r>
            </a:p>
          </p:txBody>
        </p:sp>
      </p:grpSp>
      <p:grpSp>
        <p:nvGrpSpPr>
          <p:cNvPr id="61500" name="Group 60"/>
          <p:cNvGrpSpPr>
            <a:grpSpLocks/>
          </p:cNvGrpSpPr>
          <p:nvPr/>
        </p:nvGrpSpPr>
        <p:grpSpPr bwMode="auto">
          <a:xfrm>
            <a:off x="518749" y="1"/>
            <a:ext cx="3957394" cy="6859586"/>
            <a:chOff x="-67" y="0"/>
            <a:chExt cx="2504" cy="4321"/>
          </a:xfrm>
        </p:grpSpPr>
        <p:sp>
          <p:nvSpPr>
            <p:cNvPr id="61501" name="AutoShape 61"/>
            <p:cNvSpPr>
              <a:spLocks noChangeArrowheads="1"/>
            </p:cNvSpPr>
            <p:nvPr/>
          </p:nvSpPr>
          <p:spPr bwMode="auto">
            <a:xfrm flipV="1">
              <a:off x="989" y="1329"/>
              <a:ext cx="533" cy="57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nvGrpSpPr>
            <p:cNvPr id="61502" name="Group 62"/>
            <p:cNvGrpSpPr>
              <a:grpSpLocks/>
            </p:cNvGrpSpPr>
            <p:nvPr/>
          </p:nvGrpSpPr>
          <p:grpSpPr bwMode="auto">
            <a:xfrm>
              <a:off x="-67" y="0"/>
              <a:ext cx="2504" cy="4321"/>
              <a:chOff x="-67" y="0"/>
              <a:chExt cx="2504" cy="4321"/>
            </a:xfrm>
          </p:grpSpPr>
          <p:sp>
            <p:nvSpPr>
              <p:cNvPr id="61503" name="AutoShape 63"/>
              <p:cNvSpPr>
                <a:spLocks noChangeArrowheads="1"/>
              </p:cNvSpPr>
              <p:nvPr/>
            </p:nvSpPr>
            <p:spPr bwMode="auto">
              <a:xfrm>
                <a:off x="1286" y="2738"/>
                <a:ext cx="674" cy="155"/>
              </a:xfrm>
              <a:prstGeom prst="rightArrow">
                <a:avLst>
                  <a:gd name="adj1" fmla="val 50000"/>
                  <a:gd name="adj2" fmla="val 108710"/>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04" name="Text Box 64"/>
              <p:cNvSpPr txBox="1">
                <a:spLocks noChangeArrowheads="1"/>
              </p:cNvSpPr>
              <p:nvPr/>
            </p:nvSpPr>
            <p:spPr bwMode="auto">
              <a:xfrm>
                <a:off x="968" y="2240"/>
                <a:ext cx="879"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cs-CZ" altLang="cs-CZ" sz="1400" b="1" dirty="0"/>
                  <a:t>Zbytek sodíku směňován za draslík a H</a:t>
                </a:r>
                <a:r>
                  <a:rPr lang="cs-CZ" altLang="cs-CZ" sz="1400" b="1" baseline="42000" dirty="0"/>
                  <a:t>+</a:t>
                </a:r>
                <a:endParaRPr lang="cs-CZ" altLang="cs-CZ" sz="1400" b="1" dirty="0"/>
              </a:p>
            </p:txBody>
          </p:sp>
          <p:grpSp>
            <p:nvGrpSpPr>
              <p:cNvPr id="61505" name="Group 65"/>
              <p:cNvGrpSpPr>
                <a:grpSpLocks/>
              </p:cNvGrpSpPr>
              <p:nvPr/>
            </p:nvGrpSpPr>
            <p:grpSpPr bwMode="auto">
              <a:xfrm>
                <a:off x="-67" y="0"/>
                <a:ext cx="2504" cy="4321"/>
                <a:chOff x="-67" y="0"/>
                <a:chExt cx="2504" cy="4321"/>
              </a:xfrm>
            </p:grpSpPr>
            <p:sp>
              <p:nvSpPr>
                <p:cNvPr id="61506" name="Text Box 66"/>
                <p:cNvSpPr txBox="1">
                  <a:spLocks noChangeArrowheads="1"/>
                </p:cNvSpPr>
                <p:nvPr/>
              </p:nvSpPr>
              <p:spPr bwMode="auto">
                <a:xfrm>
                  <a:off x="1882" y="2652"/>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Na</a:t>
                  </a:r>
                  <a:r>
                    <a:rPr lang="cs-CZ" altLang="cs-CZ" sz="2400" b="1" baseline="70000" dirty="0"/>
                    <a:t>+</a:t>
                  </a:r>
                  <a:endParaRPr lang="cs-CZ" altLang="cs-CZ" sz="2400" b="1" dirty="0">
                    <a:latin typeface="Times New Roman" panose="02020603050405020304" pitchFamily="18" charset="0"/>
                  </a:endParaRPr>
                </a:p>
              </p:txBody>
            </p:sp>
            <p:sp>
              <p:nvSpPr>
                <p:cNvPr id="61507" name="AutoShape 67" descr="Tmavý šikmo dolů"/>
                <p:cNvSpPr>
                  <a:spLocks noChangeArrowheads="1"/>
                </p:cNvSpPr>
                <p:nvPr/>
              </p:nvSpPr>
              <p:spPr bwMode="auto">
                <a:xfrm rot="5400000">
                  <a:off x="405" y="618"/>
                  <a:ext cx="513" cy="51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08" name="Rectangle 68"/>
                <p:cNvSpPr>
                  <a:spLocks noChangeArrowheads="1"/>
                </p:cNvSpPr>
                <p:nvPr/>
              </p:nvSpPr>
              <p:spPr bwMode="auto">
                <a:xfrm>
                  <a:off x="889" y="1557"/>
                  <a:ext cx="96" cy="107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09" name="AutoShape 69"/>
                <p:cNvSpPr>
                  <a:spLocks noChangeArrowheads="1"/>
                </p:cNvSpPr>
                <p:nvPr/>
              </p:nvSpPr>
              <p:spPr bwMode="auto">
                <a:xfrm flipV="1">
                  <a:off x="889" y="2617"/>
                  <a:ext cx="323" cy="27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0" name="Rectangle 70"/>
                <p:cNvSpPr>
                  <a:spLocks noChangeArrowheads="1"/>
                </p:cNvSpPr>
                <p:nvPr/>
              </p:nvSpPr>
              <p:spPr bwMode="auto">
                <a:xfrm>
                  <a:off x="1145" y="2776"/>
                  <a:ext cx="447" cy="78"/>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1" name="AutoShape 71"/>
                <p:cNvSpPr>
                  <a:spLocks noChangeArrowheads="1"/>
                </p:cNvSpPr>
                <p:nvPr/>
              </p:nvSpPr>
              <p:spPr bwMode="auto">
                <a:xfrm rot="16200000" flipH="1">
                  <a:off x="816" y="2656"/>
                  <a:ext cx="167" cy="19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2" name="Rectangle 72"/>
                <p:cNvSpPr>
                  <a:spLocks noChangeArrowheads="1"/>
                </p:cNvSpPr>
                <p:nvPr/>
              </p:nvSpPr>
              <p:spPr bwMode="auto">
                <a:xfrm>
                  <a:off x="986" y="2670"/>
                  <a:ext cx="680" cy="50"/>
                </a:xfrm>
                <a:prstGeom prst="rect">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3" name="Rectangle 73"/>
                <p:cNvSpPr>
                  <a:spLocks noChangeArrowheads="1"/>
                </p:cNvSpPr>
                <p:nvPr/>
              </p:nvSpPr>
              <p:spPr bwMode="auto">
                <a:xfrm>
                  <a:off x="1085" y="2974"/>
                  <a:ext cx="537" cy="5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4" name="AutoShape 74"/>
                <p:cNvSpPr>
                  <a:spLocks noChangeArrowheads="1"/>
                </p:cNvSpPr>
                <p:nvPr/>
              </p:nvSpPr>
              <p:spPr bwMode="auto">
                <a:xfrm rot="16200000" flipH="1">
                  <a:off x="908" y="2963"/>
                  <a:ext cx="167" cy="19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5" name="Rectangle 75"/>
                <p:cNvSpPr>
                  <a:spLocks noChangeArrowheads="1"/>
                </p:cNvSpPr>
                <p:nvPr/>
              </p:nvSpPr>
              <p:spPr bwMode="auto">
                <a:xfrm>
                  <a:off x="923" y="3102"/>
                  <a:ext cx="47" cy="52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6" name="Rectangle 76"/>
                <p:cNvSpPr>
                  <a:spLocks noChangeArrowheads="1"/>
                </p:cNvSpPr>
                <p:nvPr/>
              </p:nvSpPr>
              <p:spPr bwMode="auto">
                <a:xfrm>
                  <a:off x="837" y="2791"/>
                  <a:ext cx="47" cy="812"/>
                </a:xfrm>
                <a:prstGeom prst="rect">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7" name="AutoShape 77"/>
                <p:cNvSpPr>
                  <a:spLocks noChangeArrowheads="1"/>
                </p:cNvSpPr>
                <p:nvPr/>
              </p:nvSpPr>
              <p:spPr bwMode="auto">
                <a:xfrm>
                  <a:off x="815" y="3479"/>
                  <a:ext cx="90" cy="213"/>
                </a:xfrm>
                <a:prstGeom prst="downArrow">
                  <a:avLst>
                    <a:gd name="adj1" fmla="val 50000"/>
                    <a:gd name="adj2" fmla="val 59167"/>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8" name="AutoShape 78"/>
                <p:cNvSpPr>
                  <a:spLocks noChangeArrowheads="1"/>
                </p:cNvSpPr>
                <p:nvPr/>
              </p:nvSpPr>
              <p:spPr bwMode="auto">
                <a:xfrm>
                  <a:off x="909" y="3431"/>
                  <a:ext cx="77" cy="371"/>
                </a:xfrm>
                <a:prstGeom prst="downArrow">
                  <a:avLst>
                    <a:gd name="adj1" fmla="val 28000"/>
                    <a:gd name="adj2" fmla="val 40504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9" name="AutoShape 79" descr="Tmavý šikmo dolů"/>
                <p:cNvSpPr>
                  <a:spLocks noChangeArrowheads="1"/>
                </p:cNvSpPr>
                <p:nvPr/>
              </p:nvSpPr>
              <p:spPr bwMode="auto">
                <a:xfrm flipV="1">
                  <a:off x="706" y="1647"/>
                  <a:ext cx="504" cy="54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20" name="AutoShape 80" descr="Tmavý šikmo dolů"/>
                <p:cNvSpPr>
                  <a:spLocks noChangeArrowheads="1"/>
                </p:cNvSpPr>
                <p:nvPr/>
              </p:nvSpPr>
              <p:spPr bwMode="auto">
                <a:xfrm>
                  <a:off x="901" y="1888"/>
                  <a:ext cx="615" cy="280"/>
                </a:xfrm>
                <a:prstGeom prst="rightArrow">
                  <a:avLst>
                    <a:gd name="adj1" fmla="val 50000"/>
                    <a:gd name="adj2" fmla="val 54911"/>
                  </a:avLst>
                </a:pr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21" name="Rectangle 81" descr="Tmavý šikmo dolů"/>
                <p:cNvSpPr>
                  <a:spLocks noChangeArrowheads="1"/>
                </p:cNvSpPr>
                <p:nvPr/>
              </p:nvSpPr>
              <p:spPr bwMode="auto">
                <a:xfrm>
                  <a:off x="707" y="878"/>
                  <a:ext cx="150" cy="772"/>
                </a:xfrm>
                <a:prstGeom prst="rect">
                  <a:avLst/>
                </a:pr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22" name="Text Box 82"/>
                <p:cNvSpPr txBox="1">
                  <a:spLocks noChangeArrowheads="1"/>
                </p:cNvSpPr>
                <p:nvPr/>
              </p:nvSpPr>
              <p:spPr bwMode="auto">
                <a:xfrm>
                  <a:off x="1502" y="1881"/>
                  <a:ext cx="308" cy="2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dirty="0"/>
                    <a:t>Cl</a:t>
                  </a:r>
                  <a:r>
                    <a:rPr lang="cs-CZ" altLang="cs-CZ" sz="2400" b="1" baseline="70000" dirty="0"/>
                    <a:t>-</a:t>
                  </a:r>
                  <a:endParaRPr lang="cs-CZ" altLang="cs-CZ" sz="2400" b="1" dirty="0">
                    <a:latin typeface="Times New Roman" panose="02020603050405020304" pitchFamily="18" charset="0"/>
                  </a:endParaRPr>
                </a:p>
              </p:txBody>
            </p:sp>
            <p:sp>
              <p:nvSpPr>
                <p:cNvPr id="61523" name="Text Box 83"/>
                <p:cNvSpPr txBox="1">
                  <a:spLocks noChangeArrowheads="1"/>
                </p:cNvSpPr>
                <p:nvPr/>
              </p:nvSpPr>
              <p:spPr bwMode="auto">
                <a:xfrm>
                  <a:off x="2" y="505"/>
                  <a:ext cx="308" cy="2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a:t>Cl</a:t>
                  </a:r>
                  <a:r>
                    <a:rPr lang="cs-CZ" altLang="cs-CZ" sz="2400" b="1" baseline="70000"/>
                    <a:t>-</a:t>
                  </a:r>
                  <a:endParaRPr lang="cs-CZ" altLang="cs-CZ" sz="2400" b="1">
                    <a:latin typeface="Times New Roman" panose="02020603050405020304" pitchFamily="18" charset="0"/>
                  </a:endParaRPr>
                </a:p>
              </p:txBody>
            </p:sp>
            <p:sp>
              <p:nvSpPr>
                <p:cNvPr id="61524" name="Text Box 84"/>
                <p:cNvSpPr txBox="1">
                  <a:spLocks noChangeArrowheads="1"/>
                </p:cNvSpPr>
                <p:nvPr/>
              </p:nvSpPr>
              <p:spPr bwMode="auto">
                <a:xfrm>
                  <a:off x="1692" y="2484"/>
                  <a:ext cx="330" cy="23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b="1"/>
                    <a:t>K</a:t>
                  </a:r>
                  <a:r>
                    <a:rPr lang="cs-CZ" altLang="cs-CZ" b="1" baseline="70000"/>
                    <a:t>+</a:t>
                  </a:r>
                  <a:endParaRPr lang="cs-CZ" altLang="cs-CZ" sz="2400" b="1">
                    <a:latin typeface="Times New Roman" panose="02020603050405020304" pitchFamily="18" charset="0"/>
                  </a:endParaRPr>
                </a:p>
              </p:txBody>
            </p:sp>
            <p:sp>
              <p:nvSpPr>
                <p:cNvPr id="61525" name="Text Box 85"/>
                <p:cNvSpPr txBox="1">
                  <a:spLocks noChangeArrowheads="1"/>
                </p:cNvSpPr>
                <p:nvPr/>
              </p:nvSpPr>
              <p:spPr bwMode="auto">
                <a:xfrm>
                  <a:off x="661" y="3668"/>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b="1"/>
                    <a:t>K</a:t>
                  </a:r>
                  <a:r>
                    <a:rPr lang="cs-CZ" altLang="cs-CZ" sz="2400" b="1" baseline="40000"/>
                    <a:t>+</a:t>
                  </a:r>
                  <a:endParaRPr lang="cs-CZ" altLang="cs-CZ" sz="2400" b="1">
                    <a:latin typeface="Times New Roman" panose="02020603050405020304" pitchFamily="18" charset="0"/>
                  </a:endParaRPr>
                </a:p>
              </p:txBody>
            </p:sp>
            <p:sp>
              <p:nvSpPr>
                <p:cNvPr id="61526" name="Text Box 86"/>
                <p:cNvSpPr txBox="1">
                  <a:spLocks noChangeArrowheads="1"/>
                </p:cNvSpPr>
                <p:nvPr/>
              </p:nvSpPr>
              <p:spPr bwMode="auto">
                <a:xfrm>
                  <a:off x="1664" y="2888"/>
                  <a:ext cx="330" cy="25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000" b="1" dirty="0"/>
                    <a:t>H</a:t>
                  </a:r>
                  <a:r>
                    <a:rPr lang="cs-CZ" altLang="cs-CZ" sz="2000" b="1" baseline="70000" dirty="0"/>
                    <a:t>+</a:t>
                  </a:r>
                  <a:endParaRPr lang="cs-CZ" altLang="cs-CZ" sz="2000" b="1" dirty="0">
                    <a:latin typeface="Times New Roman" panose="02020603050405020304" pitchFamily="18" charset="0"/>
                  </a:endParaRPr>
                </a:p>
              </p:txBody>
            </p:sp>
            <p:sp>
              <p:nvSpPr>
                <p:cNvPr id="61527" name="Text Box 87"/>
                <p:cNvSpPr txBox="1">
                  <a:spLocks noChangeArrowheads="1"/>
                </p:cNvSpPr>
                <p:nvPr/>
              </p:nvSpPr>
              <p:spPr bwMode="auto">
                <a:xfrm>
                  <a:off x="819" y="3784"/>
                  <a:ext cx="330" cy="23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b="1"/>
                    <a:t>H</a:t>
                  </a:r>
                  <a:r>
                    <a:rPr lang="cs-CZ" altLang="cs-CZ" b="1" baseline="70000"/>
                    <a:t>+</a:t>
                  </a:r>
                  <a:endParaRPr lang="cs-CZ" altLang="cs-CZ" sz="2400" b="1">
                    <a:latin typeface="Times New Roman" panose="02020603050405020304" pitchFamily="18" charset="0"/>
                  </a:endParaRPr>
                </a:p>
              </p:txBody>
            </p:sp>
            <p:sp>
              <p:nvSpPr>
                <p:cNvPr id="61528" name="Text Box 88"/>
                <p:cNvSpPr txBox="1">
                  <a:spLocks noChangeArrowheads="1"/>
                </p:cNvSpPr>
                <p:nvPr/>
              </p:nvSpPr>
              <p:spPr bwMode="auto">
                <a:xfrm>
                  <a:off x="1438" y="1596"/>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Na</a:t>
                  </a:r>
                  <a:r>
                    <a:rPr lang="cs-CZ" altLang="cs-CZ" sz="2400" b="1" baseline="70000" dirty="0"/>
                    <a:t>+</a:t>
                  </a:r>
                  <a:endParaRPr lang="cs-CZ" altLang="cs-CZ" sz="2400" b="1" dirty="0">
                    <a:latin typeface="Times New Roman" panose="02020603050405020304" pitchFamily="18" charset="0"/>
                  </a:endParaRPr>
                </a:p>
              </p:txBody>
            </p:sp>
            <p:sp>
              <p:nvSpPr>
                <p:cNvPr id="61529" name="Text Box 89"/>
                <p:cNvSpPr txBox="1">
                  <a:spLocks noChangeArrowheads="1"/>
                </p:cNvSpPr>
                <p:nvPr/>
              </p:nvSpPr>
              <p:spPr bwMode="auto">
                <a:xfrm>
                  <a:off x="-67" y="215"/>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Na</a:t>
                  </a:r>
                  <a:r>
                    <a:rPr lang="cs-CZ" altLang="cs-CZ" sz="2400" b="1" baseline="70000"/>
                    <a:t>+</a:t>
                  </a:r>
                  <a:endParaRPr lang="cs-CZ" altLang="cs-CZ" sz="2400" b="1">
                    <a:latin typeface="Times New Roman" panose="02020603050405020304" pitchFamily="18" charset="0"/>
                  </a:endParaRPr>
                </a:p>
              </p:txBody>
            </p:sp>
            <p:sp>
              <p:nvSpPr>
                <p:cNvPr id="61530" name="Rectangle 90"/>
                <p:cNvSpPr>
                  <a:spLocks noChangeArrowheads="1"/>
                </p:cNvSpPr>
                <p:nvPr/>
              </p:nvSpPr>
              <p:spPr bwMode="auto">
                <a:xfrm>
                  <a:off x="889" y="754"/>
                  <a:ext cx="261" cy="833"/>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31" name="Text Box 91"/>
                <p:cNvSpPr txBox="1">
                  <a:spLocks noChangeArrowheads="1"/>
                </p:cNvSpPr>
                <p:nvPr/>
              </p:nvSpPr>
              <p:spPr bwMode="auto">
                <a:xfrm>
                  <a:off x="772" y="0"/>
                  <a:ext cx="166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eaLnBrk="0" hangingPunct="0"/>
                  <a:r>
                    <a:rPr lang="cs-CZ" altLang="cs-CZ" sz="2400" b="1" u="sng" dirty="0">
                      <a:latin typeface="+mj-lt"/>
                    </a:rPr>
                    <a:t>Glomerulární filtrát:      Normální stav </a:t>
                  </a:r>
                </a:p>
              </p:txBody>
            </p:sp>
            <p:sp>
              <p:nvSpPr>
                <p:cNvPr id="61532" name="Text Box 92"/>
                <p:cNvSpPr txBox="1">
                  <a:spLocks noChangeArrowheads="1"/>
                </p:cNvSpPr>
                <p:nvPr/>
              </p:nvSpPr>
              <p:spPr bwMode="auto">
                <a:xfrm>
                  <a:off x="1155" y="1154"/>
                  <a:ext cx="123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cs-CZ" altLang="cs-CZ" b="1" dirty="0" err="1"/>
                    <a:t>Reabsorbce</a:t>
                  </a:r>
                  <a:r>
                    <a:rPr lang="cs-CZ" altLang="cs-CZ" b="1" dirty="0"/>
                    <a:t> sodíku s chloridy</a:t>
                  </a:r>
                </a:p>
              </p:txBody>
            </p:sp>
            <p:sp>
              <p:nvSpPr>
                <p:cNvPr id="61533" name="AutoShape 93"/>
                <p:cNvSpPr>
                  <a:spLocks noChangeArrowheads="1"/>
                </p:cNvSpPr>
                <p:nvPr/>
              </p:nvSpPr>
              <p:spPr bwMode="auto">
                <a:xfrm rot="5400000">
                  <a:off x="418" y="225"/>
                  <a:ext cx="818" cy="88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34" name="Text Box 94"/>
                <p:cNvSpPr txBox="1">
                  <a:spLocks noChangeArrowheads="1"/>
                </p:cNvSpPr>
                <p:nvPr/>
              </p:nvSpPr>
              <p:spPr bwMode="auto">
                <a:xfrm>
                  <a:off x="836" y="4108"/>
                  <a:ext cx="370" cy="2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1600" b="1"/>
                    <a:t>NH</a:t>
                  </a:r>
                  <a:r>
                    <a:rPr lang="cs-CZ" altLang="cs-CZ" sz="1600" b="1" baseline="-25000"/>
                    <a:t>4</a:t>
                  </a:r>
                  <a:r>
                    <a:rPr lang="cs-CZ" altLang="cs-CZ" sz="1600" b="1" baseline="30000"/>
                    <a:t>+</a:t>
                  </a:r>
                  <a:endParaRPr lang="cs-CZ" altLang="cs-CZ" sz="2400" b="1">
                    <a:latin typeface="Times New Roman" panose="02020603050405020304" pitchFamily="18" charset="0"/>
                  </a:endParaRPr>
                </a:p>
              </p:txBody>
            </p:sp>
            <p:sp>
              <p:nvSpPr>
                <p:cNvPr id="61535" name="Line 95"/>
                <p:cNvSpPr>
                  <a:spLocks noChangeShapeType="1"/>
                </p:cNvSpPr>
                <p:nvPr/>
              </p:nvSpPr>
              <p:spPr bwMode="auto">
                <a:xfrm flipH="1">
                  <a:off x="967" y="3983"/>
                  <a:ext cx="5" cy="1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grpSp>
      <p:graphicFrame>
        <p:nvGraphicFramePr>
          <p:cNvPr id="98" name="Object 2"/>
          <p:cNvGraphicFramePr>
            <a:graphicFrameLocks noChangeAspect="1"/>
          </p:cNvGraphicFramePr>
          <p:nvPr/>
        </p:nvGraphicFramePr>
        <p:xfrm>
          <a:off x="2697538" y="4971182"/>
          <a:ext cx="1312862" cy="1554162"/>
        </p:xfrm>
        <a:graphic>
          <a:graphicData uri="http://schemas.openxmlformats.org/presentationml/2006/ole">
            <mc:AlternateContent xmlns:mc="http://schemas.openxmlformats.org/markup-compatibility/2006">
              <mc:Choice xmlns:v="urn:schemas-microsoft-com:vml" Requires="v">
                <p:oleObj spid="_x0000_s20487" name="Rastrový obraz" r:id="rId4" imgW="1495431" imgH="1771790" progId="Obraz programu Malování">
                  <p:embed/>
                </p:oleObj>
              </mc:Choice>
              <mc:Fallback>
                <p:oleObj name="Rastrový obraz" r:id="rId4" imgW="1495431" imgH="1771790" progId="Obraz programu Malování">
                  <p:embed/>
                  <p:pic>
                    <p:nvPicPr>
                      <p:cNvPr id="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538" y="4971182"/>
                        <a:ext cx="1312862" cy="155416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Přímá spojnice 2"/>
          <p:cNvCxnSpPr/>
          <p:nvPr/>
        </p:nvCxnSpPr>
        <p:spPr>
          <a:xfrm>
            <a:off x="4762430" y="0"/>
            <a:ext cx="72008" cy="6858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43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500"/>
                                        </p:tgtEl>
                                        <p:attrNameLst>
                                          <p:attrName>style.visibility</p:attrName>
                                        </p:attrNameLst>
                                      </p:cBhvr>
                                      <p:to>
                                        <p:strVal val="visible"/>
                                      </p:to>
                                    </p:set>
                                    <p:animEffect transition="in" filter="dissolve">
                                      <p:cBhvr>
                                        <p:cTn id="7" dur="500"/>
                                        <p:tgtEl>
                                          <p:spTgt spid="61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67"/>
                                        </p:tgtEl>
                                        <p:attrNameLst>
                                          <p:attrName>style.visibility</p:attrName>
                                        </p:attrNameLst>
                                      </p:cBhvr>
                                      <p:to>
                                        <p:strVal val="visible"/>
                                      </p:to>
                                    </p:set>
                                    <p:animEffect transition="in" filter="dissolve">
                                      <p:cBhvr>
                                        <p:cTn id="12" dur="500"/>
                                        <p:tgtEl>
                                          <p:spTgt spid="61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1442"/>
                                        </p:tgtEl>
                                        <p:attrNameLst>
                                          <p:attrName>style.visibility</p:attrName>
                                        </p:attrNameLst>
                                      </p:cBhvr>
                                      <p:to>
                                        <p:strVal val="visible"/>
                                      </p:to>
                                    </p:set>
                                    <p:animEffect transition="in" filter="dissolve">
                                      <p:cBhvr>
                                        <p:cTn id="17" dur="500"/>
                                        <p:tgtEl>
                                          <p:spTgt spid="6144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1448"/>
                                        </p:tgtEl>
                                        <p:attrNameLst>
                                          <p:attrName>style.visibility</p:attrName>
                                        </p:attrNameLst>
                                      </p:cBhvr>
                                      <p:to>
                                        <p:strVal val="visible"/>
                                      </p:to>
                                    </p:set>
                                    <p:animEffect transition="in" filter="dissolve">
                                      <p:cBhvr>
                                        <p:cTn id="20" dur="500"/>
                                        <p:tgtEl>
                                          <p:spTgt spid="6144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1460"/>
                                        </p:tgtEl>
                                        <p:attrNameLst>
                                          <p:attrName>style.visibility</p:attrName>
                                        </p:attrNameLst>
                                      </p:cBhvr>
                                      <p:to>
                                        <p:strVal val="visible"/>
                                      </p:to>
                                    </p:set>
                                    <p:animEffect transition="in" filter="dissolve">
                                      <p:cBhvr>
                                        <p:cTn id="23" dur="500"/>
                                        <p:tgtEl>
                                          <p:spTgt spid="6146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1463"/>
                                        </p:tgtEl>
                                        <p:attrNameLst>
                                          <p:attrName>style.visibility</p:attrName>
                                        </p:attrNameLst>
                                      </p:cBhvr>
                                      <p:to>
                                        <p:strVal val="visible"/>
                                      </p:to>
                                    </p:set>
                                    <p:animEffect transition="in" filter="dissolve">
                                      <p:cBhvr>
                                        <p:cTn id="28" dur="500"/>
                                        <p:tgtEl>
                                          <p:spTgt spid="6146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1453"/>
                                        </p:tgtEl>
                                        <p:attrNameLst>
                                          <p:attrName>style.visibility</p:attrName>
                                        </p:attrNameLst>
                                      </p:cBhvr>
                                      <p:to>
                                        <p:strVal val="visible"/>
                                      </p:to>
                                    </p:set>
                                    <p:animEffect transition="in" filter="dissolve">
                                      <p:cBhvr>
                                        <p:cTn id="31" dur="500"/>
                                        <p:tgtEl>
                                          <p:spTgt spid="6145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1451"/>
                                        </p:tgtEl>
                                        <p:attrNameLst>
                                          <p:attrName>style.visibility</p:attrName>
                                        </p:attrNameLst>
                                      </p:cBhvr>
                                      <p:to>
                                        <p:strVal val="visible"/>
                                      </p:to>
                                    </p:set>
                                    <p:animEffect transition="in" filter="dissolve">
                                      <p:cBhvr>
                                        <p:cTn id="36" dur="500"/>
                                        <p:tgtEl>
                                          <p:spTgt spid="6145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1464"/>
                                        </p:tgtEl>
                                        <p:attrNameLst>
                                          <p:attrName>style.visibility</p:attrName>
                                        </p:attrNameLst>
                                      </p:cBhvr>
                                      <p:to>
                                        <p:strVal val="visible"/>
                                      </p:to>
                                    </p:set>
                                    <p:animEffect transition="in" filter="dissolve">
                                      <p:cBhvr>
                                        <p:cTn id="39" dur="500"/>
                                        <p:tgtEl>
                                          <p:spTgt spid="61464"/>
                                        </p:tgtEl>
                                      </p:cBhvr>
                                    </p:animEffect>
                                  </p:childTnLst>
                                </p:cTn>
                              </p:par>
                              <p:par>
                                <p:cTn id="40" presetID="9" presetClass="entr" presetSubtype="0" fill="hold" nodeType="withEffect">
                                  <p:stCondLst>
                                    <p:cond delay="0"/>
                                  </p:stCondLst>
                                  <p:childTnLst>
                                    <p:set>
                                      <p:cBhvr>
                                        <p:cTn id="41" dur="1" fill="hold">
                                          <p:stCondLst>
                                            <p:cond delay="0"/>
                                          </p:stCondLst>
                                        </p:cTn>
                                        <p:tgtEl>
                                          <p:spTgt spid="61449"/>
                                        </p:tgtEl>
                                        <p:attrNameLst>
                                          <p:attrName>style.visibility</p:attrName>
                                        </p:attrNameLst>
                                      </p:cBhvr>
                                      <p:to>
                                        <p:strVal val="visible"/>
                                      </p:to>
                                    </p:set>
                                    <p:animEffect transition="in" filter="dissolve">
                                      <p:cBhvr>
                                        <p:cTn id="42" dur="500"/>
                                        <p:tgtEl>
                                          <p:spTgt spid="61449"/>
                                        </p:tgtEl>
                                      </p:cBhvr>
                                    </p:animEffect>
                                  </p:childTnLst>
                                </p:cTn>
                              </p:par>
                              <p:par>
                                <p:cTn id="43" presetID="9" presetClass="entr" presetSubtype="0" fill="hold" nodeType="withEffect">
                                  <p:stCondLst>
                                    <p:cond delay="0"/>
                                  </p:stCondLst>
                                  <p:childTnLst>
                                    <p:set>
                                      <p:cBhvr>
                                        <p:cTn id="44" dur="1" fill="hold">
                                          <p:stCondLst>
                                            <p:cond delay="0"/>
                                          </p:stCondLst>
                                        </p:cTn>
                                        <p:tgtEl>
                                          <p:spTgt spid="61455"/>
                                        </p:tgtEl>
                                        <p:attrNameLst>
                                          <p:attrName>style.visibility</p:attrName>
                                        </p:attrNameLst>
                                      </p:cBhvr>
                                      <p:to>
                                        <p:strVal val="visible"/>
                                      </p:to>
                                    </p:set>
                                    <p:animEffect transition="in" filter="dissolve">
                                      <p:cBhvr>
                                        <p:cTn id="45" dur="500"/>
                                        <p:tgtEl>
                                          <p:spTgt spid="6145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1461"/>
                                        </p:tgtEl>
                                        <p:attrNameLst>
                                          <p:attrName>style.visibility</p:attrName>
                                        </p:attrNameLst>
                                      </p:cBhvr>
                                      <p:to>
                                        <p:strVal val="visible"/>
                                      </p:to>
                                    </p:set>
                                    <p:animEffect transition="in" filter="dissolve">
                                      <p:cBhvr>
                                        <p:cTn id="48" dur="500"/>
                                        <p:tgtEl>
                                          <p:spTgt spid="614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61457"/>
                                        </p:tgtEl>
                                        <p:attrNameLst>
                                          <p:attrName>style.visibility</p:attrName>
                                        </p:attrNameLst>
                                      </p:cBhvr>
                                      <p:to>
                                        <p:strVal val="visible"/>
                                      </p:to>
                                    </p:set>
                                    <p:animEffect transition="in" filter="dissolve">
                                      <p:cBhvr>
                                        <p:cTn id="53" dur="500"/>
                                        <p:tgtEl>
                                          <p:spTgt spid="6145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61452"/>
                                        </p:tgtEl>
                                        <p:attrNameLst>
                                          <p:attrName>style.visibility</p:attrName>
                                        </p:attrNameLst>
                                      </p:cBhvr>
                                      <p:to>
                                        <p:strVal val="visible"/>
                                      </p:to>
                                    </p:set>
                                    <p:animEffect transition="in" filter="dissolve">
                                      <p:cBhvr>
                                        <p:cTn id="56" dur="500"/>
                                        <p:tgtEl>
                                          <p:spTgt spid="6145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dissolve">
                                      <p:cBhvr>
                                        <p:cTn id="6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p:bldP spid="61451" grpId="0"/>
      <p:bldP spid="61452" grpId="0"/>
      <p:bldP spid="61453" grpId="0"/>
      <p:bldP spid="61460" grpId="0"/>
      <p:bldP spid="61461" grpId="0"/>
      <p:bldP spid="61463" grpId="0"/>
      <p:bldP spid="614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Vodíkové ionty</a:t>
            </a:r>
          </a:p>
        </p:txBody>
      </p:sp>
      <p:sp>
        <p:nvSpPr>
          <p:cNvPr id="3" name="Zástupný symbol pro obsah 2"/>
          <p:cNvSpPr>
            <a:spLocks noGrp="1"/>
          </p:cNvSpPr>
          <p:nvPr>
            <p:ph idx="1"/>
          </p:nvPr>
        </p:nvSpPr>
        <p:spPr/>
        <p:txBody>
          <a:bodyPr/>
          <a:lstStyle/>
          <a:p>
            <a:r>
              <a:rPr lang="cs-CZ" dirty="0"/>
              <a:t>Koncentrace </a:t>
            </a:r>
            <a:r>
              <a:rPr lang="en-US" dirty="0"/>
              <a:t>[</a:t>
            </a:r>
            <a:r>
              <a:rPr lang="cs-CZ" dirty="0"/>
              <a:t>H</a:t>
            </a:r>
            <a:r>
              <a:rPr lang="cs-CZ" baseline="30000" dirty="0"/>
              <a:t>+</a:t>
            </a:r>
            <a:r>
              <a:rPr lang="en-US" dirty="0"/>
              <a:t>]   </a:t>
            </a:r>
            <a:r>
              <a:rPr lang="cs-CZ" dirty="0"/>
              <a:t>~</a:t>
            </a:r>
            <a:r>
              <a:rPr lang="en-US" dirty="0"/>
              <a:t> </a:t>
            </a:r>
            <a:r>
              <a:rPr lang="cs-CZ" dirty="0"/>
              <a:t> </a:t>
            </a:r>
            <a:r>
              <a:rPr lang="cs-CZ" b="1" dirty="0"/>
              <a:t>1 000 000x</a:t>
            </a:r>
            <a:r>
              <a:rPr lang="en-US" dirty="0"/>
              <a:t> &lt;&lt;</a:t>
            </a:r>
            <a:r>
              <a:rPr lang="cs-CZ" dirty="0"/>
              <a:t>  </a:t>
            </a:r>
            <a:r>
              <a:rPr lang="en-US" dirty="0"/>
              <a:t>[</a:t>
            </a:r>
            <a:r>
              <a:rPr lang="cs-CZ" dirty="0"/>
              <a:t>Na</a:t>
            </a:r>
            <a:r>
              <a:rPr lang="cs-CZ" baseline="30000" dirty="0"/>
              <a:t>+</a:t>
            </a:r>
            <a:r>
              <a:rPr lang="en-US" dirty="0"/>
              <a:t>] – </a:t>
            </a:r>
            <a:r>
              <a:rPr lang="cs-CZ" dirty="0"/>
              <a:t>velmi</a:t>
            </a:r>
            <a:r>
              <a:rPr lang="en-US" dirty="0"/>
              <a:t> mal</a:t>
            </a:r>
            <a:r>
              <a:rPr lang="cs-CZ" dirty="0"/>
              <a:t>é</a:t>
            </a:r>
          </a:p>
          <a:p>
            <a:r>
              <a:rPr lang="cs-CZ" dirty="0"/>
              <a:t>Udržování pH v úzkém rozmezí je důležité kvůli velké reaktivitě H</a:t>
            </a:r>
            <a:r>
              <a:rPr lang="cs-CZ" baseline="30000" dirty="0"/>
              <a:t>+</a:t>
            </a:r>
            <a:r>
              <a:rPr lang="cs-CZ" dirty="0"/>
              <a:t> a dále vlivu na konformaci různých látek, především proteinů</a:t>
            </a:r>
          </a:p>
          <a:p>
            <a:r>
              <a:rPr lang="cs-CZ" dirty="0"/>
              <a:t>Vodíkový můstek - speciální slabá chemická vazba zahrnující H</a:t>
            </a:r>
            <a:r>
              <a:rPr lang="cs-CZ" baseline="30000" dirty="0"/>
              <a:t>+</a:t>
            </a:r>
            <a:r>
              <a:rPr lang="cs-CZ" dirty="0"/>
              <a:t>;  vazba  H</a:t>
            </a:r>
            <a:r>
              <a:rPr lang="cs-CZ" baseline="-25000" dirty="0"/>
              <a:t>2</a:t>
            </a:r>
            <a:r>
              <a:rPr lang="cs-CZ" dirty="0"/>
              <a:t>0 mezi sebou </a:t>
            </a:r>
            <a:r>
              <a:rPr lang="cs-CZ" dirty="0">
                <a:sym typeface="Wingdings" panose="05000000000000000000" pitchFamily="2" charset="2"/>
              </a:rPr>
              <a:t> </a:t>
            </a:r>
            <a:r>
              <a:rPr lang="en-US" dirty="0" err="1">
                <a:sym typeface="Wingdings" panose="05000000000000000000" pitchFamily="2" charset="2"/>
              </a:rPr>
              <a:t>kapaln</a:t>
            </a:r>
            <a:r>
              <a:rPr lang="cs-CZ" dirty="0" err="1">
                <a:sym typeface="Wingdings" panose="05000000000000000000" pitchFamily="2" charset="2"/>
              </a:rPr>
              <a:t>ost</a:t>
            </a:r>
            <a:r>
              <a:rPr lang="cs-CZ" dirty="0">
                <a:sym typeface="Wingdings" panose="05000000000000000000" pitchFamily="2" charset="2"/>
              </a:rPr>
              <a:t> vody </a:t>
            </a:r>
            <a:endParaRPr lang="cs-CZ" dirty="0"/>
          </a:p>
          <a:p>
            <a:r>
              <a:rPr lang="en-US" dirty="0"/>
              <a:t> </a:t>
            </a:r>
            <a:r>
              <a:rPr lang="cs-CZ" dirty="0" err="1"/>
              <a:t>pH</a:t>
            </a:r>
            <a:r>
              <a:rPr lang="cs-CZ" baseline="-25000" dirty="0" err="1"/>
              <a:t>plasma,Norm</a:t>
            </a:r>
            <a:r>
              <a:rPr lang="cs-CZ" baseline="-25000" dirty="0"/>
              <a:t> </a:t>
            </a:r>
            <a:r>
              <a:rPr lang="cs-CZ" dirty="0"/>
              <a:t>≈ 7,4    </a:t>
            </a:r>
            <a:r>
              <a:rPr lang="en-US" dirty="0"/>
              <a:t>&gt;  7,0  → </a:t>
            </a:r>
            <a:r>
              <a:rPr lang="cs-CZ" dirty="0"/>
              <a:t>Alkalické pH → </a:t>
            </a:r>
            <a:r>
              <a:rPr lang="en-US" dirty="0"/>
              <a:t>[OH</a:t>
            </a:r>
            <a:r>
              <a:rPr lang="en-US" baseline="30000" dirty="0"/>
              <a:t>-</a:t>
            </a:r>
            <a:r>
              <a:rPr lang="en-US" dirty="0"/>
              <a:t>] &gt; [H3O</a:t>
            </a:r>
            <a:r>
              <a:rPr lang="en-US" baseline="30000" dirty="0"/>
              <a:t>+</a:t>
            </a:r>
            <a:r>
              <a:rPr lang="en-US" dirty="0"/>
              <a:t>]</a:t>
            </a:r>
            <a:endParaRPr lang="cs-CZ" baseline="-25000" dirty="0"/>
          </a:p>
        </p:txBody>
      </p:sp>
    </p:spTree>
    <p:extLst>
      <p:ext uri="{BB962C8B-B14F-4D97-AF65-F5344CB8AC3E}">
        <p14:creationId xmlns:p14="http://schemas.microsoft.com/office/powerpoint/2010/main" val="11137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75196" y="2651847"/>
            <a:ext cx="10515600" cy="2852737"/>
          </a:xfrm>
        </p:spPr>
        <p:txBody>
          <a:bodyPr/>
          <a:lstStyle/>
          <a:p>
            <a:r>
              <a:rPr lang="cs-CZ" dirty="0">
                <a:solidFill>
                  <a:srgbClr val="CC3300"/>
                </a:solidFill>
              </a:rPr>
              <a:t>Klinické příklady poruch ABR</a:t>
            </a:r>
          </a:p>
        </p:txBody>
      </p:sp>
      <p:pic>
        <p:nvPicPr>
          <p:cNvPr id="3076" name="Picture 4" descr="Kreslené vtipy | Loupak.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1781" cy="315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8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00000"/>
                </a:solidFill>
              </a:rPr>
              <a:t>Shrnutí</a:t>
            </a:r>
          </a:p>
        </p:txBody>
      </p:sp>
      <p:sp>
        <p:nvSpPr>
          <p:cNvPr id="3" name="Zástupný symbol pro obsah 2"/>
          <p:cNvSpPr>
            <a:spLocks noGrp="1"/>
          </p:cNvSpPr>
          <p:nvPr>
            <p:ph sz="half" idx="1"/>
          </p:nvPr>
        </p:nvSpPr>
        <p:spPr>
          <a:xfrm>
            <a:off x="838200" y="1825625"/>
            <a:ext cx="3953933" cy="4351338"/>
          </a:xfrm>
        </p:spPr>
        <p:txBody>
          <a:bodyPr/>
          <a:lstStyle/>
          <a:p>
            <a:pPr marL="514350" indent="-514350">
              <a:buFont typeface="+mj-lt"/>
              <a:buAutoNum type="arabicPeriod"/>
            </a:pPr>
            <a:r>
              <a:rPr lang="cs-CZ" dirty="0"/>
              <a:t>Fyziologie a chemie</a:t>
            </a:r>
          </a:p>
          <a:p>
            <a:pPr marL="457200" lvl="1" indent="0">
              <a:buNone/>
            </a:pPr>
            <a:r>
              <a:rPr lang="cs-CZ" dirty="0"/>
              <a:t>H+, pH, pufry, zapojení pufrů do metabolismu, HH rovnice, </a:t>
            </a:r>
            <a:r>
              <a:rPr lang="cs-CZ" dirty="0" err="1"/>
              <a:t>elektroneutralita</a:t>
            </a:r>
            <a:endParaRPr lang="cs-CZ" dirty="0"/>
          </a:p>
          <a:p>
            <a:pPr marL="457200" indent="-457200">
              <a:buFont typeface="+mj-lt"/>
              <a:buAutoNum type="arabicPeriod"/>
            </a:pPr>
            <a:r>
              <a:rPr lang="cs-CZ" dirty="0"/>
              <a:t>Rozdělení poruch na metabolické a respirační</a:t>
            </a:r>
          </a:p>
          <a:p>
            <a:pPr marL="457200" indent="-457200">
              <a:buFont typeface="+mj-lt"/>
              <a:buAutoNum type="arabicPeriod"/>
            </a:pPr>
            <a:r>
              <a:rPr lang="cs-CZ" dirty="0"/>
              <a:t>Klinické příklady a příčiny</a:t>
            </a:r>
          </a:p>
          <a:p>
            <a:pPr marL="514350" indent="-514350">
              <a:buFont typeface="+mj-lt"/>
              <a:buAutoNum type="arabicPeriod"/>
            </a:pPr>
            <a:endParaRPr lang="cs-CZ" dirty="0"/>
          </a:p>
          <a:p>
            <a:pPr marL="457200" lvl="1" indent="0">
              <a:buNone/>
            </a:pP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94544810"/>
              </p:ext>
            </p:extLst>
          </p:nvPr>
        </p:nvGraphicFramePr>
        <p:xfrm>
          <a:off x="5706533" y="1820332"/>
          <a:ext cx="6485467" cy="3630508"/>
        </p:xfrm>
        <a:graphic>
          <a:graphicData uri="http://schemas.openxmlformats.org/drawingml/2006/table">
            <a:tbl>
              <a:tblPr firstRow="1" bandRow="1">
                <a:tableStyleId>{5C22544A-7EE6-4342-B048-85BDC9FD1C3A}</a:tableStyleId>
              </a:tblPr>
              <a:tblGrid>
                <a:gridCol w="2624577">
                  <a:extLst>
                    <a:ext uri="{9D8B030D-6E8A-4147-A177-3AD203B41FA5}">
                      <a16:colId xmlns:a16="http://schemas.microsoft.com/office/drawing/2014/main" val="2977090219"/>
                    </a:ext>
                  </a:extLst>
                </a:gridCol>
                <a:gridCol w="1699067">
                  <a:extLst>
                    <a:ext uri="{9D8B030D-6E8A-4147-A177-3AD203B41FA5}">
                      <a16:colId xmlns:a16="http://schemas.microsoft.com/office/drawing/2014/main" val="343862614"/>
                    </a:ext>
                  </a:extLst>
                </a:gridCol>
                <a:gridCol w="2161823">
                  <a:extLst>
                    <a:ext uri="{9D8B030D-6E8A-4147-A177-3AD203B41FA5}">
                      <a16:colId xmlns:a16="http://schemas.microsoft.com/office/drawing/2014/main" val="2847908621"/>
                    </a:ext>
                  </a:extLst>
                </a:gridCol>
              </a:tblGrid>
              <a:tr h="533401">
                <a:tc>
                  <a:txBody>
                    <a:bodyPr/>
                    <a:lstStyle/>
                    <a:p>
                      <a:endParaRPr lang="cs-CZ" b="1" dirty="0"/>
                    </a:p>
                  </a:txBody>
                  <a:tcPr/>
                </a:tc>
                <a:tc>
                  <a:txBody>
                    <a:bodyPr/>
                    <a:lstStyle/>
                    <a:p>
                      <a:r>
                        <a:rPr lang="cs-CZ" dirty="0"/>
                        <a:t>Primární porucha </a:t>
                      </a:r>
                    </a:p>
                  </a:txBody>
                  <a:tcPr/>
                </a:tc>
                <a:tc>
                  <a:txBody>
                    <a:bodyPr/>
                    <a:lstStyle/>
                    <a:p>
                      <a:r>
                        <a:rPr lang="cs-CZ" dirty="0"/>
                        <a:t>Kompenzace</a:t>
                      </a:r>
                    </a:p>
                  </a:txBody>
                  <a:tcPr/>
                </a:tc>
                <a:extLst>
                  <a:ext uri="{0D108BD9-81ED-4DB2-BD59-A6C34878D82A}">
                    <a16:rowId xmlns:a16="http://schemas.microsoft.com/office/drawing/2014/main" val="374452576"/>
                  </a:ext>
                </a:extLst>
              </a:tr>
              <a:tr h="370840">
                <a:tc>
                  <a:txBody>
                    <a:bodyPr/>
                    <a:lstStyle/>
                    <a:p>
                      <a:r>
                        <a:rPr lang="cs-CZ" b="1" dirty="0"/>
                        <a:t>Respirační</a:t>
                      </a:r>
                      <a:r>
                        <a:rPr lang="cs-CZ" b="1" baseline="0" dirty="0"/>
                        <a:t> acidóza</a:t>
                      </a:r>
                      <a:endParaRPr lang="cs-CZ" b="1" dirty="0"/>
                    </a:p>
                  </a:txBody>
                  <a:tcPr/>
                </a:tc>
                <a:tc>
                  <a:txBody>
                    <a:bodyPr/>
                    <a:lstStyle/>
                    <a:p>
                      <a:pPr algn="ctr"/>
                      <a:r>
                        <a:rPr lang="cs-CZ" dirty="0"/>
                        <a:t>↑pCO</a:t>
                      </a:r>
                      <a:r>
                        <a:rPr lang="cs-CZ" baseline="-25000" dirty="0"/>
                        <a:t>2</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Ledviny</a:t>
                      </a:r>
                      <a:r>
                        <a:rPr lang="cs-CZ" baseline="0" dirty="0"/>
                        <a:t> - </a:t>
                      </a:r>
                      <a:r>
                        <a:rPr lang="cs-CZ" dirty="0"/>
                        <a:t>↑HCO</a:t>
                      </a:r>
                      <a:r>
                        <a:rPr lang="cs-CZ" baseline="-25000" dirty="0"/>
                        <a:t>3</a:t>
                      </a:r>
                      <a:r>
                        <a:rPr lang="cs-CZ" baseline="30000" dirty="0"/>
                        <a:t>-</a:t>
                      </a:r>
                      <a:r>
                        <a:rPr lang="cs-CZ" baseline="0" dirty="0"/>
                        <a:t>, </a:t>
                      </a:r>
                      <a:r>
                        <a:rPr lang="cs-CZ" dirty="0"/>
                        <a:t>↑BE</a:t>
                      </a:r>
                      <a:endParaRPr lang="cs-CZ" baseline="30000" dirty="0"/>
                    </a:p>
                    <a:p>
                      <a:endParaRPr lang="cs-CZ" dirty="0"/>
                    </a:p>
                  </a:txBody>
                  <a:tcPr/>
                </a:tc>
                <a:extLst>
                  <a:ext uri="{0D108BD9-81ED-4DB2-BD59-A6C34878D82A}">
                    <a16:rowId xmlns:a16="http://schemas.microsoft.com/office/drawing/2014/main" val="3598338169"/>
                  </a:ext>
                </a:extLst>
              </a:tr>
              <a:tr h="521548">
                <a:tc>
                  <a:txBody>
                    <a:bodyPr/>
                    <a:lstStyle/>
                    <a:p>
                      <a:r>
                        <a:rPr lang="cs-CZ" b="1" dirty="0"/>
                        <a:t>Metabolická</a:t>
                      </a:r>
                      <a:r>
                        <a:rPr lang="cs-CZ" b="1" baseline="0" dirty="0"/>
                        <a:t> acidóza</a:t>
                      </a:r>
                      <a:endParaRPr lang="cs-CZ" b="1" dirty="0"/>
                    </a:p>
                  </a:txBody>
                  <a:tcPr/>
                </a:tc>
                <a:tc>
                  <a:txBody>
                    <a:bodyPr/>
                    <a:lstStyle/>
                    <a:p>
                      <a:pPr algn="ctr"/>
                      <a:r>
                        <a:rPr lang="cs-CZ" dirty="0"/>
                        <a:t>↓HCO</a:t>
                      </a:r>
                      <a:r>
                        <a:rPr lang="cs-CZ" baseline="-25000" dirty="0"/>
                        <a:t>3</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Plíce</a:t>
                      </a:r>
                      <a:r>
                        <a:rPr lang="cs-CZ" baseline="0" dirty="0"/>
                        <a:t> - </a:t>
                      </a:r>
                      <a:r>
                        <a:rPr lang="cs-CZ" dirty="0"/>
                        <a:t>↓pCO</a:t>
                      </a:r>
                      <a:r>
                        <a:rPr lang="cs-CZ" baseline="-25000" dirty="0"/>
                        <a:t>2</a:t>
                      </a:r>
                      <a:r>
                        <a:rPr lang="cs-CZ" baseline="0" dirty="0"/>
                        <a:t> </a:t>
                      </a:r>
                      <a:endParaRPr lang="cs-CZ" dirty="0"/>
                    </a:p>
                  </a:txBody>
                  <a:tcPr/>
                </a:tc>
                <a:extLst>
                  <a:ext uri="{0D108BD9-81ED-4DB2-BD59-A6C34878D82A}">
                    <a16:rowId xmlns:a16="http://schemas.microsoft.com/office/drawing/2014/main" val="2384121577"/>
                  </a:ext>
                </a:extLst>
              </a:tr>
              <a:tr h="370840">
                <a:tc>
                  <a:txBody>
                    <a:bodyPr/>
                    <a:lstStyle/>
                    <a:p>
                      <a:pPr algn="l"/>
                      <a:r>
                        <a:rPr lang="cs-CZ" b="1" dirty="0"/>
                        <a:t>Respirační alkalóza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↓pCO</a:t>
                      </a:r>
                      <a:r>
                        <a:rPr lang="cs-CZ" baseline="-25000" dirty="0"/>
                        <a:t>2</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Ledviny</a:t>
                      </a:r>
                      <a:r>
                        <a:rPr lang="cs-CZ" baseline="0" dirty="0"/>
                        <a:t> - </a:t>
                      </a:r>
                      <a:r>
                        <a:rPr lang="cs-CZ" dirty="0"/>
                        <a:t>↓HCO</a:t>
                      </a:r>
                      <a:r>
                        <a:rPr lang="cs-CZ" baseline="-25000" dirty="0"/>
                        <a:t>3</a:t>
                      </a:r>
                      <a:r>
                        <a:rPr lang="cs-CZ" baseline="30000" dirty="0"/>
                        <a:t>-</a:t>
                      </a:r>
                      <a:r>
                        <a:rPr lang="cs-CZ" baseline="0" dirty="0"/>
                        <a:t>, </a:t>
                      </a:r>
                      <a:r>
                        <a:rPr lang="cs-CZ" dirty="0"/>
                        <a:t>↓BE</a:t>
                      </a:r>
                      <a:endParaRPr lang="cs-CZ" baseline="30000" dirty="0"/>
                    </a:p>
                    <a:p>
                      <a:endParaRPr lang="cs-CZ" dirty="0"/>
                    </a:p>
                  </a:txBody>
                  <a:tcPr/>
                </a:tc>
                <a:extLst>
                  <a:ext uri="{0D108BD9-81ED-4DB2-BD59-A6C34878D82A}">
                    <a16:rowId xmlns:a16="http://schemas.microsoft.com/office/drawing/2014/main" val="1950189777"/>
                  </a:ext>
                </a:extLst>
              </a:tr>
              <a:tr h="370840">
                <a:tc>
                  <a:txBody>
                    <a:bodyPr/>
                    <a:lstStyle/>
                    <a:p>
                      <a:r>
                        <a:rPr lang="cs-CZ" b="1" dirty="0"/>
                        <a:t>Metabolická alkalóza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↑HCO</a:t>
                      </a:r>
                      <a:r>
                        <a:rPr lang="cs-CZ" baseline="-25000" dirty="0"/>
                        <a:t>3</a:t>
                      </a:r>
                      <a:r>
                        <a:rPr lang="cs-CZ" baseline="30000" dirty="0"/>
                        <a:t>-</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Plíce</a:t>
                      </a:r>
                      <a:r>
                        <a:rPr lang="cs-CZ" baseline="0" dirty="0"/>
                        <a:t> - </a:t>
                      </a:r>
                      <a:r>
                        <a:rPr lang="cs-CZ" dirty="0"/>
                        <a:t>↑pCO</a:t>
                      </a:r>
                      <a:r>
                        <a:rPr lang="cs-CZ" baseline="-25000" dirty="0"/>
                        <a:t>2</a:t>
                      </a:r>
                      <a:r>
                        <a:rPr lang="cs-CZ" baseline="0" dirty="0"/>
                        <a:t> </a:t>
                      </a:r>
                      <a:endParaRPr lang="cs-CZ" dirty="0"/>
                    </a:p>
                    <a:p>
                      <a:endParaRPr lang="cs-CZ" dirty="0"/>
                    </a:p>
                  </a:txBody>
                  <a:tcPr/>
                </a:tc>
                <a:extLst>
                  <a:ext uri="{0D108BD9-81ED-4DB2-BD59-A6C34878D82A}">
                    <a16:rowId xmlns:a16="http://schemas.microsoft.com/office/drawing/2014/main" val="852455842"/>
                  </a:ext>
                </a:extLst>
              </a:tr>
            </a:tbl>
          </a:graphicData>
        </a:graphic>
      </p:graphicFrame>
    </p:spTree>
    <p:extLst>
      <p:ext uri="{BB962C8B-B14F-4D97-AF65-F5344CB8AC3E}">
        <p14:creationId xmlns:p14="http://schemas.microsoft.com/office/powerpoint/2010/main" val="19256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lstStyle/>
          <a:p>
            <a:r>
              <a:rPr lang="cs-CZ" dirty="0"/>
              <a:t>Děkuji za pozornost</a:t>
            </a:r>
          </a:p>
        </p:txBody>
      </p:sp>
    </p:spTree>
    <p:extLst>
      <p:ext uri="{BB962C8B-B14F-4D97-AF65-F5344CB8AC3E}">
        <p14:creationId xmlns:p14="http://schemas.microsoft.com/office/powerpoint/2010/main" val="340868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Volný tvar 253"/>
          <p:cNvSpPr/>
          <p:nvPr/>
        </p:nvSpPr>
        <p:spPr>
          <a:xfrm rot="5606027" flipH="1">
            <a:off x="5901990" y="5145784"/>
            <a:ext cx="1790150" cy="102095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2" name="Volný tvar 241"/>
          <p:cNvSpPr/>
          <p:nvPr/>
        </p:nvSpPr>
        <p:spPr>
          <a:xfrm rot="16200000" flipV="1">
            <a:off x="5389350" y="2360615"/>
            <a:ext cx="1096814" cy="1553491"/>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1" name="Volný tvar 230"/>
          <p:cNvSpPr/>
          <p:nvPr/>
        </p:nvSpPr>
        <p:spPr>
          <a:xfrm rot="20596400" flipV="1">
            <a:off x="8221435" y="1495888"/>
            <a:ext cx="1112298" cy="1550849"/>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0" name="Volný tvar 209"/>
          <p:cNvSpPr/>
          <p:nvPr/>
        </p:nvSpPr>
        <p:spPr>
          <a:xfrm rot="14804359">
            <a:off x="10309115" y="2935548"/>
            <a:ext cx="1577521" cy="114870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5" name="Volný tvar 164"/>
          <p:cNvSpPr/>
          <p:nvPr/>
        </p:nvSpPr>
        <p:spPr>
          <a:xfrm rot="9476827">
            <a:off x="921123" y="1091457"/>
            <a:ext cx="2123103" cy="2066946"/>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4" name="Volný tvar 163"/>
          <p:cNvSpPr/>
          <p:nvPr/>
        </p:nvSpPr>
        <p:spPr>
          <a:xfrm rot="13824138">
            <a:off x="3224444" y="1650470"/>
            <a:ext cx="1917766" cy="1934731"/>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227801" y="0"/>
            <a:ext cx="11415678" cy="1325563"/>
          </a:xfrm>
        </p:spPr>
        <p:txBody>
          <a:bodyPr>
            <a:normAutofit/>
          </a:bodyPr>
          <a:lstStyle/>
          <a:p>
            <a:r>
              <a:rPr lang="cs-CZ" dirty="0"/>
              <a:t>                 </a:t>
            </a:r>
            <a:r>
              <a:rPr lang="cs-CZ" dirty="0">
                <a:solidFill>
                  <a:srgbClr val="C00000"/>
                </a:solidFill>
              </a:rPr>
              <a:t>Dynamika pohybu H</a:t>
            </a:r>
            <a:r>
              <a:rPr lang="cs-CZ" baseline="-25000" dirty="0">
                <a:solidFill>
                  <a:srgbClr val="C00000"/>
                </a:solidFill>
              </a:rPr>
              <a:t>3</a:t>
            </a:r>
            <a:r>
              <a:rPr lang="cs-CZ" dirty="0">
                <a:solidFill>
                  <a:srgbClr val="C00000"/>
                </a:solidFill>
              </a:rPr>
              <a:t>O</a:t>
            </a:r>
            <a:r>
              <a:rPr lang="cs-CZ" baseline="30000" dirty="0">
                <a:solidFill>
                  <a:srgbClr val="C00000"/>
                </a:solidFill>
              </a:rPr>
              <a:t>+</a:t>
            </a:r>
            <a:r>
              <a:rPr lang="cs-CZ" dirty="0">
                <a:solidFill>
                  <a:srgbClr val="C00000"/>
                </a:solidFill>
              </a:rPr>
              <a:t> a OH</a:t>
            </a:r>
            <a:r>
              <a:rPr lang="cs-CZ" baseline="30000" dirty="0">
                <a:solidFill>
                  <a:srgbClr val="C00000"/>
                </a:solidFill>
              </a:rPr>
              <a:t>-</a:t>
            </a:r>
            <a:r>
              <a:rPr lang="cs-CZ" dirty="0">
                <a:solidFill>
                  <a:srgbClr val="C00000"/>
                </a:solidFill>
              </a:rPr>
              <a:t> ve vodě </a:t>
            </a:r>
          </a:p>
        </p:txBody>
      </p:sp>
      <p:sp>
        <p:nvSpPr>
          <p:cNvPr id="3" name="Volný tvar 2"/>
          <p:cNvSpPr/>
          <p:nvPr/>
        </p:nvSpPr>
        <p:spPr>
          <a:xfrm rot="10800000">
            <a:off x="3054284" y="3985604"/>
            <a:ext cx="2197377" cy="1797638"/>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Volný tvar 3"/>
          <p:cNvSpPr/>
          <p:nvPr/>
        </p:nvSpPr>
        <p:spPr>
          <a:xfrm rot="12310699">
            <a:off x="5585398" y="4468470"/>
            <a:ext cx="2098720" cy="1903490"/>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rot="3438083">
            <a:off x="5526753" y="5357535"/>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3" name="Skupina 22"/>
          <p:cNvGrpSpPr/>
          <p:nvPr/>
        </p:nvGrpSpPr>
        <p:grpSpPr>
          <a:xfrm rot="8740498">
            <a:off x="5344030" y="5115435"/>
            <a:ext cx="821872" cy="838201"/>
            <a:chOff x="2841171" y="3118756"/>
            <a:chExt cx="821872" cy="838201"/>
          </a:xfrm>
        </p:grpSpPr>
        <p:cxnSp>
          <p:nvCxnSpPr>
            <p:cNvPr id="24" name="Přímá spojnice 2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 name="Přímá spojnice 21"/>
          <p:cNvCxnSpPr/>
          <p:nvPr/>
        </p:nvCxnSpPr>
        <p:spPr>
          <a:xfrm flipH="1" flipV="1">
            <a:off x="4392110" y="5197600"/>
            <a:ext cx="537502" cy="121498"/>
          </a:xfrm>
          <a:prstGeom prst="line">
            <a:avLst/>
          </a:prstGeom>
          <a:ln w="53975"/>
        </p:spPr>
        <p:style>
          <a:lnRef idx="1">
            <a:schemeClr val="dk1"/>
          </a:lnRef>
          <a:fillRef idx="0">
            <a:schemeClr val="dk1"/>
          </a:fillRef>
          <a:effectRef idx="0">
            <a:schemeClr val="dk1"/>
          </a:effectRef>
          <a:fontRef idx="minor">
            <a:schemeClr val="tx1"/>
          </a:fontRef>
        </p:style>
      </p:cxnSp>
      <p:grpSp>
        <p:nvGrpSpPr>
          <p:cNvPr id="37" name="Skupina 36"/>
          <p:cNvGrpSpPr/>
          <p:nvPr/>
        </p:nvGrpSpPr>
        <p:grpSpPr>
          <a:xfrm rot="13479969">
            <a:off x="6608295" y="6000343"/>
            <a:ext cx="619647" cy="347621"/>
            <a:chOff x="5200013" y="3380221"/>
            <a:chExt cx="619647" cy="347621"/>
          </a:xfrm>
        </p:grpSpPr>
        <p:cxnSp>
          <p:nvCxnSpPr>
            <p:cNvPr id="35" name="Přímá spojnice 34"/>
            <p:cNvCxnSpPr/>
            <p:nvPr/>
          </p:nvCxnSpPr>
          <p:spPr>
            <a:xfrm rot="3723607" flipH="1">
              <a:off x="5500840"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36" name="Ovál 35"/>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40" name="Skupina 39"/>
          <p:cNvGrpSpPr/>
          <p:nvPr/>
        </p:nvGrpSpPr>
        <p:grpSpPr>
          <a:xfrm>
            <a:off x="6869092" y="4683788"/>
            <a:ext cx="398098" cy="707886"/>
            <a:chOff x="6956013" y="5184123"/>
            <a:chExt cx="398098" cy="707886"/>
          </a:xfrm>
        </p:grpSpPr>
        <p:sp>
          <p:nvSpPr>
            <p:cNvPr id="38" name="TextovéPole 37"/>
            <p:cNvSpPr txBox="1"/>
            <p:nvPr/>
          </p:nvSpPr>
          <p:spPr>
            <a:xfrm>
              <a:off x="6956013" y="5184123"/>
              <a:ext cx="265489" cy="707886"/>
            </a:xfrm>
            <a:prstGeom prst="rect">
              <a:avLst/>
            </a:prstGeom>
            <a:noFill/>
          </p:spPr>
          <p:txBody>
            <a:bodyPr wrap="square" rtlCol="0">
              <a:spAutoFit/>
            </a:bodyPr>
            <a:lstStyle/>
            <a:p>
              <a:r>
                <a:rPr lang="cs-CZ" sz="4000" dirty="0"/>
                <a:t>+</a:t>
              </a:r>
            </a:p>
          </p:txBody>
        </p:sp>
        <p:sp>
          <p:nvSpPr>
            <p:cNvPr id="39" name="Ovál 38"/>
            <p:cNvSpPr/>
            <p:nvPr/>
          </p:nvSpPr>
          <p:spPr>
            <a:xfrm>
              <a:off x="6969460" y="5363104"/>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41" name="Skupina 40"/>
          <p:cNvGrpSpPr/>
          <p:nvPr/>
        </p:nvGrpSpPr>
        <p:grpSpPr>
          <a:xfrm>
            <a:off x="4392110" y="4296457"/>
            <a:ext cx="411072" cy="707886"/>
            <a:chOff x="6943039" y="5179044"/>
            <a:chExt cx="411072" cy="707886"/>
          </a:xfrm>
        </p:grpSpPr>
        <p:sp>
          <p:nvSpPr>
            <p:cNvPr id="42" name="TextovéPole 41"/>
            <p:cNvSpPr txBox="1"/>
            <p:nvPr/>
          </p:nvSpPr>
          <p:spPr>
            <a:xfrm>
              <a:off x="6943039" y="5179044"/>
              <a:ext cx="265489" cy="707886"/>
            </a:xfrm>
            <a:prstGeom prst="rect">
              <a:avLst/>
            </a:prstGeom>
            <a:noFill/>
          </p:spPr>
          <p:txBody>
            <a:bodyPr wrap="square" rtlCol="0">
              <a:spAutoFit/>
            </a:bodyPr>
            <a:lstStyle/>
            <a:p>
              <a:r>
                <a:rPr lang="cs-CZ" sz="4000" dirty="0"/>
                <a:t>+</a:t>
              </a:r>
            </a:p>
          </p:txBody>
        </p:sp>
        <p:sp>
          <p:nvSpPr>
            <p:cNvPr id="43" name="Ovál 42"/>
            <p:cNvSpPr/>
            <p:nvPr/>
          </p:nvSpPr>
          <p:spPr>
            <a:xfrm>
              <a:off x="6969460" y="5363104"/>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26" name="Přímá spojnice 125"/>
          <p:cNvCxnSpPr/>
          <p:nvPr/>
        </p:nvCxnSpPr>
        <p:spPr>
          <a:xfrm flipV="1">
            <a:off x="4145033" y="2961251"/>
            <a:ext cx="47300" cy="549030"/>
          </a:xfrm>
          <a:prstGeom prst="line">
            <a:avLst/>
          </a:prstGeom>
          <a:ln w="53975"/>
        </p:spPr>
        <p:style>
          <a:lnRef idx="1">
            <a:schemeClr val="dk1"/>
          </a:lnRef>
          <a:fillRef idx="0">
            <a:schemeClr val="dk1"/>
          </a:fillRef>
          <a:effectRef idx="0">
            <a:schemeClr val="dk1"/>
          </a:effectRef>
          <a:fontRef idx="minor">
            <a:schemeClr val="tx1"/>
          </a:fontRef>
        </p:style>
      </p:cxnSp>
      <p:cxnSp>
        <p:nvCxnSpPr>
          <p:cNvPr id="131" name="Přímá spojnice 130"/>
          <p:cNvCxnSpPr/>
          <p:nvPr/>
        </p:nvCxnSpPr>
        <p:spPr>
          <a:xfrm flipH="1" flipV="1">
            <a:off x="2252107" y="2280340"/>
            <a:ext cx="537502" cy="121498"/>
          </a:xfrm>
          <a:prstGeom prst="line">
            <a:avLst/>
          </a:prstGeom>
          <a:ln w="53975"/>
        </p:spPr>
        <p:style>
          <a:lnRef idx="1">
            <a:schemeClr val="dk1"/>
          </a:lnRef>
          <a:fillRef idx="0">
            <a:schemeClr val="dk1"/>
          </a:fillRef>
          <a:effectRef idx="0">
            <a:schemeClr val="dk1"/>
          </a:effectRef>
          <a:fontRef idx="minor">
            <a:schemeClr val="tx1"/>
          </a:fontRef>
        </p:style>
      </p:cxn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47" name="Skupina 146"/>
          <p:cNvGrpSpPr/>
          <p:nvPr/>
        </p:nvGrpSpPr>
        <p:grpSpPr>
          <a:xfrm rot="8740498">
            <a:off x="3123304" y="2133212"/>
            <a:ext cx="821872" cy="838201"/>
            <a:chOff x="2841171" y="3118756"/>
            <a:chExt cx="821872" cy="838201"/>
          </a:xfrm>
        </p:grpSpPr>
        <p:cxnSp>
          <p:nvCxnSpPr>
            <p:cNvPr id="148" name="Přímá spojnice 147"/>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Přímá spojnice 148"/>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Přímá spojnice 149"/>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Přímá spojnice 15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Přímá spojnice 15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3" name="Skupina 152"/>
          <p:cNvGrpSpPr/>
          <p:nvPr/>
        </p:nvGrpSpPr>
        <p:grpSpPr>
          <a:xfrm rot="13892830">
            <a:off x="3652865" y="4009786"/>
            <a:ext cx="926308" cy="826045"/>
            <a:chOff x="2841171" y="3118756"/>
            <a:chExt cx="821872" cy="838201"/>
          </a:xfrm>
        </p:grpSpPr>
        <p:cxnSp>
          <p:nvCxnSpPr>
            <p:cNvPr id="154" name="Přímá spojnice 15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Přímá spojnice 15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Přímá spojnice 15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Přímá spojnice 15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Přímá spojnice 15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grpSp>
        <p:nvGrpSpPr>
          <p:cNvPr id="31" name="Skupina 30"/>
          <p:cNvGrpSpPr/>
          <p:nvPr/>
        </p:nvGrpSpPr>
        <p:grpSpPr>
          <a:xfrm>
            <a:off x="3985846" y="2027425"/>
            <a:ext cx="386861" cy="386861"/>
            <a:chOff x="9015046" y="1477108"/>
            <a:chExt cx="386861" cy="386861"/>
          </a:xfrm>
        </p:grpSpPr>
        <p:sp>
          <p:nvSpPr>
            <p:cNvPr id="10" name="Ovál 9"/>
            <p:cNvSpPr/>
            <p:nvPr/>
          </p:nvSpPr>
          <p:spPr>
            <a:xfrm>
              <a:off x="9015046" y="1477108"/>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13"/>
            <p:cNvCxnSpPr/>
            <p:nvPr/>
          </p:nvCxnSpPr>
          <p:spPr>
            <a:xfrm>
              <a:off x="9062180" y="1664677"/>
              <a:ext cx="280862"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9202612" y="1535723"/>
              <a:ext cx="0" cy="257908"/>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99" name="Skupina 98"/>
          <p:cNvGrpSpPr/>
          <p:nvPr/>
        </p:nvGrpSpPr>
        <p:grpSpPr>
          <a:xfrm>
            <a:off x="2157047" y="1581948"/>
            <a:ext cx="386861" cy="386861"/>
            <a:chOff x="9015046" y="1477108"/>
            <a:chExt cx="386861" cy="386861"/>
          </a:xfrm>
        </p:grpSpPr>
        <p:sp>
          <p:nvSpPr>
            <p:cNvPr id="100" name="Ovál 99"/>
            <p:cNvSpPr/>
            <p:nvPr/>
          </p:nvSpPr>
          <p:spPr>
            <a:xfrm>
              <a:off x="9015046" y="1477108"/>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1" name="Přímá spojnice 100"/>
            <p:cNvCxnSpPr/>
            <p:nvPr/>
          </p:nvCxnSpPr>
          <p:spPr>
            <a:xfrm>
              <a:off x="9062180" y="1664677"/>
              <a:ext cx="280862"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9202612" y="1535723"/>
              <a:ext cx="0" cy="257908"/>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15" name="Skupina 114"/>
          <p:cNvGrpSpPr/>
          <p:nvPr/>
        </p:nvGrpSpPr>
        <p:grpSpPr>
          <a:xfrm rot="7400989">
            <a:off x="7507148" y="2422718"/>
            <a:ext cx="821872" cy="838201"/>
            <a:chOff x="2841171" y="3118756"/>
            <a:chExt cx="821872" cy="838201"/>
          </a:xfrm>
        </p:grpSpPr>
        <p:cxnSp>
          <p:nvCxnSpPr>
            <p:cNvPr id="116" name="Přímá spojnice 11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Přímá spojnice 11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Přímá spojnice 11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Přímá spojnice 11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Přímá spojnice 12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1" name="Ovál 170"/>
          <p:cNvSpPr/>
          <p:nvPr/>
        </p:nvSpPr>
        <p:spPr>
          <a:xfrm rot="16328894">
            <a:off x="10644468" y="299890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2" name="Přímá spojnice 171"/>
          <p:cNvCxnSpPr/>
          <p:nvPr/>
        </p:nvCxnSpPr>
        <p:spPr>
          <a:xfrm>
            <a:off x="10902462" y="3445917"/>
            <a:ext cx="86482" cy="521443"/>
          </a:xfrm>
          <a:prstGeom prst="line">
            <a:avLst/>
          </a:prstGeom>
          <a:ln w="53975"/>
        </p:spPr>
        <p:style>
          <a:lnRef idx="1">
            <a:schemeClr val="dk1"/>
          </a:lnRef>
          <a:fillRef idx="0">
            <a:schemeClr val="dk1"/>
          </a:fillRef>
          <a:effectRef idx="0">
            <a:schemeClr val="dk1"/>
          </a:effectRef>
          <a:fontRef idx="minor">
            <a:schemeClr val="tx1"/>
          </a:fontRef>
        </p:style>
      </p:cxnSp>
      <p:sp>
        <p:nvSpPr>
          <p:cNvPr id="173" name="Ovál 172"/>
          <p:cNvSpPr/>
          <p:nvPr/>
        </p:nvSpPr>
        <p:spPr>
          <a:xfrm rot="16328894">
            <a:off x="10903956" y="3920960"/>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1" name="Skupina 210"/>
          <p:cNvGrpSpPr/>
          <p:nvPr/>
        </p:nvGrpSpPr>
        <p:grpSpPr>
          <a:xfrm rot="15897701">
            <a:off x="11001599" y="2201342"/>
            <a:ext cx="821872" cy="838201"/>
            <a:chOff x="2841171" y="3118756"/>
            <a:chExt cx="821872" cy="838201"/>
          </a:xfrm>
        </p:grpSpPr>
        <p:cxnSp>
          <p:nvCxnSpPr>
            <p:cNvPr id="212" name="Přímá spojnice 21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Přímá spojnice 21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Přímá spojnice 21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5" name="Přímá spojnice 214"/>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6" name="Přímá spojnice 215"/>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3" name="Skupina 52"/>
          <p:cNvGrpSpPr/>
          <p:nvPr/>
        </p:nvGrpSpPr>
        <p:grpSpPr>
          <a:xfrm>
            <a:off x="11126580" y="3282763"/>
            <a:ext cx="386861" cy="386861"/>
            <a:chOff x="10292862" y="1699850"/>
            <a:chExt cx="386861" cy="386861"/>
          </a:xfrm>
        </p:grpSpPr>
        <p:sp>
          <p:nvSpPr>
            <p:cNvPr id="218" name="Ovál 217"/>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9" name="Přímá spojnice 218"/>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221" name="Skupina 220"/>
          <p:cNvGrpSpPr/>
          <p:nvPr/>
        </p:nvGrpSpPr>
        <p:grpSpPr>
          <a:xfrm rot="19743627">
            <a:off x="8957450" y="2482952"/>
            <a:ext cx="821872" cy="838201"/>
            <a:chOff x="2841171" y="3118756"/>
            <a:chExt cx="821872" cy="838201"/>
          </a:xfrm>
        </p:grpSpPr>
        <p:cxnSp>
          <p:nvCxnSpPr>
            <p:cNvPr id="222" name="Přímá spojnice 22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Přímá spojnice 22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4" name="Přímá spojnice 22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Přímá spojnice 224"/>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Přímá spojnice 225"/>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7" name="Přímá spojnice 226"/>
          <p:cNvCxnSpPr/>
          <p:nvPr/>
        </p:nvCxnSpPr>
        <p:spPr>
          <a:xfrm flipH="1" flipV="1">
            <a:off x="10177670" y="3084541"/>
            <a:ext cx="469687" cy="106272"/>
          </a:xfrm>
          <a:prstGeom prst="line">
            <a:avLst/>
          </a:prstGeom>
          <a:ln w="53975"/>
        </p:spPr>
        <p:style>
          <a:lnRef idx="1">
            <a:schemeClr val="dk1"/>
          </a:lnRef>
          <a:fillRef idx="0">
            <a:schemeClr val="dk1"/>
          </a:fillRef>
          <a:effectRef idx="0">
            <a:schemeClr val="dk1"/>
          </a:effectRef>
          <a:fontRef idx="minor">
            <a:schemeClr val="tx1"/>
          </a:fontRef>
        </p:style>
      </p:cxnSp>
      <p:grpSp>
        <p:nvGrpSpPr>
          <p:cNvPr id="228" name="Skupina 227"/>
          <p:cNvGrpSpPr/>
          <p:nvPr/>
        </p:nvGrpSpPr>
        <p:grpSpPr>
          <a:xfrm>
            <a:off x="8814076" y="2133137"/>
            <a:ext cx="386861" cy="386861"/>
            <a:chOff x="10292862" y="1699850"/>
            <a:chExt cx="386861" cy="386861"/>
          </a:xfrm>
        </p:grpSpPr>
        <p:sp>
          <p:nvSpPr>
            <p:cNvPr id="229" name="Ovál 228"/>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0" name="Přímá spojnice 229"/>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cxnSp>
        <p:nvCxnSpPr>
          <p:cNvPr id="232" name="Přímá spojnice 231"/>
          <p:cNvCxnSpPr/>
          <p:nvPr/>
        </p:nvCxnSpPr>
        <p:spPr>
          <a:xfrm flipH="1">
            <a:off x="7921487" y="2736672"/>
            <a:ext cx="536714" cy="109329"/>
          </a:xfrm>
          <a:prstGeom prst="line">
            <a:avLst/>
          </a:prstGeom>
          <a:ln w="53975"/>
        </p:spPr>
        <p:style>
          <a:lnRef idx="1">
            <a:schemeClr val="dk1"/>
          </a:lnRef>
          <a:fillRef idx="0">
            <a:schemeClr val="dk1"/>
          </a:fillRef>
          <a:effectRef idx="0">
            <a:schemeClr val="dk1"/>
          </a:effectRef>
          <a:fontRef idx="minor">
            <a:schemeClr val="tx1"/>
          </a:fontRef>
        </p:style>
      </p:cxnSp>
      <p:grpSp>
        <p:nvGrpSpPr>
          <p:cNvPr id="233" name="Skupina 232"/>
          <p:cNvGrpSpPr/>
          <p:nvPr/>
        </p:nvGrpSpPr>
        <p:grpSpPr>
          <a:xfrm rot="17918123">
            <a:off x="6696459" y="2707972"/>
            <a:ext cx="841575" cy="806906"/>
            <a:chOff x="2841171" y="3118756"/>
            <a:chExt cx="821872" cy="838201"/>
          </a:xfrm>
        </p:grpSpPr>
        <p:cxnSp>
          <p:nvCxnSpPr>
            <p:cNvPr id="234" name="Přímá spojnice 23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Přímá spojnice 23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6" name="Přímá spojnice 23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7" name="Přímá spojnice 23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Přímá spojnice 23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9" name="Skupina 238"/>
          <p:cNvGrpSpPr/>
          <p:nvPr/>
        </p:nvGrpSpPr>
        <p:grpSpPr>
          <a:xfrm>
            <a:off x="6004624" y="2702976"/>
            <a:ext cx="386861" cy="386861"/>
            <a:chOff x="10292862" y="1699850"/>
            <a:chExt cx="386861" cy="386861"/>
          </a:xfrm>
        </p:grpSpPr>
        <p:sp>
          <p:nvSpPr>
            <p:cNvPr id="240" name="Ovál 239"/>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1" name="Přímá spojnice 240"/>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243" name="Skupina 242"/>
          <p:cNvGrpSpPr/>
          <p:nvPr/>
        </p:nvGrpSpPr>
        <p:grpSpPr>
          <a:xfrm rot="13320758">
            <a:off x="6207319" y="4460302"/>
            <a:ext cx="821872" cy="838201"/>
            <a:chOff x="2841171" y="3118756"/>
            <a:chExt cx="821872" cy="838201"/>
          </a:xfrm>
        </p:grpSpPr>
        <p:cxnSp>
          <p:nvCxnSpPr>
            <p:cNvPr id="244" name="Přímá spojnice 24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Přímá spojnice 24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6" name="Přímá spojnice 24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Přímá spojnice 24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8" name="Přímá spojnice 24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49" name="Přímá spojnice 248"/>
          <p:cNvCxnSpPr/>
          <p:nvPr/>
        </p:nvCxnSpPr>
        <p:spPr>
          <a:xfrm>
            <a:off x="6407238" y="3569832"/>
            <a:ext cx="122771" cy="518561"/>
          </a:xfrm>
          <a:prstGeom prst="line">
            <a:avLst/>
          </a:prstGeom>
          <a:ln w="53975"/>
        </p:spPr>
        <p:style>
          <a:lnRef idx="1">
            <a:schemeClr val="dk1"/>
          </a:lnRef>
          <a:fillRef idx="0">
            <a:schemeClr val="dk1"/>
          </a:fillRef>
          <a:effectRef idx="0">
            <a:schemeClr val="dk1"/>
          </a:effectRef>
          <a:fontRef idx="minor">
            <a:schemeClr val="tx1"/>
          </a:fontRef>
        </p:style>
      </p:cxnSp>
      <p:grpSp>
        <p:nvGrpSpPr>
          <p:cNvPr id="251" name="Skupina 250"/>
          <p:cNvGrpSpPr/>
          <p:nvPr/>
        </p:nvGrpSpPr>
        <p:grpSpPr>
          <a:xfrm>
            <a:off x="6842816" y="4952525"/>
            <a:ext cx="386861" cy="386861"/>
            <a:chOff x="10292862" y="1699850"/>
            <a:chExt cx="386861" cy="386861"/>
          </a:xfrm>
        </p:grpSpPr>
        <p:sp>
          <p:nvSpPr>
            <p:cNvPr id="252" name="Ovál 251"/>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3" name="Přímá spojnice 252"/>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217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1.875E-6 1.11111E-6 L -0.04844 -0.0169 " pathEditMode="relative" rAng="0" ptsTypes="AA">
                                      <p:cBhvr>
                                        <p:cTn id="6" dur="2100" fill="hold"/>
                                        <p:tgtEl>
                                          <p:spTgt spid="9"/>
                                        </p:tgtEl>
                                        <p:attrNameLst>
                                          <p:attrName>ppt_x</p:attrName>
                                          <p:attrName>ppt_y</p:attrName>
                                        </p:attrNameLst>
                                      </p:cBhvr>
                                      <p:rCtr x="-2422" y="-856"/>
                                    </p:animMotion>
                                  </p:childTnLst>
                                </p:cTn>
                              </p:par>
                              <p:par>
                                <p:cTn id="7" presetID="22" presetClass="entr" presetSubtype="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right)">
                                      <p:cBhvr>
                                        <p:cTn id="9" dur="2000"/>
                                        <p:tgtEl>
                                          <p:spTgt spid="22"/>
                                        </p:tgtEl>
                                      </p:cBhvr>
                                    </p:animEffect>
                                  </p:childTnLst>
                                </p:cTn>
                              </p:par>
                              <p:par>
                                <p:cTn id="10" presetID="22" presetClass="exit" presetSubtype="2" fill="hold" nodeType="withEffect">
                                  <p:stCondLst>
                                    <p:cond delay="0"/>
                                  </p:stCondLst>
                                  <p:childTnLst>
                                    <p:animEffect transition="out" filter="wipe(right)">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2000"/>
                                        <p:tgtEl>
                                          <p:spTgt spid="23"/>
                                        </p:tgtEl>
                                      </p:cBhvr>
                                    </p:animEffect>
                                  </p:childTnLst>
                                </p:cTn>
                              </p:par>
                              <p:par>
                                <p:cTn id="16" presetID="22" presetClass="exit" presetSubtype="2" fill="hold" nodeType="withEffect">
                                  <p:stCondLst>
                                    <p:cond delay="0"/>
                                  </p:stCondLst>
                                  <p:childTnLst>
                                    <p:animEffect transition="out" filter="wipe(right)">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900"/>
                                  </p:stCondLst>
                                  <p:childTnLst>
                                    <p:animEffect transition="out" filter="fade">
                                      <p:cBhvr>
                                        <p:cTn id="20" dur="1100"/>
                                        <p:tgtEl>
                                          <p:spTgt spid="4"/>
                                        </p:tgtEl>
                                      </p:cBhvr>
                                    </p:animEffect>
                                    <p:set>
                                      <p:cBhvr>
                                        <p:cTn id="21" dur="1" fill="hold">
                                          <p:stCondLst>
                                            <p:cond delay="1099"/>
                                          </p:stCondLst>
                                        </p:cTn>
                                        <p:tgtEl>
                                          <p:spTgt spid="4"/>
                                        </p:tgtEl>
                                        <p:attrNameLst>
                                          <p:attrName>style.visibility</p:attrName>
                                        </p:attrNameLst>
                                      </p:cBhvr>
                                      <p:to>
                                        <p:strVal val="hidden"/>
                                      </p:to>
                                    </p:set>
                                  </p:childTnLst>
                                </p:cTn>
                              </p:par>
                              <p:par>
                                <p:cTn id="22" presetID="10" presetClass="entr" presetSubtype="0" fill="hold" grpId="0" nodeType="withEffect">
                                  <p:stCondLst>
                                    <p:cond delay="12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p:tgtEl>
                                          <p:spTgt spid="3"/>
                                        </p:tgtEl>
                                      </p:cBhvr>
                                    </p:animEffect>
                                  </p:childTnLst>
                                </p:cTn>
                              </p:par>
                              <p:par>
                                <p:cTn id="25" presetID="10" presetClass="exit" presetSubtype="0" fill="hold" nodeType="withEffect">
                                  <p:stCondLst>
                                    <p:cond delay="100"/>
                                  </p:stCondLst>
                                  <p:childTnLst>
                                    <p:animEffect transition="out" filter="fade">
                                      <p:cBhvr>
                                        <p:cTn id="26" dur="800"/>
                                        <p:tgtEl>
                                          <p:spTgt spid="40"/>
                                        </p:tgtEl>
                                      </p:cBhvr>
                                    </p:animEffect>
                                    <p:set>
                                      <p:cBhvr>
                                        <p:cTn id="27" dur="1" fill="hold">
                                          <p:stCondLst>
                                            <p:cond delay="799"/>
                                          </p:stCondLst>
                                        </p:cTn>
                                        <p:tgtEl>
                                          <p:spTgt spid="40"/>
                                        </p:tgtEl>
                                        <p:attrNameLst>
                                          <p:attrName>style.visibility</p:attrName>
                                        </p:attrNameLst>
                                      </p:cBhvr>
                                      <p:to>
                                        <p:strVal val="hidden"/>
                                      </p:to>
                                    </p:set>
                                  </p:childTnLst>
                                </p:cTn>
                              </p:par>
                              <p:par>
                                <p:cTn id="28" presetID="10" presetClass="entr" presetSubtype="0" fill="hold" nodeType="withEffect">
                                  <p:stCondLst>
                                    <p:cond delay="11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9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wipe(down)">
                                      <p:cBhvr>
                                        <p:cTn id="35" dur="2000"/>
                                        <p:tgtEl>
                                          <p:spTgt spid="126"/>
                                        </p:tgtEl>
                                      </p:cBhvr>
                                    </p:animEffect>
                                  </p:childTnLst>
                                </p:cTn>
                              </p:par>
                              <p:par>
                                <p:cTn id="36" presetID="22" presetClass="exit" presetSubtype="4" fill="hold" nodeType="withEffect">
                                  <p:stCondLst>
                                    <p:cond delay="0"/>
                                  </p:stCondLst>
                                  <p:childTnLst>
                                    <p:animEffect transition="out" filter="wipe(down)">
                                      <p:cBhvr>
                                        <p:cTn id="37" dur="2000"/>
                                        <p:tgtEl>
                                          <p:spTgt spid="120"/>
                                        </p:tgtEl>
                                      </p:cBhvr>
                                    </p:animEffect>
                                    <p:set>
                                      <p:cBhvr>
                                        <p:cTn id="38" dur="1" fill="hold">
                                          <p:stCondLst>
                                            <p:cond delay="1999"/>
                                          </p:stCondLst>
                                        </p:cTn>
                                        <p:tgtEl>
                                          <p:spTgt spid="120"/>
                                        </p:tgtEl>
                                        <p:attrNameLst>
                                          <p:attrName>style.visibility</p:attrName>
                                        </p:attrNameLst>
                                      </p:cBhvr>
                                      <p:to>
                                        <p:strVal val="hidden"/>
                                      </p:to>
                                    </p:set>
                                  </p:childTnLst>
                                </p:cTn>
                              </p:par>
                              <p:par>
                                <p:cTn id="39" presetID="64" presetClass="path" presetSubtype="0" accel="50000" decel="50000" fill="hold" grpId="0" nodeType="withEffect">
                                  <p:stCondLst>
                                    <p:cond delay="0"/>
                                  </p:stCondLst>
                                  <p:childTnLst>
                                    <p:animMotion origin="layout" path="M 3.125E-6 7.40741E-7 L -0.00183 -0.08403 " pathEditMode="relative" rAng="0" ptsTypes="AA">
                                      <p:cBhvr>
                                        <p:cTn id="40" dur="2000" fill="hold"/>
                                        <p:tgtEl>
                                          <p:spTgt spid="146"/>
                                        </p:tgtEl>
                                        <p:attrNameLst>
                                          <p:attrName>ppt_x</p:attrName>
                                          <p:attrName>ppt_y</p:attrName>
                                        </p:attrNameLst>
                                      </p:cBhvr>
                                      <p:rCtr x="-91" y="-4213"/>
                                    </p:animMotion>
                                  </p:childTnLst>
                                </p:cTn>
                              </p:par>
                              <p:par>
                                <p:cTn id="41" presetID="22" presetClass="exit" presetSubtype="4" fill="hold" nodeType="withEffect">
                                  <p:stCondLst>
                                    <p:cond delay="0"/>
                                  </p:stCondLst>
                                  <p:childTnLst>
                                    <p:animEffect transition="out" filter="wipe(down)">
                                      <p:cBhvr>
                                        <p:cTn id="42" dur="2000"/>
                                        <p:tgtEl>
                                          <p:spTgt spid="159"/>
                                        </p:tgtEl>
                                      </p:cBhvr>
                                    </p:animEffect>
                                    <p:set>
                                      <p:cBhvr>
                                        <p:cTn id="43" dur="1" fill="hold">
                                          <p:stCondLst>
                                            <p:cond delay="1999"/>
                                          </p:stCondLst>
                                        </p:cTn>
                                        <p:tgtEl>
                                          <p:spTgt spid="159"/>
                                        </p:tgtEl>
                                        <p:attrNameLst>
                                          <p:attrName>style.visibility</p:attrName>
                                        </p:attrNameLst>
                                      </p:cBhvr>
                                      <p:to>
                                        <p:strVal val="hidden"/>
                                      </p:to>
                                    </p:set>
                                  </p:childTnLst>
                                </p:cTn>
                              </p:par>
                              <p:par>
                                <p:cTn id="44" presetID="22" presetClass="entr" presetSubtype="4" fill="hold"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down)">
                                      <p:cBhvr>
                                        <p:cTn id="46" dur="2000"/>
                                        <p:tgtEl>
                                          <p:spTgt spid="153"/>
                                        </p:tgtEl>
                                      </p:cBhvr>
                                    </p:animEffect>
                                  </p:childTnLst>
                                </p:cTn>
                              </p:par>
                              <p:par>
                                <p:cTn id="47" presetID="10" presetClass="exit" presetSubtype="0" fill="hold" grpId="1" nodeType="withEffect">
                                  <p:stCondLst>
                                    <p:cond delay="0"/>
                                  </p:stCondLst>
                                  <p:childTnLst>
                                    <p:animEffect transition="out" filter="fade">
                                      <p:cBhvr>
                                        <p:cTn id="48" dur="700"/>
                                        <p:tgtEl>
                                          <p:spTgt spid="3"/>
                                        </p:tgtEl>
                                      </p:cBhvr>
                                    </p:animEffect>
                                    <p:set>
                                      <p:cBhvr>
                                        <p:cTn id="49" dur="1" fill="hold">
                                          <p:stCondLst>
                                            <p:cond delay="699"/>
                                          </p:stCondLst>
                                        </p:cTn>
                                        <p:tgtEl>
                                          <p:spTgt spid="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700"/>
                                        <p:tgtEl>
                                          <p:spTgt spid="41"/>
                                        </p:tgtEl>
                                      </p:cBhvr>
                                    </p:animEffect>
                                    <p:set>
                                      <p:cBhvr>
                                        <p:cTn id="52" dur="1" fill="hold">
                                          <p:stCondLst>
                                            <p:cond delay="699"/>
                                          </p:stCondLst>
                                        </p:cTn>
                                        <p:tgtEl>
                                          <p:spTgt spid="41"/>
                                        </p:tgtEl>
                                        <p:attrNameLst>
                                          <p:attrName>style.visibility</p:attrName>
                                        </p:attrNameLst>
                                      </p:cBhvr>
                                      <p:to>
                                        <p:strVal val="hidden"/>
                                      </p:to>
                                    </p:set>
                                  </p:childTnLst>
                                </p:cTn>
                              </p:par>
                              <p:par>
                                <p:cTn id="53" presetID="10" presetClass="entr" presetSubtype="0" fill="hold" grpId="1" nodeType="withEffect">
                                  <p:stCondLst>
                                    <p:cond delay="1200"/>
                                  </p:stCondLst>
                                  <p:childTnLst>
                                    <p:set>
                                      <p:cBhvr>
                                        <p:cTn id="54" dur="1" fill="hold">
                                          <p:stCondLst>
                                            <p:cond delay="0"/>
                                          </p:stCondLst>
                                        </p:cTn>
                                        <p:tgtEl>
                                          <p:spTgt spid="164"/>
                                        </p:tgtEl>
                                        <p:attrNameLst>
                                          <p:attrName>style.visibility</p:attrName>
                                        </p:attrNameLst>
                                      </p:cBhvr>
                                      <p:to>
                                        <p:strVal val="visible"/>
                                      </p:to>
                                    </p:set>
                                    <p:animEffect transition="in" filter="fade">
                                      <p:cBhvr>
                                        <p:cTn id="55" dur="800"/>
                                        <p:tgtEl>
                                          <p:spTgt spid="164"/>
                                        </p:tgtEl>
                                      </p:cBhvr>
                                    </p:animEffect>
                                  </p:childTnLst>
                                </p:cTn>
                              </p:par>
                              <p:par>
                                <p:cTn id="56" presetID="10" presetClass="entr" presetSubtype="0" fill="hold" nodeType="withEffect">
                                  <p:stCondLst>
                                    <p:cond delay="12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8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31"/>
                                        </p:tgtEl>
                                        <p:attrNameLst>
                                          <p:attrName>style.visibility</p:attrName>
                                        </p:attrNameLst>
                                      </p:cBhvr>
                                      <p:to>
                                        <p:strVal val="visible"/>
                                      </p:to>
                                    </p:set>
                                    <p:animEffect transition="in" filter="wipe(right)">
                                      <p:cBhvr>
                                        <p:cTn id="63" dur="2000"/>
                                        <p:tgtEl>
                                          <p:spTgt spid="131"/>
                                        </p:tgtEl>
                                      </p:cBhvr>
                                    </p:animEffect>
                                  </p:childTnLst>
                                </p:cTn>
                              </p:par>
                              <p:par>
                                <p:cTn id="64" presetID="22" presetClass="exit" presetSubtype="2" fill="hold" nodeType="withEffect">
                                  <p:stCondLst>
                                    <p:cond delay="0"/>
                                  </p:stCondLst>
                                  <p:childTnLst>
                                    <p:animEffect transition="out" filter="wipe(right)">
                                      <p:cBhvr>
                                        <p:cTn id="65" dur="2000"/>
                                        <p:tgtEl>
                                          <p:spTgt spid="132"/>
                                        </p:tgtEl>
                                      </p:cBhvr>
                                    </p:animEffect>
                                    <p:set>
                                      <p:cBhvr>
                                        <p:cTn id="66" dur="1" fill="hold">
                                          <p:stCondLst>
                                            <p:cond delay="1999"/>
                                          </p:stCondLst>
                                        </p:cTn>
                                        <p:tgtEl>
                                          <p:spTgt spid="132"/>
                                        </p:tgtEl>
                                        <p:attrNameLst>
                                          <p:attrName>style.visibility</p:attrName>
                                        </p:attrNameLst>
                                      </p:cBhvr>
                                      <p:to>
                                        <p:strVal val="hidden"/>
                                      </p:to>
                                    </p:set>
                                  </p:childTnLst>
                                </p:cTn>
                              </p:par>
                              <p:par>
                                <p:cTn id="67" presetID="35" presetClass="path" presetSubtype="0" accel="50000" decel="50000" fill="hold" grpId="0" nodeType="withEffect">
                                  <p:stCondLst>
                                    <p:cond delay="0"/>
                                  </p:stCondLst>
                                  <p:childTnLst>
                                    <p:animMotion origin="layout" path="M 4.79167E-6 7.40741E-7 L -0.03855 -0.01898 " pathEditMode="relative" rAng="0" ptsTypes="AA">
                                      <p:cBhvr>
                                        <p:cTn id="68" dur="2000" fill="hold"/>
                                        <p:tgtEl>
                                          <p:spTgt spid="145"/>
                                        </p:tgtEl>
                                        <p:attrNameLst>
                                          <p:attrName>ppt_x</p:attrName>
                                          <p:attrName>ppt_y</p:attrName>
                                        </p:attrNameLst>
                                      </p:cBhvr>
                                      <p:rCtr x="-1927" y="-949"/>
                                    </p:animMotion>
                                  </p:childTnLst>
                                </p:cTn>
                              </p:par>
                              <p:par>
                                <p:cTn id="69" presetID="22" presetClass="entr" presetSubtype="2" fill="hold" nodeType="with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wipe(right)">
                                      <p:cBhvr>
                                        <p:cTn id="71" dur="2000"/>
                                        <p:tgtEl>
                                          <p:spTgt spid="147"/>
                                        </p:tgtEl>
                                      </p:cBhvr>
                                    </p:animEffect>
                                  </p:childTnLst>
                                </p:cTn>
                              </p:par>
                              <p:par>
                                <p:cTn id="72" presetID="22" presetClass="exit" presetSubtype="4" fill="hold" nodeType="withEffect">
                                  <p:stCondLst>
                                    <p:cond delay="0"/>
                                  </p:stCondLst>
                                  <p:childTnLst>
                                    <p:animEffect transition="out" filter="wipe(down)">
                                      <p:cBhvr>
                                        <p:cTn id="73" dur="2000"/>
                                        <p:tgtEl>
                                          <p:spTgt spid="160"/>
                                        </p:tgtEl>
                                      </p:cBhvr>
                                    </p:animEffect>
                                    <p:set>
                                      <p:cBhvr>
                                        <p:cTn id="74" dur="1" fill="hold">
                                          <p:stCondLst>
                                            <p:cond delay="1999"/>
                                          </p:stCondLst>
                                        </p:cTn>
                                        <p:tgtEl>
                                          <p:spTgt spid="16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700"/>
                                        <p:tgtEl>
                                          <p:spTgt spid="164"/>
                                        </p:tgtEl>
                                      </p:cBhvr>
                                    </p:animEffect>
                                    <p:set>
                                      <p:cBhvr>
                                        <p:cTn id="77" dur="1" fill="hold">
                                          <p:stCondLst>
                                            <p:cond delay="699"/>
                                          </p:stCondLst>
                                        </p:cTn>
                                        <p:tgtEl>
                                          <p:spTgt spid="164"/>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800"/>
                                        <p:tgtEl>
                                          <p:spTgt spid="31"/>
                                        </p:tgtEl>
                                      </p:cBhvr>
                                    </p:animEffect>
                                    <p:set>
                                      <p:cBhvr>
                                        <p:cTn id="80" dur="1" fill="hold">
                                          <p:stCondLst>
                                            <p:cond delay="799"/>
                                          </p:stCondLst>
                                        </p:cTn>
                                        <p:tgtEl>
                                          <p:spTgt spid="31"/>
                                        </p:tgtEl>
                                        <p:attrNameLst>
                                          <p:attrName>style.visibility</p:attrName>
                                        </p:attrNameLst>
                                      </p:cBhvr>
                                      <p:to>
                                        <p:strVal val="hidden"/>
                                      </p:to>
                                    </p:set>
                                  </p:childTnLst>
                                </p:cTn>
                              </p:par>
                              <p:par>
                                <p:cTn id="81" presetID="10" presetClass="entr" presetSubtype="0" fill="hold" grpId="0" nodeType="withEffect">
                                  <p:stCondLst>
                                    <p:cond delay="1200"/>
                                  </p:stCondLst>
                                  <p:childTnLst>
                                    <p:set>
                                      <p:cBhvr>
                                        <p:cTn id="82" dur="1" fill="hold">
                                          <p:stCondLst>
                                            <p:cond delay="0"/>
                                          </p:stCondLst>
                                        </p:cTn>
                                        <p:tgtEl>
                                          <p:spTgt spid="165"/>
                                        </p:tgtEl>
                                        <p:attrNameLst>
                                          <p:attrName>style.visibility</p:attrName>
                                        </p:attrNameLst>
                                      </p:cBhvr>
                                      <p:to>
                                        <p:strVal val="visible"/>
                                      </p:to>
                                    </p:set>
                                    <p:animEffect transition="in" filter="fade">
                                      <p:cBhvr>
                                        <p:cTn id="83" dur="800"/>
                                        <p:tgtEl>
                                          <p:spTgt spid="165"/>
                                        </p:tgtEl>
                                      </p:cBhvr>
                                    </p:animEffect>
                                  </p:childTnLst>
                                </p:cTn>
                              </p:par>
                              <p:par>
                                <p:cTn id="84" presetID="10" presetClass="entr" presetSubtype="0" fill="hold" nodeType="withEffect">
                                  <p:stCondLst>
                                    <p:cond delay="120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800"/>
                                        <p:tgtEl>
                                          <p:spTgt spid="9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xit" presetSubtype="8" fill="hold" nodeType="clickEffect">
                                  <p:stCondLst>
                                    <p:cond delay="0"/>
                                  </p:stCondLst>
                                  <p:childTnLst>
                                    <p:animEffect transition="out" filter="wipe(left)">
                                      <p:cBhvr>
                                        <p:cTn id="90" dur="2000"/>
                                        <p:tgtEl>
                                          <p:spTgt spid="174"/>
                                        </p:tgtEl>
                                      </p:cBhvr>
                                    </p:animEffect>
                                    <p:set>
                                      <p:cBhvr>
                                        <p:cTn id="91" dur="1" fill="hold">
                                          <p:stCondLst>
                                            <p:cond delay="1999"/>
                                          </p:stCondLst>
                                        </p:cTn>
                                        <p:tgtEl>
                                          <p:spTgt spid="174"/>
                                        </p:tgtEl>
                                        <p:attrNameLst>
                                          <p:attrName>style.visibility</p:attrName>
                                        </p:attrNameLst>
                                      </p:cBhvr>
                                      <p:to>
                                        <p:strVal val="hidden"/>
                                      </p:to>
                                    </p:set>
                                  </p:childTnLst>
                                </p:cTn>
                              </p:par>
                              <p:par>
                                <p:cTn id="92" presetID="22" presetClass="exit" presetSubtype="8" fill="hold" nodeType="withEffect">
                                  <p:stCondLst>
                                    <p:cond delay="0"/>
                                  </p:stCondLst>
                                  <p:childTnLst>
                                    <p:animEffect transition="out" filter="wipe(left)">
                                      <p:cBhvr>
                                        <p:cTn id="93" dur="2000"/>
                                        <p:tgtEl>
                                          <p:spTgt spid="106"/>
                                        </p:tgtEl>
                                      </p:cBhvr>
                                    </p:animEffect>
                                    <p:set>
                                      <p:cBhvr>
                                        <p:cTn id="94" dur="1" fill="hold">
                                          <p:stCondLst>
                                            <p:cond delay="1999"/>
                                          </p:stCondLst>
                                        </p:cTn>
                                        <p:tgtEl>
                                          <p:spTgt spid="106"/>
                                        </p:tgtEl>
                                        <p:attrNameLst>
                                          <p:attrName>style.visibility</p:attrName>
                                        </p:attrNameLst>
                                      </p:cBhvr>
                                      <p:to>
                                        <p:strVal val="hidden"/>
                                      </p:to>
                                    </p:set>
                                  </p:childTnLst>
                                </p:cTn>
                              </p:par>
                              <p:par>
                                <p:cTn id="95" presetID="63" presetClass="path" presetSubtype="0" accel="50000" decel="50000" fill="hold" grpId="0" nodeType="withEffect">
                                  <p:stCondLst>
                                    <p:cond delay="0"/>
                                  </p:stCondLst>
                                  <p:childTnLst>
                                    <p:animMotion origin="layout" path="M 2.08333E-6 -3.7037E-6 L 0.05208 0.02292 " pathEditMode="relative" rAng="0" ptsTypes="AA">
                                      <p:cBhvr>
                                        <p:cTn id="96" dur="2000" fill="hold"/>
                                        <p:tgtEl>
                                          <p:spTgt spid="108"/>
                                        </p:tgtEl>
                                        <p:attrNameLst>
                                          <p:attrName>ppt_x</p:attrName>
                                          <p:attrName>ppt_y</p:attrName>
                                        </p:attrNameLst>
                                      </p:cBhvr>
                                      <p:rCtr x="2604" y="1134"/>
                                    </p:animMotion>
                                  </p:childTnLst>
                                </p:cTn>
                              </p:par>
                              <p:par>
                                <p:cTn id="97" presetID="22" presetClass="entr" presetSubtype="8" fill="hold" nodeType="withEffect">
                                  <p:stCondLst>
                                    <p:cond delay="0"/>
                                  </p:stCondLst>
                                  <p:childTnLst>
                                    <p:set>
                                      <p:cBhvr>
                                        <p:cTn id="98" dur="1" fill="hold">
                                          <p:stCondLst>
                                            <p:cond delay="0"/>
                                          </p:stCondLst>
                                        </p:cTn>
                                        <p:tgtEl>
                                          <p:spTgt spid="221"/>
                                        </p:tgtEl>
                                        <p:attrNameLst>
                                          <p:attrName>style.visibility</p:attrName>
                                        </p:attrNameLst>
                                      </p:cBhvr>
                                      <p:to>
                                        <p:strVal val="visible"/>
                                      </p:to>
                                    </p:set>
                                    <p:animEffect transition="in" filter="wipe(left)">
                                      <p:cBhvr>
                                        <p:cTn id="99" dur="2000"/>
                                        <p:tgtEl>
                                          <p:spTgt spid="221"/>
                                        </p:tgtEl>
                                      </p:cBhvr>
                                    </p:animEffect>
                                  </p:childTnLst>
                                </p:cTn>
                              </p:par>
                              <p:par>
                                <p:cTn id="100" presetID="22" presetClass="entr" presetSubtype="8" fill="hold" nodeType="withEffect">
                                  <p:stCondLst>
                                    <p:cond delay="0"/>
                                  </p:stCondLst>
                                  <p:childTnLst>
                                    <p:set>
                                      <p:cBhvr>
                                        <p:cTn id="101" dur="1" fill="hold">
                                          <p:stCondLst>
                                            <p:cond delay="0"/>
                                          </p:stCondLst>
                                        </p:cTn>
                                        <p:tgtEl>
                                          <p:spTgt spid="227"/>
                                        </p:tgtEl>
                                        <p:attrNameLst>
                                          <p:attrName>style.visibility</p:attrName>
                                        </p:attrNameLst>
                                      </p:cBhvr>
                                      <p:to>
                                        <p:strVal val="visible"/>
                                      </p:to>
                                    </p:set>
                                    <p:animEffect transition="in" filter="wipe(left)">
                                      <p:cBhvr>
                                        <p:cTn id="102" dur="2000"/>
                                        <p:tgtEl>
                                          <p:spTgt spid="227"/>
                                        </p:tgtEl>
                                      </p:cBhvr>
                                    </p:animEffect>
                                  </p:childTnLst>
                                </p:cTn>
                              </p:par>
                              <p:par>
                                <p:cTn id="103" presetID="10" presetClass="exit" presetSubtype="0" fill="hold" grpId="0" nodeType="withEffect">
                                  <p:stCondLst>
                                    <p:cond delay="0"/>
                                  </p:stCondLst>
                                  <p:childTnLst>
                                    <p:animEffect transition="out" filter="fade">
                                      <p:cBhvr>
                                        <p:cTn id="104" dur="700"/>
                                        <p:tgtEl>
                                          <p:spTgt spid="210"/>
                                        </p:tgtEl>
                                      </p:cBhvr>
                                    </p:animEffect>
                                    <p:set>
                                      <p:cBhvr>
                                        <p:cTn id="105" dur="1" fill="hold">
                                          <p:stCondLst>
                                            <p:cond delay="699"/>
                                          </p:stCondLst>
                                        </p:cTn>
                                        <p:tgtEl>
                                          <p:spTgt spid="21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700"/>
                                        <p:tgtEl>
                                          <p:spTgt spid="53"/>
                                        </p:tgtEl>
                                      </p:cBhvr>
                                    </p:animEffect>
                                    <p:set>
                                      <p:cBhvr>
                                        <p:cTn id="108" dur="1" fill="hold">
                                          <p:stCondLst>
                                            <p:cond delay="699"/>
                                          </p:stCondLst>
                                        </p:cTn>
                                        <p:tgtEl>
                                          <p:spTgt spid="53"/>
                                        </p:tgtEl>
                                        <p:attrNameLst>
                                          <p:attrName>style.visibility</p:attrName>
                                        </p:attrNameLst>
                                      </p:cBhvr>
                                      <p:to>
                                        <p:strVal val="hidden"/>
                                      </p:to>
                                    </p:set>
                                  </p:childTnLst>
                                </p:cTn>
                              </p:par>
                              <p:par>
                                <p:cTn id="109" presetID="10" presetClass="entr" presetSubtype="0" fill="hold" nodeType="withEffect">
                                  <p:stCondLst>
                                    <p:cond delay="1300"/>
                                  </p:stCondLst>
                                  <p:childTnLst>
                                    <p:set>
                                      <p:cBhvr>
                                        <p:cTn id="110" dur="1" fill="hold">
                                          <p:stCondLst>
                                            <p:cond delay="0"/>
                                          </p:stCondLst>
                                        </p:cTn>
                                        <p:tgtEl>
                                          <p:spTgt spid="228"/>
                                        </p:tgtEl>
                                        <p:attrNameLst>
                                          <p:attrName>style.visibility</p:attrName>
                                        </p:attrNameLst>
                                      </p:cBhvr>
                                      <p:to>
                                        <p:strVal val="visible"/>
                                      </p:to>
                                    </p:set>
                                    <p:animEffect transition="in" filter="fade">
                                      <p:cBhvr>
                                        <p:cTn id="111" dur="700"/>
                                        <p:tgtEl>
                                          <p:spTgt spid="228"/>
                                        </p:tgtEl>
                                      </p:cBhvr>
                                    </p:animEffect>
                                  </p:childTnLst>
                                </p:cTn>
                              </p:par>
                              <p:par>
                                <p:cTn id="112" presetID="10" presetClass="entr" presetSubtype="0" fill="hold" grpId="0" nodeType="withEffect">
                                  <p:stCondLst>
                                    <p:cond delay="1300"/>
                                  </p:stCondLst>
                                  <p:childTnLst>
                                    <p:set>
                                      <p:cBhvr>
                                        <p:cTn id="113" dur="1" fill="hold">
                                          <p:stCondLst>
                                            <p:cond delay="0"/>
                                          </p:stCondLst>
                                        </p:cTn>
                                        <p:tgtEl>
                                          <p:spTgt spid="231"/>
                                        </p:tgtEl>
                                        <p:attrNameLst>
                                          <p:attrName>style.visibility</p:attrName>
                                        </p:attrNameLst>
                                      </p:cBhvr>
                                      <p:to>
                                        <p:strVal val="visible"/>
                                      </p:to>
                                    </p:set>
                                    <p:animEffect transition="in" filter="fade">
                                      <p:cBhvr>
                                        <p:cTn id="114" dur="700"/>
                                        <p:tgtEl>
                                          <p:spTgt spid="2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xit" presetSubtype="8" fill="hold" nodeType="clickEffect">
                                  <p:stCondLst>
                                    <p:cond delay="0"/>
                                  </p:stCondLst>
                                  <p:childTnLst>
                                    <p:animEffect transition="out" filter="wipe(left)">
                                      <p:cBhvr>
                                        <p:cTn id="118" dur="2000"/>
                                        <p:tgtEl>
                                          <p:spTgt spid="115"/>
                                        </p:tgtEl>
                                      </p:cBhvr>
                                    </p:animEffect>
                                    <p:set>
                                      <p:cBhvr>
                                        <p:cTn id="119" dur="1" fill="hold">
                                          <p:stCondLst>
                                            <p:cond delay="1999"/>
                                          </p:stCondLst>
                                        </p:cTn>
                                        <p:tgtEl>
                                          <p:spTgt spid="115"/>
                                        </p:tgtEl>
                                        <p:attrNameLst>
                                          <p:attrName>style.visibility</p:attrName>
                                        </p:attrNameLst>
                                      </p:cBhvr>
                                      <p:to>
                                        <p:strVal val="hidden"/>
                                      </p:to>
                                    </p:set>
                                  </p:childTnLst>
                                </p:cTn>
                              </p:par>
                              <p:par>
                                <p:cTn id="120" presetID="22" presetClass="exit" presetSubtype="8" fill="hold" nodeType="withEffect">
                                  <p:stCondLst>
                                    <p:cond delay="0"/>
                                  </p:stCondLst>
                                  <p:childTnLst>
                                    <p:animEffect transition="out" filter="wipe(left)">
                                      <p:cBhvr>
                                        <p:cTn id="121" dur="2000"/>
                                        <p:tgtEl>
                                          <p:spTgt spid="91"/>
                                        </p:tgtEl>
                                      </p:cBhvr>
                                    </p:animEffect>
                                    <p:set>
                                      <p:cBhvr>
                                        <p:cTn id="122" dur="1" fill="hold">
                                          <p:stCondLst>
                                            <p:cond delay="1999"/>
                                          </p:stCondLst>
                                        </p:cTn>
                                        <p:tgtEl>
                                          <p:spTgt spid="91"/>
                                        </p:tgtEl>
                                        <p:attrNameLst>
                                          <p:attrName>style.visibility</p:attrName>
                                        </p:attrNameLst>
                                      </p:cBhvr>
                                      <p:to>
                                        <p:strVal val="hidden"/>
                                      </p:to>
                                    </p:set>
                                  </p:childTnLst>
                                </p:cTn>
                              </p:par>
                              <p:par>
                                <p:cTn id="123" presetID="22" presetClass="entr" presetSubtype="8" fill="hold" nodeType="withEffect">
                                  <p:stCondLst>
                                    <p:cond delay="0"/>
                                  </p:stCondLst>
                                  <p:childTnLst>
                                    <p:set>
                                      <p:cBhvr>
                                        <p:cTn id="124" dur="1" fill="hold">
                                          <p:stCondLst>
                                            <p:cond delay="0"/>
                                          </p:stCondLst>
                                        </p:cTn>
                                        <p:tgtEl>
                                          <p:spTgt spid="232"/>
                                        </p:tgtEl>
                                        <p:attrNameLst>
                                          <p:attrName>style.visibility</p:attrName>
                                        </p:attrNameLst>
                                      </p:cBhvr>
                                      <p:to>
                                        <p:strVal val="visible"/>
                                      </p:to>
                                    </p:set>
                                    <p:animEffect transition="in" filter="wipe(left)">
                                      <p:cBhvr>
                                        <p:cTn id="125" dur="2000"/>
                                        <p:tgtEl>
                                          <p:spTgt spid="232"/>
                                        </p:tgtEl>
                                      </p:cBhvr>
                                    </p:animEffect>
                                  </p:childTnLst>
                                </p:cTn>
                              </p:par>
                              <p:par>
                                <p:cTn id="126" presetID="22" presetClass="entr" presetSubtype="8" fill="hold" nodeType="withEffect">
                                  <p:stCondLst>
                                    <p:cond delay="0"/>
                                  </p:stCondLst>
                                  <p:childTnLst>
                                    <p:set>
                                      <p:cBhvr>
                                        <p:cTn id="127" dur="1" fill="hold">
                                          <p:stCondLst>
                                            <p:cond delay="0"/>
                                          </p:stCondLst>
                                        </p:cTn>
                                        <p:tgtEl>
                                          <p:spTgt spid="233"/>
                                        </p:tgtEl>
                                        <p:attrNameLst>
                                          <p:attrName>style.visibility</p:attrName>
                                        </p:attrNameLst>
                                      </p:cBhvr>
                                      <p:to>
                                        <p:strVal val="visible"/>
                                      </p:to>
                                    </p:set>
                                    <p:animEffect transition="in" filter="wipe(left)">
                                      <p:cBhvr>
                                        <p:cTn id="128" dur="2000"/>
                                        <p:tgtEl>
                                          <p:spTgt spid="233"/>
                                        </p:tgtEl>
                                      </p:cBhvr>
                                    </p:animEffect>
                                  </p:childTnLst>
                                </p:cTn>
                              </p:par>
                              <p:par>
                                <p:cTn id="129" presetID="63" presetClass="path" presetSubtype="0" accel="50000" decel="50000" fill="hold" grpId="0" nodeType="withEffect">
                                  <p:stCondLst>
                                    <p:cond delay="0"/>
                                  </p:stCondLst>
                                  <p:childTnLst>
                                    <p:animMotion origin="layout" path="M 2.29167E-6 -1.85185E-6 L 0.04765 -0.02153 " pathEditMode="relative" rAng="0" ptsTypes="AA">
                                      <p:cBhvr>
                                        <p:cTn id="130" dur="2000" fill="hold"/>
                                        <p:tgtEl>
                                          <p:spTgt spid="93"/>
                                        </p:tgtEl>
                                        <p:attrNameLst>
                                          <p:attrName>ppt_x</p:attrName>
                                          <p:attrName>ppt_y</p:attrName>
                                        </p:attrNameLst>
                                      </p:cBhvr>
                                      <p:rCtr x="2383" y="-1088"/>
                                    </p:animMotion>
                                  </p:childTnLst>
                                </p:cTn>
                              </p:par>
                              <p:par>
                                <p:cTn id="131" presetID="10" presetClass="exit" presetSubtype="0" fill="hold" grpId="1" nodeType="withEffect">
                                  <p:stCondLst>
                                    <p:cond delay="0"/>
                                  </p:stCondLst>
                                  <p:childTnLst>
                                    <p:animEffect transition="out" filter="fade">
                                      <p:cBhvr>
                                        <p:cTn id="132" dur="700"/>
                                        <p:tgtEl>
                                          <p:spTgt spid="231"/>
                                        </p:tgtEl>
                                      </p:cBhvr>
                                    </p:animEffect>
                                    <p:set>
                                      <p:cBhvr>
                                        <p:cTn id="133" dur="1" fill="hold">
                                          <p:stCondLst>
                                            <p:cond delay="699"/>
                                          </p:stCondLst>
                                        </p:cTn>
                                        <p:tgtEl>
                                          <p:spTgt spid="23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700"/>
                                        <p:tgtEl>
                                          <p:spTgt spid="228"/>
                                        </p:tgtEl>
                                      </p:cBhvr>
                                    </p:animEffect>
                                    <p:set>
                                      <p:cBhvr>
                                        <p:cTn id="136" dur="1" fill="hold">
                                          <p:stCondLst>
                                            <p:cond delay="699"/>
                                          </p:stCondLst>
                                        </p:cTn>
                                        <p:tgtEl>
                                          <p:spTgt spid="228"/>
                                        </p:tgtEl>
                                        <p:attrNameLst>
                                          <p:attrName>style.visibility</p:attrName>
                                        </p:attrNameLst>
                                      </p:cBhvr>
                                      <p:to>
                                        <p:strVal val="hidden"/>
                                      </p:to>
                                    </p:set>
                                  </p:childTnLst>
                                </p:cTn>
                              </p:par>
                              <p:par>
                                <p:cTn id="137" presetID="10" presetClass="entr" presetSubtype="0" fill="hold" nodeType="withEffect">
                                  <p:stCondLst>
                                    <p:cond delay="1300"/>
                                  </p:stCondLst>
                                  <p:childTnLst>
                                    <p:set>
                                      <p:cBhvr>
                                        <p:cTn id="138" dur="1" fill="hold">
                                          <p:stCondLst>
                                            <p:cond delay="0"/>
                                          </p:stCondLst>
                                        </p:cTn>
                                        <p:tgtEl>
                                          <p:spTgt spid="239"/>
                                        </p:tgtEl>
                                        <p:attrNameLst>
                                          <p:attrName>style.visibility</p:attrName>
                                        </p:attrNameLst>
                                      </p:cBhvr>
                                      <p:to>
                                        <p:strVal val="visible"/>
                                      </p:to>
                                    </p:set>
                                    <p:animEffect transition="in" filter="fade">
                                      <p:cBhvr>
                                        <p:cTn id="139" dur="700"/>
                                        <p:tgtEl>
                                          <p:spTgt spid="239"/>
                                        </p:tgtEl>
                                      </p:cBhvr>
                                    </p:animEffect>
                                  </p:childTnLst>
                                </p:cTn>
                              </p:par>
                              <p:par>
                                <p:cTn id="140" presetID="10" presetClass="entr" presetSubtype="0" fill="hold" grpId="0" nodeType="withEffect">
                                  <p:stCondLst>
                                    <p:cond delay="1300"/>
                                  </p:stCondLst>
                                  <p:childTnLst>
                                    <p:set>
                                      <p:cBhvr>
                                        <p:cTn id="141" dur="1" fill="hold">
                                          <p:stCondLst>
                                            <p:cond delay="0"/>
                                          </p:stCondLst>
                                        </p:cTn>
                                        <p:tgtEl>
                                          <p:spTgt spid="242"/>
                                        </p:tgtEl>
                                        <p:attrNameLst>
                                          <p:attrName>style.visibility</p:attrName>
                                        </p:attrNameLst>
                                      </p:cBhvr>
                                      <p:to>
                                        <p:strVal val="visible"/>
                                      </p:to>
                                    </p:set>
                                    <p:animEffect transition="in" filter="fade">
                                      <p:cBhvr>
                                        <p:cTn id="142" dur="700"/>
                                        <p:tgtEl>
                                          <p:spTgt spid="24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700"/>
                                        <p:tgtEl>
                                          <p:spTgt spid="239"/>
                                        </p:tgtEl>
                                      </p:cBhvr>
                                    </p:animEffect>
                                    <p:set>
                                      <p:cBhvr>
                                        <p:cTn id="147" dur="1" fill="hold">
                                          <p:stCondLst>
                                            <p:cond delay="699"/>
                                          </p:stCondLst>
                                        </p:cTn>
                                        <p:tgtEl>
                                          <p:spTgt spid="23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700"/>
                                        <p:tgtEl>
                                          <p:spTgt spid="242"/>
                                        </p:tgtEl>
                                      </p:cBhvr>
                                    </p:animEffect>
                                    <p:set>
                                      <p:cBhvr>
                                        <p:cTn id="150" dur="1" fill="hold">
                                          <p:stCondLst>
                                            <p:cond delay="699"/>
                                          </p:stCondLst>
                                        </p:cTn>
                                        <p:tgtEl>
                                          <p:spTgt spid="242"/>
                                        </p:tgtEl>
                                        <p:attrNameLst>
                                          <p:attrName>style.visibility</p:attrName>
                                        </p:attrNameLst>
                                      </p:cBhvr>
                                      <p:to>
                                        <p:strVal val="hidden"/>
                                      </p:to>
                                    </p:set>
                                  </p:childTnLst>
                                </p:cTn>
                              </p:par>
                              <p:par>
                                <p:cTn id="151" presetID="22" presetClass="exit" presetSubtype="4" fill="hold" nodeType="withEffect">
                                  <p:stCondLst>
                                    <p:cond delay="0"/>
                                  </p:stCondLst>
                                  <p:childTnLst>
                                    <p:animEffect transition="out" filter="wipe(down)">
                                      <p:cBhvr>
                                        <p:cTn id="152" dur="2000"/>
                                        <p:tgtEl>
                                          <p:spTgt spid="128"/>
                                        </p:tgtEl>
                                      </p:cBhvr>
                                    </p:animEffect>
                                    <p:set>
                                      <p:cBhvr>
                                        <p:cTn id="153" dur="1" fill="hold">
                                          <p:stCondLst>
                                            <p:cond delay="1999"/>
                                          </p:stCondLst>
                                        </p:cTn>
                                        <p:tgtEl>
                                          <p:spTgt spid="128"/>
                                        </p:tgtEl>
                                        <p:attrNameLst>
                                          <p:attrName>style.visibility</p:attrName>
                                        </p:attrNameLst>
                                      </p:cBhvr>
                                      <p:to>
                                        <p:strVal val="hidden"/>
                                      </p:to>
                                    </p:set>
                                  </p:childTnLst>
                                </p:cTn>
                              </p:par>
                              <p:par>
                                <p:cTn id="154" presetID="22" presetClass="exit" presetSubtype="4" fill="hold" nodeType="withEffect">
                                  <p:stCondLst>
                                    <p:cond delay="0"/>
                                  </p:stCondLst>
                                  <p:childTnLst>
                                    <p:animEffect transition="out" filter="wipe(down)">
                                      <p:cBhvr>
                                        <p:cTn id="155" dur="2000"/>
                                        <p:tgtEl>
                                          <p:spTgt spid="6"/>
                                        </p:tgtEl>
                                      </p:cBhvr>
                                    </p:animEffect>
                                    <p:set>
                                      <p:cBhvr>
                                        <p:cTn id="156" dur="1" fill="hold">
                                          <p:stCondLst>
                                            <p:cond delay="1999"/>
                                          </p:stCondLst>
                                        </p:cTn>
                                        <p:tgtEl>
                                          <p:spTgt spid="6"/>
                                        </p:tgtEl>
                                        <p:attrNameLst>
                                          <p:attrName>style.visibility</p:attrName>
                                        </p:attrNameLst>
                                      </p:cBhvr>
                                      <p:to>
                                        <p:strVal val="hidden"/>
                                      </p:to>
                                    </p:set>
                                  </p:childTnLst>
                                </p:cTn>
                              </p:par>
                              <p:par>
                                <p:cTn id="157" presetID="64" presetClass="path" presetSubtype="0" accel="50000" decel="50000" fill="hold" grpId="0" nodeType="withEffect">
                                  <p:stCondLst>
                                    <p:cond delay="0"/>
                                  </p:stCondLst>
                                  <p:childTnLst>
                                    <p:animMotion origin="layout" path="M 1.25E-6 -3.7037E-6 L -0.0112 -0.0949 " pathEditMode="relative" rAng="0" ptsTypes="AA">
                                      <p:cBhvr>
                                        <p:cTn id="158" dur="2000" fill="hold"/>
                                        <p:tgtEl>
                                          <p:spTgt spid="8"/>
                                        </p:tgtEl>
                                        <p:attrNameLst>
                                          <p:attrName>ppt_x</p:attrName>
                                          <p:attrName>ppt_y</p:attrName>
                                        </p:attrNameLst>
                                      </p:cBhvr>
                                      <p:rCtr x="-560" y="-4745"/>
                                    </p:animMotion>
                                  </p:childTnLst>
                                </p:cTn>
                              </p:par>
                              <p:par>
                                <p:cTn id="159" presetID="22" presetClass="entr" presetSubtype="4" fill="hold" nodeType="withEffect">
                                  <p:stCondLst>
                                    <p:cond delay="0"/>
                                  </p:stCondLst>
                                  <p:childTnLst>
                                    <p:set>
                                      <p:cBhvr>
                                        <p:cTn id="160" dur="1" fill="hold">
                                          <p:stCondLst>
                                            <p:cond delay="0"/>
                                          </p:stCondLst>
                                        </p:cTn>
                                        <p:tgtEl>
                                          <p:spTgt spid="243"/>
                                        </p:tgtEl>
                                        <p:attrNameLst>
                                          <p:attrName>style.visibility</p:attrName>
                                        </p:attrNameLst>
                                      </p:cBhvr>
                                      <p:to>
                                        <p:strVal val="visible"/>
                                      </p:to>
                                    </p:set>
                                    <p:animEffect transition="in" filter="wipe(down)">
                                      <p:cBhvr>
                                        <p:cTn id="161" dur="2000"/>
                                        <p:tgtEl>
                                          <p:spTgt spid="243"/>
                                        </p:tgtEl>
                                      </p:cBhvr>
                                    </p:animEffect>
                                  </p:childTnLst>
                                </p:cTn>
                              </p:par>
                              <p:par>
                                <p:cTn id="162" presetID="22" presetClass="entr" presetSubtype="4" fill="hold" nodeType="withEffect">
                                  <p:stCondLst>
                                    <p:cond delay="0"/>
                                  </p:stCondLst>
                                  <p:childTnLst>
                                    <p:set>
                                      <p:cBhvr>
                                        <p:cTn id="163" dur="1" fill="hold">
                                          <p:stCondLst>
                                            <p:cond delay="0"/>
                                          </p:stCondLst>
                                        </p:cTn>
                                        <p:tgtEl>
                                          <p:spTgt spid="249"/>
                                        </p:tgtEl>
                                        <p:attrNameLst>
                                          <p:attrName>style.visibility</p:attrName>
                                        </p:attrNameLst>
                                      </p:cBhvr>
                                      <p:to>
                                        <p:strVal val="visible"/>
                                      </p:to>
                                    </p:set>
                                    <p:animEffect transition="in" filter="wipe(down)">
                                      <p:cBhvr>
                                        <p:cTn id="164" dur="2000"/>
                                        <p:tgtEl>
                                          <p:spTgt spid="249"/>
                                        </p:tgtEl>
                                      </p:cBhvr>
                                    </p:animEffect>
                                  </p:childTnLst>
                                </p:cTn>
                              </p:par>
                              <p:par>
                                <p:cTn id="165" presetID="10" presetClass="entr" presetSubtype="0" fill="hold" nodeType="withEffect">
                                  <p:stCondLst>
                                    <p:cond delay="1300"/>
                                  </p:stCondLst>
                                  <p:childTnLst>
                                    <p:set>
                                      <p:cBhvr>
                                        <p:cTn id="166" dur="1" fill="hold">
                                          <p:stCondLst>
                                            <p:cond delay="0"/>
                                          </p:stCondLst>
                                        </p:cTn>
                                        <p:tgtEl>
                                          <p:spTgt spid="251"/>
                                        </p:tgtEl>
                                        <p:attrNameLst>
                                          <p:attrName>style.visibility</p:attrName>
                                        </p:attrNameLst>
                                      </p:cBhvr>
                                      <p:to>
                                        <p:strVal val="visible"/>
                                      </p:to>
                                    </p:set>
                                    <p:animEffect transition="in" filter="fade">
                                      <p:cBhvr>
                                        <p:cTn id="167" dur="700"/>
                                        <p:tgtEl>
                                          <p:spTgt spid="251"/>
                                        </p:tgtEl>
                                      </p:cBhvr>
                                    </p:animEffect>
                                  </p:childTnLst>
                                </p:cTn>
                              </p:par>
                              <p:par>
                                <p:cTn id="168" presetID="10" presetClass="entr" presetSubtype="0" fill="hold" grpId="0" nodeType="withEffect">
                                  <p:stCondLst>
                                    <p:cond delay="1300"/>
                                  </p:stCondLst>
                                  <p:childTnLst>
                                    <p:set>
                                      <p:cBhvr>
                                        <p:cTn id="169" dur="1" fill="hold">
                                          <p:stCondLst>
                                            <p:cond delay="0"/>
                                          </p:stCondLst>
                                        </p:cTn>
                                        <p:tgtEl>
                                          <p:spTgt spid="254"/>
                                        </p:tgtEl>
                                        <p:attrNameLst>
                                          <p:attrName>style.visibility</p:attrName>
                                        </p:attrNameLst>
                                      </p:cBhvr>
                                      <p:to>
                                        <p:strVal val="visible"/>
                                      </p:to>
                                    </p:set>
                                    <p:animEffect transition="in" filter="fade">
                                      <p:cBhvr>
                                        <p:cTn id="170" dur="7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42" grpId="0" animBg="1"/>
      <p:bldP spid="242" grpId="1" animBg="1"/>
      <p:bldP spid="231" grpId="0" animBg="1"/>
      <p:bldP spid="231" grpId="1" animBg="1"/>
      <p:bldP spid="210" grpId="0" animBg="1"/>
      <p:bldP spid="165" grpId="0" animBg="1"/>
      <p:bldP spid="164" grpId="0" animBg="1"/>
      <p:bldP spid="164" grpId="1" animBg="1"/>
      <p:bldP spid="3" grpId="0" animBg="1"/>
      <p:bldP spid="3" grpId="1" animBg="1"/>
      <p:bldP spid="4" grpId="0" animBg="1"/>
      <p:bldP spid="8" grpId="0" animBg="1"/>
      <p:bldP spid="9" grpId="0" animBg="1"/>
      <p:bldP spid="93" grpId="0" animBg="1"/>
      <p:bldP spid="145" grpId="0" animBg="1"/>
      <p:bldP spid="146" grpId="0" animBg="1"/>
      <p:bldP spid="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aoblený obdélník 5"/>
          <p:cNvSpPr/>
          <p:nvPr/>
        </p:nvSpPr>
        <p:spPr>
          <a:xfrm>
            <a:off x="9457509" y="2090057"/>
            <a:ext cx="2508068" cy="4767943"/>
          </a:xfrm>
          <a:prstGeom prst="roundRect">
            <a:avLst/>
          </a:prstGeom>
          <a:solidFill>
            <a:srgbClr val="FF8181"/>
          </a:solidFill>
          <a:ln>
            <a:solidFill>
              <a:srgbClr val="A4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590006" y="0"/>
            <a:ext cx="10515600" cy="1325563"/>
          </a:xfrm>
        </p:spPr>
        <p:txBody>
          <a:bodyPr/>
          <a:lstStyle/>
          <a:p>
            <a:r>
              <a:rPr lang="cs-CZ" dirty="0"/>
              <a:t>Náboje aminokyselin a konformace proteinů</a:t>
            </a:r>
          </a:p>
        </p:txBody>
      </p:sp>
      <p:pic>
        <p:nvPicPr>
          <p:cNvPr id="1026" name="Picture 2" descr="Cyclin-dependent kinase 6 (CDK6) bound to the inhibitor ribociclib. Enzyme involved in cell cycle regulation and target of several antitumoral drugs. 3D rendering based on protein data bank entry 5l2t. Atoms are represented as spheres with conventional co Stock Photo - 7843675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1238" y="1307629"/>
            <a:ext cx="2650418" cy="26504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brázek(9597750): Mozku anatomie. | Autor: Andr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263" y="2325188"/>
            <a:ext cx="2175297" cy="17112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thumb/e/ef/Human_heart_outside.svg/220px-Human_heart_outsid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2750" y="4297680"/>
            <a:ext cx="1518878" cy="2243797"/>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descr="StandaObrazekHistidineAminoAcid.jpg"/>
          <p:cNvPicPr/>
          <p:nvPr/>
        </p:nvPicPr>
        <p:blipFill>
          <a:blip r:embed="rId5" cstate="print"/>
          <a:stretch>
            <a:fillRect/>
          </a:stretch>
        </p:blipFill>
        <p:spPr>
          <a:xfrm>
            <a:off x="41356" y="1573891"/>
            <a:ext cx="6150428" cy="2553972"/>
          </a:xfrm>
          <a:prstGeom prst="rect">
            <a:avLst/>
          </a:prstGeom>
        </p:spPr>
      </p:pic>
      <p:sp>
        <p:nvSpPr>
          <p:cNvPr id="3" name="TextovéPole 2"/>
          <p:cNvSpPr txBox="1"/>
          <p:nvPr/>
        </p:nvSpPr>
        <p:spPr>
          <a:xfrm>
            <a:off x="9418320" y="1541417"/>
            <a:ext cx="1998617" cy="369332"/>
          </a:xfrm>
          <a:prstGeom prst="rect">
            <a:avLst/>
          </a:prstGeom>
          <a:noFill/>
        </p:spPr>
        <p:txBody>
          <a:bodyPr wrap="square" rtlCol="0">
            <a:spAutoFit/>
          </a:bodyPr>
          <a:lstStyle/>
          <a:p>
            <a:r>
              <a:rPr lang="cs-CZ" b="1" dirty="0"/>
              <a:t>Klíčové orgány:</a:t>
            </a:r>
          </a:p>
        </p:txBody>
      </p:sp>
      <p:pic>
        <p:nvPicPr>
          <p:cNvPr id="10" name="Obrázek 9" descr="StandaObrazekCysteineHistidine.png"/>
          <p:cNvPicPr/>
          <p:nvPr/>
        </p:nvPicPr>
        <p:blipFill>
          <a:blip r:embed="rId6" cstate="print"/>
          <a:stretch>
            <a:fillRect/>
          </a:stretch>
        </p:blipFill>
        <p:spPr>
          <a:xfrm>
            <a:off x="-11" y="4304029"/>
            <a:ext cx="6204857" cy="2318840"/>
          </a:xfrm>
          <a:prstGeom prst="rect">
            <a:avLst/>
          </a:prstGeom>
        </p:spPr>
      </p:pic>
      <p:sp>
        <p:nvSpPr>
          <p:cNvPr id="4" name="TextovéPole 3"/>
          <p:cNvSpPr txBox="1"/>
          <p:nvPr/>
        </p:nvSpPr>
        <p:spPr>
          <a:xfrm>
            <a:off x="849075" y="3709851"/>
            <a:ext cx="4794069" cy="369332"/>
          </a:xfrm>
          <a:prstGeom prst="rect">
            <a:avLst/>
          </a:prstGeom>
          <a:noFill/>
        </p:spPr>
        <p:txBody>
          <a:bodyPr wrap="square" rtlCol="0">
            <a:spAutoFit/>
          </a:bodyPr>
          <a:lstStyle/>
          <a:p>
            <a:r>
              <a:rPr lang="cs-CZ" dirty="0" err="1"/>
              <a:t>pK</a:t>
            </a:r>
            <a:r>
              <a:rPr lang="cs-CZ" baseline="-25000" dirty="0" err="1"/>
              <a:t>A</a:t>
            </a:r>
            <a:r>
              <a:rPr lang="cs-CZ" baseline="-25000" dirty="0"/>
              <a:t> </a:t>
            </a:r>
            <a:r>
              <a:rPr lang="cs-CZ" dirty="0"/>
              <a:t>= 6,05                                           </a:t>
            </a:r>
            <a:r>
              <a:rPr lang="cs-CZ" dirty="0" err="1"/>
              <a:t>pK</a:t>
            </a:r>
            <a:r>
              <a:rPr lang="cs-CZ" baseline="-25000" dirty="0" err="1"/>
              <a:t>A</a:t>
            </a:r>
            <a:r>
              <a:rPr lang="cs-CZ" baseline="-25000" dirty="0"/>
              <a:t> </a:t>
            </a:r>
            <a:r>
              <a:rPr lang="cs-CZ" dirty="0"/>
              <a:t>= 9,2</a:t>
            </a:r>
            <a:endParaRPr lang="cs-CZ" baseline="-25000" dirty="0"/>
          </a:p>
        </p:txBody>
      </p:sp>
      <p:sp>
        <p:nvSpPr>
          <p:cNvPr id="5" name="TextovéPole 4"/>
          <p:cNvSpPr txBox="1"/>
          <p:nvPr/>
        </p:nvSpPr>
        <p:spPr>
          <a:xfrm>
            <a:off x="822949" y="6230983"/>
            <a:ext cx="4428310" cy="369332"/>
          </a:xfrm>
          <a:prstGeom prst="rect">
            <a:avLst/>
          </a:prstGeom>
          <a:noFill/>
        </p:spPr>
        <p:txBody>
          <a:bodyPr wrap="square" rtlCol="0">
            <a:spAutoFit/>
          </a:bodyPr>
          <a:lstStyle/>
          <a:p>
            <a:r>
              <a:rPr lang="cs-CZ" dirty="0" err="1"/>
              <a:t>pK</a:t>
            </a:r>
            <a:r>
              <a:rPr lang="cs-CZ" baseline="-25000" dirty="0" err="1"/>
              <a:t>A</a:t>
            </a:r>
            <a:r>
              <a:rPr lang="cs-CZ" baseline="-25000" dirty="0"/>
              <a:t> </a:t>
            </a:r>
            <a:r>
              <a:rPr lang="cs-CZ" dirty="0"/>
              <a:t>= 8,2                                              </a:t>
            </a:r>
            <a:r>
              <a:rPr lang="cs-CZ" dirty="0" err="1"/>
              <a:t>pK</a:t>
            </a:r>
            <a:r>
              <a:rPr lang="cs-CZ" baseline="-25000" dirty="0" err="1"/>
              <a:t>A</a:t>
            </a:r>
            <a:r>
              <a:rPr lang="cs-CZ" dirty="0"/>
              <a:t> =4,25</a:t>
            </a:r>
            <a:endParaRPr lang="cs-CZ" baseline="-25000" dirty="0"/>
          </a:p>
        </p:txBody>
      </p:sp>
      <p:sp>
        <p:nvSpPr>
          <p:cNvPr id="9" name="Šipka dolů 8"/>
          <p:cNvSpPr/>
          <p:nvPr/>
        </p:nvSpPr>
        <p:spPr>
          <a:xfrm>
            <a:off x="7602583" y="3984172"/>
            <a:ext cx="378823" cy="6662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6714308" y="4624252"/>
            <a:ext cx="2220686" cy="830997"/>
          </a:xfrm>
          <a:prstGeom prst="rect">
            <a:avLst/>
          </a:prstGeom>
          <a:noFill/>
        </p:spPr>
        <p:txBody>
          <a:bodyPr wrap="square" rtlCol="0">
            <a:spAutoFit/>
          </a:bodyPr>
          <a:lstStyle/>
          <a:p>
            <a:pPr algn="ctr"/>
            <a:r>
              <a:rPr lang="cs-CZ" sz="2400" dirty="0"/>
              <a:t>Změna konformace</a:t>
            </a:r>
          </a:p>
        </p:txBody>
      </p:sp>
      <p:sp>
        <p:nvSpPr>
          <p:cNvPr id="17" name="Šipka dolů 16"/>
          <p:cNvSpPr/>
          <p:nvPr/>
        </p:nvSpPr>
        <p:spPr>
          <a:xfrm>
            <a:off x="7611291" y="5468983"/>
            <a:ext cx="378823" cy="6662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p:cNvSpPr txBox="1"/>
          <p:nvPr/>
        </p:nvSpPr>
        <p:spPr>
          <a:xfrm>
            <a:off x="7114901" y="6187441"/>
            <a:ext cx="2220686" cy="461665"/>
          </a:xfrm>
          <a:prstGeom prst="rect">
            <a:avLst/>
          </a:prstGeom>
          <a:noFill/>
        </p:spPr>
        <p:txBody>
          <a:bodyPr wrap="square" rtlCol="0">
            <a:spAutoFit/>
          </a:bodyPr>
          <a:lstStyle/>
          <a:p>
            <a:r>
              <a:rPr lang="cs-CZ" sz="2400" dirty="0"/>
              <a:t>Dysfunkce</a:t>
            </a:r>
          </a:p>
        </p:txBody>
      </p:sp>
    </p:spTree>
    <p:extLst>
      <p:ext uri="{BB962C8B-B14F-4D97-AF65-F5344CB8AC3E}">
        <p14:creationId xmlns:p14="http://schemas.microsoft.com/office/powerpoint/2010/main" val="19256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P spid="5" grpId="0"/>
      <p:bldP spid="9" grpId="0" animBg="1"/>
      <p:bldP spid="11" grpId="0"/>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pH a její důsledky</a:t>
            </a:r>
          </a:p>
        </p:txBody>
      </p:sp>
      <p:sp>
        <p:nvSpPr>
          <p:cNvPr id="3" name="Zástupný symbol pro obsah 2"/>
          <p:cNvSpPr>
            <a:spLocks noGrp="1"/>
          </p:cNvSpPr>
          <p:nvPr>
            <p:ph idx="1"/>
          </p:nvPr>
        </p:nvSpPr>
        <p:spPr>
          <a:xfrm>
            <a:off x="851263" y="1799499"/>
            <a:ext cx="10515600" cy="4351338"/>
          </a:xfrm>
        </p:spPr>
        <p:txBody>
          <a:bodyPr>
            <a:normAutofit fontScale="92500" lnSpcReduction="20000"/>
          </a:bodyPr>
          <a:lstStyle/>
          <a:p>
            <a:r>
              <a:rPr lang="cs-CZ" dirty="0"/>
              <a:t>Vzpomenete si, jak je definováno pH?</a:t>
            </a:r>
          </a:p>
          <a:p>
            <a:r>
              <a:rPr lang="cs-CZ" dirty="0"/>
              <a:t>A jak se počítá s logaritmy? Např. log(A x B) = </a:t>
            </a:r>
          </a:p>
          <a:p>
            <a:r>
              <a:rPr lang="cs-CZ" dirty="0"/>
              <a:t>Zkuste vymyslet, co z těchto pravidel plyne pro vlastnosti pH: Např., když koncentrace H</a:t>
            </a:r>
            <a:r>
              <a:rPr lang="cs-CZ" baseline="30000" dirty="0"/>
              <a:t>+</a:t>
            </a:r>
            <a:r>
              <a:rPr lang="en-US" dirty="0"/>
              <a:t> (</a:t>
            </a:r>
            <a:r>
              <a:rPr lang="en-US" dirty="0" err="1"/>
              <a:t>zapisujeme</a:t>
            </a:r>
            <a:r>
              <a:rPr lang="en-US" dirty="0"/>
              <a:t> </a:t>
            </a:r>
            <a:r>
              <a:rPr lang="en-US" dirty="0" err="1"/>
              <a:t>jako</a:t>
            </a:r>
            <a:r>
              <a:rPr lang="en-US" dirty="0"/>
              <a:t> [H</a:t>
            </a:r>
            <a:r>
              <a:rPr lang="en-US" baseline="30000" dirty="0"/>
              <a:t>+</a:t>
            </a:r>
            <a:r>
              <a:rPr lang="en-US" dirty="0"/>
              <a:t>]) </a:t>
            </a:r>
            <a:r>
              <a:rPr lang="cs-CZ" dirty="0"/>
              <a:t>vzroste 2x, jak se změní pH?</a:t>
            </a:r>
            <a:r>
              <a:rPr lang="en-US" baseline="30000" dirty="0"/>
              <a:t>1</a:t>
            </a:r>
            <a:endParaRPr lang="cs-CZ" baseline="30000" dirty="0"/>
          </a:p>
          <a:p>
            <a:r>
              <a:rPr lang="cs-CZ" dirty="0"/>
              <a:t>Jak se změní pH, když koncentrace H</a:t>
            </a:r>
            <a:r>
              <a:rPr lang="cs-CZ" baseline="30000" dirty="0"/>
              <a:t>+</a:t>
            </a:r>
            <a:r>
              <a:rPr lang="cs-CZ" dirty="0"/>
              <a:t> klesne 10x?</a:t>
            </a:r>
          </a:p>
          <a:p>
            <a:r>
              <a:rPr lang="cs-CZ" i="1" dirty="0"/>
              <a:t>Pro jedničkáře: Jak se změní pH, když </a:t>
            </a:r>
            <a:r>
              <a:rPr lang="en-US" i="1" dirty="0"/>
              <a:t>[</a:t>
            </a:r>
            <a:r>
              <a:rPr lang="cs-CZ" i="1" dirty="0"/>
              <a:t>OH</a:t>
            </a:r>
            <a:r>
              <a:rPr lang="en-US" i="1" baseline="30000" dirty="0"/>
              <a:t>-</a:t>
            </a:r>
            <a:r>
              <a:rPr lang="en-US" i="1" dirty="0"/>
              <a:t>] </a:t>
            </a:r>
            <a:r>
              <a:rPr lang="en-US" i="1" dirty="0" err="1"/>
              <a:t>stoupne</a:t>
            </a:r>
            <a:r>
              <a:rPr lang="en-US" i="1" dirty="0"/>
              <a:t> 2x?</a:t>
            </a:r>
            <a:r>
              <a:rPr lang="cs-CZ" dirty="0"/>
              <a:t> </a:t>
            </a:r>
          </a:p>
          <a:p>
            <a:endParaRPr lang="cs-CZ" dirty="0"/>
          </a:p>
          <a:p>
            <a:r>
              <a:rPr lang="cs-CZ" dirty="0"/>
              <a:t>Minimální čas: 3 minuty nebo do vyhotovení všech úkolů.</a:t>
            </a:r>
            <a:endParaRPr lang="en-US" dirty="0"/>
          </a:p>
          <a:p>
            <a:pPr marL="0" indent="0">
              <a:buNone/>
            </a:pPr>
            <a:endParaRPr lang="cs-CZ" dirty="0"/>
          </a:p>
          <a:p>
            <a:pPr marL="0" indent="0">
              <a:buNone/>
            </a:pPr>
            <a:endParaRPr lang="en-US" dirty="0"/>
          </a:p>
          <a:p>
            <a:r>
              <a:rPr lang="en-US" sz="1700" dirty="0"/>
              <a:t>1) </a:t>
            </a:r>
            <a:r>
              <a:rPr lang="cs-CZ" sz="1700" dirty="0"/>
              <a:t>Může být užitečné připomenout hodnotu log</a:t>
            </a:r>
            <a:r>
              <a:rPr lang="cs-CZ" sz="1700" baseline="-25000" dirty="0"/>
              <a:t>10</a:t>
            </a:r>
            <a:r>
              <a:rPr lang="cs-CZ" sz="1700" dirty="0"/>
              <a:t>(2) = 0,3</a:t>
            </a:r>
          </a:p>
          <a:p>
            <a:endParaRPr lang="en-US" dirty="0"/>
          </a:p>
          <a:p>
            <a:pPr marL="0" indent="0">
              <a:buNone/>
            </a:pPr>
            <a:endParaRPr lang="en-US" dirty="0"/>
          </a:p>
          <a:p>
            <a:pPr marL="0" indent="0">
              <a:buNone/>
            </a:pPr>
            <a:endParaRPr lang="en-US" dirty="0"/>
          </a:p>
          <a:p>
            <a:endParaRPr lang="cs-CZ" dirty="0"/>
          </a:p>
        </p:txBody>
      </p:sp>
    </p:spTree>
    <p:extLst>
      <p:ext uri="{BB962C8B-B14F-4D97-AF65-F5344CB8AC3E}">
        <p14:creationId xmlns:p14="http://schemas.microsoft.com/office/powerpoint/2010/main" val="42776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pH a její důsledky - řešení</a:t>
            </a:r>
          </a:p>
        </p:txBody>
      </p:sp>
      <p:sp>
        <p:nvSpPr>
          <p:cNvPr id="3" name="Zástupný symbol pro obsah 2"/>
          <p:cNvSpPr>
            <a:spLocks noGrp="1"/>
          </p:cNvSpPr>
          <p:nvPr>
            <p:ph idx="1"/>
          </p:nvPr>
        </p:nvSpPr>
        <p:spPr/>
        <p:txBody>
          <a:bodyPr>
            <a:normAutofit lnSpcReduction="10000"/>
          </a:bodyPr>
          <a:lstStyle/>
          <a:p>
            <a:r>
              <a:rPr lang="cs-CZ" dirty="0"/>
              <a:t>pH = - log</a:t>
            </a:r>
            <a:r>
              <a:rPr lang="cs-CZ" baseline="-25000" dirty="0"/>
              <a:t>10</a:t>
            </a:r>
            <a:r>
              <a:rPr lang="cs-CZ" dirty="0"/>
              <a:t>(</a:t>
            </a:r>
            <a:r>
              <a:rPr lang="en-US" dirty="0"/>
              <a:t>[H</a:t>
            </a:r>
            <a:r>
              <a:rPr lang="en-US" baseline="30000" dirty="0"/>
              <a:t>+</a:t>
            </a:r>
            <a:r>
              <a:rPr lang="en-US" dirty="0"/>
              <a:t>]</a:t>
            </a:r>
            <a:r>
              <a:rPr lang="cs-CZ" dirty="0"/>
              <a:t>)</a:t>
            </a:r>
          </a:p>
          <a:p>
            <a:r>
              <a:rPr lang="cs-CZ" dirty="0"/>
              <a:t>log(AB)= log(A) + log(B)</a:t>
            </a:r>
          </a:p>
          <a:p>
            <a:r>
              <a:rPr lang="cs-CZ" dirty="0"/>
              <a:t>Vzrůst koncentrace H</a:t>
            </a:r>
            <a:r>
              <a:rPr lang="cs-CZ" baseline="30000" dirty="0"/>
              <a:t>+</a:t>
            </a:r>
            <a:r>
              <a:rPr lang="cs-CZ" dirty="0"/>
              <a:t> na dvojnásobek:  </a:t>
            </a:r>
            <a:r>
              <a:rPr lang="en-US" dirty="0"/>
              <a:t>[H</a:t>
            </a:r>
            <a:r>
              <a:rPr lang="en-US" baseline="30000" dirty="0"/>
              <a:t>+</a:t>
            </a:r>
            <a:r>
              <a:rPr lang="en-US" dirty="0"/>
              <a:t>]</a:t>
            </a:r>
            <a:r>
              <a:rPr lang="en-US" baseline="-25000" dirty="0"/>
              <a:t>New</a:t>
            </a:r>
            <a:r>
              <a:rPr lang="en-US" dirty="0"/>
              <a:t> = 2[H</a:t>
            </a:r>
            <a:r>
              <a:rPr lang="en-US" baseline="30000" dirty="0"/>
              <a:t>+</a:t>
            </a:r>
            <a:r>
              <a:rPr lang="en-US" dirty="0"/>
              <a:t>]</a:t>
            </a:r>
            <a:r>
              <a:rPr lang="en-US" baseline="-25000" dirty="0"/>
              <a:t>Old</a:t>
            </a:r>
            <a:endParaRPr lang="cs-CZ" baseline="-25000" dirty="0"/>
          </a:p>
          <a:p>
            <a:r>
              <a:rPr lang="cs-CZ" dirty="0"/>
              <a:t>Z definice pH a pravidel pro logaritmy plyne:</a:t>
            </a:r>
          </a:p>
          <a:p>
            <a:pPr marL="0" indent="0">
              <a:buNone/>
            </a:pPr>
            <a:r>
              <a:rPr lang="cs-CZ" dirty="0"/>
              <a:t> </a:t>
            </a:r>
            <a:r>
              <a:rPr lang="cs-CZ" dirty="0" err="1"/>
              <a:t>pH</a:t>
            </a:r>
            <a:r>
              <a:rPr lang="cs-CZ" baseline="-25000" dirty="0" err="1"/>
              <a:t>New</a:t>
            </a:r>
            <a:r>
              <a:rPr lang="cs-CZ" dirty="0"/>
              <a:t> = - log(</a:t>
            </a:r>
            <a:r>
              <a:rPr lang="en-US" dirty="0"/>
              <a:t>[H</a:t>
            </a:r>
            <a:r>
              <a:rPr lang="en-US" baseline="30000" dirty="0"/>
              <a:t>+</a:t>
            </a:r>
            <a:r>
              <a:rPr lang="en-US" dirty="0"/>
              <a:t>]</a:t>
            </a:r>
            <a:r>
              <a:rPr lang="en-US" baseline="-25000" dirty="0"/>
              <a:t>New</a:t>
            </a:r>
            <a:r>
              <a:rPr lang="en-US" dirty="0"/>
              <a:t> </a:t>
            </a:r>
            <a:r>
              <a:rPr lang="cs-CZ" dirty="0"/>
              <a:t>) = - log(2 x </a:t>
            </a:r>
            <a:r>
              <a:rPr lang="en-US" dirty="0"/>
              <a:t>[H</a:t>
            </a:r>
            <a:r>
              <a:rPr lang="en-US" baseline="30000" dirty="0"/>
              <a:t>+</a:t>
            </a:r>
            <a:r>
              <a:rPr lang="en-US" dirty="0"/>
              <a:t>]</a:t>
            </a:r>
            <a:r>
              <a:rPr lang="cs-CZ" baseline="-25000" dirty="0" err="1"/>
              <a:t>Old</a:t>
            </a:r>
            <a:r>
              <a:rPr lang="en-US" dirty="0"/>
              <a:t> </a:t>
            </a:r>
            <a:r>
              <a:rPr lang="cs-CZ" dirty="0"/>
              <a:t>) = - log(2) + (-</a:t>
            </a:r>
            <a:r>
              <a:rPr lang="en-US" dirty="0"/>
              <a:t> </a:t>
            </a:r>
            <a:r>
              <a:rPr lang="cs-CZ" dirty="0"/>
              <a:t>log (</a:t>
            </a:r>
            <a:r>
              <a:rPr lang="en-US" dirty="0"/>
              <a:t>[H</a:t>
            </a:r>
            <a:r>
              <a:rPr lang="en-US" baseline="30000" dirty="0"/>
              <a:t>+</a:t>
            </a:r>
            <a:r>
              <a:rPr lang="en-US" dirty="0"/>
              <a:t>]</a:t>
            </a:r>
            <a:r>
              <a:rPr lang="cs-CZ" baseline="-25000" dirty="0" err="1"/>
              <a:t>Old</a:t>
            </a:r>
            <a:r>
              <a:rPr lang="cs-CZ" dirty="0"/>
              <a:t>) =</a:t>
            </a:r>
          </a:p>
          <a:p>
            <a:pPr marL="0" indent="0">
              <a:buNone/>
            </a:pPr>
            <a:r>
              <a:rPr lang="cs-CZ" dirty="0"/>
              <a:t>= -0,3 +</a:t>
            </a:r>
            <a:r>
              <a:rPr lang="cs-CZ" dirty="0" err="1"/>
              <a:t>pH</a:t>
            </a:r>
            <a:r>
              <a:rPr lang="cs-CZ" baseline="-25000" dirty="0" err="1"/>
              <a:t>Old</a:t>
            </a:r>
            <a:endParaRPr lang="cs-CZ" dirty="0"/>
          </a:p>
          <a:p>
            <a:pPr marL="0" indent="0">
              <a:buNone/>
            </a:pPr>
            <a:r>
              <a:rPr lang="cs-CZ" dirty="0">
                <a:sym typeface="Wingdings" panose="05000000000000000000" pitchFamily="2" charset="2"/>
              </a:rPr>
              <a:t></a:t>
            </a:r>
            <a:r>
              <a:rPr lang="cs-CZ" dirty="0"/>
              <a:t>Čili: Při dvojnásobné koncentraci H</a:t>
            </a:r>
            <a:r>
              <a:rPr lang="cs-CZ" baseline="30000" dirty="0"/>
              <a:t>+ </a:t>
            </a:r>
            <a:r>
              <a:rPr lang="cs-CZ" dirty="0"/>
              <a:t>: </a:t>
            </a:r>
            <a:r>
              <a:rPr lang="cs-CZ" dirty="0" err="1"/>
              <a:t>pH</a:t>
            </a:r>
            <a:r>
              <a:rPr lang="cs-CZ" baseline="-25000" dirty="0" err="1"/>
              <a:t>New</a:t>
            </a:r>
            <a:r>
              <a:rPr lang="cs-CZ" dirty="0"/>
              <a:t> = </a:t>
            </a:r>
            <a:r>
              <a:rPr lang="cs-CZ" dirty="0" err="1"/>
              <a:t>pH</a:t>
            </a:r>
            <a:r>
              <a:rPr lang="cs-CZ" baseline="-25000" dirty="0" err="1"/>
              <a:t>Old</a:t>
            </a:r>
            <a:r>
              <a:rPr lang="cs-CZ" dirty="0"/>
              <a:t> – 0,3</a:t>
            </a:r>
          </a:p>
          <a:p>
            <a:r>
              <a:rPr lang="cs-CZ" dirty="0"/>
              <a:t>Pokud </a:t>
            </a:r>
            <a:r>
              <a:rPr lang="en-US" dirty="0"/>
              <a:t>[H</a:t>
            </a:r>
            <a:r>
              <a:rPr lang="en-US" baseline="30000" dirty="0"/>
              <a:t>+</a:t>
            </a:r>
            <a:r>
              <a:rPr lang="en-US" dirty="0"/>
              <a:t>]</a:t>
            </a:r>
            <a:r>
              <a:rPr lang="en-US" baseline="-25000" dirty="0"/>
              <a:t>New</a:t>
            </a:r>
            <a:r>
              <a:rPr lang="en-US" dirty="0"/>
              <a:t> = </a:t>
            </a:r>
            <a:r>
              <a:rPr lang="cs-CZ" dirty="0"/>
              <a:t>1/10  x  </a:t>
            </a:r>
            <a:r>
              <a:rPr lang="en-US" dirty="0"/>
              <a:t>[H</a:t>
            </a:r>
            <a:r>
              <a:rPr lang="en-US" baseline="30000" dirty="0"/>
              <a:t>+</a:t>
            </a:r>
            <a:r>
              <a:rPr lang="en-US" dirty="0"/>
              <a:t>]</a:t>
            </a:r>
            <a:r>
              <a:rPr lang="en-US" baseline="-25000" dirty="0"/>
              <a:t>Old</a:t>
            </a:r>
            <a:r>
              <a:rPr lang="cs-CZ" dirty="0"/>
              <a:t>  : </a:t>
            </a:r>
            <a:r>
              <a:rPr lang="cs-CZ" dirty="0" err="1"/>
              <a:t>pH</a:t>
            </a:r>
            <a:r>
              <a:rPr lang="cs-CZ" baseline="-25000" dirty="0" err="1"/>
              <a:t>New</a:t>
            </a:r>
            <a:r>
              <a:rPr lang="cs-CZ" dirty="0"/>
              <a:t> = - log(1/10) + (-</a:t>
            </a:r>
            <a:r>
              <a:rPr lang="en-US" dirty="0"/>
              <a:t> </a:t>
            </a:r>
            <a:r>
              <a:rPr lang="cs-CZ" dirty="0"/>
              <a:t>log (</a:t>
            </a:r>
            <a:r>
              <a:rPr lang="en-US" dirty="0"/>
              <a:t>[H</a:t>
            </a:r>
            <a:r>
              <a:rPr lang="en-US" baseline="30000" dirty="0"/>
              <a:t>+</a:t>
            </a:r>
            <a:r>
              <a:rPr lang="en-US" dirty="0"/>
              <a:t>]</a:t>
            </a:r>
            <a:r>
              <a:rPr lang="cs-CZ" baseline="-25000" dirty="0" err="1"/>
              <a:t>Old</a:t>
            </a:r>
            <a:r>
              <a:rPr lang="cs-CZ" dirty="0"/>
              <a:t>)=</a:t>
            </a:r>
          </a:p>
          <a:p>
            <a:pPr marL="0" indent="0">
              <a:buNone/>
            </a:pPr>
            <a:r>
              <a:rPr lang="cs-CZ" dirty="0"/>
              <a:t>= +1 +</a:t>
            </a:r>
            <a:r>
              <a:rPr lang="cs-CZ" dirty="0" err="1"/>
              <a:t>pH</a:t>
            </a:r>
            <a:r>
              <a:rPr lang="cs-CZ" baseline="-25000" dirty="0" err="1"/>
              <a:t>Old</a:t>
            </a:r>
            <a:r>
              <a:rPr lang="cs-CZ" dirty="0"/>
              <a:t> . Při 10násobném poklesu H</a:t>
            </a:r>
            <a:r>
              <a:rPr lang="cs-CZ" baseline="30000" dirty="0"/>
              <a:t>+</a:t>
            </a:r>
            <a:r>
              <a:rPr lang="cs-CZ" dirty="0"/>
              <a:t> vzroste pH o 1.</a:t>
            </a:r>
            <a:endParaRPr lang="cs-CZ" baseline="-25000" dirty="0"/>
          </a:p>
          <a:p>
            <a:endParaRPr lang="cs-CZ" dirty="0"/>
          </a:p>
          <a:p>
            <a:pPr marL="0" indent="0">
              <a:buNone/>
            </a:pPr>
            <a:endParaRPr lang="cs-CZ" dirty="0"/>
          </a:p>
        </p:txBody>
      </p:sp>
    </p:spTree>
    <p:extLst>
      <p:ext uri="{BB962C8B-B14F-4D97-AF65-F5344CB8AC3E}">
        <p14:creationId xmlns:p14="http://schemas.microsoft.com/office/powerpoint/2010/main" val="34446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45772</TotalTime>
  <Words>3435</Words>
  <Application>Microsoft Office PowerPoint</Application>
  <PresentationFormat>Širokoúhlá obrazovka</PresentationFormat>
  <Paragraphs>644</Paragraphs>
  <Slides>52</Slides>
  <Notes>5</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52</vt:i4>
      </vt:variant>
    </vt:vector>
  </HeadingPairs>
  <TitlesOfParts>
    <vt:vector size="59" baseType="lpstr">
      <vt:lpstr>Arial</vt:lpstr>
      <vt:lpstr>Calibri</vt:lpstr>
      <vt:lpstr>Calibri Light</vt:lpstr>
      <vt:lpstr>Cambria Math</vt:lpstr>
      <vt:lpstr>Times New Roman</vt:lpstr>
      <vt:lpstr>Motiv Office</vt:lpstr>
      <vt:lpstr>Rastrový obraz</vt:lpstr>
      <vt:lpstr> Acidobazická rovnováha (ABR)</vt:lpstr>
      <vt:lpstr>Systém prezentace</vt:lpstr>
      <vt:lpstr>Základy acidobazické chemie a fyziologie  Opakování (doufejme)  </vt:lpstr>
      <vt:lpstr>Vodíkové ionty</vt:lpstr>
      <vt:lpstr>Vodíkové ionty</vt:lpstr>
      <vt:lpstr>                 Dynamika pohybu H3O+ a OH- ve vodě </vt:lpstr>
      <vt:lpstr>Náboje aminokyselin a konformace proteinů</vt:lpstr>
      <vt:lpstr>Definice pH a její důsledky</vt:lpstr>
      <vt:lpstr>Definice pH a její důsledky - řešení</vt:lpstr>
      <vt:lpstr>Pufry</vt:lpstr>
      <vt:lpstr>Pufry – řešení 1</vt:lpstr>
      <vt:lpstr>Pufry – řešení 2</vt:lpstr>
      <vt:lpstr>Proteinové pufry</vt:lpstr>
      <vt:lpstr>Proteinové pufry</vt:lpstr>
      <vt:lpstr>Fosfátový pufr</vt:lpstr>
      <vt:lpstr>Bikarbonátový pufr</vt:lpstr>
      <vt:lpstr>Bikarbonátový pufr</vt:lpstr>
      <vt:lpstr>Metabolismus a systém regulace ABR</vt:lpstr>
      <vt:lpstr>Bikarbonátový pufr</vt:lpstr>
      <vt:lpstr>Systém pufrů a  elektroneutralita</vt:lpstr>
      <vt:lpstr>Systém pufrů a elektroneutralita 2 - příklad</vt:lpstr>
      <vt:lpstr>             Poruchy  acidobazické rovnováhy </vt:lpstr>
      <vt:lpstr>Respirační poruchy  a jejich kompenzace</vt:lpstr>
      <vt:lpstr>Respirační alkalóza a její kompenzace</vt:lpstr>
      <vt:lpstr>Kompenzační diagramy</vt:lpstr>
      <vt:lpstr>Kompenzační diagramy 2</vt:lpstr>
      <vt:lpstr>Kompenzační diagram pCO2 vs BE – jiná verze</vt:lpstr>
      <vt:lpstr>„Bostonská“ pravidla diagnostiky ABR poruch </vt:lpstr>
      <vt:lpstr>Base Excess - BE</vt:lpstr>
      <vt:lpstr>Respirační acidóza a její kompenzace </vt:lpstr>
      <vt:lpstr>Co se odebírá a hodnotí?</vt:lpstr>
      <vt:lpstr>Měření krevních plynů – „Astrup“</vt:lpstr>
      <vt:lpstr>Kazuistika č. 3</vt:lpstr>
      <vt:lpstr>Možné příčiny respirační acidózy</vt:lpstr>
      <vt:lpstr>Kazuistika č. 2</vt:lpstr>
      <vt:lpstr>Možné příčiny respirační alkalózy</vt:lpstr>
      <vt:lpstr>Metabolické poruchy  a jejich kompenzace</vt:lpstr>
      <vt:lpstr>Metabolická acidóza 1 + kompenzace</vt:lpstr>
      <vt:lpstr>Metabolická acidóza 2 + kompenzace</vt:lpstr>
      <vt:lpstr>Kazuistika č. 1</vt:lpstr>
      <vt:lpstr>Metabolická acidóza -kompenzační diagramy</vt:lpstr>
      <vt:lpstr>Metabolická acidóza -kompenzační diagramy</vt:lpstr>
      <vt:lpstr>Možné příčiny metabolické acidózy</vt:lpstr>
      <vt:lpstr>Cvičení – metabolická alkalóza</vt:lpstr>
      <vt:lpstr>Metabolická alkalóza + kompenzace</vt:lpstr>
      <vt:lpstr>Kompenzace metabolické alkalózy </vt:lpstr>
      <vt:lpstr>Příčiny metabolické alkalózy</vt:lpstr>
      <vt:lpstr>Patogeneze paradoxní acidifikace moči a ztrát draslíku po těžkém zvracení</vt:lpstr>
      <vt:lpstr>Prezentace aplikace PowerPoint</vt:lpstr>
      <vt:lpstr>Klinické příklady poruch ABR</vt:lpstr>
      <vt:lpstr>Shrnutí</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Acidobazická rovnováha</dc:title>
  <dc:creator>Matousek Stanislav</dc:creator>
  <cp:lastModifiedBy>ucitel</cp:lastModifiedBy>
  <cp:revision>342</cp:revision>
  <dcterms:created xsi:type="dcterms:W3CDTF">2021-01-27T09:27:37Z</dcterms:created>
  <dcterms:modified xsi:type="dcterms:W3CDTF">2023-02-13T11:24:00Z</dcterms:modified>
</cp:coreProperties>
</file>