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2" r:id="rId4"/>
    <p:sldId id="258" r:id="rId5"/>
    <p:sldId id="264" r:id="rId6"/>
    <p:sldId id="265" r:id="rId7"/>
    <p:sldId id="263" r:id="rId8"/>
    <p:sldId id="266" r:id="rId9"/>
    <p:sldId id="261" r:id="rId10"/>
    <p:sldId id="259" r:id="rId11"/>
    <p:sldId id="274" r:id="rId12"/>
    <p:sldId id="267" r:id="rId13"/>
    <p:sldId id="260" r:id="rId14"/>
    <p:sldId id="268" r:id="rId15"/>
    <p:sldId id="269" r:id="rId16"/>
    <p:sldId id="271" r:id="rId17"/>
    <p:sldId id="270" r:id="rId18"/>
    <p:sldId id="272" r:id="rId19"/>
    <p:sldId id="273" r:id="rId20"/>
    <p:sldId id="275" r:id="rId21"/>
  </p:sldIdLst>
  <p:sldSz cx="9144000" cy="6858000" type="screen4x3"/>
  <p:notesSz cx="6858000" cy="9144000"/>
  <p:custDataLst>
    <p:tags r:id="rId22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48" y="15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08.04.2020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08.04.2020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08.04.2020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08.04.2020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08.04.2020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08.04.2020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08.04.2020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08.04.2020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08.04.2020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08.04.2020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08.04.2020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08.04.2020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37360" y="1916832"/>
            <a:ext cx="7406640" cy="1472184"/>
          </a:xfrm>
        </p:spPr>
        <p:txBody>
          <a:bodyPr/>
          <a:lstStyle/>
          <a:p>
            <a:r>
              <a:rPr lang="cs-CZ" dirty="0" smtClean="0"/>
              <a:t>Patofyziologie šoku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16420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498080" cy="1143000"/>
          </a:xfrm>
        </p:spPr>
        <p:txBody>
          <a:bodyPr/>
          <a:lstStyle/>
          <a:p>
            <a:r>
              <a:rPr lang="cs-CZ" dirty="0" smtClean="0"/>
              <a:t>Formy šoku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9632" y="1700808"/>
            <a:ext cx="7498080" cy="48006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lphaLcParenR"/>
            </a:pPr>
            <a:r>
              <a:rPr lang="cs-CZ" dirty="0" err="1" smtClean="0"/>
              <a:t>Hypovolemický</a:t>
            </a:r>
            <a:r>
              <a:rPr lang="cs-CZ" dirty="0" smtClean="0"/>
              <a:t> šok (tj. absolutní ztráta tekutin) – snížení </a:t>
            </a:r>
            <a:r>
              <a:rPr lang="cs-CZ" dirty="0" err="1" smtClean="0"/>
              <a:t>preloadu</a:t>
            </a:r>
            <a:endParaRPr lang="cs-CZ" dirty="0" smtClean="0"/>
          </a:p>
          <a:p>
            <a:pPr marL="514350" indent="-514350">
              <a:buAutoNum type="alphaLcParenR"/>
            </a:pPr>
            <a:r>
              <a:rPr lang="cs-CZ" dirty="0" smtClean="0"/>
              <a:t>Distribuční („teplý“) šok – snížení </a:t>
            </a:r>
            <a:r>
              <a:rPr lang="cs-CZ" dirty="0" err="1" smtClean="0"/>
              <a:t>afterloadu</a:t>
            </a:r>
            <a:r>
              <a:rPr lang="cs-CZ" dirty="0" smtClean="0"/>
              <a:t>, CO může být zvýšený</a:t>
            </a:r>
          </a:p>
          <a:p>
            <a:pPr marL="514350" indent="-514350">
              <a:buAutoNum type="alphaLcParenR"/>
            </a:pPr>
            <a:r>
              <a:rPr lang="cs-CZ" dirty="0" smtClean="0"/>
              <a:t>Kardiogenní šok – </a:t>
            </a:r>
            <a:r>
              <a:rPr lang="cs-CZ" dirty="0" err="1" smtClean="0"/>
              <a:t>normovolémie</a:t>
            </a:r>
            <a:r>
              <a:rPr lang="cs-CZ" dirty="0" smtClean="0"/>
              <a:t>, </a:t>
            </a:r>
            <a:r>
              <a:rPr lang="cs-CZ" dirty="0" err="1" smtClean="0"/>
              <a:t>normodistribuce</a:t>
            </a:r>
            <a:r>
              <a:rPr lang="cs-CZ" dirty="0" smtClean="0"/>
              <a:t>, snížení CO při poruše funkce srdce </a:t>
            </a:r>
          </a:p>
          <a:p>
            <a:pPr marL="514350" indent="-514350">
              <a:buAutoNum type="alphaLcParenR"/>
            </a:pPr>
            <a:r>
              <a:rPr lang="cs-CZ" dirty="0" smtClean="0"/>
              <a:t>Obstrukční šok – snížení </a:t>
            </a:r>
            <a:r>
              <a:rPr lang="cs-CZ" dirty="0" err="1" smtClean="0"/>
              <a:t>preloadu</a:t>
            </a:r>
            <a:r>
              <a:rPr lang="cs-CZ" dirty="0" smtClean="0"/>
              <a:t> jedné z komor při </a:t>
            </a:r>
            <a:r>
              <a:rPr lang="cs-CZ" dirty="0" err="1" smtClean="0"/>
              <a:t>normovolémii</a:t>
            </a:r>
            <a:r>
              <a:rPr lang="cs-CZ" dirty="0" smtClean="0"/>
              <a:t> a následné snížení CO – patofyziologie obdobná kardiogennímu šoku</a:t>
            </a:r>
          </a:p>
          <a:p>
            <a:pPr marL="514350" indent="-514350">
              <a:buAutoNum type="alphaL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6814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Křivky srdeční a cévní funkce u šoku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6176" y="1340768"/>
            <a:ext cx="2699792" cy="4800600"/>
          </a:xfrm>
        </p:spPr>
        <p:txBody>
          <a:bodyPr>
            <a:normAutofit/>
          </a:bodyPr>
          <a:lstStyle/>
          <a:p>
            <a:r>
              <a:rPr lang="cs-CZ" sz="1800" dirty="0" err="1" smtClean="0">
                <a:latin typeface="Arial" pitchFamily="34" charset="0"/>
                <a:cs typeface="Arial" pitchFamily="34" charset="0"/>
              </a:rPr>
              <a:t>Hypovolemický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 šok: kompenzace vazokonstrikcí a kardiálními mechanismy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Distribuční šok: kompenzace zejm. kardiálními mechanismy (vazokonstrikce zpravidla není možná)</a:t>
            </a:r>
          </a:p>
          <a:p>
            <a:r>
              <a:rPr lang="cs-CZ" sz="1800" dirty="0" smtClean="0">
                <a:latin typeface="Arial" pitchFamily="34" charset="0"/>
                <a:cs typeface="Arial" pitchFamily="34" charset="0"/>
              </a:rPr>
              <a:t>Kardiogenní (a obstrukční) šok: kompenzace vazokonstrikcí </a:t>
            </a:r>
          </a:p>
        </p:txBody>
      </p:sp>
      <p:grpSp>
        <p:nvGrpSpPr>
          <p:cNvPr id="12" name="Skupina 11"/>
          <p:cNvGrpSpPr/>
          <p:nvPr/>
        </p:nvGrpSpPr>
        <p:grpSpPr>
          <a:xfrm>
            <a:off x="509772" y="1196752"/>
            <a:ext cx="5663337" cy="4262005"/>
            <a:chOff x="1475656" y="1528798"/>
            <a:chExt cx="5663337" cy="4262005"/>
          </a:xfrm>
        </p:grpSpPr>
        <p:pic>
          <p:nvPicPr>
            <p:cNvPr id="4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9712" y="1528798"/>
              <a:ext cx="5159281" cy="41081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6" name="Přímá spojnice se šipkou 5"/>
            <p:cNvCxnSpPr/>
            <p:nvPr/>
          </p:nvCxnSpPr>
          <p:spPr>
            <a:xfrm flipV="1">
              <a:off x="2826721" y="4400752"/>
              <a:ext cx="0" cy="69481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/>
            <p:cNvSpPr txBox="1"/>
            <p:nvPr/>
          </p:nvSpPr>
          <p:spPr>
            <a:xfrm>
              <a:off x="1475656" y="4581128"/>
              <a:ext cx="151216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 smtClean="0"/>
                <a:t>Q [dm</a:t>
              </a:r>
              <a:r>
                <a:rPr lang="cs-CZ" sz="1600" baseline="30000" dirty="0" smtClean="0"/>
                <a:t>3</a:t>
              </a:r>
              <a:r>
                <a:rPr lang="cs-CZ" sz="1600" dirty="0" smtClean="0"/>
                <a:t>.min</a:t>
              </a:r>
              <a:r>
                <a:rPr lang="cs-CZ" sz="1600" baseline="30000" dirty="0" smtClean="0"/>
                <a:t>-1</a:t>
              </a:r>
              <a:r>
                <a:rPr lang="cs-CZ" sz="1600" dirty="0" smtClean="0"/>
                <a:t>]</a:t>
              </a:r>
              <a:endParaRPr lang="cs-CZ" sz="1600" dirty="0"/>
            </a:p>
          </p:txBody>
        </p:sp>
        <p:cxnSp>
          <p:nvCxnSpPr>
            <p:cNvPr id="10" name="Přímá spojnice se šipkou 9"/>
            <p:cNvCxnSpPr/>
            <p:nvPr/>
          </p:nvCxnSpPr>
          <p:spPr>
            <a:xfrm>
              <a:off x="3203848" y="5301208"/>
              <a:ext cx="792088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ovéPole 10"/>
            <p:cNvSpPr txBox="1"/>
            <p:nvPr/>
          </p:nvSpPr>
          <p:spPr>
            <a:xfrm>
              <a:off x="3203848" y="5452249"/>
              <a:ext cx="266429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 smtClean="0"/>
                <a:t>P [</a:t>
              </a:r>
              <a:r>
                <a:rPr lang="cs-CZ" sz="1600" dirty="0" err="1" smtClean="0"/>
                <a:t>mmHg</a:t>
              </a:r>
              <a:r>
                <a:rPr lang="cs-CZ" sz="1600" dirty="0" smtClean="0"/>
                <a:t>] v pravé síni</a:t>
              </a:r>
              <a:endParaRPr lang="cs-CZ" sz="1600" dirty="0"/>
            </a:p>
          </p:txBody>
        </p:sp>
      </p:grpSp>
      <p:pic>
        <p:nvPicPr>
          <p:cNvPr id="13" name="Picture 2" descr="http://o.quizlet.com/i/E7P6z4XySta1htzMfDHg1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9713" y="5515370"/>
            <a:ext cx="2612856" cy="1251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694788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Hypovolemický</a:t>
            </a:r>
            <a:r>
              <a:rPr lang="cs-CZ" dirty="0" smtClean="0"/>
              <a:t> šok - příčiny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Akutní krvácení</a:t>
            </a:r>
          </a:p>
          <a:p>
            <a:r>
              <a:rPr lang="cs-CZ" dirty="0" smtClean="0"/>
              <a:t>Popáleniny, traumata</a:t>
            </a:r>
          </a:p>
          <a:p>
            <a:r>
              <a:rPr lang="cs-CZ" dirty="0" smtClean="0"/>
              <a:t>Rychlý vznik ascitu</a:t>
            </a:r>
          </a:p>
          <a:p>
            <a:r>
              <a:rPr lang="cs-CZ" dirty="0" smtClean="0"/>
              <a:t>Akutní pankreatitida</a:t>
            </a:r>
          </a:p>
          <a:p>
            <a:r>
              <a:rPr lang="cs-CZ" dirty="0" smtClean="0"/>
              <a:t>Těžká dehydratace</a:t>
            </a:r>
          </a:p>
          <a:p>
            <a:pPr lvl="1"/>
            <a:r>
              <a:rPr lang="cs-CZ" dirty="0" smtClean="0"/>
              <a:t>Zvracení, průjmy</a:t>
            </a:r>
          </a:p>
          <a:p>
            <a:pPr lvl="1"/>
            <a:r>
              <a:rPr lang="cs-CZ" dirty="0" smtClean="0"/>
              <a:t>Excesivní diuréza (např. diabetes </a:t>
            </a:r>
            <a:r>
              <a:rPr lang="cs-CZ" dirty="0" err="1" smtClean="0"/>
              <a:t>insipidus</a:t>
            </a:r>
            <a:r>
              <a:rPr lang="cs-CZ" dirty="0" smtClean="0"/>
              <a:t>)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141361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cs-CZ" dirty="0" smtClean="0"/>
              <a:t>Distribuční šok - příčiny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Anafylaktický šok</a:t>
            </a:r>
          </a:p>
          <a:p>
            <a:r>
              <a:rPr lang="cs-CZ" dirty="0" err="1" smtClean="0"/>
              <a:t>Anafylaktoidní</a:t>
            </a:r>
            <a:r>
              <a:rPr lang="cs-CZ" dirty="0" smtClean="0"/>
              <a:t> šok</a:t>
            </a:r>
          </a:p>
          <a:p>
            <a:pPr lvl="1"/>
            <a:r>
              <a:rPr lang="cs-CZ" dirty="0" smtClean="0"/>
              <a:t>Účast mediátorů žírných buněk, ale bez </a:t>
            </a:r>
            <a:r>
              <a:rPr lang="cs-CZ" dirty="0" err="1" smtClean="0"/>
              <a:t>IgE</a:t>
            </a:r>
            <a:endParaRPr lang="cs-CZ" dirty="0" smtClean="0"/>
          </a:p>
          <a:p>
            <a:pPr lvl="1"/>
            <a:r>
              <a:rPr lang="cs-CZ" dirty="0" smtClean="0"/>
              <a:t>Např. hadí jedy, </a:t>
            </a:r>
            <a:r>
              <a:rPr lang="cs-CZ" dirty="0" err="1" smtClean="0"/>
              <a:t>radiokontrastní</a:t>
            </a:r>
            <a:r>
              <a:rPr lang="cs-CZ" dirty="0" smtClean="0"/>
              <a:t> látky</a:t>
            </a:r>
          </a:p>
          <a:p>
            <a:r>
              <a:rPr lang="cs-CZ" dirty="0" smtClean="0"/>
              <a:t>Septický šok</a:t>
            </a:r>
          </a:p>
          <a:p>
            <a:pPr lvl="1"/>
            <a:r>
              <a:rPr lang="cs-CZ" dirty="0" smtClean="0"/>
              <a:t>Účast bakteriálních lipopolysacharidů</a:t>
            </a:r>
          </a:p>
          <a:p>
            <a:pPr lvl="1"/>
            <a:r>
              <a:rPr lang="cs-CZ" dirty="0" smtClean="0"/>
              <a:t>Bakteriální toxiny</a:t>
            </a:r>
          </a:p>
          <a:p>
            <a:pPr lvl="1"/>
            <a:r>
              <a:rPr lang="cs-CZ" dirty="0" smtClean="0"/>
              <a:t>IL-1, TNF-</a:t>
            </a:r>
            <a:r>
              <a:rPr lang="el-GR" dirty="0" smtClean="0"/>
              <a:t>α</a:t>
            </a:r>
            <a:r>
              <a:rPr lang="cs-CZ" dirty="0" smtClean="0"/>
              <a:t> – stimulují tvorbu PGE</a:t>
            </a:r>
            <a:r>
              <a:rPr lang="cs-CZ" baseline="-25000" dirty="0" smtClean="0"/>
              <a:t>2</a:t>
            </a:r>
            <a:r>
              <a:rPr lang="cs-CZ" dirty="0" smtClean="0"/>
              <a:t> a NO</a:t>
            </a:r>
          </a:p>
          <a:p>
            <a:r>
              <a:rPr lang="cs-CZ" dirty="0" smtClean="0"/>
              <a:t>Neurogenní šok</a:t>
            </a:r>
          </a:p>
          <a:p>
            <a:pPr lvl="1"/>
            <a:r>
              <a:rPr lang="cs-CZ" dirty="0" smtClean="0"/>
              <a:t>Vazodilatace v důsledku poruchy vazomotorického centra nebo jeho drah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87000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cs-CZ" dirty="0" smtClean="0"/>
              <a:t>Kardiogenní šok - příčiny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003232" cy="4785395"/>
          </a:xfrm>
        </p:spPr>
        <p:txBody>
          <a:bodyPr>
            <a:normAutofit fontScale="92500" lnSpcReduction="20000"/>
          </a:bodyPr>
          <a:lstStyle/>
          <a:p>
            <a:r>
              <a:rPr lang="cs-CZ" sz="2800" dirty="0" smtClean="0"/>
              <a:t>Infarkt myokardu</a:t>
            </a:r>
          </a:p>
          <a:p>
            <a:r>
              <a:rPr lang="cs-CZ" sz="2800" dirty="0" smtClean="0"/>
              <a:t>Arytmie</a:t>
            </a:r>
          </a:p>
          <a:p>
            <a:r>
              <a:rPr lang="cs-CZ" sz="2800" dirty="0" smtClean="0"/>
              <a:t>Chlopenní vady (např. ruptura papilárních svalů)</a:t>
            </a:r>
          </a:p>
          <a:p>
            <a:r>
              <a:rPr lang="cs-CZ" sz="2800" dirty="0" smtClean="0"/>
              <a:t>Dekompenzace selhání při dilatační kardiomyopatii, restriktivní kardiomyopatii, amyloidóze…</a:t>
            </a:r>
          </a:p>
          <a:p>
            <a:r>
              <a:rPr lang="cs-CZ" sz="2800" dirty="0" smtClean="0"/>
              <a:t>Přetížení srdce katecholaminy („tako-</a:t>
            </a:r>
            <a:r>
              <a:rPr lang="cs-CZ" sz="2800" dirty="0" err="1" smtClean="0"/>
              <a:t>tsubo</a:t>
            </a:r>
            <a:r>
              <a:rPr lang="cs-CZ" sz="2800" dirty="0" smtClean="0"/>
              <a:t> kardiomyopatie“ – </a:t>
            </a:r>
            <a:r>
              <a:rPr lang="cs-CZ" sz="2800" dirty="0" err="1" smtClean="0"/>
              <a:t>akinéza</a:t>
            </a:r>
            <a:r>
              <a:rPr lang="cs-CZ" sz="2800" dirty="0" smtClean="0"/>
              <a:t> hrotu + hyperkinéza báze)</a:t>
            </a:r>
          </a:p>
          <a:p>
            <a:pPr marL="82296" indent="0">
              <a:buNone/>
            </a:pPr>
            <a:endParaRPr lang="cs-CZ" sz="2800" dirty="0" smtClean="0"/>
          </a:p>
          <a:p>
            <a:pPr marL="82296" indent="0">
              <a:buNone/>
            </a:pPr>
            <a:endParaRPr lang="cs-CZ" sz="2800" dirty="0" smtClean="0"/>
          </a:p>
          <a:p>
            <a:r>
              <a:rPr lang="cs-CZ" sz="2800" dirty="0" smtClean="0"/>
              <a:t>Ruptura komorového septa</a:t>
            </a:r>
          </a:p>
          <a:p>
            <a:r>
              <a:rPr lang="cs-CZ" sz="2800" dirty="0" smtClean="0"/>
              <a:t>Obstrukční šok – např. srdeční tamponáda, masivní plicní embolie, disekce aorty</a:t>
            </a:r>
            <a:endParaRPr lang="cs-CZ" sz="2800" dirty="0"/>
          </a:p>
        </p:txBody>
      </p:sp>
      <p:pic>
        <p:nvPicPr>
          <p:cNvPr id="1026" name="Picture 2" descr="https://encrypted-tbn0.gstatic.com/images?q=tbn:ANd9GcQQtSiuL07uDaZxA4jCasQ6j7GWaWKJJ7JfAzWg7AsOFADIugPUI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933056"/>
            <a:ext cx="2586832" cy="112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237387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Orgánové komplikace při šoku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Plíce</a:t>
            </a:r>
          </a:p>
          <a:p>
            <a:pPr lvl="1"/>
            <a:r>
              <a:rPr lang="cs-CZ" dirty="0" smtClean="0"/>
              <a:t>ARDS</a:t>
            </a:r>
          </a:p>
          <a:p>
            <a:r>
              <a:rPr lang="cs-CZ" dirty="0" smtClean="0"/>
              <a:t>Játra</a:t>
            </a:r>
          </a:p>
          <a:p>
            <a:pPr lvl="1"/>
            <a:r>
              <a:rPr lang="cs-CZ" dirty="0" smtClean="0"/>
              <a:t>nekróza </a:t>
            </a:r>
            <a:r>
              <a:rPr lang="cs-CZ" dirty="0" err="1" smtClean="0"/>
              <a:t>hepatocytů</a:t>
            </a:r>
            <a:endParaRPr lang="cs-CZ" dirty="0" smtClean="0"/>
          </a:p>
          <a:p>
            <a:r>
              <a:rPr lang="cs-CZ" dirty="0" smtClean="0"/>
              <a:t>GIT</a:t>
            </a:r>
          </a:p>
          <a:p>
            <a:pPr lvl="1"/>
            <a:r>
              <a:rPr lang="cs-CZ" dirty="0" smtClean="0"/>
              <a:t>stresový vřed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ekrotické poškození střevní sliznice → sepse</a:t>
            </a:r>
          </a:p>
          <a:p>
            <a:r>
              <a:rPr lang="cs-CZ" dirty="0" smtClean="0"/>
              <a:t>Ledviny</a:t>
            </a:r>
          </a:p>
          <a:p>
            <a:pPr lvl="1"/>
            <a:r>
              <a:rPr lang="cs-CZ" dirty="0" smtClean="0"/>
              <a:t>akutní renální selhání při konstrikci </a:t>
            </a:r>
            <a:r>
              <a:rPr lang="cs-CZ" dirty="0" err="1" smtClean="0"/>
              <a:t>arteria</a:t>
            </a:r>
            <a:r>
              <a:rPr lang="cs-CZ" dirty="0" smtClean="0"/>
              <a:t> </a:t>
            </a:r>
            <a:r>
              <a:rPr lang="cs-CZ" dirty="0" err="1" smtClean="0"/>
              <a:t>afferens</a:t>
            </a:r>
            <a:endParaRPr lang="cs-CZ" dirty="0" smtClean="0"/>
          </a:p>
          <a:p>
            <a:pPr lvl="1"/>
            <a:r>
              <a:rPr lang="cs-CZ" dirty="0" smtClean="0"/>
              <a:t>akutní tubulární nekróza při ischemii</a:t>
            </a:r>
          </a:p>
          <a:p>
            <a:pPr marL="82296" indent="0">
              <a:buNone/>
            </a:pPr>
            <a:endParaRPr lang="cs-CZ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809200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Diseminovaná intravaskulární </a:t>
            </a:r>
            <a:r>
              <a:rPr lang="cs-CZ" sz="3200" dirty="0" err="1" smtClean="0"/>
              <a:t>koagulopatie</a:t>
            </a:r>
            <a:r>
              <a:rPr lang="cs-CZ" sz="3200" dirty="0" smtClean="0"/>
              <a:t> (DIC)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628800"/>
            <a:ext cx="3610744" cy="4525963"/>
          </a:xfrm>
        </p:spPr>
        <p:txBody>
          <a:bodyPr>
            <a:normAutofit fontScale="92500" lnSpcReduction="20000"/>
          </a:bodyPr>
          <a:lstStyle/>
          <a:p>
            <a:r>
              <a:rPr lang="cs-CZ" sz="2600" dirty="0" smtClean="0"/>
              <a:t>Systémová </a:t>
            </a:r>
            <a:r>
              <a:rPr lang="cs-CZ" sz="2600" smtClean="0"/>
              <a:t>expozice trombinu</a:t>
            </a:r>
            <a:endParaRPr lang="cs-CZ" sz="2600" dirty="0" smtClean="0"/>
          </a:p>
          <a:p>
            <a:pPr>
              <a:defRPr/>
            </a:pPr>
            <a:r>
              <a:rPr lang="cs-CZ" sz="2600" dirty="0"/>
              <a:t>2 fáze:</a:t>
            </a:r>
          </a:p>
          <a:p>
            <a:pPr marL="971550" lvl="1" indent="-514350">
              <a:buFont typeface="Arial" charset="0"/>
              <a:buAutoNum type="arabicParenR"/>
              <a:defRPr/>
            </a:pPr>
            <a:r>
              <a:rPr lang="cs-CZ" sz="2000" dirty="0"/>
              <a:t>Tvorba </a:t>
            </a:r>
            <a:r>
              <a:rPr lang="cs-CZ" sz="2000" dirty="0" err="1"/>
              <a:t>mikrotrombů</a:t>
            </a:r>
            <a:r>
              <a:rPr lang="cs-CZ" sz="2000" dirty="0"/>
              <a:t> (s lokální ischémií)</a:t>
            </a:r>
          </a:p>
          <a:p>
            <a:pPr marL="971550" lvl="1" indent="-514350">
              <a:buFont typeface="Arial" charset="0"/>
              <a:buAutoNum type="arabicParenR"/>
              <a:defRPr/>
            </a:pPr>
            <a:r>
              <a:rPr lang="cs-CZ" sz="2000" dirty="0"/>
              <a:t>Vyčerpání koagulačních faktorů a orgánové krvácení</a:t>
            </a:r>
          </a:p>
          <a:p>
            <a:r>
              <a:rPr lang="cs-CZ" sz="2400" dirty="0" smtClean="0"/>
              <a:t>Důsledek poškození cévní výstelky</a:t>
            </a:r>
          </a:p>
          <a:p>
            <a:r>
              <a:rPr lang="cs-CZ" sz="2400" dirty="0" smtClean="0"/>
              <a:t>Navíc zpomalení toku krve (urychluje koagulační reakce)</a:t>
            </a:r>
          </a:p>
          <a:p>
            <a:r>
              <a:rPr lang="cs-CZ" sz="2400" dirty="0" smtClean="0"/>
              <a:t>Zvláště častá u septického šoku</a:t>
            </a:r>
            <a:endParaRPr lang="cs-CZ" sz="2400" dirty="0"/>
          </a:p>
        </p:txBody>
      </p:sp>
      <p:pic>
        <p:nvPicPr>
          <p:cNvPr id="4" name="Picture 5" descr="http://www.impact-r.com/en/wp-content/uploads/2012/01/bloodclo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276872"/>
            <a:ext cx="4211513" cy="2789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81247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 smtClean="0"/>
              <a:t>Syndrom systémové zánětlivé odpovědi (SIRS) 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Systémová aktivace imunitních mechanismů</a:t>
            </a:r>
          </a:p>
          <a:p>
            <a:r>
              <a:rPr lang="cs-CZ" dirty="0" smtClean="0"/>
              <a:t>Příčiny:</a:t>
            </a:r>
          </a:p>
          <a:p>
            <a:pPr lvl="1"/>
            <a:r>
              <a:rPr lang="cs-CZ" dirty="0" smtClean="0"/>
              <a:t>infekce (sepse)</a:t>
            </a:r>
          </a:p>
          <a:p>
            <a:pPr lvl="1"/>
            <a:r>
              <a:rPr lang="cs-CZ" dirty="0" smtClean="0"/>
              <a:t>šok z neinfekčních příčin (difúzní poškození tkání při hypoxii)</a:t>
            </a:r>
          </a:p>
          <a:p>
            <a:pPr lvl="1"/>
            <a:r>
              <a:rPr lang="cs-CZ" dirty="0" smtClean="0"/>
              <a:t>inkompatibilní transfúze</a:t>
            </a:r>
          </a:p>
          <a:p>
            <a:pPr lvl="1"/>
            <a:r>
              <a:rPr lang="cs-CZ" dirty="0" smtClean="0"/>
              <a:t>radiační syndrom (zejm. GIT forma)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5236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4311"/>
            <a:ext cx="8229600" cy="946416"/>
          </a:xfrm>
        </p:spPr>
        <p:txBody>
          <a:bodyPr>
            <a:normAutofit fontScale="90000"/>
          </a:bodyPr>
          <a:lstStyle/>
          <a:p>
            <a:r>
              <a:rPr lang="cs-CZ" sz="3600" dirty="0" smtClean="0"/>
              <a:t>Syndrom dechové tísně dospělých (ARDS – „šoková plíce“)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340768"/>
            <a:ext cx="3600400" cy="4906003"/>
          </a:xfrm>
        </p:spPr>
        <p:txBody>
          <a:bodyPr>
            <a:normAutofit lnSpcReduction="10000"/>
          </a:bodyPr>
          <a:lstStyle/>
          <a:p>
            <a:r>
              <a:rPr lang="cs-CZ" sz="2000" dirty="0" smtClean="0"/>
              <a:t>Důsledek zánětlivého poškození plíce při SIRS, plicních infekcích, aspiraci žal. šťávy, tonutí</a:t>
            </a:r>
          </a:p>
          <a:p>
            <a:r>
              <a:rPr lang="cs-CZ" sz="2000" dirty="0" smtClean="0"/>
              <a:t>Exsudativní fáze (v řádu hodin): uvolnění </a:t>
            </a:r>
            <a:r>
              <a:rPr lang="cs-CZ" sz="2000" dirty="0" err="1" smtClean="0"/>
              <a:t>cytokinů</a:t>
            </a:r>
            <a:r>
              <a:rPr lang="cs-CZ" sz="2000" dirty="0" smtClean="0"/>
              <a:t>, infiltrace leukocyty, plicní edém, destrukce </a:t>
            </a:r>
            <a:r>
              <a:rPr lang="cs-CZ" sz="2000" dirty="0" err="1" smtClean="0"/>
              <a:t>pneumocytů</a:t>
            </a:r>
            <a:r>
              <a:rPr lang="cs-CZ" sz="2000" dirty="0" smtClean="0"/>
              <a:t> typu I</a:t>
            </a:r>
          </a:p>
          <a:p>
            <a:r>
              <a:rPr lang="cs-CZ" sz="2000" dirty="0" err="1" smtClean="0"/>
              <a:t>Proliferativní</a:t>
            </a:r>
            <a:r>
              <a:rPr lang="cs-CZ" sz="2000" dirty="0" smtClean="0"/>
              <a:t> fáze: fibróza,   ↑ mrtvý prostor, proliferace </a:t>
            </a:r>
            <a:r>
              <a:rPr lang="cs-CZ" sz="2000" dirty="0" err="1" smtClean="0"/>
              <a:t>pneumocytů</a:t>
            </a:r>
            <a:r>
              <a:rPr lang="cs-CZ" sz="2000" dirty="0" smtClean="0"/>
              <a:t> typu II</a:t>
            </a:r>
          </a:p>
          <a:p>
            <a:r>
              <a:rPr lang="cs-CZ" sz="2000" dirty="0" smtClean="0"/>
              <a:t>Reparativní fáze: ↓ zánět,   ↓ edém, přetrvává fibróza, většinou trvalá plicní restrikce</a:t>
            </a:r>
          </a:p>
          <a:p>
            <a:endParaRPr lang="cs-CZ" sz="2000" dirty="0"/>
          </a:p>
        </p:txBody>
      </p:sp>
      <p:pic>
        <p:nvPicPr>
          <p:cNvPr id="1026" name="Picture 2" descr="http://classconnection.s3.amazonaws.com/445/flashcards/491445/jpg/ards_clinical_pathology131841926367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4943" y="964554"/>
            <a:ext cx="5448300" cy="580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96729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Multiorgánová dysfunkce (MODS)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Selhání více orgánů najednou</a:t>
            </a:r>
            <a:r>
              <a:rPr lang="cs-CZ" dirty="0"/>
              <a:t> </a:t>
            </a:r>
            <a:r>
              <a:rPr lang="cs-CZ" dirty="0" smtClean="0"/>
              <a:t>(plíce, játra, GIT, ledviny, mozek, srdce)</a:t>
            </a:r>
          </a:p>
          <a:p>
            <a:r>
              <a:rPr lang="cs-CZ" dirty="0" smtClean="0"/>
              <a:t>Může se rozvinout i s odstupem (v řádu dní až týdnů)</a:t>
            </a:r>
          </a:p>
          <a:p>
            <a:r>
              <a:rPr lang="cs-CZ" dirty="0" err="1" smtClean="0"/>
              <a:t>Hypermetabolismus</a:t>
            </a:r>
            <a:r>
              <a:rPr lang="cs-CZ" dirty="0"/>
              <a:t>,  katabolický </a:t>
            </a:r>
            <a:r>
              <a:rPr lang="cs-CZ" dirty="0" smtClean="0"/>
              <a:t>stres</a:t>
            </a:r>
          </a:p>
          <a:p>
            <a:r>
              <a:rPr lang="cs-CZ" dirty="0" smtClean="0"/>
              <a:t>Může předcházet i následovat SIRS</a:t>
            </a:r>
          </a:p>
        </p:txBody>
      </p:sp>
    </p:spTree>
    <p:extLst>
      <p:ext uri="{BB962C8B-B14F-4D97-AF65-F5344CB8AC3E}">
        <p14:creationId xmlns:p14="http://schemas.microsoft.com/office/powerpoint/2010/main" val="4271453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Šok - definice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Těžká </a:t>
            </a:r>
            <a:r>
              <a:rPr lang="cs-CZ" sz="2400" dirty="0" err="1" smtClean="0"/>
              <a:t>hypoperfúze</a:t>
            </a:r>
            <a:r>
              <a:rPr lang="cs-CZ" sz="2400" dirty="0" smtClean="0"/>
              <a:t> tkání spojená se snížením dodávky kyslíku orgánům</a:t>
            </a:r>
          </a:p>
          <a:p>
            <a:r>
              <a:rPr lang="cs-CZ" sz="2400" dirty="0" smtClean="0"/>
              <a:t>Přítomnost systémové hypotenze (z různých příčin)</a:t>
            </a:r>
          </a:p>
          <a:p>
            <a:r>
              <a:rPr lang="cs-CZ" sz="2400" dirty="0"/>
              <a:t>P = Q </a:t>
            </a:r>
            <a:r>
              <a:rPr lang="cs-CZ" sz="2400" dirty="0">
                <a:sym typeface="Symbol" pitchFamily="18" charset="2"/>
              </a:rPr>
              <a:t></a:t>
            </a:r>
            <a:r>
              <a:rPr lang="cs-CZ" sz="2400" dirty="0"/>
              <a:t> R</a:t>
            </a:r>
          </a:p>
          <a:p>
            <a:r>
              <a:rPr lang="cs-CZ" sz="2400" dirty="0" smtClean="0"/>
              <a:t>Q ~ CO = SV </a:t>
            </a:r>
            <a:r>
              <a:rPr lang="cs-CZ" sz="2400" dirty="0" smtClean="0">
                <a:sym typeface="Symbol" pitchFamily="18" charset="2"/>
              </a:rPr>
              <a:t> f</a:t>
            </a:r>
            <a:endParaRPr lang="cs-CZ" sz="2400" dirty="0" smtClean="0"/>
          </a:p>
          <a:p>
            <a:r>
              <a:rPr lang="cs-CZ" sz="2400" dirty="0" smtClean="0"/>
              <a:t>CO závisí na:</a:t>
            </a:r>
          </a:p>
          <a:p>
            <a:pPr marL="0" indent="0">
              <a:buNone/>
            </a:pPr>
            <a:r>
              <a:rPr lang="cs-CZ" sz="2400" dirty="0" smtClean="0"/>
              <a:t>                  a) funkci srdce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b) žilním návratu (→preload) ~ CO</a:t>
            </a:r>
          </a:p>
          <a:p>
            <a:pPr>
              <a:buFont typeface="Arial" charset="0"/>
              <a:buChar char="•"/>
            </a:pPr>
            <a:r>
              <a:rPr lang="cs-CZ" sz="2400" dirty="0" smtClean="0"/>
              <a:t>R – systémová rezistence (hl. arteriol) - </a:t>
            </a:r>
            <a:r>
              <a:rPr lang="cs-CZ" sz="2400" dirty="0" err="1" smtClean="0"/>
              <a:t>afterload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3355135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zásady 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dirty="0" smtClean="0"/>
              <a:t>Léčba základní příčiny</a:t>
            </a:r>
          </a:p>
          <a:p>
            <a:r>
              <a:rPr lang="cs-CZ" sz="2800" dirty="0" smtClean="0"/>
              <a:t>Pozitivně inotropní látky, vazopresory (např. katecholaminy – ale: u obstrukce výtoku ze srdečních dutin mohou situaci zhoršit)</a:t>
            </a:r>
          </a:p>
          <a:p>
            <a:r>
              <a:rPr lang="cs-CZ" sz="2800" dirty="0" smtClean="0"/>
              <a:t>Koloidní roztoky, krystaloidní roztoky (ale: u kardiogenního šoku možnost vzniku edému)</a:t>
            </a:r>
          </a:p>
          <a:p>
            <a:r>
              <a:rPr lang="cs-CZ" sz="2800" dirty="0" smtClean="0"/>
              <a:t>O</a:t>
            </a:r>
            <a:r>
              <a:rPr lang="cs-CZ" sz="2800" baseline="-25000" dirty="0" smtClean="0"/>
              <a:t>2</a:t>
            </a:r>
          </a:p>
          <a:p>
            <a:r>
              <a:rPr lang="cs-CZ" sz="2800" dirty="0" err="1" smtClean="0"/>
              <a:t>i.v</a:t>
            </a:r>
            <a:r>
              <a:rPr lang="cs-CZ" sz="2800" dirty="0" smtClean="0"/>
              <a:t>. kortikoidy (anafylaxe, SIRS?)</a:t>
            </a:r>
          </a:p>
          <a:p>
            <a:r>
              <a:rPr lang="cs-CZ" sz="2800" dirty="0" smtClean="0"/>
              <a:t>ATB (septický šok)</a:t>
            </a:r>
          </a:p>
          <a:p>
            <a:r>
              <a:rPr lang="cs-CZ" sz="2800" dirty="0" smtClean="0"/>
              <a:t>Mechanická podpora oběhu (kardiogenní šok)</a:t>
            </a:r>
          </a:p>
          <a:p>
            <a:r>
              <a:rPr lang="cs-CZ" sz="2800" dirty="0" smtClean="0"/>
              <a:t>Protišoková poloha</a:t>
            </a:r>
          </a:p>
        </p:txBody>
      </p:sp>
    </p:spTree>
    <p:extLst>
      <p:ext uri="{BB962C8B-B14F-4D97-AF65-F5344CB8AC3E}">
        <p14:creationId xmlns:p14="http://schemas.microsoft.com/office/powerpoint/2010/main" val="3576791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Křivky srdeční a cévní funkce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aa</a:t>
            </a:r>
            <a:endParaRPr lang="cs-CZ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196752"/>
            <a:ext cx="5662929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867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šoku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Kompenzace vyvolávající příčiny</a:t>
            </a:r>
          </a:p>
          <a:p>
            <a:r>
              <a:rPr lang="cs-CZ" dirty="0" smtClean="0"/>
              <a:t>Dekompenzace</a:t>
            </a:r>
          </a:p>
          <a:p>
            <a:r>
              <a:rPr lang="cs-CZ" dirty="0" smtClean="0"/>
              <a:t>Refrakterní šok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3701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Kompenzační mechanismy a jejich limity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3754760" cy="4929411"/>
          </a:xfrm>
        </p:spPr>
        <p:txBody>
          <a:bodyPr>
            <a:normAutofit fontScale="77500" lnSpcReduction="20000"/>
          </a:bodyPr>
          <a:lstStyle/>
          <a:p>
            <a:r>
              <a:rPr lang="cs-CZ" sz="2000" dirty="0" smtClean="0"/>
              <a:t>Aktivace sympatiku (desítky sekund)</a:t>
            </a:r>
          </a:p>
          <a:p>
            <a:r>
              <a:rPr lang="cs-CZ" sz="2000" dirty="0" smtClean="0"/>
              <a:t>Aktivace RAAS (cca hodina)</a:t>
            </a:r>
          </a:p>
          <a:p>
            <a:r>
              <a:rPr lang="cs-CZ" sz="2000" dirty="0" smtClean="0"/>
              <a:t>Vasokonstrikce (je-li možná)</a:t>
            </a:r>
          </a:p>
          <a:p>
            <a:r>
              <a:rPr lang="cs-CZ" sz="2000" dirty="0" smtClean="0"/>
              <a:t>Vasodilatace ve vybraných orgánech (zejm. myokard)</a:t>
            </a:r>
          </a:p>
          <a:p>
            <a:r>
              <a:rPr lang="cs-CZ" sz="2000" dirty="0" smtClean="0"/>
              <a:t>Pozitivně </a:t>
            </a:r>
            <a:r>
              <a:rPr lang="cs-CZ" sz="2000" dirty="0" err="1" smtClean="0"/>
              <a:t>inotropní</a:t>
            </a:r>
            <a:r>
              <a:rPr lang="cs-CZ" sz="2000" dirty="0" smtClean="0"/>
              <a:t> účinek sympatiku na srdce (je-li možný) – ale za cenu vyšších nároků na myokard</a:t>
            </a:r>
          </a:p>
          <a:p>
            <a:r>
              <a:rPr lang="cs-CZ" sz="2000" dirty="0" smtClean="0"/>
              <a:t>Zvýšení TF – ale při vysoké frekvenci CO klesá</a:t>
            </a:r>
          </a:p>
          <a:p>
            <a:r>
              <a:rPr lang="cs-CZ" sz="2000" dirty="0" smtClean="0"/>
              <a:t>Udržení cirkulujícího </a:t>
            </a:r>
            <a:r>
              <a:rPr lang="cs-CZ" sz="2000" dirty="0" err="1" smtClean="0"/>
              <a:t>volumu</a:t>
            </a:r>
            <a:r>
              <a:rPr lang="cs-CZ" sz="2000" dirty="0" smtClean="0"/>
              <a:t> snížením diurézy – ale za cenu akutního renálního selhání</a:t>
            </a:r>
          </a:p>
          <a:p>
            <a:r>
              <a:rPr lang="cs-CZ" sz="2000" dirty="0" smtClean="0"/>
              <a:t>Přesun tkání na anaerobní metabolismus - ale za cenu ↓ ATP a ↑ laktátu (acidóza) </a:t>
            </a:r>
          </a:p>
          <a:p>
            <a:r>
              <a:rPr lang="cs-CZ" sz="2000" dirty="0" smtClean="0"/>
              <a:t>Posun </a:t>
            </a:r>
            <a:r>
              <a:rPr lang="cs-CZ" sz="2000" dirty="0"/>
              <a:t>saturační křivky hemoglobinu doprava (↑2,3-DPG</a:t>
            </a:r>
            <a:r>
              <a:rPr lang="cs-CZ" sz="2000" dirty="0" smtClean="0"/>
              <a:t>)</a:t>
            </a:r>
          </a:p>
          <a:p>
            <a:r>
              <a:rPr lang="cs-CZ" sz="2000" dirty="0" smtClean="0"/>
              <a:t>Hyperglykémie – ale utilizace </a:t>
            </a:r>
            <a:r>
              <a:rPr lang="cs-CZ" sz="2000" dirty="0" err="1" smtClean="0"/>
              <a:t>Glc</a:t>
            </a:r>
            <a:r>
              <a:rPr lang="cs-CZ" sz="2000" dirty="0" smtClean="0"/>
              <a:t> v periférii je snížená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Picture 2" descr="http://pfyziollfup.upol.cz/castwiki2/wp-content/uploads/2011/07/Frekv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916832"/>
            <a:ext cx="4150322" cy="2886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9114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Dekompenzace šoku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↓ TK</a:t>
            </a:r>
          </a:p>
          <a:p>
            <a:r>
              <a:rPr lang="cs-CZ" sz="2400" dirty="0" smtClean="0"/>
              <a:t>↓ diuréza</a:t>
            </a:r>
          </a:p>
          <a:p>
            <a:r>
              <a:rPr lang="cs-CZ" sz="2400" dirty="0" err="1" smtClean="0"/>
              <a:t>Hypoperfúze</a:t>
            </a:r>
            <a:r>
              <a:rPr lang="cs-CZ" sz="2400" dirty="0" smtClean="0"/>
              <a:t> mozku – zhoršení mentálních funkcí</a:t>
            </a:r>
          </a:p>
          <a:p>
            <a:r>
              <a:rPr lang="cs-CZ" sz="2400" smtClean="0"/>
              <a:t>Akrocyanóza</a:t>
            </a:r>
          </a:p>
          <a:p>
            <a:r>
              <a:rPr lang="cs-CZ" sz="2400" smtClean="0"/>
              <a:t>Tachypnoe</a:t>
            </a:r>
            <a:endParaRPr lang="cs-CZ" sz="2400" dirty="0" smtClean="0"/>
          </a:p>
          <a:p>
            <a:r>
              <a:rPr lang="cs-CZ" sz="2400" dirty="0" smtClean="0"/>
              <a:t>Léčba – koloidní roztoky, katecholaminy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27250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Šok na buněčné úrovni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742" y="1628800"/>
            <a:ext cx="5122912" cy="4525963"/>
          </a:xfrm>
        </p:spPr>
        <p:txBody>
          <a:bodyPr>
            <a:normAutofit/>
          </a:bodyPr>
          <a:lstStyle/>
          <a:p>
            <a:r>
              <a:rPr lang="cs-CZ" sz="2400" dirty="0" smtClean="0"/>
              <a:t>Mitochondriální dysfunkce (důsledek hypoxie) – snížená produkce ATP</a:t>
            </a:r>
          </a:p>
          <a:p>
            <a:r>
              <a:rPr lang="cs-CZ" sz="2400" dirty="0" smtClean="0"/>
              <a:t>↑ tvorba ROS dysfunkčními mitochondriemi</a:t>
            </a:r>
          </a:p>
          <a:p>
            <a:r>
              <a:rPr lang="cs-CZ" sz="2400" dirty="0" smtClean="0"/>
              <a:t>Selhání iontových pump (hl. Na/K ATP-</a:t>
            </a:r>
            <a:r>
              <a:rPr lang="cs-CZ" sz="2400" dirty="0" err="1" smtClean="0"/>
              <a:t>ázy</a:t>
            </a:r>
            <a:r>
              <a:rPr lang="cs-CZ" sz="2400" dirty="0" smtClean="0"/>
              <a:t> →↑intracelulární Ca</a:t>
            </a:r>
            <a:r>
              <a:rPr lang="cs-CZ" sz="2400" baseline="30000" dirty="0" smtClean="0"/>
              <a:t>2+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↓ intracelulární pH</a:t>
            </a:r>
          </a:p>
          <a:p>
            <a:r>
              <a:rPr lang="cs-CZ" sz="2400" dirty="0" err="1" smtClean="0"/>
              <a:t>Lyzosomální</a:t>
            </a:r>
            <a:r>
              <a:rPr lang="cs-CZ" sz="2400" dirty="0" smtClean="0"/>
              <a:t> abnormality – uvolnění </a:t>
            </a:r>
            <a:r>
              <a:rPr lang="cs-CZ" sz="2400" dirty="0" err="1" smtClean="0"/>
              <a:t>lyzosomálních</a:t>
            </a:r>
            <a:r>
              <a:rPr lang="cs-CZ" sz="2400" dirty="0" smtClean="0"/>
              <a:t> proteáz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8482" y="2000250"/>
            <a:ext cx="2952750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6896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1143000"/>
          </a:xfrm>
        </p:spPr>
        <p:txBody>
          <a:bodyPr/>
          <a:lstStyle/>
          <a:p>
            <a:r>
              <a:rPr lang="cs-CZ" dirty="0" smtClean="0"/>
              <a:t>Refrakterní šok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980728"/>
            <a:ext cx="8229600" cy="5544616"/>
          </a:xfrm>
        </p:spPr>
        <p:txBody>
          <a:bodyPr>
            <a:normAutofit fontScale="92500"/>
          </a:bodyPr>
          <a:lstStyle/>
          <a:p>
            <a:r>
              <a:rPr lang="cs-CZ" sz="2800" dirty="0" smtClean="0"/>
              <a:t>Bludné kruhy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1) Vazodilatace ↔ </a:t>
            </a:r>
            <a:r>
              <a:rPr lang="cs-CZ" sz="2400" dirty="0" err="1" smtClean="0"/>
              <a:t>hypoperfúze</a:t>
            </a:r>
            <a:endParaRPr lang="cs-CZ" sz="2400" dirty="0" smtClean="0"/>
          </a:p>
          <a:p>
            <a:pPr lvl="1"/>
            <a:r>
              <a:rPr lang="cs-CZ" sz="2000" dirty="0" smtClean="0"/>
              <a:t>Endoteliální buňky disponují dvěma </a:t>
            </a:r>
            <a:r>
              <a:rPr lang="cs-CZ" sz="2000" dirty="0" err="1" smtClean="0"/>
              <a:t>izoformami</a:t>
            </a:r>
            <a:r>
              <a:rPr lang="cs-CZ" sz="2000" dirty="0" smtClean="0"/>
              <a:t> </a:t>
            </a:r>
            <a:r>
              <a:rPr lang="cs-CZ" sz="2000" dirty="0" err="1" smtClean="0"/>
              <a:t>syntázy</a:t>
            </a:r>
            <a:r>
              <a:rPr lang="cs-CZ" sz="2000" dirty="0" smtClean="0"/>
              <a:t> oxidu dusnatého – konstitutivní (</a:t>
            </a:r>
            <a:r>
              <a:rPr lang="cs-CZ" sz="2000" dirty="0" err="1" smtClean="0"/>
              <a:t>eNOS</a:t>
            </a:r>
            <a:r>
              <a:rPr lang="cs-CZ" sz="2000" dirty="0" smtClean="0"/>
              <a:t>) a </a:t>
            </a:r>
            <a:r>
              <a:rPr lang="cs-CZ" sz="2000" dirty="0" err="1" smtClean="0"/>
              <a:t>inducibilní</a:t>
            </a:r>
            <a:r>
              <a:rPr lang="cs-CZ" sz="2000" dirty="0" smtClean="0"/>
              <a:t> (</a:t>
            </a:r>
            <a:r>
              <a:rPr lang="cs-CZ" sz="2000" dirty="0" err="1" smtClean="0"/>
              <a:t>iNOS</a:t>
            </a:r>
            <a:r>
              <a:rPr lang="cs-CZ" sz="2000" dirty="0" smtClean="0"/>
              <a:t>)</a:t>
            </a:r>
          </a:p>
          <a:p>
            <a:pPr lvl="1"/>
            <a:r>
              <a:rPr lang="cs-CZ" sz="2000" dirty="0" smtClean="0"/>
              <a:t>Při trvající hypoxii endoteliálních buněk je vystupňována aktivita </a:t>
            </a:r>
            <a:r>
              <a:rPr lang="cs-CZ" sz="2000" dirty="0" err="1" smtClean="0"/>
              <a:t>iNOS</a:t>
            </a:r>
            <a:r>
              <a:rPr lang="cs-CZ" sz="2000" dirty="0" smtClean="0"/>
              <a:t> (primárně fyziologický mechanismus)</a:t>
            </a:r>
          </a:p>
          <a:p>
            <a:pPr lvl="1"/>
            <a:r>
              <a:rPr lang="cs-CZ" sz="2000" dirty="0" smtClean="0"/>
              <a:t>Vzniklý NO tak prohlubuje hypotenzi</a:t>
            </a:r>
          </a:p>
          <a:p>
            <a:pPr marL="457200" lvl="1" indent="0">
              <a:buNone/>
            </a:pPr>
            <a:r>
              <a:rPr lang="cs-CZ" sz="2400" dirty="0" smtClean="0"/>
              <a:t>2) Hypoxie myokardu ↔snížení kontraktility</a:t>
            </a:r>
          </a:p>
          <a:p>
            <a:pPr lvl="1"/>
            <a:r>
              <a:rPr lang="cs-CZ" sz="2000" dirty="0" smtClean="0"/>
              <a:t>Snížení </a:t>
            </a:r>
            <a:r>
              <a:rPr lang="cs-CZ" sz="2000" dirty="0" err="1" smtClean="0"/>
              <a:t>perfúze</a:t>
            </a:r>
            <a:r>
              <a:rPr lang="cs-CZ" sz="2000" dirty="0" smtClean="0"/>
              <a:t> myokardu vede k ↓CO, což dále snižuje koronární průtok</a:t>
            </a:r>
          </a:p>
          <a:p>
            <a:pPr lvl="1"/>
            <a:r>
              <a:rPr lang="cs-CZ" sz="2000" dirty="0" smtClean="0"/>
              <a:t>Myokard </a:t>
            </a:r>
            <a:r>
              <a:rPr lang="cs-CZ" sz="2000" dirty="0" err="1" smtClean="0"/>
              <a:t>nebenefituje</a:t>
            </a:r>
            <a:r>
              <a:rPr lang="cs-CZ" sz="2000" dirty="0" smtClean="0"/>
              <a:t> z posunu saturační křivky hemoglobinu – extrakce kyslíku z krve je už fyziologicky na maximu</a:t>
            </a:r>
          </a:p>
          <a:p>
            <a:pPr marL="457200" lvl="1" indent="0">
              <a:buNone/>
            </a:pPr>
            <a:r>
              <a:rPr lang="cs-CZ" sz="2600" dirty="0" smtClean="0"/>
              <a:t>3) </a:t>
            </a:r>
            <a:r>
              <a:rPr lang="cs-CZ" sz="2400" dirty="0" err="1" smtClean="0"/>
              <a:t>Hypoperfúze</a:t>
            </a:r>
            <a:r>
              <a:rPr lang="cs-CZ" sz="2400" dirty="0" smtClean="0"/>
              <a:t> mozku ↔ ↓aktivity sympatiku</a:t>
            </a:r>
          </a:p>
          <a:p>
            <a:pPr lvl="1"/>
            <a:r>
              <a:rPr lang="cs-CZ" sz="2100" dirty="0"/>
              <a:t>Snížení </a:t>
            </a:r>
            <a:r>
              <a:rPr lang="cs-CZ" sz="2100" dirty="0" err="1"/>
              <a:t>perfúze</a:t>
            </a:r>
            <a:r>
              <a:rPr lang="cs-CZ" sz="2100" dirty="0"/>
              <a:t> </a:t>
            </a:r>
            <a:r>
              <a:rPr lang="cs-CZ" sz="2100" dirty="0" smtClean="0"/>
              <a:t>vazomotorického centra vede nejdříve k hyperaktivitě SNS, která je však vystřídána jeho útlumem</a:t>
            </a:r>
          </a:p>
          <a:p>
            <a:pPr lvl="1"/>
            <a:r>
              <a:rPr lang="cs-CZ" sz="2100" dirty="0" smtClean="0"/>
              <a:t>To vede k ↓</a:t>
            </a:r>
            <a:r>
              <a:rPr lang="cs-CZ" sz="2100" dirty="0" err="1" smtClean="0"/>
              <a:t>perfúze</a:t>
            </a:r>
            <a:r>
              <a:rPr lang="cs-CZ" sz="2100" dirty="0" smtClean="0"/>
              <a:t> mozku</a:t>
            </a:r>
          </a:p>
          <a:p>
            <a:pPr lvl="1"/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1455045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Další „bludné kruhy“ v patogenezi šoku</a:t>
            </a:r>
            <a:endParaRPr lang="cs-CZ" sz="3600" dirty="0"/>
          </a:p>
        </p:txBody>
      </p:sp>
      <p:pic>
        <p:nvPicPr>
          <p:cNvPr id="1026" name="Picture 2" descr="http://emsbasics.com/files/2011/12/img00005.gif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65512" y="2343150"/>
            <a:ext cx="3438525" cy="300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393575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Šok[20190311125959880]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5552166"/>
  <p:tag name="ARS_CHARTCOLOR_1" val="-62438"/>
  <p:tag name="ARS_CHARTCOLOR_2" val="-141460"/>
  <p:tag name="ARS_CHARTCOLOR_3" val="-16759603"/>
  <p:tag name="ARS_CHARTCOLOR_4" val="-16728643"/>
  <p:tag name="ARS_CHARTCOLOR_5" val="-970509"/>
  <p:tag name="ARS_CHARTCOLOR_6" val="-10040012"/>
  <p:tag name="ARS_CHARTCOLOR_7" val="-6593024"/>
  <p:tag name="ARS_CHARTCOLOR_8" val="-16456731"/>
  <p:tag name="ARS_CHARTCOLOR_9" val="-57535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1022</TotalTime>
  <Words>908</Words>
  <Application>Microsoft Office PowerPoint</Application>
  <PresentationFormat>Předvádění na obrazovce (4:3)</PresentationFormat>
  <Paragraphs>139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7" baseType="lpstr">
      <vt:lpstr>Arial</vt:lpstr>
      <vt:lpstr>Corbel</vt:lpstr>
      <vt:lpstr>Gill Sans MT</vt:lpstr>
      <vt:lpstr>Symbol</vt:lpstr>
      <vt:lpstr>Verdana</vt:lpstr>
      <vt:lpstr>Wingdings 2</vt:lpstr>
      <vt:lpstr>Slunovrat</vt:lpstr>
      <vt:lpstr>Patofyziologie šoku</vt:lpstr>
      <vt:lpstr>Šok - definice</vt:lpstr>
      <vt:lpstr>Křivky srdeční a cévní funkce</vt:lpstr>
      <vt:lpstr>Fáze šoku</vt:lpstr>
      <vt:lpstr>Kompenzační mechanismy a jejich limity</vt:lpstr>
      <vt:lpstr>Dekompenzace šoku</vt:lpstr>
      <vt:lpstr>Šok na buněčné úrovni</vt:lpstr>
      <vt:lpstr>Refrakterní šok</vt:lpstr>
      <vt:lpstr>Další „bludné kruhy“ v patogenezi šoku</vt:lpstr>
      <vt:lpstr>Formy šoku</vt:lpstr>
      <vt:lpstr>Křivky srdeční a cévní funkce u šoku</vt:lpstr>
      <vt:lpstr>Hypovolemický šok - příčiny</vt:lpstr>
      <vt:lpstr>Distribuční šok - příčiny</vt:lpstr>
      <vt:lpstr>Kardiogenní šok - příčiny</vt:lpstr>
      <vt:lpstr>Orgánové komplikace při šoku</vt:lpstr>
      <vt:lpstr>Diseminovaná intravaskulární koagulopatie (DIC)</vt:lpstr>
      <vt:lpstr>Syndrom systémové zánětlivé odpovědi (SIRS) </vt:lpstr>
      <vt:lpstr>Syndrom dechové tísně dospělých (ARDS – „šoková plíce“)</vt:lpstr>
      <vt:lpstr>Multiorgánová dysfunkce (MODS)</vt:lpstr>
      <vt:lpstr>Obecné zásady terapie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Patofyziologie šoku</dc:title>
  <cp:lastModifiedBy>Jan Máchal</cp:lastModifiedBy>
  <cp:revision>69</cp:revision>
  <dcterms:modified xsi:type="dcterms:W3CDTF">2020-04-08T10:46:23Z</dcterms:modified>
</cp:coreProperties>
</file>