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63"/>
  </p:notesMasterIdLst>
  <p:handoutMasterIdLst>
    <p:handoutMasterId r:id="rId64"/>
  </p:handoutMasterIdLst>
  <p:sldIdLst>
    <p:sldId id="257" r:id="rId2"/>
    <p:sldId id="274" r:id="rId3"/>
    <p:sldId id="326" r:id="rId4"/>
    <p:sldId id="306" r:id="rId5"/>
    <p:sldId id="309" r:id="rId6"/>
    <p:sldId id="298" r:id="rId7"/>
    <p:sldId id="366" r:id="rId8"/>
    <p:sldId id="367" r:id="rId9"/>
    <p:sldId id="368" r:id="rId10"/>
    <p:sldId id="308" r:id="rId11"/>
    <p:sldId id="328" r:id="rId12"/>
    <p:sldId id="327" r:id="rId13"/>
    <p:sldId id="369" r:id="rId14"/>
    <p:sldId id="329" r:id="rId15"/>
    <p:sldId id="330" r:id="rId16"/>
    <p:sldId id="331" r:id="rId17"/>
    <p:sldId id="332" r:id="rId18"/>
    <p:sldId id="333" r:id="rId19"/>
    <p:sldId id="372" r:id="rId20"/>
    <p:sldId id="337" r:id="rId21"/>
    <p:sldId id="370" r:id="rId22"/>
    <p:sldId id="371" r:id="rId23"/>
    <p:sldId id="335" r:id="rId24"/>
    <p:sldId id="336"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63" r:id="rId47"/>
    <p:sldId id="364" r:id="rId48"/>
    <p:sldId id="365" r:id="rId49"/>
    <p:sldId id="321" r:id="rId50"/>
    <p:sldId id="313" r:id="rId51"/>
    <p:sldId id="311" r:id="rId52"/>
    <p:sldId id="304" r:id="rId53"/>
    <p:sldId id="319" r:id="rId54"/>
    <p:sldId id="322" r:id="rId55"/>
    <p:sldId id="314" r:id="rId56"/>
    <p:sldId id="323" r:id="rId57"/>
    <p:sldId id="315" r:id="rId58"/>
    <p:sldId id="320" r:id="rId59"/>
    <p:sldId id="324" r:id="rId60"/>
    <p:sldId id="325" r:id="rId61"/>
    <p:sldId id="273" r:id="rId62"/>
  </p:sldIdLst>
  <p:sldSz cx="12192000" cy="6858000"/>
  <p:notesSz cx="6858000" cy="9144000"/>
  <p:custDataLst>
    <p:tags r:id="rId65"/>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6754" autoAdjust="0"/>
  </p:normalViewPr>
  <p:slideViewPr>
    <p:cSldViewPr snapToGrid="0">
      <p:cViewPr varScale="1">
        <p:scale>
          <a:sx n="82" d="100"/>
          <a:sy n="82" d="100"/>
        </p:scale>
        <p:origin x="566" y="5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idainternational.org/rankin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o.redirectingat.com/?id=35871X943606&amp;site=businessinsider.com&amp;xs=1&amp;isjs=1&amp;url=http://www.arbeiter-zeitung.at/cgi-bin/archiv/flash.pl?seite%3D19790420_A01;html%3D1&amp;xguid=961486387ff024048e14fbb1e490f125&amp;xuuid=741e014e54675fd87b0efe87debb5cc0&amp;xsessid=04208f79a90c073e3031a81424876111&amp;xcreo=0&amp;xed=0&amp;sref=http://www.businessinsider.com/longest-survival-records-water-food-sleep-breathing-2016-5?IR%3DT&amp;xtz=240&amp;abp=1"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go.redirectingat.com/?id=35871X943606&amp;site=businessinsider.com&amp;xs=1&amp;isjs=1&amp;url=http://www.spiegel.de/einestages/die-irrsten-rekorde-a-948083.html&amp;xguid=961486387ff024048e14fbb1e490f125&amp;xuuid=741e014e54675fd87b0efe87debb5cc0&amp;xsessid=04208f79a90c073e3031a81424876111&amp;xcreo=0&amp;xed=0&amp;sref=http://www.businessinsider.com/longest-survival-records-water-food-sleep-breathing-2016-5?IR%3DT&amp;xtz=240&amp;abp=1"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n.wikipedia.org/wiki/Terence_MacSwiney"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go.redirectingat.com/?id=35871X943606&amp;site=businessinsider.com&amp;xs=1&amp;isjs=1&amp;url=http://www.independent.ie/irish-news/1916/thinkers-talkers-doers/terence-macswiney-triumph-of-blood-sacrifice-34495537.html&amp;xguid=961486387ff024048e14fbb1e490f125&amp;xuuid=741e014e54675fd87b0efe87debb5cc0&amp;xsessid=04208f79a90c073e3031a81424876111&amp;xcreo=0&amp;xed=0&amp;sref=http://www.businessinsider.com/longest-survival-records-water-food-sleep-breathing-2016-5?IR%3DT&amp;xtz=240&amp;abp=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joe.bioscientifica.com/view/journals/joe/216/2/R19.xml#fig3"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joe.bioscientifica.com/view/journals/joe/216/2/R19.xml#bib59" TargetMode="External"/><Relationship Id="rId4" Type="http://schemas.openxmlformats.org/officeDocument/2006/relationships/hyperlink" Target="https://joe.bioscientifica.com/view/journals/joe/216/2/R19.xml#bib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dirty="0">
                <a:latin typeface="Arial" panose="020B0604020202020204" pitchFamily="34" charset="0"/>
                <a:cs typeface="Arial" panose="020B0604020202020204" pitchFamily="34" charset="0"/>
              </a:rPr>
              <a:t>The Santa Ana Volcano in El Salvador is a large “cinder cone” volcano that sits at 2,381 </a:t>
            </a:r>
            <a:r>
              <a:rPr lang="en-US" altLang="cs-CZ" dirty="0" err="1">
                <a:latin typeface="Arial" panose="020B0604020202020204" pitchFamily="34" charset="0"/>
                <a:cs typeface="Arial" panose="020B0604020202020204" pitchFamily="34" charset="0"/>
              </a:rPr>
              <a:t>metres</a:t>
            </a:r>
            <a:r>
              <a:rPr lang="en-US" altLang="cs-CZ" dirty="0">
                <a:latin typeface="Arial" panose="020B0604020202020204" pitchFamily="34" charset="0"/>
                <a:cs typeface="Arial" panose="020B0604020202020204" pitchFamily="34" charset="0"/>
              </a:rPr>
              <a:t> above sea level.  The innermost crater contains a small crater lake.</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2</a:t>
            </a:fld>
            <a:endParaRPr lang="cs-CZ"/>
          </a:p>
        </p:txBody>
      </p:sp>
    </p:spTree>
    <p:extLst>
      <p:ext uri="{BB962C8B-B14F-4D97-AF65-F5344CB8AC3E}">
        <p14:creationId xmlns:p14="http://schemas.microsoft.com/office/powerpoint/2010/main" val="416791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96D09DD-0106-4EC3-A1BF-68A1F06D4B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A4ED520-9226-418C-B22E-58E4015DD274}" type="slidenum">
              <a:rPr lang="en-US" altLang="cs-CZ"/>
              <a:pPr eaLnBrk="1" hangingPunct="1"/>
              <a:t>30</a:t>
            </a:fld>
            <a:endParaRPr lang="en-US" altLang="cs-CZ"/>
          </a:p>
        </p:txBody>
      </p:sp>
      <p:sp>
        <p:nvSpPr>
          <p:cNvPr id="67587" name="Rectangle 2">
            <a:extLst>
              <a:ext uri="{FF2B5EF4-FFF2-40B4-BE49-F238E27FC236}">
                <a16:creationId xmlns:a16="http://schemas.microsoft.com/office/drawing/2014/main" id="{05C0884A-0421-40E9-9F42-8302D83C0A25}"/>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34F7BBD-04A9-47B0-AE8C-52923ACC3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2007129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ABB153B-2E68-4516-9A80-A72CBB1A14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0425C6-4F2C-429D-A45B-F1CB5AE2456B}" type="slidenum">
              <a:rPr lang="en-US" altLang="cs-CZ"/>
              <a:pPr eaLnBrk="1" hangingPunct="1"/>
              <a:t>32</a:t>
            </a:fld>
            <a:endParaRPr lang="en-US" altLang="cs-CZ"/>
          </a:p>
        </p:txBody>
      </p:sp>
      <p:sp>
        <p:nvSpPr>
          <p:cNvPr id="55299" name="Rectangle 2">
            <a:extLst>
              <a:ext uri="{FF2B5EF4-FFF2-40B4-BE49-F238E27FC236}">
                <a16:creationId xmlns:a16="http://schemas.microsoft.com/office/drawing/2014/main" id="{4A70EEA4-D639-4E08-B908-1A723E1C627E}"/>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2EB84D0-6CFB-4BF5-99B6-F5AF9590F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379758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4739EDA-AA33-4786-9407-545200AB7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E260AD-2C04-4FCD-9BF6-24896461FC87}" type="slidenum">
              <a:rPr lang="en-US" altLang="cs-CZ"/>
              <a:pPr eaLnBrk="1" hangingPunct="1"/>
              <a:t>33</a:t>
            </a:fld>
            <a:endParaRPr lang="en-US" altLang="cs-CZ"/>
          </a:p>
        </p:txBody>
      </p:sp>
      <p:sp>
        <p:nvSpPr>
          <p:cNvPr id="46083" name="Rectangle 2">
            <a:extLst>
              <a:ext uri="{FF2B5EF4-FFF2-40B4-BE49-F238E27FC236}">
                <a16:creationId xmlns:a16="http://schemas.microsoft.com/office/drawing/2014/main" id="{A358FC31-BBF3-42EA-B1B5-8EF79D7E41E3}"/>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320BFB49-3B2B-476C-BA7E-16DE38C15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654045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1702F4A-D341-473F-A4DA-E7CAC6C75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1F3E77-E7C5-43CD-994F-102A4F7BA08C}" type="slidenum">
              <a:rPr lang="en-US" altLang="cs-CZ"/>
              <a:pPr eaLnBrk="1" hangingPunct="1"/>
              <a:t>34</a:t>
            </a:fld>
            <a:endParaRPr lang="en-US" altLang="cs-CZ"/>
          </a:p>
        </p:txBody>
      </p:sp>
      <p:sp>
        <p:nvSpPr>
          <p:cNvPr id="71683" name="Rectangle 2">
            <a:extLst>
              <a:ext uri="{FF2B5EF4-FFF2-40B4-BE49-F238E27FC236}">
                <a16:creationId xmlns:a16="http://schemas.microsoft.com/office/drawing/2014/main" id="{635D544D-E703-4C6A-8FF0-7AEE9789AE5C}"/>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095A619-84EE-4D51-987E-B7113D0FE7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1825064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79A8BEF-F352-4848-97D6-41DE012FDE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2DAED2-2583-4D7D-A45B-8E60B09BB52A}" type="slidenum">
              <a:rPr lang="en-US" altLang="cs-CZ"/>
              <a:pPr eaLnBrk="1" hangingPunct="1"/>
              <a:t>35</a:t>
            </a:fld>
            <a:endParaRPr lang="en-US" altLang="cs-CZ"/>
          </a:p>
        </p:txBody>
      </p:sp>
      <p:sp>
        <p:nvSpPr>
          <p:cNvPr id="56323" name="Rectangle 2">
            <a:extLst>
              <a:ext uri="{FF2B5EF4-FFF2-40B4-BE49-F238E27FC236}">
                <a16:creationId xmlns:a16="http://schemas.microsoft.com/office/drawing/2014/main" id="{85A5F763-286A-40C3-BEC7-39573A6D2DA9}"/>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1E83CEC3-4FD0-480F-9CE9-9CDF454CE9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dirty="0" err="1"/>
              <a:t>Schematic</a:t>
            </a:r>
            <a:r>
              <a:rPr lang="cs-CZ" dirty="0"/>
              <a:t> </a:t>
            </a:r>
            <a:r>
              <a:rPr lang="cs-CZ" dirty="0" err="1"/>
              <a:t>representation</a:t>
            </a:r>
            <a:r>
              <a:rPr lang="cs-CZ" dirty="0"/>
              <a:t> </a:t>
            </a:r>
            <a:r>
              <a:rPr lang="cs-CZ" dirty="0" err="1"/>
              <a:t>of</a:t>
            </a:r>
            <a:r>
              <a:rPr lang="cs-CZ" dirty="0"/>
              <a:t> basic </a:t>
            </a:r>
            <a:r>
              <a:rPr lang="cs-CZ" dirty="0" err="1"/>
              <a:t>steps</a:t>
            </a:r>
            <a:r>
              <a:rPr lang="cs-CZ" dirty="0"/>
              <a:t> in </a:t>
            </a:r>
            <a:r>
              <a:rPr lang="cs-CZ" dirty="0" err="1"/>
              <a:t>lipogenesis</a:t>
            </a:r>
            <a:r>
              <a:rPr lang="cs-CZ" dirty="0"/>
              <a:t> and </a:t>
            </a:r>
            <a:r>
              <a:rPr lang="cs-CZ" dirty="0" err="1"/>
              <a:t>lipolysis</a:t>
            </a:r>
            <a:r>
              <a:rPr lang="cs-CZ" dirty="0"/>
              <a:t> in </a:t>
            </a:r>
            <a:r>
              <a:rPr lang="cs-CZ" dirty="0" err="1"/>
              <a:t>the</a:t>
            </a:r>
            <a:r>
              <a:rPr lang="cs-CZ" dirty="0"/>
              <a:t> adipocyte. To </a:t>
            </a:r>
            <a:r>
              <a:rPr lang="cs-CZ" dirty="0" err="1"/>
              <a:t>simplify</a:t>
            </a:r>
            <a:r>
              <a:rPr lang="cs-CZ" dirty="0"/>
              <a:t> </a:t>
            </a:r>
            <a:r>
              <a:rPr lang="cs-CZ" dirty="0" err="1"/>
              <a:t>the</a:t>
            </a:r>
            <a:r>
              <a:rPr lang="cs-CZ" dirty="0"/>
              <a:t> </a:t>
            </a:r>
            <a:r>
              <a:rPr lang="cs-CZ" dirty="0" err="1"/>
              <a:t>figure</a:t>
            </a:r>
            <a:r>
              <a:rPr lang="cs-CZ" dirty="0"/>
              <a:t>, </a:t>
            </a:r>
            <a:r>
              <a:rPr lang="cs-CZ" dirty="0" err="1"/>
              <a:t>only</a:t>
            </a:r>
            <a:r>
              <a:rPr lang="cs-CZ" dirty="0"/>
              <a:t> </a:t>
            </a:r>
            <a:r>
              <a:rPr lang="cs-CZ" dirty="0" err="1"/>
              <a:t>mechanisms</a:t>
            </a:r>
            <a:r>
              <a:rPr lang="cs-CZ" dirty="0"/>
              <a:t> </a:t>
            </a:r>
            <a:r>
              <a:rPr lang="cs-CZ" dirty="0" err="1"/>
              <a:t>that</a:t>
            </a:r>
            <a:r>
              <a:rPr lang="cs-CZ" dirty="0"/>
              <a:t> are </a:t>
            </a:r>
            <a:r>
              <a:rPr lang="cs-CZ" dirty="0" err="1"/>
              <a:t>primary</a:t>
            </a:r>
            <a:r>
              <a:rPr lang="cs-CZ" dirty="0"/>
              <a:t> </a:t>
            </a:r>
            <a:r>
              <a:rPr lang="cs-CZ" dirty="0" err="1"/>
              <a:t>targets</a:t>
            </a:r>
            <a:r>
              <a:rPr lang="cs-CZ" dirty="0"/>
              <a:t> </a:t>
            </a:r>
            <a:r>
              <a:rPr lang="cs-CZ" dirty="0" err="1"/>
              <a:t>of</a:t>
            </a:r>
            <a:r>
              <a:rPr lang="cs-CZ" dirty="0"/>
              <a:t> </a:t>
            </a:r>
            <a:r>
              <a:rPr lang="cs-CZ" dirty="0" err="1"/>
              <a:t>maternal</a:t>
            </a:r>
            <a:r>
              <a:rPr lang="cs-CZ" dirty="0"/>
              <a:t> </a:t>
            </a:r>
            <a:r>
              <a:rPr lang="cs-CZ" dirty="0" err="1"/>
              <a:t>nutrition</a:t>
            </a:r>
            <a:r>
              <a:rPr lang="cs-CZ" dirty="0"/>
              <a:t> </a:t>
            </a:r>
            <a:r>
              <a:rPr lang="cs-CZ" dirty="0" err="1"/>
              <a:t>manipulation</a:t>
            </a:r>
            <a:r>
              <a:rPr lang="cs-CZ" dirty="0"/>
              <a:t> </a:t>
            </a:r>
            <a:r>
              <a:rPr lang="cs-CZ" dirty="0" err="1"/>
              <a:t>have</a:t>
            </a:r>
            <a:r>
              <a:rPr lang="cs-CZ" dirty="0"/>
              <a:t> </a:t>
            </a:r>
            <a:r>
              <a:rPr lang="cs-CZ" dirty="0" err="1"/>
              <a:t>been</a:t>
            </a:r>
            <a:r>
              <a:rPr lang="cs-CZ" dirty="0"/>
              <a:t> </a:t>
            </a:r>
            <a:r>
              <a:rPr lang="cs-CZ" dirty="0" err="1"/>
              <a:t>represented</a:t>
            </a:r>
            <a:r>
              <a:rPr lang="cs-CZ" dirty="0"/>
              <a:t>. </a:t>
            </a:r>
            <a:r>
              <a:rPr lang="cs-CZ" dirty="0" err="1"/>
              <a:t>Triacylglycerol</a:t>
            </a:r>
            <a:r>
              <a:rPr lang="cs-CZ" dirty="0"/>
              <a:t> (TG) </a:t>
            </a:r>
            <a:r>
              <a:rPr lang="cs-CZ" dirty="0" err="1"/>
              <a:t>circulates</a:t>
            </a:r>
            <a:r>
              <a:rPr lang="cs-CZ" dirty="0"/>
              <a:t> in </a:t>
            </a:r>
            <a:r>
              <a:rPr lang="cs-CZ" dirty="0" err="1"/>
              <a:t>blood</a:t>
            </a:r>
            <a:r>
              <a:rPr lang="cs-CZ" dirty="0"/>
              <a:t> in </a:t>
            </a:r>
            <a:r>
              <a:rPr lang="cs-CZ" dirty="0" err="1"/>
              <a:t>the</a:t>
            </a:r>
            <a:r>
              <a:rPr lang="cs-CZ" dirty="0"/>
              <a:t> </a:t>
            </a:r>
            <a:r>
              <a:rPr lang="cs-CZ" dirty="0" err="1"/>
              <a:t>form</a:t>
            </a:r>
            <a:r>
              <a:rPr lang="cs-CZ" dirty="0"/>
              <a:t> </a:t>
            </a:r>
            <a:r>
              <a:rPr lang="cs-CZ" dirty="0" err="1"/>
              <a:t>of</a:t>
            </a:r>
            <a:r>
              <a:rPr lang="cs-CZ" dirty="0"/>
              <a:t> </a:t>
            </a:r>
            <a:r>
              <a:rPr lang="cs-CZ" dirty="0" err="1"/>
              <a:t>lipoproteins</a:t>
            </a:r>
            <a:r>
              <a:rPr lang="cs-CZ" dirty="0"/>
              <a:t>. Free </a:t>
            </a:r>
            <a:r>
              <a:rPr lang="cs-CZ" dirty="0" err="1"/>
              <a:t>fatty</a:t>
            </a:r>
            <a:r>
              <a:rPr lang="cs-CZ" dirty="0"/>
              <a:t> </a:t>
            </a:r>
            <a:r>
              <a:rPr lang="cs-CZ" dirty="0" err="1"/>
              <a:t>acids</a:t>
            </a:r>
            <a:r>
              <a:rPr lang="cs-CZ" dirty="0"/>
              <a:t> (FFA) </a:t>
            </a:r>
            <a:r>
              <a:rPr lang="cs-CZ" dirty="0" err="1"/>
              <a:t>that</a:t>
            </a:r>
            <a:r>
              <a:rPr lang="cs-CZ" dirty="0"/>
              <a:t> are </a:t>
            </a:r>
            <a:r>
              <a:rPr lang="cs-CZ" dirty="0" err="1"/>
              <a:t>released</a:t>
            </a:r>
            <a:r>
              <a:rPr lang="cs-CZ" dirty="0"/>
              <a:t> </a:t>
            </a:r>
            <a:r>
              <a:rPr lang="cs-CZ" dirty="0" err="1"/>
              <a:t>from</a:t>
            </a:r>
            <a:r>
              <a:rPr lang="cs-CZ" dirty="0"/>
              <a:t> </a:t>
            </a:r>
            <a:r>
              <a:rPr lang="cs-CZ" dirty="0" err="1"/>
              <a:t>lipoproteins</a:t>
            </a:r>
            <a:r>
              <a:rPr lang="cs-CZ" dirty="0"/>
              <a:t>, </a:t>
            </a:r>
            <a:r>
              <a:rPr lang="cs-CZ" dirty="0" err="1"/>
              <a:t>catalysed</a:t>
            </a:r>
            <a:r>
              <a:rPr lang="cs-CZ" dirty="0"/>
              <a:t> by lipoprotein </a:t>
            </a:r>
            <a:r>
              <a:rPr lang="cs-CZ" dirty="0" err="1"/>
              <a:t>lipase</a:t>
            </a:r>
            <a:r>
              <a:rPr lang="cs-CZ" dirty="0"/>
              <a:t> (LPL), </a:t>
            </a:r>
            <a:r>
              <a:rPr lang="cs-CZ" dirty="0" err="1"/>
              <a:t>diffuse</a:t>
            </a:r>
            <a:r>
              <a:rPr lang="cs-CZ" dirty="0"/>
              <a:t> </a:t>
            </a:r>
            <a:r>
              <a:rPr lang="cs-CZ" dirty="0" err="1"/>
              <a:t>into</a:t>
            </a:r>
            <a:r>
              <a:rPr lang="cs-CZ" dirty="0"/>
              <a:t> </a:t>
            </a:r>
            <a:r>
              <a:rPr lang="cs-CZ" dirty="0" err="1"/>
              <a:t>the</a:t>
            </a:r>
            <a:r>
              <a:rPr lang="cs-CZ" dirty="0"/>
              <a:t> adipocyte. </a:t>
            </a:r>
            <a:r>
              <a:rPr lang="cs-CZ" dirty="0" err="1"/>
              <a:t>Intracellular</a:t>
            </a:r>
            <a:r>
              <a:rPr lang="cs-CZ" dirty="0"/>
              <a:t> FFA are </a:t>
            </a:r>
            <a:r>
              <a:rPr lang="cs-CZ" dirty="0" err="1"/>
              <a:t>converted</a:t>
            </a:r>
            <a:r>
              <a:rPr lang="cs-CZ" dirty="0"/>
              <a:t> to </a:t>
            </a:r>
            <a:r>
              <a:rPr lang="cs-CZ" dirty="0" err="1"/>
              <a:t>fatty</a:t>
            </a:r>
            <a:r>
              <a:rPr lang="cs-CZ" dirty="0"/>
              <a:t> acyl-</a:t>
            </a:r>
            <a:r>
              <a:rPr lang="cs-CZ" dirty="0" err="1"/>
              <a:t>CoA</a:t>
            </a:r>
            <a:r>
              <a:rPr lang="cs-CZ" dirty="0"/>
              <a:t> and are </a:t>
            </a:r>
            <a:r>
              <a:rPr lang="cs-CZ" dirty="0" err="1"/>
              <a:t>then</a:t>
            </a:r>
            <a:r>
              <a:rPr lang="cs-CZ" dirty="0"/>
              <a:t> re-</a:t>
            </a:r>
            <a:r>
              <a:rPr lang="cs-CZ" dirty="0" err="1"/>
              <a:t>esterified</a:t>
            </a:r>
            <a:r>
              <a:rPr lang="cs-CZ" dirty="0"/>
              <a:t> to </a:t>
            </a:r>
            <a:r>
              <a:rPr lang="cs-CZ" dirty="0" err="1"/>
              <a:t>form</a:t>
            </a:r>
            <a:r>
              <a:rPr lang="cs-CZ" dirty="0"/>
              <a:t> TG </a:t>
            </a:r>
            <a:r>
              <a:rPr lang="cs-CZ" dirty="0" err="1"/>
              <a:t>using</a:t>
            </a:r>
            <a:r>
              <a:rPr lang="cs-CZ" dirty="0"/>
              <a:t> glycerol-3 </a:t>
            </a:r>
            <a:r>
              <a:rPr lang="cs-CZ" dirty="0" err="1"/>
              <a:t>phosphate</a:t>
            </a:r>
            <a:r>
              <a:rPr lang="cs-CZ" dirty="0"/>
              <a:t> (glycerol-3P) </a:t>
            </a:r>
            <a:r>
              <a:rPr lang="cs-CZ" dirty="0" err="1"/>
              <a:t>that</a:t>
            </a:r>
            <a:r>
              <a:rPr lang="cs-CZ" dirty="0"/>
              <a:t> </a:t>
            </a:r>
            <a:r>
              <a:rPr lang="cs-CZ" dirty="0" err="1"/>
              <a:t>is</a:t>
            </a:r>
            <a:r>
              <a:rPr lang="cs-CZ" dirty="0"/>
              <a:t> </a:t>
            </a:r>
            <a:r>
              <a:rPr lang="cs-CZ" dirty="0" err="1"/>
              <a:t>generated</a:t>
            </a:r>
            <a:r>
              <a:rPr lang="cs-CZ" dirty="0"/>
              <a:t> by </a:t>
            </a:r>
            <a:r>
              <a:rPr lang="cs-CZ" dirty="0" err="1"/>
              <a:t>glucose</a:t>
            </a:r>
            <a:r>
              <a:rPr lang="cs-CZ" dirty="0"/>
              <a:t> </a:t>
            </a:r>
            <a:r>
              <a:rPr lang="cs-CZ" dirty="0" err="1"/>
              <a:t>metabolism</a:t>
            </a:r>
            <a:r>
              <a:rPr lang="cs-CZ" dirty="0"/>
              <a:t>. FFA </a:t>
            </a:r>
            <a:r>
              <a:rPr lang="cs-CZ" dirty="0" err="1"/>
              <a:t>may</a:t>
            </a:r>
            <a:r>
              <a:rPr lang="cs-CZ" dirty="0"/>
              <a:t> </a:t>
            </a:r>
            <a:r>
              <a:rPr lang="cs-CZ" dirty="0" err="1"/>
              <a:t>also</a:t>
            </a:r>
            <a:r>
              <a:rPr lang="cs-CZ" dirty="0"/>
              <a:t> </a:t>
            </a:r>
            <a:r>
              <a:rPr lang="cs-CZ" dirty="0" err="1"/>
              <a:t>originate</a:t>
            </a:r>
            <a:r>
              <a:rPr lang="cs-CZ" dirty="0"/>
              <a:t> </a:t>
            </a:r>
            <a:r>
              <a:rPr lang="cs-CZ" dirty="0" err="1"/>
              <a:t>from</a:t>
            </a:r>
            <a:r>
              <a:rPr lang="cs-CZ" dirty="0"/>
              <a:t> acetyl-</a:t>
            </a:r>
            <a:r>
              <a:rPr lang="cs-CZ" dirty="0" err="1"/>
              <a:t>CoA</a:t>
            </a:r>
            <a:r>
              <a:rPr lang="cs-CZ" dirty="0"/>
              <a:t> (</a:t>
            </a:r>
            <a:r>
              <a:rPr lang="cs-CZ" i="1" dirty="0"/>
              <a:t>de novo</a:t>
            </a:r>
            <a:r>
              <a:rPr lang="cs-CZ" dirty="0"/>
              <a:t> </a:t>
            </a:r>
            <a:r>
              <a:rPr lang="cs-CZ" dirty="0" err="1"/>
              <a:t>lipogenesis</a:t>
            </a:r>
            <a:r>
              <a:rPr lang="cs-CZ" dirty="0"/>
              <a:t>) </a:t>
            </a:r>
            <a:r>
              <a:rPr lang="cs-CZ" dirty="0" err="1"/>
              <a:t>driven</a:t>
            </a:r>
            <a:r>
              <a:rPr lang="cs-CZ" dirty="0"/>
              <a:t> by </a:t>
            </a:r>
            <a:r>
              <a:rPr lang="cs-CZ" dirty="0" err="1"/>
              <a:t>the</a:t>
            </a:r>
            <a:r>
              <a:rPr lang="cs-CZ" dirty="0"/>
              <a:t> </a:t>
            </a:r>
            <a:r>
              <a:rPr lang="cs-CZ" dirty="0" err="1"/>
              <a:t>lipogenic</a:t>
            </a:r>
            <a:r>
              <a:rPr lang="cs-CZ" dirty="0"/>
              <a:t> </a:t>
            </a:r>
            <a:r>
              <a:rPr lang="cs-CZ" dirty="0" err="1"/>
              <a:t>enzymes</a:t>
            </a:r>
            <a:r>
              <a:rPr lang="cs-CZ" dirty="0"/>
              <a:t> acetyl-</a:t>
            </a:r>
            <a:r>
              <a:rPr lang="cs-CZ" dirty="0" err="1"/>
              <a:t>CoA</a:t>
            </a:r>
            <a:r>
              <a:rPr lang="cs-CZ" dirty="0"/>
              <a:t> </a:t>
            </a:r>
            <a:r>
              <a:rPr lang="cs-CZ" dirty="0" err="1"/>
              <a:t>carboxylase</a:t>
            </a:r>
            <a:r>
              <a:rPr lang="cs-CZ" dirty="0"/>
              <a:t> (ACC) and </a:t>
            </a:r>
            <a:r>
              <a:rPr lang="cs-CZ" dirty="0" err="1"/>
              <a:t>fatty</a:t>
            </a:r>
            <a:r>
              <a:rPr lang="cs-CZ" dirty="0"/>
              <a:t> acid </a:t>
            </a:r>
            <a:r>
              <a:rPr lang="cs-CZ" dirty="0" err="1"/>
              <a:t>synthase</a:t>
            </a:r>
            <a:r>
              <a:rPr lang="cs-CZ" dirty="0"/>
              <a:t> (FAS). </a:t>
            </a:r>
            <a:r>
              <a:rPr lang="cs-CZ" dirty="0" err="1"/>
              <a:t>Lipolysis</a:t>
            </a:r>
            <a:r>
              <a:rPr lang="cs-CZ" dirty="0"/>
              <a:t> </a:t>
            </a:r>
            <a:r>
              <a:rPr lang="cs-CZ" dirty="0" err="1"/>
              <a:t>occurs</a:t>
            </a:r>
            <a:r>
              <a:rPr lang="cs-CZ" dirty="0"/>
              <a:t> via a </a:t>
            </a:r>
            <a:r>
              <a:rPr lang="cs-CZ" dirty="0" err="1"/>
              <a:t>cAMP-mediated</a:t>
            </a:r>
            <a:r>
              <a:rPr lang="cs-CZ" dirty="0"/>
              <a:t> </a:t>
            </a:r>
            <a:r>
              <a:rPr lang="cs-CZ" dirty="0" err="1"/>
              <a:t>cascade</a:t>
            </a:r>
            <a:r>
              <a:rPr lang="cs-CZ" dirty="0"/>
              <a:t>, </a:t>
            </a:r>
            <a:r>
              <a:rPr lang="cs-CZ" dirty="0" err="1"/>
              <a:t>which</a:t>
            </a:r>
            <a:r>
              <a:rPr lang="cs-CZ" dirty="0"/>
              <a:t> </a:t>
            </a:r>
            <a:r>
              <a:rPr lang="cs-CZ" dirty="0" err="1"/>
              <a:t>results</a:t>
            </a:r>
            <a:r>
              <a:rPr lang="cs-CZ" dirty="0"/>
              <a:t> in </a:t>
            </a:r>
            <a:r>
              <a:rPr lang="cs-CZ" dirty="0" err="1"/>
              <a:t>the</a:t>
            </a:r>
            <a:r>
              <a:rPr lang="cs-CZ" dirty="0"/>
              <a:t> </a:t>
            </a:r>
            <a:r>
              <a:rPr lang="cs-CZ" dirty="0" err="1"/>
              <a:t>phosphorylation</a:t>
            </a:r>
            <a:r>
              <a:rPr lang="cs-CZ" dirty="0"/>
              <a:t> </a:t>
            </a:r>
            <a:r>
              <a:rPr lang="cs-CZ" dirty="0" err="1"/>
              <a:t>of</a:t>
            </a:r>
            <a:r>
              <a:rPr lang="cs-CZ" dirty="0"/>
              <a:t> hormone-sensitive </a:t>
            </a:r>
            <a:r>
              <a:rPr lang="cs-CZ" dirty="0" err="1"/>
              <a:t>lipase</a:t>
            </a:r>
            <a:r>
              <a:rPr lang="cs-CZ" dirty="0"/>
              <a:t> (HSL), </a:t>
            </a:r>
            <a:r>
              <a:rPr lang="cs-CZ" dirty="0" err="1"/>
              <a:t>an</a:t>
            </a:r>
            <a:r>
              <a:rPr lang="cs-CZ" dirty="0"/>
              <a:t> enzyme </a:t>
            </a:r>
            <a:r>
              <a:rPr lang="cs-CZ" dirty="0" err="1"/>
              <a:t>that</a:t>
            </a:r>
            <a:r>
              <a:rPr lang="cs-CZ" dirty="0"/>
              <a:t> </a:t>
            </a:r>
            <a:r>
              <a:rPr lang="cs-CZ" dirty="0" err="1"/>
              <a:t>hydrolyzes</a:t>
            </a:r>
            <a:r>
              <a:rPr lang="cs-CZ" dirty="0"/>
              <a:t> TG </a:t>
            </a:r>
            <a:r>
              <a:rPr lang="cs-CZ" dirty="0" err="1"/>
              <a:t>into</a:t>
            </a:r>
            <a:r>
              <a:rPr lang="cs-CZ" dirty="0"/>
              <a:t> FFA and glycerol. These FFA are </a:t>
            </a:r>
            <a:r>
              <a:rPr lang="cs-CZ" dirty="0" err="1"/>
              <a:t>then</a:t>
            </a:r>
            <a:r>
              <a:rPr lang="cs-CZ" dirty="0"/>
              <a:t> free to </a:t>
            </a:r>
            <a:r>
              <a:rPr lang="cs-CZ" dirty="0" err="1"/>
              <a:t>diffuse</a:t>
            </a:r>
            <a:r>
              <a:rPr lang="cs-CZ" dirty="0"/>
              <a:t> </a:t>
            </a:r>
            <a:r>
              <a:rPr lang="cs-CZ" dirty="0" err="1"/>
              <a:t>into</a:t>
            </a:r>
            <a:r>
              <a:rPr lang="cs-CZ" dirty="0"/>
              <a:t> </a:t>
            </a:r>
            <a:r>
              <a:rPr lang="cs-CZ" dirty="0" err="1"/>
              <a:t>the</a:t>
            </a:r>
            <a:r>
              <a:rPr lang="cs-CZ" dirty="0"/>
              <a:t> </a:t>
            </a:r>
            <a:r>
              <a:rPr lang="cs-CZ" dirty="0" err="1"/>
              <a:t>blood</a:t>
            </a:r>
            <a:r>
              <a:rPr lang="cs-CZ" dirty="0"/>
              <a:t>. Insulin </a:t>
            </a:r>
            <a:r>
              <a:rPr lang="cs-CZ" dirty="0" err="1"/>
              <a:t>enhances</a:t>
            </a:r>
            <a:r>
              <a:rPr lang="cs-CZ" dirty="0"/>
              <a:t> </a:t>
            </a:r>
            <a:r>
              <a:rPr lang="cs-CZ" dirty="0" err="1"/>
              <a:t>the</a:t>
            </a:r>
            <a:r>
              <a:rPr lang="cs-CZ" dirty="0"/>
              <a:t> </a:t>
            </a:r>
            <a:r>
              <a:rPr lang="cs-CZ" dirty="0" err="1"/>
              <a:t>storage</a:t>
            </a:r>
            <a:r>
              <a:rPr lang="cs-CZ" dirty="0"/>
              <a:t> </a:t>
            </a:r>
            <a:r>
              <a:rPr lang="cs-CZ" dirty="0" err="1"/>
              <a:t>of</a:t>
            </a:r>
            <a:r>
              <a:rPr lang="cs-CZ" dirty="0"/>
              <a:t> fat as TG by </a:t>
            </a:r>
            <a:r>
              <a:rPr lang="cs-CZ" dirty="0" err="1"/>
              <a:t>increasing</a:t>
            </a:r>
            <a:r>
              <a:rPr lang="cs-CZ" dirty="0"/>
              <a:t> LPL and </a:t>
            </a:r>
            <a:r>
              <a:rPr lang="cs-CZ" dirty="0" err="1"/>
              <a:t>lipogenic</a:t>
            </a:r>
            <a:r>
              <a:rPr lang="cs-CZ" dirty="0"/>
              <a:t> enzyme </a:t>
            </a:r>
            <a:r>
              <a:rPr lang="cs-CZ" dirty="0" err="1"/>
              <a:t>activities</a:t>
            </a:r>
            <a:r>
              <a:rPr lang="cs-CZ" dirty="0"/>
              <a:t>. </a:t>
            </a:r>
            <a:r>
              <a:rPr lang="cs-CZ" dirty="0" err="1"/>
              <a:t>It</a:t>
            </a:r>
            <a:r>
              <a:rPr lang="cs-CZ" dirty="0"/>
              <a:t> </a:t>
            </a:r>
            <a:r>
              <a:rPr lang="cs-CZ" dirty="0" err="1"/>
              <a:t>also</a:t>
            </a:r>
            <a:r>
              <a:rPr lang="cs-CZ" dirty="0"/>
              <a:t> </a:t>
            </a:r>
            <a:r>
              <a:rPr lang="cs-CZ" dirty="0" err="1"/>
              <a:t>facilitates</a:t>
            </a:r>
            <a:r>
              <a:rPr lang="cs-CZ" dirty="0"/>
              <a:t> </a:t>
            </a:r>
            <a:r>
              <a:rPr lang="cs-CZ" dirty="0" err="1"/>
              <a:t>the</a:t>
            </a:r>
            <a:r>
              <a:rPr lang="cs-CZ" dirty="0"/>
              <a:t> transport </a:t>
            </a:r>
            <a:r>
              <a:rPr lang="cs-CZ" dirty="0" err="1"/>
              <a:t>of</a:t>
            </a:r>
            <a:r>
              <a:rPr lang="cs-CZ" dirty="0"/>
              <a:t> </a:t>
            </a:r>
            <a:r>
              <a:rPr lang="cs-CZ" dirty="0" err="1"/>
              <a:t>glucose</a:t>
            </a:r>
            <a:r>
              <a:rPr lang="cs-CZ" dirty="0"/>
              <a:t> by </a:t>
            </a:r>
            <a:r>
              <a:rPr lang="cs-CZ" dirty="0" err="1"/>
              <a:t>stimulating</a:t>
            </a:r>
            <a:r>
              <a:rPr lang="cs-CZ" dirty="0"/>
              <a:t> </a:t>
            </a:r>
            <a:r>
              <a:rPr lang="cs-CZ" dirty="0" err="1"/>
              <a:t>the</a:t>
            </a:r>
            <a:r>
              <a:rPr lang="cs-CZ" dirty="0"/>
              <a:t> GLUT4 </a:t>
            </a:r>
            <a:r>
              <a:rPr lang="cs-CZ" dirty="0" err="1"/>
              <a:t>glucose</a:t>
            </a:r>
            <a:r>
              <a:rPr lang="cs-CZ" dirty="0"/>
              <a:t> </a:t>
            </a:r>
            <a:r>
              <a:rPr lang="cs-CZ" dirty="0" err="1"/>
              <a:t>transporter</a:t>
            </a:r>
            <a:r>
              <a:rPr lang="cs-CZ" dirty="0"/>
              <a:t>. In </a:t>
            </a:r>
            <a:r>
              <a:rPr lang="cs-CZ" dirty="0" err="1"/>
              <a:t>addition</a:t>
            </a:r>
            <a:r>
              <a:rPr lang="cs-CZ" dirty="0"/>
              <a:t>, </a:t>
            </a:r>
            <a:r>
              <a:rPr lang="cs-CZ" dirty="0" err="1"/>
              <a:t>phosphorylation</a:t>
            </a:r>
            <a:r>
              <a:rPr lang="cs-CZ" dirty="0"/>
              <a:t> and </a:t>
            </a:r>
            <a:r>
              <a:rPr lang="cs-CZ" dirty="0" err="1"/>
              <a:t>activation</a:t>
            </a:r>
            <a:r>
              <a:rPr lang="cs-CZ" dirty="0"/>
              <a:t> </a:t>
            </a:r>
            <a:r>
              <a:rPr lang="cs-CZ" dirty="0" err="1"/>
              <a:t>of</a:t>
            </a:r>
            <a:r>
              <a:rPr lang="cs-CZ" dirty="0"/>
              <a:t> </a:t>
            </a:r>
            <a:r>
              <a:rPr lang="cs-CZ" dirty="0" err="1"/>
              <a:t>cyclic</a:t>
            </a:r>
            <a:r>
              <a:rPr lang="cs-CZ" dirty="0"/>
              <a:t> </a:t>
            </a:r>
            <a:r>
              <a:rPr lang="cs-CZ" dirty="0" err="1"/>
              <a:t>nucleotide</a:t>
            </a:r>
            <a:r>
              <a:rPr lang="cs-CZ" dirty="0"/>
              <a:t> </a:t>
            </a:r>
            <a:r>
              <a:rPr lang="cs-CZ" dirty="0" err="1"/>
              <a:t>phosphodiesterases</a:t>
            </a:r>
            <a:r>
              <a:rPr lang="cs-CZ" dirty="0"/>
              <a:t> 3B (PDE3B) </a:t>
            </a:r>
            <a:r>
              <a:rPr lang="cs-CZ" dirty="0" err="1"/>
              <a:t>is</a:t>
            </a:r>
            <a:r>
              <a:rPr lang="cs-CZ" dirty="0"/>
              <a:t> a </a:t>
            </a:r>
            <a:r>
              <a:rPr lang="cs-CZ" dirty="0" err="1"/>
              <a:t>key</a:t>
            </a:r>
            <a:r>
              <a:rPr lang="cs-CZ" dirty="0"/>
              <a:t> </a:t>
            </a:r>
            <a:r>
              <a:rPr lang="cs-CZ" dirty="0" err="1"/>
              <a:t>event</a:t>
            </a:r>
            <a:r>
              <a:rPr lang="cs-CZ" dirty="0"/>
              <a:t> in </a:t>
            </a:r>
            <a:r>
              <a:rPr lang="cs-CZ" dirty="0" err="1"/>
              <a:t>the</a:t>
            </a:r>
            <a:r>
              <a:rPr lang="cs-CZ" dirty="0"/>
              <a:t> </a:t>
            </a:r>
            <a:r>
              <a:rPr lang="cs-CZ" dirty="0" err="1"/>
              <a:t>antilipolytic</a:t>
            </a:r>
            <a:r>
              <a:rPr lang="cs-CZ" dirty="0"/>
              <a:t> </a:t>
            </a:r>
            <a:r>
              <a:rPr lang="cs-CZ" dirty="0" err="1"/>
              <a:t>action</a:t>
            </a:r>
            <a:r>
              <a:rPr lang="cs-CZ" dirty="0"/>
              <a:t> </a:t>
            </a:r>
            <a:r>
              <a:rPr lang="cs-CZ" dirty="0" err="1"/>
              <a:t>of</a:t>
            </a:r>
            <a:r>
              <a:rPr lang="cs-CZ" dirty="0"/>
              <a:t> insulin, </a:t>
            </a:r>
            <a:r>
              <a:rPr lang="cs-CZ" dirty="0" err="1"/>
              <a:t>decreasing</a:t>
            </a:r>
            <a:r>
              <a:rPr lang="cs-CZ" dirty="0"/>
              <a:t> </a:t>
            </a:r>
            <a:r>
              <a:rPr lang="cs-CZ" dirty="0" err="1"/>
              <a:t>cAMP</a:t>
            </a:r>
            <a:r>
              <a:rPr lang="cs-CZ" dirty="0"/>
              <a:t> </a:t>
            </a:r>
            <a:r>
              <a:rPr lang="cs-CZ" dirty="0" err="1"/>
              <a:t>levels</a:t>
            </a:r>
            <a:r>
              <a:rPr lang="cs-CZ" dirty="0"/>
              <a:t> in </a:t>
            </a:r>
            <a:r>
              <a:rPr lang="cs-CZ" dirty="0" err="1"/>
              <a:t>adipocytes</a:t>
            </a:r>
            <a:r>
              <a:rPr lang="cs-CZ" dirty="0"/>
              <a:t>. By </a:t>
            </a:r>
            <a:r>
              <a:rPr lang="cs-CZ" dirty="0" err="1"/>
              <a:t>contrast</a:t>
            </a:r>
            <a:r>
              <a:rPr lang="cs-CZ" dirty="0"/>
              <a:t>, </a:t>
            </a:r>
            <a:r>
              <a:rPr lang="cs-CZ" dirty="0" err="1"/>
              <a:t>leptin</a:t>
            </a:r>
            <a:r>
              <a:rPr lang="cs-CZ" dirty="0"/>
              <a:t> </a:t>
            </a:r>
            <a:r>
              <a:rPr lang="cs-CZ" dirty="0" err="1"/>
              <a:t>presents</a:t>
            </a:r>
            <a:r>
              <a:rPr lang="cs-CZ" dirty="0"/>
              <a:t> </a:t>
            </a:r>
            <a:r>
              <a:rPr lang="cs-CZ" dirty="0" err="1"/>
              <a:t>antilipogenic</a:t>
            </a:r>
            <a:r>
              <a:rPr lang="cs-CZ" dirty="0"/>
              <a:t> and </a:t>
            </a:r>
            <a:r>
              <a:rPr lang="cs-CZ" dirty="0" err="1"/>
              <a:t>lipolytic</a:t>
            </a:r>
            <a:r>
              <a:rPr lang="cs-CZ" dirty="0"/>
              <a:t> </a:t>
            </a:r>
            <a:r>
              <a:rPr lang="cs-CZ" dirty="0" err="1"/>
              <a:t>effects</a:t>
            </a:r>
            <a:r>
              <a:rPr lang="cs-CZ" dirty="0"/>
              <a:t> by </a:t>
            </a:r>
            <a:r>
              <a:rPr lang="cs-CZ" dirty="0" err="1"/>
              <a:t>suppressing</a:t>
            </a:r>
            <a:r>
              <a:rPr lang="cs-CZ" dirty="0"/>
              <a:t> </a:t>
            </a:r>
            <a:r>
              <a:rPr lang="cs-CZ" dirty="0" err="1"/>
              <a:t>expression</a:t>
            </a:r>
            <a:r>
              <a:rPr lang="cs-CZ" dirty="0"/>
              <a:t> and </a:t>
            </a:r>
            <a:r>
              <a:rPr lang="cs-CZ" dirty="0" err="1"/>
              <a:t>activity</a:t>
            </a:r>
            <a:r>
              <a:rPr lang="cs-CZ" dirty="0"/>
              <a:t> </a:t>
            </a:r>
            <a:r>
              <a:rPr lang="cs-CZ" dirty="0" err="1"/>
              <a:t>of</a:t>
            </a:r>
            <a:r>
              <a:rPr lang="cs-CZ" dirty="0"/>
              <a:t> </a:t>
            </a:r>
            <a:r>
              <a:rPr lang="cs-CZ" dirty="0" err="1"/>
              <a:t>lipogenic</a:t>
            </a:r>
            <a:r>
              <a:rPr lang="cs-CZ" dirty="0"/>
              <a:t> </a:t>
            </a:r>
            <a:r>
              <a:rPr lang="cs-CZ" dirty="0" err="1"/>
              <a:t>enzymes</a:t>
            </a:r>
            <a:r>
              <a:rPr lang="cs-CZ" dirty="0"/>
              <a:t> and PPARG. Noradrenaline </a:t>
            </a:r>
            <a:r>
              <a:rPr lang="cs-CZ" dirty="0" err="1"/>
              <a:t>released</a:t>
            </a:r>
            <a:r>
              <a:rPr lang="cs-CZ" dirty="0"/>
              <a:t> </a:t>
            </a:r>
            <a:r>
              <a:rPr lang="cs-CZ" dirty="0" err="1"/>
              <a:t>from</a:t>
            </a:r>
            <a:r>
              <a:rPr lang="cs-CZ" dirty="0"/>
              <a:t> </a:t>
            </a:r>
            <a:r>
              <a:rPr lang="cs-CZ" dirty="0" err="1"/>
              <a:t>the</a:t>
            </a:r>
            <a:r>
              <a:rPr lang="cs-CZ" dirty="0"/>
              <a:t> </a:t>
            </a:r>
            <a:r>
              <a:rPr lang="cs-CZ" dirty="0" err="1"/>
              <a:t>sympathetic</a:t>
            </a:r>
            <a:r>
              <a:rPr lang="cs-CZ" dirty="0"/>
              <a:t> </a:t>
            </a:r>
            <a:r>
              <a:rPr lang="cs-CZ" dirty="0" err="1"/>
              <a:t>autonomic</a:t>
            </a:r>
            <a:r>
              <a:rPr lang="cs-CZ" dirty="0"/>
              <a:t> </a:t>
            </a:r>
            <a:r>
              <a:rPr lang="cs-CZ" dirty="0" err="1"/>
              <a:t>nervous</a:t>
            </a:r>
            <a:r>
              <a:rPr lang="cs-CZ" dirty="0"/>
              <a:t> </a:t>
            </a:r>
            <a:r>
              <a:rPr lang="cs-CZ" dirty="0" err="1"/>
              <a:t>system</a:t>
            </a:r>
            <a:r>
              <a:rPr lang="cs-CZ" dirty="0"/>
              <a:t> </a:t>
            </a:r>
            <a:r>
              <a:rPr lang="cs-CZ" dirty="0" err="1"/>
              <a:t>binds</a:t>
            </a:r>
            <a:r>
              <a:rPr lang="cs-CZ" dirty="0"/>
              <a:t> </a:t>
            </a:r>
            <a:r>
              <a:rPr lang="el-GR" dirty="0"/>
              <a:t>β-</a:t>
            </a:r>
            <a:r>
              <a:rPr lang="cs-CZ" dirty="0" err="1"/>
              <a:t>adrenoreceptor</a:t>
            </a:r>
            <a:r>
              <a:rPr lang="cs-CZ" dirty="0"/>
              <a:t> (</a:t>
            </a:r>
            <a:r>
              <a:rPr lang="el-GR" dirty="0"/>
              <a:t>β-</a:t>
            </a:r>
            <a:r>
              <a:rPr lang="cs-CZ" dirty="0"/>
              <a:t>AR) and </a:t>
            </a:r>
            <a:r>
              <a:rPr lang="cs-CZ" dirty="0" err="1"/>
              <a:t>activates</a:t>
            </a:r>
            <a:r>
              <a:rPr lang="cs-CZ" dirty="0"/>
              <a:t> </a:t>
            </a:r>
            <a:r>
              <a:rPr lang="cs-CZ" dirty="0" err="1"/>
              <a:t>lipolysis</a:t>
            </a:r>
            <a:r>
              <a:rPr lang="cs-CZ" dirty="0"/>
              <a:t>. </a:t>
            </a:r>
            <a:r>
              <a:rPr lang="cs-CZ" dirty="0" err="1"/>
              <a:t>Prolonged</a:t>
            </a:r>
            <a:r>
              <a:rPr lang="cs-CZ" dirty="0"/>
              <a:t> </a:t>
            </a:r>
            <a:r>
              <a:rPr lang="cs-CZ" dirty="0" err="1"/>
              <a:t>exposure</a:t>
            </a:r>
            <a:r>
              <a:rPr lang="cs-CZ" dirty="0"/>
              <a:t> to </a:t>
            </a:r>
            <a:r>
              <a:rPr lang="cs-CZ" dirty="0" err="1"/>
              <a:t>glucocorticoids</a:t>
            </a:r>
            <a:r>
              <a:rPr lang="cs-CZ" dirty="0"/>
              <a:t> (GC) </a:t>
            </a:r>
            <a:r>
              <a:rPr lang="cs-CZ" dirty="0" err="1"/>
              <a:t>that</a:t>
            </a:r>
            <a:r>
              <a:rPr lang="cs-CZ" dirty="0"/>
              <a:t> </a:t>
            </a:r>
            <a:r>
              <a:rPr lang="cs-CZ" dirty="0" err="1"/>
              <a:t>bind</a:t>
            </a:r>
            <a:r>
              <a:rPr lang="cs-CZ" dirty="0"/>
              <a:t> </a:t>
            </a:r>
            <a:r>
              <a:rPr lang="cs-CZ" dirty="0" err="1"/>
              <a:t>intracellular</a:t>
            </a:r>
            <a:r>
              <a:rPr lang="cs-CZ" dirty="0"/>
              <a:t> </a:t>
            </a:r>
            <a:r>
              <a:rPr lang="cs-CZ" dirty="0" err="1"/>
              <a:t>glucocorticoid</a:t>
            </a:r>
            <a:r>
              <a:rPr lang="cs-CZ" dirty="0"/>
              <a:t> receptor (GR) </a:t>
            </a:r>
            <a:r>
              <a:rPr lang="cs-CZ" dirty="0" err="1"/>
              <a:t>enhances</a:t>
            </a:r>
            <a:r>
              <a:rPr lang="cs-CZ" dirty="0"/>
              <a:t> </a:t>
            </a:r>
            <a:r>
              <a:rPr lang="cs-CZ" dirty="0" err="1"/>
              <a:t>adipogenesis</a:t>
            </a:r>
            <a:r>
              <a:rPr lang="cs-CZ" dirty="0"/>
              <a:t>. </a:t>
            </a:r>
            <a:r>
              <a:rPr lang="cs-CZ" dirty="0" err="1"/>
              <a:t>This</a:t>
            </a:r>
            <a:r>
              <a:rPr lang="cs-CZ" dirty="0"/>
              <a:t> </a:t>
            </a:r>
            <a:r>
              <a:rPr lang="cs-CZ" dirty="0" err="1"/>
              <a:t>may</a:t>
            </a:r>
            <a:r>
              <a:rPr lang="cs-CZ" dirty="0"/>
              <a:t> </a:t>
            </a:r>
            <a:r>
              <a:rPr lang="cs-CZ" dirty="0" err="1"/>
              <a:t>be</a:t>
            </a:r>
            <a:r>
              <a:rPr lang="cs-CZ" dirty="0"/>
              <a:t> </a:t>
            </a:r>
            <a:r>
              <a:rPr lang="cs-CZ" dirty="0" err="1"/>
              <a:t>due</a:t>
            </a:r>
            <a:r>
              <a:rPr lang="cs-CZ" dirty="0"/>
              <a:t> </a:t>
            </a:r>
            <a:r>
              <a:rPr lang="cs-CZ" dirty="0" err="1"/>
              <a:t>either</a:t>
            </a:r>
            <a:r>
              <a:rPr lang="cs-CZ" dirty="0"/>
              <a:t> to </a:t>
            </a:r>
            <a:r>
              <a:rPr lang="cs-CZ" dirty="0" err="1"/>
              <a:t>an</a:t>
            </a:r>
            <a:r>
              <a:rPr lang="cs-CZ" dirty="0"/>
              <a:t> </a:t>
            </a:r>
            <a:r>
              <a:rPr lang="cs-CZ" dirty="0" err="1"/>
              <a:t>increase</a:t>
            </a:r>
            <a:r>
              <a:rPr lang="cs-CZ" dirty="0"/>
              <a:t> in </a:t>
            </a:r>
            <a:r>
              <a:rPr lang="cs-CZ" dirty="0" err="1"/>
              <a:t>circulating</a:t>
            </a:r>
            <a:r>
              <a:rPr lang="cs-CZ" dirty="0"/>
              <a:t> GC and/</a:t>
            </a:r>
            <a:r>
              <a:rPr lang="cs-CZ" dirty="0" err="1"/>
              <a:t>or</a:t>
            </a:r>
            <a:r>
              <a:rPr lang="cs-CZ" dirty="0"/>
              <a:t> to </a:t>
            </a:r>
            <a:r>
              <a:rPr lang="cs-CZ" dirty="0" err="1"/>
              <a:t>an</a:t>
            </a:r>
            <a:r>
              <a:rPr lang="cs-CZ" dirty="0"/>
              <a:t> </a:t>
            </a:r>
            <a:r>
              <a:rPr lang="cs-CZ" dirty="0" err="1"/>
              <a:t>increase</a:t>
            </a:r>
            <a:r>
              <a:rPr lang="cs-CZ" dirty="0"/>
              <a:t> in </a:t>
            </a:r>
            <a:r>
              <a:rPr lang="cs-CZ" dirty="0" err="1"/>
              <a:t>intracellular</a:t>
            </a:r>
            <a:r>
              <a:rPr lang="cs-CZ" dirty="0"/>
              <a:t> 11</a:t>
            </a:r>
            <a:r>
              <a:rPr lang="el-GR" dirty="0"/>
              <a:t>β-</a:t>
            </a:r>
            <a:r>
              <a:rPr lang="cs-CZ" dirty="0" err="1"/>
              <a:t>hydroxysteroid</a:t>
            </a:r>
            <a:r>
              <a:rPr lang="cs-CZ" dirty="0"/>
              <a:t> </a:t>
            </a:r>
            <a:r>
              <a:rPr lang="cs-CZ" dirty="0" err="1"/>
              <a:t>dehydrogenase</a:t>
            </a:r>
            <a:r>
              <a:rPr lang="cs-CZ" dirty="0"/>
              <a:t> type 1 (11</a:t>
            </a:r>
            <a:r>
              <a:rPr lang="el-GR" dirty="0"/>
              <a:t>β-</a:t>
            </a:r>
            <a:r>
              <a:rPr lang="cs-CZ" dirty="0"/>
              <a:t>HSD1) </a:t>
            </a:r>
            <a:r>
              <a:rPr lang="cs-CZ" dirty="0" err="1"/>
              <a:t>activity</a:t>
            </a:r>
            <a:r>
              <a:rPr lang="cs-CZ" dirty="0"/>
              <a:t> </a:t>
            </a:r>
            <a:r>
              <a:rPr lang="cs-CZ" dirty="0" err="1"/>
              <a:t>that</a:t>
            </a:r>
            <a:r>
              <a:rPr lang="cs-CZ" dirty="0"/>
              <a:t> </a:t>
            </a:r>
            <a:r>
              <a:rPr lang="cs-CZ" dirty="0" err="1"/>
              <a:t>predominantly</a:t>
            </a:r>
            <a:r>
              <a:rPr lang="cs-CZ" dirty="0"/>
              <a:t> </a:t>
            </a:r>
            <a:r>
              <a:rPr lang="cs-CZ" dirty="0" err="1"/>
              <a:t>converts</a:t>
            </a:r>
            <a:r>
              <a:rPr lang="cs-CZ" dirty="0"/>
              <a:t> </a:t>
            </a:r>
            <a:r>
              <a:rPr lang="cs-CZ" dirty="0" err="1"/>
              <a:t>inactive</a:t>
            </a:r>
            <a:r>
              <a:rPr lang="cs-CZ" dirty="0"/>
              <a:t> </a:t>
            </a:r>
            <a:r>
              <a:rPr lang="cs-CZ" dirty="0" err="1"/>
              <a:t>cortisone</a:t>
            </a:r>
            <a:r>
              <a:rPr lang="cs-CZ" dirty="0"/>
              <a:t> to </a:t>
            </a:r>
            <a:r>
              <a:rPr lang="cs-CZ" dirty="0" err="1"/>
              <a:t>active</a:t>
            </a:r>
            <a:r>
              <a:rPr lang="cs-CZ" dirty="0"/>
              <a:t> </a:t>
            </a:r>
            <a:r>
              <a:rPr lang="cs-CZ" dirty="0" err="1"/>
              <a:t>corticosterone</a:t>
            </a:r>
            <a:r>
              <a:rPr lang="cs-CZ" dirty="0"/>
              <a:t>, </a:t>
            </a:r>
            <a:r>
              <a:rPr lang="cs-CZ" dirty="0" err="1"/>
              <a:t>thus</a:t>
            </a:r>
            <a:r>
              <a:rPr lang="cs-CZ" dirty="0"/>
              <a:t> </a:t>
            </a:r>
            <a:r>
              <a:rPr lang="cs-CZ" dirty="0" err="1"/>
              <a:t>amplifying</a:t>
            </a:r>
            <a:r>
              <a:rPr lang="cs-CZ" dirty="0"/>
              <a:t> </a:t>
            </a:r>
            <a:r>
              <a:rPr lang="cs-CZ" dirty="0" err="1"/>
              <a:t>local</a:t>
            </a:r>
            <a:r>
              <a:rPr lang="cs-CZ" dirty="0"/>
              <a:t> GC </a:t>
            </a:r>
            <a:r>
              <a:rPr lang="cs-CZ" dirty="0" err="1"/>
              <a:t>action</a:t>
            </a:r>
            <a:r>
              <a:rPr lang="cs-CZ" dirty="0"/>
              <a:t>.</a:t>
            </a:r>
            <a:endParaRPr lang="fr-FR" altLang="cs-CZ" dirty="0"/>
          </a:p>
        </p:txBody>
      </p:sp>
    </p:spTree>
    <p:extLst>
      <p:ext uri="{BB962C8B-B14F-4D97-AF65-F5344CB8AC3E}">
        <p14:creationId xmlns:p14="http://schemas.microsoft.com/office/powerpoint/2010/main" val="3510846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082196B-6915-48DB-97BE-81A8C28AF0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6835A8-BA9B-44F1-8543-D23C92811DB7}" type="slidenum">
              <a:rPr lang="en-US" altLang="cs-CZ"/>
              <a:pPr eaLnBrk="1" hangingPunct="1"/>
              <a:t>36</a:t>
            </a:fld>
            <a:endParaRPr lang="en-US" altLang="cs-CZ"/>
          </a:p>
        </p:txBody>
      </p:sp>
      <p:sp>
        <p:nvSpPr>
          <p:cNvPr id="57347" name="Rectangle 2">
            <a:extLst>
              <a:ext uri="{FF2B5EF4-FFF2-40B4-BE49-F238E27FC236}">
                <a16:creationId xmlns:a16="http://schemas.microsoft.com/office/drawing/2014/main" id="{61CB0697-317B-45FF-B95F-7AC269B14796}"/>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C8455E29-065E-43AE-B7AD-C2059992A2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3823697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31DEF8D-AE8F-4FE7-B30D-0FD42B4AF6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14E3DE-C837-4331-BEA9-5B861423FC3F}" type="slidenum">
              <a:rPr lang="en-US" altLang="cs-CZ"/>
              <a:pPr eaLnBrk="1" hangingPunct="1"/>
              <a:t>37</a:t>
            </a:fld>
            <a:endParaRPr lang="en-US" altLang="cs-CZ"/>
          </a:p>
        </p:txBody>
      </p:sp>
      <p:sp>
        <p:nvSpPr>
          <p:cNvPr id="59395" name="Rectangle 2">
            <a:extLst>
              <a:ext uri="{FF2B5EF4-FFF2-40B4-BE49-F238E27FC236}">
                <a16:creationId xmlns:a16="http://schemas.microsoft.com/office/drawing/2014/main" id="{FD30BB4F-3188-4DB3-8C65-462A2A9E2C1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CCCA8887-744D-423A-A054-A50A856D0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dirty="0"/>
          </a:p>
        </p:txBody>
      </p:sp>
    </p:spTree>
    <p:extLst>
      <p:ext uri="{BB962C8B-B14F-4D97-AF65-F5344CB8AC3E}">
        <p14:creationId xmlns:p14="http://schemas.microsoft.com/office/powerpoint/2010/main" val="84591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F234541-7772-46EB-9FE9-4B2B109226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E47F96-FA4A-4B13-AA12-02C990717DAD}" type="slidenum">
              <a:rPr lang="en-US" altLang="cs-CZ"/>
              <a:pPr eaLnBrk="1" hangingPunct="1"/>
              <a:t>38</a:t>
            </a:fld>
            <a:endParaRPr lang="en-US" altLang="cs-CZ"/>
          </a:p>
        </p:txBody>
      </p:sp>
      <p:sp>
        <p:nvSpPr>
          <p:cNvPr id="58371" name="Rectangle 2">
            <a:extLst>
              <a:ext uri="{FF2B5EF4-FFF2-40B4-BE49-F238E27FC236}">
                <a16:creationId xmlns:a16="http://schemas.microsoft.com/office/drawing/2014/main" id="{0164454B-EA1A-465A-B90C-195DA41D300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989D8180-30E5-4D14-80F5-61C8573678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dirty="0" err="1"/>
              <a:t>Working</a:t>
            </a:r>
            <a:r>
              <a:rPr lang="cs-CZ" b="1" dirty="0"/>
              <a:t> </a:t>
            </a:r>
            <a:r>
              <a:rPr lang="cs-CZ" b="1" dirty="0" err="1"/>
              <a:t>hypothesis</a:t>
            </a:r>
            <a:r>
              <a:rPr lang="cs-CZ" b="1" dirty="0"/>
              <a:t>: </a:t>
            </a:r>
            <a:r>
              <a:rPr lang="cs-CZ" b="1" dirty="0" err="1"/>
              <a:t>lipolytic</a:t>
            </a:r>
            <a:r>
              <a:rPr lang="cs-CZ" b="1" dirty="0"/>
              <a:t> </a:t>
            </a:r>
            <a:r>
              <a:rPr lang="cs-CZ" b="1" dirty="0" err="1"/>
              <a:t>agents</a:t>
            </a:r>
            <a:r>
              <a:rPr lang="cs-CZ" b="1" dirty="0"/>
              <a:t> are </a:t>
            </a:r>
            <a:r>
              <a:rPr lang="cs-CZ" b="1" dirty="0" err="1"/>
              <a:t>potential</a:t>
            </a:r>
            <a:r>
              <a:rPr lang="cs-CZ" b="1" dirty="0"/>
              <a:t> </a:t>
            </a:r>
            <a:r>
              <a:rPr lang="cs-CZ" b="1" dirty="0" err="1"/>
              <a:t>activators</a:t>
            </a:r>
            <a:r>
              <a:rPr lang="cs-CZ" b="1" dirty="0"/>
              <a:t> </a:t>
            </a:r>
            <a:r>
              <a:rPr lang="cs-CZ" b="1" dirty="0" err="1"/>
              <a:t>of</a:t>
            </a:r>
            <a:r>
              <a:rPr lang="cs-CZ" b="1" dirty="0"/>
              <a:t> </a:t>
            </a:r>
            <a:r>
              <a:rPr lang="cs-CZ" b="1" dirty="0" err="1"/>
              <a:t>thermogenesis</a:t>
            </a:r>
            <a:r>
              <a:rPr lang="cs-CZ" b="1" dirty="0"/>
              <a:t> in </a:t>
            </a:r>
            <a:r>
              <a:rPr lang="cs-CZ" b="1" dirty="0" err="1"/>
              <a:t>brown</a:t>
            </a:r>
            <a:r>
              <a:rPr lang="cs-CZ" b="1" dirty="0"/>
              <a:t> </a:t>
            </a:r>
            <a:r>
              <a:rPr lang="cs-CZ" b="1" dirty="0" err="1"/>
              <a:t>adipocytes</a:t>
            </a:r>
            <a:r>
              <a:rPr lang="cs-CZ" b="1" dirty="0"/>
              <a:t>.</a:t>
            </a:r>
            <a:r>
              <a:rPr lang="cs-CZ" dirty="0"/>
              <a:t> </a:t>
            </a:r>
            <a:r>
              <a:rPr lang="cs-CZ" dirty="0" err="1"/>
              <a:t>Lipolysis</a:t>
            </a:r>
            <a:r>
              <a:rPr lang="cs-CZ" dirty="0"/>
              <a:t> </a:t>
            </a:r>
            <a:r>
              <a:rPr lang="cs-CZ" dirty="0" err="1"/>
              <a:t>is</a:t>
            </a:r>
            <a:r>
              <a:rPr lang="cs-CZ" dirty="0"/>
              <a:t> </a:t>
            </a:r>
            <a:r>
              <a:rPr lang="cs-CZ" dirty="0" err="1"/>
              <a:t>an</a:t>
            </a:r>
            <a:r>
              <a:rPr lang="cs-CZ" dirty="0"/>
              <a:t> </a:t>
            </a:r>
            <a:r>
              <a:rPr lang="cs-CZ" dirty="0" err="1"/>
              <a:t>essential</a:t>
            </a:r>
            <a:r>
              <a:rPr lang="cs-CZ" dirty="0"/>
              <a:t> </a:t>
            </a:r>
            <a:r>
              <a:rPr lang="cs-CZ" dirty="0" err="1"/>
              <a:t>prerequisite</a:t>
            </a:r>
            <a:r>
              <a:rPr lang="cs-CZ" dirty="0"/>
              <a:t> </a:t>
            </a:r>
            <a:r>
              <a:rPr lang="cs-CZ" dirty="0" err="1"/>
              <a:t>for</a:t>
            </a:r>
            <a:r>
              <a:rPr lang="cs-CZ" dirty="0"/>
              <a:t> </a:t>
            </a:r>
            <a:r>
              <a:rPr lang="cs-CZ" dirty="0" err="1"/>
              <a:t>thermogenesis</a:t>
            </a:r>
            <a:r>
              <a:rPr lang="cs-CZ" dirty="0"/>
              <a:t> in </a:t>
            </a:r>
            <a:r>
              <a:rPr lang="cs-CZ" dirty="0" err="1"/>
              <a:t>brown</a:t>
            </a:r>
            <a:r>
              <a:rPr lang="cs-CZ" dirty="0"/>
              <a:t> and </a:t>
            </a:r>
            <a:r>
              <a:rPr lang="cs-CZ" dirty="0" err="1"/>
              <a:t>brite</a:t>
            </a:r>
            <a:r>
              <a:rPr lang="cs-CZ" dirty="0"/>
              <a:t> </a:t>
            </a:r>
            <a:r>
              <a:rPr lang="cs-CZ" dirty="0" err="1"/>
              <a:t>adipocytes</a:t>
            </a:r>
            <a:r>
              <a:rPr lang="cs-CZ" dirty="0"/>
              <a:t>. </a:t>
            </a:r>
            <a:r>
              <a:rPr lang="cs-CZ" dirty="0" err="1"/>
              <a:t>We</a:t>
            </a:r>
            <a:r>
              <a:rPr lang="cs-CZ" dirty="0"/>
              <a:t> </a:t>
            </a:r>
            <a:r>
              <a:rPr lang="cs-CZ" dirty="0" err="1"/>
              <a:t>therefore</a:t>
            </a:r>
            <a:r>
              <a:rPr lang="cs-CZ" dirty="0"/>
              <a:t> </a:t>
            </a:r>
            <a:r>
              <a:rPr lang="cs-CZ" dirty="0" err="1"/>
              <a:t>hypothesize</a:t>
            </a:r>
            <a:r>
              <a:rPr lang="cs-CZ" dirty="0"/>
              <a:t> </a:t>
            </a:r>
            <a:r>
              <a:rPr lang="cs-CZ" dirty="0" err="1"/>
              <a:t>that</a:t>
            </a:r>
            <a:r>
              <a:rPr lang="cs-CZ" dirty="0"/>
              <a:t> </a:t>
            </a:r>
            <a:r>
              <a:rPr lang="cs-CZ" dirty="0" err="1"/>
              <a:t>any</a:t>
            </a:r>
            <a:r>
              <a:rPr lang="cs-CZ" dirty="0"/>
              <a:t> pro-</a:t>
            </a:r>
            <a:r>
              <a:rPr lang="cs-CZ" dirty="0" err="1"/>
              <a:t>lipolytic</a:t>
            </a:r>
            <a:r>
              <a:rPr lang="cs-CZ" dirty="0"/>
              <a:t> stimulus </a:t>
            </a:r>
            <a:r>
              <a:rPr lang="cs-CZ" dirty="0" err="1"/>
              <a:t>potentially</a:t>
            </a:r>
            <a:r>
              <a:rPr lang="cs-CZ" dirty="0"/>
              <a:t> </a:t>
            </a:r>
            <a:r>
              <a:rPr lang="cs-CZ" dirty="0" err="1"/>
              <a:t>activates</a:t>
            </a:r>
            <a:r>
              <a:rPr lang="cs-CZ" dirty="0"/>
              <a:t> </a:t>
            </a:r>
            <a:r>
              <a:rPr lang="cs-CZ" dirty="0" err="1"/>
              <a:t>thermogenesis</a:t>
            </a:r>
            <a:r>
              <a:rPr lang="cs-CZ" dirty="0"/>
              <a:t> in these </a:t>
            </a:r>
            <a:r>
              <a:rPr lang="cs-CZ" dirty="0" err="1"/>
              <a:t>cells</a:t>
            </a:r>
            <a:r>
              <a:rPr lang="cs-CZ" dirty="0"/>
              <a:t>. Free </a:t>
            </a:r>
            <a:r>
              <a:rPr lang="cs-CZ" dirty="0" err="1"/>
              <a:t>fatty</a:t>
            </a:r>
            <a:r>
              <a:rPr lang="cs-CZ" dirty="0"/>
              <a:t> </a:t>
            </a:r>
            <a:r>
              <a:rPr lang="cs-CZ" dirty="0" err="1"/>
              <a:t>acids</a:t>
            </a:r>
            <a:r>
              <a:rPr lang="cs-CZ" dirty="0"/>
              <a:t> (</a:t>
            </a:r>
            <a:r>
              <a:rPr lang="cs-CZ" dirty="0" err="1"/>
              <a:t>FFAs</a:t>
            </a:r>
            <a:r>
              <a:rPr lang="cs-CZ" dirty="0"/>
              <a:t>) </a:t>
            </a:r>
            <a:r>
              <a:rPr lang="cs-CZ" dirty="0" err="1"/>
              <a:t>released</a:t>
            </a:r>
            <a:r>
              <a:rPr lang="cs-CZ" dirty="0"/>
              <a:t> </a:t>
            </a:r>
            <a:r>
              <a:rPr lang="cs-CZ" dirty="0" err="1"/>
              <a:t>from</a:t>
            </a:r>
            <a:r>
              <a:rPr lang="cs-CZ" dirty="0"/>
              <a:t> lipid </a:t>
            </a:r>
            <a:r>
              <a:rPr lang="cs-CZ" dirty="0" err="1"/>
              <a:t>droplets</a:t>
            </a:r>
            <a:r>
              <a:rPr lang="cs-CZ" dirty="0"/>
              <a:t> as a </a:t>
            </a:r>
            <a:r>
              <a:rPr lang="cs-CZ" dirty="0" err="1"/>
              <a:t>result</a:t>
            </a:r>
            <a:r>
              <a:rPr lang="cs-CZ" dirty="0"/>
              <a:t> </a:t>
            </a:r>
            <a:r>
              <a:rPr lang="cs-CZ" dirty="0" err="1"/>
              <a:t>of</a:t>
            </a:r>
            <a:r>
              <a:rPr lang="cs-CZ" dirty="0"/>
              <a:t> </a:t>
            </a:r>
            <a:r>
              <a:rPr lang="cs-CZ" dirty="0" err="1"/>
              <a:t>lipolysis</a:t>
            </a:r>
            <a:r>
              <a:rPr lang="cs-CZ" dirty="0"/>
              <a:t> </a:t>
            </a:r>
            <a:r>
              <a:rPr lang="cs-CZ" dirty="0" err="1"/>
              <a:t>act</a:t>
            </a:r>
            <a:r>
              <a:rPr lang="cs-CZ" dirty="0"/>
              <a:t> as </a:t>
            </a:r>
            <a:r>
              <a:rPr lang="cs-CZ" dirty="0" err="1"/>
              <a:t>both</a:t>
            </a:r>
            <a:r>
              <a:rPr lang="cs-CZ" dirty="0"/>
              <a:t> </a:t>
            </a:r>
            <a:r>
              <a:rPr lang="cs-CZ" dirty="0" err="1"/>
              <a:t>fuel</a:t>
            </a:r>
            <a:r>
              <a:rPr lang="cs-CZ" dirty="0"/>
              <a:t> </a:t>
            </a:r>
            <a:r>
              <a:rPr lang="cs-CZ" dirty="0" err="1"/>
              <a:t>for</a:t>
            </a:r>
            <a:r>
              <a:rPr lang="cs-CZ" dirty="0"/>
              <a:t> </a:t>
            </a:r>
            <a:r>
              <a:rPr lang="cs-CZ" dirty="0" err="1"/>
              <a:t>mitochondrial</a:t>
            </a:r>
            <a:r>
              <a:rPr lang="cs-CZ" dirty="0"/>
              <a:t> </a:t>
            </a:r>
            <a:r>
              <a:rPr lang="el-GR" dirty="0"/>
              <a:t>β-</a:t>
            </a:r>
            <a:r>
              <a:rPr lang="cs-CZ" dirty="0" err="1"/>
              <a:t>oxidation</a:t>
            </a:r>
            <a:r>
              <a:rPr lang="cs-CZ" dirty="0"/>
              <a:t> and </a:t>
            </a:r>
            <a:r>
              <a:rPr lang="cs-CZ" dirty="0" err="1"/>
              <a:t>activators</a:t>
            </a:r>
            <a:r>
              <a:rPr lang="cs-CZ" dirty="0"/>
              <a:t> </a:t>
            </a:r>
            <a:r>
              <a:rPr lang="cs-CZ" dirty="0" err="1"/>
              <a:t>of</a:t>
            </a:r>
            <a:r>
              <a:rPr lang="cs-CZ" dirty="0"/>
              <a:t> </a:t>
            </a:r>
            <a:r>
              <a:rPr lang="cs-CZ" dirty="0" err="1"/>
              <a:t>the</a:t>
            </a:r>
            <a:r>
              <a:rPr lang="cs-CZ" dirty="0"/>
              <a:t> </a:t>
            </a:r>
            <a:r>
              <a:rPr lang="cs-CZ" dirty="0" err="1"/>
              <a:t>uncoupling</a:t>
            </a:r>
            <a:r>
              <a:rPr lang="cs-CZ" dirty="0"/>
              <a:t> protein 1 (UCP1). UCP1 </a:t>
            </a:r>
            <a:r>
              <a:rPr lang="cs-CZ" dirty="0" err="1"/>
              <a:t>is</a:t>
            </a:r>
            <a:r>
              <a:rPr lang="cs-CZ" dirty="0"/>
              <a:t> a </a:t>
            </a:r>
            <a:r>
              <a:rPr lang="cs-CZ" dirty="0" err="1"/>
              <a:t>unique</a:t>
            </a:r>
            <a:r>
              <a:rPr lang="cs-CZ" dirty="0"/>
              <a:t> </a:t>
            </a:r>
            <a:r>
              <a:rPr lang="cs-CZ" dirty="0" err="1"/>
              <a:t>feature</a:t>
            </a:r>
            <a:r>
              <a:rPr lang="cs-CZ" dirty="0"/>
              <a:t> </a:t>
            </a:r>
            <a:r>
              <a:rPr lang="cs-CZ" dirty="0" err="1"/>
              <a:t>of</a:t>
            </a:r>
            <a:r>
              <a:rPr lang="cs-CZ" dirty="0"/>
              <a:t> </a:t>
            </a:r>
            <a:r>
              <a:rPr lang="cs-CZ" dirty="0" err="1"/>
              <a:t>brown</a:t>
            </a:r>
            <a:r>
              <a:rPr lang="cs-CZ" dirty="0"/>
              <a:t> and </a:t>
            </a:r>
            <a:r>
              <a:rPr lang="cs-CZ" dirty="0" err="1"/>
              <a:t>brite</a:t>
            </a:r>
            <a:r>
              <a:rPr lang="cs-CZ" dirty="0"/>
              <a:t> </a:t>
            </a:r>
            <a:r>
              <a:rPr lang="cs-CZ" dirty="0" err="1"/>
              <a:t>adipocytes</a:t>
            </a:r>
            <a:r>
              <a:rPr lang="cs-CZ" dirty="0"/>
              <a:t> </a:t>
            </a:r>
            <a:r>
              <a:rPr lang="cs-CZ" dirty="0" err="1"/>
              <a:t>located</a:t>
            </a:r>
            <a:r>
              <a:rPr lang="cs-CZ" dirty="0"/>
              <a:t> in </a:t>
            </a:r>
            <a:r>
              <a:rPr lang="cs-CZ" dirty="0" err="1"/>
              <a:t>the</a:t>
            </a:r>
            <a:r>
              <a:rPr lang="cs-CZ" dirty="0"/>
              <a:t> </a:t>
            </a:r>
            <a:r>
              <a:rPr lang="cs-CZ" dirty="0" err="1"/>
              <a:t>inner</a:t>
            </a:r>
            <a:r>
              <a:rPr lang="cs-CZ" dirty="0"/>
              <a:t> </a:t>
            </a:r>
            <a:r>
              <a:rPr lang="cs-CZ" dirty="0" err="1"/>
              <a:t>mitochondrial</a:t>
            </a:r>
            <a:r>
              <a:rPr lang="cs-CZ" dirty="0"/>
              <a:t> </a:t>
            </a:r>
            <a:r>
              <a:rPr lang="cs-CZ" dirty="0" err="1"/>
              <a:t>membrane</a:t>
            </a:r>
            <a:r>
              <a:rPr lang="cs-CZ" dirty="0"/>
              <a:t>. </a:t>
            </a:r>
            <a:r>
              <a:rPr lang="cs-CZ" dirty="0" err="1"/>
              <a:t>Upon</a:t>
            </a:r>
            <a:r>
              <a:rPr lang="cs-CZ" dirty="0"/>
              <a:t> </a:t>
            </a:r>
            <a:r>
              <a:rPr lang="cs-CZ" dirty="0" err="1"/>
              <a:t>activation</a:t>
            </a:r>
            <a:r>
              <a:rPr lang="cs-CZ" dirty="0"/>
              <a:t> by </a:t>
            </a:r>
            <a:r>
              <a:rPr lang="cs-CZ" dirty="0" err="1"/>
              <a:t>FFAs</a:t>
            </a:r>
            <a:r>
              <a:rPr lang="cs-CZ" dirty="0"/>
              <a:t>, UCP1 </a:t>
            </a:r>
            <a:r>
              <a:rPr lang="cs-CZ" dirty="0" err="1"/>
              <a:t>uncouples</a:t>
            </a:r>
            <a:r>
              <a:rPr lang="cs-CZ" dirty="0"/>
              <a:t> oxygen </a:t>
            </a:r>
            <a:r>
              <a:rPr lang="cs-CZ" dirty="0" err="1"/>
              <a:t>consumption</a:t>
            </a:r>
            <a:r>
              <a:rPr lang="cs-CZ" dirty="0"/>
              <a:t> </a:t>
            </a:r>
            <a:r>
              <a:rPr lang="cs-CZ" dirty="0" err="1"/>
              <a:t>from</a:t>
            </a:r>
            <a:r>
              <a:rPr lang="cs-CZ" dirty="0"/>
              <a:t> adenosine </a:t>
            </a:r>
            <a:r>
              <a:rPr lang="cs-CZ" dirty="0" err="1"/>
              <a:t>triphosphate</a:t>
            </a:r>
            <a:r>
              <a:rPr lang="cs-CZ" dirty="0"/>
              <a:t> (ATP) </a:t>
            </a:r>
            <a:r>
              <a:rPr lang="cs-CZ" dirty="0" err="1"/>
              <a:t>synthesis</a:t>
            </a:r>
            <a:r>
              <a:rPr lang="cs-CZ" dirty="0"/>
              <a:t> by </a:t>
            </a:r>
            <a:r>
              <a:rPr lang="cs-CZ" dirty="0" err="1"/>
              <a:t>allowing</a:t>
            </a:r>
            <a:r>
              <a:rPr lang="cs-CZ" dirty="0"/>
              <a:t> </a:t>
            </a:r>
            <a:r>
              <a:rPr lang="cs-CZ" dirty="0" err="1"/>
              <a:t>protons</a:t>
            </a:r>
            <a:r>
              <a:rPr lang="cs-CZ" dirty="0"/>
              <a:t> (H</a:t>
            </a:r>
            <a:r>
              <a:rPr lang="cs-CZ" baseline="30000" dirty="0"/>
              <a:t>+</a:t>
            </a:r>
            <a:r>
              <a:rPr lang="cs-CZ" dirty="0"/>
              <a:t>) to </a:t>
            </a:r>
            <a:r>
              <a:rPr lang="cs-CZ" dirty="0" err="1"/>
              <a:t>reenter</a:t>
            </a:r>
            <a:r>
              <a:rPr lang="cs-CZ" dirty="0"/>
              <a:t> </a:t>
            </a:r>
            <a:r>
              <a:rPr lang="cs-CZ" dirty="0" err="1"/>
              <a:t>the</a:t>
            </a:r>
            <a:r>
              <a:rPr lang="cs-CZ" dirty="0"/>
              <a:t> </a:t>
            </a:r>
            <a:r>
              <a:rPr lang="cs-CZ" dirty="0" err="1"/>
              <a:t>mitochondrial</a:t>
            </a:r>
            <a:r>
              <a:rPr lang="cs-CZ" dirty="0"/>
              <a:t> matrix </a:t>
            </a:r>
            <a:r>
              <a:rPr lang="cs-CZ" dirty="0" err="1"/>
              <a:t>without</a:t>
            </a:r>
            <a:r>
              <a:rPr lang="cs-CZ" dirty="0"/>
              <a:t> </a:t>
            </a:r>
            <a:r>
              <a:rPr lang="cs-CZ" dirty="0" err="1"/>
              <a:t>generating</a:t>
            </a:r>
            <a:r>
              <a:rPr lang="cs-CZ" dirty="0"/>
              <a:t> ATP. </a:t>
            </a:r>
            <a:r>
              <a:rPr lang="cs-CZ" dirty="0" err="1"/>
              <a:t>Thus</a:t>
            </a:r>
            <a:r>
              <a:rPr lang="cs-CZ" dirty="0"/>
              <a:t>, </a:t>
            </a:r>
            <a:r>
              <a:rPr lang="cs-CZ" dirty="0" err="1"/>
              <a:t>the</a:t>
            </a:r>
            <a:r>
              <a:rPr lang="cs-CZ" dirty="0"/>
              <a:t> </a:t>
            </a:r>
            <a:r>
              <a:rPr lang="cs-CZ" dirty="0" err="1"/>
              <a:t>chemical</a:t>
            </a:r>
            <a:r>
              <a:rPr lang="cs-CZ" dirty="0"/>
              <a:t> </a:t>
            </a:r>
            <a:r>
              <a:rPr lang="cs-CZ" dirty="0" err="1"/>
              <a:t>energy</a:t>
            </a:r>
            <a:r>
              <a:rPr lang="cs-CZ" dirty="0"/>
              <a:t> </a:t>
            </a:r>
            <a:r>
              <a:rPr lang="cs-CZ" dirty="0" err="1"/>
              <a:t>of</a:t>
            </a:r>
            <a:r>
              <a:rPr lang="cs-CZ" dirty="0"/>
              <a:t> </a:t>
            </a:r>
            <a:r>
              <a:rPr lang="cs-CZ" dirty="0" err="1"/>
              <a:t>nutrients</a:t>
            </a:r>
            <a:r>
              <a:rPr lang="cs-CZ" dirty="0"/>
              <a:t> </a:t>
            </a:r>
            <a:r>
              <a:rPr lang="cs-CZ" dirty="0" err="1"/>
              <a:t>is</a:t>
            </a:r>
            <a:r>
              <a:rPr lang="cs-CZ" dirty="0"/>
              <a:t> </a:t>
            </a:r>
            <a:r>
              <a:rPr lang="cs-CZ" dirty="0" err="1"/>
              <a:t>dissipated</a:t>
            </a:r>
            <a:r>
              <a:rPr lang="cs-CZ" dirty="0"/>
              <a:t> as </a:t>
            </a:r>
            <a:r>
              <a:rPr lang="cs-CZ" dirty="0" err="1"/>
              <a:t>heat</a:t>
            </a:r>
            <a:r>
              <a:rPr lang="cs-CZ" dirty="0"/>
              <a:t>. </a:t>
            </a:r>
            <a:r>
              <a:rPr lang="cs-CZ" dirty="0" err="1"/>
              <a:t>Extracellular</a:t>
            </a:r>
            <a:r>
              <a:rPr lang="cs-CZ" dirty="0"/>
              <a:t> </a:t>
            </a:r>
            <a:r>
              <a:rPr lang="cs-CZ" dirty="0" err="1"/>
              <a:t>stimulation</a:t>
            </a:r>
            <a:r>
              <a:rPr lang="cs-CZ" dirty="0"/>
              <a:t> </a:t>
            </a:r>
            <a:r>
              <a:rPr lang="cs-CZ" dirty="0" err="1"/>
              <a:t>of</a:t>
            </a:r>
            <a:r>
              <a:rPr lang="cs-CZ" dirty="0"/>
              <a:t> </a:t>
            </a:r>
            <a:r>
              <a:rPr lang="cs-CZ" dirty="0" err="1"/>
              <a:t>lipolysis</a:t>
            </a:r>
            <a:r>
              <a:rPr lang="cs-CZ" dirty="0"/>
              <a:t> via </a:t>
            </a:r>
            <a:r>
              <a:rPr lang="cs-CZ" dirty="0" err="1"/>
              <a:t>the</a:t>
            </a:r>
            <a:r>
              <a:rPr lang="cs-CZ" dirty="0"/>
              <a:t> </a:t>
            </a:r>
            <a:r>
              <a:rPr lang="cs-CZ" dirty="0" err="1"/>
              <a:t>canonical</a:t>
            </a:r>
            <a:r>
              <a:rPr lang="cs-CZ" dirty="0"/>
              <a:t> </a:t>
            </a:r>
            <a:r>
              <a:rPr lang="cs-CZ" dirty="0" err="1"/>
              <a:t>adenylyl</a:t>
            </a:r>
            <a:r>
              <a:rPr lang="cs-CZ" dirty="0"/>
              <a:t> </a:t>
            </a:r>
            <a:r>
              <a:rPr lang="cs-CZ" dirty="0" err="1"/>
              <a:t>cyclase</a:t>
            </a:r>
            <a:r>
              <a:rPr lang="cs-CZ" dirty="0"/>
              <a:t>–</a:t>
            </a:r>
            <a:r>
              <a:rPr lang="cs-CZ" dirty="0" err="1"/>
              <a:t>cyclic</a:t>
            </a:r>
            <a:r>
              <a:rPr lang="cs-CZ" dirty="0"/>
              <a:t> adenosine </a:t>
            </a:r>
            <a:r>
              <a:rPr lang="cs-CZ" dirty="0" err="1"/>
              <a:t>monophosphate</a:t>
            </a:r>
            <a:r>
              <a:rPr lang="cs-CZ" dirty="0"/>
              <a:t>–protein </a:t>
            </a:r>
            <a:r>
              <a:rPr lang="cs-CZ" dirty="0" err="1"/>
              <a:t>kinase</a:t>
            </a:r>
            <a:r>
              <a:rPr lang="cs-CZ" dirty="0"/>
              <a:t> A (AC–</a:t>
            </a:r>
            <a:r>
              <a:rPr lang="cs-CZ" dirty="0" err="1"/>
              <a:t>cAMP</a:t>
            </a:r>
            <a:r>
              <a:rPr lang="cs-CZ" dirty="0"/>
              <a:t>–PKA) </a:t>
            </a:r>
            <a:r>
              <a:rPr lang="cs-CZ" dirty="0" err="1"/>
              <a:t>pathway</a:t>
            </a:r>
            <a:r>
              <a:rPr lang="cs-CZ" dirty="0"/>
              <a:t> not </a:t>
            </a:r>
            <a:r>
              <a:rPr lang="cs-CZ" dirty="0" err="1"/>
              <a:t>only</a:t>
            </a:r>
            <a:r>
              <a:rPr lang="cs-CZ" dirty="0"/>
              <a:t> </a:t>
            </a:r>
            <a:r>
              <a:rPr lang="cs-CZ" dirty="0" err="1"/>
              <a:t>leads</a:t>
            </a:r>
            <a:r>
              <a:rPr lang="cs-CZ" dirty="0"/>
              <a:t> to </a:t>
            </a:r>
            <a:r>
              <a:rPr lang="cs-CZ" dirty="0" err="1"/>
              <a:t>the</a:t>
            </a:r>
            <a:r>
              <a:rPr lang="cs-CZ" dirty="0"/>
              <a:t> </a:t>
            </a:r>
            <a:r>
              <a:rPr lang="cs-CZ" dirty="0" err="1"/>
              <a:t>phosphorylation</a:t>
            </a:r>
            <a:r>
              <a:rPr lang="cs-CZ" dirty="0"/>
              <a:t> </a:t>
            </a:r>
            <a:r>
              <a:rPr lang="cs-CZ" dirty="0" err="1"/>
              <a:t>of</a:t>
            </a:r>
            <a:r>
              <a:rPr lang="cs-CZ" dirty="0"/>
              <a:t> </a:t>
            </a:r>
            <a:r>
              <a:rPr lang="cs-CZ" dirty="0" err="1"/>
              <a:t>perilipin</a:t>
            </a:r>
            <a:r>
              <a:rPr lang="cs-CZ" dirty="0"/>
              <a:t> and hormone-sensitive </a:t>
            </a:r>
            <a:r>
              <a:rPr lang="cs-CZ" dirty="0" err="1"/>
              <a:t>lipase</a:t>
            </a:r>
            <a:r>
              <a:rPr lang="cs-CZ" dirty="0"/>
              <a:t> (HSL) but </a:t>
            </a:r>
            <a:r>
              <a:rPr lang="cs-CZ" dirty="0" err="1"/>
              <a:t>also</a:t>
            </a:r>
            <a:r>
              <a:rPr lang="cs-CZ" dirty="0"/>
              <a:t> </a:t>
            </a:r>
            <a:r>
              <a:rPr lang="cs-CZ" dirty="0" err="1"/>
              <a:t>induces</a:t>
            </a:r>
            <a:r>
              <a:rPr lang="cs-CZ" dirty="0"/>
              <a:t> </a:t>
            </a:r>
            <a:r>
              <a:rPr lang="cs-CZ" i="1" dirty="0"/>
              <a:t>Ucp1</a:t>
            </a:r>
            <a:r>
              <a:rPr lang="cs-CZ" dirty="0"/>
              <a:t> gene </a:t>
            </a:r>
            <a:r>
              <a:rPr lang="cs-CZ" dirty="0" err="1"/>
              <a:t>expression</a:t>
            </a:r>
            <a:r>
              <a:rPr lang="cs-CZ" dirty="0"/>
              <a:t>.</a:t>
            </a:r>
            <a:endParaRPr lang="fr-FR" altLang="cs-CZ" dirty="0"/>
          </a:p>
        </p:txBody>
      </p:sp>
    </p:spTree>
    <p:extLst>
      <p:ext uri="{BB962C8B-B14F-4D97-AF65-F5344CB8AC3E}">
        <p14:creationId xmlns:p14="http://schemas.microsoft.com/office/powerpoint/2010/main" val="3454164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0A58FCE-4B1E-4903-8FCA-11A7278BE0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ACE87E-B651-4D05-A9C4-70BA8487DB43}" type="slidenum">
              <a:rPr lang="en-US" altLang="cs-CZ"/>
              <a:pPr eaLnBrk="1" hangingPunct="1"/>
              <a:t>39</a:t>
            </a:fld>
            <a:endParaRPr lang="en-US" altLang="cs-CZ"/>
          </a:p>
        </p:txBody>
      </p:sp>
      <p:sp>
        <p:nvSpPr>
          <p:cNvPr id="72707" name="Rectangle 2">
            <a:extLst>
              <a:ext uri="{FF2B5EF4-FFF2-40B4-BE49-F238E27FC236}">
                <a16:creationId xmlns:a16="http://schemas.microsoft.com/office/drawing/2014/main" id="{A41545D1-076E-4D9F-833D-9F6889ACB02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01D83162-2597-48E4-9913-8A897DF3F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1151178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40</a:t>
            </a:fld>
            <a:endParaRPr lang="cs-CZ" altLang="cs-CZ"/>
          </a:p>
        </p:txBody>
      </p:sp>
    </p:spTree>
    <p:extLst>
      <p:ext uri="{BB962C8B-B14F-4D97-AF65-F5344CB8AC3E}">
        <p14:creationId xmlns:p14="http://schemas.microsoft.com/office/powerpoint/2010/main" val="281652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11</a:t>
            </a:fld>
            <a:endParaRPr lang="cs-CZ" altLang="cs-CZ"/>
          </a:p>
        </p:txBody>
      </p:sp>
    </p:spTree>
    <p:extLst>
      <p:ext uri="{BB962C8B-B14F-4D97-AF65-F5344CB8AC3E}">
        <p14:creationId xmlns:p14="http://schemas.microsoft.com/office/powerpoint/2010/main" val="2920407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Schematic overview of the hypothalamus–adipose axis (based on rat data) involved in food intake regulation and energy expenditure. In short, the arcuate nucleus (Arc) integrates peripheral endocrine signal via blood (such as leptin). Leptin acts on its receptor to modulate the expression and release of Arc appetite-regulating neuropeptides. Then, the Arc drives other hypothalamic areas such as ventromedial (VMN), dorsomedial (DMN) and paraventricular (PVN) nuclei (considered as satiety </a:t>
            </a:r>
            <a:r>
              <a:rPr lang="en-US" dirty="0" err="1"/>
              <a:t>centres</a:t>
            </a:r>
            <a:r>
              <a:rPr lang="en-US" dirty="0"/>
              <a:t>) and the lateral hypothalamic area (LHA; considered as a hunger </a:t>
            </a:r>
            <a:r>
              <a:rPr lang="en-US" dirty="0" err="1"/>
              <a:t>centre</a:t>
            </a:r>
            <a:r>
              <a:rPr lang="en-US" dirty="0"/>
              <a:t>). Coronal section shows the relative position of these nuclei with respect to each other through the hypothalamus. Circuits allowing communications between these neuronal populations are indicated by red arrows. Neuronal signal, especially from the PVN, modulates via the nucleus of the soli</a:t>
            </a:r>
            <a:endParaRPr lang="cs-CZ" dirty="0"/>
          </a:p>
        </p:txBody>
      </p:sp>
      <p:sp>
        <p:nvSpPr>
          <p:cNvPr id="4" name="Zástupný symbol pro číslo snímku 3"/>
          <p:cNvSpPr>
            <a:spLocks noGrp="1"/>
          </p:cNvSpPr>
          <p:nvPr>
            <p:ph type="sldNum" sz="quarter" idx="5"/>
          </p:nvPr>
        </p:nvSpPr>
        <p:spPr/>
        <p:txBody>
          <a:bodyPr/>
          <a:lstStyle/>
          <a:p>
            <a:fld id="{7BD02CA9-EEDB-4CA7-93C0-A1655D470F78}" type="slidenum">
              <a:rPr lang="cs-CZ" smtClean="0"/>
              <a:t>41</a:t>
            </a:fld>
            <a:endParaRPr lang="cs-CZ"/>
          </a:p>
        </p:txBody>
      </p:sp>
    </p:spTree>
    <p:extLst>
      <p:ext uri="{BB962C8B-B14F-4D97-AF65-F5344CB8AC3E}">
        <p14:creationId xmlns:p14="http://schemas.microsoft.com/office/powerpoint/2010/main" val="4071944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BD02CA9-EEDB-4CA7-93C0-A1655D470F78}" type="slidenum">
              <a:rPr lang="cs-CZ" smtClean="0"/>
              <a:t>42</a:t>
            </a:fld>
            <a:endParaRPr lang="cs-CZ"/>
          </a:p>
        </p:txBody>
      </p:sp>
    </p:spTree>
    <p:extLst>
      <p:ext uri="{BB962C8B-B14F-4D97-AF65-F5344CB8AC3E}">
        <p14:creationId xmlns:p14="http://schemas.microsoft.com/office/powerpoint/2010/main" val="844696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43</a:t>
            </a:fld>
            <a:endParaRPr lang="cs-CZ" altLang="cs-CZ"/>
          </a:p>
        </p:txBody>
      </p:sp>
    </p:spTree>
    <p:extLst>
      <p:ext uri="{BB962C8B-B14F-4D97-AF65-F5344CB8AC3E}">
        <p14:creationId xmlns:p14="http://schemas.microsoft.com/office/powerpoint/2010/main" val="1819441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47</a:t>
            </a:fld>
            <a:endParaRPr lang="cs-CZ" altLang="cs-CZ"/>
          </a:p>
        </p:txBody>
      </p:sp>
    </p:spTree>
    <p:extLst>
      <p:ext uri="{BB962C8B-B14F-4D97-AF65-F5344CB8AC3E}">
        <p14:creationId xmlns:p14="http://schemas.microsoft.com/office/powerpoint/2010/main" val="3275284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48</a:t>
            </a:fld>
            <a:endParaRPr lang="cs-CZ" altLang="cs-CZ"/>
          </a:p>
        </p:txBody>
      </p:sp>
    </p:spTree>
    <p:extLst>
      <p:ext uri="{BB962C8B-B14F-4D97-AF65-F5344CB8AC3E}">
        <p14:creationId xmlns:p14="http://schemas.microsoft.com/office/powerpoint/2010/main" val="3924084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https://breathing.com/blogs/respiratory-chemistry/ethiopian-highlanders</a:t>
            </a:r>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50</a:t>
            </a:fld>
            <a:endParaRPr lang="cs-CZ"/>
          </a:p>
        </p:txBody>
      </p:sp>
    </p:spTree>
    <p:extLst>
      <p:ext uri="{BB962C8B-B14F-4D97-AF65-F5344CB8AC3E}">
        <p14:creationId xmlns:p14="http://schemas.microsoft.com/office/powerpoint/2010/main" val="3191864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current world record for static apnea, or holding your breath in water without moving (often face down, unlike this training session), is 11 minutes and 35 seconds, and was set by </a:t>
            </a:r>
            <a:r>
              <a:rPr lang="en-US" dirty="0">
                <a:hlinkClick r:id="rId3"/>
              </a:rPr>
              <a:t>Stéphane Mifsud</a:t>
            </a:r>
            <a:r>
              <a:rPr lang="en-US" dirty="0"/>
              <a:t> in 2009.</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51</a:t>
            </a:fld>
            <a:endParaRPr lang="cs-CZ"/>
          </a:p>
        </p:txBody>
      </p:sp>
    </p:spTree>
    <p:extLst>
      <p:ext uri="{BB962C8B-B14F-4D97-AF65-F5344CB8AC3E}">
        <p14:creationId xmlns:p14="http://schemas.microsoft.com/office/powerpoint/2010/main" val="1805229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Live Science explains that your body's core temperature should stay in the vicinity of 98.6 degrees Fahrenheit (37 degrees Celsius). Once your body drops to 95 degrees or below, hypothermia takes hold. This impedes the function of vital organs such as the brain and heart. When your core body temperature hits 91 degrees F (33 C), you might suffer amnesia. At 82 degrees F (28 C), you might lose consciousness. At 70 degrees F (21 C), you experience "profound," deadly hypothermia.</a:t>
            </a:r>
          </a:p>
          <a:p>
            <a:endParaRPr lang="en-US" dirty="0"/>
          </a:p>
          <a:p>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53</a:t>
            </a:fld>
            <a:endParaRPr lang="cs-CZ"/>
          </a:p>
        </p:txBody>
      </p:sp>
    </p:spTree>
    <p:extLst>
      <p:ext uri="{BB962C8B-B14F-4D97-AF65-F5344CB8AC3E}">
        <p14:creationId xmlns:p14="http://schemas.microsoft.com/office/powerpoint/2010/main" val="1760117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Andreas </a:t>
            </a:r>
            <a:r>
              <a:rPr lang="en-US" dirty="0" err="1"/>
              <a:t>Mihavecz</a:t>
            </a:r>
            <a:r>
              <a:rPr lang="en-US" dirty="0"/>
              <a:t>, an </a:t>
            </a:r>
            <a:r>
              <a:rPr lang="en-US" dirty="0">
                <a:hlinkClick r:id="rId3"/>
              </a:rPr>
              <a:t>18-year-old Austrian man</a:t>
            </a:r>
            <a:r>
              <a:rPr lang="en-US" dirty="0"/>
              <a:t>, may have survived the longest without drinking water: Police accidentally left him in a holding cell for </a:t>
            </a:r>
            <a:r>
              <a:rPr lang="en-US" dirty="0">
                <a:hlinkClick r:id="rId4"/>
              </a:rPr>
              <a:t>18 days</a:t>
            </a:r>
            <a:r>
              <a:rPr lang="en-US" dirty="0"/>
              <a:t> in 1979. It's a fuzzy record, though, since he allegedly licked condensation off the walls of the prison.</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55</a:t>
            </a:fld>
            <a:endParaRPr lang="cs-CZ"/>
          </a:p>
        </p:txBody>
      </p:sp>
    </p:spTree>
    <p:extLst>
      <p:ext uri="{BB962C8B-B14F-4D97-AF65-F5344CB8AC3E}">
        <p14:creationId xmlns:p14="http://schemas.microsoft.com/office/powerpoint/2010/main" val="85243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the longest-lasting hunger strike in recorded history was undertaken by an Irish political prisoner, ,</a:t>
            </a:r>
            <a:r>
              <a:rPr lang="cs-CZ" b="1" dirty="0">
                <a:hlinkClick r:id="rId3"/>
              </a:rPr>
              <a:t> Terence </a:t>
            </a:r>
            <a:r>
              <a:rPr lang="cs-CZ" b="1" dirty="0" err="1">
                <a:hlinkClick r:id="rId3"/>
              </a:rPr>
              <a:t>MacSwiney</a:t>
            </a:r>
            <a:r>
              <a:rPr lang="cs-CZ" b="1" dirty="0">
                <a:hlinkClick r:id="rId3"/>
              </a:rPr>
              <a:t> </a:t>
            </a:r>
          </a:p>
          <a:p>
            <a:r>
              <a:rPr lang="en-US" dirty="0"/>
              <a:t> whose </a:t>
            </a:r>
            <a:r>
              <a:rPr lang="en-US" dirty="0">
                <a:hlinkClick r:id="rId4"/>
              </a:rPr>
              <a:t>74-day strike</a:t>
            </a:r>
            <a:r>
              <a:rPr lang="en-US" dirty="0"/>
              <a:t> ended with his death in 1920.</a:t>
            </a:r>
            <a:r>
              <a:rPr lang="cs-CZ" dirty="0"/>
              <a:t> 382 </a:t>
            </a:r>
            <a:r>
              <a:rPr lang="cs-CZ" dirty="0" err="1"/>
              <a:t>days</a:t>
            </a:r>
            <a:r>
              <a:rPr lang="cs-CZ" dirty="0"/>
              <a:t> </a:t>
            </a:r>
            <a:r>
              <a:rPr lang="cs-CZ" dirty="0" err="1"/>
              <a:t>Angus</a:t>
            </a:r>
            <a:r>
              <a:rPr lang="cs-CZ" dirty="0"/>
              <a:t> </a:t>
            </a:r>
            <a:r>
              <a:rPr lang="cs-CZ" dirty="0" err="1"/>
              <a:t>Barbieri</a:t>
            </a:r>
            <a:r>
              <a:rPr lang="cs-CZ" dirty="0"/>
              <a:t>, 125 kg zhubnul</a:t>
            </a:r>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57</a:t>
            </a:fld>
            <a:endParaRPr lang="cs-CZ"/>
          </a:p>
        </p:txBody>
      </p:sp>
    </p:spTree>
    <p:extLst>
      <p:ext uri="{BB962C8B-B14F-4D97-AF65-F5344CB8AC3E}">
        <p14:creationId xmlns:p14="http://schemas.microsoft.com/office/powerpoint/2010/main" val="964137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18</a:t>
            </a:fld>
            <a:endParaRPr lang="cs-CZ" altLang="cs-CZ"/>
          </a:p>
        </p:txBody>
      </p:sp>
    </p:spTree>
    <p:extLst>
      <p:ext uri="{BB962C8B-B14F-4D97-AF65-F5344CB8AC3E}">
        <p14:creationId xmlns:p14="http://schemas.microsoft.com/office/powerpoint/2010/main" val="2308686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24</a:t>
            </a:fld>
            <a:endParaRPr lang="cs-CZ" altLang="cs-CZ"/>
          </a:p>
        </p:txBody>
      </p:sp>
    </p:spTree>
    <p:extLst>
      <p:ext uri="{BB962C8B-B14F-4D97-AF65-F5344CB8AC3E}">
        <p14:creationId xmlns:p14="http://schemas.microsoft.com/office/powerpoint/2010/main" val="100143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25</a:t>
            </a:fld>
            <a:endParaRPr lang="cs-CZ" altLang="cs-CZ"/>
          </a:p>
        </p:txBody>
      </p:sp>
    </p:spTree>
    <p:extLst>
      <p:ext uri="{BB962C8B-B14F-4D97-AF65-F5344CB8AC3E}">
        <p14:creationId xmlns:p14="http://schemas.microsoft.com/office/powerpoint/2010/main" val="46202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A3B7672C-BDC1-4921-8FC7-F0E9166EF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3FAD71-81A8-478E-AF47-C4D390259610}" type="slidenum">
              <a:rPr lang="en-US" altLang="cs-CZ"/>
              <a:pPr eaLnBrk="1" hangingPunct="1"/>
              <a:t>26</a:t>
            </a:fld>
            <a:endParaRPr lang="en-US" altLang="cs-CZ"/>
          </a:p>
        </p:txBody>
      </p:sp>
      <p:sp>
        <p:nvSpPr>
          <p:cNvPr id="50179" name="Rectangle 2">
            <a:extLst>
              <a:ext uri="{FF2B5EF4-FFF2-40B4-BE49-F238E27FC236}">
                <a16:creationId xmlns:a16="http://schemas.microsoft.com/office/drawing/2014/main" id="{2C63605C-6927-41A1-B102-82DD5AA0AC6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B1C4679-4F75-4EFC-A696-306D9047A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adipocyte is a </a:t>
            </a:r>
            <a:r>
              <a:rPr lang="en-US" dirty="0" err="1"/>
              <a:t>specialised</a:t>
            </a:r>
            <a:r>
              <a:rPr lang="en-US" dirty="0"/>
              <a:t> cell that stores excess energy as triacylglycerol (TG) in lipid droplets during lipogenesis. When energy is required, the stored TG is hydrolyzed via activation of lipolytic pathways, mainly driven by noradrenergic innervation. Both lipogenesis and lipolysis mechanisms are complicated and highly regulated cellular processes (</a:t>
            </a:r>
            <a:r>
              <a:rPr lang="en-US" dirty="0">
                <a:hlinkClick r:id="rId3"/>
              </a:rPr>
              <a:t>Fig. 3</a:t>
            </a:r>
            <a:r>
              <a:rPr lang="en-US" dirty="0"/>
              <a:t>). Besides its effects on adipocyte lipid </a:t>
            </a:r>
            <a:r>
              <a:rPr lang="en-US" dirty="0" err="1"/>
              <a:t>mobilisation</a:t>
            </a:r>
            <a:r>
              <a:rPr lang="en-US" dirty="0"/>
              <a:t>, sympathetic innervation of white adipose tissue (WAT) may act as an inhibitor of fat cell number via inhibition of fat cell proliferation (</a:t>
            </a:r>
            <a:r>
              <a:rPr lang="en-US" dirty="0">
                <a:hlinkClick r:id="rId4"/>
              </a:rPr>
              <a:t>Bowers </a:t>
            </a:r>
            <a:r>
              <a:rPr lang="en-US" i="1" dirty="0">
                <a:hlinkClick r:id="rId4"/>
              </a:rPr>
              <a:t>et al</a:t>
            </a:r>
            <a:r>
              <a:rPr lang="en-US" dirty="0">
                <a:hlinkClick r:id="rId4"/>
              </a:rPr>
              <a:t>. 2004</a:t>
            </a:r>
            <a:r>
              <a:rPr lang="en-US" dirty="0"/>
              <a:t>). The adipocyte is also an endocrine cell, producing adipocytokines, hormones, appetite-regulating related peptides or receptors associated with the control of energy balance. On the one hand, some of these circulating factors act as adipocyte lipid metabolism regulators in an autocrine/paracrine manner. On the other hand, in addition to leptin, some of them act as peripheral endocrine signals to regulate hypothalamic energy homoeostasis (</a:t>
            </a:r>
            <a:r>
              <a:rPr lang="en-US" dirty="0">
                <a:hlinkClick r:id="rId5"/>
              </a:rPr>
              <a:t>Wang </a:t>
            </a:r>
            <a:r>
              <a:rPr lang="en-US" i="1" dirty="0">
                <a:hlinkClick r:id="rId5"/>
              </a:rPr>
              <a:t>et al</a:t>
            </a:r>
            <a:r>
              <a:rPr lang="en-US" dirty="0">
                <a:hlinkClick r:id="rId5"/>
              </a:rPr>
              <a:t>. 2008</a:t>
            </a:r>
            <a:r>
              <a:rPr lang="en-US" dirty="0"/>
              <a:t>).</a:t>
            </a:r>
            <a:endParaRPr lang="fr-FR" altLang="cs-CZ" dirty="0"/>
          </a:p>
        </p:txBody>
      </p:sp>
    </p:spTree>
    <p:extLst>
      <p:ext uri="{BB962C8B-B14F-4D97-AF65-F5344CB8AC3E}">
        <p14:creationId xmlns:p14="http://schemas.microsoft.com/office/powerpoint/2010/main" val="175496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ADAAED6-CA85-4DB1-A82F-B4284E0646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42FA1A-BB40-46A9-9921-356E155E4E04}" type="slidenum">
              <a:rPr lang="en-US" altLang="cs-CZ"/>
              <a:pPr eaLnBrk="1" hangingPunct="1"/>
              <a:t>27</a:t>
            </a:fld>
            <a:endParaRPr lang="en-US" altLang="cs-CZ"/>
          </a:p>
        </p:txBody>
      </p:sp>
      <p:sp>
        <p:nvSpPr>
          <p:cNvPr id="64515" name="Rectangle 2">
            <a:extLst>
              <a:ext uri="{FF2B5EF4-FFF2-40B4-BE49-F238E27FC236}">
                <a16:creationId xmlns:a16="http://schemas.microsoft.com/office/drawing/2014/main" id="{30679109-DC8D-4913-8537-0C59A92CF99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D322D17E-D3DA-4637-B602-0AF25CAA05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3430995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65C25D9-A10A-4494-924C-F696F0A8B8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0A9E61-A377-4B7F-AD88-1E319DC47C96}" type="slidenum">
              <a:rPr lang="en-US" altLang="cs-CZ"/>
              <a:pPr eaLnBrk="1" hangingPunct="1"/>
              <a:t>28</a:t>
            </a:fld>
            <a:endParaRPr lang="en-US" altLang="cs-CZ"/>
          </a:p>
        </p:txBody>
      </p:sp>
      <p:sp>
        <p:nvSpPr>
          <p:cNvPr id="65539" name="Rectangle 2">
            <a:extLst>
              <a:ext uri="{FF2B5EF4-FFF2-40B4-BE49-F238E27FC236}">
                <a16:creationId xmlns:a16="http://schemas.microsoft.com/office/drawing/2014/main" id="{983543B7-440E-4A1E-810D-D10B177D0C0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B5DB996-16AA-4314-BED1-57A5C9E639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2802368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E936DAA-BA3A-448C-91D3-2EA8CE26A2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8D98FB-A795-4F69-A000-0493D067873C}" type="slidenum">
              <a:rPr lang="en-US" altLang="cs-CZ"/>
              <a:pPr eaLnBrk="1" hangingPunct="1"/>
              <a:t>29</a:t>
            </a:fld>
            <a:endParaRPr lang="en-US" altLang="cs-CZ"/>
          </a:p>
        </p:txBody>
      </p:sp>
      <p:sp>
        <p:nvSpPr>
          <p:cNvPr id="66563" name="Rectangle 2">
            <a:extLst>
              <a:ext uri="{FF2B5EF4-FFF2-40B4-BE49-F238E27FC236}">
                <a16:creationId xmlns:a16="http://schemas.microsoft.com/office/drawing/2014/main" id="{1BAA2BAD-AC93-4984-A4F0-680F7B708B6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69776F5-96C4-4B68-9653-BA4EB1F97C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569098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2055072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78736" y="5883275"/>
            <a:ext cx="2743200" cy="365125"/>
          </a:xfrm>
          <a:prstGeom prst="rect">
            <a:avLst/>
          </a:prstGeom>
        </p:spPr>
        <p:txBody>
          <a:bodyPr/>
          <a:lstStyle/>
          <a:p>
            <a:fld id="{6AA38855-CC88-40FC-822A-971B1662834F}" type="datetimeFigureOut">
              <a:rPr lang="cs-CZ" smtClean="0"/>
              <a:t>22.02.2023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2D60544-C5E5-45B2-ADFC-9530462A1FEB}" type="slidenum">
              <a:rPr lang="cs-CZ" smtClean="0"/>
              <a:t>‹#›</a:t>
            </a:fld>
            <a:endParaRPr lang="cs-CZ"/>
          </a:p>
        </p:txBody>
      </p:sp>
    </p:spTree>
    <p:extLst>
      <p:ext uri="{BB962C8B-B14F-4D97-AF65-F5344CB8AC3E}">
        <p14:creationId xmlns:p14="http://schemas.microsoft.com/office/powerpoint/2010/main" val="271394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 y="415570"/>
            <a:ext cx="1544906" cy="106425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4" r:id="rId15"/>
    <p:sldLayoutId id="2147483695" r:id="rId16"/>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8"/>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40.jpg"/><Relationship Id="rId1" Type="http://schemas.openxmlformats.org/officeDocument/2006/relationships/slideLayout" Target="../slideLayouts/slideLayout15.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www.frontiersin.org/people/u/476412" TargetMode="External"/><Relationship Id="rId7" Type="http://schemas.openxmlformats.org/officeDocument/2006/relationships/image" Target="../media/image44.jpeg"/><Relationship Id="rId2" Type="http://schemas.openxmlformats.org/officeDocument/2006/relationships/image" Target="../media/image42.jp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hyperlink" Target="http://www.frontiersin.org/people/u/501996" TargetMode="External"/><Relationship Id="rId4" Type="http://schemas.openxmlformats.org/officeDocument/2006/relationships/hyperlink" Target="http://www.frontiersin.org/people/u/22834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webp"/><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www.sciencedirect.com/science/article/pii/S0896627318301430#!" TargetMode="Externa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gi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6.webp"/></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3.webp"/><Relationship Id="rId2" Type="http://schemas.openxmlformats.org/officeDocument/2006/relationships/image" Target="../media/image62.jpg"/><Relationship Id="rId1" Type="http://schemas.openxmlformats.org/officeDocument/2006/relationships/slideLayout" Target="../slideLayouts/slideLayout3.xml"/><Relationship Id="rId5" Type="http://schemas.openxmlformats.org/officeDocument/2006/relationships/image" Target="../media/image65.jpg"/><Relationship Id="rId4" Type="http://schemas.openxmlformats.org/officeDocument/2006/relationships/image" Target="../media/image6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a:t>Homeostáza, adaptace, stres. Endokrinní orgány I </a:t>
            </a:r>
          </a:p>
        </p:txBody>
      </p:sp>
      <p:sp>
        <p:nvSpPr>
          <p:cNvPr id="5" name="Podnadpis 4"/>
          <p:cNvSpPr>
            <a:spLocks noGrp="1"/>
          </p:cNvSpPr>
          <p:nvPr>
            <p:ph type="subTitle" idx="1"/>
          </p:nvPr>
        </p:nvSpPr>
        <p:spPr/>
        <p:txBody>
          <a:bodyPr/>
          <a:lstStyle/>
          <a:p>
            <a:r>
              <a:rPr lang="cs-CZ" dirty="0"/>
              <a:t>Julie Dobrovolná</a:t>
            </a:r>
          </a:p>
          <a:p>
            <a:r>
              <a:rPr lang="cs-CZ" dirty="0"/>
              <a:t>Ústav patologické fyziologie </a:t>
            </a:r>
            <a:r>
              <a:rPr lang="cs-CZ"/>
              <a:t>LF MU</a:t>
            </a:r>
            <a:endParaRPr lang="cs-CZ" dirty="0"/>
          </a:p>
        </p:txBody>
      </p:sp>
    </p:spTree>
    <p:extLst>
      <p:ext uri="{BB962C8B-B14F-4D97-AF65-F5344CB8AC3E}">
        <p14:creationId xmlns:p14="http://schemas.microsoft.com/office/powerpoint/2010/main" val="22589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559A8-A062-466F-816F-3A240E6AD860}"/>
              </a:ext>
            </a:extLst>
          </p:cNvPr>
          <p:cNvSpPr>
            <a:spLocks noGrp="1"/>
          </p:cNvSpPr>
          <p:nvPr>
            <p:ph type="title"/>
          </p:nvPr>
        </p:nvSpPr>
        <p:spPr>
          <a:xfrm>
            <a:off x="252573" y="108271"/>
            <a:ext cx="10515600" cy="1325563"/>
          </a:xfrm>
        </p:spPr>
        <p:txBody>
          <a:bodyPr/>
          <a:lstStyle/>
          <a:p>
            <a:r>
              <a:rPr lang="cs-CZ" dirty="0"/>
              <a:t>Ale na jaké prostředí jsme vlastně adaptováni? </a:t>
            </a:r>
          </a:p>
        </p:txBody>
      </p:sp>
      <p:pic>
        <p:nvPicPr>
          <p:cNvPr id="5" name="Obrázek 4">
            <a:extLst>
              <a:ext uri="{FF2B5EF4-FFF2-40B4-BE49-F238E27FC236}">
                <a16:creationId xmlns:a16="http://schemas.microsoft.com/office/drawing/2014/main" id="{405EC459-7164-4C93-BCC6-6612CB42C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73" y="1381697"/>
            <a:ext cx="5449584" cy="4027077"/>
          </a:xfrm>
          <a:prstGeom prst="rect">
            <a:avLst/>
          </a:prstGeom>
        </p:spPr>
      </p:pic>
      <p:pic>
        <p:nvPicPr>
          <p:cNvPr id="6" name="Obrázek 5" descr="Obsah obrázku muž, osoba, fotka, držení&#10;&#10;Popis byl vytvořen automaticky">
            <a:extLst>
              <a:ext uri="{FF2B5EF4-FFF2-40B4-BE49-F238E27FC236}">
                <a16:creationId xmlns:a16="http://schemas.microsoft.com/office/drawing/2014/main" id="{98F428F2-D775-40FA-8573-761B1F00C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770" y="1769249"/>
            <a:ext cx="5856270" cy="3113813"/>
          </a:xfrm>
          <a:prstGeom prst="rect">
            <a:avLst/>
          </a:prstGeom>
        </p:spPr>
      </p:pic>
      <p:sp>
        <p:nvSpPr>
          <p:cNvPr id="8" name="Nadpis 1">
            <a:extLst>
              <a:ext uri="{FF2B5EF4-FFF2-40B4-BE49-F238E27FC236}">
                <a16:creationId xmlns:a16="http://schemas.microsoft.com/office/drawing/2014/main" id="{C125FCA7-0CC8-406E-8E57-DDE6058B2DFE}"/>
              </a:ext>
            </a:extLst>
          </p:cNvPr>
          <p:cNvSpPr txBox="1">
            <a:spLocks/>
          </p:cNvSpPr>
          <p:nvPr/>
        </p:nvSpPr>
        <p:spPr>
          <a:xfrm>
            <a:off x="252573" y="5691218"/>
            <a:ext cx="10515600" cy="1325563"/>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A jak se vlastně adaptujeme?</a:t>
            </a:r>
          </a:p>
        </p:txBody>
      </p:sp>
      <p:sp>
        <p:nvSpPr>
          <p:cNvPr id="9"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extLst>
      <p:ext uri="{BB962C8B-B14F-4D97-AF65-F5344CB8AC3E}">
        <p14:creationId xmlns:p14="http://schemas.microsoft.com/office/powerpoint/2010/main" val="5108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rPr>
              <a:pPr/>
              <a:t>11</a:t>
            </a:fld>
            <a:endParaRPr lang="cs-CZ" altLang="cs-CZ">
              <a:solidFill>
                <a:srgbClr val="898989"/>
              </a:solidFill>
            </a:endParaRPr>
          </a:p>
        </p:txBody>
      </p:sp>
      <p:sp>
        <p:nvSpPr>
          <p:cNvPr id="20483" name="Title 1"/>
          <p:cNvSpPr>
            <a:spLocks noGrp="1"/>
          </p:cNvSpPr>
          <p:nvPr>
            <p:ph type="ctrTitle" idx="4294967295"/>
          </p:nvPr>
        </p:nvSpPr>
        <p:spPr>
          <a:xfrm>
            <a:off x="0" y="2393950"/>
            <a:ext cx="9144000" cy="2387600"/>
          </a:xfrm>
        </p:spPr>
        <p:txBody>
          <a:bodyPr>
            <a:normAutofit/>
          </a:bodyPr>
          <a:lstStyle/>
          <a:p>
            <a:pPr algn="ctr"/>
            <a:r>
              <a:rPr lang="cs-CZ" altLang="cs-CZ" dirty="0"/>
              <a:t>Stres a okolní prostředí =</a:t>
            </a:r>
            <a:br>
              <a:rPr lang="cs-CZ" altLang="cs-CZ" dirty="0"/>
            </a:br>
            <a:r>
              <a:rPr lang="cs-CZ" altLang="cs-CZ" b="1" dirty="0"/>
              <a:t>Co je to vlastně stres?</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524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B4D90A-5BB3-40E9-9CF4-A5421B5C4E53}"/>
              </a:ext>
            </a:extLst>
          </p:cNvPr>
          <p:cNvSpPr>
            <a:spLocks noGrp="1"/>
          </p:cNvSpPr>
          <p:nvPr>
            <p:ph type="title"/>
          </p:nvPr>
        </p:nvSpPr>
        <p:spPr/>
        <p:txBody>
          <a:bodyPr/>
          <a:lstStyle/>
          <a:p>
            <a:endParaRPr lang="cs-CZ"/>
          </a:p>
        </p:txBody>
      </p:sp>
      <p:pic>
        <p:nvPicPr>
          <p:cNvPr id="7" name="Zástupný symbol pro obsah 6">
            <a:extLst>
              <a:ext uri="{FF2B5EF4-FFF2-40B4-BE49-F238E27FC236}">
                <a16:creationId xmlns:a16="http://schemas.microsoft.com/office/drawing/2014/main" id="{D1DFE393-D203-48B0-A9B1-EACB7EB3D7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387" y="340043"/>
            <a:ext cx="10806253" cy="6078518"/>
          </a:xfrm>
        </p:spPr>
      </p:pic>
    </p:spTree>
    <p:extLst>
      <p:ext uri="{BB962C8B-B14F-4D97-AF65-F5344CB8AC3E}">
        <p14:creationId xmlns:p14="http://schemas.microsoft.com/office/powerpoint/2010/main" val="1492699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047C95-7A6A-C386-FD36-3CE947677FC2}"/>
              </a:ext>
            </a:extLst>
          </p:cNvPr>
          <p:cNvSpPr>
            <a:spLocks noGrp="1"/>
          </p:cNvSpPr>
          <p:nvPr>
            <p:ph type="title"/>
          </p:nvPr>
        </p:nvSpPr>
        <p:spPr/>
        <p:txBody>
          <a:bodyPr/>
          <a:lstStyle/>
          <a:p>
            <a:r>
              <a:rPr lang="cs-CZ" dirty="0"/>
              <a:t>Co si myslí </a:t>
            </a:r>
            <a:r>
              <a:rPr lang="cs-CZ" dirty="0" err="1"/>
              <a:t>ChatGPT</a:t>
            </a:r>
            <a:r>
              <a:rPr lang="cs-CZ" dirty="0"/>
              <a:t>?</a:t>
            </a:r>
          </a:p>
        </p:txBody>
      </p:sp>
      <p:sp>
        <p:nvSpPr>
          <p:cNvPr id="3" name="Zástupný obsah 2">
            <a:extLst>
              <a:ext uri="{FF2B5EF4-FFF2-40B4-BE49-F238E27FC236}">
                <a16:creationId xmlns:a16="http://schemas.microsoft.com/office/drawing/2014/main" id="{FA6B676B-9179-F1C4-DB1C-1AE7551D7C60}"/>
              </a:ext>
            </a:extLst>
          </p:cNvPr>
          <p:cNvSpPr>
            <a:spLocks noGrp="1"/>
          </p:cNvSpPr>
          <p:nvPr>
            <p:ph idx="1"/>
          </p:nvPr>
        </p:nvSpPr>
        <p:spPr>
          <a:xfrm>
            <a:off x="719400" y="1648065"/>
            <a:ext cx="10753200" cy="3960000"/>
          </a:xfrm>
        </p:spPr>
        <p:txBody>
          <a:bodyPr/>
          <a:lstStyle/>
          <a:p>
            <a:pPr algn="just"/>
            <a:r>
              <a:rPr lang="cs-CZ" dirty="0">
                <a:latin typeface="Calibri" panose="020F0502020204030204" pitchFamily="34" charset="0"/>
                <a:cs typeface="Calibri" panose="020F0502020204030204" pitchFamily="34" charset="0"/>
              </a:rPr>
              <a:t>„Stres je fyziologická a psychologická reakce organismu na různé druhy výzev nebo stresorů v prostředí. Tyto stresory mohou být fyzické, jako jsou například bolest, hlad nebo horko, nebo psychologické, jako jsou například obavy, strach z neznámého, nebo tlak z výkonu.</a:t>
            </a:r>
          </a:p>
          <a:p>
            <a:pPr algn="just"/>
            <a:r>
              <a:rPr lang="cs-CZ" dirty="0">
                <a:latin typeface="Calibri" panose="020F0502020204030204" pitchFamily="34" charset="0"/>
                <a:cs typeface="Calibri" panose="020F0502020204030204" pitchFamily="34" charset="0"/>
              </a:rPr>
              <a:t>Stres může být reakcí na jakoukoli změnu, která vyžaduje, aby se organismus přizpůsobil novým podmínkám. Tato reakce může být prospěšná, protože stres nás může motivovat a pomoci nám překonat těžké situace. Například, když máme důležitý test nebo důležité pracovní setkání, může nás stres motivovat ke zvýšenému výkonu.“</a:t>
            </a:r>
          </a:p>
          <a:p>
            <a:pPr algn="just"/>
            <a:endParaRPr lang="cs-CZ" dirty="0">
              <a:latin typeface="Calibri" panose="020F0502020204030204" pitchFamily="34" charset="0"/>
              <a:cs typeface="Calibri" panose="020F0502020204030204" pitchFamily="34" charset="0"/>
            </a:endParaRPr>
          </a:p>
        </p:txBody>
      </p:sp>
      <p:sp>
        <p:nvSpPr>
          <p:cNvPr id="4" name="Zástupný symbol pro zápatí 3">
            <a:extLst>
              <a:ext uri="{FF2B5EF4-FFF2-40B4-BE49-F238E27FC236}">
                <a16:creationId xmlns:a16="http://schemas.microsoft.com/office/drawing/2014/main" id="{FF3D600B-F928-6691-7D62-3A2E2165E0CE}"/>
              </a:ext>
            </a:extLst>
          </p:cNvPr>
          <p:cNvSpPr>
            <a:spLocks noGrp="1"/>
          </p:cNvSpPr>
          <p:nvPr>
            <p:ph type="ftr" sz="quarter" idx="11"/>
          </p:nvPr>
        </p:nvSpPr>
        <p:spPr/>
        <p:txBody>
          <a:bodyPr/>
          <a:lstStyle/>
          <a:p>
            <a:endParaRPr lang="en-US" dirty="0"/>
          </a:p>
        </p:txBody>
      </p:sp>
      <p:sp>
        <p:nvSpPr>
          <p:cNvPr id="5" name="Zástupný symbol pro číslo snímku 4">
            <a:extLst>
              <a:ext uri="{FF2B5EF4-FFF2-40B4-BE49-F238E27FC236}">
                <a16:creationId xmlns:a16="http://schemas.microsoft.com/office/drawing/2014/main" id="{E7FB5A72-A746-978A-1E09-89A48F704920}"/>
              </a:ext>
            </a:extLst>
          </p:cNvPr>
          <p:cNvSpPr>
            <a:spLocks noGrp="1"/>
          </p:cNvSpPr>
          <p:nvPr>
            <p:ph type="sldNum" sz="quarter" idx="12"/>
          </p:nvPr>
        </p:nvSpPr>
        <p:spPr/>
        <p:txBody>
          <a:bodyPr/>
          <a:lstStyle/>
          <a:p>
            <a:fld id="{6113E31D-E2AB-40D1-8B51-AFA5AFEF393A}" type="slidenum">
              <a:rPr lang="en-US" smtClean="0"/>
              <a:t>13</a:t>
            </a:fld>
            <a:endParaRPr lang="en-US" dirty="0"/>
          </a:p>
        </p:txBody>
      </p:sp>
    </p:spTree>
    <p:extLst>
      <p:ext uri="{BB962C8B-B14F-4D97-AF65-F5344CB8AC3E}">
        <p14:creationId xmlns:p14="http://schemas.microsoft.com/office/powerpoint/2010/main" val="3176803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44FCDA9-5B3B-4759-BAE7-E4F56E2F2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107147"/>
            <a:ext cx="9624060" cy="6643706"/>
          </a:xfrm>
          <a:prstGeom prst="rect">
            <a:avLst/>
          </a:prstGeom>
        </p:spPr>
      </p:pic>
    </p:spTree>
    <p:extLst>
      <p:ext uri="{BB962C8B-B14F-4D97-AF65-F5344CB8AC3E}">
        <p14:creationId xmlns:p14="http://schemas.microsoft.com/office/powerpoint/2010/main" val="2415832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232575" y="80838"/>
            <a:ext cx="7772400" cy="685800"/>
          </a:xfrm>
        </p:spPr>
        <p:txBody>
          <a:bodyPr/>
          <a:lstStyle/>
          <a:p>
            <a:r>
              <a:rPr lang="cs-CZ" altLang="cs-CZ" sz="3600" dirty="0"/>
              <a:t>Evoluce termínu „stres“</a:t>
            </a:r>
            <a:endParaRPr lang="en-US" altLang="cs-CZ" dirty="0"/>
          </a:p>
        </p:txBody>
      </p:sp>
      <p:sp>
        <p:nvSpPr>
          <p:cNvPr id="20483" name="Rectangle 3">
            <a:extLst>
              <a:ext uri="{FF2B5EF4-FFF2-40B4-BE49-F238E27FC236}">
                <a16:creationId xmlns:a16="http://schemas.microsoft.com/office/drawing/2014/main" id="{1FF71607-7AD6-4563-81FC-CDE4C6221498}"/>
              </a:ext>
            </a:extLst>
          </p:cNvPr>
          <p:cNvSpPr>
            <a:spLocks noGrp="1" noChangeArrowheads="1"/>
          </p:cNvSpPr>
          <p:nvPr>
            <p:ph idx="1"/>
          </p:nvPr>
        </p:nvSpPr>
        <p:spPr>
          <a:xfrm>
            <a:off x="386962" y="1860604"/>
            <a:ext cx="11023159" cy="3560197"/>
          </a:xfrm>
        </p:spPr>
        <p:txBody>
          <a:bodyPr>
            <a:normAutofit lnSpcReduction="10000"/>
          </a:bodyPr>
          <a:lstStyle/>
          <a:p>
            <a:pPr>
              <a:lnSpc>
                <a:spcPct val="90000"/>
              </a:lnSpc>
            </a:pPr>
            <a:r>
              <a:rPr lang="en-US" altLang="cs-CZ" sz="2600" b="1" dirty="0"/>
              <a:t>Claude Bernard</a:t>
            </a:r>
            <a:r>
              <a:rPr lang="en-US" altLang="cs-CZ" sz="2600" dirty="0"/>
              <a:t> (1813-1878)</a:t>
            </a:r>
          </a:p>
          <a:p>
            <a:pPr lvl="1">
              <a:lnSpc>
                <a:spcPct val="90000"/>
              </a:lnSpc>
            </a:pPr>
            <a:r>
              <a:rPr lang="fr-FR" altLang="cs-CZ" sz="2600" i="1" dirty="0"/>
              <a:t>Leçons sur les phénomènes de la vie communs aux animaux et aux végétaux</a:t>
            </a:r>
          </a:p>
          <a:p>
            <a:pPr lvl="1">
              <a:lnSpc>
                <a:spcPct val="90000"/>
              </a:lnSpc>
            </a:pPr>
            <a:r>
              <a:rPr lang="cs-CZ" altLang="cs-CZ" sz="2600" dirty="0"/>
              <a:t>Vnitřní prostředí je udržováno jako stálé</a:t>
            </a:r>
            <a:endParaRPr lang="fr-FR" altLang="cs-CZ" sz="2600" dirty="0"/>
          </a:p>
          <a:p>
            <a:pPr>
              <a:lnSpc>
                <a:spcPct val="90000"/>
              </a:lnSpc>
            </a:pPr>
            <a:r>
              <a:rPr lang="en-US" altLang="cs-CZ" sz="2600" b="1" dirty="0"/>
              <a:t>Walter Cannon</a:t>
            </a:r>
            <a:r>
              <a:rPr lang="en-US" altLang="cs-CZ" sz="2600" dirty="0"/>
              <a:t> (1871-1945)</a:t>
            </a:r>
          </a:p>
          <a:p>
            <a:pPr lvl="1">
              <a:lnSpc>
                <a:spcPct val="90000"/>
              </a:lnSpc>
            </a:pPr>
            <a:r>
              <a:rPr lang="en-US" altLang="cs-CZ" sz="2600" i="1" dirty="0"/>
              <a:t>The Wisdom of the Body</a:t>
            </a:r>
            <a:endParaRPr lang="en-US" altLang="cs-CZ" sz="2600" dirty="0"/>
          </a:p>
          <a:p>
            <a:pPr lvl="1">
              <a:lnSpc>
                <a:spcPct val="90000"/>
              </a:lnSpc>
            </a:pPr>
            <a:r>
              <a:rPr lang="en-US" altLang="cs-CZ" sz="2600" dirty="0" err="1"/>
              <a:t>Homeost</a:t>
            </a:r>
            <a:r>
              <a:rPr lang="cs-CZ" altLang="cs-CZ" sz="2600" dirty="0" err="1"/>
              <a:t>áza</a:t>
            </a:r>
            <a:r>
              <a:rPr lang="en-US" altLang="cs-CZ" sz="2600" dirty="0"/>
              <a:t>, </a:t>
            </a:r>
            <a:r>
              <a:rPr lang="en-US" altLang="cs-CZ" sz="2600" dirty="0" err="1"/>
              <a:t>stres</a:t>
            </a:r>
            <a:r>
              <a:rPr lang="en-US" altLang="cs-CZ" sz="2600" dirty="0"/>
              <a:t>, </a:t>
            </a:r>
            <a:r>
              <a:rPr lang="cs-CZ" altLang="cs-CZ" sz="2600" dirty="0"/>
              <a:t>autonomní (sympatický) nervový </a:t>
            </a:r>
            <a:r>
              <a:rPr lang="cs-CZ" altLang="cs-CZ" sz="2600" dirty="0" err="1"/>
              <a:t>sysém</a:t>
            </a:r>
            <a:endParaRPr lang="en-US" altLang="cs-CZ" sz="2600" dirty="0"/>
          </a:p>
          <a:p>
            <a:pPr>
              <a:lnSpc>
                <a:spcPct val="90000"/>
              </a:lnSpc>
            </a:pPr>
            <a:r>
              <a:rPr lang="fr-FR" altLang="cs-CZ" sz="2600" b="1" dirty="0"/>
              <a:t>Hans Selye</a:t>
            </a:r>
            <a:r>
              <a:rPr lang="fr-FR" altLang="cs-CZ" sz="2600" dirty="0"/>
              <a:t> (1907-1982) </a:t>
            </a:r>
          </a:p>
          <a:p>
            <a:pPr lvl="1">
              <a:lnSpc>
                <a:spcPct val="90000"/>
              </a:lnSpc>
            </a:pPr>
            <a:r>
              <a:rPr lang="en-US" altLang="cs-CZ" sz="2200" i="1" dirty="0"/>
              <a:t>The Physiology and Pathology of Stress; a Treatise Based on the Concepts of the General-Adaptation-Syndrome and the Diseases of Adaptation</a:t>
            </a:r>
            <a:endParaRPr lang="en-US" altLang="cs-CZ" sz="2600" dirty="0"/>
          </a:p>
          <a:p>
            <a:pPr lvl="1">
              <a:lnSpc>
                <a:spcPct val="90000"/>
              </a:lnSpc>
            </a:pPr>
            <a:r>
              <a:rPr lang="en-US" altLang="cs-CZ" sz="2600" dirty="0" err="1"/>
              <a:t>Hyp</a:t>
            </a:r>
            <a:r>
              <a:rPr lang="cs-CZ" altLang="cs-CZ" sz="2600" dirty="0" err="1"/>
              <a:t>otalamo</a:t>
            </a:r>
            <a:r>
              <a:rPr lang="cs-CZ" altLang="cs-CZ" sz="2600" dirty="0"/>
              <a:t>-hypofyzárně nadledvinková osa</a:t>
            </a:r>
            <a:r>
              <a:rPr lang="fr-FR" altLang="cs-CZ" sz="2600" dirty="0"/>
              <a:t> (HPA)</a:t>
            </a:r>
            <a:endParaRPr lang="fr-FR" altLang="cs-CZ" sz="2000" dirty="0"/>
          </a:p>
          <a:p>
            <a:pPr>
              <a:lnSpc>
                <a:spcPct val="90000"/>
              </a:lnSpc>
              <a:buFontTx/>
              <a:buNone/>
            </a:pPr>
            <a:endParaRPr lang="fr-FR" altLang="cs-CZ" sz="2200" dirty="0"/>
          </a:p>
        </p:txBody>
      </p:sp>
    </p:spTree>
    <p:extLst>
      <p:ext uri="{BB962C8B-B14F-4D97-AF65-F5344CB8AC3E}">
        <p14:creationId xmlns:p14="http://schemas.microsoft.com/office/powerpoint/2010/main" val="231361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59922076-6CA5-4703-9F8C-94AD4E3B2EB2}"/>
              </a:ext>
            </a:extLst>
          </p:cNvPr>
          <p:cNvSpPr>
            <a:spLocks noGrp="1" noChangeArrowheads="1"/>
          </p:cNvSpPr>
          <p:nvPr>
            <p:ph idx="1"/>
          </p:nvPr>
        </p:nvSpPr>
        <p:spPr>
          <a:xfrm>
            <a:off x="449911" y="1852653"/>
            <a:ext cx="10443375" cy="4020710"/>
          </a:xfrm>
        </p:spPr>
        <p:txBody>
          <a:bodyPr>
            <a:normAutofit/>
          </a:bodyPr>
          <a:lstStyle/>
          <a:p>
            <a:pPr>
              <a:lnSpc>
                <a:spcPct val="90000"/>
              </a:lnSpc>
            </a:pPr>
            <a:r>
              <a:rPr lang="en-US" altLang="cs-CZ" sz="2400" b="1" dirty="0"/>
              <a:t>Robert Sapolsky</a:t>
            </a:r>
            <a:endParaRPr lang="en-US" altLang="cs-CZ" sz="2400" dirty="0"/>
          </a:p>
          <a:p>
            <a:pPr lvl="1">
              <a:lnSpc>
                <a:spcPct val="90000"/>
              </a:lnSpc>
            </a:pPr>
            <a:r>
              <a:rPr lang="en-US" altLang="cs-CZ" sz="2400" i="1" dirty="0"/>
              <a:t>Stress, the Aging Brain, and the Mechanisms of Neuron Death </a:t>
            </a:r>
            <a:endParaRPr lang="en-US" altLang="cs-CZ" sz="2400" dirty="0"/>
          </a:p>
          <a:p>
            <a:pPr lvl="1">
              <a:lnSpc>
                <a:spcPct val="90000"/>
              </a:lnSpc>
            </a:pPr>
            <a:r>
              <a:rPr lang="en-US" altLang="cs-CZ" sz="2400" i="1" dirty="0"/>
              <a:t>Why Zebras Don’t Get Ulcers: an Updated guide to Stress, Stress-Related Diseases, and Coping</a:t>
            </a:r>
          </a:p>
          <a:p>
            <a:pPr lvl="1">
              <a:lnSpc>
                <a:spcPct val="90000"/>
              </a:lnSpc>
            </a:pPr>
            <a:r>
              <a:rPr lang="cs-CZ" altLang="cs-CZ" sz="2400" dirty="0"/>
              <a:t>Úloha limbického systému </a:t>
            </a:r>
            <a:r>
              <a:rPr lang="en-US" altLang="cs-CZ" sz="2400" dirty="0"/>
              <a:t>(hippocampus) </a:t>
            </a:r>
            <a:r>
              <a:rPr lang="cs-CZ" altLang="cs-CZ" sz="2400" dirty="0"/>
              <a:t>v regulaci </a:t>
            </a:r>
            <a:r>
              <a:rPr lang="en-US" altLang="cs-CZ" sz="2400" dirty="0"/>
              <a:t>HPA</a:t>
            </a:r>
          </a:p>
          <a:p>
            <a:pPr>
              <a:lnSpc>
                <a:spcPct val="90000"/>
              </a:lnSpc>
            </a:pPr>
            <a:r>
              <a:rPr lang="en-US" altLang="cs-CZ" sz="2400" b="1" dirty="0"/>
              <a:t>Bruce McEwen</a:t>
            </a:r>
            <a:r>
              <a:rPr lang="en-US" altLang="cs-CZ" sz="2400" dirty="0"/>
              <a:t> &amp; </a:t>
            </a:r>
            <a:r>
              <a:rPr lang="en-US" altLang="cs-CZ" sz="2400" b="1" dirty="0"/>
              <a:t>Theresa E. Seaman</a:t>
            </a:r>
            <a:endParaRPr lang="en-US" altLang="cs-CZ" sz="2400" dirty="0"/>
          </a:p>
          <a:p>
            <a:pPr lvl="1">
              <a:lnSpc>
                <a:spcPct val="90000"/>
              </a:lnSpc>
            </a:pPr>
            <a:r>
              <a:rPr lang="en-US" altLang="cs-CZ" sz="2400" i="1" dirty="0"/>
              <a:t>The End of Stress as We Know It</a:t>
            </a:r>
            <a:endParaRPr lang="en-US" altLang="cs-CZ" sz="2400" dirty="0"/>
          </a:p>
          <a:p>
            <a:pPr lvl="1">
              <a:lnSpc>
                <a:spcPct val="90000"/>
              </a:lnSpc>
            </a:pPr>
            <a:r>
              <a:rPr lang="cs-CZ" altLang="cs-CZ" sz="2400" dirty="0" err="1"/>
              <a:t>Allostáza</a:t>
            </a:r>
            <a:r>
              <a:rPr lang="cs-CZ" altLang="cs-CZ" sz="2400" dirty="0"/>
              <a:t>, </a:t>
            </a:r>
            <a:r>
              <a:rPr lang="cs-CZ" altLang="cs-CZ" sz="2400" dirty="0" err="1"/>
              <a:t>homeodynamika</a:t>
            </a:r>
            <a:endParaRPr lang="fr-FR" altLang="cs-CZ" sz="2400" dirty="0"/>
          </a:p>
          <a:p>
            <a:pPr>
              <a:lnSpc>
                <a:spcPct val="90000"/>
              </a:lnSpc>
            </a:pPr>
            <a:r>
              <a:rPr lang="en-US" altLang="cs-CZ" sz="2400" b="1" dirty="0"/>
              <a:t>Gordon Lithgow </a:t>
            </a:r>
            <a:r>
              <a:rPr lang="cs-CZ" altLang="cs-CZ" sz="2400" b="1" dirty="0"/>
              <a:t>a další</a:t>
            </a:r>
            <a:endParaRPr lang="en-US" altLang="cs-CZ" sz="2400" dirty="0"/>
          </a:p>
          <a:p>
            <a:pPr lvl="1">
              <a:lnSpc>
                <a:spcPct val="90000"/>
              </a:lnSpc>
            </a:pPr>
            <a:r>
              <a:rPr lang="en-US" altLang="cs-CZ" sz="2400" dirty="0"/>
              <a:t>H</a:t>
            </a:r>
            <a:r>
              <a:rPr lang="cs-CZ" altLang="cs-CZ" sz="2400" dirty="0" err="1"/>
              <a:t>ormeze</a:t>
            </a:r>
            <a:r>
              <a:rPr lang="en-US" altLang="cs-CZ" sz="2400" dirty="0"/>
              <a:t>, </a:t>
            </a:r>
            <a:r>
              <a:rPr lang="cs-CZ" altLang="cs-CZ" sz="2400" dirty="0"/>
              <a:t>endokrinní regulace délky života u much</a:t>
            </a:r>
            <a:r>
              <a:rPr lang="en-US" altLang="cs-CZ" sz="2400" dirty="0"/>
              <a:t>,</a:t>
            </a:r>
            <a:r>
              <a:rPr lang="cs-CZ" altLang="cs-CZ" sz="2400" dirty="0"/>
              <a:t> hlístů a myší</a:t>
            </a:r>
            <a:endParaRPr lang="en-US" altLang="cs-CZ" sz="2400" dirty="0"/>
          </a:p>
        </p:txBody>
      </p:sp>
      <p:sp>
        <p:nvSpPr>
          <p:cNvPr id="6" name="Rectangle 2">
            <a:extLst>
              <a:ext uri="{FF2B5EF4-FFF2-40B4-BE49-F238E27FC236}">
                <a16:creationId xmlns:a16="http://schemas.microsoft.com/office/drawing/2014/main" id="{D28DBD43-9494-4625-B537-829107BEA6C2}"/>
              </a:ext>
            </a:extLst>
          </p:cNvPr>
          <p:cNvSpPr txBox="1">
            <a:spLocks noChangeArrowheads="1"/>
          </p:cNvSpPr>
          <p:nvPr/>
        </p:nvSpPr>
        <p:spPr>
          <a:xfrm>
            <a:off x="232575" y="80838"/>
            <a:ext cx="7772400" cy="68580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altLang="cs-CZ" sz="3600" b="1" dirty="0">
                <a:solidFill>
                  <a:schemeClr val="tx2"/>
                </a:solidFill>
              </a:rPr>
              <a:t>Evoluce termínu „stres“</a:t>
            </a:r>
            <a:endParaRPr lang="en-US" altLang="cs-CZ" sz="3600" b="1" dirty="0">
              <a:solidFill>
                <a:schemeClr val="tx2"/>
              </a:solidFill>
            </a:endParaRPr>
          </a:p>
        </p:txBody>
      </p:sp>
    </p:spTree>
    <p:extLst>
      <p:ext uri="{BB962C8B-B14F-4D97-AF65-F5344CB8AC3E}">
        <p14:creationId xmlns:p14="http://schemas.microsoft.com/office/powerpoint/2010/main" val="2472142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70912" y="6592268"/>
            <a:ext cx="2133600" cy="365125"/>
          </a:xfrm>
        </p:spPr>
        <p:txBody>
          <a:bodyPr/>
          <a:lstStyle/>
          <a:p>
            <a:fld id="{B7EEB508-9835-4320-8BBB-73C92AA026E7}" type="slidenum">
              <a:rPr lang="en-US" smtClean="0"/>
              <a:pPr/>
              <a:t>17</a:t>
            </a:fld>
            <a:endParaRPr lang="en-US"/>
          </a:p>
        </p:txBody>
      </p:sp>
      <p:sp>
        <p:nvSpPr>
          <p:cNvPr id="11" name="TextBox 4"/>
          <p:cNvSpPr txBox="1"/>
          <p:nvPr/>
        </p:nvSpPr>
        <p:spPr>
          <a:xfrm>
            <a:off x="1689222" y="316040"/>
            <a:ext cx="8353063" cy="523220"/>
          </a:xfrm>
          <a:prstGeom prst="rect">
            <a:avLst/>
          </a:prstGeom>
          <a:noFill/>
        </p:spPr>
        <p:txBody>
          <a:bodyPr wrap="square" rtlCol="0">
            <a:spAutoFit/>
          </a:bodyPr>
          <a:lstStyle/>
          <a:p>
            <a:r>
              <a:rPr lang="cs-CZ" sz="2800" b="1" dirty="0">
                <a:solidFill>
                  <a:schemeClr val="accent3"/>
                </a:solidFill>
              </a:rPr>
              <a:t>WHAT IS STRESS?</a:t>
            </a:r>
            <a:endParaRPr lang="en-US" sz="2800" b="1" dirty="0">
              <a:solidFill>
                <a:schemeClr val="accent3"/>
              </a:solidFill>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78" y="160332"/>
            <a:ext cx="10577243" cy="6130985"/>
          </a:xfrm>
          <a:prstGeom prst="rect">
            <a:avLst/>
          </a:prstGeom>
        </p:spPr>
      </p:pic>
      <p:pic>
        <p:nvPicPr>
          <p:cNvPr id="12" name="Obráze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970" y="275428"/>
            <a:ext cx="7452057" cy="6307143"/>
          </a:xfrm>
          <a:prstGeom prst="rect">
            <a:avLst/>
          </a:prstGeom>
        </p:spPr>
      </p:pic>
    </p:spTree>
    <p:extLst>
      <p:ext uri="{BB962C8B-B14F-4D97-AF65-F5344CB8AC3E}">
        <p14:creationId xmlns:p14="http://schemas.microsoft.com/office/powerpoint/2010/main" val="42739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rPr>
              <a:pPr/>
              <a:t>18</a:t>
            </a:fld>
            <a:endParaRPr lang="cs-CZ" altLang="cs-CZ">
              <a:solidFill>
                <a:srgbClr val="898989"/>
              </a:solidFill>
            </a:endParaRPr>
          </a:p>
        </p:txBody>
      </p:sp>
      <p:sp>
        <p:nvSpPr>
          <p:cNvPr id="20483" name="Title 1"/>
          <p:cNvSpPr>
            <a:spLocks noGrp="1"/>
          </p:cNvSpPr>
          <p:nvPr>
            <p:ph type="ctrTitle" idx="4294967295"/>
          </p:nvPr>
        </p:nvSpPr>
        <p:spPr>
          <a:xfrm>
            <a:off x="-757238" y="0"/>
            <a:ext cx="8345903" cy="2387600"/>
          </a:xfrm>
        </p:spPr>
        <p:txBody>
          <a:bodyPr>
            <a:normAutofit/>
          </a:bodyPr>
          <a:lstStyle/>
          <a:p>
            <a:pPr algn="ctr"/>
            <a:r>
              <a:rPr lang="cs-CZ" altLang="cs-CZ" dirty="0"/>
              <a:t>Stres a okolní prostředí =</a:t>
            </a:r>
            <a:br>
              <a:rPr lang="cs-CZ" altLang="cs-CZ" dirty="0"/>
            </a:br>
            <a:r>
              <a:rPr lang="cs-CZ" altLang="cs-CZ" dirty="0"/>
              <a:t> definice?</a:t>
            </a:r>
            <a:br>
              <a:rPr lang="cs-CZ" altLang="cs-CZ" dirty="0"/>
            </a:b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Obrázek 7">
            <a:extLst>
              <a:ext uri="{FF2B5EF4-FFF2-40B4-BE49-F238E27FC236}">
                <a16:creationId xmlns:a16="http://schemas.microsoft.com/office/drawing/2014/main" id="{DD61CB3A-B7B9-42CD-9A82-E0EC62EB0607}"/>
              </a:ext>
            </a:extLst>
          </p:cNvPr>
          <p:cNvPicPr>
            <a:picLocks noChangeAspect="1"/>
          </p:cNvPicPr>
          <p:nvPr/>
        </p:nvPicPr>
        <p:blipFill>
          <a:blip r:embed="rId3"/>
          <a:stretch>
            <a:fillRect/>
          </a:stretch>
        </p:blipFill>
        <p:spPr>
          <a:xfrm>
            <a:off x="8202967" y="1421220"/>
            <a:ext cx="3521673" cy="4644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ovéPole 4">
            <a:extLst>
              <a:ext uri="{FF2B5EF4-FFF2-40B4-BE49-F238E27FC236}">
                <a16:creationId xmlns:a16="http://schemas.microsoft.com/office/drawing/2014/main" id="{4E0302BF-7CAA-4D37-8CD7-EDCCAE81D01E}"/>
              </a:ext>
            </a:extLst>
          </p:cNvPr>
          <p:cNvSpPr txBox="1"/>
          <p:nvPr/>
        </p:nvSpPr>
        <p:spPr>
          <a:xfrm>
            <a:off x="467360" y="3129280"/>
            <a:ext cx="7327262" cy="1754326"/>
          </a:xfrm>
          <a:prstGeom prst="rect">
            <a:avLst/>
          </a:prstGeom>
          <a:noFill/>
        </p:spPr>
        <p:txBody>
          <a:bodyPr wrap="none" rtlCol="0">
            <a:spAutoFit/>
          </a:bodyPr>
          <a:lstStyle/>
          <a:p>
            <a:r>
              <a:rPr lang="cs-CZ" dirty="0" err="1"/>
              <a:t>The</a:t>
            </a:r>
            <a:r>
              <a:rPr lang="cs-CZ" dirty="0"/>
              <a:t> Stress </a:t>
            </a:r>
            <a:r>
              <a:rPr lang="cs-CZ" dirty="0" err="1"/>
              <a:t>of</a:t>
            </a:r>
            <a:r>
              <a:rPr lang="cs-CZ" dirty="0"/>
              <a:t> </a:t>
            </a:r>
            <a:r>
              <a:rPr lang="cs-CZ" dirty="0" err="1"/>
              <a:t>Life</a:t>
            </a:r>
            <a:r>
              <a:rPr lang="cs-CZ" dirty="0"/>
              <a:t>, Hans </a:t>
            </a:r>
            <a:r>
              <a:rPr lang="cs-CZ" dirty="0" err="1"/>
              <a:t>Selye</a:t>
            </a:r>
            <a:r>
              <a:rPr lang="cs-CZ" dirty="0"/>
              <a:t>, 1956:</a:t>
            </a:r>
          </a:p>
          <a:p>
            <a:endParaRPr lang="cs-CZ" dirty="0"/>
          </a:p>
          <a:p>
            <a:r>
              <a:rPr lang="cs-CZ" sz="2000" i="1" dirty="0"/>
              <a:t>„… </a:t>
            </a:r>
            <a:r>
              <a:rPr lang="cs-CZ" sz="2000" i="1" dirty="0" err="1"/>
              <a:t>the</a:t>
            </a:r>
            <a:r>
              <a:rPr lang="cs-CZ" sz="2000" i="1" dirty="0"/>
              <a:t> non-</a:t>
            </a:r>
            <a:r>
              <a:rPr lang="cs-CZ" sz="2000" i="1" dirty="0" err="1"/>
              <a:t>specific</a:t>
            </a:r>
            <a:r>
              <a:rPr lang="cs-CZ" sz="2000" i="1" dirty="0"/>
              <a:t> response </a:t>
            </a:r>
            <a:r>
              <a:rPr lang="cs-CZ" sz="2000" i="1" dirty="0" err="1"/>
              <a:t>of</a:t>
            </a:r>
            <a:r>
              <a:rPr lang="cs-CZ" sz="2000" i="1" dirty="0"/>
              <a:t> </a:t>
            </a:r>
            <a:r>
              <a:rPr lang="cs-CZ" sz="2000" i="1" dirty="0" err="1"/>
              <a:t>the</a:t>
            </a:r>
            <a:r>
              <a:rPr lang="cs-CZ" sz="2000" i="1" dirty="0"/>
              <a:t> body to </a:t>
            </a:r>
            <a:r>
              <a:rPr lang="cs-CZ" sz="2000" i="1" dirty="0" err="1"/>
              <a:t>any</a:t>
            </a:r>
            <a:r>
              <a:rPr lang="cs-CZ" sz="2000" i="1" dirty="0"/>
              <a:t> </a:t>
            </a:r>
            <a:r>
              <a:rPr lang="cs-CZ" sz="2000" i="1" dirty="0" err="1"/>
              <a:t>demand</a:t>
            </a:r>
            <a:endParaRPr lang="cs-CZ" sz="2000" i="1" dirty="0"/>
          </a:p>
          <a:p>
            <a:r>
              <a:rPr lang="cs-CZ" sz="2000" i="1" dirty="0"/>
              <a:t>made </a:t>
            </a:r>
            <a:r>
              <a:rPr lang="cs-CZ" sz="2000" i="1" dirty="0" err="1"/>
              <a:t>upon</a:t>
            </a:r>
            <a:r>
              <a:rPr lang="cs-CZ" sz="2000" i="1" dirty="0"/>
              <a:t> </a:t>
            </a:r>
            <a:r>
              <a:rPr lang="cs-CZ" sz="2000" i="1" dirty="0" err="1"/>
              <a:t>it</a:t>
            </a:r>
            <a:r>
              <a:rPr lang="cs-CZ" sz="2000" i="1" dirty="0"/>
              <a:t>, </a:t>
            </a:r>
            <a:r>
              <a:rPr lang="cs-CZ" sz="2000" i="1" dirty="0" err="1"/>
              <a:t>whether</a:t>
            </a:r>
            <a:r>
              <a:rPr lang="cs-CZ" sz="2000" i="1" dirty="0"/>
              <a:t> </a:t>
            </a:r>
            <a:r>
              <a:rPr lang="cs-CZ" sz="2000" i="1" dirty="0" err="1"/>
              <a:t>it</a:t>
            </a:r>
            <a:r>
              <a:rPr lang="cs-CZ" sz="2000" i="1" dirty="0"/>
              <a:t> </a:t>
            </a:r>
            <a:r>
              <a:rPr lang="cs-CZ" sz="2000" i="1" dirty="0" err="1"/>
              <a:t>is</a:t>
            </a:r>
            <a:r>
              <a:rPr lang="cs-CZ" sz="2000" i="1" dirty="0"/>
              <a:t> </a:t>
            </a:r>
            <a:r>
              <a:rPr lang="cs-CZ" sz="2000" i="1" dirty="0" err="1"/>
              <a:t>caused</a:t>
            </a:r>
            <a:r>
              <a:rPr lang="cs-CZ" sz="2000" i="1" dirty="0"/>
              <a:t> by, </a:t>
            </a:r>
            <a:r>
              <a:rPr lang="cs-CZ" sz="2000" i="1" dirty="0" err="1"/>
              <a:t>or</a:t>
            </a:r>
            <a:r>
              <a:rPr lang="cs-CZ" sz="2000" i="1" dirty="0"/>
              <a:t> </a:t>
            </a:r>
            <a:r>
              <a:rPr lang="cs-CZ" sz="2000" i="1" dirty="0" err="1"/>
              <a:t>results</a:t>
            </a:r>
            <a:r>
              <a:rPr lang="cs-CZ" sz="2000" i="1" dirty="0"/>
              <a:t> in, </a:t>
            </a:r>
            <a:r>
              <a:rPr lang="cs-CZ" sz="2000" i="1" dirty="0" err="1"/>
              <a:t>pleaseant</a:t>
            </a:r>
            <a:r>
              <a:rPr lang="cs-CZ" sz="2000" i="1" dirty="0"/>
              <a:t>, </a:t>
            </a:r>
          </a:p>
          <a:p>
            <a:r>
              <a:rPr lang="cs-CZ" sz="2000" i="1" dirty="0" err="1"/>
              <a:t>or</a:t>
            </a:r>
            <a:r>
              <a:rPr lang="cs-CZ" sz="2000" i="1" dirty="0"/>
              <a:t> </a:t>
            </a:r>
            <a:r>
              <a:rPr lang="cs-CZ" sz="2000" i="1" dirty="0" err="1"/>
              <a:t>unpleasant</a:t>
            </a:r>
            <a:r>
              <a:rPr lang="cs-CZ" sz="2000" i="1" dirty="0"/>
              <a:t> </a:t>
            </a:r>
            <a:r>
              <a:rPr lang="cs-CZ" sz="2000" i="1" dirty="0" err="1"/>
              <a:t>conditions</a:t>
            </a:r>
            <a:r>
              <a:rPr lang="cs-CZ" sz="2000" i="1" dirty="0"/>
              <a:t>“.</a:t>
            </a:r>
          </a:p>
        </p:txBody>
      </p:sp>
    </p:spTree>
    <p:extLst>
      <p:ext uri="{BB962C8B-B14F-4D97-AF65-F5344CB8AC3E}">
        <p14:creationId xmlns:p14="http://schemas.microsoft.com/office/powerpoint/2010/main" val="9734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DD94DFD-C43D-6B05-B347-0B6428F605D6}"/>
              </a:ext>
            </a:extLst>
          </p:cNvPr>
          <p:cNvSpPr>
            <a:spLocks noGrp="1"/>
          </p:cNvSpPr>
          <p:nvPr>
            <p:ph type="ftr" sz="quarter" idx="11"/>
          </p:nvPr>
        </p:nvSpPr>
        <p:spPr/>
        <p:txBody>
          <a:bodyPr/>
          <a:lstStyle/>
          <a:p>
            <a:endParaRPr lang="cs-CZ"/>
          </a:p>
        </p:txBody>
      </p:sp>
      <p:sp>
        <p:nvSpPr>
          <p:cNvPr id="3" name="Zástupný symbol pro číslo snímku 2">
            <a:extLst>
              <a:ext uri="{FF2B5EF4-FFF2-40B4-BE49-F238E27FC236}">
                <a16:creationId xmlns:a16="http://schemas.microsoft.com/office/drawing/2014/main" id="{174A8EBC-47EA-610B-2F86-4C69171ED086}"/>
              </a:ext>
            </a:extLst>
          </p:cNvPr>
          <p:cNvSpPr>
            <a:spLocks noGrp="1"/>
          </p:cNvSpPr>
          <p:nvPr>
            <p:ph type="sldNum" sz="quarter" idx="12"/>
          </p:nvPr>
        </p:nvSpPr>
        <p:spPr/>
        <p:txBody>
          <a:bodyPr/>
          <a:lstStyle/>
          <a:p>
            <a:fld id="{42D60544-C5E5-45B2-ADFC-9530462A1FEB}" type="slidenum">
              <a:rPr lang="cs-CZ" smtClean="0"/>
              <a:t>19</a:t>
            </a:fld>
            <a:endParaRPr lang="cs-CZ"/>
          </a:p>
        </p:txBody>
      </p:sp>
      <p:sp>
        <p:nvSpPr>
          <p:cNvPr id="5" name="TextovéPole 4">
            <a:extLst>
              <a:ext uri="{FF2B5EF4-FFF2-40B4-BE49-F238E27FC236}">
                <a16:creationId xmlns:a16="http://schemas.microsoft.com/office/drawing/2014/main" id="{7B0E55E9-9ED7-2C21-3C66-C0D6243D6F59}"/>
              </a:ext>
            </a:extLst>
          </p:cNvPr>
          <p:cNvSpPr txBox="1"/>
          <p:nvPr/>
        </p:nvSpPr>
        <p:spPr>
          <a:xfrm>
            <a:off x="1119674" y="1351508"/>
            <a:ext cx="9442580" cy="4154984"/>
          </a:xfrm>
          <a:prstGeom prst="rect">
            <a:avLst/>
          </a:prstGeom>
          <a:noFill/>
        </p:spPr>
        <p:txBody>
          <a:bodyPr wrap="square">
            <a:spAutoFit/>
          </a:bodyPr>
          <a:lstStyle/>
          <a:p>
            <a:pPr algn="just"/>
            <a:r>
              <a:rPr lang="cs-CZ" dirty="0" err="1">
                <a:latin typeface="Calibri" panose="020F0502020204030204" pitchFamily="34" charset="0"/>
                <a:cs typeface="Calibri" panose="020F0502020204030204" pitchFamily="34" charset="0"/>
              </a:rPr>
              <a:t>Eustress</a:t>
            </a:r>
            <a:r>
              <a:rPr lang="cs-CZ" dirty="0">
                <a:latin typeface="Calibri" panose="020F0502020204030204" pitchFamily="34" charset="0"/>
                <a:cs typeface="Calibri" panose="020F0502020204030204" pitchFamily="34" charset="0"/>
              </a:rPr>
              <a:t> je termín, který se obvykle používá k popisu stresu, který je považován za pozitivní nebo prospěšný pro jedince. Tento termín však není ve vědecké komunitě příliš často používán, protože stres v zásadě není vždycky dobrý nebo špatný. Vědci používají spíše termíny jako "adaptivní" nebo "maladaptivní" stres k popisu toho, jak stres může mít pozitivní nebo negativní účinky na tělo a mysl.</a:t>
            </a:r>
          </a:p>
          <a:p>
            <a:pPr algn="just"/>
            <a:endParaRPr lang="cs-CZ" dirty="0">
              <a:latin typeface="Calibri" panose="020F0502020204030204" pitchFamily="34" charset="0"/>
              <a:cs typeface="Calibri" panose="020F0502020204030204" pitchFamily="34" charset="0"/>
            </a:endParaRPr>
          </a:p>
          <a:p>
            <a:pPr algn="just"/>
            <a:r>
              <a:rPr lang="cs-CZ" dirty="0">
                <a:latin typeface="Calibri" panose="020F0502020204030204" pitchFamily="34" charset="0"/>
                <a:cs typeface="Calibri" panose="020F0502020204030204" pitchFamily="34" charset="0"/>
              </a:rPr>
              <a:t>Celkově lze říci, že stres může mít jak pozitivní, tak negativní účinky na tělo a mysl, v závislosti na jeho intenzitě a trvání. Proto termín "</a:t>
            </a:r>
            <a:r>
              <a:rPr lang="cs-CZ" dirty="0" err="1">
                <a:latin typeface="Calibri" panose="020F0502020204030204" pitchFamily="34" charset="0"/>
                <a:cs typeface="Calibri" panose="020F0502020204030204" pitchFamily="34" charset="0"/>
              </a:rPr>
              <a:t>eustress</a:t>
            </a:r>
            <a:r>
              <a:rPr lang="cs-CZ" dirty="0">
                <a:latin typeface="Calibri" panose="020F0502020204030204" pitchFamily="34" charset="0"/>
                <a:cs typeface="Calibri" panose="020F0502020204030204" pitchFamily="34" charset="0"/>
              </a:rPr>
              <a:t>" není běžně používán, protože stres je vždy individuální a záleží na kontextu, ve kterém se jedinec nachází.</a:t>
            </a:r>
          </a:p>
        </p:txBody>
      </p:sp>
      <p:sp>
        <p:nvSpPr>
          <p:cNvPr id="6" name="Nadpis 1">
            <a:extLst>
              <a:ext uri="{FF2B5EF4-FFF2-40B4-BE49-F238E27FC236}">
                <a16:creationId xmlns:a16="http://schemas.microsoft.com/office/drawing/2014/main" id="{996DEE4B-6455-40B0-DA0D-2CC5336C2B84}"/>
              </a:ext>
            </a:extLst>
          </p:cNvPr>
          <p:cNvSpPr txBox="1">
            <a:spLocks/>
          </p:cNvSpPr>
          <p:nvPr/>
        </p:nvSpPr>
        <p:spPr>
          <a:xfrm>
            <a:off x="540000" y="281682"/>
            <a:ext cx="10753200" cy="451576"/>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Eustres </a:t>
            </a:r>
          </a:p>
        </p:txBody>
      </p:sp>
    </p:spTree>
    <p:extLst>
      <p:ext uri="{BB962C8B-B14F-4D97-AF65-F5344CB8AC3E}">
        <p14:creationId xmlns:p14="http://schemas.microsoft.com/office/powerpoint/2010/main" val="3909218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mapa&#10;&#10;Popis byl vytvořen automaticky">
            <a:extLst>
              <a:ext uri="{FF2B5EF4-FFF2-40B4-BE49-F238E27FC236}">
                <a16:creationId xmlns:a16="http://schemas.microsoft.com/office/drawing/2014/main" id="{974B64B0-6261-475D-AAB0-F7553582D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19" y="-200025"/>
            <a:ext cx="11541512" cy="6858000"/>
          </a:xfrm>
          <a:prstGeom prst="rect">
            <a:avLst/>
          </a:prstGeom>
        </p:spPr>
      </p:pic>
      <p:sp>
        <p:nvSpPr>
          <p:cNvPr id="4"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extLst>
      <p:ext uri="{BB962C8B-B14F-4D97-AF65-F5344CB8AC3E}">
        <p14:creationId xmlns:p14="http://schemas.microsoft.com/office/powerpoint/2010/main" val="187900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71951" y="3151095"/>
            <a:ext cx="576064" cy="1442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6" name="TextBox 15"/>
          <p:cNvSpPr txBox="1"/>
          <p:nvPr/>
        </p:nvSpPr>
        <p:spPr>
          <a:xfrm>
            <a:off x="1103805" y="3023023"/>
            <a:ext cx="1085105" cy="369332"/>
          </a:xfrm>
          <a:prstGeom prst="rect">
            <a:avLst/>
          </a:prstGeom>
          <a:noFill/>
        </p:spPr>
        <p:txBody>
          <a:bodyPr wrap="none" rtlCol="0">
            <a:spAutoFit/>
          </a:bodyPr>
          <a:lstStyle/>
          <a:p>
            <a:r>
              <a:rPr lang="cs-CZ" b="1" dirty="0"/>
              <a:t>UDÁLOST</a:t>
            </a:r>
            <a:endParaRPr lang="en-US" b="1" dirty="0"/>
          </a:p>
        </p:txBody>
      </p:sp>
      <p:grpSp>
        <p:nvGrpSpPr>
          <p:cNvPr id="22" name="Skupina 21"/>
          <p:cNvGrpSpPr/>
          <p:nvPr/>
        </p:nvGrpSpPr>
        <p:grpSpPr>
          <a:xfrm>
            <a:off x="329045" y="3748530"/>
            <a:ext cx="1471027" cy="1469195"/>
            <a:chOff x="2370790" y="3311832"/>
            <a:chExt cx="1471027" cy="1469195"/>
          </a:xfrm>
        </p:grpSpPr>
        <p:sp>
          <p:nvSpPr>
            <p:cNvPr id="18" name="Pie 17"/>
            <p:cNvSpPr/>
            <p:nvPr/>
          </p:nvSpPr>
          <p:spPr>
            <a:xfrm>
              <a:off x="2370790" y="3311832"/>
              <a:ext cx="1469196" cy="1469195"/>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9" name="Pie 18"/>
            <p:cNvSpPr/>
            <p:nvPr/>
          </p:nvSpPr>
          <p:spPr>
            <a:xfrm>
              <a:off x="2372621" y="3311832"/>
              <a:ext cx="1469196" cy="1469195"/>
            </a:xfrm>
            <a:prstGeom prst="pie">
              <a:avLst>
                <a:gd name="adj1" fmla="val 15422520"/>
                <a:gd name="adj2" fmla="val 1708301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4" name="Oval 23"/>
            <p:cNvSpPr/>
            <p:nvPr/>
          </p:nvSpPr>
          <p:spPr>
            <a:xfrm>
              <a:off x="3088045" y="4019717"/>
              <a:ext cx="40069" cy="400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5" name="TextBox 24"/>
            <p:cNvSpPr txBox="1"/>
            <p:nvPr/>
          </p:nvSpPr>
          <p:spPr>
            <a:xfrm>
              <a:off x="2482482" y="4168706"/>
              <a:ext cx="1261499" cy="369332"/>
            </a:xfrm>
            <a:prstGeom prst="rect">
              <a:avLst/>
            </a:prstGeom>
            <a:noFill/>
          </p:spPr>
          <p:txBody>
            <a:bodyPr wrap="none" rtlCol="0">
              <a:spAutoFit/>
            </a:bodyPr>
            <a:lstStyle/>
            <a:p>
              <a:r>
                <a:rPr lang="cs-CZ" b="1" dirty="0"/>
                <a:t>ALLOSTÁZA</a:t>
              </a:r>
              <a:endParaRPr lang="en-US" b="1" dirty="0"/>
            </a:p>
          </p:txBody>
        </p:sp>
        <p:sp>
          <p:nvSpPr>
            <p:cNvPr id="26" name="Up Arrow 25"/>
            <p:cNvSpPr/>
            <p:nvPr/>
          </p:nvSpPr>
          <p:spPr>
            <a:xfrm rot="2661096">
              <a:off x="3381289" y="3328277"/>
              <a:ext cx="52097" cy="825089"/>
            </a:xfrm>
            <a:prstGeom prst="upArrow">
              <a:avLst>
                <a:gd name="adj1" fmla="val 50000"/>
                <a:gd name="adj2" fmla="val 137346"/>
              </a:avLst>
            </a:prstGeom>
            <a:noFill/>
            <a:ln>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27" name="Right Arrow 26"/>
          <p:cNvSpPr/>
          <p:nvPr/>
        </p:nvSpPr>
        <p:spPr>
          <a:xfrm>
            <a:off x="5644760" y="5578470"/>
            <a:ext cx="1528803" cy="1440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8" name="Right Arrow 27"/>
          <p:cNvSpPr/>
          <p:nvPr/>
        </p:nvSpPr>
        <p:spPr>
          <a:xfrm flipV="1">
            <a:off x="5677736" y="1727422"/>
            <a:ext cx="1495827" cy="1774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9" name="TextBox 28"/>
          <p:cNvSpPr txBox="1"/>
          <p:nvPr/>
        </p:nvSpPr>
        <p:spPr>
          <a:xfrm>
            <a:off x="4108727" y="1207030"/>
            <a:ext cx="2885200" cy="307777"/>
          </a:xfrm>
          <a:prstGeom prst="rect">
            <a:avLst/>
          </a:prstGeom>
          <a:noFill/>
        </p:spPr>
        <p:txBody>
          <a:bodyPr wrap="square" rtlCol="0">
            <a:spAutoFit/>
          </a:bodyPr>
          <a:lstStyle/>
          <a:p>
            <a:pPr algn="ctr"/>
            <a:r>
              <a:rPr lang="cs-CZ" sz="1400" b="1" dirty="0"/>
              <a:t>KRÁTKODOBĚ/OPAKOVANĚ</a:t>
            </a:r>
            <a:endParaRPr lang="en-US" sz="1400" b="1" dirty="0"/>
          </a:p>
        </p:txBody>
      </p:sp>
      <p:sp>
        <p:nvSpPr>
          <p:cNvPr id="30" name="TextBox 29"/>
          <p:cNvSpPr txBox="1"/>
          <p:nvPr/>
        </p:nvSpPr>
        <p:spPr>
          <a:xfrm>
            <a:off x="2649454" y="5565032"/>
            <a:ext cx="4450315" cy="369332"/>
          </a:xfrm>
          <a:prstGeom prst="rect">
            <a:avLst/>
          </a:prstGeom>
          <a:noFill/>
        </p:spPr>
        <p:txBody>
          <a:bodyPr wrap="square" rtlCol="0">
            <a:spAutoFit/>
          </a:bodyPr>
          <a:lstStyle/>
          <a:p>
            <a:r>
              <a:rPr lang="cs-CZ" b="1" dirty="0"/>
              <a:t>DLOUHODOBĚ/NEADEKVÁTNĚ</a:t>
            </a:r>
            <a:endParaRPr lang="en-US" b="1" dirty="0"/>
          </a:p>
        </p:txBody>
      </p:sp>
      <p:grpSp>
        <p:nvGrpSpPr>
          <p:cNvPr id="35" name="Skupina 34"/>
          <p:cNvGrpSpPr/>
          <p:nvPr/>
        </p:nvGrpSpPr>
        <p:grpSpPr>
          <a:xfrm>
            <a:off x="6372881" y="1475953"/>
            <a:ext cx="3236600" cy="1209710"/>
            <a:chOff x="8157720" y="2487951"/>
            <a:chExt cx="3236600" cy="1209710"/>
          </a:xfrm>
        </p:grpSpPr>
        <p:sp>
          <p:nvSpPr>
            <p:cNvPr id="31" name="TextBox 30"/>
            <p:cNvSpPr txBox="1"/>
            <p:nvPr/>
          </p:nvSpPr>
          <p:spPr>
            <a:xfrm>
              <a:off x="8157720" y="3136755"/>
              <a:ext cx="3236600" cy="523220"/>
            </a:xfrm>
            <a:prstGeom prst="rect">
              <a:avLst/>
            </a:prstGeom>
            <a:noFill/>
          </p:spPr>
          <p:txBody>
            <a:bodyPr wrap="square" rtlCol="0">
              <a:spAutoFit/>
            </a:bodyPr>
            <a:lstStyle/>
            <a:p>
              <a:pPr algn="ctr"/>
              <a:r>
                <a:rPr lang="cs-CZ" sz="1400" b="1" dirty="0"/>
                <a:t>ADAPTACE</a:t>
              </a:r>
            </a:p>
            <a:p>
              <a:pPr algn="ctr"/>
              <a:r>
                <a:rPr lang="cs-CZ" sz="1400" b="1" dirty="0"/>
                <a:t>(NOVÝ BOD)</a:t>
              </a:r>
              <a:endParaRPr lang="en-US" sz="1400" b="1" dirty="0"/>
            </a:p>
          </p:txBody>
        </p:sp>
        <p:grpSp>
          <p:nvGrpSpPr>
            <p:cNvPr id="42" name="Group 41"/>
            <p:cNvGrpSpPr/>
            <p:nvPr/>
          </p:nvGrpSpPr>
          <p:grpSpPr>
            <a:xfrm>
              <a:off x="9119959" y="2487951"/>
              <a:ext cx="1211217" cy="1209710"/>
              <a:chOff x="4973181" y="1571170"/>
              <a:chExt cx="1471027" cy="1469196"/>
            </a:xfrm>
          </p:grpSpPr>
          <p:grpSp>
            <p:nvGrpSpPr>
              <p:cNvPr id="32" name="Group 31"/>
              <p:cNvGrpSpPr/>
              <p:nvPr/>
            </p:nvGrpSpPr>
            <p:grpSpPr>
              <a:xfrm>
                <a:off x="4973181" y="1571170"/>
                <a:ext cx="1471027" cy="1469196"/>
                <a:chOff x="576144" y="2276872"/>
                <a:chExt cx="3965376" cy="3960440"/>
              </a:xfrm>
            </p:grpSpPr>
            <p:sp>
              <p:nvSpPr>
                <p:cNvPr id="33" name="Pie 32"/>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34" name="Pie 33"/>
                <p:cNvSpPr/>
                <p:nvPr/>
              </p:nvSpPr>
              <p:spPr>
                <a:xfrm>
                  <a:off x="581080" y="2276873"/>
                  <a:ext cx="3960440" cy="3960439"/>
                </a:xfrm>
                <a:prstGeom prst="pie">
                  <a:avLst>
                    <a:gd name="adj1" fmla="val 17237136"/>
                    <a:gd name="adj2" fmla="val 1920948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9" name="Oval 38"/>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40" name="Up Arrow 39"/>
              <p:cNvSpPr/>
              <p:nvPr/>
            </p:nvSpPr>
            <p:spPr>
              <a:xfrm rot="2661096">
                <a:off x="5970502" y="1582839"/>
                <a:ext cx="52097"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grpSp>
      <p:sp>
        <p:nvSpPr>
          <p:cNvPr id="41" name="TextBox 40"/>
          <p:cNvSpPr txBox="1"/>
          <p:nvPr/>
        </p:nvSpPr>
        <p:spPr>
          <a:xfrm>
            <a:off x="8567490" y="5937202"/>
            <a:ext cx="2411237" cy="523220"/>
          </a:xfrm>
          <a:prstGeom prst="rect">
            <a:avLst/>
          </a:prstGeom>
          <a:noFill/>
        </p:spPr>
        <p:txBody>
          <a:bodyPr wrap="none" rtlCol="0">
            <a:spAutoFit/>
          </a:bodyPr>
          <a:lstStyle/>
          <a:p>
            <a:pPr algn="ctr"/>
            <a:r>
              <a:rPr lang="cs-CZ" sz="1400" b="1" dirty="0"/>
              <a:t>ROZVOJ ONEMOCNĚNÍ</a:t>
            </a:r>
          </a:p>
          <a:p>
            <a:pPr algn="ctr"/>
            <a:r>
              <a:rPr lang="cs-CZ" sz="1400" b="1" dirty="0"/>
              <a:t>(MIMO ADAPTAČNÍ REZERVU)</a:t>
            </a:r>
            <a:endParaRPr lang="en-US" sz="1400" b="1" dirty="0"/>
          </a:p>
        </p:txBody>
      </p:sp>
      <p:grpSp>
        <p:nvGrpSpPr>
          <p:cNvPr id="17" name="Skupina 16"/>
          <p:cNvGrpSpPr/>
          <p:nvPr/>
        </p:nvGrpSpPr>
        <p:grpSpPr>
          <a:xfrm>
            <a:off x="7668631" y="5220498"/>
            <a:ext cx="1195362" cy="1197233"/>
            <a:chOff x="6030059" y="5482024"/>
            <a:chExt cx="1195362" cy="1197233"/>
          </a:xfrm>
        </p:grpSpPr>
        <p:grpSp>
          <p:nvGrpSpPr>
            <p:cNvPr id="53" name="Group 52"/>
            <p:cNvGrpSpPr/>
            <p:nvPr/>
          </p:nvGrpSpPr>
          <p:grpSpPr>
            <a:xfrm>
              <a:off x="6030059" y="5482024"/>
              <a:ext cx="1193177" cy="1193178"/>
              <a:chOff x="4973181" y="1571170"/>
              <a:chExt cx="1469196" cy="1469196"/>
            </a:xfrm>
          </p:grpSpPr>
          <p:grpSp>
            <p:nvGrpSpPr>
              <p:cNvPr id="54" name="Group 53"/>
              <p:cNvGrpSpPr/>
              <p:nvPr/>
            </p:nvGrpSpPr>
            <p:grpSpPr>
              <a:xfrm>
                <a:off x="4973181" y="1571170"/>
                <a:ext cx="1469196" cy="1469196"/>
                <a:chOff x="576144" y="2276872"/>
                <a:chExt cx="3960440" cy="3960440"/>
              </a:xfrm>
            </p:grpSpPr>
            <p:sp>
              <p:nvSpPr>
                <p:cNvPr id="56" name="Pie 55"/>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7" name="Oval 56"/>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55" name="Up Arrow 54"/>
              <p:cNvSpPr/>
              <p:nvPr/>
            </p:nvSpPr>
            <p:spPr>
              <a:xfrm rot="2574610">
                <a:off x="5964420" y="1590209"/>
                <a:ext cx="45719"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3" name="Pie 62"/>
            <p:cNvSpPr/>
            <p:nvPr/>
          </p:nvSpPr>
          <p:spPr>
            <a:xfrm>
              <a:off x="6032244" y="5486080"/>
              <a:ext cx="1193177" cy="1193177"/>
            </a:xfrm>
            <a:prstGeom prst="pie">
              <a:avLst>
                <a:gd name="adj1" fmla="val 16949807"/>
                <a:gd name="adj2" fmla="val 1820397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1" name="Skupina 10"/>
          <p:cNvGrpSpPr/>
          <p:nvPr/>
        </p:nvGrpSpPr>
        <p:grpSpPr>
          <a:xfrm>
            <a:off x="9160561" y="5256808"/>
            <a:ext cx="1219084" cy="1197233"/>
            <a:chOff x="7206266" y="5482024"/>
            <a:chExt cx="1219084" cy="1197233"/>
          </a:xfrm>
        </p:grpSpPr>
        <p:grpSp>
          <p:nvGrpSpPr>
            <p:cNvPr id="58" name="Group 57"/>
            <p:cNvGrpSpPr/>
            <p:nvPr/>
          </p:nvGrpSpPr>
          <p:grpSpPr>
            <a:xfrm>
              <a:off x="7206266" y="5482024"/>
              <a:ext cx="1219084" cy="1193178"/>
              <a:chOff x="4973181" y="1571170"/>
              <a:chExt cx="1501096" cy="1469196"/>
            </a:xfrm>
          </p:grpSpPr>
          <p:grpSp>
            <p:nvGrpSpPr>
              <p:cNvPr id="59" name="Group 58"/>
              <p:cNvGrpSpPr/>
              <p:nvPr/>
            </p:nvGrpSpPr>
            <p:grpSpPr>
              <a:xfrm>
                <a:off x="4973181" y="1571170"/>
                <a:ext cx="1469196" cy="1469196"/>
                <a:chOff x="576144" y="2276872"/>
                <a:chExt cx="3960440" cy="3960440"/>
              </a:xfrm>
            </p:grpSpPr>
            <p:sp>
              <p:nvSpPr>
                <p:cNvPr id="61" name="Pie 60"/>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62" name="Oval 61"/>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0" name="Up Arrow 59"/>
              <p:cNvSpPr/>
              <p:nvPr/>
            </p:nvSpPr>
            <p:spPr>
              <a:xfrm rot="3609692">
                <a:off x="6038873" y="1688363"/>
                <a:ext cx="45719"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4" name="Pie 63"/>
            <p:cNvSpPr/>
            <p:nvPr/>
          </p:nvSpPr>
          <p:spPr>
            <a:xfrm>
              <a:off x="7206266" y="5486080"/>
              <a:ext cx="1193177" cy="1193177"/>
            </a:xfrm>
            <a:prstGeom prst="pie">
              <a:avLst>
                <a:gd name="adj1" fmla="val 18405040"/>
                <a:gd name="adj2" fmla="val 1928296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4" name="Skupina 13"/>
          <p:cNvGrpSpPr/>
          <p:nvPr/>
        </p:nvGrpSpPr>
        <p:grpSpPr>
          <a:xfrm>
            <a:off x="10664091" y="5252682"/>
            <a:ext cx="1289905" cy="1197304"/>
            <a:chOff x="8365903" y="5477898"/>
            <a:chExt cx="1289905" cy="1197304"/>
          </a:xfrm>
        </p:grpSpPr>
        <p:grpSp>
          <p:nvGrpSpPr>
            <p:cNvPr id="44" name="Group 43"/>
            <p:cNvGrpSpPr/>
            <p:nvPr/>
          </p:nvGrpSpPr>
          <p:grpSpPr>
            <a:xfrm>
              <a:off x="8375863" y="5482024"/>
              <a:ext cx="1279945" cy="1193178"/>
              <a:chOff x="4973181" y="1571170"/>
              <a:chExt cx="1576036" cy="1469196"/>
            </a:xfrm>
          </p:grpSpPr>
          <p:grpSp>
            <p:nvGrpSpPr>
              <p:cNvPr id="45" name="Group 44"/>
              <p:cNvGrpSpPr/>
              <p:nvPr/>
            </p:nvGrpSpPr>
            <p:grpSpPr>
              <a:xfrm>
                <a:off x="4973181" y="1571170"/>
                <a:ext cx="1469196" cy="1469196"/>
                <a:chOff x="576144" y="2276872"/>
                <a:chExt cx="3960440" cy="3960440"/>
              </a:xfrm>
            </p:grpSpPr>
            <p:sp>
              <p:nvSpPr>
                <p:cNvPr id="47" name="Pie 46"/>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2" name="Oval 51"/>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46" name="Up Arrow 45"/>
              <p:cNvSpPr/>
              <p:nvPr/>
            </p:nvSpPr>
            <p:spPr>
              <a:xfrm rot="5400000">
                <a:off x="6108307" y="1879376"/>
                <a:ext cx="56731"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5" name="Pie 64"/>
            <p:cNvSpPr/>
            <p:nvPr/>
          </p:nvSpPr>
          <p:spPr>
            <a:xfrm>
              <a:off x="8365903" y="5477898"/>
              <a:ext cx="1193177" cy="1193177"/>
            </a:xfrm>
            <a:prstGeom prst="pie">
              <a:avLst>
                <a:gd name="adj1" fmla="val 19873755"/>
                <a:gd name="adj2" fmla="val 2012417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21" name="Skupina 20"/>
          <p:cNvGrpSpPr/>
          <p:nvPr/>
        </p:nvGrpSpPr>
        <p:grpSpPr>
          <a:xfrm>
            <a:off x="313711" y="1434293"/>
            <a:ext cx="1542089" cy="1672114"/>
            <a:chOff x="54860" y="3120636"/>
            <a:chExt cx="1542089" cy="1672114"/>
          </a:xfrm>
        </p:grpSpPr>
        <p:grpSp>
          <p:nvGrpSpPr>
            <p:cNvPr id="12" name="Group 11"/>
            <p:cNvGrpSpPr/>
            <p:nvPr/>
          </p:nvGrpSpPr>
          <p:grpSpPr>
            <a:xfrm>
              <a:off x="66535" y="3136566"/>
              <a:ext cx="1471027" cy="1656184"/>
              <a:chOff x="576144" y="1772816"/>
              <a:chExt cx="3965376" cy="4464496"/>
            </a:xfrm>
          </p:grpSpPr>
          <p:sp>
            <p:nvSpPr>
              <p:cNvPr id="4" name="Pie 3"/>
              <p:cNvSpPr/>
              <p:nvPr/>
            </p:nvSpPr>
            <p:spPr>
              <a:xfrm>
                <a:off x="576144" y="2276873"/>
                <a:ext cx="3960440" cy="3960439"/>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 name="Pie 4"/>
              <p:cNvSpPr/>
              <p:nvPr/>
            </p:nvSpPr>
            <p:spPr>
              <a:xfrm>
                <a:off x="581080" y="2276872"/>
                <a:ext cx="3960440" cy="3960440"/>
              </a:xfrm>
              <a:prstGeom prst="pie">
                <a:avLst>
                  <a:gd name="adj1" fmla="val 15422520"/>
                  <a:gd name="adj2" fmla="val 1708301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 name="Rectangle 5"/>
              <p:cNvSpPr/>
              <p:nvPr/>
            </p:nvSpPr>
            <p:spPr>
              <a:xfrm>
                <a:off x="2397819" y="2268161"/>
                <a:ext cx="757063" cy="746693"/>
              </a:xfrm>
              <a:prstGeom prst="rect">
                <a:avLst/>
              </a:prstGeom>
            </p:spPr>
            <p:txBody>
              <a:bodyPr wrap="none">
                <a:spAutoFit/>
              </a:bodyPr>
              <a:lstStyle/>
              <a:p>
                <a:pPr algn="ctr"/>
                <a:r>
                  <a:rPr lang="cs-CZ" sz="1200" dirty="0"/>
                  <a:t>H</a:t>
                </a:r>
                <a:endParaRPr lang="en-US" sz="1200" dirty="0"/>
              </a:p>
            </p:txBody>
          </p:sp>
          <p:sp>
            <p:nvSpPr>
              <p:cNvPr id="7" name="Rectangle 6"/>
              <p:cNvSpPr/>
              <p:nvPr/>
            </p:nvSpPr>
            <p:spPr>
              <a:xfrm>
                <a:off x="1096701" y="2864782"/>
                <a:ext cx="739778" cy="746693"/>
              </a:xfrm>
              <a:prstGeom prst="rect">
                <a:avLst/>
              </a:prstGeom>
            </p:spPr>
            <p:txBody>
              <a:bodyPr wrap="none">
                <a:spAutoFit/>
              </a:bodyPr>
              <a:lstStyle/>
              <a:p>
                <a:pPr algn="ctr"/>
                <a:r>
                  <a:rPr lang="en-US" sz="1200" dirty="0"/>
                  <a:t>C</a:t>
                </a:r>
              </a:p>
            </p:txBody>
          </p:sp>
          <p:sp>
            <p:nvSpPr>
              <p:cNvPr id="8" name="Rectangle 7"/>
              <p:cNvSpPr/>
              <p:nvPr/>
            </p:nvSpPr>
            <p:spPr>
              <a:xfrm>
                <a:off x="3426003" y="2894523"/>
                <a:ext cx="739778" cy="746693"/>
              </a:xfrm>
              <a:prstGeom prst="rect">
                <a:avLst/>
              </a:prstGeom>
            </p:spPr>
            <p:txBody>
              <a:bodyPr wrap="none">
                <a:spAutoFit/>
              </a:bodyPr>
              <a:lstStyle/>
              <a:p>
                <a:pPr algn="ctr"/>
                <a:r>
                  <a:rPr lang="en-US" sz="1200" dirty="0"/>
                  <a:t>C</a:t>
                </a:r>
              </a:p>
            </p:txBody>
          </p:sp>
          <p:sp>
            <p:nvSpPr>
              <p:cNvPr id="9" name="Up Arrow 8"/>
              <p:cNvSpPr/>
              <p:nvPr/>
            </p:nvSpPr>
            <p:spPr>
              <a:xfrm>
                <a:off x="2509612" y="1772816"/>
                <a:ext cx="118172" cy="2484276"/>
              </a:xfrm>
              <a:prstGeom prst="upArrow">
                <a:avLst>
                  <a:gd name="adj1" fmla="val 50000"/>
                  <a:gd name="adj2" fmla="val 13734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0" name="Oval 9"/>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13" name="TextBox 12"/>
            <p:cNvSpPr txBox="1"/>
            <p:nvPr/>
          </p:nvSpPr>
          <p:spPr>
            <a:xfrm>
              <a:off x="54860" y="4180430"/>
              <a:ext cx="1542089" cy="369332"/>
            </a:xfrm>
            <a:prstGeom prst="rect">
              <a:avLst/>
            </a:prstGeom>
            <a:noFill/>
          </p:spPr>
          <p:txBody>
            <a:bodyPr wrap="none" rtlCol="0">
              <a:spAutoFit/>
            </a:bodyPr>
            <a:lstStyle/>
            <a:p>
              <a:r>
                <a:rPr lang="cs-CZ" b="1" dirty="0"/>
                <a:t>HOMEOSTÁZA</a:t>
              </a:r>
              <a:endParaRPr lang="en-US" b="1" dirty="0"/>
            </a:p>
          </p:txBody>
        </p:sp>
        <p:sp>
          <p:nvSpPr>
            <p:cNvPr id="2" name="Arc 1"/>
            <p:cNvSpPr/>
            <p:nvPr/>
          </p:nvSpPr>
          <p:spPr>
            <a:xfrm rot="16200000">
              <a:off x="331165" y="3024484"/>
              <a:ext cx="946893" cy="1405160"/>
            </a:xfrm>
            <a:prstGeom prst="arc">
              <a:avLst>
                <a:gd name="adj1" fmla="val 16599008"/>
                <a:gd name="adj2" fmla="val 538924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1182150" y="3120636"/>
              <a:ext cx="274434" cy="276999"/>
            </a:xfrm>
            <a:prstGeom prst="rect">
              <a:avLst/>
            </a:prstGeom>
            <a:noFill/>
          </p:spPr>
          <p:txBody>
            <a:bodyPr wrap="none" rtlCol="0">
              <a:spAutoFit/>
            </a:bodyPr>
            <a:lstStyle/>
            <a:p>
              <a:r>
                <a:rPr lang="en-US" sz="1200" dirty="0"/>
                <a:t>A</a:t>
              </a:r>
            </a:p>
          </p:txBody>
        </p:sp>
      </p:grpSp>
      <p:sp>
        <p:nvSpPr>
          <p:cNvPr id="66" name="TextBox 65"/>
          <p:cNvSpPr txBox="1"/>
          <p:nvPr/>
        </p:nvSpPr>
        <p:spPr>
          <a:xfrm>
            <a:off x="1657026" y="1149363"/>
            <a:ext cx="1317668" cy="646331"/>
          </a:xfrm>
          <a:prstGeom prst="rect">
            <a:avLst/>
          </a:prstGeom>
          <a:noFill/>
        </p:spPr>
        <p:txBody>
          <a:bodyPr wrap="none" rtlCol="0">
            <a:spAutoFit/>
          </a:bodyPr>
          <a:lstStyle/>
          <a:p>
            <a:r>
              <a:rPr lang="en-US" sz="1200" dirty="0"/>
              <a:t>A = ALLOST</a:t>
            </a:r>
            <a:r>
              <a:rPr lang="cs-CZ" sz="1200" dirty="0"/>
              <a:t>ÁZA</a:t>
            </a:r>
            <a:endParaRPr lang="en-US" sz="1200" dirty="0"/>
          </a:p>
          <a:p>
            <a:r>
              <a:rPr lang="en-US" sz="1200" dirty="0"/>
              <a:t>H = HOMEOST</a:t>
            </a:r>
            <a:r>
              <a:rPr lang="cs-CZ" sz="1200" dirty="0"/>
              <a:t>ÁZA</a:t>
            </a:r>
            <a:endParaRPr lang="en-US" sz="1200" dirty="0"/>
          </a:p>
          <a:p>
            <a:r>
              <a:rPr lang="en-US" sz="1200" dirty="0"/>
              <a:t>C = </a:t>
            </a:r>
            <a:r>
              <a:rPr lang="cs-CZ" sz="1200" dirty="0"/>
              <a:t>KAKOSTÁZA</a:t>
            </a:r>
            <a:endParaRPr lang="en-US" sz="1200" dirty="0"/>
          </a:p>
        </p:txBody>
      </p:sp>
      <p:pic>
        <p:nvPicPr>
          <p:cNvPr id="70" name="Picture 2" descr="http://d6igaq6njxgjh.cloudfront.net/content/physrev/87/3/873/F5.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38758" b="30150"/>
          <a:stretch/>
        </p:blipFill>
        <p:spPr bwMode="auto">
          <a:xfrm>
            <a:off x="10318566" y="1392397"/>
            <a:ext cx="1629874" cy="1071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d6igaq6njxgjh.cloudfront.net/content/physrev/87/3/873/F5.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51" t="132" r="24865" b="70212"/>
          <a:stretch/>
        </p:blipFill>
        <p:spPr bwMode="auto">
          <a:xfrm>
            <a:off x="86047" y="5160343"/>
            <a:ext cx="1953541" cy="119150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d6igaq6njxgjh.cloudfront.net/content/physrev/87/3/873/F5.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074" r="50295"/>
          <a:stretch/>
        </p:blipFill>
        <p:spPr bwMode="auto">
          <a:xfrm>
            <a:off x="7815020" y="3897789"/>
            <a:ext cx="1620269" cy="103088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d6igaq6njxgjh.cloudfront.net/content/physrev/87/3/873/F5.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69996" b="1"/>
          <a:stretch/>
        </p:blipFill>
        <p:spPr bwMode="auto">
          <a:xfrm>
            <a:off x="9875590" y="3875090"/>
            <a:ext cx="1629874" cy="103355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d6igaq6njxgjh.cloudfront.net/content/physrev/87/3/873/F5.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758" r="50366" b="30621"/>
          <a:stretch/>
        </p:blipFill>
        <p:spPr bwMode="auto">
          <a:xfrm>
            <a:off x="8742158" y="1396026"/>
            <a:ext cx="1637273" cy="1067453"/>
          </a:xfrm>
          <a:prstGeom prst="rect">
            <a:avLst/>
          </a:prstGeom>
          <a:noFill/>
          <a:extLst>
            <a:ext uri="{909E8E84-426E-40DD-AFC4-6F175D3DCCD1}">
              <a14:hiddenFill xmlns:a14="http://schemas.microsoft.com/office/drawing/2010/main">
                <a:solidFill>
                  <a:srgbClr val="FFFFFF"/>
                </a:solidFill>
              </a14:hiddenFill>
            </a:ext>
          </a:extLst>
        </p:spPr>
      </p:pic>
      <p:sp>
        <p:nvSpPr>
          <p:cNvPr id="23" name="Obdélník 22"/>
          <p:cNvSpPr/>
          <p:nvPr/>
        </p:nvSpPr>
        <p:spPr>
          <a:xfrm>
            <a:off x="2088889" y="4083792"/>
            <a:ext cx="3584836" cy="938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09" name="Obdélník 108"/>
          <p:cNvSpPr/>
          <p:nvPr/>
        </p:nvSpPr>
        <p:spPr>
          <a:xfrm rot="5400000">
            <a:off x="3685574" y="3680906"/>
            <a:ext cx="3918372" cy="938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36" name="Obdélník 35"/>
          <p:cNvSpPr/>
          <p:nvPr/>
        </p:nvSpPr>
        <p:spPr>
          <a:xfrm>
            <a:off x="7257535" y="1260389"/>
            <a:ext cx="4818197" cy="1586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Obdélník 109"/>
          <p:cNvSpPr/>
          <p:nvPr/>
        </p:nvSpPr>
        <p:spPr>
          <a:xfrm>
            <a:off x="7261651" y="3649674"/>
            <a:ext cx="4818197" cy="28684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2" name="Slide Number Placeholder 13"/>
          <p:cNvSpPr>
            <a:spLocks noGrp="1"/>
          </p:cNvSpPr>
          <p:nvPr>
            <p:ph type="sldNum" sz="quarter" idx="12"/>
          </p:nvPr>
        </p:nvSpPr>
        <p:spPr>
          <a:xfrm>
            <a:off x="10058400" y="6567554"/>
            <a:ext cx="2133600" cy="365125"/>
          </a:xfrm>
        </p:spPr>
        <p:txBody>
          <a:bodyPr/>
          <a:lstStyle/>
          <a:p>
            <a:fld id="{B7EEB508-9835-4320-8BBB-73C92AA026E7}" type="slidenum">
              <a:rPr lang="en-US" smtClean="0"/>
              <a:pPr/>
              <a:t>20</a:t>
            </a:fld>
            <a:endParaRPr lang="en-US" dirty="0"/>
          </a:p>
        </p:txBody>
      </p:sp>
      <p:sp>
        <p:nvSpPr>
          <p:cNvPr id="116" name="Nadpis 1"/>
          <p:cNvSpPr txBox="1">
            <a:spLocks/>
          </p:cNvSpPr>
          <p:nvPr/>
        </p:nvSpPr>
        <p:spPr>
          <a:xfrm>
            <a:off x="217301" y="-50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800" b="1" dirty="0"/>
              <a:t>Základní pojmy</a:t>
            </a:r>
          </a:p>
        </p:txBody>
      </p:sp>
      <p:pic>
        <p:nvPicPr>
          <p:cNvPr id="37" name="Obrázek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2957" y="1964354"/>
            <a:ext cx="4351772" cy="3439462"/>
          </a:xfrm>
          <a:prstGeom prst="rect">
            <a:avLst/>
          </a:prstGeom>
        </p:spPr>
      </p:pic>
      <p:sp>
        <p:nvSpPr>
          <p:cNvPr id="71" name="Rectangle 12">
            <a:extLst>
              <a:ext uri="{FF2B5EF4-FFF2-40B4-BE49-F238E27FC236}">
                <a16:creationId xmlns:a16="http://schemas.microsoft.com/office/drawing/2014/main" id="{79EEAAF7-AE17-4851-BA48-5D0DD83B43CB}"/>
              </a:ext>
            </a:extLst>
          </p:cNvPr>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930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4E44E4-962E-A308-8EAE-8CCF38018B95}"/>
              </a:ext>
            </a:extLst>
          </p:cNvPr>
          <p:cNvSpPr>
            <a:spLocks noGrp="1"/>
          </p:cNvSpPr>
          <p:nvPr>
            <p:ph type="title"/>
          </p:nvPr>
        </p:nvSpPr>
        <p:spPr>
          <a:xfrm>
            <a:off x="540000" y="281682"/>
            <a:ext cx="10753200" cy="451576"/>
          </a:xfrm>
        </p:spPr>
        <p:txBody>
          <a:bodyPr/>
          <a:lstStyle/>
          <a:p>
            <a:r>
              <a:rPr lang="cs-CZ" dirty="0"/>
              <a:t>HPA osa</a:t>
            </a:r>
          </a:p>
        </p:txBody>
      </p:sp>
      <p:sp>
        <p:nvSpPr>
          <p:cNvPr id="3" name="Zástupný obsah 2">
            <a:extLst>
              <a:ext uri="{FF2B5EF4-FFF2-40B4-BE49-F238E27FC236}">
                <a16:creationId xmlns:a16="http://schemas.microsoft.com/office/drawing/2014/main" id="{0AD2681E-A144-3973-8629-240EE8158A13}"/>
              </a:ext>
            </a:extLst>
          </p:cNvPr>
          <p:cNvSpPr>
            <a:spLocks noGrp="1"/>
          </p:cNvSpPr>
          <p:nvPr>
            <p:ph idx="1"/>
          </p:nvPr>
        </p:nvSpPr>
        <p:spPr>
          <a:xfrm>
            <a:off x="666000" y="929608"/>
            <a:ext cx="10753200" cy="3960000"/>
          </a:xfrm>
        </p:spPr>
        <p:txBody>
          <a:bodyPr/>
          <a:lstStyle/>
          <a:p>
            <a:r>
              <a:rPr lang="cs-CZ" sz="1600" dirty="0"/>
              <a:t>HPA osa (</a:t>
            </a:r>
            <a:r>
              <a:rPr lang="cs-CZ" sz="1600" dirty="0" err="1"/>
              <a:t>hypotalamo-hypofyzární-nadledvinová</a:t>
            </a:r>
            <a:r>
              <a:rPr lang="cs-CZ" sz="1600" dirty="0"/>
              <a:t> osa) je důležitá neuroendokrinní dráha, který hraje klíčovou roli v regulaci stresové odpovědi. Princip HPA osy lze popsat následovně:</a:t>
            </a:r>
          </a:p>
          <a:p>
            <a:endParaRPr lang="cs-CZ" sz="1600" dirty="0"/>
          </a:p>
          <a:p>
            <a:r>
              <a:rPr lang="cs-CZ" sz="1600" dirty="0"/>
              <a:t>    Hypotalamus, který je částí mozku, zaregistruje přítomnost stresového stimulu a uvolní CRH (kortikotropin uvolňující hormon) do krevního oběhu.</a:t>
            </a:r>
          </a:p>
          <a:p>
            <a:endParaRPr lang="cs-CZ" sz="1600" dirty="0"/>
          </a:p>
          <a:p>
            <a:r>
              <a:rPr lang="cs-CZ" sz="1600" dirty="0"/>
              <a:t>    CRH putuje k hypofýze, což je endokrinní žláza, a stimuluje uvolnění ACTH (adrenokortikotropního hormonu) do krevního oběhu.</a:t>
            </a:r>
          </a:p>
          <a:p>
            <a:endParaRPr lang="cs-CZ" sz="1600" dirty="0"/>
          </a:p>
          <a:p>
            <a:r>
              <a:rPr lang="cs-CZ" sz="1600" dirty="0"/>
              <a:t>    ACTH cestuje k nadledvinám a stimuluje uvolňování kortizolu, hlavního hormonu stresové odpovědi.</a:t>
            </a:r>
          </a:p>
          <a:p>
            <a:endParaRPr lang="cs-CZ" sz="1600" dirty="0"/>
          </a:p>
          <a:p>
            <a:r>
              <a:rPr lang="cs-CZ" sz="1600" dirty="0"/>
              <a:t>    Kortizol působí na různé orgány a tkáně v těle, aby se přizpůsobily stresové situaci. Například zvyšuje hladinu glukózy v krvi, zvyšuje krevní tlak a zvyšuje úroveň bílkovin v těle.</a:t>
            </a:r>
          </a:p>
          <a:p>
            <a:endParaRPr lang="cs-CZ" sz="1600" dirty="0"/>
          </a:p>
          <a:p>
            <a:r>
              <a:rPr lang="cs-CZ" sz="1600" dirty="0"/>
              <a:t>    Jakmile se stresový stimul sníží, hypotalamus zastaví uvolňování CRH, což způsobí snížení hladiny ACTH a kortizolu.</a:t>
            </a:r>
          </a:p>
          <a:p>
            <a:endParaRPr lang="cs-CZ" sz="1600" dirty="0"/>
          </a:p>
          <a:p>
            <a:r>
              <a:rPr lang="cs-CZ" sz="1600" dirty="0"/>
              <a:t>Princip HPA osy tedy spočívá v komplexním neuroendokrinním systému, který propojuje centrální nervový systém a endokrinní systém. HPA osa reaguje na stresové stimuly a uvolňuje hormony, aby se organismus přizpůsobil stresu. Když je stresový stimul zastaven, HPA osa zastaví produkci hormonů, což umožňuje organismu vrátit se k normálnímu stavu. </a:t>
            </a:r>
          </a:p>
        </p:txBody>
      </p:sp>
      <p:sp>
        <p:nvSpPr>
          <p:cNvPr id="4" name="Zástupný symbol pro zápatí 3">
            <a:extLst>
              <a:ext uri="{FF2B5EF4-FFF2-40B4-BE49-F238E27FC236}">
                <a16:creationId xmlns:a16="http://schemas.microsoft.com/office/drawing/2014/main" id="{F6A1C26A-7030-7C10-84AC-92852A31BD82}"/>
              </a:ext>
            </a:extLst>
          </p:cNvPr>
          <p:cNvSpPr>
            <a:spLocks noGrp="1"/>
          </p:cNvSpPr>
          <p:nvPr>
            <p:ph type="ftr" sz="quarter" idx="11"/>
          </p:nvPr>
        </p:nvSpPr>
        <p:spPr/>
        <p:txBody>
          <a:bodyPr/>
          <a:lstStyle/>
          <a:p>
            <a:endParaRPr lang="en-US" dirty="0"/>
          </a:p>
        </p:txBody>
      </p:sp>
      <p:sp>
        <p:nvSpPr>
          <p:cNvPr id="5" name="Zástupný symbol pro číslo snímku 4">
            <a:extLst>
              <a:ext uri="{FF2B5EF4-FFF2-40B4-BE49-F238E27FC236}">
                <a16:creationId xmlns:a16="http://schemas.microsoft.com/office/drawing/2014/main" id="{CAC15F36-BAD2-5345-9C00-5C7D8AC1B12B}"/>
              </a:ext>
            </a:extLst>
          </p:cNvPr>
          <p:cNvSpPr>
            <a:spLocks noGrp="1"/>
          </p:cNvSpPr>
          <p:nvPr>
            <p:ph type="sldNum" sz="quarter" idx="12"/>
          </p:nvPr>
        </p:nvSpPr>
        <p:spPr/>
        <p:txBody>
          <a:bodyPr/>
          <a:lstStyle/>
          <a:p>
            <a:fld id="{6113E31D-E2AB-40D1-8B51-AFA5AFEF393A}" type="slidenum">
              <a:rPr lang="en-US" smtClean="0"/>
              <a:t>21</a:t>
            </a:fld>
            <a:endParaRPr lang="en-US" dirty="0"/>
          </a:p>
        </p:txBody>
      </p:sp>
    </p:spTree>
    <p:extLst>
      <p:ext uri="{BB962C8B-B14F-4D97-AF65-F5344CB8AC3E}">
        <p14:creationId xmlns:p14="http://schemas.microsoft.com/office/powerpoint/2010/main" val="3264917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5CAE1A-D8BF-D7F3-A6FA-6E45416CA102}"/>
              </a:ext>
            </a:extLst>
          </p:cNvPr>
          <p:cNvSpPr>
            <a:spLocks noGrp="1"/>
          </p:cNvSpPr>
          <p:nvPr>
            <p:ph type="title"/>
          </p:nvPr>
        </p:nvSpPr>
        <p:spPr/>
        <p:txBody>
          <a:bodyPr/>
          <a:lstStyle/>
          <a:p>
            <a:r>
              <a:rPr lang="cs-CZ" dirty="0"/>
              <a:t>HPA osa - kortizol</a:t>
            </a:r>
          </a:p>
        </p:txBody>
      </p:sp>
      <p:pic>
        <p:nvPicPr>
          <p:cNvPr id="7" name="Zástupný obsah 6">
            <a:extLst>
              <a:ext uri="{FF2B5EF4-FFF2-40B4-BE49-F238E27FC236}">
                <a16:creationId xmlns:a16="http://schemas.microsoft.com/office/drawing/2014/main" id="{1CDBA874-1783-64C3-0357-62AC28C6DA1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6536" y="1821452"/>
            <a:ext cx="3837431" cy="3021977"/>
          </a:xfrm>
        </p:spPr>
      </p:pic>
      <p:sp>
        <p:nvSpPr>
          <p:cNvPr id="4" name="Zástupný symbol pro zápatí 3">
            <a:extLst>
              <a:ext uri="{FF2B5EF4-FFF2-40B4-BE49-F238E27FC236}">
                <a16:creationId xmlns:a16="http://schemas.microsoft.com/office/drawing/2014/main" id="{F1D1E40C-96BB-BFCC-C2E7-21D59270C606}"/>
              </a:ext>
            </a:extLst>
          </p:cNvPr>
          <p:cNvSpPr>
            <a:spLocks noGrp="1"/>
          </p:cNvSpPr>
          <p:nvPr>
            <p:ph type="ftr" sz="quarter" idx="11"/>
          </p:nvPr>
        </p:nvSpPr>
        <p:spPr/>
        <p:txBody>
          <a:bodyPr/>
          <a:lstStyle/>
          <a:p>
            <a:endParaRPr lang="en-US" dirty="0"/>
          </a:p>
        </p:txBody>
      </p:sp>
      <p:sp>
        <p:nvSpPr>
          <p:cNvPr id="5" name="Zástupný symbol pro číslo snímku 4">
            <a:extLst>
              <a:ext uri="{FF2B5EF4-FFF2-40B4-BE49-F238E27FC236}">
                <a16:creationId xmlns:a16="http://schemas.microsoft.com/office/drawing/2014/main" id="{41331865-EE81-1134-EDE8-F2A4F7259FEE}"/>
              </a:ext>
            </a:extLst>
          </p:cNvPr>
          <p:cNvSpPr>
            <a:spLocks noGrp="1"/>
          </p:cNvSpPr>
          <p:nvPr>
            <p:ph type="sldNum" sz="quarter" idx="12"/>
          </p:nvPr>
        </p:nvSpPr>
        <p:spPr/>
        <p:txBody>
          <a:bodyPr/>
          <a:lstStyle/>
          <a:p>
            <a:fld id="{6113E31D-E2AB-40D1-8B51-AFA5AFEF393A}" type="slidenum">
              <a:rPr lang="en-US" smtClean="0"/>
              <a:t>22</a:t>
            </a:fld>
            <a:endParaRPr lang="en-US" dirty="0"/>
          </a:p>
        </p:txBody>
      </p:sp>
      <p:sp>
        <p:nvSpPr>
          <p:cNvPr id="8" name="TextovéPole 7">
            <a:extLst>
              <a:ext uri="{FF2B5EF4-FFF2-40B4-BE49-F238E27FC236}">
                <a16:creationId xmlns:a16="http://schemas.microsoft.com/office/drawing/2014/main" id="{5AB64006-D66D-514D-9558-76EFB9A3CE02}"/>
              </a:ext>
            </a:extLst>
          </p:cNvPr>
          <p:cNvSpPr txBox="1"/>
          <p:nvPr/>
        </p:nvSpPr>
        <p:spPr>
          <a:xfrm>
            <a:off x="5308078" y="945788"/>
            <a:ext cx="6663843" cy="4708981"/>
          </a:xfrm>
          <a:prstGeom prst="rect">
            <a:avLst/>
          </a:prstGeom>
          <a:noFill/>
        </p:spPr>
        <p:txBody>
          <a:bodyPr wrap="square" rtlCol="0">
            <a:spAutoFit/>
          </a:bodyPr>
          <a:lstStyle/>
          <a:p>
            <a:r>
              <a:rPr lang="cs-CZ" sz="1200" dirty="0">
                <a:latin typeface="Calibri" panose="020F0502020204030204" pitchFamily="34" charset="0"/>
                <a:cs typeface="Calibri" panose="020F0502020204030204" pitchFamily="34" charset="0"/>
              </a:rPr>
              <a:t> Regulace intermediárního metabolismu. Kortizol bývá často označován jako hormon stresu. Jeho hlavním cílem je mobilizace organizmu při stresové zátěži, čehož dosahuje především díky svým účinkům na energetický metabolismus. Účinkuje zejména v játrech, svalech, pankreatu a tukové tkáni. Působí katabolicky a </a:t>
            </a:r>
            <a:r>
              <a:rPr lang="cs-CZ" sz="1200" dirty="0" err="1">
                <a:latin typeface="Calibri" panose="020F0502020204030204" pitchFamily="34" charset="0"/>
                <a:cs typeface="Calibri" panose="020F0502020204030204" pitchFamily="34" charset="0"/>
              </a:rPr>
              <a:t>antianabolicky</a:t>
            </a:r>
            <a:r>
              <a:rPr lang="cs-CZ" sz="1200" dirty="0">
                <a:latin typeface="Calibri" panose="020F0502020204030204" pitchFamily="34" charset="0"/>
                <a:cs typeface="Calibri" panose="020F0502020204030204" pitchFamily="34" charset="0"/>
              </a:rPr>
              <a:t>.</a:t>
            </a:r>
          </a:p>
          <a:p>
            <a:endParaRPr lang="cs-CZ" sz="1200" dirty="0">
              <a:latin typeface="Calibri" panose="020F0502020204030204" pitchFamily="34" charset="0"/>
              <a:cs typeface="Calibri" panose="020F0502020204030204" pitchFamily="34" charset="0"/>
            </a:endParaRPr>
          </a:p>
          <a:p>
            <a:r>
              <a:rPr lang="cs-CZ" sz="1200" dirty="0">
                <a:latin typeface="Calibri" panose="020F0502020204030204" pitchFamily="34" charset="0"/>
                <a:cs typeface="Calibri" panose="020F0502020204030204" pitchFamily="34" charset="0"/>
              </a:rPr>
              <a:t>Metabolismus sacharidů. Cílem kortizolu je zajistit při stresové situaci dostatek glukózy pro mozek. Zvyšuje koncentraci glukózy v krvi, čehož dosahuje stimulací glukoneogeneze v játrech.</a:t>
            </a:r>
          </a:p>
          <a:p>
            <a:endParaRPr lang="cs-CZ" sz="1200" dirty="0">
              <a:latin typeface="Calibri" panose="020F0502020204030204" pitchFamily="34" charset="0"/>
              <a:cs typeface="Calibri" panose="020F0502020204030204" pitchFamily="34" charset="0"/>
            </a:endParaRPr>
          </a:p>
          <a:p>
            <a:r>
              <a:rPr lang="cs-CZ" sz="1200" dirty="0">
                <a:latin typeface="Calibri" panose="020F0502020204030204" pitchFamily="34" charset="0"/>
                <a:cs typeface="Calibri" panose="020F0502020204030204" pitchFamily="34" charset="0"/>
              </a:rPr>
              <a:t>Metabolismus tuků. Mobilizuje tukové zásoby organizmu a stimuluje též lipolýzu.</a:t>
            </a:r>
          </a:p>
          <a:p>
            <a:endParaRPr lang="cs-CZ" sz="1200" dirty="0">
              <a:latin typeface="Calibri" panose="020F0502020204030204" pitchFamily="34" charset="0"/>
              <a:cs typeface="Calibri" panose="020F0502020204030204" pitchFamily="34" charset="0"/>
            </a:endParaRPr>
          </a:p>
          <a:p>
            <a:r>
              <a:rPr lang="cs-CZ" sz="1200" dirty="0">
                <a:latin typeface="Calibri" panose="020F0502020204030204" pitchFamily="34" charset="0"/>
                <a:cs typeface="Calibri" panose="020F0502020204030204" pitchFamily="34" charset="0"/>
              </a:rPr>
              <a:t>Metabolismus aminokyselin. Podporuje rozklad bílkovin (čímž způsobuje zvýšení vylučování močoviny), získané aminokyseliny jsou použity pro glukoneogenezi. Jeho nadměrná koncentrace může vést k poruchám pojivové tkáně a kůže, například ke vzniku strií, jako je tomu u </a:t>
            </a:r>
            <a:r>
              <a:rPr lang="cs-CZ" sz="1200" dirty="0" err="1">
                <a:latin typeface="Calibri" panose="020F0502020204030204" pitchFamily="34" charset="0"/>
                <a:cs typeface="Calibri" panose="020F0502020204030204" pitchFamily="34" charset="0"/>
              </a:rPr>
              <a:t>Cushingova</a:t>
            </a:r>
            <a:r>
              <a:rPr lang="cs-CZ" sz="1200" dirty="0">
                <a:latin typeface="Calibri" panose="020F0502020204030204" pitchFamily="34" charset="0"/>
                <a:cs typeface="Calibri" panose="020F0502020204030204" pitchFamily="34" charset="0"/>
              </a:rPr>
              <a:t> syndromu.</a:t>
            </a:r>
          </a:p>
          <a:p>
            <a:endParaRPr lang="cs-CZ" sz="1200" dirty="0">
              <a:latin typeface="Calibri" panose="020F0502020204030204" pitchFamily="34" charset="0"/>
              <a:cs typeface="Calibri" panose="020F0502020204030204" pitchFamily="34" charset="0"/>
            </a:endParaRPr>
          </a:p>
          <a:p>
            <a:r>
              <a:rPr lang="cs-CZ" sz="1200" dirty="0">
                <a:latin typeface="Calibri" panose="020F0502020204030204" pitchFamily="34" charset="0"/>
                <a:cs typeface="Calibri" panose="020F0502020204030204" pitchFamily="34" charset="0"/>
              </a:rPr>
              <a:t>Kardiovaskulární systém. Pozitivně </a:t>
            </a:r>
            <a:r>
              <a:rPr lang="cs-CZ" sz="1200" dirty="0" err="1">
                <a:latin typeface="Calibri" panose="020F0502020204030204" pitchFamily="34" charset="0"/>
                <a:cs typeface="Calibri" panose="020F0502020204030204" pitchFamily="34" charset="0"/>
              </a:rPr>
              <a:t>inotropní</a:t>
            </a:r>
            <a:r>
              <a:rPr lang="cs-CZ" sz="1200" dirty="0">
                <a:latin typeface="Calibri" panose="020F0502020204030204" pitchFamily="34" charset="0"/>
                <a:cs typeface="Calibri" panose="020F0502020204030204" pitchFamily="34" charset="0"/>
              </a:rPr>
              <a:t>, zvyšuje srdeční výdej a krevní tlak.</a:t>
            </a:r>
          </a:p>
          <a:p>
            <a:endParaRPr lang="cs-CZ" sz="1200" dirty="0">
              <a:latin typeface="Calibri" panose="020F0502020204030204" pitchFamily="34" charset="0"/>
              <a:cs typeface="Calibri" panose="020F0502020204030204" pitchFamily="34" charset="0"/>
            </a:endParaRPr>
          </a:p>
          <a:p>
            <a:r>
              <a:rPr lang="cs-CZ" sz="1200" dirty="0">
                <a:latin typeface="Calibri" panose="020F0502020204030204" pitchFamily="34" charset="0"/>
                <a:cs typeface="Calibri" panose="020F0502020204030204" pitchFamily="34" charset="0"/>
              </a:rPr>
              <a:t>Zvýšení produkce erytropoetinu.</a:t>
            </a:r>
          </a:p>
          <a:p>
            <a:endParaRPr lang="cs-CZ" sz="1200" dirty="0">
              <a:latin typeface="Calibri" panose="020F0502020204030204" pitchFamily="34" charset="0"/>
              <a:cs typeface="Calibri" panose="020F0502020204030204" pitchFamily="34" charset="0"/>
            </a:endParaRPr>
          </a:p>
          <a:p>
            <a:r>
              <a:rPr lang="cs-CZ" sz="1200" dirty="0">
                <a:latin typeface="Calibri" panose="020F0502020204030204" pitchFamily="34" charset="0"/>
                <a:cs typeface="Calibri" panose="020F0502020204030204" pitchFamily="34" charset="0"/>
              </a:rPr>
              <a:t>Protizánětlivý účinek. Kortizol stimuluje tvorbu protizánětlivých cytokinů a zamezením tvorby fosfolipázy A2 potlačuje tvorbu prozánětlivých cytokinů.</a:t>
            </a:r>
          </a:p>
          <a:p>
            <a:endParaRPr lang="cs-CZ" sz="1200" dirty="0">
              <a:latin typeface="Calibri" panose="020F0502020204030204" pitchFamily="34" charset="0"/>
              <a:cs typeface="Calibri" panose="020F0502020204030204" pitchFamily="34" charset="0"/>
            </a:endParaRPr>
          </a:p>
          <a:p>
            <a:r>
              <a:rPr lang="cs-CZ" sz="1200" dirty="0">
                <a:latin typeface="Calibri" panose="020F0502020204030204" pitchFamily="34" charset="0"/>
                <a:cs typeface="Calibri" panose="020F0502020204030204" pitchFamily="34" charset="0"/>
              </a:rPr>
              <a:t>Potlačení imunitní reakce. Kortizol snižuje počet T-lymfocytů a vyvolává </a:t>
            </a:r>
            <a:r>
              <a:rPr lang="cs-CZ" sz="1200" dirty="0" err="1">
                <a:latin typeface="Calibri" panose="020F0502020204030204" pitchFamily="34" charset="0"/>
                <a:cs typeface="Calibri" panose="020F0502020204030204" pitchFamily="34" charset="0"/>
              </a:rPr>
              <a:t>atrofizaci</a:t>
            </a:r>
            <a:r>
              <a:rPr lang="cs-CZ" sz="1200" dirty="0">
                <a:latin typeface="Calibri" panose="020F0502020204030204" pitchFamily="34" charset="0"/>
                <a:cs typeface="Calibri" panose="020F0502020204030204" pitchFamily="34" charset="0"/>
              </a:rPr>
              <a:t> lymfatické tkáně.</a:t>
            </a:r>
          </a:p>
          <a:p>
            <a:endParaRPr lang="cs-CZ" sz="1200" dirty="0">
              <a:latin typeface="Calibri" panose="020F0502020204030204" pitchFamily="34" charset="0"/>
              <a:cs typeface="Calibri" panose="020F0502020204030204" pitchFamily="34" charset="0"/>
            </a:endParaRPr>
          </a:p>
          <a:p>
            <a:r>
              <a:rPr lang="cs-CZ" sz="1200" dirty="0">
                <a:latin typeface="Calibri" panose="020F0502020204030204" pitchFamily="34" charset="0"/>
                <a:cs typeface="Calibri" panose="020F0502020204030204" pitchFamily="34" charset="0"/>
              </a:rPr>
              <a:t>Kortizol je nejdůležitější stresový hormon. Glukoneogenetickým účinkem zajišťuje dostatečný přísun glukózy v mozku a stimulací kardiovaskulárního systému udržuje oběhové funkce.</a:t>
            </a:r>
          </a:p>
        </p:txBody>
      </p:sp>
    </p:spTree>
    <p:extLst>
      <p:ext uri="{BB962C8B-B14F-4D97-AF65-F5344CB8AC3E}">
        <p14:creationId xmlns:p14="http://schemas.microsoft.com/office/powerpoint/2010/main" val="323411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p:nvPr/>
        </p:nvSpPr>
        <p:spPr>
          <a:xfrm flipV="1">
            <a:off x="0" y="518380"/>
            <a:ext cx="12192000" cy="48150"/>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4E4B7E6E-D3C6-4389-96AC-6009559FB6C0}"/>
              </a:ext>
            </a:extLst>
          </p:cNvPr>
          <p:cNvSpPr txBox="1">
            <a:spLocks noChangeArrowheads="1"/>
          </p:cNvSpPr>
          <p:nvPr/>
        </p:nvSpPr>
        <p:spPr>
          <a:xfrm>
            <a:off x="232575" y="148046"/>
            <a:ext cx="7772400" cy="450330"/>
          </a:xfrm>
          <a:prstGeom prst="rect">
            <a:avLst/>
          </a:prstGeom>
        </p:spPr>
        <p:txBody>
          <a:bodyPr vert="horz" lIns="91440" tIns="45720" rIns="91440" bIns="45720" rtlCol="0" anchor="b">
            <a:normAutofit fontScale="70000" lnSpcReduction="2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altLang="cs-CZ" dirty="0"/>
              <a:t>HPA osa</a:t>
            </a:r>
            <a:endParaRPr lang="en-US" altLang="cs-CZ" dirty="0"/>
          </a:p>
        </p:txBody>
      </p:sp>
      <p:pic>
        <p:nvPicPr>
          <p:cNvPr id="7" name="Obrázek 6">
            <a:extLst>
              <a:ext uri="{FF2B5EF4-FFF2-40B4-BE49-F238E27FC236}">
                <a16:creationId xmlns:a16="http://schemas.microsoft.com/office/drawing/2014/main" id="{F346CF53-297D-43BB-950B-4CAEC9A67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25" y="598376"/>
            <a:ext cx="6588935" cy="6100579"/>
          </a:xfrm>
          <a:prstGeom prst="rect">
            <a:avLst/>
          </a:prstGeom>
        </p:spPr>
      </p:pic>
      <p:pic>
        <p:nvPicPr>
          <p:cNvPr id="9" name="Obrázek 8">
            <a:extLst>
              <a:ext uri="{FF2B5EF4-FFF2-40B4-BE49-F238E27FC236}">
                <a16:creationId xmlns:a16="http://schemas.microsoft.com/office/drawing/2014/main" id="{65A5899A-5B6D-4377-AFA5-CA05BE870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590" y="1204180"/>
            <a:ext cx="4380129" cy="3797637"/>
          </a:xfrm>
          <a:prstGeom prst="rect">
            <a:avLst/>
          </a:prstGeom>
        </p:spPr>
      </p:pic>
    </p:spTree>
    <p:extLst>
      <p:ext uri="{BB962C8B-B14F-4D97-AF65-F5344CB8AC3E}">
        <p14:creationId xmlns:p14="http://schemas.microsoft.com/office/powerpoint/2010/main" val="1624697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rPr>
              <a:pPr/>
              <a:t>24</a:t>
            </a:fld>
            <a:endParaRPr lang="cs-CZ" altLang="cs-CZ">
              <a:solidFill>
                <a:srgbClr val="898989"/>
              </a:solidFill>
            </a:endParaRPr>
          </a:p>
        </p:txBody>
      </p:sp>
      <p:sp>
        <p:nvSpPr>
          <p:cNvPr id="20483" name="Title 1"/>
          <p:cNvSpPr>
            <a:spLocks noGrp="1"/>
          </p:cNvSpPr>
          <p:nvPr>
            <p:ph type="ctrTitle" idx="4294967295"/>
          </p:nvPr>
        </p:nvSpPr>
        <p:spPr>
          <a:xfrm>
            <a:off x="-938905" y="2469357"/>
            <a:ext cx="8372475" cy="2387600"/>
          </a:xfrm>
        </p:spPr>
        <p:txBody>
          <a:bodyPr>
            <a:normAutofit/>
          </a:bodyPr>
          <a:lstStyle/>
          <a:p>
            <a:pPr algn="ctr"/>
            <a:r>
              <a:rPr lang="cs-CZ" altLang="cs-CZ" dirty="0"/>
              <a:t>Stres a okolní prostředí =</a:t>
            </a:r>
            <a:br>
              <a:rPr lang="cs-CZ" altLang="cs-CZ" dirty="0"/>
            </a:br>
            <a:r>
              <a:rPr lang="cs-CZ" altLang="cs-CZ" b="1" dirty="0"/>
              <a:t>Kde se to děje?</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Obrázek 2">
            <a:extLst>
              <a:ext uri="{FF2B5EF4-FFF2-40B4-BE49-F238E27FC236}">
                <a16:creationId xmlns:a16="http://schemas.microsoft.com/office/drawing/2014/main" id="{19F595DC-1020-40EE-8619-504804255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665" y="1192317"/>
            <a:ext cx="5443336" cy="4941680"/>
          </a:xfrm>
          <a:prstGeom prst="rect">
            <a:avLst/>
          </a:prstGeom>
        </p:spPr>
      </p:pic>
    </p:spTree>
    <p:extLst>
      <p:ext uri="{BB962C8B-B14F-4D97-AF65-F5344CB8AC3E}">
        <p14:creationId xmlns:p14="http://schemas.microsoft.com/office/powerpoint/2010/main" val="1605363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rPr>
              <a:pPr/>
              <a:t>25</a:t>
            </a:fld>
            <a:endParaRPr lang="cs-CZ" altLang="cs-CZ">
              <a:solidFill>
                <a:srgbClr val="898989"/>
              </a:solidFill>
            </a:endParaRPr>
          </a:p>
        </p:txBody>
      </p:sp>
      <p:sp>
        <p:nvSpPr>
          <p:cNvPr id="20483" name="Title 1"/>
          <p:cNvSpPr>
            <a:spLocks noGrp="1"/>
          </p:cNvSpPr>
          <p:nvPr>
            <p:ph type="ctrTitle" idx="4294967295"/>
          </p:nvPr>
        </p:nvSpPr>
        <p:spPr>
          <a:xfrm>
            <a:off x="0" y="2393950"/>
            <a:ext cx="9144000" cy="2387600"/>
          </a:xfrm>
        </p:spPr>
        <p:txBody>
          <a:bodyPr>
            <a:normAutofit/>
          </a:bodyPr>
          <a:lstStyle/>
          <a:p>
            <a:pPr algn="ctr"/>
            <a:r>
              <a:rPr lang="cs-CZ" altLang="cs-CZ" dirty="0"/>
              <a:t>Stres a řízení organismu</a:t>
            </a:r>
            <a:r>
              <a:rPr lang="cs-CZ" altLang="cs-CZ" b="1" dirty="0"/>
              <a:t>?</a:t>
            </a:r>
            <a:br>
              <a:rPr lang="cs-CZ" altLang="cs-CZ" dirty="0"/>
            </a:br>
            <a:r>
              <a:rPr lang="cs-CZ" altLang="cs-CZ" dirty="0"/>
              <a:t>=</a:t>
            </a:r>
            <a:br>
              <a:rPr lang="cs-CZ" altLang="cs-CZ" dirty="0"/>
            </a:br>
            <a:r>
              <a:rPr lang="cs-CZ" altLang="cs-CZ" b="1" dirty="0"/>
              <a:t>Úloha tukové tkáně?</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726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B9EA0E2-C1FE-44FC-8A91-39D22633DEB6}"/>
              </a:ext>
            </a:extLst>
          </p:cNvPr>
          <p:cNvSpPr>
            <a:spLocks noGrp="1" noChangeArrowheads="1"/>
          </p:cNvSpPr>
          <p:nvPr>
            <p:ph type="title"/>
          </p:nvPr>
        </p:nvSpPr>
        <p:spPr>
          <a:xfrm>
            <a:off x="1481933" y="-63500"/>
            <a:ext cx="9267825" cy="1143000"/>
          </a:xfrm>
          <a:noFill/>
        </p:spPr>
        <p:txBody>
          <a:bodyPr/>
          <a:lstStyle/>
          <a:p>
            <a:pPr eaLnBrk="1" hangingPunct="1"/>
            <a:r>
              <a:rPr lang="cs-CZ" altLang="cs-CZ" sz="2800" b="1" dirty="0"/>
              <a:t>Charakteristiky bílých a hnědých adipocytů</a:t>
            </a:r>
            <a:endParaRPr lang="fr-FR" altLang="cs-CZ" sz="2800" b="1" dirty="0"/>
          </a:p>
        </p:txBody>
      </p:sp>
      <p:sp>
        <p:nvSpPr>
          <p:cNvPr id="24580" name="Rectangle 4">
            <a:extLst>
              <a:ext uri="{FF2B5EF4-FFF2-40B4-BE49-F238E27FC236}">
                <a16:creationId xmlns:a16="http://schemas.microsoft.com/office/drawing/2014/main" id="{4006CE8E-CFAE-4110-A331-F7055EA901CB}"/>
              </a:ext>
            </a:extLst>
          </p:cNvPr>
          <p:cNvSpPr>
            <a:spLocks noChangeArrowheads="1"/>
          </p:cNvSpPr>
          <p:nvPr/>
        </p:nvSpPr>
        <p:spPr bwMode="auto">
          <a:xfrm>
            <a:off x="1148557" y="3879850"/>
            <a:ext cx="9974262" cy="2705100"/>
          </a:xfrm>
          <a:prstGeom prst="rect">
            <a:avLst/>
          </a:prstGeom>
          <a:solidFill>
            <a:srgbClr val="FFFFCC"/>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fr-FR"/>
          </a:p>
        </p:txBody>
      </p:sp>
      <p:sp>
        <p:nvSpPr>
          <p:cNvPr id="12292" name="Text Box 5">
            <a:extLst>
              <a:ext uri="{FF2B5EF4-FFF2-40B4-BE49-F238E27FC236}">
                <a16:creationId xmlns:a16="http://schemas.microsoft.com/office/drawing/2014/main" id="{A3ED6901-C61E-422D-9137-24938A9C84F5}"/>
              </a:ext>
            </a:extLst>
          </p:cNvPr>
          <p:cNvSpPr txBox="1">
            <a:spLocks noChangeArrowheads="1"/>
          </p:cNvSpPr>
          <p:nvPr/>
        </p:nvSpPr>
        <p:spPr bwMode="auto">
          <a:xfrm>
            <a:off x="1278732" y="3960813"/>
            <a:ext cx="2422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800" b="1" dirty="0">
                <a:solidFill>
                  <a:schemeClr val="bg1"/>
                </a:solidFill>
              </a:rPr>
              <a:t>Bílý adipocyt</a:t>
            </a:r>
            <a:endParaRPr lang="fr-FR" altLang="fr-FR" sz="2800" b="1" dirty="0">
              <a:solidFill>
                <a:schemeClr val="bg1"/>
              </a:solidFill>
            </a:endParaRPr>
          </a:p>
        </p:txBody>
      </p:sp>
      <p:grpSp>
        <p:nvGrpSpPr>
          <p:cNvPr id="12293" name="Group 6">
            <a:extLst>
              <a:ext uri="{FF2B5EF4-FFF2-40B4-BE49-F238E27FC236}">
                <a16:creationId xmlns:a16="http://schemas.microsoft.com/office/drawing/2014/main" id="{1F9C6556-B403-4E78-B785-2352828AC328}"/>
              </a:ext>
            </a:extLst>
          </p:cNvPr>
          <p:cNvGrpSpPr>
            <a:grpSpLocks/>
          </p:cNvGrpSpPr>
          <p:nvPr/>
        </p:nvGrpSpPr>
        <p:grpSpPr bwMode="auto">
          <a:xfrm>
            <a:off x="1454944" y="4621213"/>
            <a:ext cx="1612900" cy="1536700"/>
            <a:chOff x="3913" y="1061"/>
            <a:chExt cx="1771" cy="1587"/>
          </a:xfrm>
        </p:grpSpPr>
        <p:sp>
          <p:nvSpPr>
            <p:cNvPr id="12446" name="Oval 7">
              <a:extLst>
                <a:ext uri="{FF2B5EF4-FFF2-40B4-BE49-F238E27FC236}">
                  <a16:creationId xmlns:a16="http://schemas.microsoft.com/office/drawing/2014/main" id="{8887FCF4-946D-44E8-A189-398F28DA3ABA}"/>
                </a:ext>
              </a:extLst>
            </p:cNvPr>
            <p:cNvSpPr>
              <a:spLocks noChangeAspect="1" noChangeArrowheads="1"/>
            </p:cNvSpPr>
            <p:nvPr/>
          </p:nvSpPr>
          <p:spPr bwMode="auto">
            <a:xfrm>
              <a:off x="3913" y="1061"/>
              <a:ext cx="1771" cy="1587"/>
            </a:xfrm>
            <a:prstGeom prst="ellipse">
              <a:avLst/>
            </a:prstGeom>
            <a:solidFill>
              <a:srgbClr val="FFFFCC"/>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7" name="Oval 8">
              <a:extLst>
                <a:ext uri="{FF2B5EF4-FFF2-40B4-BE49-F238E27FC236}">
                  <a16:creationId xmlns:a16="http://schemas.microsoft.com/office/drawing/2014/main" id="{ADAFC7E4-59AD-40A2-8485-182F62DC9FA6}"/>
                </a:ext>
              </a:extLst>
            </p:cNvPr>
            <p:cNvSpPr>
              <a:spLocks noChangeAspect="1" noChangeArrowheads="1"/>
            </p:cNvSpPr>
            <p:nvPr/>
          </p:nvSpPr>
          <p:spPr bwMode="auto">
            <a:xfrm>
              <a:off x="3966" y="1119"/>
              <a:ext cx="1472" cy="1472"/>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8" name="Oval 9">
              <a:extLst>
                <a:ext uri="{FF2B5EF4-FFF2-40B4-BE49-F238E27FC236}">
                  <a16:creationId xmlns:a16="http://schemas.microsoft.com/office/drawing/2014/main" id="{FD7F1ED4-8B03-4841-9FA4-443F0111B2BB}"/>
                </a:ext>
              </a:extLst>
            </p:cNvPr>
            <p:cNvSpPr>
              <a:spLocks noChangeAspect="1" noChangeArrowheads="1"/>
            </p:cNvSpPr>
            <p:nvPr/>
          </p:nvSpPr>
          <p:spPr bwMode="auto">
            <a:xfrm>
              <a:off x="5489" y="1693"/>
              <a:ext cx="109" cy="323"/>
            </a:xfrm>
            <a:prstGeom prst="ellipse">
              <a:avLst/>
            </a:prstGeom>
            <a:gradFill rotWithShape="1">
              <a:gsLst>
                <a:gs pos="0">
                  <a:srgbClr val="000000"/>
                </a:gs>
                <a:gs pos="50000">
                  <a:srgbClr val="666666"/>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12449" name="Group 10">
              <a:extLst>
                <a:ext uri="{FF2B5EF4-FFF2-40B4-BE49-F238E27FC236}">
                  <a16:creationId xmlns:a16="http://schemas.microsoft.com/office/drawing/2014/main" id="{DA33F418-9811-46B3-8306-5198B3244364}"/>
                </a:ext>
              </a:extLst>
            </p:cNvPr>
            <p:cNvGrpSpPr>
              <a:grpSpLocks noChangeAspect="1"/>
            </p:cNvGrpSpPr>
            <p:nvPr/>
          </p:nvGrpSpPr>
          <p:grpSpPr bwMode="auto">
            <a:xfrm rot="-3578275">
              <a:off x="5280" y="2261"/>
              <a:ext cx="216" cy="115"/>
              <a:chOff x="1567" y="1859"/>
              <a:chExt cx="1113" cy="689"/>
            </a:xfrm>
          </p:grpSpPr>
          <p:sp>
            <p:nvSpPr>
              <p:cNvPr id="12456" name="Freeform 11">
                <a:extLst>
                  <a:ext uri="{FF2B5EF4-FFF2-40B4-BE49-F238E27FC236}">
                    <a16:creationId xmlns:a16="http://schemas.microsoft.com/office/drawing/2014/main" id="{1B02EE3D-0747-4ED6-AF00-8BE4BE2B7E71}"/>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7" name="Freeform 12">
                <a:extLst>
                  <a:ext uri="{FF2B5EF4-FFF2-40B4-BE49-F238E27FC236}">
                    <a16:creationId xmlns:a16="http://schemas.microsoft.com/office/drawing/2014/main" id="{65EE76C5-C9D9-4896-A9D3-D37E7CCE8F55}"/>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450" name="Group 13">
              <a:extLst>
                <a:ext uri="{FF2B5EF4-FFF2-40B4-BE49-F238E27FC236}">
                  <a16:creationId xmlns:a16="http://schemas.microsoft.com/office/drawing/2014/main" id="{9CC0ADA8-AA4E-4C51-ABE5-675E296AD301}"/>
                </a:ext>
              </a:extLst>
            </p:cNvPr>
            <p:cNvGrpSpPr>
              <a:grpSpLocks noChangeAspect="1"/>
            </p:cNvGrpSpPr>
            <p:nvPr/>
          </p:nvGrpSpPr>
          <p:grpSpPr bwMode="auto">
            <a:xfrm rot="3675788">
              <a:off x="5398" y="2055"/>
              <a:ext cx="212" cy="112"/>
              <a:chOff x="1567" y="1859"/>
              <a:chExt cx="1113" cy="689"/>
            </a:xfrm>
          </p:grpSpPr>
          <p:sp>
            <p:nvSpPr>
              <p:cNvPr id="12454" name="Freeform 14">
                <a:extLst>
                  <a:ext uri="{FF2B5EF4-FFF2-40B4-BE49-F238E27FC236}">
                    <a16:creationId xmlns:a16="http://schemas.microsoft.com/office/drawing/2014/main" id="{DE228C15-DC19-4550-A342-E02D28B93996}"/>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5" name="Freeform 15">
                <a:extLst>
                  <a:ext uri="{FF2B5EF4-FFF2-40B4-BE49-F238E27FC236}">
                    <a16:creationId xmlns:a16="http://schemas.microsoft.com/office/drawing/2014/main" id="{5EE1572E-1300-44EE-ADBF-70C21FDD0E91}"/>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451" name="Group 16">
              <a:extLst>
                <a:ext uri="{FF2B5EF4-FFF2-40B4-BE49-F238E27FC236}">
                  <a16:creationId xmlns:a16="http://schemas.microsoft.com/office/drawing/2014/main" id="{CC5B5438-BCAD-4989-8FF8-28673DB763E6}"/>
                </a:ext>
              </a:extLst>
            </p:cNvPr>
            <p:cNvGrpSpPr>
              <a:grpSpLocks noChangeAspect="1"/>
            </p:cNvGrpSpPr>
            <p:nvPr/>
          </p:nvGrpSpPr>
          <p:grpSpPr bwMode="auto">
            <a:xfrm rot="3675788">
              <a:off x="5363" y="1464"/>
              <a:ext cx="221" cy="117"/>
              <a:chOff x="1567" y="1859"/>
              <a:chExt cx="1113" cy="689"/>
            </a:xfrm>
          </p:grpSpPr>
          <p:sp>
            <p:nvSpPr>
              <p:cNvPr id="12452" name="Freeform 17">
                <a:extLst>
                  <a:ext uri="{FF2B5EF4-FFF2-40B4-BE49-F238E27FC236}">
                    <a16:creationId xmlns:a16="http://schemas.microsoft.com/office/drawing/2014/main" id="{A2AA8C31-3194-488D-9788-D664D52CAE8C}"/>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3" name="Freeform 18">
                <a:extLst>
                  <a:ext uri="{FF2B5EF4-FFF2-40B4-BE49-F238E27FC236}">
                    <a16:creationId xmlns:a16="http://schemas.microsoft.com/office/drawing/2014/main" id="{124FA865-7DC7-4343-ACC3-141FEFCA67AB}"/>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12294" name="Line 19">
            <a:extLst>
              <a:ext uri="{FF2B5EF4-FFF2-40B4-BE49-F238E27FC236}">
                <a16:creationId xmlns:a16="http://schemas.microsoft.com/office/drawing/2014/main" id="{7397D695-1472-4C03-9729-4CA56BF9E552}"/>
              </a:ext>
            </a:extLst>
          </p:cNvPr>
          <p:cNvSpPr>
            <a:spLocks noChangeShapeType="1"/>
          </p:cNvSpPr>
          <p:nvPr/>
        </p:nvSpPr>
        <p:spPr bwMode="auto">
          <a:xfrm rot="16200000">
            <a:off x="3785394" y="5005388"/>
            <a:ext cx="1588" cy="646112"/>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95" name="Text Box 20">
            <a:extLst>
              <a:ext uri="{FF2B5EF4-FFF2-40B4-BE49-F238E27FC236}">
                <a16:creationId xmlns:a16="http://schemas.microsoft.com/office/drawing/2014/main" id="{FDE2FEC7-F29A-4517-AE3B-E9AA2720E865}"/>
              </a:ext>
            </a:extLst>
          </p:cNvPr>
          <p:cNvSpPr txBox="1">
            <a:spLocks noChangeArrowheads="1"/>
          </p:cNvSpPr>
          <p:nvPr/>
        </p:nvSpPr>
        <p:spPr bwMode="auto">
          <a:xfrm>
            <a:off x="4761708" y="4016375"/>
            <a:ext cx="51466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err="1">
                <a:solidFill>
                  <a:schemeClr val="bg1"/>
                </a:solidFill>
              </a:rPr>
              <a:t>Unilokulární</a:t>
            </a:r>
            <a:r>
              <a:rPr lang="cs-CZ" altLang="cs-CZ" dirty="0">
                <a:solidFill>
                  <a:schemeClr val="bg1"/>
                </a:solidFill>
              </a:rPr>
              <a:t> adipocyt </a:t>
            </a:r>
            <a:r>
              <a:rPr lang="fr-FR" altLang="cs-CZ" dirty="0">
                <a:solidFill>
                  <a:schemeClr val="bg1"/>
                </a:solidFill>
              </a:rPr>
              <a:t>(</a:t>
            </a:r>
            <a:r>
              <a:rPr lang="fr-FR" altLang="cs-CZ" dirty="0">
                <a:solidFill>
                  <a:schemeClr val="bg1"/>
                </a:solidFill>
                <a:sym typeface="Wingdings" panose="05000000000000000000" pitchFamily="2" charset="2"/>
              </a:rPr>
              <a:t> 200µm)</a:t>
            </a:r>
          </a:p>
          <a:p>
            <a:pPr eaLnBrk="1" hangingPunct="1"/>
            <a:r>
              <a:rPr lang="cs-CZ" altLang="cs-CZ" dirty="0">
                <a:solidFill>
                  <a:schemeClr val="bg1"/>
                </a:solidFill>
              </a:rPr>
              <a:t>Ukládání a mobilizace lipidů </a:t>
            </a:r>
            <a:r>
              <a:rPr lang="fr-FR" altLang="cs-CZ" dirty="0">
                <a:solidFill>
                  <a:schemeClr val="bg1"/>
                </a:solidFill>
              </a:rPr>
              <a:t>(+++)</a:t>
            </a:r>
          </a:p>
          <a:p>
            <a:pPr eaLnBrk="1" hangingPunct="1"/>
            <a:r>
              <a:rPr lang="fr-FR" altLang="cs-CZ" dirty="0">
                <a:solidFill>
                  <a:schemeClr val="bg1"/>
                </a:solidFill>
                <a:sym typeface="Wingdings" panose="05000000000000000000" pitchFamily="2" charset="2"/>
              </a:rPr>
              <a:t>Mitochondri</a:t>
            </a:r>
            <a:r>
              <a:rPr lang="cs-CZ" altLang="cs-CZ" dirty="0">
                <a:solidFill>
                  <a:schemeClr val="bg1"/>
                </a:solidFill>
                <a:sym typeface="Wingdings" panose="05000000000000000000" pitchFamily="2" charset="2"/>
              </a:rPr>
              <a:t>e</a:t>
            </a:r>
            <a:r>
              <a:rPr lang="fr-FR" altLang="cs-CZ" dirty="0">
                <a:solidFill>
                  <a:schemeClr val="bg1"/>
                </a:solidFill>
                <a:sym typeface="Wingdings" panose="05000000000000000000" pitchFamily="2" charset="2"/>
              </a:rPr>
              <a:t> (+)</a:t>
            </a:r>
            <a:endParaRPr lang="fr-FR" altLang="cs-CZ" dirty="0">
              <a:solidFill>
                <a:schemeClr val="bg1"/>
              </a:solidFill>
            </a:endParaRPr>
          </a:p>
          <a:p>
            <a:pPr eaLnBrk="1" hangingPunct="1"/>
            <a:r>
              <a:rPr lang="cs-CZ" altLang="cs-CZ" dirty="0">
                <a:solidFill>
                  <a:schemeClr val="bg1"/>
                </a:solidFill>
              </a:rPr>
              <a:t>Oxidace mastných kyselin </a:t>
            </a:r>
            <a:r>
              <a:rPr lang="fr-FR" altLang="cs-CZ" dirty="0">
                <a:solidFill>
                  <a:schemeClr val="bg1"/>
                </a:solidFill>
              </a:rPr>
              <a:t>(+)</a:t>
            </a:r>
          </a:p>
          <a:p>
            <a:pPr eaLnBrk="1" hangingPunct="1"/>
            <a:r>
              <a:rPr lang="fr-FR" altLang="cs-CZ" dirty="0">
                <a:solidFill>
                  <a:schemeClr val="bg1"/>
                </a:solidFill>
              </a:rPr>
              <a:t>Respira</a:t>
            </a:r>
            <a:r>
              <a:rPr lang="cs-CZ" altLang="cs-CZ" dirty="0">
                <a:solidFill>
                  <a:schemeClr val="bg1"/>
                </a:solidFill>
              </a:rPr>
              <a:t>ční řetězec</a:t>
            </a:r>
            <a:r>
              <a:rPr lang="fr-FR" altLang="cs-CZ" dirty="0">
                <a:solidFill>
                  <a:schemeClr val="bg1"/>
                </a:solidFill>
              </a:rPr>
              <a:t> (+)</a:t>
            </a:r>
          </a:p>
          <a:p>
            <a:pPr eaLnBrk="1" hangingPunct="1"/>
            <a:r>
              <a:rPr lang="fr-FR" altLang="cs-CZ" dirty="0">
                <a:solidFill>
                  <a:schemeClr val="bg1"/>
                </a:solidFill>
              </a:rPr>
              <a:t>UCP1 (0)</a:t>
            </a:r>
          </a:p>
          <a:p>
            <a:pPr eaLnBrk="1" hangingPunct="1"/>
            <a:endParaRPr lang="fr-FR" altLang="cs-CZ" dirty="0">
              <a:solidFill>
                <a:schemeClr val="bg1"/>
              </a:solidFill>
            </a:endParaRPr>
          </a:p>
          <a:p>
            <a:pPr eaLnBrk="1" hangingPunct="1"/>
            <a:r>
              <a:rPr lang="fr-FR" altLang="cs-CZ" b="1" dirty="0">
                <a:solidFill>
                  <a:schemeClr val="bg1"/>
                </a:solidFill>
              </a:rPr>
              <a:t>PGC-1</a:t>
            </a:r>
            <a:r>
              <a:rPr lang="fr-FR" altLang="cs-CZ" b="1" dirty="0">
                <a:solidFill>
                  <a:schemeClr val="bg1"/>
                </a:solidFill>
                <a:latin typeface="Symbol" panose="05050102010706020507" pitchFamily="18" charset="2"/>
              </a:rPr>
              <a:t>a</a:t>
            </a:r>
            <a:r>
              <a:rPr lang="fr-FR" altLang="cs-CZ" b="1" dirty="0">
                <a:solidFill>
                  <a:schemeClr val="bg1"/>
                </a:solidFill>
              </a:rPr>
              <a:t> </a:t>
            </a:r>
            <a:r>
              <a:rPr lang="fr-FR" altLang="cs-CZ" sz="2000" b="1" dirty="0">
                <a:solidFill>
                  <a:schemeClr val="bg1"/>
                </a:solidFill>
              </a:rPr>
              <a:t>(+)</a:t>
            </a:r>
          </a:p>
        </p:txBody>
      </p:sp>
      <p:grpSp>
        <p:nvGrpSpPr>
          <p:cNvPr id="12296" name="Group 21">
            <a:extLst>
              <a:ext uri="{FF2B5EF4-FFF2-40B4-BE49-F238E27FC236}">
                <a16:creationId xmlns:a16="http://schemas.microsoft.com/office/drawing/2014/main" id="{0CD7C73C-1D00-490C-8B94-26A7A7F8BB25}"/>
              </a:ext>
            </a:extLst>
          </p:cNvPr>
          <p:cNvGrpSpPr>
            <a:grpSpLocks noChangeAspect="1"/>
          </p:cNvGrpSpPr>
          <p:nvPr/>
        </p:nvGrpSpPr>
        <p:grpSpPr bwMode="auto">
          <a:xfrm>
            <a:off x="9741694" y="3970339"/>
            <a:ext cx="922338" cy="1285875"/>
            <a:chOff x="3979" y="94"/>
            <a:chExt cx="786" cy="1258"/>
          </a:xfrm>
        </p:grpSpPr>
        <p:grpSp>
          <p:nvGrpSpPr>
            <p:cNvPr id="12403" name="Group 22">
              <a:extLst>
                <a:ext uri="{FF2B5EF4-FFF2-40B4-BE49-F238E27FC236}">
                  <a16:creationId xmlns:a16="http://schemas.microsoft.com/office/drawing/2014/main" id="{B023DD0A-7842-4EF2-AD3B-EC8310BE6CC2}"/>
                </a:ext>
              </a:extLst>
            </p:cNvPr>
            <p:cNvGrpSpPr>
              <a:grpSpLocks noChangeAspect="1"/>
            </p:cNvGrpSpPr>
            <p:nvPr/>
          </p:nvGrpSpPr>
          <p:grpSpPr bwMode="auto">
            <a:xfrm>
              <a:off x="3979" y="120"/>
              <a:ext cx="786" cy="1232"/>
              <a:chOff x="510" y="620"/>
              <a:chExt cx="771" cy="882"/>
            </a:xfrm>
          </p:grpSpPr>
          <p:sp>
            <p:nvSpPr>
              <p:cNvPr id="12408" name="Freeform 23">
                <a:extLst>
                  <a:ext uri="{FF2B5EF4-FFF2-40B4-BE49-F238E27FC236}">
                    <a16:creationId xmlns:a16="http://schemas.microsoft.com/office/drawing/2014/main" id="{93630BA6-6FAC-4014-942B-2D9B5430D087}"/>
                  </a:ext>
                </a:extLst>
              </p:cNvPr>
              <p:cNvSpPr>
                <a:spLocks noChangeAspect="1"/>
              </p:cNvSpPr>
              <p:nvPr/>
            </p:nvSpPr>
            <p:spPr bwMode="auto">
              <a:xfrm>
                <a:off x="727" y="1434"/>
                <a:ext cx="284" cy="68"/>
              </a:xfrm>
              <a:custGeom>
                <a:avLst/>
                <a:gdLst>
                  <a:gd name="T0" fmla="*/ 3 w 284"/>
                  <a:gd name="T1" fmla="*/ 0 h 68"/>
                  <a:gd name="T2" fmla="*/ 281 w 284"/>
                  <a:gd name="T3" fmla="*/ 0 h 68"/>
                  <a:gd name="T4" fmla="*/ 282 w 284"/>
                  <a:gd name="T5" fmla="*/ 7 h 68"/>
                  <a:gd name="T6" fmla="*/ 283 w 284"/>
                  <a:gd name="T7" fmla="*/ 14 h 68"/>
                  <a:gd name="T8" fmla="*/ 283 w 284"/>
                  <a:gd name="T9" fmla="*/ 21 h 68"/>
                  <a:gd name="T10" fmla="*/ 283 w 284"/>
                  <a:gd name="T11" fmla="*/ 28 h 68"/>
                  <a:gd name="T12" fmla="*/ 283 w 284"/>
                  <a:gd name="T13" fmla="*/ 35 h 68"/>
                  <a:gd name="T14" fmla="*/ 281 w 284"/>
                  <a:gd name="T15" fmla="*/ 41 h 68"/>
                  <a:gd name="T16" fmla="*/ 279 w 284"/>
                  <a:gd name="T17" fmla="*/ 47 h 68"/>
                  <a:gd name="T18" fmla="*/ 275 w 284"/>
                  <a:gd name="T19" fmla="*/ 52 h 68"/>
                  <a:gd name="T20" fmla="*/ 281 w 284"/>
                  <a:gd name="T21" fmla="*/ 67 h 68"/>
                  <a:gd name="T22" fmla="*/ 3 w 284"/>
                  <a:gd name="T23" fmla="*/ 67 h 68"/>
                  <a:gd name="T24" fmla="*/ 8 w 284"/>
                  <a:gd name="T25" fmla="*/ 47 h 68"/>
                  <a:gd name="T26" fmla="*/ 3 w 284"/>
                  <a:gd name="T27" fmla="*/ 43 h 68"/>
                  <a:gd name="T28" fmla="*/ 1 w 284"/>
                  <a:gd name="T29" fmla="*/ 39 h 68"/>
                  <a:gd name="T30" fmla="*/ 1 w 284"/>
                  <a:gd name="T31" fmla="*/ 34 h 68"/>
                  <a:gd name="T32" fmla="*/ 0 w 284"/>
                  <a:gd name="T33" fmla="*/ 28 h 68"/>
                  <a:gd name="T34" fmla="*/ 1 w 284"/>
                  <a:gd name="T35" fmla="*/ 21 h 68"/>
                  <a:gd name="T36" fmla="*/ 1 w 284"/>
                  <a:gd name="T37" fmla="*/ 14 h 68"/>
                  <a:gd name="T38" fmla="*/ 3 w 284"/>
                  <a:gd name="T39" fmla="*/ 6 h 68"/>
                  <a:gd name="T40" fmla="*/ 3 w 284"/>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4"/>
                  <a:gd name="T64" fmla="*/ 0 h 68"/>
                  <a:gd name="T65" fmla="*/ 284 w 28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4" h="68">
                    <a:moveTo>
                      <a:pt x="3" y="0"/>
                    </a:moveTo>
                    <a:lnTo>
                      <a:pt x="281" y="0"/>
                    </a:lnTo>
                    <a:lnTo>
                      <a:pt x="282" y="7"/>
                    </a:lnTo>
                    <a:lnTo>
                      <a:pt x="283" y="14"/>
                    </a:lnTo>
                    <a:lnTo>
                      <a:pt x="283" y="21"/>
                    </a:lnTo>
                    <a:lnTo>
                      <a:pt x="283" y="28"/>
                    </a:lnTo>
                    <a:lnTo>
                      <a:pt x="283" y="35"/>
                    </a:lnTo>
                    <a:lnTo>
                      <a:pt x="281" y="41"/>
                    </a:lnTo>
                    <a:lnTo>
                      <a:pt x="279" y="47"/>
                    </a:lnTo>
                    <a:lnTo>
                      <a:pt x="275" y="52"/>
                    </a:lnTo>
                    <a:lnTo>
                      <a:pt x="281" y="67"/>
                    </a:lnTo>
                    <a:lnTo>
                      <a:pt x="3" y="67"/>
                    </a:lnTo>
                    <a:lnTo>
                      <a:pt x="8" y="47"/>
                    </a:lnTo>
                    <a:lnTo>
                      <a:pt x="3" y="43"/>
                    </a:lnTo>
                    <a:lnTo>
                      <a:pt x="1" y="39"/>
                    </a:lnTo>
                    <a:lnTo>
                      <a:pt x="1" y="34"/>
                    </a:lnTo>
                    <a:lnTo>
                      <a:pt x="0" y="28"/>
                    </a:lnTo>
                    <a:lnTo>
                      <a:pt x="1" y="21"/>
                    </a:lnTo>
                    <a:lnTo>
                      <a:pt x="1" y="14"/>
                    </a:lnTo>
                    <a:lnTo>
                      <a:pt x="3" y="6"/>
                    </a:lnTo>
                    <a:lnTo>
                      <a:pt x="3" y="0"/>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9" name="Freeform 24">
                <a:extLst>
                  <a:ext uri="{FF2B5EF4-FFF2-40B4-BE49-F238E27FC236}">
                    <a16:creationId xmlns:a16="http://schemas.microsoft.com/office/drawing/2014/main" id="{94A65FCF-0EFC-4497-9439-4012861709C5}"/>
                  </a:ext>
                </a:extLst>
              </p:cNvPr>
              <p:cNvSpPr>
                <a:spLocks noChangeAspect="1"/>
              </p:cNvSpPr>
              <p:nvPr/>
            </p:nvSpPr>
            <p:spPr bwMode="auto">
              <a:xfrm>
                <a:off x="860" y="1454"/>
                <a:ext cx="19" cy="48"/>
              </a:xfrm>
              <a:custGeom>
                <a:avLst/>
                <a:gdLst>
                  <a:gd name="T0" fmla="*/ 0 w 19"/>
                  <a:gd name="T1" fmla="*/ 0 h 48"/>
                  <a:gd name="T2" fmla="*/ 2 w 19"/>
                  <a:gd name="T3" fmla="*/ 8 h 48"/>
                  <a:gd name="T4" fmla="*/ 6 w 19"/>
                  <a:gd name="T5" fmla="*/ 21 h 48"/>
                  <a:gd name="T6" fmla="*/ 8 w 19"/>
                  <a:gd name="T7" fmla="*/ 34 h 48"/>
                  <a:gd name="T8" fmla="*/ 8 w 19"/>
                  <a:gd name="T9" fmla="*/ 47 h 48"/>
                  <a:gd name="T10" fmla="*/ 10 w 19"/>
                  <a:gd name="T11" fmla="*/ 47 h 48"/>
                  <a:gd name="T12" fmla="*/ 10 w 19"/>
                  <a:gd name="T13" fmla="*/ 41 h 48"/>
                  <a:gd name="T14" fmla="*/ 11 w 19"/>
                  <a:gd name="T15" fmla="*/ 31 h 48"/>
                  <a:gd name="T16" fmla="*/ 14 w 19"/>
                  <a:gd name="T17" fmla="*/ 20 h 48"/>
                  <a:gd name="T18" fmla="*/ 16 w 19"/>
                  <a:gd name="T19" fmla="*/ 9 h 48"/>
                  <a:gd name="T20" fmla="*/ 18 w 19"/>
                  <a:gd name="T21" fmla="*/ 1 h 48"/>
                  <a:gd name="T22" fmla="*/ 0 w 19"/>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48"/>
                  <a:gd name="T38" fmla="*/ 19 w 19"/>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48">
                    <a:moveTo>
                      <a:pt x="0" y="0"/>
                    </a:moveTo>
                    <a:lnTo>
                      <a:pt x="2" y="8"/>
                    </a:lnTo>
                    <a:lnTo>
                      <a:pt x="6" y="21"/>
                    </a:lnTo>
                    <a:lnTo>
                      <a:pt x="8" y="34"/>
                    </a:lnTo>
                    <a:lnTo>
                      <a:pt x="8" y="47"/>
                    </a:lnTo>
                    <a:lnTo>
                      <a:pt x="10" y="47"/>
                    </a:lnTo>
                    <a:lnTo>
                      <a:pt x="10" y="41"/>
                    </a:lnTo>
                    <a:lnTo>
                      <a:pt x="11" y="31"/>
                    </a:lnTo>
                    <a:lnTo>
                      <a:pt x="14" y="20"/>
                    </a:lnTo>
                    <a:lnTo>
                      <a:pt x="16" y="9"/>
                    </a:lnTo>
                    <a:lnTo>
                      <a:pt x="18" y="1"/>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0" name="Freeform 25">
                <a:extLst>
                  <a:ext uri="{FF2B5EF4-FFF2-40B4-BE49-F238E27FC236}">
                    <a16:creationId xmlns:a16="http://schemas.microsoft.com/office/drawing/2014/main" id="{389A6EA3-832F-4F19-ADB3-FD3E9BFDC851}"/>
                  </a:ext>
                </a:extLst>
              </p:cNvPr>
              <p:cNvSpPr>
                <a:spLocks noChangeAspect="1"/>
              </p:cNvSpPr>
              <p:nvPr/>
            </p:nvSpPr>
            <p:spPr bwMode="auto">
              <a:xfrm>
                <a:off x="732" y="1458"/>
                <a:ext cx="38" cy="31"/>
              </a:xfrm>
              <a:custGeom>
                <a:avLst/>
                <a:gdLst>
                  <a:gd name="T0" fmla="*/ 1 w 38"/>
                  <a:gd name="T1" fmla="*/ 0 h 31"/>
                  <a:gd name="T2" fmla="*/ 0 w 38"/>
                  <a:gd name="T3" fmla="*/ 5 h 31"/>
                  <a:gd name="T4" fmla="*/ 0 w 38"/>
                  <a:gd name="T5" fmla="*/ 10 h 31"/>
                  <a:gd name="T6" fmla="*/ 1 w 38"/>
                  <a:gd name="T7" fmla="*/ 15 h 31"/>
                  <a:gd name="T8" fmla="*/ 4 w 38"/>
                  <a:gd name="T9" fmla="*/ 18 h 31"/>
                  <a:gd name="T10" fmla="*/ 12 w 38"/>
                  <a:gd name="T11" fmla="*/ 25 h 31"/>
                  <a:gd name="T12" fmla="*/ 22 w 38"/>
                  <a:gd name="T13" fmla="*/ 29 h 31"/>
                  <a:gd name="T14" fmla="*/ 29 w 38"/>
                  <a:gd name="T15" fmla="*/ 30 h 31"/>
                  <a:gd name="T16" fmla="*/ 37 w 38"/>
                  <a:gd name="T17" fmla="*/ 30 h 31"/>
                  <a:gd name="T18" fmla="*/ 29 w 38"/>
                  <a:gd name="T19" fmla="*/ 29 h 31"/>
                  <a:gd name="T20" fmla="*/ 23 w 38"/>
                  <a:gd name="T21" fmla="*/ 27 h 31"/>
                  <a:gd name="T22" fmla="*/ 14 w 38"/>
                  <a:gd name="T23" fmla="*/ 20 h 31"/>
                  <a:gd name="T24" fmla="*/ 7 w 38"/>
                  <a:gd name="T25" fmla="*/ 11 h 31"/>
                  <a:gd name="T26" fmla="*/ 1 w 38"/>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1"/>
                  <a:gd name="T44" fmla="*/ 38 w 38"/>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1">
                    <a:moveTo>
                      <a:pt x="1" y="0"/>
                    </a:moveTo>
                    <a:lnTo>
                      <a:pt x="0" y="5"/>
                    </a:lnTo>
                    <a:lnTo>
                      <a:pt x="0" y="10"/>
                    </a:lnTo>
                    <a:lnTo>
                      <a:pt x="1" y="15"/>
                    </a:lnTo>
                    <a:lnTo>
                      <a:pt x="4" y="18"/>
                    </a:lnTo>
                    <a:lnTo>
                      <a:pt x="12" y="25"/>
                    </a:lnTo>
                    <a:lnTo>
                      <a:pt x="22" y="29"/>
                    </a:lnTo>
                    <a:lnTo>
                      <a:pt x="29" y="30"/>
                    </a:lnTo>
                    <a:lnTo>
                      <a:pt x="37" y="30"/>
                    </a:lnTo>
                    <a:lnTo>
                      <a:pt x="29" y="29"/>
                    </a:lnTo>
                    <a:lnTo>
                      <a:pt x="23" y="27"/>
                    </a:lnTo>
                    <a:lnTo>
                      <a:pt x="14" y="20"/>
                    </a:lnTo>
                    <a:lnTo>
                      <a:pt x="7" y="11"/>
                    </a:lnTo>
                    <a:lnTo>
                      <a:pt x="1"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1" name="Freeform 26">
                <a:extLst>
                  <a:ext uri="{FF2B5EF4-FFF2-40B4-BE49-F238E27FC236}">
                    <a16:creationId xmlns:a16="http://schemas.microsoft.com/office/drawing/2014/main" id="{F6592571-7D5D-4B1D-B0A0-8F0295070C19}"/>
                  </a:ext>
                </a:extLst>
              </p:cNvPr>
              <p:cNvSpPr>
                <a:spLocks noChangeAspect="1"/>
              </p:cNvSpPr>
              <p:nvPr/>
            </p:nvSpPr>
            <p:spPr bwMode="auto">
              <a:xfrm>
                <a:off x="781" y="1464"/>
                <a:ext cx="63" cy="23"/>
              </a:xfrm>
              <a:custGeom>
                <a:avLst/>
                <a:gdLst>
                  <a:gd name="T0" fmla="*/ 10 w 63"/>
                  <a:gd name="T1" fmla="*/ 18 h 23"/>
                  <a:gd name="T2" fmla="*/ 17 w 63"/>
                  <a:gd name="T3" fmla="*/ 20 h 23"/>
                  <a:gd name="T4" fmla="*/ 25 w 63"/>
                  <a:gd name="T5" fmla="*/ 22 h 23"/>
                  <a:gd name="T6" fmla="*/ 33 w 63"/>
                  <a:gd name="T7" fmla="*/ 20 h 23"/>
                  <a:gd name="T8" fmla="*/ 39 w 63"/>
                  <a:gd name="T9" fmla="*/ 18 h 23"/>
                  <a:gd name="T10" fmla="*/ 45 w 63"/>
                  <a:gd name="T11" fmla="*/ 15 h 23"/>
                  <a:gd name="T12" fmla="*/ 51 w 63"/>
                  <a:gd name="T13" fmla="*/ 11 h 23"/>
                  <a:gd name="T14" fmla="*/ 62 w 63"/>
                  <a:gd name="T15" fmla="*/ 0 h 23"/>
                  <a:gd name="T16" fmla="*/ 47 w 63"/>
                  <a:gd name="T17" fmla="*/ 8 h 23"/>
                  <a:gd name="T18" fmla="*/ 38 w 63"/>
                  <a:gd name="T19" fmla="*/ 11 h 23"/>
                  <a:gd name="T20" fmla="*/ 29 w 63"/>
                  <a:gd name="T21" fmla="*/ 11 h 23"/>
                  <a:gd name="T22" fmla="*/ 20 w 63"/>
                  <a:gd name="T23" fmla="*/ 13 h 23"/>
                  <a:gd name="T24" fmla="*/ 10 w 63"/>
                  <a:gd name="T25" fmla="*/ 13 h 23"/>
                  <a:gd name="T26" fmla="*/ 0 w 63"/>
                  <a:gd name="T27" fmla="*/ 12 h 23"/>
                  <a:gd name="T28" fmla="*/ 10 w 63"/>
                  <a:gd name="T29" fmla="*/ 18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23"/>
                  <a:gd name="T47" fmla="*/ 63 w 63"/>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23">
                    <a:moveTo>
                      <a:pt x="10" y="18"/>
                    </a:moveTo>
                    <a:lnTo>
                      <a:pt x="17" y="20"/>
                    </a:lnTo>
                    <a:lnTo>
                      <a:pt x="25" y="22"/>
                    </a:lnTo>
                    <a:lnTo>
                      <a:pt x="33" y="20"/>
                    </a:lnTo>
                    <a:lnTo>
                      <a:pt x="39" y="18"/>
                    </a:lnTo>
                    <a:lnTo>
                      <a:pt x="45" y="15"/>
                    </a:lnTo>
                    <a:lnTo>
                      <a:pt x="51" y="11"/>
                    </a:lnTo>
                    <a:lnTo>
                      <a:pt x="62" y="0"/>
                    </a:lnTo>
                    <a:lnTo>
                      <a:pt x="47" y="8"/>
                    </a:lnTo>
                    <a:lnTo>
                      <a:pt x="38" y="11"/>
                    </a:lnTo>
                    <a:lnTo>
                      <a:pt x="29" y="11"/>
                    </a:lnTo>
                    <a:lnTo>
                      <a:pt x="20" y="13"/>
                    </a:lnTo>
                    <a:lnTo>
                      <a:pt x="10" y="13"/>
                    </a:lnTo>
                    <a:lnTo>
                      <a:pt x="0" y="12"/>
                    </a:lnTo>
                    <a:lnTo>
                      <a:pt x="10" y="18"/>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2" name="Freeform 27">
                <a:extLst>
                  <a:ext uri="{FF2B5EF4-FFF2-40B4-BE49-F238E27FC236}">
                    <a16:creationId xmlns:a16="http://schemas.microsoft.com/office/drawing/2014/main" id="{12395280-7781-4BCF-91F7-AC234ED1269C}"/>
                  </a:ext>
                </a:extLst>
              </p:cNvPr>
              <p:cNvSpPr>
                <a:spLocks noChangeAspect="1"/>
              </p:cNvSpPr>
              <p:nvPr/>
            </p:nvSpPr>
            <p:spPr bwMode="auto">
              <a:xfrm>
                <a:off x="907" y="1473"/>
                <a:ext cx="89" cy="20"/>
              </a:xfrm>
              <a:custGeom>
                <a:avLst/>
                <a:gdLst>
                  <a:gd name="T0" fmla="*/ 0 w 89"/>
                  <a:gd name="T1" fmla="*/ 0 h 20"/>
                  <a:gd name="T2" fmla="*/ 1 w 89"/>
                  <a:gd name="T3" fmla="*/ 5 h 20"/>
                  <a:gd name="T4" fmla="*/ 3 w 89"/>
                  <a:gd name="T5" fmla="*/ 8 h 20"/>
                  <a:gd name="T6" fmla="*/ 12 w 89"/>
                  <a:gd name="T7" fmla="*/ 13 h 20"/>
                  <a:gd name="T8" fmla="*/ 22 w 89"/>
                  <a:gd name="T9" fmla="*/ 15 h 20"/>
                  <a:gd name="T10" fmla="*/ 31 w 89"/>
                  <a:gd name="T11" fmla="*/ 13 h 20"/>
                  <a:gd name="T12" fmla="*/ 38 w 89"/>
                  <a:gd name="T13" fmla="*/ 17 h 20"/>
                  <a:gd name="T14" fmla="*/ 46 w 89"/>
                  <a:gd name="T15" fmla="*/ 18 h 20"/>
                  <a:gd name="T16" fmla="*/ 53 w 89"/>
                  <a:gd name="T17" fmla="*/ 19 h 20"/>
                  <a:gd name="T18" fmla="*/ 61 w 89"/>
                  <a:gd name="T19" fmla="*/ 19 h 20"/>
                  <a:gd name="T20" fmla="*/ 67 w 89"/>
                  <a:gd name="T21" fmla="*/ 18 h 20"/>
                  <a:gd name="T22" fmla="*/ 75 w 89"/>
                  <a:gd name="T23" fmla="*/ 16 h 20"/>
                  <a:gd name="T24" fmla="*/ 81 w 89"/>
                  <a:gd name="T25" fmla="*/ 13 h 20"/>
                  <a:gd name="T26" fmla="*/ 88 w 89"/>
                  <a:gd name="T27" fmla="*/ 9 h 20"/>
                  <a:gd name="T28" fmla="*/ 82 w 89"/>
                  <a:gd name="T29" fmla="*/ 11 h 20"/>
                  <a:gd name="T30" fmla="*/ 76 w 89"/>
                  <a:gd name="T31" fmla="*/ 12 h 20"/>
                  <a:gd name="T32" fmla="*/ 61 w 89"/>
                  <a:gd name="T33" fmla="*/ 14 h 20"/>
                  <a:gd name="T34" fmla="*/ 53 w 89"/>
                  <a:gd name="T35" fmla="*/ 13 h 20"/>
                  <a:gd name="T36" fmla="*/ 46 w 89"/>
                  <a:gd name="T37" fmla="*/ 12 h 20"/>
                  <a:gd name="T38" fmla="*/ 40 w 89"/>
                  <a:gd name="T39" fmla="*/ 8 h 20"/>
                  <a:gd name="T40" fmla="*/ 37 w 89"/>
                  <a:gd name="T41" fmla="*/ 3 h 20"/>
                  <a:gd name="T42" fmla="*/ 28 w 89"/>
                  <a:gd name="T43" fmla="*/ 6 h 20"/>
                  <a:gd name="T44" fmla="*/ 17 w 89"/>
                  <a:gd name="T45" fmla="*/ 7 h 20"/>
                  <a:gd name="T46" fmla="*/ 8 w 89"/>
                  <a:gd name="T47" fmla="*/ 6 h 20"/>
                  <a:gd name="T48" fmla="*/ 3 w 89"/>
                  <a:gd name="T49" fmla="*/ 3 h 20"/>
                  <a:gd name="T50" fmla="*/ 0 w 89"/>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20"/>
                  <a:gd name="T80" fmla="*/ 89 w 89"/>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20">
                    <a:moveTo>
                      <a:pt x="0" y="0"/>
                    </a:moveTo>
                    <a:lnTo>
                      <a:pt x="1" y="5"/>
                    </a:lnTo>
                    <a:lnTo>
                      <a:pt x="3" y="8"/>
                    </a:lnTo>
                    <a:lnTo>
                      <a:pt x="12" y="13"/>
                    </a:lnTo>
                    <a:lnTo>
                      <a:pt x="22" y="15"/>
                    </a:lnTo>
                    <a:lnTo>
                      <a:pt x="31" y="13"/>
                    </a:lnTo>
                    <a:lnTo>
                      <a:pt x="38" y="17"/>
                    </a:lnTo>
                    <a:lnTo>
                      <a:pt x="46" y="18"/>
                    </a:lnTo>
                    <a:lnTo>
                      <a:pt x="53" y="19"/>
                    </a:lnTo>
                    <a:lnTo>
                      <a:pt x="61" y="19"/>
                    </a:lnTo>
                    <a:lnTo>
                      <a:pt x="67" y="18"/>
                    </a:lnTo>
                    <a:lnTo>
                      <a:pt x="75" y="16"/>
                    </a:lnTo>
                    <a:lnTo>
                      <a:pt x="81" y="13"/>
                    </a:lnTo>
                    <a:lnTo>
                      <a:pt x="88" y="9"/>
                    </a:lnTo>
                    <a:lnTo>
                      <a:pt x="82" y="11"/>
                    </a:lnTo>
                    <a:lnTo>
                      <a:pt x="76" y="12"/>
                    </a:lnTo>
                    <a:lnTo>
                      <a:pt x="61" y="14"/>
                    </a:lnTo>
                    <a:lnTo>
                      <a:pt x="53" y="13"/>
                    </a:lnTo>
                    <a:lnTo>
                      <a:pt x="46" y="12"/>
                    </a:lnTo>
                    <a:lnTo>
                      <a:pt x="40" y="8"/>
                    </a:lnTo>
                    <a:lnTo>
                      <a:pt x="37" y="3"/>
                    </a:lnTo>
                    <a:lnTo>
                      <a:pt x="28" y="6"/>
                    </a:lnTo>
                    <a:lnTo>
                      <a:pt x="17" y="7"/>
                    </a:lnTo>
                    <a:lnTo>
                      <a:pt x="8" y="6"/>
                    </a:lnTo>
                    <a:lnTo>
                      <a:pt x="3" y="3"/>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3" name="Freeform 28">
                <a:extLst>
                  <a:ext uri="{FF2B5EF4-FFF2-40B4-BE49-F238E27FC236}">
                    <a16:creationId xmlns:a16="http://schemas.microsoft.com/office/drawing/2014/main" id="{D9F03674-FA35-494F-9804-1B875E924801}"/>
                  </a:ext>
                </a:extLst>
              </p:cNvPr>
              <p:cNvSpPr>
                <a:spLocks noChangeAspect="1"/>
              </p:cNvSpPr>
              <p:nvPr/>
            </p:nvSpPr>
            <p:spPr bwMode="auto">
              <a:xfrm>
                <a:off x="605" y="1324"/>
                <a:ext cx="504" cy="135"/>
              </a:xfrm>
              <a:custGeom>
                <a:avLst/>
                <a:gdLst>
                  <a:gd name="T0" fmla="*/ 0 w 504"/>
                  <a:gd name="T1" fmla="*/ 0 h 135"/>
                  <a:gd name="T2" fmla="*/ 6 w 504"/>
                  <a:gd name="T3" fmla="*/ 17 h 135"/>
                  <a:gd name="T4" fmla="*/ 12 w 504"/>
                  <a:gd name="T5" fmla="*/ 35 h 135"/>
                  <a:gd name="T6" fmla="*/ 18 w 504"/>
                  <a:gd name="T7" fmla="*/ 68 h 135"/>
                  <a:gd name="T8" fmla="*/ 23 w 504"/>
                  <a:gd name="T9" fmla="*/ 84 h 135"/>
                  <a:gd name="T10" fmla="*/ 32 w 504"/>
                  <a:gd name="T11" fmla="*/ 99 h 135"/>
                  <a:gd name="T12" fmla="*/ 39 w 504"/>
                  <a:gd name="T13" fmla="*/ 108 h 135"/>
                  <a:gd name="T14" fmla="*/ 51 w 504"/>
                  <a:gd name="T15" fmla="*/ 114 h 135"/>
                  <a:gd name="T16" fmla="*/ 65 w 504"/>
                  <a:gd name="T17" fmla="*/ 119 h 135"/>
                  <a:gd name="T18" fmla="*/ 99 w 504"/>
                  <a:gd name="T19" fmla="*/ 122 h 135"/>
                  <a:gd name="T20" fmla="*/ 132 w 504"/>
                  <a:gd name="T21" fmla="*/ 124 h 135"/>
                  <a:gd name="T22" fmla="*/ 292 w 504"/>
                  <a:gd name="T23" fmla="*/ 134 h 135"/>
                  <a:gd name="T24" fmla="*/ 308 w 504"/>
                  <a:gd name="T25" fmla="*/ 134 h 135"/>
                  <a:gd name="T26" fmla="*/ 316 w 504"/>
                  <a:gd name="T27" fmla="*/ 132 h 135"/>
                  <a:gd name="T28" fmla="*/ 324 w 504"/>
                  <a:gd name="T29" fmla="*/ 130 h 135"/>
                  <a:gd name="T30" fmla="*/ 330 w 504"/>
                  <a:gd name="T31" fmla="*/ 126 h 135"/>
                  <a:gd name="T32" fmla="*/ 335 w 504"/>
                  <a:gd name="T33" fmla="*/ 113 h 135"/>
                  <a:gd name="T34" fmla="*/ 359 w 504"/>
                  <a:gd name="T35" fmla="*/ 118 h 135"/>
                  <a:gd name="T36" fmla="*/ 389 w 504"/>
                  <a:gd name="T37" fmla="*/ 119 h 135"/>
                  <a:gd name="T38" fmla="*/ 404 w 504"/>
                  <a:gd name="T39" fmla="*/ 119 h 135"/>
                  <a:gd name="T40" fmla="*/ 418 w 504"/>
                  <a:gd name="T41" fmla="*/ 118 h 135"/>
                  <a:gd name="T42" fmla="*/ 428 w 504"/>
                  <a:gd name="T43" fmla="*/ 115 h 135"/>
                  <a:gd name="T44" fmla="*/ 438 w 504"/>
                  <a:gd name="T45" fmla="*/ 111 h 135"/>
                  <a:gd name="T46" fmla="*/ 451 w 504"/>
                  <a:gd name="T47" fmla="*/ 99 h 135"/>
                  <a:gd name="T48" fmla="*/ 463 w 504"/>
                  <a:gd name="T49" fmla="*/ 85 h 135"/>
                  <a:gd name="T50" fmla="*/ 481 w 504"/>
                  <a:gd name="T51" fmla="*/ 55 h 135"/>
                  <a:gd name="T52" fmla="*/ 493 w 504"/>
                  <a:gd name="T53" fmla="*/ 28 h 135"/>
                  <a:gd name="T54" fmla="*/ 503 w 504"/>
                  <a:gd name="T55" fmla="*/ 0 h 135"/>
                  <a:gd name="T56" fmla="*/ 0 w 504"/>
                  <a:gd name="T57" fmla="*/ 0 h 1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4"/>
                  <a:gd name="T88" fmla="*/ 0 h 135"/>
                  <a:gd name="T89" fmla="*/ 504 w 504"/>
                  <a:gd name="T90" fmla="*/ 135 h 13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4" h="135">
                    <a:moveTo>
                      <a:pt x="0" y="0"/>
                    </a:moveTo>
                    <a:lnTo>
                      <a:pt x="6" y="17"/>
                    </a:lnTo>
                    <a:lnTo>
                      <a:pt x="12" y="35"/>
                    </a:lnTo>
                    <a:lnTo>
                      <a:pt x="18" y="68"/>
                    </a:lnTo>
                    <a:lnTo>
                      <a:pt x="23" y="84"/>
                    </a:lnTo>
                    <a:lnTo>
                      <a:pt x="32" y="99"/>
                    </a:lnTo>
                    <a:lnTo>
                      <a:pt x="39" y="108"/>
                    </a:lnTo>
                    <a:lnTo>
                      <a:pt x="51" y="114"/>
                    </a:lnTo>
                    <a:lnTo>
                      <a:pt x="65" y="119"/>
                    </a:lnTo>
                    <a:lnTo>
                      <a:pt x="99" y="122"/>
                    </a:lnTo>
                    <a:lnTo>
                      <a:pt x="132" y="124"/>
                    </a:lnTo>
                    <a:lnTo>
                      <a:pt x="292" y="134"/>
                    </a:lnTo>
                    <a:lnTo>
                      <a:pt x="308" y="134"/>
                    </a:lnTo>
                    <a:lnTo>
                      <a:pt x="316" y="132"/>
                    </a:lnTo>
                    <a:lnTo>
                      <a:pt x="324" y="130"/>
                    </a:lnTo>
                    <a:lnTo>
                      <a:pt x="330" y="126"/>
                    </a:lnTo>
                    <a:lnTo>
                      <a:pt x="335" y="113"/>
                    </a:lnTo>
                    <a:lnTo>
                      <a:pt x="359" y="118"/>
                    </a:lnTo>
                    <a:lnTo>
                      <a:pt x="389" y="119"/>
                    </a:lnTo>
                    <a:lnTo>
                      <a:pt x="404" y="119"/>
                    </a:lnTo>
                    <a:lnTo>
                      <a:pt x="418" y="118"/>
                    </a:lnTo>
                    <a:lnTo>
                      <a:pt x="428" y="115"/>
                    </a:lnTo>
                    <a:lnTo>
                      <a:pt x="438" y="111"/>
                    </a:lnTo>
                    <a:lnTo>
                      <a:pt x="451" y="99"/>
                    </a:lnTo>
                    <a:lnTo>
                      <a:pt x="463" y="85"/>
                    </a:lnTo>
                    <a:lnTo>
                      <a:pt x="481" y="55"/>
                    </a:lnTo>
                    <a:lnTo>
                      <a:pt x="493" y="28"/>
                    </a:lnTo>
                    <a:lnTo>
                      <a:pt x="503" y="0"/>
                    </a:lnTo>
                    <a:lnTo>
                      <a:pt x="0" y="0"/>
                    </a:lnTo>
                  </a:path>
                </a:pathLst>
              </a:custGeom>
              <a:solidFill>
                <a:srgbClr val="FF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4" name="Freeform 29">
                <a:extLst>
                  <a:ext uri="{FF2B5EF4-FFF2-40B4-BE49-F238E27FC236}">
                    <a16:creationId xmlns:a16="http://schemas.microsoft.com/office/drawing/2014/main" id="{A96C2003-0DFF-47C5-9976-52E71BCD4FB9}"/>
                  </a:ext>
                </a:extLst>
              </p:cNvPr>
              <p:cNvSpPr>
                <a:spLocks noChangeAspect="1"/>
              </p:cNvSpPr>
              <p:nvPr/>
            </p:nvSpPr>
            <p:spPr bwMode="auto">
              <a:xfrm>
                <a:off x="939" y="1326"/>
                <a:ext cx="51" cy="116"/>
              </a:xfrm>
              <a:custGeom>
                <a:avLst/>
                <a:gdLst>
                  <a:gd name="T0" fmla="*/ 0 w 51"/>
                  <a:gd name="T1" fmla="*/ 110 h 116"/>
                  <a:gd name="T2" fmla="*/ 22 w 51"/>
                  <a:gd name="T3" fmla="*/ 0 h 116"/>
                  <a:gd name="T4" fmla="*/ 50 w 51"/>
                  <a:gd name="T5" fmla="*/ 1 h 116"/>
                  <a:gd name="T6" fmla="*/ 20 w 51"/>
                  <a:gd name="T7" fmla="*/ 115 h 116"/>
                  <a:gd name="T8" fmla="*/ 8 w 51"/>
                  <a:gd name="T9" fmla="*/ 111 h 116"/>
                  <a:gd name="T10" fmla="*/ 0 w 51"/>
                  <a:gd name="T11" fmla="*/ 110 h 116"/>
                  <a:gd name="T12" fmla="*/ 0 60000 65536"/>
                  <a:gd name="T13" fmla="*/ 0 60000 65536"/>
                  <a:gd name="T14" fmla="*/ 0 60000 65536"/>
                  <a:gd name="T15" fmla="*/ 0 60000 65536"/>
                  <a:gd name="T16" fmla="*/ 0 60000 65536"/>
                  <a:gd name="T17" fmla="*/ 0 60000 65536"/>
                  <a:gd name="T18" fmla="*/ 0 w 51"/>
                  <a:gd name="T19" fmla="*/ 0 h 116"/>
                  <a:gd name="T20" fmla="*/ 51 w 51"/>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51" h="116">
                    <a:moveTo>
                      <a:pt x="0" y="110"/>
                    </a:moveTo>
                    <a:lnTo>
                      <a:pt x="22" y="0"/>
                    </a:lnTo>
                    <a:lnTo>
                      <a:pt x="50" y="1"/>
                    </a:lnTo>
                    <a:lnTo>
                      <a:pt x="20" y="115"/>
                    </a:lnTo>
                    <a:lnTo>
                      <a:pt x="8" y="111"/>
                    </a:lnTo>
                    <a:lnTo>
                      <a:pt x="0" y="110"/>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5" name="Freeform 30">
                <a:extLst>
                  <a:ext uri="{FF2B5EF4-FFF2-40B4-BE49-F238E27FC236}">
                    <a16:creationId xmlns:a16="http://schemas.microsoft.com/office/drawing/2014/main" id="{BABA34A8-B070-4B85-BD19-9EF5E383D67C}"/>
                  </a:ext>
                </a:extLst>
              </p:cNvPr>
              <p:cNvSpPr>
                <a:spLocks noChangeAspect="1"/>
              </p:cNvSpPr>
              <p:nvPr/>
            </p:nvSpPr>
            <p:spPr bwMode="auto">
              <a:xfrm>
                <a:off x="605" y="1324"/>
                <a:ext cx="236" cy="87"/>
              </a:xfrm>
              <a:custGeom>
                <a:avLst/>
                <a:gdLst>
                  <a:gd name="T0" fmla="*/ 0 w 236"/>
                  <a:gd name="T1" fmla="*/ 0 h 87"/>
                  <a:gd name="T2" fmla="*/ 3 w 236"/>
                  <a:gd name="T3" fmla="*/ 9 h 87"/>
                  <a:gd name="T4" fmla="*/ 8 w 236"/>
                  <a:gd name="T5" fmla="*/ 20 h 87"/>
                  <a:gd name="T6" fmla="*/ 11 w 236"/>
                  <a:gd name="T7" fmla="*/ 41 h 87"/>
                  <a:gd name="T8" fmla="*/ 16 w 236"/>
                  <a:gd name="T9" fmla="*/ 61 h 87"/>
                  <a:gd name="T10" fmla="*/ 23 w 236"/>
                  <a:gd name="T11" fmla="*/ 82 h 87"/>
                  <a:gd name="T12" fmla="*/ 24 w 236"/>
                  <a:gd name="T13" fmla="*/ 86 h 87"/>
                  <a:gd name="T14" fmla="*/ 29 w 236"/>
                  <a:gd name="T15" fmla="*/ 77 h 87"/>
                  <a:gd name="T16" fmla="*/ 38 w 236"/>
                  <a:gd name="T17" fmla="*/ 69 h 87"/>
                  <a:gd name="T18" fmla="*/ 47 w 236"/>
                  <a:gd name="T19" fmla="*/ 61 h 87"/>
                  <a:gd name="T20" fmla="*/ 74 w 236"/>
                  <a:gd name="T21" fmla="*/ 49 h 87"/>
                  <a:gd name="T22" fmla="*/ 100 w 236"/>
                  <a:gd name="T23" fmla="*/ 37 h 87"/>
                  <a:gd name="T24" fmla="*/ 148 w 236"/>
                  <a:gd name="T25" fmla="*/ 25 h 87"/>
                  <a:gd name="T26" fmla="*/ 190 w 236"/>
                  <a:gd name="T27" fmla="*/ 18 h 87"/>
                  <a:gd name="T28" fmla="*/ 235 w 236"/>
                  <a:gd name="T29" fmla="*/ 12 h 87"/>
                  <a:gd name="T30" fmla="*/ 0 w 236"/>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87"/>
                  <a:gd name="T50" fmla="*/ 236 w 236"/>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87">
                    <a:moveTo>
                      <a:pt x="0" y="0"/>
                    </a:moveTo>
                    <a:lnTo>
                      <a:pt x="3" y="9"/>
                    </a:lnTo>
                    <a:lnTo>
                      <a:pt x="8" y="20"/>
                    </a:lnTo>
                    <a:lnTo>
                      <a:pt x="11" y="41"/>
                    </a:lnTo>
                    <a:lnTo>
                      <a:pt x="16" y="61"/>
                    </a:lnTo>
                    <a:lnTo>
                      <a:pt x="23" y="82"/>
                    </a:lnTo>
                    <a:lnTo>
                      <a:pt x="24" y="86"/>
                    </a:lnTo>
                    <a:lnTo>
                      <a:pt x="29" y="77"/>
                    </a:lnTo>
                    <a:lnTo>
                      <a:pt x="38" y="69"/>
                    </a:lnTo>
                    <a:lnTo>
                      <a:pt x="47" y="61"/>
                    </a:lnTo>
                    <a:lnTo>
                      <a:pt x="74" y="49"/>
                    </a:lnTo>
                    <a:lnTo>
                      <a:pt x="100" y="37"/>
                    </a:lnTo>
                    <a:lnTo>
                      <a:pt x="148" y="25"/>
                    </a:lnTo>
                    <a:lnTo>
                      <a:pt x="190" y="18"/>
                    </a:lnTo>
                    <a:lnTo>
                      <a:pt x="235" y="12"/>
                    </a:lnTo>
                    <a:lnTo>
                      <a:pt x="0" y="0"/>
                    </a:lnTo>
                  </a:path>
                </a:pathLst>
              </a:custGeom>
              <a:solidFill>
                <a:srgbClr val="000000"/>
              </a:solidFill>
              <a:ln w="12700" cap="rnd">
                <a:solidFill>
                  <a:srgbClr val="B0B0B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6" name="Freeform 31">
                <a:extLst>
                  <a:ext uri="{FF2B5EF4-FFF2-40B4-BE49-F238E27FC236}">
                    <a16:creationId xmlns:a16="http://schemas.microsoft.com/office/drawing/2014/main" id="{BD139B2F-2D48-4320-9330-7E424F27F492}"/>
                  </a:ext>
                </a:extLst>
              </p:cNvPr>
              <p:cNvSpPr>
                <a:spLocks noChangeAspect="1"/>
              </p:cNvSpPr>
              <p:nvPr/>
            </p:nvSpPr>
            <p:spPr bwMode="auto">
              <a:xfrm>
                <a:off x="999" y="1331"/>
                <a:ext cx="106" cy="59"/>
              </a:xfrm>
              <a:custGeom>
                <a:avLst/>
                <a:gdLst>
                  <a:gd name="T0" fmla="*/ 0 w 106"/>
                  <a:gd name="T1" fmla="*/ 10 h 59"/>
                  <a:gd name="T2" fmla="*/ 10 w 106"/>
                  <a:gd name="T3" fmla="*/ 13 h 59"/>
                  <a:gd name="T4" fmla="*/ 23 w 106"/>
                  <a:gd name="T5" fmla="*/ 16 h 59"/>
                  <a:gd name="T6" fmla="*/ 36 w 106"/>
                  <a:gd name="T7" fmla="*/ 20 h 59"/>
                  <a:gd name="T8" fmla="*/ 48 w 106"/>
                  <a:gd name="T9" fmla="*/ 25 h 59"/>
                  <a:gd name="T10" fmla="*/ 60 w 106"/>
                  <a:gd name="T11" fmla="*/ 31 h 59"/>
                  <a:gd name="T12" fmla="*/ 69 w 106"/>
                  <a:gd name="T13" fmla="*/ 39 h 59"/>
                  <a:gd name="T14" fmla="*/ 77 w 106"/>
                  <a:gd name="T15" fmla="*/ 47 h 59"/>
                  <a:gd name="T16" fmla="*/ 81 w 106"/>
                  <a:gd name="T17" fmla="*/ 58 h 59"/>
                  <a:gd name="T18" fmla="*/ 95 w 106"/>
                  <a:gd name="T19" fmla="*/ 29 h 59"/>
                  <a:gd name="T20" fmla="*/ 100 w 106"/>
                  <a:gd name="T21" fmla="*/ 15 h 59"/>
                  <a:gd name="T22" fmla="*/ 105 w 106"/>
                  <a:gd name="T23" fmla="*/ 0 h 59"/>
                  <a:gd name="T24" fmla="*/ 0 w 106"/>
                  <a:gd name="T25" fmla="*/ 1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59"/>
                  <a:gd name="T41" fmla="*/ 106 w 10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59">
                    <a:moveTo>
                      <a:pt x="0" y="10"/>
                    </a:moveTo>
                    <a:lnTo>
                      <a:pt x="10" y="13"/>
                    </a:lnTo>
                    <a:lnTo>
                      <a:pt x="23" y="16"/>
                    </a:lnTo>
                    <a:lnTo>
                      <a:pt x="36" y="20"/>
                    </a:lnTo>
                    <a:lnTo>
                      <a:pt x="48" y="25"/>
                    </a:lnTo>
                    <a:lnTo>
                      <a:pt x="60" y="31"/>
                    </a:lnTo>
                    <a:lnTo>
                      <a:pt x="69" y="39"/>
                    </a:lnTo>
                    <a:lnTo>
                      <a:pt x="77" y="47"/>
                    </a:lnTo>
                    <a:lnTo>
                      <a:pt x="81" y="58"/>
                    </a:lnTo>
                    <a:lnTo>
                      <a:pt x="95" y="29"/>
                    </a:lnTo>
                    <a:lnTo>
                      <a:pt x="100" y="15"/>
                    </a:lnTo>
                    <a:lnTo>
                      <a:pt x="105" y="0"/>
                    </a:lnTo>
                    <a:lnTo>
                      <a:pt x="0" y="10"/>
                    </a:lnTo>
                  </a:path>
                </a:pathLst>
              </a:custGeom>
              <a:solidFill>
                <a:srgbClr val="000000"/>
              </a:solidFill>
              <a:ln w="12700" cap="rnd">
                <a:solidFill>
                  <a:srgbClr val="B0B0B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7" name="Freeform 32">
                <a:extLst>
                  <a:ext uri="{FF2B5EF4-FFF2-40B4-BE49-F238E27FC236}">
                    <a16:creationId xmlns:a16="http://schemas.microsoft.com/office/drawing/2014/main" id="{895C164B-52B3-4818-9720-EAA551675FE4}"/>
                  </a:ext>
                </a:extLst>
              </p:cNvPr>
              <p:cNvSpPr>
                <a:spLocks noChangeAspect="1"/>
              </p:cNvSpPr>
              <p:nvPr/>
            </p:nvSpPr>
            <p:spPr bwMode="auto">
              <a:xfrm>
                <a:off x="510" y="835"/>
                <a:ext cx="771" cy="517"/>
              </a:xfrm>
              <a:custGeom>
                <a:avLst/>
                <a:gdLst>
                  <a:gd name="T0" fmla="*/ 235 w 771"/>
                  <a:gd name="T1" fmla="*/ 36 h 517"/>
                  <a:gd name="T2" fmla="*/ 328 w 771"/>
                  <a:gd name="T3" fmla="*/ 58 h 517"/>
                  <a:gd name="T4" fmla="*/ 438 w 771"/>
                  <a:gd name="T5" fmla="*/ 62 h 517"/>
                  <a:gd name="T6" fmla="*/ 494 w 771"/>
                  <a:gd name="T7" fmla="*/ 58 h 517"/>
                  <a:gd name="T8" fmla="*/ 533 w 771"/>
                  <a:gd name="T9" fmla="*/ 37 h 517"/>
                  <a:gd name="T10" fmla="*/ 552 w 771"/>
                  <a:gd name="T11" fmla="*/ 10 h 517"/>
                  <a:gd name="T12" fmla="*/ 582 w 771"/>
                  <a:gd name="T13" fmla="*/ 24 h 517"/>
                  <a:gd name="T14" fmla="*/ 604 w 771"/>
                  <a:gd name="T15" fmla="*/ 43 h 517"/>
                  <a:gd name="T16" fmla="*/ 623 w 771"/>
                  <a:gd name="T17" fmla="*/ 70 h 517"/>
                  <a:gd name="T18" fmla="*/ 652 w 771"/>
                  <a:gd name="T19" fmla="*/ 142 h 517"/>
                  <a:gd name="T20" fmla="*/ 661 w 771"/>
                  <a:gd name="T21" fmla="*/ 173 h 517"/>
                  <a:gd name="T22" fmla="*/ 688 w 771"/>
                  <a:gd name="T23" fmla="*/ 198 h 517"/>
                  <a:gd name="T24" fmla="*/ 701 w 771"/>
                  <a:gd name="T25" fmla="*/ 211 h 517"/>
                  <a:gd name="T26" fmla="*/ 713 w 771"/>
                  <a:gd name="T27" fmla="*/ 244 h 517"/>
                  <a:gd name="T28" fmla="*/ 723 w 771"/>
                  <a:gd name="T29" fmla="*/ 225 h 517"/>
                  <a:gd name="T30" fmla="*/ 737 w 771"/>
                  <a:gd name="T31" fmla="*/ 212 h 517"/>
                  <a:gd name="T32" fmla="*/ 750 w 771"/>
                  <a:gd name="T33" fmla="*/ 211 h 517"/>
                  <a:gd name="T34" fmla="*/ 750 w 771"/>
                  <a:gd name="T35" fmla="*/ 223 h 517"/>
                  <a:gd name="T36" fmla="*/ 755 w 771"/>
                  <a:gd name="T37" fmla="*/ 224 h 517"/>
                  <a:gd name="T38" fmla="*/ 765 w 771"/>
                  <a:gd name="T39" fmla="*/ 223 h 517"/>
                  <a:gd name="T40" fmla="*/ 770 w 771"/>
                  <a:gd name="T41" fmla="*/ 233 h 517"/>
                  <a:gd name="T42" fmla="*/ 755 w 771"/>
                  <a:gd name="T43" fmla="*/ 249 h 517"/>
                  <a:gd name="T44" fmla="*/ 749 w 771"/>
                  <a:gd name="T45" fmla="*/ 261 h 517"/>
                  <a:gd name="T46" fmla="*/ 744 w 771"/>
                  <a:gd name="T47" fmla="*/ 304 h 517"/>
                  <a:gd name="T48" fmla="*/ 723 w 771"/>
                  <a:gd name="T49" fmla="*/ 329 h 517"/>
                  <a:gd name="T50" fmla="*/ 695 w 771"/>
                  <a:gd name="T51" fmla="*/ 343 h 517"/>
                  <a:gd name="T52" fmla="*/ 659 w 771"/>
                  <a:gd name="T53" fmla="*/ 343 h 517"/>
                  <a:gd name="T54" fmla="*/ 634 w 771"/>
                  <a:gd name="T55" fmla="*/ 335 h 517"/>
                  <a:gd name="T56" fmla="*/ 639 w 771"/>
                  <a:gd name="T57" fmla="*/ 359 h 517"/>
                  <a:gd name="T58" fmla="*/ 644 w 771"/>
                  <a:gd name="T59" fmla="*/ 392 h 517"/>
                  <a:gd name="T60" fmla="*/ 643 w 771"/>
                  <a:gd name="T61" fmla="*/ 425 h 517"/>
                  <a:gd name="T62" fmla="*/ 635 w 771"/>
                  <a:gd name="T63" fmla="*/ 456 h 517"/>
                  <a:gd name="T64" fmla="*/ 618 w 771"/>
                  <a:gd name="T65" fmla="*/ 484 h 517"/>
                  <a:gd name="T66" fmla="*/ 590 w 771"/>
                  <a:gd name="T67" fmla="*/ 501 h 517"/>
                  <a:gd name="T68" fmla="*/ 551 w 771"/>
                  <a:gd name="T69" fmla="*/ 508 h 517"/>
                  <a:gd name="T70" fmla="*/ 448 w 771"/>
                  <a:gd name="T71" fmla="*/ 499 h 517"/>
                  <a:gd name="T72" fmla="*/ 400 w 771"/>
                  <a:gd name="T73" fmla="*/ 495 h 517"/>
                  <a:gd name="T74" fmla="*/ 339 w 771"/>
                  <a:gd name="T75" fmla="*/ 497 h 517"/>
                  <a:gd name="T76" fmla="*/ 194 w 771"/>
                  <a:gd name="T77" fmla="*/ 513 h 517"/>
                  <a:gd name="T78" fmla="*/ 137 w 771"/>
                  <a:gd name="T79" fmla="*/ 514 h 517"/>
                  <a:gd name="T80" fmla="*/ 100 w 771"/>
                  <a:gd name="T81" fmla="*/ 510 h 517"/>
                  <a:gd name="T82" fmla="*/ 67 w 771"/>
                  <a:gd name="T83" fmla="*/ 501 h 517"/>
                  <a:gd name="T84" fmla="*/ 37 w 771"/>
                  <a:gd name="T85" fmla="*/ 484 h 517"/>
                  <a:gd name="T86" fmla="*/ 15 w 771"/>
                  <a:gd name="T87" fmla="*/ 464 h 517"/>
                  <a:gd name="T88" fmla="*/ 3 w 771"/>
                  <a:gd name="T89" fmla="*/ 440 h 517"/>
                  <a:gd name="T90" fmla="*/ 0 w 771"/>
                  <a:gd name="T91" fmla="*/ 412 h 517"/>
                  <a:gd name="T92" fmla="*/ 6 w 771"/>
                  <a:gd name="T93" fmla="*/ 371 h 517"/>
                  <a:gd name="T94" fmla="*/ 28 w 771"/>
                  <a:gd name="T95" fmla="*/ 315 h 517"/>
                  <a:gd name="T96" fmla="*/ 60 w 771"/>
                  <a:gd name="T97" fmla="*/ 271 h 517"/>
                  <a:gd name="T98" fmla="*/ 56 w 771"/>
                  <a:gd name="T99" fmla="*/ 207 h 517"/>
                  <a:gd name="T100" fmla="*/ 62 w 771"/>
                  <a:gd name="T101" fmla="*/ 174 h 517"/>
                  <a:gd name="T102" fmla="*/ 85 w 771"/>
                  <a:gd name="T103" fmla="*/ 100 h 517"/>
                  <a:gd name="T104" fmla="*/ 100 w 771"/>
                  <a:gd name="T105" fmla="*/ 55 h 517"/>
                  <a:gd name="T106" fmla="*/ 120 w 771"/>
                  <a:gd name="T107" fmla="*/ 31 h 517"/>
                  <a:gd name="T108" fmla="*/ 149 w 771"/>
                  <a:gd name="T109" fmla="*/ 13 h 517"/>
                  <a:gd name="T110" fmla="*/ 185 w 771"/>
                  <a:gd name="T111" fmla="*/ 2 h 517"/>
                  <a:gd name="T112" fmla="*/ 210 w 771"/>
                  <a:gd name="T113" fmla="*/ 14 h 5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1"/>
                  <a:gd name="T172" fmla="*/ 0 h 517"/>
                  <a:gd name="T173" fmla="*/ 771 w 771"/>
                  <a:gd name="T174" fmla="*/ 517 h 5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1" h="517">
                    <a:moveTo>
                      <a:pt x="210" y="14"/>
                    </a:moveTo>
                    <a:lnTo>
                      <a:pt x="235" y="36"/>
                    </a:lnTo>
                    <a:lnTo>
                      <a:pt x="282" y="50"/>
                    </a:lnTo>
                    <a:lnTo>
                      <a:pt x="328" y="58"/>
                    </a:lnTo>
                    <a:lnTo>
                      <a:pt x="387" y="59"/>
                    </a:lnTo>
                    <a:lnTo>
                      <a:pt x="438" y="62"/>
                    </a:lnTo>
                    <a:lnTo>
                      <a:pt x="478" y="62"/>
                    </a:lnTo>
                    <a:lnTo>
                      <a:pt x="494" y="58"/>
                    </a:lnTo>
                    <a:lnTo>
                      <a:pt x="509" y="54"/>
                    </a:lnTo>
                    <a:lnTo>
                      <a:pt x="533" y="37"/>
                    </a:lnTo>
                    <a:lnTo>
                      <a:pt x="546" y="20"/>
                    </a:lnTo>
                    <a:lnTo>
                      <a:pt x="552" y="10"/>
                    </a:lnTo>
                    <a:lnTo>
                      <a:pt x="570" y="17"/>
                    </a:lnTo>
                    <a:lnTo>
                      <a:pt x="582" y="24"/>
                    </a:lnTo>
                    <a:lnTo>
                      <a:pt x="594" y="33"/>
                    </a:lnTo>
                    <a:lnTo>
                      <a:pt x="604" y="43"/>
                    </a:lnTo>
                    <a:lnTo>
                      <a:pt x="613" y="55"/>
                    </a:lnTo>
                    <a:lnTo>
                      <a:pt x="623" y="70"/>
                    </a:lnTo>
                    <a:lnTo>
                      <a:pt x="638" y="107"/>
                    </a:lnTo>
                    <a:lnTo>
                      <a:pt x="652" y="142"/>
                    </a:lnTo>
                    <a:lnTo>
                      <a:pt x="659" y="165"/>
                    </a:lnTo>
                    <a:lnTo>
                      <a:pt x="661" y="173"/>
                    </a:lnTo>
                    <a:lnTo>
                      <a:pt x="673" y="186"/>
                    </a:lnTo>
                    <a:lnTo>
                      <a:pt x="688" y="198"/>
                    </a:lnTo>
                    <a:lnTo>
                      <a:pt x="696" y="204"/>
                    </a:lnTo>
                    <a:lnTo>
                      <a:pt x="701" y="211"/>
                    </a:lnTo>
                    <a:lnTo>
                      <a:pt x="707" y="223"/>
                    </a:lnTo>
                    <a:lnTo>
                      <a:pt x="713" y="244"/>
                    </a:lnTo>
                    <a:lnTo>
                      <a:pt x="717" y="234"/>
                    </a:lnTo>
                    <a:lnTo>
                      <a:pt x="723" y="225"/>
                    </a:lnTo>
                    <a:lnTo>
                      <a:pt x="732" y="216"/>
                    </a:lnTo>
                    <a:lnTo>
                      <a:pt x="737" y="212"/>
                    </a:lnTo>
                    <a:lnTo>
                      <a:pt x="744" y="211"/>
                    </a:lnTo>
                    <a:lnTo>
                      <a:pt x="750" y="211"/>
                    </a:lnTo>
                    <a:lnTo>
                      <a:pt x="753" y="216"/>
                    </a:lnTo>
                    <a:lnTo>
                      <a:pt x="750" y="223"/>
                    </a:lnTo>
                    <a:lnTo>
                      <a:pt x="747" y="230"/>
                    </a:lnTo>
                    <a:lnTo>
                      <a:pt x="755" y="224"/>
                    </a:lnTo>
                    <a:lnTo>
                      <a:pt x="760" y="223"/>
                    </a:lnTo>
                    <a:lnTo>
                      <a:pt x="765" y="223"/>
                    </a:lnTo>
                    <a:lnTo>
                      <a:pt x="769" y="228"/>
                    </a:lnTo>
                    <a:lnTo>
                      <a:pt x="770" y="233"/>
                    </a:lnTo>
                    <a:lnTo>
                      <a:pt x="760" y="242"/>
                    </a:lnTo>
                    <a:lnTo>
                      <a:pt x="755" y="249"/>
                    </a:lnTo>
                    <a:lnTo>
                      <a:pt x="753" y="254"/>
                    </a:lnTo>
                    <a:lnTo>
                      <a:pt x="749" y="261"/>
                    </a:lnTo>
                    <a:lnTo>
                      <a:pt x="748" y="290"/>
                    </a:lnTo>
                    <a:lnTo>
                      <a:pt x="744" y="304"/>
                    </a:lnTo>
                    <a:lnTo>
                      <a:pt x="734" y="317"/>
                    </a:lnTo>
                    <a:lnTo>
                      <a:pt x="723" y="329"/>
                    </a:lnTo>
                    <a:lnTo>
                      <a:pt x="709" y="338"/>
                    </a:lnTo>
                    <a:lnTo>
                      <a:pt x="695" y="343"/>
                    </a:lnTo>
                    <a:lnTo>
                      <a:pt x="677" y="344"/>
                    </a:lnTo>
                    <a:lnTo>
                      <a:pt x="659" y="343"/>
                    </a:lnTo>
                    <a:lnTo>
                      <a:pt x="643" y="339"/>
                    </a:lnTo>
                    <a:lnTo>
                      <a:pt x="634" y="335"/>
                    </a:lnTo>
                    <a:lnTo>
                      <a:pt x="635" y="346"/>
                    </a:lnTo>
                    <a:lnTo>
                      <a:pt x="639" y="359"/>
                    </a:lnTo>
                    <a:lnTo>
                      <a:pt x="643" y="375"/>
                    </a:lnTo>
                    <a:lnTo>
                      <a:pt x="644" y="392"/>
                    </a:lnTo>
                    <a:lnTo>
                      <a:pt x="644" y="409"/>
                    </a:lnTo>
                    <a:lnTo>
                      <a:pt x="643" y="425"/>
                    </a:lnTo>
                    <a:lnTo>
                      <a:pt x="640" y="441"/>
                    </a:lnTo>
                    <a:lnTo>
                      <a:pt x="635" y="456"/>
                    </a:lnTo>
                    <a:lnTo>
                      <a:pt x="627" y="471"/>
                    </a:lnTo>
                    <a:lnTo>
                      <a:pt x="618" y="484"/>
                    </a:lnTo>
                    <a:lnTo>
                      <a:pt x="604" y="493"/>
                    </a:lnTo>
                    <a:lnTo>
                      <a:pt x="590" y="501"/>
                    </a:lnTo>
                    <a:lnTo>
                      <a:pt x="573" y="506"/>
                    </a:lnTo>
                    <a:lnTo>
                      <a:pt x="551" y="508"/>
                    </a:lnTo>
                    <a:lnTo>
                      <a:pt x="531" y="508"/>
                    </a:lnTo>
                    <a:lnTo>
                      <a:pt x="448" y="499"/>
                    </a:lnTo>
                    <a:lnTo>
                      <a:pt x="424" y="496"/>
                    </a:lnTo>
                    <a:lnTo>
                      <a:pt x="400" y="495"/>
                    </a:lnTo>
                    <a:lnTo>
                      <a:pt x="378" y="495"/>
                    </a:lnTo>
                    <a:lnTo>
                      <a:pt x="339" y="497"/>
                    </a:lnTo>
                    <a:lnTo>
                      <a:pt x="302" y="501"/>
                    </a:lnTo>
                    <a:lnTo>
                      <a:pt x="194" y="513"/>
                    </a:lnTo>
                    <a:lnTo>
                      <a:pt x="156" y="516"/>
                    </a:lnTo>
                    <a:lnTo>
                      <a:pt x="137" y="514"/>
                    </a:lnTo>
                    <a:lnTo>
                      <a:pt x="119" y="513"/>
                    </a:lnTo>
                    <a:lnTo>
                      <a:pt x="100" y="510"/>
                    </a:lnTo>
                    <a:lnTo>
                      <a:pt x="84" y="506"/>
                    </a:lnTo>
                    <a:lnTo>
                      <a:pt x="67" y="501"/>
                    </a:lnTo>
                    <a:lnTo>
                      <a:pt x="52" y="493"/>
                    </a:lnTo>
                    <a:lnTo>
                      <a:pt x="37" y="484"/>
                    </a:lnTo>
                    <a:lnTo>
                      <a:pt x="23" y="473"/>
                    </a:lnTo>
                    <a:lnTo>
                      <a:pt x="15" y="464"/>
                    </a:lnTo>
                    <a:lnTo>
                      <a:pt x="9" y="454"/>
                    </a:lnTo>
                    <a:lnTo>
                      <a:pt x="3" y="440"/>
                    </a:lnTo>
                    <a:lnTo>
                      <a:pt x="0" y="426"/>
                    </a:lnTo>
                    <a:lnTo>
                      <a:pt x="0" y="412"/>
                    </a:lnTo>
                    <a:lnTo>
                      <a:pt x="1" y="395"/>
                    </a:lnTo>
                    <a:lnTo>
                      <a:pt x="6" y="371"/>
                    </a:lnTo>
                    <a:lnTo>
                      <a:pt x="16" y="341"/>
                    </a:lnTo>
                    <a:lnTo>
                      <a:pt x="28" y="315"/>
                    </a:lnTo>
                    <a:lnTo>
                      <a:pt x="44" y="291"/>
                    </a:lnTo>
                    <a:lnTo>
                      <a:pt x="60" y="271"/>
                    </a:lnTo>
                    <a:lnTo>
                      <a:pt x="56" y="218"/>
                    </a:lnTo>
                    <a:lnTo>
                      <a:pt x="56" y="207"/>
                    </a:lnTo>
                    <a:lnTo>
                      <a:pt x="57" y="191"/>
                    </a:lnTo>
                    <a:lnTo>
                      <a:pt x="62" y="174"/>
                    </a:lnTo>
                    <a:lnTo>
                      <a:pt x="81" y="126"/>
                    </a:lnTo>
                    <a:lnTo>
                      <a:pt x="85" y="100"/>
                    </a:lnTo>
                    <a:lnTo>
                      <a:pt x="91" y="72"/>
                    </a:lnTo>
                    <a:lnTo>
                      <a:pt x="100" y="55"/>
                    </a:lnTo>
                    <a:lnTo>
                      <a:pt x="110" y="42"/>
                    </a:lnTo>
                    <a:lnTo>
                      <a:pt x="120" y="31"/>
                    </a:lnTo>
                    <a:lnTo>
                      <a:pt x="135" y="20"/>
                    </a:lnTo>
                    <a:lnTo>
                      <a:pt x="149" y="13"/>
                    </a:lnTo>
                    <a:lnTo>
                      <a:pt x="164" y="7"/>
                    </a:lnTo>
                    <a:lnTo>
                      <a:pt x="185" y="2"/>
                    </a:lnTo>
                    <a:lnTo>
                      <a:pt x="203" y="0"/>
                    </a:lnTo>
                    <a:lnTo>
                      <a:pt x="210" y="14"/>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8" name="Freeform 33">
                <a:extLst>
                  <a:ext uri="{FF2B5EF4-FFF2-40B4-BE49-F238E27FC236}">
                    <a16:creationId xmlns:a16="http://schemas.microsoft.com/office/drawing/2014/main" id="{19FA7C34-2AAC-451C-945A-FEACB0E5FB45}"/>
                  </a:ext>
                </a:extLst>
              </p:cNvPr>
              <p:cNvSpPr>
                <a:spLocks noChangeAspect="1"/>
              </p:cNvSpPr>
              <p:nvPr/>
            </p:nvSpPr>
            <p:spPr bwMode="auto">
              <a:xfrm>
                <a:off x="706" y="620"/>
                <a:ext cx="370" cy="287"/>
              </a:xfrm>
              <a:custGeom>
                <a:avLst/>
                <a:gdLst>
                  <a:gd name="T0" fmla="*/ 320 w 370"/>
                  <a:gd name="T1" fmla="*/ 73 h 287"/>
                  <a:gd name="T2" fmla="*/ 317 w 370"/>
                  <a:gd name="T3" fmla="*/ 49 h 287"/>
                  <a:gd name="T4" fmla="*/ 309 w 370"/>
                  <a:gd name="T5" fmla="*/ 29 h 287"/>
                  <a:gd name="T6" fmla="*/ 295 w 370"/>
                  <a:gd name="T7" fmla="*/ 14 h 287"/>
                  <a:gd name="T8" fmla="*/ 275 w 370"/>
                  <a:gd name="T9" fmla="*/ 3 h 287"/>
                  <a:gd name="T10" fmla="*/ 252 w 370"/>
                  <a:gd name="T11" fmla="*/ 0 h 287"/>
                  <a:gd name="T12" fmla="*/ 227 w 370"/>
                  <a:gd name="T13" fmla="*/ 2 h 287"/>
                  <a:gd name="T14" fmla="*/ 200 w 370"/>
                  <a:gd name="T15" fmla="*/ 9 h 287"/>
                  <a:gd name="T16" fmla="*/ 182 w 370"/>
                  <a:gd name="T17" fmla="*/ 20 h 287"/>
                  <a:gd name="T18" fmla="*/ 163 w 370"/>
                  <a:gd name="T19" fmla="*/ 34 h 287"/>
                  <a:gd name="T20" fmla="*/ 141 w 370"/>
                  <a:gd name="T21" fmla="*/ 40 h 287"/>
                  <a:gd name="T22" fmla="*/ 119 w 370"/>
                  <a:gd name="T23" fmla="*/ 55 h 287"/>
                  <a:gd name="T24" fmla="*/ 106 w 370"/>
                  <a:gd name="T25" fmla="*/ 65 h 287"/>
                  <a:gd name="T26" fmla="*/ 95 w 370"/>
                  <a:gd name="T27" fmla="*/ 62 h 287"/>
                  <a:gd name="T28" fmla="*/ 90 w 370"/>
                  <a:gd name="T29" fmla="*/ 70 h 287"/>
                  <a:gd name="T30" fmla="*/ 86 w 370"/>
                  <a:gd name="T31" fmla="*/ 91 h 287"/>
                  <a:gd name="T32" fmla="*/ 91 w 370"/>
                  <a:gd name="T33" fmla="*/ 99 h 287"/>
                  <a:gd name="T34" fmla="*/ 76 w 370"/>
                  <a:gd name="T35" fmla="*/ 105 h 287"/>
                  <a:gd name="T36" fmla="*/ 43 w 370"/>
                  <a:gd name="T37" fmla="*/ 123 h 287"/>
                  <a:gd name="T38" fmla="*/ 19 w 370"/>
                  <a:gd name="T39" fmla="*/ 149 h 287"/>
                  <a:gd name="T40" fmla="*/ 3 w 370"/>
                  <a:gd name="T41" fmla="*/ 183 h 287"/>
                  <a:gd name="T42" fmla="*/ 1 w 370"/>
                  <a:gd name="T43" fmla="*/ 210 h 287"/>
                  <a:gd name="T44" fmla="*/ 10 w 370"/>
                  <a:gd name="T45" fmla="*/ 235 h 287"/>
                  <a:gd name="T46" fmla="*/ 22 w 370"/>
                  <a:gd name="T47" fmla="*/ 248 h 287"/>
                  <a:gd name="T48" fmla="*/ 49 w 370"/>
                  <a:gd name="T49" fmla="*/ 263 h 287"/>
                  <a:gd name="T50" fmla="*/ 81 w 370"/>
                  <a:gd name="T51" fmla="*/ 273 h 287"/>
                  <a:gd name="T52" fmla="*/ 124 w 370"/>
                  <a:gd name="T53" fmla="*/ 279 h 287"/>
                  <a:gd name="T54" fmla="*/ 215 w 370"/>
                  <a:gd name="T55" fmla="*/ 282 h 287"/>
                  <a:gd name="T56" fmla="*/ 276 w 370"/>
                  <a:gd name="T57" fmla="*/ 286 h 287"/>
                  <a:gd name="T58" fmla="*/ 308 w 370"/>
                  <a:gd name="T59" fmla="*/ 279 h 287"/>
                  <a:gd name="T60" fmla="*/ 333 w 370"/>
                  <a:gd name="T61" fmla="*/ 264 h 287"/>
                  <a:gd name="T62" fmla="*/ 354 w 370"/>
                  <a:gd name="T63" fmla="*/ 243 h 287"/>
                  <a:gd name="T64" fmla="*/ 366 w 370"/>
                  <a:gd name="T65" fmla="*/ 219 h 287"/>
                  <a:gd name="T66" fmla="*/ 369 w 370"/>
                  <a:gd name="T67" fmla="*/ 189 h 287"/>
                  <a:gd name="T68" fmla="*/ 362 w 370"/>
                  <a:gd name="T69" fmla="*/ 159 h 287"/>
                  <a:gd name="T70" fmla="*/ 345 w 370"/>
                  <a:gd name="T71" fmla="*/ 129 h 287"/>
                  <a:gd name="T72" fmla="*/ 337 w 370"/>
                  <a:gd name="T73" fmla="*/ 115 h 287"/>
                  <a:gd name="T74" fmla="*/ 343 w 370"/>
                  <a:gd name="T75" fmla="*/ 108 h 287"/>
                  <a:gd name="T76" fmla="*/ 338 w 370"/>
                  <a:gd name="T77" fmla="*/ 98 h 287"/>
                  <a:gd name="T78" fmla="*/ 336 w 370"/>
                  <a:gd name="T79" fmla="*/ 86 h 287"/>
                  <a:gd name="T80" fmla="*/ 333 w 370"/>
                  <a:gd name="T81" fmla="*/ 78 h 287"/>
                  <a:gd name="T82" fmla="*/ 319 w 370"/>
                  <a:gd name="T83" fmla="*/ 87 h 2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0"/>
                  <a:gd name="T127" fmla="*/ 0 h 287"/>
                  <a:gd name="T128" fmla="*/ 370 w 370"/>
                  <a:gd name="T129" fmla="*/ 287 h 2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0" h="287">
                    <a:moveTo>
                      <a:pt x="319" y="87"/>
                    </a:moveTo>
                    <a:lnTo>
                      <a:pt x="320" y="73"/>
                    </a:lnTo>
                    <a:lnTo>
                      <a:pt x="320" y="60"/>
                    </a:lnTo>
                    <a:lnTo>
                      <a:pt x="317" y="49"/>
                    </a:lnTo>
                    <a:lnTo>
                      <a:pt x="313" y="37"/>
                    </a:lnTo>
                    <a:lnTo>
                      <a:pt x="309" y="29"/>
                    </a:lnTo>
                    <a:lnTo>
                      <a:pt x="301" y="20"/>
                    </a:lnTo>
                    <a:lnTo>
                      <a:pt x="295" y="14"/>
                    </a:lnTo>
                    <a:lnTo>
                      <a:pt x="285" y="9"/>
                    </a:lnTo>
                    <a:lnTo>
                      <a:pt x="275" y="3"/>
                    </a:lnTo>
                    <a:lnTo>
                      <a:pt x="264" y="1"/>
                    </a:lnTo>
                    <a:lnTo>
                      <a:pt x="252" y="0"/>
                    </a:lnTo>
                    <a:lnTo>
                      <a:pt x="239" y="0"/>
                    </a:lnTo>
                    <a:lnTo>
                      <a:pt x="227" y="2"/>
                    </a:lnTo>
                    <a:lnTo>
                      <a:pt x="214" y="4"/>
                    </a:lnTo>
                    <a:lnTo>
                      <a:pt x="200" y="9"/>
                    </a:lnTo>
                    <a:lnTo>
                      <a:pt x="191" y="14"/>
                    </a:lnTo>
                    <a:lnTo>
                      <a:pt x="182" y="20"/>
                    </a:lnTo>
                    <a:lnTo>
                      <a:pt x="169" y="30"/>
                    </a:lnTo>
                    <a:lnTo>
                      <a:pt x="163" y="34"/>
                    </a:lnTo>
                    <a:lnTo>
                      <a:pt x="156" y="37"/>
                    </a:lnTo>
                    <a:lnTo>
                      <a:pt x="141" y="40"/>
                    </a:lnTo>
                    <a:lnTo>
                      <a:pt x="129" y="46"/>
                    </a:lnTo>
                    <a:lnTo>
                      <a:pt x="119" y="55"/>
                    </a:lnTo>
                    <a:lnTo>
                      <a:pt x="111" y="68"/>
                    </a:lnTo>
                    <a:lnTo>
                      <a:pt x="106" y="65"/>
                    </a:lnTo>
                    <a:lnTo>
                      <a:pt x="102" y="63"/>
                    </a:lnTo>
                    <a:lnTo>
                      <a:pt x="95" y="62"/>
                    </a:lnTo>
                    <a:lnTo>
                      <a:pt x="91" y="66"/>
                    </a:lnTo>
                    <a:lnTo>
                      <a:pt x="90" y="70"/>
                    </a:lnTo>
                    <a:lnTo>
                      <a:pt x="95" y="80"/>
                    </a:lnTo>
                    <a:lnTo>
                      <a:pt x="86" y="91"/>
                    </a:lnTo>
                    <a:lnTo>
                      <a:pt x="86" y="96"/>
                    </a:lnTo>
                    <a:lnTo>
                      <a:pt x="91" y="99"/>
                    </a:lnTo>
                    <a:lnTo>
                      <a:pt x="95" y="100"/>
                    </a:lnTo>
                    <a:lnTo>
                      <a:pt x="76" y="105"/>
                    </a:lnTo>
                    <a:lnTo>
                      <a:pt x="59" y="113"/>
                    </a:lnTo>
                    <a:lnTo>
                      <a:pt x="43" y="123"/>
                    </a:lnTo>
                    <a:lnTo>
                      <a:pt x="28" y="134"/>
                    </a:lnTo>
                    <a:lnTo>
                      <a:pt x="19" y="149"/>
                    </a:lnTo>
                    <a:lnTo>
                      <a:pt x="9" y="164"/>
                    </a:lnTo>
                    <a:lnTo>
                      <a:pt x="3" y="183"/>
                    </a:lnTo>
                    <a:lnTo>
                      <a:pt x="0" y="201"/>
                    </a:lnTo>
                    <a:lnTo>
                      <a:pt x="1" y="210"/>
                    </a:lnTo>
                    <a:lnTo>
                      <a:pt x="3" y="219"/>
                    </a:lnTo>
                    <a:lnTo>
                      <a:pt x="10" y="235"/>
                    </a:lnTo>
                    <a:lnTo>
                      <a:pt x="15" y="241"/>
                    </a:lnTo>
                    <a:lnTo>
                      <a:pt x="22" y="248"/>
                    </a:lnTo>
                    <a:lnTo>
                      <a:pt x="36" y="256"/>
                    </a:lnTo>
                    <a:lnTo>
                      <a:pt x="49" y="263"/>
                    </a:lnTo>
                    <a:lnTo>
                      <a:pt x="65" y="269"/>
                    </a:lnTo>
                    <a:lnTo>
                      <a:pt x="81" y="273"/>
                    </a:lnTo>
                    <a:lnTo>
                      <a:pt x="102" y="277"/>
                    </a:lnTo>
                    <a:lnTo>
                      <a:pt x="124" y="279"/>
                    </a:lnTo>
                    <a:lnTo>
                      <a:pt x="169" y="281"/>
                    </a:lnTo>
                    <a:lnTo>
                      <a:pt x="215" y="282"/>
                    </a:lnTo>
                    <a:lnTo>
                      <a:pt x="260" y="284"/>
                    </a:lnTo>
                    <a:lnTo>
                      <a:pt x="276" y="286"/>
                    </a:lnTo>
                    <a:lnTo>
                      <a:pt x="294" y="282"/>
                    </a:lnTo>
                    <a:lnTo>
                      <a:pt x="308" y="279"/>
                    </a:lnTo>
                    <a:lnTo>
                      <a:pt x="322" y="271"/>
                    </a:lnTo>
                    <a:lnTo>
                      <a:pt x="333" y="264"/>
                    </a:lnTo>
                    <a:lnTo>
                      <a:pt x="345" y="254"/>
                    </a:lnTo>
                    <a:lnTo>
                      <a:pt x="354" y="243"/>
                    </a:lnTo>
                    <a:lnTo>
                      <a:pt x="361" y="231"/>
                    </a:lnTo>
                    <a:lnTo>
                      <a:pt x="366" y="219"/>
                    </a:lnTo>
                    <a:lnTo>
                      <a:pt x="369" y="204"/>
                    </a:lnTo>
                    <a:lnTo>
                      <a:pt x="369" y="189"/>
                    </a:lnTo>
                    <a:lnTo>
                      <a:pt x="367" y="175"/>
                    </a:lnTo>
                    <a:lnTo>
                      <a:pt x="362" y="159"/>
                    </a:lnTo>
                    <a:lnTo>
                      <a:pt x="356" y="144"/>
                    </a:lnTo>
                    <a:lnTo>
                      <a:pt x="345" y="129"/>
                    </a:lnTo>
                    <a:lnTo>
                      <a:pt x="333" y="115"/>
                    </a:lnTo>
                    <a:lnTo>
                      <a:pt x="337" y="115"/>
                    </a:lnTo>
                    <a:lnTo>
                      <a:pt x="343" y="113"/>
                    </a:lnTo>
                    <a:lnTo>
                      <a:pt x="343" y="108"/>
                    </a:lnTo>
                    <a:lnTo>
                      <a:pt x="341" y="102"/>
                    </a:lnTo>
                    <a:lnTo>
                      <a:pt x="338" y="98"/>
                    </a:lnTo>
                    <a:lnTo>
                      <a:pt x="333" y="91"/>
                    </a:lnTo>
                    <a:lnTo>
                      <a:pt x="336" y="86"/>
                    </a:lnTo>
                    <a:lnTo>
                      <a:pt x="336" y="80"/>
                    </a:lnTo>
                    <a:lnTo>
                      <a:pt x="333" y="78"/>
                    </a:lnTo>
                    <a:lnTo>
                      <a:pt x="325" y="81"/>
                    </a:lnTo>
                    <a:lnTo>
                      <a:pt x="319" y="87"/>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9" name="Freeform 34">
                <a:extLst>
                  <a:ext uri="{FF2B5EF4-FFF2-40B4-BE49-F238E27FC236}">
                    <a16:creationId xmlns:a16="http://schemas.microsoft.com/office/drawing/2014/main" id="{BF838932-DBFC-4AC9-8C16-A9117D328028}"/>
                  </a:ext>
                </a:extLst>
              </p:cNvPr>
              <p:cNvSpPr>
                <a:spLocks noChangeAspect="1"/>
              </p:cNvSpPr>
              <p:nvPr/>
            </p:nvSpPr>
            <p:spPr bwMode="auto">
              <a:xfrm>
                <a:off x="1022" y="686"/>
                <a:ext cx="20" cy="17"/>
              </a:xfrm>
              <a:custGeom>
                <a:avLst/>
                <a:gdLst>
                  <a:gd name="T0" fmla="*/ 0 w 20"/>
                  <a:gd name="T1" fmla="*/ 0 h 17"/>
                  <a:gd name="T2" fmla="*/ 1 w 20"/>
                  <a:gd name="T3" fmla="*/ 4 h 17"/>
                  <a:gd name="T4" fmla="*/ 1 w 20"/>
                  <a:gd name="T5" fmla="*/ 8 h 17"/>
                  <a:gd name="T6" fmla="*/ 3 w 20"/>
                  <a:gd name="T7" fmla="*/ 8 h 17"/>
                  <a:gd name="T8" fmla="*/ 4 w 20"/>
                  <a:gd name="T9" fmla="*/ 8 h 17"/>
                  <a:gd name="T10" fmla="*/ 6 w 20"/>
                  <a:gd name="T11" fmla="*/ 12 h 17"/>
                  <a:gd name="T12" fmla="*/ 8 w 20"/>
                  <a:gd name="T13" fmla="*/ 12 h 17"/>
                  <a:gd name="T14" fmla="*/ 9 w 20"/>
                  <a:gd name="T15" fmla="*/ 16 h 17"/>
                  <a:gd name="T16" fmla="*/ 11 w 20"/>
                  <a:gd name="T17" fmla="*/ 16 h 17"/>
                  <a:gd name="T18" fmla="*/ 12 w 20"/>
                  <a:gd name="T19" fmla="*/ 16 h 17"/>
                  <a:gd name="T20" fmla="*/ 13 w 20"/>
                  <a:gd name="T21" fmla="*/ 16 h 17"/>
                  <a:gd name="T22" fmla="*/ 14 w 20"/>
                  <a:gd name="T23" fmla="*/ 16 h 17"/>
                  <a:gd name="T24" fmla="*/ 16 w 20"/>
                  <a:gd name="T25" fmla="*/ 16 h 17"/>
                  <a:gd name="T26" fmla="*/ 17 w 20"/>
                  <a:gd name="T27" fmla="*/ 12 h 17"/>
                  <a:gd name="T28" fmla="*/ 19 w 20"/>
                  <a:gd name="T29" fmla="*/ 12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7"/>
                  <a:gd name="T47" fmla="*/ 20 w 20"/>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7">
                    <a:moveTo>
                      <a:pt x="0" y="0"/>
                    </a:moveTo>
                    <a:lnTo>
                      <a:pt x="1" y="4"/>
                    </a:lnTo>
                    <a:lnTo>
                      <a:pt x="1" y="8"/>
                    </a:lnTo>
                    <a:lnTo>
                      <a:pt x="3" y="8"/>
                    </a:lnTo>
                    <a:lnTo>
                      <a:pt x="4" y="8"/>
                    </a:lnTo>
                    <a:lnTo>
                      <a:pt x="6" y="12"/>
                    </a:lnTo>
                    <a:lnTo>
                      <a:pt x="8" y="12"/>
                    </a:lnTo>
                    <a:lnTo>
                      <a:pt x="9" y="16"/>
                    </a:lnTo>
                    <a:lnTo>
                      <a:pt x="11" y="16"/>
                    </a:lnTo>
                    <a:lnTo>
                      <a:pt x="12" y="16"/>
                    </a:lnTo>
                    <a:lnTo>
                      <a:pt x="13" y="16"/>
                    </a:lnTo>
                    <a:lnTo>
                      <a:pt x="14" y="16"/>
                    </a:lnTo>
                    <a:lnTo>
                      <a:pt x="16" y="16"/>
                    </a:lnTo>
                    <a:lnTo>
                      <a:pt x="17" y="12"/>
                    </a:lnTo>
                    <a:lnTo>
                      <a:pt x="19" y="12"/>
                    </a:lnTo>
                  </a:path>
                </a:pathLst>
              </a:custGeom>
              <a:noFill/>
              <a:ln w="12700" cap="rnd">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0" name="Freeform 35">
                <a:extLst>
                  <a:ext uri="{FF2B5EF4-FFF2-40B4-BE49-F238E27FC236}">
                    <a16:creationId xmlns:a16="http://schemas.microsoft.com/office/drawing/2014/main" id="{70C68F5C-D34D-45A5-A661-B99CF89A9E3C}"/>
                  </a:ext>
                </a:extLst>
              </p:cNvPr>
              <p:cNvSpPr>
                <a:spLocks noChangeAspect="1"/>
              </p:cNvSpPr>
              <p:nvPr/>
            </p:nvSpPr>
            <p:spPr bwMode="auto">
              <a:xfrm>
                <a:off x="925" y="678"/>
                <a:ext cx="58" cy="26"/>
              </a:xfrm>
              <a:custGeom>
                <a:avLst/>
                <a:gdLst>
                  <a:gd name="T0" fmla="*/ 57 w 58"/>
                  <a:gd name="T1" fmla="*/ 25 h 26"/>
                  <a:gd name="T2" fmla="*/ 8 w 58"/>
                  <a:gd name="T3" fmla="*/ 23 h 26"/>
                  <a:gd name="T4" fmla="*/ 1 w 58"/>
                  <a:gd name="T5" fmla="*/ 23 h 26"/>
                  <a:gd name="T6" fmla="*/ 0 w 58"/>
                  <a:gd name="T7" fmla="*/ 21 h 26"/>
                  <a:gd name="T8" fmla="*/ 0 w 58"/>
                  <a:gd name="T9" fmla="*/ 18 h 26"/>
                  <a:gd name="T10" fmla="*/ 0 w 58"/>
                  <a:gd name="T11" fmla="*/ 16 h 26"/>
                  <a:gd name="T12" fmla="*/ 1 w 58"/>
                  <a:gd name="T13" fmla="*/ 13 h 26"/>
                  <a:gd name="T14" fmla="*/ 1 w 58"/>
                  <a:gd name="T15" fmla="*/ 11 h 26"/>
                  <a:gd name="T16" fmla="*/ 3 w 58"/>
                  <a:gd name="T17" fmla="*/ 8 h 26"/>
                  <a:gd name="T18" fmla="*/ 5 w 58"/>
                  <a:gd name="T19" fmla="*/ 7 h 26"/>
                  <a:gd name="T20" fmla="*/ 8 w 58"/>
                  <a:gd name="T21" fmla="*/ 4 h 26"/>
                  <a:gd name="T22" fmla="*/ 12 w 58"/>
                  <a:gd name="T23" fmla="*/ 2 h 26"/>
                  <a:gd name="T24" fmla="*/ 19 w 58"/>
                  <a:gd name="T25" fmla="*/ 0 h 26"/>
                  <a:gd name="T26" fmla="*/ 22 w 58"/>
                  <a:gd name="T27" fmla="*/ 0 h 26"/>
                  <a:gd name="T28" fmla="*/ 29 w 58"/>
                  <a:gd name="T29" fmla="*/ 0 h 26"/>
                  <a:gd name="T30" fmla="*/ 32 w 58"/>
                  <a:gd name="T31" fmla="*/ 0 h 26"/>
                  <a:gd name="T32" fmla="*/ 37 w 58"/>
                  <a:gd name="T33" fmla="*/ 2 h 26"/>
                  <a:gd name="T34" fmla="*/ 32 w 58"/>
                  <a:gd name="T35" fmla="*/ 2 h 26"/>
                  <a:gd name="T36" fmla="*/ 25 w 58"/>
                  <a:gd name="T37" fmla="*/ 2 h 26"/>
                  <a:gd name="T38" fmla="*/ 22 w 58"/>
                  <a:gd name="T39" fmla="*/ 3 h 26"/>
                  <a:gd name="T40" fmla="*/ 16 w 58"/>
                  <a:gd name="T41" fmla="*/ 5 h 26"/>
                  <a:gd name="T42" fmla="*/ 12 w 58"/>
                  <a:gd name="T43" fmla="*/ 7 h 26"/>
                  <a:gd name="T44" fmla="*/ 10 w 58"/>
                  <a:gd name="T45" fmla="*/ 10 h 26"/>
                  <a:gd name="T46" fmla="*/ 8 w 58"/>
                  <a:gd name="T47" fmla="*/ 13 h 26"/>
                  <a:gd name="T48" fmla="*/ 7 w 58"/>
                  <a:gd name="T49" fmla="*/ 17 h 26"/>
                  <a:gd name="T50" fmla="*/ 7 w 58"/>
                  <a:gd name="T51" fmla="*/ 21 h 26"/>
                  <a:gd name="T52" fmla="*/ 57 w 58"/>
                  <a:gd name="T53" fmla="*/ 25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26"/>
                  <a:gd name="T83" fmla="*/ 58 w 58"/>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26">
                    <a:moveTo>
                      <a:pt x="57" y="25"/>
                    </a:moveTo>
                    <a:lnTo>
                      <a:pt x="8" y="23"/>
                    </a:lnTo>
                    <a:lnTo>
                      <a:pt x="1" y="23"/>
                    </a:lnTo>
                    <a:lnTo>
                      <a:pt x="0" y="21"/>
                    </a:lnTo>
                    <a:lnTo>
                      <a:pt x="0" y="18"/>
                    </a:lnTo>
                    <a:lnTo>
                      <a:pt x="0" y="16"/>
                    </a:lnTo>
                    <a:lnTo>
                      <a:pt x="1" y="13"/>
                    </a:lnTo>
                    <a:lnTo>
                      <a:pt x="1" y="11"/>
                    </a:lnTo>
                    <a:lnTo>
                      <a:pt x="3" y="8"/>
                    </a:lnTo>
                    <a:lnTo>
                      <a:pt x="5" y="7"/>
                    </a:lnTo>
                    <a:lnTo>
                      <a:pt x="8" y="4"/>
                    </a:lnTo>
                    <a:lnTo>
                      <a:pt x="12" y="2"/>
                    </a:lnTo>
                    <a:lnTo>
                      <a:pt x="19" y="0"/>
                    </a:lnTo>
                    <a:lnTo>
                      <a:pt x="22" y="0"/>
                    </a:lnTo>
                    <a:lnTo>
                      <a:pt x="29" y="0"/>
                    </a:lnTo>
                    <a:lnTo>
                      <a:pt x="32" y="0"/>
                    </a:lnTo>
                    <a:lnTo>
                      <a:pt x="37" y="2"/>
                    </a:lnTo>
                    <a:lnTo>
                      <a:pt x="32" y="2"/>
                    </a:lnTo>
                    <a:lnTo>
                      <a:pt x="25" y="2"/>
                    </a:lnTo>
                    <a:lnTo>
                      <a:pt x="22" y="3"/>
                    </a:lnTo>
                    <a:lnTo>
                      <a:pt x="16" y="5"/>
                    </a:lnTo>
                    <a:lnTo>
                      <a:pt x="12" y="7"/>
                    </a:lnTo>
                    <a:lnTo>
                      <a:pt x="10" y="10"/>
                    </a:lnTo>
                    <a:lnTo>
                      <a:pt x="8" y="13"/>
                    </a:lnTo>
                    <a:lnTo>
                      <a:pt x="7" y="17"/>
                    </a:lnTo>
                    <a:lnTo>
                      <a:pt x="7" y="21"/>
                    </a:lnTo>
                    <a:lnTo>
                      <a:pt x="57" y="25"/>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1" name="Freeform 36">
                <a:extLst>
                  <a:ext uri="{FF2B5EF4-FFF2-40B4-BE49-F238E27FC236}">
                    <a16:creationId xmlns:a16="http://schemas.microsoft.com/office/drawing/2014/main" id="{BF805904-7037-4699-AD32-5E2DB7DFFC6D}"/>
                  </a:ext>
                </a:extLst>
              </p:cNvPr>
              <p:cNvSpPr>
                <a:spLocks noChangeAspect="1"/>
              </p:cNvSpPr>
              <p:nvPr/>
            </p:nvSpPr>
            <p:spPr bwMode="auto">
              <a:xfrm>
                <a:off x="834" y="672"/>
                <a:ext cx="55" cy="28"/>
              </a:xfrm>
              <a:custGeom>
                <a:avLst/>
                <a:gdLst>
                  <a:gd name="T0" fmla="*/ 54 w 55"/>
                  <a:gd name="T1" fmla="*/ 27 h 28"/>
                  <a:gd name="T2" fmla="*/ 7 w 55"/>
                  <a:gd name="T3" fmla="*/ 25 h 28"/>
                  <a:gd name="T4" fmla="*/ 0 w 55"/>
                  <a:gd name="T5" fmla="*/ 25 h 28"/>
                  <a:gd name="T6" fmla="*/ 0 w 55"/>
                  <a:gd name="T7" fmla="*/ 19 h 28"/>
                  <a:gd name="T8" fmla="*/ 0 w 55"/>
                  <a:gd name="T9" fmla="*/ 14 h 28"/>
                  <a:gd name="T10" fmla="*/ 3 w 55"/>
                  <a:gd name="T11" fmla="*/ 10 h 28"/>
                  <a:gd name="T12" fmla="*/ 7 w 55"/>
                  <a:gd name="T13" fmla="*/ 6 h 28"/>
                  <a:gd name="T14" fmla="*/ 12 w 55"/>
                  <a:gd name="T15" fmla="*/ 3 h 28"/>
                  <a:gd name="T16" fmla="*/ 19 w 55"/>
                  <a:gd name="T17" fmla="*/ 1 h 28"/>
                  <a:gd name="T18" fmla="*/ 24 w 55"/>
                  <a:gd name="T19" fmla="*/ 0 h 28"/>
                  <a:gd name="T20" fmla="*/ 30 w 55"/>
                  <a:gd name="T21" fmla="*/ 1 h 28"/>
                  <a:gd name="T22" fmla="*/ 34 w 55"/>
                  <a:gd name="T23" fmla="*/ 3 h 28"/>
                  <a:gd name="T24" fmla="*/ 25 w 55"/>
                  <a:gd name="T25" fmla="*/ 3 h 28"/>
                  <a:gd name="T26" fmla="*/ 17 w 55"/>
                  <a:gd name="T27" fmla="*/ 7 h 28"/>
                  <a:gd name="T28" fmla="*/ 11 w 55"/>
                  <a:gd name="T29" fmla="*/ 9 h 28"/>
                  <a:gd name="T30" fmla="*/ 9 w 55"/>
                  <a:gd name="T31" fmla="*/ 12 h 28"/>
                  <a:gd name="T32" fmla="*/ 7 w 55"/>
                  <a:gd name="T33" fmla="*/ 17 h 28"/>
                  <a:gd name="T34" fmla="*/ 7 w 55"/>
                  <a:gd name="T35" fmla="*/ 23 h 28"/>
                  <a:gd name="T36" fmla="*/ 54 w 55"/>
                  <a:gd name="T37" fmla="*/ 2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28"/>
                  <a:gd name="T59" fmla="*/ 55 w 55"/>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28">
                    <a:moveTo>
                      <a:pt x="54" y="27"/>
                    </a:moveTo>
                    <a:lnTo>
                      <a:pt x="7" y="25"/>
                    </a:lnTo>
                    <a:lnTo>
                      <a:pt x="0" y="25"/>
                    </a:lnTo>
                    <a:lnTo>
                      <a:pt x="0" y="19"/>
                    </a:lnTo>
                    <a:lnTo>
                      <a:pt x="0" y="14"/>
                    </a:lnTo>
                    <a:lnTo>
                      <a:pt x="3" y="10"/>
                    </a:lnTo>
                    <a:lnTo>
                      <a:pt x="7" y="6"/>
                    </a:lnTo>
                    <a:lnTo>
                      <a:pt x="12" y="3"/>
                    </a:lnTo>
                    <a:lnTo>
                      <a:pt x="19" y="1"/>
                    </a:lnTo>
                    <a:lnTo>
                      <a:pt x="24" y="0"/>
                    </a:lnTo>
                    <a:lnTo>
                      <a:pt x="30" y="1"/>
                    </a:lnTo>
                    <a:lnTo>
                      <a:pt x="34" y="3"/>
                    </a:lnTo>
                    <a:lnTo>
                      <a:pt x="25" y="3"/>
                    </a:lnTo>
                    <a:lnTo>
                      <a:pt x="17" y="7"/>
                    </a:lnTo>
                    <a:lnTo>
                      <a:pt x="11" y="9"/>
                    </a:lnTo>
                    <a:lnTo>
                      <a:pt x="9" y="12"/>
                    </a:lnTo>
                    <a:lnTo>
                      <a:pt x="7" y="17"/>
                    </a:lnTo>
                    <a:lnTo>
                      <a:pt x="7" y="23"/>
                    </a:lnTo>
                    <a:lnTo>
                      <a:pt x="54" y="27"/>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2" name="Freeform 37">
                <a:extLst>
                  <a:ext uri="{FF2B5EF4-FFF2-40B4-BE49-F238E27FC236}">
                    <a16:creationId xmlns:a16="http://schemas.microsoft.com/office/drawing/2014/main" id="{E9E65885-4061-4261-88E8-11C97CF394F1}"/>
                  </a:ext>
                </a:extLst>
              </p:cNvPr>
              <p:cNvSpPr>
                <a:spLocks noChangeAspect="1"/>
              </p:cNvSpPr>
              <p:nvPr/>
            </p:nvSpPr>
            <p:spPr bwMode="auto">
              <a:xfrm>
                <a:off x="939" y="703"/>
                <a:ext cx="25" cy="18"/>
              </a:xfrm>
              <a:custGeom>
                <a:avLst/>
                <a:gdLst>
                  <a:gd name="T0" fmla="*/ 24 w 25"/>
                  <a:gd name="T1" fmla="*/ 2 h 18"/>
                  <a:gd name="T2" fmla="*/ 22 w 25"/>
                  <a:gd name="T3" fmla="*/ 8 h 18"/>
                  <a:gd name="T4" fmla="*/ 19 w 25"/>
                  <a:gd name="T5" fmla="*/ 12 h 18"/>
                  <a:gd name="T6" fmla="*/ 15 w 25"/>
                  <a:gd name="T7" fmla="*/ 14 h 18"/>
                  <a:gd name="T8" fmla="*/ 14 w 25"/>
                  <a:gd name="T9" fmla="*/ 17 h 18"/>
                  <a:gd name="T10" fmla="*/ 12 w 25"/>
                  <a:gd name="T11" fmla="*/ 17 h 18"/>
                  <a:gd name="T12" fmla="*/ 11 w 25"/>
                  <a:gd name="T13" fmla="*/ 17 h 18"/>
                  <a:gd name="T14" fmla="*/ 9 w 25"/>
                  <a:gd name="T15" fmla="*/ 14 h 18"/>
                  <a:gd name="T16" fmla="*/ 5 w 25"/>
                  <a:gd name="T17" fmla="*/ 12 h 18"/>
                  <a:gd name="T18" fmla="*/ 2 w 25"/>
                  <a:gd name="T19" fmla="*/ 8 h 18"/>
                  <a:gd name="T20" fmla="*/ 0 w 25"/>
                  <a:gd name="T21" fmla="*/ 0 h 18"/>
                  <a:gd name="T22" fmla="*/ 24 w 25"/>
                  <a:gd name="T23" fmla="*/ 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8"/>
                  <a:gd name="T38" fmla="*/ 25 w 25"/>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8">
                    <a:moveTo>
                      <a:pt x="24" y="2"/>
                    </a:moveTo>
                    <a:lnTo>
                      <a:pt x="22" y="8"/>
                    </a:lnTo>
                    <a:lnTo>
                      <a:pt x="19" y="12"/>
                    </a:lnTo>
                    <a:lnTo>
                      <a:pt x="15" y="14"/>
                    </a:lnTo>
                    <a:lnTo>
                      <a:pt x="14" y="17"/>
                    </a:lnTo>
                    <a:lnTo>
                      <a:pt x="12" y="17"/>
                    </a:lnTo>
                    <a:lnTo>
                      <a:pt x="11" y="17"/>
                    </a:lnTo>
                    <a:lnTo>
                      <a:pt x="9" y="14"/>
                    </a:lnTo>
                    <a:lnTo>
                      <a:pt x="5" y="12"/>
                    </a:lnTo>
                    <a:lnTo>
                      <a:pt x="2" y="8"/>
                    </a:lnTo>
                    <a:lnTo>
                      <a:pt x="0" y="0"/>
                    </a:lnTo>
                    <a:lnTo>
                      <a:pt x="24" y="2"/>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3" name="Freeform 38">
                <a:extLst>
                  <a:ext uri="{FF2B5EF4-FFF2-40B4-BE49-F238E27FC236}">
                    <a16:creationId xmlns:a16="http://schemas.microsoft.com/office/drawing/2014/main" id="{0AB71636-8645-4C75-A7B4-1586A93E8EDE}"/>
                  </a:ext>
                </a:extLst>
              </p:cNvPr>
              <p:cNvSpPr>
                <a:spLocks noChangeAspect="1"/>
              </p:cNvSpPr>
              <p:nvPr/>
            </p:nvSpPr>
            <p:spPr bwMode="auto">
              <a:xfrm>
                <a:off x="847" y="698"/>
                <a:ext cx="25" cy="17"/>
              </a:xfrm>
              <a:custGeom>
                <a:avLst/>
                <a:gdLst>
                  <a:gd name="T0" fmla="*/ 24 w 25"/>
                  <a:gd name="T1" fmla="*/ 2 h 17"/>
                  <a:gd name="T2" fmla="*/ 21 w 25"/>
                  <a:gd name="T3" fmla="*/ 8 h 17"/>
                  <a:gd name="T4" fmla="*/ 19 w 25"/>
                  <a:gd name="T5" fmla="*/ 12 h 17"/>
                  <a:gd name="T6" fmla="*/ 16 w 25"/>
                  <a:gd name="T7" fmla="*/ 14 h 17"/>
                  <a:gd name="T8" fmla="*/ 14 w 25"/>
                  <a:gd name="T9" fmla="*/ 16 h 17"/>
                  <a:gd name="T10" fmla="*/ 12 w 25"/>
                  <a:gd name="T11" fmla="*/ 16 h 17"/>
                  <a:gd name="T12" fmla="*/ 9 w 25"/>
                  <a:gd name="T13" fmla="*/ 16 h 17"/>
                  <a:gd name="T14" fmla="*/ 7 w 25"/>
                  <a:gd name="T15" fmla="*/ 14 h 17"/>
                  <a:gd name="T16" fmla="*/ 5 w 25"/>
                  <a:gd name="T17" fmla="*/ 12 h 17"/>
                  <a:gd name="T18" fmla="*/ 1 w 25"/>
                  <a:gd name="T19" fmla="*/ 8 h 17"/>
                  <a:gd name="T20" fmla="*/ 0 w 25"/>
                  <a:gd name="T21" fmla="*/ 0 h 17"/>
                  <a:gd name="T22" fmla="*/ 24 w 25"/>
                  <a:gd name="T23" fmla="*/ 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24" y="2"/>
                    </a:moveTo>
                    <a:lnTo>
                      <a:pt x="21" y="8"/>
                    </a:lnTo>
                    <a:lnTo>
                      <a:pt x="19" y="12"/>
                    </a:lnTo>
                    <a:lnTo>
                      <a:pt x="16" y="14"/>
                    </a:lnTo>
                    <a:lnTo>
                      <a:pt x="14" y="16"/>
                    </a:lnTo>
                    <a:lnTo>
                      <a:pt x="12" y="16"/>
                    </a:lnTo>
                    <a:lnTo>
                      <a:pt x="9" y="16"/>
                    </a:lnTo>
                    <a:lnTo>
                      <a:pt x="7" y="14"/>
                    </a:lnTo>
                    <a:lnTo>
                      <a:pt x="5" y="12"/>
                    </a:lnTo>
                    <a:lnTo>
                      <a:pt x="1" y="8"/>
                    </a:lnTo>
                    <a:lnTo>
                      <a:pt x="0" y="0"/>
                    </a:lnTo>
                    <a:lnTo>
                      <a:pt x="24" y="2"/>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4" name="Freeform 39">
                <a:extLst>
                  <a:ext uri="{FF2B5EF4-FFF2-40B4-BE49-F238E27FC236}">
                    <a16:creationId xmlns:a16="http://schemas.microsoft.com/office/drawing/2014/main" id="{787D2885-1847-48C6-B9A7-641BAB9ECAED}"/>
                  </a:ext>
                </a:extLst>
              </p:cNvPr>
              <p:cNvSpPr>
                <a:spLocks noChangeAspect="1"/>
              </p:cNvSpPr>
              <p:nvPr/>
            </p:nvSpPr>
            <p:spPr bwMode="auto">
              <a:xfrm>
                <a:off x="883" y="676"/>
                <a:ext cx="34" cy="55"/>
              </a:xfrm>
              <a:custGeom>
                <a:avLst/>
                <a:gdLst>
                  <a:gd name="T0" fmla="*/ 14 w 34"/>
                  <a:gd name="T1" fmla="*/ 0 h 55"/>
                  <a:gd name="T2" fmla="*/ 18 w 34"/>
                  <a:gd name="T3" fmla="*/ 5 h 55"/>
                  <a:gd name="T4" fmla="*/ 19 w 34"/>
                  <a:gd name="T5" fmla="*/ 11 h 55"/>
                  <a:gd name="T6" fmla="*/ 18 w 34"/>
                  <a:gd name="T7" fmla="*/ 17 h 55"/>
                  <a:gd name="T8" fmla="*/ 16 w 34"/>
                  <a:gd name="T9" fmla="*/ 21 h 55"/>
                  <a:gd name="T10" fmla="*/ 7 w 34"/>
                  <a:gd name="T11" fmla="*/ 24 h 55"/>
                  <a:gd name="T12" fmla="*/ 4 w 34"/>
                  <a:gd name="T13" fmla="*/ 27 h 55"/>
                  <a:gd name="T14" fmla="*/ 1 w 34"/>
                  <a:gd name="T15" fmla="*/ 30 h 55"/>
                  <a:gd name="T16" fmla="*/ 0 w 34"/>
                  <a:gd name="T17" fmla="*/ 33 h 55"/>
                  <a:gd name="T18" fmla="*/ 0 w 34"/>
                  <a:gd name="T19" fmla="*/ 37 h 55"/>
                  <a:gd name="T20" fmla="*/ 0 w 34"/>
                  <a:gd name="T21" fmla="*/ 41 h 55"/>
                  <a:gd name="T22" fmla="*/ 3 w 34"/>
                  <a:gd name="T23" fmla="*/ 45 h 55"/>
                  <a:gd name="T24" fmla="*/ 12 w 34"/>
                  <a:gd name="T25" fmla="*/ 54 h 55"/>
                  <a:gd name="T26" fmla="*/ 9 w 34"/>
                  <a:gd name="T27" fmla="*/ 48 h 55"/>
                  <a:gd name="T28" fmla="*/ 7 w 34"/>
                  <a:gd name="T29" fmla="*/ 43 h 55"/>
                  <a:gd name="T30" fmla="*/ 7 w 34"/>
                  <a:gd name="T31" fmla="*/ 37 h 55"/>
                  <a:gd name="T32" fmla="*/ 11 w 34"/>
                  <a:gd name="T33" fmla="*/ 32 h 55"/>
                  <a:gd name="T34" fmla="*/ 16 w 34"/>
                  <a:gd name="T35" fmla="*/ 27 h 55"/>
                  <a:gd name="T36" fmla="*/ 20 w 34"/>
                  <a:gd name="T37" fmla="*/ 26 h 55"/>
                  <a:gd name="T38" fmla="*/ 27 w 34"/>
                  <a:gd name="T39" fmla="*/ 26 h 55"/>
                  <a:gd name="T40" fmla="*/ 33 w 34"/>
                  <a:gd name="T41" fmla="*/ 27 h 55"/>
                  <a:gd name="T42" fmla="*/ 30 w 34"/>
                  <a:gd name="T43" fmla="*/ 24 h 55"/>
                  <a:gd name="T44" fmla="*/ 28 w 34"/>
                  <a:gd name="T45" fmla="*/ 22 h 55"/>
                  <a:gd name="T46" fmla="*/ 22 w 34"/>
                  <a:gd name="T47" fmla="*/ 20 h 55"/>
                  <a:gd name="T48" fmla="*/ 23 w 34"/>
                  <a:gd name="T49" fmla="*/ 15 h 55"/>
                  <a:gd name="T50" fmla="*/ 22 w 34"/>
                  <a:gd name="T51" fmla="*/ 9 h 55"/>
                  <a:gd name="T52" fmla="*/ 18 w 34"/>
                  <a:gd name="T53" fmla="*/ 3 h 55"/>
                  <a:gd name="T54" fmla="*/ 14 w 34"/>
                  <a:gd name="T55" fmla="*/ 0 h 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55"/>
                  <a:gd name="T86" fmla="*/ 34 w 34"/>
                  <a:gd name="T87" fmla="*/ 55 h 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55">
                    <a:moveTo>
                      <a:pt x="14" y="0"/>
                    </a:moveTo>
                    <a:lnTo>
                      <a:pt x="18" y="5"/>
                    </a:lnTo>
                    <a:lnTo>
                      <a:pt x="19" y="11"/>
                    </a:lnTo>
                    <a:lnTo>
                      <a:pt x="18" y="17"/>
                    </a:lnTo>
                    <a:lnTo>
                      <a:pt x="16" y="21"/>
                    </a:lnTo>
                    <a:lnTo>
                      <a:pt x="7" y="24"/>
                    </a:lnTo>
                    <a:lnTo>
                      <a:pt x="4" y="27"/>
                    </a:lnTo>
                    <a:lnTo>
                      <a:pt x="1" y="30"/>
                    </a:lnTo>
                    <a:lnTo>
                      <a:pt x="0" y="33"/>
                    </a:lnTo>
                    <a:lnTo>
                      <a:pt x="0" y="37"/>
                    </a:lnTo>
                    <a:lnTo>
                      <a:pt x="0" y="41"/>
                    </a:lnTo>
                    <a:lnTo>
                      <a:pt x="3" y="45"/>
                    </a:lnTo>
                    <a:lnTo>
                      <a:pt x="12" y="54"/>
                    </a:lnTo>
                    <a:lnTo>
                      <a:pt x="9" y="48"/>
                    </a:lnTo>
                    <a:lnTo>
                      <a:pt x="7" y="43"/>
                    </a:lnTo>
                    <a:lnTo>
                      <a:pt x="7" y="37"/>
                    </a:lnTo>
                    <a:lnTo>
                      <a:pt x="11" y="32"/>
                    </a:lnTo>
                    <a:lnTo>
                      <a:pt x="16" y="27"/>
                    </a:lnTo>
                    <a:lnTo>
                      <a:pt x="20" y="26"/>
                    </a:lnTo>
                    <a:lnTo>
                      <a:pt x="27" y="26"/>
                    </a:lnTo>
                    <a:lnTo>
                      <a:pt x="33" y="27"/>
                    </a:lnTo>
                    <a:lnTo>
                      <a:pt x="30" y="24"/>
                    </a:lnTo>
                    <a:lnTo>
                      <a:pt x="28" y="22"/>
                    </a:lnTo>
                    <a:lnTo>
                      <a:pt x="22" y="20"/>
                    </a:lnTo>
                    <a:lnTo>
                      <a:pt x="23" y="15"/>
                    </a:lnTo>
                    <a:lnTo>
                      <a:pt x="22" y="9"/>
                    </a:lnTo>
                    <a:lnTo>
                      <a:pt x="18" y="3"/>
                    </a:lnTo>
                    <a:lnTo>
                      <a:pt x="14"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5" name="Freeform 40">
                <a:extLst>
                  <a:ext uri="{FF2B5EF4-FFF2-40B4-BE49-F238E27FC236}">
                    <a16:creationId xmlns:a16="http://schemas.microsoft.com/office/drawing/2014/main" id="{0DC8D2DD-32D2-4AED-AE4D-2133708350EC}"/>
                  </a:ext>
                </a:extLst>
              </p:cNvPr>
              <p:cNvSpPr>
                <a:spLocks noChangeAspect="1"/>
              </p:cNvSpPr>
              <p:nvPr/>
            </p:nvSpPr>
            <p:spPr bwMode="auto">
              <a:xfrm>
                <a:off x="946" y="653"/>
                <a:ext cx="70" cy="42"/>
              </a:xfrm>
              <a:custGeom>
                <a:avLst/>
                <a:gdLst>
                  <a:gd name="T0" fmla="*/ 0 w 70"/>
                  <a:gd name="T1" fmla="*/ 10 h 42"/>
                  <a:gd name="T2" fmla="*/ 10 w 70"/>
                  <a:gd name="T3" fmla="*/ 7 h 42"/>
                  <a:gd name="T4" fmla="*/ 20 w 70"/>
                  <a:gd name="T5" fmla="*/ 7 h 42"/>
                  <a:gd name="T6" fmla="*/ 29 w 70"/>
                  <a:gd name="T7" fmla="*/ 9 h 42"/>
                  <a:gd name="T8" fmla="*/ 38 w 70"/>
                  <a:gd name="T9" fmla="*/ 12 h 42"/>
                  <a:gd name="T10" fmla="*/ 47 w 70"/>
                  <a:gd name="T11" fmla="*/ 18 h 42"/>
                  <a:gd name="T12" fmla="*/ 55 w 70"/>
                  <a:gd name="T13" fmla="*/ 25 h 42"/>
                  <a:gd name="T14" fmla="*/ 69 w 70"/>
                  <a:gd name="T15" fmla="*/ 41 h 42"/>
                  <a:gd name="T16" fmla="*/ 60 w 70"/>
                  <a:gd name="T17" fmla="*/ 26 h 42"/>
                  <a:gd name="T18" fmla="*/ 49 w 70"/>
                  <a:gd name="T19" fmla="*/ 12 h 42"/>
                  <a:gd name="T20" fmla="*/ 42 w 70"/>
                  <a:gd name="T21" fmla="*/ 6 h 42"/>
                  <a:gd name="T22" fmla="*/ 35 w 70"/>
                  <a:gd name="T23" fmla="*/ 3 h 42"/>
                  <a:gd name="T24" fmla="*/ 27 w 70"/>
                  <a:gd name="T25" fmla="*/ 0 h 42"/>
                  <a:gd name="T26" fmla="*/ 19 w 70"/>
                  <a:gd name="T27" fmla="*/ 0 h 42"/>
                  <a:gd name="T28" fmla="*/ 8 w 70"/>
                  <a:gd name="T29" fmla="*/ 4 h 42"/>
                  <a:gd name="T30" fmla="*/ 0 w 70"/>
                  <a:gd name="T31" fmla="*/ 1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42"/>
                  <a:gd name="T50" fmla="*/ 70 w 70"/>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42">
                    <a:moveTo>
                      <a:pt x="0" y="10"/>
                    </a:moveTo>
                    <a:lnTo>
                      <a:pt x="10" y="7"/>
                    </a:lnTo>
                    <a:lnTo>
                      <a:pt x="20" y="7"/>
                    </a:lnTo>
                    <a:lnTo>
                      <a:pt x="29" y="9"/>
                    </a:lnTo>
                    <a:lnTo>
                      <a:pt x="38" y="12"/>
                    </a:lnTo>
                    <a:lnTo>
                      <a:pt x="47" y="18"/>
                    </a:lnTo>
                    <a:lnTo>
                      <a:pt x="55" y="25"/>
                    </a:lnTo>
                    <a:lnTo>
                      <a:pt x="69" y="41"/>
                    </a:lnTo>
                    <a:lnTo>
                      <a:pt x="60" y="26"/>
                    </a:lnTo>
                    <a:lnTo>
                      <a:pt x="49" y="12"/>
                    </a:lnTo>
                    <a:lnTo>
                      <a:pt x="42" y="6"/>
                    </a:lnTo>
                    <a:lnTo>
                      <a:pt x="35" y="3"/>
                    </a:lnTo>
                    <a:lnTo>
                      <a:pt x="27" y="0"/>
                    </a:lnTo>
                    <a:lnTo>
                      <a:pt x="19" y="0"/>
                    </a:lnTo>
                    <a:lnTo>
                      <a:pt x="8" y="4"/>
                    </a:lnTo>
                    <a:lnTo>
                      <a:pt x="0" y="1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6" name="Freeform 41">
                <a:extLst>
                  <a:ext uri="{FF2B5EF4-FFF2-40B4-BE49-F238E27FC236}">
                    <a16:creationId xmlns:a16="http://schemas.microsoft.com/office/drawing/2014/main" id="{FB47E2B7-04A9-49A9-BE2C-E4BBF799C3B0}"/>
                  </a:ext>
                </a:extLst>
              </p:cNvPr>
              <p:cNvSpPr>
                <a:spLocks noChangeAspect="1"/>
              </p:cNvSpPr>
              <p:nvPr/>
            </p:nvSpPr>
            <p:spPr bwMode="auto">
              <a:xfrm>
                <a:off x="862" y="650"/>
                <a:ext cx="37" cy="18"/>
              </a:xfrm>
              <a:custGeom>
                <a:avLst/>
                <a:gdLst>
                  <a:gd name="T0" fmla="*/ 0 w 37"/>
                  <a:gd name="T1" fmla="*/ 11 h 18"/>
                  <a:gd name="T2" fmla="*/ 18 w 37"/>
                  <a:gd name="T3" fmla="*/ 11 h 18"/>
                  <a:gd name="T4" fmla="*/ 36 w 37"/>
                  <a:gd name="T5" fmla="*/ 17 h 18"/>
                  <a:gd name="T6" fmla="*/ 24 w 37"/>
                  <a:gd name="T7" fmla="*/ 10 h 18"/>
                  <a:gd name="T8" fmla="*/ 19 w 37"/>
                  <a:gd name="T9" fmla="*/ 5 h 18"/>
                  <a:gd name="T10" fmla="*/ 14 w 37"/>
                  <a:gd name="T11" fmla="*/ 0 h 18"/>
                  <a:gd name="T12" fmla="*/ 8 w 37"/>
                  <a:gd name="T13" fmla="*/ 6 h 18"/>
                  <a:gd name="T14" fmla="*/ 0 w 37"/>
                  <a:gd name="T15" fmla="*/ 11 h 18"/>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8"/>
                  <a:gd name="T26" fmla="*/ 37 w 3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8">
                    <a:moveTo>
                      <a:pt x="0" y="11"/>
                    </a:moveTo>
                    <a:lnTo>
                      <a:pt x="18" y="11"/>
                    </a:lnTo>
                    <a:lnTo>
                      <a:pt x="36" y="17"/>
                    </a:lnTo>
                    <a:lnTo>
                      <a:pt x="24" y="10"/>
                    </a:lnTo>
                    <a:lnTo>
                      <a:pt x="19" y="5"/>
                    </a:lnTo>
                    <a:lnTo>
                      <a:pt x="14" y="0"/>
                    </a:lnTo>
                    <a:lnTo>
                      <a:pt x="8" y="6"/>
                    </a:lnTo>
                    <a:lnTo>
                      <a:pt x="0" y="11"/>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7" name="Freeform 42">
                <a:extLst>
                  <a:ext uri="{FF2B5EF4-FFF2-40B4-BE49-F238E27FC236}">
                    <a16:creationId xmlns:a16="http://schemas.microsoft.com/office/drawing/2014/main" id="{EDD5ECC3-6CA9-476E-9246-DAD56F22DD39}"/>
                  </a:ext>
                </a:extLst>
              </p:cNvPr>
              <p:cNvSpPr>
                <a:spLocks noChangeAspect="1"/>
              </p:cNvSpPr>
              <p:nvPr/>
            </p:nvSpPr>
            <p:spPr bwMode="auto">
              <a:xfrm>
                <a:off x="869" y="716"/>
                <a:ext cx="16" cy="18"/>
              </a:xfrm>
              <a:custGeom>
                <a:avLst/>
                <a:gdLst>
                  <a:gd name="T0" fmla="*/ 6 w 16"/>
                  <a:gd name="T1" fmla="*/ 15 h 18"/>
                  <a:gd name="T2" fmla="*/ 3 w 16"/>
                  <a:gd name="T3" fmla="*/ 13 h 18"/>
                  <a:gd name="T4" fmla="*/ 1 w 16"/>
                  <a:gd name="T5" fmla="*/ 10 h 18"/>
                  <a:gd name="T6" fmla="*/ 0 w 16"/>
                  <a:gd name="T7" fmla="*/ 5 h 18"/>
                  <a:gd name="T8" fmla="*/ 3 w 16"/>
                  <a:gd name="T9" fmla="*/ 0 h 18"/>
                  <a:gd name="T10" fmla="*/ 5 w 16"/>
                  <a:gd name="T11" fmla="*/ 0 h 18"/>
                  <a:gd name="T12" fmla="*/ 8 w 16"/>
                  <a:gd name="T13" fmla="*/ 1 h 18"/>
                  <a:gd name="T14" fmla="*/ 11 w 16"/>
                  <a:gd name="T15" fmla="*/ 3 h 18"/>
                  <a:gd name="T16" fmla="*/ 13 w 16"/>
                  <a:gd name="T17" fmla="*/ 6 h 18"/>
                  <a:gd name="T18" fmla="*/ 15 w 16"/>
                  <a:gd name="T19" fmla="*/ 11 h 18"/>
                  <a:gd name="T20" fmla="*/ 11 w 16"/>
                  <a:gd name="T21" fmla="*/ 17 h 18"/>
                  <a:gd name="T22" fmla="*/ 9 w 16"/>
                  <a:gd name="T23" fmla="*/ 17 h 18"/>
                  <a:gd name="T24" fmla="*/ 6 w 16"/>
                  <a:gd name="T25" fmla="*/ 1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8"/>
                  <a:gd name="T41" fmla="*/ 16 w 1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8">
                    <a:moveTo>
                      <a:pt x="6" y="15"/>
                    </a:moveTo>
                    <a:lnTo>
                      <a:pt x="3" y="13"/>
                    </a:lnTo>
                    <a:lnTo>
                      <a:pt x="1" y="10"/>
                    </a:lnTo>
                    <a:lnTo>
                      <a:pt x="0" y="5"/>
                    </a:lnTo>
                    <a:lnTo>
                      <a:pt x="3" y="0"/>
                    </a:lnTo>
                    <a:lnTo>
                      <a:pt x="5" y="0"/>
                    </a:lnTo>
                    <a:lnTo>
                      <a:pt x="8" y="1"/>
                    </a:lnTo>
                    <a:lnTo>
                      <a:pt x="11" y="3"/>
                    </a:lnTo>
                    <a:lnTo>
                      <a:pt x="13" y="6"/>
                    </a:lnTo>
                    <a:lnTo>
                      <a:pt x="15" y="11"/>
                    </a:lnTo>
                    <a:lnTo>
                      <a:pt x="11" y="17"/>
                    </a:lnTo>
                    <a:lnTo>
                      <a:pt x="9" y="17"/>
                    </a:lnTo>
                    <a:lnTo>
                      <a:pt x="6" y="15"/>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8" name="Freeform 43">
                <a:extLst>
                  <a:ext uri="{FF2B5EF4-FFF2-40B4-BE49-F238E27FC236}">
                    <a16:creationId xmlns:a16="http://schemas.microsoft.com/office/drawing/2014/main" id="{24EA686F-85DD-453E-901A-B9D23680332D}"/>
                  </a:ext>
                </a:extLst>
              </p:cNvPr>
              <p:cNvSpPr>
                <a:spLocks noChangeAspect="1"/>
              </p:cNvSpPr>
              <p:nvPr/>
            </p:nvSpPr>
            <p:spPr bwMode="auto">
              <a:xfrm>
                <a:off x="903" y="720"/>
                <a:ext cx="17" cy="17"/>
              </a:xfrm>
              <a:custGeom>
                <a:avLst/>
                <a:gdLst>
                  <a:gd name="T0" fmla="*/ 8 w 17"/>
                  <a:gd name="T1" fmla="*/ 16 h 17"/>
                  <a:gd name="T2" fmla="*/ 4 w 17"/>
                  <a:gd name="T3" fmla="*/ 14 h 17"/>
                  <a:gd name="T4" fmla="*/ 1 w 17"/>
                  <a:gd name="T5" fmla="*/ 12 h 17"/>
                  <a:gd name="T6" fmla="*/ 0 w 17"/>
                  <a:gd name="T7" fmla="*/ 7 h 17"/>
                  <a:gd name="T8" fmla="*/ 3 w 17"/>
                  <a:gd name="T9" fmla="*/ 1 h 17"/>
                  <a:gd name="T10" fmla="*/ 6 w 17"/>
                  <a:gd name="T11" fmla="*/ 0 h 17"/>
                  <a:gd name="T12" fmla="*/ 13 w 17"/>
                  <a:gd name="T13" fmla="*/ 0 h 17"/>
                  <a:gd name="T14" fmla="*/ 16 w 17"/>
                  <a:gd name="T15" fmla="*/ 5 h 17"/>
                  <a:gd name="T16" fmla="*/ 13 w 17"/>
                  <a:gd name="T17" fmla="*/ 12 h 17"/>
                  <a:gd name="T18" fmla="*/ 8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8" y="16"/>
                    </a:moveTo>
                    <a:lnTo>
                      <a:pt x="4" y="14"/>
                    </a:lnTo>
                    <a:lnTo>
                      <a:pt x="1" y="12"/>
                    </a:lnTo>
                    <a:lnTo>
                      <a:pt x="0" y="7"/>
                    </a:lnTo>
                    <a:lnTo>
                      <a:pt x="3" y="1"/>
                    </a:lnTo>
                    <a:lnTo>
                      <a:pt x="6" y="0"/>
                    </a:lnTo>
                    <a:lnTo>
                      <a:pt x="13" y="0"/>
                    </a:lnTo>
                    <a:lnTo>
                      <a:pt x="16" y="5"/>
                    </a:lnTo>
                    <a:lnTo>
                      <a:pt x="13" y="12"/>
                    </a:lnTo>
                    <a:lnTo>
                      <a:pt x="8" y="16"/>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9" name="Freeform 44">
                <a:extLst>
                  <a:ext uri="{FF2B5EF4-FFF2-40B4-BE49-F238E27FC236}">
                    <a16:creationId xmlns:a16="http://schemas.microsoft.com/office/drawing/2014/main" id="{24CC1876-5B78-4260-9FA9-6634F0BBF0C7}"/>
                  </a:ext>
                </a:extLst>
              </p:cNvPr>
              <p:cNvSpPr>
                <a:spLocks noChangeAspect="1"/>
              </p:cNvSpPr>
              <p:nvPr/>
            </p:nvSpPr>
            <p:spPr bwMode="auto">
              <a:xfrm>
                <a:off x="883" y="752"/>
                <a:ext cx="16" cy="23"/>
              </a:xfrm>
              <a:custGeom>
                <a:avLst/>
                <a:gdLst>
                  <a:gd name="T0" fmla="*/ 15 w 16"/>
                  <a:gd name="T1" fmla="*/ 10 h 23"/>
                  <a:gd name="T2" fmla="*/ 15 w 16"/>
                  <a:gd name="T3" fmla="*/ 17 h 23"/>
                  <a:gd name="T4" fmla="*/ 12 w 16"/>
                  <a:gd name="T5" fmla="*/ 19 h 23"/>
                  <a:gd name="T6" fmla="*/ 9 w 16"/>
                  <a:gd name="T7" fmla="*/ 22 h 23"/>
                  <a:gd name="T8" fmla="*/ 5 w 16"/>
                  <a:gd name="T9" fmla="*/ 19 h 23"/>
                  <a:gd name="T10" fmla="*/ 3 w 16"/>
                  <a:gd name="T11" fmla="*/ 18 h 23"/>
                  <a:gd name="T12" fmla="*/ 2 w 16"/>
                  <a:gd name="T13" fmla="*/ 15 h 23"/>
                  <a:gd name="T14" fmla="*/ 0 w 16"/>
                  <a:gd name="T15" fmla="*/ 12 h 23"/>
                  <a:gd name="T16" fmla="*/ 0 w 16"/>
                  <a:gd name="T17" fmla="*/ 4 h 23"/>
                  <a:gd name="T18" fmla="*/ 3 w 16"/>
                  <a:gd name="T19" fmla="*/ 2 h 23"/>
                  <a:gd name="T20" fmla="*/ 7 w 16"/>
                  <a:gd name="T21" fmla="*/ 0 h 23"/>
                  <a:gd name="T22" fmla="*/ 9 w 16"/>
                  <a:gd name="T23" fmla="*/ 3 h 23"/>
                  <a:gd name="T24" fmla="*/ 12 w 16"/>
                  <a:gd name="T25" fmla="*/ 4 h 23"/>
                  <a:gd name="T26" fmla="*/ 14 w 16"/>
                  <a:gd name="T27" fmla="*/ 7 h 23"/>
                  <a:gd name="T28" fmla="*/ 15 w 16"/>
                  <a:gd name="T29" fmla="*/ 1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3"/>
                  <a:gd name="T47" fmla="*/ 16 w 16"/>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3">
                    <a:moveTo>
                      <a:pt x="15" y="10"/>
                    </a:moveTo>
                    <a:lnTo>
                      <a:pt x="15" y="17"/>
                    </a:lnTo>
                    <a:lnTo>
                      <a:pt x="12" y="19"/>
                    </a:lnTo>
                    <a:lnTo>
                      <a:pt x="9" y="22"/>
                    </a:lnTo>
                    <a:lnTo>
                      <a:pt x="5" y="19"/>
                    </a:lnTo>
                    <a:lnTo>
                      <a:pt x="3" y="18"/>
                    </a:lnTo>
                    <a:lnTo>
                      <a:pt x="2" y="15"/>
                    </a:lnTo>
                    <a:lnTo>
                      <a:pt x="0" y="12"/>
                    </a:lnTo>
                    <a:lnTo>
                      <a:pt x="0" y="4"/>
                    </a:lnTo>
                    <a:lnTo>
                      <a:pt x="3" y="2"/>
                    </a:lnTo>
                    <a:lnTo>
                      <a:pt x="7" y="0"/>
                    </a:lnTo>
                    <a:lnTo>
                      <a:pt x="9" y="3"/>
                    </a:lnTo>
                    <a:lnTo>
                      <a:pt x="12" y="4"/>
                    </a:lnTo>
                    <a:lnTo>
                      <a:pt x="14" y="7"/>
                    </a:lnTo>
                    <a:lnTo>
                      <a:pt x="15" y="1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0" name="Freeform 45">
                <a:extLst>
                  <a:ext uri="{FF2B5EF4-FFF2-40B4-BE49-F238E27FC236}">
                    <a16:creationId xmlns:a16="http://schemas.microsoft.com/office/drawing/2014/main" id="{8EDBB914-206F-46B0-B192-E9BD200ABFB9}"/>
                  </a:ext>
                </a:extLst>
              </p:cNvPr>
              <p:cNvSpPr>
                <a:spLocks noChangeAspect="1"/>
              </p:cNvSpPr>
              <p:nvPr/>
            </p:nvSpPr>
            <p:spPr bwMode="auto">
              <a:xfrm>
                <a:off x="1033" y="983"/>
                <a:ext cx="18" cy="18"/>
              </a:xfrm>
              <a:custGeom>
                <a:avLst/>
                <a:gdLst>
                  <a:gd name="T0" fmla="*/ 17 w 18"/>
                  <a:gd name="T1" fmla="*/ 5 h 18"/>
                  <a:gd name="T2" fmla="*/ 15 w 18"/>
                  <a:gd name="T3" fmla="*/ 13 h 18"/>
                  <a:gd name="T4" fmla="*/ 13 w 18"/>
                  <a:gd name="T5" fmla="*/ 15 h 18"/>
                  <a:gd name="T6" fmla="*/ 8 w 18"/>
                  <a:gd name="T7" fmla="*/ 17 h 18"/>
                  <a:gd name="T8" fmla="*/ 1 w 18"/>
                  <a:gd name="T9" fmla="*/ 13 h 18"/>
                  <a:gd name="T10" fmla="*/ 0 w 18"/>
                  <a:gd name="T11" fmla="*/ 6 h 18"/>
                  <a:gd name="T12" fmla="*/ 5 w 18"/>
                  <a:gd name="T13" fmla="*/ 2 h 18"/>
                  <a:gd name="T14" fmla="*/ 8 w 18"/>
                  <a:gd name="T15" fmla="*/ 0 h 18"/>
                  <a:gd name="T16" fmla="*/ 13 w 18"/>
                  <a:gd name="T17" fmla="*/ 0 h 18"/>
                  <a:gd name="T18" fmla="*/ 17 w 18"/>
                  <a:gd name="T19" fmla="*/ 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8"/>
                  <a:gd name="T32" fmla="*/ 18 w 1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8">
                    <a:moveTo>
                      <a:pt x="17" y="5"/>
                    </a:moveTo>
                    <a:lnTo>
                      <a:pt x="15" y="13"/>
                    </a:lnTo>
                    <a:lnTo>
                      <a:pt x="13" y="15"/>
                    </a:lnTo>
                    <a:lnTo>
                      <a:pt x="8" y="17"/>
                    </a:lnTo>
                    <a:lnTo>
                      <a:pt x="1" y="13"/>
                    </a:lnTo>
                    <a:lnTo>
                      <a:pt x="0" y="6"/>
                    </a:lnTo>
                    <a:lnTo>
                      <a:pt x="5" y="2"/>
                    </a:lnTo>
                    <a:lnTo>
                      <a:pt x="8" y="0"/>
                    </a:lnTo>
                    <a:lnTo>
                      <a:pt x="13" y="0"/>
                    </a:lnTo>
                    <a:lnTo>
                      <a:pt x="17" y="5"/>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1" name="Freeform 46">
                <a:extLst>
                  <a:ext uri="{FF2B5EF4-FFF2-40B4-BE49-F238E27FC236}">
                    <a16:creationId xmlns:a16="http://schemas.microsoft.com/office/drawing/2014/main" id="{B40CA465-2338-4AA2-8B20-022CBEEC4D5B}"/>
                  </a:ext>
                </a:extLst>
              </p:cNvPr>
              <p:cNvSpPr>
                <a:spLocks noChangeAspect="1"/>
              </p:cNvSpPr>
              <p:nvPr/>
            </p:nvSpPr>
            <p:spPr bwMode="auto">
              <a:xfrm>
                <a:off x="859" y="710"/>
                <a:ext cx="18" cy="18"/>
              </a:xfrm>
              <a:custGeom>
                <a:avLst/>
                <a:gdLst>
                  <a:gd name="T0" fmla="*/ 17 w 18"/>
                  <a:gd name="T1" fmla="*/ 0 h 18"/>
                  <a:gd name="T2" fmla="*/ 7 w 18"/>
                  <a:gd name="T3" fmla="*/ 1 h 18"/>
                  <a:gd name="T4" fmla="*/ 2 w 18"/>
                  <a:gd name="T5" fmla="*/ 3 h 18"/>
                  <a:gd name="T6" fmla="*/ 0 w 18"/>
                  <a:gd name="T7" fmla="*/ 7 h 18"/>
                  <a:gd name="T8" fmla="*/ 1 w 18"/>
                  <a:gd name="T9" fmla="*/ 11 h 18"/>
                  <a:gd name="T10" fmla="*/ 2 w 18"/>
                  <a:gd name="T11" fmla="*/ 14 h 18"/>
                  <a:gd name="T12" fmla="*/ 7 w 18"/>
                  <a:gd name="T13" fmla="*/ 16 h 18"/>
                  <a:gd name="T14" fmla="*/ 10 w 18"/>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8"/>
                  <a:gd name="T26" fmla="*/ 18 w 1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8">
                    <a:moveTo>
                      <a:pt x="17" y="0"/>
                    </a:moveTo>
                    <a:lnTo>
                      <a:pt x="7" y="1"/>
                    </a:lnTo>
                    <a:lnTo>
                      <a:pt x="2" y="3"/>
                    </a:lnTo>
                    <a:lnTo>
                      <a:pt x="0" y="7"/>
                    </a:lnTo>
                    <a:lnTo>
                      <a:pt x="1" y="11"/>
                    </a:lnTo>
                    <a:lnTo>
                      <a:pt x="2" y="14"/>
                    </a:lnTo>
                    <a:lnTo>
                      <a:pt x="7" y="16"/>
                    </a:lnTo>
                    <a:lnTo>
                      <a:pt x="10" y="1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2" name="Freeform 47">
                <a:extLst>
                  <a:ext uri="{FF2B5EF4-FFF2-40B4-BE49-F238E27FC236}">
                    <a16:creationId xmlns:a16="http://schemas.microsoft.com/office/drawing/2014/main" id="{73F207D0-E7BC-4983-B54C-FD99C0863CE3}"/>
                  </a:ext>
                </a:extLst>
              </p:cNvPr>
              <p:cNvSpPr>
                <a:spLocks noChangeAspect="1"/>
              </p:cNvSpPr>
              <p:nvPr/>
            </p:nvSpPr>
            <p:spPr bwMode="auto">
              <a:xfrm>
                <a:off x="919" y="710"/>
                <a:ext cx="16" cy="23"/>
              </a:xfrm>
              <a:custGeom>
                <a:avLst/>
                <a:gdLst>
                  <a:gd name="T0" fmla="*/ 0 w 16"/>
                  <a:gd name="T1" fmla="*/ 0 h 23"/>
                  <a:gd name="T2" fmla="*/ 6 w 16"/>
                  <a:gd name="T3" fmla="*/ 1 h 23"/>
                  <a:gd name="T4" fmla="*/ 13 w 16"/>
                  <a:gd name="T5" fmla="*/ 3 h 23"/>
                  <a:gd name="T6" fmla="*/ 14 w 16"/>
                  <a:gd name="T7" fmla="*/ 8 h 23"/>
                  <a:gd name="T8" fmla="*/ 15 w 16"/>
                  <a:gd name="T9" fmla="*/ 11 h 23"/>
                  <a:gd name="T10" fmla="*/ 13 w 16"/>
                  <a:gd name="T11" fmla="*/ 17 h 23"/>
                  <a:gd name="T12" fmla="*/ 8 w 16"/>
                  <a:gd name="T13" fmla="*/ 21 h 23"/>
                  <a:gd name="T14" fmla="*/ 1 w 16"/>
                  <a:gd name="T15" fmla="*/ 22 h 23"/>
                  <a:gd name="T16" fmla="*/ 5 w 16"/>
                  <a:gd name="T17" fmla="*/ 21 h 23"/>
                  <a:gd name="T18" fmla="*/ 8 w 16"/>
                  <a:gd name="T19" fmla="*/ 19 h 23"/>
                  <a:gd name="T20" fmla="*/ 10 w 16"/>
                  <a:gd name="T21" fmla="*/ 15 h 23"/>
                  <a:gd name="T22" fmla="*/ 11 w 16"/>
                  <a:gd name="T23" fmla="*/ 12 h 23"/>
                  <a:gd name="T24" fmla="*/ 10 w 16"/>
                  <a:gd name="T25" fmla="*/ 7 h 23"/>
                  <a:gd name="T26" fmla="*/ 8 w 16"/>
                  <a:gd name="T27" fmla="*/ 3 h 23"/>
                  <a:gd name="T28" fmla="*/ 4 w 16"/>
                  <a:gd name="T29" fmla="*/ 1 h 23"/>
                  <a:gd name="T30" fmla="*/ 0 w 16"/>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23"/>
                  <a:gd name="T50" fmla="*/ 16 w 1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23">
                    <a:moveTo>
                      <a:pt x="0" y="0"/>
                    </a:moveTo>
                    <a:lnTo>
                      <a:pt x="6" y="1"/>
                    </a:lnTo>
                    <a:lnTo>
                      <a:pt x="13" y="3"/>
                    </a:lnTo>
                    <a:lnTo>
                      <a:pt x="14" y="8"/>
                    </a:lnTo>
                    <a:lnTo>
                      <a:pt x="15" y="11"/>
                    </a:lnTo>
                    <a:lnTo>
                      <a:pt x="13" y="17"/>
                    </a:lnTo>
                    <a:lnTo>
                      <a:pt x="8" y="21"/>
                    </a:lnTo>
                    <a:lnTo>
                      <a:pt x="1" y="22"/>
                    </a:lnTo>
                    <a:lnTo>
                      <a:pt x="5" y="21"/>
                    </a:lnTo>
                    <a:lnTo>
                      <a:pt x="8" y="19"/>
                    </a:lnTo>
                    <a:lnTo>
                      <a:pt x="10" y="15"/>
                    </a:lnTo>
                    <a:lnTo>
                      <a:pt x="11" y="12"/>
                    </a:lnTo>
                    <a:lnTo>
                      <a:pt x="10" y="7"/>
                    </a:lnTo>
                    <a:lnTo>
                      <a:pt x="8" y="3"/>
                    </a:lnTo>
                    <a:lnTo>
                      <a:pt x="4" y="1"/>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3" name="Freeform 48">
                <a:extLst>
                  <a:ext uri="{FF2B5EF4-FFF2-40B4-BE49-F238E27FC236}">
                    <a16:creationId xmlns:a16="http://schemas.microsoft.com/office/drawing/2014/main" id="{5AA88569-1B6D-4B29-8270-3BFE5236D006}"/>
                  </a:ext>
                </a:extLst>
              </p:cNvPr>
              <p:cNvSpPr>
                <a:spLocks noChangeAspect="1"/>
              </p:cNvSpPr>
              <p:nvPr/>
            </p:nvSpPr>
            <p:spPr bwMode="auto">
              <a:xfrm>
                <a:off x="802" y="688"/>
                <a:ext cx="19" cy="32"/>
              </a:xfrm>
              <a:custGeom>
                <a:avLst/>
                <a:gdLst>
                  <a:gd name="T0" fmla="*/ 14 w 19"/>
                  <a:gd name="T1" fmla="*/ 0 h 32"/>
                  <a:gd name="T2" fmla="*/ 13 w 19"/>
                  <a:gd name="T3" fmla="*/ 7 h 32"/>
                  <a:gd name="T4" fmla="*/ 13 w 19"/>
                  <a:gd name="T5" fmla="*/ 14 h 32"/>
                  <a:gd name="T6" fmla="*/ 14 w 19"/>
                  <a:gd name="T7" fmla="*/ 21 h 32"/>
                  <a:gd name="T8" fmla="*/ 18 w 19"/>
                  <a:gd name="T9" fmla="*/ 27 h 32"/>
                  <a:gd name="T10" fmla="*/ 0 w 19"/>
                  <a:gd name="T11" fmla="*/ 31 h 32"/>
                  <a:gd name="T12" fmla="*/ 0 60000 65536"/>
                  <a:gd name="T13" fmla="*/ 0 60000 65536"/>
                  <a:gd name="T14" fmla="*/ 0 60000 65536"/>
                  <a:gd name="T15" fmla="*/ 0 60000 65536"/>
                  <a:gd name="T16" fmla="*/ 0 60000 65536"/>
                  <a:gd name="T17" fmla="*/ 0 60000 65536"/>
                  <a:gd name="T18" fmla="*/ 0 w 19"/>
                  <a:gd name="T19" fmla="*/ 0 h 32"/>
                  <a:gd name="T20" fmla="*/ 19 w 1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9" h="32">
                    <a:moveTo>
                      <a:pt x="14" y="0"/>
                    </a:moveTo>
                    <a:lnTo>
                      <a:pt x="13" y="7"/>
                    </a:lnTo>
                    <a:lnTo>
                      <a:pt x="13" y="14"/>
                    </a:lnTo>
                    <a:lnTo>
                      <a:pt x="14" y="21"/>
                    </a:lnTo>
                    <a:lnTo>
                      <a:pt x="18" y="27"/>
                    </a:lnTo>
                    <a:lnTo>
                      <a:pt x="0" y="3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4" name="Freeform 49">
                <a:extLst>
                  <a:ext uri="{FF2B5EF4-FFF2-40B4-BE49-F238E27FC236}">
                    <a16:creationId xmlns:a16="http://schemas.microsoft.com/office/drawing/2014/main" id="{01D30C5C-82F0-4047-8CE3-93F0A4707E6C}"/>
                  </a:ext>
                </a:extLst>
              </p:cNvPr>
              <p:cNvSpPr>
                <a:spLocks noChangeAspect="1"/>
              </p:cNvSpPr>
              <p:nvPr/>
            </p:nvSpPr>
            <p:spPr bwMode="auto">
              <a:xfrm>
                <a:off x="992" y="705"/>
                <a:ext cx="37" cy="45"/>
              </a:xfrm>
              <a:custGeom>
                <a:avLst/>
                <a:gdLst>
                  <a:gd name="T0" fmla="*/ 0 w 37"/>
                  <a:gd name="T1" fmla="*/ 0 h 45"/>
                  <a:gd name="T2" fmla="*/ 10 w 37"/>
                  <a:gd name="T3" fmla="*/ 3 h 45"/>
                  <a:gd name="T4" fmla="*/ 19 w 37"/>
                  <a:gd name="T5" fmla="*/ 12 h 45"/>
                  <a:gd name="T6" fmla="*/ 26 w 37"/>
                  <a:gd name="T7" fmla="*/ 22 h 45"/>
                  <a:gd name="T8" fmla="*/ 27 w 37"/>
                  <a:gd name="T9" fmla="*/ 27 h 45"/>
                  <a:gd name="T10" fmla="*/ 28 w 37"/>
                  <a:gd name="T11" fmla="*/ 33 h 45"/>
                  <a:gd name="T12" fmla="*/ 27 w 37"/>
                  <a:gd name="T13" fmla="*/ 38 h 45"/>
                  <a:gd name="T14" fmla="*/ 25 w 37"/>
                  <a:gd name="T15" fmla="*/ 44 h 45"/>
                  <a:gd name="T16" fmla="*/ 31 w 37"/>
                  <a:gd name="T17" fmla="*/ 38 h 45"/>
                  <a:gd name="T18" fmla="*/ 35 w 37"/>
                  <a:gd name="T19" fmla="*/ 32 h 45"/>
                  <a:gd name="T20" fmla="*/ 36 w 37"/>
                  <a:gd name="T21" fmla="*/ 26 h 45"/>
                  <a:gd name="T22" fmla="*/ 34 w 37"/>
                  <a:gd name="T23" fmla="*/ 19 h 45"/>
                  <a:gd name="T24" fmla="*/ 28 w 37"/>
                  <a:gd name="T25" fmla="*/ 10 h 45"/>
                  <a:gd name="T26" fmla="*/ 19 w 37"/>
                  <a:gd name="T27" fmla="*/ 5 h 45"/>
                  <a:gd name="T28" fmla="*/ 10 w 37"/>
                  <a:gd name="T29" fmla="*/ 2 h 45"/>
                  <a:gd name="T30" fmla="*/ 0 w 37"/>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45"/>
                  <a:gd name="T50" fmla="*/ 37 w 37"/>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45">
                    <a:moveTo>
                      <a:pt x="0" y="0"/>
                    </a:moveTo>
                    <a:lnTo>
                      <a:pt x="10" y="3"/>
                    </a:lnTo>
                    <a:lnTo>
                      <a:pt x="19" y="12"/>
                    </a:lnTo>
                    <a:lnTo>
                      <a:pt x="26" y="22"/>
                    </a:lnTo>
                    <a:lnTo>
                      <a:pt x="27" y="27"/>
                    </a:lnTo>
                    <a:lnTo>
                      <a:pt x="28" y="33"/>
                    </a:lnTo>
                    <a:lnTo>
                      <a:pt x="27" y="38"/>
                    </a:lnTo>
                    <a:lnTo>
                      <a:pt x="25" y="44"/>
                    </a:lnTo>
                    <a:lnTo>
                      <a:pt x="31" y="38"/>
                    </a:lnTo>
                    <a:lnTo>
                      <a:pt x="35" y="32"/>
                    </a:lnTo>
                    <a:lnTo>
                      <a:pt x="36" y="26"/>
                    </a:lnTo>
                    <a:lnTo>
                      <a:pt x="34" y="19"/>
                    </a:lnTo>
                    <a:lnTo>
                      <a:pt x="28" y="10"/>
                    </a:lnTo>
                    <a:lnTo>
                      <a:pt x="19" y="5"/>
                    </a:lnTo>
                    <a:lnTo>
                      <a:pt x="10" y="2"/>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5" name="Freeform 50">
                <a:extLst>
                  <a:ext uri="{FF2B5EF4-FFF2-40B4-BE49-F238E27FC236}">
                    <a16:creationId xmlns:a16="http://schemas.microsoft.com/office/drawing/2014/main" id="{2CFD9989-6F8E-4C88-B0DE-FAEAB1C322BB}"/>
                  </a:ext>
                </a:extLst>
              </p:cNvPr>
              <p:cNvSpPr>
                <a:spLocks noChangeAspect="1"/>
              </p:cNvSpPr>
              <p:nvPr/>
            </p:nvSpPr>
            <p:spPr bwMode="auto">
              <a:xfrm>
                <a:off x="869" y="744"/>
                <a:ext cx="17" cy="35"/>
              </a:xfrm>
              <a:custGeom>
                <a:avLst/>
                <a:gdLst>
                  <a:gd name="T0" fmla="*/ 16 w 17"/>
                  <a:gd name="T1" fmla="*/ 0 h 35"/>
                  <a:gd name="T2" fmla="*/ 8 w 17"/>
                  <a:gd name="T3" fmla="*/ 1 h 35"/>
                  <a:gd name="T4" fmla="*/ 5 w 17"/>
                  <a:gd name="T5" fmla="*/ 3 h 35"/>
                  <a:gd name="T6" fmla="*/ 1 w 17"/>
                  <a:gd name="T7" fmla="*/ 8 h 35"/>
                  <a:gd name="T8" fmla="*/ 0 w 17"/>
                  <a:gd name="T9" fmla="*/ 12 h 35"/>
                  <a:gd name="T10" fmla="*/ 1 w 17"/>
                  <a:gd name="T11" fmla="*/ 17 h 35"/>
                  <a:gd name="T12" fmla="*/ 1 w 17"/>
                  <a:gd name="T13" fmla="*/ 23 h 35"/>
                  <a:gd name="T14" fmla="*/ 7 w 17"/>
                  <a:gd name="T15" fmla="*/ 34 h 3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5"/>
                  <a:gd name="T26" fmla="*/ 17 w 17"/>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5">
                    <a:moveTo>
                      <a:pt x="16" y="0"/>
                    </a:moveTo>
                    <a:lnTo>
                      <a:pt x="8" y="1"/>
                    </a:lnTo>
                    <a:lnTo>
                      <a:pt x="5" y="3"/>
                    </a:lnTo>
                    <a:lnTo>
                      <a:pt x="1" y="8"/>
                    </a:lnTo>
                    <a:lnTo>
                      <a:pt x="0" y="12"/>
                    </a:lnTo>
                    <a:lnTo>
                      <a:pt x="1" y="17"/>
                    </a:lnTo>
                    <a:lnTo>
                      <a:pt x="1" y="23"/>
                    </a:lnTo>
                    <a:lnTo>
                      <a:pt x="7" y="3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6" name="Freeform 51">
                <a:extLst>
                  <a:ext uri="{FF2B5EF4-FFF2-40B4-BE49-F238E27FC236}">
                    <a16:creationId xmlns:a16="http://schemas.microsoft.com/office/drawing/2014/main" id="{A2415E4B-8CAF-4BD4-B57A-419A174EE423}"/>
                  </a:ext>
                </a:extLst>
              </p:cNvPr>
              <p:cNvSpPr>
                <a:spLocks noChangeAspect="1"/>
              </p:cNvSpPr>
              <p:nvPr/>
            </p:nvSpPr>
            <p:spPr bwMode="auto">
              <a:xfrm>
                <a:off x="891" y="754"/>
                <a:ext cx="25" cy="39"/>
              </a:xfrm>
              <a:custGeom>
                <a:avLst/>
                <a:gdLst>
                  <a:gd name="T0" fmla="*/ 9 w 25"/>
                  <a:gd name="T1" fmla="*/ 0 h 39"/>
                  <a:gd name="T2" fmla="*/ 11 w 25"/>
                  <a:gd name="T3" fmla="*/ 5 h 39"/>
                  <a:gd name="T4" fmla="*/ 12 w 25"/>
                  <a:gd name="T5" fmla="*/ 10 h 39"/>
                  <a:gd name="T6" fmla="*/ 13 w 25"/>
                  <a:gd name="T7" fmla="*/ 14 h 39"/>
                  <a:gd name="T8" fmla="*/ 14 w 25"/>
                  <a:gd name="T9" fmla="*/ 18 h 39"/>
                  <a:gd name="T10" fmla="*/ 13 w 25"/>
                  <a:gd name="T11" fmla="*/ 21 h 39"/>
                  <a:gd name="T12" fmla="*/ 13 w 25"/>
                  <a:gd name="T13" fmla="*/ 24 h 39"/>
                  <a:gd name="T14" fmla="*/ 12 w 25"/>
                  <a:gd name="T15" fmla="*/ 27 h 39"/>
                  <a:gd name="T16" fmla="*/ 12 w 25"/>
                  <a:gd name="T17" fmla="*/ 29 h 39"/>
                  <a:gd name="T18" fmla="*/ 9 w 25"/>
                  <a:gd name="T19" fmla="*/ 33 h 39"/>
                  <a:gd name="T20" fmla="*/ 7 w 25"/>
                  <a:gd name="T21" fmla="*/ 35 h 39"/>
                  <a:gd name="T22" fmla="*/ 3 w 25"/>
                  <a:gd name="T23" fmla="*/ 35 h 39"/>
                  <a:gd name="T24" fmla="*/ 0 w 25"/>
                  <a:gd name="T25" fmla="*/ 35 h 39"/>
                  <a:gd name="T26" fmla="*/ 1 w 25"/>
                  <a:gd name="T27" fmla="*/ 38 h 39"/>
                  <a:gd name="T28" fmla="*/ 4 w 25"/>
                  <a:gd name="T29" fmla="*/ 38 h 39"/>
                  <a:gd name="T30" fmla="*/ 8 w 25"/>
                  <a:gd name="T31" fmla="*/ 38 h 39"/>
                  <a:gd name="T32" fmla="*/ 11 w 25"/>
                  <a:gd name="T33" fmla="*/ 37 h 39"/>
                  <a:gd name="T34" fmla="*/ 13 w 25"/>
                  <a:gd name="T35" fmla="*/ 36 h 39"/>
                  <a:gd name="T36" fmla="*/ 17 w 25"/>
                  <a:gd name="T37" fmla="*/ 35 h 39"/>
                  <a:gd name="T38" fmla="*/ 20 w 25"/>
                  <a:gd name="T39" fmla="*/ 31 h 39"/>
                  <a:gd name="T40" fmla="*/ 22 w 25"/>
                  <a:gd name="T41" fmla="*/ 29 h 39"/>
                  <a:gd name="T42" fmla="*/ 22 w 25"/>
                  <a:gd name="T43" fmla="*/ 25 h 39"/>
                  <a:gd name="T44" fmla="*/ 24 w 25"/>
                  <a:gd name="T45" fmla="*/ 22 h 39"/>
                  <a:gd name="T46" fmla="*/ 22 w 25"/>
                  <a:gd name="T47" fmla="*/ 18 h 39"/>
                  <a:gd name="T48" fmla="*/ 20 w 25"/>
                  <a:gd name="T49" fmla="*/ 14 h 39"/>
                  <a:gd name="T50" fmla="*/ 17 w 25"/>
                  <a:gd name="T51" fmla="*/ 10 h 39"/>
                  <a:gd name="T52" fmla="*/ 13 w 25"/>
                  <a:gd name="T53" fmla="*/ 4 h 39"/>
                  <a:gd name="T54" fmla="*/ 9 w 2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
                  <a:gd name="T85" fmla="*/ 0 h 39"/>
                  <a:gd name="T86" fmla="*/ 25 w 25"/>
                  <a:gd name="T87" fmla="*/ 39 h 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 h="39">
                    <a:moveTo>
                      <a:pt x="9" y="0"/>
                    </a:moveTo>
                    <a:lnTo>
                      <a:pt x="11" y="5"/>
                    </a:lnTo>
                    <a:lnTo>
                      <a:pt x="12" y="10"/>
                    </a:lnTo>
                    <a:lnTo>
                      <a:pt x="13" y="14"/>
                    </a:lnTo>
                    <a:lnTo>
                      <a:pt x="14" y="18"/>
                    </a:lnTo>
                    <a:lnTo>
                      <a:pt x="13" y="21"/>
                    </a:lnTo>
                    <a:lnTo>
                      <a:pt x="13" y="24"/>
                    </a:lnTo>
                    <a:lnTo>
                      <a:pt x="12" y="27"/>
                    </a:lnTo>
                    <a:lnTo>
                      <a:pt x="12" y="29"/>
                    </a:lnTo>
                    <a:lnTo>
                      <a:pt x="9" y="33"/>
                    </a:lnTo>
                    <a:lnTo>
                      <a:pt x="7" y="35"/>
                    </a:lnTo>
                    <a:lnTo>
                      <a:pt x="3" y="35"/>
                    </a:lnTo>
                    <a:lnTo>
                      <a:pt x="0" y="35"/>
                    </a:lnTo>
                    <a:lnTo>
                      <a:pt x="1" y="38"/>
                    </a:lnTo>
                    <a:lnTo>
                      <a:pt x="4" y="38"/>
                    </a:lnTo>
                    <a:lnTo>
                      <a:pt x="8" y="38"/>
                    </a:lnTo>
                    <a:lnTo>
                      <a:pt x="11" y="37"/>
                    </a:lnTo>
                    <a:lnTo>
                      <a:pt x="13" y="36"/>
                    </a:lnTo>
                    <a:lnTo>
                      <a:pt x="17" y="35"/>
                    </a:lnTo>
                    <a:lnTo>
                      <a:pt x="20" y="31"/>
                    </a:lnTo>
                    <a:lnTo>
                      <a:pt x="22" y="29"/>
                    </a:lnTo>
                    <a:lnTo>
                      <a:pt x="22" y="25"/>
                    </a:lnTo>
                    <a:lnTo>
                      <a:pt x="24" y="22"/>
                    </a:lnTo>
                    <a:lnTo>
                      <a:pt x="22" y="18"/>
                    </a:lnTo>
                    <a:lnTo>
                      <a:pt x="20" y="14"/>
                    </a:lnTo>
                    <a:lnTo>
                      <a:pt x="17" y="10"/>
                    </a:lnTo>
                    <a:lnTo>
                      <a:pt x="13" y="4"/>
                    </a:lnTo>
                    <a:lnTo>
                      <a:pt x="9"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7" name="Freeform 52">
                <a:extLst>
                  <a:ext uri="{FF2B5EF4-FFF2-40B4-BE49-F238E27FC236}">
                    <a16:creationId xmlns:a16="http://schemas.microsoft.com/office/drawing/2014/main" id="{A72F9C07-DB82-4F83-ABF9-60C719639934}"/>
                  </a:ext>
                </a:extLst>
              </p:cNvPr>
              <p:cNvSpPr>
                <a:spLocks noChangeAspect="1"/>
              </p:cNvSpPr>
              <p:nvPr/>
            </p:nvSpPr>
            <p:spPr bwMode="auto">
              <a:xfrm>
                <a:off x="789" y="833"/>
                <a:ext cx="178" cy="35"/>
              </a:xfrm>
              <a:custGeom>
                <a:avLst/>
                <a:gdLst>
                  <a:gd name="T0" fmla="*/ 0 w 178"/>
                  <a:gd name="T1" fmla="*/ 0 h 35"/>
                  <a:gd name="T2" fmla="*/ 7 w 178"/>
                  <a:gd name="T3" fmla="*/ 10 h 35"/>
                  <a:gd name="T4" fmla="*/ 11 w 178"/>
                  <a:gd name="T5" fmla="*/ 14 h 35"/>
                  <a:gd name="T6" fmla="*/ 16 w 178"/>
                  <a:gd name="T7" fmla="*/ 17 h 35"/>
                  <a:gd name="T8" fmla="*/ 27 w 178"/>
                  <a:gd name="T9" fmla="*/ 20 h 35"/>
                  <a:gd name="T10" fmla="*/ 48 w 178"/>
                  <a:gd name="T11" fmla="*/ 21 h 35"/>
                  <a:gd name="T12" fmla="*/ 68 w 178"/>
                  <a:gd name="T13" fmla="*/ 21 h 35"/>
                  <a:gd name="T14" fmla="*/ 93 w 178"/>
                  <a:gd name="T15" fmla="*/ 24 h 35"/>
                  <a:gd name="T16" fmla="*/ 116 w 178"/>
                  <a:gd name="T17" fmla="*/ 25 h 35"/>
                  <a:gd name="T18" fmla="*/ 141 w 178"/>
                  <a:gd name="T19" fmla="*/ 23 h 35"/>
                  <a:gd name="T20" fmla="*/ 153 w 178"/>
                  <a:gd name="T21" fmla="*/ 20 h 35"/>
                  <a:gd name="T22" fmla="*/ 164 w 178"/>
                  <a:gd name="T23" fmla="*/ 17 h 35"/>
                  <a:gd name="T24" fmla="*/ 168 w 178"/>
                  <a:gd name="T25" fmla="*/ 14 h 35"/>
                  <a:gd name="T26" fmla="*/ 177 w 178"/>
                  <a:gd name="T27" fmla="*/ 8 h 35"/>
                  <a:gd name="T28" fmla="*/ 173 w 178"/>
                  <a:gd name="T29" fmla="*/ 15 h 35"/>
                  <a:gd name="T30" fmla="*/ 169 w 178"/>
                  <a:gd name="T31" fmla="*/ 21 h 35"/>
                  <a:gd name="T32" fmla="*/ 159 w 178"/>
                  <a:gd name="T33" fmla="*/ 27 h 35"/>
                  <a:gd name="T34" fmla="*/ 148 w 178"/>
                  <a:gd name="T35" fmla="*/ 30 h 35"/>
                  <a:gd name="T36" fmla="*/ 137 w 178"/>
                  <a:gd name="T37" fmla="*/ 32 h 35"/>
                  <a:gd name="T38" fmla="*/ 126 w 178"/>
                  <a:gd name="T39" fmla="*/ 34 h 35"/>
                  <a:gd name="T40" fmla="*/ 54 w 178"/>
                  <a:gd name="T41" fmla="*/ 28 h 35"/>
                  <a:gd name="T42" fmla="*/ 37 w 178"/>
                  <a:gd name="T43" fmla="*/ 28 h 35"/>
                  <a:gd name="T44" fmla="*/ 28 w 178"/>
                  <a:gd name="T45" fmla="*/ 27 h 35"/>
                  <a:gd name="T46" fmla="*/ 20 w 178"/>
                  <a:gd name="T47" fmla="*/ 25 h 35"/>
                  <a:gd name="T48" fmla="*/ 12 w 178"/>
                  <a:gd name="T49" fmla="*/ 22 h 35"/>
                  <a:gd name="T50" fmla="*/ 5 w 178"/>
                  <a:gd name="T51" fmla="*/ 17 h 35"/>
                  <a:gd name="T52" fmla="*/ 1 w 178"/>
                  <a:gd name="T53" fmla="*/ 10 h 35"/>
                  <a:gd name="T54" fmla="*/ 0 w 178"/>
                  <a:gd name="T55" fmla="*/ 0 h 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8"/>
                  <a:gd name="T85" fmla="*/ 0 h 35"/>
                  <a:gd name="T86" fmla="*/ 178 w 178"/>
                  <a:gd name="T87" fmla="*/ 35 h 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8" h="35">
                    <a:moveTo>
                      <a:pt x="0" y="0"/>
                    </a:moveTo>
                    <a:lnTo>
                      <a:pt x="7" y="10"/>
                    </a:lnTo>
                    <a:lnTo>
                      <a:pt x="11" y="14"/>
                    </a:lnTo>
                    <a:lnTo>
                      <a:pt x="16" y="17"/>
                    </a:lnTo>
                    <a:lnTo>
                      <a:pt x="27" y="20"/>
                    </a:lnTo>
                    <a:lnTo>
                      <a:pt x="48" y="21"/>
                    </a:lnTo>
                    <a:lnTo>
                      <a:pt x="68" y="21"/>
                    </a:lnTo>
                    <a:lnTo>
                      <a:pt x="93" y="24"/>
                    </a:lnTo>
                    <a:lnTo>
                      <a:pt x="116" y="25"/>
                    </a:lnTo>
                    <a:lnTo>
                      <a:pt x="141" y="23"/>
                    </a:lnTo>
                    <a:lnTo>
                      <a:pt x="153" y="20"/>
                    </a:lnTo>
                    <a:lnTo>
                      <a:pt x="164" y="17"/>
                    </a:lnTo>
                    <a:lnTo>
                      <a:pt x="168" y="14"/>
                    </a:lnTo>
                    <a:lnTo>
                      <a:pt x="177" y="8"/>
                    </a:lnTo>
                    <a:lnTo>
                      <a:pt x="173" y="15"/>
                    </a:lnTo>
                    <a:lnTo>
                      <a:pt x="169" y="21"/>
                    </a:lnTo>
                    <a:lnTo>
                      <a:pt x="159" y="27"/>
                    </a:lnTo>
                    <a:lnTo>
                      <a:pt x="148" y="30"/>
                    </a:lnTo>
                    <a:lnTo>
                      <a:pt x="137" y="32"/>
                    </a:lnTo>
                    <a:lnTo>
                      <a:pt x="126" y="34"/>
                    </a:lnTo>
                    <a:lnTo>
                      <a:pt x="54" y="28"/>
                    </a:lnTo>
                    <a:lnTo>
                      <a:pt x="37" y="28"/>
                    </a:lnTo>
                    <a:lnTo>
                      <a:pt x="28" y="27"/>
                    </a:lnTo>
                    <a:lnTo>
                      <a:pt x="20" y="25"/>
                    </a:lnTo>
                    <a:lnTo>
                      <a:pt x="12" y="22"/>
                    </a:lnTo>
                    <a:lnTo>
                      <a:pt x="5" y="17"/>
                    </a:lnTo>
                    <a:lnTo>
                      <a:pt x="1" y="10"/>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8" name="Freeform 53">
                <a:extLst>
                  <a:ext uri="{FF2B5EF4-FFF2-40B4-BE49-F238E27FC236}">
                    <a16:creationId xmlns:a16="http://schemas.microsoft.com/office/drawing/2014/main" id="{6C014085-CD61-4E51-94FB-8C45718D5ADD}"/>
                  </a:ext>
                </a:extLst>
              </p:cNvPr>
              <p:cNvSpPr>
                <a:spLocks noChangeAspect="1"/>
              </p:cNvSpPr>
              <p:nvPr/>
            </p:nvSpPr>
            <p:spPr bwMode="auto">
              <a:xfrm>
                <a:off x="571" y="906"/>
                <a:ext cx="256" cy="203"/>
              </a:xfrm>
              <a:custGeom>
                <a:avLst/>
                <a:gdLst>
                  <a:gd name="T0" fmla="*/ 66 w 256"/>
                  <a:gd name="T1" fmla="*/ 0 h 203"/>
                  <a:gd name="T2" fmla="*/ 55 w 256"/>
                  <a:gd name="T3" fmla="*/ 14 h 203"/>
                  <a:gd name="T4" fmla="*/ 50 w 256"/>
                  <a:gd name="T5" fmla="*/ 20 h 203"/>
                  <a:gd name="T6" fmla="*/ 46 w 256"/>
                  <a:gd name="T7" fmla="*/ 28 h 203"/>
                  <a:gd name="T8" fmla="*/ 46 w 256"/>
                  <a:gd name="T9" fmla="*/ 36 h 203"/>
                  <a:gd name="T10" fmla="*/ 48 w 256"/>
                  <a:gd name="T11" fmla="*/ 43 h 203"/>
                  <a:gd name="T12" fmla="*/ 52 w 256"/>
                  <a:gd name="T13" fmla="*/ 50 h 203"/>
                  <a:gd name="T14" fmla="*/ 57 w 256"/>
                  <a:gd name="T15" fmla="*/ 56 h 203"/>
                  <a:gd name="T16" fmla="*/ 47 w 256"/>
                  <a:gd name="T17" fmla="*/ 74 h 203"/>
                  <a:gd name="T18" fmla="*/ 39 w 256"/>
                  <a:gd name="T19" fmla="*/ 92 h 203"/>
                  <a:gd name="T20" fmla="*/ 37 w 256"/>
                  <a:gd name="T21" fmla="*/ 103 h 203"/>
                  <a:gd name="T22" fmla="*/ 37 w 256"/>
                  <a:gd name="T23" fmla="*/ 113 h 203"/>
                  <a:gd name="T24" fmla="*/ 37 w 256"/>
                  <a:gd name="T25" fmla="*/ 123 h 203"/>
                  <a:gd name="T26" fmla="*/ 40 w 256"/>
                  <a:gd name="T27" fmla="*/ 133 h 203"/>
                  <a:gd name="T28" fmla="*/ 46 w 256"/>
                  <a:gd name="T29" fmla="*/ 138 h 203"/>
                  <a:gd name="T30" fmla="*/ 51 w 256"/>
                  <a:gd name="T31" fmla="*/ 142 h 203"/>
                  <a:gd name="T32" fmla="*/ 59 w 256"/>
                  <a:gd name="T33" fmla="*/ 145 h 203"/>
                  <a:gd name="T34" fmla="*/ 37 w 256"/>
                  <a:gd name="T35" fmla="*/ 163 h 203"/>
                  <a:gd name="T36" fmla="*/ 19 w 256"/>
                  <a:gd name="T37" fmla="*/ 181 h 203"/>
                  <a:gd name="T38" fmla="*/ 0 w 256"/>
                  <a:gd name="T39" fmla="*/ 202 h 203"/>
                  <a:gd name="T40" fmla="*/ 12 w 256"/>
                  <a:gd name="T41" fmla="*/ 190 h 203"/>
                  <a:gd name="T42" fmla="*/ 46 w 256"/>
                  <a:gd name="T43" fmla="*/ 168 h 203"/>
                  <a:gd name="T44" fmla="*/ 83 w 256"/>
                  <a:gd name="T45" fmla="*/ 148 h 203"/>
                  <a:gd name="T46" fmla="*/ 98 w 256"/>
                  <a:gd name="T47" fmla="*/ 142 h 203"/>
                  <a:gd name="T48" fmla="*/ 135 w 256"/>
                  <a:gd name="T49" fmla="*/ 131 h 203"/>
                  <a:gd name="T50" fmla="*/ 174 w 256"/>
                  <a:gd name="T51" fmla="*/ 125 h 203"/>
                  <a:gd name="T52" fmla="*/ 215 w 256"/>
                  <a:gd name="T53" fmla="*/ 120 h 203"/>
                  <a:gd name="T54" fmla="*/ 255 w 256"/>
                  <a:gd name="T55" fmla="*/ 116 h 203"/>
                  <a:gd name="T56" fmla="*/ 210 w 256"/>
                  <a:gd name="T57" fmla="*/ 116 h 203"/>
                  <a:gd name="T58" fmla="*/ 165 w 256"/>
                  <a:gd name="T59" fmla="*/ 118 h 203"/>
                  <a:gd name="T60" fmla="*/ 142 w 256"/>
                  <a:gd name="T61" fmla="*/ 120 h 203"/>
                  <a:gd name="T62" fmla="*/ 119 w 256"/>
                  <a:gd name="T63" fmla="*/ 123 h 203"/>
                  <a:gd name="T64" fmla="*/ 98 w 256"/>
                  <a:gd name="T65" fmla="*/ 128 h 203"/>
                  <a:gd name="T66" fmla="*/ 76 w 256"/>
                  <a:gd name="T67" fmla="*/ 136 h 203"/>
                  <a:gd name="T68" fmla="*/ 70 w 256"/>
                  <a:gd name="T69" fmla="*/ 132 h 203"/>
                  <a:gd name="T70" fmla="*/ 65 w 256"/>
                  <a:gd name="T71" fmla="*/ 127 h 203"/>
                  <a:gd name="T72" fmla="*/ 62 w 256"/>
                  <a:gd name="T73" fmla="*/ 121 h 203"/>
                  <a:gd name="T74" fmla="*/ 59 w 256"/>
                  <a:gd name="T75" fmla="*/ 116 h 203"/>
                  <a:gd name="T76" fmla="*/ 56 w 256"/>
                  <a:gd name="T77" fmla="*/ 103 h 203"/>
                  <a:gd name="T78" fmla="*/ 56 w 256"/>
                  <a:gd name="T79" fmla="*/ 89 h 203"/>
                  <a:gd name="T80" fmla="*/ 59 w 256"/>
                  <a:gd name="T81" fmla="*/ 81 h 203"/>
                  <a:gd name="T82" fmla="*/ 71 w 256"/>
                  <a:gd name="T83" fmla="*/ 63 h 203"/>
                  <a:gd name="T84" fmla="*/ 85 w 256"/>
                  <a:gd name="T85" fmla="*/ 49 h 203"/>
                  <a:gd name="T86" fmla="*/ 117 w 256"/>
                  <a:gd name="T87" fmla="*/ 20 h 203"/>
                  <a:gd name="T88" fmla="*/ 105 w 256"/>
                  <a:gd name="T89" fmla="*/ 27 h 203"/>
                  <a:gd name="T90" fmla="*/ 93 w 256"/>
                  <a:gd name="T91" fmla="*/ 35 h 203"/>
                  <a:gd name="T92" fmla="*/ 81 w 256"/>
                  <a:gd name="T93" fmla="*/ 42 h 203"/>
                  <a:gd name="T94" fmla="*/ 73 w 256"/>
                  <a:gd name="T95" fmla="*/ 44 h 203"/>
                  <a:gd name="T96" fmla="*/ 68 w 256"/>
                  <a:gd name="T97" fmla="*/ 46 h 203"/>
                  <a:gd name="T98" fmla="*/ 60 w 256"/>
                  <a:gd name="T99" fmla="*/ 44 h 203"/>
                  <a:gd name="T100" fmla="*/ 55 w 256"/>
                  <a:gd name="T101" fmla="*/ 38 h 203"/>
                  <a:gd name="T102" fmla="*/ 55 w 256"/>
                  <a:gd name="T103" fmla="*/ 33 h 203"/>
                  <a:gd name="T104" fmla="*/ 55 w 256"/>
                  <a:gd name="T105" fmla="*/ 29 h 203"/>
                  <a:gd name="T106" fmla="*/ 58 w 256"/>
                  <a:gd name="T107" fmla="*/ 19 h 203"/>
                  <a:gd name="T108" fmla="*/ 66 w 256"/>
                  <a:gd name="T109" fmla="*/ 0 h 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6"/>
                  <a:gd name="T166" fmla="*/ 0 h 203"/>
                  <a:gd name="T167" fmla="*/ 256 w 256"/>
                  <a:gd name="T168" fmla="*/ 203 h 2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6" h="203">
                    <a:moveTo>
                      <a:pt x="66" y="0"/>
                    </a:moveTo>
                    <a:lnTo>
                      <a:pt x="55" y="14"/>
                    </a:lnTo>
                    <a:lnTo>
                      <a:pt x="50" y="20"/>
                    </a:lnTo>
                    <a:lnTo>
                      <a:pt x="46" y="28"/>
                    </a:lnTo>
                    <a:lnTo>
                      <a:pt x="46" y="36"/>
                    </a:lnTo>
                    <a:lnTo>
                      <a:pt x="48" y="43"/>
                    </a:lnTo>
                    <a:lnTo>
                      <a:pt x="52" y="50"/>
                    </a:lnTo>
                    <a:lnTo>
                      <a:pt x="57" y="56"/>
                    </a:lnTo>
                    <a:lnTo>
                      <a:pt x="47" y="74"/>
                    </a:lnTo>
                    <a:lnTo>
                      <a:pt x="39" y="92"/>
                    </a:lnTo>
                    <a:lnTo>
                      <a:pt x="37" y="103"/>
                    </a:lnTo>
                    <a:lnTo>
                      <a:pt x="37" y="113"/>
                    </a:lnTo>
                    <a:lnTo>
                      <a:pt x="37" y="123"/>
                    </a:lnTo>
                    <a:lnTo>
                      <a:pt x="40" y="133"/>
                    </a:lnTo>
                    <a:lnTo>
                      <a:pt x="46" y="138"/>
                    </a:lnTo>
                    <a:lnTo>
                      <a:pt x="51" y="142"/>
                    </a:lnTo>
                    <a:lnTo>
                      <a:pt x="59" y="145"/>
                    </a:lnTo>
                    <a:lnTo>
                      <a:pt x="37" y="163"/>
                    </a:lnTo>
                    <a:lnTo>
                      <a:pt x="19" y="181"/>
                    </a:lnTo>
                    <a:lnTo>
                      <a:pt x="0" y="202"/>
                    </a:lnTo>
                    <a:lnTo>
                      <a:pt x="12" y="190"/>
                    </a:lnTo>
                    <a:lnTo>
                      <a:pt x="46" y="168"/>
                    </a:lnTo>
                    <a:lnTo>
                      <a:pt x="83" y="148"/>
                    </a:lnTo>
                    <a:lnTo>
                      <a:pt x="98" y="142"/>
                    </a:lnTo>
                    <a:lnTo>
                      <a:pt x="135" y="131"/>
                    </a:lnTo>
                    <a:lnTo>
                      <a:pt x="174" y="125"/>
                    </a:lnTo>
                    <a:lnTo>
                      <a:pt x="215" y="120"/>
                    </a:lnTo>
                    <a:lnTo>
                      <a:pt x="255" y="116"/>
                    </a:lnTo>
                    <a:lnTo>
                      <a:pt x="210" y="116"/>
                    </a:lnTo>
                    <a:lnTo>
                      <a:pt x="165" y="118"/>
                    </a:lnTo>
                    <a:lnTo>
                      <a:pt x="142" y="120"/>
                    </a:lnTo>
                    <a:lnTo>
                      <a:pt x="119" y="123"/>
                    </a:lnTo>
                    <a:lnTo>
                      <a:pt x="98" y="128"/>
                    </a:lnTo>
                    <a:lnTo>
                      <a:pt x="76" y="136"/>
                    </a:lnTo>
                    <a:lnTo>
                      <a:pt x="70" y="132"/>
                    </a:lnTo>
                    <a:lnTo>
                      <a:pt x="65" y="127"/>
                    </a:lnTo>
                    <a:lnTo>
                      <a:pt x="62" y="121"/>
                    </a:lnTo>
                    <a:lnTo>
                      <a:pt x="59" y="116"/>
                    </a:lnTo>
                    <a:lnTo>
                      <a:pt x="56" y="103"/>
                    </a:lnTo>
                    <a:lnTo>
                      <a:pt x="56" y="89"/>
                    </a:lnTo>
                    <a:lnTo>
                      <a:pt x="59" y="81"/>
                    </a:lnTo>
                    <a:lnTo>
                      <a:pt x="71" y="63"/>
                    </a:lnTo>
                    <a:lnTo>
                      <a:pt x="85" y="49"/>
                    </a:lnTo>
                    <a:lnTo>
                      <a:pt x="117" y="20"/>
                    </a:lnTo>
                    <a:lnTo>
                      <a:pt x="105" y="27"/>
                    </a:lnTo>
                    <a:lnTo>
                      <a:pt x="93" y="35"/>
                    </a:lnTo>
                    <a:lnTo>
                      <a:pt x="81" y="42"/>
                    </a:lnTo>
                    <a:lnTo>
                      <a:pt x="73" y="44"/>
                    </a:lnTo>
                    <a:lnTo>
                      <a:pt x="68" y="46"/>
                    </a:lnTo>
                    <a:lnTo>
                      <a:pt x="60" y="44"/>
                    </a:lnTo>
                    <a:lnTo>
                      <a:pt x="55" y="38"/>
                    </a:lnTo>
                    <a:lnTo>
                      <a:pt x="55" y="33"/>
                    </a:lnTo>
                    <a:lnTo>
                      <a:pt x="55" y="29"/>
                    </a:lnTo>
                    <a:lnTo>
                      <a:pt x="58" y="19"/>
                    </a:lnTo>
                    <a:lnTo>
                      <a:pt x="66"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9" name="Freeform 54">
                <a:extLst>
                  <a:ext uri="{FF2B5EF4-FFF2-40B4-BE49-F238E27FC236}">
                    <a16:creationId xmlns:a16="http://schemas.microsoft.com/office/drawing/2014/main" id="{0508EA7E-5B0D-4AEA-A7A1-1683E8A1887E}"/>
                  </a:ext>
                </a:extLst>
              </p:cNvPr>
              <p:cNvSpPr>
                <a:spLocks noChangeAspect="1"/>
              </p:cNvSpPr>
              <p:nvPr/>
            </p:nvSpPr>
            <p:spPr bwMode="auto">
              <a:xfrm>
                <a:off x="845" y="973"/>
                <a:ext cx="273" cy="106"/>
              </a:xfrm>
              <a:custGeom>
                <a:avLst/>
                <a:gdLst>
                  <a:gd name="T0" fmla="*/ 0 w 273"/>
                  <a:gd name="T1" fmla="*/ 49 h 106"/>
                  <a:gd name="T2" fmla="*/ 27 w 273"/>
                  <a:gd name="T3" fmla="*/ 49 h 106"/>
                  <a:gd name="T4" fmla="*/ 55 w 273"/>
                  <a:gd name="T5" fmla="*/ 50 h 106"/>
                  <a:gd name="T6" fmla="*/ 84 w 273"/>
                  <a:gd name="T7" fmla="*/ 52 h 106"/>
                  <a:gd name="T8" fmla="*/ 112 w 273"/>
                  <a:gd name="T9" fmla="*/ 57 h 106"/>
                  <a:gd name="T10" fmla="*/ 143 w 273"/>
                  <a:gd name="T11" fmla="*/ 64 h 106"/>
                  <a:gd name="T12" fmla="*/ 173 w 273"/>
                  <a:gd name="T13" fmla="*/ 74 h 106"/>
                  <a:gd name="T14" fmla="*/ 206 w 273"/>
                  <a:gd name="T15" fmla="*/ 87 h 106"/>
                  <a:gd name="T16" fmla="*/ 237 w 273"/>
                  <a:gd name="T17" fmla="*/ 105 h 106"/>
                  <a:gd name="T18" fmla="*/ 247 w 273"/>
                  <a:gd name="T19" fmla="*/ 103 h 106"/>
                  <a:gd name="T20" fmla="*/ 255 w 273"/>
                  <a:gd name="T21" fmla="*/ 100 h 106"/>
                  <a:gd name="T22" fmla="*/ 262 w 273"/>
                  <a:gd name="T23" fmla="*/ 95 h 106"/>
                  <a:gd name="T24" fmla="*/ 268 w 273"/>
                  <a:gd name="T25" fmla="*/ 88 h 106"/>
                  <a:gd name="T26" fmla="*/ 271 w 273"/>
                  <a:gd name="T27" fmla="*/ 81 h 106"/>
                  <a:gd name="T28" fmla="*/ 272 w 273"/>
                  <a:gd name="T29" fmla="*/ 73 h 106"/>
                  <a:gd name="T30" fmla="*/ 271 w 273"/>
                  <a:gd name="T31" fmla="*/ 63 h 106"/>
                  <a:gd name="T32" fmla="*/ 268 w 273"/>
                  <a:gd name="T33" fmla="*/ 54 h 106"/>
                  <a:gd name="T34" fmla="*/ 252 w 273"/>
                  <a:gd name="T35" fmla="*/ 27 h 106"/>
                  <a:gd name="T36" fmla="*/ 246 w 273"/>
                  <a:gd name="T37" fmla="*/ 14 h 106"/>
                  <a:gd name="T38" fmla="*/ 240 w 273"/>
                  <a:gd name="T39" fmla="*/ 0 h 106"/>
                  <a:gd name="T40" fmla="*/ 243 w 273"/>
                  <a:gd name="T41" fmla="*/ 9 h 106"/>
                  <a:gd name="T42" fmla="*/ 244 w 273"/>
                  <a:gd name="T43" fmla="*/ 18 h 106"/>
                  <a:gd name="T44" fmla="*/ 250 w 273"/>
                  <a:gd name="T45" fmla="*/ 36 h 106"/>
                  <a:gd name="T46" fmla="*/ 252 w 273"/>
                  <a:gd name="T47" fmla="*/ 46 h 106"/>
                  <a:gd name="T48" fmla="*/ 252 w 273"/>
                  <a:gd name="T49" fmla="*/ 56 h 106"/>
                  <a:gd name="T50" fmla="*/ 252 w 273"/>
                  <a:gd name="T51" fmla="*/ 66 h 106"/>
                  <a:gd name="T52" fmla="*/ 248 w 273"/>
                  <a:gd name="T53" fmla="*/ 75 h 106"/>
                  <a:gd name="T54" fmla="*/ 244 w 273"/>
                  <a:gd name="T55" fmla="*/ 79 h 106"/>
                  <a:gd name="T56" fmla="*/ 237 w 273"/>
                  <a:gd name="T57" fmla="*/ 81 h 106"/>
                  <a:gd name="T58" fmla="*/ 233 w 273"/>
                  <a:gd name="T59" fmla="*/ 80 h 106"/>
                  <a:gd name="T60" fmla="*/ 227 w 273"/>
                  <a:gd name="T61" fmla="*/ 78 h 106"/>
                  <a:gd name="T62" fmla="*/ 211 w 273"/>
                  <a:gd name="T63" fmla="*/ 69 h 106"/>
                  <a:gd name="T64" fmla="*/ 194 w 273"/>
                  <a:gd name="T65" fmla="*/ 63 h 106"/>
                  <a:gd name="T66" fmla="*/ 174 w 273"/>
                  <a:gd name="T67" fmla="*/ 56 h 106"/>
                  <a:gd name="T68" fmla="*/ 153 w 273"/>
                  <a:gd name="T69" fmla="*/ 51 h 106"/>
                  <a:gd name="T70" fmla="*/ 128 w 273"/>
                  <a:gd name="T71" fmla="*/ 47 h 106"/>
                  <a:gd name="T72" fmla="*/ 104 w 273"/>
                  <a:gd name="T73" fmla="*/ 45 h 106"/>
                  <a:gd name="T74" fmla="*/ 79 w 273"/>
                  <a:gd name="T75" fmla="*/ 44 h 106"/>
                  <a:gd name="T76" fmla="*/ 55 w 273"/>
                  <a:gd name="T77" fmla="*/ 46 h 106"/>
                  <a:gd name="T78" fmla="*/ 27 w 273"/>
                  <a:gd name="T79" fmla="*/ 48 h 106"/>
                  <a:gd name="T80" fmla="*/ 0 w 273"/>
                  <a:gd name="T81" fmla="*/ 49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3"/>
                  <a:gd name="T124" fmla="*/ 0 h 106"/>
                  <a:gd name="T125" fmla="*/ 273 w 273"/>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3" h="106">
                    <a:moveTo>
                      <a:pt x="0" y="49"/>
                    </a:moveTo>
                    <a:lnTo>
                      <a:pt x="27" y="49"/>
                    </a:lnTo>
                    <a:lnTo>
                      <a:pt x="55" y="50"/>
                    </a:lnTo>
                    <a:lnTo>
                      <a:pt x="84" y="52"/>
                    </a:lnTo>
                    <a:lnTo>
                      <a:pt x="112" y="57"/>
                    </a:lnTo>
                    <a:lnTo>
                      <a:pt x="143" y="64"/>
                    </a:lnTo>
                    <a:lnTo>
                      <a:pt x="173" y="74"/>
                    </a:lnTo>
                    <a:lnTo>
                      <a:pt x="206" y="87"/>
                    </a:lnTo>
                    <a:lnTo>
                      <a:pt x="237" y="105"/>
                    </a:lnTo>
                    <a:lnTo>
                      <a:pt x="247" y="103"/>
                    </a:lnTo>
                    <a:lnTo>
                      <a:pt x="255" y="100"/>
                    </a:lnTo>
                    <a:lnTo>
                      <a:pt x="262" y="95"/>
                    </a:lnTo>
                    <a:lnTo>
                      <a:pt x="268" y="88"/>
                    </a:lnTo>
                    <a:lnTo>
                      <a:pt x="271" y="81"/>
                    </a:lnTo>
                    <a:lnTo>
                      <a:pt x="272" y="73"/>
                    </a:lnTo>
                    <a:lnTo>
                      <a:pt x="271" y="63"/>
                    </a:lnTo>
                    <a:lnTo>
                      <a:pt x="268" y="54"/>
                    </a:lnTo>
                    <a:lnTo>
                      <a:pt x="252" y="27"/>
                    </a:lnTo>
                    <a:lnTo>
                      <a:pt x="246" y="14"/>
                    </a:lnTo>
                    <a:lnTo>
                      <a:pt x="240" y="0"/>
                    </a:lnTo>
                    <a:lnTo>
                      <a:pt x="243" y="9"/>
                    </a:lnTo>
                    <a:lnTo>
                      <a:pt x="244" y="18"/>
                    </a:lnTo>
                    <a:lnTo>
                      <a:pt x="250" y="36"/>
                    </a:lnTo>
                    <a:lnTo>
                      <a:pt x="252" y="46"/>
                    </a:lnTo>
                    <a:lnTo>
                      <a:pt x="252" y="56"/>
                    </a:lnTo>
                    <a:lnTo>
                      <a:pt x="252" y="66"/>
                    </a:lnTo>
                    <a:lnTo>
                      <a:pt x="248" y="75"/>
                    </a:lnTo>
                    <a:lnTo>
                      <a:pt x="244" y="79"/>
                    </a:lnTo>
                    <a:lnTo>
                      <a:pt x="237" y="81"/>
                    </a:lnTo>
                    <a:lnTo>
                      <a:pt x="233" y="80"/>
                    </a:lnTo>
                    <a:lnTo>
                      <a:pt x="227" y="78"/>
                    </a:lnTo>
                    <a:lnTo>
                      <a:pt x="211" y="69"/>
                    </a:lnTo>
                    <a:lnTo>
                      <a:pt x="194" y="63"/>
                    </a:lnTo>
                    <a:lnTo>
                      <a:pt x="174" y="56"/>
                    </a:lnTo>
                    <a:lnTo>
                      <a:pt x="153" y="51"/>
                    </a:lnTo>
                    <a:lnTo>
                      <a:pt x="128" y="47"/>
                    </a:lnTo>
                    <a:lnTo>
                      <a:pt x="104" y="45"/>
                    </a:lnTo>
                    <a:lnTo>
                      <a:pt x="79" y="44"/>
                    </a:lnTo>
                    <a:lnTo>
                      <a:pt x="55" y="46"/>
                    </a:lnTo>
                    <a:lnTo>
                      <a:pt x="27" y="48"/>
                    </a:lnTo>
                    <a:lnTo>
                      <a:pt x="0" y="49"/>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0" name="Freeform 55">
                <a:extLst>
                  <a:ext uri="{FF2B5EF4-FFF2-40B4-BE49-F238E27FC236}">
                    <a16:creationId xmlns:a16="http://schemas.microsoft.com/office/drawing/2014/main" id="{42A379BF-58BD-4C4B-95CF-05DC38DAFB06}"/>
                  </a:ext>
                </a:extLst>
              </p:cNvPr>
              <p:cNvSpPr>
                <a:spLocks noChangeAspect="1"/>
              </p:cNvSpPr>
              <p:nvPr/>
            </p:nvSpPr>
            <p:spPr bwMode="auto">
              <a:xfrm>
                <a:off x="1088" y="1079"/>
                <a:ext cx="55" cy="92"/>
              </a:xfrm>
              <a:custGeom>
                <a:avLst/>
                <a:gdLst>
                  <a:gd name="T0" fmla="*/ 0 w 55"/>
                  <a:gd name="T1" fmla="*/ 0 h 92"/>
                  <a:gd name="T2" fmla="*/ 6 w 55"/>
                  <a:gd name="T3" fmla="*/ 5 h 92"/>
                  <a:gd name="T4" fmla="*/ 13 w 55"/>
                  <a:gd name="T5" fmla="*/ 10 h 92"/>
                  <a:gd name="T6" fmla="*/ 21 w 55"/>
                  <a:gd name="T7" fmla="*/ 18 h 92"/>
                  <a:gd name="T8" fmla="*/ 28 w 55"/>
                  <a:gd name="T9" fmla="*/ 27 h 92"/>
                  <a:gd name="T10" fmla="*/ 35 w 55"/>
                  <a:gd name="T11" fmla="*/ 39 h 92"/>
                  <a:gd name="T12" fmla="*/ 42 w 55"/>
                  <a:gd name="T13" fmla="*/ 53 h 92"/>
                  <a:gd name="T14" fmla="*/ 48 w 55"/>
                  <a:gd name="T15" fmla="*/ 69 h 92"/>
                  <a:gd name="T16" fmla="*/ 54 w 55"/>
                  <a:gd name="T17" fmla="*/ 91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2"/>
                  <a:gd name="T29" fmla="*/ 55 w 55"/>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2">
                    <a:moveTo>
                      <a:pt x="0" y="0"/>
                    </a:moveTo>
                    <a:lnTo>
                      <a:pt x="6" y="5"/>
                    </a:lnTo>
                    <a:lnTo>
                      <a:pt x="13" y="10"/>
                    </a:lnTo>
                    <a:lnTo>
                      <a:pt x="21" y="18"/>
                    </a:lnTo>
                    <a:lnTo>
                      <a:pt x="28" y="27"/>
                    </a:lnTo>
                    <a:lnTo>
                      <a:pt x="35" y="39"/>
                    </a:lnTo>
                    <a:lnTo>
                      <a:pt x="42" y="53"/>
                    </a:lnTo>
                    <a:lnTo>
                      <a:pt x="48" y="69"/>
                    </a:lnTo>
                    <a:lnTo>
                      <a:pt x="54" y="9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1" name="Freeform 56">
                <a:extLst>
                  <a:ext uri="{FF2B5EF4-FFF2-40B4-BE49-F238E27FC236}">
                    <a16:creationId xmlns:a16="http://schemas.microsoft.com/office/drawing/2014/main" id="{51FE8887-6527-43AD-BE99-958E879AE6E9}"/>
                  </a:ext>
                </a:extLst>
              </p:cNvPr>
              <p:cNvSpPr>
                <a:spLocks noChangeAspect="1"/>
              </p:cNvSpPr>
              <p:nvPr/>
            </p:nvSpPr>
            <p:spPr bwMode="auto">
              <a:xfrm>
                <a:off x="1223" y="1071"/>
                <a:ext cx="44" cy="52"/>
              </a:xfrm>
              <a:custGeom>
                <a:avLst/>
                <a:gdLst>
                  <a:gd name="T0" fmla="*/ 0 w 44"/>
                  <a:gd name="T1" fmla="*/ 9 h 52"/>
                  <a:gd name="T2" fmla="*/ 3 w 44"/>
                  <a:gd name="T3" fmla="*/ 15 h 52"/>
                  <a:gd name="T4" fmla="*/ 4 w 44"/>
                  <a:gd name="T5" fmla="*/ 23 h 52"/>
                  <a:gd name="T6" fmla="*/ 3 w 44"/>
                  <a:gd name="T7" fmla="*/ 32 h 52"/>
                  <a:gd name="T8" fmla="*/ 1 w 44"/>
                  <a:gd name="T9" fmla="*/ 51 h 52"/>
                  <a:gd name="T10" fmla="*/ 4 w 44"/>
                  <a:gd name="T11" fmla="*/ 38 h 52"/>
                  <a:gd name="T12" fmla="*/ 9 w 44"/>
                  <a:gd name="T13" fmla="*/ 26 h 52"/>
                  <a:gd name="T14" fmla="*/ 17 w 44"/>
                  <a:gd name="T15" fmla="*/ 13 h 52"/>
                  <a:gd name="T16" fmla="*/ 22 w 44"/>
                  <a:gd name="T17" fmla="*/ 6 h 52"/>
                  <a:gd name="T18" fmla="*/ 28 w 44"/>
                  <a:gd name="T19" fmla="*/ 2 h 52"/>
                  <a:gd name="T20" fmla="*/ 32 w 44"/>
                  <a:gd name="T21" fmla="*/ 0 h 52"/>
                  <a:gd name="T22" fmla="*/ 36 w 44"/>
                  <a:gd name="T23" fmla="*/ 1 h 52"/>
                  <a:gd name="T24" fmla="*/ 40 w 44"/>
                  <a:gd name="T25" fmla="*/ 3 h 52"/>
                  <a:gd name="T26" fmla="*/ 43 w 44"/>
                  <a:gd name="T27" fmla="*/ 6 h 52"/>
                  <a:gd name="T28" fmla="*/ 43 w 44"/>
                  <a:gd name="T29" fmla="*/ 11 h 52"/>
                  <a:gd name="T30" fmla="*/ 41 w 44"/>
                  <a:gd name="T31" fmla="*/ 16 h 52"/>
                  <a:gd name="T32" fmla="*/ 37 w 44"/>
                  <a:gd name="T33" fmla="*/ 25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52"/>
                  <a:gd name="T53" fmla="*/ 44 w 44"/>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52">
                    <a:moveTo>
                      <a:pt x="0" y="9"/>
                    </a:moveTo>
                    <a:lnTo>
                      <a:pt x="3" y="15"/>
                    </a:lnTo>
                    <a:lnTo>
                      <a:pt x="4" y="23"/>
                    </a:lnTo>
                    <a:lnTo>
                      <a:pt x="3" y="32"/>
                    </a:lnTo>
                    <a:lnTo>
                      <a:pt x="1" y="51"/>
                    </a:lnTo>
                    <a:lnTo>
                      <a:pt x="4" y="38"/>
                    </a:lnTo>
                    <a:lnTo>
                      <a:pt x="9" y="26"/>
                    </a:lnTo>
                    <a:lnTo>
                      <a:pt x="17" y="13"/>
                    </a:lnTo>
                    <a:lnTo>
                      <a:pt x="22" y="6"/>
                    </a:lnTo>
                    <a:lnTo>
                      <a:pt x="28" y="2"/>
                    </a:lnTo>
                    <a:lnTo>
                      <a:pt x="32" y="0"/>
                    </a:lnTo>
                    <a:lnTo>
                      <a:pt x="36" y="1"/>
                    </a:lnTo>
                    <a:lnTo>
                      <a:pt x="40" y="3"/>
                    </a:lnTo>
                    <a:lnTo>
                      <a:pt x="43" y="6"/>
                    </a:lnTo>
                    <a:lnTo>
                      <a:pt x="43" y="11"/>
                    </a:lnTo>
                    <a:lnTo>
                      <a:pt x="41" y="16"/>
                    </a:lnTo>
                    <a:lnTo>
                      <a:pt x="37" y="2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2" name="Line 57">
                <a:extLst>
                  <a:ext uri="{FF2B5EF4-FFF2-40B4-BE49-F238E27FC236}">
                    <a16:creationId xmlns:a16="http://schemas.microsoft.com/office/drawing/2014/main" id="{95317112-1A01-4E63-85C7-145996E113CE}"/>
                  </a:ext>
                </a:extLst>
              </p:cNvPr>
              <p:cNvSpPr>
                <a:spLocks noChangeAspect="1" noChangeShapeType="1"/>
              </p:cNvSpPr>
              <p:nvPr/>
            </p:nvSpPr>
            <p:spPr bwMode="auto">
              <a:xfrm flipH="1">
                <a:off x="1256" y="1069"/>
                <a:ext cx="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2443" name="Freeform 58">
                <a:extLst>
                  <a:ext uri="{FF2B5EF4-FFF2-40B4-BE49-F238E27FC236}">
                    <a16:creationId xmlns:a16="http://schemas.microsoft.com/office/drawing/2014/main" id="{7A87E08E-DCE0-4193-8584-9200A0797B76}"/>
                  </a:ext>
                </a:extLst>
              </p:cNvPr>
              <p:cNvSpPr>
                <a:spLocks noChangeAspect="1"/>
              </p:cNvSpPr>
              <p:nvPr/>
            </p:nvSpPr>
            <p:spPr bwMode="auto">
              <a:xfrm>
                <a:off x="800" y="1229"/>
                <a:ext cx="42" cy="17"/>
              </a:xfrm>
              <a:custGeom>
                <a:avLst/>
                <a:gdLst>
                  <a:gd name="T0" fmla="*/ 18 w 42"/>
                  <a:gd name="T1" fmla="*/ 0 h 17"/>
                  <a:gd name="T2" fmla="*/ 29 w 42"/>
                  <a:gd name="T3" fmla="*/ 0 h 17"/>
                  <a:gd name="T4" fmla="*/ 32 w 42"/>
                  <a:gd name="T5" fmla="*/ 1 h 17"/>
                  <a:gd name="T6" fmla="*/ 38 w 42"/>
                  <a:gd name="T7" fmla="*/ 3 h 17"/>
                  <a:gd name="T8" fmla="*/ 41 w 42"/>
                  <a:gd name="T9" fmla="*/ 6 h 17"/>
                  <a:gd name="T10" fmla="*/ 38 w 42"/>
                  <a:gd name="T11" fmla="*/ 10 h 17"/>
                  <a:gd name="T12" fmla="*/ 32 w 42"/>
                  <a:gd name="T13" fmla="*/ 12 h 17"/>
                  <a:gd name="T14" fmla="*/ 22 w 42"/>
                  <a:gd name="T15" fmla="*/ 16 h 17"/>
                  <a:gd name="T16" fmla="*/ 14 w 42"/>
                  <a:gd name="T17" fmla="*/ 16 h 17"/>
                  <a:gd name="T18" fmla="*/ 9 w 42"/>
                  <a:gd name="T19" fmla="*/ 14 h 17"/>
                  <a:gd name="T20" fmla="*/ 3 w 42"/>
                  <a:gd name="T21" fmla="*/ 12 h 17"/>
                  <a:gd name="T22" fmla="*/ 0 w 42"/>
                  <a:gd name="T23" fmla="*/ 10 h 17"/>
                  <a:gd name="T24" fmla="*/ 2 w 42"/>
                  <a:gd name="T25" fmla="*/ 5 h 17"/>
                  <a:gd name="T26" fmla="*/ 8 w 42"/>
                  <a:gd name="T27" fmla="*/ 3 h 17"/>
                  <a:gd name="T28" fmla="*/ 18 w 4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17"/>
                  <a:gd name="T47" fmla="*/ 42 w 4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17">
                    <a:moveTo>
                      <a:pt x="18" y="0"/>
                    </a:moveTo>
                    <a:lnTo>
                      <a:pt x="29" y="0"/>
                    </a:lnTo>
                    <a:lnTo>
                      <a:pt x="32" y="1"/>
                    </a:lnTo>
                    <a:lnTo>
                      <a:pt x="38" y="3"/>
                    </a:lnTo>
                    <a:lnTo>
                      <a:pt x="41" y="6"/>
                    </a:lnTo>
                    <a:lnTo>
                      <a:pt x="38" y="10"/>
                    </a:lnTo>
                    <a:lnTo>
                      <a:pt x="32" y="12"/>
                    </a:lnTo>
                    <a:lnTo>
                      <a:pt x="22" y="16"/>
                    </a:lnTo>
                    <a:lnTo>
                      <a:pt x="14" y="16"/>
                    </a:lnTo>
                    <a:lnTo>
                      <a:pt x="9" y="14"/>
                    </a:lnTo>
                    <a:lnTo>
                      <a:pt x="3" y="12"/>
                    </a:lnTo>
                    <a:lnTo>
                      <a:pt x="0" y="10"/>
                    </a:lnTo>
                    <a:lnTo>
                      <a:pt x="2" y="5"/>
                    </a:lnTo>
                    <a:lnTo>
                      <a:pt x="8" y="3"/>
                    </a:lnTo>
                    <a:lnTo>
                      <a:pt x="18"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4" name="Freeform 59">
                <a:extLst>
                  <a:ext uri="{FF2B5EF4-FFF2-40B4-BE49-F238E27FC236}">
                    <a16:creationId xmlns:a16="http://schemas.microsoft.com/office/drawing/2014/main" id="{A3575C8B-DE80-4461-B19E-E29E2B9BD4BF}"/>
                  </a:ext>
                </a:extLst>
              </p:cNvPr>
              <p:cNvSpPr>
                <a:spLocks noChangeAspect="1"/>
              </p:cNvSpPr>
              <p:nvPr/>
            </p:nvSpPr>
            <p:spPr bwMode="auto">
              <a:xfrm>
                <a:off x="788" y="1215"/>
                <a:ext cx="71" cy="17"/>
              </a:xfrm>
              <a:custGeom>
                <a:avLst/>
                <a:gdLst>
                  <a:gd name="T0" fmla="*/ 0 w 71"/>
                  <a:gd name="T1" fmla="*/ 8 h 17"/>
                  <a:gd name="T2" fmla="*/ 17 w 71"/>
                  <a:gd name="T3" fmla="*/ 2 h 17"/>
                  <a:gd name="T4" fmla="*/ 26 w 71"/>
                  <a:gd name="T5" fmla="*/ 0 h 17"/>
                  <a:gd name="T6" fmla="*/ 35 w 71"/>
                  <a:gd name="T7" fmla="*/ 0 h 17"/>
                  <a:gd name="T8" fmla="*/ 46 w 71"/>
                  <a:gd name="T9" fmla="*/ 1 h 17"/>
                  <a:gd name="T10" fmla="*/ 55 w 71"/>
                  <a:gd name="T11" fmla="*/ 4 h 17"/>
                  <a:gd name="T12" fmla="*/ 62 w 71"/>
                  <a:gd name="T13" fmla="*/ 8 h 17"/>
                  <a:gd name="T14" fmla="*/ 70 w 71"/>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7"/>
                  <a:gd name="T26" fmla="*/ 71 w 7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7">
                    <a:moveTo>
                      <a:pt x="0" y="8"/>
                    </a:moveTo>
                    <a:lnTo>
                      <a:pt x="17" y="2"/>
                    </a:lnTo>
                    <a:lnTo>
                      <a:pt x="26" y="0"/>
                    </a:lnTo>
                    <a:lnTo>
                      <a:pt x="35" y="0"/>
                    </a:lnTo>
                    <a:lnTo>
                      <a:pt x="46" y="1"/>
                    </a:lnTo>
                    <a:lnTo>
                      <a:pt x="55" y="4"/>
                    </a:lnTo>
                    <a:lnTo>
                      <a:pt x="62" y="8"/>
                    </a:lnTo>
                    <a:lnTo>
                      <a:pt x="7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5" name="Freeform 60">
                <a:extLst>
                  <a:ext uri="{FF2B5EF4-FFF2-40B4-BE49-F238E27FC236}">
                    <a16:creationId xmlns:a16="http://schemas.microsoft.com/office/drawing/2014/main" id="{336E6FD6-36E1-4F05-B426-E48A17579572}"/>
                  </a:ext>
                </a:extLst>
              </p:cNvPr>
              <p:cNvSpPr>
                <a:spLocks noChangeAspect="1"/>
              </p:cNvSpPr>
              <p:nvPr/>
            </p:nvSpPr>
            <p:spPr bwMode="auto">
              <a:xfrm>
                <a:off x="778" y="1240"/>
                <a:ext cx="83" cy="27"/>
              </a:xfrm>
              <a:custGeom>
                <a:avLst/>
                <a:gdLst>
                  <a:gd name="T0" fmla="*/ 0 w 83"/>
                  <a:gd name="T1" fmla="*/ 0 h 27"/>
                  <a:gd name="T2" fmla="*/ 3 w 83"/>
                  <a:gd name="T3" fmla="*/ 7 h 27"/>
                  <a:gd name="T4" fmla="*/ 7 w 83"/>
                  <a:gd name="T5" fmla="*/ 13 h 27"/>
                  <a:gd name="T6" fmla="*/ 16 w 83"/>
                  <a:gd name="T7" fmla="*/ 20 h 27"/>
                  <a:gd name="T8" fmla="*/ 27 w 83"/>
                  <a:gd name="T9" fmla="*/ 23 h 27"/>
                  <a:gd name="T10" fmla="*/ 37 w 83"/>
                  <a:gd name="T11" fmla="*/ 26 h 27"/>
                  <a:gd name="T12" fmla="*/ 48 w 83"/>
                  <a:gd name="T13" fmla="*/ 26 h 27"/>
                  <a:gd name="T14" fmla="*/ 58 w 83"/>
                  <a:gd name="T15" fmla="*/ 23 h 27"/>
                  <a:gd name="T16" fmla="*/ 68 w 83"/>
                  <a:gd name="T17" fmla="*/ 19 h 27"/>
                  <a:gd name="T18" fmla="*/ 76 w 83"/>
                  <a:gd name="T19" fmla="*/ 12 h 27"/>
                  <a:gd name="T20" fmla="*/ 82 w 83"/>
                  <a:gd name="T21" fmla="*/ 3 h 27"/>
                  <a:gd name="T22" fmla="*/ 72 w 83"/>
                  <a:gd name="T23" fmla="*/ 10 h 27"/>
                  <a:gd name="T24" fmla="*/ 61 w 83"/>
                  <a:gd name="T25" fmla="*/ 15 h 27"/>
                  <a:gd name="T26" fmla="*/ 50 w 83"/>
                  <a:gd name="T27" fmla="*/ 17 h 27"/>
                  <a:gd name="T28" fmla="*/ 40 w 83"/>
                  <a:gd name="T29" fmla="*/ 18 h 27"/>
                  <a:gd name="T30" fmla="*/ 29 w 83"/>
                  <a:gd name="T31" fmla="*/ 16 h 27"/>
                  <a:gd name="T32" fmla="*/ 19 w 83"/>
                  <a:gd name="T33" fmla="*/ 13 h 27"/>
                  <a:gd name="T34" fmla="*/ 9 w 83"/>
                  <a:gd name="T35" fmla="*/ 8 h 27"/>
                  <a:gd name="T36" fmla="*/ 0 w 83"/>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27"/>
                  <a:gd name="T59" fmla="*/ 83 w 83"/>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27">
                    <a:moveTo>
                      <a:pt x="0" y="0"/>
                    </a:moveTo>
                    <a:lnTo>
                      <a:pt x="3" y="7"/>
                    </a:lnTo>
                    <a:lnTo>
                      <a:pt x="7" y="13"/>
                    </a:lnTo>
                    <a:lnTo>
                      <a:pt x="16" y="20"/>
                    </a:lnTo>
                    <a:lnTo>
                      <a:pt x="27" y="23"/>
                    </a:lnTo>
                    <a:lnTo>
                      <a:pt x="37" y="26"/>
                    </a:lnTo>
                    <a:lnTo>
                      <a:pt x="48" y="26"/>
                    </a:lnTo>
                    <a:lnTo>
                      <a:pt x="58" y="23"/>
                    </a:lnTo>
                    <a:lnTo>
                      <a:pt x="68" y="19"/>
                    </a:lnTo>
                    <a:lnTo>
                      <a:pt x="76" y="12"/>
                    </a:lnTo>
                    <a:lnTo>
                      <a:pt x="82" y="3"/>
                    </a:lnTo>
                    <a:lnTo>
                      <a:pt x="72" y="10"/>
                    </a:lnTo>
                    <a:lnTo>
                      <a:pt x="61" y="15"/>
                    </a:lnTo>
                    <a:lnTo>
                      <a:pt x="50" y="17"/>
                    </a:lnTo>
                    <a:lnTo>
                      <a:pt x="40" y="18"/>
                    </a:lnTo>
                    <a:lnTo>
                      <a:pt x="29" y="16"/>
                    </a:lnTo>
                    <a:lnTo>
                      <a:pt x="19" y="13"/>
                    </a:lnTo>
                    <a:lnTo>
                      <a:pt x="9" y="8"/>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2404" name="Freeform 61">
              <a:extLst>
                <a:ext uri="{FF2B5EF4-FFF2-40B4-BE49-F238E27FC236}">
                  <a16:creationId xmlns:a16="http://schemas.microsoft.com/office/drawing/2014/main" id="{5065B275-A923-4205-ACE5-62A7BBD7F8D2}"/>
                </a:ext>
              </a:extLst>
            </p:cNvPr>
            <p:cNvSpPr>
              <a:spLocks noChangeAspect="1"/>
            </p:cNvSpPr>
            <p:nvPr/>
          </p:nvSpPr>
          <p:spPr bwMode="auto">
            <a:xfrm>
              <a:off x="4314" y="98"/>
              <a:ext cx="174" cy="63"/>
            </a:xfrm>
            <a:custGeom>
              <a:avLst/>
              <a:gdLst>
                <a:gd name="T0" fmla="*/ 0 w 174"/>
                <a:gd name="T1" fmla="*/ 0 h 63"/>
                <a:gd name="T2" fmla="*/ 87 w 174"/>
                <a:gd name="T3" fmla="*/ 55 h 63"/>
                <a:gd name="T4" fmla="*/ 174 w 174"/>
                <a:gd name="T5" fmla="*/ 48 h 63"/>
                <a:gd name="T6" fmla="*/ 0 60000 65536"/>
                <a:gd name="T7" fmla="*/ 0 60000 65536"/>
                <a:gd name="T8" fmla="*/ 0 60000 65536"/>
                <a:gd name="T9" fmla="*/ 0 w 174"/>
                <a:gd name="T10" fmla="*/ 0 h 63"/>
                <a:gd name="T11" fmla="*/ 174 w 174"/>
                <a:gd name="T12" fmla="*/ 63 h 63"/>
              </a:gdLst>
              <a:ahLst/>
              <a:cxnLst>
                <a:cxn ang="T6">
                  <a:pos x="T0" y="T1"/>
                </a:cxn>
                <a:cxn ang="T7">
                  <a:pos x="T2" y="T3"/>
                </a:cxn>
                <a:cxn ang="T8">
                  <a:pos x="T4" y="T5"/>
                </a:cxn>
              </a:cxnLst>
              <a:rect l="T9" t="T10" r="T11" b="T12"/>
              <a:pathLst>
                <a:path w="174" h="63">
                  <a:moveTo>
                    <a:pt x="0" y="0"/>
                  </a:moveTo>
                  <a:cubicBezTo>
                    <a:pt x="29" y="23"/>
                    <a:pt x="58" y="47"/>
                    <a:pt x="87" y="55"/>
                  </a:cubicBezTo>
                  <a:cubicBezTo>
                    <a:pt x="116" y="63"/>
                    <a:pt x="145" y="55"/>
                    <a:pt x="174" y="48"/>
                  </a:cubicBezTo>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5" name="Freeform 62">
              <a:extLst>
                <a:ext uri="{FF2B5EF4-FFF2-40B4-BE49-F238E27FC236}">
                  <a16:creationId xmlns:a16="http://schemas.microsoft.com/office/drawing/2014/main" id="{9CDE7C9D-9081-4A15-B780-287CF96CAA8C}"/>
                </a:ext>
              </a:extLst>
            </p:cNvPr>
            <p:cNvSpPr>
              <a:spLocks noChangeAspect="1"/>
            </p:cNvSpPr>
            <p:nvPr/>
          </p:nvSpPr>
          <p:spPr bwMode="auto">
            <a:xfrm>
              <a:off x="4314" y="94"/>
              <a:ext cx="178" cy="54"/>
            </a:xfrm>
            <a:custGeom>
              <a:avLst/>
              <a:gdLst>
                <a:gd name="T0" fmla="*/ 0 w 178"/>
                <a:gd name="T1" fmla="*/ 0 h 54"/>
                <a:gd name="T2" fmla="*/ 86 w 178"/>
                <a:gd name="T3" fmla="*/ 27 h 54"/>
                <a:gd name="T4" fmla="*/ 132 w 178"/>
                <a:gd name="T5" fmla="*/ 24 h 54"/>
                <a:gd name="T6" fmla="*/ 171 w 178"/>
                <a:gd name="T7" fmla="*/ 43 h 54"/>
                <a:gd name="T8" fmla="*/ 173 w 178"/>
                <a:gd name="T9" fmla="*/ 54 h 54"/>
                <a:gd name="T10" fmla="*/ 0 60000 65536"/>
                <a:gd name="T11" fmla="*/ 0 60000 65536"/>
                <a:gd name="T12" fmla="*/ 0 60000 65536"/>
                <a:gd name="T13" fmla="*/ 0 60000 65536"/>
                <a:gd name="T14" fmla="*/ 0 60000 65536"/>
                <a:gd name="T15" fmla="*/ 0 w 178"/>
                <a:gd name="T16" fmla="*/ 0 h 54"/>
                <a:gd name="T17" fmla="*/ 178 w 178"/>
                <a:gd name="T18" fmla="*/ 54 h 54"/>
              </a:gdLst>
              <a:ahLst/>
              <a:cxnLst>
                <a:cxn ang="T10">
                  <a:pos x="T0" y="T1"/>
                </a:cxn>
                <a:cxn ang="T11">
                  <a:pos x="T2" y="T3"/>
                </a:cxn>
                <a:cxn ang="T12">
                  <a:pos x="T4" y="T5"/>
                </a:cxn>
                <a:cxn ang="T13">
                  <a:pos x="T6" y="T7"/>
                </a:cxn>
                <a:cxn ang="T14">
                  <a:pos x="T8" y="T9"/>
                </a:cxn>
              </a:cxnLst>
              <a:rect l="T15" t="T16" r="T17" b="T18"/>
              <a:pathLst>
                <a:path w="178" h="54">
                  <a:moveTo>
                    <a:pt x="0" y="0"/>
                  </a:moveTo>
                  <a:cubicBezTo>
                    <a:pt x="32" y="11"/>
                    <a:pt x="64" y="23"/>
                    <a:pt x="86" y="27"/>
                  </a:cubicBezTo>
                  <a:cubicBezTo>
                    <a:pt x="108" y="31"/>
                    <a:pt x="118" y="21"/>
                    <a:pt x="132" y="24"/>
                  </a:cubicBezTo>
                  <a:cubicBezTo>
                    <a:pt x="146" y="27"/>
                    <a:pt x="164" y="38"/>
                    <a:pt x="171" y="43"/>
                  </a:cubicBezTo>
                  <a:cubicBezTo>
                    <a:pt x="178" y="48"/>
                    <a:pt x="175" y="51"/>
                    <a:pt x="173" y="54"/>
                  </a:cubicBezTo>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6" name="Freeform 63">
              <a:extLst>
                <a:ext uri="{FF2B5EF4-FFF2-40B4-BE49-F238E27FC236}">
                  <a16:creationId xmlns:a16="http://schemas.microsoft.com/office/drawing/2014/main" id="{5CE7721F-28F0-4B26-A226-1976D78BA4A8}"/>
                </a:ext>
              </a:extLst>
            </p:cNvPr>
            <p:cNvSpPr>
              <a:spLocks noChangeAspect="1"/>
            </p:cNvSpPr>
            <p:nvPr/>
          </p:nvSpPr>
          <p:spPr bwMode="auto">
            <a:xfrm>
              <a:off x="4472" y="133"/>
              <a:ext cx="40" cy="114"/>
            </a:xfrm>
            <a:custGeom>
              <a:avLst/>
              <a:gdLst>
                <a:gd name="T0" fmla="*/ 3 w 40"/>
                <a:gd name="T1" fmla="*/ 20 h 114"/>
                <a:gd name="T2" fmla="*/ 27 w 40"/>
                <a:gd name="T3" fmla="*/ 85 h 114"/>
                <a:gd name="T4" fmla="*/ 33 w 40"/>
                <a:gd name="T5" fmla="*/ 112 h 114"/>
                <a:gd name="T6" fmla="*/ 40 w 40"/>
                <a:gd name="T7" fmla="*/ 70 h 114"/>
                <a:gd name="T8" fmla="*/ 33 w 40"/>
                <a:gd name="T9" fmla="*/ 25 h 114"/>
                <a:gd name="T10" fmla="*/ 10 w 40"/>
                <a:gd name="T11" fmla="*/ 2 h 114"/>
                <a:gd name="T12" fmla="*/ 3 w 40"/>
                <a:gd name="T13" fmla="*/ 20 h 114"/>
                <a:gd name="T14" fmla="*/ 0 60000 65536"/>
                <a:gd name="T15" fmla="*/ 0 60000 65536"/>
                <a:gd name="T16" fmla="*/ 0 60000 65536"/>
                <a:gd name="T17" fmla="*/ 0 60000 65536"/>
                <a:gd name="T18" fmla="*/ 0 60000 65536"/>
                <a:gd name="T19" fmla="*/ 0 60000 65536"/>
                <a:gd name="T20" fmla="*/ 0 60000 65536"/>
                <a:gd name="T21" fmla="*/ 0 w 40"/>
                <a:gd name="T22" fmla="*/ 0 h 114"/>
                <a:gd name="T23" fmla="*/ 40 w 4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14">
                  <a:moveTo>
                    <a:pt x="3" y="20"/>
                  </a:moveTo>
                  <a:cubicBezTo>
                    <a:pt x="6" y="34"/>
                    <a:pt x="22" y="70"/>
                    <a:pt x="27" y="85"/>
                  </a:cubicBezTo>
                  <a:cubicBezTo>
                    <a:pt x="32" y="100"/>
                    <a:pt x="31" y="114"/>
                    <a:pt x="33" y="112"/>
                  </a:cubicBezTo>
                  <a:cubicBezTo>
                    <a:pt x="35" y="110"/>
                    <a:pt x="40" y="84"/>
                    <a:pt x="40" y="70"/>
                  </a:cubicBezTo>
                  <a:cubicBezTo>
                    <a:pt x="40" y="56"/>
                    <a:pt x="38" y="36"/>
                    <a:pt x="33" y="25"/>
                  </a:cubicBezTo>
                  <a:cubicBezTo>
                    <a:pt x="28" y="14"/>
                    <a:pt x="15" y="4"/>
                    <a:pt x="10" y="2"/>
                  </a:cubicBezTo>
                  <a:cubicBezTo>
                    <a:pt x="5" y="0"/>
                    <a:pt x="0" y="6"/>
                    <a:pt x="3" y="20"/>
                  </a:cubicBezTo>
                  <a:close/>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7" name="Freeform 64">
              <a:extLst>
                <a:ext uri="{FF2B5EF4-FFF2-40B4-BE49-F238E27FC236}">
                  <a16:creationId xmlns:a16="http://schemas.microsoft.com/office/drawing/2014/main" id="{7600629B-C4D7-4F01-B9F9-FBCAF55A65FD}"/>
                </a:ext>
              </a:extLst>
            </p:cNvPr>
            <p:cNvSpPr>
              <a:spLocks noChangeAspect="1"/>
            </p:cNvSpPr>
            <p:nvPr/>
          </p:nvSpPr>
          <p:spPr bwMode="auto">
            <a:xfrm>
              <a:off x="4331" y="121"/>
              <a:ext cx="40" cy="54"/>
            </a:xfrm>
            <a:custGeom>
              <a:avLst/>
              <a:gdLst>
                <a:gd name="T0" fmla="*/ 1 w 40"/>
                <a:gd name="T1" fmla="*/ 49 h 54"/>
                <a:gd name="T2" fmla="*/ 21 w 40"/>
                <a:gd name="T3" fmla="*/ 5 h 54"/>
                <a:gd name="T4" fmla="*/ 39 w 40"/>
                <a:gd name="T5" fmla="*/ 19 h 54"/>
                <a:gd name="T6" fmla="*/ 25 w 40"/>
                <a:gd name="T7" fmla="*/ 35 h 54"/>
                <a:gd name="T8" fmla="*/ 1 w 40"/>
                <a:gd name="T9" fmla="*/ 49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1" y="49"/>
                  </a:moveTo>
                  <a:cubicBezTo>
                    <a:pt x="0" y="44"/>
                    <a:pt x="15" y="10"/>
                    <a:pt x="21" y="5"/>
                  </a:cubicBezTo>
                  <a:cubicBezTo>
                    <a:pt x="27" y="0"/>
                    <a:pt x="38" y="14"/>
                    <a:pt x="39" y="19"/>
                  </a:cubicBezTo>
                  <a:cubicBezTo>
                    <a:pt x="40" y="24"/>
                    <a:pt x="31" y="31"/>
                    <a:pt x="25" y="35"/>
                  </a:cubicBezTo>
                  <a:cubicBezTo>
                    <a:pt x="19" y="39"/>
                    <a:pt x="2" y="54"/>
                    <a:pt x="1" y="49"/>
                  </a:cubicBezTo>
                  <a:close/>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297" name="Group 65">
            <a:extLst>
              <a:ext uri="{FF2B5EF4-FFF2-40B4-BE49-F238E27FC236}">
                <a16:creationId xmlns:a16="http://schemas.microsoft.com/office/drawing/2014/main" id="{62B2F42A-ED95-4BB4-93C5-175B1AA7E6D6}"/>
              </a:ext>
            </a:extLst>
          </p:cNvPr>
          <p:cNvGrpSpPr>
            <a:grpSpLocks noChangeAspect="1"/>
          </p:cNvGrpSpPr>
          <p:nvPr/>
        </p:nvGrpSpPr>
        <p:grpSpPr bwMode="auto">
          <a:xfrm>
            <a:off x="9511508" y="5500689"/>
            <a:ext cx="1381125" cy="1011237"/>
            <a:chOff x="748" y="1074"/>
            <a:chExt cx="950" cy="696"/>
          </a:xfrm>
        </p:grpSpPr>
        <p:sp>
          <p:nvSpPr>
            <p:cNvPr id="12367" name="Line 66">
              <a:extLst>
                <a:ext uri="{FF2B5EF4-FFF2-40B4-BE49-F238E27FC236}">
                  <a16:creationId xmlns:a16="http://schemas.microsoft.com/office/drawing/2014/main" id="{44C35071-16AF-4237-A864-B4B50A09EADE}"/>
                </a:ext>
              </a:extLst>
            </p:cNvPr>
            <p:cNvSpPr>
              <a:spLocks noChangeAspect="1" noChangeShapeType="1"/>
            </p:cNvSpPr>
            <p:nvPr/>
          </p:nvSpPr>
          <p:spPr bwMode="auto">
            <a:xfrm>
              <a:off x="1298" y="1756"/>
              <a:ext cx="256"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68" name="Line 67">
              <a:extLst>
                <a:ext uri="{FF2B5EF4-FFF2-40B4-BE49-F238E27FC236}">
                  <a16:creationId xmlns:a16="http://schemas.microsoft.com/office/drawing/2014/main" id="{2CAF0F71-F725-47E3-94B1-B7D64A83520E}"/>
                </a:ext>
              </a:extLst>
            </p:cNvPr>
            <p:cNvSpPr>
              <a:spLocks noChangeAspect="1" noChangeShapeType="1"/>
            </p:cNvSpPr>
            <p:nvPr/>
          </p:nvSpPr>
          <p:spPr bwMode="auto">
            <a:xfrm>
              <a:off x="1337" y="1749"/>
              <a:ext cx="225"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69" name="Line 68">
              <a:extLst>
                <a:ext uri="{FF2B5EF4-FFF2-40B4-BE49-F238E27FC236}">
                  <a16:creationId xmlns:a16="http://schemas.microsoft.com/office/drawing/2014/main" id="{D976A00C-4AD5-447A-BB76-929B4266306A}"/>
                </a:ext>
              </a:extLst>
            </p:cNvPr>
            <p:cNvSpPr>
              <a:spLocks noChangeAspect="1" noChangeShapeType="1"/>
            </p:cNvSpPr>
            <p:nvPr/>
          </p:nvSpPr>
          <p:spPr bwMode="auto">
            <a:xfrm>
              <a:off x="1423" y="1742"/>
              <a:ext cx="157"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0" name="Line 69">
              <a:extLst>
                <a:ext uri="{FF2B5EF4-FFF2-40B4-BE49-F238E27FC236}">
                  <a16:creationId xmlns:a16="http://schemas.microsoft.com/office/drawing/2014/main" id="{E19F84CB-F3A9-49D8-B5F3-371CF3A46310}"/>
                </a:ext>
              </a:extLst>
            </p:cNvPr>
            <p:cNvSpPr>
              <a:spLocks noChangeAspect="1" noChangeShapeType="1"/>
            </p:cNvSpPr>
            <p:nvPr/>
          </p:nvSpPr>
          <p:spPr bwMode="auto">
            <a:xfrm>
              <a:off x="1470" y="1735"/>
              <a:ext cx="81"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1" name="Line 70">
              <a:extLst>
                <a:ext uri="{FF2B5EF4-FFF2-40B4-BE49-F238E27FC236}">
                  <a16:creationId xmlns:a16="http://schemas.microsoft.com/office/drawing/2014/main" id="{0D9F9E53-8E31-4521-9AE6-FB972C156439}"/>
                </a:ext>
              </a:extLst>
            </p:cNvPr>
            <p:cNvSpPr>
              <a:spLocks noChangeAspect="1" noChangeShapeType="1"/>
            </p:cNvSpPr>
            <p:nvPr/>
          </p:nvSpPr>
          <p:spPr bwMode="auto">
            <a:xfrm>
              <a:off x="1494" y="1730"/>
              <a:ext cx="37"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2" name="Freeform 71">
              <a:extLst>
                <a:ext uri="{FF2B5EF4-FFF2-40B4-BE49-F238E27FC236}">
                  <a16:creationId xmlns:a16="http://schemas.microsoft.com/office/drawing/2014/main" id="{0B589214-EF37-4F3D-B1DA-1A7DB302BF7C}"/>
                </a:ext>
              </a:extLst>
            </p:cNvPr>
            <p:cNvSpPr>
              <a:spLocks noChangeAspect="1"/>
            </p:cNvSpPr>
            <p:nvPr/>
          </p:nvSpPr>
          <p:spPr bwMode="auto">
            <a:xfrm>
              <a:off x="1541" y="1251"/>
              <a:ext cx="39" cy="101"/>
            </a:xfrm>
            <a:custGeom>
              <a:avLst/>
              <a:gdLst>
                <a:gd name="T0" fmla="*/ 0 w 15"/>
                <a:gd name="T1" fmla="*/ 0 h 43"/>
                <a:gd name="T2" fmla="*/ 3 w 15"/>
                <a:gd name="T3" fmla="*/ 2 h 43"/>
                <a:gd name="T4" fmla="*/ 6 w 15"/>
                <a:gd name="T5" fmla="*/ 6 h 43"/>
                <a:gd name="T6" fmla="*/ 8 w 15"/>
                <a:gd name="T7" fmla="*/ 12 h 43"/>
                <a:gd name="T8" fmla="*/ 11 w 15"/>
                <a:gd name="T9" fmla="*/ 18 h 43"/>
                <a:gd name="T10" fmla="*/ 12 w 15"/>
                <a:gd name="T11" fmla="*/ 24 h 43"/>
                <a:gd name="T12" fmla="*/ 13 w 15"/>
                <a:gd name="T13" fmla="*/ 31 h 43"/>
                <a:gd name="T14" fmla="*/ 14 w 15"/>
                <a:gd name="T15" fmla="*/ 37 h 43"/>
                <a:gd name="T16" fmla="*/ 14 w 15"/>
                <a:gd name="T17" fmla="*/ 4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43"/>
                <a:gd name="T29" fmla="*/ 15 w 1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43">
                  <a:moveTo>
                    <a:pt x="0" y="0"/>
                  </a:moveTo>
                  <a:lnTo>
                    <a:pt x="3" y="2"/>
                  </a:lnTo>
                  <a:lnTo>
                    <a:pt x="6" y="6"/>
                  </a:lnTo>
                  <a:lnTo>
                    <a:pt x="8" y="12"/>
                  </a:lnTo>
                  <a:lnTo>
                    <a:pt x="11" y="18"/>
                  </a:lnTo>
                  <a:lnTo>
                    <a:pt x="12" y="24"/>
                  </a:lnTo>
                  <a:lnTo>
                    <a:pt x="13" y="31"/>
                  </a:lnTo>
                  <a:lnTo>
                    <a:pt x="14" y="37"/>
                  </a:lnTo>
                  <a:lnTo>
                    <a:pt x="14" y="4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3" name="Freeform 72">
              <a:extLst>
                <a:ext uri="{FF2B5EF4-FFF2-40B4-BE49-F238E27FC236}">
                  <a16:creationId xmlns:a16="http://schemas.microsoft.com/office/drawing/2014/main" id="{6C99649F-C449-4980-A984-4089433B3264}"/>
                </a:ext>
              </a:extLst>
            </p:cNvPr>
            <p:cNvSpPr>
              <a:spLocks noChangeAspect="1"/>
            </p:cNvSpPr>
            <p:nvPr/>
          </p:nvSpPr>
          <p:spPr bwMode="auto">
            <a:xfrm>
              <a:off x="1536" y="1251"/>
              <a:ext cx="36" cy="130"/>
            </a:xfrm>
            <a:custGeom>
              <a:avLst/>
              <a:gdLst>
                <a:gd name="T0" fmla="*/ 0 w 14"/>
                <a:gd name="T1" fmla="*/ 0 h 55"/>
                <a:gd name="T2" fmla="*/ 5 w 14"/>
                <a:gd name="T3" fmla="*/ 7 h 55"/>
                <a:gd name="T4" fmla="*/ 10 w 14"/>
                <a:gd name="T5" fmla="*/ 15 h 55"/>
                <a:gd name="T6" fmla="*/ 11 w 14"/>
                <a:gd name="T7" fmla="*/ 22 h 55"/>
                <a:gd name="T8" fmla="*/ 13 w 14"/>
                <a:gd name="T9" fmla="*/ 29 h 55"/>
                <a:gd name="T10" fmla="*/ 11 w 14"/>
                <a:gd name="T11" fmla="*/ 36 h 55"/>
                <a:gd name="T12" fmla="*/ 10 w 14"/>
                <a:gd name="T13" fmla="*/ 42 h 55"/>
                <a:gd name="T14" fmla="*/ 10 w 14"/>
                <a:gd name="T15" fmla="*/ 49 h 55"/>
                <a:gd name="T16" fmla="*/ 10 w 14"/>
                <a:gd name="T17" fmla="*/ 54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55"/>
                <a:gd name="T29" fmla="*/ 14 w 1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55">
                  <a:moveTo>
                    <a:pt x="0" y="0"/>
                  </a:moveTo>
                  <a:lnTo>
                    <a:pt x="5" y="7"/>
                  </a:lnTo>
                  <a:lnTo>
                    <a:pt x="10" y="15"/>
                  </a:lnTo>
                  <a:lnTo>
                    <a:pt x="11" y="22"/>
                  </a:lnTo>
                  <a:lnTo>
                    <a:pt x="13" y="29"/>
                  </a:lnTo>
                  <a:lnTo>
                    <a:pt x="11" y="36"/>
                  </a:lnTo>
                  <a:lnTo>
                    <a:pt x="10" y="42"/>
                  </a:lnTo>
                  <a:lnTo>
                    <a:pt x="10" y="49"/>
                  </a:lnTo>
                  <a:lnTo>
                    <a:pt x="10" y="5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4" name="Freeform 73">
              <a:extLst>
                <a:ext uri="{FF2B5EF4-FFF2-40B4-BE49-F238E27FC236}">
                  <a16:creationId xmlns:a16="http://schemas.microsoft.com/office/drawing/2014/main" id="{72E6AC2F-8B55-4960-92F4-60F550A54B86}"/>
                </a:ext>
              </a:extLst>
            </p:cNvPr>
            <p:cNvSpPr>
              <a:spLocks noChangeAspect="1"/>
            </p:cNvSpPr>
            <p:nvPr/>
          </p:nvSpPr>
          <p:spPr bwMode="auto">
            <a:xfrm>
              <a:off x="879" y="1652"/>
              <a:ext cx="348" cy="118"/>
            </a:xfrm>
            <a:custGeom>
              <a:avLst/>
              <a:gdLst>
                <a:gd name="T0" fmla="*/ 95 w 133"/>
                <a:gd name="T1" fmla="*/ 0 h 50"/>
                <a:gd name="T2" fmla="*/ 95 w 133"/>
                <a:gd name="T3" fmla="*/ 6 h 50"/>
                <a:gd name="T4" fmla="*/ 92 w 133"/>
                <a:gd name="T5" fmla="*/ 10 h 50"/>
                <a:gd name="T6" fmla="*/ 90 w 133"/>
                <a:gd name="T7" fmla="*/ 11 h 50"/>
                <a:gd name="T8" fmla="*/ 83 w 133"/>
                <a:gd name="T9" fmla="*/ 10 h 50"/>
                <a:gd name="T10" fmla="*/ 72 w 133"/>
                <a:gd name="T11" fmla="*/ 8 h 50"/>
                <a:gd name="T12" fmla="*/ 62 w 133"/>
                <a:gd name="T13" fmla="*/ 6 h 50"/>
                <a:gd name="T14" fmla="*/ 52 w 133"/>
                <a:gd name="T15" fmla="*/ 6 h 50"/>
                <a:gd name="T16" fmla="*/ 41 w 133"/>
                <a:gd name="T17" fmla="*/ 6 h 50"/>
                <a:gd name="T18" fmla="*/ 29 w 133"/>
                <a:gd name="T19" fmla="*/ 8 h 50"/>
                <a:gd name="T20" fmla="*/ 19 w 133"/>
                <a:gd name="T21" fmla="*/ 12 h 50"/>
                <a:gd name="T22" fmla="*/ 10 w 133"/>
                <a:gd name="T23" fmla="*/ 18 h 50"/>
                <a:gd name="T24" fmla="*/ 0 w 133"/>
                <a:gd name="T25" fmla="*/ 29 h 50"/>
                <a:gd name="T26" fmla="*/ 5 w 133"/>
                <a:gd name="T27" fmla="*/ 37 h 50"/>
                <a:gd name="T28" fmla="*/ 14 w 133"/>
                <a:gd name="T29" fmla="*/ 44 h 50"/>
                <a:gd name="T30" fmla="*/ 28 w 133"/>
                <a:gd name="T31" fmla="*/ 47 h 50"/>
                <a:gd name="T32" fmla="*/ 44 w 133"/>
                <a:gd name="T33" fmla="*/ 48 h 50"/>
                <a:gd name="T34" fmla="*/ 61 w 133"/>
                <a:gd name="T35" fmla="*/ 49 h 50"/>
                <a:gd name="T36" fmla="*/ 77 w 133"/>
                <a:gd name="T37" fmla="*/ 48 h 50"/>
                <a:gd name="T38" fmla="*/ 92 w 133"/>
                <a:gd name="T39" fmla="*/ 47 h 50"/>
                <a:gd name="T40" fmla="*/ 106 w 133"/>
                <a:gd name="T41" fmla="*/ 45 h 50"/>
                <a:gd name="T42" fmla="*/ 109 w 133"/>
                <a:gd name="T43" fmla="*/ 47 h 50"/>
                <a:gd name="T44" fmla="*/ 114 w 133"/>
                <a:gd name="T45" fmla="*/ 45 h 50"/>
                <a:gd name="T46" fmla="*/ 117 w 133"/>
                <a:gd name="T47" fmla="*/ 44 h 50"/>
                <a:gd name="T48" fmla="*/ 119 w 133"/>
                <a:gd name="T49" fmla="*/ 38 h 50"/>
                <a:gd name="T50" fmla="*/ 132 w 133"/>
                <a:gd name="T51" fmla="*/ 25 h 50"/>
                <a:gd name="T52" fmla="*/ 129 w 133"/>
                <a:gd name="T53" fmla="*/ 22 h 50"/>
                <a:gd name="T54" fmla="*/ 126 w 133"/>
                <a:gd name="T55" fmla="*/ 21 h 50"/>
                <a:gd name="T56" fmla="*/ 122 w 133"/>
                <a:gd name="T57" fmla="*/ 20 h 50"/>
                <a:gd name="T58" fmla="*/ 119 w 133"/>
                <a:gd name="T59" fmla="*/ 17 h 50"/>
                <a:gd name="T60" fmla="*/ 115 w 133"/>
                <a:gd name="T61" fmla="*/ 15 h 50"/>
                <a:gd name="T62" fmla="*/ 114 w 133"/>
                <a:gd name="T63" fmla="*/ 12 h 50"/>
                <a:gd name="T64" fmla="*/ 113 w 133"/>
                <a:gd name="T65" fmla="*/ 8 h 50"/>
                <a:gd name="T66" fmla="*/ 113 w 133"/>
                <a:gd name="T67" fmla="*/ 3 h 50"/>
                <a:gd name="T68" fmla="*/ 95 w 133"/>
                <a:gd name="T69" fmla="*/ 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50"/>
                <a:gd name="T107" fmla="*/ 133 w 133"/>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50">
                  <a:moveTo>
                    <a:pt x="95" y="0"/>
                  </a:moveTo>
                  <a:lnTo>
                    <a:pt x="95" y="6"/>
                  </a:lnTo>
                  <a:lnTo>
                    <a:pt x="92" y="10"/>
                  </a:lnTo>
                  <a:lnTo>
                    <a:pt x="90" y="11"/>
                  </a:lnTo>
                  <a:lnTo>
                    <a:pt x="83" y="10"/>
                  </a:lnTo>
                  <a:lnTo>
                    <a:pt x="72" y="8"/>
                  </a:lnTo>
                  <a:lnTo>
                    <a:pt x="62" y="6"/>
                  </a:lnTo>
                  <a:lnTo>
                    <a:pt x="52" y="6"/>
                  </a:lnTo>
                  <a:lnTo>
                    <a:pt x="41" y="6"/>
                  </a:lnTo>
                  <a:lnTo>
                    <a:pt x="29" y="8"/>
                  </a:lnTo>
                  <a:lnTo>
                    <a:pt x="19" y="12"/>
                  </a:lnTo>
                  <a:lnTo>
                    <a:pt x="10" y="18"/>
                  </a:lnTo>
                  <a:lnTo>
                    <a:pt x="0" y="29"/>
                  </a:lnTo>
                  <a:lnTo>
                    <a:pt x="5" y="37"/>
                  </a:lnTo>
                  <a:lnTo>
                    <a:pt x="14" y="44"/>
                  </a:lnTo>
                  <a:lnTo>
                    <a:pt x="28" y="47"/>
                  </a:lnTo>
                  <a:lnTo>
                    <a:pt x="44" y="48"/>
                  </a:lnTo>
                  <a:lnTo>
                    <a:pt x="61" y="49"/>
                  </a:lnTo>
                  <a:lnTo>
                    <a:pt x="77" y="48"/>
                  </a:lnTo>
                  <a:lnTo>
                    <a:pt x="92" y="47"/>
                  </a:lnTo>
                  <a:lnTo>
                    <a:pt x="106" y="45"/>
                  </a:lnTo>
                  <a:lnTo>
                    <a:pt x="109" y="47"/>
                  </a:lnTo>
                  <a:lnTo>
                    <a:pt x="114" y="45"/>
                  </a:lnTo>
                  <a:lnTo>
                    <a:pt x="117" y="44"/>
                  </a:lnTo>
                  <a:lnTo>
                    <a:pt x="119" y="38"/>
                  </a:lnTo>
                  <a:lnTo>
                    <a:pt x="132" y="25"/>
                  </a:lnTo>
                  <a:lnTo>
                    <a:pt x="129" y="22"/>
                  </a:lnTo>
                  <a:lnTo>
                    <a:pt x="126" y="21"/>
                  </a:lnTo>
                  <a:lnTo>
                    <a:pt x="122" y="20"/>
                  </a:lnTo>
                  <a:lnTo>
                    <a:pt x="119" y="17"/>
                  </a:lnTo>
                  <a:lnTo>
                    <a:pt x="115" y="15"/>
                  </a:lnTo>
                  <a:lnTo>
                    <a:pt x="114" y="12"/>
                  </a:lnTo>
                  <a:lnTo>
                    <a:pt x="113" y="8"/>
                  </a:lnTo>
                  <a:lnTo>
                    <a:pt x="113" y="3"/>
                  </a:lnTo>
                  <a:lnTo>
                    <a:pt x="95"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5" name="Freeform 74">
              <a:extLst>
                <a:ext uri="{FF2B5EF4-FFF2-40B4-BE49-F238E27FC236}">
                  <a16:creationId xmlns:a16="http://schemas.microsoft.com/office/drawing/2014/main" id="{98A1A66C-5A5D-40AD-AF67-20B6E5B8B765}"/>
                </a:ext>
              </a:extLst>
            </p:cNvPr>
            <p:cNvSpPr>
              <a:spLocks noChangeAspect="1"/>
            </p:cNvSpPr>
            <p:nvPr/>
          </p:nvSpPr>
          <p:spPr bwMode="auto">
            <a:xfrm>
              <a:off x="1230" y="1628"/>
              <a:ext cx="342" cy="128"/>
            </a:xfrm>
            <a:custGeom>
              <a:avLst/>
              <a:gdLst>
                <a:gd name="T0" fmla="*/ 27 w 131"/>
                <a:gd name="T1" fmla="*/ 0 h 54"/>
                <a:gd name="T2" fmla="*/ 28 w 131"/>
                <a:gd name="T3" fmla="*/ 7 h 54"/>
                <a:gd name="T4" fmla="*/ 32 w 131"/>
                <a:gd name="T5" fmla="*/ 12 h 54"/>
                <a:gd name="T6" fmla="*/ 37 w 131"/>
                <a:gd name="T7" fmla="*/ 15 h 54"/>
                <a:gd name="T8" fmla="*/ 44 w 131"/>
                <a:gd name="T9" fmla="*/ 13 h 54"/>
                <a:gd name="T10" fmla="*/ 53 w 131"/>
                <a:gd name="T11" fmla="*/ 9 h 54"/>
                <a:gd name="T12" fmla="*/ 63 w 131"/>
                <a:gd name="T13" fmla="*/ 5 h 54"/>
                <a:gd name="T14" fmla="*/ 73 w 131"/>
                <a:gd name="T15" fmla="*/ 2 h 54"/>
                <a:gd name="T16" fmla="*/ 84 w 131"/>
                <a:gd name="T17" fmla="*/ 1 h 54"/>
                <a:gd name="T18" fmla="*/ 96 w 131"/>
                <a:gd name="T19" fmla="*/ 1 h 54"/>
                <a:gd name="T20" fmla="*/ 107 w 131"/>
                <a:gd name="T21" fmla="*/ 4 h 54"/>
                <a:gd name="T22" fmla="*/ 119 w 131"/>
                <a:gd name="T23" fmla="*/ 10 h 54"/>
                <a:gd name="T24" fmla="*/ 130 w 131"/>
                <a:gd name="T25" fmla="*/ 17 h 54"/>
                <a:gd name="T26" fmla="*/ 127 w 131"/>
                <a:gd name="T27" fmla="*/ 27 h 54"/>
                <a:gd name="T28" fmla="*/ 119 w 131"/>
                <a:gd name="T29" fmla="*/ 34 h 54"/>
                <a:gd name="T30" fmla="*/ 105 w 131"/>
                <a:gd name="T31" fmla="*/ 40 h 54"/>
                <a:gd name="T32" fmla="*/ 91 w 131"/>
                <a:gd name="T33" fmla="*/ 44 h 54"/>
                <a:gd name="T34" fmla="*/ 74 w 131"/>
                <a:gd name="T35" fmla="*/ 47 h 54"/>
                <a:gd name="T36" fmla="*/ 58 w 131"/>
                <a:gd name="T37" fmla="*/ 50 h 54"/>
                <a:gd name="T38" fmla="*/ 42 w 131"/>
                <a:gd name="T39" fmla="*/ 51 h 54"/>
                <a:gd name="T40" fmla="*/ 29 w 131"/>
                <a:gd name="T41" fmla="*/ 52 h 54"/>
                <a:gd name="T42" fmla="*/ 25 w 131"/>
                <a:gd name="T43" fmla="*/ 53 h 54"/>
                <a:gd name="T44" fmla="*/ 22 w 131"/>
                <a:gd name="T45" fmla="*/ 53 h 54"/>
                <a:gd name="T46" fmla="*/ 18 w 131"/>
                <a:gd name="T47" fmla="*/ 51 h 54"/>
                <a:gd name="T48" fmla="*/ 14 w 131"/>
                <a:gd name="T49" fmla="*/ 46 h 54"/>
                <a:gd name="T50" fmla="*/ 0 w 131"/>
                <a:gd name="T51" fmla="*/ 36 h 54"/>
                <a:gd name="T52" fmla="*/ 2 w 131"/>
                <a:gd name="T53" fmla="*/ 33 h 54"/>
                <a:gd name="T54" fmla="*/ 4 w 131"/>
                <a:gd name="T55" fmla="*/ 29 h 54"/>
                <a:gd name="T56" fmla="*/ 6 w 131"/>
                <a:gd name="T57" fmla="*/ 27 h 54"/>
                <a:gd name="T58" fmla="*/ 10 w 131"/>
                <a:gd name="T59" fmla="*/ 23 h 54"/>
                <a:gd name="T60" fmla="*/ 11 w 131"/>
                <a:gd name="T61" fmla="*/ 20 h 54"/>
                <a:gd name="T62" fmla="*/ 14 w 131"/>
                <a:gd name="T63" fmla="*/ 15 h 54"/>
                <a:gd name="T64" fmla="*/ 14 w 131"/>
                <a:gd name="T65" fmla="*/ 11 h 54"/>
                <a:gd name="T66" fmla="*/ 11 w 131"/>
                <a:gd name="T67" fmla="*/ 6 h 54"/>
                <a:gd name="T68" fmla="*/ 27 w 131"/>
                <a:gd name="T69" fmla="*/ 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54"/>
                <a:gd name="T107" fmla="*/ 131 w 131"/>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54">
                  <a:moveTo>
                    <a:pt x="27" y="0"/>
                  </a:moveTo>
                  <a:lnTo>
                    <a:pt x="28" y="7"/>
                  </a:lnTo>
                  <a:lnTo>
                    <a:pt x="32" y="12"/>
                  </a:lnTo>
                  <a:lnTo>
                    <a:pt x="37" y="15"/>
                  </a:lnTo>
                  <a:lnTo>
                    <a:pt x="44" y="13"/>
                  </a:lnTo>
                  <a:lnTo>
                    <a:pt x="53" y="9"/>
                  </a:lnTo>
                  <a:lnTo>
                    <a:pt x="63" y="5"/>
                  </a:lnTo>
                  <a:lnTo>
                    <a:pt x="73" y="2"/>
                  </a:lnTo>
                  <a:lnTo>
                    <a:pt x="84" y="1"/>
                  </a:lnTo>
                  <a:lnTo>
                    <a:pt x="96" y="1"/>
                  </a:lnTo>
                  <a:lnTo>
                    <a:pt x="107" y="4"/>
                  </a:lnTo>
                  <a:lnTo>
                    <a:pt x="119" y="10"/>
                  </a:lnTo>
                  <a:lnTo>
                    <a:pt x="130" y="17"/>
                  </a:lnTo>
                  <a:lnTo>
                    <a:pt x="127" y="27"/>
                  </a:lnTo>
                  <a:lnTo>
                    <a:pt x="119" y="34"/>
                  </a:lnTo>
                  <a:lnTo>
                    <a:pt x="105" y="40"/>
                  </a:lnTo>
                  <a:lnTo>
                    <a:pt x="91" y="44"/>
                  </a:lnTo>
                  <a:lnTo>
                    <a:pt x="74" y="47"/>
                  </a:lnTo>
                  <a:lnTo>
                    <a:pt x="58" y="50"/>
                  </a:lnTo>
                  <a:lnTo>
                    <a:pt x="42" y="51"/>
                  </a:lnTo>
                  <a:lnTo>
                    <a:pt x="29" y="52"/>
                  </a:lnTo>
                  <a:lnTo>
                    <a:pt x="25" y="53"/>
                  </a:lnTo>
                  <a:lnTo>
                    <a:pt x="22" y="53"/>
                  </a:lnTo>
                  <a:lnTo>
                    <a:pt x="18" y="51"/>
                  </a:lnTo>
                  <a:lnTo>
                    <a:pt x="14" y="46"/>
                  </a:lnTo>
                  <a:lnTo>
                    <a:pt x="0" y="36"/>
                  </a:lnTo>
                  <a:lnTo>
                    <a:pt x="2" y="33"/>
                  </a:lnTo>
                  <a:lnTo>
                    <a:pt x="4" y="29"/>
                  </a:lnTo>
                  <a:lnTo>
                    <a:pt x="6" y="27"/>
                  </a:lnTo>
                  <a:lnTo>
                    <a:pt x="10" y="23"/>
                  </a:lnTo>
                  <a:lnTo>
                    <a:pt x="11" y="20"/>
                  </a:lnTo>
                  <a:lnTo>
                    <a:pt x="14" y="15"/>
                  </a:lnTo>
                  <a:lnTo>
                    <a:pt x="14" y="11"/>
                  </a:lnTo>
                  <a:lnTo>
                    <a:pt x="11" y="6"/>
                  </a:lnTo>
                  <a:lnTo>
                    <a:pt x="2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6" name="Freeform 75">
              <a:extLst>
                <a:ext uri="{FF2B5EF4-FFF2-40B4-BE49-F238E27FC236}">
                  <a16:creationId xmlns:a16="http://schemas.microsoft.com/office/drawing/2014/main" id="{015B0491-4BB5-4FAB-BF98-0B5BA9286035}"/>
                </a:ext>
              </a:extLst>
            </p:cNvPr>
            <p:cNvSpPr>
              <a:spLocks noChangeAspect="1"/>
            </p:cNvSpPr>
            <p:nvPr/>
          </p:nvSpPr>
          <p:spPr bwMode="auto">
            <a:xfrm>
              <a:off x="1324" y="1423"/>
              <a:ext cx="374" cy="170"/>
            </a:xfrm>
            <a:custGeom>
              <a:avLst/>
              <a:gdLst>
                <a:gd name="T0" fmla="*/ 113 w 143"/>
                <a:gd name="T1" fmla="*/ 9 h 72"/>
                <a:gd name="T2" fmla="*/ 100 w 143"/>
                <a:gd name="T3" fmla="*/ 10 h 72"/>
                <a:gd name="T4" fmla="*/ 85 w 143"/>
                <a:gd name="T5" fmla="*/ 17 h 72"/>
                <a:gd name="T6" fmla="*/ 71 w 143"/>
                <a:gd name="T7" fmla="*/ 28 h 72"/>
                <a:gd name="T8" fmla="*/ 50 w 143"/>
                <a:gd name="T9" fmla="*/ 46 h 72"/>
                <a:gd name="T10" fmla="*/ 19 w 143"/>
                <a:gd name="T11" fmla="*/ 63 h 72"/>
                <a:gd name="T12" fmla="*/ 0 w 143"/>
                <a:gd name="T13" fmla="*/ 58 h 72"/>
                <a:gd name="T14" fmla="*/ 22 w 143"/>
                <a:gd name="T15" fmla="*/ 49 h 72"/>
                <a:gd name="T16" fmla="*/ 42 w 143"/>
                <a:gd name="T17" fmla="*/ 36 h 72"/>
                <a:gd name="T18" fmla="*/ 59 w 143"/>
                <a:gd name="T19" fmla="*/ 23 h 72"/>
                <a:gd name="T20" fmla="*/ 75 w 143"/>
                <a:gd name="T21" fmla="*/ 10 h 72"/>
                <a:gd name="T22" fmla="*/ 85 w 143"/>
                <a:gd name="T23" fmla="*/ 4 h 72"/>
                <a:gd name="T24" fmla="*/ 96 w 143"/>
                <a:gd name="T25" fmla="*/ 1 h 72"/>
                <a:gd name="T26" fmla="*/ 106 w 143"/>
                <a:gd name="T27" fmla="*/ 0 h 72"/>
                <a:gd name="T28" fmla="*/ 117 w 143"/>
                <a:gd name="T29" fmla="*/ 1 h 72"/>
                <a:gd name="T30" fmla="*/ 125 w 143"/>
                <a:gd name="T31" fmla="*/ 2 h 72"/>
                <a:gd name="T32" fmla="*/ 132 w 143"/>
                <a:gd name="T33" fmla="*/ 6 h 72"/>
                <a:gd name="T34" fmla="*/ 137 w 143"/>
                <a:gd name="T35" fmla="*/ 11 h 72"/>
                <a:gd name="T36" fmla="*/ 141 w 143"/>
                <a:gd name="T37" fmla="*/ 19 h 72"/>
                <a:gd name="T38" fmla="*/ 141 w 143"/>
                <a:gd name="T39" fmla="*/ 31 h 72"/>
                <a:gd name="T40" fmla="*/ 137 w 143"/>
                <a:gd name="T41" fmla="*/ 43 h 72"/>
                <a:gd name="T42" fmla="*/ 130 w 143"/>
                <a:gd name="T43" fmla="*/ 52 h 72"/>
                <a:gd name="T44" fmla="*/ 120 w 143"/>
                <a:gd name="T45" fmla="*/ 58 h 72"/>
                <a:gd name="T46" fmla="*/ 110 w 143"/>
                <a:gd name="T47" fmla="*/ 61 h 72"/>
                <a:gd name="T48" fmla="*/ 101 w 143"/>
                <a:gd name="T49" fmla="*/ 62 h 72"/>
                <a:gd name="T50" fmla="*/ 92 w 143"/>
                <a:gd name="T51" fmla="*/ 58 h 72"/>
                <a:gd name="T52" fmla="*/ 85 w 143"/>
                <a:gd name="T53" fmla="*/ 54 h 72"/>
                <a:gd name="T54" fmla="*/ 101 w 143"/>
                <a:gd name="T55" fmla="*/ 56 h 72"/>
                <a:gd name="T56" fmla="*/ 111 w 143"/>
                <a:gd name="T57" fmla="*/ 54 h 72"/>
                <a:gd name="T58" fmla="*/ 121 w 143"/>
                <a:gd name="T59" fmla="*/ 49 h 72"/>
                <a:gd name="T60" fmla="*/ 127 w 143"/>
                <a:gd name="T61" fmla="*/ 41 h 72"/>
                <a:gd name="T62" fmla="*/ 132 w 143"/>
                <a:gd name="T63" fmla="*/ 33 h 72"/>
                <a:gd name="T64" fmla="*/ 132 w 143"/>
                <a:gd name="T65" fmla="*/ 23 h 72"/>
                <a:gd name="T66" fmla="*/ 128 w 143"/>
                <a:gd name="T67" fmla="*/ 15 h 72"/>
                <a:gd name="T68" fmla="*/ 119 w 143"/>
                <a:gd name="T69" fmla="*/ 1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72"/>
                <a:gd name="T107" fmla="*/ 143 w 143"/>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72">
                  <a:moveTo>
                    <a:pt x="119" y="10"/>
                  </a:moveTo>
                  <a:lnTo>
                    <a:pt x="113" y="9"/>
                  </a:lnTo>
                  <a:lnTo>
                    <a:pt x="105" y="9"/>
                  </a:lnTo>
                  <a:lnTo>
                    <a:pt x="100" y="10"/>
                  </a:lnTo>
                  <a:lnTo>
                    <a:pt x="92" y="13"/>
                  </a:lnTo>
                  <a:lnTo>
                    <a:pt x="85" y="17"/>
                  </a:lnTo>
                  <a:lnTo>
                    <a:pt x="78" y="23"/>
                  </a:lnTo>
                  <a:lnTo>
                    <a:pt x="71" y="28"/>
                  </a:lnTo>
                  <a:lnTo>
                    <a:pt x="63" y="34"/>
                  </a:lnTo>
                  <a:lnTo>
                    <a:pt x="50" y="46"/>
                  </a:lnTo>
                  <a:lnTo>
                    <a:pt x="37" y="54"/>
                  </a:lnTo>
                  <a:lnTo>
                    <a:pt x="19" y="63"/>
                  </a:lnTo>
                  <a:lnTo>
                    <a:pt x="0" y="71"/>
                  </a:lnTo>
                  <a:lnTo>
                    <a:pt x="0" y="58"/>
                  </a:lnTo>
                  <a:lnTo>
                    <a:pt x="11" y="54"/>
                  </a:lnTo>
                  <a:lnTo>
                    <a:pt x="22" y="49"/>
                  </a:lnTo>
                  <a:lnTo>
                    <a:pt x="33" y="42"/>
                  </a:lnTo>
                  <a:lnTo>
                    <a:pt x="42" y="36"/>
                  </a:lnTo>
                  <a:lnTo>
                    <a:pt x="50" y="29"/>
                  </a:lnTo>
                  <a:lnTo>
                    <a:pt x="59" y="23"/>
                  </a:lnTo>
                  <a:lnTo>
                    <a:pt x="70" y="16"/>
                  </a:lnTo>
                  <a:lnTo>
                    <a:pt x="75" y="10"/>
                  </a:lnTo>
                  <a:lnTo>
                    <a:pt x="80" y="7"/>
                  </a:lnTo>
                  <a:lnTo>
                    <a:pt x="85" y="4"/>
                  </a:lnTo>
                  <a:lnTo>
                    <a:pt x="91" y="2"/>
                  </a:lnTo>
                  <a:lnTo>
                    <a:pt x="96" y="1"/>
                  </a:lnTo>
                  <a:lnTo>
                    <a:pt x="101" y="0"/>
                  </a:lnTo>
                  <a:lnTo>
                    <a:pt x="106" y="0"/>
                  </a:lnTo>
                  <a:lnTo>
                    <a:pt x="111" y="0"/>
                  </a:lnTo>
                  <a:lnTo>
                    <a:pt x="117" y="1"/>
                  </a:lnTo>
                  <a:lnTo>
                    <a:pt x="121" y="1"/>
                  </a:lnTo>
                  <a:lnTo>
                    <a:pt x="125" y="2"/>
                  </a:lnTo>
                  <a:lnTo>
                    <a:pt x="130" y="5"/>
                  </a:lnTo>
                  <a:lnTo>
                    <a:pt x="132" y="6"/>
                  </a:lnTo>
                  <a:lnTo>
                    <a:pt x="136" y="9"/>
                  </a:lnTo>
                  <a:lnTo>
                    <a:pt x="137" y="11"/>
                  </a:lnTo>
                  <a:lnTo>
                    <a:pt x="140" y="14"/>
                  </a:lnTo>
                  <a:lnTo>
                    <a:pt x="141" y="19"/>
                  </a:lnTo>
                  <a:lnTo>
                    <a:pt x="142" y="26"/>
                  </a:lnTo>
                  <a:lnTo>
                    <a:pt x="141" y="31"/>
                  </a:lnTo>
                  <a:lnTo>
                    <a:pt x="139" y="38"/>
                  </a:lnTo>
                  <a:lnTo>
                    <a:pt x="137" y="43"/>
                  </a:lnTo>
                  <a:lnTo>
                    <a:pt x="133" y="48"/>
                  </a:lnTo>
                  <a:lnTo>
                    <a:pt x="130" y="52"/>
                  </a:lnTo>
                  <a:lnTo>
                    <a:pt x="125" y="54"/>
                  </a:lnTo>
                  <a:lnTo>
                    <a:pt x="120" y="58"/>
                  </a:lnTo>
                  <a:lnTo>
                    <a:pt x="116" y="59"/>
                  </a:lnTo>
                  <a:lnTo>
                    <a:pt x="110" y="61"/>
                  </a:lnTo>
                  <a:lnTo>
                    <a:pt x="105" y="62"/>
                  </a:lnTo>
                  <a:lnTo>
                    <a:pt x="101" y="62"/>
                  </a:lnTo>
                  <a:lnTo>
                    <a:pt x="96" y="60"/>
                  </a:lnTo>
                  <a:lnTo>
                    <a:pt x="92" y="58"/>
                  </a:lnTo>
                  <a:lnTo>
                    <a:pt x="89" y="56"/>
                  </a:lnTo>
                  <a:lnTo>
                    <a:pt x="85" y="54"/>
                  </a:lnTo>
                  <a:lnTo>
                    <a:pt x="93" y="55"/>
                  </a:lnTo>
                  <a:lnTo>
                    <a:pt x="101" y="56"/>
                  </a:lnTo>
                  <a:lnTo>
                    <a:pt x="105" y="55"/>
                  </a:lnTo>
                  <a:lnTo>
                    <a:pt x="111" y="54"/>
                  </a:lnTo>
                  <a:lnTo>
                    <a:pt x="117" y="51"/>
                  </a:lnTo>
                  <a:lnTo>
                    <a:pt x="121" y="49"/>
                  </a:lnTo>
                  <a:lnTo>
                    <a:pt x="124" y="46"/>
                  </a:lnTo>
                  <a:lnTo>
                    <a:pt x="127" y="41"/>
                  </a:lnTo>
                  <a:lnTo>
                    <a:pt x="131" y="36"/>
                  </a:lnTo>
                  <a:lnTo>
                    <a:pt x="132" y="33"/>
                  </a:lnTo>
                  <a:lnTo>
                    <a:pt x="132" y="28"/>
                  </a:lnTo>
                  <a:lnTo>
                    <a:pt x="132" y="23"/>
                  </a:lnTo>
                  <a:lnTo>
                    <a:pt x="131" y="18"/>
                  </a:lnTo>
                  <a:lnTo>
                    <a:pt x="128" y="15"/>
                  </a:lnTo>
                  <a:lnTo>
                    <a:pt x="124" y="11"/>
                  </a:lnTo>
                  <a:lnTo>
                    <a:pt x="119" y="1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7" name="Freeform 76">
              <a:extLst>
                <a:ext uri="{FF2B5EF4-FFF2-40B4-BE49-F238E27FC236}">
                  <a16:creationId xmlns:a16="http://schemas.microsoft.com/office/drawing/2014/main" id="{508A58F3-74D1-4CC5-B444-F98AE298F5C1}"/>
                </a:ext>
              </a:extLst>
            </p:cNvPr>
            <p:cNvSpPr>
              <a:spLocks noChangeAspect="1"/>
            </p:cNvSpPr>
            <p:nvPr/>
          </p:nvSpPr>
          <p:spPr bwMode="auto">
            <a:xfrm>
              <a:off x="1046" y="1343"/>
              <a:ext cx="293" cy="323"/>
            </a:xfrm>
            <a:custGeom>
              <a:avLst/>
              <a:gdLst>
                <a:gd name="T0" fmla="*/ 64 w 112"/>
                <a:gd name="T1" fmla="*/ 0 h 137"/>
                <a:gd name="T2" fmla="*/ 63 w 112"/>
                <a:gd name="T3" fmla="*/ 17 h 137"/>
                <a:gd name="T4" fmla="*/ 65 w 112"/>
                <a:gd name="T5" fmla="*/ 22 h 137"/>
                <a:gd name="T6" fmla="*/ 73 w 112"/>
                <a:gd name="T7" fmla="*/ 24 h 137"/>
                <a:gd name="T8" fmla="*/ 82 w 112"/>
                <a:gd name="T9" fmla="*/ 30 h 137"/>
                <a:gd name="T10" fmla="*/ 88 w 112"/>
                <a:gd name="T11" fmla="*/ 32 h 137"/>
                <a:gd name="T12" fmla="*/ 92 w 112"/>
                <a:gd name="T13" fmla="*/ 36 h 137"/>
                <a:gd name="T14" fmla="*/ 95 w 112"/>
                <a:gd name="T15" fmla="*/ 44 h 137"/>
                <a:gd name="T16" fmla="*/ 95 w 112"/>
                <a:gd name="T17" fmla="*/ 54 h 137"/>
                <a:gd name="T18" fmla="*/ 100 w 112"/>
                <a:gd name="T19" fmla="*/ 70 h 137"/>
                <a:gd name="T20" fmla="*/ 108 w 112"/>
                <a:gd name="T21" fmla="*/ 83 h 137"/>
                <a:gd name="T22" fmla="*/ 110 w 112"/>
                <a:gd name="T23" fmla="*/ 91 h 137"/>
                <a:gd name="T24" fmla="*/ 111 w 112"/>
                <a:gd name="T25" fmla="*/ 97 h 137"/>
                <a:gd name="T26" fmla="*/ 111 w 112"/>
                <a:gd name="T27" fmla="*/ 103 h 137"/>
                <a:gd name="T28" fmla="*/ 108 w 112"/>
                <a:gd name="T29" fmla="*/ 111 h 137"/>
                <a:gd name="T30" fmla="*/ 102 w 112"/>
                <a:gd name="T31" fmla="*/ 119 h 137"/>
                <a:gd name="T32" fmla="*/ 96 w 112"/>
                <a:gd name="T33" fmla="*/ 124 h 137"/>
                <a:gd name="T34" fmla="*/ 89 w 112"/>
                <a:gd name="T35" fmla="*/ 128 h 137"/>
                <a:gd name="T36" fmla="*/ 80 w 112"/>
                <a:gd name="T37" fmla="*/ 132 h 137"/>
                <a:gd name="T38" fmla="*/ 71 w 112"/>
                <a:gd name="T39" fmla="*/ 135 h 137"/>
                <a:gd name="T40" fmla="*/ 58 w 112"/>
                <a:gd name="T41" fmla="*/ 136 h 137"/>
                <a:gd name="T42" fmla="*/ 29 w 112"/>
                <a:gd name="T43" fmla="*/ 134 h 137"/>
                <a:gd name="T44" fmla="*/ 14 w 112"/>
                <a:gd name="T45" fmla="*/ 126 h 137"/>
                <a:gd name="T46" fmla="*/ 6 w 112"/>
                <a:gd name="T47" fmla="*/ 120 h 137"/>
                <a:gd name="T48" fmla="*/ 2 w 112"/>
                <a:gd name="T49" fmla="*/ 111 h 137"/>
                <a:gd name="T50" fmla="*/ 0 w 112"/>
                <a:gd name="T51" fmla="*/ 102 h 137"/>
                <a:gd name="T52" fmla="*/ 2 w 112"/>
                <a:gd name="T53" fmla="*/ 91 h 137"/>
                <a:gd name="T54" fmla="*/ 7 w 112"/>
                <a:gd name="T55" fmla="*/ 80 h 137"/>
                <a:gd name="T56" fmla="*/ 10 w 112"/>
                <a:gd name="T57" fmla="*/ 50 h 137"/>
                <a:gd name="T58" fmla="*/ 10 w 112"/>
                <a:gd name="T59" fmla="*/ 44 h 137"/>
                <a:gd name="T60" fmla="*/ 11 w 112"/>
                <a:gd name="T61" fmla="*/ 40 h 137"/>
                <a:gd name="T62" fmla="*/ 14 w 112"/>
                <a:gd name="T63" fmla="*/ 37 h 137"/>
                <a:gd name="T64" fmla="*/ 22 w 112"/>
                <a:gd name="T65" fmla="*/ 34 h 137"/>
                <a:gd name="T66" fmla="*/ 24 w 112"/>
                <a:gd name="T67" fmla="*/ 30 h 137"/>
                <a:gd name="T68" fmla="*/ 29 w 112"/>
                <a:gd name="T69" fmla="*/ 27 h 137"/>
                <a:gd name="T70" fmla="*/ 34 w 112"/>
                <a:gd name="T71" fmla="*/ 27 h 137"/>
                <a:gd name="T72" fmla="*/ 35 w 112"/>
                <a:gd name="T73" fmla="*/ 22 h 137"/>
                <a:gd name="T74" fmla="*/ 27 w 112"/>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45" y="3"/>
                  </a:moveTo>
                  <a:lnTo>
                    <a:pt x="64" y="0"/>
                  </a:lnTo>
                  <a:lnTo>
                    <a:pt x="63" y="13"/>
                  </a:lnTo>
                  <a:lnTo>
                    <a:pt x="63" y="17"/>
                  </a:lnTo>
                  <a:lnTo>
                    <a:pt x="64" y="20"/>
                  </a:lnTo>
                  <a:lnTo>
                    <a:pt x="65" y="22"/>
                  </a:lnTo>
                  <a:lnTo>
                    <a:pt x="68" y="24"/>
                  </a:lnTo>
                  <a:lnTo>
                    <a:pt x="73" y="24"/>
                  </a:lnTo>
                  <a:lnTo>
                    <a:pt x="79" y="30"/>
                  </a:lnTo>
                  <a:lnTo>
                    <a:pt x="82" y="30"/>
                  </a:lnTo>
                  <a:lnTo>
                    <a:pt x="85" y="31"/>
                  </a:lnTo>
                  <a:lnTo>
                    <a:pt x="88" y="32"/>
                  </a:lnTo>
                  <a:lnTo>
                    <a:pt x="91" y="34"/>
                  </a:lnTo>
                  <a:lnTo>
                    <a:pt x="92" y="36"/>
                  </a:lnTo>
                  <a:lnTo>
                    <a:pt x="93" y="40"/>
                  </a:lnTo>
                  <a:lnTo>
                    <a:pt x="95" y="44"/>
                  </a:lnTo>
                  <a:lnTo>
                    <a:pt x="95" y="46"/>
                  </a:lnTo>
                  <a:lnTo>
                    <a:pt x="95" y="54"/>
                  </a:lnTo>
                  <a:lnTo>
                    <a:pt x="92" y="62"/>
                  </a:lnTo>
                  <a:lnTo>
                    <a:pt x="100" y="70"/>
                  </a:lnTo>
                  <a:lnTo>
                    <a:pt x="105" y="78"/>
                  </a:lnTo>
                  <a:lnTo>
                    <a:pt x="108" y="83"/>
                  </a:lnTo>
                  <a:lnTo>
                    <a:pt x="110" y="88"/>
                  </a:lnTo>
                  <a:lnTo>
                    <a:pt x="110" y="91"/>
                  </a:lnTo>
                  <a:lnTo>
                    <a:pt x="111" y="95"/>
                  </a:lnTo>
                  <a:lnTo>
                    <a:pt x="111" y="97"/>
                  </a:lnTo>
                  <a:lnTo>
                    <a:pt x="111" y="101"/>
                  </a:lnTo>
                  <a:lnTo>
                    <a:pt x="111" y="103"/>
                  </a:lnTo>
                  <a:lnTo>
                    <a:pt x="110" y="107"/>
                  </a:lnTo>
                  <a:lnTo>
                    <a:pt x="108" y="111"/>
                  </a:lnTo>
                  <a:lnTo>
                    <a:pt x="105" y="117"/>
                  </a:lnTo>
                  <a:lnTo>
                    <a:pt x="102" y="119"/>
                  </a:lnTo>
                  <a:lnTo>
                    <a:pt x="100" y="123"/>
                  </a:lnTo>
                  <a:lnTo>
                    <a:pt x="96" y="124"/>
                  </a:lnTo>
                  <a:lnTo>
                    <a:pt x="93" y="127"/>
                  </a:lnTo>
                  <a:lnTo>
                    <a:pt x="89" y="128"/>
                  </a:lnTo>
                  <a:lnTo>
                    <a:pt x="85" y="131"/>
                  </a:lnTo>
                  <a:lnTo>
                    <a:pt x="80" y="132"/>
                  </a:lnTo>
                  <a:lnTo>
                    <a:pt x="75" y="133"/>
                  </a:lnTo>
                  <a:lnTo>
                    <a:pt x="71" y="135"/>
                  </a:lnTo>
                  <a:lnTo>
                    <a:pt x="64" y="135"/>
                  </a:lnTo>
                  <a:lnTo>
                    <a:pt x="58" y="136"/>
                  </a:lnTo>
                  <a:lnTo>
                    <a:pt x="43" y="136"/>
                  </a:lnTo>
                  <a:lnTo>
                    <a:pt x="29" y="134"/>
                  </a:lnTo>
                  <a:lnTo>
                    <a:pt x="18" y="130"/>
                  </a:lnTo>
                  <a:lnTo>
                    <a:pt x="14" y="126"/>
                  </a:lnTo>
                  <a:lnTo>
                    <a:pt x="9" y="123"/>
                  </a:lnTo>
                  <a:lnTo>
                    <a:pt x="6" y="120"/>
                  </a:lnTo>
                  <a:lnTo>
                    <a:pt x="3" y="115"/>
                  </a:lnTo>
                  <a:lnTo>
                    <a:pt x="2" y="111"/>
                  </a:lnTo>
                  <a:lnTo>
                    <a:pt x="1" y="107"/>
                  </a:lnTo>
                  <a:lnTo>
                    <a:pt x="0" y="102"/>
                  </a:lnTo>
                  <a:lnTo>
                    <a:pt x="1" y="96"/>
                  </a:lnTo>
                  <a:lnTo>
                    <a:pt x="2" y="91"/>
                  </a:lnTo>
                  <a:lnTo>
                    <a:pt x="4" y="85"/>
                  </a:lnTo>
                  <a:lnTo>
                    <a:pt x="7" y="80"/>
                  </a:lnTo>
                  <a:lnTo>
                    <a:pt x="10" y="77"/>
                  </a:lnTo>
                  <a:lnTo>
                    <a:pt x="10" y="50"/>
                  </a:lnTo>
                  <a:lnTo>
                    <a:pt x="10" y="47"/>
                  </a:lnTo>
                  <a:lnTo>
                    <a:pt x="10" y="44"/>
                  </a:lnTo>
                  <a:lnTo>
                    <a:pt x="10" y="42"/>
                  </a:lnTo>
                  <a:lnTo>
                    <a:pt x="11" y="40"/>
                  </a:lnTo>
                  <a:lnTo>
                    <a:pt x="13" y="38"/>
                  </a:lnTo>
                  <a:lnTo>
                    <a:pt x="14" y="37"/>
                  </a:lnTo>
                  <a:lnTo>
                    <a:pt x="18" y="36"/>
                  </a:lnTo>
                  <a:lnTo>
                    <a:pt x="22" y="34"/>
                  </a:lnTo>
                  <a:lnTo>
                    <a:pt x="23" y="32"/>
                  </a:lnTo>
                  <a:lnTo>
                    <a:pt x="24" y="30"/>
                  </a:lnTo>
                  <a:lnTo>
                    <a:pt x="26" y="29"/>
                  </a:lnTo>
                  <a:lnTo>
                    <a:pt x="29" y="27"/>
                  </a:lnTo>
                  <a:lnTo>
                    <a:pt x="33" y="27"/>
                  </a:lnTo>
                  <a:lnTo>
                    <a:pt x="34" y="27"/>
                  </a:lnTo>
                  <a:lnTo>
                    <a:pt x="37" y="27"/>
                  </a:lnTo>
                  <a:lnTo>
                    <a:pt x="35" y="22"/>
                  </a:lnTo>
                  <a:lnTo>
                    <a:pt x="33" y="15"/>
                  </a:lnTo>
                  <a:lnTo>
                    <a:pt x="27" y="4"/>
                  </a:lnTo>
                  <a:lnTo>
                    <a:pt x="4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8" name="Freeform 77">
              <a:extLst>
                <a:ext uri="{FF2B5EF4-FFF2-40B4-BE49-F238E27FC236}">
                  <a16:creationId xmlns:a16="http://schemas.microsoft.com/office/drawing/2014/main" id="{E7E7337B-E625-465C-B0FA-AC5E8B046356}"/>
                </a:ext>
              </a:extLst>
            </p:cNvPr>
            <p:cNvSpPr>
              <a:spLocks noChangeAspect="1"/>
            </p:cNvSpPr>
            <p:nvPr/>
          </p:nvSpPr>
          <p:spPr bwMode="auto">
            <a:xfrm>
              <a:off x="748" y="1105"/>
              <a:ext cx="819" cy="313"/>
            </a:xfrm>
            <a:custGeom>
              <a:avLst/>
              <a:gdLst>
                <a:gd name="T0" fmla="*/ 124 w 313"/>
                <a:gd name="T1" fmla="*/ 113 h 133"/>
                <a:gd name="T2" fmla="*/ 111 w 313"/>
                <a:gd name="T3" fmla="*/ 111 h 133"/>
                <a:gd name="T4" fmla="*/ 98 w 313"/>
                <a:gd name="T5" fmla="*/ 114 h 133"/>
                <a:gd name="T6" fmla="*/ 78 w 313"/>
                <a:gd name="T7" fmla="*/ 127 h 133"/>
                <a:gd name="T8" fmla="*/ 53 w 313"/>
                <a:gd name="T9" fmla="*/ 132 h 133"/>
                <a:gd name="T10" fmla="*/ 26 w 313"/>
                <a:gd name="T11" fmla="*/ 128 h 133"/>
                <a:gd name="T12" fmla="*/ 6 w 313"/>
                <a:gd name="T13" fmla="*/ 115 h 133"/>
                <a:gd name="T14" fmla="*/ 1 w 313"/>
                <a:gd name="T15" fmla="*/ 91 h 133"/>
                <a:gd name="T16" fmla="*/ 1 w 313"/>
                <a:gd name="T17" fmla="*/ 71 h 133"/>
                <a:gd name="T18" fmla="*/ 6 w 313"/>
                <a:gd name="T19" fmla="*/ 53 h 133"/>
                <a:gd name="T20" fmla="*/ 14 w 313"/>
                <a:gd name="T21" fmla="*/ 41 h 133"/>
                <a:gd name="T22" fmla="*/ 30 w 313"/>
                <a:gd name="T23" fmla="*/ 33 h 133"/>
                <a:gd name="T24" fmla="*/ 50 w 313"/>
                <a:gd name="T25" fmla="*/ 30 h 133"/>
                <a:gd name="T26" fmla="*/ 80 w 313"/>
                <a:gd name="T27" fmla="*/ 31 h 133"/>
                <a:gd name="T28" fmla="*/ 103 w 313"/>
                <a:gd name="T29" fmla="*/ 30 h 133"/>
                <a:gd name="T30" fmla="*/ 123 w 313"/>
                <a:gd name="T31" fmla="*/ 17 h 133"/>
                <a:gd name="T32" fmla="*/ 148 w 313"/>
                <a:gd name="T33" fmla="*/ 14 h 133"/>
                <a:gd name="T34" fmla="*/ 163 w 313"/>
                <a:gd name="T35" fmla="*/ 6 h 133"/>
                <a:gd name="T36" fmla="*/ 172 w 313"/>
                <a:gd name="T37" fmla="*/ 0 h 133"/>
                <a:gd name="T38" fmla="*/ 184 w 313"/>
                <a:gd name="T39" fmla="*/ 4 h 133"/>
                <a:gd name="T40" fmla="*/ 191 w 313"/>
                <a:gd name="T41" fmla="*/ 12 h 133"/>
                <a:gd name="T42" fmla="*/ 193 w 313"/>
                <a:gd name="T43" fmla="*/ 6 h 133"/>
                <a:gd name="T44" fmla="*/ 198 w 313"/>
                <a:gd name="T45" fmla="*/ 6 h 133"/>
                <a:gd name="T46" fmla="*/ 210 w 313"/>
                <a:gd name="T47" fmla="*/ 17 h 133"/>
                <a:gd name="T48" fmla="*/ 212 w 313"/>
                <a:gd name="T49" fmla="*/ 30 h 133"/>
                <a:gd name="T50" fmla="*/ 210 w 313"/>
                <a:gd name="T51" fmla="*/ 48 h 133"/>
                <a:gd name="T52" fmla="*/ 239 w 313"/>
                <a:gd name="T53" fmla="*/ 22 h 133"/>
                <a:gd name="T54" fmla="*/ 257 w 313"/>
                <a:gd name="T55" fmla="*/ 12 h 133"/>
                <a:gd name="T56" fmla="*/ 275 w 313"/>
                <a:gd name="T57" fmla="*/ 8 h 133"/>
                <a:gd name="T58" fmla="*/ 295 w 313"/>
                <a:gd name="T59" fmla="*/ 14 h 133"/>
                <a:gd name="T60" fmla="*/ 312 w 313"/>
                <a:gd name="T61" fmla="*/ 37 h 133"/>
                <a:gd name="T62" fmla="*/ 309 w 313"/>
                <a:gd name="T63" fmla="*/ 52 h 133"/>
                <a:gd name="T64" fmla="*/ 302 w 313"/>
                <a:gd name="T65" fmla="*/ 66 h 133"/>
                <a:gd name="T66" fmla="*/ 288 w 313"/>
                <a:gd name="T67" fmla="*/ 77 h 133"/>
                <a:gd name="T68" fmla="*/ 272 w 313"/>
                <a:gd name="T69" fmla="*/ 84 h 133"/>
                <a:gd name="T70" fmla="*/ 255 w 313"/>
                <a:gd name="T71" fmla="*/ 88 h 133"/>
                <a:gd name="T72" fmla="*/ 252 w 313"/>
                <a:gd name="T73" fmla="*/ 95 h 133"/>
                <a:gd name="T74" fmla="*/ 245 w 313"/>
                <a:gd name="T75" fmla="*/ 99 h 133"/>
                <a:gd name="T76" fmla="*/ 236 w 313"/>
                <a:gd name="T77" fmla="*/ 101 h 133"/>
                <a:gd name="T78" fmla="*/ 227 w 313"/>
                <a:gd name="T79" fmla="*/ 99 h 133"/>
                <a:gd name="T80" fmla="*/ 219 w 313"/>
                <a:gd name="T81" fmla="*/ 98 h 133"/>
                <a:gd name="T82" fmla="*/ 211 w 313"/>
                <a:gd name="T83" fmla="*/ 99 h 133"/>
                <a:gd name="T84" fmla="*/ 200 w 313"/>
                <a:gd name="T85" fmla="*/ 106 h 133"/>
                <a:gd name="T86" fmla="*/ 183 w 313"/>
                <a:gd name="T87" fmla="*/ 105 h 133"/>
                <a:gd name="T88" fmla="*/ 164 w 313"/>
                <a:gd name="T89" fmla="*/ 111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3"/>
                <a:gd name="T136" fmla="*/ 0 h 133"/>
                <a:gd name="T137" fmla="*/ 313 w 313"/>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3" h="133">
                  <a:moveTo>
                    <a:pt x="149" y="113"/>
                  </a:moveTo>
                  <a:lnTo>
                    <a:pt x="129" y="113"/>
                  </a:lnTo>
                  <a:lnTo>
                    <a:pt x="124" y="113"/>
                  </a:lnTo>
                  <a:lnTo>
                    <a:pt x="120" y="113"/>
                  </a:lnTo>
                  <a:lnTo>
                    <a:pt x="116" y="112"/>
                  </a:lnTo>
                  <a:lnTo>
                    <a:pt x="111" y="111"/>
                  </a:lnTo>
                  <a:lnTo>
                    <a:pt x="106" y="110"/>
                  </a:lnTo>
                  <a:lnTo>
                    <a:pt x="101" y="108"/>
                  </a:lnTo>
                  <a:lnTo>
                    <a:pt x="98" y="114"/>
                  </a:lnTo>
                  <a:lnTo>
                    <a:pt x="93" y="119"/>
                  </a:lnTo>
                  <a:lnTo>
                    <a:pt x="85" y="123"/>
                  </a:lnTo>
                  <a:lnTo>
                    <a:pt x="78" y="127"/>
                  </a:lnTo>
                  <a:lnTo>
                    <a:pt x="70" y="128"/>
                  </a:lnTo>
                  <a:lnTo>
                    <a:pt x="61" y="131"/>
                  </a:lnTo>
                  <a:lnTo>
                    <a:pt x="53" y="132"/>
                  </a:lnTo>
                  <a:lnTo>
                    <a:pt x="42" y="132"/>
                  </a:lnTo>
                  <a:lnTo>
                    <a:pt x="34" y="131"/>
                  </a:lnTo>
                  <a:lnTo>
                    <a:pt x="26" y="128"/>
                  </a:lnTo>
                  <a:lnTo>
                    <a:pt x="18" y="126"/>
                  </a:lnTo>
                  <a:lnTo>
                    <a:pt x="11" y="121"/>
                  </a:lnTo>
                  <a:lnTo>
                    <a:pt x="6" y="115"/>
                  </a:lnTo>
                  <a:lnTo>
                    <a:pt x="2" y="108"/>
                  </a:lnTo>
                  <a:lnTo>
                    <a:pt x="1" y="99"/>
                  </a:lnTo>
                  <a:lnTo>
                    <a:pt x="1" y="91"/>
                  </a:lnTo>
                  <a:lnTo>
                    <a:pt x="0" y="83"/>
                  </a:lnTo>
                  <a:lnTo>
                    <a:pt x="1" y="77"/>
                  </a:lnTo>
                  <a:lnTo>
                    <a:pt x="1" y="71"/>
                  </a:lnTo>
                  <a:lnTo>
                    <a:pt x="2" y="63"/>
                  </a:lnTo>
                  <a:lnTo>
                    <a:pt x="3" y="58"/>
                  </a:lnTo>
                  <a:lnTo>
                    <a:pt x="6" y="53"/>
                  </a:lnTo>
                  <a:lnTo>
                    <a:pt x="7" y="48"/>
                  </a:lnTo>
                  <a:lnTo>
                    <a:pt x="11" y="44"/>
                  </a:lnTo>
                  <a:lnTo>
                    <a:pt x="14" y="41"/>
                  </a:lnTo>
                  <a:lnTo>
                    <a:pt x="19" y="38"/>
                  </a:lnTo>
                  <a:lnTo>
                    <a:pt x="24" y="34"/>
                  </a:lnTo>
                  <a:lnTo>
                    <a:pt x="30" y="33"/>
                  </a:lnTo>
                  <a:lnTo>
                    <a:pt x="37" y="31"/>
                  </a:lnTo>
                  <a:lnTo>
                    <a:pt x="44" y="30"/>
                  </a:lnTo>
                  <a:lnTo>
                    <a:pt x="50" y="30"/>
                  </a:lnTo>
                  <a:lnTo>
                    <a:pt x="59" y="30"/>
                  </a:lnTo>
                  <a:lnTo>
                    <a:pt x="70" y="30"/>
                  </a:lnTo>
                  <a:lnTo>
                    <a:pt x="80" y="31"/>
                  </a:lnTo>
                  <a:lnTo>
                    <a:pt x="89" y="34"/>
                  </a:lnTo>
                  <a:lnTo>
                    <a:pt x="99" y="37"/>
                  </a:lnTo>
                  <a:lnTo>
                    <a:pt x="103" y="30"/>
                  </a:lnTo>
                  <a:lnTo>
                    <a:pt x="109" y="23"/>
                  </a:lnTo>
                  <a:lnTo>
                    <a:pt x="116" y="20"/>
                  </a:lnTo>
                  <a:lnTo>
                    <a:pt x="123" y="17"/>
                  </a:lnTo>
                  <a:lnTo>
                    <a:pt x="130" y="15"/>
                  </a:lnTo>
                  <a:lnTo>
                    <a:pt x="138" y="14"/>
                  </a:lnTo>
                  <a:lnTo>
                    <a:pt x="148" y="14"/>
                  </a:lnTo>
                  <a:lnTo>
                    <a:pt x="157" y="16"/>
                  </a:lnTo>
                  <a:lnTo>
                    <a:pt x="160" y="11"/>
                  </a:lnTo>
                  <a:lnTo>
                    <a:pt x="163" y="6"/>
                  </a:lnTo>
                  <a:lnTo>
                    <a:pt x="166" y="2"/>
                  </a:lnTo>
                  <a:lnTo>
                    <a:pt x="169" y="1"/>
                  </a:lnTo>
                  <a:lnTo>
                    <a:pt x="172" y="0"/>
                  </a:lnTo>
                  <a:lnTo>
                    <a:pt x="179" y="1"/>
                  </a:lnTo>
                  <a:lnTo>
                    <a:pt x="183" y="2"/>
                  </a:lnTo>
                  <a:lnTo>
                    <a:pt x="184" y="4"/>
                  </a:lnTo>
                  <a:lnTo>
                    <a:pt x="188" y="6"/>
                  </a:lnTo>
                  <a:lnTo>
                    <a:pt x="189" y="9"/>
                  </a:lnTo>
                  <a:lnTo>
                    <a:pt x="191" y="12"/>
                  </a:lnTo>
                  <a:lnTo>
                    <a:pt x="192" y="11"/>
                  </a:lnTo>
                  <a:lnTo>
                    <a:pt x="192" y="9"/>
                  </a:lnTo>
                  <a:lnTo>
                    <a:pt x="193" y="6"/>
                  </a:lnTo>
                  <a:lnTo>
                    <a:pt x="196" y="5"/>
                  </a:lnTo>
                  <a:lnTo>
                    <a:pt x="197" y="5"/>
                  </a:lnTo>
                  <a:lnTo>
                    <a:pt x="198" y="6"/>
                  </a:lnTo>
                  <a:lnTo>
                    <a:pt x="202" y="8"/>
                  </a:lnTo>
                  <a:lnTo>
                    <a:pt x="205" y="11"/>
                  </a:lnTo>
                  <a:lnTo>
                    <a:pt x="210" y="17"/>
                  </a:lnTo>
                  <a:lnTo>
                    <a:pt x="211" y="20"/>
                  </a:lnTo>
                  <a:lnTo>
                    <a:pt x="211" y="23"/>
                  </a:lnTo>
                  <a:lnTo>
                    <a:pt x="212" y="30"/>
                  </a:lnTo>
                  <a:lnTo>
                    <a:pt x="212" y="36"/>
                  </a:lnTo>
                  <a:lnTo>
                    <a:pt x="211" y="42"/>
                  </a:lnTo>
                  <a:lnTo>
                    <a:pt x="210" y="48"/>
                  </a:lnTo>
                  <a:lnTo>
                    <a:pt x="221" y="38"/>
                  </a:lnTo>
                  <a:lnTo>
                    <a:pt x="233" y="26"/>
                  </a:lnTo>
                  <a:lnTo>
                    <a:pt x="239" y="22"/>
                  </a:lnTo>
                  <a:lnTo>
                    <a:pt x="244" y="18"/>
                  </a:lnTo>
                  <a:lnTo>
                    <a:pt x="250" y="14"/>
                  </a:lnTo>
                  <a:lnTo>
                    <a:pt x="257" y="12"/>
                  </a:lnTo>
                  <a:lnTo>
                    <a:pt x="262" y="10"/>
                  </a:lnTo>
                  <a:lnTo>
                    <a:pt x="267" y="9"/>
                  </a:lnTo>
                  <a:lnTo>
                    <a:pt x="275" y="8"/>
                  </a:lnTo>
                  <a:lnTo>
                    <a:pt x="280" y="9"/>
                  </a:lnTo>
                  <a:lnTo>
                    <a:pt x="287" y="11"/>
                  </a:lnTo>
                  <a:lnTo>
                    <a:pt x="295" y="14"/>
                  </a:lnTo>
                  <a:lnTo>
                    <a:pt x="301" y="18"/>
                  </a:lnTo>
                  <a:lnTo>
                    <a:pt x="311" y="31"/>
                  </a:lnTo>
                  <a:lnTo>
                    <a:pt x="312" y="37"/>
                  </a:lnTo>
                  <a:lnTo>
                    <a:pt x="312" y="42"/>
                  </a:lnTo>
                  <a:lnTo>
                    <a:pt x="311" y="47"/>
                  </a:lnTo>
                  <a:lnTo>
                    <a:pt x="309" y="52"/>
                  </a:lnTo>
                  <a:lnTo>
                    <a:pt x="308" y="56"/>
                  </a:lnTo>
                  <a:lnTo>
                    <a:pt x="305" y="60"/>
                  </a:lnTo>
                  <a:lnTo>
                    <a:pt x="302" y="66"/>
                  </a:lnTo>
                  <a:lnTo>
                    <a:pt x="298" y="69"/>
                  </a:lnTo>
                  <a:lnTo>
                    <a:pt x="293" y="74"/>
                  </a:lnTo>
                  <a:lnTo>
                    <a:pt x="288" y="77"/>
                  </a:lnTo>
                  <a:lnTo>
                    <a:pt x="284" y="80"/>
                  </a:lnTo>
                  <a:lnTo>
                    <a:pt x="279" y="83"/>
                  </a:lnTo>
                  <a:lnTo>
                    <a:pt x="272" y="84"/>
                  </a:lnTo>
                  <a:lnTo>
                    <a:pt x="267" y="87"/>
                  </a:lnTo>
                  <a:lnTo>
                    <a:pt x="261" y="88"/>
                  </a:lnTo>
                  <a:lnTo>
                    <a:pt x="255" y="88"/>
                  </a:lnTo>
                  <a:lnTo>
                    <a:pt x="255" y="91"/>
                  </a:lnTo>
                  <a:lnTo>
                    <a:pt x="254" y="92"/>
                  </a:lnTo>
                  <a:lnTo>
                    <a:pt x="252" y="95"/>
                  </a:lnTo>
                  <a:lnTo>
                    <a:pt x="250" y="97"/>
                  </a:lnTo>
                  <a:lnTo>
                    <a:pt x="248" y="98"/>
                  </a:lnTo>
                  <a:lnTo>
                    <a:pt x="245" y="99"/>
                  </a:lnTo>
                  <a:lnTo>
                    <a:pt x="243" y="99"/>
                  </a:lnTo>
                  <a:lnTo>
                    <a:pt x="240" y="101"/>
                  </a:lnTo>
                  <a:lnTo>
                    <a:pt x="236" y="101"/>
                  </a:lnTo>
                  <a:lnTo>
                    <a:pt x="233" y="101"/>
                  </a:lnTo>
                  <a:lnTo>
                    <a:pt x="230" y="101"/>
                  </a:lnTo>
                  <a:lnTo>
                    <a:pt x="227" y="99"/>
                  </a:lnTo>
                  <a:lnTo>
                    <a:pt x="224" y="99"/>
                  </a:lnTo>
                  <a:lnTo>
                    <a:pt x="221" y="99"/>
                  </a:lnTo>
                  <a:lnTo>
                    <a:pt x="219" y="98"/>
                  </a:lnTo>
                  <a:lnTo>
                    <a:pt x="217" y="95"/>
                  </a:lnTo>
                  <a:lnTo>
                    <a:pt x="213" y="98"/>
                  </a:lnTo>
                  <a:lnTo>
                    <a:pt x="211" y="99"/>
                  </a:lnTo>
                  <a:lnTo>
                    <a:pt x="207" y="103"/>
                  </a:lnTo>
                  <a:lnTo>
                    <a:pt x="204" y="104"/>
                  </a:lnTo>
                  <a:lnTo>
                    <a:pt x="200" y="106"/>
                  </a:lnTo>
                  <a:lnTo>
                    <a:pt x="196" y="107"/>
                  </a:lnTo>
                  <a:lnTo>
                    <a:pt x="189" y="107"/>
                  </a:lnTo>
                  <a:lnTo>
                    <a:pt x="183" y="105"/>
                  </a:lnTo>
                  <a:lnTo>
                    <a:pt x="180" y="108"/>
                  </a:lnTo>
                  <a:lnTo>
                    <a:pt x="172" y="110"/>
                  </a:lnTo>
                  <a:lnTo>
                    <a:pt x="164" y="111"/>
                  </a:lnTo>
                  <a:lnTo>
                    <a:pt x="156" y="112"/>
                  </a:lnTo>
                  <a:lnTo>
                    <a:pt x="149" y="11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9" name="Freeform 78">
              <a:extLst>
                <a:ext uri="{FF2B5EF4-FFF2-40B4-BE49-F238E27FC236}">
                  <a16:creationId xmlns:a16="http://schemas.microsoft.com/office/drawing/2014/main" id="{B3866CFA-82F9-4AAF-8EF0-D839F3A9804D}"/>
                </a:ext>
              </a:extLst>
            </p:cNvPr>
            <p:cNvSpPr>
              <a:spLocks noChangeAspect="1"/>
            </p:cNvSpPr>
            <p:nvPr/>
          </p:nvSpPr>
          <p:spPr bwMode="auto">
            <a:xfrm>
              <a:off x="1073" y="1444"/>
              <a:ext cx="49" cy="85"/>
            </a:xfrm>
            <a:custGeom>
              <a:avLst/>
              <a:gdLst>
                <a:gd name="T0" fmla="*/ 0 w 19"/>
                <a:gd name="T1" fmla="*/ 35 h 36"/>
                <a:gd name="T2" fmla="*/ 1 w 19"/>
                <a:gd name="T3" fmla="*/ 34 h 36"/>
                <a:gd name="T4" fmla="*/ 2 w 19"/>
                <a:gd name="T5" fmla="*/ 33 h 36"/>
                <a:gd name="T6" fmla="*/ 2 w 19"/>
                <a:gd name="T7" fmla="*/ 32 h 36"/>
                <a:gd name="T8" fmla="*/ 3 w 19"/>
                <a:gd name="T9" fmla="*/ 30 h 36"/>
                <a:gd name="T10" fmla="*/ 4 w 19"/>
                <a:gd name="T11" fmla="*/ 28 h 36"/>
                <a:gd name="T12" fmla="*/ 6 w 19"/>
                <a:gd name="T13" fmla="*/ 27 h 36"/>
                <a:gd name="T14" fmla="*/ 6 w 19"/>
                <a:gd name="T15" fmla="*/ 26 h 36"/>
                <a:gd name="T16" fmla="*/ 6 w 19"/>
                <a:gd name="T17" fmla="*/ 25 h 36"/>
                <a:gd name="T18" fmla="*/ 8 w 19"/>
                <a:gd name="T19" fmla="*/ 23 h 36"/>
                <a:gd name="T20" fmla="*/ 9 w 19"/>
                <a:gd name="T21" fmla="*/ 21 h 36"/>
                <a:gd name="T22" fmla="*/ 10 w 19"/>
                <a:gd name="T23" fmla="*/ 20 h 36"/>
                <a:gd name="T24" fmla="*/ 11 w 19"/>
                <a:gd name="T25" fmla="*/ 20 h 36"/>
                <a:gd name="T26" fmla="*/ 11 w 19"/>
                <a:gd name="T27" fmla="*/ 19 h 36"/>
                <a:gd name="T28" fmla="*/ 12 w 19"/>
                <a:gd name="T29" fmla="*/ 18 h 36"/>
                <a:gd name="T30" fmla="*/ 13 w 19"/>
                <a:gd name="T31" fmla="*/ 16 h 36"/>
                <a:gd name="T32" fmla="*/ 14 w 19"/>
                <a:gd name="T33" fmla="*/ 15 h 36"/>
                <a:gd name="T34" fmla="*/ 14 w 19"/>
                <a:gd name="T35" fmla="*/ 14 h 36"/>
                <a:gd name="T36" fmla="*/ 14 w 19"/>
                <a:gd name="T37" fmla="*/ 13 h 36"/>
                <a:gd name="T38" fmla="*/ 14 w 19"/>
                <a:gd name="T39" fmla="*/ 11 h 36"/>
                <a:gd name="T40" fmla="*/ 15 w 19"/>
                <a:gd name="T41" fmla="*/ 11 h 36"/>
                <a:gd name="T42" fmla="*/ 16 w 19"/>
                <a:gd name="T43" fmla="*/ 9 h 36"/>
                <a:gd name="T44" fmla="*/ 16 w 19"/>
                <a:gd name="T45" fmla="*/ 8 h 36"/>
                <a:gd name="T46" fmla="*/ 17 w 19"/>
                <a:gd name="T47" fmla="*/ 6 h 36"/>
                <a:gd name="T48" fmla="*/ 17 w 19"/>
                <a:gd name="T49" fmla="*/ 5 h 36"/>
                <a:gd name="T50" fmla="*/ 17 w 19"/>
                <a:gd name="T51" fmla="*/ 4 h 36"/>
                <a:gd name="T52" fmla="*/ 17 w 19"/>
                <a:gd name="T53" fmla="*/ 2 h 36"/>
                <a:gd name="T54" fmla="*/ 18 w 19"/>
                <a:gd name="T55" fmla="*/ 2 h 36"/>
                <a:gd name="T56" fmla="*/ 18 w 19"/>
                <a:gd name="T57" fmla="*/ 1 h 36"/>
                <a:gd name="T58" fmla="*/ 18 w 19"/>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36"/>
                <a:gd name="T92" fmla="*/ 19 w 19"/>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36">
                  <a:moveTo>
                    <a:pt x="0" y="35"/>
                  </a:moveTo>
                  <a:lnTo>
                    <a:pt x="1" y="34"/>
                  </a:lnTo>
                  <a:lnTo>
                    <a:pt x="2" y="33"/>
                  </a:lnTo>
                  <a:lnTo>
                    <a:pt x="2" y="32"/>
                  </a:lnTo>
                  <a:lnTo>
                    <a:pt x="3" y="30"/>
                  </a:lnTo>
                  <a:lnTo>
                    <a:pt x="4" y="28"/>
                  </a:lnTo>
                  <a:lnTo>
                    <a:pt x="6" y="27"/>
                  </a:lnTo>
                  <a:lnTo>
                    <a:pt x="6" y="26"/>
                  </a:lnTo>
                  <a:lnTo>
                    <a:pt x="6" y="25"/>
                  </a:lnTo>
                  <a:lnTo>
                    <a:pt x="8" y="23"/>
                  </a:lnTo>
                  <a:lnTo>
                    <a:pt x="9" y="21"/>
                  </a:lnTo>
                  <a:lnTo>
                    <a:pt x="10" y="20"/>
                  </a:lnTo>
                  <a:lnTo>
                    <a:pt x="11" y="20"/>
                  </a:lnTo>
                  <a:lnTo>
                    <a:pt x="11" y="19"/>
                  </a:lnTo>
                  <a:lnTo>
                    <a:pt x="12" y="18"/>
                  </a:lnTo>
                  <a:lnTo>
                    <a:pt x="13" y="16"/>
                  </a:lnTo>
                  <a:lnTo>
                    <a:pt x="14" y="15"/>
                  </a:lnTo>
                  <a:lnTo>
                    <a:pt x="14" y="14"/>
                  </a:lnTo>
                  <a:lnTo>
                    <a:pt x="14" y="13"/>
                  </a:lnTo>
                  <a:lnTo>
                    <a:pt x="14" y="11"/>
                  </a:lnTo>
                  <a:lnTo>
                    <a:pt x="15" y="11"/>
                  </a:lnTo>
                  <a:lnTo>
                    <a:pt x="16" y="9"/>
                  </a:lnTo>
                  <a:lnTo>
                    <a:pt x="16" y="8"/>
                  </a:lnTo>
                  <a:lnTo>
                    <a:pt x="17" y="6"/>
                  </a:lnTo>
                  <a:lnTo>
                    <a:pt x="17" y="5"/>
                  </a:lnTo>
                  <a:lnTo>
                    <a:pt x="17" y="4"/>
                  </a:lnTo>
                  <a:lnTo>
                    <a:pt x="17" y="2"/>
                  </a:lnTo>
                  <a:lnTo>
                    <a:pt x="18" y="2"/>
                  </a:lnTo>
                  <a:lnTo>
                    <a:pt x="18" y="1"/>
                  </a:lnTo>
                  <a:lnTo>
                    <a:pt x="18"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0" name="Freeform 79">
              <a:extLst>
                <a:ext uri="{FF2B5EF4-FFF2-40B4-BE49-F238E27FC236}">
                  <a16:creationId xmlns:a16="http://schemas.microsoft.com/office/drawing/2014/main" id="{5A80674F-633C-45D8-B970-8229787A4419}"/>
                </a:ext>
              </a:extLst>
            </p:cNvPr>
            <p:cNvSpPr>
              <a:spLocks noChangeAspect="1"/>
            </p:cNvSpPr>
            <p:nvPr/>
          </p:nvSpPr>
          <p:spPr bwMode="auto">
            <a:xfrm>
              <a:off x="1253" y="1449"/>
              <a:ext cx="37" cy="47"/>
            </a:xfrm>
            <a:custGeom>
              <a:avLst/>
              <a:gdLst>
                <a:gd name="T0" fmla="*/ 13 w 14"/>
                <a:gd name="T1" fmla="*/ 19 h 20"/>
                <a:gd name="T2" fmla="*/ 11 w 14"/>
                <a:gd name="T3" fmla="*/ 18 h 20"/>
                <a:gd name="T4" fmla="*/ 10 w 14"/>
                <a:gd name="T5" fmla="*/ 18 h 20"/>
                <a:gd name="T6" fmla="*/ 10 w 14"/>
                <a:gd name="T7" fmla="*/ 17 h 20"/>
                <a:gd name="T8" fmla="*/ 9 w 14"/>
                <a:gd name="T9" fmla="*/ 16 h 20"/>
                <a:gd name="T10" fmla="*/ 8 w 14"/>
                <a:gd name="T11" fmla="*/ 15 h 20"/>
                <a:gd name="T12" fmla="*/ 7 w 14"/>
                <a:gd name="T13" fmla="*/ 14 h 20"/>
                <a:gd name="T14" fmla="*/ 6 w 14"/>
                <a:gd name="T15" fmla="*/ 14 h 20"/>
                <a:gd name="T16" fmla="*/ 6 w 14"/>
                <a:gd name="T17" fmla="*/ 12 h 20"/>
                <a:gd name="T18" fmla="*/ 5 w 14"/>
                <a:gd name="T19" fmla="*/ 11 h 20"/>
                <a:gd name="T20" fmla="*/ 3 w 14"/>
                <a:gd name="T21" fmla="*/ 10 h 20"/>
                <a:gd name="T22" fmla="*/ 3 w 14"/>
                <a:gd name="T23" fmla="*/ 9 h 20"/>
                <a:gd name="T24" fmla="*/ 3 w 14"/>
                <a:gd name="T25" fmla="*/ 8 h 20"/>
                <a:gd name="T26" fmla="*/ 2 w 14"/>
                <a:gd name="T27" fmla="*/ 8 h 20"/>
                <a:gd name="T28" fmla="*/ 2 w 14"/>
                <a:gd name="T29" fmla="*/ 6 h 20"/>
                <a:gd name="T30" fmla="*/ 2 w 14"/>
                <a:gd name="T31" fmla="*/ 5 h 20"/>
                <a:gd name="T32" fmla="*/ 2 w 14"/>
                <a:gd name="T33" fmla="*/ 4 h 20"/>
                <a:gd name="T34" fmla="*/ 1 w 14"/>
                <a:gd name="T35" fmla="*/ 2 h 20"/>
                <a:gd name="T36" fmla="*/ 0 w 14"/>
                <a:gd name="T37" fmla="*/ 1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13" y="19"/>
                  </a:moveTo>
                  <a:lnTo>
                    <a:pt x="11" y="18"/>
                  </a:lnTo>
                  <a:lnTo>
                    <a:pt x="10" y="18"/>
                  </a:lnTo>
                  <a:lnTo>
                    <a:pt x="10" y="17"/>
                  </a:lnTo>
                  <a:lnTo>
                    <a:pt x="9" y="16"/>
                  </a:lnTo>
                  <a:lnTo>
                    <a:pt x="8" y="15"/>
                  </a:lnTo>
                  <a:lnTo>
                    <a:pt x="7" y="14"/>
                  </a:lnTo>
                  <a:lnTo>
                    <a:pt x="6" y="14"/>
                  </a:lnTo>
                  <a:lnTo>
                    <a:pt x="6" y="12"/>
                  </a:lnTo>
                  <a:lnTo>
                    <a:pt x="5" y="11"/>
                  </a:lnTo>
                  <a:lnTo>
                    <a:pt x="3" y="10"/>
                  </a:lnTo>
                  <a:lnTo>
                    <a:pt x="3" y="9"/>
                  </a:lnTo>
                  <a:lnTo>
                    <a:pt x="3" y="8"/>
                  </a:lnTo>
                  <a:lnTo>
                    <a:pt x="2" y="8"/>
                  </a:lnTo>
                  <a:lnTo>
                    <a:pt x="2" y="6"/>
                  </a:lnTo>
                  <a:lnTo>
                    <a:pt x="2" y="5"/>
                  </a:lnTo>
                  <a:lnTo>
                    <a:pt x="2" y="4"/>
                  </a:lnTo>
                  <a:lnTo>
                    <a:pt x="1" y="2"/>
                  </a:lnTo>
                  <a:lnTo>
                    <a:pt x="0"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1" name="Freeform 80">
              <a:extLst>
                <a:ext uri="{FF2B5EF4-FFF2-40B4-BE49-F238E27FC236}">
                  <a16:creationId xmlns:a16="http://schemas.microsoft.com/office/drawing/2014/main" id="{B69CE2ED-775A-4259-89D3-2C5EB7E0EDE0}"/>
                </a:ext>
              </a:extLst>
            </p:cNvPr>
            <p:cNvSpPr>
              <a:spLocks noChangeAspect="1"/>
            </p:cNvSpPr>
            <p:nvPr/>
          </p:nvSpPr>
          <p:spPr bwMode="auto">
            <a:xfrm>
              <a:off x="1326" y="1286"/>
              <a:ext cx="92" cy="29"/>
            </a:xfrm>
            <a:custGeom>
              <a:avLst/>
              <a:gdLst>
                <a:gd name="T0" fmla="*/ 34 w 35"/>
                <a:gd name="T1" fmla="*/ 11 h 12"/>
                <a:gd name="T2" fmla="*/ 29 w 35"/>
                <a:gd name="T3" fmla="*/ 11 h 12"/>
                <a:gd name="T4" fmla="*/ 24 w 35"/>
                <a:gd name="T5" fmla="*/ 10 h 12"/>
                <a:gd name="T6" fmla="*/ 20 w 35"/>
                <a:gd name="T7" fmla="*/ 8 h 12"/>
                <a:gd name="T8" fmla="*/ 15 w 35"/>
                <a:gd name="T9" fmla="*/ 8 h 12"/>
                <a:gd name="T10" fmla="*/ 11 w 35"/>
                <a:gd name="T11" fmla="*/ 6 h 12"/>
                <a:gd name="T12" fmla="*/ 7 w 35"/>
                <a:gd name="T13" fmla="*/ 3 h 12"/>
                <a:gd name="T14" fmla="*/ 3 w 35"/>
                <a:gd name="T15" fmla="*/ 1 h 12"/>
                <a:gd name="T16" fmla="*/ 0 w 3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4" y="11"/>
                  </a:moveTo>
                  <a:lnTo>
                    <a:pt x="29" y="11"/>
                  </a:lnTo>
                  <a:lnTo>
                    <a:pt x="24" y="10"/>
                  </a:lnTo>
                  <a:lnTo>
                    <a:pt x="20" y="8"/>
                  </a:lnTo>
                  <a:lnTo>
                    <a:pt x="15" y="8"/>
                  </a:lnTo>
                  <a:lnTo>
                    <a:pt x="11" y="6"/>
                  </a:lnTo>
                  <a:lnTo>
                    <a:pt x="7" y="3"/>
                  </a:lnTo>
                  <a:lnTo>
                    <a:pt x="3"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2" name="Freeform 81">
              <a:extLst>
                <a:ext uri="{FF2B5EF4-FFF2-40B4-BE49-F238E27FC236}">
                  <a16:creationId xmlns:a16="http://schemas.microsoft.com/office/drawing/2014/main" id="{902E6DCA-25FA-4AEB-839A-4AC5079A62BA}"/>
                </a:ext>
              </a:extLst>
            </p:cNvPr>
            <p:cNvSpPr>
              <a:spLocks noChangeAspect="1"/>
            </p:cNvSpPr>
            <p:nvPr/>
          </p:nvSpPr>
          <p:spPr bwMode="auto">
            <a:xfrm>
              <a:off x="1319" y="1277"/>
              <a:ext cx="39" cy="38"/>
            </a:xfrm>
            <a:custGeom>
              <a:avLst/>
              <a:gdLst>
                <a:gd name="T0" fmla="*/ 0 w 15"/>
                <a:gd name="T1" fmla="*/ 15 h 16"/>
                <a:gd name="T2" fmla="*/ 0 w 15"/>
                <a:gd name="T3" fmla="*/ 13 h 16"/>
                <a:gd name="T4" fmla="*/ 0 w 15"/>
                <a:gd name="T5" fmla="*/ 10 h 16"/>
                <a:gd name="T6" fmla="*/ 1 w 15"/>
                <a:gd name="T7" fmla="*/ 8 h 16"/>
                <a:gd name="T8" fmla="*/ 3 w 15"/>
                <a:gd name="T9" fmla="*/ 6 h 16"/>
                <a:gd name="T10" fmla="*/ 4 w 15"/>
                <a:gd name="T11" fmla="*/ 4 h 16"/>
                <a:gd name="T12" fmla="*/ 8 w 15"/>
                <a:gd name="T13" fmla="*/ 2 h 16"/>
                <a:gd name="T14" fmla="*/ 11 w 15"/>
                <a:gd name="T15" fmla="*/ 1 h 16"/>
                <a:gd name="T16" fmla="*/ 14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15"/>
                  </a:moveTo>
                  <a:lnTo>
                    <a:pt x="0" y="13"/>
                  </a:lnTo>
                  <a:lnTo>
                    <a:pt x="0" y="10"/>
                  </a:lnTo>
                  <a:lnTo>
                    <a:pt x="1" y="8"/>
                  </a:lnTo>
                  <a:lnTo>
                    <a:pt x="3" y="6"/>
                  </a:lnTo>
                  <a:lnTo>
                    <a:pt x="4" y="4"/>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3" name="Line 82">
              <a:extLst>
                <a:ext uri="{FF2B5EF4-FFF2-40B4-BE49-F238E27FC236}">
                  <a16:creationId xmlns:a16="http://schemas.microsoft.com/office/drawing/2014/main" id="{DE81A6F1-9D71-4C05-A190-D895BAEEAE74}"/>
                </a:ext>
              </a:extLst>
            </p:cNvPr>
            <p:cNvSpPr>
              <a:spLocks noChangeAspect="1" noChangeShapeType="1"/>
            </p:cNvSpPr>
            <p:nvPr/>
          </p:nvSpPr>
          <p:spPr bwMode="auto">
            <a:xfrm>
              <a:off x="1018" y="1197"/>
              <a:ext cx="20" cy="4"/>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4" name="Freeform 83">
              <a:extLst>
                <a:ext uri="{FF2B5EF4-FFF2-40B4-BE49-F238E27FC236}">
                  <a16:creationId xmlns:a16="http://schemas.microsoft.com/office/drawing/2014/main" id="{A3ACD160-0E31-4D6D-BDDD-11ADB57E0C70}"/>
                </a:ext>
              </a:extLst>
            </p:cNvPr>
            <p:cNvSpPr>
              <a:spLocks noChangeAspect="1"/>
            </p:cNvSpPr>
            <p:nvPr/>
          </p:nvSpPr>
          <p:spPr bwMode="auto">
            <a:xfrm>
              <a:off x="858" y="1204"/>
              <a:ext cx="186" cy="170"/>
            </a:xfrm>
            <a:custGeom>
              <a:avLst/>
              <a:gdLst>
                <a:gd name="T0" fmla="*/ 70 w 71"/>
                <a:gd name="T1" fmla="*/ 40 h 72"/>
                <a:gd name="T2" fmla="*/ 66 w 71"/>
                <a:gd name="T3" fmla="*/ 44 h 72"/>
                <a:gd name="T4" fmla="*/ 63 w 71"/>
                <a:gd name="T5" fmla="*/ 47 h 72"/>
                <a:gd name="T6" fmla="*/ 59 w 71"/>
                <a:gd name="T7" fmla="*/ 51 h 72"/>
                <a:gd name="T8" fmla="*/ 54 w 71"/>
                <a:gd name="T9" fmla="*/ 54 h 72"/>
                <a:gd name="T10" fmla="*/ 50 w 71"/>
                <a:gd name="T11" fmla="*/ 58 h 72"/>
                <a:gd name="T12" fmla="*/ 45 w 71"/>
                <a:gd name="T13" fmla="*/ 62 h 72"/>
                <a:gd name="T14" fmla="*/ 42 w 71"/>
                <a:gd name="T15" fmla="*/ 65 h 72"/>
                <a:gd name="T16" fmla="*/ 37 w 71"/>
                <a:gd name="T17" fmla="*/ 67 h 72"/>
                <a:gd name="T18" fmla="*/ 33 w 71"/>
                <a:gd name="T19" fmla="*/ 69 h 72"/>
                <a:gd name="T20" fmla="*/ 28 w 71"/>
                <a:gd name="T21" fmla="*/ 70 h 72"/>
                <a:gd name="T22" fmla="*/ 24 w 71"/>
                <a:gd name="T23" fmla="*/ 71 h 72"/>
                <a:gd name="T24" fmla="*/ 19 w 71"/>
                <a:gd name="T25" fmla="*/ 70 h 72"/>
                <a:gd name="T26" fmla="*/ 14 w 71"/>
                <a:gd name="T27" fmla="*/ 70 h 72"/>
                <a:gd name="T28" fmla="*/ 11 w 71"/>
                <a:gd name="T29" fmla="*/ 67 h 72"/>
                <a:gd name="T30" fmla="*/ 6 w 71"/>
                <a:gd name="T31" fmla="*/ 65 h 72"/>
                <a:gd name="T32" fmla="*/ 3 w 71"/>
                <a:gd name="T33" fmla="*/ 60 h 72"/>
                <a:gd name="T34" fmla="*/ 2 w 71"/>
                <a:gd name="T35" fmla="*/ 55 h 72"/>
                <a:gd name="T36" fmla="*/ 1 w 71"/>
                <a:gd name="T37" fmla="*/ 49 h 72"/>
                <a:gd name="T38" fmla="*/ 0 w 71"/>
                <a:gd name="T39" fmla="*/ 43 h 72"/>
                <a:gd name="T40" fmla="*/ 1 w 71"/>
                <a:gd name="T41" fmla="*/ 36 h 72"/>
                <a:gd name="T42" fmla="*/ 2 w 71"/>
                <a:gd name="T43" fmla="*/ 29 h 72"/>
                <a:gd name="T44" fmla="*/ 3 w 71"/>
                <a:gd name="T45" fmla="*/ 22 h 72"/>
                <a:gd name="T46" fmla="*/ 6 w 71"/>
                <a:gd name="T47" fmla="*/ 15 h 72"/>
                <a:gd name="T48" fmla="*/ 12 w 71"/>
                <a:gd name="T49" fmla="*/ 9 h 72"/>
                <a:gd name="T50" fmla="*/ 18 w 71"/>
                <a:gd name="T51" fmla="*/ 5 h 72"/>
                <a:gd name="T52" fmla="*/ 24 w 71"/>
                <a:gd name="T53" fmla="*/ 1 h 72"/>
                <a:gd name="T54" fmla="*/ 32 w 71"/>
                <a:gd name="T55" fmla="*/ 1 h 72"/>
                <a:gd name="T56" fmla="*/ 37 w 71"/>
                <a:gd name="T57" fmla="*/ 0 h 72"/>
                <a:gd name="T58" fmla="*/ 45 w 71"/>
                <a:gd name="T59" fmla="*/ 1 h 72"/>
                <a:gd name="T60" fmla="*/ 53 w 71"/>
                <a:gd name="T61" fmla="*/ 3 h 72"/>
                <a:gd name="T62" fmla="*/ 60 w 71"/>
                <a:gd name="T63" fmla="*/ 6 h 72"/>
                <a:gd name="T64" fmla="*/ 69 w 71"/>
                <a:gd name="T65" fmla="*/ 10 h 72"/>
                <a:gd name="T66" fmla="*/ 68 w 71"/>
                <a:gd name="T67" fmla="*/ 15 h 72"/>
                <a:gd name="T68" fmla="*/ 50 w 71"/>
                <a:gd name="T69" fmla="*/ 15 h 72"/>
                <a:gd name="T70" fmla="*/ 44 w 71"/>
                <a:gd name="T71" fmla="*/ 16 h 72"/>
                <a:gd name="T72" fmla="*/ 40 w 71"/>
                <a:gd name="T73" fmla="*/ 19 h 72"/>
                <a:gd name="T74" fmla="*/ 37 w 71"/>
                <a:gd name="T75" fmla="*/ 24 h 72"/>
                <a:gd name="T76" fmla="*/ 35 w 71"/>
                <a:gd name="T77" fmla="*/ 29 h 72"/>
                <a:gd name="T78" fmla="*/ 35 w 71"/>
                <a:gd name="T79" fmla="*/ 33 h 72"/>
                <a:gd name="T80" fmla="*/ 37 w 71"/>
                <a:gd name="T81" fmla="*/ 37 h 72"/>
                <a:gd name="T82" fmla="*/ 41 w 71"/>
                <a:gd name="T83" fmla="*/ 40 h 72"/>
                <a:gd name="T84" fmla="*/ 45 w 71"/>
                <a:gd name="T85" fmla="*/ 40 h 72"/>
                <a:gd name="T86" fmla="*/ 70 w 71"/>
                <a:gd name="T87" fmla="*/ 4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72"/>
                <a:gd name="T134" fmla="*/ 71 w 71"/>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72">
                  <a:moveTo>
                    <a:pt x="70" y="40"/>
                  </a:moveTo>
                  <a:lnTo>
                    <a:pt x="66" y="44"/>
                  </a:lnTo>
                  <a:lnTo>
                    <a:pt x="63" y="47"/>
                  </a:lnTo>
                  <a:lnTo>
                    <a:pt x="59" y="51"/>
                  </a:lnTo>
                  <a:lnTo>
                    <a:pt x="54" y="54"/>
                  </a:lnTo>
                  <a:lnTo>
                    <a:pt x="50" y="58"/>
                  </a:lnTo>
                  <a:lnTo>
                    <a:pt x="45" y="62"/>
                  </a:lnTo>
                  <a:lnTo>
                    <a:pt x="42" y="65"/>
                  </a:lnTo>
                  <a:lnTo>
                    <a:pt x="37" y="67"/>
                  </a:lnTo>
                  <a:lnTo>
                    <a:pt x="33" y="69"/>
                  </a:lnTo>
                  <a:lnTo>
                    <a:pt x="28" y="70"/>
                  </a:lnTo>
                  <a:lnTo>
                    <a:pt x="24" y="71"/>
                  </a:lnTo>
                  <a:lnTo>
                    <a:pt x="19" y="70"/>
                  </a:lnTo>
                  <a:lnTo>
                    <a:pt x="14" y="70"/>
                  </a:lnTo>
                  <a:lnTo>
                    <a:pt x="11" y="67"/>
                  </a:lnTo>
                  <a:lnTo>
                    <a:pt x="6" y="65"/>
                  </a:lnTo>
                  <a:lnTo>
                    <a:pt x="3" y="60"/>
                  </a:lnTo>
                  <a:lnTo>
                    <a:pt x="2" y="55"/>
                  </a:lnTo>
                  <a:lnTo>
                    <a:pt x="1" y="49"/>
                  </a:lnTo>
                  <a:lnTo>
                    <a:pt x="0" y="43"/>
                  </a:lnTo>
                  <a:lnTo>
                    <a:pt x="1" y="36"/>
                  </a:lnTo>
                  <a:lnTo>
                    <a:pt x="2" y="29"/>
                  </a:lnTo>
                  <a:lnTo>
                    <a:pt x="3" y="22"/>
                  </a:lnTo>
                  <a:lnTo>
                    <a:pt x="6" y="15"/>
                  </a:lnTo>
                  <a:lnTo>
                    <a:pt x="12" y="9"/>
                  </a:lnTo>
                  <a:lnTo>
                    <a:pt x="18" y="5"/>
                  </a:lnTo>
                  <a:lnTo>
                    <a:pt x="24" y="1"/>
                  </a:lnTo>
                  <a:lnTo>
                    <a:pt x="32" y="1"/>
                  </a:lnTo>
                  <a:lnTo>
                    <a:pt x="37" y="0"/>
                  </a:lnTo>
                  <a:lnTo>
                    <a:pt x="45" y="1"/>
                  </a:lnTo>
                  <a:lnTo>
                    <a:pt x="53" y="3"/>
                  </a:lnTo>
                  <a:lnTo>
                    <a:pt x="60" y="6"/>
                  </a:lnTo>
                  <a:lnTo>
                    <a:pt x="69" y="10"/>
                  </a:lnTo>
                  <a:lnTo>
                    <a:pt x="68" y="15"/>
                  </a:lnTo>
                  <a:lnTo>
                    <a:pt x="50" y="15"/>
                  </a:lnTo>
                  <a:lnTo>
                    <a:pt x="44" y="16"/>
                  </a:lnTo>
                  <a:lnTo>
                    <a:pt x="40" y="19"/>
                  </a:lnTo>
                  <a:lnTo>
                    <a:pt x="37" y="24"/>
                  </a:lnTo>
                  <a:lnTo>
                    <a:pt x="35" y="29"/>
                  </a:lnTo>
                  <a:lnTo>
                    <a:pt x="35" y="33"/>
                  </a:lnTo>
                  <a:lnTo>
                    <a:pt x="37" y="37"/>
                  </a:lnTo>
                  <a:lnTo>
                    <a:pt x="41" y="40"/>
                  </a:lnTo>
                  <a:lnTo>
                    <a:pt x="45" y="40"/>
                  </a:lnTo>
                  <a:lnTo>
                    <a:pt x="70" y="4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5" name="Line 84">
              <a:extLst>
                <a:ext uri="{FF2B5EF4-FFF2-40B4-BE49-F238E27FC236}">
                  <a16:creationId xmlns:a16="http://schemas.microsoft.com/office/drawing/2014/main" id="{DBE6728A-AD0F-4D43-AE1E-6A600E47B0A6}"/>
                </a:ext>
              </a:extLst>
            </p:cNvPr>
            <p:cNvSpPr>
              <a:spLocks noChangeAspect="1" noChangeShapeType="1"/>
            </p:cNvSpPr>
            <p:nvPr/>
          </p:nvSpPr>
          <p:spPr bwMode="auto">
            <a:xfrm flipV="1">
              <a:off x="999" y="1317"/>
              <a:ext cx="24" cy="40"/>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6" name="Freeform 85">
              <a:extLst>
                <a:ext uri="{FF2B5EF4-FFF2-40B4-BE49-F238E27FC236}">
                  <a16:creationId xmlns:a16="http://schemas.microsoft.com/office/drawing/2014/main" id="{8C00D53A-C93F-44AF-A487-C657DAF26F3E}"/>
                </a:ext>
              </a:extLst>
            </p:cNvPr>
            <p:cNvSpPr>
              <a:spLocks noChangeAspect="1"/>
            </p:cNvSpPr>
            <p:nvPr/>
          </p:nvSpPr>
          <p:spPr bwMode="auto">
            <a:xfrm>
              <a:off x="1164" y="1074"/>
              <a:ext cx="39" cy="33"/>
            </a:xfrm>
            <a:custGeom>
              <a:avLst/>
              <a:gdLst>
                <a:gd name="T0" fmla="*/ 0 w 15"/>
                <a:gd name="T1" fmla="*/ 13 h 14"/>
                <a:gd name="T2" fmla="*/ 1 w 15"/>
                <a:gd name="T3" fmla="*/ 10 h 14"/>
                <a:gd name="T4" fmla="*/ 3 w 15"/>
                <a:gd name="T5" fmla="*/ 7 h 14"/>
                <a:gd name="T6" fmla="*/ 6 w 15"/>
                <a:gd name="T7" fmla="*/ 3 h 14"/>
                <a:gd name="T8" fmla="*/ 8 w 15"/>
                <a:gd name="T9" fmla="*/ 2 h 14"/>
                <a:gd name="T10" fmla="*/ 11 w 15"/>
                <a:gd name="T11" fmla="*/ 1 h 14"/>
                <a:gd name="T12" fmla="*/ 14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0" y="13"/>
                  </a:moveTo>
                  <a:lnTo>
                    <a:pt x="1" y="10"/>
                  </a:lnTo>
                  <a:lnTo>
                    <a:pt x="3" y="7"/>
                  </a:lnTo>
                  <a:lnTo>
                    <a:pt x="6" y="3"/>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7" name="Freeform 86">
              <a:extLst>
                <a:ext uri="{FF2B5EF4-FFF2-40B4-BE49-F238E27FC236}">
                  <a16:creationId xmlns:a16="http://schemas.microsoft.com/office/drawing/2014/main" id="{4CA09E30-B517-4143-B708-E2978BD4A994}"/>
                </a:ext>
              </a:extLst>
            </p:cNvPr>
            <p:cNvSpPr>
              <a:spLocks noChangeAspect="1"/>
            </p:cNvSpPr>
            <p:nvPr/>
          </p:nvSpPr>
          <p:spPr bwMode="auto">
            <a:xfrm>
              <a:off x="1271" y="1098"/>
              <a:ext cx="40" cy="28"/>
            </a:xfrm>
            <a:custGeom>
              <a:avLst/>
              <a:gdLst>
                <a:gd name="T0" fmla="*/ 0 w 15"/>
                <a:gd name="T1" fmla="*/ 0 h 12"/>
                <a:gd name="T2" fmla="*/ 5 w 15"/>
                <a:gd name="T3" fmla="*/ 1 h 12"/>
                <a:gd name="T4" fmla="*/ 9 w 15"/>
                <a:gd name="T5" fmla="*/ 4 h 12"/>
                <a:gd name="T6" fmla="*/ 14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5" y="1"/>
                  </a:lnTo>
                  <a:lnTo>
                    <a:pt x="9" y="4"/>
                  </a:lnTo>
                  <a:lnTo>
                    <a:pt x="14" y="1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8" name="Line 87">
              <a:extLst>
                <a:ext uri="{FF2B5EF4-FFF2-40B4-BE49-F238E27FC236}">
                  <a16:creationId xmlns:a16="http://schemas.microsoft.com/office/drawing/2014/main" id="{E4E3FD42-41EC-4DA2-A61D-DC69CCAADF2A}"/>
                </a:ext>
              </a:extLst>
            </p:cNvPr>
            <p:cNvSpPr>
              <a:spLocks noChangeAspect="1" noChangeShapeType="1"/>
            </p:cNvSpPr>
            <p:nvPr/>
          </p:nvSpPr>
          <p:spPr bwMode="auto">
            <a:xfrm flipH="1">
              <a:off x="1285" y="1225"/>
              <a:ext cx="18"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9" name="Freeform 88">
              <a:extLst>
                <a:ext uri="{FF2B5EF4-FFF2-40B4-BE49-F238E27FC236}">
                  <a16:creationId xmlns:a16="http://schemas.microsoft.com/office/drawing/2014/main" id="{DFEBD32B-8680-40E3-B904-E4755DF84093}"/>
                </a:ext>
              </a:extLst>
            </p:cNvPr>
            <p:cNvSpPr>
              <a:spLocks noChangeAspect="1"/>
            </p:cNvSpPr>
            <p:nvPr/>
          </p:nvSpPr>
          <p:spPr bwMode="auto">
            <a:xfrm>
              <a:off x="1253" y="1126"/>
              <a:ext cx="52" cy="94"/>
            </a:xfrm>
            <a:custGeom>
              <a:avLst/>
              <a:gdLst>
                <a:gd name="T0" fmla="*/ 17 w 20"/>
                <a:gd name="T1" fmla="*/ 39 h 40"/>
                <a:gd name="T2" fmla="*/ 17 w 20"/>
                <a:gd name="T3" fmla="*/ 35 h 40"/>
                <a:gd name="T4" fmla="*/ 18 w 20"/>
                <a:gd name="T5" fmla="*/ 34 h 40"/>
                <a:gd name="T6" fmla="*/ 19 w 20"/>
                <a:gd name="T7" fmla="*/ 27 h 40"/>
                <a:gd name="T8" fmla="*/ 19 w 20"/>
                <a:gd name="T9" fmla="*/ 21 h 40"/>
                <a:gd name="T10" fmla="*/ 19 w 20"/>
                <a:gd name="T11" fmla="*/ 18 h 40"/>
                <a:gd name="T12" fmla="*/ 18 w 20"/>
                <a:gd name="T13" fmla="*/ 15 h 40"/>
                <a:gd name="T14" fmla="*/ 16 w 20"/>
                <a:gd name="T15" fmla="*/ 7 h 40"/>
                <a:gd name="T16" fmla="*/ 15 w 20"/>
                <a:gd name="T17" fmla="*/ 5 h 40"/>
                <a:gd name="T18" fmla="*/ 12 w 20"/>
                <a:gd name="T19" fmla="*/ 2 h 40"/>
                <a:gd name="T20" fmla="*/ 11 w 20"/>
                <a:gd name="T21" fmla="*/ 2 h 40"/>
                <a:gd name="T22" fmla="*/ 8 w 20"/>
                <a:gd name="T23" fmla="*/ 1 h 40"/>
                <a:gd name="T24" fmla="*/ 6 w 20"/>
                <a:gd name="T25" fmla="*/ 0 h 40"/>
                <a:gd name="T26" fmla="*/ 3 w 20"/>
                <a:gd name="T27" fmla="*/ 2 h 40"/>
                <a:gd name="T28" fmla="*/ 2 w 20"/>
                <a:gd name="T29" fmla="*/ 2 h 40"/>
                <a:gd name="T30" fmla="*/ 1 w 20"/>
                <a:gd name="T31" fmla="*/ 5 h 40"/>
                <a:gd name="T32" fmla="*/ 0 w 20"/>
                <a:gd name="T33" fmla="*/ 7 h 40"/>
                <a:gd name="T34" fmla="*/ 0 w 20"/>
                <a:gd name="T35" fmla="*/ 9 h 40"/>
                <a:gd name="T36" fmla="*/ 0 w 20"/>
                <a:gd name="T37" fmla="*/ 15 h 40"/>
                <a:gd name="T38" fmla="*/ 1 w 20"/>
                <a:gd name="T39" fmla="*/ 22 h 40"/>
                <a:gd name="T40" fmla="*/ 2 w 20"/>
                <a:gd name="T41" fmla="*/ 33 h 40"/>
                <a:gd name="T42" fmla="*/ 2 w 20"/>
                <a:gd name="T43" fmla="*/ 37 h 40"/>
                <a:gd name="T44" fmla="*/ 6 w 20"/>
                <a:gd name="T45" fmla="*/ 36 h 40"/>
                <a:gd name="T46" fmla="*/ 10 w 20"/>
                <a:gd name="T47" fmla="*/ 36 h 40"/>
                <a:gd name="T48" fmla="*/ 13 w 20"/>
                <a:gd name="T49" fmla="*/ 37 h 40"/>
                <a:gd name="T50" fmla="*/ 17 w 20"/>
                <a:gd name="T51" fmla="*/ 39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40"/>
                <a:gd name="T80" fmla="*/ 20 w 2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40">
                  <a:moveTo>
                    <a:pt x="17" y="39"/>
                  </a:moveTo>
                  <a:lnTo>
                    <a:pt x="17" y="35"/>
                  </a:lnTo>
                  <a:lnTo>
                    <a:pt x="18" y="34"/>
                  </a:lnTo>
                  <a:lnTo>
                    <a:pt x="19" y="27"/>
                  </a:lnTo>
                  <a:lnTo>
                    <a:pt x="19" y="21"/>
                  </a:lnTo>
                  <a:lnTo>
                    <a:pt x="19" y="18"/>
                  </a:lnTo>
                  <a:lnTo>
                    <a:pt x="18" y="15"/>
                  </a:lnTo>
                  <a:lnTo>
                    <a:pt x="16" y="7"/>
                  </a:lnTo>
                  <a:lnTo>
                    <a:pt x="15" y="5"/>
                  </a:lnTo>
                  <a:lnTo>
                    <a:pt x="12" y="2"/>
                  </a:lnTo>
                  <a:lnTo>
                    <a:pt x="11" y="2"/>
                  </a:lnTo>
                  <a:lnTo>
                    <a:pt x="8" y="1"/>
                  </a:lnTo>
                  <a:lnTo>
                    <a:pt x="6" y="0"/>
                  </a:lnTo>
                  <a:lnTo>
                    <a:pt x="3" y="2"/>
                  </a:lnTo>
                  <a:lnTo>
                    <a:pt x="2" y="2"/>
                  </a:lnTo>
                  <a:lnTo>
                    <a:pt x="1" y="5"/>
                  </a:lnTo>
                  <a:lnTo>
                    <a:pt x="0" y="7"/>
                  </a:lnTo>
                  <a:lnTo>
                    <a:pt x="0" y="9"/>
                  </a:lnTo>
                  <a:lnTo>
                    <a:pt x="0" y="15"/>
                  </a:lnTo>
                  <a:lnTo>
                    <a:pt x="1" y="22"/>
                  </a:lnTo>
                  <a:lnTo>
                    <a:pt x="2" y="33"/>
                  </a:lnTo>
                  <a:lnTo>
                    <a:pt x="2" y="37"/>
                  </a:lnTo>
                  <a:lnTo>
                    <a:pt x="6" y="36"/>
                  </a:lnTo>
                  <a:lnTo>
                    <a:pt x="10" y="36"/>
                  </a:lnTo>
                  <a:lnTo>
                    <a:pt x="13" y="37"/>
                  </a:lnTo>
                  <a:lnTo>
                    <a:pt x="17" y="3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0" name="Freeform 89">
              <a:extLst>
                <a:ext uri="{FF2B5EF4-FFF2-40B4-BE49-F238E27FC236}">
                  <a16:creationId xmlns:a16="http://schemas.microsoft.com/office/drawing/2014/main" id="{61625DFB-1F1E-4E41-B904-CCC1EA9580E6}"/>
                </a:ext>
              </a:extLst>
            </p:cNvPr>
            <p:cNvSpPr>
              <a:spLocks noChangeAspect="1"/>
            </p:cNvSpPr>
            <p:nvPr/>
          </p:nvSpPr>
          <p:spPr bwMode="auto">
            <a:xfrm>
              <a:off x="1261" y="1183"/>
              <a:ext cx="39" cy="28"/>
            </a:xfrm>
            <a:custGeom>
              <a:avLst/>
              <a:gdLst>
                <a:gd name="T0" fmla="*/ 7 w 15"/>
                <a:gd name="T1" fmla="*/ 0 h 12"/>
                <a:gd name="T2" fmla="*/ 11 w 15"/>
                <a:gd name="T3" fmla="*/ 1 h 12"/>
                <a:gd name="T4" fmla="*/ 12 w 15"/>
                <a:gd name="T5" fmla="*/ 2 h 12"/>
                <a:gd name="T6" fmla="*/ 14 w 15"/>
                <a:gd name="T7" fmla="*/ 4 h 12"/>
                <a:gd name="T8" fmla="*/ 12 w 15"/>
                <a:gd name="T9" fmla="*/ 8 h 12"/>
                <a:gd name="T10" fmla="*/ 9 w 15"/>
                <a:gd name="T11" fmla="*/ 9 h 12"/>
                <a:gd name="T12" fmla="*/ 7 w 15"/>
                <a:gd name="T13" fmla="*/ 11 h 12"/>
                <a:gd name="T14" fmla="*/ 4 w 15"/>
                <a:gd name="T15" fmla="*/ 9 h 12"/>
                <a:gd name="T16" fmla="*/ 0 w 15"/>
                <a:gd name="T17" fmla="*/ 8 h 12"/>
                <a:gd name="T18" fmla="*/ 0 w 15"/>
                <a:gd name="T19" fmla="*/ 4 h 12"/>
                <a:gd name="T20" fmla="*/ 0 w 15"/>
                <a:gd name="T21" fmla="*/ 2 h 12"/>
                <a:gd name="T22" fmla="*/ 4 w 15"/>
                <a:gd name="T23" fmla="*/ 1 h 12"/>
                <a:gd name="T24" fmla="*/ 7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7" y="0"/>
                  </a:moveTo>
                  <a:lnTo>
                    <a:pt x="11" y="1"/>
                  </a:lnTo>
                  <a:lnTo>
                    <a:pt x="12" y="2"/>
                  </a:lnTo>
                  <a:lnTo>
                    <a:pt x="14" y="4"/>
                  </a:lnTo>
                  <a:lnTo>
                    <a:pt x="12" y="8"/>
                  </a:lnTo>
                  <a:lnTo>
                    <a:pt x="9" y="9"/>
                  </a:lnTo>
                  <a:lnTo>
                    <a:pt x="7" y="11"/>
                  </a:lnTo>
                  <a:lnTo>
                    <a:pt x="4" y="9"/>
                  </a:lnTo>
                  <a:lnTo>
                    <a:pt x="0" y="8"/>
                  </a:lnTo>
                  <a:lnTo>
                    <a:pt x="0" y="4"/>
                  </a:lnTo>
                  <a:lnTo>
                    <a:pt x="0" y="2"/>
                  </a:lnTo>
                  <a:lnTo>
                    <a:pt x="4" y="1"/>
                  </a:lnTo>
                  <a:lnTo>
                    <a:pt x="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1" name="Freeform 90">
              <a:extLst>
                <a:ext uri="{FF2B5EF4-FFF2-40B4-BE49-F238E27FC236}">
                  <a16:creationId xmlns:a16="http://schemas.microsoft.com/office/drawing/2014/main" id="{107CECEB-03C8-4693-AA62-5D17A98207EE}"/>
                </a:ext>
              </a:extLst>
            </p:cNvPr>
            <p:cNvSpPr>
              <a:spLocks noChangeAspect="1"/>
            </p:cNvSpPr>
            <p:nvPr/>
          </p:nvSpPr>
          <p:spPr bwMode="auto">
            <a:xfrm>
              <a:off x="1167" y="1114"/>
              <a:ext cx="94" cy="156"/>
            </a:xfrm>
            <a:custGeom>
              <a:avLst/>
              <a:gdLst>
                <a:gd name="T0" fmla="*/ 6 w 36"/>
                <a:gd name="T1" fmla="*/ 65 h 66"/>
                <a:gd name="T2" fmla="*/ 5 w 36"/>
                <a:gd name="T3" fmla="*/ 62 h 66"/>
                <a:gd name="T4" fmla="*/ 1 w 36"/>
                <a:gd name="T5" fmla="*/ 49 h 66"/>
                <a:gd name="T6" fmla="*/ 0 w 36"/>
                <a:gd name="T7" fmla="*/ 37 h 66"/>
                <a:gd name="T8" fmla="*/ 0 w 36"/>
                <a:gd name="T9" fmla="*/ 33 h 66"/>
                <a:gd name="T10" fmla="*/ 0 w 36"/>
                <a:gd name="T11" fmla="*/ 27 h 66"/>
                <a:gd name="T12" fmla="*/ 0 w 36"/>
                <a:gd name="T13" fmla="*/ 22 h 66"/>
                <a:gd name="T14" fmla="*/ 1 w 36"/>
                <a:gd name="T15" fmla="*/ 17 h 66"/>
                <a:gd name="T16" fmla="*/ 2 w 36"/>
                <a:gd name="T17" fmla="*/ 13 h 66"/>
                <a:gd name="T18" fmla="*/ 5 w 36"/>
                <a:gd name="T19" fmla="*/ 9 h 66"/>
                <a:gd name="T20" fmla="*/ 6 w 36"/>
                <a:gd name="T21" fmla="*/ 5 h 66"/>
                <a:gd name="T22" fmla="*/ 10 w 36"/>
                <a:gd name="T23" fmla="*/ 2 h 66"/>
                <a:gd name="T24" fmla="*/ 14 w 36"/>
                <a:gd name="T25" fmla="*/ 1 h 66"/>
                <a:gd name="T26" fmla="*/ 16 w 36"/>
                <a:gd name="T27" fmla="*/ 0 h 66"/>
                <a:gd name="T28" fmla="*/ 20 w 36"/>
                <a:gd name="T29" fmla="*/ 1 h 66"/>
                <a:gd name="T30" fmla="*/ 23 w 36"/>
                <a:gd name="T31" fmla="*/ 1 h 66"/>
                <a:gd name="T32" fmla="*/ 26 w 36"/>
                <a:gd name="T33" fmla="*/ 3 h 66"/>
                <a:gd name="T34" fmla="*/ 28 w 36"/>
                <a:gd name="T35" fmla="*/ 6 h 66"/>
                <a:gd name="T36" fmla="*/ 31 w 36"/>
                <a:gd name="T37" fmla="*/ 9 h 66"/>
                <a:gd name="T38" fmla="*/ 31 w 36"/>
                <a:gd name="T39" fmla="*/ 15 h 66"/>
                <a:gd name="T40" fmla="*/ 33 w 36"/>
                <a:gd name="T41" fmla="*/ 19 h 66"/>
                <a:gd name="T42" fmla="*/ 34 w 36"/>
                <a:gd name="T43" fmla="*/ 30 h 66"/>
                <a:gd name="T44" fmla="*/ 34 w 36"/>
                <a:gd name="T45" fmla="*/ 37 h 66"/>
                <a:gd name="T46" fmla="*/ 35 w 36"/>
                <a:gd name="T47" fmla="*/ 43 h 66"/>
                <a:gd name="T48" fmla="*/ 28 w 36"/>
                <a:gd name="T49" fmla="*/ 45 h 66"/>
                <a:gd name="T50" fmla="*/ 22 w 36"/>
                <a:gd name="T51" fmla="*/ 46 h 66"/>
                <a:gd name="T52" fmla="*/ 18 w 36"/>
                <a:gd name="T53" fmla="*/ 49 h 66"/>
                <a:gd name="T54" fmla="*/ 14 w 36"/>
                <a:gd name="T55" fmla="*/ 53 h 66"/>
                <a:gd name="T56" fmla="*/ 9 w 36"/>
                <a:gd name="T57" fmla="*/ 59 h 66"/>
                <a:gd name="T58" fmla="*/ 6 w 36"/>
                <a:gd name="T59" fmla="*/ 6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66"/>
                <a:gd name="T92" fmla="*/ 36 w 3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66">
                  <a:moveTo>
                    <a:pt x="6" y="65"/>
                  </a:moveTo>
                  <a:lnTo>
                    <a:pt x="5" y="62"/>
                  </a:lnTo>
                  <a:lnTo>
                    <a:pt x="1" y="49"/>
                  </a:lnTo>
                  <a:lnTo>
                    <a:pt x="0" y="37"/>
                  </a:lnTo>
                  <a:lnTo>
                    <a:pt x="0" y="33"/>
                  </a:lnTo>
                  <a:lnTo>
                    <a:pt x="0" y="27"/>
                  </a:lnTo>
                  <a:lnTo>
                    <a:pt x="0" y="22"/>
                  </a:lnTo>
                  <a:lnTo>
                    <a:pt x="1" y="17"/>
                  </a:lnTo>
                  <a:lnTo>
                    <a:pt x="2" y="13"/>
                  </a:lnTo>
                  <a:lnTo>
                    <a:pt x="5" y="9"/>
                  </a:lnTo>
                  <a:lnTo>
                    <a:pt x="6" y="5"/>
                  </a:lnTo>
                  <a:lnTo>
                    <a:pt x="10" y="2"/>
                  </a:lnTo>
                  <a:lnTo>
                    <a:pt x="14" y="1"/>
                  </a:lnTo>
                  <a:lnTo>
                    <a:pt x="16" y="0"/>
                  </a:lnTo>
                  <a:lnTo>
                    <a:pt x="20" y="1"/>
                  </a:lnTo>
                  <a:lnTo>
                    <a:pt x="23" y="1"/>
                  </a:lnTo>
                  <a:lnTo>
                    <a:pt x="26" y="3"/>
                  </a:lnTo>
                  <a:lnTo>
                    <a:pt x="28" y="6"/>
                  </a:lnTo>
                  <a:lnTo>
                    <a:pt x="31" y="9"/>
                  </a:lnTo>
                  <a:lnTo>
                    <a:pt x="31" y="15"/>
                  </a:lnTo>
                  <a:lnTo>
                    <a:pt x="33" y="19"/>
                  </a:lnTo>
                  <a:lnTo>
                    <a:pt x="34" y="30"/>
                  </a:lnTo>
                  <a:lnTo>
                    <a:pt x="34" y="37"/>
                  </a:lnTo>
                  <a:lnTo>
                    <a:pt x="35" y="43"/>
                  </a:lnTo>
                  <a:lnTo>
                    <a:pt x="28" y="45"/>
                  </a:lnTo>
                  <a:lnTo>
                    <a:pt x="22" y="46"/>
                  </a:lnTo>
                  <a:lnTo>
                    <a:pt x="18" y="49"/>
                  </a:lnTo>
                  <a:lnTo>
                    <a:pt x="14" y="53"/>
                  </a:lnTo>
                  <a:lnTo>
                    <a:pt x="9" y="59"/>
                  </a:lnTo>
                  <a:lnTo>
                    <a:pt x="6" y="6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2" name="Freeform 91">
              <a:extLst>
                <a:ext uri="{FF2B5EF4-FFF2-40B4-BE49-F238E27FC236}">
                  <a16:creationId xmlns:a16="http://schemas.microsoft.com/office/drawing/2014/main" id="{72A941C4-8B99-4592-97DB-A84F0B2E20E6}"/>
                </a:ext>
              </a:extLst>
            </p:cNvPr>
            <p:cNvSpPr>
              <a:spLocks noChangeAspect="1"/>
            </p:cNvSpPr>
            <p:nvPr/>
          </p:nvSpPr>
          <p:spPr bwMode="auto">
            <a:xfrm>
              <a:off x="1188" y="1190"/>
              <a:ext cx="36" cy="28"/>
            </a:xfrm>
            <a:custGeom>
              <a:avLst/>
              <a:gdLst>
                <a:gd name="T0" fmla="*/ 13 w 14"/>
                <a:gd name="T1" fmla="*/ 6 h 12"/>
                <a:gd name="T2" fmla="*/ 11 w 14"/>
                <a:gd name="T3" fmla="*/ 2 h 12"/>
                <a:gd name="T4" fmla="*/ 10 w 14"/>
                <a:gd name="T5" fmla="*/ 1 h 12"/>
                <a:gd name="T6" fmla="*/ 9 w 14"/>
                <a:gd name="T7" fmla="*/ 1 h 12"/>
                <a:gd name="T8" fmla="*/ 6 w 14"/>
                <a:gd name="T9" fmla="*/ 0 h 12"/>
                <a:gd name="T10" fmla="*/ 3 w 14"/>
                <a:gd name="T11" fmla="*/ 0 h 12"/>
                <a:gd name="T12" fmla="*/ 2 w 14"/>
                <a:gd name="T13" fmla="*/ 1 h 12"/>
                <a:gd name="T14" fmla="*/ 0 w 14"/>
                <a:gd name="T15" fmla="*/ 2 h 12"/>
                <a:gd name="T16" fmla="*/ 0 w 14"/>
                <a:gd name="T17" fmla="*/ 6 h 12"/>
                <a:gd name="T18" fmla="*/ 1 w 14"/>
                <a:gd name="T19" fmla="*/ 8 h 12"/>
                <a:gd name="T20" fmla="*/ 2 w 14"/>
                <a:gd name="T21" fmla="*/ 8 h 12"/>
                <a:gd name="T22" fmla="*/ 3 w 14"/>
                <a:gd name="T23" fmla="*/ 10 h 12"/>
                <a:gd name="T24" fmla="*/ 5 w 14"/>
                <a:gd name="T25" fmla="*/ 11 h 12"/>
                <a:gd name="T26" fmla="*/ 7 w 14"/>
                <a:gd name="T27" fmla="*/ 10 h 12"/>
                <a:gd name="T28" fmla="*/ 10 w 14"/>
                <a:gd name="T29" fmla="*/ 8 h 12"/>
                <a:gd name="T30" fmla="*/ 11 w 14"/>
                <a:gd name="T31" fmla="*/ 8 h 12"/>
                <a:gd name="T32" fmla="*/ 13 w 14"/>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2"/>
                <a:gd name="T53" fmla="*/ 14 w 14"/>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2">
                  <a:moveTo>
                    <a:pt x="13" y="6"/>
                  </a:moveTo>
                  <a:lnTo>
                    <a:pt x="11" y="2"/>
                  </a:lnTo>
                  <a:lnTo>
                    <a:pt x="10" y="1"/>
                  </a:lnTo>
                  <a:lnTo>
                    <a:pt x="9" y="1"/>
                  </a:lnTo>
                  <a:lnTo>
                    <a:pt x="6" y="0"/>
                  </a:lnTo>
                  <a:lnTo>
                    <a:pt x="3" y="0"/>
                  </a:lnTo>
                  <a:lnTo>
                    <a:pt x="2" y="1"/>
                  </a:lnTo>
                  <a:lnTo>
                    <a:pt x="0" y="2"/>
                  </a:lnTo>
                  <a:lnTo>
                    <a:pt x="0" y="6"/>
                  </a:lnTo>
                  <a:lnTo>
                    <a:pt x="1" y="8"/>
                  </a:lnTo>
                  <a:lnTo>
                    <a:pt x="2" y="8"/>
                  </a:lnTo>
                  <a:lnTo>
                    <a:pt x="3" y="10"/>
                  </a:lnTo>
                  <a:lnTo>
                    <a:pt x="5" y="11"/>
                  </a:lnTo>
                  <a:lnTo>
                    <a:pt x="7" y="10"/>
                  </a:lnTo>
                  <a:lnTo>
                    <a:pt x="10" y="8"/>
                  </a:lnTo>
                  <a:lnTo>
                    <a:pt x="11" y="8"/>
                  </a:lnTo>
                  <a:lnTo>
                    <a:pt x="13"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3" name="Freeform 92">
              <a:extLst>
                <a:ext uri="{FF2B5EF4-FFF2-40B4-BE49-F238E27FC236}">
                  <a16:creationId xmlns:a16="http://schemas.microsoft.com/office/drawing/2014/main" id="{BABCAA49-FDD0-456E-B399-1148303E2C43}"/>
                </a:ext>
              </a:extLst>
            </p:cNvPr>
            <p:cNvSpPr>
              <a:spLocks noChangeAspect="1"/>
            </p:cNvSpPr>
            <p:nvPr/>
          </p:nvSpPr>
          <p:spPr bwMode="auto">
            <a:xfrm>
              <a:off x="1536" y="1105"/>
              <a:ext cx="94" cy="78"/>
            </a:xfrm>
            <a:custGeom>
              <a:avLst/>
              <a:gdLst>
                <a:gd name="T0" fmla="*/ 31 w 36"/>
                <a:gd name="T1" fmla="*/ 2 h 33"/>
                <a:gd name="T2" fmla="*/ 27 w 36"/>
                <a:gd name="T3" fmla="*/ 1 h 33"/>
                <a:gd name="T4" fmla="*/ 21 w 36"/>
                <a:gd name="T5" fmla="*/ 0 h 33"/>
                <a:gd name="T6" fmla="*/ 16 w 36"/>
                <a:gd name="T7" fmla="*/ 1 h 33"/>
                <a:gd name="T8" fmla="*/ 11 w 36"/>
                <a:gd name="T9" fmla="*/ 2 h 33"/>
                <a:gd name="T10" fmla="*/ 5 w 36"/>
                <a:gd name="T11" fmla="*/ 7 h 33"/>
                <a:gd name="T12" fmla="*/ 2 w 36"/>
                <a:gd name="T13" fmla="*/ 13 h 33"/>
                <a:gd name="T14" fmla="*/ 1 w 36"/>
                <a:gd name="T15" fmla="*/ 16 h 33"/>
                <a:gd name="T16" fmla="*/ 0 w 36"/>
                <a:gd name="T17" fmla="*/ 19 h 33"/>
                <a:gd name="T18" fmla="*/ 0 w 36"/>
                <a:gd name="T19" fmla="*/ 23 h 33"/>
                <a:gd name="T20" fmla="*/ 1 w 36"/>
                <a:gd name="T21" fmla="*/ 26 h 33"/>
                <a:gd name="T22" fmla="*/ 2 w 36"/>
                <a:gd name="T23" fmla="*/ 29 h 33"/>
                <a:gd name="T24" fmla="*/ 4 w 36"/>
                <a:gd name="T25" fmla="*/ 30 h 33"/>
                <a:gd name="T26" fmla="*/ 6 w 36"/>
                <a:gd name="T27" fmla="*/ 31 h 33"/>
                <a:gd name="T28" fmla="*/ 10 w 36"/>
                <a:gd name="T29" fmla="*/ 32 h 33"/>
                <a:gd name="T30" fmla="*/ 11 w 36"/>
                <a:gd name="T31" fmla="*/ 32 h 33"/>
                <a:gd name="T32" fmla="*/ 16 w 36"/>
                <a:gd name="T33" fmla="*/ 31 h 33"/>
                <a:gd name="T34" fmla="*/ 21 w 36"/>
                <a:gd name="T35" fmla="*/ 30 h 33"/>
                <a:gd name="T36" fmla="*/ 25 w 36"/>
                <a:gd name="T37" fmla="*/ 27 h 33"/>
                <a:gd name="T38" fmla="*/ 29 w 36"/>
                <a:gd name="T39" fmla="*/ 24 h 33"/>
                <a:gd name="T40" fmla="*/ 32 w 36"/>
                <a:gd name="T41" fmla="*/ 20 h 33"/>
                <a:gd name="T42" fmla="*/ 34 w 36"/>
                <a:gd name="T43" fmla="*/ 16 h 33"/>
                <a:gd name="T44" fmla="*/ 35 w 36"/>
                <a:gd name="T45" fmla="*/ 11 h 33"/>
                <a:gd name="T46" fmla="*/ 33 w 36"/>
                <a:gd name="T47" fmla="*/ 6 h 33"/>
                <a:gd name="T48" fmla="*/ 32 w 36"/>
                <a:gd name="T49" fmla="*/ 3 h 33"/>
                <a:gd name="T50" fmla="*/ 31 w 36"/>
                <a:gd name="T51" fmla="*/ 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3"/>
                <a:gd name="T80" fmla="*/ 36 w 36"/>
                <a:gd name="T81" fmla="*/ 33 h 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3">
                  <a:moveTo>
                    <a:pt x="31" y="2"/>
                  </a:moveTo>
                  <a:lnTo>
                    <a:pt x="27" y="1"/>
                  </a:lnTo>
                  <a:lnTo>
                    <a:pt x="21" y="0"/>
                  </a:lnTo>
                  <a:lnTo>
                    <a:pt x="16" y="1"/>
                  </a:lnTo>
                  <a:lnTo>
                    <a:pt x="11" y="2"/>
                  </a:lnTo>
                  <a:lnTo>
                    <a:pt x="5" y="7"/>
                  </a:lnTo>
                  <a:lnTo>
                    <a:pt x="2" y="13"/>
                  </a:lnTo>
                  <a:lnTo>
                    <a:pt x="1" y="16"/>
                  </a:lnTo>
                  <a:lnTo>
                    <a:pt x="0" y="19"/>
                  </a:lnTo>
                  <a:lnTo>
                    <a:pt x="0" y="23"/>
                  </a:lnTo>
                  <a:lnTo>
                    <a:pt x="1" y="26"/>
                  </a:lnTo>
                  <a:lnTo>
                    <a:pt x="2" y="29"/>
                  </a:lnTo>
                  <a:lnTo>
                    <a:pt x="4" y="30"/>
                  </a:lnTo>
                  <a:lnTo>
                    <a:pt x="6" y="31"/>
                  </a:lnTo>
                  <a:lnTo>
                    <a:pt x="10" y="32"/>
                  </a:lnTo>
                  <a:lnTo>
                    <a:pt x="11" y="32"/>
                  </a:lnTo>
                  <a:lnTo>
                    <a:pt x="16" y="31"/>
                  </a:lnTo>
                  <a:lnTo>
                    <a:pt x="21" y="30"/>
                  </a:lnTo>
                  <a:lnTo>
                    <a:pt x="25" y="27"/>
                  </a:lnTo>
                  <a:lnTo>
                    <a:pt x="29" y="24"/>
                  </a:lnTo>
                  <a:lnTo>
                    <a:pt x="32" y="20"/>
                  </a:lnTo>
                  <a:lnTo>
                    <a:pt x="34" y="16"/>
                  </a:lnTo>
                  <a:lnTo>
                    <a:pt x="35" y="11"/>
                  </a:lnTo>
                  <a:lnTo>
                    <a:pt x="33" y="6"/>
                  </a:lnTo>
                  <a:lnTo>
                    <a:pt x="32" y="3"/>
                  </a:lnTo>
                  <a:lnTo>
                    <a:pt x="31" y="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4" name="Freeform 93">
              <a:extLst>
                <a:ext uri="{FF2B5EF4-FFF2-40B4-BE49-F238E27FC236}">
                  <a16:creationId xmlns:a16="http://schemas.microsoft.com/office/drawing/2014/main" id="{9C226C9E-6178-4A31-8759-5D974925D2A5}"/>
                </a:ext>
              </a:extLst>
            </p:cNvPr>
            <p:cNvSpPr>
              <a:spLocks noChangeAspect="1"/>
            </p:cNvSpPr>
            <p:nvPr/>
          </p:nvSpPr>
          <p:spPr bwMode="auto">
            <a:xfrm>
              <a:off x="1300" y="1242"/>
              <a:ext cx="110" cy="250"/>
            </a:xfrm>
            <a:custGeom>
              <a:avLst/>
              <a:gdLst>
                <a:gd name="T0" fmla="*/ 19 w 42"/>
                <a:gd name="T1" fmla="*/ 105 h 106"/>
                <a:gd name="T2" fmla="*/ 19 w 42"/>
                <a:gd name="T3" fmla="*/ 83 h 106"/>
                <a:gd name="T4" fmla="*/ 21 w 42"/>
                <a:gd name="T5" fmla="*/ 70 h 106"/>
                <a:gd name="T6" fmla="*/ 22 w 42"/>
                <a:gd name="T7" fmla="*/ 55 h 106"/>
                <a:gd name="T8" fmla="*/ 25 w 42"/>
                <a:gd name="T9" fmla="*/ 42 h 106"/>
                <a:gd name="T10" fmla="*/ 29 w 42"/>
                <a:gd name="T11" fmla="*/ 30 h 106"/>
                <a:gd name="T12" fmla="*/ 33 w 42"/>
                <a:gd name="T13" fmla="*/ 18 h 106"/>
                <a:gd name="T14" fmla="*/ 38 w 42"/>
                <a:gd name="T15" fmla="*/ 6 h 106"/>
                <a:gd name="T16" fmla="*/ 41 w 42"/>
                <a:gd name="T17" fmla="*/ 0 h 106"/>
                <a:gd name="T18" fmla="*/ 37 w 42"/>
                <a:gd name="T19" fmla="*/ 3 h 106"/>
                <a:gd name="T20" fmla="*/ 32 w 42"/>
                <a:gd name="T21" fmla="*/ 8 h 106"/>
                <a:gd name="T22" fmla="*/ 29 w 42"/>
                <a:gd name="T23" fmla="*/ 13 h 106"/>
                <a:gd name="T24" fmla="*/ 26 w 42"/>
                <a:gd name="T25" fmla="*/ 18 h 106"/>
                <a:gd name="T26" fmla="*/ 17 w 42"/>
                <a:gd name="T27" fmla="*/ 33 h 106"/>
                <a:gd name="T28" fmla="*/ 10 w 42"/>
                <a:gd name="T29" fmla="*/ 49 h 106"/>
                <a:gd name="T30" fmla="*/ 2 w 42"/>
                <a:gd name="T31" fmla="*/ 78 h 106"/>
                <a:gd name="T32" fmla="*/ 0 w 42"/>
                <a:gd name="T33" fmla="*/ 84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06"/>
                <a:gd name="T53" fmla="*/ 42 w 42"/>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06">
                  <a:moveTo>
                    <a:pt x="19" y="105"/>
                  </a:moveTo>
                  <a:lnTo>
                    <a:pt x="19" y="83"/>
                  </a:lnTo>
                  <a:lnTo>
                    <a:pt x="21" y="70"/>
                  </a:lnTo>
                  <a:lnTo>
                    <a:pt x="22" y="55"/>
                  </a:lnTo>
                  <a:lnTo>
                    <a:pt x="25" y="42"/>
                  </a:lnTo>
                  <a:lnTo>
                    <a:pt x="29" y="30"/>
                  </a:lnTo>
                  <a:lnTo>
                    <a:pt x="33" y="18"/>
                  </a:lnTo>
                  <a:lnTo>
                    <a:pt x="38" y="6"/>
                  </a:lnTo>
                  <a:lnTo>
                    <a:pt x="41" y="0"/>
                  </a:lnTo>
                  <a:lnTo>
                    <a:pt x="37" y="3"/>
                  </a:lnTo>
                  <a:lnTo>
                    <a:pt x="32" y="8"/>
                  </a:lnTo>
                  <a:lnTo>
                    <a:pt x="29" y="13"/>
                  </a:lnTo>
                  <a:lnTo>
                    <a:pt x="26" y="18"/>
                  </a:lnTo>
                  <a:lnTo>
                    <a:pt x="17" y="33"/>
                  </a:lnTo>
                  <a:lnTo>
                    <a:pt x="10" y="49"/>
                  </a:lnTo>
                  <a:lnTo>
                    <a:pt x="2" y="78"/>
                  </a:lnTo>
                  <a:lnTo>
                    <a:pt x="0" y="8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5" name="Freeform 94">
              <a:extLst>
                <a:ext uri="{FF2B5EF4-FFF2-40B4-BE49-F238E27FC236}">
                  <a16:creationId xmlns:a16="http://schemas.microsoft.com/office/drawing/2014/main" id="{4B82A520-F3E9-4FA7-BC48-F793A218E6B9}"/>
                </a:ext>
              </a:extLst>
            </p:cNvPr>
            <p:cNvSpPr>
              <a:spLocks noChangeAspect="1"/>
            </p:cNvSpPr>
            <p:nvPr/>
          </p:nvSpPr>
          <p:spPr bwMode="auto">
            <a:xfrm>
              <a:off x="1546" y="1107"/>
              <a:ext cx="76" cy="38"/>
            </a:xfrm>
            <a:custGeom>
              <a:avLst/>
              <a:gdLst>
                <a:gd name="T0" fmla="*/ 0 w 29"/>
                <a:gd name="T1" fmla="*/ 15 h 16"/>
                <a:gd name="T2" fmla="*/ 2 w 29"/>
                <a:gd name="T3" fmla="*/ 10 h 16"/>
                <a:gd name="T4" fmla="*/ 4 w 29"/>
                <a:gd name="T5" fmla="*/ 6 h 16"/>
                <a:gd name="T6" fmla="*/ 5 w 29"/>
                <a:gd name="T7" fmla="*/ 5 h 16"/>
                <a:gd name="T8" fmla="*/ 9 w 29"/>
                <a:gd name="T9" fmla="*/ 3 h 16"/>
                <a:gd name="T10" fmla="*/ 11 w 29"/>
                <a:gd name="T11" fmla="*/ 2 h 16"/>
                <a:gd name="T12" fmla="*/ 15 w 29"/>
                <a:gd name="T13" fmla="*/ 1 h 16"/>
                <a:gd name="T14" fmla="*/ 18 w 29"/>
                <a:gd name="T15" fmla="*/ 0 h 16"/>
                <a:gd name="T16" fmla="*/ 21 w 29"/>
                <a:gd name="T17" fmla="*/ 0 h 16"/>
                <a:gd name="T18" fmla="*/ 25 w 29"/>
                <a:gd name="T19" fmla="*/ 1 h 16"/>
                <a:gd name="T20" fmla="*/ 28 w 29"/>
                <a:gd name="T21" fmla="*/ 2 h 16"/>
                <a:gd name="T22" fmla="*/ 22 w 29"/>
                <a:gd name="T23" fmla="*/ 1 h 16"/>
                <a:gd name="T24" fmla="*/ 18 w 29"/>
                <a:gd name="T25" fmla="*/ 1 h 16"/>
                <a:gd name="T26" fmla="*/ 14 w 29"/>
                <a:gd name="T27" fmla="*/ 2 h 16"/>
                <a:gd name="T28" fmla="*/ 11 w 29"/>
                <a:gd name="T29" fmla="*/ 3 h 16"/>
                <a:gd name="T30" fmla="*/ 9 w 29"/>
                <a:gd name="T31" fmla="*/ 6 h 16"/>
                <a:gd name="T32" fmla="*/ 5 w 29"/>
                <a:gd name="T33" fmla="*/ 10 h 16"/>
                <a:gd name="T34" fmla="*/ 3 w 29"/>
                <a:gd name="T35" fmla="*/ 15 h 16"/>
                <a:gd name="T36" fmla="*/ 0 w 29"/>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6"/>
                <a:gd name="T59" fmla="*/ 29 w 29"/>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6">
                  <a:moveTo>
                    <a:pt x="0" y="15"/>
                  </a:moveTo>
                  <a:lnTo>
                    <a:pt x="2" y="10"/>
                  </a:lnTo>
                  <a:lnTo>
                    <a:pt x="4" y="6"/>
                  </a:lnTo>
                  <a:lnTo>
                    <a:pt x="5" y="5"/>
                  </a:lnTo>
                  <a:lnTo>
                    <a:pt x="9" y="3"/>
                  </a:lnTo>
                  <a:lnTo>
                    <a:pt x="11" y="2"/>
                  </a:lnTo>
                  <a:lnTo>
                    <a:pt x="15" y="1"/>
                  </a:lnTo>
                  <a:lnTo>
                    <a:pt x="18" y="0"/>
                  </a:lnTo>
                  <a:lnTo>
                    <a:pt x="21" y="0"/>
                  </a:lnTo>
                  <a:lnTo>
                    <a:pt x="25" y="1"/>
                  </a:lnTo>
                  <a:lnTo>
                    <a:pt x="28" y="2"/>
                  </a:lnTo>
                  <a:lnTo>
                    <a:pt x="22" y="1"/>
                  </a:lnTo>
                  <a:lnTo>
                    <a:pt x="18" y="1"/>
                  </a:lnTo>
                  <a:lnTo>
                    <a:pt x="14" y="2"/>
                  </a:lnTo>
                  <a:lnTo>
                    <a:pt x="11" y="3"/>
                  </a:lnTo>
                  <a:lnTo>
                    <a:pt x="9" y="6"/>
                  </a:lnTo>
                  <a:lnTo>
                    <a:pt x="5" y="10"/>
                  </a:lnTo>
                  <a:lnTo>
                    <a:pt x="3" y="15"/>
                  </a:lnTo>
                  <a:lnTo>
                    <a:pt x="0" y="1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6" name="Freeform 95">
              <a:extLst>
                <a:ext uri="{FF2B5EF4-FFF2-40B4-BE49-F238E27FC236}">
                  <a16:creationId xmlns:a16="http://schemas.microsoft.com/office/drawing/2014/main" id="{D0B3E805-A76E-4AF1-8567-365C5D5A66D6}"/>
                </a:ext>
              </a:extLst>
            </p:cNvPr>
            <p:cNvSpPr>
              <a:spLocks noChangeAspect="1"/>
            </p:cNvSpPr>
            <p:nvPr/>
          </p:nvSpPr>
          <p:spPr bwMode="auto">
            <a:xfrm>
              <a:off x="1316" y="1133"/>
              <a:ext cx="180" cy="87"/>
            </a:xfrm>
            <a:custGeom>
              <a:avLst/>
              <a:gdLst>
                <a:gd name="T0" fmla="*/ 0 w 69"/>
                <a:gd name="T1" fmla="*/ 36 h 37"/>
                <a:gd name="T2" fmla="*/ 7 w 69"/>
                <a:gd name="T3" fmla="*/ 28 h 37"/>
                <a:gd name="T4" fmla="*/ 19 w 69"/>
                <a:gd name="T5" fmla="*/ 15 h 37"/>
                <a:gd name="T6" fmla="*/ 30 w 69"/>
                <a:gd name="T7" fmla="*/ 8 h 37"/>
                <a:gd name="T8" fmla="*/ 37 w 69"/>
                <a:gd name="T9" fmla="*/ 5 h 37"/>
                <a:gd name="T10" fmla="*/ 44 w 69"/>
                <a:gd name="T11" fmla="*/ 1 h 37"/>
                <a:gd name="T12" fmla="*/ 52 w 69"/>
                <a:gd name="T13" fmla="*/ 0 h 37"/>
                <a:gd name="T14" fmla="*/ 61 w 69"/>
                <a:gd name="T15" fmla="*/ 0 h 37"/>
                <a:gd name="T16" fmla="*/ 68 w 6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7"/>
                <a:gd name="T29" fmla="*/ 69 w 6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7">
                  <a:moveTo>
                    <a:pt x="0" y="36"/>
                  </a:moveTo>
                  <a:lnTo>
                    <a:pt x="7" y="28"/>
                  </a:lnTo>
                  <a:lnTo>
                    <a:pt x="19" y="15"/>
                  </a:lnTo>
                  <a:lnTo>
                    <a:pt x="30" y="8"/>
                  </a:lnTo>
                  <a:lnTo>
                    <a:pt x="37" y="5"/>
                  </a:lnTo>
                  <a:lnTo>
                    <a:pt x="44" y="1"/>
                  </a:lnTo>
                  <a:lnTo>
                    <a:pt x="52" y="0"/>
                  </a:lnTo>
                  <a:lnTo>
                    <a:pt x="61" y="0"/>
                  </a:lnTo>
                  <a:lnTo>
                    <a:pt x="68"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7" name="Freeform 96">
              <a:extLst>
                <a:ext uri="{FF2B5EF4-FFF2-40B4-BE49-F238E27FC236}">
                  <a16:creationId xmlns:a16="http://schemas.microsoft.com/office/drawing/2014/main" id="{EDEA848F-BA9C-4527-99B8-1837F8EFACAC}"/>
                </a:ext>
              </a:extLst>
            </p:cNvPr>
            <p:cNvSpPr>
              <a:spLocks noChangeAspect="1"/>
            </p:cNvSpPr>
            <p:nvPr/>
          </p:nvSpPr>
          <p:spPr bwMode="auto">
            <a:xfrm>
              <a:off x="764" y="1185"/>
              <a:ext cx="261" cy="94"/>
            </a:xfrm>
            <a:custGeom>
              <a:avLst/>
              <a:gdLst>
                <a:gd name="T0" fmla="*/ 0 w 100"/>
                <a:gd name="T1" fmla="*/ 39 h 40"/>
                <a:gd name="T2" fmla="*/ 1 w 100"/>
                <a:gd name="T3" fmla="*/ 29 h 40"/>
                <a:gd name="T4" fmla="*/ 4 w 100"/>
                <a:gd name="T5" fmla="*/ 20 h 40"/>
                <a:gd name="T6" fmla="*/ 10 w 100"/>
                <a:gd name="T7" fmla="*/ 13 h 40"/>
                <a:gd name="T8" fmla="*/ 18 w 100"/>
                <a:gd name="T9" fmla="*/ 6 h 40"/>
                <a:gd name="T10" fmla="*/ 24 w 100"/>
                <a:gd name="T11" fmla="*/ 2 h 40"/>
                <a:gd name="T12" fmla="*/ 33 w 100"/>
                <a:gd name="T13" fmla="*/ 1 h 40"/>
                <a:gd name="T14" fmla="*/ 42 w 100"/>
                <a:gd name="T15" fmla="*/ 0 h 40"/>
                <a:gd name="T16" fmla="*/ 52 w 100"/>
                <a:gd name="T17" fmla="*/ 0 h 40"/>
                <a:gd name="T18" fmla="*/ 65 w 100"/>
                <a:gd name="T19" fmla="*/ 0 h 40"/>
                <a:gd name="T20" fmla="*/ 76 w 100"/>
                <a:gd name="T21" fmla="*/ 1 h 40"/>
                <a:gd name="T22" fmla="*/ 91 w 100"/>
                <a:gd name="T23" fmla="*/ 3 h 40"/>
                <a:gd name="T24" fmla="*/ 99 w 100"/>
                <a:gd name="T25" fmla="*/ 6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40"/>
                <a:gd name="T41" fmla="*/ 100 w 10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40">
                  <a:moveTo>
                    <a:pt x="0" y="39"/>
                  </a:moveTo>
                  <a:lnTo>
                    <a:pt x="1" y="29"/>
                  </a:lnTo>
                  <a:lnTo>
                    <a:pt x="4" y="20"/>
                  </a:lnTo>
                  <a:lnTo>
                    <a:pt x="10" y="13"/>
                  </a:lnTo>
                  <a:lnTo>
                    <a:pt x="18" y="6"/>
                  </a:lnTo>
                  <a:lnTo>
                    <a:pt x="24" y="2"/>
                  </a:lnTo>
                  <a:lnTo>
                    <a:pt x="33" y="1"/>
                  </a:lnTo>
                  <a:lnTo>
                    <a:pt x="42" y="0"/>
                  </a:lnTo>
                  <a:lnTo>
                    <a:pt x="52" y="0"/>
                  </a:lnTo>
                  <a:lnTo>
                    <a:pt x="65" y="0"/>
                  </a:lnTo>
                  <a:lnTo>
                    <a:pt x="76" y="1"/>
                  </a:lnTo>
                  <a:lnTo>
                    <a:pt x="91" y="3"/>
                  </a:lnTo>
                  <a:lnTo>
                    <a:pt x="99"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8" name="Freeform 97">
              <a:extLst>
                <a:ext uri="{FF2B5EF4-FFF2-40B4-BE49-F238E27FC236}">
                  <a16:creationId xmlns:a16="http://schemas.microsoft.com/office/drawing/2014/main" id="{732A0959-4ED0-47E5-A0AA-6807D9D48246}"/>
                </a:ext>
              </a:extLst>
            </p:cNvPr>
            <p:cNvSpPr>
              <a:spLocks noChangeAspect="1"/>
            </p:cNvSpPr>
            <p:nvPr/>
          </p:nvSpPr>
          <p:spPr bwMode="auto">
            <a:xfrm>
              <a:off x="1028" y="1145"/>
              <a:ext cx="120" cy="42"/>
            </a:xfrm>
            <a:custGeom>
              <a:avLst/>
              <a:gdLst>
                <a:gd name="T0" fmla="*/ 0 w 46"/>
                <a:gd name="T1" fmla="*/ 17 h 18"/>
                <a:gd name="T2" fmla="*/ 3 w 46"/>
                <a:gd name="T3" fmla="*/ 11 h 18"/>
                <a:gd name="T4" fmla="*/ 10 w 46"/>
                <a:gd name="T5" fmla="*/ 6 h 18"/>
                <a:gd name="T6" fmla="*/ 19 w 46"/>
                <a:gd name="T7" fmla="*/ 2 h 18"/>
                <a:gd name="T8" fmla="*/ 27 w 46"/>
                <a:gd name="T9" fmla="*/ 1 h 18"/>
                <a:gd name="T10" fmla="*/ 38 w 46"/>
                <a:gd name="T11" fmla="*/ 0 h 18"/>
                <a:gd name="T12" fmla="*/ 45 w 46"/>
                <a:gd name="T13" fmla="*/ 1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17"/>
                  </a:moveTo>
                  <a:lnTo>
                    <a:pt x="3" y="11"/>
                  </a:lnTo>
                  <a:lnTo>
                    <a:pt x="10" y="6"/>
                  </a:lnTo>
                  <a:lnTo>
                    <a:pt x="19" y="2"/>
                  </a:lnTo>
                  <a:lnTo>
                    <a:pt x="27" y="1"/>
                  </a:lnTo>
                  <a:lnTo>
                    <a:pt x="38" y="0"/>
                  </a:lnTo>
                  <a:lnTo>
                    <a:pt x="45"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9" name="Freeform 98">
              <a:extLst>
                <a:ext uri="{FF2B5EF4-FFF2-40B4-BE49-F238E27FC236}">
                  <a16:creationId xmlns:a16="http://schemas.microsoft.com/office/drawing/2014/main" id="{F0D9E9D5-D18A-450F-9C24-C9695C1F68EA}"/>
                </a:ext>
              </a:extLst>
            </p:cNvPr>
            <p:cNvSpPr>
              <a:spLocks noChangeAspect="1"/>
            </p:cNvSpPr>
            <p:nvPr/>
          </p:nvSpPr>
          <p:spPr bwMode="auto">
            <a:xfrm>
              <a:off x="1342" y="1428"/>
              <a:ext cx="346" cy="137"/>
            </a:xfrm>
            <a:custGeom>
              <a:avLst/>
              <a:gdLst>
                <a:gd name="T0" fmla="*/ 0 w 132"/>
                <a:gd name="T1" fmla="*/ 57 h 58"/>
                <a:gd name="T2" fmla="*/ 10 w 132"/>
                <a:gd name="T3" fmla="*/ 53 h 58"/>
                <a:gd name="T4" fmla="*/ 19 w 132"/>
                <a:gd name="T5" fmla="*/ 48 h 58"/>
                <a:gd name="T6" fmla="*/ 29 w 132"/>
                <a:gd name="T7" fmla="*/ 42 h 58"/>
                <a:gd name="T8" fmla="*/ 41 w 132"/>
                <a:gd name="T9" fmla="*/ 34 h 58"/>
                <a:gd name="T10" fmla="*/ 51 w 132"/>
                <a:gd name="T11" fmla="*/ 27 h 58"/>
                <a:gd name="T12" fmla="*/ 59 w 132"/>
                <a:gd name="T13" fmla="*/ 19 h 58"/>
                <a:gd name="T14" fmla="*/ 69 w 132"/>
                <a:gd name="T15" fmla="*/ 13 h 58"/>
                <a:gd name="T16" fmla="*/ 77 w 132"/>
                <a:gd name="T17" fmla="*/ 8 h 58"/>
                <a:gd name="T18" fmla="*/ 82 w 132"/>
                <a:gd name="T19" fmla="*/ 4 h 58"/>
                <a:gd name="T20" fmla="*/ 89 w 132"/>
                <a:gd name="T21" fmla="*/ 1 h 58"/>
                <a:gd name="T22" fmla="*/ 94 w 132"/>
                <a:gd name="T23" fmla="*/ 1 h 58"/>
                <a:gd name="T24" fmla="*/ 99 w 132"/>
                <a:gd name="T25" fmla="*/ 0 h 58"/>
                <a:gd name="T26" fmla="*/ 106 w 132"/>
                <a:gd name="T27" fmla="*/ 0 h 58"/>
                <a:gd name="T28" fmla="*/ 112 w 132"/>
                <a:gd name="T29" fmla="*/ 1 h 58"/>
                <a:gd name="T30" fmla="*/ 119 w 132"/>
                <a:gd name="T31" fmla="*/ 2 h 58"/>
                <a:gd name="T32" fmla="*/ 124 w 132"/>
                <a:gd name="T33" fmla="*/ 5 h 58"/>
                <a:gd name="T34" fmla="*/ 128 w 132"/>
                <a:gd name="T35" fmla="*/ 8 h 58"/>
                <a:gd name="T36" fmla="*/ 131 w 132"/>
                <a:gd name="T37" fmla="*/ 1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8"/>
                <a:gd name="T59" fmla="*/ 132 w 13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8">
                  <a:moveTo>
                    <a:pt x="0" y="57"/>
                  </a:moveTo>
                  <a:lnTo>
                    <a:pt x="10" y="53"/>
                  </a:lnTo>
                  <a:lnTo>
                    <a:pt x="19" y="48"/>
                  </a:lnTo>
                  <a:lnTo>
                    <a:pt x="29" y="42"/>
                  </a:lnTo>
                  <a:lnTo>
                    <a:pt x="41" y="34"/>
                  </a:lnTo>
                  <a:lnTo>
                    <a:pt x="51" y="27"/>
                  </a:lnTo>
                  <a:lnTo>
                    <a:pt x="59" y="19"/>
                  </a:lnTo>
                  <a:lnTo>
                    <a:pt x="69" y="13"/>
                  </a:lnTo>
                  <a:lnTo>
                    <a:pt x="77" y="8"/>
                  </a:lnTo>
                  <a:lnTo>
                    <a:pt x="82" y="4"/>
                  </a:lnTo>
                  <a:lnTo>
                    <a:pt x="89" y="1"/>
                  </a:lnTo>
                  <a:lnTo>
                    <a:pt x="94" y="1"/>
                  </a:lnTo>
                  <a:lnTo>
                    <a:pt x="99" y="0"/>
                  </a:lnTo>
                  <a:lnTo>
                    <a:pt x="106" y="0"/>
                  </a:lnTo>
                  <a:lnTo>
                    <a:pt x="112" y="1"/>
                  </a:lnTo>
                  <a:lnTo>
                    <a:pt x="119" y="2"/>
                  </a:lnTo>
                  <a:lnTo>
                    <a:pt x="124" y="5"/>
                  </a:lnTo>
                  <a:lnTo>
                    <a:pt x="128" y="8"/>
                  </a:lnTo>
                  <a:lnTo>
                    <a:pt x="131" y="11"/>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0" name="Freeform 99">
              <a:extLst>
                <a:ext uri="{FF2B5EF4-FFF2-40B4-BE49-F238E27FC236}">
                  <a16:creationId xmlns:a16="http://schemas.microsoft.com/office/drawing/2014/main" id="{0C36DA85-3B84-414C-B84F-3D3C5AB7ED98}"/>
                </a:ext>
              </a:extLst>
            </p:cNvPr>
            <p:cNvSpPr>
              <a:spLocks noChangeAspect="1"/>
            </p:cNvSpPr>
            <p:nvPr/>
          </p:nvSpPr>
          <p:spPr bwMode="auto">
            <a:xfrm>
              <a:off x="1562" y="1529"/>
              <a:ext cx="99" cy="29"/>
            </a:xfrm>
            <a:custGeom>
              <a:avLst/>
              <a:gdLst>
                <a:gd name="T0" fmla="*/ 0 w 38"/>
                <a:gd name="T1" fmla="*/ 10 h 12"/>
                <a:gd name="T2" fmla="*/ 4 w 38"/>
                <a:gd name="T3" fmla="*/ 11 h 12"/>
                <a:gd name="T4" fmla="*/ 9 w 38"/>
                <a:gd name="T5" fmla="*/ 11 h 12"/>
                <a:gd name="T6" fmla="*/ 15 w 38"/>
                <a:gd name="T7" fmla="*/ 11 h 12"/>
                <a:gd name="T8" fmla="*/ 21 w 38"/>
                <a:gd name="T9" fmla="*/ 9 h 12"/>
                <a:gd name="T10" fmla="*/ 27 w 38"/>
                <a:gd name="T11" fmla="*/ 6 h 12"/>
                <a:gd name="T12" fmla="*/ 32 w 38"/>
                <a:gd name="T13" fmla="*/ 4 h 12"/>
                <a:gd name="T14" fmla="*/ 37 w 3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2"/>
                <a:gd name="T26" fmla="*/ 38 w 3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2">
                  <a:moveTo>
                    <a:pt x="0" y="10"/>
                  </a:moveTo>
                  <a:lnTo>
                    <a:pt x="4" y="11"/>
                  </a:lnTo>
                  <a:lnTo>
                    <a:pt x="9" y="11"/>
                  </a:lnTo>
                  <a:lnTo>
                    <a:pt x="15" y="11"/>
                  </a:lnTo>
                  <a:lnTo>
                    <a:pt x="21" y="9"/>
                  </a:lnTo>
                  <a:lnTo>
                    <a:pt x="27" y="6"/>
                  </a:lnTo>
                  <a:lnTo>
                    <a:pt x="32" y="4"/>
                  </a:lnTo>
                  <a:lnTo>
                    <a:pt x="37" y="0"/>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1" name="Freeform 100">
              <a:extLst>
                <a:ext uri="{FF2B5EF4-FFF2-40B4-BE49-F238E27FC236}">
                  <a16:creationId xmlns:a16="http://schemas.microsoft.com/office/drawing/2014/main" id="{522AB563-4F1F-46FD-BE64-2808FB864F5E}"/>
                </a:ext>
              </a:extLst>
            </p:cNvPr>
            <p:cNvSpPr>
              <a:spLocks noChangeAspect="1"/>
            </p:cNvSpPr>
            <p:nvPr/>
          </p:nvSpPr>
          <p:spPr bwMode="auto">
            <a:xfrm>
              <a:off x="900" y="1676"/>
              <a:ext cx="199" cy="37"/>
            </a:xfrm>
            <a:custGeom>
              <a:avLst/>
              <a:gdLst>
                <a:gd name="T0" fmla="*/ 0 w 76"/>
                <a:gd name="T1" fmla="*/ 15 h 16"/>
                <a:gd name="T2" fmla="*/ 7 w 76"/>
                <a:gd name="T3" fmla="*/ 8 h 16"/>
                <a:gd name="T4" fmla="*/ 18 w 76"/>
                <a:gd name="T5" fmla="*/ 3 h 16"/>
                <a:gd name="T6" fmla="*/ 27 w 76"/>
                <a:gd name="T7" fmla="*/ 1 h 16"/>
                <a:gd name="T8" fmla="*/ 40 w 76"/>
                <a:gd name="T9" fmla="*/ 0 h 16"/>
                <a:gd name="T10" fmla="*/ 52 w 76"/>
                <a:gd name="T11" fmla="*/ 0 h 16"/>
                <a:gd name="T12" fmla="*/ 65 w 76"/>
                <a:gd name="T13" fmla="*/ 1 h 16"/>
                <a:gd name="T14" fmla="*/ 75 w 76"/>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6"/>
                <a:gd name="T26" fmla="*/ 76 w 7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6">
                  <a:moveTo>
                    <a:pt x="0" y="15"/>
                  </a:moveTo>
                  <a:lnTo>
                    <a:pt x="7" y="8"/>
                  </a:lnTo>
                  <a:lnTo>
                    <a:pt x="18" y="3"/>
                  </a:lnTo>
                  <a:lnTo>
                    <a:pt x="27" y="1"/>
                  </a:lnTo>
                  <a:lnTo>
                    <a:pt x="40" y="0"/>
                  </a:lnTo>
                  <a:lnTo>
                    <a:pt x="52" y="0"/>
                  </a:lnTo>
                  <a:lnTo>
                    <a:pt x="65" y="1"/>
                  </a:lnTo>
                  <a:lnTo>
                    <a:pt x="7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2" name="Freeform 101">
              <a:extLst>
                <a:ext uri="{FF2B5EF4-FFF2-40B4-BE49-F238E27FC236}">
                  <a16:creationId xmlns:a16="http://schemas.microsoft.com/office/drawing/2014/main" id="{C2B825D5-A5FA-4FF9-B2EE-7751A423F30A}"/>
                </a:ext>
              </a:extLst>
            </p:cNvPr>
            <p:cNvSpPr>
              <a:spLocks noChangeAspect="1"/>
            </p:cNvSpPr>
            <p:nvPr/>
          </p:nvSpPr>
          <p:spPr bwMode="auto">
            <a:xfrm>
              <a:off x="1339" y="1638"/>
              <a:ext cx="199" cy="33"/>
            </a:xfrm>
            <a:custGeom>
              <a:avLst/>
              <a:gdLst>
                <a:gd name="T0" fmla="*/ 0 w 76"/>
                <a:gd name="T1" fmla="*/ 13 h 14"/>
                <a:gd name="T2" fmla="*/ 13 w 76"/>
                <a:gd name="T3" fmla="*/ 7 h 14"/>
                <a:gd name="T4" fmla="*/ 24 w 76"/>
                <a:gd name="T5" fmla="*/ 3 h 14"/>
                <a:gd name="T6" fmla="*/ 34 w 76"/>
                <a:gd name="T7" fmla="*/ 1 h 14"/>
                <a:gd name="T8" fmla="*/ 44 w 76"/>
                <a:gd name="T9" fmla="*/ 0 h 14"/>
                <a:gd name="T10" fmla="*/ 54 w 76"/>
                <a:gd name="T11" fmla="*/ 1 h 14"/>
                <a:gd name="T12" fmla="*/ 65 w 76"/>
                <a:gd name="T13" fmla="*/ 3 h 14"/>
                <a:gd name="T14" fmla="*/ 75 w 76"/>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4"/>
                <a:gd name="T26" fmla="*/ 76 w 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4">
                  <a:moveTo>
                    <a:pt x="0" y="13"/>
                  </a:moveTo>
                  <a:lnTo>
                    <a:pt x="13" y="7"/>
                  </a:lnTo>
                  <a:lnTo>
                    <a:pt x="24" y="3"/>
                  </a:lnTo>
                  <a:lnTo>
                    <a:pt x="34" y="1"/>
                  </a:lnTo>
                  <a:lnTo>
                    <a:pt x="44" y="0"/>
                  </a:lnTo>
                  <a:lnTo>
                    <a:pt x="54" y="1"/>
                  </a:lnTo>
                  <a:lnTo>
                    <a:pt x="65" y="3"/>
                  </a:lnTo>
                  <a:lnTo>
                    <a:pt x="75" y="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298" name="Group 171">
            <a:extLst>
              <a:ext uri="{FF2B5EF4-FFF2-40B4-BE49-F238E27FC236}">
                <a16:creationId xmlns:a16="http://schemas.microsoft.com/office/drawing/2014/main" id="{E6C0D37C-5C50-47F7-83DB-22E1145F8158}"/>
              </a:ext>
            </a:extLst>
          </p:cNvPr>
          <p:cNvGrpSpPr>
            <a:grpSpLocks/>
          </p:cNvGrpSpPr>
          <p:nvPr/>
        </p:nvGrpSpPr>
        <p:grpSpPr bwMode="auto">
          <a:xfrm>
            <a:off x="1148558" y="1012825"/>
            <a:ext cx="9972675" cy="2714625"/>
            <a:chOff x="250" y="638"/>
            <a:chExt cx="5578" cy="1710"/>
          </a:xfrm>
        </p:grpSpPr>
        <p:sp>
          <p:nvSpPr>
            <p:cNvPr id="24679" name="Rectangle 103">
              <a:extLst>
                <a:ext uri="{FF2B5EF4-FFF2-40B4-BE49-F238E27FC236}">
                  <a16:creationId xmlns:a16="http://schemas.microsoft.com/office/drawing/2014/main" id="{B86787E8-27C2-405A-A33A-A04FF9E231A9}"/>
                </a:ext>
              </a:extLst>
            </p:cNvPr>
            <p:cNvSpPr>
              <a:spLocks noChangeArrowheads="1"/>
            </p:cNvSpPr>
            <p:nvPr/>
          </p:nvSpPr>
          <p:spPr bwMode="auto">
            <a:xfrm>
              <a:off x="250" y="680"/>
              <a:ext cx="5578" cy="1668"/>
            </a:xfrm>
            <a:prstGeom prst="rect">
              <a:avLst/>
            </a:prstGeom>
            <a:solidFill>
              <a:srgbClr val="FFCC99"/>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lgn="ctr">
                <a:defRPr/>
              </a:pPr>
              <a:endParaRPr lang="fr-FR"/>
            </a:p>
          </p:txBody>
        </p:sp>
        <p:sp>
          <p:nvSpPr>
            <p:cNvPr id="12300" name="Text Box 104">
              <a:extLst>
                <a:ext uri="{FF2B5EF4-FFF2-40B4-BE49-F238E27FC236}">
                  <a16:creationId xmlns:a16="http://schemas.microsoft.com/office/drawing/2014/main" id="{AACC3F90-C095-42D7-A554-F51C76E93167}"/>
                </a:ext>
              </a:extLst>
            </p:cNvPr>
            <p:cNvSpPr txBox="1">
              <a:spLocks noChangeArrowheads="1"/>
            </p:cNvSpPr>
            <p:nvPr/>
          </p:nvSpPr>
          <p:spPr bwMode="auto">
            <a:xfrm>
              <a:off x="312" y="695"/>
              <a:ext cx="160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800" b="1" dirty="0">
                  <a:solidFill>
                    <a:schemeClr val="bg1"/>
                  </a:solidFill>
                </a:rPr>
                <a:t>Hnědý adipocyt</a:t>
              </a:r>
              <a:endParaRPr lang="fr-FR" altLang="fr-FR" sz="2800" b="1" dirty="0">
                <a:solidFill>
                  <a:schemeClr val="bg1"/>
                </a:solidFill>
              </a:endParaRPr>
            </a:p>
          </p:txBody>
        </p:sp>
        <p:grpSp>
          <p:nvGrpSpPr>
            <p:cNvPr id="12301" name="Group 105">
              <a:extLst>
                <a:ext uri="{FF2B5EF4-FFF2-40B4-BE49-F238E27FC236}">
                  <a16:creationId xmlns:a16="http://schemas.microsoft.com/office/drawing/2014/main" id="{65CBC4F4-F966-4389-9DAE-DD1B3BF3AB8D}"/>
                </a:ext>
              </a:extLst>
            </p:cNvPr>
            <p:cNvGrpSpPr>
              <a:grpSpLocks/>
            </p:cNvGrpSpPr>
            <p:nvPr/>
          </p:nvGrpSpPr>
          <p:grpSpPr bwMode="auto">
            <a:xfrm>
              <a:off x="415" y="1174"/>
              <a:ext cx="1196" cy="773"/>
              <a:chOff x="3770" y="1730"/>
              <a:chExt cx="2000" cy="1080"/>
            </a:xfrm>
          </p:grpSpPr>
          <p:sp>
            <p:nvSpPr>
              <p:cNvPr id="12342" name="Oval 106">
                <a:extLst>
                  <a:ext uri="{FF2B5EF4-FFF2-40B4-BE49-F238E27FC236}">
                    <a16:creationId xmlns:a16="http://schemas.microsoft.com/office/drawing/2014/main" id="{ABF6334A-E793-4722-BD0C-221B975A8803}"/>
                  </a:ext>
                </a:extLst>
              </p:cNvPr>
              <p:cNvSpPr>
                <a:spLocks noChangeArrowheads="1"/>
              </p:cNvSpPr>
              <p:nvPr/>
            </p:nvSpPr>
            <p:spPr bwMode="auto">
              <a:xfrm>
                <a:off x="3770" y="1730"/>
                <a:ext cx="2000" cy="1080"/>
              </a:xfrm>
              <a:prstGeom prst="ellipse">
                <a:avLst/>
              </a:prstGeom>
              <a:solidFill>
                <a:srgbClr val="FFFFCC"/>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3" name="Oval 107">
                <a:extLst>
                  <a:ext uri="{FF2B5EF4-FFF2-40B4-BE49-F238E27FC236}">
                    <a16:creationId xmlns:a16="http://schemas.microsoft.com/office/drawing/2014/main" id="{CB1A73C4-9AC1-4CAD-86F1-1C92534D24DD}"/>
                  </a:ext>
                </a:extLst>
              </p:cNvPr>
              <p:cNvSpPr>
                <a:spLocks noChangeAspect="1" noChangeArrowheads="1"/>
              </p:cNvSpPr>
              <p:nvPr/>
            </p:nvSpPr>
            <p:spPr bwMode="auto">
              <a:xfrm>
                <a:off x="4464" y="2017"/>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4" name="Oval 108">
                <a:extLst>
                  <a:ext uri="{FF2B5EF4-FFF2-40B4-BE49-F238E27FC236}">
                    <a16:creationId xmlns:a16="http://schemas.microsoft.com/office/drawing/2014/main" id="{4A5473E2-90C7-4328-9CFF-DA389A26A0BD}"/>
                  </a:ext>
                </a:extLst>
              </p:cNvPr>
              <p:cNvSpPr>
                <a:spLocks noChangeAspect="1" noChangeArrowheads="1"/>
              </p:cNvSpPr>
              <p:nvPr/>
            </p:nvSpPr>
            <p:spPr bwMode="auto">
              <a:xfrm>
                <a:off x="4784" y="2505"/>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5" name="Oval 109">
                <a:extLst>
                  <a:ext uri="{FF2B5EF4-FFF2-40B4-BE49-F238E27FC236}">
                    <a16:creationId xmlns:a16="http://schemas.microsoft.com/office/drawing/2014/main" id="{A165CAE1-D432-49F7-89C2-C7A04FC0BFB9}"/>
                  </a:ext>
                </a:extLst>
              </p:cNvPr>
              <p:cNvSpPr>
                <a:spLocks noChangeAspect="1" noChangeArrowheads="1"/>
              </p:cNvSpPr>
              <p:nvPr/>
            </p:nvSpPr>
            <p:spPr bwMode="auto">
              <a:xfrm>
                <a:off x="4104" y="2369"/>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6" name="Oval 110">
                <a:extLst>
                  <a:ext uri="{FF2B5EF4-FFF2-40B4-BE49-F238E27FC236}">
                    <a16:creationId xmlns:a16="http://schemas.microsoft.com/office/drawing/2014/main" id="{0C2B8681-A001-46ED-A681-8FFF53B1DF27}"/>
                  </a:ext>
                </a:extLst>
              </p:cNvPr>
              <p:cNvSpPr>
                <a:spLocks noChangeAspect="1" noChangeArrowheads="1"/>
              </p:cNvSpPr>
              <p:nvPr/>
            </p:nvSpPr>
            <p:spPr bwMode="auto">
              <a:xfrm>
                <a:off x="5549" y="2109"/>
                <a:ext cx="109" cy="323"/>
              </a:xfrm>
              <a:prstGeom prst="ellipse">
                <a:avLst/>
              </a:prstGeom>
              <a:gradFill rotWithShape="1">
                <a:gsLst>
                  <a:gs pos="0">
                    <a:srgbClr val="000000"/>
                  </a:gs>
                  <a:gs pos="50000">
                    <a:srgbClr val="666666"/>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7" name="Oval 111">
                <a:extLst>
                  <a:ext uri="{FF2B5EF4-FFF2-40B4-BE49-F238E27FC236}">
                    <a16:creationId xmlns:a16="http://schemas.microsoft.com/office/drawing/2014/main" id="{F7DB8CBC-1979-430C-9FF0-A60F84229817}"/>
                  </a:ext>
                </a:extLst>
              </p:cNvPr>
              <p:cNvSpPr>
                <a:spLocks noChangeAspect="1" noChangeArrowheads="1"/>
              </p:cNvSpPr>
              <p:nvPr/>
            </p:nvSpPr>
            <p:spPr bwMode="auto">
              <a:xfrm>
                <a:off x="5040" y="2169"/>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12348" name="Group 112">
                <a:extLst>
                  <a:ext uri="{FF2B5EF4-FFF2-40B4-BE49-F238E27FC236}">
                    <a16:creationId xmlns:a16="http://schemas.microsoft.com/office/drawing/2014/main" id="{FD187E13-485B-44B5-9F0C-60C48157CDC2}"/>
                  </a:ext>
                </a:extLst>
              </p:cNvPr>
              <p:cNvGrpSpPr>
                <a:grpSpLocks/>
              </p:cNvGrpSpPr>
              <p:nvPr/>
            </p:nvGrpSpPr>
            <p:grpSpPr bwMode="auto">
              <a:xfrm rot="-1409664">
                <a:off x="3849" y="2085"/>
                <a:ext cx="385" cy="217"/>
                <a:chOff x="1567" y="1859"/>
                <a:chExt cx="1113" cy="689"/>
              </a:xfrm>
            </p:grpSpPr>
            <p:sp>
              <p:nvSpPr>
                <p:cNvPr id="12365" name="Freeform 113">
                  <a:extLst>
                    <a:ext uri="{FF2B5EF4-FFF2-40B4-BE49-F238E27FC236}">
                      <a16:creationId xmlns:a16="http://schemas.microsoft.com/office/drawing/2014/main" id="{AB63294F-3021-43EC-85E6-3F450A7C3473}"/>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66" name="Freeform 114">
                  <a:extLst>
                    <a:ext uri="{FF2B5EF4-FFF2-40B4-BE49-F238E27FC236}">
                      <a16:creationId xmlns:a16="http://schemas.microsoft.com/office/drawing/2014/main" id="{5C25F002-4C75-463E-A574-44007E5EFBC2}"/>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49" name="Group 115">
                <a:extLst>
                  <a:ext uri="{FF2B5EF4-FFF2-40B4-BE49-F238E27FC236}">
                    <a16:creationId xmlns:a16="http://schemas.microsoft.com/office/drawing/2014/main" id="{DCA285C0-9616-4703-B212-8B98AF076611}"/>
                  </a:ext>
                </a:extLst>
              </p:cNvPr>
              <p:cNvGrpSpPr>
                <a:grpSpLocks/>
              </p:cNvGrpSpPr>
              <p:nvPr/>
            </p:nvGrpSpPr>
            <p:grpSpPr bwMode="auto">
              <a:xfrm rot="-6089074">
                <a:off x="4313" y="2405"/>
                <a:ext cx="385" cy="217"/>
                <a:chOff x="1567" y="1859"/>
                <a:chExt cx="1113" cy="689"/>
              </a:xfrm>
            </p:grpSpPr>
            <p:sp>
              <p:nvSpPr>
                <p:cNvPr id="12363" name="Freeform 116">
                  <a:extLst>
                    <a:ext uri="{FF2B5EF4-FFF2-40B4-BE49-F238E27FC236}">
                      <a16:creationId xmlns:a16="http://schemas.microsoft.com/office/drawing/2014/main" id="{A490E4FB-58AC-4E26-8667-8609EF37A57A}"/>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64" name="Freeform 117">
                  <a:extLst>
                    <a:ext uri="{FF2B5EF4-FFF2-40B4-BE49-F238E27FC236}">
                      <a16:creationId xmlns:a16="http://schemas.microsoft.com/office/drawing/2014/main" id="{A16F479C-5454-405D-86ED-880724B08561}"/>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50" name="Group 118">
                <a:extLst>
                  <a:ext uri="{FF2B5EF4-FFF2-40B4-BE49-F238E27FC236}">
                    <a16:creationId xmlns:a16="http://schemas.microsoft.com/office/drawing/2014/main" id="{CEB7F32A-750D-4EEC-87AA-B6D4ABA8F8FE}"/>
                  </a:ext>
                </a:extLst>
              </p:cNvPr>
              <p:cNvGrpSpPr>
                <a:grpSpLocks/>
              </p:cNvGrpSpPr>
              <p:nvPr/>
            </p:nvGrpSpPr>
            <p:grpSpPr bwMode="auto">
              <a:xfrm rot="-1144820">
                <a:off x="5105" y="2461"/>
                <a:ext cx="385" cy="217"/>
                <a:chOff x="1567" y="1859"/>
                <a:chExt cx="1113" cy="689"/>
              </a:xfrm>
            </p:grpSpPr>
            <p:sp>
              <p:nvSpPr>
                <p:cNvPr id="12361" name="Freeform 119">
                  <a:extLst>
                    <a:ext uri="{FF2B5EF4-FFF2-40B4-BE49-F238E27FC236}">
                      <a16:creationId xmlns:a16="http://schemas.microsoft.com/office/drawing/2014/main" id="{BC2CA2F7-60AA-4CFA-B334-4BF3EE3E8F16}"/>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62" name="Freeform 120">
                  <a:extLst>
                    <a:ext uri="{FF2B5EF4-FFF2-40B4-BE49-F238E27FC236}">
                      <a16:creationId xmlns:a16="http://schemas.microsoft.com/office/drawing/2014/main" id="{CDABE402-1D39-416F-A946-D3FF4147E6A0}"/>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51" name="Group 121">
                <a:extLst>
                  <a:ext uri="{FF2B5EF4-FFF2-40B4-BE49-F238E27FC236}">
                    <a16:creationId xmlns:a16="http://schemas.microsoft.com/office/drawing/2014/main" id="{9B14E54A-727A-4385-ABDB-B3B8A7AF3AAE}"/>
                  </a:ext>
                </a:extLst>
              </p:cNvPr>
              <p:cNvGrpSpPr>
                <a:grpSpLocks/>
              </p:cNvGrpSpPr>
              <p:nvPr/>
            </p:nvGrpSpPr>
            <p:grpSpPr bwMode="auto">
              <a:xfrm rot="-7054325">
                <a:off x="5137" y="1925"/>
                <a:ext cx="385" cy="217"/>
                <a:chOff x="1567" y="1859"/>
                <a:chExt cx="1113" cy="689"/>
              </a:xfrm>
            </p:grpSpPr>
            <p:sp>
              <p:nvSpPr>
                <p:cNvPr id="12359" name="Freeform 122">
                  <a:extLst>
                    <a:ext uri="{FF2B5EF4-FFF2-40B4-BE49-F238E27FC236}">
                      <a16:creationId xmlns:a16="http://schemas.microsoft.com/office/drawing/2014/main" id="{A21FE435-0AA5-4AA3-8E28-6F87591039F5}"/>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60" name="Freeform 123">
                  <a:extLst>
                    <a:ext uri="{FF2B5EF4-FFF2-40B4-BE49-F238E27FC236}">
                      <a16:creationId xmlns:a16="http://schemas.microsoft.com/office/drawing/2014/main" id="{5AA02DF0-6D1F-43F1-BC8C-73ED65781F29}"/>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52" name="Group 124">
                <a:extLst>
                  <a:ext uri="{FF2B5EF4-FFF2-40B4-BE49-F238E27FC236}">
                    <a16:creationId xmlns:a16="http://schemas.microsoft.com/office/drawing/2014/main" id="{3743EA2E-8E0A-4951-988E-BF09B65F1A00}"/>
                  </a:ext>
                </a:extLst>
              </p:cNvPr>
              <p:cNvGrpSpPr>
                <a:grpSpLocks/>
              </p:cNvGrpSpPr>
              <p:nvPr/>
            </p:nvGrpSpPr>
            <p:grpSpPr bwMode="auto">
              <a:xfrm rot="-2739684">
                <a:off x="4633" y="2141"/>
                <a:ext cx="385" cy="217"/>
                <a:chOff x="1567" y="1859"/>
                <a:chExt cx="1113" cy="689"/>
              </a:xfrm>
            </p:grpSpPr>
            <p:sp>
              <p:nvSpPr>
                <p:cNvPr id="12357" name="Freeform 125">
                  <a:extLst>
                    <a:ext uri="{FF2B5EF4-FFF2-40B4-BE49-F238E27FC236}">
                      <a16:creationId xmlns:a16="http://schemas.microsoft.com/office/drawing/2014/main" id="{E8227C28-D78A-49A2-A013-09E9EDC774B9}"/>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58" name="Freeform 126">
                  <a:extLst>
                    <a:ext uri="{FF2B5EF4-FFF2-40B4-BE49-F238E27FC236}">
                      <a16:creationId xmlns:a16="http://schemas.microsoft.com/office/drawing/2014/main" id="{5B85F8D7-1FD5-48D4-BB03-35F4FF967313}"/>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53" name="Group 127">
                <a:extLst>
                  <a:ext uri="{FF2B5EF4-FFF2-40B4-BE49-F238E27FC236}">
                    <a16:creationId xmlns:a16="http://schemas.microsoft.com/office/drawing/2014/main" id="{29823DA5-139C-40E8-81B8-F9CFD18ABC0A}"/>
                  </a:ext>
                </a:extLst>
              </p:cNvPr>
              <p:cNvGrpSpPr>
                <a:grpSpLocks/>
              </p:cNvGrpSpPr>
              <p:nvPr/>
            </p:nvGrpSpPr>
            <p:grpSpPr bwMode="auto">
              <a:xfrm rot="10800000">
                <a:off x="4617" y="1789"/>
                <a:ext cx="385" cy="217"/>
                <a:chOff x="1567" y="1859"/>
                <a:chExt cx="1113" cy="689"/>
              </a:xfrm>
            </p:grpSpPr>
            <p:sp>
              <p:nvSpPr>
                <p:cNvPr id="12355" name="Freeform 128">
                  <a:extLst>
                    <a:ext uri="{FF2B5EF4-FFF2-40B4-BE49-F238E27FC236}">
                      <a16:creationId xmlns:a16="http://schemas.microsoft.com/office/drawing/2014/main" id="{CDD4AE5D-55E2-43F5-A12E-67700CE6FA72}"/>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56" name="Freeform 129">
                  <a:extLst>
                    <a:ext uri="{FF2B5EF4-FFF2-40B4-BE49-F238E27FC236}">
                      <a16:creationId xmlns:a16="http://schemas.microsoft.com/office/drawing/2014/main" id="{84BBD569-39EE-46D3-9639-555C47947F04}"/>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2354" name="Oval 130">
                <a:extLst>
                  <a:ext uri="{FF2B5EF4-FFF2-40B4-BE49-F238E27FC236}">
                    <a16:creationId xmlns:a16="http://schemas.microsoft.com/office/drawing/2014/main" id="{5578F350-955D-4696-930D-34FD76E4F394}"/>
                  </a:ext>
                </a:extLst>
              </p:cNvPr>
              <p:cNvSpPr>
                <a:spLocks noChangeAspect="1" noChangeArrowheads="1"/>
              </p:cNvSpPr>
              <p:nvPr/>
            </p:nvSpPr>
            <p:spPr bwMode="auto">
              <a:xfrm>
                <a:off x="4208" y="1849"/>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2302" name="Line 131">
              <a:extLst>
                <a:ext uri="{FF2B5EF4-FFF2-40B4-BE49-F238E27FC236}">
                  <a16:creationId xmlns:a16="http://schemas.microsoft.com/office/drawing/2014/main" id="{8353469E-0F88-41D0-8AD4-B415612081B6}"/>
                </a:ext>
              </a:extLst>
            </p:cNvPr>
            <p:cNvSpPr>
              <a:spLocks noChangeShapeType="1"/>
            </p:cNvSpPr>
            <p:nvPr/>
          </p:nvSpPr>
          <p:spPr bwMode="auto">
            <a:xfrm rot="16200000" flipH="1">
              <a:off x="1860" y="1409"/>
              <a:ext cx="1" cy="362"/>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nvGrpSpPr>
            <p:cNvPr id="12303" name="Group 132">
              <a:extLst>
                <a:ext uri="{FF2B5EF4-FFF2-40B4-BE49-F238E27FC236}">
                  <a16:creationId xmlns:a16="http://schemas.microsoft.com/office/drawing/2014/main" id="{F01DFE6C-0BDA-4139-B7DA-C62B9F1D5FB9}"/>
                </a:ext>
              </a:extLst>
            </p:cNvPr>
            <p:cNvGrpSpPr>
              <a:grpSpLocks noChangeAspect="1"/>
            </p:cNvGrpSpPr>
            <p:nvPr/>
          </p:nvGrpSpPr>
          <p:grpSpPr bwMode="auto">
            <a:xfrm>
              <a:off x="4910" y="1509"/>
              <a:ext cx="783" cy="645"/>
              <a:chOff x="748" y="1074"/>
              <a:chExt cx="950" cy="696"/>
            </a:xfrm>
          </p:grpSpPr>
          <p:sp>
            <p:nvSpPr>
              <p:cNvPr id="12306" name="Line 133">
                <a:extLst>
                  <a:ext uri="{FF2B5EF4-FFF2-40B4-BE49-F238E27FC236}">
                    <a16:creationId xmlns:a16="http://schemas.microsoft.com/office/drawing/2014/main" id="{6E402C7C-E7C7-4516-8DD2-86C013A40829}"/>
                  </a:ext>
                </a:extLst>
              </p:cNvPr>
              <p:cNvSpPr>
                <a:spLocks noChangeAspect="1" noChangeShapeType="1"/>
              </p:cNvSpPr>
              <p:nvPr/>
            </p:nvSpPr>
            <p:spPr bwMode="auto">
              <a:xfrm>
                <a:off x="1298" y="1756"/>
                <a:ext cx="256"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07" name="Line 134">
                <a:extLst>
                  <a:ext uri="{FF2B5EF4-FFF2-40B4-BE49-F238E27FC236}">
                    <a16:creationId xmlns:a16="http://schemas.microsoft.com/office/drawing/2014/main" id="{1A89C7AC-C7DA-4A5D-991A-DC10B16A57E4}"/>
                  </a:ext>
                </a:extLst>
              </p:cNvPr>
              <p:cNvSpPr>
                <a:spLocks noChangeAspect="1" noChangeShapeType="1"/>
              </p:cNvSpPr>
              <p:nvPr/>
            </p:nvSpPr>
            <p:spPr bwMode="auto">
              <a:xfrm>
                <a:off x="1337" y="1749"/>
                <a:ext cx="225"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08" name="Line 135">
                <a:extLst>
                  <a:ext uri="{FF2B5EF4-FFF2-40B4-BE49-F238E27FC236}">
                    <a16:creationId xmlns:a16="http://schemas.microsoft.com/office/drawing/2014/main" id="{19C39CA6-96C6-4DFF-BF33-681CCF05924B}"/>
                  </a:ext>
                </a:extLst>
              </p:cNvPr>
              <p:cNvSpPr>
                <a:spLocks noChangeAspect="1" noChangeShapeType="1"/>
              </p:cNvSpPr>
              <p:nvPr/>
            </p:nvSpPr>
            <p:spPr bwMode="auto">
              <a:xfrm>
                <a:off x="1423" y="1742"/>
                <a:ext cx="157"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09" name="Line 136">
                <a:extLst>
                  <a:ext uri="{FF2B5EF4-FFF2-40B4-BE49-F238E27FC236}">
                    <a16:creationId xmlns:a16="http://schemas.microsoft.com/office/drawing/2014/main" id="{64B3D55B-3727-49AC-B974-F2C7562D1C83}"/>
                  </a:ext>
                </a:extLst>
              </p:cNvPr>
              <p:cNvSpPr>
                <a:spLocks noChangeAspect="1" noChangeShapeType="1"/>
              </p:cNvSpPr>
              <p:nvPr/>
            </p:nvSpPr>
            <p:spPr bwMode="auto">
              <a:xfrm>
                <a:off x="1470" y="1735"/>
                <a:ext cx="81"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10" name="Line 137">
                <a:extLst>
                  <a:ext uri="{FF2B5EF4-FFF2-40B4-BE49-F238E27FC236}">
                    <a16:creationId xmlns:a16="http://schemas.microsoft.com/office/drawing/2014/main" id="{8512FED5-71E5-4E46-9157-49A292D15AED}"/>
                  </a:ext>
                </a:extLst>
              </p:cNvPr>
              <p:cNvSpPr>
                <a:spLocks noChangeAspect="1" noChangeShapeType="1"/>
              </p:cNvSpPr>
              <p:nvPr/>
            </p:nvSpPr>
            <p:spPr bwMode="auto">
              <a:xfrm>
                <a:off x="1494" y="1730"/>
                <a:ext cx="37"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11" name="Freeform 138">
                <a:extLst>
                  <a:ext uri="{FF2B5EF4-FFF2-40B4-BE49-F238E27FC236}">
                    <a16:creationId xmlns:a16="http://schemas.microsoft.com/office/drawing/2014/main" id="{BD312A2F-5828-4AA4-8E3D-2D3A8FA4BCF2}"/>
                  </a:ext>
                </a:extLst>
              </p:cNvPr>
              <p:cNvSpPr>
                <a:spLocks noChangeAspect="1"/>
              </p:cNvSpPr>
              <p:nvPr/>
            </p:nvSpPr>
            <p:spPr bwMode="auto">
              <a:xfrm>
                <a:off x="1541" y="1251"/>
                <a:ext cx="39" cy="101"/>
              </a:xfrm>
              <a:custGeom>
                <a:avLst/>
                <a:gdLst>
                  <a:gd name="T0" fmla="*/ 0 w 15"/>
                  <a:gd name="T1" fmla="*/ 0 h 43"/>
                  <a:gd name="T2" fmla="*/ 3 w 15"/>
                  <a:gd name="T3" fmla="*/ 2 h 43"/>
                  <a:gd name="T4" fmla="*/ 6 w 15"/>
                  <a:gd name="T5" fmla="*/ 6 h 43"/>
                  <a:gd name="T6" fmla="*/ 8 w 15"/>
                  <a:gd name="T7" fmla="*/ 12 h 43"/>
                  <a:gd name="T8" fmla="*/ 11 w 15"/>
                  <a:gd name="T9" fmla="*/ 18 h 43"/>
                  <a:gd name="T10" fmla="*/ 12 w 15"/>
                  <a:gd name="T11" fmla="*/ 24 h 43"/>
                  <a:gd name="T12" fmla="*/ 13 w 15"/>
                  <a:gd name="T13" fmla="*/ 31 h 43"/>
                  <a:gd name="T14" fmla="*/ 14 w 15"/>
                  <a:gd name="T15" fmla="*/ 37 h 43"/>
                  <a:gd name="T16" fmla="*/ 14 w 15"/>
                  <a:gd name="T17" fmla="*/ 4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43"/>
                  <a:gd name="T29" fmla="*/ 15 w 1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43">
                    <a:moveTo>
                      <a:pt x="0" y="0"/>
                    </a:moveTo>
                    <a:lnTo>
                      <a:pt x="3" y="2"/>
                    </a:lnTo>
                    <a:lnTo>
                      <a:pt x="6" y="6"/>
                    </a:lnTo>
                    <a:lnTo>
                      <a:pt x="8" y="12"/>
                    </a:lnTo>
                    <a:lnTo>
                      <a:pt x="11" y="18"/>
                    </a:lnTo>
                    <a:lnTo>
                      <a:pt x="12" y="24"/>
                    </a:lnTo>
                    <a:lnTo>
                      <a:pt x="13" y="31"/>
                    </a:lnTo>
                    <a:lnTo>
                      <a:pt x="14" y="37"/>
                    </a:lnTo>
                    <a:lnTo>
                      <a:pt x="14" y="42"/>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2" name="Freeform 139">
                <a:extLst>
                  <a:ext uri="{FF2B5EF4-FFF2-40B4-BE49-F238E27FC236}">
                    <a16:creationId xmlns:a16="http://schemas.microsoft.com/office/drawing/2014/main" id="{EB753B6B-724D-4D0B-A27A-4EB546177E63}"/>
                  </a:ext>
                </a:extLst>
              </p:cNvPr>
              <p:cNvSpPr>
                <a:spLocks noChangeAspect="1"/>
              </p:cNvSpPr>
              <p:nvPr/>
            </p:nvSpPr>
            <p:spPr bwMode="auto">
              <a:xfrm>
                <a:off x="1536" y="1251"/>
                <a:ext cx="36" cy="130"/>
              </a:xfrm>
              <a:custGeom>
                <a:avLst/>
                <a:gdLst>
                  <a:gd name="T0" fmla="*/ 0 w 14"/>
                  <a:gd name="T1" fmla="*/ 0 h 55"/>
                  <a:gd name="T2" fmla="*/ 5 w 14"/>
                  <a:gd name="T3" fmla="*/ 7 h 55"/>
                  <a:gd name="T4" fmla="*/ 10 w 14"/>
                  <a:gd name="T5" fmla="*/ 15 h 55"/>
                  <a:gd name="T6" fmla="*/ 11 w 14"/>
                  <a:gd name="T7" fmla="*/ 22 h 55"/>
                  <a:gd name="T8" fmla="*/ 13 w 14"/>
                  <a:gd name="T9" fmla="*/ 29 h 55"/>
                  <a:gd name="T10" fmla="*/ 11 w 14"/>
                  <a:gd name="T11" fmla="*/ 36 h 55"/>
                  <a:gd name="T12" fmla="*/ 10 w 14"/>
                  <a:gd name="T13" fmla="*/ 42 h 55"/>
                  <a:gd name="T14" fmla="*/ 10 w 14"/>
                  <a:gd name="T15" fmla="*/ 49 h 55"/>
                  <a:gd name="T16" fmla="*/ 10 w 14"/>
                  <a:gd name="T17" fmla="*/ 54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55"/>
                  <a:gd name="T29" fmla="*/ 14 w 1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55">
                    <a:moveTo>
                      <a:pt x="0" y="0"/>
                    </a:moveTo>
                    <a:lnTo>
                      <a:pt x="5" y="7"/>
                    </a:lnTo>
                    <a:lnTo>
                      <a:pt x="10" y="15"/>
                    </a:lnTo>
                    <a:lnTo>
                      <a:pt x="11" y="22"/>
                    </a:lnTo>
                    <a:lnTo>
                      <a:pt x="13" y="29"/>
                    </a:lnTo>
                    <a:lnTo>
                      <a:pt x="11" y="36"/>
                    </a:lnTo>
                    <a:lnTo>
                      <a:pt x="10" y="42"/>
                    </a:lnTo>
                    <a:lnTo>
                      <a:pt x="10" y="49"/>
                    </a:lnTo>
                    <a:lnTo>
                      <a:pt x="10" y="54"/>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3" name="Freeform 140">
                <a:extLst>
                  <a:ext uri="{FF2B5EF4-FFF2-40B4-BE49-F238E27FC236}">
                    <a16:creationId xmlns:a16="http://schemas.microsoft.com/office/drawing/2014/main" id="{D0B77C5F-D5BC-474B-8822-ABAF5CD52340}"/>
                  </a:ext>
                </a:extLst>
              </p:cNvPr>
              <p:cNvSpPr>
                <a:spLocks noChangeAspect="1"/>
              </p:cNvSpPr>
              <p:nvPr/>
            </p:nvSpPr>
            <p:spPr bwMode="auto">
              <a:xfrm>
                <a:off x="879" y="1652"/>
                <a:ext cx="348" cy="118"/>
              </a:xfrm>
              <a:custGeom>
                <a:avLst/>
                <a:gdLst>
                  <a:gd name="T0" fmla="*/ 95 w 133"/>
                  <a:gd name="T1" fmla="*/ 0 h 50"/>
                  <a:gd name="T2" fmla="*/ 95 w 133"/>
                  <a:gd name="T3" fmla="*/ 6 h 50"/>
                  <a:gd name="T4" fmla="*/ 92 w 133"/>
                  <a:gd name="T5" fmla="*/ 10 h 50"/>
                  <a:gd name="T6" fmla="*/ 90 w 133"/>
                  <a:gd name="T7" fmla="*/ 11 h 50"/>
                  <a:gd name="T8" fmla="*/ 83 w 133"/>
                  <a:gd name="T9" fmla="*/ 10 h 50"/>
                  <a:gd name="T10" fmla="*/ 72 w 133"/>
                  <a:gd name="T11" fmla="*/ 8 h 50"/>
                  <a:gd name="T12" fmla="*/ 62 w 133"/>
                  <a:gd name="T13" fmla="*/ 6 h 50"/>
                  <a:gd name="T14" fmla="*/ 52 w 133"/>
                  <a:gd name="T15" fmla="*/ 6 h 50"/>
                  <a:gd name="T16" fmla="*/ 41 w 133"/>
                  <a:gd name="T17" fmla="*/ 6 h 50"/>
                  <a:gd name="T18" fmla="*/ 29 w 133"/>
                  <a:gd name="T19" fmla="*/ 8 h 50"/>
                  <a:gd name="T20" fmla="*/ 19 w 133"/>
                  <a:gd name="T21" fmla="*/ 12 h 50"/>
                  <a:gd name="T22" fmla="*/ 10 w 133"/>
                  <a:gd name="T23" fmla="*/ 18 h 50"/>
                  <a:gd name="T24" fmla="*/ 0 w 133"/>
                  <a:gd name="T25" fmla="*/ 29 h 50"/>
                  <a:gd name="T26" fmla="*/ 5 w 133"/>
                  <a:gd name="T27" fmla="*/ 37 h 50"/>
                  <a:gd name="T28" fmla="*/ 14 w 133"/>
                  <a:gd name="T29" fmla="*/ 44 h 50"/>
                  <a:gd name="T30" fmla="*/ 28 w 133"/>
                  <a:gd name="T31" fmla="*/ 47 h 50"/>
                  <a:gd name="T32" fmla="*/ 44 w 133"/>
                  <a:gd name="T33" fmla="*/ 48 h 50"/>
                  <a:gd name="T34" fmla="*/ 61 w 133"/>
                  <a:gd name="T35" fmla="*/ 49 h 50"/>
                  <a:gd name="T36" fmla="*/ 77 w 133"/>
                  <a:gd name="T37" fmla="*/ 48 h 50"/>
                  <a:gd name="T38" fmla="*/ 92 w 133"/>
                  <a:gd name="T39" fmla="*/ 47 h 50"/>
                  <a:gd name="T40" fmla="*/ 106 w 133"/>
                  <a:gd name="T41" fmla="*/ 45 h 50"/>
                  <a:gd name="T42" fmla="*/ 109 w 133"/>
                  <a:gd name="T43" fmla="*/ 47 h 50"/>
                  <a:gd name="T44" fmla="*/ 114 w 133"/>
                  <a:gd name="T45" fmla="*/ 45 h 50"/>
                  <a:gd name="T46" fmla="*/ 117 w 133"/>
                  <a:gd name="T47" fmla="*/ 44 h 50"/>
                  <a:gd name="T48" fmla="*/ 119 w 133"/>
                  <a:gd name="T49" fmla="*/ 38 h 50"/>
                  <a:gd name="T50" fmla="*/ 132 w 133"/>
                  <a:gd name="T51" fmla="*/ 25 h 50"/>
                  <a:gd name="T52" fmla="*/ 129 w 133"/>
                  <a:gd name="T53" fmla="*/ 22 h 50"/>
                  <a:gd name="T54" fmla="*/ 126 w 133"/>
                  <a:gd name="T55" fmla="*/ 21 h 50"/>
                  <a:gd name="T56" fmla="*/ 122 w 133"/>
                  <a:gd name="T57" fmla="*/ 20 h 50"/>
                  <a:gd name="T58" fmla="*/ 119 w 133"/>
                  <a:gd name="T59" fmla="*/ 17 h 50"/>
                  <a:gd name="T60" fmla="*/ 115 w 133"/>
                  <a:gd name="T61" fmla="*/ 15 h 50"/>
                  <a:gd name="T62" fmla="*/ 114 w 133"/>
                  <a:gd name="T63" fmla="*/ 12 h 50"/>
                  <a:gd name="T64" fmla="*/ 113 w 133"/>
                  <a:gd name="T65" fmla="*/ 8 h 50"/>
                  <a:gd name="T66" fmla="*/ 113 w 133"/>
                  <a:gd name="T67" fmla="*/ 3 h 50"/>
                  <a:gd name="T68" fmla="*/ 95 w 133"/>
                  <a:gd name="T69" fmla="*/ 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50"/>
                  <a:gd name="T107" fmla="*/ 133 w 133"/>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50">
                    <a:moveTo>
                      <a:pt x="95" y="0"/>
                    </a:moveTo>
                    <a:lnTo>
                      <a:pt x="95" y="6"/>
                    </a:lnTo>
                    <a:lnTo>
                      <a:pt x="92" y="10"/>
                    </a:lnTo>
                    <a:lnTo>
                      <a:pt x="90" y="11"/>
                    </a:lnTo>
                    <a:lnTo>
                      <a:pt x="83" y="10"/>
                    </a:lnTo>
                    <a:lnTo>
                      <a:pt x="72" y="8"/>
                    </a:lnTo>
                    <a:lnTo>
                      <a:pt x="62" y="6"/>
                    </a:lnTo>
                    <a:lnTo>
                      <a:pt x="52" y="6"/>
                    </a:lnTo>
                    <a:lnTo>
                      <a:pt x="41" y="6"/>
                    </a:lnTo>
                    <a:lnTo>
                      <a:pt x="29" y="8"/>
                    </a:lnTo>
                    <a:lnTo>
                      <a:pt x="19" y="12"/>
                    </a:lnTo>
                    <a:lnTo>
                      <a:pt x="10" y="18"/>
                    </a:lnTo>
                    <a:lnTo>
                      <a:pt x="0" y="29"/>
                    </a:lnTo>
                    <a:lnTo>
                      <a:pt x="5" y="37"/>
                    </a:lnTo>
                    <a:lnTo>
                      <a:pt x="14" y="44"/>
                    </a:lnTo>
                    <a:lnTo>
                      <a:pt x="28" y="47"/>
                    </a:lnTo>
                    <a:lnTo>
                      <a:pt x="44" y="48"/>
                    </a:lnTo>
                    <a:lnTo>
                      <a:pt x="61" y="49"/>
                    </a:lnTo>
                    <a:lnTo>
                      <a:pt x="77" y="48"/>
                    </a:lnTo>
                    <a:lnTo>
                      <a:pt x="92" y="47"/>
                    </a:lnTo>
                    <a:lnTo>
                      <a:pt x="106" y="45"/>
                    </a:lnTo>
                    <a:lnTo>
                      <a:pt x="109" y="47"/>
                    </a:lnTo>
                    <a:lnTo>
                      <a:pt x="114" y="45"/>
                    </a:lnTo>
                    <a:lnTo>
                      <a:pt x="117" y="44"/>
                    </a:lnTo>
                    <a:lnTo>
                      <a:pt x="119" y="38"/>
                    </a:lnTo>
                    <a:lnTo>
                      <a:pt x="132" y="25"/>
                    </a:lnTo>
                    <a:lnTo>
                      <a:pt x="129" y="22"/>
                    </a:lnTo>
                    <a:lnTo>
                      <a:pt x="126" y="21"/>
                    </a:lnTo>
                    <a:lnTo>
                      <a:pt x="122" y="20"/>
                    </a:lnTo>
                    <a:lnTo>
                      <a:pt x="119" y="17"/>
                    </a:lnTo>
                    <a:lnTo>
                      <a:pt x="115" y="15"/>
                    </a:lnTo>
                    <a:lnTo>
                      <a:pt x="114" y="12"/>
                    </a:lnTo>
                    <a:lnTo>
                      <a:pt x="113" y="8"/>
                    </a:lnTo>
                    <a:lnTo>
                      <a:pt x="113" y="3"/>
                    </a:lnTo>
                    <a:lnTo>
                      <a:pt x="95" y="0"/>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4" name="Freeform 141">
                <a:extLst>
                  <a:ext uri="{FF2B5EF4-FFF2-40B4-BE49-F238E27FC236}">
                    <a16:creationId xmlns:a16="http://schemas.microsoft.com/office/drawing/2014/main" id="{1CE834A5-38F6-4E32-9385-D05976BEC730}"/>
                  </a:ext>
                </a:extLst>
              </p:cNvPr>
              <p:cNvSpPr>
                <a:spLocks noChangeAspect="1"/>
              </p:cNvSpPr>
              <p:nvPr/>
            </p:nvSpPr>
            <p:spPr bwMode="auto">
              <a:xfrm>
                <a:off x="1230" y="1628"/>
                <a:ext cx="342" cy="128"/>
              </a:xfrm>
              <a:custGeom>
                <a:avLst/>
                <a:gdLst>
                  <a:gd name="T0" fmla="*/ 27 w 131"/>
                  <a:gd name="T1" fmla="*/ 0 h 54"/>
                  <a:gd name="T2" fmla="*/ 28 w 131"/>
                  <a:gd name="T3" fmla="*/ 7 h 54"/>
                  <a:gd name="T4" fmla="*/ 32 w 131"/>
                  <a:gd name="T5" fmla="*/ 12 h 54"/>
                  <a:gd name="T6" fmla="*/ 37 w 131"/>
                  <a:gd name="T7" fmla="*/ 15 h 54"/>
                  <a:gd name="T8" fmla="*/ 44 w 131"/>
                  <a:gd name="T9" fmla="*/ 13 h 54"/>
                  <a:gd name="T10" fmla="*/ 53 w 131"/>
                  <a:gd name="T11" fmla="*/ 9 h 54"/>
                  <a:gd name="T12" fmla="*/ 63 w 131"/>
                  <a:gd name="T13" fmla="*/ 5 h 54"/>
                  <a:gd name="T14" fmla="*/ 73 w 131"/>
                  <a:gd name="T15" fmla="*/ 2 h 54"/>
                  <a:gd name="T16" fmla="*/ 84 w 131"/>
                  <a:gd name="T17" fmla="*/ 1 h 54"/>
                  <a:gd name="T18" fmla="*/ 96 w 131"/>
                  <a:gd name="T19" fmla="*/ 1 h 54"/>
                  <a:gd name="T20" fmla="*/ 107 w 131"/>
                  <a:gd name="T21" fmla="*/ 4 h 54"/>
                  <a:gd name="T22" fmla="*/ 119 w 131"/>
                  <a:gd name="T23" fmla="*/ 10 h 54"/>
                  <a:gd name="T24" fmla="*/ 130 w 131"/>
                  <a:gd name="T25" fmla="*/ 17 h 54"/>
                  <a:gd name="T26" fmla="*/ 127 w 131"/>
                  <a:gd name="T27" fmla="*/ 27 h 54"/>
                  <a:gd name="T28" fmla="*/ 119 w 131"/>
                  <a:gd name="T29" fmla="*/ 34 h 54"/>
                  <a:gd name="T30" fmla="*/ 105 w 131"/>
                  <a:gd name="T31" fmla="*/ 40 h 54"/>
                  <a:gd name="T32" fmla="*/ 91 w 131"/>
                  <a:gd name="T33" fmla="*/ 44 h 54"/>
                  <a:gd name="T34" fmla="*/ 74 w 131"/>
                  <a:gd name="T35" fmla="*/ 47 h 54"/>
                  <a:gd name="T36" fmla="*/ 58 w 131"/>
                  <a:gd name="T37" fmla="*/ 50 h 54"/>
                  <a:gd name="T38" fmla="*/ 42 w 131"/>
                  <a:gd name="T39" fmla="*/ 51 h 54"/>
                  <a:gd name="T40" fmla="*/ 29 w 131"/>
                  <a:gd name="T41" fmla="*/ 52 h 54"/>
                  <a:gd name="T42" fmla="*/ 25 w 131"/>
                  <a:gd name="T43" fmla="*/ 53 h 54"/>
                  <a:gd name="T44" fmla="*/ 22 w 131"/>
                  <a:gd name="T45" fmla="*/ 53 h 54"/>
                  <a:gd name="T46" fmla="*/ 18 w 131"/>
                  <a:gd name="T47" fmla="*/ 51 h 54"/>
                  <a:gd name="T48" fmla="*/ 14 w 131"/>
                  <a:gd name="T49" fmla="*/ 46 h 54"/>
                  <a:gd name="T50" fmla="*/ 0 w 131"/>
                  <a:gd name="T51" fmla="*/ 36 h 54"/>
                  <a:gd name="T52" fmla="*/ 2 w 131"/>
                  <a:gd name="T53" fmla="*/ 33 h 54"/>
                  <a:gd name="T54" fmla="*/ 4 w 131"/>
                  <a:gd name="T55" fmla="*/ 29 h 54"/>
                  <a:gd name="T56" fmla="*/ 6 w 131"/>
                  <a:gd name="T57" fmla="*/ 27 h 54"/>
                  <a:gd name="T58" fmla="*/ 10 w 131"/>
                  <a:gd name="T59" fmla="*/ 23 h 54"/>
                  <a:gd name="T60" fmla="*/ 11 w 131"/>
                  <a:gd name="T61" fmla="*/ 20 h 54"/>
                  <a:gd name="T62" fmla="*/ 14 w 131"/>
                  <a:gd name="T63" fmla="*/ 15 h 54"/>
                  <a:gd name="T64" fmla="*/ 14 w 131"/>
                  <a:gd name="T65" fmla="*/ 11 h 54"/>
                  <a:gd name="T66" fmla="*/ 11 w 131"/>
                  <a:gd name="T67" fmla="*/ 6 h 54"/>
                  <a:gd name="T68" fmla="*/ 27 w 131"/>
                  <a:gd name="T69" fmla="*/ 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54"/>
                  <a:gd name="T107" fmla="*/ 131 w 131"/>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54">
                    <a:moveTo>
                      <a:pt x="27" y="0"/>
                    </a:moveTo>
                    <a:lnTo>
                      <a:pt x="28" y="7"/>
                    </a:lnTo>
                    <a:lnTo>
                      <a:pt x="32" y="12"/>
                    </a:lnTo>
                    <a:lnTo>
                      <a:pt x="37" y="15"/>
                    </a:lnTo>
                    <a:lnTo>
                      <a:pt x="44" y="13"/>
                    </a:lnTo>
                    <a:lnTo>
                      <a:pt x="53" y="9"/>
                    </a:lnTo>
                    <a:lnTo>
                      <a:pt x="63" y="5"/>
                    </a:lnTo>
                    <a:lnTo>
                      <a:pt x="73" y="2"/>
                    </a:lnTo>
                    <a:lnTo>
                      <a:pt x="84" y="1"/>
                    </a:lnTo>
                    <a:lnTo>
                      <a:pt x="96" y="1"/>
                    </a:lnTo>
                    <a:lnTo>
                      <a:pt x="107" y="4"/>
                    </a:lnTo>
                    <a:lnTo>
                      <a:pt x="119" y="10"/>
                    </a:lnTo>
                    <a:lnTo>
                      <a:pt x="130" y="17"/>
                    </a:lnTo>
                    <a:lnTo>
                      <a:pt x="127" y="27"/>
                    </a:lnTo>
                    <a:lnTo>
                      <a:pt x="119" y="34"/>
                    </a:lnTo>
                    <a:lnTo>
                      <a:pt x="105" y="40"/>
                    </a:lnTo>
                    <a:lnTo>
                      <a:pt x="91" y="44"/>
                    </a:lnTo>
                    <a:lnTo>
                      <a:pt x="74" y="47"/>
                    </a:lnTo>
                    <a:lnTo>
                      <a:pt x="58" y="50"/>
                    </a:lnTo>
                    <a:lnTo>
                      <a:pt x="42" y="51"/>
                    </a:lnTo>
                    <a:lnTo>
                      <a:pt x="29" y="52"/>
                    </a:lnTo>
                    <a:lnTo>
                      <a:pt x="25" y="53"/>
                    </a:lnTo>
                    <a:lnTo>
                      <a:pt x="22" y="53"/>
                    </a:lnTo>
                    <a:lnTo>
                      <a:pt x="18" y="51"/>
                    </a:lnTo>
                    <a:lnTo>
                      <a:pt x="14" y="46"/>
                    </a:lnTo>
                    <a:lnTo>
                      <a:pt x="0" y="36"/>
                    </a:lnTo>
                    <a:lnTo>
                      <a:pt x="2" y="33"/>
                    </a:lnTo>
                    <a:lnTo>
                      <a:pt x="4" y="29"/>
                    </a:lnTo>
                    <a:lnTo>
                      <a:pt x="6" y="27"/>
                    </a:lnTo>
                    <a:lnTo>
                      <a:pt x="10" y="23"/>
                    </a:lnTo>
                    <a:lnTo>
                      <a:pt x="11" y="20"/>
                    </a:lnTo>
                    <a:lnTo>
                      <a:pt x="14" y="15"/>
                    </a:lnTo>
                    <a:lnTo>
                      <a:pt x="14" y="11"/>
                    </a:lnTo>
                    <a:lnTo>
                      <a:pt x="11" y="6"/>
                    </a:lnTo>
                    <a:lnTo>
                      <a:pt x="27" y="0"/>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5" name="Freeform 142">
                <a:extLst>
                  <a:ext uri="{FF2B5EF4-FFF2-40B4-BE49-F238E27FC236}">
                    <a16:creationId xmlns:a16="http://schemas.microsoft.com/office/drawing/2014/main" id="{24092067-40FD-493A-9D75-56447CAA4969}"/>
                  </a:ext>
                </a:extLst>
              </p:cNvPr>
              <p:cNvSpPr>
                <a:spLocks noChangeAspect="1"/>
              </p:cNvSpPr>
              <p:nvPr/>
            </p:nvSpPr>
            <p:spPr bwMode="auto">
              <a:xfrm>
                <a:off x="1324" y="1423"/>
                <a:ext cx="374" cy="170"/>
              </a:xfrm>
              <a:custGeom>
                <a:avLst/>
                <a:gdLst>
                  <a:gd name="T0" fmla="*/ 113 w 143"/>
                  <a:gd name="T1" fmla="*/ 9 h 72"/>
                  <a:gd name="T2" fmla="*/ 100 w 143"/>
                  <a:gd name="T3" fmla="*/ 10 h 72"/>
                  <a:gd name="T4" fmla="*/ 85 w 143"/>
                  <a:gd name="T5" fmla="*/ 17 h 72"/>
                  <a:gd name="T6" fmla="*/ 71 w 143"/>
                  <a:gd name="T7" fmla="*/ 28 h 72"/>
                  <a:gd name="T8" fmla="*/ 50 w 143"/>
                  <a:gd name="T9" fmla="*/ 46 h 72"/>
                  <a:gd name="T10" fmla="*/ 19 w 143"/>
                  <a:gd name="T11" fmla="*/ 63 h 72"/>
                  <a:gd name="T12" fmla="*/ 0 w 143"/>
                  <a:gd name="T13" fmla="*/ 58 h 72"/>
                  <a:gd name="T14" fmla="*/ 22 w 143"/>
                  <a:gd name="T15" fmla="*/ 49 h 72"/>
                  <a:gd name="T16" fmla="*/ 42 w 143"/>
                  <a:gd name="T17" fmla="*/ 36 h 72"/>
                  <a:gd name="T18" fmla="*/ 59 w 143"/>
                  <a:gd name="T19" fmla="*/ 23 h 72"/>
                  <a:gd name="T20" fmla="*/ 75 w 143"/>
                  <a:gd name="T21" fmla="*/ 10 h 72"/>
                  <a:gd name="T22" fmla="*/ 85 w 143"/>
                  <a:gd name="T23" fmla="*/ 4 h 72"/>
                  <a:gd name="T24" fmla="*/ 96 w 143"/>
                  <a:gd name="T25" fmla="*/ 1 h 72"/>
                  <a:gd name="T26" fmla="*/ 106 w 143"/>
                  <a:gd name="T27" fmla="*/ 0 h 72"/>
                  <a:gd name="T28" fmla="*/ 117 w 143"/>
                  <a:gd name="T29" fmla="*/ 1 h 72"/>
                  <a:gd name="T30" fmla="*/ 125 w 143"/>
                  <a:gd name="T31" fmla="*/ 2 h 72"/>
                  <a:gd name="T32" fmla="*/ 132 w 143"/>
                  <a:gd name="T33" fmla="*/ 6 h 72"/>
                  <a:gd name="T34" fmla="*/ 137 w 143"/>
                  <a:gd name="T35" fmla="*/ 11 h 72"/>
                  <a:gd name="T36" fmla="*/ 141 w 143"/>
                  <a:gd name="T37" fmla="*/ 19 h 72"/>
                  <a:gd name="T38" fmla="*/ 141 w 143"/>
                  <a:gd name="T39" fmla="*/ 31 h 72"/>
                  <a:gd name="T40" fmla="*/ 137 w 143"/>
                  <a:gd name="T41" fmla="*/ 43 h 72"/>
                  <a:gd name="T42" fmla="*/ 130 w 143"/>
                  <a:gd name="T43" fmla="*/ 52 h 72"/>
                  <a:gd name="T44" fmla="*/ 120 w 143"/>
                  <a:gd name="T45" fmla="*/ 58 h 72"/>
                  <a:gd name="T46" fmla="*/ 110 w 143"/>
                  <a:gd name="T47" fmla="*/ 61 h 72"/>
                  <a:gd name="T48" fmla="*/ 101 w 143"/>
                  <a:gd name="T49" fmla="*/ 62 h 72"/>
                  <a:gd name="T50" fmla="*/ 92 w 143"/>
                  <a:gd name="T51" fmla="*/ 58 h 72"/>
                  <a:gd name="T52" fmla="*/ 85 w 143"/>
                  <a:gd name="T53" fmla="*/ 54 h 72"/>
                  <a:gd name="T54" fmla="*/ 101 w 143"/>
                  <a:gd name="T55" fmla="*/ 56 h 72"/>
                  <a:gd name="T56" fmla="*/ 111 w 143"/>
                  <a:gd name="T57" fmla="*/ 54 h 72"/>
                  <a:gd name="T58" fmla="*/ 121 w 143"/>
                  <a:gd name="T59" fmla="*/ 49 h 72"/>
                  <a:gd name="T60" fmla="*/ 127 w 143"/>
                  <a:gd name="T61" fmla="*/ 41 h 72"/>
                  <a:gd name="T62" fmla="*/ 132 w 143"/>
                  <a:gd name="T63" fmla="*/ 33 h 72"/>
                  <a:gd name="T64" fmla="*/ 132 w 143"/>
                  <a:gd name="T65" fmla="*/ 23 h 72"/>
                  <a:gd name="T66" fmla="*/ 128 w 143"/>
                  <a:gd name="T67" fmla="*/ 15 h 72"/>
                  <a:gd name="T68" fmla="*/ 119 w 143"/>
                  <a:gd name="T69" fmla="*/ 1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72"/>
                  <a:gd name="T107" fmla="*/ 143 w 143"/>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72">
                    <a:moveTo>
                      <a:pt x="119" y="10"/>
                    </a:moveTo>
                    <a:lnTo>
                      <a:pt x="113" y="9"/>
                    </a:lnTo>
                    <a:lnTo>
                      <a:pt x="105" y="9"/>
                    </a:lnTo>
                    <a:lnTo>
                      <a:pt x="100" y="10"/>
                    </a:lnTo>
                    <a:lnTo>
                      <a:pt x="92" y="13"/>
                    </a:lnTo>
                    <a:lnTo>
                      <a:pt x="85" y="17"/>
                    </a:lnTo>
                    <a:lnTo>
                      <a:pt x="78" y="23"/>
                    </a:lnTo>
                    <a:lnTo>
                      <a:pt x="71" y="28"/>
                    </a:lnTo>
                    <a:lnTo>
                      <a:pt x="63" y="34"/>
                    </a:lnTo>
                    <a:lnTo>
                      <a:pt x="50" y="46"/>
                    </a:lnTo>
                    <a:lnTo>
                      <a:pt x="37" y="54"/>
                    </a:lnTo>
                    <a:lnTo>
                      <a:pt x="19" y="63"/>
                    </a:lnTo>
                    <a:lnTo>
                      <a:pt x="0" y="71"/>
                    </a:lnTo>
                    <a:lnTo>
                      <a:pt x="0" y="58"/>
                    </a:lnTo>
                    <a:lnTo>
                      <a:pt x="11" y="54"/>
                    </a:lnTo>
                    <a:lnTo>
                      <a:pt x="22" y="49"/>
                    </a:lnTo>
                    <a:lnTo>
                      <a:pt x="33" y="42"/>
                    </a:lnTo>
                    <a:lnTo>
                      <a:pt x="42" y="36"/>
                    </a:lnTo>
                    <a:lnTo>
                      <a:pt x="50" y="29"/>
                    </a:lnTo>
                    <a:lnTo>
                      <a:pt x="59" y="23"/>
                    </a:lnTo>
                    <a:lnTo>
                      <a:pt x="70" y="16"/>
                    </a:lnTo>
                    <a:lnTo>
                      <a:pt x="75" y="10"/>
                    </a:lnTo>
                    <a:lnTo>
                      <a:pt x="80" y="7"/>
                    </a:lnTo>
                    <a:lnTo>
                      <a:pt x="85" y="4"/>
                    </a:lnTo>
                    <a:lnTo>
                      <a:pt x="91" y="2"/>
                    </a:lnTo>
                    <a:lnTo>
                      <a:pt x="96" y="1"/>
                    </a:lnTo>
                    <a:lnTo>
                      <a:pt x="101" y="0"/>
                    </a:lnTo>
                    <a:lnTo>
                      <a:pt x="106" y="0"/>
                    </a:lnTo>
                    <a:lnTo>
                      <a:pt x="111" y="0"/>
                    </a:lnTo>
                    <a:lnTo>
                      <a:pt x="117" y="1"/>
                    </a:lnTo>
                    <a:lnTo>
                      <a:pt x="121" y="1"/>
                    </a:lnTo>
                    <a:lnTo>
                      <a:pt x="125" y="2"/>
                    </a:lnTo>
                    <a:lnTo>
                      <a:pt x="130" y="5"/>
                    </a:lnTo>
                    <a:lnTo>
                      <a:pt x="132" y="6"/>
                    </a:lnTo>
                    <a:lnTo>
                      <a:pt x="136" y="9"/>
                    </a:lnTo>
                    <a:lnTo>
                      <a:pt x="137" y="11"/>
                    </a:lnTo>
                    <a:lnTo>
                      <a:pt x="140" y="14"/>
                    </a:lnTo>
                    <a:lnTo>
                      <a:pt x="141" y="19"/>
                    </a:lnTo>
                    <a:lnTo>
                      <a:pt x="142" y="26"/>
                    </a:lnTo>
                    <a:lnTo>
                      <a:pt x="141" y="31"/>
                    </a:lnTo>
                    <a:lnTo>
                      <a:pt x="139" y="38"/>
                    </a:lnTo>
                    <a:lnTo>
                      <a:pt x="137" y="43"/>
                    </a:lnTo>
                    <a:lnTo>
                      <a:pt x="133" y="48"/>
                    </a:lnTo>
                    <a:lnTo>
                      <a:pt x="130" y="52"/>
                    </a:lnTo>
                    <a:lnTo>
                      <a:pt x="125" y="54"/>
                    </a:lnTo>
                    <a:lnTo>
                      <a:pt x="120" y="58"/>
                    </a:lnTo>
                    <a:lnTo>
                      <a:pt x="116" y="59"/>
                    </a:lnTo>
                    <a:lnTo>
                      <a:pt x="110" y="61"/>
                    </a:lnTo>
                    <a:lnTo>
                      <a:pt x="105" y="62"/>
                    </a:lnTo>
                    <a:lnTo>
                      <a:pt x="101" y="62"/>
                    </a:lnTo>
                    <a:lnTo>
                      <a:pt x="96" y="60"/>
                    </a:lnTo>
                    <a:lnTo>
                      <a:pt x="92" y="58"/>
                    </a:lnTo>
                    <a:lnTo>
                      <a:pt x="89" y="56"/>
                    </a:lnTo>
                    <a:lnTo>
                      <a:pt x="85" y="54"/>
                    </a:lnTo>
                    <a:lnTo>
                      <a:pt x="93" y="55"/>
                    </a:lnTo>
                    <a:lnTo>
                      <a:pt x="101" y="56"/>
                    </a:lnTo>
                    <a:lnTo>
                      <a:pt x="105" y="55"/>
                    </a:lnTo>
                    <a:lnTo>
                      <a:pt x="111" y="54"/>
                    </a:lnTo>
                    <a:lnTo>
                      <a:pt x="117" y="51"/>
                    </a:lnTo>
                    <a:lnTo>
                      <a:pt x="121" y="49"/>
                    </a:lnTo>
                    <a:lnTo>
                      <a:pt x="124" y="46"/>
                    </a:lnTo>
                    <a:lnTo>
                      <a:pt x="127" y="41"/>
                    </a:lnTo>
                    <a:lnTo>
                      <a:pt x="131" y="36"/>
                    </a:lnTo>
                    <a:lnTo>
                      <a:pt x="132" y="33"/>
                    </a:lnTo>
                    <a:lnTo>
                      <a:pt x="132" y="28"/>
                    </a:lnTo>
                    <a:lnTo>
                      <a:pt x="132" y="23"/>
                    </a:lnTo>
                    <a:lnTo>
                      <a:pt x="131" y="18"/>
                    </a:lnTo>
                    <a:lnTo>
                      <a:pt x="128" y="15"/>
                    </a:lnTo>
                    <a:lnTo>
                      <a:pt x="124" y="11"/>
                    </a:lnTo>
                    <a:lnTo>
                      <a:pt x="119" y="10"/>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6" name="Freeform 143">
                <a:extLst>
                  <a:ext uri="{FF2B5EF4-FFF2-40B4-BE49-F238E27FC236}">
                    <a16:creationId xmlns:a16="http://schemas.microsoft.com/office/drawing/2014/main" id="{39888DF0-C64B-4867-AE0B-781E06685617}"/>
                  </a:ext>
                </a:extLst>
              </p:cNvPr>
              <p:cNvSpPr>
                <a:spLocks noChangeAspect="1"/>
              </p:cNvSpPr>
              <p:nvPr/>
            </p:nvSpPr>
            <p:spPr bwMode="auto">
              <a:xfrm>
                <a:off x="1046" y="1343"/>
                <a:ext cx="293" cy="323"/>
              </a:xfrm>
              <a:custGeom>
                <a:avLst/>
                <a:gdLst>
                  <a:gd name="T0" fmla="*/ 64 w 112"/>
                  <a:gd name="T1" fmla="*/ 0 h 137"/>
                  <a:gd name="T2" fmla="*/ 63 w 112"/>
                  <a:gd name="T3" fmla="*/ 17 h 137"/>
                  <a:gd name="T4" fmla="*/ 65 w 112"/>
                  <a:gd name="T5" fmla="*/ 22 h 137"/>
                  <a:gd name="T6" fmla="*/ 73 w 112"/>
                  <a:gd name="T7" fmla="*/ 24 h 137"/>
                  <a:gd name="T8" fmla="*/ 82 w 112"/>
                  <a:gd name="T9" fmla="*/ 30 h 137"/>
                  <a:gd name="T10" fmla="*/ 88 w 112"/>
                  <a:gd name="T11" fmla="*/ 32 h 137"/>
                  <a:gd name="T12" fmla="*/ 92 w 112"/>
                  <a:gd name="T13" fmla="*/ 36 h 137"/>
                  <a:gd name="T14" fmla="*/ 95 w 112"/>
                  <a:gd name="T15" fmla="*/ 44 h 137"/>
                  <a:gd name="T16" fmla="*/ 95 w 112"/>
                  <a:gd name="T17" fmla="*/ 54 h 137"/>
                  <a:gd name="T18" fmla="*/ 100 w 112"/>
                  <a:gd name="T19" fmla="*/ 70 h 137"/>
                  <a:gd name="T20" fmla="*/ 108 w 112"/>
                  <a:gd name="T21" fmla="*/ 83 h 137"/>
                  <a:gd name="T22" fmla="*/ 110 w 112"/>
                  <a:gd name="T23" fmla="*/ 91 h 137"/>
                  <a:gd name="T24" fmla="*/ 111 w 112"/>
                  <a:gd name="T25" fmla="*/ 97 h 137"/>
                  <a:gd name="T26" fmla="*/ 111 w 112"/>
                  <a:gd name="T27" fmla="*/ 103 h 137"/>
                  <a:gd name="T28" fmla="*/ 108 w 112"/>
                  <a:gd name="T29" fmla="*/ 111 h 137"/>
                  <a:gd name="T30" fmla="*/ 102 w 112"/>
                  <a:gd name="T31" fmla="*/ 119 h 137"/>
                  <a:gd name="T32" fmla="*/ 96 w 112"/>
                  <a:gd name="T33" fmla="*/ 124 h 137"/>
                  <a:gd name="T34" fmla="*/ 89 w 112"/>
                  <a:gd name="T35" fmla="*/ 128 h 137"/>
                  <a:gd name="T36" fmla="*/ 80 w 112"/>
                  <a:gd name="T37" fmla="*/ 132 h 137"/>
                  <a:gd name="T38" fmla="*/ 71 w 112"/>
                  <a:gd name="T39" fmla="*/ 135 h 137"/>
                  <a:gd name="T40" fmla="*/ 58 w 112"/>
                  <a:gd name="T41" fmla="*/ 136 h 137"/>
                  <a:gd name="T42" fmla="*/ 29 w 112"/>
                  <a:gd name="T43" fmla="*/ 134 h 137"/>
                  <a:gd name="T44" fmla="*/ 14 w 112"/>
                  <a:gd name="T45" fmla="*/ 126 h 137"/>
                  <a:gd name="T46" fmla="*/ 6 w 112"/>
                  <a:gd name="T47" fmla="*/ 120 h 137"/>
                  <a:gd name="T48" fmla="*/ 2 w 112"/>
                  <a:gd name="T49" fmla="*/ 111 h 137"/>
                  <a:gd name="T50" fmla="*/ 0 w 112"/>
                  <a:gd name="T51" fmla="*/ 102 h 137"/>
                  <a:gd name="T52" fmla="*/ 2 w 112"/>
                  <a:gd name="T53" fmla="*/ 91 h 137"/>
                  <a:gd name="T54" fmla="*/ 7 w 112"/>
                  <a:gd name="T55" fmla="*/ 80 h 137"/>
                  <a:gd name="T56" fmla="*/ 10 w 112"/>
                  <a:gd name="T57" fmla="*/ 50 h 137"/>
                  <a:gd name="T58" fmla="*/ 10 w 112"/>
                  <a:gd name="T59" fmla="*/ 44 h 137"/>
                  <a:gd name="T60" fmla="*/ 11 w 112"/>
                  <a:gd name="T61" fmla="*/ 40 h 137"/>
                  <a:gd name="T62" fmla="*/ 14 w 112"/>
                  <a:gd name="T63" fmla="*/ 37 h 137"/>
                  <a:gd name="T64" fmla="*/ 22 w 112"/>
                  <a:gd name="T65" fmla="*/ 34 h 137"/>
                  <a:gd name="T66" fmla="*/ 24 w 112"/>
                  <a:gd name="T67" fmla="*/ 30 h 137"/>
                  <a:gd name="T68" fmla="*/ 29 w 112"/>
                  <a:gd name="T69" fmla="*/ 27 h 137"/>
                  <a:gd name="T70" fmla="*/ 34 w 112"/>
                  <a:gd name="T71" fmla="*/ 27 h 137"/>
                  <a:gd name="T72" fmla="*/ 35 w 112"/>
                  <a:gd name="T73" fmla="*/ 22 h 137"/>
                  <a:gd name="T74" fmla="*/ 27 w 112"/>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45" y="3"/>
                    </a:moveTo>
                    <a:lnTo>
                      <a:pt x="64" y="0"/>
                    </a:lnTo>
                    <a:lnTo>
                      <a:pt x="63" y="13"/>
                    </a:lnTo>
                    <a:lnTo>
                      <a:pt x="63" y="17"/>
                    </a:lnTo>
                    <a:lnTo>
                      <a:pt x="64" y="20"/>
                    </a:lnTo>
                    <a:lnTo>
                      <a:pt x="65" y="22"/>
                    </a:lnTo>
                    <a:lnTo>
                      <a:pt x="68" y="24"/>
                    </a:lnTo>
                    <a:lnTo>
                      <a:pt x="73" y="24"/>
                    </a:lnTo>
                    <a:lnTo>
                      <a:pt x="79" y="30"/>
                    </a:lnTo>
                    <a:lnTo>
                      <a:pt x="82" y="30"/>
                    </a:lnTo>
                    <a:lnTo>
                      <a:pt x="85" y="31"/>
                    </a:lnTo>
                    <a:lnTo>
                      <a:pt x="88" y="32"/>
                    </a:lnTo>
                    <a:lnTo>
                      <a:pt x="91" y="34"/>
                    </a:lnTo>
                    <a:lnTo>
                      <a:pt x="92" y="36"/>
                    </a:lnTo>
                    <a:lnTo>
                      <a:pt x="93" y="40"/>
                    </a:lnTo>
                    <a:lnTo>
                      <a:pt x="95" y="44"/>
                    </a:lnTo>
                    <a:lnTo>
                      <a:pt x="95" y="46"/>
                    </a:lnTo>
                    <a:lnTo>
                      <a:pt x="95" y="54"/>
                    </a:lnTo>
                    <a:lnTo>
                      <a:pt x="92" y="62"/>
                    </a:lnTo>
                    <a:lnTo>
                      <a:pt x="100" y="70"/>
                    </a:lnTo>
                    <a:lnTo>
                      <a:pt x="105" y="78"/>
                    </a:lnTo>
                    <a:lnTo>
                      <a:pt x="108" y="83"/>
                    </a:lnTo>
                    <a:lnTo>
                      <a:pt x="110" y="88"/>
                    </a:lnTo>
                    <a:lnTo>
                      <a:pt x="110" y="91"/>
                    </a:lnTo>
                    <a:lnTo>
                      <a:pt x="111" y="95"/>
                    </a:lnTo>
                    <a:lnTo>
                      <a:pt x="111" y="97"/>
                    </a:lnTo>
                    <a:lnTo>
                      <a:pt x="111" y="101"/>
                    </a:lnTo>
                    <a:lnTo>
                      <a:pt x="111" y="103"/>
                    </a:lnTo>
                    <a:lnTo>
                      <a:pt x="110" y="107"/>
                    </a:lnTo>
                    <a:lnTo>
                      <a:pt x="108" y="111"/>
                    </a:lnTo>
                    <a:lnTo>
                      <a:pt x="105" y="117"/>
                    </a:lnTo>
                    <a:lnTo>
                      <a:pt x="102" y="119"/>
                    </a:lnTo>
                    <a:lnTo>
                      <a:pt x="100" y="123"/>
                    </a:lnTo>
                    <a:lnTo>
                      <a:pt x="96" y="124"/>
                    </a:lnTo>
                    <a:lnTo>
                      <a:pt x="93" y="127"/>
                    </a:lnTo>
                    <a:lnTo>
                      <a:pt x="89" y="128"/>
                    </a:lnTo>
                    <a:lnTo>
                      <a:pt x="85" y="131"/>
                    </a:lnTo>
                    <a:lnTo>
                      <a:pt x="80" y="132"/>
                    </a:lnTo>
                    <a:lnTo>
                      <a:pt x="75" y="133"/>
                    </a:lnTo>
                    <a:lnTo>
                      <a:pt x="71" y="135"/>
                    </a:lnTo>
                    <a:lnTo>
                      <a:pt x="64" y="135"/>
                    </a:lnTo>
                    <a:lnTo>
                      <a:pt x="58" y="136"/>
                    </a:lnTo>
                    <a:lnTo>
                      <a:pt x="43" y="136"/>
                    </a:lnTo>
                    <a:lnTo>
                      <a:pt x="29" y="134"/>
                    </a:lnTo>
                    <a:lnTo>
                      <a:pt x="18" y="130"/>
                    </a:lnTo>
                    <a:lnTo>
                      <a:pt x="14" y="126"/>
                    </a:lnTo>
                    <a:lnTo>
                      <a:pt x="9" y="123"/>
                    </a:lnTo>
                    <a:lnTo>
                      <a:pt x="6" y="120"/>
                    </a:lnTo>
                    <a:lnTo>
                      <a:pt x="3" y="115"/>
                    </a:lnTo>
                    <a:lnTo>
                      <a:pt x="2" y="111"/>
                    </a:lnTo>
                    <a:lnTo>
                      <a:pt x="1" y="107"/>
                    </a:lnTo>
                    <a:lnTo>
                      <a:pt x="0" y="102"/>
                    </a:lnTo>
                    <a:lnTo>
                      <a:pt x="1" y="96"/>
                    </a:lnTo>
                    <a:lnTo>
                      <a:pt x="2" y="91"/>
                    </a:lnTo>
                    <a:lnTo>
                      <a:pt x="4" y="85"/>
                    </a:lnTo>
                    <a:lnTo>
                      <a:pt x="7" y="80"/>
                    </a:lnTo>
                    <a:lnTo>
                      <a:pt x="10" y="77"/>
                    </a:lnTo>
                    <a:lnTo>
                      <a:pt x="10" y="50"/>
                    </a:lnTo>
                    <a:lnTo>
                      <a:pt x="10" y="47"/>
                    </a:lnTo>
                    <a:lnTo>
                      <a:pt x="10" y="44"/>
                    </a:lnTo>
                    <a:lnTo>
                      <a:pt x="10" y="42"/>
                    </a:lnTo>
                    <a:lnTo>
                      <a:pt x="11" y="40"/>
                    </a:lnTo>
                    <a:lnTo>
                      <a:pt x="13" y="38"/>
                    </a:lnTo>
                    <a:lnTo>
                      <a:pt x="14" y="37"/>
                    </a:lnTo>
                    <a:lnTo>
                      <a:pt x="18" y="36"/>
                    </a:lnTo>
                    <a:lnTo>
                      <a:pt x="22" y="34"/>
                    </a:lnTo>
                    <a:lnTo>
                      <a:pt x="23" y="32"/>
                    </a:lnTo>
                    <a:lnTo>
                      <a:pt x="24" y="30"/>
                    </a:lnTo>
                    <a:lnTo>
                      <a:pt x="26" y="29"/>
                    </a:lnTo>
                    <a:lnTo>
                      <a:pt x="29" y="27"/>
                    </a:lnTo>
                    <a:lnTo>
                      <a:pt x="33" y="27"/>
                    </a:lnTo>
                    <a:lnTo>
                      <a:pt x="34" y="27"/>
                    </a:lnTo>
                    <a:lnTo>
                      <a:pt x="37" y="27"/>
                    </a:lnTo>
                    <a:lnTo>
                      <a:pt x="35" y="22"/>
                    </a:lnTo>
                    <a:lnTo>
                      <a:pt x="33" y="15"/>
                    </a:lnTo>
                    <a:lnTo>
                      <a:pt x="27" y="4"/>
                    </a:lnTo>
                    <a:lnTo>
                      <a:pt x="45" y="3"/>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7" name="Freeform 144">
                <a:extLst>
                  <a:ext uri="{FF2B5EF4-FFF2-40B4-BE49-F238E27FC236}">
                    <a16:creationId xmlns:a16="http://schemas.microsoft.com/office/drawing/2014/main" id="{81525F52-A873-40A9-82ED-CFB48D12B6C8}"/>
                  </a:ext>
                </a:extLst>
              </p:cNvPr>
              <p:cNvSpPr>
                <a:spLocks noChangeAspect="1"/>
              </p:cNvSpPr>
              <p:nvPr/>
            </p:nvSpPr>
            <p:spPr bwMode="auto">
              <a:xfrm>
                <a:off x="748" y="1105"/>
                <a:ext cx="819" cy="313"/>
              </a:xfrm>
              <a:custGeom>
                <a:avLst/>
                <a:gdLst>
                  <a:gd name="T0" fmla="*/ 124 w 313"/>
                  <a:gd name="T1" fmla="*/ 113 h 133"/>
                  <a:gd name="T2" fmla="*/ 111 w 313"/>
                  <a:gd name="T3" fmla="*/ 111 h 133"/>
                  <a:gd name="T4" fmla="*/ 98 w 313"/>
                  <a:gd name="T5" fmla="*/ 114 h 133"/>
                  <a:gd name="T6" fmla="*/ 78 w 313"/>
                  <a:gd name="T7" fmla="*/ 127 h 133"/>
                  <a:gd name="T8" fmla="*/ 53 w 313"/>
                  <a:gd name="T9" fmla="*/ 132 h 133"/>
                  <a:gd name="T10" fmla="*/ 26 w 313"/>
                  <a:gd name="T11" fmla="*/ 128 h 133"/>
                  <a:gd name="T12" fmla="*/ 6 w 313"/>
                  <a:gd name="T13" fmla="*/ 115 h 133"/>
                  <a:gd name="T14" fmla="*/ 1 w 313"/>
                  <a:gd name="T15" fmla="*/ 91 h 133"/>
                  <a:gd name="T16" fmla="*/ 1 w 313"/>
                  <a:gd name="T17" fmla="*/ 71 h 133"/>
                  <a:gd name="T18" fmla="*/ 6 w 313"/>
                  <a:gd name="T19" fmla="*/ 53 h 133"/>
                  <a:gd name="T20" fmla="*/ 14 w 313"/>
                  <a:gd name="T21" fmla="*/ 41 h 133"/>
                  <a:gd name="T22" fmla="*/ 30 w 313"/>
                  <a:gd name="T23" fmla="*/ 33 h 133"/>
                  <a:gd name="T24" fmla="*/ 50 w 313"/>
                  <a:gd name="T25" fmla="*/ 30 h 133"/>
                  <a:gd name="T26" fmla="*/ 80 w 313"/>
                  <a:gd name="T27" fmla="*/ 31 h 133"/>
                  <a:gd name="T28" fmla="*/ 103 w 313"/>
                  <a:gd name="T29" fmla="*/ 30 h 133"/>
                  <a:gd name="T30" fmla="*/ 123 w 313"/>
                  <a:gd name="T31" fmla="*/ 17 h 133"/>
                  <a:gd name="T32" fmla="*/ 148 w 313"/>
                  <a:gd name="T33" fmla="*/ 14 h 133"/>
                  <a:gd name="T34" fmla="*/ 163 w 313"/>
                  <a:gd name="T35" fmla="*/ 6 h 133"/>
                  <a:gd name="T36" fmla="*/ 172 w 313"/>
                  <a:gd name="T37" fmla="*/ 0 h 133"/>
                  <a:gd name="T38" fmla="*/ 184 w 313"/>
                  <a:gd name="T39" fmla="*/ 4 h 133"/>
                  <a:gd name="T40" fmla="*/ 191 w 313"/>
                  <a:gd name="T41" fmla="*/ 12 h 133"/>
                  <a:gd name="T42" fmla="*/ 193 w 313"/>
                  <a:gd name="T43" fmla="*/ 6 h 133"/>
                  <a:gd name="T44" fmla="*/ 198 w 313"/>
                  <a:gd name="T45" fmla="*/ 6 h 133"/>
                  <a:gd name="T46" fmla="*/ 210 w 313"/>
                  <a:gd name="T47" fmla="*/ 17 h 133"/>
                  <a:gd name="T48" fmla="*/ 212 w 313"/>
                  <a:gd name="T49" fmla="*/ 30 h 133"/>
                  <a:gd name="T50" fmla="*/ 210 w 313"/>
                  <a:gd name="T51" fmla="*/ 48 h 133"/>
                  <a:gd name="T52" fmla="*/ 239 w 313"/>
                  <a:gd name="T53" fmla="*/ 22 h 133"/>
                  <a:gd name="T54" fmla="*/ 257 w 313"/>
                  <a:gd name="T55" fmla="*/ 12 h 133"/>
                  <a:gd name="T56" fmla="*/ 275 w 313"/>
                  <a:gd name="T57" fmla="*/ 8 h 133"/>
                  <a:gd name="T58" fmla="*/ 295 w 313"/>
                  <a:gd name="T59" fmla="*/ 14 h 133"/>
                  <a:gd name="T60" fmla="*/ 312 w 313"/>
                  <a:gd name="T61" fmla="*/ 37 h 133"/>
                  <a:gd name="T62" fmla="*/ 309 w 313"/>
                  <a:gd name="T63" fmla="*/ 52 h 133"/>
                  <a:gd name="T64" fmla="*/ 302 w 313"/>
                  <a:gd name="T65" fmla="*/ 66 h 133"/>
                  <a:gd name="T66" fmla="*/ 288 w 313"/>
                  <a:gd name="T67" fmla="*/ 77 h 133"/>
                  <a:gd name="T68" fmla="*/ 272 w 313"/>
                  <a:gd name="T69" fmla="*/ 84 h 133"/>
                  <a:gd name="T70" fmla="*/ 255 w 313"/>
                  <a:gd name="T71" fmla="*/ 88 h 133"/>
                  <a:gd name="T72" fmla="*/ 252 w 313"/>
                  <a:gd name="T73" fmla="*/ 95 h 133"/>
                  <a:gd name="T74" fmla="*/ 245 w 313"/>
                  <a:gd name="T75" fmla="*/ 99 h 133"/>
                  <a:gd name="T76" fmla="*/ 236 w 313"/>
                  <a:gd name="T77" fmla="*/ 101 h 133"/>
                  <a:gd name="T78" fmla="*/ 227 w 313"/>
                  <a:gd name="T79" fmla="*/ 99 h 133"/>
                  <a:gd name="T80" fmla="*/ 219 w 313"/>
                  <a:gd name="T81" fmla="*/ 98 h 133"/>
                  <a:gd name="T82" fmla="*/ 211 w 313"/>
                  <a:gd name="T83" fmla="*/ 99 h 133"/>
                  <a:gd name="T84" fmla="*/ 200 w 313"/>
                  <a:gd name="T85" fmla="*/ 106 h 133"/>
                  <a:gd name="T86" fmla="*/ 183 w 313"/>
                  <a:gd name="T87" fmla="*/ 105 h 133"/>
                  <a:gd name="T88" fmla="*/ 164 w 313"/>
                  <a:gd name="T89" fmla="*/ 111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3"/>
                  <a:gd name="T136" fmla="*/ 0 h 133"/>
                  <a:gd name="T137" fmla="*/ 313 w 313"/>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3" h="133">
                    <a:moveTo>
                      <a:pt x="149" y="113"/>
                    </a:moveTo>
                    <a:lnTo>
                      <a:pt x="129" y="113"/>
                    </a:lnTo>
                    <a:lnTo>
                      <a:pt x="124" y="113"/>
                    </a:lnTo>
                    <a:lnTo>
                      <a:pt x="120" y="113"/>
                    </a:lnTo>
                    <a:lnTo>
                      <a:pt x="116" y="112"/>
                    </a:lnTo>
                    <a:lnTo>
                      <a:pt x="111" y="111"/>
                    </a:lnTo>
                    <a:lnTo>
                      <a:pt x="106" y="110"/>
                    </a:lnTo>
                    <a:lnTo>
                      <a:pt x="101" y="108"/>
                    </a:lnTo>
                    <a:lnTo>
                      <a:pt x="98" y="114"/>
                    </a:lnTo>
                    <a:lnTo>
                      <a:pt x="93" y="119"/>
                    </a:lnTo>
                    <a:lnTo>
                      <a:pt x="85" y="123"/>
                    </a:lnTo>
                    <a:lnTo>
                      <a:pt x="78" y="127"/>
                    </a:lnTo>
                    <a:lnTo>
                      <a:pt x="70" y="128"/>
                    </a:lnTo>
                    <a:lnTo>
                      <a:pt x="61" y="131"/>
                    </a:lnTo>
                    <a:lnTo>
                      <a:pt x="53" y="132"/>
                    </a:lnTo>
                    <a:lnTo>
                      <a:pt x="42" y="132"/>
                    </a:lnTo>
                    <a:lnTo>
                      <a:pt x="34" y="131"/>
                    </a:lnTo>
                    <a:lnTo>
                      <a:pt x="26" y="128"/>
                    </a:lnTo>
                    <a:lnTo>
                      <a:pt x="18" y="126"/>
                    </a:lnTo>
                    <a:lnTo>
                      <a:pt x="11" y="121"/>
                    </a:lnTo>
                    <a:lnTo>
                      <a:pt x="6" y="115"/>
                    </a:lnTo>
                    <a:lnTo>
                      <a:pt x="2" y="108"/>
                    </a:lnTo>
                    <a:lnTo>
                      <a:pt x="1" y="99"/>
                    </a:lnTo>
                    <a:lnTo>
                      <a:pt x="1" y="91"/>
                    </a:lnTo>
                    <a:lnTo>
                      <a:pt x="0" y="83"/>
                    </a:lnTo>
                    <a:lnTo>
                      <a:pt x="1" y="77"/>
                    </a:lnTo>
                    <a:lnTo>
                      <a:pt x="1" y="71"/>
                    </a:lnTo>
                    <a:lnTo>
                      <a:pt x="2" y="63"/>
                    </a:lnTo>
                    <a:lnTo>
                      <a:pt x="3" y="58"/>
                    </a:lnTo>
                    <a:lnTo>
                      <a:pt x="6" y="53"/>
                    </a:lnTo>
                    <a:lnTo>
                      <a:pt x="7" y="48"/>
                    </a:lnTo>
                    <a:lnTo>
                      <a:pt x="11" y="44"/>
                    </a:lnTo>
                    <a:lnTo>
                      <a:pt x="14" y="41"/>
                    </a:lnTo>
                    <a:lnTo>
                      <a:pt x="19" y="38"/>
                    </a:lnTo>
                    <a:lnTo>
                      <a:pt x="24" y="34"/>
                    </a:lnTo>
                    <a:lnTo>
                      <a:pt x="30" y="33"/>
                    </a:lnTo>
                    <a:lnTo>
                      <a:pt x="37" y="31"/>
                    </a:lnTo>
                    <a:lnTo>
                      <a:pt x="44" y="30"/>
                    </a:lnTo>
                    <a:lnTo>
                      <a:pt x="50" y="30"/>
                    </a:lnTo>
                    <a:lnTo>
                      <a:pt x="59" y="30"/>
                    </a:lnTo>
                    <a:lnTo>
                      <a:pt x="70" y="30"/>
                    </a:lnTo>
                    <a:lnTo>
                      <a:pt x="80" y="31"/>
                    </a:lnTo>
                    <a:lnTo>
                      <a:pt x="89" y="34"/>
                    </a:lnTo>
                    <a:lnTo>
                      <a:pt x="99" y="37"/>
                    </a:lnTo>
                    <a:lnTo>
                      <a:pt x="103" y="30"/>
                    </a:lnTo>
                    <a:lnTo>
                      <a:pt x="109" y="23"/>
                    </a:lnTo>
                    <a:lnTo>
                      <a:pt x="116" y="20"/>
                    </a:lnTo>
                    <a:lnTo>
                      <a:pt x="123" y="17"/>
                    </a:lnTo>
                    <a:lnTo>
                      <a:pt x="130" y="15"/>
                    </a:lnTo>
                    <a:lnTo>
                      <a:pt x="138" y="14"/>
                    </a:lnTo>
                    <a:lnTo>
                      <a:pt x="148" y="14"/>
                    </a:lnTo>
                    <a:lnTo>
                      <a:pt x="157" y="16"/>
                    </a:lnTo>
                    <a:lnTo>
                      <a:pt x="160" y="11"/>
                    </a:lnTo>
                    <a:lnTo>
                      <a:pt x="163" y="6"/>
                    </a:lnTo>
                    <a:lnTo>
                      <a:pt x="166" y="2"/>
                    </a:lnTo>
                    <a:lnTo>
                      <a:pt x="169" y="1"/>
                    </a:lnTo>
                    <a:lnTo>
                      <a:pt x="172" y="0"/>
                    </a:lnTo>
                    <a:lnTo>
                      <a:pt x="179" y="1"/>
                    </a:lnTo>
                    <a:lnTo>
                      <a:pt x="183" y="2"/>
                    </a:lnTo>
                    <a:lnTo>
                      <a:pt x="184" y="4"/>
                    </a:lnTo>
                    <a:lnTo>
                      <a:pt x="188" y="6"/>
                    </a:lnTo>
                    <a:lnTo>
                      <a:pt x="189" y="9"/>
                    </a:lnTo>
                    <a:lnTo>
                      <a:pt x="191" y="12"/>
                    </a:lnTo>
                    <a:lnTo>
                      <a:pt x="192" y="11"/>
                    </a:lnTo>
                    <a:lnTo>
                      <a:pt x="192" y="9"/>
                    </a:lnTo>
                    <a:lnTo>
                      <a:pt x="193" y="6"/>
                    </a:lnTo>
                    <a:lnTo>
                      <a:pt x="196" y="5"/>
                    </a:lnTo>
                    <a:lnTo>
                      <a:pt x="197" y="5"/>
                    </a:lnTo>
                    <a:lnTo>
                      <a:pt x="198" y="6"/>
                    </a:lnTo>
                    <a:lnTo>
                      <a:pt x="202" y="8"/>
                    </a:lnTo>
                    <a:lnTo>
                      <a:pt x="205" y="11"/>
                    </a:lnTo>
                    <a:lnTo>
                      <a:pt x="210" y="17"/>
                    </a:lnTo>
                    <a:lnTo>
                      <a:pt x="211" y="20"/>
                    </a:lnTo>
                    <a:lnTo>
                      <a:pt x="211" y="23"/>
                    </a:lnTo>
                    <a:lnTo>
                      <a:pt x="212" y="30"/>
                    </a:lnTo>
                    <a:lnTo>
                      <a:pt x="212" y="36"/>
                    </a:lnTo>
                    <a:lnTo>
                      <a:pt x="211" y="42"/>
                    </a:lnTo>
                    <a:lnTo>
                      <a:pt x="210" y="48"/>
                    </a:lnTo>
                    <a:lnTo>
                      <a:pt x="221" y="38"/>
                    </a:lnTo>
                    <a:lnTo>
                      <a:pt x="233" y="26"/>
                    </a:lnTo>
                    <a:lnTo>
                      <a:pt x="239" y="22"/>
                    </a:lnTo>
                    <a:lnTo>
                      <a:pt x="244" y="18"/>
                    </a:lnTo>
                    <a:lnTo>
                      <a:pt x="250" y="14"/>
                    </a:lnTo>
                    <a:lnTo>
                      <a:pt x="257" y="12"/>
                    </a:lnTo>
                    <a:lnTo>
                      <a:pt x="262" y="10"/>
                    </a:lnTo>
                    <a:lnTo>
                      <a:pt x="267" y="9"/>
                    </a:lnTo>
                    <a:lnTo>
                      <a:pt x="275" y="8"/>
                    </a:lnTo>
                    <a:lnTo>
                      <a:pt x="280" y="9"/>
                    </a:lnTo>
                    <a:lnTo>
                      <a:pt x="287" y="11"/>
                    </a:lnTo>
                    <a:lnTo>
                      <a:pt x="295" y="14"/>
                    </a:lnTo>
                    <a:lnTo>
                      <a:pt x="301" y="18"/>
                    </a:lnTo>
                    <a:lnTo>
                      <a:pt x="311" y="31"/>
                    </a:lnTo>
                    <a:lnTo>
                      <a:pt x="312" y="37"/>
                    </a:lnTo>
                    <a:lnTo>
                      <a:pt x="312" y="42"/>
                    </a:lnTo>
                    <a:lnTo>
                      <a:pt x="311" y="47"/>
                    </a:lnTo>
                    <a:lnTo>
                      <a:pt x="309" y="52"/>
                    </a:lnTo>
                    <a:lnTo>
                      <a:pt x="308" y="56"/>
                    </a:lnTo>
                    <a:lnTo>
                      <a:pt x="305" y="60"/>
                    </a:lnTo>
                    <a:lnTo>
                      <a:pt x="302" y="66"/>
                    </a:lnTo>
                    <a:lnTo>
                      <a:pt x="298" y="69"/>
                    </a:lnTo>
                    <a:lnTo>
                      <a:pt x="293" y="74"/>
                    </a:lnTo>
                    <a:lnTo>
                      <a:pt x="288" y="77"/>
                    </a:lnTo>
                    <a:lnTo>
                      <a:pt x="284" y="80"/>
                    </a:lnTo>
                    <a:lnTo>
                      <a:pt x="279" y="83"/>
                    </a:lnTo>
                    <a:lnTo>
                      <a:pt x="272" y="84"/>
                    </a:lnTo>
                    <a:lnTo>
                      <a:pt x="267" y="87"/>
                    </a:lnTo>
                    <a:lnTo>
                      <a:pt x="261" y="88"/>
                    </a:lnTo>
                    <a:lnTo>
                      <a:pt x="255" y="88"/>
                    </a:lnTo>
                    <a:lnTo>
                      <a:pt x="255" y="91"/>
                    </a:lnTo>
                    <a:lnTo>
                      <a:pt x="254" y="92"/>
                    </a:lnTo>
                    <a:lnTo>
                      <a:pt x="252" y="95"/>
                    </a:lnTo>
                    <a:lnTo>
                      <a:pt x="250" y="97"/>
                    </a:lnTo>
                    <a:lnTo>
                      <a:pt x="248" y="98"/>
                    </a:lnTo>
                    <a:lnTo>
                      <a:pt x="245" y="99"/>
                    </a:lnTo>
                    <a:lnTo>
                      <a:pt x="243" y="99"/>
                    </a:lnTo>
                    <a:lnTo>
                      <a:pt x="240" y="101"/>
                    </a:lnTo>
                    <a:lnTo>
                      <a:pt x="236" y="101"/>
                    </a:lnTo>
                    <a:lnTo>
                      <a:pt x="233" y="101"/>
                    </a:lnTo>
                    <a:lnTo>
                      <a:pt x="230" y="101"/>
                    </a:lnTo>
                    <a:lnTo>
                      <a:pt x="227" y="99"/>
                    </a:lnTo>
                    <a:lnTo>
                      <a:pt x="224" y="99"/>
                    </a:lnTo>
                    <a:lnTo>
                      <a:pt x="221" y="99"/>
                    </a:lnTo>
                    <a:lnTo>
                      <a:pt x="219" y="98"/>
                    </a:lnTo>
                    <a:lnTo>
                      <a:pt x="217" y="95"/>
                    </a:lnTo>
                    <a:lnTo>
                      <a:pt x="213" y="98"/>
                    </a:lnTo>
                    <a:lnTo>
                      <a:pt x="211" y="99"/>
                    </a:lnTo>
                    <a:lnTo>
                      <a:pt x="207" y="103"/>
                    </a:lnTo>
                    <a:lnTo>
                      <a:pt x="204" y="104"/>
                    </a:lnTo>
                    <a:lnTo>
                      <a:pt x="200" y="106"/>
                    </a:lnTo>
                    <a:lnTo>
                      <a:pt x="196" y="107"/>
                    </a:lnTo>
                    <a:lnTo>
                      <a:pt x="189" y="107"/>
                    </a:lnTo>
                    <a:lnTo>
                      <a:pt x="183" y="105"/>
                    </a:lnTo>
                    <a:lnTo>
                      <a:pt x="180" y="108"/>
                    </a:lnTo>
                    <a:lnTo>
                      <a:pt x="172" y="110"/>
                    </a:lnTo>
                    <a:lnTo>
                      <a:pt x="164" y="111"/>
                    </a:lnTo>
                    <a:lnTo>
                      <a:pt x="156" y="112"/>
                    </a:lnTo>
                    <a:lnTo>
                      <a:pt x="149" y="113"/>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8" name="Freeform 145">
                <a:extLst>
                  <a:ext uri="{FF2B5EF4-FFF2-40B4-BE49-F238E27FC236}">
                    <a16:creationId xmlns:a16="http://schemas.microsoft.com/office/drawing/2014/main" id="{9B1894F3-E490-474D-9B72-6454E5791A6B}"/>
                  </a:ext>
                </a:extLst>
              </p:cNvPr>
              <p:cNvSpPr>
                <a:spLocks noChangeAspect="1"/>
              </p:cNvSpPr>
              <p:nvPr/>
            </p:nvSpPr>
            <p:spPr bwMode="auto">
              <a:xfrm>
                <a:off x="1073" y="1444"/>
                <a:ext cx="49" cy="85"/>
              </a:xfrm>
              <a:custGeom>
                <a:avLst/>
                <a:gdLst>
                  <a:gd name="T0" fmla="*/ 0 w 19"/>
                  <a:gd name="T1" fmla="*/ 35 h 36"/>
                  <a:gd name="T2" fmla="*/ 1 w 19"/>
                  <a:gd name="T3" fmla="*/ 34 h 36"/>
                  <a:gd name="T4" fmla="*/ 2 w 19"/>
                  <a:gd name="T5" fmla="*/ 33 h 36"/>
                  <a:gd name="T6" fmla="*/ 2 w 19"/>
                  <a:gd name="T7" fmla="*/ 32 h 36"/>
                  <a:gd name="T8" fmla="*/ 3 w 19"/>
                  <a:gd name="T9" fmla="*/ 30 h 36"/>
                  <a:gd name="T10" fmla="*/ 4 w 19"/>
                  <a:gd name="T11" fmla="*/ 28 h 36"/>
                  <a:gd name="T12" fmla="*/ 6 w 19"/>
                  <a:gd name="T13" fmla="*/ 27 h 36"/>
                  <a:gd name="T14" fmla="*/ 6 w 19"/>
                  <a:gd name="T15" fmla="*/ 26 h 36"/>
                  <a:gd name="T16" fmla="*/ 6 w 19"/>
                  <a:gd name="T17" fmla="*/ 25 h 36"/>
                  <a:gd name="T18" fmla="*/ 8 w 19"/>
                  <a:gd name="T19" fmla="*/ 23 h 36"/>
                  <a:gd name="T20" fmla="*/ 9 w 19"/>
                  <a:gd name="T21" fmla="*/ 21 h 36"/>
                  <a:gd name="T22" fmla="*/ 10 w 19"/>
                  <a:gd name="T23" fmla="*/ 20 h 36"/>
                  <a:gd name="T24" fmla="*/ 11 w 19"/>
                  <a:gd name="T25" fmla="*/ 20 h 36"/>
                  <a:gd name="T26" fmla="*/ 11 w 19"/>
                  <a:gd name="T27" fmla="*/ 19 h 36"/>
                  <a:gd name="T28" fmla="*/ 12 w 19"/>
                  <a:gd name="T29" fmla="*/ 18 h 36"/>
                  <a:gd name="T30" fmla="*/ 13 w 19"/>
                  <a:gd name="T31" fmla="*/ 16 h 36"/>
                  <a:gd name="T32" fmla="*/ 14 w 19"/>
                  <a:gd name="T33" fmla="*/ 15 h 36"/>
                  <a:gd name="T34" fmla="*/ 14 w 19"/>
                  <a:gd name="T35" fmla="*/ 14 h 36"/>
                  <a:gd name="T36" fmla="*/ 14 w 19"/>
                  <a:gd name="T37" fmla="*/ 13 h 36"/>
                  <a:gd name="T38" fmla="*/ 14 w 19"/>
                  <a:gd name="T39" fmla="*/ 11 h 36"/>
                  <a:gd name="T40" fmla="*/ 15 w 19"/>
                  <a:gd name="T41" fmla="*/ 11 h 36"/>
                  <a:gd name="T42" fmla="*/ 16 w 19"/>
                  <a:gd name="T43" fmla="*/ 9 h 36"/>
                  <a:gd name="T44" fmla="*/ 16 w 19"/>
                  <a:gd name="T45" fmla="*/ 8 h 36"/>
                  <a:gd name="T46" fmla="*/ 17 w 19"/>
                  <a:gd name="T47" fmla="*/ 6 h 36"/>
                  <a:gd name="T48" fmla="*/ 17 w 19"/>
                  <a:gd name="T49" fmla="*/ 5 h 36"/>
                  <a:gd name="T50" fmla="*/ 17 w 19"/>
                  <a:gd name="T51" fmla="*/ 4 h 36"/>
                  <a:gd name="T52" fmla="*/ 17 w 19"/>
                  <a:gd name="T53" fmla="*/ 2 h 36"/>
                  <a:gd name="T54" fmla="*/ 18 w 19"/>
                  <a:gd name="T55" fmla="*/ 2 h 36"/>
                  <a:gd name="T56" fmla="*/ 18 w 19"/>
                  <a:gd name="T57" fmla="*/ 1 h 36"/>
                  <a:gd name="T58" fmla="*/ 18 w 19"/>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36"/>
                  <a:gd name="T92" fmla="*/ 19 w 19"/>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36">
                    <a:moveTo>
                      <a:pt x="0" y="35"/>
                    </a:moveTo>
                    <a:lnTo>
                      <a:pt x="1" y="34"/>
                    </a:lnTo>
                    <a:lnTo>
                      <a:pt x="2" y="33"/>
                    </a:lnTo>
                    <a:lnTo>
                      <a:pt x="2" y="32"/>
                    </a:lnTo>
                    <a:lnTo>
                      <a:pt x="3" y="30"/>
                    </a:lnTo>
                    <a:lnTo>
                      <a:pt x="4" y="28"/>
                    </a:lnTo>
                    <a:lnTo>
                      <a:pt x="6" y="27"/>
                    </a:lnTo>
                    <a:lnTo>
                      <a:pt x="6" y="26"/>
                    </a:lnTo>
                    <a:lnTo>
                      <a:pt x="6" y="25"/>
                    </a:lnTo>
                    <a:lnTo>
                      <a:pt x="8" y="23"/>
                    </a:lnTo>
                    <a:lnTo>
                      <a:pt x="9" y="21"/>
                    </a:lnTo>
                    <a:lnTo>
                      <a:pt x="10" y="20"/>
                    </a:lnTo>
                    <a:lnTo>
                      <a:pt x="11" y="20"/>
                    </a:lnTo>
                    <a:lnTo>
                      <a:pt x="11" y="19"/>
                    </a:lnTo>
                    <a:lnTo>
                      <a:pt x="12" y="18"/>
                    </a:lnTo>
                    <a:lnTo>
                      <a:pt x="13" y="16"/>
                    </a:lnTo>
                    <a:lnTo>
                      <a:pt x="14" y="15"/>
                    </a:lnTo>
                    <a:lnTo>
                      <a:pt x="14" y="14"/>
                    </a:lnTo>
                    <a:lnTo>
                      <a:pt x="14" y="13"/>
                    </a:lnTo>
                    <a:lnTo>
                      <a:pt x="14" y="11"/>
                    </a:lnTo>
                    <a:lnTo>
                      <a:pt x="15" y="11"/>
                    </a:lnTo>
                    <a:lnTo>
                      <a:pt x="16" y="9"/>
                    </a:lnTo>
                    <a:lnTo>
                      <a:pt x="16" y="8"/>
                    </a:lnTo>
                    <a:lnTo>
                      <a:pt x="17" y="6"/>
                    </a:lnTo>
                    <a:lnTo>
                      <a:pt x="17" y="5"/>
                    </a:lnTo>
                    <a:lnTo>
                      <a:pt x="17" y="4"/>
                    </a:lnTo>
                    <a:lnTo>
                      <a:pt x="17" y="2"/>
                    </a:lnTo>
                    <a:lnTo>
                      <a:pt x="18" y="2"/>
                    </a:lnTo>
                    <a:lnTo>
                      <a:pt x="18" y="1"/>
                    </a:lnTo>
                    <a:lnTo>
                      <a:pt x="18"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9" name="Freeform 146">
                <a:extLst>
                  <a:ext uri="{FF2B5EF4-FFF2-40B4-BE49-F238E27FC236}">
                    <a16:creationId xmlns:a16="http://schemas.microsoft.com/office/drawing/2014/main" id="{AD89E9FE-CCB1-4EC2-B20C-D82E7FA28654}"/>
                  </a:ext>
                </a:extLst>
              </p:cNvPr>
              <p:cNvSpPr>
                <a:spLocks noChangeAspect="1"/>
              </p:cNvSpPr>
              <p:nvPr/>
            </p:nvSpPr>
            <p:spPr bwMode="auto">
              <a:xfrm>
                <a:off x="1253" y="1449"/>
                <a:ext cx="37" cy="47"/>
              </a:xfrm>
              <a:custGeom>
                <a:avLst/>
                <a:gdLst>
                  <a:gd name="T0" fmla="*/ 13 w 14"/>
                  <a:gd name="T1" fmla="*/ 19 h 20"/>
                  <a:gd name="T2" fmla="*/ 11 w 14"/>
                  <a:gd name="T3" fmla="*/ 18 h 20"/>
                  <a:gd name="T4" fmla="*/ 10 w 14"/>
                  <a:gd name="T5" fmla="*/ 18 h 20"/>
                  <a:gd name="T6" fmla="*/ 10 w 14"/>
                  <a:gd name="T7" fmla="*/ 17 h 20"/>
                  <a:gd name="T8" fmla="*/ 9 w 14"/>
                  <a:gd name="T9" fmla="*/ 16 h 20"/>
                  <a:gd name="T10" fmla="*/ 8 w 14"/>
                  <a:gd name="T11" fmla="*/ 15 h 20"/>
                  <a:gd name="T12" fmla="*/ 7 w 14"/>
                  <a:gd name="T13" fmla="*/ 14 h 20"/>
                  <a:gd name="T14" fmla="*/ 6 w 14"/>
                  <a:gd name="T15" fmla="*/ 14 h 20"/>
                  <a:gd name="T16" fmla="*/ 6 w 14"/>
                  <a:gd name="T17" fmla="*/ 12 h 20"/>
                  <a:gd name="T18" fmla="*/ 5 w 14"/>
                  <a:gd name="T19" fmla="*/ 11 h 20"/>
                  <a:gd name="T20" fmla="*/ 3 w 14"/>
                  <a:gd name="T21" fmla="*/ 10 h 20"/>
                  <a:gd name="T22" fmla="*/ 3 w 14"/>
                  <a:gd name="T23" fmla="*/ 9 h 20"/>
                  <a:gd name="T24" fmla="*/ 3 w 14"/>
                  <a:gd name="T25" fmla="*/ 8 h 20"/>
                  <a:gd name="T26" fmla="*/ 2 w 14"/>
                  <a:gd name="T27" fmla="*/ 8 h 20"/>
                  <a:gd name="T28" fmla="*/ 2 w 14"/>
                  <a:gd name="T29" fmla="*/ 6 h 20"/>
                  <a:gd name="T30" fmla="*/ 2 w 14"/>
                  <a:gd name="T31" fmla="*/ 5 h 20"/>
                  <a:gd name="T32" fmla="*/ 2 w 14"/>
                  <a:gd name="T33" fmla="*/ 4 h 20"/>
                  <a:gd name="T34" fmla="*/ 1 w 14"/>
                  <a:gd name="T35" fmla="*/ 2 h 20"/>
                  <a:gd name="T36" fmla="*/ 0 w 14"/>
                  <a:gd name="T37" fmla="*/ 1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13" y="19"/>
                    </a:moveTo>
                    <a:lnTo>
                      <a:pt x="11" y="18"/>
                    </a:lnTo>
                    <a:lnTo>
                      <a:pt x="10" y="18"/>
                    </a:lnTo>
                    <a:lnTo>
                      <a:pt x="10" y="17"/>
                    </a:lnTo>
                    <a:lnTo>
                      <a:pt x="9" y="16"/>
                    </a:lnTo>
                    <a:lnTo>
                      <a:pt x="8" y="15"/>
                    </a:lnTo>
                    <a:lnTo>
                      <a:pt x="7" y="14"/>
                    </a:lnTo>
                    <a:lnTo>
                      <a:pt x="6" y="14"/>
                    </a:lnTo>
                    <a:lnTo>
                      <a:pt x="6" y="12"/>
                    </a:lnTo>
                    <a:lnTo>
                      <a:pt x="5" y="11"/>
                    </a:lnTo>
                    <a:lnTo>
                      <a:pt x="3" y="10"/>
                    </a:lnTo>
                    <a:lnTo>
                      <a:pt x="3" y="9"/>
                    </a:lnTo>
                    <a:lnTo>
                      <a:pt x="3" y="8"/>
                    </a:lnTo>
                    <a:lnTo>
                      <a:pt x="2" y="8"/>
                    </a:lnTo>
                    <a:lnTo>
                      <a:pt x="2" y="6"/>
                    </a:lnTo>
                    <a:lnTo>
                      <a:pt x="2" y="5"/>
                    </a:lnTo>
                    <a:lnTo>
                      <a:pt x="2" y="4"/>
                    </a:lnTo>
                    <a:lnTo>
                      <a:pt x="1" y="2"/>
                    </a:lnTo>
                    <a:lnTo>
                      <a:pt x="0" y="1"/>
                    </a:lnTo>
                    <a:lnTo>
                      <a:pt x="0"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0" name="Freeform 147">
                <a:extLst>
                  <a:ext uri="{FF2B5EF4-FFF2-40B4-BE49-F238E27FC236}">
                    <a16:creationId xmlns:a16="http://schemas.microsoft.com/office/drawing/2014/main" id="{1ED410F0-03BA-46C6-AC12-D1FDF47A0954}"/>
                  </a:ext>
                </a:extLst>
              </p:cNvPr>
              <p:cNvSpPr>
                <a:spLocks noChangeAspect="1"/>
              </p:cNvSpPr>
              <p:nvPr/>
            </p:nvSpPr>
            <p:spPr bwMode="auto">
              <a:xfrm>
                <a:off x="1326" y="1286"/>
                <a:ext cx="92" cy="29"/>
              </a:xfrm>
              <a:custGeom>
                <a:avLst/>
                <a:gdLst>
                  <a:gd name="T0" fmla="*/ 34 w 35"/>
                  <a:gd name="T1" fmla="*/ 11 h 12"/>
                  <a:gd name="T2" fmla="*/ 29 w 35"/>
                  <a:gd name="T3" fmla="*/ 11 h 12"/>
                  <a:gd name="T4" fmla="*/ 24 w 35"/>
                  <a:gd name="T5" fmla="*/ 10 h 12"/>
                  <a:gd name="T6" fmla="*/ 20 w 35"/>
                  <a:gd name="T7" fmla="*/ 8 h 12"/>
                  <a:gd name="T8" fmla="*/ 15 w 35"/>
                  <a:gd name="T9" fmla="*/ 8 h 12"/>
                  <a:gd name="T10" fmla="*/ 11 w 35"/>
                  <a:gd name="T11" fmla="*/ 6 h 12"/>
                  <a:gd name="T12" fmla="*/ 7 w 35"/>
                  <a:gd name="T13" fmla="*/ 3 h 12"/>
                  <a:gd name="T14" fmla="*/ 3 w 35"/>
                  <a:gd name="T15" fmla="*/ 1 h 12"/>
                  <a:gd name="T16" fmla="*/ 0 w 3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4" y="11"/>
                    </a:moveTo>
                    <a:lnTo>
                      <a:pt x="29" y="11"/>
                    </a:lnTo>
                    <a:lnTo>
                      <a:pt x="24" y="10"/>
                    </a:lnTo>
                    <a:lnTo>
                      <a:pt x="20" y="8"/>
                    </a:lnTo>
                    <a:lnTo>
                      <a:pt x="15" y="8"/>
                    </a:lnTo>
                    <a:lnTo>
                      <a:pt x="11" y="6"/>
                    </a:lnTo>
                    <a:lnTo>
                      <a:pt x="7" y="3"/>
                    </a:lnTo>
                    <a:lnTo>
                      <a:pt x="3" y="1"/>
                    </a:lnTo>
                    <a:lnTo>
                      <a:pt x="0"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1" name="Freeform 148">
                <a:extLst>
                  <a:ext uri="{FF2B5EF4-FFF2-40B4-BE49-F238E27FC236}">
                    <a16:creationId xmlns:a16="http://schemas.microsoft.com/office/drawing/2014/main" id="{BF6F63FD-C3AF-4C1B-9227-C4676F0C5C5F}"/>
                  </a:ext>
                </a:extLst>
              </p:cNvPr>
              <p:cNvSpPr>
                <a:spLocks noChangeAspect="1"/>
              </p:cNvSpPr>
              <p:nvPr/>
            </p:nvSpPr>
            <p:spPr bwMode="auto">
              <a:xfrm>
                <a:off x="1319" y="1277"/>
                <a:ext cx="39" cy="38"/>
              </a:xfrm>
              <a:custGeom>
                <a:avLst/>
                <a:gdLst>
                  <a:gd name="T0" fmla="*/ 0 w 15"/>
                  <a:gd name="T1" fmla="*/ 15 h 16"/>
                  <a:gd name="T2" fmla="*/ 0 w 15"/>
                  <a:gd name="T3" fmla="*/ 13 h 16"/>
                  <a:gd name="T4" fmla="*/ 0 w 15"/>
                  <a:gd name="T5" fmla="*/ 10 h 16"/>
                  <a:gd name="T6" fmla="*/ 1 w 15"/>
                  <a:gd name="T7" fmla="*/ 8 h 16"/>
                  <a:gd name="T8" fmla="*/ 3 w 15"/>
                  <a:gd name="T9" fmla="*/ 6 h 16"/>
                  <a:gd name="T10" fmla="*/ 4 w 15"/>
                  <a:gd name="T11" fmla="*/ 4 h 16"/>
                  <a:gd name="T12" fmla="*/ 8 w 15"/>
                  <a:gd name="T13" fmla="*/ 2 h 16"/>
                  <a:gd name="T14" fmla="*/ 11 w 15"/>
                  <a:gd name="T15" fmla="*/ 1 h 16"/>
                  <a:gd name="T16" fmla="*/ 14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15"/>
                    </a:moveTo>
                    <a:lnTo>
                      <a:pt x="0" y="13"/>
                    </a:lnTo>
                    <a:lnTo>
                      <a:pt x="0" y="10"/>
                    </a:lnTo>
                    <a:lnTo>
                      <a:pt x="1" y="8"/>
                    </a:lnTo>
                    <a:lnTo>
                      <a:pt x="3" y="6"/>
                    </a:lnTo>
                    <a:lnTo>
                      <a:pt x="4" y="4"/>
                    </a:lnTo>
                    <a:lnTo>
                      <a:pt x="8" y="2"/>
                    </a:lnTo>
                    <a:lnTo>
                      <a:pt x="11" y="1"/>
                    </a:lnTo>
                    <a:lnTo>
                      <a:pt x="14"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2" name="Line 149">
                <a:extLst>
                  <a:ext uri="{FF2B5EF4-FFF2-40B4-BE49-F238E27FC236}">
                    <a16:creationId xmlns:a16="http://schemas.microsoft.com/office/drawing/2014/main" id="{380F8D04-6CE1-435A-96AF-B5863EE7B13D}"/>
                  </a:ext>
                </a:extLst>
              </p:cNvPr>
              <p:cNvSpPr>
                <a:spLocks noChangeAspect="1" noChangeShapeType="1"/>
              </p:cNvSpPr>
              <p:nvPr/>
            </p:nvSpPr>
            <p:spPr bwMode="auto">
              <a:xfrm>
                <a:off x="1018" y="1197"/>
                <a:ext cx="20" cy="4"/>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23" name="Freeform 150">
                <a:extLst>
                  <a:ext uri="{FF2B5EF4-FFF2-40B4-BE49-F238E27FC236}">
                    <a16:creationId xmlns:a16="http://schemas.microsoft.com/office/drawing/2014/main" id="{25D2F740-72FA-4025-B263-64A5B0D81F87}"/>
                  </a:ext>
                </a:extLst>
              </p:cNvPr>
              <p:cNvSpPr>
                <a:spLocks noChangeAspect="1"/>
              </p:cNvSpPr>
              <p:nvPr/>
            </p:nvSpPr>
            <p:spPr bwMode="auto">
              <a:xfrm>
                <a:off x="858" y="1204"/>
                <a:ext cx="186" cy="170"/>
              </a:xfrm>
              <a:custGeom>
                <a:avLst/>
                <a:gdLst>
                  <a:gd name="T0" fmla="*/ 70 w 71"/>
                  <a:gd name="T1" fmla="*/ 40 h 72"/>
                  <a:gd name="T2" fmla="*/ 66 w 71"/>
                  <a:gd name="T3" fmla="*/ 44 h 72"/>
                  <a:gd name="T4" fmla="*/ 63 w 71"/>
                  <a:gd name="T5" fmla="*/ 47 h 72"/>
                  <a:gd name="T6" fmla="*/ 59 w 71"/>
                  <a:gd name="T7" fmla="*/ 51 h 72"/>
                  <a:gd name="T8" fmla="*/ 54 w 71"/>
                  <a:gd name="T9" fmla="*/ 54 h 72"/>
                  <a:gd name="T10" fmla="*/ 50 w 71"/>
                  <a:gd name="T11" fmla="*/ 58 h 72"/>
                  <a:gd name="T12" fmla="*/ 45 w 71"/>
                  <a:gd name="T13" fmla="*/ 62 h 72"/>
                  <a:gd name="T14" fmla="*/ 42 w 71"/>
                  <a:gd name="T15" fmla="*/ 65 h 72"/>
                  <a:gd name="T16" fmla="*/ 37 w 71"/>
                  <a:gd name="T17" fmla="*/ 67 h 72"/>
                  <a:gd name="T18" fmla="*/ 33 w 71"/>
                  <a:gd name="T19" fmla="*/ 69 h 72"/>
                  <a:gd name="T20" fmla="*/ 28 w 71"/>
                  <a:gd name="T21" fmla="*/ 70 h 72"/>
                  <a:gd name="T22" fmla="*/ 24 w 71"/>
                  <a:gd name="T23" fmla="*/ 71 h 72"/>
                  <a:gd name="T24" fmla="*/ 19 w 71"/>
                  <a:gd name="T25" fmla="*/ 70 h 72"/>
                  <a:gd name="T26" fmla="*/ 14 w 71"/>
                  <a:gd name="T27" fmla="*/ 70 h 72"/>
                  <a:gd name="T28" fmla="*/ 11 w 71"/>
                  <a:gd name="T29" fmla="*/ 67 h 72"/>
                  <a:gd name="T30" fmla="*/ 6 w 71"/>
                  <a:gd name="T31" fmla="*/ 65 h 72"/>
                  <a:gd name="T32" fmla="*/ 3 w 71"/>
                  <a:gd name="T33" fmla="*/ 60 h 72"/>
                  <a:gd name="T34" fmla="*/ 2 w 71"/>
                  <a:gd name="T35" fmla="*/ 55 h 72"/>
                  <a:gd name="T36" fmla="*/ 1 w 71"/>
                  <a:gd name="T37" fmla="*/ 49 h 72"/>
                  <a:gd name="T38" fmla="*/ 0 w 71"/>
                  <a:gd name="T39" fmla="*/ 43 h 72"/>
                  <a:gd name="T40" fmla="*/ 1 w 71"/>
                  <a:gd name="T41" fmla="*/ 36 h 72"/>
                  <a:gd name="T42" fmla="*/ 2 w 71"/>
                  <a:gd name="T43" fmla="*/ 29 h 72"/>
                  <a:gd name="T44" fmla="*/ 3 w 71"/>
                  <a:gd name="T45" fmla="*/ 22 h 72"/>
                  <a:gd name="T46" fmla="*/ 6 w 71"/>
                  <a:gd name="T47" fmla="*/ 15 h 72"/>
                  <a:gd name="T48" fmla="*/ 12 w 71"/>
                  <a:gd name="T49" fmla="*/ 9 h 72"/>
                  <a:gd name="T50" fmla="*/ 18 w 71"/>
                  <a:gd name="T51" fmla="*/ 5 h 72"/>
                  <a:gd name="T52" fmla="*/ 24 w 71"/>
                  <a:gd name="T53" fmla="*/ 1 h 72"/>
                  <a:gd name="T54" fmla="*/ 32 w 71"/>
                  <a:gd name="T55" fmla="*/ 1 h 72"/>
                  <a:gd name="T56" fmla="*/ 37 w 71"/>
                  <a:gd name="T57" fmla="*/ 0 h 72"/>
                  <a:gd name="T58" fmla="*/ 45 w 71"/>
                  <a:gd name="T59" fmla="*/ 1 h 72"/>
                  <a:gd name="T60" fmla="*/ 53 w 71"/>
                  <a:gd name="T61" fmla="*/ 3 h 72"/>
                  <a:gd name="T62" fmla="*/ 60 w 71"/>
                  <a:gd name="T63" fmla="*/ 6 h 72"/>
                  <a:gd name="T64" fmla="*/ 69 w 71"/>
                  <a:gd name="T65" fmla="*/ 10 h 72"/>
                  <a:gd name="T66" fmla="*/ 68 w 71"/>
                  <a:gd name="T67" fmla="*/ 15 h 72"/>
                  <a:gd name="T68" fmla="*/ 50 w 71"/>
                  <a:gd name="T69" fmla="*/ 15 h 72"/>
                  <a:gd name="T70" fmla="*/ 44 w 71"/>
                  <a:gd name="T71" fmla="*/ 16 h 72"/>
                  <a:gd name="T72" fmla="*/ 40 w 71"/>
                  <a:gd name="T73" fmla="*/ 19 h 72"/>
                  <a:gd name="T74" fmla="*/ 37 w 71"/>
                  <a:gd name="T75" fmla="*/ 24 h 72"/>
                  <a:gd name="T76" fmla="*/ 35 w 71"/>
                  <a:gd name="T77" fmla="*/ 29 h 72"/>
                  <a:gd name="T78" fmla="*/ 35 w 71"/>
                  <a:gd name="T79" fmla="*/ 33 h 72"/>
                  <a:gd name="T80" fmla="*/ 37 w 71"/>
                  <a:gd name="T81" fmla="*/ 37 h 72"/>
                  <a:gd name="T82" fmla="*/ 41 w 71"/>
                  <a:gd name="T83" fmla="*/ 40 h 72"/>
                  <a:gd name="T84" fmla="*/ 45 w 71"/>
                  <a:gd name="T85" fmla="*/ 40 h 72"/>
                  <a:gd name="T86" fmla="*/ 70 w 71"/>
                  <a:gd name="T87" fmla="*/ 4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72"/>
                  <a:gd name="T134" fmla="*/ 71 w 71"/>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72">
                    <a:moveTo>
                      <a:pt x="70" y="40"/>
                    </a:moveTo>
                    <a:lnTo>
                      <a:pt x="66" y="44"/>
                    </a:lnTo>
                    <a:lnTo>
                      <a:pt x="63" y="47"/>
                    </a:lnTo>
                    <a:lnTo>
                      <a:pt x="59" y="51"/>
                    </a:lnTo>
                    <a:lnTo>
                      <a:pt x="54" y="54"/>
                    </a:lnTo>
                    <a:lnTo>
                      <a:pt x="50" y="58"/>
                    </a:lnTo>
                    <a:lnTo>
                      <a:pt x="45" y="62"/>
                    </a:lnTo>
                    <a:lnTo>
                      <a:pt x="42" y="65"/>
                    </a:lnTo>
                    <a:lnTo>
                      <a:pt x="37" y="67"/>
                    </a:lnTo>
                    <a:lnTo>
                      <a:pt x="33" y="69"/>
                    </a:lnTo>
                    <a:lnTo>
                      <a:pt x="28" y="70"/>
                    </a:lnTo>
                    <a:lnTo>
                      <a:pt x="24" y="71"/>
                    </a:lnTo>
                    <a:lnTo>
                      <a:pt x="19" y="70"/>
                    </a:lnTo>
                    <a:lnTo>
                      <a:pt x="14" y="70"/>
                    </a:lnTo>
                    <a:lnTo>
                      <a:pt x="11" y="67"/>
                    </a:lnTo>
                    <a:lnTo>
                      <a:pt x="6" y="65"/>
                    </a:lnTo>
                    <a:lnTo>
                      <a:pt x="3" y="60"/>
                    </a:lnTo>
                    <a:lnTo>
                      <a:pt x="2" y="55"/>
                    </a:lnTo>
                    <a:lnTo>
                      <a:pt x="1" y="49"/>
                    </a:lnTo>
                    <a:lnTo>
                      <a:pt x="0" y="43"/>
                    </a:lnTo>
                    <a:lnTo>
                      <a:pt x="1" y="36"/>
                    </a:lnTo>
                    <a:lnTo>
                      <a:pt x="2" y="29"/>
                    </a:lnTo>
                    <a:lnTo>
                      <a:pt x="3" y="22"/>
                    </a:lnTo>
                    <a:lnTo>
                      <a:pt x="6" y="15"/>
                    </a:lnTo>
                    <a:lnTo>
                      <a:pt x="12" y="9"/>
                    </a:lnTo>
                    <a:lnTo>
                      <a:pt x="18" y="5"/>
                    </a:lnTo>
                    <a:lnTo>
                      <a:pt x="24" y="1"/>
                    </a:lnTo>
                    <a:lnTo>
                      <a:pt x="32" y="1"/>
                    </a:lnTo>
                    <a:lnTo>
                      <a:pt x="37" y="0"/>
                    </a:lnTo>
                    <a:lnTo>
                      <a:pt x="45" y="1"/>
                    </a:lnTo>
                    <a:lnTo>
                      <a:pt x="53" y="3"/>
                    </a:lnTo>
                    <a:lnTo>
                      <a:pt x="60" y="6"/>
                    </a:lnTo>
                    <a:lnTo>
                      <a:pt x="69" y="10"/>
                    </a:lnTo>
                    <a:lnTo>
                      <a:pt x="68" y="15"/>
                    </a:lnTo>
                    <a:lnTo>
                      <a:pt x="50" y="15"/>
                    </a:lnTo>
                    <a:lnTo>
                      <a:pt x="44" y="16"/>
                    </a:lnTo>
                    <a:lnTo>
                      <a:pt x="40" y="19"/>
                    </a:lnTo>
                    <a:lnTo>
                      <a:pt x="37" y="24"/>
                    </a:lnTo>
                    <a:lnTo>
                      <a:pt x="35" y="29"/>
                    </a:lnTo>
                    <a:lnTo>
                      <a:pt x="35" y="33"/>
                    </a:lnTo>
                    <a:lnTo>
                      <a:pt x="37" y="37"/>
                    </a:lnTo>
                    <a:lnTo>
                      <a:pt x="41" y="40"/>
                    </a:lnTo>
                    <a:lnTo>
                      <a:pt x="45" y="40"/>
                    </a:lnTo>
                    <a:lnTo>
                      <a:pt x="70" y="40"/>
                    </a:lnTo>
                  </a:path>
                </a:pathLst>
              </a:custGeom>
              <a:solidFill>
                <a:schemeClr val="tx1"/>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4" name="Line 151">
                <a:extLst>
                  <a:ext uri="{FF2B5EF4-FFF2-40B4-BE49-F238E27FC236}">
                    <a16:creationId xmlns:a16="http://schemas.microsoft.com/office/drawing/2014/main" id="{7EBE7342-872E-4572-AE16-D26E3834F16E}"/>
                  </a:ext>
                </a:extLst>
              </p:cNvPr>
              <p:cNvSpPr>
                <a:spLocks noChangeAspect="1" noChangeShapeType="1"/>
              </p:cNvSpPr>
              <p:nvPr/>
            </p:nvSpPr>
            <p:spPr bwMode="auto">
              <a:xfrm flipV="1">
                <a:off x="999" y="1317"/>
                <a:ext cx="24" cy="40"/>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25" name="Freeform 152">
                <a:extLst>
                  <a:ext uri="{FF2B5EF4-FFF2-40B4-BE49-F238E27FC236}">
                    <a16:creationId xmlns:a16="http://schemas.microsoft.com/office/drawing/2014/main" id="{B4485FE2-ECA2-454F-ADF9-CD0C134A134F}"/>
                  </a:ext>
                </a:extLst>
              </p:cNvPr>
              <p:cNvSpPr>
                <a:spLocks noChangeAspect="1"/>
              </p:cNvSpPr>
              <p:nvPr/>
            </p:nvSpPr>
            <p:spPr bwMode="auto">
              <a:xfrm>
                <a:off x="1164" y="1074"/>
                <a:ext cx="39" cy="33"/>
              </a:xfrm>
              <a:custGeom>
                <a:avLst/>
                <a:gdLst>
                  <a:gd name="T0" fmla="*/ 0 w 15"/>
                  <a:gd name="T1" fmla="*/ 13 h 14"/>
                  <a:gd name="T2" fmla="*/ 1 w 15"/>
                  <a:gd name="T3" fmla="*/ 10 h 14"/>
                  <a:gd name="T4" fmla="*/ 3 w 15"/>
                  <a:gd name="T5" fmla="*/ 7 h 14"/>
                  <a:gd name="T6" fmla="*/ 6 w 15"/>
                  <a:gd name="T7" fmla="*/ 3 h 14"/>
                  <a:gd name="T8" fmla="*/ 8 w 15"/>
                  <a:gd name="T9" fmla="*/ 2 h 14"/>
                  <a:gd name="T10" fmla="*/ 11 w 15"/>
                  <a:gd name="T11" fmla="*/ 1 h 14"/>
                  <a:gd name="T12" fmla="*/ 14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0" y="13"/>
                    </a:moveTo>
                    <a:lnTo>
                      <a:pt x="1" y="10"/>
                    </a:lnTo>
                    <a:lnTo>
                      <a:pt x="3" y="7"/>
                    </a:lnTo>
                    <a:lnTo>
                      <a:pt x="6" y="3"/>
                    </a:lnTo>
                    <a:lnTo>
                      <a:pt x="8" y="2"/>
                    </a:lnTo>
                    <a:lnTo>
                      <a:pt x="11" y="1"/>
                    </a:lnTo>
                    <a:lnTo>
                      <a:pt x="14"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6" name="Freeform 153">
                <a:extLst>
                  <a:ext uri="{FF2B5EF4-FFF2-40B4-BE49-F238E27FC236}">
                    <a16:creationId xmlns:a16="http://schemas.microsoft.com/office/drawing/2014/main" id="{F4A8C551-C0D7-4757-8AF7-6B8A8FCF035D}"/>
                  </a:ext>
                </a:extLst>
              </p:cNvPr>
              <p:cNvSpPr>
                <a:spLocks noChangeAspect="1"/>
              </p:cNvSpPr>
              <p:nvPr/>
            </p:nvSpPr>
            <p:spPr bwMode="auto">
              <a:xfrm>
                <a:off x="1271" y="1098"/>
                <a:ext cx="40" cy="28"/>
              </a:xfrm>
              <a:custGeom>
                <a:avLst/>
                <a:gdLst>
                  <a:gd name="T0" fmla="*/ 0 w 15"/>
                  <a:gd name="T1" fmla="*/ 0 h 12"/>
                  <a:gd name="T2" fmla="*/ 5 w 15"/>
                  <a:gd name="T3" fmla="*/ 1 h 12"/>
                  <a:gd name="T4" fmla="*/ 9 w 15"/>
                  <a:gd name="T5" fmla="*/ 4 h 12"/>
                  <a:gd name="T6" fmla="*/ 14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5" y="1"/>
                    </a:lnTo>
                    <a:lnTo>
                      <a:pt x="9" y="4"/>
                    </a:lnTo>
                    <a:lnTo>
                      <a:pt x="14" y="11"/>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7" name="Line 154">
                <a:extLst>
                  <a:ext uri="{FF2B5EF4-FFF2-40B4-BE49-F238E27FC236}">
                    <a16:creationId xmlns:a16="http://schemas.microsoft.com/office/drawing/2014/main" id="{7EBF6001-3EC8-4E01-8C17-FFE9069C297E}"/>
                  </a:ext>
                </a:extLst>
              </p:cNvPr>
              <p:cNvSpPr>
                <a:spLocks noChangeAspect="1" noChangeShapeType="1"/>
              </p:cNvSpPr>
              <p:nvPr/>
            </p:nvSpPr>
            <p:spPr bwMode="auto">
              <a:xfrm flipH="1">
                <a:off x="1285" y="1225"/>
                <a:ext cx="18"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28" name="Freeform 155">
                <a:extLst>
                  <a:ext uri="{FF2B5EF4-FFF2-40B4-BE49-F238E27FC236}">
                    <a16:creationId xmlns:a16="http://schemas.microsoft.com/office/drawing/2014/main" id="{38DE9809-F56C-4D6A-A14C-663AE7FAB43D}"/>
                  </a:ext>
                </a:extLst>
              </p:cNvPr>
              <p:cNvSpPr>
                <a:spLocks noChangeAspect="1"/>
              </p:cNvSpPr>
              <p:nvPr/>
            </p:nvSpPr>
            <p:spPr bwMode="auto">
              <a:xfrm>
                <a:off x="1253" y="1126"/>
                <a:ext cx="52" cy="94"/>
              </a:xfrm>
              <a:custGeom>
                <a:avLst/>
                <a:gdLst>
                  <a:gd name="T0" fmla="*/ 17 w 20"/>
                  <a:gd name="T1" fmla="*/ 39 h 40"/>
                  <a:gd name="T2" fmla="*/ 17 w 20"/>
                  <a:gd name="T3" fmla="*/ 35 h 40"/>
                  <a:gd name="T4" fmla="*/ 18 w 20"/>
                  <a:gd name="T5" fmla="*/ 34 h 40"/>
                  <a:gd name="T6" fmla="*/ 19 w 20"/>
                  <a:gd name="T7" fmla="*/ 27 h 40"/>
                  <a:gd name="T8" fmla="*/ 19 w 20"/>
                  <a:gd name="T9" fmla="*/ 21 h 40"/>
                  <a:gd name="T10" fmla="*/ 19 w 20"/>
                  <a:gd name="T11" fmla="*/ 18 h 40"/>
                  <a:gd name="T12" fmla="*/ 18 w 20"/>
                  <a:gd name="T13" fmla="*/ 15 h 40"/>
                  <a:gd name="T14" fmla="*/ 16 w 20"/>
                  <a:gd name="T15" fmla="*/ 7 h 40"/>
                  <a:gd name="T16" fmla="*/ 15 w 20"/>
                  <a:gd name="T17" fmla="*/ 5 h 40"/>
                  <a:gd name="T18" fmla="*/ 12 w 20"/>
                  <a:gd name="T19" fmla="*/ 2 h 40"/>
                  <a:gd name="T20" fmla="*/ 11 w 20"/>
                  <a:gd name="T21" fmla="*/ 2 h 40"/>
                  <a:gd name="T22" fmla="*/ 8 w 20"/>
                  <a:gd name="T23" fmla="*/ 1 h 40"/>
                  <a:gd name="T24" fmla="*/ 6 w 20"/>
                  <a:gd name="T25" fmla="*/ 0 h 40"/>
                  <a:gd name="T26" fmla="*/ 3 w 20"/>
                  <a:gd name="T27" fmla="*/ 2 h 40"/>
                  <a:gd name="T28" fmla="*/ 2 w 20"/>
                  <a:gd name="T29" fmla="*/ 2 h 40"/>
                  <a:gd name="T30" fmla="*/ 1 w 20"/>
                  <a:gd name="T31" fmla="*/ 5 h 40"/>
                  <a:gd name="T32" fmla="*/ 0 w 20"/>
                  <a:gd name="T33" fmla="*/ 7 h 40"/>
                  <a:gd name="T34" fmla="*/ 0 w 20"/>
                  <a:gd name="T35" fmla="*/ 9 h 40"/>
                  <a:gd name="T36" fmla="*/ 0 w 20"/>
                  <a:gd name="T37" fmla="*/ 15 h 40"/>
                  <a:gd name="T38" fmla="*/ 1 w 20"/>
                  <a:gd name="T39" fmla="*/ 22 h 40"/>
                  <a:gd name="T40" fmla="*/ 2 w 20"/>
                  <a:gd name="T41" fmla="*/ 33 h 40"/>
                  <a:gd name="T42" fmla="*/ 2 w 20"/>
                  <a:gd name="T43" fmla="*/ 37 h 40"/>
                  <a:gd name="T44" fmla="*/ 6 w 20"/>
                  <a:gd name="T45" fmla="*/ 36 h 40"/>
                  <a:gd name="T46" fmla="*/ 10 w 20"/>
                  <a:gd name="T47" fmla="*/ 36 h 40"/>
                  <a:gd name="T48" fmla="*/ 13 w 20"/>
                  <a:gd name="T49" fmla="*/ 37 h 40"/>
                  <a:gd name="T50" fmla="*/ 17 w 20"/>
                  <a:gd name="T51" fmla="*/ 39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40"/>
                  <a:gd name="T80" fmla="*/ 20 w 2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40">
                    <a:moveTo>
                      <a:pt x="17" y="39"/>
                    </a:moveTo>
                    <a:lnTo>
                      <a:pt x="17" y="35"/>
                    </a:lnTo>
                    <a:lnTo>
                      <a:pt x="18" y="34"/>
                    </a:lnTo>
                    <a:lnTo>
                      <a:pt x="19" y="27"/>
                    </a:lnTo>
                    <a:lnTo>
                      <a:pt x="19" y="21"/>
                    </a:lnTo>
                    <a:lnTo>
                      <a:pt x="19" y="18"/>
                    </a:lnTo>
                    <a:lnTo>
                      <a:pt x="18" y="15"/>
                    </a:lnTo>
                    <a:lnTo>
                      <a:pt x="16" y="7"/>
                    </a:lnTo>
                    <a:lnTo>
                      <a:pt x="15" y="5"/>
                    </a:lnTo>
                    <a:lnTo>
                      <a:pt x="12" y="2"/>
                    </a:lnTo>
                    <a:lnTo>
                      <a:pt x="11" y="2"/>
                    </a:lnTo>
                    <a:lnTo>
                      <a:pt x="8" y="1"/>
                    </a:lnTo>
                    <a:lnTo>
                      <a:pt x="6" y="0"/>
                    </a:lnTo>
                    <a:lnTo>
                      <a:pt x="3" y="2"/>
                    </a:lnTo>
                    <a:lnTo>
                      <a:pt x="2" y="2"/>
                    </a:lnTo>
                    <a:lnTo>
                      <a:pt x="1" y="5"/>
                    </a:lnTo>
                    <a:lnTo>
                      <a:pt x="0" y="7"/>
                    </a:lnTo>
                    <a:lnTo>
                      <a:pt x="0" y="9"/>
                    </a:lnTo>
                    <a:lnTo>
                      <a:pt x="0" y="15"/>
                    </a:lnTo>
                    <a:lnTo>
                      <a:pt x="1" y="22"/>
                    </a:lnTo>
                    <a:lnTo>
                      <a:pt x="2" y="33"/>
                    </a:lnTo>
                    <a:lnTo>
                      <a:pt x="2" y="37"/>
                    </a:lnTo>
                    <a:lnTo>
                      <a:pt x="6" y="36"/>
                    </a:lnTo>
                    <a:lnTo>
                      <a:pt x="10" y="36"/>
                    </a:lnTo>
                    <a:lnTo>
                      <a:pt x="13" y="37"/>
                    </a:lnTo>
                    <a:lnTo>
                      <a:pt x="17" y="39"/>
                    </a:lnTo>
                  </a:path>
                </a:pathLst>
              </a:custGeom>
              <a:solidFill>
                <a:srgbClr val="FFFFFF"/>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9" name="Freeform 156">
                <a:extLst>
                  <a:ext uri="{FF2B5EF4-FFF2-40B4-BE49-F238E27FC236}">
                    <a16:creationId xmlns:a16="http://schemas.microsoft.com/office/drawing/2014/main" id="{5566BA9D-9503-4E04-BB7B-CE637FAB1BA2}"/>
                  </a:ext>
                </a:extLst>
              </p:cNvPr>
              <p:cNvSpPr>
                <a:spLocks noChangeAspect="1"/>
              </p:cNvSpPr>
              <p:nvPr/>
            </p:nvSpPr>
            <p:spPr bwMode="auto">
              <a:xfrm>
                <a:off x="1261" y="1183"/>
                <a:ext cx="39" cy="28"/>
              </a:xfrm>
              <a:custGeom>
                <a:avLst/>
                <a:gdLst>
                  <a:gd name="T0" fmla="*/ 7 w 15"/>
                  <a:gd name="T1" fmla="*/ 0 h 12"/>
                  <a:gd name="T2" fmla="*/ 11 w 15"/>
                  <a:gd name="T3" fmla="*/ 1 h 12"/>
                  <a:gd name="T4" fmla="*/ 12 w 15"/>
                  <a:gd name="T5" fmla="*/ 2 h 12"/>
                  <a:gd name="T6" fmla="*/ 14 w 15"/>
                  <a:gd name="T7" fmla="*/ 4 h 12"/>
                  <a:gd name="T8" fmla="*/ 12 w 15"/>
                  <a:gd name="T9" fmla="*/ 8 h 12"/>
                  <a:gd name="T10" fmla="*/ 9 w 15"/>
                  <a:gd name="T11" fmla="*/ 9 h 12"/>
                  <a:gd name="T12" fmla="*/ 7 w 15"/>
                  <a:gd name="T13" fmla="*/ 11 h 12"/>
                  <a:gd name="T14" fmla="*/ 4 w 15"/>
                  <a:gd name="T15" fmla="*/ 9 h 12"/>
                  <a:gd name="T16" fmla="*/ 0 w 15"/>
                  <a:gd name="T17" fmla="*/ 8 h 12"/>
                  <a:gd name="T18" fmla="*/ 0 w 15"/>
                  <a:gd name="T19" fmla="*/ 4 h 12"/>
                  <a:gd name="T20" fmla="*/ 0 w 15"/>
                  <a:gd name="T21" fmla="*/ 2 h 12"/>
                  <a:gd name="T22" fmla="*/ 4 w 15"/>
                  <a:gd name="T23" fmla="*/ 1 h 12"/>
                  <a:gd name="T24" fmla="*/ 7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7" y="0"/>
                    </a:moveTo>
                    <a:lnTo>
                      <a:pt x="11" y="1"/>
                    </a:lnTo>
                    <a:lnTo>
                      <a:pt x="12" y="2"/>
                    </a:lnTo>
                    <a:lnTo>
                      <a:pt x="14" y="4"/>
                    </a:lnTo>
                    <a:lnTo>
                      <a:pt x="12" y="8"/>
                    </a:lnTo>
                    <a:lnTo>
                      <a:pt x="9" y="9"/>
                    </a:lnTo>
                    <a:lnTo>
                      <a:pt x="7" y="11"/>
                    </a:lnTo>
                    <a:lnTo>
                      <a:pt x="4" y="9"/>
                    </a:lnTo>
                    <a:lnTo>
                      <a:pt x="0" y="8"/>
                    </a:lnTo>
                    <a:lnTo>
                      <a:pt x="0" y="4"/>
                    </a:lnTo>
                    <a:lnTo>
                      <a:pt x="0" y="2"/>
                    </a:lnTo>
                    <a:lnTo>
                      <a:pt x="4" y="1"/>
                    </a:lnTo>
                    <a:lnTo>
                      <a:pt x="7" y="0"/>
                    </a:lnTo>
                  </a:path>
                </a:pathLst>
              </a:custGeom>
              <a:solidFill>
                <a:srgbClr val="CC660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0" name="Freeform 157">
                <a:extLst>
                  <a:ext uri="{FF2B5EF4-FFF2-40B4-BE49-F238E27FC236}">
                    <a16:creationId xmlns:a16="http://schemas.microsoft.com/office/drawing/2014/main" id="{C13ABFA4-D315-4E46-923F-3843E7575421}"/>
                  </a:ext>
                </a:extLst>
              </p:cNvPr>
              <p:cNvSpPr>
                <a:spLocks noChangeAspect="1"/>
              </p:cNvSpPr>
              <p:nvPr/>
            </p:nvSpPr>
            <p:spPr bwMode="auto">
              <a:xfrm>
                <a:off x="1167" y="1114"/>
                <a:ext cx="94" cy="156"/>
              </a:xfrm>
              <a:custGeom>
                <a:avLst/>
                <a:gdLst>
                  <a:gd name="T0" fmla="*/ 6 w 36"/>
                  <a:gd name="T1" fmla="*/ 65 h 66"/>
                  <a:gd name="T2" fmla="*/ 5 w 36"/>
                  <a:gd name="T3" fmla="*/ 62 h 66"/>
                  <a:gd name="T4" fmla="*/ 1 w 36"/>
                  <a:gd name="T5" fmla="*/ 49 h 66"/>
                  <a:gd name="T6" fmla="*/ 0 w 36"/>
                  <a:gd name="T7" fmla="*/ 37 h 66"/>
                  <a:gd name="T8" fmla="*/ 0 w 36"/>
                  <a:gd name="T9" fmla="*/ 33 h 66"/>
                  <a:gd name="T10" fmla="*/ 0 w 36"/>
                  <a:gd name="T11" fmla="*/ 27 h 66"/>
                  <a:gd name="T12" fmla="*/ 0 w 36"/>
                  <a:gd name="T13" fmla="*/ 22 h 66"/>
                  <a:gd name="T14" fmla="*/ 1 w 36"/>
                  <a:gd name="T15" fmla="*/ 17 h 66"/>
                  <a:gd name="T16" fmla="*/ 2 w 36"/>
                  <a:gd name="T17" fmla="*/ 13 h 66"/>
                  <a:gd name="T18" fmla="*/ 5 w 36"/>
                  <a:gd name="T19" fmla="*/ 9 h 66"/>
                  <a:gd name="T20" fmla="*/ 6 w 36"/>
                  <a:gd name="T21" fmla="*/ 5 h 66"/>
                  <a:gd name="T22" fmla="*/ 10 w 36"/>
                  <a:gd name="T23" fmla="*/ 2 h 66"/>
                  <a:gd name="T24" fmla="*/ 14 w 36"/>
                  <a:gd name="T25" fmla="*/ 1 h 66"/>
                  <a:gd name="T26" fmla="*/ 16 w 36"/>
                  <a:gd name="T27" fmla="*/ 0 h 66"/>
                  <a:gd name="T28" fmla="*/ 20 w 36"/>
                  <a:gd name="T29" fmla="*/ 1 h 66"/>
                  <a:gd name="T30" fmla="*/ 23 w 36"/>
                  <a:gd name="T31" fmla="*/ 1 h 66"/>
                  <a:gd name="T32" fmla="*/ 26 w 36"/>
                  <a:gd name="T33" fmla="*/ 3 h 66"/>
                  <a:gd name="T34" fmla="*/ 28 w 36"/>
                  <a:gd name="T35" fmla="*/ 6 h 66"/>
                  <a:gd name="T36" fmla="*/ 31 w 36"/>
                  <a:gd name="T37" fmla="*/ 9 h 66"/>
                  <a:gd name="T38" fmla="*/ 31 w 36"/>
                  <a:gd name="T39" fmla="*/ 15 h 66"/>
                  <a:gd name="T40" fmla="*/ 33 w 36"/>
                  <a:gd name="T41" fmla="*/ 19 h 66"/>
                  <a:gd name="T42" fmla="*/ 34 w 36"/>
                  <a:gd name="T43" fmla="*/ 30 h 66"/>
                  <a:gd name="T44" fmla="*/ 34 w 36"/>
                  <a:gd name="T45" fmla="*/ 37 h 66"/>
                  <a:gd name="T46" fmla="*/ 35 w 36"/>
                  <a:gd name="T47" fmla="*/ 43 h 66"/>
                  <a:gd name="T48" fmla="*/ 28 w 36"/>
                  <a:gd name="T49" fmla="*/ 45 h 66"/>
                  <a:gd name="T50" fmla="*/ 22 w 36"/>
                  <a:gd name="T51" fmla="*/ 46 h 66"/>
                  <a:gd name="T52" fmla="*/ 18 w 36"/>
                  <a:gd name="T53" fmla="*/ 49 h 66"/>
                  <a:gd name="T54" fmla="*/ 14 w 36"/>
                  <a:gd name="T55" fmla="*/ 53 h 66"/>
                  <a:gd name="T56" fmla="*/ 9 w 36"/>
                  <a:gd name="T57" fmla="*/ 59 h 66"/>
                  <a:gd name="T58" fmla="*/ 6 w 36"/>
                  <a:gd name="T59" fmla="*/ 6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66"/>
                  <a:gd name="T92" fmla="*/ 36 w 3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66">
                    <a:moveTo>
                      <a:pt x="6" y="65"/>
                    </a:moveTo>
                    <a:lnTo>
                      <a:pt x="5" y="62"/>
                    </a:lnTo>
                    <a:lnTo>
                      <a:pt x="1" y="49"/>
                    </a:lnTo>
                    <a:lnTo>
                      <a:pt x="0" y="37"/>
                    </a:lnTo>
                    <a:lnTo>
                      <a:pt x="0" y="33"/>
                    </a:lnTo>
                    <a:lnTo>
                      <a:pt x="0" y="27"/>
                    </a:lnTo>
                    <a:lnTo>
                      <a:pt x="0" y="22"/>
                    </a:lnTo>
                    <a:lnTo>
                      <a:pt x="1" y="17"/>
                    </a:lnTo>
                    <a:lnTo>
                      <a:pt x="2" y="13"/>
                    </a:lnTo>
                    <a:lnTo>
                      <a:pt x="5" y="9"/>
                    </a:lnTo>
                    <a:lnTo>
                      <a:pt x="6" y="5"/>
                    </a:lnTo>
                    <a:lnTo>
                      <a:pt x="10" y="2"/>
                    </a:lnTo>
                    <a:lnTo>
                      <a:pt x="14" y="1"/>
                    </a:lnTo>
                    <a:lnTo>
                      <a:pt x="16" y="0"/>
                    </a:lnTo>
                    <a:lnTo>
                      <a:pt x="20" y="1"/>
                    </a:lnTo>
                    <a:lnTo>
                      <a:pt x="23" y="1"/>
                    </a:lnTo>
                    <a:lnTo>
                      <a:pt x="26" y="3"/>
                    </a:lnTo>
                    <a:lnTo>
                      <a:pt x="28" y="6"/>
                    </a:lnTo>
                    <a:lnTo>
                      <a:pt x="31" y="9"/>
                    </a:lnTo>
                    <a:lnTo>
                      <a:pt x="31" y="15"/>
                    </a:lnTo>
                    <a:lnTo>
                      <a:pt x="33" y="19"/>
                    </a:lnTo>
                    <a:lnTo>
                      <a:pt x="34" y="30"/>
                    </a:lnTo>
                    <a:lnTo>
                      <a:pt x="34" y="37"/>
                    </a:lnTo>
                    <a:lnTo>
                      <a:pt x="35" y="43"/>
                    </a:lnTo>
                    <a:lnTo>
                      <a:pt x="28" y="45"/>
                    </a:lnTo>
                    <a:lnTo>
                      <a:pt x="22" y="46"/>
                    </a:lnTo>
                    <a:lnTo>
                      <a:pt x="18" y="49"/>
                    </a:lnTo>
                    <a:lnTo>
                      <a:pt x="14" y="53"/>
                    </a:lnTo>
                    <a:lnTo>
                      <a:pt x="9" y="59"/>
                    </a:lnTo>
                    <a:lnTo>
                      <a:pt x="6" y="65"/>
                    </a:lnTo>
                  </a:path>
                </a:pathLst>
              </a:custGeom>
              <a:solidFill>
                <a:srgbClr val="FFFFFF"/>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1" name="Freeform 158">
                <a:extLst>
                  <a:ext uri="{FF2B5EF4-FFF2-40B4-BE49-F238E27FC236}">
                    <a16:creationId xmlns:a16="http://schemas.microsoft.com/office/drawing/2014/main" id="{1F1CC523-DF9E-4AB5-BDBB-5AEB74DBEB6C}"/>
                  </a:ext>
                </a:extLst>
              </p:cNvPr>
              <p:cNvSpPr>
                <a:spLocks noChangeAspect="1"/>
              </p:cNvSpPr>
              <p:nvPr/>
            </p:nvSpPr>
            <p:spPr bwMode="auto">
              <a:xfrm>
                <a:off x="1188" y="1190"/>
                <a:ext cx="36" cy="28"/>
              </a:xfrm>
              <a:custGeom>
                <a:avLst/>
                <a:gdLst>
                  <a:gd name="T0" fmla="*/ 13 w 14"/>
                  <a:gd name="T1" fmla="*/ 6 h 12"/>
                  <a:gd name="T2" fmla="*/ 11 w 14"/>
                  <a:gd name="T3" fmla="*/ 2 h 12"/>
                  <a:gd name="T4" fmla="*/ 10 w 14"/>
                  <a:gd name="T5" fmla="*/ 1 h 12"/>
                  <a:gd name="T6" fmla="*/ 9 w 14"/>
                  <a:gd name="T7" fmla="*/ 1 h 12"/>
                  <a:gd name="T8" fmla="*/ 6 w 14"/>
                  <a:gd name="T9" fmla="*/ 0 h 12"/>
                  <a:gd name="T10" fmla="*/ 3 w 14"/>
                  <a:gd name="T11" fmla="*/ 0 h 12"/>
                  <a:gd name="T12" fmla="*/ 2 w 14"/>
                  <a:gd name="T13" fmla="*/ 1 h 12"/>
                  <a:gd name="T14" fmla="*/ 0 w 14"/>
                  <a:gd name="T15" fmla="*/ 2 h 12"/>
                  <a:gd name="T16" fmla="*/ 0 w 14"/>
                  <a:gd name="T17" fmla="*/ 6 h 12"/>
                  <a:gd name="T18" fmla="*/ 1 w 14"/>
                  <a:gd name="T19" fmla="*/ 8 h 12"/>
                  <a:gd name="T20" fmla="*/ 2 w 14"/>
                  <a:gd name="T21" fmla="*/ 8 h 12"/>
                  <a:gd name="T22" fmla="*/ 3 w 14"/>
                  <a:gd name="T23" fmla="*/ 10 h 12"/>
                  <a:gd name="T24" fmla="*/ 5 w 14"/>
                  <a:gd name="T25" fmla="*/ 11 h 12"/>
                  <a:gd name="T26" fmla="*/ 7 w 14"/>
                  <a:gd name="T27" fmla="*/ 10 h 12"/>
                  <a:gd name="T28" fmla="*/ 10 w 14"/>
                  <a:gd name="T29" fmla="*/ 8 h 12"/>
                  <a:gd name="T30" fmla="*/ 11 w 14"/>
                  <a:gd name="T31" fmla="*/ 8 h 12"/>
                  <a:gd name="T32" fmla="*/ 13 w 14"/>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2"/>
                  <a:gd name="T53" fmla="*/ 14 w 14"/>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2">
                    <a:moveTo>
                      <a:pt x="13" y="6"/>
                    </a:moveTo>
                    <a:lnTo>
                      <a:pt x="11" y="2"/>
                    </a:lnTo>
                    <a:lnTo>
                      <a:pt x="10" y="1"/>
                    </a:lnTo>
                    <a:lnTo>
                      <a:pt x="9" y="1"/>
                    </a:lnTo>
                    <a:lnTo>
                      <a:pt x="6" y="0"/>
                    </a:lnTo>
                    <a:lnTo>
                      <a:pt x="3" y="0"/>
                    </a:lnTo>
                    <a:lnTo>
                      <a:pt x="2" y="1"/>
                    </a:lnTo>
                    <a:lnTo>
                      <a:pt x="0" y="2"/>
                    </a:lnTo>
                    <a:lnTo>
                      <a:pt x="0" y="6"/>
                    </a:lnTo>
                    <a:lnTo>
                      <a:pt x="1" y="8"/>
                    </a:lnTo>
                    <a:lnTo>
                      <a:pt x="2" y="8"/>
                    </a:lnTo>
                    <a:lnTo>
                      <a:pt x="3" y="10"/>
                    </a:lnTo>
                    <a:lnTo>
                      <a:pt x="5" y="11"/>
                    </a:lnTo>
                    <a:lnTo>
                      <a:pt x="7" y="10"/>
                    </a:lnTo>
                    <a:lnTo>
                      <a:pt x="10" y="8"/>
                    </a:lnTo>
                    <a:lnTo>
                      <a:pt x="11" y="8"/>
                    </a:lnTo>
                    <a:lnTo>
                      <a:pt x="13" y="6"/>
                    </a:lnTo>
                  </a:path>
                </a:pathLst>
              </a:custGeom>
              <a:solidFill>
                <a:srgbClr val="CC660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2" name="Freeform 159">
                <a:extLst>
                  <a:ext uri="{FF2B5EF4-FFF2-40B4-BE49-F238E27FC236}">
                    <a16:creationId xmlns:a16="http://schemas.microsoft.com/office/drawing/2014/main" id="{A86EC438-1F09-455C-8E1F-4ECE45B15A10}"/>
                  </a:ext>
                </a:extLst>
              </p:cNvPr>
              <p:cNvSpPr>
                <a:spLocks noChangeAspect="1"/>
              </p:cNvSpPr>
              <p:nvPr/>
            </p:nvSpPr>
            <p:spPr bwMode="auto">
              <a:xfrm>
                <a:off x="1536" y="1105"/>
                <a:ext cx="94" cy="78"/>
              </a:xfrm>
              <a:custGeom>
                <a:avLst/>
                <a:gdLst>
                  <a:gd name="T0" fmla="*/ 31 w 36"/>
                  <a:gd name="T1" fmla="*/ 2 h 33"/>
                  <a:gd name="T2" fmla="*/ 27 w 36"/>
                  <a:gd name="T3" fmla="*/ 1 h 33"/>
                  <a:gd name="T4" fmla="*/ 21 w 36"/>
                  <a:gd name="T5" fmla="*/ 0 h 33"/>
                  <a:gd name="T6" fmla="*/ 16 w 36"/>
                  <a:gd name="T7" fmla="*/ 1 h 33"/>
                  <a:gd name="T8" fmla="*/ 11 w 36"/>
                  <a:gd name="T9" fmla="*/ 2 h 33"/>
                  <a:gd name="T10" fmla="*/ 5 w 36"/>
                  <a:gd name="T11" fmla="*/ 7 h 33"/>
                  <a:gd name="T12" fmla="*/ 2 w 36"/>
                  <a:gd name="T13" fmla="*/ 13 h 33"/>
                  <a:gd name="T14" fmla="*/ 1 w 36"/>
                  <a:gd name="T15" fmla="*/ 16 h 33"/>
                  <a:gd name="T16" fmla="*/ 0 w 36"/>
                  <a:gd name="T17" fmla="*/ 19 h 33"/>
                  <a:gd name="T18" fmla="*/ 0 w 36"/>
                  <a:gd name="T19" fmla="*/ 23 h 33"/>
                  <a:gd name="T20" fmla="*/ 1 w 36"/>
                  <a:gd name="T21" fmla="*/ 26 h 33"/>
                  <a:gd name="T22" fmla="*/ 2 w 36"/>
                  <a:gd name="T23" fmla="*/ 29 h 33"/>
                  <a:gd name="T24" fmla="*/ 4 w 36"/>
                  <a:gd name="T25" fmla="*/ 30 h 33"/>
                  <a:gd name="T26" fmla="*/ 6 w 36"/>
                  <a:gd name="T27" fmla="*/ 31 h 33"/>
                  <a:gd name="T28" fmla="*/ 10 w 36"/>
                  <a:gd name="T29" fmla="*/ 32 h 33"/>
                  <a:gd name="T30" fmla="*/ 11 w 36"/>
                  <a:gd name="T31" fmla="*/ 32 h 33"/>
                  <a:gd name="T32" fmla="*/ 16 w 36"/>
                  <a:gd name="T33" fmla="*/ 31 h 33"/>
                  <a:gd name="T34" fmla="*/ 21 w 36"/>
                  <a:gd name="T35" fmla="*/ 30 h 33"/>
                  <a:gd name="T36" fmla="*/ 25 w 36"/>
                  <a:gd name="T37" fmla="*/ 27 h 33"/>
                  <a:gd name="T38" fmla="*/ 29 w 36"/>
                  <a:gd name="T39" fmla="*/ 24 h 33"/>
                  <a:gd name="T40" fmla="*/ 32 w 36"/>
                  <a:gd name="T41" fmla="*/ 20 h 33"/>
                  <a:gd name="T42" fmla="*/ 34 w 36"/>
                  <a:gd name="T43" fmla="*/ 16 h 33"/>
                  <a:gd name="T44" fmla="*/ 35 w 36"/>
                  <a:gd name="T45" fmla="*/ 11 h 33"/>
                  <a:gd name="T46" fmla="*/ 33 w 36"/>
                  <a:gd name="T47" fmla="*/ 6 h 33"/>
                  <a:gd name="T48" fmla="*/ 32 w 36"/>
                  <a:gd name="T49" fmla="*/ 3 h 33"/>
                  <a:gd name="T50" fmla="*/ 31 w 36"/>
                  <a:gd name="T51" fmla="*/ 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3"/>
                  <a:gd name="T80" fmla="*/ 36 w 36"/>
                  <a:gd name="T81" fmla="*/ 33 h 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3">
                    <a:moveTo>
                      <a:pt x="31" y="2"/>
                    </a:moveTo>
                    <a:lnTo>
                      <a:pt x="27" y="1"/>
                    </a:lnTo>
                    <a:lnTo>
                      <a:pt x="21" y="0"/>
                    </a:lnTo>
                    <a:lnTo>
                      <a:pt x="16" y="1"/>
                    </a:lnTo>
                    <a:lnTo>
                      <a:pt x="11" y="2"/>
                    </a:lnTo>
                    <a:lnTo>
                      <a:pt x="5" y="7"/>
                    </a:lnTo>
                    <a:lnTo>
                      <a:pt x="2" y="13"/>
                    </a:lnTo>
                    <a:lnTo>
                      <a:pt x="1" y="16"/>
                    </a:lnTo>
                    <a:lnTo>
                      <a:pt x="0" y="19"/>
                    </a:lnTo>
                    <a:lnTo>
                      <a:pt x="0" y="23"/>
                    </a:lnTo>
                    <a:lnTo>
                      <a:pt x="1" y="26"/>
                    </a:lnTo>
                    <a:lnTo>
                      <a:pt x="2" y="29"/>
                    </a:lnTo>
                    <a:lnTo>
                      <a:pt x="4" y="30"/>
                    </a:lnTo>
                    <a:lnTo>
                      <a:pt x="6" y="31"/>
                    </a:lnTo>
                    <a:lnTo>
                      <a:pt x="10" y="32"/>
                    </a:lnTo>
                    <a:lnTo>
                      <a:pt x="11" y="32"/>
                    </a:lnTo>
                    <a:lnTo>
                      <a:pt x="16" y="31"/>
                    </a:lnTo>
                    <a:lnTo>
                      <a:pt x="21" y="30"/>
                    </a:lnTo>
                    <a:lnTo>
                      <a:pt x="25" y="27"/>
                    </a:lnTo>
                    <a:lnTo>
                      <a:pt x="29" y="24"/>
                    </a:lnTo>
                    <a:lnTo>
                      <a:pt x="32" y="20"/>
                    </a:lnTo>
                    <a:lnTo>
                      <a:pt x="34" y="16"/>
                    </a:lnTo>
                    <a:lnTo>
                      <a:pt x="35" y="11"/>
                    </a:lnTo>
                    <a:lnTo>
                      <a:pt x="33" y="6"/>
                    </a:lnTo>
                    <a:lnTo>
                      <a:pt x="32" y="3"/>
                    </a:lnTo>
                    <a:lnTo>
                      <a:pt x="31" y="2"/>
                    </a:lnTo>
                  </a:path>
                </a:pathLst>
              </a:custGeom>
              <a:solidFill>
                <a:srgbClr val="CC660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3" name="Freeform 160">
                <a:extLst>
                  <a:ext uri="{FF2B5EF4-FFF2-40B4-BE49-F238E27FC236}">
                    <a16:creationId xmlns:a16="http://schemas.microsoft.com/office/drawing/2014/main" id="{F8AA2E0C-9DA2-45CF-89CE-6AEB66D98DB4}"/>
                  </a:ext>
                </a:extLst>
              </p:cNvPr>
              <p:cNvSpPr>
                <a:spLocks noChangeAspect="1"/>
              </p:cNvSpPr>
              <p:nvPr/>
            </p:nvSpPr>
            <p:spPr bwMode="auto">
              <a:xfrm>
                <a:off x="1300" y="1242"/>
                <a:ext cx="110" cy="250"/>
              </a:xfrm>
              <a:custGeom>
                <a:avLst/>
                <a:gdLst>
                  <a:gd name="T0" fmla="*/ 19 w 42"/>
                  <a:gd name="T1" fmla="*/ 105 h 106"/>
                  <a:gd name="T2" fmla="*/ 19 w 42"/>
                  <a:gd name="T3" fmla="*/ 83 h 106"/>
                  <a:gd name="T4" fmla="*/ 21 w 42"/>
                  <a:gd name="T5" fmla="*/ 70 h 106"/>
                  <a:gd name="T6" fmla="*/ 22 w 42"/>
                  <a:gd name="T7" fmla="*/ 55 h 106"/>
                  <a:gd name="T8" fmla="*/ 25 w 42"/>
                  <a:gd name="T9" fmla="*/ 42 h 106"/>
                  <a:gd name="T10" fmla="*/ 29 w 42"/>
                  <a:gd name="T11" fmla="*/ 30 h 106"/>
                  <a:gd name="T12" fmla="*/ 33 w 42"/>
                  <a:gd name="T13" fmla="*/ 18 h 106"/>
                  <a:gd name="T14" fmla="*/ 38 w 42"/>
                  <a:gd name="T15" fmla="*/ 6 h 106"/>
                  <a:gd name="T16" fmla="*/ 41 w 42"/>
                  <a:gd name="T17" fmla="*/ 0 h 106"/>
                  <a:gd name="T18" fmla="*/ 37 w 42"/>
                  <a:gd name="T19" fmla="*/ 3 h 106"/>
                  <a:gd name="T20" fmla="*/ 32 w 42"/>
                  <a:gd name="T21" fmla="*/ 8 h 106"/>
                  <a:gd name="T22" fmla="*/ 29 w 42"/>
                  <a:gd name="T23" fmla="*/ 13 h 106"/>
                  <a:gd name="T24" fmla="*/ 26 w 42"/>
                  <a:gd name="T25" fmla="*/ 18 h 106"/>
                  <a:gd name="T26" fmla="*/ 17 w 42"/>
                  <a:gd name="T27" fmla="*/ 33 h 106"/>
                  <a:gd name="T28" fmla="*/ 10 w 42"/>
                  <a:gd name="T29" fmla="*/ 49 h 106"/>
                  <a:gd name="T30" fmla="*/ 2 w 42"/>
                  <a:gd name="T31" fmla="*/ 78 h 106"/>
                  <a:gd name="T32" fmla="*/ 0 w 42"/>
                  <a:gd name="T33" fmla="*/ 84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06"/>
                  <a:gd name="T53" fmla="*/ 42 w 42"/>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06">
                    <a:moveTo>
                      <a:pt x="19" y="105"/>
                    </a:moveTo>
                    <a:lnTo>
                      <a:pt x="19" y="83"/>
                    </a:lnTo>
                    <a:lnTo>
                      <a:pt x="21" y="70"/>
                    </a:lnTo>
                    <a:lnTo>
                      <a:pt x="22" y="55"/>
                    </a:lnTo>
                    <a:lnTo>
                      <a:pt x="25" y="42"/>
                    </a:lnTo>
                    <a:lnTo>
                      <a:pt x="29" y="30"/>
                    </a:lnTo>
                    <a:lnTo>
                      <a:pt x="33" y="18"/>
                    </a:lnTo>
                    <a:lnTo>
                      <a:pt x="38" y="6"/>
                    </a:lnTo>
                    <a:lnTo>
                      <a:pt x="41" y="0"/>
                    </a:lnTo>
                    <a:lnTo>
                      <a:pt x="37" y="3"/>
                    </a:lnTo>
                    <a:lnTo>
                      <a:pt x="32" y="8"/>
                    </a:lnTo>
                    <a:lnTo>
                      <a:pt x="29" y="13"/>
                    </a:lnTo>
                    <a:lnTo>
                      <a:pt x="26" y="18"/>
                    </a:lnTo>
                    <a:lnTo>
                      <a:pt x="17" y="33"/>
                    </a:lnTo>
                    <a:lnTo>
                      <a:pt x="10" y="49"/>
                    </a:lnTo>
                    <a:lnTo>
                      <a:pt x="2" y="78"/>
                    </a:lnTo>
                    <a:lnTo>
                      <a:pt x="0" y="84"/>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4" name="Freeform 161">
                <a:extLst>
                  <a:ext uri="{FF2B5EF4-FFF2-40B4-BE49-F238E27FC236}">
                    <a16:creationId xmlns:a16="http://schemas.microsoft.com/office/drawing/2014/main" id="{8CAAFA56-6B05-4988-9BEB-35E13CE1E6F9}"/>
                  </a:ext>
                </a:extLst>
              </p:cNvPr>
              <p:cNvSpPr>
                <a:spLocks noChangeAspect="1"/>
              </p:cNvSpPr>
              <p:nvPr/>
            </p:nvSpPr>
            <p:spPr bwMode="auto">
              <a:xfrm>
                <a:off x="1546" y="1107"/>
                <a:ext cx="76" cy="38"/>
              </a:xfrm>
              <a:custGeom>
                <a:avLst/>
                <a:gdLst>
                  <a:gd name="T0" fmla="*/ 0 w 29"/>
                  <a:gd name="T1" fmla="*/ 15 h 16"/>
                  <a:gd name="T2" fmla="*/ 2 w 29"/>
                  <a:gd name="T3" fmla="*/ 10 h 16"/>
                  <a:gd name="T4" fmla="*/ 4 w 29"/>
                  <a:gd name="T5" fmla="*/ 6 h 16"/>
                  <a:gd name="T6" fmla="*/ 5 w 29"/>
                  <a:gd name="T7" fmla="*/ 5 h 16"/>
                  <a:gd name="T8" fmla="*/ 9 w 29"/>
                  <a:gd name="T9" fmla="*/ 3 h 16"/>
                  <a:gd name="T10" fmla="*/ 11 w 29"/>
                  <a:gd name="T11" fmla="*/ 2 h 16"/>
                  <a:gd name="T12" fmla="*/ 15 w 29"/>
                  <a:gd name="T13" fmla="*/ 1 h 16"/>
                  <a:gd name="T14" fmla="*/ 18 w 29"/>
                  <a:gd name="T15" fmla="*/ 0 h 16"/>
                  <a:gd name="T16" fmla="*/ 21 w 29"/>
                  <a:gd name="T17" fmla="*/ 0 h 16"/>
                  <a:gd name="T18" fmla="*/ 25 w 29"/>
                  <a:gd name="T19" fmla="*/ 1 h 16"/>
                  <a:gd name="T20" fmla="*/ 28 w 29"/>
                  <a:gd name="T21" fmla="*/ 2 h 16"/>
                  <a:gd name="T22" fmla="*/ 22 w 29"/>
                  <a:gd name="T23" fmla="*/ 1 h 16"/>
                  <a:gd name="T24" fmla="*/ 18 w 29"/>
                  <a:gd name="T25" fmla="*/ 1 h 16"/>
                  <a:gd name="T26" fmla="*/ 14 w 29"/>
                  <a:gd name="T27" fmla="*/ 2 h 16"/>
                  <a:gd name="T28" fmla="*/ 11 w 29"/>
                  <a:gd name="T29" fmla="*/ 3 h 16"/>
                  <a:gd name="T30" fmla="*/ 9 w 29"/>
                  <a:gd name="T31" fmla="*/ 6 h 16"/>
                  <a:gd name="T32" fmla="*/ 5 w 29"/>
                  <a:gd name="T33" fmla="*/ 10 h 16"/>
                  <a:gd name="T34" fmla="*/ 3 w 29"/>
                  <a:gd name="T35" fmla="*/ 15 h 16"/>
                  <a:gd name="T36" fmla="*/ 0 w 29"/>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6"/>
                  <a:gd name="T59" fmla="*/ 29 w 29"/>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6">
                    <a:moveTo>
                      <a:pt x="0" y="15"/>
                    </a:moveTo>
                    <a:lnTo>
                      <a:pt x="2" y="10"/>
                    </a:lnTo>
                    <a:lnTo>
                      <a:pt x="4" y="6"/>
                    </a:lnTo>
                    <a:lnTo>
                      <a:pt x="5" y="5"/>
                    </a:lnTo>
                    <a:lnTo>
                      <a:pt x="9" y="3"/>
                    </a:lnTo>
                    <a:lnTo>
                      <a:pt x="11" y="2"/>
                    </a:lnTo>
                    <a:lnTo>
                      <a:pt x="15" y="1"/>
                    </a:lnTo>
                    <a:lnTo>
                      <a:pt x="18" y="0"/>
                    </a:lnTo>
                    <a:lnTo>
                      <a:pt x="21" y="0"/>
                    </a:lnTo>
                    <a:lnTo>
                      <a:pt x="25" y="1"/>
                    </a:lnTo>
                    <a:lnTo>
                      <a:pt x="28" y="2"/>
                    </a:lnTo>
                    <a:lnTo>
                      <a:pt x="22" y="1"/>
                    </a:lnTo>
                    <a:lnTo>
                      <a:pt x="18" y="1"/>
                    </a:lnTo>
                    <a:lnTo>
                      <a:pt x="14" y="2"/>
                    </a:lnTo>
                    <a:lnTo>
                      <a:pt x="11" y="3"/>
                    </a:lnTo>
                    <a:lnTo>
                      <a:pt x="9" y="6"/>
                    </a:lnTo>
                    <a:lnTo>
                      <a:pt x="5" y="10"/>
                    </a:lnTo>
                    <a:lnTo>
                      <a:pt x="3" y="15"/>
                    </a:lnTo>
                    <a:lnTo>
                      <a:pt x="0" y="15"/>
                    </a:lnTo>
                  </a:path>
                </a:pathLst>
              </a:custGeom>
              <a:solidFill>
                <a:srgbClr val="CC660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5" name="Freeform 162">
                <a:extLst>
                  <a:ext uri="{FF2B5EF4-FFF2-40B4-BE49-F238E27FC236}">
                    <a16:creationId xmlns:a16="http://schemas.microsoft.com/office/drawing/2014/main" id="{BD21487A-B530-43A8-96F4-C39C00C3D0E2}"/>
                  </a:ext>
                </a:extLst>
              </p:cNvPr>
              <p:cNvSpPr>
                <a:spLocks noChangeAspect="1"/>
              </p:cNvSpPr>
              <p:nvPr/>
            </p:nvSpPr>
            <p:spPr bwMode="auto">
              <a:xfrm>
                <a:off x="1316" y="1133"/>
                <a:ext cx="180" cy="87"/>
              </a:xfrm>
              <a:custGeom>
                <a:avLst/>
                <a:gdLst>
                  <a:gd name="T0" fmla="*/ 0 w 69"/>
                  <a:gd name="T1" fmla="*/ 36 h 37"/>
                  <a:gd name="T2" fmla="*/ 7 w 69"/>
                  <a:gd name="T3" fmla="*/ 28 h 37"/>
                  <a:gd name="T4" fmla="*/ 19 w 69"/>
                  <a:gd name="T5" fmla="*/ 15 h 37"/>
                  <a:gd name="T6" fmla="*/ 30 w 69"/>
                  <a:gd name="T7" fmla="*/ 8 h 37"/>
                  <a:gd name="T8" fmla="*/ 37 w 69"/>
                  <a:gd name="T9" fmla="*/ 5 h 37"/>
                  <a:gd name="T10" fmla="*/ 44 w 69"/>
                  <a:gd name="T11" fmla="*/ 1 h 37"/>
                  <a:gd name="T12" fmla="*/ 52 w 69"/>
                  <a:gd name="T13" fmla="*/ 0 h 37"/>
                  <a:gd name="T14" fmla="*/ 61 w 69"/>
                  <a:gd name="T15" fmla="*/ 0 h 37"/>
                  <a:gd name="T16" fmla="*/ 68 w 6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7"/>
                  <a:gd name="T29" fmla="*/ 69 w 6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7">
                    <a:moveTo>
                      <a:pt x="0" y="36"/>
                    </a:moveTo>
                    <a:lnTo>
                      <a:pt x="7" y="28"/>
                    </a:lnTo>
                    <a:lnTo>
                      <a:pt x="19" y="15"/>
                    </a:lnTo>
                    <a:lnTo>
                      <a:pt x="30" y="8"/>
                    </a:lnTo>
                    <a:lnTo>
                      <a:pt x="37" y="5"/>
                    </a:lnTo>
                    <a:lnTo>
                      <a:pt x="44" y="1"/>
                    </a:lnTo>
                    <a:lnTo>
                      <a:pt x="52" y="0"/>
                    </a:lnTo>
                    <a:lnTo>
                      <a:pt x="61" y="0"/>
                    </a:lnTo>
                    <a:lnTo>
                      <a:pt x="68" y="1"/>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6" name="Freeform 163">
                <a:extLst>
                  <a:ext uri="{FF2B5EF4-FFF2-40B4-BE49-F238E27FC236}">
                    <a16:creationId xmlns:a16="http://schemas.microsoft.com/office/drawing/2014/main" id="{FCDA967F-F675-4B1D-AD53-9AF2D1B1EB49}"/>
                  </a:ext>
                </a:extLst>
              </p:cNvPr>
              <p:cNvSpPr>
                <a:spLocks noChangeAspect="1"/>
              </p:cNvSpPr>
              <p:nvPr/>
            </p:nvSpPr>
            <p:spPr bwMode="auto">
              <a:xfrm>
                <a:off x="764" y="1185"/>
                <a:ext cx="261" cy="94"/>
              </a:xfrm>
              <a:custGeom>
                <a:avLst/>
                <a:gdLst>
                  <a:gd name="T0" fmla="*/ 0 w 100"/>
                  <a:gd name="T1" fmla="*/ 39 h 40"/>
                  <a:gd name="T2" fmla="*/ 1 w 100"/>
                  <a:gd name="T3" fmla="*/ 29 h 40"/>
                  <a:gd name="T4" fmla="*/ 4 w 100"/>
                  <a:gd name="T5" fmla="*/ 20 h 40"/>
                  <a:gd name="T6" fmla="*/ 10 w 100"/>
                  <a:gd name="T7" fmla="*/ 13 h 40"/>
                  <a:gd name="T8" fmla="*/ 18 w 100"/>
                  <a:gd name="T9" fmla="*/ 6 h 40"/>
                  <a:gd name="T10" fmla="*/ 24 w 100"/>
                  <a:gd name="T11" fmla="*/ 2 h 40"/>
                  <a:gd name="T12" fmla="*/ 33 w 100"/>
                  <a:gd name="T13" fmla="*/ 1 h 40"/>
                  <a:gd name="T14" fmla="*/ 42 w 100"/>
                  <a:gd name="T15" fmla="*/ 0 h 40"/>
                  <a:gd name="T16" fmla="*/ 52 w 100"/>
                  <a:gd name="T17" fmla="*/ 0 h 40"/>
                  <a:gd name="T18" fmla="*/ 65 w 100"/>
                  <a:gd name="T19" fmla="*/ 0 h 40"/>
                  <a:gd name="T20" fmla="*/ 76 w 100"/>
                  <a:gd name="T21" fmla="*/ 1 h 40"/>
                  <a:gd name="T22" fmla="*/ 91 w 100"/>
                  <a:gd name="T23" fmla="*/ 3 h 40"/>
                  <a:gd name="T24" fmla="*/ 99 w 100"/>
                  <a:gd name="T25" fmla="*/ 6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40"/>
                  <a:gd name="T41" fmla="*/ 100 w 10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40">
                    <a:moveTo>
                      <a:pt x="0" y="39"/>
                    </a:moveTo>
                    <a:lnTo>
                      <a:pt x="1" y="29"/>
                    </a:lnTo>
                    <a:lnTo>
                      <a:pt x="4" y="20"/>
                    </a:lnTo>
                    <a:lnTo>
                      <a:pt x="10" y="13"/>
                    </a:lnTo>
                    <a:lnTo>
                      <a:pt x="18" y="6"/>
                    </a:lnTo>
                    <a:lnTo>
                      <a:pt x="24" y="2"/>
                    </a:lnTo>
                    <a:lnTo>
                      <a:pt x="33" y="1"/>
                    </a:lnTo>
                    <a:lnTo>
                      <a:pt x="42" y="0"/>
                    </a:lnTo>
                    <a:lnTo>
                      <a:pt x="52" y="0"/>
                    </a:lnTo>
                    <a:lnTo>
                      <a:pt x="65" y="0"/>
                    </a:lnTo>
                    <a:lnTo>
                      <a:pt x="76" y="1"/>
                    </a:lnTo>
                    <a:lnTo>
                      <a:pt x="91" y="3"/>
                    </a:lnTo>
                    <a:lnTo>
                      <a:pt x="99" y="6"/>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7" name="Freeform 164">
                <a:extLst>
                  <a:ext uri="{FF2B5EF4-FFF2-40B4-BE49-F238E27FC236}">
                    <a16:creationId xmlns:a16="http://schemas.microsoft.com/office/drawing/2014/main" id="{A578F0E5-97AD-492E-922D-58D8A5EB52E6}"/>
                  </a:ext>
                </a:extLst>
              </p:cNvPr>
              <p:cNvSpPr>
                <a:spLocks noChangeAspect="1"/>
              </p:cNvSpPr>
              <p:nvPr/>
            </p:nvSpPr>
            <p:spPr bwMode="auto">
              <a:xfrm>
                <a:off x="1028" y="1145"/>
                <a:ext cx="120" cy="42"/>
              </a:xfrm>
              <a:custGeom>
                <a:avLst/>
                <a:gdLst>
                  <a:gd name="T0" fmla="*/ 0 w 46"/>
                  <a:gd name="T1" fmla="*/ 17 h 18"/>
                  <a:gd name="T2" fmla="*/ 3 w 46"/>
                  <a:gd name="T3" fmla="*/ 11 h 18"/>
                  <a:gd name="T4" fmla="*/ 10 w 46"/>
                  <a:gd name="T5" fmla="*/ 6 h 18"/>
                  <a:gd name="T6" fmla="*/ 19 w 46"/>
                  <a:gd name="T7" fmla="*/ 2 h 18"/>
                  <a:gd name="T8" fmla="*/ 27 w 46"/>
                  <a:gd name="T9" fmla="*/ 1 h 18"/>
                  <a:gd name="T10" fmla="*/ 38 w 46"/>
                  <a:gd name="T11" fmla="*/ 0 h 18"/>
                  <a:gd name="T12" fmla="*/ 45 w 46"/>
                  <a:gd name="T13" fmla="*/ 1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17"/>
                    </a:moveTo>
                    <a:lnTo>
                      <a:pt x="3" y="11"/>
                    </a:lnTo>
                    <a:lnTo>
                      <a:pt x="10" y="6"/>
                    </a:lnTo>
                    <a:lnTo>
                      <a:pt x="19" y="2"/>
                    </a:lnTo>
                    <a:lnTo>
                      <a:pt x="27" y="1"/>
                    </a:lnTo>
                    <a:lnTo>
                      <a:pt x="38" y="0"/>
                    </a:lnTo>
                    <a:lnTo>
                      <a:pt x="45" y="1"/>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8" name="Freeform 165">
                <a:extLst>
                  <a:ext uri="{FF2B5EF4-FFF2-40B4-BE49-F238E27FC236}">
                    <a16:creationId xmlns:a16="http://schemas.microsoft.com/office/drawing/2014/main" id="{6F35C4F4-1C82-40F9-A11F-09201C9E7D9D}"/>
                  </a:ext>
                </a:extLst>
              </p:cNvPr>
              <p:cNvSpPr>
                <a:spLocks noChangeAspect="1"/>
              </p:cNvSpPr>
              <p:nvPr/>
            </p:nvSpPr>
            <p:spPr bwMode="auto">
              <a:xfrm>
                <a:off x="1342" y="1428"/>
                <a:ext cx="346" cy="137"/>
              </a:xfrm>
              <a:custGeom>
                <a:avLst/>
                <a:gdLst>
                  <a:gd name="T0" fmla="*/ 0 w 132"/>
                  <a:gd name="T1" fmla="*/ 57 h 58"/>
                  <a:gd name="T2" fmla="*/ 10 w 132"/>
                  <a:gd name="T3" fmla="*/ 53 h 58"/>
                  <a:gd name="T4" fmla="*/ 19 w 132"/>
                  <a:gd name="T5" fmla="*/ 48 h 58"/>
                  <a:gd name="T6" fmla="*/ 29 w 132"/>
                  <a:gd name="T7" fmla="*/ 42 h 58"/>
                  <a:gd name="T8" fmla="*/ 41 w 132"/>
                  <a:gd name="T9" fmla="*/ 34 h 58"/>
                  <a:gd name="T10" fmla="*/ 51 w 132"/>
                  <a:gd name="T11" fmla="*/ 27 h 58"/>
                  <a:gd name="T12" fmla="*/ 59 w 132"/>
                  <a:gd name="T13" fmla="*/ 19 h 58"/>
                  <a:gd name="T14" fmla="*/ 69 w 132"/>
                  <a:gd name="T15" fmla="*/ 13 h 58"/>
                  <a:gd name="T16" fmla="*/ 77 w 132"/>
                  <a:gd name="T17" fmla="*/ 8 h 58"/>
                  <a:gd name="T18" fmla="*/ 82 w 132"/>
                  <a:gd name="T19" fmla="*/ 4 h 58"/>
                  <a:gd name="T20" fmla="*/ 89 w 132"/>
                  <a:gd name="T21" fmla="*/ 1 h 58"/>
                  <a:gd name="T22" fmla="*/ 94 w 132"/>
                  <a:gd name="T23" fmla="*/ 1 h 58"/>
                  <a:gd name="T24" fmla="*/ 99 w 132"/>
                  <a:gd name="T25" fmla="*/ 0 h 58"/>
                  <a:gd name="T26" fmla="*/ 106 w 132"/>
                  <a:gd name="T27" fmla="*/ 0 h 58"/>
                  <a:gd name="T28" fmla="*/ 112 w 132"/>
                  <a:gd name="T29" fmla="*/ 1 h 58"/>
                  <a:gd name="T30" fmla="*/ 119 w 132"/>
                  <a:gd name="T31" fmla="*/ 2 h 58"/>
                  <a:gd name="T32" fmla="*/ 124 w 132"/>
                  <a:gd name="T33" fmla="*/ 5 h 58"/>
                  <a:gd name="T34" fmla="*/ 128 w 132"/>
                  <a:gd name="T35" fmla="*/ 8 h 58"/>
                  <a:gd name="T36" fmla="*/ 131 w 132"/>
                  <a:gd name="T37" fmla="*/ 1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8"/>
                  <a:gd name="T59" fmla="*/ 132 w 13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8">
                    <a:moveTo>
                      <a:pt x="0" y="57"/>
                    </a:moveTo>
                    <a:lnTo>
                      <a:pt x="10" y="53"/>
                    </a:lnTo>
                    <a:lnTo>
                      <a:pt x="19" y="48"/>
                    </a:lnTo>
                    <a:lnTo>
                      <a:pt x="29" y="42"/>
                    </a:lnTo>
                    <a:lnTo>
                      <a:pt x="41" y="34"/>
                    </a:lnTo>
                    <a:lnTo>
                      <a:pt x="51" y="27"/>
                    </a:lnTo>
                    <a:lnTo>
                      <a:pt x="59" y="19"/>
                    </a:lnTo>
                    <a:lnTo>
                      <a:pt x="69" y="13"/>
                    </a:lnTo>
                    <a:lnTo>
                      <a:pt x="77" y="8"/>
                    </a:lnTo>
                    <a:lnTo>
                      <a:pt x="82" y="4"/>
                    </a:lnTo>
                    <a:lnTo>
                      <a:pt x="89" y="1"/>
                    </a:lnTo>
                    <a:lnTo>
                      <a:pt x="94" y="1"/>
                    </a:lnTo>
                    <a:lnTo>
                      <a:pt x="99" y="0"/>
                    </a:lnTo>
                    <a:lnTo>
                      <a:pt x="106" y="0"/>
                    </a:lnTo>
                    <a:lnTo>
                      <a:pt x="112" y="1"/>
                    </a:lnTo>
                    <a:lnTo>
                      <a:pt x="119" y="2"/>
                    </a:lnTo>
                    <a:lnTo>
                      <a:pt x="124" y="5"/>
                    </a:lnTo>
                    <a:lnTo>
                      <a:pt x="128" y="8"/>
                    </a:lnTo>
                    <a:lnTo>
                      <a:pt x="131" y="11"/>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9" name="Freeform 166">
                <a:extLst>
                  <a:ext uri="{FF2B5EF4-FFF2-40B4-BE49-F238E27FC236}">
                    <a16:creationId xmlns:a16="http://schemas.microsoft.com/office/drawing/2014/main" id="{1E3B4D15-CB4A-4D71-A5C0-DDE4F7836868}"/>
                  </a:ext>
                </a:extLst>
              </p:cNvPr>
              <p:cNvSpPr>
                <a:spLocks noChangeAspect="1"/>
              </p:cNvSpPr>
              <p:nvPr/>
            </p:nvSpPr>
            <p:spPr bwMode="auto">
              <a:xfrm>
                <a:off x="1562" y="1529"/>
                <a:ext cx="99" cy="29"/>
              </a:xfrm>
              <a:custGeom>
                <a:avLst/>
                <a:gdLst>
                  <a:gd name="T0" fmla="*/ 0 w 38"/>
                  <a:gd name="T1" fmla="*/ 10 h 12"/>
                  <a:gd name="T2" fmla="*/ 4 w 38"/>
                  <a:gd name="T3" fmla="*/ 11 h 12"/>
                  <a:gd name="T4" fmla="*/ 9 w 38"/>
                  <a:gd name="T5" fmla="*/ 11 h 12"/>
                  <a:gd name="T6" fmla="*/ 15 w 38"/>
                  <a:gd name="T7" fmla="*/ 11 h 12"/>
                  <a:gd name="T8" fmla="*/ 21 w 38"/>
                  <a:gd name="T9" fmla="*/ 9 h 12"/>
                  <a:gd name="T10" fmla="*/ 27 w 38"/>
                  <a:gd name="T11" fmla="*/ 6 h 12"/>
                  <a:gd name="T12" fmla="*/ 32 w 38"/>
                  <a:gd name="T13" fmla="*/ 4 h 12"/>
                  <a:gd name="T14" fmla="*/ 37 w 3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2"/>
                  <a:gd name="T26" fmla="*/ 38 w 3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2">
                    <a:moveTo>
                      <a:pt x="0" y="10"/>
                    </a:moveTo>
                    <a:lnTo>
                      <a:pt x="4" y="11"/>
                    </a:lnTo>
                    <a:lnTo>
                      <a:pt x="9" y="11"/>
                    </a:lnTo>
                    <a:lnTo>
                      <a:pt x="15" y="11"/>
                    </a:lnTo>
                    <a:lnTo>
                      <a:pt x="21" y="9"/>
                    </a:lnTo>
                    <a:lnTo>
                      <a:pt x="27" y="6"/>
                    </a:lnTo>
                    <a:lnTo>
                      <a:pt x="32" y="4"/>
                    </a:lnTo>
                    <a:lnTo>
                      <a:pt x="37"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0" name="Freeform 167">
                <a:extLst>
                  <a:ext uri="{FF2B5EF4-FFF2-40B4-BE49-F238E27FC236}">
                    <a16:creationId xmlns:a16="http://schemas.microsoft.com/office/drawing/2014/main" id="{970376BE-D6BA-4174-A294-A5AD6590B618}"/>
                  </a:ext>
                </a:extLst>
              </p:cNvPr>
              <p:cNvSpPr>
                <a:spLocks noChangeAspect="1"/>
              </p:cNvSpPr>
              <p:nvPr/>
            </p:nvSpPr>
            <p:spPr bwMode="auto">
              <a:xfrm>
                <a:off x="900" y="1676"/>
                <a:ext cx="199" cy="37"/>
              </a:xfrm>
              <a:custGeom>
                <a:avLst/>
                <a:gdLst>
                  <a:gd name="T0" fmla="*/ 0 w 76"/>
                  <a:gd name="T1" fmla="*/ 15 h 16"/>
                  <a:gd name="T2" fmla="*/ 7 w 76"/>
                  <a:gd name="T3" fmla="*/ 8 h 16"/>
                  <a:gd name="T4" fmla="*/ 18 w 76"/>
                  <a:gd name="T5" fmla="*/ 3 h 16"/>
                  <a:gd name="T6" fmla="*/ 27 w 76"/>
                  <a:gd name="T7" fmla="*/ 1 h 16"/>
                  <a:gd name="T8" fmla="*/ 40 w 76"/>
                  <a:gd name="T9" fmla="*/ 0 h 16"/>
                  <a:gd name="T10" fmla="*/ 52 w 76"/>
                  <a:gd name="T11" fmla="*/ 0 h 16"/>
                  <a:gd name="T12" fmla="*/ 65 w 76"/>
                  <a:gd name="T13" fmla="*/ 1 h 16"/>
                  <a:gd name="T14" fmla="*/ 75 w 76"/>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6"/>
                  <a:gd name="T26" fmla="*/ 76 w 7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6">
                    <a:moveTo>
                      <a:pt x="0" y="15"/>
                    </a:moveTo>
                    <a:lnTo>
                      <a:pt x="7" y="8"/>
                    </a:lnTo>
                    <a:lnTo>
                      <a:pt x="18" y="3"/>
                    </a:lnTo>
                    <a:lnTo>
                      <a:pt x="27" y="1"/>
                    </a:lnTo>
                    <a:lnTo>
                      <a:pt x="40" y="0"/>
                    </a:lnTo>
                    <a:lnTo>
                      <a:pt x="52" y="0"/>
                    </a:lnTo>
                    <a:lnTo>
                      <a:pt x="65" y="1"/>
                    </a:lnTo>
                    <a:lnTo>
                      <a:pt x="75" y="3"/>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1" name="Freeform 168">
                <a:extLst>
                  <a:ext uri="{FF2B5EF4-FFF2-40B4-BE49-F238E27FC236}">
                    <a16:creationId xmlns:a16="http://schemas.microsoft.com/office/drawing/2014/main" id="{6D89FC05-F113-4CAA-81C5-18EACD1FA792}"/>
                  </a:ext>
                </a:extLst>
              </p:cNvPr>
              <p:cNvSpPr>
                <a:spLocks noChangeAspect="1"/>
              </p:cNvSpPr>
              <p:nvPr/>
            </p:nvSpPr>
            <p:spPr bwMode="auto">
              <a:xfrm>
                <a:off x="1339" y="1638"/>
                <a:ext cx="199" cy="33"/>
              </a:xfrm>
              <a:custGeom>
                <a:avLst/>
                <a:gdLst>
                  <a:gd name="T0" fmla="*/ 0 w 76"/>
                  <a:gd name="T1" fmla="*/ 13 h 14"/>
                  <a:gd name="T2" fmla="*/ 13 w 76"/>
                  <a:gd name="T3" fmla="*/ 7 h 14"/>
                  <a:gd name="T4" fmla="*/ 24 w 76"/>
                  <a:gd name="T5" fmla="*/ 3 h 14"/>
                  <a:gd name="T6" fmla="*/ 34 w 76"/>
                  <a:gd name="T7" fmla="*/ 1 h 14"/>
                  <a:gd name="T8" fmla="*/ 44 w 76"/>
                  <a:gd name="T9" fmla="*/ 0 h 14"/>
                  <a:gd name="T10" fmla="*/ 54 w 76"/>
                  <a:gd name="T11" fmla="*/ 1 h 14"/>
                  <a:gd name="T12" fmla="*/ 65 w 76"/>
                  <a:gd name="T13" fmla="*/ 3 h 14"/>
                  <a:gd name="T14" fmla="*/ 75 w 76"/>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4"/>
                  <a:gd name="T26" fmla="*/ 76 w 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4">
                    <a:moveTo>
                      <a:pt x="0" y="13"/>
                    </a:moveTo>
                    <a:lnTo>
                      <a:pt x="13" y="7"/>
                    </a:lnTo>
                    <a:lnTo>
                      <a:pt x="24" y="3"/>
                    </a:lnTo>
                    <a:lnTo>
                      <a:pt x="34" y="1"/>
                    </a:lnTo>
                    <a:lnTo>
                      <a:pt x="44" y="0"/>
                    </a:lnTo>
                    <a:lnTo>
                      <a:pt x="54" y="1"/>
                    </a:lnTo>
                    <a:lnTo>
                      <a:pt x="65" y="3"/>
                    </a:lnTo>
                    <a:lnTo>
                      <a:pt x="75" y="9"/>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pic>
          <p:nvPicPr>
            <p:cNvPr id="12304" name="Picture 169" descr="Baby_crawling">
              <a:extLst>
                <a:ext uri="{FF2B5EF4-FFF2-40B4-BE49-F238E27FC236}">
                  <a16:creationId xmlns:a16="http://schemas.microsoft.com/office/drawing/2014/main" id="{8CD52F0B-B973-4690-9401-FB67326A4D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8" y="805"/>
              <a:ext cx="608"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Text Box 170">
              <a:extLst>
                <a:ext uri="{FF2B5EF4-FFF2-40B4-BE49-F238E27FC236}">
                  <a16:creationId xmlns:a16="http://schemas.microsoft.com/office/drawing/2014/main" id="{AEAE80FC-ACA9-456D-A238-3BD2891A457C}"/>
                </a:ext>
              </a:extLst>
            </p:cNvPr>
            <p:cNvSpPr txBox="1">
              <a:spLocks noChangeArrowheads="1"/>
            </p:cNvSpPr>
            <p:nvPr/>
          </p:nvSpPr>
          <p:spPr bwMode="auto">
            <a:xfrm>
              <a:off x="2270" y="638"/>
              <a:ext cx="2878"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err="1">
                  <a:solidFill>
                    <a:schemeClr val="bg1"/>
                  </a:solidFill>
                </a:rPr>
                <a:t>Multilokulární</a:t>
              </a:r>
              <a:endParaRPr lang="fr-FR" altLang="cs-CZ" dirty="0">
                <a:solidFill>
                  <a:schemeClr val="bg1"/>
                </a:solidFill>
              </a:endParaRPr>
            </a:p>
            <a:p>
              <a:pPr eaLnBrk="1" hangingPunct="1"/>
              <a:r>
                <a:rPr lang="cs-CZ" altLang="cs-CZ" dirty="0">
                  <a:solidFill>
                    <a:schemeClr val="bg1"/>
                  </a:solidFill>
                </a:rPr>
                <a:t>Ukládání a mobilizace lipidů </a:t>
              </a:r>
              <a:r>
                <a:rPr lang="fr-FR" altLang="cs-CZ" dirty="0">
                  <a:solidFill>
                    <a:schemeClr val="bg1"/>
                  </a:solidFill>
                </a:rPr>
                <a:t>(++)</a:t>
              </a:r>
            </a:p>
            <a:p>
              <a:pPr eaLnBrk="1" hangingPunct="1"/>
              <a:r>
                <a:rPr lang="fr-FR" altLang="cs-CZ" dirty="0">
                  <a:solidFill>
                    <a:schemeClr val="bg1"/>
                  </a:solidFill>
                </a:rPr>
                <a:t>Mitochondri</a:t>
              </a:r>
              <a:r>
                <a:rPr lang="cs-CZ" altLang="cs-CZ" dirty="0">
                  <a:solidFill>
                    <a:schemeClr val="bg1"/>
                  </a:solidFill>
                </a:rPr>
                <a:t>e</a:t>
              </a:r>
              <a:r>
                <a:rPr lang="fr-FR" altLang="cs-CZ" dirty="0">
                  <a:solidFill>
                    <a:schemeClr val="bg1"/>
                  </a:solidFill>
                </a:rPr>
                <a:t> (+++)</a:t>
              </a:r>
            </a:p>
            <a:p>
              <a:pPr eaLnBrk="1" hangingPunct="1"/>
              <a:r>
                <a:rPr lang="cs-CZ" altLang="cs-CZ" dirty="0">
                  <a:solidFill>
                    <a:schemeClr val="bg1"/>
                  </a:solidFill>
                </a:rPr>
                <a:t>Oxidace mastných kyselin </a:t>
              </a:r>
              <a:r>
                <a:rPr lang="fr-FR" altLang="cs-CZ" dirty="0">
                  <a:solidFill>
                    <a:schemeClr val="bg1"/>
                  </a:solidFill>
                </a:rPr>
                <a:t>(+++)</a:t>
              </a:r>
            </a:p>
            <a:p>
              <a:pPr eaLnBrk="1" hangingPunct="1"/>
              <a:r>
                <a:rPr lang="fr-FR" altLang="cs-CZ" dirty="0">
                  <a:solidFill>
                    <a:schemeClr val="bg1"/>
                  </a:solidFill>
                </a:rPr>
                <a:t>Respira</a:t>
              </a:r>
              <a:r>
                <a:rPr lang="cs-CZ" altLang="cs-CZ" dirty="0">
                  <a:solidFill>
                    <a:schemeClr val="bg1"/>
                  </a:solidFill>
                </a:rPr>
                <a:t>ční řetězec</a:t>
              </a:r>
              <a:r>
                <a:rPr lang="fr-FR" altLang="cs-CZ" dirty="0">
                  <a:solidFill>
                    <a:schemeClr val="bg1"/>
                  </a:solidFill>
                </a:rPr>
                <a:t> (+++)</a:t>
              </a:r>
            </a:p>
            <a:p>
              <a:pPr eaLnBrk="1" hangingPunct="1"/>
              <a:r>
                <a:rPr lang="fr-FR" altLang="cs-CZ" dirty="0">
                  <a:solidFill>
                    <a:schemeClr val="bg1"/>
                  </a:solidFill>
                </a:rPr>
                <a:t>UCP1 (+++)</a:t>
              </a:r>
            </a:p>
            <a:p>
              <a:pPr eaLnBrk="1" hangingPunct="1"/>
              <a:endParaRPr lang="fr-FR" altLang="cs-CZ" dirty="0">
                <a:solidFill>
                  <a:schemeClr val="bg1"/>
                </a:solidFill>
              </a:endParaRPr>
            </a:p>
            <a:p>
              <a:pPr eaLnBrk="1" hangingPunct="1"/>
              <a:r>
                <a:rPr lang="fr-FR" altLang="cs-CZ" b="1" dirty="0">
                  <a:solidFill>
                    <a:schemeClr val="bg1"/>
                  </a:solidFill>
                </a:rPr>
                <a:t>PGC-1</a:t>
              </a:r>
              <a:r>
                <a:rPr lang="fr-FR" altLang="cs-CZ" b="1" dirty="0">
                  <a:solidFill>
                    <a:schemeClr val="bg1"/>
                  </a:solidFill>
                  <a:latin typeface="Symbol" panose="05050102010706020507" pitchFamily="18" charset="2"/>
                </a:rPr>
                <a:t>a</a:t>
              </a:r>
              <a:r>
                <a:rPr lang="fr-FR" altLang="cs-CZ" b="1" dirty="0">
                  <a:solidFill>
                    <a:schemeClr val="bg1"/>
                  </a:solidFill>
                </a:rPr>
                <a:t> </a:t>
              </a:r>
              <a:r>
                <a:rPr lang="fr-FR" altLang="cs-CZ" sz="2000" b="1" dirty="0">
                  <a:solidFill>
                    <a:schemeClr val="bg1"/>
                  </a:solidFill>
                </a:rPr>
                <a:t>(+++)</a:t>
              </a:r>
            </a:p>
          </p:txBody>
        </p:sp>
      </p:grpSp>
      <p:sp>
        <p:nvSpPr>
          <p:cNvPr id="170" name="Rectangle 12">
            <a:extLst>
              <a:ext uri="{FF2B5EF4-FFF2-40B4-BE49-F238E27FC236}">
                <a16:creationId xmlns:a16="http://schemas.microsoft.com/office/drawing/2014/main" id="{A3F378B0-9F3A-49CD-B831-29C384E13ECA}"/>
              </a:ext>
            </a:extLst>
          </p:cNvPr>
          <p:cNvSpPr/>
          <p:nvPr/>
        </p:nvSpPr>
        <p:spPr>
          <a:xfrm>
            <a:off x="36355" y="717340"/>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68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EB273A8-AABD-4AE7-86ED-5D36C41BB696}"/>
              </a:ext>
            </a:extLst>
          </p:cNvPr>
          <p:cNvGrpSpPr>
            <a:grpSpLocks/>
          </p:cNvGrpSpPr>
          <p:nvPr/>
        </p:nvGrpSpPr>
        <p:grpSpPr bwMode="auto">
          <a:xfrm rot="21155494" flipV="1">
            <a:off x="5752307" y="5668964"/>
            <a:ext cx="463550" cy="422275"/>
            <a:chOff x="2134" y="1380"/>
            <a:chExt cx="316" cy="232"/>
          </a:xfrm>
        </p:grpSpPr>
        <p:sp>
          <p:nvSpPr>
            <p:cNvPr id="26769" name="Oval 3">
              <a:extLst>
                <a:ext uri="{FF2B5EF4-FFF2-40B4-BE49-F238E27FC236}">
                  <a16:creationId xmlns:a16="http://schemas.microsoft.com/office/drawing/2014/main" id="{5878AD7C-8ED0-499B-88B1-AEA8404E2CE7}"/>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70" name="Oval 4">
              <a:extLst>
                <a:ext uri="{FF2B5EF4-FFF2-40B4-BE49-F238E27FC236}">
                  <a16:creationId xmlns:a16="http://schemas.microsoft.com/office/drawing/2014/main" id="{22C4A80A-9DC7-4ACF-8339-67EAE2D58A69}"/>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71" name="Oval 5">
              <a:extLst>
                <a:ext uri="{FF2B5EF4-FFF2-40B4-BE49-F238E27FC236}">
                  <a16:creationId xmlns:a16="http://schemas.microsoft.com/office/drawing/2014/main" id="{5F288D3C-696E-49C6-879B-B0A428CA8BFA}"/>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27" name="Rectangle 6">
            <a:extLst>
              <a:ext uri="{FF2B5EF4-FFF2-40B4-BE49-F238E27FC236}">
                <a16:creationId xmlns:a16="http://schemas.microsoft.com/office/drawing/2014/main" id="{D20CE40D-A58E-49E6-9E96-D65A58ED61B7}"/>
              </a:ext>
            </a:extLst>
          </p:cNvPr>
          <p:cNvSpPr>
            <a:spLocks noChangeArrowheads="1"/>
          </p:cNvSpPr>
          <p:nvPr/>
        </p:nvSpPr>
        <p:spPr bwMode="auto">
          <a:xfrm rot="21155494">
            <a:off x="5479257" y="5051425"/>
            <a:ext cx="1092200" cy="185738"/>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28" name="Rectangle 7">
            <a:extLst>
              <a:ext uri="{FF2B5EF4-FFF2-40B4-BE49-F238E27FC236}">
                <a16:creationId xmlns:a16="http://schemas.microsoft.com/office/drawing/2014/main" id="{EF8CA9BB-F83E-4E29-B8B4-C9EDE87AEAAE}"/>
              </a:ext>
            </a:extLst>
          </p:cNvPr>
          <p:cNvSpPr>
            <a:spLocks noChangeArrowheads="1"/>
          </p:cNvSpPr>
          <p:nvPr/>
        </p:nvSpPr>
        <p:spPr bwMode="auto">
          <a:xfrm rot="17495493">
            <a:off x="4993483" y="5454651"/>
            <a:ext cx="985837" cy="150813"/>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29" name="Rectangle 8">
            <a:extLst>
              <a:ext uri="{FF2B5EF4-FFF2-40B4-BE49-F238E27FC236}">
                <a16:creationId xmlns:a16="http://schemas.microsoft.com/office/drawing/2014/main" id="{7BFF1873-63E3-4F0E-93C1-C470679153FA}"/>
              </a:ext>
            </a:extLst>
          </p:cNvPr>
          <p:cNvSpPr>
            <a:spLocks noChangeArrowheads="1"/>
          </p:cNvSpPr>
          <p:nvPr/>
        </p:nvSpPr>
        <p:spPr bwMode="auto">
          <a:xfrm rot="13055494">
            <a:off x="4929983" y="4918076"/>
            <a:ext cx="890587" cy="168275"/>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0" name="Oval 9">
            <a:extLst>
              <a:ext uri="{FF2B5EF4-FFF2-40B4-BE49-F238E27FC236}">
                <a16:creationId xmlns:a16="http://schemas.microsoft.com/office/drawing/2014/main" id="{F707DD00-9828-428C-B61E-4FA7006B551B}"/>
              </a:ext>
            </a:extLst>
          </p:cNvPr>
          <p:cNvSpPr>
            <a:spLocks noChangeArrowheads="1"/>
          </p:cNvSpPr>
          <p:nvPr/>
        </p:nvSpPr>
        <p:spPr bwMode="auto">
          <a:xfrm rot="21155494">
            <a:off x="5958682" y="5021264"/>
            <a:ext cx="315912" cy="7302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1" name="Oval 10">
            <a:extLst>
              <a:ext uri="{FF2B5EF4-FFF2-40B4-BE49-F238E27FC236}">
                <a16:creationId xmlns:a16="http://schemas.microsoft.com/office/drawing/2014/main" id="{15A2AC96-8522-40E6-95BA-95DD2C831188}"/>
              </a:ext>
            </a:extLst>
          </p:cNvPr>
          <p:cNvSpPr>
            <a:spLocks noChangeArrowheads="1"/>
          </p:cNvSpPr>
          <p:nvPr/>
        </p:nvSpPr>
        <p:spPr bwMode="auto">
          <a:xfrm rot="21155494">
            <a:off x="6088858" y="5021263"/>
            <a:ext cx="58737" cy="7620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2" name="Oval 11">
            <a:extLst>
              <a:ext uri="{FF2B5EF4-FFF2-40B4-BE49-F238E27FC236}">
                <a16:creationId xmlns:a16="http://schemas.microsoft.com/office/drawing/2014/main" id="{68AAE797-0A5E-41DD-998A-A42E3A17E9CD}"/>
              </a:ext>
            </a:extLst>
          </p:cNvPr>
          <p:cNvSpPr>
            <a:spLocks noChangeArrowheads="1"/>
          </p:cNvSpPr>
          <p:nvPr/>
        </p:nvSpPr>
        <p:spPr bwMode="auto">
          <a:xfrm rot="21155494">
            <a:off x="6257132" y="4973639"/>
            <a:ext cx="309562" cy="7778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3" name="Oval 12">
            <a:extLst>
              <a:ext uri="{FF2B5EF4-FFF2-40B4-BE49-F238E27FC236}">
                <a16:creationId xmlns:a16="http://schemas.microsoft.com/office/drawing/2014/main" id="{915E6207-9019-4AB0-8C86-8ED6028E802A}"/>
              </a:ext>
            </a:extLst>
          </p:cNvPr>
          <p:cNvSpPr>
            <a:spLocks noChangeArrowheads="1"/>
          </p:cNvSpPr>
          <p:nvPr/>
        </p:nvSpPr>
        <p:spPr bwMode="auto">
          <a:xfrm rot="21155494">
            <a:off x="6382545" y="4978400"/>
            <a:ext cx="60325" cy="7620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34" name="Group 13">
            <a:extLst>
              <a:ext uri="{FF2B5EF4-FFF2-40B4-BE49-F238E27FC236}">
                <a16:creationId xmlns:a16="http://schemas.microsoft.com/office/drawing/2014/main" id="{769BCFF6-0E42-4375-A49A-82F5186E9F16}"/>
              </a:ext>
            </a:extLst>
          </p:cNvPr>
          <p:cNvGrpSpPr>
            <a:grpSpLocks/>
          </p:cNvGrpSpPr>
          <p:nvPr/>
        </p:nvGrpSpPr>
        <p:grpSpPr bwMode="auto">
          <a:xfrm rot="21155494">
            <a:off x="6274594" y="5149851"/>
            <a:ext cx="311150" cy="85725"/>
            <a:chOff x="1057" y="3123"/>
            <a:chExt cx="212" cy="47"/>
          </a:xfrm>
        </p:grpSpPr>
        <p:sp>
          <p:nvSpPr>
            <p:cNvPr id="26767" name="Oval 14">
              <a:extLst>
                <a:ext uri="{FF2B5EF4-FFF2-40B4-BE49-F238E27FC236}">
                  <a16:creationId xmlns:a16="http://schemas.microsoft.com/office/drawing/2014/main" id="{586DCCD0-0D18-4BE6-81EC-16483E977D60}"/>
                </a:ext>
              </a:extLst>
            </p:cNvPr>
            <p:cNvSpPr>
              <a:spLocks noChangeArrowheads="1"/>
            </p:cNvSpPr>
            <p:nvPr/>
          </p:nvSpPr>
          <p:spPr bwMode="auto">
            <a:xfrm>
              <a:off x="1057" y="3123"/>
              <a:ext cx="212" cy="4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8" name="Oval 15">
              <a:extLst>
                <a:ext uri="{FF2B5EF4-FFF2-40B4-BE49-F238E27FC236}">
                  <a16:creationId xmlns:a16="http://schemas.microsoft.com/office/drawing/2014/main" id="{4BA27BE7-20C0-48E4-A561-FD301D2935FD}"/>
                </a:ext>
              </a:extLst>
            </p:cNvPr>
            <p:cNvSpPr>
              <a:spLocks noChangeArrowheads="1"/>
            </p:cNvSpPr>
            <p:nvPr/>
          </p:nvSpPr>
          <p:spPr bwMode="auto">
            <a:xfrm>
              <a:off x="1143" y="3124"/>
              <a:ext cx="40" cy="4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35" name="Oval 16">
            <a:extLst>
              <a:ext uri="{FF2B5EF4-FFF2-40B4-BE49-F238E27FC236}">
                <a16:creationId xmlns:a16="http://schemas.microsoft.com/office/drawing/2014/main" id="{5A5D8C49-917F-460D-9013-E0B3A8C9CB33}"/>
              </a:ext>
            </a:extLst>
          </p:cNvPr>
          <p:cNvSpPr>
            <a:spLocks noChangeArrowheads="1"/>
          </p:cNvSpPr>
          <p:nvPr/>
        </p:nvSpPr>
        <p:spPr bwMode="auto">
          <a:xfrm rot="21155494">
            <a:off x="5958682" y="5200651"/>
            <a:ext cx="311150" cy="8572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6" name="Oval 17">
            <a:extLst>
              <a:ext uri="{FF2B5EF4-FFF2-40B4-BE49-F238E27FC236}">
                <a16:creationId xmlns:a16="http://schemas.microsoft.com/office/drawing/2014/main" id="{8556FDAF-44F3-4334-BAD9-B45F8FADBF25}"/>
              </a:ext>
            </a:extLst>
          </p:cNvPr>
          <p:cNvSpPr>
            <a:spLocks noChangeArrowheads="1"/>
          </p:cNvSpPr>
          <p:nvPr/>
        </p:nvSpPr>
        <p:spPr bwMode="auto">
          <a:xfrm rot="21155494">
            <a:off x="6084094" y="5202239"/>
            <a:ext cx="57150" cy="7778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7" name="Oval 18">
            <a:extLst>
              <a:ext uri="{FF2B5EF4-FFF2-40B4-BE49-F238E27FC236}">
                <a16:creationId xmlns:a16="http://schemas.microsoft.com/office/drawing/2014/main" id="{B24E05BE-4CED-46CF-80A2-B074905AFA37}"/>
              </a:ext>
            </a:extLst>
          </p:cNvPr>
          <p:cNvSpPr>
            <a:spLocks noChangeArrowheads="1"/>
          </p:cNvSpPr>
          <p:nvPr/>
        </p:nvSpPr>
        <p:spPr bwMode="auto">
          <a:xfrm rot="21155494">
            <a:off x="5644358" y="5253039"/>
            <a:ext cx="307975" cy="8572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8" name="Oval 19">
            <a:extLst>
              <a:ext uri="{FF2B5EF4-FFF2-40B4-BE49-F238E27FC236}">
                <a16:creationId xmlns:a16="http://schemas.microsoft.com/office/drawing/2014/main" id="{E51551A3-98C0-400D-B887-2C1686FA668A}"/>
              </a:ext>
            </a:extLst>
          </p:cNvPr>
          <p:cNvSpPr>
            <a:spLocks noChangeArrowheads="1"/>
          </p:cNvSpPr>
          <p:nvPr/>
        </p:nvSpPr>
        <p:spPr bwMode="auto">
          <a:xfrm rot="21155494">
            <a:off x="5766595" y="5254625"/>
            <a:ext cx="61913" cy="7778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9" name="Oval 20">
            <a:extLst>
              <a:ext uri="{FF2B5EF4-FFF2-40B4-BE49-F238E27FC236}">
                <a16:creationId xmlns:a16="http://schemas.microsoft.com/office/drawing/2014/main" id="{38B449E1-F97F-4131-B190-069A1A97B653}"/>
              </a:ext>
            </a:extLst>
          </p:cNvPr>
          <p:cNvSpPr>
            <a:spLocks noChangeArrowheads="1"/>
          </p:cNvSpPr>
          <p:nvPr/>
        </p:nvSpPr>
        <p:spPr bwMode="auto">
          <a:xfrm rot="21155494">
            <a:off x="5645945" y="5065713"/>
            <a:ext cx="309563" cy="8255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0" name="Oval 21">
            <a:extLst>
              <a:ext uri="{FF2B5EF4-FFF2-40B4-BE49-F238E27FC236}">
                <a16:creationId xmlns:a16="http://schemas.microsoft.com/office/drawing/2014/main" id="{15A441C5-8C73-4A11-9F96-77C2F00A880F}"/>
              </a:ext>
            </a:extLst>
          </p:cNvPr>
          <p:cNvSpPr>
            <a:spLocks noChangeArrowheads="1"/>
          </p:cNvSpPr>
          <p:nvPr/>
        </p:nvSpPr>
        <p:spPr bwMode="auto">
          <a:xfrm rot="21155494">
            <a:off x="5771357" y="5067300"/>
            <a:ext cx="57150" cy="7620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1" name="Oval 22">
            <a:extLst>
              <a:ext uri="{FF2B5EF4-FFF2-40B4-BE49-F238E27FC236}">
                <a16:creationId xmlns:a16="http://schemas.microsoft.com/office/drawing/2014/main" id="{FD298D55-2CD4-4607-AD9B-0DD200D78AF9}"/>
              </a:ext>
            </a:extLst>
          </p:cNvPr>
          <p:cNvSpPr>
            <a:spLocks noChangeArrowheads="1"/>
          </p:cNvSpPr>
          <p:nvPr/>
        </p:nvSpPr>
        <p:spPr bwMode="auto">
          <a:xfrm rot="2015494">
            <a:off x="5361783" y="4957764"/>
            <a:ext cx="312737" cy="9048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2" name="Oval 23">
            <a:extLst>
              <a:ext uri="{FF2B5EF4-FFF2-40B4-BE49-F238E27FC236}">
                <a16:creationId xmlns:a16="http://schemas.microsoft.com/office/drawing/2014/main" id="{64477888-E3F4-4861-96E0-77B41895DBBA}"/>
              </a:ext>
            </a:extLst>
          </p:cNvPr>
          <p:cNvSpPr>
            <a:spLocks noChangeArrowheads="1"/>
          </p:cNvSpPr>
          <p:nvPr/>
        </p:nvSpPr>
        <p:spPr bwMode="auto">
          <a:xfrm rot="2015494">
            <a:off x="5488783" y="4959350"/>
            <a:ext cx="58737" cy="8255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43" name="Group 24">
            <a:extLst>
              <a:ext uri="{FF2B5EF4-FFF2-40B4-BE49-F238E27FC236}">
                <a16:creationId xmlns:a16="http://schemas.microsoft.com/office/drawing/2014/main" id="{4A0A559B-CC4B-4DAC-829F-7A808ADBB1D4}"/>
              </a:ext>
            </a:extLst>
          </p:cNvPr>
          <p:cNvGrpSpPr>
            <a:grpSpLocks/>
          </p:cNvGrpSpPr>
          <p:nvPr/>
        </p:nvGrpSpPr>
        <p:grpSpPr bwMode="auto">
          <a:xfrm rot="21155494">
            <a:off x="5195094" y="5011739"/>
            <a:ext cx="311150" cy="90487"/>
            <a:chOff x="448" y="2300"/>
            <a:chExt cx="231" cy="48"/>
          </a:xfrm>
        </p:grpSpPr>
        <p:sp>
          <p:nvSpPr>
            <p:cNvPr id="26765" name="Oval 25">
              <a:extLst>
                <a:ext uri="{FF2B5EF4-FFF2-40B4-BE49-F238E27FC236}">
                  <a16:creationId xmlns:a16="http://schemas.microsoft.com/office/drawing/2014/main" id="{20F2661A-126A-458E-A5BD-8A1C72B4BAF6}"/>
                </a:ext>
              </a:extLst>
            </p:cNvPr>
            <p:cNvSpPr>
              <a:spLocks noChangeArrowheads="1"/>
            </p:cNvSpPr>
            <p:nvPr/>
          </p:nvSpPr>
          <p:spPr bwMode="auto">
            <a:xfrm rot="2460000">
              <a:off x="448" y="2300"/>
              <a:ext cx="231"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6" name="Oval 26">
              <a:extLst>
                <a:ext uri="{FF2B5EF4-FFF2-40B4-BE49-F238E27FC236}">
                  <a16:creationId xmlns:a16="http://schemas.microsoft.com/office/drawing/2014/main" id="{D07DC5F9-2C93-4078-96C4-641BE70105F3}"/>
                </a:ext>
              </a:extLst>
            </p:cNvPr>
            <p:cNvSpPr>
              <a:spLocks noChangeArrowheads="1"/>
            </p:cNvSpPr>
            <p:nvPr/>
          </p:nvSpPr>
          <p:spPr bwMode="auto">
            <a:xfrm rot="2460000">
              <a:off x="542" y="2301"/>
              <a:ext cx="43"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44" name="Group 27">
            <a:extLst>
              <a:ext uri="{FF2B5EF4-FFF2-40B4-BE49-F238E27FC236}">
                <a16:creationId xmlns:a16="http://schemas.microsoft.com/office/drawing/2014/main" id="{97197F02-EE2D-4468-A7F6-E0D1FD5C53B3}"/>
              </a:ext>
            </a:extLst>
          </p:cNvPr>
          <p:cNvGrpSpPr>
            <a:grpSpLocks/>
          </p:cNvGrpSpPr>
          <p:nvPr/>
        </p:nvGrpSpPr>
        <p:grpSpPr bwMode="auto">
          <a:xfrm rot="21155494">
            <a:off x="5393533" y="5195889"/>
            <a:ext cx="66675" cy="439737"/>
            <a:chOff x="566" y="2387"/>
            <a:chExt cx="48" cy="234"/>
          </a:xfrm>
        </p:grpSpPr>
        <p:sp>
          <p:nvSpPr>
            <p:cNvPr id="26763" name="Oval 28">
              <a:extLst>
                <a:ext uri="{FF2B5EF4-FFF2-40B4-BE49-F238E27FC236}">
                  <a16:creationId xmlns:a16="http://schemas.microsoft.com/office/drawing/2014/main" id="{7E26E7DE-BB9A-4793-9341-EDD36A34FC70}"/>
                </a:ext>
              </a:extLst>
            </p:cNvPr>
            <p:cNvSpPr>
              <a:spLocks noChangeArrowheads="1"/>
            </p:cNvSpPr>
            <p:nvPr/>
          </p:nvSpPr>
          <p:spPr bwMode="auto">
            <a:xfrm rot="-3540000">
              <a:off x="473" y="2480"/>
              <a:ext cx="234"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4" name="Oval 29">
              <a:extLst>
                <a:ext uri="{FF2B5EF4-FFF2-40B4-BE49-F238E27FC236}">
                  <a16:creationId xmlns:a16="http://schemas.microsoft.com/office/drawing/2014/main" id="{A4F5FBF2-71B1-4602-A980-17A4CF26EB9A}"/>
                </a:ext>
              </a:extLst>
            </p:cNvPr>
            <p:cNvSpPr>
              <a:spLocks noChangeArrowheads="1"/>
            </p:cNvSpPr>
            <p:nvPr/>
          </p:nvSpPr>
          <p:spPr bwMode="auto">
            <a:xfrm rot="-3540000">
              <a:off x="567" y="2481"/>
              <a:ext cx="44"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45" name="Oval 30">
            <a:extLst>
              <a:ext uri="{FF2B5EF4-FFF2-40B4-BE49-F238E27FC236}">
                <a16:creationId xmlns:a16="http://schemas.microsoft.com/office/drawing/2014/main" id="{BD4FA057-3A72-4975-91F0-379DFF4F48CE}"/>
              </a:ext>
            </a:extLst>
          </p:cNvPr>
          <p:cNvSpPr>
            <a:spLocks noChangeArrowheads="1"/>
          </p:cNvSpPr>
          <p:nvPr/>
        </p:nvSpPr>
        <p:spPr bwMode="auto">
          <a:xfrm rot="17615493">
            <a:off x="5367338" y="5490369"/>
            <a:ext cx="439738" cy="6350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6" name="Oval 31">
            <a:extLst>
              <a:ext uri="{FF2B5EF4-FFF2-40B4-BE49-F238E27FC236}">
                <a16:creationId xmlns:a16="http://schemas.microsoft.com/office/drawing/2014/main" id="{C630CAC2-104A-4427-9989-A61044615B89}"/>
              </a:ext>
            </a:extLst>
          </p:cNvPr>
          <p:cNvSpPr>
            <a:spLocks noChangeArrowheads="1"/>
          </p:cNvSpPr>
          <p:nvPr/>
        </p:nvSpPr>
        <p:spPr bwMode="auto">
          <a:xfrm rot="17615493">
            <a:off x="5543551" y="5491957"/>
            <a:ext cx="84138" cy="6032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7" name="Oval 32">
            <a:extLst>
              <a:ext uri="{FF2B5EF4-FFF2-40B4-BE49-F238E27FC236}">
                <a16:creationId xmlns:a16="http://schemas.microsoft.com/office/drawing/2014/main" id="{DBC3E46F-9C21-459A-A4E0-C76D532057BE}"/>
              </a:ext>
            </a:extLst>
          </p:cNvPr>
          <p:cNvSpPr>
            <a:spLocks noChangeArrowheads="1"/>
          </p:cNvSpPr>
          <p:nvPr/>
        </p:nvSpPr>
        <p:spPr bwMode="auto">
          <a:xfrm rot="2015494">
            <a:off x="5098257" y="4724400"/>
            <a:ext cx="311150" cy="8890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48" name="Group 33">
            <a:extLst>
              <a:ext uri="{FF2B5EF4-FFF2-40B4-BE49-F238E27FC236}">
                <a16:creationId xmlns:a16="http://schemas.microsoft.com/office/drawing/2014/main" id="{57BD5F09-5597-4B52-8EE9-F523C0500D09}"/>
              </a:ext>
            </a:extLst>
          </p:cNvPr>
          <p:cNvGrpSpPr>
            <a:grpSpLocks/>
          </p:cNvGrpSpPr>
          <p:nvPr/>
        </p:nvGrpSpPr>
        <p:grpSpPr bwMode="auto">
          <a:xfrm rot="21155494">
            <a:off x="5304632" y="5540376"/>
            <a:ext cx="63500" cy="441325"/>
            <a:chOff x="470" y="2563"/>
            <a:chExt cx="48" cy="234"/>
          </a:xfrm>
        </p:grpSpPr>
        <p:sp>
          <p:nvSpPr>
            <p:cNvPr id="26761" name="Oval 34">
              <a:extLst>
                <a:ext uri="{FF2B5EF4-FFF2-40B4-BE49-F238E27FC236}">
                  <a16:creationId xmlns:a16="http://schemas.microsoft.com/office/drawing/2014/main" id="{6330D3C0-BF52-4829-8FA1-7181114387CA}"/>
                </a:ext>
              </a:extLst>
            </p:cNvPr>
            <p:cNvSpPr>
              <a:spLocks noChangeArrowheads="1"/>
            </p:cNvSpPr>
            <p:nvPr/>
          </p:nvSpPr>
          <p:spPr bwMode="auto">
            <a:xfrm rot="-3540000">
              <a:off x="377" y="2656"/>
              <a:ext cx="234"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2" name="Oval 35">
              <a:extLst>
                <a:ext uri="{FF2B5EF4-FFF2-40B4-BE49-F238E27FC236}">
                  <a16:creationId xmlns:a16="http://schemas.microsoft.com/office/drawing/2014/main" id="{FDF7857B-45EB-499A-B364-370252189DBF}"/>
                </a:ext>
              </a:extLst>
            </p:cNvPr>
            <p:cNvSpPr>
              <a:spLocks noChangeArrowheads="1"/>
            </p:cNvSpPr>
            <p:nvPr/>
          </p:nvSpPr>
          <p:spPr bwMode="auto">
            <a:xfrm rot="-3540000">
              <a:off x="471" y="2657"/>
              <a:ext cx="44"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49" name="Group 36">
            <a:extLst>
              <a:ext uri="{FF2B5EF4-FFF2-40B4-BE49-F238E27FC236}">
                <a16:creationId xmlns:a16="http://schemas.microsoft.com/office/drawing/2014/main" id="{A923DF68-FFC4-4B99-89F7-25843728236F}"/>
              </a:ext>
            </a:extLst>
          </p:cNvPr>
          <p:cNvGrpSpPr>
            <a:grpSpLocks/>
          </p:cNvGrpSpPr>
          <p:nvPr/>
        </p:nvGrpSpPr>
        <p:grpSpPr bwMode="auto">
          <a:xfrm rot="21155494">
            <a:off x="5445919" y="5632450"/>
            <a:ext cx="63500" cy="439738"/>
            <a:chOff x="566" y="2621"/>
            <a:chExt cx="48" cy="234"/>
          </a:xfrm>
        </p:grpSpPr>
        <p:sp>
          <p:nvSpPr>
            <p:cNvPr id="26759" name="Oval 37">
              <a:extLst>
                <a:ext uri="{FF2B5EF4-FFF2-40B4-BE49-F238E27FC236}">
                  <a16:creationId xmlns:a16="http://schemas.microsoft.com/office/drawing/2014/main" id="{669DCC36-E3E9-4A36-BBC8-611DFEF1C6B1}"/>
                </a:ext>
              </a:extLst>
            </p:cNvPr>
            <p:cNvSpPr>
              <a:spLocks noChangeArrowheads="1"/>
            </p:cNvSpPr>
            <p:nvPr/>
          </p:nvSpPr>
          <p:spPr bwMode="auto">
            <a:xfrm rot="-3540000">
              <a:off x="473" y="2714"/>
              <a:ext cx="234"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0" name="Oval 38">
              <a:extLst>
                <a:ext uri="{FF2B5EF4-FFF2-40B4-BE49-F238E27FC236}">
                  <a16:creationId xmlns:a16="http://schemas.microsoft.com/office/drawing/2014/main" id="{B9402CA0-63BD-4BEE-A746-3819F8D29C49}"/>
                </a:ext>
              </a:extLst>
            </p:cNvPr>
            <p:cNvSpPr>
              <a:spLocks noChangeArrowheads="1"/>
            </p:cNvSpPr>
            <p:nvPr/>
          </p:nvSpPr>
          <p:spPr bwMode="auto">
            <a:xfrm rot="-3540000">
              <a:off x="567" y="2715"/>
              <a:ext cx="44"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0" name="Group 39">
            <a:extLst>
              <a:ext uri="{FF2B5EF4-FFF2-40B4-BE49-F238E27FC236}">
                <a16:creationId xmlns:a16="http://schemas.microsoft.com/office/drawing/2014/main" id="{2FCE9A10-A7D6-4323-8198-D6454DBC841C}"/>
              </a:ext>
            </a:extLst>
          </p:cNvPr>
          <p:cNvGrpSpPr>
            <a:grpSpLocks/>
          </p:cNvGrpSpPr>
          <p:nvPr/>
        </p:nvGrpSpPr>
        <p:grpSpPr bwMode="auto">
          <a:xfrm rot="21155494">
            <a:off x="4998244" y="4838700"/>
            <a:ext cx="311150" cy="88900"/>
            <a:chOff x="320" y="2178"/>
            <a:chExt cx="231" cy="48"/>
          </a:xfrm>
        </p:grpSpPr>
        <p:sp>
          <p:nvSpPr>
            <p:cNvPr id="26757" name="Oval 40">
              <a:extLst>
                <a:ext uri="{FF2B5EF4-FFF2-40B4-BE49-F238E27FC236}">
                  <a16:creationId xmlns:a16="http://schemas.microsoft.com/office/drawing/2014/main" id="{28702BC2-F49F-4B38-9735-D491FCF53685}"/>
                </a:ext>
              </a:extLst>
            </p:cNvPr>
            <p:cNvSpPr>
              <a:spLocks noChangeArrowheads="1"/>
            </p:cNvSpPr>
            <p:nvPr/>
          </p:nvSpPr>
          <p:spPr bwMode="auto">
            <a:xfrm rot="2460000">
              <a:off x="320" y="2178"/>
              <a:ext cx="231"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8" name="Oval 41">
              <a:extLst>
                <a:ext uri="{FF2B5EF4-FFF2-40B4-BE49-F238E27FC236}">
                  <a16:creationId xmlns:a16="http://schemas.microsoft.com/office/drawing/2014/main" id="{62541A9C-7746-482D-9483-F9D6137D0A16}"/>
                </a:ext>
              </a:extLst>
            </p:cNvPr>
            <p:cNvSpPr>
              <a:spLocks noChangeArrowheads="1"/>
            </p:cNvSpPr>
            <p:nvPr/>
          </p:nvSpPr>
          <p:spPr bwMode="auto">
            <a:xfrm rot="2460000">
              <a:off x="414" y="2179"/>
              <a:ext cx="43"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51" name="Oval 42">
            <a:extLst>
              <a:ext uri="{FF2B5EF4-FFF2-40B4-BE49-F238E27FC236}">
                <a16:creationId xmlns:a16="http://schemas.microsoft.com/office/drawing/2014/main" id="{74BED065-CFC7-41F0-9A11-918019B35259}"/>
              </a:ext>
            </a:extLst>
          </p:cNvPr>
          <p:cNvSpPr>
            <a:spLocks noChangeArrowheads="1"/>
          </p:cNvSpPr>
          <p:nvPr/>
        </p:nvSpPr>
        <p:spPr bwMode="auto">
          <a:xfrm rot="2015494">
            <a:off x="5204619" y="4705350"/>
            <a:ext cx="58738" cy="8255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52" name="Group 43">
            <a:extLst>
              <a:ext uri="{FF2B5EF4-FFF2-40B4-BE49-F238E27FC236}">
                <a16:creationId xmlns:a16="http://schemas.microsoft.com/office/drawing/2014/main" id="{7A7EB8B9-8B2C-4BB6-9088-17A656C64E84}"/>
              </a:ext>
            </a:extLst>
          </p:cNvPr>
          <p:cNvGrpSpPr>
            <a:grpSpLocks/>
          </p:cNvGrpSpPr>
          <p:nvPr/>
        </p:nvGrpSpPr>
        <p:grpSpPr bwMode="auto">
          <a:xfrm rot="21521077">
            <a:off x="4655344" y="4972051"/>
            <a:ext cx="762000" cy="893763"/>
            <a:chOff x="2024" y="1979"/>
            <a:chExt cx="1171" cy="1022"/>
          </a:xfrm>
        </p:grpSpPr>
        <p:sp>
          <p:nvSpPr>
            <p:cNvPr id="26754" name="Oval 44">
              <a:extLst>
                <a:ext uri="{FF2B5EF4-FFF2-40B4-BE49-F238E27FC236}">
                  <a16:creationId xmlns:a16="http://schemas.microsoft.com/office/drawing/2014/main" id="{FABD9820-3E80-4080-BBED-F70C54445178}"/>
                </a:ext>
              </a:extLst>
            </p:cNvPr>
            <p:cNvSpPr>
              <a:spLocks noChangeArrowheads="1"/>
            </p:cNvSpPr>
            <p:nvPr/>
          </p:nvSpPr>
          <p:spPr bwMode="auto">
            <a:xfrm rot="-365583">
              <a:off x="2024" y="1979"/>
              <a:ext cx="1171" cy="102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5" name="Oval 45">
              <a:extLst>
                <a:ext uri="{FF2B5EF4-FFF2-40B4-BE49-F238E27FC236}">
                  <a16:creationId xmlns:a16="http://schemas.microsoft.com/office/drawing/2014/main" id="{9E481268-D6D3-4349-B1E1-D0DE4FB6FD16}"/>
                </a:ext>
              </a:extLst>
            </p:cNvPr>
            <p:cNvSpPr>
              <a:spLocks noChangeArrowheads="1"/>
            </p:cNvSpPr>
            <p:nvPr/>
          </p:nvSpPr>
          <p:spPr bwMode="auto">
            <a:xfrm rot="-365583">
              <a:off x="2111" y="1984"/>
              <a:ext cx="992" cy="876"/>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6" name="Oval 46">
              <a:extLst>
                <a:ext uri="{FF2B5EF4-FFF2-40B4-BE49-F238E27FC236}">
                  <a16:creationId xmlns:a16="http://schemas.microsoft.com/office/drawing/2014/main" id="{9F574B87-78F7-4253-8E58-E27E0604249C}"/>
                </a:ext>
              </a:extLst>
            </p:cNvPr>
            <p:cNvSpPr>
              <a:spLocks noChangeArrowheads="1"/>
            </p:cNvSpPr>
            <p:nvPr/>
          </p:nvSpPr>
          <p:spPr bwMode="auto">
            <a:xfrm rot="-365583">
              <a:off x="2492" y="2843"/>
              <a:ext cx="447" cy="14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3" name="Group 47">
            <a:extLst>
              <a:ext uri="{FF2B5EF4-FFF2-40B4-BE49-F238E27FC236}">
                <a16:creationId xmlns:a16="http://schemas.microsoft.com/office/drawing/2014/main" id="{F59A35B8-2CAC-4402-B848-018554B83397}"/>
              </a:ext>
            </a:extLst>
          </p:cNvPr>
          <p:cNvGrpSpPr>
            <a:grpSpLocks/>
          </p:cNvGrpSpPr>
          <p:nvPr/>
        </p:nvGrpSpPr>
        <p:grpSpPr bwMode="auto">
          <a:xfrm rot="21155494" flipV="1">
            <a:off x="5334795" y="4076701"/>
            <a:ext cx="1090613" cy="976313"/>
            <a:chOff x="2624" y="1152"/>
            <a:chExt cx="782" cy="614"/>
          </a:xfrm>
        </p:grpSpPr>
        <p:sp>
          <p:nvSpPr>
            <p:cNvPr id="26751" name="Oval 48">
              <a:extLst>
                <a:ext uri="{FF2B5EF4-FFF2-40B4-BE49-F238E27FC236}">
                  <a16:creationId xmlns:a16="http://schemas.microsoft.com/office/drawing/2014/main" id="{25E7814D-1364-4505-A28D-AFD91AA16157}"/>
                </a:ext>
              </a:extLst>
            </p:cNvPr>
            <p:cNvSpPr>
              <a:spLocks noChangeArrowheads="1"/>
            </p:cNvSpPr>
            <p:nvPr/>
          </p:nvSpPr>
          <p:spPr bwMode="auto">
            <a:xfrm>
              <a:off x="2624" y="1152"/>
              <a:ext cx="782" cy="61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2" name="Oval 49">
              <a:extLst>
                <a:ext uri="{FF2B5EF4-FFF2-40B4-BE49-F238E27FC236}">
                  <a16:creationId xmlns:a16="http://schemas.microsoft.com/office/drawing/2014/main" id="{3422E822-AE8B-41D7-9C11-0BFACB7ADED5}"/>
                </a:ext>
              </a:extLst>
            </p:cNvPr>
            <p:cNvSpPr>
              <a:spLocks noChangeArrowheads="1"/>
            </p:cNvSpPr>
            <p:nvPr/>
          </p:nvSpPr>
          <p:spPr bwMode="auto">
            <a:xfrm>
              <a:off x="2684" y="1157"/>
              <a:ext cx="662" cy="52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3" name="Oval 50">
              <a:extLst>
                <a:ext uri="{FF2B5EF4-FFF2-40B4-BE49-F238E27FC236}">
                  <a16:creationId xmlns:a16="http://schemas.microsoft.com/office/drawing/2014/main" id="{8D735359-11B9-4FB3-8FC8-4491D53173A6}"/>
                </a:ext>
              </a:extLst>
            </p:cNvPr>
            <p:cNvSpPr>
              <a:spLocks noChangeArrowheads="1"/>
            </p:cNvSpPr>
            <p:nvPr/>
          </p:nvSpPr>
          <p:spPr bwMode="auto">
            <a:xfrm>
              <a:off x="2838" y="1671"/>
              <a:ext cx="314" cy="9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4" name="Group 51">
            <a:extLst>
              <a:ext uri="{FF2B5EF4-FFF2-40B4-BE49-F238E27FC236}">
                <a16:creationId xmlns:a16="http://schemas.microsoft.com/office/drawing/2014/main" id="{A8EE9C07-786E-43DF-BAE9-2C7EADA54EA7}"/>
              </a:ext>
            </a:extLst>
          </p:cNvPr>
          <p:cNvGrpSpPr>
            <a:grpSpLocks/>
          </p:cNvGrpSpPr>
          <p:nvPr/>
        </p:nvGrpSpPr>
        <p:grpSpPr bwMode="auto">
          <a:xfrm rot="21155494">
            <a:off x="5958682" y="5026025"/>
            <a:ext cx="1204912" cy="973138"/>
            <a:chOff x="2892" y="1730"/>
            <a:chExt cx="822" cy="641"/>
          </a:xfrm>
        </p:grpSpPr>
        <p:sp>
          <p:nvSpPr>
            <p:cNvPr id="26748" name="Oval 52">
              <a:extLst>
                <a:ext uri="{FF2B5EF4-FFF2-40B4-BE49-F238E27FC236}">
                  <a16:creationId xmlns:a16="http://schemas.microsoft.com/office/drawing/2014/main" id="{3FC506CD-5A90-4B54-A57C-EB6BAA9D10F3}"/>
                </a:ext>
              </a:extLst>
            </p:cNvPr>
            <p:cNvSpPr>
              <a:spLocks noChangeArrowheads="1"/>
            </p:cNvSpPr>
            <p:nvPr/>
          </p:nvSpPr>
          <p:spPr bwMode="auto">
            <a:xfrm>
              <a:off x="2892" y="1730"/>
              <a:ext cx="822" cy="641"/>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9" name="Oval 53">
              <a:extLst>
                <a:ext uri="{FF2B5EF4-FFF2-40B4-BE49-F238E27FC236}">
                  <a16:creationId xmlns:a16="http://schemas.microsoft.com/office/drawing/2014/main" id="{7B20257F-ADAB-466B-B56F-988CE27A4DEE}"/>
                </a:ext>
              </a:extLst>
            </p:cNvPr>
            <p:cNvSpPr>
              <a:spLocks noChangeArrowheads="1"/>
            </p:cNvSpPr>
            <p:nvPr/>
          </p:nvSpPr>
          <p:spPr bwMode="auto">
            <a:xfrm>
              <a:off x="2925" y="1744"/>
              <a:ext cx="684" cy="591"/>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0" name="Oval 54">
              <a:extLst>
                <a:ext uri="{FF2B5EF4-FFF2-40B4-BE49-F238E27FC236}">
                  <a16:creationId xmlns:a16="http://schemas.microsoft.com/office/drawing/2014/main" id="{F4E8CE41-0465-497A-895D-33C8BF3F2DBB}"/>
                </a:ext>
              </a:extLst>
            </p:cNvPr>
            <p:cNvSpPr>
              <a:spLocks noChangeArrowheads="1"/>
            </p:cNvSpPr>
            <p:nvPr/>
          </p:nvSpPr>
          <p:spPr bwMode="auto">
            <a:xfrm rot="-5400000">
              <a:off x="3489" y="2004"/>
              <a:ext cx="314" cy="9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5" name="Group 55">
            <a:extLst>
              <a:ext uri="{FF2B5EF4-FFF2-40B4-BE49-F238E27FC236}">
                <a16:creationId xmlns:a16="http://schemas.microsoft.com/office/drawing/2014/main" id="{47FBF88E-79F1-44F4-AE56-D8E824662118}"/>
              </a:ext>
            </a:extLst>
          </p:cNvPr>
          <p:cNvGrpSpPr>
            <a:grpSpLocks/>
          </p:cNvGrpSpPr>
          <p:nvPr/>
        </p:nvGrpSpPr>
        <p:grpSpPr bwMode="auto">
          <a:xfrm rot="21155494">
            <a:off x="4939507" y="4341814"/>
            <a:ext cx="463550" cy="422275"/>
            <a:chOff x="2134" y="1380"/>
            <a:chExt cx="316" cy="232"/>
          </a:xfrm>
        </p:grpSpPr>
        <p:sp>
          <p:nvSpPr>
            <p:cNvPr id="26745" name="Oval 56">
              <a:extLst>
                <a:ext uri="{FF2B5EF4-FFF2-40B4-BE49-F238E27FC236}">
                  <a16:creationId xmlns:a16="http://schemas.microsoft.com/office/drawing/2014/main" id="{1347A528-FC4D-454A-9A34-C57EB407DBC1}"/>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6" name="Oval 57">
              <a:extLst>
                <a:ext uri="{FF2B5EF4-FFF2-40B4-BE49-F238E27FC236}">
                  <a16:creationId xmlns:a16="http://schemas.microsoft.com/office/drawing/2014/main" id="{DBD0469B-BC17-478F-9C19-C70DD5EE411E}"/>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7" name="Oval 58">
              <a:extLst>
                <a:ext uri="{FF2B5EF4-FFF2-40B4-BE49-F238E27FC236}">
                  <a16:creationId xmlns:a16="http://schemas.microsoft.com/office/drawing/2014/main" id="{C7A44067-554A-4446-A678-5164986B5532}"/>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6" name="Group 59">
            <a:extLst>
              <a:ext uri="{FF2B5EF4-FFF2-40B4-BE49-F238E27FC236}">
                <a16:creationId xmlns:a16="http://schemas.microsoft.com/office/drawing/2014/main" id="{80556BF8-C93E-47E1-9BC0-A4DE2FF760D8}"/>
              </a:ext>
            </a:extLst>
          </p:cNvPr>
          <p:cNvGrpSpPr>
            <a:grpSpLocks/>
          </p:cNvGrpSpPr>
          <p:nvPr/>
        </p:nvGrpSpPr>
        <p:grpSpPr bwMode="auto">
          <a:xfrm rot="21155494">
            <a:off x="5315745" y="4746625"/>
            <a:ext cx="373063" cy="198438"/>
            <a:chOff x="2620" y="1549"/>
            <a:chExt cx="255" cy="110"/>
          </a:xfrm>
        </p:grpSpPr>
        <p:sp>
          <p:nvSpPr>
            <p:cNvPr id="26743" name="Oval 60">
              <a:extLst>
                <a:ext uri="{FF2B5EF4-FFF2-40B4-BE49-F238E27FC236}">
                  <a16:creationId xmlns:a16="http://schemas.microsoft.com/office/drawing/2014/main" id="{5D58B741-EE50-496B-8D60-57EF9C439634}"/>
                </a:ext>
              </a:extLst>
            </p:cNvPr>
            <p:cNvSpPr>
              <a:spLocks noChangeArrowheads="1"/>
            </p:cNvSpPr>
            <p:nvPr/>
          </p:nvSpPr>
          <p:spPr bwMode="auto">
            <a:xfrm rot="2177370" flipV="1">
              <a:off x="2620" y="1549"/>
              <a:ext cx="255" cy="110"/>
            </a:xfrm>
            <a:prstGeom prst="ellipse">
              <a:avLst/>
            </a:prstGeom>
            <a:solidFill>
              <a:srgbClr val="66FF33"/>
            </a:solidFill>
            <a:ln w="9525">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4" name="Oval 61">
              <a:extLst>
                <a:ext uri="{FF2B5EF4-FFF2-40B4-BE49-F238E27FC236}">
                  <a16:creationId xmlns:a16="http://schemas.microsoft.com/office/drawing/2014/main" id="{4C81AE08-B75F-465C-994B-62E22ED1BC90}"/>
                </a:ext>
              </a:extLst>
            </p:cNvPr>
            <p:cNvSpPr>
              <a:spLocks noChangeArrowheads="1"/>
            </p:cNvSpPr>
            <p:nvPr/>
          </p:nvSpPr>
          <p:spPr bwMode="auto">
            <a:xfrm rot="2177370" flipV="1">
              <a:off x="2736" y="1580"/>
              <a:ext cx="101" cy="3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7" name="Group 62">
            <a:extLst>
              <a:ext uri="{FF2B5EF4-FFF2-40B4-BE49-F238E27FC236}">
                <a16:creationId xmlns:a16="http://schemas.microsoft.com/office/drawing/2014/main" id="{B292A52F-7B2F-4446-964F-75DB7FC2CDA8}"/>
              </a:ext>
            </a:extLst>
          </p:cNvPr>
          <p:cNvGrpSpPr>
            <a:grpSpLocks/>
          </p:cNvGrpSpPr>
          <p:nvPr/>
        </p:nvGrpSpPr>
        <p:grpSpPr bwMode="auto">
          <a:xfrm rot="5348952">
            <a:off x="5462589" y="5423695"/>
            <a:ext cx="461963" cy="161925"/>
            <a:chOff x="2620" y="1549"/>
            <a:chExt cx="255" cy="110"/>
          </a:xfrm>
        </p:grpSpPr>
        <p:sp>
          <p:nvSpPr>
            <p:cNvPr id="26741" name="Oval 63">
              <a:extLst>
                <a:ext uri="{FF2B5EF4-FFF2-40B4-BE49-F238E27FC236}">
                  <a16:creationId xmlns:a16="http://schemas.microsoft.com/office/drawing/2014/main" id="{FA228782-FAD4-48F5-9C29-83F059CA050B}"/>
                </a:ext>
              </a:extLst>
            </p:cNvPr>
            <p:cNvSpPr>
              <a:spLocks noChangeArrowheads="1"/>
            </p:cNvSpPr>
            <p:nvPr/>
          </p:nvSpPr>
          <p:spPr bwMode="auto">
            <a:xfrm rot="2177370" flipV="1">
              <a:off x="2620" y="1549"/>
              <a:ext cx="255" cy="110"/>
            </a:xfrm>
            <a:prstGeom prst="ellipse">
              <a:avLst/>
            </a:prstGeom>
            <a:solidFill>
              <a:srgbClr val="66FF33"/>
            </a:solidFill>
            <a:ln w="9525">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2" name="Oval 64">
              <a:extLst>
                <a:ext uri="{FF2B5EF4-FFF2-40B4-BE49-F238E27FC236}">
                  <a16:creationId xmlns:a16="http://schemas.microsoft.com/office/drawing/2014/main" id="{3FDE21B1-D34F-452F-AEEE-B9163268C2D9}"/>
                </a:ext>
              </a:extLst>
            </p:cNvPr>
            <p:cNvSpPr>
              <a:spLocks noChangeArrowheads="1"/>
            </p:cNvSpPr>
            <p:nvPr/>
          </p:nvSpPr>
          <p:spPr bwMode="auto">
            <a:xfrm rot="2177370" flipV="1">
              <a:off x="2736" y="1580"/>
              <a:ext cx="101" cy="3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8" name="Group 65">
            <a:extLst>
              <a:ext uri="{FF2B5EF4-FFF2-40B4-BE49-F238E27FC236}">
                <a16:creationId xmlns:a16="http://schemas.microsoft.com/office/drawing/2014/main" id="{86AB07AD-A183-4FE7-9A1C-01DFBFE5AB3A}"/>
              </a:ext>
            </a:extLst>
          </p:cNvPr>
          <p:cNvGrpSpPr>
            <a:grpSpLocks/>
          </p:cNvGrpSpPr>
          <p:nvPr/>
        </p:nvGrpSpPr>
        <p:grpSpPr bwMode="auto">
          <a:xfrm rot="6924001">
            <a:off x="5462589" y="5672932"/>
            <a:ext cx="461962" cy="161925"/>
            <a:chOff x="2620" y="1549"/>
            <a:chExt cx="255" cy="110"/>
          </a:xfrm>
        </p:grpSpPr>
        <p:sp>
          <p:nvSpPr>
            <p:cNvPr id="26739" name="Oval 66">
              <a:extLst>
                <a:ext uri="{FF2B5EF4-FFF2-40B4-BE49-F238E27FC236}">
                  <a16:creationId xmlns:a16="http://schemas.microsoft.com/office/drawing/2014/main" id="{8D013E9D-220C-4F59-B385-302546EA2D4B}"/>
                </a:ext>
              </a:extLst>
            </p:cNvPr>
            <p:cNvSpPr>
              <a:spLocks noChangeArrowheads="1"/>
            </p:cNvSpPr>
            <p:nvPr/>
          </p:nvSpPr>
          <p:spPr bwMode="auto">
            <a:xfrm rot="2177370" flipV="1">
              <a:off x="2620" y="1549"/>
              <a:ext cx="255" cy="110"/>
            </a:xfrm>
            <a:prstGeom prst="ellipse">
              <a:avLst/>
            </a:prstGeom>
            <a:solidFill>
              <a:srgbClr val="66FF33"/>
            </a:solidFill>
            <a:ln w="9525">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0" name="Oval 67">
              <a:extLst>
                <a:ext uri="{FF2B5EF4-FFF2-40B4-BE49-F238E27FC236}">
                  <a16:creationId xmlns:a16="http://schemas.microsoft.com/office/drawing/2014/main" id="{210383B4-466F-4ECE-8F82-704ED758EEF7}"/>
                </a:ext>
              </a:extLst>
            </p:cNvPr>
            <p:cNvSpPr>
              <a:spLocks noChangeArrowheads="1"/>
            </p:cNvSpPr>
            <p:nvPr/>
          </p:nvSpPr>
          <p:spPr bwMode="auto">
            <a:xfrm rot="2177370" flipV="1">
              <a:off x="2736" y="1580"/>
              <a:ext cx="101" cy="3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9" name="Group 68">
            <a:extLst>
              <a:ext uri="{FF2B5EF4-FFF2-40B4-BE49-F238E27FC236}">
                <a16:creationId xmlns:a16="http://schemas.microsoft.com/office/drawing/2014/main" id="{7B79F3AC-E329-48A4-B104-566D596A11EB}"/>
              </a:ext>
            </a:extLst>
          </p:cNvPr>
          <p:cNvGrpSpPr>
            <a:grpSpLocks/>
          </p:cNvGrpSpPr>
          <p:nvPr/>
        </p:nvGrpSpPr>
        <p:grpSpPr bwMode="auto">
          <a:xfrm rot="21155494">
            <a:off x="5323683" y="5805488"/>
            <a:ext cx="852487" cy="690562"/>
            <a:chOff x="3852" y="2771"/>
            <a:chExt cx="580" cy="380"/>
          </a:xfrm>
        </p:grpSpPr>
        <p:sp>
          <p:nvSpPr>
            <p:cNvPr id="26736" name="Oval 69">
              <a:extLst>
                <a:ext uri="{FF2B5EF4-FFF2-40B4-BE49-F238E27FC236}">
                  <a16:creationId xmlns:a16="http://schemas.microsoft.com/office/drawing/2014/main" id="{088E78FC-7A8A-42B8-8B26-243FCBBE5277}"/>
                </a:ext>
              </a:extLst>
            </p:cNvPr>
            <p:cNvSpPr>
              <a:spLocks noChangeArrowheads="1"/>
            </p:cNvSpPr>
            <p:nvPr/>
          </p:nvSpPr>
          <p:spPr bwMode="auto">
            <a:xfrm>
              <a:off x="3852" y="2771"/>
              <a:ext cx="580" cy="38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7" name="Oval 70">
              <a:extLst>
                <a:ext uri="{FF2B5EF4-FFF2-40B4-BE49-F238E27FC236}">
                  <a16:creationId xmlns:a16="http://schemas.microsoft.com/office/drawing/2014/main" id="{FB550C68-671B-4BB5-B284-3F3746C68014}"/>
                </a:ext>
              </a:extLst>
            </p:cNvPr>
            <p:cNvSpPr>
              <a:spLocks noChangeArrowheads="1"/>
            </p:cNvSpPr>
            <p:nvPr/>
          </p:nvSpPr>
          <p:spPr bwMode="auto">
            <a:xfrm>
              <a:off x="3897" y="2775"/>
              <a:ext cx="490" cy="326"/>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8" name="Oval 71">
              <a:extLst>
                <a:ext uri="{FF2B5EF4-FFF2-40B4-BE49-F238E27FC236}">
                  <a16:creationId xmlns:a16="http://schemas.microsoft.com/office/drawing/2014/main" id="{594EBD98-4A3E-483C-9EFA-B451CB7D2AFB}"/>
                </a:ext>
              </a:extLst>
            </p:cNvPr>
            <p:cNvSpPr>
              <a:spLocks noChangeArrowheads="1"/>
            </p:cNvSpPr>
            <p:nvPr/>
          </p:nvSpPr>
          <p:spPr bwMode="auto">
            <a:xfrm>
              <a:off x="4031" y="3045"/>
              <a:ext cx="222" cy="10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0" name="Group 72">
            <a:extLst>
              <a:ext uri="{FF2B5EF4-FFF2-40B4-BE49-F238E27FC236}">
                <a16:creationId xmlns:a16="http://schemas.microsoft.com/office/drawing/2014/main" id="{0E670C71-D010-4653-98EE-811B15810587}"/>
              </a:ext>
            </a:extLst>
          </p:cNvPr>
          <p:cNvGrpSpPr>
            <a:grpSpLocks/>
          </p:cNvGrpSpPr>
          <p:nvPr/>
        </p:nvGrpSpPr>
        <p:grpSpPr bwMode="auto">
          <a:xfrm>
            <a:off x="4774407" y="5856288"/>
            <a:ext cx="647700" cy="366712"/>
            <a:chOff x="2180" y="2548"/>
            <a:chExt cx="910" cy="378"/>
          </a:xfrm>
        </p:grpSpPr>
        <p:sp>
          <p:nvSpPr>
            <p:cNvPr id="26718" name="Rectangle 73">
              <a:extLst>
                <a:ext uri="{FF2B5EF4-FFF2-40B4-BE49-F238E27FC236}">
                  <a16:creationId xmlns:a16="http://schemas.microsoft.com/office/drawing/2014/main" id="{99F4F7F5-4869-42C2-BE90-606D6F22560E}"/>
                </a:ext>
              </a:extLst>
            </p:cNvPr>
            <p:cNvSpPr>
              <a:spLocks noChangeArrowheads="1"/>
            </p:cNvSpPr>
            <p:nvPr/>
          </p:nvSpPr>
          <p:spPr bwMode="auto">
            <a:xfrm rot="-924652">
              <a:off x="2241" y="2627"/>
              <a:ext cx="825" cy="17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9" name="Oval 74">
              <a:extLst>
                <a:ext uri="{FF2B5EF4-FFF2-40B4-BE49-F238E27FC236}">
                  <a16:creationId xmlns:a16="http://schemas.microsoft.com/office/drawing/2014/main" id="{2CA22B63-ABA3-4B6C-8C04-E1AFC41AB28A}"/>
                </a:ext>
              </a:extLst>
            </p:cNvPr>
            <p:cNvSpPr>
              <a:spLocks noChangeArrowheads="1"/>
            </p:cNvSpPr>
            <p:nvPr/>
          </p:nvSpPr>
          <p:spPr bwMode="auto">
            <a:xfrm rot="-984430">
              <a:off x="2443" y="2619"/>
              <a:ext cx="308" cy="6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0" name="Oval 75">
              <a:extLst>
                <a:ext uri="{FF2B5EF4-FFF2-40B4-BE49-F238E27FC236}">
                  <a16:creationId xmlns:a16="http://schemas.microsoft.com/office/drawing/2014/main" id="{894E79B1-C90A-4BCC-9A7A-80C6CA80365E}"/>
                </a:ext>
              </a:extLst>
            </p:cNvPr>
            <p:cNvSpPr>
              <a:spLocks noChangeArrowheads="1"/>
            </p:cNvSpPr>
            <p:nvPr/>
          </p:nvSpPr>
          <p:spPr bwMode="auto">
            <a:xfrm rot="-444506">
              <a:off x="2595" y="2623"/>
              <a:ext cx="57" cy="67"/>
            </a:xfrm>
            <a:prstGeom prst="ellipse">
              <a:avLst/>
            </a:prstGeom>
            <a:solidFill>
              <a:srgbClr val="66FF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1" name="Oval 76">
              <a:extLst>
                <a:ext uri="{FF2B5EF4-FFF2-40B4-BE49-F238E27FC236}">
                  <a16:creationId xmlns:a16="http://schemas.microsoft.com/office/drawing/2014/main" id="{A6B4006D-5D34-4A1C-97F1-DAF097675E81}"/>
                </a:ext>
              </a:extLst>
            </p:cNvPr>
            <p:cNvSpPr>
              <a:spLocks noChangeArrowheads="1"/>
            </p:cNvSpPr>
            <p:nvPr/>
          </p:nvSpPr>
          <p:spPr bwMode="auto">
            <a:xfrm rot="-1205750">
              <a:off x="2180" y="2703"/>
              <a:ext cx="302" cy="73"/>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2" name="Oval 77">
              <a:extLst>
                <a:ext uri="{FF2B5EF4-FFF2-40B4-BE49-F238E27FC236}">
                  <a16:creationId xmlns:a16="http://schemas.microsoft.com/office/drawing/2014/main" id="{372E6FB2-D4C0-45E9-A8FC-80C74E7F6DF9}"/>
                </a:ext>
              </a:extLst>
            </p:cNvPr>
            <p:cNvSpPr>
              <a:spLocks noChangeArrowheads="1"/>
            </p:cNvSpPr>
            <p:nvPr/>
          </p:nvSpPr>
          <p:spPr bwMode="auto">
            <a:xfrm rot="-1431660">
              <a:off x="2260" y="2711"/>
              <a:ext cx="115" cy="6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3" name="Oval 78">
              <a:extLst>
                <a:ext uri="{FF2B5EF4-FFF2-40B4-BE49-F238E27FC236}">
                  <a16:creationId xmlns:a16="http://schemas.microsoft.com/office/drawing/2014/main" id="{4647EDAC-A134-44F3-AB1D-64CF346CD231}"/>
                </a:ext>
              </a:extLst>
            </p:cNvPr>
            <p:cNvSpPr>
              <a:spLocks noChangeArrowheads="1"/>
            </p:cNvSpPr>
            <p:nvPr/>
          </p:nvSpPr>
          <p:spPr bwMode="auto">
            <a:xfrm rot="-444506">
              <a:off x="2538" y="2624"/>
              <a:ext cx="115" cy="6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724" name="Group 79">
              <a:extLst>
                <a:ext uri="{FF2B5EF4-FFF2-40B4-BE49-F238E27FC236}">
                  <a16:creationId xmlns:a16="http://schemas.microsoft.com/office/drawing/2014/main" id="{2190427C-B724-4A0F-839E-AE98DFB70BAF}"/>
                </a:ext>
              </a:extLst>
            </p:cNvPr>
            <p:cNvGrpSpPr>
              <a:grpSpLocks/>
            </p:cNvGrpSpPr>
            <p:nvPr/>
          </p:nvGrpSpPr>
          <p:grpSpPr bwMode="auto">
            <a:xfrm rot="-9488">
              <a:off x="2261" y="2853"/>
              <a:ext cx="302" cy="73"/>
              <a:chOff x="2065" y="2300"/>
              <a:chExt cx="212" cy="46"/>
            </a:xfrm>
          </p:grpSpPr>
          <p:sp>
            <p:nvSpPr>
              <p:cNvPr id="26734" name="Oval 80">
                <a:extLst>
                  <a:ext uri="{FF2B5EF4-FFF2-40B4-BE49-F238E27FC236}">
                    <a16:creationId xmlns:a16="http://schemas.microsoft.com/office/drawing/2014/main" id="{183151B0-ACFA-4C41-BE08-95C359D3D801}"/>
                  </a:ext>
                </a:extLst>
              </p:cNvPr>
              <p:cNvSpPr>
                <a:spLocks noChangeArrowheads="1"/>
              </p:cNvSpPr>
              <p:nvPr/>
            </p:nvSpPr>
            <p:spPr bwMode="auto">
              <a:xfrm rot="-987155">
                <a:off x="2065" y="2300"/>
                <a:ext cx="212" cy="4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5" name="Oval 81">
                <a:extLst>
                  <a:ext uri="{FF2B5EF4-FFF2-40B4-BE49-F238E27FC236}">
                    <a16:creationId xmlns:a16="http://schemas.microsoft.com/office/drawing/2014/main" id="{B661EDAE-6DF3-4CB4-9D31-7A63B8F07B7D}"/>
                  </a:ext>
                </a:extLst>
              </p:cNvPr>
              <p:cNvSpPr>
                <a:spLocks noChangeArrowheads="1"/>
              </p:cNvSpPr>
              <p:nvPr/>
            </p:nvSpPr>
            <p:spPr bwMode="auto">
              <a:xfrm rot="-987155">
                <a:off x="2121" y="2304"/>
                <a:ext cx="81" cy="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725" name="Group 82">
              <a:extLst>
                <a:ext uri="{FF2B5EF4-FFF2-40B4-BE49-F238E27FC236}">
                  <a16:creationId xmlns:a16="http://schemas.microsoft.com/office/drawing/2014/main" id="{DAD92361-68F7-45B3-909C-B34A19C274D2}"/>
                </a:ext>
              </a:extLst>
            </p:cNvPr>
            <p:cNvGrpSpPr>
              <a:grpSpLocks/>
            </p:cNvGrpSpPr>
            <p:nvPr/>
          </p:nvGrpSpPr>
          <p:grpSpPr bwMode="auto">
            <a:xfrm rot="-151582">
              <a:off x="2515" y="2788"/>
              <a:ext cx="302" cy="73"/>
              <a:chOff x="2065" y="2300"/>
              <a:chExt cx="212" cy="46"/>
            </a:xfrm>
          </p:grpSpPr>
          <p:sp>
            <p:nvSpPr>
              <p:cNvPr id="26732" name="Oval 83">
                <a:extLst>
                  <a:ext uri="{FF2B5EF4-FFF2-40B4-BE49-F238E27FC236}">
                    <a16:creationId xmlns:a16="http://schemas.microsoft.com/office/drawing/2014/main" id="{8F91AC88-248D-4112-8000-8D5BA6FAAD82}"/>
                  </a:ext>
                </a:extLst>
              </p:cNvPr>
              <p:cNvSpPr>
                <a:spLocks noChangeArrowheads="1"/>
              </p:cNvSpPr>
              <p:nvPr/>
            </p:nvSpPr>
            <p:spPr bwMode="auto">
              <a:xfrm rot="-987155">
                <a:off x="2065" y="2300"/>
                <a:ext cx="212" cy="4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3" name="Oval 84">
                <a:extLst>
                  <a:ext uri="{FF2B5EF4-FFF2-40B4-BE49-F238E27FC236}">
                    <a16:creationId xmlns:a16="http://schemas.microsoft.com/office/drawing/2014/main" id="{DB464E5A-2BF4-4AF7-A8D1-8ED827BA813F}"/>
                  </a:ext>
                </a:extLst>
              </p:cNvPr>
              <p:cNvSpPr>
                <a:spLocks noChangeArrowheads="1"/>
              </p:cNvSpPr>
              <p:nvPr/>
            </p:nvSpPr>
            <p:spPr bwMode="auto">
              <a:xfrm rot="-987155">
                <a:off x="2121" y="2304"/>
                <a:ext cx="81" cy="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726" name="Group 85">
              <a:extLst>
                <a:ext uri="{FF2B5EF4-FFF2-40B4-BE49-F238E27FC236}">
                  <a16:creationId xmlns:a16="http://schemas.microsoft.com/office/drawing/2014/main" id="{08BB6990-9CCF-4018-9CF8-230CD2DA6DCD}"/>
                </a:ext>
              </a:extLst>
            </p:cNvPr>
            <p:cNvGrpSpPr>
              <a:grpSpLocks/>
            </p:cNvGrpSpPr>
            <p:nvPr/>
          </p:nvGrpSpPr>
          <p:grpSpPr bwMode="auto">
            <a:xfrm rot="-234691">
              <a:off x="2788" y="2689"/>
              <a:ext cx="302" cy="73"/>
              <a:chOff x="2065" y="2300"/>
              <a:chExt cx="212" cy="46"/>
            </a:xfrm>
          </p:grpSpPr>
          <p:sp>
            <p:nvSpPr>
              <p:cNvPr id="26730" name="Oval 86">
                <a:extLst>
                  <a:ext uri="{FF2B5EF4-FFF2-40B4-BE49-F238E27FC236}">
                    <a16:creationId xmlns:a16="http://schemas.microsoft.com/office/drawing/2014/main" id="{6F3D2298-CF8A-49C5-9A4A-494B65B916E2}"/>
                  </a:ext>
                </a:extLst>
              </p:cNvPr>
              <p:cNvSpPr>
                <a:spLocks noChangeArrowheads="1"/>
              </p:cNvSpPr>
              <p:nvPr/>
            </p:nvSpPr>
            <p:spPr bwMode="auto">
              <a:xfrm rot="-987155">
                <a:off x="2065" y="2300"/>
                <a:ext cx="212" cy="4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1" name="Oval 87">
                <a:extLst>
                  <a:ext uri="{FF2B5EF4-FFF2-40B4-BE49-F238E27FC236}">
                    <a16:creationId xmlns:a16="http://schemas.microsoft.com/office/drawing/2014/main" id="{A6E4C5A9-9719-416C-BC84-CEBB177AED0A}"/>
                  </a:ext>
                </a:extLst>
              </p:cNvPr>
              <p:cNvSpPr>
                <a:spLocks noChangeArrowheads="1"/>
              </p:cNvSpPr>
              <p:nvPr/>
            </p:nvSpPr>
            <p:spPr bwMode="auto">
              <a:xfrm rot="-987155">
                <a:off x="2121" y="2304"/>
                <a:ext cx="81" cy="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727" name="Group 88">
              <a:extLst>
                <a:ext uri="{FF2B5EF4-FFF2-40B4-BE49-F238E27FC236}">
                  <a16:creationId xmlns:a16="http://schemas.microsoft.com/office/drawing/2014/main" id="{3BE680D3-34A3-4B22-8338-4DD1149DE59C}"/>
                </a:ext>
              </a:extLst>
            </p:cNvPr>
            <p:cNvGrpSpPr>
              <a:grpSpLocks/>
            </p:cNvGrpSpPr>
            <p:nvPr/>
          </p:nvGrpSpPr>
          <p:grpSpPr bwMode="auto">
            <a:xfrm rot="-151582">
              <a:off x="2694" y="2548"/>
              <a:ext cx="302" cy="73"/>
              <a:chOff x="2065" y="2300"/>
              <a:chExt cx="212" cy="46"/>
            </a:xfrm>
          </p:grpSpPr>
          <p:sp>
            <p:nvSpPr>
              <p:cNvPr id="26728" name="Oval 89">
                <a:extLst>
                  <a:ext uri="{FF2B5EF4-FFF2-40B4-BE49-F238E27FC236}">
                    <a16:creationId xmlns:a16="http://schemas.microsoft.com/office/drawing/2014/main" id="{C1941E34-A714-4F51-A6EA-06A69F1A738B}"/>
                  </a:ext>
                </a:extLst>
              </p:cNvPr>
              <p:cNvSpPr>
                <a:spLocks noChangeArrowheads="1"/>
              </p:cNvSpPr>
              <p:nvPr/>
            </p:nvSpPr>
            <p:spPr bwMode="auto">
              <a:xfrm rot="-987155">
                <a:off x="2065" y="2300"/>
                <a:ext cx="212" cy="4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9" name="Oval 90">
                <a:extLst>
                  <a:ext uri="{FF2B5EF4-FFF2-40B4-BE49-F238E27FC236}">
                    <a16:creationId xmlns:a16="http://schemas.microsoft.com/office/drawing/2014/main" id="{3E16C999-A391-4E36-9AE3-6B41C316A624}"/>
                  </a:ext>
                </a:extLst>
              </p:cNvPr>
              <p:cNvSpPr>
                <a:spLocks noChangeArrowheads="1"/>
              </p:cNvSpPr>
              <p:nvPr/>
            </p:nvSpPr>
            <p:spPr bwMode="auto">
              <a:xfrm rot="-987155">
                <a:off x="2121" y="2304"/>
                <a:ext cx="81" cy="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26661" name="Group 91">
            <a:extLst>
              <a:ext uri="{FF2B5EF4-FFF2-40B4-BE49-F238E27FC236}">
                <a16:creationId xmlns:a16="http://schemas.microsoft.com/office/drawing/2014/main" id="{C7D3CCB9-F09B-4AEB-970C-F41D398D57CE}"/>
              </a:ext>
            </a:extLst>
          </p:cNvPr>
          <p:cNvGrpSpPr>
            <a:grpSpLocks/>
          </p:cNvGrpSpPr>
          <p:nvPr/>
        </p:nvGrpSpPr>
        <p:grpSpPr bwMode="auto">
          <a:xfrm rot="21155494">
            <a:off x="4723607" y="4583114"/>
            <a:ext cx="463550" cy="420687"/>
            <a:chOff x="2134" y="1380"/>
            <a:chExt cx="316" cy="232"/>
          </a:xfrm>
        </p:grpSpPr>
        <p:sp>
          <p:nvSpPr>
            <p:cNvPr id="26715" name="Oval 92">
              <a:extLst>
                <a:ext uri="{FF2B5EF4-FFF2-40B4-BE49-F238E27FC236}">
                  <a16:creationId xmlns:a16="http://schemas.microsoft.com/office/drawing/2014/main" id="{114E329E-735F-48D3-9993-7722FBE2A6B2}"/>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6" name="Oval 93">
              <a:extLst>
                <a:ext uri="{FF2B5EF4-FFF2-40B4-BE49-F238E27FC236}">
                  <a16:creationId xmlns:a16="http://schemas.microsoft.com/office/drawing/2014/main" id="{145F1F93-4998-4AAA-AC98-9C8AF5AF3314}"/>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7" name="Oval 94">
              <a:extLst>
                <a:ext uri="{FF2B5EF4-FFF2-40B4-BE49-F238E27FC236}">
                  <a16:creationId xmlns:a16="http://schemas.microsoft.com/office/drawing/2014/main" id="{1219B48B-36F7-4BCF-A8C9-637B2741AFA0}"/>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2" name="Group 95">
            <a:extLst>
              <a:ext uri="{FF2B5EF4-FFF2-40B4-BE49-F238E27FC236}">
                <a16:creationId xmlns:a16="http://schemas.microsoft.com/office/drawing/2014/main" id="{87432CC5-8734-4F5E-9C96-DE2290EFA20E}"/>
              </a:ext>
            </a:extLst>
          </p:cNvPr>
          <p:cNvGrpSpPr>
            <a:grpSpLocks/>
          </p:cNvGrpSpPr>
          <p:nvPr/>
        </p:nvGrpSpPr>
        <p:grpSpPr bwMode="auto">
          <a:xfrm rot="21155494">
            <a:off x="6273008" y="4625975"/>
            <a:ext cx="465137" cy="420688"/>
            <a:chOff x="2134" y="1380"/>
            <a:chExt cx="316" cy="232"/>
          </a:xfrm>
        </p:grpSpPr>
        <p:sp>
          <p:nvSpPr>
            <p:cNvPr id="26712" name="Oval 96">
              <a:extLst>
                <a:ext uri="{FF2B5EF4-FFF2-40B4-BE49-F238E27FC236}">
                  <a16:creationId xmlns:a16="http://schemas.microsoft.com/office/drawing/2014/main" id="{AA901220-5085-4AB0-8517-91BE306F58A4}"/>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3" name="Oval 97">
              <a:extLst>
                <a:ext uri="{FF2B5EF4-FFF2-40B4-BE49-F238E27FC236}">
                  <a16:creationId xmlns:a16="http://schemas.microsoft.com/office/drawing/2014/main" id="{4A6D15D3-5D67-4201-B214-0EE338716943}"/>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4" name="Oval 98">
              <a:extLst>
                <a:ext uri="{FF2B5EF4-FFF2-40B4-BE49-F238E27FC236}">
                  <a16:creationId xmlns:a16="http://schemas.microsoft.com/office/drawing/2014/main" id="{29C8B193-7AC0-4F03-8CB0-940DFC186B2F}"/>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3" name="Group 99">
            <a:extLst>
              <a:ext uri="{FF2B5EF4-FFF2-40B4-BE49-F238E27FC236}">
                <a16:creationId xmlns:a16="http://schemas.microsoft.com/office/drawing/2014/main" id="{E6E6F340-5FC8-434A-8521-CC02E7CA0263}"/>
              </a:ext>
            </a:extLst>
          </p:cNvPr>
          <p:cNvGrpSpPr>
            <a:grpSpLocks/>
          </p:cNvGrpSpPr>
          <p:nvPr/>
        </p:nvGrpSpPr>
        <p:grpSpPr bwMode="auto">
          <a:xfrm rot="21155494" flipV="1">
            <a:off x="6312695" y="4868864"/>
            <a:ext cx="461963" cy="422275"/>
            <a:chOff x="2134" y="1380"/>
            <a:chExt cx="316" cy="232"/>
          </a:xfrm>
        </p:grpSpPr>
        <p:sp>
          <p:nvSpPr>
            <p:cNvPr id="26709" name="Oval 100">
              <a:extLst>
                <a:ext uri="{FF2B5EF4-FFF2-40B4-BE49-F238E27FC236}">
                  <a16:creationId xmlns:a16="http://schemas.microsoft.com/office/drawing/2014/main" id="{710CEE8D-90B3-41D2-9A6C-9C0E54BC8194}"/>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0" name="Oval 101">
              <a:extLst>
                <a:ext uri="{FF2B5EF4-FFF2-40B4-BE49-F238E27FC236}">
                  <a16:creationId xmlns:a16="http://schemas.microsoft.com/office/drawing/2014/main" id="{5A0E4EA4-D04C-4EC9-86B7-4E8330A09FF7}"/>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1" name="Oval 102">
              <a:extLst>
                <a:ext uri="{FF2B5EF4-FFF2-40B4-BE49-F238E27FC236}">
                  <a16:creationId xmlns:a16="http://schemas.microsoft.com/office/drawing/2014/main" id="{6E5C9A9C-C722-4F5E-8931-9C63DF7BF347}"/>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64" name="Oval 103">
            <a:extLst>
              <a:ext uri="{FF2B5EF4-FFF2-40B4-BE49-F238E27FC236}">
                <a16:creationId xmlns:a16="http://schemas.microsoft.com/office/drawing/2014/main" id="{B920CA12-81EC-436A-8314-EFBD9A7BB8C1}"/>
              </a:ext>
            </a:extLst>
          </p:cNvPr>
          <p:cNvSpPr>
            <a:spLocks noChangeArrowheads="1"/>
          </p:cNvSpPr>
          <p:nvPr/>
        </p:nvSpPr>
        <p:spPr bwMode="auto">
          <a:xfrm rot="21155494">
            <a:off x="6744495" y="5013326"/>
            <a:ext cx="461963" cy="200025"/>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65" name="Oval 104">
            <a:extLst>
              <a:ext uri="{FF2B5EF4-FFF2-40B4-BE49-F238E27FC236}">
                <a16:creationId xmlns:a16="http://schemas.microsoft.com/office/drawing/2014/main" id="{925DC2A3-2D8D-4490-960D-BE4BB59B8C0C}"/>
              </a:ext>
            </a:extLst>
          </p:cNvPr>
          <p:cNvSpPr>
            <a:spLocks noChangeArrowheads="1"/>
          </p:cNvSpPr>
          <p:nvPr/>
        </p:nvSpPr>
        <p:spPr bwMode="auto">
          <a:xfrm rot="21155494">
            <a:off x="6817520" y="5084763"/>
            <a:ext cx="74613" cy="6985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66" name="Oval 105">
            <a:extLst>
              <a:ext uri="{FF2B5EF4-FFF2-40B4-BE49-F238E27FC236}">
                <a16:creationId xmlns:a16="http://schemas.microsoft.com/office/drawing/2014/main" id="{5147434B-DAE8-4236-8BF3-20F346116B9C}"/>
              </a:ext>
            </a:extLst>
          </p:cNvPr>
          <p:cNvSpPr>
            <a:spLocks noChangeArrowheads="1"/>
          </p:cNvSpPr>
          <p:nvPr/>
        </p:nvSpPr>
        <p:spPr bwMode="auto">
          <a:xfrm rot="21155494">
            <a:off x="6896894" y="5173663"/>
            <a:ext cx="177800" cy="38100"/>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67" name="Group 106">
            <a:extLst>
              <a:ext uri="{FF2B5EF4-FFF2-40B4-BE49-F238E27FC236}">
                <a16:creationId xmlns:a16="http://schemas.microsoft.com/office/drawing/2014/main" id="{C1F0AF72-E924-4FC1-8B79-BB5220EEB877}"/>
              </a:ext>
            </a:extLst>
          </p:cNvPr>
          <p:cNvGrpSpPr>
            <a:grpSpLocks/>
          </p:cNvGrpSpPr>
          <p:nvPr/>
        </p:nvGrpSpPr>
        <p:grpSpPr bwMode="auto">
          <a:xfrm rot="21155494">
            <a:off x="4955383" y="5475289"/>
            <a:ext cx="331787" cy="485775"/>
            <a:chOff x="4252" y="1741"/>
            <a:chExt cx="311" cy="360"/>
          </a:xfrm>
        </p:grpSpPr>
        <p:sp>
          <p:nvSpPr>
            <p:cNvPr id="26707" name="Freeform 107">
              <a:extLst>
                <a:ext uri="{FF2B5EF4-FFF2-40B4-BE49-F238E27FC236}">
                  <a16:creationId xmlns:a16="http://schemas.microsoft.com/office/drawing/2014/main" id="{3EDD1CCC-3107-40D1-AC66-21D2ED076DFD}"/>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8" name="Oval 108">
              <a:extLst>
                <a:ext uri="{FF2B5EF4-FFF2-40B4-BE49-F238E27FC236}">
                  <a16:creationId xmlns:a16="http://schemas.microsoft.com/office/drawing/2014/main" id="{AEFDEAB0-EFB9-4A68-984A-C3D54B2D54DD}"/>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8" name="Group 109">
            <a:extLst>
              <a:ext uri="{FF2B5EF4-FFF2-40B4-BE49-F238E27FC236}">
                <a16:creationId xmlns:a16="http://schemas.microsoft.com/office/drawing/2014/main" id="{D44218D8-D449-4EFC-9C24-B9B21591C99F}"/>
              </a:ext>
            </a:extLst>
          </p:cNvPr>
          <p:cNvGrpSpPr>
            <a:grpSpLocks/>
          </p:cNvGrpSpPr>
          <p:nvPr/>
        </p:nvGrpSpPr>
        <p:grpSpPr bwMode="auto">
          <a:xfrm rot="21155494">
            <a:off x="5801519" y="5368925"/>
            <a:ext cx="331788" cy="484188"/>
            <a:chOff x="4252" y="1741"/>
            <a:chExt cx="311" cy="360"/>
          </a:xfrm>
        </p:grpSpPr>
        <p:sp>
          <p:nvSpPr>
            <p:cNvPr id="26705" name="Freeform 110">
              <a:extLst>
                <a:ext uri="{FF2B5EF4-FFF2-40B4-BE49-F238E27FC236}">
                  <a16:creationId xmlns:a16="http://schemas.microsoft.com/office/drawing/2014/main" id="{7B93B8CC-DE00-420C-B21C-6FD5F32D689D}"/>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6" name="Oval 111">
              <a:extLst>
                <a:ext uri="{FF2B5EF4-FFF2-40B4-BE49-F238E27FC236}">
                  <a16:creationId xmlns:a16="http://schemas.microsoft.com/office/drawing/2014/main" id="{C6DB9ED8-3ED7-4A63-9DC7-8F1E27B072B2}"/>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9" name="Group 112">
            <a:extLst>
              <a:ext uri="{FF2B5EF4-FFF2-40B4-BE49-F238E27FC236}">
                <a16:creationId xmlns:a16="http://schemas.microsoft.com/office/drawing/2014/main" id="{DB1AD549-58D0-4548-9F0B-B3D79EA08142}"/>
              </a:ext>
            </a:extLst>
          </p:cNvPr>
          <p:cNvGrpSpPr>
            <a:grpSpLocks/>
          </p:cNvGrpSpPr>
          <p:nvPr/>
        </p:nvGrpSpPr>
        <p:grpSpPr bwMode="auto">
          <a:xfrm rot="16697256">
            <a:off x="5984082" y="4618038"/>
            <a:ext cx="369888" cy="436563"/>
            <a:chOff x="4252" y="1741"/>
            <a:chExt cx="311" cy="360"/>
          </a:xfrm>
        </p:grpSpPr>
        <p:sp>
          <p:nvSpPr>
            <p:cNvPr id="26703" name="Freeform 113">
              <a:extLst>
                <a:ext uri="{FF2B5EF4-FFF2-40B4-BE49-F238E27FC236}">
                  <a16:creationId xmlns:a16="http://schemas.microsoft.com/office/drawing/2014/main" id="{98F38F73-FB57-4BBC-8A72-5057FAD4ED64}"/>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4" name="Oval 114">
              <a:extLst>
                <a:ext uri="{FF2B5EF4-FFF2-40B4-BE49-F238E27FC236}">
                  <a16:creationId xmlns:a16="http://schemas.microsoft.com/office/drawing/2014/main" id="{3A8BCB44-83D1-49EA-A35F-D7A90D5CCA84}"/>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0" name="Group 115">
            <a:extLst>
              <a:ext uri="{FF2B5EF4-FFF2-40B4-BE49-F238E27FC236}">
                <a16:creationId xmlns:a16="http://schemas.microsoft.com/office/drawing/2014/main" id="{45940263-5FD3-459F-8074-FB289F7DAFCC}"/>
              </a:ext>
            </a:extLst>
          </p:cNvPr>
          <p:cNvGrpSpPr>
            <a:grpSpLocks/>
          </p:cNvGrpSpPr>
          <p:nvPr/>
        </p:nvGrpSpPr>
        <p:grpSpPr bwMode="auto">
          <a:xfrm rot="21155494">
            <a:off x="5210970" y="4256089"/>
            <a:ext cx="334963" cy="484187"/>
            <a:chOff x="4252" y="1741"/>
            <a:chExt cx="311" cy="360"/>
          </a:xfrm>
        </p:grpSpPr>
        <p:sp>
          <p:nvSpPr>
            <p:cNvPr id="26701" name="Freeform 116">
              <a:extLst>
                <a:ext uri="{FF2B5EF4-FFF2-40B4-BE49-F238E27FC236}">
                  <a16:creationId xmlns:a16="http://schemas.microsoft.com/office/drawing/2014/main" id="{D61C274E-D227-49B5-8E48-72E2027F031F}"/>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2" name="Oval 117">
              <a:extLst>
                <a:ext uri="{FF2B5EF4-FFF2-40B4-BE49-F238E27FC236}">
                  <a16:creationId xmlns:a16="http://schemas.microsoft.com/office/drawing/2014/main" id="{5E2B001D-8384-42C7-938E-A4B1670CD846}"/>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1" name="Group 118">
            <a:extLst>
              <a:ext uri="{FF2B5EF4-FFF2-40B4-BE49-F238E27FC236}">
                <a16:creationId xmlns:a16="http://schemas.microsoft.com/office/drawing/2014/main" id="{F37055F2-00A7-4194-99E9-EAE9CF7529A4}"/>
              </a:ext>
            </a:extLst>
          </p:cNvPr>
          <p:cNvGrpSpPr>
            <a:grpSpLocks/>
          </p:cNvGrpSpPr>
          <p:nvPr/>
        </p:nvGrpSpPr>
        <p:grpSpPr bwMode="auto">
          <a:xfrm rot="21155494">
            <a:off x="6023770" y="5762626"/>
            <a:ext cx="334963" cy="485775"/>
            <a:chOff x="3217" y="2403"/>
            <a:chExt cx="324" cy="426"/>
          </a:xfrm>
        </p:grpSpPr>
        <p:sp>
          <p:nvSpPr>
            <p:cNvPr id="26699" name="Freeform 119">
              <a:extLst>
                <a:ext uri="{FF2B5EF4-FFF2-40B4-BE49-F238E27FC236}">
                  <a16:creationId xmlns:a16="http://schemas.microsoft.com/office/drawing/2014/main" id="{45612AB4-9C8C-4EEF-9E41-1866CDDF931C}"/>
                </a:ext>
              </a:extLst>
            </p:cNvPr>
            <p:cNvSpPr>
              <a:spLocks/>
            </p:cNvSpPr>
            <p:nvPr/>
          </p:nvSpPr>
          <p:spPr bwMode="auto">
            <a:xfrm>
              <a:off x="3217" y="2403"/>
              <a:ext cx="324" cy="426"/>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0" name="Oval 120">
              <a:extLst>
                <a:ext uri="{FF2B5EF4-FFF2-40B4-BE49-F238E27FC236}">
                  <a16:creationId xmlns:a16="http://schemas.microsoft.com/office/drawing/2014/main" id="{40F33F7C-3E76-4276-B087-8639F05064A3}"/>
                </a:ext>
              </a:extLst>
            </p:cNvPr>
            <p:cNvSpPr>
              <a:spLocks noChangeArrowheads="1"/>
            </p:cNvSpPr>
            <p:nvPr/>
          </p:nvSpPr>
          <p:spPr bwMode="auto">
            <a:xfrm rot="-5400000">
              <a:off x="3337" y="2530"/>
              <a:ext cx="102" cy="13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2" name="Group 121">
            <a:extLst>
              <a:ext uri="{FF2B5EF4-FFF2-40B4-BE49-F238E27FC236}">
                <a16:creationId xmlns:a16="http://schemas.microsoft.com/office/drawing/2014/main" id="{925E26EA-98CB-4A32-906A-70A8D35E4581}"/>
              </a:ext>
            </a:extLst>
          </p:cNvPr>
          <p:cNvGrpSpPr>
            <a:grpSpLocks/>
          </p:cNvGrpSpPr>
          <p:nvPr/>
        </p:nvGrpSpPr>
        <p:grpSpPr bwMode="auto">
          <a:xfrm rot="21155494">
            <a:off x="5439569" y="5026026"/>
            <a:ext cx="107950" cy="117475"/>
            <a:chOff x="2593" y="1499"/>
            <a:chExt cx="102" cy="104"/>
          </a:xfrm>
        </p:grpSpPr>
        <p:sp>
          <p:nvSpPr>
            <p:cNvPr id="26697" name="Oval 122">
              <a:extLst>
                <a:ext uri="{FF2B5EF4-FFF2-40B4-BE49-F238E27FC236}">
                  <a16:creationId xmlns:a16="http://schemas.microsoft.com/office/drawing/2014/main" id="{74473955-7885-4F27-B633-3AAC1B1174BD}"/>
                </a:ext>
              </a:extLst>
            </p:cNvPr>
            <p:cNvSpPr>
              <a:spLocks noChangeArrowheads="1"/>
            </p:cNvSpPr>
            <p:nvPr/>
          </p:nvSpPr>
          <p:spPr bwMode="auto">
            <a:xfrm rot="136696" flipV="1">
              <a:off x="2593" y="1499"/>
              <a:ext cx="102" cy="1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98" name="Oval 123">
              <a:extLst>
                <a:ext uri="{FF2B5EF4-FFF2-40B4-BE49-F238E27FC236}">
                  <a16:creationId xmlns:a16="http://schemas.microsoft.com/office/drawing/2014/main" id="{5D69C213-51CA-4170-AEEC-24049E28CC61}"/>
                </a:ext>
              </a:extLst>
            </p:cNvPr>
            <p:cNvSpPr>
              <a:spLocks noChangeArrowheads="1"/>
            </p:cNvSpPr>
            <p:nvPr/>
          </p:nvSpPr>
          <p:spPr bwMode="auto">
            <a:xfrm rot="136696" flipV="1">
              <a:off x="2620" y="1556"/>
              <a:ext cx="33" cy="29"/>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3" name="Group 124">
            <a:extLst>
              <a:ext uri="{FF2B5EF4-FFF2-40B4-BE49-F238E27FC236}">
                <a16:creationId xmlns:a16="http://schemas.microsoft.com/office/drawing/2014/main" id="{C738B584-EF1C-441B-965C-B61F56D4C2D4}"/>
              </a:ext>
            </a:extLst>
          </p:cNvPr>
          <p:cNvGrpSpPr>
            <a:grpSpLocks/>
          </p:cNvGrpSpPr>
          <p:nvPr/>
        </p:nvGrpSpPr>
        <p:grpSpPr bwMode="auto">
          <a:xfrm rot="21155494">
            <a:off x="5877719" y="5118101"/>
            <a:ext cx="128588" cy="288925"/>
            <a:chOff x="839" y="2250"/>
            <a:chExt cx="124" cy="252"/>
          </a:xfrm>
        </p:grpSpPr>
        <p:sp>
          <p:nvSpPr>
            <p:cNvPr id="26695" name="Freeform 125">
              <a:extLst>
                <a:ext uri="{FF2B5EF4-FFF2-40B4-BE49-F238E27FC236}">
                  <a16:creationId xmlns:a16="http://schemas.microsoft.com/office/drawing/2014/main" id="{A6DCDEB8-8116-45C6-BD83-741BD56BF241}"/>
                </a:ext>
              </a:extLst>
            </p:cNvPr>
            <p:cNvSpPr>
              <a:spLocks/>
            </p:cNvSpPr>
            <p:nvPr/>
          </p:nvSpPr>
          <p:spPr bwMode="auto">
            <a:xfrm rot="-1060737">
              <a:off x="839" y="2250"/>
              <a:ext cx="124" cy="252"/>
            </a:xfrm>
            <a:custGeom>
              <a:avLst/>
              <a:gdLst>
                <a:gd name="T0" fmla="*/ 20 w 104"/>
                <a:gd name="T1" fmla="*/ 137 h 235"/>
                <a:gd name="T2" fmla="*/ 0 w 104"/>
                <a:gd name="T3" fmla="*/ 169 h 235"/>
                <a:gd name="T4" fmla="*/ 22 w 104"/>
                <a:gd name="T5" fmla="*/ 225 h 235"/>
                <a:gd name="T6" fmla="*/ 78 w 104"/>
                <a:gd name="T7" fmla="*/ 231 h 235"/>
                <a:gd name="T8" fmla="*/ 102 w 104"/>
                <a:gd name="T9" fmla="*/ 205 h 235"/>
                <a:gd name="T10" fmla="*/ 92 w 104"/>
                <a:gd name="T11" fmla="*/ 147 h 235"/>
                <a:gd name="T12" fmla="*/ 68 w 104"/>
                <a:gd name="T13" fmla="*/ 135 h 235"/>
                <a:gd name="T14" fmla="*/ 52 w 104"/>
                <a:gd name="T15" fmla="*/ 99 h 235"/>
                <a:gd name="T16" fmla="*/ 48 w 104"/>
                <a:gd name="T17" fmla="*/ 87 h 235"/>
                <a:gd name="T18" fmla="*/ 64 w 104"/>
                <a:gd name="T19" fmla="*/ 51 h 235"/>
                <a:gd name="T20" fmla="*/ 60 w 104"/>
                <a:gd name="T21" fmla="*/ 5 h 235"/>
                <a:gd name="T22" fmla="*/ 16 w 104"/>
                <a:gd name="T23" fmla="*/ 21 h 235"/>
                <a:gd name="T24" fmla="*/ 18 w 104"/>
                <a:gd name="T25" fmla="*/ 69 h 235"/>
                <a:gd name="T26" fmla="*/ 42 w 104"/>
                <a:gd name="T27" fmla="*/ 97 h 235"/>
                <a:gd name="T28" fmla="*/ 52 w 104"/>
                <a:gd name="T29" fmla="*/ 131 h 235"/>
                <a:gd name="T30" fmla="*/ 20 w 104"/>
                <a:gd name="T31" fmla="*/ 137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235"/>
                <a:gd name="T50" fmla="*/ 104 w 104"/>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235">
                  <a:moveTo>
                    <a:pt x="20" y="137"/>
                  </a:moveTo>
                  <a:cubicBezTo>
                    <a:pt x="11" y="143"/>
                    <a:pt x="0" y="154"/>
                    <a:pt x="0" y="169"/>
                  </a:cubicBezTo>
                  <a:cubicBezTo>
                    <a:pt x="0" y="184"/>
                    <a:pt x="9" y="215"/>
                    <a:pt x="22" y="225"/>
                  </a:cubicBezTo>
                  <a:cubicBezTo>
                    <a:pt x="35" y="235"/>
                    <a:pt x="65" y="234"/>
                    <a:pt x="78" y="231"/>
                  </a:cubicBezTo>
                  <a:cubicBezTo>
                    <a:pt x="91" y="228"/>
                    <a:pt x="100" y="219"/>
                    <a:pt x="102" y="205"/>
                  </a:cubicBezTo>
                  <a:cubicBezTo>
                    <a:pt x="104" y="191"/>
                    <a:pt x="98" y="159"/>
                    <a:pt x="92" y="147"/>
                  </a:cubicBezTo>
                  <a:cubicBezTo>
                    <a:pt x="86" y="135"/>
                    <a:pt x="75" y="143"/>
                    <a:pt x="68" y="135"/>
                  </a:cubicBezTo>
                  <a:cubicBezTo>
                    <a:pt x="61" y="127"/>
                    <a:pt x="55" y="107"/>
                    <a:pt x="52" y="99"/>
                  </a:cubicBezTo>
                  <a:cubicBezTo>
                    <a:pt x="49" y="91"/>
                    <a:pt x="46" y="95"/>
                    <a:pt x="48" y="87"/>
                  </a:cubicBezTo>
                  <a:cubicBezTo>
                    <a:pt x="50" y="79"/>
                    <a:pt x="62" y="65"/>
                    <a:pt x="64" y="51"/>
                  </a:cubicBezTo>
                  <a:cubicBezTo>
                    <a:pt x="66" y="37"/>
                    <a:pt x="68" y="10"/>
                    <a:pt x="60" y="5"/>
                  </a:cubicBezTo>
                  <a:cubicBezTo>
                    <a:pt x="52" y="0"/>
                    <a:pt x="23" y="10"/>
                    <a:pt x="16" y="21"/>
                  </a:cubicBezTo>
                  <a:cubicBezTo>
                    <a:pt x="9" y="32"/>
                    <a:pt x="14" y="56"/>
                    <a:pt x="18" y="69"/>
                  </a:cubicBezTo>
                  <a:cubicBezTo>
                    <a:pt x="22" y="82"/>
                    <a:pt x="36" y="87"/>
                    <a:pt x="42" y="97"/>
                  </a:cubicBezTo>
                  <a:cubicBezTo>
                    <a:pt x="48" y="107"/>
                    <a:pt x="56" y="124"/>
                    <a:pt x="52" y="131"/>
                  </a:cubicBezTo>
                  <a:cubicBezTo>
                    <a:pt x="48" y="138"/>
                    <a:pt x="29" y="131"/>
                    <a:pt x="20" y="137"/>
                  </a:cubicBezTo>
                  <a:close/>
                </a:path>
              </a:pathLst>
            </a:custGeom>
            <a:solidFill>
              <a:srgbClr val="9900CC"/>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96" name="Oval 126">
              <a:extLst>
                <a:ext uri="{FF2B5EF4-FFF2-40B4-BE49-F238E27FC236}">
                  <a16:creationId xmlns:a16="http://schemas.microsoft.com/office/drawing/2014/main" id="{6A0EF624-0EE0-46A7-AB4C-17C5FDCC2FD2}"/>
                </a:ext>
              </a:extLst>
            </p:cNvPr>
            <p:cNvSpPr>
              <a:spLocks noChangeArrowheads="1"/>
            </p:cNvSpPr>
            <p:nvPr/>
          </p:nvSpPr>
          <p:spPr bwMode="auto">
            <a:xfrm rot="20539263" flipH="1">
              <a:off x="911" y="2444"/>
              <a:ext cx="48" cy="36"/>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4" name="Group 127">
            <a:extLst>
              <a:ext uri="{FF2B5EF4-FFF2-40B4-BE49-F238E27FC236}">
                <a16:creationId xmlns:a16="http://schemas.microsoft.com/office/drawing/2014/main" id="{BCEEFFF3-9D3D-4293-B226-ED6F704BA03A}"/>
              </a:ext>
            </a:extLst>
          </p:cNvPr>
          <p:cNvGrpSpPr>
            <a:grpSpLocks/>
          </p:cNvGrpSpPr>
          <p:nvPr/>
        </p:nvGrpSpPr>
        <p:grpSpPr bwMode="auto">
          <a:xfrm rot="21155494">
            <a:off x="5617369" y="5148263"/>
            <a:ext cx="103188" cy="119062"/>
            <a:chOff x="2593" y="1499"/>
            <a:chExt cx="102" cy="104"/>
          </a:xfrm>
        </p:grpSpPr>
        <p:sp>
          <p:nvSpPr>
            <p:cNvPr id="26693" name="Oval 128">
              <a:extLst>
                <a:ext uri="{FF2B5EF4-FFF2-40B4-BE49-F238E27FC236}">
                  <a16:creationId xmlns:a16="http://schemas.microsoft.com/office/drawing/2014/main" id="{B214BC11-E012-4594-9434-3F736E2854E9}"/>
                </a:ext>
              </a:extLst>
            </p:cNvPr>
            <p:cNvSpPr>
              <a:spLocks noChangeArrowheads="1"/>
            </p:cNvSpPr>
            <p:nvPr/>
          </p:nvSpPr>
          <p:spPr bwMode="auto">
            <a:xfrm rot="136696" flipV="1">
              <a:off x="2593" y="1499"/>
              <a:ext cx="102" cy="1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94" name="Oval 129">
              <a:extLst>
                <a:ext uri="{FF2B5EF4-FFF2-40B4-BE49-F238E27FC236}">
                  <a16:creationId xmlns:a16="http://schemas.microsoft.com/office/drawing/2014/main" id="{8F00594E-8449-4ABD-A8F2-98522A696883}"/>
                </a:ext>
              </a:extLst>
            </p:cNvPr>
            <p:cNvSpPr>
              <a:spLocks noChangeArrowheads="1"/>
            </p:cNvSpPr>
            <p:nvPr/>
          </p:nvSpPr>
          <p:spPr bwMode="auto">
            <a:xfrm rot="136696" flipV="1">
              <a:off x="2620" y="1556"/>
              <a:ext cx="33" cy="29"/>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5" name="Group 130">
            <a:extLst>
              <a:ext uri="{FF2B5EF4-FFF2-40B4-BE49-F238E27FC236}">
                <a16:creationId xmlns:a16="http://schemas.microsoft.com/office/drawing/2014/main" id="{563523FE-1735-4147-B3EC-09D0AA8E4070}"/>
              </a:ext>
            </a:extLst>
          </p:cNvPr>
          <p:cNvGrpSpPr>
            <a:grpSpLocks/>
          </p:cNvGrpSpPr>
          <p:nvPr/>
        </p:nvGrpSpPr>
        <p:grpSpPr bwMode="auto">
          <a:xfrm rot="21155494">
            <a:off x="5406232" y="5651501"/>
            <a:ext cx="61912" cy="441325"/>
            <a:chOff x="470" y="2563"/>
            <a:chExt cx="48" cy="234"/>
          </a:xfrm>
        </p:grpSpPr>
        <p:sp>
          <p:nvSpPr>
            <p:cNvPr id="26691" name="Oval 131">
              <a:extLst>
                <a:ext uri="{FF2B5EF4-FFF2-40B4-BE49-F238E27FC236}">
                  <a16:creationId xmlns:a16="http://schemas.microsoft.com/office/drawing/2014/main" id="{ACE1C41E-7E81-4FC2-8777-F8DCC52721DA}"/>
                </a:ext>
              </a:extLst>
            </p:cNvPr>
            <p:cNvSpPr>
              <a:spLocks noChangeArrowheads="1"/>
            </p:cNvSpPr>
            <p:nvPr/>
          </p:nvSpPr>
          <p:spPr bwMode="auto">
            <a:xfrm rot="-3540000">
              <a:off x="377" y="2656"/>
              <a:ext cx="234"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92" name="Oval 132">
              <a:extLst>
                <a:ext uri="{FF2B5EF4-FFF2-40B4-BE49-F238E27FC236}">
                  <a16:creationId xmlns:a16="http://schemas.microsoft.com/office/drawing/2014/main" id="{EC622DAE-52CA-4AA9-8E23-92B4A4B75005}"/>
                </a:ext>
              </a:extLst>
            </p:cNvPr>
            <p:cNvSpPr>
              <a:spLocks noChangeArrowheads="1"/>
            </p:cNvSpPr>
            <p:nvPr/>
          </p:nvSpPr>
          <p:spPr bwMode="auto">
            <a:xfrm rot="-3540000">
              <a:off x="471" y="2657"/>
              <a:ext cx="44"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76" name="Line 133">
            <a:extLst>
              <a:ext uri="{FF2B5EF4-FFF2-40B4-BE49-F238E27FC236}">
                <a16:creationId xmlns:a16="http://schemas.microsoft.com/office/drawing/2014/main" id="{939D3D68-3A10-4311-A4DB-3A2EB9E3C251}"/>
              </a:ext>
            </a:extLst>
          </p:cNvPr>
          <p:cNvSpPr>
            <a:spLocks noChangeShapeType="1"/>
          </p:cNvSpPr>
          <p:nvPr/>
        </p:nvSpPr>
        <p:spPr bwMode="auto">
          <a:xfrm flipV="1">
            <a:off x="5756978" y="4190171"/>
            <a:ext cx="1801812" cy="144463"/>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77" name="Text Box 134">
            <a:extLst>
              <a:ext uri="{FF2B5EF4-FFF2-40B4-BE49-F238E27FC236}">
                <a16:creationId xmlns:a16="http://schemas.microsoft.com/office/drawing/2014/main" id="{EA9A6A09-2AFF-4749-A19E-B0C14317949D}"/>
              </a:ext>
            </a:extLst>
          </p:cNvPr>
          <p:cNvSpPr txBox="1">
            <a:spLocks noChangeArrowheads="1"/>
          </p:cNvSpPr>
          <p:nvPr/>
        </p:nvSpPr>
        <p:spPr bwMode="auto">
          <a:xfrm>
            <a:off x="7519194" y="4097338"/>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t>Makrofágy</a:t>
            </a:r>
            <a:endParaRPr lang="fr-FR" altLang="cs-CZ" b="1" dirty="0"/>
          </a:p>
        </p:txBody>
      </p:sp>
      <p:sp>
        <p:nvSpPr>
          <p:cNvPr id="26678" name="Text Box 135">
            <a:extLst>
              <a:ext uri="{FF2B5EF4-FFF2-40B4-BE49-F238E27FC236}">
                <a16:creationId xmlns:a16="http://schemas.microsoft.com/office/drawing/2014/main" id="{E146696D-C345-4F56-A8BE-84EB22EF0DA4}"/>
              </a:ext>
            </a:extLst>
          </p:cNvPr>
          <p:cNvSpPr txBox="1">
            <a:spLocks noChangeArrowheads="1"/>
          </p:cNvSpPr>
          <p:nvPr/>
        </p:nvSpPr>
        <p:spPr bwMode="auto">
          <a:xfrm>
            <a:off x="9122569" y="5013326"/>
            <a:ext cx="1300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Adipocyt</a:t>
            </a:r>
            <a:r>
              <a:rPr lang="cs-CZ" altLang="cs-CZ" b="1" dirty="0"/>
              <a:t>y</a:t>
            </a:r>
            <a:endParaRPr lang="fr-FR" altLang="cs-CZ" b="1" dirty="0"/>
          </a:p>
        </p:txBody>
      </p:sp>
      <p:sp>
        <p:nvSpPr>
          <p:cNvPr id="26679" name="Oval 136">
            <a:extLst>
              <a:ext uri="{FF2B5EF4-FFF2-40B4-BE49-F238E27FC236}">
                <a16:creationId xmlns:a16="http://schemas.microsoft.com/office/drawing/2014/main" id="{C66D14CF-AD05-4968-AAF3-86D28FB37792}"/>
              </a:ext>
            </a:extLst>
          </p:cNvPr>
          <p:cNvSpPr>
            <a:spLocks noChangeArrowheads="1"/>
          </p:cNvSpPr>
          <p:nvPr/>
        </p:nvSpPr>
        <p:spPr bwMode="auto">
          <a:xfrm rot="21155494">
            <a:off x="6947695" y="5043488"/>
            <a:ext cx="74613" cy="6985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80" name="Oval 137">
            <a:extLst>
              <a:ext uri="{FF2B5EF4-FFF2-40B4-BE49-F238E27FC236}">
                <a16:creationId xmlns:a16="http://schemas.microsoft.com/office/drawing/2014/main" id="{B31C9877-1D3D-4394-8A92-6497E4A6ADDB}"/>
              </a:ext>
            </a:extLst>
          </p:cNvPr>
          <p:cNvSpPr>
            <a:spLocks noChangeArrowheads="1"/>
          </p:cNvSpPr>
          <p:nvPr/>
        </p:nvSpPr>
        <p:spPr bwMode="auto">
          <a:xfrm rot="21155494">
            <a:off x="7063582" y="5060950"/>
            <a:ext cx="74612" cy="6985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81" name="Text Box 138">
            <a:extLst>
              <a:ext uri="{FF2B5EF4-FFF2-40B4-BE49-F238E27FC236}">
                <a16:creationId xmlns:a16="http://schemas.microsoft.com/office/drawing/2014/main" id="{AC69674B-7982-4307-B689-B41E950C1162}"/>
              </a:ext>
            </a:extLst>
          </p:cNvPr>
          <p:cNvSpPr txBox="1">
            <a:spLocks noChangeArrowheads="1"/>
          </p:cNvSpPr>
          <p:nvPr/>
        </p:nvSpPr>
        <p:spPr bwMode="auto">
          <a:xfrm>
            <a:off x="9101933" y="4594226"/>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Preadipocyt</a:t>
            </a:r>
            <a:r>
              <a:rPr lang="cs-CZ" altLang="cs-CZ" b="1" dirty="0"/>
              <a:t>y</a:t>
            </a:r>
            <a:endParaRPr lang="fr-FR" altLang="cs-CZ" b="1" dirty="0"/>
          </a:p>
        </p:txBody>
      </p:sp>
      <p:sp>
        <p:nvSpPr>
          <p:cNvPr id="26682" name="Line 139">
            <a:extLst>
              <a:ext uri="{FF2B5EF4-FFF2-40B4-BE49-F238E27FC236}">
                <a16:creationId xmlns:a16="http://schemas.microsoft.com/office/drawing/2014/main" id="{3C47E171-EB06-4CA0-93BE-A60B0283372C}"/>
              </a:ext>
            </a:extLst>
          </p:cNvPr>
          <p:cNvSpPr>
            <a:spLocks noChangeShapeType="1"/>
          </p:cNvSpPr>
          <p:nvPr/>
        </p:nvSpPr>
        <p:spPr bwMode="auto">
          <a:xfrm flipV="1">
            <a:off x="7289008" y="5248276"/>
            <a:ext cx="1831975" cy="258763"/>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3" name="Line 140">
            <a:extLst>
              <a:ext uri="{FF2B5EF4-FFF2-40B4-BE49-F238E27FC236}">
                <a16:creationId xmlns:a16="http://schemas.microsoft.com/office/drawing/2014/main" id="{713B8B2F-BDFA-431E-AD98-4485AC1D328A}"/>
              </a:ext>
            </a:extLst>
          </p:cNvPr>
          <p:cNvSpPr>
            <a:spLocks noChangeShapeType="1"/>
          </p:cNvSpPr>
          <p:nvPr/>
        </p:nvSpPr>
        <p:spPr bwMode="auto">
          <a:xfrm flipV="1">
            <a:off x="7287420" y="4840288"/>
            <a:ext cx="1787525" cy="246062"/>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4" name="Line 141">
            <a:extLst>
              <a:ext uri="{FF2B5EF4-FFF2-40B4-BE49-F238E27FC236}">
                <a16:creationId xmlns:a16="http://schemas.microsoft.com/office/drawing/2014/main" id="{4386F50F-8C6F-40C5-AA3A-4DCA64009D64}"/>
              </a:ext>
            </a:extLst>
          </p:cNvPr>
          <p:cNvSpPr>
            <a:spLocks noChangeShapeType="1"/>
          </p:cNvSpPr>
          <p:nvPr/>
        </p:nvSpPr>
        <p:spPr bwMode="auto">
          <a:xfrm flipH="1" flipV="1">
            <a:off x="3467895" y="5043488"/>
            <a:ext cx="1960563" cy="201612"/>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5" name="Text Box 142">
            <a:extLst>
              <a:ext uri="{FF2B5EF4-FFF2-40B4-BE49-F238E27FC236}">
                <a16:creationId xmlns:a16="http://schemas.microsoft.com/office/drawing/2014/main" id="{F564BE4C-3B70-4B18-9D52-530F2D9FA7C5}"/>
              </a:ext>
            </a:extLst>
          </p:cNvPr>
          <p:cNvSpPr txBox="1">
            <a:spLocks noChangeArrowheads="1"/>
          </p:cNvSpPr>
          <p:nvPr/>
        </p:nvSpPr>
        <p:spPr bwMode="auto">
          <a:xfrm>
            <a:off x="946944" y="4897438"/>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t>Endoteliální </a:t>
            </a:r>
            <a:r>
              <a:rPr lang="cs-CZ" altLang="cs-CZ" b="1" dirty="0" err="1"/>
              <a:t>bb</a:t>
            </a:r>
            <a:endParaRPr lang="fr-FR" altLang="cs-CZ" b="1" dirty="0"/>
          </a:p>
        </p:txBody>
      </p:sp>
      <p:sp>
        <p:nvSpPr>
          <p:cNvPr id="26686" name="Line 143">
            <a:extLst>
              <a:ext uri="{FF2B5EF4-FFF2-40B4-BE49-F238E27FC236}">
                <a16:creationId xmlns:a16="http://schemas.microsoft.com/office/drawing/2014/main" id="{89CB3B08-D480-4B70-8F98-6281DBA41C15}"/>
              </a:ext>
            </a:extLst>
          </p:cNvPr>
          <p:cNvSpPr>
            <a:spLocks noChangeShapeType="1"/>
          </p:cNvSpPr>
          <p:nvPr/>
        </p:nvSpPr>
        <p:spPr bwMode="auto">
          <a:xfrm flipV="1">
            <a:off x="6004720" y="4765676"/>
            <a:ext cx="1368425" cy="434975"/>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7" name="Text Box 144">
            <a:extLst>
              <a:ext uri="{FF2B5EF4-FFF2-40B4-BE49-F238E27FC236}">
                <a16:creationId xmlns:a16="http://schemas.microsoft.com/office/drawing/2014/main" id="{A0C736EB-88C0-44D0-A064-2DC05957B0ED}"/>
              </a:ext>
            </a:extLst>
          </p:cNvPr>
          <p:cNvSpPr txBox="1">
            <a:spLocks noChangeArrowheads="1"/>
          </p:cNvSpPr>
          <p:nvPr/>
        </p:nvSpPr>
        <p:spPr bwMode="auto">
          <a:xfrm>
            <a:off x="7468709" y="4503136"/>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Monocy</a:t>
            </a:r>
            <a:r>
              <a:rPr lang="cs-CZ" altLang="cs-CZ" b="1" dirty="0"/>
              <a:t>ty</a:t>
            </a:r>
            <a:endParaRPr lang="fr-FR" altLang="cs-CZ" b="1" dirty="0"/>
          </a:p>
        </p:txBody>
      </p:sp>
      <p:sp>
        <p:nvSpPr>
          <p:cNvPr id="26688" name="Line 145">
            <a:extLst>
              <a:ext uri="{FF2B5EF4-FFF2-40B4-BE49-F238E27FC236}">
                <a16:creationId xmlns:a16="http://schemas.microsoft.com/office/drawing/2014/main" id="{D1C2551F-8C44-40A7-8ED9-E2674F084D0B}"/>
              </a:ext>
            </a:extLst>
          </p:cNvPr>
          <p:cNvSpPr>
            <a:spLocks noChangeShapeType="1"/>
          </p:cNvSpPr>
          <p:nvPr/>
        </p:nvSpPr>
        <p:spPr bwMode="auto">
          <a:xfrm flipH="1" flipV="1">
            <a:off x="3436144" y="4619626"/>
            <a:ext cx="1917700" cy="390525"/>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9" name="Text Box 146">
            <a:extLst>
              <a:ext uri="{FF2B5EF4-FFF2-40B4-BE49-F238E27FC236}">
                <a16:creationId xmlns:a16="http://schemas.microsoft.com/office/drawing/2014/main" id="{73DF6257-2F6D-4E5C-A290-C14306947D30}"/>
              </a:ext>
            </a:extLst>
          </p:cNvPr>
          <p:cNvSpPr txBox="1">
            <a:spLocks noChangeArrowheads="1"/>
          </p:cNvSpPr>
          <p:nvPr/>
        </p:nvSpPr>
        <p:spPr bwMode="auto">
          <a:xfrm>
            <a:off x="1667669" y="4391026"/>
            <a:ext cx="1535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Lymphocy</a:t>
            </a:r>
            <a:r>
              <a:rPr lang="cs-CZ" altLang="cs-CZ" b="1" dirty="0"/>
              <a:t>ty</a:t>
            </a:r>
            <a:endParaRPr lang="fr-FR" altLang="cs-CZ" b="1" dirty="0"/>
          </a:p>
        </p:txBody>
      </p:sp>
      <p:sp>
        <p:nvSpPr>
          <p:cNvPr id="26690" name="Text Box 147">
            <a:extLst>
              <a:ext uri="{FF2B5EF4-FFF2-40B4-BE49-F238E27FC236}">
                <a16:creationId xmlns:a16="http://schemas.microsoft.com/office/drawing/2014/main" id="{96684C9F-A02B-4C10-B630-512D79543E38}"/>
              </a:ext>
            </a:extLst>
          </p:cNvPr>
          <p:cNvSpPr txBox="1">
            <a:spLocks noChangeArrowheads="1"/>
          </p:cNvSpPr>
          <p:nvPr/>
        </p:nvSpPr>
        <p:spPr bwMode="auto">
          <a:xfrm>
            <a:off x="341885" y="161133"/>
            <a:ext cx="93678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t>Typy buněk v bílé tukové tkáni</a:t>
            </a:r>
            <a:endParaRPr lang="fr-FR" altLang="cs-CZ" sz="2800" b="1" dirty="0"/>
          </a:p>
          <a:p>
            <a:pPr algn="ctr"/>
            <a:endParaRPr lang="fr-FR" altLang="cs-CZ" sz="2800" b="1" dirty="0"/>
          </a:p>
          <a:p>
            <a:r>
              <a:rPr lang="fr-FR" altLang="cs-CZ" sz="2800" b="1" dirty="0"/>
              <a:t>-</a:t>
            </a:r>
            <a:r>
              <a:rPr lang="fr-FR" altLang="cs-CZ" sz="2400" dirty="0">
                <a:latin typeface="Times New Roman" panose="02020603050405020304" pitchFamily="18" charset="0"/>
              </a:rPr>
              <a:t> </a:t>
            </a:r>
            <a:r>
              <a:rPr lang="cs-CZ" altLang="cs-CZ" sz="2400" b="1" dirty="0">
                <a:solidFill>
                  <a:srgbClr val="A50021"/>
                </a:solidFill>
                <a:latin typeface="Times New Roman" panose="02020603050405020304" pitchFamily="18" charset="0"/>
              </a:rPr>
              <a:t>A</a:t>
            </a:r>
            <a:r>
              <a:rPr lang="fr-FR" altLang="cs-CZ" sz="2400" b="1" dirty="0">
                <a:solidFill>
                  <a:srgbClr val="A50021"/>
                </a:solidFill>
              </a:rPr>
              <a:t>dipocyt</a:t>
            </a:r>
            <a:r>
              <a:rPr lang="cs-CZ" altLang="cs-CZ" sz="2400" b="1" dirty="0">
                <a:solidFill>
                  <a:srgbClr val="A50021"/>
                </a:solidFill>
              </a:rPr>
              <a:t>y</a:t>
            </a:r>
            <a:r>
              <a:rPr lang="fr-FR" altLang="cs-CZ" sz="2400" b="1" dirty="0"/>
              <a:t> (</a:t>
            </a:r>
            <a:r>
              <a:rPr lang="cs-CZ" altLang="cs-CZ" sz="2400" b="1" dirty="0"/>
              <a:t>buňky naplněné tukem</a:t>
            </a:r>
            <a:r>
              <a:rPr lang="fr-FR" altLang="cs-CZ" sz="2400" b="1" dirty="0"/>
              <a:t>) 30%</a:t>
            </a:r>
          </a:p>
          <a:p>
            <a:r>
              <a:rPr lang="fr-FR" altLang="cs-CZ" sz="2400" b="1" dirty="0"/>
              <a:t>- </a:t>
            </a:r>
            <a:r>
              <a:rPr lang="cs-CZ" altLang="cs-CZ" sz="2400" b="1" dirty="0" err="1">
                <a:solidFill>
                  <a:srgbClr val="A50021"/>
                </a:solidFill>
              </a:rPr>
              <a:t>Preadipocyty</a:t>
            </a:r>
            <a:r>
              <a:rPr lang="cs-CZ" altLang="cs-CZ" sz="2400" b="1" dirty="0">
                <a:solidFill>
                  <a:srgbClr val="A50021"/>
                </a:solidFill>
              </a:rPr>
              <a:t> a fibroblasty</a:t>
            </a:r>
            <a:endParaRPr lang="fr-FR" altLang="cs-CZ" sz="2400" b="1" dirty="0"/>
          </a:p>
          <a:p>
            <a:r>
              <a:rPr lang="fr-FR" altLang="cs-CZ" sz="2400" b="1" dirty="0"/>
              <a:t>- </a:t>
            </a:r>
            <a:r>
              <a:rPr lang="cs-CZ" altLang="cs-CZ" sz="2400" b="1" dirty="0"/>
              <a:t>Matrix z kolagenních vláken</a:t>
            </a:r>
            <a:endParaRPr lang="fr-FR" altLang="cs-CZ" sz="2400" b="1" dirty="0"/>
          </a:p>
          <a:p>
            <a:r>
              <a:rPr lang="fr-FR" altLang="cs-CZ" sz="2400" b="1" dirty="0"/>
              <a:t>- </a:t>
            </a:r>
            <a:r>
              <a:rPr lang="cs-CZ" altLang="cs-CZ" sz="2400" b="1" dirty="0"/>
              <a:t>Krevní cévy </a:t>
            </a:r>
            <a:r>
              <a:rPr lang="fr-FR" altLang="cs-CZ" sz="2400" b="1" dirty="0"/>
              <a:t>(</a:t>
            </a:r>
            <a:r>
              <a:rPr lang="cs-CZ" altLang="cs-CZ" sz="2400" b="1" dirty="0">
                <a:solidFill>
                  <a:srgbClr val="A50021"/>
                </a:solidFill>
              </a:rPr>
              <a:t>kapiláry/endoteliální </a:t>
            </a:r>
            <a:r>
              <a:rPr lang="cs-CZ" altLang="cs-CZ" sz="2400" b="1" dirty="0" err="1">
                <a:solidFill>
                  <a:srgbClr val="A50021"/>
                </a:solidFill>
              </a:rPr>
              <a:t>bb</a:t>
            </a:r>
            <a:r>
              <a:rPr lang="fr-FR" altLang="cs-CZ" sz="2400" b="1" dirty="0"/>
              <a:t>)</a:t>
            </a:r>
          </a:p>
          <a:p>
            <a:r>
              <a:rPr lang="fr-FR" altLang="cs-CZ" sz="2400" b="1" dirty="0"/>
              <a:t>- </a:t>
            </a:r>
            <a:r>
              <a:rPr lang="cs-CZ" altLang="cs-CZ" sz="2400" b="1" dirty="0">
                <a:solidFill>
                  <a:srgbClr val="A50021"/>
                </a:solidFill>
              </a:rPr>
              <a:t>Imunitní </a:t>
            </a:r>
            <a:r>
              <a:rPr lang="cs-CZ" altLang="cs-CZ" sz="2400" b="1" dirty="0" err="1">
                <a:solidFill>
                  <a:srgbClr val="A50021"/>
                </a:solidFill>
              </a:rPr>
              <a:t>bb</a:t>
            </a:r>
            <a:r>
              <a:rPr lang="cs-CZ" altLang="cs-CZ" sz="2400" b="1" dirty="0">
                <a:solidFill>
                  <a:srgbClr val="A50021"/>
                </a:solidFill>
              </a:rPr>
              <a:t> </a:t>
            </a:r>
            <a:r>
              <a:rPr lang="fr-FR" altLang="cs-CZ" sz="2400" b="1" dirty="0"/>
              <a:t>(</a:t>
            </a:r>
            <a:r>
              <a:rPr lang="cs-CZ" altLang="cs-CZ" sz="2400" b="1" dirty="0"/>
              <a:t>monocyty-makrofágy</a:t>
            </a:r>
            <a:r>
              <a:rPr lang="fr-FR" altLang="cs-CZ" sz="2400" b="1" dirty="0"/>
              <a:t>, lymphocyt</a:t>
            </a:r>
            <a:r>
              <a:rPr lang="cs-CZ" altLang="cs-CZ" sz="2400" b="1" dirty="0"/>
              <a:t>y</a:t>
            </a:r>
            <a:r>
              <a:rPr lang="fr-FR" altLang="cs-CZ" sz="2400" b="1" dirty="0"/>
              <a:t>)</a:t>
            </a:r>
          </a:p>
        </p:txBody>
      </p:sp>
      <p:sp>
        <p:nvSpPr>
          <p:cNvPr id="148" name="Rectangle 12">
            <a:extLst>
              <a:ext uri="{FF2B5EF4-FFF2-40B4-BE49-F238E27FC236}">
                <a16:creationId xmlns:a16="http://schemas.microsoft.com/office/drawing/2014/main" id="{6B0FFE48-6D02-4FE4-85E4-8BBA8D3DCD94}"/>
              </a:ext>
            </a:extLst>
          </p:cNvPr>
          <p:cNvSpPr/>
          <p:nvPr/>
        </p:nvSpPr>
        <p:spPr>
          <a:xfrm>
            <a:off x="41289" y="75059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388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a:extLst>
              <a:ext uri="{FF2B5EF4-FFF2-40B4-BE49-F238E27FC236}">
                <a16:creationId xmlns:a16="http://schemas.microsoft.com/office/drawing/2014/main" id="{713EB63A-A016-4CE0-8BE3-3A08FE1FB597}"/>
              </a:ext>
            </a:extLst>
          </p:cNvPr>
          <p:cNvSpPr>
            <a:spLocks noChangeArrowheads="1"/>
          </p:cNvSpPr>
          <p:nvPr/>
        </p:nvSpPr>
        <p:spPr bwMode="auto">
          <a:xfrm rot="360000">
            <a:off x="2507457" y="2933700"/>
            <a:ext cx="482600" cy="16668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1" name="Oval 3">
            <a:extLst>
              <a:ext uri="{FF2B5EF4-FFF2-40B4-BE49-F238E27FC236}">
                <a16:creationId xmlns:a16="http://schemas.microsoft.com/office/drawing/2014/main" id="{99F99DBE-97AE-4AA8-8733-7EDCC745702F}"/>
              </a:ext>
            </a:extLst>
          </p:cNvPr>
          <p:cNvSpPr>
            <a:spLocks noChangeArrowheads="1"/>
          </p:cNvSpPr>
          <p:nvPr/>
        </p:nvSpPr>
        <p:spPr bwMode="auto">
          <a:xfrm rot="360000">
            <a:off x="2663032" y="3048000"/>
            <a:ext cx="157162" cy="52388"/>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2" name="Oval 4">
            <a:extLst>
              <a:ext uri="{FF2B5EF4-FFF2-40B4-BE49-F238E27FC236}">
                <a16:creationId xmlns:a16="http://schemas.microsoft.com/office/drawing/2014/main" id="{9888468A-2E36-4AFC-B7CB-94F9EE3660DC}"/>
              </a:ext>
            </a:extLst>
          </p:cNvPr>
          <p:cNvSpPr>
            <a:spLocks noChangeArrowheads="1"/>
          </p:cNvSpPr>
          <p:nvPr/>
        </p:nvSpPr>
        <p:spPr bwMode="auto">
          <a:xfrm rot="360000">
            <a:off x="2548733" y="2965451"/>
            <a:ext cx="77787" cy="5556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3" name="Oval 5">
            <a:extLst>
              <a:ext uri="{FF2B5EF4-FFF2-40B4-BE49-F238E27FC236}">
                <a16:creationId xmlns:a16="http://schemas.microsoft.com/office/drawing/2014/main" id="{4F4F40E8-4711-407C-B174-62BDE36FDB81}"/>
              </a:ext>
            </a:extLst>
          </p:cNvPr>
          <p:cNvSpPr>
            <a:spLocks noChangeArrowheads="1"/>
          </p:cNvSpPr>
          <p:nvPr/>
        </p:nvSpPr>
        <p:spPr bwMode="auto">
          <a:xfrm rot="360000">
            <a:off x="2756695" y="2940050"/>
            <a:ext cx="34925" cy="52388"/>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4" name="Oval 6">
            <a:extLst>
              <a:ext uri="{FF2B5EF4-FFF2-40B4-BE49-F238E27FC236}">
                <a16:creationId xmlns:a16="http://schemas.microsoft.com/office/drawing/2014/main" id="{2E692F4C-78FA-45F3-918F-0751C0BE8A16}"/>
              </a:ext>
            </a:extLst>
          </p:cNvPr>
          <p:cNvSpPr>
            <a:spLocks noChangeArrowheads="1"/>
          </p:cNvSpPr>
          <p:nvPr/>
        </p:nvSpPr>
        <p:spPr bwMode="auto">
          <a:xfrm rot="360000">
            <a:off x="2712244" y="2984500"/>
            <a:ext cx="33338" cy="57150"/>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5" name="Oval 7">
            <a:extLst>
              <a:ext uri="{FF2B5EF4-FFF2-40B4-BE49-F238E27FC236}">
                <a16:creationId xmlns:a16="http://schemas.microsoft.com/office/drawing/2014/main" id="{48316FD7-5DCC-462F-9A34-FE01C173B788}"/>
              </a:ext>
            </a:extLst>
          </p:cNvPr>
          <p:cNvSpPr>
            <a:spLocks noChangeArrowheads="1"/>
          </p:cNvSpPr>
          <p:nvPr/>
        </p:nvSpPr>
        <p:spPr bwMode="auto">
          <a:xfrm rot="360000">
            <a:off x="2648745" y="2933700"/>
            <a:ext cx="79375" cy="52388"/>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6" name="Oval 8">
            <a:extLst>
              <a:ext uri="{FF2B5EF4-FFF2-40B4-BE49-F238E27FC236}">
                <a16:creationId xmlns:a16="http://schemas.microsoft.com/office/drawing/2014/main" id="{8B609BCF-6D49-4F06-9A2D-3AA6FA1E8446}"/>
              </a:ext>
            </a:extLst>
          </p:cNvPr>
          <p:cNvSpPr>
            <a:spLocks noChangeArrowheads="1"/>
          </p:cNvSpPr>
          <p:nvPr/>
        </p:nvSpPr>
        <p:spPr bwMode="auto">
          <a:xfrm rot="360000">
            <a:off x="2631282" y="2973389"/>
            <a:ext cx="38100" cy="539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7" name="Oval 9">
            <a:extLst>
              <a:ext uri="{FF2B5EF4-FFF2-40B4-BE49-F238E27FC236}">
                <a16:creationId xmlns:a16="http://schemas.microsoft.com/office/drawing/2014/main" id="{6C368CDF-D5D3-483E-AC6E-68C2073880EB}"/>
              </a:ext>
            </a:extLst>
          </p:cNvPr>
          <p:cNvSpPr>
            <a:spLocks noChangeArrowheads="1"/>
          </p:cNvSpPr>
          <p:nvPr/>
        </p:nvSpPr>
        <p:spPr bwMode="auto">
          <a:xfrm rot="360000">
            <a:off x="2829720" y="3013076"/>
            <a:ext cx="80963" cy="539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8" name="Rectangle 10">
            <a:extLst>
              <a:ext uri="{FF2B5EF4-FFF2-40B4-BE49-F238E27FC236}">
                <a16:creationId xmlns:a16="http://schemas.microsoft.com/office/drawing/2014/main" id="{5296E60B-DED4-46D2-B16D-01EFC7BA24C4}"/>
              </a:ext>
            </a:extLst>
          </p:cNvPr>
          <p:cNvSpPr>
            <a:spLocks noChangeArrowheads="1"/>
          </p:cNvSpPr>
          <p:nvPr/>
        </p:nvSpPr>
        <p:spPr bwMode="auto">
          <a:xfrm>
            <a:off x="4093370" y="2305051"/>
            <a:ext cx="2822575" cy="1197764"/>
          </a:xfrm>
          <a:prstGeom prst="rect">
            <a:avLst/>
          </a:prstGeom>
          <a:solidFill>
            <a:srgbClr val="FCFEB9"/>
          </a:solidFill>
          <a:ln w="12700">
            <a:solidFill>
              <a:srgbClr val="FAFD00"/>
            </a:solidFill>
            <a:miter lim="800000"/>
            <a:headEnd/>
            <a:tailEnd/>
          </a:ln>
          <a:effectLst>
            <a:prstShdw prst="shdw17" dist="17961" dir="2700000">
              <a:srgbClr val="969800"/>
            </a:prstShdw>
          </a:effectLst>
        </p:spPr>
        <p:txBody>
          <a:bodyPr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a:solidFill>
                  <a:schemeClr val="bg1"/>
                </a:solidFill>
              </a:rPr>
              <a:t>Hypertrofie a hyperplazie adipocytů</a:t>
            </a:r>
            <a:endParaRPr lang="fr-FR" altLang="fr-FR" sz="2400" b="1" dirty="0">
              <a:solidFill>
                <a:schemeClr val="bg1"/>
              </a:solidFill>
            </a:endParaRPr>
          </a:p>
        </p:txBody>
      </p:sp>
      <p:sp>
        <p:nvSpPr>
          <p:cNvPr id="27659" name="Rectangle 11">
            <a:extLst>
              <a:ext uri="{FF2B5EF4-FFF2-40B4-BE49-F238E27FC236}">
                <a16:creationId xmlns:a16="http://schemas.microsoft.com/office/drawing/2014/main" id="{E6D04ED6-8E94-4F73-AAAB-60C86BE109A8}"/>
              </a:ext>
            </a:extLst>
          </p:cNvPr>
          <p:cNvSpPr>
            <a:spLocks noChangeArrowheads="1"/>
          </p:cNvSpPr>
          <p:nvPr/>
        </p:nvSpPr>
        <p:spPr bwMode="auto">
          <a:xfrm>
            <a:off x="4275963" y="4090989"/>
            <a:ext cx="2455800" cy="459100"/>
          </a:xfrm>
          <a:prstGeom prst="rect">
            <a:avLst/>
          </a:prstGeom>
          <a:solidFill>
            <a:srgbClr val="FDA4B5"/>
          </a:solidFill>
          <a:ln w="12700">
            <a:solidFill>
              <a:srgbClr val="E5405D"/>
            </a:solidFill>
            <a:miter lim="800000"/>
            <a:headEnd/>
            <a:tailEnd/>
          </a:ln>
          <a:effectLst>
            <a:prstShdw prst="shdw17" dist="17961" dir="2700000">
              <a:srgbClr val="892638"/>
            </a:prstShdw>
          </a:effectLst>
        </p:spPr>
        <p:txBody>
          <a:bodyPr wrap="none"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400" b="1" dirty="0">
                <a:solidFill>
                  <a:schemeClr val="bg1"/>
                </a:solidFill>
              </a:rPr>
              <a:t>ANGIOGENE</a:t>
            </a:r>
            <a:r>
              <a:rPr lang="cs-CZ" altLang="fr-FR" sz="2400" b="1" dirty="0">
                <a:solidFill>
                  <a:schemeClr val="bg1"/>
                </a:solidFill>
              </a:rPr>
              <a:t>ZE</a:t>
            </a:r>
            <a:endParaRPr lang="fr-FR" altLang="fr-FR" sz="2400" b="1" dirty="0">
              <a:solidFill>
                <a:schemeClr val="bg1"/>
              </a:solidFill>
            </a:endParaRPr>
          </a:p>
        </p:txBody>
      </p:sp>
      <p:sp>
        <p:nvSpPr>
          <p:cNvPr id="27660" name="Rectangle 12">
            <a:extLst>
              <a:ext uri="{FF2B5EF4-FFF2-40B4-BE49-F238E27FC236}">
                <a16:creationId xmlns:a16="http://schemas.microsoft.com/office/drawing/2014/main" id="{F5BC51B0-6408-4ED3-A2B6-46BDDB3F67B5}"/>
              </a:ext>
            </a:extLst>
          </p:cNvPr>
          <p:cNvSpPr>
            <a:spLocks noChangeArrowheads="1"/>
          </p:cNvSpPr>
          <p:nvPr/>
        </p:nvSpPr>
        <p:spPr bwMode="auto">
          <a:xfrm>
            <a:off x="3677051" y="5434807"/>
            <a:ext cx="3586162" cy="466725"/>
          </a:xfrm>
          <a:prstGeom prst="rect">
            <a:avLst/>
          </a:prstGeom>
          <a:solidFill>
            <a:srgbClr val="D49FFF"/>
          </a:solidFill>
          <a:ln w="12700">
            <a:solidFill>
              <a:srgbClr val="7B00E4"/>
            </a:solidFill>
            <a:miter lim="800000"/>
            <a:headEnd/>
            <a:tailEnd/>
          </a:ln>
          <a:effectLst>
            <a:prstShdw prst="shdw17" dist="17961" dir="2700000">
              <a:srgbClr val="4A0089"/>
            </a:prstShdw>
          </a:effectLst>
        </p:spPr>
        <p:txBody>
          <a:bodyPr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a:solidFill>
                  <a:schemeClr val="bg1"/>
                </a:solidFill>
              </a:rPr>
              <a:t>ZÁNĚT</a:t>
            </a:r>
            <a:endParaRPr lang="fr-FR" altLang="fr-FR" sz="2400" b="1" dirty="0">
              <a:solidFill>
                <a:schemeClr val="bg1"/>
              </a:solidFill>
            </a:endParaRPr>
          </a:p>
        </p:txBody>
      </p:sp>
      <p:sp>
        <p:nvSpPr>
          <p:cNvPr id="27661" name="Oval 13">
            <a:extLst>
              <a:ext uri="{FF2B5EF4-FFF2-40B4-BE49-F238E27FC236}">
                <a16:creationId xmlns:a16="http://schemas.microsoft.com/office/drawing/2014/main" id="{B161A6B2-A1C6-4A88-B8C8-B45CB8C2FD02}"/>
              </a:ext>
            </a:extLst>
          </p:cNvPr>
          <p:cNvSpPr>
            <a:spLocks noChangeArrowheads="1"/>
          </p:cNvSpPr>
          <p:nvPr/>
        </p:nvSpPr>
        <p:spPr bwMode="auto">
          <a:xfrm>
            <a:off x="2240758" y="2735264"/>
            <a:ext cx="250825" cy="22383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2" name="Oval 14">
            <a:extLst>
              <a:ext uri="{FF2B5EF4-FFF2-40B4-BE49-F238E27FC236}">
                <a16:creationId xmlns:a16="http://schemas.microsoft.com/office/drawing/2014/main" id="{38C50AAC-0CEE-4773-9BAE-80FAE0FB9848}"/>
              </a:ext>
            </a:extLst>
          </p:cNvPr>
          <p:cNvSpPr>
            <a:spLocks noChangeArrowheads="1"/>
          </p:cNvSpPr>
          <p:nvPr/>
        </p:nvSpPr>
        <p:spPr bwMode="auto">
          <a:xfrm>
            <a:off x="2261394" y="2738439"/>
            <a:ext cx="211138" cy="19208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3" name="Oval 15">
            <a:extLst>
              <a:ext uri="{FF2B5EF4-FFF2-40B4-BE49-F238E27FC236}">
                <a16:creationId xmlns:a16="http://schemas.microsoft.com/office/drawing/2014/main" id="{D54F1688-5415-458E-8B9D-E41B6767D0B5}"/>
              </a:ext>
            </a:extLst>
          </p:cNvPr>
          <p:cNvSpPr>
            <a:spLocks noChangeArrowheads="1"/>
          </p:cNvSpPr>
          <p:nvPr/>
        </p:nvSpPr>
        <p:spPr bwMode="auto">
          <a:xfrm>
            <a:off x="2320133" y="2897188"/>
            <a:ext cx="92075"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4" name="Oval 16">
            <a:extLst>
              <a:ext uri="{FF2B5EF4-FFF2-40B4-BE49-F238E27FC236}">
                <a16:creationId xmlns:a16="http://schemas.microsoft.com/office/drawing/2014/main" id="{5B304E25-98ED-478B-8D80-57B36DE23D9A}"/>
              </a:ext>
            </a:extLst>
          </p:cNvPr>
          <p:cNvSpPr>
            <a:spLocks noChangeArrowheads="1"/>
          </p:cNvSpPr>
          <p:nvPr/>
        </p:nvSpPr>
        <p:spPr bwMode="auto">
          <a:xfrm>
            <a:off x="2359819" y="3103564"/>
            <a:ext cx="249238" cy="22383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5" name="Oval 17">
            <a:extLst>
              <a:ext uri="{FF2B5EF4-FFF2-40B4-BE49-F238E27FC236}">
                <a16:creationId xmlns:a16="http://schemas.microsoft.com/office/drawing/2014/main" id="{C9C3F310-3EDC-45D2-AF5B-1B182C5AC2D1}"/>
              </a:ext>
            </a:extLst>
          </p:cNvPr>
          <p:cNvSpPr>
            <a:spLocks noChangeArrowheads="1"/>
          </p:cNvSpPr>
          <p:nvPr/>
        </p:nvSpPr>
        <p:spPr bwMode="auto">
          <a:xfrm>
            <a:off x="2378869" y="3106739"/>
            <a:ext cx="211138" cy="19208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6" name="Oval 18">
            <a:extLst>
              <a:ext uri="{FF2B5EF4-FFF2-40B4-BE49-F238E27FC236}">
                <a16:creationId xmlns:a16="http://schemas.microsoft.com/office/drawing/2014/main" id="{04A535C0-CBC8-4AB9-8A64-76510C43BA4C}"/>
              </a:ext>
            </a:extLst>
          </p:cNvPr>
          <p:cNvSpPr>
            <a:spLocks noChangeArrowheads="1"/>
          </p:cNvSpPr>
          <p:nvPr/>
        </p:nvSpPr>
        <p:spPr bwMode="auto">
          <a:xfrm>
            <a:off x="2437607" y="3265488"/>
            <a:ext cx="93662"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7" name="AutoShape 19">
            <a:extLst>
              <a:ext uri="{FF2B5EF4-FFF2-40B4-BE49-F238E27FC236}">
                <a16:creationId xmlns:a16="http://schemas.microsoft.com/office/drawing/2014/main" id="{3D34A123-8599-46C0-AF61-8EF099731923}"/>
              </a:ext>
            </a:extLst>
          </p:cNvPr>
          <p:cNvSpPr>
            <a:spLocks noChangeArrowheads="1"/>
          </p:cNvSpPr>
          <p:nvPr/>
        </p:nvSpPr>
        <p:spPr bwMode="auto">
          <a:xfrm>
            <a:off x="3298033" y="2725738"/>
            <a:ext cx="344487" cy="565150"/>
          </a:xfrm>
          <a:prstGeom prst="rightArrow">
            <a:avLst>
              <a:gd name="adj1" fmla="val 50000"/>
              <a:gd name="adj2" fmla="val 50005"/>
            </a:avLst>
          </a:prstGeom>
          <a:solidFill>
            <a:srgbClr val="FCFEB9"/>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8" name="AutoShape 20">
            <a:extLst>
              <a:ext uri="{FF2B5EF4-FFF2-40B4-BE49-F238E27FC236}">
                <a16:creationId xmlns:a16="http://schemas.microsoft.com/office/drawing/2014/main" id="{28BD85E5-E9D1-4B4D-A9EC-306CF7E64C8E}"/>
              </a:ext>
            </a:extLst>
          </p:cNvPr>
          <p:cNvSpPr>
            <a:spLocks noChangeArrowheads="1"/>
          </p:cNvSpPr>
          <p:nvPr/>
        </p:nvSpPr>
        <p:spPr bwMode="auto">
          <a:xfrm>
            <a:off x="3298033" y="3987800"/>
            <a:ext cx="344487" cy="566738"/>
          </a:xfrm>
          <a:prstGeom prst="rightArrow">
            <a:avLst>
              <a:gd name="adj1" fmla="val 50000"/>
              <a:gd name="adj2" fmla="val 50005"/>
            </a:avLst>
          </a:prstGeom>
          <a:solidFill>
            <a:srgbClr val="FDA4B5"/>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9" name="AutoShape 21">
            <a:extLst>
              <a:ext uri="{FF2B5EF4-FFF2-40B4-BE49-F238E27FC236}">
                <a16:creationId xmlns:a16="http://schemas.microsoft.com/office/drawing/2014/main" id="{5A74D4A2-2CDC-47DA-901C-DF8F0AE928BD}"/>
              </a:ext>
            </a:extLst>
          </p:cNvPr>
          <p:cNvSpPr>
            <a:spLocks noChangeArrowheads="1"/>
          </p:cNvSpPr>
          <p:nvPr/>
        </p:nvSpPr>
        <p:spPr bwMode="auto">
          <a:xfrm>
            <a:off x="3298033" y="5395913"/>
            <a:ext cx="344487" cy="565150"/>
          </a:xfrm>
          <a:prstGeom prst="rightArrow">
            <a:avLst>
              <a:gd name="adj1" fmla="val 50000"/>
              <a:gd name="adj2" fmla="val 50005"/>
            </a:avLst>
          </a:prstGeom>
          <a:solidFill>
            <a:srgbClr val="CC99FF"/>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0" name="Rectangle 22">
            <a:extLst>
              <a:ext uri="{FF2B5EF4-FFF2-40B4-BE49-F238E27FC236}">
                <a16:creationId xmlns:a16="http://schemas.microsoft.com/office/drawing/2014/main" id="{5F8861AA-8BC9-4140-8F5B-ADA4FC6C85BE}"/>
              </a:ext>
            </a:extLst>
          </p:cNvPr>
          <p:cNvSpPr>
            <a:spLocks noChangeArrowheads="1"/>
          </p:cNvSpPr>
          <p:nvPr/>
        </p:nvSpPr>
        <p:spPr bwMode="auto">
          <a:xfrm>
            <a:off x="1980407" y="4154489"/>
            <a:ext cx="1181100" cy="161925"/>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1" name="Rectangle 23">
            <a:extLst>
              <a:ext uri="{FF2B5EF4-FFF2-40B4-BE49-F238E27FC236}">
                <a16:creationId xmlns:a16="http://schemas.microsoft.com/office/drawing/2014/main" id="{5105181B-6BBC-4BE0-98ED-C221516D22C9}"/>
              </a:ext>
            </a:extLst>
          </p:cNvPr>
          <p:cNvSpPr>
            <a:spLocks noChangeArrowheads="1"/>
          </p:cNvSpPr>
          <p:nvPr/>
        </p:nvSpPr>
        <p:spPr bwMode="auto">
          <a:xfrm rot="17940000">
            <a:off x="1515270" y="4421189"/>
            <a:ext cx="860425" cy="161925"/>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2" name="Rectangle 24">
            <a:extLst>
              <a:ext uri="{FF2B5EF4-FFF2-40B4-BE49-F238E27FC236}">
                <a16:creationId xmlns:a16="http://schemas.microsoft.com/office/drawing/2014/main" id="{A025A618-1B3A-4E12-8477-9DED1401B31E}"/>
              </a:ext>
            </a:extLst>
          </p:cNvPr>
          <p:cNvSpPr>
            <a:spLocks noChangeArrowheads="1"/>
          </p:cNvSpPr>
          <p:nvPr/>
        </p:nvSpPr>
        <p:spPr bwMode="auto">
          <a:xfrm rot="13500000">
            <a:off x="1464470" y="3948113"/>
            <a:ext cx="860425" cy="165100"/>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3" name="Oval 25">
            <a:extLst>
              <a:ext uri="{FF2B5EF4-FFF2-40B4-BE49-F238E27FC236}">
                <a16:creationId xmlns:a16="http://schemas.microsoft.com/office/drawing/2014/main" id="{FA337C00-D35F-4EBF-8CFE-EC14164D0F77}"/>
              </a:ext>
            </a:extLst>
          </p:cNvPr>
          <p:cNvSpPr>
            <a:spLocks noChangeArrowheads="1"/>
          </p:cNvSpPr>
          <p:nvPr/>
        </p:nvSpPr>
        <p:spPr bwMode="auto">
          <a:xfrm>
            <a:off x="2509044" y="4138614"/>
            <a:ext cx="344488" cy="6508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4" name="Oval 26">
            <a:extLst>
              <a:ext uri="{FF2B5EF4-FFF2-40B4-BE49-F238E27FC236}">
                <a16:creationId xmlns:a16="http://schemas.microsoft.com/office/drawing/2014/main" id="{F80C089F-9014-4EB6-856B-F682F47D3064}"/>
              </a:ext>
            </a:extLst>
          </p:cNvPr>
          <p:cNvSpPr>
            <a:spLocks noChangeArrowheads="1"/>
          </p:cNvSpPr>
          <p:nvPr/>
        </p:nvSpPr>
        <p:spPr bwMode="auto">
          <a:xfrm>
            <a:off x="2651919" y="4140201"/>
            <a:ext cx="63500" cy="6667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5" name="Oval 27">
            <a:extLst>
              <a:ext uri="{FF2B5EF4-FFF2-40B4-BE49-F238E27FC236}">
                <a16:creationId xmlns:a16="http://schemas.microsoft.com/office/drawing/2014/main" id="{8506780B-2582-4F67-88FC-4472FB20443E}"/>
              </a:ext>
            </a:extLst>
          </p:cNvPr>
          <p:cNvSpPr>
            <a:spLocks noChangeArrowheads="1"/>
          </p:cNvSpPr>
          <p:nvPr/>
        </p:nvSpPr>
        <p:spPr bwMode="auto">
          <a:xfrm>
            <a:off x="2834482" y="4135438"/>
            <a:ext cx="336550" cy="6826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6" name="Oval 28">
            <a:extLst>
              <a:ext uri="{FF2B5EF4-FFF2-40B4-BE49-F238E27FC236}">
                <a16:creationId xmlns:a16="http://schemas.microsoft.com/office/drawing/2014/main" id="{DC282AC4-4348-489B-BDA4-6FA5B2745287}"/>
              </a:ext>
            </a:extLst>
          </p:cNvPr>
          <p:cNvSpPr>
            <a:spLocks noChangeArrowheads="1"/>
          </p:cNvSpPr>
          <p:nvPr/>
        </p:nvSpPr>
        <p:spPr bwMode="auto">
          <a:xfrm>
            <a:off x="2971007" y="4140201"/>
            <a:ext cx="63500" cy="6667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7" name="Oval 29">
            <a:extLst>
              <a:ext uri="{FF2B5EF4-FFF2-40B4-BE49-F238E27FC236}">
                <a16:creationId xmlns:a16="http://schemas.microsoft.com/office/drawing/2014/main" id="{00874A5B-B125-4939-BB52-CEF044091A81}"/>
              </a:ext>
            </a:extLst>
          </p:cNvPr>
          <p:cNvSpPr>
            <a:spLocks noChangeArrowheads="1"/>
          </p:cNvSpPr>
          <p:nvPr/>
        </p:nvSpPr>
        <p:spPr bwMode="auto">
          <a:xfrm>
            <a:off x="2829719" y="4291013"/>
            <a:ext cx="338138" cy="7461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8" name="Oval 30">
            <a:extLst>
              <a:ext uri="{FF2B5EF4-FFF2-40B4-BE49-F238E27FC236}">
                <a16:creationId xmlns:a16="http://schemas.microsoft.com/office/drawing/2014/main" id="{6B19C7D1-409D-4D6E-808D-BDB4A21AE6F4}"/>
              </a:ext>
            </a:extLst>
          </p:cNvPr>
          <p:cNvSpPr>
            <a:spLocks noChangeArrowheads="1"/>
          </p:cNvSpPr>
          <p:nvPr/>
        </p:nvSpPr>
        <p:spPr bwMode="auto">
          <a:xfrm>
            <a:off x="2967832" y="4292601"/>
            <a:ext cx="61912" cy="6826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9" name="Oval 31">
            <a:extLst>
              <a:ext uri="{FF2B5EF4-FFF2-40B4-BE49-F238E27FC236}">
                <a16:creationId xmlns:a16="http://schemas.microsoft.com/office/drawing/2014/main" id="{0EAC4911-2F29-4932-97F5-E5DF658D873F}"/>
              </a:ext>
            </a:extLst>
          </p:cNvPr>
          <p:cNvSpPr>
            <a:spLocks noChangeArrowheads="1"/>
          </p:cNvSpPr>
          <p:nvPr/>
        </p:nvSpPr>
        <p:spPr bwMode="auto">
          <a:xfrm>
            <a:off x="2485232" y="4295776"/>
            <a:ext cx="336550" cy="7461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0" name="Oval 32">
            <a:extLst>
              <a:ext uri="{FF2B5EF4-FFF2-40B4-BE49-F238E27FC236}">
                <a16:creationId xmlns:a16="http://schemas.microsoft.com/office/drawing/2014/main" id="{A2A3E17A-6310-460F-8A2A-B3425A743F6A}"/>
              </a:ext>
            </a:extLst>
          </p:cNvPr>
          <p:cNvSpPr>
            <a:spLocks noChangeArrowheads="1"/>
          </p:cNvSpPr>
          <p:nvPr/>
        </p:nvSpPr>
        <p:spPr bwMode="auto">
          <a:xfrm>
            <a:off x="2621757" y="4297363"/>
            <a:ext cx="63500" cy="6826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1" name="Oval 33">
            <a:extLst>
              <a:ext uri="{FF2B5EF4-FFF2-40B4-BE49-F238E27FC236}">
                <a16:creationId xmlns:a16="http://schemas.microsoft.com/office/drawing/2014/main" id="{C4CE4776-7FEB-4BBF-97B3-3CF60FD44209}"/>
              </a:ext>
            </a:extLst>
          </p:cNvPr>
          <p:cNvSpPr>
            <a:spLocks noChangeArrowheads="1"/>
          </p:cNvSpPr>
          <p:nvPr/>
        </p:nvSpPr>
        <p:spPr bwMode="auto">
          <a:xfrm>
            <a:off x="2140745" y="4300538"/>
            <a:ext cx="334963" cy="7461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2" name="Oval 34">
            <a:extLst>
              <a:ext uri="{FF2B5EF4-FFF2-40B4-BE49-F238E27FC236}">
                <a16:creationId xmlns:a16="http://schemas.microsoft.com/office/drawing/2014/main" id="{6133253A-235B-43E9-991F-90F31D54CB0A}"/>
              </a:ext>
            </a:extLst>
          </p:cNvPr>
          <p:cNvSpPr>
            <a:spLocks noChangeArrowheads="1"/>
          </p:cNvSpPr>
          <p:nvPr/>
        </p:nvSpPr>
        <p:spPr bwMode="auto">
          <a:xfrm>
            <a:off x="2275683" y="4302126"/>
            <a:ext cx="65087" cy="6826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3" name="Oval 35">
            <a:extLst>
              <a:ext uri="{FF2B5EF4-FFF2-40B4-BE49-F238E27FC236}">
                <a16:creationId xmlns:a16="http://schemas.microsoft.com/office/drawing/2014/main" id="{B4B5085C-7D1A-4C14-BF91-1A8923B59E08}"/>
              </a:ext>
            </a:extLst>
          </p:cNvPr>
          <p:cNvSpPr>
            <a:spLocks noChangeArrowheads="1"/>
          </p:cNvSpPr>
          <p:nvPr/>
        </p:nvSpPr>
        <p:spPr bwMode="auto">
          <a:xfrm>
            <a:off x="2166144" y="4138614"/>
            <a:ext cx="336550" cy="7302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4" name="Oval 36">
            <a:extLst>
              <a:ext uri="{FF2B5EF4-FFF2-40B4-BE49-F238E27FC236}">
                <a16:creationId xmlns:a16="http://schemas.microsoft.com/office/drawing/2014/main" id="{0D59675D-E482-4496-9746-2354E5EA83DB}"/>
              </a:ext>
            </a:extLst>
          </p:cNvPr>
          <p:cNvSpPr>
            <a:spLocks noChangeArrowheads="1"/>
          </p:cNvSpPr>
          <p:nvPr/>
        </p:nvSpPr>
        <p:spPr bwMode="auto">
          <a:xfrm>
            <a:off x="2302670" y="4140201"/>
            <a:ext cx="61913" cy="6667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5" name="Oval 37">
            <a:extLst>
              <a:ext uri="{FF2B5EF4-FFF2-40B4-BE49-F238E27FC236}">
                <a16:creationId xmlns:a16="http://schemas.microsoft.com/office/drawing/2014/main" id="{F9A084B2-E341-4466-91E5-87FE65C52384}"/>
              </a:ext>
            </a:extLst>
          </p:cNvPr>
          <p:cNvSpPr>
            <a:spLocks noChangeArrowheads="1"/>
          </p:cNvSpPr>
          <p:nvPr/>
        </p:nvSpPr>
        <p:spPr bwMode="auto">
          <a:xfrm rot="2460000">
            <a:off x="1877220" y="4010026"/>
            <a:ext cx="334963" cy="7937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6" name="Oval 38">
            <a:extLst>
              <a:ext uri="{FF2B5EF4-FFF2-40B4-BE49-F238E27FC236}">
                <a16:creationId xmlns:a16="http://schemas.microsoft.com/office/drawing/2014/main" id="{82BEB41A-915E-4AAC-A4F1-C9011AF581FA}"/>
              </a:ext>
            </a:extLst>
          </p:cNvPr>
          <p:cNvSpPr>
            <a:spLocks noChangeArrowheads="1"/>
          </p:cNvSpPr>
          <p:nvPr/>
        </p:nvSpPr>
        <p:spPr bwMode="auto">
          <a:xfrm rot="2460000">
            <a:off x="2012158" y="4011614"/>
            <a:ext cx="65087" cy="7302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7" name="Oval 39">
            <a:extLst>
              <a:ext uri="{FF2B5EF4-FFF2-40B4-BE49-F238E27FC236}">
                <a16:creationId xmlns:a16="http://schemas.microsoft.com/office/drawing/2014/main" id="{4DA0AF6C-EE28-4442-B08B-E5A6FDEA9442}"/>
              </a:ext>
            </a:extLst>
          </p:cNvPr>
          <p:cNvSpPr>
            <a:spLocks noChangeArrowheads="1"/>
          </p:cNvSpPr>
          <p:nvPr/>
        </p:nvSpPr>
        <p:spPr bwMode="auto">
          <a:xfrm rot="2460000">
            <a:off x="1685133" y="4059239"/>
            <a:ext cx="339725" cy="7937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8" name="Oval 40">
            <a:extLst>
              <a:ext uri="{FF2B5EF4-FFF2-40B4-BE49-F238E27FC236}">
                <a16:creationId xmlns:a16="http://schemas.microsoft.com/office/drawing/2014/main" id="{2642BBEE-A268-474D-971C-587913B5E3EC}"/>
              </a:ext>
            </a:extLst>
          </p:cNvPr>
          <p:cNvSpPr>
            <a:spLocks noChangeArrowheads="1"/>
          </p:cNvSpPr>
          <p:nvPr/>
        </p:nvSpPr>
        <p:spPr bwMode="auto">
          <a:xfrm rot="2460000">
            <a:off x="1824833" y="4060826"/>
            <a:ext cx="60325" cy="7302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9" name="Oval 41">
            <a:extLst>
              <a:ext uri="{FF2B5EF4-FFF2-40B4-BE49-F238E27FC236}">
                <a16:creationId xmlns:a16="http://schemas.microsoft.com/office/drawing/2014/main" id="{D4F5780B-0E0D-4CD4-835E-E2FF2BCD6047}"/>
              </a:ext>
            </a:extLst>
          </p:cNvPr>
          <p:cNvSpPr>
            <a:spLocks noChangeArrowheads="1"/>
          </p:cNvSpPr>
          <p:nvPr/>
        </p:nvSpPr>
        <p:spPr bwMode="auto">
          <a:xfrm rot="18060000">
            <a:off x="1700213" y="4360069"/>
            <a:ext cx="385762" cy="6985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0" name="Oval 42">
            <a:extLst>
              <a:ext uri="{FF2B5EF4-FFF2-40B4-BE49-F238E27FC236}">
                <a16:creationId xmlns:a16="http://schemas.microsoft.com/office/drawing/2014/main" id="{704DD2D3-5685-4BFC-98B1-D1EE99D537A6}"/>
              </a:ext>
            </a:extLst>
          </p:cNvPr>
          <p:cNvSpPr>
            <a:spLocks noChangeArrowheads="1"/>
          </p:cNvSpPr>
          <p:nvPr/>
        </p:nvSpPr>
        <p:spPr bwMode="auto">
          <a:xfrm rot="18060000">
            <a:off x="1856583" y="4360864"/>
            <a:ext cx="71437" cy="6508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1" name="Oval 43">
            <a:extLst>
              <a:ext uri="{FF2B5EF4-FFF2-40B4-BE49-F238E27FC236}">
                <a16:creationId xmlns:a16="http://schemas.microsoft.com/office/drawing/2014/main" id="{ED687F3E-B417-441A-8836-5036111BBAB5}"/>
              </a:ext>
            </a:extLst>
          </p:cNvPr>
          <p:cNvSpPr>
            <a:spLocks noChangeArrowheads="1"/>
          </p:cNvSpPr>
          <p:nvPr/>
        </p:nvSpPr>
        <p:spPr bwMode="auto">
          <a:xfrm rot="18060000">
            <a:off x="1862139" y="4474370"/>
            <a:ext cx="384175" cy="6826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2" name="Oval 44">
            <a:extLst>
              <a:ext uri="{FF2B5EF4-FFF2-40B4-BE49-F238E27FC236}">
                <a16:creationId xmlns:a16="http://schemas.microsoft.com/office/drawing/2014/main" id="{79364D77-BCAF-426F-8590-CD2D23106950}"/>
              </a:ext>
            </a:extLst>
          </p:cNvPr>
          <p:cNvSpPr>
            <a:spLocks noChangeArrowheads="1"/>
          </p:cNvSpPr>
          <p:nvPr/>
        </p:nvSpPr>
        <p:spPr bwMode="auto">
          <a:xfrm rot="18060000">
            <a:off x="2016126" y="4475957"/>
            <a:ext cx="73025" cy="6191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3" name="Oval 45">
            <a:extLst>
              <a:ext uri="{FF2B5EF4-FFF2-40B4-BE49-F238E27FC236}">
                <a16:creationId xmlns:a16="http://schemas.microsoft.com/office/drawing/2014/main" id="{E81A5F85-DBD9-4337-B06D-333E5605D604}"/>
              </a:ext>
            </a:extLst>
          </p:cNvPr>
          <p:cNvSpPr>
            <a:spLocks noChangeArrowheads="1"/>
          </p:cNvSpPr>
          <p:nvPr/>
        </p:nvSpPr>
        <p:spPr bwMode="auto">
          <a:xfrm rot="2460000">
            <a:off x="1629569" y="3765550"/>
            <a:ext cx="338138" cy="7778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4" name="Oval 46">
            <a:extLst>
              <a:ext uri="{FF2B5EF4-FFF2-40B4-BE49-F238E27FC236}">
                <a16:creationId xmlns:a16="http://schemas.microsoft.com/office/drawing/2014/main" id="{4AEFCC9A-C8D8-4D19-B0EC-BE1BEC71A653}"/>
              </a:ext>
            </a:extLst>
          </p:cNvPr>
          <p:cNvSpPr>
            <a:spLocks noChangeArrowheads="1"/>
          </p:cNvSpPr>
          <p:nvPr/>
        </p:nvSpPr>
        <p:spPr bwMode="auto">
          <a:xfrm rot="18060000">
            <a:off x="1561307" y="4649788"/>
            <a:ext cx="385762" cy="6826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5" name="Oval 47">
            <a:extLst>
              <a:ext uri="{FF2B5EF4-FFF2-40B4-BE49-F238E27FC236}">
                <a16:creationId xmlns:a16="http://schemas.microsoft.com/office/drawing/2014/main" id="{42BD63DD-B23E-4ABD-9498-07ED49693A70}"/>
              </a:ext>
            </a:extLst>
          </p:cNvPr>
          <p:cNvSpPr>
            <a:spLocks noChangeArrowheads="1"/>
          </p:cNvSpPr>
          <p:nvPr/>
        </p:nvSpPr>
        <p:spPr bwMode="auto">
          <a:xfrm rot="18060000">
            <a:off x="1716883" y="4651376"/>
            <a:ext cx="71437" cy="6191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6" name="Oval 48">
            <a:extLst>
              <a:ext uri="{FF2B5EF4-FFF2-40B4-BE49-F238E27FC236}">
                <a16:creationId xmlns:a16="http://schemas.microsoft.com/office/drawing/2014/main" id="{BC81362C-16FA-4739-B318-089A666188D0}"/>
              </a:ext>
            </a:extLst>
          </p:cNvPr>
          <p:cNvSpPr>
            <a:spLocks noChangeArrowheads="1"/>
          </p:cNvSpPr>
          <p:nvPr/>
        </p:nvSpPr>
        <p:spPr bwMode="auto">
          <a:xfrm rot="18060000">
            <a:off x="1701007" y="4745038"/>
            <a:ext cx="384175" cy="6985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7" name="Oval 49">
            <a:extLst>
              <a:ext uri="{FF2B5EF4-FFF2-40B4-BE49-F238E27FC236}">
                <a16:creationId xmlns:a16="http://schemas.microsoft.com/office/drawing/2014/main" id="{736D1A2E-A757-4C91-902A-0834FCA11592}"/>
              </a:ext>
            </a:extLst>
          </p:cNvPr>
          <p:cNvSpPr>
            <a:spLocks noChangeArrowheads="1"/>
          </p:cNvSpPr>
          <p:nvPr/>
        </p:nvSpPr>
        <p:spPr bwMode="auto">
          <a:xfrm rot="18060000">
            <a:off x="1855789" y="4745833"/>
            <a:ext cx="73025" cy="6508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8" name="Oval 50">
            <a:extLst>
              <a:ext uri="{FF2B5EF4-FFF2-40B4-BE49-F238E27FC236}">
                <a16:creationId xmlns:a16="http://schemas.microsoft.com/office/drawing/2014/main" id="{9772D77B-34EF-48F7-B686-82F62B15E378}"/>
              </a:ext>
            </a:extLst>
          </p:cNvPr>
          <p:cNvSpPr>
            <a:spLocks noChangeArrowheads="1"/>
          </p:cNvSpPr>
          <p:nvPr/>
        </p:nvSpPr>
        <p:spPr bwMode="auto">
          <a:xfrm rot="2460000">
            <a:off x="1499394" y="3859214"/>
            <a:ext cx="338138" cy="7778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9" name="Oval 51">
            <a:extLst>
              <a:ext uri="{FF2B5EF4-FFF2-40B4-BE49-F238E27FC236}">
                <a16:creationId xmlns:a16="http://schemas.microsoft.com/office/drawing/2014/main" id="{F24546C5-C69F-4E7E-BD54-05C78C0B6D1A}"/>
              </a:ext>
            </a:extLst>
          </p:cNvPr>
          <p:cNvSpPr>
            <a:spLocks noChangeArrowheads="1"/>
          </p:cNvSpPr>
          <p:nvPr/>
        </p:nvSpPr>
        <p:spPr bwMode="auto">
          <a:xfrm rot="2460000">
            <a:off x="1637507" y="3860800"/>
            <a:ext cx="61912" cy="714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0" name="Oval 52">
            <a:extLst>
              <a:ext uri="{FF2B5EF4-FFF2-40B4-BE49-F238E27FC236}">
                <a16:creationId xmlns:a16="http://schemas.microsoft.com/office/drawing/2014/main" id="{3368151E-2720-4925-ABC5-0B7AFA5B482C}"/>
              </a:ext>
            </a:extLst>
          </p:cNvPr>
          <p:cNvSpPr>
            <a:spLocks noChangeArrowheads="1"/>
          </p:cNvSpPr>
          <p:nvPr/>
        </p:nvSpPr>
        <p:spPr bwMode="auto">
          <a:xfrm rot="2460000">
            <a:off x="1640682" y="3736976"/>
            <a:ext cx="336550" cy="7937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1" name="Oval 53">
            <a:extLst>
              <a:ext uri="{FF2B5EF4-FFF2-40B4-BE49-F238E27FC236}">
                <a16:creationId xmlns:a16="http://schemas.microsoft.com/office/drawing/2014/main" id="{B1BEE7FC-5100-4D36-B24F-08CF4917A538}"/>
              </a:ext>
            </a:extLst>
          </p:cNvPr>
          <p:cNvSpPr>
            <a:spLocks noChangeArrowheads="1"/>
          </p:cNvSpPr>
          <p:nvPr/>
        </p:nvSpPr>
        <p:spPr bwMode="auto">
          <a:xfrm rot="2460000">
            <a:off x="1777207" y="3738564"/>
            <a:ext cx="63500" cy="7302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2" name="Text Box 54">
            <a:extLst>
              <a:ext uri="{FF2B5EF4-FFF2-40B4-BE49-F238E27FC236}">
                <a16:creationId xmlns:a16="http://schemas.microsoft.com/office/drawing/2014/main" id="{59BBA4D0-B5F2-4719-B5E9-4C2095C5BEB3}"/>
              </a:ext>
            </a:extLst>
          </p:cNvPr>
          <p:cNvSpPr txBox="1">
            <a:spLocks noChangeArrowheads="1"/>
          </p:cNvSpPr>
          <p:nvPr/>
        </p:nvSpPr>
        <p:spPr bwMode="auto">
          <a:xfrm>
            <a:off x="7579409" y="5805489"/>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000" b="1" dirty="0">
                <a:solidFill>
                  <a:srgbClr val="CC99FF"/>
                </a:solidFill>
              </a:rPr>
              <a:t>Ma</a:t>
            </a:r>
            <a:r>
              <a:rPr lang="cs-CZ" altLang="fr-FR" sz="2000" b="1" dirty="0" err="1">
                <a:solidFill>
                  <a:srgbClr val="CC99FF"/>
                </a:solidFill>
              </a:rPr>
              <a:t>krofágy</a:t>
            </a:r>
            <a:endParaRPr lang="fr-FR" altLang="fr-FR" sz="2000" b="1" dirty="0">
              <a:solidFill>
                <a:srgbClr val="CC99FF"/>
              </a:solidFill>
            </a:endParaRPr>
          </a:p>
        </p:txBody>
      </p:sp>
      <p:sp>
        <p:nvSpPr>
          <p:cNvPr id="27703" name="Text Box 55">
            <a:extLst>
              <a:ext uri="{FF2B5EF4-FFF2-40B4-BE49-F238E27FC236}">
                <a16:creationId xmlns:a16="http://schemas.microsoft.com/office/drawing/2014/main" id="{B5876919-95CC-4AF7-89DF-039B1EEBC86B}"/>
              </a:ext>
            </a:extLst>
          </p:cNvPr>
          <p:cNvSpPr txBox="1">
            <a:spLocks noChangeArrowheads="1"/>
          </p:cNvSpPr>
          <p:nvPr/>
        </p:nvSpPr>
        <p:spPr bwMode="auto">
          <a:xfrm>
            <a:off x="9548019" y="1954214"/>
            <a:ext cx="1582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a:solidFill>
                  <a:srgbClr val="008080"/>
                </a:solidFill>
              </a:rPr>
              <a:t>Zralé adipocyty</a:t>
            </a:r>
            <a:endParaRPr lang="fr-FR" altLang="fr-FR" sz="2000" b="1" dirty="0">
              <a:solidFill>
                <a:srgbClr val="008080"/>
              </a:solidFill>
            </a:endParaRPr>
          </a:p>
        </p:txBody>
      </p:sp>
      <p:sp>
        <p:nvSpPr>
          <p:cNvPr id="27704" name="Text Box 56">
            <a:extLst>
              <a:ext uri="{FF2B5EF4-FFF2-40B4-BE49-F238E27FC236}">
                <a16:creationId xmlns:a16="http://schemas.microsoft.com/office/drawing/2014/main" id="{2A5BFCDB-58F4-4BD7-93BB-0CD5A0E8D0A4}"/>
              </a:ext>
            </a:extLst>
          </p:cNvPr>
          <p:cNvSpPr txBox="1">
            <a:spLocks noChangeArrowheads="1"/>
          </p:cNvSpPr>
          <p:nvPr/>
        </p:nvSpPr>
        <p:spPr bwMode="auto">
          <a:xfrm>
            <a:off x="9268511" y="5805489"/>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Preadipocyty</a:t>
            </a:r>
            <a:endParaRPr lang="fr-FR" altLang="fr-FR" sz="2000" b="1" dirty="0">
              <a:solidFill>
                <a:srgbClr val="008080"/>
              </a:solidFill>
            </a:endParaRPr>
          </a:p>
        </p:txBody>
      </p:sp>
      <p:sp>
        <p:nvSpPr>
          <p:cNvPr id="27705" name="Text Box 57">
            <a:extLst>
              <a:ext uri="{FF2B5EF4-FFF2-40B4-BE49-F238E27FC236}">
                <a16:creationId xmlns:a16="http://schemas.microsoft.com/office/drawing/2014/main" id="{C9734BC0-85F5-415B-AA9D-838EC28A5715}"/>
              </a:ext>
            </a:extLst>
          </p:cNvPr>
          <p:cNvSpPr txBox="1">
            <a:spLocks noChangeArrowheads="1"/>
          </p:cNvSpPr>
          <p:nvPr/>
        </p:nvSpPr>
        <p:spPr bwMode="auto">
          <a:xfrm>
            <a:off x="7393782" y="1866901"/>
            <a:ext cx="1852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a:solidFill>
                  <a:srgbClr val="008080"/>
                </a:solidFill>
              </a:rPr>
              <a:t>Endotelie</a:t>
            </a:r>
            <a:endParaRPr lang="fr-FR" altLang="fr-FR" sz="2000" b="1" dirty="0">
              <a:solidFill>
                <a:srgbClr val="008080"/>
              </a:solidFill>
            </a:endParaRPr>
          </a:p>
        </p:txBody>
      </p:sp>
      <p:sp>
        <p:nvSpPr>
          <p:cNvPr id="27706" name="Oval 58">
            <a:extLst>
              <a:ext uri="{FF2B5EF4-FFF2-40B4-BE49-F238E27FC236}">
                <a16:creationId xmlns:a16="http://schemas.microsoft.com/office/drawing/2014/main" id="{716F8E8A-C0E4-4AC0-B697-2F0B2793371A}"/>
              </a:ext>
            </a:extLst>
          </p:cNvPr>
          <p:cNvSpPr>
            <a:spLocks noChangeArrowheads="1"/>
          </p:cNvSpPr>
          <p:nvPr/>
        </p:nvSpPr>
        <p:spPr bwMode="auto">
          <a:xfrm>
            <a:off x="1956595" y="2995614"/>
            <a:ext cx="250825" cy="22383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7" name="Oval 59">
            <a:extLst>
              <a:ext uri="{FF2B5EF4-FFF2-40B4-BE49-F238E27FC236}">
                <a16:creationId xmlns:a16="http://schemas.microsoft.com/office/drawing/2014/main" id="{1A14007E-B1E2-46E6-AA26-81754298A179}"/>
              </a:ext>
            </a:extLst>
          </p:cNvPr>
          <p:cNvSpPr>
            <a:spLocks noChangeArrowheads="1"/>
          </p:cNvSpPr>
          <p:nvPr/>
        </p:nvSpPr>
        <p:spPr bwMode="auto">
          <a:xfrm>
            <a:off x="1977233" y="2998789"/>
            <a:ext cx="211137" cy="19208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8" name="Oval 60">
            <a:extLst>
              <a:ext uri="{FF2B5EF4-FFF2-40B4-BE49-F238E27FC236}">
                <a16:creationId xmlns:a16="http://schemas.microsoft.com/office/drawing/2014/main" id="{5F841781-CC1B-4258-8DD2-F723B4203620}"/>
              </a:ext>
            </a:extLst>
          </p:cNvPr>
          <p:cNvSpPr>
            <a:spLocks noChangeArrowheads="1"/>
          </p:cNvSpPr>
          <p:nvPr/>
        </p:nvSpPr>
        <p:spPr bwMode="auto">
          <a:xfrm>
            <a:off x="2035970" y="3157538"/>
            <a:ext cx="92075"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9" name="Text Box 61">
            <a:extLst>
              <a:ext uri="{FF2B5EF4-FFF2-40B4-BE49-F238E27FC236}">
                <a16:creationId xmlns:a16="http://schemas.microsoft.com/office/drawing/2014/main" id="{5809860A-8740-47CE-8CC9-1C6EC12B211A}"/>
              </a:ext>
            </a:extLst>
          </p:cNvPr>
          <p:cNvSpPr txBox="1">
            <a:spLocks noChangeArrowheads="1"/>
          </p:cNvSpPr>
          <p:nvPr/>
        </p:nvSpPr>
        <p:spPr bwMode="auto">
          <a:xfrm>
            <a:off x="946944" y="1557339"/>
            <a:ext cx="16398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a:solidFill>
                  <a:srgbClr val="008080"/>
                </a:solidFill>
              </a:rPr>
              <a:t>Zralé adipocyty</a:t>
            </a:r>
            <a:endParaRPr lang="fr-FR" altLang="fr-FR" sz="2000" b="1" dirty="0">
              <a:solidFill>
                <a:srgbClr val="008080"/>
              </a:solidFill>
            </a:endParaRPr>
          </a:p>
        </p:txBody>
      </p:sp>
      <p:sp>
        <p:nvSpPr>
          <p:cNvPr id="27710" name="Text Box 62">
            <a:extLst>
              <a:ext uri="{FF2B5EF4-FFF2-40B4-BE49-F238E27FC236}">
                <a16:creationId xmlns:a16="http://schemas.microsoft.com/office/drawing/2014/main" id="{F5E82B90-B1DA-474C-8B76-E9304FC75D08}"/>
              </a:ext>
            </a:extLst>
          </p:cNvPr>
          <p:cNvSpPr txBox="1">
            <a:spLocks noChangeArrowheads="1"/>
          </p:cNvSpPr>
          <p:nvPr/>
        </p:nvSpPr>
        <p:spPr bwMode="auto">
          <a:xfrm>
            <a:off x="2625615" y="165735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000" b="1" dirty="0">
                <a:solidFill>
                  <a:srgbClr val="008080"/>
                </a:solidFill>
              </a:rPr>
              <a:t>Preadipocyt</a:t>
            </a:r>
            <a:r>
              <a:rPr lang="cs-CZ" altLang="fr-FR" sz="2000" b="1" dirty="0">
                <a:solidFill>
                  <a:srgbClr val="008080"/>
                </a:solidFill>
              </a:rPr>
              <a:t>y</a:t>
            </a:r>
            <a:endParaRPr lang="fr-FR" altLang="fr-FR" sz="2000" b="1" dirty="0">
              <a:solidFill>
                <a:srgbClr val="008080"/>
              </a:solidFill>
            </a:endParaRPr>
          </a:p>
        </p:txBody>
      </p:sp>
      <p:sp>
        <p:nvSpPr>
          <p:cNvPr id="27711" name="Oval 63">
            <a:extLst>
              <a:ext uri="{FF2B5EF4-FFF2-40B4-BE49-F238E27FC236}">
                <a16:creationId xmlns:a16="http://schemas.microsoft.com/office/drawing/2014/main" id="{D7AC418B-757F-413D-9E0E-19C79BCD9A56}"/>
              </a:ext>
            </a:extLst>
          </p:cNvPr>
          <p:cNvSpPr>
            <a:spLocks noChangeArrowheads="1"/>
          </p:cNvSpPr>
          <p:nvPr/>
        </p:nvSpPr>
        <p:spPr bwMode="auto">
          <a:xfrm rot="360000">
            <a:off x="2567783" y="2686050"/>
            <a:ext cx="484187" cy="16668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2" name="Oval 64">
            <a:extLst>
              <a:ext uri="{FF2B5EF4-FFF2-40B4-BE49-F238E27FC236}">
                <a16:creationId xmlns:a16="http://schemas.microsoft.com/office/drawing/2014/main" id="{7DEEC56B-86AF-4906-B0EC-9086523C1026}"/>
              </a:ext>
            </a:extLst>
          </p:cNvPr>
          <p:cNvSpPr>
            <a:spLocks noChangeArrowheads="1"/>
          </p:cNvSpPr>
          <p:nvPr/>
        </p:nvSpPr>
        <p:spPr bwMode="auto">
          <a:xfrm rot="360000">
            <a:off x="2723357" y="2800350"/>
            <a:ext cx="158750" cy="52388"/>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3" name="Oval 65">
            <a:extLst>
              <a:ext uri="{FF2B5EF4-FFF2-40B4-BE49-F238E27FC236}">
                <a16:creationId xmlns:a16="http://schemas.microsoft.com/office/drawing/2014/main" id="{060D9EB4-10E5-401D-B736-FA47D89E79AE}"/>
              </a:ext>
            </a:extLst>
          </p:cNvPr>
          <p:cNvSpPr>
            <a:spLocks noChangeArrowheads="1"/>
          </p:cNvSpPr>
          <p:nvPr/>
        </p:nvSpPr>
        <p:spPr bwMode="auto">
          <a:xfrm rot="360000">
            <a:off x="2609057" y="2717801"/>
            <a:ext cx="76200" cy="5556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4" name="Oval 66">
            <a:extLst>
              <a:ext uri="{FF2B5EF4-FFF2-40B4-BE49-F238E27FC236}">
                <a16:creationId xmlns:a16="http://schemas.microsoft.com/office/drawing/2014/main" id="{9C5358CB-ADEC-4697-A6EA-99235FA474B8}"/>
              </a:ext>
            </a:extLst>
          </p:cNvPr>
          <p:cNvSpPr>
            <a:spLocks noChangeArrowheads="1"/>
          </p:cNvSpPr>
          <p:nvPr/>
        </p:nvSpPr>
        <p:spPr bwMode="auto">
          <a:xfrm rot="360000">
            <a:off x="2815432" y="2692400"/>
            <a:ext cx="38100" cy="52388"/>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5" name="Oval 67">
            <a:extLst>
              <a:ext uri="{FF2B5EF4-FFF2-40B4-BE49-F238E27FC236}">
                <a16:creationId xmlns:a16="http://schemas.microsoft.com/office/drawing/2014/main" id="{9429C2E8-E360-41FA-9B81-CF237AA6B839}"/>
              </a:ext>
            </a:extLst>
          </p:cNvPr>
          <p:cNvSpPr>
            <a:spLocks noChangeArrowheads="1"/>
          </p:cNvSpPr>
          <p:nvPr/>
        </p:nvSpPr>
        <p:spPr bwMode="auto">
          <a:xfrm rot="360000">
            <a:off x="2770983" y="2736850"/>
            <a:ext cx="34925" cy="57150"/>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6" name="Oval 68">
            <a:extLst>
              <a:ext uri="{FF2B5EF4-FFF2-40B4-BE49-F238E27FC236}">
                <a16:creationId xmlns:a16="http://schemas.microsoft.com/office/drawing/2014/main" id="{2AC39D3E-D128-427A-B456-A5EA051245FB}"/>
              </a:ext>
            </a:extLst>
          </p:cNvPr>
          <p:cNvSpPr>
            <a:spLocks noChangeArrowheads="1"/>
          </p:cNvSpPr>
          <p:nvPr/>
        </p:nvSpPr>
        <p:spPr bwMode="auto">
          <a:xfrm rot="360000">
            <a:off x="2709069" y="2686050"/>
            <a:ext cx="77788" cy="52388"/>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7" name="Oval 69">
            <a:extLst>
              <a:ext uri="{FF2B5EF4-FFF2-40B4-BE49-F238E27FC236}">
                <a16:creationId xmlns:a16="http://schemas.microsoft.com/office/drawing/2014/main" id="{0552760C-03C8-4882-A70C-39297A00741A}"/>
              </a:ext>
            </a:extLst>
          </p:cNvPr>
          <p:cNvSpPr>
            <a:spLocks noChangeArrowheads="1"/>
          </p:cNvSpPr>
          <p:nvPr/>
        </p:nvSpPr>
        <p:spPr bwMode="auto">
          <a:xfrm rot="360000">
            <a:off x="2691607" y="2725739"/>
            <a:ext cx="36512" cy="539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8" name="Oval 70">
            <a:extLst>
              <a:ext uri="{FF2B5EF4-FFF2-40B4-BE49-F238E27FC236}">
                <a16:creationId xmlns:a16="http://schemas.microsoft.com/office/drawing/2014/main" id="{F4A4CDD5-292B-411C-98E8-E81B4EFA318A}"/>
              </a:ext>
            </a:extLst>
          </p:cNvPr>
          <p:cNvSpPr>
            <a:spLocks noChangeArrowheads="1"/>
          </p:cNvSpPr>
          <p:nvPr/>
        </p:nvSpPr>
        <p:spPr bwMode="auto">
          <a:xfrm rot="360000">
            <a:off x="2890045" y="2765426"/>
            <a:ext cx="80963" cy="539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9" name="Line 71">
            <a:extLst>
              <a:ext uri="{FF2B5EF4-FFF2-40B4-BE49-F238E27FC236}">
                <a16:creationId xmlns:a16="http://schemas.microsoft.com/office/drawing/2014/main" id="{AC06F378-6A37-4145-8ABF-8471C71C5E26}"/>
              </a:ext>
            </a:extLst>
          </p:cNvPr>
          <p:cNvSpPr>
            <a:spLocks noChangeShapeType="1"/>
          </p:cNvSpPr>
          <p:nvPr/>
        </p:nvSpPr>
        <p:spPr bwMode="auto">
          <a:xfrm rot="3312238">
            <a:off x="3104357" y="1973263"/>
            <a:ext cx="131763" cy="769938"/>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720" name="Line 72">
            <a:extLst>
              <a:ext uri="{FF2B5EF4-FFF2-40B4-BE49-F238E27FC236}">
                <a16:creationId xmlns:a16="http://schemas.microsoft.com/office/drawing/2014/main" id="{EDD211EA-D31B-47DD-BDE2-D9420CBF9543}"/>
              </a:ext>
            </a:extLst>
          </p:cNvPr>
          <p:cNvSpPr>
            <a:spLocks noChangeShapeType="1"/>
          </p:cNvSpPr>
          <p:nvPr/>
        </p:nvSpPr>
        <p:spPr bwMode="auto">
          <a:xfrm rot="19126512" flipH="1">
            <a:off x="2078832" y="2246313"/>
            <a:ext cx="227012" cy="469900"/>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721" name="Oval 73">
            <a:extLst>
              <a:ext uri="{FF2B5EF4-FFF2-40B4-BE49-F238E27FC236}">
                <a16:creationId xmlns:a16="http://schemas.microsoft.com/office/drawing/2014/main" id="{81ED95F5-7977-47AC-841A-531CCB635042}"/>
              </a:ext>
            </a:extLst>
          </p:cNvPr>
          <p:cNvSpPr>
            <a:spLocks noChangeArrowheads="1"/>
          </p:cNvSpPr>
          <p:nvPr/>
        </p:nvSpPr>
        <p:spPr bwMode="auto">
          <a:xfrm>
            <a:off x="2853533" y="3249613"/>
            <a:ext cx="477837" cy="133350"/>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2" name="Oval 74">
            <a:extLst>
              <a:ext uri="{FF2B5EF4-FFF2-40B4-BE49-F238E27FC236}">
                <a16:creationId xmlns:a16="http://schemas.microsoft.com/office/drawing/2014/main" id="{29542D0E-E6A1-42E2-9948-79517D5A3F3C}"/>
              </a:ext>
            </a:extLst>
          </p:cNvPr>
          <p:cNvSpPr>
            <a:spLocks noChangeArrowheads="1"/>
          </p:cNvSpPr>
          <p:nvPr/>
        </p:nvSpPr>
        <p:spPr bwMode="auto">
          <a:xfrm>
            <a:off x="3051970" y="3284538"/>
            <a:ext cx="92075"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3" name="Oval 75">
            <a:extLst>
              <a:ext uri="{FF2B5EF4-FFF2-40B4-BE49-F238E27FC236}">
                <a16:creationId xmlns:a16="http://schemas.microsoft.com/office/drawing/2014/main" id="{9C56AB8C-D592-44E7-8CD2-FD47A0EEE4DC}"/>
              </a:ext>
            </a:extLst>
          </p:cNvPr>
          <p:cNvSpPr>
            <a:spLocks noChangeArrowheads="1"/>
          </p:cNvSpPr>
          <p:nvPr/>
        </p:nvSpPr>
        <p:spPr bwMode="auto">
          <a:xfrm>
            <a:off x="1897857" y="3286125"/>
            <a:ext cx="481012" cy="133350"/>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4" name="Oval 76">
            <a:extLst>
              <a:ext uri="{FF2B5EF4-FFF2-40B4-BE49-F238E27FC236}">
                <a16:creationId xmlns:a16="http://schemas.microsoft.com/office/drawing/2014/main" id="{E3AD9E28-E84F-495E-87CE-2FBCDDF484BF}"/>
              </a:ext>
            </a:extLst>
          </p:cNvPr>
          <p:cNvSpPr>
            <a:spLocks noChangeArrowheads="1"/>
          </p:cNvSpPr>
          <p:nvPr/>
        </p:nvSpPr>
        <p:spPr bwMode="auto">
          <a:xfrm>
            <a:off x="2113757" y="3322638"/>
            <a:ext cx="95250"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7725" name="Group 77">
            <a:extLst>
              <a:ext uri="{FF2B5EF4-FFF2-40B4-BE49-F238E27FC236}">
                <a16:creationId xmlns:a16="http://schemas.microsoft.com/office/drawing/2014/main" id="{55F85D13-AE73-46F2-A40F-6C1BBB74ACC0}"/>
              </a:ext>
            </a:extLst>
          </p:cNvPr>
          <p:cNvGrpSpPr>
            <a:grpSpLocks/>
          </p:cNvGrpSpPr>
          <p:nvPr/>
        </p:nvGrpSpPr>
        <p:grpSpPr bwMode="auto">
          <a:xfrm>
            <a:off x="7385845" y="2593976"/>
            <a:ext cx="3114675" cy="3109913"/>
            <a:chOff x="4051" y="1634"/>
            <a:chExt cx="1961" cy="1959"/>
          </a:xfrm>
        </p:grpSpPr>
        <p:sp>
          <p:nvSpPr>
            <p:cNvPr id="27802" name="Rectangle 78" descr="Grands confettis">
              <a:extLst>
                <a:ext uri="{FF2B5EF4-FFF2-40B4-BE49-F238E27FC236}">
                  <a16:creationId xmlns:a16="http://schemas.microsoft.com/office/drawing/2014/main" id="{8F79F170-9C76-4BB8-8293-BB46E0FEF1D3}"/>
                </a:ext>
              </a:extLst>
            </p:cNvPr>
            <p:cNvSpPr>
              <a:spLocks noChangeAspect="1" noChangeArrowheads="1"/>
            </p:cNvSpPr>
            <p:nvPr/>
          </p:nvSpPr>
          <p:spPr bwMode="auto">
            <a:xfrm>
              <a:off x="4058" y="1870"/>
              <a:ext cx="1954" cy="1711"/>
            </a:xfrm>
            <a:prstGeom prst="rect">
              <a:avLst/>
            </a:prstGeom>
            <a:pattFill prst="lgConfetti">
              <a:fgClr>
                <a:srgbClr val="B760F9"/>
              </a:fgClr>
              <a:bgClr>
                <a:srgbClr val="FFFFFF"/>
              </a:bgClr>
            </a:pattFill>
            <a:ln w="12700">
              <a:solidFill>
                <a:srgbClr val="B760F9"/>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3" name="Rectangle 79">
              <a:extLst>
                <a:ext uri="{FF2B5EF4-FFF2-40B4-BE49-F238E27FC236}">
                  <a16:creationId xmlns:a16="http://schemas.microsoft.com/office/drawing/2014/main" id="{86597581-AD87-45EA-B6B4-4EBEDEA9237A}"/>
                </a:ext>
              </a:extLst>
            </p:cNvPr>
            <p:cNvSpPr>
              <a:spLocks noChangeAspect="1" noChangeArrowheads="1"/>
            </p:cNvSpPr>
            <p:nvPr/>
          </p:nvSpPr>
          <p:spPr bwMode="auto">
            <a:xfrm>
              <a:off x="4982" y="2602"/>
              <a:ext cx="1023" cy="9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4" name="Rectangle 80">
              <a:extLst>
                <a:ext uri="{FF2B5EF4-FFF2-40B4-BE49-F238E27FC236}">
                  <a16:creationId xmlns:a16="http://schemas.microsoft.com/office/drawing/2014/main" id="{C6629885-E0EF-4DE6-B9AD-67EA6321CCB9}"/>
                </a:ext>
              </a:extLst>
            </p:cNvPr>
            <p:cNvSpPr>
              <a:spLocks noChangeAspect="1" noChangeArrowheads="1"/>
            </p:cNvSpPr>
            <p:nvPr/>
          </p:nvSpPr>
          <p:spPr bwMode="auto">
            <a:xfrm rot="-3360000">
              <a:off x="4404" y="2445"/>
              <a:ext cx="1436" cy="106"/>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5" name="Rectangle 81">
              <a:extLst>
                <a:ext uri="{FF2B5EF4-FFF2-40B4-BE49-F238E27FC236}">
                  <a16:creationId xmlns:a16="http://schemas.microsoft.com/office/drawing/2014/main" id="{27555F74-68E0-4C04-BE5E-036F6057E93B}"/>
                </a:ext>
              </a:extLst>
            </p:cNvPr>
            <p:cNvSpPr>
              <a:spLocks noChangeAspect="1" noChangeArrowheads="1"/>
            </p:cNvSpPr>
            <p:nvPr/>
          </p:nvSpPr>
          <p:spPr bwMode="auto">
            <a:xfrm rot="2460000">
              <a:off x="4165" y="2221"/>
              <a:ext cx="995" cy="118"/>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6" name="Rectangle 82">
              <a:extLst>
                <a:ext uri="{FF2B5EF4-FFF2-40B4-BE49-F238E27FC236}">
                  <a16:creationId xmlns:a16="http://schemas.microsoft.com/office/drawing/2014/main" id="{D300B183-F9F0-4CAD-976B-CB2392632D5E}"/>
                </a:ext>
              </a:extLst>
            </p:cNvPr>
            <p:cNvSpPr>
              <a:spLocks noChangeAspect="1" noChangeArrowheads="1"/>
            </p:cNvSpPr>
            <p:nvPr/>
          </p:nvSpPr>
          <p:spPr bwMode="auto">
            <a:xfrm rot="4080000">
              <a:off x="4588" y="3219"/>
              <a:ext cx="639" cy="93"/>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7" name="Rectangle 83">
              <a:extLst>
                <a:ext uri="{FF2B5EF4-FFF2-40B4-BE49-F238E27FC236}">
                  <a16:creationId xmlns:a16="http://schemas.microsoft.com/office/drawing/2014/main" id="{EF815EE9-0A8D-4F23-BA73-57F77981A7C1}"/>
                </a:ext>
              </a:extLst>
            </p:cNvPr>
            <p:cNvSpPr>
              <a:spLocks noChangeAspect="1" noChangeArrowheads="1"/>
            </p:cNvSpPr>
            <p:nvPr/>
          </p:nvSpPr>
          <p:spPr bwMode="auto">
            <a:xfrm rot="-600000">
              <a:off x="4064" y="3047"/>
              <a:ext cx="698" cy="10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8" name="Oval 84">
              <a:extLst>
                <a:ext uri="{FF2B5EF4-FFF2-40B4-BE49-F238E27FC236}">
                  <a16:creationId xmlns:a16="http://schemas.microsoft.com/office/drawing/2014/main" id="{53D1B281-5E22-4A0C-B560-334952A6B247}"/>
                </a:ext>
              </a:extLst>
            </p:cNvPr>
            <p:cNvSpPr>
              <a:spLocks noChangeAspect="1" noChangeArrowheads="1"/>
            </p:cNvSpPr>
            <p:nvPr/>
          </p:nvSpPr>
          <p:spPr bwMode="auto">
            <a:xfrm>
              <a:off x="5181" y="2464"/>
              <a:ext cx="233" cy="11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9" name="Oval 85">
              <a:extLst>
                <a:ext uri="{FF2B5EF4-FFF2-40B4-BE49-F238E27FC236}">
                  <a16:creationId xmlns:a16="http://schemas.microsoft.com/office/drawing/2014/main" id="{FC6AE136-9675-4385-BE0D-37D65F206581}"/>
                </a:ext>
              </a:extLst>
            </p:cNvPr>
            <p:cNvSpPr>
              <a:spLocks noChangeAspect="1" noChangeArrowheads="1"/>
            </p:cNvSpPr>
            <p:nvPr/>
          </p:nvSpPr>
          <p:spPr bwMode="auto">
            <a:xfrm>
              <a:off x="5199" y="2468"/>
              <a:ext cx="197" cy="101"/>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0" name="Oval 86">
              <a:extLst>
                <a:ext uri="{FF2B5EF4-FFF2-40B4-BE49-F238E27FC236}">
                  <a16:creationId xmlns:a16="http://schemas.microsoft.com/office/drawing/2014/main" id="{BC5796D7-5601-4C49-A049-4D04098F3AFD}"/>
                </a:ext>
              </a:extLst>
            </p:cNvPr>
            <p:cNvSpPr>
              <a:spLocks noChangeAspect="1" noChangeArrowheads="1"/>
            </p:cNvSpPr>
            <p:nvPr/>
          </p:nvSpPr>
          <p:spPr bwMode="auto">
            <a:xfrm>
              <a:off x="5253" y="2550"/>
              <a:ext cx="89" cy="3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1" name="Oval 87">
              <a:extLst>
                <a:ext uri="{FF2B5EF4-FFF2-40B4-BE49-F238E27FC236}">
                  <a16:creationId xmlns:a16="http://schemas.microsoft.com/office/drawing/2014/main" id="{5255ADE1-CB0F-4B09-A100-1F6D950E2838}"/>
                </a:ext>
              </a:extLst>
            </p:cNvPr>
            <p:cNvSpPr>
              <a:spLocks noChangeAspect="1" noChangeArrowheads="1"/>
            </p:cNvSpPr>
            <p:nvPr/>
          </p:nvSpPr>
          <p:spPr bwMode="auto">
            <a:xfrm>
              <a:off x="5574" y="2698"/>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2" name="Oval 88">
              <a:extLst>
                <a:ext uri="{FF2B5EF4-FFF2-40B4-BE49-F238E27FC236}">
                  <a16:creationId xmlns:a16="http://schemas.microsoft.com/office/drawing/2014/main" id="{ED4E99BC-DA0C-4EBE-870B-6809F4A5DA1E}"/>
                </a:ext>
              </a:extLst>
            </p:cNvPr>
            <p:cNvSpPr>
              <a:spLocks noChangeAspect="1" noChangeArrowheads="1"/>
            </p:cNvSpPr>
            <p:nvPr/>
          </p:nvSpPr>
          <p:spPr bwMode="auto">
            <a:xfrm>
              <a:off x="5595" y="2701"/>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3" name="Oval 89">
              <a:extLst>
                <a:ext uri="{FF2B5EF4-FFF2-40B4-BE49-F238E27FC236}">
                  <a16:creationId xmlns:a16="http://schemas.microsoft.com/office/drawing/2014/main" id="{A9E215BC-6B87-4D4C-B25F-548489BC3A52}"/>
                </a:ext>
              </a:extLst>
            </p:cNvPr>
            <p:cNvSpPr>
              <a:spLocks noChangeAspect="1" noChangeArrowheads="1"/>
            </p:cNvSpPr>
            <p:nvPr/>
          </p:nvSpPr>
          <p:spPr bwMode="auto">
            <a:xfrm>
              <a:off x="5658" y="2817"/>
              <a:ext cx="103"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4" name="Oval 90">
              <a:extLst>
                <a:ext uri="{FF2B5EF4-FFF2-40B4-BE49-F238E27FC236}">
                  <a16:creationId xmlns:a16="http://schemas.microsoft.com/office/drawing/2014/main" id="{036F98F1-0EF3-4833-8D23-4959403FA272}"/>
                </a:ext>
              </a:extLst>
            </p:cNvPr>
            <p:cNvSpPr>
              <a:spLocks noChangeAspect="1" noChangeArrowheads="1"/>
            </p:cNvSpPr>
            <p:nvPr/>
          </p:nvSpPr>
          <p:spPr bwMode="auto">
            <a:xfrm>
              <a:off x="4933" y="2724"/>
              <a:ext cx="740" cy="57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5" name="Oval 91">
              <a:extLst>
                <a:ext uri="{FF2B5EF4-FFF2-40B4-BE49-F238E27FC236}">
                  <a16:creationId xmlns:a16="http://schemas.microsoft.com/office/drawing/2014/main" id="{B2CBED18-6C25-4108-89F8-97C3453ED6E6}"/>
                </a:ext>
              </a:extLst>
            </p:cNvPr>
            <p:cNvSpPr>
              <a:spLocks noChangeAspect="1" noChangeArrowheads="1"/>
            </p:cNvSpPr>
            <p:nvPr/>
          </p:nvSpPr>
          <p:spPr bwMode="auto">
            <a:xfrm>
              <a:off x="4990" y="2728"/>
              <a:ext cx="626" cy="49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6" name="Oval 92">
              <a:extLst>
                <a:ext uri="{FF2B5EF4-FFF2-40B4-BE49-F238E27FC236}">
                  <a16:creationId xmlns:a16="http://schemas.microsoft.com/office/drawing/2014/main" id="{097CAB60-0E4C-4625-BC45-2158FE925326}"/>
                </a:ext>
              </a:extLst>
            </p:cNvPr>
            <p:cNvSpPr>
              <a:spLocks noChangeAspect="1" noChangeArrowheads="1"/>
            </p:cNvSpPr>
            <p:nvPr/>
          </p:nvSpPr>
          <p:spPr bwMode="auto">
            <a:xfrm>
              <a:off x="5161" y="3138"/>
              <a:ext cx="284" cy="16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7" name="Oval 93">
              <a:extLst>
                <a:ext uri="{FF2B5EF4-FFF2-40B4-BE49-F238E27FC236}">
                  <a16:creationId xmlns:a16="http://schemas.microsoft.com/office/drawing/2014/main" id="{C0290BB0-343E-46A3-ADC1-2F2F85AB195F}"/>
                </a:ext>
              </a:extLst>
            </p:cNvPr>
            <p:cNvSpPr>
              <a:spLocks noChangeAspect="1" noChangeArrowheads="1"/>
            </p:cNvSpPr>
            <p:nvPr/>
          </p:nvSpPr>
          <p:spPr bwMode="auto">
            <a:xfrm>
              <a:off x="5307" y="2047"/>
              <a:ext cx="704" cy="55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8" name="Oval 94">
              <a:extLst>
                <a:ext uri="{FF2B5EF4-FFF2-40B4-BE49-F238E27FC236}">
                  <a16:creationId xmlns:a16="http://schemas.microsoft.com/office/drawing/2014/main" id="{59424F1B-0071-4FBB-B3DC-49482756A5C1}"/>
                </a:ext>
              </a:extLst>
            </p:cNvPr>
            <p:cNvSpPr>
              <a:spLocks noChangeAspect="1" noChangeArrowheads="1"/>
            </p:cNvSpPr>
            <p:nvPr/>
          </p:nvSpPr>
          <p:spPr bwMode="auto">
            <a:xfrm>
              <a:off x="5361" y="2051"/>
              <a:ext cx="596" cy="473"/>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9" name="Oval 95">
              <a:extLst>
                <a:ext uri="{FF2B5EF4-FFF2-40B4-BE49-F238E27FC236}">
                  <a16:creationId xmlns:a16="http://schemas.microsoft.com/office/drawing/2014/main" id="{17954E82-3005-4919-B4C0-C9AFAFD1145A}"/>
                </a:ext>
              </a:extLst>
            </p:cNvPr>
            <p:cNvSpPr>
              <a:spLocks noChangeAspect="1" noChangeArrowheads="1"/>
            </p:cNvSpPr>
            <p:nvPr/>
          </p:nvSpPr>
          <p:spPr bwMode="auto">
            <a:xfrm>
              <a:off x="5524" y="2442"/>
              <a:ext cx="270" cy="15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0" name="Oval 96">
              <a:extLst>
                <a:ext uri="{FF2B5EF4-FFF2-40B4-BE49-F238E27FC236}">
                  <a16:creationId xmlns:a16="http://schemas.microsoft.com/office/drawing/2014/main" id="{87178C30-6AB1-4067-AAD1-21D2E51B0C92}"/>
                </a:ext>
              </a:extLst>
            </p:cNvPr>
            <p:cNvSpPr>
              <a:spLocks noChangeAspect="1" noChangeArrowheads="1"/>
            </p:cNvSpPr>
            <p:nvPr/>
          </p:nvSpPr>
          <p:spPr bwMode="auto">
            <a:xfrm>
              <a:off x="4591" y="3117"/>
              <a:ext cx="216" cy="11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1" name="Oval 97">
              <a:extLst>
                <a:ext uri="{FF2B5EF4-FFF2-40B4-BE49-F238E27FC236}">
                  <a16:creationId xmlns:a16="http://schemas.microsoft.com/office/drawing/2014/main" id="{FA9DE976-CBF2-4B88-B1E1-692464FF4F7D}"/>
                </a:ext>
              </a:extLst>
            </p:cNvPr>
            <p:cNvSpPr>
              <a:spLocks noChangeAspect="1" noChangeArrowheads="1"/>
            </p:cNvSpPr>
            <p:nvPr/>
          </p:nvSpPr>
          <p:spPr bwMode="auto">
            <a:xfrm>
              <a:off x="4607" y="3121"/>
              <a:ext cx="184" cy="102"/>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2" name="Oval 98">
              <a:extLst>
                <a:ext uri="{FF2B5EF4-FFF2-40B4-BE49-F238E27FC236}">
                  <a16:creationId xmlns:a16="http://schemas.microsoft.com/office/drawing/2014/main" id="{5FF2DA68-1F79-4098-9487-6B6E81E471EE}"/>
                </a:ext>
              </a:extLst>
            </p:cNvPr>
            <p:cNvSpPr>
              <a:spLocks noChangeAspect="1" noChangeArrowheads="1"/>
            </p:cNvSpPr>
            <p:nvPr/>
          </p:nvSpPr>
          <p:spPr bwMode="auto">
            <a:xfrm>
              <a:off x="4658" y="3203"/>
              <a:ext cx="82" cy="3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3" name="Oval 99">
              <a:extLst>
                <a:ext uri="{FF2B5EF4-FFF2-40B4-BE49-F238E27FC236}">
                  <a16:creationId xmlns:a16="http://schemas.microsoft.com/office/drawing/2014/main" id="{5B48804E-A521-424D-9449-E33E92722E9B}"/>
                </a:ext>
              </a:extLst>
            </p:cNvPr>
            <p:cNvSpPr>
              <a:spLocks noChangeAspect="1" noChangeArrowheads="1"/>
            </p:cNvSpPr>
            <p:nvPr/>
          </p:nvSpPr>
          <p:spPr bwMode="auto">
            <a:xfrm>
              <a:off x="4054" y="2448"/>
              <a:ext cx="740" cy="57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4" name="Oval 100">
              <a:extLst>
                <a:ext uri="{FF2B5EF4-FFF2-40B4-BE49-F238E27FC236}">
                  <a16:creationId xmlns:a16="http://schemas.microsoft.com/office/drawing/2014/main" id="{C3250D1A-5C71-47CE-B093-0C0BA5ED7300}"/>
                </a:ext>
              </a:extLst>
            </p:cNvPr>
            <p:cNvSpPr>
              <a:spLocks noChangeAspect="1" noChangeArrowheads="1"/>
            </p:cNvSpPr>
            <p:nvPr/>
          </p:nvSpPr>
          <p:spPr bwMode="auto">
            <a:xfrm>
              <a:off x="4111" y="2446"/>
              <a:ext cx="626" cy="494"/>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5" name="Oval 101">
              <a:extLst>
                <a:ext uri="{FF2B5EF4-FFF2-40B4-BE49-F238E27FC236}">
                  <a16:creationId xmlns:a16="http://schemas.microsoft.com/office/drawing/2014/main" id="{BE51BE72-AD6F-4E45-94F8-D7B0BD79B202}"/>
                </a:ext>
              </a:extLst>
            </p:cNvPr>
            <p:cNvSpPr>
              <a:spLocks noChangeAspect="1" noChangeArrowheads="1"/>
            </p:cNvSpPr>
            <p:nvPr/>
          </p:nvSpPr>
          <p:spPr bwMode="auto">
            <a:xfrm>
              <a:off x="4283" y="2861"/>
              <a:ext cx="282" cy="16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6" name="Oval 102">
              <a:extLst>
                <a:ext uri="{FF2B5EF4-FFF2-40B4-BE49-F238E27FC236}">
                  <a16:creationId xmlns:a16="http://schemas.microsoft.com/office/drawing/2014/main" id="{95754627-3CE5-40B8-9C89-77072BDB7F69}"/>
                </a:ext>
              </a:extLst>
            </p:cNvPr>
            <p:cNvSpPr>
              <a:spLocks noChangeAspect="1" noChangeArrowheads="1"/>
            </p:cNvSpPr>
            <p:nvPr/>
          </p:nvSpPr>
          <p:spPr bwMode="auto">
            <a:xfrm>
              <a:off x="4349" y="3235"/>
              <a:ext cx="522" cy="34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7" name="Oval 103">
              <a:extLst>
                <a:ext uri="{FF2B5EF4-FFF2-40B4-BE49-F238E27FC236}">
                  <a16:creationId xmlns:a16="http://schemas.microsoft.com/office/drawing/2014/main" id="{01D6B45C-3A72-4715-9658-C6806273072C}"/>
                </a:ext>
              </a:extLst>
            </p:cNvPr>
            <p:cNvSpPr>
              <a:spLocks noChangeAspect="1" noChangeArrowheads="1"/>
            </p:cNvSpPr>
            <p:nvPr/>
          </p:nvSpPr>
          <p:spPr bwMode="auto">
            <a:xfrm>
              <a:off x="4389" y="3238"/>
              <a:ext cx="441" cy="293"/>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8" name="Oval 104">
              <a:extLst>
                <a:ext uri="{FF2B5EF4-FFF2-40B4-BE49-F238E27FC236}">
                  <a16:creationId xmlns:a16="http://schemas.microsoft.com/office/drawing/2014/main" id="{DCE77296-312D-4B52-A1F0-758BF0A8A045}"/>
                </a:ext>
              </a:extLst>
            </p:cNvPr>
            <p:cNvSpPr>
              <a:spLocks noChangeAspect="1" noChangeArrowheads="1"/>
            </p:cNvSpPr>
            <p:nvPr/>
          </p:nvSpPr>
          <p:spPr bwMode="auto">
            <a:xfrm>
              <a:off x="5277" y="2593"/>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9" name="Oval 105">
              <a:extLst>
                <a:ext uri="{FF2B5EF4-FFF2-40B4-BE49-F238E27FC236}">
                  <a16:creationId xmlns:a16="http://schemas.microsoft.com/office/drawing/2014/main" id="{A2556203-6177-487E-A19C-A29969B56F38}"/>
                </a:ext>
              </a:extLst>
            </p:cNvPr>
            <p:cNvSpPr>
              <a:spLocks noChangeAspect="1" noChangeArrowheads="1"/>
            </p:cNvSpPr>
            <p:nvPr/>
          </p:nvSpPr>
          <p:spPr bwMode="auto">
            <a:xfrm>
              <a:off x="5354"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0" name="Oval 106">
              <a:extLst>
                <a:ext uri="{FF2B5EF4-FFF2-40B4-BE49-F238E27FC236}">
                  <a16:creationId xmlns:a16="http://schemas.microsoft.com/office/drawing/2014/main" id="{E374AFE4-DD7A-49C6-8383-92B65BFC572C}"/>
                </a:ext>
              </a:extLst>
            </p:cNvPr>
            <p:cNvSpPr>
              <a:spLocks noChangeAspect="1" noChangeArrowheads="1"/>
            </p:cNvSpPr>
            <p:nvPr/>
          </p:nvSpPr>
          <p:spPr bwMode="auto">
            <a:xfrm>
              <a:off x="5458" y="2593"/>
              <a:ext cx="189"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1" name="Oval 107">
              <a:extLst>
                <a:ext uri="{FF2B5EF4-FFF2-40B4-BE49-F238E27FC236}">
                  <a16:creationId xmlns:a16="http://schemas.microsoft.com/office/drawing/2014/main" id="{5629FD91-9DC8-4BF6-BC28-E90F7224E6F8}"/>
                </a:ext>
              </a:extLst>
            </p:cNvPr>
            <p:cNvSpPr>
              <a:spLocks noChangeAspect="1" noChangeArrowheads="1"/>
            </p:cNvSpPr>
            <p:nvPr/>
          </p:nvSpPr>
          <p:spPr bwMode="auto">
            <a:xfrm>
              <a:off x="5535"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2" name="Oval 108">
              <a:extLst>
                <a:ext uri="{FF2B5EF4-FFF2-40B4-BE49-F238E27FC236}">
                  <a16:creationId xmlns:a16="http://schemas.microsoft.com/office/drawing/2014/main" id="{18E04109-1F82-477E-9216-B2222D5BFEB4}"/>
                </a:ext>
              </a:extLst>
            </p:cNvPr>
            <p:cNvSpPr>
              <a:spLocks noChangeAspect="1" noChangeArrowheads="1"/>
            </p:cNvSpPr>
            <p:nvPr/>
          </p:nvSpPr>
          <p:spPr bwMode="auto">
            <a:xfrm>
              <a:off x="5455" y="2672"/>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3" name="Oval 109">
              <a:extLst>
                <a:ext uri="{FF2B5EF4-FFF2-40B4-BE49-F238E27FC236}">
                  <a16:creationId xmlns:a16="http://schemas.microsoft.com/office/drawing/2014/main" id="{CD04F844-F75C-48F4-BF39-F274D604809C}"/>
                </a:ext>
              </a:extLst>
            </p:cNvPr>
            <p:cNvSpPr>
              <a:spLocks noChangeAspect="1" noChangeArrowheads="1"/>
            </p:cNvSpPr>
            <p:nvPr/>
          </p:nvSpPr>
          <p:spPr bwMode="auto">
            <a:xfrm>
              <a:off x="5532" y="2673"/>
              <a:ext cx="37"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4" name="Oval 110">
              <a:extLst>
                <a:ext uri="{FF2B5EF4-FFF2-40B4-BE49-F238E27FC236}">
                  <a16:creationId xmlns:a16="http://schemas.microsoft.com/office/drawing/2014/main" id="{D599E577-598B-4FD3-A372-0C498492DF7F}"/>
                </a:ext>
              </a:extLst>
            </p:cNvPr>
            <p:cNvSpPr>
              <a:spLocks noChangeAspect="1" noChangeArrowheads="1"/>
            </p:cNvSpPr>
            <p:nvPr/>
          </p:nvSpPr>
          <p:spPr bwMode="auto">
            <a:xfrm>
              <a:off x="5260" y="2675"/>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5" name="Oval 111">
              <a:extLst>
                <a:ext uri="{FF2B5EF4-FFF2-40B4-BE49-F238E27FC236}">
                  <a16:creationId xmlns:a16="http://schemas.microsoft.com/office/drawing/2014/main" id="{872DB78E-DB47-4E79-8190-EE96A6D3F8A0}"/>
                </a:ext>
              </a:extLst>
            </p:cNvPr>
            <p:cNvSpPr>
              <a:spLocks noChangeAspect="1" noChangeArrowheads="1"/>
            </p:cNvSpPr>
            <p:nvPr/>
          </p:nvSpPr>
          <p:spPr bwMode="auto">
            <a:xfrm>
              <a:off x="5337" y="267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6" name="Oval 112">
              <a:extLst>
                <a:ext uri="{FF2B5EF4-FFF2-40B4-BE49-F238E27FC236}">
                  <a16:creationId xmlns:a16="http://schemas.microsoft.com/office/drawing/2014/main" id="{1430620B-036F-41E7-8B1D-1DB8DCED2CBF}"/>
                </a:ext>
              </a:extLst>
            </p:cNvPr>
            <p:cNvSpPr>
              <a:spLocks noChangeAspect="1" noChangeArrowheads="1"/>
            </p:cNvSpPr>
            <p:nvPr/>
          </p:nvSpPr>
          <p:spPr bwMode="auto">
            <a:xfrm>
              <a:off x="5064" y="2678"/>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7" name="Oval 113">
              <a:extLst>
                <a:ext uri="{FF2B5EF4-FFF2-40B4-BE49-F238E27FC236}">
                  <a16:creationId xmlns:a16="http://schemas.microsoft.com/office/drawing/2014/main" id="{897F7B91-21F3-455A-878E-15A61F8EA512}"/>
                </a:ext>
              </a:extLst>
            </p:cNvPr>
            <p:cNvSpPr>
              <a:spLocks noChangeAspect="1" noChangeArrowheads="1"/>
            </p:cNvSpPr>
            <p:nvPr/>
          </p:nvSpPr>
          <p:spPr bwMode="auto">
            <a:xfrm>
              <a:off x="5142" y="2678"/>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8" name="Oval 114">
              <a:extLst>
                <a:ext uri="{FF2B5EF4-FFF2-40B4-BE49-F238E27FC236}">
                  <a16:creationId xmlns:a16="http://schemas.microsoft.com/office/drawing/2014/main" id="{1878AD16-5150-4220-B87F-AC40921B1183}"/>
                </a:ext>
              </a:extLst>
            </p:cNvPr>
            <p:cNvSpPr>
              <a:spLocks noChangeAspect="1" noChangeArrowheads="1"/>
            </p:cNvSpPr>
            <p:nvPr/>
          </p:nvSpPr>
          <p:spPr bwMode="auto">
            <a:xfrm>
              <a:off x="5079" y="2593"/>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9" name="Oval 115">
              <a:extLst>
                <a:ext uri="{FF2B5EF4-FFF2-40B4-BE49-F238E27FC236}">
                  <a16:creationId xmlns:a16="http://schemas.microsoft.com/office/drawing/2014/main" id="{97116CB3-D976-48F5-B2E3-600C233BA3D1}"/>
                </a:ext>
              </a:extLst>
            </p:cNvPr>
            <p:cNvSpPr>
              <a:spLocks noChangeAspect="1" noChangeArrowheads="1"/>
            </p:cNvSpPr>
            <p:nvPr/>
          </p:nvSpPr>
          <p:spPr bwMode="auto">
            <a:xfrm>
              <a:off x="5156"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0" name="Oval 116">
              <a:extLst>
                <a:ext uri="{FF2B5EF4-FFF2-40B4-BE49-F238E27FC236}">
                  <a16:creationId xmlns:a16="http://schemas.microsoft.com/office/drawing/2014/main" id="{88349788-5A5A-4010-B63A-9063C0ED48A2}"/>
                </a:ext>
              </a:extLst>
            </p:cNvPr>
            <p:cNvSpPr>
              <a:spLocks noChangeAspect="1" noChangeArrowheads="1"/>
            </p:cNvSpPr>
            <p:nvPr/>
          </p:nvSpPr>
          <p:spPr bwMode="auto">
            <a:xfrm rot="7560000">
              <a:off x="4956" y="2444"/>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1" name="Oval 117">
              <a:extLst>
                <a:ext uri="{FF2B5EF4-FFF2-40B4-BE49-F238E27FC236}">
                  <a16:creationId xmlns:a16="http://schemas.microsoft.com/office/drawing/2014/main" id="{0B183CA6-53DD-40B7-9A52-E9C9706CF7C4}"/>
                </a:ext>
              </a:extLst>
            </p:cNvPr>
            <p:cNvSpPr>
              <a:spLocks noChangeAspect="1" noChangeArrowheads="1"/>
            </p:cNvSpPr>
            <p:nvPr/>
          </p:nvSpPr>
          <p:spPr bwMode="auto">
            <a:xfrm rot="7560000">
              <a:off x="5044" y="2446"/>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2" name="Oval 118">
              <a:extLst>
                <a:ext uri="{FF2B5EF4-FFF2-40B4-BE49-F238E27FC236}">
                  <a16:creationId xmlns:a16="http://schemas.microsoft.com/office/drawing/2014/main" id="{5D46EF2D-F5C2-4FC3-8AE6-B223CA3A2355}"/>
                </a:ext>
              </a:extLst>
            </p:cNvPr>
            <p:cNvSpPr>
              <a:spLocks noChangeAspect="1" noChangeArrowheads="1"/>
            </p:cNvSpPr>
            <p:nvPr/>
          </p:nvSpPr>
          <p:spPr bwMode="auto">
            <a:xfrm rot="2460000">
              <a:off x="4808" y="2551"/>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3" name="Oval 119">
              <a:extLst>
                <a:ext uri="{FF2B5EF4-FFF2-40B4-BE49-F238E27FC236}">
                  <a16:creationId xmlns:a16="http://schemas.microsoft.com/office/drawing/2014/main" id="{0B5CDE48-A963-4301-A24F-CA7D984E6D8F}"/>
                </a:ext>
              </a:extLst>
            </p:cNvPr>
            <p:cNvSpPr>
              <a:spLocks noChangeAspect="1" noChangeArrowheads="1"/>
            </p:cNvSpPr>
            <p:nvPr/>
          </p:nvSpPr>
          <p:spPr bwMode="auto">
            <a:xfrm rot="2460000">
              <a:off x="4886" y="2552"/>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4" name="Oval 120">
              <a:extLst>
                <a:ext uri="{FF2B5EF4-FFF2-40B4-BE49-F238E27FC236}">
                  <a16:creationId xmlns:a16="http://schemas.microsoft.com/office/drawing/2014/main" id="{7B178D76-09C5-4FDF-B89C-B48ECCE529AE}"/>
                </a:ext>
              </a:extLst>
            </p:cNvPr>
            <p:cNvSpPr>
              <a:spLocks noChangeAspect="1" noChangeArrowheads="1"/>
            </p:cNvSpPr>
            <p:nvPr/>
          </p:nvSpPr>
          <p:spPr bwMode="auto">
            <a:xfrm rot="-3540000">
              <a:off x="4816" y="2709"/>
              <a:ext cx="218" cy="3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5" name="Oval 121">
              <a:extLst>
                <a:ext uri="{FF2B5EF4-FFF2-40B4-BE49-F238E27FC236}">
                  <a16:creationId xmlns:a16="http://schemas.microsoft.com/office/drawing/2014/main" id="{C2CEC187-73B6-44B1-A000-30A4220DA625}"/>
                </a:ext>
              </a:extLst>
            </p:cNvPr>
            <p:cNvSpPr>
              <a:spLocks noChangeAspect="1" noChangeArrowheads="1"/>
            </p:cNvSpPr>
            <p:nvPr/>
          </p:nvSpPr>
          <p:spPr bwMode="auto">
            <a:xfrm rot="-3540000">
              <a:off x="4903" y="2710"/>
              <a:ext cx="41"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6" name="Oval 122">
              <a:extLst>
                <a:ext uri="{FF2B5EF4-FFF2-40B4-BE49-F238E27FC236}">
                  <a16:creationId xmlns:a16="http://schemas.microsoft.com/office/drawing/2014/main" id="{8A5934F4-5113-49E8-8880-8C5C8AA7E327}"/>
                </a:ext>
              </a:extLst>
            </p:cNvPr>
            <p:cNvSpPr>
              <a:spLocks noChangeAspect="1" noChangeArrowheads="1"/>
            </p:cNvSpPr>
            <p:nvPr/>
          </p:nvSpPr>
          <p:spPr bwMode="auto">
            <a:xfrm rot="-3540000">
              <a:off x="4907" y="2768"/>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7" name="Oval 123">
              <a:extLst>
                <a:ext uri="{FF2B5EF4-FFF2-40B4-BE49-F238E27FC236}">
                  <a16:creationId xmlns:a16="http://schemas.microsoft.com/office/drawing/2014/main" id="{090BC7C3-0D1B-425A-B17C-3C5E8E9E1E24}"/>
                </a:ext>
              </a:extLst>
            </p:cNvPr>
            <p:cNvSpPr>
              <a:spLocks noChangeAspect="1" noChangeArrowheads="1"/>
            </p:cNvSpPr>
            <p:nvPr/>
          </p:nvSpPr>
          <p:spPr bwMode="auto">
            <a:xfrm rot="-3540000">
              <a:off x="4995" y="2768"/>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8" name="Oval 124">
              <a:extLst>
                <a:ext uri="{FF2B5EF4-FFF2-40B4-BE49-F238E27FC236}">
                  <a16:creationId xmlns:a16="http://schemas.microsoft.com/office/drawing/2014/main" id="{D2C2D1D9-6A12-40BB-AE29-8D426D7F6205}"/>
                </a:ext>
              </a:extLst>
            </p:cNvPr>
            <p:cNvSpPr>
              <a:spLocks noChangeAspect="1" noChangeArrowheads="1"/>
            </p:cNvSpPr>
            <p:nvPr/>
          </p:nvSpPr>
          <p:spPr bwMode="auto">
            <a:xfrm rot="-3540000">
              <a:off x="4711" y="2882"/>
              <a:ext cx="218" cy="3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9" name="Oval 125">
              <a:extLst>
                <a:ext uri="{FF2B5EF4-FFF2-40B4-BE49-F238E27FC236}">
                  <a16:creationId xmlns:a16="http://schemas.microsoft.com/office/drawing/2014/main" id="{13135A67-1B5C-48FD-A086-A6DF808A8512}"/>
                </a:ext>
              </a:extLst>
            </p:cNvPr>
            <p:cNvSpPr>
              <a:spLocks noChangeAspect="1" noChangeArrowheads="1"/>
            </p:cNvSpPr>
            <p:nvPr/>
          </p:nvSpPr>
          <p:spPr bwMode="auto">
            <a:xfrm rot="-3540000">
              <a:off x="4798" y="2883"/>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0" name="Oval 126">
              <a:extLst>
                <a:ext uri="{FF2B5EF4-FFF2-40B4-BE49-F238E27FC236}">
                  <a16:creationId xmlns:a16="http://schemas.microsoft.com/office/drawing/2014/main" id="{55BDE554-A06D-435C-86F9-3FE607657CD5}"/>
                </a:ext>
              </a:extLst>
            </p:cNvPr>
            <p:cNvSpPr>
              <a:spLocks noChangeAspect="1" noChangeArrowheads="1"/>
            </p:cNvSpPr>
            <p:nvPr/>
          </p:nvSpPr>
          <p:spPr bwMode="auto">
            <a:xfrm rot="-3540000">
              <a:off x="4811" y="2936"/>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1" name="Oval 127">
              <a:extLst>
                <a:ext uri="{FF2B5EF4-FFF2-40B4-BE49-F238E27FC236}">
                  <a16:creationId xmlns:a16="http://schemas.microsoft.com/office/drawing/2014/main" id="{6C601357-6E46-44C8-BE3D-FCF7720D01EA}"/>
                </a:ext>
              </a:extLst>
            </p:cNvPr>
            <p:cNvSpPr>
              <a:spLocks noChangeAspect="1" noChangeArrowheads="1"/>
            </p:cNvSpPr>
            <p:nvPr/>
          </p:nvSpPr>
          <p:spPr bwMode="auto">
            <a:xfrm rot="-3540000">
              <a:off x="4898" y="2936"/>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2" name="Oval 128">
              <a:extLst>
                <a:ext uri="{FF2B5EF4-FFF2-40B4-BE49-F238E27FC236}">
                  <a16:creationId xmlns:a16="http://schemas.microsoft.com/office/drawing/2014/main" id="{294B6244-F7FE-4F83-8709-6163EC88DE87}"/>
                </a:ext>
              </a:extLst>
            </p:cNvPr>
            <p:cNvSpPr>
              <a:spLocks noChangeAspect="1" noChangeArrowheads="1"/>
            </p:cNvSpPr>
            <p:nvPr/>
          </p:nvSpPr>
          <p:spPr bwMode="auto">
            <a:xfrm rot="2460000">
              <a:off x="4840" y="2456"/>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3" name="Oval 129">
              <a:extLst>
                <a:ext uri="{FF2B5EF4-FFF2-40B4-BE49-F238E27FC236}">
                  <a16:creationId xmlns:a16="http://schemas.microsoft.com/office/drawing/2014/main" id="{7D667FDB-78E6-43E2-B408-17326332D5B5}"/>
                </a:ext>
              </a:extLst>
            </p:cNvPr>
            <p:cNvSpPr>
              <a:spLocks noChangeAspect="1" noChangeArrowheads="1"/>
            </p:cNvSpPr>
            <p:nvPr/>
          </p:nvSpPr>
          <p:spPr bwMode="auto">
            <a:xfrm rot="2460000">
              <a:off x="4918" y="2457"/>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4" name="Oval 130">
              <a:extLst>
                <a:ext uri="{FF2B5EF4-FFF2-40B4-BE49-F238E27FC236}">
                  <a16:creationId xmlns:a16="http://schemas.microsoft.com/office/drawing/2014/main" id="{634A944C-E86D-45D3-91D7-4505ED378A7C}"/>
                </a:ext>
              </a:extLst>
            </p:cNvPr>
            <p:cNvSpPr>
              <a:spLocks noChangeAspect="1" noChangeArrowheads="1"/>
            </p:cNvSpPr>
            <p:nvPr/>
          </p:nvSpPr>
          <p:spPr bwMode="auto">
            <a:xfrm rot="7560000">
              <a:off x="5034" y="2500"/>
              <a:ext cx="218" cy="3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5" name="Oval 131">
              <a:extLst>
                <a:ext uri="{FF2B5EF4-FFF2-40B4-BE49-F238E27FC236}">
                  <a16:creationId xmlns:a16="http://schemas.microsoft.com/office/drawing/2014/main" id="{EF361272-FD83-43FE-8DA3-4F356CD62FF7}"/>
                </a:ext>
              </a:extLst>
            </p:cNvPr>
            <p:cNvSpPr>
              <a:spLocks noChangeAspect="1" noChangeArrowheads="1"/>
            </p:cNvSpPr>
            <p:nvPr/>
          </p:nvSpPr>
          <p:spPr bwMode="auto">
            <a:xfrm rot="7560000">
              <a:off x="5122" y="2502"/>
              <a:ext cx="42"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6" name="Oval 132">
              <a:extLst>
                <a:ext uri="{FF2B5EF4-FFF2-40B4-BE49-F238E27FC236}">
                  <a16:creationId xmlns:a16="http://schemas.microsoft.com/office/drawing/2014/main" id="{B79350D1-433D-47A7-9A99-295D69E5DA07}"/>
                </a:ext>
              </a:extLst>
            </p:cNvPr>
            <p:cNvSpPr>
              <a:spLocks noChangeAspect="1" noChangeArrowheads="1"/>
            </p:cNvSpPr>
            <p:nvPr/>
          </p:nvSpPr>
          <p:spPr bwMode="auto">
            <a:xfrm rot="7560000">
              <a:off x="5149" y="2343"/>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7" name="Oval 133">
              <a:extLst>
                <a:ext uri="{FF2B5EF4-FFF2-40B4-BE49-F238E27FC236}">
                  <a16:creationId xmlns:a16="http://schemas.microsoft.com/office/drawing/2014/main" id="{E593CA13-BB3D-4C7B-995E-91FE706C00C2}"/>
                </a:ext>
              </a:extLst>
            </p:cNvPr>
            <p:cNvSpPr>
              <a:spLocks noChangeAspect="1" noChangeArrowheads="1"/>
            </p:cNvSpPr>
            <p:nvPr/>
          </p:nvSpPr>
          <p:spPr bwMode="auto">
            <a:xfrm rot="7560000">
              <a:off x="5237" y="2346"/>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8" name="Oval 134">
              <a:extLst>
                <a:ext uri="{FF2B5EF4-FFF2-40B4-BE49-F238E27FC236}">
                  <a16:creationId xmlns:a16="http://schemas.microsoft.com/office/drawing/2014/main" id="{70AAB166-CBDB-407B-BEC2-85B47A7ACEFF}"/>
                </a:ext>
              </a:extLst>
            </p:cNvPr>
            <p:cNvSpPr>
              <a:spLocks noChangeAspect="1" noChangeArrowheads="1"/>
            </p:cNvSpPr>
            <p:nvPr/>
          </p:nvSpPr>
          <p:spPr bwMode="auto">
            <a:xfrm rot="7560000">
              <a:off x="5081" y="2284"/>
              <a:ext cx="219"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9" name="Oval 135">
              <a:extLst>
                <a:ext uri="{FF2B5EF4-FFF2-40B4-BE49-F238E27FC236}">
                  <a16:creationId xmlns:a16="http://schemas.microsoft.com/office/drawing/2014/main" id="{A15B2D86-80C2-418E-BE27-450CAC1A9790}"/>
                </a:ext>
              </a:extLst>
            </p:cNvPr>
            <p:cNvSpPr>
              <a:spLocks noChangeAspect="1" noChangeArrowheads="1"/>
            </p:cNvSpPr>
            <p:nvPr/>
          </p:nvSpPr>
          <p:spPr bwMode="auto">
            <a:xfrm rot="7560000">
              <a:off x="5167" y="2289"/>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0" name="Oval 136">
              <a:extLst>
                <a:ext uri="{FF2B5EF4-FFF2-40B4-BE49-F238E27FC236}">
                  <a16:creationId xmlns:a16="http://schemas.microsoft.com/office/drawing/2014/main" id="{1CE93D9E-AD33-4DA7-9ECB-BEDA30AE476E}"/>
                </a:ext>
              </a:extLst>
            </p:cNvPr>
            <p:cNvSpPr>
              <a:spLocks noChangeAspect="1" noChangeArrowheads="1"/>
            </p:cNvSpPr>
            <p:nvPr/>
          </p:nvSpPr>
          <p:spPr bwMode="auto">
            <a:xfrm rot="7560000">
              <a:off x="5173" y="2120"/>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1" name="Oval 137">
              <a:extLst>
                <a:ext uri="{FF2B5EF4-FFF2-40B4-BE49-F238E27FC236}">
                  <a16:creationId xmlns:a16="http://schemas.microsoft.com/office/drawing/2014/main" id="{561B701B-1D31-4BBB-A5F1-D96C598D19BA}"/>
                </a:ext>
              </a:extLst>
            </p:cNvPr>
            <p:cNvSpPr>
              <a:spLocks noChangeAspect="1" noChangeArrowheads="1"/>
            </p:cNvSpPr>
            <p:nvPr/>
          </p:nvSpPr>
          <p:spPr bwMode="auto">
            <a:xfrm rot="7560000">
              <a:off x="5263" y="2121"/>
              <a:ext cx="41" cy="2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2" name="Oval 138">
              <a:extLst>
                <a:ext uri="{FF2B5EF4-FFF2-40B4-BE49-F238E27FC236}">
                  <a16:creationId xmlns:a16="http://schemas.microsoft.com/office/drawing/2014/main" id="{D6F62478-F3A0-4765-8703-5C74507E02E4}"/>
                </a:ext>
              </a:extLst>
            </p:cNvPr>
            <p:cNvSpPr>
              <a:spLocks noChangeAspect="1" noChangeArrowheads="1"/>
            </p:cNvSpPr>
            <p:nvPr/>
          </p:nvSpPr>
          <p:spPr bwMode="auto">
            <a:xfrm rot="2460000">
              <a:off x="4701" y="2325"/>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3" name="Oval 139">
              <a:extLst>
                <a:ext uri="{FF2B5EF4-FFF2-40B4-BE49-F238E27FC236}">
                  <a16:creationId xmlns:a16="http://schemas.microsoft.com/office/drawing/2014/main" id="{B2E02EBC-E927-40F1-A249-300D0E3F5E8F}"/>
                </a:ext>
              </a:extLst>
            </p:cNvPr>
            <p:cNvSpPr>
              <a:spLocks noChangeAspect="1" noChangeArrowheads="1"/>
            </p:cNvSpPr>
            <p:nvPr/>
          </p:nvSpPr>
          <p:spPr bwMode="auto">
            <a:xfrm rot="2460000">
              <a:off x="4777" y="2326"/>
              <a:ext cx="37"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4" name="Oval 140">
              <a:extLst>
                <a:ext uri="{FF2B5EF4-FFF2-40B4-BE49-F238E27FC236}">
                  <a16:creationId xmlns:a16="http://schemas.microsoft.com/office/drawing/2014/main" id="{8EE4DA74-E995-486C-943D-364379FF64FB}"/>
                </a:ext>
              </a:extLst>
            </p:cNvPr>
            <p:cNvSpPr>
              <a:spLocks noChangeAspect="1" noChangeArrowheads="1"/>
            </p:cNvSpPr>
            <p:nvPr/>
          </p:nvSpPr>
          <p:spPr bwMode="auto">
            <a:xfrm rot="2460000">
              <a:off x="4661" y="2418"/>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5" name="Oval 141">
              <a:extLst>
                <a:ext uri="{FF2B5EF4-FFF2-40B4-BE49-F238E27FC236}">
                  <a16:creationId xmlns:a16="http://schemas.microsoft.com/office/drawing/2014/main" id="{72F248BB-3F55-46FE-9E07-FC10D66B6C00}"/>
                </a:ext>
              </a:extLst>
            </p:cNvPr>
            <p:cNvSpPr>
              <a:spLocks noChangeAspect="1" noChangeArrowheads="1"/>
            </p:cNvSpPr>
            <p:nvPr/>
          </p:nvSpPr>
          <p:spPr bwMode="auto">
            <a:xfrm rot="2460000">
              <a:off x="4739" y="2419"/>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6" name="Oval 142">
              <a:extLst>
                <a:ext uri="{FF2B5EF4-FFF2-40B4-BE49-F238E27FC236}">
                  <a16:creationId xmlns:a16="http://schemas.microsoft.com/office/drawing/2014/main" id="{48BA2617-51E7-44C9-B036-66C564728BE4}"/>
                </a:ext>
              </a:extLst>
            </p:cNvPr>
            <p:cNvSpPr>
              <a:spLocks noChangeAspect="1" noChangeArrowheads="1"/>
            </p:cNvSpPr>
            <p:nvPr/>
          </p:nvSpPr>
          <p:spPr bwMode="auto">
            <a:xfrm rot="-660000">
              <a:off x="4584" y="298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7" name="Oval 143">
              <a:extLst>
                <a:ext uri="{FF2B5EF4-FFF2-40B4-BE49-F238E27FC236}">
                  <a16:creationId xmlns:a16="http://schemas.microsoft.com/office/drawing/2014/main" id="{0417385E-3775-4E46-B0FE-A35EE7D1878F}"/>
                </a:ext>
              </a:extLst>
            </p:cNvPr>
            <p:cNvSpPr>
              <a:spLocks noChangeAspect="1" noChangeArrowheads="1"/>
            </p:cNvSpPr>
            <p:nvPr/>
          </p:nvSpPr>
          <p:spPr bwMode="auto">
            <a:xfrm rot="-660000">
              <a:off x="4660" y="2987"/>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8" name="Oval 144">
              <a:extLst>
                <a:ext uri="{FF2B5EF4-FFF2-40B4-BE49-F238E27FC236}">
                  <a16:creationId xmlns:a16="http://schemas.microsoft.com/office/drawing/2014/main" id="{6E6E2AD8-44B0-416D-A472-1C908B692197}"/>
                </a:ext>
              </a:extLst>
            </p:cNvPr>
            <p:cNvSpPr>
              <a:spLocks noChangeAspect="1" noChangeArrowheads="1"/>
            </p:cNvSpPr>
            <p:nvPr/>
          </p:nvSpPr>
          <p:spPr bwMode="auto">
            <a:xfrm rot="-660000">
              <a:off x="4396" y="3020"/>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9" name="Oval 145">
              <a:extLst>
                <a:ext uri="{FF2B5EF4-FFF2-40B4-BE49-F238E27FC236}">
                  <a16:creationId xmlns:a16="http://schemas.microsoft.com/office/drawing/2014/main" id="{EECCEDBD-720D-44A3-94A3-8AE4CF629056}"/>
                </a:ext>
              </a:extLst>
            </p:cNvPr>
            <p:cNvSpPr>
              <a:spLocks noChangeAspect="1" noChangeArrowheads="1"/>
            </p:cNvSpPr>
            <p:nvPr/>
          </p:nvSpPr>
          <p:spPr bwMode="auto">
            <a:xfrm rot="-660000">
              <a:off x="4473" y="3021"/>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0" name="Oval 146">
              <a:extLst>
                <a:ext uri="{FF2B5EF4-FFF2-40B4-BE49-F238E27FC236}">
                  <a16:creationId xmlns:a16="http://schemas.microsoft.com/office/drawing/2014/main" id="{2E100DA3-0E3A-4F83-BCFB-3B1E6774726C}"/>
                </a:ext>
              </a:extLst>
            </p:cNvPr>
            <p:cNvSpPr>
              <a:spLocks noChangeAspect="1" noChangeArrowheads="1"/>
            </p:cNvSpPr>
            <p:nvPr/>
          </p:nvSpPr>
          <p:spPr bwMode="auto">
            <a:xfrm rot="-660000">
              <a:off x="4426" y="3099"/>
              <a:ext cx="189"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1" name="Oval 147">
              <a:extLst>
                <a:ext uri="{FF2B5EF4-FFF2-40B4-BE49-F238E27FC236}">
                  <a16:creationId xmlns:a16="http://schemas.microsoft.com/office/drawing/2014/main" id="{88AA3F59-2026-4184-8C2D-DBFA754AFC93}"/>
                </a:ext>
              </a:extLst>
            </p:cNvPr>
            <p:cNvSpPr>
              <a:spLocks noChangeAspect="1" noChangeArrowheads="1"/>
            </p:cNvSpPr>
            <p:nvPr/>
          </p:nvSpPr>
          <p:spPr bwMode="auto">
            <a:xfrm rot="-660000">
              <a:off x="4502" y="3100"/>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2" name="Oval 148">
              <a:extLst>
                <a:ext uri="{FF2B5EF4-FFF2-40B4-BE49-F238E27FC236}">
                  <a16:creationId xmlns:a16="http://schemas.microsoft.com/office/drawing/2014/main" id="{94E61CB9-AC00-4D88-BBC8-C20D8893F272}"/>
                </a:ext>
              </a:extLst>
            </p:cNvPr>
            <p:cNvSpPr>
              <a:spLocks noChangeAspect="1" noChangeArrowheads="1"/>
            </p:cNvSpPr>
            <p:nvPr/>
          </p:nvSpPr>
          <p:spPr bwMode="auto">
            <a:xfrm rot="-660000">
              <a:off x="4610" y="3066"/>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3" name="Oval 149">
              <a:extLst>
                <a:ext uri="{FF2B5EF4-FFF2-40B4-BE49-F238E27FC236}">
                  <a16:creationId xmlns:a16="http://schemas.microsoft.com/office/drawing/2014/main" id="{89DEE69C-2906-4EC6-83F4-E6E708E8F45D}"/>
                </a:ext>
              </a:extLst>
            </p:cNvPr>
            <p:cNvSpPr>
              <a:spLocks noChangeAspect="1" noChangeArrowheads="1"/>
            </p:cNvSpPr>
            <p:nvPr/>
          </p:nvSpPr>
          <p:spPr bwMode="auto">
            <a:xfrm rot="-660000">
              <a:off x="4687" y="3066"/>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4" name="Oval 150">
              <a:extLst>
                <a:ext uri="{FF2B5EF4-FFF2-40B4-BE49-F238E27FC236}">
                  <a16:creationId xmlns:a16="http://schemas.microsoft.com/office/drawing/2014/main" id="{EA38CFD7-8E05-4245-B780-66DE41661369}"/>
                </a:ext>
              </a:extLst>
            </p:cNvPr>
            <p:cNvSpPr>
              <a:spLocks noChangeAspect="1" noChangeArrowheads="1"/>
            </p:cNvSpPr>
            <p:nvPr/>
          </p:nvSpPr>
          <p:spPr bwMode="auto">
            <a:xfrm rot="4380000">
              <a:off x="4719" y="3144"/>
              <a:ext cx="218"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5" name="Oval 151">
              <a:extLst>
                <a:ext uri="{FF2B5EF4-FFF2-40B4-BE49-F238E27FC236}">
                  <a16:creationId xmlns:a16="http://schemas.microsoft.com/office/drawing/2014/main" id="{D1BEA29F-6BD9-49A0-9154-C620639D0249}"/>
                </a:ext>
              </a:extLst>
            </p:cNvPr>
            <p:cNvSpPr>
              <a:spLocks noChangeAspect="1" noChangeArrowheads="1"/>
            </p:cNvSpPr>
            <p:nvPr/>
          </p:nvSpPr>
          <p:spPr bwMode="auto">
            <a:xfrm rot="4380000">
              <a:off x="4807" y="3146"/>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6" name="Oval 152">
              <a:extLst>
                <a:ext uri="{FF2B5EF4-FFF2-40B4-BE49-F238E27FC236}">
                  <a16:creationId xmlns:a16="http://schemas.microsoft.com/office/drawing/2014/main" id="{E64D2A6E-745F-4A76-8820-34A67205D527}"/>
                </a:ext>
              </a:extLst>
            </p:cNvPr>
            <p:cNvSpPr>
              <a:spLocks noChangeAspect="1" noChangeArrowheads="1"/>
            </p:cNvSpPr>
            <p:nvPr/>
          </p:nvSpPr>
          <p:spPr bwMode="auto">
            <a:xfrm rot="4380000">
              <a:off x="4795" y="3120"/>
              <a:ext cx="218"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7" name="Oval 153">
              <a:extLst>
                <a:ext uri="{FF2B5EF4-FFF2-40B4-BE49-F238E27FC236}">
                  <a16:creationId xmlns:a16="http://schemas.microsoft.com/office/drawing/2014/main" id="{58321F06-48DC-44D7-9040-B5F8D9B10B59}"/>
                </a:ext>
              </a:extLst>
            </p:cNvPr>
            <p:cNvSpPr>
              <a:spLocks noChangeAspect="1" noChangeArrowheads="1"/>
            </p:cNvSpPr>
            <p:nvPr/>
          </p:nvSpPr>
          <p:spPr bwMode="auto">
            <a:xfrm rot="4380000">
              <a:off x="4883" y="3121"/>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8" name="Oval 154">
              <a:extLst>
                <a:ext uri="{FF2B5EF4-FFF2-40B4-BE49-F238E27FC236}">
                  <a16:creationId xmlns:a16="http://schemas.microsoft.com/office/drawing/2014/main" id="{E5BC1333-DDC6-4F41-BC66-E852E6A819B1}"/>
                </a:ext>
              </a:extLst>
            </p:cNvPr>
            <p:cNvSpPr>
              <a:spLocks noChangeAspect="1" noChangeArrowheads="1"/>
            </p:cNvSpPr>
            <p:nvPr/>
          </p:nvSpPr>
          <p:spPr bwMode="auto">
            <a:xfrm rot="4380000">
              <a:off x="4777" y="3334"/>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9" name="Oval 155">
              <a:extLst>
                <a:ext uri="{FF2B5EF4-FFF2-40B4-BE49-F238E27FC236}">
                  <a16:creationId xmlns:a16="http://schemas.microsoft.com/office/drawing/2014/main" id="{2F801A12-AF2D-45E5-9B78-345716817B25}"/>
                </a:ext>
              </a:extLst>
            </p:cNvPr>
            <p:cNvSpPr>
              <a:spLocks noChangeAspect="1" noChangeArrowheads="1"/>
            </p:cNvSpPr>
            <p:nvPr/>
          </p:nvSpPr>
          <p:spPr bwMode="auto">
            <a:xfrm rot="4380000">
              <a:off x="4866" y="3335"/>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0" name="Oval 156">
              <a:extLst>
                <a:ext uri="{FF2B5EF4-FFF2-40B4-BE49-F238E27FC236}">
                  <a16:creationId xmlns:a16="http://schemas.microsoft.com/office/drawing/2014/main" id="{2CA988AE-B186-48D3-B196-A30DF6314A24}"/>
                </a:ext>
              </a:extLst>
            </p:cNvPr>
            <p:cNvSpPr>
              <a:spLocks noChangeAspect="1" noChangeArrowheads="1"/>
            </p:cNvSpPr>
            <p:nvPr/>
          </p:nvSpPr>
          <p:spPr bwMode="auto">
            <a:xfrm rot="4380000">
              <a:off x="4856" y="3305"/>
              <a:ext cx="219"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1" name="Oval 157">
              <a:extLst>
                <a:ext uri="{FF2B5EF4-FFF2-40B4-BE49-F238E27FC236}">
                  <a16:creationId xmlns:a16="http://schemas.microsoft.com/office/drawing/2014/main" id="{DEC8720F-4ABD-461B-AC4E-04B3570E96E9}"/>
                </a:ext>
              </a:extLst>
            </p:cNvPr>
            <p:cNvSpPr>
              <a:spLocks noChangeAspect="1" noChangeArrowheads="1"/>
            </p:cNvSpPr>
            <p:nvPr/>
          </p:nvSpPr>
          <p:spPr bwMode="auto">
            <a:xfrm rot="4380000">
              <a:off x="4945" y="3306"/>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2" name="Oval 158">
              <a:extLst>
                <a:ext uri="{FF2B5EF4-FFF2-40B4-BE49-F238E27FC236}">
                  <a16:creationId xmlns:a16="http://schemas.microsoft.com/office/drawing/2014/main" id="{1C2A0527-7EC0-4680-AD80-416ECDB82A7C}"/>
                </a:ext>
              </a:extLst>
            </p:cNvPr>
            <p:cNvSpPr>
              <a:spLocks noChangeAspect="1" noChangeArrowheads="1"/>
            </p:cNvSpPr>
            <p:nvPr/>
          </p:nvSpPr>
          <p:spPr bwMode="auto">
            <a:xfrm>
              <a:off x="5674" y="2882"/>
              <a:ext cx="272"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3" name="Oval 159">
              <a:extLst>
                <a:ext uri="{FF2B5EF4-FFF2-40B4-BE49-F238E27FC236}">
                  <a16:creationId xmlns:a16="http://schemas.microsoft.com/office/drawing/2014/main" id="{477AA45B-A8CB-4BDB-9A31-18648A3CD873}"/>
                </a:ext>
              </a:extLst>
            </p:cNvPr>
            <p:cNvSpPr>
              <a:spLocks noChangeAspect="1" noChangeArrowheads="1"/>
            </p:cNvSpPr>
            <p:nvPr/>
          </p:nvSpPr>
          <p:spPr bwMode="auto">
            <a:xfrm>
              <a:off x="5695" y="2886"/>
              <a:ext cx="230"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4" name="Oval 160">
              <a:extLst>
                <a:ext uri="{FF2B5EF4-FFF2-40B4-BE49-F238E27FC236}">
                  <a16:creationId xmlns:a16="http://schemas.microsoft.com/office/drawing/2014/main" id="{719A8197-5C8C-44CE-804B-63F7D69B613F}"/>
                </a:ext>
              </a:extLst>
            </p:cNvPr>
            <p:cNvSpPr>
              <a:spLocks noChangeAspect="1" noChangeArrowheads="1"/>
            </p:cNvSpPr>
            <p:nvPr/>
          </p:nvSpPr>
          <p:spPr bwMode="auto">
            <a:xfrm>
              <a:off x="5758" y="3000"/>
              <a:ext cx="104"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5" name="Oval 161">
              <a:extLst>
                <a:ext uri="{FF2B5EF4-FFF2-40B4-BE49-F238E27FC236}">
                  <a16:creationId xmlns:a16="http://schemas.microsoft.com/office/drawing/2014/main" id="{32810240-E74A-4DF5-AB40-31F9D366CAA7}"/>
                </a:ext>
              </a:extLst>
            </p:cNvPr>
            <p:cNvSpPr>
              <a:spLocks noChangeAspect="1" noChangeArrowheads="1"/>
            </p:cNvSpPr>
            <p:nvPr/>
          </p:nvSpPr>
          <p:spPr bwMode="auto">
            <a:xfrm>
              <a:off x="4251" y="3163"/>
              <a:ext cx="348" cy="8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6" name="Oval 162">
              <a:extLst>
                <a:ext uri="{FF2B5EF4-FFF2-40B4-BE49-F238E27FC236}">
                  <a16:creationId xmlns:a16="http://schemas.microsoft.com/office/drawing/2014/main" id="{B51FA849-2012-4F03-8210-E1CC668D9047}"/>
                </a:ext>
              </a:extLst>
            </p:cNvPr>
            <p:cNvSpPr>
              <a:spLocks noChangeAspect="1" noChangeArrowheads="1"/>
            </p:cNvSpPr>
            <p:nvPr/>
          </p:nvSpPr>
          <p:spPr bwMode="auto">
            <a:xfrm>
              <a:off x="4368" y="3217"/>
              <a:ext cx="115" cy="2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7" name="Oval 163">
              <a:extLst>
                <a:ext uri="{FF2B5EF4-FFF2-40B4-BE49-F238E27FC236}">
                  <a16:creationId xmlns:a16="http://schemas.microsoft.com/office/drawing/2014/main" id="{CBC2B9EA-6FF1-4186-8FF3-DC05A220F87C}"/>
                </a:ext>
              </a:extLst>
            </p:cNvPr>
            <p:cNvSpPr>
              <a:spLocks noChangeAspect="1" noChangeArrowheads="1"/>
            </p:cNvSpPr>
            <p:nvPr/>
          </p:nvSpPr>
          <p:spPr bwMode="auto">
            <a:xfrm>
              <a:off x="4279" y="3190"/>
              <a:ext cx="57"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8" name="Oval 164">
              <a:extLst>
                <a:ext uri="{FF2B5EF4-FFF2-40B4-BE49-F238E27FC236}">
                  <a16:creationId xmlns:a16="http://schemas.microsoft.com/office/drawing/2014/main" id="{2C0257C3-DFED-443E-A94A-A1AD51E78593}"/>
                </a:ext>
              </a:extLst>
            </p:cNvPr>
            <p:cNvSpPr>
              <a:spLocks noChangeAspect="1" noChangeArrowheads="1"/>
            </p:cNvSpPr>
            <p:nvPr/>
          </p:nvSpPr>
          <p:spPr bwMode="auto">
            <a:xfrm>
              <a:off x="4426" y="3163"/>
              <a:ext cx="28"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9" name="Oval 165">
              <a:extLst>
                <a:ext uri="{FF2B5EF4-FFF2-40B4-BE49-F238E27FC236}">
                  <a16:creationId xmlns:a16="http://schemas.microsoft.com/office/drawing/2014/main" id="{A4E0AD3C-5F53-43E7-A770-D93339348B63}"/>
                </a:ext>
              </a:extLst>
            </p:cNvPr>
            <p:cNvSpPr>
              <a:spLocks noChangeAspect="1" noChangeArrowheads="1"/>
            </p:cNvSpPr>
            <p:nvPr/>
          </p:nvSpPr>
          <p:spPr bwMode="auto">
            <a:xfrm>
              <a:off x="4397" y="3190"/>
              <a:ext cx="2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0" name="Oval 166">
              <a:extLst>
                <a:ext uri="{FF2B5EF4-FFF2-40B4-BE49-F238E27FC236}">
                  <a16:creationId xmlns:a16="http://schemas.microsoft.com/office/drawing/2014/main" id="{7009A99F-E2CF-4CC1-BACE-5022F1DD008F}"/>
                </a:ext>
              </a:extLst>
            </p:cNvPr>
            <p:cNvSpPr>
              <a:spLocks noChangeAspect="1" noChangeArrowheads="1"/>
            </p:cNvSpPr>
            <p:nvPr/>
          </p:nvSpPr>
          <p:spPr bwMode="auto">
            <a:xfrm>
              <a:off x="4338" y="3163"/>
              <a:ext cx="57"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1" name="Oval 167">
              <a:extLst>
                <a:ext uri="{FF2B5EF4-FFF2-40B4-BE49-F238E27FC236}">
                  <a16:creationId xmlns:a16="http://schemas.microsoft.com/office/drawing/2014/main" id="{5110E778-DE1F-48E5-85FF-DB738401F1D6}"/>
                </a:ext>
              </a:extLst>
            </p:cNvPr>
            <p:cNvSpPr>
              <a:spLocks noChangeAspect="1" noChangeArrowheads="1"/>
            </p:cNvSpPr>
            <p:nvPr/>
          </p:nvSpPr>
          <p:spPr bwMode="auto">
            <a:xfrm>
              <a:off x="4338" y="3190"/>
              <a:ext cx="2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2" name="Oval 168">
              <a:extLst>
                <a:ext uri="{FF2B5EF4-FFF2-40B4-BE49-F238E27FC236}">
                  <a16:creationId xmlns:a16="http://schemas.microsoft.com/office/drawing/2014/main" id="{A2796620-2026-4E6C-88E2-09ABCEBEC528}"/>
                </a:ext>
              </a:extLst>
            </p:cNvPr>
            <p:cNvSpPr>
              <a:spLocks noChangeAspect="1" noChangeArrowheads="1"/>
            </p:cNvSpPr>
            <p:nvPr/>
          </p:nvSpPr>
          <p:spPr bwMode="auto">
            <a:xfrm>
              <a:off x="4484" y="3190"/>
              <a:ext cx="57"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3" name="Oval 169">
              <a:extLst>
                <a:ext uri="{FF2B5EF4-FFF2-40B4-BE49-F238E27FC236}">
                  <a16:creationId xmlns:a16="http://schemas.microsoft.com/office/drawing/2014/main" id="{CFAA8ABA-5D9A-4669-B777-B7F3EED02542}"/>
                </a:ext>
              </a:extLst>
            </p:cNvPr>
            <p:cNvSpPr>
              <a:spLocks noChangeAspect="1" noChangeArrowheads="1"/>
            </p:cNvSpPr>
            <p:nvPr/>
          </p:nvSpPr>
          <p:spPr bwMode="auto">
            <a:xfrm rot="2820000">
              <a:off x="4890" y="3263"/>
              <a:ext cx="340" cy="71"/>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4" name="Oval 170">
              <a:extLst>
                <a:ext uri="{FF2B5EF4-FFF2-40B4-BE49-F238E27FC236}">
                  <a16:creationId xmlns:a16="http://schemas.microsoft.com/office/drawing/2014/main" id="{B055D081-5907-406A-9DDB-86C09C0A7884}"/>
                </a:ext>
              </a:extLst>
            </p:cNvPr>
            <p:cNvSpPr>
              <a:spLocks noChangeAspect="1" noChangeArrowheads="1"/>
            </p:cNvSpPr>
            <p:nvPr/>
          </p:nvSpPr>
          <p:spPr bwMode="auto">
            <a:xfrm rot="2820000">
              <a:off x="4986" y="3304"/>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5" name="Oval 171">
              <a:extLst>
                <a:ext uri="{FF2B5EF4-FFF2-40B4-BE49-F238E27FC236}">
                  <a16:creationId xmlns:a16="http://schemas.microsoft.com/office/drawing/2014/main" id="{3FDAAAEA-E69B-4888-AE4D-86B4BA627ED7}"/>
                </a:ext>
              </a:extLst>
            </p:cNvPr>
            <p:cNvSpPr>
              <a:spLocks noChangeAspect="1" noChangeArrowheads="1"/>
            </p:cNvSpPr>
            <p:nvPr/>
          </p:nvSpPr>
          <p:spPr bwMode="auto">
            <a:xfrm rot="2820000">
              <a:off x="4965" y="3209"/>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6" name="Oval 172">
              <a:extLst>
                <a:ext uri="{FF2B5EF4-FFF2-40B4-BE49-F238E27FC236}">
                  <a16:creationId xmlns:a16="http://schemas.microsoft.com/office/drawing/2014/main" id="{C89ACFDB-2552-40B9-9734-83609B878318}"/>
                </a:ext>
              </a:extLst>
            </p:cNvPr>
            <p:cNvSpPr>
              <a:spLocks noChangeAspect="1" noChangeArrowheads="1"/>
            </p:cNvSpPr>
            <p:nvPr/>
          </p:nvSpPr>
          <p:spPr bwMode="auto">
            <a:xfrm rot="2820000">
              <a:off x="5069" y="3289"/>
              <a:ext cx="27"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7" name="Oval 173">
              <a:extLst>
                <a:ext uri="{FF2B5EF4-FFF2-40B4-BE49-F238E27FC236}">
                  <a16:creationId xmlns:a16="http://schemas.microsoft.com/office/drawing/2014/main" id="{A79883BB-747B-40C3-8D45-1D2E6DCEFB07}"/>
                </a:ext>
              </a:extLst>
            </p:cNvPr>
            <p:cNvSpPr>
              <a:spLocks noChangeAspect="1" noChangeArrowheads="1"/>
            </p:cNvSpPr>
            <p:nvPr/>
          </p:nvSpPr>
          <p:spPr bwMode="auto">
            <a:xfrm rot="2820000">
              <a:off x="5038" y="3276"/>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8" name="Oval 174">
              <a:extLst>
                <a:ext uri="{FF2B5EF4-FFF2-40B4-BE49-F238E27FC236}">
                  <a16:creationId xmlns:a16="http://schemas.microsoft.com/office/drawing/2014/main" id="{87C14195-360E-46E7-A3B0-548C57E26893}"/>
                </a:ext>
              </a:extLst>
            </p:cNvPr>
            <p:cNvSpPr>
              <a:spLocks noChangeAspect="1" noChangeArrowheads="1"/>
            </p:cNvSpPr>
            <p:nvPr/>
          </p:nvSpPr>
          <p:spPr bwMode="auto">
            <a:xfrm rot="2820000">
              <a:off x="5017" y="3230"/>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9" name="Oval 175">
              <a:extLst>
                <a:ext uri="{FF2B5EF4-FFF2-40B4-BE49-F238E27FC236}">
                  <a16:creationId xmlns:a16="http://schemas.microsoft.com/office/drawing/2014/main" id="{8261CADF-7B09-47BE-A202-D4011854E1AF}"/>
                </a:ext>
              </a:extLst>
            </p:cNvPr>
            <p:cNvSpPr>
              <a:spLocks noChangeAspect="1" noChangeArrowheads="1"/>
            </p:cNvSpPr>
            <p:nvPr/>
          </p:nvSpPr>
          <p:spPr bwMode="auto">
            <a:xfrm rot="2820000">
              <a:off x="5004" y="3239"/>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0" name="Oval 176">
              <a:extLst>
                <a:ext uri="{FF2B5EF4-FFF2-40B4-BE49-F238E27FC236}">
                  <a16:creationId xmlns:a16="http://schemas.microsoft.com/office/drawing/2014/main" id="{C0632D4B-F7F4-411B-906A-5C39E3FA0154}"/>
                </a:ext>
              </a:extLst>
            </p:cNvPr>
            <p:cNvSpPr>
              <a:spLocks noChangeAspect="1" noChangeArrowheads="1"/>
            </p:cNvSpPr>
            <p:nvPr/>
          </p:nvSpPr>
          <p:spPr bwMode="auto">
            <a:xfrm rot="2820000">
              <a:off x="5082" y="3347"/>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1" name="Oval 177">
              <a:extLst>
                <a:ext uri="{FF2B5EF4-FFF2-40B4-BE49-F238E27FC236}">
                  <a16:creationId xmlns:a16="http://schemas.microsoft.com/office/drawing/2014/main" id="{01765F92-5902-4CEF-A6D0-EA29E2D0C44A}"/>
                </a:ext>
              </a:extLst>
            </p:cNvPr>
            <p:cNvSpPr>
              <a:spLocks noChangeAspect="1" noChangeArrowheads="1"/>
            </p:cNvSpPr>
            <p:nvPr/>
          </p:nvSpPr>
          <p:spPr bwMode="auto">
            <a:xfrm rot="2820000">
              <a:off x="4623" y="2547"/>
              <a:ext cx="339" cy="6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2" name="Oval 178">
              <a:extLst>
                <a:ext uri="{FF2B5EF4-FFF2-40B4-BE49-F238E27FC236}">
                  <a16:creationId xmlns:a16="http://schemas.microsoft.com/office/drawing/2014/main" id="{C7AF254B-A4A8-421C-9650-0390C6A275C2}"/>
                </a:ext>
              </a:extLst>
            </p:cNvPr>
            <p:cNvSpPr>
              <a:spLocks noChangeAspect="1" noChangeArrowheads="1"/>
            </p:cNvSpPr>
            <p:nvPr/>
          </p:nvSpPr>
          <p:spPr bwMode="auto">
            <a:xfrm rot="2820000">
              <a:off x="4718" y="2587"/>
              <a:ext cx="112" cy="22"/>
            </a:xfrm>
            <a:prstGeom prst="ellipse">
              <a:avLst/>
            </a:prstGeom>
            <a:solidFill>
              <a:schemeClr val="tx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3" name="Oval 179">
              <a:extLst>
                <a:ext uri="{FF2B5EF4-FFF2-40B4-BE49-F238E27FC236}">
                  <a16:creationId xmlns:a16="http://schemas.microsoft.com/office/drawing/2014/main" id="{79C4286A-625B-4FD9-A779-DBC35C0FFF4F}"/>
                </a:ext>
              </a:extLst>
            </p:cNvPr>
            <p:cNvSpPr>
              <a:spLocks noChangeAspect="1" noChangeArrowheads="1"/>
            </p:cNvSpPr>
            <p:nvPr/>
          </p:nvSpPr>
          <p:spPr bwMode="auto">
            <a:xfrm rot="2820000">
              <a:off x="4697" y="2493"/>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4" name="Oval 180">
              <a:extLst>
                <a:ext uri="{FF2B5EF4-FFF2-40B4-BE49-F238E27FC236}">
                  <a16:creationId xmlns:a16="http://schemas.microsoft.com/office/drawing/2014/main" id="{07A3A40D-3ED3-4A15-A228-C37A6690B23A}"/>
                </a:ext>
              </a:extLst>
            </p:cNvPr>
            <p:cNvSpPr>
              <a:spLocks noChangeAspect="1" noChangeArrowheads="1"/>
            </p:cNvSpPr>
            <p:nvPr/>
          </p:nvSpPr>
          <p:spPr bwMode="auto">
            <a:xfrm rot="2820000">
              <a:off x="4804" y="2577"/>
              <a:ext cx="27"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5" name="Oval 181">
              <a:extLst>
                <a:ext uri="{FF2B5EF4-FFF2-40B4-BE49-F238E27FC236}">
                  <a16:creationId xmlns:a16="http://schemas.microsoft.com/office/drawing/2014/main" id="{FA2B0C4B-07DF-43DA-9FE4-BE85ECCF2178}"/>
                </a:ext>
              </a:extLst>
            </p:cNvPr>
            <p:cNvSpPr>
              <a:spLocks noChangeAspect="1" noChangeArrowheads="1"/>
            </p:cNvSpPr>
            <p:nvPr/>
          </p:nvSpPr>
          <p:spPr bwMode="auto">
            <a:xfrm rot="2820000">
              <a:off x="4771" y="2559"/>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6" name="Oval 182">
              <a:extLst>
                <a:ext uri="{FF2B5EF4-FFF2-40B4-BE49-F238E27FC236}">
                  <a16:creationId xmlns:a16="http://schemas.microsoft.com/office/drawing/2014/main" id="{4963CF39-5890-4717-B27E-5C01643CD6A0}"/>
                </a:ext>
              </a:extLst>
            </p:cNvPr>
            <p:cNvSpPr>
              <a:spLocks noChangeAspect="1" noChangeArrowheads="1"/>
            </p:cNvSpPr>
            <p:nvPr/>
          </p:nvSpPr>
          <p:spPr bwMode="auto">
            <a:xfrm rot="2820000">
              <a:off x="4748" y="2525"/>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7" name="Oval 183">
              <a:extLst>
                <a:ext uri="{FF2B5EF4-FFF2-40B4-BE49-F238E27FC236}">
                  <a16:creationId xmlns:a16="http://schemas.microsoft.com/office/drawing/2014/main" id="{7F4C76E6-5F56-479E-BF52-E3B29EB6FFC3}"/>
                </a:ext>
              </a:extLst>
            </p:cNvPr>
            <p:cNvSpPr>
              <a:spLocks noChangeAspect="1" noChangeArrowheads="1"/>
            </p:cNvSpPr>
            <p:nvPr/>
          </p:nvSpPr>
          <p:spPr bwMode="auto">
            <a:xfrm rot="2820000">
              <a:off x="4738" y="2521"/>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8" name="Oval 184">
              <a:extLst>
                <a:ext uri="{FF2B5EF4-FFF2-40B4-BE49-F238E27FC236}">
                  <a16:creationId xmlns:a16="http://schemas.microsoft.com/office/drawing/2014/main" id="{01545C1F-90AB-43C7-A020-088367C68918}"/>
                </a:ext>
              </a:extLst>
            </p:cNvPr>
            <p:cNvSpPr>
              <a:spLocks noChangeAspect="1" noChangeArrowheads="1"/>
            </p:cNvSpPr>
            <p:nvPr/>
          </p:nvSpPr>
          <p:spPr bwMode="auto">
            <a:xfrm rot="2820000">
              <a:off x="4816" y="2628"/>
              <a:ext cx="55"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9" name="Oval 185">
              <a:extLst>
                <a:ext uri="{FF2B5EF4-FFF2-40B4-BE49-F238E27FC236}">
                  <a16:creationId xmlns:a16="http://schemas.microsoft.com/office/drawing/2014/main" id="{15689E05-3251-4489-B072-599F509F608E}"/>
                </a:ext>
              </a:extLst>
            </p:cNvPr>
            <p:cNvSpPr>
              <a:spLocks noChangeAspect="1" noChangeArrowheads="1"/>
            </p:cNvSpPr>
            <p:nvPr/>
          </p:nvSpPr>
          <p:spPr bwMode="auto">
            <a:xfrm rot="7560000">
              <a:off x="5253" y="2184"/>
              <a:ext cx="218"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0" name="Oval 186">
              <a:extLst>
                <a:ext uri="{FF2B5EF4-FFF2-40B4-BE49-F238E27FC236}">
                  <a16:creationId xmlns:a16="http://schemas.microsoft.com/office/drawing/2014/main" id="{231CD145-45E8-45C4-8026-A85F91E48F4F}"/>
                </a:ext>
              </a:extLst>
            </p:cNvPr>
            <p:cNvSpPr>
              <a:spLocks noChangeAspect="1" noChangeArrowheads="1"/>
            </p:cNvSpPr>
            <p:nvPr/>
          </p:nvSpPr>
          <p:spPr bwMode="auto">
            <a:xfrm rot="7560000">
              <a:off x="5341" y="2184"/>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1" name="Oval 187">
              <a:extLst>
                <a:ext uri="{FF2B5EF4-FFF2-40B4-BE49-F238E27FC236}">
                  <a16:creationId xmlns:a16="http://schemas.microsoft.com/office/drawing/2014/main" id="{77BDFE3F-538E-404A-9738-09ABB6A48774}"/>
                </a:ext>
              </a:extLst>
            </p:cNvPr>
            <p:cNvSpPr>
              <a:spLocks noChangeAspect="1" noChangeArrowheads="1"/>
            </p:cNvSpPr>
            <p:nvPr/>
          </p:nvSpPr>
          <p:spPr bwMode="auto">
            <a:xfrm rot="7560000">
              <a:off x="5357" y="2023"/>
              <a:ext cx="219"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2" name="Oval 188">
              <a:extLst>
                <a:ext uri="{FF2B5EF4-FFF2-40B4-BE49-F238E27FC236}">
                  <a16:creationId xmlns:a16="http://schemas.microsoft.com/office/drawing/2014/main" id="{D7D80B76-416D-4FDB-9D2A-EE35026C2EF3}"/>
                </a:ext>
              </a:extLst>
            </p:cNvPr>
            <p:cNvSpPr>
              <a:spLocks noChangeAspect="1" noChangeArrowheads="1"/>
            </p:cNvSpPr>
            <p:nvPr/>
          </p:nvSpPr>
          <p:spPr bwMode="auto">
            <a:xfrm rot="7560000">
              <a:off x="5446" y="2024"/>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3" name="Oval 189">
              <a:extLst>
                <a:ext uri="{FF2B5EF4-FFF2-40B4-BE49-F238E27FC236}">
                  <a16:creationId xmlns:a16="http://schemas.microsoft.com/office/drawing/2014/main" id="{5125F09D-DD70-4F2E-9990-9A7E9BDB9F42}"/>
                </a:ext>
              </a:extLst>
            </p:cNvPr>
            <p:cNvSpPr>
              <a:spLocks noChangeAspect="1" noChangeArrowheads="1"/>
            </p:cNvSpPr>
            <p:nvPr/>
          </p:nvSpPr>
          <p:spPr bwMode="auto">
            <a:xfrm rot="7560000">
              <a:off x="5413" y="1944"/>
              <a:ext cx="217"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4" name="Oval 190">
              <a:extLst>
                <a:ext uri="{FF2B5EF4-FFF2-40B4-BE49-F238E27FC236}">
                  <a16:creationId xmlns:a16="http://schemas.microsoft.com/office/drawing/2014/main" id="{77056557-66D0-4206-AFB5-39691EBE4534}"/>
                </a:ext>
              </a:extLst>
            </p:cNvPr>
            <p:cNvSpPr>
              <a:spLocks noChangeAspect="1" noChangeArrowheads="1"/>
            </p:cNvSpPr>
            <p:nvPr/>
          </p:nvSpPr>
          <p:spPr bwMode="auto">
            <a:xfrm rot="7560000">
              <a:off x="5499" y="1946"/>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5" name="Oval 191">
              <a:extLst>
                <a:ext uri="{FF2B5EF4-FFF2-40B4-BE49-F238E27FC236}">
                  <a16:creationId xmlns:a16="http://schemas.microsoft.com/office/drawing/2014/main" id="{5223BE80-F581-4D3C-9529-B97C31E10A81}"/>
                </a:ext>
              </a:extLst>
            </p:cNvPr>
            <p:cNvSpPr>
              <a:spLocks noChangeAspect="1" noChangeArrowheads="1"/>
            </p:cNvSpPr>
            <p:nvPr/>
          </p:nvSpPr>
          <p:spPr bwMode="auto">
            <a:xfrm rot="7560000">
              <a:off x="5266" y="1960"/>
              <a:ext cx="218"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6" name="Oval 192">
              <a:extLst>
                <a:ext uri="{FF2B5EF4-FFF2-40B4-BE49-F238E27FC236}">
                  <a16:creationId xmlns:a16="http://schemas.microsoft.com/office/drawing/2014/main" id="{76F19090-4C46-418F-9A49-3A3B587D1F7A}"/>
                </a:ext>
              </a:extLst>
            </p:cNvPr>
            <p:cNvSpPr>
              <a:spLocks noChangeAspect="1" noChangeArrowheads="1"/>
            </p:cNvSpPr>
            <p:nvPr/>
          </p:nvSpPr>
          <p:spPr bwMode="auto">
            <a:xfrm rot="7560000">
              <a:off x="5353" y="1963"/>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7" name="Oval 193">
              <a:extLst>
                <a:ext uri="{FF2B5EF4-FFF2-40B4-BE49-F238E27FC236}">
                  <a16:creationId xmlns:a16="http://schemas.microsoft.com/office/drawing/2014/main" id="{BD7C4543-FEF5-4A11-9FA3-C891F35428B6}"/>
                </a:ext>
              </a:extLst>
            </p:cNvPr>
            <p:cNvSpPr>
              <a:spLocks noChangeAspect="1" noChangeArrowheads="1"/>
            </p:cNvSpPr>
            <p:nvPr/>
          </p:nvSpPr>
          <p:spPr bwMode="auto">
            <a:xfrm>
              <a:off x="5642" y="259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8" name="Oval 194">
              <a:extLst>
                <a:ext uri="{FF2B5EF4-FFF2-40B4-BE49-F238E27FC236}">
                  <a16:creationId xmlns:a16="http://schemas.microsoft.com/office/drawing/2014/main" id="{D50473B0-428B-4055-9E77-488FFEFAF38E}"/>
                </a:ext>
              </a:extLst>
            </p:cNvPr>
            <p:cNvSpPr>
              <a:spLocks noChangeAspect="1" noChangeArrowheads="1"/>
            </p:cNvSpPr>
            <p:nvPr/>
          </p:nvSpPr>
          <p:spPr bwMode="auto">
            <a:xfrm>
              <a:off x="5719" y="2596"/>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9" name="Oval 195">
              <a:extLst>
                <a:ext uri="{FF2B5EF4-FFF2-40B4-BE49-F238E27FC236}">
                  <a16:creationId xmlns:a16="http://schemas.microsoft.com/office/drawing/2014/main" id="{689AD8BC-ECBC-466C-8EB9-AFCE7A75A1D1}"/>
                </a:ext>
              </a:extLst>
            </p:cNvPr>
            <p:cNvSpPr>
              <a:spLocks noChangeAspect="1" noChangeArrowheads="1"/>
            </p:cNvSpPr>
            <p:nvPr/>
          </p:nvSpPr>
          <p:spPr bwMode="auto">
            <a:xfrm>
              <a:off x="5817" y="259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0" name="Oval 196">
              <a:extLst>
                <a:ext uri="{FF2B5EF4-FFF2-40B4-BE49-F238E27FC236}">
                  <a16:creationId xmlns:a16="http://schemas.microsoft.com/office/drawing/2014/main" id="{22012BDF-D144-4FAA-A752-C91227F3D3D7}"/>
                </a:ext>
              </a:extLst>
            </p:cNvPr>
            <p:cNvSpPr>
              <a:spLocks noChangeAspect="1" noChangeArrowheads="1"/>
            </p:cNvSpPr>
            <p:nvPr/>
          </p:nvSpPr>
          <p:spPr bwMode="auto">
            <a:xfrm>
              <a:off x="5894" y="2596"/>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1" name="Oval 197">
              <a:extLst>
                <a:ext uri="{FF2B5EF4-FFF2-40B4-BE49-F238E27FC236}">
                  <a16:creationId xmlns:a16="http://schemas.microsoft.com/office/drawing/2014/main" id="{9EE05839-6801-443B-AC3B-FFC37E80E430}"/>
                </a:ext>
              </a:extLst>
            </p:cNvPr>
            <p:cNvSpPr>
              <a:spLocks noChangeAspect="1" noChangeArrowheads="1"/>
            </p:cNvSpPr>
            <p:nvPr/>
          </p:nvSpPr>
          <p:spPr bwMode="auto">
            <a:xfrm>
              <a:off x="5642" y="2675"/>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2" name="Oval 198">
              <a:extLst>
                <a:ext uri="{FF2B5EF4-FFF2-40B4-BE49-F238E27FC236}">
                  <a16:creationId xmlns:a16="http://schemas.microsoft.com/office/drawing/2014/main" id="{E9E6061A-E2A6-4333-B58A-CE46DCEB73D9}"/>
                </a:ext>
              </a:extLst>
            </p:cNvPr>
            <p:cNvSpPr>
              <a:spLocks noChangeAspect="1" noChangeArrowheads="1"/>
            </p:cNvSpPr>
            <p:nvPr/>
          </p:nvSpPr>
          <p:spPr bwMode="auto">
            <a:xfrm>
              <a:off x="5719" y="267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3" name="Oval 199">
              <a:extLst>
                <a:ext uri="{FF2B5EF4-FFF2-40B4-BE49-F238E27FC236}">
                  <a16:creationId xmlns:a16="http://schemas.microsoft.com/office/drawing/2014/main" id="{9027A484-11D6-45C8-A1BD-CBF6F81E0763}"/>
                </a:ext>
              </a:extLst>
            </p:cNvPr>
            <p:cNvSpPr>
              <a:spLocks noChangeAspect="1" noChangeArrowheads="1"/>
            </p:cNvSpPr>
            <p:nvPr/>
          </p:nvSpPr>
          <p:spPr bwMode="auto">
            <a:xfrm>
              <a:off x="5820" y="2681"/>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4" name="Oval 200">
              <a:extLst>
                <a:ext uri="{FF2B5EF4-FFF2-40B4-BE49-F238E27FC236}">
                  <a16:creationId xmlns:a16="http://schemas.microsoft.com/office/drawing/2014/main" id="{88454F41-3034-48D8-967E-F3DBCA8C4472}"/>
                </a:ext>
              </a:extLst>
            </p:cNvPr>
            <p:cNvSpPr>
              <a:spLocks noChangeAspect="1" noChangeArrowheads="1"/>
            </p:cNvSpPr>
            <p:nvPr/>
          </p:nvSpPr>
          <p:spPr bwMode="auto">
            <a:xfrm>
              <a:off x="5897" y="2682"/>
              <a:ext cx="37"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5" name="Oval 201">
              <a:extLst>
                <a:ext uri="{FF2B5EF4-FFF2-40B4-BE49-F238E27FC236}">
                  <a16:creationId xmlns:a16="http://schemas.microsoft.com/office/drawing/2014/main" id="{C27E6641-1CB2-436F-97D9-D2C3327DCDD2}"/>
                </a:ext>
              </a:extLst>
            </p:cNvPr>
            <p:cNvSpPr>
              <a:spLocks noChangeAspect="1" noChangeArrowheads="1"/>
            </p:cNvSpPr>
            <p:nvPr/>
          </p:nvSpPr>
          <p:spPr bwMode="auto">
            <a:xfrm rot="4380000">
              <a:off x="4917" y="3456"/>
              <a:ext cx="219"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6" name="Oval 202">
              <a:extLst>
                <a:ext uri="{FF2B5EF4-FFF2-40B4-BE49-F238E27FC236}">
                  <a16:creationId xmlns:a16="http://schemas.microsoft.com/office/drawing/2014/main" id="{BA4A71B2-6D7A-415A-8949-48E575F5DEE7}"/>
                </a:ext>
              </a:extLst>
            </p:cNvPr>
            <p:cNvSpPr>
              <a:spLocks noChangeAspect="1" noChangeArrowheads="1"/>
            </p:cNvSpPr>
            <p:nvPr/>
          </p:nvSpPr>
          <p:spPr bwMode="auto">
            <a:xfrm rot="4380000">
              <a:off x="5006" y="3457"/>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7" name="Oval 203">
              <a:extLst>
                <a:ext uri="{FF2B5EF4-FFF2-40B4-BE49-F238E27FC236}">
                  <a16:creationId xmlns:a16="http://schemas.microsoft.com/office/drawing/2014/main" id="{79D0F949-0792-4B2B-BF96-AEE5C02EEDA3}"/>
                </a:ext>
              </a:extLst>
            </p:cNvPr>
            <p:cNvSpPr>
              <a:spLocks noChangeAspect="1" noChangeArrowheads="1"/>
            </p:cNvSpPr>
            <p:nvPr/>
          </p:nvSpPr>
          <p:spPr bwMode="auto">
            <a:xfrm rot="4380000">
              <a:off x="4823" y="3459"/>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8" name="Oval 204">
              <a:extLst>
                <a:ext uri="{FF2B5EF4-FFF2-40B4-BE49-F238E27FC236}">
                  <a16:creationId xmlns:a16="http://schemas.microsoft.com/office/drawing/2014/main" id="{9C811840-5B9B-4F98-BD70-9B50A169E729}"/>
                </a:ext>
              </a:extLst>
            </p:cNvPr>
            <p:cNvSpPr>
              <a:spLocks noChangeAspect="1" noChangeArrowheads="1"/>
            </p:cNvSpPr>
            <p:nvPr/>
          </p:nvSpPr>
          <p:spPr bwMode="auto">
            <a:xfrm rot="4380000">
              <a:off x="4913" y="3459"/>
              <a:ext cx="41" cy="2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9" name="Oval 205">
              <a:extLst>
                <a:ext uri="{FF2B5EF4-FFF2-40B4-BE49-F238E27FC236}">
                  <a16:creationId xmlns:a16="http://schemas.microsoft.com/office/drawing/2014/main" id="{46E1D652-96D7-4201-B544-1C78FDC5B380}"/>
                </a:ext>
              </a:extLst>
            </p:cNvPr>
            <p:cNvSpPr>
              <a:spLocks noChangeAspect="1" noChangeArrowheads="1"/>
            </p:cNvSpPr>
            <p:nvPr/>
          </p:nvSpPr>
          <p:spPr bwMode="auto">
            <a:xfrm rot="-660000">
              <a:off x="4244" y="3141"/>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0" name="Oval 206">
              <a:extLst>
                <a:ext uri="{FF2B5EF4-FFF2-40B4-BE49-F238E27FC236}">
                  <a16:creationId xmlns:a16="http://schemas.microsoft.com/office/drawing/2014/main" id="{4ED65BC7-0F56-4B84-BF6F-191E03FE7699}"/>
                </a:ext>
              </a:extLst>
            </p:cNvPr>
            <p:cNvSpPr>
              <a:spLocks noChangeAspect="1" noChangeArrowheads="1"/>
            </p:cNvSpPr>
            <p:nvPr/>
          </p:nvSpPr>
          <p:spPr bwMode="auto">
            <a:xfrm rot="-660000">
              <a:off x="4320" y="3141"/>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1" name="Oval 207">
              <a:extLst>
                <a:ext uri="{FF2B5EF4-FFF2-40B4-BE49-F238E27FC236}">
                  <a16:creationId xmlns:a16="http://schemas.microsoft.com/office/drawing/2014/main" id="{17D31E5B-FC1B-48DF-A07E-E0F7911D2E78}"/>
                </a:ext>
              </a:extLst>
            </p:cNvPr>
            <p:cNvSpPr>
              <a:spLocks noChangeAspect="1" noChangeArrowheads="1"/>
            </p:cNvSpPr>
            <p:nvPr/>
          </p:nvSpPr>
          <p:spPr bwMode="auto">
            <a:xfrm rot="-660000">
              <a:off x="4062" y="3182"/>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2" name="Oval 208">
              <a:extLst>
                <a:ext uri="{FF2B5EF4-FFF2-40B4-BE49-F238E27FC236}">
                  <a16:creationId xmlns:a16="http://schemas.microsoft.com/office/drawing/2014/main" id="{6E436E49-FE9C-4EC5-91C4-E396AB34C5C6}"/>
                </a:ext>
              </a:extLst>
            </p:cNvPr>
            <p:cNvSpPr>
              <a:spLocks noChangeAspect="1" noChangeArrowheads="1"/>
            </p:cNvSpPr>
            <p:nvPr/>
          </p:nvSpPr>
          <p:spPr bwMode="auto">
            <a:xfrm rot="-660000">
              <a:off x="4138" y="3183"/>
              <a:ext cx="37"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3" name="Oval 209">
              <a:extLst>
                <a:ext uri="{FF2B5EF4-FFF2-40B4-BE49-F238E27FC236}">
                  <a16:creationId xmlns:a16="http://schemas.microsoft.com/office/drawing/2014/main" id="{248BB2D0-33D2-482C-A3B6-DC7316164A7B}"/>
                </a:ext>
              </a:extLst>
            </p:cNvPr>
            <p:cNvSpPr>
              <a:spLocks noChangeAspect="1" noChangeArrowheads="1"/>
            </p:cNvSpPr>
            <p:nvPr/>
          </p:nvSpPr>
          <p:spPr bwMode="auto">
            <a:xfrm rot="-660000">
              <a:off x="4231" y="3056"/>
              <a:ext cx="190" cy="3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4" name="Oval 210">
              <a:extLst>
                <a:ext uri="{FF2B5EF4-FFF2-40B4-BE49-F238E27FC236}">
                  <a16:creationId xmlns:a16="http://schemas.microsoft.com/office/drawing/2014/main" id="{46024240-E5FD-491A-93AB-EFEEB0BDE3BD}"/>
                </a:ext>
              </a:extLst>
            </p:cNvPr>
            <p:cNvSpPr>
              <a:spLocks noChangeAspect="1" noChangeArrowheads="1"/>
            </p:cNvSpPr>
            <p:nvPr/>
          </p:nvSpPr>
          <p:spPr bwMode="auto">
            <a:xfrm rot="-660000">
              <a:off x="4307" y="305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5" name="Oval 211">
              <a:extLst>
                <a:ext uri="{FF2B5EF4-FFF2-40B4-BE49-F238E27FC236}">
                  <a16:creationId xmlns:a16="http://schemas.microsoft.com/office/drawing/2014/main" id="{B1C3298F-3C00-4E31-B83E-1F122952715D}"/>
                </a:ext>
              </a:extLst>
            </p:cNvPr>
            <p:cNvSpPr>
              <a:spLocks noChangeAspect="1" noChangeArrowheads="1"/>
            </p:cNvSpPr>
            <p:nvPr/>
          </p:nvSpPr>
          <p:spPr bwMode="auto">
            <a:xfrm rot="-660000">
              <a:off x="4059" y="3089"/>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6" name="Oval 212">
              <a:extLst>
                <a:ext uri="{FF2B5EF4-FFF2-40B4-BE49-F238E27FC236}">
                  <a16:creationId xmlns:a16="http://schemas.microsoft.com/office/drawing/2014/main" id="{260EB497-1DFD-425F-B5E6-C051910463E2}"/>
                </a:ext>
              </a:extLst>
            </p:cNvPr>
            <p:cNvSpPr>
              <a:spLocks noChangeAspect="1" noChangeArrowheads="1"/>
            </p:cNvSpPr>
            <p:nvPr/>
          </p:nvSpPr>
          <p:spPr bwMode="auto">
            <a:xfrm rot="-660000">
              <a:off x="4135" y="3090"/>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7" name="Oval 213">
              <a:extLst>
                <a:ext uri="{FF2B5EF4-FFF2-40B4-BE49-F238E27FC236}">
                  <a16:creationId xmlns:a16="http://schemas.microsoft.com/office/drawing/2014/main" id="{0962D9DF-6B9F-472E-ABC2-0492BE629B9E}"/>
                </a:ext>
              </a:extLst>
            </p:cNvPr>
            <p:cNvSpPr>
              <a:spLocks noChangeAspect="1" noChangeArrowheads="1"/>
            </p:cNvSpPr>
            <p:nvPr/>
          </p:nvSpPr>
          <p:spPr bwMode="auto">
            <a:xfrm rot="2460000">
              <a:off x="4559" y="2194"/>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8" name="Oval 214">
              <a:extLst>
                <a:ext uri="{FF2B5EF4-FFF2-40B4-BE49-F238E27FC236}">
                  <a16:creationId xmlns:a16="http://schemas.microsoft.com/office/drawing/2014/main" id="{770EB151-C698-4784-847F-DF923BCA5DA3}"/>
                </a:ext>
              </a:extLst>
            </p:cNvPr>
            <p:cNvSpPr>
              <a:spLocks noChangeAspect="1" noChangeArrowheads="1"/>
            </p:cNvSpPr>
            <p:nvPr/>
          </p:nvSpPr>
          <p:spPr bwMode="auto">
            <a:xfrm rot="2460000">
              <a:off x="4635" y="2195"/>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9" name="Oval 215">
              <a:extLst>
                <a:ext uri="{FF2B5EF4-FFF2-40B4-BE49-F238E27FC236}">
                  <a16:creationId xmlns:a16="http://schemas.microsoft.com/office/drawing/2014/main" id="{38597CE3-E432-4736-BC14-56154A573959}"/>
                </a:ext>
              </a:extLst>
            </p:cNvPr>
            <p:cNvSpPr>
              <a:spLocks noChangeAspect="1" noChangeArrowheads="1"/>
            </p:cNvSpPr>
            <p:nvPr/>
          </p:nvSpPr>
          <p:spPr bwMode="auto">
            <a:xfrm rot="2460000">
              <a:off x="4417" y="2064"/>
              <a:ext cx="189" cy="4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0" name="Oval 216">
              <a:extLst>
                <a:ext uri="{FF2B5EF4-FFF2-40B4-BE49-F238E27FC236}">
                  <a16:creationId xmlns:a16="http://schemas.microsoft.com/office/drawing/2014/main" id="{E88305C7-3CE8-4AF1-9BF4-CA77B6E87135}"/>
                </a:ext>
              </a:extLst>
            </p:cNvPr>
            <p:cNvSpPr>
              <a:spLocks noChangeAspect="1" noChangeArrowheads="1"/>
            </p:cNvSpPr>
            <p:nvPr/>
          </p:nvSpPr>
          <p:spPr bwMode="auto">
            <a:xfrm rot="2460000">
              <a:off x="4494" y="2064"/>
              <a:ext cx="3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1" name="Oval 217">
              <a:extLst>
                <a:ext uri="{FF2B5EF4-FFF2-40B4-BE49-F238E27FC236}">
                  <a16:creationId xmlns:a16="http://schemas.microsoft.com/office/drawing/2014/main" id="{9517121D-A6CF-4FB1-80C4-618A0D2BEA20}"/>
                </a:ext>
              </a:extLst>
            </p:cNvPr>
            <p:cNvSpPr>
              <a:spLocks noChangeAspect="1" noChangeArrowheads="1"/>
            </p:cNvSpPr>
            <p:nvPr/>
          </p:nvSpPr>
          <p:spPr bwMode="auto">
            <a:xfrm rot="2460000">
              <a:off x="4284" y="1916"/>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2" name="Oval 218">
              <a:extLst>
                <a:ext uri="{FF2B5EF4-FFF2-40B4-BE49-F238E27FC236}">
                  <a16:creationId xmlns:a16="http://schemas.microsoft.com/office/drawing/2014/main" id="{7040EABC-40B3-4879-92F7-12E921621D77}"/>
                </a:ext>
              </a:extLst>
            </p:cNvPr>
            <p:cNvSpPr>
              <a:spLocks noChangeAspect="1" noChangeArrowheads="1"/>
            </p:cNvSpPr>
            <p:nvPr/>
          </p:nvSpPr>
          <p:spPr bwMode="auto">
            <a:xfrm rot="2460000">
              <a:off x="4361" y="1917"/>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3" name="Oval 219">
              <a:extLst>
                <a:ext uri="{FF2B5EF4-FFF2-40B4-BE49-F238E27FC236}">
                  <a16:creationId xmlns:a16="http://schemas.microsoft.com/office/drawing/2014/main" id="{FD56AD9F-2A95-470D-9C25-99348426AE11}"/>
                </a:ext>
              </a:extLst>
            </p:cNvPr>
            <p:cNvSpPr>
              <a:spLocks noChangeAspect="1" noChangeArrowheads="1"/>
            </p:cNvSpPr>
            <p:nvPr/>
          </p:nvSpPr>
          <p:spPr bwMode="auto">
            <a:xfrm rot="2460000">
              <a:off x="4520" y="2290"/>
              <a:ext cx="189"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4" name="Oval 220">
              <a:extLst>
                <a:ext uri="{FF2B5EF4-FFF2-40B4-BE49-F238E27FC236}">
                  <a16:creationId xmlns:a16="http://schemas.microsoft.com/office/drawing/2014/main" id="{6363A075-656E-4612-A3FA-7864A3620A9C}"/>
                </a:ext>
              </a:extLst>
            </p:cNvPr>
            <p:cNvSpPr>
              <a:spLocks noChangeAspect="1" noChangeArrowheads="1"/>
            </p:cNvSpPr>
            <p:nvPr/>
          </p:nvSpPr>
          <p:spPr bwMode="auto">
            <a:xfrm rot="2460000">
              <a:off x="4596" y="2291"/>
              <a:ext cx="3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5" name="Oval 221">
              <a:extLst>
                <a:ext uri="{FF2B5EF4-FFF2-40B4-BE49-F238E27FC236}">
                  <a16:creationId xmlns:a16="http://schemas.microsoft.com/office/drawing/2014/main" id="{CD72297A-A4F2-4E84-82E4-02537E2A224B}"/>
                </a:ext>
              </a:extLst>
            </p:cNvPr>
            <p:cNvSpPr>
              <a:spLocks noChangeAspect="1" noChangeArrowheads="1"/>
            </p:cNvSpPr>
            <p:nvPr/>
          </p:nvSpPr>
          <p:spPr bwMode="auto">
            <a:xfrm rot="2460000">
              <a:off x="4371" y="2156"/>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6" name="Oval 222">
              <a:extLst>
                <a:ext uri="{FF2B5EF4-FFF2-40B4-BE49-F238E27FC236}">
                  <a16:creationId xmlns:a16="http://schemas.microsoft.com/office/drawing/2014/main" id="{6C2DB932-83FF-4C0F-9A4B-8D06101B408A}"/>
                </a:ext>
              </a:extLst>
            </p:cNvPr>
            <p:cNvSpPr>
              <a:spLocks noChangeAspect="1" noChangeArrowheads="1"/>
            </p:cNvSpPr>
            <p:nvPr/>
          </p:nvSpPr>
          <p:spPr bwMode="auto">
            <a:xfrm rot="2460000">
              <a:off x="4448" y="2157"/>
              <a:ext cx="36"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7" name="Oval 223">
              <a:extLst>
                <a:ext uri="{FF2B5EF4-FFF2-40B4-BE49-F238E27FC236}">
                  <a16:creationId xmlns:a16="http://schemas.microsoft.com/office/drawing/2014/main" id="{F53CE484-613F-4E5B-BC91-FE63D250DA8B}"/>
                </a:ext>
              </a:extLst>
            </p:cNvPr>
            <p:cNvSpPr>
              <a:spLocks noChangeAspect="1" noChangeArrowheads="1"/>
            </p:cNvSpPr>
            <p:nvPr/>
          </p:nvSpPr>
          <p:spPr bwMode="auto">
            <a:xfrm rot="2460000">
              <a:off x="4232" y="2024"/>
              <a:ext cx="190" cy="4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8" name="Oval 224">
              <a:extLst>
                <a:ext uri="{FF2B5EF4-FFF2-40B4-BE49-F238E27FC236}">
                  <a16:creationId xmlns:a16="http://schemas.microsoft.com/office/drawing/2014/main" id="{84FADC76-AF29-4207-80ED-F45B232D0D25}"/>
                </a:ext>
              </a:extLst>
            </p:cNvPr>
            <p:cNvSpPr>
              <a:spLocks noChangeAspect="1" noChangeArrowheads="1"/>
            </p:cNvSpPr>
            <p:nvPr/>
          </p:nvSpPr>
          <p:spPr bwMode="auto">
            <a:xfrm rot="2460000">
              <a:off x="4309" y="2025"/>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9" name="Oval 225">
              <a:extLst>
                <a:ext uri="{FF2B5EF4-FFF2-40B4-BE49-F238E27FC236}">
                  <a16:creationId xmlns:a16="http://schemas.microsoft.com/office/drawing/2014/main" id="{41CF6E9A-1935-4473-8FFC-357452A95FEE}"/>
                </a:ext>
              </a:extLst>
            </p:cNvPr>
            <p:cNvSpPr>
              <a:spLocks noChangeAspect="1" noChangeArrowheads="1"/>
            </p:cNvSpPr>
            <p:nvPr/>
          </p:nvSpPr>
          <p:spPr bwMode="auto">
            <a:xfrm rot="2460000">
              <a:off x="4166" y="1943"/>
              <a:ext cx="152" cy="2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0" name="Oval 226">
              <a:extLst>
                <a:ext uri="{FF2B5EF4-FFF2-40B4-BE49-F238E27FC236}">
                  <a16:creationId xmlns:a16="http://schemas.microsoft.com/office/drawing/2014/main" id="{696967C7-D084-4302-8858-AAB01495C5C1}"/>
                </a:ext>
              </a:extLst>
            </p:cNvPr>
            <p:cNvSpPr>
              <a:spLocks noChangeAspect="1" noChangeArrowheads="1"/>
            </p:cNvSpPr>
            <p:nvPr/>
          </p:nvSpPr>
          <p:spPr bwMode="auto">
            <a:xfrm rot="2460000">
              <a:off x="4218" y="1934"/>
              <a:ext cx="28" cy="1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1" name="Oval 227">
              <a:extLst>
                <a:ext uri="{FF2B5EF4-FFF2-40B4-BE49-F238E27FC236}">
                  <a16:creationId xmlns:a16="http://schemas.microsoft.com/office/drawing/2014/main" id="{58D607A7-0A1D-4E76-97C4-148BA53BC805}"/>
                </a:ext>
              </a:extLst>
            </p:cNvPr>
            <p:cNvSpPr>
              <a:spLocks noChangeAspect="1" noChangeArrowheads="1"/>
            </p:cNvSpPr>
            <p:nvPr/>
          </p:nvSpPr>
          <p:spPr bwMode="auto">
            <a:xfrm>
              <a:off x="5630" y="3066"/>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2" name="Oval 228">
              <a:extLst>
                <a:ext uri="{FF2B5EF4-FFF2-40B4-BE49-F238E27FC236}">
                  <a16:creationId xmlns:a16="http://schemas.microsoft.com/office/drawing/2014/main" id="{6A88BAF6-8C82-48AE-9029-C746A5210634}"/>
                </a:ext>
              </a:extLst>
            </p:cNvPr>
            <p:cNvSpPr>
              <a:spLocks noChangeAspect="1" noChangeArrowheads="1"/>
            </p:cNvSpPr>
            <p:nvPr/>
          </p:nvSpPr>
          <p:spPr bwMode="auto">
            <a:xfrm>
              <a:off x="5650" y="3070"/>
              <a:ext cx="231"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3" name="Oval 229">
              <a:extLst>
                <a:ext uri="{FF2B5EF4-FFF2-40B4-BE49-F238E27FC236}">
                  <a16:creationId xmlns:a16="http://schemas.microsoft.com/office/drawing/2014/main" id="{F0B3B505-F6A6-4BAB-AEE3-00F4F32AFE16}"/>
                </a:ext>
              </a:extLst>
            </p:cNvPr>
            <p:cNvSpPr>
              <a:spLocks noChangeAspect="1" noChangeArrowheads="1"/>
            </p:cNvSpPr>
            <p:nvPr/>
          </p:nvSpPr>
          <p:spPr bwMode="auto">
            <a:xfrm>
              <a:off x="5714" y="3184"/>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4" name="Oval 230">
              <a:extLst>
                <a:ext uri="{FF2B5EF4-FFF2-40B4-BE49-F238E27FC236}">
                  <a16:creationId xmlns:a16="http://schemas.microsoft.com/office/drawing/2014/main" id="{A3990973-DA72-42C1-9055-45BFEBBF3962}"/>
                </a:ext>
              </a:extLst>
            </p:cNvPr>
            <p:cNvSpPr>
              <a:spLocks noChangeAspect="1" noChangeArrowheads="1"/>
            </p:cNvSpPr>
            <p:nvPr/>
          </p:nvSpPr>
          <p:spPr bwMode="auto">
            <a:xfrm>
              <a:off x="5586" y="3251"/>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5" name="Oval 231">
              <a:extLst>
                <a:ext uri="{FF2B5EF4-FFF2-40B4-BE49-F238E27FC236}">
                  <a16:creationId xmlns:a16="http://schemas.microsoft.com/office/drawing/2014/main" id="{93C2A4EF-F2BE-4D85-93F2-041C948850E2}"/>
                </a:ext>
              </a:extLst>
            </p:cNvPr>
            <p:cNvSpPr>
              <a:spLocks noChangeAspect="1" noChangeArrowheads="1"/>
            </p:cNvSpPr>
            <p:nvPr/>
          </p:nvSpPr>
          <p:spPr bwMode="auto">
            <a:xfrm>
              <a:off x="5607" y="3256"/>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6" name="Oval 232">
              <a:extLst>
                <a:ext uri="{FF2B5EF4-FFF2-40B4-BE49-F238E27FC236}">
                  <a16:creationId xmlns:a16="http://schemas.microsoft.com/office/drawing/2014/main" id="{D33D2FBD-EA88-4783-BEDF-D6C31A8A8247}"/>
                </a:ext>
              </a:extLst>
            </p:cNvPr>
            <p:cNvSpPr>
              <a:spLocks noChangeAspect="1" noChangeArrowheads="1"/>
            </p:cNvSpPr>
            <p:nvPr/>
          </p:nvSpPr>
          <p:spPr bwMode="auto">
            <a:xfrm>
              <a:off x="5669" y="3369"/>
              <a:ext cx="104"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7" name="Oval 233">
              <a:extLst>
                <a:ext uri="{FF2B5EF4-FFF2-40B4-BE49-F238E27FC236}">
                  <a16:creationId xmlns:a16="http://schemas.microsoft.com/office/drawing/2014/main" id="{EDD6B59B-A19F-4079-A366-E9344527CEEB}"/>
                </a:ext>
              </a:extLst>
            </p:cNvPr>
            <p:cNvSpPr>
              <a:spLocks noChangeAspect="1" noChangeArrowheads="1"/>
            </p:cNvSpPr>
            <p:nvPr/>
          </p:nvSpPr>
          <p:spPr bwMode="auto">
            <a:xfrm>
              <a:off x="5180" y="3311"/>
              <a:ext cx="272"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8" name="Oval 234">
              <a:extLst>
                <a:ext uri="{FF2B5EF4-FFF2-40B4-BE49-F238E27FC236}">
                  <a16:creationId xmlns:a16="http://schemas.microsoft.com/office/drawing/2014/main" id="{964FB739-7449-4635-91D0-A91E87FB815C}"/>
                </a:ext>
              </a:extLst>
            </p:cNvPr>
            <p:cNvSpPr>
              <a:spLocks noChangeAspect="1" noChangeArrowheads="1"/>
            </p:cNvSpPr>
            <p:nvPr/>
          </p:nvSpPr>
          <p:spPr bwMode="auto">
            <a:xfrm>
              <a:off x="5202" y="3313"/>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9" name="Oval 235">
              <a:extLst>
                <a:ext uri="{FF2B5EF4-FFF2-40B4-BE49-F238E27FC236}">
                  <a16:creationId xmlns:a16="http://schemas.microsoft.com/office/drawing/2014/main" id="{C925E6C4-BA50-4C04-8BEC-EA2C0821A2A1}"/>
                </a:ext>
              </a:extLst>
            </p:cNvPr>
            <p:cNvSpPr>
              <a:spLocks noChangeAspect="1" noChangeArrowheads="1"/>
            </p:cNvSpPr>
            <p:nvPr/>
          </p:nvSpPr>
          <p:spPr bwMode="auto">
            <a:xfrm>
              <a:off x="5265" y="3429"/>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0" name="Oval 236">
              <a:extLst>
                <a:ext uri="{FF2B5EF4-FFF2-40B4-BE49-F238E27FC236}">
                  <a16:creationId xmlns:a16="http://schemas.microsoft.com/office/drawing/2014/main" id="{41AF789F-9B9E-4978-A2A1-96A54E48BC94}"/>
                </a:ext>
              </a:extLst>
            </p:cNvPr>
            <p:cNvSpPr>
              <a:spLocks noChangeAspect="1" noChangeArrowheads="1"/>
            </p:cNvSpPr>
            <p:nvPr/>
          </p:nvSpPr>
          <p:spPr bwMode="auto">
            <a:xfrm>
              <a:off x="4098" y="3243"/>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1" name="Oval 237">
              <a:extLst>
                <a:ext uri="{FF2B5EF4-FFF2-40B4-BE49-F238E27FC236}">
                  <a16:creationId xmlns:a16="http://schemas.microsoft.com/office/drawing/2014/main" id="{E71C3D72-CB30-4F8B-B9BA-B931C59F670F}"/>
                </a:ext>
              </a:extLst>
            </p:cNvPr>
            <p:cNvSpPr>
              <a:spLocks noChangeAspect="1" noChangeArrowheads="1"/>
            </p:cNvSpPr>
            <p:nvPr/>
          </p:nvSpPr>
          <p:spPr bwMode="auto">
            <a:xfrm>
              <a:off x="4118" y="3247"/>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2" name="Oval 238">
              <a:extLst>
                <a:ext uri="{FF2B5EF4-FFF2-40B4-BE49-F238E27FC236}">
                  <a16:creationId xmlns:a16="http://schemas.microsoft.com/office/drawing/2014/main" id="{6DAAD8E5-748F-4569-981F-EE74B5E474F3}"/>
                </a:ext>
              </a:extLst>
            </p:cNvPr>
            <p:cNvSpPr>
              <a:spLocks noChangeAspect="1" noChangeArrowheads="1"/>
            </p:cNvSpPr>
            <p:nvPr/>
          </p:nvSpPr>
          <p:spPr bwMode="auto">
            <a:xfrm>
              <a:off x="4182" y="3361"/>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3" name="Oval 239">
              <a:extLst>
                <a:ext uri="{FF2B5EF4-FFF2-40B4-BE49-F238E27FC236}">
                  <a16:creationId xmlns:a16="http://schemas.microsoft.com/office/drawing/2014/main" id="{B357CEE8-685D-43AB-9664-4B4C73A36107}"/>
                </a:ext>
              </a:extLst>
            </p:cNvPr>
            <p:cNvSpPr>
              <a:spLocks noChangeAspect="1" noChangeArrowheads="1"/>
            </p:cNvSpPr>
            <p:nvPr/>
          </p:nvSpPr>
          <p:spPr bwMode="auto">
            <a:xfrm>
              <a:off x="4098" y="3405"/>
              <a:ext cx="271" cy="16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4" name="Oval 240">
              <a:extLst>
                <a:ext uri="{FF2B5EF4-FFF2-40B4-BE49-F238E27FC236}">
                  <a16:creationId xmlns:a16="http://schemas.microsoft.com/office/drawing/2014/main" id="{78312D71-0912-4282-9110-A3AFA12464E9}"/>
                </a:ext>
              </a:extLst>
            </p:cNvPr>
            <p:cNvSpPr>
              <a:spLocks noChangeAspect="1" noChangeArrowheads="1"/>
            </p:cNvSpPr>
            <p:nvPr/>
          </p:nvSpPr>
          <p:spPr bwMode="auto">
            <a:xfrm>
              <a:off x="4118" y="3409"/>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5" name="Oval 241">
              <a:extLst>
                <a:ext uri="{FF2B5EF4-FFF2-40B4-BE49-F238E27FC236}">
                  <a16:creationId xmlns:a16="http://schemas.microsoft.com/office/drawing/2014/main" id="{BC9026EF-EE9B-49C9-A27B-390F94461791}"/>
                </a:ext>
              </a:extLst>
            </p:cNvPr>
            <p:cNvSpPr>
              <a:spLocks noChangeAspect="1" noChangeArrowheads="1"/>
            </p:cNvSpPr>
            <p:nvPr/>
          </p:nvSpPr>
          <p:spPr bwMode="auto">
            <a:xfrm>
              <a:off x="4182" y="3523"/>
              <a:ext cx="103"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6" name="Oval 242">
              <a:extLst>
                <a:ext uri="{FF2B5EF4-FFF2-40B4-BE49-F238E27FC236}">
                  <a16:creationId xmlns:a16="http://schemas.microsoft.com/office/drawing/2014/main" id="{9C914509-696F-4A9B-A5A3-4AFD52CF6428}"/>
                </a:ext>
              </a:extLst>
            </p:cNvPr>
            <p:cNvSpPr>
              <a:spLocks noChangeAspect="1" noChangeArrowheads="1"/>
            </p:cNvSpPr>
            <p:nvPr/>
          </p:nvSpPr>
          <p:spPr bwMode="auto">
            <a:xfrm>
              <a:off x="5471" y="3407"/>
              <a:ext cx="271" cy="16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7" name="Oval 243">
              <a:extLst>
                <a:ext uri="{FF2B5EF4-FFF2-40B4-BE49-F238E27FC236}">
                  <a16:creationId xmlns:a16="http://schemas.microsoft.com/office/drawing/2014/main" id="{15C9D8AC-62D0-49C0-AF74-0661100F911D}"/>
                </a:ext>
              </a:extLst>
            </p:cNvPr>
            <p:cNvSpPr>
              <a:spLocks noChangeAspect="1" noChangeArrowheads="1"/>
            </p:cNvSpPr>
            <p:nvPr/>
          </p:nvSpPr>
          <p:spPr bwMode="auto">
            <a:xfrm>
              <a:off x="5494" y="3411"/>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8" name="Oval 244">
              <a:extLst>
                <a:ext uri="{FF2B5EF4-FFF2-40B4-BE49-F238E27FC236}">
                  <a16:creationId xmlns:a16="http://schemas.microsoft.com/office/drawing/2014/main" id="{93B88F95-D581-490F-B2B4-831CDE11D06D}"/>
                </a:ext>
              </a:extLst>
            </p:cNvPr>
            <p:cNvSpPr>
              <a:spLocks noChangeAspect="1" noChangeArrowheads="1"/>
            </p:cNvSpPr>
            <p:nvPr/>
          </p:nvSpPr>
          <p:spPr bwMode="auto">
            <a:xfrm>
              <a:off x="5555" y="3526"/>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9" name="Oval 245">
              <a:extLst>
                <a:ext uri="{FF2B5EF4-FFF2-40B4-BE49-F238E27FC236}">
                  <a16:creationId xmlns:a16="http://schemas.microsoft.com/office/drawing/2014/main" id="{3358805F-ED60-4E18-A26A-6DD47835D9DC}"/>
                </a:ext>
              </a:extLst>
            </p:cNvPr>
            <p:cNvSpPr>
              <a:spLocks noChangeAspect="1" noChangeArrowheads="1"/>
            </p:cNvSpPr>
            <p:nvPr/>
          </p:nvSpPr>
          <p:spPr bwMode="auto">
            <a:xfrm>
              <a:off x="5084" y="343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0" name="Oval 246">
              <a:extLst>
                <a:ext uri="{FF2B5EF4-FFF2-40B4-BE49-F238E27FC236}">
                  <a16:creationId xmlns:a16="http://schemas.microsoft.com/office/drawing/2014/main" id="{806B0C7C-9B40-44CE-A97A-5BD9253913B0}"/>
                </a:ext>
              </a:extLst>
            </p:cNvPr>
            <p:cNvSpPr>
              <a:spLocks noChangeAspect="1" noChangeArrowheads="1"/>
            </p:cNvSpPr>
            <p:nvPr/>
          </p:nvSpPr>
          <p:spPr bwMode="auto">
            <a:xfrm>
              <a:off x="5104" y="3432"/>
              <a:ext cx="231"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1" name="Oval 247">
              <a:extLst>
                <a:ext uri="{FF2B5EF4-FFF2-40B4-BE49-F238E27FC236}">
                  <a16:creationId xmlns:a16="http://schemas.microsoft.com/office/drawing/2014/main" id="{E9FAF144-4E4B-49F6-8FC6-BBC24DE62415}"/>
                </a:ext>
              </a:extLst>
            </p:cNvPr>
            <p:cNvSpPr>
              <a:spLocks noChangeAspect="1" noChangeArrowheads="1"/>
            </p:cNvSpPr>
            <p:nvPr/>
          </p:nvSpPr>
          <p:spPr bwMode="auto">
            <a:xfrm>
              <a:off x="5168" y="3548"/>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2" name="Oval 248">
              <a:extLst>
                <a:ext uri="{FF2B5EF4-FFF2-40B4-BE49-F238E27FC236}">
                  <a16:creationId xmlns:a16="http://schemas.microsoft.com/office/drawing/2014/main" id="{017053BD-368B-4CCE-9990-36B9470ED2BE}"/>
                </a:ext>
              </a:extLst>
            </p:cNvPr>
            <p:cNvSpPr>
              <a:spLocks noChangeAspect="1" noChangeArrowheads="1"/>
            </p:cNvSpPr>
            <p:nvPr/>
          </p:nvSpPr>
          <p:spPr bwMode="auto">
            <a:xfrm>
              <a:off x="4094" y="230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3" name="Oval 249">
              <a:extLst>
                <a:ext uri="{FF2B5EF4-FFF2-40B4-BE49-F238E27FC236}">
                  <a16:creationId xmlns:a16="http://schemas.microsoft.com/office/drawing/2014/main" id="{EB09494E-D480-41FE-8114-16D9604D6B98}"/>
                </a:ext>
              </a:extLst>
            </p:cNvPr>
            <p:cNvSpPr>
              <a:spLocks noChangeAspect="1" noChangeArrowheads="1"/>
            </p:cNvSpPr>
            <p:nvPr/>
          </p:nvSpPr>
          <p:spPr bwMode="auto">
            <a:xfrm>
              <a:off x="4114" y="2303"/>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4" name="Oval 250">
              <a:extLst>
                <a:ext uri="{FF2B5EF4-FFF2-40B4-BE49-F238E27FC236}">
                  <a16:creationId xmlns:a16="http://schemas.microsoft.com/office/drawing/2014/main" id="{E8A05D89-DCD1-44CD-AADB-8CC335A3DD2D}"/>
                </a:ext>
              </a:extLst>
            </p:cNvPr>
            <p:cNvSpPr>
              <a:spLocks noChangeAspect="1" noChangeArrowheads="1"/>
            </p:cNvSpPr>
            <p:nvPr/>
          </p:nvSpPr>
          <p:spPr bwMode="auto">
            <a:xfrm>
              <a:off x="4178" y="2417"/>
              <a:ext cx="103"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5" name="Oval 251">
              <a:extLst>
                <a:ext uri="{FF2B5EF4-FFF2-40B4-BE49-F238E27FC236}">
                  <a16:creationId xmlns:a16="http://schemas.microsoft.com/office/drawing/2014/main" id="{27654C26-86FF-45E9-92F5-8163F5BB2305}"/>
                </a:ext>
              </a:extLst>
            </p:cNvPr>
            <p:cNvSpPr>
              <a:spLocks noChangeAspect="1" noChangeArrowheads="1"/>
            </p:cNvSpPr>
            <p:nvPr/>
          </p:nvSpPr>
          <p:spPr bwMode="auto">
            <a:xfrm>
              <a:off x="4094" y="2107"/>
              <a:ext cx="271" cy="16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6" name="Oval 252">
              <a:extLst>
                <a:ext uri="{FF2B5EF4-FFF2-40B4-BE49-F238E27FC236}">
                  <a16:creationId xmlns:a16="http://schemas.microsoft.com/office/drawing/2014/main" id="{F828D1F3-CF79-4FE8-9D73-18AA73D27EE4}"/>
                </a:ext>
              </a:extLst>
            </p:cNvPr>
            <p:cNvSpPr>
              <a:spLocks noChangeAspect="1" noChangeArrowheads="1"/>
            </p:cNvSpPr>
            <p:nvPr/>
          </p:nvSpPr>
          <p:spPr bwMode="auto">
            <a:xfrm>
              <a:off x="4114" y="2108"/>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7" name="Oval 253">
              <a:extLst>
                <a:ext uri="{FF2B5EF4-FFF2-40B4-BE49-F238E27FC236}">
                  <a16:creationId xmlns:a16="http://schemas.microsoft.com/office/drawing/2014/main" id="{076A653D-66F0-41D1-B3B9-2E7D8F875C64}"/>
                </a:ext>
              </a:extLst>
            </p:cNvPr>
            <p:cNvSpPr>
              <a:spLocks noChangeAspect="1" noChangeArrowheads="1"/>
            </p:cNvSpPr>
            <p:nvPr/>
          </p:nvSpPr>
          <p:spPr bwMode="auto">
            <a:xfrm>
              <a:off x="4178" y="2224"/>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8" name="Oval 254">
              <a:extLst>
                <a:ext uri="{FF2B5EF4-FFF2-40B4-BE49-F238E27FC236}">
                  <a16:creationId xmlns:a16="http://schemas.microsoft.com/office/drawing/2014/main" id="{9677DDFB-7F29-46AB-B86C-E2421DB265B3}"/>
                </a:ext>
              </a:extLst>
            </p:cNvPr>
            <p:cNvSpPr>
              <a:spLocks noChangeAspect="1" noChangeArrowheads="1"/>
            </p:cNvSpPr>
            <p:nvPr/>
          </p:nvSpPr>
          <p:spPr bwMode="auto">
            <a:xfrm>
              <a:off x="4556" y="1927"/>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9" name="Oval 255">
              <a:extLst>
                <a:ext uri="{FF2B5EF4-FFF2-40B4-BE49-F238E27FC236}">
                  <a16:creationId xmlns:a16="http://schemas.microsoft.com/office/drawing/2014/main" id="{B5404D55-0F9A-4766-96E1-DA4252C3F2CB}"/>
                </a:ext>
              </a:extLst>
            </p:cNvPr>
            <p:cNvSpPr>
              <a:spLocks noChangeAspect="1" noChangeArrowheads="1"/>
            </p:cNvSpPr>
            <p:nvPr/>
          </p:nvSpPr>
          <p:spPr bwMode="auto">
            <a:xfrm>
              <a:off x="4576" y="1934"/>
              <a:ext cx="230"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0" name="Oval 256">
              <a:extLst>
                <a:ext uri="{FF2B5EF4-FFF2-40B4-BE49-F238E27FC236}">
                  <a16:creationId xmlns:a16="http://schemas.microsoft.com/office/drawing/2014/main" id="{71435932-7741-48E2-B37D-118202117E81}"/>
                </a:ext>
              </a:extLst>
            </p:cNvPr>
            <p:cNvSpPr>
              <a:spLocks noChangeAspect="1" noChangeArrowheads="1"/>
            </p:cNvSpPr>
            <p:nvPr/>
          </p:nvSpPr>
          <p:spPr bwMode="auto">
            <a:xfrm>
              <a:off x="4640" y="2045"/>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1" name="Oval 257">
              <a:extLst>
                <a:ext uri="{FF2B5EF4-FFF2-40B4-BE49-F238E27FC236}">
                  <a16:creationId xmlns:a16="http://schemas.microsoft.com/office/drawing/2014/main" id="{77FFAE5D-11E2-49FE-9445-2FEF7E65328C}"/>
                </a:ext>
              </a:extLst>
            </p:cNvPr>
            <p:cNvSpPr>
              <a:spLocks noChangeAspect="1" noChangeArrowheads="1"/>
            </p:cNvSpPr>
            <p:nvPr/>
          </p:nvSpPr>
          <p:spPr bwMode="auto">
            <a:xfrm>
              <a:off x="4318" y="230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2" name="Oval 258">
              <a:extLst>
                <a:ext uri="{FF2B5EF4-FFF2-40B4-BE49-F238E27FC236}">
                  <a16:creationId xmlns:a16="http://schemas.microsoft.com/office/drawing/2014/main" id="{CDDC9E9E-B601-4FD8-8104-E1BD0F7ADE36}"/>
                </a:ext>
              </a:extLst>
            </p:cNvPr>
            <p:cNvSpPr>
              <a:spLocks noChangeAspect="1" noChangeArrowheads="1"/>
            </p:cNvSpPr>
            <p:nvPr/>
          </p:nvSpPr>
          <p:spPr bwMode="auto">
            <a:xfrm>
              <a:off x="4339" y="2303"/>
              <a:ext cx="229"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3" name="Oval 259">
              <a:extLst>
                <a:ext uri="{FF2B5EF4-FFF2-40B4-BE49-F238E27FC236}">
                  <a16:creationId xmlns:a16="http://schemas.microsoft.com/office/drawing/2014/main" id="{FB3071B3-3C43-4E31-84FB-A4E58054517C}"/>
                </a:ext>
              </a:extLst>
            </p:cNvPr>
            <p:cNvSpPr>
              <a:spLocks noChangeAspect="1" noChangeArrowheads="1"/>
            </p:cNvSpPr>
            <p:nvPr/>
          </p:nvSpPr>
          <p:spPr bwMode="auto">
            <a:xfrm>
              <a:off x="4402" y="2417"/>
              <a:ext cx="104"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4" name="Oval 260">
              <a:extLst>
                <a:ext uri="{FF2B5EF4-FFF2-40B4-BE49-F238E27FC236}">
                  <a16:creationId xmlns:a16="http://schemas.microsoft.com/office/drawing/2014/main" id="{0076838B-7B64-494B-8749-021DC4FC0050}"/>
                </a:ext>
              </a:extLst>
            </p:cNvPr>
            <p:cNvSpPr>
              <a:spLocks noChangeAspect="1" noChangeArrowheads="1"/>
            </p:cNvSpPr>
            <p:nvPr/>
          </p:nvSpPr>
          <p:spPr bwMode="auto">
            <a:xfrm rot="5280000">
              <a:off x="5742" y="3341"/>
              <a:ext cx="339" cy="7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5" name="Oval 261">
              <a:extLst>
                <a:ext uri="{FF2B5EF4-FFF2-40B4-BE49-F238E27FC236}">
                  <a16:creationId xmlns:a16="http://schemas.microsoft.com/office/drawing/2014/main" id="{F79BFEE3-3E53-4805-BF75-BF9F18DEC847}"/>
                </a:ext>
              </a:extLst>
            </p:cNvPr>
            <p:cNvSpPr>
              <a:spLocks noChangeAspect="1" noChangeArrowheads="1"/>
            </p:cNvSpPr>
            <p:nvPr/>
          </p:nvSpPr>
          <p:spPr bwMode="auto">
            <a:xfrm rot="5280000">
              <a:off x="5836" y="3365"/>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6" name="Oval 262">
              <a:extLst>
                <a:ext uri="{FF2B5EF4-FFF2-40B4-BE49-F238E27FC236}">
                  <a16:creationId xmlns:a16="http://schemas.microsoft.com/office/drawing/2014/main" id="{ECC8C53A-CF09-4696-88B0-664DDD763DA2}"/>
                </a:ext>
              </a:extLst>
            </p:cNvPr>
            <p:cNvSpPr>
              <a:spLocks noChangeAspect="1" noChangeArrowheads="1"/>
            </p:cNvSpPr>
            <p:nvPr/>
          </p:nvSpPr>
          <p:spPr bwMode="auto">
            <a:xfrm rot="5280000">
              <a:off x="5882" y="3258"/>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7" name="Oval 263">
              <a:extLst>
                <a:ext uri="{FF2B5EF4-FFF2-40B4-BE49-F238E27FC236}">
                  <a16:creationId xmlns:a16="http://schemas.microsoft.com/office/drawing/2014/main" id="{EAEF49AE-4FC3-470D-A46F-B74EA282A488}"/>
                </a:ext>
              </a:extLst>
            </p:cNvPr>
            <p:cNvSpPr>
              <a:spLocks noChangeAspect="1" noChangeArrowheads="1"/>
            </p:cNvSpPr>
            <p:nvPr/>
          </p:nvSpPr>
          <p:spPr bwMode="auto">
            <a:xfrm rot="5280000">
              <a:off x="5917" y="3377"/>
              <a:ext cx="27"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8" name="Oval 264">
              <a:extLst>
                <a:ext uri="{FF2B5EF4-FFF2-40B4-BE49-F238E27FC236}">
                  <a16:creationId xmlns:a16="http://schemas.microsoft.com/office/drawing/2014/main" id="{BD02EEC1-681C-4AB1-B793-6BCA7D93C109}"/>
                </a:ext>
              </a:extLst>
            </p:cNvPr>
            <p:cNvSpPr>
              <a:spLocks noChangeAspect="1" noChangeArrowheads="1"/>
            </p:cNvSpPr>
            <p:nvPr/>
          </p:nvSpPr>
          <p:spPr bwMode="auto">
            <a:xfrm rot="5280000">
              <a:off x="5899" y="3351"/>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9" name="Oval 265">
              <a:extLst>
                <a:ext uri="{FF2B5EF4-FFF2-40B4-BE49-F238E27FC236}">
                  <a16:creationId xmlns:a16="http://schemas.microsoft.com/office/drawing/2014/main" id="{C00A6505-1723-4071-9A3D-7B46268F04D8}"/>
                </a:ext>
              </a:extLst>
            </p:cNvPr>
            <p:cNvSpPr>
              <a:spLocks noChangeAspect="1" noChangeArrowheads="1"/>
            </p:cNvSpPr>
            <p:nvPr/>
          </p:nvSpPr>
          <p:spPr bwMode="auto">
            <a:xfrm rot="5280000">
              <a:off x="5903" y="3313"/>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0" name="Oval 266">
              <a:extLst>
                <a:ext uri="{FF2B5EF4-FFF2-40B4-BE49-F238E27FC236}">
                  <a16:creationId xmlns:a16="http://schemas.microsoft.com/office/drawing/2014/main" id="{4D30915E-B6E7-4243-B378-F5D2CED2A939}"/>
                </a:ext>
              </a:extLst>
            </p:cNvPr>
            <p:cNvSpPr>
              <a:spLocks noChangeAspect="1" noChangeArrowheads="1"/>
            </p:cNvSpPr>
            <p:nvPr/>
          </p:nvSpPr>
          <p:spPr bwMode="auto">
            <a:xfrm rot="5280000">
              <a:off x="5891" y="3304"/>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1" name="Oval 267">
              <a:extLst>
                <a:ext uri="{FF2B5EF4-FFF2-40B4-BE49-F238E27FC236}">
                  <a16:creationId xmlns:a16="http://schemas.microsoft.com/office/drawing/2014/main" id="{41AF4BDE-C47A-4CB2-A4A2-0F7C9BDF60E5}"/>
                </a:ext>
              </a:extLst>
            </p:cNvPr>
            <p:cNvSpPr>
              <a:spLocks noChangeAspect="1" noChangeArrowheads="1"/>
            </p:cNvSpPr>
            <p:nvPr/>
          </p:nvSpPr>
          <p:spPr bwMode="auto">
            <a:xfrm rot="5280000">
              <a:off x="5885" y="3442"/>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2" name="Oval 268">
              <a:extLst>
                <a:ext uri="{FF2B5EF4-FFF2-40B4-BE49-F238E27FC236}">
                  <a16:creationId xmlns:a16="http://schemas.microsoft.com/office/drawing/2014/main" id="{F26F96B3-4F02-4437-BC68-AB023851B604}"/>
                </a:ext>
              </a:extLst>
            </p:cNvPr>
            <p:cNvSpPr>
              <a:spLocks noChangeAspect="1" noChangeArrowheads="1"/>
            </p:cNvSpPr>
            <p:nvPr/>
          </p:nvSpPr>
          <p:spPr bwMode="auto">
            <a:xfrm rot="5280000">
              <a:off x="5794" y="2870"/>
              <a:ext cx="339" cy="7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3" name="Oval 269">
              <a:extLst>
                <a:ext uri="{FF2B5EF4-FFF2-40B4-BE49-F238E27FC236}">
                  <a16:creationId xmlns:a16="http://schemas.microsoft.com/office/drawing/2014/main" id="{7F1D2EFC-3A06-4120-94EC-C44A0D5B52F2}"/>
                </a:ext>
              </a:extLst>
            </p:cNvPr>
            <p:cNvSpPr>
              <a:spLocks noChangeAspect="1" noChangeArrowheads="1"/>
            </p:cNvSpPr>
            <p:nvPr/>
          </p:nvSpPr>
          <p:spPr bwMode="auto">
            <a:xfrm rot="5280000">
              <a:off x="5883" y="2892"/>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4" name="Oval 270">
              <a:extLst>
                <a:ext uri="{FF2B5EF4-FFF2-40B4-BE49-F238E27FC236}">
                  <a16:creationId xmlns:a16="http://schemas.microsoft.com/office/drawing/2014/main" id="{527CF41D-29A3-4395-BBBB-4D7352BAB53F}"/>
                </a:ext>
              </a:extLst>
            </p:cNvPr>
            <p:cNvSpPr>
              <a:spLocks noChangeAspect="1" noChangeArrowheads="1"/>
            </p:cNvSpPr>
            <p:nvPr/>
          </p:nvSpPr>
          <p:spPr bwMode="auto">
            <a:xfrm rot="5280000">
              <a:off x="5934" y="2787"/>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5" name="Oval 271">
              <a:extLst>
                <a:ext uri="{FF2B5EF4-FFF2-40B4-BE49-F238E27FC236}">
                  <a16:creationId xmlns:a16="http://schemas.microsoft.com/office/drawing/2014/main" id="{4DCB9E1E-9915-4C26-B920-C127F035A143}"/>
                </a:ext>
              </a:extLst>
            </p:cNvPr>
            <p:cNvSpPr>
              <a:spLocks noChangeAspect="1" noChangeArrowheads="1"/>
            </p:cNvSpPr>
            <p:nvPr/>
          </p:nvSpPr>
          <p:spPr bwMode="auto">
            <a:xfrm rot="5280000">
              <a:off x="5964" y="2913"/>
              <a:ext cx="27"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6" name="Oval 272">
              <a:extLst>
                <a:ext uri="{FF2B5EF4-FFF2-40B4-BE49-F238E27FC236}">
                  <a16:creationId xmlns:a16="http://schemas.microsoft.com/office/drawing/2014/main" id="{0146B657-5FD4-486D-8F5D-B5DCABCAC6FF}"/>
                </a:ext>
              </a:extLst>
            </p:cNvPr>
            <p:cNvSpPr>
              <a:spLocks noChangeAspect="1" noChangeArrowheads="1"/>
            </p:cNvSpPr>
            <p:nvPr/>
          </p:nvSpPr>
          <p:spPr bwMode="auto">
            <a:xfrm rot="5280000">
              <a:off x="5951" y="2879"/>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7" name="Oval 273">
              <a:extLst>
                <a:ext uri="{FF2B5EF4-FFF2-40B4-BE49-F238E27FC236}">
                  <a16:creationId xmlns:a16="http://schemas.microsoft.com/office/drawing/2014/main" id="{AF8FF067-FB81-4882-8B30-AD9F0B4B7C0F}"/>
                </a:ext>
              </a:extLst>
            </p:cNvPr>
            <p:cNvSpPr>
              <a:spLocks noChangeAspect="1" noChangeArrowheads="1"/>
            </p:cNvSpPr>
            <p:nvPr/>
          </p:nvSpPr>
          <p:spPr bwMode="auto">
            <a:xfrm rot="5280000">
              <a:off x="5949" y="2841"/>
              <a:ext cx="55" cy="20"/>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8" name="Oval 274">
              <a:extLst>
                <a:ext uri="{FF2B5EF4-FFF2-40B4-BE49-F238E27FC236}">
                  <a16:creationId xmlns:a16="http://schemas.microsoft.com/office/drawing/2014/main" id="{EB739D90-6B6F-4153-8CCF-CDA2B5031EA0}"/>
                </a:ext>
              </a:extLst>
            </p:cNvPr>
            <p:cNvSpPr>
              <a:spLocks noChangeAspect="1" noChangeArrowheads="1"/>
            </p:cNvSpPr>
            <p:nvPr/>
          </p:nvSpPr>
          <p:spPr bwMode="auto">
            <a:xfrm rot="5280000">
              <a:off x="5951" y="2827"/>
              <a:ext cx="26"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9" name="Oval 275">
              <a:extLst>
                <a:ext uri="{FF2B5EF4-FFF2-40B4-BE49-F238E27FC236}">
                  <a16:creationId xmlns:a16="http://schemas.microsoft.com/office/drawing/2014/main" id="{680076E0-4F0D-4BA1-AF81-4541D1B1D998}"/>
                </a:ext>
              </a:extLst>
            </p:cNvPr>
            <p:cNvSpPr>
              <a:spLocks noChangeAspect="1" noChangeArrowheads="1"/>
            </p:cNvSpPr>
            <p:nvPr/>
          </p:nvSpPr>
          <p:spPr bwMode="auto">
            <a:xfrm rot="5280000">
              <a:off x="5937" y="2971"/>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0" name="Oval 276">
              <a:extLst>
                <a:ext uri="{FF2B5EF4-FFF2-40B4-BE49-F238E27FC236}">
                  <a16:creationId xmlns:a16="http://schemas.microsoft.com/office/drawing/2014/main" id="{4C4FF078-46C6-460E-8834-FA3107B81CA9}"/>
                </a:ext>
              </a:extLst>
            </p:cNvPr>
            <p:cNvSpPr>
              <a:spLocks noChangeAspect="1" noChangeArrowheads="1"/>
            </p:cNvSpPr>
            <p:nvPr/>
          </p:nvSpPr>
          <p:spPr bwMode="auto">
            <a:xfrm rot="360000">
              <a:off x="5710" y="1896"/>
              <a:ext cx="300" cy="7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1" name="Oval 277">
              <a:extLst>
                <a:ext uri="{FF2B5EF4-FFF2-40B4-BE49-F238E27FC236}">
                  <a16:creationId xmlns:a16="http://schemas.microsoft.com/office/drawing/2014/main" id="{3DD16161-5C8D-48C2-A54D-7B4EC0CBF205}"/>
                </a:ext>
              </a:extLst>
            </p:cNvPr>
            <p:cNvSpPr>
              <a:spLocks noChangeAspect="1" noChangeArrowheads="1"/>
            </p:cNvSpPr>
            <p:nvPr/>
          </p:nvSpPr>
          <p:spPr bwMode="auto">
            <a:xfrm rot="360000">
              <a:off x="5806" y="1950"/>
              <a:ext cx="99" cy="2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2" name="Oval 278">
              <a:extLst>
                <a:ext uri="{FF2B5EF4-FFF2-40B4-BE49-F238E27FC236}">
                  <a16:creationId xmlns:a16="http://schemas.microsoft.com/office/drawing/2014/main" id="{318C5D72-131B-41D7-93C4-9EBE32405834}"/>
                </a:ext>
              </a:extLst>
            </p:cNvPr>
            <p:cNvSpPr>
              <a:spLocks noChangeAspect="1" noChangeArrowheads="1"/>
            </p:cNvSpPr>
            <p:nvPr/>
          </p:nvSpPr>
          <p:spPr bwMode="auto">
            <a:xfrm rot="360000">
              <a:off x="5735" y="1912"/>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3" name="Oval 279">
              <a:extLst>
                <a:ext uri="{FF2B5EF4-FFF2-40B4-BE49-F238E27FC236}">
                  <a16:creationId xmlns:a16="http://schemas.microsoft.com/office/drawing/2014/main" id="{05FD3B73-8FB1-4A53-980D-5DF983EE7972}"/>
                </a:ext>
              </a:extLst>
            </p:cNvPr>
            <p:cNvSpPr>
              <a:spLocks noChangeAspect="1" noChangeArrowheads="1"/>
            </p:cNvSpPr>
            <p:nvPr/>
          </p:nvSpPr>
          <p:spPr bwMode="auto">
            <a:xfrm rot="360000">
              <a:off x="5863" y="1899"/>
              <a:ext cx="24"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4" name="Oval 280">
              <a:extLst>
                <a:ext uri="{FF2B5EF4-FFF2-40B4-BE49-F238E27FC236}">
                  <a16:creationId xmlns:a16="http://schemas.microsoft.com/office/drawing/2014/main" id="{F901CE9B-78E7-4EE8-9711-2C8E36E441C5}"/>
                </a:ext>
              </a:extLst>
            </p:cNvPr>
            <p:cNvSpPr>
              <a:spLocks noChangeAspect="1" noChangeArrowheads="1"/>
            </p:cNvSpPr>
            <p:nvPr/>
          </p:nvSpPr>
          <p:spPr bwMode="auto">
            <a:xfrm rot="360000">
              <a:off x="5835" y="1921"/>
              <a:ext cx="23"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5" name="Oval 281">
              <a:extLst>
                <a:ext uri="{FF2B5EF4-FFF2-40B4-BE49-F238E27FC236}">
                  <a16:creationId xmlns:a16="http://schemas.microsoft.com/office/drawing/2014/main" id="{640D014F-E956-4BFB-9209-24222CB375C5}"/>
                </a:ext>
              </a:extLst>
            </p:cNvPr>
            <p:cNvSpPr>
              <a:spLocks noChangeAspect="1" noChangeArrowheads="1"/>
            </p:cNvSpPr>
            <p:nvPr/>
          </p:nvSpPr>
          <p:spPr bwMode="auto">
            <a:xfrm rot="360000">
              <a:off x="5788" y="1891"/>
              <a:ext cx="49"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6" name="Oval 282">
              <a:extLst>
                <a:ext uri="{FF2B5EF4-FFF2-40B4-BE49-F238E27FC236}">
                  <a16:creationId xmlns:a16="http://schemas.microsoft.com/office/drawing/2014/main" id="{1770B9BB-8341-418D-A0C3-9F63D07F4C37}"/>
                </a:ext>
              </a:extLst>
            </p:cNvPr>
            <p:cNvSpPr>
              <a:spLocks noChangeAspect="1" noChangeArrowheads="1"/>
            </p:cNvSpPr>
            <p:nvPr/>
          </p:nvSpPr>
          <p:spPr bwMode="auto">
            <a:xfrm rot="360000">
              <a:off x="5787" y="1914"/>
              <a:ext cx="23"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7" name="Oval 283">
              <a:extLst>
                <a:ext uri="{FF2B5EF4-FFF2-40B4-BE49-F238E27FC236}">
                  <a16:creationId xmlns:a16="http://schemas.microsoft.com/office/drawing/2014/main" id="{9E24AF40-82B1-49CC-BD02-DF865D5D8ECF}"/>
                </a:ext>
              </a:extLst>
            </p:cNvPr>
            <p:cNvSpPr>
              <a:spLocks noChangeAspect="1" noChangeArrowheads="1"/>
            </p:cNvSpPr>
            <p:nvPr/>
          </p:nvSpPr>
          <p:spPr bwMode="auto">
            <a:xfrm rot="360000">
              <a:off x="5910" y="1934"/>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8" name="Oval 284">
              <a:extLst>
                <a:ext uri="{FF2B5EF4-FFF2-40B4-BE49-F238E27FC236}">
                  <a16:creationId xmlns:a16="http://schemas.microsoft.com/office/drawing/2014/main" id="{1014C5DA-0DFA-48DB-9488-F4BB4D63D779}"/>
                </a:ext>
              </a:extLst>
            </p:cNvPr>
            <p:cNvSpPr>
              <a:spLocks noChangeAspect="1" noChangeArrowheads="1"/>
            </p:cNvSpPr>
            <p:nvPr/>
          </p:nvSpPr>
          <p:spPr bwMode="auto">
            <a:xfrm rot="360000">
              <a:off x="4364" y="1887"/>
              <a:ext cx="299" cy="7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9" name="Oval 285">
              <a:extLst>
                <a:ext uri="{FF2B5EF4-FFF2-40B4-BE49-F238E27FC236}">
                  <a16:creationId xmlns:a16="http://schemas.microsoft.com/office/drawing/2014/main" id="{F388960F-4DFD-4E0E-82BA-117A6FBE7427}"/>
                </a:ext>
              </a:extLst>
            </p:cNvPr>
            <p:cNvSpPr>
              <a:spLocks noChangeAspect="1" noChangeArrowheads="1"/>
            </p:cNvSpPr>
            <p:nvPr/>
          </p:nvSpPr>
          <p:spPr bwMode="auto">
            <a:xfrm rot="360000">
              <a:off x="4460" y="1941"/>
              <a:ext cx="99" cy="2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0" name="Oval 286">
              <a:extLst>
                <a:ext uri="{FF2B5EF4-FFF2-40B4-BE49-F238E27FC236}">
                  <a16:creationId xmlns:a16="http://schemas.microsoft.com/office/drawing/2014/main" id="{EC208CD9-5B3E-4BE8-9EE1-F4D33A911BE8}"/>
                </a:ext>
              </a:extLst>
            </p:cNvPr>
            <p:cNvSpPr>
              <a:spLocks noChangeAspect="1" noChangeArrowheads="1"/>
            </p:cNvSpPr>
            <p:nvPr/>
          </p:nvSpPr>
          <p:spPr bwMode="auto">
            <a:xfrm rot="360000">
              <a:off x="4389" y="1902"/>
              <a:ext cx="49"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1" name="Oval 287">
              <a:extLst>
                <a:ext uri="{FF2B5EF4-FFF2-40B4-BE49-F238E27FC236}">
                  <a16:creationId xmlns:a16="http://schemas.microsoft.com/office/drawing/2014/main" id="{56FDB1F2-C29A-4B53-B79E-8C0E4194211B}"/>
                </a:ext>
              </a:extLst>
            </p:cNvPr>
            <p:cNvSpPr>
              <a:spLocks noChangeAspect="1" noChangeArrowheads="1"/>
            </p:cNvSpPr>
            <p:nvPr/>
          </p:nvSpPr>
          <p:spPr bwMode="auto">
            <a:xfrm rot="360000">
              <a:off x="4517" y="1891"/>
              <a:ext cx="24"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2" name="Oval 288">
              <a:extLst>
                <a:ext uri="{FF2B5EF4-FFF2-40B4-BE49-F238E27FC236}">
                  <a16:creationId xmlns:a16="http://schemas.microsoft.com/office/drawing/2014/main" id="{3B971288-6766-4CFB-9080-FDF9FB50194C}"/>
                </a:ext>
              </a:extLst>
            </p:cNvPr>
            <p:cNvSpPr>
              <a:spLocks noChangeAspect="1" noChangeArrowheads="1"/>
            </p:cNvSpPr>
            <p:nvPr/>
          </p:nvSpPr>
          <p:spPr bwMode="auto">
            <a:xfrm rot="360000">
              <a:off x="4489" y="1912"/>
              <a:ext cx="23"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3" name="Oval 289">
              <a:extLst>
                <a:ext uri="{FF2B5EF4-FFF2-40B4-BE49-F238E27FC236}">
                  <a16:creationId xmlns:a16="http://schemas.microsoft.com/office/drawing/2014/main" id="{1A797CA4-AF2D-4939-B6BA-B399A822F48E}"/>
                </a:ext>
              </a:extLst>
            </p:cNvPr>
            <p:cNvSpPr>
              <a:spLocks noChangeAspect="1" noChangeArrowheads="1"/>
            </p:cNvSpPr>
            <p:nvPr/>
          </p:nvSpPr>
          <p:spPr bwMode="auto">
            <a:xfrm rot="360000">
              <a:off x="4442" y="1885"/>
              <a:ext cx="49" cy="24"/>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4" name="Oval 290">
              <a:extLst>
                <a:ext uri="{FF2B5EF4-FFF2-40B4-BE49-F238E27FC236}">
                  <a16:creationId xmlns:a16="http://schemas.microsoft.com/office/drawing/2014/main" id="{C6ED5329-3F98-475F-896D-2525B6ED3008}"/>
                </a:ext>
              </a:extLst>
            </p:cNvPr>
            <p:cNvSpPr>
              <a:spLocks noChangeAspect="1" noChangeArrowheads="1"/>
            </p:cNvSpPr>
            <p:nvPr/>
          </p:nvSpPr>
          <p:spPr bwMode="auto">
            <a:xfrm rot="360000">
              <a:off x="4440" y="1906"/>
              <a:ext cx="24"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5" name="Oval 291">
              <a:extLst>
                <a:ext uri="{FF2B5EF4-FFF2-40B4-BE49-F238E27FC236}">
                  <a16:creationId xmlns:a16="http://schemas.microsoft.com/office/drawing/2014/main" id="{65EA16EC-912B-4EAF-A70E-C074AEA50E85}"/>
                </a:ext>
              </a:extLst>
            </p:cNvPr>
            <p:cNvSpPr>
              <a:spLocks noChangeAspect="1" noChangeArrowheads="1"/>
            </p:cNvSpPr>
            <p:nvPr/>
          </p:nvSpPr>
          <p:spPr bwMode="auto">
            <a:xfrm rot="360000">
              <a:off x="4564" y="1925"/>
              <a:ext cx="4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6" name="Oval 292">
              <a:extLst>
                <a:ext uri="{FF2B5EF4-FFF2-40B4-BE49-F238E27FC236}">
                  <a16:creationId xmlns:a16="http://schemas.microsoft.com/office/drawing/2014/main" id="{0B2EB628-A5F1-4C96-B3E3-F8AD0B3E6A5F}"/>
                </a:ext>
              </a:extLst>
            </p:cNvPr>
            <p:cNvSpPr>
              <a:spLocks noChangeAspect="1" noChangeArrowheads="1"/>
            </p:cNvSpPr>
            <p:nvPr/>
          </p:nvSpPr>
          <p:spPr bwMode="auto">
            <a:xfrm rot="360000">
              <a:off x="5526" y="1956"/>
              <a:ext cx="300" cy="7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7" name="Oval 293">
              <a:extLst>
                <a:ext uri="{FF2B5EF4-FFF2-40B4-BE49-F238E27FC236}">
                  <a16:creationId xmlns:a16="http://schemas.microsoft.com/office/drawing/2014/main" id="{42874B25-E975-414E-AF20-AE5D1C125573}"/>
                </a:ext>
              </a:extLst>
            </p:cNvPr>
            <p:cNvSpPr>
              <a:spLocks noChangeAspect="1" noChangeArrowheads="1"/>
            </p:cNvSpPr>
            <p:nvPr/>
          </p:nvSpPr>
          <p:spPr bwMode="auto">
            <a:xfrm rot="360000">
              <a:off x="5622" y="2011"/>
              <a:ext cx="99" cy="2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8" name="Oval 294">
              <a:extLst>
                <a:ext uri="{FF2B5EF4-FFF2-40B4-BE49-F238E27FC236}">
                  <a16:creationId xmlns:a16="http://schemas.microsoft.com/office/drawing/2014/main" id="{CE981B55-BAEE-4765-AEF5-87587040D8AD}"/>
                </a:ext>
              </a:extLst>
            </p:cNvPr>
            <p:cNvSpPr>
              <a:spLocks noChangeAspect="1" noChangeArrowheads="1"/>
            </p:cNvSpPr>
            <p:nvPr/>
          </p:nvSpPr>
          <p:spPr bwMode="auto">
            <a:xfrm rot="360000">
              <a:off x="5552" y="1972"/>
              <a:ext cx="48"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9" name="Oval 295">
              <a:extLst>
                <a:ext uri="{FF2B5EF4-FFF2-40B4-BE49-F238E27FC236}">
                  <a16:creationId xmlns:a16="http://schemas.microsoft.com/office/drawing/2014/main" id="{F262FDCF-BD39-4B41-A7B7-6B434CBCE33A}"/>
                </a:ext>
              </a:extLst>
            </p:cNvPr>
            <p:cNvSpPr>
              <a:spLocks noChangeAspect="1" noChangeArrowheads="1"/>
            </p:cNvSpPr>
            <p:nvPr/>
          </p:nvSpPr>
          <p:spPr bwMode="auto">
            <a:xfrm rot="360000">
              <a:off x="5679" y="1960"/>
              <a:ext cx="24"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0" name="Oval 296">
              <a:extLst>
                <a:ext uri="{FF2B5EF4-FFF2-40B4-BE49-F238E27FC236}">
                  <a16:creationId xmlns:a16="http://schemas.microsoft.com/office/drawing/2014/main" id="{80F82441-7E28-4D2C-A27C-81678830027B}"/>
                </a:ext>
              </a:extLst>
            </p:cNvPr>
            <p:cNvSpPr>
              <a:spLocks noChangeAspect="1" noChangeArrowheads="1"/>
            </p:cNvSpPr>
            <p:nvPr/>
          </p:nvSpPr>
          <p:spPr bwMode="auto">
            <a:xfrm rot="360000">
              <a:off x="5651" y="1982"/>
              <a:ext cx="23"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1" name="Oval 297">
              <a:extLst>
                <a:ext uri="{FF2B5EF4-FFF2-40B4-BE49-F238E27FC236}">
                  <a16:creationId xmlns:a16="http://schemas.microsoft.com/office/drawing/2014/main" id="{49322F89-6C64-486E-BF13-989000C3EADF}"/>
                </a:ext>
              </a:extLst>
            </p:cNvPr>
            <p:cNvSpPr>
              <a:spLocks noChangeAspect="1" noChangeArrowheads="1"/>
            </p:cNvSpPr>
            <p:nvPr/>
          </p:nvSpPr>
          <p:spPr bwMode="auto">
            <a:xfrm rot="360000">
              <a:off x="5604" y="1952"/>
              <a:ext cx="49"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2" name="Oval 298">
              <a:extLst>
                <a:ext uri="{FF2B5EF4-FFF2-40B4-BE49-F238E27FC236}">
                  <a16:creationId xmlns:a16="http://schemas.microsoft.com/office/drawing/2014/main" id="{1D8D433F-7C51-493C-BB78-95EDF7078C40}"/>
                </a:ext>
              </a:extLst>
            </p:cNvPr>
            <p:cNvSpPr>
              <a:spLocks noChangeAspect="1" noChangeArrowheads="1"/>
            </p:cNvSpPr>
            <p:nvPr/>
          </p:nvSpPr>
          <p:spPr bwMode="auto">
            <a:xfrm rot="360000">
              <a:off x="5602" y="1975"/>
              <a:ext cx="24"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3" name="Oval 299">
              <a:extLst>
                <a:ext uri="{FF2B5EF4-FFF2-40B4-BE49-F238E27FC236}">
                  <a16:creationId xmlns:a16="http://schemas.microsoft.com/office/drawing/2014/main" id="{D82472FA-B22E-492B-B45E-83226E259685}"/>
                </a:ext>
              </a:extLst>
            </p:cNvPr>
            <p:cNvSpPr>
              <a:spLocks noChangeAspect="1" noChangeArrowheads="1"/>
            </p:cNvSpPr>
            <p:nvPr/>
          </p:nvSpPr>
          <p:spPr bwMode="auto">
            <a:xfrm rot="360000">
              <a:off x="5726" y="1995"/>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4" name="Rectangle 300">
              <a:extLst>
                <a:ext uri="{FF2B5EF4-FFF2-40B4-BE49-F238E27FC236}">
                  <a16:creationId xmlns:a16="http://schemas.microsoft.com/office/drawing/2014/main" id="{E45A3E9F-3FD1-481A-84E3-4FB918F16BB1}"/>
                </a:ext>
              </a:extLst>
            </p:cNvPr>
            <p:cNvSpPr>
              <a:spLocks noChangeAspect="1" noChangeArrowheads="1"/>
            </p:cNvSpPr>
            <p:nvPr/>
          </p:nvSpPr>
          <p:spPr bwMode="auto">
            <a:xfrm>
              <a:off x="4064" y="1849"/>
              <a:ext cx="1946"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5" name="Oval 301">
              <a:extLst>
                <a:ext uri="{FF2B5EF4-FFF2-40B4-BE49-F238E27FC236}">
                  <a16:creationId xmlns:a16="http://schemas.microsoft.com/office/drawing/2014/main" id="{D4DC8B44-B410-433F-8E8C-C7FBA34BB88F}"/>
                </a:ext>
              </a:extLst>
            </p:cNvPr>
            <p:cNvSpPr>
              <a:spLocks noChangeAspect="1" noChangeArrowheads="1"/>
            </p:cNvSpPr>
            <p:nvPr/>
          </p:nvSpPr>
          <p:spPr bwMode="auto">
            <a:xfrm rot="-3000000">
              <a:off x="4711" y="1988"/>
              <a:ext cx="678" cy="336"/>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6" name="Oval 302">
              <a:extLst>
                <a:ext uri="{FF2B5EF4-FFF2-40B4-BE49-F238E27FC236}">
                  <a16:creationId xmlns:a16="http://schemas.microsoft.com/office/drawing/2014/main" id="{40F6900B-E11D-42B8-87BA-7EDD60EBCA35}"/>
                </a:ext>
              </a:extLst>
            </p:cNvPr>
            <p:cNvSpPr>
              <a:spLocks noChangeAspect="1" noChangeArrowheads="1"/>
            </p:cNvSpPr>
            <p:nvPr/>
          </p:nvSpPr>
          <p:spPr bwMode="auto">
            <a:xfrm rot="-3000000">
              <a:off x="4751" y="1994"/>
              <a:ext cx="573" cy="28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7" name="Oval 303">
              <a:extLst>
                <a:ext uri="{FF2B5EF4-FFF2-40B4-BE49-F238E27FC236}">
                  <a16:creationId xmlns:a16="http://schemas.microsoft.com/office/drawing/2014/main" id="{80215268-F5B2-4FC4-871B-55F4F441B76E}"/>
                </a:ext>
              </a:extLst>
            </p:cNvPr>
            <p:cNvSpPr>
              <a:spLocks noChangeAspect="1" noChangeArrowheads="1"/>
            </p:cNvSpPr>
            <p:nvPr/>
          </p:nvSpPr>
          <p:spPr bwMode="auto">
            <a:xfrm rot="1980000">
              <a:off x="5084" y="2114"/>
              <a:ext cx="92" cy="233"/>
            </a:xfrm>
            <a:prstGeom prst="ellipse">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8" name="Oval 304">
              <a:extLst>
                <a:ext uri="{FF2B5EF4-FFF2-40B4-BE49-F238E27FC236}">
                  <a16:creationId xmlns:a16="http://schemas.microsoft.com/office/drawing/2014/main" id="{FE70E363-ED94-449B-AFF7-48E95DF034F8}"/>
                </a:ext>
              </a:extLst>
            </p:cNvPr>
            <p:cNvSpPr>
              <a:spLocks noChangeAspect="1" noChangeArrowheads="1"/>
            </p:cNvSpPr>
            <p:nvPr/>
          </p:nvSpPr>
          <p:spPr bwMode="auto">
            <a:xfrm>
              <a:off x="4077" y="1861"/>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9" name="Oval 305">
              <a:extLst>
                <a:ext uri="{FF2B5EF4-FFF2-40B4-BE49-F238E27FC236}">
                  <a16:creationId xmlns:a16="http://schemas.microsoft.com/office/drawing/2014/main" id="{1E3A3267-E4B4-40D4-B83B-B36BDE5413DD}"/>
                </a:ext>
              </a:extLst>
            </p:cNvPr>
            <p:cNvSpPr>
              <a:spLocks noChangeAspect="1" noChangeArrowheads="1"/>
            </p:cNvSpPr>
            <p:nvPr/>
          </p:nvSpPr>
          <p:spPr bwMode="auto">
            <a:xfrm>
              <a:off x="4098" y="1864"/>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0" name="Oval 306">
              <a:extLst>
                <a:ext uri="{FF2B5EF4-FFF2-40B4-BE49-F238E27FC236}">
                  <a16:creationId xmlns:a16="http://schemas.microsoft.com/office/drawing/2014/main" id="{006B5AC7-654D-437E-B6BD-B8F2EE622A8E}"/>
                </a:ext>
              </a:extLst>
            </p:cNvPr>
            <p:cNvSpPr>
              <a:spLocks noChangeAspect="1" noChangeArrowheads="1"/>
            </p:cNvSpPr>
            <p:nvPr/>
          </p:nvSpPr>
          <p:spPr bwMode="auto">
            <a:xfrm>
              <a:off x="4165" y="2011"/>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1" name="Oval 307">
              <a:extLst>
                <a:ext uri="{FF2B5EF4-FFF2-40B4-BE49-F238E27FC236}">
                  <a16:creationId xmlns:a16="http://schemas.microsoft.com/office/drawing/2014/main" id="{0B00780E-4D56-4D79-A715-0A6726D6C067}"/>
                </a:ext>
              </a:extLst>
            </p:cNvPr>
            <p:cNvSpPr>
              <a:spLocks noChangeAspect="1" noChangeArrowheads="1"/>
            </p:cNvSpPr>
            <p:nvPr/>
          </p:nvSpPr>
          <p:spPr bwMode="auto">
            <a:xfrm>
              <a:off x="4223" y="213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2" name="Oval 308">
              <a:extLst>
                <a:ext uri="{FF2B5EF4-FFF2-40B4-BE49-F238E27FC236}">
                  <a16:creationId xmlns:a16="http://schemas.microsoft.com/office/drawing/2014/main" id="{F02AB99A-146B-436B-8262-16F23E246D50}"/>
                </a:ext>
              </a:extLst>
            </p:cNvPr>
            <p:cNvSpPr>
              <a:spLocks noChangeAspect="1" noChangeArrowheads="1"/>
            </p:cNvSpPr>
            <p:nvPr/>
          </p:nvSpPr>
          <p:spPr bwMode="auto">
            <a:xfrm>
              <a:off x="4244" y="213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3" name="Oval 309">
              <a:extLst>
                <a:ext uri="{FF2B5EF4-FFF2-40B4-BE49-F238E27FC236}">
                  <a16:creationId xmlns:a16="http://schemas.microsoft.com/office/drawing/2014/main" id="{5163C218-81AF-4BF6-9DC6-015B480139C8}"/>
                </a:ext>
              </a:extLst>
            </p:cNvPr>
            <p:cNvSpPr>
              <a:spLocks noChangeAspect="1" noChangeArrowheads="1"/>
            </p:cNvSpPr>
            <p:nvPr/>
          </p:nvSpPr>
          <p:spPr bwMode="auto">
            <a:xfrm>
              <a:off x="4311" y="228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4" name="Oval 310">
              <a:extLst>
                <a:ext uri="{FF2B5EF4-FFF2-40B4-BE49-F238E27FC236}">
                  <a16:creationId xmlns:a16="http://schemas.microsoft.com/office/drawing/2014/main" id="{94F29B4E-66CE-49B7-8855-193DA5AB3AEC}"/>
                </a:ext>
              </a:extLst>
            </p:cNvPr>
            <p:cNvSpPr>
              <a:spLocks noChangeAspect="1" noChangeArrowheads="1"/>
            </p:cNvSpPr>
            <p:nvPr/>
          </p:nvSpPr>
          <p:spPr bwMode="auto">
            <a:xfrm>
              <a:off x="4051" y="204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5" name="Oval 311">
              <a:extLst>
                <a:ext uri="{FF2B5EF4-FFF2-40B4-BE49-F238E27FC236}">
                  <a16:creationId xmlns:a16="http://schemas.microsoft.com/office/drawing/2014/main" id="{13D736BE-9C03-419A-936E-EE21C3443930}"/>
                </a:ext>
              </a:extLst>
            </p:cNvPr>
            <p:cNvSpPr>
              <a:spLocks noChangeAspect="1" noChangeArrowheads="1"/>
            </p:cNvSpPr>
            <p:nvPr/>
          </p:nvSpPr>
          <p:spPr bwMode="auto">
            <a:xfrm>
              <a:off x="4072" y="204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6" name="Oval 312">
              <a:extLst>
                <a:ext uri="{FF2B5EF4-FFF2-40B4-BE49-F238E27FC236}">
                  <a16:creationId xmlns:a16="http://schemas.microsoft.com/office/drawing/2014/main" id="{8FD1C1CB-F05F-4142-9138-423FD63E29FD}"/>
                </a:ext>
              </a:extLst>
            </p:cNvPr>
            <p:cNvSpPr>
              <a:spLocks noChangeAspect="1" noChangeArrowheads="1"/>
            </p:cNvSpPr>
            <p:nvPr/>
          </p:nvSpPr>
          <p:spPr bwMode="auto">
            <a:xfrm>
              <a:off x="4139" y="219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7" name="Oval 313">
              <a:extLst>
                <a:ext uri="{FF2B5EF4-FFF2-40B4-BE49-F238E27FC236}">
                  <a16:creationId xmlns:a16="http://schemas.microsoft.com/office/drawing/2014/main" id="{8C5C17E9-49C6-4E18-A4AF-4FB2E5A521CE}"/>
                </a:ext>
              </a:extLst>
            </p:cNvPr>
            <p:cNvSpPr>
              <a:spLocks noChangeAspect="1" noChangeArrowheads="1"/>
            </p:cNvSpPr>
            <p:nvPr/>
          </p:nvSpPr>
          <p:spPr bwMode="auto">
            <a:xfrm>
              <a:off x="4058" y="2242"/>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8" name="Oval 314">
              <a:extLst>
                <a:ext uri="{FF2B5EF4-FFF2-40B4-BE49-F238E27FC236}">
                  <a16:creationId xmlns:a16="http://schemas.microsoft.com/office/drawing/2014/main" id="{EFFE31F1-E287-46D5-8404-ADE8A65CBDDA}"/>
                </a:ext>
              </a:extLst>
            </p:cNvPr>
            <p:cNvSpPr>
              <a:spLocks noChangeAspect="1" noChangeArrowheads="1"/>
            </p:cNvSpPr>
            <p:nvPr/>
          </p:nvSpPr>
          <p:spPr bwMode="auto">
            <a:xfrm>
              <a:off x="4079" y="2245"/>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9" name="Oval 315">
              <a:extLst>
                <a:ext uri="{FF2B5EF4-FFF2-40B4-BE49-F238E27FC236}">
                  <a16:creationId xmlns:a16="http://schemas.microsoft.com/office/drawing/2014/main" id="{EED0A38E-542F-492E-8154-B755BD2BBFC0}"/>
                </a:ext>
              </a:extLst>
            </p:cNvPr>
            <p:cNvSpPr>
              <a:spLocks noChangeAspect="1" noChangeArrowheads="1"/>
            </p:cNvSpPr>
            <p:nvPr/>
          </p:nvSpPr>
          <p:spPr bwMode="auto">
            <a:xfrm>
              <a:off x="4146" y="2392"/>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0" name="Oval 316">
              <a:extLst>
                <a:ext uri="{FF2B5EF4-FFF2-40B4-BE49-F238E27FC236}">
                  <a16:creationId xmlns:a16="http://schemas.microsoft.com/office/drawing/2014/main" id="{43E833B3-4CB0-42EE-9E26-2673FC4D9443}"/>
                </a:ext>
              </a:extLst>
            </p:cNvPr>
            <p:cNvSpPr>
              <a:spLocks noChangeAspect="1" noChangeArrowheads="1"/>
            </p:cNvSpPr>
            <p:nvPr/>
          </p:nvSpPr>
          <p:spPr bwMode="auto">
            <a:xfrm>
              <a:off x="4051" y="2876"/>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1" name="Oval 317">
              <a:extLst>
                <a:ext uri="{FF2B5EF4-FFF2-40B4-BE49-F238E27FC236}">
                  <a16:creationId xmlns:a16="http://schemas.microsoft.com/office/drawing/2014/main" id="{C7EB6B7D-B80B-411C-97D8-DE6BFA4B8C25}"/>
                </a:ext>
              </a:extLst>
            </p:cNvPr>
            <p:cNvSpPr>
              <a:spLocks noChangeAspect="1" noChangeArrowheads="1"/>
            </p:cNvSpPr>
            <p:nvPr/>
          </p:nvSpPr>
          <p:spPr bwMode="auto">
            <a:xfrm>
              <a:off x="4072" y="2879"/>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2" name="Oval 318">
              <a:extLst>
                <a:ext uri="{FF2B5EF4-FFF2-40B4-BE49-F238E27FC236}">
                  <a16:creationId xmlns:a16="http://schemas.microsoft.com/office/drawing/2014/main" id="{9CA5184E-C323-48E7-8330-3BF16C071CEA}"/>
                </a:ext>
              </a:extLst>
            </p:cNvPr>
            <p:cNvSpPr>
              <a:spLocks noChangeAspect="1" noChangeArrowheads="1"/>
            </p:cNvSpPr>
            <p:nvPr/>
          </p:nvSpPr>
          <p:spPr bwMode="auto">
            <a:xfrm>
              <a:off x="4139" y="3026"/>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3" name="Oval 319">
              <a:extLst>
                <a:ext uri="{FF2B5EF4-FFF2-40B4-BE49-F238E27FC236}">
                  <a16:creationId xmlns:a16="http://schemas.microsoft.com/office/drawing/2014/main" id="{52A7902B-A3BA-4F60-8825-D38FB15E07CC}"/>
                </a:ext>
              </a:extLst>
            </p:cNvPr>
            <p:cNvSpPr>
              <a:spLocks noChangeAspect="1" noChangeArrowheads="1"/>
            </p:cNvSpPr>
            <p:nvPr/>
          </p:nvSpPr>
          <p:spPr bwMode="auto">
            <a:xfrm>
              <a:off x="4632" y="2048"/>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4" name="Oval 320">
              <a:extLst>
                <a:ext uri="{FF2B5EF4-FFF2-40B4-BE49-F238E27FC236}">
                  <a16:creationId xmlns:a16="http://schemas.microsoft.com/office/drawing/2014/main" id="{1E518F60-0695-449D-8E36-8C145A2D00C2}"/>
                </a:ext>
              </a:extLst>
            </p:cNvPr>
            <p:cNvSpPr>
              <a:spLocks noChangeAspect="1" noChangeArrowheads="1"/>
            </p:cNvSpPr>
            <p:nvPr/>
          </p:nvSpPr>
          <p:spPr bwMode="auto">
            <a:xfrm>
              <a:off x="4653" y="2051"/>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5" name="Oval 321">
              <a:extLst>
                <a:ext uri="{FF2B5EF4-FFF2-40B4-BE49-F238E27FC236}">
                  <a16:creationId xmlns:a16="http://schemas.microsoft.com/office/drawing/2014/main" id="{416CC75D-BDEF-49B3-A2B1-9C79954A194F}"/>
                </a:ext>
              </a:extLst>
            </p:cNvPr>
            <p:cNvSpPr>
              <a:spLocks noChangeAspect="1" noChangeArrowheads="1"/>
            </p:cNvSpPr>
            <p:nvPr/>
          </p:nvSpPr>
          <p:spPr bwMode="auto">
            <a:xfrm>
              <a:off x="4720" y="2198"/>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6" name="Oval 322">
              <a:extLst>
                <a:ext uri="{FF2B5EF4-FFF2-40B4-BE49-F238E27FC236}">
                  <a16:creationId xmlns:a16="http://schemas.microsoft.com/office/drawing/2014/main" id="{B40A43E5-62FF-49DD-B84A-D1847D80FF19}"/>
                </a:ext>
              </a:extLst>
            </p:cNvPr>
            <p:cNvSpPr>
              <a:spLocks noChangeAspect="1" noChangeArrowheads="1"/>
            </p:cNvSpPr>
            <p:nvPr/>
          </p:nvSpPr>
          <p:spPr bwMode="auto">
            <a:xfrm>
              <a:off x="4751" y="1861"/>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7" name="Oval 323">
              <a:extLst>
                <a:ext uri="{FF2B5EF4-FFF2-40B4-BE49-F238E27FC236}">
                  <a16:creationId xmlns:a16="http://schemas.microsoft.com/office/drawing/2014/main" id="{7016A68E-1CE9-4CBF-A5C2-45805B6ABB87}"/>
                </a:ext>
              </a:extLst>
            </p:cNvPr>
            <p:cNvSpPr>
              <a:spLocks noChangeAspect="1" noChangeArrowheads="1"/>
            </p:cNvSpPr>
            <p:nvPr/>
          </p:nvSpPr>
          <p:spPr bwMode="auto">
            <a:xfrm>
              <a:off x="4772" y="1864"/>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8" name="Oval 324">
              <a:extLst>
                <a:ext uri="{FF2B5EF4-FFF2-40B4-BE49-F238E27FC236}">
                  <a16:creationId xmlns:a16="http://schemas.microsoft.com/office/drawing/2014/main" id="{A5590263-1CDA-48BD-ADA5-1C11C74858A9}"/>
                </a:ext>
              </a:extLst>
            </p:cNvPr>
            <p:cNvSpPr>
              <a:spLocks noChangeAspect="1" noChangeArrowheads="1"/>
            </p:cNvSpPr>
            <p:nvPr/>
          </p:nvSpPr>
          <p:spPr bwMode="auto">
            <a:xfrm>
              <a:off x="4839" y="2011"/>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9" name="Oval 325">
              <a:extLst>
                <a:ext uri="{FF2B5EF4-FFF2-40B4-BE49-F238E27FC236}">
                  <a16:creationId xmlns:a16="http://schemas.microsoft.com/office/drawing/2014/main" id="{1E61BBA2-DD30-4963-86F7-963197E862C1}"/>
                </a:ext>
              </a:extLst>
            </p:cNvPr>
            <p:cNvSpPr>
              <a:spLocks noChangeAspect="1" noChangeArrowheads="1"/>
            </p:cNvSpPr>
            <p:nvPr/>
          </p:nvSpPr>
          <p:spPr bwMode="auto">
            <a:xfrm>
              <a:off x="5451" y="269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0" name="Oval 326">
              <a:extLst>
                <a:ext uri="{FF2B5EF4-FFF2-40B4-BE49-F238E27FC236}">
                  <a16:creationId xmlns:a16="http://schemas.microsoft.com/office/drawing/2014/main" id="{E1D6911A-BA4A-4F50-90AE-9684187180C5}"/>
                </a:ext>
              </a:extLst>
            </p:cNvPr>
            <p:cNvSpPr>
              <a:spLocks noChangeAspect="1" noChangeArrowheads="1"/>
            </p:cNvSpPr>
            <p:nvPr/>
          </p:nvSpPr>
          <p:spPr bwMode="auto">
            <a:xfrm>
              <a:off x="5472" y="269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1" name="Oval 327">
              <a:extLst>
                <a:ext uri="{FF2B5EF4-FFF2-40B4-BE49-F238E27FC236}">
                  <a16:creationId xmlns:a16="http://schemas.microsoft.com/office/drawing/2014/main" id="{8C588FA3-180B-4A5A-A897-F9D2532142F2}"/>
                </a:ext>
              </a:extLst>
            </p:cNvPr>
            <p:cNvSpPr>
              <a:spLocks noChangeAspect="1" noChangeArrowheads="1"/>
            </p:cNvSpPr>
            <p:nvPr/>
          </p:nvSpPr>
          <p:spPr bwMode="auto">
            <a:xfrm>
              <a:off x="5539" y="284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2" name="Oval 328">
              <a:extLst>
                <a:ext uri="{FF2B5EF4-FFF2-40B4-BE49-F238E27FC236}">
                  <a16:creationId xmlns:a16="http://schemas.microsoft.com/office/drawing/2014/main" id="{7692663C-738B-4FBC-9874-4E2B7425DABB}"/>
                </a:ext>
              </a:extLst>
            </p:cNvPr>
            <p:cNvSpPr>
              <a:spLocks noChangeAspect="1" noChangeArrowheads="1"/>
            </p:cNvSpPr>
            <p:nvPr/>
          </p:nvSpPr>
          <p:spPr bwMode="auto">
            <a:xfrm>
              <a:off x="5365" y="3235"/>
              <a:ext cx="285"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3" name="Oval 329">
              <a:extLst>
                <a:ext uri="{FF2B5EF4-FFF2-40B4-BE49-F238E27FC236}">
                  <a16:creationId xmlns:a16="http://schemas.microsoft.com/office/drawing/2014/main" id="{BB9EE555-A6BD-445F-8B33-753193434004}"/>
                </a:ext>
              </a:extLst>
            </p:cNvPr>
            <p:cNvSpPr>
              <a:spLocks noChangeAspect="1" noChangeArrowheads="1"/>
            </p:cNvSpPr>
            <p:nvPr/>
          </p:nvSpPr>
          <p:spPr bwMode="auto">
            <a:xfrm>
              <a:off x="5387" y="3238"/>
              <a:ext cx="241"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4" name="Oval 330">
              <a:extLst>
                <a:ext uri="{FF2B5EF4-FFF2-40B4-BE49-F238E27FC236}">
                  <a16:creationId xmlns:a16="http://schemas.microsoft.com/office/drawing/2014/main" id="{5AD561C3-3319-4D50-8E37-F6775BC726CE}"/>
                </a:ext>
              </a:extLst>
            </p:cNvPr>
            <p:cNvSpPr>
              <a:spLocks noChangeAspect="1" noChangeArrowheads="1"/>
            </p:cNvSpPr>
            <p:nvPr/>
          </p:nvSpPr>
          <p:spPr bwMode="auto">
            <a:xfrm>
              <a:off x="5454" y="3385"/>
              <a:ext cx="107"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5" name="Oval 331">
              <a:extLst>
                <a:ext uri="{FF2B5EF4-FFF2-40B4-BE49-F238E27FC236}">
                  <a16:creationId xmlns:a16="http://schemas.microsoft.com/office/drawing/2014/main" id="{698DE129-7A48-4581-96EE-4D942F4E2DF3}"/>
                </a:ext>
              </a:extLst>
            </p:cNvPr>
            <p:cNvSpPr>
              <a:spLocks noChangeAspect="1" noChangeArrowheads="1"/>
            </p:cNvSpPr>
            <p:nvPr/>
          </p:nvSpPr>
          <p:spPr bwMode="auto">
            <a:xfrm>
              <a:off x="4692" y="3369"/>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6" name="Oval 332">
              <a:extLst>
                <a:ext uri="{FF2B5EF4-FFF2-40B4-BE49-F238E27FC236}">
                  <a16:creationId xmlns:a16="http://schemas.microsoft.com/office/drawing/2014/main" id="{4955060B-CEDA-4248-BA76-91E7E5A52829}"/>
                </a:ext>
              </a:extLst>
            </p:cNvPr>
            <p:cNvSpPr>
              <a:spLocks noChangeAspect="1" noChangeArrowheads="1"/>
            </p:cNvSpPr>
            <p:nvPr/>
          </p:nvSpPr>
          <p:spPr bwMode="auto">
            <a:xfrm>
              <a:off x="4713" y="3372"/>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7" name="Oval 333">
              <a:extLst>
                <a:ext uri="{FF2B5EF4-FFF2-40B4-BE49-F238E27FC236}">
                  <a16:creationId xmlns:a16="http://schemas.microsoft.com/office/drawing/2014/main" id="{0A0041E8-BF82-462C-8B64-A3FF1C7A0DE2}"/>
                </a:ext>
              </a:extLst>
            </p:cNvPr>
            <p:cNvSpPr>
              <a:spLocks noChangeAspect="1" noChangeArrowheads="1"/>
            </p:cNvSpPr>
            <p:nvPr/>
          </p:nvSpPr>
          <p:spPr bwMode="auto">
            <a:xfrm>
              <a:off x="4780" y="3519"/>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8" name="Oval 334">
              <a:extLst>
                <a:ext uri="{FF2B5EF4-FFF2-40B4-BE49-F238E27FC236}">
                  <a16:creationId xmlns:a16="http://schemas.microsoft.com/office/drawing/2014/main" id="{00FC23A7-22F2-4A5E-8D98-43A30C543720}"/>
                </a:ext>
              </a:extLst>
            </p:cNvPr>
            <p:cNvSpPr>
              <a:spLocks noChangeAspect="1" noChangeArrowheads="1"/>
            </p:cNvSpPr>
            <p:nvPr/>
          </p:nvSpPr>
          <p:spPr bwMode="auto">
            <a:xfrm>
              <a:off x="5689" y="3384"/>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9" name="Oval 335">
              <a:extLst>
                <a:ext uri="{FF2B5EF4-FFF2-40B4-BE49-F238E27FC236}">
                  <a16:creationId xmlns:a16="http://schemas.microsoft.com/office/drawing/2014/main" id="{FCF38316-673F-40F7-A31B-679DF20F657E}"/>
                </a:ext>
              </a:extLst>
            </p:cNvPr>
            <p:cNvSpPr>
              <a:spLocks noChangeAspect="1" noChangeArrowheads="1"/>
            </p:cNvSpPr>
            <p:nvPr/>
          </p:nvSpPr>
          <p:spPr bwMode="auto">
            <a:xfrm>
              <a:off x="5710" y="3387"/>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0" name="Oval 336">
              <a:extLst>
                <a:ext uri="{FF2B5EF4-FFF2-40B4-BE49-F238E27FC236}">
                  <a16:creationId xmlns:a16="http://schemas.microsoft.com/office/drawing/2014/main" id="{12451B03-10A2-43E5-A792-392ABDE4265C}"/>
                </a:ext>
              </a:extLst>
            </p:cNvPr>
            <p:cNvSpPr>
              <a:spLocks noChangeAspect="1" noChangeArrowheads="1"/>
            </p:cNvSpPr>
            <p:nvPr/>
          </p:nvSpPr>
          <p:spPr bwMode="auto">
            <a:xfrm>
              <a:off x="5777" y="3534"/>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1" name="Oval 337">
              <a:extLst>
                <a:ext uri="{FF2B5EF4-FFF2-40B4-BE49-F238E27FC236}">
                  <a16:creationId xmlns:a16="http://schemas.microsoft.com/office/drawing/2014/main" id="{2F67C5F3-6F35-44B7-8CCE-1A7E3F5868E5}"/>
                </a:ext>
              </a:extLst>
            </p:cNvPr>
            <p:cNvSpPr>
              <a:spLocks noChangeAspect="1" noChangeArrowheads="1"/>
            </p:cNvSpPr>
            <p:nvPr/>
          </p:nvSpPr>
          <p:spPr bwMode="auto">
            <a:xfrm>
              <a:off x="5042" y="2697"/>
              <a:ext cx="125"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2" name="Oval 338">
              <a:extLst>
                <a:ext uri="{FF2B5EF4-FFF2-40B4-BE49-F238E27FC236}">
                  <a16:creationId xmlns:a16="http://schemas.microsoft.com/office/drawing/2014/main" id="{240C5CD3-C6DA-4AC7-A217-F0C58E655E7A}"/>
                </a:ext>
              </a:extLst>
            </p:cNvPr>
            <p:cNvSpPr>
              <a:spLocks noChangeAspect="1" noChangeArrowheads="1"/>
            </p:cNvSpPr>
            <p:nvPr/>
          </p:nvSpPr>
          <p:spPr bwMode="auto">
            <a:xfrm>
              <a:off x="5051" y="2699"/>
              <a:ext cx="107"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3" name="Oval 339">
              <a:extLst>
                <a:ext uri="{FF2B5EF4-FFF2-40B4-BE49-F238E27FC236}">
                  <a16:creationId xmlns:a16="http://schemas.microsoft.com/office/drawing/2014/main" id="{5FEA0762-E65E-4F36-9880-747A099FD903}"/>
                </a:ext>
              </a:extLst>
            </p:cNvPr>
            <p:cNvSpPr>
              <a:spLocks noChangeAspect="1" noChangeArrowheads="1"/>
            </p:cNvSpPr>
            <p:nvPr/>
          </p:nvSpPr>
          <p:spPr bwMode="auto">
            <a:xfrm>
              <a:off x="5081" y="2795"/>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4" name="Oval 340">
              <a:extLst>
                <a:ext uri="{FF2B5EF4-FFF2-40B4-BE49-F238E27FC236}">
                  <a16:creationId xmlns:a16="http://schemas.microsoft.com/office/drawing/2014/main" id="{2487C44F-E8C4-4990-9E1E-77C9C8F4B928}"/>
                </a:ext>
              </a:extLst>
            </p:cNvPr>
            <p:cNvSpPr>
              <a:spLocks noChangeAspect="1" noChangeArrowheads="1"/>
            </p:cNvSpPr>
            <p:nvPr/>
          </p:nvSpPr>
          <p:spPr bwMode="auto">
            <a:xfrm>
              <a:off x="4844" y="2981"/>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5" name="Oval 341">
              <a:extLst>
                <a:ext uri="{FF2B5EF4-FFF2-40B4-BE49-F238E27FC236}">
                  <a16:creationId xmlns:a16="http://schemas.microsoft.com/office/drawing/2014/main" id="{BF12C84C-3447-4585-BED8-7BB0B97E2C18}"/>
                </a:ext>
              </a:extLst>
            </p:cNvPr>
            <p:cNvSpPr>
              <a:spLocks noChangeAspect="1" noChangeArrowheads="1"/>
            </p:cNvSpPr>
            <p:nvPr/>
          </p:nvSpPr>
          <p:spPr bwMode="auto">
            <a:xfrm>
              <a:off x="4853" y="2983"/>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6" name="Oval 342">
              <a:extLst>
                <a:ext uri="{FF2B5EF4-FFF2-40B4-BE49-F238E27FC236}">
                  <a16:creationId xmlns:a16="http://schemas.microsoft.com/office/drawing/2014/main" id="{ACD9927B-18DE-4AD1-BB56-6F9DBDA41AEF}"/>
                </a:ext>
              </a:extLst>
            </p:cNvPr>
            <p:cNvSpPr>
              <a:spLocks noChangeAspect="1" noChangeArrowheads="1"/>
            </p:cNvSpPr>
            <p:nvPr/>
          </p:nvSpPr>
          <p:spPr bwMode="auto">
            <a:xfrm>
              <a:off x="4883" y="3078"/>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7" name="Oval 343">
              <a:extLst>
                <a:ext uri="{FF2B5EF4-FFF2-40B4-BE49-F238E27FC236}">
                  <a16:creationId xmlns:a16="http://schemas.microsoft.com/office/drawing/2014/main" id="{C2FB2333-E325-4463-A4BD-7A0EEC4CDB4E}"/>
                </a:ext>
              </a:extLst>
            </p:cNvPr>
            <p:cNvSpPr>
              <a:spLocks noChangeAspect="1" noChangeArrowheads="1"/>
            </p:cNvSpPr>
            <p:nvPr/>
          </p:nvSpPr>
          <p:spPr bwMode="auto">
            <a:xfrm>
              <a:off x="5022" y="3339"/>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8" name="Oval 344">
              <a:extLst>
                <a:ext uri="{FF2B5EF4-FFF2-40B4-BE49-F238E27FC236}">
                  <a16:creationId xmlns:a16="http://schemas.microsoft.com/office/drawing/2014/main" id="{AFF80829-AA6C-457C-B982-23693F444FB5}"/>
                </a:ext>
              </a:extLst>
            </p:cNvPr>
            <p:cNvSpPr>
              <a:spLocks noChangeAspect="1" noChangeArrowheads="1"/>
            </p:cNvSpPr>
            <p:nvPr/>
          </p:nvSpPr>
          <p:spPr bwMode="auto">
            <a:xfrm>
              <a:off x="5031" y="3341"/>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9" name="Oval 345">
              <a:extLst>
                <a:ext uri="{FF2B5EF4-FFF2-40B4-BE49-F238E27FC236}">
                  <a16:creationId xmlns:a16="http://schemas.microsoft.com/office/drawing/2014/main" id="{BA295229-F6DC-4C3A-9F13-B9A5C89CFFAD}"/>
                </a:ext>
              </a:extLst>
            </p:cNvPr>
            <p:cNvSpPr>
              <a:spLocks noChangeAspect="1" noChangeArrowheads="1"/>
            </p:cNvSpPr>
            <p:nvPr/>
          </p:nvSpPr>
          <p:spPr bwMode="auto">
            <a:xfrm>
              <a:off x="5061" y="3437"/>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0" name="Oval 346">
              <a:extLst>
                <a:ext uri="{FF2B5EF4-FFF2-40B4-BE49-F238E27FC236}">
                  <a16:creationId xmlns:a16="http://schemas.microsoft.com/office/drawing/2014/main" id="{EDE4BA66-5832-44DD-B9A8-006F77AC39C4}"/>
                </a:ext>
              </a:extLst>
            </p:cNvPr>
            <p:cNvSpPr>
              <a:spLocks noChangeAspect="1" noChangeArrowheads="1"/>
            </p:cNvSpPr>
            <p:nvPr/>
          </p:nvSpPr>
          <p:spPr bwMode="auto">
            <a:xfrm>
              <a:off x="5121" y="3257"/>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1" name="Oval 347">
              <a:extLst>
                <a:ext uri="{FF2B5EF4-FFF2-40B4-BE49-F238E27FC236}">
                  <a16:creationId xmlns:a16="http://schemas.microsoft.com/office/drawing/2014/main" id="{0CC52DEF-9897-4E67-B19C-3F75AFD35DF9}"/>
                </a:ext>
              </a:extLst>
            </p:cNvPr>
            <p:cNvSpPr>
              <a:spLocks noChangeAspect="1" noChangeArrowheads="1"/>
            </p:cNvSpPr>
            <p:nvPr/>
          </p:nvSpPr>
          <p:spPr bwMode="auto">
            <a:xfrm>
              <a:off x="5130" y="3259"/>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2" name="Oval 348">
              <a:extLst>
                <a:ext uri="{FF2B5EF4-FFF2-40B4-BE49-F238E27FC236}">
                  <a16:creationId xmlns:a16="http://schemas.microsoft.com/office/drawing/2014/main" id="{18019CB0-D23A-4767-A4ED-DB221928193D}"/>
                </a:ext>
              </a:extLst>
            </p:cNvPr>
            <p:cNvSpPr>
              <a:spLocks noChangeAspect="1" noChangeArrowheads="1"/>
            </p:cNvSpPr>
            <p:nvPr/>
          </p:nvSpPr>
          <p:spPr bwMode="auto">
            <a:xfrm>
              <a:off x="5160" y="3354"/>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3" name="Oval 349">
              <a:extLst>
                <a:ext uri="{FF2B5EF4-FFF2-40B4-BE49-F238E27FC236}">
                  <a16:creationId xmlns:a16="http://schemas.microsoft.com/office/drawing/2014/main" id="{1FF00737-5176-4483-968E-F13AD9179987}"/>
                </a:ext>
              </a:extLst>
            </p:cNvPr>
            <p:cNvSpPr>
              <a:spLocks noChangeAspect="1" noChangeArrowheads="1"/>
            </p:cNvSpPr>
            <p:nvPr/>
          </p:nvSpPr>
          <p:spPr bwMode="auto">
            <a:xfrm>
              <a:off x="5788" y="3160"/>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4" name="Oval 350">
              <a:extLst>
                <a:ext uri="{FF2B5EF4-FFF2-40B4-BE49-F238E27FC236}">
                  <a16:creationId xmlns:a16="http://schemas.microsoft.com/office/drawing/2014/main" id="{B7DA7343-0524-478B-ABF2-1214CF4012E5}"/>
                </a:ext>
              </a:extLst>
            </p:cNvPr>
            <p:cNvSpPr>
              <a:spLocks noChangeAspect="1" noChangeArrowheads="1"/>
            </p:cNvSpPr>
            <p:nvPr/>
          </p:nvSpPr>
          <p:spPr bwMode="auto">
            <a:xfrm>
              <a:off x="5797" y="3162"/>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5" name="Oval 351">
              <a:extLst>
                <a:ext uri="{FF2B5EF4-FFF2-40B4-BE49-F238E27FC236}">
                  <a16:creationId xmlns:a16="http://schemas.microsoft.com/office/drawing/2014/main" id="{675B7780-598E-4444-A90B-861945E80A8C}"/>
                </a:ext>
              </a:extLst>
            </p:cNvPr>
            <p:cNvSpPr>
              <a:spLocks noChangeAspect="1" noChangeArrowheads="1"/>
            </p:cNvSpPr>
            <p:nvPr/>
          </p:nvSpPr>
          <p:spPr bwMode="auto">
            <a:xfrm>
              <a:off x="5827" y="3257"/>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6" name="Oval 352">
              <a:extLst>
                <a:ext uri="{FF2B5EF4-FFF2-40B4-BE49-F238E27FC236}">
                  <a16:creationId xmlns:a16="http://schemas.microsoft.com/office/drawing/2014/main" id="{1F00FCD5-7F42-4D00-A031-4AC7B6DD6AE9}"/>
                </a:ext>
              </a:extLst>
            </p:cNvPr>
            <p:cNvSpPr>
              <a:spLocks noChangeAspect="1" noChangeArrowheads="1"/>
            </p:cNvSpPr>
            <p:nvPr/>
          </p:nvSpPr>
          <p:spPr bwMode="auto">
            <a:xfrm>
              <a:off x="5821" y="2705"/>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7" name="Oval 353">
              <a:extLst>
                <a:ext uri="{FF2B5EF4-FFF2-40B4-BE49-F238E27FC236}">
                  <a16:creationId xmlns:a16="http://schemas.microsoft.com/office/drawing/2014/main" id="{8B328974-5362-4BD1-8FB1-780FD256AAA7}"/>
                </a:ext>
              </a:extLst>
            </p:cNvPr>
            <p:cNvSpPr>
              <a:spLocks noChangeAspect="1" noChangeArrowheads="1"/>
            </p:cNvSpPr>
            <p:nvPr/>
          </p:nvSpPr>
          <p:spPr bwMode="auto">
            <a:xfrm>
              <a:off x="5830" y="2707"/>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8" name="Oval 354">
              <a:extLst>
                <a:ext uri="{FF2B5EF4-FFF2-40B4-BE49-F238E27FC236}">
                  <a16:creationId xmlns:a16="http://schemas.microsoft.com/office/drawing/2014/main" id="{967F42DE-146B-4186-A8AC-4832E7B0A439}"/>
                </a:ext>
              </a:extLst>
            </p:cNvPr>
            <p:cNvSpPr>
              <a:spLocks noChangeAspect="1" noChangeArrowheads="1"/>
            </p:cNvSpPr>
            <p:nvPr/>
          </p:nvSpPr>
          <p:spPr bwMode="auto">
            <a:xfrm>
              <a:off x="5860" y="2802"/>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9" name="Oval 355">
              <a:extLst>
                <a:ext uri="{FF2B5EF4-FFF2-40B4-BE49-F238E27FC236}">
                  <a16:creationId xmlns:a16="http://schemas.microsoft.com/office/drawing/2014/main" id="{22FE7378-D660-453A-89E5-4B6474890F88}"/>
                </a:ext>
              </a:extLst>
            </p:cNvPr>
            <p:cNvSpPr>
              <a:spLocks noChangeAspect="1" noChangeArrowheads="1"/>
            </p:cNvSpPr>
            <p:nvPr/>
          </p:nvSpPr>
          <p:spPr bwMode="auto">
            <a:xfrm>
              <a:off x="5874" y="2473"/>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0" name="Oval 356">
              <a:extLst>
                <a:ext uri="{FF2B5EF4-FFF2-40B4-BE49-F238E27FC236}">
                  <a16:creationId xmlns:a16="http://schemas.microsoft.com/office/drawing/2014/main" id="{2C6546BB-26F4-4D09-B2D0-B9D6A1C718D3}"/>
                </a:ext>
              </a:extLst>
            </p:cNvPr>
            <p:cNvSpPr>
              <a:spLocks noChangeAspect="1" noChangeArrowheads="1"/>
            </p:cNvSpPr>
            <p:nvPr/>
          </p:nvSpPr>
          <p:spPr bwMode="auto">
            <a:xfrm>
              <a:off x="5883" y="2475"/>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1" name="Oval 357">
              <a:extLst>
                <a:ext uri="{FF2B5EF4-FFF2-40B4-BE49-F238E27FC236}">
                  <a16:creationId xmlns:a16="http://schemas.microsoft.com/office/drawing/2014/main" id="{1EA2B581-B147-4325-8A37-1367ABADA12C}"/>
                </a:ext>
              </a:extLst>
            </p:cNvPr>
            <p:cNvSpPr>
              <a:spLocks noChangeAspect="1" noChangeArrowheads="1"/>
            </p:cNvSpPr>
            <p:nvPr/>
          </p:nvSpPr>
          <p:spPr bwMode="auto">
            <a:xfrm>
              <a:off x="5913" y="2571"/>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2" name="Oval 358">
              <a:extLst>
                <a:ext uri="{FF2B5EF4-FFF2-40B4-BE49-F238E27FC236}">
                  <a16:creationId xmlns:a16="http://schemas.microsoft.com/office/drawing/2014/main" id="{517F6F3D-B2CA-4A7C-B61F-E2E8FF636BEB}"/>
                </a:ext>
              </a:extLst>
            </p:cNvPr>
            <p:cNvSpPr>
              <a:spLocks noChangeAspect="1" noChangeArrowheads="1"/>
            </p:cNvSpPr>
            <p:nvPr/>
          </p:nvSpPr>
          <p:spPr bwMode="auto">
            <a:xfrm>
              <a:off x="5478" y="1861"/>
              <a:ext cx="125"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3" name="Oval 359">
              <a:extLst>
                <a:ext uri="{FF2B5EF4-FFF2-40B4-BE49-F238E27FC236}">
                  <a16:creationId xmlns:a16="http://schemas.microsoft.com/office/drawing/2014/main" id="{141578DC-162F-45AC-A334-39406A5783ED}"/>
                </a:ext>
              </a:extLst>
            </p:cNvPr>
            <p:cNvSpPr>
              <a:spLocks noChangeAspect="1" noChangeArrowheads="1"/>
            </p:cNvSpPr>
            <p:nvPr/>
          </p:nvSpPr>
          <p:spPr bwMode="auto">
            <a:xfrm>
              <a:off x="5487" y="1863"/>
              <a:ext cx="107"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4" name="Oval 360">
              <a:extLst>
                <a:ext uri="{FF2B5EF4-FFF2-40B4-BE49-F238E27FC236}">
                  <a16:creationId xmlns:a16="http://schemas.microsoft.com/office/drawing/2014/main" id="{37A71A74-DFB6-4F74-9622-24BEA0E7CE68}"/>
                </a:ext>
              </a:extLst>
            </p:cNvPr>
            <p:cNvSpPr>
              <a:spLocks noChangeAspect="1" noChangeArrowheads="1"/>
            </p:cNvSpPr>
            <p:nvPr/>
          </p:nvSpPr>
          <p:spPr bwMode="auto">
            <a:xfrm>
              <a:off x="5517" y="1959"/>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5" name="Oval 361">
              <a:extLst>
                <a:ext uri="{FF2B5EF4-FFF2-40B4-BE49-F238E27FC236}">
                  <a16:creationId xmlns:a16="http://schemas.microsoft.com/office/drawing/2014/main" id="{4FDDBF56-9E9D-4958-836A-76B4ADAC89C7}"/>
                </a:ext>
              </a:extLst>
            </p:cNvPr>
            <p:cNvSpPr>
              <a:spLocks noChangeAspect="1" noChangeArrowheads="1"/>
            </p:cNvSpPr>
            <p:nvPr/>
          </p:nvSpPr>
          <p:spPr bwMode="auto">
            <a:xfrm>
              <a:off x="5623" y="18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6" name="Oval 362">
              <a:extLst>
                <a:ext uri="{FF2B5EF4-FFF2-40B4-BE49-F238E27FC236}">
                  <a16:creationId xmlns:a16="http://schemas.microsoft.com/office/drawing/2014/main" id="{941FF2CD-CB50-458A-8B7B-E95E23F2424F}"/>
                </a:ext>
              </a:extLst>
            </p:cNvPr>
            <p:cNvSpPr>
              <a:spLocks noChangeAspect="1" noChangeArrowheads="1"/>
            </p:cNvSpPr>
            <p:nvPr/>
          </p:nvSpPr>
          <p:spPr bwMode="auto">
            <a:xfrm>
              <a:off x="5632" y="18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7" name="Oval 363">
              <a:extLst>
                <a:ext uri="{FF2B5EF4-FFF2-40B4-BE49-F238E27FC236}">
                  <a16:creationId xmlns:a16="http://schemas.microsoft.com/office/drawing/2014/main" id="{7DB1FFCA-30BC-4A07-9BB5-CBC9FFDBCE1A}"/>
                </a:ext>
              </a:extLst>
            </p:cNvPr>
            <p:cNvSpPr>
              <a:spLocks noChangeAspect="1" noChangeArrowheads="1"/>
            </p:cNvSpPr>
            <p:nvPr/>
          </p:nvSpPr>
          <p:spPr bwMode="auto">
            <a:xfrm>
              <a:off x="5662" y="19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8" name="Oval 364">
              <a:extLst>
                <a:ext uri="{FF2B5EF4-FFF2-40B4-BE49-F238E27FC236}">
                  <a16:creationId xmlns:a16="http://schemas.microsoft.com/office/drawing/2014/main" id="{3F14651C-EE6C-4064-A115-5E8FB339AACA}"/>
                </a:ext>
              </a:extLst>
            </p:cNvPr>
            <p:cNvSpPr>
              <a:spLocks noChangeAspect="1" noChangeArrowheads="1"/>
            </p:cNvSpPr>
            <p:nvPr/>
          </p:nvSpPr>
          <p:spPr bwMode="auto">
            <a:xfrm>
              <a:off x="5768" y="18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9" name="Oval 365">
              <a:extLst>
                <a:ext uri="{FF2B5EF4-FFF2-40B4-BE49-F238E27FC236}">
                  <a16:creationId xmlns:a16="http://schemas.microsoft.com/office/drawing/2014/main" id="{F7C7D3D3-F8E3-403C-AC82-9A48F7B1F6AB}"/>
                </a:ext>
              </a:extLst>
            </p:cNvPr>
            <p:cNvSpPr>
              <a:spLocks noChangeAspect="1" noChangeArrowheads="1"/>
            </p:cNvSpPr>
            <p:nvPr/>
          </p:nvSpPr>
          <p:spPr bwMode="auto">
            <a:xfrm>
              <a:off x="5777" y="18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0" name="Oval 366">
              <a:extLst>
                <a:ext uri="{FF2B5EF4-FFF2-40B4-BE49-F238E27FC236}">
                  <a16:creationId xmlns:a16="http://schemas.microsoft.com/office/drawing/2014/main" id="{58DEA33C-9D92-4D22-95AF-600662383A42}"/>
                </a:ext>
              </a:extLst>
            </p:cNvPr>
            <p:cNvSpPr>
              <a:spLocks noChangeAspect="1" noChangeArrowheads="1"/>
            </p:cNvSpPr>
            <p:nvPr/>
          </p:nvSpPr>
          <p:spPr bwMode="auto">
            <a:xfrm>
              <a:off x="5807" y="19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1" name="Oval 367">
              <a:extLst>
                <a:ext uri="{FF2B5EF4-FFF2-40B4-BE49-F238E27FC236}">
                  <a16:creationId xmlns:a16="http://schemas.microsoft.com/office/drawing/2014/main" id="{82EF0959-1837-4F16-BAD6-8202D6951752}"/>
                </a:ext>
              </a:extLst>
            </p:cNvPr>
            <p:cNvSpPr>
              <a:spLocks noChangeAspect="1" noChangeArrowheads="1"/>
            </p:cNvSpPr>
            <p:nvPr/>
          </p:nvSpPr>
          <p:spPr bwMode="auto">
            <a:xfrm>
              <a:off x="5233" y="23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2" name="Oval 368">
              <a:extLst>
                <a:ext uri="{FF2B5EF4-FFF2-40B4-BE49-F238E27FC236}">
                  <a16:creationId xmlns:a16="http://schemas.microsoft.com/office/drawing/2014/main" id="{89D795C1-CDFF-4C6A-B3D4-D398C51B3190}"/>
                </a:ext>
              </a:extLst>
            </p:cNvPr>
            <p:cNvSpPr>
              <a:spLocks noChangeAspect="1" noChangeArrowheads="1"/>
            </p:cNvSpPr>
            <p:nvPr/>
          </p:nvSpPr>
          <p:spPr bwMode="auto">
            <a:xfrm>
              <a:off x="5242" y="23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3" name="Oval 369">
              <a:extLst>
                <a:ext uri="{FF2B5EF4-FFF2-40B4-BE49-F238E27FC236}">
                  <a16:creationId xmlns:a16="http://schemas.microsoft.com/office/drawing/2014/main" id="{FD851DDD-E76D-4D7B-A16C-EB1AAF45A129}"/>
                </a:ext>
              </a:extLst>
            </p:cNvPr>
            <p:cNvSpPr>
              <a:spLocks noChangeAspect="1" noChangeArrowheads="1"/>
            </p:cNvSpPr>
            <p:nvPr/>
          </p:nvSpPr>
          <p:spPr bwMode="auto">
            <a:xfrm>
              <a:off x="5272" y="24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4" name="Oval 370">
              <a:extLst>
                <a:ext uri="{FF2B5EF4-FFF2-40B4-BE49-F238E27FC236}">
                  <a16:creationId xmlns:a16="http://schemas.microsoft.com/office/drawing/2014/main" id="{6E0F4E4D-41E4-4E99-AFE5-6DBD7A6D4EAE}"/>
                </a:ext>
              </a:extLst>
            </p:cNvPr>
            <p:cNvSpPr>
              <a:spLocks noChangeAspect="1" noChangeArrowheads="1"/>
            </p:cNvSpPr>
            <p:nvPr/>
          </p:nvSpPr>
          <p:spPr bwMode="auto">
            <a:xfrm>
              <a:off x="4764" y="2682"/>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5" name="Oval 371">
              <a:extLst>
                <a:ext uri="{FF2B5EF4-FFF2-40B4-BE49-F238E27FC236}">
                  <a16:creationId xmlns:a16="http://schemas.microsoft.com/office/drawing/2014/main" id="{14D9BE02-505E-426B-A1B3-4960B85447E8}"/>
                </a:ext>
              </a:extLst>
            </p:cNvPr>
            <p:cNvSpPr>
              <a:spLocks noChangeAspect="1" noChangeArrowheads="1"/>
            </p:cNvSpPr>
            <p:nvPr/>
          </p:nvSpPr>
          <p:spPr bwMode="auto">
            <a:xfrm>
              <a:off x="4773" y="2684"/>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6" name="Oval 372">
              <a:extLst>
                <a:ext uri="{FF2B5EF4-FFF2-40B4-BE49-F238E27FC236}">
                  <a16:creationId xmlns:a16="http://schemas.microsoft.com/office/drawing/2014/main" id="{137BBAD1-A5A0-4367-9655-FD724688D6AE}"/>
                </a:ext>
              </a:extLst>
            </p:cNvPr>
            <p:cNvSpPr>
              <a:spLocks noChangeAspect="1" noChangeArrowheads="1"/>
            </p:cNvSpPr>
            <p:nvPr/>
          </p:nvSpPr>
          <p:spPr bwMode="auto">
            <a:xfrm>
              <a:off x="4803" y="2780"/>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7" name="Oval 373">
              <a:extLst>
                <a:ext uri="{FF2B5EF4-FFF2-40B4-BE49-F238E27FC236}">
                  <a16:creationId xmlns:a16="http://schemas.microsoft.com/office/drawing/2014/main" id="{A4E40F24-96F2-4E03-8ED7-108B2BBEC957}"/>
                </a:ext>
              </a:extLst>
            </p:cNvPr>
            <p:cNvSpPr>
              <a:spLocks noChangeAspect="1" noChangeArrowheads="1"/>
            </p:cNvSpPr>
            <p:nvPr/>
          </p:nvSpPr>
          <p:spPr bwMode="auto">
            <a:xfrm>
              <a:off x="4586" y="23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8" name="Oval 374">
              <a:extLst>
                <a:ext uri="{FF2B5EF4-FFF2-40B4-BE49-F238E27FC236}">
                  <a16:creationId xmlns:a16="http://schemas.microsoft.com/office/drawing/2014/main" id="{56A3AC66-1DBE-4F24-BF8F-748CE7C9ED06}"/>
                </a:ext>
              </a:extLst>
            </p:cNvPr>
            <p:cNvSpPr>
              <a:spLocks noChangeAspect="1" noChangeArrowheads="1"/>
            </p:cNvSpPr>
            <p:nvPr/>
          </p:nvSpPr>
          <p:spPr bwMode="auto">
            <a:xfrm>
              <a:off x="4595" y="23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9" name="Oval 375">
              <a:extLst>
                <a:ext uri="{FF2B5EF4-FFF2-40B4-BE49-F238E27FC236}">
                  <a16:creationId xmlns:a16="http://schemas.microsoft.com/office/drawing/2014/main" id="{B6DDD513-065F-4083-A613-AE88776E9019}"/>
                </a:ext>
              </a:extLst>
            </p:cNvPr>
            <p:cNvSpPr>
              <a:spLocks noChangeAspect="1" noChangeArrowheads="1"/>
            </p:cNvSpPr>
            <p:nvPr/>
          </p:nvSpPr>
          <p:spPr bwMode="auto">
            <a:xfrm>
              <a:off x="4625" y="24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0" name="Oval 376">
              <a:extLst>
                <a:ext uri="{FF2B5EF4-FFF2-40B4-BE49-F238E27FC236}">
                  <a16:creationId xmlns:a16="http://schemas.microsoft.com/office/drawing/2014/main" id="{A236286C-82C2-4EDC-9E20-9BB177B0994B}"/>
                </a:ext>
              </a:extLst>
            </p:cNvPr>
            <p:cNvSpPr>
              <a:spLocks noChangeAspect="1" noChangeArrowheads="1"/>
            </p:cNvSpPr>
            <p:nvPr/>
          </p:nvSpPr>
          <p:spPr bwMode="auto">
            <a:xfrm>
              <a:off x="4058" y="2451"/>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1" name="Oval 377">
              <a:extLst>
                <a:ext uri="{FF2B5EF4-FFF2-40B4-BE49-F238E27FC236}">
                  <a16:creationId xmlns:a16="http://schemas.microsoft.com/office/drawing/2014/main" id="{1E8DA8F4-1565-47B0-B8CE-1BA4CB6D2D63}"/>
                </a:ext>
              </a:extLst>
            </p:cNvPr>
            <p:cNvSpPr>
              <a:spLocks noChangeAspect="1" noChangeArrowheads="1"/>
            </p:cNvSpPr>
            <p:nvPr/>
          </p:nvSpPr>
          <p:spPr bwMode="auto">
            <a:xfrm>
              <a:off x="4067" y="2453"/>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2" name="Oval 378">
              <a:extLst>
                <a:ext uri="{FF2B5EF4-FFF2-40B4-BE49-F238E27FC236}">
                  <a16:creationId xmlns:a16="http://schemas.microsoft.com/office/drawing/2014/main" id="{141DCDF4-BB33-4AE7-B120-F7C749BA47CE}"/>
                </a:ext>
              </a:extLst>
            </p:cNvPr>
            <p:cNvSpPr>
              <a:spLocks noChangeAspect="1" noChangeArrowheads="1"/>
            </p:cNvSpPr>
            <p:nvPr/>
          </p:nvSpPr>
          <p:spPr bwMode="auto">
            <a:xfrm>
              <a:off x="4097" y="2548"/>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3" name="Oval 379">
              <a:extLst>
                <a:ext uri="{FF2B5EF4-FFF2-40B4-BE49-F238E27FC236}">
                  <a16:creationId xmlns:a16="http://schemas.microsoft.com/office/drawing/2014/main" id="{987CE8A7-1C10-47A8-969B-789D3AD7C755}"/>
                </a:ext>
              </a:extLst>
            </p:cNvPr>
            <p:cNvSpPr>
              <a:spLocks noChangeAspect="1" noChangeArrowheads="1"/>
            </p:cNvSpPr>
            <p:nvPr/>
          </p:nvSpPr>
          <p:spPr bwMode="auto">
            <a:xfrm>
              <a:off x="4058" y="3190"/>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4" name="Oval 380">
              <a:extLst>
                <a:ext uri="{FF2B5EF4-FFF2-40B4-BE49-F238E27FC236}">
                  <a16:creationId xmlns:a16="http://schemas.microsoft.com/office/drawing/2014/main" id="{13FE81CD-5BC3-4C7E-BCCB-1EB1217CFF73}"/>
                </a:ext>
              </a:extLst>
            </p:cNvPr>
            <p:cNvSpPr>
              <a:spLocks noChangeAspect="1" noChangeArrowheads="1"/>
            </p:cNvSpPr>
            <p:nvPr/>
          </p:nvSpPr>
          <p:spPr bwMode="auto">
            <a:xfrm>
              <a:off x="4067" y="3192"/>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5" name="Oval 381">
              <a:extLst>
                <a:ext uri="{FF2B5EF4-FFF2-40B4-BE49-F238E27FC236}">
                  <a16:creationId xmlns:a16="http://schemas.microsoft.com/office/drawing/2014/main" id="{F658D9B2-100D-48F5-A020-0000E2F1C913}"/>
                </a:ext>
              </a:extLst>
            </p:cNvPr>
            <p:cNvSpPr>
              <a:spLocks noChangeAspect="1" noChangeArrowheads="1"/>
            </p:cNvSpPr>
            <p:nvPr/>
          </p:nvSpPr>
          <p:spPr bwMode="auto">
            <a:xfrm>
              <a:off x="4097" y="3287"/>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6" name="Oval 382">
              <a:extLst>
                <a:ext uri="{FF2B5EF4-FFF2-40B4-BE49-F238E27FC236}">
                  <a16:creationId xmlns:a16="http://schemas.microsoft.com/office/drawing/2014/main" id="{E758000F-BC54-44EE-9CAA-5178265B98B7}"/>
                </a:ext>
              </a:extLst>
            </p:cNvPr>
            <p:cNvSpPr>
              <a:spLocks noChangeAspect="1" noChangeArrowheads="1"/>
            </p:cNvSpPr>
            <p:nvPr/>
          </p:nvSpPr>
          <p:spPr bwMode="auto">
            <a:xfrm>
              <a:off x="4328" y="3227"/>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7" name="Oval 383">
              <a:extLst>
                <a:ext uri="{FF2B5EF4-FFF2-40B4-BE49-F238E27FC236}">
                  <a16:creationId xmlns:a16="http://schemas.microsoft.com/office/drawing/2014/main" id="{43AF2A1F-E52F-4612-8B21-EF7340001D7B}"/>
                </a:ext>
              </a:extLst>
            </p:cNvPr>
            <p:cNvSpPr>
              <a:spLocks noChangeAspect="1" noChangeArrowheads="1"/>
            </p:cNvSpPr>
            <p:nvPr/>
          </p:nvSpPr>
          <p:spPr bwMode="auto">
            <a:xfrm>
              <a:off x="4337" y="3229"/>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8" name="Oval 384">
              <a:extLst>
                <a:ext uri="{FF2B5EF4-FFF2-40B4-BE49-F238E27FC236}">
                  <a16:creationId xmlns:a16="http://schemas.microsoft.com/office/drawing/2014/main" id="{C1EB1345-0142-4163-BDB0-DCCFDC306CD1}"/>
                </a:ext>
              </a:extLst>
            </p:cNvPr>
            <p:cNvSpPr>
              <a:spLocks noChangeAspect="1" noChangeArrowheads="1"/>
            </p:cNvSpPr>
            <p:nvPr/>
          </p:nvSpPr>
          <p:spPr bwMode="auto">
            <a:xfrm>
              <a:off x="4367" y="3325"/>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9" name="Oval 385">
              <a:extLst>
                <a:ext uri="{FF2B5EF4-FFF2-40B4-BE49-F238E27FC236}">
                  <a16:creationId xmlns:a16="http://schemas.microsoft.com/office/drawing/2014/main" id="{456B599A-4C56-430F-BE11-1955CB2B7CB7}"/>
                </a:ext>
              </a:extLst>
            </p:cNvPr>
            <p:cNvSpPr>
              <a:spLocks noChangeAspect="1" noChangeArrowheads="1"/>
            </p:cNvSpPr>
            <p:nvPr/>
          </p:nvSpPr>
          <p:spPr bwMode="auto">
            <a:xfrm>
              <a:off x="4679" y="2869"/>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0" name="Oval 386">
              <a:extLst>
                <a:ext uri="{FF2B5EF4-FFF2-40B4-BE49-F238E27FC236}">
                  <a16:creationId xmlns:a16="http://schemas.microsoft.com/office/drawing/2014/main" id="{5808155D-06B8-4644-A4D8-D73EAB9A97E7}"/>
                </a:ext>
              </a:extLst>
            </p:cNvPr>
            <p:cNvSpPr>
              <a:spLocks noChangeAspect="1" noChangeArrowheads="1"/>
            </p:cNvSpPr>
            <p:nvPr/>
          </p:nvSpPr>
          <p:spPr bwMode="auto">
            <a:xfrm>
              <a:off x="4688" y="2871"/>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1" name="Oval 387">
              <a:extLst>
                <a:ext uri="{FF2B5EF4-FFF2-40B4-BE49-F238E27FC236}">
                  <a16:creationId xmlns:a16="http://schemas.microsoft.com/office/drawing/2014/main" id="{40E0634B-4B0F-4892-8547-73213D743A78}"/>
                </a:ext>
              </a:extLst>
            </p:cNvPr>
            <p:cNvSpPr>
              <a:spLocks noChangeAspect="1" noChangeArrowheads="1"/>
            </p:cNvSpPr>
            <p:nvPr/>
          </p:nvSpPr>
          <p:spPr bwMode="auto">
            <a:xfrm>
              <a:off x="4718" y="2966"/>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2" name="Line 388">
              <a:extLst>
                <a:ext uri="{FF2B5EF4-FFF2-40B4-BE49-F238E27FC236}">
                  <a16:creationId xmlns:a16="http://schemas.microsoft.com/office/drawing/2014/main" id="{649955F0-95FF-420B-8AA3-501B4F6CCF65}"/>
                </a:ext>
              </a:extLst>
            </p:cNvPr>
            <p:cNvSpPr>
              <a:spLocks noChangeShapeType="1"/>
            </p:cNvSpPr>
            <p:nvPr/>
          </p:nvSpPr>
          <p:spPr bwMode="auto">
            <a:xfrm flipH="1">
              <a:off x="5676" y="1634"/>
              <a:ext cx="131" cy="586"/>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8113" name="Oval 389">
              <a:extLst>
                <a:ext uri="{FF2B5EF4-FFF2-40B4-BE49-F238E27FC236}">
                  <a16:creationId xmlns:a16="http://schemas.microsoft.com/office/drawing/2014/main" id="{FD8C9352-EB1E-4D7C-BD14-0ACD0C029A87}"/>
                </a:ext>
              </a:extLst>
            </p:cNvPr>
            <p:cNvSpPr>
              <a:spLocks noChangeArrowheads="1"/>
            </p:cNvSpPr>
            <p:nvPr/>
          </p:nvSpPr>
          <p:spPr bwMode="auto">
            <a:xfrm rot="2460000">
              <a:off x="4781" y="2563"/>
              <a:ext cx="223" cy="4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4" name="Oval 390">
              <a:extLst>
                <a:ext uri="{FF2B5EF4-FFF2-40B4-BE49-F238E27FC236}">
                  <a16:creationId xmlns:a16="http://schemas.microsoft.com/office/drawing/2014/main" id="{FE0487C1-22F8-4C2D-96B6-3E59C1D7D9CB}"/>
                </a:ext>
              </a:extLst>
            </p:cNvPr>
            <p:cNvSpPr>
              <a:spLocks noChangeArrowheads="1"/>
            </p:cNvSpPr>
            <p:nvPr/>
          </p:nvSpPr>
          <p:spPr bwMode="auto">
            <a:xfrm rot="2460000">
              <a:off x="4872" y="2564"/>
              <a:ext cx="41" cy="4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5" name="Freeform 391">
              <a:extLst>
                <a:ext uri="{FF2B5EF4-FFF2-40B4-BE49-F238E27FC236}">
                  <a16:creationId xmlns:a16="http://schemas.microsoft.com/office/drawing/2014/main" id="{50ED9D62-31C5-40FD-8F87-319963C1244A}"/>
                </a:ext>
              </a:extLst>
            </p:cNvPr>
            <p:cNvSpPr>
              <a:spLocks/>
            </p:cNvSpPr>
            <p:nvPr/>
          </p:nvSpPr>
          <p:spPr bwMode="auto">
            <a:xfrm rot="-5303060">
              <a:off x="4713" y="2499"/>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6" name="Freeform 392">
              <a:extLst>
                <a:ext uri="{FF2B5EF4-FFF2-40B4-BE49-F238E27FC236}">
                  <a16:creationId xmlns:a16="http://schemas.microsoft.com/office/drawing/2014/main" id="{AAE76FF5-405A-4FCC-BFE0-6B18D83CA91E}"/>
                </a:ext>
              </a:extLst>
            </p:cNvPr>
            <p:cNvSpPr>
              <a:spLocks/>
            </p:cNvSpPr>
            <p:nvPr/>
          </p:nvSpPr>
          <p:spPr bwMode="auto">
            <a:xfrm rot="-5303060">
              <a:off x="4765" y="2551"/>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7" name="Freeform 393">
              <a:extLst>
                <a:ext uri="{FF2B5EF4-FFF2-40B4-BE49-F238E27FC236}">
                  <a16:creationId xmlns:a16="http://schemas.microsoft.com/office/drawing/2014/main" id="{57D216EF-C584-46AF-9C88-BC9A255A3DB8}"/>
                </a:ext>
              </a:extLst>
            </p:cNvPr>
            <p:cNvSpPr>
              <a:spLocks/>
            </p:cNvSpPr>
            <p:nvPr/>
          </p:nvSpPr>
          <p:spPr bwMode="auto">
            <a:xfrm rot="-5303060">
              <a:off x="4841" y="2664"/>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8" name="Freeform 394">
              <a:extLst>
                <a:ext uri="{FF2B5EF4-FFF2-40B4-BE49-F238E27FC236}">
                  <a16:creationId xmlns:a16="http://schemas.microsoft.com/office/drawing/2014/main" id="{DDA4C3F9-7CE7-4155-A4E8-F7F53729650E}"/>
                </a:ext>
              </a:extLst>
            </p:cNvPr>
            <p:cNvSpPr>
              <a:spLocks/>
            </p:cNvSpPr>
            <p:nvPr/>
          </p:nvSpPr>
          <p:spPr bwMode="auto">
            <a:xfrm rot="-5303060">
              <a:off x="4766" y="2679"/>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9" name="Freeform 395">
              <a:extLst>
                <a:ext uri="{FF2B5EF4-FFF2-40B4-BE49-F238E27FC236}">
                  <a16:creationId xmlns:a16="http://schemas.microsoft.com/office/drawing/2014/main" id="{29FDD38A-F877-487E-9670-C02177B419D4}"/>
                </a:ext>
              </a:extLst>
            </p:cNvPr>
            <p:cNvSpPr>
              <a:spLocks/>
            </p:cNvSpPr>
            <p:nvPr/>
          </p:nvSpPr>
          <p:spPr bwMode="auto">
            <a:xfrm rot="-4110754">
              <a:off x="4867" y="2643"/>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0" name="Freeform 396">
              <a:extLst>
                <a:ext uri="{FF2B5EF4-FFF2-40B4-BE49-F238E27FC236}">
                  <a16:creationId xmlns:a16="http://schemas.microsoft.com/office/drawing/2014/main" id="{17894D58-7556-4156-9272-432E2B324DD4}"/>
                </a:ext>
              </a:extLst>
            </p:cNvPr>
            <p:cNvSpPr>
              <a:spLocks/>
            </p:cNvSpPr>
            <p:nvPr/>
          </p:nvSpPr>
          <p:spPr bwMode="auto">
            <a:xfrm rot="-6737415">
              <a:off x="4777" y="2653"/>
              <a:ext cx="21"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1" name="Freeform 397">
              <a:extLst>
                <a:ext uri="{FF2B5EF4-FFF2-40B4-BE49-F238E27FC236}">
                  <a16:creationId xmlns:a16="http://schemas.microsoft.com/office/drawing/2014/main" id="{5A41405A-42E9-4A23-B0AE-AEEEFD1662C3}"/>
                </a:ext>
              </a:extLst>
            </p:cNvPr>
            <p:cNvSpPr>
              <a:spLocks/>
            </p:cNvSpPr>
            <p:nvPr/>
          </p:nvSpPr>
          <p:spPr bwMode="auto">
            <a:xfrm rot="-6737415">
              <a:off x="4731" y="2657"/>
              <a:ext cx="21"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2" name="Oval 398">
              <a:extLst>
                <a:ext uri="{FF2B5EF4-FFF2-40B4-BE49-F238E27FC236}">
                  <a16:creationId xmlns:a16="http://schemas.microsoft.com/office/drawing/2014/main" id="{E434D0A6-C172-446C-AFF3-B8A4F01847D9}"/>
                </a:ext>
              </a:extLst>
            </p:cNvPr>
            <p:cNvSpPr>
              <a:spLocks noChangeArrowheads="1"/>
            </p:cNvSpPr>
            <p:nvPr/>
          </p:nvSpPr>
          <p:spPr bwMode="auto">
            <a:xfrm rot="-5303060">
              <a:off x="4854" y="2681"/>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3" name="Oval 399">
              <a:extLst>
                <a:ext uri="{FF2B5EF4-FFF2-40B4-BE49-F238E27FC236}">
                  <a16:creationId xmlns:a16="http://schemas.microsoft.com/office/drawing/2014/main" id="{09C575B7-C482-43DF-AEFF-A8EFEC616D34}"/>
                </a:ext>
              </a:extLst>
            </p:cNvPr>
            <p:cNvSpPr>
              <a:spLocks noChangeArrowheads="1"/>
            </p:cNvSpPr>
            <p:nvPr/>
          </p:nvSpPr>
          <p:spPr bwMode="auto">
            <a:xfrm rot="-5303060">
              <a:off x="4845" y="2677"/>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4" name="Oval 400">
              <a:extLst>
                <a:ext uri="{FF2B5EF4-FFF2-40B4-BE49-F238E27FC236}">
                  <a16:creationId xmlns:a16="http://schemas.microsoft.com/office/drawing/2014/main" id="{00086E82-B320-4FC4-96B4-27B493BB36A4}"/>
                </a:ext>
              </a:extLst>
            </p:cNvPr>
            <p:cNvSpPr>
              <a:spLocks noChangeArrowheads="1"/>
            </p:cNvSpPr>
            <p:nvPr/>
          </p:nvSpPr>
          <p:spPr bwMode="auto">
            <a:xfrm rot="-5303060">
              <a:off x="4854" y="266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5" name="Oval 401">
              <a:extLst>
                <a:ext uri="{FF2B5EF4-FFF2-40B4-BE49-F238E27FC236}">
                  <a16:creationId xmlns:a16="http://schemas.microsoft.com/office/drawing/2014/main" id="{34DD3433-C15F-47A7-9021-E00EAC9ACBF0}"/>
                </a:ext>
              </a:extLst>
            </p:cNvPr>
            <p:cNvSpPr>
              <a:spLocks noChangeArrowheads="1"/>
            </p:cNvSpPr>
            <p:nvPr/>
          </p:nvSpPr>
          <p:spPr bwMode="auto">
            <a:xfrm rot="-5303060">
              <a:off x="4788" y="2664"/>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6" name="Oval 402">
              <a:extLst>
                <a:ext uri="{FF2B5EF4-FFF2-40B4-BE49-F238E27FC236}">
                  <a16:creationId xmlns:a16="http://schemas.microsoft.com/office/drawing/2014/main" id="{DB781719-D00D-490B-A08F-15140EF28C00}"/>
                </a:ext>
              </a:extLst>
            </p:cNvPr>
            <p:cNvSpPr>
              <a:spLocks noChangeArrowheads="1"/>
            </p:cNvSpPr>
            <p:nvPr/>
          </p:nvSpPr>
          <p:spPr bwMode="auto">
            <a:xfrm rot="-5303060">
              <a:off x="4872" y="265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7" name="Oval 403">
              <a:extLst>
                <a:ext uri="{FF2B5EF4-FFF2-40B4-BE49-F238E27FC236}">
                  <a16:creationId xmlns:a16="http://schemas.microsoft.com/office/drawing/2014/main" id="{2F40E487-DD8C-4113-A4D4-C1D108932B86}"/>
                </a:ext>
              </a:extLst>
            </p:cNvPr>
            <p:cNvSpPr>
              <a:spLocks noChangeArrowheads="1"/>
            </p:cNvSpPr>
            <p:nvPr/>
          </p:nvSpPr>
          <p:spPr bwMode="auto">
            <a:xfrm rot="-5303060">
              <a:off x="4872" y="265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8" name="Oval 404">
              <a:extLst>
                <a:ext uri="{FF2B5EF4-FFF2-40B4-BE49-F238E27FC236}">
                  <a16:creationId xmlns:a16="http://schemas.microsoft.com/office/drawing/2014/main" id="{029694C0-F3CD-43FF-8A5F-E89D490CDDEC}"/>
                </a:ext>
              </a:extLst>
            </p:cNvPr>
            <p:cNvSpPr>
              <a:spLocks noChangeArrowheads="1"/>
            </p:cNvSpPr>
            <p:nvPr/>
          </p:nvSpPr>
          <p:spPr bwMode="auto">
            <a:xfrm rot="-5303060">
              <a:off x="4880" y="265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9" name="Oval 405">
              <a:extLst>
                <a:ext uri="{FF2B5EF4-FFF2-40B4-BE49-F238E27FC236}">
                  <a16:creationId xmlns:a16="http://schemas.microsoft.com/office/drawing/2014/main" id="{429207AE-BFDE-42BE-B125-290A971C68AB}"/>
                </a:ext>
              </a:extLst>
            </p:cNvPr>
            <p:cNvSpPr>
              <a:spLocks noChangeArrowheads="1"/>
            </p:cNvSpPr>
            <p:nvPr/>
          </p:nvSpPr>
          <p:spPr bwMode="auto">
            <a:xfrm rot="-5303060">
              <a:off x="4781" y="2659"/>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0" name="Oval 406">
              <a:extLst>
                <a:ext uri="{FF2B5EF4-FFF2-40B4-BE49-F238E27FC236}">
                  <a16:creationId xmlns:a16="http://schemas.microsoft.com/office/drawing/2014/main" id="{0F439978-4889-4547-BE59-883CAC2D0A0F}"/>
                </a:ext>
              </a:extLst>
            </p:cNvPr>
            <p:cNvSpPr>
              <a:spLocks noChangeArrowheads="1"/>
            </p:cNvSpPr>
            <p:nvPr/>
          </p:nvSpPr>
          <p:spPr bwMode="auto">
            <a:xfrm rot="-5303060">
              <a:off x="4736" y="2664"/>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1" name="Oval 407">
              <a:extLst>
                <a:ext uri="{FF2B5EF4-FFF2-40B4-BE49-F238E27FC236}">
                  <a16:creationId xmlns:a16="http://schemas.microsoft.com/office/drawing/2014/main" id="{3B7F4EEA-ED96-4D0E-AB2D-CD19A2FC281E}"/>
                </a:ext>
              </a:extLst>
            </p:cNvPr>
            <p:cNvSpPr>
              <a:spLocks noChangeArrowheads="1"/>
            </p:cNvSpPr>
            <p:nvPr/>
          </p:nvSpPr>
          <p:spPr bwMode="auto">
            <a:xfrm rot="-5303060">
              <a:off x="4747" y="266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2" name="Oval 408">
              <a:extLst>
                <a:ext uri="{FF2B5EF4-FFF2-40B4-BE49-F238E27FC236}">
                  <a16:creationId xmlns:a16="http://schemas.microsoft.com/office/drawing/2014/main" id="{04DAB4B6-0415-473C-BFDB-6043E996AF42}"/>
                </a:ext>
              </a:extLst>
            </p:cNvPr>
            <p:cNvSpPr>
              <a:spLocks noChangeArrowheads="1"/>
            </p:cNvSpPr>
            <p:nvPr/>
          </p:nvSpPr>
          <p:spPr bwMode="auto">
            <a:xfrm rot="-5303060">
              <a:off x="4739" y="267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3" name="Oval 409">
              <a:extLst>
                <a:ext uri="{FF2B5EF4-FFF2-40B4-BE49-F238E27FC236}">
                  <a16:creationId xmlns:a16="http://schemas.microsoft.com/office/drawing/2014/main" id="{2F420B86-85D3-4288-99A4-DDBD5A116339}"/>
                </a:ext>
              </a:extLst>
            </p:cNvPr>
            <p:cNvSpPr>
              <a:spLocks noChangeArrowheads="1"/>
            </p:cNvSpPr>
            <p:nvPr/>
          </p:nvSpPr>
          <p:spPr bwMode="auto">
            <a:xfrm rot="-5303060">
              <a:off x="4771" y="268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4" name="Oval 410">
              <a:extLst>
                <a:ext uri="{FF2B5EF4-FFF2-40B4-BE49-F238E27FC236}">
                  <a16:creationId xmlns:a16="http://schemas.microsoft.com/office/drawing/2014/main" id="{5C03CACE-E574-4341-85F5-52B4E170CD2B}"/>
                </a:ext>
              </a:extLst>
            </p:cNvPr>
            <p:cNvSpPr>
              <a:spLocks noChangeArrowheads="1"/>
            </p:cNvSpPr>
            <p:nvPr/>
          </p:nvSpPr>
          <p:spPr bwMode="auto">
            <a:xfrm rot="-5303060">
              <a:off x="4779" y="2695"/>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5" name="Oval 411">
              <a:extLst>
                <a:ext uri="{FF2B5EF4-FFF2-40B4-BE49-F238E27FC236}">
                  <a16:creationId xmlns:a16="http://schemas.microsoft.com/office/drawing/2014/main" id="{8357396C-6057-425C-88D8-8F68C054399C}"/>
                </a:ext>
              </a:extLst>
            </p:cNvPr>
            <p:cNvSpPr>
              <a:spLocks noChangeArrowheads="1"/>
            </p:cNvSpPr>
            <p:nvPr/>
          </p:nvSpPr>
          <p:spPr bwMode="auto">
            <a:xfrm rot="-5303060">
              <a:off x="4771" y="269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6" name="Oval 412">
              <a:extLst>
                <a:ext uri="{FF2B5EF4-FFF2-40B4-BE49-F238E27FC236}">
                  <a16:creationId xmlns:a16="http://schemas.microsoft.com/office/drawing/2014/main" id="{576CC1BF-1EC0-4F21-8B04-750B5074D3AB}"/>
                </a:ext>
              </a:extLst>
            </p:cNvPr>
            <p:cNvSpPr>
              <a:spLocks noChangeArrowheads="1"/>
            </p:cNvSpPr>
            <p:nvPr/>
          </p:nvSpPr>
          <p:spPr bwMode="auto">
            <a:xfrm rot="-5303060">
              <a:off x="4854" y="2675"/>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7" name="Oval 413">
              <a:extLst>
                <a:ext uri="{FF2B5EF4-FFF2-40B4-BE49-F238E27FC236}">
                  <a16:creationId xmlns:a16="http://schemas.microsoft.com/office/drawing/2014/main" id="{4466A416-71CE-4A3F-9F93-B0D9C5D9CDAD}"/>
                </a:ext>
              </a:extLst>
            </p:cNvPr>
            <p:cNvSpPr>
              <a:spLocks noChangeArrowheads="1"/>
            </p:cNvSpPr>
            <p:nvPr/>
          </p:nvSpPr>
          <p:spPr bwMode="auto">
            <a:xfrm rot="-5303060">
              <a:off x="4779" y="268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8" name="Oval 414">
              <a:extLst>
                <a:ext uri="{FF2B5EF4-FFF2-40B4-BE49-F238E27FC236}">
                  <a16:creationId xmlns:a16="http://schemas.microsoft.com/office/drawing/2014/main" id="{BB5534E4-1C7B-4AE9-B799-36F4291DA3C1}"/>
                </a:ext>
              </a:extLst>
            </p:cNvPr>
            <p:cNvSpPr>
              <a:spLocks noChangeArrowheads="1"/>
            </p:cNvSpPr>
            <p:nvPr/>
          </p:nvSpPr>
          <p:spPr bwMode="auto">
            <a:xfrm rot="7560000">
              <a:off x="5242" y="2510"/>
              <a:ext cx="243"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39" name="Oval 415">
              <a:extLst>
                <a:ext uri="{FF2B5EF4-FFF2-40B4-BE49-F238E27FC236}">
                  <a16:creationId xmlns:a16="http://schemas.microsoft.com/office/drawing/2014/main" id="{B9DB7995-D27A-43D3-A9F2-CA4F18C319E6}"/>
                </a:ext>
              </a:extLst>
            </p:cNvPr>
            <p:cNvSpPr>
              <a:spLocks noChangeArrowheads="1"/>
            </p:cNvSpPr>
            <p:nvPr/>
          </p:nvSpPr>
          <p:spPr bwMode="auto">
            <a:xfrm rot="7560000">
              <a:off x="5341" y="2511"/>
              <a:ext cx="46" cy="3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0" name="Oval 416">
              <a:extLst>
                <a:ext uri="{FF2B5EF4-FFF2-40B4-BE49-F238E27FC236}">
                  <a16:creationId xmlns:a16="http://schemas.microsoft.com/office/drawing/2014/main" id="{9F752FCE-ADAF-4EA6-9FBA-5E1245EDA011}"/>
                </a:ext>
              </a:extLst>
            </p:cNvPr>
            <p:cNvSpPr>
              <a:spLocks noChangeArrowheads="1"/>
            </p:cNvSpPr>
            <p:nvPr/>
          </p:nvSpPr>
          <p:spPr bwMode="auto">
            <a:xfrm rot="2460000">
              <a:off x="5100" y="2524"/>
              <a:ext cx="224" cy="4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1" name="Oval 417">
              <a:extLst>
                <a:ext uri="{FF2B5EF4-FFF2-40B4-BE49-F238E27FC236}">
                  <a16:creationId xmlns:a16="http://schemas.microsoft.com/office/drawing/2014/main" id="{AC26D204-FCFC-44F0-9B34-8CA3F89C17D8}"/>
                </a:ext>
              </a:extLst>
            </p:cNvPr>
            <p:cNvSpPr>
              <a:spLocks noChangeArrowheads="1"/>
            </p:cNvSpPr>
            <p:nvPr/>
          </p:nvSpPr>
          <p:spPr bwMode="auto">
            <a:xfrm rot="2460000">
              <a:off x="5192" y="2526"/>
              <a:ext cx="41" cy="4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2" name="Oval 418">
              <a:extLst>
                <a:ext uri="{FF2B5EF4-FFF2-40B4-BE49-F238E27FC236}">
                  <a16:creationId xmlns:a16="http://schemas.microsoft.com/office/drawing/2014/main" id="{AE64DD8C-7FDA-467D-8A25-13CA65682C83}"/>
                </a:ext>
              </a:extLst>
            </p:cNvPr>
            <p:cNvSpPr>
              <a:spLocks noChangeArrowheads="1"/>
            </p:cNvSpPr>
            <p:nvPr/>
          </p:nvSpPr>
          <p:spPr bwMode="auto">
            <a:xfrm rot="7560000">
              <a:off x="5432" y="2575"/>
              <a:ext cx="4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3" name="Freeform 419">
              <a:extLst>
                <a:ext uri="{FF2B5EF4-FFF2-40B4-BE49-F238E27FC236}">
                  <a16:creationId xmlns:a16="http://schemas.microsoft.com/office/drawing/2014/main" id="{EBE09E52-7AA1-40EC-9CF3-163B70C01BFE}"/>
                </a:ext>
              </a:extLst>
            </p:cNvPr>
            <p:cNvSpPr>
              <a:spLocks/>
            </p:cNvSpPr>
            <p:nvPr/>
          </p:nvSpPr>
          <p:spPr bwMode="auto">
            <a:xfrm rot="-5303060">
              <a:off x="5222" y="2342"/>
              <a:ext cx="192" cy="304"/>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4" name="Freeform 420">
              <a:extLst>
                <a:ext uri="{FF2B5EF4-FFF2-40B4-BE49-F238E27FC236}">
                  <a16:creationId xmlns:a16="http://schemas.microsoft.com/office/drawing/2014/main" id="{08432AFA-3186-4657-95EB-FD11AB597678}"/>
                </a:ext>
              </a:extLst>
            </p:cNvPr>
            <p:cNvSpPr>
              <a:spLocks/>
            </p:cNvSpPr>
            <p:nvPr/>
          </p:nvSpPr>
          <p:spPr bwMode="auto">
            <a:xfrm rot="-5303060">
              <a:off x="5275" y="2393"/>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5" name="Freeform 421">
              <a:extLst>
                <a:ext uri="{FF2B5EF4-FFF2-40B4-BE49-F238E27FC236}">
                  <a16:creationId xmlns:a16="http://schemas.microsoft.com/office/drawing/2014/main" id="{583B15BE-DE67-4F51-B48E-025D91D6B42D}"/>
                </a:ext>
              </a:extLst>
            </p:cNvPr>
            <p:cNvSpPr>
              <a:spLocks/>
            </p:cNvSpPr>
            <p:nvPr/>
          </p:nvSpPr>
          <p:spPr bwMode="auto">
            <a:xfrm rot="-5303060">
              <a:off x="5351" y="2505"/>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6" name="Freeform 422">
              <a:extLst>
                <a:ext uri="{FF2B5EF4-FFF2-40B4-BE49-F238E27FC236}">
                  <a16:creationId xmlns:a16="http://schemas.microsoft.com/office/drawing/2014/main" id="{DBD8F637-BB51-4DD8-9760-CA04E7EF39C4}"/>
                </a:ext>
              </a:extLst>
            </p:cNvPr>
            <p:cNvSpPr>
              <a:spLocks/>
            </p:cNvSpPr>
            <p:nvPr/>
          </p:nvSpPr>
          <p:spPr bwMode="auto">
            <a:xfrm rot="-5303060">
              <a:off x="5276" y="2520"/>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7" name="Freeform 423">
              <a:extLst>
                <a:ext uri="{FF2B5EF4-FFF2-40B4-BE49-F238E27FC236}">
                  <a16:creationId xmlns:a16="http://schemas.microsoft.com/office/drawing/2014/main" id="{51908EB0-D0DC-41B6-9999-8D1471383DB6}"/>
                </a:ext>
              </a:extLst>
            </p:cNvPr>
            <p:cNvSpPr>
              <a:spLocks/>
            </p:cNvSpPr>
            <p:nvPr/>
          </p:nvSpPr>
          <p:spPr bwMode="auto">
            <a:xfrm rot="-4110754">
              <a:off x="5377" y="2485"/>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8" name="Freeform 424">
              <a:extLst>
                <a:ext uri="{FF2B5EF4-FFF2-40B4-BE49-F238E27FC236}">
                  <a16:creationId xmlns:a16="http://schemas.microsoft.com/office/drawing/2014/main" id="{D846307C-80B0-40A6-823F-83E13069CB21}"/>
                </a:ext>
              </a:extLst>
            </p:cNvPr>
            <p:cNvSpPr>
              <a:spLocks/>
            </p:cNvSpPr>
            <p:nvPr/>
          </p:nvSpPr>
          <p:spPr bwMode="auto">
            <a:xfrm rot="-6737415">
              <a:off x="5287" y="2495"/>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9" name="Freeform 425">
              <a:extLst>
                <a:ext uri="{FF2B5EF4-FFF2-40B4-BE49-F238E27FC236}">
                  <a16:creationId xmlns:a16="http://schemas.microsoft.com/office/drawing/2014/main" id="{DD89A3EF-24E8-4275-94F2-30E525B2517A}"/>
                </a:ext>
              </a:extLst>
            </p:cNvPr>
            <p:cNvSpPr>
              <a:spLocks/>
            </p:cNvSpPr>
            <p:nvPr/>
          </p:nvSpPr>
          <p:spPr bwMode="auto">
            <a:xfrm rot="-6737415">
              <a:off x="5240" y="2499"/>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50" name="Oval 426">
              <a:extLst>
                <a:ext uri="{FF2B5EF4-FFF2-40B4-BE49-F238E27FC236}">
                  <a16:creationId xmlns:a16="http://schemas.microsoft.com/office/drawing/2014/main" id="{A2A11583-F395-4908-A72B-BEED851B0D30}"/>
                </a:ext>
              </a:extLst>
            </p:cNvPr>
            <p:cNvSpPr>
              <a:spLocks noChangeArrowheads="1"/>
            </p:cNvSpPr>
            <p:nvPr/>
          </p:nvSpPr>
          <p:spPr bwMode="auto">
            <a:xfrm rot="-5303060">
              <a:off x="5363" y="2523"/>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51" name="Oval 427">
              <a:extLst>
                <a:ext uri="{FF2B5EF4-FFF2-40B4-BE49-F238E27FC236}">
                  <a16:creationId xmlns:a16="http://schemas.microsoft.com/office/drawing/2014/main" id="{7CE0C40E-48A0-4FBB-8B8E-8280DF835E6D}"/>
                </a:ext>
              </a:extLst>
            </p:cNvPr>
            <p:cNvSpPr>
              <a:spLocks noChangeArrowheads="1"/>
            </p:cNvSpPr>
            <p:nvPr/>
          </p:nvSpPr>
          <p:spPr bwMode="auto">
            <a:xfrm rot="-5303060">
              <a:off x="5354" y="2519"/>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2" name="Oval 428">
              <a:extLst>
                <a:ext uri="{FF2B5EF4-FFF2-40B4-BE49-F238E27FC236}">
                  <a16:creationId xmlns:a16="http://schemas.microsoft.com/office/drawing/2014/main" id="{545B395E-CD33-4CFE-9664-1B2AC5B865D0}"/>
                </a:ext>
              </a:extLst>
            </p:cNvPr>
            <p:cNvSpPr>
              <a:spLocks noChangeArrowheads="1"/>
            </p:cNvSpPr>
            <p:nvPr/>
          </p:nvSpPr>
          <p:spPr bwMode="auto">
            <a:xfrm rot="-5303060">
              <a:off x="5363" y="251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3" name="Oval 429">
              <a:extLst>
                <a:ext uri="{FF2B5EF4-FFF2-40B4-BE49-F238E27FC236}">
                  <a16:creationId xmlns:a16="http://schemas.microsoft.com/office/drawing/2014/main" id="{33832B2E-AFCC-4551-8393-FADEFAB71758}"/>
                </a:ext>
              </a:extLst>
            </p:cNvPr>
            <p:cNvSpPr>
              <a:spLocks noChangeArrowheads="1"/>
            </p:cNvSpPr>
            <p:nvPr/>
          </p:nvSpPr>
          <p:spPr bwMode="auto">
            <a:xfrm rot="-5303060">
              <a:off x="5297" y="2506"/>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4" name="Oval 430">
              <a:extLst>
                <a:ext uri="{FF2B5EF4-FFF2-40B4-BE49-F238E27FC236}">
                  <a16:creationId xmlns:a16="http://schemas.microsoft.com/office/drawing/2014/main" id="{2FA3F152-5C9B-42CB-9527-45082D2F3CDB}"/>
                </a:ext>
              </a:extLst>
            </p:cNvPr>
            <p:cNvSpPr>
              <a:spLocks noChangeArrowheads="1"/>
            </p:cNvSpPr>
            <p:nvPr/>
          </p:nvSpPr>
          <p:spPr bwMode="auto">
            <a:xfrm rot="-5303060">
              <a:off x="5381" y="249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5" name="Oval 431">
              <a:extLst>
                <a:ext uri="{FF2B5EF4-FFF2-40B4-BE49-F238E27FC236}">
                  <a16:creationId xmlns:a16="http://schemas.microsoft.com/office/drawing/2014/main" id="{AC8D68AE-2684-435B-B4EE-074D5F182FD9}"/>
                </a:ext>
              </a:extLst>
            </p:cNvPr>
            <p:cNvSpPr>
              <a:spLocks noChangeArrowheads="1"/>
            </p:cNvSpPr>
            <p:nvPr/>
          </p:nvSpPr>
          <p:spPr bwMode="auto">
            <a:xfrm rot="-5303060">
              <a:off x="5381" y="2493"/>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6" name="Oval 432">
              <a:extLst>
                <a:ext uri="{FF2B5EF4-FFF2-40B4-BE49-F238E27FC236}">
                  <a16:creationId xmlns:a16="http://schemas.microsoft.com/office/drawing/2014/main" id="{C9914706-85DD-4825-8664-18FBC259E864}"/>
                </a:ext>
              </a:extLst>
            </p:cNvPr>
            <p:cNvSpPr>
              <a:spLocks noChangeArrowheads="1"/>
            </p:cNvSpPr>
            <p:nvPr/>
          </p:nvSpPr>
          <p:spPr bwMode="auto">
            <a:xfrm rot="-5303060">
              <a:off x="5389" y="249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7" name="Oval 433">
              <a:extLst>
                <a:ext uri="{FF2B5EF4-FFF2-40B4-BE49-F238E27FC236}">
                  <a16:creationId xmlns:a16="http://schemas.microsoft.com/office/drawing/2014/main" id="{A64B4227-C26D-425A-87E7-81525C5DD79D}"/>
                </a:ext>
              </a:extLst>
            </p:cNvPr>
            <p:cNvSpPr>
              <a:spLocks noChangeArrowheads="1"/>
            </p:cNvSpPr>
            <p:nvPr/>
          </p:nvSpPr>
          <p:spPr bwMode="auto">
            <a:xfrm rot="-5303060">
              <a:off x="5291" y="250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8" name="Oval 434">
              <a:extLst>
                <a:ext uri="{FF2B5EF4-FFF2-40B4-BE49-F238E27FC236}">
                  <a16:creationId xmlns:a16="http://schemas.microsoft.com/office/drawing/2014/main" id="{35BBD558-7C27-447C-9608-93F99F0DC0DB}"/>
                </a:ext>
              </a:extLst>
            </p:cNvPr>
            <p:cNvSpPr>
              <a:spLocks noChangeArrowheads="1"/>
            </p:cNvSpPr>
            <p:nvPr/>
          </p:nvSpPr>
          <p:spPr bwMode="auto">
            <a:xfrm rot="-5303060">
              <a:off x="5245" y="2507"/>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9" name="Oval 435">
              <a:extLst>
                <a:ext uri="{FF2B5EF4-FFF2-40B4-BE49-F238E27FC236}">
                  <a16:creationId xmlns:a16="http://schemas.microsoft.com/office/drawing/2014/main" id="{58F11463-BE78-49CD-9588-8CC44586BD9B}"/>
                </a:ext>
              </a:extLst>
            </p:cNvPr>
            <p:cNvSpPr>
              <a:spLocks noChangeArrowheads="1"/>
            </p:cNvSpPr>
            <p:nvPr/>
          </p:nvSpPr>
          <p:spPr bwMode="auto">
            <a:xfrm rot="-5303060">
              <a:off x="5256" y="2510"/>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0" name="Oval 436">
              <a:extLst>
                <a:ext uri="{FF2B5EF4-FFF2-40B4-BE49-F238E27FC236}">
                  <a16:creationId xmlns:a16="http://schemas.microsoft.com/office/drawing/2014/main" id="{E0782DBF-1F1D-4792-9260-F0F35B394314}"/>
                </a:ext>
              </a:extLst>
            </p:cNvPr>
            <p:cNvSpPr>
              <a:spLocks noChangeArrowheads="1"/>
            </p:cNvSpPr>
            <p:nvPr/>
          </p:nvSpPr>
          <p:spPr bwMode="auto">
            <a:xfrm rot="-5303060">
              <a:off x="5248" y="2513"/>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1" name="Oval 437">
              <a:extLst>
                <a:ext uri="{FF2B5EF4-FFF2-40B4-BE49-F238E27FC236}">
                  <a16:creationId xmlns:a16="http://schemas.microsoft.com/office/drawing/2014/main" id="{5A45363A-A794-4234-AA84-600C2F125692}"/>
                </a:ext>
              </a:extLst>
            </p:cNvPr>
            <p:cNvSpPr>
              <a:spLocks noChangeArrowheads="1"/>
            </p:cNvSpPr>
            <p:nvPr/>
          </p:nvSpPr>
          <p:spPr bwMode="auto">
            <a:xfrm rot="-5303060">
              <a:off x="5280" y="2527"/>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2" name="Oval 438">
              <a:extLst>
                <a:ext uri="{FF2B5EF4-FFF2-40B4-BE49-F238E27FC236}">
                  <a16:creationId xmlns:a16="http://schemas.microsoft.com/office/drawing/2014/main" id="{24F7DDEB-5FD1-4BCE-8C88-D12DAE2F5BD6}"/>
                </a:ext>
              </a:extLst>
            </p:cNvPr>
            <p:cNvSpPr>
              <a:spLocks noChangeArrowheads="1"/>
            </p:cNvSpPr>
            <p:nvPr/>
          </p:nvSpPr>
          <p:spPr bwMode="auto">
            <a:xfrm rot="-5303060">
              <a:off x="5288" y="253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3" name="Oval 439">
              <a:extLst>
                <a:ext uri="{FF2B5EF4-FFF2-40B4-BE49-F238E27FC236}">
                  <a16:creationId xmlns:a16="http://schemas.microsoft.com/office/drawing/2014/main" id="{1303EFD0-40C2-43C1-A484-0571D9112368}"/>
                </a:ext>
              </a:extLst>
            </p:cNvPr>
            <p:cNvSpPr>
              <a:spLocks noChangeArrowheads="1"/>
            </p:cNvSpPr>
            <p:nvPr/>
          </p:nvSpPr>
          <p:spPr bwMode="auto">
            <a:xfrm rot="-5303060">
              <a:off x="5280" y="2533"/>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4" name="Oval 440">
              <a:extLst>
                <a:ext uri="{FF2B5EF4-FFF2-40B4-BE49-F238E27FC236}">
                  <a16:creationId xmlns:a16="http://schemas.microsoft.com/office/drawing/2014/main" id="{AEDB901A-BC30-465B-8DE3-FC911B87EFC5}"/>
                </a:ext>
              </a:extLst>
            </p:cNvPr>
            <p:cNvSpPr>
              <a:spLocks noChangeArrowheads="1"/>
            </p:cNvSpPr>
            <p:nvPr/>
          </p:nvSpPr>
          <p:spPr bwMode="auto">
            <a:xfrm rot="-5303060">
              <a:off x="5363" y="251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5" name="Oval 441">
              <a:extLst>
                <a:ext uri="{FF2B5EF4-FFF2-40B4-BE49-F238E27FC236}">
                  <a16:creationId xmlns:a16="http://schemas.microsoft.com/office/drawing/2014/main" id="{82DBE6FA-9F76-451D-8585-083F586A6AA6}"/>
                </a:ext>
              </a:extLst>
            </p:cNvPr>
            <p:cNvSpPr>
              <a:spLocks noChangeArrowheads="1"/>
            </p:cNvSpPr>
            <p:nvPr/>
          </p:nvSpPr>
          <p:spPr bwMode="auto">
            <a:xfrm rot="-5303060">
              <a:off x="5288" y="253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6" name="Oval 442">
              <a:extLst>
                <a:ext uri="{FF2B5EF4-FFF2-40B4-BE49-F238E27FC236}">
                  <a16:creationId xmlns:a16="http://schemas.microsoft.com/office/drawing/2014/main" id="{02139AFB-B786-42A8-A586-CC70AAB88B8F}"/>
                </a:ext>
              </a:extLst>
            </p:cNvPr>
            <p:cNvSpPr>
              <a:spLocks noChangeArrowheads="1"/>
            </p:cNvSpPr>
            <p:nvPr/>
          </p:nvSpPr>
          <p:spPr bwMode="auto">
            <a:xfrm rot="7560000">
              <a:off x="5236" y="1928"/>
              <a:ext cx="243"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7" name="Oval 443">
              <a:extLst>
                <a:ext uri="{FF2B5EF4-FFF2-40B4-BE49-F238E27FC236}">
                  <a16:creationId xmlns:a16="http://schemas.microsoft.com/office/drawing/2014/main" id="{22C4CA79-0BB0-4D87-99F7-BADDD315F7D3}"/>
                </a:ext>
              </a:extLst>
            </p:cNvPr>
            <p:cNvSpPr>
              <a:spLocks noChangeArrowheads="1"/>
            </p:cNvSpPr>
            <p:nvPr/>
          </p:nvSpPr>
          <p:spPr bwMode="auto">
            <a:xfrm rot="7560000">
              <a:off x="5334" y="1931"/>
              <a:ext cx="4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8" name="Freeform 444">
              <a:extLst>
                <a:ext uri="{FF2B5EF4-FFF2-40B4-BE49-F238E27FC236}">
                  <a16:creationId xmlns:a16="http://schemas.microsoft.com/office/drawing/2014/main" id="{44E601A3-A995-44A2-AEB4-151D88ED8966}"/>
                </a:ext>
              </a:extLst>
            </p:cNvPr>
            <p:cNvSpPr>
              <a:spLocks/>
            </p:cNvSpPr>
            <p:nvPr/>
          </p:nvSpPr>
          <p:spPr bwMode="auto">
            <a:xfrm rot="-5303060">
              <a:off x="5151" y="1790"/>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9" name="Freeform 445">
              <a:extLst>
                <a:ext uri="{FF2B5EF4-FFF2-40B4-BE49-F238E27FC236}">
                  <a16:creationId xmlns:a16="http://schemas.microsoft.com/office/drawing/2014/main" id="{8BAC06ED-E64E-46B6-A04B-A6D294FD37A5}"/>
                </a:ext>
              </a:extLst>
            </p:cNvPr>
            <p:cNvSpPr>
              <a:spLocks/>
            </p:cNvSpPr>
            <p:nvPr/>
          </p:nvSpPr>
          <p:spPr bwMode="auto">
            <a:xfrm rot="-5303060">
              <a:off x="5203" y="1842"/>
              <a:ext cx="67" cy="134"/>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0" name="Freeform 446">
              <a:extLst>
                <a:ext uri="{FF2B5EF4-FFF2-40B4-BE49-F238E27FC236}">
                  <a16:creationId xmlns:a16="http://schemas.microsoft.com/office/drawing/2014/main" id="{5B752C5A-EDD7-431E-BF0C-21E483798B5B}"/>
                </a:ext>
              </a:extLst>
            </p:cNvPr>
            <p:cNvSpPr>
              <a:spLocks/>
            </p:cNvSpPr>
            <p:nvPr/>
          </p:nvSpPr>
          <p:spPr bwMode="auto">
            <a:xfrm rot="-5303060">
              <a:off x="5280" y="1954"/>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1" name="Freeform 447">
              <a:extLst>
                <a:ext uri="{FF2B5EF4-FFF2-40B4-BE49-F238E27FC236}">
                  <a16:creationId xmlns:a16="http://schemas.microsoft.com/office/drawing/2014/main" id="{00434597-FE33-45DF-9DEB-F909A5BB0B30}"/>
                </a:ext>
              </a:extLst>
            </p:cNvPr>
            <p:cNvSpPr>
              <a:spLocks/>
            </p:cNvSpPr>
            <p:nvPr/>
          </p:nvSpPr>
          <p:spPr bwMode="auto">
            <a:xfrm rot="-5303060">
              <a:off x="5205" y="1969"/>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2" name="Freeform 448">
              <a:extLst>
                <a:ext uri="{FF2B5EF4-FFF2-40B4-BE49-F238E27FC236}">
                  <a16:creationId xmlns:a16="http://schemas.microsoft.com/office/drawing/2014/main" id="{342CE7D1-B27C-47CE-99E9-7650A5A608DD}"/>
                </a:ext>
              </a:extLst>
            </p:cNvPr>
            <p:cNvSpPr>
              <a:spLocks/>
            </p:cNvSpPr>
            <p:nvPr/>
          </p:nvSpPr>
          <p:spPr bwMode="auto">
            <a:xfrm rot="-4110754">
              <a:off x="5306" y="1934"/>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3" name="Freeform 449">
              <a:extLst>
                <a:ext uri="{FF2B5EF4-FFF2-40B4-BE49-F238E27FC236}">
                  <a16:creationId xmlns:a16="http://schemas.microsoft.com/office/drawing/2014/main" id="{DC2B2216-1B23-497B-8013-AF676648A1B4}"/>
                </a:ext>
              </a:extLst>
            </p:cNvPr>
            <p:cNvSpPr>
              <a:spLocks/>
            </p:cNvSpPr>
            <p:nvPr/>
          </p:nvSpPr>
          <p:spPr bwMode="auto">
            <a:xfrm rot="-6737415">
              <a:off x="5216" y="1944"/>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4" name="Freeform 450">
              <a:extLst>
                <a:ext uri="{FF2B5EF4-FFF2-40B4-BE49-F238E27FC236}">
                  <a16:creationId xmlns:a16="http://schemas.microsoft.com/office/drawing/2014/main" id="{FB31B1EB-92EA-42D9-B993-98BAD6407078}"/>
                </a:ext>
              </a:extLst>
            </p:cNvPr>
            <p:cNvSpPr>
              <a:spLocks/>
            </p:cNvSpPr>
            <p:nvPr/>
          </p:nvSpPr>
          <p:spPr bwMode="auto">
            <a:xfrm rot="-6737415">
              <a:off x="5169" y="1948"/>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5" name="Oval 451">
              <a:extLst>
                <a:ext uri="{FF2B5EF4-FFF2-40B4-BE49-F238E27FC236}">
                  <a16:creationId xmlns:a16="http://schemas.microsoft.com/office/drawing/2014/main" id="{FA23D01F-63F5-4A9E-831F-8C89273CCFDB}"/>
                </a:ext>
              </a:extLst>
            </p:cNvPr>
            <p:cNvSpPr>
              <a:spLocks noChangeArrowheads="1"/>
            </p:cNvSpPr>
            <p:nvPr/>
          </p:nvSpPr>
          <p:spPr bwMode="auto">
            <a:xfrm rot="-5303060">
              <a:off x="5292" y="1972"/>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6" name="Oval 452">
              <a:extLst>
                <a:ext uri="{FF2B5EF4-FFF2-40B4-BE49-F238E27FC236}">
                  <a16:creationId xmlns:a16="http://schemas.microsoft.com/office/drawing/2014/main" id="{F3C9274F-8D06-482B-AB5E-3CECC65C5F1A}"/>
                </a:ext>
              </a:extLst>
            </p:cNvPr>
            <p:cNvSpPr>
              <a:spLocks noChangeArrowheads="1"/>
            </p:cNvSpPr>
            <p:nvPr/>
          </p:nvSpPr>
          <p:spPr bwMode="auto">
            <a:xfrm rot="-5303060">
              <a:off x="5283" y="1968"/>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7" name="Oval 453">
              <a:extLst>
                <a:ext uri="{FF2B5EF4-FFF2-40B4-BE49-F238E27FC236}">
                  <a16:creationId xmlns:a16="http://schemas.microsoft.com/office/drawing/2014/main" id="{17FCC393-1643-48B9-8C4D-C06BC330701B}"/>
                </a:ext>
              </a:extLst>
            </p:cNvPr>
            <p:cNvSpPr>
              <a:spLocks noChangeArrowheads="1"/>
            </p:cNvSpPr>
            <p:nvPr/>
          </p:nvSpPr>
          <p:spPr bwMode="auto">
            <a:xfrm rot="-5303060">
              <a:off x="5292" y="1960"/>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8" name="Oval 454">
              <a:extLst>
                <a:ext uri="{FF2B5EF4-FFF2-40B4-BE49-F238E27FC236}">
                  <a16:creationId xmlns:a16="http://schemas.microsoft.com/office/drawing/2014/main" id="{5FFCAA42-25CB-4427-B601-E87B1E8C8854}"/>
                </a:ext>
              </a:extLst>
            </p:cNvPr>
            <p:cNvSpPr>
              <a:spLocks noChangeArrowheads="1"/>
            </p:cNvSpPr>
            <p:nvPr/>
          </p:nvSpPr>
          <p:spPr bwMode="auto">
            <a:xfrm rot="-5303060">
              <a:off x="5226" y="1955"/>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9" name="Oval 455">
              <a:extLst>
                <a:ext uri="{FF2B5EF4-FFF2-40B4-BE49-F238E27FC236}">
                  <a16:creationId xmlns:a16="http://schemas.microsoft.com/office/drawing/2014/main" id="{109127E5-89BE-48FE-AD4C-E3D49A04C9EF}"/>
                </a:ext>
              </a:extLst>
            </p:cNvPr>
            <p:cNvSpPr>
              <a:spLocks noChangeArrowheads="1"/>
            </p:cNvSpPr>
            <p:nvPr/>
          </p:nvSpPr>
          <p:spPr bwMode="auto">
            <a:xfrm rot="-5303060">
              <a:off x="5310" y="194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0" name="Oval 456">
              <a:extLst>
                <a:ext uri="{FF2B5EF4-FFF2-40B4-BE49-F238E27FC236}">
                  <a16:creationId xmlns:a16="http://schemas.microsoft.com/office/drawing/2014/main" id="{6E82C82B-DE22-4F92-83E9-01A324556B27}"/>
                </a:ext>
              </a:extLst>
            </p:cNvPr>
            <p:cNvSpPr>
              <a:spLocks noChangeArrowheads="1"/>
            </p:cNvSpPr>
            <p:nvPr/>
          </p:nvSpPr>
          <p:spPr bwMode="auto">
            <a:xfrm rot="-5303060">
              <a:off x="5310" y="194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1" name="Oval 457">
              <a:extLst>
                <a:ext uri="{FF2B5EF4-FFF2-40B4-BE49-F238E27FC236}">
                  <a16:creationId xmlns:a16="http://schemas.microsoft.com/office/drawing/2014/main" id="{25CFA6ED-4F27-445F-B86E-489E4C32F0DB}"/>
                </a:ext>
              </a:extLst>
            </p:cNvPr>
            <p:cNvSpPr>
              <a:spLocks noChangeArrowheads="1"/>
            </p:cNvSpPr>
            <p:nvPr/>
          </p:nvSpPr>
          <p:spPr bwMode="auto">
            <a:xfrm rot="-5303060">
              <a:off x="5318" y="194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2" name="Oval 458">
              <a:extLst>
                <a:ext uri="{FF2B5EF4-FFF2-40B4-BE49-F238E27FC236}">
                  <a16:creationId xmlns:a16="http://schemas.microsoft.com/office/drawing/2014/main" id="{462B2571-09CC-48C6-8C34-E0A153CDC62D}"/>
                </a:ext>
              </a:extLst>
            </p:cNvPr>
            <p:cNvSpPr>
              <a:spLocks noChangeArrowheads="1"/>
            </p:cNvSpPr>
            <p:nvPr/>
          </p:nvSpPr>
          <p:spPr bwMode="auto">
            <a:xfrm rot="-5303060">
              <a:off x="5219" y="1950"/>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3" name="Oval 459">
              <a:extLst>
                <a:ext uri="{FF2B5EF4-FFF2-40B4-BE49-F238E27FC236}">
                  <a16:creationId xmlns:a16="http://schemas.microsoft.com/office/drawing/2014/main" id="{66C8AD9F-890C-432C-8AA6-812CC5B17A0F}"/>
                </a:ext>
              </a:extLst>
            </p:cNvPr>
            <p:cNvSpPr>
              <a:spLocks noChangeArrowheads="1"/>
            </p:cNvSpPr>
            <p:nvPr/>
          </p:nvSpPr>
          <p:spPr bwMode="auto">
            <a:xfrm rot="-5303060">
              <a:off x="5174" y="195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4" name="Oval 460">
              <a:extLst>
                <a:ext uri="{FF2B5EF4-FFF2-40B4-BE49-F238E27FC236}">
                  <a16:creationId xmlns:a16="http://schemas.microsoft.com/office/drawing/2014/main" id="{20D2A1F1-24F2-4952-87B4-DCBBF3AFCE90}"/>
                </a:ext>
              </a:extLst>
            </p:cNvPr>
            <p:cNvSpPr>
              <a:spLocks noChangeArrowheads="1"/>
            </p:cNvSpPr>
            <p:nvPr/>
          </p:nvSpPr>
          <p:spPr bwMode="auto">
            <a:xfrm rot="-5303060">
              <a:off x="5185" y="195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5" name="Oval 461">
              <a:extLst>
                <a:ext uri="{FF2B5EF4-FFF2-40B4-BE49-F238E27FC236}">
                  <a16:creationId xmlns:a16="http://schemas.microsoft.com/office/drawing/2014/main" id="{61FB9EFC-C17D-452E-B705-0876457EACC5}"/>
                </a:ext>
              </a:extLst>
            </p:cNvPr>
            <p:cNvSpPr>
              <a:spLocks noChangeArrowheads="1"/>
            </p:cNvSpPr>
            <p:nvPr/>
          </p:nvSpPr>
          <p:spPr bwMode="auto">
            <a:xfrm rot="-5303060">
              <a:off x="5177" y="196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6" name="Oval 462">
              <a:extLst>
                <a:ext uri="{FF2B5EF4-FFF2-40B4-BE49-F238E27FC236}">
                  <a16:creationId xmlns:a16="http://schemas.microsoft.com/office/drawing/2014/main" id="{993CE7CF-0CA7-4A8D-AD43-68DC990B16A9}"/>
                </a:ext>
              </a:extLst>
            </p:cNvPr>
            <p:cNvSpPr>
              <a:spLocks noChangeArrowheads="1"/>
            </p:cNvSpPr>
            <p:nvPr/>
          </p:nvSpPr>
          <p:spPr bwMode="auto">
            <a:xfrm rot="-5303060">
              <a:off x="5209" y="1976"/>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7" name="Oval 463">
              <a:extLst>
                <a:ext uri="{FF2B5EF4-FFF2-40B4-BE49-F238E27FC236}">
                  <a16:creationId xmlns:a16="http://schemas.microsoft.com/office/drawing/2014/main" id="{6F83D82E-B55D-4DEB-AB62-0E7C568703D3}"/>
                </a:ext>
              </a:extLst>
            </p:cNvPr>
            <p:cNvSpPr>
              <a:spLocks noChangeArrowheads="1"/>
            </p:cNvSpPr>
            <p:nvPr/>
          </p:nvSpPr>
          <p:spPr bwMode="auto">
            <a:xfrm rot="-5303060">
              <a:off x="5217" y="198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8" name="Oval 464">
              <a:extLst>
                <a:ext uri="{FF2B5EF4-FFF2-40B4-BE49-F238E27FC236}">
                  <a16:creationId xmlns:a16="http://schemas.microsoft.com/office/drawing/2014/main" id="{11333575-099D-4A93-89E4-2A41BE2EFFA4}"/>
                </a:ext>
              </a:extLst>
            </p:cNvPr>
            <p:cNvSpPr>
              <a:spLocks noChangeArrowheads="1"/>
            </p:cNvSpPr>
            <p:nvPr/>
          </p:nvSpPr>
          <p:spPr bwMode="auto">
            <a:xfrm rot="-5303060">
              <a:off x="5209" y="198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9" name="Oval 465">
              <a:extLst>
                <a:ext uri="{FF2B5EF4-FFF2-40B4-BE49-F238E27FC236}">
                  <a16:creationId xmlns:a16="http://schemas.microsoft.com/office/drawing/2014/main" id="{D63C43C4-56C7-44CE-B0BA-D1878767EB77}"/>
                </a:ext>
              </a:extLst>
            </p:cNvPr>
            <p:cNvSpPr>
              <a:spLocks noChangeArrowheads="1"/>
            </p:cNvSpPr>
            <p:nvPr/>
          </p:nvSpPr>
          <p:spPr bwMode="auto">
            <a:xfrm rot="-5303060">
              <a:off x="5292" y="196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90" name="Oval 466">
              <a:extLst>
                <a:ext uri="{FF2B5EF4-FFF2-40B4-BE49-F238E27FC236}">
                  <a16:creationId xmlns:a16="http://schemas.microsoft.com/office/drawing/2014/main" id="{F88D9B75-AEC7-4741-AB31-0CDAD4B4CAAF}"/>
                </a:ext>
              </a:extLst>
            </p:cNvPr>
            <p:cNvSpPr>
              <a:spLocks noChangeArrowheads="1"/>
            </p:cNvSpPr>
            <p:nvPr/>
          </p:nvSpPr>
          <p:spPr bwMode="auto">
            <a:xfrm rot="-5303060">
              <a:off x="5217" y="1980"/>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91" name="Oval 467">
              <a:extLst>
                <a:ext uri="{FF2B5EF4-FFF2-40B4-BE49-F238E27FC236}">
                  <a16:creationId xmlns:a16="http://schemas.microsoft.com/office/drawing/2014/main" id="{4C8B63AA-66E3-48B1-BD62-048BDA00CFF9}"/>
                </a:ext>
              </a:extLst>
            </p:cNvPr>
            <p:cNvSpPr>
              <a:spLocks noChangeArrowheads="1"/>
            </p:cNvSpPr>
            <p:nvPr/>
          </p:nvSpPr>
          <p:spPr bwMode="auto">
            <a:xfrm rot="4380000">
              <a:off x="4795" y="3278"/>
              <a:ext cx="243"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2" name="Oval 468">
              <a:extLst>
                <a:ext uri="{FF2B5EF4-FFF2-40B4-BE49-F238E27FC236}">
                  <a16:creationId xmlns:a16="http://schemas.microsoft.com/office/drawing/2014/main" id="{8E72AF7C-AF01-4585-BC7E-D78E6FB13619}"/>
                </a:ext>
              </a:extLst>
            </p:cNvPr>
            <p:cNvSpPr>
              <a:spLocks noChangeArrowheads="1"/>
            </p:cNvSpPr>
            <p:nvPr/>
          </p:nvSpPr>
          <p:spPr bwMode="auto">
            <a:xfrm rot="4380000">
              <a:off x="4894" y="3279"/>
              <a:ext cx="4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3" name="Freeform 469">
              <a:extLst>
                <a:ext uri="{FF2B5EF4-FFF2-40B4-BE49-F238E27FC236}">
                  <a16:creationId xmlns:a16="http://schemas.microsoft.com/office/drawing/2014/main" id="{9CE34D3C-9CD0-4764-AA34-277C83D61C40}"/>
                </a:ext>
              </a:extLst>
            </p:cNvPr>
            <p:cNvSpPr>
              <a:spLocks/>
            </p:cNvSpPr>
            <p:nvPr/>
          </p:nvSpPr>
          <p:spPr bwMode="auto">
            <a:xfrm rot="-5303060">
              <a:off x="4959" y="3086"/>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4" name="Freeform 470">
              <a:extLst>
                <a:ext uri="{FF2B5EF4-FFF2-40B4-BE49-F238E27FC236}">
                  <a16:creationId xmlns:a16="http://schemas.microsoft.com/office/drawing/2014/main" id="{F07B0F10-139F-4F1A-AB30-F0F026D0D407}"/>
                </a:ext>
              </a:extLst>
            </p:cNvPr>
            <p:cNvSpPr>
              <a:spLocks/>
            </p:cNvSpPr>
            <p:nvPr/>
          </p:nvSpPr>
          <p:spPr bwMode="auto">
            <a:xfrm rot="-5303060">
              <a:off x="5012" y="3138"/>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5" name="Freeform 471">
              <a:extLst>
                <a:ext uri="{FF2B5EF4-FFF2-40B4-BE49-F238E27FC236}">
                  <a16:creationId xmlns:a16="http://schemas.microsoft.com/office/drawing/2014/main" id="{E2AEC93D-2BD8-4261-B8BC-5B3C3374BEE8}"/>
                </a:ext>
              </a:extLst>
            </p:cNvPr>
            <p:cNvSpPr>
              <a:spLocks/>
            </p:cNvSpPr>
            <p:nvPr/>
          </p:nvSpPr>
          <p:spPr bwMode="auto">
            <a:xfrm rot="-5303060">
              <a:off x="5088" y="3250"/>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6" name="Freeform 472">
              <a:extLst>
                <a:ext uri="{FF2B5EF4-FFF2-40B4-BE49-F238E27FC236}">
                  <a16:creationId xmlns:a16="http://schemas.microsoft.com/office/drawing/2014/main" id="{5D7C5847-A8B8-42AE-991A-EAEE8205907D}"/>
                </a:ext>
              </a:extLst>
            </p:cNvPr>
            <p:cNvSpPr>
              <a:spLocks/>
            </p:cNvSpPr>
            <p:nvPr/>
          </p:nvSpPr>
          <p:spPr bwMode="auto">
            <a:xfrm rot="-5303060">
              <a:off x="5013" y="3265"/>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7" name="Freeform 473">
              <a:extLst>
                <a:ext uri="{FF2B5EF4-FFF2-40B4-BE49-F238E27FC236}">
                  <a16:creationId xmlns:a16="http://schemas.microsoft.com/office/drawing/2014/main" id="{56DBEBD3-F6A3-4920-AC1E-1410A5E029C0}"/>
                </a:ext>
              </a:extLst>
            </p:cNvPr>
            <p:cNvSpPr>
              <a:spLocks/>
            </p:cNvSpPr>
            <p:nvPr/>
          </p:nvSpPr>
          <p:spPr bwMode="auto">
            <a:xfrm rot="-4110754">
              <a:off x="5114" y="3230"/>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8" name="Freeform 474">
              <a:extLst>
                <a:ext uri="{FF2B5EF4-FFF2-40B4-BE49-F238E27FC236}">
                  <a16:creationId xmlns:a16="http://schemas.microsoft.com/office/drawing/2014/main" id="{0AD0D549-E908-4618-B78B-43384EE0BEA7}"/>
                </a:ext>
              </a:extLst>
            </p:cNvPr>
            <p:cNvSpPr>
              <a:spLocks/>
            </p:cNvSpPr>
            <p:nvPr/>
          </p:nvSpPr>
          <p:spPr bwMode="auto">
            <a:xfrm rot="-6737415">
              <a:off x="5024" y="3240"/>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9" name="Freeform 475">
              <a:extLst>
                <a:ext uri="{FF2B5EF4-FFF2-40B4-BE49-F238E27FC236}">
                  <a16:creationId xmlns:a16="http://schemas.microsoft.com/office/drawing/2014/main" id="{11E0FD66-D066-404E-A980-4EC65E66D39E}"/>
                </a:ext>
              </a:extLst>
            </p:cNvPr>
            <p:cNvSpPr>
              <a:spLocks/>
            </p:cNvSpPr>
            <p:nvPr/>
          </p:nvSpPr>
          <p:spPr bwMode="auto">
            <a:xfrm rot="-6737415">
              <a:off x="4977" y="3244"/>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00" name="Oval 476">
              <a:extLst>
                <a:ext uri="{FF2B5EF4-FFF2-40B4-BE49-F238E27FC236}">
                  <a16:creationId xmlns:a16="http://schemas.microsoft.com/office/drawing/2014/main" id="{A746846D-D8FC-4AA2-A183-35719AFC6B15}"/>
                </a:ext>
              </a:extLst>
            </p:cNvPr>
            <p:cNvSpPr>
              <a:spLocks noChangeArrowheads="1"/>
            </p:cNvSpPr>
            <p:nvPr/>
          </p:nvSpPr>
          <p:spPr bwMode="auto">
            <a:xfrm rot="-5303060">
              <a:off x="5100" y="3268"/>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01" name="Oval 477">
              <a:extLst>
                <a:ext uri="{FF2B5EF4-FFF2-40B4-BE49-F238E27FC236}">
                  <a16:creationId xmlns:a16="http://schemas.microsoft.com/office/drawing/2014/main" id="{541D7A14-ADC2-47B2-92BB-A7B50DA30D97}"/>
                </a:ext>
              </a:extLst>
            </p:cNvPr>
            <p:cNvSpPr>
              <a:spLocks noChangeArrowheads="1"/>
            </p:cNvSpPr>
            <p:nvPr/>
          </p:nvSpPr>
          <p:spPr bwMode="auto">
            <a:xfrm rot="-5303060">
              <a:off x="5092" y="3264"/>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2" name="Oval 478">
              <a:extLst>
                <a:ext uri="{FF2B5EF4-FFF2-40B4-BE49-F238E27FC236}">
                  <a16:creationId xmlns:a16="http://schemas.microsoft.com/office/drawing/2014/main" id="{E95944DC-5FB2-4C69-8042-67BF5CAF86BB}"/>
                </a:ext>
              </a:extLst>
            </p:cNvPr>
            <p:cNvSpPr>
              <a:spLocks noChangeArrowheads="1"/>
            </p:cNvSpPr>
            <p:nvPr/>
          </p:nvSpPr>
          <p:spPr bwMode="auto">
            <a:xfrm rot="-5303060">
              <a:off x="5100" y="325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3" name="Oval 479">
              <a:extLst>
                <a:ext uri="{FF2B5EF4-FFF2-40B4-BE49-F238E27FC236}">
                  <a16:creationId xmlns:a16="http://schemas.microsoft.com/office/drawing/2014/main" id="{BD70C179-90AE-4076-B62A-0205F78ECA06}"/>
                </a:ext>
              </a:extLst>
            </p:cNvPr>
            <p:cNvSpPr>
              <a:spLocks noChangeArrowheads="1"/>
            </p:cNvSpPr>
            <p:nvPr/>
          </p:nvSpPr>
          <p:spPr bwMode="auto">
            <a:xfrm rot="-5303060">
              <a:off x="5034" y="3251"/>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4" name="Oval 480">
              <a:extLst>
                <a:ext uri="{FF2B5EF4-FFF2-40B4-BE49-F238E27FC236}">
                  <a16:creationId xmlns:a16="http://schemas.microsoft.com/office/drawing/2014/main" id="{25C8CDD1-9532-4A73-8CF1-474480465C44}"/>
                </a:ext>
              </a:extLst>
            </p:cNvPr>
            <p:cNvSpPr>
              <a:spLocks noChangeArrowheads="1"/>
            </p:cNvSpPr>
            <p:nvPr/>
          </p:nvSpPr>
          <p:spPr bwMode="auto">
            <a:xfrm rot="-5303060">
              <a:off x="5118" y="3244"/>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5" name="Oval 481">
              <a:extLst>
                <a:ext uri="{FF2B5EF4-FFF2-40B4-BE49-F238E27FC236}">
                  <a16:creationId xmlns:a16="http://schemas.microsoft.com/office/drawing/2014/main" id="{1429B636-87BC-4296-9D10-C1889D8628D8}"/>
                </a:ext>
              </a:extLst>
            </p:cNvPr>
            <p:cNvSpPr>
              <a:spLocks noChangeArrowheads="1"/>
            </p:cNvSpPr>
            <p:nvPr/>
          </p:nvSpPr>
          <p:spPr bwMode="auto">
            <a:xfrm rot="-5303060">
              <a:off x="5118" y="323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6" name="Oval 482">
              <a:extLst>
                <a:ext uri="{FF2B5EF4-FFF2-40B4-BE49-F238E27FC236}">
                  <a16:creationId xmlns:a16="http://schemas.microsoft.com/office/drawing/2014/main" id="{001661C3-64D4-4CB6-ADFF-9AF9BF5AD8BC}"/>
                </a:ext>
              </a:extLst>
            </p:cNvPr>
            <p:cNvSpPr>
              <a:spLocks noChangeArrowheads="1"/>
            </p:cNvSpPr>
            <p:nvPr/>
          </p:nvSpPr>
          <p:spPr bwMode="auto">
            <a:xfrm rot="-5303060">
              <a:off x="5126" y="3237"/>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7" name="Oval 483">
              <a:extLst>
                <a:ext uri="{FF2B5EF4-FFF2-40B4-BE49-F238E27FC236}">
                  <a16:creationId xmlns:a16="http://schemas.microsoft.com/office/drawing/2014/main" id="{571BD11D-AC77-49B8-A274-755ADD25340F}"/>
                </a:ext>
              </a:extLst>
            </p:cNvPr>
            <p:cNvSpPr>
              <a:spLocks noChangeArrowheads="1"/>
            </p:cNvSpPr>
            <p:nvPr/>
          </p:nvSpPr>
          <p:spPr bwMode="auto">
            <a:xfrm rot="-5303060">
              <a:off x="5028" y="324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8" name="Oval 484">
              <a:extLst>
                <a:ext uri="{FF2B5EF4-FFF2-40B4-BE49-F238E27FC236}">
                  <a16:creationId xmlns:a16="http://schemas.microsoft.com/office/drawing/2014/main" id="{B339D76E-614A-4D90-9661-395DFAFA7152}"/>
                </a:ext>
              </a:extLst>
            </p:cNvPr>
            <p:cNvSpPr>
              <a:spLocks noChangeArrowheads="1"/>
            </p:cNvSpPr>
            <p:nvPr/>
          </p:nvSpPr>
          <p:spPr bwMode="auto">
            <a:xfrm rot="-5303060">
              <a:off x="4982" y="3252"/>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9" name="Oval 485">
              <a:extLst>
                <a:ext uri="{FF2B5EF4-FFF2-40B4-BE49-F238E27FC236}">
                  <a16:creationId xmlns:a16="http://schemas.microsoft.com/office/drawing/2014/main" id="{14E947C7-BA32-4E5A-817B-582CE42484F6}"/>
                </a:ext>
              </a:extLst>
            </p:cNvPr>
            <p:cNvSpPr>
              <a:spLocks noChangeArrowheads="1"/>
            </p:cNvSpPr>
            <p:nvPr/>
          </p:nvSpPr>
          <p:spPr bwMode="auto">
            <a:xfrm rot="-5303060">
              <a:off x="4993" y="3255"/>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0" name="Oval 486">
              <a:extLst>
                <a:ext uri="{FF2B5EF4-FFF2-40B4-BE49-F238E27FC236}">
                  <a16:creationId xmlns:a16="http://schemas.microsoft.com/office/drawing/2014/main" id="{C51D7FBF-19BC-4565-B4FE-8D5037A9B1AA}"/>
                </a:ext>
              </a:extLst>
            </p:cNvPr>
            <p:cNvSpPr>
              <a:spLocks noChangeArrowheads="1"/>
            </p:cNvSpPr>
            <p:nvPr/>
          </p:nvSpPr>
          <p:spPr bwMode="auto">
            <a:xfrm rot="-5303060">
              <a:off x="4985" y="3258"/>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1" name="Oval 487">
              <a:extLst>
                <a:ext uri="{FF2B5EF4-FFF2-40B4-BE49-F238E27FC236}">
                  <a16:creationId xmlns:a16="http://schemas.microsoft.com/office/drawing/2014/main" id="{92C9DADE-BC02-4705-B9FF-0388358806F5}"/>
                </a:ext>
              </a:extLst>
            </p:cNvPr>
            <p:cNvSpPr>
              <a:spLocks noChangeArrowheads="1"/>
            </p:cNvSpPr>
            <p:nvPr/>
          </p:nvSpPr>
          <p:spPr bwMode="auto">
            <a:xfrm rot="-5303060">
              <a:off x="5017" y="327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2" name="Oval 488">
              <a:extLst>
                <a:ext uri="{FF2B5EF4-FFF2-40B4-BE49-F238E27FC236}">
                  <a16:creationId xmlns:a16="http://schemas.microsoft.com/office/drawing/2014/main" id="{98DB8252-4A2A-45BA-BD3E-957BBD2A37A1}"/>
                </a:ext>
              </a:extLst>
            </p:cNvPr>
            <p:cNvSpPr>
              <a:spLocks noChangeArrowheads="1"/>
            </p:cNvSpPr>
            <p:nvPr/>
          </p:nvSpPr>
          <p:spPr bwMode="auto">
            <a:xfrm rot="-5303060">
              <a:off x="5025" y="328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3" name="Oval 489">
              <a:extLst>
                <a:ext uri="{FF2B5EF4-FFF2-40B4-BE49-F238E27FC236}">
                  <a16:creationId xmlns:a16="http://schemas.microsoft.com/office/drawing/2014/main" id="{A8948AAF-035D-485D-9674-9303EB20077D}"/>
                </a:ext>
              </a:extLst>
            </p:cNvPr>
            <p:cNvSpPr>
              <a:spLocks noChangeArrowheads="1"/>
            </p:cNvSpPr>
            <p:nvPr/>
          </p:nvSpPr>
          <p:spPr bwMode="auto">
            <a:xfrm rot="-5303060">
              <a:off x="5017" y="3278"/>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4" name="Oval 490">
              <a:extLst>
                <a:ext uri="{FF2B5EF4-FFF2-40B4-BE49-F238E27FC236}">
                  <a16:creationId xmlns:a16="http://schemas.microsoft.com/office/drawing/2014/main" id="{20F3DACA-5788-415A-8D9D-8B8C42573C61}"/>
                </a:ext>
              </a:extLst>
            </p:cNvPr>
            <p:cNvSpPr>
              <a:spLocks noChangeArrowheads="1"/>
            </p:cNvSpPr>
            <p:nvPr/>
          </p:nvSpPr>
          <p:spPr bwMode="auto">
            <a:xfrm rot="-5303060">
              <a:off x="5100" y="326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5" name="Oval 491">
              <a:extLst>
                <a:ext uri="{FF2B5EF4-FFF2-40B4-BE49-F238E27FC236}">
                  <a16:creationId xmlns:a16="http://schemas.microsoft.com/office/drawing/2014/main" id="{6B376853-FCD1-460C-B977-8945BABA5438}"/>
                </a:ext>
              </a:extLst>
            </p:cNvPr>
            <p:cNvSpPr>
              <a:spLocks noChangeArrowheads="1"/>
            </p:cNvSpPr>
            <p:nvPr/>
          </p:nvSpPr>
          <p:spPr bwMode="auto">
            <a:xfrm rot="-5303060">
              <a:off x="5025" y="327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6" name="Oval 492">
              <a:extLst>
                <a:ext uri="{FF2B5EF4-FFF2-40B4-BE49-F238E27FC236}">
                  <a16:creationId xmlns:a16="http://schemas.microsoft.com/office/drawing/2014/main" id="{B9C5B661-3E13-4D5A-8340-C0C9E67EF419}"/>
                </a:ext>
              </a:extLst>
            </p:cNvPr>
            <p:cNvSpPr>
              <a:spLocks noChangeAspect="1" noChangeArrowheads="1"/>
            </p:cNvSpPr>
            <p:nvPr/>
          </p:nvSpPr>
          <p:spPr bwMode="auto">
            <a:xfrm>
              <a:off x="4357" y="3239"/>
              <a:ext cx="436" cy="304"/>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7" name="Oval 493">
              <a:extLst>
                <a:ext uri="{FF2B5EF4-FFF2-40B4-BE49-F238E27FC236}">
                  <a16:creationId xmlns:a16="http://schemas.microsoft.com/office/drawing/2014/main" id="{5DA57A48-2E5A-4638-9103-7CB4E6AEA2B9}"/>
                </a:ext>
              </a:extLst>
            </p:cNvPr>
            <p:cNvSpPr>
              <a:spLocks noChangeAspect="1" noChangeArrowheads="1"/>
            </p:cNvSpPr>
            <p:nvPr/>
          </p:nvSpPr>
          <p:spPr bwMode="auto">
            <a:xfrm>
              <a:off x="4510" y="3481"/>
              <a:ext cx="200" cy="9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8" name="Oval 494">
              <a:extLst>
                <a:ext uri="{FF2B5EF4-FFF2-40B4-BE49-F238E27FC236}">
                  <a16:creationId xmlns:a16="http://schemas.microsoft.com/office/drawing/2014/main" id="{6432FC86-157E-41EB-9361-0A368AAE01E7}"/>
                </a:ext>
              </a:extLst>
            </p:cNvPr>
            <p:cNvSpPr>
              <a:spLocks noChangeArrowheads="1"/>
            </p:cNvSpPr>
            <p:nvPr/>
          </p:nvSpPr>
          <p:spPr bwMode="auto">
            <a:xfrm>
              <a:off x="5675" y="2826"/>
              <a:ext cx="302" cy="84"/>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9" name="Oval 495">
              <a:extLst>
                <a:ext uri="{FF2B5EF4-FFF2-40B4-BE49-F238E27FC236}">
                  <a16:creationId xmlns:a16="http://schemas.microsoft.com/office/drawing/2014/main" id="{853B7D76-FC93-4D70-8694-6648D666A396}"/>
                </a:ext>
              </a:extLst>
            </p:cNvPr>
            <p:cNvSpPr>
              <a:spLocks noChangeArrowheads="1"/>
            </p:cNvSpPr>
            <p:nvPr/>
          </p:nvSpPr>
          <p:spPr bwMode="auto">
            <a:xfrm>
              <a:off x="5811" y="2849"/>
              <a:ext cx="59" cy="3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20" name="Oval 496">
              <a:extLst>
                <a:ext uri="{FF2B5EF4-FFF2-40B4-BE49-F238E27FC236}">
                  <a16:creationId xmlns:a16="http://schemas.microsoft.com/office/drawing/2014/main" id="{A8723826-4D93-49A1-926A-C417C61DC6DD}"/>
                </a:ext>
              </a:extLst>
            </p:cNvPr>
            <p:cNvSpPr>
              <a:spLocks noChangeArrowheads="1"/>
            </p:cNvSpPr>
            <p:nvPr/>
          </p:nvSpPr>
          <p:spPr bwMode="auto">
            <a:xfrm>
              <a:off x="4115" y="2431"/>
              <a:ext cx="302" cy="84"/>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21" name="Oval 497">
              <a:extLst>
                <a:ext uri="{FF2B5EF4-FFF2-40B4-BE49-F238E27FC236}">
                  <a16:creationId xmlns:a16="http://schemas.microsoft.com/office/drawing/2014/main" id="{2C5019F5-A20A-4A48-A0E5-DC053B4D16D0}"/>
                </a:ext>
              </a:extLst>
            </p:cNvPr>
            <p:cNvSpPr>
              <a:spLocks noChangeArrowheads="1"/>
            </p:cNvSpPr>
            <p:nvPr/>
          </p:nvSpPr>
          <p:spPr bwMode="auto">
            <a:xfrm>
              <a:off x="4251" y="2454"/>
              <a:ext cx="59" cy="3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7726" name="Rectangle 498">
            <a:extLst>
              <a:ext uri="{FF2B5EF4-FFF2-40B4-BE49-F238E27FC236}">
                <a16:creationId xmlns:a16="http://schemas.microsoft.com/office/drawing/2014/main" id="{11B31BEF-8BE3-4ABD-999B-073BA17C65D1}"/>
              </a:ext>
            </a:extLst>
          </p:cNvPr>
          <p:cNvSpPr>
            <a:spLocks noChangeArrowheads="1"/>
          </p:cNvSpPr>
          <p:nvPr/>
        </p:nvSpPr>
        <p:spPr bwMode="auto">
          <a:xfrm>
            <a:off x="946945" y="260350"/>
            <a:ext cx="10298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Vývoj tukové tkáně – více než diferenciace adipocytů</a:t>
            </a:r>
            <a:endParaRPr lang="fr-FR" altLang="cs-CZ" sz="2800" b="1" dirty="0"/>
          </a:p>
        </p:txBody>
      </p:sp>
      <p:sp>
        <p:nvSpPr>
          <p:cNvPr id="27727" name="Oval 499">
            <a:extLst>
              <a:ext uri="{FF2B5EF4-FFF2-40B4-BE49-F238E27FC236}">
                <a16:creationId xmlns:a16="http://schemas.microsoft.com/office/drawing/2014/main" id="{12D217E4-6C16-4B76-8ABC-87D468A63632}"/>
              </a:ext>
            </a:extLst>
          </p:cNvPr>
          <p:cNvSpPr>
            <a:spLocks noChangeArrowheads="1"/>
          </p:cNvSpPr>
          <p:nvPr/>
        </p:nvSpPr>
        <p:spPr bwMode="auto">
          <a:xfrm rot="4380000">
            <a:off x="1766094" y="5445125"/>
            <a:ext cx="71438" cy="587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8" name="Freeform 500">
            <a:extLst>
              <a:ext uri="{FF2B5EF4-FFF2-40B4-BE49-F238E27FC236}">
                <a16:creationId xmlns:a16="http://schemas.microsoft.com/office/drawing/2014/main" id="{2018D8D6-78F0-4F74-99E2-2A8F539349A9}"/>
              </a:ext>
            </a:extLst>
          </p:cNvPr>
          <p:cNvSpPr>
            <a:spLocks/>
          </p:cNvSpPr>
          <p:nvPr/>
        </p:nvSpPr>
        <p:spPr bwMode="auto">
          <a:xfrm rot="16296940">
            <a:off x="1870076" y="5139532"/>
            <a:ext cx="304800" cy="484187"/>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9" name="Freeform 501">
            <a:extLst>
              <a:ext uri="{FF2B5EF4-FFF2-40B4-BE49-F238E27FC236}">
                <a16:creationId xmlns:a16="http://schemas.microsoft.com/office/drawing/2014/main" id="{5122CE34-4627-40C9-AD90-7A030745EB27}"/>
              </a:ext>
            </a:extLst>
          </p:cNvPr>
          <p:cNvSpPr>
            <a:spLocks/>
          </p:cNvSpPr>
          <p:nvPr/>
        </p:nvSpPr>
        <p:spPr bwMode="auto">
          <a:xfrm rot="16296940">
            <a:off x="1953420" y="5221289"/>
            <a:ext cx="106363" cy="211137"/>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0" name="Freeform 502">
            <a:extLst>
              <a:ext uri="{FF2B5EF4-FFF2-40B4-BE49-F238E27FC236}">
                <a16:creationId xmlns:a16="http://schemas.microsoft.com/office/drawing/2014/main" id="{0851177D-6125-49DB-BE94-3E9F6C607C85}"/>
              </a:ext>
            </a:extLst>
          </p:cNvPr>
          <p:cNvSpPr>
            <a:spLocks/>
          </p:cNvSpPr>
          <p:nvPr/>
        </p:nvSpPr>
        <p:spPr bwMode="auto">
          <a:xfrm rot="16296940">
            <a:off x="2074070" y="5400676"/>
            <a:ext cx="34925" cy="4445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1" name="Freeform 503">
            <a:extLst>
              <a:ext uri="{FF2B5EF4-FFF2-40B4-BE49-F238E27FC236}">
                <a16:creationId xmlns:a16="http://schemas.microsoft.com/office/drawing/2014/main" id="{917291EE-0F41-42DE-9CF4-A0C66B3694E2}"/>
              </a:ext>
            </a:extLst>
          </p:cNvPr>
          <p:cNvSpPr>
            <a:spLocks/>
          </p:cNvSpPr>
          <p:nvPr/>
        </p:nvSpPr>
        <p:spPr bwMode="auto">
          <a:xfrm rot="16296940">
            <a:off x="1955801" y="5423694"/>
            <a:ext cx="34925" cy="4603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2" name="Freeform 504">
            <a:extLst>
              <a:ext uri="{FF2B5EF4-FFF2-40B4-BE49-F238E27FC236}">
                <a16:creationId xmlns:a16="http://schemas.microsoft.com/office/drawing/2014/main" id="{1351549E-BBA3-4518-9295-2514A109C67A}"/>
              </a:ext>
            </a:extLst>
          </p:cNvPr>
          <p:cNvSpPr>
            <a:spLocks/>
          </p:cNvSpPr>
          <p:nvPr/>
        </p:nvSpPr>
        <p:spPr bwMode="auto">
          <a:xfrm rot="17489246">
            <a:off x="2116139" y="5368132"/>
            <a:ext cx="34925" cy="428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3" name="Freeform 505">
            <a:extLst>
              <a:ext uri="{FF2B5EF4-FFF2-40B4-BE49-F238E27FC236}">
                <a16:creationId xmlns:a16="http://schemas.microsoft.com/office/drawing/2014/main" id="{3C4555AF-1CA9-40A6-A709-02F9BBC36BC1}"/>
              </a:ext>
            </a:extLst>
          </p:cNvPr>
          <p:cNvSpPr>
            <a:spLocks/>
          </p:cNvSpPr>
          <p:nvPr/>
        </p:nvSpPr>
        <p:spPr bwMode="auto">
          <a:xfrm rot="14862585">
            <a:off x="1974057" y="5383213"/>
            <a:ext cx="33338" cy="428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4" name="Freeform 506">
            <a:extLst>
              <a:ext uri="{FF2B5EF4-FFF2-40B4-BE49-F238E27FC236}">
                <a16:creationId xmlns:a16="http://schemas.microsoft.com/office/drawing/2014/main" id="{5F915F37-3EEC-480D-9EDE-0F59063C38D0}"/>
              </a:ext>
            </a:extLst>
          </p:cNvPr>
          <p:cNvSpPr>
            <a:spLocks/>
          </p:cNvSpPr>
          <p:nvPr/>
        </p:nvSpPr>
        <p:spPr bwMode="auto">
          <a:xfrm rot="14862585">
            <a:off x="1900239" y="5388770"/>
            <a:ext cx="33337" cy="476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5" name="Oval 507">
            <a:extLst>
              <a:ext uri="{FF2B5EF4-FFF2-40B4-BE49-F238E27FC236}">
                <a16:creationId xmlns:a16="http://schemas.microsoft.com/office/drawing/2014/main" id="{AEBF609A-2F65-4148-8AEB-EAE5EA340B1B}"/>
              </a:ext>
            </a:extLst>
          </p:cNvPr>
          <p:cNvSpPr>
            <a:spLocks noChangeArrowheads="1"/>
          </p:cNvSpPr>
          <p:nvPr/>
        </p:nvSpPr>
        <p:spPr bwMode="auto">
          <a:xfrm rot="16296940">
            <a:off x="2093120" y="5429251"/>
            <a:ext cx="3175" cy="9525"/>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6" name="Oval 508">
            <a:extLst>
              <a:ext uri="{FF2B5EF4-FFF2-40B4-BE49-F238E27FC236}">
                <a16:creationId xmlns:a16="http://schemas.microsoft.com/office/drawing/2014/main" id="{3AF352F9-66D6-452C-BAFE-356CFE62C021}"/>
              </a:ext>
            </a:extLst>
          </p:cNvPr>
          <p:cNvSpPr>
            <a:spLocks noChangeArrowheads="1"/>
          </p:cNvSpPr>
          <p:nvPr/>
        </p:nvSpPr>
        <p:spPr bwMode="auto">
          <a:xfrm rot="16296940">
            <a:off x="2082007" y="5421313"/>
            <a:ext cx="4763"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7" name="Oval 509">
            <a:extLst>
              <a:ext uri="{FF2B5EF4-FFF2-40B4-BE49-F238E27FC236}">
                <a16:creationId xmlns:a16="http://schemas.microsoft.com/office/drawing/2014/main" id="{24F0C453-63B7-407C-A695-76A0C7683CB0}"/>
              </a:ext>
            </a:extLst>
          </p:cNvPr>
          <p:cNvSpPr>
            <a:spLocks noChangeArrowheads="1"/>
          </p:cNvSpPr>
          <p:nvPr/>
        </p:nvSpPr>
        <p:spPr bwMode="auto">
          <a:xfrm rot="16296940">
            <a:off x="2094707" y="5408613"/>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8" name="Oval 510">
            <a:extLst>
              <a:ext uri="{FF2B5EF4-FFF2-40B4-BE49-F238E27FC236}">
                <a16:creationId xmlns:a16="http://schemas.microsoft.com/office/drawing/2014/main" id="{4E8C43CB-5540-41A8-A0AF-0147AD6D93D2}"/>
              </a:ext>
            </a:extLst>
          </p:cNvPr>
          <p:cNvSpPr>
            <a:spLocks noChangeArrowheads="1"/>
          </p:cNvSpPr>
          <p:nvPr/>
        </p:nvSpPr>
        <p:spPr bwMode="auto">
          <a:xfrm rot="16296940">
            <a:off x="1989139" y="5399882"/>
            <a:ext cx="4762" cy="1587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9" name="Oval 511">
            <a:extLst>
              <a:ext uri="{FF2B5EF4-FFF2-40B4-BE49-F238E27FC236}">
                <a16:creationId xmlns:a16="http://schemas.microsoft.com/office/drawing/2014/main" id="{8E791A12-8CFE-4BB1-BEFA-01CC0B1ED3F0}"/>
              </a:ext>
            </a:extLst>
          </p:cNvPr>
          <p:cNvSpPr>
            <a:spLocks noChangeArrowheads="1"/>
          </p:cNvSpPr>
          <p:nvPr/>
        </p:nvSpPr>
        <p:spPr bwMode="auto">
          <a:xfrm rot="16296940">
            <a:off x="2123282" y="5389563"/>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0" name="Oval 512">
            <a:extLst>
              <a:ext uri="{FF2B5EF4-FFF2-40B4-BE49-F238E27FC236}">
                <a16:creationId xmlns:a16="http://schemas.microsoft.com/office/drawing/2014/main" id="{A93CD074-1C97-461D-A7D0-B6537C237857}"/>
              </a:ext>
            </a:extLst>
          </p:cNvPr>
          <p:cNvSpPr>
            <a:spLocks noChangeArrowheads="1"/>
          </p:cNvSpPr>
          <p:nvPr/>
        </p:nvSpPr>
        <p:spPr bwMode="auto">
          <a:xfrm rot="16296940">
            <a:off x="2123282" y="5380038"/>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1" name="Oval 513">
            <a:extLst>
              <a:ext uri="{FF2B5EF4-FFF2-40B4-BE49-F238E27FC236}">
                <a16:creationId xmlns:a16="http://schemas.microsoft.com/office/drawing/2014/main" id="{D8F502FD-15D1-427D-A49D-DB873AB4928E}"/>
              </a:ext>
            </a:extLst>
          </p:cNvPr>
          <p:cNvSpPr>
            <a:spLocks noChangeArrowheads="1"/>
          </p:cNvSpPr>
          <p:nvPr/>
        </p:nvSpPr>
        <p:spPr bwMode="auto">
          <a:xfrm rot="16296940">
            <a:off x="2135982" y="5378450"/>
            <a:ext cx="4762"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2" name="Oval 514">
            <a:extLst>
              <a:ext uri="{FF2B5EF4-FFF2-40B4-BE49-F238E27FC236}">
                <a16:creationId xmlns:a16="http://schemas.microsoft.com/office/drawing/2014/main" id="{8E3401C4-2656-4BE5-BBF8-707FBE7FB12F}"/>
              </a:ext>
            </a:extLst>
          </p:cNvPr>
          <p:cNvSpPr>
            <a:spLocks noChangeArrowheads="1"/>
          </p:cNvSpPr>
          <p:nvPr/>
        </p:nvSpPr>
        <p:spPr bwMode="auto">
          <a:xfrm rot="16296940">
            <a:off x="1980407" y="5391150"/>
            <a:ext cx="4762"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3" name="Oval 515">
            <a:extLst>
              <a:ext uri="{FF2B5EF4-FFF2-40B4-BE49-F238E27FC236}">
                <a16:creationId xmlns:a16="http://schemas.microsoft.com/office/drawing/2014/main" id="{A8063C02-08F5-4623-A195-D2428458B494}"/>
              </a:ext>
            </a:extLst>
          </p:cNvPr>
          <p:cNvSpPr>
            <a:spLocks noChangeArrowheads="1"/>
          </p:cNvSpPr>
          <p:nvPr/>
        </p:nvSpPr>
        <p:spPr bwMode="auto">
          <a:xfrm rot="16296940">
            <a:off x="1907382" y="5402263"/>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4" name="Oval 516">
            <a:extLst>
              <a:ext uri="{FF2B5EF4-FFF2-40B4-BE49-F238E27FC236}">
                <a16:creationId xmlns:a16="http://schemas.microsoft.com/office/drawing/2014/main" id="{4F074B95-6791-4166-B99C-D5423642E724}"/>
              </a:ext>
            </a:extLst>
          </p:cNvPr>
          <p:cNvSpPr>
            <a:spLocks noChangeArrowheads="1"/>
          </p:cNvSpPr>
          <p:nvPr/>
        </p:nvSpPr>
        <p:spPr bwMode="auto">
          <a:xfrm rot="16296940">
            <a:off x="1925638" y="5406232"/>
            <a:ext cx="4763"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5" name="Oval 517">
            <a:extLst>
              <a:ext uri="{FF2B5EF4-FFF2-40B4-BE49-F238E27FC236}">
                <a16:creationId xmlns:a16="http://schemas.microsoft.com/office/drawing/2014/main" id="{1722C2F5-AB3D-4379-9086-99CDA4C7B733}"/>
              </a:ext>
            </a:extLst>
          </p:cNvPr>
          <p:cNvSpPr>
            <a:spLocks noChangeArrowheads="1"/>
          </p:cNvSpPr>
          <p:nvPr/>
        </p:nvSpPr>
        <p:spPr bwMode="auto">
          <a:xfrm rot="16296940">
            <a:off x="1912938" y="5410994"/>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6" name="Oval 518">
            <a:extLst>
              <a:ext uri="{FF2B5EF4-FFF2-40B4-BE49-F238E27FC236}">
                <a16:creationId xmlns:a16="http://schemas.microsoft.com/office/drawing/2014/main" id="{6FEA752D-7338-44D7-9F55-A07DB7009DD3}"/>
              </a:ext>
            </a:extLst>
          </p:cNvPr>
          <p:cNvSpPr>
            <a:spLocks noChangeArrowheads="1"/>
          </p:cNvSpPr>
          <p:nvPr/>
        </p:nvSpPr>
        <p:spPr bwMode="auto">
          <a:xfrm rot="16296940">
            <a:off x="1961357" y="5434013"/>
            <a:ext cx="4763"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7" name="Oval 519">
            <a:extLst>
              <a:ext uri="{FF2B5EF4-FFF2-40B4-BE49-F238E27FC236}">
                <a16:creationId xmlns:a16="http://schemas.microsoft.com/office/drawing/2014/main" id="{E92FC7D8-8FA7-4E7A-96C1-66A6F7327CA8}"/>
              </a:ext>
            </a:extLst>
          </p:cNvPr>
          <p:cNvSpPr>
            <a:spLocks noChangeArrowheads="1"/>
          </p:cNvSpPr>
          <p:nvPr/>
        </p:nvSpPr>
        <p:spPr bwMode="auto">
          <a:xfrm rot="16296940">
            <a:off x="1974851" y="5449094"/>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8" name="Oval 520">
            <a:extLst>
              <a:ext uri="{FF2B5EF4-FFF2-40B4-BE49-F238E27FC236}">
                <a16:creationId xmlns:a16="http://schemas.microsoft.com/office/drawing/2014/main" id="{D9B4D955-45F7-4255-ACF5-D432AA855131}"/>
              </a:ext>
            </a:extLst>
          </p:cNvPr>
          <p:cNvSpPr>
            <a:spLocks noChangeArrowheads="1"/>
          </p:cNvSpPr>
          <p:nvPr/>
        </p:nvSpPr>
        <p:spPr bwMode="auto">
          <a:xfrm rot="16296940">
            <a:off x="1961357" y="5443538"/>
            <a:ext cx="4763"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9" name="Oval 521">
            <a:extLst>
              <a:ext uri="{FF2B5EF4-FFF2-40B4-BE49-F238E27FC236}">
                <a16:creationId xmlns:a16="http://schemas.microsoft.com/office/drawing/2014/main" id="{76BF7487-9B89-473C-855B-FACAFD5B7A6B}"/>
              </a:ext>
            </a:extLst>
          </p:cNvPr>
          <p:cNvSpPr>
            <a:spLocks noChangeArrowheads="1"/>
          </p:cNvSpPr>
          <p:nvPr/>
        </p:nvSpPr>
        <p:spPr bwMode="auto">
          <a:xfrm rot="16296940">
            <a:off x="2094707" y="5418138"/>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50" name="Oval 522">
            <a:extLst>
              <a:ext uri="{FF2B5EF4-FFF2-40B4-BE49-F238E27FC236}">
                <a16:creationId xmlns:a16="http://schemas.microsoft.com/office/drawing/2014/main" id="{9432472E-5764-4F49-8281-B1AF0CDE132E}"/>
              </a:ext>
            </a:extLst>
          </p:cNvPr>
          <p:cNvSpPr>
            <a:spLocks noChangeArrowheads="1"/>
          </p:cNvSpPr>
          <p:nvPr/>
        </p:nvSpPr>
        <p:spPr bwMode="auto">
          <a:xfrm rot="16296940">
            <a:off x="1974851" y="5439569"/>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51" name="Oval 523">
            <a:extLst>
              <a:ext uri="{FF2B5EF4-FFF2-40B4-BE49-F238E27FC236}">
                <a16:creationId xmlns:a16="http://schemas.microsoft.com/office/drawing/2014/main" id="{86A5A94E-B4D4-4320-92E5-7C1A10963ACE}"/>
              </a:ext>
            </a:extLst>
          </p:cNvPr>
          <p:cNvSpPr>
            <a:spLocks noChangeArrowheads="1"/>
          </p:cNvSpPr>
          <p:nvPr/>
        </p:nvSpPr>
        <p:spPr bwMode="auto">
          <a:xfrm rot="4380000">
            <a:off x="1762919" y="5876925"/>
            <a:ext cx="71438" cy="587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2" name="Freeform 524">
            <a:extLst>
              <a:ext uri="{FF2B5EF4-FFF2-40B4-BE49-F238E27FC236}">
                <a16:creationId xmlns:a16="http://schemas.microsoft.com/office/drawing/2014/main" id="{9E36D38A-E867-43FE-A50E-73486D232AC8}"/>
              </a:ext>
            </a:extLst>
          </p:cNvPr>
          <p:cNvSpPr>
            <a:spLocks/>
          </p:cNvSpPr>
          <p:nvPr/>
        </p:nvSpPr>
        <p:spPr bwMode="auto">
          <a:xfrm rot="16296940">
            <a:off x="1866901" y="5571332"/>
            <a:ext cx="304800" cy="484187"/>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3" name="Freeform 525">
            <a:extLst>
              <a:ext uri="{FF2B5EF4-FFF2-40B4-BE49-F238E27FC236}">
                <a16:creationId xmlns:a16="http://schemas.microsoft.com/office/drawing/2014/main" id="{0712DF1B-224B-4CCD-A22F-7D3C939F821E}"/>
              </a:ext>
            </a:extLst>
          </p:cNvPr>
          <p:cNvSpPr>
            <a:spLocks/>
          </p:cNvSpPr>
          <p:nvPr/>
        </p:nvSpPr>
        <p:spPr bwMode="auto">
          <a:xfrm rot="16296940">
            <a:off x="1951039" y="5652295"/>
            <a:ext cx="106363" cy="212725"/>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4" name="Freeform 526">
            <a:extLst>
              <a:ext uri="{FF2B5EF4-FFF2-40B4-BE49-F238E27FC236}">
                <a16:creationId xmlns:a16="http://schemas.microsoft.com/office/drawing/2014/main" id="{1363993D-238B-441D-A3C0-B60A6B4BEE99}"/>
              </a:ext>
            </a:extLst>
          </p:cNvPr>
          <p:cNvSpPr>
            <a:spLocks/>
          </p:cNvSpPr>
          <p:nvPr/>
        </p:nvSpPr>
        <p:spPr bwMode="auto">
          <a:xfrm rot="16296940">
            <a:off x="2071689" y="5831683"/>
            <a:ext cx="34925" cy="4603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5" name="Freeform 527">
            <a:extLst>
              <a:ext uri="{FF2B5EF4-FFF2-40B4-BE49-F238E27FC236}">
                <a16:creationId xmlns:a16="http://schemas.microsoft.com/office/drawing/2014/main" id="{8D32EE96-B6C1-4128-9EFA-C7BF584DECB0}"/>
              </a:ext>
            </a:extLst>
          </p:cNvPr>
          <p:cNvSpPr>
            <a:spLocks/>
          </p:cNvSpPr>
          <p:nvPr/>
        </p:nvSpPr>
        <p:spPr bwMode="auto">
          <a:xfrm rot="16296940">
            <a:off x="1952626" y="5855494"/>
            <a:ext cx="34925" cy="4603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6" name="Freeform 528">
            <a:extLst>
              <a:ext uri="{FF2B5EF4-FFF2-40B4-BE49-F238E27FC236}">
                <a16:creationId xmlns:a16="http://schemas.microsoft.com/office/drawing/2014/main" id="{FB4C7955-EF3D-4DE9-99AD-EB31B5D02F34}"/>
              </a:ext>
            </a:extLst>
          </p:cNvPr>
          <p:cNvSpPr>
            <a:spLocks/>
          </p:cNvSpPr>
          <p:nvPr/>
        </p:nvSpPr>
        <p:spPr bwMode="auto">
          <a:xfrm rot="17489246">
            <a:off x="2112964" y="5799932"/>
            <a:ext cx="34925" cy="428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7" name="Freeform 529">
            <a:extLst>
              <a:ext uri="{FF2B5EF4-FFF2-40B4-BE49-F238E27FC236}">
                <a16:creationId xmlns:a16="http://schemas.microsoft.com/office/drawing/2014/main" id="{2445C293-025C-434B-91BB-B7D3E36B6B56}"/>
              </a:ext>
            </a:extLst>
          </p:cNvPr>
          <p:cNvSpPr>
            <a:spLocks/>
          </p:cNvSpPr>
          <p:nvPr/>
        </p:nvSpPr>
        <p:spPr bwMode="auto">
          <a:xfrm rot="14862585">
            <a:off x="1970882" y="5815013"/>
            <a:ext cx="33338" cy="428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8" name="Freeform 530">
            <a:extLst>
              <a:ext uri="{FF2B5EF4-FFF2-40B4-BE49-F238E27FC236}">
                <a16:creationId xmlns:a16="http://schemas.microsoft.com/office/drawing/2014/main" id="{81639382-1B40-42FF-9A00-6D90A2C25293}"/>
              </a:ext>
            </a:extLst>
          </p:cNvPr>
          <p:cNvSpPr>
            <a:spLocks/>
          </p:cNvSpPr>
          <p:nvPr/>
        </p:nvSpPr>
        <p:spPr bwMode="auto">
          <a:xfrm rot="14862585">
            <a:off x="1897064" y="5820570"/>
            <a:ext cx="33337" cy="476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9" name="Oval 531">
            <a:extLst>
              <a:ext uri="{FF2B5EF4-FFF2-40B4-BE49-F238E27FC236}">
                <a16:creationId xmlns:a16="http://schemas.microsoft.com/office/drawing/2014/main" id="{F926DADA-2C46-4E86-9232-A8B8584E5088}"/>
              </a:ext>
            </a:extLst>
          </p:cNvPr>
          <p:cNvSpPr>
            <a:spLocks noChangeArrowheads="1"/>
          </p:cNvSpPr>
          <p:nvPr/>
        </p:nvSpPr>
        <p:spPr bwMode="auto">
          <a:xfrm rot="16296940">
            <a:off x="2089945" y="5859463"/>
            <a:ext cx="3175" cy="127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60" name="Oval 532">
            <a:extLst>
              <a:ext uri="{FF2B5EF4-FFF2-40B4-BE49-F238E27FC236}">
                <a16:creationId xmlns:a16="http://schemas.microsoft.com/office/drawing/2014/main" id="{86D29866-1B8D-425F-8C14-868154724A1C}"/>
              </a:ext>
            </a:extLst>
          </p:cNvPr>
          <p:cNvSpPr>
            <a:spLocks noChangeArrowheads="1"/>
          </p:cNvSpPr>
          <p:nvPr/>
        </p:nvSpPr>
        <p:spPr bwMode="auto">
          <a:xfrm rot="16296940">
            <a:off x="2078832" y="5853113"/>
            <a:ext cx="4763"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1" name="Oval 533">
            <a:extLst>
              <a:ext uri="{FF2B5EF4-FFF2-40B4-BE49-F238E27FC236}">
                <a16:creationId xmlns:a16="http://schemas.microsoft.com/office/drawing/2014/main" id="{C4515B36-CC18-4F8E-835C-157D135BFA2E}"/>
              </a:ext>
            </a:extLst>
          </p:cNvPr>
          <p:cNvSpPr>
            <a:spLocks noChangeArrowheads="1"/>
          </p:cNvSpPr>
          <p:nvPr/>
        </p:nvSpPr>
        <p:spPr bwMode="auto">
          <a:xfrm rot="16296940">
            <a:off x="2090739" y="5841207"/>
            <a:ext cx="4762" cy="952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2" name="Oval 534">
            <a:extLst>
              <a:ext uri="{FF2B5EF4-FFF2-40B4-BE49-F238E27FC236}">
                <a16:creationId xmlns:a16="http://schemas.microsoft.com/office/drawing/2014/main" id="{BFD29C4C-44E6-4D86-98D6-B7E30D0B552D}"/>
              </a:ext>
            </a:extLst>
          </p:cNvPr>
          <p:cNvSpPr>
            <a:spLocks noChangeArrowheads="1"/>
          </p:cNvSpPr>
          <p:nvPr/>
        </p:nvSpPr>
        <p:spPr bwMode="auto">
          <a:xfrm rot="16296940">
            <a:off x="1987551" y="5831682"/>
            <a:ext cx="4762" cy="1587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3" name="Oval 535">
            <a:extLst>
              <a:ext uri="{FF2B5EF4-FFF2-40B4-BE49-F238E27FC236}">
                <a16:creationId xmlns:a16="http://schemas.microsoft.com/office/drawing/2014/main" id="{3A239927-BAA6-443D-9DD4-E18CE203E840}"/>
              </a:ext>
            </a:extLst>
          </p:cNvPr>
          <p:cNvSpPr>
            <a:spLocks noChangeArrowheads="1"/>
          </p:cNvSpPr>
          <p:nvPr/>
        </p:nvSpPr>
        <p:spPr bwMode="auto">
          <a:xfrm rot="16296940">
            <a:off x="2119314" y="5822157"/>
            <a:ext cx="4762" cy="952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4" name="Oval 536">
            <a:extLst>
              <a:ext uri="{FF2B5EF4-FFF2-40B4-BE49-F238E27FC236}">
                <a16:creationId xmlns:a16="http://schemas.microsoft.com/office/drawing/2014/main" id="{95A171D5-5FF7-47E4-BFCE-E3E2B2B1124C}"/>
              </a:ext>
            </a:extLst>
          </p:cNvPr>
          <p:cNvSpPr>
            <a:spLocks noChangeArrowheads="1"/>
          </p:cNvSpPr>
          <p:nvPr/>
        </p:nvSpPr>
        <p:spPr bwMode="auto">
          <a:xfrm rot="16296940">
            <a:off x="2119314" y="5812632"/>
            <a:ext cx="4762" cy="952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5" name="Oval 537">
            <a:extLst>
              <a:ext uri="{FF2B5EF4-FFF2-40B4-BE49-F238E27FC236}">
                <a16:creationId xmlns:a16="http://schemas.microsoft.com/office/drawing/2014/main" id="{1AB9232A-F455-4D4A-9A69-62E0D2658742}"/>
              </a:ext>
            </a:extLst>
          </p:cNvPr>
          <p:cNvSpPr>
            <a:spLocks noChangeArrowheads="1"/>
          </p:cNvSpPr>
          <p:nvPr/>
        </p:nvSpPr>
        <p:spPr bwMode="auto">
          <a:xfrm rot="16296940">
            <a:off x="2131220" y="5810251"/>
            <a:ext cx="4762"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6" name="Oval 538">
            <a:extLst>
              <a:ext uri="{FF2B5EF4-FFF2-40B4-BE49-F238E27FC236}">
                <a16:creationId xmlns:a16="http://schemas.microsoft.com/office/drawing/2014/main" id="{343BD5D9-5647-463D-95BC-6EF9218CA904}"/>
              </a:ext>
            </a:extLst>
          </p:cNvPr>
          <p:cNvSpPr>
            <a:spLocks noChangeArrowheads="1"/>
          </p:cNvSpPr>
          <p:nvPr/>
        </p:nvSpPr>
        <p:spPr bwMode="auto">
          <a:xfrm rot="16296940">
            <a:off x="1975645" y="5822951"/>
            <a:ext cx="4762"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7" name="Oval 539">
            <a:extLst>
              <a:ext uri="{FF2B5EF4-FFF2-40B4-BE49-F238E27FC236}">
                <a16:creationId xmlns:a16="http://schemas.microsoft.com/office/drawing/2014/main" id="{E7C5A54E-2542-496D-9D46-B0BD84AE04F0}"/>
              </a:ext>
            </a:extLst>
          </p:cNvPr>
          <p:cNvSpPr>
            <a:spLocks noChangeArrowheads="1"/>
          </p:cNvSpPr>
          <p:nvPr/>
        </p:nvSpPr>
        <p:spPr bwMode="auto">
          <a:xfrm rot="16296940">
            <a:off x="1903413" y="5833269"/>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8" name="Oval 540">
            <a:extLst>
              <a:ext uri="{FF2B5EF4-FFF2-40B4-BE49-F238E27FC236}">
                <a16:creationId xmlns:a16="http://schemas.microsoft.com/office/drawing/2014/main" id="{8425C01D-6A3F-4C9A-AF4C-50168BE6BEE0}"/>
              </a:ext>
            </a:extLst>
          </p:cNvPr>
          <p:cNvSpPr>
            <a:spLocks noChangeArrowheads="1"/>
          </p:cNvSpPr>
          <p:nvPr/>
        </p:nvSpPr>
        <p:spPr bwMode="auto">
          <a:xfrm rot="16296940">
            <a:off x="1921670" y="5838826"/>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9" name="Oval 541">
            <a:extLst>
              <a:ext uri="{FF2B5EF4-FFF2-40B4-BE49-F238E27FC236}">
                <a16:creationId xmlns:a16="http://schemas.microsoft.com/office/drawing/2014/main" id="{E4F04073-743A-48EC-85EB-7681AAA5E5A0}"/>
              </a:ext>
            </a:extLst>
          </p:cNvPr>
          <p:cNvSpPr>
            <a:spLocks noChangeArrowheads="1"/>
          </p:cNvSpPr>
          <p:nvPr/>
        </p:nvSpPr>
        <p:spPr bwMode="auto">
          <a:xfrm rot="16296940">
            <a:off x="1909763" y="5842794"/>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0" name="Oval 542">
            <a:extLst>
              <a:ext uri="{FF2B5EF4-FFF2-40B4-BE49-F238E27FC236}">
                <a16:creationId xmlns:a16="http://schemas.microsoft.com/office/drawing/2014/main" id="{1EB3EC22-E8C4-424C-A896-DC90B05271F9}"/>
              </a:ext>
            </a:extLst>
          </p:cNvPr>
          <p:cNvSpPr>
            <a:spLocks noChangeArrowheads="1"/>
          </p:cNvSpPr>
          <p:nvPr/>
        </p:nvSpPr>
        <p:spPr bwMode="auto">
          <a:xfrm rot="16296940">
            <a:off x="1959770" y="5865814"/>
            <a:ext cx="4763"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1" name="Oval 543">
            <a:extLst>
              <a:ext uri="{FF2B5EF4-FFF2-40B4-BE49-F238E27FC236}">
                <a16:creationId xmlns:a16="http://schemas.microsoft.com/office/drawing/2014/main" id="{FFA5EF5D-1151-440B-B975-162224E59636}"/>
              </a:ext>
            </a:extLst>
          </p:cNvPr>
          <p:cNvSpPr>
            <a:spLocks noChangeArrowheads="1"/>
          </p:cNvSpPr>
          <p:nvPr/>
        </p:nvSpPr>
        <p:spPr bwMode="auto">
          <a:xfrm rot="16296940">
            <a:off x="1972470" y="5881688"/>
            <a:ext cx="4762"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2" name="Oval 544">
            <a:extLst>
              <a:ext uri="{FF2B5EF4-FFF2-40B4-BE49-F238E27FC236}">
                <a16:creationId xmlns:a16="http://schemas.microsoft.com/office/drawing/2014/main" id="{F0ED9E38-902A-4817-9753-B141FE62EC3B}"/>
              </a:ext>
            </a:extLst>
          </p:cNvPr>
          <p:cNvSpPr>
            <a:spLocks noChangeArrowheads="1"/>
          </p:cNvSpPr>
          <p:nvPr/>
        </p:nvSpPr>
        <p:spPr bwMode="auto">
          <a:xfrm rot="16296940">
            <a:off x="1959770" y="5875339"/>
            <a:ext cx="4763"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3" name="Oval 545">
            <a:extLst>
              <a:ext uri="{FF2B5EF4-FFF2-40B4-BE49-F238E27FC236}">
                <a16:creationId xmlns:a16="http://schemas.microsoft.com/office/drawing/2014/main" id="{F4824CD9-CF48-47C0-BA45-38CCF6212C8A}"/>
              </a:ext>
            </a:extLst>
          </p:cNvPr>
          <p:cNvSpPr>
            <a:spLocks noChangeArrowheads="1"/>
          </p:cNvSpPr>
          <p:nvPr/>
        </p:nvSpPr>
        <p:spPr bwMode="auto">
          <a:xfrm rot="16296940">
            <a:off x="2090739" y="5850732"/>
            <a:ext cx="4762" cy="952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4" name="Oval 546">
            <a:extLst>
              <a:ext uri="{FF2B5EF4-FFF2-40B4-BE49-F238E27FC236}">
                <a16:creationId xmlns:a16="http://schemas.microsoft.com/office/drawing/2014/main" id="{30043605-B017-46F4-A924-A82AF6B4AF03}"/>
              </a:ext>
            </a:extLst>
          </p:cNvPr>
          <p:cNvSpPr>
            <a:spLocks noChangeArrowheads="1"/>
          </p:cNvSpPr>
          <p:nvPr/>
        </p:nvSpPr>
        <p:spPr bwMode="auto">
          <a:xfrm rot="16296940">
            <a:off x="1972470" y="5872163"/>
            <a:ext cx="4762"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5" name="Oval 547">
            <a:extLst>
              <a:ext uri="{FF2B5EF4-FFF2-40B4-BE49-F238E27FC236}">
                <a16:creationId xmlns:a16="http://schemas.microsoft.com/office/drawing/2014/main" id="{FF993413-A900-4563-BDDF-59C81CE8356B}"/>
              </a:ext>
            </a:extLst>
          </p:cNvPr>
          <p:cNvSpPr>
            <a:spLocks noChangeArrowheads="1"/>
          </p:cNvSpPr>
          <p:nvPr/>
        </p:nvSpPr>
        <p:spPr bwMode="auto">
          <a:xfrm rot="4380000">
            <a:off x="2340770" y="5589588"/>
            <a:ext cx="71437" cy="587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6" name="Freeform 548">
            <a:extLst>
              <a:ext uri="{FF2B5EF4-FFF2-40B4-BE49-F238E27FC236}">
                <a16:creationId xmlns:a16="http://schemas.microsoft.com/office/drawing/2014/main" id="{DC5864B9-0D2F-494F-B368-F43BE9251B49}"/>
              </a:ext>
            </a:extLst>
          </p:cNvPr>
          <p:cNvSpPr>
            <a:spLocks/>
          </p:cNvSpPr>
          <p:nvPr/>
        </p:nvSpPr>
        <p:spPr bwMode="auto">
          <a:xfrm rot="16296940">
            <a:off x="2443957" y="5283201"/>
            <a:ext cx="304800" cy="48577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7" name="Freeform 549">
            <a:extLst>
              <a:ext uri="{FF2B5EF4-FFF2-40B4-BE49-F238E27FC236}">
                <a16:creationId xmlns:a16="http://schemas.microsoft.com/office/drawing/2014/main" id="{83611692-1B7C-4A95-BF17-E03E5094A73D}"/>
              </a:ext>
            </a:extLst>
          </p:cNvPr>
          <p:cNvSpPr>
            <a:spLocks/>
          </p:cNvSpPr>
          <p:nvPr/>
        </p:nvSpPr>
        <p:spPr bwMode="auto">
          <a:xfrm rot="16296940">
            <a:off x="2528095" y="5365751"/>
            <a:ext cx="106362" cy="211137"/>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8" name="Freeform 550">
            <a:extLst>
              <a:ext uri="{FF2B5EF4-FFF2-40B4-BE49-F238E27FC236}">
                <a16:creationId xmlns:a16="http://schemas.microsoft.com/office/drawing/2014/main" id="{C9FF5EE4-EA82-4466-9CA7-50A1A74C2B15}"/>
              </a:ext>
            </a:extLst>
          </p:cNvPr>
          <p:cNvSpPr>
            <a:spLocks/>
          </p:cNvSpPr>
          <p:nvPr/>
        </p:nvSpPr>
        <p:spPr bwMode="auto">
          <a:xfrm rot="16296940">
            <a:off x="2647951" y="5544344"/>
            <a:ext cx="34925" cy="4603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9" name="Freeform 551">
            <a:extLst>
              <a:ext uri="{FF2B5EF4-FFF2-40B4-BE49-F238E27FC236}">
                <a16:creationId xmlns:a16="http://schemas.microsoft.com/office/drawing/2014/main" id="{96C99D2D-68AA-414F-9475-82AE6C965242}"/>
              </a:ext>
            </a:extLst>
          </p:cNvPr>
          <p:cNvSpPr>
            <a:spLocks/>
          </p:cNvSpPr>
          <p:nvPr/>
        </p:nvSpPr>
        <p:spPr bwMode="auto">
          <a:xfrm rot="16296940">
            <a:off x="2529683" y="5567364"/>
            <a:ext cx="34925" cy="476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0" name="Freeform 552">
            <a:extLst>
              <a:ext uri="{FF2B5EF4-FFF2-40B4-BE49-F238E27FC236}">
                <a16:creationId xmlns:a16="http://schemas.microsoft.com/office/drawing/2014/main" id="{5BB5300B-F839-40ED-9C62-7F41D6A796E4}"/>
              </a:ext>
            </a:extLst>
          </p:cNvPr>
          <p:cNvSpPr>
            <a:spLocks/>
          </p:cNvSpPr>
          <p:nvPr/>
        </p:nvSpPr>
        <p:spPr bwMode="auto">
          <a:xfrm rot="17489246">
            <a:off x="2689226" y="5512595"/>
            <a:ext cx="34925" cy="4286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1" name="Freeform 553">
            <a:extLst>
              <a:ext uri="{FF2B5EF4-FFF2-40B4-BE49-F238E27FC236}">
                <a16:creationId xmlns:a16="http://schemas.microsoft.com/office/drawing/2014/main" id="{45CEB96F-8E2D-4C28-853B-3BED81601694}"/>
              </a:ext>
            </a:extLst>
          </p:cNvPr>
          <p:cNvSpPr>
            <a:spLocks/>
          </p:cNvSpPr>
          <p:nvPr/>
        </p:nvSpPr>
        <p:spPr bwMode="auto">
          <a:xfrm rot="14862585">
            <a:off x="2547145" y="5527676"/>
            <a:ext cx="33337" cy="4286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2" name="Freeform 554">
            <a:extLst>
              <a:ext uri="{FF2B5EF4-FFF2-40B4-BE49-F238E27FC236}">
                <a16:creationId xmlns:a16="http://schemas.microsoft.com/office/drawing/2014/main" id="{14528131-7F62-4ADC-8775-CA00FA97ECE0}"/>
              </a:ext>
            </a:extLst>
          </p:cNvPr>
          <p:cNvSpPr>
            <a:spLocks/>
          </p:cNvSpPr>
          <p:nvPr/>
        </p:nvSpPr>
        <p:spPr bwMode="auto">
          <a:xfrm rot="14862585">
            <a:off x="2473326" y="5533232"/>
            <a:ext cx="33338" cy="476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3" name="Oval 555">
            <a:extLst>
              <a:ext uri="{FF2B5EF4-FFF2-40B4-BE49-F238E27FC236}">
                <a16:creationId xmlns:a16="http://schemas.microsoft.com/office/drawing/2014/main" id="{DC79E2E2-83C6-477F-89F2-709317028509}"/>
              </a:ext>
            </a:extLst>
          </p:cNvPr>
          <p:cNvSpPr>
            <a:spLocks noChangeArrowheads="1"/>
          </p:cNvSpPr>
          <p:nvPr/>
        </p:nvSpPr>
        <p:spPr bwMode="auto">
          <a:xfrm rot="16296940">
            <a:off x="2667001" y="5572920"/>
            <a:ext cx="3175" cy="1111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4" name="Oval 556">
            <a:extLst>
              <a:ext uri="{FF2B5EF4-FFF2-40B4-BE49-F238E27FC236}">
                <a16:creationId xmlns:a16="http://schemas.microsoft.com/office/drawing/2014/main" id="{EB0BD131-0844-4851-A6BB-BFF25B0130B3}"/>
              </a:ext>
            </a:extLst>
          </p:cNvPr>
          <p:cNvSpPr>
            <a:spLocks noChangeArrowheads="1"/>
          </p:cNvSpPr>
          <p:nvPr/>
        </p:nvSpPr>
        <p:spPr bwMode="auto">
          <a:xfrm rot="16296940">
            <a:off x="2655095" y="5565776"/>
            <a:ext cx="4762"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5" name="Oval 557">
            <a:extLst>
              <a:ext uri="{FF2B5EF4-FFF2-40B4-BE49-F238E27FC236}">
                <a16:creationId xmlns:a16="http://schemas.microsoft.com/office/drawing/2014/main" id="{4823D2C5-0D8D-440A-86FA-515C3B23382C}"/>
              </a:ext>
            </a:extLst>
          </p:cNvPr>
          <p:cNvSpPr>
            <a:spLocks noChangeArrowheads="1"/>
          </p:cNvSpPr>
          <p:nvPr/>
        </p:nvSpPr>
        <p:spPr bwMode="auto">
          <a:xfrm rot="16296940">
            <a:off x="2667795" y="5553076"/>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6" name="Oval 558">
            <a:extLst>
              <a:ext uri="{FF2B5EF4-FFF2-40B4-BE49-F238E27FC236}">
                <a16:creationId xmlns:a16="http://schemas.microsoft.com/office/drawing/2014/main" id="{FE1F304C-948C-424E-B6B0-C99DDCCDD7D1}"/>
              </a:ext>
            </a:extLst>
          </p:cNvPr>
          <p:cNvSpPr>
            <a:spLocks noChangeArrowheads="1"/>
          </p:cNvSpPr>
          <p:nvPr/>
        </p:nvSpPr>
        <p:spPr bwMode="auto">
          <a:xfrm rot="16296940">
            <a:off x="2563814" y="5544345"/>
            <a:ext cx="4763" cy="1587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7" name="Oval 559">
            <a:extLst>
              <a:ext uri="{FF2B5EF4-FFF2-40B4-BE49-F238E27FC236}">
                <a16:creationId xmlns:a16="http://schemas.microsoft.com/office/drawing/2014/main" id="{ECFBB3AA-9226-40F0-94B9-7C3C1ECA60D0}"/>
              </a:ext>
            </a:extLst>
          </p:cNvPr>
          <p:cNvSpPr>
            <a:spLocks noChangeArrowheads="1"/>
          </p:cNvSpPr>
          <p:nvPr/>
        </p:nvSpPr>
        <p:spPr bwMode="auto">
          <a:xfrm rot="16296940">
            <a:off x="2696370" y="5534026"/>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8" name="Oval 560">
            <a:extLst>
              <a:ext uri="{FF2B5EF4-FFF2-40B4-BE49-F238E27FC236}">
                <a16:creationId xmlns:a16="http://schemas.microsoft.com/office/drawing/2014/main" id="{3A914C61-6EED-4BA3-96BD-BC774DB2186D}"/>
              </a:ext>
            </a:extLst>
          </p:cNvPr>
          <p:cNvSpPr>
            <a:spLocks noChangeArrowheads="1"/>
          </p:cNvSpPr>
          <p:nvPr/>
        </p:nvSpPr>
        <p:spPr bwMode="auto">
          <a:xfrm rot="16296940">
            <a:off x="2696370" y="5524501"/>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9" name="Oval 561">
            <a:extLst>
              <a:ext uri="{FF2B5EF4-FFF2-40B4-BE49-F238E27FC236}">
                <a16:creationId xmlns:a16="http://schemas.microsoft.com/office/drawing/2014/main" id="{DDB9AE2D-A4FE-4B44-948A-4E75DF71A244}"/>
              </a:ext>
            </a:extLst>
          </p:cNvPr>
          <p:cNvSpPr>
            <a:spLocks noChangeArrowheads="1"/>
          </p:cNvSpPr>
          <p:nvPr/>
        </p:nvSpPr>
        <p:spPr bwMode="auto">
          <a:xfrm rot="16296940">
            <a:off x="2709070" y="5522914"/>
            <a:ext cx="4763"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0" name="Oval 562">
            <a:extLst>
              <a:ext uri="{FF2B5EF4-FFF2-40B4-BE49-F238E27FC236}">
                <a16:creationId xmlns:a16="http://schemas.microsoft.com/office/drawing/2014/main" id="{99657B73-0606-4D9C-AC66-5F756C42BED1}"/>
              </a:ext>
            </a:extLst>
          </p:cNvPr>
          <p:cNvSpPr>
            <a:spLocks noChangeArrowheads="1"/>
          </p:cNvSpPr>
          <p:nvPr/>
        </p:nvSpPr>
        <p:spPr bwMode="auto">
          <a:xfrm rot="16296940">
            <a:off x="2553495" y="5535614"/>
            <a:ext cx="4763"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1" name="Oval 563">
            <a:extLst>
              <a:ext uri="{FF2B5EF4-FFF2-40B4-BE49-F238E27FC236}">
                <a16:creationId xmlns:a16="http://schemas.microsoft.com/office/drawing/2014/main" id="{51E075F9-BE44-480F-887A-BBAED9738C7E}"/>
              </a:ext>
            </a:extLst>
          </p:cNvPr>
          <p:cNvSpPr>
            <a:spLocks noChangeArrowheads="1"/>
          </p:cNvSpPr>
          <p:nvPr/>
        </p:nvSpPr>
        <p:spPr bwMode="auto">
          <a:xfrm rot="16296940">
            <a:off x="2481263" y="5545932"/>
            <a:ext cx="4763"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2" name="Oval 564">
            <a:extLst>
              <a:ext uri="{FF2B5EF4-FFF2-40B4-BE49-F238E27FC236}">
                <a16:creationId xmlns:a16="http://schemas.microsoft.com/office/drawing/2014/main" id="{2BBF6742-96A7-4036-B68E-9FFD960E70B6}"/>
              </a:ext>
            </a:extLst>
          </p:cNvPr>
          <p:cNvSpPr>
            <a:spLocks noChangeArrowheads="1"/>
          </p:cNvSpPr>
          <p:nvPr/>
        </p:nvSpPr>
        <p:spPr bwMode="auto">
          <a:xfrm rot="16296940">
            <a:off x="2498726" y="5550694"/>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3" name="Oval 565">
            <a:extLst>
              <a:ext uri="{FF2B5EF4-FFF2-40B4-BE49-F238E27FC236}">
                <a16:creationId xmlns:a16="http://schemas.microsoft.com/office/drawing/2014/main" id="{57DFC4A1-0390-4D73-B887-A857A779AEBA}"/>
              </a:ext>
            </a:extLst>
          </p:cNvPr>
          <p:cNvSpPr>
            <a:spLocks noChangeArrowheads="1"/>
          </p:cNvSpPr>
          <p:nvPr/>
        </p:nvSpPr>
        <p:spPr bwMode="auto">
          <a:xfrm rot="16296940">
            <a:off x="2486026" y="5555457"/>
            <a:ext cx="4763"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4" name="Oval 566">
            <a:extLst>
              <a:ext uri="{FF2B5EF4-FFF2-40B4-BE49-F238E27FC236}">
                <a16:creationId xmlns:a16="http://schemas.microsoft.com/office/drawing/2014/main" id="{A8350B65-EA81-480C-AC3B-DF2046C7D847}"/>
              </a:ext>
            </a:extLst>
          </p:cNvPr>
          <p:cNvSpPr>
            <a:spLocks noChangeArrowheads="1"/>
          </p:cNvSpPr>
          <p:nvPr/>
        </p:nvSpPr>
        <p:spPr bwMode="auto">
          <a:xfrm rot="16296940">
            <a:off x="2536032" y="5578475"/>
            <a:ext cx="4762"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5" name="Oval 567">
            <a:extLst>
              <a:ext uri="{FF2B5EF4-FFF2-40B4-BE49-F238E27FC236}">
                <a16:creationId xmlns:a16="http://schemas.microsoft.com/office/drawing/2014/main" id="{08EC0073-BFBC-48A3-ACC7-47A4AB7FF3C2}"/>
              </a:ext>
            </a:extLst>
          </p:cNvPr>
          <p:cNvSpPr>
            <a:spLocks noChangeArrowheads="1"/>
          </p:cNvSpPr>
          <p:nvPr/>
        </p:nvSpPr>
        <p:spPr bwMode="auto">
          <a:xfrm rot="16296940">
            <a:off x="2548732" y="5594351"/>
            <a:ext cx="4763"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6" name="Oval 568">
            <a:extLst>
              <a:ext uri="{FF2B5EF4-FFF2-40B4-BE49-F238E27FC236}">
                <a16:creationId xmlns:a16="http://schemas.microsoft.com/office/drawing/2014/main" id="{358C497F-7E55-4B9C-98E6-B738652B2F94}"/>
              </a:ext>
            </a:extLst>
          </p:cNvPr>
          <p:cNvSpPr>
            <a:spLocks noChangeArrowheads="1"/>
          </p:cNvSpPr>
          <p:nvPr/>
        </p:nvSpPr>
        <p:spPr bwMode="auto">
          <a:xfrm rot="16296940">
            <a:off x="2536032" y="5588000"/>
            <a:ext cx="4762"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7" name="Oval 569">
            <a:extLst>
              <a:ext uri="{FF2B5EF4-FFF2-40B4-BE49-F238E27FC236}">
                <a16:creationId xmlns:a16="http://schemas.microsoft.com/office/drawing/2014/main" id="{827EC0C7-E0FA-4C6A-9729-66ECD19F5FA7}"/>
              </a:ext>
            </a:extLst>
          </p:cNvPr>
          <p:cNvSpPr>
            <a:spLocks noChangeArrowheads="1"/>
          </p:cNvSpPr>
          <p:nvPr/>
        </p:nvSpPr>
        <p:spPr bwMode="auto">
          <a:xfrm rot="16296940">
            <a:off x="2667795" y="5562601"/>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8" name="Oval 570">
            <a:extLst>
              <a:ext uri="{FF2B5EF4-FFF2-40B4-BE49-F238E27FC236}">
                <a16:creationId xmlns:a16="http://schemas.microsoft.com/office/drawing/2014/main" id="{4148342B-2E17-4BDF-B270-7E41039252D3}"/>
              </a:ext>
            </a:extLst>
          </p:cNvPr>
          <p:cNvSpPr>
            <a:spLocks noChangeArrowheads="1"/>
          </p:cNvSpPr>
          <p:nvPr/>
        </p:nvSpPr>
        <p:spPr bwMode="auto">
          <a:xfrm rot="16296940">
            <a:off x="2548732" y="5584826"/>
            <a:ext cx="4763"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9" name="Line 571">
            <a:extLst>
              <a:ext uri="{FF2B5EF4-FFF2-40B4-BE49-F238E27FC236}">
                <a16:creationId xmlns:a16="http://schemas.microsoft.com/office/drawing/2014/main" id="{009FB48E-E088-4677-A4C1-B75272F7C8FD}"/>
              </a:ext>
            </a:extLst>
          </p:cNvPr>
          <p:cNvSpPr>
            <a:spLocks noChangeShapeType="1"/>
          </p:cNvSpPr>
          <p:nvPr/>
        </p:nvSpPr>
        <p:spPr bwMode="auto">
          <a:xfrm flipV="1">
            <a:off x="8358982" y="5176838"/>
            <a:ext cx="609600" cy="685800"/>
          </a:xfrm>
          <a:prstGeom prst="line">
            <a:avLst/>
          </a:prstGeom>
          <a:noFill/>
          <a:ln w="38100">
            <a:solidFill>
              <a:srgbClr val="CC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800" name="Line 572">
            <a:extLst>
              <a:ext uri="{FF2B5EF4-FFF2-40B4-BE49-F238E27FC236}">
                <a16:creationId xmlns:a16="http://schemas.microsoft.com/office/drawing/2014/main" id="{661B2787-3B3F-40F2-ADBF-53638F8C3410}"/>
              </a:ext>
            </a:extLst>
          </p:cNvPr>
          <p:cNvSpPr>
            <a:spLocks noChangeShapeType="1"/>
          </p:cNvSpPr>
          <p:nvPr/>
        </p:nvSpPr>
        <p:spPr bwMode="auto">
          <a:xfrm>
            <a:off x="8276433" y="2509838"/>
            <a:ext cx="20637" cy="1014412"/>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801" name="Line 573">
            <a:extLst>
              <a:ext uri="{FF2B5EF4-FFF2-40B4-BE49-F238E27FC236}">
                <a16:creationId xmlns:a16="http://schemas.microsoft.com/office/drawing/2014/main" id="{CF1E02C0-363C-45D8-8F0A-5A2ABD85DF03}"/>
              </a:ext>
            </a:extLst>
          </p:cNvPr>
          <p:cNvSpPr>
            <a:spLocks noChangeShapeType="1"/>
          </p:cNvSpPr>
          <p:nvPr/>
        </p:nvSpPr>
        <p:spPr bwMode="auto">
          <a:xfrm flipV="1">
            <a:off x="10349707" y="5276850"/>
            <a:ext cx="0" cy="609600"/>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74" name="Rectangle 12">
            <a:extLst>
              <a:ext uri="{FF2B5EF4-FFF2-40B4-BE49-F238E27FC236}">
                <a16:creationId xmlns:a16="http://schemas.microsoft.com/office/drawing/2014/main" id="{5CF7466F-B939-40E1-9FC6-3E2E2CC2F0FA}"/>
              </a:ext>
            </a:extLst>
          </p:cNvPr>
          <p:cNvSpPr/>
          <p:nvPr/>
        </p:nvSpPr>
        <p:spPr>
          <a:xfrm>
            <a:off x="112409" y="1373434"/>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282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A6FD058C-EF7D-4CE1-8897-57D1DC83A4D1}"/>
              </a:ext>
            </a:extLst>
          </p:cNvPr>
          <p:cNvSpPr txBox="1">
            <a:spLocks noChangeArrowheads="1"/>
          </p:cNvSpPr>
          <p:nvPr/>
        </p:nvSpPr>
        <p:spPr bwMode="auto">
          <a:xfrm>
            <a:off x="1121569" y="0"/>
            <a:ext cx="10123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Buněčný původ peptidů </a:t>
            </a:r>
            <a:r>
              <a:rPr lang="cs-CZ" altLang="cs-CZ" sz="2800" b="1" dirty="0" err="1"/>
              <a:t>secernovaných</a:t>
            </a:r>
            <a:r>
              <a:rPr lang="cs-CZ" altLang="cs-CZ" sz="2800" b="1" dirty="0"/>
              <a:t> v AT</a:t>
            </a:r>
            <a:endParaRPr lang="fr-FR" altLang="cs-CZ" sz="2800" b="1" dirty="0"/>
          </a:p>
        </p:txBody>
      </p:sp>
      <p:sp>
        <p:nvSpPr>
          <p:cNvPr id="28675" name="Text Box 3">
            <a:extLst>
              <a:ext uri="{FF2B5EF4-FFF2-40B4-BE49-F238E27FC236}">
                <a16:creationId xmlns:a16="http://schemas.microsoft.com/office/drawing/2014/main" id="{CC04C2BB-50B0-4CA7-938A-F5154D169AAD}"/>
              </a:ext>
            </a:extLst>
          </p:cNvPr>
          <p:cNvSpPr txBox="1">
            <a:spLocks noChangeArrowheads="1"/>
          </p:cNvSpPr>
          <p:nvPr/>
        </p:nvSpPr>
        <p:spPr bwMode="auto">
          <a:xfrm>
            <a:off x="1346995" y="1074738"/>
            <a:ext cx="36181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chemeClr val="accent2"/>
                </a:solidFill>
              </a:rPr>
              <a:t>Adipocyt</a:t>
            </a:r>
            <a:r>
              <a:rPr lang="cs-CZ" altLang="cs-CZ" sz="2400" b="1" dirty="0">
                <a:solidFill>
                  <a:schemeClr val="accent2"/>
                </a:solidFill>
              </a:rPr>
              <a:t>y</a:t>
            </a:r>
            <a:r>
              <a:rPr lang="fr-FR" altLang="cs-CZ" sz="2400" b="1" dirty="0">
                <a:solidFill>
                  <a:schemeClr val="accent2"/>
                </a:solidFill>
              </a:rPr>
              <a:t> </a:t>
            </a:r>
            <a:r>
              <a:rPr lang="fr-FR" altLang="cs-CZ" sz="2400" b="1" dirty="0">
                <a:solidFill>
                  <a:schemeClr val="accent2"/>
                </a:solidFill>
                <a:sym typeface="Wingdings" panose="05000000000000000000" pitchFamily="2" charset="2"/>
              </a:rPr>
              <a:t> Adipokin</a:t>
            </a:r>
            <a:r>
              <a:rPr lang="cs-CZ" altLang="cs-CZ" sz="2400" b="1" dirty="0">
                <a:solidFill>
                  <a:schemeClr val="accent2"/>
                </a:solidFill>
                <a:sym typeface="Wingdings" panose="05000000000000000000" pitchFamily="2" charset="2"/>
              </a:rPr>
              <a:t>y</a:t>
            </a:r>
            <a:endParaRPr lang="fr-FR" altLang="cs-CZ" sz="2400" b="1" dirty="0">
              <a:solidFill>
                <a:schemeClr val="accent2"/>
              </a:solidFill>
            </a:endParaRPr>
          </a:p>
        </p:txBody>
      </p:sp>
      <p:sp>
        <p:nvSpPr>
          <p:cNvPr id="28676" name="Text Box 4">
            <a:extLst>
              <a:ext uri="{FF2B5EF4-FFF2-40B4-BE49-F238E27FC236}">
                <a16:creationId xmlns:a16="http://schemas.microsoft.com/office/drawing/2014/main" id="{99DFDCAC-202A-4289-81C8-C0872D52EF34}"/>
              </a:ext>
            </a:extLst>
          </p:cNvPr>
          <p:cNvSpPr txBox="1">
            <a:spLocks noChangeArrowheads="1"/>
          </p:cNvSpPr>
          <p:nvPr/>
        </p:nvSpPr>
        <p:spPr bwMode="auto">
          <a:xfrm>
            <a:off x="6392069" y="1074739"/>
            <a:ext cx="51972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400" b="1" dirty="0">
                <a:solidFill>
                  <a:schemeClr val="accent2"/>
                </a:solidFill>
              </a:rPr>
              <a:t>Buňky </a:t>
            </a:r>
            <a:r>
              <a:rPr lang="cs-CZ" altLang="cs-CZ" sz="2400" b="1" dirty="0" err="1">
                <a:solidFill>
                  <a:schemeClr val="accent2"/>
                </a:solidFill>
              </a:rPr>
              <a:t>stromální</a:t>
            </a:r>
            <a:r>
              <a:rPr lang="cs-CZ" altLang="cs-CZ" sz="2400" b="1" dirty="0">
                <a:solidFill>
                  <a:schemeClr val="accent2"/>
                </a:solidFill>
              </a:rPr>
              <a:t> vaskulární frakce</a:t>
            </a:r>
            <a:endParaRPr lang="fr-FR" altLang="cs-CZ" sz="2400" b="1" dirty="0">
              <a:solidFill>
                <a:schemeClr val="accent2"/>
              </a:solidFill>
            </a:endParaRPr>
          </a:p>
          <a:p>
            <a:pPr eaLnBrk="1" hangingPunct="1"/>
            <a:r>
              <a:rPr lang="fr-FR" altLang="cs-CZ" sz="2400" b="1" dirty="0">
                <a:solidFill>
                  <a:schemeClr val="accent2"/>
                </a:solidFill>
                <a:sym typeface="Wingdings" panose="05000000000000000000" pitchFamily="2" charset="2"/>
              </a:rPr>
              <a:t> cytokin</a:t>
            </a:r>
            <a:r>
              <a:rPr lang="cs-CZ" altLang="cs-CZ" sz="2400" b="1" dirty="0">
                <a:solidFill>
                  <a:schemeClr val="accent2"/>
                </a:solidFill>
                <a:sym typeface="Wingdings" panose="05000000000000000000" pitchFamily="2" charset="2"/>
              </a:rPr>
              <a:t>y</a:t>
            </a:r>
            <a:r>
              <a:rPr lang="fr-FR" altLang="cs-CZ" sz="2400" b="1" dirty="0">
                <a:solidFill>
                  <a:schemeClr val="accent2"/>
                </a:solidFill>
                <a:sym typeface="Wingdings" panose="05000000000000000000" pitchFamily="2" charset="2"/>
              </a:rPr>
              <a:t> &amp; chem</a:t>
            </a:r>
            <a:r>
              <a:rPr lang="cs-CZ" altLang="cs-CZ" sz="2400" b="1" dirty="0" err="1">
                <a:solidFill>
                  <a:schemeClr val="accent2"/>
                </a:solidFill>
                <a:sym typeface="Wingdings" panose="05000000000000000000" pitchFamily="2" charset="2"/>
              </a:rPr>
              <a:t>okiny</a:t>
            </a:r>
            <a:endParaRPr lang="fr-FR" altLang="cs-CZ" sz="2400" b="1" dirty="0">
              <a:solidFill>
                <a:schemeClr val="accent2"/>
              </a:solidFill>
            </a:endParaRPr>
          </a:p>
        </p:txBody>
      </p:sp>
      <p:sp>
        <p:nvSpPr>
          <p:cNvPr id="28677" name="Line 5">
            <a:extLst>
              <a:ext uri="{FF2B5EF4-FFF2-40B4-BE49-F238E27FC236}">
                <a16:creationId xmlns:a16="http://schemas.microsoft.com/office/drawing/2014/main" id="{B0291ECE-9C4C-436C-A33F-312EEEA1FECB}"/>
              </a:ext>
            </a:extLst>
          </p:cNvPr>
          <p:cNvSpPr>
            <a:spLocks noChangeShapeType="1"/>
          </p:cNvSpPr>
          <p:nvPr/>
        </p:nvSpPr>
        <p:spPr bwMode="auto">
          <a:xfrm>
            <a:off x="5818982" y="831850"/>
            <a:ext cx="0" cy="602615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grpSp>
        <p:nvGrpSpPr>
          <p:cNvPr id="28678" name="Group 6">
            <a:extLst>
              <a:ext uri="{FF2B5EF4-FFF2-40B4-BE49-F238E27FC236}">
                <a16:creationId xmlns:a16="http://schemas.microsoft.com/office/drawing/2014/main" id="{CB40FD90-D5B5-4D7C-9647-F8FCBB48E903}"/>
              </a:ext>
            </a:extLst>
          </p:cNvPr>
          <p:cNvGrpSpPr>
            <a:grpSpLocks/>
          </p:cNvGrpSpPr>
          <p:nvPr/>
        </p:nvGrpSpPr>
        <p:grpSpPr bwMode="auto">
          <a:xfrm rot="21155494">
            <a:off x="6890545" y="2027238"/>
            <a:ext cx="1516063" cy="1504950"/>
            <a:chOff x="4252" y="1741"/>
            <a:chExt cx="311" cy="360"/>
          </a:xfrm>
        </p:grpSpPr>
        <p:sp>
          <p:nvSpPr>
            <p:cNvPr id="28696" name="Freeform 7">
              <a:extLst>
                <a:ext uri="{FF2B5EF4-FFF2-40B4-BE49-F238E27FC236}">
                  <a16:creationId xmlns:a16="http://schemas.microsoft.com/office/drawing/2014/main" id="{01AC71AE-710B-46B6-A179-195A6D5B2491}"/>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7" name="Oval 8">
              <a:extLst>
                <a:ext uri="{FF2B5EF4-FFF2-40B4-BE49-F238E27FC236}">
                  <a16:creationId xmlns:a16="http://schemas.microsoft.com/office/drawing/2014/main" id="{CF74BB51-08AE-41C5-B050-6910E44951FD}"/>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8679" name="Group 9">
            <a:extLst>
              <a:ext uri="{FF2B5EF4-FFF2-40B4-BE49-F238E27FC236}">
                <a16:creationId xmlns:a16="http://schemas.microsoft.com/office/drawing/2014/main" id="{9605B5B5-E08D-431F-904E-982341EEA3AF}"/>
              </a:ext>
            </a:extLst>
          </p:cNvPr>
          <p:cNvGrpSpPr>
            <a:grpSpLocks/>
          </p:cNvGrpSpPr>
          <p:nvPr/>
        </p:nvGrpSpPr>
        <p:grpSpPr bwMode="auto">
          <a:xfrm rot="21155494">
            <a:off x="8738394" y="2222500"/>
            <a:ext cx="825500" cy="1049338"/>
            <a:chOff x="2593" y="1499"/>
            <a:chExt cx="102" cy="104"/>
          </a:xfrm>
        </p:grpSpPr>
        <p:sp>
          <p:nvSpPr>
            <p:cNvPr id="28694" name="Oval 10">
              <a:extLst>
                <a:ext uri="{FF2B5EF4-FFF2-40B4-BE49-F238E27FC236}">
                  <a16:creationId xmlns:a16="http://schemas.microsoft.com/office/drawing/2014/main" id="{68EDECD5-EE62-493F-83B4-8C62ACAE87F8}"/>
                </a:ext>
              </a:extLst>
            </p:cNvPr>
            <p:cNvSpPr>
              <a:spLocks noChangeArrowheads="1"/>
            </p:cNvSpPr>
            <p:nvPr/>
          </p:nvSpPr>
          <p:spPr bwMode="auto">
            <a:xfrm rot="136696" flipV="1">
              <a:off x="2593" y="1499"/>
              <a:ext cx="102" cy="1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5" name="Oval 11">
              <a:extLst>
                <a:ext uri="{FF2B5EF4-FFF2-40B4-BE49-F238E27FC236}">
                  <a16:creationId xmlns:a16="http://schemas.microsoft.com/office/drawing/2014/main" id="{5C58FD77-6007-4ACA-825B-7DFC231F02E0}"/>
                </a:ext>
              </a:extLst>
            </p:cNvPr>
            <p:cNvSpPr>
              <a:spLocks noChangeArrowheads="1"/>
            </p:cNvSpPr>
            <p:nvPr/>
          </p:nvSpPr>
          <p:spPr bwMode="auto">
            <a:xfrm rot="136696" flipV="1">
              <a:off x="2620" y="1556"/>
              <a:ext cx="33" cy="29"/>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8680" name="Group 12">
            <a:extLst>
              <a:ext uri="{FF2B5EF4-FFF2-40B4-BE49-F238E27FC236}">
                <a16:creationId xmlns:a16="http://schemas.microsoft.com/office/drawing/2014/main" id="{3E620DA1-A9E2-4CBD-8362-67A9361CC462}"/>
              </a:ext>
            </a:extLst>
          </p:cNvPr>
          <p:cNvGrpSpPr>
            <a:grpSpLocks/>
          </p:cNvGrpSpPr>
          <p:nvPr/>
        </p:nvGrpSpPr>
        <p:grpSpPr bwMode="auto">
          <a:xfrm>
            <a:off x="9859169" y="2449513"/>
            <a:ext cx="1042988" cy="576262"/>
            <a:chOff x="1085" y="2607"/>
            <a:chExt cx="656" cy="363"/>
          </a:xfrm>
        </p:grpSpPr>
        <p:sp>
          <p:nvSpPr>
            <p:cNvPr id="28692" name="Oval 13">
              <a:extLst>
                <a:ext uri="{FF2B5EF4-FFF2-40B4-BE49-F238E27FC236}">
                  <a16:creationId xmlns:a16="http://schemas.microsoft.com/office/drawing/2014/main" id="{CBFD1C78-F5C0-4532-AB94-487DA9F390FA}"/>
                </a:ext>
              </a:extLst>
            </p:cNvPr>
            <p:cNvSpPr>
              <a:spLocks noChangeArrowheads="1"/>
            </p:cNvSpPr>
            <p:nvPr/>
          </p:nvSpPr>
          <p:spPr bwMode="auto">
            <a:xfrm>
              <a:off x="1085" y="2607"/>
              <a:ext cx="656" cy="36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3" name="Oval 14">
              <a:extLst>
                <a:ext uri="{FF2B5EF4-FFF2-40B4-BE49-F238E27FC236}">
                  <a16:creationId xmlns:a16="http://schemas.microsoft.com/office/drawing/2014/main" id="{73CAD207-BD17-4B66-88CA-F6CC8CF54A8F}"/>
                </a:ext>
              </a:extLst>
            </p:cNvPr>
            <p:cNvSpPr>
              <a:spLocks noChangeArrowheads="1"/>
            </p:cNvSpPr>
            <p:nvPr/>
          </p:nvSpPr>
          <p:spPr bwMode="auto">
            <a:xfrm>
              <a:off x="1289" y="2671"/>
              <a:ext cx="248" cy="2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8681" name="Freeform 15">
            <a:extLst>
              <a:ext uri="{FF2B5EF4-FFF2-40B4-BE49-F238E27FC236}">
                <a16:creationId xmlns:a16="http://schemas.microsoft.com/office/drawing/2014/main" id="{ED46762E-EB55-4E7D-B696-FD43F748E164}"/>
              </a:ext>
            </a:extLst>
          </p:cNvPr>
          <p:cNvSpPr>
            <a:spLocks/>
          </p:cNvSpPr>
          <p:nvPr/>
        </p:nvSpPr>
        <p:spPr bwMode="auto">
          <a:xfrm>
            <a:off x="7784308" y="3594101"/>
            <a:ext cx="1196975" cy="874713"/>
          </a:xfrm>
          <a:custGeom>
            <a:avLst/>
            <a:gdLst>
              <a:gd name="T0" fmla="*/ 0 w 754"/>
              <a:gd name="T1" fmla="*/ 0 h 551"/>
              <a:gd name="T2" fmla="*/ 627 w 754"/>
              <a:gd name="T3" fmla="*/ 288 h 551"/>
              <a:gd name="T4" fmla="*/ 754 w 754"/>
              <a:gd name="T5" fmla="*/ 551 h 551"/>
              <a:gd name="T6" fmla="*/ 0 60000 65536"/>
              <a:gd name="T7" fmla="*/ 0 60000 65536"/>
              <a:gd name="T8" fmla="*/ 0 60000 65536"/>
              <a:gd name="T9" fmla="*/ 0 w 754"/>
              <a:gd name="T10" fmla="*/ 0 h 551"/>
              <a:gd name="T11" fmla="*/ 754 w 754"/>
              <a:gd name="T12" fmla="*/ 551 h 551"/>
            </a:gdLst>
            <a:ahLst/>
            <a:cxnLst>
              <a:cxn ang="T6">
                <a:pos x="T0" y="T1"/>
              </a:cxn>
              <a:cxn ang="T7">
                <a:pos x="T2" y="T3"/>
              </a:cxn>
              <a:cxn ang="T8">
                <a:pos x="T4" y="T5"/>
              </a:cxn>
            </a:cxnLst>
            <a:rect l="T9" t="T10" r="T11" b="T12"/>
            <a:pathLst>
              <a:path w="754" h="551">
                <a:moveTo>
                  <a:pt x="0" y="0"/>
                </a:moveTo>
                <a:cubicBezTo>
                  <a:pt x="250" y="98"/>
                  <a:pt x="501" y="196"/>
                  <a:pt x="627" y="288"/>
                </a:cubicBezTo>
                <a:cubicBezTo>
                  <a:pt x="753" y="380"/>
                  <a:pt x="753" y="465"/>
                  <a:pt x="754" y="55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2" name="Freeform 16">
            <a:extLst>
              <a:ext uri="{FF2B5EF4-FFF2-40B4-BE49-F238E27FC236}">
                <a16:creationId xmlns:a16="http://schemas.microsoft.com/office/drawing/2014/main" id="{27D86D82-BDF0-4B3D-9B2A-FBF09A27CC1C}"/>
              </a:ext>
            </a:extLst>
          </p:cNvPr>
          <p:cNvSpPr>
            <a:spLocks/>
          </p:cNvSpPr>
          <p:nvPr/>
        </p:nvSpPr>
        <p:spPr bwMode="auto">
          <a:xfrm flipH="1">
            <a:off x="8978107" y="3594101"/>
            <a:ext cx="1200150" cy="874713"/>
          </a:xfrm>
          <a:custGeom>
            <a:avLst/>
            <a:gdLst>
              <a:gd name="T0" fmla="*/ 0 w 754"/>
              <a:gd name="T1" fmla="*/ 0 h 551"/>
              <a:gd name="T2" fmla="*/ 627 w 754"/>
              <a:gd name="T3" fmla="*/ 288 h 551"/>
              <a:gd name="T4" fmla="*/ 754 w 754"/>
              <a:gd name="T5" fmla="*/ 551 h 551"/>
              <a:gd name="T6" fmla="*/ 0 60000 65536"/>
              <a:gd name="T7" fmla="*/ 0 60000 65536"/>
              <a:gd name="T8" fmla="*/ 0 60000 65536"/>
              <a:gd name="T9" fmla="*/ 0 w 754"/>
              <a:gd name="T10" fmla="*/ 0 h 551"/>
              <a:gd name="T11" fmla="*/ 754 w 754"/>
              <a:gd name="T12" fmla="*/ 551 h 551"/>
            </a:gdLst>
            <a:ahLst/>
            <a:cxnLst>
              <a:cxn ang="T6">
                <a:pos x="T0" y="T1"/>
              </a:cxn>
              <a:cxn ang="T7">
                <a:pos x="T2" y="T3"/>
              </a:cxn>
              <a:cxn ang="T8">
                <a:pos x="T4" y="T5"/>
              </a:cxn>
            </a:cxnLst>
            <a:rect l="T9" t="T10" r="T11" b="T12"/>
            <a:pathLst>
              <a:path w="754" h="551">
                <a:moveTo>
                  <a:pt x="0" y="0"/>
                </a:moveTo>
                <a:cubicBezTo>
                  <a:pt x="250" y="98"/>
                  <a:pt x="501" y="196"/>
                  <a:pt x="627" y="288"/>
                </a:cubicBezTo>
                <a:cubicBezTo>
                  <a:pt x="753" y="380"/>
                  <a:pt x="753" y="465"/>
                  <a:pt x="754" y="55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3" name="AutoShape 17">
            <a:extLst>
              <a:ext uri="{FF2B5EF4-FFF2-40B4-BE49-F238E27FC236}">
                <a16:creationId xmlns:a16="http://schemas.microsoft.com/office/drawing/2014/main" id="{80BAC854-CBCD-4396-A2FF-E2A8C8E9E083}"/>
              </a:ext>
            </a:extLst>
          </p:cNvPr>
          <p:cNvSpPr>
            <a:spLocks noChangeArrowheads="1"/>
          </p:cNvSpPr>
          <p:nvPr/>
        </p:nvSpPr>
        <p:spPr bwMode="auto">
          <a:xfrm flipV="1">
            <a:off x="8820944" y="4375151"/>
            <a:ext cx="325438" cy="201613"/>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4" name="Text Box 18">
            <a:extLst>
              <a:ext uri="{FF2B5EF4-FFF2-40B4-BE49-F238E27FC236}">
                <a16:creationId xmlns:a16="http://schemas.microsoft.com/office/drawing/2014/main" id="{1ED919D3-B2DD-450A-9479-2F6E4BB5714B}"/>
              </a:ext>
            </a:extLst>
          </p:cNvPr>
          <p:cNvSpPr txBox="1">
            <a:spLocks noChangeArrowheads="1"/>
          </p:cNvSpPr>
          <p:nvPr/>
        </p:nvSpPr>
        <p:spPr bwMode="auto">
          <a:xfrm>
            <a:off x="6199982" y="4603751"/>
            <a:ext cx="49720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Monocyte chemoattractant protein 1 (MCP1)</a:t>
            </a:r>
          </a:p>
          <a:p>
            <a:pPr eaLnBrk="1" hangingPunct="1"/>
            <a:r>
              <a:rPr lang="fr-FR" altLang="cs-CZ" b="1" dirty="0"/>
              <a:t>Macrophage inflammatory protein (MIP)</a:t>
            </a:r>
          </a:p>
          <a:p>
            <a:pPr eaLnBrk="1" hangingPunct="1"/>
            <a:r>
              <a:rPr lang="fr-FR" altLang="cs-CZ" b="1" dirty="0"/>
              <a:t>Tumor necrosis </a:t>
            </a:r>
            <a:r>
              <a:rPr lang="cs-CZ" altLang="cs-CZ" b="1" dirty="0"/>
              <a:t>faktor </a:t>
            </a:r>
            <a:r>
              <a:rPr lang="fr-FR" altLang="cs-CZ" b="1" dirty="0">
                <a:latin typeface="Symbol" panose="05050102010706020507" pitchFamily="18" charset="2"/>
              </a:rPr>
              <a:t>a</a:t>
            </a:r>
            <a:r>
              <a:rPr lang="fr-FR" altLang="cs-CZ" b="1" dirty="0"/>
              <a:t> (TNF</a:t>
            </a:r>
            <a:r>
              <a:rPr lang="fr-FR" altLang="cs-CZ" b="1" dirty="0">
                <a:latin typeface="Symbol" panose="05050102010706020507" pitchFamily="18" charset="2"/>
              </a:rPr>
              <a:t>a</a:t>
            </a:r>
            <a:r>
              <a:rPr lang="fr-FR" altLang="cs-CZ" b="1" dirty="0"/>
              <a:t>)</a:t>
            </a:r>
          </a:p>
          <a:p>
            <a:pPr eaLnBrk="1" hangingPunct="1"/>
            <a:r>
              <a:rPr lang="fr-FR" altLang="cs-CZ" b="1" dirty="0"/>
              <a:t>Interleukin</a:t>
            </a:r>
            <a:r>
              <a:rPr lang="cs-CZ" altLang="cs-CZ" b="1" dirty="0"/>
              <a:t>y</a:t>
            </a:r>
            <a:r>
              <a:rPr lang="fr-FR" altLang="cs-CZ" b="1" dirty="0"/>
              <a:t> 1</a:t>
            </a:r>
            <a:r>
              <a:rPr lang="fr-FR" altLang="cs-CZ" b="1" dirty="0">
                <a:latin typeface="Symbol" panose="05050102010706020507" pitchFamily="18" charset="2"/>
              </a:rPr>
              <a:t>b</a:t>
            </a:r>
            <a:r>
              <a:rPr lang="fr-FR" altLang="cs-CZ" b="1" dirty="0"/>
              <a:t>, 6, 8, 10, ….</a:t>
            </a:r>
          </a:p>
          <a:p>
            <a:pPr eaLnBrk="1" hangingPunct="1"/>
            <a:r>
              <a:rPr lang="fr-FR" altLang="cs-CZ" b="1" dirty="0"/>
              <a:t>Chem</a:t>
            </a:r>
            <a:r>
              <a:rPr lang="cs-CZ" altLang="cs-CZ" b="1" dirty="0" err="1"/>
              <a:t>okiny</a:t>
            </a:r>
            <a:endParaRPr lang="fr-FR" altLang="cs-CZ" b="1" dirty="0"/>
          </a:p>
          <a:p>
            <a:pPr eaLnBrk="1" hangingPunct="1"/>
            <a:r>
              <a:rPr lang="fr-FR" altLang="cs-CZ" b="1" dirty="0"/>
              <a:t>Resistin</a:t>
            </a:r>
          </a:p>
          <a:p>
            <a:pPr eaLnBrk="1" hangingPunct="1"/>
            <a:r>
              <a:rPr lang="fr-FR" altLang="cs-CZ" b="1" dirty="0"/>
              <a:t>Apelin</a:t>
            </a:r>
          </a:p>
          <a:p>
            <a:pPr eaLnBrk="1" hangingPunct="1"/>
            <a:r>
              <a:rPr lang="fr-FR" altLang="cs-CZ" b="1" dirty="0"/>
              <a:t>…</a:t>
            </a:r>
          </a:p>
        </p:txBody>
      </p:sp>
      <p:grpSp>
        <p:nvGrpSpPr>
          <p:cNvPr id="28685" name="Group 19">
            <a:extLst>
              <a:ext uri="{FF2B5EF4-FFF2-40B4-BE49-F238E27FC236}">
                <a16:creationId xmlns:a16="http://schemas.microsoft.com/office/drawing/2014/main" id="{734CCCB8-0EDD-480A-8A53-DC0DE317CFC8}"/>
              </a:ext>
            </a:extLst>
          </p:cNvPr>
          <p:cNvGrpSpPr>
            <a:grpSpLocks/>
          </p:cNvGrpSpPr>
          <p:nvPr/>
        </p:nvGrpSpPr>
        <p:grpSpPr bwMode="auto">
          <a:xfrm rot="21155494" flipV="1">
            <a:off x="2232819" y="1700214"/>
            <a:ext cx="1714500" cy="1584325"/>
            <a:chOff x="2624" y="1152"/>
            <a:chExt cx="782" cy="614"/>
          </a:xfrm>
        </p:grpSpPr>
        <p:sp>
          <p:nvSpPr>
            <p:cNvPr id="28689" name="Oval 20">
              <a:extLst>
                <a:ext uri="{FF2B5EF4-FFF2-40B4-BE49-F238E27FC236}">
                  <a16:creationId xmlns:a16="http://schemas.microsoft.com/office/drawing/2014/main" id="{A5101FA9-88B4-4039-9A12-730A9FC91A9A}"/>
                </a:ext>
              </a:extLst>
            </p:cNvPr>
            <p:cNvSpPr>
              <a:spLocks noChangeArrowheads="1"/>
            </p:cNvSpPr>
            <p:nvPr/>
          </p:nvSpPr>
          <p:spPr bwMode="auto">
            <a:xfrm>
              <a:off x="2624" y="1152"/>
              <a:ext cx="782" cy="61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0" name="Oval 21">
              <a:extLst>
                <a:ext uri="{FF2B5EF4-FFF2-40B4-BE49-F238E27FC236}">
                  <a16:creationId xmlns:a16="http://schemas.microsoft.com/office/drawing/2014/main" id="{7078E96F-7854-40EF-8166-99CBDF337B67}"/>
                </a:ext>
              </a:extLst>
            </p:cNvPr>
            <p:cNvSpPr>
              <a:spLocks noChangeArrowheads="1"/>
            </p:cNvSpPr>
            <p:nvPr/>
          </p:nvSpPr>
          <p:spPr bwMode="auto">
            <a:xfrm>
              <a:off x="2684" y="1157"/>
              <a:ext cx="662" cy="52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1" name="Oval 22">
              <a:extLst>
                <a:ext uri="{FF2B5EF4-FFF2-40B4-BE49-F238E27FC236}">
                  <a16:creationId xmlns:a16="http://schemas.microsoft.com/office/drawing/2014/main" id="{5864F0BB-5AB1-4AA2-8A2A-6CE444E832BD}"/>
                </a:ext>
              </a:extLst>
            </p:cNvPr>
            <p:cNvSpPr>
              <a:spLocks noChangeArrowheads="1"/>
            </p:cNvSpPr>
            <p:nvPr/>
          </p:nvSpPr>
          <p:spPr bwMode="auto">
            <a:xfrm>
              <a:off x="2838" y="1671"/>
              <a:ext cx="314" cy="9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8686" name="AutoShape 23">
            <a:extLst>
              <a:ext uri="{FF2B5EF4-FFF2-40B4-BE49-F238E27FC236}">
                <a16:creationId xmlns:a16="http://schemas.microsoft.com/office/drawing/2014/main" id="{31D543DC-027D-4FE2-8E8D-41F0F8AE9EC9}"/>
              </a:ext>
            </a:extLst>
          </p:cNvPr>
          <p:cNvSpPr>
            <a:spLocks noChangeArrowheads="1"/>
          </p:cNvSpPr>
          <p:nvPr/>
        </p:nvSpPr>
        <p:spPr bwMode="auto">
          <a:xfrm flipV="1">
            <a:off x="2899569" y="4375151"/>
            <a:ext cx="325438" cy="201613"/>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7" name="Line 24">
            <a:extLst>
              <a:ext uri="{FF2B5EF4-FFF2-40B4-BE49-F238E27FC236}">
                <a16:creationId xmlns:a16="http://schemas.microsoft.com/office/drawing/2014/main" id="{436BD1E2-6199-4C5F-AF1A-D872C4EF4A4D}"/>
              </a:ext>
            </a:extLst>
          </p:cNvPr>
          <p:cNvSpPr>
            <a:spLocks noChangeShapeType="1"/>
          </p:cNvSpPr>
          <p:nvPr/>
        </p:nvSpPr>
        <p:spPr bwMode="auto">
          <a:xfrm>
            <a:off x="3061494" y="3411539"/>
            <a:ext cx="0" cy="10763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8" name="Text Box 25">
            <a:extLst>
              <a:ext uri="{FF2B5EF4-FFF2-40B4-BE49-F238E27FC236}">
                <a16:creationId xmlns:a16="http://schemas.microsoft.com/office/drawing/2014/main" id="{B620AB2C-2B45-4CFC-8485-F375CED48F5D}"/>
              </a:ext>
            </a:extLst>
          </p:cNvPr>
          <p:cNvSpPr txBox="1">
            <a:spLocks noChangeArrowheads="1"/>
          </p:cNvSpPr>
          <p:nvPr/>
        </p:nvSpPr>
        <p:spPr bwMode="auto">
          <a:xfrm>
            <a:off x="1126333" y="4754563"/>
            <a:ext cx="370363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Leptin</a:t>
            </a:r>
          </a:p>
          <a:p>
            <a:pPr eaLnBrk="1" hangingPunct="1"/>
            <a:r>
              <a:rPr lang="fr-FR" altLang="cs-CZ" b="1" dirty="0"/>
              <a:t>Adipone</a:t>
            </a:r>
            <a:r>
              <a:rPr lang="cs-CZ" altLang="cs-CZ" b="1" dirty="0"/>
              <a:t>k</a:t>
            </a:r>
            <a:r>
              <a:rPr lang="fr-FR" altLang="cs-CZ" b="1" dirty="0"/>
              <a:t>tin</a:t>
            </a:r>
          </a:p>
          <a:p>
            <a:pPr eaLnBrk="1" hangingPunct="1"/>
            <a:r>
              <a:rPr lang="fr-FR" altLang="cs-CZ" b="1" dirty="0"/>
              <a:t>S</a:t>
            </a:r>
            <a:r>
              <a:rPr lang="cs-CZ" altLang="cs-CZ" b="1" dirty="0" err="1"/>
              <a:t>érový</a:t>
            </a:r>
            <a:r>
              <a:rPr lang="cs-CZ" altLang="cs-CZ" b="1" dirty="0"/>
              <a:t> amyloid</a:t>
            </a:r>
            <a:endParaRPr lang="fr-FR" altLang="cs-CZ" b="1" dirty="0"/>
          </a:p>
          <a:p>
            <a:pPr eaLnBrk="1" hangingPunct="1"/>
            <a:r>
              <a:rPr lang="fr-FR" altLang="cs-CZ" b="1" dirty="0"/>
              <a:t>Retinol binding protein 4 (RBP4)</a:t>
            </a:r>
          </a:p>
          <a:p>
            <a:pPr eaLnBrk="1" hangingPunct="1"/>
            <a:r>
              <a:rPr lang="fr-FR" altLang="cs-CZ" b="1" dirty="0"/>
              <a:t>Apelin</a:t>
            </a:r>
          </a:p>
          <a:p>
            <a:pPr eaLnBrk="1" hangingPunct="1"/>
            <a:r>
              <a:rPr lang="fr-FR" altLang="cs-CZ" b="1" dirty="0"/>
              <a:t>FIAF/PGAR</a:t>
            </a:r>
          </a:p>
        </p:txBody>
      </p:sp>
      <p:sp>
        <p:nvSpPr>
          <p:cNvPr id="26" name="Rectangle 12">
            <a:extLst>
              <a:ext uri="{FF2B5EF4-FFF2-40B4-BE49-F238E27FC236}">
                <a16:creationId xmlns:a16="http://schemas.microsoft.com/office/drawing/2014/main" id="{24F96306-1DAB-4846-BF51-B841118EE721}"/>
              </a:ext>
            </a:extLst>
          </p:cNvPr>
          <p:cNvSpPr/>
          <p:nvPr/>
        </p:nvSpPr>
        <p:spPr>
          <a:xfrm>
            <a:off x="101442" y="6236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352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70912" y="6592268"/>
            <a:ext cx="2133600" cy="365125"/>
          </a:xfrm>
        </p:spPr>
        <p:txBody>
          <a:bodyPr/>
          <a:lstStyle/>
          <a:p>
            <a:fld id="{B7EEB508-9835-4320-8BBB-73C92AA026E7}" type="slidenum">
              <a:rPr lang="en-US" smtClean="0"/>
              <a:pPr/>
              <a:t>3</a:t>
            </a:fld>
            <a:endParaRPr lang="en-US"/>
          </a:p>
        </p:txBody>
      </p:sp>
      <p:pic>
        <p:nvPicPr>
          <p:cNvPr id="6" name="Obrázek 5">
            <a:extLst>
              <a:ext uri="{FF2B5EF4-FFF2-40B4-BE49-F238E27FC236}">
                <a16:creationId xmlns:a16="http://schemas.microsoft.com/office/drawing/2014/main" id="{1FD36B87-A6D1-45B9-BC85-AA62C5CA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70" y="397510"/>
            <a:ext cx="4395470" cy="6037734"/>
          </a:xfrm>
          <a:prstGeom prst="rect">
            <a:avLst/>
          </a:prstGeom>
        </p:spPr>
      </p:pic>
      <p:pic>
        <p:nvPicPr>
          <p:cNvPr id="9" name="Obrázek 8">
            <a:extLst>
              <a:ext uri="{FF2B5EF4-FFF2-40B4-BE49-F238E27FC236}">
                <a16:creationId xmlns:a16="http://schemas.microsoft.com/office/drawing/2014/main" id="{9D6FC21D-1ACD-48A4-BC59-9501987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802" y="397510"/>
            <a:ext cx="4810061" cy="6037734"/>
          </a:xfrm>
          <a:prstGeom prst="rect">
            <a:avLst/>
          </a:prstGeom>
        </p:spPr>
      </p:pic>
    </p:spTree>
    <p:extLst>
      <p:ext uri="{BB962C8B-B14F-4D97-AF65-F5344CB8AC3E}">
        <p14:creationId xmlns:p14="http://schemas.microsoft.com/office/powerpoint/2010/main" val="167774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B0950085-0D89-4842-BD4C-1D8EFF171C25}"/>
              </a:ext>
            </a:extLst>
          </p:cNvPr>
          <p:cNvGrpSpPr>
            <a:grpSpLocks/>
          </p:cNvGrpSpPr>
          <p:nvPr/>
        </p:nvGrpSpPr>
        <p:grpSpPr bwMode="auto">
          <a:xfrm>
            <a:off x="7536658" y="4300539"/>
            <a:ext cx="3125787" cy="1030287"/>
            <a:chOff x="4003" y="3136"/>
            <a:chExt cx="1966" cy="649"/>
          </a:xfrm>
        </p:grpSpPr>
        <p:sp>
          <p:nvSpPr>
            <p:cNvPr id="29750" name="Freeform 3">
              <a:extLst>
                <a:ext uri="{FF2B5EF4-FFF2-40B4-BE49-F238E27FC236}">
                  <a16:creationId xmlns:a16="http://schemas.microsoft.com/office/drawing/2014/main" id="{06A94842-FF42-45FC-8300-C978CF5D68E7}"/>
                </a:ext>
              </a:extLst>
            </p:cNvPr>
            <p:cNvSpPr>
              <a:spLocks/>
            </p:cNvSpPr>
            <p:nvPr/>
          </p:nvSpPr>
          <p:spPr bwMode="auto">
            <a:xfrm>
              <a:off x="4003" y="3136"/>
              <a:ext cx="1966" cy="649"/>
            </a:xfrm>
            <a:custGeom>
              <a:avLst/>
              <a:gdLst>
                <a:gd name="T0" fmla="*/ 212 w 1966"/>
                <a:gd name="T1" fmla="*/ 238 h 649"/>
                <a:gd name="T2" fmla="*/ 93 w 1966"/>
                <a:gd name="T3" fmla="*/ 247 h 649"/>
                <a:gd name="T4" fmla="*/ 38 w 1966"/>
                <a:gd name="T5" fmla="*/ 265 h 649"/>
                <a:gd name="T6" fmla="*/ 2 w 1966"/>
                <a:gd name="T7" fmla="*/ 393 h 649"/>
                <a:gd name="T8" fmla="*/ 11 w 1966"/>
                <a:gd name="T9" fmla="*/ 594 h 649"/>
                <a:gd name="T10" fmla="*/ 38 w 1966"/>
                <a:gd name="T11" fmla="*/ 613 h 649"/>
                <a:gd name="T12" fmla="*/ 47 w 1966"/>
                <a:gd name="T13" fmla="*/ 649 h 649"/>
                <a:gd name="T14" fmla="*/ 130 w 1966"/>
                <a:gd name="T15" fmla="*/ 640 h 649"/>
                <a:gd name="T16" fmla="*/ 184 w 1966"/>
                <a:gd name="T17" fmla="*/ 649 h 649"/>
                <a:gd name="T18" fmla="*/ 303 w 1966"/>
                <a:gd name="T19" fmla="*/ 613 h 649"/>
                <a:gd name="T20" fmla="*/ 386 w 1966"/>
                <a:gd name="T21" fmla="*/ 567 h 649"/>
                <a:gd name="T22" fmla="*/ 550 w 1966"/>
                <a:gd name="T23" fmla="*/ 485 h 649"/>
                <a:gd name="T24" fmla="*/ 1108 w 1966"/>
                <a:gd name="T25" fmla="*/ 494 h 649"/>
                <a:gd name="T26" fmla="*/ 1272 w 1966"/>
                <a:gd name="T27" fmla="*/ 457 h 649"/>
                <a:gd name="T28" fmla="*/ 1775 w 1966"/>
                <a:gd name="T29" fmla="*/ 384 h 649"/>
                <a:gd name="T30" fmla="*/ 1867 w 1966"/>
                <a:gd name="T31" fmla="*/ 357 h 649"/>
                <a:gd name="T32" fmla="*/ 1858 w 1966"/>
                <a:gd name="T33" fmla="*/ 55 h 649"/>
                <a:gd name="T34" fmla="*/ 1821 w 1966"/>
                <a:gd name="T35" fmla="*/ 18 h 649"/>
                <a:gd name="T36" fmla="*/ 1766 w 1966"/>
                <a:gd name="T37" fmla="*/ 0 h 649"/>
                <a:gd name="T38" fmla="*/ 1510 w 1966"/>
                <a:gd name="T39" fmla="*/ 9 h 649"/>
                <a:gd name="T40" fmla="*/ 1400 w 1966"/>
                <a:gd name="T41" fmla="*/ 27 h 649"/>
                <a:gd name="T42" fmla="*/ 1181 w 1966"/>
                <a:gd name="T43" fmla="*/ 155 h 649"/>
                <a:gd name="T44" fmla="*/ 1099 w 1966"/>
                <a:gd name="T45" fmla="*/ 183 h 649"/>
                <a:gd name="T46" fmla="*/ 1071 w 1966"/>
                <a:gd name="T47" fmla="*/ 192 h 649"/>
                <a:gd name="T48" fmla="*/ 952 w 1966"/>
                <a:gd name="T49" fmla="*/ 183 h 649"/>
                <a:gd name="T50" fmla="*/ 834 w 1966"/>
                <a:gd name="T51" fmla="*/ 119 h 649"/>
                <a:gd name="T52" fmla="*/ 760 w 1966"/>
                <a:gd name="T53" fmla="*/ 73 h 649"/>
                <a:gd name="T54" fmla="*/ 459 w 1966"/>
                <a:gd name="T55" fmla="*/ 101 h 649"/>
                <a:gd name="T56" fmla="*/ 230 w 1966"/>
                <a:gd name="T57" fmla="*/ 165 h 649"/>
                <a:gd name="T58" fmla="*/ 194 w 1966"/>
                <a:gd name="T59" fmla="*/ 219 h 649"/>
                <a:gd name="T60" fmla="*/ 184 w 1966"/>
                <a:gd name="T61" fmla="*/ 247 h 649"/>
                <a:gd name="T62" fmla="*/ 212 w 1966"/>
                <a:gd name="T63" fmla="*/ 238 h 6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66"/>
                <a:gd name="T97" fmla="*/ 0 h 649"/>
                <a:gd name="T98" fmla="*/ 1966 w 1966"/>
                <a:gd name="T99" fmla="*/ 649 h 6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66" h="649">
                  <a:moveTo>
                    <a:pt x="212" y="238"/>
                  </a:moveTo>
                  <a:cubicBezTo>
                    <a:pt x="172" y="241"/>
                    <a:pt x="132" y="241"/>
                    <a:pt x="93" y="247"/>
                  </a:cubicBezTo>
                  <a:cubicBezTo>
                    <a:pt x="74" y="250"/>
                    <a:pt x="38" y="265"/>
                    <a:pt x="38" y="265"/>
                  </a:cubicBezTo>
                  <a:cubicBezTo>
                    <a:pt x="23" y="310"/>
                    <a:pt x="11" y="347"/>
                    <a:pt x="2" y="393"/>
                  </a:cubicBezTo>
                  <a:cubicBezTo>
                    <a:pt x="5" y="460"/>
                    <a:pt x="0" y="528"/>
                    <a:pt x="11" y="594"/>
                  </a:cubicBezTo>
                  <a:cubicBezTo>
                    <a:pt x="13" y="605"/>
                    <a:pt x="32" y="604"/>
                    <a:pt x="38" y="613"/>
                  </a:cubicBezTo>
                  <a:cubicBezTo>
                    <a:pt x="45" y="623"/>
                    <a:pt x="44" y="637"/>
                    <a:pt x="47" y="649"/>
                  </a:cubicBezTo>
                  <a:cubicBezTo>
                    <a:pt x="75" y="646"/>
                    <a:pt x="102" y="640"/>
                    <a:pt x="130" y="640"/>
                  </a:cubicBezTo>
                  <a:cubicBezTo>
                    <a:pt x="148" y="640"/>
                    <a:pt x="166" y="649"/>
                    <a:pt x="184" y="649"/>
                  </a:cubicBezTo>
                  <a:cubicBezTo>
                    <a:pt x="225" y="649"/>
                    <a:pt x="265" y="626"/>
                    <a:pt x="303" y="613"/>
                  </a:cubicBezTo>
                  <a:cubicBezTo>
                    <a:pt x="331" y="594"/>
                    <a:pt x="358" y="585"/>
                    <a:pt x="386" y="567"/>
                  </a:cubicBezTo>
                  <a:cubicBezTo>
                    <a:pt x="407" y="501"/>
                    <a:pt x="492" y="500"/>
                    <a:pt x="550" y="485"/>
                  </a:cubicBezTo>
                  <a:cubicBezTo>
                    <a:pt x="736" y="488"/>
                    <a:pt x="922" y="494"/>
                    <a:pt x="1108" y="494"/>
                  </a:cubicBezTo>
                  <a:cubicBezTo>
                    <a:pt x="1164" y="494"/>
                    <a:pt x="1218" y="468"/>
                    <a:pt x="1272" y="457"/>
                  </a:cubicBezTo>
                  <a:cubicBezTo>
                    <a:pt x="1438" y="424"/>
                    <a:pt x="1608" y="408"/>
                    <a:pt x="1775" y="384"/>
                  </a:cubicBezTo>
                  <a:cubicBezTo>
                    <a:pt x="1842" y="362"/>
                    <a:pt x="1811" y="371"/>
                    <a:pt x="1867" y="357"/>
                  </a:cubicBezTo>
                  <a:cubicBezTo>
                    <a:pt x="1935" y="285"/>
                    <a:pt x="1966" y="91"/>
                    <a:pt x="1858" y="55"/>
                  </a:cubicBezTo>
                  <a:cubicBezTo>
                    <a:pt x="1845" y="43"/>
                    <a:pt x="1837" y="26"/>
                    <a:pt x="1821" y="18"/>
                  </a:cubicBezTo>
                  <a:cubicBezTo>
                    <a:pt x="1804" y="9"/>
                    <a:pt x="1766" y="0"/>
                    <a:pt x="1766" y="0"/>
                  </a:cubicBezTo>
                  <a:cubicBezTo>
                    <a:pt x="1681" y="3"/>
                    <a:pt x="1595" y="3"/>
                    <a:pt x="1510" y="9"/>
                  </a:cubicBezTo>
                  <a:cubicBezTo>
                    <a:pt x="1473" y="12"/>
                    <a:pt x="1400" y="27"/>
                    <a:pt x="1400" y="27"/>
                  </a:cubicBezTo>
                  <a:cubicBezTo>
                    <a:pt x="1320" y="68"/>
                    <a:pt x="1255" y="101"/>
                    <a:pt x="1181" y="155"/>
                  </a:cubicBezTo>
                  <a:cubicBezTo>
                    <a:pt x="1158" y="172"/>
                    <a:pt x="1126" y="174"/>
                    <a:pt x="1099" y="183"/>
                  </a:cubicBezTo>
                  <a:cubicBezTo>
                    <a:pt x="1090" y="186"/>
                    <a:pt x="1071" y="192"/>
                    <a:pt x="1071" y="192"/>
                  </a:cubicBezTo>
                  <a:cubicBezTo>
                    <a:pt x="1031" y="189"/>
                    <a:pt x="990" y="193"/>
                    <a:pt x="952" y="183"/>
                  </a:cubicBezTo>
                  <a:cubicBezTo>
                    <a:pt x="938" y="179"/>
                    <a:pt x="864" y="129"/>
                    <a:pt x="834" y="119"/>
                  </a:cubicBezTo>
                  <a:cubicBezTo>
                    <a:pt x="811" y="98"/>
                    <a:pt x="786" y="90"/>
                    <a:pt x="760" y="73"/>
                  </a:cubicBezTo>
                  <a:cubicBezTo>
                    <a:pt x="656" y="78"/>
                    <a:pt x="561" y="83"/>
                    <a:pt x="459" y="101"/>
                  </a:cubicBezTo>
                  <a:cubicBezTo>
                    <a:pt x="429" y="192"/>
                    <a:pt x="308" y="161"/>
                    <a:pt x="230" y="165"/>
                  </a:cubicBezTo>
                  <a:cubicBezTo>
                    <a:pt x="218" y="183"/>
                    <a:pt x="201" y="199"/>
                    <a:pt x="194" y="219"/>
                  </a:cubicBezTo>
                  <a:cubicBezTo>
                    <a:pt x="191" y="228"/>
                    <a:pt x="177" y="240"/>
                    <a:pt x="184" y="247"/>
                  </a:cubicBezTo>
                  <a:cubicBezTo>
                    <a:pt x="191" y="254"/>
                    <a:pt x="203" y="241"/>
                    <a:pt x="212" y="238"/>
                  </a:cubicBezTo>
                  <a:close/>
                </a:path>
              </a:pathLst>
            </a:custGeom>
            <a:solidFill>
              <a:srgbClr val="CCFFCC"/>
            </a:solidFill>
            <a:ln w="9525">
              <a:solidFill>
                <a:schemeClr val="hlink"/>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51" name="Oval 4">
              <a:extLst>
                <a:ext uri="{FF2B5EF4-FFF2-40B4-BE49-F238E27FC236}">
                  <a16:creationId xmlns:a16="http://schemas.microsoft.com/office/drawing/2014/main" id="{6F4D0ED0-2BDB-4851-9375-8372B1ECAA71}"/>
                </a:ext>
              </a:extLst>
            </p:cNvPr>
            <p:cNvSpPr>
              <a:spLocks noChangeArrowheads="1"/>
            </p:cNvSpPr>
            <p:nvPr/>
          </p:nvSpPr>
          <p:spPr bwMode="auto">
            <a:xfrm>
              <a:off x="4510" y="3249"/>
              <a:ext cx="318" cy="91"/>
            </a:xfrm>
            <a:prstGeom prst="ellipse">
              <a:avLst/>
            </a:prstGeom>
            <a:solidFill>
              <a:schemeClr val="bg2"/>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9699" name="Group 5">
            <a:extLst>
              <a:ext uri="{FF2B5EF4-FFF2-40B4-BE49-F238E27FC236}">
                <a16:creationId xmlns:a16="http://schemas.microsoft.com/office/drawing/2014/main" id="{EC0465A6-224D-468C-B43C-6A341563BBED}"/>
              </a:ext>
            </a:extLst>
          </p:cNvPr>
          <p:cNvGrpSpPr>
            <a:grpSpLocks/>
          </p:cNvGrpSpPr>
          <p:nvPr/>
        </p:nvGrpSpPr>
        <p:grpSpPr bwMode="auto">
          <a:xfrm>
            <a:off x="6095207" y="2932114"/>
            <a:ext cx="1187450" cy="1133475"/>
            <a:chOff x="3364" y="1983"/>
            <a:chExt cx="747" cy="714"/>
          </a:xfrm>
        </p:grpSpPr>
        <p:sp>
          <p:nvSpPr>
            <p:cNvPr id="29748" name="Freeform 6">
              <a:extLst>
                <a:ext uri="{FF2B5EF4-FFF2-40B4-BE49-F238E27FC236}">
                  <a16:creationId xmlns:a16="http://schemas.microsoft.com/office/drawing/2014/main" id="{7E81B80A-2472-4F2B-BC0E-760F672BD906}"/>
                </a:ext>
              </a:extLst>
            </p:cNvPr>
            <p:cNvSpPr>
              <a:spLocks/>
            </p:cNvSpPr>
            <p:nvPr/>
          </p:nvSpPr>
          <p:spPr bwMode="auto">
            <a:xfrm>
              <a:off x="3364" y="1983"/>
              <a:ext cx="747" cy="714"/>
            </a:xfrm>
            <a:custGeom>
              <a:avLst/>
              <a:gdLst>
                <a:gd name="T0" fmla="*/ 549 w 747"/>
                <a:gd name="T1" fmla="*/ 56 h 714"/>
                <a:gd name="T2" fmla="*/ 302 w 747"/>
                <a:gd name="T3" fmla="*/ 1 h 714"/>
                <a:gd name="T4" fmla="*/ 183 w 747"/>
                <a:gd name="T5" fmla="*/ 10 h 714"/>
                <a:gd name="T6" fmla="*/ 165 w 747"/>
                <a:gd name="T7" fmla="*/ 38 h 714"/>
                <a:gd name="T8" fmla="*/ 119 w 747"/>
                <a:gd name="T9" fmla="*/ 47 h 714"/>
                <a:gd name="T10" fmla="*/ 83 w 747"/>
                <a:gd name="T11" fmla="*/ 92 h 714"/>
                <a:gd name="T12" fmla="*/ 46 w 747"/>
                <a:gd name="T13" fmla="*/ 138 h 714"/>
                <a:gd name="T14" fmla="*/ 37 w 747"/>
                <a:gd name="T15" fmla="*/ 284 h 714"/>
                <a:gd name="T16" fmla="*/ 156 w 747"/>
                <a:gd name="T17" fmla="*/ 294 h 714"/>
                <a:gd name="T18" fmla="*/ 220 w 747"/>
                <a:gd name="T19" fmla="*/ 540 h 714"/>
                <a:gd name="T20" fmla="*/ 257 w 747"/>
                <a:gd name="T21" fmla="*/ 623 h 714"/>
                <a:gd name="T22" fmla="*/ 293 w 747"/>
                <a:gd name="T23" fmla="*/ 714 h 714"/>
                <a:gd name="T24" fmla="*/ 412 w 747"/>
                <a:gd name="T25" fmla="*/ 668 h 714"/>
                <a:gd name="T26" fmla="*/ 449 w 747"/>
                <a:gd name="T27" fmla="*/ 586 h 714"/>
                <a:gd name="T28" fmla="*/ 485 w 747"/>
                <a:gd name="T29" fmla="*/ 577 h 714"/>
                <a:gd name="T30" fmla="*/ 613 w 747"/>
                <a:gd name="T31" fmla="*/ 550 h 714"/>
                <a:gd name="T32" fmla="*/ 622 w 747"/>
                <a:gd name="T33" fmla="*/ 522 h 714"/>
                <a:gd name="T34" fmla="*/ 650 w 747"/>
                <a:gd name="T35" fmla="*/ 513 h 714"/>
                <a:gd name="T36" fmla="*/ 705 w 747"/>
                <a:gd name="T37" fmla="*/ 467 h 714"/>
                <a:gd name="T38" fmla="*/ 714 w 747"/>
                <a:gd name="T39" fmla="*/ 166 h 714"/>
                <a:gd name="T40" fmla="*/ 686 w 747"/>
                <a:gd name="T41" fmla="*/ 120 h 714"/>
                <a:gd name="T42" fmla="*/ 613 w 747"/>
                <a:gd name="T43" fmla="*/ 111 h 714"/>
                <a:gd name="T44" fmla="*/ 567 w 747"/>
                <a:gd name="T45" fmla="*/ 74 h 714"/>
                <a:gd name="T46" fmla="*/ 558 w 747"/>
                <a:gd name="T47" fmla="*/ 47 h 714"/>
                <a:gd name="T48" fmla="*/ 549 w 747"/>
                <a:gd name="T49" fmla="*/ 56 h 7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7"/>
                <a:gd name="T76" fmla="*/ 0 h 714"/>
                <a:gd name="T77" fmla="*/ 747 w 747"/>
                <a:gd name="T78" fmla="*/ 714 h 7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7" h="714">
                  <a:moveTo>
                    <a:pt x="549" y="56"/>
                  </a:moveTo>
                  <a:cubicBezTo>
                    <a:pt x="412" y="46"/>
                    <a:pt x="414" y="37"/>
                    <a:pt x="302" y="1"/>
                  </a:cubicBezTo>
                  <a:cubicBezTo>
                    <a:pt x="262" y="4"/>
                    <a:pt x="221" y="0"/>
                    <a:pt x="183" y="10"/>
                  </a:cubicBezTo>
                  <a:cubicBezTo>
                    <a:pt x="172" y="13"/>
                    <a:pt x="175" y="32"/>
                    <a:pt x="165" y="38"/>
                  </a:cubicBezTo>
                  <a:cubicBezTo>
                    <a:pt x="151" y="46"/>
                    <a:pt x="134" y="44"/>
                    <a:pt x="119" y="47"/>
                  </a:cubicBezTo>
                  <a:cubicBezTo>
                    <a:pt x="66" y="82"/>
                    <a:pt x="111" y="44"/>
                    <a:pt x="83" y="92"/>
                  </a:cubicBezTo>
                  <a:cubicBezTo>
                    <a:pt x="73" y="109"/>
                    <a:pt x="57" y="122"/>
                    <a:pt x="46" y="138"/>
                  </a:cubicBezTo>
                  <a:cubicBezTo>
                    <a:pt x="35" y="171"/>
                    <a:pt x="0" y="255"/>
                    <a:pt x="37" y="284"/>
                  </a:cubicBezTo>
                  <a:cubicBezTo>
                    <a:pt x="68" y="309"/>
                    <a:pt x="116" y="291"/>
                    <a:pt x="156" y="294"/>
                  </a:cubicBezTo>
                  <a:cubicBezTo>
                    <a:pt x="266" y="321"/>
                    <a:pt x="208" y="426"/>
                    <a:pt x="220" y="540"/>
                  </a:cubicBezTo>
                  <a:cubicBezTo>
                    <a:pt x="224" y="580"/>
                    <a:pt x="237" y="594"/>
                    <a:pt x="257" y="623"/>
                  </a:cubicBezTo>
                  <a:cubicBezTo>
                    <a:pt x="279" y="691"/>
                    <a:pt x="266" y="661"/>
                    <a:pt x="293" y="714"/>
                  </a:cubicBezTo>
                  <a:cubicBezTo>
                    <a:pt x="346" y="697"/>
                    <a:pt x="371" y="711"/>
                    <a:pt x="412" y="668"/>
                  </a:cubicBezTo>
                  <a:cubicBezTo>
                    <a:pt x="415" y="658"/>
                    <a:pt x="444" y="590"/>
                    <a:pt x="449" y="586"/>
                  </a:cubicBezTo>
                  <a:cubicBezTo>
                    <a:pt x="459" y="578"/>
                    <a:pt x="473" y="580"/>
                    <a:pt x="485" y="577"/>
                  </a:cubicBezTo>
                  <a:cubicBezTo>
                    <a:pt x="529" y="565"/>
                    <a:pt x="567" y="556"/>
                    <a:pt x="613" y="550"/>
                  </a:cubicBezTo>
                  <a:cubicBezTo>
                    <a:pt x="616" y="541"/>
                    <a:pt x="615" y="529"/>
                    <a:pt x="622" y="522"/>
                  </a:cubicBezTo>
                  <a:cubicBezTo>
                    <a:pt x="629" y="515"/>
                    <a:pt x="641" y="518"/>
                    <a:pt x="650" y="513"/>
                  </a:cubicBezTo>
                  <a:cubicBezTo>
                    <a:pt x="675" y="499"/>
                    <a:pt x="686" y="486"/>
                    <a:pt x="705" y="467"/>
                  </a:cubicBezTo>
                  <a:cubicBezTo>
                    <a:pt x="747" y="339"/>
                    <a:pt x="730" y="412"/>
                    <a:pt x="714" y="166"/>
                  </a:cubicBezTo>
                  <a:cubicBezTo>
                    <a:pt x="713" y="152"/>
                    <a:pt x="703" y="125"/>
                    <a:pt x="686" y="120"/>
                  </a:cubicBezTo>
                  <a:cubicBezTo>
                    <a:pt x="662" y="113"/>
                    <a:pt x="637" y="114"/>
                    <a:pt x="613" y="111"/>
                  </a:cubicBezTo>
                  <a:cubicBezTo>
                    <a:pt x="604" y="104"/>
                    <a:pt x="574" y="86"/>
                    <a:pt x="567" y="74"/>
                  </a:cubicBezTo>
                  <a:cubicBezTo>
                    <a:pt x="562" y="66"/>
                    <a:pt x="565" y="54"/>
                    <a:pt x="558" y="47"/>
                  </a:cubicBezTo>
                  <a:cubicBezTo>
                    <a:pt x="555" y="44"/>
                    <a:pt x="552" y="53"/>
                    <a:pt x="549" y="56"/>
                  </a:cubicBezTo>
                  <a:close/>
                </a:path>
              </a:pathLst>
            </a:custGeom>
            <a:solidFill>
              <a:srgbClr val="FFFFCC"/>
            </a:solidFill>
            <a:ln w="9525">
              <a:solidFill>
                <a:srgbClr val="FF9933"/>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49" name="Oval 7">
              <a:extLst>
                <a:ext uri="{FF2B5EF4-FFF2-40B4-BE49-F238E27FC236}">
                  <a16:creationId xmlns:a16="http://schemas.microsoft.com/office/drawing/2014/main" id="{303A12CD-359D-4243-98DF-CD54519018FC}"/>
                </a:ext>
              </a:extLst>
            </p:cNvPr>
            <p:cNvSpPr>
              <a:spLocks noChangeArrowheads="1"/>
            </p:cNvSpPr>
            <p:nvPr/>
          </p:nvSpPr>
          <p:spPr bwMode="auto">
            <a:xfrm>
              <a:off x="3603" y="2115"/>
              <a:ext cx="318" cy="91"/>
            </a:xfrm>
            <a:prstGeom prst="ellipse">
              <a:avLst/>
            </a:prstGeom>
            <a:solidFill>
              <a:srgbClr val="DDDDDD"/>
            </a:solidFill>
            <a:ln w="9525">
              <a:solidFill>
                <a:srgbClr val="DDDDDD"/>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9700" name="AutoShape 8">
            <a:extLst>
              <a:ext uri="{FF2B5EF4-FFF2-40B4-BE49-F238E27FC236}">
                <a16:creationId xmlns:a16="http://schemas.microsoft.com/office/drawing/2014/main" id="{3AD0E766-8999-45DD-9CF9-870117FD3E16}"/>
              </a:ext>
            </a:extLst>
          </p:cNvPr>
          <p:cNvSpPr>
            <a:spLocks noChangeArrowheads="1"/>
          </p:cNvSpPr>
          <p:nvPr/>
        </p:nvSpPr>
        <p:spPr bwMode="auto">
          <a:xfrm>
            <a:off x="4871245" y="3292475"/>
            <a:ext cx="1008063" cy="215900"/>
          </a:xfrm>
          <a:prstGeom prst="rightArrow">
            <a:avLst>
              <a:gd name="adj1" fmla="val 50000"/>
              <a:gd name="adj2" fmla="val 116728"/>
            </a:avLst>
          </a:prstGeom>
          <a:solidFill>
            <a:srgbClr val="A50021"/>
          </a:solidFill>
          <a:ln w="9525">
            <a:solidFill>
              <a:srgbClr val="A5002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01" name="Text Box 9">
            <a:extLst>
              <a:ext uri="{FF2B5EF4-FFF2-40B4-BE49-F238E27FC236}">
                <a16:creationId xmlns:a16="http://schemas.microsoft.com/office/drawing/2014/main" id="{0089F218-0D19-4C9C-9E3D-B22972BD96AB}"/>
              </a:ext>
            </a:extLst>
          </p:cNvPr>
          <p:cNvSpPr txBox="1">
            <a:spLocks noChangeArrowheads="1"/>
          </p:cNvSpPr>
          <p:nvPr/>
        </p:nvSpPr>
        <p:spPr bwMode="auto">
          <a:xfrm>
            <a:off x="1389153" y="855664"/>
            <a:ext cx="29049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000" b="1" dirty="0">
                <a:solidFill>
                  <a:srgbClr val="A50021"/>
                </a:solidFill>
              </a:rPr>
              <a:t>Hypertrofie adipocytů </a:t>
            </a:r>
          </a:p>
          <a:p>
            <a:pPr algn="ctr" eaLnBrk="1" hangingPunct="1"/>
            <a:r>
              <a:rPr lang="cs-CZ" altLang="cs-CZ" sz="2000" b="1" dirty="0">
                <a:solidFill>
                  <a:srgbClr val="A50021"/>
                </a:solidFill>
              </a:rPr>
              <a:t>a přetížení lipidy</a:t>
            </a:r>
            <a:endParaRPr lang="fr-FR" altLang="cs-CZ" sz="2000" b="1" dirty="0">
              <a:solidFill>
                <a:srgbClr val="A50021"/>
              </a:solidFill>
            </a:endParaRPr>
          </a:p>
        </p:txBody>
      </p:sp>
      <p:sp>
        <p:nvSpPr>
          <p:cNvPr id="29702" name="Text Box 10">
            <a:extLst>
              <a:ext uri="{FF2B5EF4-FFF2-40B4-BE49-F238E27FC236}">
                <a16:creationId xmlns:a16="http://schemas.microsoft.com/office/drawing/2014/main" id="{D92C8FE4-4AFF-4F3C-8E34-4FB1D2F9D99C}"/>
              </a:ext>
            </a:extLst>
          </p:cNvPr>
          <p:cNvSpPr txBox="1">
            <a:spLocks noChangeArrowheads="1"/>
          </p:cNvSpPr>
          <p:nvPr/>
        </p:nvSpPr>
        <p:spPr bwMode="auto">
          <a:xfrm>
            <a:off x="6148357" y="5589589"/>
            <a:ext cx="15232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cs-CZ" altLang="cs-CZ" sz="2000" b="1" dirty="0">
                <a:solidFill>
                  <a:srgbClr val="A50021"/>
                </a:solidFill>
              </a:rPr>
              <a:t>Aktivace a </a:t>
            </a:r>
          </a:p>
          <a:p>
            <a:pPr algn="r" eaLnBrk="1" hangingPunct="1"/>
            <a:r>
              <a:rPr lang="cs-CZ" altLang="cs-CZ" sz="2000" b="1" dirty="0">
                <a:solidFill>
                  <a:srgbClr val="A50021"/>
                </a:solidFill>
              </a:rPr>
              <a:t>Infiltrace </a:t>
            </a:r>
          </a:p>
          <a:p>
            <a:pPr algn="r" eaLnBrk="1" hangingPunct="1"/>
            <a:r>
              <a:rPr lang="cs-CZ" altLang="cs-CZ" sz="2000" b="1" dirty="0">
                <a:solidFill>
                  <a:srgbClr val="A50021"/>
                </a:solidFill>
              </a:rPr>
              <a:t>makrofágů</a:t>
            </a:r>
            <a:endParaRPr lang="fr-FR" altLang="cs-CZ" sz="2000" b="1" dirty="0">
              <a:solidFill>
                <a:srgbClr val="A50021"/>
              </a:solidFill>
            </a:endParaRPr>
          </a:p>
        </p:txBody>
      </p:sp>
      <p:sp>
        <p:nvSpPr>
          <p:cNvPr id="29703" name="Line 11">
            <a:extLst>
              <a:ext uri="{FF2B5EF4-FFF2-40B4-BE49-F238E27FC236}">
                <a16:creationId xmlns:a16="http://schemas.microsoft.com/office/drawing/2014/main" id="{7D7D0B85-0CAF-449D-9481-B611C181D804}"/>
              </a:ext>
            </a:extLst>
          </p:cNvPr>
          <p:cNvSpPr>
            <a:spLocks noChangeShapeType="1"/>
          </p:cNvSpPr>
          <p:nvPr/>
        </p:nvSpPr>
        <p:spPr bwMode="auto">
          <a:xfrm>
            <a:off x="4436269" y="3868739"/>
            <a:ext cx="865188" cy="496887"/>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04" name="Line 12">
            <a:extLst>
              <a:ext uri="{FF2B5EF4-FFF2-40B4-BE49-F238E27FC236}">
                <a16:creationId xmlns:a16="http://schemas.microsoft.com/office/drawing/2014/main" id="{6F22EF27-0966-40F8-93C2-59C8F10B295D}"/>
              </a:ext>
            </a:extLst>
          </p:cNvPr>
          <p:cNvSpPr>
            <a:spLocks noChangeShapeType="1"/>
          </p:cNvSpPr>
          <p:nvPr/>
        </p:nvSpPr>
        <p:spPr bwMode="auto">
          <a:xfrm flipV="1">
            <a:off x="4364832" y="2211388"/>
            <a:ext cx="1009650" cy="360362"/>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05" name="Line 13">
            <a:extLst>
              <a:ext uri="{FF2B5EF4-FFF2-40B4-BE49-F238E27FC236}">
                <a16:creationId xmlns:a16="http://schemas.microsoft.com/office/drawing/2014/main" id="{9BEA55B0-2C9B-41B6-AAFB-45BEF0237E49}"/>
              </a:ext>
            </a:extLst>
          </p:cNvPr>
          <p:cNvSpPr>
            <a:spLocks noChangeShapeType="1"/>
          </p:cNvSpPr>
          <p:nvPr/>
        </p:nvSpPr>
        <p:spPr bwMode="auto">
          <a:xfrm flipV="1">
            <a:off x="3861594" y="1419226"/>
            <a:ext cx="1009650" cy="720725"/>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06" name="Line 14">
            <a:extLst>
              <a:ext uri="{FF2B5EF4-FFF2-40B4-BE49-F238E27FC236}">
                <a16:creationId xmlns:a16="http://schemas.microsoft.com/office/drawing/2014/main" id="{2EADCAE0-BFEA-4EB1-9B8F-E67E66FE4A5D}"/>
              </a:ext>
            </a:extLst>
          </p:cNvPr>
          <p:cNvSpPr>
            <a:spLocks noChangeShapeType="1"/>
          </p:cNvSpPr>
          <p:nvPr/>
        </p:nvSpPr>
        <p:spPr bwMode="auto">
          <a:xfrm>
            <a:off x="5663407" y="4797426"/>
            <a:ext cx="938212" cy="792163"/>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07" name="Text Box 15">
            <a:extLst>
              <a:ext uri="{FF2B5EF4-FFF2-40B4-BE49-F238E27FC236}">
                <a16:creationId xmlns:a16="http://schemas.microsoft.com/office/drawing/2014/main" id="{DAA24CFF-4393-4DDC-A33E-B9F8133E5549}"/>
              </a:ext>
            </a:extLst>
          </p:cNvPr>
          <p:cNvSpPr txBox="1">
            <a:spLocks noChangeArrowheads="1"/>
          </p:cNvSpPr>
          <p:nvPr/>
        </p:nvSpPr>
        <p:spPr bwMode="auto">
          <a:xfrm>
            <a:off x="5137944" y="1125539"/>
            <a:ext cx="19672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000" b="1" dirty="0">
                <a:solidFill>
                  <a:schemeClr val="hlink"/>
                </a:solidFill>
                <a:sym typeface="Wingdings" panose="05000000000000000000" pitchFamily="2" charset="2"/>
              </a:rPr>
              <a:t> </a:t>
            </a:r>
            <a:r>
              <a:rPr lang="fr-FR" altLang="cs-CZ" sz="2000" b="1" dirty="0">
                <a:solidFill>
                  <a:schemeClr val="hlink"/>
                </a:solidFill>
              </a:rPr>
              <a:t>Adipone</a:t>
            </a:r>
            <a:r>
              <a:rPr lang="cs-CZ" altLang="cs-CZ" sz="2000" b="1" dirty="0">
                <a:solidFill>
                  <a:schemeClr val="hlink"/>
                </a:solidFill>
              </a:rPr>
              <a:t>k</a:t>
            </a:r>
            <a:r>
              <a:rPr lang="fr-FR" altLang="cs-CZ" sz="2000" b="1" dirty="0">
                <a:solidFill>
                  <a:schemeClr val="hlink"/>
                </a:solidFill>
              </a:rPr>
              <a:t>tin</a:t>
            </a:r>
          </a:p>
        </p:txBody>
      </p:sp>
      <p:sp>
        <p:nvSpPr>
          <p:cNvPr id="29708" name="AutoShape 16">
            <a:extLst>
              <a:ext uri="{FF2B5EF4-FFF2-40B4-BE49-F238E27FC236}">
                <a16:creationId xmlns:a16="http://schemas.microsoft.com/office/drawing/2014/main" id="{3F12AC1C-552E-47D2-83EC-E3C1C1AE10F9}"/>
              </a:ext>
            </a:extLst>
          </p:cNvPr>
          <p:cNvSpPr>
            <a:spLocks noChangeArrowheads="1"/>
          </p:cNvSpPr>
          <p:nvPr/>
        </p:nvSpPr>
        <p:spPr bwMode="auto">
          <a:xfrm>
            <a:off x="9555957" y="2068513"/>
            <a:ext cx="722312" cy="2159000"/>
          </a:xfrm>
          <a:prstGeom prst="curvedLeftArrow">
            <a:avLst>
              <a:gd name="adj1" fmla="val 59780"/>
              <a:gd name="adj2" fmla="val 119561"/>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09" name="AutoShape 17">
            <a:extLst>
              <a:ext uri="{FF2B5EF4-FFF2-40B4-BE49-F238E27FC236}">
                <a16:creationId xmlns:a16="http://schemas.microsoft.com/office/drawing/2014/main" id="{24456E3C-6E11-4470-8133-343FD3E12A79}"/>
              </a:ext>
            </a:extLst>
          </p:cNvPr>
          <p:cNvSpPr>
            <a:spLocks noChangeArrowheads="1"/>
          </p:cNvSpPr>
          <p:nvPr/>
        </p:nvSpPr>
        <p:spPr bwMode="auto">
          <a:xfrm rot="17945100">
            <a:off x="6601620" y="1708151"/>
            <a:ext cx="1152525" cy="574675"/>
          </a:xfrm>
          <a:prstGeom prst="curvedDownArrow">
            <a:avLst>
              <a:gd name="adj1" fmla="val 40110"/>
              <a:gd name="adj2" fmla="val 80221"/>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10" name="AutoShape 18">
            <a:extLst>
              <a:ext uri="{FF2B5EF4-FFF2-40B4-BE49-F238E27FC236}">
                <a16:creationId xmlns:a16="http://schemas.microsoft.com/office/drawing/2014/main" id="{F60A17E2-F7AC-41D6-BB91-42823C8B8F9D}"/>
              </a:ext>
            </a:extLst>
          </p:cNvPr>
          <p:cNvSpPr>
            <a:spLocks noChangeArrowheads="1"/>
          </p:cNvSpPr>
          <p:nvPr/>
        </p:nvSpPr>
        <p:spPr bwMode="auto">
          <a:xfrm rot="1567123">
            <a:off x="7392194" y="3579813"/>
            <a:ext cx="1155700" cy="576262"/>
          </a:xfrm>
          <a:prstGeom prst="curvedDownArrow">
            <a:avLst>
              <a:gd name="adj1" fmla="val 40110"/>
              <a:gd name="adj2" fmla="val 80220"/>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11" name="AutoShape 19">
            <a:extLst>
              <a:ext uri="{FF2B5EF4-FFF2-40B4-BE49-F238E27FC236}">
                <a16:creationId xmlns:a16="http://schemas.microsoft.com/office/drawing/2014/main" id="{478D0F25-A818-474C-B95A-B2487CAAE980}"/>
              </a:ext>
            </a:extLst>
          </p:cNvPr>
          <p:cNvSpPr>
            <a:spLocks noChangeArrowheads="1"/>
          </p:cNvSpPr>
          <p:nvPr/>
        </p:nvSpPr>
        <p:spPr bwMode="auto">
          <a:xfrm rot="15619615">
            <a:off x="7790658" y="2895601"/>
            <a:ext cx="1584325" cy="504825"/>
          </a:xfrm>
          <a:prstGeom prst="curvedDownArrow">
            <a:avLst>
              <a:gd name="adj1" fmla="val 62767"/>
              <a:gd name="adj2" fmla="val 12553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12" name="AutoShape 20">
            <a:extLst>
              <a:ext uri="{FF2B5EF4-FFF2-40B4-BE49-F238E27FC236}">
                <a16:creationId xmlns:a16="http://schemas.microsoft.com/office/drawing/2014/main" id="{3080E995-32F9-42E7-AC22-E9D51A1949FD}"/>
              </a:ext>
            </a:extLst>
          </p:cNvPr>
          <p:cNvSpPr>
            <a:spLocks noChangeArrowheads="1"/>
          </p:cNvSpPr>
          <p:nvPr/>
        </p:nvSpPr>
        <p:spPr bwMode="auto">
          <a:xfrm rot="5061945">
            <a:off x="8497095" y="4997451"/>
            <a:ext cx="433387" cy="1198562"/>
          </a:xfrm>
          <a:prstGeom prst="curvedLeftArrow">
            <a:avLst>
              <a:gd name="adj1" fmla="val 55311"/>
              <a:gd name="adj2" fmla="val 110623"/>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13" name="Text Box 21">
            <a:extLst>
              <a:ext uri="{FF2B5EF4-FFF2-40B4-BE49-F238E27FC236}">
                <a16:creationId xmlns:a16="http://schemas.microsoft.com/office/drawing/2014/main" id="{8EEE94BF-FBC8-4755-A6B7-77206BA0DFB6}"/>
              </a:ext>
            </a:extLst>
          </p:cNvPr>
          <p:cNvSpPr txBox="1">
            <a:spLocks noChangeArrowheads="1"/>
          </p:cNvSpPr>
          <p:nvPr/>
        </p:nvSpPr>
        <p:spPr bwMode="auto">
          <a:xfrm>
            <a:off x="9627395" y="5084764"/>
            <a:ext cx="9382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solidFill>
                  <a:schemeClr val="hlink"/>
                </a:solidFill>
              </a:rPr>
              <a:t>TNF-</a:t>
            </a:r>
            <a:r>
              <a:rPr lang="fr-FR" altLang="cs-CZ" b="1" dirty="0">
                <a:solidFill>
                  <a:schemeClr val="hlink"/>
                </a:solidFill>
                <a:latin typeface="Symbol" panose="05050102010706020507" pitchFamily="18" charset="2"/>
              </a:rPr>
              <a:t>a</a:t>
            </a:r>
          </a:p>
          <a:p>
            <a:pPr eaLnBrk="1" hangingPunct="1"/>
            <a:r>
              <a:rPr lang="fr-FR" altLang="cs-CZ" b="1" dirty="0">
                <a:solidFill>
                  <a:schemeClr val="hlink"/>
                </a:solidFill>
              </a:rPr>
              <a:t>MIP-1</a:t>
            </a:r>
            <a:r>
              <a:rPr lang="fr-FR" altLang="cs-CZ" b="1" dirty="0">
                <a:solidFill>
                  <a:schemeClr val="hlink"/>
                </a:solidFill>
                <a:latin typeface="Symbol" panose="05050102010706020507" pitchFamily="18" charset="2"/>
              </a:rPr>
              <a:t>a</a:t>
            </a:r>
          </a:p>
          <a:p>
            <a:pPr eaLnBrk="1" hangingPunct="1"/>
            <a:r>
              <a:rPr lang="fr-FR" altLang="cs-CZ" b="1" dirty="0">
                <a:solidFill>
                  <a:schemeClr val="hlink"/>
                </a:solidFill>
              </a:rPr>
              <a:t>MCP-1</a:t>
            </a:r>
          </a:p>
          <a:p>
            <a:pPr eaLnBrk="1" hangingPunct="1"/>
            <a:r>
              <a:rPr lang="cs-CZ" altLang="cs-CZ" b="1" dirty="0">
                <a:solidFill>
                  <a:schemeClr val="hlink"/>
                </a:solidFill>
              </a:rPr>
              <a:t>další</a:t>
            </a:r>
            <a:endParaRPr lang="fr-FR" altLang="cs-CZ" b="1" dirty="0">
              <a:solidFill>
                <a:schemeClr val="hlink"/>
              </a:solidFill>
            </a:endParaRPr>
          </a:p>
        </p:txBody>
      </p:sp>
      <p:sp>
        <p:nvSpPr>
          <p:cNvPr id="29714" name="Text Box 22">
            <a:extLst>
              <a:ext uri="{FF2B5EF4-FFF2-40B4-BE49-F238E27FC236}">
                <a16:creationId xmlns:a16="http://schemas.microsoft.com/office/drawing/2014/main" id="{EDBD037A-E938-439D-ABBE-99E5288A9B7D}"/>
              </a:ext>
            </a:extLst>
          </p:cNvPr>
          <p:cNvSpPr txBox="1">
            <a:spLocks noChangeArrowheads="1"/>
          </p:cNvSpPr>
          <p:nvPr/>
        </p:nvSpPr>
        <p:spPr bwMode="auto">
          <a:xfrm>
            <a:off x="7374732" y="2016125"/>
            <a:ext cx="9382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solidFill>
                  <a:schemeClr val="hlink"/>
                </a:solidFill>
              </a:rPr>
              <a:t>MCP-1</a:t>
            </a:r>
          </a:p>
          <a:p>
            <a:pPr eaLnBrk="1" hangingPunct="1"/>
            <a:r>
              <a:rPr lang="fr-FR" altLang="cs-CZ" b="1" dirty="0">
                <a:solidFill>
                  <a:schemeClr val="hlink"/>
                </a:solidFill>
              </a:rPr>
              <a:t>MIP-1</a:t>
            </a:r>
            <a:r>
              <a:rPr lang="fr-FR" altLang="cs-CZ" b="1" dirty="0">
                <a:solidFill>
                  <a:schemeClr val="hlink"/>
                </a:solidFill>
                <a:latin typeface="Symbol" panose="05050102010706020507" pitchFamily="18" charset="2"/>
              </a:rPr>
              <a:t>a</a:t>
            </a:r>
          </a:p>
          <a:p>
            <a:pPr eaLnBrk="1" hangingPunct="1"/>
            <a:r>
              <a:rPr lang="cs-CZ" altLang="cs-CZ" b="1" dirty="0">
                <a:solidFill>
                  <a:schemeClr val="hlink"/>
                </a:solidFill>
              </a:rPr>
              <a:t>další</a:t>
            </a:r>
            <a:endParaRPr lang="fr-FR" altLang="cs-CZ" b="1" dirty="0">
              <a:solidFill>
                <a:schemeClr val="hlink"/>
              </a:solidFill>
            </a:endParaRPr>
          </a:p>
        </p:txBody>
      </p:sp>
      <p:sp>
        <p:nvSpPr>
          <p:cNvPr id="29715" name="AutoShape 23">
            <a:extLst>
              <a:ext uri="{FF2B5EF4-FFF2-40B4-BE49-F238E27FC236}">
                <a16:creationId xmlns:a16="http://schemas.microsoft.com/office/drawing/2014/main" id="{AACD1C62-D3DD-401D-A16B-34E78C8E0EBC}"/>
              </a:ext>
            </a:extLst>
          </p:cNvPr>
          <p:cNvSpPr>
            <a:spLocks noChangeArrowheads="1"/>
          </p:cNvSpPr>
          <p:nvPr/>
        </p:nvSpPr>
        <p:spPr bwMode="auto">
          <a:xfrm rot="8264358">
            <a:off x="6600032" y="4011614"/>
            <a:ext cx="455612" cy="1196975"/>
          </a:xfrm>
          <a:prstGeom prst="curvedLeftArrow">
            <a:avLst>
              <a:gd name="adj1" fmla="val 52544"/>
              <a:gd name="adj2" fmla="val 105087"/>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16" name="Text Box 24">
            <a:extLst>
              <a:ext uri="{FF2B5EF4-FFF2-40B4-BE49-F238E27FC236}">
                <a16:creationId xmlns:a16="http://schemas.microsoft.com/office/drawing/2014/main" id="{AB9C1FDC-11AA-46B9-88D0-349BB9AAEA0F}"/>
              </a:ext>
            </a:extLst>
          </p:cNvPr>
          <p:cNvSpPr txBox="1">
            <a:spLocks noChangeArrowheads="1"/>
          </p:cNvSpPr>
          <p:nvPr/>
        </p:nvSpPr>
        <p:spPr bwMode="auto">
          <a:xfrm>
            <a:off x="6961982" y="3932238"/>
            <a:ext cx="88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solidFill>
                  <a:schemeClr val="hlink"/>
                </a:solidFill>
              </a:rPr>
              <a:t>TNF-</a:t>
            </a:r>
            <a:r>
              <a:rPr lang="fr-FR" altLang="cs-CZ" b="1" dirty="0">
                <a:solidFill>
                  <a:schemeClr val="hlink"/>
                </a:solidFill>
                <a:latin typeface="Symbol" panose="05050102010706020507" pitchFamily="18" charset="2"/>
              </a:rPr>
              <a:t>a</a:t>
            </a:r>
          </a:p>
          <a:p>
            <a:pPr eaLnBrk="1" hangingPunct="1"/>
            <a:r>
              <a:rPr lang="cs-CZ" altLang="cs-CZ" b="1" dirty="0">
                <a:solidFill>
                  <a:schemeClr val="hlink"/>
                </a:solidFill>
              </a:rPr>
              <a:t>další</a:t>
            </a:r>
            <a:endParaRPr lang="fr-FR" altLang="cs-CZ" b="1" dirty="0">
              <a:solidFill>
                <a:schemeClr val="hlink"/>
              </a:solidFill>
            </a:endParaRPr>
          </a:p>
        </p:txBody>
      </p:sp>
      <p:sp>
        <p:nvSpPr>
          <p:cNvPr id="29717" name="Text Box 25">
            <a:extLst>
              <a:ext uri="{FF2B5EF4-FFF2-40B4-BE49-F238E27FC236}">
                <a16:creationId xmlns:a16="http://schemas.microsoft.com/office/drawing/2014/main" id="{9DAE62C6-5FE3-42E7-8C2C-1225210AFBAC}"/>
              </a:ext>
            </a:extLst>
          </p:cNvPr>
          <p:cNvSpPr txBox="1">
            <a:spLocks noChangeArrowheads="1"/>
          </p:cNvSpPr>
          <p:nvPr/>
        </p:nvSpPr>
        <p:spPr bwMode="auto">
          <a:xfrm>
            <a:off x="8763794" y="2419351"/>
            <a:ext cx="895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solidFill>
                  <a:schemeClr val="hlink"/>
                </a:solidFill>
              </a:rPr>
              <a:t>TNF-</a:t>
            </a:r>
            <a:r>
              <a:rPr lang="fr-FR" altLang="cs-CZ" b="1" dirty="0">
                <a:solidFill>
                  <a:schemeClr val="hlink"/>
                </a:solidFill>
                <a:latin typeface="Symbol" panose="05050102010706020507" pitchFamily="18" charset="2"/>
              </a:rPr>
              <a:t>a</a:t>
            </a:r>
          </a:p>
          <a:p>
            <a:pPr eaLnBrk="1" hangingPunct="1"/>
            <a:r>
              <a:rPr lang="fr-FR" altLang="cs-CZ" b="1" dirty="0">
                <a:solidFill>
                  <a:schemeClr val="hlink"/>
                </a:solidFill>
              </a:rPr>
              <a:t>MCP-1</a:t>
            </a:r>
          </a:p>
          <a:p>
            <a:pPr eaLnBrk="1" hangingPunct="1"/>
            <a:r>
              <a:rPr lang="fr-FR" altLang="cs-CZ" b="1" dirty="0">
                <a:solidFill>
                  <a:schemeClr val="hlink"/>
                </a:solidFill>
              </a:rPr>
              <a:t>IL-1</a:t>
            </a:r>
            <a:r>
              <a:rPr lang="fr-FR" altLang="cs-CZ" b="1" dirty="0">
                <a:solidFill>
                  <a:schemeClr val="hlink"/>
                </a:solidFill>
                <a:latin typeface="Symbol" panose="05050102010706020507" pitchFamily="18" charset="2"/>
              </a:rPr>
              <a:t>b</a:t>
            </a:r>
          </a:p>
          <a:p>
            <a:pPr eaLnBrk="1" hangingPunct="1"/>
            <a:r>
              <a:rPr lang="cs-CZ" altLang="cs-CZ" b="1" dirty="0">
                <a:solidFill>
                  <a:schemeClr val="hlink"/>
                </a:solidFill>
              </a:rPr>
              <a:t>další</a:t>
            </a:r>
            <a:endParaRPr lang="fr-FR" altLang="cs-CZ" b="1" dirty="0">
              <a:solidFill>
                <a:schemeClr val="hlink"/>
              </a:solidFill>
            </a:endParaRPr>
          </a:p>
        </p:txBody>
      </p:sp>
      <p:sp>
        <p:nvSpPr>
          <p:cNvPr id="29718" name="Text Box 26">
            <a:extLst>
              <a:ext uri="{FF2B5EF4-FFF2-40B4-BE49-F238E27FC236}">
                <a16:creationId xmlns:a16="http://schemas.microsoft.com/office/drawing/2014/main" id="{AFFF5C35-B5C2-4C5E-996A-8AFE61000A2A}"/>
              </a:ext>
            </a:extLst>
          </p:cNvPr>
          <p:cNvSpPr txBox="1">
            <a:spLocks noChangeArrowheads="1"/>
          </p:cNvSpPr>
          <p:nvPr/>
        </p:nvSpPr>
        <p:spPr bwMode="auto">
          <a:xfrm>
            <a:off x="9843294" y="1487488"/>
            <a:ext cx="8002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solidFill>
                  <a:schemeClr val="hlink"/>
                </a:solidFill>
              </a:rPr>
              <a:t>NEFA</a:t>
            </a:r>
          </a:p>
          <a:p>
            <a:pPr eaLnBrk="1" hangingPunct="1"/>
            <a:r>
              <a:rPr lang="cs-CZ" altLang="cs-CZ" b="1" dirty="0">
                <a:solidFill>
                  <a:schemeClr val="hlink"/>
                </a:solidFill>
              </a:rPr>
              <a:t>další</a:t>
            </a:r>
            <a:endParaRPr lang="fr-FR" altLang="cs-CZ" b="1" dirty="0">
              <a:solidFill>
                <a:schemeClr val="hlink"/>
              </a:solidFill>
            </a:endParaRPr>
          </a:p>
        </p:txBody>
      </p:sp>
      <p:grpSp>
        <p:nvGrpSpPr>
          <p:cNvPr id="29719" name="Group 27">
            <a:extLst>
              <a:ext uri="{FF2B5EF4-FFF2-40B4-BE49-F238E27FC236}">
                <a16:creationId xmlns:a16="http://schemas.microsoft.com/office/drawing/2014/main" id="{2B135A82-BC16-4DDF-B128-EEDD177CBDB3}"/>
              </a:ext>
            </a:extLst>
          </p:cNvPr>
          <p:cNvGrpSpPr>
            <a:grpSpLocks/>
          </p:cNvGrpSpPr>
          <p:nvPr/>
        </p:nvGrpSpPr>
        <p:grpSpPr bwMode="auto">
          <a:xfrm>
            <a:off x="1554958" y="2068513"/>
            <a:ext cx="2955925" cy="2449512"/>
            <a:chOff x="473" y="1298"/>
            <a:chExt cx="1860" cy="1543"/>
          </a:xfrm>
        </p:grpSpPr>
        <p:sp>
          <p:nvSpPr>
            <p:cNvPr id="29744" name="Oval 28">
              <a:extLst>
                <a:ext uri="{FF2B5EF4-FFF2-40B4-BE49-F238E27FC236}">
                  <a16:creationId xmlns:a16="http://schemas.microsoft.com/office/drawing/2014/main" id="{BB37ABA2-DB05-47EF-8F34-D7631014120E}"/>
                </a:ext>
              </a:extLst>
            </p:cNvPr>
            <p:cNvSpPr>
              <a:spLocks noChangeArrowheads="1"/>
            </p:cNvSpPr>
            <p:nvPr/>
          </p:nvSpPr>
          <p:spPr bwMode="auto">
            <a:xfrm>
              <a:off x="473" y="1298"/>
              <a:ext cx="1860" cy="1543"/>
            </a:xfrm>
            <a:prstGeom prst="ellipse">
              <a:avLst/>
            </a:prstGeom>
            <a:solidFill>
              <a:srgbClr val="FFCC66"/>
            </a:solid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45" name="Oval 29">
              <a:extLst>
                <a:ext uri="{FF2B5EF4-FFF2-40B4-BE49-F238E27FC236}">
                  <a16:creationId xmlns:a16="http://schemas.microsoft.com/office/drawing/2014/main" id="{5ACC4B7B-899F-4EC0-A277-6BD5F73FAA62}"/>
                </a:ext>
              </a:extLst>
            </p:cNvPr>
            <p:cNvSpPr>
              <a:spLocks noChangeArrowheads="1"/>
            </p:cNvSpPr>
            <p:nvPr/>
          </p:nvSpPr>
          <p:spPr bwMode="auto">
            <a:xfrm>
              <a:off x="609" y="1405"/>
              <a:ext cx="1680" cy="1383"/>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46" name="Oval 30">
              <a:extLst>
                <a:ext uri="{FF2B5EF4-FFF2-40B4-BE49-F238E27FC236}">
                  <a16:creationId xmlns:a16="http://schemas.microsoft.com/office/drawing/2014/main" id="{D1C3525B-EFAD-44F1-BD6B-F18A79076AF1}"/>
                </a:ext>
              </a:extLst>
            </p:cNvPr>
            <p:cNvSpPr>
              <a:spLocks noChangeArrowheads="1"/>
            </p:cNvSpPr>
            <p:nvPr/>
          </p:nvSpPr>
          <p:spPr bwMode="auto">
            <a:xfrm>
              <a:off x="530" y="1990"/>
              <a:ext cx="45" cy="160"/>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47" name="Text Box 31">
              <a:extLst>
                <a:ext uri="{FF2B5EF4-FFF2-40B4-BE49-F238E27FC236}">
                  <a16:creationId xmlns:a16="http://schemas.microsoft.com/office/drawing/2014/main" id="{3AA710E1-9CD2-4594-B70D-304A5BAA2B66}"/>
                </a:ext>
              </a:extLst>
            </p:cNvPr>
            <p:cNvSpPr txBox="1">
              <a:spLocks noChangeArrowheads="1"/>
            </p:cNvSpPr>
            <p:nvPr/>
          </p:nvSpPr>
          <p:spPr bwMode="auto">
            <a:xfrm>
              <a:off x="789" y="1887"/>
              <a:ext cx="135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dirty="0">
                  <a:solidFill>
                    <a:srgbClr val="FF9933"/>
                  </a:solidFill>
                </a:rPr>
                <a:t>HYPERTROFICKÝ</a:t>
              </a:r>
              <a:endParaRPr lang="fr-FR" altLang="cs-CZ" b="1" dirty="0">
                <a:solidFill>
                  <a:srgbClr val="FF9933"/>
                </a:solidFill>
              </a:endParaRPr>
            </a:p>
            <a:p>
              <a:pPr algn="ctr" eaLnBrk="1" hangingPunct="1"/>
              <a:r>
                <a:rPr lang="fr-FR" altLang="cs-CZ" b="1" dirty="0">
                  <a:solidFill>
                    <a:srgbClr val="FF9933"/>
                  </a:solidFill>
                </a:rPr>
                <a:t>ADIPOCYT</a:t>
              </a:r>
            </a:p>
          </p:txBody>
        </p:sp>
      </p:grpSp>
      <p:grpSp>
        <p:nvGrpSpPr>
          <p:cNvPr id="29720" name="Group 32">
            <a:extLst>
              <a:ext uri="{FF2B5EF4-FFF2-40B4-BE49-F238E27FC236}">
                <a16:creationId xmlns:a16="http://schemas.microsoft.com/office/drawing/2014/main" id="{AA72003E-10F6-4E1B-A52D-A0FEA5E05D8A}"/>
              </a:ext>
            </a:extLst>
          </p:cNvPr>
          <p:cNvGrpSpPr>
            <a:grpSpLocks/>
          </p:cNvGrpSpPr>
          <p:nvPr/>
        </p:nvGrpSpPr>
        <p:grpSpPr bwMode="auto">
          <a:xfrm>
            <a:off x="7970045" y="700088"/>
            <a:ext cx="1514475" cy="1439862"/>
            <a:chOff x="4510" y="436"/>
            <a:chExt cx="953" cy="907"/>
          </a:xfrm>
        </p:grpSpPr>
        <p:sp>
          <p:nvSpPr>
            <p:cNvPr id="29740" name="Oval 33">
              <a:extLst>
                <a:ext uri="{FF2B5EF4-FFF2-40B4-BE49-F238E27FC236}">
                  <a16:creationId xmlns:a16="http://schemas.microsoft.com/office/drawing/2014/main" id="{8D4C46CB-A4B4-40C4-B337-29F71679DDCF}"/>
                </a:ext>
              </a:extLst>
            </p:cNvPr>
            <p:cNvSpPr>
              <a:spLocks noChangeArrowheads="1"/>
            </p:cNvSpPr>
            <p:nvPr/>
          </p:nvSpPr>
          <p:spPr bwMode="auto">
            <a:xfrm>
              <a:off x="4510" y="436"/>
              <a:ext cx="953" cy="907"/>
            </a:xfrm>
            <a:prstGeom prst="ellipse">
              <a:avLst/>
            </a:prstGeom>
            <a:solidFill>
              <a:srgbClr val="FFCC66"/>
            </a:solid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41" name="Oval 34">
              <a:extLst>
                <a:ext uri="{FF2B5EF4-FFF2-40B4-BE49-F238E27FC236}">
                  <a16:creationId xmlns:a16="http://schemas.microsoft.com/office/drawing/2014/main" id="{80136603-6D3A-4806-85ED-910A79B621D7}"/>
                </a:ext>
              </a:extLst>
            </p:cNvPr>
            <p:cNvSpPr>
              <a:spLocks noChangeArrowheads="1"/>
            </p:cNvSpPr>
            <p:nvPr/>
          </p:nvSpPr>
          <p:spPr bwMode="auto">
            <a:xfrm>
              <a:off x="4580" y="499"/>
              <a:ext cx="860" cy="813"/>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42" name="Oval 35">
              <a:extLst>
                <a:ext uri="{FF2B5EF4-FFF2-40B4-BE49-F238E27FC236}">
                  <a16:creationId xmlns:a16="http://schemas.microsoft.com/office/drawing/2014/main" id="{BCDC1572-27EF-40E9-8E77-50ACD158C9F2}"/>
                </a:ext>
              </a:extLst>
            </p:cNvPr>
            <p:cNvSpPr>
              <a:spLocks noChangeArrowheads="1"/>
            </p:cNvSpPr>
            <p:nvPr/>
          </p:nvSpPr>
          <p:spPr bwMode="auto">
            <a:xfrm>
              <a:off x="4539" y="843"/>
              <a:ext cx="23" cy="9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43" name="Text Box 36">
              <a:extLst>
                <a:ext uri="{FF2B5EF4-FFF2-40B4-BE49-F238E27FC236}">
                  <a16:creationId xmlns:a16="http://schemas.microsoft.com/office/drawing/2014/main" id="{9DDFD346-4C82-4958-83A1-659A65A147FA}"/>
                </a:ext>
              </a:extLst>
            </p:cNvPr>
            <p:cNvSpPr txBox="1">
              <a:spLocks noChangeArrowheads="1"/>
            </p:cNvSpPr>
            <p:nvPr/>
          </p:nvSpPr>
          <p:spPr bwMode="auto">
            <a:xfrm>
              <a:off x="4555" y="796"/>
              <a:ext cx="86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1600" b="1" dirty="0">
                  <a:solidFill>
                    <a:srgbClr val="FF9933"/>
                  </a:solidFill>
                </a:rPr>
                <a:t>ADIPOCYT</a:t>
              </a:r>
              <a:r>
                <a:rPr lang="cs-CZ" altLang="cs-CZ" sz="1600" b="1" dirty="0">
                  <a:solidFill>
                    <a:srgbClr val="FF9933"/>
                  </a:solidFill>
                </a:rPr>
                <a:t>Y</a:t>
              </a:r>
              <a:endParaRPr lang="fr-FR" altLang="cs-CZ" sz="1600" b="1" dirty="0">
                <a:solidFill>
                  <a:srgbClr val="FF9933"/>
                </a:solidFill>
              </a:endParaRPr>
            </a:p>
          </p:txBody>
        </p:sp>
      </p:grpSp>
      <p:sp>
        <p:nvSpPr>
          <p:cNvPr id="29721" name="Text Box 37">
            <a:extLst>
              <a:ext uri="{FF2B5EF4-FFF2-40B4-BE49-F238E27FC236}">
                <a16:creationId xmlns:a16="http://schemas.microsoft.com/office/drawing/2014/main" id="{408F8563-EF3C-496C-95E4-8F0E66EC1A4A}"/>
              </a:ext>
            </a:extLst>
          </p:cNvPr>
          <p:cNvSpPr txBox="1">
            <a:spLocks noChangeArrowheads="1"/>
          </p:cNvSpPr>
          <p:nvPr/>
        </p:nvSpPr>
        <p:spPr bwMode="auto">
          <a:xfrm rot="21287524">
            <a:off x="8425443" y="461642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000" b="1" dirty="0">
                <a:solidFill>
                  <a:srgbClr val="A50021"/>
                </a:solidFill>
              </a:rPr>
              <a:t>Ma</a:t>
            </a:r>
            <a:r>
              <a:rPr lang="cs-CZ" altLang="cs-CZ" sz="2000" b="1" dirty="0" err="1">
                <a:solidFill>
                  <a:srgbClr val="A50021"/>
                </a:solidFill>
              </a:rPr>
              <a:t>krofág</a:t>
            </a:r>
            <a:endParaRPr lang="fr-FR" altLang="cs-CZ" sz="2000" b="1" dirty="0">
              <a:solidFill>
                <a:srgbClr val="A50021"/>
              </a:solidFill>
            </a:endParaRPr>
          </a:p>
        </p:txBody>
      </p:sp>
      <p:grpSp>
        <p:nvGrpSpPr>
          <p:cNvPr id="29722" name="Group 38">
            <a:extLst>
              <a:ext uri="{FF2B5EF4-FFF2-40B4-BE49-F238E27FC236}">
                <a16:creationId xmlns:a16="http://schemas.microsoft.com/office/drawing/2014/main" id="{23C93E10-9DA7-42C5-84D3-3C60C4F9B9DA}"/>
              </a:ext>
            </a:extLst>
          </p:cNvPr>
          <p:cNvGrpSpPr>
            <a:grpSpLocks/>
          </p:cNvGrpSpPr>
          <p:nvPr/>
        </p:nvGrpSpPr>
        <p:grpSpPr bwMode="auto">
          <a:xfrm>
            <a:off x="4798221" y="4365626"/>
            <a:ext cx="1160463" cy="400050"/>
            <a:chOff x="2514" y="2745"/>
            <a:chExt cx="731" cy="252"/>
          </a:xfrm>
        </p:grpSpPr>
        <p:sp>
          <p:nvSpPr>
            <p:cNvPr id="29738" name="Text Box 39">
              <a:extLst>
                <a:ext uri="{FF2B5EF4-FFF2-40B4-BE49-F238E27FC236}">
                  <a16:creationId xmlns:a16="http://schemas.microsoft.com/office/drawing/2014/main" id="{487CBEDE-25FE-4D71-825E-968A58FB0683}"/>
                </a:ext>
              </a:extLst>
            </p:cNvPr>
            <p:cNvSpPr txBox="1">
              <a:spLocks noChangeArrowheads="1"/>
            </p:cNvSpPr>
            <p:nvPr/>
          </p:nvSpPr>
          <p:spPr bwMode="auto">
            <a:xfrm>
              <a:off x="2696" y="2745"/>
              <a:ext cx="5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000" b="1" dirty="0">
                  <a:solidFill>
                    <a:schemeClr val="hlink"/>
                  </a:solidFill>
                </a:rPr>
                <a:t>NEFA</a:t>
              </a:r>
            </a:p>
          </p:txBody>
        </p:sp>
        <p:sp>
          <p:nvSpPr>
            <p:cNvPr id="29739" name="Text Box 40">
              <a:extLst>
                <a:ext uri="{FF2B5EF4-FFF2-40B4-BE49-F238E27FC236}">
                  <a16:creationId xmlns:a16="http://schemas.microsoft.com/office/drawing/2014/main" id="{4FBB3D2C-298F-4541-8B75-5EF25E26E84E}"/>
                </a:ext>
              </a:extLst>
            </p:cNvPr>
            <p:cNvSpPr txBox="1">
              <a:spLocks noChangeArrowheads="1"/>
            </p:cNvSpPr>
            <p:nvPr/>
          </p:nvSpPr>
          <p:spPr bwMode="auto">
            <a:xfrm flipV="1">
              <a:off x="2514" y="2745"/>
              <a:ext cx="2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a:solidFill>
                    <a:schemeClr val="hlink"/>
                  </a:solidFill>
                  <a:sym typeface="Wingdings" panose="05000000000000000000" pitchFamily="2" charset="2"/>
                </a:rPr>
                <a:t></a:t>
              </a:r>
            </a:p>
          </p:txBody>
        </p:sp>
      </p:grpSp>
      <p:grpSp>
        <p:nvGrpSpPr>
          <p:cNvPr id="29723" name="Group 41">
            <a:extLst>
              <a:ext uri="{FF2B5EF4-FFF2-40B4-BE49-F238E27FC236}">
                <a16:creationId xmlns:a16="http://schemas.microsoft.com/office/drawing/2014/main" id="{9899B232-778C-42A9-9731-234761867E91}"/>
              </a:ext>
            </a:extLst>
          </p:cNvPr>
          <p:cNvGrpSpPr>
            <a:grpSpLocks/>
          </p:cNvGrpSpPr>
          <p:nvPr/>
        </p:nvGrpSpPr>
        <p:grpSpPr bwMode="auto">
          <a:xfrm>
            <a:off x="5301458" y="1970089"/>
            <a:ext cx="1246187" cy="396875"/>
            <a:chOff x="2832" y="1236"/>
            <a:chExt cx="784" cy="250"/>
          </a:xfrm>
        </p:grpSpPr>
        <p:sp>
          <p:nvSpPr>
            <p:cNvPr id="29736" name="Text Box 42">
              <a:extLst>
                <a:ext uri="{FF2B5EF4-FFF2-40B4-BE49-F238E27FC236}">
                  <a16:creationId xmlns:a16="http://schemas.microsoft.com/office/drawing/2014/main" id="{36CAAB42-5A29-45CA-9EE6-826FFC4E6296}"/>
                </a:ext>
              </a:extLst>
            </p:cNvPr>
            <p:cNvSpPr txBox="1">
              <a:spLocks noChangeArrowheads="1"/>
            </p:cNvSpPr>
            <p:nvPr/>
          </p:nvSpPr>
          <p:spPr bwMode="auto">
            <a:xfrm>
              <a:off x="2980" y="1236"/>
              <a:ext cx="6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a:t> </a:t>
              </a:r>
              <a:r>
                <a:rPr lang="fr-FR" altLang="cs-CZ" sz="2000" b="1">
                  <a:solidFill>
                    <a:schemeClr val="hlink"/>
                  </a:solidFill>
                </a:rPr>
                <a:t>Leptin</a:t>
              </a:r>
            </a:p>
          </p:txBody>
        </p:sp>
        <p:sp>
          <p:nvSpPr>
            <p:cNvPr id="29737" name="Text Box 43">
              <a:extLst>
                <a:ext uri="{FF2B5EF4-FFF2-40B4-BE49-F238E27FC236}">
                  <a16:creationId xmlns:a16="http://schemas.microsoft.com/office/drawing/2014/main" id="{619D6045-66B6-4718-BBBE-26E4F8C370C1}"/>
                </a:ext>
              </a:extLst>
            </p:cNvPr>
            <p:cNvSpPr txBox="1">
              <a:spLocks noChangeArrowheads="1"/>
            </p:cNvSpPr>
            <p:nvPr/>
          </p:nvSpPr>
          <p:spPr bwMode="auto">
            <a:xfrm flipV="1">
              <a:off x="2832" y="1249"/>
              <a:ext cx="2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a:solidFill>
                    <a:schemeClr val="hlink"/>
                  </a:solidFill>
                  <a:sym typeface="Wingdings" panose="05000000000000000000" pitchFamily="2" charset="2"/>
                </a:rPr>
                <a:t></a:t>
              </a:r>
            </a:p>
          </p:txBody>
        </p:sp>
      </p:grpSp>
      <p:grpSp>
        <p:nvGrpSpPr>
          <p:cNvPr id="29724" name="Group 44">
            <a:extLst>
              <a:ext uri="{FF2B5EF4-FFF2-40B4-BE49-F238E27FC236}">
                <a16:creationId xmlns:a16="http://schemas.microsoft.com/office/drawing/2014/main" id="{6A5CACA3-D02E-4791-B8EB-546A27A13890}"/>
              </a:ext>
            </a:extLst>
          </p:cNvPr>
          <p:cNvGrpSpPr>
            <a:grpSpLocks/>
          </p:cNvGrpSpPr>
          <p:nvPr/>
        </p:nvGrpSpPr>
        <p:grpSpPr bwMode="auto">
          <a:xfrm>
            <a:off x="7898608" y="5949951"/>
            <a:ext cx="1535112" cy="400050"/>
            <a:chOff x="2378" y="3063"/>
            <a:chExt cx="967" cy="252"/>
          </a:xfrm>
        </p:grpSpPr>
        <p:sp>
          <p:nvSpPr>
            <p:cNvPr id="29734" name="Text Box 45">
              <a:extLst>
                <a:ext uri="{FF2B5EF4-FFF2-40B4-BE49-F238E27FC236}">
                  <a16:creationId xmlns:a16="http://schemas.microsoft.com/office/drawing/2014/main" id="{AFB990E6-27E7-49BE-8753-0DE13B246DE8}"/>
                </a:ext>
              </a:extLst>
            </p:cNvPr>
            <p:cNvSpPr txBox="1">
              <a:spLocks noChangeArrowheads="1"/>
            </p:cNvSpPr>
            <p:nvPr/>
          </p:nvSpPr>
          <p:spPr bwMode="auto">
            <a:xfrm>
              <a:off x="2502" y="3063"/>
              <a:ext cx="84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000" b="1" dirty="0">
                  <a:solidFill>
                    <a:schemeClr val="hlink"/>
                  </a:solidFill>
                </a:rPr>
                <a:t> Cytokin</a:t>
              </a:r>
              <a:r>
                <a:rPr lang="cs-CZ" altLang="cs-CZ" sz="2000" b="1" dirty="0">
                  <a:solidFill>
                    <a:schemeClr val="hlink"/>
                  </a:solidFill>
                </a:rPr>
                <a:t>y</a:t>
              </a:r>
              <a:endParaRPr lang="fr-FR" altLang="cs-CZ" sz="2000" b="1" dirty="0">
                <a:solidFill>
                  <a:schemeClr val="hlink"/>
                </a:solidFill>
              </a:endParaRPr>
            </a:p>
          </p:txBody>
        </p:sp>
        <p:sp>
          <p:nvSpPr>
            <p:cNvPr id="29735" name="Text Box 46">
              <a:extLst>
                <a:ext uri="{FF2B5EF4-FFF2-40B4-BE49-F238E27FC236}">
                  <a16:creationId xmlns:a16="http://schemas.microsoft.com/office/drawing/2014/main" id="{682818B0-0A27-4F58-B098-E15A26A4D684}"/>
                </a:ext>
              </a:extLst>
            </p:cNvPr>
            <p:cNvSpPr txBox="1">
              <a:spLocks noChangeArrowheads="1"/>
            </p:cNvSpPr>
            <p:nvPr/>
          </p:nvSpPr>
          <p:spPr bwMode="auto">
            <a:xfrm flipV="1">
              <a:off x="2378" y="3067"/>
              <a:ext cx="2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a:solidFill>
                    <a:schemeClr val="hlink"/>
                  </a:solidFill>
                  <a:sym typeface="Wingdings" panose="05000000000000000000" pitchFamily="2" charset="2"/>
                </a:rPr>
                <a:t></a:t>
              </a:r>
            </a:p>
          </p:txBody>
        </p:sp>
      </p:grpSp>
      <p:sp>
        <p:nvSpPr>
          <p:cNvPr id="29725" name="Oval 47">
            <a:extLst>
              <a:ext uri="{FF2B5EF4-FFF2-40B4-BE49-F238E27FC236}">
                <a16:creationId xmlns:a16="http://schemas.microsoft.com/office/drawing/2014/main" id="{DE47D61B-CE65-4C4E-A09D-D8E4ACD68837}"/>
              </a:ext>
            </a:extLst>
          </p:cNvPr>
          <p:cNvSpPr>
            <a:spLocks noChangeArrowheads="1"/>
          </p:cNvSpPr>
          <p:nvPr/>
        </p:nvSpPr>
        <p:spPr bwMode="auto">
          <a:xfrm>
            <a:off x="6673058" y="3652838"/>
            <a:ext cx="73025" cy="215900"/>
          </a:xfrm>
          <a:prstGeom prst="ellipse">
            <a:avLst/>
          </a:prstGeom>
          <a:solidFill>
            <a:srgbClr val="FFCC66"/>
          </a:solidFill>
          <a:ln w="9525">
            <a:solidFill>
              <a:srgbClr val="FFCC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26" name="Oval 48">
            <a:extLst>
              <a:ext uri="{FF2B5EF4-FFF2-40B4-BE49-F238E27FC236}">
                <a16:creationId xmlns:a16="http://schemas.microsoft.com/office/drawing/2014/main" id="{8FD1EA6E-8CCC-4828-86DC-FBB9862793C5}"/>
              </a:ext>
            </a:extLst>
          </p:cNvPr>
          <p:cNvSpPr>
            <a:spLocks noChangeArrowheads="1"/>
          </p:cNvSpPr>
          <p:nvPr/>
        </p:nvSpPr>
        <p:spPr bwMode="auto">
          <a:xfrm>
            <a:off x="6744495" y="3436938"/>
            <a:ext cx="360363" cy="215900"/>
          </a:xfrm>
          <a:prstGeom prst="ellipse">
            <a:avLst/>
          </a:prstGeom>
          <a:solidFill>
            <a:srgbClr val="FFCC66"/>
          </a:solidFill>
          <a:ln w="9525">
            <a:solidFill>
              <a:srgbClr val="FFCC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27" name="Oval 49">
            <a:extLst>
              <a:ext uri="{FF2B5EF4-FFF2-40B4-BE49-F238E27FC236}">
                <a16:creationId xmlns:a16="http://schemas.microsoft.com/office/drawing/2014/main" id="{97A8C4F6-94A8-47AB-AA9E-4D7DB90B002B}"/>
              </a:ext>
            </a:extLst>
          </p:cNvPr>
          <p:cNvSpPr>
            <a:spLocks noChangeArrowheads="1"/>
          </p:cNvSpPr>
          <p:nvPr/>
        </p:nvSpPr>
        <p:spPr bwMode="auto">
          <a:xfrm>
            <a:off x="6457158" y="3365501"/>
            <a:ext cx="287337" cy="144463"/>
          </a:xfrm>
          <a:prstGeom prst="ellipse">
            <a:avLst/>
          </a:prstGeom>
          <a:solidFill>
            <a:srgbClr val="FFCC66"/>
          </a:solidFill>
          <a:ln w="9525">
            <a:solidFill>
              <a:srgbClr val="FFCC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28" name="Oval 50">
            <a:extLst>
              <a:ext uri="{FF2B5EF4-FFF2-40B4-BE49-F238E27FC236}">
                <a16:creationId xmlns:a16="http://schemas.microsoft.com/office/drawing/2014/main" id="{E4C30F00-282B-4A23-8487-6F5C84DD9186}"/>
              </a:ext>
            </a:extLst>
          </p:cNvPr>
          <p:cNvSpPr>
            <a:spLocks noChangeArrowheads="1"/>
          </p:cNvSpPr>
          <p:nvPr/>
        </p:nvSpPr>
        <p:spPr bwMode="auto">
          <a:xfrm>
            <a:off x="6528595" y="3581400"/>
            <a:ext cx="73025" cy="215900"/>
          </a:xfrm>
          <a:prstGeom prst="ellipse">
            <a:avLst/>
          </a:prstGeom>
          <a:solidFill>
            <a:srgbClr val="FFCC66"/>
          </a:solidFill>
          <a:ln w="9525">
            <a:solidFill>
              <a:srgbClr val="FFCC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29" name="Oval 51">
            <a:extLst>
              <a:ext uri="{FF2B5EF4-FFF2-40B4-BE49-F238E27FC236}">
                <a16:creationId xmlns:a16="http://schemas.microsoft.com/office/drawing/2014/main" id="{565E7CD5-310D-4C9E-9719-C72103C577E2}"/>
              </a:ext>
            </a:extLst>
          </p:cNvPr>
          <p:cNvSpPr>
            <a:spLocks noChangeArrowheads="1"/>
          </p:cNvSpPr>
          <p:nvPr/>
        </p:nvSpPr>
        <p:spPr bwMode="auto">
          <a:xfrm>
            <a:off x="6384133" y="2932113"/>
            <a:ext cx="287337" cy="144462"/>
          </a:xfrm>
          <a:prstGeom prst="ellipse">
            <a:avLst/>
          </a:prstGeom>
          <a:solidFill>
            <a:srgbClr val="FFCC66"/>
          </a:solidFill>
          <a:ln w="9525">
            <a:solidFill>
              <a:srgbClr val="FFCC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30" name="Oval 52">
            <a:extLst>
              <a:ext uri="{FF2B5EF4-FFF2-40B4-BE49-F238E27FC236}">
                <a16:creationId xmlns:a16="http://schemas.microsoft.com/office/drawing/2014/main" id="{F1C15E09-7D3A-4292-95B3-FB4D2988839C}"/>
              </a:ext>
            </a:extLst>
          </p:cNvPr>
          <p:cNvSpPr>
            <a:spLocks noChangeArrowheads="1"/>
          </p:cNvSpPr>
          <p:nvPr/>
        </p:nvSpPr>
        <p:spPr bwMode="auto">
          <a:xfrm>
            <a:off x="6312695" y="3149600"/>
            <a:ext cx="73025" cy="215900"/>
          </a:xfrm>
          <a:prstGeom prst="ellipse">
            <a:avLst/>
          </a:prstGeom>
          <a:solidFill>
            <a:srgbClr val="FFCC66"/>
          </a:solidFill>
          <a:ln w="9525">
            <a:solidFill>
              <a:srgbClr val="FFCC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31" name="Oval 53">
            <a:extLst>
              <a:ext uri="{FF2B5EF4-FFF2-40B4-BE49-F238E27FC236}">
                <a16:creationId xmlns:a16="http://schemas.microsoft.com/office/drawing/2014/main" id="{5546E713-5B73-4D61-99B7-21D9BAC4C745}"/>
              </a:ext>
            </a:extLst>
          </p:cNvPr>
          <p:cNvSpPr>
            <a:spLocks noChangeArrowheads="1"/>
          </p:cNvSpPr>
          <p:nvPr/>
        </p:nvSpPr>
        <p:spPr bwMode="auto">
          <a:xfrm>
            <a:off x="7104858" y="3221038"/>
            <a:ext cx="73025" cy="215900"/>
          </a:xfrm>
          <a:prstGeom prst="ellipse">
            <a:avLst/>
          </a:prstGeom>
          <a:solidFill>
            <a:srgbClr val="FFCC66"/>
          </a:solidFill>
          <a:ln w="9525">
            <a:solidFill>
              <a:srgbClr val="FFCC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9732" name="Text Box 54">
            <a:extLst>
              <a:ext uri="{FF2B5EF4-FFF2-40B4-BE49-F238E27FC236}">
                <a16:creationId xmlns:a16="http://schemas.microsoft.com/office/drawing/2014/main" id="{864ABB34-2C35-4893-8660-29EB146EAE97}"/>
              </a:ext>
            </a:extLst>
          </p:cNvPr>
          <p:cNvSpPr txBox="1">
            <a:spLocks noChangeArrowheads="1"/>
          </p:cNvSpPr>
          <p:nvPr/>
        </p:nvSpPr>
        <p:spPr bwMode="auto">
          <a:xfrm>
            <a:off x="5879307" y="3000376"/>
            <a:ext cx="14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solidFill>
                  <a:srgbClr val="A50021"/>
                </a:solidFill>
              </a:rPr>
              <a:t>preadipocyt</a:t>
            </a:r>
          </a:p>
        </p:txBody>
      </p:sp>
      <p:sp>
        <p:nvSpPr>
          <p:cNvPr id="29733" name="Rectangle 55">
            <a:extLst>
              <a:ext uri="{FF2B5EF4-FFF2-40B4-BE49-F238E27FC236}">
                <a16:creationId xmlns:a16="http://schemas.microsoft.com/office/drawing/2014/main" id="{F489AB21-856C-4967-A628-5CFD09CDA6F8}"/>
              </a:ext>
            </a:extLst>
          </p:cNvPr>
          <p:cNvSpPr>
            <a:spLocks noChangeArrowheads="1"/>
          </p:cNvSpPr>
          <p:nvPr/>
        </p:nvSpPr>
        <p:spPr bwMode="auto">
          <a:xfrm>
            <a:off x="3571082" y="1"/>
            <a:ext cx="4798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dirty="0"/>
              <a:t>Komunikace mezi buňkami</a:t>
            </a:r>
            <a:endParaRPr lang="fr-FR" altLang="cs-CZ" sz="2800" b="1" dirty="0"/>
          </a:p>
        </p:txBody>
      </p:sp>
      <p:sp>
        <p:nvSpPr>
          <p:cNvPr id="56" name="Rectangle 12">
            <a:extLst>
              <a:ext uri="{FF2B5EF4-FFF2-40B4-BE49-F238E27FC236}">
                <a16:creationId xmlns:a16="http://schemas.microsoft.com/office/drawing/2014/main" id="{D5A454C4-77E0-4143-BDFA-7A3F0C13DF7A}"/>
              </a:ext>
            </a:extLst>
          </p:cNvPr>
          <p:cNvSpPr/>
          <p:nvPr/>
        </p:nvSpPr>
        <p:spPr>
          <a:xfrm>
            <a:off x="23006" y="580659"/>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817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CA0C2E7-9B2E-4995-8302-EC781A906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843" y="2816509"/>
            <a:ext cx="7246357" cy="3908096"/>
          </a:xfrm>
          <a:prstGeom prst="rect">
            <a:avLst/>
          </a:prstGeom>
        </p:spPr>
      </p:pic>
      <p:pic>
        <p:nvPicPr>
          <p:cNvPr id="8" name="Obrázek 7">
            <a:extLst>
              <a:ext uri="{FF2B5EF4-FFF2-40B4-BE49-F238E27FC236}">
                <a16:creationId xmlns:a16="http://schemas.microsoft.com/office/drawing/2014/main" id="{226F861F-AA3B-4E8B-8DCA-2CEFC0623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427" y="2859963"/>
            <a:ext cx="3681730" cy="3821189"/>
          </a:xfrm>
          <a:prstGeom prst="rect">
            <a:avLst/>
          </a:prstGeom>
        </p:spPr>
      </p:pic>
      <p:sp>
        <p:nvSpPr>
          <p:cNvPr id="2" name="Obdélník: se zakulacenými rohy 1">
            <a:extLst>
              <a:ext uri="{FF2B5EF4-FFF2-40B4-BE49-F238E27FC236}">
                <a16:creationId xmlns:a16="http://schemas.microsoft.com/office/drawing/2014/main" id="{54C753B9-84B9-465D-A983-E44987DF95F1}"/>
              </a:ext>
            </a:extLst>
          </p:cNvPr>
          <p:cNvSpPr/>
          <p:nvPr/>
        </p:nvSpPr>
        <p:spPr>
          <a:xfrm>
            <a:off x="538480" y="417616"/>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Homeostatický stres</a:t>
            </a:r>
          </a:p>
        </p:txBody>
      </p:sp>
      <p:sp>
        <p:nvSpPr>
          <p:cNvPr id="7" name="Obdélník: se zakulacenými rohy 6">
            <a:extLst>
              <a:ext uri="{FF2B5EF4-FFF2-40B4-BE49-F238E27FC236}">
                <a16:creationId xmlns:a16="http://schemas.microsoft.com/office/drawing/2014/main" id="{EB69999F-F288-4033-849D-022FC2C1E36B}"/>
              </a:ext>
            </a:extLst>
          </p:cNvPr>
          <p:cNvSpPr/>
          <p:nvPr/>
        </p:nvSpPr>
        <p:spPr>
          <a:xfrm>
            <a:off x="538480" y="1570814"/>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Přejídání</a:t>
            </a:r>
          </a:p>
        </p:txBody>
      </p:sp>
      <p:sp>
        <p:nvSpPr>
          <p:cNvPr id="9" name="Obdélník: se zakulacenými rohy 8">
            <a:extLst>
              <a:ext uri="{FF2B5EF4-FFF2-40B4-BE49-F238E27FC236}">
                <a16:creationId xmlns:a16="http://schemas.microsoft.com/office/drawing/2014/main" id="{3FE8B647-91D7-43B1-AA2F-0DD995E7D4C1}"/>
              </a:ext>
            </a:extLst>
          </p:cNvPr>
          <p:cNvSpPr/>
          <p:nvPr/>
        </p:nvSpPr>
        <p:spPr>
          <a:xfrm>
            <a:off x="4399280" y="417616"/>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Akutní zánět</a:t>
            </a:r>
          </a:p>
        </p:txBody>
      </p:sp>
      <p:sp>
        <p:nvSpPr>
          <p:cNvPr id="10" name="Obdélník: se zakulacenými rohy 9">
            <a:extLst>
              <a:ext uri="{FF2B5EF4-FFF2-40B4-BE49-F238E27FC236}">
                <a16:creationId xmlns:a16="http://schemas.microsoft.com/office/drawing/2014/main" id="{CE7A8E3B-C64C-469F-B367-92DD9501BB35}"/>
              </a:ext>
            </a:extLst>
          </p:cNvPr>
          <p:cNvSpPr/>
          <p:nvPr/>
        </p:nvSpPr>
        <p:spPr>
          <a:xfrm>
            <a:off x="4399280" y="1533492"/>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Inzulínová rezistence</a:t>
            </a:r>
          </a:p>
        </p:txBody>
      </p:sp>
      <p:sp>
        <p:nvSpPr>
          <p:cNvPr id="11" name="Obdélník: se zakulacenými rohy 10">
            <a:extLst>
              <a:ext uri="{FF2B5EF4-FFF2-40B4-BE49-F238E27FC236}">
                <a16:creationId xmlns:a16="http://schemas.microsoft.com/office/drawing/2014/main" id="{2F0B3D0D-7EA8-496C-872F-BE174F684CCF}"/>
              </a:ext>
            </a:extLst>
          </p:cNvPr>
          <p:cNvSpPr/>
          <p:nvPr/>
        </p:nvSpPr>
        <p:spPr>
          <a:xfrm>
            <a:off x="8260080" y="417616"/>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Posun bodu homeostázy</a:t>
            </a:r>
          </a:p>
        </p:txBody>
      </p:sp>
      <p:sp>
        <p:nvSpPr>
          <p:cNvPr id="12" name="Obdélník: se zakulacenými rohy 11">
            <a:extLst>
              <a:ext uri="{FF2B5EF4-FFF2-40B4-BE49-F238E27FC236}">
                <a16:creationId xmlns:a16="http://schemas.microsoft.com/office/drawing/2014/main" id="{B2F44B5F-2081-4A64-A9F3-FBFFE6C3255E}"/>
              </a:ext>
            </a:extLst>
          </p:cNvPr>
          <p:cNvSpPr/>
          <p:nvPr/>
        </p:nvSpPr>
        <p:spPr>
          <a:xfrm>
            <a:off x="8260080" y="1529468"/>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Rezistence vůči katecholaminům</a:t>
            </a:r>
          </a:p>
        </p:txBody>
      </p:sp>
      <p:cxnSp>
        <p:nvCxnSpPr>
          <p:cNvPr id="5" name="Přímá spojnice se šipkou 4">
            <a:extLst>
              <a:ext uri="{FF2B5EF4-FFF2-40B4-BE49-F238E27FC236}">
                <a16:creationId xmlns:a16="http://schemas.microsoft.com/office/drawing/2014/main" id="{D9F69DCA-2345-465D-9868-FE08D2E41936}"/>
              </a:ext>
            </a:extLst>
          </p:cNvPr>
          <p:cNvCxnSpPr>
            <a:stCxn id="2" idx="3"/>
            <a:endCxn id="9" idx="1"/>
          </p:cNvCxnSpPr>
          <p:nvPr/>
        </p:nvCxnSpPr>
        <p:spPr>
          <a:xfrm>
            <a:off x="3566160" y="707176"/>
            <a:ext cx="833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CB73C46E-DA7D-43A5-B2D1-0B7B56ADE414}"/>
              </a:ext>
            </a:extLst>
          </p:cNvPr>
          <p:cNvCxnSpPr/>
          <p:nvPr/>
        </p:nvCxnSpPr>
        <p:spPr>
          <a:xfrm>
            <a:off x="7426960" y="707176"/>
            <a:ext cx="833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AFB34A22-F87D-4491-83C7-D8C116C52737}"/>
              </a:ext>
            </a:extLst>
          </p:cNvPr>
          <p:cNvCxnSpPr/>
          <p:nvPr/>
        </p:nvCxnSpPr>
        <p:spPr>
          <a:xfrm>
            <a:off x="3529461" y="1819028"/>
            <a:ext cx="833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8B1C8AB9-3E3D-4994-9866-436783D5AC4F}"/>
              </a:ext>
            </a:extLst>
          </p:cNvPr>
          <p:cNvCxnSpPr/>
          <p:nvPr/>
        </p:nvCxnSpPr>
        <p:spPr>
          <a:xfrm>
            <a:off x="7426960" y="1819028"/>
            <a:ext cx="833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2C3C0393-CAD7-4F9E-9B23-F98793F58763}"/>
              </a:ext>
            </a:extLst>
          </p:cNvPr>
          <p:cNvSpPr txBox="1"/>
          <p:nvPr/>
        </p:nvSpPr>
        <p:spPr>
          <a:xfrm>
            <a:off x="645686" y="47285"/>
            <a:ext cx="1055097" cy="369332"/>
          </a:xfrm>
          <a:prstGeom prst="rect">
            <a:avLst/>
          </a:prstGeom>
          <a:noFill/>
        </p:spPr>
        <p:txBody>
          <a:bodyPr wrap="none" rtlCol="0">
            <a:spAutoFit/>
          </a:bodyPr>
          <a:lstStyle/>
          <a:p>
            <a:r>
              <a:rPr lang="cs-CZ" dirty="0"/>
              <a:t>Spouštěč</a:t>
            </a:r>
          </a:p>
        </p:txBody>
      </p:sp>
      <p:sp>
        <p:nvSpPr>
          <p:cNvPr id="18" name="TextovéPole 17">
            <a:extLst>
              <a:ext uri="{FF2B5EF4-FFF2-40B4-BE49-F238E27FC236}">
                <a16:creationId xmlns:a16="http://schemas.microsoft.com/office/drawing/2014/main" id="{4C6300F2-D712-4ED4-B82B-D95071941D94}"/>
              </a:ext>
            </a:extLst>
          </p:cNvPr>
          <p:cNvSpPr txBox="1"/>
          <p:nvPr/>
        </p:nvSpPr>
        <p:spPr>
          <a:xfrm>
            <a:off x="4262646" y="69608"/>
            <a:ext cx="2441438" cy="369332"/>
          </a:xfrm>
          <a:prstGeom prst="rect">
            <a:avLst/>
          </a:prstGeom>
          <a:noFill/>
        </p:spPr>
        <p:txBody>
          <a:bodyPr wrap="none" rtlCol="0">
            <a:spAutoFit/>
          </a:bodyPr>
          <a:lstStyle/>
          <a:p>
            <a:r>
              <a:rPr lang="cs-CZ" dirty="0"/>
              <a:t>Fyziologická odpověď </a:t>
            </a:r>
          </a:p>
        </p:txBody>
      </p:sp>
      <p:sp>
        <p:nvSpPr>
          <p:cNvPr id="19" name="TextovéPole 18">
            <a:extLst>
              <a:ext uri="{FF2B5EF4-FFF2-40B4-BE49-F238E27FC236}">
                <a16:creationId xmlns:a16="http://schemas.microsoft.com/office/drawing/2014/main" id="{1E2957F6-4818-4D58-9FAC-71DC9AA431FC}"/>
              </a:ext>
            </a:extLst>
          </p:cNvPr>
          <p:cNvSpPr txBox="1"/>
          <p:nvPr/>
        </p:nvSpPr>
        <p:spPr>
          <a:xfrm>
            <a:off x="8187427" y="24391"/>
            <a:ext cx="2266646" cy="369332"/>
          </a:xfrm>
          <a:prstGeom prst="rect">
            <a:avLst/>
          </a:prstGeom>
          <a:noFill/>
        </p:spPr>
        <p:txBody>
          <a:bodyPr wrap="none" rtlCol="0">
            <a:spAutoFit/>
          </a:bodyPr>
          <a:lstStyle/>
          <a:p>
            <a:r>
              <a:rPr lang="cs-CZ" dirty="0"/>
              <a:t>Patologická odpověď</a:t>
            </a:r>
          </a:p>
        </p:txBody>
      </p:sp>
    </p:spTree>
    <p:extLst>
      <p:ext uri="{BB962C8B-B14F-4D97-AF65-F5344CB8AC3E}">
        <p14:creationId xmlns:p14="http://schemas.microsoft.com/office/powerpoint/2010/main" val="1861266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D81C2B19-A756-4CA5-B5F3-D0B0A3B2FC09}"/>
              </a:ext>
            </a:extLst>
          </p:cNvPr>
          <p:cNvGrpSpPr>
            <a:grpSpLocks/>
          </p:cNvGrpSpPr>
          <p:nvPr/>
        </p:nvGrpSpPr>
        <p:grpSpPr bwMode="auto">
          <a:xfrm>
            <a:off x="2396333" y="5568951"/>
            <a:ext cx="7589837" cy="1268413"/>
            <a:chOff x="576" y="3120"/>
            <a:chExt cx="4896" cy="1200"/>
          </a:xfrm>
        </p:grpSpPr>
        <p:sp>
          <p:nvSpPr>
            <p:cNvPr id="17539" name="Arc 3">
              <a:extLst>
                <a:ext uri="{FF2B5EF4-FFF2-40B4-BE49-F238E27FC236}">
                  <a16:creationId xmlns:a16="http://schemas.microsoft.com/office/drawing/2014/main" id="{3292C56A-F7C6-47F0-A617-58B88267C94B}"/>
                </a:ext>
              </a:extLst>
            </p:cNvPr>
            <p:cNvSpPr>
              <a:spLocks/>
            </p:cNvSpPr>
            <p:nvPr/>
          </p:nvSpPr>
          <p:spPr bwMode="auto">
            <a:xfrm>
              <a:off x="2928" y="3120"/>
              <a:ext cx="2544" cy="1200"/>
            </a:xfrm>
            <a:custGeom>
              <a:avLst/>
              <a:gdLst>
                <a:gd name="T0" fmla="*/ 0 w 21600"/>
                <a:gd name="T1" fmla="*/ 0 h 21600"/>
                <a:gd name="T2" fmla="*/ 2544 w 21600"/>
                <a:gd name="T3" fmla="*/ 1200 h 21600"/>
                <a:gd name="T4" fmla="*/ 0 w 21600"/>
                <a:gd name="T5" fmla="*/ 1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99"/>
            </a:solid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40" name="Arc 4">
              <a:extLst>
                <a:ext uri="{FF2B5EF4-FFF2-40B4-BE49-F238E27FC236}">
                  <a16:creationId xmlns:a16="http://schemas.microsoft.com/office/drawing/2014/main" id="{1E65B418-2055-4399-8073-4341566596A8}"/>
                </a:ext>
              </a:extLst>
            </p:cNvPr>
            <p:cNvSpPr>
              <a:spLocks/>
            </p:cNvSpPr>
            <p:nvPr/>
          </p:nvSpPr>
          <p:spPr bwMode="auto">
            <a:xfrm flipH="1">
              <a:off x="576" y="3120"/>
              <a:ext cx="2544" cy="1200"/>
            </a:xfrm>
            <a:custGeom>
              <a:avLst/>
              <a:gdLst>
                <a:gd name="T0" fmla="*/ 0 w 21600"/>
                <a:gd name="T1" fmla="*/ 0 h 21600"/>
                <a:gd name="T2" fmla="*/ 2544 w 21600"/>
                <a:gd name="T3" fmla="*/ 1200 h 21600"/>
                <a:gd name="T4" fmla="*/ 0 w 21600"/>
                <a:gd name="T5" fmla="*/ 1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99"/>
            </a:solid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2400">
                <a:solidFill>
                  <a:srgbClr val="FF3300"/>
                </a:solidFill>
                <a:latin typeface="Times" panose="02020603050405020304" pitchFamily="18" charset="0"/>
              </a:endParaRPr>
            </a:p>
          </p:txBody>
        </p:sp>
      </p:grpSp>
      <p:sp>
        <p:nvSpPr>
          <p:cNvPr id="17411" name="Rectangle 5" descr="blanc)">
            <a:extLst>
              <a:ext uri="{FF2B5EF4-FFF2-40B4-BE49-F238E27FC236}">
                <a16:creationId xmlns:a16="http://schemas.microsoft.com/office/drawing/2014/main" id="{6785DBC0-D8B6-4553-975D-166C27A9D81D}"/>
              </a:ext>
            </a:extLst>
          </p:cNvPr>
          <p:cNvSpPr>
            <a:spLocks noChangeArrowheads="1"/>
          </p:cNvSpPr>
          <p:nvPr/>
        </p:nvSpPr>
        <p:spPr bwMode="auto">
          <a:xfrm>
            <a:off x="1132683" y="1965326"/>
            <a:ext cx="9826625" cy="612775"/>
          </a:xfrm>
          <a:prstGeom prst="rect">
            <a:avLst/>
          </a:prstGeom>
          <a:pattFill prst="dkVert">
            <a:fgClr>
              <a:srgbClr val="FFCC99"/>
            </a:fgClr>
            <a:bgClr>
              <a:srgbClr val="FFFFFF"/>
            </a:bgClr>
          </a:patt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2" name="Rectangle 6">
            <a:extLst>
              <a:ext uri="{FF2B5EF4-FFF2-40B4-BE49-F238E27FC236}">
                <a16:creationId xmlns:a16="http://schemas.microsoft.com/office/drawing/2014/main" id="{3B0A6BC1-4F78-4A4E-A94F-F1779B12348A}"/>
              </a:ext>
            </a:extLst>
          </p:cNvPr>
          <p:cNvSpPr>
            <a:spLocks noChangeArrowheads="1"/>
          </p:cNvSpPr>
          <p:nvPr/>
        </p:nvSpPr>
        <p:spPr bwMode="auto">
          <a:xfrm>
            <a:off x="6231733" y="6146800"/>
            <a:ext cx="17605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b="1" dirty="0">
                <a:solidFill>
                  <a:srgbClr val="FF3300"/>
                </a:solidFill>
              </a:rPr>
              <a:t>Triglycerid</a:t>
            </a:r>
            <a:r>
              <a:rPr lang="cs-CZ" altLang="fr-FR" sz="2000" b="1" dirty="0">
                <a:solidFill>
                  <a:srgbClr val="FF3300"/>
                </a:solidFill>
              </a:rPr>
              <a:t>y</a:t>
            </a:r>
            <a:endParaRPr lang="fr-FR" altLang="fr-FR" sz="2000" b="1" dirty="0">
              <a:solidFill>
                <a:srgbClr val="FF3300"/>
              </a:solidFill>
            </a:endParaRPr>
          </a:p>
        </p:txBody>
      </p:sp>
      <p:grpSp>
        <p:nvGrpSpPr>
          <p:cNvPr id="3" name="Group 7">
            <a:extLst>
              <a:ext uri="{FF2B5EF4-FFF2-40B4-BE49-F238E27FC236}">
                <a16:creationId xmlns:a16="http://schemas.microsoft.com/office/drawing/2014/main" id="{8763FBE8-DFA8-45D4-B38C-34D7841D14F4}"/>
              </a:ext>
            </a:extLst>
          </p:cNvPr>
          <p:cNvGrpSpPr>
            <a:grpSpLocks/>
          </p:cNvGrpSpPr>
          <p:nvPr/>
        </p:nvGrpSpPr>
        <p:grpSpPr bwMode="auto">
          <a:xfrm>
            <a:off x="7266780" y="1196975"/>
            <a:ext cx="4174043" cy="4483100"/>
            <a:chOff x="3902" y="235"/>
            <a:chExt cx="2627" cy="2824"/>
          </a:xfrm>
        </p:grpSpPr>
        <p:sp>
          <p:nvSpPr>
            <p:cNvPr id="17526" name="Text Box 8">
              <a:extLst>
                <a:ext uri="{FF2B5EF4-FFF2-40B4-BE49-F238E27FC236}">
                  <a16:creationId xmlns:a16="http://schemas.microsoft.com/office/drawing/2014/main" id="{BF4731EC-06AC-4DEB-A54A-BEDC71458DC8}"/>
                </a:ext>
              </a:extLst>
            </p:cNvPr>
            <p:cNvSpPr txBox="1">
              <a:spLocks noChangeArrowheads="1"/>
            </p:cNvSpPr>
            <p:nvPr/>
          </p:nvSpPr>
          <p:spPr bwMode="auto">
            <a:xfrm>
              <a:off x="5560" y="235"/>
              <a:ext cx="3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rgbClr val="FF6600"/>
                  </a:solidFill>
                </a:rPr>
                <a:t>CL</a:t>
              </a:r>
              <a:endParaRPr lang="fr-FR" altLang="fr-FR" sz="1400">
                <a:solidFill>
                  <a:srgbClr val="FF6600"/>
                </a:solidFill>
                <a:latin typeface="Times" panose="02020603050405020304" pitchFamily="18" charset="0"/>
              </a:endParaRPr>
            </a:p>
          </p:txBody>
        </p:sp>
        <p:grpSp>
          <p:nvGrpSpPr>
            <p:cNvPr id="17527" name="Group 9">
              <a:extLst>
                <a:ext uri="{FF2B5EF4-FFF2-40B4-BE49-F238E27FC236}">
                  <a16:creationId xmlns:a16="http://schemas.microsoft.com/office/drawing/2014/main" id="{6078BDFE-21F2-420F-AA9D-DA44FBB2DF4A}"/>
                </a:ext>
              </a:extLst>
            </p:cNvPr>
            <p:cNvGrpSpPr>
              <a:grpSpLocks/>
            </p:cNvGrpSpPr>
            <p:nvPr/>
          </p:nvGrpSpPr>
          <p:grpSpPr bwMode="auto">
            <a:xfrm>
              <a:off x="3902" y="235"/>
              <a:ext cx="2627" cy="2824"/>
              <a:chOff x="3902" y="235"/>
              <a:chExt cx="2627" cy="2824"/>
            </a:xfrm>
          </p:grpSpPr>
          <p:sp>
            <p:nvSpPr>
              <p:cNvPr id="17528" name="Oval 10">
                <a:extLst>
                  <a:ext uri="{FF2B5EF4-FFF2-40B4-BE49-F238E27FC236}">
                    <a16:creationId xmlns:a16="http://schemas.microsoft.com/office/drawing/2014/main" id="{8555064D-F903-4EC7-8292-953D6165E28E}"/>
                  </a:ext>
                </a:extLst>
              </p:cNvPr>
              <p:cNvSpPr>
                <a:spLocks noChangeArrowheads="1"/>
              </p:cNvSpPr>
              <p:nvPr/>
            </p:nvSpPr>
            <p:spPr bwMode="auto">
              <a:xfrm>
                <a:off x="5517" y="396"/>
                <a:ext cx="378" cy="279"/>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9" name="Oval 11">
                <a:extLst>
                  <a:ext uri="{FF2B5EF4-FFF2-40B4-BE49-F238E27FC236}">
                    <a16:creationId xmlns:a16="http://schemas.microsoft.com/office/drawing/2014/main" id="{E2696A2D-A4FC-48FA-9EA4-1DB854D25285}"/>
                  </a:ext>
                </a:extLst>
              </p:cNvPr>
              <p:cNvSpPr>
                <a:spLocks noChangeArrowheads="1"/>
              </p:cNvSpPr>
              <p:nvPr/>
            </p:nvSpPr>
            <p:spPr bwMode="auto">
              <a:xfrm>
                <a:off x="5137" y="396"/>
                <a:ext cx="378" cy="279"/>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30" name="Line 12">
                <a:extLst>
                  <a:ext uri="{FF2B5EF4-FFF2-40B4-BE49-F238E27FC236}">
                    <a16:creationId xmlns:a16="http://schemas.microsoft.com/office/drawing/2014/main" id="{6D14A296-6966-4E3B-9E1A-553F8A66960F}"/>
                  </a:ext>
                </a:extLst>
              </p:cNvPr>
              <p:cNvSpPr>
                <a:spLocks noChangeShapeType="1"/>
              </p:cNvSpPr>
              <p:nvPr/>
            </p:nvSpPr>
            <p:spPr bwMode="auto">
              <a:xfrm>
                <a:off x="5835" y="676"/>
                <a:ext cx="0" cy="1538"/>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31" name="Text Box 13">
                <a:extLst>
                  <a:ext uri="{FF2B5EF4-FFF2-40B4-BE49-F238E27FC236}">
                    <a16:creationId xmlns:a16="http://schemas.microsoft.com/office/drawing/2014/main" id="{A6129CC8-9F6D-4926-8B74-EB99D802D6A5}"/>
                  </a:ext>
                </a:extLst>
              </p:cNvPr>
              <p:cNvSpPr txBox="1">
                <a:spLocks noChangeArrowheads="1"/>
              </p:cNvSpPr>
              <p:nvPr/>
            </p:nvSpPr>
            <p:spPr bwMode="auto">
              <a:xfrm>
                <a:off x="5299" y="2179"/>
                <a:ext cx="12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b="1" dirty="0">
                    <a:solidFill>
                      <a:srgbClr val="FF6600"/>
                    </a:solidFill>
                  </a:rPr>
                  <a:t>Mastné kyseliny</a:t>
                </a:r>
                <a:endParaRPr lang="fr-FR" altLang="fr-FR" dirty="0">
                  <a:latin typeface="Times" panose="02020603050405020304" pitchFamily="18" charset="0"/>
                </a:endParaRPr>
              </a:p>
            </p:txBody>
          </p:sp>
          <p:sp>
            <p:nvSpPr>
              <p:cNvPr id="17532" name="Text Box 14">
                <a:extLst>
                  <a:ext uri="{FF2B5EF4-FFF2-40B4-BE49-F238E27FC236}">
                    <a16:creationId xmlns:a16="http://schemas.microsoft.com/office/drawing/2014/main" id="{447FBE4A-FF3D-4CAD-9A06-CD356BEC985D}"/>
                  </a:ext>
                </a:extLst>
              </p:cNvPr>
              <p:cNvSpPr txBox="1">
                <a:spLocks noChangeArrowheads="1"/>
              </p:cNvSpPr>
              <p:nvPr/>
            </p:nvSpPr>
            <p:spPr bwMode="auto">
              <a:xfrm>
                <a:off x="4131" y="2828"/>
                <a:ext cx="5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b="1">
                    <a:solidFill>
                      <a:srgbClr val="FF3300"/>
                    </a:solidFill>
                  </a:rPr>
                  <a:t>DGAT</a:t>
                </a:r>
                <a:endParaRPr lang="fr-FR" altLang="fr-FR">
                  <a:latin typeface="Times" panose="02020603050405020304" pitchFamily="18" charset="0"/>
                </a:endParaRPr>
              </a:p>
            </p:txBody>
          </p:sp>
          <p:sp>
            <p:nvSpPr>
              <p:cNvPr id="17533" name="Oval 15">
                <a:extLst>
                  <a:ext uri="{FF2B5EF4-FFF2-40B4-BE49-F238E27FC236}">
                    <a16:creationId xmlns:a16="http://schemas.microsoft.com/office/drawing/2014/main" id="{C83D8849-DC7B-42BB-942D-70A33C4904C9}"/>
                  </a:ext>
                </a:extLst>
              </p:cNvPr>
              <p:cNvSpPr>
                <a:spLocks noChangeArrowheads="1"/>
              </p:cNvSpPr>
              <p:nvPr/>
            </p:nvSpPr>
            <p:spPr bwMode="auto">
              <a:xfrm>
                <a:off x="5304" y="728"/>
                <a:ext cx="493" cy="381"/>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34" name="Text Box 16">
                <a:extLst>
                  <a:ext uri="{FF2B5EF4-FFF2-40B4-BE49-F238E27FC236}">
                    <a16:creationId xmlns:a16="http://schemas.microsoft.com/office/drawing/2014/main" id="{689FEB1C-EDCC-47BD-87EE-783D21A7B65F}"/>
                  </a:ext>
                </a:extLst>
              </p:cNvPr>
              <p:cNvSpPr txBox="1">
                <a:spLocks noChangeArrowheads="1"/>
              </p:cNvSpPr>
              <p:nvPr/>
            </p:nvSpPr>
            <p:spPr bwMode="auto">
              <a:xfrm>
                <a:off x="5354" y="782"/>
                <a:ext cx="48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fr-FR" altLang="fr-FR" sz="1400" b="1">
                    <a:solidFill>
                      <a:srgbClr val="FF3300"/>
                    </a:solidFill>
                  </a:rPr>
                  <a:t>CD36</a:t>
                </a:r>
              </a:p>
              <a:p>
                <a:pPr>
                  <a:lnSpc>
                    <a:spcPct val="80000"/>
                  </a:lnSpc>
                </a:pPr>
                <a:r>
                  <a:rPr lang="fr-FR" altLang="fr-FR" sz="1400" b="1">
                    <a:solidFill>
                      <a:srgbClr val="FF3300"/>
                    </a:solidFill>
                  </a:rPr>
                  <a:t> FAT</a:t>
                </a:r>
                <a:endParaRPr lang="fr-FR" altLang="fr-FR" sz="1400">
                  <a:latin typeface="Times" panose="02020603050405020304" pitchFamily="18" charset="0"/>
                </a:endParaRPr>
              </a:p>
            </p:txBody>
          </p:sp>
          <p:sp>
            <p:nvSpPr>
              <p:cNvPr id="17535" name="Line 17">
                <a:extLst>
                  <a:ext uri="{FF2B5EF4-FFF2-40B4-BE49-F238E27FC236}">
                    <a16:creationId xmlns:a16="http://schemas.microsoft.com/office/drawing/2014/main" id="{E0D9A5E6-0F29-4599-BBA3-E6FD2DA02F09}"/>
                  </a:ext>
                </a:extLst>
              </p:cNvPr>
              <p:cNvSpPr>
                <a:spLocks noChangeShapeType="1"/>
              </p:cNvSpPr>
              <p:nvPr/>
            </p:nvSpPr>
            <p:spPr bwMode="auto">
              <a:xfrm rot="3933888">
                <a:off x="4867" y="1880"/>
                <a:ext cx="78" cy="2007"/>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36" name="Text Box 18">
                <a:extLst>
                  <a:ext uri="{FF2B5EF4-FFF2-40B4-BE49-F238E27FC236}">
                    <a16:creationId xmlns:a16="http://schemas.microsoft.com/office/drawing/2014/main" id="{EB383240-460A-4DC6-9C71-C3F759EE1E58}"/>
                  </a:ext>
                </a:extLst>
              </p:cNvPr>
              <p:cNvSpPr txBox="1">
                <a:spLocks noChangeArrowheads="1"/>
              </p:cNvSpPr>
              <p:nvPr/>
            </p:nvSpPr>
            <p:spPr bwMode="auto">
              <a:xfrm>
                <a:off x="5129" y="428"/>
                <a:ext cx="4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FF3300"/>
                    </a:solidFill>
                  </a:rPr>
                  <a:t>ASP</a:t>
                </a:r>
                <a:endParaRPr lang="fr-FR" altLang="fr-FR" sz="2400">
                  <a:latin typeface="Times" panose="02020603050405020304" pitchFamily="18" charset="0"/>
                </a:endParaRPr>
              </a:p>
            </p:txBody>
          </p:sp>
          <p:sp>
            <p:nvSpPr>
              <p:cNvPr id="17537" name="Text Box 19">
                <a:extLst>
                  <a:ext uri="{FF2B5EF4-FFF2-40B4-BE49-F238E27FC236}">
                    <a16:creationId xmlns:a16="http://schemas.microsoft.com/office/drawing/2014/main" id="{5C113AFA-BD5A-422C-A8FA-9046E1366967}"/>
                  </a:ext>
                </a:extLst>
              </p:cNvPr>
              <p:cNvSpPr txBox="1">
                <a:spLocks noChangeArrowheads="1"/>
              </p:cNvSpPr>
              <p:nvPr/>
            </p:nvSpPr>
            <p:spPr bwMode="auto">
              <a:xfrm>
                <a:off x="5519" y="427"/>
                <a:ext cx="3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FF3300"/>
                    </a:solidFill>
                  </a:rPr>
                  <a:t>LPL</a:t>
                </a:r>
                <a:endParaRPr lang="fr-FR" altLang="fr-FR" sz="2400">
                  <a:latin typeface="Times" panose="02020603050405020304" pitchFamily="18" charset="0"/>
                </a:endParaRPr>
              </a:p>
            </p:txBody>
          </p:sp>
          <p:sp>
            <p:nvSpPr>
              <p:cNvPr id="17538" name="Text Box 20">
                <a:extLst>
                  <a:ext uri="{FF2B5EF4-FFF2-40B4-BE49-F238E27FC236}">
                    <a16:creationId xmlns:a16="http://schemas.microsoft.com/office/drawing/2014/main" id="{E7ECF6F9-CA8C-4265-89E5-723B87ECF4CF}"/>
                  </a:ext>
                </a:extLst>
              </p:cNvPr>
              <p:cNvSpPr txBox="1">
                <a:spLocks noChangeArrowheads="1"/>
              </p:cNvSpPr>
              <p:nvPr/>
            </p:nvSpPr>
            <p:spPr bwMode="auto">
              <a:xfrm>
                <a:off x="5157" y="235"/>
                <a:ext cx="4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FF6600"/>
                    </a:solidFill>
                  </a:rPr>
                  <a:t>VLDL</a:t>
                </a:r>
                <a:endParaRPr lang="fr-FR" altLang="fr-FR" sz="1400">
                  <a:latin typeface="Times" panose="02020603050405020304" pitchFamily="18" charset="0"/>
                </a:endParaRPr>
              </a:p>
            </p:txBody>
          </p:sp>
        </p:grpSp>
      </p:grpSp>
      <p:sp>
        <p:nvSpPr>
          <p:cNvPr id="17414" name="Line 21">
            <a:extLst>
              <a:ext uri="{FF2B5EF4-FFF2-40B4-BE49-F238E27FC236}">
                <a16:creationId xmlns:a16="http://schemas.microsoft.com/office/drawing/2014/main" id="{297BDB64-D449-490E-8DC3-A9FD27807047}"/>
              </a:ext>
            </a:extLst>
          </p:cNvPr>
          <p:cNvSpPr>
            <a:spLocks noChangeShapeType="1"/>
          </p:cNvSpPr>
          <p:nvPr/>
        </p:nvSpPr>
        <p:spPr bwMode="auto">
          <a:xfrm>
            <a:off x="8204995" y="6311900"/>
            <a:ext cx="133667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15" name="Text Box 22">
            <a:extLst>
              <a:ext uri="{FF2B5EF4-FFF2-40B4-BE49-F238E27FC236}">
                <a16:creationId xmlns:a16="http://schemas.microsoft.com/office/drawing/2014/main" id="{166883F5-43AF-4AB3-9FB0-21C06A330ACA}"/>
              </a:ext>
            </a:extLst>
          </p:cNvPr>
          <p:cNvSpPr txBox="1">
            <a:spLocks noChangeArrowheads="1"/>
          </p:cNvSpPr>
          <p:nvPr/>
        </p:nvSpPr>
        <p:spPr bwMode="auto">
          <a:xfrm>
            <a:off x="9690894" y="6103938"/>
            <a:ext cx="1781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b="1" dirty="0">
                <a:solidFill>
                  <a:srgbClr val="FF3300"/>
                </a:solidFill>
                <a:latin typeface="Times" panose="02020603050405020304" pitchFamily="18" charset="0"/>
              </a:rPr>
              <a:t>Mastné kyseliny</a:t>
            </a:r>
            <a:endParaRPr lang="fr-FR" altLang="fr-FR" b="1" dirty="0">
              <a:solidFill>
                <a:srgbClr val="FF3300"/>
              </a:solidFill>
              <a:latin typeface="Times" panose="02020603050405020304" pitchFamily="18" charset="0"/>
            </a:endParaRPr>
          </a:p>
        </p:txBody>
      </p:sp>
      <p:sp>
        <p:nvSpPr>
          <p:cNvPr id="17416" name="Rectangle 23">
            <a:extLst>
              <a:ext uri="{FF2B5EF4-FFF2-40B4-BE49-F238E27FC236}">
                <a16:creationId xmlns:a16="http://schemas.microsoft.com/office/drawing/2014/main" id="{88D6A0BB-99CE-4727-980D-AD4C164803B8}"/>
              </a:ext>
            </a:extLst>
          </p:cNvPr>
          <p:cNvSpPr>
            <a:spLocks noChangeArrowheads="1"/>
          </p:cNvSpPr>
          <p:nvPr/>
        </p:nvSpPr>
        <p:spPr bwMode="auto">
          <a:xfrm>
            <a:off x="3188495" y="3090863"/>
            <a:ext cx="528479"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ATP</a:t>
            </a:r>
          </a:p>
        </p:txBody>
      </p:sp>
      <p:sp>
        <p:nvSpPr>
          <p:cNvPr id="17417" name="Arc 24">
            <a:extLst>
              <a:ext uri="{FF2B5EF4-FFF2-40B4-BE49-F238E27FC236}">
                <a16:creationId xmlns:a16="http://schemas.microsoft.com/office/drawing/2014/main" id="{1080C8F8-742A-44D3-9708-8574DE7924AE}"/>
              </a:ext>
            </a:extLst>
          </p:cNvPr>
          <p:cNvSpPr>
            <a:spLocks/>
          </p:cNvSpPr>
          <p:nvPr/>
        </p:nvSpPr>
        <p:spPr bwMode="auto">
          <a:xfrm>
            <a:off x="3790158" y="2481263"/>
            <a:ext cx="344487" cy="1008062"/>
          </a:xfrm>
          <a:custGeom>
            <a:avLst/>
            <a:gdLst>
              <a:gd name="T0" fmla="*/ 0 w 21600"/>
              <a:gd name="T1" fmla="*/ 0 h 21600"/>
              <a:gd name="T2" fmla="*/ 344487 w 21600"/>
              <a:gd name="T3" fmla="*/ 1008062 h 21600"/>
              <a:gd name="T4" fmla="*/ 0 w 21600"/>
              <a:gd name="T5" fmla="*/ 10080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8" name="Freeform 25">
            <a:extLst>
              <a:ext uri="{FF2B5EF4-FFF2-40B4-BE49-F238E27FC236}">
                <a16:creationId xmlns:a16="http://schemas.microsoft.com/office/drawing/2014/main" id="{9D4592CD-1760-4D32-A04D-9E4AE418548A}"/>
              </a:ext>
            </a:extLst>
          </p:cNvPr>
          <p:cNvSpPr>
            <a:spLocks/>
          </p:cNvSpPr>
          <p:nvPr/>
        </p:nvSpPr>
        <p:spPr bwMode="auto">
          <a:xfrm>
            <a:off x="1928019" y="2576514"/>
            <a:ext cx="501650" cy="268287"/>
          </a:xfrm>
          <a:custGeom>
            <a:avLst/>
            <a:gdLst>
              <a:gd name="T0" fmla="*/ 72 w 249"/>
              <a:gd name="T1" fmla="*/ 24 h 169"/>
              <a:gd name="T2" fmla="*/ 56 w 249"/>
              <a:gd name="T3" fmla="*/ 48 h 169"/>
              <a:gd name="T4" fmla="*/ 48 w 249"/>
              <a:gd name="T5" fmla="*/ 72 h 169"/>
              <a:gd name="T6" fmla="*/ 16 w 249"/>
              <a:gd name="T7" fmla="*/ 88 h 169"/>
              <a:gd name="T8" fmla="*/ 0 w 249"/>
              <a:gd name="T9" fmla="*/ 104 h 169"/>
              <a:gd name="T10" fmla="*/ 0 w 249"/>
              <a:gd name="T11" fmla="*/ 120 h 169"/>
              <a:gd name="T12" fmla="*/ 0 w 249"/>
              <a:gd name="T13" fmla="*/ 136 h 169"/>
              <a:gd name="T14" fmla="*/ 32 w 249"/>
              <a:gd name="T15" fmla="*/ 160 h 169"/>
              <a:gd name="T16" fmla="*/ 96 w 249"/>
              <a:gd name="T17" fmla="*/ 168 h 169"/>
              <a:gd name="T18" fmla="*/ 176 w 249"/>
              <a:gd name="T19" fmla="*/ 160 h 169"/>
              <a:gd name="T20" fmla="*/ 248 w 249"/>
              <a:gd name="T21" fmla="*/ 136 h 169"/>
              <a:gd name="T22" fmla="*/ 248 w 249"/>
              <a:gd name="T23" fmla="*/ 104 h 169"/>
              <a:gd name="T24" fmla="*/ 240 w 249"/>
              <a:gd name="T25" fmla="*/ 72 h 169"/>
              <a:gd name="T26" fmla="*/ 192 w 249"/>
              <a:gd name="T27" fmla="*/ 32 h 169"/>
              <a:gd name="T28" fmla="*/ 184 w 249"/>
              <a:gd name="T29" fmla="*/ 16 h 169"/>
              <a:gd name="T30" fmla="*/ 176 w 249"/>
              <a:gd name="T31" fmla="*/ 0 h 1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9"/>
              <a:gd name="T49" fmla="*/ 0 h 169"/>
              <a:gd name="T50" fmla="*/ 249 w 249"/>
              <a:gd name="T51" fmla="*/ 169 h 1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9" h="169">
                <a:moveTo>
                  <a:pt x="72" y="24"/>
                </a:moveTo>
                <a:lnTo>
                  <a:pt x="56" y="48"/>
                </a:lnTo>
                <a:lnTo>
                  <a:pt x="48" y="72"/>
                </a:lnTo>
                <a:lnTo>
                  <a:pt x="16" y="88"/>
                </a:lnTo>
                <a:lnTo>
                  <a:pt x="0" y="104"/>
                </a:lnTo>
                <a:lnTo>
                  <a:pt x="0" y="120"/>
                </a:lnTo>
                <a:lnTo>
                  <a:pt x="0" y="136"/>
                </a:lnTo>
                <a:lnTo>
                  <a:pt x="32" y="160"/>
                </a:lnTo>
                <a:lnTo>
                  <a:pt x="96" y="168"/>
                </a:lnTo>
                <a:lnTo>
                  <a:pt x="176" y="160"/>
                </a:lnTo>
                <a:lnTo>
                  <a:pt x="248" y="136"/>
                </a:lnTo>
                <a:lnTo>
                  <a:pt x="248" y="104"/>
                </a:lnTo>
                <a:lnTo>
                  <a:pt x="240" y="72"/>
                </a:lnTo>
                <a:lnTo>
                  <a:pt x="192" y="32"/>
                </a:lnTo>
                <a:lnTo>
                  <a:pt x="184" y="16"/>
                </a:lnTo>
                <a:lnTo>
                  <a:pt x="176"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9" name="Freeform 26">
            <a:extLst>
              <a:ext uri="{FF2B5EF4-FFF2-40B4-BE49-F238E27FC236}">
                <a16:creationId xmlns:a16="http://schemas.microsoft.com/office/drawing/2014/main" id="{D6D80537-2F0B-4269-8784-DF23A48D285C}"/>
              </a:ext>
            </a:extLst>
          </p:cNvPr>
          <p:cNvSpPr>
            <a:spLocks/>
          </p:cNvSpPr>
          <p:nvPr/>
        </p:nvSpPr>
        <p:spPr bwMode="auto">
          <a:xfrm>
            <a:off x="1897857" y="2490789"/>
            <a:ext cx="290512" cy="103187"/>
          </a:xfrm>
          <a:custGeom>
            <a:avLst/>
            <a:gdLst>
              <a:gd name="T0" fmla="*/ 24 w 145"/>
              <a:gd name="T1" fmla="*/ 0 h 65"/>
              <a:gd name="T2" fmla="*/ 24 w 145"/>
              <a:gd name="T3" fmla="*/ 16 h 65"/>
              <a:gd name="T4" fmla="*/ 0 w 145"/>
              <a:gd name="T5" fmla="*/ 40 h 65"/>
              <a:gd name="T6" fmla="*/ 32 w 145"/>
              <a:gd name="T7" fmla="*/ 64 h 65"/>
              <a:gd name="T8" fmla="*/ 104 w 145"/>
              <a:gd name="T9" fmla="*/ 56 h 65"/>
              <a:gd name="T10" fmla="*/ 128 w 145"/>
              <a:gd name="T11" fmla="*/ 48 h 65"/>
              <a:gd name="T12" fmla="*/ 144 w 145"/>
              <a:gd name="T13" fmla="*/ 40 h 65"/>
              <a:gd name="T14" fmla="*/ 128 w 145"/>
              <a:gd name="T15" fmla="*/ 16 h 65"/>
              <a:gd name="T16" fmla="*/ 128 w 145"/>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65"/>
              <a:gd name="T29" fmla="*/ 145 w 14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65">
                <a:moveTo>
                  <a:pt x="24" y="0"/>
                </a:moveTo>
                <a:lnTo>
                  <a:pt x="24" y="16"/>
                </a:lnTo>
                <a:lnTo>
                  <a:pt x="0" y="40"/>
                </a:lnTo>
                <a:lnTo>
                  <a:pt x="32" y="64"/>
                </a:lnTo>
                <a:lnTo>
                  <a:pt x="104" y="56"/>
                </a:lnTo>
                <a:lnTo>
                  <a:pt x="128" y="48"/>
                </a:lnTo>
                <a:lnTo>
                  <a:pt x="144" y="40"/>
                </a:lnTo>
                <a:lnTo>
                  <a:pt x="128" y="16"/>
                </a:lnTo>
                <a:lnTo>
                  <a:pt x="128"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0" name="AutoShape 27">
            <a:extLst>
              <a:ext uri="{FF2B5EF4-FFF2-40B4-BE49-F238E27FC236}">
                <a16:creationId xmlns:a16="http://schemas.microsoft.com/office/drawing/2014/main" id="{B18CCCD8-603F-47A4-ABDC-D5F4310CC46A}"/>
              </a:ext>
            </a:extLst>
          </p:cNvPr>
          <p:cNvSpPr>
            <a:spLocks noChangeArrowheads="1"/>
          </p:cNvSpPr>
          <p:nvPr/>
        </p:nvSpPr>
        <p:spPr bwMode="auto">
          <a:xfrm>
            <a:off x="2128044" y="1820863"/>
            <a:ext cx="65088"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1" name="AutoShape 28">
            <a:extLst>
              <a:ext uri="{FF2B5EF4-FFF2-40B4-BE49-F238E27FC236}">
                <a16:creationId xmlns:a16="http://schemas.microsoft.com/office/drawing/2014/main" id="{D9911832-0FE5-4317-8F42-ADA1795892B1}"/>
              </a:ext>
            </a:extLst>
          </p:cNvPr>
          <p:cNvSpPr>
            <a:spLocks noChangeArrowheads="1"/>
          </p:cNvSpPr>
          <p:nvPr/>
        </p:nvSpPr>
        <p:spPr bwMode="auto">
          <a:xfrm>
            <a:off x="2258219" y="18970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2" name="AutoShape 29">
            <a:extLst>
              <a:ext uri="{FF2B5EF4-FFF2-40B4-BE49-F238E27FC236}">
                <a16:creationId xmlns:a16="http://schemas.microsoft.com/office/drawing/2014/main" id="{372182E8-870D-40D9-B0F3-0DC4EB0B81DC}"/>
              </a:ext>
            </a:extLst>
          </p:cNvPr>
          <p:cNvSpPr>
            <a:spLocks noChangeArrowheads="1"/>
          </p:cNvSpPr>
          <p:nvPr/>
        </p:nvSpPr>
        <p:spPr bwMode="auto">
          <a:xfrm>
            <a:off x="1824832" y="1897063"/>
            <a:ext cx="61912"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3" name="AutoShape 30">
            <a:extLst>
              <a:ext uri="{FF2B5EF4-FFF2-40B4-BE49-F238E27FC236}">
                <a16:creationId xmlns:a16="http://schemas.microsoft.com/office/drawing/2014/main" id="{96607A71-0A41-41F7-8C7F-DF73BC3E2D48}"/>
              </a:ext>
            </a:extLst>
          </p:cNvPr>
          <p:cNvSpPr>
            <a:spLocks noChangeArrowheads="1"/>
          </p:cNvSpPr>
          <p:nvPr/>
        </p:nvSpPr>
        <p:spPr bwMode="auto">
          <a:xfrm>
            <a:off x="2021683" y="1885951"/>
            <a:ext cx="84137" cy="735013"/>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4" name="AutoShape 31">
            <a:extLst>
              <a:ext uri="{FF2B5EF4-FFF2-40B4-BE49-F238E27FC236}">
                <a16:creationId xmlns:a16="http://schemas.microsoft.com/office/drawing/2014/main" id="{222234AA-00C9-4EB9-8B7A-CA0B28046466}"/>
              </a:ext>
            </a:extLst>
          </p:cNvPr>
          <p:cNvSpPr>
            <a:spLocks noChangeArrowheads="1"/>
          </p:cNvSpPr>
          <p:nvPr/>
        </p:nvSpPr>
        <p:spPr bwMode="auto">
          <a:xfrm>
            <a:off x="2355057" y="18589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5" name="AutoShape 32">
            <a:extLst>
              <a:ext uri="{FF2B5EF4-FFF2-40B4-BE49-F238E27FC236}">
                <a16:creationId xmlns:a16="http://schemas.microsoft.com/office/drawing/2014/main" id="{7398DA49-6D85-43BF-B03A-E0EA472EFE41}"/>
              </a:ext>
            </a:extLst>
          </p:cNvPr>
          <p:cNvSpPr>
            <a:spLocks noChangeArrowheads="1"/>
          </p:cNvSpPr>
          <p:nvPr/>
        </p:nvSpPr>
        <p:spPr bwMode="auto">
          <a:xfrm>
            <a:off x="1920082" y="18208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6" name="AutoShape 33">
            <a:extLst>
              <a:ext uri="{FF2B5EF4-FFF2-40B4-BE49-F238E27FC236}">
                <a16:creationId xmlns:a16="http://schemas.microsoft.com/office/drawing/2014/main" id="{C5124D4C-EC80-432B-9027-DE2FA8891BEF}"/>
              </a:ext>
            </a:extLst>
          </p:cNvPr>
          <p:cNvSpPr>
            <a:spLocks noChangeArrowheads="1"/>
          </p:cNvSpPr>
          <p:nvPr/>
        </p:nvSpPr>
        <p:spPr bwMode="auto">
          <a:xfrm>
            <a:off x="1712120" y="1846263"/>
            <a:ext cx="61913"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7" name="Freeform 34">
            <a:extLst>
              <a:ext uri="{FF2B5EF4-FFF2-40B4-BE49-F238E27FC236}">
                <a16:creationId xmlns:a16="http://schemas.microsoft.com/office/drawing/2014/main" id="{DD79BB08-7305-4599-8443-AFD3D0C60A7E}"/>
              </a:ext>
            </a:extLst>
          </p:cNvPr>
          <p:cNvSpPr>
            <a:spLocks/>
          </p:cNvSpPr>
          <p:nvPr/>
        </p:nvSpPr>
        <p:spPr bwMode="auto">
          <a:xfrm>
            <a:off x="2169319" y="1662114"/>
            <a:ext cx="388938" cy="153987"/>
          </a:xfrm>
          <a:custGeom>
            <a:avLst/>
            <a:gdLst>
              <a:gd name="T0" fmla="*/ 0 w 193"/>
              <a:gd name="T1" fmla="*/ 96 h 97"/>
              <a:gd name="T2" fmla="*/ 16 w 193"/>
              <a:gd name="T3" fmla="*/ 72 h 97"/>
              <a:gd name="T4" fmla="*/ 40 w 193"/>
              <a:gd name="T5" fmla="*/ 56 h 97"/>
              <a:gd name="T6" fmla="*/ 64 w 193"/>
              <a:gd name="T7" fmla="*/ 40 h 97"/>
              <a:gd name="T8" fmla="*/ 104 w 193"/>
              <a:gd name="T9" fmla="*/ 40 h 97"/>
              <a:gd name="T10" fmla="*/ 136 w 193"/>
              <a:gd name="T11" fmla="*/ 40 h 97"/>
              <a:gd name="T12" fmla="*/ 168 w 193"/>
              <a:gd name="T13" fmla="*/ 32 h 97"/>
              <a:gd name="T14" fmla="*/ 176 w 193"/>
              <a:gd name="T15" fmla="*/ 16 h 97"/>
              <a:gd name="T16" fmla="*/ 192 w 193"/>
              <a:gd name="T17" fmla="*/ 0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97"/>
              <a:gd name="T29" fmla="*/ 193 w 193"/>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97">
                <a:moveTo>
                  <a:pt x="0" y="96"/>
                </a:moveTo>
                <a:lnTo>
                  <a:pt x="16" y="72"/>
                </a:lnTo>
                <a:lnTo>
                  <a:pt x="40" y="56"/>
                </a:lnTo>
                <a:lnTo>
                  <a:pt x="64" y="40"/>
                </a:lnTo>
                <a:lnTo>
                  <a:pt x="104" y="40"/>
                </a:lnTo>
                <a:lnTo>
                  <a:pt x="136" y="40"/>
                </a:lnTo>
                <a:lnTo>
                  <a:pt x="168" y="32"/>
                </a:lnTo>
                <a:lnTo>
                  <a:pt x="176" y="16"/>
                </a:lnTo>
                <a:lnTo>
                  <a:pt x="192"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8" name="Freeform 35">
            <a:extLst>
              <a:ext uri="{FF2B5EF4-FFF2-40B4-BE49-F238E27FC236}">
                <a16:creationId xmlns:a16="http://schemas.microsoft.com/office/drawing/2014/main" id="{F032CEFA-31D7-4A47-84C1-080C35542CA4}"/>
              </a:ext>
            </a:extLst>
          </p:cNvPr>
          <p:cNvSpPr>
            <a:spLocks/>
          </p:cNvSpPr>
          <p:nvPr/>
        </p:nvSpPr>
        <p:spPr bwMode="auto">
          <a:xfrm>
            <a:off x="1624808" y="1687514"/>
            <a:ext cx="338137" cy="153987"/>
          </a:xfrm>
          <a:custGeom>
            <a:avLst/>
            <a:gdLst>
              <a:gd name="T0" fmla="*/ 168 w 169"/>
              <a:gd name="T1" fmla="*/ 72 h 97"/>
              <a:gd name="T2" fmla="*/ 160 w 169"/>
              <a:gd name="T3" fmla="*/ 48 h 97"/>
              <a:gd name="T4" fmla="*/ 152 w 169"/>
              <a:gd name="T5" fmla="*/ 32 h 97"/>
              <a:gd name="T6" fmla="*/ 96 w 169"/>
              <a:gd name="T7" fmla="*/ 8 h 97"/>
              <a:gd name="T8" fmla="*/ 48 w 169"/>
              <a:gd name="T9" fmla="*/ 0 h 97"/>
              <a:gd name="T10" fmla="*/ 16 w 169"/>
              <a:gd name="T11" fmla="*/ 16 h 97"/>
              <a:gd name="T12" fmla="*/ 0 w 169"/>
              <a:gd name="T13" fmla="*/ 32 h 97"/>
              <a:gd name="T14" fmla="*/ 0 w 169"/>
              <a:gd name="T15" fmla="*/ 56 h 97"/>
              <a:gd name="T16" fmla="*/ 24 w 169"/>
              <a:gd name="T17" fmla="*/ 72 h 97"/>
              <a:gd name="T18" fmla="*/ 64 w 169"/>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7"/>
              <a:gd name="T32" fmla="*/ 169 w 1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7">
                <a:moveTo>
                  <a:pt x="168" y="72"/>
                </a:moveTo>
                <a:lnTo>
                  <a:pt x="160" y="48"/>
                </a:lnTo>
                <a:lnTo>
                  <a:pt x="152" y="32"/>
                </a:lnTo>
                <a:lnTo>
                  <a:pt x="96" y="8"/>
                </a:lnTo>
                <a:lnTo>
                  <a:pt x="48" y="0"/>
                </a:lnTo>
                <a:lnTo>
                  <a:pt x="16" y="16"/>
                </a:lnTo>
                <a:lnTo>
                  <a:pt x="0" y="32"/>
                </a:lnTo>
                <a:lnTo>
                  <a:pt x="0" y="56"/>
                </a:lnTo>
                <a:lnTo>
                  <a:pt x="24" y="72"/>
                </a:lnTo>
                <a:lnTo>
                  <a:pt x="64"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9" name="Freeform 36">
            <a:extLst>
              <a:ext uri="{FF2B5EF4-FFF2-40B4-BE49-F238E27FC236}">
                <a16:creationId xmlns:a16="http://schemas.microsoft.com/office/drawing/2014/main" id="{3AA2B615-EA33-4896-BB3A-4DC1B9B5C5E1}"/>
              </a:ext>
            </a:extLst>
          </p:cNvPr>
          <p:cNvSpPr>
            <a:spLocks/>
          </p:cNvSpPr>
          <p:nvPr/>
        </p:nvSpPr>
        <p:spPr bwMode="auto">
          <a:xfrm>
            <a:off x="2283619" y="1776414"/>
            <a:ext cx="306388" cy="115887"/>
          </a:xfrm>
          <a:custGeom>
            <a:avLst/>
            <a:gdLst>
              <a:gd name="T0" fmla="*/ 0 w 153"/>
              <a:gd name="T1" fmla="*/ 72 h 73"/>
              <a:gd name="T2" fmla="*/ 0 w 153"/>
              <a:gd name="T3" fmla="*/ 48 h 73"/>
              <a:gd name="T4" fmla="*/ 8 w 153"/>
              <a:gd name="T5" fmla="*/ 24 h 73"/>
              <a:gd name="T6" fmla="*/ 40 w 153"/>
              <a:gd name="T7" fmla="*/ 0 h 73"/>
              <a:gd name="T8" fmla="*/ 96 w 153"/>
              <a:gd name="T9" fmla="*/ 0 h 73"/>
              <a:gd name="T10" fmla="*/ 128 w 153"/>
              <a:gd name="T11" fmla="*/ 0 h 73"/>
              <a:gd name="T12" fmla="*/ 152 w 153"/>
              <a:gd name="T13" fmla="*/ 16 h 73"/>
              <a:gd name="T14" fmla="*/ 144 w 153"/>
              <a:gd name="T15" fmla="*/ 24 h 73"/>
              <a:gd name="T16" fmla="*/ 128 w 153"/>
              <a:gd name="T17" fmla="*/ 40 h 73"/>
              <a:gd name="T18" fmla="*/ 64 w 153"/>
              <a:gd name="T19" fmla="*/ 48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73"/>
              <a:gd name="T32" fmla="*/ 153 w 15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73">
                <a:moveTo>
                  <a:pt x="0" y="72"/>
                </a:moveTo>
                <a:lnTo>
                  <a:pt x="0" y="48"/>
                </a:lnTo>
                <a:lnTo>
                  <a:pt x="8" y="24"/>
                </a:lnTo>
                <a:lnTo>
                  <a:pt x="40" y="0"/>
                </a:lnTo>
                <a:lnTo>
                  <a:pt x="96" y="0"/>
                </a:lnTo>
                <a:lnTo>
                  <a:pt x="128" y="0"/>
                </a:lnTo>
                <a:lnTo>
                  <a:pt x="152" y="16"/>
                </a:lnTo>
                <a:lnTo>
                  <a:pt x="144" y="24"/>
                </a:lnTo>
                <a:lnTo>
                  <a:pt x="128" y="40"/>
                </a:lnTo>
                <a:lnTo>
                  <a:pt x="64" y="48"/>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0" name="Freeform 37">
            <a:extLst>
              <a:ext uri="{FF2B5EF4-FFF2-40B4-BE49-F238E27FC236}">
                <a16:creationId xmlns:a16="http://schemas.microsoft.com/office/drawing/2014/main" id="{494321BB-3A16-452E-8B9F-FC7A240EF8C8}"/>
              </a:ext>
            </a:extLst>
          </p:cNvPr>
          <p:cNvSpPr>
            <a:spLocks/>
          </p:cNvSpPr>
          <p:nvPr/>
        </p:nvSpPr>
        <p:spPr bwMode="auto">
          <a:xfrm>
            <a:off x="1558132" y="2525714"/>
            <a:ext cx="196850" cy="153987"/>
          </a:xfrm>
          <a:custGeom>
            <a:avLst/>
            <a:gdLst>
              <a:gd name="T0" fmla="*/ 96 w 97"/>
              <a:gd name="T1" fmla="*/ 0 h 97"/>
              <a:gd name="T2" fmla="*/ 56 w 97"/>
              <a:gd name="T3" fmla="*/ 8 h 97"/>
              <a:gd name="T4" fmla="*/ 24 w 97"/>
              <a:gd name="T5" fmla="*/ 24 h 97"/>
              <a:gd name="T6" fmla="*/ 0 w 97"/>
              <a:gd name="T7" fmla="*/ 56 h 97"/>
              <a:gd name="T8" fmla="*/ 0 w 97"/>
              <a:gd name="T9" fmla="*/ 72 h 97"/>
              <a:gd name="T10" fmla="*/ 32 w 97"/>
              <a:gd name="T11" fmla="*/ 96 h 97"/>
              <a:gd name="T12" fmla="*/ 0 60000 65536"/>
              <a:gd name="T13" fmla="*/ 0 60000 65536"/>
              <a:gd name="T14" fmla="*/ 0 60000 65536"/>
              <a:gd name="T15" fmla="*/ 0 60000 65536"/>
              <a:gd name="T16" fmla="*/ 0 60000 65536"/>
              <a:gd name="T17" fmla="*/ 0 60000 65536"/>
              <a:gd name="T18" fmla="*/ 0 w 97"/>
              <a:gd name="T19" fmla="*/ 0 h 97"/>
              <a:gd name="T20" fmla="*/ 97 w 97"/>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97" h="97">
                <a:moveTo>
                  <a:pt x="96" y="0"/>
                </a:moveTo>
                <a:lnTo>
                  <a:pt x="56" y="8"/>
                </a:lnTo>
                <a:lnTo>
                  <a:pt x="24" y="24"/>
                </a:lnTo>
                <a:lnTo>
                  <a:pt x="0" y="56"/>
                </a:lnTo>
                <a:lnTo>
                  <a:pt x="0" y="72"/>
                </a:lnTo>
                <a:lnTo>
                  <a:pt x="32"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1" name="Freeform 38">
            <a:extLst>
              <a:ext uri="{FF2B5EF4-FFF2-40B4-BE49-F238E27FC236}">
                <a16:creationId xmlns:a16="http://schemas.microsoft.com/office/drawing/2014/main" id="{DF2F2D13-697C-47CB-BAB1-43337F670158}"/>
              </a:ext>
            </a:extLst>
          </p:cNvPr>
          <p:cNvSpPr>
            <a:spLocks/>
          </p:cNvSpPr>
          <p:nvPr/>
        </p:nvSpPr>
        <p:spPr bwMode="auto">
          <a:xfrm>
            <a:off x="1624807" y="2589214"/>
            <a:ext cx="258762" cy="103187"/>
          </a:xfrm>
          <a:custGeom>
            <a:avLst/>
            <a:gdLst>
              <a:gd name="T0" fmla="*/ 0 w 129"/>
              <a:gd name="T1" fmla="*/ 56 h 65"/>
              <a:gd name="T2" fmla="*/ 64 w 129"/>
              <a:gd name="T3" fmla="*/ 64 h 65"/>
              <a:gd name="T4" fmla="*/ 96 w 129"/>
              <a:gd name="T5" fmla="*/ 56 h 65"/>
              <a:gd name="T6" fmla="*/ 120 w 129"/>
              <a:gd name="T7" fmla="*/ 56 h 65"/>
              <a:gd name="T8" fmla="*/ 128 w 129"/>
              <a:gd name="T9" fmla="*/ 40 h 65"/>
              <a:gd name="T10" fmla="*/ 120 w 129"/>
              <a:gd name="T11" fmla="*/ 24 h 65"/>
              <a:gd name="T12" fmla="*/ 112 w 129"/>
              <a:gd name="T13" fmla="*/ 0 h 65"/>
              <a:gd name="T14" fmla="*/ 0 60000 65536"/>
              <a:gd name="T15" fmla="*/ 0 60000 65536"/>
              <a:gd name="T16" fmla="*/ 0 60000 65536"/>
              <a:gd name="T17" fmla="*/ 0 60000 65536"/>
              <a:gd name="T18" fmla="*/ 0 60000 65536"/>
              <a:gd name="T19" fmla="*/ 0 60000 65536"/>
              <a:gd name="T20" fmla="*/ 0 60000 65536"/>
              <a:gd name="T21" fmla="*/ 0 w 129"/>
              <a:gd name="T22" fmla="*/ 0 h 65"/>
              <a:gd name="T23" fmla="*/ 129 w 12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65">
                <a:moveTo>
                  <a:pt x="0" y="56"/>
                </a:moveTo>
                <a:lnTo>
                  <a:pt x="64" y="64"/>
                </a:lnTo>
                <a:lnTo>
                  <a:pt x="96" y="56"/>
                </a:lnTo>
                <a:lnTo>
                  <a:pt x="120" y="56"/>
                </a:lnTo>
                <a:lnTo>
                  <a:pt x="128" y="40"/>
                </a:lnTo>
                <a:lnTo>
                  <a:pt x="120" y="24"/>
                </a:lnTo>
                <a:lnTo>
                  <a:pt x="112"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2" name="Rectangle 39">
            <a:extLst>
              <a:ext uri="{FF2B5EF4-FFF2-40B4-BE49-F238E27FC236}">
                <a16:creationId xmlns:a16="http://schemas.microsoft.com/office/drawing/2014/main" id="{7344EA14-B077-474F-80AA-8394A6C30382}"/>
              </a:ext>
            </a:extLst>
          </p:cNvPr>
          <p:cNvSpPr>
            <a:spLocks noChangeArrowheads="1"/>
          </p:cNvSpPr>
          <p:nvPr/>
        </p:nvSpPr>
        <p:spPr bwMode="auto">
          <a:xfrm rot="3480000">
            <a:off x="2499950" y="2756310"/>
            <a:ext cx="56746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solidFill>
                  <a:srgbClr val="000000"/>
                </a:solidFill>
              </a:rPr>
              <a:t>COOH</a:t>
            </a:r>
          </a:p>
        </p:txBody>
      </p:sp>
      <p:sp>
        <p:nvSpPr>
          <p:cNvPr id="17433" name="Rectangle 40">
            <a:extLst>
              <a:ext uri="{FF2B5EF4-FFF2-40B4-BE49-F238E27FC236}">
                <a16:creationId xmlns:a16="http://schemas.microsoft.com/office/drawing/2014/main" id="{C80D4DB0-4A9D-4D7B-8697-30E19725F6EC}"/>
              </a:ext>
            </a:extLst>
          </p:cNvPr>
          <p:cNvSpPr>
            <a:spLocks noChangeArrowheads="1"/>
          </p:cNvSpPr>
          <p:nvPr/>
        </p:nvSpPr>
        <p:spPr bwMode="auto">
          <a:xfrm>
            <a:off x="2496344" y="1566863"/>
            <a:ext cx="43922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solidFill>
                  <a:srgbClr val="000000"/>
                </a:solidFill>
              </a:rPr>
              <a:t>NH2</a:t>
            </a:r>
          </a:p>
        </p:txBody>
      </p:sp>
      <p:sp>
        <p:nvSpPr>
          <p:cNvPr id="17434" name="Freeform 41">
            <a:extLst>
              <a:ext uri="{FF2B5EF4-FFF2-40B4-BE49-F238E27FC236}">
                <a16:creationId xmlns:a16="http://schemas.microsoft.com/office/drawing/2014/main" id="{4136D9F1-2524-4B20-836C-C855A90F1EE7}"/>
              </a:ext>
            </a:extLst>
          </p:cNvPr>
          <p:cNvSpPr>
            <a:spLocks/>
          </p:cNvSpPr>
          <p:nvPr/>
        </p:nvSpPr>
        <p:spPr bwMode="auto">
          <a:xfrm>
            <a:off x="2362994" y="2532064"/>
            <a:ext cx="293688" cy="153987"/>
          </a:xfrm>
          <a:custGeom>
            <a:avLst/>
            <a:gdLst>
              <a:gd name="T0" fmla="*/ 8 w 145"/>
              <a:gd name="T1" fmla="*/ 0 h 97"/>
              <a:gd name="T2" fmla="*/ 0 w 145"/>
              <a:gd name="T3" fmla="*/ 24 h 97"/>
              <a:gd name="T4" fmla="*/ 0 w 145"/>
              <a:gd name="T5" fmla="*/ 48 h 97"/>
              <a:gd name="T6" fmla="*/ 16 w 145"/>
              <a:gd name="T7" fmla="*/ 56 h 97"/>
              <a:gd name="T8" fmla="*/ 48 w 145"/>
              <a:gd name="T9" fmla="*/ 64 h 97"/>
              <a:gd name="T10" fmla="*/ 88 w 145"/>
              <a:gd name="T11" fmla="*/ 56 h 97"/>
              <a:gd name="T12" fmla="*/ 104 w 145"/>
              <a:gd name="T13" fmla="*/ 48 h 97"/>
              <a:gd name="T14" fmla="*/ 128 w 145"/>
              <a:gd name="T15" fmla="*/ 48 h 97"/>
              <a:gd name="T16" fmla="*/ 144 w 145"/>
              <a:gd name="T17" fmla="*/ 64 h 97"/>
              <a:gd name="T18" fmla="*/ 144 w 145"/>
              <a:gd name="T19" fmla="*/ 88 h 97"/>
              <a:gd name="T20" fmla="*/ 144 w 145"/>
              <a:gd name="T21" fmla="*/ 9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97"/>
              <a:gd name="T35" fmla="*/ 145 w 145"/>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97">
                <a:moveTo>
                  <a:pt x="8" y="0"/>
                </a:moveTo>
                <a:lnTo>
                  <a:pt x="0" y="24"/>
                </a:lnTo>
                <a:lnTo>
                  <a:pt x="0" y="48"/>
                </a:lnTo>
                <a:lnTo>
                  <a:pt x="16" y="56"/>
                </a:lnTo>
                <a:lnTo>
                  <a:pt x="48" y="64"/>
                </a:lnTo>
                <a:lnTo>
                  <a:pt x="88" y="56"/>
                </a:lnTo>
                <a:lnTo>
                  <a:pt x="104" y="48"/>
                </a:lnTo>
                <a:lnTo>
                  <a:pt x="128" y="48"/>
                </a:lnTo>
                <a:lnTo>
                  <a:pt x="144" y="64"/>
                </a:lnTo>
                <a:lnTo>
                  <a:pt x="144" y="88"/>
                </a:lnTo>
                <a:lnTo>
                  <a:pt x="144"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5" name="Freeform 42">
            <a:extLst>
              <a:ext uri="{FF2B5EF4-FFF2-40B4-BE49-F238E27FC236}">
                <a16:creationId xmlns:a16="http://schemas.microsoft.com/office/drawing/2014/main" id="{C51294FF-3DEF-4117-90F3-E9C4C6D7CC38}"/>
              </a:ext>
            </a:extLst>
          </p:cNvPr>
          <p:cNvSpPr>
            <a:spLocks/>
          </p:cNvSpPr>
          <p:nvPr/>
        </p:nvSpPr>
        <p:spPr bwMode="auto">
          <a:xfrm>
            <a:off x="1848645" y="1828801"/>
            <a:ext cx="220663" cy="74613"/>
          </a:xfrm>
          <a:custGeom>
            <a:avLst/>
            <a:gdLst>
              <a:gd name="T0" fmla="*/ 0 w 123"/>
              <a:gd name="T1" fmla="*/ 42 h 47"/>
              <a:gd name="T2" fmla="*/ 27 w 123"/>
              <a:gd name="T3" fmla="*/ 21 h 47"/>
              <a:gd name="T4" fmla="*/ 66 w 123"/>
              <a:gd name="T5" fmla="*/ 0 h 47"/>
              <a:gd name="T6" fmla="*/ 123 w 123"/>
              <a:gd name="T7" fmla="*/ 42 h 47"/>
              <a:gd name="T8" fmla="*/ 0 60000 65536"/>
              <a:gd name="T9" fmla="*/ 0 60000 65536"/>
              <a:gd name="T10" fmla="*/ 0 60000 65536"/>
              <a:gd name="T11" fmla="*/ 0 60000 65536"/>
              <a:gd name="T12" fmla="*/ 0 w 123"/>
              <a:gd name="T13" fmla="*/ 0 h 47"/>
              <a:gd name="T14" fmla="*/ 123 w 123"/>
              <a:gd name="T15" fmla="*/ 47 h 47"/>
            </a:gdLst>
            <a:ahLst/>
            <a:cxnLst>
              <a:cxn ang="T8">
                <a:pos x="T0" y="T1"/>
              </a:cxn>
              <a:cxn ang="T9">
                <a:pos x="T2" y="T3"/>
              </a:cxn>
              <a:cxn ang="T10">
                <a:pos x="T4" y="T5"/>
              </a:cxn>
              <a:cxn ang="T11">
                <a:pos x="T6" y="T7"/>
              </a:cxn>
            </a:cxnLst>
            <a:rect l="T12" t="T13" r="T14" b="T15"/>
            <a:pathLst>
              <a:path w="123" h="47">
                <a:moveTo>
                  <a:pt x="0" y="42"/>
                </a:moveTo>
                <a:cubicBezTo>
                  <a:pt x="15" y="47"/>
                  <a:pt x="11" y="32"/>
                  <a:pt x="27" y="21"/>
                </a:cubicBezTo>
                <a:cubicBezTo>
                  <a:pt x="36" y="8"/>
                  <a:pt x="51" y="4"/>
                  <a:pt x="66" y="0"/>
                </a:cubicBezTo>
                <a:cubicBezTo>
                  <a:pt x="98" y="3"/>
                  <a:pt x="123" y="4"/>
                  <a:pt x="123"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6" name="Oval 43">
            <a:extLst>
              <a:ext uri="{FF2B5EF4-FFF2-40B4-BE49-F238E27FC236}">
                <a16:creationId xmlns:a16="http://schemas.microsoft.com/office/drawing/2014/main" id="{BE1A2DDA-CAA9-4318-B652-8725EC6A38BC}"/>
              </a:ext>
            </a:extLst>
          </p:cNvPr>
          <p:cNvSpPr>
            <a:spLocks noChangeArrowheads="1"/>
          </p:cNvSpPr>
          <p:nvPr/>
        </p:nvSpPr>
        <p:spPr bwMode="auto">
          <a:xfrm>
            <a:off x="4464845" y="4518025"/>
            <a:ext cx="695325" cy="406400"/>
          </a:xfrm>
          <a:prstGeom prst="ellipse">
            <a:avLst/>
          </a:prstGeom>
          <a:solidFill>
            <a:srgbClr val="F8F8F8"/>
          </a:solidFill>
          <a:ln w="28575">
            <a:solidFill>
              <a:srgbClr val="9999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7" name="Rectangle 44">
            <a:extLst>
              <a:ext uri="{FF2B5EF4-FFF2-40B4-BE49-F238E27FC236}">
                <a16:creationId xmlns:a16="http://schemas.microsoft.com/office/drawing/2014/main" id="{B842358B-A406-4721-B643-02C550358576}"/>
              </a:ext>
            </a:extLst>
          </p:cNvPr>
          <p:cNvSpPr>
            <a:spLocks noChangeArrowheads="1"/>
          </p:cNvSpPr>
          <p:nvPr/>
        </p:nvSpPr>
        <p:spPr bwMode="auto">
          <a:xfrm>
            <a:off x="5077619" y="1200150"/>
            <a:ext cx="9858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0033CF"/>
                </a:solidFill>
              </a:rPr>
              <a:t> </a:t>
            </a:r>
            <a:r>
              <a:rPr lang="fr-FR" altLang="fr-FR" b="1">
                <a:solidFill>
                  <a:srgbClr val="0033CF"/>
                </a:solidFill>
                <a:latin typeface="Symbol" panose="05050102010706020507" pitchFamily="18" charset="2"/>
              </a:rPr>
              <a:t></a:t>
            </a:r>
            <a:r>
              <a:rPr lang="fr-FR" altLang="fr-FR" b="1" baseline="-25000">
                <a:solidFill>
                  <a:srgbClr val="0033CF"/>
                </a:solidFill>
              </a:rPr>
              <a:t>2</a:t>
            </a:r>
            <a:r>
              <a:rPr lang="fr-FR" altLang="fr-FR" b="1">
                <a:solidFill>
                  <a:srgbClr val="0033CF"/>
                </a:solidFill>
              </a:rPr>
              <a:t>-AR</a:t>
            </a:r>
          </a:p>
        </p:txBody>
      </p:sp>
      <p:sp>
        <p:nvSpPr>
          <p:cNvPr id="17438" name="Rectangle 45">
            <a:extLst>
              <a:ext uri="{FF2B5EF4-FFF2-40B4-BE49-F238E27FC236}">
                <a16:creationId xmlns:a16="http://schemas.microsoft.com/office/drawing/2014/main" id="{052ED6B7-D861-47C8-8B51-6EFCD47DA2F8}"/>
              </a:ext>
            </a:extLst>
          </p:cNvPr>
          <p:cNvSpPr>
            <a:spLocks noChangeArrowheads="1"/>
          </p:cNvSpPr>
          <p:nvPr/>
        </p:nvSpPr>
        <p:spPr bwMode="auto">
          <a:xfrm>
            <a:off x="1443832" y="1200150"/>
            <a:ext cx="162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990033"/>
                </a:solidFill>
                <a:latin typeface="Symbol" panose="05050102010706020507" pitchFamily="18" charset="2"/>
              </a:rPr>
              <a:t></a:t>
            </a:r>
            <a:r>
              <a:rPr lang="fr-FR" altLang="fr-FR" b="1" baseline="-25000">
                <a:solidFill>
                  <a:srgbClr val="990033"/>
                </a:solidFill>
              </a:rPr>
              <a:t>1</a:t>
            </a:r>
            <a:r>
              <a:rPr lang="fr-FR" altLang="fr-FR" b="1">
                <a:solidFill>
                  <a:srgbClr val="990033"/>
                </a:solidFill>
              </a:rPr>
              <a:t>- </a:t>
            </a:r>
            <a:r>
              <a:rPr lang="fr-FR" altLang="fr-FR" b="1">
                <a:solidFill>
                  <a:srgbClr val="990033"/>
                </a:solidFill>
                <a:latin typeface="Symbol" panose="05050102010706020507" pitchFamily="18" charset="2"/>
              </a:rPr>
              <a:t></a:t>
            </a:r>
            <a:r>
              <a:rPr lang="fr-FR" altLang="fr-FR" b="1" baseline="-25000">
                <a:solidFill>
                  <a:srgbClr val="990033"/>
                </a:solidFill>
              </a:rPr>
              <a:t>2</a:t>
            </a:r>
            <a:r>
              <a:rPr lang="fr-FR" altLang="fr-FR" b="1">
                <a:solidFill>
                  <a:srgbClr val="990033"/>
                </a:solidFill>
              </a:rPr>
              <a:t>- </a:t>
            </a:r>
            <a:r>
              <a:rPr lang="fr-FR" altLang="fr-FR" b="1">
                <a:solidFill>
                  <a:srgbClr val="990033"/>
                </a:solidFill>
                <a:latin typeface="Symbol" panose="05050102010706020507" pitchFamily="18" charset="2"/>
              </a:rPr>
              <a:t></a:t>
            </a:r>
            <a:r>
              <a:rPr lang="fr-FR" altLang="fr-FR" b="1" baseline="-25000">
                <a:solidFill>
                  <a:srgbClr val="990033"/>
                </a:solidFill>
              </a:rPr>
              <a:t>3</a:t>
            </a:r>
            <a:r>
              <a:rPr lang="fr-FR" altLang="fr-FR" b="1">
                <a:solidFill>
                  <a:srgbClr val="990033"/>
                </a:solidFill>
              </a:rPr>
              <a:t>- AR</a:t>
            </a:r>
          </a:p>
        </p:txBody>
      </p:sp>
      <p:sp>
        <p:nvSpPr>
          <p:cNvPr id="17439" name="Arc 46">
            <a:extLst>
              <a:ext uri="{FF2B5EF4-FFF2-40B4-BE49-F238E27FC236}">
                <a16:creationId xmlns:a16="http://schemas.microsoft.com/office/drawing/2014/main" id="{3275C9E6-6006-45A9-A7D1-1A572241C640}"/>
              </a:ext>
            </a:extLst>
          </p:cNvPr>
          <p:cNvSpPr>
            <a:spLocks/>
          </p:cNvSpPr>
          <p:nvPr/>
        </p:nvSpPr>
        <p:spPr bwMode="auto">
          <a:xfrm>
            <a:off x="3556795" y="2557463"/>
            <a:ext cx="404813" cy="546100"/>
          </a:xfrm>
          <a:custGeom>
            <a:avLst/>
            <a:gdLst>
              <a:gd name="T0" fmla="*/ 0 w 21600"/>
              <a:gd name="T1" fmla="*/ 546100 h 21600"/>
              <a:gd name="T2" fmla="*/ 402808 w 21600"/>
              <a:gd name="T3" fmla="*/ 0 h 21600"/>
              <a:gd name="T4" fmla="*/ 404813 w 21600"/>
              <a:gd name="T5" fmla="*/ 5461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2"/>
                  <a:pt x="9605" y="59"/>
                  <a:pt x="21493" y="0"/>
                </a:cubicBezTo>
              </a:path>
              <a:path w="21600" h="21600" stroke="0" extrusionOk="0">
                <a:moveTo>
                  <a:pt x="0" y="21600"/>
                </a:moveTo>
                <a:cubicBezTo>
                  <a:pt x="0" y="9712"/>
                  <a:pt x="9605" y="59"/>
                  <a:pt x="21493" y="0"/>
                </a:cubicBezTo>
                <a:lnTo>
                  <a:pt x="21600" y="21600"/>
                </a:lnTo>
                <a:close/>
              </a:path>
            </a:pathLst>
          </a:custGeom>
          <a:noFill/>
          <a:ln w="28575" cap="rnd">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2400">
              <a:solidFill>
                <a:schemeClr val="accent2"/>
              </a:solidFill>
              <a:latin typeface="Times" panose="02020603050405020304" pitchFamily="18" charset="0"/>
            </a:endParaRPr>
          </a:p>
        </p:txBody>
      </p:sp>
      <p:sp>
        <p:nvSpPr>
          <p:cNvPr id="17440" name="Oval 47">
            <a:extLst>
              <a:ext uri="{FF2B5EF4-FFF2-40B4-BE49-F238E27FC236}">
                <a16:creationId xmlns:a16="http://schemas.microsoft.com/office/drawing/2014/main" id="{00CA8ECE-DAEE-43F4-8C9E-EBD1BB918CB5}"/>
              </a:ext>
            </a:extLst>
          </p:cNvPr>
          <p:cNvSpPr>
            <a:spLocks noChangeArrowheads="1"/>
          </p:cNvSpPr>
          <p:nvPr/>
        </p:nvSpPr>
        <p:spPr bwMode="auto">
          <a:xfrm>
            <a:off x="3532982" y="1719263"/>
            <a:ext cx="685800" cy="990600"/>
          </a:xfrm>
          <a:prstGeom prst="ellipse">
            <a:avLst/>
          </a:prstGeom>
          <a:solidFill>
            <a:srgbClr val="FDE3BA"/>
          </a:solidFill>
          <a:ln w="38100">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400">
                <a:solidFill>
                  <a:srgbClr val="FF9933"/>
                </a:solidFill>
              </a:rPr>
              <a:t>AC</a:t>
            </a:r>
            <a:endParaRPr lang="fr-FR" altLang="fr-FR" sz="2400">
              <a:solidFill>
                <a:srgbClr val="FF9933"/>
              </a:solidFill>
              <a:latin typeface="Times" panose="02020603050405020304" pitchFamily="18" charset="0"/>
            </a:endParaRPr>
          </a:p>
        </p:txBody>
      </p:sp>
      <p:sp>
        <p:nvSpPr>
          <p:cNvPr id="17441" name="Rectangle 48">
            <a:extLst>
              <a:ext uri="{FF2B5EF4-FFF2-40B4-BE49-F238E27FC236}">
                <a16:creationId xmlns:a16="http://schemas.microsoft.com/office/drawing/2014/main" id="{77962ADD-8D0D-4B1D-AFE2-9F6527C9686F}"/>
              </a:ext>
            </a:extLst>
          </p:cNvPr>
          <p:cNvSpPr>
            <a:spLocks noChangeArrowheads="1"/>
          </p:cNvSpPr>
          <p:nvPr/>
        </p:nvSpPr>
        <p:spPr bwMode="auto">
          <a:xfrm>
            <a:off x="3704432" y="3471864"/>
            <a:ext cx="751810"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chemeClr val="accent2"/>
                </a:solidFill>
              </a:rPr>
              <a:t>cAMP</a:t>
            </a:r>
          </a:p>
        </p:txBody>
      </p:sp>
      <p:sp>
        <p:nvSpPr>
          <p:cNvPr id="17442" name="Rectangle 49">
            <a:extLst>
              <a:ext uri="{FF2B5EF4-FFF2-40B4-BE49-F238E27FC236}">
                <a16:creationId xmlns:a16="http://schemas.microsoft.com/office/drawing/2014/main" id="{311289B2-199F-46E3-8C1B-C0DC4941D06B}"/>
              </a:ext>
            </a:extLst>
          </p:cNvPr>
          <p:cNvSpPr>
            <a:spLocks noChangeArrowheads="1"/>
          </p:cNvSpPr>
          <p:nvPr/>
        </p:nvSpPr>
        <p:spPr bwMode="auto">
          <a:xfrm>
            <a:off x="5220495" y="2773364"/>
            <a:ext cx="320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43" name="Rectangle 50">
            <a:extLst>
              <a:ext uri="{FF2B5EF4-FFF2-40B4-BE49-F238E27FC236}">
                <a16:creationId xmlns:a16="http://schemas.microsoft.com/office/drawing/2014/main" id="{C0985373-94EF-4062-A80C-51F5E19AE2E4}"/>
              </a:ext>
            </a:extLst>
          </p:cNvPr>
          <p:cNvSpPr>
            <a:spLocks noChangeArrowheads="1"/>
          </p:cNvSpPr>
          <p:nvPr/>
        </p:nvSpPr>
        <p:spPr bwMode="auto">
          <a:xfrm>
            <a:off x="3847307" y="4076700"/>
            <a:ext cx="56265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PKA</a:t>
            </a:r>
            <a:endParaRPr lang="fr-FR" altLang="fr-FR">
              <a:solidFill>
                <a:schemeClr val="accent2"/>
              </a:solidFill>
            </a:endParaRPr>
          </a:p>
        </p:txBody>
      </p:sp>
      <p:sp>
        <p:nvSpPr>
          <p:cNvPr id="17444" name="Rectangle 51">
            <a:extLst>
              <a:ext uri="{FF2B5EF4-FFF2-40B4-BE49-F238E27FC236}">
                <a16:creationId xmlns:a16="http://schemas.microsoft.com/office/drawing/2014/main" id="{8792C7C7-C9B8-490B-AAA7-34C27F7DF41C}"/>
              </a:ext>
            </a:extLst>
          </p:cNvPr>
          <p:cNvSpPr>
            <a:spLocks noChangeArrowheads="1"/>
          </p:cNvSpPr>
          <p:nvPr/>
        </p:nvSpPr>
        <p:spPr bwMode="auto">
          <a:xfrm>
            <a:off x="4647408" y="3852863"/>
            <a:ext cx="769937"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5' AMP</a:t>
            </a:r>
          </a:p>
        </p:txBody>
      </p:sp>
      <p:sp>
        <p:nvSpPr>
          <p:cNvPr id="17445" name="Arc 52">
            <a:extLst>
              <a:ext uri="{FF2B5EF4-FFF2-40B4-BE49-F238E27FC236}">
                <a16:creationId xmlns:a16="http://schemas.microsoft.com/office/drawing/2014/main" id="{47B149B4-842A-4829-9B0A-66A65DF2EA52}"/>
              </a:ext>
            </a:extLst>
          </p:cNvPr>
          <p:cNvSpPr>
            <a:spLocks/>
          </p:cNvSpPr>
          <p:nvPr/>
        </p:nvSpPr>
        <p:spPr bwMode="auto">
          <a:xfrm>
            <a:off x="4561683" y="3624263"/>
            <a:ext cx="496887" cy="177800"/>
          </a:xfrm>
          <a:custGeom>
            <a:avLst/>
            <a:gdLst>
              <a:gd name="T0" fmla="*/ 0 w 21600"/>
              <a:gd name="T1" fmla="*/ 0 h 21600"/>
              <a:gd name="T2" fmla="*/ 496887 w 21600"/>
              <a:gd name="T3" fmla="*/ 177800 h 21600"/>
              <a:gd name="T4" fmla="*/ 0 w 21600"/>
              <a:gd name="T5" fmla="*/ 177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17446" name="Group 53">
            <a:extLst>
              <a:ext uri="{FF2B5EF4-FFF2-40B4-BE49-F238E27FC236}">
                <a16:creationId xmlns:a16="http://schemas.microsoft.com/office/drawing/2014/main" id="{104D3061-6F91-48BC-BCA2-BEB033F6624A}"/>
              </a:ext>
            </a:extLst>
          </p:cNvPr>
          <p:cNvGrpSpPr>
            <a:grpSpLocks/>
          </p:cNvGrpSpPr>
          <p:nvPr/>
        </p:nvGrpSpPr>
        <p:grpSpPr bwMode="auto">
          <a:xfrm>
            <a:off x="4561683" y="1719264"/>
            <a:ext cx="1489075" cy="1336675"/>
            <a:chOff x="2891" y="1051"/>
            <a:chExt cx="833" cy="842"/>
          </a:xfrm>
        </p:grpSpPr>
        <p:sp>
          <p:nvSpPr>
            <p:cNvPr id="17505" name="Rectangle 54">
              <a:extLst>
                <a:ext uri="{FF2B5EF4-FFF2-40B4-BE49-F238E27FC236}">
                  <a16:creationId xmlns:a16="http://schemas.microsoft.com/office/drawing/2014/main" id="{85289545-05E1-479E-8D5F-2505F5B56BD5}"/>
                </a:ext>
              </a:extLst>
            </p:cNvPr>
            <p:cNvSpPr>
              <a:spLocks noChangeArrowheads="1"/>
            </p:cNvSpPr>
            <p:nvPr/>
          </p:nvSpPr>
          <p:spPr bwMode="auto">
            <a:xfrm rot="1860000">
              <a:off x="2928" y="1741"/>
              <a:ext cx="31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solidFill>
                    <a:srgbClr val="000000"/>
                  </a:solidFill>
                </a:rPr>
                <a:t>COOH</a:t>
              </a:r>
            </a:p>
          </p:txBody>
        </p:sp>
        <p:sp>
          <p:nvSpPr>
            <p:cNvPr id="17506" name="Freeform 55">
              <a:extLst>
                <a:ext uri="{FF2B5EF4-FFF2-40B4-BE49-F238E27FC236}">
                  <a16:creationId xmlns:a16="http://schemas.microsoft.com/office/drawing/2014/main" id="{FBD3A732-09BC-4639-B656-2428B87DF251}"/>
                </a:ext>
              </a:extLst>
            </p:cNvPr>
            <p:cNvSpPr>
              <a:spLocks/>
            </p:cNvSpPr>
            <p:nvPr/>
          </p:nvSpPr>
          <p:spPr bwMode="auto">
            <a:xfrm>
              <a:off x="3234" y="1611"/>
              <a:ext cx="289" cy="169"/>
            </a:xfrm>
            <a:custGeom>
              <a:avLst/>
              <a:gdLst>
                <a:gd name="T0" fmla="*/ 184 w 257"/>
                <a:gd name="T1" fmla="*/ 24 h 169"/>
                <a:gd name="T2" fmla="*/ 200 w 257"/>
                <a:gd name="T3" fmla="*/ 72 h 169"/>
                <a:gd name="T4" fmla="*/ 232 w 257"/>
                <a:gd name="T5" fmla="*/ 88 h 169"/>
                <a:gd name="T6" fmla="*/ 248 w 257"/>
                <a:gd name="T7" fmla="*/ 104 h 169"/>
                <a:gd name="T8" fmla="*/ 256 w 257"/>
                <a:gd name="T9" fmla="*/ 120 h 169"/>
                <a:gd name="T10" fmla="*/ 248 w 257"/>
                <a:gd name="T11" fmla="*/ 136 h 169"/>
                <a:gd name="T12" fmla="*/ 224 w 257"/>
                <a:gd name="T13" fmla="*/ 160 h 169"/>
                <a:gd name="T14" fmla="*/ 152 w 257"/>
                <a:gd name="T15" fmla="*/ 168 h 169"/>
                <a:gd name="T16" fmla="*/ 80 w 257"/>
                <a:gd name="T17" fmla="*/ 168 h 169"/>
                <a:gd name="T18" fmla="*/ 8 w 257"/>
                <a:gd name="T19" fmla="*/ 136 h 169"/>
                <a:gd name="T20" fmla="*/ 0 w 257"/>
                <a:gd name="T21" fmla="*/ 104 h 169"/>
                <a:gd name="T22" fmla="*/ 16 w 257"/>
                <a:gd name="T23" fmla="*/ 80 h 169"/>
                <a:gd name="T24" fmla="*/ 40 w 257"/>
                <a:gd name="T25" fmla="*/ 48 h 169"/>
                <a:gd name="T26" fmla="*/ 64 w 257"/>
                <a:gd name="T27" fmla="*/ 32 h 169"/>
                <a:gd name="T28" fmla="*/ 72 w 257"/>
                <a:gd name="T29" fmla="*/ 0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7"/>
                <a:gd name="T46" fmla="*/ 0 h 169"/>
                <a:gd name="T47" fmla="*/ 257 w 257"/>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7" h="169">
                  <a:moveTo>
                    <a:pt x="184" y="24"/>
                  </a:moveTo>
                  <a:lnTo>
                    <a:pt x="200" y="72"/>
                  </a:lnTo>
                  <a:lnTo>
                    <a:pt x="232" y="88"/>
                  </a:lnTo>
                  <a:lnTo>
                    <a:pt x="248" y="104"/>
                  </a:lnTo>
                  <a:lnTo>
                    <a:pt x="256" y="120"/>
                  </a:lnTo>
                  <a:lnTo>
                    <a:pt x="248" y="136"/>
                  </a:lnTo>
                  <a:lnTo>
                    <a:pt x="224" y="160"/>
                  </a:lnTo>
                  <a:lnTo>
                    <a:pt x="152" y="168"/>
                  </a:lnTo>
                  <a:lnTo>
                    <a:pt x="80" y="168"/>
                  </a:lnTo>
                  <a:lnTo>
                    <a:pt x="8" y="136"/>
                  </a:lnTo>
                  <a:lnTo>
                    <a:pt x="0" y="104"/>
                  </a:lnTo>
                  <a:lnTo>
                    <a:pt x="16" y="80"/>
                  </a:lnTo>
                  <a:lnTo>
                    <a:pt x="40" y="48"/>
                  </a:lnTo>
                  <a:lnTo>
                    <a:pt x="64" y="32"/>
                  </a:lnTo>
                  <a:lnTo>
                    <a:pt x="72"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7" name="Freeform 56">
              <a:extLst>
                <a:ext uri="{FF2B5EF4-FFF2-40B4-BE49-F238E27FC236}">
                  <a16:creationId xmlns:a16="http://schemas.microsoft.com/office/drawing/2014/main" id="{6CFF0170-19F0-47FC-91BB-80D8B4B36C8D}"/>
                </a:ext>
              </a:extLst>
            </p:cNvPr>
            <p:cNvSpPr>
              <a:spLocks/>
            </p:cNvSpPr>
            <p:nvPr/>
          </p:nvSpPr>
          <p:spPr bwMode="auto">
            <a:xfrm>
              <a:off x="3369" y="1617"/>
              <a:ext cx="163" cy="65"/>
            </a:xfrm>
            <a:custGeom>
              <a:avLst/>
              <a:gdLst>
                <a:gd name="T0" fmla="*/ 112 w 145"/>
                <a:gd name="T1" fmla="*/ 0 h 65"/>
                <a:gd name="T2" fmla="*/ 128 w 145"/>
                <a:gd name="T3" fmla="*/ 16 h 65"/>
                <a:gd name="T4" fmla="*/ 144 w 145"/>
                <a:gd name="T5" fmla="*/ 40 h 65"/>
                <a:gd name="T6" fmla="*/ 104 w 145"/>
                <a:gd name="T7" fmla="*/ 64 h 65"/>
                <a:gd name="T8" fmla="*/ 32 w 145"/>
                <a:gd name="T9" fmla="*/ 56 h 65"/>
                <a:gd name="T10" fmla="*/ 8 w 145"/>
                <a:gd name="T11" fmla="*/ 48 h 65"/>
                <a:gd name="T12" fmla="*/ 0 w 145"/>
                <a:gd name="T13" fmla="*/ 40 h 65"/>
                <a:gd name="T14" fmla="*/ 0 w 145"/>
                <a:gd name="T15" fmla="*/ 16 h 65"/>
                <a:gd name="T16" fmla="*/ 8 w 145"/>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65"/>
                <a:gd name="T29" fmla="*/ 145 w 14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65">
                  <a:moveTo>
                    <a:pt x="112" y="0"/>
                  </a:moveTo>
                  <a:lnTo>
                    <a:pt x="128" y="16"/>
                  </a:lnTo>
                  <a:lnTo>
                    <a:pt x="144" y="40"/>
                  </a:lnTo>
                  <a:lnTo>
                    <a:pt x="104" y="64"/>
                  </a:lnTo>
                  <a:lnTo>
                    <a:pt x="32" y="56"/>
                  </a:lnTo>
                  <a:lnTo>
                    <a:pt x="8" y="48"/>
                  </a:lnTo>
                  <a:lnTo>
                    <a:pt x="0" y="40"/>
                  </a:lnTo>
                  <a:lnTo>
                    <a:pt x="0" y="16"/>
                  </a:lnTo>
                  <a:lnTo>
                    <a:pt x="8"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8" name="AutoShape 57">
              <a:extLst>
                <a:ext uri="{FF2B5EF4-FFF2-40B4-BE49-F238E27FC236}">
                  <a16:creationId xmlns:a16="http://schemas.microsoft.com/office/drawing/2014/main" id="{756B9531-EBE4-4073-B799-7B33410F3407}"/>
                </a:ext>
              </a:extLst>
            </p:cNvPr>
            <p:cNvSpPr>
              <a:spLocks noChangeArrowheads="1"/>
            </p:cNvSpPr>
            <p:nvPr/>
          </p:nvSpPr>
          <p:spPr bwMode="auto">
            <a:xfrm>
              <a:off x="3367" y="1195"/>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9" name="AutoShape 58">
              <a:extLst>
                <a:ext uri="{FF2B5EF4-FFF2-40B4-BE49-F238E27FC236}">
                  <a16:creationId xmlns:a16="http://schemas.microsoft.com/office/drawing/2014/main" id="{611F23E1-A079-4C38-B5BF-551702629920}"/>
                </a:ext>
              </a:extLst>
            </p:cNvPr>
            <p:cNvSpPr>
              <a:spLocks noChangeArrowheads="1"/>
            </p:cNvSpPr>
            <p:nvPr/>
          </p:nvSpPr>
          <p:spPr bwMode="auto">
            <a:xfrm>
              <a:off x="3301" y="1215"/>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0" name="AutoShape 59">
              <a:extLst>
                <a:ext uri="{FF2B5EF4-FFF2-40B4-BE49-F238E27FC236}">
                  <a16:creationId xmlns:a16="http://schemas.microsoft.com/office/drawing/2014/main" id="{125A0D84-6033-404E-9CB9-45F47FC2A1B3}"/>
                </a:ext>
              </a:extLst>
            </p:cNvPr>
            <p:cNvSpPr>
              <a:spLocks noChangeArrowheads="1"/>
            </p:cNvSpPr>
            <p:nvPr/>
          </p:nvSpPr>
          <p:spPr bwMode="auto">
            <a:xfrm>
              <a:off x="3538" y="1221"/>
              <a:ext cx="47" cy="445"/>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1" name="AutoShape 60">
              <a:extLst>
                <a:ext uri="{FF2B5EF4-FFF2-40B4-BE49-F238E27FC236}">
                  <a16:creationId xmlns:a16="http://schemas.microsoft.com/office/drawing/2014/main" id="{63E31AEE-94A1-4C83-911C-D42147969DED}"/>
                </a:ext>
              </a:extLst>
            </p:cNvPr>
            <p:cNvSpPr>
              <a:spLocks noChangeArrowheads="1"/>
            </p:cNvSpPr>
            <p:nvPr/>
          </p:nvSpPr>
          <p:spPr bwMode="auto">
            <a:xfrm>
              <a:off x="3418" y="1212"/>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2" name="AutoShape 61">
              <a:extLst>
                <a:ext uri="{FF2B5EF4-FFF2-40B4-BE49-F238E27FC236}">
                  <a16:creationId xmlns:a16="http://schemas.microsoft.com/office/drawing/2014/main" id="{8DA01A1D-64A6-4E43-BEB7-49DCD498F0B9}"/>
                </a:ext>
              </a:extLst>
            </p:cNvPr>
            <p:cNvSpPr>
              <a:spLocks noChangeArrowheads="1"/>
            </p:cNvSpPr>
            <p:nvPr/>
          </p:nvSpPr>
          <p:spPr bwMode="auto">
            <a:xfrm>
              <a:off x="3232" y="1219"/>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3" name="AutoShape 62">
              <a:extLst>
                <a:ext uri="{FF2B5EF4-FFF2-40B4-BE49-F238E27FC236}">
                  <a16:creationId xmlns:a16="http://schemas.microsoft.com/office/drawing/2014/main" id="{F9A708C1-316D-4E83-B736-F0BE05B27EF5}"/>
                </a:ext>
              </a:extLst>
            </p:cNvPr>
            <p:cNvSpPr>
              <a:spLocks noChangeArrowheads="1"/>
            </p:cNvSpPr>
            <p:nvPr/>
          </p:nvSpPr>
          <p:spPr bwMode="auto">
            <a:xfrm>
              <a:off x="3475" y="1195"/>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4" name="AutoShape 63">
              <a:extLst>
                <a:ext uri="{FF2B5EF4-FFF2-40B4-BE49-F238E27FC236}">
                  <a16:creationId xmlns:a16="http://schemas.microsoft.com/office/drawing/2014/main" id="{0D8259BE-A6BC-4E43-A5FB-FF2538C35E15}"/>
                </a:ext>
              </a:extLst>
            </p:cNvPr>
            <p:cNvSpPr>
              <a:spLocks noChangeArrowheads="1"/>
            </p:cNvSpPr>
            <p:nvPr/>
          </p:nvSpPr>
          <p:spPr bwMode="auto">
            <a:xfrm>
              <a:off x="3601" y="1211"/>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5" name="Freeform 64">
              <a:extLst>
                <a:ext uri="{FF2B5EF4-FFF2-40B4-BE49-F238E27FC236}">
                  <a16:creationId xmlns:a16="http://schemas.microsoft.com/office/drawing/2014/main" id="{E2D96C58-BA6B-4FD1-AD03-9C9B4B79EC0F}"/>
                </a:ext>
              </a:extLst>
            </p:cNvPr>
            <p:cNvSpPr>
              <a:spLocks/>
            </p:cNvSpPr>
            <p:nvPr/>
          </p:nvSpPr>
          <p:spPr bwMode="auto">
            <a:xfrm>
              <a:off x="3174" y="1111"/>
              <a:ext cx="217" cy="89"/>
            </a:xfrm>
            <a:custGeom>
              <a:avLst/>
              <a:gdLst>
                <a:gd name="T0" fmla="*/ 192 w 193"/>
                <a:gd name="T1" fmla="*/ 88 h 89"/>
                <a:gd name="T2" fmla="*/ 184 w 193"/>
                <a:gd name="T3" fmla="*/ 80 h 89"/>
                <a:gd name="T4" fmla="*/ 168 w 193"/>
                <a:gd name="T5" fmla="*/ 56 h 89"/>
                <a:gd name="T6" fmla="*/ 128 w 193"/>
                <a:gd name="T7" fmla="*/ 40 h 89"/>
                <a:gd name="T8" fmla="*/ 56 w 193"/>
                <a:gd name="T9" fmla="*/ 40 h 89"/>
                <a:gd name="T10" fmla="*/ 8 w 193"/>
                <a:gd name="T11" fmla="*/ 16 h 89"/>
                <a:gd name="T12" fmla="*/ 0 w 193"/>
                <a:gd name="T13" fmla="*/ 0 h 89"/>
                <a:gd name="T14" fmla="*/ 0 60000 65536"/>
                <a:gd name="T15" fmla="*/ 0 60000 65536"/>
                <a:gd name="T16" fmla="*/ 0 60000 65536"/>
                <a:gd name="T17" fmla="*/ 0 60000 65536"/>
                <a:gd name="T18" fmla="*/ 0 60000 65536"/>
                <a:gd name="T19" fmla="*/ 0 60000 65536"/>
                <a:gd name="T20" fmla="*/ 0 60000 65536"/>
                <a:gd name="T21" fmla="*/ 0 w 193"/>
                <a:gd name="T22" fmla="*/ 0 h 89"/>
                <a:gd name="T23" fmla="*/ 193 w 193"/>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89">
                  <a:moveTo>
                    <a:pt x="192" y="88"/>
                  </a:moveTo>
                  <a:lnTo>
                    <a:pt x="184" y="80"/>
                  </a:lnTo>
                  <a:lnTo>
                    <a:pt x="168" y="56"/>
                  </a:lnTo>
                  <a:lnTo>
                    <a:pt x="128" y="40"/>
                  </a:lnTo>
                  <a:lnTo>
                    <a:pt x="56" y="40"/>
                  </a:lnTo>
                  <a:lnTo>
                    <a:pt x="8" y="16"/>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6" name="Freeform 65">
              <a:extLst>
                <a:ext uri="{FF2B5EF4-FFF2-40B4-BE49-F238E27FC236}">
                  <a16:creationId xmlns:a16="http://schemas.microsoft.com/office/drawing/2014/main" id="{FFC1DE43-227E-4D57-BDD9-8C603D8CE311}"/>
                </a:ext>
              </a:extLst>
            </p:cNvPr>
            <p:cNvSpPr>
              <a:spLocks/>
            </p:cNvSpPr>
            <p:nvPr/>
          </p:nvSpPr>
          <p:spPr bwMode="auto">
            <a:xfrm>
              <a:off x="3498" y="1143"/>
              <a:ext cx="19" cy="49"/>
            </a:xfrm>
            <a:custGeom>
              <a:avLst/>
              <a:gdLst>
                <a:gd name="T0" fmla="*/ 0 w 17"/>
                <a:gd name="T1" fmla="*/ 48 h 49"/>
                <a:gd name="T2" fmla="*/ 0 w 17"/>
                <a:gd name="T3" fmla="*/ 16 h 49"/>
                <a:gd name="T4" fmla="*/ 16 w 17"/>
                <a:gd name="T5" fmla="*/ 0 h 49"/>
                <a:gd name="T6" fmla="*/ 0 60000 65536"/>
                <a:gd name="T7" fmla="*/ 0 60000 65536"/>
                <a:gd name="T8" fmla="*/ 0 60000 65536"/>
                <a:gd name="T9" fmla="*/ 0 w 17"/>
                <a:gd name="T10" fmla="*/ 0 h 49"/>
                <a:gd name="T11" fmla="*/ 17 w 17"/>
                <a:gd name="T12" fmla="*/ 49 h 49"/>
              </a:gdLst>
              <a:ahLst/>
              <a:cxnLst>
                <a:cxn ang="T6">
                  <a:pos x="T0" y="T1"/>
                </a:cxn>
                <a:cxn ang="T7">
                  <a:pos x="T2" y="T3"/>
                </a:cxn>
                <a:cxn ang="T8">
                  <a:pos x="T4" y="T5"/>
                </a:cxn>
              </a:cxnLst>
              <a:rect l="T9" t="T10" r="T11" b="T12"/>
              <a:pathLst>
                <a:path w="17" h="49">
                  <a:moveTo>
                    <a:pt x="0" y="48"/>
                  </a:moveTo>
                  <a:lnTo>
                    <a:pt x="0" y="16"/>
                  </a:lnTo>
                  <a:lnTo>
                    <a:pt x="16"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7" name="Freeform 66">
              <a:extLst>
                <a:ext uri="{FF2B5EF4-FFF2-40B4-BE49-F238E27FC236}">
                  <a16:creationId xmlns:a16="http://schemas.microsoft.com/office/drawing/2014/main" id="{04F26316-7AF4-4B65-8B13-44412696CFD6}"/>
                </a:ext>
              </a:extLst>
            </p:cNvPr>
            <p:cNvSpPr>
              <a:spLocks/>
            </p:cNvSpPr>
            <p:nvPr/>
          </p:nvSpPr>
          <p:spPr bwMode="auto">
            <a:xfrm>
              <a:off x="3516" y="1111"/>
              <a:ext cx="163" cy="97"/>
            </a:xfrm>
            <a:custGeom>
              <a:avLst/>
              <a:gdLst>
                <a:gd name="T0" fmla="*/ 0 w 145"/>
                <a:gd name="T1" fmla="*/ 32 h 97"/>
                <a:gd name="T2" fmla="*/ 16 w 145"/>
                <a:gd name="T3" fmla="*/ 8 h 97"/>
                <a:gd name="T4" fmla="*/ 56 w 145"/>
                <a:gd name="T5" fmla="*/ 8 h 97"/>
                <a:gd name="T6" fmla="*/ 96 w 145"/>
                <a:gd name="T7" fmla="*/ 0 h 97"/>
                <a:gd name="T8" fmla="*/ 136 w 145"/>
                <a:gd name="T9" fmla="*/ 16 h 97"/>
                <a:gd name="T10" fmla="*/ 144 w 145"/>
                <a:gd name="T11" fmla="*/ 32 h 97"/>
                <a:gd name="T12" fmla="*/ 144 w 145"/>
                <a:gd name="T13" fmla="*/ 56 h 97"/>
                <a:gd name="T14" fmla="*/ 120 w 145"/>
                <a:gd name="T15" fmla="*/ 72 h 97"/>
                <a:gd name="T16" fmla="*/ 88 w 145"/>
                <a:gd name="T17" fmla="*/ 96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97"/>
                <a:gd name="T29" fmla="*/ 145 w 145"/>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97">
                  <a:moveTo>
                    <a:pt x="0" y="32"/>
                  </a:moveTo>
                  <a:lnTo>
                    <a:pt x="16" y="8"/>
                  </a:lnTo>
                  <a:lnTo>
                    <a:pt x="56" y="8"/>
                  </a:lnTo>
                  <a:lnTo>
                    <a:pt x="96" y="0"/>
                  </a:lnTo>
                  <a:lnTo>
                    <a:pt x="136" y="16"/>
                  </a:lnTo>
                  <a:lnTo>
                    <a:pt x="144" y="32"/>
                  </a:lnTo>
                  <a:lnTo>
                    <a:pt x="144" y="56"/>
                  </a:lnTo>
                  <a:lnTo>
                    <a:pt x="120" y="72"/>
                  </a:lnTo>
                  <a:lnTo>
                    <a:pt x="88" y="9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8" name="Freeform 67">
              <a:extLst>
                <a:ext uri="{FF2B5EF4-FFF2-40B4-BE49-F238E27FC236}">
                  <a16:creationId xmlns:a16="http://schemas.microsoft.com/office/drawing/2014/main" id="{E43D6EE5-F54C-43B4-B204-7A21933F89B6}"/>
                </a:ext>
              </a:extLst>
            </p:cNvPr>
            <p:cNvSpPr>
              <a:spLocks/>
            </p:cNvSpPr>
            <p:nvPr/>
          </p:nvSpPr>
          <p:spPr bwMode="auto">
            <a:xfrm>
              <a:off x="3276" y="1161"/>
              <a:ext cx="46" cy="73"/>
            </a:xfrm>
            <a:custGeom>
              <a:avLst/>
              <a:gdLst>
                <a:gd name="T0" fmla="*/ 40 w 41"/>
                <a:gd name="T1" fmla="*/ 72 h 73"/>
                <a:gd name="T2" fmla="*/ 40 w 41"/>
                <a:gd name="T3" fmla="*/ 48 h 73"/>
                <a:gd name="T4" fmla="*/ 40 w 41"/>
                <a:gd name="T5" fmla="*/ 24 h 73"/>
                <a:gd name="T6" fmla="*/ 0 w 41"/>
                <a:gd name="T7" fmla="*/ 0 h 73"/>
                <a:gd name="T8" fmla="*/ 0 60000 65536"/>
                <a:gd name="T9" fmla="*/ 0 60000 65536"/>
                <a:gd name="T10" fmla="*/ 0 60000 65536"/>
                <a:gd name="T11" fmla="*/ 0 60000 65536"/>
                <a:gd name="T12" fmla="*/ 0 w 41"/>
                <a:gd name="T13" fmla="*/ 0 h 73"/>
                <a:gd name="T14" fmla="*/ 41 w 41"/>
                <a:gd name="T15" fmla="*/ 73 h 73"/>
              </a:gdLst>
              <a:ahLst/>
              <a:cxnLst>
                <a:cxn ang="T8">
                  <a:pos x="T0" y="T1"/>
                </a:cxn>
                <a:cxn ang="T9">
                  <a:pos x="T2" y="T3"/>
                </a:cxn>
                <a:cxn ang="T10">
                  <a:pos x="T4" y="T5"/>
                </a:cxn>
                <a:cxn ang="T11">
                  <a:pos x="T6" y="T7"/>
                </a:cxn>
              </a:cxnLst>
              <a:rect l="T12" t="T13" r="T14" b="T15"/>
              <a:pathLst>
                <a:path w="41" h="73">
                  <a:moveTo>
                    <a:pt x="40" y="72"/>
                  </a:moveTo>
                  <a:lnTo>
                    <a:pt x="40" y="48"/>
                  </a:lnTo>
                  <a:lnTo>
                    <a:pt x="40" y="24"/>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9" name="Freeform 68">
              <a:extLst>
                <a:ext uri="{FF2B5EF4-FFF2-40B4-BE49-F238E27FC236}">
                  <a16:creationId xmlns:a16="http://schemas.microsoft.com/office/drawing/2014/main" id="{4BAF66CF-FC2D-484F-AD1A-F1770C12E58C}"/>
                </a:ext>
              </a:extLst>
            </p:cNvPr>
            <p:cNvSpPr>
              <a:spLocks/>
            </p:cNvSpPr>
            <p:nvPr/>
          </p:nvSpPr>
          <p:spPr bwMode="auto">
            <a:xfrm>
              <a:off x="3147" y="1167"/>
              <a:ext cx="118" cy="49"/>
            </a:xfrm>
            <a:custGeom>
              <a:avLst/>
              <a:gdLst>
                <a:gd name="T0" fmla="*/ 104 w 105"/>
                <a:gd name="T1" fmla="*/ 0 h 49"/>
                <a:gd name="T2" fmla="*/ 56 w 105"/>
                <a:gd name="T3" fmla="*/ 0 h 49"/>
                <a:gd name="T4" fmla="*/ 16 w 105"/>
                <a:gd name="T5" fmla="*/ 0 h 49"/>
                <a:gd name="T6" fmla="*/ 0 w 105"/>
                <a:gd name="T7" fmla="*/ 16 h 49"/>
                <a:gd name="T8" fmla="*/ 0 w 105"/>
                <a:gd name="T9" fmla="*/ 24 h 49"/>
                <a:gd name="T10" fmla="*/ 24 w 105"/>
                <a:gd name="T11" fmla="*/ 40 h 49"/>
                <a:gd name="T12" fmla="*/ 56 w 105"/>
                <a:gd name="T13" fmla="*/ 48 h 49"/>
                <a:gd name="T14" fmla="*/ 88 w 105"/>
                <a:gd name="T15" fmla="*/ 48 h 49"/>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49"/>
                <a:gd name="T26" fmla="*/ 105 w 105"/>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49">
                  <a:moveTo>
                    <a:pt x="104" y="0"/>
                  </a:moveTo>
                  <a:lnTo>
                    <a:pt x="56" y="0"/>
                  </a:lnTo>
                  <a:lnTo>
                    <a:pt x="16" y="0"/>
                  </a:lnTo>
                  <a:lnTo>
                    <a:pt x="0" y="16"/>
                  </a:lnTo>
                  <a:lnTo>
                    <a:pt x="0" y="24"/>
                  </a:lnTo>
                  <a:lnTo>
                    <a:pt x="24" y="40"/>
                  </a:lnTo>
                  <a:lnTo>
                    <a:pt x="56" y="48"/>
                  </a:lnTo>
                  <a:lnTo>
                    <a:pt x="88" y="48"/>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0" name="Line 69">
              <a:extLst>
                <a:ext uri="{FF2B5EF4-FFF2-40B4-BE49-F238E27FC236}">
                  <a16:creationId xmlns:a16="http://schemas.microsoft.com/office/drawing/2014/main" id="{02040728-992F-4E7A-9922-8E40744DDD4B}"/>
                </a:ext>
              </a:extLst>
            </p:cNvPr>
            <p:cNvSpPr>
              <a:spLocks noChangeShapeType="1"/>
            </p:cNvSpPr>
            <p:nvPr/>
          </p:nvSpPr>
          <p:spPr bwMode="auto">
            <a:xfrm>
              <a:off x="3615" y="1639"/>
              <a:ext cx="3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521" name="Freeform 70">
              <a:extLst>
                <a:ext uri="{FF2B5EF4-FFF2-40B4-BE49-F238E27FC236}">
                  <a16:creationId xmlns:a16="http://schemas.microsoft.com/office/drawing/2014/main" id="{818FA066-DCE5-4CC0-824E-A2EB95E69B1A}"/>
                </a:ext>
              </a:extLst>
            </p:cNvPr>
            <p:cNvSpPr>
              <a:spLocks/>
            </p:cNvSpPr>
            <p:nvPr/>
          </p:nvSpPr>
          <p:spPr bwMode="auto">
            <a:xfrm>
              <a:off x="3534" y="1647"/>
              <a:ext cx="190" cy="97"/>
            </a:xfrm>
            <a:custGeom>
              <a:avLst/>
              <a:gdLst>
                <a:gd name="T0" fmla="*/ 104 w 169"/>
                <a:gd name="T1" fmla="*/ 0 h 97"/>
                <a:gd name="T2" fmla="*/ 144 w 169"/>
                <a:gd name="T3" fmla="*/ 16 h 97"/>
                <a:gd name="T4" fmla="*/ 168 w 169"/>
                <a:gd name="T5" fmla="*/ 56 h 97"/>
                <a:gd name="T6" fmla="*/ 152 w 169"/>
                <a:gd name="T7" fmla="*/ 72 h 97"/>
                <a:gd name="T8" fmla="*/ 136 w 169"/>
                <a:gd name="T9" fmla="*/ 88 h 97"/>
                <a:gd name="T10" fmla="*/ 72 w 169"/>
                <a:gd name="T11" fmla="*/ 96 h 97"/>
                <a:gd name="T12" fmla="*/ 32 w 169"/>
                <a:gd name="T13" fmla="*/ 96 h 97"/>
                <a:gd name="T14" fmla="*/ 16 w 169"/>
                <a:gd name="T15" fmla="*/ 88 h 97"/>
                <a:gd name="T16" fmla="*/ 0 w 169"/>
                <a:gd name="T17" fmla="*/ 72 h 97"/>
                <a:gd name="T18" fmla="*/ 8 w 169"/>
                <a:gd name="T19" fmla="*/ 5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7"/>
                <a:gd name="T32" fmla="*/ 169 w 1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7">
                  <a:moveTo>
                    <a:pt x="104" y="0"/>
                  </a:moveTo>
                  <a:lnTo>
                    <a:pt x="144" y="16"/>
                  </a:lnTo>
                  <a:lnTo>
                    <a:pt x="168" y="56"/>
                  </a:lnTo>
                  <a:lnTo>
                    <a:pt x="152" y="72"/>
                  </a:lnTo>
                  <a:lnTo>
                    <a:pt x="136" y="88"/>
                  </a:lnTo>
                  <a:lnTo>
                    <a:pt x="72" y="96"/>
                  </a:lnTo>
                  <a:lnTo>
                    <a:pt x="32" y="96"/>
                  </a:lnTo>
                  <a:lnTo>
                    <a:pt x="16" y="88"/>
                  </a:lnTo>
                  <a:lnTo>
                    <a:pt x="0" y="72"/>
                  </a:lnTo>
                  <a:lnTo>
                    <a:pt x="8" y="5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2" name="Line 71">
              <a:extLst>
                <a:ext uri="{FF2B5EF4-FFF2-40B4-BE49-F238E27FC236}">
                  <a16:creationId xmlns:a16="http://schemas.microsoft.com/office/drawing/2014/main" id="{0E5EBDB2-508D-4712-B2BE-A31073CCA3CE}"/>
                </a:ext>
              </a:extLst>
            </p:cNvPr>
            <p:cNvSpPr>
              <a:spLocks noChangeShapeType="1"/>
            </p:cNvSpPr>
            <p:nvPr/>
          </p:nvSpPr>
          <p:spPr bwMode="auto">
            <a:xfrm flipV="1">
              <a:off x="3543" y="1663"/>
              <a:ext cx="18" cy="5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523" name="Rectangle 72">
              <a:extLst>
                <a:ext uri="{FF2B5EF4-FFF2-40B4-BE49-F238E27FC236}">
                  <a16:creationId xmlns:a16="http://schemas.microsoft.com/office/drawing/2014/main" id="{A0DDA8D6-ED26-4BEE-840F-7CA8A87F16FF}"/>
                </a:ext>
              </a:extLst>
            </p:cNvPr>
            <p:cNvSpPr>
              <a:spLocks noChangeArrowheads="1"/>
            </p:cNvSpPr>
            <p:nvPr/>
          </p:nvSpPr>
          <p:spPr bwMode="auto">
            <a:xfrm>
              <a:off x="2891" y="1051"/>
              <a:ext cx="24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solidFill>
                    <a:srgbClr val="000000"/>
                  </a:solidFill>
                </a:rPr>
                <a:t>NH2</a:t>
              </a:r>
            </a:p>
          </p:txBody>
        </p:sp>
        <p:sp>
          <p:nvSpPr>
            <p:cNvPr id="17524" name="Freeform 73">
              <a:extLst>
                <a:ext uri="{FF2B5EF4-FFF2-40B4-BE49-F238E27FC236}">
                  <a16:creationId xmlns:a16="http://schemas.microsoft.com/office/drawing/2014/main" id="{44292323-7480-41CC-9BD6-670D08890B41}"/>
                </a:ext>
              </a:extLst>
            </p:cNvPr>
            <p:cNvSpPr>
              <a:spLocks/>
            </p:cNvSpPr>
            <p:nvPr/>
          </p:nvSpPr>
          <p:spPr bwMode="auto">
            <a:xfrm>
              <a:off x="3024" y="1632"/>
              <a:ext cx="235" cy="105"/>
            </a:xfrm>
            <a:custGeom>
              <a:avLst/>
              <a:gdLst>
                <a:gd name="T0" fmla="*/ 208 w 209"/>
                <a:gd name="T1" fmla="*/ 8 h 105"/>
                <a:gd name="T2" fmla="*/ 152 w 209"/>
                <a:gd name="T3" fmla="*/ 0 h 105"/>
                <a:gd name="T4" fmla="*/ 96 w 209"/>
                <a:gd name="T5" fmla="*/ 0 h 105"/>
                <a:gd name="T6" fmla="*/ 16 w 209"/>
                <a:gd name="T7" fmla="*/ 8 h 105"/>
                <a:gd name="T8" fmla="*/ 0 w 209"/>
                <a:gd name="T9" fmla="*/ 24 h 105"/>
                <a:gd name="T10" fmla="*/ 8 w 209"/>
                <a:gd name="T11" fmla="*/ 48 h 105"/>
                <a:gd name="T12" fmla="*/ 32 w 209"/>
                <a:gd name="T13" fmla="*/ 48 h 105"/>
                <a:gd name="T14" fmla="*/ 72 w 209"/>
                <a:gd name="T15" fmla="*/ 48 h 105"/>
                <a:gd name="T16" fmla="*/ 104 w 209"/>
                <a:gd name="T17" fmla="*/ 48 h 105"/>
                <a:gd name="T18" fmla="*/ 128 w 209"/>
                <a:gd name="T19" fmla="*/ 56 h 105"/>
                <a:gd name="T20" fmla="*/ 128 w 209"/>
                <a:gd name="T21" fmla="*/ 64 h 105"/>
                <a:gd name="T22" fmla="*/ 120 w 209"/>
                <a:gd name="T23" fmla="*/ 72 h 105"/>
                <a:gd name="T24" fmla="*/ 88 w 209"/>
                <a:gd name="T25" fmla="*/ 88 h 105"/>
                <a:gd name="T26" fmla="*/ 56 w 209"/>
                <a:gd name="T27" fmla="*/ 96 h 105"/>
                <a:gd name="T28" fmla="*/ 32 w 209"/>
                <a:gd name="T29" fmla="*/ 104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105"/>
                <a:gd name="T47" fmla="*/ 209 w 209"/>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105">
                  <a:moveTo>
                    <a:pt x="208" y="8"/>
                  </a:moveTo>
                  <a:lnTo>
                    <a:pt x="152" y="0"/>
                  </a:lnTo>
                  <a:lnTo>
                    <a:pt x="96" y="0"/>
                  </a:lnTo>
                  <a:lnTo>
                    <a:pt x="16" y="8"/>
                  </a:lnTo>
                  <a:lnTo>
                    <a:pt x="0" y="24"/>
                  </a:lnTo>
                  <a:lnTo>
                    <a:pt x="8" y="48"/>
                  </a:lnTo>
                  <a:lnTo>
                    <a:pt x="32" y="48"/>
                  </a:lnTo>
                  <a:lnTo>
                    <a:pt x="72" y="48"/>
                  </a:lnTo>
                  <a:lnTo>
                    <a:pt x="104" y="48"/>
                  </a:lnTo>
                  <a:lnTo>
                    <a:pt x="128" y="56"/>
                  </a:lnTo>
                  <a:lnTo>
                    <a:pt x="128" y="64"/>
                  </a:lnTo>
                  <a:lnTo>
                    <a:pt x="120" y="72"/>
                  </a:lnTo>
                  <a:lnTo>
                    <a:pt x="88" y="88"/>
                  </a:lnTo>
                  <a:lnTo>
                    <a:pt x="56" y="96"/>
                  </a:lnTo>
                  <a:lnTo>
                    <a:pt x="32" y="104"/>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5" name="Freeform 74">
              <a:extLst>
                <a:ext uri="{FF2B5EF4-FFF2-40B4-BE49-F238E27FC236}">
                  <a16:creationId xmlns:a16="http://schemas.microsoft.com/office/drawing/2014/main" id="{1BC6439C-0B16-458F-BD59-CCB78ED8F902}"/>
                </a:ext>
              </a:extLst>
            </p:cNvPr>
            <p:cNvSpPr>
              <a:spLocks/>
            </p:cNvSpPr>
            <p:nvPr/>
          </p:nvSpPr>
          <p:spPr bwMode="auto">
            <a:xfrm>
              <a:off x="3431" y="1153"/>
              <a:ext cx="136" cy="68"/>
            </a:xfrm>
            <a:custGeom>
              <a:avLst/>
              <a:gdLst>
                <a:gd name="T0" fmla="*/ 1 w 136"/>
                <a:gd name="T1" fmla="*/ 62 h 68"/>
                <a:gd name="T2" fmla="*/ 22 w 136"/>
                <a:gd name="T3" fmla="*/ 35 h 68"/>
                <a:gd name="T4" fmla="*/ 31 w 136"/>
                <a:gd name="T5" fmla="*/ 29 h 68"/>
                <a:gd name="T6" fmla="*/ 43 w 136"/>
                <a:gd name="T7" fmla="*/ 14 h 68"/>
                <a:gd name="T8" fmla="*/ 61 w 136"/>
                <a:gd name="T9" fmla="*/ 8 h 68"/>
                <a:gd name="T10" fmla="*/ 118 w 136"/>
                <a:gd name="T11" fmla="*/ 20 h 68"/>
                <a:gd name="T12" fmla="*/ 133 w 136"/>
                <a:gd name="T13" fmla="*/ 59 h 68"/>
                <a:gd name="T14" fmla="*/ 136 w 136"/>
                <a:gd name="T15" fmla="*/ 68 h 68"/>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68"/>
                <a:gd name="T26" fmla="*/ 136 w 136"/>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68">
                  <a:moveTo>
                    <a:pt x="1" y="62"/>
                  </a:moveTo>
                  <a:cubicBezTo>
                    <a:pt x="5" y="40"/>
                    <a:pt x="0" y="50"/>
                    <a:pt x="22" y="35"/>
                  </a:cubicBezTo>
                  <a:cubicBezTo>
                    <a:pt x="25" y="33"/>
                    <a:pt x="31" y="29"/>
                    <a:pt x="31" y="29"/>
                  </a:cubicBezTo>
                  <a:cubicBezTo>
                    <a:pt x="34" y="19"/>
                    <a:pt x="32" y="19"/>
                    <a:pt x="43" y="14"/>
                  </a:cubicBezTo>
                  <a:cubicBezTo>
                    <a:pt x="49" y="11"/>
                    <a:pt x="61" y="8"/>
                    <a:pt x="61" y="8"/>
                  </a:cubicBezTo>
                  <a:cubicBezTo>
                    <a:pt x="79" y="9"/>
                    <a:pt x="107" y="0"/>
                    <a:pt x="118" y="20"/>
                  </a:cubicBezTo>
                  <a:cubicBezTo>
                    <a:pt x="124" y="30"/>
                    <a:pt x="129" y="48"/>
                    <a:pt x="133" y="59"/>
                  </a:cubicBezTo>
                  <a:cubicBezTo>
                    <a:pt x="134" y="62"/>
                    <a:pt x="136" y="68"/>
                    <a:pt x="136" y="6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7447" name="Line 75">
            <a:extLst>
              <a:ext uri="{FF2B5EF4-FFF2-40B4-BE49-F238E27FC236}">
                <a16:creationId xmlns:a16="http://schemas.microsoft.com/office/drawing/2014/main" id="{C168F245-67C7-4A66-BC97-0F7235F43C5D}"/>
              </a:ext>
            </a:extLst>
          </p:cNvPr>
          <p:cNvSpPr>
            <a:spLocks noChangeShapeType="1"/>
          </p:cNvSpPr>
          <p:nvPr/>
        </p:nvSpPr>
        <p:spPr bwMode="auto">
          <a:xfrm>
            <a:off x="4118769" y="3776663"/>
            <a:ext cx="0" cy="304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48" name="Line 76">
            <a:extLst>
              <a:ext uri="{FF2B5EF4-FFF2-40B4-BE49-F238E27FC236}">
                <a16:creationId xmlns:a16="http://schemas.microsoft.com/office/drawing/2014/main" id="{07718D3B-ED21-4938-B4AE-46D0086AF3F8}"/>
              </a:ext>
            </a:extLst>
          </p:cNvPr>
          <p:cNvSpPr>
            <a:spLocks noChangeShapeType="1"/>
          </p:cNvSpPr>
          <p:nvPr/>
        </p:nvSpPr>
        <p:spPr bwMode="auto">
          <a:xfrm>
            <a:off x="3861594" y="5021263"/>
            <a:ext cx="5969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49" name="Freeform 77">
            <a:extLst>
              <a:ext uri="{FF2B5EF4-FFF2-40B4-BE49-F238E27FC236}">
                <a16:creationId xmlns:a16="http://schemas.microsoft.com/office/drawing/2014/main" id="{D21F4299-5013-44A6-B310-451141A1A086}"/>
              </a:ext>
            </a:extLst>
          </p:cNvPr>
          <p:cNvSpPr>
            <a:spLocks/>
          </p:cNvSpPr>
          <p:nvPr/>
        </p:nvSpPr>
        <p:spPr bwMode="auto">
          <a:xfrm>
            <a:off x="5091907" y="5378451"/>
            <a:ext cx="900112" cy="989013"/>
          </a:xfrm>
          <a:custGeom>
            <a:avLst/>
            <a:gdLst>
              <a:gd name="T0" fmla="*/ 4 w 880"/>
              <a:gd name="T1" fmla="*/ 0 h 557"/>
              <a:gd name="T2" fmla="*/ 2 w 880"/>
              <a:gd name="T3" fmla="*/ 82 h 557"/>
              <a:gd name="T4" fmla="*/ 17 w 880"/>
              <a:gd name="T5" fmla="*/ 211 h 557"/>
              <a:gd name="T6" fmla="*/ 53 w 880"/>
              <a:gd name="T7" fmla="*/ 327 h 557"/>
              <a:gd name="T8" fmla="*/ 116 w 880"/>
              <a:gd name="T9" fmla="*/ 426 h 557"/>
              <a:gd name="T10" fmla="*/ 206 w 880"/>
              <a:gd name="T11" fmla="*/ 495 h 557"/>
              <a:gd name="T12" fmla="*/ 376 w 880"/>
              <a:gd name="T13" fmla="*/ 547 h 557"/>
              <a:gd name="T14" fmla="*/ 544 w 880"/>
              <a:gd name="T15" fmla="*/ 556 h 557"/>
              <a:gd name="T16" fmla="*/ 880 w 880"/>
              <a:gd name="T17" fmla="*/ 556 h 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0"/>
              <a:gd name="T28" fmla="*/ 0 h 557"/>
              <a:gd name="T29" fmla="*/ 880 w 880"/>
              <a:gd name="T30" fmla="*/ 557 h 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0" h="557">
                <a:moveTo>
                  <a:pt x="4" y="0"/>
                </a:moveTo>
                <a:cubicBezTo>
                  <a:pt x="2" y="23"/>
                  <a:pt x="0" y="47"/>
                  <a:pt x="2" y="82"/>
                </a:cubicBezTo>
                <a:cubicBezTo>
                  <a:pt x="4" y="117"/>
                  <a:pt x="9" y="170"/>
                  <a:pt x="17" y="211"/>
                </a:cubicBezTo>
                <a:cubicBezTo>
                  <a:pt x="25" y="252"/>
                  <a:pt x="37" y="291"/>
                  <a:pt x="53" y="327"/>
                </a:cubicBezTo>
                <a:cubicBezTo>
                  <a:pt x="69" y="363"/>
                  <a:pt x="91" y="398"/>
                  <a:pt x="116" y="426"/>
                </a:cubicBezTo>
                <a:cubicBezTo>
                  <a:pt x="141" y="454"/>
                  <a:pt x="163" y="475"/>
                  <a:pt x="206" y="495"/>
                </a:cubicBezTo>
                <a:cubicBezTo>
                  <a:pt x="249" y="515"/>
                  <a:pt x="320" y="537"/>
                  <a:pt x="376" y="547"/>
                </a:cubicBezTo>
                <a:cubicBezTo>
                  <a:pt x="432" y="557"/>
                  <a:pt x="460" y="555"/>
                  <a:pt x="544" y="556"/>
                </a:cubicBezTo>
                <a:cubicBezTo>
                  <a:pt x="628" y="557"/>
                  <a:pt x="754" y="556"/>
                  <a:pt x="880" y="556"/>
                </a:cubicBezTo>
              </a:path>
            </a:pathLst>
          </a:custGeom>
          <a:noFill/>
          <a:ln w="28575">
            <a:solidFill>
              <a:srgbClr val="000099"/>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50" name="Oval 78">
            <a:extLst>
              <a:ext uri="{FF2B5EF4-FFF2-40B4-BE49-F238E27FC236}">
                <a16:creationId xmlns:a16="http://schemas.microsoft.com/office/drawing/2014/main" id="{2398BC51-2AF9-4AE7-BBC2-34B494107C75}"/>
              </a:ext>
            </a:extLst>
          </p:cNvPr>
          <p:cNvSpPr>
            <a:spLocks noChangeArrowheads="1"/>
          </p:cNvSpPr>
          <p:nvPr/>
        </p:nvSpPr>
        <p:spPr bwMode="auto">
          <a:xfrm>
            <a:off x="4072733" y="2557463"/>
            <a:ext cx="403225" cy="304800"/>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b="1">
                <a:solidFill>
                  <a:schemeClr val="bg1"/>
                </a:solidFill>
              </a:rPr>
              <a:t>Gi</a:t>
            </a:r>
          </a:p>
        </p:txBody>
      </p:sp>
      <p:sp>
        <p:nvSpPr>
          <p:cNvPr id="17451" name="Oval 79">
            <a:extLst>
              <a:ext uri="{FF2B5EF4-FFF2-40B4-BE49-F238E27FC236}">
                <a16:creationId xmlns:a16="http://schemas.microsoft.com/office/drawing/2014/main" id="{74605AE5-7D4C-4E10-AB9F-C0344279CE42}"/>
              </a:ext>
            </a:extLst>
          </p:cNvPr>
          <p:cNvSpPr>
            <a:spLocks noChangeArrowheads="1"/>
          </p:cNvSpPr>
          <p:nvPr/>
        </p:nvSpPr>
        <p:spPr bwMode="auto">
          <a:xfrm>
            <a:off x="3101183" y="2532063"/>
            <a:ext cx="401637" cy="330200"/>
          </a:xfrm>
          <a:prstGeom prst="ellipse">
            <a:avLst/>
          </a:prstGeom>
          <a:solidFill>
            <a:srgbClr val="CC0066"/>
          </a:solidFill>
          <a:ln w="9525">
            <a:solidFill>
              <a:srgbClr val="CC00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b="1">
                <a:solidFill>
                  <a:schemeClr val="bg1"/>
                </a:solidFill>
              </a:rPr>
              <a:t>Gs</a:t>
            </a:r>
          </a:p>
        </p:txBody>
      </p:sp>
      <p:sp>
        <p:nvSpPr>
          <p:cNvPr id="17452" name="AutoShape 80">
            <a:extLst>
              <a:ext uri="{FF2B5EF4-FFF2-40B4-BE49-F238E27FC236}">
                <a16:creationId xmlns:a16="http://schemas.microsoft.com/office/drawing/2014/main" id="{8601007E-0B72-40D4-8FC0-B00B5E5F4D23}"/>
              </a:ext>
            </a:extLst>
          </p:cNvPr>
          <p:cNvSpPr>
            <a:spLocks noChangeArrowheads="1"/>
          </p:cNvSpPr>
          <p:nvPr/>
        </p:nvSpPr>
        <p:spPr bwMode="auto">
          <a:xfrm rot="12099196" flipH="1">
            <a:off x="3066257" y="5600700"/>
            <a:ext cx="723900" cy="617538"/>
          </a:xfrm>
          <a:prstGeom prst="rtTriangle">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1000">
              <a:latin typeface="Comic Sans MS" panose="030F0702030302020204" pitchFamily="66" charset="0"/>
            </a:endParaRPr>
          </a:p>
        </p:txBody>
      </p:sp>
      <p:sp>
        <p:nvSpPr>
          <p:cNvPr id="17453" name="Text Box 81">
            <a:extLst>
              <a:ext uri="{FF2B5EF4-FFF2-40B4-BE49-F238E27FC236}">
                <a16:creationId xmlns:a16="http://schemas.microsoft.com/office/drawing/2014/main" id="{56190358-7B21-4F45-912D-BAE3D0E58396}"/>
              </a:ext>
            </a:extLst>
          </p:cNvPr>
          <p:cNvSpPr txBox="1">
            <a:spLocks noChangeArrowheads="1"/>
          </p:cNvSpPr>
          <p:nvPr/>
        </p:nvSpPr>
        <p:spPr bwMode="auto">
          <a:xfrm>
            <a:off x="2063751" y="5650473"/>
            <a:ext cx="163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fr-FR" sz="1400" b="1" dirty="0"/>
              <a:t>Perilipi</a:t>
            </a:r>
            <a:r>
              <a:rPr lang="cs-CZ" altLang="fr-FR" sz="1400" b="1" dirty="0" err="1"/>
              <a:t>ny</a:t>
            </a:r>
            <a:endParaRPr lang="fr-FR" altLang="fr-FR" sz="1400" b="1" dirty="0"/>
          </a:p>
        </p:txBody>
      </p:sp>
      <p:sp>
        <p:nvSpPr>
          <p:cNvPr id="17454" name="Line 82">
            <a:extLst>
              <a:ext uri="{FF2B5EF4-FFF2-40B4-BE49-F238E27FC236}">
                <a16:creationId xmlns:a16="http://schemas.microsoft.com/office/drawing/2014/main" id="{5EA9B101-A559-48BF-9FB9-9B1F8E9DE8E0}"/>
              </a:ext>
            </a:extLst>
          </p:cNvPr>
          <p:cNvSpPr>
            <a:spLocks noChangeShapeType="1"/>
          </p:cNvSpPr>
          <p:nvPr/>
        </p:nvSpPr>
        <p:spPr bwMode="auto">
          <a:xfrm>
            <a:off x="4118769" y="4411663"/>
            <a:ext cx="0" cy="558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55" name="Text Box 83">
            <a:extLst>
              <a:ext uri="{FF2B5EF4-FFF2-40B4-BE49-F238E27FC236}">
                <a16:creationId xmlns:a16="http://schemas.microsoft.com/office/drawing/2014/main" id="{9613C189-A5E2-407B-AD70-0325DE012B67}"/>
              </a:ext>
            </a:extLst>
          </p:cNvPr>
          <p:cNvSpPr txBox="1">
            <a:spLocks noChangeArrowheads="1"/>
          </p:cNvSpPr>
          <p:nvPr/>
        </p:nvSpPr>
        <p:spPr bwMode="auto">
          <a:xfrm>
            <a:off x="3239295" y="4894263"/>
            <a:ext cx="550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HSL</a:t>
            </a:r>
            <a:endParaRPr lang="fr-FR" altLang="fr-FR" sz="1400">
              <a:latin typeface="Times" panose="02020603050405020304" pitchFamily="18" charset="0"/>
            </a:endParaRPr>
          </a:p>
        </p:txBody>
      </p:sp>
      <p:sp>
        <p:nvSpPr>
          <p:cNvPr id="17456" name="Rectangle 84">
            <a:extLst>
              <a:ext uri="{FF2B5EF4-FFF2-40B4-BE49-F238E27FC236}">
                <a16:creationId xmlns:a16="http://schemas.microsoft.com/office/drawing/2014/main" id="{899CA587-0FC7-4B9C-8D70-6814A4484152}"/>
              </a:ext>
            </a:extLst>
          </p:cNvPr>
          <p:cNvSpPr>
            <a:spLocks noChangeArrowheads="1"/>
          </p:cNvSpPr>
          <p:nvPr/>
        </p:nvSpPr>
        <p:spPr bwMode="auto">
          <a:xfrm>
            <a:off x="4620420" y="4886325"/>
            <a:ext cx="576263" cy="368300"/>
          </a:xfrm>
          <a:prstGeom prst="rect">
            <a:avLst/>
          </a:prstGeom>
          <a:solidFill>
            <a:schemeClr val="hlink"/>
          </a:solidFill>
          <a:ln w="9525">
            <a:solidFill>
              <a:schemeClr val="hlink"/>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000099"/>
                </a:solidFill>
              </a:rPr>
              <a:t>HSL</a:t>
            </a:r>
          </a:p>
        </p:txBody>
      </p:sp>
      <p:sp>
        <p:nvSpPr>
          <p:cNvPr id="17457" name="Text Box 85">
            <a:extLst>
              <a:ext uri="{FF2B5EF4-FFF2-40B4-BE49-F238E27FC236}">
                <a16:creationId xmlns:a16="http://schemas.microsoft.com/office/drawing/2014/main" id="{2C09A984-C109-4732-ADFF-2F2F91BD4262}"/>
              </a:ext>
            </a:extLst>
          </p:cNvPr>
          <p:cNvSpPr txBox="1">
            <a:spLocks noChangeArrowheads="1"/>
          </p:cNvSpPr>
          <p:nvPr/>
        </p:nvSpPr>
        <p:spPr bwMode="auto">
          <a:xfrm>
            <a:off x="4525169" y="4568825"/>
            <a:ext cx="598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ALBP</a:t>
            </a:r>
          </a:p>
        </p:txBody>
      </p:sp>
      <p:sp>
        <p:nvSpPr>
          <p:cNvPr id="17458" name="Line 86">
            <a:extLst>
              <a:ext uri="{FF2B5EF4-FFF2-40B4-BE49-F238E27FC236}">
                <a16:creationId xmlns:a16="http://schemas.microsoft.com/office/drawing/2014/main" id="{74DFD840-3F4D-498E-9F9D-BA27C052D302}"/>
              </a:ext>
            </a:extLst>
          </p:cNvPr>
          <p:cNvSpPr>
            <a:spLocks noChangeShapeType="1"/>
          </p:cNvSpPr>
          <p:nvPr/>
        </p:nvSpPr>
        <p:spPr bwMode="auto">
          <a:xfrm>
            <a:off x="5196682" y="5254626"/>
            <a:ext cx="138112" cy="92075"/>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59" name="Text Box 87">
            <a:extLst>
              <a:ext uri="{FF2B5EF4-FFF2-40B4-BE49-F238E27FC236}">
                <a16:creationId xmlns:a16="http://schemas.microsoft.com/office/drawing/2014/main" id="{89CD95C6-8D13-464A-B8E6-B724F02986F1}"/>
              </a:ext>
            </a:extLst>
          </p:cNvPr>
          <p:cNvSpPr txBox="1">
            <a:spLocks noChangeArrowheads="1"/>
          </p:cNvSpPr>
          <p:nvPr/>
        </p:nvSpPr>
        <p:spPr bwMode="auto">
          <a:xfrm>
            <a:off x="5263357" y="5245100"/>
            <a:ext cx="5508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P</a:t>
            </a:r>
            <a:endParaRPr lang="fr-FR" altLang="fr-FR" sz="1400">
              <a:latin typeface="Times" panose="02020603050405020304" pitchFamily="18" charset="0"/>
            </a:endParaRPr>
          </a:p>
        </p:txBody>
      </p:sp>
      <p:grpSp>
        <p:nvGrpSpPr>
          <p:cNvPr id="6" name="Group 88">
            <a:extLst>
              <a:ext uri="{FF2B5EF4-FFF2-40B4-BE49-F238E27FC236}">
                <a16:creationId xmlns:a16="http://schemas.microsoft.com/office/drawing/2014/main" id="{6301B265-FC33-4FB4-9594-1472CC180893}"/>
              </a:ext>
            </a:extLst>
          </p:cNvPr>
          <p:cNvGrpSpPr>
            <a:grpSpLocks/>
          </p:cNvGrpSpPr>
          <p:nvPr/>
        </p:nvGrpSpPr>
        <p:grpSpPr bwMode="auto">
          <a:xfrm>
            <a:off x="4733133" y="1052514"/>
            <a:ext cx="4359275" cy="5051425"/>
            <a:chOff x="2308" y="144"/>
            <a:chExt cx="2743" cy="3182"/>
          </a:xfrm>
        </p:grpSpPr>
        <p:sp>
          <p:nvSpPr>
            <p:cNvPr id="17463" name="Text Box 89">
              <a:extLst>
                <a:ext uri="{FF2B5EF4-FFF2-40B4-BE49-F238E27FC236}">
                  <a16:creationId xmlns:a16="http://schemas.microsoft.com/office/drawing/2014/main" id="{BC3E17F4-6C90-473A-A9FE-6FF4AB8F5812}"/>
                </a:ext>
              </a:extLst>
            </p:cNvPr>
            <p:cNvSpPr txBox="1">
              <a:spLocks noChangeArrowheads="1"/>
            </p:cNvSpPr>
            <p:nvPr/>
          </p:nvSpPr>
          <p:spPr bwMode="auto">
            <a:xfrm>
              <a:off x="3760" y="2087"/>
              <a:ext cx="7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Pyruv</a:t>
              </a:r>
              <a:r>
                <a:rPr lang="cs-CZ" altLang="fr-FR" sz="1400" b="1" dirty="0" err="1">
                  <a:solidFill>
                    <a:srgbClr val="008080"/>
                  </a:solidFill>
                </a:rPr>
                <a:t>át</a:t>
              </a:r>
              <a:endParaRPr lang="fr-FR" altLang="fr-FR" sz="1400" dirty="0">
                <a:solidFill>
                  <a:srgbClr val="008080"/>
                </a:solidFill>
                <a:latin typeface="Times" panose="02020603050405020304" pitchFamily="18" charset="0"/>
              </a:endParaRPr>
            </a:p>
          </p:txBody>
        </p:sp>
        <p:grpSp>
          <p:nvGrpSpPr>
            <p:cNvPr id="17464" name="Group 90">
              <a:extLst>
                <a:ext uri="{FF2B5EF4-FFF2-40B4-BE49-F238E27FC236}">
                  <a16:creationId xmlns:a16="http://schemas.microsoft.com/office/drawing/2014/main" id="{EDF3CF32-FAE4-43C0-988D-AEBA1BDBDA53}"/>
                </a:ext>
              </a:extLst>
            </p:cNvPr>
            <p:cNvGrpSpPr>
              <a:grpSpLocks/>
            </p:cNvGrpSpPr>
            <p:nvPr/>
          </p:nvGrpSpPr>
          <p:grpSpPr bwMode="auto">
            <a:xfrm>
              <a:off x="2771" y="235"/>
              <a:ext cx="1706" cy="3091"/>
              <a:chOff x="2771" y="235"/>
              <a:chExt cx="1706" cy="3091"/>
            </a:xfrm>
          </p:grpSpPr>
          <p:grpSp>
            <p:nvGrpSpPr>
              <p:cNvPr id="17486" name="Group 91">
                <a:extLst>
                  <a:ext uri="{FF2B5EF4-FFF2-40B4-BE49-F238E27FC236}">
                    <a16:creationId xmlns:a16="http://schemas.microsoft.com/office/drawing/2014/main" id="{3C01F48E-8235-4951-B641-7C4675F755C4}"/>
                  </a:ext>
                </a:extLst>
              </p:cNvPr>
              <p:cNvGrpSpPr>
                <a:grpSpLocks/>
              </p:cNvGrpSpPr>
              <p:nvPr/>
            </p:nvGrpSpPr>
            <p:grpSpPr bwMode="auto">
              <a:xfrm>
                <a:off x="2771" y="235"/>
                <a:ext cx="1680" cy="3091"/>
                <a:chOff x="2771" y="235"/>
                <a:chExt cx="1680" cy="3091"/>
              </a:xfrm>
            </p:grpSpPr>
            <p:sp>
              <p:nvSpPr>
                <p:cNvPr id="17488" name="Line 92">
                  <a:extLst>
                    <a:ext uri="{FF2B5EF4-FFF2-40B4-BE49-F238E27FC236}">
                      <a16:creationId xmlns:a16="http://schemas.microsoft.com/office/drawing/2014/main" id="{FAF69B1A-3C80-49A8-9AFB-B722F123D656}"/>
                    </a:ext>
                  </a:extLst>
                </p:cNvPr>
                <p:cNvSpPr>
                  <a:spLocks noChangeShapeType="1"/>
                </p:cNvSpPr>
                <p:nvPr/>
              </p:nvSpPr>
              <p:spPr bwMode="auto">
                <a:xfrm rot="2429645">
                  <a:off x="3887" y="2557"/>
                  <a:ext cx="117" cy="134"/>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17489" name="Group 93">
                  <a:extLst>
                    <a:ext uri="{FF2B5EF4-FFF2-40B4-BE49-F238E27FC236}">
                      <a16:creationId xmlns:a16="http://schemas.microsoft.com/office/drawing/2014/main" id="{D2F699CC-9FE6-4116-B919-0FC085074C41}"/>
                    </a:ext>
                  </a:extLst>
                </p:cNvPr>
                <p:cNvGrpSpPr>
                  <a:grpSpLocks/>
                </p:cNvGrpSpPr>
                <p:nvPr/>
              </p:nvGrpSpPr>
              <p:grpSpPr bwMode="auto">
                <a:xfrm>
                  <a:off x="2771" y="235"/>
                  <a:ext cx="1680" cy="3091"/>
                  <a:chOff x="2771" y="235"/>
                  <a:chExt cx="1680" cy="3091"/>
                </a:xfrm>
              </p:grpSpPr>
              <p:sp>
                <p:nvSpPr>
                  <p:cNvPr id="17490" name="Text Box 94">
                    <a:extLst>
                      <a:ext uri="{FF2B5EF4-FFF2-40B4-BE49-F238E27FC236}">
                        <a16:creationId xmlns:a16="http://schemas.microsoft.com/office/drawing/2014/main" id="{B3A552CE-F868-4078-98F1-4A3711E98ADE}"/>
                      </a:ext>
                    </a:extLst>
                  </p:cNvPr>
                  <p:cNvSpPr txBox="1">
                    <a:spLocks noChangeArrowheads="1"/>
                  </p:cNvSpPr>
                  <p:nvPr/>
                </p:nvSpPr>
                <p:spPr bwMode="auto">
                  <a:xfrm>
                    <a:off x="3286" y="235"/>
                    <a:ext cx="7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b="1" dirty="0">
                        <a:solidFill>
                          <a:srgbClr val="008080"/>
                        </a:solidFill>
                      </a:rPr>
                      <a:t>Glu</a:t>
                    </a:r>
                    <a:r>
                      <a:rPr lang="cs-CZ" altLang="fr-FR" sz="2000" b="1" dirty="0" err="1">
                        <a:solidFill>
                          <a:srgbClr val="008080"/>
                        </a:solidFill>
                      </a:rPr>
                      <a:t>kóza</a:t>
                    </a:r>
                    <a:endParaRPr lang="fr-FR" altLang="fr-FR" sz="2000" b="1" dirty="0"/>
                  </a:p>
                </p:txBody>
              </p:sp>
              <p:sp>
                <p:nvSpPr>
                  <p:cNvPr id="17491" name="Line 95">
                    <a:extLst>
                      <a:ext uri="{FF2B5EF4-FFF2-40B4-BE49-F238E27FC236}">
                        <a16:creationId xmlns:a16="http://schemas.microsoft.com/office/drawing/2014/main" id="{8D2734A0-2D65-4F1A-85FD-0103621165C5}"/>
                      </a:ext>
                    </a:extLst>
                  </p:cNvPr>
                  <p:cNvSpPr>
                    <a:spLocks noChangeShapeType="1"/>
                  </p:cNvSpPr>
                  <p:nvPr/>
                </p:nvSpPr>
                <p:spPr bwMode="auto">
                  <a:xfrm flipH="1">
                    <a:off x="3652" y="463"/>
                    <a:ext cx="1" cy="134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2" name="Text Box 96">
                    <a:extLst>
                      <a:ext uri="{FF2B5EF4-FFF2-40B4-BE49-F238E27FC236}">
                        <a16:creationId xmlns:a16="http://schemas.microsoft.com/office/drawing/2014/main" id="{E58EF52B-6034-4907-B0D2-ED284C5C1A61}"/>
                      </a:ext>
                    </a:extLst>
                  </p:cNvPr>
                  <p:cNvSpPr txBox="1">
                    <a:spLocks noChangeArrowheads="1"/>
                  </p:cNvSpPr>
                  <p:nvPr/>
                </p:nvSpPr>
                <p:spPr bwMode="auto">
                  <a:xfrm>
                    <a:off x="3188" y="1796"/>
                    <a:ext cx="11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Glu</a:t>
                    </a:r>
                    <a:r>
                      <a:rPr lang="cs-CZ" altLang="fr-FR" sz="1400" b="1" dirty="0" err="1">
                        <a:solidFill>
                          <a:srgbClr val="008080"/>
                        </a:solidFill>
                      </a:rPr>
                      <a:t>kóza</a:t>
                    </a:r>
                    <a:r>
                      <a:rPr lang="cs-CZ" altLang="fr-FR" sz="1400" b="1" dirty="0">
                        <a:solidFill>
                          <a:srgbClr val="008080"/>
                        </a:solidFill>
                      </a:rPr>
                      <a:t>-</a:t>
                    </a:r>
                    <a:r>
                      <a:rPr lang="fr-FR" altLang="fr-FR" sz="1400" b="1" dirty="0">
                        <a:solidFill>
                          <a:srgbClr val="008080"/>
                        </a:solidFill>
                      </a:rPr>
                      <a:t> 6-P</a:t>
                    </a:r>
                    <a:endParaRPr lang="fr-FR" altLang="fr-FR" sz="1400" dirty="0"/>
                  </a:p>
                </p:txBody>
              </p:sp>
              <p:sp>
                <p:nvSpPr>
                  <p:cNvPr id="17493" name="Text Box 97">
                    <a:extLst>
                      <a:ext uri="{FF2B5EF4-FFF2-40B4-BE49-F238E27FC236}">
                        <a16:creationId xmlns:a16="http://schemas.microsoft.com/office/drawing/2014/main" id="{7F0F5C55-B2B5-43EE-B00F-719693B27B9D}"/>
                      </a:ext>
                    </a:extLst>
                  </p:cNvPr>
                  <p:cNvSpPr txBox="1">
                    <a:spLocks noChangeArrowheads="1"/>
                  </p:cNvSpPr>
                  <p:nvPr/>
                </p:nvSpPr>
                <p:spPr bwMode="auto">
                  <a:xfrm>
                    <a:off x="2771" y="2440"/>
                    <a:ext cx="10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Glyce</a:t>
                    </a:r>
                    <a:r>
                      <a:rPr lang="cs-CZ" altLang="fr-FR" sz="1400" b="1" dirty="0">
                        <a:solidFill>
                          <a:srgbClr val="008080"/>
                        </a:solidFill>
                      </a:rPr>
                      <a:t>rol-</a:t>
                    </a:r>
                    <a:r>
                      <a:rPr lang="fr-FR" altLang="fr-FR" sz="1400" b="1" dirty="0">
                        <a:solidFill>
                          <a:srgbClr val="008080"/>
                        </a:solidFill>
                      </a:rPr>
                      <a:t>3-P</a:t>
                    </a:r>
                    <a:endParaRPr lang="fr-FR" altLang="fr-FR" sz="1400" dirty="0">
                      <a:solidFill>
                        <a:srgbClr val="008080"/>
                      </a:solidFill>
                      <a:latin typeface="Times" panose="02020603050405020304" pitchFamily="18" charset="0"/>
                    </a:endParaRPr>
                  </a:p>
                </p:txBody>
              </p:sp>
              <p:sp>
                <p:nvSpPr>
                  <p:cNvPr id="17494" name="Oval 98">
                    <a:extLst>
                      <a:ext uri="{FF2B5EF4-FFF2-40B4-BE49-F238E27FC236}">
                        <a16:creationId xmlns:a16="http://schemas.microsoft.com/office/drawing/2014/main" id="{1F6067CA-EEE0-4BC8-B3D3-43258A78F80F}"/>
                      </a:ext>
                    </a:extLst>
                  </p:cNvPr>
                  <p:cNvSpPr>
                    <a:spLocks noChangeArrowheads="1"/>
                  </p:cNvSpPr>
                  <p:nvPr/>
                </p:nvSpPr>
                <p:spPr bwMode="auto">
                  <a:xfrm>
                    <a:off x="3899" y="1308"/>
                    <a:ext cx="434" cy="384"/>
                  </a:xfrm>
                  <a:prstGeom prst="ellipse">
                    <a:avLst/>
                  </a:prstGeom>
                  <a:solidFill>
                    <a:srgbClr val="008080"/>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95" name="Oval 99">
                    <a:extLst>
                      <a:ext uri="{FF2B5EF4-FFF2-40B4-BE49-F238E27FC236}">
                        <a16:creationId xmlns:a16="http://schemas.microsoft.com/office/drawing/2014/main" id="{5887C85F-A4F3-4A5D-BEFB-8BF568E2427C}"/>
                      </a:ext>
                    </a:extLst>
                  </p:cNvPr>
                  <p:cNvSpPr>
                    <a:spLocks noChangeArrowheads="1"/>
                  </p:cNvSpPr>
                  <p:nvPr/>
                </p:nvSpPr>
                <p:spPr bwMode="auto">
                  <a:xfrm>
                    <a:off x="3556" y="713"/>
                    <a:ext cx="434" cy="384"/>
                  </a:xfrm>
                  <a:prstGeom prst="ellipse">
                    <a:avLst/>
                  </a:prstGeom>
                  <a:solidFill>
                    <a:srgbClr val="008080"/>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96" name="Text Box 100">
                    <a:extLst>
                      <a:ext uri="{FF2B5EF4-FFF2-40B4-BE49-F238E27FC236}">
                        <a16:creationId xmlns:a16="http://schemas.microsoft.com/office/drawing/2014/main" id="{19A73398-965B-4E97-981D-2FEE3D462BA7}"/>
                      </a:ext>
                    </a:extLst>
                  </p:cNvPr>
                  <p:cNvSpPr txBox="1">
                    <a:spLocks noChangeArrowheads="1"/>
                  </p:cNvSpPr>
                  <p:nvPr/>
                </p:nvSpPr>
                <p:spPr bwMode="auto">
                  <a:xfrm>
                    <a:off x="3533" y="798"/>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GLUT4</a:t>
                    </a:r>
                    <a:endParaRPr lang="fr-FR" altLang="fr-FR" sz="2400">
                      <a:solidFill>
                        <a:schemeClr val="bg1"/>
                      </a:solidFill>
                      <a:latin typeface="Times" panose="02020603050405020304" pitchFamily="18" charset="0"/>
                    </a:endParaRPr>
                  </a:p>
                </p:txBody>
              </p:sp>
              <p:sp>
                <p:nvSpPr>
                  <p:cNvPr id="17497" name="Line 101">
                    <a:extLst>
                      <a:ext uri="{FF2B5EF4-FFF2-40B4-BE49-F238E27FC236}">
                        <a16:creationId xmlns:a16="http://schemas.microsoft.com/office/drawing/2014/main" id="{A5C7B652-F608-4BA1-80EE-D55B06AD4496}"/>
                      </a:ext>
                    </a:extLst>
                  </p:cNvPr>
                  <p:cNvSpPr>
                    <a:spLocks noChangeShapeType="1"/>
                  </p:cNvSpPr>
                  <p:nvPr/>
                </p:nvSpPr>
                <p:spPr bwMode="auto">
                  <a:xfrm flipH="1" flipV="1">
                    <a:off x="3829" y="1108"/>
                    <a:ext cx="162" cy="176"/>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8" name="Line 102">
                    <a:extLst>
                      <a:ext uri="{FF2B5EF4-FFF2-40B4-BE49-F238E27FC236}">
                        <a16:creationId xmlns:a16="http://schemas.microsoft.com/office/drawing/2014/main" id="{AC197514-C21C-4111-AA21-8C616D41BDE0}"/>
                      </a:ext>
                    </a:extLst>
                  </p:cNvPr>
                  <p:cNvSpPr>
                    <a:spLocks noChangeShapeType="1"/>
                  </p:cNvSpPr>
                  <p:nvPr/>
                </p:nvSpPr>
                <p:spPr bwMode="auto">
                  <a:xfrm flipH="1">
                    <a:off x="3145" y="1980"/>
                    <a:ext cx="270" cy="440"/>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9" name="Line 103">
                    <a:extLst>
                      <a:ext uri="{FF2B5EF4-FFF2-40B4-BE49-F238E27FC236}">
                        <a16:creationId xmlns:a16="http://schemas.microsoft.com/office/drawing/2014/main" id="{28CFAB29-26B9-4436-AC24-D565CBB930BA}"/>
                      </a:ext>
                    </a:extLst>
                  </p:cNvPr>
                  <p:cNvSpPr>
                    <a:spLocks noChangeShapeType="1"/>
                  </p:cNvSpPr>
                  <p:nvPr/>
                </p:nvSpPr>
                <p:spPr bwMode="auto">
                  <a:xfrm>
                    <a:off x="3892" y="1964"/>
                    <a:ext cx="153" cy="15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0" name="Text Box 104">
                    <a:extLst>
                      <a:ext uri="{FF2B5EF4-FFF2-40B4-BE49-F238E27FC236}">
                        <a16:creationId xmlns:a16="http://schemas.microsoft.com/office/drawing/2014/main" id="{9B00619D-548D-4861-80E1-EAAEE109A0F3}"/>
                      </a:ext>
                    </a:extLst>
                  </p:cNvPr>
                  <p:cNvSpPr txBox="1">
                    <a:spLocks noChangeArrowheads="1"/>
                  </p:cNvSpPr>
                  <p:nvPr/>
                </p:nvSpPr>
                <p:spPr bwMode="auto">
                  <a:xfrm>
                    <a:off x="3642" y="2369"/>
                    <a:ext cx="8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rgbClr val="FF3300"/>
                        </a:solidFill>
                      </a:rPr>
                      <a:t>Acetyl-CoA</a:t>
                    </a:r>
                    <a:endParaRPr lang="fr-FR" altLang="fr-FR" sz="1400">
                      <a:solidFill>
                        <a:srgbClr val="FF3300"/>
                      </a:solidFill>
                      <a:latin typeface="Times" panose="02020603050405020304" pitchFamily="18" charset="0"/>
                    </a:endParaRPr>
                  </a:p>
                </p:txBody>
              </p:sp>
              <p:sp>
                <p:nvSpPr>
                  <p:cNvPr id="17501" name="Line 105">
                    <a:extLst>
                      <a:ext uri="{FF2B5EF4-FFF2-40B4-BE49-F238E27FC236}">
                        <a16:creationId xmlns:a16="http://schemas.microsoft.com/office/drawing/2014/main" id="{A6D35008-02B4-44EC-982D-EA0867FBE221}"/>
                      </a:ext>
                    </a:extLst>
                  </p:cNvPr>
                  <p:cNvSpPr>
                    <a:spLocks noChangeShapeType="1"/>
                  </p:cNvSpPr>
                  <p:nvPr/>
                </p:nvSpPr>
                <p:spPr bwMode="auto">
                  <a:xfrm rot="2429645">
                    <a:off x="3975" y="2260"/>
                    <a:ext cx="116" cy="133"/>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2" name="Line 106">
                    <a:extLst>
                      <a:ext uri="{FF2B5EF4-FFF2-40B4-BE49-F238E27FC236}">
                        <a16:creationId xmlns:a16="http://schemas.microsoft.com/office/drawing/2014/main" id="{620E2CC2-BA10-4200-AD5C-563AA76E31AB}"/>
                      </a:ext>
                    </a:extLst>
                  </p:cNvPr>
                  <p:cNvSpPr>
                    <a:spLocks noChangeShapeType="1"/>
                  </p:cNvSpPr>
                  <p:nvPr/>
                </p:nvSpPr>
                <p:spPr bwMode="auto">
                  <a:xfrm rot="19650460" flipH="1">
                    <a:off x="3304" y="2608"/>
                    <a:ext cx="14" cy="718"/>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3" name="Line 107">
                    <a:extLst>
                      <a:ext uri="{FF2B5EF4-FFF2-40B4-BE49-F238E27FC236}">
                        <a16:creationId xmlns:a16="http://schemas.microsoft.com/office/drawing/2014/main" id="{D0A47095-595B-4260-A531-35C420A18C14}"/>
                      </a:ext>
                    </a:extLst>
                  </p:cNvPr>
                  <p:cNvSpPr>
                    <a:spLocks noChangeShapeType="1"/>
                  </p:cNvSpPr>
                  <p:nvPr/>
                </p:nvSpPr>
                <p:spPr bwMode="auto">
                  <a:xfrm flipH="1">
                    <a:off x="3604" y="2876"/>
                    <a:ext cx="270" cy="4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4" name="Text Box 108">
                    <a:extLst>
                      <a:ext uri="{FF2B5EF4-FFF2-40B4-BE49-F238E27FC236}">
                        <a16:creationId xmlns:a16="http://schemas.microsoft.com/office/drawing/2014/main" id="{362C3F8C-2390-4A5E-8A95-314604DD98FB}"/>
                      </a:ext>
                    </a:extLst>
                  </p:cNvPr>
                  <p:cNvSpPr txBox="1">
                    <a:spLocks noChangeArrowheads="1"/>
                  </p:cNvSpPr>
                  <p:nvPr/>
                </p:nvSpPr>
                <p:spPr bwMode="auto">
                  <a:xfrm>
                    <a:off x="3584" y="2691"/>
                    <a:ext cx="8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1400" b="1" dirty="0">
                        <a:solidFill>
                          <a:srgbClr val="FF3300"/>
                        </a:solidFill>
                        <a:latin typeface="Times" panose="02020603050405020304" pitchFamily="18" charset="0"/>
                      </a:rPr>
                      <a:t>Mastné kyseliny</a:t>
                    </a:r>
                    <a:endParaRPr lang="fr-FR" altLang="fr-FR" sz="1400" dirty="0">
                      <a:solidFill>
                        <a:srgbClr val="FF3300"/>
                      </a:solidFill>
                      <a:latin typeface="Times" panose="02020603050405020304" pitchFamily="18" charset="0"/>
                    </a:endParaRPr>
                  </a:p>
                </p:txBody>
              </p:sp>
            </p:grpSp>
          </p:grpSp>
          <p:sp>
            <p:nvSpPr>
              <p:cNvPr id="17487" name="Text Box 109">
                <a:extLst>
                  <a:ext uri="{FF2B5EF4-FFF2-40B4-BE49-F238E27FC236}">
                    <a16:creationId xmlns:a16="http://schemas.microsoft.com/office/drawing/2014/main" id="{3BBFAD3F-647B-4919-8EDB-0561728A2315}"/>
                  </a:ext>
                </a:extLst>
              </p:cNvPr>
              <p:cNvSpPr txBox="1">
                <a:spLocks noChangeArrowheads="1"/>
              </p:cNvSpPr>
              <p:nvPr/>
            </p:nvSpPr>
            <p:spPr bwMode="auto">
              <a:xfrm>
                <a:off x="3876" y="1393"/>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GLUT4</a:t>
                </a:r>
                <a:endParaRPr lang="fr-FR" altLang="fr-FR" sz="2400">
                  <a:solidFill>
                    <a:schemeClr val="bg1"/>
                  </a:solidFill>
                  <a:latin typeface="Times" panose="02020603050405020304" pitchFamily="18" charset="0"/>
                </a:endParaRPr>
              </a:p>
            </p:txBody>
          </p:sp>
        </p:grpSp>
        <p:grpSp>
          <p:nvGrpSpPr>
            <p:cNvPr id="17465" name="Group 110">
              <a:extLst>
                <a:ext uri="{FF2B5EF4-FFF2-40B4-BE49-F238E27FC236}">
                  <a16:creationId xmlns:a16="http://schemas.microsoft.com/office/drawing/2014/main" id="{7224BD4C-9B79-47C4-9F48-A504799F9EF1}"/>
                </a:ext>
              </a:extLst>
            </p:cNvPr>
            <p:cNvGrpSpPr>
              <a:grpSpLocks/>
            </p:cNvGrpSpPr>
            <p:nvPr/>
          </p:nvGrpSpPr>
          <p:grpSpPr bwMode="auto">
            <a:xfrm>
              <a:off x="2308" y="144"/>
              <a:ext cx="2743" cy="1995"/>
              <a:chOff x="2308" y="144"/>
              <a:chExt cx="2743" cy="1995"/>
            </a:xfrm>
          </p:grpSpPr>
          <p:sp>
            <p:nvSpPr>
              <p:cNvPr id="17466" name="Line 111">
                <a:extLst>
                  <a:ext uri="{FF2B5EF4-FFF2-40B4-BE49-F238E27FC236}">
                    <a16:creationId xmlns:a16="http://schemas.microsoft.com/office/drawing/2014/main" id="{D50C4B1F-44C4-43CD-AA30-518A55F21164}"/>
                  </a:ext>
                </a:extLst>
              </p:cNvPr>
              <p:cNvSpPr>
                <a:spLocks noChangeShapeType="1"/>
              </p:cNvSpPr>
              <p:nvPr/>
            </p:nvSpPr>
            <p:spPr bwMode="auto">
              <a:xfrm flipH="1">
                <a:off x="2308" y="1596"/>
                <a:ext cx="378" cy="124"/>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7" name="Line 112">
                <a:extLst>
                  <a:ext uri="{FF2B5EF4-FFF2-40B4-BE49-F238E27FC236}">
                    <a16:creationId xmlns:a16="http://schemas.microsoft.com/office/drawing/2014/main" id="{27EE1187-D225-434D-A213-6C825275235F}"/>
                  </a:ext>
                </a:extLst>
              </p:cNvPr>
              <p:cNvSpPr>
                <a:spLocks noChangeShapeType="1"/>
              </p:cNvSpPr>
              <p:nvPr/>
            </p:nvSpPr>
            <p:spPr bwMode="auto">
              <a:xfrm flipH="1" flipV="1">
                <a:off x="4362" y="1721"/>
                <a:ext cx="279" cy="28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8" name="Line 113">
                <a:extLst>
                  <a:ext uri="{FF2B5EF4-FFF2-40B4-BE49-F238E27FC236}">
                    <a16:creationId xmlns:a16="http://schemas.microsoft.com/office/drawing/2014/main" id="{177C2BE5-7277-4C24-B0B6-80D66B04D384}"/>
                  </a:ext>
                </a:extLst>
              </p:cNvPr>
              <p:cNvSpPr>
                <a:spLocks noChangeShapeType="1"/>
              </p:cNvSpPr>
              <p:nvPr/>
            </p:nvSpPr>
            <p:spPr bwMode="auto">
              <a:xfrm flipH="1" flipV="1">
                <a:off x="3332" y="1567"/>
                <a:ext cx="1449" cy="43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9" name="Rectangle 114">
                <a:extLst>
                  <a:ext uri="{FF2B5EF4-FFF2-40B4-BE49-F238E27FC236}">
                    <a16:creationId xmlns:a16="http://schemas.microsoft.com/office/drawing/2014/main" id="{2F6C0811-C79B-4167-BB4A-1CE03A7882F0}"/>
                  </a:ext>
                </a:extLst>
              </p:cNvPr>
              <p:cNvSpPr>
                <a:spLocks noChangeArrowheads="1"/>
              </p:cNvSpPr>
              <p:nvPr/>
            </p:nvSpPr>
            <p:spPr bwMode="auto">
              <a:xfrm>
                <a:off x="2704" y="1460"/>
                <a:ext cx="57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PDE 3B</a:t>
                </a:r>
                <a:endParaRPr lang="fr-FR" altLang="fr-FR" b="1">
                  <a:solidFill>
                    <a:srgbClr val="000000"/>
                  </a:solidFill>
                </a:endParaRPr>
              </a:p>
            </p:txBody>
          </p:sp>
          <p:sp>
            <p:nvSpPr>
              <p:cNvPr id="17470" name="Rectangle 115">
                <a:extLst>
                  <a:ext uri="{FF2B5EF4-FFF2-40B4-BE49-F238E27FC236}">
                    <a16:creationId xmlns:a16="http://schemas.microsoft.com/office/drawing/2014/main" id="{D4269DBF-9C00-4C94-B6CD-8581B29A1596}"/>
                  </a:ext>
                </a:extLst>
              </p:cNvPr>
              <p:cNvSpPr>
                <a:spLocks noChangeArrowheads="1"/>
              </p:cNvSpPr>
              <p:nvPr/>
            </p:nvSpPr>
            <p:spPr bwMode="auto">
              <a:xfrm>
                <a:off x="4414" y="144"/>
                <a:ext cx="4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3399FF"/>
                    </a:solidFill>
                  </a:rPr>
                  <a:t>IR</a:t>
                </a:r>
                <a:endParaRPr lang="fr-FR" altLang="fr-FR" sz="1400" b="1">
                  <a:solidFill>
                    <a:srgbClr val="00CEBA"/>
                  </a:solidFill>
                </a:endParaRPr>
              </a:p>
            </p:txBody>
          </p:sp>
          <p:grpSp>
            <p:nvGrpSpPr>
              <p:cNvPr id="17471" name="Group 116">
                <a:extLst>
                  <a:ext uri="{FF2B5EF4-FFF2-40B4-BE49-F238E27FC236}">
                    <a16:creationId xmlns:a16="http://schemas.microsoft.com/office/drawing/2014/main" id="{B0E92D50-4867-4F2A-86A6-B7EC7646E4A7}"/>
                  </a:ext>
                </a:extLst>
              </p:cNvPr>
              <p:cNvGrpSpPr>
                <a:grpSpLocks/>
              </p:cNvGrpSpPr>
              <p:nvPr/>
            </p:nvGrpSpPr>
            <p:grpSpPr bwMode="auto">
              <a:xfrm>
                <a:off x="4468" y="412"/>
                <a:ext cx="351" cy="760"/>
                <a:chOff x="4620" y="960"/>
                <a:chExt cx="312" cy="760"/>
              </a:xfrm>
            </p:grpSpPr>
            <p:sp>
              <p:nvSpPr>
                <p:cNvPr id="17479" name="Line 117">
                  <a:extLst>
                    <a:ext uri="{FF2B5EF4-FFF2-40B4-BE49-F238E27FC236}">
                      <a16:creationId xmlns:a16="http://schemas.microsoft.com/office/drawing/2014/main" id="{E0FD950F-31DE-465E-9AB5-9ED728C08015}"/>
                    </a:ext>
                  </a:extLst>
                </p:cNvPr>
                <p:cNvSpPr>
                  <a:spLocks noChangeShapeType="1"/>
                </p:cNvSpPr>
                <p:nvPr/>
              </p:nvSpPr>
              <p:spPr bwMode="auto">
                <a:xfrm>
                  <a:off x="4656" y="1152"/>
                  <a:ext cx="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0" name="Line 118">
                  <a:extLst>
                    <a:ext uri="{FF2B5EF4-FFF2-40B4-BE49-F238E27FC236}">
                      <a16:creationId xmlns:a16="http://schemas.microsoft.com/office/drawing/2014/main" id="{0292D571-78BF-4F41-8F76-5E249E4DF859}"/>
                    </a:ext>
                  </a:extLst>
                </p:cNvPr>
                <p:cNvSpPr>
                  <a:spLocks noChangeShapeType="1"/>
                </p:cNvSpPr>
                <p:nvPr/>
              </p:nvSpPr>
              <p:spPr bwMode="auto">
                <a:xfrm>
                  <a:off x="4848" y="1152"/>
                  <a:ext cx="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1" name="Line 119">
                  <a:extLst>
                    <a:ext uri="{FF2B5EF4-FFF2-40B4-BE49-F238E27FC236}">
                      <a16:creationId xmlns:a16="http://schemas.microsoft.com/office/drawing/2014/main" id="{6946F0A1-5759-4F40-AB41-3454FACC97CD}"/>
                    </a:ext>
                  </a:extLst>
                </p:cNvPr>
                <p:cNvSpPr>
                  <a:spLocks noChangeShapeType="1"/>
                </p:cNvSpPr>
                <p:nvPr/>
              </p:nvSpPr>
              <p:spPr bwMode="auto">
                <a:xfrm>
                  <a:off x="4704" y="1104"/>
                  <a:ext cx="1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2" name="AutoShape 120">
                  <a:extLst>
                    <a:ext uri="{FF2B5EF4-FFF2-40B4-BE49-F238E27FC236}">
                      <a16:creationId xmlns:a16="http://schemas.microsoft.com/office/drawing/2014/main" id="{4007A0C1-0967-482D-B58A-C513FC3CB2E8}"/>
                    </a:ext>
                  </a:extLst>
                </p:cNvPr>
                <p:cNvSpPr>
                  <a:spLocks noChangeArrowheads="1"/>
                </p:cNvSpPr>
                <p:nvPr/>
              </p:nvSpPr>
              <p:spPr bwMode="auto">
                <a:xfrm>
                  <a:off x="4620" y="1104"/>
                  <a:ext cx="36" cy="616"/>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3" name="AutoShape 121">
                  <a:extLst>
                    <a:ext uri="{FF2B5EF4-FFF2-40B4-BE49-F238E27FC236}">
                      <a16:creationId xmlns:a16="http://schemas.microsoft.com/office/drawing/2014/main" id="{1015BB8E-62F1-46D4-821D-DE859C64A389}"/>
                    </a:ext>
                  </a:extLst>
                </p:cNvPr>
                <p:cNvSpPr>
                  <a:spLocks noChangeArrowheads="1"/>
                </p:cNvSpPr>
                <p:nvPr/>
              </p:nvSpPr>
              <p:spPr bwMode="auto">
                <a:xfrm>
                  <a:off x="4896" y="1104"/>
                  <a:ext cx="36" cy="616"/>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4" name="AutoShape 122">
                  <a:extLst>
                    <a:ext uri="{FF2B5EF4-FFF2-40B4-BE49-F238E27FC236}">
                      <a16:creationId xmlns:a16="http://schemas.microsoft.com/office/drawing/2014/main" id="{31E3F493-3DA3-4D01-9F54-57AE12F26209}"/>
                    </a:ext>
                  </a:extLst>
                </p:cNvPr>
                <p:cNvSpPr>
                  <a:spLocks noChangeArrowheads="1"/>
                </p:cNvSpPr>
                <p:nvPr/>
              </p:nvSpPr>
              <p:spPr bwMode="auto">
                <a:xfrm>
                  <a:off x="4704" y="960"/>
                  <a:ext cx="48" cy="240"/>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5" name="AutoShape 123">
                  <a:extLst>
                    <a:ext uri="{FF2B5EF4-FFF2-40B4-BE49-F238E27FC236}">
                      <a16:creationId xmlns:a16="http://schemas.microsoft.com/office/drawing/2014/main" id="{0E1D1421-7263-4DB5-8131-1E3A8A6FAAC4}"/>
                    </a:ext>
                  </a:extLst>
                </p:cNvPr>
                <p:cNvSpPr>
                  <a:spLocks noChangeArrowheads="1"/>
                </p:cNvSpPr>
                <p:nvPr/>
              </p:nvSpPr>
              <p:spPr bwMode="auto">
                <a:xfrm>
                  <a:off x="4800" y="960"/>
                  <a:ext cx="48" cy="240"/>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7472" name="Oval 124">
                <a:extLst>
                  <a:ext uri="{FF2B5EF4-FFF2-40B4-BE49-F238E27FC236}">
                    <a16:creationId xmlns:a16="http://schemas.microsoft.com/office/drawing/2014/main" id="{44E3BF0D-E7CD-41C1-A790-84B6D791DEBB}"/>
                  </a:ext>
                </a:extLst>
              </p:cNvPr>
              <p:cNvSpPr>
                <a:spLocks noChangeArrowheads="1"/>
              </p:cNvSpPr>
              <p:nvPr/>
            </p:nvSpPr>
            <p:spPr bwMode="auto">
              <a:xfrm>
                <a:off x="4399" y="1140"/>
                <a:ext cx="504" cy="288"/>
              </a:xfrm>
              <a:prstGeom prst="ellipse">
                <a:avLst/>
              </a:prstGeom>
              <a:solidFill>
                <a:srgbClr val="F8F8F8"/>
              </a:solidFill>
              <a:ln w="19050">
                <a:solidFill>
                  <a:srgbClr val="3399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3" name="Rectangle 125">
                <a:extLst>
                  <a:ext uri="{FF2B5EF4-FFF2-40B4-BE49-F238E27FC236}">
                    <a16:creationId xmlns:a16="http://schemas.microsoft.com/office/drawing/2014/main" id="{0095320C-64DC-4D50-B290-FF1D43DA7B94}"/>
                  </a:ext>
                </a:extLst>
              </p:cNvPr>
              <p:cNvSpPr>
                <a:spLocks noChangeArrowheads="1"/>
              </p:cNvSpPr>
              <p:nvPr/>
            </p:nvSpPr>
            <p:spPr bwMode="auto">
              <a:xfrm>
                <a:off x="4510" y="1174"/>
                <a:ext cx="32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IRS</a:t>
                </a:r>
                <a:endParaRPr lang="fr-FR" altLang="fr-FR" b="1"/>
              </a:p>
            </p:txBody>
          </p:sp>
          <p:sp>
            <p:nvSpPr>
              <p:cNvPr id="17474" name="Rectangle 126">
                <a:extLst>
                  <a:ext uri="{FF2B5EF4-FFF2-40B4-BE49-F238E27FC236}">
                    <a16:creationId xmlns:a16="http://schemas.microsoft.com/office/drawing/2014/main" id="{22CBEE64-7562-40EA-9B8E-48AAEE065996}"/>
                  </a:ext>
                </a:extLst>
              </p:cNvPr>
              <p:cNvSpPr>
                <a:spLocks noChangeArrowheads="1"/>
              </p:cNvSpPr>
              <p:nvPr/>
            </p:nvSpPr>
            <p:spPr bwMode="auto">
              <a:xfrm>
                <a:off x="4405" y="1428"/>
                <a:ext cx="486" cy="288"/>
              </a:xfrm>
              <a:prstGeom prst="rect">
                <a:avLst/>
              </a:prstGeom>
              <a:solidFill>
                <a:srgbClr val="F8F8F8"/>
              </a:solidFill>
              <a:ln w="19050">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5" name="Line 127">
                <a:extLst>
                  <a:ext uri="{FF2B5EF4-FFF2-40B4-BE49-F238E27FC236}">
                    <a16:creationId xmlns:a16="http://schemas.microsoft.com/office/drawing/2014/main" id="{CE330C74-66F0-47A0-8D0A-9CADA052E491}"/>
                  </a:ext>
                </a:extLst>
              </p:cNvPr>
              <p:cNvSpPr>
                <a:spLocks noChangeShapeType="1"/>
              </p:cNvSpPr>
              <p:nvPr/>
            </p:nvSpPr>
            <p:spPr bwMode="auto">
              <a:xfrm>
                <a:off x="4675" y="1711"/>
                <a:ext cx="0" cy="19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76" name="Text Box 128">
                <a:extLst>
                  <a:ext uri="{FF2B5EF4-FFF2-40B4-BE49-F238E27FC236}">
                    <a16:creationId xmlns:a16="http://schemas.microsoft.com/office/drawing/2014/main" id="{E211A449-2DC6-4B41-A6C2-56F117191A87}"/>
                  </a:ext>
                </a:extLst>
              </p:cNvPr>
              <p:cNvSpPr txBox="1">
                <a:spLocks noChangeArrowheads="1"/>
              </p:cNvSpPr>
              <p:nvPr/>
            </p:nvSpPr>
            <p:spPr bwMode="auto">
              <a:xfrm>
                <a:off x="4425" y="1470"/>
                <a:ext cx="49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PI3-K</a:t>
                </a:r>
                <a:endParaRPr lang="fr-FR" altLang="fr-FR" sz="2400">
                  <a:latin typeface="Times" panose="02020603050405020304" pitchFamily="18" charset="0"/>
                </a:endParaRPr>
              </a:p>
            </p:txBody>
          </p:sp>
          <p:sp>
            <p:nvSpPr>
              <p:cNvPr id="17477" name="AutoShape 129">
                <a:extLst>
                  <a:ext uri="{FF2B5EF4-FFF2-40B4-BE49-F238E27FC236}">
                    <a16:creationId xmlns:a16="http://schemas.microsoft.com/office/drawing/2014/main" id="{A6F61B9C-0033-44D5-874F-6054817B59B8}"/>
                  </a:ext>
                </a:extLst>
              </p:cNvPr>
              <p:cNvSpPr>
                <a:spLocks noChangeArrowheads="1"/>
              </p:cNvSpPr>
              <p:nvPr/>
            </p:nvSpPr>
            <p:spPr bwMode="auto">
              <a:xfrm>
                <a:off x="4477" y="1899"/>
                <a:ext cx="432" cy="240"/>
              </a:xfrm>
              <a:prstGeom prst="flowChartAlternateProcess">
                <a:avLst/>
              </a:prstGeom>
              <a:solidFill>
                <a:srgbClr val="F8F8F8"/>
              </a:solidFill>
              <a:ln w="28575">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8" name="Rectangle 130">
                <a:extLst>
                  <a:ext uri="{FF2B5EF4-FFF2-40B4-BE49-F238E27FC236}">
                    <a16:creationId xmlns:a16="http://schemas.microsoft.com/office/drawing/2014/main" id="{4206C932-A5EF-44B5-9C67-19133B880542}"/>
                  </a:ext>
                </a:extLst>
              </p:cNvPr>
              <p:cNvSpPr>
                <a:spLocks noChangeArrowheads="1"/>
              </p:cNvSpPr>
              <p:nvPr/>
            </p:nvSpPr>
            <p:spPr bwMode="auto">
              <a:xfrm>
                <a:off x="4511" y="1910"/>
                <a:ext cx="54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PKB</a:t>
                </a:r>
                <a:r>
                  <a:rPr lang="fr-FR" altLang="fr-FR" b="1">
                    <a:solidFill>
                      <a:srgbClr val="3399FF"/>
                    </a:solidFill>
                  </a:rPr>
                  <a:t>  </a:t>
                </a:r>
                <a:r>
                  <a:rPr lang="fr-FR" altLang="fr-FR" b="1">
                    <a:solidFill>
                      <a:srgbClr val="D60093"/>
                    </a:solidFill>
                  </a:rPr>
                  <a:t>    </a:t>
                </a:r>
                <a:r>
                  <a:rPr lang="fr-FR" altLang="fr-FR" b="1">
                    <a:solidFill>
                      <a:srgbClr val="006B61"/>
                    </a:solidFill>
                  </a:rPr>
                  <a:t>  </a:t>
                </a:r>
                <a:endParaRPr lang="fr-FR" altLang="fr-FR" sz="1400" b="1"/>
              </a:p>
            </p:txBody>
          </p:sp>
        </p:grpSp>
      </p:grpSp>
      <p:sp>
        <p:nvSpPr>
          <p:cNvPr id="17461" name="Text Box 131">
            <a:extLst>
              <a:ext uri="{FF2B5EF4-FFF2-40B4-BE49-F238E27FC236}">
                <a16:creationId xmlns:a16="http://schemas.microsoft.com/office/drawing/2014/main" id="{3743DCF2-83CB-41C6-A9E6-5B47D98FF9FF}"/>
              </a:ext>
            </a:extLst>
          </p:cNvPr>
          <p:cNvSpPr txBox="1">
            <a:spLocks noChangeArrowheads="1"/>
          </p:cNvSpPr>
          <p:nvPr/>
        </p:nvSpPr>
        <p:spPr bwMode="auto">
          <a:xfrm>
            <a:off x="1099345" y="115889"/>
            <a:ext cx="9993313"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cs-CZ" altLang="cs-CZ" sz="2800" b="1" dirty="0">
                <a:cs typeface="Times New Roman" panose="02020603050405020304" pitchFamily="18" charset="0"/>
              </a:rPr>
              <a:t>Metabolismus mastných kyselin a glukózy ve WAT</a:t>
            </a:r>
            <a:endParaRPr lang="fr-FR" altLang="cs-CZ" sz="2800" b="1" dirty="0">
              <a:cs typeface="Times New Roman" panose="02020603050405020304" pitchFamily="18" charset="0"/>
            </a:endParaRPr>
          </a:p>
        </p:txBody>
      </p:sp>
      <p:sp>
        <p:nvSpPr>
          <p:cNvPr id="17462" name="Text Box 132">
            <a:extLst>
              <a:ext uri="{FF2B5EF4-FFF2-40B4-BE49-F238E27FC236}">
                <a16:creationId xmlns:a16="http://schemas.microsoft.com/office/drawing/2014/main" id="{F9E39191-247A-435E-BB91-0ACED35CEC3A}"/>
              </a:ext>
            </a:extLst>
          </p:cNvPr>
          <p:cNvSpPr txBox="1">
            <a:spLocks noChangeArrowheads="1"/>
          </p:cNvSpPr>
          <p:nvPr/>
        </p:nvSpPr>
        <p:spPr bwMode="auto">
          <a:xfrm>
            <a:off x="3142457" y="4652963"/>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ATGL</a:t>
            </a:r>
            <a:endParaRPr lang="fr-FR" altLang="fr-FR" sz="1400">
              <a:latin typeface="Times" panose="02020603050405020304" pitchFamily="18" charset="0"/>
            </a:endParaRPr>
          </a:p>
        </p:txBody>
      </p:sp>
      <p:sp>
        <p:nvSpPr>
          <p:cNvPr id="133" name="Rectangle 12">
            <a:extLst>
              <a:ext uri="{FF2B5EF4-FFF2-40B4-BE49-F238E27FC236}">
                <a16:creationId xmlns:a16="http://schemas.microsoft.com/office/drawing/2014/main" id="{3D29E084-D2BB-465C-8184-A1C840130D83}"/>
              </a:ext>
            </a:extLst>
          </p:cNvPr>
          <p:cNvSpPr/>
          <p:nvPr/>
        </p:nvSpPr>
        <p:spPr>
          <a:xfrm>
            <a:off x="0" y="743375"/>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497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9F5F1A5D-B9C9-4BEB-89D9-59C57B3F05E0}"/>
              </a:ext>
            </a:extLst>
          </p:cNvPr>
          <p:cNvSpPr txBox="1">
            <a:spLocks noChangeArrowheads="1"/>
          </p:cNvSpPr>
          <p:nvPr/>
        </p:nvSpPr>
        <p:spPr bwMode="auto">
          <a:xfrm>
            <a:off x="1797845" y="1125538"/>
            <a:ext cx="2949575" cy="1084262"/>
          </a:xfrm>
          <a:prstGeom prst="rect">
            <a:avLst/>
          </a:prstGeom>
          <a:noFill/>
          <a:ln w="19050">
            <a:noFill/>
            <a:miter lim="800000"/>
            <a:headEnd/>
            <a:tailEnd/>
          </a:ln>
          <a:effectLst/>
        </p:spPr>
        <p:txBody>
          <a:bodyPr>
            <a:spAutoFit/>
          </a:bodyPr>
          <a:lstStyle/>
          <a:p>
            <a:pPr>
              <a:defRPr/>
            </a:pPr>
            <a:r>
              <a:rPr lang="cs-CZ" sz="1700" b="1" dirty="0"/>
              <a:t>Choroby plic</a:t>
            </a:r>
            <a:endParaRPr lang="en-US" sz="1700" b="1" dirty="0"/>
          </a:p>
          <a:p>
            <a:pPr>
              <a:defRPr/>
            </a:pPr>
            <a:r>
              <a:rPr lang="cs-CZ" sz="1600" dirty="0"/>
              <a:t>Poruchy plicních funkcí</a:t>
            </a:r>
            <a:endParaRPr lang="en-US" sz="1600" dirty="0"/>
          </a:p>
          <a:p>
            <a:pPr>
              <a:defRPr/>
            </a:pPr>
            <a:r>
              <a:rPr lang="cs-CZ" sz="1600" dirty="0"/>
              <a:t>Obstrukční spánková apnoe</a:t>
            </a:r>
            <a:endParaRPr lang="en-US" sz="1600" dirty="0"/>
          </a:p>
          <a:p>
            <a:pPr>
              <a:defRPr/>
            </a:pPr>
            <a:r>
              <a:rPr lang="cs-CZ" sz="1600" dirty="0">
                <a:sym typeface="Symbol" pitchFamily="18" charset="2"/>
              </a:rPr>
              <a:t>Syndrom hypoventilace</a:t>
            </a:r>
            <a:endParaRPr lang="en-US" sz="1600" dirty="0">
              <a:sym typeface="Symbol" pitchFamily="18" charset="2"/>
            </a:endParaRPr>
          </a:p>
        </p:txBody>
      </p:sp>
      <p:sp>
        <p:nvSpPr>
          <p:cNvPr id="14339" name="Text Box 3">
            <a:extLst>
              <a:ext uri="{FF2B5EF4-FFF2-40B4-BE49-F238E27FC236}">
                <a16:creationId xmlns:a16="http://schemas.microsoft.com/office/drawing/2014/main" id="{D3C66167-D70F-45C9-A8B2-D70F965F3FA7}"/>
              </a:ext>
            </a:extLst>
          </p:cNvPr>
          <p:cNvSpPr txBox="1">
            <a:spLocks noChangeArrowheads="1"/>
          </p:cNvSpPr>
          <p:nvPr/>
        </p:nvSpPr>
        <p:spPr bwMode="auto">
          <a:xfrm>
            <a:off x="1797845" y="2374901"/>
            <a:ext cx="2949575" cy="1092607"/>
          </a:xfrm>
          <a:prstGeom prst="rect">
            <a:avLst/>
          </a:prstGeom>
          <a:noFill/>
          <a:ln w="19050">
            <a:noFill/>
            <a:miter lim="800000"/>
            <a:headEnd/>
            <a:tailEnd/>
          </a:ln>
          <a:effectLst/>
        </p:spPr>
        <p:txBody>
          <a:bodyPr>
            <a:spAutoFit/>
          </a:bodyPr>
          <a:lstStyle/>
          <a:p>
            <a:pPr>
              <a:defRPr/>
            </a:pPr>
            <a:r>
              <a:rPr lang="cs-CZ" sz="1700" b="1" dirty="0">
                <a:solidFill>
                  <a:schemeClr val="accent1">
                    <a:lumMod val="60000"/>
                    <a:lumOff val="40000"/>
                  </a:schemeClr>
                </a:solidFill>
              </a:rPr>
              <a:t>Nealkoholická steatóza jater</a:t>
            </a:r>
            <a:endParaRPr lang="en-US" sz="1700" b="1" dirty="0">
              <a:solidFill>
                <a:schemeClr val="accent1">
                  <a:lumMod val="60000"/>
                  <a:lumOff val="40000"/>
                </a:schemeClr>
              </a:solidFill>
            </a:endParaRPr>
          </a:p>
          <a:p>
            <a:pPr>
              <a:defRPr/>
            </a:pPr>
            <a:r>
              <a:rPr lang="en-US" sz="1600" dirty="0" err="1">
                <a:solidFill>
                  <a:schemeClr val="accent1">
                    <a:lumMod val="60000"/>
                    <a:lumOff val="40000"/>
                  </a:schemeClr>
                </a:solidFill>
              </a:rPr>
              <a:t>steat</a:t>
            </a:r>
            <a:r>
              <a:rPr lang="cs-CZ" sz="1600" dirty="0" err="1">
                <a:solidFill>
                  <a:schemeClr val="accent1">
                    <a:lumMod val="60000"/>
                    <a:lumOff val="40000"/>
                  </a:schemeClr>
                </a:solidFill>
              </a:rPr>
              <a:t>óza</a:t>
            </a:r>
            <a:endParaRPr lang="en-US" sz="1600" dirty="0">
              <a:solidFill>
                <a:schemeClr val="accent1">
                  <a:lumMod val="60000"/>
                  <a:lumOff val="40000"/>
                </a:schemeClr>
              </a:solidFill>
            </a:endParaRPr>
          </a:p>
          <a:p>
            <a:pPr>
              <a:defRPr/>
            </a:pPr>
            <a:r>
              <a:rPr lang="en-US" sz="1600" dirty="0" err="1">
                <a:solidFill>
                  <a:schemeClr val="accent1">
                    <a:lumMod val="60000"/>
                    <a:lumOff val="40000"/>
                  </a:schemeClr>
                </a:solidFill>
              </a:rPr>
              <a:t>steatohepatiti</a:t>
            </a:r>
            <a:r>
              <a:rPr lang="cs-CZ" sz="1600" dirty="0">
                <a:solidFill>
                  <a:schemeClr val="accent1">
                    <a:lumMod val="60000"/>
                    <a:lumOff val="40000"/>
                  </a:schemeClr>
                </a:solidFill>
              </a:rPr>
              <a:t>da</a:t>
            </a:r>
            <a:endParaRPr lang="en-US" sz="1600" dirty="0">
              <a:solidFill>
                <a:schemeClr val="accent1">
                  <a:lumMod val="60000"/>
                  <a:lumOff val="40000"/>
                </a:schemeClr>
              </a:solidFill>
            </a:endParaRPr>
          </a:p>
          <a:p>
            <a:pPr>
              <a:defRPr/>
            </a:pPr>
            <a:r>
              <a:rPr lang="en-US" sz="1600" dirty="0" err="1">
                <a:solidFill>
                  <a:schemeClr val="accent1">
                    <a:lumMod val="60000"/>
                    <a:lumOff val="40000"/>
                  </a:schemeClr>
                </a:solidFill>
              </a:rPr>
              <a:t>cirrho</a:t>
            </a:r>
            <a:r>
              <a:rPr lang="cs-CZ" sz="1600" dirty="0" err="1">
                <a:solidFill>
                  <a:schemeClr val="accent1">
                    <a:lumMod val="60000"/>
                    <a:lumOff val="40000"/>
                  </a:schemeClr>
                </a:solidFill>
              </a:rPr>
              <a:t>sa</a:t>
            </a:r>
            <a:endParaRPr lang="en-US" sz="1600" dirty="0">
              <a:solidFill>
                <a:schemeClr val="accent1">
                  <a:lumMod val="60000"/>
                  <a:lumOff val="40000"/>
                </a:schemeClr>
              </a:solidFill>
              <a:sym typeface="Symbol" pitchFamily="18" charset="2"/>
            </a:endParaRPr>
          </a:p>
        </p:txBody>
      </p:sp>
      <p:sp>
        <p:nvSpPr>
          <p:cNvPr id="14340" name="Text Box 4">
            <a:extLst>
              <a:ext uri="{FF2B5EF4-FFF2-40B4-BE49-F238E27FC236}">
                <a16:creationId xmlns:a16="http://schemas.microsoft.com/office/drawing/2014/main" id="{E594CA44-C122-496D-AE8A-1928C90DA4F8}"/>
              </a:ext>
            </a:extLst>
          </p:cNvPr>
          <p:cNvSpPr txBox="1">
            <a:spLocks noChangeArrowheads="1"/>
          </p:cNvSpPr>
          <p:nvPr/>
        </p:nvSpPr>
        <p:spPr bwMode="auto">
          <a:xfrm>
            <a:off x="7408070" y="2446338"/>
            <a:ext cx="3148013" cy="1256498"/>
          </a:xfrm>
          <a:prstGeom prst="rect">
            <a:avLst/>
          </a:prstGeom>
          <a:noFill/>
          <a:ln w="19050">
            <a:noFill/>
            <a:miter lim="800000"/>
            <a:headEnd/>
            <a:tailEnd/>
          </a:ln>
          <a:effectLst/>
        </p:spPr>
        <p:txBody>
          <a:bodyPr>
            <a:spAutoFit/>
          </a:bodyPr>
          <a:lstStyle/>
          <a:p>
            <a:pPr>
              <a:spcBef>
                <a:spcPct val="15000"/>
              </a:spcBef>
              <a:defRPr/>
            </a:pPr>
            <a:r>
              <a:rPr lang="cs-CZ" sz="1700" b="1" dirty="0">
                <a:solidFill>
                  <a:schemeClr val="accent1">
                    <a:lumMod val="60000"/>
                    <a:lumOff val="40000"/>
                  </a:schemeClr>
                </a:solidFill>
              </a:rPr>
              <a:t>Ischemická choroba srdeční</a:t>
            </a:r>
            <a:endParaRPr lang="en-US" sz="1700" b="1" dirty="0">
              <a:solidFill>
                <a:schemeClr val="accent1">
                  <a:lumMod val="60000"/>
                  <a:lumOff val="40000"/>
                </a:schemeClr>
              </a:solidFill>
            </a:endParaRPr>
          </a:p>
          <a:p>
            <a:pPr>
              <a:spcBef>
                <a:spcPct val="15000"/>
              </a:spcBef>
              <a:defRPr/>
            </a:pPr>
            <a:r>
              <a:rPr lang="en-US" sz="1700" b="1" dirty="0">
                <a:solidFill>
                  <a:schemeClr val="accent1">
                    <a:lumMod val="60000"/>
                    <a:lumOff val="40000"/>
                  </a:schemeClr>
                </a:solidFill>
              </a:rPr>
              <a:t>     Diabetes</a:t>
            </a:r>
          </a:p>
          <a:p>
            <a:pPr>
              <a:spcBef>
                <a:spcPct val="15000"/>
              </a:spcBef>
              <a:defRPr/>
            </a:pPr>
            <a:r>
              <a:rPr lang="en-US" sz="1700" b="1" dirty="0">
                <a:solidFill>
                  <a:schemeClr val="accent1">
                    <a:lumMod val="60000"/>
                    <a:lumOff val="40000"/>
                  </a:schemeClr>
                </a:solidFill>
              </a:rPr>
              <a:t>     </a:t>
            </a:r>
            <a:r>
              <a:rPr lang="en-US" sz="1700" b="1" dirty="0" err="1">
                <a:solidFill>
                  <a:schemeClr val="accent1">
                    <a:lumMod val="60000"/>
                    <a:lumOff val="40000"/>
                  </a:schemeClr>
                </a:solidFill>
              </a:rPr>
              <a:t>Dyslipidemi</a:t>
            </a:r>
            <a:r>
              <a:rPr lang="cs-CZ" sz="1700" b="1" dirty="0">
                <a:solidFill>
                  <a:schemeClr val="accent1">
                    <a:lumMod val="60000"/>
                    <a:lumOff val="40000"/>
                  </a:schemeClr>
                </a:solidFill>
              </a:rPr>
              <a:t>e</a:t>
            </a:r>
            <a:endParaRPr lang="en-US" sz="1700" b="1" dirty="0">
              <a:solidFill>
                <a:schemeClr val="accent1">
                  <a:lumMod val="60000"/>
                  <a:lumOff val="40000"/>
                </a:schemeClr>
              </a:solidFill>
            </a:endParaRPr>
          </a:p>
          <a:p>
            <a:pPr>
              <a:spcBef>
                <a:spcPct val="15000"/>
              </a:spcBef>
              <a:defRPr/>
            </a:pPr>
            <a:r>
              <a:rPr lang="en-US" sz="1700" b="1" dirty="0">
                <a:solidFill>
                  <a:schemeClr val="accent1">
                    <a:lumMod val="60000"/>
                    <a:lumOff val="40000"/>
                  </a:schemeClr>
                </a:solidFill>
              </a:rPr>
              <a:t>     </a:t>
            </a:r>
            <a:r>
              <a:rPr lang="en-US" sz="1700" b="1" dirty="0" err="1">
                <a:solidFill>
                  <a:schemeClr val="accent1">
                    <a:lumMod val="60000"/>
                    <a:lumOff val="40000"/>
                  </a:schemeClr>
                </a:solidFill>
              </a:rPr>
              <a:t>Hyperten</a:t>
            </a:r>
            <a:r>
              <a:rPr lang="cs-CZ" sz="1700" b="1" dirty="0">
                <a:solidFill>
                  <a:schemeClr val="accent1">
                    <a:lumMod val="60000"/>
                    <a:lumOff val="40000"/>
                  </a:schemeClr>
                </a:solidFill>
              </a:rPr>
              <a:t>ze</a:t>
            </a:r>
            <a:endParaRPr lang="en-US" sz="1700" b="1" dirty="0">
              <a:solidFill>
                <a:schemeClr val="accent1">
                  <a:lumMod val="60000"/>
                  <a:lumOff val="40000"/>
                </a:schemeClr>
              </a:solidFill>
            </a:endParaRPr>
          </a:p>
        </p:txBody>
      </p:sp>
      <p:sp>
        <p:nvSpPr>
          <p:cNvPr id="14341" name="Text Box 5">
            <a:extLst>
              <a:ext uri="{FF2B5EF4-FFF2-40B4-BE49-F238E27FC236}">
                <a16:creationId xmlns:a16="http://schemas.microsoft.com/office/drawing/2014/main" id="{0F69C260-57B2-4254-91D7-1E3B538AE4CE}"/>
              </a:ext>
            </a:extLst>
          </p:cNvPr>
          <p:cNvSpPr txBox="1">
            <a:spLocks noChangeArrowheads="1"/>
          </p:cNvSpPr>
          <p:nvPr/>
        </p:nvSpPr>
        <p:spPr bwMode="auto">
          <a:xfrm>
            <a:off x="1447006" y="4274345"/>
            <a:ext cx="3568700" cy="1084262"/>
          </a:xfrm>
          <a:prstGeom prst="rect">
            <a:avLst/>
          </a:prstGeom>
          <a:noFill/>
          <a:ln w="19050">
            <a:noFill/>
            <a:miter lim="800000"/>
            <a:headEnd/>
            <a:tailEnd/>
          </a:ln>
          <a:effectLst/>
        </p:spPr>
        <p:txBody>
          <a:bodyPr>
            <a:spAutoFit/>
          </a:bodyPr>
          <a:lstStyle/>
          <a:p>
            <a:pPr>
              <a:defRPr/>
            </a:pPr>
            <a:r>
              <a:rPr lang="cs-CZ" sz="1700" b="1" dirty="0"/>
              <a:t>Gynekologické poruchy</a:t>
            </a:r>
            <a:endParaRPr lang="en-US" sz="1700" b="1" dirty="0"/>
          </a:p>
          <a:p>
            <a:pPr>
              <a:defRPr/>
            </a:pPr>
            <a:r>
              <a:rPr lang="cs-CZ" sz="1600" dirty="0" err="1"/>
              <a:t>amenorrhea</a:t>
            </a:r>
            <a:endParaRPr lang="en-US" sz="1600" dirty="0"/>
          </a:p>
          <a:p>
            <a:pPr>
              <a:defRPr/>
            </a:pPr>
            <a:r>
              <a:rPr lang="en-US" sz="1600" dirty="0" err="1"/>
              <a:t>infertilit</a:t>
            </a:r>
            <a:r>
              <a:rPr lang="cs-CZ" sz="1600" dirty="0"/>
              <a:t>a</a:t>
            </a:r>
            <a:endParaRPr lang="en-US" sz="1600" dirty="0"/>
          </a:p>
          <a:p>
            <a:pPr>
              <a:defRPr/>
            </a:pPr>
            <a:r>
              <a:rPr lang="cs-CZ" sz="1600" dirty="0">
                <a:sym typeface="Symbol" pitchFamily="18" charset="2"/>
              </a:rPr>
              <a:t>Syndrom </a:t>
            </a:r>
            <a:r>
              <a:rPr lang="cs-CZ" sz="1600" dirty="0" err="1">
                <a:sym typeface="Symbol" pitchFamily="18" charset="2"/>
              </a:rPr>
              <a:t>polycystických</a:t>
            </a:r>
            <a:r>
              <a:rPr lang="cs-CZ" sz="1600" dirty="0">
                <a:sym typeface="Symbol" pitchFamily="18" charset="2"/>
              </a:rPr>
              <a:t> ovarií</a:t>
            </a:r>
            <a:endParaRPr lang="en-US" sz="1600" dirty="0">
              <a:sym typeface="Symbol" pitchFamily="18" charset="2"/>
            </a:endParaRPr>
          </a:p>
        </p:txBody>
      </p:sp>
      <p:sp>
        <p:nvSpPr>
          <p:cNvPr id="14342" name="Text Box 6">
            <a:extLst>
              <a:ext uri="{FF2B5EF4-FFF2-40B4-BE49-F238E27FC236}">
                <a16:creationId xmlns:a16="http://schemas.microsoft.com/office/drawing/2014/main" id="{E4F00D44-EB25-4C29-B287-19521384350A}"/>
              </a:ext>
            </a:extLst>
          </p:cNvPr>
          <p:cNvSpPr txBox="1">
            <a:spLocks noChangeArrowheads="1"/>
          </p:cNvSpPr>
          <p:nvPr/>
        </p:nvSpPr>
        <p:spPr bwMode="auto">
          <a:xfrm>
            <a:off x="2842419" y="5529264"/>
            <a:ext cx="2159000" cy="350837"/>
          </a:xfrm>
          <a:prstGeom prst="rect">
            <a:avLst/>
          </a:prstGeom>
          <a:noFill/>
          <a:ln w="19050">
            <a:noFill/>
            <a:miter lim="800000"/>
            <a:headEnd/>
            <a:tailEnd/>
          </a:ln>
          <a:effectLst/>
        </p:spPr>
        <p:txBody>
          <a:bodyPr>
            <a:spAutoFit/>
          </a:bodyPr>
          <a:lstStyle/>
          <a:p>
            <a:pPr>
              <a:defRPr/>
            </a:pPr>
            <a:r>
              <a:rPr lang="en-US" sz="1700" b="1" dirty="0" err="1">
                <a:effectLst>
                  <a:outerShdw blurRad="38100" dist="38100" dir="2700000" algn="tl">
                    <a:srgbClr val="C0C0C0"/>
                  </a:outerShdw>
                </a:effectLst>
              </a:rPr>
              <a:t>Osteoar</a:t>
            </a:r>
            <a:r>
              <a:rPr lang="cs-CZ" sz="1700" b="1" dirty="0" err="1">
                <a:effectLst>
                  <a:outerShdw blurRad="38100" dist="38100" dir="2700000" algn="tl">
                    <a:srgbClr val="C0C0C0"/>
                  </a:outerShdw>
                </a:effectLst>
              </a:rPr>
              <a:t>tróza</a:t>
            </a:r>
            <a:endParaRPr lang="en-US" sz="1700" b="1" dirty="0">
              <a:effectLst>
                <a:outerShdw blurRad="38100" dist="38100" dir="2700000" algn="tl">
                  <a:srgbClr val="C0C0C0"/>
                </a:outerShdw>
              </a:effectLst>
            </a:endParaRPr>
          </a:p>
        </p:txBody>
      </p:sp>
      <p:sp>
        <p:nvSpPr>
          <p:cNvPr id="14343" name="Text Box 7">
            <a:extLst>
              <a:ext uri="{FF2B5EF4-FFF2-40B4-BE49-F238E27FC236}">
                <a16:creationId xmlns:a16="http://schemas.microsoft.com/office/drawing/2014/main" id="{37F59730-204C-426B-88F7-7C665DA9EEF2}"/>
              </a:ext>
            </a:extLst>
          </p:cNvPr>
          <p:cNvSpPr txBox="1">
            <a:spLocks noChangeArrowheads="1"/>
          </p:cNvSpPr>
          <p:nvPr/>
        </p:nvSpPr>
        <p:spPr bwMode="auto">
          <a:xfrm>
            <a:off x="3775870" y="5938839"/>
            <a:ext cx="887413" cy="350837"/>
          </a:xfrm>
          <a:prstGeom prst="rect">
            <a:avLst/>
          </a:prstGeom>
          <a:noFill/>
          <a:ln w="19050">
            <a:noFill/>
            <a:miter lim="800000"/>
            <a:headEnd/>
            <a:tailEnd/>
          </a:ln>
          <a:effectLst/>
        </p:spPr>
        <p:txBody>
          <a:bodyPr>
            <a:spAutoFit/>
          </a:bodyPr>
          <a:lstStyle/>
          <a:p>
            <a:pPr>
              <a:defRPr/>
            </a:pPr>
            <a:r>
              <a:rPr lang="cs-CZ" sz="1700" b="1" dirty="0">
                <a:effectLst>
                  <a:outerShdw blurRad="38100" dist="38100" dir="2700000" algn="tl">
                    <a:srgbClr val="C0C0C0"/>
                  </a:outerShdw>
                </a:effectLst>
              </a:rPr>
              <a:t>Kůže</a:t>
            </a:r>
            <a:endParaRPr lang="en-US" sz="1700" b="1" dirty="0">
              <a:effectLst>
                <a:outerShdw blurRad="38100" dist="38100" dir="2700000" algn="tl">
                  <a:srgbClr val="C0C0C0"/>
                </a:outerShdw>
              </a:effectLst>
            </a:endParaRPr>
          </a:p>
        </p:txBody>
      </p:sp>
      <p:sp>
        <p:nvSpPr>
          <p:cNvPr id="14344" name="Text Box 8">
            <a:extLst>
              <a:ext uri="{FF2B5EF4-FFF2-40B4-BE49-F238E27FC236}">
                <a16:creationId xmlns:a16="http://schemas.microsoft.com/office/drawing/2014/main" id="{BF22EC6A-BF90-4840-A25F-42DB95D78884}"/>
              </a:ext>
            </a:extLst>
          </p:cNvPr>
          <p:cNvSpPr txBox="1">
            <a:spLocks noChangeArrowheads="1"/>
          </p:cNvSpPr>
          <p:nvPr/>
        </p:nvSpPr>
        <p:spPr bwMode="auto">
          <a:xfrm>
            <a:off x="1169195" y="3789364"/>
            <a:ext cx="3421064" cy="353943"/>
          </a:xfrm>
          <a:prstGeom prst="rect">
            <a:avLst/>
          </a:prstGeom>
          <a:noFill/>
          <a:ln w="19050">
            <a:noFill/>
            <a:miter lim="800000"/>
            <a:headEnd/>
            <a:tailEnd/>
          </a:ln>
          <a:effectLst/>
        </p:spPr>
        <p:txBody>
          <a:bodyPr wrap="square">
            <a:spAutoFit/>
          </a:bodyPr>
          <a:lstStyle/>
          <a:p>
            <a:pPr>
              <a:defRPr/>
            </a:pPr>
            <a:r>
              <a:rPr lang="cs-CZ" sz="1700" b="1" dirty="0"/>
              <a:t>Choroby močového měchýře</a:t>
            </a:r>
            <a:endParaRPr lang="en-US" sz="1700" b="1" dirty="0"/>
          </a:p>
        </p:txBody>
      </p:sp>
      <p:sp>
        <p:nvSpPr>
          <p:cNvPr id="14345" name="Text Box 9">
            <a:extLst>
              <a:ext uri="{FF2B5EF4-FFF2-40B4-BE49-F238E27FC236}">
                <a16:creationId xmlns:a16="http://schemas.microsoft.com/office/drawing/2014/main" id="{B353BD4D-B1EA-4FAC-B5B8-345BAB1AFC4D}"/>
              </a:ext>
            </a:extLst>
          </p:cNvPr>
          <p:cNvSpPr txBox="1">
            <a:spLocks noChangeArrowheads="1"/>
          </p:cNvSpPr>
          <p:nvPr/>
        </p:nvSpPr>
        <p:spPr bwMode="auto">
          <a:xfrm>
            <a:off x="6838158" y="4276726"/>
            <a:ext cx="2949575" cy="1092607"/>
          </a:xfrm>
          <a:prstGeom prst="rect">
            <a:avLst/>
          </a:prstGeom>
          <a:noFill/>
          <a:ln w="19050">
            <a:noFill/>
            <a:miter lim="800000"/>
            <a:headEnd/>
            <a:tailEnd/>
          </a:ln>
          <a:effectLst/>
        </p:spPr>
        <p:txBody>
          <a:bodyPr>
            <a:spAutoFit/>
          </a:bodyPr>
          <a:lstStyle/>
          <a:p>
            <a:pPr>
              <a:defRPr/>
            </a:pPr>
            <a:r>
              <a:rPr lang="cs-CZ" sz="1700" b="1" dirty="0"/>
              <a:t>Nádory</a:t>
            </a:r>
            <a:endParaRPr lang="en-US" sz="1700" b="1" dirty="0"/>
          </a:p>
          <a:p>
            <a:pPr>
              <a:defRPr/>
            </a:pPr>
            <a:r>
              <a:rPr lang="cs-CZ" sz="1600" dirty="0"/>
              <a:t>Prsu, dělohy, děložního čípku, střeva, jícnu, pankreatu, prostaty, ledviny</a:t>
            </a:r>
            <a:endParaRPr lang="en-US" sz="1600" dirty="0">
              <a:sym typeface="Symbol" pitchFamily="18" charset="2"/>
            </a:endParaRPr>
          </a:p>
        </p:txBody>
      </p:sp>
      <p:sp>
        <p:nvSpPr>
          <p:cNvPr id="14346" name="Text Box 10">
            <a:extLst>
              <a:ext uri="{FF2B5EF4-FFF2-40B4-BE49-F238E27FC236}">
                <a16:creationId xmlns:a16="http://schemas.microsoft.com/office/drawing/2014/main" id="{7F84B170-8FE7-44B5-89CC-19185A201C9E}"/>
              </a:ext>
            </a:extLst>
          </p:cNvPr>
          <p:cNvSpPr txBox="1">
            <a:spLocks noChangeArrowheads="1"/>
          </p:cNvSpPr>
          <p:nvPr/>
        </p:nvSpPr>
        <p:spPr bwMode="auto">
          <a:xfrm>
            <a:off x="6848160" y="5708334"/>
            <a:ext cx="2949575" cy="595313"/>
          </a:xfrm>
          <a:prstGeom prst="rect">
            <a:avLst/>
          </a:prstGeom>
          <a:noFill/>
          <a:ln w="19050">
            <a:noFill/>
            <a:miter lim="800000"/>
            <a:headEnd/>
            <a:tailEnd/>
          </a:ln>
          <a:effectLst/>
        </p:spPr>
        <p:txBody>
          <a:bodyPr>
            <a:spAutoFit/>
          </a:bodyPr>
          <a:lstStyle/>
          <a:p>
            <a:pPr>
              <a:defRPr/>
            </a:pPr>
            <a:r>
              <a:rPr lang="cs-CZ" sz="1700" b="1" dirty="0">
                <a:effectLst>
                  <a:outerShdw blurRad="38100" dist="38100" dir="2700000" algn="tl">
                    <a:srgbClr val="C0C0C0"/>
                  </a:outerShdw>
                </a:effectLst>
              </a:rPr>
              <a:t>Zánět žil</a:t>
            </a:r>
            <a:endParaRPr lang="en-US" sz="1700" b="1" dirty="0">
              <a:effectLst>
                <a:outerShdw blurRad="38100" dist="38100" dir="2700000" algn="tl">
                  <a:srgbClr val="C0C0C0"/>
                </a:outerShdw>
              </a:effectLst>
            </a:endParaRPr>
          </a:p>
          <a:p>
            <a:pPr>
              <a:defRPr/>
            </a:pPr>
            <a:r>
              <a:rPr lang="cs-CZ" sz="1600" dirty="0">
                <a:effectLst>
                  <a:outerShdw blurRad="38100" dist="38100" dir="2700000" algn="tl">
                    <a:srgbClr val="C0C0C0"/>
                  </a:outerShdw>
                </a:effectLst>
              </a:rPr>
              <a:t>venostáza</a:t>
            </a:r>
            <a:endParaRPr lang="en-US" sz="1600" dirty="0">
              <a:effectLst>
                <a:outerShdw blurRad="38100" dist="38100" dir="2700000" algn="tl">
                  <a:srgbClr val="C0C0C0"/>
                </a:outerShdw>
              </a:effectLst>
              <a:sym typeface="Symbol" pitchFamily="18" charset="2"/>
            </a:endParaRPr>
          </a:p>
        </p:txBody>
      </p:sp>
      <p:sp>
        <p:nvSpPr>
          <p:cNvPr id="14347" name="Text Box 11">
            <a:extLst>
              <a:ext uri="{FF2B5EF4-FFF2-40B4-BE49-F238E27FC236}">
                <a16:creationId xmlns:a16="http://schemas.microsoft.com/office/drawing/2014/main" id="{877C854E-A57C-46F8-BF00-CBBCFAA60E28}"/>
              </a:ext>
            </a:extLst>
          </p:cNvPr>
          <p:cNvSpPr txBox="1">
            <a:spLocks noChangeArrowheads="1"/>
          </p:cNvSpPr>
          <p:nvPr/>
        </p:nvSpPr>
        <p:spPr bwMode="auto">
          <a:xfrm>
            <a:off x="4090194" y="6330950"/>
            <a:ext cx="889000" cy="350838"/>
          </a:xfrm>
          <a:prstGeom prst="rect">
            <a:avLst/>
          </a:prstGeom>
          <a:noFill/>
          <a:ln w="19050">
            <a:noFill/>
            <a:miter lim="800000"/>
            <a:headEnd/>
            <a:tailEnd/>
          </a:ln>
          <a:effectLst/>
        </p:spPr>
        <p:txBody>
          <a:bodyPr>
            <a:spAutoFit/>
          </a:bodyPr>
          <a:lstStyle/>
          <a:p>
            <a:pPr>
              <a:defRPr/>
            </a:pPr>
            <a:r>
              <a:rPr lang="cs-CZ" sz="1700" b="1" dirty="0">
                <a:effectLst>
                  <a:outerShdw blurRad="38100" dist="38100" dir="2700000" algn="tl">
                    <a:srgbClr val="C0C0C0"/>
                  </a:outerShdw>
                </a:effectLst>
              </a:rPr>
              <a:t>Dna</a:t>
            </a:r>
            <a:endParaRPr lang="en-US" sz="1700" b="1" dirty="0">
              <a:effectLst>
                <a:outerShdw blurRad="38100" dist="38100" dir="2700000" algn="tl">
                  <a:srgbClr val="C0C0C0"/>
                </a:outerShdw>
              </a:effectLst>
            </a:endParaRPr>
          </a:p>
        </p:txBody>
      </p:sp>
      <p:grpSp>
        <p:nvGrpSpPr>
          <p:cNvPr id="8205" name="Group 13">
            <a:extLst>
              <a:ext uri="{FF2B5EF4-FFF2-40B4-BE49-F238E27FC236}">
                <a16:creationId xmlns:a16="http://schemas.microsoft.com/office/drawing/2014/main" id="{8DC98358-8162-44EF-BBFF-5D1791C7358E}"/>
              </a:ext>
            </a:extLst>
          </p:cNvPr>
          <p:cNvGrpSpPr>
            <a:grpSpLocks/>
          </p:cNvGrpSpPr>
          <p:nvPr/>
        </p:nvGrpSpPr>
        <p:grpSpPr bwMode="auto">
          <a:xfrm>
            <a:off x="4645820" y="1125539"/>
            <a:ext cx="2378075" cy="5419725"/>
            <a:chOff x="2081" y="642"/>
            <a:chExt cx="1496" cy="3414"/>
          </a:xfrm>
        </p:grpSpPr>
        <p:sp>
          <p:nvSpPr>
            <p:cNvPr id="14350" name="Freeform 14">
              <a:extLst>
                <a:ext uri="{FF2B5EF4-FFF2-40B4-BE49-F238E27FC236}">
                  <a16:creationId xmlns:a16="http://schemas.microsoft.com/office/drawing/2014/main" id="{917D7C90-2863-4D29-B3F3-ADA9BD6AE7F3}"/>
                </a:ext>
              </a:extLst>
            </p:cNvPr>
            <p:cNvSpPr>
              <a:spLocks/>
            </p:cNvSpPr>
            <p:nvPr/>
          </p:nvSpPr>
          <p:spPr bwMode="auto">
            <a:xfrm>
              <a:off x="2081" y="642"/>
              <a:ext cx="1496" cy="3414"/>
            </a:xfrm>
            <a:custGeom>
              <a:avLst/>
              <a:gdLst/>
              <a:ahLst/>
              <a:cxnLst>
                <a:cxn ang="0">
                  <a:pos x="378" y="547"/>
                </a:cxn>
                <a:cxn ang="0">
                  <a:pos x="318" y="784"/>
                </a:cxn>
                <a:cxn ang="0">
                  <a:pos x="297" y="992"/>
                </a:cxn>
                <a:cxn ang="0">
                  <a:pos x="212" y="1192"/>
                </a:cxn>
                <a:cxn ang="0">
                  <a:pos x="151" y="1414"/>
                </a:cxn>
                <a:cxn ang="0">
                  <a:pos x="76" y="1480"/>
                </a:cxn>
                <a:cxn ang="0">
                  <a:pos x="1" y="1580"/>
                </a:cxn>
                <a:cxn ang="0">
                  <a:pos x="39" y="1568"/>
                </a:cxn>
                <a:cxn ang="0">
                  <a:pos x="86" y="1551"/>
                </a:cxn>
                <a:cxn ang="0">
                  <a:pos x="33" y="1631"/>
                </a:cxn>
                <a:cxn ang="0">
                  <a:pos x="38" y="1741"/>
                </a:cxn>
                <a:cxn ang="0">
                  <a:pos x="151" y="1695"/>
                </a:cxn>
                <a:cxn ang="0">
                  <a:pos x="230" y="1536"/>
                </a:cxn>
                <a:cxn ang="0">
                  <a:pos x="299" y="1378"/>
                </a:cxn>
                <a:cxn ang="0">
                  <a:pos x="385" y="1260"/>
                </a:cxn>
                <a:cxn ang="0">
                  <a:pos x="392" y="1282"/>
                </a:cxn>
                <a:cxn ang="0">
                  <a:pos x="438" y="1419"/>
                </a:cxn>
                <a:cxn ang="0">
                  <a:pos x="409" y="1594"/>
                </a:cxn>
                <a:cxn ang="0">
                  <a:pos x="469" y="1944"/>
                </a:cxn>
                <a:cxn ang="0">
                  <a:pos x="495" y="2249"/>
                </a:cxn>
                <a:cxn ang="0">
                  <a:pos x="535" y="2623"/>
                </a:cxn>
                <a:cxn ang="0">
                  <a:pos x="543" y="2818"/>
                </a:cxn>
                <a:cxn ang="0">
                  <a:pos x="448" y="2935"/>
                </a:cxn>
                <a:cxn ang="0">
                  <a:pos x="439" y="3048"/>
                </a:cxn>
                <a:cxn ang="0">
                  <a:pos x="525" y="3015"/>
                </a:cxn>
                <a:cxn ang="0">
                  <a:pos x="643" y="2899"/>
                </a:cxn>
                <a:cxn ang="0">
                  <a:pos x="686" y="2828"/>
                </a:cxn>
                <a:cxn ang="0">
                  <a:pos x="688" y="2575"/>
                </a:cxn>
                <a:cxn ang="0">
                  <a:pos x="701" y="2203"/>
                </a:cxn>
                <a:cxn ang="0">
                  <a:pos x="725" y="1818"/>
                </a:cxn>
                <a:cxn ang="0">
                  <a:pos x="749" y="2089"/>
                </a:cxn>
                <a:cxn ang="0">
                  <a:pos x="778" y="2285"/>
                </a:cxn>
                <a:cxn ang="0">
                  <a:pos x="789" y="2673"/>
                </a:cxn>
                <a:cxn ang="0">
                  <a:pos x="770" y="2858"/>
                </a:cxn>
                <a:cxn ang="0">
                  <a:pos x="934" y="2984"/>
                </a:cxn>
                <a:cxn ang="0">
                  <a:pos x="1040" y="2991"/>
                </a:cxn>
                <a:cxn ang="0">
                  <a:pos x="962" y="2860"/>
                </a:cxn>
                <a:cxn ang="0">
                  <a:pos x="899" y="2713"/>
                </a:cxn>
                <a:cxn ang="0">
                  <a:pos x="967" y="2292"/>
                </a:cxn>
                <a:cxn ang="0">
                  <a:pos x="965" y="2002"/>
                </a:cxn>
                <a:cxn ang="0">
                  <a:pos x="1028" y="1536"/>
                </a:cxn>
                <a:cxn ang="0">
                  <a:pos x="1041" y="1341"/>
                </a:cxn>
                <a:cxn ang="0">
                  <a:pos x="1058" y="1238"/>
                </a:cxn>
                <a:cxn ang="0">
                  <a:pos x="1170" y="1416"/>
                </a:cxn>
                <a:cxn ang="0">
                  <a:pos x="1221" y="1594"/>
                </a:cxn>
                <a:cxn ang="0">
                  <a:pos x="1352" y="1728"/>
                </a:cxn>
                <a:cxn ang="0">
                  <a:pos x="1384" y="1605"/>
                </a:cxn>
                <a:cxn ang="0">
                  <a:pos x="1398" y="1588"/>
                </a:cxn>
                <a:cxn ang="0">
                  <a:pos x="1432" y="1582"/>
                </a:cxn>
                <a:cxn ang="0">
                  <a:pos x="1303" y="1409"/>
                </a:cxn>
                <a:cxn ang="0">
                  <a:pos x="1187" y="1061"/>
                </a:cxn>
                <a:cxn ang="0">
                  <a:pos x="1144" y="849"/>
                </a:cxn>
                <a:cxn ang="0">
                  <a:pos x="1107" y="574"/>
                </a:cxn>
                <a:cxn ang="0">
                  <a:pos x="892" y="448"/>
                </a:cxn>
                <a:cxn ang="0">
                  <a:pos x="825" y="340"/>
                </a:cxn>
                <a:cxn ang="0">
                  <a:pos x="880" y="215"/>
                </a:cxn>
                <a:cxn ang="0">
                  <a:pos x="891" y="149"/>
                </a:cxn>
                <a:cxn ang="0">
                  <a:pos x="679" y="5"/>
                </a:cxn>
                <a:cxn ang="0">
                  <a:pos x="569" y="160"/>
                </a:cxn>
                <a:cxn ang="0">
                  <a:pos x="579" y="232"/>
                </a:cxn>
                <a:cxn ang="0">
                  <a:pos x="639" y="344"/>
                </a:cxn>
                <a:cxn ang="0">
                  <a:pos x="596" y="431"/>
                </a:cxn>
              </a:cxnLst>
              <a:rect l="0" t="0" r="r" b="b"/>
              <a:pathLst>
                <a:path w="1433" h="3070">
                  <a:moveTo>
                    <a:pt x="579" y="439"/>
                  </a:moveTo>
                  <a:lnTo>
                    <a:pt x="570" y="443"/>
                  </a:lnTo>
                  <a:lnTo>
                    <a:pt x="563" y="447"/>
                  </a:lnTo>
                  <a:lnTo>
                    <a:pt x="555" y="451"/>
                  </a:lnTo>
                  <a:lnTo>
                    <a:pt x="548" y="454"/>
                  </a:lnTo>
                  <a:lnTo>
                    <a:pt x="541" y="457"/>
                  </a:lnTo>
                  <a:lnTo>
                    <a:pt x="534" y="460"/>
                  </a:lnTo>
                  <a:lnTo>
                    <a:pt x="528" y="463"/>
                  </a:lnTo>
                  <a:lnTo>
                    <a:pt x="522" y="466"/>
                  </a:lnTo>
                  <a:lnTo>
                    <a:pt x="516" y="468"/>
                  </a:lnTo>
                  <a:lnTo>
                    <a:pt x="510" y="471"/>
                  </a:lnTo>
                  <a:lnTo>
                    <a:pt x="504" y="473"/>
                  </a:lnTo>
                  <a:lnTo>
                    <a:pt x="498" y="476"/>
                  </a:lnTo>
                  <a:lnTo>
                    <a:pt x="493" y="479"/>
                  </a:lnTo>
                  <a:lnTo>
                    <a:pt x="487" y="481"/>
                  </a:lnTo>
                  <a:lnTo>
                    <a:pt x="481" y="484"/>
                  </a:lnTo>
                  <a:lnTo>
                    <a:pt x="475" y="487"/>
                  </a:lnTo>
                  <a:lnTo>
                    <a:pt x="469" y="490"/>
                  </a:lnTo>
                  <a:lnTo>
                    <a:pt x="462" y="494"/>
                  </a:lnTo>
                  <a:lnTo>
                    <a:pt x="454" y="498"/>
                  </a:lnTo>
                  <a:lnTo>
                    <a:pt x="446" y="502"/>
                  </a:lnTo>
                  <a:lnTo>
                    <a:pt x="438" y="507"/>
                  </a:lnTo>
                  <a:lnTo>
                    <a:pt x="429" y="512"/>
                  </a:lnTo>
                  <a:lnTo>
                    <a:pt x="421" y="517"/>
                  </a:lnTo>
                  <a:lnTo>
                    <a:pt x="412" y="522"/>
                  </a:lnTo>
                  <a:lnTo>
                    <a:pt x="404" y="527"/>
                  </a:lnTo>
                  <a:lnTo>
                    <a:pt x="397" y="532"/>
                  </a:lnTo>
                  <a:lnTo>
                    <a:pt x="390" y="537"/>
                  </a:lnTo>
                  <a:lnTo>
                    <a:pt x="383" y="542"/>
                  </a:lnTo>
                  <a:lnTo>
                    <a:pt x="378" y="547"/>
                  </a:lnTo>
                  <a:lnTo>
                    <a:pt x="373" y="551"/>
                  </a:lnTo>
                  <a:lnTo>
                    <a:pt x="370" y="555"/>
                  </a:lnTo>
                  <a:lnTo>
                    <a:pt x="368" y="559"/>
                  </a:lnTo>
                  <a:lnTo>
                    <a:pt x="366" y="563"/>
                  </a:lnTo>
                  <a:lnTo>
                    <a:pt x="363" y="568"/>
                  </a:lnTo>
                  <a:lnTo>
                    <a:pt x="360" y="573"/>
                  </a:lnTo>
                  <a:lnTo>
                    <a:pt x="357" y="578"/>
                  </a:lnTo>
                  <a:lnTo>
                    <a:pt x="353" y="584"/>
                  </a:lnTo>
                  <a:lnTo>
                    <a:pt x="349" y="591"/>
                  </a:lnTo>
                  <a:lnTo>
                    <a:pt x="344" y="597"/>
                  </a:lnTo>
                  <a:lnTo>
                    <a:pt x="340" y="604"/>
                  </a:lnTo>
                  <a:lnTo>
                    <a:pt x="336" y="611"/>
                  </a:lnTo>
                  <a:lnTo>
                    <a:pt x="332" y="619"/>
                  </a:lnTo>
                  <a:lnTo>
                    <a:pt x="328" y="627"/>
                  </a:lnTo>
                  <a:lnTo>
                    <a:pt x="324" y="634"/>
                  </a:lnTo>
                  <a:lnTo>
                    <a:pt x="321" y="643"/>
                  </a:lnTo>
                  <a:lnTo>
                    <a:pt x="319" y="651"/>
                  </a:lnTo>
                  <a:lnTo>
                    <a:pt x="317" y="659"/>
                  </a:lnTo>
                  <a:lnTo>
                    <a:pt x="316" y="667"/>
                  </a:lnTo>
                  <a:lnTo>
                    <a:pt x="315" y="676"/>
                  </a:lnTo>
                  <a:lnTo>
                    <a:pt x="315" y="685"/>
                  </a:lnTo>
                  <a:lnTo>
                    <a:pt x="315" y="695"/>
                  </a:lnTo>
                  <a:lnTo>
                    <a:pt x="315" y="706"/>
                  </a:lnTo>
                  <a:lnTo>
                    <a:pt x="315" y="717"/>
                  </a:lnTo>
                  <a:lnTo>
                    <a:pt x="315" y="728"/>
                  </a:lnTo>
                  <a:lnTo>
                    <a:pt x="316" y="740"/>
                  </a:lnTo>
                  <a:lnTo>
                    <a:pt x="316" y="751"/>
                  </a:lnTo>
                  <a:lnTo>
                    <a:pt x="317" y="763"/>
                  </a:lnTo>
                  <a:lnTo>
                    <a:pt x="317" y="774"/>
                  </a:lnTo>
                  <a:lnTo>
                    <a:pt x="318" y="784"/>
                  </a:lnTo>
                  <a:lnTo>
                    <a:pt x="318" y="795"/>
                  </a:lnTo>
                  <a:lnTo>
                    <a:pt x="319" y="804"/>
                  </a:lnTo>
                  <a:lnTo>
                    <a:pt x="319" y="813"/>
                  </a:lnTo>
                  <a:lnTo>
                    <a:pt x="320" y="820"/>
                  </a:lnTo>
                  <a:lnTo>
                    <a:pt x="320" y="827"/>
                  </a:lnTo>
                  <a:lnTo>
                    <a:pt x="320" y="833"/>
                  </a:lnTo>
                  <a:lnTo>
                    <a:pt x="320" y="840"/>
                  </a:lnTo>
                  <a:lnTo>
                    <a:pt x="320" y="847"/>
                  </a:lnTo>
                  <a:lnTo>
                    <a:pt x="320" y="854"/>
                  </a:lnTo>
                  <a:lnTo>
                    <a:pt x="319" y="861"/>
                  </a:lnTo>
                  <a:lnTo>
                    <a:pt x="319" y="869"/>
                  </a:lnTo>
                  <a:lnTo>
                    <a:pt x="319" y="877"/>
                  </a:lnTo>
                  <a:lnTo>
                    <a:pt x="319" y="884"/>
                  </a:lnTo>
                  <a:lnTo>
                    <a:pt x="318" y="892"/>
                  </a:lnTo>
                  <a:lnTo>
                    <a:pt x="318" y="899"/>
                  </a:lnTo>
                  <a:lnTo>
                    <a:pt x="317" y="907"/>
                  </a:lnTo>
                  <a:lnTo>
                    <a:pt x="316" y="914"/>
                  </a:lnTo>
                  <a:lnTo>
                    <a:pt x="315" y="921"/>
                  </a:lnTo>
                  <a:lnTo>
                    <a:pt x="314" y="927"/>
                  </a:lnTo>
                  <a:lnTo>
                    <a:pt x="313" y="933"/>
                  </a:lnTo>
                  <a:lnTo>
                    <a:pt x="312" y="939"/>
                  </a:lnTo>
                  <a:lnTo>
                    <a:pt x="310" y="944"/>
                  </a:lnTo>
                  <a:lnTo>
                    <a:pt x="309" y="950"/>
                  </a:lnTo>
                  <a:lnTo>
                    <a:pt x="307" y="955"/>
                  </a:lnTo>
                  <a:lnTo>
                    <a:pt x="305" y="962"/>
                  </a:lnTo>
                  <a:lnTo>
                    <a:pt x="304" y="968"/>
                  </a:lnTo>
                  <a:lnTo>
                    <a:pt x="302" y="974"/>
                  </a:lnTo>
                  <a:lnTo>
                    <a:pt x="301" y="980"/>
                  </a:lnTo>
                  <a:lnTo>
                    <a:pt x="299" y="986"/>
                  </a:lnTo>
                  <a:lnTo>
                    <a:pt x="297" y="992"/>
                  </a:lnTo>
                  <a:lnTo>
                    <a:pt x="295" y="998"/>
                  </a:lnTo>
                  <a:lnTo>
                    <a:pt x="293" y="1004"/>
                  </a:lnTo>
                  <a:lnTo>
                    <a:pt x="290" y="1010"/>
                  </a:lnTo>
                  <a:lnTo>
                    <a:pt x="288" y="1016"/>
                  </a:lnTo>
                  <a:lnTo>
                    <a:pt x="285" y="1021"/>
                  </a:lnTo>
                  <a:lnTo>
                    <a:pt x="283" y="1026"/>
                  </a:lnTo>
                  <a:lnTo>
                    <a:pt x="280" y="1031"/>
                  </a:lnTo>
                  <a:lnTo>
                    <a:pt x="277" y="1035"/>
                  </a:lnTo>
                  <a:lnTo>
                    <a:pt x="274" y="1040"/>
                  </a:lnTo>
                  <a:lnTo>
                    <a:pt x="271" y="1045"/>
                  </a:lnTo>
                  <a:lnTo>
                    <a:pt x="268" y="1049"/>
                  </a:lnTo>
                  <a:lnTo>
                    <a:pt x="265" y="1054"/>
                  </a:lnTo>
                  <a:lnTo>
                    <a:pt x="262" y="1059"/>
                  </a:lnTo>
                  <a:lnTo>
                    <a:pt x="259" y="1065"/>
                  </a:lnTo>
                  <a:lnTo>
                    <a:pt x="256" y="1070"/>
                  </a:lnTo>
                  <a:lnTo>
                    <a:pt x="254" y="1076"/>
                  </a:lnTo>
                  <a:lnTo>
                    <a:pt x="251" y="1081"/>
                  </a:lnTo>
                  <a:lnTo>
                    <a:pt x="248" y="1087"/>
                  </a:lnTo>
                  <a:lnTo>
                    <a:pt x="246" y="1093"/>
                  </a:lnTo>
                  <a:lnTo>
                    <a:pt x="243" y="1099"/>
                  </a:lnTo>
                  <a:lnTo>
                    <a:pt x="241" y="1105"/>
                  </a:lnTo>
                  <a:lnTo>
                    <a:pt x="238" y="1112"/>
                  </a:lnTo>
                  <a:lnTo>
                    <a:pt x="236" y="1119"/>
                  </a:lnTo>
                  <a:lnTo>
                    <a:pt x="233" y="1126"/>
                  </a:lnTo>
                  <a:lnTo>
                    <a:pt x="230" y="1135"/>
                  </a:lnTo>
                  <a:lnTo>
                    <a:pt x="227" y="1145"/>
                  </a:lnTo>
                  <a:lnTo>
                    <a:pt x="224" y="1156"/>
                  </a:lnTo>
                  <a:lnTo>
                    <a:pt x="220" y="1167"/>
                  </a:lnTo>
                  <a:lnTo>
                    <a:pt x="216" y="1179"/>
                  </a:lnTo>
                  <a:lnTo>
                    <a:pt x="212" y="1192"/>
                  </a:lnTo>
                  <a:lnTo>
                    <a:pt x="209" y="1205"/>
                  </a:lnTo>
                  <a:lnTo>
                    <a:pt x="205" y="1217"/>
                  </a:lnTo>
                  <a:lnTo>
                    <a:pt x="201" y="1230"/>
                  </a:lnTo>
                  <a:lnTo>
                    <a:pt x="197" y="1242"/>
                  </a:lnTo>
                  <a:lnTo>
                    <a:pt x="194" y="1253"/>
                  </a:lnTo>
                  <a:lnTo>
                    <a:pt x="191" y="1264"/>
                  </a:lnTo>
                  <a:lnTo>
                    <a:pt x="188" y="1274"/>
                  </a:lnTo>
                  <a:lnTo>
                    <a:pt x="186" y="1283"/>
                  </a:lnTo>
                  <a:lnTo>
                    <a:pt x="184" y="1290"/>
                  </a:lnTo>
                  <a:lnTo>
                    <a:pt x="183" y="1297"/>
                  </a:lnTo>
                  <a:lnTo>
                    <a:pt x="181" y="1304"/>
                  </a:lnTo>
                  <a:lnTo>
                    <a:pt x="179" y="1311"/>
                  </a:lnTo>
                  <a:lnTo>
                    <a:pt x="178" y="1318"/>
                  </a:lnTo>
                  <a:lnTo>
                    <a:pt x="176" y="1326"/>
                  </a:lnTo>
                  <a:lnTo>
                    <a:pt x="174" y="1333"/>
                  </a:lnTo>
                  <a:lnTo>
                    <a:pt x="172" y="1340"/>
                  </a:lnTo>
                  <a:lnTo>
                    <a:pt x="170" y="1347"/>
                  </a:lnTo>
                  <a:lnTo>
                    <a:pt x="168" y="1354"/>
                  </a:lnTo>
                  <a:lnTo>
                    <a:pt x="166" y="1360"/>
                  </a:lnTo>
                  <a:lnTo>
                    <a:pt x="165" y="1367"/>
                  </a:lnTo>
                  <a:lnTo>
                    <a:pt x="163" y="1373"/>
                  </a:lnTo>
                  <a:lnTo>
                    <a:pt x="161" y="1379"/>
                  </a:lnTo>
                  <a:lnTo>
                    <a:pt x="159" y="1384"/>
                  </a:lnTo>
                  <a:lnTo>
                    <a:pt x="158" y="1389"/>
                  </a:lnTo>
                  <a:lnTo>
                    <a:pt x="156" y="1394"/>
                  </a:lnTo>
                  <a:lnTo>
                    <a:pt x="155" y="1399"/>
                  </a:lnTo>
                  <a:lnTo>
                    <a:pt x="154" y="1403"/>
                  </a:lnTo>
                  <a:lnTo>
                    <a:pt x="152" y="1407"/>
                  </a:lnTo>
                  <a:lnTo>
                    <a:pt x="151" y="1411"/>
                  </a:lnTo>
                  <a:lnTo>
                    <a:pt x="151" y="1414"/>
                  </a:lnTo>
                  <a:lnTo>
                    <a:pt x="149" y="1418"/>
                  </a:lnTo>
                  <a:lnTo>
                    <a:pt x="148" y="1421"/>
                  </a:lnTo>
                  <a:lnTo>
                    <a:pt x="147" y="1425"/>
                  </a:lnTo>
                  <a:lnTo>
                    <a:pt x="146" y="1428"/>
                  </a:lnTo>
                  <a:lnTo>
                    <a:pt x="145" y="1431"/>
                  </a:lnTo>
                  <a:lnTo>
                    <a:pt x="143" y="1434"/>
                  </a:lnTo>
                  <a:lnTo>
                    <a:pt x="142" y="1436"/>
                  </a:lnTo>
                  <a:lnTo>
                    <a:pt x="140" y="1439"/>
                  </a:lnTo>
                  <a:lnTo>
                    <a:pt x="138" y="1442"/>
                  </a:lnTo>
                  <a:lnTo>
                    <a:pt x="135" y="1444"/>
                  </a:lnTo>
                  <a:lnTo>
                    <a:pt x="132" y="1446"/>
                  </a:lnTo>
                  <a:lnTo>
                    <a:pt x="129" y="1448"/>
                  </a:lnTo>
                  <a:lnTo>
                    <a:pt x="127" y="1450"/>
                  </a:lnTo>
                  <a:lnTo>
                    <a:pt x="124" y="1451"/>
                  </a:lnTo>
                  <a:lnTo>
                    <a:pt x="122" y="1453"/>
                  </a:lnTo>
                  <a:lnTo>
                    <a:pt x="119" y="1454"/>
                  </a:lnTo>
                  <a:lnTo>
                    <a:pt x="117" y="1455"/>
                  </a:lnTo>
                  <a:lnTo>
                    <a:pt x="114" y="1456"/>
                  </a:lnTo>
                  <a:lnTo>
                    <a:pt x="112" y="1457"/>
                  </a:lnTo>
                  <a:lnTo>
                    <a:pt x="109" y="1458"/>
                  </a:lnTo>
                  <a:lnTo>
                    <a:pt x="107" y="1459"/>
                  </a:lnTo>
                  <a:lnTo>
                    <a:pt x="104" y="1460"/>
                  </a:lnTo>
                  <a:lnTo>
                    <a:pt x="102" y="1461"/>
                  </a:lnTo>
                  <a:lnTo>
                    <a:pt x="99" y="1463"/>
                  </a:lnTo>
                  <a:lnTo>
                    <a:pt x="95" y="1465"/>
                  </a:lnTo>
                  <a:lnTo>
                    <a:pt x="92" y="1467"/>
                  </a:lnTo>
                  <a:lnTo>
                    <a:pt x="89" y="1470"/>
                  </a:lnTo>
                  <a:lnTo>
                    <a:pt x="85" y="1473"/>
                  </a:lnTo>
                  <a:lnTo>
                    <a:pt x="80" y="1476"/>
                  </a:lnTo>
                  <a:lnTo>
                    <a:pt x="76" y="1480"/>
                  </a:lnTo>
                  <a:lnTo>
                    <a:pt x="71" y="1483"/>
                  </a:lnTo>
                  <a:lnTo>
                    <a:pt x="66" y="1486"/>
                  </a:lnTo>
                  <a:lnTo>
                    <a:pt x="61" y="1490"/>
                  </a:lnTo>
                  <a:lnTo>
                    <a:pt x="57" y="1493"/>
                  </a:lnTo>
                  <a:lnTo>
                    <a:pt x="52" y="1497"/>
                  </a:lnTo>
                  <a:lnTo>
                    <a:pt x="47" y="1501"/>
                  </a:lnTo>
                  <a:lnTo>
                    <a:pt x="42" y="1505"/>
                  </a:lnTo>
                  <a:lnTo>
                    <a:pt x="38" y="1509"/>
                  </a:lnTo>
                  <a:lnTo>
                    <a:pt x="34" y="1513"/>
                  </a:lnTo>
                  <a:lnTo>
                    <a:pt x="30" y="1517"/>
                  </a:lnTo>
                  <a:lnTo>
                    <a:pt x="26" y="1521"/>
                  </a:lnTo>
                  <a:lnTo>
                    <a:pt x="23" y="1525"/>
                  </a:lnTo>
                  <a:lnTo>
                    <a:pt x="21" y="1530"/>
                  </a:lnTo>
                  <a:lnTo>
                    <a:pt x="18" y="1534"/>
                  </a:lnTo>
                  <a:lnTo>
                    <a:pt x="16" y="1538"/>
                  </a:lnTo>
                  <a:lnTo>
                    <a:pt x="14" y="1542"/>
                  </a:lnTo>
                  <a:lnTo>
                    <a:pt x="12" y="1546"/>
                  </a:lnTo>
                  <a:lnTo>
                    <a:pt x="10" y="1549"/>
                  </a:lnTo>
                  <a:lnTo>
                    <a:pt x="8" y="1553"/>
                  </a:lnTo>
                  <a:lnTo>
                    <a:pt x="6" y="1556"/>
                  </a:lnTo>
                  <a:lnTo>
                    <a:pt x="5" y="1558"/>
                  </a:lnTo>
                  <a:lnTo>
                    <a:pt x="3" y="1561"/>
                  </a:lnTo>
                  <a:lnTo>
                    <a:pt x="2" y="1564"/>
                  </a:lnTo>
                  <a:lnTo>
                    <a:pt x="1" y="1566"/>
                  </a:lnTo>
                  <a:lnTo>
                    <a:pt x="1" y="1569"/>
                  </a:lnTo>
                  <a:lnTo>
                    <a:pt x="0" y="1571"/>
                  </a:lnTo>
                  <a:lnTo>
                    <a:pt x="0" y="1573"/>
                  </a:lnTo>
                  <a:lnTo>
                    <a:pt x="0" y="1576"/>
                  </a:lnTo>
                  <a:lnTo>
                    <a:pt x="1" y="1578"/>
                  </a:lnTo>
                  <a:lnTo>
                    <a:pt x="1" y="1580"/>
                  </a:lnTo>
                  <a:lnTo>
                    <a:pt x="2" y="1582"/>
                  </a:lnTo>
                  <a:lnTo>
                    <a:pt x="3" y="1584"/>
                  </a:lnTo>
                  <a:lnTo>
                    <a:pt x="3" y="1586"/>
                  </a:lnTo>
                  <a:lnTo>
                    <a:pt x="4" y="1588"/>
                  </a:lnTo>
                  <a:lnTo>
                    <a:pt x="5" y="1589"/>
                  </a:lnTo>
                  <a:lnTo>
                    <a:pt x="5" y="1591"/>
                  </a:lnTo>
                  <a:lnTo>
                    <a:pt x="6" y="1592"/>
                  </a:lnTo>
                  <a:lnTo>
                    <a:pt x="7" y="1593"/>
                  </a:lnTo>
                  <a:lnTo>
                    <a:pt x="8" y="1594"/>
                  </a:lnTo>
                  <a:lnTo>
                    <a:pt x="10" y="1594"/>
                  </a:lnTo>
                  <a:lnTo>
                    <a:pt x="11" y="1595"/>
                  </a:lnTo>
                  <a:lnTo>
                    <a:pt x="13" y="1595"/>
                  </a:lnTo>
                  <a:lnTo>
                    <a:pt x="15" y="1595"/>
                  </a:lnTo>
                  <a:lnTo>
                    <a:pt x="18" y="1595"/>
                  </a:lnTo>
                  <a:lnTo>
                    <a:pt x="21" y="1594"/>
                  </a:lnTo>
                  <a:lnTo>
                    <a:pt x="22" y="1593"/>
                  </a:lnTo>
                  <a:lnTo>
                    <a:pt x="23" y="1593"/>
                  </a:lnTo>
                  <a:lnTo>
                    <a:pt x="24" y="1592"/>
                  </a:lnTo>
                  <a:lnTo>
                    <a:pt x="26" y="1590"/>
                  </a:lnTo>
                  <a:lnTo>
                    <a:pt x="27" y="1589"/>
                  </a:lnTo>
                  <a:lnTo>
                    <a:pt x="28" y="1587"/>
                  </a:lnTo>
                  <a:lnTo>
                    <a:pt x="29" y="1586"/>
                  </a:lnTo>
                  <a:lnTo>
                    <a:pt x="30" y="1584"/>
                  </a:lnTo>
                  <a:lnTo>
                    <a:pt x="31" y="1582"/>
                  </a:lnTo>
                  <a:lnTo>
                    <a:pt x="32" y="1580"/>
                  </a:lnTo>
                  <a:lnTo>
                    <a:pt x="33" y="1577"/>
                  </a:lnTo>
                  <a:lnTo>
                    <a:pt x="34" y="1575"/>
                  </a:lnTo>
                  <a:lnTo>
                    <a:pt x="36" y="1573"/>
                  </a:lnTo>
                  <a:lnTo>
                    <a:pt x="37" y="1571"/>
                  </a:lnTo>
                  <a:lnTo>
                    <a:pt x="39" y="1568"/>
                  </a:lnTo>
                  <a:lnTo>
                    <a:pt x="41" y="1566"/>
                  </a:lnTo>
                  <a:lnTo>
                    <a:pt x="43" y="1563"/>
                  </a:lnTo>
                  <a:lnTo>
                    <a:pt x="45" y="1561"/>
                  </a:lnTo>
                  <a:lnTo>
                    <a:pt x="48" y="1558"/>
                  </a:lnTo>
                  <a:lnTo>
                    <a:pt x="50" y="1556"/>
                  </a:lnTo>
                  <a:lnTo>
                    <a:pt x="52" y="1554"/>
                  </a:lnTo>
                  <a:lnTo>
                    <a:pt x="54" y="1551"/>
                  </a:lnTo>
                  <a:lnTo>
                    <a:pt x="57" y="1550"/>
                  </a:lnTo>
                  <a:lnTo>
                    <a:pt x="59" y="1548"/>
                  </a:lnTo>
                  <a:lnTo>
                    <a:pt x="61" y="1546"/>
                  </a:lnTo>
                  <a:lnTo>
                    <a:pt x="63" y="1545"/>
                  </a:lnTo>
                  <a:lnTo>
                    <a:pt x="66" y="1543"/>
                  </a:lnTo>
                  <a:lnTo>
                    <a:pt x="68" y="1542"/>
                  </a:lnTo>
                  <a:lnTo>
                    <a:pt x="70" y="1541"/>
                  </a:lnTo>
                  <a:lnTo>
                    <a:pt x="72" y="1540"/>
                  </a:lnTo>
                  <a:lnTo>
                    <a:pt x="74" y="1539"/>
                  </a:lnTo>
                  <a:lnTo>
                    <a:pt x="77" y="1538"/>
                  </a:lnTo>
                  <a:lnTo>
                    <a:pt x="79" y="1538"/>
                  </a:lnTo>
                  <a:lnTo>
                    <a:pt x="81" y="1537"/>
                  </a:lnTo>
                  <a:lnTo>
                    <a:pt x="82" y="1537"/>
                  </a:lnTo>
                  <a:lnTo>
                    <a:pt x="84" y="1538"/>
                  </a:lnTo>
                  <a:lnTo>
                    <a:pt x="85" y="1538"/>
                  </a:lnTo>
                  <a:lnTo>
                    <a:pt x="86" y="1539"/>
                  </a:lnTo>
                  <a:lnTo>
                    <a:pt x="87" y="1541"/>
                  </a:lnTo>
                  <a:lnTo>
                    <a:pt x="87" y="1542"/>
                  </a:lnTo>
                  <a:lnTo>
                    <a:pt x="88" y="1544"/>
                  </a:lnTo>
                  <a:lnTo>
                    <a:pt x="88" y="1545"/>
                  </a:lnTo>
                  <a:lnTo>
                    <a:pt x="87" y="1547"/>
                  </a:lnTo>
                  <a:lnTo>
                    <a:pt x="87" y="1549"/>
                  </a:lnTo>
                  <a:lnTo>
                    <a:pt x="86" y="1551"/>
                  </a:lnTo>
                  <a:lnTo>
                    <a:pt x="84" y="1554"/>
                  </a:lnTo>
                  <a:lnTo>
                    <a:pt x="83" y="1556"/>
                  </a:lnTo>
                  <a:lnTo>
                    <a:pt x="81" y="1558"/>
                  </a:lnTo>
                  <a:lnTo>
                    <a:pt x="78" y="1560"/>
                  </a:lnTo>
                  <a:lnTo>
                    <a:pt x="76" y="1562"/>
                  </a:lnTo>
                  <a:lnTo>
                    <a:pt x="74" y="1564"/>
                  </a:lnTo>
                  <a:lnTo>
                    <a:pt x="72" y="1565"/>
                  </a:lnTo>
                  <a:lnTo>
                    <a:pt x="70" y="1567"/>
                  </a:lnTo>
                  <a:lnTo>
                    <a:pt x="69" y="1568"/>
                  </a:lnTo>
                  <a:lnTo>
                    <a:pt x="67" y="1569"/>
                  </a:lnTo>
                  <a:lnTo>
                    <a:pt x="65" y="1571"/>
                  </a:lnTo>
                  <a:lnTo>
                    <a:pt x="63" y="1572"/>
                  </a:lnTo>
                  <a:lnTo>
                    <a:pt x="62" y="1573"/>
                  </a:lnTo>
                  <a:lnTo>
                    <a:pt x="60" y="1575"/>
                  </a:lnTo>
                  <a:lnTo>
                    <a:pt x="59" y="1577"/>
                  </a:lnTo>
                  <a:lnTo>
                    <a:pt x="57" y="1578"/>
                  </a:lnTo>
                  <a:lnTo>
                    <a:pt x="56" y="1581"/>
                  </a:lnTo>
                  <a:lnTo>
                    <a:pt x="54" y="1583"/>
                  </a:lnTo>
                  <a:lnTo>
                    <a:pt x="53" y="1586"/>
                  </a:lnTo>
                  <a:lnTo>
                    <a:pt x="51" y="1589"/>
                  </a:lnTo>
                  <a:lnTo>
                    <a:pt x="49" y="1592"/>
                  </a:lnTo>
                  <a:lnTo>
                    <a:pt x="47" y="1596"/>
                  </a:lnTo>
                  <a:lnTo>
                    <a:pt x="46" y="1600"/>
                  </a:lnTo>
                  <a:lnTo>
                    <a:pt x="44" y="1604"/>
                  </a:lnTo>
                  <a:lnTo>
                    <a:pt x="42" y="1608"/>
                  </a:lnTo>
                  <a:lnTo>
                    <a:pt x="40" y="1612"/>
                  </a:lnTo>
                  <a:lnTo>
                    <a:pt x="38" y="1617"/>
                  </a:lnTo>
                  <a:lnTo>
                    <a:pt x="36" y="1621"/>
                  </a:lnTo>
                  <a:lnTo>
                    <a:pt x="34" y="1626"/>
                  </a:lnTo>
                  <a:lnTo>
                    <a:pt x="33" y="1631"/>
                  </a:lnTo>
                  <a:lnTo>
                    <a:pt x="31" y="1635"/>
                  </a:lnTo>
                  <a:lnTo>
                    <a:pt x="30" y="1640"/>
                  </a:lnTo>
                  <a:lnTo>
                    <a:pt x="29" y="1645"/>
                  </a:lnTo>
                  <a:lnTo>
                    <a:pt x="29" y="1649"/>
                  </a:lnTo>
                  <a:lnTo>
                    <a:pt x="29" y="1654"/>
                  </a:lnTo>
                  <a:lnTo>
                    <a:pt x="28" y="1658"/>
                  </a:lnTo>
                  <a:lnTo>
                    <a:pt x="28" y="1663"/>
                  </a:lnTo>
                  <a:lnTo>
                    <a:pt x="28" y="1667"/>
                  </a:lnTo>
                  <a:lnTo>
                    <a:pt x="28" y="1671"/>
                  </a:lnTo>
                  <a:lnTo>
                    <a:pt x="28" y="1674"/>
                  </a:lnTo>
                  <a:lnTo>
                    <a:pt x="27" y="1678"/>
                  </a:lnTo>
                  <a:lnTo>
                    <a:pt x="27" y="1682"/>
                  </a:lnTo>
                  <a:lnTo>
                    <a:pt x="27" y="1685"/>
                  </a:lnTo>
                  <a:lnTo>
                    <a:pt x="27" y="1689"/>
                  </a:lnTo>
                  <a:lnTo>
                    <a:pt x="27" y="1692"/>
                  </a:lnTo>
                  <a:lnTo>
                    <a:pt x="27" y="1696"/>
                  </a:lnTo>
                  <a:lnTo>
                    <a:pt x="27" y="1699"/>
                  </a:lnTo>
                  <a:lnTo>
                    <a:pt x="27" y="1703"/>
                  </a:lnTo>
                  <a:lnTo>
                    <a:pt x="27" y="1707"/>
                  </a:lnTo>
                  <a:lnTo>
                    <a:pt x="28" y="1710"/>
                  </a:lnTo>
                  <a:lnTo>
                    <a:pt x="29" y="1714"/>
                  </a:lnTo>
                  <a:lnTo>
                    <a:pt x="29" y="1717"/>
                  </a:lnTo>
                  <a:lnTo>
                    <a:pt x="30" y="1721"/>
                  </a:lnTo>
                  <a:lnTo>
                    <a:pt x="31" y="1724"/>
                  </a:lnTo>
                  <a:lnTo>
                    <a:pt x="32" y="1727"/>
                  </a:lnTo>
                  <a:lnTo>
                    <a:pt x="33" y="1730"/>
                  </a:lnTo>
                  <a:lnTo>
                    <a:pt x="34" y="1733"/>
                  </a:lnTo>
                  <a:lnTo>
                    <a:pt x="35" y="1736"/>
                  </a:lnTo>
                  <a:lnTo>
                    <a:pt x="36" y="1738"/>
                  </a:lnTo>
                  <a:lnTo>
                    <a:pt x="38" y="1741"/>
                  </a:lnTo>
                  <a:lnTo>
                    <a:pt x="39" y="1743"/>
                  </a:lnTo>
                  <a:lnTo>
                    <a:pt x="41" y="1745"/>
                  </a:lnTo>
                  <a:lnTo>
                    <a:pt x="43" y="1747"/>
                  </a:lnTo>
                  <a:lnTo>
                    <a:pt x="45" y="1749"/>
                  </a:lnTo>
                  <a:lnTo>
                    <a:pt x="47" y="1751"/>
                  </a:lnTo>
                  <a:lnTo>
                    <a:pt x="50" y="1752"/>
                  </a:lnTo>
                  <a:lnTo>
                    <a:pt x="53" y="1754"/>
                  </a:lnTo>
                  <a:lnTo>
                    <a:pt x="56" y="1755"/>
                  </a:lnTo>
                  <a:lnTo>
                    <a:pt x="59" y="1756"/>
                  </a:lnTo>
                  <a:lnTo>
                    <a:pt x="62" y="1756"/>
                  </a:lnTo>
                  <a:lnTo>
                    <a:pt x="65" y="1756"/>
                  </a:lnTo>
                  <a:lnTo>
                    <a:pt x="68" y="1756"/>
                  </a:lnTo>
                  <a:lnTo>
                    <a:pt x="71" y="1755"/>
                  </a:lnTo>
                  <a:lnTo>
                    <a:pt x="75" y="1754"/>
                  </a:lnTo>
                  <a:lnTo>
                    <a:pt x="78" y="1752"/>
                  </a:lnTo>
                  <a:lnTo>
                    <a:pt x="82" y="1751"/>
                  </a:lnTo>
                  <a:lnTo>
                    <a:pt x="85" y="1748"/>
                  </a:lnTo>
                  <a:lnTo>
                    <a:pt x="89" y="1746"/>
                  </a:lnTo>
                  <a:lnTo>
                    <a:pt x="93" y="1743"/>
                  </a:lnTo>
                  <a:lnTo>
                    <a:pt x="98" y="1740"/>
                  </a:lnTo>
                  <a:lnTo>
                    <a:pt x="102" y="1737"/>
                  </a:lnTo>
                  <a:lnTo>
                    <a:pt x="107" y="1733"/>
                  </a:lnTo>
                  <a:lnTo>
                    <a:pt x="112" y="1730"/>
                  </a:lnTo>
                  <a:lnTo>
                    <a:pt x="118" y="1726"/>
                  </a:lnTo>
                  <a:lnTo>
                    <a:pt x="123" y="1721"/>
                  </a:lnTo>
                  <a:lnTo>
                    <a:pt x="129" y="1717"/>
                  </a:lnTo>
                  <a:lnTo>
                    <a:pt x="134" y="1711"/>
                  </a:lnTo>
                  <a:lnTo>
                    <a:pt x="140" y="1706"/>
                  </a:lnTo>
                  <a:lnTo>
                    <a:pt x="145" y="1701"/>
                  </a:lnTo>
                  <a:lnTo>
                    <a:pt x="151" y="1695"/>
                  </a:lnTo>
                  <a:lnTo>
                    <a:pt x="156" y="1689"/>
                  </a:lnTo>
                  <a:lnTo>
                    <a:pt x="161" y="1683"/>
                  </a:lnTo>
                  <a:lnTo>
                    <a:pt x="166" y="1678"/>
                  </a:lnTo>
                  <a:lnTo>
                    <a:pt x="171" y="1672"/>
                  </a:lnTo>
                  <a:lnTo>
                    <a:pt x="175" y="1666"/>
                  </a:lnTo>
                  <a:lnTo>
                    <a:pt x="179" y="1661"/>
                  </a:lnTo>
                  <a:lnTo>
                    <a:pt x="183" y="1656"/>
                  </a:lnTo>
                  <a:lnTo>
                    <a:pt x="186" y="1651"/>
                  </a:lnTo>
                  <a:lnTo>
                    <a:pt x="188" y="1646"/>
                  </a:lnTo>
                  <a:lnTo>
                    <a:pt x="191" y="1641"/>
                  </a:lnTo>
                  <a:lnTo>
                    <a:pt x="193" y="1636"/>
                  </a:lnTo>
                  <a:lnTo>
                    <a:pt x="196" y="1630"/>
                  </a:lnTo>
                  <a:lnTo>
                    <a:pt x="199" y="1624"/>
                  </a:lnTo>
                  <a:lnTo>
                    <a:pt x="202" y="1618"/>
                  </a:lnTo>
                  <a:lnTo>
                    <a:pt x="205" y="1612"/>
                  </a:lnTo>
                  <a:lnTo>
                    <a:pt x="208" y="1605"/>
                  </a:lnTo>
                  <a:lnTo>
                    <a:pt x="211" y="1599"/>
                  </a:lnTo>
                  <a:lnTo>
                    <a:pt x="214" y="1593"/>
                  </a:lnTo>
                  <a:lnTo>
                    <a:pt x="217" y="1587"/>
                  </a:lnTo>
                  <a:lnTo>
                    <a:pt x="219" y="1581"/>
                  </a:lnTo>
                  <a:lnTo>
                    <a:pt x="222" y="1575"/>
                  </a:lnTo>
                  <a:lnTo>
                    <a:pt x="224" y="1570"/>
                  </a:lnTo>
                  <a:lnTo>
                    <a:pt x="226" y="1565"/>
                  </a:lnTo>
                  <a:lnTo>
                    <a:pt x="227" y="1561"/>
                  </a:lnTo>
                  <a:lnTo>
                    <a:pt x="228" y="1558"/>
                  </a:lnTo>
                  <a:lnTo>
                    <a:pt x="229" y="1555"/>
                  </a:lnTo>
                  <a:lnTo>
                    <a:pt x="229" y="1551"/>
                  </a:lnTo>
                  <a:lnTo>
                    <a:pt x="230" y="1546"/>
                  </a:lnTo>
                  <a:lnTo>
                    <a:pt x="230" y="1541"/>
                  </a:lnTo>
                  <a:lnTo>
                    <a:pt x="230" y="1536"/>
                  </a:lnTo>
                  <a:lnTo>
                    <a:pt x="230" y="1531"/>
                  </a:lnTo>
                  <a:lnTo>
                    <a:pt x="230" y="1525"/>
                  </a:lnTo>
                  <a:lnTo>
                    <a:pt x="230" y="1519"/>
                  </a:lnTo>
                  <a:lnTo>
                    <a:pt x="231" y="1513"/>
                  </a:lnTo>
                  <a:lnTo>
                    <a:pt x="231" y="1507"/>
                  </a:lnTo>
                  <a:lnTo>
                    <a:pt x="231" y="1501"/>
                  </a:lnTo>
                  <a:lnTo>
                    <a:pt x="232" y="1495"/>
                  </a:lnTo>
                  <a:lnTo>
                    <a:pt x="233" y="1489"/>
                  </a:lnTo>
                  <a:lnTo>
                    <a:pt x="233" y="1484"/>
                  </a:lnTo>
                  <a:lnTo>
                    <a:pt x="234" y="1479"/>
                  </a:lnTo>
                  <a:lnTo>
                    <a:pt x="236" y="1474"/>
                  </a:lnTo>
                  <a:lnTo>
                    <a:pt x="238" y="1470"/>
                  </a:lnTo>
                  <a:lnTo>
                    <a:pt x="240" y="1464"/>
                  </a:lnTo>
                  <a:lnTo>
                    <a:pt x="242" y="1459"/>
                  </a:lnTo>
                  <a:lnTo>
                    <a:pt x="245" y="1454"/>
                  </a:lnTo>
                  <a:lnTo>
                    <a:pt x="247" y="1448"/>
                  </a:lnTo>
                  <a:lnTo>
                    <a:pt x="251" y="1442"/>
                  </a:lnTo>
                  <a:lnTo>
                    <a:pt x="254" y="1436"/>
                  </a:lnTo>
                  <a:lnTo>
                    <a:pt x="257" y="1431"/>
                  </a:lnTo>
                  <a:lnTo>
                    <a:pt x="261" y="1425"/>
                  </a:lnTo>
                  <a:lnTo>
                    <a:pt x="265" y="1419"/>
                  </a:lnTo>
                  <a:lnTo>
                    <a:pt x="269" y="1414"/>
                  </a:lnTo>
                  <a:lnTo>
                    <a:pt x="272" y="1408"/>
                  </a:lnTo>
                  <a:lnTo>
                    <a:pt x="276" y="1403"/>
                  </a:lnTo>
                  <a:lnTo>
                    <a:pt x="280" y="1399"/>
                  </a:lnTo>
                  <a:lnTo>
                    <a:pt x="284" y="1394"/>
                  </a:lnTo>
                  <a:lnTo>
                    <a:pt x="288" y="1390"/>
                  </a:lnTo>
                  <a:lnTo>
                    <a:pt x="292" y="1386"/>
                  </a:lnTo>
                  <a:lnTo>
                    <a:pt x="295" y="1382"/>
                  </a:lnTo>
                  <a:lnTo>
                    <a:pt x="299" y="1378"/>
                  </a:lnTo>
                  <a:lnTo>
                    <a:pt x="303" y="1374"/>
                  </a:lnTo>
                  <a:lnTo>
                    <a:pt x="306" y="1370"/>
                  </a:lnTo>
                  <a:lnTo>
                    <a:pt x="310" y="1365"/>
                  </a:lnTo>
                  <a:lnTo>
                    <a:pt x="313" y="1361"/>
                  </a:lnTo>
                  <a:lnTo>
                    <a:pt x="317" y="1357"/>
                  </a:lnTo>
                  <a:lnTo>
                    <a:pt x="320" y="1352"/>
                  </a:lnTo>
                  <a:lnTo>
                    <a:pt x="323" y="1348"/>
                  </a:lnTo>
                  <a:lnTo>
                    <a:pt x="326" y="1344"/>
                  </a:lnTo>
                  <a:lnTo>
                    <a:pt x="329" y="1340"/>
                  </a:lnTo>
                  <a:lnTo>
                    <a:pt x="332" y="1336"/>
                  </a:lnTo>
                  <a:lnTo>
                    <a:pt x="335" y="1333"/>
                  </a:lnTo>
                  <a:lnTo>
                    <a:pt x="337" y="1329"/>
                  </a:lnTo>
                  <a:lnTo>
                    <a:pt x="340" y="1326"/>
                  </a:lnTo>
                  <a:lnTo>
                    <a:pt x="342" y="1323"/>
                  </a:lnTo>
                  <a:lnTo>
                    <a:pt x="344" y="1319"/>
                  </a:lnTo>
                  <a:lnTo>
                    <a:pt x="347" y="1315"/>
                  </a:lnTo>
                  <a:lnTo>
                    <a:pt x="350" y="1311"/>
                  </a:lnTo>
                  <a:lnTo>
                    <a:pt x="353" y="1307"/>
                  </a:lnTo>
                  <a:lnTo>
                    <a:pt x="357" y="1302"/>
                  </a:lnTo>
                  <a:lnTo>
                    <a:pt x="360" y="1297"/>
                  </a:lnTo>
                  <a:lnTo>
                    <a:pt x="363" y="1293"/>
                  </a:lnTo>
                  <a:lnTo>
                    <a:pt x="366" y="1288"/>
                  </a:lnTo>
                  <a:lnTo>
                    <a:pt x="369" y="1284"/>
                  </a:lnTo>
                  <a:lnTo>
                    <a:pt x="372" y="1279"/>
                  </a:lnTo>
                  <a:lnTo>
                    <a:pt x="375" y="1275"/>
                  </a:lnTo>
                  <a:lnTo>
                    <a:pt x="377" y="1271"/>
                  </a:lnTo>
                  <a:lnTo>
                    <a:pt x="380" y="1268"/>
                  </a:lnTo>
                  <a:lnTo>
                    <a:pt x="382" y="1265"/>
                  </a:lnTo>
                  <a:lnTo>
                    <a:pt x="384" y="1263"/>
                  </a:lnTo>
                  <a:lnTo>
                    <a:pt x="385" y="1260"/>
                  </a:lnTo>
                  <a:lnTo>
                    <a:pt x="386" y="1258"/>
                  </a:lnTo>
                  <a:lnTo>
                    <a:pt x="387" y="1255"/>
                  </a:lnTo>
                  <a:lnTo>
                    <a:pt x="389" y="1253"/>
                  </a:lnTo>
                  <a:lnTo>
                    <a:pt x="390" y="1250"/>
                  </a:lnTo>
                  <a:lnTo>
                    <a:pt x="391" y="1247"/>
                  </a:lnTo>
                  <a:lnTo>
                    <a:pt x="392" y="1245"/>
                  </a:lnTo>
                  <a:lnTo>
                    <a:pt x="393" y="1242"/>
                  </a:lnTo>
                  <a:lnTo>
                    <a:pt x="393" y="1240"/>
                  </a:lnTo>
                  <a:lnTo>
                    <a:pt x="394" y="1237"/>
                  </a:lnTo>
                  <a:lnTo>
                    <a:pt x="394" y="1236"/>
                  </a:lnTo>
                  <a:lnTo>
                    <a:pt x="395" y="1234"/>
                  </a:lnTo>
                  <a:lnTo>
                    <a:pt x="395" y="1232"/>
                  </a:lnTo>
                  <a:lnTo>
                    <a:pt x="395" y="1231"/>
                  </a:lnTo>
                  <a:lnTo>
                    <a:pt x="396" y="1231"/>
                  </a:lnTo>
                  <a:lnTo>
                    <a:pt x="395" y="1231"/>
                  </a:lnTo>
                  <a:lnTo>
                    <a:pt x="395" y="1232"/>
                  </a:lnTo>
                  <a:lnTo>
                    <a:pt x="395" y="1234"/>
                  </a:lnTo>
                  <a:lnTo>
                    <a:pt x="394" y="1236"/>
                  </a:lnTo>
                  <a:lnTo>
                    <a:pt x="394" y="1239"/>
                  </a:lnTo>
                  <a:lnTo>
                    <a:pt x="393" y="1243"/>
                  </a:lnTo>
                  <a:lnTo>
                    <a:pt x="393" y="1246"/>
                  </a:lnTo>
                  <a:lnTo>
                    <a:pt x="392" y="1250"/>
                  </a:lnTo>
                  <a:lnTo>
                    <a:pt x="391" y="1255"/>
                  </a:lnTo>
                  <a:lnTo>
                    <a:pt x="391" y="1259"/>
                  </a:lnTo>
                  <a:lnTo>
                    <a:pt x="391" y="1263"/>
                  </a:lnTo>
                  <a:lnTo>
                    <a:pt x="390" y="1267"/>
                  </a:lnTo>
                  <a:lnTo>
                    <a:pt x="390" y="1272"/>
                  </a:lnTo>
                  <a:lnTo>
                    <a:pt x="390" y="1276"/>
                  </a:lnTo>
                  <a:lnTo>
                    <a:pt x="391" y="1279"/>
                  </a:lnTo>
                  <a:lnTo>
                    <a:pt x="392" y="1282"/>
                  </a:lnTo>
                  <a:lnTo>
                    <a:pt x="392" y="1286"/>
                  </a:lnTo>
                  <a:lnTo>
                    <a:pt x="393" y="1289"/>
                  </a:lnTo>
                  <a:lnTo>
                    <a:pt x="394" y="1293"/>
                  </a:lnTo>
                  <a:lnTo>
                    <a:pt x="395" y="1298"/>
                  </a:lnTo>
                  <a:lnTo>
                    <a:pt x="396" y="1302"/>
                  </a:lnTo>
                  <a:lnTo>
                    <a:pt x="397" y="1307"/>
                  </a:lnTo>
                  <a:lnTo>
                    <a:pt x="398" y="1313"/>
                  </a:lnTo>
                  <a:lnTo>
                    <a:pt x="399" y="1318"/>
                  </a:lnTo>
                  <a:lnTo>
                    <a:pt x="400" y="1324"/>
                  </a:lnTo>
                  <a:lnTo>
                    <a:pt x="402" y="1330"/>
                  </a:lnTo>
                  <a:lnTo>
                    <a:pt x="403" y="1336"/>
                  </a:lnTo>
                  <a:lnTo>
                    <a:pt x="405" y="1342"/>
                  </a:lnTo>
                  <a:lnTo>
                    <a:pt x="407" y="1348"/>
                  </a:lnTo>
                  <a:lnTo>
                    <a:pt x="410" y="1354"/>
                  </a:lnTo>
                  <a:lnTo>
                    <a:pt x="412" y="1360"/>
                  </a:lnTo>
                  <a:lnTo>
                    <a:pt x="415" y="1366"/>
                  </a:lnTo>
                  <a:lnTo>
                    <a:pt x="418" y="1372"/>
                  </a:lnTo>
                  <a:lnTo>
                    <a:pt x="421" y="1377"/>
                  </a:lnTo>
                  <a:lnTo>
                    <a:pt x="423" y="1382"/>
                  </a:lnTo>
                  <a:lnTo>
                    <a:pt x="425" y="1386"/>
                  </a:lnTo>
                  <a:lnTo>
                    <a:pt x="427" y="1390"/>
                  </a:lnTo>
                  <a:lnTo>
                    <a:pt x="429" y="1394"/>
                  </a:lnTo>
                  <a:lnTo>
                    <a:pt x="430" y="1397"/>
                  </a:lnTo>
                  <a:lnTo>
                    <a:pt x="432" y="1401"/>
                  </a:lnTo>
                  <a:lnTo>
                    <a:pt x="433" y="1404"/>
                  </a:lnTo>
                  <a:lnTo>
                    <a:pt x="434" y="1407"/>
                  </a:lnTo>
                  <a:lnTo>
                    <a:pt x="435" y="1410"/>
                  </a:lnTo>
                  <a:lnTo>
                    <a:pt x="436" y="1413"/>
                  </a:lnTo>
                  <a:lnTo>
                    <a:pt x="437" y="1416"/>
                  </a:lnTo>
                  <a:lnTo>
                    <a:pt x="438" y="1419"/>
                  </a:lnTo>
                  <a:lnTo>
                    <a:pt x="439" y="1422"/>
                  </a:lnTo>
                  <a:lnTo>
                    <a:pt x="439" y="1426"/>
                  </a:lnTo>
                  <a:lnTo>
                    <a:pt x="440" y="1430"/>
                  </a:lnTo>
                  <a:lnTo>
                    <a:pt x="440" y="1435"/>
                  </a:lnTo>
                  <a:lnTo>
                    <a:pt x="439" y="1439"/>
                  </a:lnTo>
                  <a:lnTo>
                    <a:pt x="439" y="1445"/>
                  </a:lnTo>
                  <a:lnTo>
                    <a:pt x="438" y="1451"/>
                  </a:lnTo>
                  <a:lnTo>
                    <a:pt x="437" y="1457"/>
                  </a:lnTo>
                  <a:lnTo>
                    <a:pt x="436" y="1463"/>
                  </a:lnTo>
                  <a:lnTo>
                    <a:pt x="434" y="1469"/>
                  </a:lnTo>
                  <a:lnTo>
                    <a:pt x="433" y="1476"/>
                  </a:lnTo>
                  <a:lnTo>
                    <a:pt x="431" y="1482"/>
                  </a:lnTo>
                  <a:lnTo>
                    <a:pt x="429" y="1488"/>
                  </a:lnTo>
                  <a:lnTo>
                    <a:pt x="428" y="1495"/>
                  </a:lnTo>
                  <a:lnTo>
                    <a:pt x="426" y="1501"/>
                  </a:lnTo>
                  <a:lnTo>
                    <a:pt x="425" y="1507"/>
                  </a:lnTo>
                  <a:lnTo>
                    <a:pt x="424" y="1513"/>
                  </a:lnTo>
                  <a:lnTo>
                    <a:pt x="423" y="1518"/>
                  </a:lnTo>
                  <a:lnTo>
                    <a:pt x="422" y="1523"/>
                  </a:lnTo>
                  <a:lnTo>
                    <a:pt x="421" y="1529"/>
                  </a:lnTo>
                  <a:lnTo>
                    <a:pt x="420" y="1535"/>
                  </a:lnTo>
                  <a:lnTo>
                    <a:pt x="419" y="1541"/>
                  </a:lnTo>
                  <a:lnTo>
                    <a:pt x="418" y="1548"/>
                  </a:lnTo>
                  <a:lnTo>
                    <a:pt x="416" y="1555"/>
                  </a:lnTo>
                  <a:lnTo>
                    <a:pt x="415" y="1561"/>
                  </a:lnTo>
                  <a:lnTo>
                    <a:pt x="414" y="1568"/>
                  </a:lnTo>
                  <a:lnTo>
                    <a:pt x="413" y="1575"/>
                  </a:lnTo>
                  <a:lnTo>
                    <a:pt x="411" y="1581"/>
                  </a:lnTo>
                  <a:lnTo>
                    <a:pt x="410" y="1588"/>
                  </a:lnTo>
                  <a:lnTo>
                    <a:pt x="409" y="1594"/>
                  </a:lnTo>
                  <a:lnTo>
                    <a:pt x="408" y="1601"/>
                  </a:lnTo>
                  <a:lnTo>
                    <a:pt x="408" y="1607"/>
                  </a:lnTo>
                  <a:lnTo>
                    <a:pt x="407" y="1612"/>
                  </a:lnTo>
                  <a:lnTo>
                    <a:pt x="407" y="1618"/>
                  </a:lnTo>
                  <a:lnTo>
                    <a:pt x="408" y="1624"/>
                  </a:lnTo>
                  <a:lnTo>
                    <a:pt x="408" y="1633"/>
                  </a:lnTo>
                  <a:lnTo>
                    <a:pt x="410" y="1643"/>
                  </a:lnTo>
                  <a:lnTo>
                    <a:pt x="411" y="1654"/>
                  </a:lnTo>
                  <a:lnTo>
                    <a:pt x="413" y="1667"/>
                  </a:lnTo>
                  <a:lnTo>
                    <a:pt x="416" y="1680"/>
                  </a:lnTo>
                  <a:lnTo>
                    <a:pt x="418" y="1694"/>
                  </a:lnTo>
                  <a:lnTo>
                    <a:pt x="421" y="1709"/>
                  </a:lnTo>
                  <a:lnTo>
                    <a:pt x="424" y="1723"/>
                  </a:lnTo>
                  <a:lnTo>
                    <a:pt x="427" y="1738"/>
                  </a:lnTo>
                  <a:lnTo>
                    <a:pt x="430" y="1752"/>
                  </a:lnTo>
                  <a:lnTo>
                    <a:pt x="433" y="1765"/>
                  </a:lnTo>
                  <a:lnTo>
                    <a:pt x="436" y="1777"/>
                  </a:lnTo>
                  <a:lnTo>
                    <a:pt x="438" y="1788"/>
                  </a:lnTo>
                  <a:lnTo>
                    <a:pt x="441" y="1798"/>
                  </a:lnTo>
                  <a:lnTo>
                    <a:pt x="443" y="1806"/>
                  </a:lnTo>
                  <a:lnTo>
                    <a:pt x="446" y="1813"/>
                  </a:lnTo>
                  <a:lnTo>
                    <a:pt x="448" y="1823"/>
                  </a:lnTo>
                  <a:lnTo>
                    <a:pt x="450" y="1835"/>
                  </a:lnTo>
                  <a:lnTo>
                    <a:pt x="453" y="1848"/>
                  </a:lnTo>
                  <a:lnTo>
                    <a:pt x="455" y="1862"/>
                  </a:lnTo>
                  <a:lnTo>
                    <a:pt x="458" y="1878"/>
                  </a:lnTo>
                  <a:lnTo>
                    <a:pt x="461" y="1894"/>
                  </a:lnTo>
                  <a:lnTo>
                    <a:pt x="463" y="1911"/>
                  </a:lnTo>
                  <a:lnTo>
                    <a:pt x="466" y="1928"/>
                  </a:lnTo>
                  <a:lnTo>
                    <a:pt x="469" y="1944"/>
                  </a:lnTo>
                  <a:lnTo>
                    <a:pt x="471" y="1961"/>
                  </a:lnTo>
                  <a:lnTo>
                    <a:pt x="474" y="1978"/>
                  </a:lnTo>
                  <a:lnTo>
                    <a:pt x="476" y="1993"/>
                  </a:lnTo>
                  <a:lnTo>
                    <a:pt x="478" y="2008"/>
                  </a:lnTo>
                  <a:lnTo>
                    <a:pt x="481" y="2021"/>
                  </a:lnTo>
                  <a:lnTo>
                    <a:pt x="483" y="2033"/>
                  </a:lnTo>
                  <a:lnTo>
                    <a:pt x="485" y="2045"/>
                  </a:lnTo>
                  <a:lnTo>
                    <a:pt x="487" y="2056"/>
                  </a:lnTo>
                  <a:lnTo>
                    <a:pt x="489" y="2067"/>
                  </a:lnTo>
                  <a:lnTo>
                    <a:pt x="491" y="2077"/>
                  </a:lnTo>
                  <a:lnTo>
                    <a:pt x="493" y="2088"/>
                  </a:lnTo>
                  <a:lnTo>
                    <a:pt x="495" y="2098"/>
                  </a:lnTo>
                  <a:lnTo>
                    <a:pt x="496" y="2108"/>
                  </a:lnTo>
                  <a:lnTo>
                    <a:pt x="497" y="2117"/>
                  </a:lnTo>
                  <a:lnTo>
                    <a:pt x="499" y="2127"/>
                  </a:lnTo>
                  <a:lnTo>
                    <a:pt x="500" y="2135"/>
                  </a:lnTo>
                  <a:lnTo>
                    <a:pt x="501" y="2144"/>
                  </a:lnTo>
                  <a:lnTo>
                    <a:pt x="502" y="2151"/>
                  </a:lnTo>
                  <a:lnTo>
                    <a:pt x="502" y="2159"/>
                  </a:lnTo>
                  <a:lnTo>
                    <a:pt x="503" y="2166"/>
                  </a:lnTo>
                  <a:lnTo>
                    <a:pt x="503" y="2172"/>
                  </a:lnTo>
                  <a:lnTo>
                    <a:pt x="503" y="2178"/>
                  </a:lnTo>
                  <a:lnTo>
                    <a:pt x="503" y="2183"/>
                  </a:lnTo>
                  <a:lnTo>
                    <a:pt x="502" y="2190"/>
                  </a:lnTo>
                  <a:lnTo>
                    <a:pt x="502" y="2198"/>
                  </a:lnTo>
                  <a:lnTo>
                    <a:pt x="500" y="2207"/>
                  </a:lnTo>
                  <a:lnTo>
                    <a:pt x="499" y="2217"/>
                  </a:lnTo>
                  <a:lnTo>
                    <a:pt x="498" y="2227"/>
                  </a:lnTo>
                  <a:lnTo>
                    <a:pt x="496" y="2238"/>
                  </a:lnTo>
                  <a:lnTo>
                    <a:pt x="495" y="2249"/>
                  </a:lnTo>
                  <a:lnTo>
                    <a:pt x="493" y="2260"/>
                  </a:lnTo>
                  <a:lnTo>
                    <a:pt x="492" y="2271"/>
                  </a:lnTo>
                  <a:lnTo>
                    <a:pt x="491" y="2282"/>
                  </a:lnTo>
                  <a:lnTo>
                    <a:pt x="489" y="2293"/>
                  </a:lnTo>
                  <a:lnTo>
                    <a:pt x="488" y="2303"/>
                  </a:lnTo>
                  <a:lnTo>
                    <a:pt x="488" y="2312"/>
                  </a:lnTo>
                  <a:lnTo>
                    <a:pt x="487" y="2321"/>
                  </a:lnTo>
                  <a:lnTo>
                    <a:pt x="487" y="2329"/>
                  </a:lnTo>
                  <a:lnTo>
                    <a:pt x="487" y="2338"/>
                  </a:lnTo>
                  <a:lnTo>
                    <a:pt x="488" y="2349"/>
                  </a:lnTo>
                  <a:lnTo>
                    <a:pt x="490" y="2362"/>
                  </a:lnTo>
                  <a:lnTo>
                    <a:pt x="492" y="2377"/>
                  </a:lnTo>
                  <a:lnTo>
                    <a:pt x="494" y="2393"/>
                  </a:lnTo>
                  <a:lnTo>
                    <a:pt x="497" y="2410"/>
                  </a:lnTo>
                  <a:lnTo>
                    <a:pt x="500" y="2428"/>
                  </a:lnTo>
                  <a:lnTo>
                    <a:pt x="503" y="2446"/>
                  </a:lnTo>
                  <a:lnTo>
                    <a:pt x="506" y="2464"/>
                  </a:lnTo>
                  <a:lnTo>
                    <a:pt x="510" y="2482"/>
                  </a:lnTo>
                  <a:lnTo>
                    <a:pt x="513" y="2499"/>
                  </a:lnTo>
                  <a:lnTo>
                    <a:pt x="515" y="2515"/>
                  </a:lnTo>
                  <a:lnTo>
                    <a:pt x="518" y="2529"/>
                  </a:lnTo>
                  <a:lnTo>
                    <a:pt x="520" y="2542"/>
                  </a:lnTo>
                  <a:lnTo>
                    <a:pt x="522" y="2553"/>
                  </a:lnTo>
                  <a:lnTo>
                    <a:pt x="523" y="2561"/>
                  </a:lnTo>
                  <a:lnTo>
                    <a:pt x="524" y="2568"/>
                  </a:lnTo>
                  <a:lnTo>
                    <a:pt x="525" y="2577"/>
                  </a:lnTo>
                  <a:lnTo>
                    <a:pt x="527" y="2588"/>
                  </a:lnTo>
                  <a:lnTo>
                    <a:pt x="529" y="2599"/>
                  </a:lnTo>
                  <a:lnTo>
                    <a:pt x="532" y="2611"/>
                  </a:lnTo>
                  <a:lnTo>
                    <a:pt x="535" y="2623"/>
                  </a:lnTo>
                  <a:lnTo>
                    <a:pt x="537" y="2636"/>
                  </a:lnTo>
                  <a:lnTo>
                    <a:pt x="540" y="2649"/>
                  </a:lnTo>
                  <a:lnTo>
                    <a:pt x="543" y="2662"/>
                  </a:lnTo>
                  <a:lnTo>
                    <a:pt x="546" y="2674"/>
                  </a:lnTo>
                  <a:lnTo>
                    <a:pt x="548" y="2686"/>
                  </a:lnTo>
                  <a:lnTo>
                    <a:pt x="550" y="2697"/>
                  </a:lnTo>
                  <a:lnTo>
                    <a:pt x="552" y="2707"/>
                  </a:lnTo>
                  <a:lnTo>
                    <a:pt x="554" y="2716"/>
                  </a:lnTo>
                  <a:lnTo>
                    <a:pt x="554" y="2723"/>
                  </a:lnTo>
                  <a:lnTo>
                    <a:pt x="555" y="2729"/>
                  </a:lnTo>
                  <a:lnTo>
                    <a:pt x="555" y="2733"/>
                  </a:lnTo>
                  <a:lnTo>
                    <a:pt x="555" y="2738"/>
                  </a:lnTo>
                  <a:lnTo>
                    <a:pt x="556" y="2742"/>
                  </a:lnTo>
                  <a:lnTo>
                    <a:pt x="557" y="2747"/>
                  </a:lnTo>
                  <a:lnTo>
                    <a:pt x="558" y="2751"/>
                  </a:lnTo>
                  <a:lnTo>
                    <a:pt x="559" y="2755"/>
                  </a:lnTo>
                  <a:lnTo>
                    <a:pt x="560" y="2760"/>
                  </a:lnTo>
                  <a:lnTo>
                    <a:pt x="561" y="2765"/>
                  </a:lnTo>
                  <a:lnTo>
                    <a:pt x="561" y="2769"/>
                  </a:lnTo>
                  <a:lnTo>
                    <a:pt x="562" y="2774"/>
                  </a:lnTo>
                  <a:lnTo>
                    <a:pt x="562" y="2778"/>
                  </a:lnTo>
                  <a:lnTo>
                    <a:pt x="561" y="2782"/>
                  </a:lnTo>
                  <a:lnTo>
                    <a:pt x="561" y="2787"/>
                  </a:lnTo>
                  <a:lnTo>
                    <a:pt x="559" y="2792"/>
                  </a:lnTo>
                  <a:lnTo>
                    <a:pt x="557" y="2796"/>
                  </a:lnTo>
                  <a:lnTo>
                    <a:pt x="555" y="2801"/>
                  </a:lnTo>
                  <a:lnTo>
                    <a:pt x="552" y="2805"/>
                  </a:lnTo>
                  <a:lnTo>
                    <a:pt x="549" y="2809"/>
                  </a:lnTo>
                  <a:lnTo>
                    <a:pt x="546" y="2814"/>
                  </a:lnTo>
                  <a:lnTo>
                    <a:pt x="543" y="2818"/>
                  </a:lnTo>
                  <a:lnTo>
                    <a:pt x="540" y="2823"/>
                  </a:lnTo>
                  <a:lnTo>
                    <a:pt x="537" y="2827"/>
                  </a:lnTo>
                  <a:lnTo>
                    <a:pt x="534" y="2832"/>
                  </a:lnTo>
                  <a:lnTo>
                    <a:pt x="531" y="2836"/>
                  </a:lnTo>
                  <a:lnTo>
                    <a:pt x="528" y="2840"/>
                  </a:lnTo>
                  <a:lnTo>
                    <a:pt x="525" y="2844"/>
                  </a:lnTo>
                  <a:lnTo>
                    <a:pt x="522" y="2849"/>
                  </a:lnTo>
                  <a:lnTo>
                    <a:pt x="519" y="2853"/>
                  </a:lnTo>
                  <a:lnTo>
                    <a:pt x="516" y="2857"/>
                  </a:lnTo>
                  <a:lnTo>
                    <a:pt x="513" y="2861"/>
                  </a:lnTo>
                  <a:lnTo>
                    <a:pt x="510" y="2864"/>
                  </a:lnTo>
                  <a:lnTo>
                    <a:pt x="507" y="2868"/>
                  </a:lnTo>
                  <a:lnTo>
                    <a:pt x="504" y="2872"/>
                  </a:lnTo>
                  <a:lnTo>
                    <a:pt x="500" y="2876"/>
                  </a:lnTo>
                  <a:lnTo>
                    <a:pt x="496" y="2880"/>
                  </a:lnTo>
                  <a:lnTo>
                    <a:pt x="492" y="2883"/>
                  </a:lnTo>
                  <a:lnTo>
                    <a:pt x="489" y="2887"/>
                  </a:lnTo>
                  <a:lnTo>
                    <a:pt x="484" y="2891"/>
                  </a:lnTo>
                  <a:lnTo>
                    <a:pt x="480" y="2895"/>
                  </a:lnTo>
                  <a:lnTo>
                    <a:pt x="476" y="2898"/>
                  </a:lnTo>
                  <a:lnTo>
                    <a:pt x="472" y="2902"/>
                  </a:lnTo>
                  <a:lnTo>
                    <a:pt x="468" y="2906"/>
                  </a:lnTo>
                  <a:lnTo>
                    <a:pt x="465" y="2910"/>
                  </a:lnTo>
                  <a:lnTo>
                    <a:pt x="461" y="2913"/>
                  </a:lnTo>
                  <a:lnTo>
                    <a:pt x="458" y="2917"/>
                  </a:lnTo>
                  <a:lnTo>
                    <a:pt x="455" y="2921"/>
                  </a:lnTo>
                  <a:lnTo>
                    <a:pt x="453" y="2925"/>
                  </a:lnTo>
                  <a:lnTo>
                    <a:pt x="451" y="2928"/>
                  </a:lnTo>
                  <a:lnTo>
                    <a:pt x="450" y="2932"/>
                  </a:lnTo>
                  <a:lnTo>
                    <a:pt x="448" y="2935"/>
                  </a:lnTo>
                  <a:lnTo>
                    <a:pt x="447" y="2938"/>
                  </a:lnTo>
                  <a:lnTo>
                    <a:pt x="445" y="2941"/>
                  </a:lnTo>
                  <a:lnTo>
                    <a:pt x="444" y="2944"/>
                  </a:lnTo>
                  <a:lnTo>
                    <a:pt x="443" y="2947"/>
                  </a:lnTo>
                  <a:lnTo>
                    <a:pt x="441" y="2950"/>
                  </a:lnTo>
                  <a:lnTo>
                    <a:pt x="440" y="2953"/>
                  </a:lnTo>
                  <a:lnTo>
                    <a:pt x="439" y="2955"/>
                  </a:lnTo>
                  <a:lnTo>
                    <a:pt x="438" y="2958"/>
                  </a:lnTo>
                  <a:lnTo>
                    <a:pt x="437" y="2961"/>
                  </a:lnTo>
                  <a:lnTo>
                    <a:pt x="437" y="2965"/>
                  </a:lnTo>
                  <a:lnTo>
                    <a:pt x="436" y="2968"/>
                  </a:lnTo>
                  <a:lnTo>
                    <a:pt x="436" y="2972"/>
                  </a:lnTo>
                  <a:lnTo>
                    <a:pt x="435" y="2976"/>
                  </a:lnTo>
                  <a:lnTo>
                    <a:pt x="435" y="2980"/>
                  </a:lnTo>
                  <a:lnTo>
                    <a:pt x="435" y="2985"/>
                  </a:lnTo>
                  <a:lnTo>
                    <a:pt x="435" y="2989"/>
                  </a:lnTo>
                  <a:lnTo>
                    <a:pt x="435" y="2994"/>
                  </a:lnTo>
                  <a:lnTo>
                    <a:pt x="435" y="2999"/>
                  </a:lnTo>
                  <a:lnTo>
                    <a:pt x="435" y="3004"/>
                  </a:lnTo>
                  <a:lnTo>
                    <a:pt x="434" y="3009"/>
                  </a:lnTo>
                  <a:lnTo>
                    <a:pt x="434" y="3014"/>
                  </a:lnTo>
                  <a:lnTo>
                    <a:pt x="434" y="3019"/>
                  </a:lnTo>
                  <a:lnTo>
                    <a:pt x="434" y="3023"/>
                  </a:lnTo>
                  <a:lnTo>
                    <a:pt x="434" y="3028"/>
                  </a:lnTo>
                  <a:lnTo>
                    <a:pt x="435" y="3032"/>
                  </a:lnTo>
                  <a:lnTo>
                    <a:pt x="435" y="3036"/>
                  </a:lnTo>
                  <a:lnTo>
                    <a:pt x="436" y="3039"/>
                  </a:lnTo>
                  <a:lnTo>
                    <a:pt x="437" y="3043"/>
                  </a:lnTo>
                  <a:lnTo>
                    <a:pt x="438" y="3046"/>
                  </a:lnTo>
                  <a:lnTo>
                    <a:pt x="439" y="3048"/>
                  </a:lnTo>
                  <a:lnTo>
                    <a:pt x="441" y="3050"/>
                  </a:lnTo>
                  <a:lnTo>
                    <a:pt x="442" y="3053"/>
                  </a:lnTo>
                  <a:lnTo>
                    <a:pt x="444" y="3055"/>
                  </a:lnTo>
                  <a:lnTo>
                    <a:pt x="445" y="3057"/>
                  </a:lnTo>
                  <a:lnTo>
                    <a:pt x="447" y="3059"/>
                  </a:lnTo>
                  <a:lnTo>
                    <a:pt x="449" y="3061"/>
                  </a:lnTo>
                  <a:lnTo>
                    <a:pt x="450" y="3063"/>
                  </a:lnTo>
                  <a:lnTo>
                    <a:pt x="452" y="3064"/>
                  </a:lnTo>
                  <a:lnTo>
                    <a:pt x="453" y="3065"/>
                  </a:lnTo>
                  <a:lnTo>
                    <a:pt x="455" y="3067"/>
                  </a:lnTo>
                  <a:lnTo>
                    <a:pt x="457" y="3068"/>
                  </a:lnTo>
                  <a:lnTo>
                    <a:pt x="459" y="3068"/>
                  </a:lnTo>
                  <a:lnTo>
                    <a:pt x="461" y="3069"/>
                  </a:lnTo>
                  <a:lnTo>
                    <a:pt x="463" y="3069"/>
                  </a:lnTo>
                  <a:lnTo>
                    <a:pt x="465" y="3069"/>
                  </a:lnTo>
                  <a:lnTo>
                    <a:pt x="467" y="3068"/>
                  </a:lnTo>
                  <a:lnTo>
                    <a:pt x="470" y="3067"/>
                  </a:lnTo>
                  <a:lnTo>
                    <a:pt x="473" y="3065"/>
                  </a:lnTo>
                  <a:lnTo>
                    <a:pt x="477" y="3062"/>
                  </a:lnTo>
                  <a:lnTo>
                    <a:pt x="480" y="3059"/>
                  </a:lnTo>
                  <a:lnTo>
                    <a:pt x="485" y="3056"/>
                  </a:lnTo>
                  <a:lnTo>
                    <a:pt x="489" y="3052"/>
                  </a:lnTo>
                  <a:lnTo>
                    <a:pt x="494" y="3047"/>
                  </a:lnTo>
                  <a:lnTo>
                    <a:pt x="499" y="3043"/>
                  </a:lnTo>
                  <a:lnTo>
                    <a:pt x="504" y="3038"/>
                  </a:lnTo>
                  <a:lnTo>
                    <a:pt x="508" y="3033"/>
                  </a:lnTo>
                  <a:lnTo>
                    <a:pt x="513" y="3028"/>
                  </a:lnTo>
                  <a:lnTo>
                    <a:pt x="517" y="3024"/>
                  </a:lnTo>
                  <a:lnTo>
                    <a:pt x="521" y="3019"/>
                  </a:lnTo>
                  <a:lnTo>
                    <a:pt x="525" y="3015"/>
                  </a:lnTo>
                  <a:lnTo>
                    <a:pt x="528" y="3012"/>
                  </a:lnTo>
                  <a:lnTo>
                    <a:pt x="531" y="3008"/>
                  </a:lnTo>
                  <a:lnTo>
                    <a:pt x="533" y="3005"/>
                  </a:lnTo>
                  <a:lnTo>
                    <a:pt x="537" y="3001"/>
                  </a:lnTo>
                  <a:lnTo>
                    <a:pt x="540" y="2996"/>
                  </a:lnTo>
                  <a:lnTo>
                    <a:pt x="545" y="2991"/>
                  </a:lnTo>
                  <a:lnTo>
                    <a:pt x="550" y="2986"/>
                  </a:lnTo>
                  <a:lnTo>
                    <a:pt x="555" y="2980"/>
                  </a:lnTo>
                  <a:lnTo>
                    <a:pt x="560" y="2975"/>
                  </a:lnTo>
                  <a:lnTo>
                    <a:pt x="566" y="2969"/>
                  </a:lnTo>
                  <a:lnTo>
                    <a:pt x="571" y="2963"/>
                  </a:lnTo>
                  <a:lnTo>
                    <a:pt x="577" y="2957"/>
                  </a:lnTo>
                  <a:lnTo>
                    <a:pt x="583" y="2952"/>
                  </a:lnTo>
                  <a:lnTo>
                    <a:pt x="588" y="2947"/>
                  </a:lnTo>
                  <a:lnTo>
                    <a:pt x="593" y="2942"/>
                  </a:lnTo>
                  <a:lnTo>
                    <a:pt x="598" y="2938"/>
                  </a:lnTo>
                  <a:lnTo>
                    <a:pt x="603" y="2935"/>
                  </a:lnTo>
                  <a:lnTo>
                    <a:pt x="607" y="2932"/>
                  </a:lnTo>
                  <a:lnTo>
                    <a:pt x="610" y="2930"/>
                  </a:lnTo>
                  <a:lnTo>
                    <a:pt x="613" y="2927"/>
                  </a:lnTo>
                  <a:lnTo>
                    <a:pt x="617" y="2925"/>
                  </a:lnTo>
                  <a:lnTo>
                    <a:pt x="620" y="2922"/>
                  </a:lnTo>
                  <a:lnTo>
                    <a:pt x="623" y="2919"/>
                  </a:lnTo>
                  <a:lnTo>
                    <a:pt x="625" y="2916"/>
                  </a:lnTo>
                  <a:lnTo>
                    <a:pt x="628" y="2913"/>
                  </a:lnTo>
                  <a:lnTo>
                    <a:pt x="631" y="2910"/>
                  </a:lnTo>
                  <a:lnTo>
                    <a:pt x="634" y="2907"/>
                  </a:lnTo>
                  <a:lnTo>
                    <a:pt x="637" y="2904"/>
                  </a:lnTo>
                  <a:lnTo>
                    <a:pt x="640" y="2901"/>
                  </a:lnTo>
                  <a:lnTo>
                    <a:pt x="643" y="2899"/>
                  </a:lnTo>
                  <a:lnTo>
                    <a:pt x="646" y="2896"/>
                  </a:lnTo>
                  <a:lnTo>
                    <a:pt x="650" y="2893"/>
                  </a:lnTo>
                  <a:lnTo>
                    <a:pt x="654" y="2891"/>
                  </a:lnTo>
                  <a:lnTo>
                    <a:pt x="659" y="2889"/>
                  </a:lnTo>
                  <a:lnTo>
                    <a:pt x="663" y="2886"/>
                  </a:lnTo>
                  <a:lnTo>
                    <a:pt x="667" y="2884"/>
                  </a:lnTo>
                  <a:lnTo>
                    <a:pt x="670" y="2883"/>
                  </a:lnTo>
                  <a:lnTo>
                    <a:pt x="673" y="2881"/>
                  </a:lnTo>
                  <a:lnTo>
                    <a:pt x="676" y="2880"/>
                  </a:lnTo>
                  <a:lnTo>
                    <a:pt x="679" y="2879"/>
                  </a:lnTo>
                  <a:lnTo>
                    <a:pt x="681" y="2877"/>
                  </a:lnTo>
                  <a:lnTo>
                    <a:pt x="683" y="2876"/>
                  </a:lnTo>
                  <a:lnTo>
                    <a:pt x="685" y="2875"/>
                  </a:lnTo>
                  <a:lnTo>
                    <a:pt x="687" y="2874"/>
                  </a:lnTo>
                  <a:lnTo>
                    <a:pt x="688" y="2873"/>
                  </a:lnTo>
                  <a:lnTo>
                    <a:pt x="689" y="2871"/>
                  </a:lnTo>
                  <a:lnTo>
                    <a:pt x="689" y="2870"/>
                  </a:lnTo>
                  <a:lnTo>
                    <a:pt x="690" y="2868"/>
                  </a:lnTo>
                  <a:lnTo>
                    <a:pt x="690" y="2866"/>
                  </a:lnTo>
                  <a:lnTo>
                    <a:pt x="690" y="2864"/>
                  </a:lnTo>
                  <a:lnTo>
                    <a:pt x="690" y="2862"/>
                  </a:lnTo>
                  <a:lnTo>
                    <a:pt x="690" y="2859"/>
                  </a:lnTo>
                  <a:lnTo>
                    <a:pt x="690" y="2856"/>
                  </a:lnTo>
                  <a:lnTo>
                    <a:pt x="690" y="2853"/>
                  </a:lnTo>
                  <a:lnTo>
                    <a:pt x="689" y="2849"/>
                  </a:lnTo>
                  <a:lnTo>
                    <a:pt x="689" y="2846"/>
                  </a:lnTo>
                  <a:lnTo>
                    <a:pt x="688" y="2842"/>
                  </a:lnTo>
                  <a:lnTo>
                    <a:pt x="687" y="2837"/>
                  </a:lnTo>
                  <a:lnTo>
                    <a:pt x="687" y="2833"/>
                  </a:lnTo>
                  <a:lnTo>
                    <a:pt x="686" y="2828"/>
                  </a:lnTo>
                  <a:lnTo>
                    <a:pt x="685" y="2823"/>
                  </a:lnTo>
                  <a:lnTo>
                    <a:pt x="684" y="2817"/>
                  </a:lnTo>
                  <a:lnTo>
                    <a:pt x="682" y="2812"/>
                  </a:lnTo>
                  <a:lnTo>
                    <a:pt x="681" y="2805"/>
                  </a:lnTo>
                  <a:lnTo>
                    <a:pt x="680" y="2799"/>
                  </a:lnTo>
                  <a:lnTo>
                    <a:pt x="678" y="2793"/>
                  </a:lnTo>
                  <a:lnTo>
                    <a:pt x="677" y="2786"/>
                  </a:lnTo>
                  <a:lnTo>
                    <a:pt x="675" y="2778"/>
                  </a:lnTo>
                  <a:lnTo>
                    <a:pt x="674" y="2771"/>
                  </a:lnTo>
                  <a:lnTo>
                    <a:pt x="672" y="2764"/>
                  </a:lnTo>
                  <a:lnTo>
                    <a:pt x="671" y="2756"/>
                  </a:lnTo>
                  <a:lnTo>
                    <a:pt x="670" y="2749"/>
                  </a:lnTo>
                  <a:lnTo>
                    <a:pt x="669" y="2741"/>
                  </a:lnTo>
                  <a:lnTo>
                    <a:pt x="668" y="2734"/>
                  </a:lnTo>
                  <a:lnTo>
                    <a:pt x="667" y="2727"/>
                  </a:lnTo>
                  <a:lnTo>
                    <a:pt x="666" y="2720"/>
                  </a:lnTo>
                  <a:lnTo>
                    <a:pt x="666" y="2713"/>
                  </a:lnTo>
                  <a:lnTo>
                    <a:pt x="665" y="2707"/>
                  </a:lnTo>
                  <a:lnTo>
                    <a:pt x="665" y="2700"/>
                  </a:lnTo>
                  <a:lnTo>
                    <a:pt x="665" y="2695"/>
                  </a:lnTo>
                  <a:lnTo>
                    <a:pt x="666" y="2690"/>
                  </a:lnTo>
                  <a:lnTo>
                    <a:pt x="666" y="2685"/>
                  </a:lnTo>
                  <a:lnTo>
                    <a:pt x="667" y="2679"/>
                  </a:lnTo>
                  <a:lnTo>
                    <a:pt x="669" y="2670"/>
                  </a:lnTo>
                  <a:lnTo>
                    <a:pt x="672" y="2658"/>
                  </a:lnTo>
                  <a:lnTo>
                    <a:pt x="674" y="2644"/>
                  </a:lnTo>
                  <a:lnTo>
                    <a:pt x="677" y="2628"/>
                  </a:lnTo>
                  <a:lnTo>
                    <a:pt x="681" y="2611"/>
                  </a:lnTo>
                  <a:lnTo>
                    <a:pt x="684" y="2593"/>
                  </a:lnTo>
                  <a:lnTo>
                    <a:pt x="688" y="2575"/>
                  </a:lnTo>
                  <a:lnTo>
                    <a:pt x="691" y="2556"/>
                  </a:lnTo>
                  <a:lnTo>
                    <a:pt x="695" y="2537"/>
                  </a:lnTo>
                  <a:lnTo>
                    <a:pt x="698" y="2519"/>
                  </a:lnTo>
                  <a:lnTo>
                    <a:pt x="700" y="2503"/>
                  </a:lnTo>
                  <a:lnTo>
                    <a:pt x="703" y="2487"/>
                  </a:lnTo>
                  <a:lnTo>
                    <a:pt x="704" y="2473"/>
                  </a:lnTo>
                  <a:lnTo>
                    <a:pt x="706" y="2462"/>
                  </a:lnTo>
                  <a:lnTo>
                    <a:pt x="706" y="2453"/>
                  </a:lnTo>
                  <a:lnTo>
                    <a:pt x="706" y="2444"/>
                  </a:lnTo>
                  <a:lnTo>
                    <a:pt x="706" y="2434"/>
                  </a:lnTo>
                  <a:lnTo>
                    <a:pt x="705" y="2423"/>
                  </a:lnTo>
                  <a:lnTo>
                    <a:pt x="705" y="2411"/>
                  </a:lnTo>
                  <a:lnTo>
                    <a:pt x="704" y="2397"/>
                  </a:lnTo>
                  <a:lnTo>
                    <a:pt x="704" y="2383"/>
                  </a:lnTo>
                  <a:lnTo>
                    <a:pt x="703" y="2369"/>
                  </a:lnTo>
                  <a:lnTo>
                    <a:pt x="702" y="2354"/>
                  </a:lnTo>
                  <a:lnTo>
                    <a:pt x="701" y="2340"/>
                  </a:lnTo>
                  <a:lnTo>
                    <a:pt x="701" y="2326"/>
                  </a:lnTo>
                  <a:lnTo>
                    <a:pt x="700" y="2313"/>
                  </a:lnTo>
                  <a:lnTo>
                    <a:pt x="699" y="2301"/>
                  </a:lnTo>
                  <a:lnTo>
                    <a:pt x="699" y="2290"/>
                  </a:lnTo>
                  <a:lnTo>
                    <a:pt x="698" y="2280"/>
                  </a:lnTo>
                  <a:lnTo>
                    <a:pt x="698" y="2272"/>
                  </a:lnTo>
                  <a:lnTo>
                    <a:pt x="698" y="2265"/>
                  </a:lnTo>
                  <a:lnTo>
                    <a:pt x="698" y="2259"/>
                  </a:lnTo>
                  <a:lnTo>
                    <a:pt x="698" y="2251"/>
                  </a:lnTo>
                  <a:lnTo>
                    <a:pt x="699" y="2241"/>
                  </a:lnTo>
                  <a:lnTo>
                    <a:pt x="699" y="2229"/>
                  </a:lnTo>
                  <a:lnTo>
                    <a:pt x="700" y="2216"/>
                  </a:lnTo>
                  <a:lnTo>
                    <a:pt x="701" y="2203"/>
                  </a:lnTo>
                  <a:lnTo>
                    <a:pt x="702" y="2188"/>
                  </a:lnTo>
                  <a:lnTo>
                    <a:pt x="703" y="2174"/>
                  </a:lnTo>
                  <a:lnTo>
                    <a:pt x="704" y="2159"/>
                  </a:lnTo>
                  <a:lnTo>
                    <a:pt x="705" y="2144"/>
                  </a:lnTo>
                  <a:lnTo>
                    <a:pt x="706" y="2130"/>
                  </a:lnTo>
                  <a:lnTo>
                    <a:pt x="707" y="2116"/>
                  </a:lnTo>
                  <a:lnTo>
                    <a:pt x="708" y="2104"/>
                  </a:lnTo>
                  <a:lnTo>
                    <a:pt x="708" y="2092"/>
                  </a:lnTo>
                  <a:lnTo>
                    <a:pt x="709" y="2082"/>
                  </a:lnTo>
                  <a:lnTo>
                    <a:pt x="710" y="2074"/>
                  </a:lnTo>
                  <a:lnTo>
                    <a:pt x="711" y="2065"/>
                  </a:lnTo>
                  <a:lnTo>
                    <a:pt x="712" y="2053"/>
                  </a:lnTo>
                  <a:lnTo>
                    <a:pt x="713" y="2039"/>
                  </a:lnTo>
                  <a:lnTo>
                    <a:pt x="714" y="2024"/>
                  </a:lnTo>
                  <a:lnTo>
                    <a:pt x="716" y="2007"/>
                  </a:lnTo>
                  <a:lnTo>
                    <a:pt x="717" y="1989"/>
                  </a:lnTo>
                  <a:lnTo>
                    <a:pt x="718" y="1971"/>
                  </a:lnTo>
                  <a:lnTo>
                    <a:pt x="720" y="1952"/>
                  </a:lnTo>
                  <a:lnTo>
                    <a:pt x="721" y="1934"/>
                  </a:lnTo>
                  <a:lnTo>
                    <a:pt x="722" y="1916"/>
                  </a:lnTo>
                  <a:lnTo>
                    <a:pt x="723" y="1899"/>
                  </a:lnTo>
                  <a:lnTo>
                    <a:pt x="724" y="1884"/>
                  </a:lnTo>
                  <a:lnTo>
                    <a:pt x="725" y="1870"/>
                  </a:lnTo>
                  <a:lnTo>
                    <a:pt x="726" y="1859"/>
                  </a:lnTo>
                  <a:lnTo>
                    <a:pt x="726" y="1851"/>
                  </a:lnTo>
                  <a:lnTo>
                    <a:pt x="726" y="1846"/>
                  </a:lnTo>
                  <a:lnTo>
                    <a:pt x="726" y="1841"/>
                  </a:lnTo>
                  <a:lnTo>
                    <a:pt x="726" y="1835"/>
                  </a:lnTo>
                  <a:lnTo>
                    <a:pt x="726" y="1827"/>
                  </a:lnTo>
                  <a:lnTo>
                    <a:pt x="725" y="1818"/>
                  </a:lnTo>
                  <a:lnTo>
                    <a:pt x="725" y="1809"/>
                  </a:lnTo>
                  <a:lnTo>
                    <a:pt x="725" y="1799"/>
                  </a:lnTo>
                  <a:lnTo>
                    <a:pt x="724" y="1789"/>
                  </a:lnTo>
                  <a:lnTo>
                    <a:pt x="724" y="1778"/>
                  </a:lnTo>
                  <a:lnTo>
                    <a:pt x="724" y="1768"/>
                  </a:lnTo>
                  <a:lnTo>
                    <a:pt x="723" y="1758"/>
                  </a:lnTo>
                  <a:lnTo>
                    <a:pt x="723" y="1749"/>
                  </a:lnTo>
                  <a:lnTo>
                    <a:pt x="723" y="1742"/>
                  </a:lnTo>
                  <a:lnTo>
                    <a:pt x="722" y="1735"/>
                  </a:lnTo>
                  <a:lnTo>
                    <a:pt x="722" y="1730"/>
                  </a:lnTo>
                  <a:lnTo>
                    <a:pt x="722" y="1727"/>
                  </a:lnTo>
                  <a:lnTo>
                    <a:pt x="722" y="1726"/>
                  </a:lnTo>
                  <a:lnTo>
                    <a:pt x="722" y="1729"/>
                  </a:lnTo>
                  <a:lnTo>
                    <a:pt x="723" y="1740"/>
                  </a:lnTo>
                  <a:lnTo>
                    <a:pt x="724" y="1756"/>
                  </a:lnTo>
                  <a:lnTo>
                    <a:pt x="725" y="1777"/>
                  </a:lnTo>
                  <a:lnTo>
                    <a:pt x="726" y="1802"/>
                  </a:lnTo>
                  <a:lnTo>
                    <a:pt x="727" y="1831"/>
                  </a:lnTo>
                  <a:lnTo>
                    <a:pt x="729" y="1861"/>
                  </a:lnTo>
                  <a:lnTo>
                    <a:pt x="731" y="1893"/>
                  </a:lnTo>
                  <a:lnTo>
                    <a:pt x="733" y="1924"/>
                  </a:lnTo>
                  <a:lnTo>
                    <a:pt x="735" y="1956"/>
                  </a:lnTo>
                  <a:lnTo>
                    <a:pt x="737" y="1985"/>
                  </a:lnTo>
                  <a:lnTo>
                    <a:pt x="739" y="2012"/>
                  </a:lnTo>
                  <a:lnTo>
                    <a:pt x="741" y="2036"/>
                  </a:lnTo>
                  <a:lnTo>
                    <a:pt x="743" y="2056"/>
                  </a:lnTo>
                  <a:lnTo>
                    <a:pt x="744" y="2070"/>
                  </a:lnTo>
                  <a:lnTo>
                    <a:pt x="746" y="2078"/>
                  </a:lnTo>
                  <a:lnTo>
                    <a:pt x="748" y="2083"/>
                  </a:lnTo>
                  <a:lnTo>
                    <a:pt x="749" y="2089"/>
                  </a:lnTo>
                  <a:lnTo>
                    <a:pt x="751" y="2095"/>
                  </a:lnTo>
                  <a:lnTo>
                    <a:pt x="753" y="2103"/>
                  </a:lnTo>
                  <a:lnTo>
                    <a:pt x="754" y="2111"/>
                  </a:lnTo>
                  <a:lnTo>
                    <a:pt x="756" y="2120"/>
                  </a:lnTo>
                  <a:lnTo>
                    <a:pt x="758" y="2129"/>
                  </a:lnTo>
                  <a:lnTo>
                    <a:pt x="760" y="2138"/>
                  </a:lnTo>
                  <a:lnTo>
                    <a:pt x="761" y="2148"/>
                  </a:lnTo>
                  <a:lnTo>
                    <a:pt x="763" y="2157"/>
                  </a:lnTo>
                  <a:lnTo>
                    <a:pt x="764" y="2166"/>
                  </a:lnTo>
                  <a:lnTo>
                    <a:pt x="766" y="2175"/>
                  </a:lnTo>
                  <a:lnTo>
                    <a:pt x="767" y="2184"/>
                  </a:lnTo>
                  <a:lnTo>
                    <a:pt x="768" y="2192"/>
                  </a:lnTo>
                  <a:lnTo>
                    <a:pt x="769" y="2199"/>
                  </a:lnTo>
                  <a:lnTo>
                    <a:pt x="770" y="2205"/>
                  </a:lnTo>
                  <a:lnTo>
                    <a:pt x="771" y="2211"/>
                  </a:lnTo>
                  <a:lnTo>
                    <a:pt x="771" y="2217"/>
                  </a:lnTo>
                  <a:lnTo>
                    <a:pt x="772" y="2223"/>
                  </a:lnTo>
                  <a:lnTo>
                    <a:pt x="773" y="2229"/>
                  </a:lnTo>
                  <a:lnTo>
                    <a:pt x="774" y="2235"/>
                  </a:lnTo>
                  <a:lnTo>
                    <a:pt x="774" y="2240"/>
                  </a:lnTo>
                  <a:lnTo>
                    <a:pt x="775" y="2246"/>
                  </a:lnTo>
                  <a:lnTo>
                    <a:pt x="775" y="2251"/>
                  </a:lnTo>
                  <a:lnTo>
                    <a:pt x="776" y="2256"/>
                  </a:lnTo>
                  <a:lnTo>
                    <a:pt x="776" y="2261"/>
                  </a:lnTo>
                  <a:lnTo>
                    <a:pt x="777" y="2266"/>
                  </a:lnTo>
                  <a:lnTo>
                    <a:pt x="777" y="2270"/>
                  </a:lnTo>
                  <a:lnTo>
                    <a:pt x="777" y="2275"/>
                  </a:lnTo>
                  <a:lnTo>
                    <a:pt x="778" y="2279"/>
                  </a:lnTo>
                  <a:lnTo>
                    <a:pt x="778" y="2282"/>
                  </a:lnTo>
                  <a:lnTo>
                    <a:pt x="778" y="2285"/>
                  </a:lnTo>
                  <a:lnTo>
                    <a:pt x="778" y="2289"/>
                  </a:lnTo>
                  <a:lnTo>
                    <a:pt x="777" y="2295"/>
                  </a:lnTo>
                  <a:lnTo>
                    <a:pt x="775" y="2303"/>
                  </a:lnTo>
                  <a:lnTo>
                    <a:pt x="774" y="2313"/>
                  </a:lnTo>
                  <a:lnTo>
                    <a:pt x="772" y="2323"/>
                  </a:lnTo>
                  <a:lnTo>
                    <a:pt x="769" y="2335"/>
                  </a:lnTo>
                  <a:lnTo>
                    <a:pt x="767" y="2347"/>
                  </a:lnTo>
                  <a:lnTo>
                    <a:pt x="764" y="2360"/>
                  </a:lnTo>
                  <a:lnTo>
                    <a:pt x="762" y="2373"/>
                  </a:lnTo>
                  <a:lnTo>
                    <a:pt x="760" y="2386"/>
                  </a:lnTo>
                  <a:lnTo>
                    <a:pt x="758" y="2399"/>
                  </a:lnTo>
                  <a:lnTo>
                    <a:pt x="756" y="2412"/>
                  </a:lnTo>
                  <a:lnTo>
                    <a:pt x="755" y="2424"/>
                  </a:lnTo>
                  <a:lnTo>
                    <a:pt x="754" y="2435"/>
                  </a:lnTo>
                  <a:lnTo>
                    <a:pt x="754" y="2445"/>
                  </a:lnTo>
                  <a:lnTo>
                    <a:pt x="754" y="2453"/>
                  </a:lnTo>
                  <a:lnTo>
                    <a:pt x="755" y="2462"/>
                  </a:lnTo>
                  <a:lnTo>
                    <a:pt x="757" y="2473"/>
                  </a:lnTo>
                  <a:lnTo>
                    <a:pt x="759" y="2486"/>
                  </a:lnTo>
                  <a:lnTo>
                    <a:pt x="761" y="2502"/>
                  </a:lnTo>
                  <a:lnTo>
                    <a:pt x="764" y="2518"/>
                  </a:lnTo>
                  <a:lnTo>
                    <a:pt x="767" y="2536"/>
                  </a:lnTo>
                  <a:lnTo>
                    <a:pt x="770" y="2554"/>
                  </a:lnTo>
                  <a:lnTo>
                    <a:pt x="773" y="2573"/>
                  </a:lnTo>
                  <a:lnTo>
                    <a:pt x="777" y="2591"/>
                  </a:lnTo>
                  <a:lnTo>
                    <a:pt x="780" y="2610"/>
                  </a:lnTo>
                  <a:lnTo>
                    <a:pt x="783" y="2627"/>
                  </a:lnTo>
                  <a:lnTo>
                    <a:pt x="785" y="2644"/>
                  </a:lnTo>
                  <a:lnTo>
                    <a:pt x="787" y="2659"/>
                  </a:lnTo>
                  <a:lnTo>
                    <a:pt x="789" y="2673"/>
                  </a:lnTo>
                  <a:lnTo>
                    <a:pt x="790" y="2684"/>
                  </a:lnTo>
                  <a:lnTo>
                    <a:pt x="790" y="2693"/>
                  </a:lnTo>
                  <a:lnTo>
                    <a:pt x="790" y="2700"/>
                  </a:lnTo>
                  <a:lnTo>
                    <a:pt x="790" y="2708"/>
                  </a:lnTo>
                  <a:lnTo>
                    <a:pt x="790" y="2715"/>
                  </a:lnTo>
                  <a:lnTo>
                    <a:pt x="790" y="2722"/>
                  </a:lnTo>
                  <a:lnTo>
                    <a:pt x="790" y="2730"/>
                  </a:lnTo>
                  <a:lnTo>
                    <a:pt x="790" y="2737"/>
                  </a:lnTo>
                  <a:lnTo>
                    <a:pt x="790" y="2744"/>
                  </a:lnTo>
                  <a:lnTo>
                    <a:pt x="789" y="2751"/>
                  </a:lnTo>
                  <a:lnTo>
                    <a:pt x="789" y="2758"/>
                  </a:lnTo>
                  <a:lnTo>
                    <a:pt x="789" y="2765"/>
                  </a:lnTo>
                  <a:lnTo>
                    <a:pt x="789" y="2772"/>
                  </a:lnTo>
                  <a:lnTo>
                    <a:pt x="788" y="2779"/>
                  </a:lnTo>
                  <a:lnTo>
                    <a:pt x="788" y="2786"/>
                  </a:lnTo>
                  <a:lnTo>
                    <a:pt x="787" y="2792"/>
                  </a:lnTo>
                  <a:lnTo>
                    <a:pt x="787" y="2798"/>
                  </a:lnTo>
                  <a:lnTo>
                    <a:pt x="786" y="2805"/>
                  </a:lnTo>
                  <a:lnTo>
                    <a:pt x="785" y="2810"/>
                  </a:lnTo>
                  <a:lnTo>
                    <a:pt x="784" y="2816"/>
                  </a:lnTo>
                  <a:lnTo>
                    <a:pt x="782" y="2821"/>
                  </a:lnTo>
                  <a:lnTo>
                    <a:pt x="781" y="2826"/>
                  </a:lnTo>
                  <a:lnTo>
                    <a:pt x="779" y="2830"/>
                  </a:lnTo>
                  <a:lnTo>
                    <a:pt x="777" y="2835"/>
                  </a:lnTo>
                  <a:lnTo>
                    <a:pt x="776" y="2839"/>
                  </a:lnTo>
                  <a:lnTo>
                    <a:pt x="774" y="2843"/>
                  </a:lnTo>
                  <a:lnTo>
                    <a:pt x="773" y="2847"/>
                  </a:lnTo>
                  <a:lnTo>
                    <a:pt x="772" y="2850"/>
                  </a:lnTo>
                  <a:lnTo>
                    <a:pt x="771" y="2854"/>
                  </a:lnTo>
                  <a:lnTo>
                    <a:pt x="770" y="2858"/>
                  </a:lnTo>
                  <a:lnTo>
                    <a:pt x="770" y="2861"/>
                  </a:lnTo>
                  <a:lnTo>
                    <a:pt x="771" y="2865"/>
                  </a:lnTo>
                  <a:lnTo>
                    <a:pt x="772" y="2869"/>
                  </a:lnTo>
                  <a:lnTo>
                    <a:pt x="774" y="2872"/>
                  </a:lnTo>
                  <a:lnTo>
                    <a:pt x="776" y="2876"/>
                  </a:lnTo>
                  <a:lnTo>
                    <a:pt x="779" y="2880"/>
                  </a:lnTo>
                  <a:lnTo>
                    <a:pt x="781" y="2883"/>
                  </a:lnTo>
                  <a:lnTo>
                    <a:pt x="784" y="2887"/>
                  </a:lnTo>
                  <a:lnTo>
                    <a:pt x="787" y="2891"/>
                  </a:lnTo>
                  <a:lnTo>
                    <a:pt x="790" y="2894"/>
                  </a:lnTo>
                  <a:lnTo>
                    <a:pt x="793" y="2898"/>
                  </a:lnTo>
                  <a:lnTo>
                    <a:pt x="796" y="2901"/>
                  </a:lnTo>
                  <a:lnTo>
                    <a:pt x="800" y="2905"/>
                  </a:lnTo>
                  <a:lnTo>
                    <a:pt x="804" y="2908"/>
                  </a:lnTo>
                  <a:lnTo>
                    <a:pt x="808" y="2911"/>
                  </a:lnTo>
                  <a:lnTo>
                    <a:pt x="813" y="2914"/>
                  </a:lnTo>
                  <a:lnTo>
                    <a:pt x="817" y="2917"/>
                  </a:lnTo>
                  <a:lnTo>
                    <a:pt x="822" y="2920"/>
                  </a:lnTo>
                  <a:lnTo>
                    <a:pt x="828" y="2922"/>
                  </a:lnTo>
                  <a:lnTo>
                    <a:pt x="834" y="2924"/>
                  </a:lnTo>
                  <a:lnTo>
                    <a:pt x="840" y="2927"/>
                  </a:lnTo>
                  <a:lnTo>
                    <a:pt x="848" y="2931"/>
                  </a:lnTo>
                  <a:lnTo>
                    <a:pt x="858" y="2936"/>
                  </a:lnTo>
                  <a:lnTo>
                    <a:pt x="868" y="2942"/>
                  </a:lnTo>
                  <a:lnTo>
                    <a:pt x="878" y="2948"/>
                  </a:lnTo>
                  <a:lnTo>
                    <a:pt x="889" y="2955"/>
                  </a:lnTo>
                  <a:lnTo>
                    <a:pt x="901" y="2962"/>
                  </a:lnTo>
                  <a:lnTo>
                    <a:pt x="912" y="2970"/>
                  </a:lnTo>
                  <a:lnTo>
                    <a:pt x="923" y="2977"/>
                  </a:lnTo>
                  <a:lnTo>
                    <a:pt x="934" y="2984"/>
                  </a:lnTo>
                  <a:lnTo>
                    <a:pt x="945" y="2991"/>
                  </a:lnTo>
                  <a:lnTo>
                    <a:pt x="954" y="2997"/>
                  </a:lnTo>
                  <a:lnTo>
                    <a:pt x="963" y="3002"/>
                  </a:lnTo>
                  <a:lnTo>
                    <a:pt x="970" y="3007"/>
                  </a:lnTo>
                  <a:lnTo>
                    <a:pt x="976" y="3010"/>
                  </a:lnTo>
                  <a:lnTo>
                    <a:pt x="981" y="3012"/>
                  </a:lnTo>
                  <a:lnTo>
                    <a:pt x="985" y="3014"/>
                  </a:lnTo>
                  <a:lnTo>
                    <a:pt x="988" y="3015"/>
                  </a:lnTo>
                  <a:lnTo>
                    <a:pt x="991" y="3017"/>
                  </a:lnTo>
                  <a:lnTo>
                    <a:pt x="994" y="3019"/>
                  </a:lnTo>
                  <a:lnTo>
                    <a:pt x="997" y="3020"/>
                  </a:lnTo>
                  <a:lnTo>
                    <a:pt x="999" y="3022"/>
                  </a:lnTo>
                  <a:lnTo>
                    <a:pt x="1002" y="3023"/>
                  </a:lnTo>
                  <a:lnTo>
                    <a:pt x="1004" y="3024"/>
                  </a:lnTo>
                  <a:lnTo>
                    <a:pt x="1006" y="3025"/>
                  </a:lnTo>
                  <a:lnTo>
                    <a:pt x="1008" y="3026"/>
                  </a:lnTo>
                  <a:lnTo>
                    <a:pt x="1010" y="3026"/>
                  </a:lnTo>
                  <a:lnTo>
                    <a:pt x="1012" y="3027"/>
                  </a:lnTo>
                  <a:lnTo>
                    <a:pt x="1015" y="3027"/>
                  </a:lnTo>
                  <a:lnTo>
                    <a:pt x="1017" y="3026"/>
                  </a:lnTo>
                  <a:lnTo>
                    <a:pt x="1019" y="3025"/>
                  </a:lnTo>
                  <a:lnTo>
                    <a:pt x="1021" y="3024"/>
                  </a:lnTo>
                  <a:lnTo>
                    <a:pt x="1023" y="3022"/>
                  </a:lnTo>
                  <a:lnTo>
                    <a:pt x="1026" y="3019"/>
                  </a:lnTo>
                  <a:lnTo>
                    <a:pt x="1028" y="3016"/>
                  </a:lnTo>
                  <a:lnTo>
                    <a:pt x="1031" y="3012"/>
                  </a:lnTo>
                  <a:lnTo>
                    <a:pt x="1033" y="3007"/>
                  </a:lnTo>
                  <a:lnTo>
                    <a:pt x="1036" y="3002"/>
                  </a:lnTo>
                  <a:lnTo>
                    <a:pt x="1038" y="2996"/>
                  </a:lnTo>
                  <a:lnTo>
                    <a:pt x="1040" y="2991"/>
                  </a:lnTo>
                  <a:lnTo>
                    <a:pt x="1041" y="2985"/>
                  </a:lnTo>
                  <a:lnTo>
                    <a:pt x="1043" y="2979"/>
                  </a:lnTo>
                  <a:lnTo>
                    <a:pt x="1044" y="2973"/>
                  </a:lnTo>
                  <a:lnTo>
                    <a:pt x="1045" y="2967"/>
                  </a:lnTo>
                  <a:lnTo>
                    <a:pt x="1045" y="2962"/>
                  </a:lnTo>
                  <a:lnTo>
                    <a:pt x="1044" y="2957"/>
                  </a:lnTo>
                  <a:lnTo>
                    <a:pt x="1043" y="2952"/>
                  </a:lnTo>
                  <a:lnTo>
                    <a:pt x="1041" y="2948"/>
                  </a:lnTo>
                  <a:lnTo>
                    <a:pt x="1038" y="2944"/>
                  </a:lnTo>
                  <a:lnTo>
                    <a:pt x="1036" y="2940"/>
                  </a:lnTo>
                  <a:lnTo>
                    <a:pt x="1033" y="2936"/>
                  </a:lnTo>
                  <a:lnTo>
                    <a:pt x="1029" y="2932"/>
                  </a:lnTo>
                  <a:lnTo>
                    <a:pt x="1026" y="2928"/>
                  </a:lnTo>
                  <a:lnTo>
                    <a:pt x="1022" y="2924"/>
                  </a:lnTo>
                  <a:lnTo>
                    <a:pt x="1019" y="2919"/>
                  </a:lnTo>
                  <a:lnTo>
                    <a:pt x="1015" y="2915"/>
                  </a:lnTo>
                  <a:lnTo>
                    <a:pt x="1011" y="2910"/>
                  </a:lnTo>
                  <a:lnTo>
                    <a:pt x="1008" y="2906"/>
                  </a:lnTo>
                  <a:lnTo>
                    <a:pt x="1004" y="2902"/>
                  </a:lnTo>
                  <a:lnTo>
                    <a:pt x="1000" y="2898"/>
                  </a:lnTo>
                  <a:lnTo>
                    <a:pt x="997" y="2894"/>
                  </a:lnTo>
                  <a:lnTo>
                    <a:pt x="994" y="2891"/>
                  </a:lnTo>
                  <a:lnTo>
                    <a:pt x="991" y="2887"/>
                  </a:lnTo>
                  <a:lnTo>
                    <a:pt x="989" y="2884"/>
                  </a:lnTo>
                  <a:lnTo>
                    <a:pt x="986" y="2881"/>
                  </a:lnTo>
                  <a:lnTo>
                    <a:pt x="983" y="2877"/>
                  </a:lnTo>
                  <a:lnTo>
                    <a:pt x="978" y="2873"/>
                  </a:lnTo>
                  <a:lnTo>
                    <a:pt x="973" y="2869"/>
                  </a:lnTo>
                  <a:lnTo>
                    <a:pt x="968" y="2865"/>
                  </a:lnTo>
                  <a:lnTo>
                    <a:pt x="962" y="2860"/>
                  </a:lnTo>
                  <a:lnTo>
                    <a:pt x="956" y="2855"/>
                  </a:lnTo>
                  <a:lnTo>
                    <a:pt x="950" y="2850"/>
                  </a:lnTo>
                  <a:lnTo>
                    <a:pt x="944" y="2846"/>
                  </a:lnTo>
                  <a:lnTo>
                    <a:pt x="938" y="2841"/>
                  </a:lnTo>
                  <a:lnTo>
                    <a:pt x="932" y="2836"/>
                  </a:lnTo>
                  <a:lnTo>
                    <a:pt x="927" y="2832"/>
                  </a:lnTo>
                  <a:lnTo>
                    <a:pt x="922" y="2827"/>
                  </a:lnTo>
                  <a:lnTo>
                    <a:pt x="918" y="2823"/>
                  </a:lnTo>
                  <a:lnTo>
                    <a:pt x="915" y="2820"/>
                  </a:lnTo>
                  <a:lnTo>
                    <a:pt x="914" y="2816"/>
                  </a:lnTo>
                  <a:lnTo>
                    <a:pt x="912" y="2813"/>
                  </a:lnTo>
                  <a:lnTo>
                    <a:pt x="910" y="2810"/>
                  </a:lnTo>
                  <a:lnTo>
                    <a:pt x="909" y="2807"/>
                  </a:lnTo>
                  <a:lnTo>
                    <a:pt x="907" y="2804"/>
                  </a:lnTo>
                  <a:lnTo>
                    <a:pt x="905" y="2801"/>
                  </a:lnTo>
                  <a:lnTo>
                    <a:pt x="904" y="2798"/>
                  </a:lnTo>
                  <a:lnTo>
                    <a:pt x="902" y="2795"/>
                  </a:lnTo>
                  <a:lnTo>
                    <a:pt x="901" y="2791"/>
                  </a:lnTo>
                  <a:lnTo>
                    <a:pt x="899" y="2787"/>
                  </a:lnTo>
                  <a:lnTo>
                    <a:pt x="898" y="2784"/>
                  </a:lnTo>
                  <a:lnTo>
                    <a:pt x="897" y="2780"/>
                  </a:lnTo>
                  <a:lnTo>
                    <a:pt x="896" y="2775"/>
                  </a:lnTo>
                  <a:lnTo>
                    <a:pt x="895" y="2771"/>
                  </a:lnTo>
                  <a:lnTo>
                    <a:pt x="894" y="2766"/>
                  </a:lnTo>
                  <a:lnTo>
                    <a:pt x="894" y="2762"/>
                  </a:lnTo>
                  <a:lnTo>
                    <a:pt x="894" y="2757"/>
                  </a:lnTo>
                  <a:lnTo>
                    <a:pt x="894" y="2750"/>
                  </a:lnTo>
                  <a:lnTo>
                    <a:pt x="895" y="2740"/>
                  </a:lnTo>
                  <a:lnTo>
                    <a:pt x="897" y="2727"/>
                  </a:lnTo>
                  <a:lnTo>
                    <a:pt x="899" y="2713"/>
                  </a:lnTo>
                  <a:lnTo>
                    <a:pt x="902" y="2696"/>
                  </a:lnTo>
                  <a:lnTo>
                    <a:pt x="905" y="2679"/>
                  </a:lnTo>
                  <a:lnTo>
                    <a:pt x="909" y="2660"/>
                  </a:lnTo>
                  <a:lnTo>
                    <a:pt x="913" y="2642"/>
                  </a:lnTo>
                  <a:lnTo>
                    <a:pt x="916" y="2623"/>
                  </a:lnTo>
                  <a:lnTo>
                    <a:pt x="920" y="2605"/>
                  </a:lnTo>
                  <a:lnTo>
                    <a:pt x="924" y="2588"/>
                  </a:lnTo>
                  <a:lnTo>
                    <a:pt x="927" y="2572"/>
                  </a:lnTo>
                  <a:lnTo>
                    <a:pt x="930" y="2558"/>
                  </a:lnTo>
                  <a:lnTo>
                    <a:pt x="933" y="2547"/>
                  </a:lnTo>
                  <a:lnTo>
                    <a:pt x="936" y="2538"/>
                  </a:lnTo>
                  <a:lnTo>
                    <a:pt x="937" y="2533"/>
                  </a:lnTo>
                  <a:lnTo>
                    <a:pt x="939" y="2527"/>
                  </a:lnTo>
                  <a:lnTo>
                    <a:pt x="941" y="2518"/>
                  </a:lnTo>
                  <a:lnTo>
                    <a:pt x="944" y="2507"/>
                  </a:lnTo>
                  <a:lnTo>
                    <a:pt x="946" y="2493"/>
                  </a:lnTo>
                  <a:lnTo>
                    <a:pt x="949" y="2477"/>
                  </a:lnTo>
                  <a:lnTo>
                    <a:pt x="952" y="2459"/>
                  </a:lnTo>
                  <a:lnTo>
                    <a:pt x="955" y="2441"/>
                  </a:lnTo>
                  <a:lnTo>
                    <a:pt x="958" y="2422"/>
                  </a:lnTo>
                  <a:lnTo>
                    <a:pt x="960" y="2403"/>
                  </a:lnTo>
                  <a:lnTo>
                    <a:pt x="963" y="2384"/>
                  </a:lnTo>
                  <a:lnTo>
                    <a:pt x="965" y="2366"/>
                  </a:lnTo>
                  <a:lnTo>
                    <a:pt x="967" y="2350"/>
                  </a:lnTo>
                  <a:lnTo>
                    <a:pt x="968" y="2335"/>
                  </a:lnTo>
                  <a:lnTo>
                    <a:pt x="969" y="2322"/>
                  </a:lnTo>
                  <a:lnTo>
                    <a:pt x="970" y="2312"/>
                  </a:lnTo>
                  <a:lnTo>
                    <a:pt x="969" y="2305"/>
                  </a:lnTo>
                  <a:lnTo>
                    <a:pt x="968" y="2299"/>
                  </a:lnTo>
                  <a:lnTo>
                    <a:pt x="967" y="2292"/>
                  </a:lnTo>
                  <a:lnTo>
                    <a:pt x="966" y="2285"/>
                  </a:lnTo>
                  <a:lnTo>
                    <a:pt x="964" y="2276"/>
                  </a:lnTo>
                  <a:lnTo>
                    <a:pt x="963" y="2267"/>
                  </a:lnTo>
                  <a:lnTo>
                    <a:pt x="961" y="2258"/>
                  </a:lnTo>
                  <a:lnTo>
                    <a:pt x="960" y="2248"/>
                  </a:lnTo>
                  <a:lnTo>
                    <a:pt x="958" y="2238"/>
                  </a:lnTo>
                  <a:lnTo>
                    <a:pt x="957" y="2229"/>
                  </a:lnTo>
                  <a:lnTo>
                    <a:pt x="955" y="2219"/>
                  </a:lnTo>
                  <a:lnTo>
                    <a:pt x="954" y="2210"/>
                  </a:lnTo>
                  <a:lnTo>
                    <a:pt x="953" y="2202"/>
                  </a:lnTo>
                  <a:lnTo>
                    <a:pt x="953" y="2194"/>
                  </a:lnTo>
                  <a:lnTo>
                    <a:pt x="953" y="2188"/>
                  </a:lnTo>
                  <a:lnTo>
                    <a:pt x="953" y="2182"/>
                  </a:lnTo>
                  <a:lnTo>
                    <a:pt x="953" y="2178"/>
                  </a:lnTo>
                  <a:lnTo>
                    <a:pt x="954" y="2173"/>
                  </a:lnTo>
                  <a:lnTo>
                    <a:pt x="955" y="2166"/>
                  </a:lnTo>
                  <a:lnTo>
                    <a:pt x="955" y="2158"/>
                  </a:lnTo>
                  <a:lnTo>
                    <a:pt x="956" y="2148"/>
                  </a:lnTo>
                  <a:lnTo>
                    <a:pt x="957" y="2137"/>
                  </a:lnTo>
                  <a:lnTo>
                    <a:pt x="958" y="2126"/>
                  </a:lnTo>
                  <a:lnTo>
                    <a:pt x="958" y="2113"/>
                  </a:lnTo>
                  <a:lnTo>
                    <a:pt x="959" y="2100"/>
                  </a:lnTo>
                  <a:lnTo>
                    <a:pt x="960" y="2087"/>
                  </a:lnTo>
                  <a:lnTo>
                    <a:pt x="961" y="2073"/>
                  </a:lnTo>
                  <a:lnTo>
                    <a:pt x="961" y="2059"/>
                  </a:lnTo>
                  <a:lnTo>
                    <a:pt x="962" y="2046"/>
                  </a:lnTo>
                  <a:lnTo>
                    <a:pt x="963" y="2034"/>
                  </a:lnTo>
                  <a:lnTo>
                    <a:pt x="964" y="2022"/>
                  </a:lnTo>
                  <a:lnTo>
                    <a:pt x="965" y="2011"/>
                  </a:lnTo>
                  <a:lnTo>
                    <a:pt x="965" y="2002"/>
                  </a:lnTo>
                  <a:lnTo>
                    <a:pt x="967" y="1990"/>
                  </a:lnTo>
                  <a:lnTo>
                    <a:pt x="970" y="1973"/>
                  </a:lnTo>
                  <a:lnTo>
                    <a:pt x="974" y="1953"/>
                  </a:lnTo>
                  <a:lnTo>
                    <a:pt x="979" y="1929"/>
                  </a:lnTo>
                  <a:lnTo>
                    <a:pt x="986" y="1902"/>
                  </a:lnTo>
                  <a:lnTo>
                    <a:pt x="992" y="1873"/>
                  </a:lnTo>
                  <a:lnTo>
                    <a:pt x="999" y="1843"/>
                  </a:lnTo>
                  <a:lnTo>
                    <a:pt x="1006" y="1813"/>
                  </a:lnTo>
                  <a:lnTo>
                    <a:pt x="1014" y="1782"/>
                  </a:lnTo>
                  <a:lnTo>
                    <a:pt x="1021" y="1752"/>
                  </a:lnTo>
                  <a:lnTo>
                    <a:pt x="1027" y="1724"/>
                  </a:lnTo>
                  <a:lnTo>
                    <a:pt x="1033" y="1698"/>
                  </a:lnTo>
                  <a:lnTo>
                    <a:pt x="1038" y="1675"/>
                  </a:lnTo>
                  <a:lnTo>
                    <a:pt x="1041" y="1655"/>
                  </a:lnTo>
                  <a:lnTo>
                    <a:pt x="1044" y="1640"/>
                  </a:lnTo>
                  <a:lnTo>
                    <a:pt x="1045" y="1630"/>
                  </a:lnTo>
                  <a:lnTo>
                    <a:pt x="1045" y="1622"/>
                  </a:lnTo>
                  <a:lnTo>
                    <a:pt x="1044" y="1615"/>
                  </a:lnTo>
                  <a:lnTo>
                    <a:pt x="1044" y="1607"/>
                  </a:lnTo>
                  <a:lnTo>
                    <a:pt x="1043" y="1599"/>
                  </a:lnTo>
                  <a:lnTo>
                    <a:pt x="1042" y="1591"/>
                  </a:lnTo>
                  <a:lnTo>
                    <a:pt x="1041" y="1584"/>
                  </a:lnTo>
                  <a:lnTo>
                    <a:pt x="1039" y="1577"/>
                  </a:lnTo>
                  <a:lnTo>
                    <a:pt x="1038" y="1569"/>
                  </a:lnTo>
                  <a:lnTo>
                    <a:pt x="1036" y="1563"/>
                  </a:lnTo>
                  <a:lnTo>
                    <a:pt x="1035" y="1556"/>
                  </a:lnTo>
                  <a:lnTo>
                    <a:pt x="1033" y="1550"/>
                  </a:lnTo>
                  <a:lnTo>
                    <a:pt x="1031" y="1545"/>
                  </a:lnTo>
                  <a:lnTo>
                    <a:pt x="1030" y="1540"/>
                  </a:lnTo>
                  <a:lnTo>
                    <a:pt x="1028" y="1536"/>
                  </a:lnTo>
                  <a:lnTo>
                    <a:pt x="1026" y="1533"/>
                  </a:lnTo>
                  <a:lnTo>
                    <a:pt x="1025" y="1530"/>
                  </a:lnTo>
                  <a:lnTo>
                    <a:pt x="1023" y="1527"/>
                  </a:lnTo>
                  <a:lnTo>
                    <a:pt x="1022" y="1523"/>
                  </a:lnTo>
                  <a:lnTo>
                    <a:pt x="1020" y="1517"/>
                  </a:lnTo>
                  <a:lnTo>
                    <a:pt x="1019" y="1511"/>
                  </a:lnTo>
                  <a:lnTo>
                    <a:pt x="1017" y="1504"/>
                  </a:lnTo>
                  <a:lnTo>
                    <a:pt x="1015" y="1497"/>
                  </a:lnTo>
                  <a:lnTo>
                    <a:pt x="1014" y="1489"/>
                  </a:lnTo>
                  <a:lnTo>
                    <a:pt x="1012" y="1480"/>
                  </a:lnTo>
                  <a:lnTo>
                    <a:pt x="1011" y="1472"/>
                  </a:lnTo>
                  <a:lnTo>
                    <a:pt x="1010" y="1464"/>
                  </a:lnTo>
                  <a:lnTo>
                    <a:pt x="1009" y="1455"/>
                  </a:lnTo>
                  <a:lnTo>
                    <a:pt x="1009" y="1447"/>
                  </a:lnTo>
                  <a:lnTo>
                    <a:pt x="1008" y="1440"/>
                  </a:lnTo>
                  <a:lnTo>
                    <a:pt x="1008" y="1433"/>
                  </a:lnTo>
                  <a:lnTo>
                    <a:pt x="1009" y="1427"/>
                  </a:lnTo>
                  <a:lnTo>
                    <a:pt x="1009" y="1422"/>
                  </a:lnTo>
                  <a:lnTo>
                    <a:pt x="1010" y="1417"/>
                  </a:lnTo>
                  <a:lnTo>
                    <a:pt x="1012" y="1412"/>
                  </a:lnTo>
                  <a:lnTo>
                    <a:pt x="1014" y="1406"/>
                  </a:lnTo>
                  <a:lnTo>
                    <a:pt x="1016" y="1399"/>
                  </a:lnTo>
                  <a:lnTo>
                    <a:pt x="1019" y="1392"/>
                  </a:lnTo>
                  <a:lnTo>
                    <a:pt x="1022" y="1385"/>
                  </a:lnTo>
                  <a:lnTo>
                    <a:pt x="1025" y="1378"/>
                  </a:lnTo>
                  <a:lnTo>
                    <a:pt x="1029" y="1370"/>
                  </a:lnTo>
                  <a:lnTo>
                    <a:pt x="1032" y="1363"/>
                  </a:lnTo>
                  <a:lnTo>
                    <a:pt x="1035" y="1355"/>
                  </a:lnTo>
                  <a:lnTo>
                    <a:pt x="1038" y="1348"/>
                  </a:lnTo>
                  <a:lnTo>
                    <a:pt x="1041" y="1341"/>
                  </a:lnTo>
                  <a:lnTo>
                    <a:pt x="1044" y="1335"/>
                  </a:lnTo>
                  <a:lnTo>
                    <a:pt x="1046" y="1329"/>
                  </a:lnTo>
                  <a:lnTo>
                    <a:pt x="1048" y="1323"/>
                  </a:lnTo>
                  <a:lnTo>
                    <a:pt x="1049" y="1318"/>
                  </a:lnTo>
                  <a:lnTo>
                    <a:pt x="1050" y="1313"/>
                  </a:lnTo>
                  <a:lnTo>
                    <a:pt x="1050" y="1307"/>
                  </a:lnTo>
                  <a:lnTo>
                    <a:pt x="1051" y="1299"/>
                  </a:lnTo>
                  <a:lnTo>
                    <a:pt x="1052" y="1290"/>
                  </a:lnTo>
                  <a:lnTo>
                    <a:pt x="1053" y="1281"/>
                  </a:lnTo>
                  <a:lnTo>
                    <a:pt x="1054" y="1271"/>
                  </a:lnTo>
                  <a:lnTo>
                    <a:pt x="1055" y="1261"/>
                  </a:lnTo>
                  <a:lnTo>
                    <a:pt x="1055" y="1251"/>
                  </a:lnTo>
                  <a:lnTo>
                    <a:pt x="1056" y="1241"/>
                  </a:lnTo>
                  <a:lnTo>
                    <a:pt x="1056" y="1232"/>
                  </a:lnTo>
                  <a:lnTo>
                    <a:pt x="1056" y="1222"/>
                  </a:lnTo>
                  <a:lnTo>
                    <a:pt x="1056" y="1214"/>
                  </a:lnTo>
                  <a:lnTo>
                    <a:pt x="1056" y="1206"/>
                  </a:lnTo>
                  <a:lnTo>
                    <a:pt x="1055" y="1199"/>
                  </a:lnTo>
                  <a:lnTo>
                    <a:pt x="1054" y="1194"/>
                  </a:lnTo>
                  <a:lnTo>
                    <a:pt x="1053" y="1191"/>
                  </a:lnTo>
                  <a:lnTo>
                    <a:pt x="1051" y="1188"/>
                  </a:lnTo>
                  <a:lnTo>
                    <a:pt x="1050" y="1190"/>
                  </a:lnTo>
                  <a:lnTo>
                    <a:pt x="1050" y="1193"/>
                  </a:lnTo>
                  <a:lnTo>
                    <a:pt x="1051" y="1197"/>
                  </a:lnTo>
                  <a:lnTo>
                    <a:pt x="1051" y="1202"/>
                  </a:lnTo>
                  <a:lnTo>
                    <a:pt x="1052" y="1209"/>
                  </a:lnTo>
                  <a:lnTo>
                    <a:pt x="1053" y="1215"/>
                  </a:lnTo>
                  <a:lnTo>
                    <a:pt x="1055" y="1223"/>
                  </a:lnTo>
                  <a:lnTo>
                    <a:pt x="1056" y="1230"/>
                  </a:lnTo>
                  <a:lnTo>
                    <a:pt x="1058" y="1238"/>
                  </a:lnTo>
                  <a:lnTo>
                    <a:pt x="1060" y="1246"/>
                  </a:lnTo>
                  <a:lnTo>
                    <a:pt x="1062" y="1253"/>
                  </a:lnTo>
                  <a:lnTo>
                    <a:pt x="1064" y="1259"/>
                  </a:lnTo>
                  <a:lnTo>
                    <a:pt x="1067" y="1265"/>
                  </a:lnTo>
                  <a:lnTo>
                    <a:pt x="1069" y="1270"/>
                  </a:lnTo>
                  <a:lnTo>
                    <a:pt x="1072" y="1275"/>
                  </a:lnTo>
                  <a:lnTo>
                    <a:pt x="1075" y="1281"/>
                  </a:lnTo>
                  <a:lnTo>
                    <a:pt x="1080" y="1287"/>
                  </a:lnTo>
                  <a:lnTo>
                    <a:pt x="1085" y="1293"/>
                  </a:lnTo>
                  <a:lnTo>
                    <a:pt x="1090" y="1300"/>
                  </a:lnTo>
                  <a:lnTo>
                    <a:pt x="1096" y="1307"/>
                  </a:lnTo>
                  <a:lnTo>
                    <a:pt x="1102" y="1314"/>
                  </a:lnTo>
                  <a:lnTo>
                    <a:pt x="1109" y="1322"/>
                  </a:lnTo>
                  <a:lnTo>
                    <a:pt x="1115" y="1329"/>
                  </a:lnTo>
                  <a:lnTo>
                    <a:pt x="1121" y="1336"/>
                  </a:lnTo>
                  <a:lnTo>
                    <a:pt x="1127" y="1343"/>
                  </a:lnTo>
                  <a:lnTo>
                    <a:pt x="1133" y="1350"/>
                  </a:lnTo>
                  <a:lnTo>
                    <a:pt x="1138" y="1356"/>
                  </a:lnTo>
                  <a:lnTo>
                    <a:pt x="1142" y="1361"/>
                  </a:lnTo>
                  <a:lnTo>
                    <a:pt x="1146" y="1366"/>
                  </a:lnTo>
                  <a:lnTo>
                    <a:pt x="1149" y="1370"/>
                  </a:lnTo>
                  <a:lnTo>
                    <a:pt x="1151" y="1374"/>
                  </a:lnTo>
                  <a:lnTo>
                    <a:pt x="1153" y="1378"/>
                  </a:lnTo>
                  <a:lnTo>
                    <a:pt x="1156" y="1383"/>
                  </a:lnTo>
                  <a:lnTo>
                    <a:pt x="1158" y="1388"/>
                  </a:lnTo>
                  <a:lnTo>
                    <a:pt x="1160" y="1394"/>
                  </a:lnTo>
                  <a:lnTo>
                    <a:pt x="1163" y="1399"/>
                  </a:lnTo>
                  <a:lnTo>
                    <a:pt x="1166" y="1405"/>
                  </a:lnTo>
                  <a:lnTo>
                    <a:pt x="1168" y="1410"/>
                  </a:lnTo>
                  <a:lnTo>
                    <a:pt x="1170" y="1416"/>
                  </a:lnTo>
                  <a:lnTo>
                    <a:pt x="1173" y="1421"/>
                  </a:lnTo>
                  <a:lnTo>
                    <a:pt x="1175" y="1427"/>
                  </a:lnTo>
                  <a:lnTo>
                    <a:pt x="1177" y="1432"/>
                  </a:lnTo>
                  <a:lnTo>
                    <a:pt x="1179" y="1437"/>
                  </a:lnTo>
                  <a:lnTo>
                    <a:pt x="1181" y="1442"/>
                  </a:lnTo>
                  <a:lnTo>
                    <a:pt x="1183" y="1446"/>
                  </a:lnTo>
                  <a:lnTo>
                    <a:pt x="1185" y="1450"/>
                  </a:lnTo>
                  <a:lnTo>
                    <a:pt x="1186" y="1454"/>
                  </a:lnTo>
                  <a:lnTo>
                    <a:pt x="1188" y="1459"/>
                  </a:lnTo>
                  <a:lnTo>
                    <a:pt x="1189" y="1464"/>
                  </a:lnTo>
                  <a:lnTo>
                    <a:pt x="1191" y="1470"/>
                  </a:lnTo>
                  <a:lnTo>
                    <a:pt x="1193" y="1476"/>
                  </a:lnTo>
                  <a:lnTo>
                    <a:pt x="1194" y="1482"/>
                  </a:lnTo>
                  <a:lnTo>
                    <a:pt x="1196" y="1488"/>
                  </a:lnTo>
                  <a:lnTo>
                    <a:pt x="1198" y="1495"/>
                  </a:lnTo>
                  <a:lnTo>
                    <a:pt x="1199" y="1502"/>
                  </a:lnTo>
                  <a:lnTo>
                    <a:pt x="1201" y="1509"/>
                  </a:lnTo>
                  <a:lnTo>
                    <a:pt x="1203" y="1515"/>
                  </a:lnTo>
                  <a:lnTo>
                    <a:pt x="1204" y="1522"/>
                  </a:lnTo>
                  <a:lnTo>
                    <a:pt x="1205" y="1528"/>
                  </a:lnTo>
                  <a:lnTo>
                    <a:pt x="1206" y="1535"/>
                  </a:lnTo>
                  <a:lnTo>
                    <a:pt x="1208" y="1541"/>
                  </a:lnTo>
                  <a:lnTo>
                    <a:pt x="1208" y="1546"/>
                  </a:lnTo>
                  <a:lnTo>
                    <a:pt x="1209" y="1552"/>
                  </a:lnTo>
                  <a:lnTo>
                    <a:pt x="1211" y="1558"/>
                  </a:lnTo>
                  <a:lnTo>
                    <a:pt x="1212" y="1564"/>
                  </a:lnTo>
                  <a:lnTo>
                    <a:pt x="1214" y="1571"/>
                  </a:lnTo>
                  <a:lnTo>
                    <a:pt x="1216" y="1579"/>
                  </a:lnTo>
                  <a:lnTo>
                    <a:pt x="1218" y="1586"/>
                  </a:lnTo>
                  <a:lnTo>
                    <a:pt x="1221" y="1594"/>
                  </a:lnTo>
                  <a:lnTo>
                    <a:pt x="1223" y="1602"/>
                  </a:lnTo>
                  <a:lnTo>
                    <a:pt x="1226" y="1609"/>
                  </a:lnTo>
                  <a:lnTo>
                    <a:pt x="1229" y="1617"/>
                  </a:lnTo>
                  <a:lnTo>
                    <a:pt x="1231" y="1624"/>
                  </a:lnTo>
                  <a:lnTo>
                    <a:pt x="1234" y="1631"/>
                  </a:lnTo>
                  <a:lnTo>
                    <a:pt x="1237" y="1637"/>
                  </a:lnTo>
                  <a:lnTo>
                    <a:pt x="1239" y="1643"/>
                  </a:lnTo>
                  <a:lnTo>
                    <a:pt x="1242" y="1649"/>
                  </a:lnTo>
                  <a:lnTo>
                    <a:pt x="1244" y="1654"/>
                  </a:lnTo>
                  <a:lnTo>
                    <a:pt x="1247" y="1659"/>
                  </a:lnTo>
                  <a:lnTo>
                    <a:pt x="1251" y="1664"/>
                  </a:lnTo>
                  <a:lnTo>
                    <a:pt x="1255" y="1669"/>
                  </a:lnTo>
                  <a:lnTo>
                    <a:pt x="1261" y="1675"/>
                  </a:lnTo>
                  <a:lnTo>
                    <a:pt x="1267" y="1680"/>
                  </a:lnTo>
                  <a:lnTo>
                    <a:pt x="1273" y="1686"/>
                  </a:lnTo>
                  <a:lnTo>
                    <a:pt x="1280" y="1692"/>
                  </a:lnTo>
                  <a:lnTo>
                    <a:pt x="1287" y="1697"/>
                  </a:lnTo>
                  <a:lnTo>
                    <a:pt x="1294" y="1703"/>
                  </a:lnTo>
                  <a:lnTo>
                    <a:pt x="1301" y="1708"/>
                  </a:lnTo>
                  <a:lnTo>
                    <a:pt x="1308" y="1712"/>
                  </a:lnTo>
                  <a:lnTo>
                    <a:pt x="1315" y="1716"/>
                  </a:lnTo>
                  <a:lnTo>
                    <a:pt x="1321" y="1720"/>
                  </a:lnTo>
                  <a:lnTo>
                    <a:pt x="1327" y="1722"/>
                  </a:lnTo>
                  <a:lnTo>
                    <a:pt x="1332" y="1724"/>
                  </a:lnTo>
                  <a:lnTo>
                    <a:pt x="1336" y="1726"/>
                  </a:lnTo>
                  <a:lnTo>
                    <a:pt x="1339" y="1726"/>
                  </a:lnTo>
                  <a:lnTo>
                    <a:pt x="1343" y="1727"/>
                  </a:lnTo>
                  <a:lnTo>
                    <a:pt x="1346" y="1727"/>
                  </a:lnTo>
                  <a:lnTo>
                    <a:pt x="1349" y="1728"/>
                  </a:lnTo>
                  <a:lnTo>
                    <a:pt x="1352" y="1728"/>
                  </a:lnTo>
                  <a:lnTo>
                    <a:pt x="1354" y="1728"/>
                  </a:lnTo>
                  <a:lnTo>
                    <a:pt x="1356" y="1728"/>
                  </a:lnTo>
                  <a:lnTo>
                    <a:pt x="1359" y="1727"/>
                  </a:lnTo>
                  <a:lnTo>
                    <a:pt x="1361" y="1727"/>
                  </a:lnTo>
                  <a:lnTo>
                    <a:pt x="1363" y="1726"/>
                  </a:lnTo>
                  <a:lnTo>
                    <a:pt x="1365" y="1724"/>
                  </a:lnTo>
                  <a:lnTo>
                    <a:pt x="1367" y="1723"/>
                  </a:lnTo>
                  <a:lnTo>
                    <a:pt x="1369" y="1721"/>
                  </a:lnTo>
                  <a:lnTo>
                    <a:pt x="1371" y="1719"/>
                  </a:lnTo>
                  <a:lnTo>
                    <a:pt x="1374" y="1717"/>
                  </a:lnTo>
                  <a:lnTo>
                    <a:pt x="1376" y="1714"/>
                  </a:lnTo>
                  <a:lnTo>
                    <a:pt x="1378" y="1711"/>
                  </a:lnTo>
                  <a:lnTo>
                    <a:pt x="1380" y="1706"/>
                  </a:lnTo>
                  <a:lnTo>
                    <a:pt x="1382" y="1702"/>
                  </a:lnTo>
                  <a:lnTo>
                    <a:pt x="1383" y="1697"/>
                  </a:lnTo>
                  <a:lnTo>
                    <a:pt x="1385" y="1691"/>
                  </a:lnTo>
                  <a:lnTo>
                    <a:pt x="1386" y="1685"/>
                  </a:lnTo>
                  <a:lnTo>
                    <a:pt x="1387" y="1679"/>
                  </a:lnTo>
                  <a:lnTo>
                    <a:pt x="1388" y="1672"/>
                  </a:lnTo>
                  <a:lnTo>
                    <a:pt x="1388" y="1666"/>
                  </a:lnTo>
                  <a:lnTo>
                    <a:pt x="1389" y="1659"/>
                  </a:lnTo>
                  <a:lnTo>
                    <a:pt x="1389" y="1652"/>
                  </a:lnTo>
                  <a:lnTo>
                    <a:pt x="1389" y="1646"/>
                  </a:lnTo>
                  <a:lnTo>
                    <a:pt x="1389" y="1639"/>
                  </a:lnTo>
                  <a:lnTo>
                    <a:pt x="1389" y="1633"/>
                  </a:lnTo>
                  <a:lnTo>
                    <a:pt x="1388" y="1627"/>
                  </a:lnTo>
                  <a:lnTo>
                    <a:pt x="1388" y="1622"/>
                  </a:lnTo>
                  <a:lnTo>
                    <a:pt x="1387" y="1616"/>
                  </a:lnTo>
                  <a:lnTo>
                    <a:pt x="1386" y="1611"/>
                  </a:lnTo>
                  <a:lnTo>
                    <a:pt x="1384" y="1605"/>
                  </a:lnTo>
                  <a:lnTo>
                    <a:pt x="1383" y="1599"/>
                  </a:lnTo>
                  <a:lnTo>
                    <a:pt x="1381" y="1593"/>
                  </a:lnTo>
                  <a:lnTo>
                    <a:pt x="1380" y="1587"/>
                  </a:lnTo>
                  <a:lnTo>
                    <a:pt x="1378" y="1581"/>
                  </a:lnTo>
                  <a:lnTo>
                    <a:pt x="1376" y="1575"/>
                  </a:lnTo>
                  <a:lnTo>
                    <a:pt x="1375" y="1570"/>
                  </a:lnTo>
                  <a:lnTo>
                    <a:pt x="1373" y="1565"/>
                  </a:lnTo>
                  <a:lnTo>
                    <a:pt x="1372" y="1561"/>
                  </a:lnTo>
                  <a:lnTo>
                    <a:pt x="1370" y="1557"/>
                  </a:lnTo>
                  <a:lnTo>
                    <a:pt x="1369" y="1554"/>
                  </a:lnTo>
                  <a:lnTo>
                    <a:pt x="1368" y="1552"/>
                  </a:lnTo>
                  <a:lnTo>
                    <a:pt x="1368" y="1551"/>
                  </a:lnTo>
                  <a:lnTo>
                    <a:pt x="1368" y="1550"/>
                  </a:lnTo>
                  <a:lnTo>
                    <a:pt x="1368" y="1551"/>
                  </a:lnTo>
                  <a:lnTo>
                    <a:pt x="1370" y="1552"/>
                  </a:lnTo>
                  <a:lnTo>
                    <a:pt x="1371" y="1553"/>
                  </a:lnTo>
                  <a:lnTo>
                    <a:pt x="1373" y="1554"/>
                  </a:lnTo>
                  <a:lnTo>
                    <a:pt x="1375" y="1556"/>
                  </a:lnTo>
                  <a:lnTo>
                    <a:pt x="1377" y="1558"/>
                  </a:lnTo>
                  <a:lnTo>
                    <a:pt x="1379" y="1560"/>
                  </a:lnTo>
                  <a:lnTo>
                    <a:pt x="1381" y="1562"/>
                  </a:lnTo>
                  <a:lnTo>
                    <a:pt x="1383" y="1565"/>
                  </a:lnTo>
                  <a:lnTo>
                    <a:pt x="1386" y="1568"/>
                  </a:lnTo>
                  <a:lnTo>
                    <a:pt x="1388" y="1570"/>
                  </a:lnTo>
                  <a:lnTo>
                    <a:pt x="1390" y="1573"/>
                  </a:lnTo>
                  <a:lnTo>
                    <a:pt x="1392" y="1576"/>
                  </a:lnTo>
                  <a:lnTo>
                    <a:pt x="1394" y="1579"/>
                  </a:lnTo>
                  <a:lnTo>
                    <a:pt x="1396" y="1582"/>
                  </a:lnTo>
                  <a:lnTo>
                    <a:pt x="1397" y="1585"/>
                  </a:lnTo>
                  <a:lnTo>
                    <a:pt x="1398" y="1588"/>
                  </a:lnTo>
                  <a:lnTo>
                    <a:pt x="1398" y="1592"/>
                  </a:lnTo>
                  <a:lnTo>
                    <a:pt x="1399" y="1596"/>
                  </a:lnTo>
                  <a:lnTo>
                    <a:pt x="1399" y="1599"/>
                  </a:lnTo>
                  <a:lnTo>
                    <a:pt x="1399" y="1603"/>
                  </a:lnTo>
                  <a:lnTo>
                    <a:pt x="1398" y="1607"/>
                  </a:lnTo>
                  <a:lnTo>
                    <a:pt x="1398" y="1610"/>
                  </a:lnTo>
                  <a:lnTo>
                    <a:pt x="1398" y="1614"/>
                  </a:lnTo>
                  <a:lnTo>
                    <a:pt x="1398" y="1617"/>
                  </a:lnTo>
                  <a:lnTo>
                    <a:pt x="1398" y="1620"/>
                  </a:lnTo>
                  <a:lnTo>
                    <a:pt x="1398" y="1623"/>
                  </a:lnTo>
                  <a:lnTo>
                    <a:pt x="1399" y="1625"/>
                  </a:lnTo>
                  <a:lnTo>
                    <a:pt x="1400" y="1627"/>
                  </a:lnTo>
                  <a:lnTo>
                    <a:pt x="1402" y="1629"/>
                  </a:lnTo>
                  <a:lnTo>
                    <a:pt x="1404" y="1630"/>
                  </a:lnTo>
                  <a:lnTo>
                    <a:pt x="1406" y="1630"/>
                  </a:lnTo>
                  <a:lnTo>
                    <a:pt x="1408" y="1629"/>
                  </a:lnTo>
                  <a:lnTo>
                    <a:pt x="1411" y="1628"/>
                  </a:lnTo>
                  <a:lnTo>
                    <a:pt x="1414" y="1626"/>
                  </a:lnTo>
                  <a:lnTo>
                    <a:pt x="1416" y="1624"/>
                  </a:lnTo>
                  <a:lnTo>
                    <a:pt x="1419" y="1621"/>
                  </a:lnTo>
                  <a:lnTo>
                    <a:pt x="1421" y="1617"/>
                  </a:lnTo>
                  <a:lnTo>
                    <a:pt x="1424" y="1613"/>
                  </a:lnTo>
                  <a:lnTo>
                    <a:pt x="1426" y="1609"/>
                  </a:lnTo>
                  <a:lnTo>
                    <a:pt x="1428" y="1605"/>
                  </a:lnTo>
                  <a:lnTo>
                    <a:pt x="1429" y="1601"/>
                  </a:lnTo>
                  <a:lnTo>
                    <a:pt x="1431" y="1597"/>
                  </a:lnTo>
                  <a:lnTo>
                    <a:pt x="1431" y="1593"/>
                  </a:lnTo>
                  <a:lnTo>
                    <a:pt x="1432" y="1589"/>
                  </a:lnTo>
                  <a:lnTo>
                    <a:pt x="1432" y="1585"/>
                  </a:lnTo>
                  <a:lnTo>
                    <a:pt x="1432" y="1582"/>
                  </a:lnTo>
                  <a:lnTo>
                    <a:pt x="1431" y="1578"/>
                  </a:lnTo>
                  <a:lnTo>
                    <a:pt x="1429" y="1574"/>
                  </a:lnTo>
                  <a:lnTo>
                    <a:pt x="1427" y="1570"/>
                  </a:lnTo>
                  <a:lnTo>
                    <a:pt x="1424" y="1564"/>
                  </a:lnTo>
                  <a:lnTo>
                    <a:pt x="1422" y="1558"/>
                  </a:lnTo>
                  <a:lnTo>
                    <a:pt x="1418" y="1552"/>
                  </a:lnTo>
                  <a:lnTo>
                    <a:pt x="1415" y="1546"/>
                  </a:lnTo>
                  <a:lnTo>
                    <a:pt x="1411" y="1539"/>
                  </a:lnTo>
                  <a:lnTo>
                    <a:pt x="1407" y="1533"/>
                  </a:lnTo>
                  <a:lnTo>
                    <a:pt x="1403" y="1526"/>
                  </a:lnTo>
                  <a:lnTo>
                    <a:pt x="1398" y="1520"/>
                  </a:lnTo>
                  <a:lnTo>
                    <a:pt x="1394" y="1514"/>
                  </a:lnTo>
                  <a:lnTo>
                    <a:pt x="1389" y="1508"/>
                  </a:lnTo>
                  <a:lnTo>
                    <a:pt x="1385" y="1503"/>
                  </a:lnTo>
                  <a:lnTo>
                    <a:pt x="1380" y="1498"/>
                  </a:lnTo>
                  <a:lnTo>
                    <a:pt x="1376" y="1494"/>
                  </a:lnTo>
                  <a:lnTo>
                    <a:pt x="1371" y="1490"/>
                  </a:lnTo>
                  <a:lnTo>
                    <a:pt x="1366" y="1485"/>
                  </a:lnTo>
                  <a:lnTo>
                    <a:pt x="1361" y="1480"/>
                  </a:lnTo>
                  <a:lnTo>
                    <a:pt x="1355" y="1475"/>
                  </a:lnTo>
                  <a:lnTo>
                    <a:pt x="1350" y="1469"/>
                  </a:lnTo>
                  <a:lnTo>
                    <a:pt x="1344" y="1462"/>
                  </a:lnTo>
                  <a:lnTo>
                    <a:pt x="1339" y="1456"/>
                  </a:lnTo>
                  <a:lnTo>
                    <a:pt x="1333" y="1449"/>
                  </a:lnTo>
                  <a:lnTo>
                    <a:pt x="1327" y="1442"/>
                  </a:lnTo>
                  <a:lnTo>
                    <a:pt x="1322" y="1436"/>
                  </a:lnTo>
                  <a:lnTo>
                    <a:pt x="1317" y="1429"/>
                  </a:lnTo>
                  <a:lnTo>
                    <a:pt x="1312" y="1422"/>
                  </a:lnTo>
                  <a:lnTo>
                    <a:pt x="1307" y="1416"/>
                  </a:lnTo>
                  <a:lnTo>
                    <a:pt x="1303" y="1409"/>
                  </a:lnTo>
                  <a:lnTo>
                    <a:pt x="1299" y="1404"/>
                  </a:lnTo>
                  <a:lnTo>
                    <a:pt x="1296" y="1398"/>
                  </a:lnTo>
                  <a:lnTo>
                    <a:pt x="1293" y="1391"/>
                  </a:lnTo>
                  <a:lnTo>
                    <a:pt x="1289" y="1381"/>
                  </a:lnTo>
                  <a:lnTo>
                    <a:pt x="1284" y="1368"/>
                  </a:lnTo>
                  <a:lnTo>
                    <a:pt x="1280" y="1353"/>
                  </a:lnTo>
                  <a:lnTo>
                    <a:pt x="1275" y="1335"/>
                  </a:lnTo>
                  <a:lnTo>
                    <a:pt x="1269" y="1316"/>
                  </a:lnTo>
                  <a:lnTo>
                    <a:pt x="1264" y="1297"/>
                  </a:lnTo>
                  <a:lnTo>
                    <a:pt x="1258" y="1276"/>
                  </a:lnTo>
                  <a:lnTo>
                    <a:pt x="1253" y="1255"/>
                  </a:lnTo>
                  <a:lnTo>
                    <a:pt x="1247" y="1234"/>
                  </a:lnTo>
                  <a:lnTo>
                    <a:pt x="1242" y="1214"/>
                  </a:lnTo>
                  <a:lnTo>
                    <a:pt x="1237" y="1195"/>
                  </a:lnTo>
                  <a:lnTo>
                    <a:pt x="1232" y="1178"/>
                  </a:lnTo>
                  <a:lnTo>
                    <a:pt x="1227" y="1162"/>
                  </a:lnTo>
                  <a:lnTo>
                    <a:pt x="1224" y="1149"/>
                  </a:lnTo>
                  <a:lnTo>
                    <a:pt x="1220" y="1139"/>
                  </a:lnTo>
                  <a:lnTo>
                    <a:pt x="1220" y="1137"/>
                  </a:lnTo>
                  <a:lnTo>
                    <a:pt x="1219" y="1135"/>
                  </a:lnTo>
                  <a:lnTo>
                    <a:pt x="1217" y="1131"/>
                  </a:lnTo>
                  <a:lnTo>
                    <a:pt x="1215" y="1125"/>
                  </a:lnTo>
                  <a:lnTo>
                    <a:pt x="1212" y="1119"/>
                  </a:lnTo>
                  <a:lnTo>
                    <a:pt x="1208" y="1111"/>
                  </a:lnTo>
                  <a:lnTo>
                    <a:pt x="1205" y="1103"/>
                  </a:lnTo>
                  <a:lnTo>
                    <a:pt x="1201" y="1095"/>
                  </a:lnTo>
                  <a:lnTo>
                    <a:pt x="1198" y="1086"/>
                  </a:lnTo>
                  <a:lnTo>
                    <a:pt x="1194" y="1077"/>
                  </a:lnTo>
                  <a:lnTo>
                    <a:pt x="1190" y="1069"/>
                  </a:lnTo>
                  <a:lnTo>
                    <a:pt x="1187" y="1061"/>
                  </a:lnTo>
                  <a:lnTo>
                    <a:pt x="1184" y="1054"/>
                  </a:lnTo>
                  <a:lnTo>
                    <a:pt x="1181" y="1048"/>
                  </a:lnTo>
                  <a:lnTo>
                    <a:pt x="1178" y="1043"/>
                  </a:lnTo>
                  <a:lnTo>
                    <a:pt x="1177" y="1039"/>
                  </a:lnTo>
                  <a:lnTo>
                    <a:pt x="1175" y="1036"/>
                  </a:lnTo>
                  <a:lnTo>
                    <a:pt x="1173" y="1032"/>
                  </a:lnTo>
                  <a:lnTo>
                    <a:pt x="1171" y="1029"/>
                  </a:lnTo>
                  <a:lnTo>
                    <a:pt x="1169" y="1025"/>
                  </a:lnTo>
                  <a:lnTo>
                    <a:pt x="1167" y="1022"/>
                  </a:lnTo>
                  <a:lnTo>
                    <a:pt x="1165" y="1018"/>
                  </a:lnTo>
                  <a:lnTo>
                    <a:pt x="1163" y="1014"/>
                  </a:lnTo>
                  <a:lnTo>
                    <a:pt x="1161" y="1009"/>
                  </a:lnTo>
                  <a:lnTo>
                    <a:pt x="1160" y="1005"/>
                  </a:lnTo>
                  <a:lnTo>
                    <a:pt x="1158" y="1001"/>
                  </a:lnTo>
                  <a:lnTo>
                    <a:pt x="1156" y="997"/>
                  </a:lnTo>
                  <a:lnTo>
                    <a:pt x="1155" y="992"/>
                  </a:lnTo>
                  <a:lnTo>
                    <a:pt x="1154" y="988"/>
                  </a:lnTo>
                  <a:lnTo>
                    <a:pt x="1153" y="984"/>
                  </a:lnTo>
                  <a:lnTo>
                    <a:pt x="1153" y="979"/>
                  </a:lnTo>
                  <a:lnTo>
                    <a:pt x="1153" y="975"/>
                  </a:lnTo>
                  <a:lnTo>
                    <a:pt x="1152" y="969"/>
                  </a:lnTo>
                  <a:lnTo>
                    <a:pt x="1152" y="961"/>
                  </a:lnTo>
                  <a:lnTo>
                    <a:pt x="1151" y="950"/>
                  </a:lnTo>
                  <a:lnTo>
                    <a:pt x="1151" y="938"/>
                  </a:lnTo>
                  <a:lnTo>
                    <a:pt x="1150" y="924"/>
                  </a:lnTo>
                  <a:lnTo>
                    <a:pt x="1149" y="910"/>
                  </a:lnTo>
                  <a:lnTo>
                    <a:pt x="1148" y="895"/>
                  </a:lnTo>
                  <a:lnTo>
                    <a:pt x="1146" y="879"/>
                  </a:lnTo>
                  <a:lnTo>
                    <a:pt x="1145" y="864"/>
                  </a:lnTo>
                  <a:lnTo>
                    <a:pt x="1144" y="849"/>
                  </a:lnTo>
                  <a:lnTo>
                    <a:pt x="1143" y="834"/>
                  </a:lnTo>
                  <a:lnTo>
                    <a:pt x="1142" y="821"/>
                  </a:lnTo>
                  <a:lnTo>
                    <a:pt x="1142" y="809"/>
                  </a:lnTo>
                  <a:lnTo>
                    <a:pt x="1141" y="800"/>
                  </a:lnTo>
                  <a:lnTo>
                    <a:pt x="1141" y="792"/>
                  </a:lnTo>
                  <a:lnTo>
                    <a:pt x="1141" y="787"/>
                  </a:lnTo>
                  <a:lnTo>
                    <a:pt x="1141" y="782"/>
                  </a:lnTo>
                  <a:lnTo>
                    <a:pt x="1141" y="777"/>
                  </a:lnTo>
                  <a:lnTo>
                    <a:pt x="1142" y="770"/>
                  </a:lnTo>
                  <a:lnTo>
                    <a:pt x="1142" y="762"/>
                  </a:lnTo>
                  <a:lnTo>
                    <a:pt x="1143" y="754"/>
                  </a:lnTo>
                  <a:lnTo>
                    <a:pt x="1144" y="744"/>
                  </a:lnTo>
                  <a:lnTo>
                    <a:pt x="1145" y="735"/>
                  </a:lnTo>
                  <a:lnTo>
                    <a:pt x="1146" y="724"/>
                  </a:lnTo>
                  <a:lnTo>
                    <a:pt x="1146" y="714"/>
                  </a:lnTo>
                  <a:lnTo>
                    <a:pt x="1147" y="704"/>
                  </a:lnTo>
                  <a:lnTo>
                    <a:pt x="1147" y="693"/>
                  </a:lnTo>
                  <a:lnTo>
                    <a:pt x="1147" y="683"/>
                  </a:lnTo>
                  <a:lnTo>
                    <a:pt x="1147" y="673"/>
                  </a:lnTo>
                  <a:lnTo>
                    <a:pt x="1147" y="664"/>
                  </a:lnTo>
                  <a:lnTo>
                    <a:pt x="1146" y="655"/>
                  </a:lnTo>
                  <a:lnTo>
                    <a:pt x="1145" y="647"/>
                  </a:lnTo>
                  <a:lnTo>
                    <a:pt x="1143" y="639"/>
                  </a:lnTo>
                  <a:lnTo>
                    <a:pt x="1140" y="631"/>
                  </a:lnTo>
                  <a:lnTo>
                    <a:pt x="1136" y="622"/>
                  </a:lnTo>
                  <a:lnTo>
                    <a:pt x="1131" y="612"/>
                  </a:lnTo>
                  <a:lnTo>
                    <a:pt x="1126" y="603"/>
                  </a:lnTo>
                  <a:lnTo>
                    <a:pt x="1120" y="593"/>
                  </a:lnTo>
                  <a:lnTo>
                    <a:pt x="1114" y="584"/>
                  </a:lnTo>
                  <a:lnTo>
                    <a:pt x="1107" y="574"/>
                  </a:lnTo>
                  <a:lnTo>
                    <a:pt x="1100" y="565"/>
                  </a:lnTo>
                  <a:lnTo>
                    <a:pt x="1094" y="556"/>
                  </a:lnTo>
                  <a:lnTo>
                    <a:pt x="1087" y="548"/>
                  </a:lnTo>
                  <a:lnTo>
                    <a:pt x="1081" y="540"/>
                  </a:lnTo>
                  <a:lnTo>
                    <a:pt x="1075" y="534"/>
                  </a:lnTo>
                  <a:lnTo>
                    <a:pt x="1070" y="528"/>
                  </a:lnTo>
                  <a:lnTo>
                    <a:pt x="1065" y="523"/>
                  </a:lnTo>
                  <a:lnTo>
                    <a:pt x="1061" y="519"/>
                  </a:lnTo>
                  <a:lnTo>
                    <a:pt x="1056" y="516"/>
                  </a:lnTo>
                  <a:lnTo>
                    <a:pt x="1050" y="513"/>
                  </a:lnTo>
                  <a:lnTo>
                    <a:pt x="1042" y="509"/>
                  </a:lnTo>
                  <a:lnTo>
                    <a:pt x="1033" y="505"/>
                  </a:lnTo>
                  <a:lnTo>
                    <a:pt x="1024" y="502"/>
                  </a:lnTo>
                  <a:lnTo>
                    <a:pt x="1013" y="498"/>
                  </a:lnTo>
                  <a:lnTo>
                    <a:pt x="1002" y="494"/>
                  </a:lnTo>
                  <a:lnTo>
                    <a:pt x="991" y="490"/>
                  </a:lnTo>
                  <a:lnTo>
                    <a:pt x="980" y="486"/>
                  </a:lnTo>
                  <a:lnTo>
                    <a:pt x="969" y="482"/>
                  </a:lnTo>
                  <a:lnTo>
                    <a:pt x="958" y="478"/>
                  </a:lnTo>
                  <a:lnTo>
                    <a:pt x="949" y="475"/>
                  </a:lnTo>
                  <a:lnTo>
                    <a:pt x="940" y="471"/>
                  </a:lnTo>
                  <a:lnTo>
                    <a:pt x="932" y="468"/>
                  </a:lnTo>
                  <a:lnTo>
                    <a:pt x="926" y="466"/>
                  </a:lnTo>
                  <a:lnTo>
                    <a:pt x="921" y="463"/>
                  </a:lnTo>
                  <a:lnTo>
                    <a:pt x="917" y="461"/>
                  </a:lnTo>
                  <a:lnTo>
                    <a:pt x="913" y="459"/>
                  </a:lnTo>
                  <a:lnTo>
                    <a:pt x="908" y="456"/>
                  </a:lnTo>
                  <a:lnTo>
                    <a:pt x="903" y="454"/>
                  </a:lnTo>
                  <a:lnTo>
                    <a:pt x="897" y="451"/>
                  </a:lnTo>
                  <a:lnTo>
                    <a:pt x="892" y="448"/>
                  </a:lnTo>
                  <a:lnTo>
                    <a:pt x="887" y="446"/>
                  </a:lnTo>
                  <a:lnTo>
                    <a:pt x="881" y="443"/>
                  </a:lnTo>
                  <a:lnTo>
                    <a:pt x="876" y="440"/>
                  </a:lnTo>
                  <a:lnTo>
                    <a:pt x="871" y="437"/>
                  </a:lnTo>
                  <a:lnTo>
                    <a:pt x="866" y="434"/>
                  </a:lnTo>
                  <a:lnTo>
                    <a:pt x="861" y="431"/>
                  </a:lnTo>
                  <a:lnTo>
                    <a:pt x="858" y="428"/>
                  </a:lnTo>
                  <a:lnTo>
                    <a:pt x="854" y="425"/>
                  </a:lnTo>
                  <a:lnTo>
                    <a:pt x="851" y="422"/>
                  </a:lnTo>
                  <a:lnTo>
                    <a:pt x="850" y="419"/>
                  </a:lnTo>
                  <a:lnTo>
                    <a:pt x="848" y="416"/>
                  </a:lnTo>
                  <a:lnTo>
                    <a:pt x="846" y="413"/>
                  </a:lnTo>
                  <a:lnTo>
                    <a:pt x="844" y="409"/>
                  </a:lnTo>
                  <a:lnTo>
                    <a:pt x="842" y="405"/>
                  </a:lnTo>
                  <a:lnTo>
                    <a:pt x="840" y="402"/>
                  </a:lnTo>
                  <a:lnTo>
                    <a:pt x="837" y="397"/>
                  </a:lnTo>
                  <a:lnTo>
                    <a:pt x="835" y="393"/>
                  </a:lnTo>
                  <a:lnTo>
                    <a:pt x="833" y="389"/>
                  </a:lnTo>
                  <a:lnTo>
                    <a:pt x="831" y="385"/>
                  </a:lnTo>
                  <a:lnTo>
                    <a:pt x="829" y="380"/>
                  </a:lnTo>
                  <a:lnTo>
                    <a:pt x="827" y="376"/>
                  </a:lnTo>
                  <a:lnTo>
                    <a:pt x="825" y="372"/>
                  </a:lnTo>
                  <a:lnTo>
                    <a:pt x="824" y="367"/>
                  </a:lnTo>
                  <a:lnTo>
                    <a:pt x="823" y="363"/>
                  </a:lnTo>
                  <a:lnTo>
                    <a:pt x="822" y="359"/>
                  </a:lnTo>
                  <a:lnTo>
                    <a:pt x="822" y="355"/>
                  </a:lnTo>
                  <a:lnTo>
                    <a:pt x="822" y="352"/>
                  </a:lnTo>
                  <a:lnTo>
                    <a:pt x="822" y="348"/>
                  </a:lnTo>
                  <a:lnTo>
                    <a:pt x="823" y="344"/>
                  </a:lnTo>
                  <a:lnTo>
                    <a:pt x="825" y="340"/>
                  </a:lnTo>
                  <a:lnTo>
                    <a:pt x="826" y="336"/>
                  </a:lnTo>
                  <a:lnTo>
                    <a:pt x="828" y="332"/>
                  </a:lnTo>
                  <a:lnTo>
                    <a:pt x="830" y="328"/>
                  </a:lnTo>
                  <a:lnTo>
                    <a:pt x="832" y="324"/>
                  </a:lnTo>
                  <a:lnTo>
                    <a:pt x="834" y="321"/>
                  </a:lnTo>
                  <a:lnTo>
                    <a:pt x="837" y="317"/>
                  </a:lnTo>
                  <a:lnTo>
                    <a:pt x="840" y="313"/>
                  </a:lnTo>
                  <a:lnTo>
                    <a:pt x="843" y="310"/>
                  </a:lnTo>
                  <a:lnTo>
                    <a:pt x="846" y="306"/>
                  </a:lnTo>
                  <a:lnTo>
                    <a:pt x="849" y="303"/>
                  </a:lnTo>
                  <a:lnTo>
                    <a:pt x="853" y="300"/>
                  </a:lnTo>
                  <a:lnTo>
                    <a:pt x="857" y="297"/>
                  </a:lnTo>
                  <a:lnTo>
                    <a:pt x="860" y="294"/>
                  </a:lnTo>
                  <a:lnTo>
                    <a:pt x="862" y="291"/>
                  </a:lnTo>
                  <a:lnTo>
                    <a:pt x="865" y="287"/>
                  </a:lnTo>
                  <a:lnTo>
                    <a:pt x="867" y="283"/>
                  </a:lnTo>
                  <a:lnTo>
                    <a:pt x="869" y="279"/>
                  </a:lnTo>
                  <a:lnTo>
                    <a:pt x="871" y="274"/>
                  </a:lnTo>
                  <a:lnTo>
                    <a:pt x="872" y="269"/>
                  </a:lnTo>
                  <a:lnTo>
                    <a:pt x="874" y="264"/>
                  </a:lnTo>
                  <a:lnTo>
                    <a:pt x="875" y="259"/>
                  </a:lnTo>
                  <a:lnTo>
                    <a:pt x="876" y="253"/>
                  </a:lnTo>
                  <a:lnTo>
                    <a:pt x="877" y="247"/>
                  </a:lnTo>
                  <a:lnTo>
                    <a:pt x="878" y="241"/>
                  </a:lnTo>
                  <a:lnTo>
                    <a:pt x="878" y="236"/>
                  </a:lnTo>
                  <a:lnTo>
                    <a:pt x="879" y="229"/>
                  </a:lnTo>
                  <a:lnTo>
                    <a:pt x="879" y="224"/>
                  </a:lnTo>
                  <a:lnTo>
                    <a:pt x="879" y="218"/>
                  </a:lnTo>
                  <a:lnTo>
                    <a:pt x="879" y="216"/>
                  </a:lnTo>
                  <a:lnTo>
                    <a:pt x="880" y="215"/>
                  </a:lnTo>
                  <a:lnTo>
                    <a:pt x="880" y="213"/>
                  </a:lnTo>
                  <a:lnTo>
                    <a:pt x="881" y="211"/>
                  </a:lnTo>
                  <a:lnTo>
                    <a:pt x="881" y="209"/>
                  </a:lnTo>
                  <a:lnTo>
                    <a:pt x="882" y="208"/>
                  </a:lnTo>
                  <a:lnTo>
                    <a:pt x="883" y="206"/>
                  </a:lnTo>
                  <a:lnTo>
                    <a:pt x="884" y="204"/>
                  </a:lnTo>
                  <a:lnTo>
                    <a:pt x="884" y="202"/>
                  </a:lnTo>
                  <a:lnTo>
                    <a:pt x="885" y="200"/>
                  </a:lnTo>
                  <a:lnTo>
                    <a:pt x="886" y="199"/>
                  </a:lnTo>
                  <a:lnTo>
                    <a:pt x="887" y="197"/>
                  </a:lnTo>
                  <a:lnTo>
                    <a:pt x="887" y="195"/>
                  </a:lnTo>
                  <a:lnTo>
                    <a:pt x="888" y="194"/>
                  </a:lnTo>
                  <a:lnTo>
                    <a:pt x="888" y="193"/>
                  </a:lnTo>
                  <a:lnTo>
                    <a:pt x="889" y="192"/>
                  </a:lnTo>
                  <a:lnTo>
                    <a:pt x="889" y="190"/>
                  </a:lnTo>
                  <a:lnTo>
                    <a:pt x="889" y="189"/>
                  </a:lnTo>
                  <a:lnTo>
                    <a:pt x="889" y="187"/>
                  </a:lnTo>
                  <a:lnTo>
                    <a:pt x="889" y="184"/>
                  </a:lnTo>
                  <a:lnTo>
                    <a:pt x="890" y="182"/>
                  </a:lnTo>
                  <a:lnTo>
                    <a:pt x="890" y="179"/>
                  </a:lnTo>
                  <a:lnTo>
                    <a:pt x="890" y="176"/>
                  </a:lnTo>
                  <a:lnTo>
                    <a:pt x="890" y="173"/>
                  </a:lnTo>
                  <a:lnTo>
                    <a:pt x="891" y="169"/>
                  </a:lnTo>
                  <a:lnTo>
                    <a:pt x="891" y="166"/>
                  </a:lnTo>
                  <a:lnTo>
                    <a:pt x="891" y="163"/>
                  </a:lnTo>
                  <a:lnTo>
                    <a:pt x="891" y="160"/>
                  </a:lnTo>
                  <a:lnTo>
                    <a:pt x="891" y="157"/>
                  </a:lnTo>
                  <a:lnTo>
                    <a:pt x="891" y="154"/>
                  </a:lnTo>
                  <a:lnTo>
                    <a:pt x="891" y="151"/>
                  </a:lnTo>
                  <a:lnTo>
                    <a:pt x="891" y="149"/>
                  </a:lnTo>
                  <a:lnTo>
                    <a:pt x="891" y="148"/>
                  </a:lnTo>
                  <a:lnTo>
                    <a:pt x="890" y="148"/>
                  </a:lnTo>
                  <a:lnTo>
                    <a:pt x="889" y="147"/>
                  </a:lnTo>
                  <a:lnTo>
                    <a:pt x="888" y="147"/>
                  </a:lnTo>
                  <a:lnTo>
                    <a:pt x="887" y="147"/>
                  </a:lnTo>
                  <a:lnTo>
                    <a:pt x="886" y="147"/>
                  </a:lnTo>
                  <a:lnTo>
                    <a:pt x="885" y="147"/>
                  </a:lnTo>
                  <a:lnTo>
                    <a:pt x="884" y="147"/>
                  </a:lnTo>
                  <a:lnTo>
                    <a:pt x="884" y="146"/>
                  </a:lnTo>
                  <a:lnTo>
                    <a:pt x="883" y="146"/>
                  </a:lnTo>
                  <a:lnTo>
                    <a:pt x="882" y="146"/>
                  </a:lnTo>
                  <a:lnTo>
                    <a:pt x="881" y="145"/>
                  </a:lnTo>
                  <a:lnTo>
                    <a:pt x="880" y="134"/>
                  </a:lnTo>
                  <a:lnTo>
                    <a:pt x="878" y="123"/>
                  </a:lnTo>
                  <a:lnTo>
                    <a:pt x="875" y="111"/>
                  </a:lnTo>
                  <a:lnTo>
                    <a:pt x="871" y="98"/>
                  </a:lnTo>
                  <a:lnTo>
                    <a:pt x="867" y="86"/>
                  </a:lnTo>
                  <a:lnTo>
                    <a:pt x="861" y="74"/>
                  </a:lnTo>
                  <a:lnTo>
                    <a:pt x="854" y="62"/>
                  </a:lnTo>
                  <a:lnTo>
                    <a:pt x="846" y="51"/>
                  </a:lnTo>
                  <a:lnTo>
                    <a:pt x="836" y="40"/>
                  </a:lnTo>
                  <a:lnTo>
                    <a:pt x="825" y="30"/>
                  </a:lnTo>
                  <a:lnTo>
                    <a:pt x="813" y="21"/>
                  </a:lnTo>
                  <a:lnTo>
                    <a:pt x="798" y="14"/>
                  </a:lnTo>
                  <a:lnTo>
                    <a:pt x="782" y="7"/>
                  </a:lnTo>
                  <a:lnTo>
                    <a:pt x="764" y="3"/>
                  </a:lnTo>
                  <a:lnTo>
                    <a:pt x="744" y="0"/>
                  </a:lnTo>
                  <a:lnTo>
                    <a:pt x="722" y="0"/>
                  </a:lnTo>
                  <a:lnTo>
                    <a:pt x="699" y="2"/>
                  </a:lnTo>
                  <a:lnTo>
                    <a:pt x="679" y="5"/>
                  </a:lnTo>
                  <a:lnTo>
                    <a:pt x="661" y="10"/>
                  </a:lnTo>
                  <a:lnTo>
                    <a:pt x="645" y="17"/>
                  </a:lnTo>
                  <a:lnTo>
                    <a:pt x="632" y="25"/>
                  </a:lnTo>
                  <a:lnTo>
                    <a:pt x="621" y="34"/>
                  </a:lnTo>
                  <a:lnTo>
                    <a:pt x="611" y="44"/>
                  </a:lnTo>
                  <a:lnTo>
                    <a:pt x="603" y="55"/>
                  </a:lnTo>
                  <a:lnTo>
                    <a:pt x="597" y="66"/>
                  </a:lnTo>
                  <a:lnTo>
                    <a:pt x="592" y="78"/>
                  </a:lnTo>
                  <a:lnTo>
                    <a:pt x="588" y="90"/>
                  </a:lnTo>
                  <a:lnTo>
                    <a:pt x="585" y="102"/>
                  </a:lnTo>
                  <a:lnTo>
                    <a:pt x="583" y="114"/>
                  </a:lnTo>
                  <a:lnTo>
                    <a:pt x="582" y="125"/>
                  </a:lnTo>
                  <a:lnTo>
                    <a:pt x="581" y="136"/>
                  </a:lnTo>
                  <a:lnTo>
                    <a:pt x="581" y="147"/>
                  </a:lnTo>
                  <a:lnTo>
                    <a:pt x="580" y="148"/>
                  </a:lnTo>
                  <a:lnTo>
                    <a:pt x="579" y="148"/>
                  </a:lnTo>
                  <a:lnTo>
                    <a:pt x="578" y="148"/>
                  </a:lnTo>
                  <a:lnTo>
                    <a:pt x="577" y="149"/>
                  </a:lnTo>
                  <a:lnTo>
                    <a:pt x="576" y="149"/>
                  </a:lnTo>
                  <a:lnTo>
                    <a:pt x="575" y="149"/>
                  </a:lnTo>
                  <a:lnTo>
                    <a:pt x="574" y="149"/>
                  </a:lnTo>
                  <a:lnTo>
                    <a:pt x="572" y="150"/>
                  </a:lnTo>
                  <a:lnTo>
                    <a:pt x="571" y="150"/>
                  </a:lnTo>
                  <a:lnTo>
                    <a:pt x="570" y="150"/>
                  </a:lnTo>
                  <a:lnTo>
                    <a:pt x="570" y="151"/>
                  </a:lnTo>
                  <a:lnTo>
                    <a:pt x="569" y="151"/>
                  </a:lnTo>
                  <a:lnTo>
                    <a:pt x="569" y="152"/>
                  </a:lnTo>
                  <a:lnTo>
                    <a:pt x="568" y="154"/>
                  </a:lnTo>
                  <a:lnTo>
                    <a:pt x="569" y="157"/>
                  </a:lnTo>
                  <a:lnTo>
                    <a:pt x="569" y="160"/>
                  </a:lnTo>
                  <a:lnTo>
                    <a:pt x="569" y="163"/>
                  </a:lnTo>
                  <a:lnTo>
                    <a:pt x="569" y="166"/>
                  </a:lnTo>
                  <a:lnTo>
                    <a:pt x="569" y="169"/>
                  </a:lnTo>
                  <a:lnTo>
                    <a:pt x="570" y="173"/>
                  </a:lnTo>
                  <a:lnTo>
                    <a:pt x="570" y="176"/>
                  </a:lnTo>
                  <a:lnTo>
                    <a:pt x="570" y="179"/>
                  </a:lnTo>
                  <a:lnTo>
                    <a:pt x="570" y="182"/>
                  </a:lnTo>
                  <a:lnTo>
                    <a:pt x="570" y="185"/>
                  </a:lnTo>
                  <a:lnTo>
                    <a:pt x="571" y="188"/>
                  </a:lnTo>
                  <a:lnTo>
                    <a:pt x="571" y="191"/>
                  </a:lnTo>
                  <a:lnTo>
                    <a:pt x="571" y="193"/>
                  </a:lnTo>
                  <a:lnTo>
                    <a:pt x="571" y="194"/>
                  </a:lnTo>
                  <a:lnTo>
                    <a:pt x="571" y="196"/>
                  </a:lnTo>
                  <a:lnTo>
                    <a:pt x="571" y="197"/>
                  </a:lnTo>
                  <a:lnTo>
                    <a:pt x="571" y="199"/>
                  </a:lnTo>
                  <a:lnTo>
                    <a:pt x="571" y="201"/>
                  </a:lnTo>
                  <a:lnTo>
                    <a:pt x="572" y="203"/>
                  </a:lnTo>
                  <a:lnTo>
                    <a:pt x="572" y="205"/>
                  </a:lnTo>
                  <a:lnTo>
                    <a:pt x="573" y="207"/>
                  </a:lnTo>
                  <a:lnTo>
                    <a:pt x="574" y="209"/>
                  </a:lnTo>
                  <a:lnTo>
                    <a:pt x="574" y="211"/>
                  </a:lnTo>
                  <a:lnTo>
                    <a:pt x="575" y="213"/>
                  </a:lnTo>
                  <a:lnTo>
                    <a:pt x="576" y="215"/>
                  </a:lnTo>
                  <a:lnTo>
                    <a:pt x="577" y="217"/>
                  </a:lnTo>
                  <a:lnTo>
                    <a:pt x="577" y="219"/>
                  </a:lnTo>
                  <a:lnTo>
                    <a:pt x="578" y="221"/>
                  </a:lnTo>
                  <a:lnTo>
                    <a:pt x="578" y="223"/>
                  </a:lnTo>
                  <a:lnTo>
                    <a:pt x="578" y="225"/>
                  </a:lnTo>
                  <a:lnTo>
                    <a:pt x="579" y="227"/>
                  </a:lnTo>
                  <a:lnTo>
                    <a:pt x="579" y="232"/>
                  </a:lnTo>
                  <a:lnTo>
                    <a:pt x="579" y="237"/>
                  </a:lnTo>
                  <a:lnTo>
                    <a:pt x="579" y="242"/>
                  </a:lnTo>
                  <a:lnTo>
                    <a:pt x="580" y="247"/>
                  </a:lnTo>
                  <a:lnTo>
                    <a:pt x="581" y="253"/>
                  </a:lnTo>
                  <a:lnTo>
                    <a:pt x="582" y="258"/>
                  </a:lnTo>
                  <a:lnTo>
                    <a:pt x="583" y="263"/>
                  </a:lnTo>
                  <a:lnTo>
                    <a:pt x="585" y="268"/>
                  </a:lnTo>
                  <a:lnTo>
                    <a:pt x="587" y="273"/>
                  </a:lnTo>
                  <a:lnTo>
                    <a:pt x="589" y="278"/>
                  </a:lnTo>
                  <a:lnTo>
                    <a:pt x="590" y="283"/>
                  </a:lnTo>
                  <a:lnTo>
                    <a:pt x="593" y="288"/>
                  </a:lnTo>
                  <a:lnTo>
                    <a:pt x="595" y="292"/>
                  </a:lnTo>
                  <a:lnTo>
                    <a:pt x="597" y="296"/>
                  </a:lnTo>
                  <a:lnTo>
                    <a:pt x="600" y="300"/>
                  </a:lnTo>
                  <a:lnTo>
                    <a:pt x="603" y="304"/>
                  </a:lnTo>
                  <a:lnTo>
                    <a:pt x="606" y="308"/>
                  </a:lnTo>
                  <a:lnTo>
                    <a:pt x="610" y="311"/>
                  </a:lnTo>
                  <a:lnTo>
                    <a:pt x="613" y="315"/>
                  </a:lnTo>
                  <a:lnTo>
                    <a:pt x="616" y="317"/>
                  </a:lnTo>
                  <a:lnTo>
                    <a:pt x="619" y="320"/>
                  </a:lnTo>
                  <a:lnTo>
                    <a:pt x="621" y="322"/>
                  </a:lnTo>
                  <a:lnTo>
                    <a:pt x="624" y="324"/>
                  </a:lnTo>
                  <a:lnTo>
                    <a:pt x="626" y="326"/>
                  </a:lnTo>
                  <a:lnTo>
                    <a:pt x="628" y="328"/>
                  </a:lnTo>
                  <a:lnTo>
                    <a:pt x="630" y="330"/>
                  </a:lnTo>
                  <a:lnTo>
                    <a:pt x="632" y="332"/>
                  </a:lnTo>
                  <a:lnTo>
                    <a:pt x="634" y="335"/>
                  </a:lnTo>
                  <a:lnTo>
                    <a:pt x="636" y="338"/>
                  </a:lnTo>
                  <a:lnTo>
                    <a:pt x="637" y="341"/>
                  </a:lnTo>
                  <a:lnTo>
                    <a:pt x="639" y="344"/>
                  </a:lnTo>
                  <a:lnTo>
                    <a:pt x="640" y="348"/>
                  </a:lnTo>
                  <a:lnTo>
                    <a:pt x="642" y="353"/>
                  </a:lnTo>
                  <a:lnTo>
                    <a:pt x="642" y="357"/>
                  </a:lnTo>
                  <a:lnTo>
                    <a:pt x="643" y="361"/>
                  </a:lnTo>
                  <a:lnTo>
                    <a:pt x="643" y="365"/>
                  </a:lnTo>
                  <a:lnTo>
                    <a:pt x="643" y="368"/>
                  </a:lnTo>
                  <a:lnTo>
                    <a:pt x="643" y="372"/>
                  </a:lnTo>
                  <a:lnTo>
                    <a:pt x="642" y="375"/>
                  </a:lnTo>
                  <a:lnTo>
                    <a:pt x="641" y="379"/>
                  </a:lnTo>
                  <a:lnTo>
                    <a:pt x="641" y="382"/>
                  </a:lnTo>
                  <a:lnTo>
                    <a:pt x="640" y="385"/>
                  </a:lnTo>
                  <a:lnTo>
                    <a:pt x="639" y="388"/>
                  </a:lnTo>
                  <a:lnTo>
                    <a:pt x="638" y="391"/>
                  </a:lnTo>
                  <a:lnTo>
                    <a:pt x="637" y="395"/>
                  </a:lnTo>
                  <a:lnTo>
                    <a:pt x="636" y="397"/>
                  </a:lnTo>
                  <a:lnTo>
                    <a:pt x="635" y="400"/>
                  </a:lnTo>
                  <a:lnTo>
                    <a:pt x="634" y="404"/>
                  </a:lnTo>
                  <a:lnTo>
                    <a:pt x="634" y="406"/>
                  </a:lnTo>
                  <a:lnTo>
                    <a:pt x="632" y="409"/>
                  </a:lnTo>
                  <a:lnTo>
                    <a:pt x="631" y="411"/>
                  </a:lnTo>
                  <a:lnTo>
                    <a:pt x="629" y="413"/>
                  </a:lnTo>
                  <a:lnTo>
                    <a:pt x="627" y="415"/>
                  </a:lnTo>
                  <a:lnTo>
                    <a:pt x="624" y="417"/>
                  </a:lnTo>
                  <a:lnTo>
                    <a:pt x="622" y="419"/>
                  </a:lnTo>
                  <a:lnTo>
                    <a:pt x="618" y="420"/>
                  </a:lnTo>
                  <a:lnTo>
                    <a:pt x="614" y="422"/>
                  </a:lnTo>
                  <a:lnTo>
                    <a:pt x="610" y="424"/>
                  </a:lnTo>
                  <a:lnTo>
                    <a:pt x="606" y="426"/>
                  </a:lnTo>
                  <a:lnTo>
                    <a:pt x="601" y="429"/>
                  </a:lnTo>
                  <a:lnTo>
                    <a:pt x="596" y="431"/>
                  </a:lnTo>
                  <a:lnTo>
                    <a:pt x="591" y="434"/>
                  </a:lnTo>
                  <a:lnTo>
                    <a:pt x="585" y="436"/>
                  </a:lnTo>
                  <a:lnTo>
                    <a:pt x="579" y="439"/>
                  </a:lnTo>
                </a:path>
              </a:pathLst>
            </a:custGeom>
            <a:gradFill rotWithShape="1">
              <a:gsLst>
                <a:gs pos="0">
                  <a:srgbClr val="996600"/>
                </a:gs>
                <a:gs pos="100000">
                  <a:srgbClr val="6C4800"/>
                </a:gs>
              </a:gsLst>
              <a:path path="rect">
                <a:fillToRect l="50000" t="50000" r="50000" b="50000"/>
              </a:path>
            </a:gradFill>
            <a:ln w="12700" cap="rnd" cmpd="sng">
              <a:solidFill>
                <a:srgbClr val="FF9999"/>
              </a:solidFill>
              <a:prstDash val="solid"/>
              <a:round/>
              <a:headEnd type="none" w="med" len="med"/>
              <a:tailEnd type="none" w="med" len="med"/>
            </a:ln>
            <a:effectLst>
              <a:outerShdw dist="81320" dir="3080412" algn="ctr" rotWithShape="0">
                <a:srgbClr val="000066"/>
              </a:outerShdw>
            </a:effectLst>
          </p:spPr>
          <p:txBody>
            <a:bodyPr/>
            <a:lstStyle/>
            <a:p>
              <a:pPr>
                <a:defRPr/>
              </a:pPr>
              <a:endParaRPr lang="fr-FR"/>
            </a:p>
          </p:txBody>
        </p:sp>
        <p:pic>
          <p:nvPicPr>
            <p:cNvPr id="8231" name="Picture 15" descr="lungs">
              <a:extLst>
                <a:ext uri="{FF2B5EF4-FFF2-40B4-BE49-F238E27FC236}">
                  <a16:creationId xmlns:a16="http://schemas.microsoft.com/office/drawing/2014/main" id="{019D7820-3BB0-4D61-B310-B9B13736CA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 y="1028"/>
              <a:ext cx="677"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2" name="Text Box 16">
            <a:extLst>
              <a:ext uri="{FF2B5EF4-FFF2-40B4-BE49-F238E27FC236}">
                <a16:creationId xmlns:a16="http://schemas.microsoft.com/office/drawing/2014/main" id="{2A4FE86F-50D4-47FF-BBE8-800B5DADEDC7}"/>
              </a:ext>
            </a:extLst>
          </p:cNvPr>
          <p:cNvSpPr txBox="1">
            <a:spLocks noChangeArrowheads="1"/>
          </p:cNvSpPr>
          <p:nvPr/>
        </p:nvSpPr>
        <p:spPr bwMode="auto">
          <a:xfrm>
            <a:off x="6801645" y="1106488"/>
            <a:ext cx="2925763" cy="615553"/>
          </a:xfrm>
          <a:prstGeom prst="rect">
            <a:avLst/>
          </a:prstGeom>
          <a:noFill/>
          <a:ln w="19050">
            <a:noFill/>
            <a:miter lim="800000"/>
            <a:headEnd/>
            <a:tailEnd/>
          </a:ln>
          <a:effectLst/>
        </p:spPr>
        <p:txBody>
          <a:bodyPr>
            <a:spAutoFit/>
          </a:bodyPr>
          <a:lstStyle/>
          <a:p>
            <a:pPr>
              <a:defRPr/>
            </a:pPr>
            <a:r>
              <a:rPr lang="cs-CZ" sz="1700" b="1" dirty="0"/>
              <a:t>Idiopatická intrakraniální hypertenze</a:t>
            </a:r>
            <a:endParaRPr lang="en-US" sz="1700" b="1" dirty="0"/>
          </a:p>
        </p:txBody>
      </p:sp>
      <p:sp>
        <p:nvSpPr>
          <p:cNvPr id="14353" name="Text Box 17">
            <a:extLst>
              <a:ext uri="{FF2B5EF4-FFF2-40B4-BE49-F238E27FC236}">
                <a16:creationId xmlns:a16="http://schemas.microsoft.com/office/drawing/2014/main" id="{AD5C4354-1A91-4EC5-9976-3F368CAD29F1}"/>
              </a:ext>
            </a:extLst>
          </p:cNvPr>
          <p:cNvSpPr txBox="1">
            <a:spLocks noChangeArrowheads="1"/>
          </p:cNvSpPr>
          <p:nvPr/>
        </p:nvSpPr>
        <p:spPr bwMode="auto">
          <a:xfrm>
            <a:off x="7000716" y="1701800"/>
            <a:ext cx="2323465" cy="353943"/>
          </a:xfrm>
          <a:prstGeom prst="rect">
            <a:avLst/>
          </a:prstGeom>
          <a:noFill/>
          <a:ln w="19050">
            <a:noFill/>
            <a:miter lim="800000"/>
            <a:headEnd/>
            <a:tailEnd/>
          </a:ln>
          <a:effectLst/>
        </p:spPr>
        <p:txBody>
          <a:bodyPr wrap="square">
            <a:spAutoFit/>
          </a:bodyPr>
          <a:lstStyle/>
          <a:p>
            <a:pPr>
              <a:defRPr/>
            </a:pPr>
            <a:r>
              <a:rPr lang="cs-CZ" sz="1700" b="1" dirty="0"/>
              <a:t>Mozková</a:t>
            </a:r>
            <a:r>
              <a:rPr lang="cs-CZ" sz="1700" b="1" dirty="0">
                <a:effectLst>
                  <a:outerShdw blurRad="38100" dist="38100" dir="2700000" algn="tl">
                    <a:srgbClr val="C0C0C0"/>
                  </a:outerShdw>
                </a:effectLst>
              </a:rPr>
              <a:t> mrtvice</a:t>
            </a:r>
            <a:endParaRPr lang="en-US" sz="1700" b="1" dirty="0">
              <a:effectLst>
                <a:outerShdw blurRad="38100" dist="38100" dir="2700000" algn="tl">
                  <a:srgbClr val="C0C0C0"/>
                </a:outerShdw>
              </a:effectLst>
            </a:endParaRPr>
          </a:p>
        </p:txBody>
      </p:sp>
      <p:sp>
        <p:nvSpPr>
          <p:cNvPr id="14354" name="Text Box 18">
            <a:extLst>
              <a:ext uri="{FF2B5EF4-FFF2-40B4-BE49-F238E27FC236}">
                <a16:creationId xmlns:a16="http://schemas.microsoft.com/office/drawing/2014/main" id="{E5ACFB56-7E5E-4B64-853C-B301D4C22DCC}"/>
              </a:ext>
            </a:extLst>
          </p:cNvPr>
          <p:cNvSpPr txBox="1">
            <a:spLocks noChangeArrowheads="1"/>
          </p:cNvSpPr>
          <p:nvPr/>
        </p:nvSpPr>
        <p:spPr bwMode="auto">
          <a:xfrm>
            <a:off x="7157245" y="2038350"/>
            <a:ext cx="1452563" cy="350838"/>
          </a:xfrm>
          <a:prstGeom prst="rect">
            <a:avLst/>
          </a:prstGeom>
          <a:noFill/>
          <a:ln w="19050">
            <a:noFill/>
            <a:miter lim="800000"/>
            <a:headEnd/>
            <a:tailEnd/>
          </a:ln>
          <a:effectLst/>
        </p:spPr>
        <p:txBody>
          <a:bodyPr>
            <a:spAutoFit/>
          </a:bodyPr>
          <a:lstStyle/>
          <a:p>
            <a:pPr>
              <a:defRPr/>
            </a:pPr>
            <a:r>
              <a:rPr lang="cs-CZ" sz="1700" b="1" dirty="0"/>
              <a:t>Katarakta</a:t>
            </a:r>
            <a:endParaRPr lang="en-US" sz="1700" b="1" dirty="0"/>
          </a:p>
        </p:txBody>
      </p:sp>
      <p:sp>
        <p:nvSpPr>
          <p:cNvPr id="8209" name="Line 19">
            <a:extLst>
              <a:ext uri="{FF2B5EF4-FFF2-40B4-BE49-F238E27FC236}">
                <a16:creationId xmlns:a16="http://schemas.microsoft.com/office/drawing/2014/main" id="{05F27A60-0760-40C4-917A-4AAC94B195DA}"/>
              </a:ext>
            </a:extLst>
          </p:cNvPr>
          <p:cNvSpPr>
            <a:spLocks noChangeShapeType="1"/>
          </p:cNvSpPr>
          <p:nvPr/>
        </p:nvSpPr>
        <p:spPr bwMode="auto">
          <a:xfrm flipH="1" flipV="1">
            <a:off x="5955508" y="1374776"/>
            <a:ext cx="1044575"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0" name="Line 20">
            <a:extLst>
              <a:ext uri="{FF2B5EF4-FFF2-40B4-BE49-F238E27FC236}">
                <a16:creationId xmlns:a16="http://schemas.microsoft.com/office/drawing/2014/main" id="{9ABC86E9-AF54-4FAC-9C48-B21E387A463B}"/>
              </a:ext>
            </a:extLst>
          </p:cNvPr>
          <p:cNvSpPr>
            <a:spLocks noChangeShapeType="1"/>
          </p:cNvSpPr>
          <p:nvPr/>
        </p:nvSpPr>
        <p:spPr bwMode="auto">
          <a:xfrm flipH="1" flipV="1">
            <a:off x="5917407" y="1393826"/>
            <a:ext cx="1250950" cy="803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1" name="Line 21">
            <a:extLst>
              <a:ext uri="{FF2B5EF4-FFF2-40B4-BE49-F238E27FC236}">
                <a16:creationId xmlns:a16="http://schemas.microsoft.com/office/drawing/2014/main" id="{0105A8B8-6C58-4829-99B3-194D7E66F3B2}"/>
              </a:ext>
            </a:extLst>
          </p:cNvPr>
          <p:cNvSpPr>
            <a:spLocks noChangeShapeType="1"/>
          </p:cNvSpPr>
          <p:nvPr/>
        </p:nvSpPr>
        <p:spPr bwMode="auto">
          <a:xfrm>
            <a:off x="5877719" y="1263650"/>
            <a:ext cx="9159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2" name="Line 22">
            <a:extLst>
              <a:ext uri="{FF2B5EF4-FFF2-40B4-BE49-F238E27FC236}">
                <a16:creationId xmlns:a16="http://schemas.microsoft.com/office/drawing/2014/main" id="{67C9C4E5-C4D8-4AF2-B6FB-15710769B6BE}"/>
              </a:ext>
            </a:extLst>
          </p:cNvPr>
          <p:cNvSpPr>
            <a:spLocks noChangeShapeType="1"/>
          </p:cNvSpPr>
          <p:nvPr/>
        </p:nvSpPr>
        <p:spPr bwMode="auto">
          <a:xfrm flipH="1" flipV="1">
            <a:off x="5972970" y="2457450"/>
            <a:ext cx="1306513" cy="204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8213" name="Group 23">
            <a:extLst>
              <a:ext uri="{FF2B5EF4-FFF2-40B4-BE49-F238E27FC236}">
                <a16:creationId xmlns:a16="http://schemas.microsoft.com/office/drawing/2014/main" id="{8FDC0257-FA12-43A0-AFA4-3A4872D754DB}"/>
              </a:ext>
            </a:extLst>
          </p:cNvPr>
          <p:cNvGrpSpPr>
            <a:grpSpLocks/>
          </p:cNvGrpSpPr>
          <p:nvPr/>
        </p:nvGrpSpPr>
        <p:grpSpPr bwMode="auto">
          <a:xfrm>
            <a:off x="6925469" y="2924175"/>
            <a:ext cx="635000" cy="560388"/>
            <a:chOff x="3409" y="1799"/>
            <a:chExt cx="505" cy="353"/>
          </a:xfrm>
        </p:grpSpPr>
        <p:sp>
          <p:nvSpPr>
            <p:cNvPr id="8227" name="Line 24">
              <a:extLst>
                <a:ext uri="{FF2B5EF4-FFF2-40B4-BE49-F238E27FC236}">
                  <a16:creationId xmlns:a16="http://schemas.microsoft.com/office/drawing/2014/main" id="{008CEC47-50C0-4687-8B73-51930AC4FCF2}"/>
                </a:ext>
              </a:extLst>
            </p:cNvPr>
            <p:cNvSpPr>
              <a:spLocks noChangeShapeType="1"/>
            </p:cNvSpPr>
            <p:nvPr/>
          </p:nvSpPr>
          <p:spPr bwMode="auto">
            <a:xfrm flipH="1">
              <a:off x="3409" y="1799"/>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cs-CZ"/>
            </a:p>
          </p:txBody>
        </p:sp>
        <p:sp>
          <p:nvSpPr>
            <p:cNvPr id="8228" name="Line 25">
              <a:extLst>
                <a:ext uri="{FF2B5EF4-FFF2-40B4-BE49-F238E27FC236}">
                  <a16:creationId xmlns:a16="http://schemas.microsoft.com/office/drawing/2014/main" id="{CC34D241-5EB7-4CC6-AFDF-F1DDA32DB87D}"/>
                </a:ext>
              </a:extLst>
            </p:cNvPr>
            <p:cNvSpPr>
              <a:spLocks noChangeShapeType="1"/>
            </p:cNvSpPr>
            <p:nvPr/>
          </p:nvSpPr>
          <p:spPr bwMode="auto">
            <a:xfrm flipH="1">
              <a:off x="3409" y="1976"/>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cs-CZ"/>
            </a:p>
          </p:txBody>
        </p:sp>
        <p:sp>
          <p:nvSpPr>
            <p:cNvPr id="8229" name="Line 26">
              <a:extLst>
                <a:ext uri="{FF2B5EF4-FFF2-40B4-BE49-F238E27FC236}">
                  <a16:creationId xmlns:a16="http://schemas.microsoft.com/office/drawing/2014/main" id="{8F0D3A71-4C7F-4B20-9E9A-A39A4C84C779}"/>
                </a:ext>
              </a:extLst>
            </p:cNvPr>
            <p:cNvSpPr>
              <a:spLocks noChangeShapeType="1"/>
            </p:cNvSpPr>
            <p:nvPr/>
          </p:nvSpPr>
          <p:spPr bwMode="auto">
            <a:xfrm flipH="1">
              <a:off x="3409" y="2152"/>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cs-CZ"/>
            </a:p>
          </p:txBody>
        </p:sp>
      </p:grpSp>
      <p:sp>
        <p:nvSpPr>
          <p:cNvPr id="8214" name="Line 27">
            <a:extLst>
              <a:ext uri="{FF2B5EF4-FFF2-40B4-BE49-F238E27FC236}">
                <a16:creationId xmlns:a16="http://schemas.microsoft.com/office/drawing/2014/main" id="{9249DCE1-EAC4-4A49-B8E3-425744240094}"/>
              </a:ext>
            </a:extLst>
          </p:cNvPr>
          <p:cNvSpPr>
            <a:spLocks noChangeShapeType="1"/>
          </p:cNvSpPr>
          <p:nvPr/>
        </p:nvSpPr>
        <p:spPr bwMode="auto">
          <a:xfrm flipH="1" flipV="1">
            <a:off x="5934869" y="2989263"/>
            <a:ext cx="915988" cy="1492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5" name="Line 28">
            <a:extLst>
              <a:ext uri="{FF2B5EF4-FFF2-40B4-BE49-F238E27FC236}">
                <a16:creationId xmlns:a16="http://schemas.microsoft.com/office/drawing/2014/main" id="{2A45D8ED-8ECA-4DF8-974C-A5E0D2F83BC7}"/>
              </a:ext>
            </a:extLst>
          </p:cNvPr>
          <p:cNvSpPr>
            <a:spLocks noChangeShapeType="1"/>
          </p:cNvSpPr>
          <p:nvPr/>
        </p:nvSpPr>
        <p:spPr bwMode="auto">
          <a:xfrm flipH="1" flipV="1">
            <a:off x="6009483" y="3689351"/>
            <a:ext cx="841375" cy="784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6" name="Line 29">
            <a:extLst>
              <a:ext uri="{FF2B5EF4-FFF2-40B4-BE49-F238E27FC236}">
                <a16:creationId xmlns:a16="http://schemas.microsoft.com/office/drawing/2014/main" id="{D140CF79-2810-4EB4-A306-5B3D81837A27}"/>
              </a:ext>
            </a:extLst>
          </p:cNvPr>
          <p:cNvSpPr>
            <a:spLocks noChangeShapeType="1"/>
          </p:cNvSpPr>
          <p:nvPr/>
        </p:nvSpPr>
        <p:spPr bwMode="auto">
          <a:xfrm flipH="1" flipV="1">
            <a:off x="5896769" y="4025900"/>
            <a:ext cx="954088" cy="465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7" name="Line 30">
            <a:extLst>
              <a:ext uri="{FF2B5EF4-FFF2-40B4-BE49-F238E27FC236}">
                <a16:creationId xmlns:a16="http://schemas.microsoft.com/office/drawing/2014/main" id="{31B089FA-8762-461A-9680-400AF81C91BB}"/>
              </a:ext>
            </a:extLst>
          </p:cNvPr>
          <p:cNvSpPr>
            <a:spLocks noChangeShapeType="1"/>
          </p:cNvSpPr>
          <p:nvPr/>
        </p:nvSpPr>
        <p:spPr bwMode="auto">
          <a:xfrm flipH="1" flipV="1">
            <a:off x="6085683" y="5573714"/>
            <a:ext cx="801687" cy="280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8" name="Line 31">
            <a:extLst>
              <a:ext uri="{FF2B5EF4-FFF2-40B4-BE49-F238E27FC236}">
                <a16:creationId xmlns:a16="http://schemas.microsoft.com/office/drawing/2014/main" id="{06A1290F-09F8-4C81-9EFC-C19D24F6C644}"/>
              </a:ext>
            </a:extLst>
          </p:cNvPr>
          <p:cNvSpPr>
            <a:spLocks noChangeShapeType="1"/>
          </p:cNvSpPr>
          <p:nvPr/>
        </p:nvSpPr>
        <p:spPr bwMode="auto">
          <a:xfrm flipV="1">
            <a:off x="4441033" y="5200651"/>
            <a:ext cx="1120775"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9" name="Line 32">
            <a:extLst>
              <a:ext uri="{FF2B5EF4-FFF2-40B4-BE49-F238E27FC236}">
                <a16:creationId xmlns:a16="http://schemas.microsoft.com/office/drawing/2014/main" id="{0DE30F72-405B-4EA7-BD89-0A2EA21C4E6C}"/>
              </a:ext>
            </a:extLst>
          </p:cNvPr>
          <p:cNvSpPr>
            <a:spLocks noChangeShapeType="1"/>
          </p:cNvSpPr>
          <p:nvPr/>
        </p:nvSpPr>
        <p:spPr bwMode="auto">
          <a:xfrm flipV="1">
            <a:off x="4441032" y="5705476"/>
            <a:ext cx="1027112" cy="390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0" name="Line 33">
            <a:extLst>
              <a:ext uri="{FF2B5EF4-FFF2-40B4-BE49-F238E27FC236}">
                <a16:creationId xmlns:a16="http://schemas.microsoft.com/office/drawing/2014/main" id="{5CB30462-0D88-414A-B6C5-593F42F8629B}"/>
              </a:ext>
            </a:extLst>
          </p:cNvPr>
          <p:cNvSpPr>
            <a:spLocks noChangeShapeType="1"/>
          </p:cNvSpPr>
          <p:nvPr/>
        </p:nvSpPr>
        <p:spPr bwMode="auto">
          <a:xfrm flipV="1">
            <a:off x="4758532" y="6376989"/>
            <a:ext cx="673100" cy="111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1" name="Line 34">
            <a:extLst>
              <a:ext uri="{FF2B5EF4-FFF2-40B4-BE49-F238E27FC236}">
                <a16:creationId xmlns:a16="http://schemas.microsoft.com/office/drawing/2014/main" id="{C279ABCA-297A-44A0-8E54-ADCBC2FD8834}"/>
              </a:ext>
            </a:extLst>
          </p:cNvPr>
          <p:cNvSpPr>
            <a:spLocks noChangeShapeType="1"/>
          </p:cNvSpPr>
          <p:nvPr/>
        </p:nvSpPr>
        <p:spPr bwMode="auto">
          <a:xfrm>
            <a:off x="4515645" y="1300163"/>
            <a:ext cx="1046163" cy="971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2" name="Line 35">
            <a:extLst>
              <a:ext uri="{FF2B5EF4-FFF2-40B4-BE49-F238E27FC236}">
                <a16:creationId xmlns:a16="http://schemas.microsoft.com/office/drawing/2014/main" id="{396BD766-0BE0-41B7-8EFA-818C2FABD8DC}"/>
              </a:ext>
            </a:extLst>
          </p:cNvPr>
          <p:cNvSpPr>
            <a:spLocks noChangeShapeType="1"/>
          </p:cNvSpPr>
          <p:nvPr/>
        </p:nvSpPr>
        <p:spPr bwMode="auto">
          <a:xfrm>
            <a:off x="3075783" y="2830513"/>
            <a:ext cx="2541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3" name="Line 36">
            <a:extLst>
              <a:ext uri="{FF2B5EF4-FFF2-40B4-BE49-F238E27FC236}">
                <a16:creationId xmlns:a16="http://schemas.microsoft.com/office/drawing/2014/main" id="{F6668652-7FF2-469F-AD22-7B709D200B45}"/>
              </a:ext>
            </a:extLst>
          </p:cNvPr>
          <p:cNvSpPr>
            <a:spLocks noChangeShapeType="1"/>
          </p:cNvSpPr>
          <p:nvPr/>
        </p:nvSpPr>
        <p:spPr bwMode="auto">
          <a:xfrm flipV="1">
            <a:off x="4391820" y="2924175"/>
            <a:ext cx="1450975" cy="1009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4" name="Line 37">
            <a:extLst>
              <a:ext uri="{FF2B5EF4-FFF2-40B4-BE49-F238E27FC236}">
                <a16:creationId xmlns:a16="http://schemas.microsoft.com/office/drawing/2014/main" id="{03FA0BBF-8550-457E-88E3-A14481983A56}"/>
              </a:ext>
            </a:extLst>
          </p:cNvPr>
          <p:cNvSpPr>
            <a:spLocks noChangeShapeType="1"/>
          </p:cNvSpPr>
          <p:nvPr/>
        </p:nvSpPr>
        <p:spPr bwMode="auto">
          <a:xfrm flipV="1">
            <a:off x="5123658" y="4117975"/>
            <a:ext cx="623887" cy="247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4" name="Text Box 38">
            <a:extLst>
              <a:ext uri="{FF2B5EF4-FFF2-40B4-BE49-F238E27FC236}">
                <a16:creationId xmlns:a16="http://schemas.microsoft.com/office/drawing/2014/main" id="{74F5DD65-09F3-4794-8FFE-CC82C619957D}"/>
              </a:ext>
            </a:extLst>
          </p:cNvPr>
          <p:cNvSpPr txBox="1">
            <a:spLocks noChangeArrowheads="1"/>
          </p:cNvSpPr>
          <p:nvPr/>
        </p:nvSpPr>
        <p:spPr bwMode="auto">
          <a:xfrm>
            <a:off x="7246145" y="3854450"/>
            <a:ext cx="3248025" cy="350838"/>
          </a:xfrm>
          <a:prstGeom prst="rect">
            <a:avLst/>
          </a:prstGeom>
          <a:noFill/>
          <a:ln w="19050">
            <a:noFill/>
            <a:miter lim="800000"/>
            <a:headEnd/>
            <a:tailEnd/>
          </a:ln>
          <a:effectLst/>
        </p:spPr>
        <p:txBody>
          <a:bodyPr>
            <a:spAutoFit/>
          </a:bodyPr>
          <a:lstStyle/>
          <a:p>
            <a:pPr>
              <a:defRPr/>
            </a:pPr>
            <a:r>
              <a:rPr lang="cs-CZ" sz="1700" b="1" dirty="0">
                <a:effectLst>
                  <a:outerShdw blurRad="38100" dist="38100" dir="2700000" algn="tl">
                    <a:srgbClr val="C0C0C0"/>
                  </a:outerShdw>
                </a:effectLst>
              </a:rPr>
              <a:t>Závažná pankreatitida</a:t>
            </a:r>
            <a:endParaRPr lang="en-US" sz="1700" b="1" dirty="0">
              <a:effectLst>
                <a:outerShdw blurRad="38100" dist="38100" dir="2700000" algn="tl">
                  <a:srgbClr val="C0C0C0"/>
                </a:outerShdw>
              </a:effectLst>
            </a:endParaRPr>
          </a:p>
        </p:txBody>
      </p:sp>
      <p:sp>
        <p:nvSpPr>
          <p:cNvPr id="8226" name="Line 39">
            <a:extLst>
              <a:ext uri="{FF2B5EF4-FFF2-40B4-BE49-F238E27FC236}">
                <a16:creationId xmlns:a16="http://schemas.microsoft.com/office/drawing/2014/main" id="{EE5E19F6-A540-46F2-A110-083C37AD13BD}"/>
              </a:ext>
            </a:extLst>
          </p:cNvPr>
          <p:cNvSpPr>
            <a:spLocks noChangeShapeType="1"/>
          </p:cNvSpPr>
          <p:nvPr/>
        </p:nvSpPr>
        <p:spPr bwMode="auto">
          <a:xfrm flipH="1" flipV="1">
            <a:off x="5945982" y="2916239"/>
            <a:ext cx="1344612" cy="1095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 name="Rectangle 12">
            <a:extLst>
              <a:ext uri="{FF2B5EF4-FFF2-40B4-BE49-F238E27FC236}">
                <a16:creationId xmlns:a16="http://schemas.microsoft.com/office/drawing/2014/main" id="{A7FF1AA1-1B41-4EF0-8382-8FA539C8940B}"/>
              </a:ext>
            </a:extLst>
          </p:cNvPr>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Text Box 2">
            <a:extLst>
              <a:ext uri="{FF2B5EF4-FFF2-40B4-BE49-F238E27FC236}">
                <a16:creationId xmlns:a16="http://schemas.microsoft.com/office/drawing/2014/main" id="{C67AFCE0-9823-4D88-A07A-B5BFCFEAB6E5}"/>
              </a:ext>
            </a:extLst>
          </p:cNvPr>
          <p:cNvSpPr txBox="1">
            <a:spLocks noChangeArrowheads="1"/>
          </p:cNvSpPr>
          <p:nvPr/>
        </p:nvSpPr>
        <p:spPr bwMode="auto">
          <a:xfrm>
            <a:off x="407602" y="324314"/>
            <a:ext cx="35413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dirty="0"/>
              <a:t>Komplikace obezity</a:t>
            </a:r>
            <a:endParaRPr lang="fr-FR" altLang="cs-CZ" sz="2800" b="1" dirty="0"/>
          </a:p>
        </p:txBody>
      </p:sp>
    </p:spTree>
    <p:extLst>
      <p:ext uri="{BB962C8B-B14F-4D97-AF65-F5344CB8AC3E}">
        <p14:creationId xmlns:p14="http://schemas.microsoft.com/office/powerpoint/2010/main" val="138683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4B8379EF-CB6E-4992-9021-07301A006150}"/>
              </a:ext>
            </a:extLst>
          </p:cNvPr>
          <p:cNvSpPr txBox="1">
            <a:spLocks noChangeArrowheads="1"/>
          </p:cNvSpPr>
          <p:nvPr/>
        </p:nvSpPr>
        <p:spPr bwMode="auto">
          <a:xfrm>
            <a:off x="1054894" y="1"/>
            <a:ext cx="82541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fr-FR" sz="2800" b="1" dirty="0"/>
              <a:t>Role </a:t>
            </a:r>
            <a:r>
              <a:rPr lang="cs-CZ" altLang="fr-FR" sz="2800" b="1" dirty="0" err="1"/>
              <a:t>adipokinů</a:t>
            </a:r>
            <a:r>
              <a:rPr lang="cs-CZ" altLang="fr-FR" sz="2800" b="1" dirty="0"/>
              <a:t> a </a:t>
            </a:r>
            <a:r>
              <a:rPr lang="cs-CZ" altLang="fr-FR" sz="2800" b="1" dirty="0" err="1"/>
              <a:t>cytokinů</a:t>
            </a:r>
            <a:r>
              <a:rPr lang="cs-CZ" altLang="fr-FR" sz="2800" b="1" dirty="0"/>
              <a:t> u komplikací obezity</a:t>
            </a:r>
            <a:endParaRPr lang="fr-FR" altLang="cs-CZ" sz="2800" b="1" dirty="0"/>
          </a:p>
        </p:txBody>
      </p:sp>
      <p:sp>
        <p:nvSpPr>
          <p:cNvPr id="33795" name="Line 3">
            <a:extLst>
              <a:ext uri="{FF2B5EF4-FFF2-40B4-BE49-F238E27FC236}">
                <a16:creationId xmlns:a16="http://schemas.microsoft.com/office/drawing/2014/main" id="{82E6096E-F62A-4C95-8177-149FB73EAD83}"/>
              </a:ext>
            </a:extLst>
          </p:cNvPr>
          <p:cNvSpPr>
            <a:spLocks noChangeShapeType="1"/>
          </p:cNvSpPr>
          <p:nvPr/>
        </p:nvSpPr>
        <p:spPr bwMode="auto">
          <a:xfrm>
            <a:off x="3407569" y="1730375"/>
            <a:ext cx="0" cy="584200"/>
          </a:xfrm>
          <a:prstGeom prst="line">
            <a:avLst/>
          </a:prstGeom>
          <a:noFill/>
          <a:ln w="57150">
            <a:solidFill>
              <a:srgbClr val="A5002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33796" name="Rectangle 4">
            <a:extLst>
              <a:ext uri="{FF2B5EF4-FFF2-40B4-BE49-F238E27FC236}">
                <a16:creationId xmlns:a16="http://schemas.microsoft.com/office/drawing/2014/main" id="{EBB53AAF-5010-4F8E-B769-E6203712F1D3}"/>
              </a:ext>
            </a:extLst>
          </p:cNvPr>
          <p:cNvSpPr>
            <a:spLocks noChangeArrowheads="1"/>
          </p:cNvSpPr>
          <p:nvPr/>
        </p:nvSpPr>
        <p:spPr bwMode="auto">
          <a:xfrm>
            <a:off x="2397920" y="1722438"/>
            <a:ext cx="849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a:solidFill>
                  <a:srgbClr val="A50021"/>
                </a:solidFill>
              </a:rPr>
              <a:t>IL-6</a:t>
            </a:r>
          </a:p>
          <a:p>
            <a:pPr eaLnBrk="1" hangingPunct="1"/>
            <a:r>
              <a:rPr lang="fr-FR" altLang="cs-CZ" b="1">
                <a:solidFill>
                  <a:srgbClr val="A50021"/>
                </a:solidFill>
              </a:rPr>
              <a:t>TNF-</a:t>
            </a:r>
            <a:r>
              <a:rPr lang="fr-FR" altLang="cs-CZ" b="1">
                <a:solidFill>
                  <a:srgbClr val="A50021"/>
                </a:solidFill>
                <a:latin typeface="Symbol" panose="05050102010706020507" pitchFamily="18" charset="2"/>
              </a:rPr>
              <a:t>a</a:t>
            </a:r>
            <a:endParaRPr lang="fr-FR" altLang="cs-CZ">
              <a:solidFill>
                <a:srgbClr val="A50021"/>
              </a:solidFill>
              <a:latin typeface="Symbol" panose="05050102010706020507" pitchFamily="18" charset="2"/>
            </a:endParaRPr>
          </a:p>
        </p:txBody>
      </p:sp>
      <p:grpSp>
        <p:nvGrpSpPr>
          <p:cNvPr id="33797" name="Group 5">
            <a:extLst>
              <a:ext uri="{FF2B5EF4-FFF2-40B4-BE49-F238E27FC236}">
                <a16:creationId xmlns:a16="http://schemas.microsoft.com/office/drawing/2014/main" id="{1D260FB4-2A61-49F9-8C28-A394E07C7F3C}"/>
              </a:ext>
            </a:extLst>
          </p:cNvPr>
          <p:cNvGrpSpPr>
            <a:grpSpLocks/>
          </p:cNvGrpSpPr>
          <p:nvPr/>
        </p:nvGrpSpPr>
        <p:grpSpPr bwMode="auto">
          <a:xfrm>
            <a:off x="4093369" y="1393825"/>
            <a:ext cx="534988" cy="457200"/>
            <a:chOff x="4608" y="768"/>
            <a:chExt cx="336" cy="288"/>
          </a:xfrm>
        </p:grpSpPr>
        <p:grpSp>
          <p:nvGrpSpPr>
            <p:cNvPr id="34053" name="Group 6">
              <a:extLst>
                <a:ext uri="{FF2B5EF4-FFF2-40B4-BE49-F238E27FC236}">
                  <a16:creationId xmlns:a16="http://schemas.microsoft.com/office/drawing/2014/main" id="{E7497E7B-C1D1-4D4E-9AB1-BB3ED412F6AB}"/>
                </a:ext>
              </a:extLst>
            </p:cNvPr>
            <p:cNvGrpSpPr>
              <a:grpSpLocks/>
            </p:cNvGrpSpPr>
            <p:nvPr/>
          </p:nvGrpSpPr>
          <p:grpSpPr bwMode="auto">
            <a:xfrm>
              <a:off x="4704" y="864"/>
              <a:ext cx="144" cy="96"/>
              <a:chOff x="5376" y="1152"/>
              <a:chExt cx="288" cy="195"/>
            </a:xfrm>
          </p:grpSpPr>
          <p:sp>
            <p:nvSpPr>
              <p:cNvPr id="34072" name="Oval 7">
                <a:extLst>
                  <a:ext uri="{FF2B5EF4-FFF2-40B4-BE49-F238E27FC236}">
                    <a16:creationId xmlns:a16="http://schemas.microsoft.com/office/drawing/2014/main" id="{48EF0D0A-91FB-4E16-AE3E-1420CB2A87C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73" name="Oval 8">
                <a:extLst>
                  <a:ext uri="{FF2B5EF4-FFF2-40B4-BE49-F238E27FC236}">
                    <a16:creationId xmlns:a16="http://schemas.microsoft.com/office/drawing/2014/main" id="{3C8D778D-37C4-4836-BB6A-4F59F075DA2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4" name="Group 9">
              <a:extLst>
                <a:ext uri="{FF2B5EF4-FFF2-40B4-BE49-F238E27FC236}">
                  <a16:creationId xmlns:a16="http://schemas.microsoft.com/office/drawing/2014/main" id="{1C52DC60-CBB8-43F1-BD9E-F49E8F47343A}"/>
                </a:ext>
              </a:extLst>
            </p:cNvPr>
            <p:cNvGrpSpPr>
              <a:grpSpLocks/>
            </p:cNvGrpSpPr>
            <p:nvPr/>
          </p:nvGrpSpPr>
          <p:grpSpPr bwMode="auto">
            <a:xfrm>
              <a:off x="4704" y="960"/>
              <a:ext cx="144" cy="96"/>
              <a:chOff x="5376" y="1152"/>
              <a:chExt cx="288" cy="195"/>
            </a:xfrm>
          </p:grpSpPr>
          <p:sp>
            <p:nvSpPr>
              <p:cNvPr id="34070" name="Oval 10">
                <a:extLst>
                  <a:ext uri="{FF2B5EF4-FFF2-40B4-BE49-F238E27FC236}">
                    <a16:creationId xmlns:a16="http://schemas.microsoft.com/office/drawing/2014/main" id="{F3205337-EAFF-49B7-856E-7CA86A04EC9F}"/>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71" name="Oval 11">
                <a:extLst>
                  <a:ext uri="{FF2B5EF4-FFF2-40B4-BE49-F238E27FC236}">
                    <a16:creationId xmlns:a16="http://schemas.microsoft.com/office/drawing/2014/main" id="{820286C8-2F01-45CA-B15C-2C19ABCACADB}"/>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5" name="Group 12">
              <a:extLst>
                <a:ext uri="{FF2B5EF4-FFF2-40B4-BE49-F238E27FC236}">
                  <a16:creationId xmlns:a16="http://schemas.microsoft.com/office/drawing/2014/main" id="{2405DC4D-056E-4601-90EB-F4E785B8A25F}"/>
                </a:ext>
              </a:extLst>
            </p:cNvPr>
            <p:cNvGrpSpPr>
              <a:grpSpLocks/>
            </p:cNvGrpSpPr>
            <p:nvPr/>
          </p:nvGrpSpPr>
          <p:grpSpPr bwMode="auto">
            <a:xfrm>
              <a:off x="4800" y="912"/>
              <a:ext cx="144" cy="96"/>
              <a:chOff x="5376" y="1152"/>
              <a:chExt cx="288" cy="195"/>
            </a:xfrm>
          </p:grpSpPr>
          <p:sp>
            <p:nvSpPr>
              <p:cNvPr id="34068" name="Oval 13">
                <a:extLst>
                  <a:ext uri="{FF2B5EF4-FFF2-40B4-BE49-F238E27FC236}">
                    <a16:creationId xmlns:a16="http://schemas.microsoft.com/office/drawing/2014/main" id="{809FAD53-96B4-41FC-8291-91C63227EDC0}"/>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9" name="Oval 14">
                <a:extLst>
                  <a:ext uri="{FF2B5EF4-FFF2-40B4-BE49-F238E27FC236}">
                    <a16:creationId xmlns:a16="http://schemas.microsoft.com/office/drawing/2014/main" id="{40A5E88E-E4DC-404C-ABFA-74CE3BEF40C0}"/>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6" name="Group 15">
              <a:extLst>
                <a:ext uri="{FF2B5EF4-FFF2-40B4-BE49-F238E27FC236}">
                  <a16:creationId xmlns:a16="http://schemas.microsoft.com/office/drawing/2014/main" id="{F72CA868-3BF5-4DEE-B996-8ABD86449B99}"/>
                </a:ext>
              </a:extLst>
            </p:cNvPr>
            <p:cNvGrpSpPr>
              <a:grpSpLocks/>
            </p:cNvGrpSpPr>
            <p:nvPr/>
          </p:nvGrpSpPr>
          <p:grpSpPr bwMode="auto">
            <a:xfrm>
              <a:off x="4800" y="816"/>
              <a:ext cx="144" cy="96"/>
              <a:chOff x="5376" y="1152"/>
              <a:chExt cx="288" cy="195"/>
            </a:xfrm>
          </p:grpSpPr>
          <p:sp>
            <p:nvSpPr>
              <p:cNvPr id="34066" name="Oval 16">
                <a:extLst>
                  <a:ext uri="{FF2B5EF4-FFF2-40B4-BE49-F238E27FC236}">
                    <a16:creationId xmlns:a16="http://schemas.microsoft.com/office/drawing/2014/main" id="{92860AF6-EFE0-4ACB-A3C1-8186F06010A6}"/>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7" name="Oval 17">
                <a:extLst>
                  <a:ext uri="{FF2B5EF4-FFF2-40B4-BE49-F238E27FC236}">
                    <a16:creationId xmlns:a16="http://schemas.microsoft.com/office/drawing/2014/main" id="{4D4B73D3-7C18-4DF4-94BE-62F8D27416A1}"/>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7" name="Group 18">
              <a:extLst>
                <a:ext uri="{FF2B5EF4-FFF2-40B4-BE49-F238E27FC236}">
                  <a16:creationId xmlns:a16="http://schemas.microsoft.com/office/drawing/2014/main" id="{59FF5C76-F671-45BD-971C-7FB10505ACB1}"/>
                </a:ext>
              </a:extLst>
            </p:cNvPr>
            <p:cNvGrpSpPr>
              <a:grpSpLocks/>
            </p:cNvGrpSpPr>
            <p:nvPr/>
          </p:nvGrpSpPr>
          <p:grpSpPr bwMode="auto">
            <a:xfrm>
              <a:off x="4704" y="768"/>
              <a:ext cx="144" cy="96"/>
              <a:chOff x="5376" y="1152"/>
              <a:chExt cx="288" cy="195"/>
            </a:xfrm>
          </p:grpSpPr>
          <p:sp>
            <p:nvSpPr>
              <p:cNvPr id="34064" name="Oval 19">
                <a:extLst>
                  <a:ext uri="{FF2B5EF4-FFF2-40B4-BE49-F238E27FC236}">
                    <a16:creationId xmlns:a16="http://schemas.microsoft.com/office/drawing/2014/main" id="{2A1E6887-C9F8-4B29-A7A2-E483BB04FC5C}"/>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5" name="Oval 20">
                <a:extLst>
                  <a:ext uri="{FF2B5EF4-FFF2-40B4-BE49-F238E27FC236}">
                    <a16:creationId xmlns:a16="http://schemas.microsoft.com/office/drawing/2014/main" id="{48FB23D1-D704-4AF7-B1FC-0A0164467C6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8" name="Group 21">
              <a:extLst>
                <a:ext uri="{FF2B5EF4-FFF2-40B4-BE49-F238E27FC236}">
                  <a16:creationId xmlns:a16="http://schemas.microsoft.com/office/drawing/2014/main" id="{C54C45F8-0F19-4F6B-824E-6BB267BFD251}"/>
                </a:ext>
              </a:extLst>
            </p:cNvPr>
            <p:cNvGrpSpPr>
              <a:grpSpLocks/>
            </p:cNvGrpSpPr>
            <p:nvPr/>
          </p:nvGrpSpPr>
          <p:grpSpPr bwMode="auto">
            <a:xfrm>
              <a:off x="4608" y="816"/>
              <a:ext cx="144" cy="96"/>
              <a:chOff x="5376" y="1152"/>
              <a:chExt cx="288" cy="195"/>
            </a:xfrm>
          </p:grpSpPr>
          <p:sp>
            <p:nvSpPr>
              <p:cNvPr id="34062" name="Oval 22">
                <a:extLst>
                  <a:ext uri="{FF2B5EF4-FFF2-40B4-BE49-F238E27FC236}">
                    <a16:creationId xmlns:a16="http://schemas.microsoft.com/office/drawing/2014/main" id="{A079B6BE-9667-4338-902B-7D4D525158FE}"/>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3" name="Oval 23">
                <a:extLst>
                  <a:ext uri="{FF2B5EF4-FFF2-40B4-BE49-F238E27FC236}">
                    <a16:creationId xmlns:a16="http://schemas.microsoft.com/office/drawing/2014/main" id="{E266CD5A-928E-4621-A1F0-54706A1BA734}"/>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9" name="Group 24">
              <a:extLst>
                <a:ext uri="{FF2B5EF4-FFF2-40B4-BE49-F238E27FC236}">
                  <a16:creationId xmlns:a16="http://schemas.microsoft.com/office/drawing/2014/main" id="{58203578-EDA7-4341-ABB4-BB0402E0C20C}"/>
                </a:ext>
              </a:extLst>
            </p:cNvPr>
            <p:cNvGrpSpPr>
              <a:grpSpLocks/>
            </p:cNvGrpSpPr>
            <p:nvPr/>
          </p:nvGrpSpPr>
          <p:grpSpPr bwMode="auto">
            <a:xfrm>
              <a:off x="4608" y="912"/>
              <a:ext cx="144" cy="96"/>
              <a:chOff x="5376" y="1152"/>
              <a:chExt cx="288" cy="195"/>
            </a:xfrm>
          </p:grpSpPr>
          <p:sp>
            <p:nvSpPr>
              <p:cNvPr id="34060" name="Oval 25">
                <a:extLst>
                  <a:ext uri="{FF2B5EF4-FFF2-40B4-BE49-F238E27FC236}">
                    <a16:creationId xmlns:a16="http://schemas.microsoft.com/office/drawing/2014/main" id="{3FE68FEC-99EE-4F37-9852-E5DCE90AD953}"/>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1" name="Oval 26">
                <a:extLst>
                  <a:ext uri="{FF2B5EF4-FFF2-40B4-BE49-F238E27FC236}">
                    <a16:creationId xmlns:a16="http://schemas.microsoft.com/office/drawing/2014/main" id="{1C42CB93-403D-4504-865C-601DF4892E35}"/>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33798" name="Group 27">
            <a:extLst>
              <a:ext uri="{FF2B5EF4-FFF2-40B4-BE49-F238E27FC236}">
                <a16:creationId xmlns:a16="http://schemas.microsoft.com/office/drawing/2014/main" id="{1BED3F1B-8049-49D7-A493-B079E52DA1F7}"/>
              </a:ext>
            </a:extLst>
          </p:cNvPr>
          <p:cNvGrpSpPr>
            <a:grpSpLocks/>
          </p:cNvGrpSpPr>
          <p:nvPr/>
        </p:nvGrpSpPr>
        <p:grpSpPr bwMode="auto">
          <a:xfrm>
            <a:off x="4399757" y="1317625"/>
            <a:ext cx="531812" cy="457200"/>
            <a:chOff x="4608" y="768"/>
            <a:chExt cx="336" cy="288"/>
          </a:xfrm>
        </p:grpSpPr>
        <p:grpSp>
          <p:nvGrpSpPr>
            <p:cNvPr id="34032" name="Group 28">
              <a:extLst>
                <a:ext uri="{FF2B5EF4-FFF2-40B4-BE49-F238E27FC236}">
                  <a16:creationId xmlns:a16="http://schemas.microsoft.com/office/drawing/2014/main" id="{799B15A2-7011-4FA9-9550-18A09F78CA65}"/>
                </a:ext>
              </a:extLst>
            </p:cNvPr>
            <p:cNvGrpSpPr>
              <a:grpSpLocks/>
            </p:cNvGrpSpPr>
            <p:nvPr/>
          </p:nvGrpSpPr>
          <p:grpSpPr bwMode="auto">
            <a:xfrm>
              <a:off x="4704" y="864"/>
              <a:ext cx="144" cy="96"/>
              <a:chOff x="5376" y="1152"/>
              <a:chExt cx="288" cy="195"/>
            </a:xfrm>
          </p:grpSpPr>
          <p:sp>
            <p:nvSpPr>
              <p:cNvPr id="34051" name="Oval 29">
                <a:extLst>
                  <a:ext uri="{FF2B5EF4-FFF2-40B4-BE49-F238E27FC236}">
                    <a16:creationId xmlns:a16="http://schemas.microsoft.com/office/drawing/2014/main" id="{DB7AB34C-B47A-4F5F-A991-101CAD138DE4}"/>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52" name="Oval 30">
                <a:extLst>
                  <a:ext uri="{FF2B5EF4-FFF2-40B4-BE49-F238E27FC236}">
                    <a16:creationId xmlns:a16="http://schemas.microsoft.com/office/drawing/2014/main" id="{10C58B70-024F-4AF4-8A1D-DF09E665A907}"/>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3" name="Group 31">
              <a:extLst>
                <a:ext uri="{FF2B5EF4-FFF2-40B4-BE49-F238E27FC236}">
                  <a16:creationId xmlns:a16="http://schemas.microsoft.com/office/drawing/2014/main" id="{71E3E7AD-8C90-41AB-A50A-BF6C66EC52F1}"/>
                </a:ext>
              </a:extLst>
            </p:cNvPr>
            <p:cNvGrpSpPr>
              <a:grpSpLocks/>
            </p:cNvGrpSpPr>
            <p:nvPr/>
          </p:nvGrpSpPr>
          <p:grpSpPr bwMode="auto">
            <a:xfrm>
              <a:off x="4704" y="960"/>
              <a:ext cx="144" cy="96"/>
              <a:chOff x="5376" y="1152"/>
              <a:chExt cx="288" cy="195"/>
            </a:xfrm>
          </p:grpSpPr>
          <p:sp>
            <p:nvSpPr>
              <p:cNvPr id="34049" name="Oval 32">
                <a:extLst>
                  <a:ext uri="{FF2B5EF4-FFF2-40B4-BE49-F238E27FC236}">
                    <a16:creationId xmlns:a16="http://schemas.microsoft.com/office/drawing/2014/main" id="{375CCA64-573D-4807-9E6C-71730BA98750}"/>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50" name="Oval 33">
                <a:extLst>
                  <a:ext uri="{FF2B5EF4-FFF2-40B4-BE49-F238E27FC236}">
                    <a16:creationId xmlns:a16="http://schemas.microsoft.com/office/drawing/2014/main" id="{82CA98E8-99C5-4EA0-AA92-4C0A65BBDDC1}"/>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4" name="Group 34">
              <a:extLst>
                <a:ext uri="{FF2B5EF4-FFF2-40B4-BE49-F238E27FC236}">
                  <a16:creationId xmlns:a16="http://schemas.microsoft.com/office/drawing/2014/main" id="{0DFA7458-C89A-4706-870F-9C86F89CC5AA}"/>
                </a:ext>
              </a:extLst>
            </p:cNvPr>
            <p:cNvGrpSpPr>
              <a:grpSpLocks/>
            </p:cNvGrpSpPr>
            <p:nvPr/>
          </p:nvGrpSpPr>
          <p:grpSpPr bwMode="auto">
            <a:xfrm>
              <a:off x="4800" y="912"/>
              <a:ext cx="144" cy="96"/>
              <a:chOff x="5376" y="1152"/>
              <a:chExt cx="288" cy="195"/>
            </a:xfrm>
          </p:grpSpPr>
          <p:sp>
            <p:nvSpPr>
              <p:cNvPr id="34047" name="Oval 35">
                <a:extLst>
                  <a:ext uri="{FF2B5EF4-FFF2-40B4-BE49-F238E27FC236}">
                    <a16:creationId xmlns:a16="http://schemas.microsoft.com/office/drawing/2014/main" id="{84634D2F-0B28-4589-AA97-03B3AE64CF0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8" name="Oval 36">
                <a:extLst>
                  <a:ext uri="{FF2B5EF4-FFF2-40B4-BE49-F238E27FC236}">
                    <a16:creationId xmlns:a16="http://schemas.microsoft.com/office/drawing/2014/main" id="{4C604787-8AED-40AC-8888-8F5AF6366C94}"/>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5" name="Group 37">
              <a:extLst>
                <a:ext uri="{FF2B5EF4-FFF2-40B4-BE49-F238E27FC236}">
                  <a16:creationId xmlns:a16="http://schemas.microsoft.com/office/drawing/2014/main" id="{4D1EFD0D-F9FB-40FE-B88A-0630DE682C05}"/>
                </a:ext>
              </a:extLst>
            </p:cNvPr>
            <p:cNvGrpSpPr>
              <a:grpSpLocks/>
            </p:cNvGrpSpPr>
            <p:nvPr/>
          </p:nvGrpSpPr>
          <p:grpSpPr bwMode="auto">
            <a:xfrm>
              <a:off x="4800" y="816"/>
              <a:ext cx="144" cy="96"/>
              <a:chOff x="5376" y="1152"/>
              <a:chExt cx="288" cy="195"/>
            </a:xfrm>
          </p:grpSpPr>
          <p:sp>
            <p:nvSpPr>
              <p:cNvPr id="34045" name="Oval 38">
                <a:extLst>
                  <a:ext uri="{FF2B5EF4-FFF2-40B4-BE49-F238E27FC236}">
                    <a16:creationId xmlns:a16="http://schemas.microsoft.com/office/drawing/2014/main" id="{71FD6D54-A9B8-45D4-919C-818F29F06F6A}"/>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6" name="Oval 39">
                <a:extLst>
                  <a:ext uri="{FF2B5EF4-FFF2-40B4-BE49-F238E27FC236}">
                    <a16:creationId xmlns:a16="http://schemas.microsoft.com/office/drawing/2014/main" id="{1DA20147-279A-48C2-B8F2-68FBE7132D8E}"/>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6" name="Group 40">
              <a:extLst>
                <a:ext uri="{FF2B5EF4-FFF2-40B4-BE49-F238E27FC236}">
                  <a16:creationId xmlns:a16="http://schemas.microsoft.com/office/drawing/2014/main" id="{B00612A5-82E3-40E1-8361-10B1A5B14989}"/>
                </a:ext>
              </a:extLst>
            </p:cNvPr>
            <p:cNvGrpSpPr>
              <a:grpSpLocks/>
            </p:cNvGrpSpPr>
            <p:nvPr/>
          </p:nvGrpSpPr>
          <p:grpSpPr bwMode="auto">
            <a:xfrm>
              <a:off x="4704" y="768"/>
              <a:ext cx="144" cy="96"/>
              <a:chOff x="5376" y="1152"/>
              <a:chExt cx="288" cy="195"/>
            </a:xfrm>
          </p:grpSpPr>
          <p:sp>
            <p:nvSpPr>
              <p:cNvPr id="34043" name="Oval 41">
                <a:extLst>
                  <a:ext uri="{FF2B5EF4-FFF2-40B4-BE49-F238E27FC236}">
                    <a16:creationId xmlns:a16="http://schemas.microsoft.com/office/drawing/2014/main" id="{A3A4F8B5-D09A-46B1-985E-9E6D22CB9AA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4" name="Oval 42">
                <a:extLst>
                  <a:ext uri="{FF2B5EF4-FFF2-40B4-BE49-F238E27FC236}">
                    <a16:creationId xmlns:a16="http://schemas.microsoft.com/office/drawing/2014/main" id="{1991C79F-F5FA-44DC-8A08-F2F8287AEA27}"/>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7" name="Group 43">
              <a:extLst>
                <a:ext uri="{FF2B5EF4-FFF2-40B4-BE49-F238E27FC236}">
                  <a16:creationId xmlns:a16="http://schemas.microsoft.com/office/drawing/2014/main" id="{6D82F048-3661-47CA-A304-3C6FF5E00D6D}"/>
                </a:ext>
              </a:extLst>
            </p:cNvPr>
            <p:cNvGrpSpPr>
              <a:grpSpLocks/>
            </p:cNvGrpSpPr>
            <p:nvPr/>
          </p:nvGrpSpPr>
          <p:grpSpPr bwMode="auto">
            <a:xfrm>
              <a:off x="4608" y="816"/>
              <a:ext cx="144" cy="96"/>
              <a:chOff x="5376" y="1152"/>
              <a:chExt cx="288" cy="195"/>
            </a:xfrm>
          </p:grpSpPr>
          <p:sp>
            <p:nvSpPr>
              <p:cNvPr id="34041" name="Oval 44">
                <a:extLst>
                  <a:ext uri="{FF2B5EF4-FFF2-40B4-BE49-F238E27FC236}">
                    <a16:creationId xmlns:a16="http://schemas.microsoft.com/office/drawing/2014/main" id="{C43D8818-3ED5-4DC1-A32A-17429915717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2" name="Oval 45">
                <a:extLst>
                  <a:ext uri="{FF2B5EF4-FFF2-40B4-BE49-F238E27FC236}">
                    <a16:creationId xmlns:a16="http://schemas.microsoft.com/office/drawing/2014/main" id="{45F1FC09-EBD7-48ED-A1E5-D81C4863A753}"/>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8" name="Group 46">
              <a:extLst>
                <a:ext uri="{FF2B5EF4-FFF2-40B4-BE49-F238E27FC236}">
                  <a16:creationId xmlns:a16="http://schemas.microsoft.com/office/drawing/2014/main" id="{AC656587-8A40-48B2-A2AF-89B24D664C38}"/>
                </a:ext>
              </a:extLst>
            </p:cNvPr>
            <p:cNvGrpSpPr>
              <a:grpSpLocks/>
            </p:cNvGrpSpPr>
            <p:nvPr/>
          </p:nvGrpSpPr>
          <p:grpSpPr bwMode="auto">
            <a:xfrm>
              <a:off x="4608" y="912"/>
              <a:ext cx="144" cy="96"/>
              <a:chOff x="5376" y="1152"/>
              <a:chExt cx="288" cy="195"/>
            </a:xfrm>
          </p:grpSpPr>
          <p:sp>
            <p:nvSpPr>
              <p:cNvPr id="34039" name="Oval 47">
                <a:extLst>
                  <a:ext uri="{FF2B5EF4-FFF2-40B4-BE49-F238E27FC236}">
                    <a16:creationId xmlns:a16="http://schemas.microsoft.com/office/drawing/2014/main" id="{D30C8C7C-103B-417E-9D75-CFF3D539EE5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0" name="Oval 48">
                <a:extLst>
                  <a:ext uri="{FF2B5EF4-FFF2-40B4-BE49-F238E27FC236}">
                    <a16:creationId xmlns:a16="http://schemas.microsoft.com/office/drawing/2014/main" id="{2299A9AB-9EA0-49A6-9020-A262F60E13D0}"/>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33799" name="Group 49">
            <a:extLst>
              <a:ext uri="{FF2B5EF4-FFF2-40B4-BE49-F238E27FC236}">
                <a16:creationId xmlns:a16="http://schemas.microsoft.com/office/drawing/2014/main" id="{6AB6750B-D7B0-4F7B-A807-7C808B9A6B0D}"/>
              </a:ext>
            </a:extLst>
          </p:cNvPr>
          <p:cNvGrpSpPr>
            <a:grpSpLocks/>
          </p:cNvGrpSpPr>
          <p:nvPr/>
        </p:nvGrpSpPr>
        <p:grpSpPr bwMode="auto">
          <a:xfrm>
            <a:off x="4780757" y="1393825"/>
            <a:ext cx="533400" cy="457200"/>
            <a:chOff x="4608" y="768"/>
            <a:chExt cx="336" cy="288"/>
          </a:xfrm>
        </p:grpSpPr>
        <p:grpSp>
          <p:nvGrpSpPr>
            <p:cNvPr id="34011" name="Group 50">
              <a:extLst>
                <a:ext uri="{FF2B5EF4-FFF2-40B4-BE49-F238E27FC236}">
                  <a16:creationId xmlns:a16="http://schemas.microsoft.com/office/drawing/2014/main" id="{3C4A699B-24DD-4D67-980D-662CF60E88C2}"/>
                </a:ext>
              </a:extLst>
            </p:cNvPr>
            <p:cNvGrpSpPr>
              <a:grpSpLocks/>
            </p:cNvGrpSpPr>
            <p:nvPr/>
          </p:nvGrpSpPr>
          <p:grpSpPr bwMode="auto">
            <a:xfrm>
              <a:off x="4704" y="864"/>
              <a:ext cx="144" cy="96"/>
              <a:chOff x="5376" y="1152"/>
              <a:chExt cx="288" cy="195"/>
            </a:xfrm>
          </p:grpSpPr>
          <p:sp>
            <p:nvSpPr>
              <p:cNvPr id="34030" name="Oval 51">
                <a:extLst>
                  <a:ext uri="{FF2B5EF4-FFF2-40B4-BE49-F238E27FC236}">
                    <a16:creationId xmlns:a16="http://schemas.microsoft.com/office/drawing/2014/main" id="{8E872257-B250-4495-A506-33D4168A789C}"/>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31" name="Oval 52">
                <a:extLst>
                  <a:ext uri="{FF2B5EF4-FFF2-40B4-BE49-F238E27FC236}">
                    <a16:creationId xmlns:a16="http://schemas.microsoft.com/office/drawing/2014/main" id="{5D43822A-8D05-42B2-8AB9-8D009CFBC940}"/>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2" name="Group 53">
              <a:extLst>
                <a:ext uri="{FF2B5EF4-FFF2-40B4-BE49-F238E27FC236}">
                  <a16:creationId xmlns:a16="http://schemas.microsoft.com/office/drawing/2014/main" id="{7D37C5F4-A8D4-4D97-839D-B847B2ED09A7}"/>
                </a:ext>
              </a:extLst>
            </p:cNvPr>
            <p:cNvGrpSpPr>
              <a:grpSpLocks/>
            </p:cNvGrpSpPr>
            <p:nvPr/>
          </p:nvGrpSpPr>
          <p:grpSpPr bwMode="auto">
            <a:xfrm>
              <a:off x="4704" y="960"/>
              <a:ext cx="144" cy="96"/>
              <a:chOff x="5376" y="1152"/>
              <a:chExt cx="288" cy="195"/>
            </a:xfrm>
          </p:grpSpPr>
          <p:sp>
            <p:nvSpPr>
              <p:cNvPr id="34028" name="Oval 54">
                <a:extLst>
                  <a:ext uri="{FF2B5EF4-FFF2-40B4-BE49-F238E27FC236}">
                    <a16:creationId xmlns:a16="http://schemas.microsoft.com/office/drawing/2014/main" id="{C473BD16-00AE-4EB0-880A-3A849FCF9293}"/>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9" name="Oval 55">
                <a:extLst>
                  <a:ext uri="{FF2B5EF4-FFF2-40B4-BE49-F238E27FC236}">
                    <a16:creationId xmlns:a16="http://schemas.microsoft.com/office/drawing/2014/main" id="{EF70E3E1-6597-45CE-82AC-C17001C5DE3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3" name="Group 56">
              <a:extLst>
                <a:ext uri="{FF2B5EF4-FFF2-40B4-BE49-F238E27FC236}">
                  <a16:creationId xmlns:a16="http://schemas.microsoft.com/office/drawing/2014/main" id="{B7921D22-1AA2-43B8-A178-827F8D901A76}"/>
                </a:ext>
              </a:extLst>
            </p:cNvPr>
            <p:cNvGrpSpPr>
              <a:grpSpLocks/>
            </p:cNvGrpSpPr>
            <p:nvPr/>
          </p:nvGrpSpPr>
          <p:grpSpPr bwMode="auto">
            <a:xfrm>
              <a:off x="4800" y="912"/>
              <a:ext cx="144" cy="96"/>
              <a:chOff x="5376" y="1152"/>
              <a:chExt cx="288" cy="195"/>
            </a:xfrm>
          </p:grpSpPr>
          <p:sp>
            <p:nvSpPr>
              <p:cNvPr id="34026" name="Oval 57">
                <a:extLst>
                  <a:ext uri="{FF2B5EF4-FFF2-40B4-BE49-F238E27FC236}">
                    <a16:creationId xmlns:a16="http://schemas.microsoft.com/office/drawing/2014/main" id="{137829CF-384B-43C1-899A-E3D404343123}"/>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7" name="Oval 58">
                <a:extLst>
                  <a:ext uri="{FF2B5EF4-FFF2-40B4-BE49-F238E27FC236}">
                    <a16:creationId xmlns:a16="http://schemas.microsoft.com/office/drawing/2014/main" id="{47210C56-E849-4E24-AFA2-6B182C83B9BD}"/>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4" name="Group 59">
              <a:extLst>
                <a:ext uri="{FF2B5EF4-FFF2-40B4-BE49-F238E27FC236}">
                  <a16:creationId xmlns:a16="http://schemas.microsoft.com/office/drawing/2014/main" id="{C86CB269-8E56-46EE-B556-C76608F9B35F}"/>
                </a:ext>
              </a:extLst>
            </p:cNvPr>
            <p:cNvGrpSpPr>
              <a:grpSpLocks/>
            </p:cNvGrpSpPr>
            <p:nvPr/>
          </p:nvGrpSpPr>
          <p:grpSpPr bwMode="auto">
            <a:xfrm>
              <a:off x="4800" y="816"/>
              <a:ext cx="144" cy="96"/>
              <a:chOff x="5376" y="1152"/>
              <a:chExt cx="288" cy="195"/>
            </a:xfrm>
          </p:grpSpPr>
          <p:sp>
            <p:nvSpPr>
              <p:cNvPr id="34024" name="Oval 60">
                <a:extLst>
                  <a:ext uri="{FF2B5EF4-FFF2-40B4-BE49-F238E27FC236}">
                    <a16:creationId xmlns:a16="http://schemas.microsoft.com/office/drawing/2014/main" id="{29537E81-95A2-44D1-8414-1F13DBB5400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5" name="Oval 61">
                <a:extLst>
                  <a:ext uri="{FF2B5EF4-FFF2-40B4-BE49-F238E27FC236}">
                    <a16:creationId xmlns:a16="http://schemas.microsoft.com/office/drawing/2014/main" id="{CBD86C2B-89F1-4A8B-969D-3F3A0070A5B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5" name="Group 62">
              <a:extLst>
                <a:ext uri="{FF2B5EF4-FFF2-40B4-BE49-F238E27FC236}">
                  <a16:creationId xmlns:a16="http://schemas.microsoft.com/office/drawing/2014/main" id="{07EC50B3-DF9E-40AD-98EC-6956005136E8}"/>
                </a:ext>
              </a:extLst>
            </p:cNvPr>
            <p:cNvGrpSpPr>
              <a:grpSpLocks/>
            </p:cNvGrpSpPr>
            <p:nvPr/>
          </p:nvGrpSpPr>
          <p:grpSpPr bwMode="auto">
            <a:xfrm>
              <a:off x="4704" y="768"/>
              <a:ext cx="144" cy="96"/>
              <a:chOff x="5376" y="1152"/>
              <a:chExt cx="288" cy="195"/>
            </a:xfrm>
          </p:grpSpPr>
          <p:sp>
            <p:nvSpPr>
              <p:cNvPr id="34022" name="Oval 63">
                <a:extLst>
                  <a:ext uri="{FF2B5EF4-FFF2-40B4-BE49-F238E27FC236}">
                    <a16:creationId xmlns:a16="http://schemas.microsoft.com/office/drawing/2014/main" id="{01084F50-7B0C-47BE-B895-1AC5415CF0BA}"/>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3" name="Oval 64">
                <a:extLst>
                  <a:ext uri="{FF2B5EF4-FFF2-40B4-BE49-F238E27FC236}">
                    <a16:creationId xmlns:a16="http://schemas.microsoft.com/office/drawing/2014/main" id="{64AEF3EE-2B4B-47F5-8C67-AD9A581B0770}"/>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6" name="Group 65">
              <a:extLst>
                <a:ext uri="{FF2B5EF4-FFF2-40B4-BE49-F238E27FC236}">
                  <a16:creationId xmlns:a16="http://schemas.microsoft.com/office/drawing/2014/main" id="{64E9AB88-0093-4067-9247-B7D4857B2D68}"/>
                </a:ext>
              </a:extLst>
            </p:cNvPr>
            <p:cNvGrpSpPr>
              <a:grpSpLocks/>
            </p:cNvGrpSpPr>
            <p:nvPr/>
          </p:nvGrpSpPr>
          <p:grpSpPr bwMode="auto">
            <a:xfrm>
              <a:off x="4608" y="816"/>
              <a:ext cx="144" cy="96"/>
              <a:chOff x="5376" y="1152"/>
              <a:chExt cx="288" cy="195"/>
            </a:xfrm>
          </p:grpSpPr>
          <p:sp>
            <p:nvSpPr>
              <p:cNvPr id="34020" name="Oval 66">
                <a:extLst>
                  <a:ext uri="{FF2B5EF4-FFF2-40B4-BE49-F238E27FC236}">
                    <a16:creationId xmlns:a16="http://schemas.microsoft.com/office/drawing/2014/main" id="{3FD791E4-1D2D-4C54-95D1-0F37B9FF4FD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1" name="Oval 67">
                <a:extLst>
                  <a:ext uri="{FF2B5EF4-FFF2-40B4-BE49-F238E27FC236}">
                    <a16:creationId xmlns:a16="http://schemas.microsoft.com/office/drawing/2014/main" id="{05439C26-BA9D-4E89-96A4-CA468AD380FC}"/>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7" name="Group 68">
              <a:extLst>
                <a:ext uri="{FF2B5EF4-FFF2-40B4-BE49-F238E27FC236}">
                  <a16:creationId xmlns:a16="http://schemas.microsoft.com/office/drawing/2014/main" id="{1D2428A6-DD53-4426-B780-46DCD93AB3E9}"/>
                </a:ext>
              </a:extLst>
            </p:cNvPr>
            <p:cNvGrpSpPr>
              <a:grpSpLocks/>
            </p:cNvGrpSpPr>
            <p:nvPr/>
          </p:nvGrpSpPr>
          <p:grpSpPr bwMode="auto">
            <a:xfrm>
              <a:off x="4608" y="912"/>
              <a:ext cx="144" cy="96"/>
              <a:chOff x="5376" y="1152"/>
              <a:chExt cx="288" cy="195"/>
            </a:xfrm>
          </p:grpSpPr>
          <p:sp>
            <p:nvSpPr>
              <p:cNvPr id="34018" name="Oval 69">
                <a:extLst>
                  <a:ext uri="{FF2B5EF4-FFF2-40B4-BE49-F238E27FC236}">
                    <a16:creationId xmlns:a16="http://schemas.microsoft.com/office/drawing/2014/main" id="{A460B7E4-171A-4A7A-907F-F29886E2DD1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19" name="Oval 70">
                <a:extLst>
                  <a:ext uri="{FF2B5EF4-FFF2-40B4-BE49-F238E27FC236}">
                    <a16:creationId xmlns:a16="http://schemas.microsoft.com/office/drawing/2014/main" id="{3A33522A-F757-4D88-9E05-A1CABA3558B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33800" name="Rectangle 71">
            <a:extLst>
              <a:ext uri="{FF2B5EF4-FFF2-40B4-BE49-F238E27FC236}">
                <a16:creationId xmlns:a16="http://schemas.microsoft.com/office/drawing/2014/main" id="{673AFAD9-DD2A-475F-ACD9-169D4CE3CB19}"/>
              </a:ext>
            </a:extLst>
          </p:cNvPr>
          <p:cNvSpPr>
            <a:spLocks noChangeArrowheads="1"/>
          </p:cNvSpPr>
          <p:nvPr/>
        </p:nvSpPr>
        <p:spPr bwMode="auto">
          <a:xfrm>
            <a:off x="1797844" y="3187700"/>
            <a:ext cx="1371600" cy="433388"/>
          </a:xfrm>
          <a:prstGeom prst="rect">
            <a:avLst/>
          </a:prstGeom>
          <a:solidFill>
            <a:srgbClr val="FF9933"/>
          </a:solidFill>
          <a:ln w="9525">
            <a:solidFill>
              <a:srgbClr val="FF9933"/>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400" b="1" i="1" dirty="0"/>
              <a:t>Játra</a:t>
            </a:r>
            <a:endParaRPr lang="fr-FR" altLang="cs-CZ" i="1" dirty="0"/>
          </a:p>
        </p:txBody>
      </p:sp>
      <p:sp>
        <p:nvSpPr>
          <p:cNvPr id="33801" name="Arc 72">
            <a:extLst>
              <a:ext uri="{FF2B5EF4-FFF2-40B4-BE49-F238E27FC236}">
                <a16:creationId xmlns:a16="http://schemas.microsoft.com/office/drawing/2014/main" id="{A51AC44D-B503-4686-A417-D3B803B0FAEB}"/>
              </a:ext>
            </a:extLst>
          </p:cNvPr>
          <p:cNvSpPr>
            <a:spLocks/>
          </p:cNvSpPr>
          <p:nvPr/>
        </p:nvSpPr>
        <p:spPr bwMode="auto">
          <a:xfrm>
            <a:off x="3169444" y="3390901"/>
            <a:ext cx="2160588" cy="1584325"/>
          </a:xfrm>
          <a:custGeom>
            <a:avLst/>
            <a:gdLst>
              <a:gd name="T0" fmla="*/ 0 w 21600"/>
              <a:gd name="T1" fmla="*/ 0 h 21600"/>
              <a:gd name="T2" fmla="*/ 2160588 w 21600"/>
              <a:gd name="T3" fmla="*/ 1584325 h 21600"/>
              <a:gd name="T4" fmla="*/ 0 w 21600"/>
              <a:gd name="T5" fmla="*/ 15843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9933"/>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2" name="Line 73">
            <a:extLst>
              <a:ext uri="{FF2B5EF4-FFF2-40B4-BE49-F238E27FC236}">
                <a16:creationId xmlns:a16="http://schemas.microsoft.com/office/drawing/2014/main" id="{79270DA2-0BD4-47CC-A240-C93E00B6B969}"/>
              </a:ext>
            </a:extLst>
          </p:cNvPr>
          <p:cNvSpPr>
            <a:spLocks noChangeShapeType="1"/>
          </p:cNvSpPr>
          <p:nvPr/>
        </p:nvSpPr>
        <p:spPr bwMode="auto">
          <a:xfrm flipH="1">
            <a:off x="2034383" y="3621089"/>
            <a:ext cx="3175" cy="1012825"/>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803" name="Line 74">
            <a:extLst>
              <a:ext uri="{FF2B5EF4-FFF2-40B4-BE49-F238E27FC236}">
                <a16:creationId xmlns:a16="http://schemas.microsoft.com/office/drawing/2014/main" id="{E3AE23F0-914C-4800-B049-0F5ABD3D2496}"/>
              </a:ext>
            </a:extLst>
          </p:cNvPr>
          <p:cNvSpPr>
            <a:spLocks noChangeShapeType="1"/>
          </p:cNvSpPr>
          <p:nvPr/>
        </p:nvSpPr>
        <p:spPr bwMode="auto">
          <a:xfrm>
            <a:off x="2231232" y="5459413"/>
            <a:ext cx="0" cy="1104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4" name="Line 75">
            <a:extLst>
              <a:ext uri="{FF2B5EF4-FFF2-40B4-BE49-F238E27FC236}">
                <a16:creationId xmlns:a16="http://schemas.microsoft.com/office/drawing/2014/main" id="{CF505A4C-22DF-487D-8671-9C213851018B}"/>
              </a:ext>
            </a:extLst>
          </p:cNvPr>
          <p:cNvSpPr>
            <a:spLocks noChangeShapeType="1"/>
          </p:cNvSpPr>
          <p:nvPr/>
        </p:nvSpPr>
        <p:spPr bwMode="auto">
          <a:xfrm>
            <a:off x="2231233" y="6564313"/>
            <a:ext cx="22828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05" name="Freeform 76">
            <a:extLst>
              <a:ext uri="{FF2B5EF4-FFF2-40B4-BE49-F238E27FC236}">
                <a16:creationId xmlns:a16="http://schemas.microsoft.com/office/drawing/2014/main" id="{94F7C267-AEFB-4925-AAB4-11A6FC28AC1E}"/>
              </a:ext>
            </a:extLst>
          </p:cNvPr>
          <p:cNvSpPr>
            <a:spLocks/>
          </p:cNvSpPr>
          <p:nvPr/>
        </p:nvSpPr>
        <p:spPr bwMode="auto">
          <a:xfrm rot="16296940">
            <a:off x="4196558" y="1408114"/>
            <a:ext cx="261937" cy="268287"/>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6" name="Freeform 77">
            <a:extLst>
              <a:ext uri="{FF2B5EF4-FFF2-40B4-BE49-F238E27FC236}">
                <a16:creationId xmlns:a16="http://schemas.microsoft.com/office/drawing/2014/main" id="{62B7B935-3A20-4327-BC9B-3D634DD2F02D}"/>
              </a:ext>
            </a:extLst>
          </p:cNvPr>
          <p:cNvSpPr>
            <a:spLocks/>
          </p:cNvSpPr>
          <p:nvPr/>
        </p:nvSpPr>
        <p:spPr bwMode="auto">
          <a:xfrm rot="16296940">
            <a:off x="4272758" y="1436689"/>
            <a:ext cx="92075" cy="117475"/>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7" name="Freeform 78">
            <a:extLst>
              <a:ext uri="{FF2B5EF4-FFF2-40B4-BE49-F238E27FC236}">
                <a16:creationId xmlns:a16="http://schemas.microsoft.com/office/drawing/2014/main" id="{1F94B67E-920B-4F8C-ABE7-C05F901CA7D7}"/>
              </a:ext>
            </a:extLst>
          </p:cNvPr>
          <p:cNvSpPr>
            <a:spLocks/>
          </p:cNvSpPr>
          <p:nvPr/>
        </p:nvSpPr>
        <p:spPr bwMode="auto">
          <a:xfrm rot="16296940">
            <a:off x="4352132" y="1565276"/>
            <a:ext cx="30163" cy="2381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8" name="Freeform 79">
            <a:extLst>
              <a:ext uri="{FF2B5EF4-FFF2-40B4-BE49-F238E27FC236}">
                <a16:creationId xmlns:a16="http://schemas.microsoft.com/office/drawing/2014/main" id="{3AE448A9-B375-44FE-BCDE-06AF202FCC19}"/>
              </a:ext>
            </a:extLst>
          </p:cNvPr>
          <p:cNvSpPr>
            <a:spLocks/>
          </p:cNvSpPr>
          <p:nvPr/>
        </p:nvSpPr>
        <p:spPr bwMode="auto">
          <a:xfrm rot="16296940">
            <a:off x="4285457" y="1584325"/>
            <a:ext cx="30162" cy="2698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9" name="Freeform 80">
            <a:extLst>
              <a:ext uri="{FF2B5EF4-FFF2-40B4-BE49-F238E27FC236}">
                <a16:creationId xmlns:a16="http://schemas.microsoft.com/office/drawing/2014/main" id="{0A8D1476-E486-4747-B471-A2905E7FEE83}"/>
              </a:ext>
            </a:extLst>
          </p:cNvPr>
          <p:cNvSpPr>
            <a:spLocks/>
          </p:cNvSpPr>
          <p:nvPr/>
        </p:nvSpPr>
        <p:spPr bwMode="auto">
          <a:xfrm rot="17489246">
            <a:off x="4374357" y="1536701"/>
            <a:ext cx="30163" cy="2381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10" name="Freeform 81">
            <a:extLst>
              <a:ext uri="{FF2B5EF4-FFF2-40B4-BE49-F238E27FC236}">
                <a16:creationId xmlns:a16="http://schemas.microsoft.com/office/drawing/2014/main" id="{C0B456B5-86C8-4A50-9E8E-36DC42F286E8}"/>
              </a:ext>
            </a:extLst>
          </p:cNvPr>
          <p:cNvSpPr>
            <a:spLocks/>
          </p:cNvSpPr>
          <p:nvPr/>
        </p:nvSpPr>
        <p:spPr bwMode="auto">
          <a:xfrm rot="14862585">
            <a:off x="4296570" y="1550989"/>
            <a:ext cx="28575" cy="222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11" name="Freeform 82">
            <a:extLst>
              <a:ext uri="{FF2B5EF4-FFF2-40B4-BE49-F238E27FC236}">
                <a16:creationId xmlns:a16="http://schemas.microsoft.com/office/drawing/2014/main" id="{45C54E3F-C007-4414-A8DF-BB1DA27B3A57}"/>
              </a:ext>
            </a:extLst>
          </p:cNvPr>
          <p:cNvSpPr>
            <a:spLocks/>
          </p:cNvSpPr>
          <p:nvPr/>
        </p:nvSpPr>
        <p:spPr bwMode="auto">
          <a:xfrm rot="14862585">
            <a:off x="4256089" y="1554958"/>
            <a:ext cx="28575" cy="2698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12" name="Oval 83">
            <a:extLst>
              <a:ext uri="{FF2B5EF4-FFF2-40B4-BE49-F238E27FC236}">
                <a16:creationId xmlns:a16="http://schemas.microsoft.com/office/drawing/2014/main" id="{790DAC39-43C4-4969-AAD8-065834E895D2}"/>
              </a:ext>
            </a:extLst>
          </p:cNvPr>
          <p:cNvSpPr>
            <a:spLocks noChangeArrowheads="1"/>
          </p:cNvSpPr>
          <p:nvPr/>
        </p:nvSpPr>
        <p:spPr bwMode="auto">
          <a:xfrm rot="16296940">
            <a:off x="4367214" y="1583533"/>
            <a:ext cx="3175" cy="7937"/>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13" name="Oval 84">
            <a:extLst>
              <a:ext uri="{FF2B5EF4-FFF2-40B4-BE49-F238E27FC236}">
                <a16:creationId xmlns:a16="http://schemas.microsoft.com/office/drawing/2014/main" id="{D8C80C55-23B0-4C22-B42A-5942A24C497B}"/>
              </a:ext>
            </a:extLst>
          </p:cNvPr>
          <p:cNvSpPr>
            <a:spLocks noChangeArrowheads="1"/>
          </p:cNvSpPr>
          <p:nvPr/>
        </p:nvSpPr>
        <p:spPr bwMode="auto">
          <a:xfrm rot="16296940">
            <a:off x="4360864" y="1578770"/>
            <a:ext cx="3175"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4" name="Oval 85">
            <a:extLst>
              <a:ext uri="{FF2B5EF4-FFF2-40B4-BE49-F238E27FC236}">
                <a16:creationId xmlns:a16="http://schemas.microsoft.com/office/drawing/2014/main" id="{0A64074E-F068-46DB-A235-4361BA71D163}"/>
              </a:ext>
            </a:extLst>
          </p:cNvPr>
          <p:cNvSpPr>
            <a:spLocks noChangeArrowheads="1"/>
          </p:cNvSpPr>
          <p:nvPr/>
        </p:nvSpPr>
        <p:spPr bwMode="auto">
          <a:xfrm rot="16296940">
            <a:off x="4368007" y="1566863"/>
            <a:ext cx="3175"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5" name="Oval 86">
            <a:extLst>
              <a:ext uri="{FF2B5EF4-FFF2-40B4-BE49-F238E27FC236}">
                <a16:creationId xmlns:a16="http://schemas.microsoft.com/office/drawing/2014/main" id="{F9988BBE-D4C8-4A8F-9302-788C05E6E90B}"/>
              </a:ext>
            </a:extLst>
          </p:cNvPr>
          <p:cNvSpPr>
            <a:spLocks noChangeArrowheads="1"/>
          </p:cNvSpPr>
          <p:nvPr/>
        </p:nvSpPr>
        <p:spPr bwMode="auto">
          <a:xfrm rot="16296940">
            <a:off x="4309270" y="1560514"/>
            <a:ext cx="4763"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6" name="Oval 87">
            <a:extLst>
              <a:ext uri="{FF2B5EF4-FFF2-40B4-BE49-F238E27FC236}">
                <a16:creationId xmlns:a16="http://schemas.microsoft.com/office/drawing/2014/main" id="{BE22FE17-7334-48C4-936B-6D9BDFA2DA9D}"/>
              </a:ext>
            </a:extLst>
          </p:cNvPr>
          <p:cNvSpPr>
            <a:spLocks noChangeArrowheads="1"/>
          </p:cNvSpPr>
          <p:nvPr/>
        </p:nvSpPr>
        <p:spPr bwMode="auto">
          <a:xfrm rot="16296940">
            <a:off x="4384676" y="1551782"/>
            <a:ext cx="3175"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7" name="Oval 88">
            <a:extLst>
              <a:ext uri="{FF2B5EF4-FFF2-40B4-BE49-F238E27FC236}">
                <a16:creationId xmlns:a16="http://schemas.microsoft.com/office/drawing/2014/main" id="{6CE45A63-6156-4F83-9635-23DC9C7D51B5}"/>
              </a:ext>
            </a:extLst>
          </p:cNvPr>
          <p:cNvSpPr>
            <a:spLocks noChangeArrowheads="1"/>
          </p:cNvSpPr>
          <p:nvPr/>
        </p:nvSpPr>
        <p:spPr bwMode="auto">
          <a:xfrm rot="16296940">
            <a:off x="4383882" y="1543051"/>
            <a:ext cx="4763"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8" name="Oval 89">
            <a:extLst>
              <a:ext uri="{FF2B5EF4-FFF2-40B4-BE49-F238E27FC236}">
                <a16:creationId xmlns:a16="http://schemas.microsoft.com/office/drawing/2014/main" id="{C4235E80-FA6E-4404-9033-9CCBCC452F22}"/>
              </a:ext>
            </a:extLst>
          </p:cNvPr>
          <p:cNvSpPr>
            <a:spLocks noChangeArrowheads="1"/>
          </p:cNvSpPr>
          <p:nvPr/>
        </p:nvSpPr>
        <p:spPr bwMode="auto">
          <a:xfrm rot="16296940">
            <a:off x="4389438" y="1542257"/>
            <a:ext cx="4763"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9" name="Oval 90">
            <a:extLst>
              <a:ext uri="{FF2B5EF4-FFF2-40B4-BE49-F238E27FC236}">
                <a16:creationId xmlns:a16="http://schemas.microsoft.com/office/drawing/2014/main" id="{5AF3CFDF-8B9D-48B7-AA8A-AE31E8BB9EF5}"/>
              </a:ext>
            </a:extLst>
          </p:cNvPr>
          <p:cNvSpPr>
            <a:spLocks noChangeArrowheads="1"/>
          </p:cNvSpPr>
          <p:nvPr/>
        </p:nvSpPr>
        <p:spPr bwMode="auto">
          <a:xfrm rot="16296940">
            <a:off x="4302920" y="1552576"/>
            <a:ext cx="4762"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0" name="Oval 91">
            <a:extLst>
              <a:ext uri="{FF2B5EF4-FFF2-40B4-BE49-F238E27FC236}">
                <a16:creationId xmlns:a16="http://schemas.microsoft.com/office/drawing/2014/main" id="{C1DC4B26-FA39-4C83-8A29-DDA276A0A8C3}"/>
              </a:ext>
            </a:extLst>
          </p:cNvPr>
          <p:cNvSpPr>
            <a:spLocks noChangeArrowheads="1"/>
          </p:cNvSpPr>
          <p:nvPr/>
        </p:nvSpPr>
        <p:spPr bwMode="auto">
          <a:xfrm rot="16296940">
            <a:off x="4264026" y="1559720"/>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1" name="Oval 92">
            <a:extLst>
              <a:ext uri="{FF2B5EF4-FFF2-40B4-BE49-F238E27FC236}">
                <a16:creationId xmlns:a16="http://schemas.microsoft.com/office/drawing/2014/main" id="{45969E35-D816-4FAE-8E33-ECDC222C865E}"/>
              </a:ext>
            </a:extLst>
          </p:cNvPr>
          <p:cNvSpPr>
            <a:spLocks noChangeArrowheads="1"/>
          </p:cNvSpPr>
          <p:nvPr/>
        </p:nvSpPr>
        <p:spPr bwMode="auto">
          <a:xfrm rot="16296940">
            <a:off x="4272757" y="1566863"/>
            <a:ext cx="4762"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2" name="Oval 93">
            <a:extLst>
              <a:ext uri="{FF2B5EF4-FFF2-40B4-BE49-F238E27FC236}">
                <a16:creationId xmlns:a16="http://schemas.microsoft.com/office/drawing/2014/main" id="{C6D242C1-DAF2-4FD3-B1E7-C2AC9516EDC9}"/>
              </a:ext>
            </a:extLst>
          </p:cNvPr>
          <p:cNvSpPr>
            <a:spLocks noChangeArrowheads="1"/>
          </p:cNvSpPr>
          <p:nvPr/>
        </p:nvSpPr>
        <p:spPr bwMode="auto">
          <a:xfrm rot="16296940">
            <a:off x="4267201" y="1569244"/>
            <a:ext cx="3175"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3" name="Oval 94">
            <a:extLst>
              <a:ext uri="{FF2B5EF4-FFF2-40B4-BE49-F238E27FC236}">
                <a16:creationId xmlns:a16="http://schemas.microsoft.com/office/drawing/2014/main" id="{8E025C4E-A7D2-4761-ABE3-2062C0AB8115}"/>
              </a:ext>
            </a:extLst>
          </p:cNvPr>
          <p:cNvSpPr>
            <a:spLocks noChangeArrowheads="1"/>
          </p:cNvSpPr>
          <p:nvPr/>
        </p:nvSpPr>
        <p:spPr bwMode="auto">
          <a:xfrm rot="16296940">
            <a:off x="4294189" y="1588295"/>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4" name="Oval 95">
            <a:extLst>
              <a:ext uri="{FF2B5EF4-FFF2-40B4-BE49-F238E27FC236}">
                <a16:creationId xmlns:a16="http://schemas.microsoft.com/office/drawing/2014/main" id="{D8CE79EB-6E55-4CCA-BCB1-4E4B325DB45B}"/>
              </a:ext>
            </a:extLst>
          </p:cNvPr>
          <p:cNvSpPr>
            <a:spLocks noChangeArrowheads="1"/>
          </p:cNvSpPr>
          <p:nvPr/>
        </p:nvSpPr>
        <p:spPr bwMode="auto">
          <a:xfrm rot="16296940">
            <a:off x="4301332" y="1603376"/>
            <a:ext cx="4763"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5" name="Oval 96">
            <a:extLst>
              <a:ext uri="{FF2B5EF4-FFF2-40B4-BE49-F238E27FC236}">
                <a16:creationId xmlns:a16="http://schemas.microsoft.com/office/drawing/2014/main" id="{9C76D54F-91D9-4F8F-8BC8-A6CB5DCDFDB9}"/>
              </a:ext>
            </a:extLst>
          </p:cNvPr>
          <p:cNvSpPr>
            <a:spLocks noChangeArrowheads="1"/>
          </p:cNvSpPr>
          <p:nvPr/>
        </p:nvSpPr>
        <p:spPr bwMode="auto">
          <a:xfrm rot="16296940">
            <a:off x="4294983" y="1597026"/>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6" name="Oval 97">
            <a:extLst>
              <a:ext uri="{FF2B5EF4-FFF2-40B4-BE49-F238E27FC236}">
                <a16:creationId xmlns:a16="http://schemas.microsoft.com/office/drawing/2014/main" id="{9F1B4F84-6EAB-4E2F-A699-9E2942228AE5}"/>
              </a:ext>
            </a:extLst>
          </p:cNvPr>
          <p:cNvSpPr>
            <a:spLocks noChangeArrowheads="1"/>
          </p:cNvSpPr>
          <p:nvPr/>
        </p:nvSpPr>
        <p:spPr bwMode="auto">
          <a:xfrm rot="16296940">
            <a:off x="4367213" y="1575594"/>
            <a:ext cx="4762"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7" name="Oval 98">
            <a:extLst>
              <a:ext uri="{FF2B5EF4-FFF2-40B4-BE49-F238E27FC236}">
                <a16:creationId xmlns:a16="http://schemas.microsoft.com/office/drawing/2014/main" id="{FE87300E-FB03-4D0A-8D79-3F85EB14EAAA}"/>
              </a:ext>
            </a:extLst>
          </p:cNvPr>
          <p:cNvSpPr>
            <a:spLocks noChangeArrowheads="1"/>
          </p:cNvSpPr>
          <p:nvPr/>
        </p:nvSpPr>
        <p:spPr bwMode="auto">
          <a:xfrm rot="16296940">
            <a:off x="4301332" y="1595438"/>
            <a:ext cx="4762"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8" name="Freeform 99">
            <a:extLst>
              <a:ext uri="{FF2B5EF4-FFF2-40B4-BE49-F238E27FC236}">
                <a16:creationId xmlns:a16="http://schemas.microsoft.com/office/drawing/2014/main" id="{92A6490E-4220-4023-9952-5CC12CE88B12}"/>
              </a:ext>
            </a:extLst>
          </p:cNvPr>
          <p:cNvSpPr>
            <a:spLocks/>
          </p:cNvSpPr>
          <p:nvPr/>
        </p:nvSpPr>
        <p:spPr bwMode="auto">
          <a:xfrm rot="16296940">
            <a:off x="4994276" y="1437482"/>
            <a:ext cx="260350" cy="325437"/>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29" name="Freeform 100">
            <a:extLst>
              <a:ext uri="{FF2B5EF4-FFF2-40B4-BE49-F238E27FC236}">
                <a16:creationId xmlns:a16="http://schemas.microsoft.com/office/drawing/2014/main" id="{4C6F9DC3-A077-4E0D-9FFA-017E588D6ACC}"/>
              </a:ext>
            </a:extLst>
          </p:cNvPr>
          <p:cNvSpPr>
            <a:spLocks/>
          </p:cNvSpPr>
          <p:nvPr/>
        </p:nvSpPr>
        <p:spPr bwMode="auto">
          <a:xfrm rot="16296940">
            <a:off x="5070476" y="1481932"/>
            <a:ext cx="90488" cy="142875"/>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0" name="Freeform 101">
            <a:extLst>
              <a:ext uri="{FF2B5EF4-FFF2-40B4-BE49-F238E27FC236}">
                <a16:creationId xmlns:a16="http://schemas.microsoft.com/office/drawing/2014/main" id="{DF5DBE1E-3CD5-427D-85B7-8E5EFB7C383A}"/>
              </a:ext>
            </a:extLst>
          </p:cNvPr>
          <p:cNvSpPr>
            <a:spLocks/>
          </p:cNvSpPr>
          <p:nvPr/>
        </p:nvSpPr>
        <p:spPr bwMode="auto">
          <a:xfrm rot="16296940">
            <a:off x="5156995" y="1620838"/>
            <a:ext cx="30162" cy="301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1" name="Freeform 102">
            <a:extLst>
              <a:ext uri="{FF2B5EF4-FFF2-40B4-BE49-F238E27FC236}">
                <a16:creationId xmlns:a16="http://schemas.microsoft.com/office/drawing/2014/main" id="{98D73F36-9DC7-4980-88E4-14499AB432F6}"/>
              </a:ext>
            </a:extLst>
          </p:cNvPr>
          <p:cNvSpPr>
            <a:spLocks/>
          </p:cNvSpPr>
          <p:nvPr/>
        </p:nvSpPr>
        <p:spPr bwMode="auto">
          <a:xfrm rot="16296940">
            <a:off x="5078414" y="1640682"/>
            <a:ext cx="28575" cy="301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2" name="Freeform 103">
            <a:extLst>
              <a:ext uri="{FF2B5EF4-FFF2-40B4-BE49-F238E27FC236}">
                <a16:creationId xmlns:a16="http://schemas.microsoft.com/office/drawing/2014/main" id="{C00BDB36-F67D-45F1-BF85-91AC4B7B172E}"/>
              </a:ext>
            </a:extLst>
          </p:cNvPr>
          <p:cNvSpPr>
            <a:spLocks/>
          </p:cNvSpPr>
          <p:nvPr/>
        </p:nvSpPr>
        <p:spPr bwMode="auto">
          <a:xfrm rot="17489246">
            <a:off x="5185570" y="1592263"/>
            <a:ext cx="30162" cy="301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3" name="Freeform 104">
            <a:extLst>
              <a:ext uri="{FF2B5EF4-FFF2-40B4-BE49-F238E27FC236}">
                <a16:creationId xmlns:a16="http://schemas.microsoft.com/office/drawing/2014/main" id="{F94158ED-9E10-428F-9EF5-9D410D1AECBD}"/>
              </a:ext>
            </a:extLst>
          </p:cNvPr>
          <p:cNvSpPr>
            <a:spLocks/>
          </p:cNvSpPr>
          <p:nvPr/>
        </p:nvSpPr>
        <p:spPr bwMode="auto">
          <a:xfrm rot="14862585">
            <a:off x="5088733" y="1604964"/>
            <a:ext cx="28575" cy="2857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4" name="Freeform 105">
            <a:extLst>
              <a:ext uri="{FF2B5EF4-FFF2-40B4-BE49-F238E27FC236}">
                <a16:creationId xmlns:a16="http://schemas.microsoft.com/office/drawing/2014/main" id="{F26FF579-E7E0-4EE8-A800-E3F442BFAB01}"/>
              </a:ext>
            </a:extLst>
          </p:cNvPr>
          <p:cNvSpPr>
            <a:spLocks/>
          </p:cNvSpPr>
          <p:nvPr/>
        </p:nvSpPr>
        <p:spPr bwMode="auto">
          <a:xfrm rot="14862585">
            <a:off x="5041107" y="1611313"/>
            <a:ext cx="28575" cy="3175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5" name="Oval 106">
            <a:extLst>
              <a:ext uri="{FF2B5EF4-FFF2-40B4-BE49-F238E27FC236}">
                <a16:creationId xmlns:a16="http://schemas.microsoft.com/office/drawing/2014/main" id="{A173C4F2-4563-4241-A182-9D959B8738D3}"/>
              </a:ext>
            </a:extLst>
          </p:cNvPr>
          <p:cNvSpPr>
            <a:spLocks noChangeArrowheads="1"/>
          </p:cNvSpPr>
          <p:nvPr/>
        </p:nvSpPr>
        <p:spPr bwMode="auto">
          <a:xfrm rot="16296940">
            <a:off x="5173664" y="1640683"/>
            <a:ext cx="3175" cy="7937"/>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6" name="Oval 107">
            <a:extLst>
              <a:ext uri="{FF2B5EF4-FFF2-40B4-BE49-F238E27FC236}">
                <a16:creationId xmlns:a16="http://schemas.microsoft.com/office/drawing/2014/main" id="{470EB7BF-FEBD-442A-B579-D586C1D8304D}"/>
              </a:ext>
            </a:extLst>
          </p:cNvPr>
          <p:cNvSpPr>
            <a:spLocks noChangeArrowheads="1"/>
          </p:cNvSpPr>
          <p:nvPr/>
        </p:nvSpPr>
        <p:spPr bwMode="auto">
          <a:xfrm rot="16296940">
            <a:off x="5164932" y="1633538"/>
            <a:ext cx="3175" cy="1270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37" name="Oval 108">
            <a:extLst>
              <a:ext uri="{FF2B5EF4-FFF2-40B4-BE49-F238E27FC236}">
                <a16:creationId xmlns:a16="http://schemas.microsoft.com/office/drawing/2014/main" id="{5BA44FF4-E2C7-45FB-9FBC-D8650078B7D2}"/>
              </a:ext>
            </a:extLst>
          </p:cNvPr>
          <p:cNvSpPr>
            <a:spLocks noChangeArrowheads="1"/>
          </p:cNvSpPr>
          <p:nvPr/>
        </p:nvSpPr>
        <p:spPr bwMode="auto">
          <a:xfrm rot="16296940">
            <a:off x="5174457" y="1624013"/>
            <a:ext cx="4763"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38" name="Oval 109">
            <a:extLst>
              <a:ext uri="{FF2B5EF4-FFF2-40B4-BE49-F238E27FC236}">
                <a16:creationId xmlns:a16="http://schemas.microsoft.com/office/drawing/2014/main" id="{BC1880E7-3A79-4A5E-8493-C3D978966F27}"/>
              </a:ext>
            </a:extLst>
          </p:cNvPr>
          <p:cNvSpPr>
            <a:spLocks noChangeArrowheads="1"/>
          </p:cNvSpPr>
          <p:nvPr/>
        </p:nvSpPr>
        <p:spPr bwMode="auto">
          <a:xfrm rot="16296940">
            <a:off x="5104608" y="1617664"/>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39" name="Oval 110">
            <a:extLst>
              <a:ext uri="{FF2B5EF4-FFF2-40B4-BE49-F238E27FC236}">
                <a16:creationId xmlns:a16="http://schemas.microsoft.com/office/drawing/2014/main" id="{AF7D8767-188C-4A8D-BCF4-09E921B353E7}"/>
              </a:ext>
            </a:extLst>
          </p:cNvPr>
          <p:cNvSpPr>
            <a:spLocks noChangeArrowheads="1"/>
          </p:cNvSpPr>
          <p:nvPr/>
        </p:nvSpPr>
        <p:spPr bwMode="auto">
          <a:xfrm rot="16296940">
            <a:off x="5193507" y="1608138"/>
            <a:ext cx="4763"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0" name="Oval 111">
            <a:extLst>
              <a:ext uri="{FF2B5EF4-FFF2-40B4-BE49-F238E27FC236}">
                <a16:creationId xmlns:a16="http://schemas.microsoft.com/office/drawing/2014/main" id="{EA85B0A0-95C1-400D-8C6A-18D010EEC78D}"/>
              </a:ext>
            </a:extLst>
          </p:cNvPr>
          <p:cNvSpPr>
            <a:spLocks noChangeArrowheads="1"/>
          </p:cNvSpPr>
          <p:nvPr/>
        </p:nvSpPr>
        <p:spPr bwMode="auto">
          <a:xfrm rot="16296940">
            <a:off x="5194301" y="1599407"/>
            <a:ext cx="3175"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1" name="Oval 112">
            <a:extLst>
              <a:ext uri="{FF2B5EF4-FFF2-40B4-BE49-F238E27FC236}">
                <a16:creationId xmlns:a16="http://schemas.microsoft.com/office/drawing/2014/main" id="{A66F5AC4-9F46-4027-B9A7-419AB516AE6F}"/>
              </a:ext>
            </a:extLst>
          </p:cNvPr>
          <p:cNvSpPr>
            <a:spLocks noChangeArrowheads="1"/>
          </p:cNvSpPr>
          <p:nvPr/>
        </p:nvSpPr>
        <p:spPr bwMode="auto">
          <a:xfrm rot="16296940">
            <a:off x="5202239" y="1599408"/>
            <a:ext cx="3175"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2" name="Oval 113">
            <a:extLst>
              <a:ext uri="{FF2B5EF4-FFF2-40B4-BE49-F238E27FC236}">
                <a16:creationId xmlns:a16="http://schemas.microsoft.com/office/drawing/2014/main" id="{8593F39F-B591-4578-9C41-96D9EFD8FF4E}"/>
              </a:ext>
            </a:extLst>
          </p:cNvPr>
          <p:cNvSpPr>
            <a:spLocks noChangeArrowheads="1"/>
          </p:cNvSpPr>
          <p:nvPr/>
        </p:nvSpPr>
        <p:spPr bwMode="auto">
          <a:xfrm rot="16296940">
            <a:off x="5096670" y="1611313"/>
            <a:ext cx="3175"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3" name="Oval 114">
            <a:extLst>
              <a:ext uri="{FF2B5EF4-FFF2-40B4-BE49-F238E27FC236}">
                <a16:creationId xmlns:a16="http://schemas.microsoft.com/office/drawing/2014/main" id="{B8D0A56C-B7A0-4C5F-B17E-380D921A521A}"/>
              </a:ext>
            </a:extLst>
          </p:cNvPr>
          <p:cNvSpPr>
            <a:spLocks noChangeArrowheads="1"/>
          </p:cNvSpPr>
          <p:nvPr/>
        </p:nvSpPr>
        <p:spPr bwMode="auto">
          <a:xfrm rot="16296940">
            <a:off x="5048251" y="1616870"/>
            <a:ext cx="3175" cy="1111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4" name="Oval 115">
            <a:extLst>
              <a:ext uri="{FF2B5EF4-FFF2-40B4-BE49-F238E27FC236}">
                <a16:creationId xmlns:a16="http://schemas.microsoft.com/office/drawing/2014/main" id="{E64E2F25-80F1-4C30-9F33-C3FAF26A3CD5}"/>
              </a:ext>
            </a:extLst>
          </p:cNvPr>
          <p:cNvSpPr>
            <a:spLocks noChangeArrowheads="1"/>
          </p:cNvSpPr>
          <p:nvPr/>
        </p:nvSpPr>
        <p:spPr bwMode="auto">
          <a:xfrm rot="16296940">
            <a:off x="5060157" y="1622425"/>
            <a:ext cx="4762"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5" name="Oval 116">
            <a:extLst>
              <a:ext uri="{FF2B5EF4-FFF2-40B4-BE49-F238E27FC236}">
                <a16:creationId xmlns:a16="http://schemas.microsoft.com/office/drawing/2014/main" id="{C2BA24BB-F51A-4BA6-92AA-DE2E060605C9}"/>
              </a:ext>
            </a:extLst>
          </p:cNvPr>
          <p:cNvSpPr>
            <a:spLocks noChangeArrowheads="1"/>
          </p:cNvSpPr>
          <p:nvPr/>
        </p:nvSpPr>
        <p:spPr bwMode="auto">
          <a:xfrm rot="16296940">
            <a:off x="5051426" y="1626395"/>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6" name="Oval 117">
            <a:extLst>
              <a:ext uri="{FF2B5EF4-FFF2-40B4-BE49-F238E27FC236}">
                <a16:creationId xmlns:a16="http://schemas.microsoft.com/office/drawing/2014/main" id="{78605328-8095-4051-A74A-C45E4AD1AF37}"/>
              </a:ext>
            </a:extLst>
          </p:cNvPr>
          <p:cNvSpPr>
            <a:spLocks noChangeArrowheads="1"/>
          </p:cNvSpPr>
          <p:nvPr/>
        </p:nvSpPr>
        <p:spPr bwMode="auto">
          <a:xfrm rot="16296940">
            <a:off x="5085558" y="1646239"/>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7" name="Oval 118">
            <a:extLst>
              <a:ext uri="{FF2B5EF4-FFF2-40B4-BE49-F238E27FC236}">
                <a16:creationId xmlns:a16="http://schemas.microsoft.com/office/drawing/2014/main" id="{A198DCCE-56A0-4600-9FA1-1AAD4F9C988D}"/>
              </a:ext>
            </a:extLst>
          </p:cNvPr>
          <p:cNvSpPr>
            <a:spLocks noChangeArrowheads="1"/>
          </p:cNvSpPr>
          <p:nvPr/>
        </p:nvSpPr>
        <p:spPr bwMode="auto">
          <a:xfrm rot="16296940">
            <a:off x="5093495" y="1658939"/>
            <a:ext cx="4763"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8" name="Oval 119">
            <a:extLst>
              <a:ext uri="{FF2B5EF4-FFF2-40B4-BE49-F238E27FC236}">
                <a16:creationId xmlns:a16="http://schemas.microsoft.com/office/drawing/2014/main" id="{3DAB4A38-56AE-43AF-ACAD-3AEB04659D7A}"/>
              </a:ext>
            </a:extLst>
          </p:cNvPr>
          <p:cNvSpPr>
            <a:spLocks noChangeArrowheads="1"/>
          </p:cNvSpPr>
          <p:nvPr/>
        </p:nvSpPr>
        <p:spPr bwMode="auto">
          <a:xfrm rot="16296940">
            <a:off x="5085558" y="1654176"/>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9" name="Oval 120">
            <a:extLst>
              <a:ext uri="{FF2B5EF4-FFF2-40B4-BE49-F238E27FC236}">
                <a16:creationId xmlns:a16="http://schemas.microsoft.com/office/drawing/2014/main" id="{348E2632-30D2-4542-A22C-00FC645A1DF4}"/>
              </a:ext>
            </a:extLst>
          </p:cNvPr>
          <p:cNvSpPr>
            <a:spLocks noChangeArrowheads="1"/>
          </p:cNvSpPr>
          <p:nvPr/>
        </p:nvSpPr>
        <p:spPr bwMode="auto">
          <a:xfrm rot="16296940">
            <a:off x="5174457" y="1631950"/>
            <a:ext cx="4762"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50" name="Oval 121">
            <a:extLst>
              <a:ext uri="{FF2B5EF4-FFF2-40B4-BE49-F238E27FC236}">
                <a16:creationId xmlns:a16="http://schemas.microsoft.com/office/drawing/2014/main" id="{7AC03A75-3264-440A-B659-59B66B679392}"/>
              </a:ext>
            </a:extLst>
          </p:cNvPr>
          <p:cNvSpPr>
            <a:spLocks noChangeArrowheads="1"/>
          </p:cNvSpPr>
          <p:nvPr/>
        </p:nvSpPr>
        <p:spPr bwMode="auto">
          <a:xfrm rot="16296940">
            <a:off x="5093495" y="1651001"/>
            <a:ext cx="4762"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51" name="Line 122">
            <a:extLst>
              <a:ext uri="{FF2B5EF4-FFF2-40B4-BE49-F238E27FC236}">
                <a16:creationId xmlns:a16="http://schemas.microsoft.com/office/drawing/2014/main" id="{3568D6F7-D505-4DC6-A962-9634CA7431A7}"/>
              </a:ext>
            </a:extLst>
          </p:cNvPr>
          <p:cNvSpPr>
            <a:spLocks noChangeShapeType="1"/>
          </p:cNvSpPr>
          <p:nvPr/>
        </p:nvSpPr>
        <p:spPr bwMode="auto">
          <a:xfrm>
            <a:off x="5766594" y="3732214"/>
            <a:ext cx="6350" cy="1189037"/>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852" name="Text Box 123">
            <a:extLst>
              <a:ext uri="{FF2B5EF4-FFF2-40B4-BE49-F238E27FC236}">
                <a16:creationId xmlns:a16="http://schemas.microsoft.com/office/drawing/2014/main" id="{019ED776-6408-46C7-B39F-0E3284586265}"/>
              </a:ext>
            </a:extLst>
          </p:cNvPr>
          <p:cNvSpPr txBox="1">
            <a:spLocks noChangeArrowheads="1"/>
          </p:cNvSpPr>
          <p:nvPr/>
        </p:nvSpPr>
        <p:spPr bwMode="auto">
          <a:xfrm>
            <a:off x="6036450" y="4100513"/>
            <a:ext cx="1120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dirty="0"/>
              <a:t>Utilizace</a:t>
            </a:r>
          </a:p>
          <a:p>
            <a:pPr algn="ctr" eaLnBrk="1" hangingPunct="1"/>
            <a:r>
              <a:rPr lang="cs-CZ" altLang="cs-CZ" b="1" dirty="0"/>
              <a:t> glukózy</a:t>
            </a:r>
            <a:endParaRPr lang="fr-FR" altLang="cs-CZ" dirty="0"/>
          </a:p>
        </p:txBody>
      </p:sp>
      <p:sp>
        <p:nvSpPr>
          <p:cNvPr id="33853" name="Text Box 124">
            <a:extLst>
              <a:ext uri="{FF2B5EF4-FFF2-40B4-BE49-F238E27FC236}">
                <a16:creationId xmlns:a16="http://schemas.microsoft.com/office/drawing/2014/main" id="{7F80D35D-56BA-4882-BBEF-9B778CAE2AF6}"/>
              </a:ext>
            </a:extLst>
          </p:cNvPr>
          <p:cNvSpPr txBox="1">
            <a:spLocks noChangeArrowheads="1"/>
          </p:cNvSpPr>
          <p:nvPr/>
        </p:nvSpPr>
        <p:spPr bwMode="auto">
          <a:xfrm>
            <a:off x="5439569" y="3130550"/>
            <a:ext cx="1677988" cy="707886"/>
          </a:xfrm>
          <a:prstGeom prst="rect">
            <a:avLst/>
          </a:prstGeom>
          <a:solidFill>
            <a:srgbClr val="FFCCFF"/>
          </a:solidFill>
          <a:ln w="38100">
            <a:solidFill>
              <a:srgbClr val="A5002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000" b="1" i="1" dirty="0"/>
              <a:t>Kosterní sval</a:t>
            </a:r>
            <a:endParaRPr lang="fr-FR" altLang="cs-CZ" dirty="0"/>
          </a:p>
        </p:txBody>
      </p:sp>
      <p:sp>
        <p:nvSpPr>
          <p:cNvPr id="33854" name="Text Box 125">
            <a:extLst>
              <a:ext uri="{FF2B5EF4-FFF2-40B4-BE49-F238E27FC236}">
                <a16:creationId xmlns:a16="http://schemas.microsoft.com/office/drawing/2014/main" id="{B0A1D5FF-C8C2-42E5-BCD3-7933B478CA75}"/>
              </a:ext>
            </a:extLst>
          </p:cNvPr>
          <p:cNvSpPr txBox="1">
            <a:spLocks noChangeArrowheads="1"/>
          </p:cNvSpPr>
          <p:nvPr/>
        </p:nvSpPr>
        <p:spPr bwMode="auto">
          <a:xfrm>
            <a:off x="5450683" y="1560513"/>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solidFill>
                  <a:srgbClr val="9900FF"/>
                </a:solidFill>
              </a:rPr>
              <a:t>makrofágy</a:t>
            </a:r>
            <a:endParaRPr lang="fr-FR" altLang="cs-CZ" b="1" dirty="0">
              <a:solidFill>
                <a:srgbClr val="9900FF"/>
              </a:solidFill>
            </a:endParaRPr>
          </a:p>
        </p:txBody>
      </p:sp>
      <p:grpSp>
        <p:nvGrpSpPr>
          <p:cNvPr id="33855" name="Group 126">
            <a:extLst>
              <a:ext uri="{FF2B5EF4-FFF2-40B4-BE49-F238E27FC236}">
                <a16:creationId xmlns:a16="http://schemas.microsoft.com/office/drawing/2014/main" id="{CD581772-7A95-4002-A788-2A11478F70EA}"/>
              </a:ext>
            </a:extLst>
          </p:cNvPr>
          <p:cNvGrpSpPr>
            <a:grpSpLocks/>
          </p:cNvGrpSpPr>
          <p:nvPr/>
        </p:nvGrpSpPr>
        <p:grpSpPr bwMode="auto">
          <a:xfrm>
            <a:off x="6915944" y="1035051"/>
            <a:ext cx="839788" cy="766763"/>
            <a:chOff x="5328" y="960"/>
            <a:chExt cx="528" cy="483"/>
          </a:xfrm>
        </p:grpSpPr>
        <p:grpSp>
          <p:nvGrpSpPr>
            <p:cNvPr id="33993" name="Group 127">
              <a:extLst>
                <a:ext uri="{FF2B5EF4-FFF2-40B4-BE49-F238E27FC236}">
                  <a16:creationId xmlns:a16="http://schemas.microsoft.com/office/drawing/2014/main" id="{4A06D96D-07C9-4136-AB0B-5C6FD197899F}"/>
                </a:ext>
              </a:extLst>
            </p:cNvPr>
            <p:cNvGrpSpPr>
              <a:grpSpLocks/>
            </p:cNvGrpSpPr>
            <p:nvPr/>
          </p:nvGrpSpPr>
          <p:grpSpPr bwMode="auto">
            <a:xfrm>
              <a:off x="5376" y="1152"/>
              <a:ext cx="288" cy="195"/>
              <a:chOff x="5376" y="1152"/>
              <a:chExt cx="288" cy="195"/>
            </a:xfrm>
          </p:grpSpPr>
          <p:sp>
            <p:nvSpPr>
              <p:cNvPr id="34009" name="Oval 128">
                <a:extLst>
                  <a:ext uri="{FF2B5EF4-FFF2-40B4-BE49-F238E27FC236}">
                    <a16:creationId xmlns:a16="http://schemas.microsoft.com/office/drawing/2014/main" id="{108EB3D8-1C9C-41F1-806C-5B5D96CA4190}"/>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10" name="Oval 129">
                <a:extLst>
                  <a:ext uri="{FF2B5EF4-FFF2-40B4-BE49-F238E27FC236}">
                    <a16:creationId xmlns:a16="http://schemas.microsoft.com/office/drawing/2014/main" id="{E59F6F9D-E6FF-4F1C-A2ED-D45C225C2225}"/>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4" name="Group 130">
              <a:extLst>
                <a:ext uri="{FF2B5EF4-FFF2-40B4-BE49-F238E27FC236}">
                  <a16:creationId xmlns:a16="http://schemas.microsoft.com/office/drawing/2014/main" id="{9D968976-31F4-46CE-B1DE-4865B3AF424C}"/>
                </a:ext>
              </a:extLst>
            </p:cNvPr>
            <p:cNvGrpSpPr>
              <a:grpSpLocks/>
            </p:cNvGrpSpPr>
            <p:nvPr/>
          </p:nvGrpSpPr>
          <p:grpSpPr bwMode="auto">
            <a:xfrm>
              <a:off x="5472" y="1104"/>
              <a:ext cx="288" cy="195"/>
              <a:chOff x="5376" y="1152"/>
              <a:chExt cx="288" cy="195"/>
            </a:xfrm>
          </p:grpSpPr>
          <p:sp>
            <p:nvSpPr>
              <p:cNvPr id="34007" name="Oval 131">
                <a:extLst>
                  <a:ext uri="{FF2B5EF4-FFF2-40B4-BE49-F238E27FC236}">
                    <a16:creationId xmlns:a16="http://schemas.microsoft.com/office/drawing/2014/main" id="{46349F0C-3C24-45A6-B903-CDEDE31EED12}"/>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8" name="Oval 132">
                <a:extLst>
                  <a:ext uri="{FF2B5EF4-FFF2-40B4-BE49-F238E27FC236}">
                    <a16:creationId xmlns:a16="http://schemas.microsoft.com/office/drawing/2014/main" id="{48E2B94F-D7AB-4F87-9228-BA8E50980FAC}"/>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5" name="Group 133">
              <a:extLst>
                <a:ext uri="{FF2B5EF4-FFF2-40B4-BE49-F238E27FC236}">
                  <a16:creationId xmlns:a16="http://schemas.microsoft.com/office/drawing/2014/main" id="{72489A96-FE9F-4871-B7F6-D8D526F9F95A}"/>
                </a:ext>
              </a:extLst>
            </p:cNvPr>
            <p:cNvGrpSpPr>
              <a:grpSpLocks/>
            </p:cNvGrpSpPr>
            <p:nvPr/>
          </p:nvGrpSpPr>
          <p:grpSpPr bwMode="auto">
            <a:xfrm>
              <a:off x="5328" y="1008"/>
              <a:ext cx="288" cy="195"/>
              <a:chOff x="5376" y="1152"/>
              <a:chExt cx="288" cy="195"/>
            </a:xfrm>
          </p:grpSpPr>
          <p:sp>
            <p:nvSpPr>
              <p:cNvPr id="34005" name="Oval 134">
                <a:extLst>
                  <a:ext uri="{FF2B5EF4-FFF2-40B4-BE49-F238E27FC236}">
                    <a16:creationId xmlns:a16="http://schemas.microsoft.com/office/drawing/2014/main" id="{D0A80D93-6717-468D-B264-D494D445DAD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6" name="Oval 135">
                <a:extLst>
                  <a:ext uri="{FF2B5EF4-FFF2-40B4-BE49-F238E27FC236}">
                    <a16:creationId xmlns:a16="http://schemas.microsoft.com/office/drawing/2014/main" id="{C14D67F9-D600-4EF7-BE40-0838B5EC9916}"/>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6" name="Group 136">
              <a:extLst>
                <a:ext uri="{FF2B5EF4-FFF2-40B4-BE49-F238E27FC236}">
                  <a16:creationId xmlns:a16="http://schemas.microsoft.com/office/drawing/2014/main" id="{3D4F09DE-7435-4846-9344-41398C6A9F83}"/>
                </a:ext>
              </a:extLst>
            </p:cNvPr>
            <p:cNvGrpSpPr>
              <a:grpSpLocks/>
            </p:cNvGrpSpPr>
            <p:nvPr/>
          </p:nvGrpSpPr>
          <p:grpSpPr bwMode="auto">
            <a:xfrm>
              <a:off x="5520" y="960"/>
              <a:ext cx="288" cy="195"/>
              <a:chOff x="5376" y="1152"/>
              <a:chExt cx="288" cy="195"/>
            </a:xfrm>
          </p:grpSpPr>
          <p:sp>
            <p:nvSpPr>
              <p:cNvPr id="34003" name="Oval 137">
                <a:extLst>
                  <a:ext uri="{FF2B5EF4-FFF2-40B4-BE49-F238E27FC236}">
                    <a16:creationId xmlns:a16="http://schemas.microsoft.com/office/drawing/2014/main" id="{A8351158-0E55-4EC7-AB19-65CAAE80D2D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4" name="Oval 138">
                <a:extLst>
                  <a:ext uri="{FF2B5EF4-FFF2-40B4-BE49-F238E27FC236}">
                    <a16:creationId xmlns:a16="http://schemas.microsoft.com/office/drawing/2014/main" id="{A9051C06-DE15-4EB9-ACC2-A398492673A2}"/>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7" name="Group 139">
              <a:extLst>
                <a:ext uri="{FF2B5EF4-FFF2-40B4-BE49-F238E27FC236}">
                  <a16:creationId xmlns:a16="http://schemas.microsoft.com/office/drawing/2014/main" id="{208638E6-4C1A-46C0-B362-86FF248E8669}"/>
                </a:ext>
              </a:extLst>
            </p:cNvPr>
            <p:cNvGrpSpPr>
              <a:grpSpLocks/>
            </p:cNvGrpSpPr>
            <p:nvPr/>
          </p:nvGrpSpPr>
          <p:grpSpPr bwMode="auto">
            <a:xfrm>
              <a:off x="5568" y="1152"/>
              <a:ext cx="288" cy="195"/>
              <a:chOff x="5376" y="1152"/>
              <a:chExt cx="288" cy="195"/>
            </a:xfrm>
          </p:grpSpPr>
          <p:sp>
            <p:nvSpPr>
              <p:cNvPr id="34001" name="Oval 140">
                <a:extLst>
                  <a:ext uri="{FF2B5EF4-FFF2-40B4-BE49-F238E27FC236}">
                    <a16:creationId xmlns:a16="http://schemas.microsoft.com/office/drawing/2014/main" id="{3693B1DA-8CF9-48BB-8E76-1BF682BCD665}"/>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2" name="Oval 141">
                <a:extLst>
                  <a:ext uri="{FF2B5EF4-FFF2-40B4-BE49-F238E27FC236}">
                    <a16:creationId xmlns:a16="http://schemas.microsoft.com/office/drawing/2014/main" id="{3C4AB4FA-EE93-44EC-A9D9-76E4454B75D4}"/>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8" name="Group 142">
              <a:extLst>
                <a:ext uri="{FF2B5EF4-FFF2-40B4-BE49-F238E27FC236}">
                  <a16:creationId xmlns:a16="http://schemas.microsoft.com/office/drawing/2014/main" id="{B58C1626-C01D-4389-8D6C-F15D667A44B3}"/>
                </a:ext>
              </a:extLst>
            </p:cNvPr>
            <p:cNvGrpSpPr>
              <a:grpSpLocks/>
            </p:cNvGrpSpPr>
            <p:nvPr/>
          </p:nvGrpSpPr>
          <p:grpSpPr bwMode="auto">
            <a:xfrm>
              <a:off x="5472" y="1248"/>
              <a:ext cx="288" cy="195"/>
              <a:chOff x="5376" y="1152"/>
              <a:chExt cx="288" cy="195"/>
            </a:xfrm>
          </p:grpSpPr>
          <p:sp>
            <p:nvSpPr>
              <p:cNvPr id="33999" name="Oval 143">
                <a:extLst>
                  <a:ext uri="{FF2B5EF4-FFF2-40B4-BE49-F238E27FC236}">
                    <a16:creationId xmlns:a16="http://schemas.microsoft.com/office/drawing/2014/main" id="{770AF5B0-DE40-442B-8E45-802BE4AF7E0C}"/>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0" name="Oval 144">
                <a:extLst>
                  <a:ext uri="{FF2B5EF4-FFF2-40B4-BE49-F238E27FC236}">
                    <a16:creationId xmlns:a16="http://schemas.microsoft.com/office/drawing/2014/main" id="{7CA2F50F-ACCC-4E65-8CCC-6AC6044FBBBB}"/>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33856" name="Group 145">
            <a:extLst>
              <a:ext uri="{FF2B5EF4-FFF2-40B4-BE49-F238E27FC236}">
                <a16:creationId xmlns:a16="http://schemas.microsoft.com/office/drawing/2014/main" id="{BEB952AF-EDD8-4270-97CD-20CB7B6CDCEF}"/>
              </a:ext>
            </a:extLst>
          </p:cNvPr>
          <p:cNvGrpSpPr>
            <a:grpSpLocks/>
          </p:cNvGrpSpPr>
          <p:nvPr/>
        </p:nvGrpSpPr>
        <p:grpSpPr bwMode="auto">
          <a:xfrm>
            <a:off x="7374732" y="1111251"/>
            <a:ext cx="838200" cy="766763"/>
            <a:chOff x="5328" y="960"/>
            <a:chExt cx="528" cy="483"/>
          </a:xfrm>
        </p:grpSpPr>
        <p:grpSp>
          <p:nvGrpSpPr>
            <p:cNvPr id="33975" name="Group 146">
              <a:extLst>
                <a:ext uri="{FF2B5EF4-FFF2-40B4-BE49-F238E27FC236}">
                  <a16:creationId xmlns:a16="http://schemas.microsoft.com/office/drawing/2014/main" id="{DDEE98E9-71BE-491A-A771-78A6A6898406}"/>
                </a:ext>
              </a:extLst>
            </p:cNvPr>
            <p:cNvGrpSpPr>
              <a:grpSpLocks/>
            </p:cNvGrpSpPr>
            <p:nvPr/>
          </p:nvGrpSpPr>
          <p:grpSpPr bwMode="auto">
            <a:xfrm>
              <a:off x="5376" y="1152"/>
              <a:ext cx="288" cy="195"/>
              <a:chOff x="5376" y="1152"/>
              <a:chExt cx="288" cy="195"/>
            </a:xfrm>
          </p:grpSpPr>
          <p:sp>
            <p:nvSpPr>
              <p:cNvPr id="33991" name="Oval 147">
                <a:extLst>
                  <a:ext uri="{FF2B5EF4-FFF2-40B4-BE49-F238E27FC236}">
                    <a16:creationId xmlns:a16="http://schemas.microsoft.com/office/drawing/2014/main" id="{4F688141-8F6A-4B48-9463-F131AEBFFDB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92" name="Oval 148">
                <a:extLst>
                  <a:ext uri="{FF2B5EF4-FFF2-40B4-BE49-F238E27FC236}">
                    <a16:creationId xmlns:a16="http://schemas.microsoft.com/office/drawing/2014/main" id="{74025F9A-5433-4FA4-8A92-D534D84F8E27}"/>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76" name="Group 149">
              <a:extLst>
                <a:ext uri="{FF2B5EF4-FFF2-40B4-BE49-F238E27FC236}">
                  <a16:creationId xmlns:a16="http://schemas.microsoft.com/office/drawing/2014/main" id="{E4D2A7E6-587E-454A-AC93-92FBFA289452}"/>
                </a:ext>
              </a:extLst>
            </p:cNvPr>
            <p:cNvGrpSpPr>
              <a:grpSpLocks/>
            </p:cNvGrpSpPr>
            <p:nvPr/>
          </p:nvGrpSpPr>
          <p:grpSpPr bwMode="auto">
            <a:xfrm>
              <a:off x="5472" y="1104"/>
              <a:ext cx="288" cy="195"/>
              <a:chOff x="5376" y="1152"/>
              <a:chExt cx="288" cy="195"/>
            </a:xfrm>
          </p:grpSpPr>
          <p:sp>
            <p:nvSpPr>
              <p:cNvPr id="33989" name="Oval 150">
                <a:extLst>
                  <a:ext uri="{FF2B5EF4-FFF2-40B4-BE49-F238E27FC236}">
                    <a16:creationId xmlns:a16="http://schemas.microsoft.com/office/drawing/2014/main" id="{D6F2AA18-394B-4F83-AAA9-85A6A702BCD7}"/>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90" name="Oval 151">
                <a:extLst>
                  <a:ext uri="{FF2B5EF4-FFF2-40B4-BE49-F238E27FC236}">
                    <a16:creationId xmlns:a16="http://schemas.microsoft.com/office/drawing/2014/main" id="{61DF1205-85EE-4630-9E7C-7CA845CA0FCE}"/>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77" name="Group 152">
              <a:extLst>
                <a:ext uri="{FF2B5EF4-FFF2-40B4-BE49-F238E27FC236}">
                  <a16:creationId xmlns:a16="http://schemas.microsoft.com/office/drawing/2014/main" id="{3DF17517-3FD5-46B8-A5F1-B5A5874A6974}"/>
                </a:ext>
              </a:extLst>
            </p:cNvPr>
            <p:cNvGrpSpPr>
              <a:grpSpLocks/>
            </p:cNvGrpSpPr>
            <p:nvPr/>
          </p:nvGrpSpPr>
          <p:grpSpPr bwMode="auto">
            <a:xfrm>
              <a:off x="5328" y="1008"/>
              <a:ext cx="288" cy="195"/>
              <a:chOff x="5376" y="1152"/>
              <a:chExt cx="288" cy="195"/>
            </a:xfrm>
          </p:grpSpPr>
          <p:sp>
            <p:nvSpPr>
              <p:cNvPr id="33987" name="Oval 153">
                <a:extLst>
                  <a:ext uri="{FF2B5EF4-FFF2-40B4-BE49-F238E27FC236}">
                    <a16:creationId xmlns:a16="http://schemas.microsoft.com/office/drawing/2014/main" id="{36F0DC83-D065-4DB9-929E-5C4B72998903}"/>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88" name="Oval 154">
                <a:extLst>
                  <a:ext uri="{FF2B5EF4-FFF2-40B4-BE49-F238E27FC236}">
                    <a16:creationId xmlns:a16="http://schemas.microsoft.com/office/drawing/2014/main" id="{AACE8D86-B391-4B09-83BA-68FD71E5568B}"/>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78" name="Group 155">
              <a:extLst>
                <a:ext uri="{FF2B5EF4-FFF2-40B4-BE49-F238E27FC236}">
                  <a16:creationId xmlns:a16="http://schemas.microsoft.com/office/drawing/2014/main" id="{8B1D0891-6D73-461B-9B5C-BCFDD63AF412}"/>
                </a:ext>
              </a:extLst>
            </p:cNvPr>
            <p:cNvGrpSpPr>
              <a:grpSpLocks/>
            </p:cNvGrpSpPr>
            <p:nvPr/>
          </p:nvGrpSpPr>
          <p:grpSpPr bwMode="auto">
            <a:xfrm>
              <a:off x="5520" y="960"/>
              <a:ext cx="288" cy="195"/>
              <a:chOff x="5376" y="1152"/>
              <a:chExt cx="288" cy="195"/>
            </a:xfrm>
          </p:grpSpPr>
          <p:sp>
            <p:nvSpPr>
              <p:cNvPr id="33985" name="Oval 156">
                <a:extLst>
                  <a:ext uri="{FF2B5EF4-FFF2-40B4-BE49-F238E27FC236}">
                    <a16:creationId xmlns:a16="http://schemas.microsoft.com/office/drawing/2014/main" id="{DB35B248-7100-442E-B3EA-F2776491B462}"/>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86" name="Oval 157">
                <a:extLst>
                  <a:ext uri="{FF2B5EF4-FFF2-40B4-BE49-F238E27FC236}">
                    <a16:creationId xmlns:a16="http://schemas.microsoft.com/office/drawing/2014/main" id="{AFC9C779-2E44-4869-ADDF-A65B10BA6CF6}"/>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79" name="Group 158">
              <a:extLst>
                <a:ext uri="{FF2B5EF4-FFF2-40B4-BE49-F238E27FC236}">
                  <a16:creationId xmlns:a16="http://schemas.microsoft.com/office/drawing/2014/main" id="{B22488D3-D3C0-445A-B812-A4896F7CB1C5}"/>
                </a:ext>
              </a:extLst>
            </p:cNvPr>
            <p:cNvGrpSpPr>
              <a:grpSpLocks/>
            </p:cNvGrpSpPr>
            <p:nvPr/>
          </p:nvGrpSpPr>
          <p:grpSpPr bwMode="auto">
            <a:xfrm>
              <a:off x="5568" y="1152"/>
              <a:ext cx="288" cy="195"/>
              <a:chOff x="5376" y="1152"/>
              <a:chExt cx="288" cy="195"/>
            </a:xfrm>
          </p:grpSpPr>
          <p:sp>
            <p:nvSpPr>
              <p:cNvPr id="33983" name="Oval 159">
                <a:extLst>
                  <a:ext uri="{FF2B5EF4-FFF2-40B4-BE49-F238E27FC236}">
                    <a16:creationId xmlns:a16="http://schemas.microsoft.com/office/drawing/2014/main" id="{4F9905C9-E3D3-4995-BBE7-D10BA7B9E2CE}"/>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84" name="Oval 160">
                <a:extLst>
                  <a:ext uri="{FF2B5EF4-FFF2-40B4-BE49-F238E27FC236}">
                    <a16:creationId xmlns:a16="http://schemas.microsoft.com/office/drawing/2014/main" id="{0442D0C9-C329-4C1E-A8D1-F03E9D620142}"/>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80" name="Group 161">
              <a:extLst>
                <a:ext uri="{FF2B5EF4-FFF2-40B4-BE49-F238E27FC236}">
                  <a16:creationId xmlns:a16="http://schemas.microsoft.com/office/drawing/2014/main" id="{B00801EB-A2AC-4C29-86D5-DB98D6994209}"/>
                </a:ext>
              </a:extLst>
            </p:cNvPr>
            <p:cNvGrpSpPr>
              <a:grpSpLocks/>
            </p:cNvGrpSpPr>
            <p:nvPr/>
          </p:nvGrpSpPr>
          <p:grpSpPr bwMode="auto">
            <a:xfrm>
              <a:off x="5472" y="1248"/>
              <a:ext cx="288" cy="195"/>
              <a:chOff x="5376" y="1152"/>
              <a:chExt cx="288" cy="195"/>
            </a:xfrm>
          </p:grpSpPr>
          <p:sp>
            <p:nvSpPr>
              <p:cNvPr id="33981" name="Oval 162">
                <a:extLst>
                  <a:ext uri="{FF2B5EF4-FFF2-40B4-BE49-F238E27FC236}">
                    <a16:creationId xmlns:a16="http://schemas.microsoft.com/office/drawing/2014/main" id="{3D33C962-956E-4BB8-8D50-BABAF59F3221}"/>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82" name="Oval 163">
                <a:extLst>
                  <a:ext uri="{FF2B5EF4-FFF2-40B4-BE49-F238E27FC236}">
                    <a16:creationId xmlns:a16="http://schemas.microsoft.com/office/drawing/2014/main" id="{1072589F-ED39-429E-84F9-855CEE4909C6}"/>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33857" name="Group 164">
            <a:extLst>
              <a:ext uri="{FF2B5EF4-FFF2-40B4-BE49-F238E27FC236}">
                <a16:creationId xmlns:a16="http://schemas.microsoft.com/office/drawing/2014/main" id="{0BA26661-2E20-4BBA-8715-7A703DA91A01}"/>
              </a:ext>
            </a:extLst>
          </p:cNvPr>
          <p:cNvGrpSpPr>
            <a:grpSpLocks/>
          </p:cNvGrpSpPr>
          <p:nvPr/>
        </p:nvGrpSpPr>
        <p:grpSpPr bwMode="auto">
          <a:xfrm>
            <a:off x="7755732" y="1111251"/>
            <a:ext cx="838200" cy="766763"/>
            <a:chOff x="5328" y="960"/>
            <a:chExt cx="528" cy="483"/>
          </a:xfrm>
        </p:grpSpPr>
        <p:grpSp>
          <p:nvGrpSpPr>
            <p:cNvPr id="33957" name="Group 165">
              <a:extLst>
                <a:ext uri="{FF2B5EF4-FFF2-40B4-BE49-F238E27FC236}">
                  <a16:creationId xmlns:a16="http://schemas.microsoft.com/office/drawing/2014/main" id="{B8F1468C-1391-4A43-AC7E-136C8BE2DAA7}"/>
                </a:ext>
              </a:extLst>
            </p:cNvPr>
            <p:cNvGrpSpPr>
              <a:grpSpLocks/>
            </p:cNvGrpSpPr>
            <p:nvPr/>
          </p:nvGrpSpPr>
          <p:grpSpPr bwMode="auto">
            <a:xfrm>
              <a:off x="5376" y="1152"/>
              <a:ext cx="288" cy="195"/>
              <a:chOff x="5376" y="1152"/>
              <a:chExt cx="288" cy="195"/>
            </a:xfrm>
          </p:grpSpPr>
          <p:sp>
            <p:nvSpPr>
              <p:cNvPr id="33973" name="Oval 166">
                <a:extLst>
                  <a:ext uri="{FF2B5EF4-FFF2-40B4-BE49-F238E27FC236}">
                    <a16:creationId xmlns:a16="http://schemas.microsoft.com/office/drawing/2014/main" id="{A9137407-3B76-4185-8F5E-FB2660ACCA3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74" name="Oval 167">
                <a:extLst>
                  <a:ext uri="{FF2B5EF4-FFF2-40B4-BE49-F238E27FC236}">
                    <a16:creationId xmlns:a16="http://schemas.microsoft.com/office/drawing/2014/main" id="{B26C287E-6C0F-4179-849E-B265AE8FFF39}"/>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58" name="Group 168">
              <a:extLst>
                <a:ext uri="{FF2B5EF4-FFF2-40B4-BE49-F238E27FC236}">
                  <a16:creationId xmlns:a16="http://schemas.microsoft.com/office/drawing/2014/main" id="{5AF52A51-35E1-4FD5-8E49-BD92010F26DD}"/>
                </a:ext>
              </a:extLst>
            </p:cNvPr>
            <p:cNvGrpSpPr>
              <a:grpSpLocks/>
            </p:cNvGrpSpPr>
            <p:nvPr/>
          </p:nvGrpSpPr>
          <p:grpSpPr bwMode="auto">
            <a:xfrm>
              <a:off x="5472" y="1104"/>
              <a:ext cx="288" cy="195"/>
              <a:chOff x="5376" y="1152"/>
              <a:chExt cx="288" cy="195"/>
            </a:xfrm>
          </p:grpSpPr>
          <p:sp>
            <p:nvSpPr>
              <p:cNvPr id="33971" name="Oval 169">
                <a:extLst>
                  <a:ext uri="{FF2B5EF4-FFF2-40B4-BE49-F238E27FC236}">
                    <a16:creationId xmlns:a16="http://schemas.microsoft.com/office/drawing/2014/main" id="{7E0C8462-C6A1-4806-B631-C111A7BA10DD}"/>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72" name="Oval 170">
                <a:extLst>
                  <a:ext uri="{FF2B5EF4-FFF2-40B4-BE49-F238E27FC236}">
                    <a16:creationId xmlns:a16="http://schemas.microsoft.com/office/drawing/2014/main" id="{5332A86D-8B98-43A3-99B0-7C72A2506E5D}"/>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59" name="Group 171">
              <a:extLst>
                <a:ext uri="{FF2B5EF4-FFF2-40B4-BE49-F238E27FC236}">
                  <a16:creationId xmlns:a16="http://schemas.microsoft.com/office/drawing/2014/main" id="{D0C76057-07EF-4FED-A37C-128D2F9A0508}"/>
                </a:ext>
              </a:extLst>
            </p:cNvPr>
            <p:cNvGrpSpPr>
              <a:grpSpLocks/>
            </p:cNvGrpSpPr>
            <p:nvPr/>
          </p:nvGrpSpPr>
          <p:grpSpPr bwMode="auto">
            <a:xfrm>
              <a:off x="5328" y="1008"/>
              <a:ext cx="288" cy="195"/>
              <a:chOff x="5376" y="1152"/>
              <a:chExt cx="288" cy="195"/>
            </a:xfrm>
          </p:grpSpPr>
          <p:sp>
            <p:nvSpPr>
              <p:cNvPr id="33969" name="Oval 172">
                <a:extLst>
                  <a:ext uri="{FF2B5EF4-FFF2-40B4-BE49-F238E27FC236}">
                    <a16:creationId xmlns:a16="http://schemas.microsoft.com/office/drawing/2014/main" id="{913A790B-B8F9-4D02-93D2-865AB3BF90FE}"/>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70" name="Oval 173">
                <a:extLst>
                  <a:ext uri="{FF2B5EF4-FFF2-40B4-BE49-F238E27FC236}">
                    <a16:creationId xmlns:a16="http://schemas.microsoft.com/office/drawing/2014/main" id="{03329832-7FF3-458C-884B-E0565A467CAD}"/>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60" name="Group 174">
              <a:extLst>
                <a:ext uri="{FF2B5EF4-FFF2-40B4-BE49-F238E27FC236}">
                  <a16:creationId xmlns:a16="http://schemas.microsoft.com/office/drawing/2014/main" id="{E3A7C1FB-D294-451D-98B3-8DC564DB18ED}"/>
                </a:ext>
              </a:extLst>
            </p:cNvPr>
            <p:cNvGrpSpPr>
              <a:grpSpLocks/>
            </p:cNvGrpSpPr>
            <p:nvPr/>
          </p:nvGrpSpPr>
          <p:grpSpPr bwMode="auto">
            <a:xfrm>
              <a:off x="5520" y="960"/>
              <a:ext cx="288" cy="195"/>
              <a:chOff x="5376" y="1152"/>
              <a:chExt cx="288" cy="195"/>
            </a:xfrm>
          </p:grpSpPr>
          <p:sp>
            <p:nvSpPr>
              <p:cNvPr id="33967" name="Oval 175">
                <a:extLst>
                  <a:ext uri="{FF2B5EF4-FFF2-40B4-BE49-F238E27FC236}">
                    <a16:creationId xmlns:a16="http://schemas.microsoft.com/office/drawing/2014/main" id="{36DDCDFF-252B-41FB-9DA7-C23C89779BFF}"/>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68" name="Oval 176">
                <a:extLst>
                  <a:ext uri="{FF2B5EF4-FFF2-40B4-BE49-F238E27FC236}">
                    <a16:creationId xmlns:a16="http://schemas.microsoft.com/office/drawing/2014/main" id="{0D083AD0-8AF4-4157-B8C5-88A700D04252}"/>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61" name="Group 177">
              <a:extLst>
                <a:ext uri="{FF2B5EF4-FFF2-40B4-BE49-F238E27FC236}">
                  <a16:creationId xmlns:a16="http://schemas.microsoft.com/office/drawing/2014/main" id="{0A76FA60-8BAF-4BA5-B84D-C31E7B960787}"/>
                </a:ext>
              </a:extLst>
            </p:cNvPr>
            <p:cNvGrpSpPr>
              <a:grpSpLocks/>
            </p:cNvGrpSpPr>
            <p:nvPr/>
          </p:nvGrpSpPr>
          <p:grpSpPr bwMode="auto">
            <a:xfrm>
              <a:off x="5568" y="1152"/>
              <a:ext cx="288" cy="195"/>
              <a:chOff x="5376" y="1152"/>
              <a:chExt cx="288" cy="195"/>
            </a:xfrm>
          </p:grpSpPr>
          <p:sp>
            <p:nvSpPr>
              <p:cNvPr id="33965" name="Oval 178">
                <a:extLst>
                  <a:ext uri="{FF2B5EF4-FFF2-40B4-BE49-F238E27FC236}">
                    <a16:creationId xmlns:a16="http://schemas.microsoft.com/office/drawing/2014/main" id="{40C8C7E4-DDA5-439F-8B97-CABC1A63063D}"/>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66" name="Oval 179">
                <a:extLst>
                  <a:ext uri="{FF2B5EF4-FFF2-40B4-BE49-F238E27FC236}">
                    <a16:creationId xmlns:a16="http://schemas.microsoft.com/office/drawing/2014/main" id="{130BEA6E-DA21-475F-A0EE-6462C5ED1DEC}"/>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62" name="Group 180">
              <a:extLst>
                <a:ext uri="{FF2B5EF4-FFF2-40B4-BE49-F238E27FC236}">
                  <a16:creationId xmlns:a16="http://schemas.microsoft.com/office/drawing/2014/main" id="{1C601BA5-EB20-4CF6-B580-7A4436EC8728}"/>
                </a:ext>
              </a:extLst>
            </p:cNvPr>
            <p:cNvGrpSpPr>
              <a:grpSpLocks/>
            </p:cNvGrpSpPr>
            <p:nvPr/>
          </p:nvGrpSpPr>
          <p:grpSpPr bwMode="auto">
            <a:xfrm>
              <a:off x="5472" y="1248"/>
              <a:ext cx="288" cy="195"/>
              <a:chOff x="5376" y="1152"/>
              <a:chExt cx="288" cy="195"/>
            </a:xfrm>
          </p:grpSpPr>
          <p:sp>
            <p:nvSpPr>
              <p:cNvPr id="33963" name="Oval 181">
                <a:extLst>
                  <a:ext uri="{FF2B5EF4-FFF2-40B4-BE49-F238E27FC236}">
                    <a16:creationId xmlns:a16="http://schemas.microsoft.com/office/drawing/2014/main" id="{E49FF44B-FA54-4154-B52E-B53BBAB7D077}"/>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64" name="Oval 182">
                <a:extLst>
                  <a:ext uri="{FF2B5EF4-FFF2-40B4-BE49-F238E27FC236}">
                    <a16:creationId xmlns:a16="http://schemas.microsoft.com/office/drawing/2014/main" id="{2ADEF549-2A4B-40F0-AF3D-A4FE2A691899}"/>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33858" name="Text Box 183">
            <a:extLst>
              <a:ext uri="{FF2B5EF4-FFF2-40B4-BE49-F238E27FC236}">
                <a16:creationId xmlns:a16="http://schemas.microsoft.com/office/drawing/2014/main" id="{BFC1BCB4-7771-489F-8E62-05A2A45BA262}"/>
              </a:ext>
            </a:extLst>
          </p:cNvPr>
          <p:cNvSpPr txBox="1">
            <a:spLocks noChangeArrowheads="1"/>
          </p:cNvSpPr>
          <p:nvPr/>
        </p:nvSpPr>
        <p:spPr bwMode="auto">
          <a:xfrm>
            <a:off x="8547895" y="4452939"/>
            <a:ext cx="2701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i="1" dirty="0"/>
              <a:t>Další cílové tkáně</a:t>
            </a:r>
            <a:endParaRPr lang="fr-FR" altLang="cs-CZ" b="1" dirty="0"/>
          </a:p>
          <a:p>
            <a:pPr algn="ctr" eaLnBrk="1" hangingPunct="1"/>
            <a:r>
              <a:rPr lang="cs-CZ" altLang="cs-CZ" b="1" i="1" dirty="0">
                <a:solidFill>
                  <a:srgbClr val="A50021"/>
                </a:solidFill>
              </a:rPr>
              <a:t>Ateroskleróza cév, </a:t>
            </a:r>
          </a:p>
          <a:p>
            <a:pPr algn="ctr" eaLnBrk="1" hangingPunct="1"/>
            <a:r>
              <a:rPr lang="cs-CZ" altLang="cs-CZ" b="1" i="1" dirty="0">
                <a:solidFill>
                  <a:srgbClr val="A50021"/>
                </a:solidFill>
              </a:rPr>
              <a:t>hypertenze</a:t>
            </a:r>
            <a:endParaRPr lang="fr-FR" altLang="cs-CZ" b="1" dirty="0">
              <a:solidFill>
                <a:srgbClr val="A50021"/>
              </a:solidFill>
            </a:endParaRPr>
          </a:p>
        </p:txBody>
      </p:sp>
      <p:sp>
        <p:nvSpPr>
          <p:cNvPr id="33859" name="Line 184">
            <a:extLst>
              <a:ext uri="{FF2B5EF4-FFF2-40B4-BE49-F238E27FC236}">
                <a16:creationId xmlns:a16="http://schemas.microsoft.com/office/drawing/2014/main" id="{56FE3CA6-E048-4BE0-B98C-CDC9F4CB9603}"/>
              </a:ext>
            </a:extLst>
          </p:cNvPr>
          <p:cNvSpPr>
            <a:spLocks noChangeShapeType="1"/>
          </p:cNvSpPr>
          <p:nvPr/>
        </p:nvSpPr>
        <p:spPr bwMode="auto">
          <a:xfrm>
            <a:off x="7390608" y="6597650"/>
            <a:ext cx="3062287"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33860" name="Line 185">
            <a:extLst>
              <a:ext uri="{FF2B5EF4-FFF2-40B4-BE49-F238E27FC236}">
                <a16:creationId xmlns:a16="http://schemas.microsoft.com/office/drawing/2014/main" id="{F1C83BDE-3248-4E7E-935A-86D4AEA5F44B}"/>
              </a:ext>
            </a:extLst>
          </p:cNvPr>
          <p:cNvSpPr>
            <a:spLocks noChangeShapeType="1"/>
          </p:cNvSpPr>
          <p:nvPr/>
        </p:nvSpPr>
        <p:spPr bwMode="auto">
          <a:xfrm>
            <a:off x="10422733" y="5676900"/>
            <a:ext cx="15875" cy="9207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61" name="Line 186">
            <a:extLst>
              <a:ext uri="{FF2B5EF4-FFF2-40B4-BE49-F238E27FC236}">
                <a16:creationId xmlns:a16="http://schemas.microsoft.com/office/drawing/2014/main" id="{E5950227-4434-4213-A844-D1A3391ED322}"/>
              </a:ext>
            </a:extLst>
          </p:cNvPr>
          <p:cNvSpPr>
            <a:spLocks noChangeShapeType="1"/>
          </p:cNvSpPr>
          <p:nvPr/>
        </p:nvSpPr>
        <p:spPr bwMode="auto">
          <a:xfrm>
            <a:off x="7250907" y="4238625"/>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2" name="Arc 187">
            <a:extLst>
              <a:ext uri="{FF2B5EF4-FFF2-40B4-BE49-F238E27FC236}">
                <a16:creationId xmlns:a16="http://schemas.microsoft.com/office/drawing/2014/main" id="{2B5D6A17-3AEF-49F9-A544-7258FCC403D5}"/>
              </a:ext>
            </a:extLst>
          </p:cNvPr>
          <p:cNvSpPr>
            <a:spLocks/>
          </p:cNvSpPr>
          <p:nvPr/>
        </p:nvSpPr>
        <p:spPr bwMode="auto">
          <a:xfrm>
            <a:off x="9336882" y="3454400"/>
            <a:ext cx="722312" cy="863600"/>
          </a:xfrm>
          <a:custGeom>
            <a:avLst/>
            <a:gdLst>
              <a:gd name="T0" fmla="*/ 240971 w 21600"/>
              <a:gd name="T1" fmla="*/ 0 h 20363"/>
              <a:gd name="T2" fmla="*/ 722312 w 21600"/>
              <a:gd name="T3" fmla="*/ 863600 h 20363"/>
              <a:gd name="T4" fmla="*/ 0 w 21600"/>
              <a:gd name="T5" fmla="*/ 863600 h 20363"/>
              <a:gd name="T6" fmla="*/ 0 60000 65536"/>
              <a:gd name="T7" fmla="*/ 0 60000 65536"/>
              <a:gd name="T8" fmla="*/ 0 60000 65536"/>
              <a:gd name="T9" fmla="*/ 0 w 21600"/>
              <a:gd name="T10" fmla="*/ 0 h 20363"/>
              <a:gd name="T11" fmla="*/ 21600 w 21600"/>
              <a:gd name="T12" fmla="*/ 20363 h 20363"/>
            </a:gdLst>
            <a:ahLst/>
            <a:cxnLst>
              <a:cxn ang="T6">
                <a:pos x="T0" y="T1"/>
              </a:cxn>
              <a:cxn ang="T7">
                <a:pos x="T2" y="T3"/>
              </a:cxn>
              <a:cxn ang="T8">
                <a:pos x="T4" y="T5"/>
              </a:cxn>
            </a:cxnLst>
            <a:rect l="T9" t="T10" r="T11" b="T12"/>
            <a:pathLst>
              <a:path w="21600" h="20363" fill="none" extrusionOk="0">
                <a:moveTo>
                  <a:pt x="7205" y="0"/>
                </a:moveTo>
                <a:cubicBezTo>
                  <a:pt x="15833" y="3053"/>
                  <a:pt x="21600" y="11211"/>
                  <a:pt x="21600" y="20363"/>
                </a:cubicBezTo>
              </a:path>
              <a:path w="21600" h="20363" stroke="0" extrusionOk="0">
                <a:moveTo>
                  <a:pt x="7205" y="0"/>
                </a:moveTo>
                <a:cubicBezTo>
                  <a:pt x="15833" y="3053"/>
                  <a:pt x="21600" y="11211"/>
                  <a:pt x="21600" y="20363"/>
                </a:cubicBezTo>
                <a:lnTo>
                  <a:pt x="0" y="20363"/>
                </a:lnTo>
                <a:close/>
              </a:path>
            </a:pathLst>
          </a:custGeom>
          <a:noFill/>
          <a:ln w="38100">
            <a:solidFill>
              <a:srgbClr val="A5002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63" name="Line 188">
            <a:extLst>
              <a:ext uri="{FF2B5EF4-FFF2-40B4-BE49-F238E27FC236}">
                <a16:creationId xmlns:a16="http://schemas.microsoft.com/office/drawing/2014/main" id="{785F5C24-8CAA-46D9-B86E-EF1BE23B263C}"/>
              </a:ext>
            </a:extLst>
          </p:cNvPr>
          <p:cNvSpPr>
            <a:spLocks noChangeShapeType="1"/>
          </p:cNvSpPr>
          <p:nvPr/>
        </p:nvSpPr>
        <p:spPr bwMode="auto">
          <a:xfrm flipH="1">
            <a:off x="7223919" y="2878139"/>
            <a:ext cx="673100" cy="612775"/>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4" name="Line 189">
            <a:extLst>
              <a:ext uri="{FF2B5EF4-FFF2-40B4-BE49-F238E27FC236}">
                <a16:creationId xmlns:a16="http://schemas.microsoft.com/office/drawing/2014/main" id="{5C76DA10-FAEF-4D7A-80B7-E73A71959A66}"/>
              </a:ext>
            </a:extLst>
          </p:cNvPr>
          <p:cNvSpPr>
            <a:spLocks noChangeShapeType="1"/>
          </p:cNvSpPr>
          <p:nvPr/>
        </p:nvSpPr>
        <p:spPr bwMode="auto">
          <a:xfrm flipV="1">
            <a:off x="9460707" y="2414589"/>
            <a:ext cx="0" cy="287337"/>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5" name="Text Box 190">
            <a:extLst>
              <a:ext uri="{FF2B5EF4-FFF2-40B4-BE49-F238E27FC236}">
                <a16:creationId xmlns:a16="http://schemas.microsoft.com/office/drawing/2014/main" id="{BD0502C8-0183-463F-96C1-557FAA9E21B3}"/>
              </a:ext>
            </a:extLst>
          </p:cNvPr>
          <p:cNvSpPr txBox="1">
            <a:spLocks noChangeArrowheads="1"/>
          </p:cNvSpPr>
          <p:nvPr/>
        </p:nvSpPr>
        <p:spPr bwMode="auto">
          <a:xfrm>
            <a:off x="7939882" y="2012950"/>
            <a:ext cx="1738312" cy="1815882"/>
          </a:xfrm>
          <a:prstGeom prst="rect">
            <a:avLst/>
          </a:prstGeom>
          <a:noFill/>
          <a:ln w="952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1600" b="1" u="sng" dirty="0">
                <a:solidFill>
                  <a:srgbClr val="A50021"/>
                </a:solidFill>
              </a:rPr>
              <a:t>Secret</a:t>
            </a:r>
            <a:r>
              <a:rPr lang="cs-CZ" altLang="cs-CZ" sz="1600" b="1" u="sng" dirty="0" err="1">
                <a:solidFill>
                  <a:srgbClr val="A50021"/>
                </a:solidFill>
              </a:rPr>
              <a:t>ované</a:t>
            </a:r>
            <a:r>
              <a:rPr lang="cs-CZ" altLang="cs-CZ" sz="1600" b="1" u="sng" dirty="0">
                <a:solidFill>
                  <a:srgbClr val="A50021"/>
                </a:solidFill>
              </a:rPr>
              <a:t> látky</a:t>
            </a:r>
            <a:r>
              <a:rPr lang="fr-FR" altLang="cs-CZ" sz="1600" b="1" u="sng" dirty="0">
                <a:solidFill>
                  <a:srgbClr val="A50021"/>
                </a:solidFill>
              </a:rPr>
              <a:t> :</a:t>
            </a:r>
          </a:p>
          <a:p>
            <a:pPr eaLnBrk="1" hangingPunct="1"/>
            <a:r>
              <a:rPr lang="fr-FR" altLang="cs-CZ" sz="1600" b="1" dirty="0">
                <a:solidFill>
                  <a:srgbClr val="A50021"/>
                </a:solidFill>
              </a:rPr>
              <a:t>Leptin</a:t>
            </a:r>
          </a:p>
          <a:p>
            <a:pPr eaLnBrk="1" hangingPunct="1"/>
            <a:r>
              <a:rPr lang="fr-FR" altLang="cs-CZ" sz="1600" b="1" dirty="0">
                <a:solidFill>
                  <a:srgbClr val="A50021"/>
                </a:solidFill>
              </a:rPr>
              <a:t>Adipone</a:t>
            </a:r>
            <a:r>
              <a:rPr lang="cs-CZ" altLang="cs-CZ" sz="1600" b="1" dirty="0">
                <a:solidFill>
                  <a:srgbClr val="A50021"/>
                </a:solidFill>
              </a:rPr>
              <a:t>k</a:t>
            </a:r>
            <a:r>
              <a:rPr lang="fr-FR" altLang="cs-CZ" sz="1600" b="1" dirty="0">
                <a:solidFill>
                  <a:srgbClr val="A50021"/>
                </a:solidFill>
              </a:rPr>
              <a:t>tin</a:t>
            </a:r>
          </a:p>
          <a:p>
            <a:pPr eaLnBrk="1" hangingPunct="1"/>
            <a:r>
              <a:rPr lang="fr-FR" altLang="cs-CZ" sz="1600" b="1" dirty="0">
                <a:solidFill>
                  <a:srgbClr val="A50021"/>
                </a:solidFill>
              </a:rPr>
              <a:t>RBP4</a:t>
            </a:r>
          </a:p>
          <a:p>
            <a:pPr eaLnBrk="1" hangingPunct="1"/>
            <a:endParaRPr lang="fr-FR" altLang="cs-CZ" sz="1600" b="1" dirty="0">
              <a:solidFill>
                <a:srgbClr val="A50021"/>
              </a:solidFill>
            </a:endParaRPr>
          </a:p>
          <a:p>
            <a:pPr eaLnBrk="1" hangingPunct="1"/>
            <a:r>
              <a:rPr lang="fr-FR" altLang="cs-CZ" sz="1600" b="1" dirty="0">
                <a:solidFill>
                  <a:srgbClr val="A50021"/>
                </a:solidFill>
              </a:rPr>
              <a:t>TNF-</a:t>
            </a:r>
            <a:r>
              <a:rPr lang="fr-FR" altLang="cs-CZ" sz="1600" b="1" dirty="0">
                <a:solidFill>
                  <a:srgbClr val="A50021"/>
                </a:solidFill>
                <a:latin typeface="Symbol" panose="05050102010706020507" pitchFamily="18" charset="2"/>
              </a:rPr>
              <a:t>a</a:t>
            </a:r>
            <a:r>
              <a:rPr lang="fr-FR" altLang="cs-CZ" sz="1600" b="1" dirty="0">
                <a:solidFill>
                  <a:srgbClr val="A50021"/>
                </a:solidFill>
              </a:rPr>
              <a:t>, IL-6…</a:t>
            </a:r>
          </a:p>
        </p:txBody>
      </p:sp>
      <p:sp>
        <p:nvSpPr>
          <p:cNvPr id="33866" name="Line 191">
            <a:extLst>
              <a:ext uri="{FF2B5EF4-FFF2-40B4-BE49-F238E27FC236}">
                <a16:creationId xmlns:a16="http://schemas.microsoft.com/office/drawing/2014/main" id="{D6EB85A3-F284-4B43-BF7A-BA33909088C3}"/>
              </a:ext>
            </a:extLst>
          </p:cNvPr>
          <p:cNvSpPr>
            <a:spLocks noChangeShapeType="1"/>
          </p:cNvSpPr>
          <p:nvPr/>
        </p:nvSpPr>
        <p:spPr bwMode="auto">
          <a:xfrm>
            <a:off x="9460707" y="2528889"/>
            <a:ext cx="0" cy="287337"/>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7" name="Line 192">
            <a:extLst>
              <a:ext uri="{FF2B5EF4-FFF2-40B4-BE49-F238E27FC236}">
                <a16:creationId xmlns:a16="http://schemas.microsoft.com/office/drawing/2014/main" id="{FF3A340B-6322-47A7-8340-C3D2BD267F4A}"/>
              </a:ext>
            </a:extLst>
          </p:cNvPr>
          <p:cNvSpPr>
            <a:spLocks noChangeShapeType="1"/>
          </p:cNvSpPr>
          <p:nvPr/>
        </p:nvSpPr>
        <p:spPr bwMode="auto">
          <a:xfrm flipV="1">
            <a:off x="9460707" y="2835275"/>
            <a:ext cx="0" cy="287338"/>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8" name="Line 193">
            <a:extLst>
              <a:ext uri="{FF2B5EF4-FFF2-40B4-BE49-F238E27FC236}">
                <a16:creationId xmlns:a16="http://schemas.microsoft.com/office/drawing/2014/main" id="{4547201B-2D62-4234-94AF-5E90DA1C13AE}"/>
              </a:ext>
            </a:extLst>
          </p:cNvPr>
          <p:cNvSpPr>
            <a:spLocks noChangeShapeType="1"/>
          </p:cNvSpPr>
          <p:nvPr/>
        </p:nvSpPr>
        <p:spPr bwMode="auto">
          <a:xfrm flipV="1">
            <a:off x="9460707" y="2209800"/>
            <a:ext cx="0" cy="287338"/>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nvGrpSpPr>
          <p:cNvPr id="33869" name="Group 194">
            <a:extLst>
              <a:ext uri="{FF2B5EF4-FFF2-40B4-BE49-F238E27FC236}">
                <a16:creationId xmlns:a16="http://schemas.microsoft.com/office/drawing/2014/main" id="{5957E290-E2EE-4978-B428-34AAB0DD1EB4}"/>
              </a:ext>
            </a:extLst>
          </p:cNvPr>
          <p:cNvGrpSpPr>
            <a:grpSpLocks/>
          </p:cNvGrpSpPr>
          <p:nvPr/>
        </p:nvGrpSpPr>
        <p:grpSpPr bwMode="auto">
          <a:xfrm>
            <a:off x="7190583" y="1201739"/>
            <a:ext cx="268287" cy="261937"/>
            <a:chOff x="3145" y="2182"/>
            <a:chExt cx="288" cy="192"/>
          </a:xfrm>
        </p:grpSpPr>
        <p:sp>
          <p:nvSpPr>
            <p:cNvPr id="33934" name="Freeform 195">
              <a:extLst>
                <a:ext uri="{FF2B5EF4-FFF2-40B4-BE49-F238E27FC236}">
                  <a16:creationId xmlns:a16="http://schemas.microsoft.com/office/drawing/2014/main" id="{5BC860DF-F333-4816-BE6A-B5AC4A2E3899}"/>
                </a:ext>
              </a:extLst>
            </p:cNvPr>
            <p:cNvSpPr>
              <a:spLocks/>
            </p:cNvSpPr>
            <p:nvPr/>
          </p:nvSpPr>
          <p:spPr bwMode="auto">
            <a:xfrm rot="-5303060">
              <a:off x="3193" y="2134"/>
              <a:ext cx="192" cy="288"/>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5" name="Freeform 196">
              <a:extLst>
                <a:ext uri="{FF2B5EF4-FFF2-40B4-BE49-F238E27FC236}">
                  <a16:creationId xmlns:a16="http://schemas.microsoft.com/office/drawing/2014/main" id="{C094ED0A-4639-443C-80FE-21CF153BFC29}"/>
                </a:ext>
              </a:extLst>
            </p:cNvPr>
            <p:cNvSpPr>
              <a:spLocks/>
            </p:cNvSpPr>
            <p:nvPr/>
          </p:nvSpPr>
          <p:spPr bwMode="auto">
            <a:xfrm rot="-5303060">
              <a:off x="3246" y="2181"/>
              <a:ext cx="67" cy="126"/>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6" name="Freeform 197">
              <a:extLst>
                <a:ext uri="{FF2B5EF4-FFF2-40B4-BE49-F238E27FC236}">
                  <a16:creationId xmlns:a16="http://schemas.microsoft.com/office/drawing/2014/main" id="{F68A6426-D270-412A-A6B5-3B351FC20375}"/>
                </a:ext>
              </a:extLst>
            </p:cNvPr>
            <p:cNvSpPr>
              <a:spLocks/>
            </p:cNvSpPr>
            <p:nvPr/>
          </p:nvSpPr>
          <p:spPr bwMode="auto">
            <a:xfrm rot="-5303060">
              <a:off x="3320" y="2290"/>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7" name="Freeform 198">
              <a:extLst>
                <a:ext uri="{FF2B5EF4-FFF2-40B4-BE49-F238E27FC236}">
                  <a16:creationId xmlns:a16="http://schemas.microsoft.com/office/drawing/2014/main" id="{D9BF6B60-B384-480A-A887-DE29E0E6AEAB}"/>
                </a:ext>
              </a:extLst>
            </p:cNvPr>
            <p:cNvSpPr>
              <a:spLocks/>
            </p:cNvSpPr>
            <p:nvPr/>
          </p:nvSpPr>
          <p:spPr bwMode="auto">
            <a:xfrm rot="-5303060">
              <a:off x="3249" y="2305"/>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8" name="Freeform 199">
              <a:extLst>
                <a:ext uri="{FF2B5EF4-FFF2-40B4-BE49-F238E27FC236}">
                  <a16:creationId xmlns:a16="http://schemas.microsoft.com/office/drawing/2014/main" id="{CE92CE83-181F-47B7-9393-10318FCF4B30}"/>
                </a:ext>
              </a:extLst>
            </p:cNvPr>
            <p:cNvSpPr>
              <a:spLocks/>
            </p:cNvSpPr>
            <p:nvPr/>
          </p:nvSpPr>
          <p:spPr bwMode="auto">
            <a:xfrm rot="-4110754">
              <a:off x="3344" y="2270"/>
              <a:ext cx="22" cy="26"/>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9" name="Freeform 200">
              <a:extLst>
                <a:ext uri="{FF2B5EF4-FFF2-40B4-BE49-F238E27FC236}">
                  <a16:creationId xmlns:a16="http://schemas.microsoft.com/office/drawing/2014/main" id="{B4281F64-48DB-41A9-90F7-FD43F0470119}"/>
                </a:ext>
              </a:extLst>
            </p:cNvPr>
            <p:cNvSpPr>
              <a:spLocks/>
            </p:cNvSpPr>
            <p:nvPr/>
          </p:nvSpPr>
          <p:spPr bwMode="auto">
            <a:xfrm rot="-6737415">
              <a:off x="3259" y="2280"/>
              <a:ext cx="21" cy="26"/>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40" name="Freeform 201">
              <a:extLst>
                <a:ext uri="{FF2B5EF4-FFF2-40B4-BE49-F238E27FC236}">
                  <a16:creationId xmlns:a16="http://schemas.microsoft.com/office/drawing/2014/main" id="{1B518D21-5B19-46F1-9019-02B74398522C}"/>
                </a:ext>
              </a:extLst>
            </p:cNvPr>
            <p:cNvSpPr>
              <a:spLocks/>
            </p:cNvSpPr>
            <p:nvPr/>
          </p:nvSpPr>
          <p:spPr bwMode="auto">
            <a:xfrm rot="-6737415">
              <a:off x="3215" y="2284"/>
              <a:ext cx="21"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41" name="Oval 202">
              <a:extLst>
                <a:ext uri="{FF2B5EF4-FFF2-40B4-BE49-F238E27FC236}">
                  <a16:creationId xmlns:a16="http://schemas.microsoft.com/office/drawing/2014/main" id="{5AC90E30-6F61-45C6-BED0-A94CDB7E8215}"/>
                </a:ext>
              </a:extLst>
            </p:cNvPr>
            <p:cNvSpPr>
              <a:spLocks noChangeArrowheads="1"/>
            </p:cNvSpPr>
            <p:nvPr/>
          </p:nvSpPr>
          <p:spPr bwMode="auto">
            <a:xfrm rot="-5303060">
              <a:off x="3332" y="2307"/>
              <a:ext cx="2" cy="7"/>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42" name="Oval 203">
              <a:extLst>
                <a:ext uri="{FF2B5EF4-FFF2-40B4-BE49-F238E27FC236}">
                  <a16:creationId xmlns:a16="http://schemas.microsoft.com/office/drawing/2014/main" id="{A044516D-0881-4537-B1F4-42C863791985}"/>
                </a:ext>
              </a:extLst>
            </p:cNvPr>
            <p:cNvSpPr>
              <a:spLocks noChangeArrowheads="1"/>
            </p:cNvSpPr>
            <p:nvPr/>
          </p:nvSpPr>
          <p:spPr bwMode="auto">
            <a:xfrm rot="-5303060">
              <a:off x="3324" y="2303"/>
              <a:ext cx="3" cy="9"/>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3" name="Oval 204">
              <a:extLst>
                <a:ext uri="{FF2B5EF4-FFF2-40B4-BE49-F238E27FC236}">
                  <a16:creationId xmlns:a16="http://schemas.microsoft.com/office/drawing/2014/main" id="{E0EEA76B-5D37-4F45-BDD9-012BE64B7787}"/>
                </a:ext>
              </a:extLst>
            </p:cNvPr>
            <p:cNvSpPr>
              <a:spLocks noChangeArrowheads="1"/>
            </p:cNvSpPr>
            <p:nvPr/>
          </p:nvSpPr>
          <p:spPr bwMode="auto">
            <a:xfrm rot="-5303060">
              <a:off x="3332" y="2295"/>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4" name="Oval 205">
              <a:extLst>
                <a:ext uri="{FF2B5EF4-FFF2-40B4-BE49-F238E27FC236}">
                  <a16:creationId xmlns:a16="http://schemas.microsoft.com/office/drawing/2014/main" id="{BDE8E13E-90D5-46D6-A253-AF2BD50C0D7F}"/>
                </a:ext>
              </a:extLst>
            </p:cNvPr>
            <p:cNvSpPr>
              <a:spLocks noChangeArrowheads="1"/>
            </p:cNvSpPr>
            <p:nvPr/>
          </p:nvSpPr>
          <p:spPr bwMode="auto">
            <a:xfrm rot="-5303060">
              <a:off x="3270" y="2290"/>
              <a:ext cx="3" cy="9"/>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5" name="Oval 206">
              <a:extLst>
                <a:ext uri="{FF2B5EF4-FFF2-40B4-BE49-F238E27FC236}">
                  <a16:creationId xmlns:a16="http://schemas.microsoft.com/office/drawing/2014/main" id="{801BBB08-0B60-4377-8CA3-D8B64295BD46}"/>
                </a:ext>
              </a:extLst>
            </p:cNvPr>
            <p:cNvSpPr>
              <a:spLocks noChangeArrowheads="1"/>
            </p:cNvSpPr>
            <p:nvPr/>
          </p:nvSpPr>
          <p:spPr bwMode="auto">
            <a:xfrm rot="-5303060">
              <a:off x="3349" y="2283"/>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6" name="Oval 207">
              <a:extLst>
                <a:ext uri="{FF2B5EF4-FFF2-40B4-BE49-F238E27FC236}">
                  <a16:creationId xmlns:a16="http://schemas.microsoft.com/office/drawing/2014/main" id="{A4748EF0-B7BA-4DDD-9041-E2F061FD278D}"/>
                </a:ext>
              </a:extLst>
            </p:cNvPr>
            <p:cNvSpPr>
              <a:spLocks noChangeArrowheads="1"/>
            </p:cNvSpPr>
            <p:nvPr/>
          </p:nvSpPr>
          <p:spPr bwMode="auto">
            <a:xfrm rot="-5303060">
              <a:off x="3349" y="2277"/>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7" name="Oval 208">
              <a:extLst>
                <a:ext uri="{FF2B5EF4-FFF2-40B4-BE49-F238E27FC236}">
                  <a16:creationId xmlns:a16="http://schemas.microsoft.com/office/drawing/2014/main" id="{832D64F9-1CFB-415F-8026-88269DD9CEF0}"/>
                </a:ext>
              </a:extLst>
            </p:cNvPr>
            <p:cNvSpPr>
              <a:spLocks noChangeArrowheads="1"/>
            </p:cNvSpPr>
            <p:nvPr/>
          </p:nvSpPr>
          <p:spPr bwMode="auto">
            <a:xfrm rot="-5303060">
              <a:off x="3356" y="2277"/>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8" name="Oval 209">
              <a:extLst>
                <a:ext uri="{FF2B5EF4-FFF2-40B4-BE49-F238E27FC236}">
                  <a16:creationId xmlns:a16="http://schemas.microsoft.com/office/drawing/2014/main" id="{1AC1494D-E6C9-45C8-A11B-1EF6153799C0}"/>
                </a:ext>
              </a:extLst>
            </p:cNvPr>
            <p:cNvSpPr>
              <a:spLocks noChangeArrowheads="1"/>
            </p:cNvSpPr>
            <p:nvPr/>
          </p:nvSpPr>
          <p:spPr bwMode="auto">
            <a:xfrm rot="-5303060">
              <a:off x="3263" y="2285"/>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9" name="Oval 210">
              <a:extLst>
                <a:ext uri="{FF2B5EF4-FFF2-40B4-BE49-F238E27FC236}">
                  <a16:creationId xmlns:a16="http://schemas.microsoft.com/office/drawing/2014/main" id="{2BAC5EA4-B4C0-4238-ADF4-5480C29088E5}"/>
                </a:ext>
              </a:extLst>
            </p:cNvPr>
            <p:cNvSpPr>
              <a:spLocks noChangeArrowheads="1"/>
            </p:cNvSpPr>
            <p:nvPr/>
          </p:nvSpPr>
          <p:spPr bwMode="auto">
            <a:xfrm rot="-5303060">
              <a:off x="3220" y="2291"/>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0" name="Oval 211">
              <a:extLst>
                <a:ext uri="{FF2B5EF4-FFF2-40B4-BE49-F238E27FC236}">
                  <a16:creationId xmlns:a16="http://schemas.microsoft.com/office/drawing/2014/main" id="{3A1EDC48-5DC4-4A9D-ADE5-63475E0F58FB}"/>
                </a:ext>
              </a:extLst>
            </p:cNvPr>
            <p:cNvSpPr>
              <a:spLocks noChangeArrowheads="1"/>
            </p:cNvSpPr>
            <p:nvPr/>
          </p:nvSpPr>
          <p:spPr bwMode="auto">
            <a:xfrm rot="-5303060">
              <a:off x="3231" y="2294"/>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1" name="Oval 212">
              <a:extLst>
                <a:ext uri="{FF2B5EF4-FFF2-40B4-BE49-F238E27FC236}">
                  <a16:creationId xmlns:a16="http://schemas.microsoft.com/office/drawing/2014/main" id="{423404BD-A0A2-4154-B3DC-FCA90C2E0212}"/>
                </a:ext>
              </a:extLst>
            </p:cNvPr>
            <p:cNvSpPr>
              <a:spLocks noChangeArrowheads="1"/>
            </p:cNvSpPr>
            <p:nvPr/>
          </p:nvSpPr>
          <p:spPr bwMode="auto">
            <a:xfrm rot="-5303060">
              <a:off x="3223" y="2297"/>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2" name="Oval 213">
              <a:extLst>
                <a:ext uri="{FF2B5EF4-FFF2-40B4-BE49-F238E27FC236}">
                  <a16:creationId xmlns:a16="http://schemas.microsoft.com/office/drawing/2014/main" id="{8E2E6E9A-0391-48DD-A0AC-2AEFA34A22E2}"/>
                </a:ext>
              </a:extLst>
            </p:cNvPr>
            <p:cNvSpPr>
              <a:spLocks noChangeArrowheads="1"/>
            </p:cNvSpPr>
            <p:nvPr/>
          </p:nvSpPr>
          <p:spPr bwMode="auto">
            <a:xfrm rot="-5303060">
              <a:off x="3253" y="2312"/>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3" name="Oval 214">
              <a:extLst>
                <a:ext uri="{FF2B5EF4-FFF2-40B4-BE49-F238E27FC236}">
                  <a16:creationId xmlns:a16="http://schemas.microsoft.com/office/drawing/2014/main" id="{C12BFBF6-3261-44A5-8C8E-0A6C12055579}"/>
                </a:ext>
              </a:extLst>
            </p:cNvPr>
            <p:cNvSpPr>
              <a:spLocks noChangeArrowheads="1"/>
            </p:cNvSpPr>
            <p:nvPr/>
          </p:nvSpPr>
          <p:spPr bwMode="auto">
            <a:xfrm rot="-5303060">
              <a:off x="3261" y="2321"/>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4" name="Oval 215">
              <a:extLst>
                <a:ext uri="{FF2B5EF4-FFF2-40B4-BE49-F238E27FC236}">
                  <a16:creationId xmlns:a16="http://schemas.microsoft.com/office/drawing/2014/main" id="{7DDB2A65-798F-4C38-87C4-3C0138E403F9}"/>
                </a:ext>
              </a:extLst>
            </p:cNvPr>
            <p:cNvSpPr>
              <a:spLocks noChangeArrowheads="1"/>
            </p:cNvSpPr>
            <p:nvPr/>
          </p:nvSpPr>
          <p:spPr bwMode="auto">
            <a:xfrm rot="-5303060">
              <a:off x="3253" y="2318"/>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5" name="Oval 216">
              <a:extLst>
                <a:ext uri="{FF2B5EF4-FFF2-40B4-BE49-F238E27FC236}">
                  <a16:creationId xmlns:a16="http://schemas.microsoft.com/office/drawing/2014/main" id="{F8817ED8-4261-4E26-8939-ECDDD90CD8CB}"/>
                </a:ext>
              </a:extLst>
            </p:cNvPr>
            <p:cNvSpPr>
              <a:spLocks noChangeArrowheads="1"/>
            </p:cNvSpPr>
            <p:nvPr/>
          </p:nvSpPr>
          <p:spPr bwMode="auto">
            <a:xfrm rot="-5303060">
              <a:off x="3332" y="2301"/>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6" name="Oval 217">
              <a:extLst>
                <a:ext uri="{FF2B5EF4-FFF2-40B4-BE49-F238E27FC236}">
                  <a16:creationId xmlns:a16="http://schemas.microsoft.com/office/drawing/2014/main" id="{E37FB598-6452-4951-AA78-57218DD994D6}"/>
                </a:ext>
              </a:extLst>
            </p:cNvPr>
            <p:cNvSpPr>
              <a:spLocks noChangeArrowheads="1"/>
            </p:cNvSpPr>
            <p:nvPr/>
          </p:nvSpPr>
          <p:spPr bwMode="auto">
            <a:xfrm rot="-5303060">
              <a:off x="3261" y="2315"/>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grpSp>
      <p:grpSp>
        <p:nvGrpSpPr>
          <p:cNvPr id="33870" name="Group 218">
            <a:extLst>
              <a:ext uri="{FF2B5EF4-FFF2-40B4-BE49-F238E27FC236}">
                <a16:creationId xmlns:a16="http://schemas.microsoft.com/office/drawing/2014/main" id="{ABB5329B-ADE4-4D28-8E34-2517EED078DB}"/>
              </a:ext>
            </a:extLst>
          </p:cNvPr>
          <p:cNvGrpSpPr>
            <a:grpSpLocks/>
          </p:cNvGrpSpPr>
          <p:nvPr/>
        </p:nvGrpSpPr>
        <p:grpSpPr bwMode="auto">
          <a:xfrm>
            <a:off x="8017669" y="1289050"/>
            <a:ext cx="325438" cy="260350"/>
            <a:chOff x="3145" y="2182"/>
            <a:chExt cx="288" cy="192"/>
          </a:xfrm>
        </p:grpSpPr>
        <p:sp>
          <p:nvSpPr>
            <p:cNvPr id="33911" name="Freeform 219">
              <a:extLst>
                <a:ext uri="{FF2B5EF4-FFF2-40B4-BE49-F238E27FC236}">
                  <a16:creationId xmlns:a16="http://schemas.microsoft.com/office/drawing/2014/main" id="{C7AE06AA-61B0-4944-B45A-8053681C9F07}"/>
                </a:ext>
              </a:extLst>
            </p:cNvPr>
            <p:cNvSpPr>
              <a:spLocks/>
            </p:cNvSpPr>
            <p:nvPr/>
          </p:nvSpPr>
          <p:spPr bwMode="auto">
            <a:xfrm rot="-5303060">
              <a:off x="3193" y="2134"/>
              <a:ext cx="192" cy="288"/>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2" name="Freeform 220">
              <a:extLst>
                <a:ext uri="{FF2B5EF4-FFF2-40B4-BE49-F238E27FC236}">
                  <a16:creationId xmlns:a16="http://schemas.microsoft.com/office/drawing/2014/main" id="{22CC8898-F2E9-4B58-86A8-84CCA2D093E1}"/>
                </a:ext>
              </a:extLst>
            </p:cNvPr>
            <p:cNvSpPr>
              <a:spLocks/>
            </p:cNvSpPr>
            <p:nvPr/>
          </p:nvSpPr>
          <p:spPr bwMode="auto">
            <a:xfrm rot="-5303060">
              <a:off x="3246" y="2181"/>
              <a:ext cx="67" cy="126"/>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3" name="Freeform 221">
              <a:extLst>
                <a:ext uri="{FF2B5EF4-FFF2-40B4-BE49-F238E27FC236}">
                  <a16:creationId xmlns:a16="http://schemas.microsoft.com/office/drawing/2014/main" id="{7932AE0D-90A3-45D9-AD3C-EE99A35BC5F1}"/>
                </a:ext>
              </a:extLst>
            </p:cNvPr>
            <p:cNvSpPr>
              <a:spLocks/>
            </p:cNvSpPr>
            <p:nvPr/>
          </p:nvSpPr>
          <p:spPr bwMode="auto">
            <a:xfrm rot="-5303060">
              <a:off x="3320" y="2290"/>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4" name="Freeform 222">
              <a:extLst>
                <a:ext uri="{FF2B5EF4-FFF2-40B4-BE49-F238E27FC236}">
                  <a16:creationId xmlns:a16="http://schemas.microsoft.com/office/drawing/2014/main" id="{64AB2969-5500-48CA-8368-4D6064B7A0FE}"/>
                </a:ext>
              </a:extLst>
            </p:cNvPr>
            <p:cNvSpPr>
              <a:spLocks/>
            </p:cNvSpPr>
            <p:nvPr/>
          </p:nvSpPr>
          <p:spPr bwMode="auto">
            <a:xfrm rot="-5303060">
              <a:off x="3249" y="2305"/>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5" name="Freeform 223">
              <a:extLst>
                <a:ext uri="{FF2B5EF4-FFF2-40B4-BE49-F238E27FC236}">
                  <a16:creationId xmlns:a16="http://schemas.microsoft.com/office/drawing/2014/main" id="{61765D97-4A9E-4B0D-9524-F560830D19FD}"/>
                </a:ext>
              </a:extLst>
            </p:cNvPr>
            <p:cNvSpPr>
              <a:spLocks/>
            </p:cNvSpPr>
            <p:nvPr/>
          </p:nvSpPr>
          <p:spPr bwMode="auto">
            <a:xfrm rot="-4110754">
              <a:off x="3344" y="2270"/>
              <a:ext cx="22" cy="26"/>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6" name="Freeform 224">
              <a:extLst>
                <a:ext uri="{FF2B5EF4-FFF2-40B4-BE49-F238E27FC236}">
                  <a16:creationId xmlns:a16="http://schemas.microsoft.com/office/drawing/2014/main" id="{9090E632-7FE0-4368-83A6-F834DA544C2E}"/>
                </a:ext>
              </a:extLst>
            </p:cNvPr>
            <p:cNvSpPr>
              <a:spLocks/>
            </p:cNvSpPr>
            <p:nvPr/>
          </p:nvSpPr>
          <p:spPr bwMode="auto">
            <a:xfrm rot="-6737415">
              <a:off x="3259" y="2280"/>
              <a:ext cx="21" cy="26"/>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7" name="Freeform 225">
              <a:extLst>
                <a:ext uri="{FF2B5EF4-FFF2-40B4-BE49-F238E27FC236}">
                  <a16:creationId xmlns:a16="http://schemas.microsoft.com/office/drawing/2014/main" id="{E128E872-A2D4-405F-8B31-9154FB90B6A9}"/>
                </a:ext>
              </a:extLst>
            </p:cNvPr>
            <p:cNvSpPr>
              <a:spLocks/>
            </p:cNvSpPr>
            <p:nvPr/>
          </p:nvSpPr>
          <p:spPr bwMode="auto">
            <a:xfrm rot="-6737415">
              <a:off x="3215" y="2284"/>
              <a:ext cx="21"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8" name="Oval 226">
              <a:extLst>
                <a:ext uri="{FF2B5EF4-FFF2-40B4-BE49-F238E27FC236}">
                  <a16:creationId xmlns:a16="http://schemas.microsoft.com/office/drawing/2014/main" id="{47ABFC29-5FE9-448C-A64F-2FC2CFFE45C7}"/>
                </a:ext>
              </a:extLst>
            </p:cNvPr>
            <p:cNvSpPr>
              <a:spLocks noChangeArrowheads="1"/>
            </p:cNvSpPr>
            <p:nvPr/>
          </p:nvSpPr>
          <p:spPr bwMode="auto">
            <a:xfrm rot="-5303060">
              <a:off x="3332" y="2307"/>
              <a:ext cx="2" cy="7"/>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9" name="Oval 227">
              <a:extLst>
                <a:ext uri="{FF2B5EF4-FFF2-40B4-BE49-F238E27FC236}">
                  <a16:creationId xmlns:a16="http://schemas.microsoft.com/office/drawing/2014/main" id="{80507382-69E5-4BEE-888A-CC5D4C6D5A5B}"/>
                </a:ext>
              </a:extLst>
            </p:cNvPr>
            <p:cNvSpPr>
              <a:spLocks noChangeArrowheads="1"/>
            </p:cNvSpPr>
            <p:nvPr/>
          </p:nvSpPr>
          <p:spPr bwMode="auto">
            <a:xfrm rot="-5303060">
              <a:off x="3324" y="2303"/>
              <a:ext cx="3" cy="9"/>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0" name="Oval 228">
              <a:extLst>
                <a:ext uri="{FF2B5EF4-FFF2-40B4-BE49-F238E27FC236}">
                  <a16:creationId xmlns:a16="http://schemas.microsoft.com/office/drawing/2014/main" id="{65F431E3-E50F-49E9-92E7-35B00E1B2A7C}"/>
                </a:ext>
              </a:extLst>
            </p:cNvPr>
            <p:cNvSpPr>
              <a:spLocks noChangeArrowheads="1"/>
            </p:cNvSpPr>
            <p:nvPr/>
          </p:nvSpPr>
          <p:spPr bwMode="auto">
            <a:xfrm rot="-5303060">
              <a:off x="3332" y="2295"/>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1" name="Oval 229">
              <a:extLst>
                <a:ext uri="{FF2B5EF4-FFF2-40B4-BE49-F238E27FC236}">
                  <a16:creationId xmlns:a16="http://schemas.microsoft.com/office/drawing/2014/main" id="{BFFBCE91-55EF-4DBC-A795-811E0AAA3710}"/>
                </a:ext>
              </a:extLst>
            </p:cNvPr>
            <p:cNvSpPr>
              <a:spLocks noChangeArrowheads="1"/>
            </p:cNvSpPr>
            <p:nvPr/>
          </p:nvSpPr>
          <p:spPr bwMode="auto">
            <a:xfrm rot="-5303060">
              <a:off x="3270" y="2290"/>
              <a:ext cx="3" cy="9"/>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2" name="Oval 230">
              <a:extLst>
                <a:ext uri="{FF2B5EF4-FFF2-40B4-BE49-F238E27FC236}">
                  <a16:creationId xmlns:a16="http://schemas.microsoft.com/office/drawing/2014/main" id="{DEF7CBA0-E5E9-4EC9-B30D-A1A27ED00989}"/>
                </a:ext>
              </a:extLst>
            </p:cNvPr>
            <p:cNvSpPr>
              <a:spLocks noChangeArrowheads="1"/>
            </p:cNvSpPr>
            <p:nvPr/>
          </p:nvSpPr>
          <p:spPr bwMode="auto">
            <a:xfrm rot="-5303060">
              <a:off x="3349" y="2283"/>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3" name="Oval 231">
              <a:extLst>
                <a:ext uri="{FF2B5EF4-FFF2-40B4-BE49-F238E27FC236}">
                  <a16:creationId xmlns:a16="http://schemas.microsoft.com/office/drawing/2014/main" id="{95F054D7-70A8-4C80-84E9-9FEABF79FD53}"/>
                </a:ext>
              </a:extLst>
            </p:cNvPr>
            <p:cNvSpPr>
              <a:spLocks noChangeArrowheads="1"/>
            </p:cNvSpPr>
            <p:nvPr/>
          </p:nvSpPr>
          <p:spPr bwMode="auto">
            <a:xfrm rot="-5303060">
              <a:off x="3349" y="2277"/>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4" name="Oval 232">
              <a:extLst>
                <a:ext uri="{FF2B5EF4-FFF2-40B4-BE49-F238E27FC236}">
                  <a16:creationId xmlns:a16="http://schemas.microsoft.com/office/drawing/2014/main" id="{0FD9BE64-DE5F-454B-9D17-5536E25E838C}"/>
                </a:ext>
              </a:extLst>
            </p:cNvPr>
            <p:cNvSpPr>
              <a:spLocks noChangeArrowheads="1"/>
            </p:cNvSpPr>
            <p:nvPr/>
          </p:nvSpPr>
          <p:spPr bwMode="auto">
            <a:xfrm rot="-5303060">
              <a:off x="3356" y="2277"/>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5" name="Oval 233">
              <a:extLst>
                <a:ext uri="{FF2B5EF4-FFF2-40B4-BE49-F238E27FC236}">
                  <a16:creationId xmlns:a16="http://schemas.microsoft.com/office/drawing/2014/main" id="{3C225482-F980-43D0-A0C2-260D09FED96D}"/>
                </a:ext>
              </a:extLst>
            </p:cNvPr>
            <p:cNvSpPr>
              <a:spLocks noChangeArrowheads="1"/>
            </p:cNvSpPr>
            <p:nvPr/>
          </p:nvSpPr>
          <p:spPr bwMode="auto">
            <a:xfrm rot="-5303060">
              <a:off x="3263" y="2285"/>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6" name="Oval 234">
              <a:extLst>
                <a:ext uri="{FF2B5EF4-FFF2-40B4-BE49-F238E27FC236}">
                  <a16:creationId xmlns:a16="http://schemas.microsoft.com/office/drawing/2014/main" id="{9C871492-C5D3-40E9-8226-B2D7BADA5B93}"/>
                </a:ext>
              </a:extLst>
            </p:cNvPr>
            <p:cNvSpPr>
              <a:spLocks noChangeArrowheads="1"/>
            </p:cNvSpPr>
            <p:nvPr/>
          </p:nvSpPr>
          <p:spPr bwMode="auto">
            <a:xfrm rot="-5303060">
              <a:off x="3220" y="2291"/>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7" name="Oval 235">
              <a:extLst>
                <a:ext uri="{FF2B5EF4-FFF2-40B4-BE49-F238E27FC236}">
                  <a16:creationId xmlns:a16="http://schemas.microsoft.com/office/drawing/2014/main" id="{38585012-ACD9-4B8D-9B0F-95FF746E95CA}"/>
                </a:ext>
              </a:extLst>
            </p:cNvPr>
            <p:cNvSpPr>
              <a:spLocks noChangeArrowheads="1"/>
            </p:cNvSpPr>
            <p:nvPr/>
          </p:nvSpPr>
          <p:spPr bwMode="auto">
            <a:xfrm rot="-5303060">
              <a:off x="3231" y="2294"/>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8" name="Oval 236">
              <a:extLst>
                <a:ext uri="{FF2B5EF4-FFF2-40B4-BE49-F238E27FC236}">
                  <a16:creationId xmlns:a16="http://schemas.microsoft.com/office/drawing/2014/main" id="{3F9ED590-A3E8-4796-B9B5-C3DC3531576A}"/>
                </a:ext>
              </a:extLst>
            </p:cNvPr>
            <p:cNvSpPr>
              <a:spLocks noChangeArrowheads="1"/>
            </p:cNvSpPr>
            <p:nvPr/>
          </p:nvSpPr>
          <p:spPr bwMode="auto">
            <a:xfrm rot="-5303060">
              <a:off x="3223" y="2297"/>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9" name="Oval 237">
              <a:extLst>
                <a:ext uri="{FF2B5EF4-FFF2-40B4-BE49-F238E27FC236}">
                  <a16:creationId xmlns:a16="http://schemas.microsoft.com/office/drawing/2014/main" id="{31D5FDEF-A06A-4B8E-860C-7D3E55EB67F5}"/>
                </a:ext>
              </a:extLst>
            </p:cNvPr>
            <p:cNvSpPr>
              <a:spLocks noChangeArrowheads="1"/>
            </p:cNvSpPr>
            <p:nvPr/>
          </p:nvSpPr>
          <p:spPr bwMode="auto">
            <a:xfrm rot="-5303060">
              <a:off x="3253" y="2312"/>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30" name="Oval 238">
              <a:extLst>
                <a:ext uri="{FF2B5EF4-FFF2-40B4-BE49-F238E27FC236}">
                  <a16:creationId xmlns:a16="http://schemas.microsoft.com/office/drawing/2014/main" id="{6E9D4E03-F343-4E51-9915-0F6ED912BBFE}"/>
                </a:ext>
              </a:extLst>
            </p:cNvPr>
            <p:cNvSpPr>
              <a:spLocks noChangeArrowheads="1"/>
            </p:cNvSpPr>
            <p:nvPr/>
          </p:nvSpPr>
          <p:spPr bwMode="auto">
            <a:xfrm rot="-5303060">
              <a:off x="3261" y="2321"/>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31" name="Oval 239">
              <a:extLst>
                <a:ext uri="{FF2B5EF4-FFF2-40B4-BE49-F238E27FC236}">
                  <a16:creationId xmlns:a16="http://schemas.microsoft.com/office/drawing/2014/main" id="{0A615676-6BB3-4F2A-98A5-9366DD979E6D}"/>
                </a:ext>
              </a:extLst>
            </p:cNvPr>
            <p:cNvSpPr>
              <a:spLocks noChangeArrowheads="1"/>
            </p:cNvSpPr>
            <p:nvPr/>
          </p:nvSpPr>
          <p:spPr bwMode="auto">
            <a:xfrm rot="-5303060">
              <a:off x="3253" y="2318"/>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32" name="Oval 240">
              <a:extLst>
                <a:ext uri="{FF2B5EF4-FFF2-40B4-BE49-F238E27FC236}">
                  <a16:creationId xmlns:a16="http://schemas.microsoft.com/office/drawing/2014/main" id="{497F8F1D-D0E4-4CAC-B2F9-0838A46DA071}"/>
                </a:ext>
              </a:extLst>
            </p:cNvPr>
            <p:cNvSpPr>
              <a:spLocks noChangeArrowheads="1"/>
            </p:cNvSpPr>
            <p:nvPr/>
          </p:nvSpPr>
          <p:spPr bwMode="auto">
            <a:xfrm rot="-5303060">
              <a:off x="3332" y="2301"/>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33" name="Oval 241">
              <a:extLst>
                <a:ext uri="{FF2B5EF4-FFF2-40B4-BE49-F238E27FC236}">
                  <a16:creationId xmlns:a16="http://schemas.microsoft.com/office/drawing/2014/main" id="{4CC9C77E-1CB7-4710-9B0D-1CA43B85B7B6}"/>
                </a:ext>
              </a:extLst>
            </p:cNvPr>
            <p:cNvSpPr>
              <a:spLocks noChangeArrowheads="1"/>
            </p:cNvSpPr>
            <p:nvPr/>
          </p:nvSpPr>
          <p:spPr bwMode="auto">
            <a:xfrm rot="-5303060">
              <a:off x="3261" y="2315"/>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grpSp>
      <p:sp>
        <p:nvSpPr>
          <p:cNvPr id="33871" name="Line 242">
            <a:extLst>
              <a:ext uri="{FF2B5EF4-FFF2-40B4-BE49-F238E27FC236}">
                <a16:creationId xmlns:a16="http://schemas.microsoft.com/office/drawing/2014/main" id="{8A0EF4B0-2DA7-472B-80FC-C17EB259C7A8}"/>
              </a:ext>
            </a:extLst>
          </p:cNvPr>
          <p:cNvSpPr>
            <a:spLocks noChangeShapeType="1"/>
          </p:cNvSpPr>
          <p:nvPr/>
        </p:nvSpPr>
        <p:spPr bwMode="auto">
          <a:xfrm flipV="1">
            <a:off x="6527007" y="1304926"/>
            <a:ext cx="609600" cy="277813"/>
          </a:xfrm>
          <a:prstGeom prst="line">
            <a:avLst/>
          </a:prstGeom>
          <a:noFill/>
          <a:ln w="38100">
            <a:solidFill>
              <a:srgbClr val="99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72" name="Line 243">
            <a:extLst>
              <a:ext uri="{FF2B5EF4-FFF2-40B4-BE49-F238E27FC236}">
                <a16:creationId xmlns:a16="http://schemas.microsoft.com/office/drawing/2014/main" id="{9948A66F-84C9-4C2D-968E-5505B480EC1E}"/>
              </a:ext>
            </a:extLst>
          </p:cNvPr>
          <p:cNvSpPr>
            <a:spLocks noChangeShapeType="1"/>
          </p:cNvSpPr>
          <p:nvPr/>
        </p:nvSpPr>
        <p:spPr bwMode="auto">
          <a:xfrm flipH="1" flipV="1">
            <a:off x="5291932" y="1449389"/>
            <a:ext cx="582612" cy="117475"/>
          </a:xfrm>
          <a:prstGeom prst="line">
            <a:avLst/>
          </a:prstGeom>
          <a:noFill/>
          <a:ln w="38100">
            <a:solidFill>
              <a:srgbClr val="99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73" name="Line 244">
            <a:extLst>
              <a:ext uri="{FF2B5EF4-FFF2-40B4-BE49-F238E27FC236}">
                <a16:creationId xmlns:a16="http://schemas.microsoft.com/office/drawing/2014/main" id="{91947CC3-9094-46CC-92A6-E44DF3A2F4DA}"/>
              </a:ext>
            </a:extLst>
          </p:cNvPr>
          <p:cNvSpPr>
            <a:spLocks noChangeShapeType="1"/>
          </p:cNvSpPr>
          <p:nvPr/>
        </p:nvSpPr>
        <p:spPr bwMode="auto">
          <a:xfrm flipV="1">
            <a:off x="4683919" y="5043489"/>
            <a:ext cx="0" cy="5048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74" name="Freeform 245">
            <a:extLst>
              <a:ext uri="{FF2B5EF4-FFF2-40B4-BE49-F238E27FC236}">
                <a16:creationId xmlns:a16="http://schemas.microsoft.com/office/drawing/2014/main" id="{BD621A98-F7DB-4FBE-A076-9595139768D4}"/>
              </a:ext>
            </a:extLst>
          </p:cNvPr>
          <p:cNvSpPr>
            <a:spLocks/>
          </p:cNvSpPr>
          <p:nvPr/>
        </p:nvSpPr>
        <p:spPr bwMode="auto">
          <a:xfrm rot="16296940">
            <a:off x="4622007" y="1258888"/>
            <a:ext cx="260350" cy="32702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5" name="Freeform 246">
            <a:extLst>
              <a:ext uri="{FF2B5EF4-FFF2-40B4-BE49-F238E27FC236}">
                <a16:creationId xmlns:a16="http://schemas.microsoft.com/office/drawing/2014/main" id="{2FF5D8C1-2743-4EE8-9668-EACEDA884384}"/>
              </a:ext>
            </a:extLst>
          </p:cNvPr>
          <p:cNvSpPr>
            <a:spLocks/>
          </p:cNvSpPr>
          <p:nvPr/>
        </p:nvSpPr>
        <p:spPr bwMode="auto">
          <a:xfrm rot="16296940">
            <a:off x="4697413" y="1304132"/>
            <a:ext cx="90488" cy="142875"/>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6" name="Freeform 247">
            <a:extLst>
              <a:ext uri="{FF2B5EF4-FFF2-40B4-BE49-F238E27FC236}">
                <a16:creationId xmlns:a16="http://schemas.microsoft.com/office/drawing/2014/main" id="{DCC1B701-23AA-463E-95CC-7214D81E8929}"/>
              </a:ext>
            </a:extLst>
          </p:cNvPr>
          <p:cNvSpPr>
            <a:spLocks/>
          </p:cNvSpPr>
          <p:nvPr/>
        </p:nvSpPr>
        <p:spPr bwMode="auto">
          <a:xfrm rot="16296940">
            <a:off x="4784726" y="1442244"/>
            <a:ext cx="30162" cy="3175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7" name="Freeform 248">
            <a:extLst>
              <a:ext uri="{FF2B5EF4-FFF2-40B4-BE49-F238E27FC236}">
                <a16:creationId xmlns:a16="http://schemas.microsoft.com/office/drawing/2014/main" id="{132BB659-71F7-4E47-896B-F8577058AC06}"/>
              </a:ext>
            </a:extLst>
          </p:cNvPr>
          <p:cNvSpPr>
            <a:spLocks/>
          </p:cNvSpPr>
          <p:nvPr/>
        </p:nvSpPr>
        <p:spPr bwMode="auto">
          <a:xfrm rot="16296940">
            <a:off x="4703764" y="1462882"/>
            <a:ext cx="28575" cy="301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8" name="Freeform 249">
            <a:extLst>
              <a:ext uri="{FF2B5EF4-FFF2-40B4-BE49-F238E27FC236}">
                <a16:creationId xmlns:a16="http://schemas.microsoft.com/office/drawing/2014/main" id="{800EF673-06AB-47EA-BC81-C079E109A535}"/>
              </a:ext>
            </a:extLst>
          </p:cNvPr>
          <p:cNvSpPr>
            <a:spLocks/>
          </p:cNvSpPr>
          <p:nvPr/>
        </p:nvSpPr>
        <p:spPr bwMode="auto">
          <a:xfrm rot="17489246">
            <a:off x="4812507" y="1414463"/>
            <a:ext cx="30162" cy="3016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9" name="Freeform 250">
            <a:extLst>
              <a:ext uri="{FF2B5EF4-FFF2-40B4-BE49-F238E27FC236}">
                <a16:creationId xmlns:a16="http://schemas.microsoft.com/office/drawing/2014/main" id="{76643360-1F5E-46CC-8812-ECDFADBCB7FB}"/>
              </a:ext>
            </a:extLst>
          </p:cNvPr>
          <p:cNvSpPr>
            <a:spLocks/>
          </p:cNvSpPr>
          <p:nvPr/>
        </p:nvSpPr>
        <p:spPr bwMode="auto">
          <a:xfrm rot="14862585">
            <a:off x="4715670" y="1427164"/>
            <a:ext cx="28575" cy="2857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80" name="Freeform 251">
            <a:extLst>
              <a:ext uri="{FF2B5EF4-FFF2-40B4-BE49-F238E27FC236}">
                <a16:creationId xmlns:a16="http://schemas.microsoft.com/office/drawing/2014/main" id="{1B9EEED4-C73D-4DCD-85E3-A77A84612D68}"/>
              </a:ext>
            </a:extLst>
          </p:cNvPr>
          <p:cNvSpPr>
            <a:spLocks/>
          </p:cNvSpPr>
          <p:nvPr/>
        </p:nvSpPr>
        <p:spPr bwMode="auto">
          <a:xfrm rot="14862585">
            <a:off x="4668045" y="1433513"/>
            <a:ext cx="28575" cy="3175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81" name="Oval 252">
            <a:extLst>
              <a:ext uri="{FF2B5EF4-FFF2-40B4-BE49-F238E27FC236}">
                <a16:creationId xmlns:a16="http://schemas.microsoft.com/office/drawing/2014/main" id="{CCF11F1A-F499-422A-A0A7-34F6AE3FF85E}"/>
              </a:ext>
            </a:extLst>
          </p:cNvPr>
          <p:cNvSpPr>
            <a:spLocks noChangeArrowheads="1"/>
          </p:cNvSpPr>
          <p:nvPr/>
        </p:nvSpPr>
        <p:spPr bwMode="auto">
          <a:xfrm rot="16296940">
            <a:off x="4799807" y="1463676"/>
            <a:ext cx="3175" cy="6350"/>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82" name="Oval 253">
            <a:extLst>
              <a:ext uri="{FF2B5EF4-FFF2-40B4-BE49-F238E27FC236}">
                <a16:creationId xmlns:a16="http://schemas.microsoft.com/office/drawing/2014/main" id="{7DF263C1-995F-4794-90D9-2C367673B688}"/>
              </a:ext>
            </a:extLst>
          </p:cNvPr>
          <p:cNvSpPr>
            <a:spLocks noChangeArrowheads="1"/>
          </p:cNvSpPr>
          <p:nvPr/>
        </p:nvSpPr>
        <p:spPr bwMode="auto">
          <a:xfrm rot="16296940">
            <a:off x="4791870" y="1455738"/>
            <a:ext cx="3175" cy="1270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3" name="Oval 254">
            <a:extLst>
              <a:ext uri="{FF2B5EF4-FFF2-40B4-BE49-F238E27FC236}">
                <a16:creationId xmlns:a16="http://schemas.microsoft.com/office/drawing/2014/main" id="{46CFD8E4-A38C-4B6A-896B-F6513096B6A8}"/>
              </a:ext>
            </a:extLst>
          </p:cNvPr>
          <p:cNvSpPr>
            <a:spLocks noChangeArrowheads="1"/>
          </p:cNvSpPr>
          <p:nvPr/>
        </p:nvSpPr>
        <p:spPr bwMode="auto">
          <a:xfrm rot="16296940">
            <a:off x="4800601" y="1447007"/>
            <a:ext cx="4763"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4" name="Oval 255">
            <a:extLst>
              <a:ext uri="{FF2B5EF4-FFF2-40B4-BE49-F238E27FC236}">
                <a16:creationId xmlns:a16="http://schemas.microsoft.com/office/drawing/2014/main" id="{64A045EB-0A9C-4914-92C2-BA0DC4D3A453}"/>
              </a:ext>
            </a:extLst>
          </p:cNvPr>
          <p:cNvSpPr>
            <a:spLocks noChangeArrowheads="1"/>
          </p:cNvSpPr>
          <p:nvPr/>
        </p:nvSpPr>
        <p:spPr bwMode="auto">
          <a:xfrm rot="16296940">
            <a:off x="4731545" y="1439864"/>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5" name="Oval 256">
            <a:extLst>
              <a:ext uri="{FF2B5EF4-FFF2-40B4-BE49-F238E27FC236}">
                <a16:creationId xmlns:a16="http://schemas.microsoft.com/office/drawing/2014/main" id="{A9A84D25-5DD9-457C-B762-668BAB3A5611}"/>
              </a:ext>
            </a:extLst>
          </p:cNvPr>
          <p:cNvSpPr>
            <a:spLocks noChangeArrowheads="1"/>
          </p:cNvSpPr>
          <p:nvPr/>
        </p:nvSpPr>
        <p:spPr bwMode="auto">
          <a:xfrm rot="16296940">
            <a:off x="4819651" y="1429545"/>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6" name="Oval 257">
            <a:extLst>
              <a:ext uri="{FF2B5EF4-FFF2-40B4-BE49-F238E27FC236}">
                <a16:creationId xmlns:a16="http://schemas.microsoft.com/office/drawing/2014/main" id="{6CFCB04D-254A-4696-BE17-D6334C61AB32}"/>
              </a:ext>
            </a:extLst>
          </p:cNvPr>
          <p:cNvSpPr>
            <a:spLocks noChangeArrowheads="1"/>
          </p:cNvSpPr>
          <p:nvPr/>
        </p:nvSpPr>
        <p:spPr bwMode="auto">
          <a:xfrm rot="16296940">
            <a:off x="4820445" y="1420814"/>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7" name="Oval 258">
            <a:extLst>
              <a:ext uri="{FF2B5EF4-FFF2-40B4-BE49-F238E27FC236}">
                <a16:creationId xmlns:a16="http://schemas.microsoft.com/office/drawing/2014/main" id="{9E6CED78-57F1-42DA-A1F2-4DED38471386}"/>
              </a:ext>
            </a:extLst>
          </p:cNvPr>
          <p:cNvSpPr>
            <a:spLocks noChangeArrowheads="1"/>
          </p:cNvSpPr>
          <p:nvPr/>
        </p:nvSpPr>
        <p:spPr bwMode="auto">
          <a:xfrm rot="16296940">
            <a:off x="4828382" y="1422401"/>
            <a:ext cx="3175"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8" name="Oval 259">
            <a:extLst>
              <a:ext uri="{FF2B5EF4-FFF2-40B4-BE49-F238E27FC236}">
                <a16:creationId xmlns:a16="http://schemas.microsoft.com/office/drawing/2014/main" id="{114DEF63-09E7-4D2D-BEBA-08D0E85C17BF}"/>
              </a:ext>
            </a:extLst>
          </p:cNvPr>
          <p:cNvSpPr>
            <a:spLocks noChangeArrowheads="1"/>
          </p:cNvSpPr>
          <p:nvPr/>
        </p:nvSpPr>
        <p:spPr bwMode="auto">
          <a:xfrm rot="16296940">
            <a:off x="4723608" y="1431926"/>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9" name="Oval 260">
            <a:extLst>
              <a:ext uri="{FF2B5EF4-FFF2-40B4-BE49-F238E27FC236}">
                <a16:creationId xmlns:a16="http://schemas.microsoft.com/office/drawing/2014/main" id="{152AAF9B-B6D6-42C7-813B-F4CA552CFC61}"/>
              </a:ext>
            </a:extLst>
          </p:cNvPr>
          <p:cNvSpPr>
            <a:spLocks noChangeArrowheads="1"/>
          </p:cNvSpPr>
          <p:nvPr/>
        </p:nvSpPr>
        <p:spPr bwMode="auto">
          <a:xfrm rot="16296940">
            <a:off x="4675983" y="1439864"/>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0" name="Oval 261">
            <a:extLst>
              <a:ext uri="{FF2B5EF4-FFF2-40B4-BE49-F238E27FC236}">
                <a16:creationId xmlns:a16="http://schemas.microsoft.com/office/drawing/2014/main" id="{09CA361A-873E-4962-82EC-D64E57E370B1}"/>
              </a:ext>
            </a:extLst>
          </p:cNvPr>
          <p:cNvSpPr>
            <a:spLocks noChangeArrowheads="1"/>
          </p:cNvSpPr>
          <p:nvPr/>
        </p:nvSpPr>
        <p:spPr bwMode="auto">
          <a:xfrm rot="16296940">
            <a:off x="4686301" y="1445419"/>
            <a:ext cx="4762"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1" name="Oval 262">
            <a:extLst>
              <a:ext uri="{FF2B5EF4-FFF2-40B4-BE49-F238E27FC236}">
                <a16:creationId xmlns:a16="http://schemas.microsoft.com/office/drawing/2014/main" id="{429CCEC4-0E7F-4847-BB45-7BFE0D89C674}"/>
              </a:ext>
            </a:extLst>
          </p:cNvPr>
          <p:cNvSpPr>
            <a:spLocks noChangeArrowheads="1"/>
          </p:cNvSpPr>
          <p:nvPr/>
        </p:nvSpPr>
        <p:spPr bwMode="auto">
          <a:xfrm rot="16296940">
            <a:off x="4677570" y="1447801"/>
            <a:ext cx="4763" cy="11113"/>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2" name="Oval 263">
            <a:extLst>
              <a:ext uri="{FF2B5EF4-FFF2-40B4-BE49-F238E27FC236}">
                <a16:creationId xmlns:a16="http://schemas.microsoft.com/office/drawing/2014/main" id="{D66B49B9-2211-41D9-8E9D-5992697D9723}"/>
              </a:ext>
            </a:extLst>
          </p:cNvPr>
          <p:cNvSpPr>
            <a:spLocks noChangeArrowheads="1"/>
          </p:cNvSpPr>
          <p:nvPr/>
        </p:nvSpPr>
        <p:spPr bwMode="auto">
          <a:xfrm rot="16296940">
            <a:off x="4711701" y="1469232"/>
            <a:ext cx="3175"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3" name="Oval 264">
            <a:extLst>
              <a:ext uri="{FF2B5EF4-FFF2-40B4-BE49-F238E27FC236}">
                <a16:creationId xmlns:a16="http://schemas.microsoft.com/office/drawing/2014/main" id="{3C6359A9-3751-4DE8-8CE0-3476B216EFED}"/>
              </a:ext>
            </a:extLst>
          </p:cNvPr>
          <p:cNvSpPr>
            <a:spLocks noChangeArrowheads="1"/>
          </p:cNvSpPr>
          <p:nvPr/>
        </p:nvSpPr>
        <p:spPr bwMode="auto">
          <a:xfrm rot="16296940">
            <a:off x="4719639" y="1480345"/>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4" name="Oval 265">
            <a:extLst>
              <a:ext uri="{FF2B5EF4-FFF2-40B4-BE49-F238E27FC236}">
                <a16:creationId xmlns:a16="http://schemas.microsoft.com/office/drawing/2014/main" id="{101747A5-33C9-4480-A9E7-0D989ED5DDB6}"/>
              </a:ext>
            </a:extLst>
          </p:cNvPr>
          <p:cNvSpPr>
            <a:spLocks noChangeArrowheads="1"/>
          </p:cNvSpPr>
          <p:nvPr/>
        </p:nvSpPr>
        <p:spPr bwMode="auto">
          <a:xfrm rot="16296940">
            <a:off x="4711701" y="1477169"/>
            <a:ext cx="3175"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5" name="Oval 266">
            <a:extLst>
              <a:ext uri="{FF2B5EF4-FFF2-40B4-BE49-F238E27FC236}">
                <a16:creationId xmlns:a16="http://schemas.microsoft.com/office/drawing/2014/main" id="{F17C636D-3890-4D77-83F4-3C59EB04CEFD}"/>
              </a:ext>
            </a:extLst>
          </p:cNvPr>
          <p:cNvSpPr>
            <a:spLocks noChangeArrowheads="1"/>
          </p:cNvSpPr>
          <p:nvPr/>
        </p:nvSpPr>
        <p:spPr bwMode="auto">
          <a:xfrm rot="16296940">
            <a:off x="4800601" y="1454944"/>
            <a:ext cx="4762"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6" name="Oval 267">
            <a:extLst>
              <a:ext uri="{FF2B5EF4-FFF2-40B4-BE49-F238E27FC236}">
                <a16:creationId xmlns:a16="http://schemas.microsoft.com/office/drawing/2014/main" id="{59D52D06-5B87-49EF-9DA3-07A3F602ECBC}"/>
              </a:ext>
            </a:extLst>
          </p:cNvPr>
          <p:cNvSpPr>
            <a:spLocks noChangeArrowheads="1"/>
          </p:cNvSpPr>
          <p:nvPr/>
        </p:nvSpPr>
        <p:spPr bwMode="auto">
          <a:xfrm rot="16296940">
            <a:off x="4719639" y="1472407"/>
            <a:ext cx="4762"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7" name="Line 268">
            <a:extLst>
              <a:ext uri="{FF2B5EF4-FFF2-40B4-BE49-F238E27FC236}">
                <a16:creationId xmlns:a16="http://schemas.microsoft.com/office/drawing/2014/main" id="{E223F070-C452-423E-8789-895316F55008}"/>
              </a:ext>
            </a:extLst>
          </p:cNvPr>
          <p:cNvSpPr>
            <a:spLocks noChangeShapeType="1"/>
          </p:cNvSpPr>
          <p:nvPr/>
        </p:nvSpPr>
        <p:spPr bwMode="auto">
          <a:xfrm flipH="1">
            <a:off x="2563020" y="1862138"/>
            <a:ext cx="2124075" cy="1117600"/>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98" name="Text Box 269">
            <a:extLst>
              <a:ext uri="{FF2B5EF4-FFF2-40B4-BE49-F238E27FC236}">
                <a16:creationId xmlns:a16="http://schemas.microsoft.com/office/drawing/2014/main" id="{84321CB9-F21F-4260-9E27-C182A9662F82}"/>
              </a:ext>
            </a:extLst>
          </p:cNvPr>
          <p:cNvSpPr txBox="1">
            <a:spLocks noChangeArrowheads="1"/>
          </p:cNvSpPr>
          <p:nvPr/>
        </p:nvSpPr>
        <p:spPr bwMode="auto">
          <a:xfrm>
            <a:off x="1097758" y="4635500"/>
            <a:ext cx="2522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N</a:t>
            </a:r>
            <a:r>
              <a:rPr lang="cs-CZ" altLang="cs-CZ" b="1" dirty="0" err="1"/>
              <a:t>ealkoholická</a:t>
            </a:r>
            <a:r>
              <a:rPr lang="fr-FR" altLang="cs-CZ" b="1" dirty="0"/>
              <a:t>	CRP</a:t>
            </a:r>
          </a:p>
          <a:p>
            <a:pPr eaLnBrk="1" hangingPunct="1"/>
            <a:r>
              <a:rPr lang="fr-FR" altLang="cs-CZ" b="1" dirty="0"/>
              <a:t>steatohepati</a:t>
            </a:r>
            <a:r>
              <a:rPr lang="cs-CZ" altLang="cs-CZ" b="1" dirty="0" err="1"/>
              <a:t>tida</a:t>
            </a:r>
            <a:r>
              <a:rPr lang="fr-FR" altLang="cs-CZ" b="1" dirty="0"/>
              <a:t>	PAI1</a:t>
            </a:r>
          </a:p>
        </p:txBody>
      </p:sp>
      <p:sp>
        <p:nvSpPr>
          <p:cNvPr id="33899" name="Line 270">
            <a:extLst>
              <a:ext uri="{FF2B5EF4-FFF2-40B4-BE49-F238E27FC236}">
                <a16:creationId xmlns:a16="http://schemas.microsoft.com/office/drawing/2014/main" id="{426D98F1-7E03-413C-A8D3-53458EFBC3E3}"/>
              </a:ext>
            </a:extLst>
          </p:cNvPr>
          <p:cNvSpPr>
            <a:spLocks noChangeShapeType="1"/>
          </p:cNvSpPr>
          <p:nvPr/>
        </p:nvSpPr>
        <p:spPr bwMode="auto">
          <a:xfrm flipV="1">
            <a:off x="3640932" y="4919664"/>
            <a:ext cx="0" cy="2873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900" name="Freeform 271">
            <a:extLst>
              <a:ext uri="{FF2B5EF4-FFF2-40B4-BE49-F238E27FC236}">
                <a16:creationId xmlns:a16="http://schemas.microsoft.com/office/drawing/2014/main" id="{745A135B-B545-490A-B2C0-43B45B7AFA1E}"/>
              </a:ext>
            </a:extLst>
          </p:cNvPr>
          <p:cNvSpPr>
            <a:spLocks/>
          </p:cNvSpPr>
          <p:nvPr/>
        </p:nvSpPr>
        <p:spPr bwMode="auto">
          <a:xfrm>
            <a:off x="3091657" y="3505201"/>
            <a:ext cx="5930900" cy="2608263"/>
          </a:xfrm>
          <a:custGeom>
            <a:avLst/>
            <a:gdLst>
              <a:gd name="T0" fmla="*/ 0 w 3696"/>
              <a:gd name="T1" fmla="*/ 0 h 1742"/>
              <a:gd name="T2" fmla="*/ 504 w 3696"/>
              <a:gd name="T3" fmla="*/ 1068 h 1742"/>
              <a:gd name="T4" fmla="*/ 912 w 3696"/>
              <a:gd name="T5" fmla="*/ 1644 h 1742"/>
              <a:gd name="T6" fmla="*/ 2856 w 3696"/>
              <a:gd name="T7" fmla="*/ 1656 h 1742"/>
              <a:gd name="T8" fmla="*/ 3696 w 3696"/>
              <a:gd name="T9" fmla="*/ 1236 h 1742"/>
              <a:gd name="T10" fmla="*/ 0 60000 65536"/>
              <a:gd name="T11" fmla="*/ 0 60000 65536"/>
              <a:gd name="T12" fmla="*/ 0 60000 65536"/>
              <a:gd name="T13" fmla="*/ 0 60000 65536"/>
              <a:gd name="T14" fmla="*/ 0 60000 65536"/>
              <a:gd name="T15" fmla="*/ 0 w 3696"/>
              <a:gd name="T16" fmla="*/ 0 h 1742"/>
              <a:gd name="T17" fmla="*/ 3696 w 3696"/>
              <a:gd name="T18" fmla="*/ 1742 h 1742"/>
            </a:gdLst>
            <a:ahLst/>
            <a:cxnLst>
              <a:cxn ang="T10">
                <a:pos x="T0" y="T1"/>
              </a:cxn>
              <a:cxn ang="T11">
                <a:pos x="T2" y="T3"/>
              </a:cxn>
              <a:cxn ang="T12">
                <a:pos x="T4" y="T5"/>
              </a:cxn>
              <a:cxn ang="T13">
                <a:pos x="T6" y="T7"/>
              </a:cxn>
              <a:cxn ang="T14">
                <a:pos x="T8" y="T9"/>
              </a:cxn>
            </a:cxnLst>
            <a:rect l="T15" t="T16" r="T17" b="T18"/>
            <a:pathLst>
              <a:path w="3696" h="1742">
                <a:moveTo>
                  <a:pt x="0" y="0"/>
                </a:moveTo>
                <a:cubicBezTo>
                  <a:pt x="176" y="397"/>
                  <a:pt x="352" y="794"/>
                  <a:pt x="504" y="1068"/>
                </a:cubicBezTo>
                <a:cubicBezTo>
                  <a:pt x="656" y="1342"/>
                  <a:pt x="520" y="1546"/>
                  <a:pt x="912" y="1644"/>
                </a:cubicBezTo>
                <a:cubicBezTo>
                  <a:pt x="1304" y="1742"/>
                  <a:pt x="2392" y="1724"/>
                  <a:pt x="2856" y="1656"/>
                </a:cubicBezTo>
                <a:cubicBezTo>
                  <a:pt x="3320" y="1588"/>
                  <a:pt x="3556" y="1306"/>
                  <a:pt x="3696" y="1236"/>
                </a:cubicBezTo>
              </a:path>
            </a:pathLst>
          </a:custGeom>
          <a:noFill/>
          <a:ln w="38100">
            <a:solidFill>
              <a:srgbClr val="FF993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01" name="Line 272">
            <a:extLst>
              <a:ext uri="{FF2B5EF4-FFF2-40B4-BE49-F238E27FC236}">
                <a16:creationId xmlns:a16="http://schemas.microsoft.com/office/drawing/2014/main" id="{68296CE5-BFA5-441C-B80C-472B01BB57FA}"/>
              </a:ext>
            </a:extLst>
          </p:cNvPr>
          <p:cNvSpPr>
            <a:spLocks noChangeShapeType="1"/>
          </p:cNvSpPr>
          <p:nvPr/>
        </p:nvSpPr>
        <p:spPr bwMode="auto">
          <a:xfrm flipV="1">
            <a:off x="3745707" y="4660900"/>
            <a:ext cx="0" cy="287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902" name="Line 273">
            <a:extLst>
              <a:ext uri="{FF2B5EF4-FFF2-40B4-BE49-F238E27FC236}">
                <a16:creationId xmlns:a16="http://schemas.microsoft.com/office/drawing/2014/main" id="{B1402B7C-14CB-4E64-BEF0-ACC9CC03CFA3}"/>
              </a:ext>
            </a:extLst>
          </p:cNvPr>
          <p:cNvSpPr>
            <a:spLocks noChangeShapeType="1"/>
          </p:cNvSpPr>
          <p:nvPr/>
        </p:nvSpPr>
        <p:spPr bwMode="auto">
          <a:xfrm flipH="1">
            <a:off x="5936457" y="5753100"/>
            <a:ext cx="0" cy="5905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903" name="Line 274">
            <a:extLst>
              <a:ext uri="{FF2B5EF4-FFF2-40B4-BE49-F238E27FC236}">
                <a16:creationId xmlns:a16="http://schemas.microsoft.com/office/drawing/2014/main" id="{49B00636-3B44-49A8-B095-0C8DD660013C}"/>
              </a:ext>
            </a:extLst>
          </p:cNvPr>
          <p:cNvSpPr>
            <a:spLocks noChangeShapeType="1"/>
          </p:cNvSpPr>
          <p:nvPr/>
        </p:nvSpPr>
        <p:spPr bwMode="auto">
          <a:xfrm flipH="1">
            <a:off x="5249069" y="5737226"/>
            <a:ext cx="0" cy="6064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904" name="Text Box 275">
            <a:extLst>
              <a:ext uri="{FF2B5EF4-FFF2-40B4-BE49-F238E27FC236}">
                <a16:creationId xmlns:a16="http://schemas.microsoft.com/office/drawing/2014/main" id="{DF952299-1B83-4E6D-9340-45D69CAD9361}"/>
              </a:ext>
            </a:extLst>
          </p:cNvPr>
          <p:cNvSpPr txBox="1">
            <a:spLocks noChangeArrowheads="1"/>
          </p:cNvSpPr>
          <p:nvPr/>
        </p:nvSpPr>
        <p:spPr bwMode="auto">
          <a:xfrm>
            <a:off x="3341033" y="879476"/>
            <a:ext cx="2881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000" b="1" i="1" dirty="0">
                <a:solidFill>
                  <a:srgbClr val="FF6600"/>
                </a:solidFill>
              </a:rPr>
              <a:t>Viscerální tuková tkáň</a:t>
            </a:r>
            <a:endParaRPr lang="fr-FR" altLang="cs-CZ" sz="2000" i="1" dirty="0">
              <a:solidFill>
                <a:srgbClr val="FF6600"/>
              </a:solidFill>
            </a:endParaRPr>
          </a:p>
        </p:txBody>
      </p:sp>
      <p:sp>
        <p:nvSpPr>
          <p:cNvPr id="33905" name="Text Box 276">
            <a:extLst>
              <a:ext uri="{FF2B5EF4-FFF2-40B4-BE49-F238E27FC236}">
                <a16:creationId xmlns:a16="http://schemas.microsoft.com/office/drawing/2014/main" id="{D36F2D78-6961-4AD4-A3CB-F01652B457C3}"/>
              </a:ext>
            </a:extLst>
          </p:cNvPr>
          <p:cNvSpPr txBox="1">
            <a:spLocks noChangeArrowheads="1"/>
          </p:cNvSpPr>
          <p:nvPr/>
        </p:nvSpPr>
        <p:spPr bwMode="auto">
          <a:xfrm>
            <a:off x="6674451" y="546101"/>
            <a:ext cx="26340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000" i="1" dirty="0">
                <a:solidFill>
                  <a:srgbClr val="FF6600"/>
                </a:solidFill>
              </a:rPr>
              <a:t>Podkožní tuková tkáň</a:t>
            </a:r>
            <a:endParaRPr lang="fr-FR" altLang="cs-CZ" sz="2000" i="1" dirty="0">
              <a:solidFill>
                <a:srgbClr val="FF6600"/>
              </a:solidFill>
            </a:endParaRPr>
          </a:p>
        </p:txBody>
      </p:sp>
      <p:sp>
        <p:nvSpPr>
          <p:cNvPr id="33906" name="Line 277">
            <a:extLst>
              <a:ext uri="{FF2B5EF4-FFF2-40B4-BE49-F238E27FC236}">
                <a16:creationId xmlns:a16="http://schemas.microsoft.com/office/drawing/2014/main" id="{C563E5DC-46FE-49C8-BFAD-8CBA10D463DB}"/>
              </a:ext>
            </a:extLst>
          </p:cNvPr>
          <p:cNvSpPr>
            <a:spLocks noChangeShapeType="1"/>
          </p:cNvSpPr>
          <p:nvPr/>
        </p:nvSpPr>
        <p:spPr bwMode="auto">
          <a:xfrm>
            <a:off x="9462294" y="3259139"/>
            <a:ext cx="0" cy="287337"/>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907" name="Text Box 278">
            <a:extLst>
              <a:ext uri="{FF2B5EF4-FFF2-40B4-BE49-F238E27FC236}">
                <a16:creationId xmlns:a16="http://schemas.microsoft.com/office/drawing/2014/main" id="{31A380EF-2C00-408A-9AE7-B4F6EA87660D}"/>
              </a:ext>
            </a:extLst>
          </p:cNvPr>
          <p:cNvSpPr txBox="1">
            <a:spLocks noChangeArrowheads="1"/>
          </p:cNvSpPr>
          <p:nvPr/>
        </p:nvSpPr>
        <p:spPr bwMode="auto">
          <a:xfrm>
            <a:off x="4768497" y="6375400"/>
            <a:ext cx="2339103" cy="369332"/>
          </a:xfrm>
          <a:prstGeom prst="rect">
            <a:avLst/>
          </a:prstGeom>
          <a:solidFill>
            <a:schemeClr val="bg1"/>
          </a:solidFill>
          <a:ln w="9525">
            <a:solidFill>
              <a:schemeClr val="bg1"/>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dirty="0">
                <a:solidFill>
                  <a:srgbClr val="A50021"/>
                </a:solidFill>
              </a:rPr>
              <a:t>Komplikace obezity</a:t>
            </a:r>
            <a:endParaRPr lang="fr-FR" altLang="cs-CZ" sz="1400" dirty="0">
              <a:solidFill>
                <a:srgbClr val="A50021"/>
              </a:solidFill>
            </a:endParaRPr>
          </a:p>
        </p:txBody>
      </p:sp>
      <p:sp>
        <p:nvSpPr>
          <p:cNvPr id="33908" name="Text Box 279">
            <a:extLst>
              <a:ext uri="{FF2B5EF4-FFF2-40B4-BE49-F238E27FC236}">
                <a16:creationId xmlns:a16="http://schemas.microsoft.com/office/drawing/2014/main" id="{34251D92-78B1-4A16-93F2-79271DF055B9}"/>
              </a:ext>
            </a:extLst>
          </p:cNvPr>
          <p:cNvSpPr txBox="1">
            <a:spLocks noChangeArrowheads="1"/>
          </p:cNvSpPr>
          <p:nvPr/>
        </p:nvSpPr>
        <p:spPr bwMode="auto">
          <a:xfrm>
            <a:off x="4652595" y="4900614"/>
            <a:ext cx="2505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cs-CZ" sz="2400" b="1" dirty="0"/>
              <a:t> </a:t>
            </a:r>
            <a:r>
              <a:rPr lang="cs-CZ" altLang="cs-CZ" sz="2400" b="1" dirty="0"/>
              <a:t>I</a:t>
            </a:r>
            <a:r>
              <a:rPr lang="fr-FR" altLang="cs-CZ" b="1" dirty="0"/>
              <a:t>ntolerance</a:t>
            </a:r>
            <a:r>
              <a:rPr lang="cs-CZ" altLang="cs-CZ" b="1" dirty="0"/>
              <a:t> glukózy</a:t>
            </a:r>
            <a:endParaRPr lang="fr-FR" altLang="cs-CZ" b="1" dirty="0"/>
          </a:p>
          <a:p>
            <a:pPr algn="ctr" eaLnBrk="1" hangingPunct="1"/>
            <a:r>
              <a:rPr lang="cs-CZ" altLang="cs-CZ" b="1" dirty="0"/>
              <a:t>Inzulínová rezistence</a:t>
            </a:r>
            <a:endParaRPr lang="fr-FR" altLang="cs-CZ" b="1" dirty="0"/>
          </a:p>
        </p:txBody>
      </p:sp>
      <p:sp>
        <p:nvSpPr>
          <p:cNvPr id="33909" name="Line 280">
            <a:extLst>
              <a:ext uri="{FF2B5EF4-FFF2-40B4-BE49-F238E27FC236}">
                <a16:creationId xmlns:a16="http://schemas.microsoft.com/office/drawing/2014/main" id="{C3A764A4-1C62-4FF7-B83C-3718E10115F7}"/>
              </a:ext>
            </a:extLst>
          </p:cNvPr>
          <p:cNvSpPr>
            <a:spLocks noChangeShapeType="1"/>
          </p:cNvSpPr>
          <p:nvPr/>
        </p:nvSpPr>
        <p:spPr bwMode="auto">
          <a:xfrm flipH="1">
            <a:off x="6625432" y="5737225"/>
            <a:ext cx="0" cy="5905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910" name="Freeform 281">
            <a:extLst>
              <a:ext uri="{FF2B5EF4-FFF2-40B4-BE49-F238E27FC236}">
                <a16:creationId xmlns:a16="http://schemas.microsoft.com/office/drawing/2014/main" id="{0AA14409-36F8-4248-9CD4-239B24D7BF24}"/>
              </a:ext>
            </a:extLst>
          </p:cNvPr>
          <p:cNvSpPr>
            <a:spLocks/>
          </p:cNvSpPr>
          <p:nvPr/>
        </p:nvSpPr>
        <p:spPr bwMode="auto">
          <a:xfrm>
            <a:off x="3228182" y="2486026"/>
            <a:ext cx="4633912" cy="519113"/>
          </a:xfrm>
          <a:custGeom>
            <a:avLst/>
            <a:gdLst>
              <a:gd name="T0" fmla="*/ 2917 w 2917"/>
              <a:gd name="T1" fmla="*/ 16 h 327"/>
              <a:gd name="T2" fmla="*/ 896 w 2917"/>
              <a:gd name="T3" fmla="*/ 52 h 327"/>
              <a:gd name="T4" fmla="*/ 0 w 2917"/>
              <a:gd name="T5" fmla="*/ 327 h 327"/>
              <a:gd name="T6" fmla="*/ 0 60000 65536"/>
              <a:gd name="T7" fmla="*/ 0 60000 65536"/>
              <a:gd name="T8" fmla="*/ 0 60000 65536"/>
              <a:gd name="T9" fmla="*/ 0 w 2917"/>
              <a:gd name="T10" fmla="*/ 0 h 327"/>
              <a:gd name="T11" fmla="*/ 2917 w 2917"/>
              <a:gd name="T12" fmla="*/ 327 h 327"/>
            </a:gdLst>
            <a:ahLst/>
            <a:cxnLst>
              <a:cxn ang="T6">
                <a:pos x="T0" y="T1"/>
              </a:cxn>
              <a:cxn ang="T7">
                <a:pos x="T2" y="T3"/>
              </a:cxn>
              <a:cxn ang="T8">
                <a:pos x="T4" y="T5"/>
              </a:cxn>
            </a:cxnLst>
            <a:rect l="T9" t="T10" r="T11" b="T12"/>
            <a:pathLst>
              <a:path w="2917" h="327">
                <a:moveTo>
                  <a:pt x="2917" y="16"/>
                </a:moveTo>
                <a:cubicBezTo>
                  <a:pt x="2149" y="8"/>
                  <a:pt x="1382" y="0"/>
                  <a:pt x="896" y="52"/>
                </a:cubicBezTo>
                <a:cubicBezTo>
                  <a:pt x="410" y="104"/>
                  <a:pt x="205" y="215"/>
                  <a:pt x="0" y="327"/>
                </a:cubicBezTo>
              </a:path>
            </a:pathLst>
          </a:custGeom>
          <a:noFill/>
          <a:ln w="38100">
            <a:solidFill>
              <a:srgbClr val="A5002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 name="Rectangle 12">
            <a:extLst>
              <a:ext uri="{FF2B5EF4-FFF2-40B4-BE49-F238E27FC236}">
                <a16:creationId xmlns:a16="http://schemas.microsoft.com/office/drawing/2014/main" id="{EDCF53D5-CA6E-4944-B3F2-A0858EBC9DF1}"/>
              </a:ext>
            </a:extLst>
          </p:cNvPr>
          <p:cNvSpPr/>
          <p:nvPr/>
        </p:nvSpPr>
        <p:spPr>
          <a:xfrm>
            <a:off x="27969" y="600921"/>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910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a:extLst>
              <a:ext uri="{FF2B5EF4-FFF2-40B4-BE49-F238E27FC236}">
                <a16:creationId xmlns:a16="http://schemas.microsoft.com/office/drawing/2014/main" id="{18FB8DD1-BEAD-474E-9818-F5550E90706D}"/>
              </a:ext>
            </a:extLst>
          </p:cNvPr>
          <p:cNvSpPr>
            <a:spLocks noChangeArrowheads="1"/>
          </p:cNvSpPr>
          <p:nvPr/>
        </p:nvSpPr>
        <p:spPr bwMode="auto">
          <a:xfrm>
            <a:off x="2461419" y="1371601"/>
            <a:ext cx="7962900" cy="4664075"/>
          </a:xfrm>
          <a:prstGeom prst="ellipse">
            <a:avLst/>
          </a:prstGeom>
          <a:solidFill>
            <a:srgbClr val="FFFF99"/>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3200" b="1"/>
          </a:p>
        </p:txBody>
      </p:sp>
      <p:sp>
        <p:nvSpPr>
          <p:cNvPr id="18435" name="Rectangle 3">
            <a:extLst>
              <a:ext uri="{FF2B5EF4-FFF2-40B4-BE49-F238E27FC236}">
                <a16:creationId xmlns:a16="http://schemas.microsoft.com/office/drawing/2014/main" id="{0EC49A65-9BC5-433E-A30A-3EE366584B82}"/>
              </a:ext>
            </a:extLst>
          </p:cNvPr>
          <p:cNvSpPr>
            <a:spLocks noChangeArrowheads="1"/>
          </p:cNvSpPr>
          <p:nvPr/>
        </p:nvSpPr>
        <p:spPr bwMode="auto">
          <a:xfrm rot="16200000">
            <a:off x="6704807" y="2981326"/>
            <a:ext cx="677863" cy="411162"/>
          </a:xfrm>
          <a:prstGeom prst="rect">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36" name="Oval 4">
            <a:extLst>
              <a:ext uri="{FF2B5EF4-FFF2-40B4-BE49-F238E27FC236}">
                <a16:creationId xmlns:a16="http://schemas.microsoft.com/office/drawing/2014/main" id="{8EC4EABA-094C-4ADD-BA05-F541D0FF48A8}"/>
              </a:ext>
            </a:extLst>
          </p:cNvPr>
          <p:cNvSpPr>
            <a:spLocks noChangeArrowheads="1"/>
          </p:cNvSpPr>
          <p:nvPr/>
        </p:nvSpPr>
        <p:spPr bwMode="auto">
          <a:xfrm>
            <a:off x="5949158" y="5786439"/>
            <a:ext cx="1069975" cy="117475"/>
          </a:xfrm>
          <a:prstGeom prst="ellipse">
            <a:avLst/>
          </a:prstGeom>
          <a:solidFill>
            <a:schemeClr val="tx1"/>
          </a:solidFill>
          <a:ln w="762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solidFill>
                <a:schemeClr val="bg2"/>
              </a:solidFill>
            </a:endParaRPr>
          </a:p>
        </p:txBody>
      </p:sp>
      <p:sp>
        <p:nvSpPr>
          <p:cNvPr id="18437" name="Rectangle 5">
            <a:extLst>
              <a:ext uri="{FF2B5EF4-FFF2-40B4-BE49-F238E27FC236}">
                <a16:creationId xmlns:a16="http://schemas.microsoft.com/office/drawing/2014/main" id="{0ECFF9C8-6425-49FC-B652-787CB7A22CCD}"/>
              </a:ext>
            </a:extLst>
          </p:cNvPr>
          <p:cNvSpPr>
            <a:spLocks noChangeArrowheads="1"/>
          </p:cNvSpPr>
          <p:nvPr/>
        </p:nvSpPr>
        <p:spPr bwMode="auto">
          <a:xfrm rot="1981967">
            <a:off x="3852069" y="4471989"/>
            <a:ext cx="1220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cAMP</a:t>
            </a:r>
            <a:endParaRPr lang="fr-FR" altLang="cs-CZ" sz="2800" b="1" dirty="0">
              <a:solidFill>
                <a:schemeClr val="bg2"/>
              </a:solidFill>
            </a:endParaRPr>
          </a:p>
        </p:txBody>
      </p:sp>
      <p:sp>
        <p:nvSpPr>
          <p:cNvPr id="18438" name="Text Box 6">
            <a:extLst>
              <a:ext uri="{FF2B5EF4-FFF2-40B4-BE49-F238E27FC236}">
                <a16:creationId xmlns:a16="http://schemas.microsoft.com/office/drawing/2014/main" id="{09733A5D-A28B-47C5-9084-E0D5248DCBF6}"/>
              </a:ext>
            </a:extLst>
          </p:cNvPr>
          <p:cNvSpPr txBox="1">
            <a:spLocks noChangeArrowheads="1"/>
          </p:cNvSpPr>
          <p:nvPr/>
        </p:nvSpPr>
        <p:spPr bwMode="auto">
          <a:xfrm>
            <a:off x="3528220" y="6170613"/>
            <a:ext cx="3756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latin typeface="Symbol" panose="05050102010706020507" pitchFamily="18" charset="2"/>
              </a:rPr>
              <a:t>a</a:t>
            </a:r>
            <a:r>
              <a:rPr lang="fr-FR" altLang="cs-CZ" b="1" baseline="-25000"/>
              <a:t>2</a:t>
            </a:r>
            <a:r>
              <a:rPr lang="fr-FR" altLang="cs-CZ" b="1"/>
              <a:t>-AR, HM74A, A1 receptor, EP3 receptor, Y1 receptor</a:t>
            </a:r>
          </a:p>
        </p:txBody>
      </p:sp>
      <p:sp>
        <p:nvSpPr>
          <p:cNvPr id="18439" name="AutoShape 7">
            <a:extLst>
              <a:ext uri="{FF2B5EF4-FFF2-40B4-BE49-F238E27FC236}">
                <a16:creationId xmlns:a16="http://schemas.microsoft.com/office/drawing/2014/main" id="{7610E346-706C-4225-916D-0ABA5564AE7D}"/>
              </a:ext>
            </a:extLst>
          </p:cNvPr>
          <p:cNvSpPr>
            <a:spLocks noChangeArrowheads="1"/>
          </p:cNvSpPr>
          <p:nvPr/>
        </p:nvSpPr>
        <p:spPr bwMode="auto">
          <a:xfrm rot="13518279">
            <a:off x="3079751" y="4764882"/>
            <a:ext cx="47625" cy="407988"/>
          </a:xfrm>
          <a:prstGeom prst="can">
            <a:avLst>
              <a:gd name="adj" fmla="val 214167"/>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0" name="AutoShape 8">
            <a:extLst>
              <a:ext uri="{FF2B5EF4-FFF2-40B4-BE49-F238E27FC236}">
                <a16:creationId xmlns:a16="http://schemas.microsoft.com/office/drawing/2014/main" id="{E8A4243A-7284-44CE-B56A-65BBDCCA3D5B}"/>
              </a:ext>
            </a:extLst>
          </p:cNvPr>
          <p:cNvSpPr>
            <a:spLocks noChangeArrowheads="1"/>
          </p:cNvSpPr>
          <p:nvPr/>
        </p:nvSpPr>
        <p:spPr bwMode="auto">
          <a:xfrm rot="13518279">
            <a:off x="3011489" y="4696620"/>
            <a:ext cx="47625" cy="407987"/>
          </a:xfrm>
          <a:prstGeom prst="can">
            <a:avLst>
              <a:gd name="adj" fmla="val 214166"/>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1" name="AutoShape 9">
            <a:extLst>
              <a:ext uri="{FF2B5EF4-FFF2-40B4-BE49-F238E27FC236}">
                <a16:creationId xmlns:a16="http://schemas.microsoft.com/office/drawing/2014/main" id="{CCAA43D0-0BCB-40F9-A8D5-D0BE58A5D58E}"/>
              </a:ext>
            </a:extLst>
          </p:cNvPr>
          <p:cNvSpPr>
            <a:spLocks noChangeArrowheads="1"/>
          </p:cNvSpPr>
          <p:nvPr/>
        </p:nvSpPr>
        <p:spPr bwMode="auto">
          <a:xfrm rot="13518279">
            <a:off x="2944020" y="4629151"/>
            <a:ext cx="47625" cy="406400"/>
          </a:xfrm>
          <a:prstGeom prst="can">
            <a:avLst>
              <a:gd name="adj" fmla="val 213333"/>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2" name="AutoShape 10">
            <a:extLst>
              <a:ext uri="{FF2B5EF4-FFF2-40B4-BE49-F238E27FC236}">
                <a16:creationId xmlns:a16="http://schemas.microsoft.com/office/drawing/2014/main" id="{BAE04F2B-C513-4D0E-8286-69F0B5FB68E4}"/>
              </a:ext>
            </a:extLst>
          </p:cNvPr>
          <p:cNvSpPr>
            <a:spLocks noChangeArrowheads="1"/>
          </p:cNvSpPr>
          <p:nvPr/>
        </p:nvSpPr>
        <p:spPr bwMode="auto">
          <a:xfrm rot="13518279">
            <a:off x="2878139" y="4563270"/>
            <a:ext cx="47625" cy="404813"/>
          </a:xfrm>
          <a:prstGeom prst="can">
            <a:avLst>
              <a:gd name="adj" fmla="val 212500"/>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3" name="AutoShape 11">
            <a:extLst>
              <a:ext uri="{FF2B5EF4-FFF2-40B4-BE49-F238E27FC236}">
                <a16:creationId xmlns:a16="http://schemas.microsoft.com/office/drawing/2014/main" id="{721BDC59-2158-4F47-806A-7E129C56F28E}"/>
              </a:ext>
            </a:extLst>
          </p:cNvPr>
          <p:cNvSpPr>
            <a:spLocks noChangeArrowheads="1"/>
          </p:cNvSpPr>
          <p:nvPr/>
        </p:nvSpPr>
        <p:spPr bwMode="auto">
          <a:xfrm rot="13518279">
            <a:off x="2810670" y="4492626"/>
            <a:ext cx="49212" cy="407987"/>
          </a:xfrm>
          <a:prstGeom prst="can">
            <a:avLst>
              <a:gd name="adj" fmla="val 207260"/>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4" name="AutoShape 12">
            <a:extLst>
              <a:ext uri="{FF2B5EF4-FFF2-40B4-BE49-F238E27FC236}">
                <a16:creationId xmlns:a16="http://schemas.microsoft.com/office/drawing/2014/main" id="{215A3BA5-74F0-4A95-A1EC-FB6CCEED1A59}"/>
              </a:ext>
            </a:extLst>
          </p:cNvPr>
          <p:cNvSpPr>
            <a:spLocks noChangeArrowheads="1"/>
          </p:cNvSpPr>
          <p:nvPr/>
        </p:nvSpPr>
        <p:spPr bwMode="auto">
          <a:xfrm rot="13518279">
            <a:off x="2677320" y="4360863"/>
            <a:ext cx="49212" cy="404813"/>
          </a:xfrm>
          <a:prstGeom prst="can">
            <a:avLst>
              <a:gd name="adj" fmla="val 205648"/>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5" name="AutoShape 13">
            <a:extLst>
              <a:ext uri="{FF2B5EF4-FFF2-40B4-BE49-F238E27FC236}">
                <a16:creationId xmlns:a16="http://schemas.microsoft.com/office/drawing/2014/main" id="{45119310-E5EC-4AE4-AF9D-942B72A59D56}"/>
              </a:ext>
            </a:extLst>
          </p:cNvPr>
          <p:cNvSpPr>
            <a:spLocks noChangeArrowheads="1"/>
          </p:cNvSpPr>
          <p:nvPr/>
        </p:nvSpPr>
        <p:spPr bwMode="auto">
          <a:xfrm rot="13518279">
            <a:off x="2608263" y="4293394"/>
            <a:ext cx="49212" cy="406400"/>
          </a:xfrm>
          <a:prstGeom prst="can">
            <a:avLst>
              <a:gd name="adj" fmla="val 206454"/>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6" name="Freeform 14">
            <a:extLst>
              <a:ext uri="{FF2B5EF4-FFF2-40B4-BE49-F238E27FC236}">
                <a16:creationId xmlns:a16="http://schemas.microsoft.com/office/drawing/2014/main" id="{C16F4B10-CA69-4E13-A5A9-84388B10A74F}"/>
              </a:ext>
            </a:extLst>
          </p:cNvPr>
          <p:cNvSpPr>
            <a:spLocks/>
          </p:cNvSpPr>
          <p:nvPr/>
        </p:nvSpPr>
        <p:spPr bwMode="auto">
          <a:xfrm rot="13518279">
            <a:off x="2714627" y="4966495"/>
            <a:ext cx="230187" cy="231775"/>
          </a:xfrm>
          <a:custGeom>
            <a:avLst/>
            <a:gdLst>
              <a:gd name="T0" fmla="*/ 14 w 470"/>
              <a:gd name="T1" fmla="*/ 328 h 328"/>
              <a:gd name="T2" fmla="*/ 126 w 470"/>
              <a:gd name="T3" fmla="*/ 56 h 328"/>
              <a:gd name="T4" fmla="*/ 430 w 470"/>
              <a:gd name="T5" fmla="*/ 56 h 328"/>
              <a:gd name="T6" fmla="*/ 470 w 470"/>
              <a:gd name="T7" fmla="*/ 0 h 328"/>
              <a:gd name="T8" fmla="*/ 0 60000 65536"/>
              <a:gd name="T9" fmla="*/ 0 60000 65536"/>
              <a:gd name="T10" fmla="*/ 0 60000 65536"/>
              <a:gd name="T11" fmla="*/ 0 60000 65536"/>
              <a:gd name="T12" fmla="*/ 0 w 470"/>
              <a:gd name="T13" fmla="*/ 0 h 328"/>
              <a:gd name="T14" fmla="*/ 470 w 470"/>
              <a:gd name="T15" fmla="*/ 328 h 328"/>
            </a:gdLst>
            <a:ahLst/>
            <a:cxnLst>
              <a:cxn ang="T8">
                <a:pos x="T0" y="T1"/>
              </a:cxn>
              <a:cxn ang="T9">
                <a:pos x="T2" y="T3"/>
              </a:cxn>
              <a:cxn ang="T10">
                <a:pos x="T4" y="T5"/>
              </a:cxn>
              <a:cxn ang="T11">
                <a:pos x="T6" y="T7"/>
              </a:cxn>
            </a:cxnLst>
            <a:rect l="T12" t="T13" r="T14" b="T15"/>
            <a:pathLst>
              <a:path w="470" h="328">
                <a:moveTo>
                  <a:pt x="14" y="328"/>
                </a:moveTo>
                <a:cubicBezTo>
                  <a:pt x="49" y="224"/>
                  <a:pt x="0" y="98"/>
                  <a:pt x="126" y="56"/>
                </a:cubicBezTo>
                <a:cubicBezTo>
                  <a:pt x="234" y="92"/>
                  <a:pt x="192" y="81"/>
                  <a:pt x="430" y="56"/>
                </a:cubicBezTo>
                <a:cubicBezTo>
                  <a:pt x="444" y="55"/>
                  <a:pt x="470" y="13"/>
                  <a:pt x="47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7" name="Freeform 15">
            <a:extLst>
              <a:ext uri="{FF2B5EF4-FFF2-40B4-BE49-F238E27FC236}">
                <a16:creationId xmlns:a16="http://schemas.microsoft.com/office/drawing/2014/main" id="{F5A09C05-BA2F-4418-A647-C53CA113EE4B}"/>
              </a:ext>
            </a:extLst>
          </p:cNvPr>
          <p:cNvSpPr>
            <a:spLocks/>
          </p:cNvSpPr>
          <p:nvPr/>
        </p:nvSpPr>
        <p:spPr bwMode="auto">
          <a:xfrm rot="13518279">
            <a:off x="3178969" y="4700588"/>
            <a:ext cx="139700" cy="107950"/>
          </a:xfrm>
          <a:custGeom>
            <a:avLst/>
            <a:gdLst>
              <a:gd name="T0" fmla="*/ 37 w 280"/>
              <a:gd name="T1" fmla="*/ 6 h 156"/>
              <a:gd name="T2" fmla="*/ 19 w 280"/>
              <a:gd name="T3" fmla="*/ 64 h 156"/>
              <a:gd name="T4" fmla="*/ 11 w 280"/>
              <a:gd name="T5" fmla="*/ 84 h 156"/>
              <a:gd name="T6" fmla="*/ 29 w 280"/>
              <a:gd name="T7" fmla="*/ 156 h 156"/>
              <a:gd name="T8" fmla="*/ 159 w 280"/>
              <a:gd name="T9" fmla="*/ 140 h 156"/>
              <a:gd name="T10" fmla="*/ 237 w 280"/>
              <a:gd name="T11" fmla="*/ 124 h 156"/>
              <a:gd name="T12" fmla="*/ 259 w 280"/>
              <a:gd name="T13" fmla="*/ 104 h 156"/>
              <a:gd name="T14" fmla="*/ 275 w 280"/>
              <a:gd name="T15" fmla="*/ 68 h 156"/>
              <a:gd name="T16" fmla="*/ 255 w 280"/>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
              <a:gd name="T28" fmla="*/ 0 h 156"/>
              <a:gd name="T29" fmla="*/ 280 w 280"/>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 h="156">
                <a:moveTo>
                  <a:pt x="37" y="6"/>
                </a:moveTo>
                <a:cubicBezTo>
                  <a:pt x="34" y="39"/>
                  <a:pt x="36" y="41"/>
                  <a:pt x="19" y="64"/>
                </a:cubicBezTo>
                <a:cubicBezTo>
                  <a:pt x="14" y="79"/>
                  <a:pt x="17" y="72"/>
                  <a:pt x="11" y="84"/>
                </a:cubicBezTo>
                <a:cubicBezTo>
                  <a:pt x="5" y="113"/>
                  <a:pt x="0" y="142"/>
                  <a:pt x="29" y="156"/>
                </a:cubicBezTo>
                <a:cubicBezTo>
                  <a:pt x="74" y="154"/>
                  <a:pt x="114" y="143"/>
                  <a:pt x="159" y="140"/>
                </a:cubicBezTo>
                <a:cubicBezTo>
                  <a:pt x="188" y="133"/>
                  <a:pt x="206" y="126"/>
                  <a:pt x="237" y="124"/>
                </a:cubicBezTo>
                <a:cubicBezTo>
                  <a:pt x="249" y="120"/>
                  <a:pt x="252" y="113"/>
                  <a:pt x="259" y="104"/>
                </a:cubicBezTo>
                <a:cubicBezTo>
                  <a:pt x="263" y="91"/>
                  <a:pt x="271" y="81"/>
                  <a:pt x="275" y="68"/>
                </a:cubicBezTo>
                <a:cubicBezTo>
                  <a:pt x="273" y="20"/>
                  <a:pt x="280" y="25"/>
                  <a:pt x="255"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8" name="Freeform 16">
            <a:extLst>
              <a:ext uri="{FF2B5EF4-FFF2-40B4-BE49-F238E27FC236}">
                <a16:creationId xmlns:a16="http://schemas.microsoft.com/office/drawing/2014/main" id="{336DCB21-1193-48CD-8038-D248E920BC9F}"/>
              </a:ext>
            </a:extLst>
          </p:cNvPr>
          <p:cNvSpPr>
            <a:spLocks/>
          </p:cNvSpPr>
          <p:nvPr/>
        </p:nvSpPr>
        <p:spPr bwMode="auto">
          <a:xfrm rot="13518279">
            <a:off x="2823370" y="4956176"/>
            <a:ext cx="95250" cy="85725"/>
          </a:xfrm>
          <a:custGeom>
            <a:avLst/>
            <a:gdLst>
              <a:gd name="T0" fmla="*/ 0 w 193"/>
              <a:gd name="T1" fmla="*/ 110 h 124"/>
              <a:gd name="T2" fmla="*/ 20 w 193"/>
              <a:gd name="T3" fmla="*/ 26 h 124"/>
              <a:gd name="T4" fmla="*/ 42 w 193"/>
              <a:gd name="T5" fmla="*/ 4 h 124"/>
              <a:gd name="T6" fmla="*/ 54 w 193"/>
              <a:gd name="T7" fmla="*/ 0 h 124"/>
              <a:gd name="T8" fmla="*/ 146 w 193"/>
              <a:gd name="T9" fmla="*/ 16 h 124"/>
              <a:gd name="T10" fmla="*/ 162 w 193"/>
              <a:gd name="T11" fmla="*/ 34 h 124"/>
              <a:gd name="T12" fmla="*/ 172 w 193"/>
              <a:gd name="T13" fmla="*/ 52 h 124"/>
              <a:gd name="T14" fmla="*/ 188 w 193"/>
              <a:gd name="T15" fmla="*/ 68 h 124"/>
              <a:gd name="T16" fmla="*/ 190 w 193"/>
              <a:gd name="T17" fmla="*/ 124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4"/>
              <a:gd name="T29" fmla="*/ 193 w 193"/>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4">
                <a:moveTo>
                  <a:pt x="0" y="110"/>
                </a:moveTo>
                <a:cubicBezTo>
                  <a:pt x="3" y="83"/>
                  <a:pt x="5" y="49"/>
                  <a:pt x="20" y="26"/>
                </a:cubicBezTo>
                <a:cubicBezTo>
                  <a:pt x="25" y="19"/>
                  <a:pt x="35" y="8"/>
                  <a:pt x="42" y="4"/>
                </a:cubicBezTo>
                <a:cubicBezTo>
                  <a:pt x="46" y="2"/>
                  <a:pt x="54" y="0"/>
                  <a:pt x="54" y="0"/>
                </a:cubicBezTo>
                <a:cubicBezTo>
                  <a:pt x="92" y="2"/>
                  <a:pt x="113" y="5"/>
                  <a:pt x="146" y="16"/>
                </a:cubicBezTo>
                <a:cubicBezTo>
                  <a:pt x="152" y="22"/>
                  <a:pt x="156" y="28"/>
                  <a:pt x="162" y="34"/>
                </a:cubicBezTo>
                <a:cubicBezTo>
                  <a:pt x="165" y="42"/>
                  <a:pt x="164" y="43"/>
                  <a:pt x="172" y="52"/>
                </a:cubicBezTo>
                <a:cubicBezTo>
                  <a:pt x="177" y="58"/>
                  <a:pt x="188" y="68"/>
                  <a:pt x="188" y="68"/>
                </a:cubicBezTo>
                <a:cubicBezTo>
                  <a:pt x="193" y="93"/>
                  <a:pt x="190" y="75"/>
                  <a:pt x="190" y="12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9" name="Freeform 17">
            <a:extLst>
              <a:ext uri="{FF2B5EF4-FFF2-40B4-BE49-F238E27FC236}">
                <a16:creationId xmlns:a16="http://schemas.microsoft.com/office/drawing/2014/main" id="{C5FC3D02-CD4B-4F6C-9B92-C0D76DB290D6}"/>
              </a:ext>
            </a:extLst>
          </p:cNvPr>
          <p:cNvSpPr>
            <a:spLocks/>
          </p:cNvSpPr>
          <p:nvPr/>
        </p:nvSpPr>
        <p:spPr bwMode="auto">
          <a:xfrm rot="13518279">
            <a:off x="3091657" y="4508501"/>
            <a:ext cx="114300" cy="180975"/>
          </a:xfrm>
          <a:custGeom>
            <a:avLst/>
            <a:gdLst>
              <a:gd name="T0" fmla="*/ 40 w 232"/>
              <a:gd name="T1" fmla="*/ 2 h 250"/>
              <a:gd name="T2" fmla="*/ 22 w 232"/>
              <a:gd name="T3" fmla="*/ 62 h 250"/>
              <a:gd name="T4" fmla="*/ 8 w 232"/>
              <a:gd name="T5" fmla="*/ 98 h 250"/>
              <a:gd name="T6" fmla="*/ 2 w 232"/>
              <a:gd name="T7" fmla="*/ 116 h 250"/>
              <a:gd name="T8" fmla="*/ 28 w 232"/>
              <a:gd name="T9" fmla="*/ 174 h 250"/>
              <a:gd name="T10" fmla="*/ 44 w 232"/>
              <a:gd name="T11" fmla="*/ 188 h 250"/>
              <a:gd name="T12" fmla="*/ 72 w 232"/>
              <a:gd name="T13" fmla="*/ 232 h 250"/>
              <a:gd name="T14" fmla="*/ 94 w 232"/>
              <a:gd name="T15" fmla="*/ 246 h 250"/>
              <a:gd name="T16" fmla="*/ 106 w 232"/>
              <a:gd name="T17" fmla="*/ 250 h 250"/>
              <a:gd name="T18" fmla="*/ 156 w 232"/>
              <a:gd name="T19" fmla="*/ 248 h 250"/>
              <a:gd name="T20" fmla="*/ 224 w 232"/>
              <a:gd name="T21" fmla="*/ 158 h 250"/>
              <a:gd name="T22" fmla="*/ 230 w 232"/>
              <a:gd name="T23" fmla="*/ 0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2"/>
              <a:gd name="T37" fmla="*/ 0 h 250"/>
              <a:gd name="T38" fmla="*/ 232 w 232"/>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2" h="250">
                <a:moveTo>
                  <a:pt x="40" y="2"/>
                </a:moveTo>
                <a:cubicBezTo>
                  <a:pt x="33" y="22"/>
                  <a:pt x="34" y="44"/>
                  <a:pt x="22" y="62"/>
                </a:cubicBezTo>
                <a:cubicBezTo>
                  <a:pt x="19" y="75"/>
                  <a:pt x="12" y="85"/>
                  <a:pt x="8" y="98"/>
                </a:cubicBezTo>
                <a:cubicBezTo>
                  <a:pt x="6" y="104"/>
                  <a:pt x="2" y="116"/>
                  <a:pt x="2" y="116"/>
                </a:cubicBezTo>
                <a:cubicBezTo>
                  <a:pt x="4" y="148"/>
                  <a:pt x="0" y="160"/>
                  <a:pt x="28" y="174"/>
                </a:cubicBezTo>
                <a:cubicBezTo>
                  <a:pt x="33" y="182"/>
                  <a:pt x="38" y="181"/>
                  <a:pt x="44" y="188"/>
                </a:cubicBezTo>
                <a:cubicBezTo>
                  <a:pt x="55" y="202"/>
                  <a:pt x="58" y="220"/>
                  <a:pt x="72" y="232"/>
                </a:cubicBezTo>
                <a:cubicBezTo>
                  <a:pt x="78" y="237"/>
                  <a:pt x="86" y="243"/>
                  <a:pt x="94" y="246"/>
                </a:cubicBezTo>
                <a:cubicBezTo>
                  <a:pt x="98" y="248"/>
                  <a:pt x="106" y="250"/>
                  <a:pt x="106" y="250"/>
                </a:cubicBezTo>
                <a:cubicBezTo>
                  <a:pt x="123" y="249"/>
                  <a:pt x="139" y="250"/>
                  <a:pt x="156" y="248"/>
                </a:cubicBezTo>
                <a:cubicBezTo>
                  <a:pt x="186" y="245"/>
                  <a:pt x="214" y="178"/>
                  <a:pt x="224" y="158"/>
                </a:cubicBezTo>
                <a:cubicBezTo>
                  <a:pt x="232" y="101"/>
                  <a:pt x="230" y="73"/>
                  <a:pt x="23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0" name="Freeform 18">
            <a:extLst>
              <a:ext uri="{FF2B5EF4-FFF2-40B4-BE49-F238E27FC236}">
                <a16:creationId xmlns:a16="http://schemas.microsoft.com/office/drawing/2014/main" id="{7AB0880B-F7E6-4DD1-A430-F1E493A158D0}"/>
              </a:ext>
            </a:extLst>
          </p:cNvPr>
          <p:cNvSpPr>
            <a:spLocks/>
          </p:cNvSpPr>
          <p:nvPr/>
        </p:nvSpPr>
        <p:spPr bwMode="auto">
          <a:xfrm rot="13518279">
            <a:off x="2686051" y="4820444"/>
            <a:ext cx="100012" cy="88900"/>
          </a:xfrm>
          <a:custGeom>
            <a:avLst/>
            <a:gdLst>
              <a:gd name="T0" fmla="*/ 11 w 204"/>
              <a:gd name="T1" fmla="*/ 118 h 126"/>
              <a:gd name="T2" fmla="*/ 15 w 204"/>
              <a:gd name="T3" fmla="*/ 28 h 126"/>
              <a:gd name="T4" fmla="*/ 55 w 204"/>
              <a:gd name="T5" fmla="*/ 4 h 126"/>
              <a:gd name="T6" fmla="*/ 75 w 204"/>
              <a:gd name="T7" fmla="*/ 0 h 126"/>
              <a:gd name="T8" fmla="*/ 167 w 204"/>
              <a:gd name="T9" fmla="*/ 22 h 126"/>
              <a:gd name="T10" fmla="*/ 187 w 204"/>
              <a:gd name="T11" fmla="*/ 50 h 126"/>
              <a:gd name="T12" fmla="*/ 201 w 204"/>
              <a:gd name="T13" fmla="*/ 90 h 126"/>
              <a:gd name="T14" fmla="*/ 203 w 204"/>
              <a:gd name="T15" fmla="*/ 126 h 126"/>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26"/>
              <a:gd name="T26" fmla="*/ 204 w 204"/>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26">
                <a:moveTo>
                  <a:pt x="11" y="118"/>
                </a:moveTo>
                <a:cubicBezTo>
                  <a:pt x="12" y="88"/>
                  <a:pt x="0" y="54"/>
                  <a:pt x="15" y="28"/>
                </a:cubicBezTo>
                <a:cubicBezTo>
                  <a:pt x="20" y="19"/>
                  <a:pt x="45" y="6"/>
                  <a:pt x="55" y="4"/>
                </a:cubicBezTo>
                <a:cubicBezTo>
                  <a:pt x="62" y="3"/>
                  <a:pt x="75" y="0"/>
                  <a:pt x="75" y="0"/>
                </a:cubicBezTo>
                <a:cubicBezTo>
                  <a:pt x="113" y="2"/>
                  <a:pt x="135" y="6"/>
                  <a:pt x="167" y="22"/>
                </a:cubicBezTo>
                <a:cubicBezTo>
                  <a:pt x="170" y="32"/>
                  <a:pt x="181" y="41"/>
                  <a:pt x="187" y="50"/>
                </a:cubicBezTo>
                <a:cubicBezTo>
                  <a:pt x="194" y="61"/>
                  <a:pt x="198" y="77"/>
                  <a:pt x="201" y="90"/>
                </a:cubicBezTo>
                <a:cubicBezTo>
                  <a:pt x="204" y="115"/>
                  <a:pt x="203" y="103"/>
                  <a:pt x="203" y="12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1" name="Freeform 19">
            <a:extLst>
              <a:ext uri="{FF2B5EF4-FFF2-40B4-BE49-F238E27FC236}">
                <a16:creationId xmlns:a16="http://schemas.microsoft.com/office/drawing/2014/main" id="{06A0DF8D-B684-4D17-B18E-08726E4F8289}"/>
              </a:ext>
            </a:extLst>
          </p:cNvPr>
          <p:cNvSpPr>
            <a:spLocks/>
          </p:cNvSpPr>
          <p:nvPr/>
        </p:nvSpPr>
        <p:spPr bwMode="auto">
          <a:xfrm rot="13518279">
            <a:off x="2874964" y="4302920"/>
            <a:ext cx="242887" cy="219075"/>
          </a:xfrm>
          <a:custGeom>
            <a:avLst/>
            <a:gdLst>
              <a:gd name="T0" fmla="*/ 68 w 491"/>
              <a:gd name="T1" fmla="*/ 0 h 308"/>
              <a:gd name="T2" fmla="*/ 30 w 491"/>
              <a:gd name="T3" fmla="*/ 86 h 308"/>
              <a:gd name="T4" fmla="*/ 6 w 491"/>
              <a:gd name="T5" fmla="*/ 112 h 308"/>
              <a:gd name="T6" fmla="*/ 0 w 491"/>
              <a:gd name="T7" fmla="*/ 130 h 308"/>
              <a:gd name="T8" fmla="*/ 22 w 491"/>
              <a:gd name="T9" fmla="*/ 154 h 308"/>
              <a:gd name="T10" fmla="*/ 46 w 491"/>
              <a:gd name="T11" fmla="*/ 152 h 308"/>
              <a:gd name="T12" fmla="*/ 54 w 491"/>
              <a:gd name="T13" fmla="*/ 148 h 308"/>
              <a:gd name="T14" fmla="*/ 70 w 491"/>
              <a:gd name="T15" fmla="*/ 144 h 308"/>
              <a:gd name="T16" fmla="*/ 88 w 491"/>
              <a:gd name="T17" fmla="*/ 194 h 308"/>
              <a:gd name="T18" fmla="*/ 120 w 491"/>
              <a:gd name="T19" fmla="*/ 236 h 308"/>
              <a:gd name="T20" fmla="*/ 172 w 491"/>
              <a:gd name="T21" fmla="*/ 276 h 308"/>
              <a:gd name="T22" fmla="*/ 300 w 491"/>
              <a:gd name="T23" fmla="*/ 294 h 308"/>
              <a:gd name="T24" fmla="*/ 436 w 491"/>
              <a:gd name="T25" fmla="*/ 284 h 308"/>
              <a:gd name="T26" fmla="*/ 488 w 491"/>
              <a:gd name="T27" fmla="*/ 194 h 308"/>
              <a:gd name="T28" fmla="*/ 470 w 491"/>
              <a:gd name="T29" fmla="*/ 140 h 308"/>
              <a:gd name="T30" fmla="*/ 340 w 491"/>
              <a:gd name="T31" fmla="*/ 114 h 308"/>
              <a:gd name="T32" fmla="*/ 226 w 491"/>
              <a:gd name="T33" fmla="*/ 112 h 308"/>
              <a:gd name="T34" fmla="*/ 190 w 491"/>
              <a:gd name="T35" fmla="*/ 84 h 308"/>
              <a:gd name="T36" fmla="*/ 238 w 491"/>
              <a:gd name="T37" fmla="*/ 36 h 308"/>
              <a:gd name="T38" fmla="*/ 326 w 491"/>
              <a:gd name="T39" fmla="*/ 46 h 308"/>
              <a:gd name="T40" fmla="*/ 358 w 491"/>
              <a:gd name="T41" fmla="*/ 54 h 308"/>
              <a:gd name="T42" fmla="*/ 374 w 491"/>
              <a:gd name="T43" fmla="*/ 58 h 308"/>
              <a:gd name="T44" fmla="*/ 442 w 491"/>
              <a:gd name="T45" fmla="*/ 36 h 308"/>
              <a:gd name="T46" fmla="*/ 448 w 491"/>
              <a:gd name="T47" fmla="*/ 18 h 308"/>
              <a:gd name="T48" fmla="*/ 444 w 491"/>
              <a:gd name="T49" fmla="*/ 0 h 3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1"/>
              <a:gd name="T76" fmla="*/ 0 h 308"/>
              <a:gd name="T77" fmla="*/ 491 w 491"/>
              <a:gd name="T78" fmla="*/ 308 h 3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1" h="308">
                <a:moveTo>
                  <a:pt x="68" y="0"/>
                </a:moveTo>
                <a:cubicBezTo>
                  <a:pt x="65" y="54"/>
                  <a:pt x="68" y="55"/>
                  <a:pt x="30" y="86"/>
                </a:cubicBezTo>
                <a:cubicBezTo>
                  <a:pt x="23" y="92"/>
                  <a:pt x="10" y="103"/>
                  <a:pt x="6" y="112"/>
                </a:cubicBezTo>
                <a:cubicBezTo>
                  <a:pt x="3" y="118"/>
                  <a:pt x="0" y="130"/>
                  <a:pt x="0" y="130"/>
                </a:cubicBezTo>
                <a:cubicBezTo>
                  <a:pt x="4" y="151"/>
                  <a:pt x="7" y="144"/>
                  <a:pt x="22" y="154"/>
                </a:cubicBezTo>
                <a:cubicBezTo>
                  <a:pt x="30" y="153"/>
                  <a:pt x="38" y="153"/>
                  <a:pt x="46" y="152"/>
                </a:cubicBezTo>
                <a:cubicBezTo>
                  <a:pt x="49" y="151"/>
                  <a:pt x="51" y="149"/>
                  <a:pt x="54" y="148"/>
                </a:cubicBezTo>
                <a:cubicBezTo>
                  <a:pt x="59" y="146"/>
                  <a:pt x="70" y="144"/>
                  <a:pt x="70" y="144"/>
                </a:cubicBezTo>
                <a:cubicBezTo>
                  <a:pt x="104" y="147"/>
                  <a:pt x="97" y="157"/>
                  <a:pt x="88" y="194"/>
                </a:cubicBezTo>
                <a:cubicBezTo>
                  <a:pt x="92" y="215"/>
                  <a:pt x="105" y="222"/>
                  <a:pt x="120" y="236"/>
                </a:cubicBezTo>
                <a:cubicBezTo>
                  <a:pt x="135" y="250"/>
                  <a:pt x="151" y="270"/>
                  <a:pt x="172" y="276"/>
                </a:cubicBezTo>
                <a:cubicBezTo>
                  <a:pt x="212" y="288"/>
                  <a:pt x="258" y="292"/>
                  <a:pt x="300" y="294"/>
                </a:cubicBezTo>
                <a:cubicBezTo>
                  <a:pt x="350" y="293"/>
                  <a:pt x="395" y="308"/>
                  <a:pt x="436" y="284"/>
                </a:cubicBezTo>
                <a:cubicBezTo>
                  <a:pt x="459" y="250"/>
                  <a:pt x="480" y="236"/>
                  <a:pt x="488" y="194"/>
                </a:cubicBezTo>
                <a:cubicBezTo>
                  <a:pt x="487" y="178"/>
                  <a:pt x="491" y="147"/>
                  <a:pt x="470" y="140"/>
                </a:cubicBezTo>
                <a:cubicBezTo>
                  <a:pt x="438" y="108"/>
                  <a:pt x="379" y="115"/>
                  <a:pt x="340" y="114"/>
                </a:cubicBezTo>
                <a:cubicBezTo>
                  <a:pt x="302" y="113"/>
                  <a:pt x="264" y="113"/>
                  <a:pt x="226" y="112"/>
                </a:cubicBezTo>
                <a:cubicBezTo>
                  <a:pt x="209" y="106"/>
                  <a:pt x="200" y="99"/>
                  <a:pt x="190" y="84"/>
                </a:cubicBezTo>
                <a:cubicBezTo>
                  <a:pt x="182" y="51"/>
                  <a:pt x="212" y="43"/>
                  <a:pt x="238" y="36"/>
                </a:cubicBezTo>
                <a:cubicBezTo>
                  <a:pt x="268" y="38"/>
                  <a:pt x="297" y="40"/>
                  <a:pt x="326" y="46"/>
                </a:cubicBezTo>
                <a:cubicBezTo>
                  <a:pt x="337" y="48"/>
                  <a:pt x="347" y="51"/>
                  <a:pt x="358" y="54"/>
                </a:cubicBezTo>
                <a:cubicBezTo>
                  <a:pt x="363" y="55"/>
                  <a:pt x="374" y="58"/>
                  <a:pt x="374" y="58"/>
                </a:cubicBezTo>
                <a:cubicBezTo>
                  <a:pt x="404" y="56"/>
                  <a:pt x="421" y="57"/>
                  <a:pt x="442" y="36"/>
                </a:cubicBezTo>
                <a:cubicBezTo>
                  <a:pt x="444" y="30"/>
                  <a:pt x="448" y="18"/>
                  <a:pt x="448" y="18"/>
                </a:cubicBezTo>
                <a:cubicBezTo>
                  <a:pt x="447" y="12"/>
                  <a:pt x="444" y="0"/>
                  <a:pt x="444"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2" name="Freeform 20">
            <a:extLst>
              <a:ext uri="{FF2B5EF4-FFF2-40B4-BE49-F238E27FC236}">
                <a16:creationId xmlns:a16="http://schemas.microsoft.com/office/drawing/2014/main" id="{1B6CF6E7-120E-4492-83F2-85694EBF0DB2}"/>
              </a:ext>
            </a:extLst>
          </p:cNvPr>
          <p:cNvSpPr>
            <a:spLocks/>
          </p:cNvSpPr>
          <p:nvPr/>
        </p:nvSpPr>
        <p:spPr bwMode="auto">
          <a:xfrm rot="13518279">
            <a:off x="2480470" y="4618038"/>
            <a:ext cx="98425" cy="101600"/>
          </a:xfrm>
          <a:custGeom>
            <a:avLst/>
            <a:gdLst>
              <a:gd name="T0" fmla="*/ 0 w 198"/>
              <a:gd name="T1" fmla="*/ 144 h 144"/>
              <a:gd name="T2" fmla="*/ 28 w 198"/>
              <a:gd name="T3" fmla="*/ 44 h 144"/>
              <a:gd name="T4" fmla="*/ 110 w 198"/>
              <a:gd name="T5" fmla="*/ 0 h 144"/>
              <a:gd name="T6" fmla="*/ 164 w 198"/>
              <a:gd name="T7" fmla="*/ 16 h 144"/>
              <a:gd name="T8" fmla="*/ 180 w 198"/>
              <a:gd name="T9" fmla="*/ 54 h 144"/>
              <a:gd name="T10" fmla="*/ 196 w 198"/>
              <a:gd name="T11" fmla="*/ 114 h 144"/>
              <a:gd name="T12" fmla="*/ 198 w 198"/>
              <a:gd name="T13" fmla="*/ 136 h 144"/>
              <a:gd name="T14" fmla="*/ 0 60000 65536"/>
              <a:gd name="T15" fmla="*/ 0 60000 65536"/>
              <a:gd name="T16" fmla="*/ 0 60000 65536"/>
              <a:gd name="T17" fmla="*/ 0 60000 65536"/>
              <a:gd name="T18" fmla="*/ 0 60000 65536"/>
              <a:gd name="T19" fmla="*/ 0 60000 65536"/>
              <a:gd name="T20" fmla="*/ 0 60000 65536"/>
              <a:gd name="T21" fmla="*/ 0 w 198"/>
              <a:gd name="T22" fmla="*/ 0 h 144"/>
              <a:gd name="T23" fmla="*/ 198 w 198"/>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44">
                <a:moveTo>
                  <a:pt x="0" y="144"/>
                </a:moveTo>
                <a:cubicBezTo>
                  <a:pt x="8" y="113"/>
                  <a:pt x="9" y="70"/>
                  <a:pt x="28" y="44"/>
                </a:cubicBezTo>
                <a:cubicBezTo>
                  <a:pt x="39" y="12"/>
                  <a:pt x="81" y="4"/>
                  <a:pt x="110" y="0"/>
                </a:cubicBezTo>
                <a:cubicBezTo>
                  <a:pt x="138" y="2"/>
                  <a:pt x="144" y="2"/>
                  <a:pt x="164" y="16"/>
                </a:cubicBezTo>
                <a:cubicBezTo>
                  <a:pt x="168" y="29"/>
                  <a:pt x="173" y="43"/>
                  <a:pt x="180" y="54"/>
                </a:cubicBezTo>
                <a:cubicBezTo>
                  <a:pt x="185" y="73"/>
                  <a:pt x="190" y="95"/>
                  <a:pt x="196" y="114"/>
                </a:cubicBezTo>
                <a:cubicBezTo>
                  <a:pt x="197" y="121"/>
                  <a:pt x="198" y="136"/>
                  <a:pt x="198" y="1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3" name="Freeform 21">
            <a:extLst>
              <a:ext uri="{FF2B5EF4-FFF2-40B4-BE49-F238E27FC236}">
                <a16:creationId xmlns:a16="http://schemas.microsoft.com/office/drawing/2014/main" id="{E47C818F-3357-4EB1-981C-3E474C99C77D}"/>
              </a:ext>
            </a:extLst>
          </p:cNvPr>
          <p:cNvSpPr>
            <a:spLocks/>
          </p:cNvSpPr>
          <p:nvPr/>
        </p:nvSpPr>
        <p:spPr bwMode="auto">
          <a:xfrm rot="13518279">
            <a:off x="2795589" y="4117182"/>
            <a:ext cx="84137" cy="260350"/>
          </a:xfrm>
          <a:custGeom>
            <a:avLst/>
            <a:gdLst>
              <a:gd name="T0" fmla="*/ 8 w 54"/>
              <a:gd name="T1" fmla="*/ 0 h 142"/>
              <a:gd name="T2" fmla="*/ 20 w 54"/>
              <a:gd name="T3" fmla="*/ 62 h 142"/>
              <a:gd name="T4" fmla="*/ 34 w 54"/>
              <a:gd name="T5" fmla="*/ 70 h 142"/>
              <a:gd name="T6" fmla="*/ 46 w 54"/>
              <a:gd name="T7" fmla="*/ 82 h 142"/>
              <a:gd name="T8" fmla="*/ 54 w 54"/>
              <a:gd name="T9" fmla="*/ 100 h 142"/>
              <a:gd name="T10" fmla="*/ 36 w 54"/>
              <a:gd name="T11" fmla="*/ 132 h 142"/>
              <a:gd name="T12" fmla="*/ 14 w 54"/>
              <a:gd name="T13" fmla="*/ 142 h 142"/>
              <a:gd name="T14" fmla="*/ 0 60000 65536"/>
              <a:gd name="T15" fmla="*/ 0 60000 65536"/>
              <a:gd name="T16" fmla="*/ 0 60000 65536"/>
              <a:gd name="T17" fmla="*/ 0 60000 65536"/>
              <a:gd name="T18" fmla="*/ 0 60000 65536"/>
              <a:gd name="T19" fmla="*/ 0 60000 65536"/>
              <a:gd name="T20" fmla="*/ 0 60000 65536"/>
              <a:gd name="T21" fmla="*/ 0 w 54"/>
              <a:gd name="T22" fmla="*/ 0 h 142"/>
              <a:gd name="T23" fmla="*/ 54 w 54"/>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42">
                <a:moveTo>
                  <a:pt x="8" y="0"/>
                </a:moveTo>
                <a:cubicBezTo>
                  <a:pt x="0" y="24"/>
                  <a:pt x="6" y="42"/>
                  <a:pt x="20" y="62"/>
                </a:cubicBezTo>
                <a:cubicBezTo>
                  <a:pt x="22" y="65"/>
                  <a:pt x="32" y="68"/>
                  <a:pt x="34" y="70"/>
                </a:cubicBezTo>
                <a:cubicBezTo>
                  <a:pt x="38" y="74"/>
                  <a:pt x="46" y="82"/>
                  <a:pt x="46" y="82"/>
                </a:cubicBezTo>
                <a:cubicBezTo>
                  <a:pt x="51" y="96"/>
                  <a:pt x="48" y="90"/>
                  <a:pt x="54" y="100"/>
                </a:cubicBezTo>
                <a:cubicBezTo>
                  <a:pt x="52" y="112"/>
                  <a:pt x="49" y="126"/>
                  <a:pt x="36" y="132"/>
                </a:cubicBezTo>
                <a:cubicBezTo>
                  <a:pt x="32" y="134"/>
                  <a:pt x="10" y="138"/>
                  <a:pt x="14" y="14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4" name="Text Box 22">
            <a:extLst>
              <a:ext uri="{FF2B5EF4-FFF2-40B4-BE49-F238E27FC236}">
                <a16:creationId xmlns:a16="http://schemas.microsoft.com/office/drawing/2014/main" id="{5D105404-3E13-4770-8F06-3AAF247CFDE3}"/>
              </a:ext>
            </a:extLst>
          </p:cNvPr>
          <p:cNvSpPr txBox="1">
            <a:spLocks noChangeArrowheads="1"/>
          </p:cNvSpPr>
          <p:nvPr/>
        </p:nvSpPr>
        <p:spPr bwMode="auto">
          <a:xfrm>
            <a:off x="5777707" y="4202114"/>
            <a:ext cx="723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PKA</a:t>
            </a:r>
            <a:endParaRPr lang="fr-FR" altLang="cs-CZ" sz="2400" dirty="0">
              <a:solidFill>
                <a:schemeClr val="bg2"/>
              </a:solidFill>
            </a:endParaRPr>
          </a:p>
        </p:txBody>
      </p:sp>
      <p:sp>
        <p:nvSpPr>
          <p:cNvPr id="18455" name="Text Box 23">
            <a:extLst>
              <a:ext uri="{FF2B5EF4-FFF2-40B4-BE49-F238E27FC236}">
                <a16:creationId xmlns:a16="http://schemas.microsoft.com/office/drawing/2014/main" id="{B0A86A70-44D8-474D-8294-8A4C44D8C411}"/>
              </a:ext>
            </a:extLst>
          </p:cNvPr>
          <p:cNvSpPr txBox="1">
            <a:spLocks noChangeArrowheads="1"/>
          </p:cNvSpPr>
          <p:nvPr/>
        </p:nvSpPr>
        <p:spPr bwMode="auto">
          <a:xfrm rot="1950">
            <a:off x="8311357" y="3829050"/>
            <a:ext cx="989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a:solidFill>
                  <a:srgbClr val="993366"/>
                </a:solidFill>
              </a:rPr>
              <a:t>Perilipin</a:t>
            </a:r>
            <a:endParaRPr lang="fr-FR" altLang="cs-CZ" sz="1600">
              <a:solidFill>
                <a:srgbClr val="993366"/>
              </a:solidFill>
            </a:endParaRPr>
          </a:p>
        </p:txBody>
      </p:sp>
      <p:sp>
        <p:nvSpPr>
          <p:cNvPr id="18456" name="Text Box 24">
            <a:extLst>
              <a:ext uri="{FF2B5EF4-FFF2-40B4-BE49-F238E27FC236}">
                <a16:creationId xmlns:a16="http://schemas.microsoft.com/office/drawing/2014/main" id="{F286E7D4-3148-4F77-9E0E-1D076C16D2E1}"/>
              </a:ext>
            </a:extLst>
          </p:cNvPr>
          <p:cNvSpPr txBox="1">
            <a:spLocks noChangeArrowheads="1"/>
          </p:cNvSpPr>
          <p:nvPr/>
        </p:nvSpPr>
        <p:spPr bwMode="auto">
          <a:xfrm>
            <a:off x="3356769" y="3597275"/>
            <a:ext cx="92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a:solidFill>
                  <a:srgbClr val="3366CC"/>
                </a:solidFill>
              </a:rPr>
              <a:t>PDE-3B</a:t>
            </a:r>
            <a:endParaRPr lang="fr-FR" altLang="cs-CZ" sz="2400"/>
          </a:p>
        </p:txBody>
      </p:sp>
      <p:sp>
        <p:nvSpPr>
          <p:cNvPr id="18457" name="Line 25">
            <a:extLst>
              <a:ext uri="{FF2B5EF4-FFF2-40B4-BE49-F238E27FC236}">
                <a16:creationId xmlns:a16="http://schemas.microsoft.com/office/drawing/2014/main" id="{F518FC74-EFB2-4534-B291-29C4633A5B42}"/>
              </a:ext>
            </a:extLst>
          </p:cNvPr>
          <p:cNvSpPr>
            <a:spLocks noChangeShapeType="1"/>
          </p:cNvSpPr>
          <p:nvPr/>
        </p:nvSpPr>
        <p:spPr bwMode="auto">
          <a:xfrm flipV="1">
            <a:off x="4645819" y="4489451"/>
            <a:ext cx="1023938" cy="555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58" name="Rectangle 26">
            <a:extLst>
              <a:ext uri="{FF2B5EF4-FFF2-40B4-BE49-F238E27FC236}">
                <a16:creationId xmlns:a16="http://schemas.microsoft.com/office/drawing/2014/main" id="{5BDCEA1F-A5D7-42A7-AB3A-18510EE0D7A3}"/>
              </a:ext>
            </a:extLst>
          </p:cNvPr>
          <p:cNvSpPr>
            <a:spLocks noChangeArrowheads="1"/>
          </p:cNvSpPr>
          <p:nvPr/>
        </p:nvSpPr>
        <p:spPr bwMode="auto">
          <a:xfrm>
            <a:off x="7001669" y="485776"/>
            <a:ext cx="679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solidFill>
                  <a:srgbClr val="A50021"/>
                </a:solidFill>
              </a:rPr>
              <a:t>FFA</a:t>
            </a:r>
          </a:p>
        </p:txBody>
      </p:sp>
      <p:sp>
        <p:nvSpPr>
          <p:cNvPr id="18459" name="Text Box 27">
            <a:extLst>
              <a:ext uri="{FF2B5EF4-FFF2-40B4-BE49-F238E27FC236}">
                <a16:creationId xmlns:a16="http://schemas.microsoft.com/office/drawing/2014/main" id="{9E74B468-E443-4FCF-9B68-8D621BEA2556}"/>
              </a:ext>
            </a:extLst>
          </p:cNvPr>
          <p:cNvSpPr txBox="1">
            <a:spLocks noChangeArrowheads="1"/>
          </p:cNvSpPr>
          <p:nvPr/>
        </p:nvSpPr>
        <p:spPr bwMode="auto">
          <a:xfrm>
            <a:off x="2637633" y="128111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cs-CZ" sz="1400"/>
          </a:p>
          <a:p>
            <a:endParaRPr lang="fr-FR" altLang="cs-CZ" sz="1400"/>
          </a:p>
        </p:txBody>
      </p:sp>
      <p:sp>
        <p:nvSpPr>
          <p:cNvPr id="18460" name="Rectangle 28">
            <a:extLst>
              <a:ext uri="{FF2B5EF4-FFF2-40B4-BE49-F238E27FC236}">
                <a16:creationId xmlns:a16="http://schemas.microsoft.com/office/drawing/2014/main" id="{479B37C0-8208-4A90-B54D-88BEBC9D0E66}"/>
              </a:ext>
            </a:extLst>
          </p:cNvPr>
          <p:cNvSpPr>
            <a:spLocks noChangeArrowheads="1"/>
          </p:cNvSpPr>
          <p:nvPr/>
        </p:nvSpPr>
        <p:spPr bwMode="auto">
          <a:xfrm>
            <a:off x="1669257" y="4838700"/>
            <a:ext cx="1005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dirty="0">
                <a:latin typeface="Symbol" panose="05050102010706020507" pitchFamily="18" charset="2"/>
              </a:rPr>
              <a:t>b</a:t>
            </a:r>
            <a:r>
              <a:rPr lang="fr-FR" altLang="cs-CZ" b="1" baseline="-25000" dirty="0"/>
              <a:t>1/2</a:t>
            </a:r>
            <a:r>
              <a:rPr lang="fr-FR" altLang="cs-CZ" b="1" dirty="0"/>
              <a:t>-AR,</a:t>
            </a:r>
          </a:p>
          <a:p>
            <a:r>
              <a:rPr lang="cs-CZ" altLang="cs-CZ" b="1" dirty="0"/>
              <a:t>další</a:t>
            </a:r>
            <a:r>
              <a:rPr lang="fr-FR" altLang="cs-CZ" b="1" dirty="0"/>
              <a:t> ?</a:t>
            </a:r>
          </a:p>
        </p:txBody>
      </p:sp>
      <p:sp>
        <p:nvSpPr>
          <p:cNvPr id="18461" name="Oval 29">
            <a:extLst>
              <a:ext uri="{FF2B5EF4-FFF2-40B4-BE49-F238E27FC236}">
                <a16:creationId xmlns:a16="http://schemas.microsoft.com/office/drawing/2014/main" id="{97A92403-49E3-4398-BB05-6BDD81F2B075}"/>
              </a:ext>
            </a:extLst>
          </p:cNvPr>
          <p:cNvSpPr>
            <a:spLocks noChangeArrowheads="1"/>
          </p:cNvSpPr>
          <p:nvPr/>
        </p:nvSpPr>
        <p:spPr bwMode="auto">
          <a:xfrm>
            <a:off x="7366795" y="2674938"/>
            <a:ext cx="1679575" cy="990600"/>
          </a:xfrm>
          <a:prstGeom prst="ellipse">
            <a:avLst/>
          </a:prstGeom>
          <a:solidFill>
            <a:srgbClr val="FFFFCC"/>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b="1"/>
              <a:t>triglycerides</a:t>
            </a:r>
            <a:endParaRPr lang="fr-FR" altLang="cs-CZ" sz="1400" b="1"/>
          </a:p>
        </p:txBody>
      </p:sp>
      <p:sp>
        <p:nvSpPr>
          <p:cNvPr id="18462" name="AutoShape 30">
            <a:extLst>
              <a:ext uri="{FF2B5EF4-FFF2-40B4-BE49-F238E27FC236}">
                <a16:creationId xmlns:a16="http://schemas.microsoft.com/office/drawing/2014/main" id="{C4D0D11F-DD44-4705-88EE-820A2C708490}"/>
              </a:ext>
            </a:extLst>
          </p:cNvPr>
          <p:cNvSpPr>
            <a:spLocks noChangeArrowheads="1"/>
          </p:cNvSpPr>
          <p:nvPr/>
        </p:nvSpPr>
        <p:spPr bwMode="auto">
          <a:xfrm rot="9198219">
            <a:off x="7350919" y="3457575"/>
            <a:ext cx="382588" cy="228600"/>
          </a:xfrm>
          <a:prstGeom prst="pentagon">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63" name="AutoShape 31">
            <a:extLst>
              <a:ext uri="{FF2B5EF4-FFF2-40B4-BE49-F238E27FC236}">
                <a16:creationId xmlns:a16="http://schemas.microsoft.com/office/drawing/2014/main" id="{64E309DD-EFEF-4A98-AD8C-1CC936C3078F}"/>
              </a:ext>
            </a:extLst>
          </p:cNvPr>
          <p:cNvSpPr>
            <a:spLocks noChangeArrowheads="1"/>
          </p:cNvSpPr>
          <p:nvPr/>
        </p:nvSpPr>
        <p:spPr bwMode="auto">
          <a:xfrm rot="5686494">
            <a:off x="8230394" y="2481263"/>
            <a:ext cx="381000" cy="228600"/>
          </a:xfrm>
          <a:prstGeom prst="pentagon">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64" name="AutoShape 32">
            <a:extLst>
              <a:ext uri="{FF2B5EF4-FFF2-40B4-BE49-F238E27FC236}">
                <a16:creationId xmlns:a16="http://schemas.microsoft.com/office/drawing/2014/main" id="{AB853ACB-8CC1-49C0-8810-4D4A101860A4}"/>
              </a:ext>
            </a:extLst>
          </p:cNvPr>
          <p:cNvSpPr>
            <a:spLocks noChangeArrowheads="1"/>
          </p:cNvSpPr>
          <p:nvPr/>
        </p:nvSpPr>
        <p:spPr bwMode="auto">
          <a:xfrm rot="6527931">
            <a:off x="8058151" y="3631407"/>
            <a:ext cx="381000" cy="230187"/>
          </a:xfrm>
          <a:prstGeom prst="pentagon">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65" name="AutoShape 33">
            <a:extLst>
              <a:ext uri="{FF2B5EF4-FFF2-40B4-BE49-F238E27FC236}">
                <a16:creationId xmlns:a16="http://schemas.microsoft.com/office/drawing/2014/main" id="{E2BF0449-85D0-4281-9287-3F116FDFD014}"/>
              </a:ext>
            </a:extLst>
          </p:cNvPr>
          <p:cNvSpPr>
            <a:spLocks noChangeArrowheads="1"/>
          </p:cNvSpPr>
          <p:nvPr/>
        </p:nvSpPr>
        <p:spPr bwMode="auto">
          <a:xfrm rot="6990740">
            <a:off x="7671594" y="3608388"/>
            <a:ext cx="381000" cy="228600"/>
          </a:xfrm>
          <a:prstGeom prst="pentagon">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66" name="Text Box 34">
            <a:extLst>
              <a:ext uri="{FF2B5EF4-FFF2-40B4-BE49-F238E27FC236}">
                <a16:creationId xmlns:a16="http://schemas.microsoft.com/office/drawing/2014/main" id="{CC1FF0C5-F98B-4C7F-BC9C-9505E87FF06F}"/>
              </a:ext>
            </a:extLst>
          </p:cNvPr>
          <p:cNvSpPr txBox="1">
            <a:spLocks noChangeArrowheads="1"/>
          </p:cNvSpPr>
          <p:nvPr/>
        </p:nvSpPr>
        <p:spPr bwMode="auto">
          <a:xfrm>
            <a:off x="4788694" y="3138489"/>
            <a:ext cx="73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PKG</a:t>
            </a:r>
          </a:p>
        </p:txBody>
      </p:sp>
      <p:sp>
        <p:nvSpPr>
          <p:cNvPr id="18467" name="Text Box 35">
            <a:extLst>
              <a:ext uri="{FF2B5EF4-FFF2-40B4-BE49-F238E27FC236}">
                <a16:creationId xmlns:a16="http://schemas.microsoft.com/office/drawing/2014/main" id="{E6B6BCDC-067B-454A-BD20-E6C18D2A3709}"/>
              </a:ext>
            </a:extLst>
          </p:cNvPr>
          <p:cNvSpPr txBox="1">
            <a:spLocks noChangeArrowheads="1"/>
          </p:cNvSpPr>
          <p:nvPr/>
        </p:nvSpPr>
        <p:spPr bwMode="auto">
          <a:xfrm>
            <a:off x="2570958" y="936625"/>
            <a:ext cx="2394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dirty="0"/>
              <a:t>Receptor pro ANF-</a:t>
            </a:r>
            <a:r>
              <a:rPr lang="fr-FR" altLang="cs-CZ" b="1" dirty="0"/>
              <a:t>A</a:t>
            </a:r>
          </a:p>
        </p:txBody>
      </p:sp>
      <p:sp>
        <p:nvSpPr>
          <p:cNvPr id="18468" name="Text Box 36">
            <a:extLst>
              <a:ext uri="{FF2B5EF4-FFF2-40B4-BE49-F238E27FC236}">
                <a16:creationId xmlns:a16="http://schemas.microsoft.com/office/drawing/2014/main" id="{D5C8BACC-2339-4181-AAF4-1FE1FDA126F0}"/>
              </a:ext>
            </a:extLst>
          </p:cNvPr>
          <p:cNvSpPr txBox="1">
            <a:spLocks noChangeArrowheads="1"/>
          </p:cNvSpPr>
          <p:nvPr/>
        </p:nvSpPr>
        <p:spPr bwMode="auto">
          <a:xfrm>
            <a:off x="4167983" y="2476501"/>
            <a:ext cx="904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t>cGMP</a:t>
            </a:r>
            <a:endParaRPr lang="fr-FR" altLang="cs-CZ" sz="1400" b="1"/>
          </a:p>
        </p:txBody>
      </p:sp>
      <p:sp>
        <p:nvSpPr>
          <p:cNvPr id="18469" name="Line 37">
            <a:extLst>
              <a:ext uri="{FF2B5EF4-FFF2-40B4-BE49-F238E27FC236}">
                <a16:creationId xmlns:a16="http://schemas.microsoft.com/office/drawing/2014/main" id="{1F0699EE-6E95-4700-A40C-605DE6576D4F}"/>
              </a:ext>
            </a:extLst>
          </p:cNvPr>
          <p:cNvSpPr>
            <a:spLocks noChangeShapeType="1"/>
          </p:cNvSpPr>
          <p:nvPr/>
        </p:nvSpPr>
        <p:spPr bwMode="auto">
          <a:xfrm flipH="1" flipV="1">
            <a:off x="4223545" y="2341563"/>
            <a:ext cx="188913" cy="207962"/>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8470" name="Line 38">
            <a:extLst>
              <a:ext uri="{FF2B5EF4-FFF2-40B4-BE49-F238E27FC236}">
                <a16:creationId xmlns:a16="http://schemas.microsoft.com/office/drawing/2014/main" id="{37EA8918-4668-4523-9AE0-E61D85289A60}"/>
              </a:ext>
            </a:extLst>
          </p:cNvPr>
          <p:cNvSpPr>
            <a:spLocks noChangeShapeType="1"/>
          </p:cNvSpPr>
          <p:nvPr/>
        </p:nvSpPr>
        <p:spPr bwMode="auto">
          <a:xfrm flipV="1">
            <a:off x="5479258" y="3073400"/>
            <a:ext cx="301625" cy="198438"/>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71" name="Line 39">
            <a:extLst>
              <a:ext uri="{FF2B5EF4-FFF2-40B4-BE49-F238E27FC236}">
                <a16:creationId xmlns:a16="http://schemas.microsoft.com/office/drawing/2014/main" id="{857CD807-E76D-4B45-845B-2A96D7C1D7B2}"/>
              </a:ext>
            </a:extLst>
          </p:cNvPr>
          <p:cNvSpPr>
            <a:spLocks noChangeShapeType="1"/>
          </p:cNvSpPr>
          <p:nvPr/>
        </p:nvSpPr>
        <p:spPr bwMode="auto">
          <a:xfrm flipV="1">
            <a:off x="7344569" y="911225"/>
            <a:ext cx="0" cy="2089150"/>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72" name="Text Box 40">
            <a:extLst>
              <a:ext uri="{FF2B5EF4-FFF2-40B4-BE49-F238E27FC236}">
                <a16:creationId xmlns:a16="http://schemas.microsoft.com/office/drawing/2014/main" id="{3929EA61-9259-405D-A96F-1E644B9784AE}"/>
              </a:ext>
            </a:extLst>
          </p:cNvPr>
          <p:cNvSpPr txBox="1">
            <a:spLocks noChangeArrowheads="1"/>
          </p:cNvSpPr>
          <p:nvPr/>
        </p:nvSpPr>
        <p:spPr bwMode="auto">
          <a:xfrm>
            <a:off x="5952333" y="1577975"/>
            <a:ext cx="1074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a:solidFill>
                  <a:srgbClr val="A50021"/>
                </a:solidFill>
              </a:rPr>
              <a:t>ALBP-FA</a:t>
            </a:r>
          </a:p>
        </p:txBody>
      </p:sp>
      <p:sp>
        <p:nvSpPr>
          <p:cNvPr id="18473" name="Text Box 41">
            <a:extLst>
              <a:ext uri="{FF2B5EF4-FFF2-40B4-BE49-F238E27FC236}">
                <a16:creationId xmlns:a16="http://schemas.microsoft.com/office/drawing/2014/main" id="{F58A3926-C145-4412-850E-09674F150444}"/>
              </a:ext>
            </a:extLst>
          </p:cNvPr>
          <p:cNvSpPr txBox="1">
            <a:spLocks noChangeArrowheads="1"/>
          </p:cNvSpPr>
          <p:nvPr/>
        </p:nvSpPr>
        <p:spPr bwMode="auto">
          <a:xfrm>
            <a:off x="4067969" y="1857375"/>
            <a:ext cx="450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solidFill>
                  <a:schemeClr val="bg2"/>
                </a:solidFill>
              </a:rPr>
              <a:t>GC</a:t>
            </a:r>
          </a:p>
        </p:txBody>
      </p:sp>
      <p:sp>
        <p:nvSpPr>
          <p:cNvPr id="18474" name="AutoShape 42">
            <a:extLst>
              <a:ext uri="{FF2B5EF4-FFF2-40B4-BE49-F238E27FC236}">
                <a16:creationId xmlns:a16="http://schemas.microsoft.com/office/drawing/2014/main" id="{5E4CD683-8179-4529-946E-B74378077795}"/>
              </a:ext>
            </a:extLst>
          </p:cNvPr>
          <p:cNvSpPr>
            <a:spLocks noChangeArrowheads="1"/>
          </p:cNvSpPr>
          <p:nvPr/>
        </p:nvSpPr>
        <p:spPr bwMode="auto">
          <a:xfrm rot="17971300">
            <a:off x="3336132" y="5265738"/>
            <a:ext cx="838200" cy="228600"/>
          </a:xfrm>
          <a:prstGeom prst="roundRect">
            <a:avLst>
              <a:gd name="adj" fmla="val 16667"/>
            </a:avLst>
          </a:prstGeom>
          <a:solidFill>
            <a:srgbClr val="339933"/>
          </a:solidFill>
          <a:ln w="38100">
            <a:solidFill>
              <a:srgbClr val="33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400" b="1"/>
              <a:t>AC</a:t>
            </a:r>
          </a:p>
        </p:txBody>
      </p:sp>
      <p:sp>
        <p:nvSpPr>
          <p:cNvPr id="18475" name="AutoShape 43">
            <a:extLst>
              <a:ext uri="{FF2B5EF4-FFF2-40B4-BE49-F238E27FC236}">
                <a16:creationId xmlns:a16="http://schemas.microsoft.com/office/drawing/2014/main" id="{461942BA-4D8B-4B53-9B62-491F5D431C89}"/>
              </a:ext>
            </a:extLst>
          </p:cNvPr>
          <p:cNvSpPr>
            <a:spLocks noChangeArrowheads="1"/>
          </p:cNvSpPr>
          <p:nvPr/>
        </p:nvSpPr>
        <p:spPr bwMode="auto">
          <a:xfrm rot="2237535">
            <a:off x="3286919" y="4841875"/>
            <a:ext cx="306388" cy="381000"/>
          </a:xfrm>
          <a:custGeom>
            <a:avLst/>
            <a:gdLst>
              <a:gd name="T0" fmla="*/ 268090 w 21600"/>
              <a:gd name="T1" fmla="*/ 190500 h 21600"/>
              <a:gd name="T2" fmla="*/ 153194 w 21600"/>
              <a:gd name="T3" fmla="*/ 381000 h 21600"/>
              <a:gd name="T4" fmla="*/ 38299 w 21600"/>
              <a:gd name="T5" fmla="*/ 190500 h 21600"/>
              <a:gd name="T6" fmla="*/ 15319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339933"/>
          </a:solidFill>
          <a:ln w="28575">
            <a:solidFill>
              <a:srgbClr val="339933"/>
            </a:solidFill>
            <a:miter lim="800000"/>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400" b="1"/>
              <a:t>Gs</a:t>
            </a:r>
          </a:p>
        </p:txBody>
      </p:sp>
      <p:sp>
        <p:nvSpPr>
          <p:cNvPr id="18476" name="AutoShape 44">
            <a:extLst>
              <a:ext uri="{FF2B5EF4-FFF2-40B4-BE49-F238E27FC236}">
                <a16:creationId xmlns:a16="http://schemas.microsoft.com/office/drawing/2014/main" id="{A811C123-ECE4-4E6B-BFFC-BB5AAE5541A7}"/>
              </a:ext>
            </a:extLst>
          </p:cNvPr>
          <p:cNvSpPr>
            <a:spLocks noChangeArrowheads="1"/>
          </p:cNvSpPr>
          <p:nvPr/>
        </p:nvSpPr>
        <p:spPr bwMode="auto">
          <a:xfrm rot="1469650">
            <a:off x="3988594" y="5251450"/>
            <a:ext cx="304800" cy="381000"/>
          </a:xfrm>
          <a:custGeom>
            <a:avLst/>
            <a:gdLst>
              <a:gd name="T0" fmla="*/ 266700 w 21600"/>
              <a:gd name="T1" fmla="*/ 190500 h 21600"/>
              <a:gd name="T2" fmla="*/ 152400 w 21600"/>
              <a:gd name="T3" fmla="*/ 381000 h 21600"/>
              <a:gd name="T4" fmla="*/ 38100 w 21600"/>
              <a:gd name="T5" fmla="*/ 190500 h 21600"/>
              <a:gd name="T6" fmla="*/ 1524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339933"/>
          </a:solidFill>
          <a:ln w="28575">
            <a:solidFill>
              <a:srgbClr val="339933"/>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1400" b="1"/>
          </a:p>
        </p:txBody>
      </p:sp>
      <p:sp>
        <p:nvSpPr>
          <p:cNvPr id="18477" name="Text Box 45">
            <a:extLst>
              <a:ext uri="{FF2B5EF4-FFF2-40B4-BE49-F238E27FC236}">
                <a16:creationId xmlns:a16="http://schemas.microsoft.com/office/drawing/2014/main" id="{5E150169-7943-4289-8504-DC734FC01319}"/>
              </a:ext>
            </a:extLst>
          </p:cNvPr>
          <p:cNvSpPr txBox="1">
            <a:spLocks noChangeArrowheads="1"/>
          </p:cNvSpPr>
          <p:nvPr/>
        </p:nvSpPr>
        <p:spPr bwMode="auto">
          <a:xfrm rot="17589148">
            <a:off x="3964782" y="5275263"/>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t>Gi</a:t>
            </a:r>
          </a:p>
        </p:txBody>
      </p:sp>
      <p:sp>
        <p:nvSpPr>
          <p:cNvPr id="18478" name="Text Box 46">
            <a:extLst>
              <a:ext uri="{FF2B5EF4-FFF2-40B4-BE49-F238E27FC236}">
                <a16:creationId xmlns:a16="http://schemas.microsoft.com/office/drawing/2014/main" id="{9D9C7F50-9450-4132-A85F-D274A590C982}"/>
              </a:ext>
            </a:extLst>
          </p:cNvPr>
          <p:cNvSpPr txBox="1">
            <a:spLocks noChangeArrowheads="1"/>
          </p:cNvSpPr>
          <p:nvPr/>
        </p:nvSpPr>
        <p:spPr bwMode="auto">
          <a:xfrm>
            <a:off x="5596733" y="2816225"/>
            <a:ext cx="110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400" b="1">
                <a:solidFill>
                  <a:srgbClr val="3366CC"/>
                </a:solidFill>
              </a:rPr>
              <a:t>HSL</a:t>
            </a:r>
            <a:endParaRPr lang="fr-FR" altLang="cs-CZ" sz="2400">
              <a:solidFill>
                <a:srgbClr val="3366CC"/>
              </a:solidFill>
            </a:endParaRPr>
          </a:p>
        </p:txBody>
      </p:sp>
      <p:sp>
        <p:nvSpPr>
          <p:cNvPr id="18479" name="Text Box 47">
            <a:extLst>
              <a:ext uri="{FF2B5EF4-FFF2-40B4-BE49-F238E27FC236}">
                <a16:creationId xmlns:a16="http://schemas.microsoft.com/office/drawing/2014/main" id="{8C4794FA-B3D1-4DFB-87EC-9BAC2F22AA65}"/>
              </a:ext>
            </a:extLst>
          </p:cNvPr>
          <p:cNvSpPr txBox="1">
            <a:spLocks noChangeArrowheads="1"/>
          </p:cNvSpPr>
          <p:nvPr/>
        </p:nvSpPr>
        <p:spPr bwMode="auto">
          <a:xfrm>
            <a:off x="3139282" y="2674938"/>
            <a:ext cx="481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IRS</a:t>
            </a:r>
          </a:p>
        </p:txBody>
      </p:sp>
      <p:sp>
        <p:nvSpPr>
          <p:cNvPr id="18480" name="Text Box 48">
            <a:extLst>
              <a:ext uri="{FF2B5EF4-FFF2-40B4-BE49-F238E27FC236}">
                <a16:creationId xmlns:a16="http://schemas.microsoft.com/office/drawing/2014/main" id="{0979DA6A-4681-4CD3-9CAD-9C3CAD8442A5}"/>
              </a:ext>
            </a:extLst>
          </p:cNvPr>
          <p:cNvSpPr txBox="1">
            <a:spLocks noChangeArrowheads="1"/>
          </p:cNvSpPr>
          <p:nvPr/>
        </p:nvSpPr>
        <p:spPr bwMode="auto">
          <a:xfrm>
            <a:off x="2651920" y="3151188"/>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t>PI3-K</a:t>
            </a:r>
          </a:p>
        </p:txBody>
      </p:sp>
      <p:sp>
        <p:nvSpPr>
          <p:cNvPr id="18481" name="Text Box 49">
            <a:extLst>
              <a:ext uri="{FF2B5EF4-FFF2-40B4-BE49-F238E27FC236}">
                <a16:creationId xmlns:a16="http://schemas.microsoft.com/office/drawing/2014/main" id="{D71068C2-A10B-41A6-B4BB-1C4248B75A1D}"/>
              </a:ext>
            </a:extLst>
          </p:cNvPr>
          <p:cNvSpPr txBox="1">
            <a:spLocks noChangeArrowheads="1"/>
          </p:cNvSpPr>
          <p:nvPr/>
        </p:nvSpPr>
        <p:spPr bwMode="auto">
          <a:xfrm>
            <a:off x="2628107" y="3616326"/>
            <a:ext cx="5645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PKB</a:t>
            </a:r>
          </a:p>
        </p:txBody>
      </p:sp>
      <p:grpSp>
        <p:nvGrpSpPr>
          <p:cNvPr id="18482" name="Group 50">
            <a:extLst>
              <a:ext uri="{FF2B5EF4-FFF2-40B4-BE49-F238E27FC236}">
                <a16:creationId xmlns:a16="http://schemas.microsoft.com/office/drawing/2014/main" id="{57F17010-4EA2-449F-922D-D7A5309BBC38}"/>
              </a:ext>
            </a:extLst>
          </p:cNvPr>
          <p:cNvGrpSpPr>
            <a:grpSpLocks/>
          </p:cNvGrpSpPr>
          <p:nvPr/>
        </p:nvGrpSpPr>
        <p:grpSpPr bwMode="auto">
          <a:xfrm rot="5826821">
            <a:off x="2513807" y="1733550"/>
            <a:ext cx="469900" cy="1193800"/>
            <a:chOff x="364" y="940"/>
            <a:chExt cx="296" cy="752"/>
          </a:xfrm>
        </p:grpSpPr>
        <p:sp>
          <p:nvSpPr>
            <p:cNvPr id="18541" name="Oval 51">
              <a:extLst>
                <a:ext uri="{FF2B5EF4-FFF2-40B4-BE49-F238E27FC236}">
                  <a16:creationId xmlns:a16="http://schemas.microsoft.com/office/drawing/2014/main" id="{9A51FC4E-82C8-4E2D-A642-3375A6F209D0}"/>
                </a:ext>
              </a:extLst>
            </p:cNvPr>
            <p:cNvSpPr>
              <a:spLocks noChangeArrowheads="1"/>
            </p:cNvSpPr>
            <p:nvPr/>
          </p:nvSpPr>
          <p:spPr bwMode="auto">
            <a:xfrm rot="-8919643">
              <a:off x="506" y="1233"/>
              <a:ext cx="53" cy="459"/>
            </a:xfrm>
            <a:prstGeom prst="ellipse">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42" name="Oval 52">
              <a:extLst>
                <a:ext uri="{FF2B5EF4-FFF2-40B4-BE49-F238E27FC236}">
                  <a16:creationId xmlns:a16="http://schemas.microsoft.com/office/drawing/2014/main" id="{9EC55E5A-E3F2-4D1F-A292-A12C2E1DB51C}"/>
                </a:ext>
              </a:extLst>
            </p:cNvPr>
            <p:cNvSpPr>
              <a:spLocks noChangeArrowheads="1"/>
            </p:cNvSpPr>
            <p:nvPr/>
          </p:nvSpPr>
          <p:spPr bwMode="auto">
            <a:xfrm rot="-8919643">
              <a:off x="607" y="1001"/>
              <a:ext cx="53" cy="459"/>
            </a:xfrm>
            <a:prstGeom prst="ellipse">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43" name="Oval 53">
              <a:extLst>
                <a:ext uri="{FF2B5EF4-FFF2-40B4-BE49-F238E27FC236}">
                  <a16:creationId xmlns:a16="http://schemas.microsoft.com/office/drawing/2014/main" id="{B3F02BE3-F8D7-4FC8-9453-4FCD0267C474}"/>
                </a:ext>
              </a:extLst>
            </p:cNvPr>
            <p:cNvSpPr>
              <a:spLocks noChangeArrowheads="1"/>
            </p:cNvSpPr>
            <p:nvPr/>
          </p:nvSpPr>
          <p:spPr bwMode="auto">
            <a:xfrm rot="12680357" flipH="1">
              <a:off x="364" y="1159"/>
              <a:ext cx="53" cy="459"/>
            </a:xfrm>
            <a:prstGeom prst="ellipse">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44" name="Oval 54">
              <a:extLst>
                <a:ext uri="{FF2B5EF4-FFF2-40B4-BE49-F238E27FC236}">
                  <a16:creationId xmlns:a16="http://schemas.microsoft.com/office/drawing/2014/main" id="{63AFD2FF-3245-4F91-921B-0E6063D3E3BC}"/>
                </a:ext>
              </a:extLst>
            </p:cNvPr>
            <p:cNvSpPr>
              <a:spLocks noChangeArrowheads="1"/>
            </p:cNvSpPr>
            <p:nvPr/>
          </p:nvSpPr>
          <p:spPr bwMode="auto">
            <a:xfrm rot="12680357" flipH="1">
              <a:off x="542" y="940"/>
              <a:ext cx="53" cy="459"/>
            </a:xfrm>
            <a:prstGeom prst="ellipse">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8483" name="Text Box 55">
            <a:extLst>
              <a:ext uri="{FF2B5EF4-FFF2-40B4-BE49-F238E27FC236}">
                <a16:creationId xmlns:a16="http://schemas.microsoft.com/office/drawing/2014/main" id="{59C8A2F8-5BF2-4E93-A892-DC059799CFEE}"/>
              </a:ext>
            </a:extLst>
          </p:cNvPr>
          <p:cNvSpPr txBox="1">
            <a:spLocks noChangeArrowheads="1"/>
          </p:cNvSpPr>
          <p:nvPr/>
        </p:nvSpPr>
        <p:spPr bwMode="auto">
          <a:xfrm>
            <a:off x="1273969" y="1473200"/>
            <a:ext cx="137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dirty="0"/>
              <a:t>Inzulínový </a:t>
            </a:r>
          </a:p>
          <a:p>
            <a:r>
              <a:rPr lang="cs-CZ" altLang="cs-CZ" b="1" dirty="0"/>
              <a:t>receptor</a:t>
            </a:r>
            <a:endParaRPr lang="fr-FR" altLang="cs-CZ" b="1" dirty="0"/>
          </a:p>
        </p:txBody>
      </p:sp>
      <p:sp>
        <p:nvSpPr>
          <p:cNvPr id="18484" name="Line 56">
            <a:extLst>
              <a:ext uri="{FF2B5EF4-FFF2-40B4-BE49-F238E27FC236}">
                <a16:creationId xmlns:a16="http://schemas.microsoft.com/office/drawing/2014/main" id="{F7B34EC3-BC45-4B1E-8BFF-F86299BF9A2E}"/>
              </a:ext>
            </a:extLst>
          </p:cNvPr>
          <p:cNvSpPr>
            <a:spLocks noChangeShapeType="1"/>
          </p:cNvSpPr>
          <p:nvPr/>
        </p:nvSpPr>
        <p:spPr bwMode="auto">
          <a:xfrm>
            <a:off x="2918619" y="3405188"/>
            <a:ext cx="6350" cy="2841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85" name="Line 57">
            <a:extLst>
              <a:ext uri="{FF2B5EF4-FFF2-40B4-BE49-F238E27FC236}">
                <a16:creationId xmlns:a16="http://schemas.microsoft.com/office/drawing/2014/main" id="{06686CEE-9EE4-4CC9-AFA8-3616CFF37D5E}"/>
              </a:ext>
            </a:extLst>
          </p:cNvPr>
          <p:cNvSpPr>
            <a:spLocks noChangeShapeType="1"/>
          </p:cNvSpPr>
          <p:nvPr/>
        </p:nvSpPr>
        <p:spPr bwMode="auto">
          <a:xfrm rot="2164969" flipH="1" flipV="1">
            <a:off x="4072732" y="4652963"/>
            <a:ext cx="19050" cy="3286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86" name="Line 58">
            <a:extLst>
              <a:ext uri="{FF2B5EF4-FFF2-40B4-BE49-F238E27FC236}">
                <a16:creationId xmlns:a16="http://schemas.microsoft.com/office/drawing/2014/main" id="{D9E698F3-BC96-42BE-8F7A-4CF22195F07E}"/>
              </a:ext>
            </a:extLst>
          </p:cNvPr>
          <p:cNvSpPr>
            <a:spLocks noChangeShapeType="1"/>
          </p:cNvSpPr>
          <p:nvPr/>
        </p:nvSpPr>
        <p:spPr bwMode="auto">
          <a:xfrm rot="10800000" flipV="1">
            <a:off x="2929732" y="2938464"/>
            <a:ext cx="273050" cy="2381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87" name="Text Box 59">
            <a:extLst>
              <a:ext uri="{FF2B5EF4-FFF2-40B4-BE49-F238E27FC236}">
                <a16:creationId xmlns:a16="http://schemas.microsoft.com/office/drawing/2014/main" id="{CD11A05B-EFCE-47E9-92B0-C49B3648762A}"/>
              </a:ext>
            </a:extLst>
          </p:cNvPr>
          <p:cNvSpPr txBox="1">
            <a:spLocks noChangeArrowheads="1"/>
          </p:cNvSpPr>
          <p:nvPr/>
        </p:nvSpPr>
        <p:spPr bwMode="auto">
          <a:xfrm rot="16200000">
            <a:off x="6501607" y="2960688"/>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400" b="1"/>
              <a:t>HSL</a:t>
            </a:r>
            <a:endParaRPr lang="fr-FR" altLang="cs-CZ" sz="2400" b="1">
              <a:solidFill>
                <a:srgbClr val="FF0000"/>
              </a:solidFill>
            </a:endParaRPr>
          </a:p>
        </p:txBody>
      </p:sp>
      <p:sp>
        <p:nvSpPr>
          <p:cNvPr id="18488" name="Rectangle 60">
            <a:extLst>
              <a:ext uri="{FF2B5EF4-FFF2-40B4-BE49-F238E27FC236}">
                <a16:creationId xmlns:a16="http://schemas.microsoft.com/office/drawing/2014/main" id="{555AA73A-3BFC-4589-9637-A6F95A27F8B4}"/>
              </a:ext>
            </a:extLst>
          </p:cNvPr>
          <p:cNvSpPr>
            <a:spLocks noChangeArrowheads="1"/>
          </p:cNvSpPr>
          <p:nvPr/>
        </p:nvSpPr>
        <p:spPr bwMode="auto">
          <a:xfrm rot="16200000">
            <a:off x="7219157" y="3084513"/>
            <a:ext cx="273050" cy="206375"/>
          </a:xfrm>
          <a:prstGeom prst="rect">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89" name="Line 61">
            <a:extLst>
              <a:ext uri="{FF2B5EF4-FFF2-40B4-BE49-F238E27FC236}">
                <a16:creationId xmlns:a16="http://schemas.microsoft.com/office/drawing/2014/main" id="{474F55F6-AD9F-488B-9BAA-ACA6975F916F}"/>
              </a:ext>
            </a:extLst>
          </p:cNvPr>
          <p:cNvSpPr>
            <a:spLocks noChangeShapeType="1"/>
          </p:cNvSpPr>
          <p:nvPr/>
        </p:nvSpPr>
        <p:spPr bwMode="auto">
          <a:xfrm>
            <a:off x="3167858" y="3752850"/>
            <a:ext cx="244475" cy="6350"/>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90" name="AutoShape 62">
            <a:extLst>
              <a:ext uri="{FF2B5EF4-FFF2-40B4-BE49-F238E27FC236}">
                <a16:creationId xmlns:a16="http://schemas.microsoft.com/office/drawing/2014/main" id="{269B6377-5D4D-4D59-8953-6FEEF2E76C52}"/>
              </a:ext>
            </a:extLst>
          </p:cNvPr>
          <p:cNvSpPr>
            <a:spLocks noChangeArrowheads="1"/>
          </p:cNvSpPr>
          <p:nvPr/>
        </p:nvSpPr>
        <p:spPr bwMode="auto">
          <a:xfrm rot="9962078">
            <a:off x="8427244" y="3589338"/>
            <a:ext cx="381000"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1" name="AutoShape 63">
            <a:extLst>
              <a:ext uri="{FF2B5EF4-FFF2-40B4-BE49-F238E27FC236}">
                <a16:creationId xmlns:a16="http://schemas.microsoft.com/office/drawing/2014/main" id="{056B7FB2-905F-432D-A03D-47A37D3413D8}"/>
              </a:ext>
            </a:extLst>
          </p:cNvPr>
          <p:cNvSpPr>
            <a:spLocks noChangeArrowheads="1"/>
          </p:cNvSpPr>
          <p:nvPr/>
        </p:nvSpPr>
        <p:spPr bwMode="auto">
          <a:xfrm rot="8434782">
            <a:off x="8752683" y="3427413"/>
            <a:ext cx="382587"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2" name="AutoShape 64">
            <a:extLst>
              <a:ext uri="{FF2B5EF4-FFF2-40B4-BE49-F238E27FC236}">
                <a16:creationId xmlns:a16="http://schemas.microsoft.com/office/drawing/2014/main" id="{89D6EC05-DFDE-4531-9D04-5C94BD2E1F5B}"/>
              </a:ext>
            </a:extLst>
          </p:cNvPr>
          <p:cNvSpPr>
            <a:spLocks noChangeArrowheads="1"/>
          </p:cNvSpPr>
          <p:nvPr/>
        </p:nvSpPr>
        <p:spPr bwMode="auto">
          <a:xfrm rot="6059187">
            <a:off x="8927307" y="3133725"/>
            <a:ext cx="381000"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3" name="AutoShape 65">
            <a:extLst>
              <a:ext uri="{FF2B5EF4-FFF2-40B4-BE49-F238E27FC236}">
                <a16:creationId xmlns:a16="http://schemas.microsoft.com/office/drawing/2014/main" id="{A4E9B287-4F61-4A84-93AD-394D49715142}"/>
              </a:ext>
            </a:extLst>
          </p:cNvPr>
          <p:cNvSpPr>
            <a:spLocks noChangeArrowheads="1"/>
          </p:cNvSpPr>
          <p:nvPr/>
        </p:nvSpPr>
        <p:spPr bwMode="auto">
          <a:xfrm rot="3497900">
            <a:off x="8863807" y="2792413"/>
            <a:ext cx="381000"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4" name="AutoShape 66">
            <a:extLst>
              <a:ext uri="{FF2B5EF4-FFF2-40B4-BE49-F238E27FC236}">
                <a16:creationId xmlns:a16="http://schemas.microsoft.com/office/drawing/2014/main" id="{36D1A1DE-9D3F-4C49-9C82-803B51AF58B9}"/>
              </a:ext>
            </a:extLst>
          </p:cNvPr>
          <p:cNvSpPr>
            <a:spLocks noChangeArrowheads="1"/>
          </p:cNvSpPr>
          <p:nvPr/>
        </p:nvSpPr>
        <p:spPr bwMode="auto">
          <a:xfrm rot="1284873">
            <a:off x="8593933" y="2568575"/>
            <a:ext cx="382587"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5" name="AutoShape 67">
            <a:extLst>
              <a:ext uri="{FF2B5EF4-FFF2-40B4-BE49-F238E27FC236}">
                <a16:creationId xmlns:a16="http://schemas.microsoft.com/office/drawing/2014/main" id="{87DAA7C8-8F2D-4C42-95B6-1A08C9C2C356}"/>
              </a:ext>
            </a:extLst>
          </p:cNvPr>
          <p:cNvSpPr>
            <a:spLocks noChangeArrowheads="1"/>
          </p:cNvSpPr>
          <p:nvPr/>
        </p:nvSpPr>
        <p:spPr bwMode="auto">
          <a:xfrm>
            <a:off x="6076157" y="2193926"/>
            <a:ext cx="925512" cy="593725"/>
          </a:xfrm>
          <a:prstGeom prst="curvedDownArrow">
            <a:avLst>
              <a:gd name="adj1" fmla="val 21585"/>
              <a:gd name="adj2" fmla="val 52762"/>
              <a:gd name="adj3" fmla="val 37167"/>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6" name="Oval 68">
            <a:extLst>
              <a:ext uri="{FF2B5EF4-FFF2-40B4-BE49-F238E27FC236}">
                <a16:creationId xmlns:a16="http://schemas.microsoft.com/office/drawing/2014/main" id="{70F1F725-7502-4B3A-B5BC-DA46A959ECC9}"/>
              </a:ext>
            </a:extLst>
          </p:cNvPr>
          <p:cNvSpPr>
            <a:spLocks noChangeArrowheads="1"/>
          </p:cNvSpPr>
          <p:nvPr/>
        </p:nvSpPr>
        <p:spPr bwMode="auto">
          <a:xfrm>
            <a:off x="6968332" y="2557463"/>
            <a:ext cx="309562" cy="309562"/>
          </a:xfrm>
          <a:prstGeom prst="ellipse">
            <a:avLst/>
          </a:prstGeom>
          <a:solidFill>
            <a:srgbClr val="A50021"/>
          </a:solidFill>
          <a:ln w="9525">
            <a:solidFill>
              <a:srgbClr val="A5002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7" name="Oval 69">
            <a:extLst>
              <a:ext uri="{FF2B5EF4-FFF2-40B4-BE49-F238E27FC236}">
                <a16:creationId xmlns:a16="http://schemas.microsoft.com/office/drawing/2014/main" id="{5E3119B9-1AF2-4868-B0E7-233D8C6E3F41}"/>
              </a:ext>
            </a:extLst>
          </p:cNvPr>
          <p:cNvSpPr>
            <a:spLocks noChangeArrowheads="1"/>
          </p:cNvSpPr>
          <p:nvPr/>
        </p:nvSpPr>
        <p:spPr bwMode="auto">
          <a:xfrm>
            <a:off x="6968332" y="2065338"/>
            <a:ext cx="309562" cy="309562"/>
          </a:xfrm>
          <a:prstGeom prst="ellipse">
            <a:avLst/>
          </a:prstGeom>
          <a:solidFill>
            <a:srgbClr val="A50021"/>
          </a:solidFill>
          <a:ln w="9525">
            <a:solidFill>
              <a:srgbClr val="A5002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8" name="Oval 70">
            <a:extLst>
              <a:ext uri="{FF2B5EF4-FFF2-40B4-BE49-F238E27FC236}">
                <a16:creationId xmlns:a16="http://schemas.microsoft.com/office/drawing/2014/main" id="{B036BEDC-A184-456D-98AB-F868D563DE2F}"/>
              </a:ext>
            </a:extLst>
          </p:cNvPr>
          <p:cNvSpPr>
            <a:spLocks noChangeArrowheads="1"/>
          </p:cNvSpPr>
          <p:nvPr/>
        </p:nvSpPr>
        <p:spPr bwMode="auto">
          <a:xfrm>
            <a:off x="6968332" y="1593851"/>
            <a:ext cx="309562" cy="309563"/>
          </a:xfrm>
          <a:prstGeom prst="ellipse">
            <a:avLst/>
          </a:prstGeom>
          <a:solidFill>
            <a:srgbClr val="A50021"/>
          </a:solidFill>
          <a:ln w="9525">
            <a:solidFill>
              <a:srgbClr val="A5002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9" name="Rectangle 71">
            <a:extLst>
              <a:ext uri="{FF2B5EF4-FFF2-40B4-BE49-F238E27FC236}">
                <a16:creationId xmlns:a16="http://schemas.microsoft.com/office/drawing/2014/main" id="{0722BE22-525D-4996-8C8D-90D7FEDBC994}"/>
              </a:ext>
            </a:extLst>
          </p:cNvPr>
          <p:cNvSpPr>
            <a:spLocks noChangeArrowheads="1"/>
          </p:cNvSpPr>
          <p:nvPr/>
        </p:nvSpPr>
        <p:spPr bwMode="auto">
          <a:xfrm rot="19343936" flipV="1">
            <a:off x="3842544" y="1557338"/>
            <a:ext cx="77788" cy="762000"/>
          </a:xfrm>
          <a:prstGeom prst="rect">
            <a:avLst/>
          </a:prstGeom>
          <a:solidFill>
            <a:srgbClr val="009999"/>
          </a:solidFill>
          <a:ln w="9525">
            <a:solidFill>
              <a:srgbClr val="009999"/>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00" name="Rectangle 72" descr="blanc)">
            <a:extLst>
              <a:ext uri="{FF2B5EF4-FFF2-40B4-BE49-F238E27FC236}">
                <a16:creationId xmlns:a16="http://schemas.microsoft.com/office/drawing/2014/main" id="{2A9545B4-F313-4A57-A7F3-818DEB3ACE22}"/>
              </a:ext>
            </a:extLst>
          </p:cNvPr>
          <p:cNvSpPr>
            <a:spLocks noChangeArrowheads="1"/>
          </p:cNvSpPr>
          <p:nvPr/>
        </p:nvSpPr>
        <p:spPr bwMode="auto">
          <a:xfrm rot="19343936" flipV="1">
            <a:off x="3907632" y="1892300"/>
            <a:ext cx="228600" cy="457200"/>
          </a:xfrm>
          <a:prstGeom prst="rect">
            <a:avLst/>
          </a:prstGeom>
          <a:pattFill prst="dkHorz">
            <a:fgClr>
              <a:srgbClr val="009999"/>
            </a:fgClr>
            <a:bgClr>
              <a:srgbClr val="FFFFFF"/>
            </a:bgClr>
          </a:pattFill>
          <a:ln w="9525">
            <a:solidFill>
              <a:srgbClr val="009999"/>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01" name="Line 73">
            <a:extLst>
              <a:ext uri="{FF2B5EF4-FFF2-40B4-BE49-F238E27FC236}">
                <a16:creationId xmlns:a16="http://schemas.microsoft.com/office/drawing/2014/main" id="{367D0025-F3DE-44E3-8666-CB9CB9E283AC}"/>
              </a:ext>
            </a:extLst>
          </p:cNvPr>
          <p:cNvSpPr>
            <a:spLocks noChangeShapeType="1"/>
          </p:cNvSpPr>
          <p:nvPr/>
        </p:nvSpPr>
        <p:spPr bwMode="auto">
          <a:xfrm flipH="1" flipV="1">
            <a:off x="4683920" y="2905125"/>
            <a:ext cx="277813" cy="300038"/>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8502" name="Line 74">
            <a:extLst>
              <a:ext uri="{FF2B5EF4-FFF2-40B4-BE49-F238E27FC236}">
                <a16:creationId xmlns:a16="http://schemas.microsoft.com/office/drawing/2014/main" id="{CB71FEEF-6399-4DB5-B310-CE8D2F541CC5}"/>
              </a:ext>
            </a:extLst>
          </p:cNvPr>
          <p:cNvSpPr>
            <a:spLocks noChangeShapeType="1"/>
          </p:cNvSpPr>
          <p:nvPr/>
        </p:nvSpPr>
        <p:spPr bwMode="auto">
          <a:xfrm flipH="1" flipV="1">
            <a:off x="7857333" y="3960813"/>
            <a:ext cx="174625" cy="488950"/>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503" name="Line 75">
            <a:extLst>
              <a:ext uri="{FF2B5EF4-FFF2-40B4-BE49-F238E27FC236}">
                <a16:creationId xmlns:a16="http://schemas.microsoft.com/office/drawing/2014/main" id="{969E7B51-3ED0-4F97-9FF6-9B0D3A0488C1}"/>
              </a:ext>
            </a:extLst>
          </p:cNvPr>
          <p:cNvSpPr>
            <a:spLocks noChangeShapeType="1"/>
          </p:cNvSpPr>
          <p:nvPr/>
        </p:nvSpPr>
        <p:spPr bwMode="auto">
          <a:xfrm flipV="1">
            <a:off x="8041482" y="3995739"/>
            <a:ext cx="182562" cy="471487"/>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504" name="Line 76">
            <a:extLst>
              <a:ext uri="{FF2B5EF4-FFF2-40B4-BE49-F238E27FC236}">
                <a16:creationId xmlns:a16="http://schemas.microsoft.com/office/drawing/2014/main" id="{50554ABB-E3BD-4D9C-A118-8A6EFEDA3DB4}"/>
              </a:ext>
            </a:extLst>
          </p:cNvPr>
          <p:cNvSpPr>
            <a:spLocks noChangeShapeType="1"/>
          </p:cNvSpPr>
          <p:nvPr/>
        </p:nvSpPr>
        <p:spPr bwMode="auto">
          <a:xfrm>
            <a:off x="6633370" y="4456113"/>
            <a:ext cx="1425575" cy="0"/>
          </a:xfrm>
          <a:prstGeom prst="line">
            <a:avLst/>
          </a:prstGeom>
          <a:noFill/>
          <a:ln w="38100">
            <a:solidFill>
              <a:srgbClr val="3366CC"/>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505" name="Line 77">
            <a:extLst>
              <a:ext uri="{FF2B5EF4-FFF2-40B4-BE49-F238E27FC236}">
                <a16:creationId xmlns:a16="http://schemas.microsoft.com/office/drawing/2014/main" id="{A5D2352C-F88F-4BD6-9E7C-62901647E456}"/>
              </a:ext>
            </a:extLst>
          </p:cNvPr>
          <p:cNvSpPr>
            <a:spLocks noChangeShapeType="1"/>
          </p:cNvSpPr>
          <p:nvPr/>
        </p:nvSpPr>
        <p:spPr bwMode="auto">
          <a:xfrm flipH="1" flipV="1">
            <a:off x="6155532" y="3214689"/>
            <a:ext cx="0" cy="1023937"/>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506" name="Line 78">
            <a:extLst>
              <a:ext uri="{FF2B5EF4-FFF2-40B4-BE49-F238E27FC236}">
                <a16:creationId xmlns:a16="http://schemas.microsoft.com/office/drawing/2014/main" id="{2FAAD073-2143-4037-91C4-CBC7D7AF1F88}"/>
              </a:ext>
            </a:extLst>
          </p:cNvPr>
          <p:cNvSpPr>
            <a:spLocks noChangeShapeType="1"/>
          </p:cNvSpPr>
          <p:nvPr/>
        </p:nvSpPr>
        <p:spPr bwMode="auto">
          <a:xfrm>
            <a:off x="3807619" y="3906839"/>
            <a:ext cx="274638" cy="4270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8507" name="Text Box 79">
            <a:extLst>
              <a:ext uri="{FF2B5EF4-FFF2-40B4-BE49-F238E27FC236}">
                <a16:creationId xmlns:a16="http://schemas.microsoft.com/office/drawing/2014/main" id="{C0FDA301-6E43-486A-B977-E79DD47339BE}"/>
              </a:ext>
            </a:extLst>
          </p:cNvPr>
          <p:cNvSpPr txBox="1">
            <a:spLocks noChangeArrowheads="1"/>
          </p:cNvSpPr>
          <p:nvPr/>
        </p:nvSpPr>
        <p:spPr bwMode="auto">
          <a:xfrm>
            <a:off x="3105944" y="3346451"/>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t>?</a:t>
            </a:r>
          </a:p>
        </p:txBody>
      </p:sp>
      <p:grpSp>
        <p:nvGrpSpPr>
          <p:cNvPr id="18508" name="Group 80">
            <a:extLst>
              <a:ext uri="{FF2B5EF4-FFF2-40B4-BE49-F238E27FC236}">
                <a16:creationId xmlns:a16="http://schemas.microsoft.com/office/drawing/2014/main" id="{45A4725F-A05E-4638-A02E-71D5C8374DAE}"/>
              </a:ext>
            </a:extLst>
          </p:cNvPr>
          <p:cNvGrpSpPr>
            <a:grpSpLocks/>
          </p:cNvGrpSpPr>
          <p:nvPr/>
        </p:nvGrpSpPr>
        <p:grpSpPr bwMode="auto">
          <a:xfrm rot="3891018">
            <a:off x="7585869" y="2282825"/>
            <a:ext cx="363538" cy="674688"/>
            <a:chOff x="3983" y="1579"/>
            <a:chExt cx="390" cy="427"/>
          </a:xfrm>
        </p:grpSpPr>
        <p:sp>
          <p:nvSpPr>
            <p:cNvPr id="18539" name="Rectangle 81">
              <a:extLst>
                <a:ext uri="{FF2B5EF4-FFF2-40B4-BE49-F238E27FC236}">
                  <a16:creationId xmlns:a16="http://schemas.microsoft.com/office/drawing/2014/main" id="{EE5295B6-4C5A-43B3-B717-3D768D752BCE}"/>
                </a:ext>
              </a:extLst>
            </p:cNvPr>
            <p:cNvSpPr>
              <a:spLocks noChangeArrowheads="1"/>
            </p:cNvSpPr>
            <p:nvPr/>
          </p:nvSpPr>
          <p:spPr bwMode="auto">
            <a:xfrm rot="-5400000">
              <a:off x="3899" y="1663"/>
              <a:ext cx="427" cy="259"/>
            </a:xfrm>
            <a:prstGeom prst="rect">
              <a:avLst/>
            </a:prstGeom>
            <a:solidFill>
              <a:srgbClr val="FF66CC"/>
            </a:solidFill>
            <a:ln w="9525">
              <a:solidFill>
                <a:srgbClr val="FF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cs-CZ" sz="1600" b="1"/>
                <a:t>ATGL</a:t>
              </a:r>
            </a:p>
          </p:txBody>
        </p:sp>
        <p:sp>
          <p:nvSpPr>
            <p:cNvPr id="18540" name="Rectangle 82">
              <a:extLst>
                <a:ext uri="{FF2B5EF4-FFF2-40B4-BE49-F238E27FC236}">
                  <a16:creationId xmlns:a16="http://schemas.microsoft.com/office/drawing/2014/main" id="{A62517A2-2221-47A3-8CC3-1C91C962BCD5}"/>
                </a:ext>
              </a:extLst>
            </p:cNvPr>
            <p:cNvSpPr>
              <a:spLocks noChangeArrowheads="1"/>
            </p:cNvSpPr>
            <p:nvPr/>
          </p:nvSpPr>
          <p:spPr bwMode="auto">
            <a:xfrm rot="-5400000">
              <a:off x="4223" y="1728"/>
              <a:ext cx="172" cy="129"/>
            </a:xfrm>
            <a:prstGeom prst="rect">
              <a:avLst/>
            </a:prstGeom>
            <a:solidFill>
              <a:srgbClr val="FF66CC"/>
            </a:solidFill>
            <a:ln w="9525">
              <a:solidFill>
                <a:srgbClr val="FF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8509" name="Rectangle 83">
            <a:extLst>
              <a:ext uri="{FF2B5EF4-FFF2-40B4-BE49-F238E27FC236}">
                <a16:creationId xmlns:a16="http://schemas.microsoft.com/office/drawing/2014/main" id="{76AD57AF-2C70-46E6-A37C-D3DD9B96A134}"/>
              </a:ext>
            </a:extLst>
          </p:cNvPr>
          <p:cNvSpPr>
            <a:spLocks noChangeArrowheads="1"/>
          </p:cNvSpPr>
          <p:nvPr/>
        </p:nvSpPr>
        <p:spPr bwMode="auto">
          <a:xfrm>
            <a:off x="7576345" y="485776"/>
            <a:ext cx="115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solidFill>
                  <a:srgbClr val="A50021"/>
                </a:solidFill>
              </a:rPr>
              <a:t>glycerol</a:t>
            </a:r>
          </a:p>
        </p:txBody>
      </p:sp>
      <p:sp>
        <p:nvSpPr>
          <p:cNvPr id="18510" name="AutoShape 84">
            <a:extLst>
              <a:ext uri="{FF2B5EF4-FFF2-40B4-BE49-F238E27FC236}">
                <a16:creationId xmlns:a16="http://schemas.microsoft.com/office/drawing/2014/main" id="{767472CB-5BF6-41EE-9204-3A3459866790}"/>
              </a:ext>
            </a:extLst>
          </p:cNvPr>
          <p:cNvSpPr>
            <a:spLocks noChangeArrowheads="1"/>
          </p:cNvSpPr>
          <p:nvPr/>
        </p:nvSpPr>
        <p:spPr bwMode="auto">
          <a:xfrm rot="11764237">
            <a:off x="5029995" y="5703888"/>
            <a:ext cx="47625" cy="406400"/>
          </a:xfrm>
          <a:prstGeom prst="can">
            <a:avLst>
              <a:gd name="adj" fmla="val 213333"/>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1" name="AutoShape 85">
            <a:extLst>
              <a:ext uri="{FF2B5EF4-FFF2-40B4-BE49-F238E27FC236}">
                <a16:creationId xmlns:a16="http://schemas.microsoft.com/office/drawing/2014/main" id="{843A5263-2D95-4F69-ABCB-07B1B2353AF9}"/>
              </a:ext>
            </a:extLst>
          </p:cNvPr>
          <p:cNvSpPr>
            <a:spLocks noChangeArrowheads="1"/>
          </p:cNvSpPr>
          <p:nvPr/>
        </p:nvSpPr>
        <p:spPr bwMode="auto">
          <a:xfrm rot="11764237">
            <a:off x="4936333" y="5676900"/>
            <a:ext cx="47625" cy="406400"/>
          </a:xfrm>
          <a:prstGeom prst="can">
            <a:avLst>
              <a:gd name="adj" fmla="val 213333"/>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2" name="AutoShape 86">
            <a:extLst>
              <a:ext uri="{FF2B5EF4-FFF2-40B4-BE49-F238E27FC236}">
                <a16:creationId xmlns:a16="http://schemas.microsoft.com/office/drawing/2014/main" id="{ADFD319E-8471-48C7-AB50-86C56AC99175}"/>
              </a:ext>
            </a:extLst>
          </p:cNvPr>
          <p:cNvSpPr>
            <a:spLocks noChangeArrowheads="1"/>
          </p:cNvSpPr>
          <p:nvPr/>
        </p:nvSpPr>
        <p:spPr bwMode="auto">
          <a:xfrm rot="11764237">
            <a:off x="4844257" y="5649913"/>
            <a:ext cx="49212" cy="406400"/>
          </a:xfrm>
          <a:prstGeom prst="can">
            <a:avLst>
              <a:gd name="adj" fmla="val 206454"/>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3" name="AutoShape 87">
            <a:extLst>
              <a:ext uri="{FF2B5EF4-FFF2-40B4-BE49-F238E27FC236}">
                <a16:creationId xmlns:a16="http://schemas.microsoft.com/office/drawing/2014/main" id="{34D54243-D373-4B83-8528-E1438F3FE59A}"/>
              </a:ext>
            </a:extLst>
          </p:cNvPr>
          <p:cNvSpPr>
            <a:spLocks noChangeArrowheads="1"/>
          </p:cNvSpPr>
          <p:nvPr/>
        </p:nvSpPr>
        <p:spPr bwMode="auto">
          <a:xfrm rot="11764237">
            <a:off x="4753770" y="5624513"/>
            <a:ext cx="47625" cy="406400"/>
          </a:xfrm>
          <a:prstGeom prst="can">
            <a:avLst>
              <a:gd name="adj" fmla="val 213333"/>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4" name="AutoShape 88">
            <a:extLst>
              <a:ext uri="{FF2B5EF4-FFF2-40B4-BE49-F238E27FC236}">
                <a16:creationId xmlns:a16="http://schemas.microsoft.com/office/drawing/2014/main" id="{95AF2C9A-CE87-4656-9D26-B5865997AD34}"/>
              </a:ext>
            </a:extLst>
          </p:cNvPr>
          <p:cNvSpPr>
            <a:spLocks noChangeArrowheads="1"/>
          </p:cNvSpPr>
          <p:nvPr/>
        </p:nvSpPr>
        <p:spPr bwMode="auto">
          <a:xfrm rot="11764237">
            <a:off x="4660107" y="5597525"/>
            <a:ext cx="50800" cy="406400"/>
          </a:xfrm>
          <a:prstGeom prst="can">
            <a:avLst>
              <a:gd name="adj" fmla="val 200000"/>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5" name="AutoShape 89">
            <a:extLst>
              <a:ext uri="{FF2B5EF4-FFF2-40B4-BE49-F238E27FC236}">
                <a16:creationId xmlns:a16="http://schemas.microsoft.com/office/drawing/2014/main" id="{B90EBBFA-5703-4BE7-A51C-DE2611ECB156}"/>
              </a:ext>
            </a:extLst>
          </p:cNvPr>
          <p:cNvSpPr>
            <a:spLocks noChangeArrowheads="1"/>
          </p:cNvSpPr>
          <p:nvPr/>
        </p:nvSpPr>
        <p:spPr bwMode="auto">
          <a:xfrm rot="11764237">
            <a:off x="4477544" y="5546725"/>
            <a:ext cx="50800" cy="406400"/>
          </a:xfrm>
          <a:prstGeom prst="can">
            <a:avLst>
              <a:gd name="adj" fmla="val 200000"/>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6" name="AutoShape 90">
            <a:extLst>
              <a:ext uri="{FF2B5EF4-FFF2-40B4-BE49-F238E27FC236}">
                <a16:creationId xmlns:a16="http://schemas.microsoft.com/office/drawing/2014/main" id="{8105E390-8B0A-4550-8FD4-A99A2F1ADD12}"/>
              </a:ext>
            </a:extLst>
          </p:cNvPr>
          <p:cNvSpPr>
            <a:spLocks noChangeArrowheads="1"/>
          </p:cNvSpPr>
          <p:nvPr/>
        </p:nvSpPr>
        <p:spPr bwMode="auto">
          <a:xfrm rot="11764237">
            <a:off x="4387058" y="5521325"/>
            <a:ext cx="47625" cy="406400"/>
          </a:xfrm>
          <a:prstGeom prst="can">
            <a:avLst>
              <a:gd name="adj" fmla="val 213333"/>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7" name="Freeform 91">
            <a:extLst>
              <a:ext uri="{FF2B5EF4-FFF2-40B4-BE49-F238E27FC236}">
                <a16:creationId xmlns:a16="http://schemas.microsoft.com/office/drawing/2014/main" id="{83D38F7F-0B78-4540-9047-AE0DE041DF9B}"/>
              </a:ext>
            </a:extLst>
          </p:cNvPr>
          <p:cNvSpPr>
            <a:spLocks/>
          </p:cNvSpPr>
          <p:nvPr/>
        </p:nvSpPr>
        <p:spPr bwMode="auto">
          <a:xfrm rot="11764237">
            <a:off x="4755358" y="6022976"/>
            <a:ext cx="230187" cy="233363"/>
          </a:xfrm>
          <a:custGeom>
            <a:avLst/>
            <a:gdLst>
              <a:gd name="T0" fmla="*/ 14 w 470"/>
              <a:gd name="T1" fmla="*/ 328 h 328"/>
              <a:gd name="T2" fmla="*/ 126 w 470"/>
              <a:gd name="T3" fmla="*/ 56 h 328"/>
              <a:gd name="T4" fmla="*/ 430 w 470"/>
              <a:gd name="T5" fmla="*/ 56 h 328"/>
              <a:gd name="T6" fmla="*/ 470 w 470"/>
              <a:gd name="T7" fmla="*/ 0 h 328"/>
              <a:gd name="T8" fmla="*/ 0 60000 65536"/>
              <a:gd name="T9" fmla="*/ 0 60000 65536"/>
              <a:gd name="T10" fmla="*/ 0 60000 65536"/>
              <a:gd name="T11" fmla="*/ 0 60000 65536"/>
              <a:gd name="T12" fmla="*/ 0 w 470"/>
              <a:gd name="T13" fmla="*/ 0 h 328"/>
              <a:gd name="T14" fmla="*/ 470 w 470"/>
              <a:gd name="T15" fmla="*/ 328 h 328"/>
            </a:gdLst>
            <a:ahLst/>
            <a:cxnLst>
              <a:cxn ang="T8">
                <a:pos x="T0" y="T1"/>
              </a:cxn>
              <a:cxn ang="T9">
                <a:pos x="T2" y="T3"/>
              </a:cxn>
              <a:cxn ang="T10">
                <a:pos x="T4" y="T5"/>
              </a:cxn>
              <a:cxn ang="T11">
                <a:pos x="T6" y="T7"/>
              </a:cxn>
            </a:cxnLst>
            <a:rect l="T12" t="T13" r="T14" b="T15"/>
            <a:pathLst>
              <a:path w="470" h="328">
                <a:moveTo>
                  <a:pt x="14" y="328"/>
                </a:moveTo>
                <a:cubicBezTo>
                  <a:pt x="49" y="224"/>
                  <a:pt x="0" y="98"/>
                  <a:pt x="126" y="56"/>
                </a:cubicBezTo>
                <a:cubicBezTo>
                  <a:pt x="234" y="92"/>
                  <a:pt x="192" y="81"/>
                  <a:pt x="430" y="56"/>
                </a:cubicBezTo>
                <a:cubicBezTo>
                  <a:pt x="444" y="55"/>
                  <a:pt x="470" y="13"/>
                  <a:pt x="47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8" name="Freeform 92">
            <a:extLst>
              <a:ext uri="{FF2B5EF4-FFF2-40B4-BE49-F238E27FC236}">
                <a16:creationId xmlns:a16="http://schemas.microsoft.com/office/drawing/2014/main" id="{A951C030-135B-4C7E-BACE-D7F824A36BD6}"/>
              </a:ext>
            </a:extLst>
          </p:cNvPr>
          <p:cNvSpPr>
            <a:spLocks/>
          </p:cNvSpPr>
          <p:nvPr/>
        </p:nvSpPr>
        <p:spPr bwMode="auto">
          <a:xfrm rot="11764237">
            <a:off x="5006182" y="5592764"/>
            <a:ext cx="138112" cy="109537"/>
          </a:xfrm>
          <a:custGeom>
            <a:avLst/>
            <a:gdLst>
              <a:gd name="T0" fmla="*/ 37 w 280"/>
              <a:gd name="T1" fmla="*/ 6 h 156"/>
              <a:gd name="T2" fmla="*/ 19 w 280"/>
              <a:gd name="T3" fmla="*/ 64 h 156"/>
              <a:gd name="T4" fmla="*/ 11 w 280"/>
              <a:gd name="T5" fmla="*/ 84 h 156"/>
              <a:gd name="T6" fmla="*/ 29 w 280"/>
              <a:gd name="T7" fmla="*/ 156 h 156"/>
              <a:gd name="T8" fmla="*/ 159 w 280"/>
              <a:gd name="T9" fmla="*/ 140 h 156"/>
              <a:gd name="T10" fmla="*/ 237 w 280"/>
              <a:gd name="T11" fmla="*/ 124 h 156"/>
              <a:gd name="T12" fmla="*/ 259 w 280"/>
              <a:gd name="T13" fmla="*/ 104 h 156"/>
              <a:gd name="T14" fmla="*/ 275 w 280"/>
              <a:gd name="T15" fmla="*/ 68 h 156"/>
              <a:gd name="T16" fmla="*/ 255 w 280"/>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
              <a:gd name="T28" fmla="*/ 0 h 156"/>
              <a:gd name="T29" fmla="*/ 280 w 280"/>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 h="156">
                <a:moveTo>
                  <a:pt x="37" y="6"/>
                </a:moveTo>
                <a:cubicBezTo>
                  <a:pt x="34" y="39"/>
                  <a:pt x="36" y="41"/>
                  <a:pt x="19" y="64"/>
                </a:cubicBezTo>
                <a:cubicBezTo>
                  <a:pt x="14" y="79"/>
                  <a:pt x="17" y="72"/>
                  <a:pt x="11" y="84"/>
                </a:cubicBezTo>
                <a:cubicBezTo>
                  <a:pt x="5" y="113"/>
                  <a:pt x="0" y="142"/>
                  <a:pt x="29" y="156"/>
                </a:cubicBezTo>
                <a:cubicBezTo>
                  <a:pt x="74" y="154"/>
                  <a:pt x="114" y="143"/>
                  <a:pt x="159" y="140"/>
                </a:cubicBezTo>
                <a:cubicBezTo>
                  <a:pt x="188" y="133"/>
                  <a:pt x="206" y="126"/>
                  <a:pt x="237" y="124"/>
                </a:cubicBezTo>
                <a:cubicBezTo>
                  <a:pt x="249" y="120"/>
                  <a:pt x="252" y="113"/>
                  <a:pt x="259" y="104"/>
                </a:cubicBezTo>
                <a:cubicBezTo>
                  <a:pt x="263" y="91"/>
                  <a:pt x="271" y="81"/>
                  <a:pt x="275" y="68"/>
                </a:cubicBezTo>
                <a:cubicBezTo>
                  <a:pt x="273" y="20"/>
                  <a:pt x="280" y="25"/>
                  <a:pt x="255"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9" name="Freeform 93">
            <a:extLst>
              <a:ext uri="{FF2B5EF4-FFF2-40B4-BE49-F238E27FC236}">
                <a16:creationId xmlns:a16="http://schemas.microsoft.com/office/drawing/2014/main" id="{F395CAEA-3C71-4BA7-A239-384A262B30D5}"/>
              </a:ext>
            </a:extLst>
          </p:cNvPr>
          <p:cNvSpPr>
            <a:spLocks/>
          </p:cNvSpPr>
          <p:nvPr/>
        </p:nvSpPr>
        <p:spPr bwMode="auto">
          <a:xfrm rot="11764237">
            <a:off x="4815683" y="6003926"/>
            <a:ext cx="96837" cy="85725"/>
          </a:xfrm>
          <a:custGeom>
            <a:avLst/>
            <a:gdLst>
              <a:gd name="T0" fmla="*/ 0 w 193"/>
              <a:gd name="T1" fmla="*/ 110 h 124"/>
              <a:gd name="T2" fmla="*/ 20 w 193"/>
              <a:gd name="T3" fmla="*/ 26 h 124"/>
              <a:gd name="T4" fmla="*/ 42 w 193"/>
              <a:gd name="T5" fmla="*/ 4 h 124"/>
              <a:gd name="T6" fmla="*/ 54 w 193"/>
              <a:gd name="T7" fmla="*/ 0 h 124"/>
              <a:gd name="T8" fmla="*/ 146 w 193"/>
              <a:gd name="T9" fmla="*/ 16 h 124"/>
              <a:gd name="T10" fmla="*/ 162 w 193"/>
              <a:gd name="T11" fmla="*/ 34 h 124"/>
              <a:gd name="T12" fmla="*/ 172 w 193"/>
              <a:gd name="T13" fmla="*/ 52 h 124"/>
              <a:gd name="T14" fmla="*/ 188 w 193"/>
              <a:gd name="T15" fmla="*/ 68 h 124"/>
              <a:gd name="T16" fmla="*/ 190 w 193"/>
              <a:gd name="T17" fmla="*/ 124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4"/>
              <a:gd name="T29" fmla="*/ 193 w 193"/>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4">
                <a:moveTo>
                  <a:pt x="0" y="110"/>
                </a:moveTo>
                <a:cubicBezTo>
                  <a:pt x="3" y="83"/>
                  <a:pt x="5" y="49"/>
                  <a:pt x="20" y="26"/>
                </a:cubicBezTo>
                <a:cubicBezTo>
                  <a:pt x="25" y="19"/>
                  <a:pt x="35" y="8"/>
                  <a:pt x="42" y="4"/>
                </a:cubicBezTo>
                <a:cubicBezTo>
                  <a:pt x="46" y="2"/>
                  <a:pt x="54" y="0"/>
                  <a:pt x="54" y="0"/>
                </a:cubicBezTo>
                <a:cubicBezTo>
                  <a:pt x="92" y="2"/>
                  <a:pt x="113" y="5"/>
                  <a:pt x="146" y="16"/>
                </a:cubicBezTo>
                <a:cubicBezTo>
                  <a:pt x="152" y="22"/>
                  <a:pt x="156" y="28"/>
                  <a:pt x="162" y="34"/>
                </a:cubicBezTo>
                <a:cubicBezTo>
                  <a:pt x="165" y="42"/>
                  <a:pt x="164" y="43"/>
                  <a:pt x="172" y="52"/>
                </a:cubicBezTo>
                <a:cubicBezTo>
                  <a:pt x="177" y="58"/>
                  <a:pt x="188" y="68"/>
                  <a:pt x="188" y="68"/>
                </a:cubicBezTo>
                <a:cubicBezTo>
                  <a:pt x="193" y="93"/>
                  <a:pt x="190" y="75"/>
                  <a:pt x="190" y="12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0" name="Freeform 94">
            <a:extLst>
              <a:ext uri="{FF2B5EF4-FFF2-40B4-BE49-F238E27FC236}">
                <a16:creationId xmlns:a16="http://schemas.microsoft.com/office/drawing/2014/main" id="{8E665F54-F900-45C8-9AB4-C495FFF453DC}"/>
              </a:ext>
            </a:extLst>
          </p:cNvPr>
          <p:cNvSpPr>
            <a:spLocks/>
          </p:cNvSpPr>
          <p:nvPr/>
        </p:nvSpPr>
        <p:spPr bwMode="auto">
          <a:xfrm rot="11764237">
            <a:off x="4855369" y="5470525"/>
            <a:ext cx="114300" cy="179388"/>
          </a:xfrm>
          <a:custGeom>
            <a:avLst/>
            <a:gdLst>
              <a:gd name="T0" fmla="*/ 40 w 232"/>
              <a:gd name="T1" fmla="*/ 2 h 250"/>
              <a:gd name="T2" fmla="*/ 22 w 232"/>
              <a:gd name="T3" fmla="*/ 62 h 250"/>
              <a:gd name="T4" fmla="*/ 8 w 232"/>
              <a:gd name="T5" fmla="*/ 98 h 250"/>
              <a:gd name="T6" fmla="*/ 2 w 232"/>
              <a:gd name="T7" fmla="*/ 116 h 250"/>
              <a:gd name="T8" fmla="*/ 28 w 232"/>
              <a:gd name="T9" fmla="*/ 174 h 250"/>
              <a:gd name="T10" fmla="*/ 44 w 232"/>
              <a:gd name="T11" fmla="*/ 188 h 250"/>
              <a:gd name="T12" fmla="*/ 72 w 232"/>
              <a:gd name="T13" fmla="*/ 232 h 250"/>
              <a:gd name="T14" fmla="*/ 94 w 232"/>
              <a:gd name="T15" fmla="*/ 246 h 250"/>
              <a:gd name="T16" fmla="*/ 106 w 232"/>
              <a:gd name="T17" fmla="*/ 250 h 250"/>
              <a:gd name="T18" fmla="*/ 156 w 232"/>
              <a:gd name="T19" fmla="*/ 248 h 250"/>
              <a:gd name="T20" fmla="*/ 224 w 232"/>
              <a:gd name="T21" fmla="*/ 158 h 250"/>
              <a:gd name="T22" fmla="*/ 230 w 232"/>
              <a:gd name="T23" fmla="*/ 0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2"/>
              <a:gd name="T37" fmla="*/ 0 h 250"/>
              <a:gd name="T38" fmla="*/ 232 w 232"/>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2" h="250">
                <a:moveTo>
                  <a:pt x="40" y="2"/>
                </a:moveTo>
                <a:cubicBezTo>
                  <a:pt x="33" y="22"/>
                  <a:pt x="34" y="44"/>
                  <a:pt x="22" y="62"/>
                </a:cubicBezTo>
                <a:cubicBezTo>
                  <a:pt x="19" y="75"/>
                  <a:pt x="12" y="85"/>
                  <a:pt x="8" y="98"/>
                </a:cubicBezTo>
                <a:cubicBezTo>
                  <a:pt x="6" y="104"/>
                  <a:pt x="2" y="116"/>
                  <a:pt x="2" y="116"/>
                </a:cubicBezTo>
                <a:cubicBezTo>
                  <a:pt x="4" y="148"/>
                  <a:pt x="0" y="160"/>
                  <a:pt x="28" y="174"/>
                </a:cubicBezTo>
                <a:cubicBezTo>
                  <a:pt x="33" y="182"/>
                  <a:pt x="38" y="181"/>
                  <a:pt x="44" y="188"/>
                </a:cubicBezTo>
                <a:cubicBezTo>
                  <a:pt x="55" y="202"/>
                  <a:pt x="58" y="220"/>
                  <a:pt x="72" y="232"/>
                </a:cubicBezTo>
                <a:cubicBezTo>
                  <a:pt x="78" y="237"/>
                  <a:pt x="86" y="243"/>
                  <a:pt x="94" y="246"/>
                </a:cubicBezTo>
                <a:cubicBezTo>
                  <a:pt x="98" y="248"/>
                  <a:pt x="106" y="250"/>
                  <a:pt x="106" y="250"/>
                </a:cubicBezTo>
                <a:cubicBezTo>
                  <a:pt x="123" y="249"/>
                  <a:pt x="139" y="250"/>
                  <a:pt x="156" y="248"/>
                </a:cubicBezTo>
                <a:cubicBezTo>
                  <a:pt x="186" y="245"/>
                  <a:pt x="214" y="178"/>
                  <a:pt x="224" y="158"/>
                </a:cubicBezTo>
                <a:cubicBezTo>
                  <a:pt x="232" y="101"/>
                  <a:pt x="230" y="73"/>
                  <a:pt x="23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1" name="Freeform 95">
            <a:extLst>
              <a:ext uri="{FF2B5EF4-FFF2-40B4-BE49-F238E27FC236}">
                <a16:creationId xmlns:a16="http://schemas.microsoft.com/office/drawing/2014/main" id="{C7391282-7B2A-4714-891D-8640B76E6563}"/>
              </a:ext>
            </a:extLst>
          </p:cNvPr>
          <p:cNvSpPr>
            <a:spLocks/>
          </p:cNvSpPr>
          <p:nvPr/>
        </p:nvSpPr>
        <p:spPr bwMode="auto">
          <a:xfrm rot="11764237">
            <a:off x="4629945" y="5951538"/>
            <a:ext cx="100013" cy="88900"/>
          </a:xfrm>
          <a:custGeom>
            <a:avLst/>
            <a:gdLst>
              <a:gd name="T0" fmla="*/ 11 w 204"/>
              <a:gd name="T1" fmla="*/ 118 h 126"/>
              <a:gd name="T2" fmla="*/ 15 w 204"/>
              <a:gd name="T3" fmla="*/ 28 h 126"/>
              <a:gd name="T4" fmla="*/ 55 w 204"/>
              <a:gd name="T5" fmla="*/ 4 h 126"/>
              <a:gd name="T6" fmla="*/ 75 w 204"/>
              <a:gd name="T7" fmla="*/ 0 h 126"/>
              <a:gd name="T8" fmla="*/ 167 w 204"/>
              <a:gd name="T9" fmla="*/ 22 h 126"/>
              <a:gd name="T10" fmla="*/ 187 w 204"/>
              <a:gd name="T11" fmla="*/ 50 h 126"/>
              <a:gd name="T12" fmla="*/ 201 w 204"/>
              <a:gd name="T13" fmla="*/ 90 h 126"/>
              <a:gd name="T14" fmla="*/ 203 w 204"/>
              <a:gd name="T15" fmla="*/ 126 h 126"/>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26"/>
              <a:gd name="T26" fmla="*/ 204 w 204"/>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26">
                <a:moveTo>
                  <a:pt x="11" y="118"/>
                </a:moveTo>
                <a:cubicBezTo>
                  <a:pt x="12" y="88"/>
                  <a:pt x="0" y="54"/>
                  <a:pt x="15" y="28"/>
                </a:cubicBezTo>
                <a:cubicBezTo>
                  <a:pt x="20" y="19"/>
                  <a:pt x="45" y="6"/>
                  <a:pt x="55" y="4"/>
                </a:cubicBezTo>
                <a:cubicBezTo>
                  <a:pt x="62" y="3"/>
                  <a:pt x="75" y="0"/>
                  <a:pt x="75" y="0"/>
                </a:cubicBezTo>
                <a:cubicBezTo>
                  <a:pt x="113" y="2"/>
                  <a:pt x="135" y="6"/>
                  <a:pt x="167" y="22"/>
                </a:cubicBezTo>
                <a:cubicBezTo>
                  <a:pt x="170" y="32"/>
                  <a:pt x="181" y="41"/>
                  <a:pt x="187" y="50"/>
                </a:cubicBezTo>
                <a:cubicBezTo>
                  <a:pt x="194" y="61"/>
                  <a:pt x="198" y="77"/>
                  <a:pt x="201" y="90"/>
                </a:cubicBezTo>
                <a:cubicBezTo>
                  <a:pt x="204" y="115"/>
                  <a:pt x="203" y="103"/>
                  <a:pt x="203" y="12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2" name="Freeform 96">
            <a:extLst>
              <a:ext uri="{FF2B5EF4-FFF2-40B4-BE49-F238E27FC236}">
                <a16:creationId xmlns:a16="http://schemas.microsoft.com/office/drawing/2014/main" id="{01067679-CCF2-4C5A-BA52-EB2FB25C9DA6}"/>
              </a:ext>
            </a:extLst>
          </p:cNvPr>
          <p:cNvSpPr>
            <a:spLocks/>
          </p:cNvSpPr>
          <p:nvPr/>
        </p:nvSpPr>
        <p:spPr bwMode="auto">
          <a:xfrm rot="11764237">
            <a:off x="4564858" y="5364164"/>
            <a:ext cx="244475" cy="219075"/>
          </a:xfrm>
          <a:custGeom>
            <a:avLst/>
            <a:gdLst>
              <a:gd name="T0" fmla="*/ 68 w 491"/>
              <a:gd name="T1" fmla="*/ 0 h 308"/>
              <a:gd name="T2" fmla="*/ 30 w 491"/>
              <a:gd name="T3" fmla="*/ 86 h 308"/>
              <a:gd name="T4" fmla="*/ 6 w 491"/>
              <a:gd name="T5" fmla="*/ 112 h 308"/>
              <a:gd name="T6" fmla="*/ 0 w 491"/>
              <a:gd name="T7" fmla="*/ 130 h 308"/>
              <a:gd name="T8" fmla="*/ 22 w 491"/>
              <a:gd name="T9" fmla="*/ 154 h 308"/>
              <a:gd name="T10" fmla="*/ 46 w 491"/>
              <a:gd name="T11" fmla="*/ 152 h 308"/>
              <a:gd name="T12" fmla="*/ 54 w 491"/>
              <a:gd name="T13" fmla="*/ 148 h 308"/>
              <a:gd name="T14" fmla="*/ 70 w 491"/>
              <a:gd name="T15" fmla="*/ 144 h 308"/>
              <a:gd name="T16" fmla="*/ 88 w 491"/>
              <a:gd name="T17" fmla="*/ 194 h 308"/>
              <a:gd name="T18" fmla="*/ 120 w 491"/>
              <a:gd name="T19" fmla="*/ 236 h 308"/>
              <a:gd name="T20" fmla="*/ 172 w 491"/>
              <a:gd name="T21" fmla="*/ 276 h 308"/>
              <a:gd name="T22" fmla="*/ 300 w 491"/>
              <a:gd name="T23" fmla="*/ 294 h 308"/>
              <a:gd name="T24" fmla="*/ 436 w 491"/>
              <a:gd name="T25" fmla="*/ 284 h 308"/>
              <a:gd name="T26" fmla="*/ 488 w 491"/>
              <a:gd name="T27" fmla="*/ 194 h 308"/>
              <a:gd name="T28" fmla="*/ 470 w 491"/>
              <a:gd name="T29" fmla="*/ 140 h 308"/>
              <a:gd name="T30" fmla="*/ 340 w 491"/>
              <a:gd name="T31" fmla="*/ 114 h 308"/>
              <a:gd name="T32" fmla="*/ 226 w 491"/>
              <a:gd name="T33" fmla="*/ 112 h 308"/>
              <a:gd name="T34" fmla="*/ 190 w 491"/>
              <a:gd name="T35" fmla="*/ 84 h 308"/>
              <a:gd name="T36" fmla="*/ 238 w 491"/>
              <a:gd name="T37" fmla="*/ 36 h 308"/>
              <a:gd name="T38" fmla="*/ 326 w 491"/>
              <a:gd name="T39" fmla="*/ 46 h 308"/>
              <a:gd name="T40" fmla="*/ 358 w 491"/>
              <a:gd name="T41" fmla="*/ 54 h 308"/>
              <a:gd name="T42" fmla="*/ 374 w 491"/>
              <a:gd name="T43" fmla="*/ 58 h 308"/>
              <a:gd name="T44" fmla="*/ 442 w 491"/>
              <a:gd name="T45" fmla="*/ 36 h 308"/>
              <a:gd name="T46" fmla="*/ 448 w 491"/>
              <a:gd name="T47" fmla="*/ 18 h 308"/>
              <a:gd name="T48" fmla="*/ 444 w 491"/>
              <a:gd name="T49" fmla="*/ 0 h 3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1"/>
              <a:gd name="T76" fmla="*/ 0 h 308"/>
              <a:gd name="T77" fmla="*/ 491 w 491"/>
              <a:gd name="T78" fmla="*/ 308 h 3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1" h="308">
                <a:moveTo>
                  <a:pt x="68" y="0"/>
                </a:moveTo>
                <a:cubicBezTo>
                  <a:pt x="65" y="54"/>
                  <a:pt x="68" y="55"/>
                  <a:pt x="30" y="86"/>
                </a:cubicBezTo>
                <a:cubicBezTo>
                  <a:pt x="23" y="92"/>
                  <a:pt x="10" y="103"/>
                  <a:pt x="6" y="112"/>
                </a:cubicBezTo>
                <a:cubicBezTo>
                  <a:pt x="3" y="118"/>
                  <a:pt x="0" y="130"/>
                  <a:pt x="0" y="130"/>
                </a:cubicBezTo>
                <a:cubicBezTo>
                  <a:pt x="4" y="151"/>
                  <a:pt x="7" y="144"/>
                  <a:pt x="22" y="154"/>
                </a:cubicBezTo>
                <a:cubicBezTo>
                  <a:pt x="30" y="153"/>
                  <a:pt x="38" y="153"/>
                  <a:pt x="46" y="152"/>
                </a:cubicBezTo>
                <a:cubicBezTo>
                  <a:pt x="49" y="151"/>
                  <a:pt x="51" y="149"/>
                  <a:pt x="54" y="148"/>
                </a:cubicBezTo>
                <a:cubicBezTo>
                  <a:pt x="59" y="146"/>
                  <a:pt x="70" y="144"/>
                  <a:pt x="70" y="144"/>
                </a:cubicBezTo>
                <a:cubicBezTo>
                  <a:pt x="104" y="147"/>
                  <a:pt x="97" y="157"/>
                  <a:pt x="88" y="194"/>
                </a:cubicBezTo>
                <a:cubicBezTo>
                  <a:pt x="92" y="215"/>
                  <a:pt x="105" y="222"/>
                  <a:pt x="120" y="236"/>
                </a:cubicBezTo>
                <a:cubicBezTo>
                  <a:pt x="135" y="250"/>
                  <a:pt x="151" y="270"/>
                  <a:pt x="172" y="276"/>
                </a:cubicBezTo>
                <a:cubicBezTo>
                  <a:pt x="212" y="288"/>
                  <a:pt x="258" y="292"/>
                  <a:pt x="300" y="294"/>
                </a:cubicBezTo>
                <a:cubicBezTo>
                  <a:pt x="350" y="293"/>
                  <a:pt x="395" y="308"/>
                  <a:pt x="436" y="284"/>
                </a:cubicBezTo>
                <a:cubicBezTo>
                  <a:pt x="459" y="250"/>
                  <a:pt x="480" y="236"/>
                  <a:pt x="488" y="194"/>
                </a:cubicBezTo>
                <a:cubicBezTo>
                  <a:pt x="487" y="178"/>
                  <a:pt x="491" y="147"/>
                  <a:pt x="470" y="140"/>
                </a:cubicBezTo>
                <a:cubicBezTo>
                  <a:pt x="438" y="108"/>
                  <a:pt x="379" y="115"/>
                  <a:pt x="340" y="114"/>
                </a:cubicBezTo>
                <a:cubicBezTo>
                  <a:pt x="302" y="113"/>
                  <a:pt x="264" y="113"/>
                  <a:pt x="226" y="112"/>
                </a:cubicBezTo>
                <a:cubicBezTo>
                  <a:pt x="209" y="106"/>
                  <a:pt x="200" y="99"/>
                  <a:pt x="190" y="84"/>
                </a:cubicBezTo>
                <a:cubicBezTo>
                  <a:pt x="182" y="51"/>
                  <a:pt x="212" y="43"/>
                  <a:pt x="238" y="36"/>
                </a:cubicBezTo>
                <a:cubicBezTo>
                  <a:pt x="268" y="38"/>
                  <a:pt x="297" y="40"/>
                  <a:pt x="326" y="46"/>
                </a:cubicBezTo>
                <a:cubicBezTo>
                  <a:pt x="337" y="48"/>
                  <a:pt x="347" y="51"/>
                  <a:pt x="358" y="54"/>
                </a:cubicBezTo>
                <a:cubicBezTo>
                  <a:pt x="363" y="55"/>
                  <a:pt x="374" y="58"/>
                  <a:pt x="374" y="58"/>
                </a:cubicBezTo>
                <a:cubicBezTo>
                  <a:pt x="404" y="56"/>
                  <a:pt x="421" y="57"/>
                  <a:pt x="442" y="36"/>
                </a:cubicBezTo>
                <a:cubicBezTo>
                  <a:pt x="444" y="30"/>
                  <a:pt x="448" y="18"/>
                  <a:pt x="448" y="18"/>
                </a:cubicBezTo>
                <a:cubicBezTo>
                  <a:pt x="447" y="12"/>
                  <a:pt x="444" y="0"/>
                  <a:pt x="444"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3" name="Freeform 97">
            <a:extLst>
              <a:ext uri="{FF2B5EF4-FFF2-40B4-BE49-F238E27FC236}">
                <a16:creationId xmlns:a16="http://schemas.microsoft.com/office/drawing/2014/main" id="{1D982CD2-BE84-4BCB-93C9-37A0F1386AD2}"/>
              </a:ext>
            </a:extLst>
          </p:cNvPr>
          <p:cNvSpPr>
            <a:spLocks/>
          </p:cNvSpPr>
          <p:nvPr/>
        </p:nvSpPr>
        <p:spPr bwMode="auto">
          <a:xfrm rot="11764237">
            <a:off x="4356895" y="5873750"/>
            <a:ext cx="98425" cy="101600"/>
          </a:xfrm>
          <a:custGeom>
            <a:avLst/>
            <a:gdLst>
              <a:gd name="T0" fmla="*/ 0 w 198"/>
              <a:gd name="T1" fmla="*/ 144 h 144"/>
              <a:gd name="T2" fmla="*/ 28 w 198"/>
              <a:gd name="T3" fmla="*/ 44 h 144"/>
              <a:gd name="T4" fmla="*/ 110 w 198"/>
              <a:gd name="T5" fmla="*/ 0 h 144"/>
              <a:gd name="T6" fmla="*/ 164 w 198"/>
              <a:gd name="T7" fmla="*/ 16 h 144"/>
              <a:gd name="T8" fmla="*/ 180 w 198"/>
              <a:gd name="T9" fmla="*/ 54 h 144"/>
              <a:gd name="T10" fmla="*/ 196 w 198"/>
              <a:gd name="T11" fmla="*/ 114 h 144"/>
              <a:gd name="T12" fmla="*/ 198 w 198"/>
              <a:gd name="T13" fmla="*/ 136 h 144"/>
              <a:gd name="T14" fmla="*/ 0 60000 65536"/>
              <a:gd name="T15" fmla="*/ 0 60000 65536"/>
              <a:gd name="T16" fmla="*/ 0 60000 65536"/>
              <a:gd name="T17" fmla="*/ 0 60000 65536"/>
              <a:gd name="T18" fmla="*/ 0 60000 65536"/>
              <a:gd name="T19" fmla="*/ 0 60000 65536"/>
              <a:gd name="T20" fmla="*/ 0 60000 65536"/>
              <a:gd name="T21" fmla="*/ 0 w 198"/>
              <a:gd name="T22" fmla="*/ 0 h 144"/>
              <a:gd name="T23" fmla="*/ 198 w 198"/>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44">
                <a:moveTo>
                  <a:pt x="0" y="144"/>
                </a:moveTo>
                <a:cubicBezTo>
                  <a:pt x="8" y="113"/>
                  <a:pt x="9" y="70"/>
                  <a:pt x="28" y="44"/>
                </a:cubicBezTo>
                <a:cubicBezTo>
                  <a:pt x="39" y="12"/>
                  <a:pt x="81" y="4"/>
                  <a:pt x="110" y="0"/>
                </a:cubicBezTo>
                <a:cubicBezTo>
                  <a:pt x="138" y="2"/>
                  <a:pt x="144" y="2"/>
                  <a:pt x="164" y="16"/>
                </a:cubicBezTo>
                <a:cubicBezTo>
                  <a:pt x="168" y="29"/>
                  <a:pt x="173" y="43"/>
                  <a:pt x="180" y="54"/>
                </a:cubicBezTo>
                <a:cubicBezTo>
                  <a:pt x="185" y="73"/>
                  <a:pt x="190" y="95"/>
                  <a:pt x="196" y="114"/>
                </a:cubicBezTo>
                <a:cubicBezTo>
                  <a:pt x="197" y="121"/>
                  <a:pt x="198" y="136"/>
                  <a:pt x="198" y="1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4" name="Freeform 98">
            <a:extLst>
              <a:ext uri="{FF2B5EF4-FFF2-40B4-BE49-F238E27FC236}">
                <a16:creationId xmlns:a16="http://schemas.microsoft.com/office/drawing/2014/main" id="{0024BDB8-C29A-48C5-9557-286AD6C00F68}"/>
              </a:ext>
            </a:extLst>
          </p:cNvPr>
          <p:cNvSpPr>
            <a:spLocks/>
          </p:cNvSpPr>
          <p:nvPr/>
        </p:nvSpPr>
        <p:spPr bwMode="auto">
          <a:xfrm rot="11764237">
            <a:off x="4426744" y="5276851"/>
            <a:ext cx="84138" cy="258763"/>
          </a:xfrm>
          <a:custGeom>
            <a:avLst/>
            <a:gdLst>
              <a:gd name="T0" fmla="*/ 8 w 54"/>
              <a:gd name="T1" fmla="*/ 0 h 142"/>
              <a:gd name="T2" fmla="*/ 20 w 54"/>
              <a:gd name="T3" fmla="*/ 62 h 142"/>
              <a:gd name="T4" fmla="*/ 34 w 54"/>
              <a:gd name="T5" fmla="*/ 70 h 142"/>
              <a:gd name="T6" fmla="*/ 46 w 54"/>
              <a:gd name="T7" fmla="*/ 82 h 142"/>
              <a:gd name="T8" fmla="*/ 54 w 54"/>
              <a:gd name="T9" fmla="*/ 100 h 142"/>
              <a:gd name="T10" fmla="*/ 36 w 54"/>
              <a:gd name="T11" fmla="*/ 132 h 142"/>
              <a:gd name="T12" fmla="*/ 14 w 54"/>
              <a:gd name="T13" fmla="*/ 142 h 142"/>
              <a:gd name="T14" fmla="*/ 0 60000 65536"/>
              <a:gd name="T15" fmla="*/ 0 60000 65536"/>
              <a:gd name="T16" fmla="*/ 0 60000 65536"/>
              <a:gd name="T17" fmla="*/ 0 60000 65536"/>
              <a:gd name="T18" fmla="*/ 0 60000 65536"/>
              <a:gd name="T19" fmla="*/ 0 60000 65536"/>
              <a:gd name="T20" fmla="*/ 0 60000 65536"/>
              <a:gd name="T21" fmla="*/ 0 w 54"/>
              <a:gd name="T22" fmla="*/ 0 h 142"/>
              <a:gd name="T23" fmla="*/ 54 w 54"/>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42">
                <a:moveTo>
                  <a:pt x="8" y="0"/>
                </a:moveTo>
                <a:cubicBezTo>
                  <a:pt x="0" y="24"/>
                  <a:pt x="6" y="42"/>
                  <a:pt x="20" y="62"/>
                </a:cubicBezTo>
                <a:cubicBezTo>
                  <a:pt x="22" y="65"/>
                  <a:pt x="32" y="68"/>
                  <a:pt x="34" y="70"/>
                </a:cubicBezTo>
                <a:cubicBezTo>
                  <a:pt x="38" y="74"/>
                  <a:pt x="46" y="82"/>
                  <a:pt x="46" y="82"/>
                </a:cubicBezTo>
                <a:cubicBezTo>
                  <a:pt x="51" y="96"/>
                  <a:pt x="48" y="90"/>
                  <a:pt x="54" y="100"/>
                </a:cubicBezTo>
                <a:cubicBezTo>
                  <a:pt x="52" y="112"/>
                  <a:pt x="49" y="126"/>
                  <a:pt x="36" y="132"/>
                </a:cubicBezTo>
                <a:cubicBezTo>
                  <a:pt x="32" y="134"/>
                  <a:pt x="10" y="138"/>
                  <a:pt x="14" y="14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5" name="Text Box 99">
            <a:extLst>
              <a:ext uri="{FF2B5EF4-FFF2-40B4-BE49-F238E27FC236}">
                <a16:creationId xmlns:a16="http://schemas.microsoft.com/office/drawing/2014/main" id="{9F0DAE85-D7FD-4A58-B25C-4F62D138B2CC}"/>
              </a:ext>
            </a:extLst>
          </p:cNvPr>
          <p:cNvSpPr txBox="1">
            <a:spLocks noChangeArrowheads="1"/>
          </p:cNvSpPr>
          <p:nvPr/>
        </p:nvSpPr>
        <p:spPr bwMode="auto">
          <a:xfrm>
            <a:off x="4958558" y="2014539"/>
            <a:ext cx="935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AMPK</a:t>
            </a:r>
          </a:p>
        </p:txBody>
      </p:sp>
      <p:sp>
        <p:nvSpPr>
          <p:cNvPr id="18526" name="Line 100">
            <a:extLst>
              <a:ext uri="{FF2B5EF4-FFF2-40B4-BE49-F238E27FC236}">
                <a16:creationId xmlns:a16="http://schemas.microsoft.com/office/drawing/2014/main" id="{C14CA040-245A-45A6-B677-8D9C870D6846}"/>
              </a:ext>
            </a:extLst>
          </p:cNvPr>
          <p:cNvSpPr>
            <a:spLocks noChangeShapeType="1"/>
          </p:cNvSpPr>
          <p:nvPr/>
        </p:nvSpPr>
        <p:spPr bwMode="auto">
          <a:xfrm>
            <a:off x="5466558" y="2389189"/>
            <a:ext cx="363537" cy="471487"/>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527" name="Oval 101">
            <a:extLst>
              <a:ext uri="{FF2B5EF4-FFF2-40B4-BE49-F238E27FC236}">
                <a16:creationId xmlns:a16="http://schemas.microsoft.com/office/drawing/2014/main" id="{DA443BE9-BBAB-4196-B805-342EC915E240}"/>
              </a:ext>
            </a:extLst>
          </p:cNvPr>
          <p:cNvSpPr>
            <a:spLocks noChangeArrowheads="1"/>
          </p:cNvSpPr>
          <p:nvPr/>
        </p:nvSpPr>
        <p:spPr bwMode="auto">
          <a:xfrm>
            <a:off x="7444583" y="1995489"/>
            <a:ext cx="490537" cy="338137"/>
          </a:xfrm>
          <a:prstGeom prst="ellipse">
            <a:avLst/>
          </a:prstGeom>
          <a:solidFill>
            <a:srgbClr val="FF66CC"/>
          </a:solidFill>
          <a:ln w="9525">
            <a:solidFill>
              <a:srgbClr val="FF66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cs-CZ" sz="1600" b="1"/>
              <a:t>MGL</a:t>
            </a:r>
          </a:p>
        </p:txBody>
      </p:sp>
      <p:sp>
        <p:nvSpPr>
          <p:cNvPr id="18528" name="Text Box 102">
            <a:extLst>
              <a:ext uri="{FF2B5EF4-FFF2-40B4-BE49-F238E27FC236}">
                <a16:creationId xmlns:a16="http://schemas.microsoft.com/office/drawing/2014/main" id="{0B87F704-C1C3-4738-847C-A81534FC9A65}"/>
              </a:ext>
            </a:extLst>
          </p:cNvPr>
          <p:cNvSpPr txBox="1">
            <a:spLocks noChangeArrowheads="1"/>
          </p:cNvSpPr>
          <p:nvPr/>
        </p:nvSpPr>
        <p:spPr bwMode="auto">
          <a:xfrm>
            <a:off x="7590633" y="2328863"/>
            <a:ext cx="185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9" name="Line 103">
            <a:extLst>
              <a:ext uri="{FF2B5EF4-FFF2-40B4-BE49-F238E27FC236}">
                <a16:creationId xmlns:a16="http://schemas.microsoft.com/office/drawing/2014/main" id="{D772437D-A541-44DF-A2F0-B07D1A28F427}"/>
              </a:ext>
            </a:extLst>
          </p:cNvPr>
          <p:cNvSpPr>
            <a:spLocks noChangeShapeType="1"/>
          </p:cNvSpPr>
          <p:nvPr/>
        </p:nvSpPr>
        <p:spPr bwMode="auto">
          <a:xfrm flipV="1">
            <a:off x="8160544" y="911225"/>
            <a:ext cx="0" cy="1682750"/>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18530" name="Group 104">
            <a:extLst>
              <a:ext uri="{FF2B5EF4-FFF2-40B4-BE49-F238E27FC236}">
                <a16:creationId xmlns:a16="http://schemas.microsoft.com/office/drawing/2014/main" id="{07C4EF79-9E47-4648-8BA9-E1A9E2ADEE3E}"/>
              </a:ext>
            </a:extLst>
          </p:cNvPr>
          <p:cNvGrpSpPr>
            <a:grpSpLocks/>
          </p:cNvGrpSpPr>
          <p:nvPr/>
        </p:nvGrpSpPr>
        <p:grpSpPr bwMode="auto">
          <a:xfrm rot="898217">
            <a:off x="7847807" y="1365250"/>
            <a:ext cx="647700" cy="465138"/>
            <a:chOff x="5477" y="574"/>
            <a:chExt cx="407" cy="293"/>
          </a:xfrm>
        </p:grpSpPr>
        <p:sp>
          <p:nvSpPr>
            <p:cNvPr id="18535" name="Oval 105">
              <a:extLst>
                <a:ext uri="{FF2B5EF4-FFF2-40B4-BE49-F238E27FC236}">
                  <a16:creationId xmlns:a16="http://schemas.microsoft.com/office/drawing/2014/main" id="{4BC2BEE2-0340-48D4-B070-387C341FC763}"/>
                </a:ext>
              </a:extLst>
            </p:cNvPr>
            <p:cNvSpPr>
              <a:spLocks noChangeArrowheads="1"/>
            </p:cNvSpPr>
            <p:nvPr/>
          </p:nvSpPr>
          <p:spPr bwMode="auto">
            <a:xfrm>
              <a:off x="5477" y="574"/>
              <a:ext cx="101" cy="293"/>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36" name="Oval 106">
              <a:extLst>
                <a:ext uri="{FF2B5EF4-FFF2-40B4-BE49-F238E27FC236}">
                  <a16:creationId xmlns:a16="http://schemas.microsoft.com/office/drawing/2014/main" id="{A792C9D4-98B5-4135-8FD8-DCA0E27B5BE8}"/>
                </a:ext>
              </a:extLst>
            </p:cNvPr>
            <p:cNvSpPr>
              <a:spLocks noChangeArrowheads="1"/>
            </p:cNvSpPr>
            <p:nvPr/>
          </p:nvSpPr>
          <p:spPr bwMode="auto">
            <a:xfrm>
              <a:off x="5579" y="574"/>
              <a:ext cx="101" cy="293"/>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37" name="Oval 107">
              <a:extLst>
                <a:ext uri="{FF2B5EF4-FFF2-40B4-BE49-F238E27FC236}">
                  <a16:creationId xmlns:a16="http://schemas.microsoft.com/office/drawing/2014/main" id="{F5D53BA1-3470-4651-B6F4-6DB283DFBBB5}"/>
                </a:ext>
              </a:extLst>
            </p:cNvPr>
            <p:cNvSpPr>
              <a:spLocks noChangeArrowheads="1"/>
            </p:cNvSpPr>
            <p:nvPr/>
          </p:nvSpPr>
          <p:spPr bwMode="auto">
            <a:xfrm>
              <a:off x="5681" y="574"/>
              <a:ext cx="101" cy="293"/>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38" name="Oval 108">
              <a:extLst>
                <a:ext uri="{FF2B5EF4-FFF2-40B4-BE49-F238E27FC236}">
                  <a16:creationId xmlns:a16="http://schemas.microsoft.com/office/drawing/2014/main" id="{AD7A6CA7-E7AC-4DB1-AEF6-B674B1DC7084}"/>
                </a:ext>
              </a:extLst>
            </p:cNvPr>
            <p:cNvSpPr>
              <a:spLocks noChangeArrowheads="1"/>
            </p:cNvSpPr>
            <p:nvPr/>
          </p:nvSpPr>
          <p:spPr bwMode="auto">
            <a:xfrm>
              <a:off x="5783" y="574"/>
              <a:ext cx="101" cy="293"/>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8531" name="Text Box 109">
            <a:extLst>
              <a:ext uri="{FF2B5EF4-FFF2-40B4-BE49-F238E27FC236}">
                <a16:creationId xmlns:a16="http://schemas.microsoft.com/office/drawing/2014/main" id="{D6A99FA0-BC50-496E-8368-8CD6D76C49FF}"/>
              </a:ext>
            </a:extLst>
          </p:cNvPr>
          <p:cNvSpPr txBox="1">
            <a:spLocks noChangeArrowheads="1"/>
          </p:cNvSpPr>
          <p:nvPr/>
        </p:nvSpPr>
        <p:spPr bwMode="auto">
          <a:xfrm>
            <a:off x="8492333" y="1338263"/>
            <a:ext cx="1519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a:t>Aquaporin 7</a:t>
            </a:r>
          </a:p>
        </p:txBody>
      </p:sp>
      <p:sp>
        <p:nvSpPr>
          <p:cNvPr id="18532" name="Text Box 110">
            <a:extLst>
              <a:ext uri="{FF2B5EF4-FFF2-40B4-BE49-F238E27FC236}">
                <a16:creationId xmlns:a16="http://schemas.microsoft.com/office/drawing/2014/main" id="{CE1996F8-3E7A-4773-BEE4-13B128198550}"/>
              </a:ext>
            </a:extLst>
          </p:cNvPr>
          <p:cNvSpPr txBox="1">
            <a:spLocks noChangeArrowheads="1"/>
          </p:cNvSpPr>
          <p:nvPr/>
        </p:nvSpPr>
        <p:spPr bwMode="auto">
          <a:xfrm>
            <a:off x="7033419" y="1096963"/>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t>?</a:t>
            </a:r>
          </a:p>
        </p:txBody>
      </p:sp>
      <p:sp>
        <p:nvSpPr>
          <p:cNvPr id="18533" name="Text Box 111">
            <a:extLst>
              <a:ext uri="{FF2B5EF4-FFF2-40B4-BE49-F238E27FC236}">
                <a16:creationId xmlns:a16="http://schemas.microsoft.com/office/drawing/2014/main" id="{6139D602-86E9-4DEB-8BC9-E6567A0299CE}"/>
              </a:ext>
            </a:extLst>
          </p:cNvPr>
          <p:cNvSpPr txBox="1">
            <a:spLocks noChangeArrowheads="1"/>
          </p:cNvSpPr>
          <p:nvPr/>
        </p:nvSpPr>
        <p:spPr bwMode="auto">
          <a:xfrm>
            <a:off x="1099345" y="-100013"/>
            <a:ext cx="9993313" cy="5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cs-CZ" altLang="cs-CZ" sz="2800" b="1" dirty="0">
                <a:cs typeface="Times New Roman" panose="02020603050405020304" pitchFamily="18" charset="0"/>
              </a:rPr>
              <a:t>Lipolýza ve WAT u člověka</a:t>
            </a:r>
            <a:endParaRPr lang="fr-FR" altLang="cs-CZ" sz="2800" b="1" dirty="0">
              <a:latin typeface="Times New Roman" panose="02020603050405020304" pitchFamily="18" charset="0"/>
              <a:cs typeface="Times New Roman" panose="02020603050405020304" pitchFamily="18" charset="0"/>
            </a:endParaRPr>
          </a:p>
        </p:txBody>
      </p:sp>
      <p:sp>
        <p:nvSpPr>
          <p:cNvPr id="18534" name="Text Box 112">
            <a:extLst>
              <a:ext uri="{FF2B5EF4-FFF2-40B4-BE49-F238E27FC236}">
                <a16:creationId xmlns:a16="http://schemas.microsoft.com/office/drawing/2014/main" id="{635F2972-68B0-4F85-83C1-6FD382AC8D6A}"/>
              </a:ext>
            </a:extLst>
          </p:cNvPr>
          <p:cNvSpPr txBox="1">
            <a:spLocks noChangeArrowheads="1"/>
          </p:cNvSpPr>
          <p:nvPr/>
        </p:nvSpPr>
        <p:spPr bwMode="auto">
          <a:xfrm>
            <a:off x="7543007" y="6500813"/>
            <a:ext cx="370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a:t>Pharmacol. Res. 2006 53:482-91 </a:t>
            </a:r>
          </a:p>
        </p:txBody>
      </p:sp>
      <p:sp>
        <p:nvSpPr>
          <p:cNvPr id="113" name="Rectangle 12">
            <a:extLst>
              <a:ext uri="{FF2B5EF4-FFF2-40B4-BE49-F238E27FC236}">
                <a16:creationId xmlns:a16="http://schemas.microsoft.com/office/drawing/2014/main" id="{3BCE207C-8C67-496D-8970-8C928602D6A3}"/>
              </a:ext>
            </a:extLst>
          </p:cNvPr>
          <p:cNvSpPr/>
          <p:nvPr/>
        </p:nvSpPr>
        <p:spPr>
          <a:xfrm>
            <a:off x="-22383" y="419801"/>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372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reeform 2">
            <a:extLst>
              <a:ext uri="{FF2B5EF4-FFF2-40B4-BE49-F238E27FC236}">
                <a16:creationId xmlns:a16="http://schemas.microsoft.com/office/drawing/2014/main" id="{64EF63AE-9CC8-4391-9893-B8525906A77A}"/>
              </a:ext>
            </a:extLst>
          </p:cNvPr>
          <p:cNvSpPr>
            <a:spLocks/>
          </p:cNvSpPr>
          <p:nvPr/>
        </p:nvSpPr>
        <p:spPr bwMode="auto">
          <a:xfrm>
            <a:off x="1158083" y="6191250"/>
            <a:ext cx="1976437" cy="596900"/>
          </a:xfrm>
          <a:custGeom>
            <a:avLst/>
            <a:gdLst>
              <a:gd name="T0" fmla="*/ 1104 w 1244"/>
              <a:gd name="T1" fmla="*/ 20 h 376"/>
              <a:gd name="T2" fmla="*/ 940 w 1244"/>
              <a:gd name="T3" fmla="*/ 44 h 376"/>
              <a:gd name="T4" fmla="*/ 720 w 1244"/>
              <a:gd name="T5" fmla="*/ 44 h 376"/>
              <a:gd name="T6" fmla="*/ 480 w 1244"/>
              <a:gd name="T7" fmla="*/ 24 h 376"/>
              <a:gd name="T8" fmla="*/ 292 w 1244"/>
              <a:gd name="T9" fmla="*/ 0 h 376"/>
              <a:gd name="T10" fmla="*/ 124 w 1244"/>
              <a:gd name="T11" fmla="*/ 28 h 376"/>
              <a:gd name="T12" fmla="*/ 32 w 1244"/>
              <a:gd name="T13" fmla="*/ 72 h 376"/>
              <a:gd name="T14" fmla="*/ 0 w 1244"/>
              <a:gd name="T15" fmla="*/ 192 h 376"/>
              <a:gd name="T16" fmla="*/ 24 w 1244"/>
              <a:gd name="T17" fmla="*/ 272 h 376"/>
              <a:gd name="T18" fmla="*/ 68 w 1244"/>
              <a:gd name="T19" fmla="*/ 336 h 376"/>
              <a:gd name="T20" fmla="*/ 176 w 1244"/>
              <a:gd name="T21" fmla="*/ 376 h 376"/>
              <a:gd name="T22" fmla="*/ 304 w 1244"/>
              <a:gd name="T23" fmla="*/ 348 h 376"/>
              <a:gd name="T24" fmla="*/ 340 w 1244"/>
              <a:gd name="T25" fmla="*/ 272 h 376"/>
              <a:gd name="T26" fmla="*/ 324 w 1244"/>
              <a:gd name="T27" fmla="*/ 216 h 376"/>
              <a:gd name="T28" fmla="*/ 220 w 1244"/>
              <a:gd name="T29" fmla="*/ 192 h 376"/>
              <a:gd name="T30" fmla="*/ 372 w 1244"/>
              <a:gd name="T31" fmla="*/ 224 h 376"/>
              <a:gd name="T32" fmla="*/ 540 w 1244"/>
              <a:gd name="T33" fmla="*/ 316 h 376"/>
              <a:gd name="T34" fmla="*/ 732 w 1244"/>
              <a:gd name="T35" fmla="*/ 340 h 376"/>
              <a:gd name="T36" fmla="*/ 884 w 1244"/>
              <a:gd name="T37" fmla="*/ 320 h 376"/>
              <a:gd name="T38" fmla="*/ 988 w 1244"/>
              <a:gd name="T39" fmla="*/ 308 h 376"/>
              <a:gd name="T40" fmla="*/ 1096 w 1244"/>
              <a:gd name="T41" fmla="*/ 284 h 376"/>
              <a:gd name="T42" fmla="*/ 1232 w 1244"/>
              <a:gd name="T43" fmla="*/ 204 h 376"/>
              <a:gd name="T44" fmla="*/ 1244 w 1244"/>
              <a:gd name="T45" fmla="*/ 80 h 376"/>
              <a:gd name="T46" fmla="*/ 1196 w 1244"/>
              <a:gd name="T47" fmla="*/ 36 h 376"/>
              <a:gd name="T48" fmla="*/ 1104 w 1244"/>
              <a:gd name="T49" fmla="*/ 20 h 3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44"/>
              <a:gd name="T76" fmla="*/ 0 h 376"/>
              <a:gd name="T77" fmla="*/ 1244 w 1244"/>
              <a:gd name="T78" fmla="*/ 376 h 3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44" h="376">
                <a:moveTo>
                  <a:pt x="1104" y="20"/>
                </a:moveTo>
                <a:lnTo>
                  <a:pt x="940" y="44"/>
                </a:lnTo>
                <a:lnTo>
                  <a:pt x="720" y="44"/>
                </a:lnTo>
                <a:lnTo>
                  <a:pt x="480" y="24"/>
                </a:lnTo>
                <a:lnTo>
                  <a:pt x="292" y="0"/>
                </a:lnTo>
                <a:lnTo>
                  <a:pt x="124" y="28"/>
                </a:lnTo>
                <a:lnTo>
                  <a:pt x="32" y="72"/>
                </a:lnTo>
                <a:lnTo>
                  <a:pt x="0" y="192"/>
                </a:lnTo>
                <a:lnTo>
                  <a:pt x="24" y="272"/>
                </a:lnTo>
                <a:lnTo>
                  <a:pt x="68" y="336"/>
                </a:lnTo>
                <a:lnTo>
                  <a:pt x="176" y="376"/>
                </a:lnTo>
                <a:lnTo>
                  <a:pt x="304" y="348"/>
                </a:lnTo>
                <a:lnTo>
                  <a:pt x="340" y="272"/>
                </a:lnTo>
                <a:lnTo>
                  <a:pt x="324" y="216"/>
                </a:lnTo>
                <a:lnTo>
                  <a:pt x="220" y="192"/>
                </a:lnTo>
                <a:lnTo>
                  <a:pt x="372" y="224"/>
                </a:lnTo>
                <a:lnTo>
                  <a:pt x="540" y="316"/>
                </a:lnTo>
                <a:lnTo>
                  <a:pt x="732" y="340"/>
                </a:lnTo>
                <a:lnTo>
                  <a:pt x="884" y="320"/>
                </a:lnTo>
                <a:lnTo>
                  <a:pt x="988" y="308"/>
                </a:lnTo>
                <a:lnTo>
                  <a:pt x="1096" y="284"/>
                </a:lnTo>
                <a:lnTo>
                  <a:pt x="1232" y="204"/>
                </a:lnTo>
                <a:lnTo>
                  <a:pt x="1244" y="80"/>
                </a:lnTo>
                <a:lnTo>
                  <a:pt x="1196" y="36"/>
                </a:lnTo>
                <a:lnTo>
                  <a:pt x="1104" y="20"/>
                </a:lnTo>
                <a:close/>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59" name="Rectangle 3">
            <a:extLst>
              <a:ext uri="{FF2B5EF4-FFF2-40B4-BE49-F238E27FC236}">
                <a16:creationId xmlns:a16="http://schemas.microsoft.com/office/drawing/2014/main" id="{94913BEB-B02A-462A-B462-6E3436A04E10}"/>
              </a:ext>
            </a:extLst>
          </p:cNvPr>
          <p:cNvSpPr>
            <a:spLocks noChangeArrowheads="1"/>
          </p:cNvSpPr>
          <p:nvPr/>
        </p:nvSpPr>
        <p:spPr bwMode="auto">
          <a:xfrm>
            <a:off x="1707357" y="6221413"/>
            <a:ext cx="1370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400" b="1">
                <a:solidFill>
                  <a:srgbClr val="FF6600"/>
                </a:solidFill>
              </a:rPr>
              <a:t>Pancreas</a:t>
            </a:r>
          </a:p>
        </p:txBody>
      </p:sp>
      <p:grpSp>
        <p:nvGrpSpPr>
          <p:cNvPr id="19460" name="Group 4">
            <a:extLst>
              <a:ext uri="{FF2B5EF4-FFF2-40B4-BE49-F238E27FC236}">
                <a16:creationId xmlns:a16="http://schemas.microsoft.com/office/drawing/2014/main" id="{EA5CE9DF-0ED1-46AD-9F62-B84328FE6D1C}"/>
              </a:ext>
            </a:extLst>
          </p:cNvPr>
          <p:cNvGrpSpPr>
            <a:grpSpLocks/>
          </p:cNvGrpSpPr>
          <p:nvPr/>
        </p:nvGrpSpPr>
        <p:grpSpPr bwMode="auto">
          <a:xfrm rot="739345">
            <a:off x="1094583" y="1357314"/>
            <a:ext cx="1844675" cy="1114425"/>
            <a:chOff x="1134" y="2838"/>
            <a:chExt cx="1595" cy="491"/>
          </a:xfrm>
        </p:grpSpPr>
        <p:sp>
          <p:nvSpPr>
            <p:cNvPr id="19508" name="Freeform 5">
              <a:extLst>
                <a:ext uri="{FF2B5EF4-FFF2-40B4-BE49-F238E27FC236}">
                  <a16:creationId xmlns:a16="http://schemas.microsoft.com/office/drawing/2014/main" id="{0AC924B8-A85D-406B-A990-0D09BE915BA2}"/>
                </a:ext>
              </a:extLst>
            </p:cNvPr>
            <p:cNvSpPr>
              <a:spLocks/>
            </p:cNvSpPr>
            <p:nvPr/>
          </p:nvSpPr>
          <p:spPr bwMode="auto">
            <a:xfrm>
              <a:off x="1134" y="2849"/>
              <a:ext cx="113" cy="191"/>
            </a:xfrm>
            <a:custGeom>
              <a:avLst/>
              <a:gdLst>
                <a:gd name="T0" fmla="*/ 52 w 97"/>
                <a:gd name="T1" fmla="*/ 192 h 207"/>
                <a:gd name="T2" fmla="*/ 47 w 97"/>
                <a:gd name="T3" fmla="*/ 182 h 207"/>
                <a:gd name="T4" fmla="*/ 41 w 97"/>
                <a:gd name="T5" fmla="*/ 172 h 207"/>
                <a:gd name="T6" fmla="*/ 36 w 97"/>
                <a:gd name="T7" fmla="*/ 162 h 207"/>
                <a:gd name="T8" fmla="*/ 31 w 97"/>
                <a:gd name="T9" fmla="*/ 152 h 207"/>
                <a:gd name="T10" fmla="*/ 28 w 97"/>
                <a:gd name="T11" fmla="*/ 142 h 207"/>
                <a:gd name="T12" fmla="*/ 26 w 97"/>
                <a:gd name="T13" fmla="*/ 131 h 207"/>
                <a:gd name="T14" fmla="*/ 25 w 97"/>
                <a:gd name="T15" fmla="*/ 121 h 207"/>
                <a:gd name="T16" fmla="*/ 25 w 97"/>
                <a:gd name="T17" fmla="*/ 110 h 207"/>
                <a:gd name="T18" fmla="*/ 27 w 97"/>
                <a:gd name="T19" fmla="*/ 100 h 207"/>
                <a:gd name="T20" fmla="*/ 31 w 97"/>
                <a:gd name="T21" fmla="*/ 89 h 207"/>
                <a:gd name="T22" fmla="*/ 35 w 97"/>
                <a:gd name="T23" fmla="*/ 79 h 207"/>
                <a:gd name="T24" fmla="*/ 43 w 97"/>
                <a:gd name="T25" fmla="*/ 68 h 207"/>
                <a:gd name="T26" fmla="*/ 52 w 97"/>
                <a:gd name="T27" fmla="*/ 56 h 207"/>
                <a:gd name="T28" fmla="*/ 64 w 97"/>
                <a:gd name="T29" fmla="*/ 45 h 207"/>
                <a:gd name="T30" fmla="*/ 78 w 97"/>
                <a:gd name="T31" fmla="*/ 33 h 207"/>
                <a:gd name="T32" fmla="*/ 96 w 97"/>
                <a:gd name="T33" fmla="*/ 21 h 207"/>
                <a:gd name="T34" fmla="*/ 83 w 97"/>
                <a:gd name="T35" fmla="*/ 0 h 207"/>
                <a:gd name="T36" fmla="*/ 64 w 97"/>
                <a:gd name="T37" fmla="*/ 13 h 207"/>
                <a:gd name="T38" fmla="*/ 48 w 97"/>
                <a:gd name="T39" fmla="*/ 26 h 207"/>
                <a:gd name="T40" fmla="*/ 34 w 97"/>
                <a:gd name="T41" fmla="*/ 40 h 207"/>
                <a:gd name="T42" fmla="*/ 23 w 97"/>
                <a:gd name="T43" fmla="*/ 53 h 207"/>
                <a:gd name="T44" fmla="*/ 14 w 97"/>
                <a:gd name="T45" fmla="*/ 66 h 207"/>
                <a:gd name="T46" fmla="*/ 8 w 97"/>
                <a:gd name="T47" fmla="*/ 81 h 207"/>
                <a:gd name="T48" fmla="*/ 3 w 97"/>
                <a:gd name="T49" fmla="*/ 95 h 207"/>
                <a:gd name="T50" fmla="*/ 0 w 97"/>
                <a:gd name="T51" fmla="*/ 108 h 207"/>
                <a:gd name="T52" fmla="*/ 0 w 97"/>
                <a:gd name="T53" fmla="*/ 122 h 207"/>
                <a:gd name="T54" fmla="*/ 1 w 97"/>
                <a:gd name="T55" fmla="*/ 135 h 207"/>
                <a:gd name="T56" fmla="*/ 4 w 97"/>
                <a:gd name="T57" fmla="*/ 147 h 207"/>
                <a:gd name="T58" fmla="*/ 8 w 97"/>
                <a:gd name="T59" fmla="*/ 160 h 207"/>
                <a:gd name="T60" fmla="*/ 13 w 97"/>
                <a:gd name="T61" fmla="*/ 172 h 207"/>
                <a:gd name="T62" fmla="*/ 19 w 97"/>
                <a:gd name="T63" fmla="*/ 184 h 207"/>
                <a:gd name="T64" fmla="*/ 25 w 97"/>
                <a:gd name="T65" fmla="*/ 195 h 207"/>
                <a:gd name="T66" fmla="*/ 33 w 97"/>
                <a:gd name="T67" fmla="*/ 206 h 207"/>
                <a:gd name="T68" fmla="*/ 52 w 97"/>
                <a:gd name="T69" fmla="*/ 192 h 2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
                <a:gd name="T106" fmla="*/ 0 h 207"/>
                <a:gd name="T107" fmla="*/ 97 w 97"/>
                <a:gd name="T108" fmla="*/ 207 h 2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 h="207">
                  <a:moveTo>
                    <a:pt x="52" y="192"/>
                  </a:moveTo>
                  <a:lnTo>
                    <a:pt x="47" y="182"/>
                  </a:lnTo>
                  <a:lnTo>
                    <a:pt x="41" y="172"/>
                  </a:lnTo>
                  <a:lnTo>
                    <a:pt x="36" y="162"/>
                  </a:lnTo>
                  <a:lnTo>
                    <a:pt x="31" y="152"/>
                  </a:lnTo>
                  <a:lnTo>
                    <a:pt x="28" y="142"/>
                  </a:lnTo>
                  <a:lnTo>
                    <a:pt x="26" y="131"/>
                  </a:lnTo>
                  <a:lnTo>
                    <a:pt x="25" y="121"/>
                  </a:lnTo>
                  <a:lnTo>
                    <a:pt x="25" y="110"/>
                  </a:lnTo>
                  <a:lnTo>
                    <a:pt x="27" y="100"/>
                  </a:lnTo>
                  <a:lnTo>
                    <a:pt x="31" y="89"/>
                  </a:lnTo>
                  <a:lnTo>
                    <a:pt x="35" y="79"/>
                  </a:lnTo>
                  <a:lnTo>
                    <a:pt x="43" y="68"/>
                  </a:lnTo>
                  <a:lnTo>
                    <a:pt x="52" y="56"/>
                  </a:lnTo>
                  <a:lnTo>
                    <a:pt x="64" y="45"/>
                  </a:lnTo>
                  <a:lnTo>
                    <a:pt x="78" y="33"/>
                  </a:lnTo>
                  <a:lnTo>
                    <a:pt x="96" y="21"/>
                  </a:lnTo>
                  <a:lnTo>
                    <a:pt x="83" y="0"/>
                  </a:lnTo>
                  <a:lnTo>
                    <a:pt x="64" y="13"/>
                  </a:lnTo>
                  <a:lnTo>
                    <a:pt x="48" y="26"/>
                  </a:lnTo>
                  <a:lnTo>
                    <a:pt x="34" y="40"/>
                  </a:lnTo>
                  <a:lnTo>
                    <a:pt x="23" y="53"/>
                  </a:lnTo>
                  <a:lnTo>
                    <a:pt x="14" y="66"/>
                  </a:lnTo>
                  <a:lnTo>
                    <a:pt x="8" y="81"/>
                  </a:lnTo>
                  <a:lnTo>
                    <a:pt x="3" y="95"/>
                  </a:lnTo>
                  <a:lnTo>
                    <a:pt x="0" y="108"/>
                  </a:lnTo>
                  <a:lnTo>
                    <a:pt x="0" y="122"/>
                  </a:lnTo>
                  <a:lnTo>
                    <a:pt x="1" y="135"/>
                  </a:lnTo>
                  <a:lnTo>
                    <a:pt x="4" y="147"/>
                  </a:lnTo>
                  <a:lnTo>
                    <a:pt x="8" y="160"/>
                  </a:lnTo>
                  <a:lnTo>
                    <a:pt x="13" y="172"/>
                  </a:lnTo>
                  <a:lnTo>
                    <a:pt x="19" y="184"/>
                  </a:lnTo>
                  <a:lnTo>
                    <a:pt x="25" y="195"/>
                  </a:lnTo>
                  <a:lnTo>
                    <a:pt x="33" y="206"/>
                  </a:lnTo>
                  <a:lnTo>
                    <a:pt x="52" y="192"/>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09" name="Freeform 6">
              <a:extLst>
                <a:ext uri="{FF2B5EF4-FFF2-40B4-BE49-F238E27FC236}">
                  <a16:creationId xmlns:a16="http://schemas.microsoft.com/office/drawing/2014/main" id="{BFA4ED7D-C529-4CC0-A777-B5A66BB5D642}"/>
                </a:ext>
              </a:extLst>
            </p:cNvPr>
            <p:cNvSpPr>
              <a:spLocks/>
            </p:cNvSpPr>
            <p:nvPr/>
          </p:nvSpPr>
          <p:spPr bwMode="auto">
            <a:xfrm>
              <a:off x="1172" y="3026"/>
              <a:ext cx="254" cy="130"/>
            </a:xfrm>
            <a:custGeom>
              <a:avLst/>
              <a:gdLst>
                <a:gd name="T0" fmla="*/ 219 w 220"/>
                <a:gd name="T1" fmla="*/ 115 h 141"/>
                <a:gd name="T2" fmla="*/ 208 w 220"/>
                <a:gd name="T3" fmla="*/ 114 h 141"/>
                <a:gd name="T4" fmla="*/ 197 w 220"/>
                <a:gd name="T5" fmla="*/ 110 h 141"/>
                <a:gd name="T6" fmla="*/ 184 w 220"/>
                <a:gd name="T7" fmla="*/ 106 h 141"/>
                <a:gd name="T8" fmla="*/ 171 w 220"/>
                <a:gd name="T9" fmla="*/ 103 h 141"/>
                <a:gd name="T10" fmla="*/ 157 w 220"/>
                <a:gd name="T11" fmla="*/ 97 h 141"/>
                <a:gd name="T12" fmla="*/ 143 w 220"/>
                <a:gd name="T13" fmla="*/ 91 h 141"/>
                <a:gd name="T14" fmla="*/ 128 w 220"/>
                <a:gd name="T15" fmla="*/ 85 h 141"/>
                <a:gd name="T16" fmla="*/ 114 w 220"/>
                <a:gd name="T17" fmla="*/ 77 h 141"/>
                <a:gd name="T18" fmla="*/ 100 w 220"/>
                <a:gd name="T19" fmla="*/ 69 h 141"/>
                <a:gd name="T20" fmla="*/ 86 w 220"/>
                <a:gd name="T21" fmla="*/ 61 h 141"/>
                <a:gd name="T22" fmla="*/ 73 w 220"/>
                <a:gd name="T23" fmla="*/ 52 h 141"/>
                <a:gd name="T24" fmla="*/ 61 w 220"/>
                <a:gd name="T25" fmla="*/ 42 h 141"/>
                <a:gd name="T26" fmla="*/ 49 w 220"/>
                <a:gd name="T27" fmla="*/ 33 h 141"/>
                <a:gd name="T28" fmla="*/ 38 w 220"/>
                <a:gd name="T29" fmla="*/ 22 h 141"/>
                <a:gd name="T30" fmla="*/ 29 w 220"/>
                <a:gd name="T31" fmla="*/ 11 h 141"/>
                <a:gd name="T32" fmla="*/ 20 w 220"/>
                <a:gd name="T33" fmla="*/ 0 h 141"/>
                <a:gd name="T34" fmla="*/ 0 w 220"/>
                <a:gd name="T35" fmla="*/ 14 h 141"/>
                <a:gd name="T36" fmla="*/ 10 w 220"/>
                <a:gd name="T37" fmla="*/ 27 h 141"/>
                <a:gd name="T38" fmla="*/ 20 w 220"/>
                <a:gd name="T39" fmla="*/ 39 h 141"/>
                <a:gd name="T40" fmla="*/ 33 w 220"/>
                <a:gd name="T41" fmla="*/ 51 h 141"/>
                <a:gd name="T42" fmla="*/ 46 w 220"/>
                <a:gd name="T43" fmla="*/ 61 h 141"/>
                <a:gd name="T44" fmla="*/ 59 w 220"/>
                <a:gd name="T45" fmla="*/ 72 h 141"/>
                <a:gd name="T46" fmla="*/ 73 w 220"/>
                <a:gd name="T47" fmla="*/ 82 h 141"/>
                <a:gd name="T48" fmla="*/ 88 w 220"/>
                <a:gd name="T49" fmla="*/ 91 h 141"/>
                <a:gd name="T50" fmla="*/ 103 w 220"/>
                <a:gd name="T51" fmla="*/ 99 h 141"/>
                <a:gd name="T52" fmla="*/ 118 w 220"/>
                <a:gd name="T53" fmla="*/ 107 h 141"/>
                <a:gd name="T54" fmla="*/ 133 w 220"/>
                <a:gd name="T55" fmla="*/ 114 h 141"/>
                <a:gd name="T56" fmla="*/ 148 w 220"/>
                <a:gd name="T57" fmla="*/ 120 h 141"/>
                <a:gd name="T58" fmla="*/ 163 w 220"/>
                <a:gd name="T59" fmla="*/ 126 h 141"/>
                <a:gd name="T60" fmla="*/ 177 w 220"/>
                <a:gd name="T61" fmla="*/ 130 h 141"/>
                <a:gd name="T62" fmla="*/ 190 w 220"/>
                <a:gd name="T63" fmla="*/ 134 h 141"/>
                <a:gd name="T64" fmla="*/ 203 w 220"/>
                <a:gd name="T65" fmla="*/ 138 h 141"/>
                <a:gd name="T66" fmla="*/ 215 w 220"/>
                <a:gd name="T67" fmla="*/ 140 h 141"/>
                <a:gd name="T68" fmla="*/ 219 w 220"/>
                <a:gd name="T69" fmla="*/ 115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0"/>
                <a:gd name="T106" fmla="*/ 0 h 141"/>
                <a:gd name="T107" fmla="*/ 220 w 220"/>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0" h="141">
                  <a:moveTo>
                    <a:pt x="219" y="115"/>
                  </a:moveTo>
                  <a:lnTo>
                    <a:pt x="208" y="114"/>
                  </a:lnTo>
                  <a:lnTo>
                    <a:pt x="197" y="110"/>
                  </a:lnTo>
                  <a:lnTo>
                    <a:pt x="184" y="106"/>
                  </a:lnTo>
                  <a:lnTo>
                    <a:pt x="171" y="103"/>
                  </a:lnTo>
                  <a:lnTo>
                    <a:pt x="157" y="97"/>
                  </a:lnTo>
                  <a:lnTo>
                    <a:pt x="143" y="91"/>
                  </a:lnTo>
                  <a:lnTo>
                    <a:pt x="128" y="85"/>
                  </a:lnTo>
                  <a:lnTo>
                    <a:pt x="114" y="77"/>
                  </a:lnTo>
                  <a:lnTo>
                    <a:pt x="100" y="69"/>
                  </a:lnTo>
                  <a:lnTo>
                    <a:pt x="86" y="61"/>
                  </a:lnTo>
                  <a:lnTo>
                    <a:pt x="73" y="52"/>
                  </a:lnTo>
                  <a:lnTo>
                    <a:pt x="61" y="42"/>
                  </a:lnTo>
                  <a:lnTo>
                    <a:pt x="49" y="33"/>
                  </a:lnTo>
                  <a:lnTo>
                    <a:pt x="38" y="22"/>
                  </a:lnTo>
                  <a:lnTo>
                    <a:pt x="29" y="11"/>
                  </a:lnTo>
                  <a:lnTo>
                    <a:pt x="20" y="0"/>
                  </a:lnTo>
                  <a:lnTo>
                    <a:pt x="0" y="14"/>
                  </a:lnTo>
                  <a:lnTo>
                    <a:pt x="10" y="27"/>
                  </a:lnTo>
                  <a:lnTo>
                    <a:pt x="20" y="39"/>
                  </a:lnTo>
                  <a:lnTo>
                    <a:pt x="33" y="51"/>
                  </a:lnTo>
                  <a:lnTo>
                    <a:pt x="46" y="61"/>
                  </a:lnTo>
                  <a:lnTo>
                    <a:pt x="59" y="72"/>
                  </a:lnTo>
                  <a:lnTo>
                    <a:pt x="73" y="82"/>
                  </a:lnTo>
                  <a:lnTo>
                    <a:pt x="88" y="91"/>
                  </a:lnTo>
                  <a:lnTo>
                    <a:pt x="103" y="99"/>
                  </a:lnTo>
                  <a:lnTo>
                    <a:pt x="118" y="107"/>
                  </a:lnTo>
                  <a:lnTo>
                    <a:pt x="133" y="114"/>
                  </a:lnTo>
                  <a:lnTo>
                    <a:pt x="148" y="120"/>
                  </a:lnTo>
                  <a:lnTo>
                    <a:pt x="163" y="126"/>
                  </a:lnTo>
                  <a:lnTo>
                    <a:pt x="177" y="130"/>
                  </a:lnTo>
                  <a:lnTo>
                    <a:pt x="190" y="134"/>
                  </a:lnTo>
                  <a:lnTo>
                    <a:pt x="203" y="138"/>
                  </a:lnTo>
                  <a:lnTo>
                    <a:pt x="215" y="140"/>
                  </a:lnTo>
                  <a:lnTo>
                    <a:pt x="219" y="115"/>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0" name="Freeform 7">
              <a:extLst>
                <a:ext uri="{FF2B5EF4-FFF2-40B4-BE49-F238E27FC236}">
                  <a16:creationId xmlns:a16="http://schemas.microsoft.com/office/drawing/2014/main" id="{3A1B4EEE-844F-46F3-B8DE-A90213F99624}"/>
                </a:ext>
              </a:extLst>
            </p:cNvPr>
            <p:cNvSpPr>
              <a:spLocks/>
            </p:cNvSpPr>
            <p:nvPr/>
          </p:nvSpPr>
          <p:spPr bwMode="auto">
            <a:xfrm>
              <a:off x="1420" y="3132"/>
              <a:ext cx="1194" cy="177"/>
            </a:xfrm>
            <a:custGeom>
              <a:avLst/>
              <a:gdLst>
                <a:gd name="T0" fmla="*/ 1030 w 1031"/>
                <a:gd name="T1" fmla="*/ 165 h 192"/>
                <a:gd name="T2" fmla="*/ 1022 w 1031"/>
                <a:gd name="T3" fmla="*/ 120 h 192"/>
                <a:gd name="T4" fmla="*/ 996 w 1031"/>
                <a:gd name="T5" fmla="*/ 84 h 192"/>
                <a:gd name="T6" fmla="*/ 956 w 1031"/>
                <a:gd name="T7" fmla="*/ 58 h 192"/>
                <a:gd name="T8" fmla="*/ 906 w 1031"/>
                <a:gd name="T9" fmla="*/ 38 h 192"/>
                <a:gd name="T10" fmla="*/ 846 w 1031"/>
                <a:gd name="T11" fmla="*/ 25 h 192"/>
                <a:gd name="T12" fmla="*/ 777 w 1031"/>
                <a:gd name="T13" fmla="*/ 17 h 192"/>
                <a:gd name="T14" fmla="*/ 701 w 1031"/>
                <a:gd name="T15" fmla="*/ 12 h 192"/>
                <a:gd name="T16" fmla="*/ 620 w 1031"/>
                <a:gd name="T17" fmla="*/ 11 h 192"/>
                <a:gd name="T18" fmla="*/ 536 w 1031"/>
                <a:gd name="T19" fmla="*/ 11 h 192"/>
                <a:gd name="T20" fmla="*/ 449 w 1031"/>
                <a:gd name="T21" fmla="*/ 12 h 192"/>
                <a:gd name="T22" fmla="*/ 361 w 1031"/>
                <a:gd name="T23" fmla="*/ 14 h 192"/>
                <a:gd name="T24" fmla="*/ 275 w 1031"/>
                <a:gd name="T25" fmla="*/ 15 h 192"/>
                <a:gd name="T26" fmla="*/ 190 w 1031"/>
                <a:gd name="T27" fmla="*/ 14 h 192"/>
                <a:gd name="T28" fmla="*/ 111 w 1031"/>
                <a:gd name="T29" fmla="*/ 11 h 192"/>
                <a:gd name="T30" fmla="*/ 38 w 1031"/>
                <a:gd name="T31" fmla="*/ 5 h 192"/>
                <a:gd name="T32" fmla="*/ 0 w 1031"/>
                <a:gd name="T33" fmla="*/ 25 h 192"/>
                <a:gd name="T34" fmla="*/ 71 w 1031"/>
                <a:gd name="T35" fmla="*/ 33 h 192"/>
                <a:gd name="T36" fmla="*/ 150 w 1031"/>
                <a:gd name="T37" fmla="*/ 38 h 192"/>
                <a:gd name="T38" fmla="*/ 232 w 1031"/>
                <a:gd name="T39" fmla="*/ 40 h 192"/>
                <a:gd name="T40" fmla="*/ 318 w 1031"/>
                <a:gd name="T41" fmla="*/ 39 h 192"/>
                <a:gd name="T42" fmla="*/ 405 w 1031"/>
                <a:gd name="T43" fmla="*/ 38 h 192"/>
                <a:gd name="T44" fmla="*/ 493 w 1031"/>
                <a:gd name="T45" fmla="*/ 36 h 192"/>
                <a:gd name="T46" fmla="*/ 579 w 1031"/>
                <a:gd name="T47" fmla="*/ 36 h 192"/>
                <a:gd name="T48" fmla="*/ 661 w 1031"/>
                <a:gd name="T49" fmla="*/ 36 h 192"/>
                <a:gd name="T50" fmla="*/ 739 w 1031"/>
                <a:gd name="T51" fmla="*/ 39 h 192"/>
                <a:gd name="T52" fmla="*/ 810 w 1031"/>
                <a:gd name="T53" fmla="*/ 45 h 192"/>
                <a:gd name="T54" fmla="*/ 872 w 1031"/>
                <a:gd name="T55" fmla="*/ 55 h 192"/>
                <a:gd name="T56" fmla="*/ 924 w 1031"/>
                <a:gd name="T57" fmla="*/ 70 h 192"/>
                <a:gd name="T58" fmla="*/ 964 w 1031"/>
                <a:gd name="T59" fmla="*/ 90 h 192"/>
                <a:gd name="T60" fmla="*/ 991 w 1031"/>
                <a:gd name="T61" fmla="*/ 115 h 192"/>
                <a:gd name="T62" fmla="*/ 1003 w 1031"/>
                <a:gd name="T63" fmla="*/ 146 h 192"/>
                <a:gd name="T64" fmla="*/ 1003 w 1031"/>
                <a:gd name="T65" fmla="*/ 186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1"/>
                <a:gd name="T100" fmla="*/ 0 h 192"/>
                <a:gd name="T101" fmla="*/ 1031 w 1031"/>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1" h="192">
                  <a:moveTo>
                    <a:pt x="1027" y="191"/>
                  </a:moveTo>
                  <a:lnTo>
                    <a:pt x="1030" y="165"/>
                  </a:lnTo>
                  <a:lnTo>
                    <a:pt x="1028" y="142"/>
                  </a:lnTo>
                  <a:lnTo>
                    <a:pt x="1022" y="120"/>
                  </a:lnTo>
                  <a:lnTo>
                    <a:pt x="1011" y="101"/>
                  </a:lnTo>
                  <a:lnTo>
                    <a:pt x="996" y="84"/>
                  </a:lnTo>
                  <a:lnTo>
                    <a:pt x="978" y="70"/>
                  </a:lnTo>
                  <a:lnTo>
                    <a:pt x="956" y="58"/>
                  </a:lnTo>
                  <a:lnTo>
                    <a:pt x="933" y="47"/>
                  </a:lnTo>
                  <a:lnTo>
                    <a:pt x="906" y="38"/>
                  </a:lnTo>
                  <a:lnTo>
                    <a:pt x="877" y="31"/>
                  </a:lnTo>
                  <a:lnTo>
                    <a:pt x="846" y="25"/>
                  </a:lnTo>
                  <a:lnTo>
                    <a:pt x="813" y="20"/>
                  </a:lnTo>
                  <a:lnTo>
                    <a:pt x="777" y="17"/>
                  </a:lnTo>
                  <a:lnTo>
                    <a:pt x="740" y="14"/>
                  </a:lnTo>
                  <a:lnTo>
                    <a:pt x="701" y="12"/>
                  </a:lnTo>
                  <a:lnTo>
                    <a:pt x="661" y="11"/>
                  </a:lnTo>
                  <a:lnTo>
                    <a:pt x="620" y="11"/>
                  </a:lnTo>
                  <a:lnTo>
                    <a:pt x="579" y="11"/>
                  </a:lnTo>
                  <a:lnTo>
                    <a:pt x="536" y="11"/>
                  </a:lnTo>
                  <a:lnTo>
                    <a:pt x="493" y="12"/>
                  </a:lnTo>
                  <a:lnTo>
                    <a:pt x="449" y="12"/>
                  </a:lnTo>
                  <a:lnTo>
                    <a:pt x="405" y="13"/>
                  </a:lnTo>
                  <a:lnTo>
                    <a:pt x="361" y="14"/>
                  </a:lnTo>
                  <a:lnTo>
                    <a:pt x="318" y="14"/>
                  </a:lnTo>
                  <a:lnTo>
                    <a:pt x="275" y="15"/>
                  </a:lnTo>
                  <a:lnTo>
                    <a:pt x="232" y="15"/>
                  </a:lnTo>
                  <a:lnTo>
                    <a:pt x="190" y="14"/>
                  </a:lnTo>
                  <a:lnTo>
                    <a:pt x="150" y="13"/>
                  </a:lnTo>
                  <a:lnTo>
                    <a:pt x="111" y="11"/>
                  </a:lnTo>
                  <a:lnTo>
                    <a:pt x="73" y="8"/>
                  </a:lnTo>
                  <a:lnTo>
                    <a:pt x="38" y="5"/>
                  </a:lnTo>
                  <a:lnTo>
                    <a:pt x="4" y="0"/>
                  </a:lnTo>
                  <a:lnTo>
                    <a:pt x="0" y="25"/>
                  </a:lnTo>
                  <a:lnTo>
                    <a:pt x="35" y="30"/>
                  </a:lnTo>
                  <a:lnTo>
                    <a:pt x="71" y="33"/>
                  </a:lnTo>
                  <a:lnTo>
                    <a:pt x="110" y="36"/>
                  </a:lnTo>
                  <a:lnTo>
                    <a:pt x="150" y="38"/>
                  </a:lnTo>
                  <a:lnTo>
                    <a:pt x="190" y="39"/>
                  </a:lnTo>
                  <a:lnTo>
                    <a:pt x="232" y="40"/>
                  </a:lnTo>
                  <a:lnTo>
                    <a:pt x="275" y="40"/>
                  </a:lnTo>
                  <a:lnTo>
                    <a:pt x="318" y="39"/>
                  </a:lnTo>
                  <a:lnTo>
                    <a:pt x="361" y="39"/>
                  </a:lnTo>
                  <a:lnTo>
                    <a:pt x="405" y="38"/>
                  </a:lnTo>
                  <a:lnTo>
                    <a:pt x="449" y="37"/>
                  </a:lnTo>
                  <a:lnTo>
                    <a:pt x="493" y="36"/>
                  </a:lnTo>
                  <a:lnTo>
                    <a:pt x="536" y="36"/>
                  </a:lnTo>
                  <a:lnTo>
                    <a:pt x="579" y="36"/>
                  </a:lnTo>
                  <a:lnTo>
                    <a:pt x="620" y="36"/>
                  </a:lnTo>
                  <a:lnTo>
                    <a:pt x="661" y="36"/>
                  </a:lnTo>
                  <a:lnTo>
                    <a:pt x="701" y="37"/>
                  </a:lnTo>
                  <a:lnTo>
                    <a:pt x="739" y="39"/>
                  </a:lnTo>
                  <a:lnTo>
                    <a:pt x="775" y="42"/>
                  </a:lnTo>
                  <a:lnTo>
                    <a:pt x="810" y="45"/>
                  </a:lnTo>
                  <a:lnTo>
                    <a:pt x="842" y="50"/>
                  </a:lnTo>
                  <a:lnTo>
                    <a:pt x="872" y="55"/>
                  </a:lnTo>
                  <a:lnTo>
                    <a:pt x="899" y="62"/>
                  </a:lnTo>
                  <a:lnTo>
                    <a:pt x="924" y="70"/>
                  </a:lnTo>
                  <a:lnTo>
                    <a:pt x="946" y="80"/>
                  </a:lnTo>
                  <a:lnTo>
                    <a:pt x="964" y="90"/>
                  </a:lnTo>
                  <a:lnTo>
                    <a:pt x="979" y="102"/>
                  </a:lnTo>
                  <a:lnTo>
                    <a:pt x="991" y="115"/>
                  </a:lnTo>
                  <a:lnTo>
                    <a:pt x="999" y="130"/>
                  </a:lnTo>
                  <a:lnTo>
                    <a:pt x="1003" y="146"/>
                  </a:lnTo>
                  <a:lnTo>
                    <a:pt x="1005" y="165"/>
                  </a:lnTo>
                  <a:lnTo>
                    <a:pt x="1003" y="186"/>
                  </a:lnTo>
                  <a:lnTo>
                    <a:pt x="1027" y="191"/>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1" name="Freeform 8">
              <a:extLst>
                <a:ext uri="{FF2B5EF4-FFF2-40B4-BE49-F238E27FC236}">
                  <a16:creationId xmlns:a16="http://schemas.microsoft.com/office/drawing/2014/main" id="{9DC582DF-574D-45ED-9A6A-3F21C6D36C7C}"/>
                </a:ext>
              </a:extLst>
            </p:cNvPr>
            <p:cNvSpPr>
              <a:spLocks/>
            </p:cNvSpPr>
            <p:nvPr/>
          </p:nvSpPr>
          <p:spPr bwMode="auto">
            <a:xfrm>
              <a:off x="1257" y="2852"/>
              <a:ext cx="170" cy="215"/>
            </a:xfrm>
            <a:custGeom>
              <a:avLst/>
              <a:gdLst>
                <a:gd name="T0" fmla="*/ 146 w 147"/>
                <a:gd name="T1" fmla="*/ 209 h 233"/>
                <a:gd name="T2" fmla="*/ 125 w 147"/>
                <a:gd name="T3" fmla="*/ 200 h 233"/>
                <a:gd name="T4" fmla="*/ 104 w 147"/>
                <a:gd name="T5" fmla="*/ 191 h 233"/>
                <a:gd name="T6" fmla="*/ 86 w 147"/>
                <a:gd name="T7" fmla="*/ 181 h 233"/>
                <a:gd name="T8" fmla="*/ 69 w 147"/>
                <a:gd name="T9" fmla="*/ 169 h 233"/>
                <a:gd name="T10" fmla="*/ 54 w 147"/>
                <a:gd name="T11" fmla="*/ 158 h 233"/>
                <a:gd name="T12" fmla="*/ 42 w 147"/>
                <a:gd name="T13" fmla="*/ 146 h 233"/>
                <a:gd name="T14" fmla="*/ 33 w 147"/>
                <a:gd name="T15" fmla="*/ 134 h 233"/>
                <a:gd name="T16" fmla="*/ 27 w 147"/>
                <a:gd name="T17" fmla="*/ 123 h 233"/>
                <a:gd name="T18" fmla="*/ 25 w 147"/>
                <a:gd name="T19" fmla="*/ 113 h 233"/>
                <a:gd name="T20" fmla="*/ 25 w 147"/>
                <a:gd name="T21" fmla="*/ 101 h 233"/>
                <a:gd name="T22" fmla="*/ 29 w 147"/>
                <a:gd name="T23" fmla="*/ 90 h 233"/>
                <a:gd name="T24" fmla="*/ 36 w 147"/>
                <a:gd name="T25" fmla="*/ 78 h 233"/>
                <a:gd name="T26" fmla="*/ 50 w 147"/>
                <a:gd name="T27" fmla="*/ 65 h 233"/>
                <a:gd name="T28" fmla="*/ 68 w 147"/>
                <a:gd name="T29" fmla="*/ 51 h 233"/>
                <a:gd name="T30" fmla="*/ 92 w 147"/>
                <a:gd name="T31" fmla="*/ 37 h 233"/>
                <a:gd name="T32" fmla="*/ 123 w 147"/>
                <a:gd name="T33" fmla="*/ 23 h 233"/>
                <a:gd name="T34" fmla="*/ 115 w 147"/>
                <a:gd name="T35" fmla="*/ 0 h 233"/>
                <a:gd name="T36" fmla="*/ 82 w 147"/>
                <a:gd name="T37" fmla="*/ 15 h 233"/>
                <a:gd name="T38" fmla="*/ 55 w 147"/>
                <a:gd name="T39" fmla="*/ 30 h 233"/>
                <a:gd name="T40" fmla="*/ 33 w 147"/>
                <a:gd name="T41" fmla="*/ 46 h 233"/>
                <a:gd name="T42" fmla="*/ 17 w 147"/>
                <a:gd name="T43" fmla="*/ 62 h 233"/>
                <a:gd name="T44" fmla="*/ 7 w 147"/>
                <a:gd name="T45" fmla="*/ 79 h 233"/>
                <a:gd name="T46" fmla="*/ 1 w 147"/>
                <a:gd name="T47" fmla="*/ 98 h 233"/>
                <a:gd name="T48" fmla="*/ 0 w 147"/>
                <a:gd name="T49" fmla="*/ 115 h 233"/>
                <a:gd name="T50" fmla="*/ 4 w 147"/>
                <a:gd name="T51" fmla="*/ 132 h 233"/>
                <a:gd name="T52" fmla="*/ 12 w 147"/>
                <a:gd name="T53" fmla="*/ 148 h 233"/>
                <a:gd name="T54" fmla="*/ 24 w 147"/>
                <a:gd name="T55" fmla="*/ 163 h 233"/>
                <a:gd name="T56" fmla="*/ 38 w 147"/>
                <a:gd name="T57" fmla="*/ 177 h 233"/>
                <a:gd name="T58" fmla="*/ 54 w 147"/>
                <a:gd name="T59" fmla="*/ 190 h 233"/>
                <a:gd name="T60" fmla="*/ 73 w 147"/>
                <a:gd name="T61" fmla="*/ 202 h 233"/>
                <a:gd name="T62" fmla="*/ 93 w 147"/>
                <a:gd name="T63" fmla="*/ 213 h 233"/>
                <a:gd name="T64" fmla="*/ 115 w 147"/>
                <a:gd name="T65" fmla="*/ 223 h 233"/>
                <a:gd name="T66" fmla="*/ 137 w 147"/>
                <a:gd name="T67" fmla="*/ 232 h 233"/>
                <a:gd name="T68" fmla="*/ 146 w 147"/>
                <a:gd name="T69" fmla="*/ 209 h 2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7"/>
                <a:gd name="T106" fmla="*/ 0 h 233"/>
                <a:gd name="T107" fmla="*/ 147 w 147"/>
                <a:gd name="T108" fmla="*/ 233 h 2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7" h="233">
                  <a:moveTo>
                    <a:pt x="146" y="209"/>
                  </a:moveTo>
                  <a:lnTo>
                    <a:pt x="125" y="200"/>
                  </a:lnTo>
                  <a:lnTo>
                    <a:pt x="104" y="191"/>
                  </a:lnTo>
                  <a:lnTo>
                    <a:pt x="86" y="181"/>
                  </a:lnTo>
                  <a:lnTo>
                    <a:pt x="69" y="169"/>
                  </a:lnTo>
                  <a:lnTo>
                    <a:pt x="54" y="158"/>
                  </a:lnTo>
                  <a:lnTo>
                    <a:pt x="42" y="146"/>
                  </a:lnTo>
                  <a:lnTo>
                    <a:pt x="33" y="134"/>
                  </a:lnTo>
                  <a:lnTo>
                    <a:pt x="27" y="123"/>
                  </a:lnTo>
                  <a:lnTo>
                    <a:pt x="25" y="113"/>
                  </a:lnTo>
                  <a:lnTo>
                    <a:pt x="25" y="101"/>
                  </a:lnTo>
                  <a:lnTo>
                    <a:pt x="29" y="90"/>
                  </a:lnTo>
                  <a:lnTo>
                    <a:pt x="36" y="78"/>
                  </a:lnTo>
                  <a:lnTo>
                    <a:pt x="50" y="65"/>
                  </a:lnTo>
                  <a:lnTo>
                    <a:pt x="68" y="51"/>
                  </a:lnTo>
                  <a:lnTo>
                    <a:pt x="92" y="37"/>
                  </a:lnTo>
                  <a:lnTo>
                    <a:pt x="123" y="23"/>
                  </a:lnTo>
                  <a:lnTo>
                    <a:pt x="115" y="0"/>
                  </a:lnTo>
                  <a:lnTo>
                    <a:pt x="82" y="15"/>
                  </a:lnTo>
                  <a:lnTo>
                    <a:pt x="55" y="30"/>
                  </a:lnTo>
                  <a:lnTo>
                    <a:pt x="33" y="46"/>
                  </a:lnTo>
                  <a:lnTo>
                    <a:pt x="17" y="62"/>
                  </a:lnTo>
                  <a:lnTo>
                    <a:pt x="7" y="79"/>
                  </a:lnTo>
                  <a:lnTo>
                    <a:pt x="1" y="98"/>
                  </a:lnTo>
                  <a:lnTo>
                    <a:pt x="0" y="115"/>
                  </a:lnTo>
                  <a:lnTo>
                    <a:pt x="4" y="132"/>
                  </a:lnTo>
                  <a:lnTo>
                    <a:pt x="12" y="148"/>
                  </a:lnTo>
                  <a:lnTo>
                    <a:pt x="24" y="163"/>
                  </a:lnTo>
                  <a:lnTo>
                    <a:pt x="38" y="177"/>
                  </a:lnTo>
                  <a:lnTo>
                    <a:pt x="54" y="190"/>
                  </a:lnTo>
                  <a:lnTo>
                    <a:pt x="73" y="202"/>
                  </a:lnTo>
                  <a:lnTo>
                    <a:pt x="93" y="213"/>
                  </a:lnTo>
                  <a:lnTo>
                    <a:pt x="115" y="223"/>
                  </a:lnTo>
                  <a:lnTo>
                    <a:pt x="137" y="232"/>
                  </a:lnTo>
                  <a:lnTo>
                    <a:pt x="146" y="209"/>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2" name="Freeform 9">
              <a:extLst>
                <a:ext uri="{FF2B5EF4-FFF2-40B4-BE49-F238E27FC236}">
                  <a16:creationId xmlns:a16="http://schemas.microsoft.com/office/drawing/2014/main" id="{5A498334-060C-4DF0-B18F-83A8FD89549F}"/>
                </a:ext>
              </a:extLst>
            </p:cNvPr>
            <p:cNvSpPr>
              <a:spLocks/>
            </p:cNvSpPr>
            <p:nvPr/>
          </p:nvSpPr>
          <p:spPr bwMode="auto">
            <a:xfrm>
              <a:off x="1416" y="3045"/>
              <a:ext cx="185" cy="55"/>
            </a:xfrm>
            <a:custGeom>
              <a:avLst/>
              <a:gdLst>
                <a:gd name="T0" fmla="*/ 159 w 160"/>
                <a:gd name="T1" fmla="*/ 34 h 60"/>
                <a:gd name="T2" fmla="*/ 152 w 160"/>
                <a:gd name="T3" fmla="*/ 34 h 60"/>
                <a:gd name="T4" fmla="*/ 145 w 160"/>
                <a:gd name="T5" fmla="*/ 34 h 60"/>
                <a:gd name="T6" fmla="*/ 138 w 160"/>
                <a:gd name="T7" fmla="*/ 33 h 60"/>
                <a:gd name="T8" fmla="*/ 129 w 160"/>
                <a:gd name="T9" fmla="*/ 32 h 60"/>
                <a:gd name="T10" fmla="*/ 121 w 160"/>
                <a:gd name="T11" fmla="*/ 31 h 60"/>
                <a:gd name="T12" fmla="*/ 111 w 160"/>
                <a:gd name="T13" fmla="*/ 28 h 60"/>
                <a:gd name="T14" fmla="*/ 102 w 160"/>
                <a:gd name="T15" fmla="*/ 27 h 60"/>
                <a:gd name="T16" fmla="*/ 93 w 160"/>
                <a:gd name="T17" fmla="*/ 25 h 60"/>
                <a:gd name="T18" fmla="*/ 83 w 160"/>
                <a:gd name="T19" fmla="*/ 23 h 60"/>
                <a:gd name="T20" fmla="*/ 72 w 160"/>
                <a:gd name="T21" fmla="*/ 20 h 60"/>
                <a:gd name="T22" fmla="*/ 61 w 160"/>
                <a:gd name="T23" fmla="*/ 17 h 60"/>
                <a:gd name="T24" fmla="*/ 51 w 160"/>
                <a:gd name="T25" fmla="*/ 15 h 60"/>
                <a:gd name="T26" fmla="*/ 41 w 160"/>
                <a:gd name="T27" fmla="*/ 11 h 60"/>
                <a:gd name="T28" fmla="*/ 30 w 160"/>
                <a:gd name="T29" fmla="*/ 8 h 60"/>
                <a:gd name="T30" fmla="*/ 19 w 160"/>
                <a:gd name="T31" fmla="*/ 4 h 60"/>
                <a:gd name="T32" fmla="*/ 9 w 160"/>
                <a:gd name="T33" fmla="*/ 0 h 60"/>
                <a:gd name="T34" fmla="*/ 0 w 160"/>
                <a:gd name="T35" fmla="*/ 23 h 60"/>
                <a:gd name="T36" fmla="*/ 11 w 160"/>
                <a:gd name="T37" fmla="*/ 27 h 60"/>
                <a:gd name="T38" fmla="*/ 22 w 160"/>
                <a:gd name="T39" fmla="*/ 31 h 60"/>
                <a:gd name="T40" fmla="*/ 33 w 160"/>
                <a:gd name="T41" fmla="*/ 36 h 60"/>
                <a:gd name="T42" fmla="*/ 45 w 160"/>
                <a:gd name="T43" fmla="*/ 39 h 60"/>
                <a:gd name="T44" fmla="*/ 56 w 160"/>
                <a:gd name="T45" fmla="*/ 42 h 60"/>
                <a:gd name="T46" fmla="*/ 67 w 160"/>
                <a:gd name="T47" fmla="*/ 45 h 60"/>
                <a:gd name="T48" fmla="*/ 77 w 160"/>
                <a:gd name="T49" fmla="*/ 47 h 60"/>
                <a:gd name="T50" fmla="*/ 87 w 160"/>
                <a:gd name="T51" fmla="*/ 49 h 60"/>
                <a:gd name="T52" fmla="*/ 98 w 160"/>
                <a:gd name="T53" fmla="*/ 52 h 60"/>
                <a:gd name="T54" fmla="*/ 108 w 160"/>
                <a:gd name="T55" fmla="*/ 54 h 60"/>
                <a:gd name="T56" fmla="*/ 118 w 160"/>
                <a:gd name="T57" fmla="*/ 56 h 60"/>
                <a:gd name="T58" fmla="*/ 127 w 160"/>
                <a:gd name="T59" fmla="*/ 57 h 60"/>
                <a:gd name="T60" fmla="*/ 135 w 160"/>
                <a:gd name="T61" fmla="*/ 58 h 60"/>
                <a:gd name="T62" fmla="*/ 144 w 160"/>
                <a:gd name="T63" fmla="*/ 59 h 60"/>
                <a:gd name="T64" fmla="*/ 152 w 160"/>
                <a:gd name="T65" fmla="*/ 59 h 60"/>
                <a:gd name="T66" fmla="*/ 159 w 160"/>
                <a:gd name="T67" fmla="*/ 59 h 60"/>
                <a:gd name="T68" fmla="*/ 159 w 160"/>
                <a:gd name="T69" fmla="*/ 34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60"/>
                <a:gd name="T107" fmla="*/ 160 w 160"/>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60">
                  <a:moveTo>
                    <a:pt x="159" y="34"/>
                  </a:moveTo>
                  <a:lnTo>
                    <a:pt x="152" y="34"/>
                  </a:lnTo>
                  <a:lnTo>
                    <a:pt x="145" y="34"/>
                  </a:lnTo>
                  <a:lnTo>
                    <a:pt x="138" y="33"/>
                  </a:lnTo>
                  <a:lnTo>
                    <a:pt x="129" y="32"/>
                  </a:lnTo>
                  <a:lnTo>
                    <a:pt x="121" y="31"/>
                  </a:lnTo>
                  <a:lnTo>
                    <a:pt x="111" y="28"/>
                  </a:lnTo>
                  <a:lnTo>
                    <a:pt x="102" y="27"/>
                  </a:lnTo>
                  <a:lnTo>
                    <a:pt x="93" y="25"/>
                  </a:lnTo>
                  <a:lnTo>
                    <a:pt x="83" y="23"/>
                  </a:lnTo>
                  <a:lnTo>
                    <a:pt x="72" y="20"/>
                  </a:lnTo>
                  <a:lnTo>
                    <a:pt x="61" y="17"/>
                  </a:lnTo>
                  <a:lnTo>
                    <a:pt x="51" y="15"/>
                  </a:lnTo>
                  <a:lnTo>
                    <a:pt x="41" y="11"/>
                  </a:lnTo>
                  <a:lnTo>
                    <a:pt x="30" y="8"/>
                  </a:lnTo>
                  <a:lnTo>
                    <a:pt x="19" y="4"/>
                  </a:lnTo>
                  <a:lnTo>
                    <a:pt x="9" y="0"/>
                  </a:lnTo>
                  <a:lnTo>
                    <a:pt x="0" y="23"/>
                  </a:lnTo>
                  <a:lnTo>
                    <a:pt x="11" y="27"/>
                  </a:lnTo>
                  <a:lnTo>
                    <a:pt x="22" y="31"/>
                  </a:lnTo>
                  <a:lnTo>
                    <a:pt x="33" y="36"/>
                  </a:lnTo>
                  <a:lnTo>
                    <a:pt x="45" y="39"/>
                  </a:lnTo>
                  <a:lnTo>
                    <a:pt x="56" y="42"/>
                  </a:lnTo>
                  <a:lnTo>
                    <a:pt x="67" y="45"/>
                  </a:lnTo>
                  <a:lnTo>
                    <a:pt x="77" y="47"/>
                  </a:lnTo>
                  <a:lnTo>
                    <a:pt x="87" y="49"/>
                  </a:lnTo>
                  <a:lnTo>
                    <a:pt x="98" y="52"/>
                  </a:lnTo>
                  <a:lnTo>
                    <a:pt x="108" y="54"/>
                  </a:lnTo>
                  <a:lnTo>
                    <a:pt x="118" y="56"/>
                  </a:lnTo>
                  <a:lnTo>
                    <a:pt x="127" y="57"/>
                  </a:lnTo>
                  <a:lnTo>
                    <a:pt x="135" y="58"/>
                  </a:lnTo>
                  <a:lnTo>
                    <a:pt x="144" y="59"/>
                  </a:lnTo>
                  <a:lnTo>
                    <a:pt x="152" y="59"/>
                  </a:lnTo>
                  <a:lnTo>
                    <a:pt x="159" y="59"/>
                  </a:lnTo>
                  <a:lnTo>
                    <a:pt x="159" y="34"/>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3" name="Freeform 10">
              <a:extLst>
                <a:ext uri="{FF2B5EF4-FFF2-40B4-BE49-F238E27FC236}">
                  <a16:creationId xmlns:a16="http://schemas.microsoft.com/office/drawing/2014/main" id="{3FE39C02-C418-46E6-9F9E-6FA424E7A523}"/>
                </a:ext>
              </a:extLst>
            </p:cNvPr>
            <p:cNvSpPr>
              <a:spLocks/>
            </p:cNvSpPr>
            <p:nvPr/>
          </p:nvSpPr>
          <p:spPr bwMode="auto">
            <a:xfrm>
              <a:off x="1600" y="3074"/>
              <a:ext cx="1129" cy="236"/>
            </a:xfrm>
            <a:custGeom>
              <a:avLst/>
              <a:gdLst>
                <a:gd name="T0" fmla="*/ 974 w 975"/>
                <a:gd name="T1" fmla="*/ 229 h 256"/>
                <a:gd name="T2" fmla="*/ 968 w 975"/>
                <a:gd name="T3" fmla="*/ 182 h 256"/>
                <a:gd name="T4" fmla="*/ 946 w 975"/>
                <a:gd name="T5" fmla="*/ 141 h 256"/>
                <a:gd name="T6" fmla="*/ 911 w 975"/>
                <a:gd name="T7" fmla="*/ 108 h 256"/>
                <a:gd name="T8" fmla="*/ 865 w 975"/>
                <a:gd name="T9" fmla="*/ 80 h 256"/>
                <a:gd name="T10" fmla="*/ 810 w 975"/>
                <a:gd name="T11" fmla="*/ 58 h 256"/>
                <a:gd name="T12" fmla="*/ 747 w 975"/>
                <a:gd name="T13" fmla="*/ 40 h 256"/>
                <a:gd name="T14" fmla="*/ 677 w 975"/>
                <a:gd name="T15" fmla="*/ 26 h 256"/>
                <a:gd name="T16" fmla="*/ 602 w 975"/>
                <a:gd name="T17" fmla="*/ 16 h 256"/>
                <a:gd name="T18" fmla="*/ 522 w 975"/>
                <a:gd name="T19" fmla="*/ 8 h 256"/>
                <a:gd name="T20" fmla="*/ 440 w 975"/>
                <a:gd name="T21" fmla="*/ 4 h 256"/>
                <a:gd name="T22" fmla="*/ 356 w 975"/>
                <a:gd name="T23" fmla="*/ 1 h 256"/>
                <a:gd name="T24" fmla="*/ 273 w 975"/>
                <a:gd name="T25" fmla="*/ 0 h 256"/>
                <a:gd name="T26" fmla="*/ 190 w 975"/>
                <a:gd name="T27" fmla="*/ 0 h 256"/>
                <a:gd name="T28" fmla="*/ 111 w 975"/>
                <a:gd name="T29" fmla="*/ 1 h 256"/>
                <a:gd name="T30" fmla="*/ 35 w 975"/>
                <a:gd name="T31" fmla="*/ 2 h 256"/>
                <a:gd name="T32" fmla="*/ 0 w 975"/>
                <a:gd name="T33" fmla="*/ 28 h 256"/>
                <a:gd name="T34" fmla="*/ 73 w 975"/>
                <a:gd name="T35" fmla="*/ 26 h 256"/>
                <a:gd name="T36" fmla="*/ 151 w 975"/>
                <a:gd name="T37" fmla="*/ 25 h 256"/>
                <a:gd name="T38" fmla="*/ 231 w 975"/>
                <a:gd name="T39" fmla="*/ 25 h 256"/>
                <a:gd name="T40" fmla="*/ 314 w 975"/>
                <a:gd name="T41" fmla="*/ 25 h 256"/>
                <a:gd name="T42" fmla="*/ 398 w 975"/>
                <a:gd name="T43" fmla="*/ 27 h 256"/>
                <a:gd name="T44" fmla="*/ 480 w 975"/>
                <a:gd name="T45" fmla="*/ 31 h 256"/>
                <a:gd name="T46" fmla="*/ 561 w 975"/>
                <a:gd name="T47" fmla="*/ 37 h 256"/>
                <a:gd name="T48" fmla="*/ 638 w 975"/>
                <a:gd name="T49" fmla="*/ 45 h 256"/>
                <a:gd name="T50" fmla="*/ 709 w 975"/>
                <a:gd name="T51" fmla="*/ 57 h 256"/>
                <a:gd name="T52" fmla="*/ 773 w 975"/>
                <a:gd name="T53" fmla="*/ 73 h 256"/>
                <a:gd name="T54" fmla="*/ 830 w 975"/>
                <a:gd name="T55" fmla="*/ 91 h 256"/>
                <a:gd name="T56" fmla="*/ 877 w 975"/>
                <a:gd name="T57" fmla="*/ 115 h 256"/>
                <a:gd name="T58" fmla="*/ 912 w 975"/>
                <a:gd name="T59" fmla="*/ 141 h 256"/>
                <a:gd name="T60" fmla="*/ 936 w 975"/>
                <a:gd name="T61" fmla="*/ 173 h 256"/>
                <a:gd name="T62" fmla="*/ 948 w 975"/>
                <a:gd name="T63" fmla="*/ 208 h 256"/>
                <a:gd name="T64" fmla="*/ 947 w 975"/>
                <a:gd name="T65" fmla="*/ 250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5"/>
                <a:gd name="T100" fmla="*/ 0 h 256"/>
                <a:gd name="T101" fmla="*/ 975 w 975"/>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5" h="256">
                  <a:moveTo>
                    <a:pt x="971" y="255"/>
                  </a:moveTo>
                  <a:lnTo>
                    <a:pt x="974" y="229"/>
                  </a:lnTo>
                  <a:lnTo>
                    <a:pt x="973" y="205"/>
                  </a:lnTo>
                  <a:lnTo>
                    <a:pt x="968" y="182"/>
                  </a:lnTo>
                  <a:lnTo>
                    <a:pt x="959" y="161"/>
                  </a:lnTo>
                  <a:lnTo>
                    <a:pt x="946" y="141"/>
                  </a:lnTo>
                  <a:lnTo>
                    <a:pt x="930" y="124"/>
                  </a:lnTo>
                  <a:lnTo>
                    <a:pt x="911" y="108"/>
                  </a:lnTo>
                  <a:lnTo>
                    <a:pt x="889" y="93"/>
                  </a:lnTo>
                  <a:lnTo>
                    <a:pt x="865" y="80"/>
                  </a:lnTo>
                  <a:lnTo>
                    <a:pt x="839" y="68"/>
                  </a:lnTo>
                  <a:lnTo>
                    <a:pt x="810" y="58"/>
                  </a:lnTo>
                  <a:lnTo>
                    <a:pt x="780" y="49"/>
                  </a:lnTo>
                  <a:lnTo>
                    <a:pt x="747" y="40"/>
                  </a:lnTo>
                  <a:lnTo>
                    <a:pt x="713" y="33"/>
                  </a:lnTo>
                  <a:lnTo>
                    <a:pt x="677" y="26"/>
                  </a:lnTo>
                  <a:lnTo>
                    <a:pt x="640" y="20"/>
                  </a:lnTo>
                  <a:lnTo>
                    <a:pt x="602" y="16"/>
                  </a:lnTo>
                  <a:lnTo>
                    <a:pt x="563" y="12"/>
                  </a:lnTo>
                  <a:lnTo>
                    <a:pt x="522" y="8"/>
                  </a:lnTo>
                  <a:lnTo>
                    <a:pt x="481" y="6"/>
                  </a:lnTo>
                  <a:lnTo>
                    <a:pt x="440" y="4"/>
                  </a:lnTo>
                  <a:lnTo>
                    <a:pt x="398" y="2"/>
                  </a:lnTo>
                  <a:lnTo>
                    <a:pt x="356" y="1"/>
                  </a:lnTo>
                  <a:lnTo>
                    <a:pt x="314" y="0"/>
                  </a:lnTo>
                  <a:lnTo>
                    <a:pt x="273" y="0"/>
                  </a:lnTo>
                  <a:lnTo>
                    <a:pt x="231" y="0"/>
                  </a:lnTo>
                  <a:lnTo>
                    <a:pt x="190" y="0"/>
                  </a:lnTo>
                  <a:lnTo>
                    <a:pt x="151" y="0"/>
                  </a:lnTo>
                  <a:lnTo>
                    <a:pt x="111" y="1"/>
                  </a:lnTo>
                  <a:lnTo>
                    <a:pt x="73" y="1"/>
                  </a:lnTo>
                  <a:lnTo>
                    <a:pt x="35" y="2"/>
                  </a:lnTo>
                  <a:lnTo>
                    <a:pt x="0" y="3"/>
                  </a:lnTo>
                  <a:lnTo>
                    <a:pt x="0" y="28"/>
                  </a:lnTo>
                  <a:lnTo>
                    <a:pt x="35" y="27"/>
                  </a:lnTo>
                  <a:lnTo>
                    <a:pt x="73" y="26"/>
                  </a:lnTo>
                  <a:lnTo>
                    <a:pt x="111" y="26"/>
                  </a:lnTo>
                  <a:lnTo>
                    <a:pt x="151" y="25"/>
                  </a:lnTo>
                  <a:lnTo>
                    <a:pt x="190" y="25"/>
                  </a:lnTo>
                  <a:lnTo>
                    <a:pt x="231" y="25"/>
                  </a:lnTo>
                  <a:lnTo>
                    <a:pt x="273" y="25"/>
                  </a:lnTo>
                  <a:lnTo>
                    <a:pt x="314" y="25"/>
                  </a:lnTo>
                  <a:lnTo>
                    <a:pt x="356" y="26"/>
                  </a:lnTo>
                  <a:lnTo>
                    <a:pt x="398" y="27"/>
                  </a:lnTo>
                  <a:lnTo>
                    <a:pt x="439" y="29"/>
                  </a:lnTo>
                  <a:lnTo>
                    <a:pt x="480" y="31"/>
                  </a:lnTo>
                  <a:lnTo>
                    <a:pt x="521" y="33"/>
                  </a:lnTo>
                  <a:lnTo>
                    <a:pt x="561" y="37"/>
                  </a:lnTo>
                  <a:lnTo>
                    <a:pt x="600" y="41"/>
                  </a:lnTo>
                  <a:lnTo>
                    <a:pt x="638" y="45"/>
                  </a:lnTo>
                  <a:lnTo>
                    <a:pt x="674" y="51"/>
                  </a:lnTo>
                  <a:lnTo>
                    <a:pt x="709" y="57"/>
                  </a:lnTo>
                  <a:lnTo>
                    <a:pt x="742" y="64"/>
                  </a:lnTo>
                  <a:lnTo>
                    <a:pt x="773" y="73"/>
                  </a:lnTo>
                  <a:lnTo>
                    <a:pt x="803" y="82"/>
                  </a:lnTo>
                  <a:lnTo>
                    <a:pt x="830" y="91"/>
                  </a:lnTo>
                  <a:lnTo>
                    <a:pt x="855" y="103"/>
                  </a:lnTo>
                  <a:lnTo>
                    <a:pt x="877" y="115"/>
                  </a:lnTo>
                  <a:lnTo>
                    <a:pt x="897" y="128"/>
                  </a:lnTo>
                  <a:lnTo>
                    <a:pt x="912" y="141"/>
                  </a:lnTo>
                  <a:lnTo>
                    <a:pt x="926" y="157"/>
                  </a:lnTo>
                  <a:lnTo>
                    <a:pt x="936" y="173"/>
                  </a:lnTo>
                  <a:lnTo>
                    <a:pt x="944" y="190"/>
                  </a:lnTo>
                  <a:lnTo>
                    <a:pt x="948" y="208"/>
                  </a:lnTo>
                  <a:lnTo>
                    <a:pt x="949" y="228"/>
                  </a:lnTo>
                  <a:lnTo>
                    <a:pt x="947" y="250"/>
                  </a:lnTo>
                  <a:lnTo>
                    <a:pt x="971" y="255"/>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4" name="Freeform 11">
              <a:extLst>
                <a:ext uri="{FF2B5EF4-FFF2-40B4-BE49-F238E27FC236}">
                  <a16:creationId xmlns:a16="http://schemas.microsoft.com/office/drawing/2014/main" id="{F527DC12-54E9-41C0-A514-F15706A41D9C}"/>
                </a:ext>
              </a:extLst>
            </p:cNvPr>
            <p:cNvSpPr>
              <a:spLocks/>
            </p:cNvSpPr>
            <p:nvPr/>
          </p:nvSpPr>
          <p:spPr bwMode="auto">
            <a:xfrm>
              <a:off x="1317" y="2838"/>
              <a:ext cx="95" cy="30"/>
            </a:xfrm>
            <a:custGeom>
              <a:avLst/>
              <a:gdLst>
                <a:gd name="T0" fmla="*/ 82 w 83"/>
                <a:gd name="T1" fmla="*/ 26 h 33"/>
                <a:gd name="T2" fmla="*/ 76 w 83"/>
                <a:gd name="T3" fmla="*/ 14 h 33"/>
                <a:gd name="T4" fmla="*/ 69 w 83"/>
                <a:gd name="T5" fmla="*/ 9 h 33"/>
                <a:gd name="T6" fmla="*/ 61 w 83"/>
                <a:gd name="T7" fmla="*/ 6 h 33"/>
                <a:gd name="T8" fmla="*/ 51 w 83"/>
                <a:gd name="T9" fmla="*/ 4 h 33"/>
                <a:gd name="T10" fmla="*/ 40 w 83"/>
                <a:gd name="T11" fmla="*/ 2 h 33"/>
                <a:gd name="T12" fmla="*/ 28 w 83"/>
                <a:gd name="T13" fmla="*/ 1 h 33"/>
                <a:gd name="T14" fmla="*/ 14 w 83"/>
                <a:gd name="T15" fmla="*/ 1 h 33"/>
                <a:gd name="T16" fmla="*/ 0 w 83"/>
                <a:gd name="T17" fmla="*/ 0 h 33"/>
                <a:gd name="T18" fmla="*/ 0 w 83"/>
                <a:gd name="T19" fmla="*/ 25 h 33"/>
                <a:gd name="T20" fmla="*/ 14 w 83"/>
                <a:gd name="T21" fmla="*/ 26 h 33"/>
                <a:gd name="T22" fmla="*/ 27 w 83"/>
                <a:gd name="T23" fmla="*/ 26 h 33"/>
                <a:gd name="T24" fmla="*/ 38 w 83"/>
                <a:gd name="T25" fmla="*/ 27 h 33"/>
                <a:gd name="T26" fmla="*/ 47 w 83"/>
                <a:gd name="T27" fmla="*/ 29 h 33"/>
                <a:gd name="T28" fmla="*/ 54 w 83"/>
                <a:gd name="T29" fmla="*/ 30 h 33"/>
                <a:gd name="T30" fmla="*/ 59 w 83"/>
                <a:gd name="T31" fmla="*/ 32 h 33"/>
                <a:gd name="T32" fmla="*/ 60 w 83"/>
                <a:gd name="T33" fmla="*/ 32 h 33"/>
                <a:gd name="T34" fmla="*/ 57 w 83"/>
                <a:gd name="T35" fmla="*/ 26 h 33"/>
                <a:gd name="T36" fmla="*/ 82 w 83"/>
                <a:gd name="T37" fmla="*/ 26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33"/>
                <a:gd name="T59" fmla="*/ 83 w 83"/>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33">
                  <a:moveTo>
                    <a:pt x="82" y="26"/>
                  </a:moveTo>
                  <a:lnTo>
                    <a:pt x="76" y="14"/>
                  </a:lnTo>
                  <a:lnTo>
                    <a:pt x="69" y="9"/>
                  </a:lnTo>
                  <a:lnTo>
                    <a:pt x="61" y="6"/>
                  </a:lnTo>
                  <a:lnTo>
                    <a:pt x="51" y="4"/>
                  </a:lnTo>
                  <a:lnTo>
                    <a:pt x="40" y="2"/>
                  </a:lnTo>
                  <a:lnTo>
                    <a:pt x="28" y="1"/>
                  </a:lnTo>
                  <a:lnTo>
                    <a:pt x="14" y="1"/>
                  </a:lnTo>
                  <a:lnTo>
                    <a:pt x="0" y="0"/>
                  </a:lnTo>
                  <a:lnTo>
                    <a:pt x="0" y="25"/>
                  </a:lnTo>
                  <a:lnTo>
                    <a:pt x="14" y="26"/>
                  </a:lnTo>
                  <a:lnTo>
                    <a:pt x="27" y="26"/>
                  </a:lnTo>
                  <a:lnTo>
                    <a:pt x="38" y="27"/>
                  </a:lnTo>
                  <a:lnTo>
                    <a:pt x="47" y="29"/>
                  </a:lnTo>
                  <a:lnTo>
                    <a:pt x="54" y="30"/>
                  </a:lnTo>
                  <a:lnTo>
                    <a:pt x="59" y="32"/>
                  </a:lnTo>
                  <a:lnTo>
                    <a:pt x="60" y="32"/>
                  </a:lnTo>
                  <a:lnTo>
                    <a:pt x="57" y="26"/>
                  </a:lnTo>
                  <a:lnTo>
                    <a:pt x="82" y="26"/>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5" name="Freeform 12">
              <a:extLst>
                <a:ext uri="{FF2B5EF4-FFF2-40B4-BE49-F238E27FC236}">
                  <a16:creationId xmlns:a16="http://schemas.microsoft.com/office/drawing/2014/main" id="{3A1B0532-887A-4ED2-97D2-D6EFAB94364D}"/>
                </a:ext>
              </a:extLst>
            </p:cNvPr>
            <p:cNvSpPr>
              <a:spLocks/>
            </p:cNvSpPr>
            <p:nvPr/>
          </p:nvSpPr>
          <p:spPr bwMode="auto">
            <a:xfrm>
              <a:off x="1317" y="2854"/>
              <a:ext cx="95" cy="32"/>
            </a:xfrm>
            <a:custGeom>
              <a:avLst/>
              <a:gdLst>
                <a:gd name="T0" fmla="*/ 0 w 83"/>
                <a:gd name="T1" fmla="*/ 33 h 34"/>
                <a:gd name="T2" fmla="*/ 14 w 83"/>
                <a:gd name="T3" fmla="*/ 32 h 34"/>
                <a:gd name="T4" fmla="*/ 28 w 83"/>
                <a:gd name="T5" fmla="*/ 32 h 34"/>
                <a:gd name="T6" fmla="*/ 40 w 83"/>
                <a:gd name="T7" fmla="*/ 30 h 34"/>
                <a:gd name="T8" fmla="*/ 51 w 83"/>
                <a:gd name="T9" fmla="*/ 29 h 34"/>
                <a:gd name="T10" fmla="*/ 61 w 83"/>
                <a:gd name="T11" fmla="*/ 27 h 34"/>
                <a:gd name="T12" fmla="*/ 69 w 83"/>
                <a:gd name="T13" fmla="*/ 24 h 34"/>
                <a:gd name="T14" fmla="*/ 76 w 83"/>
                <a:gd name="T15" fmla="*/ 20 h 34"/>
                <a:gd name="T16" fmla="*/ 82 w 83"/>
                <a:gd name="T17" fmla="*/ 7 h 34"/>
                <a:gd name="T18" fmla="*/ 57 w 83"/>
                <a:gd name="T19" fmla="*/ 7 h 34"/>
                <a:gd name="T20" fmla="*/ 61 w 83"/>
                <a:gd name="T21" fmla="*/ 0 h 34"/>
                <a:gd name="T22" fmla="*/ 59 w 83"/>
                <a:gd name="T23" fmla="*/ 1 h 34"/>
                <a:gd name="T24" fmla="*/ 55 w 83"/>
                <a:gd name="T25" fmla="*/ 2 h 34"/>
                <a:gd name="T26" fmla="*/ 47 w 83"/>
                <a:gd name="T27" fmla="*/ 3 h 34"/>
                <a:gd name="T28" fmla="*/ 37 w 83"/>
                <a:gd name="T29" fmla="*/ 5 h 34"/>
                <a:gd name="T30" fmla="*/ 27 w 83"/>
                <a:gd name="T31" fmla="*/ 6 h 34"/>
                <a:gd name="T32" fmla="*/ 14 w 83"/>
                <a:gd name="T33" fmla="*/ 7 h 34"/>
                <a:gd name="T34" fmla="*/ 0 w 83"/>
                <a:gd name="T35" fmla="*/ 7 h 34"/>
                <a:gd name="T36" fmla="*/ 0 w 83"/>
                <a:gd name="T37" fmla="*/ 33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34"/>
                <a:gd name="T59" fmla="*/ 83 w 83"/>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34">
                  <a:moveTo>
                    <a:pt x="0" y="33"/>
                  </a:moveTo>
                  <a:lnTo>
                    <a:pt x="14" y="32"/>
                  </a:lnTo>
                  <a:lnTo>
                    <a:pt x="28" y="32"/>
                  </a:lnTo>
                  <a:lnTo>
                    <a:pt x="40" y="30"/>
                  </a:lnTo>
                  <a:lnTo>
                    <a:pt x="51" y="29"/>
                  </a:lnTo>
                  <a:lnTo>
                    <a:pt x="61" y="27"/>
                  </a:lnTo>
                  <a:lnTo>
                    <a:pt x="69" y="24"/>
                  </a:lnTo>
                  <a:lnTo>
                    <a:pt x="76" y="20"/>
                  </a:lnTo>
                  <a:lnTo>
                    <a:pt x="82" y="7"/>
                  </a:lnTo>
                  <a:lnTo>
                    <a:pt x="57" y="7"/>
                  </a:lnTo>
                  <a:lnTo>
                    <a:pt x="61" y="0"/>
                  </a:lnTo>
                  <a:lnTo>
                    <a:pt x="59" y="1"/>
                  </a:lnTo>
                  <a:lnTo>
                    <a:pt x="55" y="2"/>
                  </a:lnTo>
                  <a:lnTo>
                    <a:pt x="47" y="3"/>
                  </a:lnTo>
                  <a:lnTo>
                    <a:pt x="37" y="5"/>
                  </a:lnTo>
                  <a:lnTo>
                    <a:pt x="27" y="6"/>
                  </a:lnTo>
                  <a:lnTo>
                    <a:pt x="14" y="7"/>
                  </a:lnTo>
                  <a:lnTo>
                    <a:pt x="0" y="7"/>
                  </a:lnTo>
                  <a:lnTo>
                    <a:pt x="0" y="33"/>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6" name="Freeform 13">
              <a:extLst>
                <a:ext uri="{FF2B5EF4-FFF2-40B4-BE49-F238E27FC236}">
                  <a16:creationId xmlns:a16="http://schemas.microsoft.com/office/drawing/2014/main" id="{DF72331F-65C9-4EF8-B3A8-DDDE6099D94D}"/>
                </a:ext>
              </a:extLst>
            </p:cNvPr>
            <p:cNvSpPr>
              <a:spLocks/>
            </p:cNvSpPr>
            <p:nvPr/>
          </p:nvSpPr>
          <p:spPr bwMode="auto">
            <a:xfrm>
              <a:off x="1220" y="2855"/>
              <a:ext cx="98" cy="31"/>
            </a:xfrm>
            <a:custGeom>
              <a:avLst/>
              <a:gdLst>
                <a:gd name="T0" fmla="*/ 0 w 84"/>
                <a:gd name="T1" fmla="*/ 7 h 33"/>
                <a:gd name="T2" fmla="*/ 6 w 84"/>
                <a:gd name="T3" fmla="*/ 18 h 33"/>
                <a:gd name="T4" fmla="*/ 13 w 84"/>
                <a:gd name="T5" fmla="*/ 23 h 33"/>
                <a:gd name="T6" fmla="*/ 22 w 84"/>
                <a:gd name="T7" fmla="*/ 26 h 33"/>
                <a:gd name="T8" fmla="*/ 31 w 84"/>
                <a:gd name="T9" fmla="*/ 28 h 33"/>
                <a:gd name="T10" fmla="*/ 42 w 84"/>
                <a:gd name="T11" fmla="*/ 29 h 33"/>
                <a:gd name="T12" fmla="*/ 55 w 84"/>
                <a:gd name="T13" fmla="*/ 31 h 33"/>
                <a:gd name="T14" fmla="*/ 69 w 84"/>
                <a:gd name="T15" fmla="*/ 31 h 33"/>
                <a:gd name="T16" fmla="*/ 83 w 84"/>
                <a:gd name="T17" fmla="*/ 32 h 33"/>
                <a:gd name="T18" fmla="*/ 83 w 84"/>
                <a:gd name="T19" fmla="*/ 7 h 33"/>
                <a:gd name="T20" fmla="*/ 69 w 84"/>
                <a:gd name="T21" fmla="*/ 6 h 33"/>
                <a:gd name="T22" fmla="*/ 56 w 84"/>
                <a:gd name="T23" fmla="*/ 6 h 33"/>
                <a:gd name="T24" fmla="*/ 45 w 84"/>
                <a:gd name="T25" fmla="*/ 4 h 33"/>
                <a:gd name="T26" fmla="*/ 35 w 84"/>
                <a:gd name="T27" fmla="*/ 3 h 33"/>
                <a:gd name="T28" fmla="*/ 27 w 84"/>
                <a:gd name="T29" fmla="*/ 1 h 33"/>
                <a:gd name="T30" fmla="*/ 23 w 84"/>
                <a:gd name="T31" fmla="*/ 0 h 33"/>
                <a:gd name="T32" fmla="*/ 22 w 84"/>
                <a:gd name="T33" fmla="*/ 0 h 33"/>
                <a:gd name="T34" fmla="*/ 25 w 84"/>
                <a:gd name="T35" fmla="*/ 7 h 33"/>
                <a:gd name="T36" fmla="*/ 0 w 84"/>
                <a:gd name="T37" fmla="*/ 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33"/>
                <a:gd name="T59" fmla="*/ 84 w 84"/>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33">
                  <a:moveTo>
                    <a:pt x="0" y="7"/>
                  </a:moveTo>
                  <a:lnTo>
                    <a:pt x="6" y="18"/>
                  </a:lnTo>
                  <a:lnTo>
                    <a:pt x="13" y="23"/>
                  </a:lnTo>
                  <a:lnTo>
                    <a:pt x="22" y="26"/>
                  </a:lnTo>
                  <a:lnTo>
                    <a:pt x="31" y="28"/>
                  </a:lnTo>
                  <a:lnTo>
                    <a:pt x="42" y="29"/>
                  </a:lnTo>
                  <a:lnTo>
                    <a:pt x="55" y="31"/>
                  </a:lnTo>
                  <a:lnTo>
                    <a:pt x="69" y="31"/>
                  </a:lnTo>
                  <a:lnTo>
                    <a:pt x="83" y="32"/>
                  </a:lnTo>
                  <a:lnTo>
                    <a:pt x="83" y="7"/>
                  </a:lnTo>
                  <a:lnTo>
                    <a:pt x="69" y="6"/>
                  </a:lnTo>
                  <a:lnTo>
                    <a:pt x="56" y="6"/>
                  </a:lnTo>
                  <a:lnTo>
                    <a:pt x="45" y="4"/>
                  </a:lnTo>
                  <a:lnTo>
                    <a:pt x="35" y="3"/>
                  </a:lnTo>
                  <a:lnTo>
                    <a:pt x="27" y="1"/>
                  </a:lnTo>
                  <a:lnTo>
                    <a:pt x="23" y="0"/>
                  </a:lnTo>
                  <a:lnTo>
                    <a:pt x="22" y="0"/>
                  </a:lnTo>
                  <a:lnTo>
                    <a:pt x="25" y="7"/>
                  </a:lnTo>
                  <a:lnTo>
                    <a:pt x="0" y="7"/>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7" name="Freeform 14">
              <a:extLst>
                <a:ext uri="{FF2B5EF4-FFF2-40B4-BE49-F238E27FC236}">
                  <a16:creationId xmlns:a16="http://schemas.microsoft.com/office/drawing/2014/main" id="{79CC6696-97E0-4977-B473-328DD80A3D82}"/>
                </a:ext>
              </a:extLst>
            </p:cNvPr>
            <p:cNvSpPr>
              <a:spLocks/>
            </p:cNvSpPr>
            <p:nvPr/>
          </p:nvSpPr>
          <p:spPr bwMode="auto">
            <a:xfrm>
              <a:off x="1220" y="2838"/>
              <a:ext cx="98" cy="30"/>
            </a:xfrm>
            <a:custGeom>
              <a:avLst/>
              <a:gdLst>
                <a:gd name="T0" fmla="*/ 83 w 84"/>
                <a:gd name="T1" fmla="*/ 0 h 33"/>
                <a:gd name="T2" fmla="*/ 69 w 84"/>
                <a:gd name="T3" fmla="*/ 1 h 33"/>
                <a:gd name="T4" fmla="*/ 55 w 84"/>
                <a:gd name="T5" fmla="*/ 1 h 33"/>
                <a:gd name="T6" fmla="*/ 43 w 84"/>
                <a:gd name="T7" fmla="*/ 2 h 33"/>
                <a:gd name="T8" fmla="*/ 31 w 84"/>
                <a:gd name="T9" fmla="*/ 4 h 33"/>
                <a:gd name="T10" fmla="*/ 21 w 84"/>
                <a:gd name="T11" fmla="*/ 6 h 33"/>
                <a:gd name="T12" fmla="*/ 13 w 84"/>
                <a:gd name="T13" fmla="*/ 9 h 33"/>
                <a:gd name="T14" fmla="*/ 5 w 84"/>
                <a:gd name="T15" fmla="*/ 14 h 33"/>
                <a:gd name="T16" fmla="*/ 0 w 84"/>
                <a:gd name="T17" fmla="*/ 26 h 33"/>
                <a:gd name="T18" fmla="*/ 25 w 84"/>
                <a:gd name="T19" fmla="*/ 26 h 33"/>
                <a:gd name="T20" fmla="*/ 23 w 84"/>
                <a:gd name="T21" fmla="*/ 32 h 33"/>
                <a:gd name="T22" fmla="*/ 28 w 84"/>
                <a:gd name="T23" fmla="*/ 30 h 33"/>
                <a:gd name="T24" fmla="*/ 35 w 84"/>
                <a:gd name="T25" fmla="*/ 28 h 33"/>
                <a:gd name="T26" fmla="*/ 45 w 84"/>
                <a:gd name="T27" fmla="*/ 27 h 33"/>
                <a:gd name="T28" fmla="*/ 56 w 84"/>
                <a:gd name="T29" fmla="*/ 26 h 33"/>
                <a:gd name="T30" fmla="*/ 69 w 84"/>
                <a:gd name="T31" fmla="*/ 26 h 33"/>
                <a:gd name="T32" fmla="*/ 83 w 84"/>
                <a:gd name="T33" fmla="*/ 25 h 33"/>
                <a:gd name="T34" fmla="*/ 83 w 84"/>
                <a:gd name="T35" fmla="*/ 0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33"/>
                <a:gd name="T56" fmla="*/ 84 w 84"/>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33">
                  <a:moveTo>
                    <a:pt x="83" y="0"/>
                  </a:moveTo>
                  <a:lnTo>
                    <a:pt x="69" y="1"/>
                  </a:lnTo>
                  <a:lnTo>
                    <a:pt x="55" y="1"/>
                  </a:lnTo>
                  <a:lnTo>
                    <a:pt x="43" y="2"/>
                  </a:lnTo>
                  <a:lnTo>
                    <a:pt x="31" y="4"/>
                  </a:lnTo>
                  <a:lnTo>
                    <a:pt x="21" y="6"/>
                  </a:lnTo>
                  <a:lnTo>
                    <a:pt x="13" y="9"/>
                  </a:lnTo>
                  <a:lnTo>
                    <a:pt x="5" y="14"/>
                  </a:lnTo>
                  <a:lnTo>
                    <a:pt x="0" y="26"/>
                  </a:lnTo>
                  <a:lnTo>
                    <a:pt x="25" y="26"/>
                  </a:lnTo>
                  <a:lnTo>
                    <a:pt x="23" y="32"/>
                  </a:lnTo>
                  <a:lnTo>
                    <a:pt x="28" y="30"/>
                  </a:lnTo>
                  <a:lnTo>
                    <a:pt x="35" y="28"/>
                  </a:lnTo>
                  <a:lnTo>
                    <a:pt x="45" y="27"/>
                  </a:lnTo>
                  <a:lnTo>
                    <a:pt x="56" y="26"/>
                  </a:lnTo>
                  <a:lnTo>
                    <a:pt x="69" y="26"/>
                  </a:lnTo>
                  <a:lnTo>
                    <a:pt x="83" y="25"/>
                  </a:lnTo>
                  <a:lnTo>
                    <a:pt x="83" y="0"/>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8" name="Freeform 15">
              <a:extLst>
                <a:ext uri="{FF2B5EF4-FFF2-40B4-BE49-F238E27FC236}">
                  <a16:creationId xmlns:a16="http://schemas.microsoft.com/office/drawing/2014/main" id="{42CFF693-6007-4109-B74C-E480E160B1F7}"/>
                </a:ext>
              </a:extLst>
            </p:cNvPr>
            <p:cNvSpPr>
              <a:spLocks/>
            </p:cNvSpPr>
            <p:nvPr/>
          </p:nvSpPr>
          <p:spPr bwMode="auto">
            <a:xfrm>
              <a:off x="2696" y="3292"/>
              <a:ext cx="30" cy="24"/>
            </a:xfrm>
            <a:custGeom>
              <a:avLst/>
              <a:gdLst>
                <a:gd name="T0" fmla="*/ 25 w 26"/>
                <a:gd name="T1" fmla="*/ 15 h 26"/>
                <a:gd name="T2" fmla="*/ 24 w 26"/>
                <a:gd name="T3" fmla="*/ 10 h 26"/>
                <a:gd name="T4" fmla="*/ 23 w 26"/>
                <a:gd name="T5" fmla="*/ 9 h 26"/>
                <a:gd name="T6" fmla="*/ 21 w 26"/>
                <a:gd name="T7" fmla="*/ 4 h 26"/>
                <a:gd name="T8" fmla="*/ 11 w 26"/>
                <a:gd name="T9" fmla="*/ 0 h 26"/>
                <a:gd name="T10" fmla="*/ 11 w 26"/>
                <a:gd name="T11" fmla="*/ 25 h 26"/>
                <a:gd name="T12" fmla="*/ 3 w 26"/>
                <a:gd name="T13" fmla="*/ 21 h 26"/>
                <a:gd name="T14" fmla="*/ 0 w 26"/>
                <a:gd name="T15" fmla="*/ 17 h 26"/>
                <a:gd name="T16" fmla="*/ 1 w 26"/>
                <a:gd name="T17" fmla="*/ 18 h 26"/>
                <a:gd name="T18" fmla="*/ 0 w 26"/>
                <a:gd name="T19" fmla="*/ 15 h 26"/>
                <a:gd name="T20" fmla="*/ 25 w 26"/>
                <a:gd name="T21" fmla="*/ 1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6"/>
                <a:gd name="T35" fmla="*/ 26 w 2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6">
                  <a:moveTo>
                    <a:pt x="25" y="15"/>
                  </a:moveTo>
                  <a:lnTo>
                    <a:pt x="24" y="10"/>
                  </a:lnTo>
                  <a:lnTo>
                    <a:pt x="23" y="9"/>
                  </a:lnTo>
                  <a:lnTo>
                    <a:pt x="21" y="4"/>
                  </a:lnTo>
                  <a:lnTo>
                    <a:pt x="11" y="0"/>
                  </a:lnTo>
                  <a:lnTo>
                    <a:pt x="11" y="25"/>
                  </a:lnTo>
                  <a:lnTo>
                    <a:pt x="3" y="21"/>
                  </a:lnTo>
                  <a:lnTo>
                    <a:pt x="0" y="17"/>
                  </a:lnTo>
                  <a:lnTo>
                    <a:pt x="1" y="18"/>
                  </a:lnTo>
                  <a:lnTo>
                    <a:pt x="0" y="15"/>
                  </a:lnTo>
                  <a:lnTo>
                    <a:pt x="25" y="15"/>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9" name="Freeform 16">
              <a:extLst>
                <a:ext uri="{FF2B5EF4-FFF2-40B4-BE49-F238E27FC236}">
                  <a16:creationId xmlns:a16="http://schemas.microsoft.com/office/drawing/2014/main" id="{A8FCF241-C2A4-4B7F-B02D-E101EAB8592F}"/>
                </a:ext>
              </a:extLst>
            </p:cNvPr>
            <p:cNvSpPr>
              <a:spLocks/>
            </p:cNvSpPr>
            <p:nvPr/>
          </p:nvSpPr>
          <p:spPr bwMode="auto">
            <a:xfrm>
              <a:off x="2652" y="3299"/>
              <a:ext cx="74" cy="30"/>
            </a:xfrm>
            <a:custGeom>
              <a:avLst/>
              <a:gdLst>
                <a:gd name="T0" fmla="*/ 0 w 64"/>
                <a:gd name="T1" fmla="*/ 31 h 32"/>
                <a:gd name="T2" fmla="*/ 11 w 64"/>
                <a:gd name="T3" fmla="*/ 30 h 32"/>
                <a:gd name="T4" fmla="*/ 20 w 64"/>
                <a:gd name="T5" fmla="*/ 30 h 32"/>
                <a:gd name="T6" fmla="*/ 30 w 64"/>
                <a:gd name="T7" fmla="*/ 28 h 32"/>
                <a:gd name="T8" fmla="*/ 38 w 64"/>
                <a:gd name="T9" fmla="*/ 27 h 32"/>
                <a:gd name="T10" fmla="*/ 46 w 64"/>
                <a:gd name="T11" fmla="*/ 24 h 32"/>
                <a:gd name="T12" fmla="*/ 52 w 64"/>
                <a:gd name="T13" fmla="*/ 21 h 32"/>
                <a:gd name="T14" fmla="*/ 59 w 64"/>
                <a:gd name="T15" fmla="*/ 16 h 32"/>
                <a:gd name="T16" fmla="*/ 63 w 64"/>
                <a:gd name="T17" fmla="*/ 6 h 32"/>
                <a:gd name="T18" fmla="*/ 38 w 64"/>
                <a:gd name="T19" fmla="*/ 6 h 32"/>
                <a:gd name="T20" fmla="*/ 40 w 64"/>
                <a:gd name="T21" fmla="*/ 1 h 32"/>
                <a:gd name="T22" fmla="*/ 41 w 64"/>
                <a:gd name="T23" fmla="*/ 0 h 32"/>
                <a:gd name="T24" fmla="*/ 38 w 64"/>
                <a:gd name="T25" fmla="*/ 1 h 32"/>
                <a:gd name="T26" fmla="*/ 33 w 64"/>
                <a:gd name="T27" fmla="*/ 3 h 32"/>
                <a:gd name="T28" fmla="*/ 26 w 64"/>
                <a:gd name="T29" fmla="*/ 3 h 32"/>
                <a:gd name="T30" fmla="*/ 18 w 64"/>
                <a:gd name="T31" fmla="*/ 5 h 32"/>
                <a:gd name="T32" fmla="*/ 10 w 64"/>
                <a:gd name="T33" fmla="*/ 5 h 32"/>
                <a:gd name="T34" fmla="*/ 0 w 64"/>
                <a:gd name="T35" fmla="*/ 6 h 32"/>
                <a:gd name="T36" fmla="*/ 0 w 64"/>
                <a:gd name="T37" fmla="*/ 31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32"/>
                <a:gd name="T59" fmla="*/ 64 w 64"/>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32">
                  <a:moveTo>
                    <a:pt x="0" y="31"/>
                  </a:moveTo>
                  <a:lnTo>
                    <a:pt x="11" y="30"/>
                  </a:lnTo>
                  <a:lnTo>
                    <a:pt x="20" y="30"/>
                  </a:lnTo>
                  <a:lnTo>
                    <a:pt x="30" y="28"/>
                  </a:lnTo>
                  <a:lnTo>
                    <a:pt x="38" y="27"/>
                  </a:lnTo>
                  <a:lnTo>
                    <a:pt x="46" y="24"/>
                  </a:lnTo>
                  <a:lnTo>
                    <a:pt x="52" y="21"/>
                  </a:lnTo>
                  <a:lnTo>
                    <a:pt x="59" y="16"/>
                  </a:lnTo>
                  <a:lnTo>
                    <a:pt x="63" y="6"/>
                  </a:lnTo>
                  <a:lnTo>
                    <a:pt x="38" y="6"/>
                  </a:lnTo>
                  <a:lnTo>
                    <a:pt x="40" y="1"/>
                  </a:lnTo>
                  <a:lnTo>
                    <a:pt x="41" y="0"/>
                  </a:lnTo>
                  <a:lnTo>
                    <a:pt x="38" y="1"/>
                  </a:lnTo>
                  <a:lnTo>
                    <a:pt x="33" y="3"/>
                  </a:lnTo>
                  <a:lnTo>
                    <a:pt x="26" y="3"/>
                  </a:lnTo>
                  <a:lnTo>
                    <a:pt x="18" y="5"/>
                  </a:lnTo>
                  <a:lnTo>
                    <a:pt x="10" y="5"/>
                  </a:lnTo>
                  <a:lnTo>
                    <a:pt x="0" y="6"/>
                  </a:lnTo>
                  <a:lnTo>
                    <a:pt x="0" y="31"/>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20" name="Freeform 17">
              <a:extLst>
                <a:ext uri="{FF2B5EF4-FFF2-40B4-BE49-F238E27FC236}">
                  <a16:creationId xmlns:a16="http://schemas.microsoft.com/office/drawing/2014/main" id="{DB8D7A6A-3251-4E65-8486-7226F4A79B19}"/>
                </a:ext>
              </a:extLst>
            </p:cNvPr>
            <p:cNvSpPr>
              <a:spLocks/>
            </p:cNvSpPr>
            <p:nvPr/>
          </p:nvSpPr>
          <p:spPr bwMode="auto">
            <a:xfrm>
              <a:off x="2579" y="3299"/>
              <a:ext cx="74" cy="30"/>
            </a:xfrm>
            <a:custGeom>
              <a:avLst/>
              <a:gdLst>
                <a:gd name="T0" fmla="*/ 0 w 64"/>
                <a:gd name="T1" fmla="*/ 6 h 32"/>
                <a:gd name="T2" fmla="*/ 4 w 64"/>
                <a:gd name="T3" fmla="*/ 16 h 32"/>
                <a:gd name="T4" fmla="*/ 11 w 64"/>
                <a:gd name="T5" fmla="*/ 21 h 32"/>
                <a:gd name="T6" fmla="*/ 17 w 64"/>
                <a:gd name="T7" fmla="*/ 24 h 32"/>
                <a:gd name="T8" fmla="*/ 25 w 64"/>
                <a:gd name="T9" fmla="*/ 27 h 32"/>
                <a:gd name="T10" fmla="*/ 33 w 64"/>
                <a:gd name="T11" fmla="*/ 28 h 32"/>
                <a:gd name="T12" fmla="*/ 43 w 64"/>
                <a:gd name="T13" fmla="*/ 30 h 32"/>
                <a:gd name="T14" fmla="*/ 52 w 64"/>
                <a:gd name="T15" fmla="*/ 30 h 32"/>
                <a:gd name="T16" fmla="*/ 63 w 64"/>
                <a:gd name="T17" fmla="*/ 31 h 32"/>
                <a:gd name="T18" fmla="*/ 63 w 64"/>
                <a:gd name="T19" fmla="*/ 6 h 32"/>
                <a:gd name="T20" fmla="*/ 53 w 64"/>
                <a:gd name="T21" fmla="*/ 5 h 32"/>
                <a:gd name="T22" fmla="*/ 45 w 64"/>
                <a:gd name="T23" fmla="*/ 5 h 32"/>
                <a:gd name="T24" fmla="*/ 37 w 64"/>
                <a:gd name="T25" fmla="*/ 3 h 32"/>
                <a:gd name="T26" fmla="*/ 30 w 64"/>
                <a:gd name="T27" fmla="*/ 3 h 32"/>
                <a:gd name="T28" fmla="*/ 25 w 64"/>
                <a:gd name="T29" fmla="*/ 1 h 32"/>
                <a:gd name="T30" fmla="*/ 22 w 64"/>
                <a:gd name="T31" fmla="*/ 0 h 32"/>
                <a:gd name="T32" fmla="*/ 23 w 64"/>
                <a:gd name="T33" fmla="*/ 1 h 32"/>
                <a:gd name="T34" fmla="*/ 25 w 64"/>
                <a:gd name="T35" fmla="*/ 6 h 32"/>
                <a:gd name="T36" fmla="*/ 0 w 64"/>
                <a:gd name="T37" fmla="*/ 6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32"/>
                <a:gd name="T59" fmla="*/ 64 w 64"/>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32">
                  <a:moveTo>
                    <a:pt x="0" y="6"/>
                  </a:moveTo>
                  <a:lnTo>
                    <a:pt x="4" y="16"/>
                  </a:lnTo>
                  <a:lnTo>
                    <a:pt x="11" y="21"/>
                  </a:lnTo>
                  <a:lnTo>
                    <a:pt x="17" y="24"/>
                  </a:lnTo>
                  <a:lnTo>
                    <a:pt x="25" y="27"/>
                  </a:lnTo>
                  <a:lnTo>
                    <a:pt x="33" y="28"/>
                  </a:lnTo>
                  <a:lnTo>
                    <a:pt x="43" y="30"/>
                  </a:lnTo>
                  <a:lnTo>
                    <a:pt x="52" y="30"/>
                  </a:lnTo>
                  <a:lnTo>
                    <a:pt x="63" y="31"/>
                  </a:lnTo>
                  <a:lnTo>
                    <a:pt x="63" y="6"/>
                  </a:lnTo>
                  <a:lnTo>
                    <a:pt x="53" y="5"/>
                  </a:lnTo>
                  <a:lnTo>
                    <a:pt x="45" y="5"/>
                  </a:lnTo>
                  <a:lnTo>
                    <a:pt x="37" y="3"/>
                  </a:lnTo>
                  <a:lnTo>
                    <a:pt x="30" y="3"/>
                  </a:lnTo>
                  <a:lnTo>
                    <a:pt x="25" y="1"/>
                  </a:lnTo>
                  <a:lnTo>
                    <a:pt x="22" y="0"/>
                  </a:lnTo>
                  <a:lnTo>
                    <a:pt x="23" y="1"/>
                  </a:lnTo>
                  <a:lnTo>
                    <a:pt x="25" y="6"/>
                  </a:lnTo>
                  <a:lnTo>
                    <a:pt x="0" y="6"/>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21" name="Freeform 18">
              <a:extLst>
                <a:ext uri="{FF2B5EF4-FFF2-40B4-BE49-F238E27FC236}">
                  <a16:creationId xmlns:a16="http://schemas.microsoft.com/office/drawing/2014/main" id="{9F9B1BC3-42AF-4B6C-A40D-5659D21AFF02}"/>
                </a:ext>
              </a:extLst>
            </p:cNvPr>
            <p:cNvSpPr>
              <a:spLocks/>
            </p:cNvSpPr>
            <p:nvPr/>
          </p:nvSpPr>
          <p:spPr bwMode="auto">
            <a:xfrm>
              <a:off x="2579" y="3297"/>
              <a:ext cx="30" cy="16"/>
            </a:xfrm>
            <a:custGeom>
              <a:avLst/>
              <a:gdLst>
                <a:gd name="T0" fmla="*/ 1 w 26"/>
                <a:gd name="T1" fmla="*/ 8 h 18"/>
                <a:gd name="T2" fmla="*/ 4 w 26"/>
                <a:gd name="T3" fmla="*/ 0 h 18"/>
                <a:gd name="T4" fmla="*/ 2 w 26"/>
                <a:gd name="T5" fmla="*/ 4 h 18"/>
                <a:gd name="T6" fmla="*/ 0 w 26"/>
                <a:gd name="T7" fmla="*/ 9 h 18"/>
                <a:gd name="T8" fmla="*/ 24 w 26"/>
                <a:gd name="T9" fmla="*/ 9 h 18"/>
                <a:gd name="T10" fmla="*/ 23 w 26"/>
                <a:gd name="T11" fmla="*/ 14 h 18"/>
                <a:gd name="T12" fmla="*/ 21 w 26"/>
                <a:gd name="T13" fmla="*/ 17 h 18"/>
                <a:gd name="T14" fmla="*/ 25 w 26"/>
                <a:gd name="T15" fmla="*/ 8 h 18"/>
                <a:gd name="T16" fmla="*/ 1 w 26"/>
                <a:gd name="T17" fmla="*/ 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8"/>
                <a:gd name="T29" fmla="*/ 26 w 2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8">
                  <a:moveTo>
                    <a:pt x="1" y="8"/>
                  </a:moveTo>
                  <a:lnTo>
                    <a:pt x="4" y="0"/>
                  </a:lnTo>
                  <a:lnTo>
                    <a:pt x="2" y="4"/>
                  </a:lnTo>
                  <a:lnTo>
                    <a:pt x="0" y="9"/>
                  </a:lnTo>
                  <a:lnTo>
                    <a:pt x="24" y="9"/>
                  </a:lnTo>
                  <a:lnTo>
                    <a:pt x="23" y="14"/>
                  </a:lnTo>
                  <a:lnTo>
                    <a:pt x="21" y="17"/>
                  </a:lnTo>
                  <a:lnTo>
                    <a:pt x="25" y="8"/>
                  </a:lnTo>
                  <a:lnTo>
                    <a:pt x="1" y="8"/>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9461" name="Text Box 19">
            <a:extLst>
              <a:ext uri="{FF2B5EF4-FFF2-40B4-BE49-F238E27FC236}">
                <a16:creationId xmlns:a16="http://schemas.microsoft.com/office/drawing/2014/main" id="{3DC26E7B-4897-4D26-B553-CF606720F9F0}"/>
              </a:ext>
            </a:extLst>
          </p:cNvPr>
          <p:cNvSpPr txBox="1">
            <a:spLocks noChangeArrowheads="1"/>
          </p:cNvSpPr>
          <p:nvPr/>
        </p:nvSpPr>
        <p:spPr bwMode="auto">
          <a:xfrm>
            <a:off x="2646286" y="965201"/>
            <a:ext cx="1460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solidFill>
                  <a:srgbClr val="CC0000"/>
                </a:solidFill>
              </a:rPr>
              <a:t>Po jídle</a:t>
            </a:r>
            <a:endParaRPr lang="fr-FR" altLang="cs-CZ" sz="2800" b="1" dirty="0">
              <a:solidFill>
                <a:srgbClr val="CC0000"/>
              </a:solidFill>
            </a:endParaRPr>
          </a:p>
        </p:txBody>
      </p:sp>
      <p:sp>
        <p:nvSpPr>
          <p:cNvPr id="19462" name="Text Box 20">
            <a:extLst>
              <a:ext uri="{FF2B5EF4-FFF2-40B4-BE49-F238E27FC236}">
                <a16:creationId xmlns:a16="http://schemas.microsoft.com/office/drawing/2014/main" id="{BBAF2ACD-AEAE-4948-B7D5-9CA72515D6AB}"/>
              </a:ext>
            </a:extLst>
          </p:cNvPr>
          <p:cNvSpPr txBox="1">
            <a:spLocks noChangeArrowheads="1"/>
          </p:cNvSpPr>
          <p:nvPr/>
        </p:nvSpPr>
        <p:spPr bwMode="auto">
          <a:xfrm>
            <a:off x="7684415" y="965201"/>
            <a:ext cx="1584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solidFill>
                  <a:srgbClr val="CC0000"/>
                </a:solidFill>
              </a:rPr>
              <a:t>Nalačno</a:t>
            </a:r>
            <a:endParaRPr lang="fr-FR" altLang="cs-CZ" sz="2800" b="1" dirty="0">
              <a:solidFill>
                <a:srgbClr val="CC0000"/>
              </a:solidFill>
            </a:endParaRPr>
          </a:p>
        </p:txBody>
      </p:sp>
      <p:sp>
        <p:nvSpPr>
          <p:cNvPr id="19463" name="Oval 21">
            <a:extLst>
              <a:ext uri="{FF2B5EF4-FFF2-40B4-BE49-F238E27FC236}">
                <a16:creationId xmlns:a16="http://schemas.microsoft.com/office/drawing/2014/main" id="{7FD7BF6A-312E-4AFD-9958-74B04D3BA433}"/>
              </a:ext>
            </a:extLst>
          </p:cNvPr>
          <p:cNvSpPr>
            <a:spLocks noChangeArrowheads="1"/>
          </p:cNvSpPr>
          <p:nvPr/>
        </p:nvSpPr>
        <p:spPr bwMode="auto">
          <a:xfrm>
            <a:off x="3809207" y="1528764"/>
            <a:ext cx="5097462" cy="5159375"/>
          </a:xfrm>
          <a:prstGeom prst="ellipse">
            <a:avLst/>
          </a:prstGeom>
          <a:solidFill>
            <a:srgbClr val="FFFF99"/>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3200" b="1"/>
          </a:p>
        </p:txBody>
      </p:sp>
      <p:sp>
        <p:nvSpPr>
          <p:cNvPr id="19465" name="Rectangle 23">
            <a:extLst>
              <a:ext uri="{FF2B5EF4-FFF2-40B4-BE49-F238E27FC236}">
                <a16:creationId xmlns:a16="http://schemas.microsoft.com/office/drawing/2014/main" id="{70D95780-C2CC-4D15-9466-80B7B1F72F6A}"/>
              </a:ext>
            </a:extLst>
          </p:cNvPr>
          <p:cNvSpPr>
            <a:spLocks noChangeArrowheads="1"/>
          </p:cNvSpPr>
          <p:nvPr/>
        </p:nvSpPr>
        <p:spPr bwMode="auto">
          <a:xfrm>
            <a:off x="2729511" y="1528764"/>
            <a:ext cx="16228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dirty="0"/>
              <a:t>Triglyce</a:t>
            </a:r>
            <a:r>
              <a:rPr lang="cs-CZ" altLang="cs-CZ" sz="2000" b="1" dirty="0" err="1"/>
              <a:t>ridy</a:t>
            </a:r>
            <a:endParaRPr lang="fr-FR" altLang="cs-CZ" sz="2000" b="1" dirty="0"/>
          </a:p>
        </p:txBody>
      </p:sp>
      <p:sp>
        <p:nvSpPr>
          <p:cNvPr id="19466" name="Line 24">
            <a:extLst>
              <a:ext uri="{FF2B5EF4-FFF2-40B4-BE49-F238E27FC236}">
                <a16:creationId xmlns:a16="http://schemas.microsoft.com/office/drawing/2014/main" id="{67B83C32-15D0-4154-AE5A-2D2FF0FBC3D0}"/>
              </a:ext>
            </a:extLst>
          </p:cNvPr>
          <p:cNvSpPr>
            <a:spLocks noChangeShapeType="1"/>
          </p:cNvSpPr>
          <p:nvPr/>
        </p:nvSpPr>
        <p:spPr bwMode="auto">
          <a:xfrm>
            <a:off x="1989932" y="1752600"/>
            <a:ext cx="711200" cy="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67" name="Text Box 25">
            <a:extLst>
              <a:ext uri="{FF2B5EF4-FFF2-40B4-BE49-F238E27FC236}">
                <a16:creationId xmlns:a16="http://schemas.microsoft.com/office/drawing/2014/main" id="{CBDEC5EC-4045-4DB0-9822-707E492B1269}"/>
              </a:ext>
            </a:extLst>
          </p:cNvPr>
          <p:cNvSpPr txBox="1">
            <a:spLocks noChangeArrowheads="1"/>
          </p:cNvSpPr>
          <p:nvPr/>
        </p:nvSpPr>
        <p:spPr bwMode="auto">
          <a:xfrm>
            <a:off x="1" y="7938"/>
            <a:ext cx="11156158" cy="5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cs-CZ" altLang="cs-CZ" sz="2800" b="1" dirty="0">
                <a:cs typeface="Times New Roman" panose="02020603050405020304" pitchFamily="18" charset="0"/>
              </a:rPr>
              <a:t>Koordinace regulace ukládání/mobilizace tuků ve WAT u člověka</a:t>
            </a:r>
            <a:endParaRPr lang="fr-FR" altLang="cs-CZ" sz="2800" b="1" dirty="0">
              <a:latin typeface="Times New Roman" panose="02020603050405020304" pitchFamily="18" charset="0"/>
              <a:cs typeface="Times New Roman" panose="02020603050405020304" pitchFamily="18" charset="0"/>
            </a:endParaRPr>
          </a:p>
        </p:txBody>
      </p:sp>
      <p:sp>
        <p:nvSpPr>
          <p:cNvPr id="19468" name="Rectangle 26">
            <a:extLst>
              <a:ext uri="{FF2B5EF4-FFF2-40B4-BE49-F238E27FC236}">
                <a16:creationId xmlns:a16="http://schemas.microsoft.com/office/drawing/2014/main" id="{DDD41E15-3112-4851-A3F6-C04830C8E7BD}"/>
              </a:ext>
            </a:extLst>
          </p:cNvPr>
          <p:cNvSpPr>
            <a:spLocks noChangeArrowheads="1"/>
          </p:cNvSpPr>
          <p:nvPr/>
        </p:nvSpPr>
        <p:spPr bwMode="auto">
          <a:xfrm>
            <a:off x="6874476" y="2925764"/>
            <a:ext cx="16228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solidFill>
                  <a:schemeClr val="bg2"/>
                </a:solidFill>
              </a:rPr>
              <a:t>Triglyceridy</a:t>
            </a:r>
            <a:endParaRPr lang="fr-FR" altLang="cs-CZ" sz="2000" b="1" dirty="0">
              <a:solidFill>
                <a:schemeClr val="bg2"/>
              </a:solidFill>
            </a:endParaRPr>
          </a:p>
        </p:txBody>
      </p:sp>
      <p:sp>
        <p:nvSpPr>
          <p:cNvPr id="19469" name="Line 27">
            <a:extLst>
              <a:ext uri="{FF2B5EF4-FFF2-40B4-BE49-F238E27FC236}">
                <a16:creationId xmlns:a16="http://schemas.microsoft.com/office/drawing/2014/main" id="{78855CD2-C248-4260-A7C2-5036EE873B93}"/>
              </a:ext>
            </a:extLst>
          </p:cNvPr>
          <p:cNvSpPr>
            <a:spLocks noChangeShapeType="1"/>
          </p:cNvSpPr>
          <p:nvPr/>
        </p:nvSpPr>
        <p:spPr bwMode="auto">
          <a:xfrm>
            <a:off x="4379120" y="1916114"/>
            <a:ext cx="2468563" cy="1157287"/>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70" name="Text Box 28">
            <a:extLst>
              <a:ext uri="{FF2B5EF4-FFF2-40B4-BE49-F238E27FC236}">
                <a16:creationId xmlns:a16="http://schemas.microsoft.com/office/drawing/2014/main" id="{D1FEE322-44AD-47C1-8049-D5B7D9084A61}"/>
              </a:ext>
            </a:extLst>
          </p:cNvPr>
          <p:cNvSpPr txBox="1">
            <a:spLocks noChangeArrowheads="1"/>
          </p:cNvSpPr>
          <p:nvPr/>
        </p:nvSpPr>
        <p:spPr bwMode="auto">
          <a:xfrm>
            <a:off x="4464619" y="1509713"/>
            <a:ext cx="6703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i="1">
                <a:solidFill>
                  <a:srgbClr val="990000"/>
                </a:solidFill>
              </a:rPr>
              <a:t>LPL</a:t>
            </a:r>
          </a:p>
        </p:txBody>
      </p:sp>
      <p:sp>
        <p:nvSpPr>
          <p:cNvPr id="19471" name="Text Box 29">
            <a:extLst>
              <a:ext uri="{FF2B5EF4-FFF2-40B4-BE49-F238E27FC236}">
                <a16:creationId xmlns:a16="http://schemas.microsoft.com/office/drawing/2014/main" id="{A6C0B5C4-E0F5-440A-80A6-147C6DAF5219}"/>
              </a:ext>
            </a:extLst>
          </p:cNvPr>
          <p:cNvSpPr txBox="1">
            <a:spLocks noChangeArrowheads="1"/>
          </p:cNvSpPr>
          <p:nvPr/>
        </p:nvSpPr>
        <p:spPr bwMode="auto">
          <a:xfrm>
            <a:off x="3074194" y="4862514"/>
            <a:ext cx="833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i="1">
                <a:solidFill>
                  <a:srgbClr val="990000"/>
                </a:solidFill>
              </a:rPr>
              <a:t>Glut4</a:t>
            </a:r>
          </a:p>
        </p:txBody>
      </p:sp>
      <p:sp>
        <p:nvSpPr>
          <p:cNvPr id="19472" name="Freeform 30">
            <a:extLst>
              <a:ext uri="{FF2B5EF4-FFF2-40B4-BE49-F238E27FC236}">
                <a16:creationId xmlns:a16="http://schemas.microsoft.com/office/drawing/2014/main" id="{4F27CFDA-E89D-4441-8044-A4AD4E3B0409}"/>
              </a:ext>
            </a:extLst>
          </p:cNvPr>
          <p:cNvSpPr>
            <a:spLocks/>
          </p:cNvSpPr>
          <p:nvPr/>
        </p:nvSpPr>
        <p:spPr bwMode="auto">
          <a:xfrm>
            <a:off x="959644" y="1993900"/>
            <a:ext cx="952500" cy="2463800"/>
          </a:xfrm>
          <a:custGeom>
            <a:avLst/>
            <a:gdLst>
              <a:gd name="T0" fmla="*/ 192 w 600"/>
              <a:gd name="T1" fmla="*/ 0 h 1552"/>
              <a:gd name="T2" fmla="*/ 72 w 600"/>
              <a:gd name="T3" fmla="*/ 344 h 1552"/>
              <a:gd name="T4" fmla="*/ 88 w 600"/>
              <a:gd name="T5" fmla="*/ 904 h 1552"/>
              <a:gd name="T6" fmla="*/ 600 w 600"/>
              <a:gd name="T7" fmla="*/ 1552 h 1552"/>
              <a:gd name="T8" fmla="*/ 0 60000 65536"/>
              <a:gd name="T9" fmla="*/ 0 60000 65536"/>
              <a:gd name="T10" fmla="*/ 0 60000 65536"/>
              <a:gd name="T11" fmla="*/ 0 60000 65536"/>
              <a:gd name="T12" fmla="*/ 0 w 600"/>
              <a:gd name="T13" fmla="*/ 0 h 1552"/>
              <a:gd name="T14" fmla="*/ 600 w 600"/>
              <a:gd name="T15" fmla="*/ 1552 h 1552"/>
            </a:gdLst>
            <a:ahLst/>
            <a:cxnLst>
              <a:cxn ang="T8">
                <a:pos x="T0" y="T1"/>
              </a:cxn>
              <a:cxn ang="T9">
                <a:pos x="T2" y="T3"/>
              </a:cxn>
              <a:cxn ang="T10">
                <a:pos x="T4" y="T5"/>
              </a:cxn>
              <a:cxn ang="T11">
                <a:pos x="T6" y="T7"/>
              </a:cxn>
            </a:cxnLst>
            <a:rect l="T12" t="T13" r="T14" b="T15"/>
            <a:pathLst>
              <a:path w="600" h="1552">
                <a:moveTo>
                  <a:pt x="192" y="0"/>
                </a:moveTo>
                <a:cubicBezTo>
                  <a:pt x="140" y="96"/>
                  <a:pt x="89" y="193"/>
                  <a:pt x="72" y="344"/>
                </a:cubicBezTo>
                <a:cubicBezTo>
                  <a:pt x="55" y="495"/>
                  <a:pt x="0" y="703"/>
                  <a:pt x="88" y="904"/>
                </a:cubicBezTo>
                <a:cubicBezTo>
                  <a:pt x="176" y="1105"/>
                  <a:pt x="388" y="1328"/>
                  <a:pt x="600" y="1552"/>
                </a:cubicBezTo>
              </a:path>
            </a:pathLst>
          </a:custGeom>
          <a:noFill/>
          <a:ln w="38100">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73" name="Rectangle 31">
            <a:extLst>
              <a:ext uri="{FF2B5EF4-FFF2-40B4-BE49-F238E27FC236}">
                <a16:creationId xmlns:a16="http://schemas.microsoft.com/office/drawing/2014/main" id="{B43F98BC-6C7A-4884-80A0-1398DADDBFE7}"/>
              </a:ext>
            </a:extLst>
          </p:cNvPr>
          <p:cNvSpPr>
            <a:spLocks noChangeArrowheads="1"/>
          </p:cNvSpPr>
          <p:nvPr/>
        </p:nvSpPr>
        <p:spPr bwMode="auto">
          <a:xfrm>
            <a:off x="1946752" y="4424364"/>
            <a:ext cx="11817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dirty="0"/>
              <a:t>Gl</a:t>
            </a:r>
            <a:r>
              <a:rPr lang="cs-CZ" altLang="cs-CZ" sz="2000" b="1" dirty="0" err="1"/>
              <a:t>ukóza</a:t>
            </a:r>
            <a:endParaRPr lang="fr-FR" altLang="cs-CZ" sz="2000" b="1" dirty="0"/>
          </a:p>
        </p:txBody>
      </p:sp>
      <p:sp>
        <p:nvSpPr>
          <p:cNvPr id="19474" name="Freeform 32">
            <a:extLst>
              <a:ext uri="{FF2B5EF4-FFF2-40B4-BE49-F238E27FC236}">
                <a16:creationId xmlns:a16="http://schemas.microsoft.com/office/drawing/2014/main" id="{88CECFCC-475B-4437-9313-83D34D7AB607}"/>
              </a:ext>
            </a:extLst>
          </p:cNvPr>
          <p:cNvSpPr>
            <a:spLocks/>
          </p:cNvSpPr>
          <p:nvPr/>
        </p:nvSpPr>
        <p:spPr bwMode="auto">
          <a:xfrm>
            <a:off x="3083720" y="2697163"/>
            <a:ext cx="3698875" cy="2093912"/>
          </a:xfrm>
          <a:custGeom>
            <a:avLst/>
            <a:gdLst>
              <a:gd name="T0" fmla="*/ 0 w 2328"/>
              <a:gd name="T1" fmla="*/ 1269 h 1319"/>
              <a:gd name="T2" fmla="*/ 397 w 2328"/>
              <a:gd name="T3" fmla="*/ 1279 h 1319"/>
              <a:gd name="T4" fmla="*/ 1120 w 2328"/>
              <a:gd name="T5" fmla="*/ 1029 h 1319"/>
              <a:gd name="T6" fmla="*/ 1192 w 2328"/>
              <a:gd name="T7" fmla="*/ 117 h 1319"/>
              <a:gd name="T8" fmla="*/ 2328 w 2328"/>
              <a:gd name="T9" fmla="*/ 325 h 1319"/>
              <a:gd name="T10" fmla="*/ 0 60000 65536"/>
              <a:gd name="T11" fmla="*/ 0 60000 65536"/>
              <a:gd name="T12" fmla="*/ 0 60000 65536"/>
              <a:gd name="T13" fmla="*/ 0 60000 65536"/>
              <a:gd name="T14" fmla="*/ 0 60000 65536"/>
              <a:gd name="T15" fmla="*/ 0 w 2328"/>
              <a:gd name="T16" fmla="*/ 0 h 1319"/>
              <a:gd name="T17" fmla="*/ 2328 w 2328"/>
              <a:gd name="T18" fmla="*/ 1319 h 1319"/>
            </a:gdLst>
            <a:ahLst/>
            <a:cxnLst>
              <a:cxn ang="T10">
                <a:pos x="T0" y="T1"/>
              </a:cxn>
              <a:cxn ang="T11">
                <a:pos x="T2" y="T3"/>
              </a:cxn>
              <a:cxn ang="T12">
                <a:pos x="T4" y="T5"/>
              </a:cxn>
              <a:cxn ang="T13">
                <a:pos x="T6" y="T7"/>
              </a:cxn>
              <a:cxn ang="T14">
                <a:pos x="T8" y="T9"/>
              </a:cxn>
            </a:cxnLst>
            <a:rect l="T15" t="T16" r="T17" b="T18"/>
            <a:pathLst>
              <a:path w="2328" h="1319">
                <a:moveTo>
                  <a:pt x="0" y="1269"/>
                </a:moveTo>
                <a:cubicBezTo>
                  <a:pt x="65" y="1271"/>
                  <a:pt x="210" y="1319"/>
                  <a:pt x="397" y="1279"/>
                </a:cubicBezTo>
                <a:cubicBezTo>
                  <a:pt x="584" y="1239"/>
                  <a:pt x="987" y="1223"/>
                  <a:pt x="1120" y="1029"/>
                </a:cubicBezTo>
                <a:cubicBezTo>
                  <a:pt x="1253" y="835"/>
                  <a:pt x="991" y="234"/>
                  <a:pt x="1192" y="117"/>
                </a:cubicBezTo>
                <a:cubicBezTo>
                  <a:pt x="1393" y="0"/>
                  <a:pt x="2091" y="282"/>
                  <a:pt x="2328" y="325"/>
                </a:cubicBezTo>
              </a:path>
            </a:pathLst>
          </a:custGeom>
          <a:noFill/>
          <a:ln w="38100">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75" name="Rectangle 33">
            <a:extLst>
              <a:ext uri="{FF2B5EF4-FFF2-40B4-BE49-F238E27FC236}">
                <a16:creationId xmlns:a16="http://schemas.microsoft.com/office/drawing/2014/main" id="{70D79FA0-3C48-47F3-A6ED-44F748F624BC}"/>
              </a:ext>
            </a:extLst>
          </p:cNvPr>
          <p:cNvSpPr>
            <a:spLocks noChangeArrowheads="1"/>
          </p:cNvSpPr>
          <p:nvPr/>
        </p:nvSpPr>
        <p:spPr bwMode="auto">
          <a:xfrm>
            <a:off x="4200076" y="3433764"/>
            <a:ext cx="1208985" cy="707886"/>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dirty="0">
                <a:solidFill>
                  <a:schemeClr val="bg2"/>
                </a:solidFill>
              </a:rPr>
              <a:t>Glycerol</a:t>
            </a:r>
          </a:p>
          <a:p>
            <a:pPr algn="ctr"/>
            <a:r>
              <a:rPr lang="fr-FR" altLang="cs-CZ" sz="2000" b="1" dirty="0">
                <a:solidFill>
                  <a:schemeClr val="bg2"/>
                </a:solidFill>
              </a:rPr>
              <a:t>3-</a:t>
            </a:r>
            <a:r>
              <a:rPr lang="cs-CZ" altLang="cs-CZ" sz="2000" b="1" dirty="0">
                <a:solidFill>
                  <a:schemeClr val="bg2"/>
                </a:solidFill>
              </a:rPr>
              <a:t>f</a:t>
            </a:r>
            <a:r>
              <a:rPr lang="fr-FR" altLang="cs-CZ" sz="2000" b="1" dirty="0">
                <a:solidFill>
                  <a:schemeClr val="bg2"/>
                </a:solidFill>
              </a:rPr>
              <a:t>o</a:t>
            </a:r>
            <a:r>
              <a:rPr lang="cs-CZ" altLang="cs-CZ" sz="2000" b="1" dirty="0" err="1">
                <a:solidFill>
                  <a:schemeClr val="bg2"/>
                </a:solidFill>
              </a:rPr>
              <a:t>sfát</a:t>
            </a:r>
            <a:endParaRPr lang="fr-FR" altLang="cs-CZ" sz="2000" b="1" dirty="0">
              <a:solidFill>
                <a:schemeClr val="bg2"/>
              </a:solidFill>
            </a:endParaRPr>
          </a:p>
        </p:txBody>
      </p:sp>
      <p:sp>
        <p:nvSpPr>
          <p:cNvPr id="19476" name="Oval 34">
            <a:extLst>
              <a:ext uri="{FF2B5EF4-FFF2-40B4-BE49-F238E27FC236}">
                <a16:creationId xmlns:a16="http://schemas.microsoft.com/office/drawing/2014/main" id="{8B694FCB-C885-472C-90A9-612B0200B3E6}"/>
              </a:ext>
            </a:extLst>
          </p:cNvPr>
          <p:cNvSpPr>
            <a:spLocks noChangeArrowheads="1"/>
          </p:cNvSpPr>
          <p:nvPr/>
        </p:nvSpPr>
        <p:spPr bwMode="auto">
          <a:xfrm rot="1858764">
            <a:off x="4506119" y="1955800"/>
            <a:ext cx="596900" cy="317500"/>
          </a:xfrm>
          <a:prstGeom prst="ellipse">
            <a:avLst/>
          </a:prstGeom>
          <a:solidFill>
            <a:srgbClr val="FF6600"/>
          </a:solidFill>
          <a:ln w="9525" algn="ctr">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77" name="Oval 35">
            <a:extLst>
              <a:ext uri="{FF2B5EF4-FFF2-40B4-BE49-F238E27FC236}">
                <a16:creationId xmlns:a16="http://schemas.microsoft.com/office/drawing/2014/main" id="{3730C781-C06F-43D2-8CD7-22163E1FEAE2}"/>
              </a:ext>
            </a:extLst>
          </p:cNvPr>
          <p:cNvSpPr>
            <a:spLocks noChangeArrowheads="1"/>
          </p:cNvSpPr>
          <p:nvPr/>
        </p:nvSpPr>
        <p:spPr bwMode="auto">
          <a:xfrm rot="20773802">
            <a:off x="3628233" y="4508500"/>
            <a:ext cx="600075" cy="317500"/>
          </a:xfrm>
          <a:prstGeom prst="ellipse">
            <a:avLst/>
          </a:prstGeom>
          <a:solidFill>
            <a:srgbClr val="FF6600"/>
          </a:solidFill>
          <a:ln w="9525" algn="ctr">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78" name="Line 36">
            <a:extLst>
              <a:ext uri="{FF2B5EF4-FFF2-40B4-BE49-F238E27FC236}">
                <a16:creationId xmlns:a16="http://schemas.microsoft.com/office/drawing/2014/main" id="{C25AF84A-19B7-4E44-894C-C8017BBA15CC}"/>
              </a:ext>
            </a:extLst>
          </p:cNvPr>
          <p:cNvSpPr>
            <a:spLocks noChangeShapeType="1"/>
          </p:cNvSpPr>
          <p:nvPr/>
        </p:nvSpPr>
        <p:spPr bwMode="auto">
          <a:xfrm rot="5400000">
            <a:off x="1697832" y="5308600"/>
            <a:ext cx="1244600" cy="3302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79" name="Line 37">
            <a:extLst>
              <a:ext uri="{FF2B5EF4-FFF2-40B4-BE49-F238E27FC236}">
                <a16:creationId xmlns:a16="http://schemas.microsoft.com/office/drawing/2014/main" id="{58ED0871-3F95-4516-BF72-0647288B6265}"/>
              </a:ext>
            </a:extLst>
          </p:cNvPr>
          <p:cNvSpPr>
            <a:spLocks noChangeShapeType="1"/>
          </p:cNvSpPr>
          <p:nvPr/>
        </p:nvSpPr>
        <p:spPr bwMode="auto">
          <a:xfrm rot="5400000">
            <a:off x="6841332" y="3981450"/>
            <a:ext cx="1206500" cy="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80" name="Rectangle 38">
            <a:extLst>
              <a:ext uri="{FF2B5EF4-FFF2-40B4-BE49-F238E27FC236}">
                <a16:creationId xmlns:a16="http://schemas.microsoft.com/office/drawing/2014/main" id="{EEAC80CB-731C-4531-A7E2-79D135717058}"/>
              </a:ext>
            </a:extLst>
          </p:cNvPr>
          <p:cNvSpPr>
            <a:spLocks noChangeArrowheads="1"/>
          </p:cNvSpPr>
          <p:nvPr/>
        </p:nvSpPr>
        <p:spPr bwMode="auto">
          <a:xfrm>
            <a:off x="6735070" y="4602164"/>
            <a:ext cx="1423788" cy="101566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solidFill>
                  <a:schemeClr val="bg2"/>
                </a:solidFill>
              </a:rPr>
              <a:t>Mastné </a:t>
            </a:r>
            <a:r>
              <a:rPr lang="cs-CZ" altLang="cs-CZ" sz="2000" b="1" dirty="0" err="1">
                <a:solidFill>
                  <a:schemeClr val="bg2"/>
                </a:solidFill>
              </a:rPr>
              <a:t>kk</a:t>
            </a:r>
            <a:endParaRPr lang="fr-FR" altLang="cs-CZ" sz="2000" b="1" dirty="0">
              <a:solidFill>
                <a:schemeClr val="bg2"/>
              </a:solidFill>
            </a:endParaRPr>
          </a:p>
          <a:p>
            <a:pPr algn="ctr"/>
            <a:r>
              <a:rPr lang="fr-FR" altLang="cs-CZ" sz="2000" b="1" dirty="0">
                <a:solidFill>
                  <a:schemeClr val="bg2"/>
                </a:solidFill>
              </a:rPr>
              <a:t>+</a:t>
            </a:r>
          </a:p>
          <a:p>
            <a:pPr algn="ctr"/>
            <a:r>
              <a:rPr lang="fr-FR" altLang="cs-CZ" sz="2000" b="1" dirty="0">
                <a:solidFill>
                  <a:schemeClr val="bg2"/>
                </a:solidFill>
              </a:rPr>
              <a:t>Glycerol</a:t>
            </a:r>
          </a:p>
        </p:txBody>
      </p:sp>
      <p:sp>
        <p:nvSpPr>
          <p:cNvPr id="19481" name="Line 39">
            <a:extLst>
              <a:ext uri="{FF2B5EF4-FFF2-40B4-BE49-F238E27FC236}">
                <a16:creationId xmlns:a16="http://schemas.microsoft.com/office/drawing/2014/main" id="{E4020735-45C7-40DA-8567-4E0A8EF551FA}"/>
              </a:ext>
            </a:extLst>
          </p:cNvPr>
          <p:cNvSpPr>
            <a:spLocks noChangeShapeType="1"/>
          </p:cNvSpPr>
          <p:nvPr/>
        </p:nvSpPr>
        <p:spPr bwMode="auto">
          <a:xfrm flipV="1">
            <a:off x="3223419" y="6489700"/>
            <a:ext cx="457200" cy="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82" name="Line 40">
            <a:extLst>
              <a:ext uri="{FF2B5EF4-FFF2-40B4-BE49-F238E27FC236}">
                <a16:creationId xmlns:a16="http://schemas.microsoft.com/office/drawing/2014/main" id="{E68FE510-3114-4E01-A9EC-EC48EB5B392F}"/>
              </a:ext>
            </a:extLst>
          </p:cNvPr>
          <p:cNvSpPr>
            <a:spLocks noChangeShapeType="1"/>
          </p:cNvSpPr>
          <p:nvPr/>
        </p:nvSpPr>
        <p:spPr bwMode="auto">
          <a:xfrm>
            <a:off x="7990683" y="5740400"/>
            <a:ext cx="1258887" cy="1143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83" name="Oval 41">
            <a:extLst>
              <a:ext uri="{FF2B5EF4-FFF2-40B4-BE49-F238E27FC236}">
                <a16:creationId xmlns:a16="http://schemas.microsoft.com/office/drawing/2014/main" id="{0C1D5475-85BB-4E9C-A0F9-9C0F77236031}"/>
              </a:ext>
            </a:extLst>
          </p:cNvPr>
          <p:cNvSpPr>
            <a:spLocks noChangeArrowheads="1"/>
          </p:cNvSpPr>
          <p:nvPr/>
        </p:nvSpPr>
        <p:spPr bwMode="auto">
          <a:xfrm rot="188364">
            <a:off x="8041482" y="5613400"/>
            <a:ext cx="596900" cy="317500"/>
          </a:xfrm>
          <a:prstGeom prst="ellipse">
            <a:avLst/>
          </a:prstGeom>
          <a:solidFill>
            <a:srgbClr val="FF6600"/>
          </a:solidFill>
          <a:ln w="9525" algn="ctr">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84" name="Line 42">
            <a:extLst>
              <a:ext uri="{FF2B5EF4-FFF2-40B4-BE49-F238E27FC236}">
                <a16:creationId xmlns:a16="http://schemas.microsoft.com/office/drawing/2014/main" id="{8CA90151-11B5-4C4E-A71C-26899DBDB3E5}"/>
              </a:ext>
            </a:extLst>
          </p:cNvPr>
          <p:cNvSpPr>
            <a:spLocks noChangeShapeType="1"/>
          </p:cNvSpPr>
          <p:nvPr/>
        </p:nvSpPr>
        <p:spPr bwMode="auto">
          <a:xfrm>
            <a:off x="7927182" y="4940300"/>
            <a:ext cx="1409700" cy="127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85" name="Oval 43">
            <a:extLst>
              <a:ext uri="{FF2B5EF4-FFF2-40B4-BE49-F238E27FC236}">
                <a16:creationId xmlns:a16="http://schemas.microsoft.com/office/drawing/2014/main" id="{2B50D6A8-84CE-4D81-B2B3-DE194D015F30}"/>
              </a:ext>
            </a:extLst>
          </p:cNvPr>
          <p:cNvSpPr>
            <a:spLocks noChangeArrowheads="1"/>
          </p:cNvSpPr>
          <p:nvPr/>
        </p:nvSpPr>
        <p:spPr bwMode="auto">
          <a:xfrm>
            <a:off x="8449469" y="4787900"/>
            <a:ext cx="596900" cy="317500"/>
          </a:xfrm>
          <a:prstGeom prst="ellipse">
            <a:avLst/>
          </a:prstGeom>
          <a:solidFill>
            <a:srgbClr val="FF6600"/>
          </a:solidFill>
          <a:ln w="9525" algn="ctr">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86" name="Rectangle 44">
            <a:extLst>
              <a:ext uri="{FF2B5EF4-FFF2-40B4-BE49-F238E27FC236}">
                <a16:creationId xmlns:a16="http://schemas.microsoft.com/office/drawing/2014/main" id="{7945DA28-B533-4C51-9A7E-E6C331515735}"/>
              </a:ext>
            </a:extLst>
          </p:cNvPr>
          <p:cNvSpPr>
            <a:spLocks noChangeArrowheads="1"/>
          </p:cNvSpPr>
          <p:nvPr/>
        </p:nvSpPr>
        <p:spPr bwMode="auto">
          <a:xfrm>
            <a:off x="9319313" y="5656264"/>
            <a:ext cx="1138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t>Do jater</a:t>
            </a:r>
            <a:endParaRPr lang="fr-FR" altLang="cs-CZ" sz="2000" b="1" dirty="0"/>
          </a:p>
        </p:txBody>
      </p:sp>
      <p:sp>
        <p:nvSpPr>
          <p:cNvPr id="19487" name="Rectangle 45">
            <a:extLst>
              <a:ext uri="{FF2B5EF4-FFF2-40B4-BE49-F238E27FC236}">
                <a16:creationId xmlns:a16="http://schemas.microsoft.com/office/drawing/2014/main" id="{9114A8A9-0F75-41F0-98CE-27C9CCEBF5DE}"/>
              </a:ext>
            </a:extLst>
          </p:cNvPr>
          <p:cNvSpPr>
            <a:spLocks noChangeArrowheads="1"/>
          </p:cNvSpPr>
          <p:nvPr/>
        </p:nvSpPr>
        <p:spPr bwMode="auto">
          <a:xfrm>
            <a:off x="9289999" y="4627564"/>
            <a:ext cx="12653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t>Do jater, </a:t>
            </a:r>
          </a:p>
          <a:p>
            <a:pPr algn="ctr"/>
            <a:r>
              <a:rPr lang="cs-CZ" altLang="cs-CZ" sz="2000" b="1" dirty="0"/>
              <a:t>do svalu</a:t>
            </a:r>
            <a:endParaRPr lang="fr-FR" altLang="cs-CZ" sz="2000" b="1" dirty="0"/>
          </a:p>
        </p:txBody>
      </p:sp>
      <p:sp>
        <p:nvSpPr>
          <p:cNvPr id="19488" name="Rectangle 46">
            <a:extLst>
              <a:ext uri="{FF2B5EF4-FFF2-40B4-BE49-F238E27FC236}">
                <a16:creationId xmlns:a16="http://schemas.microsoft.com/office/drawing/2014/main" id="{C7036A20-5233-4F70-A0E2-9F9D096EAE44}"/>
              </a:ext>
            </a:extLst>
          </p:cNvPr>
          <p:cNvSpPr>
            <a:spLocks noChangeArrowheads="1"/>
          </p:cNvSpPr>
          <p:nvPr/>
        </p:nvSpPr>
        <p:spPr bwMode="auto">
          <a:xfrm rot="19288163">
            <a:off x="4518819" y="6083300"/>
            <a:ext cx="649288" cy="203200"/>
          </a:xfrm>
          <a:prstGeom prst="rect">
            <a:avLst/>
          </a:prstGeom>
          <a:solidFill>
            <a:srgbClr val="CC0000"/>
          </a:solidFill>
          <a:ln w="9525" algn="ctr">
            <a:solidFill>
              <a:srgbClr val="CC0000"/>
            </a:solidFill>
            <a:miter lim="800000"/>
            <a:headEnd/>
            <a:tailEnd/>
          </a:ln>
        </p:spPr>
        <p:txBody>
          <a:bodyPr wrap="none" anchor="ct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2000" b="1">
              <a:solidFill>
                <a:srgbClr val="CC0000"/>
              </a:solidFill>
            </a:endParaRPr>
          </a:p>
        </p:txBody>
      </p:sp>
      <p:sp>
        <p:nvSpPr>
          <p:cNvPr id="19489" name="Freeform 47">
            <a:extLst>
              <a:ext uri="{FF2B5EF4-FFF2-40B4-BE49-F238E27FC236}">
                <a16:creationId xmlns:a16="http://schemas.microsoft.com/office/drawing/2014/main" id="{C0BBF7C4-27B0-4C7D-8B20-935D36900929}"/>
              </a:ext>
            </a:extLst>
          </p:cNvPr>
          <p:cNvSpPr>
            <a:spLocks/>
          </p:cNvSpPr>
          <p:nvPr/>
        </p:nvSpPr>
        <p:spPr bwMode="auto">
          <a:xfrm>
            <a:off x="4607719" y="3048000"/>
            <a:ext cx="1119188" cy="3276600"/>
          </a:xfrm>
          <a:custGeom>
            <a:avLst/>
            <a:gdLst>
              <a:gd name="T0" fmla="*/ 0 w 704"/>
              <a:gd name="T1" fmla="*/ 2064 h 2064"/>
              <a:gd name="T2" fmla="*/ 168 w 704"/>
              <a:gd name="T3" fmla="*/ 1912 h 2064"/>
              <a:gd name="T4" fmla="*/ 400 w 704"/>
              <a:gd name="T5" fmla="*/ 1656 h 2064"/>
              <a:gd name="T6" fmla="*/ 704 w 704"/>
              <a:gd name="T7" fmla="*/ 0 h 2064"/>
              <a:gd name="T8" fmla="*/ 0 60000 65536"/>
              <a:gd name="T9" fmla="*/ 0 60000 65536"/>
              <a:gd name="T10" fmla="*/ 0 60000 65536"/>
              <a:gd name="T11" fmla="*/ 0 60000 65536"/>
              <a:gd name="T12" fmla="*/ 0 w 704"/>
              <a:gd name="T13" fmla="*/ 0 h 2064"/>
              <a:gd name="T14" fmla="*/ 704 w 704"/>
              <a:gd name="T15" fmla="*/ 2064 h 2064"/>
            </a:gdLst>
            <a:ahLst/>
            <a:cxnLst>
              <a:cxn ang="T8">
                <a:pos x="T0" y="T1"/>
              </a:cxn>
              <a:cxn ang="T9">
                <a:pos x="T2" y="T3"/>
              </a:cxn>
              <a:cxn ang="T10">
                <a:pos x="T4" y="T5"/>
              </a:cxn>
              <a:cxn ang="T11">
                <a:pos x="T6" y="T7"/>
              </a:cxn>
            </a:cxnLst>
            <a:rect l="T12" t="T13" r="T14" b="T15"/>
            <a:pathLst>
              <a:path w="704" h="2064">
                <a:moveTo>
                  <a:pt x="0" y="2064"/>
                </a:moveTo>
                <a:cubicBezTo>
                  <a:pt x="28" y="2039"/>
                  <a:pt x="101" y="1980"/>
                  <a:pt x="168" y="1912"/>
                </a:cubicBezTo>
                <a:cubicBezTo>
                  <a:pt x="235" y="1844"/>
                  <a:pt x="311" y="1975"/>
                  <a:pt x="400" y="1656"/>
                </a:cubicBezTo>
                <a:cubicBezTo>
                  <a:pt x="489" y="1337"/>
                  <a:pt x="641" y="345"/>
                  <a:pt x="704" y="0"/>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90" name="Rectangle 48">
            <a:extLst>
              <a:ext uri="{FF2B5EF4-FFF2-40B4-BE49-F238E27FC236}">
                <a16:creationId xmlns:a16="http://schemas.microsoft.com/office/drawing/2014/main" id="{0BC6F3CE-269A-4BFF-942D-239202B7ED75}"/>
              </a:ext>
            </a:extLst>
          </p:cNvPr>
          <p:cNvSpPr>
            <a:spLocks noChangeArrowheads="1"/>
          </p:cNvSpPr>
          <p:nvPr/>
        </p:nvSpPr>
        <p:spPr bwMode="auto">
          <a:xfrm>
            <a:off x="3652044" y="6265864"/>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a:solidFill>
                  <a:srgbClr val="CC0000"/>
                </a:solidFill>
              </a:rPr>
              <a:t>Insulin</a:t>
            </a:r>
          </a:p>
        </p:txBody>
      </p:sp>
      <p:sp>
        <p:nvSpPr>
          <p:cNvPr id="19491" name="Freeform 49">
            <a:extLst>
              <a:ext uri="{FF2B5EF4-FFF2-40B4-BE49-F238E27FC236}">
                <a16:creationId xmlns:a16="http://schemas.microsoft.com/office/drawing/2014/main" id="{28CF3F9F-F668-47AA-9607-AAA1D7A19DCB}"/>
              </a:ext>
            </a:extLst>
          </p:cNvPr>
          <p:cNvSpPr>
            <a:spLocks/>
          </p:cNvSpPr>
          <p:nvPr/>
        </p:nvSpPr>
        <p:spPr bwMode="auto">
          <a:xfrm>
            <a:off x="4137820" y="4851400"/>
            <a:ext cx="1057275" cy="1079500"/>
          </a:xfrm>
          <a:custGeom>
            <a:avLst/>
            <a:gdLst>
              <a:gd name="T0" fmla="*/ 632 w 665"/>
              <a:gd name="T1" fmla="*/ 680 h 680"/>
              <a:gd name="T2" fmla="*/ 560 w 665"/>
              <a:gd name="T3" fmla="*/ 328 h 680"/>
              <a:gd name="T4" fmla="*/ 0 w 665"/>
              <a:gd name="T5" fmla="*/ 0 h 680"/>
              <a:gd name="T6" fmla="*/ 0 60000 65536"/>
              <a:gd name="T7" fmla="*/ 0 60000 65536"/>
              <a:gd name="T8" fmla="*/ 0 60000 65536"/>
              <a:gd name="T9" fmla="*/ 0 w 665"/>
              <a:gd name="T10" fmla="*/ 0 h 680"/>
              <a:gd name="T11" fmla="*/ 665 w 665"/>
              <a:gd name="T12" fmla="*/ 680 h 680"/>
            </a:gdLst>
            <a:ahLst/>
            <a:cxnLst>
              <a:cxn ang="T6">
                <a:pos x="T0" y="T1"/>
              </a:cxn>
              <a:cxn ang="T7">
                <a:pos x="T2" y="T3"/>
              </a:cxn>
              <a:cxn ang="T8">
                <a:pos x="T4" y="T5"/>
              </a:cxn>
            </a:cxnLst>
            <a:rect l="T9" t="T10" r="T11" b="T12"/>
            <a:pathLst>
              <a:path w="665" h="680">
                <a:moveTo>
                  <a:pt x="632" y="680"/>
                </a:moveTo>
                <a:cubicBezTo>
                  <a:pt x="620" y="621"/>
                  <a:pt x="665" y="441"/>
                  <a:pt x="560" y="328"/>
                </a:cubicBezTo>
                <a:cubicBezTo>
                  <a:pt x="455" y="215"/>
                  <a:pt x="117" y="68"/>
                  <a:pt x="0" y="0"/>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92" name="Freeform 50">
            <a:extLst>
              <a:ext uri="{FF2B5EF4-FFF2-40B4-BE49-F238E27FC236}">
                <a16:creationId xmlns:a16="http://schemas.microsoft.com/office/drawing/2014/main" id="{EB72E4C8-7DE1-4538-A270-DDF244176B5C}"/>
              </a:ext>
            </a:extLst>
          </p:cNvPr>
          <p:cNvSpPr>
            <a:spLocks/>
          </p:cNvSpPr>
          <p:nvPr/>
        </p:nvSpPr>
        <p:spPr bwMode="auto">
          <a:xfrm>
            <a:off x="3987007" y="2400300"/>
            <a:ext cx="1365250" cy="3467100"/>
          </a:xfrm>
          <a:custGeom>
            <a:avLst/>
            <a:gdLst>
              <a:gd name="T0" fmla="*/ 751 w 859"/>
              <a:gd name="T1" fmla="*/ 2184 h 2184"/>
              <a:gd name="T2" fmla="*/ 743 w 859"/>
              <a:gd name="T3" fmla="*/ 1824 h 2184"/>
              <a:gd name="T4" fmla="*/ 55 w 859"/>
              <a:gd name="T5" fmla="*/ 1072 h 2184"/>
              <a:gd name="T6" fmla="*/ 415 w 859"/>
              <a:gd name="T7" fmla="*/ 0 h 2184"/>
              <a:gd name="T8" fmla="*/ 0 60000 65536"/>
              <a:gd name="T9" fmla="*/ 0 60000 65536"/>
              <a:gd name="T10" fmla="*/ 0 60000 65536"/>
              <a:gd name="T11" fmla="*/ 0 60000 65536"/>
              <a:gd name="T12" fmla="*/ 0 w 859"/>
              <a:gd name="T13" fmla="*/ 0 h 2184"/>
              <a:gd name="T14" fmla="*/ 859 w 859"/>
              <a:gd name="T15" fmla="*/ 2184 h 2184"/>
            </a:gdLst>
            <a:ahLst/>
            <a:cxnLst>
              <a:cxn ang="T8">
                <a:pos x="T0" y="T1"/>
              </a:cxn>
              <a:cxn ang="T9">
                <a:pos x="T2" y="T3"/>
              </a:cxn>
              <a:cxn ang="T10">
                <a:pos x="T4" y="T5"/>
              </a:cxn>
              <a:cxn ang="T11">
                <a:pos x="T6" y="T7"/>
              </a:cxn>
            </a:cxnLst>
            <a:rect l="T12" t="T13" r="T14" b="T15"/>
            <a:pathLst>
              <a:path w="859" h="2184">
                <a:moveTo>
                  <a:pt x="751" y="2184"/>
                </a:moveTo>
                <a:cubicBezTo>
                  <a:pt x="791" y="2062"/>
                  <a:pt x="859" y="2009"/>
                  <a:pt x="743" y="1824"/>
                </a:cubicBezTo>
                <a:cubicBezTo>
                  <a:pt x="627" y="1639"/>
                  <a:pt x="110" y="1376"/>
                  <a:pt x="55" y="1072"/>
                </a:cubicBezTo>
                <a:cubicBezTo>
                  <a:pt x="0" y="768"/>
                  <a:pt x="340" y="223"/>
                  <a:pt x="415" y="0"/>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93" name="Text Box 51">
            <a:extLst>
              <a:ext uri="{FF2B5EF4-FFF2-40B4-BE49-F238E27FC236}">
                <a16:creationId xmlns:a16="http://schemas.microsoft.com/office/drawing/2014/main" id="{EC70D988-35AA-4C2C-AD56-A46B1074E3D7}"/>
              </a:ext>
            </a:extLst>
          </p:cNvPr>
          <p:cNvSpPr txBox="1">
            <a:spLocks noChangeArrowheads="1"/>
          </p:cNvSpPr>
          <p:nvPr/>
        </p:nvSpPr>
        <p:spPr bwMode="auto">
          <a:xfrm>
            <a:off x="4936264" y="2619643"/>
            <a:ext cx="1622560" cy="40011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i="1" dirty="0">
                <a:solidFill>
                  <a:srgbClr val="990000"/>
                </a:solidFill>
              </a:rPr>
              <a:t>Esterifi</a:t>
            </a:r>
            <a:r>
              <a:rPr lang="cs-CZ" altLang="cs-CZ" sz="2000" b="1" i="1" dirty="0" err="1">
                <a:solidFill>
                  <a:srgbClr val="990000"/>
                </a:solidFill>
              </a:rPr>
              <a:t>kace</a:t>
            </a:r>
            <a:endParaRPr lang="fr-FR" altLang="cs-CZ" sz="2000" b="1" i="1" dirty="0">
              <a:solidFill>
                <a:srgbClr val="990000"/>
              </a:solidFill>
            </a:endParaRPr>
          </a:p>
        </p:txBody>
      </p:sp>
      <p:sp>
        <p:nvSpPr>
          <p:cNvPr id="19494" name="Rectangle 52">
            <a:extLst>
              <a:ext uri="{FF2B5EF4-FFF2-40B4-BE49-F238E27FC236}">
                <a16:creationId xmlns:a16="http://schemas.microsoft.com/office/drawing/2014/main" id="{6BF43E87-917B-4C2E-B199-D9B9C92B945C}"/>
              </a:ext>
            </a:extLst>
          </p:cNvPr>
          <p:cNvSpPr>
            <a:spLocks noChangeArrowheads="1"/>
          </p:cNvSpPr>
          <p:nvPr/>
        </p:nvSpPr>
        <p:spPr bwMode="auto">
          <a:xfrm>
            <a:off x="4826103" y="1947864"/>
            <a:ext cx="1423788" cy="40011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solidFill>
                  <a:schemeClr val="bg2"/>
                </a:solidFill>
              </a:rPr>
              <a:t>Mastné </a:t>
            </a:r>
            <a:r>
              <a:rPr lang="cs-CZ" altLang="cs-CZ" sz="2000" b="1" dirty="0" err="1">
                <a:solidFill>
                  <a:schemeClr val="bg2"/>
                </a:solidFill>
              </a:rPr>
              <a:t>kk</a:t>
            </a:r>
            <a:endParaRPr lang="fr-FR" altLang="cs-CZ" sz="2000" b="1" dirty="0">
              <a:solidFill>
                <a:schemeClr val="bg2"/>
              </a:solidFill>
            </a:endParaRPr>
          </a:p>
        </p:txBody>
      </p:sp>
      <p:sp>
        <p:nvSpPr>
          <p:cNvPr id="19495" name="Text Box 53">
            <a:extLst>
              <a:ext uri="{FF2B5EF4-FFF2-40B4-BE49-F238E27FC236}">
                <a16:creationId xmlns:a16="http://schemas.microsoft.com/office/drawing/2014/main" id="{013A7C20-5EF2-4076-AC04-EFF806F05F7B}"/>
              </a:ext>
            </a:extLst>
          </p:cNvPr>
          <p:cNvSpPr txBox="1">
            <a:spLocks noChangeArrowheads="1"/>
          </p:cNvSpPr>
          <p:nvPr/>
        </p:nvSpPr>
        <p:spPr bwMode="auto">
          <a:xfrm>
            <a:off x="3993358" y="4854575"/>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19496" name="Text Box 54">
            <a:extLst>
              <a:ext uri="{FF2B5EF4-FFF2-40B4-BE49-F238E27FC236}">
                <a16:creationId xmlns:a16="http://schemas.microsoft.com/office/drawing/2014/main" id="{FE55B2D2-93B2-4D8B-A69A-644E2D9F7BDF}"/>
              </a:ext>
            </a:extLst>
          </p:cNvPr>
          <p:cNvSpPr txBox="1">
            <a:spLocks noChangeArrowheads="1"/>
          </p:cNvSpPr>
          <p:nvPr/>
        </p:nvSpPr>
        <p:spPr bwMode="auto">
          <a:xfrm>
            <a:off x="4602957" y="2149475"/>
            <a:ext cx="4238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19497" name="Text Box 55">
            <a:extLst>
              <a:ext uri="{FF2B5EF4-FFF2-40B4-BE49-F238E27FC236}">
                <a16:creationId xmlns:a16="http://schemas.microsoft.com/office/drawing/2014/main" id="{0130CA7D-DBED-4998-967D-30B91E4116D8}"/>
              </a:ext>
            </a:extLst>
          </p:cNvPr>
          <p:cNvSpPr txBox="1">
            <a:spLocks noChangeArrowheads="1"/>
          </p:cNvSpPr>
          <p:nvPr/>
        </p:nvSpPr>
        <p:spPr bwMode="auto">
          <a:xfrm>
            <a:off x="5747545" y="2860675"/>
            <a:ext cx="423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19498" name="Freeform 56">
            <a:extLst>
              <a:ext uri="{FF2B5EF4-FFF2-40B4-BE49-F238E27FC236}">
                <a16:creationId xmlns:a16="http://schemas.microsoft.com/office/drawing/2014/main" id="{AB603818-9195-4CFA-B122-97557557A4F4}"/>
              </a:ext>
            </a:extLst>
          </p:cNvPr>
          <p:cNvSpPr>
            <a:spLocks/>
          </p:cNvSpPr>
          <p:nvPr/>
        </p:nvSpPr>
        <p:spPr bwMode="auto">
          <a:xfrm>
            <a:off x="5115720" y="3644900"/>
            <a:ext cx="2149475" cy="2273300"/>
          </a:xfrm>
          <a:custGeom>
            <a:avLst/>
            <a:gdLst>
              <a:gd name="T0" fmla="*/ 0 w 1352"/>
              <a:gd name="T1" fmla="*/ 1432 h 1432"/>
              <a:gd name="T2" fmla="*/ 368 w 1352"/>
              <a:gd name="T3" fmla="*/ 1104 h 1432"/>
              <a:gd name="T4" fmla="*/ 624 w 1352"/>
              <a:gd name="T5" fmla="*/ 288 h 1432"/>
              <a:gd name="T6" fmla="*/ 1352 w 1352"/>
              <a:gd name="T7" fmla="*/ 0 h 1432"/>
              <a:gd name="T8" fmla="*/ 0 60000 65536"/>
              <a:gd name="T9" fmla="*/ 0 60000 65536"/>
              <a:gd name="T10" fmla="*/ 0 60000 65536"/>
              <a:gd name="T11" fmla="*/ 0 60000 65536"/>
              <a:gd name="T12" fmla="*/ 0 w 1352"/>
              <a:gd name="T13" fmla="*/ 0 h 1432"/>
              <a:gd name="T14" fmla="*/ 1352 w 1352"/>
              <a:gd name="T15" fmla="*/ 1432 h 1432"/>
            </a:gdLst>
            <a:ahLst/>
            <a:cxnLst>
              <a:cxn ang="T8">
                <a:pos x="T0" y="T1"/>
              </a:cxn>
              <a:cxn ang="T9">
                <a:pos x="T2" y="T3"/>
              </a:cxn>
              <a:cxn ang="T10">
                <a:pos x="T4" y="T5"/>
              </a:cxn>
              <a:cxn ang="T11">
                <a:pos x="T6" y="T7"/>
              </a:cxn>
            </a:cxnLst>
            <a:rect l="T12" t="T13" r="T14" b="T15"/>
            <a:pathLst>
              <a:path w="1352" h="1432">
                <a:moveTo>
                  <a:pt x="0" y="1432"/>
                </a:moveTo>
                <a:cubicBezTo>
                  <a:pt x="61" y="1377"/>
                  <a:pt x="264" y="1295"/>
                  <a:pt x="368" y="1104"/>
                </a:cubicBezTo>
                <a:cubicBezTo>
                  <a:pt x="472" y="913"/>
                  <a:pt x="460" y="472"/>
                  <a:pt x="624" y="288"/>
                </a:cubicBezTo>
                <a:cubicBezTo>
                  <a:pt x="788" y="104"/>
                  <a:pt x="1200" y="60"/>
                  <a:pt x="1352" y="0"/>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99" name="Text Box 57">
            <a:extLst>
              <a:ext uri="{FF2B5EF4-FFF2-40B4-BE49-F238E27FC236}">
                <a16:creationId xmlns:a16="http://schemas.microsoft.com/office/drawing/2014/main" id="{C7BA29C6-5D4F-40EE-8FFC-B1C549C0F3E4}"/>
              </a:ext>
            </a:extLst>
          </p:cNvPr>
          <p:cNvSpPr txBox="1">
            <a:spLocks noChangeArrowheads="1"/>
          </p:cNvSpPr>
          <p:nvPr/>
        </p:nvSpPr>
        <p:spPr bwMode="auto">
          <a:xfrm>
            <a:off x="6955483" y="3897314"/>
            <a:ext cx="982961" cy="40011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i="1" dirty="0">
                <a:solidFill>
                  <a:srgbClr val="990000"/>
                </a:solidFill>
              </a:rPr>
              <a:t>Lip</a:t>
            </a:r>
            <a:r>
              <a:rPr lang="cs-CZ" altLang="cs-CZ" sz="2000" b="1" i="1" dirty="0" err="1">
                <a:solidFill>
                  <a:srgbClr val="990000"/>
                </a:solidFill>
              </a:rPr>
              <a:t>ázy</a:t>
            </a:r>
            <a:endParaRPr lang="fr-FR" altLang="cs-CZ" sz="2000" b="1" i="1" dirty="0">
              <a:solidFill>
                <a:srgbClr val="990000"/>
              </a:solidFill>
            </a:endParaRPr>
          </a:p>
        </p:txBody>
      </p:sp>
      <p:sp>
        <p:nvSpPr>
          <p:cNvPr id="19500" name="Text Box 58">
            <a:extLst>
              <a:ext uri="{FF2B5EF4-FFF2-40B4-BE49-F238E27FC236}">
                <a16:creationId xmlns:a16="http://schemas.microsoft.com/office/drawing/2014/main" id="{FEDB1824-4D9D-48BF-A868-F16A56E3476D}"/>
              </a:ext>
            </a:extLst>
          </p:cNvPr>
          <p:cNvSpPr txBox="1">
            <a:spLocks noChangeArrowheads="1"/>
          </p:cNvSpPr>
          <p:nvPr/>
        </p:nvSpPr>
        <p:spPr bwMode="auto">
          <a:xfrm>
            <a:off x="6968333" y="3095625"/>
            <a:ext cx="320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19501" name="Rectangle 59">
            <a:extLst>
              <a:ext uri="{FF2B5EF4-FFF2-40B4-BE49-F238E27FC236}">
                <a16:creationId xmlns:a16="http://schemas.microsoft.com/office/drawing/2014/main" id="{5A55B70C-CE37-40D7-B326-2AA2BAF2E757}"/>
              </a:ext>
            </a:extLst>
          </p:cNvPr>
          <p:cNvSpPr>
            <a:spLocks noChangeArrowheads="1"/>
          </p:cNvSpPr>
          <p:nvPr/>
        </p:nvSpPr>
        <p:spPr bwMode="auto">
          <a:xfrm>
            <a:off x="8563770" y="3771900"/>
            <a:ext cx="646113" cy="203200"/>
          </a:xfrm>
          <a:prstGeom prst="rect">
            <a:avLst/>
          </a:prstGeom>
          <a:solidFill>
            <a:srgbClr val="CC0000"/>
          </a:solidFill>
          <a:ln w="9525" algn="ctr">
            <a:solidFill>
              <a:srgbClr val="CC0000"/>
            </a:solidFill>
            <a:miter lim="800000"/>
            <a:headEnd/>
            <a:tailEnd/>
          </a:ln>
        </p:spPr>
        <p:txBody>
          <a:bodyPr wrap="none" anchor="ct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2000" b="1">
              <a:solidFill>
                <a:srgbClr val="CC0000"/>
              </a:solidFill>
            </a:endParaRPr>
          </a:p>
        </p:txBody>
      </p:sp>
      <p:sp>
        <p:nvSpPr>
          <p:cNvPr id="19502" name="Rectangle 60">
            <a:extLst>
              <a:ext uri="{FF2B5EF4-FFF2-40B4-BE49-F238E27FC236}">
                <a16:creationId xmlns:a16="http://schemas.microsoft.com/office/drawing/2014/main" id="{68C5BDAB-A647-4D37-BA2E-240F91638DDC}"/>
              </a:ext>
            </a:extLst>
          </p:cNvPr>
          <p:cNvSpPr>
            <a:spLocks noChangeArrowheads="1"/>
          </p:cNvSpPr>
          <p:nvPr/>
        </p:nvSpPr>
        <p:spPr bwMode="auto">
          <a:xfrm>
            <a:off x="8524083" y="3390900"/>
            <a:ext cx="649287" cy="203200"/>
          </a:xfrm>
          <a:prstGeom prst="rect">
            <a:avLst/>
          </a:prstGeom>
          <a:solidFill>
            <a:srgbClr val="CC0000"/>
          </a:solidFill>
          <a:ln w="9525" algn="ctr">
            <a:solidFill>
              <a:srgbClr val="CC0000"/>
            </a:solidFill>
            <a:miter lim="800000"/>
            <a:headEnd/>
            <a:tailEnd/>
          </a:ln>
        </p:spPr>
        <p:txBody>
          <a:bodyPr wrap="none" anchor="ct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2000" b="1">
              <a:solidFill>
                <a:srgbClr val="CC0000"/>
              </a:solidFill>
            </a:endParaRPr>
          </a:p>
        </p:txBody>
      </p:sp>
      <p:sp>
        <p:nvSpPr>
          <p:cNvPr id="19503" name="Rectangle 61">
            <a:extLst>
              <a:ext uri="{FF2B5EF4-FFF2-40B4-BE49-F238E27FC236}">
                <a16:creationId xmlns:a16="http://schemas.microsoft.com/office/drawing/2014/main" id="{44556FF1-855C-4916-A369-C74A37CD1D2E}"/>
              </a:ext>
            </a:extLst>
          </p:cNvPr>
          <p:cNvSpPr>
            <a:spLocks noChangeArrowheads="1"/>
          </p:cNvSpPr>
          <p:nvPr/>
        </p:nvSpPr>
        <p:spPr bwMode="auto">
          <a:xfrm>
            <a:off x="9235727" y="3306764"/>
            <a:ext cx="20088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solidFill>
                  <a:srgbClr val="CC0000"/>
                </a:solidFill>
              </a:rPr>
              <a:t>Katecholaminy</a:t>
            </a:r>
            <a:endParaRPr lang="fr-FR" altLang="cs-CZ" sz="2000" b="1" dirty="0">
              <a:solidFill>
                <a:srgbClr val="CC0000"/>
              </a:solidFill>
            </a:endParaRPr>
          </a:p>
        </p:txBody>
      </p:sp>
      <p:sp>
        <p:nvSpPr>
          <p:cNvPr id="19504" name="Rectangle 62">
            <a:extLst>
              <a:ext uri="{FF2B5EF4-FFF2-40B4-BE49-F238E27FC236}">
                <a16:creationId xmlns:a16="http://schemas.microsoft.com/office/drawing/2014/main" id="{34924A31-66DB-44E3-B4EE-069E72CA7082}"/>
              </a:ext>
            </a:extLst>
          </p:cNvPr>
          <p:cNvSpPr>
            <a:spLocks noChangeArrowheads="1"/>
          </p:cNvSpPr>
          <p:nvPr/>
        </p:nvSpPr>
        <p:spPr bwMode="auto">
          <a:xfrm>
            <a:off x="9235282" y="3687764"/>
            <a:ext cx="1401762" cy="396875"/>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a:solidFill>
                  <a:srgbClr val="CC0000"/>
                </a:solidFill>
              </a:rPr>
              <a:t>ANP, BNP</a:t>
            </a:r>
          </a:p>
        </p:txBody>
      </p:sp>
      <p:sp>
        <p:nvSpPr>
          <p:cNvPr id="19505" name="Freeform 63">
            <a:extLst>
              <a:ext uri="{FF2B5EF4-FFF2-40B4-BE49-F238E27FC236}">
                <a16:creationId xmlns:a16="http://schemas.microsoft.com/office/drawing/2014/main" id="{C0C6889B-A471-4FFC-9931-082AC8E7F33F}"/>
              </a:ext>
            </a:extLst>
          </p:cNvPr>
          <p:cNvSpPr>
            <a:spLocks/>
          </p:cNvSpPr>
          <p:nvPr/>
        </p:nvSpPr>
        <p:spPr bwMode="auto">
          <a:xfrm>
            <a:off x="7571582" y="3530601"/>
            <a:ext cx="863600" cy="176213"/>
          </a:xfrm>
          <a:custGeom>
            <a:avLst/>
            <a:gdLst>
              <a:gd name="T0" fmla="*/ 544 w 544"/>
              <a:gd name="T1" fmla="*/ 0 h 111"/>
              <a:gd name="T2" fmla="*/ 304 w 544"/>
              <a:gd name="T3" fmla="*/ 96 h 111"/>
              <a:gd name="T4" fmla="*/ 0 w 544"/>
              <a:gd name="T5" fmla="*/ 88 h 111"/>
              <a:gd name="T6" fmla="*/ 0 60000 65536"/>
              <a:gd name="T7" fmla="*/ 0 60000 65536"/>
              <a:gd name="T8" fmla="*/ 0 60000 65536"/>
              <a:gd name="T9" fmla="*/ 0 w 544"/>
              <a:gd name="T10" fmla="*/ 0 h 111"/>
              <a:gd name="T11" fmla="*/ 544 w 544"/>
              <a:gd name="T12" fmla="*/ 111 h 111"/>
            </a:gdLst>
            <a:ahLst/>
            <a:cxnLst>
              <a:cxn ang="T6">
                <a:pos x="T0" y="T1"/>
              </a:cxn>
              <a:cxn ang="T7">
                <a:pos x="T2" y="T3"/>
              </a:cxn>
              <a:cxn ang="T8">
                <a:pos x="T4" y="T5"/>
              </a:cxn>
            </a:cxnLst>
            <a:rect l="T9" t="T10" r="T11" b="T12"/>
            <a:pathLst>
              <a:path w="544" h="111">
                <a:moveTo>
                  <a:pt x="544" y="0"/>
                </a:moveTo>
                <a:cubicBezTo>
                  <a:pt x="505" y="16"/>
                  <a:pt x="395" y="81"/>
                  <a:pt x="304" y="96"/>
                </a:cubicBezTo>
                <a:cubicBezTo>
                  <a:pt x="213" y="111"/>
                  <a:pt x="63" y="90"/>
                  <a:pt x="0" y="88"/>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06" name="Freeform 64">
            <a:extLst>
              <a:ext uri="{FF2B5EF4-FFF2-40B4-BE49-F238E27FC236}">
                <a16:creationId xmlns:a16="http://schemas.microsoft.com/office/drawing/2014/main" id="{57D76732-9556-4070-BF20-EE97B2B335EA}"/>
              </a:ext>
            </a:extLst>
          </p:cNvPr>
          <p:cNvSpPr>
            <a:spLocks/>
          </p:cNvSpPr>
          <p:nvPr/>
        </p:nvSpPr>
        <p:spPr bwMode="auto">
          <a:xfrm>
            <a:off x="8066882" y="3670300"/>
            <a:ext cx="368300" cy="190500"/>
          </a:xfrm>
          <a:custGeom>
            <a:avLst/>
            <a:gdLst>
              <a:gd name="T0" fmla="*/ 0 w 232"/>
              <a:gd name="T1" fmla="*/ 0 h 120"/>
              <a:gd name="T2" fmla="*/ 232 w 232"/>
              <a:gd name="T3" fmla="*/ 120 h 120"/>
              <a:gd name="T4" fmla="*/ 0 60000 65536"/>
              <a:gd name="T5" fmla="*/ 0 60000 65536"/>
              <a:gd name="T6" fmla="*/ 0 w 232"/>
              <a:gd name="T7" fmla="*/ 0 h 120"/>
              <a:gd name="T8" fmla="*/ 232 w 232"/>
              <a:gd name="T9" fmla="*/ 120 h 120"/>
            </a:gdLst>
            <a:ahLst/>
            <a:cxnLst>
              <a:cxn ang="T4">
                <a:pos x="T0" y="T1"/>
              </a:cxn>
              <a:cxn ang="T5">
                <a:pos x="T2" y="T3"/>
              </a:cxn>
            </a:cxnLst>
            <a:rect l="T6" t="T7" r="T8" b="T9"/>
            <a:pathLst>
              <a:path w="232" h="120">
                <a:moveTo>
                  <a:pt x="0" y="0"/>
                </a:moveTo>
                <a:cubicBezTo>
                  <a:pt x="0" y="0"/>
                  <a:pt x="116" y="60"/>
                  <a:pt x="232" y="120"/>
                </a:cubicBezTo>
              </a:path>
            </a:pathLst>
          </a:custGeom>
          <a:noFill/>
          <a:ln w="38100">
            <a:solidFill>
              <a:srgbClr val="CC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07" name="Text Box 65">
            <a:extLst>
              <a:ext uri="{FF2B5EF4-FFF2-40B4-BE49-F238E27FC236}">
                <a16:creationId xmlns:a16="http://schemas.microsoft.com/office/drawing/2014/main" id="{CE10A161-C56B-4D20-9DC2-1F6CED6BAA40}"/>
              </a:ext>
            </a:extLst>
          </p:cNvPr>
          <p:cNvSpPr txBox="1">
            <a:spLocks noChangeArrowheads="1"/>
          </p:cNvSpPr>
          <p:nvPr/>
        </p:nvSpPr>
        <p:spPr bwMode="auto">
          <a:xfrm>
            <a:off x="7476332" y="3133725"/>
            <a:ext cx="4238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66" name="Rectangle 12">
            <a:extLst>
              <a:ext uri="{FF2B5EF4-FFF2-40B4-BE49-F238E27FC236}">
                <a16:creationId xmlns:a16="http://schemas.microsoft.com/office/drawing/2014/main" id="{4152A673-8C64-49B7-A672-8B9599A7765F}"/>
              </a:ext>
            </a:extLst>
          </p:cNvPr>
          <p:cNvSpPr/>
          <p:nvPr/>
        </p:nvSpPr>
        <p:spPr>
          <a:xfrm>
            <a:off x="72868" y="682756"/>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770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ECC4EBCC-EC46-4384-A7EE-27F80EADDEC3}"/>
              </a:ext>
            </a:extLst>
          </p:cNvPr>
          <p:cNvSpPr txBox="1">
            <a:spLocks noChangeArrowheads="1"/>
          </p:cNvSpPr>
          <p:nvPr/>
        </p:nvSpPr>
        <p:spPr bwMode="auto">
          <a:xfrm>
            <a:off x="1481933" y="60325"/>
            <a:ext cx="9126537"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cs-CZ" altLang="cs-CZ" sz="2800" b="1" dirty="0">
                <a:cs typeface="Times New Roman" panose="02020603050405020304" pitchFamily="18" charset="0"/>
              </a:rPr>
              <a:t>Rozdíly v osudu mastných kyselin mezi WAT a BAT</a:t>
            </a:r>
            <a:endParaRPr lang="fr-FR" altLang="cs-CZ" sz="2800" b="1" dirty="0">
              <a:cs typeface="Times New Roman" panose="02020603050405020304" pitchFamily="18" charset="0"/>
            </a:endParaRPr>
          </a:p>
        </p:txBody>
      </p:sp>
      <p:sp>
        <p:nvSpPr>
          <p:cNvPr id="21507" name="Oval 3">
            <a:extLst>
              <a:ext uri="{FF2B5EF4-FFF2-40B4-BE49-F238E27FC236}">
                <a16:creationId xmlns:a16="http://schemas.microsoft.com/office/drawing/2014/main" id="{C151E45E-632E-4E30-B521-79701CDAF470}"/>
              </a:ext>
            </a:extLst>
          </p:cNvPr>
          <p:cNvSpPr>
            <a:spLocks noChangeArrowheads="1"/>
          </p:cNvSpPr>
          <p:nvPr/>
        </p:nvSpPr>
        <p:spPr bwMode="auto">
          <a:xfrm>
            <a:off x="1783557" y="2759076"/>
            <a:ext cx="4405312" cy="3325813"/>
          </a:xfrm>
          <a:prstGeom prst="ellipse">
            <a:avLst/>
          </a:prstGeom>
          <a:solidFill>
            <a:srgbClr val="FFFF99"/>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1400" b="1"/>
          </a:p>
        </p:txBody>
      </p:sp>
      <p:sp>
        <p:nvSpPr>
          <p:cNvPr id="21508" name="Text Box 4">
            <a:extLst>
              <a:ext uri="{FF2B5EF4-FFF2-40B4-BE49-F238E27FC236}">
                <a16:creationId xmlns:a16="http://schemas.microsoft.com/office/drawing/2014/main" id="{EFC8FC1D-29DD-4BA6-A68E-DC56D4D714FE}"/>
              </a:ext>
            </a:extLst>
          </p:cNvPr>
          <p:cNvSpPr txBox="1">
            <a:spLocks noChangeArrowheads="1"/>
          </p:cNvSpPr>
          <p:nvPr/>
        </p:nvSpPr>
        <p:spPr bwMode="auto">
          <a:xfrm>
            <a:off x="3745708" y="4156075"/>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FA</a:t>
            </a:r>
          </a:p>
        </p:txBody>
      </p:sp>
      <p:sp>
        <p:nvSpPr>
          <p:cNvPr id="21509" name="Line 5">
            <a:extLst>
              <a:ext uri="{FF2B5EF4-FFF2-40B4-BE49-F238E27FC236}">
                <a16:creationId xmlns:a16="http://schemas.microsoft.com/office/drawing/2014/main" id="{F8E7F3C2-8E97-4524-8655-87C33F08EAFE}"/>
              </a:ext>
            </a:extLst>
          </p:cNvPr>
          <p:cNvSpPr>
            <a:spLocks noChangeShapeType="1"/>
          </p:cNvSpPr>
          <p:nvPr/>
        </p:nvSpPr>
        <p:spPr bwMode="auto">
          <a:xfrm rot="5400000" flipH="1" flipV="1">
            <a:off x="4507707" y="3921126"/>
            <a:ext cx="0" cy="74612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10" name="Line 6">
            <a:extLst>
              <a:ext uri="{FF2B5EF4-FFF2-40B4-BE49-F238E27FC236}">
                <a16:creationId xmlns:a16="http://schemas.microsoft.com/office/drawing/2014/main" id="{9EB4D27C-6ECE-47A0-B6B7-EFAD436D15F8}"/>
              </a:ext>
            </a:extLst>
          </p:cNvPr>
          <p:cNvSpPr>
            <a:spLocks noChangeShapeType="1"/>
          </p:cNvSpPr>
          <p:nvPr/>
        </p:nvSpPr>
        <p:spPr bwMode="auto">
          <a:xfrm flipH="1">
            <a:off x="2666207" y="4289425"/>
            <a:ext cx="1784350" cy="749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1" name="Line 7">
            <a:extLst>
              <a:ext uri="{FF2B5EF4-FFF2-40B4-BE49-F238E27FC236}">
                <a16:creationId xmlns:a16="http://schemas.microsoft.com/office/drawing/2014/main" id="{3478AE7B-D346-4C16-9AF2-FA2F9B0593A9}"/>
              </a:ext>
            </a:extLst>
          </p:cNvPr>
          <p:cNvSpPr>
            <a:spLocks noChangeShapeType="1"/>
          </p:cNvSpPr>
          <p:nvPr/>
        </p:nvSpPr>
        <p:spPr bwMode="auto">
          <a:xfrm rot="16200000" flipV="1">
            <a:off x="4540251" y="3682207"/>
            <a:ext cx="1588" cy="82232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12" name="Line 8">
            <a:extLst>
              <a:ext uri="{FF2B5EF4-FFF2-40B4-BE49-F238E27FC236}">
                <a16:creationId xmlns:a16="http://schemas.microsoft.com/office/drawing/2014/main" id="{EFAD2DD7-B6B2-4041-BAD7-2B47386ED70D}"/>
              </a:ext>
            </a:extLst>
          </p:cNvPr>
          <p:cNvSpPr>
            <a:spLocks noChangeShapeType="1"/>
          </p:cNvSpPr>
          <p:nvPr/>
        </p:nvSpPr>
        <p:spPr bwMode="auto">
          <a:xfrm>
            <a:off x="3902870" y="3400426"/>
            <a:ext cx="1044575" cy="669925"/>
          </a:xfrm>
          <a:prstGeom prst="line">
            <a:avLst/>
          </a:prstGeom>
          <a:noFill/>
          <a:ln w="38100">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cs-CZ"/>
          </a:p>
        </p:txBody>
      </p:sp>
      <p:sp>
        <p:nvSpPr>
          <p:cNvPr id="21513" name="Text Box 9">
            <a:extLst>
              <a:ext uri="{FF2B5EF4-FFF2-40B4-BE49-F238E27FC236}">
                <a16:creationId xmlns:a16="http://schemas.microsoft.com/office/drawing/2014/main" id="{05AF7AB9-1254-4CEE-8C2C-69FDAAE15B51}"/>
              </a:ext>
            </a:extLst>
          </p:cNvPr>
          <p:cNvSpPr txBox="1">
            <a:spLocks noChangeArrowheads="1"/>
          </p:cNvSpPr>
          <p:nvPr/>
        </p:nvSpPr>
        <p:spPr bwMode="auto">
          <a:xfrm>
            <a:off x="3745708" y="3957638"/>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FA</a:t>
            </a:r>
          </a:p>
        </p:txBody>
      </p:sp>
      <p:sp>
        <p:nvSpPr>
          <p:cNvPr id="21514" name="Text Box 10">
            <a:extLst>
              <a:ext uri="{FF2B5EF4-FFF2-40B4-BE49-F238E27FC236}">
                <a16:creationId xmlns:a16="http://schemas.microsoft.com/office/drawing/2014/main" id="{D7DB2B08-285D-450E-8440-2D4CEBE292E2}"/>
              </a:ext>
            </a:extLst>
          </p:cNvPr>
          <p:cNvSpPr txBox="1">
            <a:spLocks noChangeArrowheads="1"/>
          </p:cNvSpPr>
          <p:nvPr/>
        </p:nvSpPr>
        <p:spPr bwMode="auto">
          <a:xfrm>
            <a:off x="3385344" y="3113088"/>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Glycerol</a:t>
            </a:r>
          </a:p>
        </p:txBody>
      </p:sp>
      <p:grpSp>
        <p:nvGrpSpPr>
          <p:cNvPr id="21515" name="Group 11">
            <a:extLst>
              <a:ext uri="{FF2B5EF4-FFF2-40B4-BE49-F238E27FC236}">
                <a16:creationId xmlns:a16="http://schemas.microsoft.com/office/drawing/2014/main" id="{A0282541-8A70-4157-8F66-D43435B13F3A}"/>
              </a:ext>
            </a:extLst>
          </p:cNvPr>
          <p:cNvGrpSpPr>
            <a:grpSpLocks/>
          </p:cNvGrpSpPr>
          <p:nvPr/>
        </p:nvGrpSpPr>
        <p:grpSpPr bwMode="auto">
          <a:xfrm>
            <a:off x="4007647" y="3605214"/>
            <a:ext cx="996860" cy="336550"/>
            <a:chOff x="1836" y="2239"/>
            <a:chExt cx="627" cy="212"/>
          </a:xfrm>
        </p:grpSpPr>
        <p:sp>
          <p:nvSpPr>
            <p:cNvPr id="21571" name="AutoShape 12">
              <a:extLst>
                <a:ext uri="{FF2B5EF4-FFF2-40B4-BE49-F238E27FC236}">
                  <a16:creationId xmlns:a16="http://schemas.microsoft.com/office/drawing/2014/main" id="{51C245BB-EC16-467E-B9D0-F687CF1BEF3C}"/>
                </a:ext>
              </a:extLst>
            </p:cNvPr>
            <p:cNvSpPr>
              <a:spLocks noChangeArrowheads="1"/>
            </p:cNvSpPr>
            <p:nvPr/>
          </p:nvSpPr>
          <p:spPr bwMode="auto">
            <a:xfrm>
              <a:off x="1876" y="2248"/>
              <a:ext cx="584" cy="191"/>
            </a:xfrm>
            <a:prstGeom prst="roundRect">
              <a:avLst>
                <a:gd name="adj" fmla="val 47403"/>
              </a:avLst>
            </a:prstGeom>
            <a:solidFill>
              <a:srgbClr val="CC00CC"/>
            </a:solidFill>
            <a:ln w="50800">
              <a:solidFill>
                <a:srgbClr val="CC00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72" name="Rectangle 13">
              <a:extLst>
                <a:ext uri="{FF2B5EF4-FFF2-40B4-BE49-F238E27FC236}">
                  <a16:creationId xmlns:a16="http://schemas.microsoft.com/office/drawing/2014/main" id="{E99BE98D-7D6E-4FD0-BBB6-DE49EECCE07B}"/>
                </a:ext>
              </a:extLst>
            </p:cNvPr>
            <p:cNvSpPr>
              <a:spLocks noChangeArrowheads="1"/>
            </p:cNvSpPr>
            <p:nvPr/>
          </p:nvSpPr>
          <p:spPr bwMode="auto">
            <a:xfrm>
              <a:off x="1836" y="2239"/>
              <a:ext cx="6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sz="1600" b="1" dirty="0">
                  <a:solidFill>
                    <a:schemeClr val="bg1"/>
                  </a:solidFill>
                </a:rPr>
                <a:t>Lipolýza</a:t>
              </a:r>
              <a:endParaRPr lang="fr-FR" altLang="cs-CZ" sz="1600" b="1" dirty="0">
                <a:solidFill>
                  <a:schemeClr val="bg1"/>
                </a:solidFill>
              </a:endParaRPr>
            </a:p>
          </p:txBody>
        </p:sp>
      </p:grpSp>
      <p:grpSp>
        <p:nvGrpSpPr>
          <p:cNvPr id="21516" name="Group 14">
            <a:extLst>
              <a:ext uri="{FF2B5EF4-FFF2-40B4-BE49-F238E27FC236}">
                <a16:creationId xmlns:a16="http://schemas.microsoft.com/office/drawing/2014/main" id="{D11AD661-1D4D-4A1C-89C0-2DCA69EED2B6}"/>
              </a:ext>
            </a:extLst>
          </p:cNvPr>
          <p:cNvGrpSpPr>
            <a:grpSpLocks/>
          </p:cNvGrpSpPr>
          <p:nvPr/>
        </p:nvGrpSpPr>
        <p:grpSpPr bwMode="auto">
          <a:xfrm>
            <a:off x="3272633" y="4445000"/>
            <a:ext cx="1641475" cy="577850"/>
            <a:chOff x="1374" y="2768"/>
            <a:chExt cx="1032" cy="364"/>
          </a:xfrm>
        </p:grpSpPr>
        <p:sp>
          <p:nvSpPr>
            <p:cNvPr id="21569" name="AutoShape 15">
              <a:extLst>
                <a:ext uri="{FF2B5EF4-FFF2-40B4-BE49-F238E27FC236}">
                  <a16:creationId xmlns:a16="http://schemas.microsoft.com/office/drawing/2014/main" id="{8AEECBA1-C92C-432B-BAA8-1DF9A14F82B5}"/>
                </a:ext>
              </a:extLst>
            </p:cNvPr>
            <p:cNvSpPr>
              <a:spLocks noChangeArrowheads="1"/>
            </p:cNvSpPr>
            <p:nvPr/>
          </p:nvSpPr>
          <p:spPr bwMode="auto">
            <a:xfrm>
              <a:off x="1389" y="2807"/>
              <a:ext cx="1001" cy="285"/>
            </a:xfrm>
            <a:prstGeom prst="roundRect">
              <a:avLst>
                <a:gd name="adj" fmla="val 47403"/>
              </a:avLst>
            </a:prstGeom>
            <a:solidFill>
              <a:srgbClr val="CC0099"/>
            </a:solidFill>
            <a:ln w="50800">
              <a:solidFill>
                <a:srgbClr val="CC00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70" name="Rectangle 16">
              <a:extLst>
                <a:ext uri="{FF2B5EF4-FFF2-40B4-BE49-F238E27FC236}">
                  <a16:creationId xmlns:a16="http://schemas.microsoft.com/office/drawing/2014/main" id="{504F0C06-3818-4AE1-8A3B-04745AFDEA30}"/>
                </a:ext>
              </a:extLst>
            </p:cNvPr>
            <p:cNvSpPr>
              <a:spLocks noChangeArrowheads="1"/>
            </p:cNvSpPr>
            <p:nvPr/>
          </p:nvSpPr>
          <p:spPr bwMode="auto">
            <a:xfrm>
              <a:off x="1374" y="2768"/>
              <a:ext cx="103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600" b="1" dirty="0">
                  <a:solidFill>
                    <a:srgbClr val="F8F8F8"/>
                  </a:solidFill>
                </a:rPr>
                <a:t>FA </a:t>
              </a:r>
            </a:p>
            <a:p>
              <a:pPr algn="ctr"/>
              <a:r>
                <a:rPr lang="fr-FR" altLang="cs-CZ" sz="1600" b="1" dirty="0">
                  <a:solidFill>
                    <a:srgbClr val="F8F8F8"/>
                  </a:solidFill>
                </a:rPr>
                <a:t>esterifi</a:t>
              </a:r>
              <a:r>
                <a:rPr lang="cs-CZ" altLang="cs-CZ" sz="1600" b="1" dirty="0" err="1">
                  <a:solidFill>
                    <a:srgbClr val="F8F8F8"/>
                  </a:solidFill>
                </a:rPr>
                <a:t>kace</a:t>
              </a:r>
              <a:endParaRPr lang="fr-FR" altLang="cs-CZ" sz="1600" b="1" dirty="0">
                <a:solidFill>
                  <a:srgbClr val="F8F8F8"/>
                </a:solidFill>
              </a:endParaRPr>
            </a:p>
          </p:txBody>
        </p:sp>
      </p:grpSp>
      <p:sp>
        <p:nvSpPr>
          <p:cNvPr id="21517" name="Text Box 17">
            <a:extLst>
              <a:ext uri="{FF2B5EF4-FFF2-40B4-BE49-F238E27FC236}">
                <a16:creationId xmlns:a16="http://schemas.microsoft.com/office/drawing/2014/main" id="{CC9C3EFC-3860-49C1-9B7D-3E521DF4E73B}"/>
              </a:ext>
            </a:extLst>
          </p:cNvPr>
          <p:cNvSpPr txBox="1">
            <a:spLocks noChangeArrowheads="1"/>
          </p:cNvSpPr>
          <p:nvPr/>
        </p:nvSpPr>
        <p:spPr bwMode="auto">
          <a:xfrm>
            <a:off x="1312070" y="2716213"/>
            <a:ext cx="487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solidFill>
                  <a:srgbClr val="CC0099"/>
                </a:solidFill>
              </a:rPr>
              <a:t>FA</a:t>
            </a:r>
          </a:p>
        </p:txBody>
      </p:sp>
      <p:sp>
        <p:nvSpPr>
          <p:cNvPr id="21518" name="Freeform 18">
            <a:extLst>
              <a:ext uri="{FF2B5EF4-FFF2-40B4-BE49-F238E27FC236}">
                <a16:creationId xmlns:a16="http://schemas.microsoft.com/office/drawing/2014/main" id="{5EE22D4B-3EDA-4E55-BB28-999E480BB24F}"/>
              </a:ext>
            </a:extLst>
          </p:cNvPr>
          <p:cNvSpPr>
            <a:spLocks/>
          </p:cNvSpPr>
          <p:nvPr/>
        </p:nvSpPr>
        <p:spPr bwMode="auto">
          <a:xfrm>
            <a:off x="1897858" y="2903538"/>
            <a:ext cx="2003425" cy="1058862"/>
          </a:xfrm>
          <a:custGeom>
            <a:avLst/>
            <a:gdLst>
              <a:gd name="T0" fmla="*/ 1260 w 1260"/>
              <a:gd name="T1" fmla="*/ 667 h 667"/>
              <a:gd name="T2" fmla="*/ 1024 w 1260"/>
              <a:gd name="T3" fmla="*/ 424 h 667"/>
              <a:gd name="T4" fmla="*/ 0 w 1260"/>
              <a:gd name="T5" fmla="*/ 0 h 667"/>
              <a:gd name="T6" fmla="*/ 0 60000 65536"/>
              <a:gd name="T7" fmla="*/ 0 60000 65536"/>
              <a:gd name="T8" fmla="*/ 0 60000 65536"/>
              <a:gd name="T9" fmla="*/ 0 w 1260"/>
              <a:gd name="T10" fmla="*/ 0 h 667"/>
              <a:gd name="T11" fmla="*/ 1260 w 1260"/>
              <a:gd name="T12" fmla="*/ 667 h 667"/>
            </a:gdLst>
            <a:ahLst/>
            <a:cxnLst>
              <a:cxn ang="T6">
                <a:pos x="T0" y="T1"/>
              </a:cxn>
              <a:cxn ang="T7">
                <a:pos x="T2" y="T3"/>
              </a:cxn>
              <a:cxn ang="T8">
                <a:pos x="T4" y="T5"/>
              </a:cxn>
            </a:cxnLst>
            <a:rect l="T9" t="T10" r="T11" b="T12"/>
            <a:pathLst>
              <a:path w="1260" h="667">
                <a:moveTo>
                  <a:pt x="1260" y="667"/>
                </a:moveTo>
                <a:cubicBezTo>
                  <a:pt x="1222" y="627"/>
                  <a:pt x="1234" y="535"/>
                  <a:pt x="1024" y="424"/>
                </a:cubicBezTo>
                <a:cubicBezTo>
                  <a:pt x="814" y="313"/>
                  <a:pt x="415" y="155"/>
                  <a:pt x="0" y="0"/>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19" name="Line 19">
            <a:extLst>
              <a:ext uri="{FF2B5EF4-FFF2-40B4-BE49-F238E27FC236}">
                <a16:creationId xmlns:a16="http://schemas.microsoft.com/office/drawing/2014/main" id="{8A5206DC-A15B-46FC-B933-9D24627A98FF}"/>
              </a:ext>
            </a:extLst>
          </p:cNvPr>
          <p:cNvSpPr>
            <a:spLocks noChangeShapeType="1"/>
          </p:cNvSpPr>
          <p:nvPr/>
        </p:nvSpPr>
        <p:spPr bwMode="auto">
          <a:xfrm flipH="1" flipV="1">
            <a:off x="2180432" y="2566988"/>
            <a:ext cx="1301750" cy="588962"/>
          </a:xfrm>
          <a:prstGeom prst="line">
            <a:avLst/>
          </a:prstGeom>
          <a:noFill/>
          <a:ln w="5715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21520" name="Text Box 20">
            <a:extLst>
              <a:ext uri="{FF2B5EF4-FFF2-40B4-BE49-F238E27FC236}">
                <a16:creationId xmlns:a16="http://schemas.microsoft.com/office/drawing/2014/main" id="{1B9B2CFC-1BA8-42BD-9320-6600C86B3FD4}"/>
              </a:ext>
            </a:extLst>
          </p:cNvPr>
          <p:cNvSpPr txBox="1">
            <a:spLocks noChangeArrowheads="1"/>
          </p:cNvSpPr>
          <p:nvPr/>
        </p:nvSpPr>
        <p:spPr bwMode="auto">
          <a:xfrm>
            <a:off x="1115219" y="2297113"/>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t>Glycerol</a:t>
            </a:r>
          </a:p>
        </p:txBody>
      </p:sp>
      <p:sp>
        <p:nvSpPr>
          <p:cNvPr id="21521" name="Oval 21">
            <a:extLst>
              <a:ext uri="{FF2B5EF4-FFF2-40B4-BE49-F238E27FC236}">
                <a16:creationId xmlns:a16="http://schemas.microsoft.com/office/drawing/2014/main" id="{1DE0AD6A-2817-47A0-9206-97A691C290A6}"/>
              </a:ext>
            </a:extLst>
          </p:cNvPr>
          <p:cNvSpPr>
            <a:spLocks noChangeArrowheads="1"/>
          </p:cNvSpPr>
          <p:nvPr/>
        </p:nvSpPr>
        <p:spPr bwMode="auto">
          <a:xfrm>
            <a:off x="4929982" y="3575051"/>
            <a:ext cx="1174750" cy="1749425"/>
          </a:xfrm>
          <a:prstGeom prst="ellipse">
            <a:avLst/>
          </a:prstGeom>
          <a:solidFill>
            <a:srgbClr val="FFFFCC"/>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400" b="1" dirty="0">
                <a:solidFill>
                  <a:schemeClr val="bg2"/>
                </a:solidFill>
              </a:rPr>
              <a:t>Triglycerid</a:t>
            </a:r>
            <a:r>
              <a:rPr lang="cs-CZ" altLang="cs-CZ" sz="1400" b="1" dirty="0">
                <a:solidFill>
                  <a:schemeClr val="bg2"/>
                </a:solidFill>
              </a:rPr>
              <a:t>y</a:t>
            </a:r>
            <a:endParaRPr lang="fr-FR" altLang="cs-CZ" sz="1400" b="1" dirty="0">
              <a:solidFill>
                <a:schemeClr val="bg2"/>
              </a:solidFill>
            </a:endParaRPr>
          </a:p>
        </p:txBody>
      </p:sp>
      <p:sp>
        <p:nvSpPr>
          <p:cNvPr id="21522" name="Oval 22">
            <a:extLst>
              <a:ext uri="{FF2B5EF4-FFF2-40B4-BE49-F238E27FC236}">
                <a16:creationId xmlns:a16="http://schemas.microsoft.com/office/drawing/2014/main" id="{984DC8AD-E281-48BC-B842-85B39E3B3C16}"/>
              </a:ext>
            </a:extLst>
          </p:cNvPr>
          <p:cNvSpPr>
            <a:spLocks noChangeArrowheads="1"/>
          </p:cNvSpPr>
          <p:nvPr/>
        </p:nvSpPr>
        <p:spPr bwMode="auto">
          <a:xfrm>
            <a:off x="6712744" y="2708276"/>
            <a:ext cx="4406900" cy="3554413"/>
          </a:xfrm>
          <a:prstGeom prst="ellipse">
            <a:avLst/>
          </a:prstGeom>
          <a:solidFill>
            <a:srgbClr val="FFFF99"/>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1400" b="1"/>
          </a:p>
        </p:txBody>
      </p:sp>
      <p:sp>
        <p:nvSpPr>
          <p:cNvPr id="21523" name="Line 23">
            <a:extLst>
              <a:ext uri="{FF2B5EF4-FFF2-40B4-BE49-F238E27FC236}">
                <a16:creationId xmlns:a16="http://schemas.microsoft.com/office/drawing/2014/main" id="{B929998F-E9D5-4955-B10A-52C2B8E69DDC}"/>
              </a:ext>
            </a:extLst>
          </p:cNvPr>
          <p:cNvSpPr>
            <a:spLocks noChangeShapeType="1"/>
          </p:cNvSpPr>
          <p:nvPr/>
        </p:nvSpPr>
        <p:spPr bwMode="auto">
          <a:xfrm rot="5400000">
            <a:off x="7391401" y="4399757"/>
            <a:ext cx="736600" cy="338137"/>
          </a:xfrm>
          <a:prstGeom prst="line">
            <a:avLst/>
          </a:prstGeom>
          <a:noFill/>
          <a:ln w="571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24" name="Text Box 24">
            <a:extLst>
              <a:ext uri="{FF2B5EF4-FFF2-40B4-BE49-F238E27FC236}">
                <a16:creationId xmlns:a16="http://schemas.microsoft.com/office/drawing/2014/main" id="{BAA2F41E-0881-4B41-94C9-F5075DFB6EF0}"/>
              </a:ext>
            </a:extLst>
          </p:cNvPr>
          <p:cNvSpPr txBox="1">
            <a:spLocks noChangeArrowheads="1"/>
          </p:cNvSpPr>
          <p:nvPr/>
        </p:nvSpPr>
        <p:spPr bwMode="auto">
          <a:xfrm>
            <a:off x="8676482" y="4098925"/>
            <a:ext cx="419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FA</a:t>
            </a:r>
          </a:p>
        </p:txBody>
      </p:sp>
      <p:sp>
        <p:nvSpPr>
          <p:cNvPr id="21525" name="Text Box 25">
            <a:extLst>
              <a:ext uri="{FF2B5EF4-FFF2-40B4-BE49-F238E27FC236}">
                <a16:creationId xmlns:a16="http://schemas.microsoft.com/office/drawing/2014/main" id="{467EAA0B-0548-4C2C-9973-BBF2984FE032}"/>
              </a:ext>
            </a:extLst>
          </p:cNvPr>
          <p:cNvSpPr txBox="1">
            <a:spLocks noChangeArrowheads="1"/>
          </p:cNvSpPr>
          <p:nvPr/>
        </p:nvSpPr>
        <p:spPr bwMode="auto">
          <a:xfrm>
            <a:off x="8290720" y="5164138"/>
            <a:ext cx="1171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Glycerol-3P</a:t>
            </a:r>
          </a:p>
        </p:txBody>
      </p:sp>
      <p:sp>
        <p:nvSpPr>
          <p:cNvPr id="21526" name="Line 26">
            <a:extLst>
              <a:ext uri="{FF2B5EF4-FFF2-40B4-BE49-F238E27FC236}">
                <a16:creationId xmlns:a16="http://schemas.microsoft.com/office/drawing/2014/main" id="{A25F8258-FBA6-41B6-ADAB-276CE06F5CA7}"/>
              </a:ext>
            </a:extLst>
          </p:cNvPr>
          <p:cNvSpPr>
            <a:spLocks noChangeShapeType="1"/>
          </p:cNvSpPr>
          <p:nvPr/>
        </p:nvSpPr>
        <p:spPr bwMode="auto">
          <a:xfrm rot="5400000" flipH="1" flipV="1">
            <a:off x="9452770" y="3854451"/>
            <a:ext cx="0" cy="77787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27" name="Line 27">
            <a:extLst>
              <a:ext uri="{FF2B5EF4-FFF2-40B4-BE49-F238E27FC236}">
                <a16:creationId xmlns:a16="http://schemas.microsoft.com/office/drawing/2014/main" id="{25807FB3-937E-4E55-B18C-B161DCCAED85}"/>
              </a:ext>
            </a:extLst>
          </p:cNvPr>
          <p:cNvSpPr>
            <a:spLocks noChangeShapeType="1"/>
          </p:cNvSpPr>
          <p:nvPr/>
        </p:nvSpPr>
        <p:spPr bwMode="auto">
          <a:xfrm flipH="1">
            <a:off x="8828882" y="4238625"/>
            <a:ext cx="550862" cy="876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8" name="Line 28">
            <a:extLst>
              <a:ext uri="{FF2B5EF4-FFF2-40B4-BE49-F238E27FC236}">
                <a16:creationId xmlns:a16="http://schemas.microsoft.com/office/drawing/2014/main" id="{820CEA0C-840D-4198-8143-FA2BBD84F059}"/>
              </a:ext>
            </a:extLst>
          </p:cNvPr>
          <p:cNvSpPr>
            <a:spLocks noChangeShapeType="1"/>
          </p:cNvSpPr>
          <p:nvPr/>
        </p:nvSpPr>
        <p:spPr bwMode="auto">
          <a:xfrm rot="16200000" flipV="1">
            <a:off x="9428957" y="3570288"/>
            <a:ext cx="0" cy="81597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29" name="Line 29">
            <a:extLst>
              <a:ext uri="{FF2B5EF4-FFF2-40B4-BE49-F238E27FC236}">
                <a16:creationId xmlns:a16="http://schemas.microsoft.com/office/drawing/2014/main" id="{7B0D5D84-3064-435C-9D4A-CA70B3924177}"/>
              </a:ext>
            </a:extLst>
          </p:cNvPr>
          <p:cNvSpPr>
            <a:spLocks noChangeShapeType="1"/>
          </p:cNvSpPr>
          <p:nvPr/>
        </p:nvSpPr>
        <p:spPr bwMode="auto">
          <a:xfrm>
            <a:off x="8940008" y="3311526"/>
            <a:ext cx="896937" cy="676275"/>
          </a:xfrm>
          <a:prstGeom prst="line">
            <a:avLst/>
          </a:prstGeom>
          <a:noFill/>
          <a:ln w="38100">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cs-CZ"/>
          </a:p>
        </p:txBody>
      </p:sp>
      <p:sp>
        <p:nvSpPr>
          <p:cNvPr id="21530" name="Text Box 30">
            <a:extLst>
              <a:ext uri="{FF2B5EF4-FFF2-40B4-BE49-F238E27FC236}">
                <a16:creationId xmlns:a16="http://schemas.microsoft.com/office/drawing/2014/main" id="{AFC22247-AA5F-4012-8CAB-53F234C6727E}"/>
              </a:ext>
            </a:extLst>
          </p:cNvPr>
          <p:cNvSpPr txBox="1">
            <a:spLocks noChangeArrowheads="1"/>
          </p:cNvSpPr>
          <p:nvPr/>
        </p:nvSpPr>
        <p:spPr bwMode="auto">
          <a:xfrm>
            <a:off x="8676482" y="3849688"/>
            <a:ext cx="419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FA</a:t>
            </a:r>
          </a:p>
        </p:txBody>
      </p:sp>
      <p:sp>
        <p:nvSpPr>
          <p:cNvPr id="21531" name="Text Box 31">
            <a:extLst>
              <a:ext uri="{FF2B5EF4-FFF2-40B4-BE49-F238E27FC236}">
                <a16:creationId xmlns:a16="http://schemas.microsoft.com/office/drawing/2014/main" id="{C2AE54D4-8B1A-40D6-BC03-3FF387695A28}"/>
              </a:ext>
            </a:extLst>
          </p:cNvPr>
          <p:cNvSpPr txBox="1">
            <a:spLocks noChangeArrowheads="1"/>
          </p:cNvSpPr>
          <p:nvPr/>
        </p:nvSpPr>
        <p:spPr bwMode="auto">
          <a:xfrm>
            <a:off x="8303420" y="2986088"/>
            <a:ext cx="893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Glycerol</a:t>
            </a:r>
          </a:p>
        </p:txBody>
      </p:sp>
      <p:sp>
        <p:nvSpPr>
          <p:cNvPr id="21532" name="Text Box 32">
            <a:extLst>
              <a:ext uri="{FF2B5EF4-FFF2-40B4-BE49-F238E27FC236}">
                <a16:creationId xmlns:a16="http://schemas.microsoft.com/office/drawing/2014/main" id="{2F994C65-2A81-4F9B-9732-7BE27FBEE264}"/>
              </a:ext>
            </a:extLst>
          </p:cNvPr>
          <p:cNvSpPr txBox="1">
            <a:spLocks noChangeArrowheads="1"/>
          </p:cNvSpPr>
          <p:nvPr/>
        </p:nvSpPr>
        <p:spPr bwMode="auto">
          <a:xfrm>
            <a:off x="7758908" y="3935413"/>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t>FA</a:t>
            </a:r>
          </a:p>
        </p:txBody>
      </p:sp>
      <p:grpSp>
        <p:nvGrpSpPr>
          <p:cNvPr id="21533" name="Group 33">
            <a:extLst>
              <a:ext uri="{FF2B5EF4-FFF2-40B4-BE49-F238E27FC236}">
                <a16:creationId xmlns:a16="http://schemas.microsoft.com/office/drawing/2014/main" id="{9446F90A-2A71-417F-8340-F9F9BF3F6AFA}"/>
              </a:ext>
            </a:extLst>
          </p:cNvPr>
          <p:cNvGrpSpPr>
            <a:grpSpLocks/>
          </p:cNvGrpSpPr>
          <p:nvPr/>
        </p:nvGrpSpPr>
        <p:grpSpPr bwMode="auto">
          <a:xfrm>
            <a:off x="6933407" y="4792663"/>
            <a:ext cx="539750" cy="419100"/>
            <a:chOff x="3982" y="3227"/>
            <a:chExt cx="340" cy="264"/>
          </a:xfrm>
        </p:grpSpPr>
        <p:sp>
          <p:nvSpPr>
            <p:cNvPr id="21567" name="Freeform 34">
              <a:extLst>
                <a:ext uri="{FF2B5EF4-FFF2-40B4-BE49-F238E27FC236}">
                  <a16:creationId xmlns:a16="http://schemas.microsoft.com/office/drawing/2014/main" id="{EF446DB7-E38A-429A-A461-83B3F93492F9}"/>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8" name="Freeform 35">
              <a:extLst>
                <a:ext uri="{FF2B5EF4-FFF2-40B4-BE49-F238E27FC236}">
                  <a16:creationId xmlns:a16="http://schemas.microsoft.com/office/drawing/2014/main" id="{32A71FC4-FBDB-41FE-8012-622B56302C8C}"/>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1534" name="Group 36">
            <a:extLst>
              <a:ext uri="{FF2B5EF4-FFF2-40B4-BE49-F238E27FC236}">
                <a16:creationId xmlns:a16="http://schemas.microsoft.com/office/drawing/2014/main" id="{403DC561-8FC0-4BFE-9BF5-3561144BD43D}"/>
              </a:ext>
            </a:extLst>
          </p:cNvPr>
          <p:cNvGrpSpPr>
            <a:grpSpLocks/>
          </p:cNvGrpSpPr>
          <p:nvPr/>
        </p:nvGrpSpPr>
        <p:grpSpPr bwMode="auto">
          <a:xfrm>
            <a:off x="6857208" y="4270382"/>
            <a:ext cx="1081046" cy="306388"/>
            <a:chOff x="3659" y="2826"/>
            <a:chExt cx="680" cy="193"/>
          </a:xfrm>
        </p:grpSpPr>
        <p:sp>
          <p:nvSpPr>
            <p:cNvPr id="21565" name="AutoShape 37">
              <a:extLst>
                <a:ext uri="{FF2B5EF4-FFF2-40B4-BE49-F238E27FC236}">
                  <a16:creationId xmlns:a16="http://schemas.microsoft.com/office/drawing/2014/main" id="{7B2FDB3A-8046-4069-8D9A-AFDBB9DB87F8}"/>
                </a:ext>
              </a:extLst>
            </p:cNvPr>
            <p:cNvSpPr>
              <a:spLocks noChangeArrowheads="1"/>
            </p:cNvSpPr>
            <p:nvPr/>
          </p:nvSpPr>
          <p:spPr bwMode="auto">
            <a:xfrm>
              <a:off x="3676" y="2826"/>
              <a:ext cx="663" cy="192"/>
            </a:xfrm>
            <a:prstGeom prst="roundRect">
              <a:avLst>
                <a:gd name="adj" fmla="val 47403"/>
              </a:avLst>
            </a:prstGeom>
            <a:solidFill>
              <a:srgbClr val="CC0099"/>
            </a:solidFill>
            <a:ln w="50800">
              <a:solidFill>
                <a:srgbClr val="CC00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6" name="Rectangle 38">
              <a:extLst>
                <a:ext uri="{FF2B5EF4-FFF2-40B4-BE49-F238E27FC236}">
                  <a16:creationId xmlns:a16="http://schemas.microsoft.com/office/drawing/2014/main" id="{9E93BD8D-5EFD-492C-9B72-63183C156D55}"/>
                </a:ext>
              </a:extLst>
            </p:cNvPr>
            <p:cNvSpPr>
              <a:spLocks noChangeArrowheads="1"/>
            </p:cNvSpPr>
            <p:nvPr/>
          </p:nvSpPr>
          <p:spPr bwMode="auto">
            <a:xfrm>
              <a:off x="3659" y="2827"/>
              <a:ext cx="6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rgbClr val="F8F8F8"/>
                  </a:solidFill>
                  <a:latin typeface="Symbol" panose="05050102010706020507" pitchFamily="18" charset="2"/>
                </a:rPr>
                <a:t>b</a:t>
              </a:r>
              <a:r>
                <a:rPr lang="fr-FR" altLang="cs-CZ" sz="1400" b="1" dirty="0">
                  <a:solidFill>
                    <a:srgbClr val="F8F8F8"/>
                  </a:solidFill>
                </a:rPr>
                <a:t> oxida</a:t>
              </a:r>
              <a:r>
                <a:rPr lang="cs-CZ" altLang="cs-CZ" sz="1400" b="1" dirty="0" err="1">
                  <a:solidFill>
                    <a:srgbClr val="F8F8F8"/>
                  </a:solidFill>
                </a:rPr>
                <a:t>ce</a:t>
              </a:r>
              <a:endParaRPr lang="fr-FR" altLang="cs-CZ" sz="1400" b="1" dirty="0">
                <a:solidFill>
                  <a:srgbClr val="F8F8F8"/>
                </a:solidFill>
              </a:endParaRPr>
            </a:p>
          </p:txBody>
        </p:sp>
      </p:grpSp>
      <p:sp>
        <p:nvSpPr>
          <p:cNvPr id="21535" name="Text Box 39">
            <a:extLst>
              <a:ext uri="{FF2B5EF4-FFF2-40B4-BE49-F238E27FC236}">
                <a16:creationId xmlns:a16="http://schemas.microsoft.com/office/drawing/2014/main" id="{AA05C811-3757-4147-A707-7FD11BEA2AD4}"/>
              </a:ext>
            </a:extLst>
          </p:cNvPr>
          <p:cNvSpPr txBox="1">
            <a:spLocks noChangeArrowheads="1"/>
          </p:cNvSpPr>
          <p:nvPr/>
        </p:nvSpPr>
        <p:spPr bwMode="auto">
          <a:xfrm>
            <a:off x="6442869" y="2716213"/>
            <a:ext cx="42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solidFill>
                  <a:srgbClr val="CC0099"/>
                </a:solidFill>
              </a:rPr>
              <a:t>FA</a:t>
            </a:r>
          </a:p>
        </p:txBody>
      </p:sp>
      <p:sp>
        <p:nvSpPr>
          <p:cNvPr id="21536" name="Freeform 40">
            <a:extLst>
              <a:ext uri="{FF2B5EF4-FFF2-40B4-BE49-F238E27FC236}">
                <a16:creationId xmlns:a16="http://schemas.microsoft.com/office/drawing/2014/main" id="{DE55B4B1-530B-48D1-B725-F80EC7EE3D39}"/>
              </a:ext>
            </a:extLst>
          </p:cNvPr>
          <p:cNvSpPr>
            <a:spLocks/>
          </p:cNvSpPr>
          <p:nvPr/>
        </p:nvSpPr>
        <p:spPr bwMode="auto">
          <a:xfrm>
            <a:off x="8195469" y="3954463"/>
            <a:ext cx="482600" cy="265112"/>
          </a:xfrm>
          <a:custGeom>
            <a:avLst/>
            <a:gdLst>
              <a:gd name="T0" fmla="*/ 307 w 307"/>
              <a:gd name="T1" fmla="*/ 0 h 264"/>
              <a:gd name="T2" fmla="*/ 3 w 307"/>
              <a:gd name="T3" fmla="*/ 96 h 264"/>
              <a:gd name="T4" fmla="*/ 291 w 307"/>
              <a:gd name="T5" fmla="*/ 264 h 264"/>
              <a:gd name="T6" fmla="*/ 0 60000 65536"/>
              <a:gd name="T7" fmla="*/ 0 60000 65536"/>
              <a:gd name="T8" fmla="*/ 0 60000 65536"/>
              <a:gd name="T9" fmla="*/ 0 w 307"/>
              <a:gd name="T10" fmla="*/ 0 h 264"/>
              <a:gd name="T11" fmla="*/ 307 w 307"/>
              <a:gd name="T12" fmla="*/ 264 h 264"/>
            </a:gdLst>
            <a:ahLst/>
            <a:cxnLst>
              <a:cxn ang="T6">
                <a:pos x="T0" y="T1"/>
              </a:cxn>
              <a:cxn ang="T7">
                <a:pos x="T2" y="T3"/>
              </a:cxn>
              <a:cxn ang="T8">
                <a:pos x="T4" y="T5"/>
              </a:cxn>
            </a:cxnLst>
            <a:rect l="T9" t="T10" r="T11" b="T12"/>
            <a:pathLst>
              <a:path w="307" h="264">
                <a:moveTo>
                  <a:pt x="307" y="0"/>
                </a:moveTo>
                <a:cubicBezTo>
                  <a:pt x="156" y="26"/>
                  <a:pt x="6" y="52"/>
                  <a:pt x="3" y="96"/>
                </a:cubicBezTo>
                <a:cubicBezTo>
                  <a:pt x="0" y="140"/>
                  <a:pt x="145" y="202"/>
                  <a:pt x="291" y="264"/>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37" name="Freeform 41">
            <a:extLst>
              <a:ext uri="{FF2B5EF4-FFF2-40B4-BE49-F238E27FC236}">
                <a16:creationId xmlns:a16="http://schemas.microsoft.com/office/drawing/2014/main" id="{7348EC07-CF28-412E-AE7D-1382C3A356AD}"/>
              </a:ext>
            </a:extLst>
          </p:cNvPr>
          <p:cNvSpPr>
            <a:spLocks/>
          </p:cNvSpPr>
          <p:nvPr/>
        </p:nvSpPr>
        <p:spPr bwMode="auto">
          <a:xfrm rot="5400000">
            <a:off x="8223251" y="3510757"/>
            <a:ext cx="217488" cy="688975"/>
          </a:xfrm>
          <a:custGeom>
            <a:avLst/>
            <a:gdLst>
              <a:gd name="T0" fmla="*/ 307 w 307"/>
              <a:gd name="T1" fmla="*/ 0 h 264"/>
              <a:gd name="T2" fmla="*/ 3 w 307"/>
              <a:gd name="T3" fmla="*/ 96 h 264"/>
              <a:gd name="T4" fmla="*/ 291 w 307"/>
              <a:gd name="T5" fmla="*/ 264 h 264"/>
              <a:gd name="T6" fmla="*/ 0 60000 65536"/>
              <a:gd name="T7" fmla="*/ 0 60000 65536"/>
              <a:gd name="T8" fmla="*/ 0 60000 65536"/>
              <a:gd name="T9" fmla="*/ 0 w 307"/>
              <a:gd name="T10" fmla="*/ 0 h 264"/>
              <a:gd name="T11" fmla="*/ 307 w 307"/>
              <a:gd name="T12" fmla="*/ 264 h 264"/>
            </a:gdLst>
            <a:ahLst/>
            <a:cxnLst>
              <a:cxn ang="T6">
                <a:pos x="T0" y="T1"/>
              </a:cxn>
              <a:cxn ang="T7">
                <a:pos x="T2" y="T3"/>
              </a:cxn>
              <a:cxn ang="T8">
                <a:pos x="T4" y="T5"/>
              </a:cxn>
            </a:cxnLst>
            <a:rect l="T9" t="T10" r="T11" b="T12"/>
            <a:pathLst>
              <a:path w="307" h="264">
                <a:moveTo>
                  <a:pt x="307" y="0"/>
                </a:moveTo>
                <a:cubicBezTo>
                  <a:pt x="156" y="26"/>
                  <a:pt x="6" y="52"/>
                  <a:pt x="3" y="96"/>
                </a:cubicBezTo>
                <a:cubicBezTo>
                  <a:pt x="0" y="140"/>
                  <a:pt x="145" y="202"/>
                  <a:pt x="291" y="264"/>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38" name="Freeform 42">
            <a:extLst>
              <a:ext uri="{FF2B5EF4-FFF2-40B4-BE49-F238E27FC236}">
                <a16:creationId xmlns:a16="http://schemas.microsoft.com/office/drawing/2014/main" id="{21EE2A7E-4031-4946-AEDC-FC9B19378742}"/>
              </a:ext>
            </a:extLst>
          </p:cNvPr>
          <p:cNvSpPr>
            <a:spLocks/>
          </p:cNvSpPr>
          <p:nvPr/>
        </p:nvSpPr>
        <p:spPr bwMode="auto">
          <a:xfrm>
            <a:off x="6827045" y="2852739"/>
            <a:ext cx="1935163" cy="1089025"/>
          </a:xfrm>
          <a:custGeom>
            <a:avLst/>
            <a:gdLst>
              <a:gd name="T0" fmla="*/ 1926 w 2019"/>
              <a:gd name="T1" fmla="*/ 834 h 834"/>
              <a:gd name="T2" fmla="*/ 1698 w 2019"/>
              <a:gd name="T3" fmla="*/ 516 h 834"/>
              <a:gd name="T4" fmla="*/ 0 w 2019"/>
              <a:gd name="T5" fmla="*/ 0 h 834"/>
              <a:gd name="T6" fmla="*/ 0 60000 65536"/>
              <a:gd name="T7" fmla="*/ 0 60000 65536"/>
              <a:gd name="T8" fmla="*/ 0 60000 65536"/>
              <a:gd name="T9" fmla="*/ 0 w 2019"/>
              <a:gd name="T10" fmla="*/ 0 h 834"/>
              <a:gd name="T11" fmla="*/ 2019 w 2019"/>
              <a:gd name="T12" fmla="*/ 834 h 834"/>
            </a:gdLst>
            <a:ahLst/>
            <a:cxnLst>
              <a:cxn ang="T6">
                <a:pos x="T0" y="T1"/>
              </a:cxn>
              <a:cxn ang="T7">
                <a:pos x="T2" y="T3"/>
              </a:cxn>
              <a:cxn ang="T8">
                <a:pos x="T4" y="T5"/>
              </a:cxn>
            </a:cxnLst>
            <a:rect l="T9" t="T10" r="T11" b="T12"/>
            <a:pathLst>
              <a:path w="2019" h="834">
                <a:moveTo>
                  <a:pt x="1926" y="834"/>
                </a:moveTo>
                <a:cubicBezTo>
                  <a:pt x="1972" y="744"/>
                  <a:pt x="2019" y="655"/>
                  <a:pt x="1698" y="516"/>
                </a:cubicBezTo>
                <a:cubicBezTo>
                  <a:pt x="1377" y="377"/>
                  <a:pt x="688" y="188"/>
                  <a:pt x="0" y="0"/>
                </a:cubicBezTo>
              </a:path>
            </a:pathLst>
          </a:custGeom>
          <a:noFill/>
          <a:ln w="28575">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39" name="Oval 43">
            <a:extLst>
              <a:ext uri="{FF2B5EF4-FFF2-40B4-BE49-F238E27FC236}">
                <a16:creationId xmlns:a16="http://schemas.microsoft.com/office/drawing/2014/main" id="{657E0835-1721-4532-9038-E6950E3C6E83}"/>
              </a:ext>
            </a:extLst>
          </p:cNvPr>
          <p:cNvSpPr>
            <a:spLocks noChangeArrowheads="1"/>
          </p:cNvSpPr>
          <p:nvPr/>
        </p:nvSpPr>
        <p:spPr bwMode="auto">
          <a:xfrm>
            <a:off x="8644732" y="3919539"/>
            <a:ext cx="55562" cy="65087"/>
          </a:xfrm>
          <a:prstGeom prst="ellipse">
            <a:avLst/>
          </a:prstGeom>
          <a:solidFill>
            <a:srgbClr val="CC0099"/>
          </a:solidFill>
          <a:ln w="9525" algn="ctr">
            <a:solidFill>
              <a:srgbClr val="CC00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40" name="Line 44">
            <a:extLst>
              <a:ext uri="{FF2B5EF4-FFF2-40B4-BE49-F238E27FC236}">
                <a16:creationId xmlns:a16="http://schemas.microsoft.com/office/drawing/2014/main" id="{E89ED662-A7D6-40C1-9211-00ACABE9A47A}"/>
              </a:ext>
            </a:extLst>
          </p:cNvPr>
          <p:cNvSpPr>
            <a:spLocks noChangeShapeType="1"/>
          </p:cNvSpPr>
          <p:nvPr/>
        </p:nvSpPr>
        <p:spPr bwMode="auto">
          <a:xfrm flipH="1" flipV="1">
            <a:off x="6881019" y="2414588"/>
            <a:ext cx="1517650" cy="588962"/>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21541" name="Text Box 45">
            <a:extLst>
              <a:ext uri="{FF2B5EF4-FFF2-40B4-BE49-F238E27FC236}">
                <a16:creationId xmlns:a16="http://schemas.microsoft.com/office/drawing/2014/main" id="{73A07127-C8C2-4C9A-9A12-EA731CA5748B}"/>
              </a:ext>
            </a:extLst>
          </p:cNvPr>
          <p:cNvSpPr txBox="1">
            <a:spLocks noChangeArrowheads="1"/>
          </p:cNvSpPr>
          <p:nvPr/>
        </p:nvSpPr>
        <p:spPr bwMode="auto">
          <a:xfrm>
            <a:off x="5931694" y="2244725"/>
            <a:ext cx="99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a:t>Glycerol</a:t>
            </a:r>
          </a:p>
        </p:txBody>
      </p:sp>
      <p:sp>
        <p:nvSpPr>
          <p:cNvPr id="21542" name="Oval 46">
            <a:extLst>
              <a:ext uri="{FF2B5EF4-FFF2-40B4-BE49-F238E27FC236}">
                <a16:creationId xmlns:a16="http://schemas.microsoft.com/office/drawing/2014/main" id="{59860BD9-B674-40D2-8D4C-AA6E49C267A3}"/>
              </a:ext>
            </a:extLst>
          </p:cNvPr>
          <p:cNvSpPr>
            <a:spLocks noChangeArrowheads="1"/>
          </p:cNvSpPr>
          <p:nvPr/>
        </p:nvSpPr>
        <p:spPr bwMode="auto">
          <a:xfrm>
            <a:off x="9860757" y="3600451"/>
            <a:ext cx="1174750" cy="1584325"/>
          </a:xfrm>
          <a:prstGeom prst="ellipse">
            <a:avLst/>
          </a:prstGeom>
          <a:solidFill>
            <a:srgbClr val="FFFFCC"/>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400" b="1" dirty="0">
                <a:solidFill>
                  <a:schemeClr val="bg2"/>
                </a:solidFill>
              </a:rPr>
              <a:t>Triglyceri</a:t>
            </a:r>
            <a:r>
              <a:rPr lang="cs-CZ" altLang="cs-CZ" sz="1400" b="1" dirty="0" err="1">
                <a:solidFill>
                  <a:schemeClr val="bg2"/>
                </a:solidFill>
              </a:rPr>
              <a:t>dy</a:t>
            </a:r>
            <a:endParaRPr lang="fr-FR" altLang="cs-CZ" sz="1400" b="1" dirty="0">
              <a:solidFill>
                <a:schemeClr val="bg2"/>
              </a:solidFill>
            </a:endParaRPr>
          </a:p>
        </p:txBody>
      </p:sp>
      <p:sp>
        <p:nvSpPr>
          <p:cNvPr id="21543" name="Text Box 47">
            <a:extLst>
              <a:ext uri="{FF2B5EF4-FFF2-40B4-BE49-F238E27FC236}">
                <a16:creationId xmlns:a16="http://schemas.microsoft.com/office/drawing/2014/main" id="{720E9B4F-67E4-41C5-B42E-D89D3D0D6F6F}"/>
              </a:ext>
            </a:extLst>
          </p:cNvPr>
          <p:cNvSpPr txBox="1">
            <a:spLocks noChangeArrowheads="1"/>
          </p:cNvSpPr>
          <p:nvPr/>
        </p:nvSpPr>
        <p:spPr bwMode="auto">
          <a:xfrm>
            <a:off x="2212220" y="1220788"/>
            <a:ext cx="2422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solidFill>
                  <a:srgbClr val="CC0000"/>
                </a:solidFill>
              </a:rPr>
              <a:t>Bílý adipocyt</a:t>
            </a:r>
            <a:endParaRPr lang="fr-FR" altLang="cs-CZ" sz="2800" b="1" dirty="0">
              <a:solidFill>
                <a:srgbClr val="CC0000"/>
              </a:solidFill>
            </a:endParaRPr>
          </a:p>
        </p:txBody>
      </p:sp>
      <p:sp>
        <p:nvSpPr>
          <p:cNvPr id="21544" name="Text Box 48">
            <a:extLst>
              <a:ext uri="{FF2B5EF4-FFF2-40B4-BE49-F238E27FC236}">
                <a16:creationId xmlns:a16="http://schemas.microsoft.com/office/drawing/2014/main" id="{F9B10F21-C5B7-42DD-9600-B238108C6642}"/>
              </a:ext>
            </a:extLst>
          </p:cNvPr>
          <p:cNvSpPr txBox="1">
            <a:spLocks noChangeArrowheads="1"/>
          </p:cNvSpPr>
          <p:nvPr/>
        </p:nvSpPr>
        <p:spPr bwMode="auto">
          <a:xfrm>
            <a:off x="7091648" y="1220788"/>
            <a:ext cx="2863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solidFill>
                  <a:srgbClr val="CC0000"/>
                </a:solidFill>
              </a:rPr>
              <a:t>Hnědý adipocyt</a:t>
            </a:r>
            <a:endParaRPr lang="fr-FR" altLang="cs-CZ" sz="2800" b="1" dirty="0">
              <a:solidFill>
                <a:srgbClr val="CC0000"/>
              </a:solidFill>
            </a:endParaRPr>
          </a:p>
        </p:txBody>
      </p:sp>
      <p:sp>
        <p:nvSpPr>
          <p:cNvPr id="21545" name="Text Box 49">
            <a:extLst>
              <a:ext uri="{FF2B5EF4-FFF2-40B4-BE49-F238E27FC236}">
                <a16:creationId xmlns:a16="http://schemas.microsoft.com/office/drawing/2014/main" id="{C1358F02-2B61-4E11-85AA-6C2C0CE4C03A}"/>
              </a:ext>
            </a:extLst>
          </p:cNvPr>
          <p:cNvSpPr txBox="1">
            <a:spLocks noChangeArrowheads="1"/>
          </p:cNvSpPr>
          <p:nvPr/>
        </p:nvSpPr>
        <p:spPr bwMode="auto">
          <a:xfrm>
            <a:off x="2178845" y="4992688"/>
            <a:ext cx="1171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Glycerol-3P</a:t>
            </a:r>
          </a:p>
        </p:txBody>
      </p:sp>
      <p:sp>
        <p:nvSpPr>
          <p:cNvPr id="21546" name="Text Box 50">
            <a:extLst>
              <a:ext uri="{FF2B5EF4-FFF2-40B4-BE49-F238E27FC236}">
                <a16:creationId xmlns:a16="http://schemas.microsoft.com/office/drawing/2014/main" id="{70317852-F0FA-43C4-A608-B86770FE4B18}"/>
              </a:ext>
            </a:extLst>
          </p:cNvPr>
          <p:cNvSpPr txBox="1">
            <a:spLocks noChangeArrowheads="1"/>
          </p:cNvSpPr>
          <p:nvPr/>
        </p:nvSpPr>
        <p:spPr bwMode="auto">
          <a:xfrm>
            <a:off x="3059195" y="5381626"/>
            <a:ext cx="2209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1600" b="1" dirty="0">
                <a:solidFill>
                  <a:srgbClr val="000000"/>
                </a:solidFill>
              </a:rPr>
              <a:t>Glukóza, AMK, laktát</a:t>
            </a:r>
          </a:p>
          <a:p>
            <a:pPr algn="ctr"/>
            <a:r>
              <a:rPr lang="cs-CZ" altLang="cs-CZ" sz="1600" b="1" dirty="0">
                <a:solidFill>
                  <a:srgbClr val="000000"/>
                </a:solidFill>
              </a:rPr>
              <a:t>pyruvát</a:t>
            </a:r>
            <a:endParaRPr lang="fr-FR" altLang="cs-CZ" sz="1600" b="1" dirty="0">
              <a:solidFill>
                <a:srgbClr val="000000"/>
              </a:solidFill>
            </a:endParaRPr>
          </a:p>
        </p:txBody>
      </p:sp>
      <p:sp>
        <p:nvSpPr>
          <p:cNvPr id="21547" name="Line 51">
            <a:extLst>
              <a:ext uri="{FF2B5EF4-FFF2-40B4-BE49-F238E27FC236}">
                <a16:creationId xmlns:a16="http://schemas.microsoft.com/office/drawing/2014/main" id="{B973CD35-3FC8-4A87-A39D-1E1E7744FE7B}"/>
              </a:ext>
            </a:extLst>
          </p:cNvPr>
          <p:cNvSpPr>
            <a:spLocks noChangeShapeType="1"/>
          </p:cNvSpPr>
          <p:nvPr/>
        </p:nvSpPr>
        <p:spPr bwMode="auto">
          <a:xfrm>
            <a:off x="2678907" y="5283200"/>
            <a:ext cx="311150" cy="20955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1548" name="AutoShape 52">
            <a:extLst>
              <a:ext uri="{FF2B5EF4-FFF2-40B4-BE49-F238E27FC236}">
                <a16:creationId xmlns:a16="http://schemas.microsoft.com/office/drawing/2014/main" id="{AC76E2C0-AAAE-499F-B93C-6AF608C7700A}"/>
              </a:ext>
            </a:extLst>
          </p:cNvPr>
          <p:cNvSpPr>
            <a:spLocks noChangeArrowheads="1"/>
          </p:cNvSpPr>
          <p:nvPr/>
        </p:nvSpPr>
        <p:spPr bwMode="auto">
          <a:xfrm>
            <a:off x="8911433" y="3536951"/>
            <a:ext cx="928687" cy="303213"/>
          </a:xfrm>
          <a:prstGeom prst="roundRect">
            <a:avLst>
              <a:gd name="adj" fmla="val 47403"/>
            </a:avLst>
          </a:prstGeom>
          <a:solidFill>
            <a:srgbClr val="CC00CC"/>
          </a:solidFill>
          <a:ln w="50800">
            <a:solidFill>
              <a:srgbClr val="CC00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49" name="Rectangle 53">
            <a:extLst>
              <a:ext uri="{FF2B5EF4-FFF2-40B4-BE49-F238E27FC236}">
                <a16:creationId xmlns:a16="http://schemas.microsoft.com/office/drawing/2014/main" id="{1E943F23-5348-4225-9A1A-F1FB18FB5B3F}"/>
              </a:ext>
            </a:extLst>
          </p:cNvPr>
          <p:cNvSpPr>
            <a:spLocks noChangeArrowheads="1"/>
          </p:cNvSpPr>
          <p:nvPr/>
        </p:nvSpPr>
        <p:spPr bwMode="auto">
          <a:xfrm>
            <a:off x="8849519" y="3522664"/>
            <a:ext cx="997067"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dirty="0">
                <a:solidFill>
                  <a:schemeClr val="bg1"/>
                </a:solidFill>
              </a:rPr>
              <a:t>Lipol</a:t>
            </a:r>
            <a:r>
              <a:rPr lang="cs-CZ" altLang="cs-CZ" sz="1600" b="1" dirty="0" err="1">
                <a:solidFill>
                  <a:schemeClr val="bg1"/>
                </a:solidFill>
              </a:rPr>
              <a:t>ýza</a:t>
            </a:r>
            <a:endParaRPr lang="fr-FR" altLang="cs-CZ" sz="1600" b="1" dirty="0">
              <a:solidFill>
                <a:schemeClr val="bg1"/>
              </a:solidFill>
            </a:endParaRPr>
          </a:p>
        </p:txBody>
      </p:sp>
      <p:grpSp>
        <p:nvGrpSpPr>
          <p:cNvPr id="21550" name="Group 54">
            <a:extLst>
              <a:ext uri="{FF2B5EF4-FFF2-40B4-BE49-F238E27FC236}">
                <a16:creationId xmlns:a16="http://schemas.microsoft.com/office/drawing/2014/main" id="{FB763829-5DB9-4C3E-9794-DFD96A842901}"/>
              </a:ext>
            </a:extLst>
          </p:cNvPr>
          <p:cNvGrpSpPr>
            <a:grpSpLocks/>
          </p:cNvGrpSpPr>
          <p:nvPr/>
        </p:nvGrpSpPr>
        <p:grpSpPr bwMode="auto">
          <a:xfrm>
            <a:off x="8203408" y="4381500"/>
            <a:ext cx="1639887" cy="577850"/>
            <a:chOff x="1374" y="2768"/>
            <a:chExt cx="1032" cy="364"/>
          </a:xfrm>
        </p:grpSpPr>
        <p:sp>
          <p:nvSpPr>
            <p:cNvPr id="21563" name="AutoShape 55">
              <a:extLst>
                <a:ext uri="{FF2B5EF4-FFF2-40B4-BE49-F238E27FC236}">
                  <a16:creationId xmlns:a16="http://schemas.microsoft.com/office/drawing/2014/main" id="{0ECD2E7D-2E21-4452-84A4-2CD67FA8C9D8}"/>
                </a:ext>
              </a:extLst>
            </p:cNvPr>
            <p:cNvSpPr>
              <a:spLocks noChangeArrowheads="1"/>
            </p:cNvSpPr>
            <p:nvPr/>
          </p:nvSpPr>
          <p:spPr bwMode="auto">
            <a:xfrm>
              <a:off x="1389" y="2807"/>
              <a:ext cx="1001" cy="285"/>
            </a:xfrm>
            <a:prstGeom prst="roundRect">
              <a:avLst>
                <a:gd name="adj" fmla="val 47403"/>
              </a:avLst>
            </a:prstGeom>
            <a:solidFill>
              <a:srgbClr val="CC0099"/>
            </a:solidFill>
            <a:ln w="50800">
              <a:solidFill>
                <a:srgbClr val="CC00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4" name="Rectangle 56">
              <a:extLst>
                <a:ext uri="{FF2B5EF4-FFF2-40B4-BE49-F238E27FC236}">
                  <a16:creationId xmlns:a16="http://schemas.microsoft.com/office/drawing/2014/main" id="{7C78E83D-4B4D-4532-BC94-3F7F7139B1DD}"/>
                </a:ext>
              </a:extLst>
            </p:cNvPr>
            <p:cNvSpPr>
              <a:spLocks noChangeArrowheads="1"/>
            </p:cNvSpPr>
            <p:nvPr/>
          </p:nvSpPr>
          <p:spPr bwMode="auto">
            <a:xfrm>
              <a:off x="1374" y="2768"/>
              <a:ext cx="103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600" b="1" dirty="0">
                  <a:solidFill>
                    <a:srgbClr val="F8F8F8"/>
                  </a:solidFill>
                </a:rPr>
                <a:t>FA </a:t>
              </a:r>
            </a:p>
            <a:p>
              <a:pPr algn="ctr"/>
              <a:r>
                <a:rPr lang="cs-CZ" altLang="cs-CZ" sz="1600" b="1" dirty="0">
                  <a:solidFill>
                    <a:srgbClr val="F8F8F8"/>
                  </a:solidFill>
                </a:rPr>
                <a:t>esterifikace</a:t>
              </a:r>
              <a:endParaRPr lang="fr-FR" altLang="cs-CZ" sz="1600" b="1" dirty="0">
                <a:solidFill>
                  <a:srgbClr val="F8F8F8"/>
                </a:solidFill>
              </a:endParaRPr>
            </a:p>
          </p:txBody>
        </p:sp>
      </p:grpSp>
      <p:grpSp>
        <p:nvGrpSpPr>
          <p:cNvPr id="21551" name="Group 57">
            <a:extLst>
              <a:ext uri="{FF2B5EF4-FFF2-40B4-BE49-F238E27FC236}">
                <a16:creationId xmlns:a16="http://schemas.microsoft.com/office/drawing/2014/main" id="{34A1304F-D42E-408A-9872-FFF574A71BA6}"/>
              </a:ext>
            </a:extLst>
          </p:cNvPr>
          <p:cNvGrpSpPr>
            <a:grpSpLocks/>
          </p:cNvGrpSpPr>
          <p:nvPr/>
        </p:nvGrpSpPr>
        <p:grpSpPr bwMode="auto">
          <a:xfrm>
            <a:off x="7504907" y="4938713"/>
            <a:ext cx="539750" cy="419100"/>
            <a:chOff x="3982" y="3227"/>
            <a:chExt cx="340" cy="264"/>
          </a:xfrm>
        </p:grpSpPr>
        <p:sp>
          <p:nvSpPr>
            <p:cNvPr id="21561" name="Freeform 58">
              <a:extLst>
                <a:ext uri="{FF2B5EF4-FFF2-40B4-BE49-F238E27FC236}">
                  <a16:creationId xmlns:a16="http://schemas.microsoft.com/office/drawing/2014/main" id="{68DF6DC7-6051-47C0-B850-9716A5DA493A}"/>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2" name="Freeform 59">
              <a:extLst>
                <a:ext uri="{FF2B5EF4-FFF2-40B4-BE49-F238E27FC236}">
                  <a16:creationId xmlns:a16="http://schemas.microsoft.com/office/drawing/2014/main" id="{F3F18209-3CC7-4B57-83CA-B5D1B8878AF7}"/>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1552" name="Group 60">
            <a:extLst>
              <a:ext uri="{FF2B5EF4-FFF2-40B4-BE49-F238E27FC236}">
                <a16:creationId xmlns:a16="http://schemas.microsoft.com/office/drawing/2014/main" id="{B012978D-D1C7-4AB4-ADA9-5E5636C40695}"/>
              </a:ext>
            </a:extLst>
          </p:cNvPr>
          <p:cNvGrpSpPr>
            <a:grpSpLocks/>
          </p:cNvGrpSpPr>
          <p:nvPr/>
        </p:nvGrpSpPr>
        <p:grpSpPr bwMode="auto">
          <a:xfrm>
            <a:off x="7535069" y="5434013"/>
            <a:ext cx="541338" cy="419100"/>
            <a:chOff x="3982" y="3227"/>
            <a:chExt cx="340" cy="264"/>
          </a:xfrm>
        </p:grpSpPr>
        <p:sp>
          <p:nvSpPr>
            <p:cNvPr id="21559" name="Freeform 61">
              <a:extLst>
                <a:ext uri="{FF2B5EF4-FFF2-40B4-BE49-F238E27FC236}">
                  <a16:creationId xmlns:a16="http://schemas.microsoft.com/office/drawing/2014/main" id="{5395D4B8-5B05-416B-9B6C-6331347AEA1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0" name="Freeform 62">
              <a:extLst>
                <a:ext uri="{FF2B5EF4-FFF2-40B4-BE49-F238E27FC236}">
                  <a16:creationId xmlns:a16="http://schemas.microsoft.com/office/drawing/2014/main" id="{8341F8E3-BF82-4B0F-A17D-111AF832303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1553" name="Freeform 63">
            <a:extLst>
              <a:ext uri="{FF2B5EF4-FFF2-40B4-BE49-F238E27FC236}">
                <a16:creationId xmlns:a16="http://schemas.microsoft.com/office/drawing/2014/main" id="{2F3FC016-5749-4BCE-9CAE-E75972B6BFC1}"/>
              </a:ext>
            </a:extLst>
          </p:cNvPr>
          <p:cNvSpPr>
            <a:spLocks/>
          </p:cNvSpPr>
          <p:nvPr/>
        </p:nvSpPr>
        <p:spPr bwMode="auto">
          <a:xfrm flipH="1">
            <a:off x="1502569" y="4300538"/>
            <a:ext cx="2268538" cy="106362"/>
          </a:xfrm>
          <a:custGeom>
            <a:avLst/>
            <a:gdLst>
              <a:gd name="T0" fmla="*/ 1260 w 1260"/>
              <a:gd name="T1" fmla="*/ 667 h 667"/>
              <a:gd name="T2" fmla="*/ 1024 w 1260"/>
              <a:gd name="T3" fmla="*/ 424 h 667"/>
              <a:gd name="T4" fmla="*/ 0 w 1260"/>
              <a:gd name="T5" fmla="*/ 0 h 667"/>
              <a:gd name="T6" fmla="*/ 0 60000 65536"/>
              <a:gd name="T7" fmla="*/ 0 60000 65536"/>
              <a:gd name="T8" fmla="*/ 0 60000 65536"/>
              <a:gd name="T9" fmla="*/ 0 w 1260"/>
              <a:gd name="T10" fmla="*/ 0 h 667"/>
              <a:gd name="T11" fmla="*/ 1260 w 1260"/>
              <a:gd name="T12" fmla="*/ 667 h 667"/>
            </a:gdLst>
            <a:ahLst/>
            <a:cxnLst>
              <a:cxn ang="T6">
                <a:pos x="T0" y="T1"/>
              </a:cxn>
              <a:cxn ang="T7">
                <a:pos x="T2" y="T3"/>
              </a:cxn>
              <a:cxn ang="T8">
                <a:pos x="T4" y="T5"/>
              </a:cxn>
            </a:cxnLst>
            <a:rect l="T9" t="T10" r="T11" b="T12"/>
            <a:pathLst>
              <a:path w="1260" h="667">
                <a:moveTo>
                  <a:pt x="1260" y="667"/>
                </a:moveTo>
                <a:cubicBezTo>
                  <a:pt x="1222" y="627"/>
                  <a:pt x="1234" y="535"/>
                  <a:pt x="1024" y="424"/>
                </a:cubicBezTo>
                <a:cubicBezTo>
                  <a:pt x="814" y="313"/>
                  <a:pt x="415" y="155"/>
                  <a:pt x="0" y="0"/>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54" name="Text Box 64">
            <a:extLst>
              <a:ext uri="{FF2B5EF4-FFF2-40B4-BE49-F238E27FC236}">
                <a16:creationId xmlns:a16="http://schemas.microsoft.com/office/drawing/2014/main" id="{2953E74A-FD6A-4CBC-A472-35E3EF082A01}"/>
              </a:ext>
            </a:extLst>
          </p:cNvPr>
          <p:cNvSpPr txBox="1">
            <a:spLocks noChangeArrowheads="1"/>
          </p:cNvSpPr>
          <p:nvPr/>
        </p:nvSpPr>
        <p:spPr bwMode="auto">
          <a:xfrm>
            <a:off x="1051719" y="4256088"/>
            <a:ext cx="48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solidFill>
                  <a:srgbClr val="CC0099"/>
                </a:solidFill>
              </a:rPr>
              <a:t>FA</a:t>
            </a:r>
          </a:p>
        </p:txBody>
      </p:sp>
      <p:sp>
        <p:nvSpPr>
          <p:cNvPr id="21555" name="Text Box 65">
            <a:extLst>
              <a:ext uri="{FF2B5EF4-FFF2-40B4-BE49-F238E27FC236}">
                <a16:creationId xmlns:a16="http://schemas.microsoft.com/office/drawing/2014/main" id="{00133B72-158B-4D17-BF7F-0670DCEC42D8}"/>
              </a:ext>
            </a:extLst>
          </p:cNvPr>
          <p:cNvSpPr txBox="1">
            <a:spLocks noChangeArrowheads="1"/>
          </p:cNvSpPr>
          <p:nvPr/>
        </p:nvSpPr>
        <p:spPr bwMode="auto">
          <a:xfrm>
            <a:off x="8089360" y="5670550"/>
            <a:ext cx="18854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1600" b="1" dirty="0">
                <a:solidFill>
                  <a:srgbClr val="000000"/>
                </a:solidFill>
              </a:rPr>
              <a:t>Glycerol, glukóza</a:t>
            </a:r>
            <a:endParaRPr lang="fr-FR" altLang="cs-CZ" sz="1600" b="1" dirty="0">
              <a:solidFill>
                <a:srgbClr val="000000"/>
              </a:solidFill>
            </a:endParaRPr>
          </a:p>
        </p:txBody>
      </p:sp>
      <p:sp>
        <p:nvSpPr>
          <p:cNvPr id="21556" name="Line 66">
            <a:extLst>
              <a:ext uri="{FF2B5EF4-FFF2-40B4-BE49-F238E27FC236}">
                <a16:creationId xmlns:a16="http://schemas.microsoft.com/office/drawing/2014/main" id="{90CBDF74-C629-4123-8A8C-0B2B498AF876}"/>
              </a:ext>
            </a:extLst>
          </p:cNvPr>
          <p:cNvSpPr>
            <a:spLocks noChangeShapeType="1"/>
          </p:cNvSpPr>
          <p:nvPr/>
        </p:nvSpPr>
        <p:spPr bwMode="auto">
          <a:xfrm>
            <a:off x="8820944" y="5422900"/>
            <a:ext cx="0" cy="2936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1557" name="Freeform 67">
            <a:extLst>
              <a:ext uri="{FF2B5EF4-FFF2-40B4-BE49-F238E27FC236}">
                <a16:creationId xmlns:a16="http://schemas.microsoft.com/office/drawing/2014/main" id="{2A4055AB-54E8-48B3-B967-0BC24C4105D2}"/>
              </a:ext>
            </a:extLst>
          </p:cNvPr>
          <p:cNvSpPr>
            <a:spLocks/>
          </p:cNvSpPr>
          <p:nvPr/>
        </p:nvSpPr>
        <p:spPr bwMode="auto">
          <a:xfrm>
            <a:off x="6574632" y="3270250"/>
            <a:ext cx="1250950" cy="666750"/>
          </a:xfrm>
          <a:custGeom>
            <a:avLst/>
            <a:gdLst>
              <a:gd name="T0" fmla="*/ 0 w 786"/>
              <a:gd name="T1" fmla="*/ 12 h 420"/>
              <a:gd name="T2" fmla="*/ 226 w 786"/>
              <a:gd name="T3" fmla="*/ 68 h 420"/>
              <a:gd name="T4" fmla="*/ 786 w 786"/>
              <a:gd name="T5" fmla="*/ 420 h 420"/>
              <a:gd name="T6" fmla="*/ 0 60000 65536"/>
              <a:gd name="T7" fmla="*/ 0 60000 65536"/>
              <a:gd name="T8" fmla="*/ 0 60000 65536"/>
              <a:gd name="T9" fmla="*/ 0 w 786"/>
              <a:gd name="T10" fmla="*/ 0 h 420"/>
              <a:gd name="T11" fmla="*/ 786 w 786"/>
              <a:gd name="T12" fmla="*/ 420 h 420"/>
            </a:gdLst>
            <a:ahLst/>
            <a:cxnLst>
              <a:cxn ang="T6">
                <a:pos x="T0" y="T1"/>
              </a:cxn>
              <a:cxn ang="T7">
                <a:pos x="T2" y="T3"/>
              </a:cxn>
              <a:cxn ang="T8">
                <a:pos x="T4" y="T5"/>
              </a:cxn>
            </a:cxnLst>
            <a:rect l="T9" t="T10" r="T11" b="T12"/>
            <a:pathLst>
              <a:path w="786" h="420">
                <a:moveTo>
                  <a:pt x="0" y="12"/>
                </a:moveTo>
                <a:cubicBezTo>
                  <a:pt x="37" y="21"/>
                  <a:pt x="95" y="0"/>
                  <a:pt x="226" y="68"/>
                </a:cubicBezTo>
                <a:cubicBezTo>
                  <a:pt x="357" y="136"/>
                  <a:pt x="669" y="347"/>
                  <a:pt x="786" y="420"/>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58" name="Text Box 68">
            <a:extLst>
              <a:ext uri="{FF2B5EF4-FFF2-40B4-BE49-F238E27FC236}">
                <a16:creationId xmlns:a16="http://schemas.microsoft.com/office/drawing/2014/main" id="{36C31300-E6C0-4AF7-BF25-D18BD1899FE5}"/>
              </a:ext>
            </a:extLst>
          </p:cNvPr>
          <p:cNvSpPr txBox="1">
            <a:spLocks noChangeArrowheads="1"/>
          </p:cNvSpPr>
          <p:nvPr/>
        </p:nvSpPr>
        <p:spPr bwMode="auto">
          <a:xfrm>
            <a:off x="6074570" y="3100388"/>
            <a:ext cx="487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solidFill>
                  <a:srgbClr val="CC0099"/>
                </a:solidFill>
              </a:rPr>
              <a:t>FA</a:t>
            </a:r>
          </a:p>
        </p:txBody>
      </p:sp>
      <p:sp>
        <p:nvSpPr>
          <p:cNvPr id="69" name="Rectangle 12">
            <a:extLst>
              <a:ext uri="{FF2B5EF4-FFF2-40B4-BE49-F238E27FC236}">
                <a16:creationId xmlns:a16="http://schemas.microsoft.com/office/drawing/2014/main" id="{63F018B8-539A-4D98-B2D4-25DE1991F650}"/>
              </a:ext>
            </a:extLst>
          </p:cNvPr>
          <p:cNvSpPr/>
          <p:nvPr/>
        </p:nvSpPr>
        <p:spPr>
          <a:xfrm>
            <a:off x="6192" y="702436"/>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357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F384360-F919-49FD-A0B9-E8C00DC7C874}"/>
              </a:ext>
            </a:extLst>
          </p:cNvPr>
          <p:cNvSpPr>
            <a:spLocks noChangeArrowheads="1"/>
          </p:cNvSpPr>
          <p:nvPr/>
        </p:nvSpPr>
        <p:spPr bwMode="auto">
          <a:xfrm>
            <a:off x="1550195" y="1617664"/>
            <a:ext cx="8958263" cy="814387"/>
          </a:xfrm>
          <a:prstGeom prst="rect">
            <a:avLst/>
          </a:prstGeom>
          <a:solidFill>
            <a:srgbClr val="F8F8F8"/>
          </a:solidFill>
          <a:ln w="2540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3" name="Rectangle 3">
            <a:extLst>
              <a:ext uri="{FF2B5EF4-FFF2-40B4-BE49-F238E27FC236}">
                <a16:creationId xmlns:a16="http://schemas.microsoft.com/office/drawing/2014/main" id="{06D225E0-3EDC-4D6F-9EC9-5C39197AE0CE}"/>
              </a:ext>
            </a:extLst>
          </p:cNvPr>
          <p:cNvSpPr>
            <a:spLocks noChangeArrowheads="1"/>
          </p:cNvSpPr>
          <p:nvPr/>
        </p:nvSpPr>
        <p:spPr bwMode="auto">
          <a:xfrm>
            <a:off x="2310607" y="676276"/>
            <a:ext cx="17639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cs-CZ" sz="1400" b="1" i="1">
              <a:solidFill>
                <a:srgbClr val="000000"/>
              </a:solidFill>
            </a:endParaRPr>
          </a:p>
          <a:p>
            <a:pPr eaLnBrk="1" hangingPunct="1"/>
            <a:endParaRPr lang="fr-FR" altLang="cs-CZ" sz="1400" b="1" i="1">
              <a:solidFill>
                <a:srgbClr val="000000"/>
              </a:solidFill>
            </a:endParaRPr>
          </a:p>
        </p:txBody>
      </p:sp>
      <p:sp>
        <p:nvSpPr>
          <p:cNvPr id="20484" name="Rectangle 4">
            <a:extLst>
              <a:ext uri="{FF2B5EF4-FFF2-40B4-BE49-F238E27FC236}">
                <a16:creationId xmlns:a16="http://schemas.microsoft.com/office/drawing/2014/main" id="{B9B239D4-B0BC-4414-BB29-AB739C75C8BF}"/>
              </a:ext>
            </a:extLst>
          </p:cNvPr>
          <p:cNvSpPr>
            <a:spLocks noChangeArrowheads="1"/>
          </p:cNvSpPr>
          <p:nvPr/>
        </p:nvSpPr>
        <p:spPr bwMode="auto">
          <a:xfrm>
            <a:off x="2309019" y="828675"/>
            <a:ext cx="1220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5" name="Oval 5">
            <a:extLst>
              <a:ext uri="{FF2B5EF4-FFF2-40B4-BE49-F238E27FC236}">
                <a16:creationId xmlns:a16="http://schemas.microsoft.com/office/drawing/2014/main" id="{C388C65E-1CA9-4AD4-830B-EC396A6DFB8F}"/>
              </a:ext>
            </a:extLst>
          </p:cNvPr>
          <p:cNvSpPr>
            <a:spLocks noChangeArrowheads="1"/>
          </p:cNvSpPr>
          <p:nvPr/>
        </p:nvSpPr>
        <p:spPr bwMode="auto">
          <a:xfrm>
            <a:off x="2470944" y="2393951"/>
            <a:ext cx="496888" cy="6651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6" name="AutoShape 6">
            <a:extLst>
              <a:ext uri="{FF2B5EF4-FFF2-40B4-BE49-F238E27FC236}">
                <a16:creationId xmlns:a16="http://schemas.microsoft.com/office/drawing/2014/main" id="{0CB7853D-D137-4B31-84B0-6FBC598C25E2}"/>
              </a:ext>
            </a:extLst>
          </p:cNvPr>
          <p:cNvSpPr>
            <a:spLocks noChangeArrowheads="1"/>
          </p:cNvSpPr>
          <p:nvPr/>
        </p:nvSpPr>
        <p:spPr bwMode="auto">
          <a:xfrm>
            <a:off x="2945607" y="1655763"/>
            <a:ext cx="254000" cy="1619250"/>
          </a:xfrm>
          <a:prstGeom prst="roundRect">
            <a:avLst>
              <a:gd name="adj" fmla="val 4968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7" name="AutoShape 7">
            <a:extLst>
              <a:ext uri="{FF2B5EF4-FFF2-40B4-BE49-F238E27FC236}">
                <a16:creationId xmlns:a16="http://schemas.microsoft.com/office/drawing/2014/main" id="{6A2FA789-C2CF-49BF-9489-C24B6B0CAF2B}"/>
              </a:ext>
            </a:extLst>
          </p:cNvPr>
          <p:cNvSpPr>
            <a:spLocks noChangeArrowheads="1"/>
          </p:cNvSpPr>
          <p:nvPr/>
        </p:nvSpPr>
        <p:spPr bwMode="auto">
          <a:xfrm>
            <a:off x="2929732" y="1658938"/>
            <a:ext cx="252412" cy="1611312"/>
          </a:xfrm>
          <a:prstGeom prst="roundRect">
            <a:avLst>
              <a:gd name="adj" fmla="val 49708"/>
            </a:avLst>
          </a:prstGeom>
          <a:solidFill>
            <a:srgbClr val="003399"/>
          </a:solidFill>
          <a:ln w="25400">
            <a:solidFill>
              <a:srgbClr val="0033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8" name="Rectangle 8">
            <a:extLst>
              <a:ext uri="{FF2B5EF4-FFF2-40B4-BE49-F238E27FC236}">
                <a16:creationId xmlns:a16="http://schemas.microsoft.com/office/drawing/2014/main" id="{5811A19B-21E2-4313-9D61-D6C6AB2397AF}"/>
              </a:ext>
            </a:extLst>
          </p:cNvPr>
          <p:cNvSpPr>
            <a:spLocks noChangeArrowheads="1"/>
          </p:cNvSpPr>
          <p:nvPr/>
        </p:nvSpPr>
        <p:spPr bwMode="auto">
          <a:xfrm>
            <a:off x="1629569" y="746126"/>
            <a:ext cx="14366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800" b="1" dirty="0">
                <a:solidFill>
                  <a:srgbClr val="FFFF00"/>
                </a:solidFill>
                <a:latin typeface="Symbol" panose="05050102010706020507" pitchFamily="18" charset="2"/>
              </a:rPr>
              <a:t></a:t>
            </a:r>
            <a:r>
              <a:rPr lang="fr-FR" altLang="cs-CZ" sz="2800" b="1" baseline="-25000" dirty="0">
                <a:solidFill>
                  <a:srgbClr val="FFFF00"/>
                </a:solidFill>
              </a:rPr>
              <a:t>1</a:t>
            </a:r>
            <a:r>
              <a:rPr lang="fr-FR" altLang="cs-CZ" sz="2000" b="1" dirty="0">
                <a:solidFill>
                  <a:srgbClr val="FFFF00"/>
                </a:solidFill>
              </a:rPr>
              <a:t>, </a:t>
            </a:r>
            <a:r>
              <a:rPr lang="fr-FR" altLang="cs-CZ" sz="2000" b="1" dirty="0">
                <a:solidFill>
                  <a:srgbClr val="FFFF00"/>
                </a:solidFill>
                <a:latin typeface="Symbol" panose="05050102010706020507" pitchFamily="18" charset="2"/>
              </a:rPr>
              <a:t></a:t>
            </a:r>
            <a:r>
              <a:rPr lang="fr-FR" altLang="cs-CZ" sz="2000" b="1" baseline="-25000" dirty="0">
                <a:solidFill>
                  <a:srgbClr val="FFFF00"/>
                </a:solidFill>
              </a:rPr>
              <a:t>2</a:t>
            </a:r>
            <a:r>
              <a:rPr lang="fr-FR" altLang="cs-CZ" sz="2000" b="1" dirty="0">
                <a:solidFill>
                  <a:srgbClr val="FFFF00"/>
                </a:solidFill>
              </a:rPr>
              <a:t>, </a:t>
            </a:r>
            <a:r>
              <a:rPr lang="fr-FR" altLang="cs-CZ" sz="3600" b="1" dirty="0">
                <a:solidFill>
                  <a:srgbClr val="FFFF00"/>
                </a:solidFill>
                <a:latin typeface="Symbol" panose="05050102010706020507" pitchFamily="18" charset="2"/>
              </a:rPr>
              <a:t></a:t>
            </a:r>
            <a:r>
              <a:rPr lang="fr-FR" altLang="cs-CZ" sz="3600" b="1" baseline="-25000" dirty="0">
                <a:solidFill>
                  <a:srgbClr val="FFFF00"/>
                </a:solidFill>
              </a:rPr>
              <a:t>3</a:t>
            </a:r>
            <a:endParaRPr lang="fr-FR" altLang="cs-CZ" sz="3600" b="1" dirty="0">
              <a:solidFill>
                <a:srgbClr val="FFFF00"/>
              </a:solidFill>
            </a:endParaRPr>
          </a:p>
        </p:txBody>
      </p:sp>
      <p:sp>
        <p:nvSpPr>
          <p:cNvPr id="20489" name="Rectangle 9">
            <a:extLst>
              <a:ext uri="{FF2B5EF4-FFF2-40B4-BE49-F238E27FC236}">
                <a16:creationId xmlns:a16="http://schemas.microsoft.com/office/drawing/2014/main" id="{50F1C70C-9FA2-48AA-B21B-19C68D891D18}"/>
              </a:ext>
            </a:extLst>
          </p:cNvPr>
          <p:cNvSpPr>
            <a:spLocks noChangeArrowheads="1"/>
          </p:cNvSpPr>
          <p:nvPr/>
        </p:nvSpPr>
        <p:spPr bwMode="auto">
          <a:xfrm>
            <a:off x="2556669" y="2587625"/>
            <a:ext cx="3444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90" name="Rectangle 10">
            <a:extLst>
              <a:ext uri="{FF2B5EF4-FFF2-40B4-BE49-F238E27FC236}">
                <a16:creationId xmlns:a16="http://schemas.microsoft.com/office/drawing/2014/main" id="{2B90A5AC-62B4-4A28-98F2-D85C6D334427}"/>
              </a:ext>
            </a:extLst>
          </p:cNvPr>
          <p:cNvSpPr>
            <a:spLocks noChangeArrowheads="1"/>
          </p:cNvSpPr>
          <p:nvPr/>
        </p:nvSpPr>
        <p:spPr bwMode="auto">
          <a:xfrm>
            <a:off x="1510507" y="4270375"/>
            <a:ext cx="9509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t> cAMP</a:t>
            </a:r>
          </a:p>
        </p:txBody>
      </p:sp>
      <p:sp>
        <p:nvSpPr>
          <p:cNvPr id="20491" name="Line 11">
            <a:extLst>
              <a:ext uri="{FF2B5EF4-FFF2-40B4-BE49-F238E27FC236}">
                <a16:creationId xmlns:a16="http://schemas.microsoft.com/office/drawing/2014/main" id="{E1D58A80-CF13-4DD1-AC53-0056AE124A7D}"/>
              </a:ext>
            </a:extLst>
          </p:cNvPr>
          <p:cNvSpPr>
            <a:spLocks noChangeShapeType="1"/>
          </p:cNvSpPr>
          <p:nvPr/>
        </p:nvSpPr>
        <p:spPr bwMode="auto">
          <a:xfrm flipH="1">
            <a:off x="2126458" y="3336925"/>
            <a:ext cx="744537" cy="901700"/>
          </a:xfrm>
          <a:prstGeom prst="line">
            <a:avLst/>
          </a:prstGeom>
          <a:noFill/>
          <a:ln w="3810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20492" name="Group 12">
            <a:extLst>
              <a:ext uri="{FF2B5EF4-FFF2-40B4-BE49-F238E27FC236}">
                <a16:creationId xmlns:a16="http://schemas.microsoft.com/office/drawing/2014/main" id="{7D648B82-E72E-41F3-87A5-EDCBB7D8AD52}"/>
              </a:ext>
            </a:extLst>
          </p:cNvPr>
          <p:cNvGrpSpPr>
            <a:grpSpLocks/>
          </p:cNvGrpSpPr>
          <p:nvPr/>
        </p:nvGrpSpPr>
        <p:grpSpPr bwMode="auto">
          <a:xfrm>
            <a:off x="3053557" y="4270375"/>
            <a:ext cx="1244600" cy="393700"/>
            <a:chOff x="2585" y="2993"/>
            <a:chExt cx="783" cy="248"/>
          </a:xfrm>
        </p:grpSpPr>
        <p:sp>
          <p:nvSpPr>
            <p:cNvPr id="20511" name="Rectangle 13">
              <a:extLst>
                <a:ext uri="{FF2B5EF4-FFF2-40B4-BE49-F238E27FC236}">
                  <a16:creationId xmlns:a16="http://schemas.microsoft.com/office/drawing/2014/main" id="{5BF22EA5-63A6-4B59-9975-3CEABCF04673}"/>
                </a:ext>
              </a:extLst>
            </p:cNvPr>
            <p:cNvSpPr>
              <a:spLocks noChangeArrowheads="1"/>
            </p:cNvSpPr>
            <p:nvPr/>
          </p:nvSpPr>
          <p:spPr bwMode="auto">
            <a:xfrm>
              <a:off x="2585" y="3017"/>
              <a:ext cx="783" cy="200"/>
            </a:xfrm>
            <a:prstGeom prst="rect">
              <a:avLst/>
            </a:prstGeom>
            <a:solidFill>
              <a:srgbClr val="FDDDAB"/>
            </a:solidFill>
            <a:ln w="50800">
              <a:solidFill>
                <a:srgbClr val="FDDDAB"/>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512" name="Rectangle 14">
              <a:extLst>
                <a:ext uri="{FF2B5EF4-FFF2-40B4-BE49-F238E27FC236}">
                  <a16:creationId xmlns:a16="http://schemas.microsoft.com/office/drawing/2014/main" id="{FFCD1384-4ED2-4834-9302-6014FE59A97C}"/>
                </a:ext>
              </a:extLst>
            </p:cNvPr>
            <p:cNvSpPr>
              <a:spLocks noChangeArrowheads="1"/>
            </p:cNvSpPr>
            <p:nvPr/>
          </p:nvSpPr>
          <p:spPr bwMode="auto">
            <a:xfrm>
              <a:off x="2755" y="2993"/>
              <a:ext cx="44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PKA</a:t>
              </a:r>
            </a:p>
          </p:txBody>
        </p:sp>
      </p:grpSp>
      <p:sp>
        <p:nvSpPr>
          <p:cNvPr id="20493" name="Line 15">
            <a:extLst>
              <a:ext uri="{FF2B5EF4-FFF2-40B4-BE49-F238E27FC236}">
                <a16:creationId xmlns:a16="http://schemas.microsoft.com/office/drawing/2014/main" id="{B5414F83-D2D0-4A10-87CF-D2C7D1309DDF}"/>
              </a:ext>
            </a:extLst>
          </p:cNvPr>
          <p:cNvSpPr>
            <a:spLocks noChangeShapeType="1"/>
          </p:cNvSpPr>
          <p:nvPr/>
        </p:nvSpPr>
        <p:spPr bwMode="auto">
          <a:xfrm>
            <a:off x="2448719" y="4467225"/>
            <a:ext cx="496888"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0494" name="Rectangle 16">
            <a:extLst>
              <a:ext uri="{FF2B5EF4-FFF2-40B4-BE49-F238E27FC236}">
                <a16:creationId xmlns:a16="http://schemas.microsoft.com/office/drawing/2014/main" id="{FE303864-2EC8-451B-A717-4B301092F0E0}"/>
              </a:ext>
            </a:extLst>
          </p:cNvPr>
          <p:cNvSpPr>
            <a:spLocks noChangeArrowheads="1"/>
          </p:cNvSpPr>
          <p:nvPr/>
        </p:nvSpPr>
        <p:spPr bwMode="auto">
          <a:xfrm>
            <a:off x="2893220" y="1733550"/>
            <a:ext cx="3603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solidFill>
                  <a:srgbClr val="F8F8F8"/>
                </a:solidFill>
              </a:rPr>
              <a:t>A</a:t>
            </a:r>
          </a:p>
          <a:p>
            <a:r>
              <a:rPr lang="fr-FR" altLang="cs-CZ" sz="2000" b="1">
                <a:solidFill>
                  <a:srgbClr val="F8F8F8"/>
                </a:solidFill>
              </a:rPr>
              <a:t>C</a:t>
            </a:r>
          </a:p>
        </p:txBody>
      </p:sp>
      <p:sp>
        <p:nvSpPr>
          <p:cNvPr id="20495" name="Oval 17">
            <a:extLst>
              <a:ext uri="{FF2B5EF4-FFF2-40B4-BE49-F238E27FC236}">
                <a16:creationId xmlns:a16="http://schemas.microsoft.com/office/drawing/2014/main" id="{0F8B5401-1493-45BB-83FC-E4A2D9975BA0}"/>
              </a:ext>
            </a:extLst>
          </p:cNvPr>
          <p:cNvSpPr>
            <a:spLocks noChangeArrowheads="1"/>
          </p:cNvSpPr>
          <p:nvPr/>
        </p:nvSpPr>
        <p:spPr bwMode="auto">
          <a:xfrm>
            <a:off x="2450307" y="2417763"/>
            <a:ext cx="463550" cy="608012"/>
          </a:xfrm>
          <a:prstGeom prst="ellipse">
            <a:avLst/>
          </a:prstGeom>
          <a:solidFill>
            <a:srgbClr val="0066CC"/>
          </a:solidFill>
          <a:ln w="25400">
            <a:solidFill>
              <a:srgbClr val="0066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96" name="Rectangle 18">
            <a:extLst>
              <a:ext uri="{FF2B5EF4-FFF2-40B4-BE49-F238E27FC236}">
                <a16:creationId xmlns:a16="http://schemas.microsoft.com/office/drawing/2014/main" id="{963DE7C7-6A9B-4F13-B06B-E21CE08F9844}"/>
              </a:ext>
            </a:extLst>
          </p:cNvPr>
          <p:cNvSpPr>
            <a:spLocks noChangeArrowheads="1"/>
          </p:cNvSpPr>
          <p:nvPr/>
        </p:nvSpPr>
        <p:spPr bwMode="auto">
          <a:xfrm>
            <a:off x="2453482" y="2525713"/>
            <a:ext cx="5143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solidFill>
                  <a:srgbClr val="F4EB82"/>
                </a:solidFill>
              </a:rPr>
              <a:t>Gs</a:t>
            </a:r>
          </a:p>
        </p:txBody>
      </p:sp>
      <p:sp>
        <p:nvSpPr>
          <p:cNvPr id="20497" name="Rectangle 19">
            <a:extLst>
              <a:ext uri="{FF2B5EF4-FFF2-40B4-BE49-F238E27FC236}">
                <a16:creationId xmlns:a16="http://schemas.microsoft.com/office/drawing/2014/main" id="{FF468613-386A-4000-B1EF-25FA77AB6515}"/>
              </a:ext>
            </a:extLst>
          </p:cNvPr>
          <p:cNvSpPr>
            <a:spLocks noChangeArrowheads="1"/>
          </p:cNvSpPr>
          <p:nvPr/>
        </p:nvSpPr>
        <p:spPr bwMode="auto">
          <a:xfrm>
            <a:off x="2189958" y="1443038"/>
            <a:ext cx="238125" cy="1725612"/>
          </a:xfrm>
          <a:prstGeom prst="rect">
            <a:avLst/>
          </a:prstGeom>
          <a:solidFill>
            <a:srgbClr val="0066CC"/>
          </a:solidFill>
          <a:ln w="25400">
            <a:solidFill>
              <a:srgbClr val="00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98" name="Rectangle 20">
            <a:extLst>
              <a:ext uri="{FF2B5EF4-FFF2-40B4-BE49-F238E27FC236}">
                <a16:creationId xmlns:a16="http://schemas.microsoft.com/office/drawing/2014/main" id="{9C7B0547-66BE-428B-825B-776CF06C2771}"/>
              </a:ext>
            </a:extLst>
          </p:cNvPr>
          <p:cNvSpPr>
            <a:spLocks noChangeArrowheads="1"/>
          </p:cNvSpPr>
          <p:nvPr/>
        </p:nvSpPr>
        <p:spPr bwMode="auto">
          <a:xfrm>
            <a:off x="6184107" y="1790700"/>
            <a:ext cx="358271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687388" eaLnBrk="0" hangingPunct="0">
              <a:defRPr>
                <a:solidFill>
                  <a:schemeClr val="tx1"/>
                </a:solidFill>
                <a:latin typeface="Arial" panose="020B0604020202020204" pitchFamily="34" charset="0"/>
                <a:cs typeface="Arial" panose="020B0604020202020204" pitchFamily="34" charset="0"/>
              </a:defRPr>
            </a:lvl1pPr>
            <a:lvl2pPr marL="742950" indent="-285750" defTabSz="687388" eaLnBrk="0" hangingPunct="0">
              <a:defRPr>
                <a:solidFill>
                  <a:schemeClr val="tx1"/>
                </a:solidFill>
                <a:latin typeface="Arial" panose="020B0604020202020204" pitchFamily="34" charset="0"/>
                <a:cs typeface="Arial" panose="020B0604020202020204" pitchFamily="34" charset="0"/>
              </a:defRPr>
            </a:lvl2pPr>
            <a:lvl3pPr marL="1143000" indent="-228600" defTabSz="687388" eaLnBrk="0" hangingPunct="0">
              <a:defRPr>
                <a:solidFill>
                  <a:schemeClr val="tx1"/>
                </a:solidFill>
                <a:latin typeface="Arial" panose="020B0604020202020204" pitchFamily="34" charset="0"/>
                <a:cs typeface="Arial" panose="020B0604020202020204" pitchFamily="34" charset="0"/>
              </a:defRPr>
            </a:lvl3pPr>
            <a:lvl4pPr marL="1600200" indent="-228600" defTabSz="687388" eaLnBrk="0" hangingPunct="0">
              <a:defRPr>
                <a:solidFill>
                  <a:schemeClr val="tx1"/>
                </a:solidFill>
                <a:latin typeface="Arial" panose="020B0604020202020204" pitchFamily="34" charset="0"/>
                <a:cs typeface="Arial" panose="020B0604020202020204" pitchFamily="34" charset="0"/>
              </a:defRPr>
            </a:lvl4pPr>
            <a:lvl5pPr marL="2057400" indent="-228600" defTabSz="687388" eaLnBrk="0" hangingPunct="0">
              <a:defRPr>
                <a:solidFill>
                  <a:schemeClr val="tx1"/>
                </a:solidFill>
                <a:latin typeface="Arial" panose="020B0604020202020204" pitchFamily="34" charset="0"/>
                <a:cs typeface="Arial" panose="020B0604020202020204" pitchFamily="34" charset="0"/>
              </a:defRPr>
            </a:lvl5pPr>
            <a:lvl6pPr marL="2514600" indent="-228600" defTabSz="687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7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7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7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sz="2400" b="1" dirty="0">
                <a:solidFill>
                  <a:schemeClr val="bg2"/>
                </a:solidFill>
              </a:rPr>
              <a:t>Plazmatická membrána</a:t>
            </a:r>
            <a:endParaRPr lang="fr-FR" altLang="cs-CZ" sz="2400" b="1" dirty="0">
              <a:solidFill>
                <a:schemeClr val="bg2"/>
              </a:solidFill>
            </a:endParaRPr>
          </a:p>
        </p:txBody>
      </p:sp>
      <p:sp>
        <p:nvSpPr>
          <p:cNvPr id="20499" name="Line 21">
            <a:extLst>
              <a:ext uri="{FF2B5EF4-FFF2-40B4-BE49-F238E27FC236}">
                <a16:creationId xmlns:a16="http://schemas.microsoft.com/office/drawing/2014/main" id="{6D121FCB-47F3-49C7-969C-913561B7ADB9}"/>
              </a:ext>
            </a:extLst>
          </p:cNvPr>
          <p:cNvSpPr>
            <a:spLocks noChangeShapeType="1"/>
          </p:cNvSpPr>
          <p:nvPr/>
        </p:nvSpPr>
        <p:spPr bwMode="auto">
          <a:xfrm>
            <a:off x="3718720" y="4824413"/>
            <a:ext cx="1585913" cy="7874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0" name="Line 22">
            <a:extLst>
              <a:ext uri="{FF2B5EF4-FFF2-40B4-BE49-F238E27FC236}">
                <a16:creationId xmlns:a16="http://schemas.microsoft.com/office/drawing/2014/main" id="{DC0CE2E5-CD92-4C66-853C-A8A1DF8D692A}"/>
              </a:ext>
            </a:extLst>
          </p:cNvPr>
          <p:cNvSpPr>
            <a:spLocks noChangeShapeType="1"/>
          </p:cNvSpPr>
          <p:nvPr/>
        </p:nvSpPr>
        <p:spPr bwMode="auto">
          <a:xfrm flipV="1">
            <a:off x="4423569" y="4467225"/>
            <a:ext cx="877888"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1" name="Text Box 23">
            <a:extLst>
              <a:ext uri="{FF2B5EF4-FFF2-40B4-BE49-F238E27FC236}">
                <a16:creationId xmlns:a16="http://schemas.microsoft.com/office/drawing/2014/main" id="{3D240090-7C99-40A7-8B4A-E7FE31DFCD9C}"/>
              </a:ext>
            </a:extLst>
          </p:cNvPr>
          <p:cNvSpPr txBox="1">
            <a:spLocks noChangeArrowheads="1"/>
          </p:cNvSpPr>
          <p:nvPr/>
        </p:nvSpPr>
        <p:spPr bwMode="auto">
          <a:xfrm>
            <a:off x="5452270" y="2879726"/>
            <a:ext cx="40607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400" b="1" dirty="0">
                <a:solidFill>
                  <a:srgbClr val="339933"/>
                </a:solidFill>
              </a:rPr>
              <a:t>Mitochondriální biogeneze</a:t>
            </a:r>
            <a:endParaRPr lang="fr-FR" altLang="cs-CZ" sz="2400" b="1" dirty="0">
              <a:solidFill>
                <a:srgbClr val="339933"/>
              </a:solidFill>
            </a:endParaRPr>
          </a:p>
          <a:p>
            <a:pPr eaLnBrk="1" hangingPunct="1"/>
            <a:r>
              <a:rPr lang="fr-FR" altLang="cs-CZ" sz="2400" b="1" dirty="0">
                <a:solidFill>
                  <a:srgbClr val="339933"/>
                </a:solidFill>
              </a:rPr>
              <a:t>                (PGC1)</a:t>
            </a:r>
          </a:p>
        </p:txBody>
      </p:sp>
      <p:sp>
        <p:nvSpPr>
          <p:cNvPr id="20502" name="Text Box 24">
            <a:extLst>
              <a:ext uri="{FF2B5EF4-FFF2-40B4-BE49-F238E27FC236}">
                <a16:creationId xmlns:a16="http://schemas.microsoft.com/office/drawing/2014/main" id="{898D562B-A090-470B-9506-0C875F50554B}"/>
              </a:ext>
            </a:extLst>
          </p:cNvPr>
          <p:cNvSpPr txBox="1">
            <a:spLocks noChangeArrowheads="1"/>
          </p:cNvSpPr>
          <p:nvPr/>
        </p:nvSpPr>
        <p:spPr bwMode="auto">
          <a:xfrm>
            <a:off x="5452270" y="4238625"/>
            <a:ext cx="2820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400" b="1" dirty="0">
                <a:solidFill>
                  <a:srgbClr val="339933"/>
                </a:solidFill>
              </a:rPr>
              <a:t>Transkripce </a:t>
            </a:r>
            <a:r>
              <a:rPr lang="fr-FR" altLang="cs-CZ" sz="2400" b="1" dirty="0">
                <a:solidFill>
                  <a:srgbClr val="339933"/>
                </a:solidFill>
              </a:rPr>
              <a:t>UCP1</a:t>
            </a:r>
          </a:p>
        </p:txBody>
      </p:sp>
      <p:sp>
        <p:nvSpPr>
          <p:cNvPr id="20503" name="Text Box 25">
            <a:extLst>
              <a:ext uri="{FF2B5EF4-FFF2-40B4-BE49-F238E27FC236}">
                <a16:creationId xmlns:a16="http://schemas.microsoft.com/office/drawing/2014/main" id="{CA15E3B6-3941-4B7D-AA96-BAE1E26476D1}"/>
              </a:ext>
            </a:extLst>
          </p:cNvPr>
          <p:cNvSpPr txBox="1">
            <a:spLocks noChangeArrowheads="1"/>
          </p:cNvSpPr>
          <p:nvPr/>
        </p:nvSpPr>
        <p:spPr bwMode="auto">
          <a:xfrm>
            <a:off x="5452269" y="5518150"/>
            <a:ext cx="2097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rgbClr val="339933"/>
                </a:solidFill>
              </a:rPr>
              <a:t>Lipol</a:t>
            </a:r>
            <a:r>
              <a:rPr lang="cs-CZ" altLang="cs-CZ" sz="2400" b="1" dirty="0" err="1">
                <a:solidFill>
                  <a:srgbClr val="339933"/>
                </a:solidFill>
              </a:rPr>
              <a:t>ýza</a:t>
            </a:r>
            <a:r>
              <a:rPr lang="fr-FR" altLang="cs-CZ" sz="2400" b="1" dirty="0">
                <a:solidFill>
                  <a:srgbClr val="339933"/>
                </a:solidFill>
              </a:rPr>
              <a:t> (FA)</a:t>
            </a:r>
          </a:p>
        </p:txBody>
      </p:sp>
      <p:sp>
        <p:nvSpPr>
          <p:cNvPr id="20504" name="Line 26">
            <a:extLst>
              <a:ext uri="{FF2B5EF4-FFF2-40B4-BE49-F238E27FC236}">
                <a16:creationId xmlns:a16="http://schemas.microsoft.com/office/drawing/2014/main" id="{AC151F40-77F3-44F4-B7E4-234EDB1F8C7C}"/>
              </a:ext>
            </a:extLst>
          </p:cNvPr>
          <p:cNvSpPr>
            <a:spLocks noChangeShapeType="1"/>
          </p:cNvSpPr>
          <p:nvPr/>
        </p:nvSpPr>
        <p:spPr bwMode="auto">
          <a:xfrm flipV="1">
            <a:off x="7019133" y="5214938"/>
            <a:ext cx="376237" cy="29051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5" name="Line 27">
            <a:extLst>
              <a:ext uri="{FF2B5EF4-FFF2-40B4-BE49-F238E27FC236}">
                <a16:creationId xmlns:a16="http://schemas.microsoft.com/office/drawing/2014/main" id="{09E77869-8CBB-425D-9ED4-5EA6DA189FAE}"/>
              </a:ext>
            </a:extLst>
          </p:cNvPr>
          <p:cNvSpPr>
            <a:spLocks noChangeShapeType="1"/>
          </p:cNvSpPr>
          <p:nvPr/>
        </p:nvSpPr>
        <p:spPr bwMode="auto">
          <a:xfrm>
            <a:off x="7019133" y="6002338"/>
            <a:ext cx="376237" cy="29051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6" name="Text Box 28">
            <a:extLst>
              <a:ext uri="{FF2B5EF4-FFF2-40B4-BE49-F238E27FC236}">
                <a16:creationId xmlns:a16="http://schemas.microsoft.com/office/drawing/2014/main" id="{14A29440-E35A-4053-B9C7-626DE84BD5AA}"/>
              </a:ext>
            </a:extLst>
          </p:cNvPr>
          <p:cNvSpPr txBox="1">
            <a:spLocks noChangeArrowheads="1"/>
          </p:cNvSpPr>
          <p:nvPr/>
        </p:nvSpPr>
        <p:spPr bwMode="auto">
          <a:xfrm>
            <a:off x="7449345" y="4852989"/>
            <a:ext cx="14013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rgbClr val="339933"/>
                </a:solidFill>
              </a:rPr>
              <a:t>UCP1 </a:t>
            </a:r>
          </a:p>
          <a:p>
            <a:pPr eaLnBrk="1" hangingPunct="1"/>
            <a:r>
              <a:rPr lang="cs-CZ" altLang="cs-CZ" sz="2400" b="1" dirty="0">
                <a:solidFill>
                  <a:srgbClr val="339933"/>
                </a:solidFill>
              </a:rPr>
              <a:t>aktivace</a:t>
            </a:r>
            <a:endParaRPr lang="fr-FR" altLang="cs-CZ" sz="2400" b="1" dirty="0">
              <a:solidFill>
                <a:srgbClr val="339933"/>
              </a:solidFill>
            </a:endParaRPr>
          </a:p>
        </p:txBody>
      </p:sp>
      <p:sp>
        <p:nvSpPr>
          <p:cNvPr id="20507" name="Text Box 29">
            <a:extLst>
              <a:ext uri="{FF2B5EF4-FFF2-40B4-BE49-F238E27FC236}">
                <a16:creationId xmlns:a16="http://schemas.microsoft.com/office/drawing/2014/main" id="{64117A56-0DED-4A35-827C-EE8026E8E107}"/>
              </a:ext>
            </a:extLst>
          </p:cNvPr>
          <p:cNvSpPr txBox="1">
            <a:spLocks noChangeArrowheads="1"/>
          </p:cNvSpPr>
          <p:nvPr/>
        </p:nvSpPr>
        <p:spPr bwMode="auto">
          <a:xfrm>
            <a:off x="7449345" y="6078538"/>
            <a:ext cx="1584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rgbClr val="339933"/>
                </a:solidFill>
                <a:latin typeface="Symbol" panose="05050102010706020507" pitchFamily="18" charset="2"/>
              </a:rPr>
              <a:t>b</a:t>
            </a:r>
            <a:r>
              <a:rPr lang="fr-FR" altLang="cs-CZ" sz="2400" b="1" dirty="0">
                <a:solidFill>
                  <a:srgbClr val="339933"/>
                </a:solidFill>
              </a:rPr>
              <a:t> oxida</a:t>
            </a:r>
            <a:r>
              <a:rPr lang="cs-CZ" altLang="cs-CZ" sz="2400" b="1" dirty="0" err="1">
                <a:solidFill>
                  <a:srgbClr val="339933"/>
                </a:solidFill>
              </a:rPr>
              <a:t>ce</a:t>
            </a:r>
            <a:endParaRPr lang="fr-FR" altLang="cs-CZ" sz="2400" b="1" dirty="0">
              <a:solidFill>
                <a:srgbClr val="339933"/>
              </a:solidFill>
            </a:endParaRPr>
          </a:p>
        </p:txBody>
      </p:sp>
      <p:sp>
        <p:nvSpPr>
          <p:cNvPr id="20508" name="Line 30">
            <a:extLst>
              <a:ext uri="{FF2B5EF4-FFF2-40B4-BE49-F238E27FC236}">
                <a16:creationId xmlns:a16="http://schemas.microsoft.com/office/drawing/2014/main" id="{032B1F16-25AE-40A2-93BE-9DE29FB6DD41}"/>
              </a:ext>
            </a:extLst>
          </p:cNvPr>
          <p:cNvSpPr>
            <a:spLocks noChangeShapeType="1"/>
          </p:cNvSpPr>
          <p:nvPr/>
        </p:nvSpPr>
        <p:spPr bwMode="auto">
          <a:xfrm flipV="1">
            <a:off x="3718720" y="3357563"/>
            <a:ext cx="1585913" cy="7874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9" name="Rectangle 31">
            <a:extLst>
              <a:ext uri="{FF2B5EF4-FFF2-40B4-BE49-F238E27FC236}">
                <a16:creationId xmlns:a16="http://schemas.microsoft.com/office/drawing/2014/main" id="{CAB698D5-67F0-4E5B-AC01-1CC5B04CD380}"/>
              </a:ext>
            </a:extLst>
          </p:cNvPr>
          <p:cNvSpPr>
            <a:spLocks noChangeArrowheads="1"/>
          </p:cNvSpPr>
          <p:nvPr/>
        </p:nvSpPr>
        <p:spPr bwMode="auto">
          <a:xfrm rot="5400000">
            <a:off x="8227028" y="4381282"/>
            <a:ext cx="3908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000" b="1" dirty="0">
                <a:solidFill>
                  <a:srgbClr val="CC0000"/>
                </a:solidFill>
              </a:rPr>
              <a:t>T</a:t>
            </a:r>
            <a:r>
              <a:rPr lang="cs-CZ" altLang="cs-CZ" sz="2000" b="1" dirty="0">
                <a:solidFill>
                  <a:srgbClr val="CC0000"/>
                </a:solidFill>
              </a:rPr>
              <a:t>ERMOGENEZE</a:t>
            </a:r>
            <a:endParaRPr lang="fr-FR" altLang="cs-CZ" sz="2000" b="1" dirty="0">
              <a:solidFill>
                <a:srgbClr val="CC0000"/>
              </a:solidFill>
            </a:endParaRPr>
          </a:p>
        </p:txBody>
      </p:sp>
      <p:sp>
        <p:nvSpPr>
          <p:cNvPr id="20510" name="Text Box 32">
            <a:extLst>
              <a:ext uri="{FF2B5EF4-FFF2-40B4-BE49-F238E27FC236}">
                <a16:creationId xmlns:a16="http://schemas.microsoft.com/office/drawing/2014/main" id="{239C07FC-C161-46D3-9A54-758A82AF4417}"/>
              </a:ext>
            </a:extLst>
          </p:cNvPr>
          <p:cNvSpPr txBox="1">
            <a:spLocks noChangeArrowheads="1"/>
          </p:cNvSpPr>
          <p:nvPr/>
        </p:nvSpPr>
        <p:spPr bwMode="auto">
          <a:xfrm>
            <a:off x="526757" y="105570"/>
            <a:ext cx="93137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dirty="0"/>
              <a:t>Adrenergní kontrola metabolismu hnědých adipocytů</a:t>
            </a:r>
            <a:endParaRPr lang="fr-FR" altLang="cs-CZ" sz="2800" b="1" dirty="0"/>
          </a:p>
        </p:txBody>
      </p:sp>
      <p:sp>
        <p:nvSpPr>
          <p:cNvPr id="33" name="Rectangle 12">
            <a:extLst>
              <a:ext uri="{FF2B5EF4-FFF2-40B4-BE49-F238E27FC236}">
                <a16:creationId xmlns:a16="http://schemas.microsoft.com/office/drawing/2014/main" id="{912C5E19-5902-4482-A965-16EDFEC722D8}"/>
              </a:ext>
            </a:extLst>
          </p:cNvPr>
          <p:cNvSpPr/>
          <p:nvPr/>
        </p:nvSpPr>
        <p:spPr>
          <a:xfrm>
            <a:off x="-5079" y="73332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88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liver">
            <a:extLst>
              <a:ext uri="{FF2B5EF4-FFF2-40B4-BE49-F238E27FC236}">
                <a16:creationId xmlns:a16="http://schemas.microsoft.com/office/drawing/2014/main" id="{64C8F9D3-4172-474B-9646-01E9F9541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7395" y="4135439"/>
            <a:ext cx="217646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9" name="Group 3">
            <a:extLst>
              <a:ext uri="{FF2B5EF4-FFF2-40B4-BE49-F238E27FC236}">
                <a16:creationId xmlns:a16="http://schemas.microsoft.com/office/drawing/2014/main" id="{C540EA2D-117E-43FF-B63C-A7E8165D8B8B}"/>
              </a:ext>
            </a:extLst>
          </p:cNvPr>
          <p:cNvGrpSpPr>
            <a:grpSpLocks/>
          </p:cNvGrpSpPr>
          <p:nvPr/>
        </p:nvGrpSpPr>
        <p:grpSpPr bwMode="auto">
          <a:xfrm>
            <a:off x="894557" y="4484559"/>
            <a:ext cx="2663825" cy="855663"/>
            <a:chOff x="995" y="1419"/>
            <a:chExt cx="1208" cy="434"/>
          </a:xfrm>
        </p:grpSpPr>
        <p:sp>
          <p:nvSpPr>
            <p:cNvPr id="35030" name="Freeform 4">
              <a:extLst>
                <a:ext uri="{FF2B5EF4-FFF2-40B4-BE49-F238E27FC236}">
                  <a16:creationId xmlns:a16="http://schemas.microsoft.com/office/drawing/2014/main" id="{1445D3F6-4062-424F-8A4B-69F2E8EC99ED}"/>
                </a:ext>
              </a:extLst>
            </p:cNvPr>
            <p:cNvSpPr>
              <a:spLocks/>
            </p:cNvSpPr>
            <p:nvPr/>
          </p:nvSpPr>
          <p:spPr bwMode="auto">
            <a:xfrm rot="-5400000">
              <a:off x="1382" y="1032"/>
              <a:ext cx="434" cy="1208"/>
            </a:xfrm>
            <a:custGeom>
              <a:avLst/>
              <a:gdLst>
                <a:gd name="T0" fmla="*/ 436 w 728"/>
                <a:gd name="T1" fmla="*/ 0 h 1608"/>
                <a:gd name="T2" fmla="*/ 300 w 728"/>
                <a:gd name="T3" fmla="*/ 0 h 1608"/>
                <a:gd name="T4" fmla="*/ 308 w 728"/>
                <a:gd name="T5" fmla="*/ 60 h 1608"/>
                <a:gd name="T6" fmla="*/ 268 w 728"/>
                <a:gd name="T7" fmla="*/ 164 h 1608"/>
                <a:gd name="T8" fmla="*/ 196 w 728"/>
                <a:gd name="T9" fmla="*/ 304 h 1608"/>
                <a:gd name="T10" fmla="*/ 96 w 728"/>
                <a:gd name="T11" fmla="*/ 468 h 1608"/>
                <a:gd name="T12" fmla="*/ 32 w 728"/>
                <a:gd name="T13" fmla="*/ 640 h 1608"/>
                <a:gd name="T14" fmla="*/ 8 w 728"/>
                <a:gd name="T15" fmla="*/ 768 h 1608"/>
                <a:gd name="T16" fmla="*/ 0 w 728"/>
                <a:gd name="T17" fmla="*/ 920 h 1608"/>
                <a:gd name="T18" fmla="*/ 52 w 728"/>
                <a:gd name="T19" fmla="*/ 1104 h 1608"/>
                <a:gd name="T20" fmla="*/ 156 w 728"/>
                <a:gd name="T21" fmla="*/ 1272 h 1608"/>
                <a:gd name="T22" fmla="*/ 240 w 728"/>
                <a:gd name="T23" fmla="*/ 1384 h 1608"/>
                <a:gd name="T24" fmla="*/ 296 w 728"/>
                <a:gd name="T25" fmla="*/ 1464 h 1608"/>
                <a:gd name="T26" fmla="*/ 324 w 728"/>
                <a:gd name="T27" fmla="*/ 1528 h 1608"/>
                <a:gd name="T28" fmla="*/ 312 w 728"/>
                <a:gd name="T29" fmla="*/ 1608 h 1608"/>
                <a:gd name="T30" fmla="*/ 416 w 728"/>
                <a:gd name="T31" fmla="*/ 1600 h 1608"/>
                <a:gd name="T32" fmla="*/ 416 w 728"/>
                <a:gd name="T33" fmla="*/ 1536 h 1608"/>
                <a:gd name="T34" fmla="*/ 432 w 728"/>
                <a:gd name="T35" fmla="*/ 1472 h 1608"/>
                <a:gd name="T36" fmla="*/ 536 w 728"/>
                <a:gd name="T37" fmla="*/ 1320 h 1608"/>
                <a:gd name="T38" fmla="*/ 652 w 728"/>
                <a:gd name="T39" fmla="*/ 1156 h 1608"/>
                <a:gd name="T40" fmla="*/ 712 w 728"/>
                <a:gd name="T41" fmla="*/ 1004 h 1608"/>
                <a:gd name="T42" fmla="*/ 728 w 728"/>
                <a:gd name="T43" fmla="*/ 768 h 1608"/>
                <a:gd name="T44" fmla="*/ 700 w 728"/>
                <a:gd name="T45" fmla="*/ 632 h 1608"/>
                <a:gd name="T46" fmla="*/ 656 w 728"/>
                <a:gd name="T47" fmla="*/ 496 h 1608"/>
                <a:gd name="T48" fmla="*/ 548 w 728"/>
                <a:gd name="T49" fmla="*/ 320 h 1608"/>
                <a:gd name="T50" fmla="*/ 448 w 728"/>
                <a:gd name="T51" fmla="*/ 156 h 1608"/>
                <a:gd name="T52" fmla="*/ 424 w 728"/>
                <a:gd name="T53" fmla="*/ 72 h 1608"/>
                <a:gd name="T54" fmla="*/ 436 w 728"/>
                <a:gd name="T55" fmla="*/ 0 h 16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8"/>
                <a:gd name="T85" fmla="*/ 0 h 1608"/>
                <a:gd name="T86" fmla="*/ 728 w 728"/>
                <a:gd name="T87" fmla="*/ 1608 h 16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8" h="1608">
                  <a:moveTo>
                    <a:pt x="436" y="0"/>
                  </a:moveTo>
                  <a:lnTo>
                    <a:pt x="300" y="0"/>
                  </a:lnTo>
                  <a:lnTo>
                    <a:pt x="308" y="60"/>
                  </a:lnTo>
                  <a:lnTo>
                    <a:pt x="268" y="164"/>
                  </a:lnTo>
                  <a:lnTo>
                    <a:pt x="196" y="304"/>
                  </a:lnTo>
                  <a:lnTo>
                    <a:pt x="96" y="468"/>
                  </a:lnTo>
                  <a:lnTo>
                    <a:pt x="32" y="640"/>
                  </a:lnTo>
                  <a:lnTo>
                    <a:pt x="8" y="768"/>
                  </a:lnTo>
                  <a:lnTo>
                    <a:pt x="0" y="920"/>
                  </a:lnTo>
                  <a:lnTo>
                    <a:pt x="52" y="1104"/>
                  </a:lnTo>
                  <a:lnTo>
                    <a:pt x="156" y="1272"/>
                  </a:lnTo>
                  <a:lnTo>
                    <a:pt x="240" y="1384"/>
                  </a:lnTo>
                  <a:lnTo>
                    <a:pt x="296" y="1464"/>
                  </a:lnTo>
                  <a:lnTo>
                    <a:pt x="324" y="1528"/>
                  </a:lnTo>
                  <a:lnTo>
                    <a:pt x="312" y="1608"/>
                  </a:lnTo>
                  <a:lnTo>
                    <a:pt x="416" y="1600"/>
                  </a:lnTo>
                  <a:lnTo>
                    <a:pt x="416" y="1536"/>
                  </a:lnTo>
                  <a:lnTo>
                    <a:pt x="432" y="1472"/>
                  </a:lnTo>
                  <a:lnTo>
                    <a:pt x="536" y="1320"/>
                  </a:lnTo>
                  <a:lnTo>
                    <a:pt x="652" y="1156"/>
                  </a:lnTo>
                  <a:lnTo>
                    <a:pt x="712" y="1004"/>
                  </a:lnTo>
                  <a:lnTo>
                    <a:pt x="728" y="768"/>
                  </a:lnTo>
                  <a:lnTo>
                    <a:pt x="700" y="632"/>
                  </a:lnTo>
                  <a:lnTo>
                    <a:pt x="656" y="496"/>
                  </a:lnTo>
                  <a:lnTo>
                    <a:pt x="548" y="320"/>
                  </a:lnTo>
                  <a:lnTo>
                    <a:pt x="448" y="156"/>
                  </a:lnTo>
                  <a:lnTo>
                    <a:pt x="424" y="72"/>
                  </a:lnTo>
                  <a:lnTo>
                    <a:pt x="436" y="0"/>
                  </a:lnTo>
                  <a:close/>
                </a:path>
              </a:pathLst>
            </a:custGeom>
            <a:solidFill>
              <a:srgbClr val="A50021"/>
            </a:solidFill>
            <a:ln w="12700">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1" name="Freeform 5">
              <a:extLst>
                <a:ext uri="{FF2B5EF4-FFF2-40B4-BE49-F238E27FC236}">
                  <a16:creationId xmlns:a16="http://schemas.microsoft.com/office/drawing/2014/main" id="{9A3FC31F-7805-4D81-A06C-0090238D7A09}"/>
                </a:ext>
              </a:extLst>
            </p:cNvPr>
            <p:cNvSpPr>
              <a:spLocks/>
            </p:cNvSpPr>
            <p:nvPr/>
          </p:nvSpPr>
          <p:spPr bwMode="auto">
            <a:xfrm rot="-5400000">
              <a:off x="1501" y="1141"/>
              <a:ext cx="178" cy="1167"/>
            </a:xfrm>
            <a:custGeom>
              <a:avLst/>
              <a:gdLst>
                <a:gd name="T0" fmla="*/ 219 w 252"/>
                <a:gd name="T1" fmla="*/ 9 h 1453"/>
                <a:gd name="T2" fmla="*/ 227 w 252"/>
                <a:gd name="T3" fmla="*/ 77 h 1453"/>
                <a:gd name="T4" fmla="*/ 71 w 252"/>
                <a:gd name="T5" fmla="*/ 473 h 1453"/>
                <a:gd name="T6" fmla="*/ 11 w 252"/>
                <a:gd name="T7" fmla="*/ 833 h 1453"/>
                <a:gd name="T8" fmla="*/ 135 w 252"/>
                <a:gd name="T9" fmla="*/ 1205 h 1453"/>
                <a:gd name="T10" fmla="*/ 231 w 252"/>
                <a:gd name="T11" fmla="*/ 1385 h 1453"/>
                <a:gd name="T12" fmla="*/ 243 w 252"/>
                <a:gd name="T13" fmla="*/ 1453 h 1453"/>
                <a:gd name="T14" fmla="*/ 0 60000 65536"/>
                <a:gd name="T15" fmla="*/ 0 60000 65536"/>
                <a:gd name="T16" fmla="*/ 0 60000 65536"/>
                <a:gd name="T17" fmla="*/ 0 60000 65536"/>
                <a:gd name="T18" fmla="*/ 0 60000 65536"/>
                <a:gd name="T19" fmla="*/ 0 60000 65536"/>
                <a:gd name="T20" fmla="*/ 0 60000 65536"/>
                <a:gd name="T21" fmla="*/ 0 w 252"/>
                <a:gd name="T22" fmla="*/ 0 h 1453"/>
                <a:gd name="T23" fmla="*/ 252 w 252"/>
                <a:gd name="T24" fmla="*/ 1453 h 14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2" h="1453">
                  <a:moveTo>
                    <a:pt x="219" y="9"/>
                  </a:moveTo>
                  <a:cubicBezTo>
                    <a:pt x="235" y="4"/>
                    <a:pt x="252" y="0"/>
                    <a:pt x="227" y="77"/>
                  </a:cubicBezTo>
                  <a:cubicBezTo>
                    <a:pt x="202" y="154"/>
                    <a:pt x="107" y="347"/>
                    <a:pt x="71" y="473"/>
                  </a:cubicBezTo>
                  <a:cubicBezTo>
                    <a:pt x="35" y="599"/>
                    <a:pt x="0" y="711"/>
                    <a:pt x="11" y="833"/>
                  </a:cubicBezTo>
                  <a:cubicBezTo>
                    <a:pt x="22" y="955"/>
                    <a:pt x="98" y="1113"/>
                    <a:pt x="135" y="1205"/>
                  </a:cubicBezTo>
                  <a:cubicBezTo>
                    <a:pt x="172" y="1297"/>
                    <a:pt x="213" y="1344"/>
                    <a:pt x="231" y="1385"/>
                  </a:cubicBezTo>
                  <a:cubicBezTo>
                    <a:pt x="249" y="1426"/>
                    <a:pt x="242" y="1439"/>
                    <a:pt x="243" y="145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2" name="Freeform 6">
              <a:extLst>
                <a:ext uri="{FF2B5EF4-FFF2-40B4-BE49-F238E27FC236}">
                  <a16:creationId xmlns:a16="http://schemas.microsoft.com/office/drawing/2014/main" id="{53652823-E559-4DBD-B96D-334CACBE4573}"/>
                </a:ext>
              </a:extLst>
            </p:cNvPr>
            <p:cNvSpPr>
              <a:spLocks/>
            </p:cNvSpPr>
            <p:nvPr/>
          </p:nvSpPr>
          <p:spPr bwMode="auto">
            <a:xfrm rot="16200000" flipH="1">
              <a:off x="1500" y="956"/>
              <a:ext cx="179" cy="1167"/>
            </a:xfrm>
            <a:custGeom>
              <a:avLst/>
              <a:gdLst>
                <a:gd name="T0" fmla="*/ 219 w 252"/>
                <a:gd name="T1" fmla="*/ 9 h 1453"/>
                <a:gd name="T2" fmla="*/ 227 w 252"/>
                <a:gd name="T3" fmla="*/ 77 h 1453"/>
                <a:gd name="T4" fmla="*/ 71 w 252"/>
                <a:gd name="T5" fmla="*/ 473 h 1453"/>
                <a:gd name="T6" fmla="*/ 11 w 252"/>
                <a:gd name="T7" fmla="*/ 833 h 1453"/>
                <a:gd name="T8" fmla="*/ 135 w 252"/>
                <a:gd name="T9" fmla="*/ 1205 h 1453"/>
                <a:gd name="T10" fmla="*/ 231 w 252"/>
                <a:gd name="T11" fmla="*/ 1385 h 1453"/>
                <a:gd name="T12" fmla="*/ 243 w 252"/>
                <a:gd name="T13" fmla="*/ 1453 h 1453"/>
                <a:gd name="T14" fmla="*/ 0 60000 65536"/>
                <a:gd name="T15" fmla="*/ 0 60000 65536"/>
                <a:gd name="T16" fmla="*/ 0 60000 65536"/>
                <a:gd name="T17" fmla="*/ 0 60000 65536"/>
                <a:gd name="T18" fmla="*/ 0 60000 65536"/>
                <a:gd name="T19" fmla="*/ 0 60000 65536"/>
                <a:gd name="T20" fmla="*/ 0 60000 65536"/>
                <a:gd name="T21" fmla="*/ 0 w 252"/>
                <a:gd name="T22" fmla="*/ 0 h 1453"/>
                <a:gd name="T23" fmla="*/ 252 w 252"/>
                <a:gd name="T24" fmla="*/ 1453 h 14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2" h="1453">
                  <a:moveTo>
                    <a:pt x="219" y="9"/>
                  </a:moveTo>
                  <a:cubicBezTo>
                    <a:pt x="235" y="4"/>
                    <a:pt x="252" y="0"/>
                    <a:pt x="227" y="77"/>
                  </a:cubicBezTo>
                  <a:cubicBezTo>
                    <a:pt x="202" y="154"/>
                    <a:pt x="107" y="347"/>
                    <a:pt x="71" y="473"/>
                  </a:cubicBezTo>
                  <a:cubicBezTo>
                    <a:pt x="35" y="599"/>
                    <a:pt x="0" y="711"/>
                    <a:pt x="11" y="833"/>
                  </a:cubicBezTo>
                  <a:cubicBezTo>
                    <a:pt x="22" y="955"/>
                    <a:pt x="98" y="1113"/>
                    <a:pt x="135" y="1205"/>
                  </a:cubicBezTo>
                  <a:cubicBezTo>
                    <a:pt x="172" y="1297"/>
                    <a:pt x="213" y="1344"/>
                    <a:pt x="231" y="1385"/>
                  </a:cubicBezTo>
                  <a:cubicBezTo>
                    <a:pt x="249" y="1426"/>
                    <a:pt x="242" y="1439"/>
                    <a:pt x="243" y="145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3" name="Freeform 7">
              <a:extLst>
                <a:ext uri="{FF2B5EF4-FFF2-40B4-BE49-F238E27FC236}">
                  <a16:creationId xmlns:a16="http://schemas.microsoft.com/office/drawing/2014/main" id="{7A1442A1-4038-4B8C-9D25-BD6427625761}"/>
                </a:ext>
              </a:extLst>
            </p:cNvPr>
            <p:cNvSpPr>
              <a:spLocks/>
            </p:cNvSpPr>
            <p:nvPr/>
          </p:nvSpPr>
          <p:spPr bwMode="auto">
            <a:xfrm rot="-5400000">
              <a:off x="1517" y="1205"/>
              <a:ext cx="145" cy="1018"/>
            </a:xfrm>
            <a:custGeom>
              <a:avLst/>
              <a:gdLst>
                <a:gd name="T0" fmla="*/ 205 w 205"/>
                <a:gd name="T1" fmla="*/ 0 h 1268"/>
                <a:gd name="T2" fmla="*/ 153 w 205"/>
                <a:gd name="T3" fmla="*/ 192 h 1268"/>
                <a:gd name="T4" fmla="*/ 53 w 205"/>
                <a:gd name="T5" fmla="*/ 476 h 1268"/>
                <a:gd name="T6" fmla="*/ 25 w 205"/>
                <a:gd name="T7" fmla="*/ 728 h 1268"/>
                <a:gd name="T8" fmla="*/ 205 w 205"/>
                <a:gd name="T9" fmla="*/ 1268 h 1268"/>
                <a:gd name="T10" fmla="*/ 0 60000 65536"/>
                <a:gd name="T11" fmla="*/ 0 60000 65536"/>
                <a:gd name="T12" fmla="*/ 0 60000 65536"/>
                <a:gd name="T13" fmla="*/ 0 60000 65536"/>
                <a:gd name="T14" fmla="*/ 0 60000 65536"/>
                <a:gd name="T15" fmla="*/ 0 w 205"/>
                <a:gd name="T16" fmla="*/ 0 h 1268"/>
                <a:gd name="T17" fmla="*/ 205 w 205"/>
                <a:gd name="T18" fmla="*/ 1268 h 1268"/>
              </a:gdLst>
              <a:ahLst/>
              <a:cxnLst>
                <a:cxn ang="T10">
                  <a:pos x="T0" y="T1"/>
                </a:cxn>
                <a:cxn ang="T11">
                  <a:pos x="T2" y="T3"/>
                </a:cxn>
                <a:cxn ang="T12">
                  <a:pos x="T4" y="T5"/>
                </a:cxn>
                <a:cxn ang="T13">
                  <a:pos x="T6" y="T7"/>
                </a:cxn>
                <a:cxn ang="T14">
                  <a:pos x="T8" y="T9"/>
                </a:cxn>
              </a:cxnLst>
              <a:rect l="T15" t="T16" r="T17" b="T18"/>
              <a:pathLst>
                <a:path w="205" h="1268">
                  <a:moveTo>
                    <a:pt x="205" y="0"/>
                  </a:moveTo>
                  <a:cubicBezTo>
                    <a:pt x="191" y="56"/>
                    <a:pt x="178" y="113"/>
                    <a:pt x="153" y="192"/>
                  </a:cubicBezTo>
                  <a:cubicBezTo>
                    <a:pt x="128" y="271"/>
                    <a:pt x="74" y="387"/>
                    <a:pt x="53" y="476"/>
                  </a:cubicBezTo>
                  <a:cubicBezTo>
                    <a:pt x="32" y="565"/>
                    <a:pt x="0" y="596"/>
                    <a:pt x="25" y="728"/>
                  </a:cubicBezTo>
                  <a:cubicBezTo>
                    <a:pt x="50" y="860"/>
                    <a:pt x="127" y="1064"/>
                    <a:pt x="205" y="1268"/>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4" name="Freeform 8">
              <a:extLst>
                <a:ext uri="{FF2B5EF4-FFF2-40B4-BE49-F238E27FC236}">
                  <a16:creationId xmlns:a16="http://schemas.microsoft.com/office/drawing/2014/main" id="{9117E924-CBB6-4A27-88E1-6F9DA90D5187}"/>
                </a:ext>
              </a:extLst>
            </p:cNvPr>
            <p:cNvSpPr>
              <a:spLocks/>
            </p:cNvSpPr>
            <p:nvPr/>
          </p:nvSpPr>
          <p:spPr bwMode="auto">
            <a:xfrm rot="16200000" flipH="1">
              <a:off x="1517" y="1044"/>
              <a:ext cx="146" cy="1018"/>
            </a:xfrm>
            <a:custGeom>
              <a:avLst/>
              <a:gdLst>
                <a:gd name="T0" fmla="*/ 205 w 205"/>
                <a:gd name="T1" fmla="*/ 0 h 1268"/>
                <a:gd name="T2" fmla="*/ 153 w 205"/>
                <a:gd name="T3" fmla="*/ 192 h 1268"/>
                <a:gd name="T4" fmla="*/ 53 w 205"/>
                <a:gd name="T5" fmla="*/ 476 h 1268"/>
                <a:gd name="T6" fmla="*/ 25 w 205"/>
                <a:gd name="T7" fmla="*/ 728 h 1268"/>
                <a:gd name="T8" fmla="*/ 205 w 205"/>
                <a:gd name="T9" fmla="*/ 1268 h 1268"/>
                <a:gd name="T10" fmla="*/ 0 60000 65536"/>
                <a:gd name="T11" fmla="*/ 0 60000 65536"/>
                <a:gd name="T12" fmla="*/ 0 60000 65536"/>
                <a:gd name="T13" fmla="*/ 0 60000 65536"/>
                <a:gd name="T14" fmla="*/ 0 60000 65536"/>
                <a:gd name="T15" fmla="*/ 0 w 205"/>
                <a:gd name="T16" fmla="*/ 0 h 1268"/>
                <a:gd name="T17" fmla="*/ 205 w 205"/>
                <a:gd name="T18" fmla="*/ 1268 h 1268"/>
              </a:gdLst>
              <a:ahLst/>
              <a:cxnLst>
                <a:cxn ang="T10">
                  <a:pos x="T0" y="T1"/>
                </a:cxn>
                <a:cxn ang="T11">
                  <a:pos x="T2" y="T3"/>
                </a:cxn>
                <a:cxn ang="T12">
                  <a:pos x="T4" y="T5"/>
                </a:cxn>
                <a:cxn ang="T13">
                  <a:pos x="T6" y="T7"/>
                </a:cxn>
                <a:cxn ang="T14">
                  <a:pos x="T8" y="T9"/>
                </a:cxn>
              </a:cxnLst>
              <a:rect l="T15" t="T16" r="T17" b="T18"/>
              <a:pathLst>
                <a:path w="205" h="1268">
                  <a:moveTo>
                    <a:pt x="205" y="0"/>
                  </a:moveTo>
                  <a:cubicBezTo>
                    <a:pt x="191" y="56"/>
                    <a:pt x="178" y="113"/>
                    <a:pt x="153" y="192"/>
                  </a:cubicBezTo>
                  <a:cubicBezTo>
                    <a:pt x="128" y="271"/>
                    <a:pt x="74" y="387"/>
                    <a:pt x="53" y="476"/>
                  </a:cubicBezTo>
                  <a:cubicBezTo>
                    <a:pt x="32" y="565"/>
                    <a:pt x="0" y="596"/>
                    <a:pt x="25" y="728"/>
                  </a:cubicBezTo>
                  <a:cubicBezTo>
                    <a:pt x="50" y="860"/>
                    <a:pt x="127" y="1064"/>
                    <a:pt x="205" y="1268"/>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5" name="Freeform 9">
              <a:extLst>
                <a:ext uri="{FF2B5EF4-FFF2-40B4-BE49-F238E27FC236}">
                  <a16:creationId xmlns:a16="http://schemas.microsoft.com/office/drawing/2014/main" id="{61D481D4-F00B-431D-95DF-AA23AB55FCBF}"/>
                </a:ext>
              </a:extLst>
            </p:cNvPr>
            <p:cNvSpPr>
              <a:spLocks/>
            </p:cNvSpPr>
            <p:nvPr/>
          </p:nvSpPr>
          <p:spPr bwMode="auto">
            <a:xfrm rot="-5400000">
              <a:off x="1545" y="1202"/>
              <a:ext cx="84" cy="960"/>
            </a:xfrm>
            <a:custGeom>
              <a:avLst/>
              <a:gdLst>
                <a:gd name="T0" fmla="*/ 111 w 118"/>
                <a:gd name="T1" fmla="*/ 19 h 1195"/>
                <a:gd name="T2" fmla="*/ 111 w 118"/>
                <a:gd name="T3" fmla="*/ 43 h 1195"/>
                <a:gd name="T4" fmla="*/ 71 w 118"/>
                <a:gd name="T5" fmla="*/ 279 h 1195"/>
                <a:gd name="T6" fmla="*/ 7 w 118"/>
                <a:gd name="T7" fmla="*/ 615 h 1195"/>
                <a:gd name="T8" fmla="*/ 111 w 118"/>
                <a:gd name="T9" fmla="*/ 1195 h 1195"/>
                <a:gd name="T10" fmla="*/ 0 60000 65536"/>
                <a:gd name="T11" fmla="*/ 0 60000 65536"/>
                <a:gd name="T12" fmla="*/ 0 60000 65536"/>
                <a:gd name="T13" fmla="*/ 0 60000 65536"/>
                <a:gd name="T14" fmla="*/ 0 60000 65536"/>
                <a:gd name="T15" fmla="*/ 0 w 118"/>
                <a:gd name="T16" fmla="*/ 0 h 1195"/>
                <a:gd name="T17" fmla="*/ 118 w 118"/>
                <a:gd name="T18" fmla="*/ 1195 h 1195"/>
              </a:gdLst>
              <a:ahLst/>
              <a:cxnLst>
                <a:cxn ang="T10">
                  <a:pos x="T0" y="T1"/>
                </a:cxn>
                <a:cxn ang="T11">
                  <a:pos x="T2" y="T3"/>
                </a:cxn>
                <a:cxn ang="T12">
                  <a:pos x="T4" y="T5"/>
                </a:cxn>
                <a:cxn ang="T13">
                  <a:pos x="T6" y="T7"/>
                </a:cxn>
                <a:cxn ang="T14">
                  <a:pos x="T8" y="T9"/>
                </a:cxn>
              </a:cxnLst>
              <a:rect l="T15" t="T16" r="T17" b="T18"/>
              <a:pathLst>
                <a:path w="118" h="1195">
                  <a:moveTo>
                    <a:pt x="111" y="19"/>
                  </a:moveTo>
                  <a:cubicBezTo>
                    <a:pt x="114" y="9"/>
                    <a:pt x="118" y="0"/>
                    <a:pt x="111" y="43"/>
                  </a:cubicBezTo>
                  <a:cubicBezTo>
                    <a:pt x="104" y="86"/>
                    <a:pt x="88" y="184"/>
                    <a:pt x="71" y="279"/>
                  </a:cubicBezTo>
                  <a:cubicBezTo>
                    <a:pt x="54" y="374"/>
                    <a:pt x="0" y="462"/>
                    <a:pt x="7" y="615"/>
                  </a:cubicBezTo>
                  <a:cubicBezTo>
                    <a:pt x="14" y="768"/>
                    <a:pt x="62" y="981"/>
                    <a:pt x="111" y="1195"/>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6" name="Freeform 10">
              <a:extLst>
                <a:ext uri="{FF2B5EF4-FFF2-40B4-BE49-F238E27FC236}">
                  <a16:creationId xmlns:a16="http://schemas.microsoft.com/office/drawing/2014/main" id="{667EC7BE-2C07-437C-BEDA-73D8ECA99140}"/>
                </a:ext>
              </a:extLst>
            </p:cNvPr>
            <p:cNvSpPr>
              <a:spLocks/>
            </p:cNvSpPr>
            <p:nvPr/>
          </p:nvSpPr>
          <p:spPr bwMode="auto">
            <a:xfrm rot="16200000" flipH="1">
              <a:off x="1545" y="1108"/>
              <a:ext cx="84" cy="960"/>
            </a:xfrm>
            <a:custGeom>
              <a:avLst/>
              <a:gdLst>
                <a:gd name="T0" fmla="*/ 111 w 118"/>
                <a:gd name="T1" fmla="*/ 19 h 1195"/>
                <a:gd name="T2" fmla="*/ 111 w 118"/>
                <a:gd name="T3" fmla="*/ 43 h 1195"/>
                <a:gd name="T4" fmla="*/ 71 w 118"/>
                <a:gd name="T5" fmla="*/ 279 h 1195"/>
                <a:gd name="T6" fmla="*/ 7 w 118"/>
                <a:gd name="T7" fmla="*/ 615 h 1195"/>
                <a:gd name="T8" fmla="*/ 111 w 118"/>
                <a:gd name="T9" fmla="*/ 1195 h 1195"/>
                <a:gd name="T10" fmla="*/ 0 60000 65536"/>
                <a:gd name="T11" fmla="*/ 0 60000 65536"/>
                <a:gd name="T12" fmla="*/ 0 60000 65536"/>
                <a:gd name="T13" fmla="*/ 0 60000 65536"/>
                <a:gd name="T14" fmla="*/ 0 60000 65536"/>
                <a:gd name="T15" fmla="*/ 0 w 118"/>
                <a:gd name="T16" fmla="*/ 0 h 1195"/>
                <a:gd name="T17" fmla="*/ 118 w 118"/>
                <a:gd name="T18" fmla="*/ 1195 h 1195"/>
              </a:gdLst>
              <a:ahLst/>
              <a:cxnLst>
                <a:cxn ang="T10">
                  <a:pos x="T0" y="T1"/>
                </a:cxn>
                <a:cxn ang="T11">
                  <a:pos x="T2" y="T3"/>
                </a:cxn>
                <a:cxn ang="T12">
                  <a:pos x="T4" y="T5"/>
                </a:cxn>
                <a:cxn ang="T13">
                  <a:pos x="T6" y="T7"/>
                </a:cxn>
                <a:cxn ang="T14">
                  <a:pos x="T8" y="T9"/>
                </a:cxn>
              </a:cxnLst>
              <a:rect l="T15" t="T16" r="T17" b="T18"/>
              <a:pathLst>
                <a:path w="118" h="1195">
                  <a:moveTo>
                    <a:pt x="111" y="19"/>
                  </a:moveTo>
                  <a:cubicBezTo>
                    <a:pt x="114" y="9"/>
                    <a:pt x="118" y="0"/>
                    <a:pt x="111" y="43"/>
                  </a:cubicBezTo>
                  <a:cubicBezTo>
                    <a:pt x="104" y="86"/>
                    <a:pt x="88" y="184"/>
                    <a:pt x="71" y="279"/>
                  </a:cubicBezTo>
                  <a:cubicBezTo>
                    <a:pt x="54" y="374"/>
                    <a:pt x="0" y="462"/>
                    <a:pt x="7" y="615"/>
                  </a:cubicBezTo>
                  <a:cubicBezTo>
                    <a:pt x="14" y="768"/>
                    <a:pt x="62" y="981"/>
                    <a:pt x="111" y="1195"/>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7" name="Freeform 11">
              <a:extLst>
                <a:ext uri="{FF2B5EF4-FFF2-40B4-BE49-F238E27FC236}">
                  <a16:creationId xmlns:a16="http://schemas.microsoft.com/office/drawing/2014/main" id="{FCDA768A-FE4E-4587-A64A-C466258652D8}"/>
                </a:ext>
              </a:extLst>
            </p:cNvPr>
            <p:cNvSpPr>
              <a:spLocks/>
            </p:cNvSpPr>
            <p:nvPr/>
          </p:nvSpPr>
          <p:spPr bwMode="auto">
            <a:xfrm rot="-5400000">
              <a:off x="1637" y="1224"/>
              <a:ext cx="0" cy="823"/>
            </a:xfrm>
            <a:custGeom>
              <a:avLst/>
              <a:gdLst>
                <a:gd name="T0" fmla="*/ 0 w 1"/>
                <a:gd name="T1" fmla="*/ 0 h 1024"/>
                <a:gd name="T2" fmla="*/ 0 w 1"/>
                <a:gd name="T3" fmla="*/ 1024 h 1024"/>
                <a:gd name="T4" fmla="*/ 0 60000 65536"/>
                <a:gd name="T5" fmla="*/ 0 60000 65536"/>
                <a:gd name="T6" fmla="*/ 0 w 1"/>
                <a:gd name="T7" fmla="*/ 0 h 1024"/>
                <a:gd name="T8" fmla="*/ 0 w 1"/>
                <a:gd name="T9" fmla="*/ 1024 h 1024"/>
              </a:gdLst>
              <a:ahLst/>
              <a:cxnLst>
                <a:cxn ang="T4">
                  <a:pos x="T0" y="T1"/>
                </a:cxn>
                <a:cxn ang="T5">
                  <a:pos x="T2" y="T3"/>
                </a:cxn>
              </a:cxnLst>
              <a:rect l="T6" t="T7" r="T8" b="T9"/>
              <a:pathLst>
                <a:path w="1" h="1024">
                  <a:moveTo>
                    <a:pt x="0" y="0"/>
                  </a:moveTo>
                  <a:cubicBezTo>
                    <a:pt x="0" y="0"/>
                    <a:pt x="0" y="512"/>
                    <a:pt x="0" y="1024"/>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34820" name="Freeform 12">
            <a:extLst>
              <a:ext uri="{FF2B5EF4-FFF2-40B4-BE49-F238E27FC236}">
                <a16:creationId xmlns:a16="http://schemas.microsoft.com/office/drawing/2014/main" id="{87A62C02-9210-4D2F-B665-92FF91B4525D}"/>
              </a:ext>
            </a:extLst>
          </p:cNvPr>
          <p:cNvSpPr>
            <a:spLocks/>
          </p:cNvSpPr>
          <p:nvPr/>
        </p:nvSpPr>
        <p:spPr bwMode="auto">
          <a:xfrm flipH="1">
            <a:off x="7587457" y="1195388"/>
            <a:ext cx="1758950" cy="2976562"/>
          </a:xfrm>
          <a:custGeom>
            <a:avLst/>
            <a:gdLst>
              <a:gd name="T0" fmla="*/ 1134 w 1134"/>
              <a:gd name="T1" fmla="*/ 0 h 2140"/>
              <a:gd name="T2" fmla="*/ 192 w 1134"/>
              <a:gd name="T3" fmla="*/ 677 h 2140"/>
              <a:gd name="T4" fmla="*/ 0 w 1134"/>
              <a:gd name="T5" fmla="*/ 2140 h 2140"/>
              <a:gd name="T6" fmla="*/ 0 60000 65536"/>
              <a:gd name="T7" fmla="*/ 0 60000 65536"/>
              <a:gd name="T8" fmla="*/ 0 60000 65536"/>
              <a:gd name="T9" fmla="*/ 0 w 1134"/>
              <a:gd name="T10" fmla="*/ 0 h 2140"/>
              <a:gd name="T11" fmla="*/ 1134 w 1134"/>
              <a:gd name="T12" fmla="*/ 2140 h 2140"/>
            </a:gdLst>
            <a:ahLst/>
            <a:cxnLst>
              <a:cxn ang="T6">
                <a:pos x="T0" y="T1"/>
              </a:cxn>
              <a:cxn ang="T7">
                <a:pos x="T2" y="T3"/>
              </a:cxn>
              <a:cxn ang="T8">
                <a:pos x="T4" y="T5"/>
              </a:cxn>
            </a:cxnLst>
            <a:rect l="T9" t="T10" r="T11" b="T12"/>
            <a:pathLst>
              <a:path w="1134" h="2140">
                <a:moveTo>
                  <a:pt x="1134" y="0"/>
                </a:moveTo>
                <a:cubicBezTo>
                  <a:pt x="757" y="160"/>
                  <a:pt x="381" y="320"/>
                  <a:pt x="192" y="677"/>
                </a:cubicBezTo>
                <a:cubicBezTo>
                  <a:pt x="3" y="1034"/>
                  <a:pt x="1" y="1587"/>
                  <a:pt x="0" y="2140"/>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21" name="Text Box 13">
            <a:extLst>
              <a:ext uri="{FF2B5EF4-FFF2-40B4-BE49-F238E27FC236}">
                <a16:creationId xmlns:a16="http://schemas.microsoft.com/office/drawing/2014/main" id="{E5CB7884-E163-414E-86CF-8EB50D601951}"/>
              </a:ext>
            </a:extLst>
          </p:cNvPr>
          <p:cNvSpPr txBox="1">
            <a:spLocks noChangeArrowheads="1"/>
          </p:cNvSpPr>
          <p:nvPr/>
        </p:nvSpPr>
        <p:spPr bwMode="auto">
          <a:xfrm>
            <a:off x="1021558" y="1857375"/>
            <a:ext cx="20013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solidFill>
                  <a:schemeClr val="accent2"/>
                </a:solidFill>
              </a:rPr>
              <a:t>Mastné kyseliny,</a:t>
            </a:r>
          </a:p>
          <a:p>
            <a:pPr eaLnBrk="1" hangingPunct="1"/>
            <a:r>
              <a:rPr lang="cs-CZ" altLang="cs-CZ" b="1" dirty="0" err="1">
                <a:solidFill>
                  <a:schemeClr val="accent2"/>
                </a:solidFill>
              </a:rPr>
              <a:t>Adipokiny</a:t>
            </a:r>
            <a:r>
              <a:rPr lang="cs-CZ" altLang="cs-CZ" b="1" dirty="0">
                <a:solidFill>
                  <a:schemeClr val="accent2"/>
                </a:solidFill>
              </a:rPr>
              <a:t>, </a:t>
            </a:r>
          </a:p>
          <a:p>
            <a:pPr eaLnBrk="1" hangingPunct="1"/>
            <a:r>
              <a:rPr lang="cs-CZ" altLang="cs-CZ" b="1" dirty="0">
                <a:solidFill>
                  <a:schemeClr val="accent2"/>
                </a:solidFill>
              </a:rPr>
              <a:t>Jiné peptidy</a:t>
            </a:r>
            <a:endParaRPr lang="fr-FR" altLang="cs-CZ" b="1" dirty="0">
              <a:solidFill>
                <a:schemeClr val="accent2"/>
              </a:solidFill>
            </a:endParaRPr>
          </a:p>
        </p:txBody>
      </p:sp>
      <p:sp>
        <p:nvSpPr>
          <p:cNvPr id="34822" name="Text Box 14">
            <a:extLst>
              <a:ext uri="{FF2B5EF4-FFF2-40B4-BE49-F238E27FC236}">
                <a16:creationId xmlns:a16="http://schemas.microsoft.com/office/drawing/2014/main" id="{DF81537F-5099-4EEE-A0C1-4F6D857D7150}"/>
              </a:ext>
            </a:extLst>
          </p:cNvPr>
          <p:cNvSpPr txBox="1">
            <a:spLocks noChangeArrowheads="1"/>
          </p:cNvSpPr>
          <p:nvPr/>
        </p:nvSpPr>
        <p:spPr bwMode="auto">
          <a:xfrm>
            <a:off x="3893807" y="4560889"/>
            <a:ext cx="43043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200" b="1" dirty="0">
                <a:solidFill>
                  <a:srgbClr val="FF6600"/>
                </a:solidFill>
              </a:rPr>
              <a:t>Inzulínová rezistence</a:t>
            </a:r>
            <a:endParaRPr lang="fr-FR" altLang="cs-CZ" sz="3200" b="1" dirty="0">
              <a:solidFill>
                <a:srgbClr val="FF6600"/>
              </a:solidFill>
            </a:endParaRPr>
          </a:p>
        </p:txBody>
      </p:sp>
      <p:sp>
        <p:nvSpPr>
          <p:cNvPr id="34823" name="Freeform 15">
            <a:extLst>
              <a:ext uri="{FF2B5EF4-FFF2-40B4-BE49-F238E27FC236}">
                <a16:creationId xmlns:a16="http://schemas.microsoft.com/office/drawing/2014/main" id="{D9DC41C5-4555-4819-90EA-21745002D374}"/>
              </a:ext>
            </a:extLst>
          </p:cNvPr>
          <p:cNvSpPr>
            <a:spLocks/>
          </p:cNvSpPr>
          <p:nvPr/>
        </p:nvSpPr>
        <p:spPr bwMode="auto">
          <a:xfrm>
            <a:off x="5155408" y="1450976"/>
            <a:ext cx="1698625" cy="1497013"/>
          </a:xfrm>
          <a:custGeom>
            <a:avLst/>
            <a:gdLst>
              <a:gd name="T0" fmla="*/ 4 w 1069"/>
              <a:gd name="T1" fmla="*/ 0 h 943"/>
              <a:gd name="T2" fmla="*/ 41 w 1069"/>
              <a:gd name="T3" fmla="*/ 576 h 943"/>
              <a:gd name="T4" fmla="*/ 251 w 1069"/>
              <a:gd name="T5" fmla="*/ 896 h 943"/>
              <a:gd name="T6" fmla="*/ 790 w 1069"/>
              <a:gd name="T7" fmla="*/ 860 h 943"/>
              <a:gd name="T8" fmla="*/ 1028 w 1069"/>
              <a:gd name="T9" fmla="*/ 485 h 943"/>
              <a:gd name="T10" fmla="*/ 1037 w 1069"/>
              <a:gd name="T11" fmla="*/ 55 h 943"/>
              <a:gd name="T12" fmla="*/ 0 60000 65536"/>
              <a:gd name="T13" fmla="*/ 0 60000 65536"/>
              <a:gd name="T14" fmla="*/ 0 60000 65536"/>
              <a:gd name="T15" fmla="*/ 0 60000 65536"/>
              <a:gd name="T16" fmla="*/ 0 60000 65536"/>
              <a:gd name="T17" fmla="*/ 0 60000 65536"/>
              <a:gd name="T18" fmla="*/ 0 w 1069"/>
              <a:gd name="T19" fmla="*/ 0 h 943"/>
              <a:gd name="T20" fmla="*/ 1069 w 1069"/>
              <a:gd name="T21" fmla="*/ 943 h 943"/>
            </a:gdLst>
            <a:ahLst/>
            <a:cxnLst>
              <a:cxn ang="T12">
                <a:pos x="T0" y="T1"/>
              </a:cxn>
              <a:cxn ang="T13">
                <a:pos x="T2" y="T3"/>
              </a:cxn>
              <a:cxn ang="T14">
                <a:pos x="T4" y="T5"/>
              </a:cxn>
              <a:cxn ang="T15">
                <a:pos x="T6" y="T7"/>
              </a:cxn>
              <a:cxn ang="T16">
                <a:pos x="T8" y="T9"/>
              </a:cxn>
              <a:cxn ang="T17">
                <a:pos x="T10" y="T11"/>
              </a:cxn>
            </a:cxnLst>
            <a:rect l="T18" t="T19" r="T20" b="T21"/>
            <a:pathLst>
              <a:path w="1069" h="943">
                <a:moveTo>
                  <a:pt x="4" y="0"/>
                </a:moveTo>
                <a:cubicBezTo>
                  <a:pt x="10" y="96"/>
                  <a:pt x="0" y="427"/>
                  <a:pt x="41" y="576"/>
                </a:cubicBezTo>
                <a:cubicBezTo>
                  <a:pt x="82" y="725"/>
                  <a:pt x="126" y="849"/>
                  <a:pt x="251" y="896"/>
                </a:cubicBezTo>
                <a:cubicBezTo>
                  <a:pt x="376" y="943"/>
                  <a:pt x="661" y="928"/>
                  <a:pt x="790" y="860"/>
                </a:cubicBezTo>
                <a:cubicBezTo>
                  <a:pt x="919" y="792"/>
                  <a:pt x="987" y="619"/>
                  <a:pt x="1028" y="485"/>
                </a:cubicBezTo>
                <a:cubicBezTo>
                  <a:pt x="1069" y="351"/>
                  <a:pt x="1035" y="145"/>
                  <a:pt x="1037" y="55"/>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24" name="Text Box 16">
            <a:extLst>
              <a:ext uri="{FF2B5EF4-FFF2-40B4-BE49-F238E27FC236}">
                <a16:creationId xmlns:a16="http://schemas.microsoft.com/office/drawing/2014/main" id="{4A82A335-0A60-49F2-BBDA-7C657C05412A}"/>
              </a:ext>
            </a:extLst>
          </p:cNvPr>
          <p:cNvSpPr txBox="1">
            <a:spLocks noChangeArrowheads="1"/>
          </p:cNvSpPr>
          <p:nvPr/>
        </p:nvSpPr>
        <p:spPr bwMode="auto">
          <a:xfrm>
            <a:off x="5330033" y="1614489"/>
            <a:ext cx="20351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solidFill>
                  <a:schemeClr val="accent2"/>
                </a:solidFill>
              </a:rPr>
              <a:t>Mediátory lipidové povahy, </a:t>
            </a:r>
            <a:r>
              <a:rPr lang="cs-CZ" altLang="cs-CZ" b="1" dirty="0" err="1">
                <a:solidFill>
                  <a:schemeClr val="accent2"/>
                </a:solidFill>
              </a:rPr>
              <a:t>adipokiny</a:t>
            </a:r>
            <a:endParaRPr lang="fr-FR" altLang="cs-CZ" b="1" dirty="0">
              <a:solidFill>
                <a:schemeClr val="accent2"/>
              </a:solidFill>
            </a:endParaRPr>
          </a:p>
        </p:txBody>
      </p:sp>
      <p:sp>
        <p:nvSpPr>
          <p:cNvPr id="34825" name="Text Box 17">
            <a:extLst>
              <a:ext uri="{FF2B5EF4-FFF2-40B4-BE49-F238E27FC236}">
                <a16:creationId xmlns:a16="http://schemas.microsoft.com/office/drawing/2014/main" id="{6B6F2B65-35E1-46C1-BFDB-0D83B50A968C}"/>
              </a:ext>
            </a:extLst>
          </p:cNvPr>
          <p:cNvSpPr txBox="1">
            <a:spLocks noChangeArrowheads="1"/>
          </p:cNvSpPr>
          <p:nvPr/>
        </p:nvSpPr>
        <p:spPr bwMode="auto">
          <a:xfrm>
            <a:off x="9322594" y="1857375"/>
            <a:ext cx="2065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solidFill>
                  <a:schemeClr val="accent2"/>
                </a:solidFill>
              </a:rPr>
              <a:t>Mastné kyseliny, </a:t>
            </a:r>
          </a:p>
          <a:p>
            <a:pPr eaLnBrk="1" hangingPunct="1"/>
            <a:r>
              <a:rPr lang="cs-CZ" altLang="cs-CZ" b="1" dirty="0" err="1">
                <a:solidFill>
                  <a:schemeClr val="accent2"/>
                </a:solidFill>
              </a:rPr>
              <a:t>Adipokiny</a:t>
            </a:r>
            <a:r>
              <a:rPr lang="cs-CZ" altLang="cs-CZ" b="1" dirty="0">
                <a:solidFill>
                  <a:schemeClr val="accent2"/>
                </a:solidFill>
              </a:rPr>
              <a:t>,</a:t>
            </a:r>
          </a:p>
          <a:p>
            <a:pPr eaLnBrk="1" hangingPunct="1"/>
            <a:r>
              <a:rPr lang="cs-CZ" altLang="cs-CZ" b="1" dirty="0">
                <a:solidFill>
                  <a:schemeClr val="accent2"/>
                </a:solidFill>
              </a:rPr>
              <a:t>peptidy</a:t>
            </a:r>
            <a:endParaRPr lang="fr-FR" altLang="cs-CZ" b="1" dirty="0">
              <a:solidFill>
                <a:schemeClr val="accent2"/>
              </a:solidFill>
            </a:endParaRPr>
          </a:p>
        </p:txBody>
      </p:sp>
      <p:sp>
        <p:nvSpPr>
          <p:cNvPr id="34826" name="Line 18">
            <a:extLst>
              <a:ext uri="{FF2B5EF4-FFF2-40B4-BE49-F238E27FC236}">
                <a16:creationId xmlns:a16="http://schemas.microsoft.com/office/drawing/2014/main" id="{4DB7C9BA-281F-4208-B506-863C0B7B9F40}"/>
              </a:ext>
            </a:extLst>
          </p:cNvPr>
          <p:cNvSpPr>
            <a:spLocks noChangeShapeType="1"/>
          </p:cNvSpPr>
          <p:nvPr/>
        </p:nvSpPr>
        <p:spPr bwMode="auto">
          <a:xfrm>
            <a:off x="6045994" y="5137151"/>
            <a:ext cx="0" cy="9001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4827" name="Freeform 19">
            <a:extLst>
              <a:ext uri="{FF2B5EF4-FFF2-40B4-BE49-F238E27FC236}">
                <a16:creationId xmlns:a16="http://schemas.microsoft.com/office/drawing/2014/main" id="{98DE2AAD-1740-4382-A573-E991ADC8ACCC}"/>
              </a:ext>
            </a:extLst>
          </p:cNvPr>
          <p:cNvSpPr>
            <a:spLocks/>
          </p:cNvSpPr>
          <p:nvPr/>
        </p:nvSpPr>
        <p:spPr bwMode="auto">
          <a:xfrm>
            <a:off x="2796382" y="1195388"/>
            <a:ext cx="1758950" cy="2976562"/>
          </a:xfrm>
          <a:custGeom>
            <a:avLst/>
            <a:gdLst>
              <a:gd name="T0" fmla="*/ 1134 w 1134"/>
              <a:gd name="T1" fmla="*/ 0 h 2140"/>
              <a:gd name="T2" fmla="*/ 192 w 1134"/>
              <a:gd name="T3" fmla="*/ 677 h 2140"/>
              <a:gd name="T4" fmla="*/ 0 w 1134"/>
              <a:gd name="T5" fmla="*/ 2140 h 2140"/>
              <a:gd name="T6" fmla="*/ 0 60000 65536"/>
              <a:gd name="T7" fmla="*/ 0 60000 65536"/>
              <a:gd name="T8" fmla="*/ 0 60000 65536"/>
              <a:gd name="T9" fmla="*/ 0 w 1134"/>
              <a:gd name="T10" fmla="*/ 0 h 2140"/>
              <a:gd name="T11" fmla="*/ 1134 w 1134"/>
              <a:gd name="T12" fmla="*/ 2140 h 2140"/>
            </a:gdLst>
            <a:ahLst/>
            <a:cxnLst>
              <a:cxn ang="T6">
                <a:pos x="T0" y="T1"/>
              </a:cxn>
              <a:cxn ang="T7">
                <a:pos x="T2" y="T3"/>
              </a:cxn>
              <a:cxn ang="T8">
                <a:pos x="T4" y="T5"/>
              </a:cxn>
            </a:cxnLst>
            <a:rect l="T9" t="T10" r="T11" b="T12"/>
            <a:pathLst>
              <a:path w="1134" h="2140">
                <a:moveTo>
                  <a:pt x="1134" y="0"/>
                </a:moveTo>
                <a:cubicBezTo>
                  <a:pt x="757" y="160"/>
                  <a:pt x="381" y="320"/>
                  <a:pt x="192" y="677"/>
                </a:cubicBezTo>
                <a:cubicBezTo>
                  <a:pt x="3" y="1034"/>
                  <a:pt x="1" y="1587"/>
                  <a:pt x="0" y="2140"/>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28" name="Text Box 20">
            <a:extLst>
              <a:ext uri="{FF2B5EF4-FFF2-40B4-BE49-F238E27FC236}">
                <a16:creationId xmlns:a16="http://schemas.microsoft.com/office/drawing/2014/main" id="{E3F645CC-821F-4BBB-BC52-B7AF7ABC6FD8}"/>
              </a:ext>
            </a:extLst>
          </p:cNvPr>
          <p:cNvSpPr txBox="1">
            <a:spLocks noChangeArrowheads="1"/>
          </p:cNvSpPr>
          <p:nvPr/>
        </p:nvSpPr>
        <p:spPr bwMode="auto">
          <a:xfrm>
            <a:off x="2492000" y="6007100"/>
            <a:ext cx="71048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200" b="1" dirty="0">
                <a:solidFill>
                  <a:srgbClr val="FF6600"/>
                </a:solidFill>
              </a:rPr>
              <a:t>Diabetes, kardiovaskulární choroby</a:t>
            </a:r>
            <a:endParaRPr lang="fr-FR" altLang="cs-CZ" sz="3200" b="1" dirty="0">
              <a:solidFill>
                <a:srgbClr val="FF6600"/>
              </a:solidFill>
            </a:endParaRPr>
          </a:p>
        </p:txBody>
      </p:sp>
      <p:sp>
        <p:nvSpPr>
          <p:cNvPr id="34829" name="Text Box 21">
            <a:extLst>
              <a:ext uri="{FF2B5EF4-FFF2-40B4-BE49-F238E27FC236}">
                <a16:creationId xmlns:a16="http://schemas.microsoft.com/office/drawing/2014/main" id="{2B4B48E1-F852-4887-B35C-4C9B396D0248}"/>
              </a:ext>
            </a:extLst>
          </p:cNvPr>
          <p:cNvSpPr txBox="1">
            <a:spLocks noChangeArrowheads="1"/>
          </p:cNvSpPr>
          <p:nvPr/>
        </p:nvSpPr>
        <p:spPr bwMode="auto">
          <a:xfrm>
            <a:off x="5092319" y="754063"/>
            <a:ext cx="1851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cs-CZ" sz="3600" b="1" dirty="0">
                <a:solidFill>
                  <a:srgbClr val="FF6600"/>
                </a:solidFill>
              </a:rPr>
              <a:t>Obe</a:t>
            </a:r>
            <a:r>
              <a:rPr lang="cs-CZ" altLang="cs-CZ" sz="3600" b="1" dirty="0" err="1">
                <a:solidFill>
                  <a:srgbClr val="FF6600"/>
                </a:solidFill>
              </a:rPr>
              <a:t>zita</a:t>
            </a:r>
            <a:endParaRPr lang="fr-FR" altLang="cs-CZ" sz="3600" b="1" dirty="0">
              <a:solidFill>
                <a:srgbClr val="FF6600"/>
              </a:solidFill>
            </a:endParaRPr>
          </a:p>
        </p:txBody>
      </p:sp>
      <p:sp>
        <p:nvSpPr>
          <p:cNvPr id="34830" name="Text Box 22">
            <a:extLst>
              <a:ext uri="{FF2B5EF4-FFF2-40B4-BE49-F238E27FC236}">
                <a16:creationId xmlns:a16="http://schemas.microsoft.com/office/drawing/2014/main" id="{BE7C2801-E531-45F5-B98C-66BCEB695401}"/>
              </a:ext>
            </a:extLst>
          </p:cNvPr>
          <p:cNvSpPr txBox="1">
            <a:spLocks noChangeArrowheads="1"/>
          </p:cNvSpPr>
          <p:nvPr/>
        </p:nvSpPr>
        <p:spPr bwMode="auto">
          <a:xfrm>
            <a:off x="4293394" y="101601"/>
            <a:ext cx="21194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fr-FR" sz="2800" b="1" dirty="0"/>
              <a:t>Souhrn</a:t>
            </a:r>
            <a:r>
              <a:rPr lang="fr-FR" altLang="fr-FR" sz="2800" b="1" dirty="0"/>
              <a:t>: … </a:t>
            </a:r>
            <a:endParaRPr lang="fr-FR" altLang="cs-CZ" sz="2800" b="1" dirty="0"/>
          </a:p>
        </p:txBody>
      </p:sp>
      <p:grpSp>
        <p:nvGrpSpPr>
          <p:cNvPr id="34831" name="Group 23">
            <a:extLst>
              <a:ext uri="{FF2B5EF4-FFF2-40B4-BE49-F238E27FC236}">
                <a16:creationId xmlns:a16="http://schemas.microsoft.com/office/drawing/2014/main" id="{0F2D97DA-C1AC-4F04-9A9E-AE511C0D9E00}"/>
              </a:ext>
            </a:extLst>
          </p:cNvPr>
          <p:cNvGrpSpPr>
            <a:grpSpLocks/>
          </p:cNvGrpSpPr>
          <p:nvPr/>
        </p:nvGrpSpPr>
        <p:grpSpPr bwMode="auto">
          <a:xfrm>
            <a:off x="9087644" y="5476875"/>
            <a:ext cx="1874838" cy="679450"/>
            <a:chOff x="1653" y="1621"/>
            <a:chExt cx="2485" cy="1054"/>
          </a:xfrm>
        </p:grpSpPr>
        <p:sp>
          <p:nvSpPr>
            <p:cNvPr id="34832" name="Freeform 24">
              <a:extLst>
                <a:ext uri="{FF2B5EF4-FFF2-40B4-BE49-F238E27FC236}">
                  <a16:creationId xmlns:a16="http://schemas.microsoft.com/office/drawing/2014/main" id="{2C45DD8B-AD52-42C4-974E-EB447541909F}"/>
                </a:ext>
              </a:extLst>
            </p:cNvPr>
            <p:cNvSpPr>
              <a:spLocks/>
            </p:cNvSpPr>
            <p:nvPr/>
          </p:nvSpPr>
          <p:spPr bwMode="auto">
            <a:xfrm>
              <a:off x="1653" y="1621"/>
              <a:ext cx="2485" cy="1054"/>
            </a:xfrm>
            <a:custGeom>
              <a:avLst/>
              <a:gdLst>
                <a:gd name="T0" fmla="*/ 48 w 994"/>
                <a:gd name="T1" fmla="*/ 122 h 395"/>
                <a:gd name="T2" fmla="*/ 2 w 994"/>
                <a:gd name="T3" fmla="*/ 206 h 395"/>
                <a:gd name="T4" fmla="*/ 3 w 994"/>
                <a:gd name="T5" fmla="*/ 268 h 395"/>
                <a:gd name="T6" fmla="*/ 20 w 994"/>
                <a:gd name="T7" fmla="*/ 305 h 395"/>
                <a:gd name="T8" fmla="*/ 29 w 994"/>
                <a:gd name="T9" fmla="*/ 337 h 395"/>
                <a:gd name="T10" fmla="*/ 101 w 994"/>
                <a:gd name="T11" fmla="*/ 391 h 395"/>
                <a:gd name="T12" fmla="*/ 146 w 994"/>
                <a:gd name="T13" fmla="*/ 395 h 395"/>
                <a:gd name="T14" fmla="*/ 172 w 994"/>
                <a:gd name="T15" fmla="*/ 392 h 395"/>
                <a:gd name="T16" fmla="*/ 196 w 994"/>
                <a:gd name="T17" fmla="*/ 385 h 395"/>
                <a:gd name="T18" fmla="*/ 224 w 994"/>
                <a:gd name="T19" fmla="*/ 377 h 395"/>
                <a:gd name="T20" fmla="*/ 261 w 994"/>
                <a:gd name="T21" fmla="*/ 367 h 395"/>
                <a:gd name="T22" fmla="*/ 309 w 994"/>
                <a:gd name="T23" fmla="*/ 342 h 395"/>
                <a:gd name="T24" fmla="*/ 344 w 994"/>
                <a:gd name="T25" fmla="*/ 323 h 395"/>
                <a:gd name="T26" fmla="*/ 360 w 994"/>
                <a:gd name="T27" fmla="*/ 274 h 395"/>
                <a:gd name="T28" fmla="*/ 362 w 994"/>
                <a:gd name="T29" fmla="*/ 276 h 395"/>
                <a:gd name="T30" fmla="*/ 414 w 994"/>
                <a:gd name="T31" fmla="*/ 274 h 395"/>
                <a:gd name="T32" fmla="*/ 531 w 994"/>
                <a:gd name="T33" fmla="*/ 262 h 395"/>
                <a:gd name="T34" fmla="*/ 601 w 994"/>
                <a:gd name="T35" fmla="*/ 250 h 395"/>
                <a:gd name="T36" fmla="*/ 667 w 994"/>
                <a:gd name="T37" fmla="*/ 236 h 395"/>
                <a:gd name="T38" fmla="*/ 776 w 994"/>
                <a:gd name="T39" fmla="*/ 174 h 395"/>
                <a:gd name="T40" fmla="*/ 803 w 994"/>
                <a:gd name="T41" fmla="*/ 161 h 395"/>
                <a:gd name="T42" fmla="*/ 826 w 994"/>
                <a:gd name="T43" fmla="*/ 157 h 395"/>
                <a:gd name="T44" fmla="*/ 898 w 994"/>
                <a:gd name="T45" fmla="*/ 129 h 395"/>
                <a:gd name="T46" fmla="*/ 981 w 994"/>
                <a:gd name="T47" fmla="*/ 20 h 395"/>
                <a:gd name="T48" fmla="*/ 906 w 994"/>
                <a:gd name="T49" fmla="*/ 20 h 395"/>
                <a:gd name="T50" fmla="*/ 826 w 994"/>
                <a:gd name="T51" fmla="*/ 25 h 395"/>
                <a:gd name="T52" fmla="*/ 774 w 994"/>
                <a:gd name="T53" fmla="*/ 27 h 395"/>
                <a:gd name="T54" fmla="*/ 730 w 994"/>
                <a:gd name="T55" fmla="*/ 31 h 395"/>
                <a:gd name="T56" fmla="*/ 690 w 994"/>
                <a:gd name="T57" fmla="*/ 38 h 395"/>
                <a:gd name="T58" fmla="*/ 630 w 994"/>
                <a:gd name="T59" fmla="*/ 33 h 395"/>
                <a:gd name="T60" fmla="*/ 557 w 994"/>
                <a:gd name="T61" fmla="*/ 38 h 395"/>
                <a:gd name="T62" fmla="*/ 426 w 994"/>
                <a:gd name="T63" fmla="*/ 40 h 395"/>
                <a:gd name="T64" fmla="*/ 295 w 994"/>
                <a:gd name="T65" fmla="*/ 37 h 395"/>
                <a:gd name="T66" fmla="*/ 164 w 994"/>
                <a:gd name="T67" fmla="*/ 56 h 395"/>
                <a:gd name="T68" fmla="*/ 99 w 994"/>
                <a:gd name="T69" fmla="*/ 84 h 395"/>
                <a:gd name="T70" fmla="*/ 47 w 994"/>
                <a:gd name="T71" fmla="*/ 122 h 3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94"/>
                <a:gd name="T109" fmla="*/ 0 h 395"/>
                <a:gd name="T110" fmla="*/ 994 w 994"/>
                <a:gd name="T111" fmla="*/ 395 h 3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94" h="395">
                  <a:moveTo>
                    <a:pt x="48" y="122"/>
                  </a:moveTo>
                  <a:cubicBezTo>
                    <a:pt x="9" y="135"/>
                    <a:pt x="3" y="192"/>
                    <a:pt x="2" y="206"/>
                  </a:cubicBezTo>
                  <a:cubicBezTo>
                    <a:pt x="0" y="218"/>
                    <a:pt x="1" y="256"/>
                    <a:pt x="3" y="268"/>
                  </a:cubicBezTo>
                  <a:cubicBezTo>
                    <a:pt x="5" y="280"/>
                    <a:pt x="20" y="291"/>
                    <a:pt x="20" y="305"/>
                  </a:cubicBezTo>
                  <a:cubicBezTo>
                    <a:pt x="21" y="321"/>
                    <a:pt x="23" y="323"/>
                    <a:pt x="29" y="337"/>
                  </a:cubicBezTo>
                  <a:cubicBezTo>
                    <a:pt x="41" y="369"/>
                    <a:pt x="67" y="385"/>
                    <a:pt x="101" y="391"/>
                  </a:cubicBezTo>
                  <a:cubicBezTo>
                    <a:pt x="118" y="394"/>
                    <a:pt x="128" y="394"/>
                    <a:pt x="146" y="395"/>
                  </a:cubicBezTo>
                  <a:cubicBezTo>
                    <a:pt x="153" y="395"/>
                    <a:pt x="164" y="394"/>
                    <a:pt x="172" y="392"/>
                  </a:cubicBezTo>
                  <a:cubicBezTo>
                    <a:pt x="182" y="390"/>
                    <a:pt x="187" y="388"/>
                    <a:pt x="196" y="385"/>
                  </a:cubicBezTo>
                  <a:cubicBezTo>
                    <a:pt x="206" y="382"/>
                    <a:pt x="215" y="381"/>
                    <a:pt x="224" y="377"/>
                  </a:cubicBezTo>
                  <a:cubicBezTo>
                    <a:pt x="241" y="368"/>
                    <a:pt x="243" y="370"/>
                    <a:pt x="261" y="367"/>
                  </a:cubicBezTo>
                  <a:cubicBezTo>
                    <a:pt x="281" y="364"/>
                    <a:pt x="294" y="351"/>
                    <a:pt x="309" y="342"/>
                  </a:cubicBezTo>
                  <a:cubicBezTo>
                    <a:pt x="322" y="335"/>
                    <a:pt x="330" y="331"/>
                    <a:pt x="344" y="323"/>
                  </a:cubicBezTo>
                  <a:cubicBezTo>
                    <a:pt x="356" y="316"/>
                    <a:pt x="368" y="286"/>
                    <a:pt x="360" y="274"/>
                  </a:cubicBezTo>
                  <a:cubicBezTo>
                    <a:pt x="362" y="276"/>
                    <a:pt x="362" y="276"/>
                    <a:pt x="362" y="276"/>
                  </a:cubicBezTo>
                  <a:cubicBezTo>
                    <a:pt x="379" y="276"/>
                    <a:pt x="396" y="275"/>
                    <a:pt x="414" y="274"/>
                  </a:cubicBezTo>
                  <a:cubicBezTo>
                    <a:pt x="451" y="273"/>
                    <a:pt x="495" y="272"/>
                    <a:pt x="531" y="262"/>
                  </a:cubicBezTo>
                  <a:cubicBezTo>
                    <a:pt x="553" y="256"/>
                    <a:pt x="578" y="251"/>
                    <a:pt x="601" y="250"/>
                  </a:cubicBezTo>
                  <a:cubicBezTo>
                    <a:pt x="626" y="249"/>
                    <a:pt x="642" y="243"/>
                    <a:pt x="667" y="236"/>
                  </a:cubicBezTo>
                  <a:cubicBezTo>
                    <a:pt x="704" y="226"/>
                    <a:pt x="741" y="184"/>
                    <a:pt x="776" y="174"/>
                  </a:cubicBezTo>
                  <a:cubicBezTo>
                    <a:pt x="784" y="171"/>
                    <a:pt x="794" y="164"/>
                    <a:pt x="803" y="161"/>
                  </a:cubicBezTo>
                  <a:cubicBezTo>
                    <a:pt x="810" y="159"/>
                    <a:pt x="819" y="159"/>
                    <a:pt x="826" y="157"/>
                  </a:cubicBezTo>
                  <a:cubicBezTo>
                    <a:pt x="843" y="152"/>
                    <a:pt x="883" y="136"/>
                    <a:pt x="898" y="129"/>
                  </a:cubicBezTo>
                  <a:cubicBezTo>
                    <a:pt x="925" y="118"/>
                    <a:pt x="994" y="76"/>
                    <a:pt x="981" y="20"/>
                  </a:cubicBezTo>
                  <a:cubicBezTo>
                    <a:pt x="977" y="0"/>
                    <a:pt x="939" y="9"/>
                    <a:pt x="906" y="20"/>
                  </a:cubicBezTo>
                  <a:cubicBezTo>
                    <a:pt x="883" y="28"/>
                    <a:pt x="851" y="25"/>
                    <a:pt x="826" y="25"/>
                  </a:cubicBezTo>
                  <a:cubicBezTo>
                    <a:pt x="805" y="25"/>
                    <a:pt x="794" y="26"/>
                    <a:pt x="774" y="27"/>
                  </a:cubicBezTo>
                  <a:cubicBezTo>
                    <a:pt x="759" y="27"/>
                    <a:pt x="745" y="30"/>
                    <a:pt x="730" y="31"/>
                  </a:cubicBezTo>
                  <a:cubicBezTo>
                    <a:pt x="714" y="31"/>
                    <a:pt x="706" y="36"/>
                    <a:pt x="690" y="38"/>
                  </a:cubicBezTo>
                  <a:cubicBezTo>
                    <a:pt x="672" y="40"/>
                    <a:pt x="649" y="35"/>
                    <a:pt x="630" y="33"/>
                  </a:cubicBezTo>
                  <a:cubicBezTo>
                    <a:pt x="609" y="31"/>
                    <a:pt x="579" y="33"/>
                    <a:pt x="557" y="38"/>
                  </a:cubicBezTo>
                  <a:cubicBezTo>
                    <a:pt x="517" y="46"/>
                    <a:pt x="470" y="43"/>
                    <a:pt x="426" y="40"/>
                  </a:cubicBezTo>
                  <a:cubicBezTo>
                    <a:pt x="380" y="38"/>
                    <a:pt x="341" y="30"/>
                    <a:pt x="295" y="37"/>
                  </a:cubicBezTo>
                  <a:cubicBezTo>
                    <a:pt x="256" y="43"/>
                    <a:pt x="200" y="36"/>
                    <a:pt x="164" y="56"/>
                  </a:cubicBezTo>
                  <a:cubicBezTo>
                    <a:pt x="150" y="64"/>
                    <a:pt x="111" y="74"/>
                    <a:pt x="99" y="84"/>
                  </a:cubicBezTo>
                  <a:cubicBezTo>
                    <a:pt x="82" y="99"/>
                    <a:pt x="64" y="108"/>
                    <a:pt x="47" y="122"/>
                  </a:cubicBezTo>
                </a:path>
              </a:pathLst>
            </a:custGeom>
            <a:solidFill>
              <a:srgbClr val="FEE8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3" name="Freeform 25">
              <a:extLst>
                <a:ext uri="{FF2B5EF4-FFF2-40B4-BE49-F238E27FC236}">
                  <a16:creationId xmlns:a16="http://schemas.microsoft.com/office/drawing/2014/main" id="{6E7D1D00-0BD1-41A8-9050-0C716508BADD}"/>
                </a:ext>
              </a:extLst>
            </p:cNvPr>
            <p:cNvSpPr>
              <a:spLocks/>
            </p:cNvSpPr>
            <p:nvPr/>
          </p:nvSpPr>
          <p:spPr bwMode="auto">
            <a:xfrm>
              <a:off x="1835" y="2355"/>
              <a:ext cx="748" cy="306"/>
            </a:xfrm>
            <a:custGeom>
              <a:avLst/>
              <a:gdLst>
                <a:gd name="T0" fmla="*/ 161 w 299"/>
                <a:gd name="T1" fmla="*/ 29 h 115"/>
                <a:gd name="T2" fmla="*/ 214 w 299"/>
                <a:gd name="T3" fmla="*/ 7 h 115"/>
                <a:gd name="T4" fmla="*/ 265 w 299"/>
                <a:gd name="T5" fmla="*/ 4 h 115"/>
                <a:gd name="T6" fmla="*/ 253 w 299"/>
                <a:gd name="T7" fmla="*/ 51 h 115"/>
                <a:gd name="T8" fmla="*/ 185 w 299"/>
                <a:gd name="T9" fmla="*/ 86 h 115"/>
                <a:gd name="T10" fmla="*/ 83 w 299"/>
                <a:gd name="T11" fmla="*/ 112 h 115"/>
                <a:gd name="T12" fmla="*/ 37 w 299"/>
                <a:gd name="T13" fmla="*/ 109 h 115"/>
                <a:gd name="T14" fmla="*/ 0 w 299"/>
                <a:gd name="T15" fmla="*/ 101 h 115"/>
                <a:gd name="T16" fmla="*/ 57 w 299"/>
                <a:gd name="T17" fmla="*/ 92 h 115"/>
                <a:gd name="T18" fmla="*/ 88 w 299"/>
                <a:gd name="T19" fmla="*/ 92 h 115"/>
                <a:gd name="T20" fmla="*/ 135 w 299"/>
                <a:gd name="T21" fmla="*/ 82 h 115"/>
                <a:gd name="T22" fmla="*/ 159 w 299"/>
                <a:gd name="T23" fmla="*/ 61 h 115"/>
                <a:gd name="T24" fmla="*/ 215 w 299"/>
                <a:gd name="T25" fmla="*/ 61 h 115"/>
                <a:gd name="T26" fmla="*/ 259 w 299"/>
                <a:gd name="T27" fmla="*/ 35 h 115"/>
                <a:gd name="T28" fmla="*/ 256 w 299"/>
                <a:gd name="T29" fmla="*/ 34 h 115"/>
                <a:gd name="T30" fmla="*/ 197 w 299"/>
                <a:gd name="T31" fmla="*/ 29 h 115"/>
                <a:gd name="T32" fmla="*/ 162 w 299"/>
                <a:gd name="T33" fmla="*/ 38 h 115"/>
                <a:gd name="T34" fmla="*/ 131 w 299"/>
                <a:gd name="T35" fmla="*/ 43 h 115"/>
                <a:gd name="T36" fmla="*/ 159 w 299"/>
                <a:gd name="T37" fmla="*/ 30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9"/>
                <a:gd name="T58" fmla="*/ 0 h 115"/>
                <a:gd name="T59" fmla="*/ 299 w 2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9" h="115">
                  <a:moveTo>
                    <a:pt x="161" y="29"/>
                  </a:moveTo>
                  <a:cubicBezTo>
                    <a:pt x="179" y="25"/>
                    <a:pt x="196" y="13"/>
                    <a:pt x="214" y="7"/>
                  </a:cubicBezTo>
                  <a:cubicBezTo>
                    <a:pt x="230" y="2"/>
                    <a:pt x="249" y="0"/>
                    <a:pt x="265" y="4"/>
                  </a:cubicBezTo>
                  <a:cubicBezTo>
                    <a:pt x="299" y="12"/>
                    <a:pt x="270" y="40"/>
                    <a:pt x="253" y="51"/>
                  </a:cubicBezTo>
                  <a:cubicBezTo>
                    <a:pt x="232" y="64"/>
                    <a:pt x="209" y="81"/>
                    <a:pt x="185" y="86"/>
                  </a:cubicBezTo>
                  <a:cubicBezTo>
                    <a:pt x="151" y="93"/>
                    <a:pt x="118" y="105"/>
                    <a:pt x="83" y="112"/>
                  </a:cubicBezTo>
                  <a:cubicBezTo>
                    <a:pt x="67" y="115"/>
                    <a:pt x="53" y="113"/>
                    <a:pt x="37" y="109"/>
                  </a:cubicBezTo>
                  <a:cubicBezTo>
                    <a:pt x="28" y="107"/>
                    <a:pt x="6" y="107"/>
                    <a:pt x="0" y="101"/>
                  </a:cubicBezTo>
                  <a:cubicBezTo>
                    <a:pt x="19" y="101"/>
                    <a:pt x="40" y="101"/>
                    <a:pt x="57" y="92"/>
                  </a:cubicBezTo>
                  <a:cubicBezTo>
                    <a:pt x="71" y="84"/>
                    <a:pt x="73" y="90"/>
                    <a:pt x="88" y="92"/>
                  </a:cubicBezTo>
                  <a:cubicBezTo>
                    <a:pt x="102" y="93"/>
                    <a:pt x="124" y="89"/>
                    <a:pt x="135" y="82"/>
                  </a:cubicBezTo>
                  <a:cubicBezTo>
                    <a:pt x="145" y="77"/>
                    <a:pt x="150" y="66"/>
                    <a:pt x="159" y="61"/>
                  </a:cubicBezTo>
                  <a:cubicBezTo>
                    <a:pt x="175" y="79"/>
                    <a:pt x="198" y="69"/>
                    <a:pt x="215" y="61"/>
                  </a:cubicBezTo>
                  <a:cubicBezTo>
                    <a:pt x="229" y="54"/>
                    <a:pt x="255" y="56"/>
                    <a:pt x="259" y="35"/>
                  </a:cubicBezTo>
                  <a:cubicBezTo>
                    <a:pt x="258" y="34"/>
                    <a:pt x="257" y="35"/>
                    <a:pt x="256" y="34"/>
                  </a:cubicBezTo>
                  <a:cubicBezTo>
                    <a:pt x="246" y="14"/>
                    <a:pt x="214" y="23"/>
                    <a:pt x="197" y="29"/>
                  </a:cubicBezTo>
                  <a:cubicBezTo>
                    <a:pt x="184" y="34"/>
                    <a:pt x="176" y="38"/>
                    <a:pt x="162" y="38"/>
                  </a:cubicBezTo>
                  <a:cubicBezTo>
                    <a:pt x="151" y="38"/>
                    <a:pt x="141" y="41"/>
                    <a:pt x="131" y="43"/>
                  </a:cubicBezTo>
                  <a:cubicBezTo>
                    <a:pt x="139" y="34"/>
                    <a:pt x="149" y="32"/>
                    <a:pt x="159" y="3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4" name="Freeform 26">
              <a:extLst>
                <a:ext uri="{FF2B5EF4-FFF2-40B4-BE49-F238E27FC236}">
                  <a16:creationId xmlns:a16="http://schemas.microsoft.com/office/drawing/2014/main" id="{E8C466D2-46ED-49B6-AF8F-B416F72D26D1}"/>
                </a:ext>
              </a:extLst>
            </p:cNvPr>
            <p:cNvSpPr>
              <a:spLocks/>
            </p:cNvSpPr>
            <p:nvPr/>
          </p:nvSpPr>
          <p:spPr bwMode="auto">
            <a:xfrm>
              <a:off x="2368" y="2389"/>
              <a:ext cx="167" cy="94"/>
            </a:xfrm>
            <a:custGeom>
              <a:avLst/>
              <a:gdLst>
                <a:gd name="T0" fmla="*/ 0 w 67"/>
                <a:gd name="T1" fmla="*/ 11 h 35"/>
                <a:gd name="T2" fmla="*/ 13 w 67"/>
                <a:gd name="T3" fmla="*/ 35 h 35"/>
                <a:gd name="T4" fmla="*/ 25 w 67"/>
                <a:gd name="T5" fmla="*/ 21 h 35"/>
                <a:gd name="T6" fmla="*/ 45 w 67"/>
                <a:gd name="T7" fmla="*/ 21 h 35"/>
                <a:gd name="T8" fmla="*/ 22 w 67"/>
                <a:gd name="T9" fmla="*/ 0 h 35"/>
                <a:gd name="T10" fmla="*/ 0 60000 65536"/>
                <a:gd name="T11" fmla="*/ 0 60000 65536"/>
                <a:gd name="T12" fmla="*/ 0 60000 65536"/>
                <a:gd name="T13" fmla="*/ 0 60000 65536"/>
                <a:gd name="T14" fmla="*/ 0 60000 65536"/>
                <a:gd name="T15" fmla="*/ 0 w 67"/>
                <a:gd name="T16" fmla="*/ 0 h 35"/>
                <a:gd name="T17" fmla="*/ 67 w 67"/>
                <a:gd name="T18" fmla="*/ 35 h 35"/>
              </a:gdLst>
              <a:ahLst/>
              <a:cxnLst>
                <a:cxn ang="T10">
                  <a:pos x="T0" y="T1"/>
                </a:cxn>
                <a:cxn ang="T11">
                  <a:pos x="T2" y="T3"/>
                </a:cxn>
                <a:cxn ang="T12">
                  <a:pos x="T4" y="T5"/>
                </a:cxn>
                <a:cxn ang="T13">
                  <a:pos x="T6" y="T7"/>
                </a:cxn>
                <a:cxn ang="T14">
                  <a:pos x="T8" y="T9"/>
                </a:cxn>
              </a:cxnLst>
              <a:rect l="T15" t="T16" r="T17" b="T18"/>
              <a:pathLst>
                <a:path w="67" h="35">
                  <a:moveTo>
                    <a:pt x="0" y="11"/>
                  </a:moveTo>
                  <a:cubicBezTo>
                    <a:pt x="12" y="10"/>
                    <a:pt x="17" y="25"/>
                    <a:pt x="13" y="35"/>
                  </a:cubicBezTo>
                  <a:cubicBezTo>
                    <a:pt x="18" y="31"/>
                    <a:pt x="20" y="24"/>
                    <a:pt x="25" y="21"/>
                  </a:cubicBezTo>
                  <a:cubicBezTo>
                    <a:pt x="33" y="17"/>
                    <a:pt x="39" y="23"/>
                    <a:pt x="45" y="21"/>
                  </a:cubicBezTo>
                  <a:cubicBezTo>
                    <a:pt x="67" y="15"/>
                    <a:pt x="31" y="2"/>
                    <a:pt x="22"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5" name="Freeform 27">
              <a:extLst>
                <a:ext uri="{FF2B5EF4-FFF2-40B4-BE49-F238E27FC236}">
                  <a16:creationId xmlns:a16="http://schemas.microsoft.com/office/drawing/2014/main" id="{F6B7EB9B-EC94-428E-8E9D-1193FB1D52CC}"/>
                </a:ext>
              </a:extLst>
            </p:cNvPr>
            <p:cNvSpPr>
              <a:spLocks/>
            </p:cNvSpPr>
            <p:nvPr/>
          </p:nvSpPr>
          <p:spPr bwMode="auto">
            <a:xfrm>
              <a:off x="2153" y="2451"/>
              <a:ext cx="90" cy="56"/>
            </a:xfrm>
            <a:custGeom>
              <a:avLst/>
              <a:gdLst>
                <a:gd name="T0" fmla="*/ 36 w 36"/>
                <a:gd name="T1" fmla="*/ 0 h 21"/>
                <a:gd name="T2" fmla="*/ 28 w 36"/>
                <a:gd name="T3" fmla="*/ 21 h 21"/>
                <a:gd name="T4" fmla="*/ 0 w 36"/>
                <a:gd name="T5" fmla="*/ 10 h 21"/>
                <a:gd name="T6" fmla="*/ 0 60000 65536"/>
                <a:gd name="T7" fmla="*/ 0 60000 65536"/>
                <a:gd name="T8" fmla="*/ 0 60000 65536"/>
                <a:gd name="T9" fmla="*/ 0 w 36"/>
                <a:gd name="T10" fmla="*/ 0 h 21"/>
                <a:gd name="T11" fmla="*/ 36 w 36"/>
                <a:gd name="T12" fmla="*/ 21 h 21"/>
              </a:gdLst>
              <a:ahLst/>
              <a:cxnLst>
                <a:cxn ang="T6">
                  <a:pos x="T0" y="T1"/>
                </a:cxn>
                <a:cxn ang="T7">
                  <a:pos x="T2" y="T3"/>
                </a:cxn>
                <a:cxn ang="T8">
                  <a:pos x="T4" y="T5"/>
                </a:cxn>
              </a:cxnLst>
              <a:rect l="T9" t="T10" r="T11" b="T12"/>
              <a:pathLst>
                <a:path w="36" h="21">
                  <a:moveTo>
                    <a:pt x="36" y="0"/>
                  </a:moveTo>
                  <a:cubicBezTo>
                    <a:pt x="31" y="6"/>
                    <a:pt x="29" y="13"/>
                    <a:pt x="28" y="21"/>
                  </a:cubicBezTo>
                  <a:cubicBezTo>
                    <a:pt x="20" y="11"/>
                    <a:pt x="13" y="7"/>
                    <a:pt x="0" y="1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6" name="Freeform 28">
              <a:extLst>
                <a:ext uri="{FF2B5EF4-FFF2-40B4-BE49-F238E27FC236}">
                  <a16:creationId xmlns:a16="http://schemas.microsoft.com/office/drawing/2014/main" id="{667E7B06-D91E-42D6-99DE-27426A346D53}"/>
                </a:ext>
              </a:extLst>
            </p:cNvPr>
            <p:cNvSpPr>
              <a:spLocks/>
            </p:cNvSpPr>
            <p:nvPr/>
          </p:nvSpPr>
          <p:spPr bwMode="auto">
            <a:xfrm>
              <a:off x="2123" y="2288"/>
              <a:ext cx="312" cy="163"/>
            </a:xfrm>
            <a:custGeom>
              <a:avLst/>
              <a:gdLst>
                <a:gd name="T0" fmla="*/ 12 w 125"/>
                <a:gd name="T1" fmla="*/ 53 h 61"/>
                <a:gd name="T2" fmla="*/ 66 w 125"/>
                <a:gd name="T3" fmla="*/ 32 h 61"/>
                <a:gd name="T4" fmla="*/ 125 w 125"/>
                <a:gd name="T5" fmla="*/ 17 h 61"/>
                <a:gd name="T6" fmla="*/ 106 w 125"/>
                <a:gd name="T7" fmla="*/ 0 h 61"/>
                <a:gd name="T8" fmla="*/ 74 w 125"/>
                <a:gd name="T9" fmla="*/ 13 h 61"/>
                <a:gd name="T10" fmla="*/ 45 w 125"/>
                <a:gd name="T11" fmla="*/ 31 h 61"/>
                <a:gd name="T12" fmla="*/ 10 w 125"/>
                <a:gd name="T13" fmla="*/ 45 h 61"/>
                <a:gd name="T14" fmla="*/ 0 w 125"/>
                <a:gd name="T15" fmla="*/ 61 h 61"/>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61"/>
                <a:gd name="T26" fmla="*/ 125 w 125"/>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61">
                  <a:moveTo>
                    <a:pt x="12" y="53"/>
                  </a:moveTo>
                  <a:cubicBezTo>
                    <a:pt x="33" y="55"/>
                    <a:pt x="48" y="39"/>
                    <a:pt x="66" y="32"/>
                  </a:cubicBezTo>
                  <a:cubicBezTo>
                    <a:pt x="85" y="24"/>
                    <a:pt x="106" y="23"/>
                    <a:pt x="125" y="17"/>
                  </a:cubicBezTo>
                  <a:cubicBezTo>
                    <a:pt x="117" y="15"/>
                    <a:pt x="109" y="7"/>
                    <a:pt x="106" y="0"/>
                  </a:cubicBezTo>
                  <a:cubicBezTo>
                    <a:pt x="91" y="7"/>
                    <a:pt x="91" y="13"/>
                    <a:pt x="74" y="13"/>
                  </a:cubicBezTo>
                  <a:cubicBezTo>
                    <a:pt x="58" y="13"/>
                    <a:pt x="54" y="20"/>
                    <a:pt x="45" y="31"/>
                  </a:cubicBezTo>
                  <a:cubicBezTo>
                    <a:pt x="37" y="41"/>
                    <a:pt x="16" y="38"/>
                    <a:pt x="10" y="45"/>
                  </a:cubicBezTo>
                  <a:cubicBezTo>
                    <a:pt x="5" y="51"/>
                    <a:pt x="11" y="52"/>
                    <a:pt x="0" y="6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7" name="Freeform 29">
              <a:extLst>
                <a:ext uri="{FF2B5EF4-FFF2-40B4-BE49-F238E27FC236}">
                  <a16:creationId xmlns:a16="http://schemas.microsoft.com/office/drawing/2014/main" id="{6507930F-1527-4876-A6CE-DA5940498207}"/>
                </a:ext>
              </a:extLst>
            </p:cNvPr>
            <p:cNvSpPr>
              <a:spLocks/>
            </p:cNvSpPr>
            <p:nvPr/>
          </p:nvSpPr>
          <p:spPr bwMode="auto">
            <a:xfrm>
              <a:off x="2478" y="2240"/>
              <a:ext cx="585" cy="109"/>
            </a:xfrm>
            <a:custGeom>
              <a:avLst/>
              <a:gdLst>
                <a:gd name="T0" fmla="*/ 0 w 234"/>
                <a:gd name="T1" fmla="*/ 35 h 41"/>
                <a:gd name="T2" fmla="*/ 32 w 234"/>
                <a:gd name="T3" fmla="*/ 21 h 41"/>
                <a:gd name="T4" fmla="*/ 61 w 234"/>
                <a:gd name="T5" fmla="*/ 23 h 41"/>
                <a:gd name="T6" fmla="*/ 105 w 234"/>
                <a:gd name="T7" fmla="*/ 20 h 41"/>
                <a:gd name="T8" fmla="*/ 143 w 234"/>
                <a:gd name="T9" fmla="*/ 0 h 41"/>
                <a:gd name="T10" fmla="*/ 189 w 234"/>
                <a:gd name="T11" fmla="*/ 12 h 41"/>
                <a:gd name="T12" fmla="*/ 234 w 234"/>
                <a:gd name="T13" fmla="*/ 17 h 41"/>
                <a:gd name="T14" fmla="*/ 189 w 234"/>
                <a:gd name="T15" fmla="*/ 26 h 41"/>
                <a:gd name="T16" fmla="*/ 144 w 234"/>
                <a:gd name="T17" fmla="*/ 33 h 41"/>
                <a:gd name="T18" fmla="*/ 74 w 234"/>
                <a:gd name="T19" fmla="*/ 37 h 41"/>
                <a:gd name="T20" fmla="*/ 6 w 234"/>
                <a:gd name="T21" fmla="*/ 36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4"/>
                <a:gd name="T34" fmla="*/ 0 h 41"/>
                <a:gd name="T35" fmla="*/ 234 w 234"/>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4" h="41">
                  <a:moveTo>
                    <a:pt x="0" y="35"/>
                  </a:moveTo>
                  <a:cubicBezTo>
                    <a:pt x="13" y="35"/>
                    <a:pt x="21" y="23"/>
                    <a:pt x="32" y="21"/>
                  </a:cubicBezTo>
                  <a:cubicBezTo>
                    <a:pt x="40" y="20"/>
                    <a:pt x="51" y="24"/>
                    <a:pt x="61" y="23"/>
                  </a:cubicBezTo>
                  <a:cubicBezTo>
                    <a:pt x="76" y="21"/>
                    <a:pt x="90" y="22"/>
                    <a:pt x="105" y="20"/>
                  </a:cubicBezTo>
                  <a:cubicBezTo>
                    <a:pt x="123" y="18"/>
                    <a:pt x="129" y="8"/>
                    <a:pt x="143" y="0"/>
                  </a:cubicBezTo>
                  <a:cubicBezTo>
                    <a:pt x="152" y="15"/>
                    <a:pt x="174" y="12"/>
                    <a:pt x="189" y="12"/>
                  </a:cubicBezTo>
                  <a:cubicBezTo>
                    <a:pt x="203" y="11"/>
                    <a:pt x="220" y="15"/>
                    <a:pt x="234" y="17"/>
                  </a:cubicBezTo>
                  <a:cubicBezTo>
                    <a:pt x="219" y="17"/>
                    <a:pt x="203" y="24"/>
                    <a:pt x="189" y="26"/>
                  </a:cubicBezTo>
                  <a:cubicBezTo>
                    <a:pt x="172" y="29"/>
                    <a:pt x="160" y="32"/>
                    <a:pt x="144" y="33"/>
                  </a:cubicBezTo>
                  <a:cubicBezTo>
                    <a:pt x="120" y="36"/>
                    <a:pt x="97" y="35"/>
                    <a:pt x="74" y="37"/>
                  </a:cubicBezTo>
                  <a:cubicBezTo>
                    <a:pt x="58" y="39"/>
                    <a:pt x="21" y="41"/>
                    <a:pt x="6" y="36"/>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8" name="Freeform 30">
              <a:extLst>
                <a:ext uri="{FF2B5EF4-FFF2-40B4-BE49-F238E27FC236}">
                  <a16:creationId xmlns:a16="http://schemas.microsoft.com/office/drawing/2014/main" id="{2F86F450-B199-4A9B-A401-46BC9B4E126C}"/>
                </a:ext>
              </a:extLst>
            </p:cNvPr>
            <p:cNvSpPr>
              <a:spLocks/>
            </p:cNvSpPr>
            <p:nvPr/>
          </p:nvSpPr>
          <p:spPr bwMode="auto">
            <a:xfrm>
              <a:off x="3150" y="1987"/>
              <a:ext cx="658" cy="288"/>
            </a:xfrm>
            <a:custGeom>
              <a:avLst/>
              <a:gdLst>
                <a:gd name="T0" fmla="*/ 0 w 263"/>
                <a:gd name="T1" fmla="*/ 108 h 108"/>
                <a:gd name="T2" fmla="*/ 21 w 263"/>
                <a:gd name="T3" fmla="*/ 95 h 108"/>
                <a:gd name="T4" fmla="*/ 46 w 263"/>
                <a:gd name="T5" fmla="*/ 92 h 108"/>
                <a:gd name="T6" fmla="*/ 107 w 263"/>
                <a:gd name="T7" fmla="*/ 62 h 108"/>
                <a:gd name="T8" fmla="*/ 114 w 263"/>
                <a:gd name="T9" fmla="*/ 36 h 108"/>
                <a:gd name="T10" fmla="*/ 127 w 263"/>
                <a:gd name="T11" fmla="*/ 26 h 108"/>
                <a:gd name="T12" fmla="*/ 176 w 263"/>
                <a:gd name="T13" fmla="*/ 18 h 108"/>
                <a:gd name="T14" fmla="*/ 210 w 263"/>
                <a:gd name="T15" fmla="*/ 1 h 108"/>
                <a:gd name="T16" fmla="*/ 240 w 263"/>
                <a:gd name="T17" fmla="*/ 0 h 108"/>
                <a:gd name="T18" fmla="*/ 263 w 263"/>
                <a:gd name="T19" fmla="*/ 0 h 108"/>
                <a:gd name="T20" fmla="*/ 237 w 263"/>
                <a:gd name="T21" fmla="*/ 10 h 108"/>
                <a:gd name="T22" fmla="*/ 200 w 263"/>
                <a:gd name="T23" fmla="*/ 20 h 108"/>
                <a:gd name="T24" fmla="*/ 139 w 263"/>
                <a:gd name="T25" fmla="*/ 47 h 108"/>
                <a:gd name="T26" fmla="*/ 111 w 263"/>
                <a:gd name="T27" fmla="*/ 71 h 108"/>
                <a:gd name="T28" fmla="*/ 85 w 263"/>
                <a:gd name="T29" fmla="*/ 87 h 108"/>
                <a:gd name="T30" fmla="*/ 24 w 263"/>
                <a:gd name="T31" fmla="*/ 105 h 108"/>
                <a:gd name="T32" fmla="*/ 4 w 263"/>
                <a:gd name="T33" fmla="*/ 107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3"/>
                <a:gd name="T52" fmla="*/ 0 h 108"/>
                <a:gd name="T53" fmla="*/ 263 w 263"/>
                <a:gd name="T54" fmla="*/ 108 h 1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3" h="108">
                  <a:moveTo>
                    <a:pt x="0" y="108"/>
                  </a:moveTo>
                  <a:cubicBezTo>
                    <a:pt x="9" y="105"/>
                    <a:pt x="12" y="97"/>
                    <a:pt x="21" y="95"/>
                  </a:cubicBezTo>
                  <a:cubicBezTo>
                    <a:pt x="29" y="93"/>
                    <a:pt x="38" y="94"/>
                    <a:pt x="46" y="92"/>
                  </a:cubicBezTo>
                  <a:cubicBezTo>
                    <a:pt x="63" y="86"/>
                    <a:pt x="96" y="78"/>
                    <a:pt x="107" y="62"/>
                  </a:cubicBezTo>
                  <a:cubicBezTo>
                    <a:pt x="112" y="56"/>
                    <a:pt x="113" y="44"/>
                    <a:pt x="114" y="36"/>
                  </a:cubicBezTo>
                  <a:cubicBezTo>
                    <a:pt x="114" y="23"/>
                    <a:pt x="114" y="26"/>
                    <a:pt x="127" y="26"/>
                  </a:cubicBezTo>
                  <a:cubicBezTo>
                    <a:pt x="144" y="26"/>
                    <a:pt x="161" y="22"/>
                    <a:pt x="176" y="18"/>
                  </a:cubicBezTo>
                  <a:cubicBezTo>
                    <a:pt x="185" y="16"/>
                    <a:pt x="208" y="10"/>
                    <a:pt x="210" y="1"/>
                  </a:cubicBezTo>
                  <a:cubicBezTo>
                    <a:pt x="221" y="4"/>
                    <a:pt x="229" y="2"/>
                    <a:pt x="240" y="0"/>
                  </a:cubicBezTo>
                  <a:cubicBezTo>
                    <a:pt x="248" y="0"/>
                    <a:pt x="257" y="3"/>
                    <a:pt x="263" y="0"/>
                  </a:cubicBezTo>
                  <a:cubicBezTo>
                    <a:pt x="256" y="7"/>
                    <a:pt x="246" y="7"/>
                    <a:pt x="237" y="10"/>
                  </a:cubicBezTo>
                  <a:cubicBezTo>
                    <a:pt x="226" y="14"/>
                    <a:pt x="210" y="17"/>
                    <a:pt x="200" y="20"/>
                  </a:cubicBezTo>
                  <a:cubicBezTo>
                    <a:pt x="179" y="25"/>
                    <a:pt x="157" y="37"/>
                    <a:pt x="139" y="47"/>
                  </a:cubicBezTo>
                  <a:cubicBezTo>
                    <a:pt x="128" y="54"/>
                    <a:pt x="121" y="64"/>
                    <a:pt x="111" y="71"/>
                  </a:cubicBezTo>
                  <a:cubicBezTo>
                    <a:pt x="103" y="77"/>
                    <a:pt x="93" y="82"/>
                    <a:pt x="85" y="87"/>
                  </a:cubicBezTo>
                  <a:cubicBezTo>
                    <a:pt x="67" y="98"/>
                    <a:pt x="44" y="102"/>
                    <a:pt x="24" y="105"/>
                  </a:cubicBezTo>
                  <a:cubicBezTo>
                    <a:pt x="18" y="106"/>
                    <a:pt x="8" y="108"/>
                    <a:pt x="4" y="107"/>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9" name="Freeform 31">
              <a:extLst>
                <a:ext uri="{FF2B5EF4-FFF2-40B4-BE49-F238E27FC236}">
                  <a16:creationId xmlns:a16="http://schemas.microsoft.com/office/drawing/2014/main" id="{E32B7202-1157-4860-9CFA-2D58A8BE6F97}"/>
                </a:ext>
              </a:extLst>
            </p:cNvPr>
            <p:cNvSpPr>
              <a:spLocks/>
            </p:cNvSpPr>
            <p:nvPr/>
          </p:nvSpPr>
          <p:spPr bwMode="auto">
            <a:xfrm>
              <a:off x="3733" y="1800"/>
              <a:ext cx="332" cy="203"/>
            </a:xfrm>
            <a:custGeom>
              <a:avLst/>
              <a:gdLst>
                <a:gd name="T0" fmla="*/ 23 w 133"/>
                <a:gd name="T1" fmla="*/ 74 h 76"/>
                <a:gd name="T2" fmla="*/ 57 w 133"/>
                <a:gd name="T3" fmla="*/ 59 h 76"/>
                <a:gd name="T4" fmla="*/ 90 w 133"/>
                <a:gd name="T5" fmla="*/ 45 h 76"/>
                <a:gd name="T6" fmla="*/ 133 w 133"/>
                <a:gd name="T7" fmla="*/ 0 h 76"/>
                <a:gd name="T8" fmla="*/ 101 w 133"/>
                <a:gd name="T9" fmla="*/ 16 h 76"/>
                <a:gd name="T10" fmla="*/ 64 w 133"/>
                <a:gd name="T11" fmla="*/ 46 h 76"/>
                <a:gd name="T12" fmla="*/ 37 w 133"/>
                <a:gd name="T13" fmla="*/ 58 h 76"/>
                <a:gd name="T14" fmla="*/ 0 w 133"/>
                <a:gd name="T15" fmla="*/ 76 h 76"/>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76"/>
                <a:gd name="T26" fmla="*/ 133 w 133"/>
                <a:gd name="T27" fmla="*/ 76 h 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76">
                  <a:moveTo>
                    <a:pt x="23" y="74"/>
                  </a:moveTo>
                  <a:cubicBezTo>
                    <a:pt x="36" y="71"/>
                    <a:pt x="45" y="64"/>
                    <a:pt x="57" y="59"/>
                  </a:cubicBezTo>
                  <a:cubicBezTo>
                    <a:pt x="68" y="54"/>
                    <a:pt x="80" y="52"/>
                    <a:pt x="90" y="45"/>
                  </a:cubicBezTo>
                  <a:cubicBezTo>
                    <a:pt x="104" y="36"/>
                    <a:pt x="129" y="18"/>
                    <a:pt x="133" y="0"/>
                  </a:cubicBezTo>
                  <a:cubicBezTo>
                    <a:pt x="125" y="9"/>
                    <a:pt x="113" y="15"/>
                    <a:pt x="101" y="16"/>
                  </a:cubicBezTo>
                  <a:cubicBezTo>
                    <a:pt x="101" y="30"/>
                    <a:pt x="76" y="45"/>
                    <a:pt x="64" y="46"/>
                  </a:cubicBezTo>
                  <a:cubicBezTo>
                    <a:pt x="50" y="48"/>
                    <a:pt x="47" y="50"/>
                    <a:pt x="37" y="58"/>
                  </a:cubicBezTo>
                  <a:cubicBezTo>
                    <a:pt x="25" y="67"/>
                    <a:pt x="14" y="73"/>
                    <a:pt x="0" y="76"/>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0" name="Freeform 32">
              <a:extLst>
                <a:ext uri="{FF2B5EF4-FFF2-40B4-BE49-F238E27FC236}">
                  <a16:creationId xmlns:a16="http://schemas.microsoft.com/office/drawing/2014/main" id="{792130AB-839E-4984-86B0-C58841239901}"/>
                </a:ext>
              </a:extLst>
            </p:cNvPr>
            <p:cNvSpPr>
              <a:spLocks/>
            </p:cNvSpPr>
            <p:nvPr/>
          </p:nvSpPr>
          <p:spPr bwMode="auto">
            <a:xfrm>
              <a:off x="4013" y="1664"/>
              <a:ext cx="77" cy="179"/>
            </a:xfrm>
            <a:custGeom>
              <a:avLst/>
              <a:gdLst>
                <a:gd name="T0" fmla="*/ 2 w 31"/>
                <a:gd name="T1" fmla="*/ 1 h 67"/>
                <a:gd name="T2" fmla="*/ 31 w 31"/>
                <a:gd name="T3" fmla="*/ 20 h 67"/>
                <a:gd name="T4" fmla="*/ 26 w 31"/>
                <a:gd name="T5" fmla="*/ 42 h 67"/>
                <a:gd name="T6" fmla="*/ 11 w 31"/>
                <a:gd name="T7" fmla="*/ 67 h 67"/>
                <a:gd name="T8" fmla="*/ 0 w 31"/>
                <a:gd name="T9" fmla="*/ 48 h 67"/>
                <a:gd name="T10" fmla="*/ 22 w 31"/>
                <a:gd name="T11" fmla="*/ 18 h 67"/>
                <a:gd name="T12" fmla="*/ 3 w 31"/>
                <a:gd name="T13" fmla="*/ 0 h 67"/>
                <a:gd name="T14" fmla="*/ 0 60000 65536"/>
                <a:gd name="T15" fmla="*/ 0 60000 65536"/>
                <a:gd name="T16" fmla="*/ 0 60000 65536"/>
                <a:gd name="T17" fmla="*/ 0 60000 65536"/>
                <a:gd name="T18" fmla="*/ 0 60000 65536"/>
                <a:gd name="T19" fmla="*/ 0 60000 65536"/>
                <a:gd name="T20" fmla="*/ 0 60000 65536"/>
                <a:gd name="T21" fmla="*/ 0 w 31"/>
                <a:gd name="T22" fmla="*/ 0 h 67"/>
                <a:gd name="T23" fmla="*/ 31 w 31"/>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67">
                  <a:moveTo>
                    <a:pt x="2" y="1"/>
                  </a:moveTo>
                  <a:cubicBezTo>
                    <a:pt x="18" y="0"/>
                    <a:pt x="29" y="0"/>
                    <a:pt x="31" y="20"/>
                  </a:cubicBezTo>
                  <a:cubicBezTo>
                    <a:pt x="31" y="28"/>
                    <a:pt x="29" y="35"/>
                    <a:pt x="26" y="42"/>
                  </a:cubicBezTo>
                  <a:cubicBezTo>
                    <a:pt x="23" y="49"/>
                    <a:pt x="16" y="65"/>
                    <a:pt x="11" y="67"/>
                  </a:cubicBezTo>
                  <a:cubicBezTo>
                    <a:pt x="16" y="55"/>
                    <a:pt x="17" y="44"/>
                    <a:pt x="0" y="48"/>
                  </a:cubicBezTo>
                  <a:cubicBezTo>
                    <a:pt x="2" y="39"/>
                    <a:pt x="21" y="33"/>
                    <a:pt x="22" y="18"/>
                  </a:cubicBezTo>
                  <a:cubicBezTo>
                    <a:pt x="22" y="9"/>
                    <a:pt x="11" y="3"/>
                    <a:pt x="3"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1" name="Freeform 33">
              <a:extLst>
                <a:ext uri="{FF2B5EF4-FFF2-40B4-BE49-F238E27FC236}">
                  <a16:creationId xmlns:a16="http://schemas.microsoft.com/office/drawing/2014/main" id="{6D98A648-BC6B-4F72-AC92-8E07FD78DF4C}"/>
                </a:ext>
              </a:extLst>
            </p:cNvPr>
            <p:cNvSpPr>
              <a:spLocks/>
            </p:cNvSpPr>
            <p:nvPr/>
          </p:nvSpPr>
          <p:spPr bwMode="auto">
            <a:xfrm>
              <a:off x="3645" y="1867"/>
              <a:ext cx="30" cy="61"/>
            </a:xfrm>
            <a:custGeom>
              <a:avLst/>
              <a:gdLst>
                <a:gd name="T0" fmla="*/ 0 w 12"/>
                <a:gd name="T1" fmla="*/ 10 h 23"/>
                <a:gd name="T2" fmla="*/ 8 w 12"/>
                <a:gd name="T3" fmla="*/ 23 h 23"/>
                <a:gd name="T4" fmla="*/ 12 w 12"/>
                <a:gd name="T5" fmla="*/ 0 h 23"/>
                <a:gd name="T6" fmla="*/ 0 60000 65536"/>
                <a:gd name="T7" fmla="*/ 0 60000 65536"/>
                <a:gd name="T8" fmla="*/ 0 60000 65536"/>
                <a:gd name="T9" fmla="*/ 0 w 12"/>
                <a:gd name="T10" fmla="*/ 0 h 23"/>
                <a:gd name="T11" fmla="*/ 12 w 12"/>
                <a:gd name="T12" fmla="*/ 23 h 23"/>
              </a:gdLst>
              <a:ahLst/>
              <a:cxnLst>
                <a:cxn ang="T6">
                  <a:pos x="T0" y="T1"/>
                </a:cxn>
                <a:cxn ang="T7">
                  <a:pos x="T2" y="T3"/>
                </a:cxn>
                <a:cxn ang="T8">
                  <a:pos x="T4" y="T5"/>
                </a:cxn>
              </a:cxnLst>
              <a:rect l="T9" t="T10" r="T11" b="T12"/>
              <a:pathLst>
                <a:path w="12" h="23">
                  <a:moveTo>
                    <a:pt x="0" y="10"/>
                  </a:moveTo>
                  <a:cubicBezTo>
                    <a:pt x="4" y="14"/>
                    <a:pt x="7" y="19"/>
                    <a:pt x="8" y="23"/>
                  </a:cubicBezTo>
                  <a:cubicBezTo>
                    <a:pt x="9" y="16"/>
                    <a:pt x="9" y="6"/>
                    <a:pt x="12"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2" name="Freeform 34">
              <a:extLst>
                <a:ext uri="{FF2B5EF4-FFF2-40B4-BE49-F238E27FC236}">
                  <a16:creationId xmlns:a16="http://schemas.microsoft.com/office/drawing/2014/main" id="{24D4778F-F980-40DF-9DC2-109AB2F22093}"/>
                </a:ext>
              </a:extLst>
            </p:cNvPr>
            <p:cNvSpPr>
              <a:spLocks/>
            </p:cNvSpPr>
            <p:nvPr/>
          </p:nvSpPr>
          <p:spPr bwMode="auto">
            <a:xfrm>
              <a:off x="3828" y="1741"/>
              <a:ext cx="37" cy="32"/>
            </a:xfrm>
            <a:custGeom>
              <a:avLst/>
              <a:gdLst>
                <a:gd name="T0" fmla="*/ 0 w 15"/>
                <a:gd name="T1" fmla="*/ 0 h 12"/>
                <a:gd name="T2" fmla="*/ 15 w 15"/>
                <a:gd name="T3" fmla="*/ 4 h 12"/>
                <a:gd name="T4" fmla="*/ 10 w 15"/>
                <a:gd name="T5" fmla="*/ 12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0"/>
                  </a:moveTo>
                  <a:cubicBezTo>
                    <a:pt x="4" y="3"/>
                    <a:pt x="9" y="3"/>
                    <a:pt x="15" y="4"/>
                  </a:cubicBezTo>
                  <a:cubicBezTo>
                    <a:pt x="12" y="5"/>
                    <a:pt x="10" y="9"/>
                    <a:pt x="10" y="12"/>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3" name="Freeform 35">
              <a:extLst>
                <a:ext uri="{FF2B5EF4-FFF2-40B4-BE49-F238E27FC236}">
                  <a16:creationId xmlns:a16="http://schemas.microsoft.com/office/drawing/2014/main" id="{54906EE1-0ECF-45AC-A2FB-C3415E6AEB83}"/>
                </a:ext>
              </a:extLst>
            </p:cNvPr>
            <p:cNvSpPr>
              <a:spLocks/>
            </p:cNvSpPr>
            <p:nvPr/>
          </p:nvSpPr>
          <p:spPr bwMode="auto">
            <a:xfrm>
              <a:off x="3480" y="1744"/>
              <a:ext cx="55" cy="32"/>
            </a:xfrm>
            <a:custGeom>
              <a:avLst/>
              <a:gdLst>
                <a:gd name="T0" fmla="*/ 0 w 22"/>
                <a:gd name="T1" fmla="*/ 4 h 12"/>
                <a:gd name="T2" fmla="*/ 22 w 22"/>
                <a:gd name="T3" fmla="*/ 3 h 12"/>
                <a:gd name="T4" fmla="*/ 18 w 22"/>
                <a:gd name="T5" fmla="*/ 12 h 12"/>
                <a:gd name="T6" fmla="*/ 0 60000 65536"/>
                <a:gd name="T7" fmla="*/ 0 60000 65536"/>
                <a:gd name="T8" fmla="*/ 0 60000 65536"/>
                <a:gd name="T9" fmla="*/ 0 w 22"/>
                <a:gd name="T10" fmla="*/ 0 h 12"/>
                <a:gd name="T11" fmla="*/ 22 w 22"/>
                <a:gd name="T12" fmla="*/ 12 h 12"/>
              </a:gdLst>
              <a:ahLst/>
              <a:cxnLst>
                <a:cxn ang="T6">
                  <a:pos x="T0" y="T1"/>
                </a:cxn>
                <a:cxn ang="T7">
                  <a:pos x="T2" y="T3"/>
                </a:cxn>
                <a:cxn ang="T8">
                  <a:pos x="T4" y="T5"/>
                </a:cxn>
              </a:cxnLst>
              <a:rect l="T9" t="T10" r="T11" b="T12"/>
              <a:pathLst>
                <a:path w="22" h="12">
                  <a:moveTo>
                    <a:pt x="0" y="4"/>
                  </a:moveTo>
                  <a:cubicBezTo>
                    <a:pt x="7" y="5"/>
                    <a:pt x="13" y="0"/>
                    <a:pt x="22" y="3"/>
                  </a:cubicBezTo>
                  <a:cubicBezTo>
                    <a:pt x="18" y="5"/>
                    <a:pt x="16" y="9"/>
                    <a:pt x="18" y="12"/>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4" name="Freeform 36">
              <a:extLst>
                <a:ext uri="{FF2B5EF4-FFF2-40B4-BE49-F238E27FC236}">
                  <a16:creationId xmlns:a16="http://schemas.microsoft.com/office/drawing/2014/main" id="{A4D9AABD-0D12-4C28-B517-6ACBD5446E2F}"/>
                </a:ext>
              </a:extLst>
            </p:cNvPr>
            <p:cNvSpPr>
              <a:spLocks/>
            </p:cNvSpPr>
            <p:nvPr/>
          </p:nvSpPr>
          <p:spPr bwMode="auto">
            <a:xfrm>
              <a:off x="3110" y="1912"/>
              <a:ext cx="25" cy="48"/>
            </a:xfrm>
            <a:custGeom>
              <a:avLst/>
              <a:gdLst>
                <a:gd name="T0" fmla="*/ 2 w 10"/>
                <a:gd name="T1" fmla="*/ 0 h 18"/>
                <a:gd name="T2" fmla="*/ 10 w 10"/>
                <a:gd name="T3" fmla="*/ 18 h 18"/>
                <a:gd name="T4" fmla="*/ 0 w 10"/>
                <a:gd name="T5" fmla="*/ 15 h 18"/>
                <a:gd name="T6" fmla="*/ 0 60000 65536"/>
                <a:gd name="T7" fmla="*/ 0 60000 65536"/>
                <a:gd name="T8" fmla="*/ 0 60000 65536"/>
                <a:gd name="T9" fmla="*/ 0 w 10"/>
                <a:gd name="T10" fmla="*/ 0 h 18"/>
                <a:gd name="T11" fmla="*/ 10 w 10"/>
                <a:gd name="T12" fmla="*/ 18 h 18"/>
              </a:gdLst>
              <a:ahLst/>
              <a:cxnLst>
                <a:cxn ang="T6">
                  <a:pos x="T0" y="T1"/>
                </a:cxn>
                <a:cxn ang="T7">
                  <a:pos x="T2" y="T3"/>
                </a:cxn>
                <a:cxn ang="T8">
                  <a:pos x="T4" y="T5"/>
                </a:cxn>
              </a:cxnLst>
              <a:rect l="T9" t="T10" r="T11" b="T12"/>
              <a:pathLst>
                <a:path w="10" h="18">
                  <a:moveTo>
                    <a:pt x="2" y="0"/>
                  </a:moveTo>
                  <a:cubicBezTo>
                    <a:pt x="3" y="7"/>
                    <a:pt x="8" y="12"/>
                    <a:pt x="10" y="18"/>
                  </a:cubicBezTo>
                  <a:cubicBezTo>
                    <a:pt x="7" y="16"/>
                    <a:pt x="3" y="14"/>
                    <a:pt x="0" y="15"/>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5" name="Freeform 37">
              <a:extLst>
                <a:ext uri="{FF2B5EF4-FFF2-40B4-BE49-F238E27FC236}">
                  <a16:creationId xmlns:a16="http://schemas.microsoft.com/office/drawing/2014/main" id="{B9B05611-AA38-4B3C-BA4F-0BE2E977B60E}"/>
                </a:ext>
              </a:extLst>
            </p:cNvPr>
            <p:cNvSpPr>
              <a:spLocks/>
            </p:cNvSpPr>
            <p:nvPr/>
          </p:nvSpPr>
          <p:spPr bwMode="auto">
            <a:xfrm>
              <a:off x="3150" y="2219"/>
              <a:ext cx="88" cy="40"/>
            </a:xfrm>
            <a:custGeom>
              <a:avLst/>
              <a:gdLst>
                <a:gd name="T0" fmla="*/ 7 w 35"/>
                <a:gd name="T1" fmla="*/ 14 h 15"/>
                <a:gd name="T2" fmla="*/ 35 w 35"/>
                <a:gd name="T3" fmla="*/ 9 h 15"/>
                <a:gd name="T4" fmla="*/ 14 w 35"/>
                <a:gd name="T5" fmla="*/ 0 h 15"/>
                <a:gd name="T6" fmla="*/ 0 w 35"/>
                <a:gd name="T7" fmla="*/ 15 h 15"/>
                <a:gd name="T8" fmla="*/ 0 60000 65536"/>
                <a:gd name="T9" fmla="*/ 0 60000 65536"/>
                <a:gd name="T10" fmla="*/ 0 60000 65536"/>
                <a:gd name="T11" fmla="*/ 0 60000 65536"/>
                <a:gd name="T12" fmla="*/ 0 w 35"/>
                <a:gd name="T13" fmla="*/ 0 h 15"/>
                <a:gd name="T14" fmla="*/ 35 w 35"/>
                <a:gd name="T15" fmla="*/ 15 h 15"/>
              </a:gdLst>
              <a:ahLst/>
              <a:cxnLst>
                <a:cxn ang="T8">
                  <a:pos x="T0" y="T1"/>
                </a:cxn>
                <a:cxn ang="T9">
                  <a:pos x="T2" y="T3"/>
                </a:cxn>
                <a:cxn ang="T10">
                  <a:pos x="T4" y="T5"/>
                </a:cxn>
                <a:cxn ang="T11">
                  <a:pos x="T6" y="T7"/>
                </a:cxn>
              </a:cxnLst>
              <a:rect l="T12" t="T13" r="T14" b="T15"/>
              <a:pathLst>
                <a:path w="35" h="15">
                  <a:moveTo>
                    <a:pt x="7" y="14"/>
                  </a:moveTo>
                  <a:cubicBezTo>
                    <a:pt x="14" y="13"/>
                    <a:pt x="29" y="14"/>
                    <a:pt x="35" y="9"/>
                  </a:cubicBezTo>
                  <a:cubicBezTo>
                    <a:pt x="31" y="4"/>
                    <a:pt x="20" y="3"/>
                    <a:pt x="14" y="0"/>
                  </a:cubicBezTo>
                  <a:cubicBezTo>
                    <a:pt x="9" y="6"/>
                    <a:pt x="4" y="11"/>
                    <a:pt x="0" y="15"/>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6" name="Freeform 38">
              <a:extLst>
                <a:ext uri="{FF2B5EF4-FFF2-40B4-BE49-F238E27FC236}">
                  <a16:creationId xmlns:a16="http://schemas.microsoft.com/office/drawing/2014/main" id="{648DD7A6-9B55-494C-9ED1-F60F37524421}"/>
                </a:ext>
              </a:extLst>
            </p:cNvPr>
            <p:cNvSpPr>
              <a:spLocks/>
            </p:cNvSpPr>
            <p:nvPr/>
          </p:nvSpPr>
          <p:spPr bwMode="auto">
            <a:xfrm>
              <a:off x="3410" y="2011"/>
              <a:ext cx="48" cy="112"/>
            </a:xfrm>
            <a:custGeom>
              <a:avLst/>
              <a:gdLst>
                <a:gd name="T0" fmla="*/ 14 w 19"/>
                <a:gd name="T1" fmla="*/ 0 h 42"/>
                <a:gd name="T2" fmla="*/ 0 w 19"/>
                <a:gd name="T3" fmla="*/ 19 h 42"/>
                <a:gd name="T4" fmla="*/ 3 w 19"/>
                <a:gd name="T5" fmla="*/ 42 h 42"/>
                <a:gd name="T6" fmla="*/ 19 w 19"/>
                <a:gd name="T7" fmla="*/ 31 h 42"/>
                <a:gd name="T8" fmla="*/ 13 w 19"/>
                <a:gd name="T9" fmla="*/ 2 h 42"/>
                <a:gd name="T10" fmla="*/ 0 60000 65536"/>
                <a:gd name="T11" fmla="*/ 0 60000 65536"/>
                <a:gd name="T12" fmla="*/ 0 60000 65536"/>
                <a:gd name="T13" fmla="*/ 0 60000 65536"/>
                <a:gd name="T14" fmla="*/ 0 60000 65536"/>
                <a:gd name="T15" fmla="*/ 0 w 19"/>
                <a:gd name="T16" fmla="*/ 0 h 42"/>
                <a:gd name="T17" fmla="*/ 19 w 19"/>
                <a:gd name="T18" fmla="*/ 42 h 42"/>
              </a:gdLst>
              <a:ahLst/>
              <a:cxnLst>
                <a:cxn ang="T10">
                  <a:pos x="T0" y="T1"/>
                </a:cxn>
                <a:cxn ang="T11">
                  <a:pos x="T2" y="T3"/>
                </a:cxn>
                <a:cxn ang="T12">
                  <a:pos x="T4" y="T5"/>
                </a:cxn>
                <a:cxn ang="T13">
                  <a:pos x="T6" y="T7"/>
                </a:cxn>
                <a:cxn ang="T14">
                  <a:pos x="T8" y="T9"/>
                </a:cxn>
              </a:cxnLst>
              <a:rect l="T15" t="T16" r="T17" b="T18"/>
              <a:pathLst>
                <a:path w="19" h="42">
                  <a:moveTo>
                    <a:pt x="14" y="0"/>
                  </a:moveTo>
                  <a:cubicBezTo>
                    <a:pt x="9" y="7"/>
                    <a:pt x="7" y="15"/>
                    <a:pt x="0" y="19"/>
                  </a:cubicBezTo>
                  <a:cubicBezTo>
                    <a:pt x="6" y="23"/>
                    <a:pt x="6" y="35"/>
                    <a:pt x="3" y="42"/>
                  </a:cubicBezTo>
                  <a:cubicBezTo>
                    <a:pt x="6" y="37"/>
                    <a:pt x="12" y="31"/>
                    <a:pt x="19" y="31"/>
                  </a:cubicBezTo>
                  <a:cubicBezTo>
                    <a:pt x="16" y="21"/>
                    <a:pt x="13" y="15"/>
                    <a:pt x="13" y="2"/>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7" name="Freeform 39">
              <a:extLst>
                <a:ext uri="{FF2B5EF4-FFF2-40B4-BE49-F238E27FC236}">
                  <a16:creationId xmlns:a16="http://schemas.microsoft.com/office/drawing/2014/main" id="{5FD1C0B6-F948-45FE-9B05-1EFFD4EB6105}"/>
                </a:ext>
              </a:extLst>
            </p:cNvPr>
            <p:cNvSpPr>
              <a:spLocks/>
            </p:cNvSpPr>
            <p:nvPr/>
          </p:nvSpPr>
          <p:spPr bwMode="auto">
            <a:xfrm>
              <a:off x="2523" y="1981"/>
              <a:ext cx="62" cy="56"/>
            </a:xfrm>
            <a:custGeom>
              <a:avLst/>
              <a:gdLst>
                <a:gd name="T0" fmla="*/ 0 w 25"/>
                <a:gd name="T1" fmla="*/ 4 h 21"/>
                <a:gd name="T2" fmla="*/ 21 w 25"/>
                <a:gd name="T3" fmla="*/ 21 h 21"/>
                <a:gd name="T4" fmla="*/ 25 w 25"/>
                <a:gd name="T5" fmla="*/ 0 h 21"/>
                <a:gd name="T6" fmla="*/ 9 w 25"/>
                <a:gd name="T7" fmla="*/ 1 h 21"/>
                <a:gd name="T8" fmla="*/ 0 60000 65536"/>
                <a:gd name="T9" fmla="*/ 0 60000 65536"/>
                <a:gd name="T10" fmla="*/ 0 60000 65536"/>
                <a:gd name="T11" fmla="*/ 0 60000 65536"/>
                <a:gd name="T12" fmla="*/ 0 w 25"/>
                <a:gd name="T13" fmla="*/ 0 h 21"/>
                <a:gd name="T14" fmla="*/ 25 w 25"/>
                <a:gd name="T15" fmla="*/ 21 h 21"/>
              </a:gdLst>
              <a:ahLst/>
              <a:cxnLst>
                <a:cxn ang="T8">
                  <a:pos x="T0" y="T1"/>
                </a:cxn>
                <a:cxn ang="T9">
                  <a:pos x="T2" y="T3"/>
                </a:cxn>
                <a:cxn ang="T10">
                  <a:pos x="T4" y="T5"/>
                </a:cxn>
                <a:cxn ang="T11">
                  <a:pos x="T6" y="T7"/>
                </a:cxn>
              </a:cxnLst>
              <a:rect l="T12" t="T13" r="T14" b="T15"/>
              <a:pathLst>
                <a:path w="25" h="21">
                  <a:moveTo>
                    <a:pt x="0" y="4"/>
                  </a:moveTo>
                  <a:cubicBezTo>
                    <a:pt x="9" y="4"/>
                    <a:pt x="16" y="15"/>
                    <a:pt x="21" y="21"/>
                  </a:cubicBezTo>
                  <a:cubicBezTo>
                    <a:pt x="20" y="14"/>
                    <a:pt x="22" y="6"/>
                    <a:pt x="25" y="0"/>
                  </a:cubicBezTo>
                  <a:cubicBezTo>
                    <a:pt x="21" y="4"/>
                    <a:pt x="14" y="3"/>
                    <a:pt x="9" y="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8" name="Freeform 40">
              <a:extLst>
                <a:ext uri="{FF2B5EF4-FFF2-40B4-BE49-F238E27FC236}">
                  <a16:creationId xmlns:a16="http://schemas.microsoft.com/office/drawing/2014/main" id="{53B55E11-CF18-45A8-BAF8-13FBE88BE5B3}"/>
                </a:ext>
              </a:extLst>
            </p:cNvPr>
            <p:cNvSpPr>
              <a:spLocks/>
            </p:cNvSpPr>
            <p:nvPr/>
          </p:nvSpPr>
          <p:spPr bwMode="auto">
            <a:xfrm>
              <a:off x="2615" y="1821"/>
              <a:ext cx="48" cy="38"/>
            </a:xfrm>
            <a:custGeom>
              <a:avLst/>
              <a:gdLst>
                <a:gd name="T0" fmla="*/ 0 w 19"/>
                <a:gd name="T1" fmla="*/ 0 h 14"/>
                <a:gd name="T2" fmla="*/ 7 w 19"/>
                <a:gd name="T3" fmla="*/ 14 h 14"/>
                <a:gd name="T4" fmla="*/ 19 w 19"/>
                <a:gd name="T5" fmla="*/ 9 h 14"/>
                <a:gd name="T6" fmla="*/ 5 w 19"/>
                <a:gd name="T7" fmla="*/ 1 h 14"/>
                <a:gd name="T8" fmla="*/ 0 60000 65536"/>
                <a:gd name="T9" fmla="*/ 0 60000 65536"/>
                <a:gd name="T10" fmla="*/ 0 60000 65536"/>
                <a:gd name="T11" fmla="*/ 0 60000 65536"/>
                <a:gd name="T12" fmla="*/ 0 w 19"/>
                <a:gd name="T13" fmla="*/ 0 h 14"/>
                <a:gd name="T14" fmla="*/ 19 w 19"/>
                <a:gd name="T15" fmla="*/ 14 h 14"/>
              </a:gdLst>
              <a:ahLst/>
              <a:cxnLst>
                <a:cxn ang="T8">
                  <a:pos x="T0" y="T1"/>
                </a:cxn>
                <a:cxn ang="T9">
                  <a:pos x="T2" y="T3"/>
                </a:cxn>
                <a:cxn ang="T10">
                  <a:pos x="T4" y="T5"/>
                </a:cxn>
                <a:cxn ang="T11">
                  <a:pos x="T6" y="T7"/>
                </a:cxn>
              </a:cxnLst>
              <a:rect l="T12" t="T13" r="T14" b="T15"/>
              <a:pathLst>
                <a:path w="19" h="14">
                  <a:moveTo>
                    <a:pt x="0" y="0"/>
                  </a:moveTo>
                  <a:cubicBezTo>
                    <a:pt x="5" y="3"/>
                    <a:pt x="5" y="9"/>
                    <a:pt x="7" y="14"/>
                  </a:cubicBezTo>
                  <a:cubicBezTo>
                    <a:pt x="11" y="11"/>
                    <a:pt x="15" y="10"/>
                    <a:pt x="19" y="9"/>
                  </a:cubicBezTo>
                  <a:cubicBezTo>
                    <a:pt x="13" y="10"/>
                    <a:pt x="8" y="6"/>
                    <a:pt x="5" y="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9" name="Freeform 41">
              <a:extLst>
                <a:ext uri="{FF2B5EF4-FFF2-40B4-BE49-F238E27FC236}">
                  <a16:creationId xmlns:a16="http://schemas.microsoft.com/office/drawing/2014/main" id="{BE842304-D6C1-451D-A377-66A9C18EBEDF}"/>
                </a:ext>
              </a:extLst>
            </p:cNvPr>
            <p:cNvSpPr>
              <a:spLocks/>
            </p:cNvSpPr>
            <p:nvPr/>
          </p:nvSpPr>
          <p:spPr bwMode="auto">
            <a:xfrm>
              <a:off x="2808" y="1920"/>
              <a:ext cx="45" cy="35"/>
            </a:xfrm>
            <a:custGeom>
              <a:avLst/>
              <a:gdLst>
                <a:gd name="T0" fmla="*/ 0 w 18"/>
                <a:gd name="T1" fmla="*/ 1 h 13"/>
                <a:gd name="T2" fmla="*/ 8 w 18"/>
                <a:gd name="T3" fmla="*/ 13 h 13"/>
                <a:gd name="T4" fmla="*/ 18 w 18"/>
                <a:gd name="T5" fmla="*/ 4 h 13"/>
                <a:gd name="T6" fmla="*/ 7 w 18"/>
                <a:gd name="T7" fmla="*/ 0 h 13"/>
                <a:gd name="T8" fmla="*/ 0 60000 65536"/>
                <a:gd name="T9" fmla="*/ 0 60000 65536"/>
                <a:gd name="T10" fmla="*/ 0 60000 65536"/>
                <a:gd name="T11" fmla="*/ 0 60000 65536"/>
                <a:gd name="T12" fmla="*/ 0 w 18"/>
                <a:gd name="T13" fmla="*/ 0 h 13"/>
                <a:gd name="T14" fmla="*/ 18 w 18"/>
                <a:gd name="T15" fmla="*/ 13 h 13"/>
              </a:gdLst>
              <a:ahLst/>
              <a:cxnLst>
                <a:cxn ang="T8">
                  <a:pos x="T0" y="T1"/>
                </a:cxn>
                <a:cxn ang="T9">
                  <a:pos x="T2" y="T3"/>
                </a:cxn>
                <a:cxn ang="T10">
                  <a:pos x="T4" y="T5"/>
                </a:cxn>
                <a:cxn ang="T11">
                  <a:pos x="T6" y="T7"/>
                </a:cxn>
              </a:cxnLst>
              <a:rect l="T12" t="T13" r="T14" b="T15"/>
              <a:pathLst>
                <a:path w="18" h="13">
                  <a:moveTo>
                    <a:pt x="0" y="1"/>
                  </a:moveTo>
                  <a:cubicBezTo>
                    <a:pt x="4" y="4"/>
                    <a:pt x="6" y="8"/>
                    <a:pt x="8" y="13"/>
                  </a:cubicBezTo>
                  <a:cubicBezTo>
                    <a:pt x="9" y="9"/>
                    <a:pt x="14" y="7"/>
                    <a:pt x="18" y="4"/>
                  </a:cubicBezTo>
                  <a:cubicBezTo>
                    <a:pt x="14" y="5"/>
                    <a:pt x="9" y="4"/>
                    <a:pt x="7"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0" name="Freeform 42">
              <a:extLst>
                <a:ext uri="{FF2B5EF4-FFF2-40B4-BE49-F238E27FC236}">
                  <a16:creationId xmlns:a16="http://schemas.microsoft.com/office/drawing/2014/main" id="{67E7347C-5F51-4242-BA17-9B22DAB0B037}"/>
                </a:ext>
              </a:extLst>
            </p:cNvPr>
            <p:cNvSpPr>
              <a:spLocks/>
            </p:cNvSpPr>
            <p:nvPr/>
          </p:nvSpPr>
          <p:spPr bwMode="auto">
            <a:xfrm>
              <a:off x="2790" y="2128"/>
              <a:ext cx="53" cy="83"/>
            </a:xfrm>
            <a:custGeom>
              <a:avLst/>
              <a:gdLst>
                <a:gd name="T0" fmla="*/ 0 w 21"/>
                <a:gd name="T1" fmla="*/ 0 h 31"/>
                <a:gd name="T2" fmla="*/ 11 w 21"/>
                <a:gd name="T3" fmla="*/ 31 h 31"/>
                <a:gd name="T4" fmla="*/ 21 w 21"/>
                <a:gd name="T5" fmla="*/ 13 h 31"/>
                <a:gd name="T6" fmla="*/ 0 60000 65536"/>
                <a:gd name="T7" fmla="*/ 0 60000 65536"/>
                <a:gd name="T8" fmla="*/ 0 60000 65536"/>
                <a:gd name="T9" fmla="*/ 0 w 21"/>
                <a:gd name="T10" fmla="*/ 0 h 31"/>
                <a:gd name="T11" fmla="*/ 21 w 21"/>
                <a:gd name="T12" fmla="*/ 31 h 31"/>
              </a:gdLst>
              <a:ahLst/>
              <a:cxnLst>
                <a:cxn ang="T6">
                  <a:pos x="T0" y="T1"/>
                </a:cxn>
                <a:cxn ang="T7">
                  <a:pos x="T2" y="T3"/>
                </a:cxn>
                <a:cxn ang="T8">
                  <a:pos x="T4" y="T5"/>
                </a:cxn>
              </a:cxnLst>
              <a:rect l="T9" t="T10" r="T11" b="T12"/>
              <a:pathLst>
                <a:path w="21" h="31">
                  <a:moveTo>
                    <a:pt x="0" y="0"/>
                  </a:moveTo>
                  <a:cubicBezTo>
                    <a:pt x="14" y="8"/>
                    <a:pt x="5" y="21"/>
                    <a:pt x="11" y="31"/>
                  </a:cubicBezTo>
                  <a:cubicBezTo>
                    <a:pt x="10" y="23"/>
                    <a:pt x="13" y="18"/>
                    <a:pt x="21" y="13"/>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1" name="Freeform 43">
              <a:extLst>
                <a:ext uri="{FF2B5EF4-FFF2-40B4-BE49-F238E27FC236}">
                  <a16:creationId xmlns:a16="http://schemas.microsoft.com/office/drawing/2014/main" id="{631637F3-F812-4D8B-89A0-F29E1D7EDB3D}"/>
                </a:ext>
              </a:extLst>
            </p:cNvPr>
            <p:cNvSpPr>
              <a:spLocks/>
            </p:cNvSpPr>
            <p:nvPr/>
          </p:nvSpPr>
          <p:spPr bwMode="auto">
            <a:xfrm>
              <a:off x="2525" y="2275"/>
              <a:ext cx="75" cy="42"/>
            </a:xfrm>
            <a:custGeom>
              <a:avLst/>
              <a:gdLst>
                <a:gd name="T0" fmla="*/ 0 w 30"/>
                <a:gd name="T1" fmla="*/ 16 h 16"/>
                <a:gd name="T2" fmla="*/ 13 w 30"/>
                <a:gd name="T3" fmla="*/ 0 h 16"/>
                <a:gd name="T4" fmla="*/ 30 w 30"/>
                <a:gd name="T5" fmla="*/ 13 h 16"/>
                <a:gd name="T6" fmla="*/ 0 60000 65536"/>
                <a:gd name="T7" fmla="*/ 0 60000 65536"/>
                <a:gd name="T8" fmla="*/ 0 60000 65536"/>
                <a:gd name="T9" fmla="*/ 0 w 30"/>
                <a:gd name="T10" fmla="*/ 0 h 16"/>
                <a:gd name="T11" fmla="*/ 30 w 30"/>
                <a:gd name="T12" fmla="*/ 16 h 16"/>
              </a:gdLst>
              <a:ahLst/>
              <a:cxnLst>
                <a:cxn ang="T6">
                  <a:pos x="T0" y="T1"/>
                </a:cxn>
                <a:cxn ang="T7">
                  <a:pos x="T2" y="T3"/>
                </a:cxn>
                <a:cxn ang="T8">
                  <a:pos x="T4" y="T5"/>
                </a:cxn>
              </a:cxnLst>
              <a:rect l="T9" t="T10" r="T11" b="T12"/>
              <a:pathLst>
                <a:path w="30" h="16">
                  <a:moveTo>
                    <a:pt x="0" y="16"/>
                  </a:moveTo>
                  <a:cubicBezTo>
                    <a:pt x="4" y="11"/>
                    <a:pt x="9" y="5"/>
                    <a:pt x="13" y="0"/>
                  </a:cubicBezTo>
                  <a:cubicBezTo>
                    <a:pt x="16" y="7"/>
                    <a:pt x="23" y="10"/>
                    <a:pt x="30" y="13"/>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2" name="Freeform 44">
              <a:extLst>
                <a:ext uri="{FF2B5EF4-FFF2-40B4-BE49-F238E27FC236}">
                  <a16:creationId xmlns:a16="http://schemas.microsoft.com/office/drawing/2014/main" id="{02361CC0-9981-40B7-8AB6-3C01A94776E5}"/>
                </a:ext>
              </a:extLst>
            </p:cNvPr>
            <p:cNvSpPr>
              <a:spLocks/>
            </p:cNvSpPr>
            <p:nvPr/>
          </p:nvSpPr>
          <p:spPr bwMode="auto">
            <a:xfrm>
              <a:off x="2135" y="2128"/>
              <a:ext cx="60" cy="77"/>
            </a:xfrm>
            <a:custGeom>
              <a:avLst/>
              <a:gdLst>
                <a:gd name="T0" fmla="*/ 24 w 24"/>
                <a:gd name="T1" fmla="*/ 0 h 29"/>
                <a:gd name="T2" fmla="*/ 18 w 24"/>
                <a:gd name="T3" fmla="*/ 21 h 29"/>
                <a:gd name="T4" fmla="*/ 0 w 24"/>
                <a:gd name="T5" fmla="*/ 29 h 29"/>
                <a:gd name="T6" fmla="*/ 20 w 24"/>
                <a:gd name="T7" fmla="*/ 2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24" y="0"/>
                  </a:moveTo>
                  <a:cubicBezTo>
                    <a:pt x="17" y="6"/>
                    <a:pt x="22" y="16"/>
                    <a:pt x="18" y="21"/>
                  </a:cubicBezTo>
                  <a:cubicBezTo>
                    <a:pt x="13" y="25"/>
                    <a:pt x="5" y="23"/>
                    <a:pt x="0" y="29"/>
                  </a:cubicBezTo>
                  <a:cubicBezTo>
                    <a:pt x="3" y="18"/>
                    <a:pt x="16" y="14"/>
                    <a:pt x="20" y="2"/>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3" name="Freeform 45">
              <a:extLst>
                <a:ext uri="{FF2B5EF4-FFF2-40B4-BE49-F238E27FC236}">
                  <a16:creationId xmlns:a16="http://schemas.microsoft.com/office/drawing/2014/main" id="{5F37CD98-2570-4E59-A825-E7A537F87AAB}"/>
                </a:ext>
              </a:extLst>
            </p:cNvPr>
            <p:cNvSpPr>
              <a:spLocks/>
            </p:cNvSpPr>
            <p:nvPr/>
          </p:nvSpPr>
          <p:spPr bwMode="auto">
            <a:xfrm>
              <a:off x="1970" y="2317"/>
              <a:ext cx="38" cy="43"/>
            </a:xfrm>
            <a:custGeom>
              <a:avLst/>
              <a:gdLst>
                <a:gd name="T0" fmla="*/ 0 w 15"/>
                <a:gd name="T1" fmla="*/ 0 h 16"/>
                <a:gd name="T2" fmla="*/ 15 w 15"/>
                <a:gd name="T3" fmla="*/ 7 h 16"/>
                <a:gd name="T4" fmla="*/ 7 w 15"/>
                <a:gd name="T5" fmla="*/ 16 h 16"/>
                <a:gd name="T6" fmla="*/ 7 w 15"/>
                <a:gd name="T7" fmla="*/ 13 h 16"/>
                <a:gd name="T8" fmla="*/ 0 60000 65536"/>
                <a:gd name="T9" fmla="*/ 0 60000 65536"/>
                <a:gd name="T10" fmla="*/ 0 60000 65536"/>
                <a:gd name="T11" fmla="*/ 0 60000 65536"/>
                <a:gd name="T12" fmla="*/ 0 w 15"/>
                <a:gd name="T13" fmla="*/ 0 h 16"/>
                <a:gd name="T14" fmla="*/ 15 w 15"/>
                <a:gd name="T15" fmla="*/ 16 h 16"/>
              </a:gdLst>
              <a:ahLst/>
              <a:cxnLst>
                <a:cxn ang="T8">
                  <a:pos x="T0" y="T1"/>
                </a:cxn>
                <a:cxn ang="T9">
                  <a:pos x="T2" y="T3"/>
                </a:cxn>
                <a:cxn ang="T10">
                  <a:pos x="T4" y="T5"/>
                </a:cxn>
                <a:cxn ang="T11">
                  <a:pos x="T6" y="T7"/>
                </a:cxn>
              </a:cxnLst>
              <a:rect l="T12" t="T13" r="T14" b="T15"/>
              <a:pathLst>
                <a:path w="15" h="16">
                  <a:moveTo>
                    <a:pt x="0" y="0"/>
                  </a:moveTo>
                  <a:cubicBezTo>
                    <a:pt x="4" y="4"/>
                    <a:pt x="11" y="4"/>
                    <a:pt x="15" y="7"/>
                  </a:cubicBezTo>
                  <a:cubicBezTo>
                    <a:pt x="12" y="10"/>
                    <a:pt x="10" y="13"/>
                    <a:pt x="7" y="16"/>
                  </a:cubicBezTo>
                  <a:cubicBezTo>
                    <a:pt x="7" y="15"/>
                    <a:pt x="7" y="14"/>
                    <a:pt x="7" y="13"/>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4" name="Freeform 46">
              <a:extLst>
                <a:ext uri="{FF2B5EF4-FFF2-40B4-BE49-F238E27FC236}">
                  <a16:creationId xmlns:a16="http://schemas.microsoft.com/office/drawing/2014/main" id="{941FDC91-82E9-41DD-8C23-C8A5C714D6BB}"/>
                </a:ext>
              </a:extLst>
            </p:cNvPr>
            <p:cNvSpPr>
              <a:spLocks/>
            </p:cNvSpPr>
            <p:nvPr/>
          </p:nvSpPr>
          <p:spPr bwMode="auto">
            <a:xfrm>
              <a:off x="1978" y="1960"/>
              <a:ext cx="45" cy="75"/>
            </a:xfrm>
            <a:custGeom>
              <a:avLst/>
              <a:gdLst>
                <a:gd name="T0" fmla="*/ 3 w 18"/>
                <a:gd name="T1" fmla="*/ 0 h 28"/>
                <a:gd name="T2" fmla="*/ 10 w 18"/>
                <a:gd name="T3" fmla="*/ 13 h 28"/>
                <a:gd name="T4" fmla="*/ 18 w 18"/>
                <a:gd name="T5" fmla="*/ 28 h 28"/>
                <a:gd name="T6" fmla="*/ 0 w 18"/>
                <a:gd name="T7" fmla="*/ 19 h 28"/>
                <a:gd name="T8" fmla="*/ 0 60000 65536"/>
                <a:gd name="T9" fmla="*/ 0 60000 65536"/>
                <a:gd name="T10" fmla="*/ 0 60000 65536"/>
                <a:gd name="T11" fmla="*/ 0 60000 65536"/>
                <a:gd name="T12" fmla="*/ 0 w 18"/>
                <a:gd name="T13" fmla="*/ 0 h 28"/>
                <a:gd name="T14" fmla="*/ 18 w 18"/>
                <a:gd name="T15" fmla="*/ 28 h 28"/>
              </a:gdLst>
              <a:ahLst/>
              <a:cxnLst>
                <a:cxn ang="T8">
                  <a:pos x="T0" y="T1"/>
                </a:cxn>
                <a:cxn ang="T9">
                  <a:pos x="T2" y="T3"/>
                </a:cxn>
                <a:cxn ang="T10">
                  <a:pos x="T4" y="T5"/>
                </a:cxn>
                <a:cxn ang="T11">
                  <a:pos x="T6" y="T7"/>
                </a:cxn>
              </a:cxnLst>
              <a:rect l="T12" t="T13" r="T14" b="T15"/>
              <a:pathLst>
                <a:path w="18" h="28">
                  <a:moveTo>
                    <a:pt x="3" y="0"/>
                  </a:moveTo>
                  <a:cubicBezTo>
                    <a:pt x="1" y="8"/>
                    <a:pt x="7" y="9"/>
                    <a:pt x="10" y="13"/>
                  </a:cubicBezTo>
                  <a:cubicBezTo>
                    <a:pt x="14" y="18"/>
                    <a:pt x="17" y="22"/>
                    <a:pt x="18" y="28"/>
                  </a:cubicBezTo>
                  <a:cubicBezTo>
                    <a:pt x="14" y="22"/>
                    <a:pt x="6" y="21"/>
                    <a:pt x="0" y="19"/>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5" name="Freeform 47">
              <a:extLst>
                <a:ext uri="{FF2B5EF4-FFF2-40B4-BE49-F238E27FC236}">
                  <a16:creationId xmlns:a16="http://schemas.microsoft.com/office/drawing/2014/main" id="{5335361D-E358-4659-8AE9-86A628102409}"/>
                </a:ext>
              </a:extLst>
            </p:cNvPr>
            <p:cNvSpPr>
              <a:spLocks/>
            </p:cNvSpPr>
            <p:nvPr/>
          </p:nvSpPr>
          <p:spPr bwMode="auto">
            <a:xfrm>
              <a:off x="2120" y="1837"/>
              <a:ext cx="55" cy="43"/>
            </a:xfrm>
            <a:custGeom>
              <a:avLst/>
              <a:gdLst>
                <a:gd name="T0" fmla="*/ 0 w 22"/>
                <a:gd name="T1" fmla="*/ 0 h 16"/>
                <a:gd name="T2" fmla="*/ 22 w 22"/>
                <a:gd name="T3" fmla="*/ 12 h 16"/>
                <a:gd name="T4" fmla="*/ 9 w 22"/>
                <a:gd name="T5" fmla="*/ 16 h 16"/>
                <a:gd name="T6" fmla="*/ 0 60000 65536"/>
                <a:gd name="T7" fmla="*/ 0 60000 65536"/>
                <a:gd name="T8" fmla="*/ 0 60000 65536"/>
                <a:gd name="T9" fmla="*/ 0 w 22"/>
                <a:gd name="T10" fmla="*/ 0 h 16"/>
                <a:gd name="T11" fmla="*/ 22 w 22"/>
                <a:gd name="T12" fmla="*/ 16 h 16"/>
              </a:gdLst>
              <a:ahLst/>
              <a:cxnLst>
                <a:cxn ang="T6">
                  <a:pos x="T0" y="T1"/>
                </a:cxn>
                <a:cxn ang="T7">
                  <a:pos x="T2" y="T3"/>
                </a:cxn>
                <a:cxn ang="T8">
                  <a:pos x="T4" y="T5"/>
                </a:cxn>
              </a:cxnLst>
              <a:rect l="T9" t="T10" r="T11" b="T12"/>
              <a:pathLst>
                <a:path w="22" h="16">
                  <a:moveTo>
                    <a:pt x="0" y="0"/>
                  </a:moveTo>
                  <a:cubicBezTo>
                    <a:pt x="4" y="11"/>
                    <a:pt x="18" y="3"/>
                    <a:pt x="22" y="12"/>
                  </a:cubicBezTo>
                  <a:cubicBezTo>
                    <a:pt x="17" y="12"/>
                    <a:pt x="12" y="13"/>
                    <a:pt x="9" y="16"/>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6" name="Freeform 48">
              <a:extLst>
                <a:ext uri="{FF2B5EF4-FFF2-40B4-BE49-F238E27FC236}">
                  <a16:creationId xmlns:a16="http://schemas.microsoft.com/office/drawing/2014/main" id="{6713F0C0-F0F9-4B02-BAF5-1FADF0D3B5B1}"/>
                </a:ext>
              </a:extLst>
            </p:cNvPr>
            <p:cNvSpPr>
              <a:spLocks/>
            </p:cNvSpPr>
            <p:nvPr/>
          </p:nvSpPr>
          <p:spPr bwMode="auto">
            <a:xfrm>
              <a:off x="1715" y="2456"/>
              <a:ext cx="308" cy="205"/>
            </a:xfrm>
            <a:custGeom>
              <a:avLst/>
              <a:gdLst>
                <a:gd name="T0" fmla="*/ 0 w 123"/>
                <a:gd name="T1" fmla="*/ 0 h 77"/>
                <a:gd name="T2" fmla="*/ 38 w 123"/>
                <a:gd name="T3" fmla="*/ 59 h 77"/>
                <a:gd name="T4" fmla="*/ 113 w 123"/>
                <a:gd name="T5" fmla="*/ 47 h 77"/>
                <a:gd name="T6" fmla="*/ 81 w 123"/>
                <a:gd name="T7" fmla="*/ 50 h 77"/>
                <a:gd name="T8" fmla="*/ 61 w 123"/>
                <a:gd name="T9" fmla="*/ 24 h 77"/>
                <a:gd name="T10" fmla="*/ 19 w 123"/>
                <a:gd name="T11" fmla="*/ 27 h 77"/>
                <a:gd name="T12" fmla="*/ 4 w 123"/>
                <a:gd name="T13" fmla="*/ 0 h 77"/>
                <a:gd name="T14" fmla="*/ 0 60000 65536"/>
                <a:gd name="T15" fmla="*/ 0 60000 65536"/>
                <a:gd name="T16" fmla="*/ 0 60000 65536"/>
                <a:gd name="T17" fmla="*/ 0 60000 65536"/>
                <a:gd name="T18" fmla="*/ 0 60000 65536"/>
                <a:gd name="T19" fmla="*/ 0 60000 65536"/>
                <a:gd name="T20" fmla="*/ 0 60000 65536"/>
                <a:gd name="T21" fmla="*/ 0 w 123"/>
                <a:gd name="T22" fmla="*/ 0 h 77"/>
                <a:gd name="T23" fmla="*/ 123 w 123"/>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7">
                  <a:moveTo>
                    <a:pt x="0" y="0"/>
                  </a:moveTo>
                  <a:cubicBezTo>
                    <a:pt x="4" y="26"/>
                    <a:pt x="16" y="44"/>
                    <a:pt x="38" y="59"/>
                  </a:cubicBezTo>
                  <a:cubicBezTo>
                    <a:pt x="52" y="69"/>
                    <a:pt x="123" y="77"/>
                    <a:pt x="113" y="47"/>
                  </a:cubicBezTo>
                  <a:cubicBezTo>
                    <a:pt x="103" y="47"/>
                    <a:pt x="93" y="54"/>
                    <a:pt x="81" y="50"/>
                  </a:cubicBezTo>
                  <a:cubicBezTo>
                    <a:pt x="69" y="46"/>
                    <a:pt x="64" y="35"/>
                    <a:pt x="61" y="24"/>
                  </a:cubicBezTo>
                  <a:cubicBezTo>
                    <a:pt x="47" y="25"/>
                    <a:pt x="34" y="36"/>
                    <a:pt x="19" y="27"/>
                  </a:cubicBezTo>
                  <a:cubicBezTo>
                    <a:pt x="9" y="21"/>
                    <a:pt x="11" y="3"/>
                    <a:pt x="4"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7" name="Freeform 49">
              <a:extLst>
                <a:ext uri="{FF2B5EF4-FFF2-40B4-BE49-F238E27FC236}">
                  <a16:creationId xmlns:a16="http://schemas.microsoft.com/office/drawing/2014/main" id="{87337E7D-B34E-4C90-8BD3-662FED3F3536}"/>
                </a:ext>
              </a:extLst>
            </p:cNvPr>
            <p:cNvSpPr>
              <a:spLocks/>
            </p:cNvSpPr>
            <p:nvPr/>
          </p:nvSpPr>
          <p:spPr bwMode="auto">
            <a:xfrm>
              <a:off x="2128" y="2453"/>
              <a:ext cx="102" cy="51"/>
            </a:xfrm>
            <a:custGeom>
              <a:avLst/>
              <a:gdLst>
                <a:gd name="T0" fmla="*/ 23 w 41"/>
                <a:gd name="T1" fmla="*/ 0 h 19"/>
                <a:gd name="T2" fmla="*/ 0 w 41"/>
                <a:gd name="T3" fmla="*/ 7 h 19"/>
                <a:gd name="T4" fmla="*/ 25 w 41"/>
                <a:gd name="T5" fmla="*/ 16 h 19"/>
                <a:gd name="T6" fmla="*/ 38 w 41"/>
                <a:gd name="T7" fmla="*/ 5 h 19"/>
                <a:gd name="T8" fmla="*/ 0 60000 65536"/>
                <a:gd name="T9" fmla="*/ 0 60000 65536"/>
                <a:gd name="T10" fmla="*/ 0 60000 65536"/>
                <a:gd name="T11" fmla="*/ 0 60000 65536"/>
                <a:gd name="T12" fmla="*/ 0 w 41"/>
                <a:gd name="T13" fmla="*/ 0 h 19"/>
                <a:gd name="T14" fmla="*/ 41 w 41"/>
                <a:gd name="T15" fmla="*/ 19 h 19"/>
              </a:gdLst>
              <a:ahLst/>
              <a:cxnLst>
                <a:cxn ang="T8">
                  <a:pos x="T0" y="T1"/>
                </a:cxn>
                <a:cxn ang="T9">
                  <a:pos x="T2" y="T3"/>
                </a:cxn>
                <a:cxn ang="T10">
                  <a:pos x="T4" y="T5"/>
                </a:cxn>
                <a:cxn ang="T11">
                  <a:pos x="T6" y="T7"/>
                </a:cxn>
              </a:cxnLst>
              <a:rect l="T12" t="T13" r="T14" b="T15"/>
              <a:pathLst>
                <a:path w="41" h="19">
                  <a:moveTo>
                    <a:pt x="23" y="0"/>
                  </a:moveTo>
                  <a:cubicBezTo>
                    <a:pt x="14" y="4"/>
                    <a:pt x="8" y="4"/>
                    <a:pt x="0" y="7"/>
                  </a:cubicBezTo>
                  <a:cubicBezTo>
                    <a:pt x="4" y="13"/>
                    <a:pt x="18" y="15"/>
                    <a:pt x="25" y="16"/>
                  </a:cubicBezTo>
                  <a:cubicBezTo>
                    <a:pt x="35" y="18"/>
                    <a:pt x="41" y="19"/>
                    <a:pt x="38" y="5"/>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8" name="Freeform 50">
              <a:extLst>
                <a:ext uri="{FF2B5EF4-FFF2-40B4-BE49-F238E27FC236}">
                  <a16:creationId xmlns:a16="http://schemas.microsoft.com/office/drawing/2014/main" id="{66B52489-2CBB-4093-9682-162CF9BB2CB4}"/>
                </a:ext>
              </a:extLst>
            </p:cNvPr>
            <p:cNvSpPr>
              <a:spLocks/>
            </p:cNvSpPr>
            <p:nvPr/>
          </p:nvSpPr>
          <p:spPr bwMode="auto">
            <a:xfrm>
              <a:off x="1810" y="2211"/>
              <a:ext cx="50" cy="21"/>
            </a:xfrm>
            <a:custGeom>
              <a:avLst/>
              <a:gdLst>
                <a:gd name="T0" fmla="*/ 0 w 20"/>
                <a:gd name="T1" fmla="*/ 0 h 8"/>
                <a:gd name="T2" fmla="*/ 6 w 20"/>
                <a:gd name="T3" fmla="*/ 8 h 8"/>
                <a:gd name="T4" fmla="*/ 20 w 20"/>
                <a:gd name="T5" fmla="*/ 1 h 8"/>
                <a:gd name="T6" fmla="*/ 7 w 20"/>
                <a:gd name="T7" fmla="*/ 0 h 8"/>
                <a:gd name="T8" fmla="*/ 0 60000 65536"/>
                <a:gd name="T9" fmla="*/ 0 60000 65536"/>
                <a:gd name="T10" fmla="*/ 0 60000 65536"/>
                <a:gd name="T11" fmla="*/ 0 60000 65536"/>
                <a:gd name="T12" fmla="*/ 0 w 20"/>
                <a:gd name="T13" fmla="*/ 0 h 8"/>
                <a:gd name="T14" fmla="*/ 20 w 20"/>
                <a:gd name="T15" fmla="*/ 8 h 8"/>
              </a:gdLst>
              <a:ahLst/>
              <a:cxnLst>
                <a:cxn ang="T8">
                  <a:pos x="T0" y="T1"/>
                </a:cxn>
                <a:cxn ang="T9">
                  <a:pos x="T2" y="T3"/>
                </a:cxn>
                <a:cxn ang="T10">
                  <a:pos x="T4" y="T5"/>
                </a:cxn>
                <a:cxn ang="T11">
                  <a:pos x="T6" y="T7"/>
                </a:cxn>
              </a:cxnLst>
              <a:rect l="T12" t="T13" r="T14" b="T15"/>
              <a:pathLst>
                <a:path w="20" h="8">
                  <a:moveTo>
                    <a:pt x="0" y="0"/>
                  </a:moveTo>
                  <a:cubicBezTo>
                    <a:pt x="3" y="2"/>
                    <a:pt x="5" y="5"/>
                    <a:pt x="6" y="8"/>
                  </a:cubicBezTo>
                  <a:cubicBezTo>
                    <a:pt x="10" y="5"/>
                    <a:pt x="15" y="2"/>
                    <a:pt x="20" y="1"/>
                  </a:cubicBezTo>
                  <a:cubicBezTo>
                    <a:pt x="16" y="0"/>
                    <a:pt x="11" y="0"/>
                    <a:pt x="7"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9" name="Freeform 51">
              <a:extLst>
                <a:ext uri="{FF2B5EF4-FFF2-40B4-BE49-F238E27FC236}">
                  <a16:creationId xmlns:a16="http://schemas.microsoft.com/office/drawing/2014/main" id="{0A68D3D8-06C9-4516-8BF6-4796D98B0210}"/>
                </a:ext>
              </a:extLst>
            </p:cNvPr>
            <p:cNvSpPr>
              <a:spLocks/>
            </p:cNvSpPr>
            <p:nvPr/>
          </p:nvSpPr>
          <p:spPr bwMode="auto">
            <a:xfrm>
              <a:off x="3578" y="1677"/>
              <a:ext cx="435" cy="78"/>
            </a:xfrm>
            <a:custGeom>
              <a:avLst/>
              <a:gdLst>
                <a:gd name="T0" fmla="*/ 0 w 174"/>
                <a:gd name="T1" fmla="*/ 15 h 29"/>
                <a:gd name="T2" fmla="*/ 83 w 174"/>
                <a:gd name="T3" fmla="*/ 19 h 29"/>
                <a:gd name="T4" fmla="*/ 122 w 174"/>
                <a:gd name="T5" fmla="*/ 11 h 29"/>
                <a:gd name="T6" fmla="*/ 174 w 174"/>
                <a:gd name="T7" fmla="*/ 0 h 29"/>
                <a:gd name="T8" fmla="*/ 129 w 174"/>
                <a:gd name="T9" fmla="*/ 19 h 29"/>
                <a:gd name="T10" fmla="*/ 97 w 174"/>
                <a:gd name="T11" fmla="*/ 16 h 29"/>
                <a:gd name="T12" fmla="*/ 74 w 174"/>
                <a:gd name="T13" fmla="*/ 28 h 29"/>
                <a:gd name="T14" fmla="*/ 46 w 174"/>
                <a:gd name="T15" fmla="*/ 19 h 29"/>
                <a:gd name="T16" fmla="*/ 28 w 174"/>
                <a:gd name="T17" fmla="*/ 18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29"/>
                <a:gd name="T29" fmla="*/ 174 w 174"/>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29">
                  <a:moveTo>
                    <a:pt x="0" y="15"/>
                  </a:moveTo>
                  <a:cubicBezTo>
                    <a:pt x="16" y="15"/>
                    <a:pt x="72" y="4"/>
                    <a:pt x="83" y="19"/>
                  </a:cubicBezTo>
                  <a:cubicBezTo>
                    <a:pt x="91" y="8"/>
                    <a:pt x="110" y="13"/>
                    <a:pt x="122" y="11"/>
                  </a:cubicBezTo>
                  <a:cubicBezTo>
                    <a:pt x="139" y="8"/>
                    <a:pt x="157" y="4"/>
                    <a:pt x="174" y="0"/>
                  </a:cubicBezTo>
                  <a:cubicBezTo>
                    <a:pt x="160" y="7"/>
                    <a:pt x="145" y="19"/>
                    <a:pt x="129" y="19"/>
                  </a:cubicBezTo>
                  <a:cubicBezTo>
                    <a:pt x="119" y="19"/>
                    <a:pt x="108" y="14"/>
                    <a:pt x="97" y="16"/>
                  </a:cubicBezTo>
                  <a:cubicBezTo>
                    <a:pt x="88" y="18"/>
                    <a:pt x="82" y="27"/>
                    <a:pt x="74" y="28"/>
                  </a:cubicBezTo>
                  <a:cubicBezTo>
                    <a:pt x="69" y="29"/>
                    <a:pt x="54" y="20"/>
                    <a:pt x="46" y="19"/>
                  </a:cubicBezTo>
                  <a:cubicBezTo>
                    <a:pt x="40" y="18"/>
                    <a:pt x="33" y="18"/>
                    <a:pt x="28"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0" name="Freeform 52">
              <a:extLst>
                <a:ext uri="{FF2B5EF4-FFF2-40B4-BE49-F238E27FC236}">
                  <a16:creationId xmlns:a16="http://schemas.microsoft.com/office/drawing/2014/main" id="{BF1AB71C-A9FC-4C02-BAD9-2E79F3F90D08}"/>
                </a:ext>
              </a:extLst>
            </p:cNvPr>
            <p:cNvSpPr>
              <a:spLocks/>
            </p:cNvSpPr>
            <p:nvPr/>
          </p:nvSpPr>
          <p:spPr bwMode="auto">
            <a:xfrm>
              <a:off x="3273" y="1725"/>
              <a:ext cx="202" cy="43"/>
            </a:xfrm>
            <a:custGeom>
              <a:avLst/>
              <a:gdLst>
                <a:gd name="T0" fmla="*/ 0 w 81"/>
                <a:gd name="T1" fmla="*/ 2 h 16"/>
                <a:gd name="T2" fmla="*/ 37 w 81"/>
                <a:gd name="T3" fmla="*/ 5 h 16"/>
                <a:gd name="T4" fmla="*/ 81 w 81"/>
                <a:gd name="T5" fmla="*/ 4 h 16"/>
                <a:gd name="T6" fmla="*/ 42 w 81"/>
                <a:gd name="T7" fmla="*/ 16 h 16"/>
                <a:gd name="T8" fmla="*/ 16 w 81"/>
                <a:gd name="T9" fmla="*/ 7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2"/>
                  </a:moveTo>
                  <a:cubicBezTo>
                    <a:pt x="12" y="3"/>
                    <a:pt x="24" y="6"/>
                    <a:pt x="37" y="5"/>
                  </a:cubicBezTo>
                  <a:cubicBezTo>
                    <a:pt x="51" y="5"/>
                    <a:pt x="67" y="0"/>
                    <a:pt x="81" y="4"/>
                  </a:cubicBezTo>
                  <a:cubicBezTo>
                    <a:pt x="68" y="4"/>
                    <a:pt x="54" y="9"/>
                    <a:pt x="42" y="16"/>
                  </a:cubicBezTo>
                  <a:cubicBezTo>
                    <a:pt x="34" y="10"/>
                    <a:pt x="23" y="10"/>
                    <a:pt x="16"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1" name="Freeform 53">
              <a:extLst>
                <a:ext uri="{FF2B5EF4-FFF2-40B4-BE49-F238E27FC236}">
                  <a16:creationId xmlns:a16="http://schemas.microsoft.com/office/drawing/2014/main" id="{24EFF902-68FC-44B4-91DA-60859504968A}"/>
                </a:ext>
              </a:extLst>
            </p:cNvPr>
            <p:cNvSpPr>
              <a:spLocks/>
            </p:cNvSpPr>
            <p:nvPr/>
          </p:nvSpPr>
          <p:spPr bwMode="auto">
            <a:xfrm>
              <a:off x="2938" y="1733"/>
              <a:ext cx="190" cy="54"/>
            </a:xfrm>
            <a:custGeom>
              <a:avLst/>
              <a:gdLst>
                <a:gd name="T0" fmla="*/ 3 w 76"/>
                <a:gd name="T1" fmla="*/ 6 h 20"/>
                <a:gd name="T2" fmla="*/ 76 w 76"/>
                <a:gd name="T3" fmla="*/ 0 h 20"/>
                <a:gd name="T4" fmla="*/ 66 w 76"/>
                <a:gd name="T5" fmla="*/ 7 h 20"/>
                <a:gd name="T6" fmla="*/ 57 w 76"/>
                <a:gd name="T7" fmla="*/ 10 h 20"/>
                <a:gd name="T8" fmla="*/ 27 w 76"/>
                <a:gd name="T9" fmla="*/ 20 h 20"/>
                <a:gd name="T10" fmla="*/ 0 w 76"/>
                <a:gd name="T11" fmla="*/ 9 h 20"/>
                <a:gd name="T12" fmla="*/ 0 60000 65536"/>
                <a:gd name="T13" fmla="*/ 0 60000 65536"/>
                <a:gd name="T14" fmla="*/ 0 60000 65536"/>
                <a:gd name="T15" fmla="*/ 0 60000 65536"/>
                <a:gd name="T16" fmla="*/ 0 60000 65536"/>
                <a:gd name="T17" fmla="*/ 0 60000 65536"/>
                <a:gd name="T18" fmla="*/ 0 w 76"/>
                <a:gd name="T19" fmla="*/ 0 h 20"/>
                <a:gd name="T20" fmla="*/ 76 w 7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6" h="20">
                  <a:moveTo>
                    <a:pt x="3" y="6"/>
                  </a:moveTo>
                  <a:cubicBezTo>
                    <a:pt x="27" y="6"/>
                    <a:pt x="53" y="3"/>
                    <a:pt x="76" y="0"/>
                  </a:cubicBezTo>
                  <a:cubicBezTo>
                    <a:pt x="71" y="1"/>
                    <a:pt x="69" y="5"/>
                    <a:pt x="66" y="7"/>
                  </a:cubicBezTo>
                  <a:cubicBezTo>
                    <a:pt x="60" y="10"/>
                    <a:pt x="63" y="9"/>
                    <a:pt x="57" y="10"/>
                  </a:cubicBezTo>
                  <a:cubicBezTo>
                    <a:pt x="45" y="12"/>
                    <a:pt x="38" y="12"/>
                    <a:pt x="27" y="20"/>
                  </a:cubicBezTo>
                  <a:cubicBezTo>
                    <a:pt x="23" y="10"/>
                    <a:pt x="9" y="10"/>
                    <a:pt x="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2" name="Freeform 54">
              <a:extLst>
                <a:ext uri="{FF2B5EF4-FFF2-40B4-BE49-F238E27FC236}">
                  <a16:creationId xmlns:a16="http://schemas.microsoft.com/office/drawing/2014/main" id="{C6932E2C-79D3-4C17-BAD7-1C597395FE5E}"/>
                </a:ext>
              </a:extLst>
            </p:cNvPr>
            <p:cNvSpPr>
              <a:spLocks/>
            </p:cNvSpPr>
            <p:nvPr/>
          </p:nvSpPr>
          <p:spPr bwMode="auto">
            <a:xfrm>
              <a:off x="2380" y="1723"/>
              <a:ext cx="408" cy="56"/>
            </a:xfrm>
            <a:custGeom>
              <a:avLst/>
              <a:gdLst>
                <a:gd name="T0" fmla="*/ 0 w 163"/>
                <a:gd name="T1" fmla="*/ 7 h 21"/>
                <a:gd name="T2" fmla="*/ 80 w 163"/>
                <a:gd name="T3" fmla="*/ 4 h 21"/>
                <a:gd name="T4" fmla="*/ 163 w 163"/>
                <a:gd name="T5" fmla="*/ 10 h 21"/>
                <a:gd name="T6" fmla="*/ 147 w 163"/>
                <a:gd name="T7" fmla="*/ 13 h 21"/>
                <a:gd name="T8" fmla="*/ 140 w 163"/>
                <a:gd name="T9" fmla="*/ 19 h 21"/>
                <a:gd name="T10" fmla="*/ 109 w 163"/>
                <a:gd name="T11" fmla="*/ 12 h 21"/>
                <a:gd name="T12" fmla="*/ 44 w 163"/>
                <a:gd name="T13" fmla="*/ 15 h 21"/>
                <a:gd name="T14" fmla="*/ 1 w 163"/>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163"/>
                <a:gd name="T25" fmla="*/ 0 h 21"/>
                <a:gd name="T26" fmla="*/ 163 w 163"/>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 h="21">
                  <a:moveTo>
                    <a:pt x="0" y="7"/>
                  </a:moveTo>
                  <a:cubicBezTo>
                    <a:pt x="29" y="0"/>
                    <a:pt x="50" y="2"/>
                    <a:pt x="80" y="4"/>
                  </a:cubicBezTo>
                  <a:cubicBezTo>
                    <a:pt x="107" y="6"/>
                    <a:pt x="136" y="11"/>
                    <a:pt x="163" y="10"/>
                  </a:cubicBezTo>
                  <a:cubicBezTo>
                    <a:pt x="158" y="10"/>
                    <a:pt x="152" y="11"/>
                    <a:pt x="147" y="13"/>
                  </a:cubicBezTo>
                  <a:cubicBezTo>
                    <a:pt x="144" y="15"/>
                    <a:pt x="143" y="19"/>
                    <a:pt x="140" y="19"/>
                  </a:cubicBezTo>
                  <a:cubicBezTo>
                    <a:pt x="133" y="21"/>
                    <a:pt x="117" y="13"/>
                    <a:pt x="109" y="12"/>
                  </a:cubicBezTo>
                  <a:cubicBezTo>
                    <a:pt x="94" y="11"/>
                    <a:pt x="55" y="1"/>
                    <a:pt x="44" y="15"/>
                  </a:cubicBezTo>
                  <a:cubicBezTo>
                    <a:pt x="35" y="7"/>
                    <a:pt x="8" y="5"/>
                    <a:pt x="1"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3" name="Freeform 55">
              <a:extLst>
                <a:ext uri="{FF2B5EF4-FFF2-40B4-BE49-F238E27FC236}">
                  <a16:creationId xmlns:a16="http://schemas.microsoft.com/office/drawing/2014/main" id="{BC818EEC-952B-4CFC-811B-E273B35FBF91}"/>
                </a:ext>
              </a:extLst>
            </p:cNvPr>
            <p:cNvSpPr>
              <a:spLocks/>
            </p:cNvSpPr>
            <p:nvPr/>
          </p:nvSpPr>
          <p:spPr bwMode="auto">
            <a:xfrm>
              <a:off x="1900" y="1747"/>
              <a:ext cx="330" cy="122"/>
            </a:xfrm>
            <a:custGeom>
              <a:avLst/>
              <a:gdLst>
                <a:gd name="T0" fmla="*/ 0 w 132"/>
                <a:gd name="T1" fmla="*/ 46 h 46"/>
                <a:gd name="T2" fmla="*/ 66 w 132"/>
                <a:gd name="T3" fmla="*/ 14 h 46"/>
                <a:gd name="T4" fmla="*/ 132 w 132"/>
                <a:gd name="T5" fmla="*/ 0 h 46"/>
                <a:gd name="T6" fmla="*/ 103 w 132"/>
                <a:gd name="T7" fmla="*/ 15 h 46"/>
                <a:gd name="T8" fmla="*/ 73 w 132"/>
                <a:gd name="T9" fmla="*/ 33 h 46"/>
                <a:gd name="T10" fmla="*/ 35 w 132"/>
                <a:gd name="T11" fmla="*/ 36 h 46"/>
                <a:gd name="T12" fmla="*/ 4 w 132"/>
                <a:gd name="T13" fmla="*/ 46 h 46"/>
                <a:gd name="T14" fmla="*/ 0 60000 65536"/>
                <a:gd name="T15" fmla="*/ 0 60000 65536"/>
                <a:gd name="T16" fmla="*/ 0 60000 65536"/>
                <a:gd name="T17" fmla="*/ 0 60000 65536"/>
                <a:gd name="T18" fmla="*/ 0 60000 65536"/>
                <a:gd name="T19" fmla="*/ 0 60000 65536"/>
                <a:gd name="T20" fmla="*/ 0 60000 65536"/>
                <a:gd name="T21" fmla="*/ 0 w 132"/>
                <a:gd name="T22" fmla="*/ 0 h 46"/>
                <a:gd name="T23" fmla="*/ 132 w 13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46">
                  <a:moveTo>
                    <a:pt x="0" y="46"/>
                  </a:moveTo>
                  <a:cubicBezTo>
                    <a:pt x="11" y="28"/>
                    <a:pt x="47" y="24"/>
                    <a:pt x="66" y="14"/>
                  </a:cubicBezTo>
                  <a:cubicBezTo>
                    <a:pt x="89" y="3"/>
                    <a:pt x="107" y="1"/>
                    <a:pt x="132" y="0"/>
                  </a:cubicBezTo>
                  <a:cubicBezTo>
                    <a:pt x="122" y="3"/>
                    <a:pt x="110" y="7"/>
                    <a:pt x="103" y="15"/>
                  </a:cubicBezTo>
                  <a:cubicBezTo>
                    <a:pt x="93" y="4"/>
                    <a:pt x="60" y="18"/>
                    <a:pt x="73" y="33"/>
                  </a:cubicBezTo>
                  <a:cubicBezTo>
                    <a:pt x="61" y="24"/>
                    <a:pt x="46" y="31"/>
                    <a:pt x="35" y="36"/>
                  </a:cubicBezTo>
                  <a:cubicBezTo>
                    <a:pt x="25" y="41"/>
                    <a:pt x="14" y="43"/>
                    <a:pt x="4"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4" name="Freeform 56">
              <a:extLst>
                <a:ext uri="{FF2B5EF4-FFF2-40B4-BE49-F238E27FC236}">
                  <a16:creationId xmlns:a16="http://schemas.microsoft.com/office/drawing/2014/main" id="{924C058A-62E5-480B-A681-A43CA3848589}"/>
                </a:ext>
              </a:extLst>
            </p:cNvPr>
            <p:cNvSpPr>
              <a:spLocks/>
            </p:cNvSpPr>
            <p:nvPr/>
          </p:nvSpPr>
          <p:spPr bwMode="auto">
            <a:xfrm>
              <a:off x="1663" y="1968"/>
              <a:ext cx="125" cy="373"/>
            </a:xfrm>
            <a:custGeom>
              <a:avLst/>
              <a:gdLst>
                <a:gd name="T0" fmla="*/ 40 w 50"/>
                <a:gd name="T1" fmla="*/ 0 h 140"/>
                <a:gd name="T2" fmla="*/ 9 w 50"/>
                <a:gd name="T3" fmla="*/ 140 h 140"/>
                <a:gd name="T4" fmla="*/ 20 w 50"/>
                <a:gd name="T5" fmla="*/ 103 h 140"/>
                <a:gd name="T6" fmla="*/ 27 w 50"/>
                <a:gd name="T7" fmla="*/ 26 h 140"/>
                <a:gd name="T8" fmla="*/ 32 w 50"/>
                <a:gd name="T9" fmla="*/ 31 h 140"/>
                <a:gd name="T10" fmla="*/ 50 w 50"/>
                <a:gd name="T11" fmla="*/ 1 h 140"/>
                <a:gd name="T12" fmla="*/ 47 w 50"/>
                <a:gd name="T13" fmla="*/ 1 h 140"/>
                <a:gd name="T14" fmla="*/ 0 60000 65536"/>
                <a:gd name="T15" fmla="*/ 0 60000 65536"/>
                <a:gd name="T16" fmla="*/ 0 60000 65536"/>
                <a:gd name="T17" fmla="*/ 0 60000 65536"/>
                <a:gd name="T18" fmla="*/ 0 60000 65536"/>
                <a:gd name="T19" fmla="*/ 0 60000 65536"/>
                <a:gd name="T20" fmla="*/ 0 60000 65536"/>
                <a:gd name="T21" fmla="*/ 0 w 50"/>
                <a:gd name="T22" fmla="*/ 0 h 140"/>
                <a:gd name="T23" fmla="*/ 50 w 50"/>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40">
                  <a:moveTo>
                    <a:pt x="40" y="0"/>
                  </a:moveTo>
                  <a:cubicBezTo>
                    <a:pt x="0" y="36"/>
                    <a:pt x="0" y="90"/>
                    <a:pt x="9" y="140"/>
                  </a:cubicBezTo>
                  <a:cubicBezTo>
                    <a:pt x="12" y="127"/>
                    <a:pt x="8" y="112"/>
                    <a:pt x="20" y="103"/>
                  </a:cubicBezTo>
                  <a:cubicBezTo>
                    <a:pt x="3" y="98"/>
                    <a:pt x="20" y="39"/>
                    <a:pt x="27" y="26"/>
                  </a:cubicBezTo>
                  <a:cubicBezTo>
                    <a:pt x="28" y="28"/>
                    <a:pt x="30" y="28"/>
                    <a:pt x="32" y="31"/>
                  </a:cubicBezTo>
                  <a:cubicBezTo>
                    <a:pt x="34" y="17"/>
                    <a:pt x="40" y="10"/>
                    <a:pt x="50" y="1"/>
                  </a:cubicBezTo>
                  <a:cubicBezTo>
                    <a:pt x="48" y="0"/>
                    <a:pt x="48" y="1"/>
                    <a:pt x="47"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5" name="Freeform 57">
              <a:extLst>
                <a:ext uri="{FF2B5EF4-FFF2-40B4-BE49-F238E27FC236}">
                  <a16:creationId xmlns:a16="http://schemas.microsoft.com/office/drawing/2014/main" id="{C7A3A8DA-9DBE-4A03-88F1-D7CED6E6A059}"/>
                </a:ext>
              </a:extLst>
            </p:cNvPr>
            <p:cNvSpPr>
              <a:spLocks/>
            </p:cNvSpPr>
            <p:nvPr/>
          </p:nvSpPr>
          <p:spPr bwMode="auto">
            <a:xfrm>
              <a:off x="1833" y="1909"/>
              <a:ext cx="42" cy="38"/>
            </a:xfrm>
            <a:custGeom>
              <a:avLst/>
              <a:gdLst>
                <a:gd name="T0" fmla="*/ 1 w 17"/>
                <a:gd name="T1" fmla="*/ 14 h 14"/>
                <a:gd name="T2" fmla="*/ 17 w 17"/>
                <a:gd name="T3" fmla="*/ 0 h 14"/>
                <a:gd name="T4" fmla="*/ 0 60000 65536"/>
                <a:gd name="T5" fmla="*/ 0 60000 65536"/>
                <a:gd name="T6" fmla="*/ 0 w 17"/>
                <a:gd name="T7" fmla="*/ 0 h 14"/>
                <a:gd name="T8" fmla="*/ 17 w 17"/>
                <a:gd name="T9" fmla="*/ 14 h 14"/>
              </a:gdLst>
              <a:ahLst/>
              <a:cxnLst>
                <a:cxn ang="T4">
                  <a:pos x="T0" y="T1"/>
                </a:cxn>
                <a:cxn ang="T5">
                  <a:pos x="T2" y="T3"/>
                </a:cxn>
              </a:cxnLst>
              <a:rect l="T6" t="T7" r="T8" b="T9"/>
              <a:pathLst>
                <a:path w="17" h="14">
                  <a:moveTo>
                    <a:pt x="1" y="14"/>
                  </a:moveTo>
                  <a:cubicBezTo>
                    <a:pt x="0" y="6"/>
                    <a:pt x="9"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6" name="Freeform 58">
              <a:extLst>
                <a:ext uri="{FF2B5EF4-FFF2-40B4-BE49-F238E27FC236}">
                  <a16:creationId xmlns:a16="http://schemas.microsoft.com/office/drawing/2014/main" id="{3589A1F6-54DB-45BE-973C-67EBB5A6105C}"/>
                </a:ext>
              </a:extLst>
            </p:cNvPr>
            <p:cNvSpPr>
              <a:spLocks/>
            </p:cNvSpPr>
            <p:nvPr/>
          </p:nvSpPr>
          <p:spPr bwMode="auto">
            <a:xfrm>
              <a:off x="2105" y="1843"/>
              <a:ext cx="23" cy="66"/>
            </a:xfrm>
            <a:custGeom>
              <a:avLst/>
              <a:gdLst>
                <a:gd name="T0" fmla="*/ 0 w 9"/>
                <a:gd name="T1" fmla="*/ 0 h 25"/>
                <a:gd name="T2" fmla="*/ 6 w 9"/>
                <a:gd name="T3" fmla="*/ 25 h 25"/>
                <a:gd name="T4" fmla="*/ 0 60000 65536"/>
                <a:gd name="T5" fmla="*/ 0 60000 65536"/>
                <a:gd name="T6" fmla="*/ 0 w 9"/>
                <a:gd name="T7" fmla="*/ 0 h 25"/>
                <a:gd name="T8" fmla="*/ 9 w 9"/>
                <a:gd name="T9" fmla="*/ 25 h 25"/>
              </a:gdLst>
              <a:ahLst/>
              <a:cxnLst>
                <a:cxn ang="T4">
                  <a:pos x="T0" y="T1"/>
                </a:cxn>
                <a:cxn ang="T5">
                  <a:pos x="T2" y="T3"/>
                </a:cxn>
              </a:cxnLst>
              <a:rect l="T6" t="T7" r="T8" b="T9"/>
              <a:pathLst>
                <a:path w="9" h="25">
                  <a:moveTo>
                    <a:pt x="0" y="0"/>
                  </a:moveTo>
                  <a:cubicBezTo>
                    <a:pt x="9" y="6"/>
                    <a:pt x="6" y="16"/>
                    <a:pt x="6"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7" name="Freeform 59">
              <a:extLst>
                <a:ext uri="{FF2B5EF4-FFF2-40B4-BE49-F238E27FC236}">
                  <a16:creationId xmlns:a16="http://schemas.microsoft.com/office/drawing/2014/main" id="{EA4A70E4-DE1B-46B5-B013-4761171C3DDC}"/>
                </a:ext>
              </a:extLst>
            </p:cNvPr>
            <p:cNvSpPr>
              <a:spLocks/>
            </p:cNvSpPr>
            <p:nvPr/>
          </p:nvSpPr>
          <p:spPr bwMode="auto">
            <a:xfrm>
              <a:off x="2355" y="1965"/>
              <a:ext cx="25" cy="86"/>
            </a:xfrm>
            <a:custGeom>
              <a:avLst/>
              <a:gdLst>
                <a:gd name="T0" fmla="*/ 4 w 10"/>
                <a:gd name="T1" fmla="*/ 0 h 32"/>
                <a:gd name="T2" fmla="*/ 10 w 10"/>
                <a:gd name="T3" fmla="*/ 32 h 32"/>
                <a:gd name="T4" fmla="*/ 0 60000 65536"/>
                <a:gd name="T5" fmla="*/ 0 60000 65536"/>
                <a:gd name="T6" fmla="*/ 0 w 10"/>
                <a:gd name="T7" fmla="*/ 0 h 32"/>
                <a:gd name="T8" fmla="*/ 10 w 10"/>
                <a:gd name="T9" fmla="*/ 32 h 32"/>
              </a:gdLst>
              <a:ahLst/>
              <a:cxnLst>
                <a:cxn ang="T4">
                  <a:pos x="T0" y="T1"/>
                </a:cxn>
                <a:cxn ang="T5">
                  <a:pos x="T2" y="T3"/>
                </a:cxn>
              </a:cxnLst>
              <a:rect l="T6" t="T7" r="T8" b="T9"/>
              <a:pathLst>
                <a:path w="10" h="32">
                  <a:moveTo>
                    <a:pt x="4" y="0"/>
                  </a:moveTo>
                  <a:cubicBezTo>
                    <a:pt x="0" y="10"/>
                    <a:pt x="5" y="25"/>
                    <a:pt x="10"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8" name="Freeform 60">
              <a:extLst>
                <a:ext uri="{FF2B5EF4-FFF2-40B4-BE49-F238E27FC236}">
                  <a16:creationId xmlns:a16="http://schemas.microsoft.com/office/drawing/2014/main" id="{8A6E394D-CD75-4EA1-A12D-DD5EAF67F0FC}"/>
                </a:ext>
              </a:extLst>
            </p:cNvPr>
            <p:cNvSpPr>
              <a:spLocks/>
            </p:cNvSpPr>
            <p:nvPr/>
          </p:nvSpPr>
          <p:spPr bwMode="auto">
            <a:xfrm>
              <a:off x="2380" y="1771"/>
              <a:ext cx="68" cy="21"/>
            </a:xfrm>
            <a:custGeom>
              <a:avLst/>
              <a:gdLst>
                <a:gd name="T0" fmla="*/ 0 w 27"/>
                <a:gd name="T1" fmla="*/ 8 h 8"/>
                <a:gd name="T2" fmla="*/ 27 w 27"/>
                <a:gd name="T3" fmla="*/ 0 h 8"/>
                <a:gd name="T4" fmla="*/ 0 60000 65536"/>
                <a:gd name="T5" fmla="*/ 0 60000 65536"/>
                <a:gd name="T6" fmla="*/ 0 w 27"/>
                <a:gd name="T7" fmla="*/ 0 h 8"/>
                <a:gd name="T8" fmla="*/ 27 w 27"/>
                <a:gd name="T9" fmla="*/ 8 h 8"/>
              </a:gdLst>
              <a:ahLst/>
              <a:cxnLst>
                <a:cxn ang="T4">
                  <a:pos x="T0" y="T1"/>
                </a:cxn>
                <a:cxn ang="T5">
                  <a:pos x="T2" y="T3"/>
                </a:cxn>
              </a:cxnLst>
              <a:rect l="T6" t="T7" r="T8" b="T9"/>
              <a:pathLst>
                <a:path w="27" h="8">
                  <a:moveTo>
                    <a:pt x="0" y="8"/>
                  </a:moveTo>
                  <a:cubicBezTo>
                    <a:pt x="7" y="3"/>
                    <a:pt x="17" y="0"/>
                    <a:pt x="2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9" name="Freeform 61">
              <a:extLst>
                <a:ext uri="{FF2B5EF4-FFF2-40B4-BE49-F238E27FC236}">
                  <a16:creationId xmlns:a16="http://schemas.microsoft.com/office/drawing/2014/main" id="{6FEBDDD3-3463-4DC7-861C-5A35075275B2}"/>
                </a:ext>
              </a:extLst>
            </p:cNvPr>
            <p:cNvSpPr>
              <a:spLocks/>
            </p:cNvSpPr>
            <p:nvPr/>
          </p:nvSpPr>
          <p:spPr bwMode="auto">
            <a:xfrm>
              <a:off x="2915" y="1789"/>
              <a:ext cx="43" cy="40"/>
            </a:xfrm>
            <a:custGeom>
              <a:avLst/>
              <a:gdLst>
                <a:gd name="T0" fmla="*/ 0 w 17"/>
                <a:gd name="T1" fmla="*/ 15 h 15"/>
                <a:gd name="T2" fmla="*/ 17 w 17"/>
                <a:gd name="T3" fmla="*/ 0 h 15"/>
                <a:gd name="T4" fmla="*/ 0 60000 65536"/>
                <a:gd name="T5" fmla="*/ 0 60000 65536"/>
                <a:gd name="T6" fmla="*/ 0 w 17"/>
                <a:gd name="T7" fmla="*/ 0 h 15"/>
                <a:gd name="T8" fmla="*/ 17 w 17"/>
                <a:gd name="T9" fmla="*/ 15 h 15"/>
              </a:gdLst>
              <a:ahLst/>
              <a:cxnLst>
                <a:cxn ang="T4">
                  <a:pos x="T0" y="T1"/>
                </a:cxn>
                <a:cxn ang="T5">
                  <a:pos x="T2" y="T3"/>
                </a:cxn>
              </a:cxnLst>
              <a:rect l="T6" t="T7" r="T8" b="T9"/>
              <a:pathLst>
                <a:path w="17" h="15">
                  <a:moveTo>
                    <a:pt x="0" y="15"/>
                  </a:moveTo>
                  <a:cubicBezTo>
                    <a:pt x="1" y="6"/>
                    <a:pt x="8" y="2"/>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0" name="Freeform 62">
              <a:extLst>
                <a:ext uri="{FF2B5EF4-FFF2-40B4-BE49-F238E27FC236}">
                  <a16:creationId xmlns:a16="http://schemas.microsoft.com/office/drawing/2014/main" id="{2F16AC33-FB30-491A-AAC5-B13DFAF3874A}"/>
                </a:ext>
              </a:extLst>
            </p:cNvPr>
            <p:cNvSpPr>
              <a:spLocks/>
            </p:cNvSpPr>
            <p:nvPr/>
          </p:nvSpPr>
          <p:spPr bwMode="auto">
            <a:xfrm>
              <a:off x="3248" y="1781"/>
              <a:ext cx="50" cy="19"/>
            </a:xfrm>
            <a:custGeom>
              <a:avLst/>
              <a:gdLst>
                <a:gd name="T0" fmla="*/ 0 w 20"/>
                <a:gd name="T1" fmla="*/ 7 h 7"/>
                <a:gd name="T2" fmla="*/ 20 w 20"/>
                <a:gd name="T3" fmla="*/ 0 h 7"/>
                <a:gd name="T4" fmla="*/ 0 60000 65536"/>
                <a:gd name="T5" fmla="*/ 0 60000 65536"/>
                <a:gd name="T6" fmla="*/ 0 w 20"/>
                <a:gd name="T7" fmla="*/ 0 h 7"/>
                <a:gd name="T8" fmla="*/ 20 w 20"/>
                <a:gd name="T9" fmla="*/ 7 h 7"/>
              </a:gdLst>
              <a:ahLst/>
              <a:cxnLst>
                <a:cxn ang="T4">
                  <a:pos x="T0" y="T1"/>
                </a:cxn>
                <a:cxn ang="T5">
                  <a:pos x="T2" y="T3"/>
                </a:cxn>
              </a:cxnLst>
              <a:rect l="T6" t="T7" r="T8" b="T9"/>
              <a:pathLst>
                <a:path w="20" h="7">
                  <a:moveTo>
                    <a:pt x="0" y="7"/>
                  </a:moveTo>
                  <a:cubicBezTo>
                    <a:pt x="5" y="2"/>
                    <a:pt x="13"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1" name="Freeform 63">
              <a:extLst>
                <a:ext uri="{FF2B5EF4-FFF2-40B4-BE49-F238E27FC236}">
                  <a16:creationId xmlns:a16="http://schemas.microsoft.com/office/drawing/2014/main" id="{5845CA05-0641-43B7-ADDB-AEA3E2649FAA}"/>
                </a:ext>
              </a:extLst>
            </p:cNvPr>
            <p:cNvSpPr>
              <a:spLocks/>
            </p:cNvSpPr>
            <p:nvPr/>
          </p:nvSpPr>
          <p:spPr bwMode="auto">
            <a:xfrm>
              <a:off x="3448" y="1773"/>
              <a:ext cx="77" cy="14"/>
            </a:xfrm>
            <a:custGeom>
              <a:avLst/>
              <a:gdLst>
                <a:gd name="T0" fmla="*/ 0 w 31"/>
                <a:gd name="T1" fmla="*/ 4 h 5"/>
                <a:gd name="T2" fmla="*/ 31 w 31"/>
                <a:gd name="T3" fmla="*/ 5 h 5"/>
                <a:gd name="T4" fmla="*/ 0 60000 65536"/>
                <a:gd name="T5" fmla="*/ 0 60000 65536"/>
                <a:gd name="T6" fmla="*/ 0 w 31"/>
                <a:gd name="T7" fmla="*/ 0 h 5"/>
                <a:gd name="T8" fmla="*/ 31 w 31"/>
                <a:gd name="T9" fmla="*/ 5 h 5"/>
              </a:gdLst>
              <a:ahLst/>
              <a:cxnLst>
                <a:cxn ang="T4">
                  <a:pos x="T0" y="T1"/>
                </a:cxn>
                <a:cxn ang="T5">
                  <a:pos x="T2" y="T3"/>
                </a:cxn>
              </a:cxnLst>
              <a:rect l="T6" t="T7" r="T8" b="T9"/>
              <a:pathLst>
                <a:path w="31" h="5">
                  <a:moveTo>
                    <a:pt x="0" y="4"/>
                  </a:moveTo>
                  <a:cubicBezTo>
                    <a:pt x="10" y="0"/>
                    <a:pt x="20" y="1"/>
                    <a:pt x="31"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2" name="Freeform 64">
              <a:extLst>
                <a:ext uri="{FF2B5EF4-FFF2-40B4-BE49-F238E27FC236}">
                  <a16:creationId xmlns:a16="http://schemas.microsoft.com/office/drawing/2014/main" id="{481D57AA-F434-48F9-B213-2D40CAFF4797}"/>
                </a:ext>
              </a:extLst>
            </p:cNvPr>
            <p:cNvSpPr>
              <a:spLocks/>
            </p:cNvSpPr>
            <p:nvPr/>
          </p:nvSpPr>
          <p:spPr bwMode="auto">
            <a:xfrm>
              <a:off x="3088" y="1979"/>
              <a:ext cx="45" cy="37"/>
            </a:xfrm>
            <a:custGeom>
              <a:avLst/>
              <a:gdLst>
                <a:gd name="T0" fmla="*/ 0 w 18"/>
                <a:gd name="T1" fmla="*/ 14 h 14"/>
                <a:gd name="T2" fmla="*/ 18 w 18"/>
                <a:gd name="T3" fmla="*/ 0 h 14"/>
                <a:gd name="T4" fmla="*/ 0 60000 65536"/>
                <a:gd name="T5" fmla="*/ 0 60000 65536"/>
                <a:gd name="T6" fmla="*/ 0 w 18"/>
                <a:gd name="T7" fmla="*/ 0 h 14"/>
                <a:gd name="T8" fmla="*/ 18 w 18"/>
                <a:gd name="T9" fmla="*/ 14 h 14"/>
              </a:gdLst>
              <a:ahLst/>
              <a:cxnLst>
                <a:cxn ang="T4">
                  <a:pos x="T0" y="T1"/>
                </a:cxn>
                <a:cxn ang="T5">
                  <a:pos x="T2" y="T3"/>
                </a:cxn>
              </a:cxnLst>
              <a:rect l="T6" t="T7" r="T8" b="T9"/>
              <a:pathLst>
                <a:path w="18" h="14">
                  <a:moveTo>
                    <a:pt x="0" y="14"/>
                  </a:moveTo>
                  <a:cubicBezTo>
                    <a:pt x="5" y="7"/>
                    <a:pt x="7" y="1"/>
                    <a:pt x="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3" name="Freeform 65">
              <a:extLst>
                <a:ext uri="{FF2B5EF4-FFF2-40B4-BE49-F238E27FC236}">
                  <a16:creationId xmlns:a16="http://schemas.microsoft.com/office/drawing/2014/main" id="{53644694-B323-4660-986C-3B2726BF5977}"/>
                </a:ext>
              </a:extLst>
            </p:cNvPr>
            <p:cNvSpPr>
              <a:spLocks/>
            </p:cNvSpPr>
            <p:nvPr/>
          </p:nvSpPr>
          <p:spPr bwMode="auto">
            <a:xfrm>
              <a:off x="3175" y="2181"/>
              <a:ext cx="65" cy="40"/>
            </a:xfrm>
            <a:custGeom>
              <a:avLst/>
              <a:gdLst>
                <a:gd name="T0" fmla="*/ 0 w 26"/>
                <a:gd name="T1" fmla="*/ 0 h 15"/>
                <a:gd name="T2" fmla="*/ 26 w 26"/>
                <a:gd name="T3" fmla="*/ 14 h 15"/>
                <a:gd name="T4" fmla="*/ 0 60000 65536"/>
                <a:gd name="T5" fmla="*/ 0 60000 65536"/>
                <a:gd name="T6" fmla="*/ 0 w 26"/>
                <a:gd name="T7" fmla="*/ 0 h 15"/>
                <a:gd name="T8" fmla="*/ 26 w 26"/>
                <a:gd name="T9" fmla="*/ 15 h 15"/>
              </a:gdLst>
              <a:ahLst/>
              <a:cxnLst>
                <a:cxn ang="T4">
                  <a:pos x="T0" y="T1"/>
                </a:cxn>
                <a:cxn ang="T5">
                  <a:pos x="T2" y="T3"/>
                </a:cxn>
              </a:cxnLst>
              <a:rect l="T6" t="T7" r="T8" b="T9"/>
              <a:pathLst>
                <a:path w="26" h="15">
                  <a:moveTo>
                    <a:pt x="0" y="0"/>
                  </a:moveTo>
                  <a:cubicBezTo>
                    <a:pt x="4" y="8"/>
                    <a:pt x="17" y="15"/>
                    <a:pt x="26"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4" name="Freeform 66">
              <a:extLst>
                <a:ext uri="{FF2B5EF4-FFF2-40B4-BE49-F238E27FC236}">
                  <a16:creationId xmlns:a16="http://schemas.microsoft.com/office/drawing/2014/main" id="{C55D9832-86E4-4672-8197-B0D7A3017BC5}"/>
                </a:ext>
              </a:extLst>
            </p:cNvPr>
            <p:cNvSpPr>
              <a:spLocks/>
            </p:cNvSpPr>
            <p:nvPr/>
          </p:nvSpPr>
          <p:spPr bwMode="auto">
            <a:xfrm>
              <a:off x="2805" y="2112"/>
              <a:ext cx="100" cy="32"/>
            </a:xfrm>
            <a:custGeom>
              <a:avLst/>
              <a:gdLst>
                <a:gd name="T0" fmla="*/ 0 w 40"/>
                <a:gd name="T1" fmla="*/ 0 h 12"/>
                <a:gd name="T2" fmla="*/ 40 w 40"/>
                <a:gd name="T3" fmla="*/ 7 h 12"/>
                <a:gd name="T4" fmla="*/ 0 60000 65536"/>
                <a:gd name="T5" fmla="*/ 0 60000 65536"/>
                <a:gd name="T6" fmla="*/ 0 w 40"/>
                <a:gd name="T7" fmla="*/ 0 h 12"/>
                <a:gd name="T8" fmla="*/ 40 w 40"/>
                <a:gd name="T9" fmla="*/ 12 h 12"/>
              </a:gdLst>
              <a:ahLst/>
              <a:cxnLst>
                <a:cxn ang="T4">
                  <a:pos x="T0" y="T1"/>
                </a:cxn>
                <a:cxn ang="T5">
                  <a:pos x="T2" y="T3"/>
                </a:cxn>
              </a:cxnLst>
              <a:rect l="T6" t="T7" r="T8" b="T9"/>
              <a:pathLst>
                <a:path w="40" h="12">
                  <a:moveTo>
                    <a:pt x="0" y="0"/>
                  </a:moveTo>
                  <a:cubicBezTo>
                    <a:pt x="10" y="8"/>
                    <a:pt x="28" y="12"/>
                    <a:pt x="40"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5" name="Freeform 67">
              <a:extLst>
                <a:ext uri="{FF2B5EF4-FFF2-40B4-BE49-F238E27FC236}">
                  <a16:creationId xmlns:a16="http://schemas.microsoft.com/office/drawing/2014/main" id="{6DD4C65A-011C-4F5D-BD84-939D35124CB9}"/>
                </a:ext>
              </a:extLst>
            </p:cNvPr>
            <p:cNvSpPr>
              <a:spLocks/>
            </p:cNvSpPr>
            <p:nvPr/>
          </p:nvSpPr>
          <p:spPr bwMode="auto">
            <a:xfrm>
              <a:off x="2833" y="2179"/>
              <a:ext cx="52" cy="40"/>
            </a:xfrm>
            <a:custGeom>
              <a:avLst/>
              <a:gdLst>
                <a:gd name="T0" fmla="*/ 0 w 21"/>
                <a:gd name="T1" fmla="*/ 15 h 15"/>
                <a:gd name="T2" fmla="*/ 21 w 21"/>
                <a:gd name="T3" fmla="*/ 0 h 15"/>
                <a:gd name="T4" fmla="*/ 0 60000 65536"/>
                <a:gd name="T5" fmla="*/ 0 60000 65536"/>
                <a:gd name="T6" fmla="*/ 0 w 21"/>
                <a:gd name="T7" fmla="*/ 0 h 15"/>
                <a:gd name="T8" fmla="*/ 21 w 21"/>
                <a:gd name="T9" fmla="*/ 15 h 15"/>
              </a:gdLst>
              <a:ahLst/>
              <a:cxnLst>
                <a:cxn ang="T4">
                  <a:pos x="T0" y="T1"/>
                </a:cxn>
                <a:cxn ang="T5">
                  <a:pos x="T2" y="T3"/>
                </a:cxn>
              </a:cxnLst>
              <a:rect l="T6" t="T7" r="T8" b="T9"/>
              <a:pathLst>
                <a:path w="21" h="15">
                  <a:moveTo>
                    <a:pt x="0" y="15"/>
                  </a:moveTo>
                  <a:cubicBezTo>
                    <a:pt x="2" y="4"/>
                    <a:pt x="10" y="1"/>
                    <a:pt x="2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6" name="Freeform 68">
              <a:extLst>
                <a:ext uri="{FF2B5EF4-FFF2-40B4-BE49-F238E27FC236}">
                  <a16:creationId xmlns:a16="http://schemas.microsoft.com/office/drawing/2014/main" id="{BED5A580-8B24-4B6B-862B-17AD25E184FF}"/>
                </a:ext>
              </a:extLst>
            </p:cNvPr>
            <p:cNvSpPr>
              <a:spLocks/>
            </p:cNvSpPr>
            <p:nvPr/>
          </p:nvSpPr>
          <p:spPr bwMode="auto">
            <a:xfrm>
              <a:off x="2850" y="1941"/>
              <a:ext cx="18" cy="48"/>
            </a:xfrm>
            <a:custGeom>
              <a:avLst/>
              <a:gdLst>
                <a:gd name="T0" fmla="*/ 0 w 7"/>
                <a:gd name="T1" fmla="*/ 18 h 18"/>
                <a:gd name="T2" fmla="*/ 7 w 7"/>
                <a:gd name="T3" fmla="*/ 0 h 18"/>
                <a:gd name="T4" fmla="*/ 0 60000 65536"/>
                <a:gd name="T5" fmla="*/ 0 60000 65536"/>
                <a:gd name="T6" fmla="*/ 0 w 7"/>
                <a:gd name="T7" fmla="*/ 0 h 18"/>
                <a:gd name="T8" fmla="*/ 7 w 7"/>
                <a:gd name="T9" fmla="*/ 18 h 18"/>
              </a:gdLst>
              <a:ahLst/>
              <a:cxnLst>
                <a:cxn ang="T4">
                  <a:pos x="T0" y="T1"/>
                </a:cxn>
                <a:cxn ang="T5">
                  <a:pos x="T2" y="T3"/>
                </a:cxn>
              </a:cxnLst>
              <a:rect l="T6" t="T7" r="T8" b="T9"/>
              <a:pathLst>
                <a:path w="7" h="18">
                  <a:moveTo>
                    <a:pt x="0" y="18"/>
                  </a:moveTo>
                  <a:cubicBezTo>
                    <a:pt x="0" y="12"/>
                    <a:pt x="0" y="4"/>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7" name="Freeform 69">
              <a:extLst>
                <a:ext uri="{FF2B5EF4-FFF2-40B4-BE49-F238E27FC236}">
                  <a16:creationId xmlns:a16="http://schemas.microsoft.com/office/drawing/2014/main" id="{5FC5446A-A76F-4A61-8D2F-4DED4A79D6CA}"/>
                </a:ext>
              </a:extLst>
            </p:cNvPr>
            <p:cNvSpPr>
              <a:spLocks/>
            </p:cNvSpPr>
            <p:nvPr/>
          </p:nvSpPr>
          <p:spPr bwMode="auto">
            <a:xfrm>
              <a:off x="2585" y="1984"/>
              <a:ext cx="25" cy="93"/>
            </a:xfrm>
            <a:custGeom>
              <a:avLst/>
              <a:gdLst>
                <a:gd name="T0" fmla="*/ 10 w 10"/>
                <a:gd name="T1" fmla="*/ 0 h 35"/>
                <a:gd name="T2" fmla="*/ 5 w 10"/>
                <a:gd name="T3" fmla="*/ 35 h 35"/>
                <a:gd name="T4" fmla="*/ 0 60000 65536"/>
                <a:gd name="T5" fmla="*/ 0 60000 65536"/>
                <a:gd name="T6" fmla="*/ 0 w 10"/>
                <a:gd name="T7" fmla="*/ 0 h 35"/>
                <a:gd name="T8" fmla="*/ 10 w 10"/>
                <a:gd name="T9" fmla="*/ 35 h 35"/>
              </a:gdLst>
              <a:ahLst/>
              <a:cxnLst>
                <a:cxn ang="T4">
                  <a:pos x="T0" y="T1"/>
                </a:cxn>
                <a:cxn ang="T5">
                  <a:pos x="T2" y="T3"/>
                </a:cxn>
              </a:cxnLst>
              <a:rect l="T6" t="T7" r="T8" b="T9"/>
              <a:pathLst>
                <a:path w="10" h="35">
                  <a:moveTo>
                    <a:pt x="10" y="0"/>
                  </a:moveTo>
                  <a:cubicBezTo>
                    <a:pt x="4" y="9"/>
                    <a:pt x="0" y="29"/>
                    <a:pt x="5" y="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8" name="Freeform 70">
              <a:extLst>
                <a:ext uri="{FF2B5EF4-FFF2-40B4-BE49-F238E27FC236}">
                  <a16:creationId xmlns:a16="http://schemas.microsoft.com/office/drawing/2014/main" id="{9A3965DB-A50F-43D8-9422-63FA90AAAB04}"/>
                </a:ext>
              </a:extLst>
            </p:cNvPr>
            <p:cNvSpPr>
              <a:spLocks/>
            </p:cNvSpPr>
            <p:nvPr/>
          </p:nvSpPr>
          <p:spPr bwMode="auto">
            <a:xfrm>
              <a:off x="2645" y="1869"/>
              <a:ext cx="15" cy="43"/>
            </a:xfrm>
            <a:custGeom>
              <a:avLst/>
              <a:gdLst>
                <a:gd name="T0" fmla="*/ 6 w 6"/>
                <a:gd name="T1" fmla="*/ 0 h 16"/>
                <a:gd name="T2" fmla="*/ 1 w 6"/>
                <a:gd name="T3" fmla="*/ 16 h 16"/>
                <a:gd name="T4" fmla="*/ 0 60000 65536"/>
                <a:gd name="T5" fmla="*/ 0 60000 65536"/>
                <a:gd name="T6" fmla="*/ 0 w 6"/>
                <a:gd name="T7" fmla="*/ 0 h 16"/>
                <a:gd name="T8" fmla="*/ 6 w 6"/>
                <a:gd name="T9" fmla="*/ 16 h 16"/>
              </a:gdLst>
              <a:ahLst/>
              <a:cxnLst>
                <a:cxn ang="T4">
                  <a:pos x="T0" y="T1"/>
                </a:cxn>
                <a:cxn ang="T5">
                  <a:pos x="T2" y="T3"/>
                </a:cxn>
              </a:cxnLst>
              <a:rect l="T6" t="T7" r="T8" b="T9"/>
              <a:pathLst>
                <a:path w="6" h="16">
                  <a:moveTo>
                    <a:pt x="6" y="0"/>
                  </a:moveTo>
                  <a:cubicBezTo>
                    <a:pt x="0" y="4"/>
                    <a:pt x="0" y="10"/>
                    <a:pt x="1"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9" name="Freeform 71">
              <a:extLst>
                <a:ext uri="{FF2B5EF4-FFF2-40B4-BE49-F238E27FC236}">
                  <a16:creationId xmlns:a16="http://schemas.microsoft.com/office/drawing/2014/main" id="{562ACFE8-1457-4069-89F6-B57255E147B7}"/>
                </a:ext>
              </a:extLst>
            </p:cNvPr>
            <p:cNvSpPr>
              <a:spLocks/>
            </p:cNvSpPr>
            <p:nvPr/>
          </p:nvSpPr>
          <p:spPr bwMode="auto">
            <a:xfrm>
              <a:off x="2818" y="1760"/>
              <a:ext cx="62" cy="16"/>
            </a:xfrm>
            <a:custGeom>
              <a:avLst/>
              <a:gdLst>
                <a:gd name="T0" fmla="*/ 0 w 25"/>
                <a:gd name="T1" fmla="*/ 6 h 6"/>
                <a:gd name="T2" fmla="*/ 25 w 25"/>
                <a:gd name="T3" fmla="*/ 4 h 6"/>
                <a:gd name="T4" fmla="*/ 0 60000 65536"/>
                <a:gd name="T5" fmla="*/ 0 60000 65536"/>
                <a:gd name="T6" fmla="*/ 0 w 25"/>
                <a:gd name="T7" fmla="*/ 0 h 6"/>
                <a:gd name="T8" fmla="*/ 25 w 25"/>
                <a:gd name="T9" fmla="*/ 6 h 6"/>
              </a:gdLst>
              <a:ahLst/>
              <a:cxnLst>
                <a:cxn ang="T4">
                  <a:pos x="T0" y="T1"/>
                </a:cxn>
                <a:cxn ang="T5">
                  <a:pos x="T2" y="T3"/>
                </a:cxn>
              </a:cxnLst>
              <a:rect l="T6" t="T7" r="T8" b="T9"/>
              <a:pathLst>
                <a:path w="25" h="6">
                  <a:moveTo>
                    <a:pt x="0" y="6"/>
                  </a:moveTo>
                  <a:cubicBezTo>
                    <a:pt x="7" y="1"/>
                    <a:pt x="16" y="0"/>
                    <a:pt x="2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0" name="Freeform 72">
              <a:extLst>
                <a:ext uri="{FF2B5EF4-FFF2-40B4-BE49-F238E27FC236}">
                  <a16:creationId xmlns:a16="http://schemas.microsoft.com/office/drawing/2014/main" id="{E0DCB91F-C3EF-450F-9BCA-E940FA858220}"/>
                </a:ext>
              </a:extLst>
            </p:cNvPr>
            <p:cNvSpPr>
              <a:spLocks/>
            </p:cNvSpPr>
            <p:nvPr/>
          </p:nvSpPr>
          <p:spPr bwMode="auto">
            <a:xfrm>
              <a:off x="2273" y="1747"/>
              <a:ext cx="57" cy="13"/>
            </a:xfrm>
            <a:custGeom>
              <a:avLst/>
              <a:gdLst>
                <a:gd name="T0" fmla="*/ 0 w 23"/>
                <a:gd name="T1" fmla="*/ 5 h 5"/>
                <a:gd name="T2" fmla="*/ 23 w 23"/>
                <a:gd name="T3" fmla="*/ 4 h 5"/>
                <a:gd name="T4" fmla="*/ 0 60000 65536"/>
                <a:gd name="T5" fmla="*/ 0 60000 65536"/>
                <a:gd name="T6" fmla="*/ 0 w 23"/>
                <a:gd name="T7" fmla="*/ 0 h 5"/>
                <a:gd name="T8" fmla="*/ 23 w 23"/>
                <a:gd name="T9" fmla="*/ 5 h 5"/>
              </a:gdLst>
              <a:ahLst/>
              <a:cxnLst>
                <a:cxn ang="T4">
                  <a:pos x="T0" y="T1"/>
                </a:cxn>
                <a:cxn ang="T5">
                  <a:pos x="T2" y="T3"/>
                </a:cxn>
              </a:cxnLst>
              <a:rect l="T6" t="T7" r="T8" b="T9"/>
              <a:pathLst>
                <a:path w="23" h="5">
                  <a:moveTo>
                    <a:pt x="0" y="5"/>
                  </a:moveTo>
                  <a:cubicBezTo>
                    <a:pt x="7" y="0"/>
                    <a:pt x="15" y="1"/>
                    <a:pt x="23"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1" name="Freeform 73">
              <a:extLst>
                <a:ext uri="{FF2B5EF4-FFF2-40B4-BE49-F238E27FC236}">
                  <a16:creationId xmlns:a16="http://schemas.microsoft.com/office/drawing/2014/main" id="{A05ED069-535C-4702-8D9F-6A6A4BB09602}"/>
                </a:ext>
              </a:extLst>
            </p:cNvPr>
            <p:cNvSpPr>
              <a:spLocks/>
            </p:cNvSpPr>
            <p:nvPr/>
          </p:nvSpPr>
          <p:spPr bwMode="auto">
            <a:xfrm>
              <a:off x="2135" y="1880"/>
              <a:ext cx="65" cy="48"/>
            </a:xfrm>
            <a:custGeom>
              <a:avLst/>
              <a:gdLst>
                <a:gd name="T0" fmla="*/ 0 w 26"/>
                <a:gd name="T1" fmla="*/ 18 h 18"/>
                <a:gd name="T2" fmla="*/ 26 w 26"/>
                <a:gd name="T3" fmla="*/ 0 h 18"/>
                <a:gd name="T4" fmla="*/ 0 60000 65536"/>
                <a:gd name="T5" fmla="*/ 0 60000 65536"/>
                <a:gd name="T6" fmla="*/ 0 w 26"/>
                <a:gd name="T7" fmla="*/ 0 h 18"/>
                <a:gd name="T8" fmla="*/ 26 w 26"/>
                <a:gd name="T9" fmla="*/ 18 h 18"/>
              </a:gdLst>
              <a:ahLst/>
              <a:cxnLst>
                <a:cxn ang="T4">
                  <a:pos x="T0" y="T1"/>
                </a:cxn>
                <a:cxn ang="T5">
                  <a:pos x="T2" y="T3"/>
                </a:cxn>
              </a:cxnLst>
              <a:rect l="T6" t="T7" r="T8" b="T9"/>
              <a:pathLst>
                <a:path w="26" h="18">
                  <a:moveTo>
                    <a:pt x="0" y="18"/>
                  </a:moveTo>
                  <a:cubicBezTo>
                    <a:pt x="3" y="8"/>
                    <a:pt x="15" y="0"/>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2" name="Freeform 74">
              <a:extLst>
                <a:ext uri="{FF2B5EF4-FFF2-40B4-BE49-F238E27FC236}">
                  <a16:creationId xmlns:a16="http://schemas.microsoft.com/office/drawing/2014/main" id="{3F9FD7B8-8FA2-4321-85F2-EF826743840E}"/>
                </a:ext>
              </a:extLst>
            </p:cNvPr>
            <p:cNvSpPr>
              <a:spLocks/>
            </p:cNvSpPr>
            <p:nvPr/>
          </p:nvSpPr>
          <p:spPr bwMode="auto">
            <a:xfrm>
              <a:off x="1950" y="2032"/>
              <a:ext cx="58" cy="32"/>
            </a:xfrm>
            <a:custGeom>
              <a:avLst/>
              <a:gdLst>
                <a:gd name="T0" fmla="*/ 0 w 23"/>
                <a:gd name="T1" fmla="*/ 12 h 12"/>
                <a:gd name="T2" fmla="*/ 23 w 23"/>
                <a:gd name="T3" fmla="*/ 5 h 12"/>
                <a:gd name="T4" fmla="*/ 0 60000 65536"/>
                <a:gd name="T5" fmla="*/ 0 60000 65536"/>
                <a:gd name="T6" fmla="*/ 0 w 23"/>
                <a:gd name="T7" fmla="*/ 0 h 12"/>
                <a:gd name="T8" fmla="*/ 23 w 23"/>
                <a:gd name="T9" fmla="*/ 12 h 12"/>
              </a:gdLst>
              <a:ahLst/>
              <a:cxnLst>
                <a:cxn ang="T4">
                  <a:pos x="T0" y="T1"/>
                </a:cxn>
                <a:cxn ang="T5">
                  <a:pos x="T2" y="T3"/>
                </a:cxn>
              </a:cxnLst>
              <a:rect l="T6" t="T7" r="T8" b="T9"/>
              <a:pathLst>
                <a:path w="23" h="12">
                  <a:moveTo>
                    <a:pt x="0" y="12"/>
                  </a:moveTo>
                  <a:cubicBezTo>
                    <a:pt x="5" y="5"/>
                    <a:pt x="14" y="0"/>
                    <a:pt x="2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3" name="Freeform 75">
              <a:extLst>
                <a:ext uri="{FF2B5EF4-FFF2-40B4-BE49-F238E27FC236}">
                  <a16:creationId xmlns:a16="http://schemas.microsoft.com/office/drawing/2014/main" id="{57FBF3AB-2857-48B7-93CF-3799C2801B74}"/>
                </a:ext>
              </a:extLst>
            </p:cNvPr>
            <p:cNvSpPr>
              <a:spLocks/>
            </p:cNvSpPr>
            <p:nvPr/>
          </p:nvSpPr>
          <p:spPr bwMode="auto">
            <a:xfrm>
              <a:off x="1785" y="1984"/>
              <a:ext cx="43" cy="48"/>
            </a:xfrm>
            <a:custGeom>
              <a:avLst/>
              <a:gdLst>
                <a:gd name="T0" fmla="*/ 2 w 17"/>
                <a:gd name="T1" fmla="*/ 18 h 18"/>
                <a:gd name="T2" fmla="*/ 17 w 17"/>
                <a:gd name="T3" fmla="*/ 0 h 18"/>
                <a:gd name="T4" fmla="*/ 0 60000 65536"/>
                <a:gd name="T5" fmla="*/ 0 60000 65536"/>
                <a:gd name="T6" fmla="*/ 0 w 17"/>
                <a:gd name="T7" fmla="*/ 0 h 18"/>
                <a:gd name="T8" fmla="*/ 17 w 17"/>
                <a:gd name="T9" fmla="*/ 18 h 18"/>
              </a:gdLst>
              <a:ahLst/>
              <a:cxnLst>
                <a:cxn ang="T4">
                  <a:pos x="T0" y="T1"/>
                </a:cxn>
                <a:cxn ang="T5">
                  <a:pos x="T2" y="T3"/>
                </a:cxn>
              </a:cxnLst>
              <a:rect l="T6" t="T7" r="T8" b="T9"/>
              <a:pathLst>
                <a:path w="17" h="18">
                  <a:moveTo>
                    <a:pt x="2" y="18"/>
                  </a:moveTo>
                  <a:cubicBezTo>
                    <a:pt x="0" y="10"/>
                    <a:pt x="9"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4" name="Freeform 76">
              <a:extLst>
                <a:ext uri="{FF2B5EF4-FFF2-40B4-BE49-F238E27FC236}">
                  <a16:creationId xmlns:a16="http://schemas.microsoft.com/office/drawing/2014/main" id="{A301693D-073F-45DA-B856-AE07AB57A443}"/>
                </a:ext>
              </a:extLst>
            </p:cNvPr>
            <p:cNvSpPr>
              <a:spLocks/>
            </p:cNvSpPr>
            <p:nvPr/>
          </p:nvSpPr>
          <p:spPr bwMode="auto">
            <a:xfrm>
              <a:off x="1833" y="2237"/>
              <a:ext cx="35" cy="54"/>
            </a:xfrm>
            <a:custGeom>
              <a:avLst/>
              <a:gdLst>
                <a:gd name="T0" fmla="*/ 0 w 14"/>
                <a:gd name="T1" fmla="*/ 20 h 20"/>
                <a:gd name="T2" fmla="*/ 14 w 14"/>
                <a:gd name="T3" fmla="*/ 1 h 20"/>
                <a:gd name="T4" fmla="*/ 0 60000 65536"/>
                <a:gd name="T5" fmla="*/ 0 60000 65536"/>
                <a:gd name="T6" fmla="*/ 0 w 14"/>
                <a:gd name="T7" fmla="*/ 0 h 20"/>
                <a:gd name="T8" fmla="*/ 14 w 14"/>
                <a:gd name="T9" fmla="*/ 20 h 20"/>
              </a:gdLst>
              <a:ahLst/>
              <a:cxnLst>
                <a:cxn ang="T4">
                  <a:pos x="T0" y="T1"/>
                </a:cxn>
                <a:cxn ang="T5">
                  <a:pos x="T2" y="T3"/>
                </a:cxn>
              </a:cxnLst>
              <a:rect l="T6" t="T7" r="T8" b="T9"/>
              <a:pathLst>
                <a:path w="14" h="20">
                  <a:moveTo>
                    <a:pt x="0" y="20"/>
                  </a:moveTo>
                  <a:cubicBezTo>
                    <a:pt x="0" y="13"/>
                    <a:pt x="4" y="0"/>
                    <a:pt x="1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5" name="Freeform 77">
              <a:extLst>
                <a:ext uri="{FF2B5EF4-FFF2-40B4-BE49-F238E27FC236}">
                  <a16:creationId xmlns:a16="http://schemas.microsoft.com/office/drawing/2014/main" id="{B82B8599-DECD-4A49-A376-6A65E7C7CFB4}"/>
                </a:ext>
              </a:extLst>
            </p:cNvPr>
            <p:cNvSpPr>
              <a:spLocks/>
            </p:cNvSpPr>
            <p:nvPr/>
          </p:nvSpPr>
          <p:spPr bwMode="auto">
            <a:xfrm>
              <a:off x="1998" y="2352"/>
              <a:ext cx="25" cy="35"/>
            </a:xfrm>
            <a:custGeom>
              <a:avLst/>
              <a:gdLst>
                <a:gd name="T0" fmla="*/ 2 w 10"/>
                <a:gd name="T1" fmla="*/ 13 h 13"/>
                <a:gd name="T2" fmla="*/ 10 w 10"/>
                <a:gd name="T3" fmla="*/ 0 h 13"/>
                <a:gd name="T4" fmla="*/ 0 60000 65536"/>
                <a:gd name="T5" fmla="*/ 0 60000 65536"/>
                <a:gd name="T6" fmla="*/ 0 w 10"/>
                <a:gd name="T7" fmla="*/ 0 h 13"/>
                <a:gd name="T8" fmla="*/ 10 w 10"/>
                <a:gd name="T9" fmla="*/ 13 h 13"/>
              </a:gdLst>
              <a:ahLst/>
              <a:cxnLst>
                <a:cxn ang="T4">
                  <a:pos x="T0" y="T1"/>
                </a:cxn>
                <a:cxn ang="T5">
                  <a:pos x="T2" y="T3"/>
                </a:cxn>
              </a:cxnLst>
              <a:rect l="T6" t="T7" r="T8" b="T9"/>
              <a:pathLst>
                <a:path w="10" h="13">
                  <a:moveTo>
                    <a:pt x="2" y="13"/>
                  </a:moveTo>
                  <a:cubicBezTo>
                    <a:pt x="0" y="7"/>
                    <a:pt x="4" y="3"/>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6" name="Freeform 78">
              <a:extLst>
                <a:ext uri="{FF2B5EF4-FFF2-40B4-BE49-F238E27FC236}">
                  <a16:creationId xmlns:a16="http://schemas.microsoft.com/office/drawing/2014/main" id="{61F5A8C1-5FC4-484A-9B01-8040D546D351}"/>
                </a:ext>
              </a:extLst>
            </p:cNvPr>
            <p:cNvSpPr>
              <a:spLocks/>
            </p:cNvSpPr>
            <p:nvPr/>
          </p:nvSpPr>
          <p:spPr bwMode="auto">
            <a:xfrm>
              <a:off x="2145" y="2197"/>
              <a:ext cx="73" cy="27"/>
            </a:xfrm>
            <a:custGeom>
              <a:avLst/>
              <a:gdLst>
                <a:gd name="T0" fmla="*/ 0 w 29"/>
                <a:gd name="T1" fmla="*/ 10 h 10"/>
                <a:gd name="T2" fmla="*/ 29 w 29"/>
                <a:gd name="T3" fmla="*/ 0 h 10"/>
                <a:gd name="T4" fmla="*/ 0 60000 65536"/>
                <a:gd name="T5" fmla="*/ 0 60000 65536"/>
                <a:gd name="T6" fmla="*/ 0 w 29"/>
                <a:gd name="T7" fmla="*/ 0 h 10"/>
                <a:gd name="T8" fmla="*/ 29 w 29"/>
                <a:gd name="T9" fmla="*/ 10 h 10"/>
              </a:gdLst>
              <a:ahLst/>
              <a:cxnLst>
                <a:cxn ang="T4">
                  <a:pos x="T0" y="T1"/>
                </a:cxn>
                <a:cxn ang="T5">
                  <a:pos x="T2" y="T3"/>
                </a:cxn>
              </a:cxnLst>
              <a:rect l="T6" t="T7" r="T8" b="T9"/>
              <a:pathLst>
                <a:path w="29" h="10">
                  <a:moveTo>
                    <a:pt x="0" y="10"/>
                  </a:moveTo>
                  <a:cubicBezTo>
                    <a:pt x="8" y="3"/>
                    <a:pt x="18" y="0"/>
                    <a:pt x="2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7" name="Freeform 79">
              <a:extLst>
                <a:ext uri="{FF2B5EF4-FFF2-40B4-BE49-F238E27FC236}">
                  <a16:creationId xmlns:a16="http://schemas.microsoft.com/office/drawing/2014/main" id="{158064DC-288A-46DF-999A-B7143F63B121}"/>
                </a:ext>
              </a:extLst>
            </p:cNvPr>
            <p:cNvSpPr>
              <a:spLocks/>
            </p:cNvSpPr>
            <p:nvPr/>
          </p:nvSpPr>
          <p:spPr bwMode="auto">
            <a:xfrm>
              <a:off x="2558" y="2216"/>
              <a:ext cx="42" cy="56"/>
            </a:xfrm>
            <a:custGeom>
              <a:avLst/>
              <a:gdLst>
                <a:gd name="T0" fmla="*/ 1 w 17"/>
                <a:gd name="T1" fmla="*/ 0 h 21"/>
                <a:gd name="T2" fmla="*/ 17 w 17"/>
                <a:gd name="T3" fmla="*/ 21 h 21"/>
                <a:gd name="T4" fmla="*/ 0 60000 65536"/>
                <a:gd name="T5" fmla="*/ 0 60000 65536"/>
                <a:gd name="T6" fmla="*/ 0 w 17"/>
                <a:gd name="T7" fmla="*/ 0 h 21"/>
                <a:gd name="T8" fmla="*/ 17 w 17"/>
                <a:gd name="T9" fmla="*/ 21 h 21"/>
              </a:gdLst>
              <a:ahLst/>
              <a:cxnLst>
                <a:cxn ang="T4">
                  <a:pos x="T0" y="T1"/>
                </a:cxn>
                <a:cxn ang="T5">
                  <a:pos x="T2" y="T3"/>
                </a:cxn>
              </a:cxnLst>
              <a:rect l="T6" t="T7" r="T8" b="T9"/>
              <a:pathLst>
                <a:path w="17" h="21">
                  <a:moveTo>
                    <a:pt x="1" y="0"/>
                  </a:moveTo>
                  <a:cubicBezTo>
                    <a:pt x="0" y="9"/>
                    <a:pt x="8" y="20"/>
                    <a:pt x="17"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8" name="Freeform 80">
              <a:extLst>
                <a:ext uri="{FF2B5EF4-FFF2-40B4-BE49-F238E27FC236}">
                  <a16:creationId xmlns:a16="http://schemas.microsoft.com/office/drawing/2014/main" id="{DFC14793-50A9-4A77-A8BD-2B4593F6E224}"/>
                </a:ext>
              </a:extLst>
            </p:cNvPr>
            <p:cNvSpPr>
              <a:spLocks/>
            </p:cNvSpPr>
            <p:nvPr/>
          </p:nvSpPr>
          <p:spPr bwMode="auto">
            <a:xfrm>
              <a:off x="3360" y="2011"/>
              <a:ext cx="65" cy="45"/>
            </a:xfrm>
            <a:custGeom>
              <a:avLst/>
              <a:gdLst>
                <a:gd name="T0" fmla="*/ 0 w 26"/>
                <a:gd name="T1" fmla="*/ 17 h 17"/>
                <a:gd name="T2" fmla="*/ 26 w 26"/>
                <a:gd name="T3" fmla="*/ 0 h 17"/>
                <a:gd name="T4" fmla="*/ 0 60000 65536"/>
                <a:gd name="T5" fmla="*/ 0 60000 65536"/>
                <a:gd name="T6" fmla="*/ 0 w 26"/>
                <a:gd name="T7" fmla="*/ 0 h 17"/>
                <a:gd name="T8" fmla="*/ 26 w 26"/>
                <a:gd name="T9" fmla="*/ 17 h 17"/>
              </a:gdLst>
              <a:ahLst/>
              <a:cxnLst>
                <a:cxn ang="T4">
                  <a:pos x="T0" y="T1"/>
                </a:cxn>
                <a:cxn ang="T5">
                  <a:pos x="T2" y="T3"/>
                </a:cxn>
              </a:cxnLst>
              <a:rect l="T6" t="T7" r="T8" b="T9"/>
              <a:pathLst>
                <a:path w="26" h="17">
                  <a:moveTo>
                    <a:pt x="0" y="17"/>
                  </a:moveTo>
                  <a:cubicBezTo>
                    <a:pt x="11" y="16"/>
                    <a:pt x="19" y="10"/>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9" name="Freeform 81">
              <a:extLst>
                <a:ext uri="{FF2B5EF4-FFF2-40B4-BE49-F238E27FC236}">
                  <a16:creationId xmlns:a16="http://schemas.microsoft.com/office/drawing/2014/main" id="{52D91103-1866-43F4-B594-A80B72D4D451}"/>
                </a:ext>
              </a:extLst>
            </p:cNvPr>
            <p:cNvSpPr>
              <a:spLocks/>
            </p:cNvSpPr>
            <p:nvPr/>
          </p:nvSpPr>
          <p:spPr bwMode="auto">
            <a:xfrm>
              <a:off x="3585" y="1861"/>
              <a:ext cx="70" cy="32"/>
            </a:xfrm>
            <a:custGeom>
              <a:avLst/>
              <a:gdLst>
                <a:gd name="T0" fmla="*/ 0 w 28"/>
                <a:gd name="T1" fmla="*/ 6 h 12"/>
                <a:gd name="T2" fmla="*/ 28 w 28"/>
                <a:gd name="T3" fmla="*/ 0 h 12"/>
                <a:gd name="T4" fmla="*/ 0 60000 65536"/>
                <a:gd name="T5" fmla="*/ 0 60000 65536"/>
                <a:gd name="T6" fmla="*/ 0 w 28"/>
                <a:gd name="T7" fmla="*/ 0 h 12"/>
                <a:gd name="T8" fmla="*/ 28 w 28"/>
                <a:gd name="T9" fmla="*/ 12 h 12"/>
              </a:gdLst>
              <a:ahLst/>
              <a:cxnLst>
                <a:cxn ang="T4">
                  <a:pos x="T0" y="T1"/>
                </a:cxn>
                <a:cxn ang="T5">
                  <a:pos x="T2" y="T3"/>
                </a:cxn>
              </a:cxnLst>
              <a:rect l="T6" t="T7" r="T8" b="T9"/>
              <a:pathLst>
                <a:path w="28" h="12">
                  <a:moveTo>
                    <a:pt x="0" y="6"/>
                  </a:moveTo>
                  <a:cubicBezTo>
                    <a:pt x="8" y="12"/>
                    <a:pt x="20" y="5"/>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0" name="Freeform 82">
              <a:extLst>
                <a:ext uri="{FF2B5EF4-FFF2-40B4-BE49-F238E27FC236}">
                  <a16:creationId xmlns:a16="http://schemas.microsoft.com/office/drawing/2014/main" id="{414249EE-34C1-471D-BBE1-B9875B82F189}"/>
                </a:ext>
              </a:extLst>
            </p:cNvPr>
            <p:cNvSpPr>
              <a:spLocks/>
            </p:cNvSpPr>
            <p:nvPr/>
          </p:nvSpPr>
          <p:spPr bwMode="auto">
            <a:xfrm>
              <a:off x="3820" y="1763"/>
              <a:ext cx="25" cy="61"/>
            </a:xfrm>
            <a:custGeom>
              <a:avLst/>
              <a:gdLst>
                <a:gd name="T0" fmla="*/ 0 w 10"/>
                <a:gd name="T1" fmla="*/ 0 h 23"/>
                <a:gd name="T2" fmla="*/ 7 w 10"/>
                <a:gd name="T3" fmla="*/ 23 h 23"/>
                <a:gd name="T4" fmla="*/ 0 60000 65536"/>
                <a:gd name="T5" fmla="*/ 0 60000 65536"/>
                <a:gd name="T6" fmla="*/ 0 w 10"/>
                <a:gd name="T7" fmla="*/ 0 h 23"/>
                <a:gd name="T8" fmla="*/ 10 w 10"/>
                <a:gd name="T9" fmla="*/ 23 h 23"/>
              </a:gdLst>
              <a:ahLst/>
              <a:cxnLst>
                <a:cxn ang="T4">
                  <a:pos x="T0" y="T1"/>
                </a:cxn>
                <a:cxn ang="T5">
                  <a:pos x="T2" y="T3"/>
                </a:cxn>
              </a:cxnLst>
              <a:rect l="T6" t="T7" r="T8" b="T9"/>
              <a:pathLst>
                <a:path w="10" h="23">
                  <a:moveTo>
                    <a:pt x="0" y="0"/>
                  </a:moveTo>
                  <a:cubicBezTo>
                    <a:pt x="6" y="5"/>
                    <a:pt x="10" y="16"/>
                    <a:pt x="7"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1" name="Freeform 83">
              <a:extLst>
                <a:ext uri="{FF2B5EF4-FFF2-40B4-BE49-F238E27FC236}">
                  <a16:creationId xmlns:a16="http://schemas.microsoft.com/office/drawing/2014/main" id="{F3A1FD2A-8103-4E39-938F-F07098A6D053}"/>
                </a:ext>
              </a:extLst>
            </p:cNvPr>
            <p:cNvSpPr>
              <a:spLocks/>
            </p:cNvSpPr>
            <p:nvPr/>
          </p:nvSpPr>
          <p:spPr bwMode="auto">
            <a:xfrm>
              <a:off x="3953" y="1803"/>
              <a:ext cx="65" cy="10"/>
            </a:xfrm>
            <a:custGeom>
              <a:avLst/>
              <a:gdLst>
                <a:gd name="T0" fmla="*/ 0 w 26"/>
                <a:gd name="T1" fmla="*/ 0 h 4"/>
                <a:gd name="T2" fmla="*/ 26 w 26"/>
                <a:gd name="T3" fmla="*/ 1 h 4"/>
                <a:gd name="T4" fmla="*/ 0 60000 65536"/>
                <a:gd name="T5" fmla="*/ 0 60000 65536"/>
                <a:gd name="T6" fmla="*/ 0 w 26"/>
                <a:gd name="T7" fmla="*/ 0 h 4"/>
                <a:gd name="T8" fmla="*/ 26 w 26"/>
                <a:gd name="T9" fmla="*/ 4 h 4"/>
              </a:gdLst>
              <a:ahLst/>
              <a:cxnLst>
                <a:cxn ang="T4">
                  <a:pos x="T0" y="T1"/>
                </a:cxn>
                <a:cxn ang="T5">
                  <a:pos x="T2" y="T3"/>
                </a:cxn>
              </a:cxnLst>
              <a:rect l="T6" t="T7" r="T8" b="T9"/>
              <a:pathLst>
                <a:path w="26" h="4">
                  <a:moveTo>
                    <a:pt x="0" y="0"/>
                  </a:moveTo>
                  <a:cubicBezTo>
                    <a:pt x="7" y="4"/>
                    <a:pt x="18" y="4"/>
                    <a:pt x="26"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2" name="Freeform 84">
              <a:extLst>
                <a:ext uri="{FF2B5EF4-FFF2-40B4-BE49-F238E27FC236}">
                  <a16:creationId xmlns:a16="http://schemas.microsoft.com/office/drawing/2014/main" id="{5050F458-03B1-4B07-8B12-0F87AB81CFE6}"/>
                </a:ext>
              </a:extLst>
            </p:cNvPr>
            <p:cNvSpPr>
              <a:spLocks/>
            </p:cNvSpPr>
            <p:nvPr/>
          </p:nvSpPr>
          <p:spPr bwMode="auto">
            <a:xfrm>
              <a:off x="3915" y="1853"/>
              <a:ext cx="38" cy="43"/>
            </a:xfrm>
            <a:custGeom>
              <a:avLst/>
              <a:gdLst>
                <a:gd name="T0" fmla="*/ 15 w 15"/>
                <a:gd name="T1" fmla="*/ 0 h 16"/>
                <a:gd name="T2" fmla="*/ 0 w 15"/>
                <a:gd name="T3" fmla="*/ 16 h 16"/>
                <a:gd name="T4" fmla="*/ 0 60000 65536"/>
                <a:gd name="T5" fmla="*/ 0 60000 65536"/>
                <a:gd name="T6" fmla="*/ 0 w 15"/>
                <a:gd name="T7" fmla="*/ 0 h 16"/>
                <a:gd name="T8" fmla="*/ 15 w 15"/>
                <a:gd name="T9" fmla="*/ 16 h 16"/>
              </a:gdLst>
              <a:ahLst/>
              <a:cxnLst>
                <a:cxn ang="T4">
                  <a:pos x="T0" y="T1"/>
                </a:cxn>
                <a:cxn ang="T5">
                  <a:pos x="T2" y="T3"/>
                </a:cxn>
              </a:cxnLst>
              <a:rect l="T6" t="T7" r="T8" b="T9"/>
              <a:pathLst>
                <a:path w="15" h="16">
                  <a:moveTo>
                    <a:pt x="15" y="0"/>
                  </a:moveTo>
                  <a:cubicBezTo>
                    <a:pt x="10" y="6"/>
                    <a:pt x="8" y="16"/>
                    <a:pt x="0"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3" name="Freeform 85">
              <a:extLst>
                <a:ext uri="{FF2B5EF4-FFF2-40B4-BE49-F238E27FC236}">
                  <a16:creationId xmlns:a16="http://schemas.microsoft.com/office/drawing/2014/main" id="{DC8FBB14-5D37-4811-AB49-D68871B1D37B}"/>
                </a:ext>
              </a:extLst>
            </p:cNvPr>
            <p:cNvSpPr>
              <a:spLocks/>
            </p:cNvSpPr>
            <p:nvPr/>
          </p:nvSpPr>
          <p:spPr bwMode="auto">
            <a:xfrm>
              <a:off x="3555" y="1752"/>
              <a:ext cx="18" cy="24"/>
            </a:xfrm>
            <a:custGeom>
              <a:avLst/>
              <a:gdLst>
                <a:gd name="T0" fmla="*/ 7 w 7"/>
                <a:gd name="T1" fmla="*/ 0 h 9"/>
                <a:gd name="T2" fmla="*/ 0 w 7"/>
                <a:gd name="T3" fmla="*/ 9 h 9"/>
                <a:gd name="T4" fmla="*/ 0 60000 65536"/>
                <a:gd name="T5" fmla="*/ 0 60000 65536"/>
                <a:gd name="T6" fmla="*/ 0 w 7"/>
                <a:gd name="T7" fmla="*/ 0 h 9"/>
                <a:gd name="T8" fmla="*/ 7 w 7"/>
                <a:gd name="T9" fmla="*/ 9 h 9"/>
              </a:gdLst>
              <a:ahLst/>
              <a:cxnLst>
                <a:cxn ang="T4">
                  <a:pos x="T0" y="T1"/>
                </a:cxn>
                <a:cxn ang="T5">
                  <a:pos x="T2" y="T3"/>
                </a:cxn>
              </a:cxnLst>
              <a:rect l="T6" t="T7" r="T8" b="T9"/>
              <a:pathLst>
                <a:path w="7" h="9">
                  <a:moveTo>
                    <a:pt x="7" y="0"/>
                  </a:moveTo>
                  <a:cubicBezTo>
                    <a:pt x="2" y="2"/>
                    <a:pt x="0" y="5"/>
                    <a:pt x="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4" name="Freeform 86">
              <a:extLst>
                <a:ext uri="{FF2B5EF4-FFF2-40B4-BE49-F238E27FC236}">
                  <a16:creationId xmlns:a16="http://schemas.microsoft.com/office/drawing/2014/main" id="{DA5F7716-0401-4481-8F69-8F370FB68B08}"/>
                </a:ext>
              </a:extLst>
            </p:cNvPr>
            <p:cNvSpPr>
              <a:spLocks/>
            </p:cNvSpPr>
            <p:nvPr/>
          </p:nvSpPr>
          <p:spPr bwMode="auto">
            <a:xfrm>
              <a:off x="1903" y="2539"/>
              <a:ext cx="55" cy="32"/>
            </a:xfrm>
            <a:custGeom>
              <a:avLst/>
              <a:gdLst>
                <a:gd name="T0" fmla="*/ 1 w 22"/>
                <a:gd name="T1" fmla="*/ 0 h 12"/>
                <a:gd name="T2" fmla="*/ 22 w 22"/>
                <a:gd name="T3" fmla="*/ 6 h 12"/>
                <a:gd name="T4" fmla="*/ 0 60000 65536"/>
                <a:gd name="T5" fmla="*/ 0 60000 65536"/>
                <a:gd name="T6" fmla="*/ 0 w 22"/>
                <a:gd name="T7" fmla="*/ 0 h 12"/>
                <a:gd name="T8" fmla="*/ 22 w 22"/>
                <a:gd name="T9" fmla="*/ 12 h 12"/>
              </a:gdLst>
              <a:ahLst/>
              <a:cxnLst>
                <a:cxn ang="T4">
                  <a:pos x="T0" y="T1"/>
                </a:cxn>
                <a:cxn ang="T5">
                  <a:pos x="T2" y="T3"/>
                </a:cxn>
              </a:cxnLst>
              <a:rect l="T6" t="T7" r="T8" b="T9"/>
              <a:pathLst>
                <a:path w="22" h="12">
                  <a:moveTo>
                    <a:pt x="1" y="0"/>
                  </a:moveTo>
                  <a:cubicBezTo>
                    <a:pt x="0" y="12"/>
                    <a:pt x="15" y="9"/>
                    <a:pt x="2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5" name="Freeform 87">
              <a:extLst>
                <a:ext uri="{FF2B5EF4-FFF2-40B4-BE49-F238E27FC236}">
                  <a16:creationId xmlns:a16="http://schemas.microsoft.com/office/drawing/2014/main" id="{4E38EEF6-4EA6-4277-84E6-C7AE2D01E664}"/>
                </a:ext>
              </a:extLst>
            </p:cNvPr>
            <p:cNvSpPr>
              <a:spLocks/>
            </p:cNvSpPr>
            <p:nvPr/>
          </p:nvSpPr>
          <p:spPr bwMode="auto">
            <a:xfrm>
              <a:off x="2003" y="2507"/>
              <a:ext cx="42" cy="72"/>
            </a:xfrm>
            <a:custGeom>
              <a:avLst/>
              <a:gdLst>
                <a:gd name="T0" fmla="*/ 1 w 17"/>
                <a:gd name="T1" fmla="*/ 0 h 27"/>
                <a:gd name="T2" fmla="*/ 17 w 17"/>
                <a:gd name="T3" fmla="*/ 27 h 27"/>
                <a:gd name="T4" fmla="*/ 0 60000 65536"/>
                <a:gd name="T5" fmla="*/ 0 60000 65536"/>
                <a:gd name="T6" fmla="*/ 0 w 17"/>
                <a:gd name="T7" fmla="*/ 0 h 27"/>
                <a:gd name="T8" fmla="*/ 17 w 17"/>
                <a:gd name="T9" fmla="*/ 27 h 27"/>
              </a:gdLst>
              <a:ahLst/>
              <a:cxnLst>
                <a:cxn ang="T4">
                  <a:pos x="T0" y="T1"/>
                </a:cxn>
                <a:cxn ang="T5">
                  <a:pos x="T2" y="T3"/>
                </a:cxn>
              </a:cxnLst>
              <a:rect l="T6" t="T7" r="T8" b="T9"/>
              <a:pathLst>
                <a:path w="17" h="27">
                  <a:moveTo>
                    <a:pt x="1" y="0"/>
                  </a:moveTo>
                  <a:cubicBezTo>
                    <a:pt x="0" y="12"/>
                    <a:pt x="7" y="22"/>
                    <a:pt x="17"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6" name="Freeform 88">
              <a:extLst>
                <a:ext uri="{FF2B5EF4-FFF2-40B4-BE49-F238E27FC236}">
                  <a16:creationId xmlns:a16="http://schemas.microsoft.com/office/drawing/2014/main" id="{5F809540-19CC-44F1-81B1-44F094C0DAE4}"/>
                </a:ext>
              </a:extLst>
            </p:cNvPr>
            <p:cNvSpPr>
              <a:spLocks/>
            </p:cNvSpPr>
            <p:nvPr/>
          </p:nvSpPr>
          <p:spPr bwMode="auto">
            <a:xfrm>
              <a:off x="2248" y="2469"/>
              <a:ext cx="22" cy="56"/>
            </a:xfrm>
            <a:custGeom>
              <a:avLst/>
              <a:gdLst>
                <a:gd name="T0" fmla="*/ 3 w 9"/>
                <a:gd name="T1" fmla="*/ 0 h 21"/>
                <a:gd name="T2" fmla="*/ 9 w 9"/>
                <a:gd name="T3" fmla="*/ 21 h 21"/>
                <a:gd name="T4" fmla="*/ 0 60000 65536"/>
                <a:gd name="T5" fmla="*/ 0 60000 65536"/>
                <a:gd name="T6" fmla="*/ 0 w 9"/>
                <a:gd name="T7" fmla="*/ 0 h 21"/>
                <a:gd name="T8" fmla="*/ 9 w 9"/>
                <a:gd name="T9" fmla="*/ 21 h 21"/>
              </a:gdLst>
              <a:ahLst/>
              <a:cxnLst>
                <a:cxn ang="T4">
                  <a:pos x="T0" y="T1"/>
                </a:cxn>
                <a:cxn ang="T5">
                  <a:pos x="T2" y="T3"/>
                </a:cxn>
              </a:cxnLst>
              <a:rect l="T6" t="T7" r="T8" b="T9"/>
              <a:pathLst>
                <a:path w="9" h="21">
                  <a:moveTo>
                    <a:pt x="3" y="0"/>
                  </a:moveTo>
                  <a:cubicBezTo>
                    <a:pt x="0" y="7"/>
                    <a:pt x="4" y="16"/>
                    <a:pt x="9"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7" name="Freeform 89">
              <a:extLst>
                <a:ext uri="{FF2B5EF4-FFF2-40B4-BE49-F238E27FC236}">
                  <a16:creationId xmlns:a16="http://schemas.microsoft.com/office/drawing/2014/main" id="{63455B98-ABBD-48D5-8195-67C70AADA3B7}"/>
                </a:ext>
              </a:extLst>
            </p:cNvPr>
            <p:cNvSpPr>
              <a:spLocks/>
            </p:cNvSpPr>
            <p:nvPr/>
          </p:nvSpPr>
          <p:spPr bwMode="auto">
            <a:xfrm>
              <a:off x="2630" y="2160"/>
              <a:ext cx="195" cy="155"/>
            </a:xfrm>
            <a:custGeom>
              <a:avLst/>
              <a:gdLst>
                <a:gd name="T0" fmla="*/ 71 w 78"/>
                <a:gd name="T1" fmla="*/ 0 h 58"/>
                <a:gd name="T2" fmla="*/ 43 w 78"/>
                <a:gd name="T3" fmla="*/ 34 h 58"/>
                <a:gd name="T4" fmla="*/ 19 w 78"/>
                <a:gd name="T5" fmla="*/ 49 h 58"/>
                <a:gd name="T6" fmla="*/ 0 w 78"/>
                <a:gd name="T7" fmla="*/ 55 h 58"/>
                <a:gd name="T8" fmla="*/ 51 w 78"/>
                <a:gd name="T9" fmla="*/ 49 h 58"/>
                <a:gd name="T10" fmla="*/ 75 w 78"/>
                <a:gd name="T11" fmla="*/ 42 h 58"/>
                <a:gd name="T12" fmla="*/ 78 w 78"/>
                <a:gd name="T13" fmla="*/ 9 h 58"/>
                <a:gd name="T14" fmla="*/ 0 60000 65536"/>
                <a:gd name="T15" fmla="*/ 0 60000 65536"/>
                <a:gd name="T16" fmla="*/ 0 60000 65536"/>
                <a:gd name="T17" fmla="*/ 0 60000 65536"/>
                <a:gd name="T18" fmla="*/ 0 60000 65536"/>
                <a:gd name="T19" fmla="*/ 0 60000 65536"/>
                <a:gd name="T20" fmla="*/ 0 60000 65536"/>
                <a:gd name="T21" fmla="*/ 0 w 78"/>
                <a:gd name="T22" fmla="*/ 0 h 58"/>
                <a:gd name="T23" fmla="*/ 78 w 78"/>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58">
                  <a:moveTo>
                    <a:pt x="71" y="0"/>
                  </a:moveTo>
                  <a:cubicBezTo>
                    <a:pt x="77" y="19"/>
                    <a:pt x="56" y="27"/>
                    <a:pt x="43" y="34"/>
                  </a:cubicBezTo>
                  <a:cubicBezTo>
                    <a:pt x="35" y="39"/>
                    <a:pt x="28" y="45"/>
                    <a:pt x="19" y="49"/>
                  </a:cubicBezTo>
                  <a:cubicBezTo>
                    <a:pt x="13" y="51"/>
                    <a:pt x="5" y="51"/>
                    <a:pt x="0" y="55"/>
                  </a:cubicBezTo>
                  <a:cubicBezTo>
                    <a:pt x="13" y="58"/>
                    <a:pt x="36" y="52"/>
                    <a:pt x="51" y="49"/>
                  </a:cubicBezTo>
                  <a:cubicBezTo>
                    <a:pt x="59" y="48"/>
                    <a:pt x="68" y="47"/>
                    <a:pt x="75" y="42"/>
                  </a:cubicBezTo>
                  <a:cubicBezTo>
                    <a:pt x="73" y="34"/>
                    <a:pt x="68" y="15"/>
                    <a:pt x="78" y="9"/>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8" name="Freeform 90">
              <a:extLst>
                <a:ext uri="{FF2B5EF4-FFF2-40B4-BE49-F238E27FC236}">
                  <a16:creationId xmlns:a16="http://schemas.microsoft.com/office/drawing/2014/main" id="{2A7AA809-2274-4AC2-84B9-A41CEFD3FF10}"/>
                </a:ext>
              </a:extLst>
            </p:cNvPr>
            <p:cNvSpPr>
              <a:spLocks/>
            </p:cNvSpPr>
            <p:nvPr/>
          </p:nvSpPr>
          <p:spPr bwMode="auto">
            <a:xfrm>
              <a:off x="2798" y="2181"/>
              <a:ext cx="45" cy="96"/>
            </a:xfrm>
            <a:custGeom>
              <a:avLst/>
              <a:gdLst>
                <a:gd name="T0" fmla="*/ 6 w 18"/>
                <a:gd name="T1" fmla="*/ 0 h 36"/>
                <a:gd name="T2" fmla="*/ 18 w 18"/>
                <a:gd name="T3" fmla="*/ 30 h 36"/>
                <a:gd name="T4" fmla="*/ 0 w 18"/>
                <a:gd name="T5" fmla="*/ 30 h 36"/>
                <a:gd name="T6" fmla="*/ 0 60000 65536"/>
                <a:gd name="T7" fmla="*/ 0 60000 65536"/>
                <a:gd name="T8" fmla="*/ 0 60000 65536"/>
                <a:gd name="T9" fmla="*/ 0 w 18"/>
                <a:gd name="T10" fmla="*/ 0 h 36"/>
                <a:gd name="T11" fmla="*/ 18 w 18"/>
                <a:gd name="T12" fmla="*/ 36 h 36"/>
              </a:gdLst>
              <a:ahLst/>
              <a:cxnLst>
                <a:cxn ang="T6">
                  <a:pos x="T0" y="T1"/>
                </a:cxn>
                <a:cxn ang="T7">
                  <a:pos x="T2" y="T3"/>
                </a:cxn>
                <a:cxn ang="T8">
                  <a:pos x="T4" y="T5"/>
                </a:cxn>
              </a:cxnLst>
              <a:rect l="T9" t="T10" r="T11" b="T12"/>
              <a:pathLst>
                <a:path w="18" h="36">
                  <a:moveTo>
                    <a:pt x="6" y="0"/>
                  </a:moveTo>
                  <a:cubicBezTo>
                    <a:pt x="8" y="14"/>
                    <a:pt x="11" y="20"/>
                    <a:pt x="18" y="30"/>
                  </a:cubicBezTo>
                  <a:cubicBezTo>
                    <a:pt x="13" y="33"/>
                    <a:pt x="2" y="36"/>
                    <a:pt x="0" y="3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9" name="Freeform 91">
              <a:extLst>
                <a:ext uri="{FF2B5EF4-FFF2-40B4-BE49-F238E27FC236}">
                  <a16:creationId xmlns:a16="http://schemas.microsoft.com/office/drawing/2014/main" id="{B4079076-6C18-435F-8EBF-01054B78F9C0}"/>
                </a:ext>
              </a:extLst>
            </p:cNvPr>
            <p:cNvSpPr>
              <a:spLocks/>
            </p:cNvSpPr>
            <p:nvPr/>
          </p:nvSpPr>
          <p:spPr bwMode="auto">
            <a:xfrm>
              <a:off x="3098" y="2192"/>
              <a:ext cx="97" cy="69"/>
            </a:xfrm>
            <a:custGeom>
              <a:avLst/>
              <a:gdLst>
                <a:gd name="T0" fmla="*/ 0 w 39"/>
                <a:gd name="T1" fmla="*/ 24 h 26"/>
                <a:gd name="T2" fmla="*/ 18 w 39"/>
                <a:gd name="T3" fmla="*/ 0 h 26"/>
                <a:gd name="T4" fmla="*/ 5 w 39"/>
                <a:gd name="T5" fmla="*/ 21 h 26"/>
                <a:gd name="T6" fmla="*/ 0 60000 65536"/>
                <a:gd name="T7" fmla="*/ 0 60000 65536"/>
                <a:gd name="T8" fmla="*/ 0 60000 65536"/>
                <a:gd name="T9" fmla="*/ 0 w 39"/>
                <a:gd name="T10" fmla="*/ 0 h 26"/>
                <a:gd name="T11" fmla="*/ 39 w 39"/>
                <a:gd name="T12" fmla="*/ 26 h 26"/>
              </a:gdLst>
              <a:ahLst/>
              <a:cxnLst>
                <a:cxn ang="T6">
                  <a:pos x="T0" y="T1"/>
                </a:cxn>
                <a:cxn ang="T7">
                  <a:pos x="T2" y="T3"/>
                </a:cxn>
                <a:cxn ang="T8">
                  <a:pos x="T4" y="T5"/>
                </a:cxn>
              </a:cxnLst>
              <a:rect l="T9" t="T10" r="T11" b="T12"/>
              <a:pathLst>
                <a:path w="39" h="26">
                  <a:moveTo>
                    <a:pt x="0" y="24"/>
                  </a:moveTo>
                  <a:cubicBezTo>
                    <a:pt x="14" y="26"/>
                    <a:pt x="39" y="9"/>
                    <a:pt x="18" y="0"/>
                  </a:cubicBezTo>
                  <a:cubicBezTo>
                    <a:pt x="25" y="11"/>
                    <a:pt x="9" y="14"/>
                    <a:pt x="5" y="2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0" name="Freeform 92">
              <a:extLst>
                <a:ext uri="{FF2B5EF4-FFF2-40B4-BE49-F238E27FC236}">
                  <a16:creationId xmlns:a16="http://schemas.microsoft.com/office/drawing/2014/main" id="{B4070CF9-0C21-4615-86DC-2C307BC6F6E7}"/>
                </a:ext>
              </a:extLst>
            </p:cNvPr>
            <p:cNvSpPr>
              <a:spLocks/>
            </p:cNvSpPr>
            <p:nvPr/>
          </p:nvSpPr>
          <p:spPr bwMode="auto">
            <a:xfrm>
              <a:off x="3323" y="2075"/>
              <a:ext cx="92" cy="138"/>
            </a:xfrm>
            <a:custGeom>
              <a:avLst/>
              <a:gdLst>
                <a:gd name="T0" fmla="*/ 13 w 37"/>
                <a:gd name="T1" fmla="*/ 6 h 52"/>
                <a:gd name="T2" fmla="*/ 32 w 37"/>
                <a:gd name="T3" fmla="*/ 0 h 52"/>
                <a:gd name="T4" fmla="*/ 31 w 37"/>
                <a:gd name="T5" fmla="*/ 12 h 52"/>
                <a:gd name="T6" fmla="*/ 34 w 37"/>
                <a:gd name="T7" fmla="*/ 27 h 52"/>
                <a:gd name="T8" fmla="*/ 0 w 37"/>
                <a:gd name="T9" fmla="*/ 52 h 52"/>
                <a:gd name="T10" fmla="*/ 22 w 37"/>
                <a:gd name="T11" fmla="*/ 24 h 52"/>
                <a:gd name="T12" fmla="*/ 11 w 37"/>
                <a:gd name="T13" fmla="*/ 9 h 52"/>
                <a:gd name="T14" fmla="*/ 0 60000 65536"/>
                <a:gd name="T15" fmla="*/ 0 60000 65536"/>
                <a:gd name="T16" fmla="*/ 0 60000 65536"/>
                <a:gd name="T17" fmla="*/ 0 60000 65536"/>
                <a:gd name="T18" fmla="*/ 0 60000 65536"/>
                <a:gd name="T19" fmla="*/ 0 60000 65536"/>
                <a:gd name="T20" fmla="*/ 0 60000 65536"/>
                <a:gd name="T21" fmla="*/ 0 w 37"/>
                <a:gd name="T22" fmla="*/ 0 h 52"/>
                <a:gd name="T23" fmla="*/ 37 w 3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52">
                  <a:moveTo>
                    <a:pt x="13" y="6"/>
                  </a:moveTo>
                  <a:cubicBezTo>
                    <a:pt x="21" y="7"/>
                    <a:pt x="25" y="2"/>
                    <a:pt x="32" y="0"/>
                  </a:cubicBezTo>
                  <a:cubicBezTo>
                    <a:pt x="34" y="5"/>
                    <a:pt x="30" y="8"/>
                    <a:pt x="31" y="12"/>
                  </a:cubicBezTo>
                  <a:cubicBezTo>
                    <a:pt x="31" y="18"/>
                    <a:pt x="34" y="22"/>
                    <a:pt x="34" y="27"/>
                  </a:cubicBezTo>
                  <a:cubicBezTo>
                    <a:pt x="37" y="46"/>
                    <a:pt x="14" y="49"/>
                    <a:pt x="0" y="52"/>
                  </a:cubicBezTo>
                  <a:cubicBezTo>
                    <a:pt x="9" y="46"/>
                    <a:pt x="24" y="39"/>
                    <a:pt x="22" y="24"/>
                  </a:cubicBezTo>
                  <a:cubicBezTo>
                    <a:pt x="22" y="19"/>
                    <a:pt x="17" y="10"/>
                    <a:pt x="11" y="9"/>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1" name="Freeform 93">
              <a:extLst>
                <a:ext uri="{FF2B5EF4-FFF2-40B4-BE49-F238E27FC236}">
                  <a16:creationId xmlns:a16="http://schemas.microsoft.com/office/drawing/2014/main" id="{3608CD63-2622-4317-A5E5-B244D3844801}"/>
                </a:ext>
              </a:extLst>
            </p:cNvPr>
            <p:cNvSpPr>
              <a:spLocks/>
            </p:cNvSpPr>
            <p:nvPr/>
          </p:nvSpPr>
          <p:spPr bwMode="auto">
            <a:xfrm>
              <a:off x="3578" y="1904"/>
              <a:ext cx="87" cy="149"/>
            </a:xfrm>
            <a:custGeom>
              <a:avLst/>
              <a:gdLst>
                <a:gd name="T0" fmla="*/ 6 w 35"/>
                <a:gd name="T1" fmla="*/ 4 h 56"/>
                <a:gd name="T2" fmla="*/ 23 w 35"/>
                <a:gd name="T3" fmla="*/ 3 h 56"/>
                <a:gd name="T4" fmla="*/ 32 w 35"/>
                <a:gd name="T5" fmla="*/ 20 h 56"/>
                <a:gd name="T6" fmla="*/ 31 w 35"/>
                <a:gd name="T7" fmla="*/ 43 h 56"/>
                <a:gd name="T8" fmla="*/ 0 w 35"/>
                <a:gd name="T9" fmla="*/ 56 h 56"/>
                <a:gd name="T10" fmla="*/ 26 w 35"/>
                <a:gd name="T11" fmla="*/ 25 h 56"/>
                <a:gd name="T12" fmla="*/ 5 w 35"/>
                <a:gd name="T13" fmla="*/ 4 h 56"/>
                <a:gd name="T14" fmla="*/ 0 60000 65536"/>
                <a:gd name="T15" fmla="*/ 0 60000 65536"/>
                <a:gd name="T16" fmla="*/ 0 60000 65536"/>
                <a:gd name="T17" fmla="*/ 0 60000 65536"/>
                <a:gd name="T18" fmla="*/ 0 60000 65536"/>
                <a:gd name="T19" fmla="*/ 0 60000 65536"/>
                <a:gd name="T20" fmla="*/ 0 60000 65536"/>
                <a:gd name="T21" fmla="*/ 0 w 35"/>
                <a:gd name="T22" fmla="*/ 0 h 56"/>
                <a:gd name="T23" fmla="*/ 35 w 3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56">
                  <a:moveTo>
                    <a:pt x="6" y="4"/>
                  </a:moveTo>
                  <a:cubicBezTo>
                    <a:pt x="12" y="7"/>
                    <a:pt x="17" y="0"/>
                    <a:pt x="23" y="3"/>
                  </a:cubicBezTo>
                  <a:cubicBezTo>
                    <a:pt x="27" y="6"/>
                    <a:pt x="31" y="15"/>
                    <a:pt x="32" y="20"/>
                  </a:cubicBezTo>
                  <a:cubicBezTo>
                    <a:pt x="33" y="26"/>
                    <a:pt x="35" y="38"/>
                    <a:pt x="31" y="43"/>
                  </a:cubicBezTo>
                  <a:cubicBezTo>
                    <a:pt x="26" y="52"/>
                    <a:pt x="9" y="52"/>
                    <a:pt x="0" y="56"/>
                  </a:cubicBezTo>
                  <a:cubicBezTo>
                    <a:pt x="12" y="51"/>
                    <a:pt x="27" y="40"/>
                    <a:pt x="26" y="25"/>
                  </a:cubicBezTo>
                  <a:cubicBezTo>
                    <a:pt x="24" y="8"/>
                    <a:pt x="7" y="16"/>
                    <a:pt x="5" y="4"/>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2" name="Freeform 94">
              <a:extLst>
                <a:ext uri="{FF2B5EF4-FFF2-40B4-BE49-F238E27FC236}">
                  <a16:creationId xmlns:a16="http://schemas.microsoft.com/office/drawing/2014/main" id="{565D713C-D8CD-46A0-A1A7-67D8377ED18E}"/>
                </a:ext>
              </a:extLst>
            </p:cNvPr>
            <p:cNvSpPr>
              <a:spLocks/>
            </p:cNvSpPr>
            <p:nvPr/>
          </p:nvSpPr>
          <p:spPr bwMode="auto">
            <a:xfrm>
              <a:off x="3633" y="1955"/>
              <a:ext cx="57" cy="72"/>
            </a:xfrm>
            <a:custGeom>
              <a:avLst/>
              <a:gdLst>
                <a:gd name="T0" fmla="*/ 10 w 23"/>
                <a:gd name="T1" fmla="*/ 0 h 27"/>
                <a:gd name="T2" fmla="*/ 21 w 23"/>
                <a:gd name="T3" fmla="*/ 14 h 27"/>
                <a:gd name="T4" fmla="*/ 0 w 23"/>
                <a:gd name="T5" fmla="*/ 27 h 27"/>
                <a:gd name="T6" fmla="*/ 0 60000 65536"/>
                <a:gd name="T7" fmla="*/ 0 60000 65536"/>
                <a:gd name="T8" fmla="*/ 0 60000 65536"/>
                <a:gd name="T9" fmla="*/ 0 w 23"/>
                <a:gd name="T10" fmla="*/ 0 h 27"/>
                <a:gd name="T11" fmla="*/ 23 w 23"/>
                <a:gd name="T12" fmla="*/ 27 h 27"/>
              </a:gdLst>
              <a:ahLst/>
              <a:cxnLst>
                <a:cxn ang="T6">
                  <a:pos x="T0" y="T1"/>
                </a:cxn>
                <a:cxn ang="T7">
                  <a:pos x="T2" y="T3"/>
                </a:cxn>
                <a:cxn ang="T8">
                  <a:pos x="T4" y="T5"/>
                </a:cxn>
              </a:cxnLst>
              <a:rect l="T9" t="T10" r="T11" b="T12"/>
              <a:pathLst>
                <a:path w="23" h="27">
                  <a:moveTo>
                    <a:pt x="10" y="0"/>
                  </a:moveTo>
                  <a:cubicBezTo>
                    <a:pt x="11" y="8"/>
                    <a:pt x="19" y="8"/>
                    <a:pt x="21" y="14"/>
                  </a:cubicBezTo>
                  <a:cubicBezTo>
                    <a:pt x="23" y="22"/>
                    <a:pt x="6" y="25"/>
                    <a:pt x="0" y="27"/>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3" name="Freeform 95">
              <a:extLst>
                <a:ext uri="{FF2B5EF4-FFF2-40B4-BE49-F238E27FC236}">
                  <a16:creationId xmlns:a16="http://schemas.microsoft.com/office/drawing/2014/main" id="{542FEDA1-0072-44E2-B663-4DA3D2B44D73}"/>
                </a:ext>
              </a:extLst>
            </p:cNvPr>
            <p:cNvSpPr>
              <a:spLocks/>
            </p:cNvSpPr>
            <p:nvPr/>
          </p:nvSpPr>
          <p:spPr bwMode="auto">
            <a:xfrm>
              <a:off x="2350" y="1747"/>
              <a:ext cx="65" cy="24"/>
            </a:xfrm>
            <a:custGeom>
              <a:avLst/>
              <a:gdLst>
                <a:gd name="T0" fmla="*/ 0 w 26"/>
                <a:gd name="T1" fmla="*/ 0 h 9"/>
                <a:gd name="T2" fmla="*/ 12 w 26"/>
                <a:gd name="T3" fmla="*/ 9 h 9"/>
                <a:gd name="T4" fmla="*/ 26 w 26"/>
                <a:gd name="T5" fmla="*/ 4 h 9"/>
                <a:gd name="T6" fmla="*/ 5 w 26"/>
                <a:gd name="T7" fmla="*/ 4 h 9"/>
                <a:gd name="T8" fmla="*/ 0 60000 65536"/>
                <a:gd name="T9" fmla="*/ 0 60000 65536"/>
                <a:gd name="T10" fmla="*/ 0 60000 65536"/>
                <a:gd name="T11" fmla="*/ 0 60000 65536"/>
                <a:gd name="T12" fmla="*/ 0 w 26"/>
                <a:gd name="T13" fmla="*/ 0 h 9"/>
                <a:gd name="T14" fmla="*/ 26 w 26"/>
                <a:gd name="T15" fmla="*/ 9 h 9"/>
              </a:gdLst>
              <a:ahLst/>
              <a:cxnLst>
                <a:cxn ang="T8">
                  <a:pos x="T0" y="T1"/>
                </a:cxn>
                <a:cxn ang="T9">
                  <a:pos x="T2" y="T3"/>
                </a:cxn>
                <a:cxn ang="T10">
                  <a:pos x="T4" y="T5"/>
                </a:cxn>
                <a:cxn ang="T11">
                  <a:pos x="T6" y="T7"/>
                </a:cxn>
              </a:cxnLst>
              <a:rect l="T12" t="T13" r="T14" b="T15"/>
              <a:pathLst>
                <a:path w="26" h="9">
                  <a:moveTo>
                    <a:pt x="0" y="0"/>
                  </a:moveTo>
                  <a:cubicBezTo>
                    <a:pt x="3" y="4"/>
                    <a:pt x="8" y="7"/>
                    <a:pt x="12" y="9"/>
                  </a:cubicBezTo>
                  <a:cubicBezTo>
                    <a:pt x="16" y="6"/>
                    <a:pt x="21" y="5"/>
                    <a:pt x="26" y="4"/>
                  </a:cubicBezTo>
                  <a:cubicBezTo>
                    <a:pt x="19" y="4"/>
                    <a:pt x="12" y="5"/>
                    <a:pt x="5" y="4"/>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4" name="Freeform 96">
              <a:extLst>
                <a:ext uri="{FF2B5EF4-FFF2-40B4-BE49-F238E27FC236}">
                  <a16:creationId xmlns:a16="http://schemas.microsoft.com/office/drawing/2014/main" id="{9427CC48-BE73-4D9A-9427-6CFEDE194927}"/>
                </a:ext>
              </a:extLst>
            </p:cNvPr>
            <p:cNvSpPr>
              <a:spLocks/>
            </p:cNvSpPr>
            <p:nvPr/>
          </p:nvSpPr>
          <p:spPr bwMode="auto">
            <a:xfrm>
              <a:off x="2905" y="1757"/>
              <a:ext cx="60" cy="30"/>
            </a:xfrm>
            <a:custGeom>
              <a:avLst/>
              <a:gdLst>
                <a:gd name="T0" fmla="*/ 0 w 24"/>
                <a:gd name="T1" fmla="*/ 0 h 11"/>
                <a:gd name="T2" fmla="*/ 9 w 24"/>
                <a:gd name="T3" fmla="*/ 11 h 11"/>
                <a:gd name="T4" fmla="*/ 24 w 24"/>
                <a:gd name="T5" fmla="*/ 5 h 11"/>
                <a:gd name="T6" fmla="*/ 4 w 24"/>
                <a:gd name="T7" fmla="*/ 1 h 11"/>
                <a:gd name="T8" fmla="*/ 0 60000 65536"/>
                <a:gd name="T9" fmla="*/ 0 60000 65536"/>
                <a:gd name="T10" fmla="*/ 0 60000 65536"/>
                <a:gd name="T11" fmla="*/ 0 60000 65536"/>
                <a:gd name="T12" fmla="*/ 0 w 24"/>
                <a:gd name="T13" fmla="*/ 0 h 11"/>
                <a:gd name="T14" fmla="*/ 24 w 24"/>
                <a:gd name="T15" fmla="*/ 11 h 11"/>
              </a:gdLst>
              <a:ahLst/>
              <a:cxnLst>
                <a:cxn ang="T8">
                  <a:pos x="T0" y="T1"/>
                </a:cxn>
                <a:cxn ang="T9">
                  <a:pos x="T2" y="T3"/>
                </a:cxn>
                <a:cxn ang="T10">
                  <a:pos x="T4" y="T5"/>
                </a:cxn>
                <a:cxn ang="T11">
                  <a:pos x="T6" y="T7"/>
                </a:cxn>
              </a:cxnLst>
              <a:rect l="T12" t="T13" r="T14" b="T15"/>
              <a:pathLst>
                <a:path w="24" h="11">
                  <a:moveTo>
                    <a:pt x="0" y="0"/>
                  </a:moveTo>
                  <a:cubicBezTo>
                    <a:pt x="3" y="4"/>
                    <a:pt x="5" y="8"/>
                    <a:pt x="9" y="11"/>
                  </a:cubicBezTo>
                  <a:cubicBezTo>
                    <a:pt x="12" y="5"/>
                    <a:pt x="20" y="4"/>
                    <a:pt x="24" y="5"/>
                  </a:cubicBezTo>
                  <a:cubicBezTo>
                    <a:pt x="17" y="4"/>
                    <a:pt x="10" y="1"/>
                    <a:pt x="4" y="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5" name="Freeform 97">
              <a:extLst>
                <a:ext uri="{FF2B5EF4-FFF2-40B4-BE49-F238E27FC236}">
                  <a16:creationId xmlns:a16="http://schemas.microsoft.com/office/drawing/2014/main" id="{2ED6B6D1-593F-4639-AA9C-D08BCC89A45F}"/>
                </a:ext>
              </a:extLst>
            </p:cNvPr>
            <p:cNvSpPr>
              <a:spLocks/>
            </p:cNvSpPr>
            <p:nvPr/>
          </p:nvSpPr>
          <p:spPr bwMode="auto">
            <a:xfrm>
              <a:off x="2138" y="2341"/>
              <a:ext cx="420" cy="136"/>
            </a:xfrm>
            <a:custGeom>
              <a:avLst/>
              <a:gdLst>
                <a:gd name="T0" fmla="*/ 1 w 168"/>
                <a:gd name="T1" fmla="*/ 50 h 51"/>
                <a:gd name="T2" fmla="*/ 10 w 168"/>
                <a:gd name="T3" fmla="*/ 44 h 51"/>
                <a:gd name="T4" fmla="*/ 16 w 168"/>
                <a:gd name="T5" fmla="*/ 39 h 51"/>
                <a:gd name="T6" fmla="*/ 27 w 168"/>
                <a:gd name="T7" fmla="*/ 34 h 51"/>
                <a:gd name="T8" fmla="*/ 47 w 168"/>
                <a:gd name="T9" fmla="*/ 28 h 51"/>
                <a:gd name="T10" fmla="*/ 65 w 168"/>
                <a:gd name="T11" fmla="*/ 15 h 51"/>
                <a:gd name="T12" fmla="*/ 88 w 168"/>
                <a:gd name="T13" fmla="*/ 9 h 51"/>
                <a:gd name="T14" fmla="*/ 109 w 168"/>
                <a:gd name="T15" fmla="*/ 3 h 51"/>
                <a:gd name="T16" fmla="*/ 128 w 168"/>
                <a:gd name="T17" fmla="*/ 0 h 51"/>
                <a:gd name="T18" fmla="*/ 149 w 168"/>
                <a:gd name="T19" fmla="*/ 4 h 51"/>
                <a:gd name="T20" fmla="*/ 166 w 168"/>
                <a:gd name="T21" fmla="*/ 7 h 51"/>
                <a:gd name="T22" fmla="*/ 166 w 168"/>
                <a:gd name="T23" fmla="*/ 22 h 51"/>
                <a:gd name="T24" fmla="*/ 165 w 168"/>
                <a:gd name="T25" fmla="*/ 34 h 51"/>
                <a:gd name="T26" fmla="*/ 159 w 168"/>
                <a:gd name="T27" fmla="*/ 44 h 51"/>
                <a:gd name="T28" fmla="*/ 153 w 168"/>
                <a:gd name="T29" fmla="*/ 23 h 51"/>
                <a:gd name="T30" fmla="*/ 131 w 168"/>
                <a:gd name="T31" fmla="*/ 15 h 51"/>
                <a:gd name="T32" fmla="*/ 88 w 168"/>
                <a:gd name="T33" fmla="*/ 23 h 51"/>
                <a:gd name="T34" fmla="*/ 68 w 168"/>
                <a:gd name="T35" fmla="*/ 30 h 51"/>
                <a:gd name="T36" fmla="*/ 41 w 168"/>
                <a:gd name="T37" fmla="*/ 37 h 51"/>
                <a:gd name="T38" fmla="*/ 33 w 168"/>
                <a:gd name="T39" fmla="*/ 43 h 51"/>
                <a:gd name="T40" fmla="*/ 25 w 168"/>
                <a:gd name="T41" fmla="*/ 46 h 51"/>
                <a:gd name="T42" fmla="*/ 12 w 168"/>
                <a:gd name="T43" fmla="*/ 51 h 51"/>
                <a:gd name="T44" fmla="*/ 0 w 168"/>
                <a:gd name="T45" fmla="*/ 51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8"/>
                <a:gd name="T70" fmla="*/ 0 h 51"/>
                <a:gd name="T71" fmla="*/ 168 w 168"/>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8" h="51">
                  <a:moveTo>
                    <a:pt x="1" y="50"/>
                  </a:moveTo>
                  <a:cubicBezTo>
                    <a:pt x="3" y="48"/>
                    <a:pt x="9" y="46"/>
                    <a:pt x="10" y="44"/>
                  </a:cubicBezTo>
                  <a:cubicBezTo>
                    <a:pt x="12" y="42"/>
                    <a:pt x="14" y="40"/>
                    <a:pt x="16" y="39"/>
                  </a:cubicBezTo>
                  <a:cubicBezTo>
                    <a:pt x="19" y="37"/>
                    <a:pt x="23" y="35"/>
                    <a:pt x="27" y="34"/>
                  </a:cubicBezTo>
                  <a:cubicBezTo>
                    <a:pt x="34" y="32"/>
                    <a:pt x="41" y="34"/>
                    <a:pt x="47" y="28"/>
                  </a:cubicBezTo>
                  <a:cubicBezTo>
                    <a:pt x="53" y="23"/>
                    <a:pt x="58" y="18"/>
                    <a:pt x="65" y="15"/>
                  </a:cubicBezTo>
                  <a:cubicBezTo>
                    <a:pt x="73" y="12"/>
                    <a:pt x="81" y="11"/>
                    <a:pt x="88" y="9"/>
                  </a:cubicBezTo>
                  <a:cubicBezTo>
                    <a:pt x="95" y="7"/>
                    <a:pt x="102" y="5"/>
                    <a:pt x="109" y="3"/>
                  </a:cubicBezTo>
                  <a:cubicBezTo>
                    <a:pt x="116" y="1"/>
                    <a:pt x="121" y="0"/>
                    <a:pt x="128" y="0"/>
                  </a:cubicBezTo>
                  <a:cubicBezTo>
                    <a:pt x="135" y="1"/>
                    <a:pt x="142" y="3"/>
                    <a:pt x="149" y="4"/>
                  </a:cubicBezTo>
                  <a:cubicBezTo>
                    <a:pt x="153" y="5"/>
                    <a:pt x="163" y="4"/>
                    <a:pt x="166" y="7"/>
                  </a:cubicBezTo>
                  <a:cubicBezTo>
                    <a:pt x="168" y="10"/>
                    <a:pt x="167" y="19"/>
                    <a:pt x="166" y="22"/>
                  </a:cubicBezTo>
                  <a:cubicBezTo>
                    <a:pt x="166" y="26"/>
                    <a:pt x="166" y="30"/>
                    <a:pt x="165" y="34"/>
                  </a:cubicBezTo>
                  <a:cubicBezTo>
                    <a:pt x="164" y="38"/>
                    <a:pt x="161" y="41"/>
                    <a:pt x="159" y="44"/>
                  </a:cubicBezTo>
                  <a:cubicBezTo>
                    <a:pt x="159" y="37"/>
                    <a:pt x="159" y="29"/>
                    <a:pt x="153" y="23"/>
                  </a:cubicBezTo>
                  <a:cubicBezTo>
                    <a:pt x="148" y="18"/>
                    <a:pt x="139" y="15"/>
                    <a:pt x="131" y="15"/>
                  </a:cubicBezTo>
                  <a:cubicBezTo>
                    <a:pt x="118" y="15"/>
                    <a:pt x="101" y="17"/>
                    <a:pt x="88" y="23"/>
                  </a:cubicBezTo>
                  <a:cubicBezTo>
                    <a:pt x="82" y="26"/>
                    <a:pt x="75" y="27"/>
                    <a:pt x="68" y="30"/>
                  </a:cubicBezTo>
                  <a:cubicBezTo>
                    <a:pt x="59" y="33"/>
                    <a:pt x="49" y="34"/>
                    <a:pt x="41" y="37"/>
                  </a:cubicBezTo>
                  <a:cubicBezTo>
                    <a:pt x="37" y="38"/>
                    <a:pt x="36" y="40"/>
                    <a:pt x="33" y="43"/>
                  </a:cubicBezTo>
                  <a:cubicBezTo>
                    <a:pt x="30" y="46"/>
                    <a:pt x="28" y="44"/>
                    <a:pt x="25" y="46"/>
                  </a:cubicBezTo>
                  <a:cubicBezTo>
                    <a:pt x="21" y="48"/>
                    <a:pt x="16" y="50"/>
                    <a:pt x="12" y="51"/>
                  </a:cubicBezTo>
                  <a:cubicBezTo>
                    <a:pt x="9" y="51"/>
                    <a:pt x="2" y="50"/>
                    <a:pt x="0" y="51"/>
                  </a:cubicBezTo>
                </a:path>
              </a:pathLst>
            </a:custGeom>
            <a:solidFill>
              <a:srgbClr val="DEC2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6" name="Freeform 98">
              <a:extLst>
                <a:ext uri="{FF2B5EF4-FFF2-40B4-BE49-F238E27FC236}">
                  <a16:creationId xmlns:a16="http://schemas.microsoft.com/office/drawing/2014/main" id="{16104B6A-8E04-4242-859A-FC58DDF62E39}"/>
                </a:ext>
              </a:extLst>
            </p:cNvPr>
            <p:cNvSpPr>
              <a:spLocks/>
            </p:cNvSpPr>
            <p:nvPr/>
          </p:nvSpPr>
          <p:spPr bwMode="auto">
            <a:xfrm>
              <a:off x="2570" y="2309"/>
              <a:ext cx="373" cy="38"/>
            </a:xfrm>
            <a:custGeom>
              <a:avLst/>
              <a:gdLst>
                <a:gd name="T0" fmla="*/ 0 w 149"/>
                <a:gd name="T1" fmla="*/ 11 h 14"/>
                <a:gd name="T2" fmla="*/ 36 w 149"/>
                <a:gd name="T3" fmla="*/ 10 h 14"/>
                <a:gd name="T4" fmla="*/ 71 w 149"/>
                <a:gd name="T5" fmla="*/ 9 h 14"/>
                <a:gd name="T6" fmla="*/ 107 w 149"/>
                <a:gd name="T7" fmla="*/ 8 h 14"/>
                <a:gd name="T8" fmla="*/ 149 w 149"/>
                <a:gd name="T9" fmla="*/ 0 h 14"/>
                <a:gd name="T10" fmla="*/ 91 w 149"/>
                <a:gd name="T11" fmla="*/ 2 h 14"/>
                <a:gd name="T12" fmla="*/ 58 w 149"/>
                <a:gd name="T13" fmla="*/ 5 h 14"/>
                <a:gd name="T14" fmla="*/ 32 w 149"/>
                <a:gd name="T15" fmla="*/ 8 h 14"/>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14"/>
                <a:gd name="T26" fmla="*/ 149 w 149"/>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14">
                  <a:moveTo>
                    <a:pt x="0" y="11"/>
                  </a:moveTo>
                  <a:cubicBezTo>
                    <a:pt x="11" y="14"/>
                    <a:pt x="25" y="11"/>
                    <a:pt x="36" y="10"/>
                  </a:cubicBezTo>
                  <a:cubicBezTo>
                    <a:pt x="48" y="10"/>
                    <a:pt x="59" y="9"/>
                    <a:pt x="71" y="9"/>
                  </a:cubicBezTo>
                  <a:cubicBezTo>
                    <a:pt x="83" y="8"/>
                    <a:pt x="95" y="9"/>
                    <a:pt x="107" y="8"/>
                  </a:cubicBezTo>
                  <a:cubicBezTo>
                    <a:pt x="121" y="7"/>
                    <a:pt x="134" y="3"/>
                    <a:pt x="149" y="0"/>
                  </a:cubicBezTo>
                  <a:cubicBezTo>
                    <a:pt x="131" y="8"/>
                    <a:pt x="109" y="3"/>
                    <a:pt x="91" y="2"/>
                  </a:cubicBezTo>
                  <a:cubicBezTo>
                    <a:pt x="79" y="1"/>
                    <a:pt x="69" y="3"/>
                    <a:pt x="58" y="5"/>
                  </a:cubicBezTo>
                  <a:cubicBezTo>
                    <a:pt x="50" y="7"/>
                    <a:pt x="40" y="9"/>
                    <a:pt x="32" y="8"/>
                  </a:cubicBezTo>
                </a:path>
              </a:pathLst>
            </a:custGeom>
            <a:solidFill>
              <a:srgbClr val="DEC2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7" name="Freeform 99">
              <a:extLst>
                <a:ext uri="{FF2B5EF4-FFF2-40B4-BE49-F238E27FC236}">
                  <a16:creationId xmlns:a16="http://schemas.microsoft.com/office/drawing/2014/main" id="{6C8D3186-8EFE-40AE-B002-0B27BC39F038}"/>
                </a:ext>
              </a:extLst>
            </p:cNvPr>
            <p:cNvSpPr>
              <a:spLocks/>
            </p:cNvSpPr>
            <p:nvPr/>
          </p:nvSpPr>
          <p:spPr bwMode="auto">
            <a:xfrm>
              <a:off x="3438" y="2056"/>
              <a:ext cx="155" cy="109"/>
            </a:xfrm>
            <a:custGeom>
              <a:avLst/>
              <a:gdLst>
                <a:gd name="T0" fmla="*/ 6 w 62"/>
                <a:gd name="T1" fmla="*/ 36 h 41"/>
                <a:gd name="T2" fmla="*/ 62 w 62"/>
                <a:gd name="T3" fmla="*/ 0 h 41"/>
                <a:gd name="T4" fmla="*/ 45 w 62"/>
                <a:gd name="T5" fmla="*/ 6 h 41"/>
                <a:gd name="T6" fmla="*/ 26 w 62"/>
                <a:gd name="T7" fmla="*/ 12 h 41"/>
                <a:gd name="T8" fmla="*/ 13 w 62"/>
                <a:gd name="T9" fmla="*/ 24 h 41"/>
                <a:gd name="T10" fmla="*/ 6 w 62"/>
                <a:gd name="T11" fmla="*/ 32 h 41"/>
                <a:gd name="T12" fmla="*/ 0 w 62"/>
                <a:gd name="T13" fmla="*/ 41 h 41"/>
                <a:gd name="T14" fmla="*/ 0 60000 65536"/>
                <a:gd name="T15" fmla="*/ 0 60000 65536"/>
                <a:gd name="T16" fmla="*/ 0 60000 65536"/>
                <a:gd name="T17" fmla="*/ 0 60000 65536"/>
                <a:gd name="T18" fmla="*/ 0 60000 65536"/>
                <a:gd name="T19" fmla="*/ 0 60000 65536"/>
                <a:gd name="T20" fmla="*/ 0 60000 65536"/>
                <a:gd name="T21" fmla="*/ 0 w 62"/>
                <a:gd name="T22" fmla="*/ 0 h 41"/>
                <a:gd name="T23" fmla="*/ 62 w 6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1">
                  <a:moveTo>
                    <a:pt x="6" y="36"/>
                  </a:moveTo>
                  <a:cubicBezTo>
                    <a:pt x="22" y="22"/>
                    <a:pt x="42" y="7"/>
                    <a:pt x="62" y="0"/>
                  </a:cubicBezTo>
                  <a:cubicBezTo>
                    <a:pt x="57" y="0"/>
                    <a:pt x="51" y="4"/>
                    <a:pt x="45" y="6"/>
                  </a:cubicBezTo>
                  <a:cubicBezTo>
                    <a:pt x="39" y="8"/>
                    <a:pt x="32" y="10"/>
                    <a:pt x="26" y="12"/>
                  </a:cubicBezTo>
                  <a:cubicBezTo>
                    <a:pt x="19" y="15"/>
                    <a:pt x="17" y="19"/>
                    <a:pt x="13" y="24"/>
                  </a:cubicBezTo>
                  <a:cubicBezTo>
                    <a:pt x="10" y="26"/>
                    <a:pt x="8" y="29"/>
                    <a:pt x="6" y="32"/>
                  </a:cubicBezTo>
                  <a:cubicBezTo>
                    <a:pt x="4" y="35"/>
                    <a:pt x="3" y="40"/>
                    <a:pt x="0" y="41"/>
                  </a:cubicBezTo>
                </a:path>
              </a:pathLst>
            </a:custGeom>
            <a:solidFill>
              <a:srgbClr val="DEC2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8" name="Freeform 100">
              <a:extLst>
                <a:ext uri="{FF2B5EF4-FFF2-40B4-BE49-F238E27FC236}">
                  <a16:creationId xmlns:a16="http://schemas.microsoft.com/office/drawing/2014/main" id="{45B95C29-14A4-48E5-9093-6BD007F4704B}"/>
                </a:ext>
              </a:extLst>
            </p:cNvPr>
            <p:cNvSpPr>
              <a:spLocks/>
            </p:cNvSpPr>
            <p:nvPr/>
          </p:nvSpPr>
          <p:spPr bwMode="auto">
            <a:xfrm>
              <a:off x="1808" y="2608"/>
              <a:ext cx="377" cy="53"/>
            </a:xfrm>
            <a:custGeom>
              <a:avLst/>
              <a:gdLst>
                <a:gd name="T0" fmla="*/ 0 w 151"/>
                <a:gd name="T1" fmla="*/ 2 h 20"/>
                <a:gd name="T2" fmla="*/ 34 w 151"/>
                <a:gd name="T3" fmla="*/ 15 h 20"/>
                <a:gd name="T4" fmla="*/ 73 w 151"/>
                <a:gd name="T5" fmla="*/ 19 h 20"/>
                <a:gd name="T6" fmla="*/ 112 w 151"/>
                <a:gd name="T7" fmla="*/ 17 h 20"/>
                <a:gd name="T8" fmla="*/ 132 w 151"/>
                <a:gd name="T9" fmla="*/ 10 h 20"/>
                <a:gd name="T10" fmla="*/ 151 w 151"/>
                <a:gd name="T11" fmla="*/ 0 h 20"/>
                <a:gd name="T12" fmla="*/ 81 w 151"/>
                <a:gd name="T13" fmla="*/ 14 h 20"/>
                <a:gd name="T14" fmla="*/ 48 w 151"/>
                <a:gd name="T15" fmla="*/ 11 h 20"/>
                <a:gd name="T16" fmla="*/ 25 w 151"/>
                <a:gd name="T17" fmla="*/ 7 h 20"/>
                <a:gd name="T18" fmla="*/ 0 w 151"/>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1"/>
                <a:gd name="T31" fmla="*/ 0 h 20"/>
                <a:gd name="T32" fmla="*/ 151 w 15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1" h="20">
                  <a:moveTo>
                    <a:pt x="0" y="2"/>
                  </a:moveTo>
                  <a:cubicBezTo>
                    <a:pt x="12" y="5"/>
                    <a:pt x="22" y="12"/>
                    <a:pt x="34" y="15"/>
                  </a:cubicBezTo>
                  <a:cubicBezTo>
                    <a:pt x="47" y="18"/>
                    <a:pt x="59" y="18"/>
                    <a:pt x="73" y="19"/>
                  </a:cubicBezTo>
                  <a:cubicBezTo>
                    <a:pt x="86" y="20"/>
                    <a:pt x="99" y="20"/>
                    <a:pt x="112" y="17"/>
                  </a:cubicBezTo>
                  <a:cubicBezTo>
                    <a:pt x="119" y="14"/>
                    <a:pt x="125" y="12"/>
                    <a:pt x="132" y="10"/>
                  </a:cubicBezTo>
                  <a:cubicBezTo>
                    <a:pt x="138" y="7"/>
                    <a:pt x="145" y="3"/>
                    <a:pt x="151" y="0"/>
                  </a:cubicBezTo>
                  <a:cubicBezTo>
                    <a:pt x="123" y="12"/>
                    <a:pt x="108" y="14"/>
                    <a:pt x="81" y="14"/>
                  </a:cubicBezTo>
                  <a:cubicBezTo>
                    <a:pt x="74" y="15"/>
                    <a:pt x="54" y="13"/>
                    <a:pt x="48" y="11"/>
                  </a:cubicBezTo>
                  <a:cubicBezTo>
                    <a:pt x="39" y="10"/>
                    <a:pt x="33" y="9"/>
                    <a:pt x="25" y="7"/>
                  </a:cubicBezTo>
                  <a:cubicBezTo>
                    <a:pt x="17" y="5"/>
                    <a:pt x="7" y="3"/>
                    <a:pt x="0" y="0"/>
                  </a:cubicBezTo>
                </a:path>
              </a:pathLst>
            </a:custGeom>
            <a:solidFill>
              <a:srgbClr val="DEC2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9" name="Freeform 101">
              <a:extLst>
                <a:ext uri="{FF2B5EF4-FFF2-40B4-BE49-F238E27FC236}">
                  <a16:creationId xmlns:a16="http://schemas.microsoft.com/office/drawing/2014/main" id="{25B0C367-B5BD-42C8-973A-57196533C9E1}"/>
                </a:ext>
              </a:extLst>
            </p:cNvPr>
            <p:cNvSpPr>
              <a:spLocks/>
            </p:cNvSpPr>
            <p:nvPr/>
          </p:nvSpPr>
          <p:spPr bwMode="auto">
            <a:xfrm>
              <a:off x="1653" y="1621"/>
              <a:ext cx="2485" cy="1054"/>
            </a:xfrm>
            <a:custGeom>
              <a:avLst/>
              <a:gdLst>
                <a:gd name="T0" fmla="*/ 48 w 994"/>
                <a:gd name="T1" fmla="*/ 122 h 395"/>
                <a:gd name="T2" fmla="*/ 2 w 994"/>
                <a:gd name="T3" fmla="*/ 206 h 395"/>
                <a:gd name="T4" fmla="*/ 3 w 994"/>
                <a:gd name="T5" fmla="*/ 268 h 395"/>
                <a:gd name="T6" fmla="*/ 20 w 994"/>
                <a:gd name="T7" fmla="*/ 305 h 395"/>
                <a:gd name="T8" fmla="*/ 29 w 994"/>
                <a:gd name="T9" fmla="*/ 337 h 395"/>
                <a:gd name="T10" fmla="*/ 101 w 994"/>
                <a:gd name="T11" fmla="*/ 391 h 395"/>
                <a:gd name="T12" fmla="*/ 146 w 994"/>
                <a:gd name="T13" fmla="*/ 395 h 395"/>
                <a:gd name="T14" fmla="*/ 172 w 994"/>
                <a:gd name="T15" fmla="*/ 392 h 395"/>
                <a:gd name="T16" fmla="*/ 196 w 994"/>
                <a:gd name="T17" fmla="*/ 385 h 395"/>
                <a:gd name="T18" fmla="*/ 224 w 994"/>
                <a:gd name="T19" fmla="*/ 377 h 395"/>
                <a:gd name="T20" fmla="*/ 261 w 994"/>
                <a:gd name="T21" fmla="*/ 367 h 395"/>
                <a:gd name="T22" fmla="*/ 309 w 994"/>
                <a:gd name="T23" fmla="*/ 342 h 395"/>
                <a:gd name="T24" fmla="*/ 344 w 994"/>
                <a:gd name="T25" fmla="*/ 323 h 395"/>
                <a:gd name="T26" fmla="*/ 360 w 994"/>
                <a:gd name="T27" fmla="*/ 274 h 395"/>
                <a:gd name="T28" fmla="*/ 362 w 994"/>
                <a:gd name="T29" fmla="*/ 276 h 395"/>
                <a:gd name="T30" fmla="*/ 414 w 994"/>
                <a:gd name="T31" fmla="*/ 274 h 395"/>
                <a:gd name="T32" fmla="*/ 531 w 994"/>
                <a:gd name="T33" fmla="*/ 262 h 395"/>
                <a:gd name="T34" fmla="*/ 601 w 994"/>
                <a:gd name="T35" fmla="*/ 250 h 395"/>
                <a:gd name="T36" fmla="*/ 667 w 994"/>
                <a:gd name="T37" fmla="*/ 236 h 395"/>
                <a:gd name="T38" fmla="*/ 776 w 994"/>
                <a:gd name="T39" fmla="*/ 174 h 395"/>
                <a:gd name="T40" fmla="*/ 803 w 994"/>
                <a:gd name="T41" fmla="*/ 161 h 395"/>
                <a:gd name="T42" fmla="*/ 826 w 994"/>
                <a:gd name="T43" fmla="*/ 157 h 395"/>
                <a:gd name="T44" fmla="*/ 898 w 994"/>
                <a:gd name="T45" fmla="*/ 129 h 395"/>
                <a:gd name="T46" fmla="*/ 981 w 994"/>
                <a:gd name="T47" fmla="*/ 20 h 395"/>
                <a:gd name="T48" fmla="*/ 906 w 994"/>
                <a:gd name="T49" fmla="*/ 20 h 395"/>
                <a:gd name="T50" fmla="*/ 826 w 994"/>
                <a:gd name="T51" fmla="*/ 25 h 395"/>
                <a:gd name="T52" fmla="*/ 774 w 994"/>
                <a:gd name="T53" fmla="*/ 27 h 395"/>
                <a:gd name="T54" fmla="*/ 730 w 994"/>
                <a:gd name="T55" fmla="*/ 31 h 395"/>
                <a:gd name="T56" fmla="*/ 690 w 994"/>
                <a:gd name="T57" fmla="*/ 38 h 395"/>
                <a:gd name="T58" fmla="*/ 630 w 994"/>
                <a:gd name="T59" fmla="*/ 33 h 395"/>
                <a:gd name="T60" fmla="*/ 557 w 994"/>
                <a:gd name="T61" fmla="*/ 38 h 395"/>
                <a:gd name="T62" fmla="*/ 426 w 994"/>
                <a:gd name="T63" fmla="*/ 40 h 395"/>
                <a:gd name="T64" fmla="*/ 295 w 994"/>
                <a:gd name="T65" fmla="*/ 37 h 395"/>
                <a:gd name="T66" fmla="*/ 164 w 994"/>
                <a:gd name="T67" fmla="*/ 56 h 395"/>
                <a:gd name="T68" fmla="*/ 99 w 994"/>
                <a:gd name="T69" fmla="*/ 84 h 395"/>
                <a:gd name="T70" fmla="*/ 47 w 994"/>
                <a:gd name="T71" fmla="*/ 122 h 3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94"/>
                <a:gd name="T109" fmla="*/ 0 h 395"/>
                <a:gd name="T110" fmla="*/ 994 w 994"/>
                <a:gd name="T111" fmla="*/ 395 h 3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94" h="395">
                  <a:moveTo>
                    <a:pt x="48" y="122"/>
                  </a:moveTo>
                  <a:cubicBezTo>
                    <a:pt x="9" y="135"/>
                    <a:pt x="3" y="192"/>
                    <a:pt x="2" y="206"/>
                  </a:cubicBezTo>
                  <a:cubicBezTo>
                    <a:pt x="0" y="218"/>
                    <a:pt x="1" y="256"/>
                    <a:pt x="3" y="268"/>
                  </a:cubicBezTo>
                  <a:cubicBezTo>
                    <a:pt x="5" y="280"/>
                    <a:pt x="20" y="291"/>
                    <a:pt x="20" y="305"/>
                  </a:cubicBezTo>
                  <a:cubicBezTo>
                    <a:pt x="21" y="321"/>
                    <a:pt x="23" y="323"/>
                    <a:pt x="29" y="337"/>
                  </a:cubicBezTo>
                  <a:cubicBezTo>
                    <a:pt x="41" y="369"/>
                    <a:pt x="67" y="385"/>
                    <a:pt x="101" y="391"/>
                  </a:cubicBezTo>
                  <a:cubicBezTo>
                    <a:pt x="118" y="394"/>
                    <a:pt x="128" y="394"/>
                    <a:pt x="146" y="395"/>
                  </a:cubicBezTo>
                  <a:cubicBezTo>
                    <a:pt x="153" y="395"/>
                    <a:pt x="164" y="394"/>
                    <a:pt x="172" y="392"/>
                  </a:cubicBezTo>
                  <a:cubicBezTo>
                    <a:pt x="182" y="390"/>
                    <a:pt x="187" y="388"/>
                    <a:pt x="196" y="385"/>
                  </a:cubicBezTo>
                  <a:cubicBezTo>
                    <a:pt x="206" y="382"/>
                    <a:pt x="215" y="381"/>
                    <a:pt x="224" y="377"/>
                  </a:cubicBezTo>
                  <a:cubicBezTo>
                    <a:pt x="241" y="368"/>
                    <a:pt x="243" y="370"/>
                    <a:pt x="261" y="367"/>
                  </a:cubicBezTo>
                  <a:cubicBezTo>
                    <a:pt x="281" y="364"/>
                    <a:pt x="294" y="351"/>
                    <a:pt x="309" y="342"/>
                  </a:cubicBezTo>
                  <a:cubicBezTo>
                    <a:pt x="322" y="335"/>
                    <a:pt x="330" y="331"/>
                    <a:pt x="344" y="323"/>
                  </a:cubicBezTo>
                  <a:cubicBezTo>
                    <a:pt x="356" y="316"/>
                    <a:pt x="368" y="286"/>
                    <a:pt x="360" y="274"/>
                  </a:cubicBezTo>
                  <a:cubicBezTo>
                    <a:pt x="362" y="276"/>
                    <a:pt x="362" y="276"/>
                    <a:pt x="362" y="276"/>
                  </a:cubicBezTo>
                  <a:cubicBezTo>
                    <a:pt x="379" y="276"/>
                    <a:pt x="396" y="275"/>
                    <a:pt x="414" y="274"/>
                  </a:cubicBezTo>
                  <a:cubicBezTo>
                    <a:pt x="451" y="273"/>
                    <a:pt x="495" y="272"/>
                    <a:pt x="531" y="262"/>
                  </a:cubicBezTo>
                  <a:cubicBezTo>
                    <a:pt x="553" y="256"/>
                    <a:pt x="578" y="251"/>
                    <a:pt x="601" y="250"/>
                  </a:cubicBezTo>
                  <a:cubicBezTo>
                    <a:pt x="626" y="249"/>
                    <a:pt x="642" y="243"/>
                    <a:pt x="667" y="236"/>
                  </a:cubicBezTo>
                  <a:cubicBezTo>
                    <a:pt x="704" y="226"/>
                    <a:pt x="741" y="184"/>
                    <a:pt x="776" y="174"/>
                  </a:cubicBezTo>
                  <a:cubicBezTo>
                    <a:pt x="784" y="171"/>
                    <a:pt x="794" y="164"/>
                    <a:pt x="803" y="161"/>
                  </a:cubicBezTo>
                  <a:cubicBezTo>
                    <a:pt x="810" y="159"/>
                    <a:pt x="819" y="159"/>
                    <a:pt x="826" y="157"/>
                  </a:cubicBezTo>
                  <a:cubicBezTo>
                    <a:pt x="843" y="152"/>
                    <a:pt x="883" y="136"/>
                    <a:pt x="898" y="129"/>
                  </a:cubicBezTo>
                  <a:cubicBezTo>
                    <a:pt x="925" y="118"/>
                    <a:pt x="994" y="76"/>
                    <a:pt x="981" y="20"/>
                  </a:cubicBezTo>
                  <a:cubicBezTo>
                    <a:pt x="977" y="0"/>
                    <a:pt x="939" y="9"/>
                    <a:pt x="906" y="20"/>
                  </a:cubicBezTo>
                  <a:cubicBezTo>
                    <a:pt x="883" y="28"/>
                    <a:pt x="851" y="25"/>
                    <a:pt x="826" y="25"/>
                  </a:cubicBezTo>
                  <a:cubicBezTo>
                    <a:pt x="805" y="25"/>
                    <a:pt x="794" y="26"/>
                    <a:pt x="774" y="27"/>
                  </a:cubicBezTo>
                  <a:cubicBezTo>
                    <a:pt x="759" y="27"/>
                    <a:pt x="745" y="30"/>
                    <a:pt x="730" y="31"/>
                  </a:cubicBezTo>
                  <a:cubicBezTo>
                    <a:pt x="714" y="31"/>
                    <a:pt x="706" y="36"/>
                    <a:pt x="690" y="38"/>
                  </a:cubicBezTo>
                  <a:cubicBezTo>
                    <a:pt x="672" y="40"/>
                    <a:pt x="649" y="35"/>
                    <a:pt x="630" y="33"/>
                  </a:cubicBezTo>
                  <a:cubicBezTo>
                    <a:pt x="609" y="31"/>
                    <a:pt x="579" y="33"/>
                    <a:pt x="557" y="38"/>
                  </a:cubicBezTo>
                  <a:cubicBezTo>
                    <a:pt x="517" y="46"/>
                    <a:pt x="470" y="43"/>
                    <a:pt x="426" y="40"/>
                  </a:cubicBezTo>
                  <a:cubicBezTo>
                    <a:pt x="380" y="38"/>
                    <a:pt x="341" y="30"/>
                    <a:pt x="295" y="37"/>
                  </a:cubicBezTo>
                  <a:cubicBezTo>
                    <a:pt x="256" y="43"/>
                    <a:pt x="200" y="36"/>
                    <a:pt x="164" y="56"/>
                  </a:cubicBezTo>
                  <a:cubicBezTo>
                    <a:pt x="150" y="64"/>
                    <a:pt x="111" y="74"/>
                    <a:pt x="99" y="84"/>
                  </a:cubicBezTo>
                  <a:cubicBezTo>
                    <a:pt x="82" y="99"/>
                    <a:pt x="64" y="108"/>
                    <a:pt x="47" y="122"/>
                  </a:cubicBezTo>
                </a:path>
              </a:pathLst>
            </a:custGeom>
            <a:noFill/>
            <a:ln w="7938" cap="rnd">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0" name="Freeform 102">
              <a:extLst>
                <a:ext uri="{FF2B5EF4-FFF2-40B4-BE49-F238E27FC236}">
                  <a16:creationId xmlns:a16="http://schemas.microsoft.com/office/drawing/2014/main" id="{220A88E0-DE45-4676-B287-5AB6F0301BBA}"/>
                </a:ext>
              </a:extLst>
            </p:cNvPr>
            <p:cNvSpPr>
              <a:spLocks/>
            </p:cNvSpPr>
            <p:nvPr/>
          </p:nvSpPr>
          <p:spPr bwMode="auto">
            <a:xfrm>
              <a:off x="2773" y="2112"/>
              <a:ext cx="160" cy="61"/>
            </a:xfrm>
            <a:custGeom>
              <a:avLst/>
              <a:gdLst>
                <a:gd name="T0" fmla="*/ 0 w 64"/>
                <a:gd name="T1" fmla="*/ 0 h 23"/>
                <a:gd name="T2" fmla="*/ 64 w 64"/>
                <a:gd name="T3" fmla="*/ 14 h 23"/>
                <a:gd name="T4" fmla="*/ 0 60000 65536"/>
                <a:gd name="T5" fmla="*/ 0 60000 65536"/>
                <a:gd name="T6" fmla="*/ 0 w 64"/>
                <a:gd name="T7" fmla="*/ 0 h 23"/>
                <a:gd name="T8" fmla="*/ 64 w 64"/>
                <a:gd name="T9" fmla="*/ 23 h 23"/>
              </a:gdLst>
              <a:ahLst/>
              <a:cxnLst>
                <a:cxn ang="T4">
                  <a:pos x="T0" y="T1"/>
                </a:cxn>
                <a:cxn ang="T5">
                  <a:pos x="T2" y="T3"/>
                </a:cxn>
              </a:cxnLst>
              <a:rect l="T6" t="T7" r="T8" b="T9"/>
              <a:pathLst>
                <a:path w="64" h="23">
                  <a:moveTo>
                    <a:pt x="0" y="0"/>
                  </a:moveTo>
                  <a:cubicBezTo>
                    <a:pt x="18" y="16"/>
                    <a:pt x="39" y="23"/>
                    <a:pt x="64" y="1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1" name="Freeform 103">
              <a:extLst>
                <a:ext uri="{FF2B5EF4-FFF2-40B4-BE49-F238E27FC236}">
                  <a16:creationId xmlns:a16="http://schemas.microsoft.com/office/drawing/2014/main" id="{126C2CB0-E213-449B-BC58-013DD14FB03A}"/>
                </a:ext>
              </a:extLst>
            </p:cNvPr>
            <p:cNvSpPr>
              <a:spLocks/>
            </p:cNvSpPr>
            <p:nvPr/>
          </p:nvSpPr>
          <p:spPr bwMode="auto">
            <a:xfrm>
              <a:off x="2818" y="2160"/>
              <a:ext cx="27" cy="61"/>
            </a:xfrm>
            <a:custGeom>
              <a:avLst/>
              <a:gdLst>
                <a:gd name="T0" fmla="*/ 11 w 11"/>
                <a:gd name="T1" fmla="*/ 0 h 23"/>
                <a:gd name="T2" fmla="*/ 1 w 11"/>
                <a:gd name="T3" fmla="*/ 23 h 23"/>
                <a:gd name="T4" fmla="*/ 0 60000 65536"/>
                <a:gd name="T5" fmla="*/ 0 60000 65536"/>
                <a:gd name="T6" fmla="*/ 0 w 11"/>
                <a:gd name="T7" fmla="*/ 0 h 23"/>
                <a:gd name="T8" fmla="*/ 11 w 11"/>
                <a:gd name="T9" fmla="*/ 23 h 23"/>
              </a:gdLst>
              <a:ahLst/>
              <a:cxnLst>
                <a:cxn ang="T4">
                  <a:pos x="T0" y="T1"/>
                </a:cxn>
                <a:cxn ang="T5">
                  <a:pos x="T2" y="T3"/>
                </a:cxn>
              </a:cxnLst>
              <a:rect l="T6" t="T7" r="T8" b="T9"/>
              <a:pathLst>
                <a:path w="11" h="23">
                  <a:moveTo>
                    <a:pt x="11" y="0"/>
                  </a:moveTo>
                  <a:cubicBezTo>
                    <a:pt x="3" y="5"/>
                    <a:pt x="0" y="14"/>
                    <a:pt x="1" y="2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2" name="Freeform 104">
              <a:extLst>
                <a:ext uri="{FF2B5EF4-FFF2-40B4-BE49-F238E27FC236}">
                  <a16:creationId xmlns:a16="http://schemas.microsoft.com/office/drawing/2014/main" id="{502F5776-F65D-41CB-A1FB-4C302C666E5D}"/>
                </a:ext>
              </a:extLst>
            </p:cNvPr>
            <p:cNvSpPr>
              <a:spLocks/>
            </p:cNvSpPr>
            <p:nvPr/>
          </p:nvSpPr>
          <p:spPr bwMode="auto">
            <a:xfrm>
              <a:off x="3078" y="1885"/>
              <a:ext cx="47" cy="118"/>
            </a:xfrm>
            <a:custGeom>
              <a:avLst/>
              <a:gdLst>
                <a:gd name="T0" fmla="*/ 10 w 19"/>
                <a:gd name="T1" fmla="*/ 0 h 44"/>
                <a:gd name="T2" fmla="*/ 0 w 19"/>
                <a:gd name="T3" fmla="*/ 44 h 44"/>
                <a:gd name="T4" fmla="*/ 0 60000 65536"/>
                <a:gd name="T5" fmla="*/ 0 60000 65536"/>
                <a:gd name="T6" fmla="*/ 0 w 19"/>
                <a:gd name="T7" fmla="*/ 0 h 44"/>
                <a:gd name="T8" fmla="*/ 19 w 19"/>
                <a:gd name="T9" fmla="*/ 44 h 44"/>
              </a:gdLst>
              <a:ahLst/>
              <a:cxnLst>
                <a:cxn ang="T4">
                  <a:pos x="T0" y="T1"/>
                </a:cxn>
                <a:cxn ang="T5">
                  <a:pos x="T2" y="T3"/>
                </a:cxn>
              </a:cxnLst>
              <a:rect l="T6" t="T7" r="T8" b="T9"/>
              <a:pathLst>
                <a:path w="19" h="44">
                  <a:moveTo>
                    <a:pt x="10" y="0"/>
                  </a:moveTo>
                  <a:cubicBezTo>
                    <a:pt x="19" y="15"/>
                    <a:pt x="12" y="33"/>
                    <a:pt x="0" y="4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3" name="Freeform 105">
              <a:extLst>
                <a:ext uri="{FF2B5EF4-FFF2-40B4-BE49-F238E27FC236}">
                  <a16:creationId xmlns:a16="http://schemas.microsoft.com/office/drawing/2014/main" id="{BDACC5C9-446C-46BB-9753-3EA6AFB5081B}"/>
                </a:ext>
              </a:extLst>
            </p:cNvPr>
            <p:cNvSpPr>
              <a:spLocks/>
            </p:cNvSpPr>
            <p:nvPr/>
          </p:nvSpPr>
          <p:spPr bwMode="auto">
            <a:xfrm>
              <a:off x="3108" y="1952"/>
              <a:ext cx="57" cy="21"/>
            </a:xfrm>
            <a:custGeom>
              <a:avLst/>
              <a:gdLst>
                <a:gd name="T0" fmla="*/ 0 w 23"/>
                <a:gd name="T1" fmla="*/ 0 h 8"/>
                <a:gd name="T2" fmla="*/ 23 w 23"/>
                <a:gd name="T3" fmla="*/ 8 h 8"/>
                <a:gd name="T4" fmla="*/ 0 60000 65536"/>
                <a:gd name="T5" fmla="*/ 0 60000 65536"/>
                <a:gd name="T6" fmla="*/ 0 w 23"/>
                <a:gd name="T7" fmla="*/ 0 h 8"/>
                <a:gd name="T8" fmla="*/ 23 w 23"/>
                <a:gd name="T9" fmla="*/ 8 h 8"/>
              </a:gdLst>
              <a:ahLst/>
              <a:cxnLst>
                <a:cxn ang="T4">
                  <a:pos x="T0" y="T1"/>
                </a:cxn>
                <a:cxn ang="T5">
                  <a:pos x="T2" y="T3"/>
                </a:cxn>
              </a:cxnLst>
              <a:rect l="T6" t="T7" r="T8" b="T9"/>
              <a:pathLst>
                <a:path w="23" h="8">
                  <a:moveTo>
                    <a:pt x="0" y="0"/>
                  </a:moveTo>
                  <a:cubicBezTo>
                    <a:pt x="8" y="1"/>
                    <a:pt x="17" y="3"/>
                    <a:pt x="23" y="8"/>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4" name="Freeform 106">
              <a:extLst>
                <a:ext uri="{FF2B5EF4-FFF2-40B4-BE49-F238E27FC236}">
                  <a16:creationId xmlns:a16="http://schemas.microsoft.com/office/drawing/2014/main" id="{83C68A85-6E9E-4FE6-B414-E29DBB9D2BF2}"/>
                </a:ext>
              </a:extLst>
            </p:cNvPr>
            <p:cNvSpPr>
              <a:spLocks/>
            </p:cNvSpPr>
            <p:nvPr/>
          </p:nvSpPr>
          <p:spPr bwMode="auto">
            <a:xfrm>
              <a:off x="3330" y="1997"/>
              <a:ext cx="115" cy="86"/>
            </a:xfrm>
            <a:custGeom>
              <a:avLst/>
              <a:gdLst>
                <a:gd name="T0" fmla="*/ 0 w 46"/>
                <a:gd name="T1" fmla="*/ 31 h 32"/>
                <a:gd name="T2" fmla="*/ 45 w 46"/>
                <a:gd name="T3" fmla="*/ 0 h 32"/>
                <a:gd name="T4" fmla="*/ 0 60000 65536"/>
                <a:gd name="T5" fmla="*/ 0 60000 65536"/>
                <a:gd name="T6" fmla="*/ 0 w 46"/>
                <a:gd name="T7" fmla="*/ 0 h 32"/>
                <a:gd name="T8" fmla="*/ 46 w 46"/>
                <a:gd name="T9" fmla="*/ 32 h 32"/>
              </a:gdLst>
              <a:ahLst/>
              <a:cxnLst>
                <a:cxn ang="T4">
                  <a:pos x="T0" y="T1"/>
                </a:cxn>
                <a:cxn ang="T5">
                  <a:pos x="T2" y="T3"/>
                </a:cxn>
              </a:cxnLst>
              <a:rect l="T6" t="T7" r="T8" b="T9"/>
              <a:pathLst>
                <a:path w="46" h="32">
                  <a:moveTo>
                    <a:pt x="0" y="31"/>
                  </a:moveTo>
                  <a:cubicBezTo>
                    <a:pt x="18" y="32"/>
                    <a:pt x="46" y="21"/>
                    <a:pt x="4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5" name="Freeform 107">
              <a:extLst>
                <a:ext uri="{FF2B5EF4-FFF2-40B4-BE49-F238E27FC236}">
                  <a16:creationId xmlns:a16="http://schemas.microsoft.com/office/drawing/2014/main" id="{AE216B0B-7DBB-4476-AA79-8D28B53C1724}"/>
                </a:ext>
              </a:extLst>
            </p:cNvPr>
            <p:cNvSpPr>
              <a:spLocks/>
            </p:cNvSpPr>
            <p:nvPr/>
          </p:nvSpPr>
          <p:spPr bwMode="auto">
            <a:xfrm>
              <a:off x="3413" y="2061"/>
              <a:ext cx="10" cy="62"/>
            </a:xfrm>
            <a:custGeom>
              <a:avLst/>
              <a:gdLst>
                <a:gd name="T0" fmla="*/ 0 w 4"/>
                <a:gd name="T1" fmla="*/ 0 h 23"/>
                <a:gd name="T2" fmla="*/ 0 w 4"/>
                <a:gd name="T3" fmla="*/ 23 h 23"/>
                <a:gd name="T4" fmla="*/ 0 60000 65536"/>
                <a:gd name="T5" fmla="*/ 0 60000 65536"/>
                <a:gd name="T6" fmla="*/ 0 w 4"/>
                <a:gd name="T7" fmla="*/ 0 h 23"/>
                <a:gd name="T8" fmla="*/ 4 w 4"/>
                <a:gd name="T9" fmla="*/ 23 h 23"/>
              </a:gdLst>
              <a:ahLst/>
              <a:cxnLst>
                <a:cxn ang="T4">
                  <a:pos x="T0" y="T1"/>
                </a:cxn>
                <a:cxn ang="T5">
                  <a:pos x="T2" y="T3"/>
                </a:cxn>
              </a:cxnLst>
              <a:rect l="T6" t="T7" r="T8" b="T9"/>
              <a:pathLst>
                <a:path w="4" h="23">
                  <a:moveTo>
                    <a:pt x="0" y="0"/>
                  </a:moveTo>
                  <a:cubicBezTo>
                    <a:pt x="4" y="7"/>
                    <a:pt x="4" y="15"/>
                    <a:pt x="0" y="2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6" name="Freeform 108">
              <a:extLst>
                <a:ext uri="{FF2B5EF4-FFF2-40B4-BE49-F238E27FC236}">
                  <a16:creationId xmlns:a16="http://schemas.microsoft.com/office/drawing/2014/main" id="{52E0124B-A6F3-41E6-BCD6-14F6455B2349}"/>
                </a:ext>
              </a:extLst>
            </p:cNvPr>
            <p:cNvSpPr>
              <a:spLocks/>
            </p:cNvSpPr>
            <p:nvPr/>
          </p:nvSpPr>
          <p:spPr bwMode="auto">
            <a:xfrm>
              <a:off x="3428" y="1749"/>
              <a:ext cx="112" cy="43"/>
            </a:xfrm>
            <a:custGeom>
              <a:avLst/>
              <a:gdLst>
                <a:gd name="T0" fmla="*/ 0 w 45"/>
                <a:gd name="T1" fmla="*/ 12 h 16"/>
                <a:gd name="T2" fmla="*/ 45 w 45"/>
                <a:gd name="T3" fmla="*/ 16 h 16"/>
                <a:gd name="T4" fmla="*/ 0 60000 65536"/>
                <a:gd name="T5" fmla="*/ 0 60000 65536"/>
                <a:gd name="T6" fmla="*/ 0 w 45"/>
                <a:gd name="T7" fmla="*/ 0 h 16"/>
                <a:gd name="T8" fmla="*/ 45 w 45"/>
                <a:gd name="T9" fmla="*/ 16 h 16"/>
              </a:gdLst>
              <a:ahLst/>
              <a:cxnLst>
                <a:cxn ang="T4">
                  <a:pos x="T0" y="T1"/>
                </a:cxn>
                <a:cxn ang="T5">
                  <a:pos x="T2" y="T3"/>
                </a:cxn>
              </a:cxnLst>
              <a:rect l="T6" t="T7" r="T8" b="T9"/>
              <a:pathLst>
                <a:path w="45" h="16">
                  <a:moveTo>
                    <a:pt x="0" y="12"/>
                  </a:moveTo>
                  <a:cubicBezTo>
                    <a:pt x="11" y="3"/>
                    <a:pt x="38" y="0"/>
                    <a:pt x="45" y="1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7" name="Freeform 109">
              <a:extLst>
                <a:ext uri="{FF2B5EF4-FFF2-40B4-BE49-F238E27FC236}">
                  <a16:creationId xmlns:a16="http://schemas.microsoft.com/office/drawing/2014/main" id="{8B72F9D3-4513-4228-92B7-384B33A8C514}"/>
                </a:ext>
              </a:extLst>
            </p:cNvPr>
            <p:cNvSpPr>
              <a:spLocks/>
            </p:cNvSpPr>
            <p:nvPr/>
          </p:nvSpPr>
          <p:spPr bwMode="auto">
            <a:xfrm>
              <a:off x="3525" y="1744"/>
              <a:ext cx="38" cy="27"/>
            </a:xfrm>
            <a:custGeom>
              <a:avLst/>
              <a:gdLst>
                <a:gd name="T0" fmla="*/ 0 w 15"/>
                <a:gd name="T1" fmla="*/ 10 h 10"/>
                <a:gd name="T2" fmla="*/ 15 w 15"/>
                <a:gd name="T3" fmla="*/ 0 h 10"/>
                <a:gd name="T4" fmla="*/ 0 60000 65536"/>
                <a:gd name="T5" fmla="*/ 0 60000 65536"/>
                <a:gd name="T6" fmla="*/ 0 w 15"/>
                <a:gd name="T7" fmla="*/ 0 h 10"/>
                <a:gd name="T8" fmla="*/ 15 w 15"/>
                <a:gd name="T9" fmla="*/ 10 h 10"/>
              </a:gdLst>
              <a:ahLst/>
              <a:cxnLst>
                <a:cxn ang="T4">
                  <a:pos x="T0" y="T1"/>
                </a:cxn>
                <a:cxn ang="T5">
                  <a:pos x="T2" y="T3"/>
                </a:cxn>
              </a:cxnLst>
              <a:rect l="T6" t="T7" r="T8" b="T9"/>
              <a:pathLst>
                <a:path w="15" h="10">
                  <a:moveTo>
                    <a:pt x="0" y="10"/>
                  </a:moveTo>
                  <a:cubicBezTo>
                    <a:pt x="2" y="3"/>
                    <a:pt x="7" y="0"/>
                    <a:pt x="1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8" name="Freeform 110">
              <a:extLst>
                <a:ext uri="{FF2B5EF4-FFF2-40B4-BE49-F238E27FC236}">
                  <a16:creationId xmlns:a16="http://schemas.microsoft.com/office/drawing/2014/main" id="{4F118CB1-9BB9-4D4D-BCB3-6EDE011FC7DF}"/>
                </a:ext>
              </a:extLst>
            </p:cNvPr>
            <p:cNvSpPr>
              <a:spLocks/>
            </p:cNvSpPr>
            <p:nvPr/>
          </p:nvSpPr>
          <p:spPr bwMode="auto">
            <a:xfrm>
              <a:off x="3563" y="1837"/>
              <a:ext cx="112" cy="80"/>
            </a:xfrm>
            <a:custGeom>
              <a:avLst/>
              <a:gdLst>
                <a:gd name="T0" fmla="*/ 0 w 45"/>
                <a:gd name="T1" fmla="*/ 20 h 30"/>
                <a:gd name="T2" fmla="*/ 45 w 45"/>
                <a:gd name="T3" fmla="*/ 0 h 30"/>
                <a:gd name="T4" fmla="*/ 0 60000 65536"/>
                <a:gd name="T5" fmla="*/ 0 60000 65536"/>
                <a:gd name="T6" fmla="*/ 0 w 45"/>
                <a:gd name="T7" fmla="*/ 0 h 30"/>
                <a:gd name="T8" fmla="*/ 45 w 45"/>
                <a:gd name="T9" fmla="*/ 30 h 30"/>
              </a:gdLst>
              <a:ahLst/>
              <a:cxnLst>
                <a:cxn ang="T4">
                  <a:pos x="T0" y="T1"/>
                </a:cxn>
                <a:cxn ang="T5">
                  <a:pos x="T2" y="T3"/>
                </a:cxn>
              </a:cxnLst>
              <a:rect l="T6" t="T7" r="T8" b="T9"/>
              <a:pathLst>
                <a:path w="45" h="30">
                  <a:moveTo>
                    <a:pt x="0" y="20"/>
                  </a:moveTo>
                  <a:cubicBezTo>
                    <a:pt x="15" y="30"/>
                    <a:pt x="43" y="19"/>
                    <a:pt x="4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9" name="Freeform 111">
              <a:extLst>
                <a:ext uri="{FF2B5EF4-FFF2-40B4-BE49-F238E27FC236}">
                  <a16:creationId xmlns:a16="http://schemas.microsoft.com/office/drawing/2014/main" id="{79D936E7-01E9-43F7-B537-0E5A17136183}"/>
                </a:ext>
              </a:extLst>
            </p:cNvPr>
            <p:cNvSpPr>
              <a:spLocks/>
            </p:cNvSpPr>
            <p:nvPr/>
          </p:nvSpPr>
          <p:spPr bwMode="auto">
            <a:xfrm>
              <a:off x="3640" y="1893"/>
              <a:ext cx="30" cy="59"/>
            </a:xfrm>
            <a:custGeom>
              <a:avLst/>
              <a:gdLst>
                <a:gd name="T0" fmla="*/ 0 w 12"/>
                <a:gd name="T1" fmla="*/ 0 h 22"/>
                <a:gd name="T2" fmla="*/ 10 w 12"/>
                <a:gd name="T3" fmla="*/ 22 h 22"/>
                <a:gd name="T4" fmla="*/ 0 60000 65536"/>
                <a:gd name="T5" fmla="*/ 0 60000 65536"/>
                <a:gd name="T6" fmla="*/ 0 w 12"/>
                <a:gd name="T7" fmla="*/ 0 h 22"/>
                <a:gd name="T8" fmla="*/ 12 w 12"/>
                <a:gd name="T9" fmla="*/ 22 h 22"/>
              </a:gdLst>
              <a:ahLst/>
              <a:cxnLst>
                <a:cxn ang="T4">
                  <a:pos x="T0" y="T1"/>
                </a:cxn>
                <a:cxn ang="T5">
                  <a:pos x="T2" y="T3"/>
                </a:cxn>
              </a:cxnLst>
              <a:rect l="T6" t="T7" r="T8" b="T9"/>
              <a:pathLst>
                <a:path w="12" h="22">
                  <a:moveTo>
                    <a:pt x="0" y="0"/>
                  </a:moveTo>
                  <a:cubicBezTo>
                    <a:pt x="9" y="4"/>
                    <a:pt x="12" y="13"/>
                    <a:pt x="10" y="22"/>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0" name="Freeform 112">
              <a:extLst>
                <a:ext uri="{FF2B5EF4-FFF2-40B4-BE49-F238E27FC236}">
                  <a16:creationId xmlns:a16="http://schemas.microsoft.com/office/drawing/2014/main" id="{2AA9A4F9-AB80-46EE-A809-2A2DDE978FE8}"/>
                </a:ext>
              </a:extLst>
            </p:cNvPr>
            <p:cNvSpPr>
              <a:spLocks/>
            </p:cNvSpPr>
            <p:nvPr/>
          </p:nvSpPr>
          <p:spPr bwMode="auto">
            <a:xfrm>
              <a:off x="3890" y="1835"/>
              <a:ext cx="88" cy="82"/>
            </a:xfrm>
            <a:custGeom>
              <a:avLst/>
              <a:gdLst>
                <a:gd name="T0" fmla="*/ 0 w 35"/>
                <a:gd name="T1" fmla="*/ 27 h 31"/>
                <a:gd name="T2" fmla="*/ 35 w 35"/>
                <a:gd name="T3" fmla="*/ 0 h 31"/>
                <a:gd name="T4" fmla="*/ 0 60000 65536"/>
                <a:gd name="T5" fmla="*/ 0 60000 65536"/>
                <a:gd name="T6" fmla="*/ 0 w 35"/>
                <a:gd name="T7" fmla="*/ 0 h 31"/>
                <a:gd name="T8" fmla="*/ 35 w 35"/>
                <a:gd name="T9" fmla="*/ 31 h 31"/>
              </a:gdLst>
              <a:ahLst/>
              <a:cxnLst>
                <a:cxn ang="T4">
                  <a:pos x="T0" y="T1"/>
                </a:cxn>
                <a:cxn ang="T5">
                  <a:pos x="T2" y="T3"/>
                </a:cxn>
              </a:cxnLst>
              <a:rect l="T6" t="T7" r="T8" b="T9"/>
              <a:pathLst>
                <a:path w="35" h="31">
                  <a:moveTo>
                    <a:pt x="0" y="27"/>
                  </a:moveTo>
                  <a:cubicBezTo>
                    <a:pt x="18" y="31"/>
                    <a:pt x="32" y="16"/>
                    <a:pt x="3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1" name="Freeform 113">
              <a:extLst>
                <a:ext uri="{FF2B5EF4-FFF2-40B4-BE49-F238E27FC236}">
                  <a16:creationId xmlns:a16="http://schemas.microsoft.com/office/drawing/2014/main" id="{17331A64-9423-4218-85D5-943584D780DA}"/>
                </a:ext>
              </a:extLst>
            </p:cNvPr>
            <p:cNvSpPr>
              <a:spLocks/>
            </p:cNvSpPr>
            <p:nvPr/>
          </p:nvSpPr>
          <p:spPr bwMode="auto">
            <a:xfrm>
              <a:off x="3945" y="1803"/>
              <a:ext cx="95" cy="34"/>
            </a:xfrm>
            <a:custGeom>
              <a:avLst/>
              <a:gdLst>
                <a:gd name="T0" fmla="*/ 0 w 38"/>
                <a:gd name="T1" fmla="*/ 6 h 13"/>
                <a:gd name="T2" fmla="*/ 38 w 38"/>
                <a:gd name="T3" fmla="*/ 0 h 13"/>
                <a:gd name="T4" fmla="*/ 0 60000 65536"/>
                <a:gd name="T5" fmla="*/ 0 60000 65536"/>
                <a:gd name="T6" fmla="*/ 0 w 38"/>
                <a:gd name="T7" fmla="*/ 0 h 13"/>
                <a:gd name="T8" fmla="*/ 38 w 38"/>
                <a:gd name="T9" fmla="*/ 13 h 13"/>
              </a:gdLst>
              <a:ahLst/>
              <a:cxnLst>
                <a:cxn ang="T4">
                  <a:pos x="T0" y="T1"/>
                </a:cxn>
                <a:cxn ang="T5">
                  <a:pos x="T2" y="T3"/>
                </a:cxn>
              </a:cxnLst>
              <a:rect l="T6" t="T7" r="T8" b="T9"/>
              <a:pathLst>
                <a:path w="38" h="13">
                  <a:moveTo>
                    <a:pt x="0" y="6"/>
                  </a:moveTo>
                  <a:cubicBezTo>
                    <a:pt x="12" y="13"/>
                    <a:pt x="30" y="10"/>
                    <a:pt x="38"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2" name="Freeform 114">
              <a:extLst>
                <a:ext uri="{FF2B5EF4-FFF2-40B4-BE49-F238E27FC236}">
                  <a16:creationId xmlns:a16="http://schemas.microsoft.com/office/drawing/2014/main" id="{7FC6BEC2-F82C-46D2-B997-ED7A7949E0D3}"/>
                </a:ext>
              </a:extLst>
            </p:cNvPr>
            <p:cNvSpPr>
              <a:spLocks/>
            </p:cNvSpPr>
            <p:nvPr/>
          </p:nvSpPr>
          <p:spPr bwMode="auto">
            <a:xfrm>
              <a:off x="3823" y="1741"/>
              <a:ext cx="37" cy="83"/>
            </a:xfrm>
            <a:custGeom>
              <a:avLst/>
              <a:gdLst>
                <a:gd name="T0" fmla="*/ 0 w 15"/>
                <a:gd name="T1" fmla="*/ 0 h 31"/>
                <a:gd name="T2" fmla="*/ 10 w 15"/>
                <a:gd name="T3" fmla="*/ 31 h 31"/>
                <a:gd name="T4" fmla="*/ 0 60000 65536"/>
                <a:gd name="T5" fmla="*/ 0 60000 65536"/>
                <a:gd name="T6" fmla="*/ 0 w 15"/>
                <a:gd name="T7" fmla="*/ 0 h 31"/>
                <a:gd name="T8" fmla="*/ 15 w 15"/>
                <a:gd name="T9" fmla="*/ 31 h 31"/>
              </a:gdLst>
              <a:ahLst/>
              <a:cxnLst>
                <a:cxn ang="T4">
                  <a:pos x="T0" y="T1"/>
                </a:cxn>
                <a:cxn ang="T5">
                  <a:pos x="T2" y="T3"/>
                </a:cxn>
              </a:cxnLst>
              <a:rect l="T6" t="T7" r="T8" b="T9"/>
              <a:pathLst>
                <a:path w="15" h="31">
                  <a:moveTo>
                    <a:pt x="0" y="0"/>
                  </a:moveTo>
                  <a:cubicBezTo>
                    <a:pt x="10" y="7"/>
                    <a:pt x="15" y="19"/>
                    <a:pt x="10" y="3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3" name="Freeform 115">
              <a:extLst>
                <a:ext uri="{FF2B5EF4-FFF2-40B4-BE49-F238E27FC236}">
                  <a16:creationId xmlns:a16="http://schemas.microsoft.com/office/drawing/2014/main" id="{F2D569A5-83FA-4C3E-9F86-C05152E72E0E}"/>
                </a:ext>
              </a:extLst>
            </p:cNvPr>
            <p:cNvSpPr>
              <a:spLocks/>
            </p:cNvSpPr>
            <p:nvPr/>
          </p:nvSpPr>
          <p:spPr bwMode="auto">
            <a:xfrm>
              <a:off x="3853" y="1755"/>
              <a:ext cx="35" cy="24"/>
            </a:xfrm>
            <a:custGeom>
              <a:avLst/>
              <a:gdLst>
                <a:gd name="T0" fmla="*/ 0 w 14"/>
                <a:gd name="T1" fmla="*/ 9 h 9"/>
                <a:gd name="T2" fmla="*/ 14 w 14"/>
                <a:gd name="T3" fmla="*/ 1 h 9"/>
                <a:gd name="T4" fmla="*/ 0 60000 65536"/>
                <a:gd name="T5" fmla="*/ 0 60000 65536"/>
                <a:gd name="T6" fmla="*/ 0 w 14"/>
                <a:gd name="T7" fmla="*/ 0 h 9"/>
                <a:gd name="T8" fmla="*/ 14 w 14"/>
                <a:gd name="T9" fmla="*/ 9 h 9"/>
              </a:gdLst>
              <a:ahLst/>
              <a:cxnLst>
                <a:cxn ang="T4">
                  <a:pos x="T0" y="T1"/>
                </a:cxn>
                <a:cxn ang="T5">
                  <a:pos x="T2" y="T3"/>
                </a:cxn>
              </a:cxnLst>
              <a:rect l="T6" t="T7" r="T8" b="T9"/>
              <a:pathLst>
                <a:path w="14" h="9">
                  <a:moveTo>
                    <a:pt x="0" y="9"/>
                  </a:moveTo>
                  <a:cubicBezTo>
                    <a:pt x="3" y="3"/>
                    <a:pt x="7" y="0"/>
                    <a:pt x="14" y="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4" name="Freeform 116">
              <a:extLst>
                <a:ext uri="{FF2B5EF4-FFF2-40B4-BE49-F238E27FC236}">
                  <a16:creationId xmlns:a16="http://schemas.microsoft.com/office/drawing/2014/main" id="{E8155C03-3F5F-40D7-8BD4-5A30E6B73AD8}"/>
                </a:ext>
              </a:extLst>
            </p:cNvPr>
            <p:cNvSpPr>
              <a:spLocks/>
            </p:cNvSpPr>
            <p:nvPr/>
          </p:nvSpPr>
          <p:spPr bwMode="auto">
            <a:xfrm>
              <a:off x="3048" y="2221"/>
              <a:ext cx="137" cy="78"/>
            </a:xfrm>
            <a:custGeom>
              <a:avLst/>
              <a:gdLst>
                <a:gd name="T0" fmla="*/ 0 w 55"/>
                <a:gd name="T1" fmla="*/ 17 h 29"/>
                <a:gd name="T2" fmla="*/ 55 w 55"/>
                <a:gd name="T3" fmla="*/ 0 h 29"/>
                <a:gd name="T4" fmla="*/ 0 60000 65536"/>
                <a:gd name="T5" fmla="*/ 0 60000 65536"/>
                <a:gd name="T6" fmla="*/ 0 w 55"/>
                <a:gd name="T7" fmla="*/ 0 h 29"/>
                <a:gd name="T8" fmla="*/ 55 w 55"/>
                <a:gd name="T9" fmla="*/ 29 h 29"/>
              </a:gdLst>
              <a:ahLst/>
              <a:cxnLst>
                <a:cxn ang="T4">
                  <a:pos x="T0" y="T1"/>
                </a:cxn>
                <a:cxn ang="T5">
                  <a:pos x="T2" y="T3"/>
                </a:cxn>
              </a:cxnLst>
              <a:rect l="T6" t="T7" r="T8" b="T9"/>
              <a:pathLst>
                <a:path w="55" h="29">
                  <a:moveTo>
                    <a:pt x="0" y="17"/>
                  </a:moveTo>
                  <a:cubicBezTo>
                    <a:pt x="17" y="29"/>
                    <a:pt x="48" y="18"/>
                    <a:pt x="5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5" name="Freeform 117">
              <a:extLst>
                <a:ext uri="{FF2B5EF4-FFF2-40B4-BE49-F238E27FC236}">
                  <a16:creationId xmlns:a16="http://schemas.microsoft.com/office/drawing/2014/main" id="{C5CD40D4-2A79-4023-92E1-85D1F47A6A5B}"/>
                </a:ext>
              </a:extLst>
            </p:cNvPr>
            <p:cNvSpPr>
              <a:spLocks/>
            </p:cNvSpPr>
            <p:nvPr/>
          </p:nvSpPr>
          <p:spPr bwMode="auto">
            <a:xfrm>
              <a:off x="3160" y="2189"/>
              <a:ext cx="68" cy="43"/>
            </a:xfrm>
            <a:custGeom>
              <a:avLst/>
              <a:gdLst>
                <a:gd name="T0" fmla="*/ 0 w 27"/>
                <a:gd name="T1" fmla="*/ 0 h 16"/>
                <a:gd name="T2" fmla="*/ 27 w 27"/>
                <a:gd name="T3" fmla="*/ 14 h 16"/>
                <a:gd name="T4" fmla="*/ 0 60000 65536"/>
                <a:gd name="T5" fmla="*/ 0 60000 65536"/>
                <a:gd name="T6" fmla="*/ 0 w 27"/>
                <a:gd name="T7" fmla="*/ 0 h 16"/>
                <a:gd name="T8" fmla="*/ 27 w 27"/>
                <a:gd name="T9" fmla="*/ 16 h 16"/>
              </a:gdLst>
              <a:ahLst/>
              <a:cxnLst>
                <a:cxn ang="T4">
                  <a:pos x="T0" y="T1"/>
                </a:cxn>
                <a:cxn ang="T5">
                  <a:pos x="T2" y="T3"/>
                </a:cxn>
              </a:cxnLst>
              <a:rect l="T6" t="T7" r="T8" b="T9"/>
              <a:pathLst>
                <a:path w="27" h="16">
                  <a:moveTo>
                    <a:pt x="0" y="0"/>
                  </a:moveTo>
                  <a:cubicBezTo>
                    <a:pt x="7" y="8"/>
                    <a:pt x="16" y="16"/>
                    <a:pt x="27" y="1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6" name="Freeform 118">
              <a:extLst>
                <a:ext uri="{FF2B5EF4-FFF2-40B4-BE49-F238E27FC236}">
                  <a16:creationId xmlns:a16="http://schemas.microsoft.com/office/drawing/2014/main" id="{D84A4650-A61E-419E-8694-B561E01D5721}"/>
                </a:ext>
              </a:extLst>
            </p:cNvPr>
            <p:cNvSpPr>
              <a:spLocks/>
            </p:cNvSpPr>
            <p:nvPr/>
          </p:nvSpPr>
          <p:spPr bwMode="auto">
            <a:xfrm>
              <a:off x="2793" y="1741"/>
              <a:ext cx="140" cy="46"/>
            </a:xfrm>
            <a:custGeom>
              <a:avLst/>
              <a:gdLst>
                <a:gd name="T0" fmla="*/ 0 w 56"/>
                <a:gd name="T1" fmla="*/ 13 h 17"/>
                <a:gd name="T2" fmla="*/ 56 w 56"/>
                <a:gd name="T3" fmla="*/ 17 h 17"/>
                <a:gd name="T4" fmla="*/ 0 60000 65536"/>
                <a:gd name="T5" fmla="*/ 0 60000 65536"/>
                <a:gd name="T6" fmla="*/ 0 w 56"/>
                <a:gd name="T7" fmla="*/ 0 h 17"/>
                <a:gd name="T8" fmla="*/ 56 w 56"/>
                <a:gd name="T9" fmla="*/ 17 h 17"/>
              </a:gdLst>
              <a:ahLst/>
              <a:cxnLst>
                <a:cxn ang="T4">
                  <a:pos x="T0" y="T1"/>
                </a:cxn>
                <a:cxn ang="T5">
                  <a:pos x="T2" y="T3"/>
                </a:cxn>
              </a:cxnLst>
              <a:rect l="T6" t="T7" r="T8" b="T9"/>
              <a:pathLst>
                <a:path w="56" h="17">
                  <a:moveTo>
                    <a:pt x="0" y="13"/>
                  </a:moveTo>
                  <a:cubicBezTo>
                    <a:pt x="16" y="0"/>
                    <a:pt x="42" y="0"/>
                    <a:pt x="56" y="17"/>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7" name="Freeform 119">
              <a:extLst>
                <a:ext uri="{FF2B5EF4-FFF2-40B4-BE49-F238E27FC236}">
                  <a16:creationId xmlns:a16="http://schemas.microsoft.com/office/drawing/2014/main" id="{05D781AF-1AAC-45E1-A373-4A6EFBFECE0C}"/>
                </a:ext>
              </a:extLst>
            </p:cNvPr>
            <p:cNvSpPr>
              <a:spLocks/>
            </p:cNvSpPr>
            <p:nvPr/>
          </p:nvSpPr>
          <p:spPr bwMode="auto">
            <a:xfrm>
              <a:off x="2903" y="1768"/>
              <a:ext cx="77" cy="67"/>
            </a:xfrm>
            <a:custGeom>
              <a:avLst/>
              <a:gdLst>
                <a:gd name="T0" fmla="*/ 31 w 31"/>
                <a:gd name="T1" fmla="*/ 3 h 25"/>
                <a:gd name="T2" fmla="*/ 0 w 31"/>
                <a:gd name="T3" fmla="*/ 25 h 25"/>
                <a:gd name="T4" fmla="*/ 0 60000 65536"/>
                <a:gd name="T5" fmla="*/ 0 60000 65536"/>
                <a:gd name="T6" fmla="*/ 0 w 31"/>
                <a:gd name="T7" fmla="*/ 0 h 25"/>
                <a:gd name="T8" fmla="*/ 31 w 31"/>
                <a:gd name="T9" fmla="*/ 25 h 25"/>
              </a:gdLst>
              <a:ahLst/>
              <a:cxnLst>
                <a:cxn ang="T4">
                  <a:pos x="T0" y="T1"/>
                </a:cxn>
                <a:cxn ang="T5">
                  <a:pos x="T2" y="T3"/>
                </a:cxn>
              </a:cxnLst>
              <a:rect l="T6" t="T7" r="T8" b="T9"/>
              <a:pathLst>
                <a:path w="31" h="25">
                  <a:moveTo>
                    <a:pt x="31" y="3"/>
                  </a:moveTo>
                  <a:cubicBezTo>
                    <a:pt x="15" y="0"/>
                    <a:pt x="4" y="8"/>
                    <a:pt x="0" y="2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8" name="Freeform 120">
              <a:extLst>
                <a:ext uri="{FF2B5EF4-FFF2-40B4-BE49-F238E27FC236}">
                  <a16:creationId xmlns:a16="http://schemas.microsoft.com/office/drawing/2014/main" id="{873B8DE1-AFF0-4E5A-86B9-38ECC8C4C8DE}"/>
                </a:ext>
              </a:extLst>
            </p:cNvPr>
            <p:cNvSpPr>
              <a:spLocks/>
            </p:cNvSpPr>
            <p:nvPr/>
          </p:nvSpPr>
          <p:spPr bwMode="auto">
            <a:xfrm>
              <a:off x="2408" y="2267"/>
              <a:ext cx="150" cy="90"/>
            </a:xfrm>
            <a:custGeom>
              <a:avLst/>
              <a:gdLst>
                <a:gd name="T0" fmla="*/ 0 w 60"/>
                <a:gd name="T1" fmla="*/ 8 h 34"/>
                <a:gd name="T2" fmla="*/ 60 w 60"/>
                <a:gd name="T3" fmla="*/ 0 h 34"/>
                <a:gd name="T4" fmla="*/ 0 60000 65536"/>
                <a:gd name="T5" fmla="*/ 0 60000 65536"/>
                <a:gd name="T6" fmla="*/ 0 w 60"/>
                <a:gd name="T7" fmla="*/ 0 h 34"/>
                <a:gd name="T8" fmla="*/ 60 w 60"/>
                <a:gd name="T9" fmla="*/ 34 h 34"/>
              </a:gdLst>
              <a:ahLst/>
              <a:cxnLst>
                <a:cxn ang="T4">
                  <a:pos x="T0" y="T1"/>
                </a:cxn>
                <a:cxn ang="T5">
                  <a:pos x="T2" y="T3"/>
                </a:cxn>
              </a:cxnLst>
              <a:rect l="T6" t="T7" r="T8" b="T9"/>
              <a:pathLst>
                <a:path w="60" h="34">
                  <a:moveTo>
                    <a:pt x="0" y="8"/>
                  </a:moveTo>
                  <a:cubicBezTo>
                    <a:pt x="13" y="34"/>
                    <a:pt x="47" y="15"/>
                    <a:pt x="60"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9" name="Freeform 121">
              <a:extLst>
                <a:ext uri="{FF2B5EF4-FFF2-40B4-BE49-F238E27FC236}">
                  <a16:creationId xmlns:a16="http://schemas.microsoft.com/office/drawing/2014/main" id="{2DE95F9B-39C9-4AE9-955F-4FBE9397E699}"/>
                </a:ext>
              </a:extLst>
            </p:cNvPr>
            <p:cNvSpPr>
              <a:spLocks/>
            </p:cNvSpPr>
            <p:nvPr/>
          </p:nvSpPr>
          <p:spPr bwMode="auto">
            <a:xfrm>
              <a:off x="2548" y="2232"/>
              <a:ext cx="65" cy="72"/>
            </a:xfrm>
            <a:custGeom>
              <a:avLst/>
              <a:gdLst>
                <a:gd name="T0" fmla="*/ 0 w 26"/>
                <a:gd name="T1" fmla="*/ 0 h 27"/>
                <a:gd name="T2" fmla="*/ 26 w 26"/>
                <a:gd name="T3" fmla="*/ 23 h 27"/>
                <a:gd name="T4" fmla="*/ 0 60000 65536"/>
                <a:gd name="T5" fmla="*/ 0 60000 65536"/>
                <a:gd name="T6" fmla="*/ 0 w 26"/>
                <a:gd name="T7" fmla="*/ 0 h 27"/>
                <a:gd name="T8" fmla="*/ 26 w 26"/>
                <a:gd name="T9" fmla="*/ 27 h 27"/>
              </a:gdLst>
              <a:ahLst/>
              <a:cxnLst>
                <a:cxn ang="T4">
                  <a:pos x="T0" y="T1"/>
                </a:cxn>
                <a:cxn ang="T5">
                  <a:pos x="T2" y="T3"/>
                </a:cxn>
              </a:cxnLst>
              <a:rect l="T6" t="T7" r="T8" b="T9"/>
              <a:pathLst>
                <a:path w="26" h="27">
                  <a:moveTo>
                    <a:pt x="0" y="0"/>
                  </a:moveTo>
                  <a:cubicBezTo>
                    <a:pt x="3" y="12"/>
                    <a:pt x="11" y="27"/>
                    <a:pt x="26" y="2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0" name="Freeform 122">
              <a:extLst>
                <a:ext uri="{FF2B5EF4-FFF2-40B4-BE49-F238E27FC236}">
                  <a16:creationId xmlns:a16="http://schemas.microsoft.com/office/drawing/2014/main" id="{4E9708DD-DD54-4802-ACA5-4A4376F978C1}"/>
                </a:ext>
              </a:extLst>
            </p:cNvPr>
            <p:cNvSpPr>
              <a:spLocks/>
            </p:cNvSpPr>
            <p:nvPr/>
          </p:nvSpPr>
          <p:spPr bwMode="auto">
            <a:xfrm>
              <a:off x="2568" y="1968"/>
              <a:ext cx="30" cy="123"/>
            </a:xfrm>
            <a:custGeom>
              <a:avLst/>
              <a:gdLst>
                <a:gd name="T0" fmla="*/ 12 w 12"/>
                <a:gd name="T1" fmla="*/ 0 h 46"/>
                <a:gd name="T2" fmla="*/ 10 w 12"/>
                <a:gd name="T3" fmla="*/ 46 h 46"/>
                <a:gd name="T4" fmla="*/ 0 60000 65536"/>
                <a:gd name="T5" fmla="*/ 0 60000 65536"/>
                <a:gd name="T6" fmla="*/ 0 w 12"/>
                <a:gd name="T7" fmla="*/ 0 h 46"/>
                <a:gd name="T8" fmla="*/ 12 w 12"/>
                <a:gd name="T9" fmla="*/ 46 h 46"/>
              </a:gdLst>
              <a:ahLst/>
              <a:cxnLst>
                <a:cxn ang="T4">
                  <a:pos x="T0" y="T1"/>
                </a:cxn>
                <a:cxn ang="T5">
                  <a:pos x="T2" y="T3"/>
                </a:cxn>
              </a:cxnLst>
              <a:rect l="T6" t="T7" r="T8" b="T9"/>
              <a:pathLst>
                <a:path w="12" h="46">
                  <a:moveTo>
                    <a:pt x="12" y="0"/>
                  </a:moveTo>
                  <a:cubicBezTo>
                    <a:pt x="5" y="13"/>
                    <a:pt x="0" y="34"/>
                    <a:pt x="10" y="4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1" name="Freeform 123">
              <a:extLst>
                <a:ext uri="{FF2B5EF4-FFF2-40B4-BE49-F238E27FC236}">
                  <a16:creationId xmlns:a16="http://schemas.microsoft.com/office/drawing/2014/main" id="{8E35EBA7-CD7F-43D8-9AEC-F618CD217BDD}"/>
                </a:ext>
              </a:extLst>
            </p:cNvPr>
            <p:cNvSpPr>
              <a:spLocks/>
            </p:cNvSpPr>
            <p:nvPr/>
          </p:nvSpPr>
          <p:spPr bwMode="auto">
            <a:xfrm>
              <a:off x="2490" y="1984"/>
              <a:ext cx="88" cy="51"/>
            </a:xfrm>
            <a:custGeom>
              <a:avLst/>
              <a:gdLst>
                <a:gd name="T0" fmla="*/ 35 w 35"/>
                <a:gd name="T1" fmla="*/ 19 h 19"/>
                <a:gd name="T2" fmla="*/ 0 w 35"/>
                <a:gd name="T3" fmla="*/ 3 h 19"/>
                <a:gd name="T4" fmla="*/ 0 60000 65536"/>
                <a:gd name="T5" fmla="*/ 0 60000 65536"/>
                <a:gd name="T6" fmla="*/ 0 w 35"/>
                <a:gd name="T7" fmla="*/ 0 h 19"/>
                <a:gd name="T8" fmla="*/ 35 w 35"/>
                <a:gd name="T9" fmla="*/ 19 h 19"/>
              </a:gdLst>
              <a:ahLst/>
              <a:cxnLst>
                <a:cxn ang="T4">
                  <a:pos x="T0" y="T1"/>
                </a:cxn>
                <a:cxn ang="T5">
                  <a:pos x="T2" y="T3"/>
                </a:cxn>
              </a:cxnLst>
              <a:rect l="T6" t="T7" r="T8" b="T9"/>
              <a:pathLst>
                <a:path w="35" h="19">
                  <a:moveTo>
                    <a:pt x="35" y="19"/>
                  </a:moveTo>
                  <a:cubicBezTo>
                    <a:pt x="26" y="9"/>
                    <a:pt x="14" y="0"/>
                    <a:pt x="0" y="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2" name="Freeform 124">
              <a:extLst>
                <a:ext uri="{FF2B5EF4-FFF2-40B4-BE49-F238E27FC236}">
                  <a16:creationId xmlns:a16="http://schemas.microsoft.com/office/drawing/2014/main" id="{4FF74897-4D0E-47C4-8F8A-50282825A2AE}"/>
                </a:ext>
              </a:extLst>
            </p:cNvPr>
            <p:cNvSpPr>
              <a:spLocks/>
            </p:cNvSpPr>
            <p:nvPr/>
          </p:nvSpPr>
          <p:spPr bwMode="auto">
            <a:xfrm>
              <a:off x="2253" y="1709"/>
              <a:ext cx="135" cy="67"/>
            </a:xfrm>
            <a:custGeom>
              <a:avLst/>
              <a:gdLst>
                <a:gd name="T0" fmla="*/ 0 w 54"/>
                <a:gd name="T1" fmla="*/ 21 h 25"/>
                <a:gd name="T2" fmla="*/ 54 w 54"/>
                <a:gd name="T3" fmla="*/ 25 h 25"/>
                <a:gd name="T4" fmla="*/ 0 60000 65536"/>
                <a:gd name="T5" fmla="*/ 0 60000 65536"/>
                <a:gd name="T6" fmla="*/ 0 w 54"/>
                <a:gd name="T7" fmla="*/ 0 h 25"/>
                <a:gd name="T8" fmla="*/ 54 w 54"/>
                <a:gd name="T9" fmla="*/ 25 h 25"/>
              </a:gdLst>
              <a:ahLst/>
              <a:cxnLst>
                <a:cxn ang="T4">
                  <a:pos x="T0" y="T1"/>
                </a:cxn>
                <a:cxn ang="T5">
                  <a:pos x="T2" y="T3"/>
                </a:cxn>
              </a:cxnLst>
              <a:rect l="T6" t="T7" r="T8" b="T9"/>
              <a:pathLst>
                <a:path w="54" h="25">
                  <a:moveTo>
                    <a:pt x="0" y="21"/>
                  </a:moveTo>
                  <a:cubicBezTo>
                    <a:pt x="15" y="0"/>
                    <a:pt x="38" y="16"/>
                    <a:pt x="54" y="2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3" name="Freeform 125">
              <a:extLst>
                <a:ext uri="{FF2B5EF4-FFF2-40B4-BE49-F238E27FC236}">
                  <a16:creationId xmlns:a16="http://schemas.microsoft.com/office/drawing/2014/main" id="{FD145695-2D3A-4955-8B6F-AE9191E2CA57}"/>
                </a:ext>
              </a:extLst>
            </p:cNvPr>
            <p:cNvSpPr>
              <a:spLocks/>
            </p:cNvSpPr>
            <p:nvPr/>
          </p:nvSpPr>
          <p:spPr bwMode="auto">
            <a:xfrm>
              <a:off x="2360" y="1741"/>
              <a:ext cx="110" cy="54"/>
            </a:xfrm>
            <a:custGeom>
              <a:avLst/>
              <a:gdLst>
                <a:gd name="T0" fmla="*/ 0 w 44"/>
                <a:gd name="T1" fmla="*/ 20 h 20"/>
                <a:gd name="T2" fmla="*/ 44 w 44"/>
                <a:gd name="T3" fmla="*/ 15 h 20"/>
                <a:gd name="T4" fmla="*/ 0 60000 65536"/>
                <a:gd name="T5" fmla="*/ 0 60000 65536"/>
                <a:gd name="T6" fmla="*/ 0 w 44"/>
                <a:gd name="T7" fmla="*/ 0 h 20"/>
                <a:gd name="T8" fmla="*/ 44 w 44"/>
                <a:gd name="T9" fmla="*/ 20 h 20"/>
              </a:gdLst>
              <a:ahLst/>
              <a:cxnLst>
                <a:cxn ang="T4">
                  <a:pos x="T0" y="T1"/>
                </a:cxn>
                <a:cxn ang="T5">
                  <a:pos x="T2" y="T3"/>
                </a:cxn>
              </a:cxnLst>
              <a:rect l="T6" t="T7" r="T8" b="T9"/>
              <a:pathLst>
                <a:path w="44" h="20">
                  <a:moveTo>
                    <a:pt x="0" y="20"/>
                  </a:moveTo>
                  <a:cubicBezTo>
                    <a:pt x="12" y="8"/>
                    <a:pt x="30" y="0"/>
                    <a:pt x="44" y="1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4" name="Freeform 126">
              <a:extLst>
                <a:ext uri="{FF2B5EF4-FFF2-40B4-BE49-F238E27FC236}">
                  <a16:creationId xmlns:a16="http://schemas.microsoft.com/office/drawing/2014/main" id="{0BDFDFA4-9608-4031-A439-6790C57CF50F}"/>
                </a:ext>
              </a:extLst>
            </p:cNvPr>
            <p:cNvSpPr>
              <a:spLocks/>
            </p:cNvSpPr>
            <p:nvPr/>
          </p:nvSpPr>
          <p:spPr bwMode="auto">
            <a:xfrm>
              <a:off x="1805" y="1893"/>
              <a:ext cx="73" cy="80"/>
            </a:xfrm>
            <a:custGeom>
              <a:avLst/>
              <a:gdLst>
                <a:gd name="T0" fmla="*/ 29 w 29"/>
                <a:gd name="T1" fmla="*/ 0 h 30"/>
                <a:gd name="T2" fmla="*/ 2 w 29"/>
                <a:gd name="T3" fmla="*/ 30 h 30"/>
                <a:gd name="T4" fmla="*/ 0 60000 65536"/>
                <a:gd name="T5" fmla="*/ 0 60000 65536"/>
                <a:gd name="T6" fmla="*/ 0 w 29"/>
                <a:gd name="T7" fmla="*/ 0 h 30"/>
                <a:gd name="T8" fmla="*/ 29 w 29"/>
                <a:gd name="T9" fmla="*/ 30 h 30"/>
              </a:gdLst>
              <a:ahLst/>
              <a:cxnLst>
                <a:cxn ang="T4">
                  <a:pos x="T0" y="T1"/>
                </a:cxn>
                <a:cxn ang="T5">
                  <a:pos x="T2" y="T3"/>
                </a:cxn>
              </a:cxnLst>
              <a:rect l="T6" t="T7" r="T8" b="T9"/>
              <a:pathLst>
                <a:path w="29" h="30">
                  <a:moveTo>
                    <a:pt x="29" y="0"/>
                  </a:moveTo>
                  <a:cubicBezTo>
                    <a:pt x="12" y="0"/>
                    <a:pt x="0" y="12"/>
                    <a:pt x="2" y="3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5" name="Freeform 127">
              <a:extLst>
                <a:ext uri="{FF2B5EF4-FFF2-40B4-BE49-F238E27FC236}">
                  <a16:creationId xmlns:a16="http://schemas.microsoft.com/office/drawing/2014/main" id="{D94A5B7C-929D-4516-ADAF-A445E604D6B0}"/>
                </a:ext>
              </a:extLst>
            </p:cNvPr>
            <p:cNvSpPr>
              <a:spLocks/>
            </p:cNvSpPr>
            <p:nvPr/>
          </p:nvSpPr>
          <p:spPr bwMode="auto">
            <a:xfrm>
              <a:off x="1765" y="1955"/>
              <a:ext cx="80" cy="101"/>
            </a:xfrm>
            <a:custGeom>
              <a:avLst/>
              <a:gdLst>
                <a:gd name="T0" fmla="*/ 32 w 32"/>
                <a:gd name="T1" fmla="*/ 7 h 38"/>
                <a:gd name="T2" fmla="*/ 1 w 32"/>
                <a:gd name="T3" fmla="*/ 38 h 38"/>
                <a:gd name="T4" fmla="*/ 0 60000 65536"/>
                <a:gd name="T5" fmla="*/ 0 60000 65536"/>
                <a:gd name="T6" fmla="*/ 0 w 32"/>
                <a:gd name="T7" fmla="*/ 0 h 38"/>
                <a:gd name="T8" fmla="*/ 32 w 32"/>
                <a:gd name="T9" fmla="*/ 38 h 38"/>
              </a:gdLst>
              <a:ahLst/>
              <a:cxnLst>
                <a:cxn ang="T4">
                  <a:pos x="T0" y="T1"/>
                </a:cxn>
                <a:cxn ang="T5">
                  <a:pos x="T2" y="T3"/>
                </a:cxn>
              </a:cxnLst>
              <a:rect l="T6" t="T7" r="T8" b="T9"/>
              <a:pathLst>
                <a:path w="32" h="38">
                  <a:moveTo>
                    <a:pt x="32" y="7"/>
                  </a:moveTo>
                  <a:cubicBezTo>
                    <a:pt x="15" y="0"/>
                    <a:pt x="0" y="23"/>
                    <a:pt x="1" y="38"/>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6" name="Freeform 128">
              <a:extLst>
                <a:ext uri="{FF2B5EF4-FFF2-40B4-BE49-F238E27FC236}">
                  <a16:creationId xmlns:a16="http://schemas.microsoft.com/office/drawing/2014/main" id="{6665E838-ADE3-4345-AC41-2426727AA47F}"/>
                </a:ext>
              </a:extLst>
            </p:cNvPr>
            <p:cNvSpPr>
              <a:spLocks/>
            </p:cNvSpPr>
            <p:nvPr/>
          </p:nvSpPr>
          <p:spPr bwMode="auto">
            <a:xfrm>
              <a:off x="1933" y="1936"/>
              <a:ext cx="62" cy="120"/>
            </a:xfrm>
            <a:custGeom>
              <a:avLst/>
              <a:gdLst>
                <a:gd name="T0" fmla="*/ 19 w 25"/>
                <a:gd name="T1" fmla="*/ 0 h 45"/>
                <a:gd name="T2" fmla="*/ 0 w 25"/>
                <a:gd name="T3" fmla="*/ 45 h 45"/>
                <a:gd name="T4" fmla="*/ 0 60000 65536"/>
                <a:gd name="T5" fmla="*/ 0 60000 65536"/>
                <a:gd name="T6" fmla="*/ 0 w 25"/>
                <a:gd name="T7" fmla="*/ 0 h 45"/>
                <a:gd name="T8" fmla="*/ 25 w 25"/>
                <a:gd name="T9" fmla="*/ 45 h 45"/>
              </a:gdLst>
              <a:ahLst/>
              <a:cxnLst>
                <a:cxn ang="T4">
                  <a:pos x="T0" y="T1"/>
                </a:cxn>
                <a:cxn ang="T5">
                  <a:pos x="T2" y="T3"/>
                </a:cxn>
              </a:cxnLst>
              <a:rect l="T6" t="T7" r="T8" b="T9"/>
              <a:pathLst>
                <a:path w="25" h="45">
                  <a:moveTo>
                    <a:pt x="19" y="0"/>
                  </a:moveTo>
                  <a:cubicBezTo>
                    <a:pt x="25" y="17"/>
                    <a:pt x="16" y="38"/>
                    <a:pt x="0" y="4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7" name="Freeform 129">
              <a:extLst>
                <a:ext uri="{FF2B5EF4-FFF2-40B4-BE49-F238E27FC236}">
                  <a16:creationId xmlns:a16="http://schemas.microsoft.com/office/drawing/2014/main" id="{47F2430D-0BA6-4AA3-A787-F1B9AD485BC6}"/>
                </a:ext>
              </a:extLst>
            </p:cNvPr>
            <p:cNvSpPr>
              <a:spLocks/>
            </p:cNvSpPr>
            <p:nvPr/>
          </p:nvSpPr>
          <p:spPr bwMode="auto">
            <a:xfrm>
              <a:off x="1975" y="2008"/>
              <a:ext cx="68" cy="64"/>
            </a:xfrm>
            <a:custGeom>
              <a:avLst/>
              <a:gdLst>
                <a:gd name="T0" fmla="*/ 0 w 27"/>
                <a:gd name="T1" fmla="*/ 2 h 24"/>
                <a:gd name="T2" fmla="*/ 27 w 27"/>
                <a:gd name="T3" fmla="*/ 24 h 24"/>
                <a:gd name="T4" fmla="*/ 0 60000 65536"/>
                <a:gd name="T5" fmla="*/ 0 60000 65536"/>
                <a:gd name="T6" fmla="*/ 0 w 27"/>
                <a:gd name="T7" fmla="*/ 0 h 24"/>
                <a:gd name="T8" fmla="*/ 27 w 27"/>
                <a:gd name="T9" fmla="*/ 24 h 24"/>
              </a:gdLst>
              <a:ahLst/>
              <a:cxnLst>
                <a:cxn ang="T4">
                  <a:pos x="T0" y="T1"/>
                </a:cxn>
                <a:cxn ang="T5">
                  <a:pos x="T2" y="T3"/>
                </a:cxn>
              </a:cxnLst>
              <a:rect l="T6" t="T7" r="T8" b="T9"/>
              <a:pathLst>
                <a:path w="27" h="24">
                  <a:moveTo>
                    <a:pt x="0" y="2"/>
                  </a:moveTo>
                  <a:cubicBezTo>
                    <a:pt x="14" y="0"/>
                    <a:pt x="27" y="9"/>
                    <a:pt x="27" y="2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8" name="Freeform 130">
              <a:extLst>
                <a:ext uri="{FF2B5EF4-FFF2-40B4-BE49-F238E27FC236}">
                  <a16:creationId xmlns:a16="http://schemas.microsoft.com/office/drawing/2014/main" id="{4F55140D-7E35-43D1-BCF0-56445CA5D472}"/>
                </a:ext>
              </a:extLst>
            </p:cNvPr>
            <p:cNvSpPr>
              <a:spLocks/>
            </p:cNvSpPr>
            <p:nvPr/>
          </p:nvSpPr>
          <p:spPr bwMode="auto">
            <a:xfrm>
              <a:off x="2108" y="1827"/>
              <a:ext cx="47" cy="98"/>
            </a:xfrm>
            <a:custGeom>
              <a:avLst/>
              <a:gdLst>
                <a:gd name="T0" fmla="*/ 0 w 19"/>
                <a:gd name="T1" fmla="*/ 0 h 37"/>
                <a:gd name="T2" fmla="*/ 6 w 19"/>
                <a:gd name="T3" fmla="*/ 37 h 37"/>
                <a:gd name="T4" fmla="*/ 0 60000 65536"/>
                <a:gd name="T5" fmla="*/ 0 60000 65536"/>
                <a:gd name="T6" fmla="*/ 0 w 19"/>
                <a:gd name="T7" fmla="*/ 0 h 37"/>
                <a:gd name="T8" fmla="*/ 19 w 19"/>
                <a:gd name="T9" fmla="*/ 37 h 37"/>
              </a:gdLst>
              <a:ahLst/>
              <a:cxnLst>
                <a:cxn ang="T4">
                  <a:pos x="T0" y="T1"/>
                </a:cxn>
                <a:cxn ang="T5">
                  <a:pos x="T2" y="T3"/>
                </a:cxn>
              </a:cxnLst>
              <a:rect l="T6" t="T7" r="T8" b="T9"/>
              <a:pathLst>
                <a:path w="19" h="37">
                  <a:moveTo>
                    <a:pt x="0" y="0"/>
                  </a:moveTo>
                  <a:cubicBezTo>
                    <a:pt x="11" y="9"/>
                    <a:pt x="19" y="27"/>
                    <a:pt x="6" y="37"/>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9" name="Freeform 131">
              <a:extLst>
                <a:ext uri="{FF2B5EF4-FFF2-40B4-BE49-F238E27FC236}">
                  <a16:creationId xmlns:a16="http://schemas.microsoft.com/office/drawing/2014/main" id="{0408802B-D534-4C3E-9D77-D870DF390A79}"/>
                </a:ext>
              </a:extLst>
            </p:cNvPr>
            <p:cNvSpPr>
              <a:spLocks/>
            </p:cNvSpPr>
            <p:nvPr/>
          </p:nvSpPr>
          <p:spPr bwMode="auto">
            <a:xfrm>
              <a:off x="2135" y="1864"/>
              <a:ext cx="70" cy="27"/>
            </a:xfrm>
            <a:custGeom>
              <a:avLst/>
              <a:gdLst>
                <a:gd name="T0" fmla="*/ 0 w 28"/>
                <a:gd name="T1" fmla="*/ 10 h 10"/>
                <a:gd name="T2" fmla="*/ 28 w 28"/>
                <a:gd name="T3" fmla="*/ 2 h 10"/>
                <a:gd name="T4" fmla="*/ 0 60000 65536"/>
                <a:gd name="T5" fmla="*/ 0 60000 65536"/>
                <a:gd name="T6" fmla="*/ 0 w 28"/>
                <a:gd name="T7" fmla="*/ 0 h 10"/>
                <a:gd name="T8" fmla="*/ 28 w 28"/>
                <a:gd name="T9" fmla="*/ 10 h 10"/>
              </a:gdLst>
              <a:ahLst/>
              <a:cxnLst>
                <a:cxn ang="T4">
                  <a:pos x="T0" y="T1"/>
                </a:cxn>
                <a:cxn ang="T5">
                  <a:pos x="T2" y="T3"/>
                </a:cxn>
              </a:cxnLst>
              <a:rect l="T6" t="T7" r="T8" b="T9"/>
              <a:pathLst>
                <a:path w="28" h="10">
                  <a:moveTo>
                    <a:pt x="0" y="10"/>
                  </a:moveTo>
                  <a:cubicBezTo>
                    <a:pt x="8" y="3"/>
                    <a:pt x="18" y="0"/>
                    <a:pt x="28" y="2"/>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0" name="Freeform 132">
              <a:extLst>
                <a:ext uri="{FF2B5EF4-FFF2-40B4-BE49-F238E27FC236}">
                  <a16:creationId xmlns:a16="http://schemas.microsoft.com/office/drawing/2014/main" id="{F043B4D5-22B1-47D0-B0B6-F05B04CA8237}"/>
                </a:ext>
              </a:extLst>
            </p:cNvPr>
            <p:cNvSpPr>
              <a:spLocks/>
            </p:cNvSpPr>
            <p:nvPr/>
          </p:nvSpPr>
          <p:spPr bwMode="auto">
            <a:xfrm>
              <a:off x="2128" y="2317"/>
              <a:ext cx="112" cy="91"/>
            </a:xfrm>
            <a:custGeom>
              <a:avLst/>
              <a:gdLst>
                <a:gd name="T0" fmla="*/ 0 w 45"/>
                <a:gd name="T1" fmla="*/ 24 h 34"/>
                <a:gd name="T2" fmla="*/ 45 w 45"/>
                <a:gd name="T3" fmla="*/ 0 h 34"/>
                <a:gd name="T4" fmla="*/ 0 60000 65536"/>
                <a:gd name="T5" fmla="*/ 0 60000 65536"/>
                <a:gd name="T6" fmla="*/ 0 w 45"/>
                <a:gd name="T7" fmla="*/ 0 h 34"/>
                <a:gd name="T8" fmla="*/ 45 w 45"/>
                <a:gd name="T9" fmla="*/ 34 h 34"/>
              </a:gdLst>
              <a:ahLst/>
              <a:cxnLst>
                <a:cxn ang="T4">
                  <a:pos x="T0" y="T1"/>
                </a:cxn>
                <a:cxn ang="T5">
                  <a:pos x="T2" y="T3"/>
                </a:cxn>
              </a:cxnLst>
              <a:rect l="T6" t="T7" r="T8" b="T9"/>
              <a:pathLst>
                <a:path w="45" h="34">
                  <a:moveTo>
                    <a:pt x="0" y="24"/>
                  </a:moveTo>
                  <a:cubicBezTo>
                    <a:pt x="16" y="34"/>
                    <a:pt x="43" y="19"/>
                    <a:pt x="4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1" name="Freeform 133">
              <a:extLst>
                <a:ext uri="{FF2B5EF4-FFF2-40B4-BE49-F238E27FC236}">
                  <a16:creationId xmlns:a16="http://schemas.microsoft.com/office/drawing/2014/main" id="{8F7EEBD7-2F93-4920-B86D-0D550996B222}"/>
                </a:ext>
              </a:extLst>
            </p:cNvPr>
            <p:cNvSpPr>
              <a:spLocks/>
            </p:cNvSpPr>
            <p:nvPr/>
          </p:nvSpPr>
          <p:spPr bwMode="auto">
            <a:xfrm>
              <a:off x="2205" y="2293"/>
              <a:ext cx="118" cy="54"/>
            </a:xfrm>
            <a:custGeom>
              <a:avLst/>
              <a:gdLst>
                <a:gd name="T0" fmla="*/ 0 w 47"/>
                <a:gd name="T1" fmla="*/ 0 h 20"/>
                <a:gd name="T2" fmla="*/ 47 w 47"/>
                <a:gd name="T3" fmla="*/ 1 h 20"/>
                <a:gd name="T4" fmla="*/ 0 60000 65536"/>
                <a:gd name="T5" fmla="*/ 0 60000 65536"/>
                <a:gd name="T6" fmla="*/ 0 w 47"/>
                <a:gd name="T7" fmla="*/ 0 h 20"/>
                <a:gd name="T8" fmla="*/ 47 w 47"/>
                <a:gd name="T9" fmla="*/ 20 h 20"/>
              </a:gdLst>
              <a:ahLst/>
              <a:cxnLst>
                <a:cxn ang="T4">
                  <a:pos x="T0" y="T1"/>
                </a:cxn>
                <a:cxn ang="T5">
                  <a:pos x="T2" y="T3"/>
                </a:cxn>
              </a:cxnLst>
              <a:rect l="T6" t="T7" r="T8" b="T9"/>
              <a:pathLst>
                <a:path w="47" h="20">
                  <a:moveTo>
                    <a:pt x="0" y="0"/>
                  </a:moveTo>
                  <a:cubicBezTo>
                    <a:pt x="6" y="20"/>
                    <a:pt x="34" y="11"/>
                    <a:pt x="47" y="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2" name="Freeform 134">
              <a:extLst>
                <a:ext uri="{FF2B5EF4-FFF2-40B4-BE49-F238E27FC236}">
                  <a16:creationId xmlns:a16="http://schemas.microsoft.com/office/drawing/2014/main" id="{9D4E3EDA-C3C8-44ED-B034-09E63A46AED6}"/>
                </a:ext>
              </a:extLst>
            </p:cNvPr>
            <p:cNvSpPr>
              <a:spLocks/>
            </p:cNvSpPr>
            <p:nvPr/>
          </p:nvSpPr>
          <p:spPr bwMode="auto">
            <a:xfrm>
              <a:off x="2130" y="2179"/>
              <a:ext cx="108" cy="53"/>
            </a:xfrm>
            <a:custGeom>
              <a:avLst/>
              <a:gdLst>
                <a:gd name="T0" fmla="*/ 0 w 43"/>
                <a:gd name="T1" fmla="*/ 20 h 20"/>
                <a:gd name="T2" fmla="*/ 43 w 43"/>
                <a:gd name="T3" fmla="*/ 4 h 20"/>
                <a:gd name="T4" fmla="*/ 0 60000 65536"/>
                <a:gd name="T5" fmla="*/ 0 60000 65536"/>
                <a:gd name="T6" fmla="*/ 0 w 43"/>
                <a:gd name="T7" fmla="*/ 0 h 20"/>
                <a:gd name="T8" fmla="*/ 43 w 43"/>
                <a:gd name="T9" fmla="*/ 20 h 20"/>
              </a:gdLst>
              <a:ahLst/>
              <a:cxnLst>
                <a:cxn ang="T4">
                  <a:pos x="T0" y="T1"/>
                </a:cxn>
                <a:cxn ang="T5">
                  <a:pos x="T2" y="T3"/>
                </a:cxn>
              </a:cxnLst>
              <a:rect l="T6" t="T7" r="T8" b="T9"/>
              <a:pathLst>
                <a:path w="43" h="20">
                  <a:moveTo>
                    <a:pt x="0" y="20"/>
                  </a:moveTo>
                  <a:cubicBezTo>
                    <a:pt x="3" y="1"/>
                    <a:pt x="29" y="0"/>
                    <a:pt x="43" y="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3" name="Freeform 135">
              <a:extLst>
                <a:ext uri="{FF2B5EF4-FFF2-40B4-BE49-F238E27FC236}">
                  <a16:creationId xmlns:a16="http://schemas.microsoft.com/office/drawing/2014/main" id="{5393F066-9D16-4B71-AE46-07B01DA10C97}"/>
                </a:ext>
              </a:extLst>
            </p:cNvPr>
            <p:cNvSpPr>
              <a:spLocks/>
            </p:cNvSpPr>
            <p:nvPr/>
          </p:nvSpPr>
          <p:spPr bwMode="auto">
            <a:xfrm>
              <a:off x="2185" y="2117"/>
              <a:ext cx="28" cy="62"/>
            </a:xfrm>
            <a:custGeom>
              <a:avLst/>
              <a:gdLst>
                <a:gd name="T0" fmla="*/ 0 w 11"/>
                <a:gd name="T1" fmla="*/ 23 h 23"/>
                <a:gd name="T2" fmla="*/ 11 w 11"/>
                <a:gd name="T3" fmla="*/ 0 h 23"/>
                <a:gd name="T4" fmla="*/ 0 60000 65536"/>
                <a:gd name="T5" fmla="*/ 0 60000 65536"/>
                <a:gd name="T6" fmla="*/ 0 w 11"/>
                <a:gd name="T7" fmla="*/ 0 h 23"/>
                <a:gd name="T8" fmla="*/ 11 w 11"/>
                <a:gd name="T9" fmla="*/ 23 h 23"/>
              </a:gdLst>
              <a:ahLst/>
              <a:cxnLst>
                <a:cxn ang="T4">
                  <a:pos x="T0" y="T1"/>
                </a:cxn>
                <a:cxn ang="T5">
                  <a:pos x="T2" y="T3"/>
                </a:cxn>
              </a:cxnLst>
              <a:rect l="T6" t="T7" r="T8" b="T9"/>
              <a:pathLst>
                <a:path w="11" h="23">
                  <a:moveTo>
                    <a:pt x="0" y="23"/>
                  </a:moveTo>
                  <a:cubicBezTo>
                    <a:pt x="0" y="14"/>
                    <a:pt x="2" y="3"/>
                    <a:pt x="11"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4" name="Freeform 136">
              <a:extLst>
                <a:ext uri="{FF2B5EF4-FFF2-40B4-BE49-F238E27FC236}">
                  <a16:creationId xmlns:a16="http://schemas.microsoft.com/office/drawing/2014/main" id="{591E4CD9-289C-4D2E-8247-2CAB5E006529}"/>
                </a:ext>
              </a:extLst>
            </p:cNvPr>
            <p:cNvSpPr>
              <a:spLocks/>
            </p:cNvSpPr>
            <p:nvPr/>
          </p:nvSpPr>
          <p:spPr bwMode="auto">
            <a:xfrm>
              <a:off x="2338" y="1973"/>
              <a:ext cx="37" cy="88"/>
            </a:xfrm>
            <a:custGeom>
              <a:avLst/>
              <a:gdLst>
                <a:gd name="T0" fmla="*/ 5 w 15"/>
                <a:gd name="T1" fmla="*/ 0 h 33"/>
                <a:gd name="T2" fmla="*/ 15 w 15"/>
                <a:gd name="T3" fmla="*/ 33 h 33"/>
                <a:gd name="T4" fmla="*/ 0 60000 65536"/>
                <a:gd name="T5" fmla="*/ 0 60000 65536"/>
                <a:gd name="T6" fmla="*/ 0 w 15"/>
                <a:gd name="T7" fmla="*/ 0 h 33"/>
                <a:gd name="T8" fmla="*/ 15 w 15"/>
                <a:gd name="T9" fmla="*/ 33 h 33"/>
              </a:gdLst>
              <a:ahLst/>
              <a:cxnLst>
                <a:cxn ang="T4">
                  <a:pos x="T0" y="T1"/>
                </a:cxn>
                <a:cxn ang="T5">
                  <a:pos x="T2" y="T3"/>
                </a:cxn>
              </a:cxnLst>
              <a:rect l="T6" t="T7" r="T8" b="T9"/>
              <a:pathLst>
                <a:path w="15" h="33">
                  <a:moveTo>
                    <a:pt x="5" y="0"/>
                  </a:moveTo>
                  <a:cubicBezTo>
                    <a:pt x="0" y="12"/>
                    <a:pt x="3" y="26"/>
                    <a:pt x="15" y="3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5" name="Freeform 137">
              <a:extLst>
                <a:ext uri="{FF2B5EF4-FFF2-40B4-BE49-F238E27FC236}">
                  <a16:creationId xmlns:a16="http://schemas.microsoft.com/office/drawing/2014/main" id="{BFB03368-9CBF-4EBF-8EFF-767EC4D36AA1}"/>
                </a:ext>
              </a:extLst>
            </p:cNvPr>
            <p:cNvSpPr>
              <a:spLocks/>
            </p:cNvSpPr>
            <p:nvPr/>
          </p:nvSpPr>
          <p:spPr bwMode="auto">
            <a:xfrm>
              <a:off x="2295" y="2024"/>
              <a:ext cx="55" cy="5"/>
            </a:xfrm>
            <a:custGeom>
              <a:avLst/>
              <a:gdLst>
                <a:gd name="T0" fmla="*/ 22 w 22"/>
                <a:gd name="T1" fmla="*/ 0 h 2"/>
                <a:gd name="T2" fmla="*/ 0 w 22"/>
                <a:gd name="T3" fmla="*/ 2 h 2"/>
                <a:gd name="T4" fmla="*/ 0 60000 65536"/>
                <a:gd name="T5" fmla="*/ 0 60000 65536"/>
                <a:gd name="T6" fmla="*/ 0 w 22"/>
                <a:gd name="T7" fmla="*/ 0 h 2"/>
                <a:gd name="T8" fmla="*/ 22 w 22"/>
                <a:gd name="T9" fmla="*/ 2 h 2"/>
              </a:gdLst>
              <a:ahLst/>
              <a:cxnLst>
                <a:cxn ang="T4">
                  <a:pos x="T0" y="T1"/>
                </a:cxn>
                <a:cxn ang="T5">
                  <a:pos x="T2" y="T3"/>
                </a:cxn>
              </a:cxnLst>
              <a:rect l="T6" t="T7" r="T8" b="T9"/>
              <a:pathLst>
                <a:path w="22" h="2">
                  <a:moveTo>
                    <a:pt x="22" y="0"/>
                  </a:moveTo>
                  <a:cubicBezTo>
                    <a:pt x="15" y="0"/>
                    <a:pt x="7" y="0"/>
                    <a:pt x="0" y="2"/>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6" name="Freeform 138">
              <a:extLst>
                <a:ext uri="{FF2B5EF4-FFF2-40B4-BE49-F238E27FC236}">
                  <a16:creationId xmlns:a16="http://schemas.microsoft.com/office/drawing/2014/main" id="{198AE8F8-C47E-4736-BAAD-9987AC76E976}"/>
                </a:ext>
              </a:extLst>
            </p:cNvPr>
            <p:cNvSpPr>
              <a:spLocks/>
            </p:cNvSpPr>
            <p:nvPr/>
          </p:nvSpPr>
          <p:spPr bwMode="auto">
            <a:xfrm>
              <a:off x="1685" y="2341"/>
              <a:ext cx="63" cy="123"/>
            </a:xfrm>
            <a:custGeom>
              <a:avLst/>
              <a:gdLst>
                <a:gd name="T0" fmla="*/ 11 w 25"/>
                <a:gd name="T1" fmla="*/ 0 h 46"/>
                <a:gd name="T2" fmla="*/ 25 w 25"/>
                <a:gd name="T3" fmla="*/ 46 h 46"/>
                <a:gd name="T4" fmla="*/ 0 60000 65536"/>
                <a:gd name="T5" fmla="*/ 0 60000 65536"/>
                <a:gd name="T6" fmla="*/ 0 w 25"/>
                <a:gd name="T7" fmla="*/ 0 h 46"/>
                <a:gd name="T8" fmla="*/ 25 w 25"/>
                <a:gd name="T9" fmla="*/ 46 h 46"/>
              </a:gdLst>
              <a:ahLst/>
              <a:cxnLst>
                <a:cxn ang="T4">
                  <a:pos x="T0" y="T1"/>
                </a:cxn>
                <a:cxn ang="T5">
                  <a:pos x="T2" y="T3"/>
                </a:cxn>
              </a:cxnLst>
              <a:rect l="T6" t="T7" r="T8" b="T9"/>
              <a:pathLst>
                <a:path w="25" h="46">
                  <a:moveTo>
                    <a:pt x="11" y="0"/>
                  </a:moveTo>
                  <a:cubicBezTo>
                    <a:pt x="0" y="18"/>
                    <a:pt x="3" y="40"/>
                    <a:pt x="25" y="4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7" name="Freeform 139">
              <a:extLst>
                <a:ext uri="{FF2B5EF4-FFF2-40B4-BE49-F238E27FC236}">
                  <a16:creationId xmlns:a16="http://schemas.microsoft.com/office/drawing/2014/main" id="{4671C00B-B222-47BA-93C7-CA9F08AE5155}"/>
                </a:ext>
              </a:extLst>
            </p:cNvPr>
            <p:cNvSpPr>
              <a:spLocks/>
            </p:cNvSpPr>
            <p:nvPr/>
          </p:nvSpPr>
          <p:spPr bwMode="auto">
            <a:xfrm>
              <a:off x="1735" y="2419"/>
              <a:ext cx="33" cy="101"/>
            </a:xfrm>
            <a:custGeom>
              <a:avLst/>
              <a:gdLst>
                <a:gd name="T0" fmla="*/ 7 w 13"/>
                <a:gd name="T1" fmla="*/ 0 h 38"/>
                <a:gd name="T2" fmla="*/ 13 w 13"/>
                <a:gd name="T3" fmla="*/ 38 h 38"/>
                <a:gd name="T4" fmla="*/ 0 60000 65536"/>
                <a:gd name="T5" fmla="*/ 0 60000 65536"/>
                <a:gd name="T6" fmla="*/ 0 w 13"/>
                <a:gd name="T7" fmla="*/ 0 h 38"/>
                <a:gd name="T8" fmla="*/ 13 w 13"/>
                <a:gd name="T9" fmla="*/ 38 h 38"/>
              </a:gdLst>
              <a:ahLst/>
              <a:cxnLst>
                <a:cxn ang="T4">
                  <a:pos x="T0" y="T1"/>
                </a:cxn>
                <a:cxn ang="T5">
                  <a:pos x="T2" y="T3"/>
                </a:cxn>
              </a:cxnLst>
              <a:rect l="T6" t="T7" r="T8" b="T9"/>
              <a:pathLst>
                <a:path w="13" h="38">
                  <a:moveTo>
                    <a:pt x="7" y="0"/>
                  </a:moveTo>
                  <a:cubicBezTo>
                    <a:pt x="4" y="11"/>
                    <a:pt x="0" y="31"/>
                    <a:pt x="13" y="38"/>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8" name="Freeform 140">
              <a:extLst>
                <a:ext uri="{FF2B5EF4-FFF2-40B4-BE49-F238E27FC236}">
                  <a16:creationId xmlns:a16="http://schemas.microsoft.com/office/drawing/2014/main" id="{A66A7127-8913-4122-89B1-1905135C5EF1}"/>
                </a:ext>
              </a:extLst>
            </p:cNvPr>
            <p:cNvSpPr>
              <a:spLocks/>
            </p:cNvSpPr>
            <p:nvPr/>
          </p:nvSpPr>
          <p:spPr bwMode="auto">
            <a:xfrm>
              <a:off x="1800" y="2205"/>
              <a:ext cx="33" cy="94"/>
            </a:xfrm>
            <a:custGeom>
              <a:avLst/>
              <a:gdLst>
                <a:gd name="T0" fmla="*/ 0 w 13"/>
                <a:gd name="T1" fmla="*/ 0 h 35"/>
                <a:gd name="T2" fmla="*/ 6 w 13"/>
                <a:gd name="T3" fmla="*/ 35 h 35"/>
                <a:gd name="T4" fmla="*/ 0 60000 65536"/>
                <a:gd name="T5" fmla="*/ 0 60000 65536"/>
                <a:gd name="T6" fmla="*/ 0 w 13"/>
                <a:gd name="T7" fmla="*/ 0 h 35"/>
                <a:gd name="T8" fmla="*/ 13 w 13"/>
                <a:gd name="T9" fmla="*/ 35 h 35"/>
              </a:gdLst>
              <a:ahLst/>
              <a:cxnLst>
                <a:cxn ang="T4">
                  <a:pos x="T0" y="T1"/>
                </a:cxn>
                <a:cxn ang="T5">
                  <a:pos x="T2" y="T3"/>
                </a:cxn>
              </a:cxnLst>
              <a:rect l="T6" t="T7" r="T8" b="T9"/>
              <a:pathLst>
                <a:path w="13" h="35">
                  <a:moveTo>
                    <a:pt x="0" y="0"/>
                  </a:moveTo>
                  <a:cubicBezTo>
                    <a:pt x="12" y="8"/>
                    <a:pt x="13" y="23"/>
                    <a:pt x="6" y="3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9" name="Freeform 141">
              <a:extLst>
                <a:ext uri="{FF2B5EF4-FFF2-40B4-BE49-F238E27FC236}">
                  <a16:creationId xmlns:a16="http://schemas.microsoft.com/office/drawing/2014/main" id="{5B1D0240-B1EE-4699-97AC-56DEDF01AD18}"/>
                </a:ext>
              </a:extLst>
            </p:cNvPr>
            <p:cNvSpPr>
              <a:spLocks/>
            </p:cNvSpPr>
            <p:nvPr/>
          </p:nvSpPr>
          <p:spPr bwMode="auto">
            <a:xfrm>
              <a:off x="1825" y="2224"/>
              <a:ext cx="53" cy="19"/>
            </a:xfrm>
            <a:custGeom>
              <a:avLst/>
              <a:gdLst>
                <a:gd name="T0" fmla="*/ 0 w 21"/>
                <a:gd name="T1" fmla="*/ 7 h 7"/>
                <a:gd name="T2" fmla="*/ 21 w 21"/>
                <a:gd name="T3" fmla="*/ 1 h 7"/>
                <a:gd name="T4" fmla="*/ 0 60000 65536"/>
                <a:gd name="T5" fmla="*/ 0 60000 65536"/>
                <a:gd name="T6" fmla="*/ 0 w 21"/>
                <a:gd name="T7" fmla="*/ 0 h 7"/>
                <a:gd name="T8" fmla="*/ 21 w 21"/>
                <a:gd name="T9" fmla="*/ 7 h 7"/>
              </a:gdLst>
              <a:ahLst/>
              <a:cxnLst>
                <a:cxn ang="T4">
                  <a:pos x="T0" y="T1"/>
                </a:cxn>
                <a:cxn ang="T5">
                  <a:pos x="T2" y="T3"/>
                </a:cxn>
              </a:cxnLst>
              <a:rect l="T6" t="T7" r="T8" b="T9"/>
              <a:pathLst>
                <a:path w="21" h="7">
                  <a:moveTo>
                    <a:pt x="0" y="7"/>
                  </a:moveTo>
                  <a:cubicBezTo>
                    <a:pt x="6" y="2"/>
                    <a:pt x="14" y="0"/>
                    <a:pt x="21" y="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0" name="Freeform 142">
              <a:extLst>
                <a:ext uri="{FF2B5EF4-FFF2-40B4-BE49-F238E27FC236}">
                  <a16:creationId xmlns:a16="http://schemas.microsoft.com/office/drawing/2014/main" id="{42573C68-D308-4916-A74E-EB18272C4416}"/>
                </a:ext>
              </a:extLst>
            </p:cNvPr>
            <p:cNvSpPr>
              <a:spLocks/>
            </p:cNvSpPr>
            <p:nvPr/>
          </p:nvSpPr>
          <p:spPr bwMode="auto">
            <a:xfrm>
              <a:off x="1883" y="2547"/>
              <a:ext cx="127" cy="56"/>
            </a:xfrm>
            <a:custGeom>
              <a:avLst/>
              <a:gdLst>
                <a:gd name="T0" fmla="*/ 0 w 51"/>
                <a:gd name="T1" fmla="*/ 0 h 21"/>
                <a:gd name="T2" fmla="*/ 51 w 51"/>
                <a:gd name="T3" fmla="*/ 6 h 21"/>
                <a:gd name="T4" fmla="*/ 0 60000 65536"/>
                <a:gd name="T5" fmla="*/ 0 60000 65536"/>
                <a:gd name="T6" fmla="*/ 0 w 51"/>
                <a:gd name="T7" fmla="*/ 0 h 21"/>
                <a:gd name="T8" fmla="*/ 51 w 51"/>
                <a:gd name="T9" fmla="*/ 21 h 21"/>
              </a:gdLst>
              <a:ahLst/>
              <a:cxnLst>
                <a:cxn ang="T4">
                  <a:pos x="T0" y="T1"/>
                </a:cxn>
                <a:cxn ang="T5">
                  <a:pos x="T2" y="T3"/>
                </a:cxn>
              </a:cxnLst>
              <a:rect l="T6" t="T7" r="T8" b="T9"/>
              <a:pathLst>
                <a:path w="51" h="21">
                  <a:moveTo>
                    <a:pt x="0" y="0"/>
                  </a:moveTo>
                  <a:cubicBezTo>
                    <a:pt x="11" y="21"/>
                    <a:pt x="34" y="16"/>
                    <a:pt x="51" y="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1" name="Freeform 143">
              <a:extLst>
                <a:ext uri="{FF2B5EF4-FFF2-40B4-BE49-F238E27FC236}">
                  <a16:creationId xmlns:a16="http://schemas.microsoft.com/office/drawing/2014/main" id="{E7E800D6-05B6-4A9B-ABC1-2D48BC5EFACD}"/>
                </a:ext>
              </a:extLst>
            </p:cNvPr>
            <p:cNvSpPr>
              <a:spLocks/>
            </p:cNvSpPr>
            <p:nvPr/>
          </p:nvSpPr>
          <p:spPr bwMode="auto">
            <a:xfrm>
              <a:off x="1995" y="2525"/>
              <a:ext cx="35" cy="59"/>
            </a:xfrm>
            <a:custGeom>
              <a:avLst/>
              <a:gdLst>
                <a:gd name="T0" fmla="*/ 0 w 14"/>
                <a:gd name="T1" fmla="*/ 0 h 22"/>
                <a:gd name="T2" fmla="*/ 14 w 14"/>
                <a:gd name="T3" fmla="*/ 22 h 22"/>
                <a:gd name="T4" fmla="*/ 0 60000 65536"/>
                <a:gd name="T5" fmla="*/ 0 60000 65536"/>
                <a:gd name="T6" fmla="*/ 0 w 14"/>
                <a:gd name="T7" fmla="*/ 0 h 22"/>
                <a:gd name="T8" fmla="*/ 14 w 14"/>
                <a:gd name="T9" fmla="*/ 22 h 22"/>
              </a:gdLst>
              <a:ahLst/>
              <a:cxnLst>
                <a:cxn ang="T4">
                  <a:pos x="T0" y="T1"/>
                </a:cxn>
                <a:cxn ang="T5">
                  <a:pos x="T2" y="T3"/>
                </a:cxn>
              </a:cxnLst>
              <a:rect l="T6" t="T7" r="T8" b="T9"/>
              <a:pathLst>
                <a:path w="14" h="22">
                  <a:moveTo>
                    <a:pt x="0" y="0"/>
                  </a:moveTo>
                  <a:cubicBezTo>
                    <a:pt x="0" y="10"/>
                    <a:pt x="5" y="18"/>
                    <a:pt x="14" y="22"/>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2" name="Freeform 144">
              <a:extLst>
                <a:ext uri="{FF2B5EF4-FFF2-40B4-BE49-F238E27FC236}">
                  <a16:creationId xmlns:a16="http://schemas.microsoft.com/office/drawing/2014/main" id="{DC15693A-14C9-4D2A-AF87-B39E10C87C8D}"/>
                </a:ext>
              </a:extLst>
            </p:cNvPr>
            <p:cNvSpPr>
              <a:spLocks/>
            </p:cNvSpPr>
            <p:nvPr/>
          </p:nvSpPr>
          <p:spPr bwMode="auto">
            <a:xfrm>
              <a:off x="1960" y="2309"/>
              <a:ext cx="35" cy="88"/>
            </a:xfrm>
            <a:custGeom>
              <a:avLst/>
              <a:gdLst>
                <a:gd name="T0" fmla="*/ 0 w 14"/>
                <a:gd name="T1" fmla="*/ 0 h 33"/>
                <a:gd name="T2" fmla="*/ 10 w 14"/>
                <a:gd name="T3" fmla="*/ 33 h 33"/>
                <a:gd name="T4" fmla="*/ 0 60000 65536"/>
                <a:gd name="T5" fmla="*/ 0 60000 65536"/>
                <a:gd name="T6" fmla="*/ 0 w 14"/>
                <a:gd name="T7" fmla="*/ 0 h 33"/>
                <a:gd name="T8" fmla="*/ 14 w 14"/>
                <a:gd name="T9" fmla="*/ 33 h 33"/>
              </a:gdLst>
              <a:ahLst/>
              <a:cxnLst>
                <a:cxn ang="T4">
                  <a:pos x="T0" y="T1"/>
                </a:cxn>
                <a:cxn ang="T5">
                  <a:pos x="T2" y="T3"/>
                </a:cxn>
              </a:cxnLst>
              <a:rect l="T6" t="T7" r="T8" b="T9"/>
              <a:pathLst>
                <a:path w="14" h="33">
                  <a:moveTo>
                    <a:pt x="0" y="0"/>
                  </a:moveTo>
                  <a:cubicBezTo>
                    <a:pt x="9" y="9"/>
                    <a:pt x="14" y="21"/>
                    <a:pt x="10" y="3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3" name="Freeform 145">
              <a:extLst>
                <a:ext uri="{FF2B5EF4-FFF2-40B4-BE49-F238E27FC236}">
                  <a16:creationId xmlns:a16="http://schemas.microsoft.com/office/drawing/2014/main" id="{44ADE9C4-BDF8-40D9-929F-15C3E9FDA354}"/>
                </a:ext>
              </a:extLst>
            </p:cNvPr>
            <p:cNvSpPr>
              <a:spLocks/>
            </p:cNvSpPr>
            <p:nvPr/>
          </p:nvSpPr>
          <p:spPr bwMode="auto">
            <a:xfrm>
              <a:off x="1990" y="2341"/>
              <a:ext cx="35" cy="19"/>
            </a:xfrm>
            <a:custGeom>
              <a:avLst/>
              <a:gdLst>
                <a:gd name="T0" fmla="*/ 0 w 14"/>
                <a:gd name="T1" fmla="*/ 7 h 7"/>
                <a:gd name="T2" fmla="*/ 14 w 14"/>
                <a:gd name="T3" fmla="*/ 0 h 7"/>
                <a:gd name="T4" fmla="*/ 0 60000 65536"/>
                <a:gd name="T5" fmla="*/ 0 60000 65536"/>
                <a:gd name="T6" fmla="*/ 0 w 14"/>
                <a:gd name="T7" fmla="*/ 0 h 7"/>
                <a:gd name="T8" fmla="*/ 14 w 14"/>
                <a:gd name="T9" fmla="*/ 7 h 7"/>
              </a:gdLst>
              <a:ahLst/>
              <a:cxnLst>
                <a:cxn ang="T4">
                  <a:pos x="T0" y="T1"/>
                </a:cxn>
                <a:cxn ang="T5">
                  <a:pos x="T2" y="T3"/>
                </a:cxn>
              </a:cxnLst>
              <a:rect l="T6" t="T7" r="T8" b="T9"/>
              <a:pathLst>
                <a:path w="14" h="7">
                  <a:moveTo>
                    <a:pt x="0" y="7"/>
                  </a:moveTo>
                  <a:cubicBezTo>
                    <a:pt x="3" y="2"/>
                    <a:pt x="8" y="0"/>
                    <a:pt x="14"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4" name="Freeform 146">
              <a:extLst>
                <a:ext uri="{FF2B5EF4-FFF2-40B4-BE49-F238E27FC236}">
                  <a16:creationId xmlns:a16="http://schemas.microsoft.com/office/drawing/2014/main" id="{8F2176BE-003D-445E-954E-A327942F95FB}"/>
                </a:ext>
              </a:extLst>
            </p:cNvPr>
            <p:cNvSpPr>
              <a:spLocks/>
            </p:cNvSpPr>
            <p:nvPr/>
          </p:nvSpPr>
          <p:spPr bwMode="auto">
            <a:xfrm>
              <a:off x="2800" y="1915"/>
              <a:ext cx="40" cy="82"/>
            </a:xfrm>
            <a:custGeom>
              <a:avLst/>
              <a:gdLst>
                <a:gd name="T0" fmla="*/ 0 w 16"/>
                <a:gd name="T1" fmla="*/ 0 h 31"/>
                <a:gd name="T2" fmla="*/ 12 w 16"/>
                <a:gd name="T3" fmla="*/ 31 h 31"/>
                <a:gd name="T4" fmla="*/ 0 60000 65536"/>
                <a:gd name="T5" fmla="*/ 0 60000 65536"/>
                <a:gd name="T6" fmla="*/ 0 w 16"/>
                <a:gd name="T7" fmla="*/ 0 h 31"/>
                <a:gd name="T8" fmla="*/ 16 w 16"/>
                <a:gd name="T9" fmla="*/ 31 h 31"/>
              </a:gdLst>
              <a:ahLst/>
              <a:cxnLst>
                <a:cxn ang="T4">
                  <a:pos x="T0" y="T1"/>
                </a:cxn>
                <a:cxn ang="T5">
                  <a:pos x="T2" y="T3"/>
                </a:cxn>
              </a:cxnLst>
              <a:rect l="T6" t="T7" r="T8" b="T9"/>
              <a:pathLst>
                <a:path w="16" h="31">
                  <a:moveTo>
                    <a:pt x="0" y="0"/>
                  </a:moveTo>
                  <a:cubicBezTo>
                    <a:pt x="11" y="5"/>
                    <a:pt x="16" y="21"/>
                    <a:pt x="12" y="3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5" name="Freeform 147">
              <a:extLst>
                <a:ext uri="{FF2B5EF4-FFF2-40B4-BE49-F238E27FC236}">
                  <a16:creationId xmlns:a16="http://schemas.microsoft.com/office/drawing/2014/main" id="{EA6BA090-0FBB-44F0-8D06-ACA03D7CCE94}"/>
                </a:ext>
              </a:extLst>
            </p:cNvPr>
            <p:cNvSpPr>
              <a:spLocks/>
            </p:cNvSpPr>
            <p:nvPr/>
          </p:nvSpPr>
          <p:spPr bwMode="auto">
            <a:xfrm>
              <a:off x="2830" y="1936"/>
              <a:ext cx="30" cy="21"/>
            </a:xfrm>
            <a:custGeom>
              <a:avLst/>
              <a:gdLst>
                <a:gd name="T0" fmla="*/ 0 w 12"/>
                <a:gd name="T1" fmla="*/ 8 h 8"/>
                <a:gd name="T2" fmla="*/ 12 w 12"/>
                <a:gd name="T3" fmla="*/ 0 h 8"/>
                <a:gd name="T4" fmla="*/ 0 60000 65536"/>
                <a:gd name="T5" fmla="*/ 0 60000 65536"/>
                <a:gd name="T6" fmla="*/ 0 w 12"/>
                <a:gd name="T7" fmla="*/ 0 h 8"/>
                <a:gd name="T8" fmla="*/ 12 w 12"/>
                <a:gd name="T9" fmla="*/ 8 h 8"/>
              </a:gdLst>
              <a:ahLst/>
              <a:cxnLst>
                <a:cxn ang="T4">
                  <a:pos x="T0" y="T1"/>
                </a:cxn>
                <a:cxn ang="T5">
                  <a:pos x="T2" y="T3"/>
                </a:cxn>
              </a:cxnLst>
              <a:rect l="T6" t="T7" r="T8" b="T9"/>
              <a:pathLst>
                <a:path w="12" h="8">
                  <a:moveTo>
                    <a:pt x="0" y="8"/>
                  </a:moveTo>
                  <a:cubicBezTo>
                    <a:pt x="2" y="3"/>
                    <a:pt x="6" y="0"/>
                    <a:pt x="12"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6" name="Freeform 148">
              <a:extLst>
                <a:ext uri="{FF2B5EF4-FFF2-40B4-BE49-F238E27FC236}">
                  <a16:creationId xmlns:a16="http://schemas.microsoft.com/office/drawing/2014/main" id="{A9651600-0BCF-4B3F-B84A-3DC89A591A41}"/>
                </a:ext>
              </a:extLst>
            </p:cNvPr>
            <p:cNvSpPr>
              <a:spLocks/>
            </p:cNvSpPr>
            <p:nvPr/>
          </p:nvSpPr>
          <p:spPr bwMode="auto">
            <a:xfrm>
              <a:off x="3155" y="1717"/>
              <a:ext cx="108" cy="54"/>
            </a:xfrm>
            <a:custGeom>
              <a:avLst/>
              <a:gdLst>
                <a:gd name="T0" fmla="*/ 0 w 43"/>
                <a:gd name="T1" fmla="*/ 12 h 20"/>
                <a:gd name="T2" fmla="*/ 43 w 43"/>
                <a:gd name="T3" fmla="*/ 20 h 20"/>
                <a:gd name="T4" fmla="*/ 0 60000 65536"/>
                <a:gd name="T5" fmla="*/ 0 60000 65536"/>
                <a:gd name="T6" fmla="*/ 0 w 43"/>
                <a:gd name="T7" fmla="*/ 0 h 20"/>
                <a:gd name="T8" fmla="*/ 43 w 43"/>
                <a:gd name="T9" fmla="*/ 20 h 20"/>
              </a:gdLst>
              <a:ahLst/>
              <a:cxnLst>
                <a:cxn ang="T4">
                  <a:pos x="T0" y="T1"/>
                </a:cxn>
                <a:cxn ang="T5">
                  <a:pos x="T2" y="T3"/>
                </a:cxn>
              </a:cxnLst>
              <a:rect l="T6" t="T7" r="T8" b="T9"/>
              <a:pathLst>
                <a:path w="43" h="20">
                  <a:moveTo>
                    <a:pt x="0" y="12"/>
                  </a:moveTo>
                  <a:cubicBezTo>
                    <a:pt x="11" y="0"/>
                    <a:pt x="38" y="4"/>
                    <a:pt x="43" y="2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7" name="Freeform 149">
              <a:extLst>
                <a:ext uri="{FF2B5EF4-FFF2-40B4-BE49-F238E27FC236}">
                  <a16:creationId xmlns:a16="http://schemas.microsoft.com/office/drawing/2014/main" id="{798246E9-B036-40B6-9741-A9A4BDA9044F}"/>
                </a:ext>
              </a:extLst>
            </p:cNvPr>
            <p:cNvSpPr>
              <a:spLocks/>
            </p:cNvSpPr>
            <p:nvPr/>
          </p:nvSpPr>
          <p:spPr bwMode="auto">
            <a:xfrm>
              <a:off x="3238" y="1765"/>
              <a:ext cx="60" cy="24"/>
            </a:xfrm>
            <a:custGeom>
              <a:avLst/>
              <a:gdLst>
                <a:gd name="T0" fmla="*/ 0 w 24"/>
                <a:gd name="T1" fmla="*/ 9 h 9"/>
                <a:gd name="T2" fmla="*/ 24 w 24"/>
                <a:gd name="T3" fmla="*/ 1 h 9"/>
                <a:gd name="T4" fmla="*/ 0 60000 65536"/>
                <a:gd name="T5" fmla="*/ 0 60000 65536"/>
                <a:gd name="T6" fmla="*/ 0 w 24"/>
                <a:gd name="T7" fmla="*/ 0 h 9"/>
                <a:gd name="T8" fmla="*/ 24 w 24"/>
                <a:gd name="T9" fmla="*/ 9 h 9"/>
              </a:gdLst>
              <a:ahLst/>
              <a:cxnLst>
                <a:cxn ang="T4">
                  <a:pos x="T0" y="T1"/>
                </a:cxn>
                <a:cxn ang="T5">
                  <a:pos x="T2" y="T3"/>
                </a:cxn>
              </a:cxnLst>
              <a:rect l="T6" t="T7" r="T8" b="T9"/>
              <a:pathLst>
                <a:path w="24" h="9">
                  <a:moveTo>
                    <a:pt x="0" y="9"/>
                  </a:moveTo>
                  <a:cubicBezTo>
                    <a:pt x="6" y="2"/>
                    <a:pt x="15" y="0"/>
                    <a:pt x="24" y="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8" name="Freeform 150">
              <a:extLst>
                <a:ext uri="{FF2B5EF4-FFF2-40B4-BE49-F238E27FC236}">
                  <a16:creationId xmlns:a16="http://schemas.microsoft.com/office/drawing/2014/main" id="{43F15977-708A-491F-AE87-201D039B14C1}"/>
                </a:ext>
              </a:extLst>
            </p:cNvPr>
            <p:cNvSpPr>
              <a:spLocks/>
            </p:cNvSpPr>
            <p:nvPr/>
          </p:nvSpPr>
          <p:spPr bwMode="auto">
            <a:xfrm>
              <a:off x="2603" y="1816"/>
              <a:ext cx="32" cy="93"/>
            </a:xfrm>
            <a:custGeom>
              <a:avLst/>
              <a:gdLst>
                <a:gd name="T0" fmla="*/ 0 w 13"/>
                <a:gd name="T1" fmla="*/ 0 h 35"/>
                <a:gd name="T2" fmla="*/ 11 w 13"/>
                <a:gd name="T3" fmla="*/ 35 h 35"/>
                <a:gd name="T4" fmla="*/ 0 60000 65536"/>
                <a:gd name="T5" fmla="*/ 0 60000 65536"/>
                <a:gd name="T6" fmla="*/ 0 w 13"/>
                <a:gd name="T7" fmla="*/ 0 h 35"/>
                <a:gd name="T8" fmla="*/ 13 w 13"/>
                <a:gd name="T9" fmla="*/ 35 h 35"/>
              </a:gdLst>
              <a:ahLst/>
              <a:cxnLst>
                <a:cxn ang="T4">
                  <a:pos x="T0" y="T1"/>
                </a:cxn>
                <a:cxn ang="T5">
                  <a:pos x="T2" y="T3"/>
                </a:cxn>
              </a:cxnLst>
              <a:rect l="T6" t="T7" r="T8" b="T9"/>
              <a:pathLst>
                <a:path w="13" h="35">
                  <a:moveTo>
                    <a:pt x="0" y="0"/>
                  </a:moveTo>
                  <a:cubicBezTo>
                    <a:pt x="10" y="9"/>
                    <a:pt x="13" y="22"/>
                    <a:pt x="11" y="3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9" name="Freeform 151">
              <a:extLst>
                <a:ext uri="{FF2B5EF4-FFF2-40B4-BE49-F238E27FC236}">
                  <a16:creationId xmlns:a16="http://schemas.microsoft.com/office/drawing/2014/main" id="{8CEF35C0-CC27-4E6A-ACCB-76FDD6716495}"/>
                </a:ext>
              </a:extLst>
            </p:cNvPr>
            <p:cNvSpPr>
              <a:spLocks/>
            </p:cNvSpPr>
            <p:nvPr/>
          </p:nvSpPr>
          <p:spPr bwMode="auto">
            <a:xfrm>
              <a:off x="2630" y="1853"/>
              <a:ext cx="40" cy="11"/>
            </a:xfrm>
            <a:custGeom>
              <a:avLst/>
              <a:gdLst>
                <a:gd name="T0" fmla="*/ 0 w 16"/>
                <a:gd name="T1" fmla="*/ 4 h 4"/>
                <a:gd name="T2" fmla="*/ 16 w 16"/>
                <a:gd name="T3" fmla="*/ 0 h 4"/>
                <a:gd name="T4" fmla="*/ 0 60000 65536"/>
                <a:gd name="T5" fmla="*/ 0 60000 65536"/>
                <a:gd name="T6" fmla="*/ 0 w 16"/>
                <a:gd name="T7" fmla="*/ 0 h 4"/>
                <a:gd name="T8" fmla="*/ 16 w 16"/>
                <a:gd name="T9" fmla="*/ 4 h 4"/>
              </a:gdLst>
              <a:ahLst/>
              <a:cxnLst>
                <a:cxn ang="T4">
                  <a:pos x="T0" y="T1"/>
                </a:cxn>
                <a:cxn ang="T5">
                  <a:pos x="T2" y="T3"/>
                </a:cxn>
              </a:cxnLst>
              <a:rect l="T6" t="T7" r="T8" b="T9"/>
              <a:pathLst>
                <a:path w="16" h="4">
                  <a:moveTo>
                    <a:pt x="0" y="4"/>
                  </a:moveTo>
                  <a:cubicBezTo>
                    <a:pt x="5" y="1"/>
                    <a:pt x="11" y="0"/>
                    <a:pt x="16"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0" name="Freeform 152">
              <a:extLst>
                <a:ext uri="{FF2B5EF4-FFF2-40B4-BE49-F238E27FC236}">
                  <a16:creationId xmlns:a16="http://schemas.microsoft.com/office/drawing/2014/main" id="{E13D769D-7264-4EFD-888D-56458565D654}"/>
                </a:ext>
              </a:extLst>
            </p:cNvPr>
            <p:cNvSpPr>
              <a:spLocks/>
            </p:cNvSpPr>
            <p:nvPr/>
          </p:nvSpPr>
          <p:spPr bwMode="auto">
            <a:xfrm>
              <a:off x="2403" y="2445"/>
              <a:ext cx="82" cy="59"/>
            </a:xfrm>
            <a:custGeom>
              <a:avLst/>
              <a:gdLst>
                <a:gd name="T0" fmla="*/ 0 w 33"/>
                <a:gd name="T1" fmla="*/ 18 h 22"/>
                <a:gd name="T2" fmla="*/ 33 w 33"/>
                <a:gd name="T3" fmla="*/ 0 h 22"/>
                <a:gd name="T4" fmla="*/ 0 60000 65536"/>
                <a:gd name="T5" fmla="*/ 0 60000 65536"/>
                <a:gd name="T6" fmla="*/ 0 w 33"/>
                <a:gd name="T7" fmla="*/ 0 h 22"/>
                <a:gd name="T8" fmla="*/ 33 w 33"/>
                <a:gd name="T9" fmla="*/ 22 h 22"/>
              </a:gdLst>
              <a:ahLst/>
              <a:cxnLst>
                <a:cxn ang="T4">
                  <a:pos x="T0" y="T1"/>
                </a:cxn>
                <a:cxn ang="T5">
                  <a:pos x="T2" y="T3"/>
                </a:cxn>
              </a:cxnLst>
              <a:rect l="T6" t="T7" r="T8" b="T9"/>
              <a:pathLst>
                <a:path w="33" h="22">
                  <a:moveTo>
                    <a:pt x="0" y="18"/>
                  </a:moveTo>
                  <a:cubicBezTo>
                    <a:pt x="13" y="22"/>
                    <a:pt x="32" y="14"/>
                    <a:pt x="33"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1" name="Freeform 153">
              <a:extLst>
                <a:ext uri="{FF2B5EF4-FFF2-40B4-BE49-F238E27FC236}">
                  <a16:creationId xmlns:a16="http://schemas.microsoft.com/office/drawing/2014/main" id="{E433E81B-2F07-4417-BDD5-C4A51513819A}"/>
                </a:ext>
              </a:extLst>
            </p:cNvPr>
            <p:cNvSpPr>
              <a:spLocks/>
            </p:cNvSpPr>
            <p:nvPr/>
          </p:nvSpPr>
          <p:spPr bwMode="auto">
            <a:xfrm>
              <a:off x="2370" y="2445"/>
              <a:ext cx="38" cy="70"/>
            </a:xfrm>
            <a:custGeom>
              <a:avLst/>
              <a:gdLst>
                <a:gd name="T0" fmla="*/ 10 w 15"/>
                <a:gd name="T1" fmla="*/ 0 h 26"/>
                <a:gd name="T2" fmla="*/ 0 w 15"/>
                <a:gd name="T3" fmla="*/ 26 h 26"/>
                <a:gd name="T4" fmla="*/ 0 60000 65536"/>
                <a:gd name="T5" fmla="*/ 0 60000 65536"/>
                <a:gd name="T6" fmla="*/ 0 w 15"/>
                <a:gd name="T7" fmla="*/ 0 h 26"/>
                <a:gd name="T8" fmla="*/ 15 w 15"/>
                <a:gd name="T9" fmla="*/ 26 h 26"/>
              </a:gdLst>
              <a:ahLst/>
              <a:cxnLst>
                <a:cxn ang="T4">
                  <a:pos x="T0" y="T1"/>
                </a:cxn>
                <a:cxn ang="T5">
                  <a:pos x="T2" y="T3"/>
                </a:cxn>
              </a:cxnLst>
              <a:rect l="T6" t="T7" r="T8" b="T9"/>
              <a:pathLst>
                <a:path w="15" h="26">
                  <a:moveTo>
                    <a:pt x="10" y="0"/>
                  </a:moveTo>
                  <a:cubicBezTo>
                    <a:pt x="15" y="11"/>
                    <a:pt x="11" y="22"/>
                    <a:pt x="0" y="2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2" name="Freeform 154">
              <a:extLst>
                <a:ext uri="{FF2B5EF4-FFF2-40B4-BE49-F238E27FC236}">
                  <a16:creationId xmlns:a16="http://schemas.microsoft.com/office/drawing/2014/main" id="{3FFFCFA7-07F4-42E7-9C2C-67457C9E57A1}"/>
                </a:ext>
              </a:extLst>
            </p:cNvPr>
            <p:cNvSpPr>
              <a:spLocks/>
            </p:cNvSpPr>
            <p:nvPr/>
          </p:nvSpPr>
          <p:spPr bwMode="auto">
            <a:xfrm>
              <a:off x="2230" y="2472"/>
              <a:ext cx="25" cy="67"/>
            </a:xfrm>
            <a:custGeom>
              <a:avLst/>
              <a:gdLst>
                <a:gd name="T0" fmla="*/ 4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4" y="0"/>
                  </a:moveTo>
                  <a:cubicBezTo>
                    <a:pt x="0" y="9"/>
                    <a:pt x="2" y="19"/>
                    <a:pt x="10" y="2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3" name="Freeform 155">
              <a:extLst>
                <a:ext uri="{FF2B5EF4-FFF2-40B4-BE49-F238E27FC236}">
                  <a16:creationId xmlns:a16="http://schemas.microsoft.com/office/drawing/2014/main" id="{4C87651A-C427-4F62-88AE-3E4D42A07F97}"/>
                </a:ext>
              </a:extLst>
            </p:cNvPr>
            <p:cNvSpPr>
              <a:spLocks/>
            </p:cNvSpPr>
            <p:nvPr/>
          </p:nvSpPr>
          <p:spPr bwMode="auto">
            <a:xfrm>
              <a:off x="2188" y="2507"/>
              <a:ext cx="47" cy="16"/>
            </a:xfrm>
            <a:custGeom>
              <a:avLst/>
              <a:gdLst>
                <a:gd name="T0" fmla="*/ 19 w 19"/>
                <a:gd name="T1" fmla="*/ 0 h 6"/>
                <a:gd name="T2" fmla="*/ 0 w 19"/>
                <a:gd name="T3" fmla="*/ 6 h 6"/>
                <a:gd name="T4" fmla="*/ 0 60000 65536"/>
                <a:gd name="T5" fmla="*/ 0 60000 65536"/>
                <a:gd name="T6" fmla="*/ 0 w 19"/>
                <a:gd name="T7" fmla="*/ 0 h 6"/>
                <a:gd name="T8" fmla="*/ 19 w 19"/>
                <a:gd name="T9" fmla="*/ 6 h 6"/>
              </a:gdLst>
              <a:ahLst/>
              <a:cxnLst>
                <a:cxn ang="T4">
                  <a:pos x="T0" y="T1"/>
                </a:cxn>
                <a:cxn ang="T5">
                  <a:pos x="T2" y="T3"/>
                </a:cxn>
              </a:cxnLst>
              <a:rect l="T6" t="T7" r="T8" b="T9"/>
              <a:pathLst>
                <a:path w="19" h="6">
                  <a:moveTo>
                    <a:pt x="19" y="0"/>
                  </a:moveTo>
                  <a:cubicBezTo>
                    <a:pt x="13" y="1"/>
                    <a:pt x="6" y="3"/>
                    <a:pt x="0" y="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4" name="Freeform 156">
              <a:extLst>
                <a:ext uri="{FF2B5EF4-FFF2-40B4-BE49-F238E27FC236}">
                  <a16:creationId xmlns:a16="http://schemas.microsoft.com/office/drawing/2014/main" id="{97A50054-3A98-4E21-94A5-C34FAC5253E5}"/>
                </a:ext>
              </a:extLst>
            </p:cNvPr>
            <p:cNvSpPr>
              <a:spLocks/>
            </p:cNvSpPr>
            <p:nvPr/>
          </p:nvSpPr>
          <p:spPr bwMode="auto">
            <a:xfrm>
              <a:off x="2128" y="2341"/>
              <a:ext cx="435" cy="134"/>
            </a:xfrm>
            <a:custGeom>
              <a:avLst/>
              <a:gdLst>
                <a:gd name="T0" fmla="*/ 0 w 174"/>
                <a:gd name="T1" fmla="*/ 49 h 50"/>
                <a:gd name="T2" fmla="*/ 23 w 174"/>
                <a:gd name="T3" fmla="*/ 36 h 50"/>
                <a:gd name="T4" fmla="*/ 46 w 174"/>
                <a:gd name="T5" fmla="*/ 31 h 50"/>
                <a:gd name="T6" fmla="*/ 66 w 174"/>
                <a:gd name="T7" fmla="*/ 16 h 50"/>
                <a:gd name="T8" fmla="*/ 84 w 174"/>
                <a:gd name="T9" fmla="*/ 12 h 50"/>
                <a:gd name="T10" fmla="*/ 132 w 174"/>
                <a:gd name="T11" fmla="*/ 1 h 50"/>
                <a:gd name="T12" fmla="*/ 174 w 174"/>
                <a:gd name="T13" fmla="*/ 5 h 50"/>
                <a:gd name="T14" fmla="*/ 0 60000 65536"/>
                <a:gd name="T15" fmla="*/ 0 60000 65536"/>
                <a:gd name="T16" fmla="*/ 0 60000 65536"/>
                <a:gd name="T17" fmla="*/ 0 60000 65536"/>
                <a:gd name="T18" fmla="*/ 0 60000 65536"/>
                <a:gd name="T19" fmla="*/ 0 60000 65536"/>
                <a:gd name="T20" fmla="*/ 0 60000 65536"/>
                <a:gd name="T21" fmla="*/ 0 w 174"/>
                <a:gd name="T22" fmla="*/ 0 h 50"/>
                <a:gd name="T23" fmla="*/ 174 w 174"/>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50">
                  <a:moveTo>
                    <a:pt x="0" y="49"/>
                  </a:moveTo>
                  <a:cubicBezTo>
                    <a:pt x="12" y="50"/>
                    <a:pt x="14" y="41"/>
                    <a:pt x="23" y="36"/>
                  </a:cubicBezTo>
                  <a:cubicBezTo>
                    <a:pt x="31" y="32"/>
                    <a:pt x="39" y="34"/>
                    <a:pt x="46" y="31"/>
                  </a:cubicBezTo>
                  <a:cubicBezTo>
                    <a:pt x="54" y="28"/>
                    <a:pt x="58" y="20"/>
                    <a:pt x="66" y="16"/>
                  </a:cubicBezTo>
                  <a:cubicBezTo>
                    <a:pt x="71" y="14"/>
                    <a:pt x="79" y="14"/>
                    <a:pt x="84" y="12"/>
                  </a:cubicBezTo>
                  <a:cubicBezTo>
                    <a:pt x="99" y="6"/>
                    <a:pt x="116" y="1"/>
                    <a:pt x="132" y="1"/>
                  </a:cubicBezTo>
                  <a:cubicBezTo>
                    <a:pt x="146" y="0"/>
                    <a:pt x="160" y="7"/>
                    <a:pt x="174" y="5"/>
                  </a:cubicBezTo>
                </a:path>
              </a:pathLst>
            </a:custGeom>
            <a:noFill/>
            <a:ln w="7938" cap="rnd">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5" name="Freeform 157">
              <a:extLst>
                <a:ext uri="{FF2B5EF4-FFF2-40B4-BE49-F238E27FC236}">
                  <a16:creationId xmlns:a16="http://schemas.microsoft.com/office/drawing/2014/main" id="{774965AF-4517-41D0-AEEB-84AEDE699980}"/>
                </a:ext>
              </a:extLst>
            </p:cNvPr>
            <p:cNvSpPr>
              <a:spLocks/>
            </p:cNvSpPr>
            <p:nvPr/>
          </p:nvSpPr>
          <p:spPr bwMode="auto">
            <a:xfrm>
              <a:off x="2018" y="2024"/>
              <a:ext cx="45" cy="45"/>
            </a:xfrm>
            <a:custGeom>
              <a:avLst/>
              <a:gdLst>
                <a:gd name="T0" fmla="*/ 6 w 18"/>
                <a:gd name="T1" fmla="*/ 17 h 17"/>
                <a:gd name="T2" fmla="*/ 17 w 18"/>
                <a:gd name="T3" fmla="*/ 7 h 17"/>
                <a:gd name="T4" fmla="*/ 0 w 18"/>
                <a:gd name="T5" fmla="*/ 10 h 17"/>
                <a:gd name="T6" fmla="*/ 0 60000 65536"/>
                <a:gd name="T7" fmla="*/ 0 60000 65536"/>
                <a:gd name="T8" fmla="*/ 0 60000 65536"/>
                <a:gd name="T9" fmla="*/ 0 w 18"/>
                <a:gd name="T10" fmla="*/ 0 h 17"/>
                <a:gd name="T11" fmla="*/ 18 w 18"/>
                <a:gd name="T12" fmla="*/ 17 h 17"/>
              </a:gdLst>
              <a:ahLst/>
              <a:cxnLst>
                <a:cxn ang="T6">
                  <a:pos x="T0" y="T1"/>
                </a:cxn>
                <a:cxn ang="T7">
                  <a:pos x="T2" y="T3"/>
                </a:cxn>
                <a:cxn ang="T8">
                  <a:pos x="T4" y="T5"/>
                </a:cxn>
              </a:cxnLst>
              <a:rect l="T9" t="T10" r="T11" b="T12"/>
              <a:pathLst>
                <a:path w="18" h="17">
                  <a:moveTo>
                    <a:pt x="6" y="17"/>
                  </a:moveTo>
                  <a:cubicBezTo>
                    <a:pt x="8" y="15"/>
                    <a:pt x="18" y="11"/>
                    <a:pt x="17" y="7"/>
                  </a:cubicBezTo>
                  <a:cubicBezTo>
                    <a:pt x="15" y="0"/>
                    <a:pt x="2" y="8"/>
                    <a:pt x="0" y="1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6" name="Freeform 158">
              <a:extLst>
                <a:ext uri="{FF2B5EF4-FFF2-40B4-BE49-F238E27FC236}">
                  <a16:creationId xmlns:a16="http://schemas.microsoft.com/office/drawing/2014/main" id="{84080B60-D54D-4F12-B6B7-1F3E18BFEE93}"/>
                </a:ext>
              </a:extLst>
            </p:cNvPr>
            <p:cNvSpPr>
              <a:spLocks/>
            </p:cNvSpPr>
            <p:nvPr/>
          </p:nvSpPr>
          <p:spPr bwMode="auto">
            <a:xfrm>
              <a:off x="2350" y="2048"/>
              <a:ext cx="20" cy="13"/>
            </a:xfrm>
            <a:custGeom>
              <a:avLst/>
              <a:gdLst>
                <a:gd name="T0" fmla="*/ 0 w 8"/>
                <a:gd name="T1" fmla="*/ 5 h 5"/>
                <a:gd name="T2" fmla="*/ 8 w 8"/>
                <a:gd name="T3" fmla="*/ 0 h 5"/>
                <a:gd name="T4" fmla="*/ 0 60000 65536"/>
                <a:gd name="T5" fmla="*/ 0 60000 65536"/>
                <a:gd name="T6" fmla="*/ 0 w 8"/>
                <a:gd name="T7" fmla="*/ 0 h 5"/>
                <a:gd name="T8" fmla="*/ 8 w 8"/>
                <a:gd name="T9" fmla="*/ 5 h 5"/>
              </a:gdLst>
              <a:ahLst/>
              <a:cxnLst>
                <a:cxn ang="T4">
                  <a:pos x="T0" y="T1"/>
                </a:cxn>
                <a:cxn ang="T5">
                  <a:pos x="T2" y="T3"/>
                </a:cxn>
              </a:cxnLst>
              <a:rect l="T6" t="T7" r="T8" b="T9"/>
              <a:pathLst>
                <a:path w="8" h="5">
                  <a:moveTo>
                    <a:pt x="0" y="5"/>
                  </a:moveTo>
                  <a:cubicBezTo>
                    <a:pt x="3" y="4"/>
                    <a:pt x="5" y="3"/>
                    <a:pt x="8"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7" name="Freeform 159">
              <a:extLst>
                <a:ext uri="{FF2B5EF4-FFF2-40B4-BE49-F238E27FC236}">
                  <a16:creationId xmlns:a16="http://schemas.microsoft.com/office/drawing/2014/main" id="{7F3710D3-47F2-4EFA-BA69-02F469EA5F1F}"/>
                </a:ext>
              </a:extLst>
            </p:cNvPr>
            <p:cNvSpPr>
              <a:spLocks/>
            </p:cNvSpPr>
            <p:nvPr/>
          </p:nvSpPr>
          <p:spPr bwMode="auto">
            <a:xfrm>
              <a:off x="2488" y="1968"/>
              <a:ext cx="47" cy="51"/>
            </a:xfrm>
            <a:custGeom>
              <a:avLst/>
              <a:gdLst>
                <a:gd name="T0" fmla="*/ 7 w 19"/>
                <a:gd name="T1" fmla="*/ 2 h 19"/>
                <a:gd name="T2" fmla="*/ 17 w 19"/>
                <a:gd name="T3" fmla="*/ 0 h 19"/>
                <a:gd name="T4" fmla="*/ 0 60000 65536"/>
                <a:gd name="T5" fmla="*/ 0 60000 65536"/>
                <a:gd name="T6" fmla="*/ 0 w 19"/>
                <a:gd name="T7" fmla="*/ 0 h 19"/>
                <a:gd name="T8" fmla="*/ 19 w 19"/>
                <a:gd name="T9" fmla="*/ 19 h 19"/>
              </a:gdLst>
              <a:ahLst/>
              <a:cxnLst>
                <a:cxn ang="T4">
                  <a:pos x="T0" y="T1"/>
                </a:cxn>
                <a:cxn ang="T5">
                  <a:pos x="T2" y="T3"/>
                </a:cxn>
              </a:cxnLst>
              <a:rect l="T6" t="T7" r="T8" b="T9"/>
              <a:pathLst>
                <a:path w="19" h="19">
                  <a:moveTo>
                    <a:pt x="7" y="2"/>
                  </a:moveTo>
                  <a:cubicBezTo>
                    <a:pt x="0" y="19"/>
                    <a:pt x="19" y="13"/>
                    <a:pt x="17"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8" name="Freeform 160">
              <a:extLst>
                <a:ext uri="{FF2B5EF4-FFF2-40B4-BE49-F238E27FC236}">
                  <a16:creationId xmlns:a16="http://schemas.microsoft.com/office/drawing/2014/main" id="{DED2D049-168F-4953-A50A-A0AA03546F6C}"/>
                </a:ext>
              </a:extLst>
            </p:cNvPr>
            <p:cNvSpPr>
              <a:spLocks/>
            </p:cNvSpPr>
            <p:nvPr/>
          </p:nvSpPr>
          <p:spPr bwMode="auto">
            <a:xfrm>
              <a:off x="2620" y="1893"/>
              <a:ext cx="25" cy="8"/>
            </a:xfrm>
            <a:custGeom>
              <a:avLst/>
              <a:gdLst>
                <a:gd name="T0" fmla="*/ 0 w 10"/>
                <a:gd name="T1" fmla="*/ 3 h 3"/>
                <a:gd name="T2" fmla="*/ 10 w 10"/>
                <a:gd name="T3" fmla="*/ 0 h 3"/>
                <a:gd name="T4" fmla="*/ 0 60000 65536"/>
                <a:gd name="T5" fmla="*/ 0 60000 65536"/>
                <a:gd name="T6" fmla="*/ 0 w 10"/>
                <a:gd name="T7" fmla="*/ 0 h 3"/>
                <a:gd name="T8" fmla="*/ 10 w 10"/>
                <a:gd name="T9" fmla="*/ 3 h 3"/>
              </a:gdLst>
              <a:ahLst/>
              <a:cxnLst>
                <a:cxn ang="T4">
                  <a:pos x="T0" y="T1"/>
                </a:cxn>
                <a:cxn ang="T5">
                  <a:pos x="T2" y="T3"/>
                </a:cxn>
              </a:cxnLst>
              <a:rect l="T6" t="T7" r="T8" b="T9"/>
              <a:pathLst>
                <a:path w="10" h="3">
                  <a:moveTo>
                    <a:pt x="0" y="3"/>
                  </a:moveTo>
                  <a:cubicBezTo>
                    <a:pt x="3" y="1"/>
                    <a:pt x="6" y="0"/>
                    <a:pt x="1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9" name="Freeform 161">
              <a:extLst>
                <a:ext uri="{FF2B5EF4-FFF2-40B4-BE49-F238E27FC236}">
                  <a16:creationId xmlns:a16="http://schemas.microsoft.com/office/drawing/2014/main" id="{C15CECEF-FB04-4FE1-8337-DC30A725C517}"/>
                </a:ext>
              </a:extLst>
            </p:cNvPr>
            <p:cNvSpPr>
              <a:spLocks/>
            </p:cNvSpPr>
            <p:nvPr/>
          </p:nvSpPr>
          <p:spPr bwMode="auto">
            <a:xfrm>
              <a:off x="2608" y="1808"/>
              <a:ext cx="12" cy="19"/>
            </a:xfrm>
            <a:custGeom>
              <a:avLst/>
              <a:gdLst>
                <a:gd name="T0" fmla="*/ 5 w 5"/>
                <a:gd name="T1" fmla="*/ 0 h 7"/>
                <a:gd name="T2" fmla="*/ 0 w 5"/>
                <a:gd name="T3" fmla="*/ 7 h 7"/>
                <a:gd name="T4" fmla="*/ 0 60000 65536"/>
                <a:gd name="T5" fmla="*/ 0 60000 65536"/>
                <a:gd name="T6" fmla="*/ 0 w 5"/>
                <a:gd name="T7" fmla="*/ 0 h 7"/>
                <a:gd name="T8" fmla="*/ 5 w 5"/>
                <a:gd name="T9" fmla="*/ 7 h 7"/>
              </a:gdLst>
              <a:ahLst/>
              <a:cxnLst>
                <a:cxn ang="T4">
                  <a:pos x="T0" y="T1"/>
                </a:cxn>
                <a:cxn ang="T5">
                  <a:pos x="T2" y="T3"/>
                </a:cxn>
              </a:cxnLst>
              <a:rect l="T6" t="T7" r="T8" b="T9"/>
              <a:pathLst>
                <a:path w="5" h="7">
                  <a:moveTo>
                    <a:pt x="5" y="0"/>
                  </a:moveTo>
                  <a:cubicBezTo>
                    <a:pt x="3" y="3"/>
                    <a:pt x="1" y="5"/>
                    <a:pt x="0" y="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0" name="Freeform 162">
              <a:extLst>
                <a:ext uri="{FF2B5EF4-FFF2-40B4-BE49-F238E27FC236}">
                  <a16:creationId xmlns:a16="http://schemas.microsoft.com/office/drawing/2014/main" id="{F6B6FEB3-29F0-4C97-B0DF-1B090E1B1EB6}"/>
                </a:ext>
              </a:extLst>
            </p:cNvPr>
            <p:cNvSpPr>
              <a:spLocks/>
            </p:cNvSpPr>
            <p:nvPr/>
          </p:nvSpPr>
          <p:spPr bwMode="auto">
            <a:xfrm>
              <a:off x="2445" y="1755"/>
              <a:ext cx="18" cy="32"/>
            </a:xfrm>
            <a:custGeom>
              <a:avLst/>
              <a:gdLst>
                <a:gd name="T0" fmla="*/ 7 w 7"/>
                <a:gd name="T1" fmla="*/ 3 h 12"/>
                <a:gd name="T2" fmla="*/ 0 w 7"/>
                <a:gd name="T3" fmla="*/ 12 h 12"/>
                <a:gd name="T4" fmla="*/ 2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3"/>
                  </a:moveTo>
                  <a:cubicBezTo>
                    <a:pt x="7" y="8"/>
                    <a:pt x="5" y="12"/>
                    <a:pt x="0" y="12"/>
                  </a:cubicBezTo>
                  <a:cubicBezTo>
                    <a:pt x="1" y="8"/>
                    <a:pt x="1" y="4"/>
                    <a:pt x="2"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1" name="Freeform 163">
              <a:extLst>
                <a:ext uri="{FF2B5EF4-FFF2-40B4-BE49-F238E27FC236}">
                  <a16:creationId xmlns:a16="http://schemas.microsoft.com/office/drawing/2014/main" id="{938FDB4C-4785-4C0F-B2FF-C83FAE553784}"/>
                </a:ext>
              </a:extLst>
            </p:cNvPr>
            <p:cNvSpPr>
              <a:spLocks/>
            </p:cNvSpPr>
            <p:nvPr/>
          </p:nvSpPr>
          <p:spPr bwMode="auto">
            <a:xfrm>
              <a:off x="2358" y="1781"/>
              <a:ext cx="12" cy="14"/>
            </a:xfrm>
            <a:custGeom>
              <a:avLst/>
              <a:gdLst>
                <a:gd name="T0" fmla="*/ 0 w 5"/>
                <a:gd name="T1" fmla="*/ 0 h 5"/>
                <a:gd name="T2" fmla="*/ 5 w 5"/>
                <a:gd name="T3" fmla="*/ 5 h 5"/>
                <a:gd name="T4" fmla="*/ 0 60000 65536"/>
                <a:gd name="T5" fmla="*/ 0 60000 65536"/>
                <a:gd name="T6" fmla="*/ 0 w 5"/>
                <a:gd name="T7" fmla="*/ 0 h 5"/>
                <a:gd name="T8" fmla="*/ 5 w 5"/>
                <a:gd name="T9" fmla="*/ 5 h 5"/>
              </a:gdLst>
              <a:ahLst/>
              <a:cxnLst>
                <a:cxn ang="T4">
                  <a:pos x="T0" y="T1"/>
                </a:cxn>
                <a:cxn ang="T5">
                  <a:pos x="T2" y="T3"/>
                </a:cxn>
              </a:cxnLst>
              <a:rect l="T6" t="T7" r="T8" b="T9"/>
              <a:pathLst>
                <a:path w="5" h="5">
                  <a:moveTo>
                    <a:pt x="0" y="0"/>
                  </a:moveTo>
                  <a:cubicBezTo>
                    <a:pt x="2" y="2"/>
                    <a:pt x="3" y="3"/>
                    <a:pt x="5" y="5"/>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2" name="Freeform 164">
              <a:extLst>
                <a:ext uri="{FF2B5EF4-FFF2-40B4-BE49-F238E27FC236}">
                  <a16:creationId xmlns:a16="http://schemas.microsoft.com/office/drawing/2014/main" id="{08147BC0-C5DB-471D-BDF9-4924251A98CF}"/>
                </a:ext>
              </a:extLst>
            </p:cNvPr>
            <p:cNvSpPr>
              <a:spLocks/>
            </p:cNvSpPr>
            <p:nvPr/>
          </p:nvSpPr>
          <p:spPr bwMode="auto">
            <a:xfrm>
              <a:off x="2250" y="1747"/>
              <a:ext cx="20" cy="21"/>
            </a:xfrm>
            <a:custGeom>
              <a:avLst/>
              <a:gdLst>
                <a:gd name="T0" fmla="*/ 0 w 8"/>
                <a:gd name="T1" fmla="*/ 0 h 8"/>
                <a:gd name="T2" fmla="*/ 8 w 8"/>
                <a:gd name="T3" fmla="*/ 8 h 8"/>
                <a:gd name="T4" fmla="*/ 0 60000 65536"/>
                <a:gd name="T5" fmla="*/ 0 60000 65536"/>
                <a:gd name="T6" fmla="*/ 0 w 8"/>
                <a:gd name="T7" fmla="*/ 0 h 8"/>
                <a:gd name="T8" fmla="*/ 8 w 8"/>
                <a:gd name="T9" fmla="*/ 8 h 8"/>
              </a:gdLst>
              <a:ahLst/>
              <a:cxnLst>
                <a:cxn ang="T4">
                  <a:pos x="T0" y="T1"/>
                </a:cxn>
                <a:cxn ang="T5">
                  <a:pos x="T2" y="T3"/>
                </a:cxn>
              </a:cxnLst>
              <a:rect l="T6" t="T7" r="T8" b="T9"/>
              <a:pathLst>
                <a:path w="8" h="8">
                  <a:moveTo>
                    <a:pt x="0" y="0"/>
                  </a:moveTo>
                  <a:cubicBezTo>
                    <a:pt x="3" y="2"/>
                    <a:pt x="6" y="5"/>
                    <a:pt x="8"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3" name="Freeform 165">
              <a:extLst>
                <a:ext uri="{FF2B5EF4-FFF2-40B4-BE49-F238E27FC236}">
                  <a16:creationId xmlns:a16="http://schemas.microsoft.com/office/drawing/2014/main" id="{C846A0CF-C184-41ED-BC41-E640BC872FAE}"/>
                </a:ext>
              </a:extLst>
            </p:cNvPr>
            <p:cNvSpPr>
              <a:spLocks/>
            </p:cNvSpPr>
            <p:nvPr/>
          </p:nvSpPr>
          <p:spPr bwMode="auto">
            <a:xfrm>
              <a:off x="2103" y="1821"/>
              <a:ext cx="20" cy="16"/>
            </a:xfrm>
            <a:custGeom>
              <a:avLst/>
              <a:gdLst>
                <a:gd name="T0" fmla="*/ 0 w 8"/>
                <a:gd name="T1" fmla="*/ 6 h 6"/>
                <a:gd name="T2" fmla="*/ 8 w 8"/>
                <a:gd name="T3" fmla="*/ 0 h 6"/>
                <a:gd name="T4" fmla="*/ 0 60000 65536"/>
                <a:gd name="T5" fmla="*/ 0 60000 65536"/>
                <a:gd name="T6" fmla="*/ 0 w 8"/>
                <a:gd name="T7" fmla="*/ 0 h 6"/>
                <a:gd name="T8" fmla="*/ 8 w 8"/>
                <a:gd name="T9" fmla="*/ 6 h 6"/>
              </a:gdLst>
              <a:ahLst/>
              <a:cxnLst>
                <a:cxn ang="T4">
                  <a:pos x="T0" y="T1"/>
                </a:cxn>
                <a:cxn ang="T5">
                  <a:pos x="T2" y="T3"/>
                </a:cxn>
              </a:cxnLst>
              <a:rect l="T6" t="T7" r="T8" b="T9"/>
              <a:pathLst>
                <a:path w="8" h="6">
                  <a:moveTo>
                    <a:pt x="0" y="6"/>
                  </a:moveTo>
                  <a:cubicBezTo>
                    <a:pt x="3" y="5"/>
                    <a:pt x="5" y="3"/>
                    <a:pt x="8"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4" name="Freeform 166">
              <a:extLst>
                <a:ext uri="{FF2B5EF4-FFF2-40B4-BE49-F238E27FC236}">
                  <a16:creationId xmlns:a16="http://schemas.microsoft.com/office/drawing/2014/main" id="{F633270B-3F4F-472B-8A8C-A62DADA8AAE1}"/>
                </a:ext>
              </a:extLst>
            </p:cNvPr>
            <p:cNvSpPr>
              <a:spLocks/>
            </p:cNvSpPr>
            <p:nvPr/>
          </p:nvSpPr>
          <p:spPr bwMode="auto">
            <a:xfrm>
              <a:off x="2193" y="1856"/>
              <a:ext cx="2" cy="16"/>
            </a:xfrm>
            <a:custGeom>
              <a:avLst/>
              <a:gdLst>
                <a:gd name="T0" fmla="*/ 0 w 1"/>
                <a:gd name="T1" fmla="*/ 0 h 6"/>
                <a:gd name="T2" fmla="*/ 1 w 1"/>
                <a:gd name="T3" fmla="*/ 6 h 6"/>
                <a:gd name="T4" fmla="*/ 0 60000 65536"/>
                <a:gd name="T5" fmla="*/ 0 60000 65536"/>
                <a:gd name="T6" fmla="*/ 0 w 1"/>
                <a:gd name="T7" fmla="*/ 0 h 6"/>
                <a:gd name="T8" fmla="*/ 1 w 1"/>
                <a:gd name="T9" fmla="*/ 6 h 6"/>
              </a:gdLst>
              <a:ahLst/>
              <a:cxnLst>
                <a:cxn ang="T4">
                  <a:pos x="T0" y="T1"/>
                </a:cxn>
                <a:cxn ang="T5">
                  <a:pos x="T2" y="T3"/>
                </a:cxn>
              </a:cxnLst>
              <a:rect l="T6" t="T7" r="T8" b="T9"/>
              <a:pathLst>
                <a:path w="1" h="6">
                  <a:moveTo>
                    <a:pt x="0" y="0"/>
                  </a:moveTo>
                  <a:cubicBezTo>
                    <a:pt x="1" y="2"/>
                    <a:pt x="1" y="4"/>
                    <a:pt x="1"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5" name="Freeform 167">
              <a:extLst>
                <a:ext uri="{FF2B5EF4-FFF2-40B4-BE49-F238E27FC236}">
                  <a16:creationId xmlns:a16="http://schemas.microsoft.com/office/drawing/2014/main" id="{65D35C75-7065-45E9-8ADC-34D1996096D4}"/>
                </a:ext>
              </a:extLst>
            </p:cNvPr>
            <p:cNvSpPr>
              <a:spLocks/>
            </p:cNvSpPr>
            <p:nvPr/>
          </p:nvSpPr>
          <p:spPr bwMode="auto">
            <a:xfrm>
              <a:off x="2120" y="1915"/>
              <a:ext cx="13" cy="10"/>
            </a:xfrm>
            <a:custGeom>
              <a:avLst/>
              <a:gdLst>
                <a:gd name="T0" fmla="*/ 0 w 5"/>
                <a:gd name="T1" fmla="*/ 0 h 4"/>
                <a:gd name="T2" fmla="*/ 5 w 5"/>
                <a:gd name="T3" fmla="*/ 4 h 4"/>
                <a:gd name="T4" fmla="*/ 0 60000 65536"/>
                <a:gd name="T5" fmla="*/ 0 60000 65536"/>
                <a:gd name="T6" fmla="*/ 0 w 5"/>
                <a:gd name="T7" fmla="*/ 0 h 4"/>
                <a:gd name="T8" fmla="*/ 5 w 5"/>
                <a:gd name="T9" fmla="*/ 4 h 4"/>
              </a:gdLst>
              <a:ahLst/>
              <a:cxnLst>
                <a:cxn ang="T4">
                  <a:pos x="T0" y="T1"/>
                </a:cxn>
                <a:cxn ang="T5">
                  <a:pos x="T2" y="T3"/>
                </a:cxn>
              </a:cxnLst>
              <a:rect l="T6" t="T7" r="T8" b="T9"/>
              <a:pathLst>
                <a:path w="5" h="4">
                  <a:moveTo>
                    <a:pt x="0" y="0"/>
                  </a:moveTo>
                  <a:cubicBezTo>
                    <a:pt x="1" y="2"/>
                    <a:pt x="3" y="3"/>
                    <a:pt x="5" y="4"/>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6" name="Freeform 168">
              <a:extLst>
                <a:ext uri="{FF2B5EF4-FFF2-40B4-BE49-F238E27FC236}">
                  <a16:creationId xmlns:a16="http://schemas.microsoft.com/office/drawing/2014/main" id="{C5088634-4EDD-4A67-AFD6-3F1A0D5EEAC7}"/>
                </a:ext>
              </a:extLst>
            </p:cNvPr>
            <p:cNvSpPr>
              <a:spLocks/>
            </p:cNvSpPr>
            <p:nvPr/>
          </p:nvSpPr>
          <p:spPr bwMode="auto">
            <a:xfrm>
              <a:off x="1965" y="1941"/>
              <a:ext cx="38" cy="24"/>
            </a:xfrm>
            <a:custGeom>
              <a:avLst/>
              <a:gdLst>
                <a:gd name="T0" fmla="*/ 15 w 15"/>
                <a:gd name="T1" fmla="*/ 0 h 9"/>
                <a:gd name="T2" fmla="*/ 0 w 15"/>
                <a:gd name="T3" fmla="*/ 4 h 9"/>
                <a:gd name="T4" fmla="*/ 15 w 15"/>
                <a:gd name="T5" fmla="*/ 8 h 9"/>
                <a:gd name="T6" fmla="*/ 0 60000 65536"/>
                <a:gd name="T7" fmla="*/ 0 60000 65536"/>
                <a:gd name="T8" fmla="*/ 0 60000 65536"/>
                <a:gd name="T9" fmla="*/ 0 w 15"/>
                <a:gd name="T10" fmla="*/ 0 h 9"/>
                <a:gd name="T11" fmla="*/ 15 w 15"/>
                <a:gd name="T12" fmla="*/ 9 h 9"/>
              </a:gdLst>
              <a:ahLst/>
              <a:cxnLst>
                <a:cxn ang="T6">
                  <a:pos x="T0" y="T1"/>
                </a:cxn>
                <a:cxn ang="T7">
                  <a:pos x="T2" y="T3"/>
                </a:cxn>
                <a:cxn ang="T8">
                  <a:pos x="T4" y="T5"/>
                </a:cxn>
              </a:cxnLst>
              <a:rect l="T9" t="T10" r="T11" b="T12"/>
              <a:pathLst>
                <a:path w="15" h="9">
                  <a:moveTo>
                    <a:pt x="15" y="0"/>
                  </a:moveTo>
                  <a:cubicBezTo>
                    <a:pt x="10" y="1"/>
                    <a:pt x="4" y="1"/>
                    <a:pt x="0" y="4"/>
                  </a:cubicBezTo>
                  <a:cubicBezTo>
                    <a:pt x="2" y="9"/>
                    <a:pt x="9" y="9"/>
                    <a:pt x="15"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7" name="Freeform 169">
              <a:extLst>
                <a:ext uri="{FF2B5EF4-FFF2-40B4-BE49-F238E27FC236}">
                  <a16:creationId xmlns:a16="http://schemas.microsoft.com/office/drawing/2014/main" id="{0AC2EB3E-CC27-4B85-855D-127BA2BFDCE3}"/>
                </a:ext>
              </a:extLst>
            </p:cNvPr>
            <p:cNvSpPr>
              <a:spLocks/>
            </p:cNvSpPr>
            <p:nvPr/>
          </p:nvSpPr>
          <p:spPr bwMode="auto">
            <a:xfrm>
              <a:off x="1923" y="2027"/>
              <a:ext cx="25" cy="45"/>
            </a:xfrm>
            <a:custGeom>
              <a:avLst/>
              <a:gdLst>
                <a:gd name="T0" fmla="*/ 6 w 10"/>
                <a:gd name="T1" fmla="*/ 17 h 17"/>
                <a:gd name="T2" fmla="*/ 10 w 10"/>
                <a:gd name="T3" fmla="*/ 9 h 17"/>
                <a:gd name="T4" fmla="*/ 0 60000 65536"/>
                <a:gd name="T5" fmla="*/ 0 60000 65536"/>
                <a:gd name="T6" fmla="*/ 0 w 10"/>
                <a:gd name="T7" fmla="*/ 0 h 17"/>
                <a:gd name="T8" fmla="*/ 10 w 10"/>
                <a:gd name="T9" fmla="*/ 17 h 17"/>
              </a:gdLst>
              <a:ahLst/>
              <a:cxnLst>
                <a:cxn ang="T4">
                  <a:pos x="T0" y="T1"/>
                </a:cxn>
                <a:cxn ang="T5">
                  <a:pos x="T2" y="T3"/>
                </a:cxn>
              </a:cxnLst>
              <a:rect l="T6" t="T7" r="T8" b="T9"/>
              <a:pathLst>
                <a:path w="10" h="17">
                  <a:moveTo>
                    <a:pt x="6" y="17"/>
                  </a:moveTo>
                  <a:cubicBezTo>
                    <a:pt x="0" y="9"/>
                    <a:pt x="5" y="0"/>
                    <a:pt x="10" y="9"/>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8" name="Freeform 170">
              <a:extLst>
                <a:ext uri="{FF2B5EF4-FFF2-40B4-BE49-F238E27FC236}">
                  <a16:creationId xmlns:a16="http://schemas.microsoft.com/office/drawing/2014/main" id="{B471E3E1-E8EC-4660-8CC9-4639C41DA272}"/>
                </a:ext>
              </a:extLst>
            </p:cNvPr>
            <p:cNvSpPr>
              <a:spLocks/>
            </p:cNvSpPr>
            <p:nvPr/>
          </p:nvSpPr>
          <p:spPr bwMode="auto">
            <a:xfrm>
              <a:off x="1763" y="2024"/>
              <a:ext cx="37" cy="37"/>
            </a:xfrm>
            <a:custGeom>
              <a:avLst/>
              <a:gdLst>
                <a:gd name="T0" fmla="*/ 0 w 15"/>
                <a:gd name="T1" fmla="*/ 7 h 14"/>
                <a:gd name="T2" fmla="*/ 1 w 15"/>
                <a:gd name="T3" fmla="*/ 0 h 14"/>
                <a:gd name="T4" fmla="*/ 0 60000 65536"/>
                <a:gd name="T5" fmla="*/ 0 60000 65536"/>
                <a:gd name="T6" fmla="*/ 0 w 15"/>
                <a:gd name="T7" fmla="*/ 0 h 14"/>
                <a:gd name="T8" fmla="*/ 15 w 15"/>
                <a:gd name="T9" fmla="*/ 14 h 14"/>
              </a:gdLst>
              <a:ahLst/>
              <a:cxnLst>
                <a:cxn ang="T4">
                  <a:pos x="T0" y="T1"/>
                </a:cxn>
                <a:cxn ang="T5">
                  <a:pos x="T2" y="T3"/>
                </a:cxn>
              </a:cxnLst>
              <a:rect l="T6" t="T7" r="T8" b="T9"/>
              <a:pathLst>
                <a:path w="15" h="14">
                  <a:moveTo>
                    <a:pt x="0" y="7"/>
                  </a:moveTo>
                  <a:cubicBezTo>
                    <a:pt x="7" y="14"/>
                    <a:pt x="15" y="3"/>
                    <a:pt x="1"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9" name="Freeform 171">
              <a:extLst>
                <a:ext uri="{FF2B5EF4-FFF2-40B4-BE49-F238E27FC236}">
                  <a16:creationId xmlns:a16="http://schemas.microsoft.com/office/drawing/2014/main" id="{A8EF2ACD-1B59-47B5-8229-B1C5D9094C30}"/>
                </a:ext>
              </a:extLst>
            </p:cNvPr>
            <p:cNvSpPr>
              <a:spLocks/>
            </p:cNvSpPr>
            <p:nvPr/>
          </p:nvSpPr>
          <p:spPr bwMode="auto">
            <a:xfrm>
              <a:off x="1830" y="1963"/>
              <a:ext cx="10" cy="13"/>
            </a:xfrm>
            <a:custGeom>
              <a:avLst/>
              <a:gdLst>
                <a:gd name="T0" fmla="*/ 0 w 4"/>
                <a:gd name="T1" fmla="*/ 5 h 5"/>
                <a:gd name="T2" fmla="*/ 4 w 4"/>
                <a:gd name="T3" fmla="*/ 0 h 5"/>
                <a:gd name="T4" fmla="*/ 0 60000 65536"/>
                <a:gd name="T5" fmla="*/ 0 60000 65536"/>
                <a:gd name="T6" fmla="*/ 0 w 4"/>
                <a:gd name="T7" fmla="*/ 0 h 5"/>
                <a:gd name="T8" fmla="*/ 4 w 4"/>
                <a:gd name="T9" fmla="*/ 5 h 5"/>
              </a:gdLst>
              <a:ahLst/>
              <a:cxnLst>
                <a:cxn ang="T4">
                  <a:pos x="T0" y="T1"/>
                </a:cxn>
                <a:cxn ang="T5">
                  <a:pos x="T2" y="T3"/>
                </a:cxn>
              </a:cxnLst>
              <a:rect l="T6" t="T7" r="T8" b="T9"/>
              <a:pathLst>
                <a:path w="4" h="5">
                  <a:moveTo>
                    <a:pt x="0" y="5"/>
                  </a:moveTo>
                  <a:cubicBezTo>
                    <a:pt x="1" y="4"/>
                    <a:pt x="2" y="2"/>
                    <a:pt x="4"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0" name="Freeform 172">
              <a:extLst>
                <a:ext uri="{FF2B5EF4-FFF2-40B4-BE49-F238E27FC236}">
                  <a16:creationId xmlns:a16="http://schemas.microsoft.com/office/drawing/2014/main" id="{DF74274A-7EE8-463E-BB46-3823654233B7}"/>
                </a:ext>
              </a:extLst>
            </p:cNvPr>
            <p:cNvSpPr>
              <a:spLocks/>
            </p:cNvSpPr>
            <p:nvPr/>
          </p:nvSpPr>
          <p:spPr bwMode="auto">
            <a:xfrm>
              <a:off x="1853" y="1883"/>
              <a:ext cx="22" cy="26"/>
            </a:xfrm>
            <a:custGeom>
              <a:avLst/>
              <a:gdLst>
                <a:gd name="T0" fmla="*/ 7 w 9"/>
                <a:gd name="T1" fmla="*/ 0 h 10"/>
                <a:gd name="T2" fmla="*/ 1 w 9"/>
                <a:gd name="T3" fmla="*/ 7 h 10"/>
                <a:gd name="T4" fmla="*/ 2 w 9"/>
                <a:gd name="T5" fmla="*/ 4 h 10"/>
                <a:gd name="T6" fmla="*/ 0 60000 65536"/>
                <a:gd name="T7" fmla="*/ 0 60000 65536"/>
                <a:gd name="T8" fmla="*/ 0 60000 65536"/>
                <a:gd name="T9" fmla="*/ 0 w 9"/>
                <a:gd name="T10" fmla="*/ 0 h 10"/>
                <a:gd name="T11" fmla="*/ 9 w 9"/>
                <a:gd name="T12" fmla="*/ 10 h 10"/>
              </a:gdLst>
              <a:ahLst/>
              <a:cxnLst>
                <a:cxn ang="T6">
                  <a:pos x="T0" y="T1"/>
                </a:cxn>
                <a:cxn ang="T7">
                  <a:pos x="T2" y="T3"/>
                </a:cxn>
                <a:cxn ang="T8">
                  <a:pos x="T4" y="T5"/>
                </a:cxn>
              </a:cxnLst>
              <a:rect l="T9" t="T10" r="T11" b="T12"/>
              <a:pathLst>
                <a:path w="9" h="10">
                  <a:moveTo>
                    <a:pt x="7" y="0"/>
                  </a:moveTo>
                  <a:cubicBezTo>
                    <a:pt x="9" y="6"/>
                    <a:pt x="6" y="10"/>
                    <a:pt x="1" y="7"/>
                  </a:cubicBezTo>
                  <a:cubicBezTo>
                    <a:pt x="0" y="6"/>
                    <a:pt x="1" y="6"/>
                    <a:pt x="2" y="4"/>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1" name="Freeform 173">
              <a:extLst>
                <a:ext uri="{FF2B5EF4-FFF2-40B4-BE49-F238E27FC236}">
                  <a16:creationId xmlns:a16="http://schemas.microsoft.com/office/drawing/2014/main" id="{7E7D5AA8-231D-4D38-8A09-15DFE1DA1F53}"/>
                </a:ext>
              </a:extLst>
            </p:cNvPr>
            <p:cNvSpPr>
              <a:spLocks/>
            </p:cNvSpPr>
            <p:nvPr/>
          </p:nvSpPr>
          <p:spPr bwMode="auto">
            <a:xfrm>
              <a:off x="1950" y="2307"/>
              <a:ext cx="23" cy="13"/>
            </a:xfrm>
            <a:custGeom>
              <a:avLst/>
              <a:gdLst>
                <a:gd name="T0" fmla="*/ 0 w 9"/>
                <a:gd name="T1" fmla="*/ 5 h 5"/>
                <a:gd name="T2" fmla="*/ 9 w 9"/>
                <a:gd name="T3" fmla="*/ 0 h 5"/>
                <a:gd name="T4" fmla="*/ 0 60000 65536"/>
                <a:gd name="T5" fmla="*/ 0 60000 65536"/>
                <a:gd name="T6" fmla="*/ 0 w 9"/>
                <a:gd name="T7" fmla="*/ 0 h 5"/>
                <a:gd name="T8" fmla="*/ 9 w 9"/>
                <a:gd name="T9" fmla="*/ 5 h 5"/>
              </a:gdLst>
              <a:ahLst/>
              <a:cxnLst>
                <a:cxn ang="T4">
                  <a:pos x="T0" y="T1"/>
                </a:cxn>
                <a:cxn ang="T5">
                  <a:pos x="T2" y="T3"/>
                </a:cxn>
              </a:cxnLst>
              <a:rect l="T6" t="T7" r="T8" b="T9"/>
              <a:pathLst>
                <a:path w="9" h="5">
                  <a:moveTo>
                    <a:pt x="0" y="5"/>
                  </a:moveTo>
                  <a:cubicBezTo>
                    <a:pt x="3" y="5"/>
                    <a:pt x="6" y="3"/>
                    <a:pt x="9"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2" name="Freeform 174">
              <a:extLst>
                <a:ext uri="{FF2B5EF4-FFF2-40B4-BE49-F238E27FC236}">
                  <a16:creationId xmlns:a16="http://schemas.microsoft.com/office/drawing/2014/main" id="{19E12429-34A5-4B7B-ACC6-04F3197D311C}"/>
                </a:ext>
              </a:extLst>
            </p:cNvPr>
            <p:cNvSpPr>
              <a:spLocks/>
            </p:cNvSpPr>
            <p:nvPr/>
          </p:nvSpPr>
          <p:spPr bwMode="auto">
            <a:xfrm>
              <a:off x="1813" y="2267"/>
              <a:ext cx="27" cy="40"/>
            </a:xfrm>
            <a:custGeom>
              <a:avLst/>
              <a:gdLst>
                <a:gd name="T0" fmla="*/ 0 w 11"/>
                <a:gd name="T1" fmla="*/ 7 h 15"/>
                <a:gd name="T2" fmla="*/ 0 w 11"/>
                <a:gd name="T3" fmla="*/ 0 h 15"/>
                <a:gd name="T4" fmla="*/ 0 60000 65536"/>
                <a:gd name="T5" fmla="*/ 0 60000 65536"/>
                <a:gd name="T6" fmla="*/ 0 w 11"/>
                <a:gd name="T7" fmla="*/ 0 h 15"/>
                <a:gd name="T8" fmla="*/ 11 w 11"/>
                <a:gd name="T9" fmla="*/ 15 h 15"/>
              </a:gdLst>
              <a:ahLst/>
              <a:cxnLst>
                <a:cxn ang="T4">
                  <a:pos x="T0" y="T1"/>
                </a:cxn>
                <a:cxn ang="T5">
                  <a:pos x="T2" y="T3"/>
                </a:cxn>
              </a:cxnLst>
              <a:rect l="T6" t="T7" r="T8" b="T9"/>
              <a:pathLst>
                <a:path w="11" h="15">
                  <a:moveTo>
                    <a:pt x="0" y="7"/>
                  </a:moveTo>
                  <a:cubicBezTo>
                    <a:pt x="6" y="15"/>
                    <a:pt x="11" y="5"/>
                    <a:pt x="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3" name="Freeform 175">
              <a:extLst>
                <a:ext uri="{FF2B5EF4-FFF2-40B4-BE49-F238E27FC236}">
                  <a16:creationId xmlns:a16="http://schemas.microsoft.com/office/drawing/2014/main" id="{137A8688-6EF0-4143-BF2E-C8488A3CB51C}"/>
                </a:ext>
              </a:extLst>
            </p:cNvPr>
            <p:cNvSpPr>
              <a:spLocks/>
            </p:cNvSpPr>
            <p:nvPr/>
          </p:nvSpPr>
          <p:spPr bwMode="auto">
            <a:xfrm>
              <a:off x="1865" y="2211"/>
              <a:ext cx="8" cy="24"/>
            </a:xfrm>
            <a:custGeom>
              <a:avLst/>
              <a:gdLst>
                <a:gd name="T0" fmla="*/ 0 w 3"/>
                <a:gd name="T1" fmla="*/ 9 h 9"/>
                <a:gd name="T2" fmla="*/ 3 w 3"/>
                <a:gd name="T3" fmla="*/ 0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0" y="9"/>
                  </a:moveTo>
                  <a:cubicBezTo>
                    <a:pt x="0" y="6"/>
                    <a:pt x="1" y="3"/>
                    <a:pt x="3"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4" name="Freeform 176">
              <a:extLst>
                <a:ext uri="{FF2B5EF4-FFF2-40B4-BE49-F238E27FC236}">
                  <a16:creationId xmlns:a16="http://schemas.microsoft.com/office/drawing/2014/main" id="{1CD5343B-D6C4-4BB3-8721-40F11A8F9893}"/>
                </a:ext>
              </a:extLst>
            </p:cNvPr>
            <p:cNvSpPr>
              <a:spLocks/>
            </p:cNvSpPr>
            <p:nvPr/>
          </p:nvSpPr>
          <p:spPr bwMode="auto">
            <a:xfrm>
              <a:off x="1795" y="2205"/>
              <a:ext cx="25" cy="16"/>
            </a:xfrm>
            <a:custGeom>
              <a:avLst/>
              <a:gdLst>
                <a:gd name="T0" fmla="*/ 0 w 10"/>
                <a:gd name="T1" fmla="*/ 6 h 6"/>
                <a:gd name="T2" fmla="*/ 10 w 10"/>
                <a:gd name="T3" fmla="*/ 0 h 6"/>
                <a:gd name="T4" fmla="*/ 0 60000 65536"/>
                <a:gd name="T5" fmla="*/ 0 60000 65536"/>
                <a:gd name="T6" fmla="*/ 0 w 10"/>
                <a:gd name="T7" fmla="*/ 0 h 6"/>
                <a:gd name="T8" fmla="*/ 10 w 10"/>
                <a:gd name="T9" fmla="*/ 6 h 6"/>
              </a:gdLst>
              <a:ahLst/>
              <a:cxnLst>
                <a:cxn ang="T4">
                  <a:pos x="T0" y="T1"/>
                </a:cxn>
                <a:cxn ang="T5">
                  <a:pos x="T2" y="T3"/>
                </a:cxn>
              </a:cxnLst>
              <a:rect l="T6" t="T7" r="T8" b="T9"/>
              <a:pathLst>
                <a:path w="10" h="6">
                  <a:moveTo>
                    <a:pt x="0" y="6"/>
                  </a:moveTo>
                  <a:cubicBezTo>
                    <a:pt x="3" y="5"/>
                    <a:pt x="6" y="3"/>
                    <a:pt x="1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5" name="Freeform 177">
              <a:extLst>
                <a:ext uri="{FF2B5EF4-FFF2-40B4-BE49-F238E27FC236}">
                  <a16:creationId xmlns:a16="http://schemas.microsoft.com/office/drawing/2014/main" id="{8B22A781-071E-4DB6-8C1F-F2F54ACB8959}"/>
                </a:ext>
              </a:extLst>
            </p:cNvPr>
            <p:cNvSpPr>
              <a:spLocks/>
            </p:cNvSpPr>
            <p:nvPr/>
          </p:nvSpPr>
          <p:spPr bwMode="auto">
            <a:xfrm>
              <a:off x="1690" y="2341"/>
              <a:ext cx="50" cy="46"/>
            </a:xfrm>
            <a:custGeom>
              <a:avLst/>
              <a:gdLst>
                <a:gd name="T0" fmla="*/ 5 w 20"/>
                <a:gd name="T1" fmla="*/ 0 h 17"/>
                <a:gd name="T2" fmla="*/ 0 w 20"/>
                <a:gd name="T3" fmla="*/ 6 h 17"/>
                <a:gd name="T4" fmla="*/ 0 60000 65536"/>
                <a:gd name="T5" fmla="*/ 0 60000 65536"/>
                <a:gd name="T6" fmla="*/ 0 w 20"/>
                <a:gd name="T7" fmla="*/ 0 h 17"/>
                <a:gd name="T8" fmla="*/ 20 w 20"/>
                <a:gd name="T9" fmla="*/ 17 h 17"/>
              </a:gdLst>
              <a:ahLst/>
              <a:cxnLst>
                <a:cxn ang="T4">
                  <a:pos x="T0" y="T1"/>
                </a:cxn>
                <a:cxn ang="T5">
                  <a:pos x="T2" y="T3"/>
                </a:cxn>
              </a:cxnLst>
              <a:rect l="T6" t="T7" r="T8" b="T9"/>
              <a:pathLst>
                <a:path w="20" h="17">
                  <a:moveTo>
                    <a:pt x="5" y="0"/>
                  </a:moveTo>
                  <a:cubicBezTo>
                    <a:pt x="20" y="7"/>
                    <a:pt x="2" y="17"/>
                    <a:pt x="0"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6" name="Freeform 178">
              <a:extLst>
                <a:ext uri="{FF2B5EF4-FFF2-40B4-BE49-F238E27FC236}">
                  <a16:creationId xmlns:a16="http://schemas.microsoft.com/office/drawing/2014/main" id="{0D1EEE4B-611A-4F63-910D-1D61462AB970}"/>
                </a:ext>
              </a:extLst>
            </p:cNvPr>
            <p:cNvSpPr>
              <a:spLocks/>
            </p:cNvSpPr>
            <p:nvPr/>
          </p:nvSpPr>
          <p:spPr bwMode="auto">
            <a:xfrm>
              <a:off x="1730" y="2421"/>
              <a:ext cx="30" cy="24"/>
            </a:xfrm>
            <a:custGeom>
              <a:avLst/>
              <a:gdLst>
                <a:gd name="T0" fmla="*/ 2 w 12"/>
                <a:gd name="T1" fmla="*/ 0 h 9"/>
                <a:gd name="T2" fmla="*/ 12 w 12"/>
                <a:gd name="T3" fmla="*/ 7 h 9"/>
                <a:gd name="T4" fmla="*/ 0 w 12"/>
                <a:gd name="T5" fmla="*/ 6 h 9"/>
                <a:gd name="T6" fmla="*/ 0 60000 65536"/>
                <a:gd name="T7" fmla="*/ 0 60000 65536"/>
                <a:gd name="T8" fmla="*/ 0 60000 65536"/>
                <a:gd name="T9" fmla="*/ 0 w 12"/>
                <a:gd name="T10" fmla="*/ 0 h 9"/>
                <a:gd name="T11" fmla="*/ 12 w 12"/>
                <a:gd name="T12" fmla="*/ 9 h 9"/>
              </a:gdLst>
              <a:ahLst/>
              <a:cxnLst>
                <a:cxn ang="T6">
                  <a:pos x="T0" y="T1"/>
                </a:cxn>
                <a:cxn ang="T7">
                  <a:pos x="T2" y="T3"/>
                </a:cxn>
                <a:cxn ang="T8">
                  <a:pos x="T4" y="T5"/>
                </a:cxn>
              </a:cxnLst>
              <a:rect l="T9" t="T10" r="T11" b="T12"/>
              <a:pathLst>
                <a:path w="12" h="9">
                  <a:moveTo>
                    <a:pt x="2" y="0"/>
                  </a:moveTo>
                  <a:cubicBezTo>
                    <a:pt x="6" y="0"/>
                    <a:pt x="11" y="3"/>
                    <a:pt x="12" y="7"/>
                  </a:cubicBezTo>
                  <a:cubicBezTo>
                    <a:pt x="8" y="9"/>
                    <a:pt x="3" y="8"/>
                    <a:pt x="0"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7" name="Freeform 179">
              <a:extLst>
                <a:ext uri="{FF2B5EF4-FFF2-40B4-BE49-F238E27FC236}">
                  <a16:creationId xmlns:a16="http://schemas.microsoft.com/office/drawing/2014/main" id="{7A6507C5-A0EE-4DC6-B64A-4284EC8453E2}"/>
                </a:ext>
              </a:extLst>
            </p:cNvPr>
            <p:cNvSpPr>
              <a:spLocks/>
            </p:cNvSpPr>
            <p:nvPr/>
          </p:nvSpPr>
          <p:spPr bwMode="auto">
            <a:xfrm>
              <a:off x="1888" y="2549"/>
              <a:ext cx="10" cy="14"/>
            </a:xfrm>
            <a:custGeom>
              <a:avLst/>
              <a:gdLst>
                <a:gd name="T0" fmla="*/ 0 w 4"/>
                <a:gd name="T1" fmla="*/ 5 h 5"/>
                <a:gd name="T2" fmla="*/ 4 w 4"/>
                <a:gd name="T3" fmla="*/ 0 h 5"/>
                <a:gd name="T4" fmla="*/ 0 60000 65536"/>
                <a:gd name="T5" fmla="*/ 0 60000 65536"/>
                <a:gd name="T6" fmla="*/ 0 w 4"/>
                <a:gd name="T7" fmla="*/ 0 h 5"/>
                <a:gd name="T8" fmla="*/ 4 w 4"/>
                <a:gd name="T9" fmla="*/ 5 h 5"/>
              </a:gdLst>
              <a:ahLst/>
              <a:cxnLst>
                <a:cxn ang="T4">
                  <a:pos x="T0" y="T1"/>
                </a:cxn>
                <a:cxn ang="T5">
                  <a:pos x="T2" y="T3"/>
                </a:cxn>
              </a:cxnLst>
              <a:rect l="T6" t="T7" r="T8" b="T9"/>
              <a:pathLst>
                <a:path w="4" h="5">
                  <a:moveTo>
                    <a:pt x="0" y="5"/>
                  </a:moveTo>
                  <a:cubicBezTo>
                    <a:pt x="1" y="4"/>
                    <a:pt x="2" y="2"/>
                    <a:pt x="4"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8" name="Freeform 180">
              <a:extLst>
                <a:ext uri="{FF2B5EF4-FFF2-40B4-BE49-F238E27FC236}">
                  <a16:creationId xmlns:a16="http://schemas.microsoft.com/office/drawing/2014/main" id="{FFE29C0B-F101-451E-9971-095D8870CC56}"/>
                </a:ext>
              </a:extLst>
            </p:cNvPr>
            <p:cNvSpPr>
              <a:spLocks/>
            </p:cNvSpPr>
            <p:nvPr/>
          </p:nvSpPr>
          <p:spPr bwMode="auto">
            <a:xfrm>
              <a:off x="2018" y="2571"/>
              <a:ext cx="15" cy="10"/>
            </a:xfrm>
            <a:custGeom>
              <a:avLst/>
              <a:gdLst>
                <a:gd name="T0" fmla="*/ 0 w 6"/>
                <a:gd name="T1" fmla="*/ 4 h 4"/>
                <a:gd name="T2" fmla="*/ 6 w 6"/>
                <a:gd name="T3" fmla="*/ 0 h 4"/>
                <a:gd name="T4" fmla="*/ 0 60000 65536"/>
                <a:gd name="T5" fmla="*/ 0 60000 65536"/>
                <a:gd name="T6" fmla="*/ 0 w 6"/>
                <a:gd name="T7" fmla="*/ 0 h 4"/>
                <a:gd name="T8" fmla="*/ 6 w 6"/>
                <a:gd name="T9" fmla="*/ 4 h 4"/>
              </a:gdLst>
              <a:ahLst/>
              <a:cxnLst>
                <a:cxn ang="T4">
                  <a:pos x="T0" y="T1"/>
                </a:cxn>
                <a:cxn ang="T5">
                  <a:pos x="T2" y="T3"/>
                </a:cxn>
              </a:cxnLst>
              <a:rect l="T6" t="T7" r="T8" b="T9"/>
              <a:pathLst>
                <a:path w="6" h="4">
                  <a:moveTo>
                    <a:pt x="0" y="4"/>
                  </a:moveTo>
                  <a:cubicBezTo>
                    <a:pt x="2" y="4"/>
                    <a:pt x="4" y="2"/>
                    <a:pt x="6"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9" name="Freeform 181">
              <a:extLst>
                <a:ext uri="{FF2B5EF4-FFF2-40B4-BE49-F238E27FC236}">
                  <a16:creationId xmlns:a16="http://schemas.microsoft.com/office/drawing/2014/main" id="{121FC63B-440F-4C5C-93D5-6675FBAA19EC}"/>
                </a:ext>
              </a:extLst>
            </p:cNvPr>
            <p:cNvSpPr>
              <a:spLocks/>
            </p:cNvSpPr>
            <p:nvPr/>
          </p:nvSpPr>
          <p:spPr bwMode="auto">
            <a:xfrm>
              <a:off x="2233" y="2483"/>
              <a:ext cx="12" cy="2"/>
            </a:xfrm>
            <a:custGeom>
              <a:avLst/>
              <a:gdLst>
                <a:gd name="T0" fmla="*/ 0 w 5"/>
                <a:gd name="T1" fmla="*/ 0 h 1"/>
                <a:gd name="T2" fmla="*/ 5 w 5"/>
                <a:gd name="T3" fmla="*/ 0 h 1"/>
                <a:gd name="T4" fmla="*/ 0 60000 65536"/>
                <a:gd name="T5" fmla="*/ 0 60000 65536"/>
                <a:gd name="T6" fmla="*/ 0 w 5"/>
                <a:gd name="T7" fmla="*/ 0 h 1"/>
                <a:gd name="T8" fmla="*/ 5 w 5"/>
                <a:gd name="T9" fmla="*/ 1 h 1"/>
              </a:gdLst>
              <a:ahLst/>
              <a:cxnLst>
                <a:cxn ang="T4">
                  <a:pos x="T0" y="T1"/>
                </a:cxn>
                <a:cxn ang="T5">
                  <a:pos x="T2" y="T3"/>
                </a:cxn>
              </a:cxnLst>
              <a:rect l="T6" t="T7" r="T8" b="T9"/>
              <a:pathLst>
                <a:path w="5" h="1">
                  <a:moveTo>
                    <a:pt x="0" y="0"/>
                  </a:moveTo>
                  <a:cubicBezTo>
                    <a:pt x="1" y="1"/>
                    <a:pt x="3" y="1"/>
                    <a:pt x="5"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0" name="Freeform 182">
              <a:extLst>
                <a:ext uri="{FF2B5EF4-FFF2-40B4-BE49-F238E27FC236}">
                  <a16:creationId xmlns:a16="http://schemas.microsoft.com/office/drawing/2014/main" id="{73BB9A96-6BF1-43C2-AF37-60E5F835C10D}"/>
                </a:ext>
              </a:extLst>
            </p:cNvPr>
            <p:cNvSpPr>
              <a:spLocks/>
            </p:cNvSpPr>
            <p:nvPr/>
          </p:nvSpPr>
          <p:spPr bwMode="auto">
            <a:xfrm>
              <a:off x="2198" y="2512"/>
              <a:ext cx="7" cy="16"/>
            </a:xfrm>
            <a:custGeom>
              <a:avLst/>
              <a:gdLst>
                <a:gd name="T0" fmla="*/ 0 w 3"/>
                <a:gd name="T1" fmla="*/ 0 h 6"/>
                <a:gd name="T2" fmla="*/ 3 w 3"/>
                <a:gd name="T3" fmla="*/ 6 h 6"/>
                <a:gd name="T4" fmla="*/ 0 60000 65536"/>
                <a:gd name="T5" fmla="*/ 0 60000 65536"/>
                <a:gd name="T6" fmla="*/ 0 w 3"/>
                <a:gd name="T7" fmla="*/ 0 h 6"/>
                <a:gd name="T8" fmla="*/ 3 w 3"/>
                <a:gd name="T9" fmla="*/ 6 h 6"/>
              </a:gdLst>
              <a:ahLst/>
              <a:cxnLst>
                <a:cxn ang="T4">
                  <a:pos x="T0" y="T1"/>
                </a:cxn>
                <a:cxn ang="T5">
                  <a:pos x="T2" y="T3"/>
                </a:cxn>
              </a:cxnLst>
              <a:rect l="T6" t="T7" r="T8" b="T9"/>
              <a:pathLst>
                <a:path w="3" h="6">
                  <a:moveTo>
                    <a:pt x="0" y="0"/>
                  </a:moveTo>
                  <a:cubicBezTo>
                    <a:pt x="0" y="2"/>
                    <a:pt x="2" y="5"/>
                    <a:pt x="3"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1" name="Freeform 183">
              <a:extLst>
                <a:ext uri="{FF2B5EF4-FFF2-40B4-BE49-F238E27FC236}">
                  <a16:creationId xmlns:a16="http://schemas.microsoft.com/office/drawing/2014/main" id="{B9747548-384A-4963-9A38-8E12FD205928}"/>
                </a:ext>
              </a:extLst>
            </p:cNvPr>
            <p:cNvSpPr>
              <a:spLocks/>
            </p:cNvSpPr>
            <p:nvPr/>
          </p:nvSpPr>
          <p:spPr bwMode="auto">
            <a:xfrm>
              <a:off x="2295" y="2285"/>
              <a:ext cx="20" cy="22"/>
            </a:xfrm>
            <a:custGeom>
              <a:avLst/>
              <a:gdLst>
                <a:gd name="T0" fmla="*/ 8 w 8"/>
                <a:gd name="T1" fmla="*/ 8 h 8"/>
                <a:gd name="T2" fmla="*/ 0 w 8"/>
                <a:gd name="T3" fmla="*/ 0 h 8"/>
                <a:gd name="T4" fmla="*/ 0 60000 65536"/>
                <a:gd name="T5" fmla="*/ 0 60000 65536"/>
                <a:gd name="T6" fmla="*/ 0 w 8"/>
                <a:gd name="T7" fmla="*/ 0 h 8"/>
                <a:gd name="T8" fmla="*/ 8 w 8"/>
                <a:gd name="T9" fmla="*/ 8 h 8"/>
              </a:gdLst>
              <a:ahLst/>
              <a:cxnLst>
                <a:cxn ang="T4">
                  <a:pos x="T0" y="T1"/>
                </a:cxn>
                <a:cxn ang="T5">
                  <a:pos x="T2" y="T3"/>
                </a:cxn>
              </a:cxnLst>
              <a:rect l="T6" t="T7" r="T8" b="T9"/>
              <a:pathLst>
                <a:path w="8" h="8">
                  <a:moveTo>
                    <a:pt x="8" y="8"/>
                  </a:moveTo>
                  <a:cubicBezTo>
                    <a:pt x="5" y="6"/>
                    <a:pt x="2" y="3"/>
                    <a:pt x="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2" name="Freeform 184">
              <a:extLst>
                <a:ext uri="{FF2B5EF4-FFF2-40B4-BE49-F238E27FC236}">
                  <a16:creationId xmlns:a16="http://schemas.microsoft.com/office/drawing/2014/main" id="{D04126DB-FD35-483B-ABEB-31A3706E9C05}"/>
                </a:ext>
              </a:extLst>
            </p:cNvPr>
            <p:cNvSpPr>
              <a:spLocks/>
            </p:cNvSpPr>
            <p:nvPr/>
          </p:nvSpPr>
          <p:spPr bwMode="auto">
            <a:xfrm>
              <a:off x="2198" y="2291"/>
              <a:ext cx="35" cy="34"/>
            </a:xfrm>
            <a:custGeom>
              <a:avLst/>
              <a:gdLst>
                <a:gd name="T0" fmla="*/ 0 w 14"/>
                <a:gd name="T1" fmla="*/ 7 h 13"/>
                <a:gd name="T2" fmla="*/ 13 w 14"/>
                <a:gd name="T3" fmla="*/ 0 h 13"/>
                <a:gd name="T4" fmla="*/ 6 w 14"/>
                <a:gd name="T5" fmla="*/ 13 h 13"/>
                <a:gd name="T6" fmla="*/ 0 60000 65536"/>
                <a:gd name="T7" fmla="*/ 0 60000 65536"/>
                <a:gd name="T8" fmla="*/ 0 60000 65536"/>
                <a:gd name="T9" fmla="*/ 0 w 14"/>
                <a:gd name="T10" fmla="*/ 0 h 13"/>
                <a:gd name="T11" fmla="*/ 14 w 14"/>
                <a:gd name="T12" fmla="*/ 13 h 13"/>
              </a:gdLst>
              <a:ahLst/>
              <a:cxnLst>
                <a:cxn ang="T6">
                  <a:pos x="T0" y="T1"/>
                </a:cxn>
                <a:cxn ang="T7">
                  <a:pos x="T2" y="T3"/>
                </a:cxn>
                <a:cxn ang="T8">
                  <a:pos x="T4" y="T5"/>
                </a:cxn>
              </a:cxnLst>
              <a:rect l="T9" t="T10" r="T11" b="T12"/>
              <a:pathLst>
                <a:path w="14" h="13">
                  <a:moveTo>
                    <a:pt x="0" y="7"/>
                  </a:moveTo>
                  <a:cubicBezTo>
                    <a:pt x="5" y="5"/>
                    <a:pt x="9" y="1"/>
                    <a:pt x="13" y="0"/>
                  </a:cubicBezTo>
                  <a:cubicBezTo>
                    <a:pt x="14" y="5"/>
                    <a:pt x="10" y="9"/>
                    <a:pt x="6" y="1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3" name="Freeform 185">
              <a:extLst>
                <a:ext uri="{FF2B5EF4-FFF2-40B4-BE49-F238E27FC236}">
                  <a16:creationId xmlns:a16="http://schemas.microsoft.com/office/drawing/2014/main" id="{2CE0D54A-DCA8-4448-9B63-3A8C3DDFC721}"/>
                </a:ext>
              </a:extLst>
            </p:cNvPr>
            <p:cNvSpPr>
              <a:spLocks/>
            </p:cNvSpPr>
            <p:nvPr/>
          </p:nvSpPr>
          <p:spPr bwMode="auto">
            <a:xfrm>
              <a:off x="2223" y="2171"/>
              <a:ext cx="7" cy="29"/>
            </a:xfrm>
            <a:custGeom>
              <a:avLst/>
              <a:gdLst>
                <a:gd name="T0" fmla="*/ 3 w 3"/>
                <a:gd name="T1" fmla="*/ 0 h 11"/>
                <a:gd name="T2" fmla="*/ 1 w 3"/>
                <a:gd name="T3" fmla="*/ 11 h 11"/>
                <a:gd name="T4" fmla="*/ 0 60000 65536"/>
                <a:gd name="T5" fmla="*/ 0 60000 65536"/>
                <a:gd name="T6" fmla="*/ 0 w 3"/>
                <a:gd name="T7" fmla="*/ 0 h 11"/>
                <a:gd name="T8" fmla="*/ 3 w 3"/>
                <a:gd name="T9" fmla="*/ 11 h 11"/>
              </a:gdLst>
              <a:ahLst/>
              <a:cxnLst>
                <a:cxn ang="T4">
                  <a:pos x="T0" y="T1"/>
                </a:cxn>
                <a:cxn ang="T5">
                  <a:pos x="T2" y="T3"/>
                </a:cxn>
              </a:cxnLst>
              <a:rect l="T6" t="T7" r="T8" b="T9"/>
              <a:pathLst>
                <a:path w="3" h="11">
                  <a:moveTo>
                    <a:pt x="3" y="0"/>
                  </a:moveTo>
                  <a:cubicBezTo>
                    <a:pt x="1" y="4"/>
                    <a:pt x="0" y="8"/>
                    <a:pt x="1" y="11"/>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4" name="Freeform 186">
              <a:extLst>
                <a:ext uri="{FF2B5EF4-FFF2-40B4-BE49-F238E27FC236}">
                  <a16:creationId xmlns:a16="http://schemas.microsoft.com/office/drawing/2014/main" id="{3EB15F76-41D3-4020-A2B8-1A2C037B2DD7}"/>
                </a:ext>
              </a:extLst>
            </p:cNvPr>
            <p:cNvSpPr>
              <a:spLocks/>
            </p:cNvSpPr>
            <p:nvPr/>
          </p:nvSpPr>
          <p:spPr bwMode="auto">
            <a:xfrm>
              <a:off x="2195" y="2109"/>
              <a:ext cx="25" cy="27"/>
            </a:xfrm>
            <a:custGeom>
              <a:avLst/>
              <a:gdLst>
                <a:gd name="T0" fmla="*/ 0 w 10"/>
                <a:gd name="T1" fmla="*/ 0 h 10"/>
                <a:gd name="T2" fmla="*/ 10 w 10"/>
                <a:gd name="T3" fmla="*/ 10 h 10"/>
                <a:gd name="T4" fmla="*/ 0 60000 65536"/>
                <a:gd name="T5" fmla="*/ 0 60000 65536"/>
                <a:gd name="T6" fmla="*/ 0 w 10"/>
                <a:gd name="T7" fmla="*/ 0 h 10"/>
                <a:gd name="T8" fmla="*/ 10 w 10"/>
                <a:gd name="T9" fmla="*/ 10 h 10"/>
              </a:gdLst>
              <a:ahLst/>
              <a:cxnLst>
                <a:cxn ang="T4">
                  <a:pos x="T0" y="T1"/>
                </a:cxn>
                <a:cxn ang="T5">
                  <a:pos x="T2" y="T3"/>
                </a:cxn>
              </a:cxnLst>
              <a:rect l="T6" t="T7" r="T8" b="T9"/>
              <a:pathLst>
                <a:path w="10" h="10">
                  <a:moveTo>
                    <a:pt x="0" y="0"/>
                  </a:moveTo>
                  <a:cubicBezTo>
                    <a:pt x="1" y="5"/>
                    <a:pt x="5" y="8"/>
                    <a:pt x="10" y="1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5" name="Freeform 187">
              <a:extLst>
                <a:ext uri="{FF2B5EF4-FFF2-40B4-BE49-F238E27FC236}">
                  <a16:creationId xmlns:a16="http://schemas.microsoft.com/office/drawing/2014/main" id="{A2574AB3-FA6D-4AD8-87B6-E724349AA9BC}"/>
                </a:ext>
              </a:extLst>
            </p:cNvPr>
            <p:cNvSpPr>
              <a:spLocks/>
            </p:cNvSpPr>
            <p:nvPr/>
          </p:nvSpPr>
          <p:spPr bwMode="auto">
            <a:xfrm>
              <a:off x="1970" y="2384"/>
              <a:ext cx="20" cy="3"/>
            </a:xfrm>
            <a:custGeom>
              <a:avLst/>
              <a:gdLst>
                <a:gd name="T0" fmla="*/ 0 w 8"/>
                <a:gd name="T1" fmla="*/ 0 h 1"/>
                <a:gd name="T2" fmla="*/ 8 w 8"/>
                <a:gd name="T3" fmla="*/ 1 h 1"/>
                <a:gd name="T4" fmla="*/ 0 60000 65536"/>
                <a:gd name="T5" fmla="*/ 0 60000 65536"/>
                <a:gd name="T6" fmla="*/ 0 w 8"/>
                <a:gd name="T7" fmla="*/ 0 h 1"/>
                <a:gd name="T8" fmla="*/ 8 w 8"/>
                <a:gd name="T9" fmla="*/ 1 h 1"/>
              </a:gdLst>
              <a:ahLst/>
              <a:cxnLst>
                <a:cxn ang="T4">
                  <a:pos x="T0" y="T1"/>
                </a:cxn>
                <a:cxn ang="T5">
                  <a:pos x="T2" y="T3"/>
                </a:cxn>
              </a:cxnLst>
              <a:rect l="T6" t="T7" r="T8" b="T9"/>
              <a:pathLst>
                <a:path w="8" h="1">
                  <a:moveTo>
                    <a:pt x="0" y="0"/>
                  </a:moveTo>
                  <a:cubicBezTo>
                    <a:pt x="2" y="1"/>
                    <a:pt x="5" y="1"/>
                    <a:pt x="8" y="1"/>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6" name="Freeform 188">
              <a:extLst>
                <a:ext uri="{FF2B5EF4-FFF2-40B4-BE49-F238E27FC236}">
                  <a16:creationId xmlns:a16="http://schemas.microsoft.com/office/drawing/2014/main" id="{8029CE78-72B5-4183-B7D0-89FBFE8A8BA9}"/>
                </a:ext>
              </a:extLst>
            </p:cNvPr>
            <p:cNvSpPr>
              <a:spLocks/>
            </p:cNvSpPr>
            <p:nvPr/>
          </p:nvSpPr>
          <p:spPr bwMode="auto">
            <a:xfrm>
              <a:off x="2013" y="2325"/>
              <a:ext cx="10" cy="19"/>
            </a:xfrm>
            <a:custGeom>
              <a:avLst/>
              <a:gdLst>
                <a:gd name="T0" fmla="*/ 4 w 4"/>
                <a:gd name="T1" fmla="*/ 7 h 7"/>
                <a:gd name="T2" fmla="*/ 2 w 4"/>
                <a:gd name="T3" fmla="*/ 0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7"/>
                  </a:moveTo>
                  <a:cubicBezTo>
                    <a:pt x="1" y="5"/>
                    <a:pt x="0" y="3"/>
                    <a:pt x="2"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7" name="Freeform 189">
              <a:extLst>
                <a:ext uri="{FF2B5EF4-FFF2-40B4-BE49-F238E27FC236}">
                  <a16:creationId xmlns:a16="http://schemas.microsoft.com/office/drawing/2014/main" id="{37ECC7F0-CFB2-4305-B735-082D480517CD}"/>
                </a:ext>
              </a:extLst>
            </p:cNvPr>
            <p:cNvSpPr>
              <a:spLocks/>
            </p:cNvSpPr>
            <p:nvPr/>
          </p:nvSpPr>
          <p:spPr bwMode="auto">
            <a:xfrm>
              <a:off x="2130" y="2365"/>
              <a:ext cx="23" cy="30"/>
            </a:xfrm>
            <a:custGeom>
              <a:avLst/>
              <a:gdLst>
                <a:gd name="T0" fmla="*/ 0 w 9"/>
                <a:gd name="T1" fmla="*/ 11 h 11"/>
                <a:gd name="T2" fmla="*/ 9 w 9"/>
                <a:gd name="T3" fmla="*/ 0 h 11"/>
                <a:gd name="T4" fmla="*/ 0 60000 65536"/>
                <a:gd name="T5" fmla="*/ 0 60000 65536"/>
                <a:gd name="T6" fmla="*/ 0 w 9"/>
                <a:gd name="T7" fmla="*/ 0 h 11"/>
                <a:gd name="T8" fmla="*/ 9 w 9"/>
                <a:gd name="T9" fmla="*/ 11 h 11"/>
              </a:gdLst>
              <a:ahLst/>
              <a:cxnLst>
                <a:cxn ang="T4">
                  <a:pos x="T0" y="T1"/>
                </a:cxn>
                <a:cxn ang="T5">
                  <a:pos x="T2" y="T3"/>
                </a:cxn>
              </a:cxnLst>
              <a:rect l="T6" t="T7" r="T8" b="T9"/>
              <a:pathLst>
                <a:path w="9" h="11">
                  <a:moveTo>
                    <a:pt x="0" y="11"/>
                  </a:moveTo>
                  <a:cubicBezTo>
                    <a:pt x="4" y="7"/>
                    <a:pt x="6" y="3"/>
                    <a:pt x="9"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8" name="Freeform 190">
              <a:extLst>
                <a:ext uri="{FF2B5EF4-FFF2-40B4-BE49-F238E27FC236}">
                  <a16:creationId xmlns:a16="http://schemas.microsoft.com/office/drawing/2014/main" id="{3328C0E2-5555-4DE5-8A5F-E4FC3F0F66EE}"/>
                </a:ext>
              </a:extLst>
            </p:cNvPr>
            <p:cNvSpPr>
              <a:spLocks/>
            </p:cNvSpPr>
            <p:nvPr/>
          </p:nvSpPr>
          <p:spPr bwMode="auto">
            <a:xfrm>
              <a:off x="2410" y="2285"/>
              <a:ext cx="28" cy="35"/>
            </a:xfrm>
            <a:custGeom>
              <a:avLst/>
              <a:gdLst>
                <a:gd name="T0" fmla="*/ 0 w 11"/>
                <a:gd name="T1" fmla="*/ 5 h 13"/>
                <a:gd name="T2" fmla="*/ 10 w 11"/>
                <a:gd name="T3" fmla="*/ 0 h 13"/>
                <a:gd name="T4" fmla="*/ 8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0" y="5"/>
                  </a:moveTo>
                  <a:cubicBezTo>
                    <a:pt x="3" y="3"/>
                    <a:pt x="7" y="1"/>
                    <a:pt x="10" y="0"/>
                  </a:cubicBezTo>
                  <a:cubicBezTo>
                    <a:pt x="11" y="5"/>
                    <a:pt x="9" y="9"/>
                    <a:pt x="8" y="1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9" name="Freeform 191">
              <a:extLst>
                <a:ext uri="{FF2B5EF4-FFF2-40B4-BE49-F238E27FC236}">
                  <a16:creationId xmlns:a16="http://schemas.microsoft.com/office/drawing/2014/main" id="{DD9AE3A8-1437-4E98-BF0C-F444B8CAE7FF}"/>
                </a:ext>
              </a:extLst>
            </p:cNvPr>
            <p:cNvSpPr>
              <a:spLocks/>
            </p:cNvSpPr>
            <p:nvPr/>
          </p:nvSpPr>
          <p:spPr bwMode="auto">
            <a:xfrm>
              <a:off x="2373" y="2491"/>
              <a:ext cx="12" cy="16"/>
            </a:xfrm>
            <a:custGeom>
              <a:avLst/>
              <a:gdLst>
                <a:gd name="T0" fmla="*/ 5 w 5"/>
                <a:gd name="T1" fmla="*/ 6 h 6"/>
                <a:gd name="T2" fmla="*/ 0 w 5"/>
                <a:gd name="T3" fmla="*/ 0 h 6"/>
                <a:gd name="T4" fmla="*/ 0 60000 65536"/>
                <a:gd name="T5" fmla="*/ 0 60000 65536"/>
                <a:gd name="T6" fmla="*/ 0 w 5"/>
                <a:gd name="T7" fmla="*/ 0 h 6"/>
                <a:gd name="T8" fmla="*/ 5 w 5"/>
                <a:gd name="T9" fmla="*/ 6 h 6"/>
              </a:gdLst>
              <a:ahLst/>
              <a:cxnLst>
                <a:cxn ang="T4">
                  <a:pos x="T0" y="T1"/>
                </a:cxn>
                <a:cxn ang="T5">
                  <a:pos x="T2" y="T3"/>
                </a:cxn>
              </a:cxnLst>
              <a:rect l="T6" t="T7" r="T8" b="T9"/>
              <a:pathLst>
                <a:path w="5" h="6">
                  <a:moveTo>
                    <a:pt x="5" y="6"/>
                  </a:moveTo>
                  <a:cubicBezTo>
                    <a:pt x="2" y="5"/>
                    <a:pt x="1" y="3"/>
                    <a:pt x="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0" name="Freeform 192">
              <a:extLst>
                <a:ext uri="{FF2B5EF4-FFF2-40B4-BE49-F238E27FC236}">
                  <a16:creationId xmlns:a16="http://schemas.microsoft.com/office/drawing/2014/main" id="{732BDAA0-5607-41D6-B7C2-931859DB47CF}"/>
                </a:ext>
              </a:extLst>
            </p:cNvPr>
            <p:cNvSpPr>
              <a:spLocks/>
            </p:cNvSpPr>
            <p:nvPr/>
          </p:nvSpPr>
          <p:spPr bwMode="auto">
            <a:xfrm>
              <a:off x="2773" y="2104"/>
              <a:ext cx="32" cy="45"/>
            </a:xfrm>
            <a:custGeom>
              <a:avLst/>
              <a:gdLst>
                <a:gd name="T0" fmla="*/ 0 w 13"/>
                <a:gd name="T1" fmla="*/ 7 h 17"/>
                <a:gd name="T2" fmla="*/ 8 w 13"/>
                <a:gd name="T3" fmla="*/ 0 h 17"/>
                <a:gd name="T4" fmla="*/ 3 w 13"/>
                <a:gd name="T5" fmla="*/ 17 h 17"/>
                <a:gd name="T6" fmla="*/ 0 60000 65536"/>
                <a:gd name="T7" fmla="*/ 0 60000 65536"/>
                <a:gd name="T8" fmla="*/ 0 60000 65536"/>
                <a:gd name="T9" fmla="*/ 0 w 13"/>
                <a:gd name="T10" fmla="*/ 0 h 17"/>
                <a:gd name="T11" fmla="*/ 13 w 13"/>
                <a:gd name="T12" fmla="*/ 17 h 17"/>
              </a:gdLst>
              <a:ahLst/>
              <a:cxnLst>
                <a:cxn ang="T6">
                  <a:pos x="T0" y="T1"/>
                </a:cxn>
                <a:cxn ang="T7">
                  <a:pos x="T2" y="T3"/>
                </a:cxn>
                <a:cxn ang="T8">
                  <a:pos x="T4" y="T5"/>
                </a:cxn>
              </a:cxnLst>
              <a:rect l="T9" t="T10" r="T11" b="T12"/>
              <a:pathLst>
                <a:path w="13" h="17">
                  <a:moveTo>
                    <a:pt x="0" y="7"/>
                  </a:moveTo>
                  <a:cubicBezTo>
                    <a:pt x="3" y="5"/>
                    <a:pt x="5" y="2"/>
                    <a:pt x="8" y="0"/>
                  </a:cubicBezTo>
                  <a:cubicBezTo>
                    <a:pt x="13" y="5"/>
                    <a:pt x="8" y="13"/>
                    <a:pt x="3" y="1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1" name="Freeform 193">
              <a:extLst>
                <a:ext uri="{FF2B5EF4-FFF2-40B4-BE49-F238E27FC236}">
                  <a16:creationId xmlns:a16="http://schemas.microsoft.com/office/drawing/2014/main" id="{B9D49E10-B1DB-482A-902A-3FBD5134ADD1}"/>
                </a:ext>
              </a:extLst>
            </p:cNvPr>
            <p:cNvSpPr>
              <a:spLocks/>
            </p:cNvSpPr>
            <p:nvPr/>
          </p:nvSpPr>
          <p:spPr bwMode="auto">
            <a:xfrm>
              <a:off x="2900" y="2136"/>
              <a:ext cx="25" cy="35"/>
            </a:xfrm>
            <a:custGeom>
              <a:avLst/>
              <a:gdLst>
                <a:gd name="T0" fmla="*/ 9 w 10"/>
                <a:gd name="T1" fmla="*/ 13 h 13"/>
                <a:gd name="T2" fmla="*/ 10 w 10"/>
                <a:gd name="T3" fmla="*/ 0 h 13"/>
                <a:gd name="T4" fmla="*/ 4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9" y="13"/>
                  </a:moveTo>
                  <a:cubicBezTo>
                    <a:pt x="10" y="9"/>
                    <a:pt x="10" y="5"/>
                    <a:pt x="10" y="0"/>
                  </a:cubicBezTo>
                  <a:cubicBezTo>
                    <a:pt x="4" y="1"/>
                    <a:pt x="0" y="8"/>
                    <a:pt x="4" y="1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2" name="Freeform 194">
              <a:extLst>
                <a:ext uri="{FF2B5EF4-FFF2-40B4-BE49-F238E27FC236}">
                  <a16:creationId xmlns:a16="http://schemas.microsoft.com/office/drawing/2014/main" id="{934C86E9-C246-4023-B718-22E36010C22E}"/>
                </a:ext>
              </a:extLst>
            </p:cNvPr>
            <p:cNvSpPr>
              <a:spLocks/>
            </p:cNvSpPr>
            <p:nvPr/>
          </p:nvSpPr>
          <p:spPr bwMode="auto">
            <a:xfrm>
              <a:off x="3083" y="1963"/>
              <a:ext cx="32" cy="58"/>
            </a:xfrm>
            <a:custGeom>
              <a:avLst/>
              <a:gdLst>
                <a:gd name="T0" fmla="*/ 0 w 13"/>
                <a:gd name="T1" fmla="*/ 10 h 22"/>
                <a:gd name="T2" fmla="*/ 3 w 13"/>
                <a:gd name="T3" fmla="*/ 4 h 22"/>
                <a:gd name="T4" fmla="*/ 0 60000 65536"/>
                <a:gd name="T5" fmla="*/ 0 60000 65536"/>
                <a:gd name="T6" fmla="*/ 0 w 13"/>
                <a:gd name="T7" fmla="*/ 0 h 22"/>
                <a:gd name="T8" fmla="*/ 13 w 13"/>
                <a:gd name="T9" fmla="*/ 22 h 22"/>
              </a:gdLst>
              <a:ahLst/>
              <a:cxnLst>
                <a:cxn ang="T4">
                  <a:pos x="T0" y="T1"/>
                </a:cxn>
                <a:cxn ang="T5">
                  <a:pos x="T2" y="T3"/>
                </a:cxn>
              </a:cxnLst>
              <a:rect l="T6" t="T7" r="T8" b="T9"/>
              <a:pathLst>
                <a:path w="13" h="22">
                  <a:moveTo>
                    <a:pt x="0" y="10"/>
                  </a:moveTo>
                  <a:cubicBezTo>
                    <a:pt x="6" y="22"/>
                    <a:pt x="13" y="0"/>
                    <a:pt x="3" y="4"/>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3" name="Freeform 195">
              <a:extLst>
                <a:ext uri="{FF2B5EF4-FFF2-40B4-BE49-F238E27FC236}">
                  <a16:creationId xmlns:a16="http://schemas.microsoft.com/office/drawing/2014/main" id="{B6BEB891-FA9B-4189-80E3-EC93D0BF25FC}"/>
                </a:ext>
              </a:extLst>
            </p:cNvPr>
            <p:cNvSpPr>
              <a:spLocks/>
            </p:cNvSpPr>
            <p:nvPr/>
          </p:nvSpPr>
          <p:spPr bwMode="auto">
            <a:xfrm>
              <a:off x="3103" y="1880"/>
              <a:ext cx="22" cy="24"/>
            </a:xfrm>
            <a:custGeom>
              <a:avLst/>
              <a:gdLst>
                <a:gd name="T0" fmla="*/ 0 w 9"/>
                <a:gd name="T1" fmla="*/ 9 h 9"/>
                <a:gd name="T2" fmla="*/ 9 w 9"/>
                <a:gd name="T3" fmla="*/ 0 h 9"/>
                <a:gd name="T4" fmla="*/ 0 60000 65536"/>
                <a:gd name="T5" fmla="*/ 0 60000 65536"/>
                <a:gd name="T6" fmla="*/ 0 w 9"/>
                <a:gd name="T7" fmla="*/ 0 h 9"/>
                <a:gd name="T8" fmla="*/ 9 w 9"/>
                <a:gd name="T9" fmla="*/ 9 h 9"/>
              </a:gdLst>
              <a:ahLst/>
              <a:cxnLst>
                <a:cxn ang="T4">
                  <a:pos x="T0" y="T1"/>
                </a:cxn>
                <a:cxn ang="T5">
                  <a:pos x="T2" y="T3"/>
                </a:cxn>
              </a:cxnLst>
              <a:rect l="T6" t="T7" r="T8" b="T9"/>
              <a:pathLst>
                <a:path w="9" h="9">
                  <a:moveTo>
                    <a:pt x="0" y="9"/>
                  </a:moveTo>
                  <a:cubicBezTo>
                    <a:pt x="3" y="6"/>
                    <a:pt x="6" y="4"/>
                    <a:pt x="9"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4" name="Freeform 196">
              <a:extLst>
                <a:ext uri="{FF2B5EF4-FFF2-40B4-BE49-F238E27FC236}">
                  <a16:creationId xmlns:a16="http://schemas.microsoft.com/office/drawing/2014/main" id="{ECCB300B-F12E-481D-927A-F425477ED208}"/>
                </a:ext>
              </a:extLst>
            </p:cNvPr>
            <p:cNvSpPr>
              <a:spLocks/>
            </p:cNvSpPr>
            <p:nvPr/>
          </p:nvSpPr>
          <p:spPr bwMode="auto">
            <a:xfrm>
              <a:off x="3160" y="1725"/>
              <a:ext cx="45" cy="64"/>
            </a:xfrm>
            <a:custGeom>
              <a:avLst/>
              <a:gdLst>
                <a:gd name="T0" fmla="*/ 0 w 18"/>
                <a:gd name="T1" fmla="*/ 3 h 24"/>
                <a:gd name="T2" fmla="*/ 8 w 18"/>
                <a:gd name="T3" fmla="*/ 0 h 24"/>
                <a:gd name="T4" fmla="*/ 0 60000 65536"/>
                <a:gd name="T5" fmla="*/ 0 60000 65536"/>
                <a:gd name="T6" fmla="*/ 0 w 18"/>
                <a:gd name="T7" fmla="*/ 0 h 24"/>
                <a:gd name="T8" fmla="*/ 18 w 18"/>
                <a:gd name="T9" fmla="*/ 24 h 24"/>
              </a:gdLst>
              <a:ahLst/>
              <a:cxnLst>
                <a:cxn ang="T4">
                  <a:pos x="T0" y="T1"/>
                </a:cxn>
                <a:cxn ang="T5">
                  <a:pos x="T2" y="T3"/>
                </a:cxn>
              </a:cxnLst>
              <a:rect l="T6" t="T7" r="T8" b="T9"/>
              <a:pathLst>
                <a:path w="18" h="24">
                  <a:moveTo>
                    <a:pt x="0" y="3"/>
                  </a:moveTo>
                  <a:cubicBezTo>
                    <a:pt x="1" y="24"/>
                    <a:pt x="18" y="4"/>
                    <a:pt x="8"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5" name="Freeform 197">
              <a:extLst>
                <a:ext uri="{FF2B5EF4-FFF2-40B4-BE49-F238E27FC236}">
                  <a16:creationId xmlns:a16="http://schemas.microsoft.com/office/drawing/2014/main" id="{0F91C29E-059A-4E81-8F0C-F67D21BE31F9}"/>
                </a:ext>
              </a:extLst>
            </p:cNvPr>
            <p:cNvSpPr>
              <a:spLocks/>
            </p:cNvSpPr>
            <p:nvPr/>
          </p:nvSpPr>
          <p:spPr bwMode="auto">
            <a:xfrm>
              <a:off x="3278" y="1760"/>
              <a:ext cx="7" cy="19"/>
            </a:xfrm>
            <a:custGeom>
              <a:avLst/>
              <a:gdLst>
                <a:gd name="T0" fmla="*/ 3 w 3"/>
                <a:gd name="T1" fmla="*/ 0 h 7"/>
                <a:gd name="T2" fmla="*/ 1 w 3"/>
                <a:gd name="T3" fmla="*/ 7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5"/>
                    <a:pt x="1" y="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6" name="Freeform 198">
              <a:extLst>
                <a:ext uri="{FF2B5EF4-FFF2-40B4-BE49-F238E27FC236}">
                  <a16:creationId xmlns:a16="http://schemas.microsoft.com/office/drawing/2014/main" id="{73AAE139-6B5A-4A50-8801-843A61145FC0}"/>
                </a:ext>
              </a:extLst>
            </p:cNvPr>
            <p:cNvSpPr>
              <a:spLocks/>
            </p:cNvSpPr>
            <p:nvPr/>
          </p:nvSpPr>
          <p:spPr bwMode="auto">
            <a:xfrm>
              <a:off x="3335" y="2056"/>
              <a:ext cx="25" cy="43"/>
            </a:xfrm>
            <a:custGeom>
              <a:avLst/>
              <a:gdLst>
                <a:gd name="T0" fmla="*/ 2 w 10"/>
                <a:gd name="T1" fmla="*/ 16 h 16"/>
                <a:gd name="T2" fmla="*/ 4 w 10"/>
                <a:gd name="T3" fmla="*/ 0 h 16"/>
                <a:gd name="T4" fmla="*/ 10 w 10"/>
                <a:gd name="T5" fmla="*/ 11 h 16"/>
                <a:gd name="T6" fmla="*/ 0 60000 65536"/>
                <a:gd name="T7" fmla="*/ 0 60000 65536"/>
                <a:gd name="T8" fmla="*/ 0 60000 65536"/>
                <a:gd name="T9" fmla="*/ 0 w 10"/>
                <a:gd name="T10" fmla="*/ 0 h 16"/>
                <a:gd name="T11" fmla="*/ 10 w 10"/>
                <a:gd name="T12" fmla="*/ 16 h 16"/>
              </a:gdLst>
              <a:ahLst/>
              <a:cxnLst>
                <a:cxn ang="T6">
                  <a:pos x="T0" y="T1"/>
                </a:cxn>
                <a:cxn ang="T7">
                  <a:pos x="T2" y="T3"/>
                </a:cxn>
                <a:cxn ang="T8">
                  <a:pos x="T4" y="T5"/>
                </a:cxn>
              </a:cxnLst>
              <a:rect l="T9" t="T10" r="T11" b="T12"/>
              <a:pathLst>
                <a:path w="10" h="16">
                  <a:moveTo>
                    <a:pt x="2" y="16"/>
                  </a:moveTo>
                  <a:cubicBezTo>
                    <a:pt x="0" y="11"/>
                    <a:pt x="1" y="5"/>
                    <a:pt x="4" y="0"/>
                  </a:cubicBezTo>
                  <a:cubicBezTo>
                    <a:pt x="8" y="2"/>
                    <a:pt x="9" y="7"/>
                    <a:pt x="10" y="11"/>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7" name="Freeform 199">
              <a:extLst>
                <a:ext uri="{FF2B5EF4-FFF2-40B4-BE49-F238E27FC236}">
                  <a16:creationId xmlns:a16="http://schemas.microsoft.com/office/drawing/2014/main" id="{55FB0AAB-34AE-4FA8-A661-A3DCE0C3C907}"/>
                </a:ext>
              </a:extLst>
            </p:cNvPr>
            <p:cNvSpPr>
              <a:spLocks/>
            </p:cNvSpPr>
            <p:nvPr/>
          </p:nvSpPr>
          <p:spPr bwMode="auto">
            <a:xfrm>
              <a:off x="3058" y="2256"/>
              <a:ext cx="12" cy="21"/>
            </a:xfrm>
            <a:custGeom>
              <a:avLst/>
              <a:gdLst>
                <a:gd name="T0" fmla="*/ 0 w 5"/>
                <a:gd name="T1" fmla="*/ 8 h 8"/>
                <a:gd name="T2" fmla="*/ 5 w 5"/>
                <a:gd name="T3" fmla="*/ 0 h 8"/>
                <a:gd name="T4" fmla="*/ 0 60000 65536"/>
                <a:gd name="T5" fmla="*/ 0 60000 65536"/>
                <a:gd name="T6" fmla="*/ 0 w 5"/>
                <a:gd name="T7" fmla="*/ 0 h 8"/>
                <a:gd name="T8" fmla="*/ 5 w 5"/>
                <a:gd name="T9" fmla="*/ 8 h 8"/>
              </a:gdLst>
              <a:ahLst/>
              <a:cxnLst>
                <a:cxn ang="T4">
                  <a:pos x="T0" y="T1"/>
                </a:cxn>
                <a:cxn ang="T5">
                  <a:pos x="T2" y="T3"/>
                </a:cxn>
              </a:cxnLst>
              <a:rect l="T6" t="T7" r="T8" b="T9"/>
              <a:pathLst>
                <a:path w="5" h="8">
                  <a:moveTo>
                    <a:pt x="0" y="8"/>
                  </a:moveTo>
                  <a:cubicBezTo>
                    <a:pt x="1" y="5"/>
                    <a:pt x="2" y="3"/>
                    <a:pt x="5"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8" name="Freeform 200">
              <a:extLst>
                <a:ext uri="{FF2B5EF4-FFF2-40B4-BE49-F238E27FC236}">
                  <a16:creationId xmlns:a16="http://schemas.microsoft.com/office/drawing/2014/main" id="{7780050F-4CF9-4E35-A7A1-E9F6CA6D8406}"/>
                </a:ext>
              </a:extLst>
            </p:cNvPr>
            <p:cNvSpPr>
              <a:spLocks/>
            </p:cNvSpPr>
            <p:nvPr/>
          </p:nvSpPr>
          <p:spPr bwMode="auto">
            <a:xfrm>
              <a:off x="2563" y="2045"/>
              <a:ext cx="42" cy="51"/>
            </a:xfrm>
            <a:custGeom>
              <a:avLst/>
              <a:gdLst>
                <a:gd name="T0" fmla="*/ 4 w 17"/>
                <a:gd name="T1" fmla="*/ 16 h 19"/>
                <a:gd name="T2" fmla="*/ 0 w 17"/>
                <a:gd name="T3" fmla="*/ 8 h 19"/>
                <a:gd name="T4" fmla="*/ 0 60000 65536"/>
                <a:gd name="T5" fmla="*/ 0 60000 65536"/>
                <a:gd name="T6" fmla="*/ 0 w 17"/>
                <a:gd name="T7" fmla="*/ 0 h 19"/>
                <a:gd name="T8" fmla="*/ 17 w 17"/>
                <a:gd name="T9" fmla="*/ 19 h 19"/>
              </a:gdLst>
              <a:ahLst/>
              <a:cxnLst>
                <a:cxn ang="T4">
                  <a:pos x="T0" y="T1"/>
                </a:cxn>
                <a:cxn ang="T5">
                  <a:pos x="T2" y="T3"/>
                </a:cxn>
              </a:cxnLst>
              <a:rect l="T6" t="T7" r="T8" b="T9"/>
              <a:pathLst>
                <a:path w="17" h="19">
                  <a:moveTo>
                    <a:pt x="4" y="16"/>
                  </a:moveTo>
                  <a:cubicBezTo>
                    <a:pt x="15" y="19"/>
                    <a:pt x="17" y="0"/>
                    <a:pt x="0"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9" name="Freeform 201">
              <a:extLst>
                <a:ext uri="{FF2B5EF4-FFF2-40B4-BE49-F238E27FC236}">
                  <a16:creationId xmlns:a16="http://schemas.microsoft.com/office/drawing/2014/main" id="{7695E57F-E803-46EA-8BDD-C57BDFA0F485}"/>
                </a:ext>
              </a:extLst>
            </p:cNvPr>
            <p:cNvSpPr>
              <a:spLocks/>
            </p:cNvSpPr>
            <p:nvPr/>
          </p:nvSpPr>
          <p:spPr bwMode="auto">
            <a:xfrm>
              <a:off x="2585" y="1965"/>
              <a:ext cx="15" cy="16"/>
            </a:xfrm>
            <a:custGeom>
              <a:avLst/>
              <a:gdLst>
                <a:gd name="T0" fmla="*/ 0 w 6"/>
                <a:gd name="T1" fmla="*/ 0 h 6"/>
                <a:gd name="T2" fmla="*/ 6 w 6"/>
                <a:gd name="T3" fmla="*/ 6 h 6"/>
                <a:gd name="T4" fmla="*/ 0 60000 65536"/>
                <a:gd name="T5" fmla="*/ 0 60000 65536"/>
                <a:gd name="T6" fmla="*/ 0 w 6"/>
                <a:gd name="T7" fmla="*/ 0 h 6"/>
                <a:gd name="T8" fmla="*/ 6 w 6"/>
                <a:gd name="T9" fmla="*/ 6 h 6"/>
              </a:gdLst>
              <a:ahLst/>
              <a:cxnLst>
                <a:cxn ang="T4">
                  <a:pos x="T0" y="T1"/>
                </a:cxn>
                <a:cxn ang="T5">
                  <a:pos x="T2" y="T3"/>
                </a:cxn>
              </a:cxnLst>
              <a:rect l="T6" t="T7" r="T8" b="T9"/>
              <a:pathLst>
                <a:path w="6" h="6">
                  <a:moveTo>
                    <a:pt x="0" y="0"/>
                  </a:moveTo>
                  <a:cubicBezTo>
                    <a:pt x="1" y="3"/>
                    <a:pt x="3" y="6"/>
                    <a:pt x="6"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0" name="Freeform 202">
              <a:extLst>
                <a:ext uri="{FF2B5EF4-FFF2-40B4-BE49-F238E27FC236}">
                  <a16:creationId xmlns:a16="http://schemas.microsoft.com/office/drawing/2014/main" id="{99973586-07E5-42C0-B570-0482E80456C2}"/>
                </a:ext>
              </a:extLst>
            </p:cNvPr>
            <p:cNvSpPr>
              <a:spLocks/>
            </p:cNvSpPr>
            <p:nvPr/>
          </p:nvSpPr>
          <p:spPr bwMode="auto">
            <a:xfrm>
              <a:off x="2330" y="1968"/>
              <a:ext cx="20" cy="16"/>
            </a:xfrm>
            <a:custGeom>
              <a:avLst/>
              <a:gdLst>
                <a:gd name="T0" fmla="*/ 8 w 8"/>
                <a:gd name="T1" fmla="*/ 6 h 6"/>
                <a:gd name="T2" fmla="*/ 0 w 8"/>
                <a:gd name="T3" fmla="*/ 2 h 6"/>
                <a:gd name="T4" fmla="*/ 0 60000 65536"/>
                <a:gd name="T5" fmla="*/ 0 60000 65536"/>
                <a:gd name="T6" fmla="*/ 0 w 8"/>
                <a:gd name="T7" fmla="*/ 0 h 6"/>
                <a:gd name="T8" fmla="*/ 8 w 8"/>
                <a:gd name="T9" fmla="*/ 6 h 6"/>
              </a:gdLst>
              <a:ahLst/>
              <a:cxnLst>
                <a:cxn ang="T4">
                  <a:pos x="T0" y="T1"/>
                </a:cxn>
                <a:cxn ang="T5">
                  <a:pos x="T2" y="T3"/>
                </a:cxn>
              </a:cxnLst>
              <a:rect l="T6" t="T7" r="T8" b="T9"/>
              <a:pathLst>
                <a:path w="8" h="6">
                  <a:moveTo>
                    <a:pt x="8" y="6"/>
                  </a:moveTo>
                  <a:cubicBezTo>
                    <a:pt x="8" y="2"/>
                    <a:pt x="4" y="0"/>
                    <a:pt x="0" y="2"/>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1" name="Freeform 203">
              <a:extLst>
                <a:ext uri="{FF2B5EF4-FFF2-40B4-BE49-F238E27FC236}">
                  <a16:creationId xmlns:a16="http://schemas.microsoft.com/office/drawing/2014/main" id="{3E20EB3C-1F30-44F3-863A-747924A3F831}"/>
                </a:ext>
              </a:extLst>
            </p:cNvPr>
            <p:cNvSpPr>
              <a:spLocks/>
            </p:cNvSpPr>
            <p:nvPr/>
          </p:nvSpPr>
          <p:spPr bwMode="auto">
            <a:xfrm>
              <a:off x="2298" y="2005"/>
              <a:ext cx="35" cy="38"/>
            </a:xfrm>
            <a:custGeom>
              <a:avLst/>
              <a:gdLst>
                <a:gd name="T0" fmla="*/ 4 w 14"/>
                <a:gd name="T1" fmla="*/ 14 h 14"/>
                <a:gd name="T2" fmla="*/ 6 w 14"/>
                <a:gd name="T3" fmla="*/ 0 h 14"/>
                <a:gd name="T4" fmla="*/ 14 w 14"/>
                <a:gd name="T5" fmla="*/ 14 h 14"/>
                <a:gd name="T6" fmla="*/ 0 60000 65536"/>
                <a:gd name="T7" fmla="*/ 0 60000 65536"/>
                <a:gd name="T8" fmla="*/ 0 60000 65536"/>
                <a:gd name="T9" fmla="*/ 0 w 14"/>
                <a:gd name="T10" fmla="*/ 0 h 14"/>
                <a:gd name="T11" fmla="*/ 14 w 14"/>
                <a:gd name="T12" fmla="*/ 14 h 14"/>
              </a:gdLst>
              <a:ahLst/>
              <a:cxnLst>
                <a:cxn ang="T6">
                  <a:pos x="T0" y="T1"/>
                </a:cxn>
                <a:cxn ang="T7">
                  <a:pos x="T2" y="T3"/>
                </a:cxn>
                <a:cxn ang="T8">
                  <a:pos x="T4" y="T5"/>
                </a:cxn>
              </a:cxnLst>
              <a:rect l="T9" t="T10" r="T11" b="T12"/>
              <a:pathLst>
                <a:path w="14" h="14">
                  <a:moveTo>
                    <a:pt x="4" y="14"/>
                  </a:moveTo>
                  <a:cubicBezTo>
                    <a:pt x="0" y="10"/>
                    <a:pt x="2" y="3"/>
                    <a:pt x="6" y="0"/>
                  </a:cubicBezTo>
                  <a:cubicBezTo>
                    <a:pt x="11" y="3"/>
                    <a:pt x="12" y="9"/>
                    <a:pt x="14" y="14"/>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2" name="Freeform 204">
              <a:extLst>
                <a:ext uri="{FF2B5EF4-FFF2-40B4-BE49-F238E27FC236}">
                  <a16:creationId xmlns:a16="http://schemas.microsoft.com/office/drawing/2014/main" id="{B7BA493B-B5EF-4A38-9CE6-0C14EF2EF8ED}"/>
                </a:ext>
              </a:extLst>
            </p:cNvPr>
            <p:cNvSpPr>
              <a:spLocks/>
            </p:cNvSpPr>
            <p:nvPr/>
          </p:nvSpPr>
          <p:spPr bwMode="auto">
            <a:xfrm>
              <a:off x="2543" y="2237"/>
              <a:ext cx="15" cy="6"/>
            </a:xfrm>
            <a:custGeom>
              <a:avLst/>
              <a:gdLst>
                <a:gd name="T0" fmla="*/ 6 w 6"/>
                <a:gd name="T1" fmla="*/ 0 h 2"/>
                <a:gd name="T2" fmla="*/ 0 w 6"/>
                <a:gd name="T3" fmla="*/ 2 h 2"/>
                <a:gd name="T4" fmla="*/ 0 60000 65536"/>
                <a:gd name="T5" fmla="*/ 0 60000 65536"/>
                <a:gd name="T6" fmla="*/ 0 w 6"/>
                <a:gd name="T7" fmla="*/ 0 h 2"/>
                <a:gd name="T8" fmla="*/ 6 w 6"/>
                <a:gd name="T9" fmla="*/ 2 h 2"/>
              </a:gdLst>
              <a:ahLst/>
              <a:cxnLst>
                <a:cxn ang="T4">
                  <a:pos x="T0" y="T1"/>
                </a:cxn>
                <a:cxn ang="T5">
                  <a:pos x="T2" y="T3"/>
                </a:cxn>
              </a:cxnLst>
              <a:rect l="T6" t="T7" r="T8" b="T9"/>
              <a:pathLst>
                <a:path w="6" h="2">
                  <a:moveTo>
                    <a:pt x="6" y="0"/>
                  </a:moveTo>
                  <a:cubicBezTo>
                    <a:pt x="4" y="1"/>
                    <a:pt x="1" y="2"/>
                    <a:pt x="0" y="2"/>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3" name="Freeform 205">
              <a:extLst>
                <a:ext uri="{FF2B5EF4-FFF2-40B4-BE49-F238E27FC236}">
                  <a16:creationId xmlns:a16="http://schemas.microsoft.com/office/drawing/2014/main" id="{9A04B4F6-4FD0-41CC-9A94-B48E2906F682}"/>
                </a:ext>
              </a:extLst>
            </p:cNvPr>
            <p:cNvSpPr>
              <a:spLocks/>
            </p:cNvSpPr>
            <p:nvPr/>
          </p:nvSpPr>
          <p:spPr bwMode="auto">
            <a:xfrm>
              <a:off x="3240" y="1773"/>
              <a:ext cx="8" cy="16"/>
            </a:xfrm>
            <a:custGeom>
              <a:avLst/>
              <a:gdLst>
                <a:gd name="T0" fmla="*/ 0 w 3"/>
                <a:gd name="T1" fmla="*/ 0 h 6"/>
                <a:gd name="T2" fmla="*/ 3 w 3"/>
                <a:gd name="T3" fmla="*/ 6 h 6"/>
                <a:gd name="T4" fmla="*/ 0 60000 65536"/>
                <a:gd name="T5" fmla="*/ 0 60000 65536"/>
                <a:gd name="T6" fmla="*/ 0 w 3"/>
                <a:gd name="T7" fmla="*/ 0 h 6"/>
                <a:gd name="T8" fmla="*/ 3 w 3"/>
                <a:gd name="T9" fmla="*/ 6 h 6"/>
              </a:gdLst>
              <a:ahLst/>
              <a:cxnLst>
                <a:cxn ang="T4">
                  <a:pos x="T0" y="T1"/>
                </a:cxn>
                <a:cxn ang="T5">
                  <a:pos x="T2" y="T3"/>
                </a:cxn>
              </a:cxnLst>
              <a:rect l="T6" t="T7" r="T8" b="T9"/>
              <a:pathLst>
                <a:path w="3" h="6">
                  <a:moveTo>
                    <a:pt x="0" y="0"/>
                  </a:moveTo>
                  <a:cubicBezTo>
                    <a:pt x="0" y="3"/>
                    <a:pt x="1" y="5"/>
                    <a:pt x="3"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4" name="Freeform 206">
              <a:extLst>
                <a:ext uri="{FF2B5EF4-FFF2-40B4-BE49-F238E27FC236}">
                  <a16:creationId xmlns:a16="http://schemas.microsoft.com/office/drawing/2014/main" id="{A29B8892-20F3-47CD-A4DC-9AD3C07EC8DF}"/>
                </a:ext>
              </a:extLst>
            </p:cNvPr>
            <p:cNvSpPr>
              <a:spLocks/>
            </p:cNvSpPr>
            <p:nvPr/>
          </p:nvSpPr>
          <p:spPr bwMode="auto">
            <a:xfrm>
              <a:off x="2900" y="1819"/>
              <a:ext cx="13" cy="1"/>
            </a:xfrm>
            <a:custGeom>
              <a:avLst/>
              <a:gdLst>
                <a:gd name="T0" fmla="*/ 0 w 5"/>
                <a:gd name="T1" fmla="*/ 0 h 1"/>
                <a:gd name="T2" fmla="*/ 5 w 5"/>
                <a:gd name="T3" fmla="*/ 0 h 1"/>
                <a:gd name="T4" fmla="*/ 0 60000 65536"/>
                <a:gd name="T5" fmla="*/ 0 60000 65536"/>
                <a:gd name="T6" fmla="*/ 0 w 5"/>
                <a:gd name="T7" fmla="*/ 0 h 1"/>
                <a:gd name="T8" fmla="*/ 5 w 5"/>
                <a:gd name="T9" fmla="*/ 1 h 1"/>
              </a:gdLst>
              <a:ahLst/>
              <a:cxnLst>
                <a:cxn ang="T4">
                  <a:pos x="T0" y="T1"/>
                </a:cxn>
                <a:cxn ang="T5">
                  <a:pos x="T2" y="T3"/>
                </a:cxn>
              </a:cxnLst>
              <a:rect l="T6" t="T7" r="T8" b="T9"/>
              <a:pathLst>
                <a:path w="5" h="1">
                  <a:moveTo>
                    <a:pt x="0" y="0"/>
                  </a:moveTo>
                  <a:cubicBezTo>
                    <a:pt x="1" y="0"/>
                    <a:pt x="3" y="0"/>
                    <a:pt x="5"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5" name="Freeform 207">
              <a:extLst>
                <a:ext uri="{FF2B5EF4-FFF2-40B4-BE49-F238E27FC236}">
                  <a16:creationId xmlns:a16="http://schemas.microsoft.com/office/drawing/2014/main" id="{E6D36061-454F-48A0-8D51-33754B8D10CC}"/>
                </a:ext>
              </a:extLst>
            </p:cNvPr>
            <p:cNvSpPr>
              <a:spLocks/>
            </p:cNvSpPr>
            <p:nvPr/>
          </p:nvSpPr>
          <p:spPr bwMode="auto">
            <a:xfrm>
              <a:off x="2800" y="1755"/>
              <a:ext cx="5" cy="18"/>
            </a:xfrm>
            <a:custGeom>
              <a:avLst/>
              <a:gdLst>
                <a:gd name="T0" fmla="*/ 0 w 2"/>
                <a:gd name="T1" fmla="*/ 0 h 7"/>
                <a:gd name="T2" fmla="*/ 2 w 2"/>
                <a:gd name="T3" fmla="*/ 7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0" y="0"/>
                  </a:moveTo>
                  <a:cubicBezTo>
                    <a:pt x="0" y="3"/>
                    <a:pt x="0" y="5"/>
                    <a:pt x="2" y="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6" name="Freeform 208">
              <a:extLst>
                <a:ext uri="{FF2B5EF4-FFF2-40B4-BE49-F238E27FC236}">
                  <a16:creationId xmlns:a16="http://schemas.microsoft.com/office/drawing/2014/main" id="{F9453A03-3BA9-443A-8209-14F8D1952027}"/>
                </a:ext>
              </a:extLst>
            </p:cNvPr>
            <p:cNvSpPr>
              <a:spLocks/>
            </p:cNvSpPr>
            <p:nvPr/>
          </p:nvSpPr>
          <p:spPr bwMode="auto">
            <a:xfrm>
              <a:off x="3568" y="1875"/>
              <a:ext cx="17" cy="42"/>
            </a:xfrm>
            <a:custGeom>
              <a:avLst/>
              <a:gdLst>
                <a:gd name="T0" fmla="*/ 0 w 7"/>
                <a:gd name="T1" fmla="*/ 12 h 16"/>
                <a:gd name="T2" fmla="*/ 4 w 7"/>
                <a:gd name="T3" fmla="*/ 0 h 16"/>
                <a:gd name="T4" fmla="*/ 4 w 7"/>
                <a:gd name="T5" fmla="*/ 16 h 16"/>
                <a:gd name="T6" fmla="*/ 0 60000 65536"/>
                <a:gd name="T7" fmla="*/ 0 60000 65536"/>
                <a:gd name="T8" fmla="*/ 0 60000 65536"/>
                <a:gd name="T9" fmla="*/ 0 w 7"/>
                <a:gd name="T10" fmla="*/ 0 h 16"/>
                <a:gd name="T11" fmla="*/ 7 w 7"/>
                <a:gd name="T12" fmla="*/ 16 h 16"/>
              </a:gdLst>
              <a:ahLst/>
              <a:cxnLst>
                <a:cxn ang="T6">
                  <a:pos x="T0" y="T1"/>
                </a:cxn>
                <a:cxn ang="T7">
                  <a:pos x="T2" y="T3"/>
                </a:cxn>
                <a:cxn ang="T8">
                  <a:pos x="T4" y="T5"/>
                </a:cxn>
              </a:cxnLst>
              <a:rect l="T9" t="T10" r="T11" b="T12"/>
              <a:pathLst>
                <a:path w="7" h="16">
                  <a:moveTo>
                    <a:pt x="0" y="12"/>
                  </a:moveTo>
                  <a:cubicBezTo>
                    <a:pt x="0" y="8"/>
                    <a:pt x="0" y="3"/>
                    <a:pt x="4" y="0"/>
                  </a:cubicBezTo>
                  <a:cubicBezTo>
                    <a:pt x="7" y="6"/>
                    <a:pt x="4" y="11"/>
                    <a:pt x="4" y="1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7" name="Freeform 209">
              <a:extLst>
                <a:ext uri="{FF2B5EF4-FFF2-40B4-BE49-F238E27FC236}">
                  <a16:creationId xmlns:a16="http://schemas.microsoft.com/office/drawing/2014/main" id="{AF451E2B-8FF8-4B2F-BFE2-103A3F1D9BAD}"/>
                </a:ext>
              </a:extLst>
            </p:cNvPr>
            <p:cNvSpPr>
              <a:spLocks/>
            </p:cNvSpPr>
            <p:nvPr/>
          </p:nvSpPr>
          <p:spPr bwMode="auto">
            <a:xfrm>
              <a:off x="3660" y="1840"/>
              <a:ext cx="20" cy="8"/>
            </a:xfrm>
            <a:custGeom>
              <a:avLst/>
              <a:gdLst>
                <a:gd name="T0" fmla="*/ 0 w 8"/>
                <a:gd name="T1" fmla="*/ 0 h 3"/>
                <a:gd name="T2" fmla="*/ 8 w 8"/>
                <a:gd name="T3" fmla="*/ 3 h 3"/>
                <a:gd name="T4" fmla="*/ 0 60000 65536"/>
                <a:gd name="T5" fmla="*/ 0 60000 65536"/>
                <a:gd name="T6" fmla="*/ 0 w 8"/>
                <a:gd name="T7" fmla="*/ 0 h 3"/>
                <a:gd name="T8" fmla="*/ 8 w 8"/>
                <a:gd name="T9" fmla="*/ 3 h 3"/>
              </a:gdLst>
              <a:ahLst/>
              <a:cxnLst>
                <a:cxn ang="T4">
                  <a:pos x="T0" y="T1"/>
                </a:cxn>
                <a:cxn ang="T5">
                  <a:pos x="T2" y="T3"/>
                </a:cxn>
              </a:cxnLst>
              <a:rect l="T6" t="T7" r="T8" b="T9"/>
              <a:pathLst>
                <a:path w="8" h="3">
                  <a:moveTo>
                    <a:pt x="0" y="0"/>
                  </a:moveTo>
                  <a:cubicBezTo>
                    <a:pt x="2" y="2"/>
                    <a:pt x="5" y="3"/>
                    <a:pt x="8" y="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8" name="Freeform 210">
              <a:extLst>
                <a:ext uri="{FF2B5EF4-FFF2-40B4-BE49-F238E27FC236}">
                  <a16:creationId xmlns:a16="http://schemas.microsoft.com/office/drawing/2014/main" id="{4807856D-83D7-4282-807E-24078B5EAB42}"/>
                </a:ext>
              </a:extLst>
            </p:cNvPr>
            <p:cNvSpPr>
              <a:spLocks/>
            </p:cNvSpPr>
            <p:nvPr/>
          </p:nvSpPr>
          <p:spPr bwMode="auto">
            <a:xfrm>
              <a:off x="3845" y="1813"/>
              <a:ext cx="20" cy="3"/>
            </a:xfrm>
            <a:custGeom>
              <a:avLst/>
              <a:gdLst>
                <a:gd name="T0" fmla="*/ 0 w 8"/>
                <a:gd name="T1" fmla="*/ 0 h 1"/>
                <a:gd name="T2" fmla="*/ 8 w 8"/>
                <a:gd name="T3" fmla="*/ 0 h 1"/>
                <a:gd name="T4" fmla="*/ 0 60000 65536"/>
                <a:gd name="T5" fmla="*/ 0 60000 65536"/>
                <a:gd name="T6" fmla="*/ 0 w 8"/>
                <a:gd name="T7" fmla="*/ 0 h 1"/>
                <a:gd name="T8" fmla="*/ 8 w 8"/>
                <a:gd name="T9" fmla="*/ 1 h 1"/>
              </a:gdLst>
              <a:ahLst/>
              <a:cxnLst>
                <a:cxn ang="T4">
                  <a:pos x="T0" y="T1"/>
                </a:cxn>
                <a:cxn ang="T5">
                  <a:pos x="T2" y="T3"/>
                </a:cxn>
              </a:cxnLst>
              <a:rect l="T6" t="T7" r="T8" b="T9"/>
              <a:pathLst>
                <a:path w="8" h="1">
                  <a:moveTo>
                    <a:pt x="0" y="0"/>
                  </a:moveTo>
                  <a:cubicBezTo>
                    <a:pt x="2" y="1"/>
                    <a:pt x="5" y="1"/>
                    <a:pt x="8"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9" name="Freeform 211">
              <a:extLst>
                <a:ext uri="{FF2B5EF4-FFF2-40B4-BE49-F238E27FC236}">
                  <a16:creationId xmlns:a16="http://schemas.microsoft.com/office/drawing/2014/main" id="{C2B40106-5491-4A60-89C3-CBFD828A7D44}"/>
                </a:ext>
              </a:extLst>
            </p:cNvPr>
            <p:cNvSpPr>
              <a:spLocks/>
            </p:cNvSpPr>
            <p:nvPr/>
          </p:nvSpPr>
          <p:spPr bwMode="auto">
            <a:xfrm>
              <a:off x="3948" y="1816"/>
              <a:ext cx="12" cy="21"/>
            </a:xfrm>
            <a:custGeom>
              <a:avLst/>
              <a:gdLst>
                <a:gd name="T0" fmla="*/ 5 w 5"/>
                <a:gd name="T1" fmla="*/ 0 h 8"/>
                <a:gd name="T2" fmla="*/ 0 w 5"/>
                <a:gd name="T3" fmla="*/ 8 h 8"/>
                <a:gd name="T4" fmla="*/ 0 60000 65536"/>
                <a:gd name="T5" fmla="*/ 0 60000 65536"/>
                <a:gd name="T6" fmla="*/ 0 w 5"/>
                <a:gd name="T7" fmla="*/ 0 h 8"/>
                <a:gd name="T8" fmla="*/ 5 w 5"/>
                <a:gd name="T9" fmla="*/ 8 h 8"/>
              </a:gdLst>
              <a:ahLst/>
              <a:cxnLst>
                <a:cxn ang="T4">
                  <a:pos x="T0" y="T1"/>
                </a:cxn>
                <a:cxn ang="T5">
                  <a:pos x="T2" y="T3"/>
                </a:cxn>
              </a:cxnLst>
              <a:rect l="T6" t="T7" r="T8" b="T9"/>
              <a:pathLst>
                <a:path w="5" h="8">
                  <a:moveTo>
                    <a:pt x="5" y="0"/>
                  </a:moveTo>
                  <a:cubicBezTo>
                    <a:pt x="2" y="3"/>
                    <a:pt x="1" y="5"/>
                    <a:pt x="0"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0" name="Freeform 212">
              <a:extLst>
                <a:ext uri="{FF2B5EF4-FFF2-40B4-BE49-F238E27FC236}">
                  <a16:creationId xmlns:a16="http://schemas.microsoft.com/office/drawing/2014/main" id="{4FE31309-BCDA-4FDD-9FF4-2E9827346F6E}"/>
                </a:ext>
              </a:extLst>
            </p:cNvPr>
            <p:cNvSpPr>
              <a:spLocks/>
            </p:cNvSpPr>
            <p:nvPr/>
          </p:nvSpPr>
          <p:spPr bwMode="auto">
            <a:xfrm>
              <a:off x="3433" y="1765"/>
              <a:ext cx="7" cy="19"/>
            </a:xfrm>
            <a:custGeom>
              <a:avLst/>
              <a:gdLst>
                <a:gd name="T0" fmla="*/ 1 w 3"/>
                <a:gd name="T1" fmla="*/ 0 h 7"/>
                <a:gd name="T2" fmla="*/ 3 w 3"/>
                <a:gd name="T3" fmla="*/ 7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1" y="0"/>
                  </a:moveTo>
                  <a:cubicBezTo>
                    <a:pt x="0" y="3"/>
                    <a:pt x="1" y="5"/>
                    <a:pt x="3" y="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1" name="Freeform 213">
              <a:extLst>
                <a:ext uri="{FF2B5EF4-FFF2-40B4-BE49-F238E27FC236}">
                  <a16:creationId xmlns:a16="http://schemas.microsoft.com/office/drawing/2014/main" id="{C4BFBE87-6886-4233-868C-4652AE53A13E}"/>
                </a:ext>
              </a:extLst>
            </p:cNvPr>
            <p:cNvSpPr>
              <a:spLocks/>
            </p:cNvSpPr>
            <p:nvPr/>
          </p:nvSpPr>
          <p:spPr bwMode="auto">
            <a:xfrm>
              <a:off x="3528" y="1776"/>
              <a:ext cx="12" cy="5"/>
            </a:xfrm>
            <a:custGeom>
              <a:avLst/>
              <a:gdLst>
                <a:gd name="T0" fmla="*/ 0 w 5"/>
                <a:gd name="T1" fmla="*/ 2 h 2"/>
                <a:gd name="T2" fmla="*/ 5 w 5"/>
                <a:gd name="T3" fmla="*/ 0 h 2"/>
                <a:gd name="T4" fmla="*/ 0 60000 65536"/>
                <a:gd name="T5" fmla="*/ 0 60000 65536"/>
                <a:gd name="T6" fmla="*/ 0 w 5"/>
                <a:gd name="T7" fmla="*/ 0 h 2"/>
                <a:gd name="T8" fmla="*/ 5 w 5"/>
                <a:gd name="T9" fmla="*/ 2 h 2"/>
              </a:gdLst>
              <a:ahLst/>
              <a:cxnLst>
                <a:cxn ang="T4">
                  <a:pos x="T0" y="T1"/>
                </a:cxn>
                <a:cxn ang="T5">
                  <a:pos x="T2" y="T3"/>
                </a:cxn>
              </a:cxnLst>
              <a:rect l="T6" t="T7" r="T8" b="T9"/>
              <a:pathLst>
                <a:path w="5" h="2">
                  <a:moveTo>
                    <a:pt x="0" y="2"/>
                  </a:moveTo>
                  <a:cubicBezTo>
                    <a:pt x="1" y="2"/>
                    <a:pt x="3" y="1"/>
                    <a:pt x="5"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2" name="Freeform 214">
              <a:extLst>
                <a:ext uri="{FF2B5EF4-FFF2-40B4-BE49-F238E27FC236}">
                  <a16:creationId xmlns:a16="http://schemas.microsoft.com/office/drawing/2014/main" id="{0D102141-2C07-4C45-9719-10CFD1C3112A}"/>
                </a:ext>
              </a:extLst>
            </p:cNvPr>
            <p:cNvSpPr>
              <a:spLocks/>
            </p:cNvSpPr>
            <p:nvPr/>
          </p:nvSpPr>
          <p:spPr bwMode="auto">
            <a:xfrm>
              <a:off x="3543" y="1733"/>
              <a:ext cx="5" cy="22"/>
            </a:xfrm>
            <a:custGeom>
              <a:avLst/>
              <a:gdLst>
                <a:gd name="T0" fmla="*/ 1 w 2"/>
                <a:gd name="T1" fmla="*/ 0 h 8"/>
                <a:gd name="T2" fmla="*/ 2 w 2"/>
                <a:gd name="T3" fmla="*/ 8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1" y="0"/>
                  </a:moveTo>
                  <a:cubicBezTo>
                    <a:pt x="0" y="3"/>
                    <a:pt x="1" y="6"/>
                    <a:pt x="2"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3" name="Freeform 215">
              <a:extLst>
                <a:ext uri="{FF2B5EF4-FFF2-40B4-BE49-F238E27FC236}">
                  <a16:creationId xmlns:a16="http://schemas.microsoft.com/office/drawing/2014/main" id="{F0452D7D-5B4E-4EAD-BAC6-451CA28F789B}"/>
                </a:ext>
              </a:extLst>
            </p:cNvPr>
            <p:cNvSpPr>
              <a:spLocks/>
            </p:cNvSpPr>
            <p:nvPr/>
          </p:nvSpPr>
          <p:spPr bwMode="auto">
            <a:xfrm>
              <a:off x="3433" y="2000"/>
              <a:ext cx="17" cy="16"/>
            </a:xfrm>
            <a:custGeom>
              <a:avLst/>
              <a:gdLst>
                <a:gd name="T0" fmla="*/ 0 w 7"/>
                <a:gd name="T1" fmla="*/ 0 h 6"/>
                <a:gd name="T2" fmla="*/ 7 w 7"/>
                <a:gd name="T3" fmla="*/ 6 h 6"/>
                <a:gd name="T4" fmla="*/ 0 60000 65536"/>
                <a:gd name="T5" fmla="*/ 0 60000 65536"/>
                <a:gd name="T6" fmla="*/ 0 w 7"/>
                <a:gd name="T7" fmla="*/ 0 h 6"/>
                <a:gd name="T8" fmla="*/ 7 w 7"/>
                <a:gd name="T9" fmla="*/ 6 h 6"/>
              </a:gdLst>
              <a:ahLst/>
              <a:cxnLst>
                <a:cxn ang="T4">
                  <a:pos x="T0" y="T1"/>
                </a:cxn>
                <a:cxn ang="T5">
                  <a:pos x="T2" y="T3"/>
                </a:cxn>
              </a:cxnLst>
              <a:rect l="T6" t="T7" r="T8" b="T9"/>
              <a:pathLst>
                <a:path w="7" h="6">
                  <a:moveTo>
                    <a:pt x="0" y="0"/>
                  </a:moveTo>
                  <a:cubicBezTo>
                    <a:pt x="1" y="4"/>
                    <a:pt x="3" y="6"/>
                    <a:pt x="7"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4" name="Freeform 216">
              <a:extLst>
                <a:ext uri="{FF2B5EF4-FFF2-40B4-BE49-F238E27FC236}">
                  <a16:creationId xmlns:a16="http://schemas.microsoft.com/office/drawing/2014/main" id="{CB158CD7-CFB9-44FF-B543-20F418DE731A}"/>
                </a:ext>
              </a:extLst>
            </p:cNvPr>
            <p:cNvSpPr>
              <a:spLocks/>
            </p:cNvSpPr>
            <p:nvPr/>
          </p:nvSpPr>
          <p:spPr bwMode="auto">
            <a:xfrm>
              <a:off x="3658" y="1936"/>
              <a:ext cx="22" cy="5"/>
            </a:xfrm>
            <a:custGeom>
              <a:avLst/>
              <a:gdLst>
                <a:gd name="T0" fmla="*/ 0 w 9"/>
                <a:gd name="T1" fmla="*/ 2 h 2"/>
                <a:gd name="T2" fmla="*/ 9 w 9"/>
                <a:gd name="T3" fmla="*/ 0 h 2"/>
                <a:gd name="T4" fmla="*/ 0 60000 65536"/>
                <a:gd name="T5" fmla="*/ 0 60000 65536"/>
                <a:gd name="T6" fmla="*/ 0 w 9"/>
                <a:gd name="T7" fmla="*/ 0 h 2"/>
                <a:gd name="T8" fmla="*/ 9 w 9"/>
                <a:gd name="T9" fmla="*/ 2 h 2"/>
              </a:gdLst>
              <a:ahLst/>
              <a:cxnLst>
                <a:cxn ang="T4">
                  <a:pos x="T0" y="T1"/>
                </a:cxn>
                <a:cxn ang="T5">
                  <a:pos x="T2" y="T3"/>
                </a:cxn>
              </a:cxnLst>
              <a:rect l="T6" t="T7" r="T8" b="T9"/>
              <a:pathLst>
                <a:path w="9" h="2">
                  <a:moveTo>
                    <a:pt x="0" y="2"/>
                  </a:moveTo>
                  <a:cubicBezTo>
                    <a:pt x="3" y="2"/>
                    <a:pt x="6" y="1"/>
                    <a:pt x="9"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5" name="Freeform 217">
              <a:extLst>
                <a:ext uri="{FF2B5EF4-FFF2-40B4-BE49-F238E27FC236}">
                  <a16:creationId xmlns:a16="http://schemas.microsoft.com/office/drawing/2014/main" id="{46461A2A-D8A6-459D-AE28-8A00D31FA1D1}"/>
                </a:ext>
              </a:extLst>
            </p:cNvPr>
            <p:cNvSpPr>
              <a:spLocks/>
            </p:cNvSpPr>
            <p:nvPr/>
          </p:nvSpPr>
          <p:spPr bwMode="auto">
            <a:xfrm>
              <a:off x="3900" y="1893"/>
              <a:ext cx="5" cy="22"/>
            </a:xfrm>
            <a:custGeom>
              <a:avLst/>
              <a:gdLst>
                <a:gd name="T0" fmla="*/ 1 w 2"/>
                <a:gd name="T1" fmla="*/ 8 h 8"/>
                <a:gd name="T2" fmla="*/ 2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1" y="8"/>
                  </a:moveTo>
                  <a:cubicBezTo>
                    <a:pt x="0" y="6"/>
                    <a:pt x="0" y="3"/>
                    <a:pt x="2"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6" name="Freeform 218">
              <a:extLst>
                <a:ext uri="{FF2B5EF4-FFF2-40B4-BE49-F238E27FC236}">
                  <a16:creationId xmlns:a16="http://schemas.microsoft.com/office/drawing/2014/main" id="{3AE27F5D-0B52-476B-92A2-92163CD1BC5A}"/>
                </a:ext>
              </a:extLst>
            </p:cNvPr>
            <p:cNvSpPr>
              <a:spLocks/>
            </p:cNvSpPr>
            <p:nvPr/>
          </p:nvSpPr>
          <p:spPr bwMode="auto">
            <a:xfrm>
              <a:off x="2133" y="2456"/>
              <a:ext cx="2" cy="35"/>
            </a:xfrm>
            <a:custGeom>
              <a:avLst/>
              <a:gdLst>
                <a:gd name="T0" fmla="*/ 0 w 1"/>
                <a:gd name="T1" fmla="*/ 0 h 13"/>
                <a:gd name="T2" fmla="*/ 1 w 1"/>
                <a:gd name="T3" fmla="*/ 13 h 13"/>
                <a:gd name="T4" fmla="*/ 0 60000 65536"/>
                <a:gd name="T5" fmla="*/ 0 60000 65536"/>
                <a:gd name="T6" fmla="*/ 0 w 1"/>
                <a:gd name="T7" fmla="*/ 0 h 13"/>
                <a:gd name="T8" fmla="*/ 1 w 1"/>
                <a:gd name="T9" fmla="*/ 13 h 13"/>
              </a:gdLst>
              <a:ahLst/>
              <a:cxnLst>
                <a:cxn ang="T4">
                  <a:pos x="T0" y="T1"/>
                </a:cxn>
                <a:cxn ang="T5">
                  <a:pos x="T2" y="T3"/>
                </a:cxn>
              </a:cxnLst>
              <a:rect l="T6" t="T7" r="T8" b="T9"/>
              <a:pathLst>
                <a:path w="1" h="13">
                  <a:moveTo>
                    <a:pt x="0" y="0"/>
                  </a:moveTo>
                  <a:cubicBezTo>
                    <a:pt x="1" y="4"/>
                    <a:pt x="1" y="9"/>
                    <a:pt x="1" y="1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7" name="Freeform 219">
              <a:extLst>
                <a:ext uri="{FF2B5EF4-FFF2-40B4-BE49-F238E27FC236}">
                  <a16:creationId xmlns:a16="http://schemas.microsoft.com/office/drawing/2014/main" id="{A7AEABD9-1DC9-4958-8145-77BBEE75EACB}"/>
                </a:ext>
              </a:extLst>
            </p:cNvPr>
            <p:cNvSpPr>
              <a:spLocks/>
            </p:cNvSpPr>
            <p:nvPr/>
          </p:nvSpPr>
          <p:spPr bwMode="auto">
            <a:xfrm>
              <a:off x="1993" y="2533"/>
              <a:ext cx="15" cy="8"/>
            </a:xfrm>
            <a:custGeom>
              <a:avLst/>
              <a:gdLst>
                <a:gd name="T0" fmla="*/ 6 w 6"/>
                <a:gd name="T1" fmla="*/ 1 h 3"/>
                <a:gd name="T2" fmla="*/ 0 w 6"/>
                <a:gd name="T3" fmla="*/ 3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6" y="1"/>
                  </a:moveTo>
                  <a:cubicBezTo>
                    <a:pt x="3" y="0"/>
                    <a:pt x="1" y="0"/>
                    <a:pt x="0" y="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8" name="Freeform 220">
              <a:extLst>
                <a:ext uri="{FF2B5EF4-FFF2-40B4-BE49-F238E27FC236}">
                  <a16:creationId xmlns:a16="http://schemas.microsoft.com/office/drawing/2014/main" id="{76C5F104-8556-4357-835F-234AB0FB70F1}"/>
                </a:ext>
              </a:extLst>
            </p:cNvPr>
            <p:cNvSpPr>
              <a:spLocks/>
            </p:cNvSpPr>
            <p:nvPr/>
          </p:nvSpPr>
          <p:spPr bwMode="auto">
            <a:xfrm>
              <a:off x="3163" y="2192"/>
              <a:ext cx="7" cy="8"/>
            </a:xfrm>
            <a:custGeom>
              <a:avLst/>
              <a:gdLst>
                <a:gd name="T0" fmla="*/ 0 w 3"/>
                <a:gd name="T1" fmla="*/ 3 h 3"/>
                <a:gd name="T2" fmla="*/ 3 w 3"/>
                <a:gd name="T3" fmla="*/ 0 h 3"/>
                <a:gd name="T4" fmla="*/ 0 60000 65536"/>
                <a:gd name="T5" fmla="*/ 0 60000 65536"/>
                <a:gd name="T6" fmla="*/ 0 w 3"/>
                <a:gd name="T7" fmla="*/ 0 h 3"/>
                <a:gd name="T8" fmla="*/ 3 w 3"/>
                <a:gd name="T9" fmla="*/ 3 h 3"/>
              </a:gdLst>
              <a:ahLst/>
              <a:cxnLst>
                <a:cxn ang="T4">
                  <a:pos x="T0" y="T1"/>
                </a:cxn>
                <a:cxn ang="T5">
                  <a:pos x="T2" y="T3"/>
                </a:cxn>
              </a:cxnLst>
              <a:rect l="T6" t="T7" r="T8" b="T9"/>
              <a:pathLst>
                <a:path w="3" h="3">
                  <a:moveTo>
                    <a:pt x="0" y="3"/>
                  </a:moveTo>
                  <a:cubicBezTo>
                    <a:pt x="1" y="2"/>
                    <a:pt x="2" y="1"/>
                    <a:pt x="3"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9" name="Freeform 221">
              <a:extLst>
                <a:ext uri="{FF2B5EF4-FFF2-40B4-BE49-F238E27FC236}">
                  <a16:creationId xmlns:a16="http://schemas.microsoft.com/office/drawing/2014/main" id="{EA907627-E44A-4624-A21F-FEC76CC6DF20}"/>
                </a:ext>
              </a:extLst>
            </p:cNvPr>
            <p:cNvSpPr>
              <a:spLocks/>
            </p:cNvSpPr>
            <p:nvPr/>
          </p:nvSpPr>
          <p:spPr bwMode="auto">
            <a:xfrm>
              <a:off x="3223" y="2224"/>
              <a:ext cx="1" cy="8"/>
            </a:xfrm>
            <a:custGeom>
              <a:avLst/>
              <a:gdLst>
                <a:gd name="T0" fmla="*/ 0 w 1"/>
                <a:gd name="T1" fmla="*/ 3 h 3"/>
                <a:gd name="T2" fmla="*/ 0 w 1"/>
                <a:gd name="T3" fmla="*/ 0 h 3"/>
                <a:gd name="T4" fmla="*/ 0 60000 65536"/>
                <a:gd name="T5" fmla="*/ 0 60000 65536"/>
                <a:gd name="T6" fmla="*/ 0 w 1"/>
                <a:gd name="T7" fmla="*/ 0 h 3"/>
                <a:gd name="T8" fmla="*/ 1 w 1"/>
                <a:gd name="T9" fmla="*/ 3 h 3"/>
              </a:gdLst>
              <a:ahLst/>
              <a:cxnLst>
                <a:cxn ang="T4">
                  <a:pos x="T0" y="T1"/>
                </a:cxn>
                <a:cxn ang="T5">
                  <a:pos x="T2" y="T3"/>
                </a:cxn>
              </a:cxnLst>
              <a:rect l="T6" t="T7" r="T8" b="T9"/>
              <a:pathLst>
                <a:path w="1" h="3">
                  <a:moveTo>
                    <a:pt x="0" y="3"/>
                  </a:moveTo>
                  <a:cubicBezTo>
                    <a:pt x="0" y="2"/>
                    <a:pt x="0" y="1"/>
                    <a:pt x="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22" name="Rectangle 12">
            <a:extLst>
              <a:ext uri="{FF2B5EF4-FFF2-40B4-BE49-F238E27FC236}">
                <a16:creationId xmlns:a16="http://schemas.microsoft.com/office/drawing/2014/main" id="{BD5B5258-2B39-4374-8457-C70FE23251F5}"/>
              </a:ext>
            </a:extLst>
          </p:cNvPr>
          <p:cNvSpPr/>
          <p:nvPr/>
        </p:nvSpPr>
        <p:spPr>
          <a:xfrm>
            <a:off x="0" y="733059"/>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946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F663277-A5EC-4FF8-A4E7-50CF37249086}"/>
              </a:ext>
            </a:extLst>
          </p:cNvPr>
          <p:cNvSpPr>
            <a:spLocks noGrp="1"/>
          </p:cNvSpPr>
          <p:nvPr>
            <p:ph idx="1"/>
          </p:nvPr>
        </p:nvSpPr>
        <p:spPr>
          <a:xfrm>
            <a:off x="719400" y="682352"/>
            <a:ext cx="10753200" cy="4139998"/>
          </a:xfrm>
        </p:spPr>
        <p:txBody>
          <a:bodyPr/>
          <a:lstStyle/>
          <a:p>
            <a:pPr marL="0" indent="0" algn="ctr">
              <a:buNone/>
            </a:pPr>
            <a:r>
              <a:rPr lang="cs-CZ" dirty="0"/>
              <a:t>Co z toho vyplývá? </a:t>
            </a:r>
          </a:p>
          <a:p>
            <a:pPr marL="0" indent="0" algn="ctr">
              <a:buNone/>
            </a:pPr>
            <a:endParaRPr lang="cs-CZ" dirty="0"/>
          </a:p>
          <a:p>
            <a:pPr marL="0" indent="0" algn="ctr">
              <a:buNone/>
            </a:pPr>
            <a:r>
              <a:rPr lang="cs-CZ" dirty="0"/>
              <a:t>Naše planeta je poměrně nehostinná...</a:t>
            </a:r>
          </a:p>
          <a:p>
            <a:pPr marL="0" indent="0" algn="ctr">
              <a:buNone/>
            </a:pPr>
            <a:endParaRPr lang="cs-CZ" dirty="0"/>
          </a:p>
          <a:p>
            <a:pPr marL="0" indent="0" algn="ctr">
              <a:buNone/>
            </a:pPr>
            <a:r>
              <a:rPr lang="cs-CZ" dirty="0"/>
              <a:t>A může to být ještě horší.</a:t>
            </a:r>
          </a:p>
          <a:p>
            <a:pPr marL="0" indent="0" algn="ctr">
              <a:buNone/>
            </a:pPr>
            <a:endParaRPr lang="cs-CZ" dirty="0"/>
          </a:p>
          <a:p>
            <a:pPr marL="0" indent="0" algn="ctr">
              <a:buNone/>
            </a:pPr>
            <a:r>
              <a:rPr lang="cs-CZ" dirty="0"/>
              <a:t>Co budeme dělat?</a:t>
            </a:r>
          </a:p>
        </p:txBody>
      </p:sp>
    </p:spTree>
    <p:extLst>
      <p:ext uri="{BB962C8B-B14F-4D97-AF65-F5344CB8AC3E}">
        <p14:creationId xmlns:p14="http://schemas.microsoft.com/office/powerpoint/2010/main" val="17829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rPr>
              <a:pPr/>
              <a:t>40</a:t>
            </a:fld>
            <a:endParaRPr lang="cs-CZ" altLang="cs-CZ">
              <a:solidFill>
                <a:srgbClr val="898989"/>
              </a:solidFill>
            </a:endParaRPr>
          </a:p>
        </p:txBody>
      </p:sp>
      <p:sp>
        <p:nvSpPr>
          <p:cNvPr id="20483" name="Title 1"/>
          <p:cNvSpPr>
            <a:spLocks noGrp="1"/>
          </p:cNvSpPr>
          <p:nvPr>
            <p:ph type="ctrTitle" idx="4294967295"/>
          </p:nvPr>
        </p:nvSpPr>
        <p:spPr>
          <a:xfrm>
            <a:off x="0" y="2393950"/>
            <a:ext cx="9144000" cy="2387600"/>
          </a:xfrm>
        </p:spPr>
        <p:txBody>
          <a:bodyPr>
            <a:normAutofit/>
          </a:bodyPr>
          <a:lstStyle/>
          <a:p>
            <a:pPr algn="ctr"/>
            <a:r>
              <a:rPr lang="cs-CZ" altLang="cs-CZ" dirty="0"/>
              <a:t>Stres a řízení organismu</a:t>
            </a:r>
            <a:r>
              <a:rPr lang="cs-CZ" altLang="cs-CZ" b="1" dirty="0"/>
              <a:t>?</a:t>
            </a:r>
            <a:br>
              <a:rPr lang="cs-CZ" altLang="cs-CZ" dirty="0"/>
            </a:br>
            <a:r>
              <a:rPr lang="cs-CZ" altLang="cs-CZ" dirty="0"/>
              <a:t>=</a:t>
            </a:r>
            <a:br>
              <a:rPr lang="cs-CZ" altLang="cs-CZ" dirty="0"/>
            </a:br>
            <a:r>
              <a:rPr lang="cs-CZ" altLang="cs-CZ" b="1" dirty="0"/>
              <a:t>Úloha tukové tkáně?</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929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Ovál 191">
            <a:extLst>
              <a:ext uri="{FF2B5EF4-FFF2-40B4-BE49-F238E27FC236}">
                <a16:creationId xmlns:a16="http://schemas.microsoft.com/office/drawing/2014/main" id="{BA51BBD8-AA93-4253-99A9-5DB9DFBFC5CB}"/>
              </a:ext>
            </a:extLst>
          </p:cNvPr>
          <p:cNvSpPr/>
          <p:nvPr/>
        </p:nvSpPr>
        <p:spPr>
          <a:xfrm>
            <a:off x="1451348" y="3666726"/>
            <a:ext cx="1050926" cy="1045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 Box 32">
            <a:extLst>
              <a:ext uri="{FF2B5EF4-FFF2-40B4-BE49-F238E27FC236}">
                <a16:creationId xmlns:a16="http://schemas.microsoft.com/office/drawing/2014/main" id="{C08C1F46-5A0F-4C47-9A9E-134EDFF6E2BE}"/>
              </a:ext>
            </a:extLst>
          </p:cNvPr>
          <p:cNvSpPr txBox="1">
            <a:spLocks noChangeArrowheads="1"/>
          </p:cNvSpPr>
          <p:nvPr/>
        </p:nvSpPr>
        <p:spPr bwMode="auto">
          <a:xfrm>
            <a:off x="232117" y="227490"/>
            <a:ext cx="44823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dirty="0"/>
              <a:t>Osa mozek – tuková tkáň</a:t>
            </a:r>
            <a:endParaRPr lang="fr-FR" altLang="cs-CZ" sz="2800" b="1" dirty="0"/>
          </a:p>
        </p:txBody>
      </p:sp>
      <p:pic>
        <p:nvPicPr>
          <p:cNvPr id="8" name="Obrázek 7">
            <a:extLst>
              <a:ext uri="{FF2B5EF4-FFF2-40B4-BE49-F238E27FC236}">
                <a16:creationId xmlns:a16="http://schemas.microsoft.com/office/drawing/2014/main" id="{7D0C6EB9-1B0E-4CB8-9DF8-8B10E337E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390" y="1359303"/>
            <a:ext cx="8550580" cy="5067935"/>
          </a:xfrm>
          <a:prstGeom prst="rect">
            <a:avLst/>
          </a:prstGeom>
        </p:spPr>
      </p:pic>
      <p:pic>
        <p:nvPicPr>
          <p:cNvPr id="10" name="Obrázek 9">
            <a:extLst>
              <a:ext uri="{FF2B5EF4-FFF2-40B4-BE49-F238E27FC236}">
                <a16:creationId xmlns:a16="http://schemas.microsoft.com/office/drawing/2014/main" id="{F862ADD3-BC90-407B-94F1-A72B51A4F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2066" y="489100"/>
            <a:ext cx="2758440" cy="6403020"/>
          </a:xfrm>
          <a:prstGeom prst="rect">
            <a:avLst/>
          </a:prstGeom>
        </p:spPr>
      </p:pic>
      <p:sp>
        <p:nvSpPr>
          <p:cNvPr id="21" name="Volný tvar 6">
            <a:extLst>
              <a:ext uri="{FF2B5EF4-FFF2-40B4-BE49-F238E27FC236}">
                <a16:creationId xmlns:a16="http://schemas.microsoft.com/office/drawing/2014/main" id="{E0B21E2A-9D33-4CB1-B255-E99B2DAE2CDA}"/>
              </a:ext>
            </a:extLst>
          </p:cNvPr>
          <p:cNvSpPr/>
          <p:nvPr/>
        </p:nvSpPr>
        <p:spPr>
          <a:xfrm>
            <a:off x="3626758" y="3487057"/>
            <a:ext cx="1917699" cy="1106714"/>
          </a:xfrm>
          <a:custGeom>
            <a:avLst/>
            <a:gdLst>
              <a:gd name="connsiteX0" fmla="*/ 890813 w 1917699"/>
              <a:gd name="connsiteY0" fmla="*/ 7257 h 1106714"/>
              <a:gd name="connsiteX1" fmla="*/ 596899 w 1917699"/>
              <a:gd name="connsiteY1" fmla="*/ 148772 h 1106714"/>
              <a:gd name="connsiteX2" fmla="*/ 194128 w 1917699"/>
              <a:gd name="connsiteY2" fmla="*/ 464457 h 1106714"/>
              <a:gd name="connsiteX3" fmla="*/ 9071 w 1917699"/>
              <a:gd name="connsiteY3" fmla="*/ 791029 h 1106714"/>
              <a:gd name="connsiteX4" fmla="*/ 139699 w 1917699"/>
              <a:gd name="connsiteY4" fmla="*/ 997857 h 1106714"/>
              <a:gd name="connsiteX5" fmla="*/ 531585 w 1917699"/>
              <a:gd name="connsiteY5" fmla="*/ 1041400 h 1106714"/>
              <a:gd name="connsiteX6" fmla="*/ 803728 w 1917699"/>
              <a:gd name="connsiteY6" fmla="*/ 997857 h 1106714"/>
              <a:gd name="connsiteX7" fmla="*/ 1326242 w 1917699"/>
              <a:gd name="connsiteY7" fmla="*/ 1030514 h 1106714"/>
              <a:gd name="connsiteX8" fmla="*/ 1783442 w 1917699"/>
              <a:gd name="connsiteY8" fmla="*/ 1084943 h 1106714"/>
              <a:gd name="connsiteX9" fmla="*/ 1914071 w 1917699"/>
              <a:gd name="connsiteY9" fmla="*/ 899886 h 1106714"/>
              <a:gd name="connsiteX10" fmla="*/ 1761671 w 1917699"/>
              <a:gd name="connsiteY10" fmla="*/ 486229 h 1106714"/>
              <a:gd name="connsiteX11" fmla="*/ 1217385 w 1917699"/>
              <a:gd name="connsiteY11" fmla="*/ 105229 h 1106714"/>
              <a:gd name="connsiteX12" fmla="*/ 890813 w 1917699"/>
              <a:gd name="connsiteY12" fmla="*/ 7257 h 11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7699" h="1106714">
                <a:moveTo>
                  <a:pt x="890813" y="7257"/>
                </a:moveTo>
                <a:cubicBezTo>
                  <a:pt x="787399" y="14514"/>
                  <a:pt x="713013" y="72572"/>
                  <a:pt x="596899" y="148772"/>
                </a:cubicBezTo>
                <a:cubicBezTo>
                  <a:pt x="480785" y="224972"/>
                  <a:pt x="292099" y="357414"/>
                  <a:pt x="194128" y="464457"/>
                </a:cubicBezTo>
                <a:cubicBezTo>
                  <a:pt x="96157" y="571500"/>
                  <a:pt x="18142" y="702129"/>
                  <a:pt x="9071" y="791029"/>
                </a:cubicBezTo>
                <a:cubicBezTo>
                  <a:pt x="0" y="879929"/>
                  <a:pt x="52613" y="956129"/>
                  <a:pt x="139699" y="997857"/>
                </a:cubicBezTo>
                <a:cubicBezTo>
                  <a:pt x="226785" y="1039585"/>
                  <a:pt x="420914" y="1041400"/>
                  <a:pt x="531585" y="1041400"/>
                </a:cubicBezTo>
                <a:cubicBezTo>
                  <a:pt x="642256" y="1041400"/>
                  <a:pt x="671285" y="999671"/>
                  <a:pt x="803728" y="997857"/>
                </a:cubicBezTo>
                <a:cubicBezTo>
                  <a:pt x="936171" y="996043"/>
                  <a:pt x="1162956" y="1016000"/>
                  <a:pt x="1326242" y="1030514"/>
                </a:cubicBezTo>
                <a:cubicBezTo>
                  <a:pt x="1489528" y="1045028"/>
                  <a:pt x="1685471" y="1106714"/>
                  <a:pt x="1783442" y="1084943"/>
                </a:cubicBezTo>
                <a:cubicBezTo>
                  <a:pt x="1881414" y="1063172"/>
                  <a:pt x="1917699" y="999672"/>
                  <a:pt x="1914071" y="899886"/>
                </a:cubicBezTo>
                <a:cubicBezTo>
                  <a:pt x="1910443" y="800100"/>
                  <a:pt x="1877785" y="618672"/>
                  <a:pt x="1761671" y="486229"/>
                </a:cubicBezTo>
                <a:cubicBezTo>
                  <a:pt x="1645557" y="353786"/>
                  <a:pt x="1355271" y="186872"/>
                  <a:pt x="1217385" y="105229"/>
                </a:cubicBezTo>
                <a:cubicBezTo>
                  <a:pt x="1079499" y="23586"/>
                  <a:pt x="994227" y="0"/>
                  <a:pt x="890813" y="7257"/>
                </a:cubicBezTo>
                <a:close/>
              </a:path>
            </a:pathLst>
          </a:cu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Volný tvar 7">
            <a:extLst>
              <a:ext uri="{FF2B5EF4-FFF2-40B4-BE49-F238E27FC236}">
                <a16:creationId xmlns:a16="http://schemas.microsoft.com/office/drawing/2014/main" id="{A99B77CE-75C6-443E-9F84-29FD24027FA2}"/>
              </a:ext>
            </a:extLst>
          </p:cNvPr>
          <p:cNvSpPr/>
          <p:nvPr/>
        </p:nvSpPr>
        <p:spPr>
          <a:xfrm>
            <a:off x="3073400" y="2812143"/>
            <a:ext cx="1420586" cy="1101272"/>
          </a:xfrm>
          <a:custGeom>
            <a:avLst/>
            <a:gdLst>
              <a:gd name="connsiteX0" fmla="*/ 1313543 w 1420586"/>
              <a:gd name="connsiteY0" fmla="*/ 159657 h 1101272"/>
              <a:gd name="connsiteX1" fmla="*/ 954314 w 1420586"/>
              <a:gd name="connsiteY1" fmla="*/ 7257 h 1101272"/>
              <a:gd name="connsiteX2" fmla="*/ 486229 w 1420586"/>
              <a:gd name="connsiteY2" fmla="*/ 116114 h 1101272"/>
              <a:gd name="connsiteX3" fmla="*/ 83457 w 1420586"/>
              <a:gd name="connsiteY3" fmla="*/ 475343 h 1101272"/>
              <a:gd name="connsiteX4" fmla="*/ 18143 w 1420586"/>
              <a:gd name="connsiteY4" fmla="*/ 834571 h 1101272"/>
              <a:gd name="connsiteX5" fmla="*/ 192314 w 1420586"/>
              <a:gd name="connsiteY5" fmla="*/ 1041400 h 1101272"/>
              <a:gd name="connsiteX6" fmla="*/ 573314 w 1420586"/>
              <a:gd name="connsiteY6" fmla="*/ 1041400 h 1101272"/>
              <a:gd name="connsiteX7" fmla="*/ 1150257 w 1420586"/>
              <a:gd name="connsiteY7" fmla="*/ 682171 h 1101272"/>
              <a:gd name="connsiteX8" fmla="*/ 1389743 w 1420586"/>
              <a:gd name="connsiteY8" fmla="*/ 399143 h 1101272"/>
              <a:gd name="connsiteX9" fmla="*/ 1313543 w 1420586"/>
              <a:gd name="connsiteY9" fmla="*/ 159657 h 11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1101272">
                <a:moveTo>
                  <a:pt x="1313543" y="159657"/>
                </a:moveTo>
                <a:cubicBezTo>
                  <a:pt x="1240972" y="94343"/>
                  <a:pt x="1092200" y="14514"/>
                  <a:pt x="954314" y="7257"/>
                </a:cubicBezTo>
                <a:cubicBezTo>
                  <a:pt x="816428" y="0"/>
                  <a:pt x="631372" y="38100"/>
                  <a:pt x="486229" y="116114"/>
                </a:cubicBezTo>
                <a:cubicBezTo>
                  <a:pt x="341086" y="194128"/>
                  <a:pt x="161471" y="355600"/>
                  <a:pt x="83457" y="475343"/>
                </a:cubicBezTo>
                <a:cubicBezTo>
                  <a:pt x="5443" y="595086"/>
                  <a:pt x="0" y="740228"/>
                  <a:pt x="18143" y="834571"/>
                </a:cubicBezTo>
                <a:cubicBezTo>
                  <a:pt x="36286" y="928914"/>
                  <a:pt x="99786" y="1006929"/>
                  <a:pt x="192314" y="1041400"/>
                </a:cubicBezTo>
                <a:cubicBezTo>
                  <a:pt x="284842" y="1075871"/>
                  <a:pt x="413657" y="1101272"/>
                  <a:pt x="573314" y="1041400"/>
                </a:cubicBezTo>
                <a:cubicBezTo>
                  <a:pt x="732971" y="981528"/>
                  <a:pt x="1014186" y="789214"/>
                  <a:pt x="1150257" y="682171"/>
                </a:cubicBezTo>
                <a:cubicBezTo>
                  <a:pt x="1286328" y="575128"/>
                  <a:pt x="1358900" y="484414"/>
                  <a:pt x="1389743" y="399143"/>
                </a:cubicBezTo>
                <a:cubicBezTo>
                  <a:pt x="1420586" y="313872"/>
                  <a:pt x="1386114" y="224971"/>
                  <a:pt x="1313543" y="1596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Volný tvar 8">
            <a:extLst>
              <a:ext uri="{FF2B5EF4-FFF2-40B4-BE49-F238E27FC236}">
                <a16:creationId xmlns:a16="http://schemas.microsoft.com/office/drawing/2014/main" id="{DE12D382-DFC9-4372-AFCE-FECC728DA1EB}"/>
              </a:ext>
            </a:extLst>
          </p:cNvPr>
          <p:cNvSpPr/>
          <p:nvPr/>
        </p:nvSpPr>
        <p:spPr>
          <a:xfrm>
            <a:off x="3213100" y="1556792"/>
            <a:ext cx="1253671" cy="1328056"/>
          </a:xfrm>
          <a:custGeom>
            <a:avLst/>
            <a:gdLst>
              <a:gd name="connsiteX0" fmla="*/ 1075871 w 1253671"/>
              <a:gd name="connsiteY0" fmla="*/ 83457 h 1328056"/>
              <a:gd name="connsiteX1" fmla="*/ 749300 w 1253671"/>
              <a:gd name="connsiteY1" fmla="*/ 72571 h 1328056"/>
              <a:gd name="connsiteX2" fmla="*/ 400957 w 1253671"/>
              <a:gd name="connsiteY2" fmla="*/ 83457 h 1328056"/>
              <a:gd name="connsiteX3" fmla="*/ 183243 w 1253671"/>
              <a:gd name="connsiteY3" fmla="*/ 83457 h 1328056"/>
              <a:gd name="connsiteX4" fmla="*/ 41729 w 1253671"/>
              <a:gd name="connsiteY4" fmla="*/ 333828 h 1328056"/>
              <a:gd name="connsiteX5" fmla="*/ 19957 w 1253671"/>
              <a:gd name="connsiteY5" fmla="*/ 976085 h 1328056"/>
              <a:gd name="connsiteX6" fmla="*/ 161471 w 1253671"/>
              <a:gd name="connsiteY6" fmla="*/ 1226457 h 1328056"/>
              <a:gd name="connsiteX7" fmla="*/ 618671 w 1253671"/>
              <a:gd name="connsiteY7" fmla="*/ 1182914 h 1328056"/>
              <a:gd name="connsiteX8" fmla="*/ 934357 w 1253671"/>
              <a:gd name="connsiteY8" fmla="*/ 1215571 h 1328056"/>
              <a:gd name="connsiteX9" fmla="*/ 1119414 w 1253671"/>
              <a:gd name="connsiteY9" fmla="*/ 1313543 h 1328056"/>
              <a:gd name="connsiteX10" fmla="*/ 1239157 w 1253671"/>
              <a:gd name="connsiteY10" fmla="*/ 1204685 h 1328056"/>
              <a:gd name="connsiteX11" fmla="*/ 1206500 w 1253671"/>
              <a:gd name="connsiteY11" fmla="*/ 573314 h 1328056"/>
              <a:gd name="connsiteX12" fmla="*/ 1075871 w 1253671"/>
              <a:gd name="connsiteY12" fmla="*/ 83457 h 13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671" h="1328056">
                <a:moveTo>
                  <a:pt x="1075871" y="83457"/>
                </a:moveTo>
                <a:cubicBezTo>
                  <a:pt x="999671" y="0"/>
                  <a:pt x="861786" y="72571"/>
                  <a:pt x="749300" y="72571"/>
                </a:cubicBezTo>
                <a:cubicBezTo>
                  <a:pt x="636814" y="72571"/>
                  <a:pt x="495300" y="81643"/>
                  <a:pt x="400957" y="83457"/>
                </a:cubicBezTo>
                <a:cubicBezTo>
                  <a:pt x="306614" y="85271"/>
                  <a:pt x="243114" y="41729"/>
                  <a:pt x="183243" y="83457"/>
                </a:cubicBezTo>
                <a:cubicBezTo>
                  <a:pt x="123372" y="125186"/>
                  <a:pt x="68943" y="185057"/>
                  <a:pt x="41729" y="333828"/>
                </a:cubicBezTo>
                <a:cubicBezTo>
                  <a:pt x="14515" y="482599"/>
                  <a:pt x="0" y="827314"/>
                  <a:pt x="19957" y="976085"/>
                </a:cubicBezTo>
                <a:cubicBezTo>
                  <a:pt x="39914" y="1124857"/>
                  <a:pt x="61685" y="1191986"/>
                  <a:pt x="161471" y="1226457"/>
                </a:cubicBezTo>
                <a:cubicBezTo>
                  <a:pt x="261257" y="1260928"/>
                  <a:pt x="489857" y="1184728"/>
                  <a:pt x="618671" y="1182914"/>
                </a:cubicBezTo>
                <a:cubicBezTo>
                  <a:pt x="747485" y="1181100"/>
                  <a:pt x="850900" y="1193800"/>
                  <a:pt x="934357" y="1215571"/>
                </a:cubicBezTo>
                <a:cubicBezTo>
                  <a:pt x="1017814" y="1237343"/>
                  <a:pt x="1068614" y="1315357"/>
                  <a:pt x="1119414" y="1313543"/>
                </a:cubicBezTo>
                <a:cubicBezTo>
                  <a:pt x="1170214" y="1311729"/>
                  <a:pt x="1224643" y="1328056"/>
                  <a:pt x="1239157" y="1204685"/>
                </a:cubicBezTo>
                <a:cubicBezTo>
                  <a:pt x="1253671" y="1081314"/>
                  <a:pt x="1235529" y="758371"/>
                  <a:pt x="1206500" y="573314"/>
                </a:cubicBezTo>
                <a:cubicBezTo>
                  <a:pt x="1177472" y="388257"/>
                  <a:pt x="1152071" y="166914"/>
                  <a:pt x="1075871" y="83457"/>
                </a:cubicBez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 name="Volný tvar 9">
            <a:extLst>
              <a:ext uri="{FF2B5EF4-FFF2-40B4-BE49-F238E27FC236}">
                <a16:creationId xmlns:a16="http://schemas.microsoft.com/office/drawing/2014/main" id="{E20E701C-6D4D-4DFE-BF0E-1F53ECF07CC6}"/>
              </a:ext>
            </a:extLst>
          </p:cNvPr>
          <p:cNvSpPr/>
          <p:nvPr/>
        </p:nvSpPr>
        <p:spPr>
          <a:xfrm>
            <a:off x="3401786" y="812800"/>
            <a:ext cx="898071" cy="843642"/>
          </a:xfrm>
          <a:custGeom>
            <a:avLst/>
            <a:gdLst>
              <a:gd name="connsiteX0" fmla="*/ 658585 w 898071"/>
              <a:gd name="connsiteY0" fmla="*/ 47171 h 843642"/>
              <a:gd name="connsiteX1" fmla="*/ 136071 w 898071"/>
              <a:gd name="connsiteY1" fmla="*/ 36286 h 843642"/>
              <a:gd name="connsiteX2" fmla="*/ 16328 w 898071"/>
              <a:gd name="connsiteY2" fmla="*/ 264886 h 843642"/>
              <a:gd name="connsiteX3" fmla="*/ 38100 w 898071"/>
              <a:gd name="connsiteY3" fmla="*/ 613229 h 843642"/>
              <a:gd name="connsiteX4" fmla="*/ 92528 w 898071"/>
              <a:gd name="connsiteY4" fmla="*/ 809171 h 843642"/>
              <a:gd name="connsiteX5" fmla="*/ 419100 w 898071"/>
              <a:gd name="connsiteY5" fmla="*/ 820057 h 843642"/>
              <a:gd name="connsiteX6" fmla="*/ 821871 w 898071"/>
              <a:gd name="connsiteY6" fmla="*/ 776514 h 843642"/>
              <a:gd name="connsiteX7" fmla="*/ 876300 w 898071"/>
              <a:gd name="connsiteY7" fmla="*/ 569686 h 843642"/>
              <a:gd name="connsiteX8" fmla="*/ 810985 w 898071"/>
              <a:gd name="connsiteY8" fmla="*/ 134257 h 843642"/>
              <a:gd name="connsiteX9" fmla="*/ 658585 w 898071"/>
              <a:gd name="connsiteY9" fmla="*/ 47171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071" h="843642">
                <a:moveTo>
                  <a:pt x="658585" y="47171"/>
                </a:moveTo>
                <a:cubicBezTo>
                  <a:pt x="546099" y="30843"/>
                  <a:pt x="243114" y="0"/>
                  <a:pt x="136071" y="36286"/>
                </a:cubicBezTo>
                <a:cubicBezTo>
                  <a:pt x="29028" y="72572"/>
                  <a:pt x="32657" y="168729"/>
                  <a:pt x="16328" y="264886"/>
                </a:cubicBezTo>
                <a:cubicBezTo>
                  <a:pt x="0" y="361043"/>
                  <a:pt x="25400" y="522515"/>
                  <a:pt x="38100" y="613229"/>
                </a:cubicBezTo>
                <a:cubicBezTo>
                  <a:pt x="50800" y="703943"/>
                  <a:pt x="29028" y="774700"/>
                  <a:pt x="92528" y="809171"/>
                </a:cubicBezTo>
                <a:cubicBezTo>
                  <a:pt x="156028" y="843642"/>
                  <a:pt x="297543" y="825500"/>
                  <a:pt x="419100" y="820057"/>
                </a:cubicBezTo>
                <a:cubicBezTo>
                  <a:pt x="540657" y="814614"/>
                  <a:pt x="745671" y="818243"/>
                  <a:pt x="821871" y="776514"/>
                </a:cubicBezTo>
                <a:cubicBezTo>
                  <a:pt x="898071" y="734786"/>
                  <a:pt x="878114" y="676729"/>
                  <a:pt x="876300" y="569686"/>
                </a:cubicBezTo>
                <a:cubicBezTo>
                  <a:pt x="874486" y="462643"/>
                  <a:pt x="845456" y="221343"/>
                  <a:pt x="810985" y="134257"/>
                </a:cubicBezTo>
                <a:cubicBezTo>
                  <a:pt x="776514" y="47171"/>
                  <a:pt x="771071" y="63499"/>
                  <a:pt x="658585" y="47171"/>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5" name="Volný tvar 10">
            <a:extLst>
              <a:ext uri="{FF2B5EF4-FFF2-40B4-BE49-F238E27FC236}">
                <a16:creationId xmlns:a16="http://schemas.microsoft.com/office/drawing/2014/main" id="{1BAC05D1-BA43-408C-894C-500FA7976099}"/>
              </a:ext>
            </a:extLst>
          </p:cNvPr>
          <p:cNvSpPr/>
          <p:nvPr/>
        </p:nvSpPr>
        <p:spPr>
          <a:xfrm flipH="1">
            <a:off x="4716016" y="2831784"/>
            <a:ext cx="1420586" cy="1101272"/>
          </a:xfrm>
          <a:custGeom>
            <a:avLst/>
            <a:gdLst>
              <a:gd name="connsiteX0" fmla="*/ 1313543 w 1420586"/>
              <a:gd name="connsiteY0" fmla="*/ 159657 h 1101272"/>
              <a:gd name="connsiteX1" fmla="*/ 954314 w 1420586"/>
              <a:gd name="connsiteY1" fmla="*/ 7257 h 1101272"/>
              <a:gd name="connsiteX2" fmla="*/ 486229 w 1420586"/>
              <a:gd name="connsiteY2" fmla="*/ 116114 h 1101272"/>
              <a:gd name="connsiteX3" fmla="*/ 83457 w 1420586"/>
              <a:gd name="connsiteY3" fmla="*/ 475343 h 1101272"/>
              <a:gd name="connsiteX4" fmla="*/ 18143 w 1420586"/>
              <a:gd name="connsiteY4" fmla="*/ 834571 h 1101272"/>
              <a:gd name="connsiteX5" fmla="*/ 192314 w 1420586"/>
              <a:gd name="connsiteY5" fmla="*/ 1041400 h 1101272"/>
              <a:gd name="connsiteX6" fmla="*/ 573314 w 1420586"/>
              <a:gd name="connsiteY6" fmla="*/ 1041400 h 1101272"/>
              <a:gd name="connsiteX7" fmla="*/ 1150257 w 1420586"/>
              <a:gd name="connsiteY7" fmla="*/ 682171 h 1101272"/>
              <a:gd name="connsiteX8" fmla="*/ 1389743 w 1420586"/>
              <a:gd name="connsiteY8" fmla="*/ 399143 h 1101272"/>
              <a:gd name="connsiteX9" fmla="*/ 1313543 w 1420586"/>
              <a:gd name="connsiteY9" fmla="*/ 159657 h 11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1101272">
                <a:moveTo>
                  <a:pt x="1313543" y="159657"/>
                </a:moveTo>
                <a:cubicBezTo>
                  <a:pt x="1240972" y="94343"/>
                  <a:pt x="1092200" y="14514"/>
                  <a:pt x="954314" y="7257"/>
                </a:cubicBezTo>
                <a:cubicBezTo>
                  <a:pt x="816428" y="0"/>
                  <a:pt x="631372" y="38100"/>
                  <a:pt x="486229" y="116114"/>
                </a:cubicBezTo>
                <a:cubicBezTo>
                  <a:pt x="341086" y="194128"/>
                  <a:pt x="161471" y="355600"/>
                  <a:pt x="83457" y="475343"/>
                </a:cubicBezTo>
                <a:cubicBezTo>
                  <a:pt x="5443" y="595086"/>
                  <a:pt x="0" y="740228"/>
                  <a:pt x="18143" y="834571"/>
                </a:cubicBezTo>
                <a:cubicBezTo>
                  <a:pt x="36286" y="928914"/>
                  <a:pt x="99786" y="1006929"/>
                  <a:pt x="192314" y="1041400"/>
                </a:cubicBezTo>
                <a:cubicBezTo>
                  <a:pt x="284842" y="1075871"/>
                  <a:pt x="413657" y="1101272"/>
                  <a:pt x="573314" y="1041400"/>
                </a:cubicBezTo>
                <a:cubicBezTo>
                  <a:pt x="732971" y="981528"/>
                  <a:pt x="1014186" y="789214"/>
                  <a:pt x="1150257" y="682171"/>
                </a:cubicBezTo>
                <a:cubicBezTo>
                  <a:pt x="1286328" y="575128"/>
                  <a:pt x="1358900" y="484414"/>
                  <a:pt x="1389743" y="399143"/>
                </a:cubicBezTo>
                <a:cubicBezTo>
                  <a:pt x="1420586" y="313872"/>
                  <a:pt x="1386114" y="224971"/>
                  <a:pt x="1313543" y="1596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Volný tvar 11">
            <a:extLst>
              <a:ext uri="{FF2B5EF4-FFF2-40B4-BE49-F238E27FC236}">
                <a16:creationId xmlns:a16="http://schemas.microsoft.com/office/drawing/2014/main" id="{3A12D079-83C3-4159-B28D-6858DE103B1F}"/>
              </a:ext>
            </a:extLst>
          </p:cNvPr>
          <p:cNvSpPr/>
          <p:nvPr/>
        </p:nvSpPr>
        <p:spPr>
          <a:xfrm flipH="1">
            <a:off x="4758489" y="1579927"/>
            <a:ext cx="1253671" cy="1328056"/>
          </a:xfrm>
          <a:custGeom>
            <a:avLst/>
            <a:gdLst>
              <a:gd name="connsiteX0" fmla="*/ 1075871 w 1253671"/>
              <a:gd name="connsiteY0" fmla="*/ 83457 h 1328056"/>
              <a:gd name="connsiteX1" fmla="*/ 749300 w 1253671"/>
              <a:gd name="connsiteY1" fmla="*/ 72571 h 1328056"/>
              <a:gd name="connsiteX2" fmla="*/ 400957 w 1253671"/>
              <a:gd name="connsiteY2" fmla="*/ 83457 h 1328056"/>
              <a:gd name="connsiteX3" fmla="*/ 183243 w 1253671"/>
              <a:gd name="connsiteY3" fmla="*/ 83457 h 1328056"/>
              <a:gd name="connsiteX4" fmla="*/ 41729 w 1253671"/>
              <a:gd name="connsiteY4" fmla="*/ 333828 h 1328056"/>
              <a:gd name="connsiteX5" fmla="*/ 19957 w 1253671"/>
              <a:gd name="connsiteY5" fmla="*/ 976085 h 1328056"/>
              <a:gd name="connsiteX6" fmla="*/ 161471 w 1253671"/>
              <a:gd name="connsiteY6" fmla="*/ 1226457 h 1328056"/>
              <a:gd name="connsiteX7" fmla="*/ 618671 w 1253671"/>
              <a:gd name="connsiteY7" fmla="*/ 1182914 h 1328056"/>
              <a:gd name="connsiteX8" fmla="*/ 934357 w 1253671"/>
              <a:gd name="connsiteY8" fmla="*/ 1215571 h 1328056"/>
              <a:gd name="connsiteX9" fmla="*/ 1119414 w 1253671"/>
              <a:gd name="connsiteY9" fmla="*/ 1313543 h 1328056"/>
              <a:gd name="connsiteX10" fmla="*/ 1239157 w 1253671"/>
              <a:gd name="connsiteY10" fmla="*/ 1204685 h 1328056"/>
              <a:gd name="connsiteX11" fmla="*/ 1206500 w 1253671"/>
              <a:gd name="connsiteY11" fmla="*/ 573314 h 1328056"/>
              <a:gd name="connsiteX12" fmla="*/ 1075871 w 1253671"/>
              <a:gd name="connsiteY12" fmla="*/ 83457 h 13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671" h="1328056">
                <a:moveTo>
                  <a:pt x="1075871" y="83457"/>
                </a:moveTo>
                <a:cubicBezTo>
                  <a:pt x="999671" y="0"/>
                  <a:pt x="861786" y="72571"/>
                  <a:pt x="749300" y="72571"/>
                </a:cubicBezTo>
                <a:cubicBezTo>
                  <a:pt x="636814" y="72571"/>
                  <a:pt x="495300" y="81643"/>
                  <a:pt x="400957" y="83457"/>
                </a:cubicBezTo>
                <a:cubicBezTo>
                  <a:pt x="306614" y="85271"/>
                  <a:pt x="243114" y="41729"/>
                  <a:pt x="183243" y="83457"/>
                </a:cubicBezTo>
                <a:cubicBezTo>
                  <a:pt x="123372" y="125186"/>
                  <a:pt x="68943" y="185057"/>
                  <a:pt x="41729" y="333828"/>
                </a:cubicBezTo>
                <a:cubicBezTo>
                  <a:pt x="14515" y="482599"/>
                  <a:pt x="0" y="827314"/>
                  <a:pt x="19957" y="976085"/>
                </a:cubicBezTo>
                <a:cubicBezTo>
                  <a:pt x="39914" y="1124857"/>
                  <a:pt x="61685" y="1191986"/>
                  <a:pt x="161471" y="1226457"/>
                </a:cubicBezTo>
                <a:cubicBezTo>
                  <a:pt x="261257" y="1260928"/>
                  <a:pt x="489857" y="1184728"/>
                  <a:pt x="618671" y="1182914"/>
                </a:cubicBezTo>
                <a:cubicBezTo>
                  <a:pt x="747485" y="1181100"/>
                  <a:pt x="850900" y="1193800"/>
                  <a:pt x="934357" y="1215571"/>
                </a:cubicBezTo>
                <a:cubicBezTo>
                  <a:pt x="1017814" y="1237343"/>
                  <a:pt x="1068614" y="1315357"/>
                  <a:pt x="1119414" y="1313543"/>
                </a:cubicBezTo>
                <a:cubicBezTo>
                  <a:pt x="1170214" y="1311729"/>
                  <a:pt x="1224643" y="1328056"/>
                  <a:pt x="1239157" y="1204685"/>
                </a:cubicBezTo>
                <a:cubicBezTo>
                  <a:pt x="1253671" y="1081314"/>
                  <a:pt x="1235529" y="758371"/>
                  <a:pt x="1206500" y="573314"/>
                </a:cubicBezTo>
                <a:cubicBezTo>
                  <a:pt x="1177472" y="388257"/>
                  <a:pt x="1152071" y="166914"/>
                  <a:pt x="1075871" y="83457"/>
                </a:cubicBez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7" name="Volný tvar 12">
            <a:extLst>
              <a:ext uri="{FF2B5EF4-FFF2-40B4-BE49-F238E27FC236}">
                <a16:creationId xmlns:a16="http://schemas.microsoft.com/office/drawing/2014/main" id="{9479B761-D4B2-408D-89CA-93F41AA4FDF9}"/>
              </a:ext>
            </a:extLst>
          </p:cNvPr>
          <p:cNvSpPr/>
          <p:nvPr/>
        </p:nvSpPr>
        <p:spPr>
          <a:xfrm flipH="1">
            <a:off x="4932040" y="836712"/>
            <a:ext cx="898071" cy="843642"/>
          </a:xfrm>
          <a:custGeom>
            <a:avLst/>
            <a:gdLst>
              <a:gd name="connsiteX0" fmla="*/ 658585 w 898071"/>
              <a:gd name="connsiteY0" fmla="*/ 47171 h 843642"/>
              <a:gd name="connsiteX1" fmla="*/ 136071 w 898071"/>
              <a:gd name="connsiteY1" fmla="*/ 36286 h 843642"/>
              <a:gd name="connsiteX2" fmla="*/ 16328 w 898071"/>
              <a:gd name="connsiteY2" fmla="*/ 264886 h 843642"/>
              <a:gd name="connsiteX3" fmla="*/ 38100 w 898071"/>
              <a:gd name="connsiteY3" fmla="*/ 613229 h 843642"/>
              <a:gd name="connsiteX4" fmla="*/ 92528 w 898071"/>
              <a:gd name="connsiteY4" fmla="*/ 809171 h 843642"/>
              <a:gd name="connsiteX5" fmla="*/ 419100 w 898071"/>
              <a:gd name="connsiteY5" fmla="*/ 820057 h 843642"/>
              <a:gd name="connsiteX6" fmla="*/ 821871 w 898071"/>
              <a:gd name="connsiteY6" fmla="*/ 776514 h 843642"/>
              <a:gd name="connsiteX7" fmla="*/ 876300 w 898071"/>
              <a:gd name="connsiteY7" fmla="*/ 569686 h 843642"/>
              <a:gd name="connsiteX8" fmla="*/ 810985 w 898071"/>
              <a:gd name="connsiteY8" fmla="*/ 134257 h 843642"/>
              <a:gd name="connsiteX9" fmla="*/ 658585 w 898071"/>
              <a:gd name="connsiteY9" fmla="*/ 47171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071" h="843642">
                <a:moveTo>
                  <a:pt x="658585" y="47171"/>
                </a:moveTo>
                <a:cubicBezTo>
                  <a:pt x="546099" y="30843"/>
                  <a:pt x="243114" y="0"/>
                  <a:pt x="136071" y="36286"/>
                </a:cubicBezTo>
                <a:cubicBezTo>
                  <a:pt x="29028" y="72572"/>
                  <a:pt x="32657" y="168729"/>
                  <a:pt x="16328" y="264886"/>
                </a:cubicBezTo>
                <a:cubicBezTo>
                  <a:pt x="0" y="361043"/>
                  <a:pt x="25400" y="522515"/>
                  <a:pt x="38100" y="613229"/>
                </a:cubicBezTo>
                <a:cubicBezTo>
                  <a:pt x="50800" y="703943"/>
                  <a:pt x="29028" y="774700"/>
                  <a:pt x="92528" y="809171"/>
                </a:cubicBezTo>
                <a:cubicBezTo>
                  <a:pt x="156028" y="843642"/>
                  <a:pt x="297543" y="825500"/>
                  <a:pt x="419100" y="820057"/>
                </a:cubicBezTo>
                <a:cubicBezTo>
                  <a:pt x="540657" y="814614"/>
                  <a:pt x="745671" y="818243"/>
                  <a:pt x="821871" y="776514"/>
                </a:cubicBezTo>
                <a:cubicBezTo>
                  <a:pt x="898071" y="734786"/>
                  <a:pt x="878114" y="676729"/>
                  <a:pt x="876300" y="569686"/>
                </a:cubicBezTo>
                <a:cubicBezTo>
                  <a:pt x="874486" y="462643"/>
                  <a:pt x="845456" y="221343"/>
                  <a:pt x="810985" y="134257"/>
                </a:cubicBezTo>
                <a:cubicBezTo>
                  <a:pt x="776514" y="47171"/>
                  <a:pt x="771071" y="63499"/>
                  <a:pt x="658585" y="47171"/>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8" name="Volný tvar 5">
            <a:extLst>
              <a:ext uri="{FF2B5EF4-FFF2-40B4-BE49-F238E27FC236}">
                <a16:creationId xmlns:a16="http://schemas.microsoft.com/office/drawing/2014/main" id="{C89038D3-8E6E-4C2F-8F0C-10A8010CEC95}"/>
              </a:ext>
            </a:extLst>
          </p:cNvPr>
          <p:cNvSpPr/>
          <p:nvPr/>
        </p:nvSpPr>
        <p:spPr>
          <a:xfrm>
            <a:off x="4356100" y="765175"/>
            <a:ext cx="519113" cy="3751263"/>
          </a:xfrm>
          <a:custGeom>
            <a:avLst/>
            <a:gdLst>
              <a:gd name="connsiteX0" fmla="*/ 489857 w 518886"/>
              <a:gd name="connsiteY0" fmla="*/ 3697514 h 3751943"/>
              <a:gd name="connsiteX1" fmla="*/ 272142 w 518886"/>
              <a:gd name="connsiteY1" fmla="*/ 3751943 h 3751943"/>
              <a:gd name="connsiteX2" fmla="*/ 32657 w 518886"/>
              <a:gd name="connsiteY2" fmla="*/ 3697514 h 3751943"/>
              <a:gd name="connsiteX3" fmla="*/ 76199 w 518886"/>
              <a:gd name="connsiteY3" fmla="*/ 3468914 h 3751943"/>
              <a:gd name="connsiteX4" fmla="*/ 185057 w 518886"/>
              <a:gd name="connsiteY4" fmla="*/ 3240314 h 3751943"/>
              <a:gd name="connsiteX5" fmla="*/ 195942 w 518886"/>
              <a:gd name="connsiteY5" fmla="*/ 2554514 h 3751943"/>
              <a:gd name="connsiteX6" fmla="*/ 195942 w 518886"/>
              <a:gd name="connsiteY6" fmla="*/ 627743 h 3751943"/>
              <a:gd name="connsiteX7" fmla="*/ 217714 w 518886"/>
              <a:gd name="connsiteY7" fmla="*/ 170543 h 3751943"/>
              <a:gd name="connsiteX8" fmla="*/ 250371 w 518886"/>
              <a:gd name="connsiteY8" fmla="*/ 7257 h 3751943"/>
              <a:gd name="connsiteX9" fmla="*/ 293914 w 518886"/>
              <a:gd name="connsiteY9" fmla="*/ 214086 h 3751943"/>
              <a:gd name="connsiteX10" fmla="*/ 304799 w 518886"/>
              <a:gd name="connsiteY10" fmla="*/ 954314 h 3751943"/>
              <a:gd name="connsiteX11" fmla="*/ 272142 w 518886"/>
              <a:gd name="connsiteY11" fmla="*/ 2761343 h 3751943"/>
              <a:gd name="connsiteX12" fmla="*/ 283028 w 518886"/>
              <a:gd name="connsiteY12" fmla="*/ 3327400 h 3751943"/>
              <a:gd name="connsiteX13" fmla="*/ 446314 w 518886"/>
              <a:gd name="connsiteY13" fmla="*/ 3534228 h 3751943"/>
              <a:gd name="connsiteX14" fmla="*/ 489857 w 518886"/>
              <a:gd name="connsiteY14" fmla="*/ 3697514 h 375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886" h="3751943">
                <a:moveTo>
                  <a:pt x="489857" y="3697514"/>
                </a:moveTo>
                <a:cubicBezTo>
                  <a:pt x="460828" y="3733800"/>
                  <a:pt x="348342" y="3751943"/>
                  <a:pt x="272142" y="3751943"/>
                </a:cubicBezTo>
                <a:cubicBezTo>
                  <a:pt x="195942" y="3751943"/>
                  <a:pt x="65314" y="3744685"/>
                  <a:pt x="32657" y="3697514"/>
                </a:cubicBezTo>
                <a:cubicBezTo>
                  <a:pt x="0" y="3650343"/>
                  <a:pt x="50799" y="3545114"/>
                  <a:pt x="76199" y="3468914"/>
                </a:cubicBezTo>
                <a:cubicBezTo>
                  <a:pt x="101599" y="3392714"/>
                  <a:pt x="165100" y="3392714"/>
                  <a:pt x="185057" y="3240314"/>
                </a:cubicBezTo>
                <a:cubicBezTo>
                  <a:pt x="205014" y="3087914"/>
                  <a:pt x="194128" y="2989942"/>
                  <a:pt x="195942" y="2554514"/>
                </a:cubicBezTo>
                <a:cubicBezTo>
                  <a:pt x="197756" y="2119086"/>
                  <a:pt x="192313" y="1025071"/>
                  <a:pt x="195942" y="627743"/>
                </a:cubicBezTo>
                <a:cubicBezTo>
                  <a:pt x="199571" y="230415"/>
                  <a:pt x="208643" y="273957"/>
                  <a:pt x="217714" y="170543"/>
                </a:cubicBezTo>
                <a:cubicBezTo>
                  <a:pt x="226785" y="67129"/>
                  <a:pt x="237671" y="0"/>
                  <a:pt x="250371" y="7257"/>
                </a:cubicBezTo>
                <a:cubicBezTo>
                  <a:pt x="263071" y="14514"/>
                  <a:pt x="284843" y="56243"/>
                  <a:pt x="293914" y="214086"/>
                </a:cubicBezTo>
                <a:cubicBezTo>
                  <a:pt x="302985" y="371929"/>
                  <a:pt x="308428" y="529771"/>
                  <a:pt x="304799" y="954314"/>
                </a:cubicBezTo>
                <a:cubicBezTo>
                  <a:pt x="301170" y="1378857"/>
                  <a:pt x="275771" y="2365829"/>
                  <a:pt x="272142" y="2761343"/>
                </a:cubicBezTo>
                <a:cubicBezTo>
                  <a:pt x="268513" y="3156857"/>
                  <a:pt x="253999" y="3198586"/>
                  <a:pt x="283028" y="3327400"/>
                </a:cubicBezTo>
                <a:cubicBezTo>
                  <a:pt x="312057" y="3456214"/>
                  <a:pt x="411843" y="3476171"/>
                  <a:pt x="446314" y="3534228"/>
                </a:cubicBezTo>
                <a:cubicBezTo>
                  <a:pt x="480785" y="3592285"/>
                  <a:pt x="518886" y="3661228"/>
                  <a:pt x="489857" y="3697514"/>
                </a:cubicBez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sp>
        <p:nvSpPr>
          <p:cNvPr id="29" name="TextovéPole 28">
            <a:extLst>
              <a:ext uri="{FF2B5EF4-FFF2-40B4-BE49-F238E27FC236}">
                <a16:creationId xmlns:a16="http://schemas.microsoft.com/office/drawing/2014/main" id="{CF82F868-B0B6-4B56-9211-1FCF720EFF7D}"/>
              </a:ext>
            </a:extLst>
          </p:cNvPr>
          <p:cNvSpPr txBox="1">
            <a:spLocks noChangeArrowheads="1"/>
          </p:cNvSpPr>
          <p:nvPr/>
        </p:nvSpPr>
        <p:spPr bwMode="auto">
          <a:xfrm>
            <a:off x="4572000" y="3644900"/>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30" name="TextovéPole 29">
            <a:extLst>
              <a:ext uri="{FF2B5EF4-FFF2-40B4-BE49-F238E27FC236}">
                <a16:creationId xmlns:a16="http://schemas.microsoft.com/office/drawing/2014/main" id="{3DC9422D-155C-451D-85E4-BE957039B733}"/>
              </a:ext>
            </a:extLst>
          </p:cNvPr>
          <p:cNvSpPr txBox="1">
            <a:spLocks noChangeArrowheads="1"/>
          </p:cNvSpPr>
          <p:nvPr/>
        </p:nvSpPr>
        <p:spPr bwMode="auto">
          <a:xfrm>
            <a:off x="4067175" y="3625850"/>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31" name="TextovéPole 30">
            <a:extLst>
              <a:ext uri="{FF2B5EF4-FFF2-40B4-BE49-F238E27FC236}">
                <a16:creationId xmlns:a16="http://schemas.microsoft.com/office/drawing/2014/main" id="{18357679-1A73-455A-8A70-34BBA711F4DE}"/>
              </a:ext>
            </a:extLst>
          </p:cNvPr>
          <p:cNvSpPr txBox="1">
            <a:spLocks noChangeArrowheads="1"/>
          </p:cNvSpPr>
          <p:nvPr/>
        </p:nvSpPr>
        <p:spPr bwMode="auto">
          <a:xfrm>
            <a:off x="3779838" y="3049588"/>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VMN</a:t>
            </a:r>
          </a:p>
        </p:txBody>
      </p:sp>
      <p:sp>
        <p:nvSpPr>
          <p:cNvPr id="32" name="TextovéPole 31">
            <a:extLst>
              <a:ext uri="{FF2B5EF4-FFF2-40B4-BE49-F238E27FC236}">
                <a16:creationId xmlns:a16="http://schemas.microsoft.com/office/drawing/2014/main" id="{212C0EF6-B447-4829-B900-D9CF74D3A996}"/>
              </a:ext>
            </a:extLst>
          </p:cNvPr>
          <p:cNvSpPr txBox="1">
            <a:spLocks noChangeArrowheads="1"/>
          </p:cNvSpPr>
          <p:nvPr/>
        </p:nvSpPr>
        <p:spPr bwMode="auto">
          <a:xfrm>
            <a:off x="3708400" y="1752600"/>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DMN</a:t>
            </a:r>
          </a:p>
        </p:txBody>
      </p:sp>
      <p:sp>
        <p:nvSpPr>
          <p:cNvPr id="33" name="TextovéPole 32">
            <a:extLst>
              <a:ext uri="{FF2B5EF4-FFF2-40B4-BE49-F238E27FC236}">
                <a16:creationId xmlns:a16="http://schemas.microsoft.com/office/drawing/2014/main" id="{A33DD2EC-F82C-4BAD-A744-C38AE6624BC1}"/>
              </a:ext>
            </a:extLst>
          </p:cNvPr>
          <p:cNvSpPr txBox="1">
            <a:spLocks noChangeArrowheads="1"/>
          </p:cNvSpPr>
          <p:nvPr/>
        </p:nvSpPr>
        <p:spPr bwMode="auto">
          <a:xfrm>
            <a:off x="3729038" y="908050"/>
            <a:ext cx="55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PVN</a:t>
            </a:r>
          </a:p>
        </p:txBody>
      </p:sp>
      <p:sp>
        <p:nvSpPr>
          <p:cNvPr id="34" name="TextovéPole 33">
            <a:extLst>
              <a:ext uri="{FF2B5EF4-FFF2-40B4-BE49-F238E27FC236}">
                <a16:creationId xmlns:a16="http://schemas.microsoft.com/office/drawing/2014/main" id="{542FA600-AC21-459E-8EBD-3E6D903C0828}"/>
              </a:ext>
            </a:extLst>
          </p:cNvPr>
          <p:cNvSpPr txBox="1">
            <a:spLocks noChangeArrowheads="1"/>
          </p:cNvSpPr>
          <p:nvPr/>
        </p:nvSpPr>
        <p:spPr bwMode="auto">
          <a:xfrm>
            <a:off x="4787900" y="3049588"/>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VMN</a:t>
            </a:r>
          </a:p>
        </p:txBody>
      </p:sp>
      <p:sp>
        <p:nvSpPr>
          <p:cNvPr id="35" name="TextovéPole 34">
            <a:extLst>
              <a:ext uri="{FF2B5EF4-FFF2-40B4-BE49-F238E27FC236}">
                <a16:creationId xmlns:a16="http://schemas.microsoft.com/office/drawing/2014/main" id="{A6520F5F-EF27-40AE-B220-6B0719E3CAE2}"/>
              </a:ext>
            </a:extLst>
          </p:cNvPr>
          <p:cNvSpPr txBox="1">
            <a:spLocks noChangeArrowheads="1"/>
          </p:cNvSpPr>
          <p:nvPr/>
        </p:nvSpPr>
        <p:spPr bwMode="auto">
          <a:xfrm>
            <a:off x="4859338" y="1752600"/>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DMN</a:t>
            </a:r>
          </a:p>
        </p:txBody>
      </p:sp>
      <p:sp>
        <p:nvSpPr>
          <p:cNvPr id="36" name="TextovéPole 35">
            <a:extLst>
              <a:ext uri="{FF2B5EF4-FFF2-40B4-BE49-F238E27FC236}">
                <a16:creationId xmlns:a16="http://schemas.microsoft.com/office/drawing/2014/main" id="{F46E3F6D-5A75-4E57-A209-24C5BBA2E52E}"/>
              </a:ext>
            </a:extLst>
          </p:cNvPr>
          <p:cNvSpPr txBox="1">
            <a:spLocks noChangeArrowheads="1"/>
          </p:cNvSpPr>
          <p:nvPr/>
        </p:nvSpPr>
        <p:spPr bwMode="auto">
          <a:xfrm>
            <a:off x="5018088" y="908050"/>
            <a:ext cx="554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PVN</a:t>
            </a:r>
          </a:p>
        </p:txBody>
      </p:sp>
      <p:sp>
        <p:nvSpPr>
          <p:cNvPr id="37" name="Volný tvar 28">
            <a:extLst>
              <a:ext uri="{FF2B5EF4-FFF2-40B4-BE49-F238E27FC236}">
                <a16:creationId xmlns:a16="http://schemas.microsoft.com/office/drawing/2014/main" id="{2F87BE35-6E93-4F53-A361-A9929EBCAA82}"/>
              </a:ext>
            </a:extLst>
          </p:cNvPr>
          <p:cNvSpPr/>
          <p:nvPr/>
        </p:nvSpPr>
        <p:spPr>
          <a:xfrm rot="472414">
            <a:off x="2835275" y="1171575"/>
            <a:ext cx="760413" cy="971550"/>
          </a:xfrm>
          <a:custGeom>
            <a:avLst/>
            <a:gdLst>
              <a:gd name="connsiteX0" fmla="*/ 688975 w 688975"/>
              <a:gd name="connsiteY0" fmla="*/ 971550 h 971550"/>
              <a:gd name="connsiteX1" fmla="*/ 174625 w 688975"/>
              <a:gd name="connsiteY1" fmla="*/ 628650 h 971550"/>
              <a:gd name="connsiteX2" fmla="*/ 79375 w 688975"/>
              <a:gd name="connsiteY2" fmla="*/ 133350 h 971550"/>
              <a:gd name="connsiteX3" fmla="*/ 650875 w 688975"/>
              <a:gd name="connsiteY3" fmla="*/ 0 h 971550"/>
            </a:gdLst>
            <a:ahLst/>
            <a:cxnLst>
              <a:cxn ang="0">
                <a:pos x="connsiteX0" y="connsiteY0"/>
              </a:cxn>
              <a:cxn ang="0">
                <a:pos x="connsiteX1" y="connsiteY1"/>
              </a:cxn>
              <a:cxn ang="0">
                <a:pos x="connsiteX2" y="connsiteY2"/>
              </a:cxn>
              <a:cxn ang="0">
                <a:pos x="connsiteX3" y="connsiteY3"/>
              </a:cxn>
            </a:cxnLst>
            <a:rect l="l" t="t" r="r" b="b"/>
            <a:pathLst>
              <a:path w="688975" h="971550">
                <a:moveTo>
                  <a:pt x="688975" y="971550"/>
                </a:moveTo>
                <a:cubicBezTo>
                  <a:pt x="482600" y="869950"/>
                  <a:pt x="276225" y="768350"/>
                  <a:pt x="174625" y="628650"/>
                </a:cubicBezTo>
                <a:cubicBezTo>
                  <a:pt x="73025" y="488950"/>
                  <a:pt x="0" y="238125"/>
                  <a:pt x="79375" y="133350"/>
                </a:cubicBezTo>
                <a:cubicBezTo>
                  <a:pt x="158750" y="28575"/>
                  <a:pt x="404812" y="14287"/>
                  <a:pt x="650875" y="0"/>
                </a:cubicBezTo>
              </a:path>
            </a:pathLst>
          </a:cu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8" name="Volný tvar 29">
            <a:extLst>
              <a:ext uri="{FF2B5EF4-FFF2-40B4-BE49-F238E27FC236}">
                <a16:creationId xmlns:a16="http://schemas.microsoft.com/office/drawing/2014/main" id="{8B70344D-EF4A-48E9-A5C1-FAC2A28EC3DF}"/>
              </a:ext>
            </a:extLst>
          </p:cNvPr>
          <p:cNvSpPr/>
          <p:nvPr/>
        </p:nvSpPr>
        <p:spPr>
          <a:xfrm>
            <a:off x="2792413" y="2192338"/>
            <a:ext cx="771525" cy="1381125"/>
          </a:xfrm>
          <a:custGeom>
            <a:avLst/>
            <a:gdLst>
              <a:gd name="connsiteX0" fmla="*/ 771525 w 771525"/>
              <a:gd name="connsiteY0" fmla="*/ 0 h 1381125"/>
              <a:gd name="connsiteX1" fmla="*/ 390525 w 771525"/>
              <a:gd name="connsiteY1" fmla="*/ 171450 h 1381125"/>
              <a:gd name="connsiteX2" fmla="*/ 47625 w 771525"/>
              <a:gd name="connsiteY2" fmla="*/ 628650 h 1381125"/>
              <a:gd name="connsiteX3" fmla="*/ 104775 w 771525"/>
              <a:gd name="connsiteY3" fmla="*/ 1257300 h 1381125"/>
              <a:gd name="connsiteX4" fmla="*/ 466725 w 771525"/>
              <a:gd name="connsiteY4" fmla="*/ 1371600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1381125">
                <a:moveTo>
                  <a:pt x="771525" y="0"/>
                </a:moveTo>
                <a:cubicBezTo>
                  <a:pt x="641350" y="33337"/>
                  <a:pt x="511175" y="66675"/>
                  <a:pt x="390525" y="171450"/>
                </a:cubicBezTo>
                <a:cubicBezTo>
                  <a:pt x="269875" y="276225"/>
                  <a:pt x="95250" y="447675"/>
                  <a:pt x="47625" y="628650"/>
                </a:cubicBezTo>
                <a:cubicBezTo>
                  <a:pt x="0" y="809625"/>
                  <a:pt x="34925" y="1133475"/>
                  <a:pt x="104775" y="1257300"/>
                </a:cubicBezTo>
                <a:cubicBezTo>
                  <a:pt x="174625" y="1381125"/>
                  <a:pt x="320675" y="1376362"/>
                  <a:pt x="466725" y="1371600"/>
                </a:cubicBezTo>
              </a:path>
            </a:pathLst>
          </a:cu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9" name="Volný tvar 30">
            <a:extLst>
              <a:ext uri="{FF2B5EF4-FFF2-40B4-BE49-F238E27FC236}">
                <a16:creationId xmlns:a16="http://schemas.microsoft.com/office/drawing/2014/main" id="{4BBA0F96-C385-4024-B24B-6D767FF001C7}"/>
              </a:ext>
            </a:extLst>
          </p:cNvPr>
          <p:cNvSpPr/>
          <p:nvPr/>
        </p:nvSpPr>
        <p:spPr>
          <a:xfrm>
            <a:off x="4067175" y="2095500"/>
            <a:ext cx="323850" cy="901700"/>
          </a:xfrm>
          <a:custGeom>
            <a:avLst/>
            <a:gdLst>
              <a:gd name="connsiteX0" fmla="*/ 114300 w 323850"/>
              <a:gd name="connsiteY0" fmla="*/ 1009650 h 1009650"/>
              <a:gd name="connsiteX1" fmla="*/ 228600 w 323850"/>
              <a:gd name="connsiteY1" fmla="*/ 514350 h 1009650"/>
              <a:gd name="connsiteX2" fmla="*/ 285750 w 323850"/>
              <a:gd name="connsiteY2" fmla="*/ 133350 h 1009650"/>
              <a:gd name="connsiteX3" fmla="*/ 0 w 323850"/>
              <a:gd name="connsiteY3" fmla="*/ 0 h 1009650"/>
            </a:gdLst>
            <a:ahLst/>
            <a:cxnLst>
              <a:cxn ang="0">
                <a:pos x="connsiteX0" y="connsiteY0"/>
              </a:cxn>
              <a:cxn ang="0">
                <a:pos x="connsiteX1" y="connsiteY1"/>
              </a:cxn>
              <a:cxn ang="0">
                <a:pos x="connsiteX2" y="connsiteY2"/>
              </a:cxn>
              <a:cxn ang="0">
                <a:pos x="connsiteX3" y="connsiteY3"/>
              </a:cxn>
            </a:cxnLst>
            <a:rect l="l" t="t" r="r" b="b"/>
            <a:pathLst>
              <a:path w="323850" h="1009650">
                <a:moveTo>
                  <a:pt x="114300" y="1009650"/>
                </a:moveTo>
                <a:cubicBezTo>
                  <a:pt x="157162" y="835025"/>
                  <a:pt x="200025" y="660400"/>
                  <a:pt x="228600" y="514350"/>
                </a:cubicBezTo>
                <a:cubicBezTo>
                  <a:pt x="257175" y="368300"/>
                  <a:pt x="323850" y="219075"/>
                  <a:pt x="285750" y="133350"/>
                </a:cubicBezTo>
                <a:cubicBezTo>
                  <a:pt x="247650" y="47625"/>
                  <a:pt x="123825" y="23812"/>
                  <a:pt x="0" y="0"/>
                </a:cubicBezTo>
              </a:path>
            </a:pathLst>
          </a:cu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0" name="Volný tvar 31">
            <a:extLst>
              <a:ext uri="{FF2B5EF4-FFF2-40B4-BE49-F238E27FC236}">
                <a16:creationId xmlns:a16="http://schemas.microsoft.com/office/drawing/2014/main" id="{CF7A6913-9715-4A15-B5FD-15847BCEB063}"/>
              </a:ext>
            </a:extLst>
          </p:cNvPr>
          <p:cNvSpPr/>
          <p:nvPr/>
        </p:nvSpPr>
        <p:spPr>
          <a:xfrm>
            <a:off x="4067175" y="1295400"/>
            <a:ext cx="247650" cy="876300"/>
          </a:xfrm>
          <a:custGeom>
            <a:avLst/>
            <a:gdLst>
              <a:gd name="connsiteX0" fmla="*/ 247650 w 247650"/>
              <a:gd name="connsiteY0" fmla="*/ 876300 h 876300"/>
              <a:gd name="connsiteX1" fmla="*/ 171450 w 247650"/>
              <a:gd name="connsiteY1" fmla="*/ 209550 h 876300"/>
              <a:gd name="connsiteX2" fmla="*/ 0 w 247650"/>
              <a:gd name="connsiteY2" fmla="*/ 0 h 876300"/>
            </a:gdLst>
            <a:ahLst/>
            <a:cxnLst>
              <a:cxn ang="0">
                <a:pos x="connsiteX0" y="connsiteY0"/>
              </a:cxn>
              <a:cxn ang="0">
                <a:pos x="connsiteX1" y="connsiteY1"/>
              </a:cxn>
              <a:cxn ang="0">
                <a:pos x="connsiteX2" y="connsiteY2"/>
              </a:cxn>
            </a:cxnLst>
            <a:rect l="l" t="t" r="r" b="b"/>
            <a:pathLst>
              <a:path w="247650" h="876300">
                <a:moveTo>
                  <a:pt x="247650" y="876300"/>
                </a:moveTo>
                <a:cubicBezTo>
                  <a:pt x="230187" y="615950"/>
                  <a:pt x="212725" y="355600"/>
                  <a:pt x="171450" y="209550"/>
                </a:cubicBezTo>
                <a:cubicBezTo>
                  <a:pt x="130175" y="63500"/>
                  <a:pt x="65087" y="31750"/>
                  <a:pt x="0" y="0"/>
                </a:cubicBezTo>
              </a:path>
            </a:pathLst>
          </a:cu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1" name="Volný tvar 32">
            <a:extLst>
              <a:ext uri="{FF2B5EF4-FFF2-40B4-BE49-F238E27FC236}">
                <a16:creationId xmlns:a16="http://schemas.microsoft.com/office/drawing/2014/main" id="{CB5E83FA-4805-4D84-9F0C-309DE768C455}"/>
              </a:ext>
            </a:extLst>
          </p:cNvPr>
          <p:cNvSpPr/>
          <p:nvPr/>
        </p:nvSpPr>
        <p:spPr>
          <a:xfrm>
            <a:off x="3630613" y="3211513"/>
            <a:ext cx="581025" cy="1009650"/>
          </a:xfrm>
          <a:custGeom>
            <a:avLst/>
            <a:gdLst>
              <a:gd name="connsiteX0" fmla="*/ 581025 w 581025"/>
              <a:gd name="connsiteY0" fmla="*/ 1009650 h 1009650"/>
              <a:gd name="connsiteX1" fmla="*/ 66675 w 581025"/>
              <a:gd name="connsiteY1" fmla="*/ 304800 h 1009650"/>
              <a:gd name="connsiteX2" fmla="*/ 180975 w 581025"/>
              <a:gd name="connsiteY2" fmla="*/ 0 h 1009650"/>
            </a:gdLst>
            <a:ahLst/>
            <a:cxnLst>
              <a:cxn ang="0">
                <a:pos x="connsiteX0" y="connsiteY0"/>
              </a:cxn>
              <a:cxn ang="0">
                <a:pos x="connsiteX1" y="connsiteY1"/>
              </a:cxn>
              <a:cxn ang="0">
                <a:pos x="connsiteX2" y="connsiteY2"/>
              </a:cxn>
            </a:cxnLst>
            <a:rect l="l" t="t" r="r" b="b"/>
            <a:pathLst>
              <a:path w="581025" h="1009650">
                <a:moveTo>
                  <a:pt x="581025" y="1009650"/>
                </a:moveTo>
                <a:cubicBezTo>
                  <a:pt x="357187" y="741362"/>
                  <a:pt x="133350" y="473075"/>
                  <a:pt x="66675" y="304800"/>
                </a:cubicBezTo>
                <a:cubicBezTo>
                  <a:pt x="0" y="136525"/>
                  <a:pt x="90487" y="68262"/>
                  <a:pt x="180975"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2" name="Volný tvar 33">
            <a:extLst>
              <a:ext uri="{FF2B5EF4-FFF2-40B4-BE49-F238E27FC236}">
                <a16:creationId xmlns:a16="http://schemas.microsoft.com/office/drawing/2014/main" id="{A842734A-E4C9-4B3E-BB04-756153BFF931}"/>
              </a:ext>
            </a:extLst>
          </p:cNvPr>
          <p:cNvSpPr/>
          <p:nvPr/>
        </p:nvSpPr>
        <p:spPr>
          <a:xfrm>
            <a:off x="3578225" y="2060575"/>
            <a:ext cx="327025" cy="1368425"/>
          </a:xfrm>
          <a:custGeom>
            <a:avLst/>
            <a:gdLst>
              <a:gd name="connsiteX0" fmla="*/ 79375 w 327025"/>
              <a:gd name="connsiteY0" fmla="*/ 1047750 h 1047750"/>
              <a:gd name="connsiteX1" fmla="*/ 41275 w 327025"/>
              <a:gd name="connsiteY1" fmla="*/ 285750 h 1047750"/>
              <a:gd name="connsiteX2" fmla="*/ 327025 w 327025"/>
              <a:gd name="connsiteY2" fmla="*/ 0 h 1047750"/>
            </a:gdLst>
            <a:ahLst/>
            <a:cxnLst>
              <a:cxn ang="0">
                <a:pos x="connsiteX0" y="connsiteY0"/>
              </a:cxn>
              <a:cxn ang="0">
                <a:pos x="connsiteX1" y="connsiteY1"/>
              </a:cxn>
              <a:cxn ang="0">
                <a:pos x="connsiteX2" y="connsiteY2"/>
              </a:cxn>
            </a:cxnLst>
            <a:rect l="l" t="t" r="r" b="b"/>
            <a:pathLst>
              <a:path w="327025" h="1047750">
                <a:moveTo>
                  <a:pt x="79375" y="1047750"/>
                </a:moveTo>
                <a:cubicBezTo>
                  <a:pt x="39687" y="754062"/>
                  <a:pt x="0" y="460375"/>
                  <a:pt x="41275" y="285750"/>
                </a:cubicBezTo>
                <a:cubicBezTo>
                  <a:pt x="82550" y="111125"/>
                  <a:pt x="204787" y="55562"/>
                  <a:pt x="327025"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3" name="Volný tvar 34">
            <a:extLst>
              <a:ext uri="{FF2B5EF4-FFF2-40B4-BE49-F238E27FC236}">
                <a16:creationId xmlns:a16="http://schemas.microsoft.com/office/drawing/2014/main" id="{7BA00EFA-CED1-4FB3-8910-B84611ED3692}"/>
              </a:ext>
            </a:extLst>
          </p:cNvPr>
          <p:cNvSpPr/>
          <p:nvPr/>
        </p:nvSpPr>
        <p:spPr>
          <a:xfrm rot="625859">
            <a:off x="3603625" y="1209675"/>
            <a:ext cx="149225" cy="1135063"/>
          </a:xfrm>
          <a:custGeom>
            <a:avLst/>
            <a:gdLst>
              <a:gd name="connsiteX0" fmla="*/ 95250 w 95250"/>
              <a:gd name="connsiteY0" fmla="*/ 933450 h 933450"/>
              <a:gd name="connsiteX1" fmla="*/ 0 w 95250"/>
              <a:gd name="connsiteY1" fmla="*/ 495300 h 933450"/>
              <a:gd name="connsiteX2" fmla="*/ 95250 w 95250"/>
              <a:gd name="connsiteY2" fmla="*/ 0 h 933450"/>
            </a:gdLst>
            <a:ahLst/>
            <a:cxnLst>
              <a:cxn ang="0">
                <a:pos x="connsiteX0" y="connsiteY0"/>
              </a:cxn>
              <a:cxn ang="0">
                <a:pos x="connsiteX1" y="connsiteY1"/>
              </a:cxn>
              <a:cxn ang="0">
                <a:pos x="connsiteX2" y="connsiteY2"/>
              </a:cxn>
            </a:cxnLst>
            <a:rect l="l" t="t" r="r" b="b"/>
            <a:pathLst>
              <a:path w="95250" h="933450">
                <a:moveTo>
                  <a:pt x="95250" y="933450"/>
                </a:moveTo>
                <a:cubicBezTo>
                  <a:pt x="47625" y="792162"/>
                  <a:pt x="0" y="650875"/>
                  <a:pt x="0" y="495300"/>
                </a:cubicBezTo>
                <a:cubicBezTo>
                  <a:pt x="0" y="339725"/>
                  <a:pt x="47625" y="169862"/>
                  <a:pt x="95250"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4" name="Elipsa 35">
            <a:extLst>
              <a:ext uri="{FF2B5EF4-FFF2-40B4-BE49-F238E27FC236}">
                <a16:creationId xmlns:a16="http://schemas.microsoft.com/office/drawing/2014/main" id="{ECCEC188-303C-45AA-8D0A-ED2A2D8BA2DB}"/>
              </a:ext>
            </a:extLst>
          </p:cNvPr>
          <p:cNvSpPr/>
          <p:nvPr/>
        </p:nvSpPr>
        <p:spPr>
          <a:xfrm>
            <a:off x="1425575" y="1773238"/>
            <a:ext cx="914400" cy="914400"/>
          </a:xfrm>
          <a:prstGeom prst="ellipse">
            <a:avLst/>
          </a:prstGeom>
          <a:solidFill>
            <a:srgbClr val="FFCC66"/>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cs-CZ" sz="1400" b="1" dirty="0">
                <a:solidFill>
                  <a:schemeClr val="bg1"/>
                </a:solidFill>
              </a:rPr>
              <a:t>LHA</a:t>
            </a:r>
          </a:p>
          <a:p>
            <a:pPr algn="ctr" eaLnBrk="1" hangingPunct="1">
              <a:defRPr/>
            </a:pPr>
            <a:r>
              <a:rPr lang="cs-CZ" sz="1100" b="1" dirty="0">
                <a:solidFill>
                  <a:schemeClr val="bg1"/>
                </a:solidFill>
              </a:rPr>
              <a:t>MCH</a:t>
            </a:r>
          </a:p>
          <a:p>
            <a:pPr algn="ctr" eaLnBrk="1" hangingPunct="1">
              <a:defRPr/>
            </a:pPr>
            <a:r>
              <a:rPr lang="cs-CZ" sz="1100" b="1" dirty="0">
                <a:solidFill>
                  <a:schemeClr val="bg1"/>
                </a:solidFill>
              </a:rPr>
              <a:t>CART</a:t>
            </a:r>
          </a:p>
        </p:txBody>
      </p:sp>
      <p:sp>
        <p:nvSpPr>
          <p:cNvPr id="45" name="Šipka dolů 36">
            <a:extLst>
              <a:ext uri="{FF2B5EF4-FFF2-40B4-BE49-F238E27FC236}">
                <a16:creationId xmlns:a16="http://schemas.microsoft.com/office/drawing/2014/main" id="{2BCA4824-14CB-47A9-A1C0-3A0CECEF1452}"/>
              </a:ext>
            </a:extLst>
          </p:cNvPr>
          <p:cNvSpPr/>
          <p:nvPr/>
        </p:nvSpPr>
        <p:spPr>
          <a:xfrm rot="18251018">
            <a:off x="837407" y="1353343"/>
            <a:ext cx="215900" cy="100806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6" name="TextovéPole 45">
            <a:extLst>
              <a:ext uri="{FF2B5EF4-FFF2-40B4-BE49-F238E27FC236}">
                <a16:creationId xmlns:a16="http://schemas.microsoft.com/office/drawing/2014/main" id="{44F4AC56-D92B-4BEA-9A74-4FC7AB594C3F}"/>
              </a:ext>
            </a:extLst>
          </p:cNvPr>
          <p:cNvSpPr txBox="1">
            <a:spLocks noChangeArrowheads="1"/>
          </p:cNvSpPr>
          <p:nvPr/>
        </p:nvSpPr>
        <p:spPr bwMode="auto">
          <a:xfrm rot="2088984">
            <a:off x="347663" y="1983988"/>
            <a:ext cx="1152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dirty="0">
                <a:latin typeface="Arial" panose="020B0604020202020204" pitchFamily="34" charset="0"/>
              </a:rPr>
              <a:t>čich</a:t>
            </a:r>
          </a:p>
        </p:txBody>
      </p:sp>
      <p:sp>
        <p:nvSpPr>
          <p:cNvPr id="47" name="Šipka dolů 38">
            <a:extLst>
              <a:ext uri="{FF2B5EF4-FFF2-40B4-BE49-F238E27FC236}">
                <a16:creationId xmlns:a16="http://schemas.microsoft.com/office/drawing/2014/main" id="{F918F5A3-7260-421B-8098-F8036C5AAA47}"/>
              </a:ext>
            </a:extLst>
          </p:cNvPr>
          <p:cNvSpPr/>
          <p:nvPr/>
        </p:nvSpPr>
        <p:spPr>
          <a:xfrm rot="16200000">
            <a:off x="2699544" y="1845469"/>
            <a:ext cx="215900" cy="792162"/>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8" name="Šipka dolů 42">
            <a:extLst>
              <a:ext uri="{FF2B5EF4-FFF2-40B4-BE49-F238E27FC236}">
                <a16:creationId xmlns:a16="http://schemas.microsoft.com/office/drawing/2014/main" id="{26D1C4DB-0E51-46E2-B15F-0A52A8C7AC4D}"/>
              </a:ext>
            </a:extLst>
          </p:cNvPr>
          <p:cNvSpPr/>
          <p:nvPr/>
        </p:nvSpPr>
        <p:spPr>
          <a:xfrm rot="14885592">
            <a:off x="2116931" y="1994694"/>
            <a:ext cx="230188" cy="2159000"/>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nvGrpSpPr>
          <p:cNvPr id="49" name="Skupina 99">
            <a:extLst>
              <a:ext uri="{FF2B5EF4-FFF2-40B4-BE49-F238E27FC236}">
                <a16:creationId xmlns:a16="http://schemas.microsoft.com/office/drawing/2014/main" id="{EF049026-0BC9-48DC-90CB-66DAE7C487B1}"/>
              </a:ext>
            </a:extLst>
          </p:cNvPr>
          <p:cNvGrpSpPr>
            <a:grpSpLocks/>
          </p:cNvGrpSpPr>
          <p:nvPr/>
        </p:nvGrpSpPr>
        <p:grpSpPr bwMode="auto">
          <a:xfrm>
            <a:off x="6156325" y="1793875"/>
            <a:ext cx="2016125" cy="914400"/>
            <a:chOff x="6156176" y="1794520"/>
            <a:chExt cx="2016224" cy="914400"/>
          </a:xfrm>
        </p:grpSpPr>
        <p:sp>
          <p:nvSpPr>
            <p:cNvPr id="50" name="Elipsa 97">
              <a:extLst>
                <a:ext uri="{FF2B5EF4-FFF2-40B4-BE49-F238E27FC236}">
                  <a16:creationId xmlns:a16="http://schemas.microsoft.com/office/drawing/2014/main" id="{280E7A51-A66F-49CC-90E3-4A9F65D6FF08}"/>
                </a:ext>
              </a:extLst>
            </p:cNvPr>
            <p:cNvSpPr/>
            <p:nvPr/>
          </p:nvSpPr>
          <p:spPr>
            <a:xfrm>
              <a:off x="6681665" y="1794520"/>
              <a:ext cx="914445" cy="914400"/>
            </a:xfrm>
            <a:prstGeom prst="ellipse">
              <a:avLst/>
            </a:prstGeom>
            <a:solidFill>
              <a:srgbClr val="FFCC66"/>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cs-CZ" sz="1400" b="1" dirty="0">
                  <a:solidFill>
                    <a:schemeClr val="bg1"/>
                  </a:solidFill>
                </a:rPr>
                <a:t>LHA</a:t>
              </a:r>
            </a:p>
            <a:p>
              <a:pPr algn="ctr" eaLnBrk="1" hangingPunct="1">
                <a:defRPr/>
              </a:pPr>
              <a:endParaRPr lang="cs-CZ" sz="1400" b="1" dirty="0">
                <a:solidFill>
                  <a:schemeClr val="bg1"/>
                </a:solidFill>
              </a:endParaRPr>
            </a:p>
            <a:p>
              <a:pPr algn="ctr" eaLnBrk="1" hangingPunct="1">
                <a:defRPr/>
              </a:pPr>
              <a:endParaRPr lang="cs-CZ" sz="1400" b="1" dirty="0">
                <a:solidFill>
                  <a:schemeClr val="tx1"/>
                </a:solidFill>
              </a:endParaRPr>
            </a:p>
          </p:txBody>
        </p:sp>
        <p:sp>
          <p:nvSpPr>
            <p:cNvPr id="51" name="Obdélník 98">
              <a:extLst>
                <a:ext uri="{FF2B5EF4-FFF2-40B4-BE49-F238E27FC236}">
                  <a16:creationId xmlns:a16="http://schemas.microsoft.com/office/drawing/2014/main" id="{774B37EA-9EA4-4516-AD53-17981A695F0F}"/>
                </a:ext>
              </a:extLst>
            </p:cNvPr>
            <p:cNvSpPr>
              <a:spLocks noChangeArrowheads="1"/>
            </p:cNvSpPr>
            <p:nvPr/>
          </p:nvSpPr>
          <p:spPr bwMode="auto">
            <a:xfrm>
              <a:off x="6156176" y="2134017"/>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100" b="1" dirty="0">
                  <a:solidFill>
                    <a:schemeClr val="bg1"/>
                  </a:solidFill>
                  <a:latin typeface="Arial" panose="020B0604020202020204" pitchFamily="34" charset="0"/>
                </a:rPr>
                <a:t>DYNORPHIN</a:t>
              </a:r>
            </a:p>
            <a:p>
              <a:pPr algn="ctr" eaLnBrk="1" hangingPunct="1">
                <a:spcBef>
                  <a:spcPct val="0"/>
                </a:spcBef>
                <a:buFontTx/>
                <a:buNone/>
              </a:pPr>
              <a:r>
                <a:rPr lang="cs-CZ" altLang="cs-CZ" sz="1100" b="1" dirty="0">
                  <a:solidFill>
                    <a:schemeClr val="bg1"/>
                  </a:solidFill>
                  <a:latin typeface="Arial" panose="020B0604020202020204" pitchFamily="34" charset="0"/>
                </a:rPr>
                <a:t>OREXINS</a:t>
              </a:r>
            </a:p>
          </p:txBody>
        </p:sp>
      </p:grpSp>
      <p:sp>
        <p:nvSpPr>
          <p:cNvPr id="52" name="Volný tvar 100">
            <a:extLst>
              <a:ext uri="{FF2B5EF4-FFF2-40B4-BE49-F238E27FC236}">
                <a16:creationId xmlns:a16="http://schemas.microsoft.com/office/drawing/2014/main" id="{36432206-024A-4426-B337-2117C8ABBF67}"/>
              </a:ext>
            </a:extLst>
          </p:cNvPr>
          <p:cNvSpPr/>
          <p:nvPr/>
        </p:nvSpPr>
        <p:spPr>
          <a:xfrm>
            <a:off x="5842000" y="2222500"/>
            <a:ext cx="838200" cy="14288"/>
          </a:xfrm>
          <a:custGeom>
            <a:avLst/>
            <a:gdLst>
              <a:gd name="connsiteX0" fmla="*/ 838200 w 838200"/>
              <a:gd name="connsiteY0" fmla="*/ 12700 h 14817"/>
              <a:gd name="connsiteX1" fmla="*/ 495300 w 838200"/>
              <a:gd name="connsiteY1" fmla="*/ 12700 h 14817"/>
              <a:gd name="connsiteX2" fmla="*/ 0 w 838200"/>
              <a:gd name="connsiteY2" fmla="*/ 0 h 14817"/>
            </a:gdLst>
            <a:ahLst/>
            <a:cxnLst>
              <a:cxn ang="0">
                <a:pos x="connsiteX0" y="connsiteY0"/>
              </a:cxn>
              <a:cxn ang="0">
                <a:pos x="connsiteX1" y="connsiteY1"/>
              </a:cxn>
              <a:cxn ang="0">
                <a:pos x="connsiteX2" y="connsiteY2"/>
              </a:cxn>
            </a:cxnLst>
            <a:rect l="l" t="t" r="r" b="b"/>
            <a:pathLst>
              <a:path w="838200" h="14817">
                <a:moveTo>
                  <a:pt x="838200" y="12700"/>
                </a:moveTo>
                <a:cubicBezTo>
                  <a:pt x="736600" y="13758"/>
                  <a:pt x="635000" y="14817"/>
                  <a:pt x="495300" y="12700"/>
                </a:cubicBezTo>
                <a:cubicBezTo>
                  <a:pt x="355600" y="10583"/>
                  <a:pt x="177800" y="5291"/>
                  <a:pt x="0" y="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3" name="Volný tvar 101">
            <a:extLst>
              <a:ext uri="{FF2B5EF4-FFF2-40B4-BE49-F238E27FC236}">
                <a16:creationId xmlns:a16="http://schemas.microsoft.com/office/drawing/2014/main" id="{02B5F7A0-D4EE-424B-A0FF-E436015FEDC3}"/>
              </a:ext>
            </a:extLst>
          </p:cNvPr>
          <p:cNvSpPr/>
          <p:nvPr/>
        </p:nvSpPr>
        <p:spPr>
          <a:xfrm>
            <a:off x="5715000" y="1168400"/>
            <a:ext cx="571500" cy="1054100"/>
          </a:xfrm>
          <a:custGeom>
            <a:avLst/>
            <a:gdLst>
              <a:gd name="connsiteX0" fmla="*/ 571500 w 571500"/>
              <a:gd name="connsiteY0" fmla="*/ 1054100 h 1054100"/>
              <a:gd name="connsiteX1" fmla="*/ 457200 w 571500"/>
              <a:gd name="connsiteY1" fmla="*/ 266700 h 1054100"/>
              <a:gd name="connsiteX2" fmla="*/ 0 w 571500"/>
              <a:gd name="connsiteY2" fmla="*/ 0 h 1054100"/>
            </a:gdLst>
            <a:ahLst/>
            <a:cxnLst>
              <a:cxn ang="0">
                <a:pos x="connsiteX0" y="connsiteY0"/>
              </a:cxn>
              <a:cxn ang="0">
                <a:pos x="connsiteX1" y="connsiteY1"/>
              </a:cxn>
              <a:cxn ang="0">
                <a:pos x="connsiteX2" y="connsiteY2"/>
              </a:cxn>
            </a:cxnLst>
            <a:rect l="l" t="t" r="r" b="b"/>
            <a:pathLst>
              <a:path w="571500" h="1054100">
                <a:moveTo>
                  <a:pt x="571500" y="1054100"/>
                </a:moveTo>
                <a:cubicBezTo>
                  <a:pt x="561975" y="748241"/>
                  <a:pt x="552450" y="442383"/>
                  <a:pt x="457200" y="266700"/>
                </a:cubicBezTo>
                <a:cubicBezTo>
                  <a:pt x="361950" y="91017"/>
                  <a:pt x="180975" y="45508"/>
                  <a:pt x="0" y="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4" name="Volný tvar 102">
            <a:extLst>
              <a:ext uri="{FF2B5EF4-FFF2-40B4-BE49-F238E27FC236}">
                <a16:creationId xmlns:a16="http://schemas.microsoft.com/office/drawing/2014/main" id="{3AAA05DA-3D54-46BC-B788-6B8C363E8836}"/>
              </a:ext>
            </a:extLst>
          </p:cNvPr>
          <p:cNvSpPr/>
          <p:nvPr/>
        </p:nvSpPr>
        <p:spPr>
          <a:xfrm>
            <a:off x="5956300" y="2247900"/>
            <a:ext cx="414338" cy="1117600"/>
          </a:xfrm>
          <a:custGeom>
            <a:avLst/>
            <a:gdLst>
              <a:gd name="connsiteX0" fmla="*/ 355600 w 414867"/>
              <a:gd name="connsiteY0" fmla="*/ 0 h 1117600"/>
              <a:gd name="connsiteX1" fmla="*/ 355600 w 414867"/>
              <a:gd name="connsiteY1" fmla="*/ 774700 h 1117600"/>
              <a:gd name="connsiteX2" fmla="*/ 0 w 414867"/>
              <a:gd name="connsiteY2" fmla="*/ 1117600 h 1117600"/>
            </a:gdLst>
            <a:ahLst/>
            <a:cxnLst>
              <a:cxn ang="0">
                <a:pos x="connsiteX0" y="connsiteY0"/>
              </a:cxn>
              <a:cxn ang="0">
                <a:pos x="connsiteX1" y="connsiteY1"/>
              </a:cxn>
              <a:cxn ang="0">
                <a:pos x="connsiteX2" y="connsiteY2"/>
              </a:cxn>
            </a:cxnLst>
            <a:rect l="l" t="t" r="r" b="b"/>
            <a:pathLst>
              <a:path w="414867" h="1117600">
                <a:moveTo>
                  <a:pt x="355600" y="0"/>
                </a:moveTo>
                <a:cubicBezTo>
                  <a:pt x="385233" y="294216"/>
                  <a:pt x="414867" y="588433"/>
                  <a:pt x="355600" y="774700"/>
                </a:cubicBezTo>
                <a:cubicBezTo>
                  <a:pt x="296333" y="960967"/>
                  <a:pt x="148166" y="1039283"/>
                  <a:pt x="0" y="111760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5" name="Volný tvar 103">
            <a:extLst>
              <a:ext uri="{FF2B5EF4-FFF2-40B4-BE49-F238E27FC236}">
                <a16:creationId xmlns:a16="http://schemas.microsoft.com/office/drawing/2014/main" id="{F0D28A60-2742-44A6-963B-6A85A4FFC9A8}"/>
              </a:ext>
            </a:extLst>
          </p:cNvPr>
          <p:cNvSpPr/>
          <p:nvPr/>
        </p:nvSpPr>
        <p:spPr>
          <a:xfrm>
            <a:off x="5499100" y="2247900"/>
            <a:ext cx="960438" cy="2058988"/>
          </a:xfrm>
          <a:custGeom>
            <a:avLst/>
            <a:gdLst>
              <a:gd name="connsiteX0" fmla="*/ 800100 w 960967"/>
              <a:gd name="connsiteY0" fmla="*/ 0 h 2059517"/>
              <a:gd name="connsiteX1" fmla="*/ 952500 w 960967"/>
              <a:gd name="connsiteY1" fmla="*/ 1130300 h 2059517"/>
              <a:gd name="connsiteX2" fmla="*/ 749300 w 960967"/>
              <a:gd name="connsiteY2" fmla="*/ 1905000 h 2059517"/>
              <a:gd name="connsiteX3" fmla="*/ 0 w 960967"/>
              <a:gd name="connsiteY3" fmla="*/ 2057400 h 2059517"/>
            </a:gdLst>
            <a:ahLst/>
            <a:cxnLst>
              <a:cxn ang="0">
                <a:pos x="connsiteX0" y="connsiteY0"/>
              </a:cxn>
              <a:cxn ang="0">
                <a:pos x="connsiteX1" y="connsiteY1"/>
              </a:cxn>
              <a:cxn ang="0">
                <a:pos x="connsiteX2" y="connsiteY2"/>
              </a:cxn>
              <a:cxn ang="0">
                <a:pos x="connsiteX3" y="connsiteY3"/>
              </a:cxn>
            </a:cxnLst>
            <a:rect l="l" t="t" r="r" b="b"/>
            <a:pathLst>
              <a:path w="960967" h="2059517">
                <a:moveTo>
                  <a:pt x="800100" y="0"/>
                </a:moveTo>
                <a:cubicBezTo>
                  <a:pt x="880533" y="406400"/>
                  <a:pt x="960967" y="812800"/>
                  <a:pt x="952500" y="1130300"/>
                </a:cubicBezTo>
                <a:cubicBezTo>
                  <a:pt x="944033" y="1447800"/>
                  <a:pt x="908050" y="1750483"/>
                  <a:pt x="749300" y="1905000"/>
                </a:cubicBezTo>
                <a:cubicBezTo>
                  <a:pt x="590550" y="2059517"/>
                  <a:pt x="295275" y="2058458"/>
                  <a:pt x="0" y="205740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60" name="Volný tvar 108">
            <a:extLst>
              <a:ext uri="{FF2B5EF4-FFF2-40B4-BE49-F238E27FC236}">
                <a16:creationId xmlns:a16="http://schemas.microsoft.com/office/drawing/2014/main" id="{7A830E15-6C5D-4F65-89D8-6C348BF4D131}"/>
              </a:ext>
            </a:extLst>
          </p:cNvPr>
          <p:cNvSpPr/>
          <p:nvPr/>
        </p:nvSpPr>
        <p:spPr>
          <a:xfrm>
            <a:off x="7581900" y="2233613"/>
            <a:ext cx="588963" cy="585787"/>
          </a:xfrm>
          <a:custGeom>
            <a:avLst/>
            <a:gdLst>
              <a:gd name="connsiteX0" fmla="*/ 0 w 588433"/>
              <a:gd name="connsiteY0" fmla="*/ 27517 h 586317"/>
              <a:gd name="connsiteX1" fmla="*/ 495300 w 588433"/>
              <a:gd name="connsiteY1" fmla="*/ 40217 h 586317"/>
              <a:gd name="connsiteX2" fmla="*/ 558800 w 588433"/>
              <a:gd name="connsiteY2" fmla="*/ 268817 h 586317"/>
              <a:gd name="connsiteX3" fmla="*/ 546100 w 588433"/>
              <a:gd name="connsiteY3" fmla="*/ 586317 h 586317"/>
            </a:gdLst>
            <a:ahLst/>
            <a:cxnLst>
              <a:cxn ang="0">
                <a:pos x="connsiteX0" y="connsiteY0"/>
              </a:cxn>
              <a:cxn ang="0">
                <a:pos x="connsiteX1" y="connsiteY1"/>
              </a:cxn>
              <a:cxn ang="0">
                <a:pos x="connsiteX2" y="connsiteY2"/>
              </a:cxn>
              <a:cxn ang="0">
                <a:pos x="connsiteX3" y="connsiteY3"/>
              </a:cxn>
            </a:cxnLst>
            <a:rect l="l" t="t" r="r" b="b"/>
            <a:pathLst>
              <a:path w="588433" h="586317">
                <a:moveTo>
                  <a:pt x="0" y="27517"/>
                </a:moveTo>
                <a:cubicBezTo>
                  <a:pt x="201083" y="13758"/>
                  <a:pt x="402167" y="0"/>
                  <a:pt x="495300" y="40217"/>
                </a:cubicBezTo>
                <a:cubicBezTo>
                  <a:pt x="588433" y="80434"/>
                  <a:pt x="550333" y="177800"/>
                  <a:pt x="558800" y="268817"/>
                </a:cubicBezTo>
                <a:cubicBezTo>
                  <a:pt x="567267" y="359834"/>
                  <a:pt x="556683" y="473075"/>
                  <a:pt x="546100" y="586317"/>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61" name="Slza 60">
            <a:extLst>
              <a:ext uri="{FF2B5EF4-FFF2-40B4-BE49-F238E27FC236}">
                <a16:creationId xmlns:a16="http://schemas.microsoft.com/office/drawing/2014/main" id="{9C4BFD87-C223-4059-A3A8-6FC1D657E5DB}"/>
              </a:ext>
            </a:extLst>
          </p:cNvPr>
          <p:cNvSpPr/>
          <p:nvPr/>
        </p:nvSpPr>
        <p:spPr>
          <a:xfrm rot="11805551">
            <a:off x="7794625" y="819150"/>
            <a:ext cx="144463" cy="144463"/>
          </a:xfrm>
          <a:prstGeom prst="teardrop">
            <a:avLst/>
          </a:prstGeom>
          <a:solidFill>
            <a:srgbClr val="9966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2" name="TextovéPole 61">
            <a:extLst>
              <a:ext uri="{FF2B5EF4-FFF2-40B4-BE49-F238E27FC236}">
                <a16:creationId xmlns:a16="http://schemas.microsoft.com/office/drawing/2014/main" id="{68EFE252-9542-4A32-9232-54654AEF28A4}"/>
              </a:ext>
            </a:extLst>
          </p:cNvPr>
          <p:cNvSpPr txBox="1">
            <a:spLocks noChangeArrowheads="1"/>
          </p:cNvSpPr>
          <p:nvPr/>
        </p:nvSpPr>
        <p:spPr bwMode="auto">
          <a:xfrm>
            <a:off x="7019925" y="992188"/>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a:latin typeface="Arial" panose="020B0604020202020204" pitchFamily="34" charset="0"/>
              </a:rPr>
              <a:t>PITUITARY GLAND</a:t>
            </a:r>
          </a:p>
        </p:txBody>
      </p:sp>
      <p:sp>
        <p:nvSpPr>
          <p:cNvPr id="63" name="Volný tvar 112">
            <a:extLst>
              <a:ext uri="{FF2B5EF4-FFF2-40B4-BE49-F238E27FC236}">
                <a16:creationId xmlns:a16="http://schemas.microsoft.com/office/drawing/2014/main" id="{075CF20F-7B07-4B97-83BA-AB23D3E89D4E}"/>
              </a:ext>
            </a:extLst>
          </p:cNvPr>
          <p:cNvSpPr/>
          <p:nvPr/>
        </p:nvSpPr>
        <p:spPr>
          <a:xfrm>
            <a:off x="5686425" y="828675"/>
            <a:ext cx="1990725" cy="200025"/>
          </a:xfrm>
          <a:custGeom>
            <a:avLst/>
            <a:gdLst>
              <a:gd name="connsiteX0" fmla="*/ 0 w 1990725"/>
              <a:gd name="connsiteY0" fmla="*/ 200025 h 200025"/>
              <a:gd name="connsiteX1" fmla="*/ 1200150 w 1990725"/>
              <a:gd name="connsiteY1" fmla="*/ 28575 h 200025"/>
              <a:gd name="connsiteX2" fmla="*/ 1990725 w 1990725"/>
              <a:gd name="connsiteY2" fmla="*/ 28575 h 200025"/>
            </a:gdLst>
            <a:ahLst/>
            <a:cxnLst>
              <a:cxn ang="0">
                <a:pos x="connsiteX0" y="connsiteY0"/>
              </a:cxn>
              <a:cxn ang="0">
                <a:pos x="connsiteX1" y="connsiteY1"/>
              </a:cxn>
              <a:cxn ang="0">
                <a:pos x="connsiteX2" y="connsiteY2"/>
              </a:cxn>
            </a:cxnLst>
            <a:rect l="l" t="t" r="r" b="b"/>
            <a:pathLst>
              <a:path w="1990725" h="200025">
                <a:moveTo>
                  <a:pt x="0" y="200025"/>
                </a:moveTo>
                <a:cubicBezTo>
                  <a:pt x="434181" y="128587"/>
                  <a:pt x="868363" y="57150"/>
                  <a:pt x="1200150" y="28575"/>
                </a:cubicBezTo>
                <a:cubicBezTo>
                  <a:pt x="1531937" y="0"/>
                  <a:pt x="1761331" y="14287"/>
                  <a:pt x="1990725" y="2857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grpSp>
        <p:nvGrpSpPr>
          <p:cNvPr id="76" name="Skupina 241">
            <a:extLst>
              <a:ext uri="{FF2B5EF4-FFF2-40B4-BE49-F238E27FC236}">
                <a16:creationId xmlns:a16="http://schemas.microsoft.com/office/drawing/2014/main" id="{C2D2BC95-1917-45C7-BEF2-0373D35AC22B}"/>
              </a:ext>
            </a:extLst>
          </p:cNvPr>
          <p:cNvGrpSpPr>
            <a:grpSpLocks/>
          </p:cNvGrpSpPr>
          <p:nvPr/>
        </p:nvGrpSpPr>
        <p:grpSpPr bwMode="auto">
          <a:xfrm>
            <a:off x="10568966" y="992188"/>
            <a:ext cx="1152525" cy="1100138"/>
            <a:chOff x="4283968" y="5301208"/>
            <a:chExt cx="1584176" cy="1512168"/>
          </a:xfrm>
        </p:grpSpPr>
        <p:grpSp>
          <p:nvGrpSpPr>
            <p:cNvPr id="77" name="Skupina 35">
              <a:extLst>
                <a:ext uri="{FF2B5EF4-FFF2-40B4-BE49-F238E27FC236}">
                  <a16:creationId xmlns:a16="http://schemas.microsoft.com/office/drawing/2014/main" id="{3D040A6E-5C9F-4B80-A0DD-2D0BB506F496}"/>
                </a:ext>
              </a:extLst>
            </p:cNvPr>
            <p:cNvGrpSpPr>
              <a:grpSpLocks/>
            </p:cNvGrpSpPr>
            <p:nvPr/>
          </p:nvGrpSpPr>
          <p:grpSpPr bwMode="auto">
            <a:xfrm>
              <a:off x="4283968" y="5373216"/>
              <a:ext cx="576064" cy="504056"/>
              <a:chOff x="4139952" y="4725144"/>
              <a:chExt cx="576064" cy="504056"/>
            </a:xfrm>
          </p:grpSpPr>
          <p:sp>
            <p:nvSpPr>
              <p:cNvPr id="102" name="Elipsa 71">
                <a:extLst>
                  <a:ext uri="{FF2B5EF4-FFF2-40B4-BE49-F238E27FC236}">
                    <a16:creationId xmlns:a16="http://schemas.microsoft.com/office/drawing/2014/main" id="{14FAA6BD-C37A-4777-8EAF-CC1548CAA102}"/>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3" name="Elipsa 74">
                <a:extLst>
                  <a:ext uri="{FF2B5EF4-FFF2-40B4-BE49-F238E27FC236}">
                    <a16:creationId xmlns:a16="http://schemas.microsoft.com/office/drawing/2014/main" id="{5FE6066C-256E-4386-BAA6-3AE245E4214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78" name="Skupina 36">
              <a:extLst>
                <a:ext uri="{FF2B5EF4-FFF2-40B4-BE49-F238E27FC236}">
                  <a16:creationId xmlns:a16="http://schemas.microsoft.com/office/drawing/2014/main" id="{7E32CBD2-1FFF-4062-BC95-CD878F8FB943}"/>
                </a:ext>
              </a:extLst>
            </p:cNvPr>
            <p:cNvGrpSpPr>
              <a:grpSpLocks/>
            </p:cNvGrpSpPr>
            <p:nvPr/>
          </p:nvGrpSpPr>
          <p:grpSpPr bwMode="auto">
            <a:xfrm>
              <a:off x="4283968" y="5733256"/>
              <a:ext cx="576064" cy="504056"/>
              <a:chOff x="4139952" y="4725144"/>
              <a:chExt cx="576064" cy="504056"/>
            </a:xfrm>
          </p:grpSpPr>
          <p:sp>
            <p:nvSpPr>
              <p:cNvPr id="100" name="Elipsa 69">
                <a:extLst>
                  <a:ext uri="{FF2B5EF4-FFF2-40B4-BE49-F238E27FC236}">
                    <a16:creationId xmlns:a16="http://schemas.microsoft.com/office/drawing/2014/main" id="{70E69B21-AEBD-43B3-BEA2-A5DDDF2E126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1" name="Elipsa 70">
                <a:extLst>
                  <a:ext uri="{FF2B5EF4-FFF2-40B4-BE49-F238E27FC236}">
                    <a16:creationId xmlns:a16="http://schemas.microsoft.com/office/drawing/2014/main" id="{0B98D361-03C9-47DD-B782-DF63D253C947}"/>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79" name="Skupina 39">
              <a:extLst>
                <a:ext uri="{FF2B5EF4-FFF2-40B4-BE49-F238E27FC236}">
                  <a16:creationId xmlns:a16="http://schemas.microsoft.com/office/drawing/2014/main" id="{A6849E69-8DE2-4E72-89CC-E99919613658}"/>
                </a:ext>
              </a:extLst>
            </p:cNvPr>
            <p:cNvGrpSpPr>
              <a:grpSpLocks/>
            </p:cNvGrpSpPr>
            <p:nvPr/>
          </p:nvGrpSpPr>
          <p:grpSpPr bwMode="auto">
            <a:xfrm>
              <a:off x="4788024" y="5445224"/>
              <a:ext cx="576064" cy="504056"/>
              <a:chOff x="4139952" y="4725144"/>
              <a:chExt cx="576064" cy="504056"/>
            </a:xfrm>
          </p:grpSpPr>
          <p:sp>
            <p:nvSpPr>
              <p:cNvPr id="98" name="Elipsa 67">
                <a:extLst>
                  <a:ext uri="{FF2B5EF4-FFF2-40B4-BE49-F238E27FC236}">
                    <a16:creationId xmlns:a16="http://schemas.microsoft.com/office/drawing/2014/main" id="{56D49A4E-F522-4BBA-B1D4-B71DB0010411}"/>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9" name="Elipsa 68">
                <a:extLst>
                  <a:ext uri="{FF2B5EF4-FFF2-40B4-BE49-F238E27FC236}">
                    <a16:creationId xmlns:a16="http://schemas.microsoft.com/office/drawing/2014/main" id="{349B426B-CB8A-42D2-8CB9-AA760174FD44}"/>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0" name="Skupina 42">
              <a:extLst>
                <a:ext uri="{FF2B5EF4-FFF2-40B4-BE49-F238E27FC236}">
                  <a16:creationId xmlns:a16="http://schemas.microsoft.com/office/drawing/2014/main" id="{F06EDF5D-CC79-462C-A3E5-883E4201A7A9}"/>
                </a:ext>
              </a:extLst>
            </p:cNvPr>
            <p:cNvGrpSpPr>
              <a:grpSpLocks/>
            </p:cNvGrpSpPr>
            <p:nvPr/>
          </p:nvGrpSpPr>
          <p:grpSpPr bwMode="auto">
            <a:xfrm>
              <a:off x="4355976" y="6093296"/>
              <a:ext cx="576064" cy="504056"/>
              <a:chOff x="4139952" y="4725144"/>
              <a:chExt cx="576064" cy="504056"/>
            </a:xfrm>
          </p:grpSpPr>
          <p:sp>
            <p:nvSpPr>
              <p:cNvPr id="96" name="Elipsa 65">
                <a:extLst>
                  <a:ext uri="{FF2B5EF4-FFF2-40B4-BE49-F238E27FC236}">
                    <a16:creationId xmlns:a16="http://schemas.microsoft.com/office/drawing/2014/main" id="{B269C818-25DB-4413-939C-C3565D09A4C6}"/>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7" name="Elipsa 66">
                <a:extLst>
                  <a:ext uri="{FF2B5EF4-FFF2-40B4-BE49-F238E27FC236}">
                    <a16:creationId xmlns:a16="http://schemas.microsoft.com/office/drawing/2014/main" id="{0D0E9195-88F1-49AE-BF5A-53EFCADA98C0}"/>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1" name="Skupina 45">
              <a:extLst>
                <a:ext uri="{FF2B5EF4-FFF2-40B4-BE49-F238E27FC236}">
                  <a16:creationId xmlns:a16="http://schemas.microsoft.com/office/drawing/2014/main" id="{C61D9279-E69E-4FDE-91D5-9EB50406AC74}"/>
                </a:ext>
              </a:extLst>
            </p:cNvPr>
            <p:cNvGrpSpPr>
              <a:grpSpLocks/>
            </p:cNvGrpSpPr>
            <p:nvPr/>
          </p:nvGrpSpPr>
          <p:grpSpPr bwMode="auto">
            <a:xfrm>
              <a:off x="5292080" y="5661248"/>
              <a:ext cx="576064" cy="504056"/>
              <a:chOff x="4139952" y="4725144"/>
              <a:chExt cx="576064" cy="504056"/>
            </a:xfrm>
          </p:grpSpPr>
          <p:sp>
            <p:nvSpPr>
              <p:cNvPr id="94" name="Elipsa 63">
                <a:extLst>
                  <a:ext uri="{FF2B5EF4-FFF2-40B4-BE49-F238E27FC236}">
                    <a16:creationId xmlns:a16="http://schemas.microsoft.com/office/drawing/2014/main" id="{04210FFE-55B2-4942-81D3-CE9BC373CD6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5" name="Elipsa 64">
                <a:extLst>
                  <a:ext uri="{FF2B5EF4-FFF2-40B4-BE49-F238E27FC236}">
                    <a16:creationId xmlns:a16="http://schemas.microsoft.com/office/drawing/2014/main" id="{0B500154-C592-4B54-BCFC-6536CC326006}"/>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2" name="Skupina 48">
              <a:extLst>
                <a:ext uri="{FF2B5EF4-FFF2-40B4-BE49-F238E27FC236}">
                  <a16:creationId xmlns:a16="http://schemas.microsoft.com/office/drawing/2014/main" id="{39FD1D87-3EF6-43FA-85E8-C2C70C8AB556}"/>
                </a:ext>
              </a:extLst>
            </p:cNvPr>
            <p:cNvGrpSpPr>
              <a:grpSpLocks/>
            </p:cNvGrpSpPr>
            <p:nvPr/>
          </p:nvGrpSpPr>
          <p:grpSpPr bwMode="auto">
            <a:xfrm>
              <a:off x="4716016" y="5949280"/>
              <a:ext cx="576064" cy="504056"/>
              <a:chOff x="4139952" y="4725144"/>
              <a:chExt cx="576064" cy="504056"/>
            </a:xfrm>
          </p:grpSpPr>
          <p:sp>
            <p:nvSpPr>
              <p:cNvPr id="92" name="Elipsa 61">
                <a:extLst>
                  <a:ext uri="{FF2B5EF4-FFF2-40B4-BE49-F238E27FC236}">
                    <a16:creationId xmlns:a16="http://schemas.microsoft.com/office/drawing/2014/main" id="{5ECAA3E0-070E-4E8C-A4B4-8C37465216BD}"/>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3" name="Elipsa 62">
                <a:extLst>
                  <a:ext uri="{FF2B5EF4-FFF2-40B4-BE49-F238E27FC236}">
                    <a16:creationId xmlns:a16="http://schemas.microsoft.com/office/drawing/2014/main" id="{F0E49BB6-1C33-4322-A841-162F08E9153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3" name="Skupina 51">
              <a:extLst>
                <a:ext uri="{FF2B5EF4-FFF2-40B4-BE49-F238E27FC236}">
                  <a16:creationId xmlns:a16="http://schemas.microsoft.com/office/drawing/2014/main" id="{D27D4597-317C-4B6F-8283-280AAD2A8909}"/>
                </a:ext>
              </a:extLst>
            </p:cNvPr>
            <p:cNvGrpSpPr>
              <a:grpSpLocks/>
            </p:cNvGrpSpPr>
            <p:nvPr/>
          </p:nvGrpSpPr>
          <p:grpSpPr bwMode="auto">
            <a:xfrm>
              <a:off x="5220072" y="6165304"/>
              <a:ext cx="576064" cy="504056"/>
              <a:chOff x="4139952" y="4725144"/>
              <a:chExt cx="576064" cy="504056"/>
            </a:xfrm>
          </p:grpSpPr>
          <p:sp>
            <p:nvSpPr>
              <p:cNvPr id="90" name="Elipsa 59">
                <a:extLst>
                  <a:ext uri="{FF2B5EF4-FFF2-40B4-BE49-F238E27FC236}">
                    <a16:creationId xmlns:a16="http://schemas.microsoft.com/office/drawing/2014/main" id="{4C8EB924-0569-4A30-BE76-A242C6BC528B}"/>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1" name="Elipsa 60">
                <a:extLst>
                  <a:ext uri="{FF2B5EF4-FFF2-40B4-BE49-F238E27FC236}">
                    <a16:creationId xmlns:a16="http://schemas.microsoft.com/office/drawing/2014/main" id="{A9416D18-7231-4DCA-BDAC-87C29DBE377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4" name="Skupina 54">
              <a:extLst>
                <a:ext uri="{FF2B5EF4-FFF2-40B4-BE49-F238E27FC236}">
                  <a16:creationId xmlns:a16="http://schemas.microsoft.com/office/drawing/2014/main" id="{F05005E3-2BE6-4510-BBC9-006489B9A29E}"/>
                </a:ext>
              </a:extLst>
            </p:cNvPr>
            <p:cNvGrpSpPr>
              <a:grpSpLocks/>
            </p:cNvGrpSpPr>
            <p:nvPr/>
          </p:nvGrpSpPr>
          <p:grpSpPr bwMode="auto">
            <a:xfrm>
              <a:off x="5148064" y="5301208"/>
              <a:ext cx="576064" cy="504056"/>
              <a:chOff x="4139952" y="4725144"/>
              <a:chExt cx="576064" cy="504056"/>
            </a:xfrm>
          </p:grpSpPr>
          <p:sp>
            <p:nvSpPr>
              <p:cNvPr id="88" name="Elipsa 57">
                <a:extLst>
                  <a:ext uri="{FF2B5EF4-FFF2-40B4-BE49-F238E27FC236}">
                    <a16:creationId xmlns:a16="http://schemas.microsoft.com/office/drawing/2014/main" id="{0EED7FCB-68CD-46A4-80A0-40526EE594B8}"/>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9" name="Elipsa 58">
                <a:extLst>
                  <a:ext uri="{FF2B5EF4-FFF2-40B4-BE49-F238E27FC236}">
                    <a16:creationId xmlns:a16="http://schemas.microsoft.com/office/drawing/2014/main" id="{C7156073-FFB8-4577-B9A4-EC589D00B95D}"/>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5" name="Skupina 57">
              <a:extLst>
                <a:ext uri="{FF2B5EF4-FFF2-40B4-BE49-F238E27FC236}">
                  <a16:creationId xmlns:a16="http://schemas.microsoft.com/office/drawing/2014/main" id="{274F7D62-3973-45B8-83ED-F495AC161D31}"/>
                </a:ext>
              </a:extLst>
            </p:cNvPr>
            <p:cNvGrpSpPr>
              <a:grpSpLocks/>
            </p:cNvGrpSpPr>
            <p:nvPr/>
          </p:nvGrpSpPr>
          <p:grpSpPr bwMode="auto">
            <a:xfrm>
              <a:off x="4716016" y="6309320"/>
              <a:ext cx="576064" cy="504056"/>
              <a:chOff x="4139952" y="4725144"/>
              <a:chExt cx="576064" cy="504056"/>
            </a:xfrm>
          </p:grpSpPr>
          <p:sp>
            <p:nvSpPr>
              <p:cNvPr id="86" name="Elipsa 55">
                <a:extLst>
                  <a:ext uri="{FF2B5EF4-FFF2-40B4-BE49-F238E27FC236}">
                    <a16:creationId xmlns:a16="http://schemas.microsoft.com/office/drawing/2014/main" id="{182A1A16-F20D-403F-96AA-91FF1A99FF9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7" name="Elipsa 56">
                <a:extLst>
                  <a:ext uri="{FF2B5EF4-FFF2-40B4-BE49-F238E27FC236}">
                    <a16:creationId xmlns:a16="http://schemas.microsoft.com/office/drawing/2014/main" id="{FC8A4653-2072-4B73-B382-8B582DC1592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04" name="Skupina 241">
            <a:extLst>
              <a:ext uri="{FF2B5EF4-FFF2-40B4-BE49-F238E27FC236}">
                <a16:creationId xmlns:a16="http://schemas.microsoft.com/office/drawing/2014/main" id="{72767098-AB9E-442C-8FFB-C3C5D8267513}"/>
              </a:ext>
            </a:extLst>
          </p:cNvPr>
          <p:cNvGrpSpPr>
            <a:grpSpLocks/>
          </p:cNvGrpSpPr>
          <p:nvPr/>
        </p:nvGrpSpPr>
        <p:grpSpPr bwMode="auto">
          <a:xfrm>
            <a:off x="10552436" y="2695962"/>
            <a:ext cx="1152525" cy="1100138"/>
            <a:chOff x="4283968" y="5301208"/>
            <a:chExt cx="1584176" cy="1512168"/>
          </a:xfrm>
        </p:grpSpPr>
        <p:grpSp>
          <p:nvGrpSpPr>
            <p:cNvPr id="105" name="Skupina 35">
              <a:extLst>
                <a:ext uri="{FF2B5EF4-FFF2-40B4-BE49-F238E27FC236}">
                  <a16:creationId xmlns:a16="http://schemas.microsoft.com/office/drawing/2014/main" id="{1318B063-07A2-4357-8601-F00CA9079F5A}"/>
                </a:ext>
              </a:extLst>
            </p:cNvPr>
            <p:cNvGrpSpPr>
              <a:grpSpLocks/>
            </p:cNvGrpSpPr>
            <p:nvPr/>
          </p:nvGrpSpPr>
          <p:grpSpPr bwMode="auto">
            <a:xfrm>
              <a:off x="4283968" y="5373216"/>
              <a:ext cx="576064" cy="504056"/>
              <a:chOff x="4139952" y="4725144"/>
              <a:chExt cx="576064" cy="504056"/>
            </a:xfrm>
          </p:grpSpPr>
          <p:sp>
            <p:nvSpPr>
              <p:cNvPr id="130" name="Elipsa 71">
                <a:extLst>
                  <a:ext uri="{FF2B5EF4-FFF2-40B4-BE49-F238E27FC236}">
                    <a16:creationId xmlns:a16="http://schemas.microsoft.com/office/drawing/2014/main" id="{4C5E9DCA-E24A-47CB-ABE3-E379278AB68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1" name="Elipsa 74">
                <a:extLst>
                  <a:ext uri="{FF2B5EF4-FFF2-40B4-BE49-F238E27FC236}">
                    <a16:creationId xmlns:a16="http://schemas.microsoft.com/office/drawing/2014/main" id="{6A56A1AE-BE13-4F8A-89F6-81902B1A8FB5}"/>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6" name="Skupina 36">
              <a:extLst>
                <a:ext uri="{FF2B5EF4-FFF2-40B4-BE49-F238E27FC236}">
                  <a16:creationId xmlns:a16="http://schemas.microsoft.com/office/drawing/2014/main" id="{41A2DE10-F53B-4923-930C-05BD28F3A69A}"/>
                </a:ext>
              </a:extLst>
            </p:cNvPr>
            <p:cNvGrpSpPr>
              <a:grpSpLocks/>
            </p:cNvGrpSpPr>
            <p:nvPr/>
          </p:nvGrpSpPr>
          <p:grpSpPr bwMode="auto">
            <a:xfrm>
              <a:off x="4283968" y="5733256"/>
              <a:ext cx="576064" cy="504056"/>
              <a:chOff x="4139952" y="4725144"/>
              <a:chExt cx="576064" cy="504056"/>
            </a:xfrm>
          </p:grpSpPr>
          <p:sp>
            <p:nvSpPr>
              <p:cNvPr id="128" name="Elipsa 69">
                <a:extLst>
                  <a:ext uri="{FF2B5EF4-FFF2-40B4-BE49-F238E27FC236}">
                    <a16:creationId xmlns:a16="http://schemas.microsoft.com/office/drawing/2014/main" id="{3EBCC817-43DC-4500-9FF6-510F4E99F776}"/>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9" name="Elipsa 70">
                <a:extLst>
                  <a:ext uri="{FF2B5EF4-FFF2-40B4-BE49-F238E27FC236}">
                    <a16:creationId xmlns:a16="http://schemas.microsoft.com/office/drawing/2014/main" id="{089D43DF-9FFF-458C-B3B4-B80FDC349E2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7" name="Skupina 39">
              <a:extLst>
                <a:ext uri="{FF2B5EF4-FFF2-40B4-BE49-F238E27FC236}">
                  <a16:creationId xmlns:a16="http://schemas.microsoft.com/office/drawing/2014/main" id="{D503F12F-88C2-44CB-93A7-BE28602A44A3}"/>
                </a:ext>
              </a:extLst>
            </p:cNvPr>
            <p:cNvGrpSpPr>
              <a:grpSpLocks/>
            </p:cNvGrpSpPr>
            <p:nvPr/>
          </p:nvGrpSpPr>
          <p:grpSpPr bwMode="auto">
            <a:xfrm>
              <a:off x="4788024" y="5445224"/>
              <a:ext cx="576064" cy="504056"/>
              <a:chOff x="4139952" y="4725144"/>
              <a:chExt cx="576064" cy="504056"/>
            </a:xfrm>
          </p:grpSpPr>
          <p:sp>
            <p:nvSpPr>
              <p:cNvPr id="126" name="Elipsa 67">
                <a:extLst>
                  <a:ext uri="{FF2B5EF4-FFF2-40B4-BE49-F238E27FC236}">
                    <a16:creationId xmlns:a16="http://schemas.microsoft.com/office/drawing/2014/main" id="{A8F765C5-FE0D-445A-A1CF-09425A605E5F}"/>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7" name="Elipsa 68">
                <a:extLst>
                  <a:ext uri="{FF2B5EF4-FFF2-40B4-BE49-F238E27FC236}">
                    <a16:creationId xmlns:a16="http://schemas.microsoft.com/office/drawing/2014/main" id="{BD98521F-476C-49E2-885A-2394E566C165}"/>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8" name="Skupina 42">
              <a:extLst>
                <a:ext uri="{FF2B5EF4-FFF2-40B4-BE49-F238E27FC236}">
                  <a16:creationId xmlns:a16="http://schemas.microsoft.com/office/drawing/2014/main" id="{7B414207-4B1B-413F-8AAF-3DC5F2CA8D2C}"/>
                </a:ext>
              </a:extLst>
            </p:cNvPr>
            <p:cNvGrpSpPr>
              <a:grpSpLocks/>
            </p:cNvGrpSpPr>
            <p:nvPr/>
          </p:nvGrpSpPr>
          <p:grpSpPr bwMode="auto">
            <a:xfrm>
              <a:off x="4355976" y="6093296"/>
              <a:ext cx="576064" cy="504056"/>
              <a:chOff x="4139952" y="4725144"/>
              <a:chExt cx="576064" cy="504056"/>
            </a:xfrm>
          </p:grpSpPr>
          <p:sp>
            <p:nvSpPr>
              <p:cNvPr id="124" name="Elipsa 65">
                <a:extLst>
                  <a:ext uri="{FF2B5EF4-FFF2-40B4-BE49-F238E27FC236}">
                    <a16:creationId xmlns:a16="http://schemas.microsoft.com/office/drawing/2014/main" id="{A06ADD64-F907-4A5F-8961-59880472117B}"/>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5" name="Elipsa 66">
                <a:extLst>
                  <a:ext uri="{FF2B5EF4-FFF2-40B4-BE49-F238E27FC236}">
                    <a16:creationId xmlns:a16="http://schemas.microsoft.com/office/drawing/2014/main" id="{1916BE96-A4C2-4CD1-9564-8D4CE42DB0B3}"/>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9" name="Skupina 45">
              <a:extLst>
                <a:ext uri="{FF2B5EF4-FFF2-40B4-BE49-F238E27FC236}">
                  <a16:creationId xmlns:a16="http://schemas.microsoft.com/office/drawing/2014/main" id="{61337C13-FFA6-4FBE-90A8-D8FC152CA181}"/>
                </a:ext>
              </a:extLst>
            </p:cNvPr>
            <p:cNvGrpSpPr>
              <a:grpSpLocks/>
            </p:cNvGrpSpPr>
            <p:nvPr/>
          </p:nvGrpSpPr>
          <p:grpSpPr bwMode="auto">
            <a:xfrm>
              <a:off x="5292080" y="5661248"/>
              <a:ext cx="576064" cy="504056"/>
              <a:chOff x="4139952" y="4725144"/>
              <a:chExt cx="576064" cy="504056"/>
            </a:xfrm>
          </p:grpSpPr>
          <p:sp>
            <p:nvSpPr>
              <p:cNvPr id="122" name="Elipsa 63">
                <a:extLst>
                  <a:ext uri="{FF2B5EF4-FFF2-40B4-BE49-F238E27FC236}">
                    <a16:creationId xmlns:a16="http://schemas.microsoft.com/office/drawing/2014/main" id="{061C3533-7CAE-49BF-97AD-5872C4DD97A6}"/>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3" name="Elipsa 64">
                <a:extLst>
                  <a:ext uri="{FF2B5EF4-FFF2-40B4-BE49-F238E27FC236}">
                    <a16:creationId xmlns:a16="http://schemas.microsoft.com/office/drawing/2014/main" id="{869612F0-DC3E-4443-9C65-5BD701A53251}"/>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0" name="Skupina 48">
              <a:extLst>
                <a:ext uri="{FF2B5EF4-FFF2-40B4-BE49-F238E27FC236}">
                  <a16:creationId xmlns:a16="http://schemas.microsoft.com/office/drawing/2014/main" id="{FA400EF7-5DBA-4CE2-90B7-136E319650C0}"/>
                </a:ext>
              </a:extLst>
            </p:cNvPr>
            <p:cNvGrpSpPr>
              <a:grpSpLocks/>
            </p:cNvGrpSpPr>
            <p:nvPr/>
          </p:nvGrpSpPr>
          <p:grpSpPr bwMode="auto">
            <a:xfrm>
              <a:off x="4716016" y="5949280"/>
              <a:ext cx="576064" cy="504056"/>
              <a:chOff x="4139952" y="4725144"/>
              <a:chExt cx="576064" cy="504056"/>
            </a:xfrm>
          </p:grpSpPr>
          <p:sp>
            <p:nvSpPr>
              <p:cNvPr id="120" name="Elipsa 61">
                <a:extLst>
                  <a:ext uri="{FF2B5EF4-FFF2-40B4-BE49-F238E27FC236}">
                    <a16:creationId xmlns:a16="http://schemas.microsoft.com/office/drawing/2014/main" id="{15F8DB96-4E8A-4FC5-A343-F4A78CA3913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1" name="Elipsa 62">
                <a:extLst>
                  <a:ext uri="{FF2B5EF4-FFF2-40B4-BE49-F238E27FC236}">
                    <a16:creationId xmlns:a16="http://schemas.microsoft.com/office/drawing/2014/main" id="{26C6804F-C8C1-499E-B0F0-565A56F72BA2}"/>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1" name="Skupina 51">
              <a:extLst>
                <a:ext uri="{FF2B5EF4-FFF2-40B4-BE49-F238E27FC236}">
                  <a16:creationId xmlns:a16="http://schemas.microsoft.com/office/drawing/2014/main" id="{7C4F4186-6601-4DC4-9405-EDF213091EAE}"/>
                </a:ext>
              </a:extLst>
            </p:cNvPr>
            <p:cNvGrpSpPr>
              <a:grpSpLocks/>
            </p:cNvGrpSpPr>
            <p:nvPr/>
          </p:nvGrpSpPr>
          <p:grpSpPr bwMode="auto">
            <a:xfrm>
              <a:off x="5220072" y="6165304"/>
              <a:ext cx="576064" cy="504056"/>
              <a:chOff x="4139952" y="4725144"/>
              <a:chExt cx="576064" cy="504056"/>
            </a:xfrm>
          </p:grpSpPr>
          <p:sp>
            <p:nvSpPr>
              <p:cNvPr id="118" name="Elipsa 59">
                <a:extLst>
                  <a:ext uri="{FF2B5EF4-FFF2-40B4-BE49-F238E27FC236}">
                    <a16:creationId xmlns:a16="http://schemas.microsoft.com/office/drawing/2014/main" id="{46020EEB-EA68-4EAC-9D35-A63CA32B2C14}"/>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9" name="Elipsa 60">
                <a:extLst>
                  <a:ext uri="{FF2B5EF4-FFF2-40B4-BE49-F238E27FC236}">
                    <a16:creationId xmlns:a16="http://schemas.microsoft.com/office/drawing/2014/main" id="{97B60952-728A-4A0A-97A6-A0B4C2FE5B6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2" name="Skupina 54">
              <a:extLst>
                <a:ext uri="{FF2B5EF4-FFF2-40B4-BE49-F238E27FC236}">
                  <a16:creationId xmlns:a16="http://schemas.microsoft.com/office/drawing/2014/main" id="{FA156B53-5146-4CEA-AC63-B7467C325B26}"/>
                </a:ext>
              </a:extLst>
            </p:cNvPr>
            <p:cNvGrpSpPr>
              <a:grpSpLocks/>
            </p:cNvGrpSpPr>
            <p:nvPr/>
          </p:nvGrpSpPr>
          <p:grpSpPr bwMode="auto">
            <a:xfrm>
              <a:off x="5148064" y="5301208"/>
              <a:ext cx="576064" cy="504056"/>
              <a:chOff x="4139952" y="4725144"/>
              <a:chExt cx="576064" cy="504056"/>
            </a:xfrm>
          </p:grpSpPr>
          <p:sp>
            <p:nvSpPr>
              <p:cNvPr id="116" name="Elipsa 57">
                <a:extLst>
                  <a:ext uri="{FF2B5EF4-FFF2-40B4-BE49-F238E27FC236}">
                    <a16:creationId xmlns:a16="http://schemas.microsoft.com/office/drawing/2014/main" id="{9344AEAE-757B-4F5B-82E6-92186605EF90}"/>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7" name="Elipsa 58">
                <a:extLst>
                  <a:ext uri="{FF2B5EF4-FFF2-40B4-BE49-F238E27FC236}">
                    <a16:creationId xmlns:a16="http://schemas.microsoft.com/office/drawing/2014/main" id="{5530424C-2EE4-4231-85E3-E185FC318A1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3" name="Skupina 57">
              <a:extLst>
                <a:ext uri="{FF2B5EF4-FFF2-40B4-BE49-F238E27FC236}">
                  <a16:creationId xmlns:a16="http://schemas.microsoft.com/office/drawing/2014/main" id="{E1255356-2CA6-4954-BF25-C70045ECF752}"/>
                </a:ext>
              </a:extLst>
            </p:cNvPr>
            <p:cNvGrpSpPr>
              <a:grpSpLocks/>
            </p:cNvGrpSpPr>
            <p:nvPr/>
          </p:nvGrpSpPr>
          <p:grpSpPr bwMode="auto">
            <a:xfrm>
              <a:off x="4716016" y="6309320"/>
              <a:ext cx="576064" cy="504056"/>
              <a:chOff x="4139952" y="4725144"/>
              <a:chExt cx="576064" cy="504056"/>
            </a:xfrm>
          </p:grpSpPr>
          <p:sp>
            <p:nvSpPr>
              <p:cNvPr id="114" name="Elipsa 55">
                <a:extLst>
                  <a:ext uri="{FF2B5EF4-FFF2-40B4-BE49-F238E27FC236}">
                    <a16:creationId xmlns:a16="http://schemas.microsoft.com/office/drawing/2014/main" id="{EEB16A62-B423-44FF-8004-CC6DBAE5188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5" name="Elipsa 56">
                <a:extLst>
                  <a:ext uri="{FF2B5EF4-FFF2-40B4-BE49-F238E27FC236}">
                    <a16:creationId xmlns:a16="http://schemas.microsoft.com/office/drawing/2014/main" id="{801A89FA-0BAF-411D-8B4E-D6F2F6E63233}"/>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32" name="Group 57">
            <a:extLst>
              <a:ext uri="{FF2B5EF4-FFF2-40B4-BE49-F238E27FC236}">
                <a16:creationId xmlns:a16="http://schemas.microsoft.com/office/drawing/2014/main" id="{1FFC34DE-BB88-437D-B91E-EB1336FC53CE}"/>
              </a:ext>
            </a:extLst>
          </p:cNvPr>
          <p:cNvGrpSpPr>
            <a:grpSpLocks/>
          </p:cNvGrpSpPr>
          <p:nvPr/>
        </p:nvGrpSpPr>
        <p:grpSpPr bwMode="auto">
          <a:xfrm>
            <a:off x="10602443" y="2913070"/>
            <a:ext cx="539750" cy="419100"/>
            <a:chOff x="3982" y="3227"/>
            <a:chExt cx="340" cy="264"/>
          </a:xfrm>
        </p:grpSpPr>
        <p:sp>
          <p:nvSpPr>
            <p:cNvPr id="133" name="Freeform 58">
              <a:extLst>
                <a:ext uri="{FF2B5EF4-FFF2-40B4-BE49-F238E27FC236}">
                  <a16:creationId xmlns:a16="http://schemas.microsoft.com/office/drawing/2014/main" id="{0A4368F3-0DA0-4D83-A23C-DDC0C20DCEF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34" name="Freeform 59">
              <a:extLst>
                <a:ext uri="{FF2B5EF4-FFF2-40B4-BE49-F238E27FC236}">
                  <a16:creationId xmlns:a16="http://schemas.microsoft.com/office/drawing/2014/main" id="{D472C90D-687D-44CD-B7DC-8172AEC12FC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35" name="Group 57">
            <a:extLst>
              <a:ext uri="{FF2B5EF4-FFF2-40B4-BE49-F238E27FC236}">
                <a16:creationId xmlns:a16="http://schemas.microsoft.com/office/drawing/2014/main" id="{E6F4A154-E29C-403E-AA60-79CBA3B03E72}"/>
              </a:ext>
            </a:extLst>
          </p:cNvPr>
          <p:cNvGrpSpPr>
            <a:grpSpLocks/>
          </p:cNvGrpSpPr>
          <p:nvPr/>
        </p:nvGrpSpPr>
        <p:grpSpPr bwMode="auto">
          <a:xfrm>
            <a:off x="10832165" y="3321447"/>
            <a:ext cx="539750" cy="419100"/>
            <a:chOff x="3982" y="3227"/>
            <a:chExt cx="340" cy="264"/>
          </a:xfrm>
        </p:grpSpPr>
        <p:sp>
          <p:nvSpPr>
            <p:cNvPr id="136" name="Freeform 58">
              <a:extLst>
                <a:ext uri="{FF2B5EF4-FFF2-40B4-BE49-F238E27FC236}">
                  <a16:creationId xmlns:a16="http://schemas.microsoft.com/office/drawing/2014/main" id="{AD2E65D7-DE4D-4F3E-8BF6-3609BBCF630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37" name="Freeform 59">
              <a:extLst>
                <a:ext uri="{FF2B5EF4-FFF2-40B4-BE49-F238E27FC236}">
                  <a16:creationId xmlns:a16="http://schemas.microsoft.com/office/drawing/2014/main" id="{C619839C-5BF6-4720-B7FC-1E0D11D17ECC}"/>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1" name="Skupina 241">
            <a:extLst>
              <a:ext uri="{FF2B5EF4-FFF2-40B4-BE49-F238E27FC236}">
                <a16:creationId xmlns:a16="http://schemas.microsoft.com/office/drawing/2014/main" id="{29C5B7B1-7D33-40F9-B0C7-ADF48C26853C}"/>
              </a:ext>
            </a:extLst>
          </p:cNvPr>
          <p:cNvGrpSpPr>
            <a:grpSpLocks/>
          </p:cNvGrpSpPr>
          <p:nvPr/>
        </p:nvGrpSpPr>
        <p:grpSpPr bwMode="auto">
          <a:xfrm>
            <a:off x="10479408" y="4644601"/>
            <a:ext cx="1152525" cy="1100138"/>
            <a:chOff x="4283968" y="5301208"/>
            <a:chExt cx="1584176" cy="1512168"/>
          </a:xfrm>
        </p:grpSpPr>
        <p:grpSp>
          <p:nvGrpSpPr>
            <p:cNvPr id="142" name="Skupina 35">
              <a:extLst>
                <a:ext uri="{FF2B5EF4-FFF2-40B4-BE49-F238E27FC236}">
                  <a16:creationId xmlns:a16="http://schemas.microsoft.com/office/drawing/2014/main" id="{8D86A68D-ED28-4477-8D45-5F0F81998C67}"/>
                </a:ext>
              </a:extLst>
            </p:cNvPr>
            <p:cNvGrpSpPr>
              <a:grpSpLocks/>
            </p:cNvGrpSpPr>
            <p:nvPr/>
          </p:nvGrpSpPr>
          <p:grpSpPr bwMode="auto">
            <a:xfrm>
              <a:off x="4283968" y="5373216"/>
              <a:ext cx="576064" cy="504056"/>
              <a:chOff x="4139952" y="4725144"/>
              <a:chExt cx="576064" cy="504056"/>
            </a:xfrm>
          </p:grpSpPr>
          <p:sp>
            <p:nvSpPr>
              <p:cNvPr id="167" name="Elipsa 71">
                <a:extLst>
                  <a:ext uri="{FF2B5EF4-FFF2-40B4-BE49-F238E27FC236}">
                    <a16:creationId xmlns:a16="http://schemas.microsoft.com/office/drawing/2014/main" id="{62528EE3-D136-44CD-9072-E7F358AA7311}"/>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8" name="Elipsa 74">
                <a:extLst>
                  <a:ext uri="{FF2B5EF4-FFF2-40B4-BE49-F238E27FC236}">
                    <a16:creationId xmlns:a16="http://schemas.microsoft.com/office/drawing/2014/main" id="{AB1C475C-8962-48B8-8CFE-73EE0A84D9C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3" name="Skupina 36">
              <a:extLst>
                <a:ext uri="{FF2B5EF4-FFF2-40B4-BE49-F238E27FC236}">
                  <a16:creationId xmlns:a16="http://schemas.microsoft.com/office/drawing/2014/main" id="{82FD7195-4863-4366-9E7E-FB99D1D7DA1A}"/>
                </a:ext>
              </a:extLst>
            </p:cNvPr>
            <p:cNvGrpSpPr>
              <a:grpSpLocks/>
            </p:cNvGrpSpPr>
            <p:nvPr/>
          </p:nvGrpSpPr>
          <p:grpSpPr bwMode="auto">
            <a:xfrm>
              <a:off x="4283968" y="5733256"/>
              <a:ext cx="576064" cy="504056"/>
              <a:chOff x="4139952" y="4725144"/>
              <a:chExt cx="576064" cy="504056"/>
            </a:xfrm>
          </p:grpSpPr>
          <p:sp>
            <p:nvSpPr>
              <p:cNvPr id="165" name="Elipsa 69">
                <a:extLst>
                  <a:ext uri="{FF2B5EF4-FFF2-40B4-BE49-F238E27FC236}">
                    <a16:creationId xmlns:a16="http://schemas.microsoft.com/office/drawing/2014/main" id="{42FE5D97-3818-473A-9FB5-10705896EAAD}"/>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6" name="Elipsa 70">
                <a:extLst>
                  <a:ext uri="{FF2B5EF4-FFF2-40B4-BE49-F238E27FC236}">
                    <a16:creationId xmlns:a16="http://schemas.microsoft.com/office/drawing/2014/main" id="{EAF7EF94-4546-48DE-87DC-1658985DCF9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4" name="Skupina 39">
              <a:extLst>
                <a:ext uri="{FF2B5EF4-FFF2-40B4-BE49-F238E27FC236}">
                  <a16:creationId xmlns:a16="http://schemas.microsoft.com/office/drawing/2014/main" id="{C1E15D7A-356C-4C3F-912D-C06836E72BDC}"/>
                </a:ext>
              </a:extLst>
            </p:cNvPr>
            <p:cNvGrpSpPr>
              <a:grpSpLocks/>
            </p:cNvGrpSpPr>
            <p:nvPr/>
          </p:nvGrpSpPr>
          <p:grpSpPr bwMode="auto">
            <a:xfrm>
              <a:off x="4788024" y="5445224"/>
              <a:ext cx="576064" cy="504056"/>
              <a:chOff x="4139952" y="4725144"/>
              <a:chExt cx="576064" cy="504056"/>
            </a:xfrm>
          </p:grpSpPr>
          <p:sp>
            <p:nvSpPr>
              <p:cNvPr id="163" name="Elipsa 67">
                <a:extLst>
                  <a:ext uri="{FF2B5EF4-FFF2-40B4-BE49-F238E27FC236}">
                    <a16:creationId xmlns:a16="http://schemas.microsoft.com/office/drawing/2014/main" id="{803908CA-939A-4EC9-A3E6-0FEE72FFDCC2}"/>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4" name="Elipsa 68">
                <a:extLst>
                  <a:ext uri="{FF2B5EF4-FFF2-40B4-BE49-F238E27FC236}">
                    <a16:creationId xmlns:a16="http://schemas.microsoft.com/office/drawing/2014/main" id="{5F1F5A3F-D8D2-46C7-84A6-147F21E9FC86}"/>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5" name="Skupina 42">
              <a:extLst>
                <a:ext uri="{FF2B5EF4-FFF2-40B4-BE49-F238E27FC236}">
                  <a16:creationId xmlns:a16="http://schemas.microsoft.com/office/drawing/2014/main" id="{C72941FC-8BDC-4D3D-BA63-FF90CBFEF12F}"/>
                </a:ext>
              </a:extLst>
            </p:cNvPr>
            <p:cNvGrpSpPr>
              <a:grpSpLocks/>
            </p:cNvGrpSpPr>
            <p:nvPr/>
          </p:nvGrpSpPr>
          <p:grpSpPr bwMode="auto">
            <a:xfrm>
              <a:off x="4355976" y="6093296"/>
              <a:ext cx="576064" cy="504056"/>
              <a:chOff x="4139952" y="4725144"/>
              <a:chExt cx="576064" cy="504056"/>
            </a:xfrm>
          </p:grpSpPr>
          <p:sp>
            <p:nvSpPr>
              <p:cNvPr id="161" name="Elipsa 65">
                <a:extLst>
                  <a:ext uri="{FF2B5EF4-FFF2-40B4-BE49-F238E27FC236}">
                    <a16:creationId xmlns:a16="http://schemas.microsoft.com/office/drawing/2014/main" id="{8D9DC974-981D-435A-9533-3EA4C65A6A05}"/>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2" name="Elipsa 66">
                <a:extLst>
                  <a:ext uri="{FF2B5EF4-FFF2-40B4-BE49-F238E27FC236}">
                    <a16:creationId xmlns:a16="http://schemas.microsoft.com/office/drawing/2014/main" id="{8CBDFA0F-79A7-4889-A0B1-BB84E4EE224C}"/>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6" name="Skupina 45">
              <a:extLst>
                <a:ext uri="{FF2B5EF4-FFF2-40B4-BE49-F238E27FC236}">
                  <a16:creationId xmlns:a16="http://schemas.microsoft.com/office/drawing/2014/main" id="{BE518394-2A56-4385-97A3-DFC3C61B9A6B}"/>
                </a:ext>
              </a:extLst>
            </p:cNvPr>
            <p:cNvGrpSpPr>
              <a:grpSpLocks/>
            </p:cNvGrpSpPr>
            <p:nvPr/>
          </p:nvGrpSpPr>
          <p:grpSpPr bwMode="auto">
            <a:xfrm>
              <a:off x="5292080" y="5661248"/>
              <a:ext cx="576064" cy="504056"/>
              <a:chOff x="4139952" y="4725144"/>
              <a:chExt cx="576064" cy="504056"/>
            </a:xfrm>
          </p:grpSpPr>
          <p:sp>
            <p:nvSpPr>
              <p:cNvPr id="159" name="Elipsa 63">
                <a:extLst>
                  <a:ext uri="{FF2B5EF4-FFF2-40B4-BE49-F238E27FC236}">
                    <a16:creationId xmlns:a16="http://schemas.microsoft.com/office/drawing/2014/main" id="{8B630824-4DCE-4907-851B-47317A08A54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0" name="Elipsa 64">
                <a:extLst>
                  <a:ext uri="{FF2B5EF4-FFF2-40B4-BE49-F238E27FC236}">
                    <a16:creationId xmlns:a16="http://schemas.microsoft.com/office/drawing/2014/main" id="{8907187B-D176-442C-A9E4-03C19CD4FA49}"/>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7" name="Skupina 48">
              <a:extLst>
                <a:ext uri="{FF2B5EF4-FFF2-40B4-BE49-F238E27FC236}">
                  <a16:creationId xmlns:a16="http://schemas.microsoft.com/office/drawing/2014/main" id="{13478E02-2F04-44F5-8B42-8B9142EB8884}"/>
                </a:ext>
              </a:extLst>
            </p:cNvPr>
            <p:cNvGrpSpPr>
              <a:grpSpLocks/>
            </p:cNvGrpSpPr>
            <p:nvPr/>
          </p:nvGrpSpPr>
          <p:grpSpPr bwMode="auto">
            <a:xfrm>
              <a:off x="4716016" y="5949280"/>
              <a:ext cx="576064" cy="504056"/>
              <a:chOff x="4139952" y="4725144"/>
              <a:chExt cx="576064" cy="504056"/>
            </a:xfrm>
          </p:grpSpPr>
          <p:sp>
            <p:nvSpPr>
              <p:cNvPr id="157" name="Elipsa 61">
                <a:extLst>
                  <a:ext uri="{FF2B5EF4-FFF2-40B4-BE49-F238E27FC236}">
                    <a16:creationId xmlns:a16="http://schemas.microsoft.com/office/drawing/2014/main" id="{CAD05573-FDB2-4E8C-9850-4DFBC696431A}"/>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8" name="Elipsa 62">
                <a:extLst>
                  <a:ext uri="{FF2B5EF4-FFF2-40B4-BE49-F238E27FC236}">
                    <a16:creationId xmlns:a16="http://schemas.microsoft.com/office/drawing/2014/main" id="{F4596E86-AA4D-459C-A5CB-842DFB1D10F6}"/>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8" name="Skupina 51">
              <a:extLst>
                <a:ext uri="{FF2B5EF4-FFF2-40B4-BE49-F238E27FC236}">
                  <a16:creationId xmlns:a16="http://schemas.microsoft.com/office/drawing/2014/main" id="{49B51752-9B41-41C9-9CB0-26A7D750D951}"/>
                </a:ext>
              </a:extLst>
            </p:cNvPr>
            <p:cNvGrpSpPr>
              <a:grpSpLocks/>
            </p:cNvGrpSpPr>
            <p:nvPr/>
          </p:nvGrpSpPr>
          <p:grpSpPr bwMode="auto">
            <a:xfrm>
              <a:off x="5220072" y="6165304"/>
              <a:ext cx="576064" cy="504056"/>
              <a:chOff x="4139952" y="4725144"/>
              <a:chExt cx="576064" cy="504056"/>
            </a:xfrm>
          </p:grpSpPr>
          <p:sp>
            <p:nvSpPr>
              <p:cNvPr id="155" name="Elipsa 59">
                <a:extLst>
                  <a:ext uri="{FF2B5EF4-FFF2-40B4-BE49-F238E27FC236}">
                    <a16:creationId xmlns:a16="http://schemas.microsoft.com/office/drawing/2014/main" id="{A5A84C44-9BC4-4040-9FF1-2B34CDEABA73}"/>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6" name="Elipsa 60">
                <a:extLst>
                  <a:ext uri="{FF2B5EF4-FFF2-40B4-BE49-F238E27FC236}">
                    <a16:creationId xmlns:a16="http://schemas.microsoft.com/office/drawing/2014/main" id="{955228D1-A740-459B-866B-5075320A0C11}"/>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9" name="Skupina 54">
              <a:extLst>
                <a:ext uri="{FF2B5EF4-FFF2-40B4-BE49-F238E27FC236}">
                  <a16:creationId xmlns:a16="http://schemas.microsoft.com/office/drawing/2014/main" id="{22CFF9A6-B002-467C-A767-27A8441B4450}"/>
                </a:ext>
              </a:extLst>
            </p:cNvPr>
            <p:cNvGrpSpPr>
              <a:grpSpLocks/>
            </p:cNvGrpSpPr>
            <p:nvPr/>
          </p:nvGrpSpPr>
          <p:grpSpPr bwMode="auto">
            <a:xfrm>
              <a:off x="5148064" y="5301208"/>
              <a:ext cx="576064" cy="504056"/>
              <a:chOff x="4139952" y="4725144"/>
              <a:chExt cx="576064" cy="504056"/>
            </a:xfrm>
          </p:grpSpPr>
          <p:sp>
            <p:nvSpPr>
              <p:cNvPr id="153" name="Elipsa 57">
                <a:extLst>
                  <a:ext uri="{FF2B5EF4-FFF2-40B4-BE49-F238E27FC236}">
                    <a16:creationId xmlns:a16="http://schemas.microsoft.com/office/drawing/2014/main" id="{4B893CF3-339E-4537-8D12-0836F7C90B89}"/>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4" name="Elipsa 58">
                <a:extLst>
                  <a:ext uri="{FF2B5EF4-FFF2-40B4-BE49-F238E27FC236}">
                    <a16:creationId xmlns:a16="http://schemas.microsoft.com/office/drawing/2014/main" id="{E0808312-C56E-4763-8FFE-149F1953540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50" name="Skupina 57">
              <a:extLst>
                <a:ext uri="{FF2B5EF4-FFF2-40B4-BE49-F238E27FC236}">
                  <a16:creationId xmlns:a16="http://schemas.microsoft.com/office/drawing/2014/main" id="{B9F324A3-6C5B-41F6-98A5-952E8AD20C1E}"/>
                </a:ext>
              </a:extLst>
            </p:cNvPr>
            <p:cNvGrpSpPr>
              <a:grpSpLocks/>
            </p:cNvGrpSpPr>
            <p:nvPr/>
          </p:nvGrpSpPr>
          <p:grpSpPr bwMode="auto">
            <a:xfrm>
              <a:off x="4716016" y="6309320"/>
              <a:ext cx="576064" cy="504056"/>
              <a:chOff x="4139952" y="4725144"/>
              <a:chExt cx="576064" cy="504056"/>
            </a:xfrm>
          </p:grpSpPr>
          <p:sp>
            <p:nvSpPr>
              <p:cNvPr id="151" name="Elipsa 55">
                <a:extLst>
                  <a:ext uri="{FF2B5EF4-FFF2-40B4-BE49-F238E27FC236}">
                    <a16:creationId xmlns:a16="http://schemas.microsoft.com/office/drawing/2014/main" id="{50E54477-DD34-455E-804B-358CA23FE815}"/>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2" name="Elipsa 56">
                <a:extLst>
                  <a:ext uri="{FF2B5EF4-FFF2-40B4-BE49-F238E27FC236}">
                    <a16:creationId xmlns:a16="http://schemas.microsoft.com/office/drawing/2014/main" id="{998ADB3F-FA55-4766-A75E-909D4BE9D2D0}"/>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69" name="Group 57">
            <a:extLst>
              <a:ext uri="{FF2B5EF4-FFF2-40B4-BE49-F238E27FC236}">
                <a16:creationId xmlns:a16="http://schemas.microsoft.com/office/drawing/2014/main" id="{D654CFBE-624F-4336-B0D0-F3F226ADF102}"/>
              </a:ext>
            </a:extLst>
          </p:cNvPr>
          <p:cNvGrpSpPr>
            <a:grpSpLocks/>
          </p:cNvGrpSpPr>
          <p:nvPr/>
        </p:nvGrpSpPr>
        <p:grpSpPr bwMode="auto">
          <a:xfrm>
            <a:off x="10511583" y="4832821"/>
            <a:ext cx="539750" cy="419100"/>
            <a:chOff x="3982" y="3227"/>
            <a:chExt cx="340" cy="264"/>
          </a:xfrm>
        </p:grpSpPr>
        <p:sp>
          <p:nvSpPr>
            <p:cNvPr id="170" name="Freeform 58">
              <a:extLst>
                <a:ext uri="{FF2B5EF4-FFF2-40B4-BE49-F238E27FC236}">
                  <a16:creationId xmlns:a16="http://schemas.microsoft.com/office/drawing/2014/main" id="{D926BFDA-7838-4347-B549-5AC710A076A6}"/>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1" name="Freeform 59">
              <a:extLst>
                <a:ext uri="{FF2B5EF4-FFF2-40B4-BE49-F238E27FC236}">
                  <a16:creationId xmlns:a16="http://schemas.microsoft.com/office/drawing/2014/main" id="{CA735732-DB10-4FDE-9BAB-8FE3EAA6542D}"/>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2" name="Group 57">
            <a:extLst>
              <a:ext uri="{FF2B5EF4-FFF2-40B4-BE49-F238E27FC236}">
                <a16:creationId xmlns:a16="http://schemas.microsoft.com/office/drawing/2014/main" id="{82ED4CBA-F31E-45E6-BF26-7AE569A8FA02}"/>
              </a:ext>
            </a:extLst>
          </p:cNvPr>
          <p:cNvGrpSpPr>
            <a:grpSpLocks/>
          </p:cNvGrpSpPr>
          <p:nvPr/>
        </p:nvGrpSpPr>
        <p:grpSpPr bwMode="auto">
          <a:xfrm>
            <a:off x="10874731" y="5208957"/>
            <a:ext cx="539750" cy="419100"/>
            <a:chOff x="3982" y="3227"/>
            <a:chExt cx="340" cy="264"/>
          </a:xfrm>
        </p:grpSpPr>
        <p:sp>
          <p:nvSpPr>
            <p:cNvPr id="173" name="Freeform 58">
              <a:extLst>
                <a:ext uri="{FF2B5EF4-FFF2-40B4-BE49-F238E27FC236}">
                  <a16:creationId xmlns:a16="http://schemas.microsoft.com/office/drawing/2014/main" id="{719E900D-B7F1-45F0-8641-F7B166BE29C0}"/>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 name="Freeform 59">
              <a:extLst>
                <a:ext uri="{FF2B5EF4-FFF2-40B4-BE49-F238E27FC236}">
                  <a16:creationId xmlns:a16="http://schemas.microsoft.com/office/drawing/2014/main" id="{E45A1F1E-41DA-4F91-B3BD-C66216A2B1B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5" name="Group 57">
            <a:extLst>
              <a:ext uri="{FF2B5EF4-FFF2-40B4-BE49-F238E27FC236}">
                <a16:creationId xmlns:a16="http://schemas.microsoft.com/office/drawing/2014/main" id="{45D15FD7-974D-4109-A2E3-6FC9D9285883}"/>
              </a:ext>
            </a:extLst>
          </p:cNvPr>
          <p:cNvGrpSpPr>
            <a:grpSpLocks/>
          </p:cNvGrpSpPr>
          <p:nvPr/>
        </p:nvGrpSpPr>
        <p:grpSpPr bwMode="auto">
          <a:xfrm>
            <a:off x="10988066" y="4771346"/>
            <a:ext cx="539750" cy="419100"/>
            <a:chOff x="3982" y="3227"/>
            <a:chExt cx="340" cy="264"/>
          </a:xfrm>
        </p:grpSpPr>
        <p:sp>
          <p:nvSpPr>
            <p:cNvPr id="176" name="Freeform 58">
              <a:extLst>
                <a:ext uri="{FF2B5EF4-FFF2-40B4-BE49-F238E27FC236}">
                  <a16:creationId xmlns:a16="http://schemas.microsoft.com/office/drawing/2014/main" id="{96816E7B-F187-4E04-9E2A-81995CA359D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7" name="Freeform 59">
              <a:extLst>
                <a:ext uri="{FF2B5EF4-FFF2-40B4-BE49-F238E27FC236}">
                  <a16:creationId xmlns:a16="http://schemas.microsoft.com/office/drawing/2014/main" id="{9B02E132-E4CB-4C46-9771-103A194F0A48}"/>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8" name="Group 57">
            <a:extLst>
              <a:ext uri="{FF2B5EF4-FFF2-40B4-BE49-F238E27FC236}">
                <a16:creationId xmlns:a16="http://schemas.microsoft.com/office/drawing/2014/main" id="{CE566950-8949-4860-8FF8-BB6D0D4E0031}"/>
              </a:ext>
            </a:extLst>
          </p:cNvPr>
          <p:cNvGrpSpPr>
            <a:grpSpLocks/>
          </p:cNvGrpSpPr>
          <p:nvPr/>
        </p:nvGrpSpPr>
        <p:grpSpPr bwMode="auto">
          <a:xfrm>
            <a:off x="10503831" y="5183014"/>
            <a:ext cx="539750" cy="419100"/>
            <a:chOff x="3982" y="3227"/>
            <a:chExt cx="340" cy="264"/>
          </a:xfrm>
        </p:grpSpPr>
        <p:sp>
          <p:nvSpPr>
            <p:cNvPr id="179" name="Freeform 58">
              <a:extLst>
                <a:ext uri="{FF2B5EF4-FFF2-40B4-BE49-F238E27FC236}">
                  <a16:creationId xmlns:a16="http://schemas.microsoft.com/office/drawing/2014/main" id="{FA57196C-441C-4998-9D11-F4E12E55820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0" name="Freeform 59">
              <a:extLst>
                <a:ext uri="{FF2B5EF4-FFF2-40B4-BE49-F238E27FC236}">
                  <a16:creationId xmlns:a16="http://schemas.microsoft.com/office/drawing/2014/main" id="{CFFD29BB-5D30-4420-9BA4-3FE21E53BF3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1" name="Group 57">
            <a:extLst>
              <a:ext uri="{FF2B5EF4-FFF2-40B4-BE49-F238E27FC236}">
                <a16:creationId xmlns:a16="http://schemas.microsoft.com/office/drawing/2014/main" id="{ACD6C351-7245-43E1-AB07-D1521AA6CB5D}"/>
              </a:ext>
            </a:extLst>
          </p:cNvPr>
          <p:cNvGrpSpPr>
            <a:grpSpLocks/>
          </p:cNvGrpSpPr>
          <p:nvPr/>
        </p:nvGrpSpPr>
        <p:grpSpPr bwMode="auto">
          <a:xfrm>
            <a:off x="11269594" y="4987501"/>
            <a:ext cx="539750" cy="419100"/>
            <a:chOff x="3982" y="3227"/>
            <a:chExt cx="340" cy="264"/>
          </a:xfrm>
        </p:grpSpPr>
        <p:sp>
          <p:nvSpPr>
            <p:cNvPr id="182" name="Freeform 58">
              <a:extLst>
                <a:ext uri="{FF2B5EF4-FFF2-40B4-BE49-F238E27FC236}">
                  <a16:creationId xmlns:a16="http://schemas.microsoft.com/office/drawing/2014/main" id="{69987E07-A8C4-4445-90DE-B677B25F4DD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3" name="Freeform 59">
              <a:extLst>
                <a:ext uri="{FF2B5EF4-FFF2-40B4-BE49-F238E27FC236}">
                  <a16:creationId xmlns:a16="http://schemas.microsoft.com/office/drawing/2014/main" id="{BCB93F82-7096-45EF-AC4D-C776CCEB8CF4}"/>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4" name="Group 57">
            <a:extLst>
              <a:ext uri="{FF2B5EF4-FFF2-40B4-BE49-F238E27FC236}">
                <a16:creationId xmlns:a16="http://schemas.microsoft.com/office/drawing/2014/main" id="{03AA2481-8271-4D18-A1EB-07948D749C88}"/>
              </a:ext>
            </a:extLst>
          </p:cNvPr>
          <p:cNvGrpSpPr>
            <a:grpSpLocks/>
          </p:cNvGrpSpPr>
          <p:nvPr/>
        </p:nvGrpSpPr>
        <p:grpSpPr bwMode="auto">
          <a:xfrm>
            <a:off x="10878494" y="5451353"/>
            <a:ext cx="539750" cy="419100"/>
            <a:chOff x="3982" y="3227"/>
            <a:chExt cx="340" cy="264"/>
          </a:xfrm>
        </p:grpSpPr>
        <p:sp>
          <p:nvSpPr>
            <p:cNvPr id="185" name="Freeform 58">
              <a:extLst>
                <a:ext uri="{FF2B5EF4-FFF2-40B4-BE49-F238E27FC236}">
                  <a16:creationId xmlns:a16="http://schemas.microsoft.com/office/drawing/2014/main" id="{C786604B-26AD-4696-9F50-D410DD7271B7}"/>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6" name="Freeform 59">
              <a:extLst>
                <a:ext uri="{FF2B5EF4-FFF2-40B4-BE49-F238E27FC236}">
                  <a16:creationId xmlns:a16="http://schemas.microsoft.com/office/drawing/2014/main" id="{D4681F96-AA1E-4358-89E2-07B008B6E0F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7" name="Skupina 40">
            <a:extLst>
              <a:ext uri="{FF2B5EF4-FFF2-40B4-BE49-F238E27FC236}">
                <a16:creationId xmlns:a16="http://schemas.microsoft.com/office/drawing/2014/main" id="{A692FE31-4928-4DFD-89E7-351FB211D393}"/>
              </a:ext>
            </a:extLst>
          </p:cNvPr>
          <p:cNvGrpSpPr>
            <a:grpSpLocks/>
          </p:cNvGrpSpPr>
          <p:nvPr/>
        </p:nvGrpSpPr>
        <p:grpSpPr bwMode="auto">
          <a:xfrm>
            <a:off x="184190" y="3724320"/>
            <a:ext cx="1031875" cy="1008063"/>
            <a:chOff x="301312" y="3789040"/>
            <a:chExt cx="1032143" cy="1008384"/>
          </a:xfrm>
        </p:grpSpPr>
        <p:grpSp>
          <p:nvGrpSpPr>
            <p:cNvPr id="188" name="Skupina 19">
              <a:extLst>
                <a:ext uri="{FF2B5EF4-FFF2-40B4-BE49-F238E27FC236}">
                  <a16:creationId xmlns:a16="http://schemas.microsoft.com/office/drawing/2014/main" id="{67B02682-35AA-48F8-8019-90CBB828BFA3}"/>
                </a:ext>
              </a:extLst>
            </p:cNvPr>
            <p:cNvGrpSpPr>
              <a:grpSpLocks/>
            </p:cNvGrpSpPr>
            <p:nvPr/>
          </p:nvGrpSpPr>
          <p:grpSpPr bwMode="auto">
            <a:xfrm rot="10800000">
              <a:off x="323528" y="3789040"/>
              <a:ext cx="1008856" cy="1007745"/>
              <a:chOff x="1258888" y="1628775"/>
              <a:chExt cx="1441450" cy="1439863"/>
            </a:xfrm>
          </p:grpSpPr>
          <p:sp>
            <p:nvSpPr>
              <p:cNvPr id="190" name="Elipsa 14">
                <a:extLst>
                  <a:ext uri="{FF2B5EF4-FFF2-40B4-BE49-F238E27FC236}">
                    <a16:creationId xmlns:a16="http://schemas.microsoft.com/office/drawing/2014/main" id="{160194E1-6182-4358-87BA-D013DE7C218A}"/>
                  </a:ext>
                </a:extLst>
              </p:cNvPr>
              <p:cNvSpPr/>
              <p:nvPr/>
            </p:nvSpPr>
            <p:spPr>
              <a:xfrm>
                <a:off x="1259625" y="1627862"/>
                <a:ext cx="1440691" cy="1440776"/>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latin typeface="Arial" pitchFamily="34" charset="0"/>
                </a:endParaRPr>
              </a:p>
            </p:txBody>
          </p:sp>
          <p:sp>
            <p:nvSpPr>
              <p:cNvPr id="191" name="Volný tvar 77">
                <a:extLst>
                  <a:ext uri="{FF2B5EF4-FFF2-40B4-BE49-F238E27FC236}">
                    <a16:creationId xmlns:a16="http://schemas.microsoft.com/office/drawing/2014/main" id="{93249AF0-CC44-4ED7-87DA-3F333BFA3244}"/>
                  </a:ext>
                </a:extLst>
              </p:cNvPr>
              <p:cNvSpPr/>
              <p:nvPr/>
            </p:nvSpPr>
            <p:spPr>
              <a:xfrm rot="16200000">
                <a:off x="1881271" y="2592183"/>
                <a:ext cx="211012" cy="741898"/>
              </a:xfrm>
              <a:custGeom>
                <a:avLst/>
                <a:gdLst>
                  <a:gd name="connsiteX0" fmla="*/ 252186 w 558800"/>
                  <a:gd name="connsiteY0" fmla="*/ 3628 h 1106714"/>
                  <a:gd name="connsiteX1" fmla="*/ 12700 w 558800"/>
                  <a:gd name="connsiteY1" fmla="*/ 537028 h 1106714"/>
                  <a:gd name="connsiteX2" fmla="*/ 328386 w 558800"/>
                  <a:gd name="connsiteY2" fmla="*/ 1103085 h 1106714"/>
                  <a:gd name="connsiteX3" fmla="*/ 546100 w 558800"/>
                  <a:gd name="connsiteY3" fmla="*/ 515257 h 1106714"/>
                  <a:gd name="connsiteX4" fmla="*/ 252186 w 558800"/>
                  <a:gd name="connsiteY4" fmla="*/ 3628 h 1106714"/>
                  <a:gd name="connsiteX0" fmla="*/ 183953 w 586094"/>
                  <a:gd name="connsiteY0" fmla="*/ 3628 h 2015164"/>
                  <a:gd name="connsiteX1" fmla="*/ 26347 w 586094"/>
                  <a:gd name="connsiteY1" fmla="*/ 1445478 h 2015164"/>
                  <a:gd name="connsiteX2" fmla="*/ 342033 w 586094"/>
                  <a:gd name="connsiteY2" fmla="*/ 2011535 h 2015164"/>
                  <a:gd name="connsiteX3" fmla="*/ 559747 w 586094"/>
                  <a:gd name="connsiteY3" fmla="*/ 1423707 h 2015164"/>
                  <a:gd name="connsiteX4" fmla="*/ 183953 w 586094"/>
                  <a:gd name="connsiteY4" fmla="*/ 3628 h 2015164"/>
                  <a:gd name="connsiteX0" fmla="*/ 169607 w 557402"/>
                  <a:gd name="connsiteY0" fmla="*/ 3628 h 2383521"/>
                  <a:gd name="connsiteX1" fmla="*/ 12001 w 557402"/>
                  <a:gd name="connsiteY1" fmla="*/ 1445478 h 2383521"/>
                  <a:gd name="connsiteX2" fmla="*/ 241615 w 557402"/>
                  <a:gd name="connsiteY2" fmla="*/ 2379892 h 2383521"/>
                  <a:gd name="connsiteX3" fmla="*/ 545401 w 557402"/>
                  <a:gd name="connsiteY3" fmla="*/ 1423707 h 2383521"/>
                  <a:gd name="connsiteX4" fmla="*/ 169607 w 557402"/>
                  <a:gd name="connsiteY4" fmla="*/ 3628 h 2383521"/>
                  <a:gd name="connsiteX0" fmla="*/ 242292 w 1550437"/>
                  <a:gd name="connsiteY0" fmla="*/ 36286 h 2448836"/>
                  <a:gd name="connsiteX1" fmla="*/ 84686 w 1550437"/>
                  <a:gd name="connsiteY1" fmla="*/ 1478136 h 2448836"/>
                  <a:gd name="connsiteX2" fmla="*/ 314300 w 1550437"/>
                  <a:gd name="connsiteY2" fmla="*/ 2412550 h 2448836"/>
                  <a:gd name="connsiteX3" fmla="*/ 1538436 w 1550437"/>
                  <a:gd name="connsiteY3" fmla="*/ 1260422 h 2448836"/>
                  <a:gd name="connsiteX4" fmla="*/ 242292 w 1550437"/>
                  <a:gd name="connsiteY4" fmla="*/ 36286 h 2448836"/>
                  <a:gd name="connsiteX0" fmla="*/ 1092120 w 2400265"/>
                  <a:gd name="connsiteY0" fmla="*/ 0 h 2376264"/>
                  <a:gd name="connsiteX1" fmla="*/ 12001 w 2400265"/>
                  <a:gd name="connsiteY1" fmla="*/ 1224135 h 2376264"/>
                  <a:gd name="connsiteX2" fmla="*/ 1164128 w 2400265"/>
                  <a:gd name="connsiteY2" fmla="*/ 2376264 h 2376264"/>
                  <a:gd name="connsiteX3" fmla="*/ 2388264 w 2400265"/>
                  <a:gd name="connsiteY3" fmla="*/ 1224136 h 2376264"/>
                  <a:gd name="connsiteX4" fmla="*/ 1092120 w 2400265"/>
                  <a:gd name="connsiteY4" fmla="*/ 0 h 2376264"/>
                  <a:gd name="connsiteX0" fmla="*/ 1152128 w 2376263"/>
                  <a:gd name="connsiteY0" fmla="*/ 0 h 2376265"/>
                  <a:gd name="connsiteX1" fmla="*/ 0 w 2376263"/>
                  <a:gd name="connsiteY1" fmla="*/ 1224136 h 2376265"/>
                  <a:gd name="connsiteX2" fmla="*/ 1152127 w 2376263"/>
                  <a:gd name="connsiteY2" fmla="*/ 2376265 h 2376265"/>
                  <a:gd name="connsiteX3" fmla="*/ 2376263 w 2376263"/>
                  <a:gd name="connsiteY3" fmla="*/ 1224137 h 2376265"/>
                  <a:gd name="connsiteX4" fmla="*/ 1152128 w 2376263"/>
                  <a:gd name="connsiteY4" fmla="*/ 0 h 2376265"/>
                  <a:gd name="connsiteX0" fmla="*/ 360040 w 1584175"/>
                  <a:gd name="connsiteY0" fmla="*/ 0 h 2376265"/>
                  <a:gd name="connsiteX1" fmla="*/ 0 w 1584175"/>
                  <a:gd name="connsiteY1" fmla="*/ 1224137 h 2376265"/>
                  <a:gd name="connsiteX2" fmla="*/ 360039 w 1584175"/>
                  <a:gd name="connsiteY2" fmla="*/ 2376265 h 2376265"/>
                  <a:gd name="connsiteX3" fmla="*/ 1584175 w 1584175"/>
                  <a:gd name="connsiteY3" fmla="*/ 1224137 h 2376265"/>
                  <a:gd name="connsiteX4" fmla="*/ 360040 w 1584175"/>
                  <a:gd name="connsiteY4" fmla="*/ 0 h 2376265"/>
                  <a:gd name="connsiteX0" fmla="*/ 360040 w 720080"/>
                  <a:gd name="connsiteY0" fmla="*/ 0 h 2376265"/>
                  <a:gd name="connsiteX1" fmla="*/ 0 w 720080"/>
                  <a:gd name="connsiteY1" fmla="*/ 1224137 h 2376265"/>
                  <a:gd name="connsiteX2" fmla="*/ 360039 w 720080"/>
                  <a:gd name="connsiteY2" fmla="*/ 2376265 h 2376265"/>
                  <a:gd name="connsiteX3" fmla="*/ 720080 w 720080"/>
                  <a:gd name="connsiteY3" fmla="*/ 1224137 h 2376265"/>
                  <a:gd name="connsiteX4" fmla="*/ 360040 w 720080"/>
                  <a:gd name="connsiteY4" fmla="*/ 0 h 237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2376265">
                    <a:moveTo>
                      <a:pt x="360040" y="0"/>
                    </a:moveTo>
                    <a:cubicBezTo>
                      <a:pt x="240027" y="0"/>
                      <a:pt x="0" y="828093"/>
                      <a:pt x="0" y="1224137"/>
                    </a:cubicBezTo>
                    <a:cubicBezTo>
                      <a:pt x="0" y="1620181"/>
                      <a:pt x="240026" y="2376265"/>
                      <a:pt x="360039" y="2376265"/>
                    </a:cubicBezTo>
                    <a:cubicBezTo>
                      <a:pt x="480052" y="2376265"/>
                      <a:pt x="720080" y="1620181"/>
                      <a:pt x="720080" y="1224137"/>
                    </a:cubicBezTo>
                    <a:cubicBezTo>
                      <a:pt x="720080" y="828093"/>
                      <a:pt x="480053" y="0"/>
                      <a:pt x="360040" y="0"/>
                    </a:cubicBez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sp>
          <p:nvSpPr>
            <p:cNvPr id="189" name="Volný tvar 39">
              <a:extLst>
                <a:ext uri="{FF2B5EF4-FFF2-40B4-BE49-F238E27FC236}">
                  <a16:creationId xmlns:a16="http://schemas.microsoft.com/office/drawing/2014/main" id="{5CD12E99-D529-4871-8E30-F49F9211CAFA}"/>
                </a:ext>
              </a:extLst>
            </p:cNvPr>
            <p:cNvSpPr/>
            <p:nvPr/>
          </p:nvSpPr>
          <p:spPr>
            <a:xfrm>
              <a:off x="301312" y="3857325"/>
              <a:ext cx="1032143" cy="940099"/>
            </a:xfrm>
            <a:custGeom>
              <a:avLst/>
              <a:gdLst>
                <a:gd name="connsiteX0" fmla="*/ 214630 w 1003300"/>
                <a:gd name="connsiteY0" fmla="*/ 13970 h 937260"/>
                <a:gd name="connsiteX1" fmla="*/ 39370 w 1003300"/>
                <a:gd name="connsiteY1" fmla="*/ 227330 h 937260"/>
                <a:gd name="connsiteX2" fmla="*/ 31750 w 1003300"/>
                <a:gd name="connsiteY2" fmla="*/ 615950 h 937260"/>
                <a:gd name="connsiteX3" fmla="*/ 229870 w 1003300"/>
                <a:gd name="connsiteY3" fmla="*/ 859790 h 937260"/>
                <a:gd name="connsiteX4" fmla="*/ 473710 w 1003300"/>
                <a:gd name="connsiteY4" fmla="*/ 928370 h 937260"/>
                <a:gd name="connsiteX5" fmla="*/ 717550 w 1003300"/>
                <a:gd name="connsiteY5" fmla="*/ 897890 h 937260"/>
                <a:gd name="connsiteX6" fmla="*/ 938530 w 1003300"/>
                <a:gd name="connsiteY6" fmla="*/ 692150 h 937260"/>
                <a:gd name="connsiteX7" fmla="*/ 999490 w 1003300"/>
                <a:gd name="connsiteY7" fmla="*/ 425450 h 937260"/>
                <a:gd name="connsiteX8" fmla="*/ 915670 w 1003300"/>
                <a:gd name="connsiteY8" fmla="*/ 151130 h 937260"/>
                <a:gd name="connsiteX9" fmla="*/ 793750 w 1003300"/>
                <a:gd name="connsiteY9" fmla="*/ 21590 h 937260"/>
                <a:gd name="connsiteX10" fmla="*/ 930910 w 1003300"/>
                <a:gd name="connsiteY10" fmla="*/ 280670 h 937260"/>
                <a:gd name="connsiteX11" fmla="*/ 923290 w 1003300"/>
                <a:gd name="connsiteY11" fmla="*/ 600710 h 937260"/>
                <a:gd name="connsiteX12" fmla="*/ 725170 w 1003300"/>
                <a:gd name="connsiteY12" fmla="*/ 829310 h 937260"/>
                <a:gd name="connsiteX13" fmla="*/ 481330 w 1003300"/>
                <a:gd name="connsiteY13" fmla="*/ 867410 h 937260"/>
                <a:gd name="connsiteX14" fmla="*/ 214630 w 1003300"/>
                <a:gd name="connsiteY14" fmla="*/ 791210 h 937260"/>
                <a:gd name="connsiteX15" fmla="*/ 54610 w 1003300"/>
                <a:gd name="connsiteY15" fmla="*/ 524510 h 937260"/>
                <a:gd name="connsiteX16" fmla="*/ 100330 w 1003300"/>
                <a:gd name="connsiteY16" fmla="*/ 173990 h 937260"/>
                <a:gd name="connsiteX17" fmla="*/ 214630 w 1003300"/>
                <a:gd name="connsiteY17" fmla="*/ 13970 h 937260"/>
                <a:gd name="connsiteX0" fmla="*/ 239708 w 1028378"/>
                <a:gd name="connsiteY0" fmla="*/ 13970 h 937260"/>
                <a:gd name="connsiteX1" fmla="*/ 64448 w 1028378"/>
                <a:gd name="connsiteY1" fmla="*/ 227330 h 937260"/>
                <a:gd name="connsiteX2" fmla="*/ 56828 w 1028378"/>
                <a:gd name="connsiteY2" fmla="*/ 615950 h 937260"/>
                <a:gd name="connsiteX3" fmla="*/ 254948 w 1028378"/>
                <a:gd name="connsiteY3" fmla="*/ 859790 h 937260"/>
                <a:gd name="connsiteX4" fmla="*/ 498788 w 1028378"/>
                <a:gd name="connsiteY4" fmla="*/ 928370 h 937260"/>
                <a:gd name="connsiteX5" fmla="*/ 742628 w 1028378"/>
                <a:gd name="connsiteY5" fmla="*/ 897890 h 937260"/>
                <a:gd name="connsiteX6" fmla="*/ 963608 w 1028378"/>
                <a:gd name="connsiteY6" fmla="*/ 692150 h 937260"/>
                <a:gd name="connsiteX7" fmla="*/ 1024568 w 1028378"/>
                <a:gd name="connsiteY7" fmla="*/ 425450 h 937260"/>
                <a:gd name="connsiteX8" fmla="*/ 940748 w 1028378"/>
                <a:gd name="connsiteY8" fmla="*/ 151130 h 937260"/>
                <a:gd name="connsiteX9" fmla="*/ 818828 w 1028378"/>
                <a:gd name="connsiteY9" fmla="*/ 21590 h 937260"/>
                <a:gd name="connsiteX10" fmla="*/ 955988 w 1028378"/>
                <a:gd name="connsiteY10" fmla="*/ 280670 h 937260"/>
                <a:gd name="connsiteX11" fmla="*/ 948368 w 1028378"/>
                <a:gd name="connsiteY11" fmla="*/ 600710 h 937260"/>
                <a:gd name="connsiteX12" fmla="*/ 750248 w 1028378"/>
                <a:gd name="connsiteY12" fmla="*/ 829310 h 937260"/>
                <a:gd name="connsiteX13" fmla="*/ 506408 w 1028378"/>
                <a:gd name="connsiteY13" fmla="*/ 867410 h 937260"/>
                <a:gd name="connsiteX14" fmla="*/ 239708 w 1028378"/>
                <a:gd name="connsiteY14" fmla="*/ 791210 h 937260"/>
                <a:gd name="connsiteX15" fmla="*/ 79688 w 1028378"/>
                <a:gd name="connsiteY15" fmla="*/ 524510 h 937260"/>
                <a:gd name="connsiteX16" fmla="*/ 125408 w 1028378"/>
                <a:gd name="connsiteY16" fmla="*/ 173990 h 937260"/>
                <a:gd name="connsiteX17" fmla="*/ 239708 w 1028378"/>
                <a:gd name="connsiteY17" fmla="*/ 13970 h 937260"/>
                <a:gd name="connsiteX0" fmla="*/ 239708 w 1028378"/>
                <a:gd name="connsiteY0" fmla="*/ 13970 h 946512"/>
                <a:gd name="connsiteX1" fmla="*/ 64448 w 1028378"/>
                <a:gd name="connsiteY1" fmla="*/ 227330 h 946512"/>
                <a:gd name="connsiteX2" fmla="*/ 56828 w 1028378"/>
                <a:gd name="connsiteY2" fmla="*/ 615950 h 946512"/>
                <a:gd name="connsiteX3" fmla="*/ 254948 w 1028378"/>
                <a:gd name="connsiteY3" fmla="*/ 859790 h 946512"/>
                <a:gd name="connsiteX4" fmla="*/ 454264 w 1028378"/>
                <a:gd name="connsiteY4" fmla="*/ 940162 h 946512"/>
                <a:gd name="connsiteX5" fmla="*/ 742628 w 1028378"/>
                <a:gd name="connsiteY5" fmla="*/ 897890 h 946512"/>
                <a:gd name="connsiteX6" fmla="*/ 963608 w 1028378"/>
                <a:gd name="connsiteY6" fmla="*/ 692150 h 946512"/>
                <a:gd name="connsiteX7" fmla="*/ 1024568 w 1028378"/>
                <a:gd name="connsiteY7" fmla="*/ 425450 h 946512"/>
                <a:gd name="connsiteX8" fmla="*/ 940748 w 1028378"/>
                <a:gd name="connsiteY8" fmla="*/ 151130 h 946512"/>
                <a:gd name="connsiteX9" fmla="*/ 818828 w 1028378"/>
                <a:gd name="connsiteY9" fmla="*/ 21590 h 946512"/>
                <a:gd name="connsiteX10" fmla="*/ 955988 w 1028378"/>
                <a:gd name="connsiteY10" fmla="*/ 280670 h 946512"/>
                <a:gd name="connsiteX11" fmla="*/ 948368 w 1028378"/>
                <a:gd name="connsiteY11" fmla="*/ 600710 h 946512"/>
                <a:gd name="connsiteX12" fmla="*/ 750248 w 1028378"/>
                <a:gd name="connsiteY12" fmla="*/ 829310 h 946512"/>
                <a:gd name="connsiteX13" fmla="*/ 506408 w 1028378"/>
                <a:gd name="connsiteY13" fmla="*/ 867410 h 946512"/>
                <a:gd name="connsiteX14" fmla="*/ 239708 w 1028378"/>
                <a:gd name="connsiteY14" fmla="*/ 791210 h 946512"/>
                <a:gd name="connsiteX15" fmla="*/ 79688 w 1028378"/>
                <a:gd name="connsiteY15" fmla="*/ 524510 h 946512"/>
                <a:gd name="connsiteX16" fmla="*/ 125408 w 1028378"/>
                <a:gd name="connsiteY16" fmla="*/ 173990 h 946512"/>
                <a:gd name="connsiteX17" fmla="*/ 239708 w 1028378"/>
                <a:gd name="connsiteY17" fmla="*/ 13970 h 946512"/>
                <a:gd name="connsiteX0" fmla="*/ 239708 w 1032143"/>
                <a:gd name="connsiteY0" fmla="*/ 13970 h 946512"/>
                <a:gd name="connsiteX1" fmla="*/ 64448 w 1032143"/>
                <a:gd name="connsiteY1" fmla="*/ 227330 h 946512"/>
                <a:gd name="connsiteX2" fmla="*/ 56828 w 1032143"/>
                <a:gd name="connsiteY2" fmla="*/ 615950 h 946512"/>
                <a:gd name="connsiteX3" fmla="*/ 254948 w 1032143"/>
                <a:gd name="connsiteY3" fmla="*/ 859790 h 946512"/>
                <a:gd name="connsiteX4" fmla="*/ 454264 w 1032143"/>
                <a:gd name="connsiteY4" fmla="*/ 940162 h 946512"/>
                <a:gd name="connsiteX5" fmla="*/ 742628 w 1032143"/>
                <a:gd name="connsiteY5" fmla="*/ 897890 h 946512"/>
                <a:gd name="connsiteX6" fmla="*/ 963608 w 1032143"/>
                <a:gd name="connsiteY6" fmla="*/ 692150 h 946512"/>
                <a:gd name="connsiteX7" fmla="*/ 1024568 w 1032143"/>
                <a:gd name="connsiteY7" fmla="*/ 425450 h 946512"/>
                <a:gd name="connsiteX8" fmla="*/ 940748 w 1032143"/>
                <a:gd name="connsiteY8" fmla="*/ 151130 h 946512"/>
                <a:gd name="connsiteX9" fmla="*/ 818828 w 1032143"/>
                <a:gd name="connsiteY9" fmla="*/ 21590 h 946512"/>
                <a:gd name="connsiteX10" fmla="*/ 955988 w 1032143"/>
                <a:gd name="connsiteY10" fmla="*/ 280670 h 946512"/>
                <a:gd name="connsiteX11" fmla="*/ 948368 w 1032143"/>
                <a:gd name="connsiteY11" fmla="*/ 600710 h 946512"/>
                <a:gd name="connsiteX12" fmla="*/ 750248 w 1032143"/>
                <a:gd name="connsiteY12" fmla="*/ 829310 h 946512"/>
                <a:gd name="connsiteX13" fmla="*/ 506408 w 1032143"/>
                <a:gd name="connsiteY13" fmla="*/ 867410 h 946512"/>
                <a:gd name="connsiteX14" fmla="*/ 239708 w 1032143"/>
                <a:gd name="connsiteY14" fmla="*/ 791210 h 946512"/>
                <a:gd name="connsiteX15" fmla="*/ 79688 w 1032143"/>
                <a:gd name="connsiteY15" fmla="*/ 524510 h 946512"/>
                <a:gd name="connsiteX16" fmla="*/ 125408 w 1032143"/>
                <a:gd name="connsiteY16" fmla="*/ 173990 h 946512"/>
                <a:gd name="connsiteX17" fmla="*/ 239708 w 1032143"/>
                <a:gd name="connsiteY17" fmla="*/ 13970 h 946512"/>
                <a:gd name="connsiteX0" fmla="*/ 239708 w 1032143"/>
                <a:gd name="connsiteY0" fmla="*/ 13970 h 946512"/>
                <a:gd name="connsiteX1" fmla="*/ 64448 w 1032143"/>
                <a:gd name="connsiteY1" fmla="*/ 227330 h 946512"/>
                <a:gd name="connsiteX2" fmla="*/ 56828 w 1032143"/>
                <a:gd name="connsiteY2" fmla="*/ 615950 h 946512"/>
                <a:gd name="connsiteX3" fmla="*/ 254948 w 1032143"/>
                <a:gd name="connsiteY3" fmla="*/ 859790 h 946512"/>
                <a:gd name="connsiteX4" fmla="*/ 454264 w 1032143"/>
                <a:gd name="connsiteY4" fmla="*/ 940162 h 946512"/>
                <a:gd name="connsiteX5" fmla="*/ 742628 w 1032143"/>
                <a:gd name="connsiteY5" fmla="*/ 897890 h 946512"/>
                <a:gd name="connsiteX6" fmla="*/ 963608 w 1032143"/>
                <a:gd name="connsiteY6" fmla="*/ 692150 h 946512"/>
                <a:gd name="connsiteX7" fmla="*/ 1024568 w 1032143"/>
                <a:gd name="connsiteY7" fmla="*/ 425450 h 946512"/>
                <a:gd name="connsiteX8" fmla="*/ 940748 w 1032143"/>
                <a:gd name="connsiteY8" fmla="*/ 151130 h 946512"/>
                <a:gd name="connsiteX9" fmla="*/ 818828 w 1032143"/>
                <a:gd name="connsiteY9" fmla="*/ 21590 h 946512"/>
                <a:gd name="connsiteX10" fmla="*/ 955988 w 1032143"/>
                <a:gd name="connsiteY10" fmla="*/ 280670 h 946512"/>
                <a:gd name="connsiteX11" fmla="*/ 948368 w 1032143"/>
                <a:gd name="connsiteY11" fmla="*/ 600710 h 946512"/>
                <a:gd name="connsiteX12" fmla="*/ 750248 w 1032143"/>
                <a:gd name="connsiteY12" fmla="*/ 829310 h 946512"/>
                <a:gd name="connsiteX13" fmla="*/ 506408 w 1032143"/>
                <a:gd name="connsiteY13" fmla="*/ 867410 h 946512"/>
                <a:gd name="connsiteX14" fmla="*/ 239708 w 1032143"/>
                <a:gd name="connsiteY14" fmla="*/ 791210 h 946512"/>
                <a:gd name="connsiteX15" fmla="*/ 79688 w 1032143"/>
                <a:gd name="connsiteY15" fmla="*/ 524510 h 946512"/>
                <a:gd name="connsiteX16" fmla="*/ 125408 w 1032143"/>
                <a:gd name="connsiteY16" fmla="*/ 173990 h 946512"/>
                <a:gd name="connsiteX17" fmla="*/ 239708 w 1032143"/>
                <a:gd name="connsiteY17" fmla="*/ 13970 h 946512"/>
                <a:gd name="connsiteX0" fmla="*/ 239708 w 1032143"/>
                <a:gd name="connsiteY0" fmla="*/ 13970 h 940435"/>
                <a:gd name="connsiteX1" fmla="*/ 64448 w 1032143"/>
                <a:gd name="connsiteY1" fmla="*/ 227330 h 940435"/>
                <a:gd name="connsiteX2" fmla="*/ 56828 w 1032143"/>
                <a:gd name="connsiteY2" fmla="*/ 615950 h 940435"/>
                <a:gd name="connsiteX3" fmla="*/ 254948 w 1032143"/>
                <a:gd name="connsiteY3" fmla="*/ 859790 h 940435"/>
                <a:gd name="connsiteX4" fmla="*/ 454264 w 1032143"/>
                <a:gd name="connsiteY4" fmla="*/ 940162 h 940435"/>
                <a:gd name="connsiteX5" fmla="*/ 742628 w 1032143"/>
                <a:gd name="connsiteY5" fmla="*/ 897890 h 940435"/>
                <a:gd name="connsiteX6" fmla="*/ 963608 w 1032143"/>
                <a:gd name="connsiteY6" fmla="*/ 692150 h 940435"/>
                <a:gd name="connsiteX7" fmla="*/ 1024568 w 1032143"/>
                <a:gd name="connsiteY7" fmla="*/ 425450 h 940435"/>
                <a:gd name="connsiteX8" fmla="*/ 940748 w 1032143"/>
                <a:gd name="connsiteY8" fmla="*/ 151130 h 940435"/>
                <a:gd name="connsiteX9" fmla="*/ 818828 w 1032143"/>
                <a:gd name="connsiteY9" fmla="*/ 21590 h 940435"/>
                <a:gd name="connsiteX10" fmla="*/ 955988 w 1032143"/>
                <a:gd name="connsiteY10" fmla="*/ 280670 h 940435"/>
                <a:gd name="connsiteX11" fmla="*/ 948368 w 1032143"/>
                <a:gd name="connsiteY11" fmla="*/ 600710 h 940435"/>
                <a:gd name="connsiteX12" fmla="*/ 750248 w 1032143"/>
                <a:gd name="connsiteY12" fmla="*/ 829310 h 940435"/>
                <a:gd name="connsiteX13" fmla="*/ 506408 w 1032143"/>
                <a:gd name="connsiteY13" fmla="*/ 867410 h 940435"/>
                <a:gd name="connsiteX14" fmla="*/ 239708 w 1032143"/>
                <a:gd name="connsiteY14" fmla="*/ 791210 h 940435"/>
                <a:gd name="connsiteX15" fmla="*/ 79688 w 1032143"/>
                <a:gd name="connsiteY15" fmla="*/ 524510 h 940435"/>
                <a:gd name="connsiteX16" fmla="*/ 125408 w 1032143"/>
                <a:gd name="connsiteY16" fmla="*/ 173990 h 940435"/>
                <a:gd name="connsiteX17" fmla="*/ 239708 w 1032143"/>
                <a:gd name="connsiteY17" fmla="*/ 13970 h 940435"/>
                <a:gd name="connsiteX0" fmla="*/ 239708 w 1032143"/>
                <a:gd name="connsiteY0" fmla="*/ 13970 h 940435"/>
                <a:gd name="connsiteX1" fmla="*/ 64448 w 1032143"/>
                <a:gd name="connsiteY1" fmla="*/ 227330 h 940435"/>
                <a:gd name="connsiteX2" fmla="*/ 56828 w 1032143"/>
                <a:gd name="connsiteY2" fmla="*/ 615950 h 940435"/>
                <a:gd name="connsiteX3" fmla="*/ 254948 w 1032143"/>
                <a:gd name="connsiteY3" fmla="*/ 859790 h 940435"/>
                <a:gd name="connsiteX4" fmla="*/ 454264 w 1032143"/>
                <a:gd name="connsiteY4" fmla="*/ 940162 h 940435"/>
                <a:gd name="connsiteX5" fmla="*/ 742628 w 1032143"/>
                <a:gd name="connsiteY5" fmla="*/ 897890 h 940435"/>
                <a:gd name="connsiteX6" fmla="*/ 963608 w 1032143"/>
                <a:gd name="connsiteY6" fmla="*/ 692150 h 940435"/>
                <a:gd name="connsiteX7" fmla="*/ 1024568 w 1032143"/>
                <a:gd name="connsiteY7" fmla="*/ 425450 h 940435"/>
                <a:gd name="connsiteX8" fmla="*/ 940748 w 1032143"/>
                <a:gd name="connsiteY8" fmla="*/ 151130 h 940435"/>
                <a:gd name="connsiteX9" fmla="*/ 818828 w 1032143"/>
                <a:gd name="connsiteY9" fmla="*/ 21590 h 940435"/>
                <a:gd name="connsiteX10" fmla="*/ 955988 w 1032143"/>
                <a:gd name="connsiteY10" fmla="*/ 280670 h 940435"/>
                <a:gd name="connsiteX11" fmla="*/ 948368 w 1032143"/>
                <a:gd name="connsiteY11" fmla="*/ 600710 h 940435"/>
                <a:gd name="connsiteX12" fmla="*/ 750248 w 1032143"/>
                <a:gd name="connsiteY12" fmla="*/ 829310 h 940435"/>
                <a:gd name="connsiteX13" fmla="*/ 506408 w 1032143"/>
                <a:gd name="connsiteY13" fmla="*/ 867410 h 940435"/>
                <a:gd name="connsiteX14" fmla="*/ 239708 w 1032143"/>
                <a:gd name="connsiteY14" fmla="*/ 791210 h 940435"/>
                <a:gd name="connsiteX15" fmla="*/ 79688 w 1032143"/>
                <a:gd name="connsiteY15" fmla="*/ 524510 h 940435"/>
                <a:gd name="connsiteX16" fmla="*/ 125408 w 1032143"/>
                <a:gd name="connsiteY16" fmla="*/ 173990 h 940435"/>
                <a:gd name="connsiteX17" fmla="*/ 239708 w 1032143"/>
                <a:gd name="connsiteY17" fmla="*/ 13970 h 940435"/>
                <a:gd name="connsiteX0" fmla="*/ 239708 w 1032143"/>
                <a:gd name="connsiteY0" fmla="*/ 13970 h 940435"/>
                <a:gd name="connsiteX1" fmla="*/ 64448 w 1032143"/>
                <a:gd name="connsiteY1" fmla="*/ 227330 h 940435"/>
                <a:gd name="connsiteX2" fmla="*/ 56828 w 1032143"/>
                <a:gd name="connsiteY2" fmla="*/ 615950 h 940435"/>
                <a:gd name="connsiteX3" fmla="*/ 254948 w 1032143"/>
                <a:gd name="connsiteY3" fmla="*/ 859790 h 940435"/>
                <a:gd name="connsiteX4" fmla="*/ 454264 w 1032143"/>
                <a:gd name="connsiteY4" fmla="*/ 940162 h 940435"/>
                <a:gd name="connsiteX5" fmla="*/ 742628 w 1032143"/>
                <a:gd name="connsiteY5" fmla="*/ 897890 h 940435"/>
                <a:gd name="connsiteX6" fmla="*/ 963608 w 1032143"/>
                <a:gd name="connsiteY6" fmla="*/ 692150 h 940435"/>
                <a:gd name="connsiteX7" fmla="*/ 1024568 w 1032143"/>
                <a:gd name="connsiteY7" fmla="*/ 425450 h 940435"/>
                <a:gd name="connsiteX8" fmla="*/ 940748 w 1032143"/>
                <a:gd name="connsiteY8" fmla="*/ 151130 h 940435"/>
                <a:gd name="connsiteX9" fmla="*/ 818828 w 1032143"/>
                <a:gd name="connsiteY9" fmla="*/ 21590 h 940435"/>
                <a:gd name="connsiteX10" fmla="*/ 955988 w 1032143"/>
                <a:gd name="connsiteY10" fmla="*/ 280670 h 940435"/>
                <a:gd name="connsiteX11" fmla="*/ 948368 w 1032143"/>
                <a:gd name="connsiteY11" fmla="*/ 600710 h 940435"/>
                <a:gd name="connsiteX12" fmla="*/ 750248 w 1032143"/>
                <a:gd name="connsiteY12" fmla="*/ 829310 h 940435"/>
                <a:gd name="connsiteX13" fmla="*/ 506408 w 1032143"/>
                <a:gd name="connsiteY13" fmla="*/ 867410 h 940435"/>
                <a:gd name="connsiteX14" fmla="*/ 239708 w 1032143"/>
                <a:gd name="connsiteY14" fmla="*/ 791210 h 940435"/>
                <a:gd name="connsiteX15" fmla="*/ 79688 w 1032143"/>
                <a:gd name="connsiteY15" fmla="*/ 524510 h 940435"/>
                <a:gd name="connsiteX16" fmla="*/ 125408 w 1032143"/>
                <a:gd name="connsiteY16" fmla="*/ 173990 h 940435"/>
                <a:gd name="connsiteX17" fmla="*/ 239708 w 1032143"/>
                <a:gd name="connsiteY17" fmla="*/ 13970 h 94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143" h="940435">
                  <a:moveTo>
                    <a:pt x="239708" y="13970"/>
                  </a:moveTo>
                  <a:cubicBezTo>
                    <a:pt x="229548" y="22860"/>
                    <a:pt x="94928" y="127000"/>
                    <a:pt x="64448" y="227330"/>
                  </a:cubicBezTo>
                  <a:cubicBezTo>
                    <a:pt x="33968" y="327660"/>
                    <a:pt x="0" y="438036"/>
                    <a:pt x="56828" y="615950"/>
                  </a:cubicBezTo>
                  <a:cubicBezTo>
                    <a:pt x="88578" y="721360"/>
                    <a:pt x="188709" y="805755"/>
                    <a:pt x="254948" y="859790"/>
                  </a:cubicBezTo>
                  <a:cubicBezTo>
                    <a:pt x="379552" y="923623"/>
                    <a:pt x="343466" y="921385"/>
                    <a:pt x="454264" y="940162"/>
                  </a:cubicBezTo>
                  <a:cubicBezTo>
                    <a:pt x="562035" y="940435"/>
                    <a:pt x="629112" y="929973"/>
                    <a:pt x="742628" y="897890"/>
                  </a:cubicBezTo>
                  <a:cubicBezTo>
                    <a:pt x="827519" y="856555"/>
                    <a:pt x="916618" y="770890"/>
                    <a:pt x="963608" y="692150"/>
                  </a:cubicBezTo>
                  <a:cubicBezTo>
                    <a:pt x="1010598" y="613410"/>
                    <a:pt x="1028378" y="515620"/>
                    <a:pt x="1024568" y="425450"/>
                  </a:cubicBezTo>
                  <a:cubicBezTo>
                    <a:pt x="1032143" y="276617"/>
                    <a:pt x="975038" y="218440"/>
                    <a:pt x="940748" y="151130"/>
                  </a:cubicBezTo>
                  <a:cubicBezTo>
                    <a:pt x="906458" y="83820"/>
                    <a:pt x="816288" y="0"/>
                    <a:pt x="818828" y="21590"/>
                  </a:cubicBezTo>
                  <a:cubicBezTo>
                    <a:pt x="821368" y="43180"/>
                    <a:pt x="934398" y="184150"/>
                    <a:pt x="955988" y="280670"/>
                  </a:cubicBezTo>
                  <a:cubicBezTo>
                    <a:pt x="977578" y="377190"/>
                    <a:pt x="982658" y="509270"/>
                    <a:pt x="948368" y="600710"/>
                  </a:cubicBezTo>
                  <a:cubicBezTo>
                    <a:pt x="914078" y="692150"/>
                    <a:pt x="823908" y="784860"/>
                    <a:pt x="750248" y="829310"/>
                  </a:cubicBezTo>
                  <a:cubicBezTo>
                    <a:pt x="676588" y="873760"/>
                    <a:pt x="591498" y="873760"/>
                    <a:pt x="506408" y="867410"/>
                  </a:cubicBezTo>
                  <a:cubicBezTo>
                    <a:pt x="421318" y="861060"/>
                    <a:pt x="310828" y="848360"/>
                    <a:pt x="239708" y="791210"/>
                  </a:cubicBezTo>
                  <a:cubicBezTo>
                    <a:pt x="168588" y="734060"/>
                    <a:pt x="98738" y="627380"/>
                    <a:pt x="79688" y="524510"/>
                  </a:cubicBezTo>
                  <a:cubicBezTo>
                    <a:pt x="60638" y="421640"/>
                    <a:pt x="97468" y="252730"/>
                    <a:pt x="125408" y="173990"/>
                  </a:cubicBezTo>
                  <a:cubicBezTo>
                    <a:pt x="153348" y="95250"/>
                    <a:pt x="249868" y="5080"/>
                    <a:pt x="239708" y="13970"/>
                  </a:cubicBezTo>
                  <a:close/>
                </a:path>
              </a:pathLst>
            </a:cu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
        <p:nvSpPr>
          <p:cNvPr id="205" name="Ovál 204">
            <a:extLst>
              <a:ext uri="{FF2B5EF4-FFF2-40B4-BE49-F238E27FC236}">
                <a16:creationId xmlns:a16="http://schemas.microsoft.com/office/drawing/2014/main" id="{DD2D2D2B-7FC4-4BCB-AA33-84DF6F180C60}"/>
              </a:ext>
            </a:extLst>
          </p:cNvPr>
          <p:cNvSpPr/>
          <p:nvPr/>
        </p:nvSpPr>
        <p:spPr>
          <a:xfrm>
            <a:off x="419495" y="3690610"/>
            <a:ext cx="627450" cy="3402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08" name="Skupina 107">
            <a:extLst>
              <a:ext uri="{FF2B5EF4-FFF2-40B4-BE49-F238E27FC236}">
                <a16:creationId xmlns:a16="http://schemas.microsoft.com/office/drawing/2014/main" id="{072E0A34-AB56-411B-96E9-A88149982093}"/>
              </a:ext>
            </a:extLst>
          </p:cNvPr>
          <p:cNvGrpSpPr>
            <a:grpSpLocks/>
          </p:cNvGrpSpPr>
          <p:nvPr/>
        </p:nvGrpSpPr>
        <p:grpSpPr bwMode="auto">
          <a:xfrm>
            <a:off x="7451725" y="2924175"/>
            <a:ext cx="1485900" cy="952500"/>
            <a:chOff x="7010967" y="2924944"/>
            <a:chExt cx="2133033" cy="1368152"/>
          </a:xfrm>
          <a:solidFill>
            <a:schemeClr val="bg1">
              <a:lumMod val="50000"/>
              <a:lumOff val="50000"/>
            </a:schemeClr>
          </a:solidFill>
        </p:grpSpPr>
        <p:sp>
          <p:nvSpPr>
            <p:cNvPr id="209" name="Elipsa 106">
              <a:extLst>
                <a:ext uri="{FF2B5EF4-FFF2-40B4-BE49-F238E27FC236}">
                  <a16:creationId xmlns:a16="http://schemas.microsoft.com/office/drawing/2014/main" id="{C675C686-98AA-423C-A17E-884066B6590A}"/>
                </a:ext>
              </a:extLst>
            </p:cNvPr>
            <p:cNvSpPr/>
            <p:nvPr/>
          </p:nvSpPr>
          <p:spPr>
            <a:xfrm>
              <a:off x="7956704" y="3862129"/>
              <a:ext cx="720127" cy="430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0" name="Volný tvar 104">
              <a:extLst>
                <a:ext uri="{FF2B5EF4-FFF2-40B4-BE49-F238E27FC236}">
                  <a16:creationId xmlns:a16="http://schemas.microsoft.com/office/drawing/2014/main" id="{3ABC893A-E455-4971-8BF5-70E644FB96DA}"/>
                </a:ext>
              </a:extLst>
            </p:cNvPr>
            <p:cNvSpPr/>
            <p:nvPr/>
          </p:nvSpPr>
          <p:spPr>
            <a:xfrm>
              <a:off x="7010967" y="2924944"/>
              <a:ext cx="2133033" cy="1151529"/>
            </a:xfrm>
            <a:custGeom>
              <a:avLst/>
              <a:gdLst>
                <a:gd name="connsiteX0" fmla="*/ 1091938 w 2284429"/>
                <a:gd name="connsiteY0" fmla="*/ 6284 h 1258478"/>
                <a:gd name="connsiteX1" fmla="*/ 460342 w 2284429"/>
                <a:gd name="connsiteY1" fmla="*/ 53418 h 1258478"/>
                <a:gd name="connsiteX2" fmla="*/ 168111 w 2284429"/>
                <a:gd name="connsiteY2" fmla="*/ 260807 h 1258478"/>
                <a:gd name="connsiteX3" fmla="*/ 17282 w 2284429"/>
                <a:gd name="connsiteY3" fmla="*/ 609599 h 1258478"/>
                <a:gd name="connsiteX4" fmla="*/ 102124 w 2284429"/>
                <a:gd name="connsiteY4" fmla="*/ 1033805 h 1258478"/>
                <a:gd name="connsiteX5" fmla="*/ 630025 w 2284429"/>
                <a:gd name="connsiteY5" fmla="*/ 977245 h 1258478"/>
                <a:gd name="connsiteX6" fmla="*/ 1337035 w 2284429"/>
                <a:gd name="connsiteY6" fmla="*/ 732148 h 1258478"/>
                <a:gd name="connsiteX7" fmla="*/ 601744 w 2284429"/>
                <a:gd name="connsiteY7" fmla="*/ 986671 h 1258478"/>
                <a:gd name="connsiteX8" fmla="*/ 422635 w 2284429"/>
                <a:gd name="connsiteY8" fmla="*/ 1090366 h 1258478"/>
                <a:gd name="connsiteX9" fmla="*/ 488623 w 2284429"/>
                <a:gd name="connsiteY9" fmla="*/ 1250622 h 1258478"/>
                <a:gd name="connsiteX10" fmla="*/ 1440730 w 2284429"/>
                <a:gd name="connsiteY10" fmla="*/ 1137500 h 1258478"/>
                <a:gd name="connsiteX11" fmla="*/ 2157167 w 2284429"/>
                <a:gd name="connsiteY11" fmla="*/ 967818 h 1258478"/>
                <a:gd name="connsiteX12" fmla="*/ 2204301 w 2284429"/>
                <a:gd name="connsiteY12" fmla="*/ 487051 h 1258478"/>
                <a:gd name="connsiteX13" fmla="*/ 1704680 w 2284429"/>
                <a:gd name="connsiteY13" fmla="*/ 91125 h 1258478"/>
                <a:gd name="connsiteX14" fmla="*/ 1091938 w 2284429"/>
                <a:gd name="connsiteY14" fmla="*/ 6284 h 1258478"/>
                <a:gd name="connsiteX0" fmla="*/ 1134359 w 2326850"/>
                <a:gd name="connsiteY0" fmla="*/ 53418 h 1305612"/>
                <a:gd name="connsiteX1" fmla="*/ 502763 w 2326850"/>
                <a:gd name="connsiteY1" fmla="*/ 100552 h 1305612"/>
                <a:gd name="connsiteX2" fmla="*/ 59703 w 2326850"/>
                <a:gd name="connsiteY2" fmla="*/ 656733 h 1305612"/>
                <a:gd name="connsiteX3" fmla="*/ 144545 w 2326850"/>
                <a:gd name="connsiteY3" fmla="*/ 1080939 h 1305612"/>
                <a:gd name="connsiteX4" fmla="*/ 672446 w 2326850"/>
                <a:gd name="connsiteY4" fmla="*/ 1024379 h 1305612"/>
                <a:gd name="connsiteX5" fmla="*/ 1379456 w 2326850"/>
                <a:gd name="connsiteY5" fmla="*/ 779282 h 1305612"/>
                <a:gd name="connsiteX6" fmla="*/ 644165 w 2326850"/>
                <a:gd name="connsiteY6" fmla="*/ 1033805 h 1305612"/>
                <a:gd name="connsiteX7" fmla="*/ 465056 w 2326850"/>
                <a:gd name="connsiteY7" fmla="*/ 1137500 h 1305612"/>
                <a:gd name="connsiteX8" fmla="*/ 531044 w 2326850"/>
                <a:gd name="connsiteY8" fmla="*/ 1297756 h 1305612"/>
                <a:gd name="connsiteX9" fmla="*/ 1483151 w 2326850"/>
                <a:gd name="connsiteY9" fmla="*/ 1184634 h 1305612"/>
                <a:gd name="connsiteX10" fmla="*/ 2199588 w 2326850"/>
                <a:gd name="connsiteY10" fmla="*/ 1014952 h 1305612"/>
                <a:gd name="connsiteX11" fmla="*/ 2246722 w 2326850"/>
                <a:gd name="connsiteY11" fmla="*/ 534185 h 1305612"/>
                <a:gd name="connsiteX12" fmla="*/ 1747101 w 2326850"/>
                <a:gd name="connsiteY12" fmla="*/ 138259 h 1305612"/>
                <a:gd name="connsiteX13" fmla="*/ 1134359 w 2326850"/>
                <a:gd name="connsiteY13" fmla="*/ 53418 h 1305612"/>
                <a:gd name="connsiteX0" fmla="*/ 1141645 w 2334136"/>
                <a:gd name="connsiteY0" fmla="*/ 8815 h 1261009"/>
                <a:gd name="connsiteX1" fmla="*/ 553763 w 2334136"/>
                <a:gd name="connsiteY1" fmla="*/ 146547 h 1261009"/>
                <a:gd name="connsiteX2" fmla="*/ 66989 w 2334136"/>
                <a:gd name="connsiteY2" fmla="*/ 612130 h 1261009"/>
                <a:gd name="connsiteX3" fmla="*/ 151831 w 2334136"/>
                <a:gd name="connsiteY3" fmla="*/ 1036336 h 1261009"/>
                <a:gd name="connsiteX4" fmla="*/ 679732 w 2334136"/>
                <a:gd name="connsiteY4" fmla="*/ 979776 h 1261009"/>
                <a:gd name="connsiteX5" fmla="*/ 1386742 w 2334136"/>
                <a:gd name="connsiteY5" fmla="*/ 734679 h 1261009"/>
                <a:gd name="connsiteX6" fmla="*/ 651451 w 2334136"/>
                <a:gd name="connsiteY6" fmla="*/ 989202 h 1261009"/>
                <a:gd name="connsiteX7" fmla="*/ 472342 w 2334136"/>
                <a:gd name="connsiteY7" fmla="*/ 1092897 h 1261009"/>
                <a:gd name="connsiteX8" fmla="*/ 538330 w 2334136"/>
                <a:gd name="connsiteY8" fmla="*/ 1253153 h 1261009"/>
                <a:gd name="connsiteX9" fmla="*/ 1490437 w 2334136"/>
                <a:gd name="connsiteY9" fmla="*/ 1140031 h 1261009"/>
                <a:gd name="connsiteX10" fmla="*/ 2206874 w 2334136"/>
                <a:gd name="connsiteY10" fmla="*/ 970349 h 1261009"/>
                <a:gd name="connsiteX11" fmla="*/ 2254008 w 2334136"/>
                <a:gd name="connsiteY11" fmla="*/ 489582 h 1261009"/>
                <a:gd name="connsiteX12" fmla="*/ 1754387 w 2334136"/>
                <a:gd name="connsiteY12" fmla="*/ 93656 h 1261009"/>
                <a:gd name="connsiteX13" fmla="*/ 1141645 w 2334136"/>
                <a:gd name="connsiteY13" fmla="*/ 8815 h 126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4136" h="1261009">
                  <a:moveTo>
                    <a:pt x="1141645" y="8815"/>
                  </a:moveTo>
                  <a:cubicBezTo>
                    <a:pt x="941541" y="17630"/>
                    <a:pt x="732872" y="45995"/>
                    <a:pt x="553763" y="146547"/>
                  </a:cubicBezTo>
                  <a:cubicBezTo>
                    <a:pt x="374654" y="247099"/>
                    <a:pt x="133978" y="463832"/>
                    <a:pt x="66989" y="612130"/>
                  </a:cubicBezTo>
                  <a:cubicBezTo>
                    <a:pt x="0" y="760428"/>
                    <a:pt x="49707" y="975062"/>
                    <a:pt x="151831" y="1036336"/>
                  </a:cubicBezTo>
                  <a:cubicBezTo>
                    <a:pt x="253955" y="1097610"/>
                    <a:pt x="473914" y="1030052"/>
                    <a:pt x="679732" y="979776"/>
                  </a:cubicBezTo>
                  <a:cubicBezTo>
                    <a:pt x="885550" y="929500"/>
                    <a:pt x="1391456" y="733108"/>
                    <a:pt x="1386742" y="734679"/>
                  </a:cubicBezTo>
                  <a:cubicBezTo>
                    <a:pt x="1382029" y="736250"/>
                    <a:pt x="803851" y="929499"/>
                    <a:pt x="651451" y="989202"/>
                  </a:cubicBezTo>
                  <a:cubicBezTo>
                    <a:pt x="499051" y="1048905"/>
                    <a:pt x="491195" y="1048905"/>
                    <a:pt x="472342" y="1092897"/>
                  </a:cubicBezTo>
                  <a:cubicBezTo>
                    <a:pt x="453489" y="1136889"/>
                    <a:pt x="368648" y="1245297"/>
                    <a:pt x="538330" y="1253153"/>
                  </a:cubicBezTo>
                  <a:cubicBezTo>
                    <a:pt x="708012" y="1261009"/>
                    <a:pt x="1212346" y="1187165"/>
                    <a:pt x="1490437" y="1140031"/>
                  </a:cubicBezTo>
                  <a:cubicBezTo>
                    <a:pt x="1768528" y="1092897"/>
                    <a:pt x="2079612" y="1078757"/>
                    <a:pt x="2206874" y="970349"/>
                  </a:cubicBezTo>
                  <a:cubicBezTo>
                    <a:pt x="2334136" y="861941"/>
                    <a:pt x="2329423" y="635698"/>
                    <a:pt x="2254008" y="489582"/>
                  </a:cubicBezTo>
                  <a:cubicBezTo>
                    <a:pt x="2178594" y="343467"/>
                    <a:pt x="1938210" y="173784"/>
                    <a:pt x="1754387" y="93656"/>
                  </a:cubicBezTo>
                  <a:cubicBezTo>
                    <a:pt x="1570564" y="13528"/>
                    <a:pt x="1341749" y="0"/>
                    <a:pt x="1141645" y="8815"/>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1" name="Volný tvar 105">
              <a:extLst>
                <a:ext uri="{FF2B5EF4-FFF2-40B4-BE49-F238E27FC236}">
                  <a16:creationId xmlns:a16="http://schemas.microsoft.com/office/drawing/2014/main" id="{417FCEC9-7013-4EBB-B694-8017412465AA}"/>
                </a:ext>
              </a:extLst>
            </p:cNvPr>
            <p:cNvSpPr/>
            <p:nvPr/>
          </p:nvSpPr>
          <p:spPr>
            <a:xfrm>
              <a:off x="7523716" y="3141569"/>
              <a:ext cx="1267058" cy="757044"/>
            </a:xfrm>
            <a:custGeom>
              <a:avLst/>
              <a:gdLst>
                <a:gd name="connsiteX0" fmla="*/ 270933 w 1265766"/>
                <a:gd name="connsiteY0" fmla="*/ 332317 h 757767"/>
                <a:gd name="connsiteX1" fmla="*/ 270933 w 1265766"/>
                <a:gd name="connsiteY1" fmla="*/ 522817 h 757767"/>
                <a:gd name="connsiteX2" fmla="*/ 80433 w 1265766"/>
                <a:gd name="connsiteY2" fmla="*/ 573617 h 757767"/>
                <a:gd name="connsiteX3" fmla="*/ 16933 w 1265766"/>
                <a:gd name="connsiteY3" fmla="*/ 345017 h 757767"/>
                <a:gd name="connsiteX4" fmla="*/ 182033 w 1265766"/>
                <a:gd name="connsiteY4" fmla="*/ 52917 h 757767"/>
                <a:gd name="connsiteX5" fmla="*/ 791633 w 1265766"/>
                <a:gd name="connsiteY5" fmla="*/ 27517 h 757767"/>
                <a:gd name="connsiteX6" fmla="*/ 1147233 w 1265766"/>
                <a:gd name="connsiteY6" fmla="*/ 205317 h 757767"/>
                <a:gd name="connsiteX7" fmla="*/ 1172633 w 1265766"/>
                <a:gd name="connsiteY7" fmla="*/ 484717 h 757767"/>
                <a:gd name="connsiteX8" fmla="*/ 588433 w 1265766"/>
                <a:gd name="connsiteY8" fmla="*/ 713317 h 757767"/>
                <a:gd name="connsiteX9" fmla="*/ 283633 w 1265766"/>
                <a:gd name="connsiteY9" fmla="*/ 726017 h 757767"/>
                <a:gd name="connsiteX10" fmla="*/ 601133 w 1265766"/>
                <a:gd name="connsiteY10" fmla="*/ 522817 h 757767"/>
                <a:gd name="connsiteX11" fmla="*/ 1058333 w 1265766"/>
                <a:gd name="connsiteY11" fmla="*/ 383117 h 757767"/>
                <a:gd name="connsiteX12" fmla="*/ 664633 w 1265766"/>
                <a:gd name="connsiteY12" fmla="*/ 192617 h 757767"/>
                <a:gd name="connsiteX13" fmla="*/ 334433 w 1265766"/>
                <a:gd name="connsiteY13" fmla="*/ 192617 h 757767"/>
                <a:gd name="connsiteX14" fmla="*/ 270933 w 1265766"/>
                <a:gd name="connsiteY14" fmla="*/ 332317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5766" h="757767">
                  <a:moveTo>
                    <a:pt x="270933" y="332317"/>
                  </a:moveTo>
                  <a:cubicBezTo>
                    <a:pt x="260350" y="387350"/>
                    <a:pt x="302683" y="482600"/>
                    <a:pt x="270933" y="522817"/>
                  </a:cubicBezTo>
                  <a:cubicBezTo>
                    <a:pt x="239183" y="563034"/>
                    <a:pt x="122766" y="603250"/>
                    <a:pt x="80433" y="573617"/>
                  </a:cubicBezTo>
                  <a:cubicBezTo>
                    <a:pt x="38100" y="543984"/>
                    <a:pt x="0" y="431800"/>
                    <a:pt x="16933" y="345017"/>
                  </a:cubicBezTo>
                  <a:cubicBezTo>
                    <a:pt x="33866" y="258234"/>
                    <a:pt x="52916" y="105834"/>
                    <a:pt x="182033" y="52917"/>
                  </a:cubicBezTo>
                  <a:cubicBezTo>
                    <a:pt x="311150" y="0"/>
                    <a:pt x="630766" y="2117"/>
                    <a:pt x="791633" y="27517"/>
                  </a:cubicBezTo>
                  <a:cubicBezTo>
                    <a:pt x="952500" y="52917"/>
                    <a:pt x="1083733" y="129117"/>
                    <a:pt x="1147233" y="205317"/>
                  </a:cubicBezTo>
                  <a:cubicBezTo>
                    <a:pt x="1210733" y="281517"/>
                    <a:pt x="1265766" y="400050"/>
                    <a:pt x="1172633" y="484717"/>
                  </a:cubicBezTo>
                  <a:cubicBezTo>
                    <a:pt x="1079500" y="569384"/>
                    <a:pt x="736600" y="673100"/>
                    <a:pt x="588433" y="713317"/>
                  </a:cubicBezTo>
                  <a:cubicBezTo>
                    <a:pt x="440266" y="753534"/>
                    <a:pt x="281516" y="757767"/>
                    <a:pt x="283633" y="726017"/>
                  </a:cubicBezTo>
                  <a:cubicBezTo>
                    <a:pt x="285750" y="694267"/>
                    <a:pt x="472016" y="579967"/>
                    <a:pt x="601133" y="522817"/>
                  </a:cubicBezTo>
                  <a:cubicBezTo>
                    <a:pt x="730250" y="465667"/>
                    <a:pt x="1047750" y="438150"/>
                    <a:pt x="1058333" y="383117"/>
                  </a:cubicBezTo>
                  <a:cubicBezTo>
                    <a:pt x="1068916" y="328084"/>
                    <a:pt x="785283" y="224367"/>
                    <a:pt x="664633" y="192617"/>
                  </a:cubicBezTo>
                  <a:cubicBezTo>
                    <a:pt x="543983" y="160867"/>
                    <a:pt x="404283" y="167217"/>
                    <a:pt x="334433" y="192617"/>
                  </a:cubicBezTo>
                  <a:cubicBezTo>
                    <a:pt x="264583" y="218017"/>
                    <a:pt x="281516" y="277284"/>
                    <a:pt x="270933" y="3323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
        <p:nvSpPr>
          <p:cNvPr id="212" name="Levá složená závorka 211">
            <a:extLst>
              <a:ext uri="{FF2B5EF4-FFF2-40B4-BE49-F238E27FC236}">
                <a16:creationId xmlns:a16="http://schemas.microsoft.com/office/drawing/2014/main" id="{BB4CFD7A-B057-431D-98C9-697FE4BD0D32}"/>
              </a:ext>
            </a:extLst>
          </p:cNvPr>
          <p:cNvSpPr/>
          <p:nvPr/>
        </p:nvSpPr>
        <p:spPr>
          <a:xfrm>
            <a:off x="10044115" y="462255"/>
            <a:ext cx="284616" cy="598665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b="1" dirty="0"/>
          </a:p>
        </p:txBody>
      </p:sp>
    </p:spTree>
    <p:extLst>
      <p:ext uri="{BB962C8B-B14F-4D97-AF65-F5344CB8AC3E}">
        <p14:creationId xmlns:p14="http://schemas.microsoft.com/office/powerpoint/2010/main" val="1400810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Skupina 241">
            <a:extLst>
              <a:ext uri="{FF2B5EF4-FFF2-40B4-BE49-F238E27FC236}">
                <a16:creationId xmlns:a16="http://schemas.microsoft.com/office/drawing/2014/main" id="{2321A12C-1B38-447D-8377-FF1E1CFA6B6A}"/>
              </a:ext>
            </a:extLst>
          </p:cNvPr>
          <p:cNvGrpSpPr>
            <a:grpSpLocks/>
          </p:cNvGrpSpPr>
          <p:nvPr/>
        </p:nvGrpSpPr>
        <p:grpSpPr bwMode="auto">
          <a:xfrm>
            <a:off x="273519" y="5260182"/>
            <a:ext cx="1152525" cy="1100138"/>
            <a:chOff x="4283968" y="5301208"/>
            <a:chExt cx="1584176" cy="1512168"/>
          </a:xfrm>
        </p:grpSpPr>
        <p:grpSp>
          <p:nvGrpSpPr>
            <p:cNvPr id="97" name="Skupina 35">
              <a:extLst>
                <a:ext uri="{FF2B5EF4-FFF2-40B4-BE49-F238E27FC236}">
                  <a16:creationId xmlns:a16="http://schemas.microsoft.com/office/drawing/2014/main" id="{A9CCBF4A-1B9C-4CD0-9F4D-55BC81BDE964}"/>
                </a:ext>
              </a:extLst>
            </p:cNvPr>
            <p:cNvGrpSpPr>
              <a:grpSpLocks/>
            </p:cNvGrpSpPr>
            <p:nvPr/>
          </p:nvGrpSpPr>
          <p:grpSpPr bwMode="auto">
            <a:xfrm>
              <a:off x="4283968" y="5373216"/>
              <a:ext cx="576064" cy="504056"/>
              <a:chOff x="4139952" y="4725144"/>
              <a:chExt cx="576064" cy="504056"/>
            </a:xfrm>
          </p:grpSpPr>
          <p:sp>
            <p:nvSpPr>
              <p:cNvPr id="142" name="Elipsa 71">
                <a:extLst>
                  <a:ext uri="{FF2B5EF4-FFF2-40B4-BE49-F238E27FC236}">
                    <a16:creationId xmlns:a16="http://schemas.microsoft.com/office/drawing/2014/main" id="{C4FD738A-F39F-4C4C-87F6-5C1659C5D23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3" name="Elipsa 74">
                <a:extLst>
                  <a:ext uri="{FF2B5EF4-FFF2-40B4-BE49-F238E27FC236}">
                    <a16:creationId xmlns:a16="http://schemas.microsoft.com/office/drawing/2014/main" id="{C999FABE-32A8-4EB9-B3BA-0BB263897AE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98" name="Skupina 36">
              <a:extLst>
                <a:ext uri="{FF2B5EF4-FFF2-40B4-BE49-F238E27FC236}">
                  <a16:creationId xmlns:a16="http://schemas.microsoft.com/office/drawing/2014/main" id="{53D73D8D-3D20-48D9-AAA9-BC6CCF1B09ED}"/>
                </a:ext>
              </a:extLst>
            </p:cNvPr>
            <p:cNvGrpSpPr>
              <a:grpSpLocks/>
            </p:cNvGrpSpPr>
            <p:nvPr/>
          </p:nvGrpSpPr>
          <p:grpSpPr bwMode="auto">
            <a:xfrm>
              <a:off x="4283968" y="5733256"/>
              <a:ext cx="576064" cy="504056"/>
              <a:chOff x="4139952" y="4725144"/>
              <a:chExt cx="576064" cy="504056"/>
            </a:xfrm>
          </p:grpSpPr>
          <p:sp>
            <p:nvSpPr>
              <p:cNvPr id="140" name="Elipsa 69">
                <a:extLst>
                  <a:ext uri="{FF2B5EF4-FFF2-40B4-BE49-F238E27FC236}">
                    <a16:creationId xmlns:a16="http://schemas.microsoft.com/office/drawing/2014/main" id="{FBAE4028-F9F9-4680-88C9-A6F4FEA9C90B}"/>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1" name="Elipsa 70">
                <a:extLst>
                  <a:ext uri="{FF2B5EF4-FFF2-40B4-BE49-F238E27FC236}">
                    <a16:creationId xmlns:a16="http://schemas.microsoft.com/office/drawing/2014/main" id="{AB599B65-76EB-4728-9FF8-3F1751C7BCA9}"/>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99" name="Skupina 39">
              <a:extLst>
                <a:ext uri="{FF2B5EF4-FFF2-40B4-BE49-F238E27FC236}">
                  <a16:creationId xmlns:a16="http://schemas.microsoft.com/office/drawing/2014/main" id="{7B68E5E6-3EEB-49ED-93DB-300FE88030E9}"/>
                </a:ext>
              </a:extLst>
            </p:cNvPr>
            <p:cNvGrpSpPr>
              <a:grpSpLocks/>
            </p:cNvGrpSpPr>
            <p:nvPr/>
          </p:nvGrpSpPr>
          <p:grpSpPr bwMode="auto">
            <a:xfrm>
              <a:off x="4788024" y="5445224"/>
              <a:ext cx="576064" cy="504056"/>
              <a:chOff x="4139952" y="4725144"/>
              <a:chExt cx="576064" cy="504056"/>
            </a:xfrm>
          </p:grpSpPr>
          <p:sp>
            <p:nvSpPr>
              <p:cNvPr id="138" name="Elipsa 67">
                <a:extLst>
                  <a:ext uri="{FF2B5EF4-FFF2-40B4-BE49-F238E27FC236}">
                    <a16:creationId xmlns:a16="http://schemas.microsoft.com/office/drawing/2014/main" id="{B6ED5076-A442-461D-8E4A-0DD7C98658CA}"/>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9" name="Elipsa 68">
                <a:extLst>
                  <a:ext uri="{FF2B5EF4-FFF2-40B4-BE49-F238E27FC236}">
                    <a16:creationId xmlns:a16="http://schemas.microsoft.com/office/drawing/2014/main" id="{BFDD22C8-94C2-483E-81EA-2ED87BA34724}"/>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0" name="Skupina 42">
              <a:extLst>
                <a:ext uri="{FF2B5EF4-FFF2-40B4-BE49-F238E27FC236}">
                  <a16:creationId xmlns:a16="http://schemas.microsoft.com/office/drawing/2014/main" id="{3BD7AFDF-06F4-49D6-956D-4303AC964E2D}"/>
                </a:ext>
              </a:extLst>
            </p:cNvPr>
            <p:cNvGrpSpPr>
              <a:grpSpLocks/>
            </p:cNvGrpSpPr>
            <p:nvPr/>
          </p:nvGrpSpPr>
          <p:grpSpPr bwMode="auto">
            <a:xfrm>
              <a:off x="4355976" y="6093296"/>
              <a:ext cx="576064" cy="504056"/>
              <a:chOff x="4139952" y="4725144"/>
              <a:chExt cx="576064" cy="504056"/>
            </a:xfrm>
          </p:grpSpPr>
          <p:sp>
            <p:nvSpPr>
              <p:cNvPr id="136" name="Elipsa 65">
                <a:extLst>
                  <a:ext uri="{FF2B5EF4-FFF2-40B4-BE49-F238E27FC236}">
                    <a16:creationId xmlns:a16="http://schemas.microsoft.com/office/drawing/2014/main" id="{E7FB1F90-AEE6-4D90-9808-30786DB7A289}"/>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7" name="Elipsa 66">
                <a:extLst>
                  <a:ext uri="{FF2B5EF4-FFF2-40B4-BE49-F238E27FC236}">
                    <a16:creationId xmlns:a16="http://schemas.microsoft.com/office/drawing/2014/main" id="{2A90E5E1-FE53-412A-9EEB-BA53F5E68506}"/>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1" name="Skupina 45">
              <a:extLst>
                <a:ext uri="{FF2B5EF4-FFF2-40B4-BE49-F238E27FC236}">
                  <a16:creationId xmlns:a16="http://schemas.microsoft.com/office/drawing/2014/main" id="{4249A5C2-DD80-4B0A-A05A-68C1D580CD16}"/>
                </a:ext>
              </a:extLst>
            </p:cNvPr>
            <p:cNvGrpSpPr>
              <a:grpSpLocks/>
            </p:cNvGrpSpPr>
            <p:nvPr/>
          </p:nvGrpSpPr>
          <p:grpSpPr bwMode="auto">
            <a:xfrm>
              <a:off x="5292080" y="5661248"/>
              <a:ext cx="576064" cy="504056"/>
              <a:chOff x="4139952" y="4725144"/>
              <a:chExt cx="576064" cy="504056"/>
            </a:xfrm>
          </p:grpSpPr>
          <p:sp>
            <p:nvSpPr>
              <p:cNvPr id="134" name="Elipsa 63">
                <a:extLst>
                  <a:ext uri="{FF2B5EF4-FFF2-40B4-BE49-F238E27FC236}">
                    <a16:creationId xmlns:a16="http://schemas.microsoft.com/office/drawing/2014/main" id="{304E0517-CCE8-47CD-A42E-F2486C73371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5" name="Elipsa 64">
                <a:extLst>
                  <a:ext uri="{FF2B5EF4-FFF2-40B4-BE49-F238E27FC236}">
                    <a16:creationId xmlns:a16="http://schemas.microsoft.com/office/drawing/2014/main" id="{D09C44CD-1D49-4662-8537-A7BA80FF3E8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2" name="Skupina 48">
              <a:extLst>
                <a:ext uri="{FF2B5EF4-FFF2-40B4-BE49-F238E27FC236}">
                  <a16:creationId xmlns:a16="http://schemas.microsoft.com/office/drawing/2014/main" id="{0DA8591C-6571-450C-BE8C-B10867F75C59}"/>
                </a:ext>
              </a:extLst>
            </p:cNvPr>
            <p:cNvGrpSpPr>
              <a:grpSpLocks/>
            </p:cNvGrpSpPr>
            <p:nvPr/>
          </p:nvGrpSpPr>
          <p:grpSpPr bwMode="auto">
            <a:xfrm>
              <a:off x="4716016" y="5949280"/>
              <a:ext cx="576064" cy="504056"/>
              <a:chOff x="4139952" y="4725144"/>
              <a:chExt cx="576064" cy="504056"/>
            </a:xfrm>
          </p:grpSpPr>
          <p:sp>
            <p:nvSpPr>
              <p:cNvPr id="130" name="Elipsa 61">
                <a:extLst>
                  <a:ext uri="{FF2B5EF4-FFF2-40B4-BE49-F238E27FC236}">
                    <a16:creationId xmlns:a16="http://schemas.microsoft.com/office/drawing/2014/main" id="{66142DB5-5E96-46FE-94EA-A876C67F511B}"/>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3" name="Elipsa 62">
                <a:extLst>
                  <a:ext uri="{FF2B5EF4-FFF2-40B4-BE49-F238E27FC236}">
                    <a16:creationId xmlns:a16="http://schemas.microsoft.com/office/drawing/2014/main" id="{B0AF4C46-0395-44CD-B584-E37F27D0C9A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3" name="Skupina 51">
              <a:extLst>
                <a:ext uri="{FF2B5EF4-FFF2-40B4-BE49-F238E27FC236}">
                  <a16:creationId xmlns:a16="http://schemas.microsoft.com/office/drawing/2014/main" id="{6BA8F24C-8F78-4EA4-8916-CD17BE24B5E3}"/>
                </a:ext>
              </a:extLst>
            </p:cNvPr>
            <p:cNvGrpSpPr>
              <a:grpSpLocks/>
            </p:cNvGrpSpPr>
            <p:nvPr/>
          </p:nvGrpSpPr>
          <p:grpSpPr bwMode="auto">
            <a:xfrm>
              <a:off x="5220072" y="6165304"/>
              <a:ext cx="576064" cy="504056"/>
              <a:chOff x="4139952" y="4725144"/>
              <a:chExt cx="576064" cy="504056"/>
            </a:xfrm>
          </p:grpSpPr>
          <p:sp>
            <p:nvSpPr>
              <p:cNvPr id="122" name="Elipsa 59">
                <a:extLst>
                  <a:ext uri="{FF2B5EF4-FFF2-40B4-BE49-F238E27FC236}">
                    <a16:creationId xmlns:a16="http://schemas.microsoft.com/office/drawing/2014/main" id="{98A6E760-EB5B-4FC1-A73C-60781642FA6C}"/>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3" name="Elipsa 60">
                <a:extLst>
                  <a:ext uri="{FF2B5EF4-FFF2-40B4-BE49-F238E27FC236}">
                    <a16:creationId xmlns:a16="http://schemas.microsoft.com/office/drawing/2014/main" id="{3D54B2B3-A375-4DAB-8A61-96E62DE927B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4" name="Skupina 54">
              <a:extLst>
                <a:ext uri="{FF2B5EF4-FFF2-40B4-BE49-F238E27FC236}">
                  <a16:creationId xmlns:a16="http://schemas.microsoft.com/office/drawing/2014/main" id="{C34FE65A-B325-408B-A869-6AC914DBA2DD}"/>
                </a:ext>
              </a:extLst>
            </p:cNvPr>
            <p:cNvGrpSpPr>
              <a:grpSpLocks/>
            </p:cNvGrpSpPr>
            <p:nvPr/>
          </p:nvGrpSpPr>
          <p:grpSpPr bwMode="auto">
            <a:xfrm>
              <a:off x="5148064" y="5301208"/>
              <a:ext cx="576064" cy="504056"/>
              <a:chOff x="4139952" y="4725144"/>
              <a:chExt cx="576064" cy="504056"/>
            </a:xfrm>
          </p:grpSpPr>
          <p:sp>
            <p:nvSpPr>
              <p:cNvPr id="113" name="Elipsa 57">
                <a:extLst>
                  <a:ext uri="{FF2B5EF4-FFF2-40B4-BE49-F238E27FC236}">
                    <a16:creationId xmlns:a16="http://schemas.microsoft.com/office/drawing/2014/main" id="{2F4EF25F-C245-416B-8B43-9B53C136621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9" name="Elipsa 58">
                <a:extLst>
                  <a:ext uri="{FF2B5EF4-FFF2-40B4-BE49-F238E27FC236}">
                    <a16:creationId xmlns:a16="http://schemas.microsoft.com/office/drawing/2014/main" id="{B69BDF24-3BE6-4585-8B45-0F9843A336B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0" name="Skupina 57">
              <a:extLst>
                <a:ext uri="{FF2B5EF4-FFF2-40B4-BE49-F238E27FC236}">
                  <a16:creationId xmlns:a16="http://schemas.microsoft.com/office/drawing/2014/main" id="{D860BBB8-ADD7-4EB8-B919-B747AF0DDF8E}"/>
                </a:ext>
              </a:extLst>
            </p:cNvPr>
            <p:cNvGrpSpPr>
              <a:grpSpLocks/>
            </p:cNvGrpSpPr>
            <p:nvPr/>
          </p:nvGrpSpPr>
          <p:grpSpPr bwMode="auto">
            <a:xfrm>
              <a:off x="4716016" y="6309320"/>
              <a:ext cx="576064" cy="504056"/>
              <a:chOff x="4139952" y="4725144"/>
              <a:chExt cx="576064" cy="504056"/>
            </a:xfrm>
          </p:grpSpPr>
          <p:sp>
            <p:nvSpPr>
              <p:cNvPr id="111" name="Elipsa 55">
                <a:extLst>
                  <a:ext uri="{FF2B5EF4-FFF2-40B4-BE49-F238E27FC236}">
                    <a16:creationId xmlns:a16="http://schemas.microsoft.com/office/drawing/2014/main" id="{7D7BE9C9-74F5-408A-B1B5-2451801026F8}"/>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2" name="Elipsa 56">
                <a:extLst>
                  <a:ext uri="{FF2B5EF4-FFF2-40B4-BE49-F238E27FC236}">
                    <a16:creationId xmlns:a16="http://schemas.microsoft.com/office/drawing/2014/main" id="{6DC093AB-208E-4219-ACF1-C536C9740746}"/>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sp>
        <p:nvSpPr>
          <p:cNvPr id="21" name="Vývojový diagram: údaje 20">
            <a:extLst>
              <a:ext uri="{FF2B5EF4-FFF2-40B4-BE49-F238E27FC236}">
                <a16:creationId xmlns:a16="http://schemas.microsoft.com/office/drawing/2014/main" id="{D02F2EBB-63A5-45D2-8D72-7B970913E702}"/>
              </a:ext>
            </a:extLst>
          </p:cNvPr>
          <p:cNvSpPr/>
          <p:nvPr/>
        </p:nvSpPr>
        <p:spPr>
          <a:xfrm rot="829240">
            <a:off x="2192605" y="1437422"/>
            <a:ext cx="548441" cy="2880510"/>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nvGrpSpPr>
          <p:cNvPr id="3" name="Skupina 26">
            <a:extLst>
              <a:ext uri="{FF2B5EF4-FFF2-40B4-BE49-F238E27FC236}">
                <a16:creationId xmlns:a16="http://schemas.microsoft.com/office/drawing/2014/main" id="{C5705325-628A-4E84-9F75-2C84254D4F2E}"/>
              </a:ext>
            </a:extLst>
          </p:cNvPr>
          <p:cNvGrpSpPr>
            <a:grpSpLocks/>
          </p:cNvGrpSpPr>
          <p:nvPr/>
        </p:nvGrpSpPr>
        <p:grpSpPr bwMode="auto">
          <a:xfrm>
            <a:off x="7824788" y="5084764"/>
            <a:ext cx="1693862" cy="1493837"/>
            <a:chOff x="2700338" y="1628775"/>
            <a:chExt cx="3638550" cy="3205163"/>
          </a:xfrm>
        </p:grpSpPr>
        <p:sp>
          <p:nvSpPr>
            <p:cNvPr id="2" name="Volný tvar 72">
              <a:extLst>
                <a:ext uri="{FF2B5EF4-FFF2-40B4-BE49-F238E27FC236}">
                  <a16:creationId xmlns:a16="http://schemas.microsoft.com/office/drawing/2014/main" id="{B3D6BF5F-1A0E-4BD0-93C6-2779F8ED8E8B}"/>
                </a:ext>
              </a:extLst>
            </p:cNvPr>
            <p:cNvSpPr/>
            <p:nvPr/>
          </p:nvSpPr>
          <p:spPr>
            <a:xfrm>
              <a:off x="2700338" y="1628775"/>
              <a:ext cx="3638550" cy="3205163"/>
            </a:xfrm>
            <a:custGeom>
              <a:avLst/>
              <a:gdLst>
                <a:gd name="connsiteX0" fmla="*/ 131233 w 3799416"/>
                <a:gd name="connsiteY0" fmla="*/ 23791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17" fmla="*/ 131233 w 3799416"/>
                <a:gd name="connsiteY17" fmla="*/ 23791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3255433 w 3799416"/>
                <a:gd name="connsiteY10" fmla="*/ 1858433 h 3179233"/>
                <a:gd name="connsiteX11" fmla="*/ 3572933 w 3799416"/>
                <a:gd name="connsiteY11" fmla="*/ 2391833 h 3179233"/>
                <a:gd name="connsiteX12" fmla="*/ 3572933 w 3799416"/>
                <a:gd name="connsiteY12" fmla="*/ 3039533 h 3179233"/>
                <a:gd name="connsiteX13" fmla="*/ 2214033 w 3799416"/>
                <a:gd name="connsiteY13" fmla="*/ 3141133 h 3179233"/>
                <a:gd name="connsiteX14" fmla="*/ 1159933 w 3799416"/>
                <a:gd name="connsiteY14" fmla="*/ 3166533 h 3179233"/>
                <a:gd name="connsiteX15" fmla="*/ 182033 w 3799416"/>
                <a:gd name="connsiteY15" fmla="*/ 3064933 h 3179233"/>
                <a:gd name="connsiteX16" fmla="*/ 67733 w 3799416"/>
                <a:gd name="connsiteY16" fmla="*/ 2544233 h 3179233"/>
                <a:gd name="connsiteX17" fmla="*/ 105833 w 3799416"/>
                <a:gd name="connsiteY17"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2993669 w 3799416"/>
                <a:gd name="connsiteY10" fmla="*/ 1549441 h 3179233"/>
                <a:gd name="connsiteX11" fmla="*/ 3255433 w 3799416"/>
                <a:gd name="connsiteY11" fmla="*/ 1858433 h 3179233"/>
                <a:gd name="connsiteX12" fmla="*/ 3572933 w 3799416"/>
                <a:gd name="connsiteY12" fmla="*/ 2391833 h 3179233"/>
                <a:gd name="connsiteX13" fmla="*/ 3572933 w 3799416"/>
                <a:gd name="connsiteY13" fmla="*/ 3039533 h 3179233"/>
                <a:gd name="connsiteX14" fmla="*/ 2214033 w 3799416"/>
                <a:gd name="connsiteY14" fmla="*/ 3141133 h 3179233"/>
                <a:gd name="connsiteX15" fmla="*/ 1159933 w 3799416"/>
                <a:gd name="connsiteY15" fmla="*/ 3166533 h 3179233"/>
                <a:gd name="connsiteX16" fmla="*/ 182033 w 3799416"/>
                <a:gd name="connsiteY16" fmla="*/ 3064933 h 3179233"/>
                <a:gd name="connsiteX17" fmla="*/ 67733 w 3799416"/>
                <a:gd name="connsiteY17" fmla="*/ 2544233 h 3179233"/>
                <a:gd name="connsiteX18" fmla="*/ 105833 w 3799416"/>
                <a:gd name="connsiteY18" fmla="*/ 2328333 h 3179233"/>
                <a:gd name="connsiteX0" fmla="*/ 105833 w 3693480"/>
                <a:gd name="connsiteY0" fmla="*/ 2328333 h 3179233"/>
                <a:gd name="connsiteX1" fmla="*/ 131233 w 3693480"/>
                <a:gd name="connsiteY1" fmla="*/ 2188633 h 3179233"/>
                <a:gd name="connsiteX2" fmla="*/ 397933 w 3693480"/>
                <a:gd name="connsiteY2" fmla="*/ 1744133 h 3179233"/>
                <a:gd name="connsiteX3" fmla="*/ 690033 w 3693480"/>
                <a:gd name="connsiteY3" fmla="*/ 1286933 h 3179233"/>
                <a:gd name="connsiteX4" fmla="*/ 969433 w 3693480"/>
                <a:gd name="connsiteY4" fmla="*/ 677333 h 3179233"/>
                <a:gd name="connsiteX5" fmla="*/ 1363133 w 3693480"/>
                <a:gd name="connsiteY5" fmla="*/ 309033 h 3179233"/>
                <a:gd name="connsiteX6" fmla="*/ 1731433 w 3693480"/>
                <a:gd name="connsiteY6" fmla="*/ 55033 h 3179233"/>
                <a:gd name="connsiteX7" fmla="*/ 2214033 w 3693480"/>
                <a:gd name="connsiteY7" fmla="*/ 639233 h 3179233"/>
                <a:gd name="connsiteX8" fmla="*/ 2489613 w 3693480"/>
                <a:gd name="connsiteY8" fmla="*/ 973377 h 3179233"/>
                <a:gd name="connsiteX9" fmla="*/ 2734733 w 3693480"/>
                <a:gd name="connsiteY9" fmla="*/ 1236133 h 3179233"/>
                <a:gd name="connsiteX10" fmla="*/ 2993669 w 3693480"/>
                <a:gd name="connsiteY10" fmla="*/ 1549441 h 3179233"/>
                <a:gd name="connsiteX11" fmla="*/ 3255433 w 3693480"/>
                <a:gd name="connsiteY11" fmla="*/ 1858433 h 3179233"/>
                <a:gd name="connsiteX12" fmla="*/ 3572933 w 3693480"/>
                <a:gd name="connsiteY12" fmla="*/ 2391833 h 3179233"/>
                <a:gd name="connsiteX13" fmla="*/ 3572933 w 3693480"/>
                <a:gd name="connsiteY13" fmla="*/ 3039533 h 3179233"/>
                <a:gd name="connsiteX14" fmla="*/ 2849653 w 3693480"/>
                <a:gd name="connsiteY14" fmla="*/ 3133617 h 3179233"/>
                <a:gd name="connsiteX15" fmla="*/ 2214033 w 3693480"/>
                <a:gd name="connsiteY15" fmla="*/ 3141133 h 3179233"/>
                <a:gd name="connsiteX16" fmla="*/ 1159933 w 3693480"/>
                <a:gd name="connsiteY16" fmla="*/ 3166533 h 3179233"/>
                <a:gd name="connsiteX17" fmla="*/ 182033 w 3693480"/>
                <a:gd name="connsiteY17" fmla="*/ 3064933 h 3179233"/>
                <a:gd name="connsiteX18" fmla="*/ 67733 w 3693480"/>
                <a:gd name="connsiteY18" fmla="*/ 2544233 h 3179233"/>
                <a:gd name="connsiteX19" fmla="*/ 105833 w 3693480"/>
                <a:gd name="connsiteY19" fmla="*/ 2328333 h 3179233"/>
                <a:gd name="connsiteX0" fmla="*/ 50800 w 3638447"/>
                <a:gd name="connsiteY0" fmla="*/ 2328333 h 3205625"/>
                <a:gd name="connsiteX1" fmla="*/ 76200 w 3638447"/>
                <a:gd name="connsiteY1" fmla="*/ 2188633 h 3205625"/>
                <a:gd name="connsiteX2" fmla="*/ 342900 w 3638447"/>
                <a:gd name="connsiteY2" fmla="*/ 1744133 h 3205625"/>
                <a:gd name="connsiteX3" fmla="*/ 635000 w 3638447"/>
                <a:gd name="connsiteY3" fmla="*/ 1286933 h 3205625"/>
                <a:gd name="connsiteX4" fmla="*/ 914400 w 3638447"/>
                <a:gd name="connsiteY4" fmla="*/ 677333 h 3205625"/>
                <a:gd name="connsiteX5" fmla="*/ 1308100 w 3638447"/>
                <a:gd name="connsiteY5" fmla="*/ 309033 h 3205625"/>
                <a:gd name="connsiteX6" fmla="*/ 1676400 w 3638447"/>
                <a:gd name="connsiteY6" fmla="*/ 55033 h 3205625"/>
                <a:gd name="connsiteX7" fmla="*/ 2159000 w 3638447"/>
                <a:gd name="connsiteY7" fmla="*/ 639233 h 3205625"/>
                <a:gd name="connsiteX8" fmla="*/ 2434580 w 3638447"/>
                <a:gd name="connsiteY8" fmla="*/ 973377 h 3205625"/>
                <a:gd name="connsiteX9" fmla="*/ 2679700 w 3638447"/>
                <a:gd name="connsiteY9" fmla="*/ 1236133 h 3205625"/>
                <a:gd name="connsiteX10" fmla="*/ 2938636 w 3638447"/>
                <a:gd name="connsiteY10" fmla="*/ 1549441 h 3205625"/>
                <a:gd name="connsiteX11" fmla="*/ 3200400 w 3638447"/>
                <a:gd name="connsiteY11" fmla="*/ 1858433 h 3205625"/>
                <a:gd name="connsiteX12" fmla="*/ 3517900 w 3638447"/>
                <a:gd name="connsiteY12" fmla="*/ 2391833 h 3205625"/>
                <a:gd name="connsiteX13" fmla="*/ 3517900 w 3638447"/>
                <a:gd name="connsiteY13" fmla="*/ 3039533 h 3205625"/>
                <a:gd name="connsiteX14" fmla="*/ 2794620 w 3638447"/>
                <a:gd name="connsiteY14" fmla="*/ 3133617 h 3205625"/>
                <a:gd name="connsiteX15" fmla="*/ 2159000 w 3638447"/>
                <a:gd name="connsiteY15" fmla="*/ 3141133 h 3205625"/>
                <a:gd name="connsiteX16" fmla="*/ 1104900 w 3638447"/>
                <a:gd name="connsiteY16" fmla="*/ 3166533 h 3205625"/>
                <a:gd name="connsiteX17" fmla="*/ 562372 w 3638447"/>
                <a:gd name="connsiteY17" fmla="*/ 3205625 h 3205625"/>
                <a:gd name="connsiteX18" fmla="*/ 127000 w 3638447"/>
                <a:gd name="connsiteY18" fmla="*/ 3064933 h 3205625"/>
                <a:gd name="connsiteX19" fmla="*/ 12700 w 3638447"/>
                <a:gd name="connsiteY19" fmla="*/ 2544233 h 3205625"/>
                <a:gd name="connsiteX20" fmla="*/ 50800 w 3638447"/>
                <a:gd name="connsiteY20" fmla="*/ 2328333 h 32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447" h="3205625">
                  <a:moveTo>
                    <a:pt x="50800" y="2328333"/>
                  </a:moveTo>
                  <a:cubicBezTo>
                    <a:pt x="61383" y="2269066"/>
                    <a:pt x="27517" y="2286000"/>
                    <a:pt x="76200" y="2188633"/>
                  </a:cubicBezTo>
                  <a:cubicBezTo>
                    <a:pt x="124883" y="2091266"/>
                    <a:pt x="249767" y="1894416"/>
                    <a:pt x="342900" y="1744133"/>
                  </a:cubicBezTo>
                  <a:cubicBezTo>
                    <a:pt x="436033" y="1593850"/>
                    <a:pt x="539750" y="1464733"/>
                    <a:pt x="635000" y="1286933"/>
                  </a:cubicBezTo>
                  <a:cubicBezTo>
                    <a:pt x="730250" y="1109133"/>
                    <a:pt x="802217" y="840316"/>
                    <a:pt x="914400" y="677333"/>
                  </a:cubicBezTo>
                  <a:cubicBezTo>
                    <a:pt x="1026583" y="514350"/>
                    <a:pt x="1181100" y="412750"/>
                    <a:pt x="1308100" y="309033"/>
                  </a:cubicBezTo>
                  <a:cubicBezTo>
                    <a:pt x="1435100" y="205316"/>
                    <a:pt x="1534583" y="0"/>
                    <a:pt x="1676400" y="55033"/>
                  </a:cubicBezTo>
                  <a:cubicBezTo>
                    <a:pt x="1818217" y="110066"/>
                    <a:pt x="2032637" y="486176"/>
                    <a:pt x="2159000" y="639233"/>
                  </a:cubicBezTo>
                  <a:cubicBezTo>
                    <a:pt x="2285363" y="792290"/>
                    <a:pt x="2347797" y="873894"/>
                    <a:pt x="2434580" y="973377"/>
                  </a:cubicBezTo>
                  <a:cubicBezTo>
                    <a:pt x="2521363" y="1072860"/>
                    <a:pt x="2595691" y="1140122"/>
                    <a:pt x="2679700" y="1236133"/>
                  </a:cubicBezTo>
                  <a:cubicBezTo>
                    <a:pt x="2763709" y="1332144"/>
                    <a:pt x="2851853" y="1445724"/>
                    <a:pt x="2938636" y="1549441"/>
                  </a:cubicBezTo>
                  <a:cubicBezTo>
                    <a:pt x="3025419" y="1653158"/>
                    <a:pt x="3103856" y="1718034"/>
                    <a:pt x="3200400" y="1858433"/>
                  </a:cubicBezTo>
                  <a:cubicBezTo>
                    <a:pt x="3296944" y="1998832"/>
                    <a:pt x="3464983" y="2194983"/>
                    <a:pt x="3517900" y="2391833"/>
                  </a:cubicBezTo>
                  <a:cubicBezTo>
                    <a:pt x="3570817" y="2588683"/>
                    <a:pt x="3638447" y="2915902"/>
                    <a:pt x="3517900" y="3039533"/>
                  </a:cubicBezTo>
                  <a:cubicBezTo>
                    <a:pt x="3397353" y="3163164"/>
                    <a:pt x="3021103" y="3116684"/>
                    <a:pt x="2794620" y="3133617"/>
                  </a:cubicBezTo>
                  <a:cubicBezTo>
                    <a:pt x="2568137" y="3150550"/>
                    <a:pt x="2440620" y="3135647"/>
                    <a:pt x="2159000" y="3141133"/>
                  </a:cubicBezTo>
                  <a:lnTo>
                    <a:pt x="1104900" y="3166533"/>
                  </a:lnTo>
                  <a:cubicBezTo>
                    <a:pt x="838795" y="3177282"/>
                    <a:pt x="743215" y="3192594"/>
                    <a:pt x="562372" y="3205625"/>
                  </a:cubicBezTo>
                  <a:cubicBezTo>
                    <a:pt x="399389" y="3188692"/>
                    <a:pt x="218612" y="3175165"/>
                    <a:pt x="127000" y="3064933"/>
                  </a:cubicBezTo>
                  <a:cubicBezTo>
                    <a:pt x="35388" y="2954701"/>
                    <a:pt x="25400" y="2667000"/>
                    <a:pt x="12700" y="2544233"/>
                  </a:cubicBezTo>
                  <a:cubicBezTo>
                    <a:pt x="0" y="2421466"/>
                    <a:pt x="40217" y="2387600"/>
                    <a:pt x="50800" y="2328333"/>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4" name="Volný tvar 73">
              <a:extLst>
                <a:ext uri="{FF2B5EF4-FFF2-40B4-BE49-F238E27FC236}">
                  <a16:creationId xmlns:a16="http://schemas.microsoft.com/office/drawing/2014/main" id="{2FB94BBF-E06B-48EB-937E-E2E9B2830D4E}"/>
                </a:ext>
              </a:extLst>
            </p:cNvPr>
            <p:cNvSpPr/>
            <p:nvPr/>
          </p:nvSpPr>
          <p:spPr>
            <a:xfrm>
              <a:off x="3242539" y="2275939"/>
              <a:ext cx="2407514" cy="2125422"/>
            </a:xfrm>
            <a:custGeom>
              <a:avLst/>
              <a:gdLst>
                <a:gd name="connsiteX0" fmla="*/ 131233 w 3799416"/>
                <a:gd name="connsiteY0" fmla="*/ 23791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17" fmla="*/ 131233 w 3799416"/>
                <a:gd name="connsiteY17" fmla="*/ 23791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3255433 w 3799416"/>
                <a:gd name="connsiteY10" fmla="*/ 1858433 h 3179233"/>
                <a:gd name="connsiteX11" fmla="*/ 3572933 w 3799416"/>
                <a:gd name="connsiteY11" fmla="*/ 2391833 h 3179233"/>
                <a:gd name="connsiteX12" fmla="*/ 3572933 w 3799416"/>
                <a:gd name="connsiteY12" fmla="*/ 3039533 h 3179233"/>
                <a:gd name="connsiteX13" fmla="*/ 2214033 w 3799416"/>
                <a:gd name="connsiteY13" fmla="*/ 3141133 h 3179233"/>
                <a:gd name="connsiteX14" fmla="*/ 1159933 w 3799416"/>
                <a:gd name="connsiteY14" fmla="*/ 3166533 h 3179233"/>
                <a:gd name="connsiteX15" fmla="*/ 182033 w 3799416"/>
                <a:gd name="connsiteY15" fmla="*/ 3064933 h 3179233"/>
                <a:gd name="connsiteX16" fmla="*/ 67733 w 3799416"/>
                <a:gd name="connsiteY16" fmla="*/ 2544233 h 3179233"/>
                <a:gd name="connsiteX17" fmla="*/ 105833 w 3799416"/>
                <a:gd name="connsiteY17"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2993669 w 3799416"/>
                <a:gd name="connsiteY10" fmla="*/ 1549441 h 3179233"/>
                <a:gd name="connsiteX11" fmla="*/ 3255433 w 3799416"/>
                <a:gd name="connsiteY11" fmla="*/ 1858433 h 3179233"/>
                <a:gd name="connsiteX12" fmla="*/ 3572933 w 3799416"/>
                <a:gd name="connsiteY12" fmla="*/ 2391833 h 3179233"/>
                <a:gd name="connsiteX13" fmla="*/ 3572933 w 3799416"/>
                <a:gd name="connsiteY13" fmla="*/ 3039533 h 3179233"/>
                <a:gd name="connsiteX14" fmla="*/ 2214033 w 3799416"/>
                <a:gd name="connsiteY14" fmla="*/ 3141133 h 3179233"/>
                <a:gd name="connsiteX15" fmla="*/ 1159933 w 3799416"/>
                <a:gd name="connsiteY15" fmla="*/ 3166533 h 3179233"/>
                <a:gd name="connsiteX16" fmla="*/ 182033 w 3799416"/>
                <a:gd name="connsiteY16" fmla="*/ 3064933 h 3179233"/>
                <a:gd name="connsiteX17" fmla="*/ 67733 w 3799416"/>
                <a:gd name="connsiteY17" fmla="*/ 2544233 h 3179233"/>
                <a:gd name="connsiteX18" fmla="*/ 105833 w 3799416"/>
                <a:gd name="connsiteY18" fmla="*/ 2328333 h 3179233"/>
                <a:gd name="connsiteX0" fmla="*/ 105833 w 3693480"/>
                <a:gd name="connsiteY0" fmla="*/ 2328333 h 3179233"/>
                <a:gd name="connsiteX1" fmla="*/ 131233 w 3693480"/>
                <a:gd name="connsiteY1" fmla="*/ 2188633 h 3179233"/>
                <a:gd name="connsiteX2" fmla="*/ 397933 w 3693480"/>
                <a:gd name="connsiteY2" fmla="*/ 1744133 h 3179233"/>
                <a:gd name="connsiteX3" fmla="*/ 690033 w 3693480"/>
                <a:gd name="connsiteY3" fmla="*/ 1286933 h 3179233"/>
                <a:gd name="connsiteX4" fmla="*/ 969433 w 3693480"/>
                <a:gd name="connsiteY4" fmla="*/ 677333 h 3179233"/>
                <a:gd name="connsiteX5" fmla="*/ 1363133 w 3693480"/>
                <a:gd name="connsiteY5" fmla="*/ 309033 h 3179233"/>
                <a:gd name="connsiteX6" fmla="*/ 1731433 w 3693480"/>
                <a:gd name="connsiteY6" fmla="*/ 55033 h 3179233"/>
                <a:gd name="connsiteX7" fmla="*/ 2214033 w 3693480"/>
                <a:gd name="connsiteY7" fmla="*/ 639233 h 3179233"/>
                <a:gd name="connsiteX8" fmla="*/ 2489613 w 3693480"/>
                <a:gd name="connsiteY8" fmla="*/ 973377 h 3179233"/>
                <a:gd name="connsiteX9" fmla="*/ 2734733 w 3693480"/>
                <a:gd name="connsiteY9" fmla="*/ 1236133 h 3179233"/>
                <a:gd name="connsiteX10" fmla="*/ 2993669 w 3693480"/>
                <a:gd name="connsiteY10" fmla="*/ 1549441 h 3179233"/>
                <a:gd name="connsiteX11" fmla="*/ 3255433 w 3693480"/>
                <a:gd name="connsiteY11" fmla="*/ 1858433 h 3179233"/>
                <a:gd name="connsiteX12" fmla="*/ 3572933 w 3693480"/>
                <a:gd name="connsiteY12" fmla="*/ 2391833 h 3179233"/>
                <a:gd name="connsiteX13" fmla="*/ 3572933 w 3693480"/>
                <a:gd name="connsiteY13" fmla="*/ 3039533 h 3179233"/>
                <a:gd name="connsiteX14" fmla="*/ 2849653 w 3693480"/>
                <a:gd name="connsiteY14" fmla="*/ 3133617 h 3179233"/>
                <a:gd name="connsiteX15" fmla="*/ 2214033 w 3693480"/>
                <a:gd name="connsiteY15" fmla="*/ 3141133 h 3179233"/>
                <a:gd name="connsiteX16" fmla="*/ 1159933 w 3693480"/>
                <a:gd name="connsiteY16" fmla="*/ 3166533 h 3179233"/>
                <a:gd name="connsiteX17" fmla="*/ 182033 w 3693480"/>
                <a:gd name="connsiteY17" fmla="*/ 3064933 h 3179233"/>
                <a:gd name="connsiteX18" fmla="*/ 67733 w 3693480"/>
                <a:gd name="connsiteY18" fmla="*/ 2544233 h 3179233"/>
                <a:gd name="connsiteX19" fmla="*/ 105833 w 3693480"/>
                <a:gd name="connsiteY19" fmla="*/ 2328333 h 3179233"/>
                <a:gd name="connsiteX0" fmla="*/ 50800 w 3638447"/>
                <a:gd name="connsiteY0" fmla="*/ 2328333 h 3205625"/>
                <a:gd name="connsiteX1" fmla="*/ 76200 w 3638447"/>
                <a:gd name="connsiteY1" fmla="*/ 2188633 h 3205625"/>
                <a:gd name="connsiteX2" fmla="*/ 342900 w 3638447"/>
                <a:gd name="connsiteY2" fmla="*/ 1744133 h 3205625"/>
                <a:gd name="connsiteX3" fmla="*/ 635000 w 3638447"/>
                <a:gd name="connsiteY3" fmla="*/ 1286933 h 3205625"/>
                <a:gd name="connsiteX4" fmla="*/ 914400 w 3638447"/>
                <a:gd name="connsiteY4" fmla="*/ 677333 h 3205625"/>
                <a:gd name="connsiteX5" fmla="*/ 1308100 w 3638447"/>
                <a:gd name="connsiteY5" fmla="*/ 309033 h 3205625"/>
                <a:gd name="connsiteX6" fmla="*/ 1676400 w 3638447"/>
                <a:gd name="connsiteY6" fmla="*/ 55033 h 3205625"/>
                <a:gd name="connsiteX7" fmla="*/ 2159000 w 3638447"/>
                <a:gd name="connsiteY7" fmla="*/ 639233 h 3205625"/>
                <a:gd name="connsiteX8" fmla="*/ 2434580 w 3638447"/>
                <a:gd name="connsiteY8" fmla="*/ 973377 h 3205625"/>
                <a:gd name="connsiteX9" fmla="*/ 2679700 w 3638447"/>
                <a:gd name="connsiteY9" fmla="*/ 1236133 h 3205625"/>
                <a:gd name="connsiteX10" fmla="*/ 2938636 w 3638447"/>
                <a:gd name="connsiteY10" fmla="*/ 1549441 h 3205625"/>
                <a:gd name="connsiteX11" fmla="*/ 3200400 w 3638447"/>
                <a:gd name="connsiteY11" fmla="*/ 1858433 h 3205625"/>
                <a:gd name="connsiteX12" fmla="*/ 3517900 w 3638447"/>
                <a:gd name="connsiteY12" fmla="*/ 2391833 h 3205625"/>
                <a:gd name="connsiteX13" fmla="*/ 3517900 w 3638447"/>
                <a:gd name="connsiteY13" fmla="*/ 3039533 h 3205625"/>
                <a:gd name="connsiteX14" fmla="*/ 2794620 w 3638447"/>
                <a:gd name="connsiteY14" fmla="*/ 3133617 h 3205625"/>
                <a:gd name="connsiteX15" fmla="*/ 2159000 w 3638447"/>
                <a:gd name="connsiteY15" fmla="*/ 3141133 h 3205625"/>
                <a:gd name="connsiteX16" fmla="*/ 1104900 w 3638447"/>
                <a:gd name="connsiteY16" fmla="*/ 3166533 h 3205625"/>
                <a:gd name="connsiteX17" fmla="*/ 562372 w 3638447"/>
                <a:gd name="connsiteY17" fmla="*/ 3205625 h 3205625"/>
                <a:gd name="connsiteX18" fmla="*/ 127000 w 3638447"/>
                <a:gd name="connsiteY18" fmla="*/ 3064933 h 3205625"/>
                <a:gd name="connsiteX19" fmla="*/ 12700 w 3638447"/>
                <a:gd name="connsiteY19" fmla="*/ 2544233 h 3205625"/>
                <a:gd name="connsiteX20" fmla="*/ 50800 w 3638447"/>
                <a:gd name="connsiteY20" fmla="*/ 2328333 h 32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447" h="3205625">
                  <a:moveTo>
                    <a:pt x="50800" y="2328333"/>
                  </a:moveTo>
                  <a:cubicBezTo>
                    <a:pt x="61383" y="2269066"/>
                    <a:pt x="27517" y="2286000"/>
                    <a:pt x="76200" y="2188633"/>
                  </a:cubicBezTo>
                  <a:cubicBezTo>
                    <a:pt x="124883" y="2091266"/>
                    <a:pt x="249767" y="1894416"/>
                    <a:pt x="342900" y="1744133"/>
                  </a:cubicBezTo>
                  <a:cubicBezTo>
                    <a:pt x="436033" y="1593850"/>
                    <a:pt x="539750" y="1464733"/>
                    <a:pt x="635000" y="1286933"/>
                  </a:cubicBezTo>
                  <a:cubicBezTo>
                    <a:pt x="730250" y="1109133"/>
                    <a:pt x="802217" y="840316"/>
                    <a:pt x="914400" y="677333"/>
                  </a:cubicBezTo>
                  <a:cubicBezTo>
                    <a:pt x="1026583" y="514350"/>
                    <a:pt x="1181100" y="412750"/>
                    <a:pt x="1308100" y="309033"/>
                  </a:cubicBezTo>
                  <a:cubicBezTo>
                    <a:pt x="1435100" y="205316"/>
                    <a:pt x="1534583" y="0"/>
                    <a:pt x="1676400" y="55033"/>
                  </a:cubicBezTo>
                  <a:cubicBezTo>
                    <a:pt x="1818217" y="110066"/>
                    <a:pt x="2032637" y="486176"/>
                    <a:pt x="2159000" y="639233"/>
                  </a:cubicBezTo>
                  <a:cubicBezTo>
                    <a:pt x="2285363" y="792290"/>
                    <a:pt x="2347797" y="873894"/>
                    <a:pt x="2434580" y="973377"/>
                  </a:cubicBezTo>
                  <a:cubicBezTo>
                    <a:pt x="2521363" y="1072860"/>
                    <a:pt x="2595691" y="1140122"/>
                    <a:pt x="2679700" y="1236133"/>
                  </a:cubicBezTo>
                  <a:cubicBezTo>
                    <a:pt x="2763709" y="1332144"/>
                    <a:pt x="2851853" y="1445724"/>
                    <a:pt x="2938636" y="1549441"/>
                  </a:cubicBezTo>
                  <a:cubicBezTo>
                    <a:pt x="3025419" y="1653158"/>
                    <a:pt x="3103856" y="1718034"/>
                    <a:pt x="3200400" y="1858433"/>
                  </a:cubicBezTo>
                  <a:cubicBezTo>
                    <a:pt x="3296944" y="1998832"/>
                    <a:pt x="3464983" y="2194983"/>
                    <a:pt x="3517900" y="2391833"/>
                  </a:cubicBezTo>
                  <a:cubicBezTo>
                    <a:pt x="3570817" y="2588683"/>
                    <a:pt x="3638447" y="2915902"/>
                    <a:pt x="3517900" y="3039533"/>
                  </a:cubicBezTo>
                  <a:cubicBezTo>
                    <a:pt x="3397353" y="3163164"/>
                    <a:pt x="3021103" y="3116684"/>
                    <a:pt x="2794620" y="3133617"/>
                  </a:cubicBezTo>
                  <a:cubicBezTo>
                    <a:pt x="2568137" y="3150550"/>
                    <a:pt x="2440620" y="3135647"/>
                    <a:pt x="2159000" y="3141133"/>
                  </a:cubicBezTo>
                  <a:lnTo>
                    <a:pt x="1104900" y="3166533"/>
                  </a:lnTo>
                  <a:cubicBezTo>
                    <a:pt x="838795" y="3177282"/>
                    <a:pt x="743215" y="3192594"/>
                    <a:pt x="562372" y="3205625"/>
                  </a:cubicBezTo>
                  <a:cubicBezTo>
                    <a:pt x="399389" y="3188692"/>
                    <a:pt x="218612" y="3175165"/>
                    <a:pt x="127000" y="3064933"/>
                  </a:cubicBezTo>
                  <a:cubicBezTo>
                    <a:pt x="35388" y="2954701"/>
                    <a:pt x="25400" y="2667000"/>
                    <a:pt x="12700" y="2544233"/>
                  </a:cubicBezTo>
                  <a:cubicBezTo>
                    <a:pt x="0" y="2421466"/>
                    <a:pt x="40217" y="2387600"/>
                    <a:pt x="50800" y="2328333"/>
                  </a:cubicBezTo>
                  <a:close/>
                </a:path>
              </a:pathLst>
            </a:cu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solidFill>
                  <a:schemeClr val="tx1"/>
                </a:solidFill>
              </a:endParaRPr>
            </a:p>
          </p:txBody>
        </p:sp>
      </p:grpSp>
      <p:grpSp>
        <p:nvGrpSpPr>
          <p:cNvPr id="5" name="Skupina 34">
            <a:extLst>
              <a:ext uri="{FF2B5EF4-FFF2-40B4-BE49-F238E27FC236}">
                <a16:creationId xmlns:a16="http://schemas.microsoft.com/office/drawing/2014/main" id="{5D28421C-54F5-49E9-95B3-2B7348B43421}"/>
              </a:ext>
            </a:extLst>
          </p:cNvPr>
          <p:cNvGrpSpPr/>
          <p:nvPr/>
        </p:nvGrpSpPr>
        <p:grpSpPr>
          <a:xfrm>
            <a:off x="8417808" y="5899580"/>
            <a:ext cx="504056" cy="294244"/>
            <a:chOff x="4283968" y="2132856"/>
            <a:chExt cx="4194016" cy="2448272"/>
          </a:xfrm>
          <a:solidFill>
            <a:schemeClr val="tx1"/>
          </a:solidFill>
        </p:grpSpPr>
        <p:sp>
          <p:nvSpPr>
            <p:cNvPr id="29" name="Šestiúhelník 28">
              <a:extLst>
                <a:ext uri="{FF2B5EF4-FFF2-40B4-BE49-F238E27FC236}">
                  <a16:creationId xmlns:a16="http://schemas.microsoft.com/office/drawing/2014/main" id="{6936ECA0-04B8-486E-AB55-470E40849E5C}"/>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2" name="Šestiúhelník 31">
              <a:extLst>
                <a:ext uri="{FF2B5EF4-FFF2-40B4-BE49-F238E27FC236}">
                  <a16:creationId xmlns:a16="http://schemas.microsoft.com/office/drawing/2014/main" id="{FA297454-099B-4E0E-A7EA-AEDAA534A164}"/>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3" name="Šestiúhelník 32">
              <a:extLst>
                <a:ext uri="{FF2B5EF4-FFF2-40B4-BE49-F238E27FC236}">
                  <a16:creationId xmlns:a16="http://schemas.microsoft.com/office/drawing/2014/main" id="{8555744D-AB4E-4FE1-AC65-99B067A41628}"/>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4" name="Pravidelný pětiúhelník 33">
              <a:extLst>
                <a:ext uri="{FF2B5EF4-FFF2-40B4-BE49-F238E27FC236}">
                  <a16:creationId xmlns:a16="http://schemas.microsoft.com/office/drawing/2014/main" id="{9736B797-045C-4DAE-9768-33D226B38043}"/>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2" name="Skupina 35">
            <a:extLst>
              <a:ext uri="{FF2B5EF4-FFF2-40B4-BE49-F238E27FC236}">
                <a16:creationId xmlns:a16="http://schemas.microsoft.com/office/drawing/2014/main" id="{C36D5BB8-B71E-4F70-99AF-14079835CCD2}"/>
              </a:ext>
            </a:extLst>
          </p:cNvPr>
          <p:cNvGrpSpPr/>
          <p:nvPr/>
        </p:nvGrpSpPr>
        <p:grpSpPr>
          <a:xfrm>
            <a:off x="8616280" y="6087084"/>
            <a:ext cx="504056" cy="294244"/>
            <a:chOff x="4283968" y="2132856"/>
            <a:chExt cx="4194016" cy="2448272"/>
          </a:xfrm>
          <a:solidFill>
            <a:schemeClr val="tx1"/>
          </a:solidFill>
        </p:grpSpPr>
        <p:sp>
          <p:nvSpPr>
            <p:cNvPr id="37" name="Šestiúhelník 36">
              <a:extLst>
                <a:ext uri="{FF2B5EF4-FFF2-40B4-BE49-F238E27FC236}">
                  <a16:creationId xmlns:a16="http://schemas.microsoft.com/office/drawing/2014/main" id="{6AD84462-285B-4D9C-AA4E-C60A60ABF9CE}"/>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8" name="Šestiúhelník 37">
              <a:extLst>
                <a:ext uri="{FF2B5EF4-FFF2-40B4-BE49-F238E27FC236}">
                  <a16:creationId xmlns:a16="http://schemas.microsoft.com/office/drawing/2014/main" id="{A83D83A1-B241-4F4E-BB36-0590F97E445B}"/>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9" name="Šestiúhelník 38">
              <a:extLst>
                <a:ext uri="{FF2B5EF4-FFF2-40B4-BE49-F238E27FC236}">
                  <a16:creationId xmlns:a16="http://schemas.microsoft.com/office/drawing/2014/main" id="{6022B23E-12CB-4251-A357-F0C56C67D8D1}"/>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0" name="Pravidelný pětiúhelník 39">
              <a:extLst>
                <a:ext uri="{FF2B5EF4-FFF2-40B4-BE49-F238E27FC236}">
                  <a16:creationId xmlns:a16="http://schemas.microsoft.com/office/drawing/2014/main" id="{7D8B887D-6AB7-41B7-B4FD-54F6B6557101}"/>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5" name="Skupina 40">
            <a:extLst>
              <a:ext uri="{FF2B5EF4-FFF2-40B4-BE49-F238E27FC236}">
                <a16:creationId xmlns:a16="http://schemas.microsoft.com/office/drawing/2014/main" id="{04E47CF1-E95C-4559-8A25-805E3F161409}"/>
              </a:ext>
            </a:extLst>
          </p:cNvPr>
          <p:cNvGrpSpPr/>
          <p:nvPr/>
        </p:nvGrpSpPr>
        <p:grpSpPr>
          <a:xfrm>
            <a:off x="8256240" y="5655036"/>
            <a:ext cx="504056" cy="294244"/>
            <a:chOff x="4283968" y="2132856"/>
            <a:chExt cx="4194016" cy="2448272"/>
          </a:xfrm>
          <a:solidFill>
            <a:schemeClr val="tx1"/>
          </a:solidFill>
        </p:grpSpPr>
        <p:sp>
          <p:nvSpPr>
            <p:cNvPr id="42" name="Šestiúhelník 41">
              <a:extLst>
                <a:ext uri="{FF2B5EF4-FFF2-40B4-BE49-F238E27FC236}">
                  <a16:creationId xmlns:a16="http://schemas.microsoft.com/office/drawing/2014/main" id="{35FFF0C2-1B89-481F-AB49-A870C42005A2}"/>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3" name="Šestiúhelník 42">
              <a:extLst>
                <a:ext uri="{FF2B5EF4-FFF2-40B4-BE49-F238E27FC236}">
                  <a16:creationId xmlns:a16="http://schemas.microsoft.com/office/drawing/2014/main" id="{91FFDBB8-E3F8-4C84-AAAD-06075C3587EA}"/>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4" name="Šestiúhelník 43">
              <a:extLst>
                <a:ext uri="{FF2B5EF4-FFF2-40B4-BE49-F238E27FC236}">
                  <a16:creationId xmlns:a16="http://schemas.microsoft.com/office/drawing/2014/main" id="{F0C0F930-4718-412B-9910-BD2CE075BF2F}"/>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5" name="Pravidelný pětiúhelník 44">
              <a:extLst>
                <a:ext uri="{FF2B5EF4-FFF2-40B4-BE49-F238E27FC236}">
                  <a16:creationId xmlns:a16="http://schemas.microsoft.com/office/drawing/2014/main" id="{350C07EC-4C51-4EDB-86DD-EE83E756F85D}"/>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6" name="Skupina 241">
            <a:extLst>
              <a:ext uri="{FF2B5EF4-FFF2-40B4-BE49-F238E27FC236}">
                <a16:creationId xmlns:a16="http://schemas.microsoft.com/office/drawing/2014/main" id="{9472DD55-BD8A-4CBB-A376-327B343A5A69}"/>
              </a:ext>
            </a:extLst>
          </p:cNvPr>
          <p:cNvGrpSpPr>
            <a:grpSpLocks/>
          </p:cNvGrpSpPr>
          <p:nvPr/>
        </p:nvGrpSpPr>
        <p:grpSpPr bwMode="auto">
          <a:xfrm>
            <a:off x="1919289" y="5353050"/>
            <a:ext cx="1152525" cy="1100138"/>
            <a:chOff x="4283968" y="5301208"/>
            <a:chExt cx="1584176" cy="1512168"/>
          </a:xfrm>
        </p:grpSpPr>
        <p:grpSp>
          <p:nvGrpSpPr>
            <p:cNvPr id="13355" name="Skupina 35">
              <a:extLst>
                <a:ext uri="{FF2B5EF4-FFF2-40B4-BE49-F238E27FC236}">
                  <a16:creationId xmlns:a16="http://schemas.microsoft.com/office/drawing/2014/main" id="{3F0C3C6F-7FAF-415D-A79F-C9361B3E7812}"/>
                </a:ext>
              </a:extLst>
            </p:cNvPr>
            <p:cNvGrpSpPr>
              <a:grpSpLocks/>
            </p:cNvGrpSpPr>
            <p:nvPr/>
          </p:nvGrpSpPr>
          <p:grpSpPr bwMode="auto">
            <a:xfrm>
              <a:off x="4283968" y="5373216"/>
              <a:ext cx="576064" cy="504056"/>
              <a:chOff x="4139952" y="4725144"/>
              <a:chExt cx="576064" cy="504056"/>
            </a:xfrm>
          </p:grpSpPr>
          <p:sp>
            <p:nvSpPr>
              <p:cNvPr id="72" name="Elipsa 71">
                <a:extLst>
                  <a:ext uri="{FF2B5EF4-FFF2-40B4-BE49-F238E27FC236}">
                    <a16:creationId xmlns:a16="http://schemas.microsoft.com/office/drawing/2014/main" id="{6DFD56D4-3909-4569-ACC1-B5EEFA2614F9}"/>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5" name="Elipsa 74">
                <a:extLst>
                  <a:ext uri="{FF2B5EF4-FFF2-40B4-BE49-F238E27FC236}">
                    <a16:creationId xmlns:a16="http://schemas.microsoft.com/office/drawing/2014/main" id="{256114F0-B767-4509-9FB7-0294C97353EA}"/>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6" name="Skupina 36">
              <a:extLst>
                <a:ext uri="{FF2B5EF4-FFF2-40B4-BE49-F238E27FC236}">
                  <a16:creationId xmlns:a16="http://schemas.microsoft.com/office/drawing/2014/main" id="{81DEEE6B-81E3-4B25-AF16-70C555C4C9FF}"/>
                </a:ext>
              </a:extLst>
            </p:cNvPr>
            <p:cNvGrpSpPr>
              <a:grpSpLocks/>
            </p:cNvGrpSpPr>
            <p:nvPr/>
          </p:nvGrpSpPr>
          <p:grpSpPr bwMode="auto">
            <a:xfrm>
              <a:off x="4283968" y="5733256"/>
              <a:ext cx="576064" cy="504056"/>
              <a:chOff x="4139952" y="4725144"/>
              <a:chExt cx="576064" cy="504056"/>
            </a:xfrm>
          </p:grpSpPr>
          <p:sp>
            <p:nvSpPr>
              <p:cNvPr id="70" name="Elipsa 69">
                <a:extLst>
                  <a:ext uri="{FF2B5EF4-FFF2-40B4-BE49-F238E27FC236}">
                    <a16:creationId xmlns:a16="http://schemas.microsoft.com/office/drawing/2014/main" id="{16A7147F-1AEC-4A08-B8DE-704B4E7AC000}"/>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1" name="Elipsa 70">
                <a:extLst>
                  <a:ext uri="{FF2B5EF4-FFF2-40B4-BE49-F238E27FC236}">
                    <a16:creationId xmlns:a16="http://schemas.microsoft.com/office/drawing/2014/main" id="{C0F20D18-CCEA-4283-A3B9-30719BFC2D56}"/>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7" name="Skupina 39">
              <a:extLst>
                <a:ext uri="{FF2B5EF4-FFF2-40B4-BE49-F238E27FC236}">
                  <a16:creationId xmlns:a16="http://schemas.microsoft.com/office/drawing/2014/main" id="{EF4D489D-578A-4FBA-9844-7B169C456A96}"/>
                </a:ext>
              </a:extLst>
            </p:cNvPr>
            <p:cNvGrpSpPr>
              <a:grpSpLocks/>
            </p:cNvGrpSpPr>
            <p:nvPr/>
          </p:nvGrpSpPr>
          <p:grpSpPr bwMode="auto">
            <a:xfrm>
              <a:off x="4788024" y="5445224"/>
              <a:ext cx="576064" cy="504056"/>
              <a:chOff x="4139952" y="4725144"/>
              <a:chExt cx="576064" cy="504056"/>
            </a:xfrm>
          </p:grpSpPr>
          <p:sp>
            <p:nvSpPr>
              <p:cNvPr id="68" name="Elipsa 67">
                <a:extLst>
                  <a:ext uri="{FF2B5EF4-FFF2-40B4-BE49-F238E27FC236}">
                    <a16:creationId xmlns:a16="http://schemas.microsoft.com/office/drawing/2014/main" id="{283C0D78-67C8-45FD-8B1F-3003DA6B3288}"/>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9" name="Elipsa 68">
                <a:extLst>
                  <a:ext uri="{FF2B5EF4-FFF2-40B4-BE49-F238E27FC236}">
                    <a16:creationId xmlns:a16="http://schemas.microsoft.com/office/drawing/2014/main" id="{A537573A-8893-4EAF-B1E3-9FE7E5253950}"/>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8" name="Skupina 42">
              <a:extLst>
                <a:ext uri="{FF2B5EF4-FFF2-40B4-BE49-F238E27FC236}">
                  <a16:creationId xmlns:a16="http://schemas.microsoft.com/office/drawing/2014/main" id="{E44298CE-084B-4FFB-BC12-E36E10278AD5}"/>
                </a:ext>
              </a:extLst>
            </p:cNvPr>
            <p:cNvGrpSpPr>
              <a:grpSpLocks/>
            </p:cNvGrpSpPr>
            <p:nvPr/>
          </p:nvGrpSpPr>
          <p:grpSpPr bwMode="auto">
            <a:xfrm>
              <a:off x="4355976" y="6093296"/>
              <a:ext cx="576064" cy="504056"/>
              <a:chOff x="4139952" y="4725144"/>
              <a:chExt cx="576064" cy="504056"/>
            </a:xfrm>
          </p:grpSpPr>
          <p:sp>
            <p:nvSpPr>
              <p:cNvPr id="66" name="Elipsa 65">
                <a:extLst>
                  <a:ext uri="{FF2B5EF4-FFF2-40B4-BE49-F238E27FC236}">
                    <a16:creationId xmlns:a16="http://schemas.microsoft.com/office/drawing/2014/main" id="{302FCEE3-CAD2-4535-8B44-D65AB1173DED}"/>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7" name="Elipsa 66">
                <a:extLst>
                  <a:ext uri="{FF2B5EF4-FFF2-40B4-BE49-F238E27FC236}">
                    <a16:creationId xmlns:a16="http://schemas.microsoft.com/office/drawing/2014/main" id="{F116DFB2-B0DB-4B05-B3AF-22A8EF784651}"/>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9" name="Skupina 45">
              <a:extLst>
                <a:ext uri="{FF2B5EF4-FFF2-40B4-BE49-F238E27FC236}">
                  <a16:creationId xmlns:a16="http://schemas.microsoft.com/office/drawing/2014/main" id="{FFF7019D-4C65-4931-8D8C-EC94942D4E2F}"/>
                </a:ext>
              </a:extLst>
            </p:cNvPr>
            <p:cNvGrpSpPr>
              <a:grpSpLocks/>
            </p:cNvGrpSpPr>
            <p:nvPr/>
          </p:nvGrpSpPr>
          <p:grpSpPr bwMode="auto">
            <a:xfrm>
              <a:off x="5292080" y="5661248"/>
              <a:ext cx="576064" cy="504056"/>
              <a:chOff x="4139952" y="4725144"/>
              <a:chExt cx="576064" cy="504056"/>
            </a:xfrm>
          </p:grpSpPr>
          <p:sp>
            <p:nvSpPr>
              <p:cNvPr id="64" name="Elipsa 63">
                <a:extLst>
                  <a:ext uri="{FF2B5EF4-FFF2-40B4-BE49-F238E27FC236}">
                    <a16:creationId xmlns:a16="http://schemas.microsoft.com/office/drawing/2014/main" id="{E2D0C0A1-B1A8-4EDA-9E75-58DB88863538}"/>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5" name="Elipsa 64">
                <a:extLst>
                  <a:ext uri="{FF2B5EF4-FFF2-40B4-BE49-F238E27FC236}">
                    <a16:creationId xmlns:a16="http://schemas.microsoft.com/office/drawing/2014/main" id="{B12D3688-1750-41E1-89A6-74EC26AB187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0" name="Skupina 48">
              <a:extLst>
                <a:ext uri="{FF2B5EF4-FFF2-40B4-BE49-F238E27FC236}">
                  <a16:creationId xmlns:a16="http://schemas.microsoft.com/office/drawing/2014/main" id="{27DE88A0-6DB5-426D-8C5D-81D7A48D8599}"/>
                </a:ext>
              </a:extLst>
            </p:cNvPr>
            <p:cNvGrpSpPr>
              <a:grpSpLocks/>
            </p:cNvGrpSpPr>
            <p:nvPr/>
          </p:nvGrpSpPr>
          <p:grpSpPr bwMode="auto">
            <a:xfrm>
              <a:off x="4716016" y="5949280"/>
              <a:ext cx="576064" cy="504056"/>
              <a:chOff x="4139952" y="4725144"/>
              <a:chExt cx="576064" cy="504056"/>
            </a:xfrm>
          </p:grpSpPr>
          <p:sp>
            <p:nvSpPr>
              <p:cNvPr id="62" name="Elipsa 61">
                <a:extLst>
                  <a:ext uri="{FF2B5EF4-FFF2-40B4-BE49-F238E27FC236}">
                    <a16:creationId xmlns:a16="http://schemas.microsoft.com/office/drawing/2014/main" id="{6741FFFB-F8E6-4996-96FC-61E9AA181E95}"/>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3" name="Elipsa 62">
                <a:extLst>
                  <a:ext uri="{FF2B5EF4-FFF2-40B4-BE49-F238E27FC236}">
                    <a16:creationId xmlns:a16="http://schemas.microsoft.com/office/drawing/2014/main" id="{D3421D5A-FD42-4E61-93F5-3A7AB9319744}"/>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1" name="Skupina 51">
              <a:extLst>
                <a:ext uri="{FF2B5EF4-FFF2-40B4-BE49-F238E27FC236}">
                  <a16:creationId xmlns:a16="http://schemas.microsoft.com/office/drawing/2014/main" id="{D74EBF02-2A79-4259-B7E4-7598B8DE96F6}"/>
                </a:ext>
              </a:extLst>
            </p:cNvPr>
            <p:cNvGrpSpPr>
              <a:grpSpLocks/>
            </p:cNvGrpSpPr>
            <p:nvPr/>
          </p:nvGrpSpPr>
          <p:grpSpPr bwMode="auto">
            <a:xfrm>
              <a:off x="5220072" y="6165304"/>
              <a:ext cx="576064" cy="504056"/>
              <a:chOff x="4139952" y="4725144"/>
              <a:chExt cx="576064" cy="504056"/>
            </a:xfrm>
          </p:grpSpPr>
          <p:sp>
            <p:nvSpPr>
              <p:cNvPr id="60" name="Elipsa 59">
                <a:extLst>
                  <a:ext uri="{FF2B5EF4-FFF2-40B4-BE49-F238E27FC236}">
                    <a16:creationId xmlns:a16="http://schemas.microsoft.com/office/drawing/2014/main" id="{AD0AFBD2-9F57-4E48-8375-83F47F803E37}"/>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1" name="Elipsa 60">
                <a:extLst>
                  <a:ext uri="{FF2B5EF4-FFF2-40B4-BE49-F238E27FC236}">
                    <a16:creationId xmlns:a16="http://schemas.microsoft.com/office/drawing/2014/main" id="{D1D4AB84-BAAF-421E-A81B-4C495BE582C0}"/>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2" name="Skupina 54">
              <a:extLst>
                <a:ext uri="{FF2B5EF4-FFF2-40B4-BE49-F238E27FC236}">
                  <a16:creationId xmlns:a16="http://schemas.microsoft.com/office/drawing/2014/main" id="{1E667A91-F722-47A2-BD3D-9549BE3C692E}"/>
                </a:ext>
              </a:extLst>
            </p:cNvPr>
            <p:cNvGrpSpPr>
              <a:grpSpLocks/>
            </p:cNvGrpSpPr>
            <p:nvPr/>
          </p:nvGrpSpPr>
          <p:grpSpPr bwMode="auto">
            <a:xfrm>
              <a:off x="5148064" y="5301208"/>
              <a:ext cx="576064" cy="504056"/>
              <a:chOff x="4139952" y="4725144"/>
              <a:chExt cx="576064" cy="504056"/>
            </a:xfrm>
          </p:grpSpPr>
          <p:sp>
            <p:nvSpPr>
              <p:cNvPr id="58" name="Elipsa 57">
                <a:extLst>
                  <a:ext uri="{FF2B5EF4-FFF2-40B4-BE49-F238E27FC236}">
                    <a16:creationId xmlns:a16="http://schemas.microsoft.com/office/drawing/2014/main" id="{A6209E98-64F4-4863-956B-3A07AD023CBD}"/>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59" name="Elipsa 58">
                <a:extLst>
                  <a:ext uri="{FF2B5EF4-FFF2-40B4-BE49-F238E27FC236}">
                    <a16:creationId xmlns:a16="http://schemas.microsoft.com/office/drawing/2014/main" id="{FEDC30BD-3D10-4B2D-A7FB-06B1E26E2D1E}"/>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3" name="Skupina 57">
              <a:extLst>
                <a:ext uri="{FF2B5EF4-FFF2-40B4-BE49-F238E27FC236}">
                  <a16:creationId xmlns:a16="http://schemas.microsoft.com/office/drawing/2014/main" id="{8B633467-515F-4746-86BE-0B202799A95B}"/>
                </a:ext>
              </a:extLst>
            </p:cNvPr>
            <p:cNvGrpSpPr>
              <a:grpSpLocks/>
            </p:cNvGrpSpPr>
            <p:nvPr/>
          </p:nvGrpSpPr>
          <p:grpSpPr bwMode="auto">
            <a:xfrm>
              <a:off x="4716016" y="6309320"/>
              <a:ext cx="576064" cy="504056"/>
              <a:chOff x="4139952" y="4725144"/>
              <a:chExt cx="576064" cy="504056"/>
            </a:xfrm>
          </p:grpSpPr>
          <p:sp>
            <p:nvSpPr>
              <p:cNvPr id="56" name="Elipsa 55">
                <a:extLst>
                  <a:ext uri="{FF2B5EF4-FFF2-40B4-BE49-F238E27FC236}">
                    <a16:creationId xmlns:a16="http://schemas.microsoft.com/office/drawing/2014/main" id="{F791D419-7839-492F-9974-53B826C92826}"/>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57" name="Elipsa 56">
                <a:extLst>
                  <a:ext uri="{FF2B5EF4-FFF2-40B4-BE49-F238E27FC236}">
                    <a16:creationId xmlns:a16="http://schemas.microsoft.com/office/drawing/2014/main" id="{2ABC8B78-EB1D-471E-896C-96F4E35ECFCA}"/>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sp>
        <p:nvSpPr>
          <p:cNvPr id="76" name="TextovéPole 75">
            <a:extLst>
              <a:ext uri="{FF2B5EF4-FFF2-40B4-BE49-F238E27FC236}">
                <a16:creationId xmlns:a16="http://schemas.microsoft.com/office/drawing/2014/main" id="{DF8BA422-7155-4F36-88B6-47E5D2AD9E33}"/>
              </a:ext>
            </a:extLst>
          </p:cNvPr>
          <p:cNvSpPr txBox="1">
            <a:spLocks noChangeArrowheads="1"/>
          </p:cNvSpPr>
          <p:nvPr/>
        </p:nvSpPr>
        <p:spPr bwMode="auto">
          <a:xfrm>
            <a:off x="3432175" y="4652964"/>
            <a:ext cx="1004888"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a:latin typeface="Arial" panose="020B0604020202020204" pitchFamily="34" charset="0"/>
              </a:rPr>
              <a:t>LEPTIN</a:t>
            </a:r>
          </a:p>
        </p:txBody>
      </p:sp>
      <p:sp>
        <p:nvSpPr>
          <p:cNvPr id="120" name="TextovéPole 119">
            <a:extLst>
              <a:ext uri="{FF2B5EF4-FFF2-40B4-BE49-F238E27FC236}">
                <a16:creationId xmlns:a16="http://schemas.microsoft.com/office/drawing/2014/main" id="{C57A35F5-2EAE-480F-B6B1-91AFE07C47F8}"/>
              </a:ext>
            </a:extLst>
          </p:cNvPr>
          <p:cNvSpPr txBox="1">
            <a:spLocks noChangeArrowheads="1"/>
          </p:cNvSpPr>
          <p:nvPr/>
        </p:nvSpPr>
        <p:spPr bwMode="auto">
          <a:xfrm>
            <a:off x="2192979" y="6505576"/>
            <a:ext cx="570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WAT</a:t>
            </a:r>
          </a:p>
        </p:txBody>
      </p:sp>
      <p:sp>
        <p:nvSpPr>
          <p:cNvPr id="121" name="TextovéPole 120">
            <a:extLst>
              <a:ext uri="{FF2B5EF4-FFF2-40B4-BE49-F238E27FC236}">
                <a16:creationId xmlns:a16="http://schemas.microsoft.com/office/drawing/2014/main" id="{9FD2C681-9344-450A-9764-F8580A9F4297}"/>
              </a:ext>
            </a:extLst>
          </p:cNvPr>
          <p:cNvSpPr txBox="1">
            <a:spLocks noChangeArrowheads="1"/>
          </p:cNvSpPr>
          <p:nvPr/>
        </p:nvSpPr>
        <p:spPr bwMode="auto">
          <a:xfrm>
            <a:off x="8016477" y="6550026"/>
            <a:ext cx="13628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NADLEDVINA</a:t>
            </a:r>
          </a:p>
        </p:txBody>
      </p:sp>
      <p:sp>
        <p:nvSpPr>
          <p:cNvPr id="6" name="Volný tvar 5">
            <a:extLst>
              <a:ext uri="{FF2B5EF4-FFF2-40B4-BE49-F238E27FC236}">
                <a16:creationId xmlns:a16="http://schemas.microsoft.com/office/drawing/2014/main" id="{8DC316B1-AD53-42EF-A2AF-2ED0F38DFD00}"/>
              </a:ext>
            </a:extLst>
          </p:cNvPr>
          <p:cNvSpPr/>
          <p:nvPr/>
        </p:nvSpPr>
        <p:spPr>
          <a:xfrm>
            <a:off x="3711575" y="692150"/>
            <a:ext cx="5913438" cy="2820988"/>
          </a:xfrm>
          <a:custGeom>
            <a:avLst/>
            <a:gdLst>
              <a:gd name="connsiteX0" fmla="*/ 105833 w 4282016"/>
              <a:gd name="connsiteY0" fmla="*/ 110067 h 2042584"/>
              <a:gd name="connsiteX1" fmla="*/ 410633 w 4282016"/>
              <a:gd name="connsiteY1" fmla="*/ 8467 h 2042584"/>
              <a:gd name="connsiteX2" fmla="*/ 1032933 w 4282016"/>
              <a:gd name="connsiteY2" fmla="*/ 59267 h 2042584"/>
              <a:gd name="connsiteX3" fmla="*/ 2137833 w 4282016"/>
              <a:gd name="connsiteY3" fmla="*/ 300567 h 2042584"/>
              <a:gd name="connsiteX4" fmla="*/ 2874433 w 4282016"/>
              <a:gd name="connsiteY4" fmla="*/ 668867 h 2042584"/>
              <a:gd name="connsiteX5" fmla="*/ 3382433 w 4282016"/>
              <a:gd name="connsiteY5" fmla="*/ 986367 h 2042584"/>
              <a:gd name="connsiteX6" fmla="*/ 4030133 w 4282016"/>
              <a:gd name="connsiteY6" fmla="*/ 1265767 h 2042584"/>
              <a:gd name="connsiteX7" fmla="*/ 4271433 w 4282016"/>
              <a:gd name="connsiteY7" fmla="*/ 1507067 h 2042584"/>
              <a:gd name="connsiteX8" fmla="*/ 3966633 w 4282016"/>
              <a:gd name="connsiteY8" fmla="*/ 1761067 h 2042584"/>
              <a:gd name="connsiteX9" fmla="*/ 2849033 w 4282016"/>
              <a:gd name="connsiteY9" fmla="*/ 2015067 h 2042584"/>
              <a:gd name="connsiteX10" fmla="*/ 2798233 w 4282016"/>
              <a:gd name="connsiteY10" fmla="*/ 1926167 h 2042584"/>
              <a:gd name="connsiteX11" fmla="*/ 2468033 w 4282016"/>
              <a:gd name="connsiteY11" fmla="*/ 1761067 h 2042584"/>
              <a:gd name="connsiteX12" fmla="*/ 1680633 w 4282016"/>
              <a:gd name="connsiteY12" fmla="*/ 1430867 h 2042584"/>
              <a:gd name="connsiteX13" fmla="*/ 1032933 w 4282016"/>
              <a:gd name="connsiteY13" fmla="*/ 986367 h 2042584"/>
              <a:gd name="connsiteX14" fmla="*/ 524933 w 4282016"/>
              <a:gd name="connsiteY14" fmla="*/ 668867 h 2042584"/>
              <a:gd name="connsiteX15" fmla="*/ 67733 w 4282016"/>
              <a:gd name="connsiteY15" fmla="*/ 541867 h 2042584"/>
              <a:gd name="connsiteX16" fmla="*/ 118533 w 4282016"/>
              <a:gd name="connsiteY16" fmla="*/ 249767 h 2042584"/>
              <a:gd name="connsiteX17" fmla="*/ 105833 w 4282016"/>
              <a:gd name="connsiteY17" fmla="*/ 110067 h 20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016" h="2042584">
                <a:moveTo>
                  <a:pt x="105833" y="110067"/>
                </a:moveTo>
                <a:cubicBezTo>
                  <a:pt x="154516" y="69850"/>
                  <a:pt x="256116" y="16934"/>
                  <a:pt x="410633" y="8467"/>
                </a:cubicBezTo>
                <a:cubicBezTo>
                  <a:pt x="565150" y="0"/>
                  <a:pt x="745066" y="10584"/>
                  <a:pt x="1032933" y="59267"/>
                </a:cubicBezTo>
                <a:cubicBezTo>
                  <a:pt x="1320800" y="107950"/>
                  <a:pt x="1830916" y="198967"/>
                  <a:pt x="2137833" y="300567"/>
                </a:cubicBezTo>
                <a:cubicBezTo>
                  <a:pt x="2444750" y="402167"/>
                  <a:pt x="2667000" y="554567"/>
                  <a:pt x="2874433" y="668867"/>
                </a:cubicBezTo>
                <a:cubicBezTo>
                  <a:pt x="3081866" y="783167"/>
                  <a:pt x="3189816" y="886884"/>
                  <a:pt x="3382433" y="986367"/>
                </a:cubicBezTo>
                <a:cubicBezTo>
                  <a:pt x="3575050" y="1085850"/>
                  <a:pt x="3881966" y="1178984"/>
                  <a:pt x="4030133" y="1265767"/>
                </a:cubicBezTo>
                <a:cubicBezTo>
                  <a:pt x="4178300" y="1352550"/>
                  <a:pt x="4282016" y="1424517"/>
                  <a:pt x="4271433" y="1507067"/>
                </a:cubicBezTo>
                <a:cubicBezTo>
                  <a:pt x="4260850" y="1589617"/>
                  <a:pt x="4203700" y="1676400"/>
                  <a:pt x="3966633" y="1761067"/>
                </a:cubicBezTo>
                <a:cubicBezTo>
                  <a:pt x="3729566" y="1845734"/>
                  <a:pt x="3043766" y="1987550"/>
                  <a:pt x="2849033" y="2015067"/>
                </a:cubicBezTo>
                <a:cubicBezTo>
                  <a:pt x="2654300" y="2042584"/>
                  <a:pt x="2861733" y="1968500"/>
                  <a:pt x="2798233" y="1926167"/>
                </a:cubicBezTo>
                <a:cubicBezTo>
                  <a:pt x="2734733" y="1883834"/>
                  <a:pt x="2654300" y="1843617"/>
                  <a:pt x="2468033" y="1761067"/>
                </a:cubicBezTo>
                <a:cubicBezTo>
                  <a:pt x="2281766" y="1678517"/>
                  <a:pt x="1919816" y="1559984"/>
                  <a:pt x="1680633" y="1430867"/>
                </a:cubicBezTo>
                <a:cubicBezTo>
                  <a:pt x="1441450" y="1301750"/>
                  <a:pt x="1225550" y="1113367"/>
                  <a:pt x="1032933" y="986367"/>
                </a:cubicBezTo>
                <a:cubicBezTo>
                  <a:pt x="840316" y="859367"/>
                  <a:pt x="685800" y="742950"/>
                  <a:pt x="524933" y="668867"/>
                </a:cubicBezTo>
                <a:cubicBezTo>
                  <a:pt x="364066" y="594784"/>
                  <a:pt x="135466" y="611717"/>
                  <a:pt x="67733" y="541867"/>
                </a:cubicBezTo>
                <a:cubicBezTo>
                  <a:pt x="0" y="472017"/>
                  <a:pt x="110066" y="321734"/>
                  <a:pt x="118533" y="249767"/>
                </a:cubicBezTo>
                <a:cubicBezTo>
                  <a:pt x="127000" y="177800"/>
                  <a:pt x="57150" y="150284"/>
                  <a:pt x="105833" y="110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 name="Volný tvar 6">
            <a:extLst>
              <a:ext uri="{FF2B5EF4-FFF2-40B4-BE49-F238E27FC236}">
                <a16:creationId xmlns:a16="http://schemas.microsoft.com/office/drawing/2014/main" id="{629F419F-9146-41B8-A392-418C453C5183}"/>
              </a:ext>
            </a:extLst>
          </p:cNvPr>
          <p:cNvSpPr/>
          <p:nvPr/>
        </p:nvSpPr>
        <p:spPr>
          <a:xfrm>
            <a:off x="3606801" y="1504951"/>
            <a:ext cx="4676775" cy="3503613"/>
          </a:xfrm>
          <a:custGeom>
            <a:avLst/>
            <a:gdLst>
              <a:gd name="connsiteX0" fmla="*/ 520700 w 3702050"/>
              <a:gd name="connsiteY0" fmla="*/ 48683 h 2772833"/>
              <a:gd name="connsiteX1" fmla="*/ 381000 w 3702050"/>
              <a:gd name="connsiteY1" fmla="*/ 48683 h 2772833"/>
              <a:gd name="connsiteX2" fmla="*/ 203200 w 3702050"/>
              <a:gd name="connsiteY2" fmla="*/ 340783 h 2772833"/>
              <a:gd name="connsiteX3" fmla="*/ 25400 w 3702050"/>
              <a:gd name="connsiteY3" fmla="*/ 569383 h 2772833"/>
              <a:gd name="connsiteX4" fmla="*/ 101600 w 3702050"/>
              <a:gd name="connsiteY4" fmla="*/ 874183 h 2772833"/>
              <a:gd name="connsiteX5" fmla="*/ 635000 w 3702050"/>
              <a:gd name="connsiteY5" fmla="*/ 1204383 h 2772833"/>
              <a:gd name="connsiteX6" fmla="*/ 1346200 w 3702050"/>
              <a:gd name="connsiteY6" fmla="*/ 1471083 h 2772833"/>
              <a:gd name="connsiteX7" fmla="*/ 1866900 w 3702050"/>
              <a:gd name="connsiteY7" fmla="*/ 1648883 h 2772833"/>
              <a:gd name="connsiteX8" fmla="*/ 2387600 w 3702050"/>
              <a:gd name="connsiteY8" fmla="*/ 2004483 h 2772833"/>
              <a:gd name="connsiteX9" fmla="*/ 2387600 w 3702050"/>
              <a:gd name="connsiteY9" fmla="*/ 2296583 h 2772833"/>
              <a:gd name="connsiteX10" fmla="*/ 2260600 w 3702050"/>
              <a:gd name="connsiteY10" fmla="*/ 2436283 h 2772833"/>
              <a:gd name="connsiteX11" fmla="*/ 2247900 w 3702050"/>
              <a:gd name="connsiteY11" fmla="*/ 2614083 h 2772833"/>
              <a:gd name="connsiteX12" fmla="*/ 2590800 w 3702050"/>
              <a:gd name="connsiteY12" fmla="*/ 2690283 h 2772833"/>
              <a:gd name="connsiteX13" fmla="*/ 3378200 w 3702050"/>
              <a:gd name="connsiteY13" fmla="*/ 2741083 h 2772833"/>
              <a:gd name="connsiteX14" fmla="*/ 3670300 w 3702050"/>
              <a:gd name="connsiteY14" fmla="*/ 2499783 h 2772833"/>
              <a:gd name="connsiteX15" fmla="*/ 3568700 w 3702050"/>
              <a:gd name="connsiteY15" fmla="*/ 2233083 h 2772833"/>
              <a:gd name="connsiteX16" fmla="*/ 3238500 w 3702050"/>
              <a:gd name="connsiteY16" fmla="*/ 2118783 h 2772833"/>
              <a:gd name="connsiteX17" fmla="*/ 2768600 w 3702050"/>
              <a:gd name="connsiteY17" fmla="*/ 2156883 h 2772833"/>
              <a:gd name="connsiteX18" fmla="*/ 2565400 w 3702050"/>
              <a:gd name="connsiteY18" fmla="*/ 2055283 h 2772833"/>
              <a:gd name="connsiteX19" fmla="*/ 2565400 w 3702050"/>
              <a:gd name="connsiteY19" fmla="*/ 1826683 h 2772833"/>
              <a:gd name="connsiteX20" fmla="*/ 3060700 w 3702050"/>
              <a:gd name="connsiteY20" fmla="*/ 1585383 h 2772833"/>
              <a:gd name="connsiteX21" fmla="*/ 3403600 w 3702050"/>
              <a:gd name="connsiteY21" fmla="*/ 1458383 h 2772833"/>
              <a:gd name="connsiteX22" fmla="*/ 2997200 w 3702050"/>
              <a:gd name="connsiteY22" fmla="*/ 1331383 h 2772833"/>
              <a:gd name="connsiteX23" fmla="*/ 2489200 w 3702050"/>
              <a:gd name="connsiteY23" fmla="*/ 1102783 h 2772833"/>
              <a:gd name="connsiteX24" fmla="*/ 1816100 w 3702050"/>
              <a:gd name="connsiteY24" fmla="*/ 785283 h 2772833"/>
              <a:gd name="connsiteX25" fmla="*/ 1257300 w 3702050"/>
              <a:gd name="connsiteY25" fmla="*/ 353483 h 2772833"/>
              <a:gd name="connsiteX26" fmla="*/ 774700 w 3702050"/>
              <a:gd name="connsiteY26" fmla="*/ 112183 h 2772833"/>
              <a:gd name="connsiteX27" fmla="*/ 520700 w 3702050"/>
              <a:gd name="connsiteY27" fmla="*/ 48683 h 27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02050" h="2772833">
                <a:moveTo>
                  <a:pt x="520700" y="48683"/>
                </a:moveTo>
                <a:cubicBezTo>
                  <a:pt x="455083" y="38100"/>
                  <a:pt x="433917" y="0"/>
                  <a:pt x="381000" y="48683"/>
                </a:cubicBezTo>
                <a:cubicBezTo>
                  <a:pt x="328083" y="97366"/>
                  <a:pt x="262467" y="254000"/>
                  <a:pt x="203200" y="340783"/>
                </a:cubicBezTo>
                <a:cubicBezTo>
                  <a:pt x="143933" y="427566"/>
                  <a:pt x="42333" y="480483"/>
                  <a:pt x="25400" y="569383"/>
                </a:cubicBezTo>
                <a:cubicBezTo>
                  <a:pt x="8467" y="658283"/>
                  <a:pt x="0" y="768350"/>
                  <a:pt x="101600" y="874183"/>
                </a:cubicBezTo>
                <a:cubicBezTo>
                  <a:pt x="203200" y="980016"/>
                  <a:pt x="427567" y="1104900"/>
                  <a:pt x="635000" y="1204383"/>
                </a:cubicBezTo>
                <a:cubicBezTo>
                  <a:pt x="842433" y="1303866"/>
                  <a:pt x="1140883" y="1397000"/>
                  <a:pt x="1346200" y="1471083"/>
                </a:cubicBezTo>
                <a:cubicBezTo>
                  <a:pt x="1551517" y="1545166"/>
                  <a:pt x="1693333" y="1559983"/>
                  <a:pt x="1866900" y="1648883"/>
                </a:cubicBezTo>
                <a:cubicBezTo>
                  <a:pt x="2040467" y="1737783"/>
                  <a:pt x="2300817" y="1896533"/>
                  <a:pt x="2387600" y="2004483"/>
                </a:cubicBezTo>
                <a:cubicBezTo>
                  <a:pt x="2474383" y="2112433"/>
                  <a:pt x="2408767" y="2224616"/>
                  <a:pt x="2387600" y="2296583"/>
                </a:cubicBezTo>
                <a:cubicBezTo>
                  <a:pt x="2366433" y="2368550"/>
                  <a:pt x="2283883" y="2383366"/>
                  <a:pt x="2260600" y="2436283"/>
                </a:cubicBezTo>
                <a:cubicBezTo>
                  <a:pt x="2237317" y="2489200"/>
                  <a:pt x="2192867" y="2571750"/>
                  <a:pt x="2247900" y="2614083"/>
                </a:cubicBezTo>
                <a:cubicBezTo>
                  <a:pt x="2302933" y="2656416"/>
                  <a:pt x="2402417" y="2669116"/>
                  <a:pt x="2590800" y="2690283"/>
                </a:cubicBezTo>
                <a:cubicBezTo>
                  <a:pt x="2779183" y="2711450"/>
                  <a:pt x="3198283" y="2772833"/>
                  <a:pt x="3378200" y="2741083"/>
                </a:cubicBezTo>
                <a:cubicBezTo>
                  <a:pt x="3558117" y="2709333"/>
                  <a:pt x="3638550" y="2584450"/>
                  <a:pt x="3670300" y="2499783"/>
                </a:cubicBezTo>
                <a:cubicBezTo>
                  <a:pt x="3702050" y="2415116"/>
                  <a:pt x="3640667" y="2296583"/>
                  <a:pt x="3568700" y="2233083"/>
                </a:cubicBezTo>
                <a:cubicBezTo>
                  <a:pt x="3496733" y="2169583"/>
                  <a:pt x="3371850" y="2131483"/>
                  <a:pt x="3238500" y="2118783"/>
                </a:cubicBezTo>
                <a:cubicBezTo>
                  <a:pt x="3105150" y="2106083"/>
                  <a:pt x="2880783" y="2167466"/>
                  <a:pt x="2768600" y="2156883"/>
                </a:cubicBezTo>
                <a:cubicBezTo>
                  <a:pt x="2656417" y="2146300"/>
                  <a:pt x="2599267" y="2110316"/>
                  <a:pt x="2565400" y="2055283"/>
                </a:cubicBezTo>
                <a:cubicBezTo>
                  <a:pt x="2531533" y="2000250"/>
                  <a:pt x="2482850" y="1905000"/>
                  <a:pt x="2565400" y="1826683"/>
                </a:cubicBezTo>
                <a:cubicBezTo>
                  <a:pt x="2647950" y="1748366"/>
                  <a:pt x="2921000" y="1646766"/>
                  <a:pt x="3060700" y="1585383"/>
                </a:cubicBezTo>
                <a:cubicBezTo>
                  <a:pt x="3200400" y="1524000"/>
                  <a:pt x="3414183" y="1500716"/>
                  <a:pt x="3403600" y="1458383"/>
                </a:cubicBezTo>
                <a:cubicBezTo>
                  <a:pt x="3393017" y="1416050"/>
                  <a:pt x="3149600" y="1390650"/>
                  <a:pt x="2997200" y="1331383"/>
                </a:cubicBezTo>
                <a:cubicBezTo>
                  <a:pt x="2844800" y="1272116"/>
                  <a:pt x="2489200" y="1102783"/>
                  <a:pt x="2489200" y="1102783"/>
                </a:cubicBezTo>
                <a:cubicBezTo>
                  <a:pt x="2292350" y="1011766"/>
                  <a:pt x="2021417" y="910166"/>
                  <a:pt x="1816100" y="785283"/>
                </a:cubicBezTo>
                <a:cubicBezTo>
                  <a:pt x="1610783" y="660400"/>
                  <a:pt x="1430867" y="465666"/>
                  <a:pt x="1257300" y="353483"/>
                </a:cubicBezTo>
                <a:cubicBezTo>
                  <a:pt x="1083733" y="241300"/>
                  <a:pt x="893233" y="162983"/>
                  <a:pt x="774700" y="112183"/>
                </a:cubicBezTo>
                <a:cubicBezTo>
                  <a:pt x="656167" y="61383"/>
                  <a:pt x="586317" y="59266"/>
                  <a:pt x="520700" y="48683"/>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 name="Volný tvar 7">
            <a:extLst>
              <a:ext uri="{FF2B5EF4-FFF2-40B4-BE49-F238E27FC236}">
                <a16:creationId xmlns:a16="http://schemas.microsoft.com/office/drawing/2014/main" id="{78250111-BF71-4348-991D-57814CF8A25E}"/>
              </a:ext>
            </a:extLst>
          </p:cNvPr>
          <p:cNvSpPr/>
          <p:nvPr/>
        </p:nvSpPr>
        <p:spPr>
          <a:xfrm>
            <a:off x="4195763" y="2967039"/>
            <a:ext cx="2519362" cy="1938337"/>
          </a:xfrm>
          <a:custGeom>
            <a:avLst/>
            <a:gdLst>
              <a:gd name="connsiteX0" fmla="*/ 135467 w 1993900"/>
              <a:gd name="connsiteY0" fmla="*/ 16933 h 1534583"/>
              <a:gd name="connsiteX1" fmla="*/ 173567 w 1993900"/>
              <a:gd name="connsiteY1" fmla="*/ 156633 h 1534583"/>
              <a:gd name="connsiteX2" fmla="*/ 59267 w 1993900"/>
              <a:gd name="connsiteY2" fmla="*/ 270933 h 1534583"/>
              <a:gd name="connsiteX3" fmla="*/ 529167 w 1993900"/>
              <a:gd name="connsiteY3" fmla="*/ 334433 h 1534583"/>
              <a:gd name="connsiteX4" fmla="*/ 1113367 w 1993900"/>
              <a:gd name="connsiteY4" fmla="*/ 436033 h 1534583"/>
              <a:gd name="connsiteX5" fmla="*/ 1621367 w 1993900"/>
              <a:gd name="connsiteY5" fmla="*/ 855133 h 1534583"/>
              <a:gd name="connsiteX6" fmla="*/ 1684867 w 1993900"/>
              <a:gd name="connsiteY6" fmla="*/ 969433 h 1534583"/>
              <a:gd name="connsiteX7" fmla="*/ 1456267 w 1993900"/>
              <a:gd name="connsiteY7" fmla="*/ 944033 h 1534583"/>
              <a:gd name="connsiteX8" fmla="*/ 1138767 w 1993900"/>
              <a:gd name="connsiteY8" fmla="*/ 994833 h 1534583"/>
              <a:gd name="connsiteX9" fmla="*/ 1049867 w 1993900"/>
              <a:gd name="connsiteY9" fmla="*/ 1274233 h 1534583"/>
              <a:gd name="connsiteX10" fmla="*/ 1291167 w 1993900"/>
              <a:gd name="connsiteY10" fmla="*/ 1502833 h 1534583"/>
              <a:gd name="connsiteX11" fmla="*/ 1786467 w 1993900"/>
              <a:gd name="connsiteY11" fmla="*/ 1464733 h 1534583"/>
              <a:gd name="connsiteX12" fmla="*/ 1799167 w 1993900"/>
              <a:gd name="connsiteY12" fmla="*/ 1375833 h 1534583"/>
              <a:gd name="connsiteX13" fmla="*/ 1837267 w 1993900"/>
              <a:gd name="connsiteY13" fmla="*/ 1274233 h 1534583"/>
              <a:gd name="connsiteX14" fmla="*/ 1938867 w 1993900"/>
              <a:gd name="connsiteY14" fmla="*/ 1147233 h 1534583"/>
              <a:gd name="connsiteX15" fmla="*/ 1976967 w 1993900"/>
              <a:gd name="connsiteY15" fmla="*/ 905933 h 1534583"/>
              <a:gd name="connsiteX16" fmla="*/ 1837267 w 1993900"/>
              <a:gd name="connsiteY16" fmla="*/ 753533 h 1534583"/>
              <a:gd name="connsiteX17" fmla="*/ 1278467 w 1993900"/>
              <a:gd name="connsiteY17" fmla="*/ 410633 h 1534583"/>
              <a:gd name="connsiteX18" fmla="*/ 706967 w 1993900"/>
              <a:gd name="connsiteY18" fmla="*/ 258233 h 1534583"/>
              <a:gd name="connsiteX19" fmla="*/ 135467 w 1993900"/>
              <a:gd name="connsiteY19" fmla="*/ 16933 h 15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93900" h="1534583">
                <a:moveTo>
                  <a:pt x="135467" y="16933"/>
                </a:moveTo>
                <a:cubicBezTo>
                  <a:pt x="46567" y="0"/>
                  <a:pt x="186267" y="114300"/>
                  <a:pt x="173567" y="156633"/>
                </a:cubicBezTo>
                <a:cubicBezTo>
                  <a:pt x="160867" y="198966"/>
                  <a:pt x="0" y="241300"/>
                  <a:pt x="59267" y="270933"/>
                </a:cubicBezTo>
                <a:cubicBezTo>
                  <a:pt x="118534" y="300566"/>
                  <a:pt x="353484" y="306916"/>
                  <a:pt x="529167" y="334433"/>
                </a:cubicBezTo>
                <a:cubicBezTo>
                  <a:pt x="704850" y="361950"/>
                  <a:pt x="931334" y="349250"/>
                  <a:pt x="1113367" y="436033"/>
                </a:cubicBezTo>
                <a:cubicBezTo>
                  <a:pt x="1295400" y="522816"/>
                  <a:pt x="1526117" y="766233"/>
                  <a:pt x="1621367" y="855133"/>
                </a:cubicBezTo>
                <a:cubicBezTo>
                  <a:pt x="1716617" y="944033"/>
                  <a:pt x="1712384" y="954616"/>
                  <a:pt x="1684867" y="969433"/>
                </a:cubicBezTo>
                <a:cubicBezTo>
                  <a:pt x="1657350" y="984250"/>
                  <a:pt x="1547284" y="939800"/>
                  <a:pt x="1456267" y="944033"/>
                </a:cubicBezTo>
                <a:cubicBezTo>
                  <a:pt x="1365250" y="948266"/>
                  <a:pt x="1206500" y="939800"/>
                  <a:pt x="1138767" y="994833"/>
                </a:cubicBezTo>
                <a:cubicBezTo>
                  <a:pt x="1071034" y="1049866"/>
                  <a:pt x="1024467" y="1189566"/>
                  <a:pt x="1049867" y="1274233"/>
                </a:cubicBezTo>
                <a:cubicBezTo>
                  <a:pt x="1075267" y="1358900"/>
                  <a:pt x="1168400" y="1471083"/>
                  <a:pt x="1291167" y="1502833"/>
                </a:cubicBezTo>
                <a:cubicBezTo>
                  <a:pt x="1413934" y="1534583"/>
                  <a:pt x="1701800" y="1485900"/>
                  <a:pt x="1786467" y="1464733"/>
                </a:cubicBezTo>
                <a:cubicBezTo>
                  <a:pt x="1871134" y="1443566"/>
                  <a:pt x="1790700" y="1407583"/>
                  <a:pt x="1799167" y="1375833"/>
                </a:cubicBezTo>
                <a:cubicBezTo>
                  <a:pt x="1807634" y="1344083"/>
                  <a:pt x="1813984" y="1312333"/>
                  <a:pt x="1837267" y="1274233"/>
                </a:cubicBezTo>
                <a:cubicBezTo>
                  <a:pt x="1860550" y="1236133"/>
                  <a:pt x="1915584" y="1208616"/>
                  <a:pt x="1938867" y="1147233"/>
                </a:cubicBezTo>
                <a:cubicBezTo>
                  <a:pt x="1962150" y="1085850"/>
                  <a:pt x="1993900" y="971550"/>
                  <a:pt x="1976967" y="905933"/>
                </a:cubicBezTo>
                <a:cubicBezTo>
                  <a:pt x="1960034" y="840316"/>
                  <a:pt x="1953684" y="836083"/>
                  <a:pt x="1837267" y="753533"/>
                </a:cubicBezTo>
                <a:cubicBezTo>
                  <a:pt x="1720850" y="670983"/>
                  <a:pt x="1466850" y="493183"/>
                  <a:pt x="1278467" y="410633"/>
                </a:cubicBezTo>
                <a:cubicBezTo>
                  <a:pt x="1090084" y="328083"/>
                  <a:pt x="895350" y="325966"/>
                  <a:pt x="706967" y="258233"/>
                </a:cubicBezTo>
                <a:cubicBezTo>
                  <a:pt x="518584" y="190500"/>
                  <a:pt x="224367" y="33866"/>
                  <a:pt x="135467" y="16933"/>
                </a:cubicBez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 name="Volný tvar 8">
            <a:extLst>
              <a:ext uri="{FF2B5EF4-FFF2-40B4-BE49-F238E27FC236}">
                <a16:creationId xmlns:a16="http://schemas.microsoft.com/office/drawing/2014/main" id="{DCFD7477-958C-4F36-8489-12F6BE0FE4FD}"/>
              </a:ext>
            </a:extLst>
          </p:cNvPr>
          <p:cNvSpPr/>
          <p:nvPr/>
        </p:nvSpPr>
        <p:spPr>
          <a:xfrm>
            <a:off x="2711451" y="692150"/>
            <a:ext cx="1819275" cy="2616200"/>
          </a:xfrm>
          <a:custGeom>
            <a:avLst/>
            <a:gdLst>
              <a:gd name="connsiteX0" fmla="*/ 239183 w 1274233"/>
              <a:gd name="connsiteY0" fmla="*/ 67733 h 2070100"/>
              <a:gd name="connsiteX1" fmla="*/ 1077383 w 1274233"/>
              <a:gd name="connsiteY1" fmla="*/ 55033 h 2070100"/>
              <a:gd name="connsiteX2" fmla="*/ 1128183 w 1274233"/>
              <a:gd name="connsiteY2" fmla="*/ 397933 h 2070100"/>
              <a:gd name="connsiteX3" fmla="*/ 1001183 w 1274233"/>
              <a:gd name="connsiteY3" fmla="*/ 766233 h 2070100"/>
              <a:gd name="connsiteX4" fmla="*/ 709083 w 1274233"/>
              <a:gd name="connsiteY4" fmla="*/ 1172633 h 2070100"/>
              <a:gd name="connsiteX5" fmla="*/ 772583 w 1274233"/>
              <a:gd name="connsiteY5" fmla="*/ 1502833 h 2070100"/>
              <a:gd name="connsiteX6" fmla="*/ 1077383 w 1274233"/>
              <a:gd name="connsiteY6" fmla="*/ 1706033 h 2070100"/>
              <a:gd name="connsiteX7" fmla="*/ 1217083 w 1274233"/>
              <a:gd name="connsiteY7" fmla="*/ 1807633 h 2070100"/>
              <a:gd name="connsiteX8" fmla="*/ 1267883 w 1274233"/>
              <a:gd name="connsiteY8" fmla="*/ 1947333 h 2070100"/>
              <a:gd name="connsiteX9" fmla="*/ 1178983 w 1274233"/>
              <a:gd name="connsiteY9" fmla="*/ 2061633 h 2070100"/>
              <a:gd name="connsiteX10" fmla="*/ 823383 w 1274233"/>
              <a:gd name="connsiteY10" fmla="*/ 1998133 h 2070100"/>
              <a:gd name="connsiteX11" fmla="*/ 226483 w 1274233"/>
              <a:gd name="connsiteY11" fmla="*/ 1718733 h 2070100"/>
              <a:gd name="connsiteX12" fmla="*/ 10583 w 1274233"/>
              <a:gd name="connsiteY12" fmla="*/ 766233 h 2070100"/>
              <a:gd name="connsiteX13" fmla="*/ 162983 w 1274233"/>
              <a:gd name="connsiteY13" fmla="*/ 156633 h 2070100"/>
              <a:gd name="connsiteX14" fmla="*/ 239183 w 1274233"/>
              <a:gd name="connsiteY14" fmla="*/ 67733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4233" h="2070100">
                <a:moveTo>
                  <a:pt x="239183" y="67733"/>
                </a:moveTo>
                <a:cubicBezTo>
                  <a:pt x="391583" y="50800"/>
                  <a:pt x="929216" y="0"/>
                  <a:pt x="1077383" y="55033"/>
                </a:cubicBezTo>
                <a:cubicBezTo>
                  <a:pt x="1225550" y="110066"/>
                  <a:pt x="1140883" y="279400"/>
                  <a:pt x="1128183" y="397933"/>
                </a:cubicBezTo>
                <a:cubicBezTo>
                  <a:pt x="1115483" y="516466"/>
                  <a:pt x="1071033" y="637116"/>
                  <a:pt x="1001183" y="766233"/>
                </a:cubicBezTo>
                <a:cubicBezTo>
                  <a:pt x="931333" y="895350"/>
                  <a:pt x="747183" y="1049866"/>
                  <a:pt x="709083" y="1172633"/>
                </a:cubicBezTo>
                <a:cubicBezTo>
                  <a:pt x="670983" y="1295400"/>
                  <a:pt x="711200" y="1413933"/>
                  <a:pt x="772583" y="1502833"/>
                </a:cubicBezTo>
                <a:cubicBezTo>
                  <a:pt x="833966" y="1591733"/>
                  <a:pt x="1003300" y="1655233"/>
                  <a:pt x="1077383" y="1706033"/>
                </a:cubicBezTo>
                <a:cubicBezTo>
                  <a:pt x="1151466" y="1756833"/>
                  <a:pt x="1185333" y="1767416"/>
                  <a:pt x="1217083" y="1807633"/>
                </a:cubicBezTo>
                <a:cubicBezTo>
                  <a:pt x="1248833" y="1847850"/>
                  <a:pt x="1274233" y="1905000"/>
                  <a:pt x="1267883" y="1947333"/>
                </a:cubicBezTo>
                <a:cubicBezTo>
                  <a:pt x="1261533" y="1989666"/>
                  <a:pt x="1253066" y="2053166"/>
                  <a:pt x="1178983" y="2061633"/>
                </a:cubicBezTo>
                <a:cubicBezTo>
                  <a:pt x="1104900" y="2070100"/>
                  <a:pt x="982133" y="2055283"/>
                  <a:pt x="823383" y="1998133"/>
                </a:cubicBezTo>
                <a:cubicBezTo>
                  <a:pt x="664633" y="1940983"/>
                  <a:pt x="361950" y="1924050"/>
                  <a:pt x="226483" y="1718733"/>
                </a:cubicBezTo>
                <a:cubicBezTo>
                  <a:pt x="91016" y="1513416"/>
                  <a:pt x="21166" y="1026583"/>
                  <a:pt x="10583" y="766233"/>
                </a:cubicBezTo>
                <a:cubicBezTo>
                  <a:pt x="0" y="505883"/>
                  <a:pt x="124883" y="270933"/>
                  <a:pt x="162983" y="156633"/>
                </a:cubicBezTo>
                <a:cubicBezTo>
                  <a:pt x="201083" y="42333"/>
                  <a:pt x="86783" y="84666"/>
                  <a:pt x="239183" y="67733"/>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 name="Volný tvar 10">
            <a:extLst>
              <a:ext uri="{FF2B5EF4-FFF2-40B4-BE49-F238E27FC236}">
                <a16:creationId xmlns:a16="http://schemas.microsoft.com/office/drawing/2014/main" id="{2CBD9C6E-B37A-4F9F-889E-3BA7F2793ADA}"/>
              </a:ext>
            </a:extLst>
          </p:cNvPr>
          <p:cNvSpPr/>
          <p:nvPr/>
        </p:nvSpPr>
        <p:spPr>
          <a:xfrm>
            <a:off x="4702175" y="1958976"/>
            <a:ext cx="2171700" cy="1450975"/>
          </a:xfrm>
          <a:custGeom>
            <a:avLst/>
            <a:gdLst>
              <a:gd name="connsiteX0" fmla="*/ 593725 w 1719263"/>
              <a:gd name="connsiteY0" fmla="*/ 488950 h 1147762"/>
              <a:gd name="connsiteX1" fmla="*/ 717550 w 1719263"/>
              <a:gd name="connsiteY1" fmla="*/ 593725 h 1147762"/>
              <a:gd name="connsiteX2" fmla="*/ 898525 w 1719263"/>
              <a:gd name="connsiteY2" fmla="*/ 584200 h 1147762"/>
              <a:gd name="connsiteX3" fmla="*/ 946150 w 1719263"/>
              <a:gd name="connsiteY3" fmla="*/ 469900 h 1147762"/>
              <a:gd name="connsiteX4" fmla="*/ 965200 w 1719263"/>
              <a:gd name="connsiteY4" fmla="*/ 622300 h 1147762"/>
              <a:gd name="connsiteX5" fmla="*/ 1060450 w 1719263"/>
              <a:gd name="connsiteY5" fmla="*/ 641350 h 1147762"/>
              <a:gd name="connsiteX6" fmla="*/ 1279525 w 1719263"/>
              <a:gd name="connsiteY6" fmla="*/ 555625 h 1147762"/>
              <a:gd name="connsiteX7" fmla="*/ 1517650 w 1719263"/>
              <a:gd name="connsiteY7" fmla="*/ 98425 h 1147762"/>
              <a:gd name="connsiteX8" fmla="*/ 1489075 w 1719263"/>
              <a:gd name="connsiteY8" fmla="*/ 3175 h 1147762"/>
              <a:gd name="connsiteX9" fmla="*/ 1698625 w 1719263"/>
              <a:gd name="connsiteY9" fmla="*/ 79375 h 1147762"/>
              <a:gd name="connsiteX10" fmla="*/ 1612900 w 1719263"/>
              <a:gd name="connsiteY10" fmla="*/ 98425 h 1147762"/>
              <a:gd name="connsiteX11" fmla="*/ 1565275 w 1719263"/>
              <a:gd name="connsiteY11" fmla="*/ 269875 h 1147762"/>
              <a:gd name="connsiteX12" fmla="*/ 1450975 w 1719263"/>
              <a:gd name="connsiteY12" fmla="*/ 508000 h 1147762"/>
              <a:gd name="connsiteX13" fmla="*/ 1279525 w 1719263"/>
              <a:gd name="connsiteY13" fmla="*/ 669925 h 1147762"/>
              <a:gd name="connsiteX14" fmla="*/ 1031875 w 1719263"/>
              <a:gd name="connsiteY14" fmla="*/ 717550 h 1147762"/>
              <a:gd name="connsiteX15" fmla="*/ 1079500 w 1719263"/>
              <a:gd name="connsiteY15" fmla="*/ 803275 h 1147762"/>
              <a:gd name="connsiteX16" fmla="*/ 1098550 w 1719263"/>
              <a:gd name="connsiteY16" fmla="*/ 927100 h 1147762"/>
              <a:gd name="connsiteX17" fmla="*/ 1184275 w 1719263"/>
              <a:gd name="connsiteY17" fmla="*/ 1069975 h 1147762"/>
              <a:gd name="connsiteX18" fmla="*/ 1060450 w 1719263"/>
              <a:gd name="connsiteY18" fmla="*/ 984250 h 1147762"/>
              <a:gd name="connsiteX19" fmla="*/ 974725 w 1719263"/>
              <a:gd name="connsiteY19" fmla="*/ 917575 h 1147762"/>
              <a:gd name="connsiteX20" fmla="*/ 946150 w 1719263"/>
              <a:gd name="connsiteY20" fmla="*/ 1127125 h 1147762"/>
              <a:gd name="connsiteX21" fmla="*/ 889000 w 1719263"/>
              <a:gd name="connsiteY21" fmla="*/ 1041400 h 1147762"/>
              <a:gd name="connsiteX22" fmla="*/ 812800 w 1719263"/>
              <a:gd name="connsiteY22" fmla="*/ 908050 h 1147762"/>
              <a:gd name="connsiteX23" fmla="*/ 641350 w 1719263"/>
              <a:gd name="connsiteY23" fmla="*/ 993775 h 1147762"/>
              <a:gd name="connsiteX24" fmla="*/ 708025 w 1719263"/>
              <a:gd name="connsiteY24" fmla="*/ 908050 h 1147762"/>
              <a:gd name="connsiteX25" fmla="*/ 431800 w 1719263"/>
              <a:gd name="connsiteY25" fmla="*/ 946150 h 1147762"/>
              <a:gd name="connsiteX26" fmla="*/ 536575 w 1719263"/>
              <a:gd name="connsiteY26" fmla="*/ 879475 h 1147762"/>
              <a:gd name="connsiteX27" fmla="*/ 203200 w 1719263"/>
              <a:gd name="connsiteY27" fmla="*/ 812800 h 1147762"/>
              <a:gd name="connsiteX28" fmla="*/ 31750 w 1719263"/>
              <a:gd name="connsiteY28" fmla="*/ 708025 h 1147762"/>
              <a:gd name="connsiteX29" fmla="*/ 12700 w 1719263"/>
              <a:gd name="connsiteY29" fmla="*/ 612775 h 1147762"/>
              <a:gd name="connsiteX30" fmla="*/ 98425 w 1719263"/>
              <a:gd name="connsiteY30" fmla="*/ 603250 h 1147762"/>
              <a:gd name="connsiteX31" fmla="*/ 88900 w 1719263"/>
              <a:gd name="connsiteY31" fmla="*/ 717550 h 1147762"/>
              <a:gd name="connsiteX32" fmla="*/ 336550 w 1719263"/>
              <a:gd name="connsiteY32" fmla="*/ 803275 h 1147762"/>
              <a:gd name="connsiteX33" fmla="*/ 450850 w 1719263"/>
              <a:gd name="connsiteY33" fmla="*/ 641350 h 1147762"/>
              <a:gd name="connsiteX34" fmla="*/ 546100 w 1719263"/>
              <a:gd name="connsiteY34" fmla="*/ 660400 h 1147762"/>
              <a:gd name="connsiteX35" fmla="*/ 593725 w 1719263"/>
              <a:gd name="connsiteY35" fmla="*/ 488950 h 11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9263" h="1147762">
                <a:moveTo>
                  <a:pt x="593725" y="488950"/>
                </a:moveTo>
                <a:cubicBezTo>
                  <a:pt x="622300" y="477838"/>
                  <a:pt x="666750" y="577850"/>
                  <a:pt x="717550" y="593725"/>
                </a:cubicBezTo>
                <a:cubicBezTo>
                  <a:pt x="768350" y="609600"/>
                  <a:pt x="860425" y="604837"/>
                  <a:pt x="898525" y="584200"/>
                </a:cubicBezTo>
                <a:cubicBezTo>
                  <a:pt x="936625" y="563563"/>
                  <a:pt x="935038" y="463550"/>
                  <a:pt x="946150" y="469900"/>
                </a:cubicBezTo>
                <a:cubicBezTo>
                  <a:pt x="957262" y="476250"/>
                  <a:pt x="946150" y="593725"/>
                  <a:pt x="965200" y="622300"/>
                </a:cubicBezTo>
                <a:cubicBezTo>
                  <a:pt x="984250" y="650875"/>
                  <a:pt x="1008063" y="652462"/>
                  <a:pt x="1060450" y="641350"/>
                </a:cubicBezTo>
                <a:cubicBezTo>
                  <a:pt x="1112837" y="630238"/>
                  <a:pt x="1203325" y="646112"/>
                  <a:pt x="1279525" y="555625"/>
                </a:cubicBezTo>
                <a:cubicBezTo>
                  <a:pt x="1355725" y="465138"/>
                  <a:pt x="1482725" y="190500"/>
                  <a:pt x="1517650" y="98425"/>
                </a:cubicBezTo>
                <a:cubicBezTo>
                  <a:pt x="1552575" y="6350"/>
                  <a:pt x="1458912" y="6350"/>
                  <a:pt x="1489075" y="3175"/>
                </a:cubicBezTo>
                <a:cubicBezTo>
                  <a:pt x="1519238" y="0"/>
                  <a:pt x="1677988" y="63500"/>
                  <a:pt x="1698625" y="79375"/>
                </a:cubicBezTo>
                <a:cubicBezTo>
                  <a:pt x="1719263" y="95250"/>
                  <a:pt x="1635125" y="66675"/>
                  <a:pt x="1612900" y="98425"/>
                </a:cubicBezTo>
                <a:cubicBezTo>
                  <a:pt x="1590675" y="130175"/>
                  <a:pt x="1592263" y="201612"/>
                  <a:pt x="1565275" y="269875"/>
                </a:cubicBezTo>
                <a:cubicBezTo>
                  <a:pt x="1538287" y="338138"/>
                  <a:pt x="1498600" y="441325"/>
                  <a:pt x="1450975" y="508000"/>
                </a:cubicBezTo>
                <a:cubicBezTo>
                  <a:pt x="1403350" y="574675"/>
                  <a:pt x="1349375" y="635000"/>
                  <a:pt x="1279525" y="669925"/>
                </a:cubicBezTo>
                <a:cubicBezTo>
                  <a:pt x="1209675" y="704850"/>
                  <a:pt x="1065212" y="695325"/>
                  <a:pt x="1031875" y="717550"/>
                </a:cubicBezTo>
                <a:cubicBezTo>
                  <a:pt x="998538" y="739775"/>
                  <a:pt x="1068388" y="768350"/>
                  <a:pt x="1079500" y="803275"/>
                </a:cubicBezTo>
                <a:cubicBezTo>
                  <a:pt x="1090613" y="838200"/>
                  <a:pt x="1081088" y="882650"/>
                  <a:pt x="1098550" y="927100"/>
                </a:cubicBezTo>
                <a:cubicBezTo>
                  <a:pt x="1116012" y="971550"/>
                  <a:pt x="1190625" y="1060450"/>
                  <a:pt x="1184275" y="1069975"/>
                </a:cubicBezTo>
                <a:cubicBezTo>
                  <a:pt x="1177925" y="1079500"/>
                  <a:pt x="1095375" y="1009650"/>
                  <a:pt x="1060450" y="984250"/>
                </a:cubicBezTo>
                <a:cubicBezTo>
                  <a:pt x="1025525" y="958850"/>
                  <a:pt x="993775" y="893763"/>
                  <a:pt x="974725" y="917575"/>
                </a:cubicBezTo>
                <a:cubicBezTo>
                  <a:pt x="955675" y="941387"/>
                  <a:pt x="960437" y="1106488"/>
                  <a:pt x="946150" y="1127125"/>
                </a:cubicBezTo>
                <a:cubicBezTo>
                  <a:pt x="931863" y="1147762"/>
                  <a:pt x="911225" y="1077912"/>
                  <a:pt x="889000" y="1041400"/>
                </a:cubicBezTo>
                <a:cubicBezTo>
                  <a:pt x="866775" y="1004888"/>
                  <a:pt x="854075" y="915987"/>
                  <a:pt x="812800" y="908050"/>
                </a:cubicBezTo>
                <a:cubicBezTo>
                  <a:pt x="771525" y="900113"/>
                  <a:pt x="658812" y="993775"/>
                  <a:pt x="641350" y="993775"/>
                </a:cubicBezTo>
                <a:cubicBezTo>
                  <a:pt x="623888" y="993775"/>
                  <a:pt x="742950" y="915987"/>
                  <a:pt x="708025" y="908050"/>
                </a:cubicBezTo>
                <a:cubicBezTo>
                  <a:pt x="673100" y="900113"/>
                  <a:pt x="460375" y="950912"/>
                  <a:pt x="431800" y="946150"/>
                </a:cubicBezTo>
                <a:cubicBezTo>
                  <a:pt x="403225" y="941388"/>
                  <a:pt x="574675" y="901700"/>
                  <a:pt x="536575" y="879475"/>
                </a:cubicBezTo>
                <a:cubicBezTo>
                  <a:pt x="498475" y="857250"/>
                  <a:pt x="287337" y="841375"/>
                  <a:pt x="203200" y="812800"/>
                </a:cubicBezTo>
                <a:cubicBezTo>
                  <a:pt x="119063" y="784225"/>
                  <a:pt x="63500" y="741362"/>
                  <a:pt x="31750" y="708025"/>
                </a:cubicBezTo>
                <a:cubicBezTo>
                  <a:pt x="0" y="674688"/>
                  <a:pt x="1588" y="630237"/>
                  <a:pt x="12700" y="612775"/>
                </a:cubicBezTo>
                <a:cubicBezTo>
                  <a:pt x="23812" y="595313"/>
                  <a:pt x="85725" y="585788"/>
                  <a:pt x="98425" y="603250"/>
                </a:cubicBezTo>
                <a:cubicBezTo>
                  <a:pt x="111125" y="620713"/>
                  <a:pt x="49213" y="684213"/>
                  <a:pt x="88900" y="717550"/>
                </a:cubicBezTo>
                <a:cubicBezTo>
                  <a:pt x="128587" y="750887"/>
                  <a:pt x="276225" y="815975"/>
                  <a:pt x="336550" y="803275"/>
                </a:cubicBezTo>
                <a:cubicBezTo>
                  <a:pt x="396875" y="790575"/>
                  <a:pt x="415925" y="665162"/>
                  <a:pt x="450850" y="641350"/>
                </a:cubicBezTo>
                <a:cubicBezTo>
                  <a:pt x="485775" y="617538"/>
                  <a:pt x="522288" y="681037"/>
                  <a:pt x="546100" y="660400"/>
                </a:cubicBezTo>
                <a:cubicBezTo>
                  <a:pt x="569912" y="639763"/>
                  <a:pt x="565150" y="500062"/>
                  <a:pt x="593725" y="488950"/>
                </a:cubicBez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 name="Volný tvar 9">
            <a:extLst>
              <a:ext uri="{FF2B5EF4-FFF2-40B4-BE49-F238E27FC236}">
                <a16:creationId xmlns:a16="http://schemas.microsoft.com/office/drawing/2014/main" id="{C67DEC20-0E60-4668-8E6D-D3AA96122E7D}"/>
              </a:ext>
            </a:extLst>
          </p:cNvPr>
          <p:cNvSpPr/>
          <p:nvPr/>
        </p:nvSpPr>
        <p:spPr>
          <a:xfrm>
            <a:off x="3940176" y="1544638"/>
            <a:ext cx="2606675" cy="1268412"/>
          </a:xfrm>
          <a:custGeom>
            <a:avLst/>
            <a:gdLst>
              <a:gd name="connsiteX0" fmla="*/ 196850 w 2063750"/>
              <a:gd name="connsiteY0" fmla="*/ 465137 h 1004887"/>
              <a:gd name="connsiteX1" fmla="*/ 282575 w 2063750"/>
              <a:gd name="connsiteY1" fmla="*/ 588962 h 1004887"/>
              <a:gd name="connsiteX2" fmla="*/ 101600 w 2063750"/>
              <a:gd name="connsiteY2" fmla="*/ 665162 h 1004887"/>
              <a:gd name="connsiteX3" fmla="*/ 15875 w 2063750"/>
              <a:gd name="connsiteY3" fmla="*/ 722312 h 1004887"/>
              <a:gd name="connsiteX4" fmla="*/ 196850 w 2063750"/>
              <a:gd name="connsiteY4" fmla="*/ 674687 h 1004887"/>
              <a:gd name="connsiteX5" fmla="*/ 206375 w 2063750"/>
              <a:gd name="connsiteY5" fmla="*/ 950912 h 1004887"/>
              <a:gd name="connsiteX6" fmla="*/ 244475 w 2063750"/>
              <a:gd name="connsiteY6" fmla="*/ 827087 h 1004887"/>
              <a:gd name="connsiteX7" fmla="*/ 434975 w 2063750"/>
              <a:gd name="connsiteY7" fmla="*/ 827087 h 1004887"/>
              <a:gd name="connsiteX8" fmla="*/ 549275 w 2063750"/>
              <a:gd name="connsiteY8" fmla="*/ 998537 h 1004887"/>
              <a:gd name="connsiteX9" fmla="*/ 558800 w 2063750"/>
              <a:gd name="connsiteY9" fmla="*/ 865187 h 1004887"/>
              <a:gd name="connsiteX10" fmla="*/ 758825 w 2063750"/>
              <a:gd name="connsiteY10" fmla="*/ 865187 h 1004887"/>
              <a:gd name="connsiteX11" fmla="*/ 777875 w 2063750"/>
              <a:gd name="connsiteY11" fmla="*/ 960437 h 1004887"/>
              <a:gd name="connsiteX12" fmla="*/ 806450 w 2063750"/>
              <a:gd name="connsiteY12" fmla="*/ 808037 h 1004887"/>
              <a:gd name="connsiteX13" fmla="*/ 930275 w 2063750"/>
              <a:gd name="connsiteY13" fmla="*/ 684212 h 1004887"/>
              <a:gd name="connsiteX14" fmla="*/ 1311275 w 2063750"/>
              <a:gd name="connsiteY14" fmla="*/ 750887 h 1004887"/>
              <a:gd name="connsiteX15" fmla="*/ 1311275 w 2063750"/>
              <a:gd name="connsiteY15" fmla="*/ 874712 h 1004887"/>
              <a:gd name="connsiteX16" fmla="*/ 1492250 w 2063750"/>
              <a:gd name="connsiteY16" fmla="*/ 903287 h 1004887"/>
              <a:gd name="connsiteX17" fmla="*/ 1444625 w 2063750"/>
              <a:gd name="connsiteY17" fmla="*/ 769937 h 1004887"/>
              <a:gd name="connsiteX18" fmla="*/ 1320800 w 2063750"/>
              <a:gd name="connsiteY18" fmla="*/ 674687 h 1004887"/>
              <a:gd name="connsiteX19" fmla="*/ 892175 w 2063750"/>
              <a:gd name="connsiteY19" fmla="*/ 598487 h 1004887"/>
              <a:gd name="connsiteX20" fmla="*/ 977900 w 2063750"/>
              <a:gd name="connsiteY20" fmla="*/ 503237 h 1004887"/>
              <a:gd name="connsiteX21" fmla="*/ 1263650 w 2063750"/>
              <a:gd name="connsiteY21" fmla="*/ 388937 h 1004887"/>
              <a:gd name="connsiteX22" fmla="*/ 1901825 w 2063750"/>
              <a:gd name="connsiteY22" fmla="*/ 265112 h 1004887"/>
              <a:gd name="connsiteX23" fmla="*/ 2054225 w 2063750"/>
              <a:gd name="connsiteY23" fmla="*/ 284162 h 1004887"/>
              <a:gd name="connsiteX24" fmla="*/ 1958975 w 2063750"/>
              <a:gd name="connsiteY24" fmla="*/ 131762 h 1004887"/>
              <a:gd name="connsiteX25" fmla="*/ 1854200 w 2063750"/>
              <a:gd name="connsiteY25" fmla="*/ 207962 h 1004887"/>
              <a:gd name="connsiteX26" fmla="*/ 1263650 w 2063750"/>
              <a:gd name="connsiteY26" fmla="*/ 303212 h 1004887"/>
              <a:gd name="connsiteX27" fmla="*/ 1435100 w 2063750"/>
              <a:gd name="connsiteY27" fmla="*/ 207962 h 1004887"/>
              <a:gd name="connsiteX28" fmla="*/ 1663700 w 2063750"/>
              <a:gd name="connsiteY28" fmla="*/ 84137 h 1004887"/>
              <a:gd name="connsiteX29" fmla="*/ 1549400 w 2063750"/>
              <a:gd name="connsiteY29" fmla="*/ 7937 h 1004887"/>
              <a:gd name="connsiteX30" fmla="*/ 1463675 w 2063750"/>
              <a:gd name="connsiteY30" fmla="*/ 131762 h 1004887"/>
              <a:gd name="connsiteX31" fmla="*/ 1206500 w 2063750"/>
              <a:gd name="connsiteY31" fmla="*/ 255587 h 1004887"/>
              <a:gd name="connsiteX32" fmla="*/ 825500 w 2063750"/>
              <a:gd name="connsiteY32" fmla="*/ 484187 h 1004887"/>
              <a:gd name="connsiteX33" fmla="*/ 549275 w 2063750"/>
              <a:gd name="connsiteY33" fmla="*/ 522287 h 1004887"/>
              <a:gd name="connsiteX34" fmla="*/ 482600 w 2063750"/>
              <a:gd name="connsiteY34" fmla="*/ 360362 h 1004887"/>
              <a:gd name="connsiteX35" fmla="*/ 501650 w 2063750"/>
              <a:gd name="connsiteY35" fmla="*/ 522287 h 1004887"/>
              <a:gd name="connsiteX36" fmla="*/ 358775 w 2063750"/>
              <a:gd name="connsiteY36" fmla="*/ 531812 h 1004887"/>
              <a:gd name="connsiteX37" fmla="*/ 196850 w 2063750"/>
              <a:gd name="connsiteY37" fmla="*/ 465137 h 10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3750" h="1004887">
                <a:moveTo>
                  <a:pt x="196850" y="465137"/>
                </a:moveTo>
                <a:cubicBezTo>
                  <a:pt x="184150" y="474662"/>
                  <a:pt x="298450" y="555625"/>
                  <a:pt x="282575" y="588962"/>
                </a:cubicBezTo>
                <a:cubicBezTo>
                  <a:pt x="266700" y="622299"/>
                  <a:pt x="146050" y="642937"/>
                  <a:pt x="101600" y="665162"/>
                </a:cubicBezTo>
                <a:cubicBezTo>
                  <a:pt x="57150" y="687387"/>
                  <a:pt x="0" y="720725"/>
                  <a:pt x="15875" y="722312"/>
                </a:cubicBezTo>
                <a:cubicBezTo>
                  <a:pt x="31750" y="723900"/>
                  <a:pt x="165100" y="636587"/>
                  <a:pt x="196850" y="674687"/>
                </a:cubicBezTo>
                <a:cubicBezTo>
                  <a:pt x="228600" y="712787"/>
                  <a:pt x="198438" y="925512"/>
                  <a:pt x="206375" y="950912"/>
                </a:cubicBezTo>
                <a:cubicBezTo>
                  <a:pt x="214312" y="976312"/>
                  <a:pt x="206375" y="847724"/>
                  <a:pt x="244475" y="827087"/>
                </a:cubicBezTo>
                <a:cubicBezTo>
                  <a:pt x="282575" y="806450"/>
                  <a:pt x="384175" y="798512"/>
                  <a:pt x="434975" y="827087"/>
                </a:cubicBezTo>
                <a:cubicBezTo>
                  <a:pt x="485775" y="855662"/>
                  <a:pt x="528638" y="992187"/>
                  <a:pt x="549275" y="998537"/>
                </a:cubicBezTo>
                <a:cubicBezTo>
                  <a:pt x="569912" y="1004887"/>
                  <a:pt x="523875" y="887412"/>
                  <a:pt x="558800" y="865187"/>
                </a:cubicBezTo>
                <a:cubicBezTo>
                  <a:pt x="593725" y="842962"/>
                  <a:pt x="722313" y="849312"/>
                  <a:pt x="758825" y="865187"/>
                </a:cubicBezTo>
                <a:cubicBezTo>
                  <a:pt x="795338" y="881062"/>
                  <a:pt x="769938" y="969962"/>
                  <a:pt x="777875" y="960437"/>
                </a:cubicBezTo>
                <a:cubicBezTo>
                  <a:pt x="785812" y="950912"/>
                  <a:pt x="781050" y="854074"/>
                  <a:pt x="806450" y="808037"/>
                </a:cubicBezTo>
                <a:cubicBezTo>
                  <a:pt x="831850" y="762000"/>
                  <a:pt x="846138" y="693737"/>
                  <a:pt x="930275" y="684212"/>
                </a:cubicBezTo>
                <a:cubicBezTo>
                  <a:pt x="1014413" y="674687"/>
                  <a:pt x="1247775" y="719137"/>
                  <a:pt x="1311275" y="750887"/>
                </a:cubicBezTo>
                <a:cubicBezTo>
                  <a:pt x="1374775" y="782637"/>
                  <a:pt x="1281112" y="849312"/>
                  <a:pt x="1311275" y="874712"/>
                </a:cubicBezTo>
                <a:cubicBezTo>
                  <a:pt x="1341438" y="900112"/>
                  <a:pt x="1470025" y="920749"/>
                  <a:pt x="1492250" y="903287"/>
                </a:cubicBezTo>
                <a:cubicBezTo>
                  <a:pt x="1514475" y="885825"/>
                  <a:pt x="1473200" y="808037"/>
                  <a:pt x="1444625" y="769937"/>
                </a:cubicBezTo>
                <a:cubicBezTo>
                  <a:pt x="1416050" y="731837"/>
                  <a:pt x="1412875" y="703262"/>
                  <a:pt x="1320800" y="674687"/>
                </a:cubicBezTo>
                <a:cubicBezTo>
                  <a:pt x="1228725" y="646112"/>
                  <a:pt x="949325" y="627062"/>
                  <a:pt x="892175" y="598487"/>
                </a:cubicBezTo>
                <a:cubicBezTo>
                  <a:pt x="835025" y="569912"/>
                  <a:pt x="915988" y="538162"/>
                  <a:pt x="977900" y="503237"/>
                </a:cubicBezTo>
                <a:cubicBezTo>
                  <a:pt x="1039813" y="468312"/>
                  <a:pt x="1109662" y="428625"/>
                  <a:pt x="1263650" y="388937"/>
                </a:cubicBezTo>
                <a:cubicBezTo>
                  <a:pt x="1417638" y="349249"/>
                  <a:pt x="1770063" y="282574"/>
                  <a:pt x="1901825" y="265112"/>
                </a:cubicBezTo>
                <a:cubicBezTo>
                  <a:pt x="2033587" y="247650"/>
                  <a:pt x="2044700" y="306387"/>
                  <a:pt x="2054225" y="284162"/>
                </a:cubicBezTo>
                <a:cubicBezTo>
                  <a:pt x="2063750" y="261937"/>
                  <a:pt x="1992313" y="144462"/>
                  <a:pt x="1958975" y="131762"/>
                </a:cubicBezTo>
                <a:cubicBezTo>
                  <a:pt x="1925638" y="119062"/>
                  <a:pt x="1970087" y="179387"/>
                  <a:pt x="1854200" y="207962"/>
                </a:cubicBezTo>
                <a:cubicBezTo>
                  <a:pt x="1738313" y="236537"/>
                  <a:pt x="1333500" y="303212"/>
                  <a:pt x="1263650" y="303212"/>
                </a:cubicBezTo>
                <a:cubicBezTo>
                  <a:pt x="1193800" y="303212"/>
                  <a:pt x="1435100" y="207962"/>
                  <a:pt x="1435100" y="207962"/>
                </a:cubicBezTo>
                <a:cubicBezTo>
                  <a:pt x="1501775" y="171450"/>
                  <a:pt x="1644650" y="117475"/>
                  <a:pt x="1663700" y="84137"/>
                </a:cubicBezTo>
                <a:cubicBezTo>
                  <a:pt x="1682750" y="50800"/>
                  <a:pt x="1582737" y="0"/>
                  <a:pt x="1549400" y="7937"/>
                </a:cubicBezTo>
                <a:cubicBezTo>
                  <a:pt x="1516063" y="15874"/>
                  <a:pt x="1520825" y="90487"/>
                  <a:pt x="1463675" y="131762"/>
                </a:cubicBezTo>
                <a:cubicBezTo>
                  <a:pt x="1406525" y="173037"/>
                  <a:pt x="1312863" y="196850"/>
                  <a:pt x="1206500" y="255587"/>
                </a:cubicBezTo>
                <a:cubicBezTo>
                  <a:pt x="1100138" y="314325"/>
                  <a:pt x="935037" y="439737"/>
                  <a:pt x="825500" y="484187"/>
                </a:cubicBezTo>
                <a:cubicBezTo>
                  <a:pt x="715963" y="528637"/>
                  <a:pt x="606425" y="542924"/>
                  <a:pt x="549275" y="522287"/>
                </a:cubicBezTo>
                <a:cubicBezTo>
                  <a:pt x="492125" y="501650"/>
                  <a:pt x="490537" y="360362"/>
                  <a:pt x="482600" y="360362"/>
                </a:cubicBezTo>
                <a:cubicBezTo>
                  <a:pt x="474663" y="360362"/>
                  <a:pt x="522287" y="493712"/>
                  <a:pt x="501650" y="522287"/>
                </a:cubicBezTo>
                <a:cubicBezTo>
                  <a:pt x="481013" y="550862"/>
                  <a:pt x="407988" y="541337"/>
                  <a:pt x="358775" y="531812"/>
                </a:cubicBezTo>
                <a:cubicBezTo>
                  <a:pt x="309562" y="522287"/>
                  <a:pt x="209550" y="455612"/>
                  <a:pt x="196850" y="465137"/>
                </a:cubicBez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 name="Volný tvar 13">
            <a:extLst>
              <a:ext uri="{FF2B5EF4-FFF2-40B4-BE49-F238E27FC236}">
                <a16:creationId xmlns:a16="http://schemas.microsoft.com/office/drawing/2014/main" id="{A15C3481-CA98-4E00-BA28-FCEF92D765E9}"/>
              </a:ext>
            </a:extLst>
          </p:cNvPr>
          <p:cNvSpPr/>
          <p:nvPr/>
        </p:nvSpPr>
        <p:spPr>
          <a:xfrm>
            <a:off x="6097588" y="1563688"/>
            <a:ext cx="1484312" cy="2152650"/>
          </a:xfrm>
          <a:custGeom>
            <a:avLst/>
            <a:gdLst>
              <a:gd name="connsiteX0" fmla="*/ 698500 w 1174750"/>
              <a:gd name="connsiteY0" fmla="*/ 11112 h 1703387"/>
              <a:gd name="connsiteX1" fmla="*/ 527050 w 1174750"/>
              <a:gd name="connsiteY1" fmla="*/ 68262 h 1703387"/>
              <a:gd name="connsiteX2" fmla="*/ 393700 w 1174750"/>
              <a:gd name="connsiteY2" fmla="*/ 68262 h 1703387"/>
              <a:gd name="connsiteX3" fmla="*/ 384175 w 1174750"/>
              <a:gd name="connsiteY3" fmla="*/ 163512 h 1703387"/>
              <a:gd name="connsiteX4" fmla="*/ 488950 w 1174750"/>
              <a:gd name="connsiteY4" fmla="*/ 296862 h 1703387"/>
              <a:gd name="connsiteX5" fmla="*/ 660400 w 1174750"/>
              <a:gd name="connsiteY5" fmla="*/ 373062 h 1703387"/>
              <a:gd name="connsiteX6" fmla="*/ 546100 w 1174750"/>
              <a:gd name="connsiteY6" fmla="*/ 554037 h 1703387"/>
              <a:gd name="connsiteX7" fmla="*/ 746125 w 1174750"/>
              <a:gd name="connsiteY7" fmla="*/ 363537 h 1703387"/>
              <a:gd name="connsiteX8" fmla="*/ 889000 w 1174750"/>
              <a:gd name="connsiteY8" fmla="*/ 420687 h 1703387"/>
              <a:gd name="connsiteX9" fmla="*/ 889000 w 1174750"/>
              <a:gd name="connsiteY9" fmla="*/ 287337 h 1703387"/>
              <a:gd name="connsiteX10" fmla="*/ 974725 w 1174750"/>
              <a:gd name="connsiteY10" fmla="*/ 430212 h 1703387"/>
              <a:gd name="connsiteX11" fmla="*/ 898525 w 1174750"/>
              <a:gd name="connsiteY11" fmla="*/ 534987 h 1703387"/>
              <a:gd name="connsiteX12" fmla="*/ 660400 w 1174750"/>
              <a:gd name="connsiteY12" fmla="*/ 858837 h 1703387"/>
              <a:gd name="connsiteX13" fmla="*/ 422275 w 1174750"/>
              <a:gd name="connsiteY13" fmla="*/ 1106487 h 1703387"/>
              <a:gd name="connsiteX14" fmla="*/ 155575 w 1174750"/>
              <a:gd name="connsiteY14" fmla="*/ 1173162 h 1703387"/>
              <a:gd name="connsiteX15" fmla="*/ 88900 w 1174750"/>
              <a:gd name="connsiteY15" fmla="*/ 1125537 h 1703387"/>
              <a:gd name="connsiteX16" fmla="*/ 12700 w 1174750"/>
              <a:gd name="connsiteY16" fmla="*/ 1230312 h 1703387"/>
              <a:gd name="connsiteX17" fmla="*/ 165100 w 1174750"/>
              <a:gd name="connsiteY17" fmla="*/ 1268412 h 1703387"/>
              <a:gd name="connsiteX18" fmla="*/ 479425 w 1174750"/>
              <a:gd name="connsiteY18" fmla="*/ 1144587 h 1703387"/>
              <a:gd name="connsiteX19" fmla="*/ 984250 w 1174750"/>
              <a:gd name="connsiteY19" fmla="*/ 563562 h 1703387"/>
              <a:gd name="connsiteX20" fmla="*/ 955675 w 1174750"/>
              <a:gd name="connsiteY20" fmla="*/ 725487 h 1703387"/>
              <a:gd name="connsiteX21" fmla="*/ 612775 w 1174750"/>
              <a:gd name="connsiteY21" fmla="*/ 1211262 h 1703387"/>
              <a:gd name="connsiteX22" fmla="*/ 450850 w 1174750"/>
              <a:gd name="connsiteY22" fmla="*/ 1535112 h 1703387"/>
              <a:gd name="connsiteX23" fmla="*/ 336550 w 1174750"/>
              <a:gd name="connsiteY23" fmla="*/ 1668462 h 1703387"/>
              <a:gd name="connsiteX24" fmla="*/ 574675 w 1174750"/>
              <a:gd name="connsiteY24" fmla="*/ 1677987 h 1703387"/>
              <a:gd name="connsiteX25" fmla="*/ 555625 w 1174750"/>
              <a:gd name="connsiteY25" fmla="*/ 1516062 h 1703387"/>
              <a:gd name="connsiteX26" fmla="*/ 812800 w 1174750"/>
              <a:gd name="connsiteY26" fmla="*/ 1144587 h 1703387"/>
              <a:gd name="connsiteX27" fmla="*/ 1108075 w 1174750"/>
              <a:gd name="connsiteY27" fmla="*/ 744537 h 1703387"/>
              <a:gd name="connsiteX28" fmla="*/ 1165225 w 1174750"/>
              <a:gd name="connsiteY28" fmla="*/ 392112 h 1703387"/>
              <a:gd name="connsiteX29" fmla="*/ 1050925 w 1174750"/>
              <a:gd name="connsiteY29" fmla="*/ 220662 h 1703387"/>
              <a:gd name="connsiteX30" fmla="*/ 1108075 w 1174750"/>
              <a:gd name="connsiteY30" fmla="*/ 134937 h 1703387"/>
              <a:gd name="connsiteX31" fmla="*/ 1031875 w 1174750"/>
              <a:gd name="connsiteY31" fmla="*/ 11112 h 1703387"/>
              <a:gd name="connsiteX32" fmla="*/ 984250 w 1174750"/>
              <a:gd name="connsiteY32" fmla="*/ 201612 h 1703387"/>
              <a:gd name="connsiteX33" fmla="*/ 946150 w 1174750"/>
              <a:gd name="connsiteY33" fmla="*/ 49212 h 1703387"/>
              <a:gd name="connsiteX34" fmla="*/ 850900 w 1174750"/>
              <a:gd name="connsiteY34" fmla="*/ 144462 h 1703387"/>
              <a:gd name="connsiteX35" fmla="*/ 774700 w 1174750"/>
              <a:gd name="connsiteY35" fmla="*/ 58737 h 1703387"/>
              <a:gd name="connsiteX36" fmla="*/ 698500 w 1174750"/>
              <a:gd name="connsiteY36" fmla="*/ 11112 h 17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74750" h="1703387">
                <a:moveTo>
                  <a:pt x="698500" y="11112"/>
                </a:moveTo>
                <a:cubicBezTo>
                  <a:pt x="657225" y="12699"/>
                  <a:pt x="577850" y="58737"/>
                  <a:pt x="527050" y="68262"/>
                </a:cubicBezTo>
                <a:cubicBezTo>
                  <a:pt x="476250" y="77787"/>
                  <a:pt x="417513" y="52387"/>
                  <a:pt x="393700" y="68262"/>
                </a:cubicBezTo>
                <a:cubicBezTo>
                  <a:pt x="369888" y="84137"/>
                  <a:pt x="368300" y="125412"/>
                  <a:pt x="384175" y="163512"/>
                </a:cubicBezTo>
                <a:cubicBezTo>
                  <a:pt x="400050" y="201612"/>
                  <a:pt x="442913" y="261937"/>
                  <a:pt x="488950" y="296862"/>
                </a:cubicBezTo>
                <a:cubicBezTo>
                  <a:pt x="534987" y="331787"/>
                  <a:pt x="650875" y="330200"/>
                  <a:pt x="660400" y="373062"/>
                </a:cubicBezTo>
                <a:cubicBezTo>
                  <a:pt x="669925" y="415924"/>
                  <a:pt x="531813" y="555624"/>
                  <a:pt x="546100" y="554037"/>
                </a:cubicBezTo>
                <a:cubicBezTo>
                  <a:pt x="560387" y="552450"/>
                  <a:pt x="688975" y="385762"/>
                  <a:pt x="746125" y="363537"/>
                </a:cubicBezTo>
                <a:cubicBezTo>
                  <a:pt x="803275" y="341312"/>
                  <a:pt x="865188" y="433387"/>
                  <a:pt x="889000" y="420687"/>
                </a:cubicBezTo>
                <a:cubicBezTo>
                  <a:pt x="912813" y="407987"/>
                  <a:pt x="874713" y="285750"/>
                  <a:pt x="889000" y="287337"/>
                </a:cubicBezTo>
                <a:cubicBezTo>
                  <a:pt x="903287" y="288924"/>
                  <a:pt x="973138" y="388937"/>
                  <a:pt x="974725" y="430212"/>
                </a:cubicBezTo>
                <a:cubicBezTo>
                  <a:pt x="976312" y="471487"/>
                  <a:pt x="898525" y="534987"/>
                  <a:pt x="898525" y="534987"/>
                </a:cubicBezTo>
                <a:cubicBezTo>
                  <a:pt x="846138" y="606424"/>
                  <a:pt x="739775" y="763587"/>
                  <a:pt x="660400" y="858837"/>
                </a:cubicBezTo>
                <a:cubicBezTo>
                  <a:pt x="581025" y="954087"/>
                  <a:pt x="506413" y="1054100"/>
                  <a:pt x="422275" y="1106487"/>
                </a:cubicBezTo>
                <a:cubicBezTo>
                  <a:pt x="338138" y="1158875"/>
                  <a:pt x="211137" y="1169987"/>
                  <a:pt x="155575" y="1173162"/>
                </a:cubicBezTo>
                <a:cubicBezTo>
                  <a:pt x="100013" y="1176337"/>
                  <a:pt x="112713" y="1116012"/>
                  <a:pt x="88900" y="1125537"/>
                </a:cubicBezTo>
                <a:cubicBezTo>
                  <a:pt x="65088" y="1135062"/>
                  <a:pt x="0" y="1206500"/>
                  <a:pt x="12700" y="1230312"/>
                </a:cubicBezTo>
                <a:cubicBezTo>
                  <a:pt x="25400" y="1254125"/>
                  <a:pt x="87313" y="1282700"/>
                  <a:pt x="165100" y="1268412"/>
                </a:cubicBezTo>
                <a:cubicBezTo>
                  <a:pt x="242888" y="1254125"/>
                  <a:pt x="342900" y="1262062"/>
                  <a:pt x="479425" y="1144587"/>
                </a:cubicBezTo>
                <a:cubicBezTo>
                  <a:pt x="615950" y="1027112"/>
                  <a:pt x="904875" y="633412"/>
                  <a:pt x="984250" y="563562"/>
                </a:cubicBezTo>
                <a:cubicBezTo>
                  <a:pt x="1063625" y="493712"/>
                  <a:pt x="1017588" y="617537"/>
                  <a:pt x="955675" y="725487"/>
                </a:cubicBezTo>
                <a:cubicBezTo>
                  <a:pt x="893762" y="833437"/>
                  <a:pt x="696912" y="1076325"/>
                  <a:pt x="612775" y="1211262"/>
                </a:cubicBezTo>
                <a:cubicBezTo>
                  <a:pt x="528638" y="1346199"/>
                  <a:pt x="496888" y="1458912"/>
                  <a:pt x="450850" y="1535112"/>
                </a:cubicBezTo>
                <a:cubicBezTo>
                  <a:pt x="404813" y="1611312"/>
                  <a:pt x="315913" y="1644650"/>
                  <a:pt x="336550" y="1668462"/>
                </a:cubicBezTo>
                <a:cubicBezTo>
                  <a:pt x="357187" y="1692274"/>
                  <a:pt x="538163" y="1703387"/>
                  <a:pt x="574675" y="1677987"/>
                </a:cubicBezTo>
                <a:cubicBezTo>
                  <a:pt x="611187" y="1652587"/>
                  <a:pt x="515938" y="1604962"/>
                  <a:pt x="555625" y="1516062"/>
                </a:cubicBezTo>
                <a:cubicBezTo>
                  <a:pt x="595313" y="1427162"/>
                  <a:pt x="720725" y="1273174"/>
                  <a:pt x="812800" y="1144587"/>
                </a:cubicBezTo>
                <a:cubicBezTo>
                  <a:pt x="904875" y="1016000"/>
                  <a:pt x="1049338" y="869950"/>
                  <a:pt x="1108075" y="744537"/>
                </a:cubicBezTo>
                <a:cubicBezTo>
                  <a:pt x="1166813" y="619125"/>
                  <a:pt x="1174750" y="479424"/>
                  <a:pt x="1165225" y="392112"/>
                </a:cubicBezTo>
                <a:cubicBezTo>
                  <a:pt x="1155700" y="304800"/>
                  <a:pt x="1060450" y="263524"/>
                  <a:pt x="1050925" y="220662"/>
                </a:cubicBezTo>
                <a:cubicBezTo>
                  <a:pt x="1041400" y="177800"/>
                  <a:pt x="1111250" y="169862"/>
                  <a:pt x="1108075" y="134937"/>
                </a:cubicBezTo>
                <a:cubicBezTo>
                  <a:pt x="1104900" y="100012"/>
                  <a:pt x="1052512" y="0"/>
                  <a:pt x="1031875" y="11112"/>
                </a:cubicBezTo>
                <a:cubicBezTo>
                  <a:pt x="1011238" y="22224"/>
                  <a:pt x="998538" y="195262"/>
                  <a:pt x="984250" y="201612"/>
                </a:cubicBezTo>
                <a:cubicBezTo>
                  <a:pt x="969962" y="207962"/>
                  <a:pt x="968375" y="58737"/>
                  <a:pt x="946150" y="49212"/>
                </a:cubicBezTo>
                <a:cubicBezTo>
                  <a:pt x="923925" y="39687"/>
                  <a:pt x="879475" y="142875"/>
                  <a:pt x="850900" y="144462"/>
                </a:cubicBezTo>
                <a:cubicBezTo>
                  <a:pt x="822325" y="146050"/>
                  <a:pt x="796925" y="87312"/>
                  <a:pt x="774700" y="58737"/>
                </a:cubicBezTo>
                <a:cubicBezTo>
                  <a:pt x="752475" y="30162"/>
                  <a:pt x="739775" y="9525"/>
                  <a:pt x="698500" y="11112"/>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 name="Volný tvar 12">
            <a:extLst>
              <a:ext uri="{FF2B5EF4-FFF2-40B4-BE49-F238E27FC236}">
                <a16:creationId xmlns:a16="http://schemas.microsoft.com/office/drawing/2014/main" id="{6B6F6B6A-80F7-4592-AD56-ECDA8E7AA666}"/>
              </a:ext>
            </a:extLst>
          </p:cNvPr>
          <p:cNvSpPr/>
          <p:nvPr/>
        </p:nvSpPr>
        <p:spPr>
          <a:xfrm>
            <a:off x="5638801" y="1090613"/>
            <a:ext cx="1196975" cy="563562"/>
          </a:xfrm>
          <a:custGeom>
            <a:avLst/>
            <a:gdLst>
              <a:gd name="connsiteX0" fmla="*/ 385762 w 947737"/>
              <a:gd name="connsiteY0" fmla="*/ 423862 h 446087"/>
              <a:gd name="connsiteX1" fmla="*/ 280987 w 947737"/>
              <a:gd name="connsiteY1" fmla="*/ 319087 h 446087"/>
              <a:gd name="connsiteX2" fmla="*/ 147637 w 947737"/>
              <a:gd name="connsiteY2" fmla="*/ 338137 h 446087"/>
              <a:gd name="connsiteX3" fmla="*/ 14287 w 947737"/>
              <a:gd name="connsiteY3" fmla="*/ 366712 h 446087"/>
              <a:gd name="connsiteX4" fmla="*/ 233362 w 947737"/>
              <a:gd name="connsiteY4" fmla="*/ 271462 h 446087"/>
              <a:gd name="connsiteX5" fmla="*/ 204787 w 947737"/>
              <a:gd name="connsiteY5" fmla="*/ 100012 h 446087"/>
              <a:gd name="connsiteX6" fmla="*/ 290512 w 947737"/>
              <a:gd name="connsiteY6" fmla="*/ 176212 h 446087"/>
              <a:gd name="connsiteX7" fmla="*/ 385762 w 947737"/>
              <a:gd name="connsiteY7" fmla="*/ 14287 h 446087"/>
              <a:gd name="connsiteX8" fmla="*/ 481012 w 947737"/>
              <a:gd name="connsiteY8" fmla="*/ 90487 h 446087"/>
              <a:gd name="connsiteX9" fmla="*/ 595312 w 947737"/>
              <a:gd name="connsiteY9" fmla="*/ 52387 h 446087"/>
              <a:gd name="connsiteX10" fmla="*/ 642937 w 947737"/>
              <a:gd name="connsiteY10" fmla="*/ 147637 h 446087"/>
              <a:gd name="connsiteX11" fmla="*/ 795337 w 947737"/>
              <a:gd name="connsiteY11" fmla="*/ 71437 h 446087"/>
              <a:gd name="connsiteX12" fmla="*/ 728662 w 947737"/>
              <a:gd name="connsiteY12" fmla="*/ 138112 h 446087"/>
              <a:gd name="connsiteX13" fmla="*/ 890587 w 947737"/>
              <a:gd name="connsiteY13" fmla="*/ 157162 h 446087"/>
              <a:gd name="connsiteX14" fmla="*/ 795337 w 947737"/>
              <a:gd name="connsiteY14" fmla="*/ 185737 h 446087"/>
              <a:gd name="connsiteX15" fmla="*/ 919162 w 947737"/>
              <a:gd name="connsiteY15" fmla="*/ 280987 h 446087"/>
              <a:gd name="connsiteX16" fmla="*/ 928687 w 947737"/>
              <a:gd name="connsiteY16" fmla="*/ 338137 h 446087"/>
              <a:gd name="connsiteX17" fmla="*/ 804862 w 947737"/>
              <a:gd name="connsiteY17" fmla="*/ 271462 h 446087"/>
              <a:gd name="connsiteX18" fmla="*/ 842962 w 947737"/>
              <a:gd name="connsiteY18" fmla="*/ 423862 h 446087"/>
              <a:gd name="connsiteX19" fmla="*/ 671512 w 947737"/>
              <a:gd name="connsiteY19" fmla="*/ 347662 h 446087"/>
              <a:gd name="connsiteX20" fmla="*/ 538162 w 947737"/>
              <a:gd name="connsiteY20" fmla="*/ 433387 h 446087"/>
              <a:gd name="connsiteX21" fmla="*/ 385762 w 947737"/>
              <a:gd name="connsiteY21" fmla="*/ 423862 h 44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7737" h="446087">
                <a:moveTo>
                  <a:pt x="385762" y="423862"/>
                </a:moveTo>
                <a:cubicBezTo>
                  <a:pt x="342900" y="404812"/>
                  <a:pt x="320674" y="333374"/>
                  <a:pt x="280987" y="319087"/>
                </a:cubicBezTo>
                <a:cubicBezTo>
                  <a:pt x="241300" y="304800"/>
                  <a:pt x="192087" y="330200"/>
                  <a:pt x="147637" y="338137"/>
                </a:cubicBezTo>
                <a:cubicBezTo>
                  <a:pt x="103187" y="346074"/>
                  <a:pt x="0" y="377825"/>
                  <a:pt x="14287" y="366712"/>
                </a:cubicBezTo>
                <a:cubicBezTo>
                  <a:pt x="28575" y="355600"/>
                  <a:pt x="201612" y="315912"/>
                  <a:pt x="233362" y="271462"/>
                </a:cubicBezTo>
                <a:cubicBezTo>
                  <a:pt x="265112" y="227012"/>
                  <a:pt x="195262" y="115887"/>
                  <a:pt x="204787" y="100012"/>
                </a:cubicBezTo>
                <a:cubicBezTo>
                  <a:pt x="214312" y="84137"/>
                  <a:pt x="260350" y="190499"/>
                  <a:pt x="290512" y="176212"/>
                </a:cubicBezTo>
                <a:cubicBezTo>
                  <a:pt x="320674" y="161925"/>
                  <a:pt x="354012" y="28575"/>
                  <a:pt x="385762" y="14287"/>
                </a:cubicBezTo>
                <a:cubicBezTo>
                  <a:pt x="417512" y="0"/>
                  <a:pt x="446087" y="84137"/>
                  <a:pt x="481012" y="90487"/>
                </a:cubicBezTo>
                <a:cubicBezTo>
                  <a:pt x="515937" y="96837"/>
                  <a:pt x="568325" y="42862"/>
                  <a:pt x="595312" y="52387"/>
                </a:cubicBezTo>
                <a:cubicBezTo>
                  <a:pt x="622299" y="61912"/>
                  <a:pt x="609600" y="144462"/>
                  <a:pt x="642937" y="147637"/>
                </a:cubicBezTo>
                <a:cubicBezTo>
                  <a:pt x="676274" y="150812"/>
                  <a:pt x="781050" y="73024"/>
                  <a:pt x="795337" y="71437"/>
                </a:cubicBezTo>
                <a:cubicBezTo>
                  <a:pt x="809624" y="69850"/>
                  <a:pt x="712787" y="123825"/>
                  <a:pt x="728662" y="138112"/>
                </a:cubicBezTo>
                <a:cubicBezTo>
                  <a:pt x="744537" y="152400"/>
                  <a:pt x="879475" y="149225"/>
                  <a:pt x="890587" y="157162"/>
                </a:cubicBezTo>
                <a:cubicBezTo>
                  <a:pt x="901700" y="165100"/>
                  <a:pt x="790575" y="165100"/>
                  <a:pt x="795337" y="185737"/>
                </a:cubicBezTo>
                <a:cubicBezTo>
                  <a:pt x="800099" y="206374"/>
                  <a:pt x="896937" y="255587"/>
                  <a:pt x="919162" y="280987"/>
                </a:cubicBezTo>
                <a:cubicBezTo>
                  <a:pt x="941387" y="306387"/>
                  <a:pt x="947737" y="339724"/>
                  <a:pt x="928687" y="338137"/>
                </a:cubicBezTo>
                <a:cubicBezTo>
                  <a:pt x="909637" y="336550"/>
                  <a:pt x="819149" y="257175"/>
                  <a:pt x="804862" y="271462"/>
                </a:cubicBezTo>
                <a:cubicBezTo>
                  <a:pt x="790575" y="285749"/>
                  <a:pt x="865187" y="411162"/>
                  <a:pt x="842962" y="423862"/>
                </a:cubicBezTo>
                <a:cubicBezTo>
                  <a:pt x="820737" y="436562"/>
                  <a:pt x="722312" y="346075"/>
                  <a:pt x="671512" y="347662"/>
                </a:cubicBezTo>
                <a:cubicBezTo>
                  <a:pt x="620712" y="349250"/>
                  <a:pt x="588962" y="420687"/>
                  <a:pt x="538162" y="433387"/>
                </a:cubicBezTo>
                <a:cubicBezTo>
                  <a:pt x="487362" y="446087"/>
                  <a:pt x="428625" y="442912"/>
                  <a:pt x="385762" y="423862"/>
                </a:cubicBez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23" name="Volný tvar 22">
            <a:extLst>
              <a:ext uri="{FF2B5EF4-FFF2-40B4-BE49-F238E27FC236}">
                <a16:creationId xmlns:a16="http://schemas.microsoft.com/office/drawing/2014/main" id="{3097C2AF-5FDB-4CE2-A9BA-6196B1FAFB6D}"/>
              </a:ext>
            </a:extLst>
          </p:cNvPr>
          <p:cNvSpPr/>
          <p:nvPr/>
        </p:nvSpPr>
        <p:spPr>
          <a:xfrm>
            <a:off x="6410325" y="3933825"/>
            <a:ext cx="971550" cy="717550"/>
          </a:xfrm>
          <a:custGeom>
            <a:avLst/>
            <a:gdLst>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555625 w 768350"/>
              <a:gd name="connsiteY19" fmla="*/ 584200 h 711200"/>
              <a:gd name="connsiteX20" fmla="*/ 536575 w 768350"/>
              <a:gd name="connsiteY20" fmla="*/ 660400 h 711200"/>
              <a:gd name="connsiteX21" fmla="*/ 517525 w 768350"/>
              <a:gd name="connsiteY21" fmla="*/ 698500 h 711200"/>
              <a:gd name="connsiteX22" fmla="*/ 498475 w 768350"/>
              <a:gd name="connsiteY22" fmla="*/ 584200 h 711200"/>
              <a:gd name="connsiteX23" fmla="*/ 327025 w 768350"/>
              <a:gd name="connsiteY23" fmla="*/ 498475 h 711200"/>
              <a:gd name="connsiteX24" fmla="*/ 79375 w 768350"/>
              <a:gd name="connsiteY24"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600199 w 768350"/>
              <a:gd name="connsiteY19" fmla="*/ 602481 h 711200"/>
              <a:gd name="connsiteX20" fmla="*/ 536575 w 768350"/>
              <a:gd name="connsiteY20" fmla="*/ 660400 h 711200"/>
              <a:gd name="connsiteX21" fmla="*/ 517525 w 768350"/>
              <a:gd name="connsiteY21" fmla="*/ 698500 h 711200"/>
              <a:gd name="connsiteX22" fmla="*/ 498475 w 768350"/>
              <a:gd name="connsiteY22" fmla="*/ 584200 h 711200"/>
              <a:gd name="connsiteX23" fmla="*/ 327025 w 768350"/>
              <a:gd name="connsiteY23" fmla="*/ 498475 h 711200"/>
              <a:gd name="connsiteX24" fmla="*/ 79375 w 768350"/>
              <a:gd name="connsiteY24"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536575 w 768350"/>
              <a:gd name="connsiteY19" fmla="*/ 660400 h 711200"/>
              <a:gd name="connsiteX20" fmla="*/ 517525 w 768350"/>
              <a:gd name="connsiteY20" fmla="*/ 698500 h 711200"/>
              <a:gd name="connsiteX21" fmla="*/ 498475 w 768350"/>
              <a:gd name="connsiteY21" fmla="*/ 584200 h 711200"/>
              <a:gd name="connsiteX22" fmla="*/ 327025 w 768350"/>
              <a:gd name="connsiteY22" fmla="*/ 498475 h 711200"/>
              <a:gd name="connsiteX23" fmla="*/ 79375 w 768350"/>
              <a:gd name="connsiteY23"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36575 w 768350"/>
              <a:gd name="connsiteY18" fmla="*/ 660400 h 711200"/>
              <a:gd name="connsiteX19" fmla="*/ 517525 w 768350"/>
              <a:gd name="connsiteY19" fmla="*/ 698500 h 711200"/>
              <a:gd name="connsiteX20" fmla="*/ 498475 w 768350"/>
              <a:gd name="connsiteY20" fmla="*/ 584200 h 711200"/>
              <a:gd name="connsiteX21" fmla="*/ 327025 w 768350"/>
              <a:gd name="connsiteY21" fmla="*/ 498475 h 711200"/>
              <a:gd name="connsiteX22" fmla="*/ 79375 w 768350"/>
              <a:gd name="connsiteY22" fmla="*/ 2413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8350" h="711200">
                <a:moveTo>
                  <a:pt x="79375" y="241300"/>
                </a:moveTo>
                <a:cubicBezTo>
                  <a:pt x="25400" y="165100"/>
                  <a:pt x="6350" y="61913"/>
                  <a:pt x="3175" y="41275"/>
                </a:cubicBezTo>
                <a:cubicBezTo>
                  <a:pt x="0" y="20638"/>
                  <a:pt x="50800" y="122238"/>
                  <a:pt x="60325" y="117475"/>
                </a:cubicBezTo>
                <a:cubicBezTo>
                  <a:pt x="69850" y="112712"/>
                  <a:pt x="55563" y="11113"/>
                  <a:pt x="60325" y="12700"/>
                </a:cubicBezTo>
                <a:cubicBezTo>
                  <a:pt x="65087" y="14287"/>
                  <a:pt x="80962" y="128588"/>
                  <a:pt x="88900" y="127000"/>
                </a:cubicBezTo>
                <a:cubicBezTo>
                  <a:pt x="96838" y="125412"/>
                  <a:pt x="103188" y="6350"/>
                  <a:pt x="107950" y="3175"/>
                </a:cubicBezTo>
                <a:cubicBezTo>
                  <a:pt x="112712" y="0"/>
                  <a:pt x="111125" y="104775"/>
                  <a:pt x="117475" y="107950"/>
                </a:cubicBezTo>
                <a:cubicBezTo>
                  <a:pt x="123825" y="111125"/>
                  <a:pt x="138113" y="22225"/>
                  <a:pt x="146050" y="22225"/>
                </a:cubicBezTo>
                <a:cubicBezTo>
                  <a:pt x="153987" y="22225"/>
                  <a:pt x="147638" y="106363"/>
                  <a:pt x="165100" y="107950"/>
                </a:cubicBezTo>
                <a:cubicBezTo>
                  <a:pt x="182562" y="109537"/>
                  <a:pt x="249238" y="22225"/>
                  <a:pt x="250825" y="31750"/>
                </a:cubicBezTo>
                <a:cubicBezTo>
                  <a:pt x="252413" y="41275"/>
                  <a:pt x="177800" y="115888"/>
                  <a:pt x="174625" y="165100"/>
                </a:cubicBezTo>
                <a:cubicBezTo>
                  <a:pt x="171450" y="214312"/>
                  <a:pt x="168275" y="258763"/>
                  <a:pt x="231775" y="327025"/>
                </a:cubicBezTo>
                <a:cubicBezTo>
                  <a:pt x="295275" y="395287"/>
                  <a:pt x="471488" y="539750"/>
                  <a:pt x="555625" y="574675"/>
                </a:cubicBezTo>
                <a:cubicBezTo>
                  <a:pt x="639763" y="609600"/>
                  <a:pt x="704850" y="533400"/>
                  <a:pt x="736600" y="536575"/>
                </a:cubicBezTo>
                <a:cubicBezTo>
                  <a:pt x="768350" y="539750"/>
                  <a:pt x="765175" y="576263"/>
                  <a:pt x="746125" y="593725"/>
                </a:cubicBezTo>
                <a:cubicBezTo>
                  <a:pt x="727075" y="611187"/>
                  <a:pt x="622300" y="641350"/>
                  <a:pt x="622300" y="641350"/>
                </a:cubicBezTo>
                <a:lnTo>
                  <a:pt x="622300" y="641350"/>
                </a:lnTo>
                <a:cubicBezTo>
                  <a:pt x="620713" y="650875"/>
                  <a:pt x="627062" y="695325"/>
                  <a:pt x="612775" y="698500"/>
                </a:cubicBezTo>
                <a:cubicBezTo>
                  <a:pt x="598488" y="701675"/>
                  <a:pt x="552450" y="660400"/>
                  <a:pt x="536575" y="660400"/>
                </a:cubicBezTo>
                <a:cubicBezTo>
                  <a:pt x="520700" y="660400"/>
                  <a:pt x="523875" y="711200"/>
                  <a:pt x="517525" y="698500"/>
                </a:cubicBezTo>
                <a:cubicBezTo>
                  <a:pt x="511175" y="685800"/>
                  <a:pt x="530225" y="617537"/>
                  <a:pt x="498475" y="584200"/>
                </a:cubicBezTo>
                <a:cubicBezTo>
                  <a:pt x="466725" y="550863"/>
                  <a:pt x="396875" y="549275"/>
                  <a:pt x="327025" y="498475"/>
                </a:cubicBezTo>
                <a:cubicBezTo>
                  <a:pt x="257175" y="447675"/>
                  <a:pt x="133350" y="317500"/>
                  <a:pt x="79375" y="2413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332" name="TextovéPole 111">
            <a:extLst>
              <a:ext uri="{FF2B5EF4-FFF2-40B4-BE49-F238E27FC236}">
                <a16:creationId xmlns:a16="http://schemas.microsoft.com/office/drawing/2014/main" id="{5FCFD3F5-016E-49CB-B981-FCDE1EBF067A}"/>
              </a:ext>
            </a:extLst>
          </p:cNvPr>
          <p:cNvSpPr txBox="1">
            <a:spLocks noChangeArrowheads="1"/>
          </p:cNvSpPr>
          <p:nvPr/>
        </p:nvSpPr>
        <p:spPr bwMode="auto">
          <a:xfrm>
            <a:off x="2996958" y="874713"/>
            <a:ext cx="1002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TŘETÍ </a:t>
            </a:r>
          </a:p>
          <a:p>
            <a:pPr algn="ctr" eaLnBrk="1" hangingPunct="1">
              <a:spcBef>
                <a:spcPct val="0"/>
              </a:spcBef>
              <a:buFontTx/>
              <a:buNone/>
            </a:pPr>
            <a:r>
              <a:rPr lang="cs-CZ" altLang="cs-CZ" sz="1400" b="1" dirty="0">
                <a:latin typeface="Arial" panose="020B0604020202020204" pitchFamily="34" charset="0"/>
              </a:rPr>
              <a:t>KOMORA</a:t>
            </a:r>
          </a:p>
        </p:txBody>
      </p:sp>
      <p:sp>
        <p:nvSpPr>
          <p:cNvPr id="13333" name="TextovéPole 118">
            <a:extLst>
              <a:ext uri="{FF2B5EF4-FFF2-40B4-BE49-F238E27FC236}">
                <a16:creationId xmlns:a16="http://schemas.microsoft.com/office/drawing/2014/main" id="{E0166D26-4643-46B9-B393-251D8862AC45}"/>
              </a:ext>
            </a:extLst>
          </p:cNvPr>
          <p:cNvSpPr txBox="1">
            <a:spLocks noChangeArrowheads="1"/>
          </p:cNvSpPr>
          <p:nvPr/>
        </p:nvSpPr>
        <p:spPr bwMode="auto">
          <a:xfrm>
            <a:off x="4060272" y="1601789"/>
            <a:ext cx="5741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ARC</a:t>
            </a:r>
          </a:p>
        </p:txBody>
      </p:sp>
      <p:sp>
        <p:nvSpPr>
          <p:cNvPr id="13334" name="TextovéPole 121">
            <a:extLst>
              <a:ext uri="{FF2B5EF4-FFF2-40B4-BE49-F238E27FC236}">
                <a16:creationId xmlns:a16="http://schemas.microsoft.com/office/drawing/2014/main" id="{0EBCCCD9-5033-4AE4-99AE-2EA5FCE930A1}"/>
              </a:ext>
            </a:extLst>
          </p:cNvPr>
          <p:cNvSpPr txBox="1">
            <a:spLocks noChangeArrowheads="1"/>
          </p:cNvSpPr>
          <p:nvPr/>
        </p:nvSpPr>
        <p:spPr bwMode="auto">
          <a:xfrm>
            <a:off x="4521098" y="849314"/>
            <a:ext cx="973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PVN/LHA</a:t>
            </a:r>
          </a:p>
        </p:txBody>
      </p:sp>
      <p:sp>
        <p:nvSpPr>
          <p:cNvPr id="105" name="Šipka nahoru 104">
            <a:extLst>
              <a:ext uri="{FF2B5EF4-FFF2-40B4-BE49-F238E27FC236}">
                <a16:creationId xmlns:a16="http://schemas.microsoft.com/office/drawing/2014/main" id="{88744244-DA60-428E-844F-7F2C2F96DEB4}"/>
              </a:ext>
            </a:extLst>
          </p:cNvPr>
          <p:cNvSpPr/>
          <p:nvPr/>
        </p:nvSpPr>
        <p:spPr>
          <a:xfrm rot="953271">
            <a:off x="3935414" y="2781300"/>
            <a:ext cx="288925" cy="17272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6" name="Šipka nahoru 105">
            <a:extLst>
              <a:ext uri="{FF2B5EF4-FFF2-40B4-BE49-F238E27FC236}">
                <a16:creationId xmlns:a16="http://schemas.microsoft.com/office/drawing/2014/main" id="{CCF457E1-A11D-4B0A-8CD4-1EEAEE2CE426}"/>
              </a:ext>
            </a:extLst>
          </p:cNvPr>
          <p:cNvSpPr/>
          <p:nvPr/>
        </p:nvSpPr>
        <p:spPr>
          <a:xfrm rot="2584126">
            <a:off x="4725989" y="3097214"/>
            <a:ext cx="287337" cy="1584325"/>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7" name="Obdélník 106">
            <a:extLst>
              <a:ext uri="{FF2B5EF4-FFF2-40B4-BE49-F238E27FC236}">
                <a16:creationId xmlns:a16="http://schemas.microsoft.com/office/drawing/2014/main" id="{CCF9B29E-93B9-4E32-8852-E9091F435FC9}"/>
              </a:ext>
            </a:extLst>
          </p:cNvPr>
          <p:cNvSpPr/>
          <p:nvPr/>
        </p:nvSpPr>
        <p:spPr>
          <a:xfrm>
            <a:off x="3575051" y="3716338"/>
            <a:ext cx="288925" cy="1190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nvGrpSpPr>
          <p:cNvPr id="27" name="Skupina 109">
            <a:extLst>
              <a:ext uri="{FF2B5EF4-FFF2-40B4-BE49-F238E27FC236}">
                <a16:creationId xmlns:a16="http://schemas.microsoft.com/office/drawing/2014/main" id="{9BF5B6CC-E660-41D0-B1D7-89E4BBD8FC75}"/>
              </a:ext>
            </a:extLst>
          </p:cNvPr>
          <p:cNvGrpSpPr>
            <a:grpSpLocks/>
          </p:cNvGrpSpPr>
          <p:nvPr/>
        </p:nvGrpSpPr>
        <p:grpSpPr bwMode="auto">
          <a:xfrm>
            <a:off x="4943476" y="3933826"/>
            <a:ext cx="360363" cy="358775"/>
            <a:chOff x="611560" y="4509120"/>
            <a:chExt cx="360040" cy="360042"/>
          </a:xfrm>
        </p:grpSpPr>
        <p:sp>
          <p:nvSpPr>
            <p:cNvPr id="108" name="Obdélník 107">
              <a:extLst>
                <a:ext uri="{FF2B5EF4-FFF2-40B4-BE49-F238E27FC236}">
                  <a16:creationId xmlns:a16="http://schemas.microsoft.com/office/drawing/2014/main" id="{BF037135-9E78-4F76-BC27-EF7175FEF7D6}"/>
                </a:ext>
              </a:extLst>
            </p:cNvPr>
            <p:cNvSpPr/>
            <p:nvPr/>
          </p:nvSpPr>
          <p:spPr>
            <a:xfrm>
              <a:off x="611560" y="4652500"/>
              <a:ext cx="360040" cy="7328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sp>
          <p:nvSpPr>
            <p:cNvPr id="109" name="Obdélník 108">
              <a:extLst>
                <a:ext uri="{FF2B5EF4-FFF2-40B4-BE49-F238E27FC236}">
                  <a16:creationId xmlns:a16="http://schemas.microsoft.com/office/drawing/2014/main" id="{8854F09D-37CA-47EB-B881-C9AB11B34497}"/>
                </a:ext>
              </a:extLst>
            </p:cNvPr>
            <p:cNvSpPr/>
            <p:nvPr/>
          </p:nvSpPr>
          <p:spPr>
            <a:xfrm rot="5400000">
              <a:off x="611559" y="4653455"/>
              <a:ext cx="360042" cy="7137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sp>
        <p:nvSpPr>
          <p:cNvPr id="114" name="TextovéPole 113">
            <a:extLst>
              <a:ext uri="{FF2B5EF4-FFF2-40B4-BE49-F238E27FC236}">
                <a16:creationId xmlns:a16="http://schemas.microsoft.com/office/drawing/2014/main" id="{145ED5BA-AC57-43CD-8CEE-8C3B9372C105}"/>
              </a:ext>
            </a:extLst>
          </p:cNvPr>
          <p:cNvSpPr txBox="1">
            <a:spLocks noChangeArrowheads="1"/>
          </p:cNvSpPr>
          <p:nvPr/>
        </p:nvSpPr>
        <p:spPr bwMode="auto">
          <a:xfrm>
            <a:off x="5300663" y="2781301"/>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POMC</a:t>
            </a:r>
          </a:p>
        </p:txBody>
      </p:sp>
      <p:sp>
        <p:nvSpPr>
          <p:cNvPr id="115" name="TextovéPole 114">
            <a:extLst>
              <a:ext uri="{FF2B5EF4-FFF2-40B4-BE49-F238E27FC236}">
                <a16:creationId xmlns:a16="http://schemas.microsoft.com/office/drawing/2014/main" id="{831E884D-9687-453B-984A-9917C8F51DB4}"/>
              </a:ext>
            </a:extLst>
          </p:cNvPr>
          <p:cNvSpPr txBox="1">
            <a:spLocks noChangeArrowheads="1"/>
          </p:cNvSpPr>
          <p:nvPr/>
        </p:nvSpPr>
        <p:spPr bwMode="auto">
          <a:xfrm>
            <a:off x="4065589" y="2257426"/>
            <a:ext cx="109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NPY/AgRP</a:t>
            </a:r>
          </a:p>
        </p:txBody>
      </p:sp>
      <p:sp>
        <p:nvSpPr>
          <p:cNvPr id="116" name="TextovéPole 115">
            <a:extLst>
              <a:ext uri="{FF2B5EF4-FFF2-40B4-BE49-F238E27FC236}">
                <a16:creationId xmlns:a16="http://schemas.microsoft.com/office/drawing/2014/main" id="{F4AF1163-B1A5-4A64-B206-12C4DDF7953F}"/>
              </a:ext>
            </a:extLst>
          </p:cNvPr>
          <p:cNvSpPr txBox="1">
            <a:spLocks noChangeArrowheads="1"/>
          </p:cNvSpPr>
          <p:nvPr/>
        </p:nvSpPr>
        <p:spPr bwMode="auto">
          <a:xfrm>
            <a:off x="5870576" y="1249364"/>
            <a:ext cx="87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OREXIN</a:t>
            </a:r>
          </a:p>
        </p:txBody>
      </p:sp>
      <p:sp>
        <p:nvSpPr>
          <p:cNvPr id="117" name="TextovéPole 116">
            <a:extLst>
              <a:ext uri="{FF2B5EF4-FFF2-40B4-BE49-F238E27FC236}">
                <a16:creationId xmlns:a16="http://schemas.microsoft.com/office/drawing/2014/main" id="{B54992FD-7437-4A03-B7EE-0B90028DBED0}"/>
              </a:ext>
            </a:extLst>
          </p:cNvPr>
          <p:cNvSpPr txBox="1">
            <a:spLocks noChangeArrowheads="1"/>
          </p:cNvSpPr>
          <p:nvPr/>
        </p:nvSpPr>
        <p:spPr bwMode="auto">
          <a:xfrm>
            <a:off x="6673851" y="1628776"/>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CRH</a:t>
            </a:r>
          </a:p>
        </p:txBody>
      </p:sp>
      <p:sp>
        <p:nvSpPr>
          <p:cNvPr id="118" name="TextovéPole 117">
            <a:extLst>
              <a:ext uri="{FF2B5EF4-FFF2-40B4-BE49-F238E27FC236}">
                <a16:creationId xmlns:a16="http://schemas.microsoft.com/office/drawing/2014/main" id="{9EBC139D-0B18-4669-9E06-C53DCBC01515}"/>
              </a:ext>
            </a:extLst>
          </p:cNvPr>
          <p:cNvSpPr txBox="1">
            <a:spLocks noChangeArrowheads="1"/>
          </p:cNvSpPr>
          <p:nvPr/>
        </p:nvSpPr>
        <p:spPr bwMode="auto">
          <a:xfrm rot="20241556">
            <a:off x="5214939" y="1585914"/>
            <a:ext cx="55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NPY</a:t>
            </a:r>
          </a:p>
        </p:txBody>
      </p:sp>
      <p:sp>
        <p:nvSpPr>
          <p:cNvPr id="124" name="TextovéPole 123">
            <a:extLst>
              <a:ext uri="{FF2B5EF4-FFF2-40B4-BE49-F238E27FC236}">
                <a16:creationId xmlns:a16="http://schemas.microsoft.com/office/drawing/2014/main" id="{F06022D5-3C66-4C7D-9899-79364546664D}"/>
              </a:ext>
            </a:extLst>
          </p:cNvPr>
          <p:cNvSpPr txBox="1">
            <a:spLocks noChangeArrowheads="1"/>
          </p:cNvSpPr>
          <p:nvPr/>
        </p:nvSpPr>
        <p:spPr bwMode="auto">
          <a:xfrm rot="21404269">
            <a:off x="5630863" y="1863726"/>
            <a:ext cx="67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AgRP</a:t>
            </a:r>
          </a:p>
        </p:txBody>
      </p:sp>
      <p:sp>
        <p:nvSpPr>
          <p:cNvPr id="125" name="TextovéPole 124">
            <a:extLst>
              <a:ext uri="{FF2B5EF4-FFF2-40B4-BE49-F238E27FC236}">
                <a16:creationId xmlns:a16="http://schemas.microsoft.com/office/drawing/2014/main" id="{86FCA024-C00D-4162-9330-A4FD167A964F}"/>
              </a:ext>
            </a:extLst>
          </p:cNvPr>
          <p:cNvSpPr txBox="1">
            <a:spLocks noChangeArrowheads="1"/>
          </p:cNvSpPr>
          <p:nvPr/>
        </p:nvSpPr>
        <p:spPr bwMode="auto">
          <a:xfrm rot="18718735">
            <a:off x="5869782" y="2289970"/>
            <a:ext cx="754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cs-CZ" sz="1400" b="1">
                <a:latin typeface="Arial" panose="020B0604020202020204" pitchFamily="34" charset="0"/>
              </a:rPr>
              <a:t>α</a:t>
            </a:r>
            <a:r>
              <a:rPr lang="cs-CZ" altLang="cs-CZ" sz="1400" b="1">
                <a:latin typeface="Arial" panose="020B0604020202020204" pitchFamily="34" charset="0"/>
              </a:rPr>
              <a:t>-MSH</a:t>
            </a:r>
          </a:p>
        </p:txBody>
      </p:sp>
      <p:sp>
        <p:nvSpPr>
          <p:cNvPr id="126" name="Kruhová šipka 125">
            <a:extLst>
              <a:ext uri="{FF2B5EF4-FFF2-40B4-BE49-F238E27FC236}">
                <a16:creationId xmlns:a16="http://schemas.microsoft.com/office/drawing/2014/main" id="{BD9FEEFB-0826-46A6-8D7F-12DBF7237954}"/>
              </a:ext>
            </a:extLst>
          </p:cNvPr>
          <p:cNvSpPr/>
          <p:nvPr/>
        </p:nvSpPr>
        <p:spPr>
          <a:xfrm rot="2552035">
            <a:off x="6475413" y="928688"/>
            <a:ext cx="792162" cy="792162"/>
          </a:xfrm>
          <a:prstGeom prst="circular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7" name="TextovéPole 126">
            <a:extLst>
              <a:ext uri="{FF2B5EF4-FFF2-40B4-BE49-F238E27FC236}">
                <a16:creationId xmlns:a16="http://schemas.microsoft.com/office/drawing/2014/main" id="{E5F43B3F-622A-4285-9F83-158CEC63763D}"/>
              </a:ext>
            </a:extLst>
          </p:cNvPr>
          <p:cNvSpPr txBox="1">
            <a:spLocks noChangeArrowheads="1"/>
          </p:cNvSpPr>
          <p:nvPr/>
        </p:nvSpPr>
        <p:spPr bwMode="auto">
          <a:xfrm>
            <a:off x="5862925" y="3449638"/>
            <a:ext cx="854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solidFill>
                  <a:schemeClr val="bg1"/>
                </a:solidFill>
                <a:latin typeface="Arial" panose="020B0604020202020204" pitchFamily="34" charset="0"/>
              </a:rPr>
              <a:t>CRH</a:t>
            </a:r>
          </a:p>
        </p:txBody>
      </p:sp>
      <p:sp>
        <p:nvSpPr>
          <p:cNvPr id="128" name="TextovéPole 127">
            <a:extLst>
              <a:ext uri="{FF2B5EF4-FFF2-40B4-BE49-F238E27FC236}">
                <a16:creationId xmlns:a16="http://schemas.microsoft.com/office/drawing/2014/main" id="{531F5CD8-5A94-4F72-AD2E-B47E1A816F6A}"/>
              </a:ext>
            </a:extLst>
          </p:cNvPr>
          <p:cNvSpPr txBox="1">
            <a:spLocks noChangeArrowheads="1"/>
          </p:cNvSpPr>
          <p:nvPr/>
        </p:nvSpPr>
        <p:spPr bwMode="auto">
          <a:xfrm>
            <a:off x="7143751" y="4479926"/>
            <a:ext cx="1039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a:latin typeface="Arial" panose="020B0604020202020204" pitchFamily="34" charset="0"/>
              </a:rPr>
              <a:t>ACTH</a:t>
            </a:r>
          </a:p>
        </p:txBody>
      </p:sp>
      <p:sp>
        <p:nvSpPr>
          <p:cNvPr id="28" name="Volný tvar 27">
            <a:extLst>
              <a:ext uri="{FF2B5EF4-FFF2-40B4-BE49-F238E27FC236}">
                <a16:creationId xmlns:a16="http://schemas.microsoft.com/office/drawing/2014/main" id="{14EF1A94-D162-4B98-9834-B84139ADAE38}"/>
              </a:ext>
            </a:extLst>
          </p:cNvPr>
          <p:cNvSpPr/>
          <p:nvPr/>
        </p:nvSpPr>
        <p:spPr>
          <a:xfrm rot="20129476">
            <a:off x="8388351" y="4445001"/>
            <a:ext cx="993775" cy="1198563"/>
          </a:xfrm>
          <a:custGeom>
            <a:avLst/>
            <a:gdLst>
              <a:gd name="connsiteX0" fmla="*/ 0 w 994230"/>
              <a:gd name="connsiteY0" fmla="*/ 0 h 1197429"/>
              <a:gd name="connsiteX1" fmla="*/ 435429 w 994230"/>
              <a:gd name="connsiteY1" fmla="*/ 359229 h 1197429"/>
              <a:gd name="connsiteX2" fmla="*/ 947058 w 994230"/>
              <a:gd name="connsiteY2" fmla="*/ 794658 h 1197429"/>
              <a:gd name="connsiteX3" fmla="*/ 718458 w 994230"/>
              <a:gd name="connsiteY3" fmla="*/ 1121229 h 1197429"/>
              <a:gd name="connsiteX4" fmla="*/ 544286 w 994230"/>
              <a:gd name="connsiteY4" fmla="*/ 1197429 h 119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30" h="1197429">
                <a:moveTo>
                  <a:pt x="0" y="0"/>
                </a:moveTo>
                <a:lnTo>
                  <a:pt x="435429" y="359229"/>
                </a:lnTo>
                <a:cubicBezTo>
                  <a:pt x="593272" y="491672"/>
                  <a:pt x="899886" y="667658"/>
                  <a:pt x="947058" y="794658"/>
                </a:cubicBezTo>
                <a:cubicBezTo>
                  <a:pt x="994230" y="921658"/>
                  <a:pt x="785587" y="1054101"/>
                  <a:pt x="718458" y="1121229"/>
                </a:cubicBezTo>
                <a:cubicBezTo>
                  <a:pt x="651329" y="1188357"/>
                  <a:pt x="597807" y="1192893"/>
                  <a:pt x="544286" y="1197429"/>
                </a:cubicBezTo>
              </a:path>
            </a:pathLst>
          </a:cu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129" name="TextovéPole 128">
            <a:extLst>
              <a:ext uri="{FF2B5EF4-FFF2-40B4-BE49-F238E27FC236}">
                <a16:creationId xmlns:a16="http://schemas.microsoft.com/office/drawing/2014/main" id="{04EB45FF-E328-4527-84C1-53D9E92B02B8}"/>
              </a:ext>
            </a:extLst>
          </p:cNvPr>
          <p:cNvSpPr txBox="1">
            <a:spLocks noChangeArrowheads="1"/>
          </p:cNvSpPr>
          <p:nvPr/>
        </p:nvSpPr>
        <p:spPr bwMode="auto">
          <a:xfrm>
            <a:off x="5475286" y="6351588"/>
            <a:ext cx="1773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KORTISOL</a:t>
            </a:r>
          </a:p>
        </p:txBody>
      </p:sp>
      <p:sp>
        <p:nvSpPr>
          <p:cNvPr id="131" name="Šipka nahoru 130">
            <a:extLst>
              <a:ext uri="{FF2B5EF4-FFF2-40B4-BE49-F238E27FC236}">
                <a16:creationId xmlns:a16="http://schemas.microsoft.com/office/drawing/2014/main" id="{207F6B8C-DD0E-451B-A18B-B46432BF6900}"/>
              </a:ext>
            </a:extLst>
          </p:cNvPr>
          <p:cNvSpPr/>
          <p:nvPr/>
        </p:nvSpPr>
        <p:spPr>
          <a:xfrm rot="3131332">
            <a:off x="3057526" y="4972051"/>
            <a:ext cx="360363" cy="576263"/>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2" name="Šipka doleva 131">
            <a:extLst>
              <a:ext uri="{FF2B5EF4-FFF2-40B4-BE49-F238E27FC236}">
                <a16:creationId xmlns:a16="http://schemas.microsoft.com/office/drawing/2014/main" id="{65315FE0-29E2-4B0C-BF35-F29C5B5E7306}"/>
              </a:ext>
            </a:extLst>
          </p:cNvPr>
          <p:cNvSpPr/>
          <p:nvPr/>
        </p:nvSpPr>
        <p:spPr>
          <a:xfrm>
            <a:off x="6743701" y="5805489"/>
            <a:ext cx="936625" cy="287337"/>
          </a:xfrm>
          <a:prstGeom prst="lef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 name="Šipka: dolů 3">
            <a:extLst>
              <a:ext uri="{FF2B5EF4-FFF2-40B4-BE49-F238E27FC236}">
                <a16:creationId xmlns:a16="http://schemas.microsoft.com/office/drawing/2014/main" id="{BB7BE2FA-3412-4DFA-A6DD-77D000BE7FA8}"/>
              </a:ext>
            </a:extLst>
          </p:cNvPr>
          <p:cNvSpPr/>
          <p:nvPr/>
        </p:nvSpPr>
        <p:spPr>
          <a:xfrm rot="15633840">
            <a:off x="782042" y="511053"/>
            <a:ext cx="1341122" cy="1876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7" name="Ovál 16">
            <a:extLst>
              <a:ext uri="{FF2B5EF4-FFF2-40B4-BE49-F238E27FC236}">
                <a16:creationId xmlns:a16="http://schemas.microsoft.com/office/drawing/2014/main" id="{76850CC7-8D98-4E5E-993B-82754FE51B77}"/>
              </a:ext>
            </a:extLst>
          </p:cNvPr>
          <p:cNvSpPr/>
          <p:nvPr/>
        </p:nvSpPr>
        <p:spPr>
          <a:xfrm>
            <a:off x="5556110" y="3220404"/>
            <a:ext cx="153988" cy="204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86" name="Ovál 85">
            <a:extLst>
              <a:ext uri="{FF2B5EF4-FFF2-40B4-BE49-F238E27FC236}">
                <a16:creationId xmlns:a16="http://schemas.microsoft.com/office/drawing/2014/main" id="{8F85404A-29C8-49C8-AB10-053CC7BCF8E6}"/>
              </a:ext>
            </a:extLst>
          </p:cNvPr>
          <p:cNvSpPr/>
          <p:nvPr/>
        </p:nvSpPr>
        <p:spPr>
          <a:xfrm>
            <a:off x="2334460" y="2920914"/>
            <a:ext cx="153988" cy="204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Volný tvar: obrazec 17">
            <a:extLst>
              <a:ext uri="{FF2B5EF4-FFF2-40B4-BE49-F238E27FC236}">
                <a16:creationId xmlns:a16="http://schemas.microsoft.com/office/drawing/2014/main" id="{576E01E7-8E1A-4F05-A761-5F2D3C475781}"/>
              </a:ext>
            </a:extLst>
          </p:cNvPr>
          <p:cNvSpPr/>
          <p:nvPr/>
        </p:nvSpPr>
        <p:spPr>
          <a:xfrm>
            <a:off x="1717192" y="3088640"/>
            <a:ext cx="3891128" cy="415575"/>
          </a:xfrm>
          <a:custGeom>
            <a:avLst/>
            <a:gdLst>
              <a:gd name="connsiteX0" fmla="*/ 3891128 w 3891128"/>
              <a:gd name="connsiteY0" fmla="*/ 243840 h 415575"/>
              <a:gd name="connsiteX1" fmla="*/ 162408 w 3891128"/>
              <a:gd name="connsiteY1" fmla="*/ 406400 h 415575"/>
              <a:gd name="connsiteX2" fmla="*/ 619608 w 3891128"/>
              <a:gd name="connsiteY2" fmla="*/ 0 h 415575"/>
              <a:gd name="connsiteX3" fmla="*/ 619608 w 3891128"/>
              <a:gd name="connsiteY3" fmla="*/ 0 h 415575"/>
              <a:gd name="connsiteX4" fmla="*/ 619608 w 3891128"/>
              <a:gd name="connsiteY4" fmla="*/ 0 h 41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128" h="415575">
                <a:moveTo>
                  <a:pt x="3891128" y="243840"/>
                </a:moveTo>
                <a:cubicBezTo>
                  <a:pt x="2299394" y="345440"/>
                  <a:pt x="707661" y="447040"/>
                  <a:pt x="162408" y="406400"/>
                </a:cubicBezTo>
                <a:cubicBezTo>
                  <a:pt x="-382845" y="365760"/>
                  <a:pt x="619608" y="0"/>
                  <a:pt x="619608" y="0"/>
                </a:cubicBezTo>
                <a:lnTo>
                  <a:pt x="619608" y="0"/>
                </a:lnTo>
                <a:lnTo>
                  <a:pt x="61960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Volný tvar: obrazec 18">
            <a:extLst>
              <a:ext uri="{FF2B5EF4-FFF2-40B4-BE49-F238E27FC236}">
                <a16:creationId xmlns:a16="http://schemas.microsoft.com/office/drawing/2014/main" id="{F6D62B71-1035-4BA0-AF1D-34C936C3FC33}"/>
              </a:ext>
            </a:extLst>
          </p:cNvPr>
          <p:cNvSpPr/>
          <p:nvPr/>
        </p:nvSpPr>
        <p:spPr>
          <a:xfrm>
            <a:off x="438736" y="2966720"/>
            <a:ext cx="1979344" cy="2377163"/>
          </a:xfrm>
          <a:custGeom>
            <a:avLst/>
            <a:gdLst>
              <a:gd name="connsiteX0" fmla="*/ 1979344 w 1979344"/>
              <a:gd name="connsiteY0" fmla="*/ 0 h 2377163"/>
              <a:gd name="connsiteX1" fmla="*/ 48944 w 1979344"/>
              <a:gd name="connsiteY1" fmla="*/ 477520 h 2377163"/>
              <a:gd name="connsiteX2" fmla="*/ 587424 w 1979344"/>
              <a:gd name="connsiteY2" fmla="*/ 2296160 h 2377163"/>
              <a:gd name="connsiteX3" fmla="*/ 699184 w 1979344"/>
              <a:gd name="connsiteY3" fmla="*/ 2082800 h 2377163"/>
              <a:gd name="connsiteX4" fmla="*/ 699184 w 1979344"/>
              <a:gd name="connsiteY4" fmla="*/ 2072640 h 2377163"/>
              <a:gd name="connsiteX5" fmla="*/ 709344 w 1979344"/>
              <a:gd name="connsiteY5" fmla="*/ 2062480 h 237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344" h="2377163">
                <a:moveTo>
                  <a:pt x="1979344" y="0"/>
                </a:moveTo>
                <a:cubicBezTo>
                  <a:pt x="1130137" y="47413"/>
                  <a:pt x="280931" y="94827"/>
                  <a:pt x="48944" y="477520"/>
                </a:cubicBezTo>
                <a:cubicBezTo>
                  <a:pt x="-183043" y="860213"/>
                  <a:pt x="479051" y="2028613"/>
                  <a:pt x="587424" y="2296160"/>
                </a:cubicBezTo>
                <a:cubicBezTo>
                  <a:pt x="695797" y="2563707"/>
                  <a:pt x="699184" y="2082800"/>
                  <a:pt x="699184" y="2082800"/>
                </a:cubicBezTo>
                <a:cubicBezTo>
                  <a:pt x="717811" y="2045547"/>
                  <a:pt x="697491" y="2076027"/>
                  <a:pt x="699184" y="2072640"/>
                </a:cubicBezTo>
                <a:cubicBezTo>
                  <a:pt x="700877" y="2069253"/>
                  <a:pt x="705110" y="2065866"/>
                  <a:pt x="709344" y="2062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TextovéPole 90">
            <a:extLst>
              <a:ext uri="{FF2B5EF4-FFF2-40B4-BE49-F238E27FC236}">
                <a16:creationId xmlns:a16="http://schemas.microsoft.com/office/drawing/2014/main" id="{1CD76F8F-C193-4C0C-97DE-B9AC1166CB63}"/>
              </a:ext>
            </a:extLst>
          </p:cNvPr>
          <p:cNvSpPr txBox="1">
            <a:spLocks noChangeArrowheads="1"/>
          </p:cNvSpPr>
          <p:nvPr/>
        </p:nvSpPr>
        <p:spPr bwMode="auto">
          <a:xfrm>
            <a:off x="1592263" y="2072482"/>
            <a:ext cx="941283"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a:latin typeface="Arial" panose="020B0604020202020204" pitchFamily="34" charset="0"/>
              </a:rPr>
              <a:t>MÍCHA</a:t>
            </a:r>
          </a:p>
        </p:txBody>
      </p:sp>
      <p:grpSp>
        <p:nvGrpSpPr>
          <p:cNvPr id="93" name="Group 57">
            <a:extLst>
              <a:ext uri="{FF2B5EF4-FFF2-40B4-BE49-F238E27FC236}">
                <a16:creationId xmlns:a16="http://schemas.microsoft.com/office/drawing/2014/main" id="{E446CA1D-A99B-4BEE-83F1-41F87401AF17}"/>
              </a:ext>
            </a:extLst>
          </p:cNvPr>
          <p:cNvGrpSpPr>
            <a:grpSpLocks/>
          </p:cNvGrpSpPr>
          <p:nvPr/>
        </p:nvGrpSpPr>
        <p:grpSpPr bwMode="auto">
          <a:xfrm>
            <a:off x="305694" y="5448402"/>
            <a:ext cx="539750" cy="419100"/>
            <a:chOff x="3982" y="3227"/>
            <a:chExt cx="340" cy="264"/>
          </a:xfrm>
        </p:grpSpPr>
        <p:sp>
          <p:nvSpPr>
            <p:cNvPr id="94" name="Freeform 58">
              <a:extLst>
                <a:ext uri="{FF2B5EF4-FFF2-40B4-BE49-F238E27FC236}">
                  <a16:creationId xmlns:a16="http://schemas.microsoft.com/office/drawing/2014/main" id="{14AEF9F7-2EED-4DD3-944C-C6405B135059}"/>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95" name="Freeform 59">
              <a:extLst>
                <a:ext uri="{FF2B5EF4-FFF2-40B4-BE49-F238E27FC236}">
                  <a16:creationId xmlns:a16="http://schemas.microsoft.com/office/drawing/2014/main" id="{72F1E027-2CC3-4FDB-917C-D7D8CBD157A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4" name="Group 57">
            <a:extLst>
              <a:ext uri="{FF2B5EF4-FFF2-40B4-BE49-F238E27FC236}">
                <a16:creationId xmlns:a16="http://schemas.microsoft.com/office/drawing/2014/main" id="{2C14AA61-AFFC-499C-8EE1-95D08071391F}"/>
              </a:ext>
            </a:extLst>
          </p:cNvPr>
          <p:cNvGrpSpPr>
            <a:grpSpLocks/>
          </p:cNvGrpSpPr>
          <p:nvPr/>
        </p:nvGrpSpPr>
        <p:grpSpPr bwMode="auto">
          <a:xfrm>
            <a:off x="668842" y="5824538"/>
            <a:ext cx="539750" cy="419100"/>
            <a:chOff x="3982" y="3227"/>
            <a:chExt cx="340" cy="264"/>
          </a:xfrm>
        </p:grpSpPr>
        <p:sp>
          <p:nvSpPr>
            <p:cNvPr id="145" name="Freeform 58">
              <a:extLst>
                <a:ext uri="{FF2B5EF4-FFF2-40B4-BE49-F238E27FC236}">
                  <a16:creationId xmlns:a16="http://schemas.microsoft.com/office/drawing/2014/main" id="{E52D5CE2-B461-41DE-867D-50F9B1A740AC}"/>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46" name="Freeform 59">
              <a:extLst>
                <a:ext uri="{FF2B5EF4-FFF2-40B4-BE49-F238E27FC236}">
                  <a16:creationId xmlns:a16="http://schemas.microsoft.com/office/drawing/2014/main" id="{58CB8DA5-6DA7-4333-8CDF-423C5868D55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7" name="Group 57">
            <a:extLst>
              <a:ext uri="{FF2B5EF4-FFF2-40B4-BE49-F238E27FC236}">
                <a16:creationId xmlns:a16="http://schemas.microsoft.com/office/drawing/2014/main" id="{0D263BDE-66B8-4FE0-8691-0B57B87D6D99}"/>
              </a:ext>
            </a:extLst>
          </p:cNvPr>
          <p:cNvGrpSpPr>
            <a:grpSpLocks/>
          </p:cNvGrpSpPr>
          <p:nvPr/>
        </p:nvGrpSpPr>
        <p:grpSpPr bwMode="auto">
          <a:xfrm>
            <a:off x="782177" y="5386927"/>
            <a:ext cx="539750" cy="419100"/>
            <a:chOff x="3982" y="3227"/>
            <a:chExt cx="340" cy="264"/>
          </a:xfrm>
        </p:grpSpPr>
        <p:sp>
          <p:nvSpPr>
            <p:cNvPr id="148" name="Freeform 58">
              <a:extLst>
                <a:ext uri="{FF2B5EF4-FFF2-40B4-BE49-F238E27FC236}">
                  <a16:creationId xmlns:a16="http://schemas.microsoft.com/office/drawing/2014/main" id="{0414F7E0-5461-412D-B2A8-A66772FDCCC0}"/>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49" name="Freeform 59">
              <a:extLst>
                <a:ext uri="{FF2B5EF4-FFF2-40B4-BE49-F238E27FC236}">
                  <a16:creationId xmlns:a16="http://schemas.microsoft.com/office/drawing/2014/main" id="{F138417B-E691-4210-B104-53DC60165A3B}"/>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50" name="TextovéPole 149">
            <a:extLst>
              <a:ext uri="{FF2B5EF4-FFF2-40B4-BE49-F238E27FC236}">
                <a16:creationId xmlns:a16="http://schemas.microsoft.com/office/drawing/2014/main" id="{0F9FBE3F-9708-487D-AA7B-149A1D6B09E6}"/>
              </a:ext>
            </a:extLst>
          </p:cNvPr>
          <p:cNvSpPr txBox="1">
            <a:spLocks noChangeArrowheads="1"/>
          </p:cNvSpPr>
          <p:nvPr/>
        </p:nvSpPr>
        <p:spPr bwMode="auto">
          <a:xfrm>
            <a:off x="602945" y="6480929"/>
            <a:ext cx="540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BAT</a:t>
            </a:r>
          </a:p>
        </p:txBody>
      </p:sp>
      <p:sp>
        <p:nvSpPr>
          <p:cNvPr id="22" name="Šipka: nahoru 21">
            <a:extLst>
              <a:ext uri="{FF2B5EF4-FFF2-40B4-BE49-F238E27FC236}">
                <a16:creationId xmlns:a16="http://schemas.microsoft.com/office/drawing/2014/main" id="{605ED85C-A820-46CC-97CE-FF6E7138DE24}"/>
              </a:ext>
            </a:extLst>
          </p:cNvPr>
          <p:cNvSpPr/>
          <p:nvPr/>
        </p:nvSpPr>
        <p:spPr>
          <a:xfrm>
            <a:off x="753108" y="4515058"/>
            <a:ext cx="109112" cy="7516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1" name="TextovéPole 150">
            <a:extLst>
              <a:ext uri="{FF2B5EF4-FFF2-40B4-BE49-F238E27FC236}">
                <a16:creationId xmlns:a16="http://schemas.microsoft.com/office/drawing/2014/main" id="{0A485223-AA4B-45EE-8FCC-9BBE110898F8}"/>
              </a:ext>
            </a:extLst>
          </p:cNvPr>
          <p:cNvSpPr txBox="1">
            <a:spLocks noChangeArrowheads="1"/>
          </p:cNvSpPr>
          <p:nvPr/>
        </p:nvSpPr>
        <p:spPr bwMode="auto">
          <a:xfrm>
            <a:off x="363246" y="4093339"/>
            <a:ext cx="196720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a:latin typeface="Arial" panose="020B0604020202020204" pitchFamily="34" charset="0"/>
              </a:rPr>
              <a:t>TERMOGENEZE</a:t>
            </a:r>
          </a:p>
        </p:txBody>
      </p:sp>
      <p:sp>
        <p:nvSpPr>
          <p:cNvPr id="152" name="Rectangle 12">
            <a:extLst>
              <a:ext uri="{FF2B5EF4-FFF2-40B4-BE49-F238E27FC236}">
                <a16:creationId xmlns:a16="http://schemas.microsoft.com/office/drawing/2014/main" id="{87A11863-4134-4BAE-949D-D20F3A3F1AE3}"/>
              </a:ext>
            </a:extLst>
          </p:cNvPr>
          <p:cNvSpPr/>
          <p:nvPr/>
        </p:nvSpPr>
        <p:spPr>
          <a:xfrm>
            <a:off x="-5079" y="580657"/>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3" name="Text Box 2">
            <a:extLst>
              <a:ext uri="{FF2B5EF4-FFF2-40B4-BE49-F238E27FC236}">
                <a16:creationId xmlns:a16="http://schemas.microsoft.com/office/drawing/2014/main" id="{9608D1D0-96E2-4AAC-8F17-A14C401080F9}"/>
              </a:ext>
            </a:extLst>
          </p:cNvPr>
          <p:cNvSpPr txBox="1">
            <a:spLocks noChangeArrowheads="1"/>
          </p:cNvSpPr>
          <p:nvPr/>
        </p:nvSpPr>
        <p:spPr bwMode="auto">
          <a:xfrm>
            <a:off x="1121569" y="0"/>
            <a:ext cx="10123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OSA „MOZEK – TUKOVÁ TKÁŇ“</a:t>
            </a:r>
            <a:endParaRPr lang="fr-FR" altLang="cs-CZ" sz="2800" b="1" dirty="0"/>
          </a:p>
        </p:txBody>
      </p:sp>
    </p:spTree>
    <p:extLst>
      <p:ext uri="{BB962C8B-B14F-4D97-AF65-F5344CB8AC3E}">
        <p14:creationId xmlns:p14="http://schemas.microsoft.com/office/powerpoint/2010/main" val="2177517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rPr>
              <a:pPr/>
              <a:t>43</a:t>
            </a:fld>
            <a:endParaRPr lang="cs-CZ" altLang="cs-CZ">
              <a:solidFill>
                <a:srgbClr val="898989"/>
              </a:solidFill>
            </a:endParaRPr>
          </a:p>
        </p:txBody>
      </p:sp>
      <p:sp>
        <p:nvSpPr>
          <p:cNvPr id="20483" name="Title 1"/>
          <p:cNvSpPr>
            <a:spLocks noGrp="1"/>
          </p:cNvSpPr>
          <p:nvPr>
            <p:ph type="ctrTitle" idx="4294967295"/>
          </p:nvPr>
        </p:nvSpPr>
        <p:spPr>
          <a:xfrm>
            <a:off x="0" y="2393950"/>
            <a:ext cx="9144000" cy="2387600"/>
          </a:xfrm>
        </p:spPr>
        <p:txBody>
          <a:bodyPr>
            <a:normAutofit/>
          </a:bodyPr>
          <a:lstStyle/>
          <a:p>
            <a:pPr algn="ctr"/>
            <a:r>
              <a:rPr lang="cs-CZ" altLang="cs-CZ" dirty="0"/>
              <a:t>Stres a řízení organismu</a:t>
            </a:r>
            <a:r>
              <a:rPr lang="cs-CZ" altLang="cs-CZ" b="1" dirty="0"/>
              <a:t>?</a:t>
            </a:r>
            <a:br>
              <a:rPr lang="cs-CZ" altLang="cs-CZ" dirty="0"/>
            </a:br>
            <a:r>
              <a:rPr lang="cs-CZ" altLang="cs-CZ" dirty="0"/>
              <a:t>=</a:t>
            </a:r>
            <a:br>
              <a:rPr lang="cs-CZ" altLang="cs-CZ" dirty="0"/>
            </a:br>
            <a:r>
              <a:rPr lang="cs-CZ" altLang="cs-CZ" b="1" dirty="0"/>
              <a:t>Co to vše znamená?</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Šipka: doprava 1">
            <a:extLst>
              <a:ext uri="{FF2B5EF4-FFF2-40B4-BE49-F238E27FC236}">
                <a16:creationId xmlns:a16="http://schemas.microsoft.com/office/drawing/2014/main" id="{B31EBE3F-1D9E-455C-9B46-96FA5E24F34A}"/>
              </a:ext>
            </a:extLst>
          </p:cNvPr>
          <p:cNvSpPr/>
          <p:nvPr/>
        </p:nvSpPr>
        <p:spPr>
          <a:xfrm>
            <a:off x="355600" y="5639117"/>
            <a:ext cx="2245360"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547E38DD-8E6E-4E4E-BD36-33240C5F5408}"/>
              </a:ext>
            </a:extLst>
          </p:cNvPr>
          <p:cNvSpPr/>
          <p:nvPr/>
        </p:nvSpPr>
        <p:spPr>
          <a:xfrm>
            <a:off x="355600" y="4799171"/>
            <a:ext cx="2245360"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6C19E2B1-4D9D-4D03-8537-39DF4F58D9BD}"/>
              </a:ext>
            </a:extLst>
          </p:cNvPr>
          <p:cNvSpPr txBox="1"/>
          <p:nvPr/>
        </p:nvSpPr>
        <p:spPr>
          <a:xfrm>
            <a:off x="2915920" y="4781550"/>
            <a:ext cx="8128000" cy="369332"/>
          </a:xfrm>
          <a:prstGeom prst="rect">
            <a:avLst/>
          </a:prstGeom>
          <a:noFill/>
        </p:spPr>
        <p:txBody>
          <a:bodyPr wrap="square" rtlCol="0">
            <a:spAutoFit/>
          </a:bodyPr>
          <a:lstStyle/>
          <a:p>
            <a:r>
              <a:rPr lang="cs-CZ" dirty="0"/>
              <a:t>Lze objektivně změřit stres? </a:t>
            </a:r>
          </a:p>
        </p:txBody>
      </p:sp>
      <p:sp>
        <p:nvSpPr>
          <p:cNvPr id="9" name="TextovéPole 8">
            <a:extLst>
              <a:ext uri="{FF2B5EF4-FFF2-40B4-BE49-F238E27FC236}">
                <a16:creationId xmlns:a16="http://schemas.microsoft.com/office/drawing/2014/main" id="{68D4FB22-208B-4D5C-B354-EA1FDB01A962}"/>
              </a:ext>
            </a:extLst>
          </p:cNvPr>
          <p:cNvSpPr txBox="1"/>
          <p:nvPr/>
        </p:nvSpPr>
        <p:spPr>
          <a:xfrm>
            <a:off x="2915920" y="5602208"/>
            <a:ext cx="8128000" cy="369332"/>
          </a:xfrm>
          <a:prstGeom prst="rect">
            <a:avLst/>
          </a:prstGeom>
          <a:noFill/>
        </p:spPr>
        <p:txBody>
          <a:bodyPr wrap="square" rtlCol="0">
            <a:spAutoFit/>
          </a:bodyPr>
          <a:lstStyle/>
          <a:p>
            <a:r>
              <a:rPr lang="cs-CZ" dirty="0"/>
              <a:t> Jakou roli ve stresu hraje tuková tkáň?</a:t>
            </a:r>
          </a:p>
        </p:txBody>
      </p:sp>
    </p:spTree>
    <p:extLst>
      <p:ext uri="{BB962C8B-B14F-4D97-AF65-F5344CB8AC3E}">
        <p14:creationId xmlns:p14="http://schemas.microsoft.com/office/powerpoint/2010/main" val="2462112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Zaoblený obdélník 232"/>
          <p:cNvSpPr/>
          <p:nvPr/>
        </p:nvSpPr>
        <p:spPr>
          <a:xfrm>
            <a:off x="4540292" y="4666830"/>
            <a:ext cx="3067877" cy="1570483"/>
          </a:xfrm>
          <a:prstGeom prst="roundRect">
            <a:avLst/>
          </a:prstGeom>
          <a:solidFill>
            <a:srgbClr val="FFCC99"/>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defTabSz="914400">
              <a:defRPr/>
            </a:pPr>
            <a:endParaRPr lang="cs-CZ" kern="0">
              <a:solidFill>
                <a:prstClr val="white"/>
              </a:solidFill>
              <a:latin typeface="Calibri"/>
            </a:endParaRPr>
          </a:p>
        </p:txBody>
      </p:sp>
      <p:sp>
        <p:nvSpPr>
          <p:cNvPr id="94" name="Zaoblený obdélník 217"/>
          <p:cNvSpPr/>
          <p:nvPr/>
        </p:nvSpPr>
        <p:spPr>
          <a:xfrm>
            <a:off x="4540292" y="3010646"/>
            <a:ext cx="3067877" cy="1570483"/>
          </a:xfrm>
          <a:prstGeom prst="roundRect">
            <a:avLst/>
          </a:prstGeom>
          <a:solidFill>
            <a:srgbClr val="FFFFCC"/>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defTabSz="914400">
              <a:defRPr/>
            </a:pPr>
            <a:endParaRPr lang="cs-CZ" kern="0">
              <a:solidFill>
                <a:prstClr val="white"/>
              </a:solidFill>
              <a:latin typeface="Calibri"/>
            </a:endParaRPr>
          </a:p>
        </p:txBody>
      </p:sp>
      <p:sp>
        <p:nvSpPr>
          <p:cNvPr id="95" name="Zaoblený obdélník 215"/>
          <p:cNvSpPr/>
          <p:nvPr/>
        </p:nvSpPr>
        <p:spPr>
          <a:xfrm>
            <a:off x="4540292" y="1398500"/>
            <a:ext cx="3067877" cy="1569201"/>
          </a:xfrm>
          <a:prstGeom prst="roundRect">
            <a:avLst/>
          </a:prstGeom>
          <a:solidFill>
            <a:srgbClr val="F79646">
              <a:lumMod val="20000"/>
              <a:lumOff val="8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defTabSz="914400">
              <a:defRPr/>
            </a:pPr>
            <a:endParaRPr lang="cs-CZ" kern="0">
              <a:solidFill>
                <a:prstClr val="white"/>
              </a:solidFill>
              <a:latin typeface="Calibri"/>
            </a:endParaRPr>
          </a:p>
        </p:txBody>
      </p:sp>
      <p:grpSp>
        <p:nvGrpSpPr>
          <p:cNvPr id="60" name="Skupina 59"/>
          <p:cNvGrpSpPr/>
          <p:nvPr/>
        </p:nvGrpSpPr>
        <p:grpSpPr>
          <a:xfrm>
            <a:off x="6302689" y="3294515"/>
            <a:ext cx="1005217" cy="944422"/>
            <a:chOff x="3361494" y="3077164"/>
            <a:chExt cx="1108921" cy="1041854"/>
          </a:xfrm>
        </p:grpSpPr>
        <p:grpSp>
          <p:nvGrpSpPr>
            <p:cNvPr id="59" name="Skupina 58"/>
            <p:cNvGrpSpPr/>
            <p:nvPr/>
          </p:nvGrpSpPr>
          <p:grpSpPr>
            <a:xfrm>
              <a:off x="3400554" y="3077164"/>
              <a:ext cx="1069861" cy="1041854"/>
              <a:chOff x="2358248" y="3131747"/>
              <a:chExt cx="1235859" cy="1203506"/>
            </a:xfrm>
          </p:grpSpPr>
          <p:grpSp>
            <p:nvGrpSpPr>
              <p:cNvPr id="11" name="Skupina 10"/>
              <p:cNvGrpSpPr/>
              <p:nvPr/>
            </p:nvGrpSpPr>
            <p:grpSpPr>
              <a:xfrm>
                <a:off x="2699792" y="3462658"/>
                <a:ext cx="383158" cy="383158"/>
                <a:chOff x="2264693" y="-211174"/>
                <a:chExt cx="936104" cy="936104"/>
              </a:xfrm>
              <a:effectLst>
                <a:outerShdw blurRad="50800" dist="38100" dir="2700000" algn="tl" rotWithShape="0">
                  <a:prstClr val="black">
                    <a:alpha val="40000"/>
                  </a:prstClr>
                </a:outerShdw>
              </a:effectLst>
            </p:grpSpPr>
            <p:sp>
              <p:nvSpPr>
                <p:cNvPr id="12" name="Ovál 11"/>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12"/>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15" name="Skupina 14"/>
              <p:cNvGrpSpPr/>
              <p:nvPr/>
            </p:nvGrpSpPr>
            <p:grpSpPr>
              <a:xfrm>
                <a:off x="2852192" y="3615058"/>
                <a:ext cx="383158" cy="383158"/>
                <a:chOff x="2264693" y="-211174"/>
                <a:chExt cx="936104" cy="936104"/>
              </a:xfrm>
              <a:effectLst>
                <a:outerShdw blurRad="50800" dist="38100" dir="2700000" algn="tl" rotWithShape="0">
                  <a:prstClr val="black">
                    <a:alpha val="40000"/>
                  </a:prstClr>
                </a:outerShdw>
              </a:effectLst>
            </p:grpSpPr>
            <p:sp>
              <p:nvSpPr>
                <p:cNvPr id="16" name="Ovál 15"/>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Volný tvar 16"/>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19" name="Skupina 18"/>
              <p:cNvGrpSpPr/>
              <p:nvPr/>
            </p:nvGrpSpPr>
            <p:grpSpPr>
              <a:xfrm>
                <a:off x="2937328" y="3224254"/>
                <a:ext cx="383158" cy="383158"/>
                <a:chOff x="2264693" y="-211174"/>
                <a:chExt cx="936104" cy="936104"/>
              </a:xfrm>
              <a:effectLst>
                <a:outerShdw blurRad="50800" dist="38100" dir="2700000" algn="tl" rotWithShape="0">
                  <a:prstClr val="black">
                    <a:alpha val="40000"/>
                  </a:prstClr>
                </a:outerShdw>
              </a:effectLst>
            </p:grpSpPr>
            <p:sp>
              <p:nvSpPr>
                <p:cNvPr id="20" name="Ovál 19"/>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Volný tvar 20"/>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vál 21"/>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23" name="Skupina 22"/>
              <p:cNvGrpSpPr/>
              <p:nvPr/>
            </p:nvGrpSpPr>
            <p:grpSpPr>
              <a:xfrm>
                <a:off x="3006291" y="3556106"/>
                <a:ext cx="383158" cy="383158"/>
                <a:chOff x="2264693" y="-211174"/>
                <a:chExt cx="936104" cy="936104"/>
              </a:xfrm>
              <a:effectLst>
                <a:outerShdw blurRad="50800" dist="38100" dir="2700000" algn="tl" rotWithShape="0">
                  <a:prstClr val="black">
                    <a:alpha val="40000"/>
                  </a:prstClr>
                </a:outerShdw>
              </a:effectLst>
            </p:grpSpPr>
            <p:sp>
              <p:nvSpPr>
                <p:cNvPr id="24" name="Ovál 23"/>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Volný tvar 24"/>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vál 25"/>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27" name="Skupina 26"/>
              <p:cNvGrpSpPr/>
              <p:nvPr/>
            </p:nvGrpSpPr>
            <p:grpSpPr>
              <a:xfrm>
                <a:off x="2643294" y="3204103"/>
                <a:ext cx="383158" cy="383158"/>
                <a:chOff x="2264693" y="-211174"/>
                <a:chExt cx="936104" cy="936104"/>
              </a:xfrm>
              <a:effectLst>
                <a:outerShdw blurRad="50800" dist="38100" dir="2700000" algn="tl" rotWithShape="0">
                  <a:prstClr val="black">
                    <a:alpha val="40000"/>
                  </a:prstClr>
                </a:outerShdw>
              </a:effectLst>
            </p:grpSpPr>
            <p:sp>
              <p:nvSpPr>
                <p:cNvPr id="28" name="Ovál 27"/>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Volný tvar 28"/>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vál 29"/>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31" name="Skupina 30"/>
              <p:cNvGrpSpPr/>
              <p:nvPr/>
            </p:nvGrpSpPr>
            <p:grpSpPr>
              <a:xfrm>
                <a:off x="2430382" y="3416278"/>
                <a:ext cx="383158" cy="383158"/>
                <a:chOff x="2264693" y="-211174"/>
                <a:chExt cx="936104" cy="936104"/>
              </a:xfrm>
              <a:effectLst>
                <a:outerShdw blurRad="50800" dist="38100" dir="2700000" algn="tl" rotWithShape="0">
                  <a:prstClr val="black">
                    <a:alpha val="40000"/>
                  </a:prstClr>
                </a:outerShdw>
              </a:effectLst>
            </p:grpSpPr>
            <p:sp>
              <p:nvSpPr>
                <p:cNvPr id="32" name="Ovál 31"/>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Volný tvar 32"/>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vál 33"/>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35" name="Skupina 34"/>
              <p:cNvGrpSpPr/>
              <p:nvPr/>
            </p:nvGrpSpPr>
            <p:grpSpPr>
              <a:xfrm>
                <a:off x="2625975" y="3754384"/>
                <a:ext cx="383158" cy="383158"/>
                <a:chOff x="2264693" y="-211174"/>
                <a:chExt cx="936104" cy="936104"/>
              </a:xfrm>
              <a:effectLst>
                <a:outerShdw blurRad="50800" dist="38100" dir="2700000" algn="tl" rotWithShape="0">
                  <a:prstClr val="black">
                    <a:alpha val="40000"/>
                  </a:prstClr>
                </a:outerShdw>
              </a:effectLst>
            </p:grpSpPr>
            <p:sp>
              <p:nvSpPr>
                <p:cNvPr id="36" name="Ovál 35"/>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36"/>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vál 37"/>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39" name="Skupina 38"/>
              <p:cNvGrpSpPr/>
              <p:nvPr/>
            </p:nvGrpSpPr>
            <p:grpSpPr>
              <a:xfrm>
                <a:off x="2375567" y="3727838"/>
                <a:ext cx="383158" cy="383158"/>
                <a:chOff x="2264693" y="-211174"/>
                <a:chExt cx="936104" cy="936104"/>
              </a:xfrm>
              <a:effectLst>
                <a:outerShdw blurRad="50800" dist="38100" dir="2700000" algn="tl" rotWithShape="0">
                  <a:prstClr val="black">
                    <a:alpha val="40000"/>
                  </a:prstClr>
                </a:outerShdw>
              </a:effectLst>
            </p:grpSpPr>
            <p:sp>
              <p:nvSpPr>
                <p:cNvPr id="40" name="Ovál 39"/>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Volný tvar 40"/>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vál 41"/>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43" name="Skupina 42"/>
              <p:cNvGrpSpPr/>
              <p:nvPr/>
            </p:nvGrpSpPr>
            <p:grpSpPr>
              <a:xfrm>
                <a:off x="2904450" y="3880238"/>
                <a:ext cx="383158" cy="383158"/>
                <a:chOff x="2264693" y="-211174"/>
                <a:chExt cx="936104" cy="936104"/>
              </a:xfrm>
              <a:effectLst>
                <a:outerShdw blurRad="50800" dist="38100" dir="2700000" algn="tl" rotWithShape="0">
                  <a:prstClr val="black">
                    <a:alpha val="40000"/>
                  </a:prstClr>
                </a:outerShdw>
              </a:effectLst>
            </p:grpSpPr>
            <p:sp>
              <p:nvSpPr>
                <p:cNvPr id="44" name="Ovál 43"/>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Volný tvar 44"/>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47" name="Skupina 46"/>
              <p:cNvGrpSpPr/>
              <p:nvPr/>
            </p:nvGrpSpPr>
            <p:grpSpPr>
              <a:xfrm>
                <a:off x="2358248" y="3131747"/>
                <a:ext cx="383158" cy="383158"/>
                <a:chOff x="2264693" y="-211174"/>
                <a:chExt cx="936104" cy="936104"/>
              </a:xfrm>
              <a:effectLst>
                <a:outerShdw blurRad="50800" dist="38100" dir="2700000" algn="tl" rotWithShape="0">
                  <a:prstClr val="black">
                    <a:alpha val="40000"/>
                  </a:prstClr>
                </a:outerShdw>
              </a:effectLst>
            </p:grpSpPr>
            <p:sp>
              <p:nvSpPr>
                <p:cNvPr id="48" name="Ovál 47"/>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Volný tvar 48"/>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vál 49"/>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51" name="Skupina 50"/>
              <p:cNvGrpSpPr/>
              <p:nvPr/>
            </p:nvGrpSpPr>
            <p:grpSpPr>
              <a:xfrm>
                <a:off x="3210949" y="3275517"/>
                <a:ext cx="383158" cy="383158"/>
                <a:chOff x="2264693" y="-211174"/>
                <a:chExt cx="936104" cy="936104"/>
              </a:xfrm>
              <a:effectLst>
                <a:outerShdw blurRad="50800" dist="38100" dir="2700000" algn="tl" rotWithShape="0">
                  <a:prstClr val="black">
                    <a:alpha val="40000"/>
                  </a:prstClr>
                </a:outerShdw>
              </a:effectLst>
            </p:grpSpPr>
            <p:sp>
              <p:nvSpPr>
                <p:cNvPr id="52" name="Ovál 51"/>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Volný tvar 52"/>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vál 53"/>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55" name="Skupina 54"/>
              <p:cNvGrpSpPr/>
              <p:nvPr/>
            </p:nvGrpSpPr>
            <p:grpSpPr>
              <a:xfrm>
                <a:off x="2477296" y="3952095"/>
                <a:ext cx="383158" cy="383158"/>
                <a:chOff x="2264693" y="-211174"/>
                <a:chExt cx="936104" cy="936104"/>
              </a:xfrm>
              <a:effectLst>
                <a:outerShdw blurRad="50800" dist="38100" dir="2700000" algn="tl" rotWithShape="0">
                  <a:prstClr val="black">
                    <a:alpha val="40000"/>
                  </a:prstClr>
                </a:outerShdw>
              </a:effectLst>
            </p:grpSpPr>
            <p:sp>
              <p:nvSpPr>
                <p:cNvPr id="56" name="Ovál 55"/>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Volný tvar 56"/>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Ovál 57"/>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sp>
          <p:nvSpPr>
            <p:cNvPr id="4" name="Kosočtverec 3"/>
            <p:cNvSpPr/>
            <p:nvPr/>
          </p:nvSpPr>
          <p:spPr>
            <a:xfrm>
              <a:off x="3361494" y="3349428"/>
              <a:ext cx="199316" cy="199316"/>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Pravidelný pětiúhelník 4"/>
            <p:cNvSpPr/>
            <p:nvPr/>
          </p:nvSpPr>
          <p:spPr>
            <a:xfrm rot="19538956">
              <a:off x="4201898" y="3559894"/>
              <a:ext cx="170318" cy="162208"/>
            </a:xfrm>
            <a:prstGeom prst="pentago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Vývojový diagram: vyjmutí 5"/>
            <p:cNvSpPr/>
            <p:nvPr/>
          </p:nvSpPr>
          <p:spPr>
            <a:xfrm rot="16624333">
              <a:off x="4055952" y="3877374"/>
              <a:ext cx="187184" cy="187184"/>
            </a:xfrm>
            <a:prstGeom prst="flowChartExtra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Dvojitá šipka 6"/>
            <p:cNvSpPr/>
            <p:nvPr/>
          </p:nvSpPr>
          <p:spPr>
            <a:xfrm rot="18720345">
              <a:off x="4144607" y="3104213"/>
              <a:ext cx="132622" cy="132622"/>
            </a:xfrm>
            <a:prstGeom prst="chevr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8" name="Osmicípá hvězda 7"/>
            <p:cNvSpPr/>
            <p:nvPr/>
          </p:nvSpPr>
          <p:spPr>
            <a:xfrm>
              <a:off x="3414043" y="3869752"/>
              <a:ext cx="205618" cy="205618"/>
            </a:xfrm>
            <a:prstGeom prst="star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ývojový diagram: rozhodnutí 8"/>
            <p:cNvSpPr/>
            <p:nvPr/>
          </p:nvSpPr>
          <p:spPr>
            <a:xfrm>
              <a:off x="3760355" y="3388205"/>
              <a:ext cx="223022" cy="149425"/>
            </a:xfrm>
            <a:prstGeom prst="flowChartDecis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61" name="TextovéPole 60"/>
          <p:cNvSpPr txBox="1"/>
          <p:nvPr/>
        </p:nvSpPr>
        <p:spPr>
          <a:xfrm>
            <a:off x="4600260" y="3129144"/>
            <a:ext cx="1320811" cy="369332"/>
          </a:xfrm>
          <a:prstGeom prst="rect">
            <a:avLst/>
          </a:prstGeom>
          <a:noFill/>
        </p:spPr>
        <p:txBody>
          <a:bodyPr wrap="none" rtlCol="0">
            <a:spAutoFit/>
          </a:bodyPr>
          <a:lstStyle/>
          <a:p>
            <a:r>
              <a:rPr lang="cs-CZ" b="1" dirty="0">
                <a:solidFill>
                  <a:schemeClr val="bg1"/>
                </a:solidFill>
              </a:rPr>
              <a:t>WAT/BAT</a:t>
            </a:r>
          </a:p>
        </p:txBody>
      </p:sp>
      <p:grpSp>
        <p:nvGrpSpPr>
          <p:cNvPr id="90" name="Skupina 89"/>
          <p:cNvGrpSpPr/>
          <p:nvPr/>
        </p:nvGrpSpPr>
        <p:grpSpPr>
          <a:xfrm>
            <a:off x="6106866" y="4869161"/>
            <a:ext cx="1353300" cy="902969"/>
            <a:chOff x="270773" y="4277143"/>
            <a:chExt cx="1970063" cy="1314494"/>
          </a:xfrm>
        </p:grpSpPr>
        <p:sp>
          <p:nvSpPr>
            <p:cNvPr id="64" name="Volný tvar 63"/>
            <p:cNvSpPr/>
            <p:nvPr/>
          </p:nvSpPr>
          <p:spPr>
            <a:xfrm>
              <a:off x="270773" y="4277143"/>
              <a:ext cx="1970063" cy="1314494"/>
            </a:xfrm>
            <a:custGeom>
              <a:avLst/>
              <a:gdLst>
                <a:gd name="connsiteX0" fmla="*/ 1455477 w 2771057"/>
                <a:gd name="connsiteY0" fmla="*/ 1397267 h 1844338"/>
                <a:gd name="connsiteX1" fmla="*/ 925638 w 2771057"/>
                <a:gd name="connsiteY1" fmla="*/ 1209260 h 1844338"/>
                <a:gd name="connsiteX2" fmla="*/ 301795 w 2771057"/>
                <a:gd name="connsiteY2" fmla="*/ 1226352 h 1844338"/>
                <a:gd name="connsiteX3" fmla="*/ 28330 w 2771057"/>
                <a:gd name="connsiteY3" fmla="*/ 858882 h 1844338"/>
                <a:gd name="connsiteX4" fmla="*/ 207791 w 2771057"/>
                <a:gd name="connsiteY4" fmla="*/ 81215 h 1844338"/>
                <a:gd name="connsiteX5" fmla="*/ 1788763 w 2771057"/>
                <a:gd name="connsiteY5" fmla="*/ 106853 h 1844338"/>
                <a:gd name="connsiteX6" fmla="*/ 2711709 w 2771057"/>
                <a:gd name="connsiteY6" fmla="*/ 816153 h 1844338"/>
                <a:gd name="connsiteX7" fmla="*/ 2574977 w 2771057"/>
                <a:gd name="connsiteY7" fmla="*/ 1798920 h 1844338"/>
                <a:gd name="connsiteX8" fmla="*/ 1728943 w 2771057"/>
                <a:gd name="connsiteY8" fmla="*/ 1653641 h 1844338"/>
                <a:gd name="connsiteX9" fmla="*/ 1455477 w 2771057"/>
                <a:gd name="connsiteY9" fmla="*/ 1397267 h 1844338"/>
                <a:gd name="connsiteX0" fmla="*/ 1728943 w 2771057"/>
                <a:gd name="connsiteY0" fmla="*/ 1653641 h 1848945"/>
                <a:gd name="connsiteX1" fmla="*/ 925638 w 2771057"/>
                <a:gd name="connsiteY1" fmla="*/ 1209260 h 1848945"/>
                <a:gd name="connsiteX2" fmla="*/ 301795 w 2771057"/>
                <a:gd name="connsiteY2" fmla="*/ 1226352 h 1848945"/>
                <a:gd name="connsiteX3" fmla="*/ 28330 w 2771057"/>
                <a:gd name="connsiteY3" fmla="*/ 858882 h 1848945"/>
                <a:gd name="connsiteX4" fmla="*/ 207791 w 2771057"/>
                <a:gd name="connsiteY4" fmla="*/ 81215 h 1848945"/>
                <a:gd name="connsiteX5" fmla="*/ 1788763 w 2771057"/>
                <a:gd name="connsiteY5" fmla="*/ 106853 h 1848945"/>
                <a:gd name="connsiteX6" fmla="*/ 2711709 w 2771057"/>
                <a:gd name="connsiteY6" fmla="*/ 816153 h 1848945"/>
                <a:gd name="connsiteX7" fmla="*/ 2574977 w 2771057"/>
                <a:gd name="connsiteY7" fmla="*/ 1798920 h 1848945"/>
                <a:gd name="connsiteX8" fmla="*/ 1728943 w 2771057"/>
                <a:gd name="connsiteY8" fmla="*/ 1653641 h 18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057" h="1848945">
                  <a:moveTo>
                    <a:pt x="1728943" y="1653641"/>
                  </a:moveTo>
                  <a:cubicBezTo>
                    <a:pt x="1454053" y="1555364"/>
                    <a:pt x="1163496" y="1280475"/>
                    <a:pt x="925638" y="1209260"/>
                  </a:cubicBezTo>
                  <a:cubicBezTo>
                    <a:pt x="687780" y="1138045"/>
                    <a:pt x="451346" y="1284748"/>
                    <a:pt x="301795" y="1226352"/>
                  </a:cubicBezTo>
                  <a:cubicBezTo>
                    <a:pt x="152244" y="1167956"/>
                    <a:pt x="43997" y="1049738"/>
                    <a:pt x="28330" y="858882"/>
                  </a:cubicBezTo>
                  <a:cubicBezTo>
                    <a:pt x="12663" y="668026"/>
                    <a:pt x="-85614" y="206553"/>
                    <a:pt x="207791" y="81215"/>
                  </a:cubicBezTo>
                  <a:cubicBezTo>
                    <a:pt x="501196" y="-44123"/>
                    <a:pt x="1371443" y="-15637"/>
                    <a:pt x="1788763" y="106853"/>
                  </a:cubicBezTo>
                  <a:cubicBezTo>
                    <a:pt x="2206083" y="229343"/>
                    <a:pt x="2580673" y="534142"/>
                    <a:pt x="2711709" y="816153"/>
                  </a:cubicBezTo>
                  <a:cubicBezTo>
                    <a:pt x="2842745" y="1098164"/>
                    <a:pt x="2738771" y="1659339"/>
                    <a:pt x="2574977" y="1798920"/>
                  </a:cubicBezTo>
                  <a:cubicBezTo>
                    <a:pt x="2411183" y="1938501"/>
                    <a:pt x="2003833" y="1751918"/>
                    <a:pt x="1728943" y="1653641"/>
                  </a:cubicBezTo>
                  <a:close/>
                </a:path>
              </a:pathLst>
            </a:cu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Volný tvar 64"/>
            <p:cNvSpPr/>
            <p:nvPr/>
          </p:nvSpPr>
          <p:spPr>
            <a:xfrm>
              <a:off x="435828" y="4386924"/>
              <a:ext cx="695296" cy="664378"/>
            </a:xfrm>
            <a:custGeom>
              <a:avLst/>
              <a:gdLst>
                <a:gd name="connsiteX0" fmla="*/ 316202 w 695296"/>
                <a:gd name="connsiteY0" fmla="*/ 5614 h 664378"/>
                <a:gd name="connsiteX1" fmla="*/ 34191 w 695296"/>
                <a:gd name="connsiteY1" fmla="*/ 167984 h 664378"/>
                <a:gd name="connsiteX2" fmla="*/ 34191 w 695296"/>
                <a:gd name="connsiteY2" fmla="*/ 578183 h 664378"/>
                <a:gd name="connsiteX3" fmla="*/ 299110 w 695296"/>
                <a:gd name="connsiteY3" fmla="*/ 561091 h 664378"/>
                <a:gd name="connsiteX4" fmla="*/ 529847 w 695296"/>
                <a:gd name="connsiteY4" fmla="*/ 663640 h 664378"/>
                <a:gd name="connsiteX5" fmla="*/ 623851 w 695296"/>
                <a:gd name="connsiteY5" fmla="*/ 586728 h 664378"/>
                <a:gd name="connsiteX6" fmla="*/ 692217 w 695296"/>
                <a:gd name="connsiteY6" fmla="*/ 253442 h 664378"/>
                <a:gd name="connsiteX7" fmla="*/ 521301 w 695296"/>
                <a:gd name="connsiteY7" fmla="*/ 56889 h 664378"/>
                <a:gd name="connsiteX8" fmla="*/ 316202 w 695296"/>
                <a:gd name="connsiteY8" fmla="*/ 5614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296" h="664378">
                  <a:moveTo>
                    <a:pt x="316202" y="5614"/>
                  </a:moveTo>
                  <a:cubicBezTo>
                    <a:pt x="235017" y="24130"/>
                    <a:pt x="81193" y="72556"/>
                    <a:pt x="34191" y="167984"/>
                  </a:cubicBezTo>
                  <a:cubicBezTo>
                    <a:pt x="-12811" y="263412"/>
                    <a:pt x="-9962" y="512665"/>
                    <a:pt x="34191" y="578183"/>
                  </a:cubicBezTo>
                  <a:cubicBezTo>
                    <a:pt x="78344" y="643701"/>
                    <a:pt x="216501" y="546848"/>
                    <a:pt x="299110" y="561091"/>
                  </a:cubicBezTo>
                  <a:cubicBezTo>
                    <a:pt x="381719" y="575334"/>
                    <a:pt x="475724" y="659367"/>
                    <a:pt x="529847" y="663640"/>
                  </a:cubicBezTo>
                  <a:cubicBezTo>
                    <a:pt x="583971" y="667913"/>
                    <a:pt x="596789" y="655094"/>
                    <a:pt x="623851" y="586728"/>
                  </a:cubicBezTo>
                  <a:cubicBezTo>
                    <a:pt x="650913" y="518362"/>
                    <a:pt x="709309" y="341749"/>
                    <a:pt x="692217" y="253442"/>
                  </a:cubicBezTo>
                  <a:cubicBezTo>
                    <a:pt x="675125" y="165135"/>
                    <a:pt x="582546" y="96769"/>
                    <a:pt x="521301" y="56889"/>
                  </a:cubicBezTo>
                  <a:cubicBezTo>
                    <a:pt x="460056" y="17009"/>
                    <a:pt x="397387" y="-12902"/>
                    <a:pt x="316202" y="5614"/>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66" name="Volný tvar 65"/>
            <p:cNvSpPr/>
            <p:nvPr/>
          </p:nvSpPr>
          <p:spPr>
            <a:xfrm>
              <a:off x="1126470" y="4699988"/>
              <a:ext cx="275578" cy="547718"/>
            </a:xfrm>
            <a:custGeom>
              <a:avLst/>
              <a:gdLst>
                <a:gd name="connsiteX0" fmla="*/ 1575 w 275578"/>
                <a:gd name="connsiteY0" fmla="*/ 376214 h 547718"/>
                <a:gd name="connsiteX1" fmla="*/ 69941 w 275578"/>
                <a:gd name="connsiteY1" fmla="*/ 25836 h 547718"/>
                <a:gd name="connsiteX2" fmla="*/ 78487 w 275578"/>
                <a:gd name="connsiteY2" fmla="*/ 265119 h 547718"/>
                <a:gd name="connsiteX3" fmla="*/ 172491 w 275578"/>
                <a:gd name="connsiteY3" fmla="*/ 199 h 547718"/>
                <a:gd name="connsiteX4" fmla="*/ 155399 w 275578"/>
                <a:gd name="connsiteY4" fmla="*/ 316393 h 547718"/>
                <a:gd name="connsiteX5" fmla="*/ 275040 w 275578"/>
                <a:gd name="connsiteY5" fmla="*/ 77111 h 547718"/>
                <a:gd name="connsiteX6" fmla="*/ 198128 w 275578"/>
                <a:gd name="connsiteY6" fmla="*/ 538584 h 547718"/>
                <a:gd name="connsiteX7" fmla="*/ 163945 w 275578"/>
                <a:gd name="connsiteY7" fmla="*/ 393305 h 547718"/>
                <a:gd name="connsiteX8" fmla="*/ 104124 w 275578"/>
                <a:gd name="connsiteY8" fmla="*/ 504401 h 547718"/>
                <a:gd name="connsiteX9" fmla="*/ 104124 w 275578"/>
                <a:gd name="connsiteY9" fmla="*/ 324939 h 547718"/>
                <a:gd name="connsiteX10" fmla="*/ 27212 w 275578"/>
                <a:gd name="connsiteY10" fmla="*/ 453126 h 547718"/>
                <a:gd name="connsiteX11" fmla="*/ 1575 w 275578"/>
                <a:gd name="connsiteY11" fmla="*/ 376214 h 54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578" h="547718">
                  <a:moveTo>
                    <a:pt x="1575" y="376214"/>
                  </a:moveTo>
                  <a:cubicBezTo>
                    <a:pt x="8697" y="304999"/>
                    <a:pt x="57122" y="44352"/>
                    <a:pt x="69941" y="25836"/>
                  </a:cubicBezTo>
                  <a:cubicBezTo>
                    <a:pt x="82760" y="7320"/>
                    <a:pt x="61395" y="269392"/>
                    <a:pt x="78487" y="265119"/>
                  </a:cubicBezTo>
                  <a:cubicBezTo>
                    <a:pt x="95579" y="260846"/>
                    <a:pt x="159672" y="-8347"/>
                    <a:pt x="172491" y="199"/>
                  </a:cubicBezTo>
                  <a:cubicBezTo>
                    <a:pt x="185310" y="8745"/>
                    <a:pt x="138308" y="303574"/>
                    <a:pt x="155399" y="316393"/>
                  </a:cubicBezTo>
                  <a:cubicBezTo>
                    <a:pt x="172490" y="329212"/>
                    <a:pt x="267919" y="40079"/>
                    <a:pt x="275040" y="77111"/>
                  </a:cubicBezTo>
                  <a:cubicBezTo>
                    <a:pt x="282162" y="114143"/>
                    <a:pt x="216644" y="485885"/>
                    <a:pt x="198128" y="538584"/>
                  </a:cubicBezTo>
                  <a:cubicBezTo>
                    <a:pt x="179612" y="591283"/>
                    <a:pt x="179612" y="399002"/>
                    <a:pt x="163945" y="393305"/>
                  </a:cubicBezTo>
                  <a:cubicBezTo>
                    <a:pt x="148278" y="387608"/>
                    <a:pt x="114094" y="515795"/>
                    <a:pt x="104124" y="504401"/>
                  </a:cubicBezTo>
                  <a:cubicBezTo>
                    <a:pt x="94154" y="493007"/>
                    <a:pt x="116943" y="333485"/>
                    <a:pt x="104124" y="324939"/>
                  </a:cubicBezTo>
                  <a:cubicBezTo>
                    <a:pt x="91305" y="316393"/>
                    <a:pt x="41455" y="444580"/>
                    <a:pt x="27212" y="453126"/>
                  </a:cubicBezTo>
                  <a:cubicBezTo>
                    <a:pt x="12969" y="461672"/>
                    <a:pt x="-5547" y="447429"/>
                    <a:pt x="1575" y="376214"/>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Volný tvar 66"/>
            <p:cNvSpPr/>
            <p:nvPr/>
          </p:nvSpPr>
          <p:spPr>
            <a:xfrm>
              <a:off x="1486968" y="4862548"/>
              <a:ext cx="111096" cy="433392"/>
            </a:xfrm>
            <a:custGeom>
              <a:avLst/>
              <a:gdLst>
                <a:gd name="connsiteX0" fmla="*/ 59821 w 111096"/>
                <a:gd name="connsiteY0" fmla="*/ 418753 h 433392"/>
                <a:gd name="connsiteX1" fmla="*/ 0 w 111096"/>
                <a:gd name="connsiteY1" fmla="*/ 230745 h 433392"/>
                <a:gd name="connsiteX2" fmla="*/ 59821 w 111096"/>
                <a:gd name="connsiteY2" fmla="*/ 9 h 433392"/>
                <a:gd name="connsiteX3" fmla="*/ 59821 w 111096"/>
                <a:gd name="connsiteY3" fmla="*/ 239291 h 433392"/>
                <a:gd name="connsiteX4" fmla="*/ 111096 w 111096"/>
                <a:gd name="connsiteY4" fmla="*/ 401661 h 433392"/>
                <a:gd name="connsiteX5" fmla="*/ 59821 w 111096"/>
                <a:gd name="connsiteY5" fmla="*/ 418753 h 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96" h="433392">
                  <a:moveTo>
                    <a:pt x="59821" y="418753"/>
                  </a:moveTo>
                  <a:cubicBezTo>
                    <a:pt x="41305" y="390267"/>
                    <a:pt x="0" y="300536"/>
                    <a:pt x="0" y="230745"/>
                  </a:cubicBezTo>
                  <a:cubicBezTo>
                    <a:pt x="0" y="160954"/>
                    <a:pt x="49851" y="-1415"/>
                    <a:pt x="59821" y="9"/>
                  </a:cubicBezTo>
                  <a:cubicBezTo>
                    <a:pt x="69791" y="1433"/>
                    <a:pt x="51275" y="172349"/>
                    <a:pt x="59821" y="239291"/>
                  </a:cubicBezTo>
                  <a:cubicBezTo>
                    <a:pt x="68367" y="306233"/>
                    <a:pt x="111096" y="373175"/>
                    <a:pt x="111096" y="401661"/>
                  </a:cubicBezTo>
                  <a:cubicBezTo>
                    <a:pt x="111096" y="430147"/>
                    <a:pt x="78337" y="447239"/>
                    <a:pt x="59821" y="418753"/>
                  </a:cubicBez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Volný tvar 67"/>
            <p:cNvSpPr/>
            <p:nvPr/>
          </p:nvSpPr>
          <p:spPr>
            <a:xfrm>
              <a:off x="1582477" y="4883018"/>
              <a:ext cx="100601" cy="392452"/>
            </a:xfrm>
            <a:custGeom>
              <a:avLst/>
              <a:gdLst>
                <a:gd name="connsiteX0" fmla="*/ 59821 w 111096"/>
                <a:gd name="connsiteY0" fmla="*/ 418753 h 433392"/>
                <a:gd name="connsiteX1" fmla="*/ 0 w 111096"/>
                <a:gd name="connsiteY1" fmla="*/ 230745 h 433392"/>
                <a:gd name="connsiteX2" fmla="*/ 59821 w 111096"/>
                <a:gd name="connsiteY2" fmla="*/ 9 h 433392"/>
                <a:gd name="connsiteX3" fmla="*/ 59821 w 111096"/>
                <a:gd name="connsiteY3" fmla="*/ 239291 h 433392"/>
                <a:gd name="connsiteX4" fmla="*/ 111096 w 111096"/>
                <a:gd name="connsiteY4" fmla="*/ 401661 h 433392"/>
                <a:gd name="connsiteX5" fmla="*/ 59821 w 111096"/>
                <a:gd name="connsiteY5" fmla="*/ 418753 h 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96" h="433392">
                  <a:moveTo>
                    <a:pt x="59821" y="418753"/>
                  </a:moveTo>
                  <a:cubicBezTo>
                    <a:pt x="41305" y="390267"/>
                    <a:pt x="0" y="300536"/>
                    <a:pt x="0" y="230745"/>
                  </a:cubicBezTo>
                  <a:cubicBezTo>
                    <a:pt x="0" y="160954"/>
                    <a:pt x="49851" y="-1415"/>
                    <a:pt x="59821" y="9"/>
                  </a:cubicBezTo>
                  <a:cubicBezTo>
                    <a:pt x="69791" y="1433"/>
                    <a:pt x="51275" y="172349"/>
                    <a:pt x="59821" y="239291"/>
                  </a:cubicBezTo>
                  <a:cubicBezTo>
                    <a:pt x="68367" y="306233"/>
                    <a:pt x="111096" y="373175"/>
                    <a:pt x="111096" y="401661"/>
                  </a:cubicBezTo>
                  <a:cubicBezTo>
                    <a:pt x="111096" y="430147"/>
                    <a:pt x="78337" y="447239"/>
                    <a:pt x="59821" y="418753"/>
                  </a:cubicBez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9" name="Volný tvar 68"/>
            <p:cNvSpPr/>
            <p:nvPr/>
          </p:nvSpPr>
          <p:spPr>
            <a:xfrm>
              <a:off x="1675745" y="4934388"/>
              <a:ext cx="73834" cy="288032"/>
            </a:xfrm>
            <a:custGeom>
              <a:avLst/>
              <a:gdLst>
                <a:gd name="connsiteX0" fmla="*/ 59821 w 111096"/>
                <a:gd name="connsiteY0" fmla="*/ 418753 h 433392"/>
                <a:gd name="connsiteX1" fmla="*/ 0 w 111096"/>
                <a:gd name="connsiteY1" fmla="*/ 230745 h 433392"/>
                <a:gd name="connsiteX2" fmla="*/ 59821 w 111096"/>
                <a:gd name="connsiteY2" fmla="*/ 9 h 433392"/>
                <a:gd name="connsiteX3" fmla="*/ 59821 w 111096"/>
                <a:gd name="connsiteY3" fmla="*/ 239291 h 433392"/>
                <a:gd name="connsiteX4" fmla="*/ 111096 w 111096"/>
                <a:gd name="connsiteY4" fmla="*/ 401661 h 433392"/>
                <a:gd name="connsiteX5" fmla="*/ 59821 w 111096"/>
                <a:gd name="connsiteY5" fmla="*/ 418753 h 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96" h="433392">
                  <a:moveTo>
                    <a:pt x="59821" y="418753"/>
                  </a:moveTo>
                  <a:cubicBezTo>
                    <a:pt x="41305" y="390267"/>
                    <a:pt x="0" y="300536"/>
                    <a:pt x="0" y="230745"/>
                  </a:cubicBezTo>
                  <a:cubicBezTo>
                    <a:pt x="0" y="160954"/>
                    <a:pt x="49851" y="-1415"/>
                    <a:pt x="59821" y="9"/>
                  </a:cubicBezTo>
                  <a:cubicBezTo>
                    <a:pt x="69791" y="1433"/>
                    <a:pt x="51275" y="172349"/>
                    <a:pt x="59821" y="239291"/>
                  </a:cubicBezTo>
                  <a:cubicBezTo>
                    <a:pt x="68367" y="306233"/>
                    <a:pt x="111096" y="373175"/>
                    <a:pt x="111096" y="401661"/>
                  </a:cubicBezTo>
                  <a:cubicBezTo>
                    <a:pt x="111096" y="430147"/>
                    <a:pt x="78337" y="447239"/>
                    <a:pt x="59821" y="418753"/>
                  </a:cubicBez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0" name="Ovál 69"/>
            <p:cNvSpPr/>
            <p:nvPr/>
          </p:nvSpPr>
          <p:spPr>
            <a:xfrm>
              <a:off x="1763688" y="5013176"/>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Ovál 70"/>
            <p:cNvSpPr/>
            <p:nvPr/>
          </p:nvSpPr>
          <p:spPr>
            <a:xfrm>
              <a:off x="1916088" y="5165576"/>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2" name="Ovál 71"/>
            <p:cNvSpPr/>
            <p:nvPr/>
          </p:nvSpPr>
          <p:spPr>
            <a:xfrm>
              <a:off x="1952092" y="4965252"/>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3" name="Ovál 72"/>
            <p:cNvSpPr/>
            <p:nvPr/>
          </p:nvSpPr>
          <p:spPr>
            <a:xfrm>
              <a:off x="2063478" y="5090591"/>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4" name="Ovál 73"/>
            <p:cNvSpPr/>
            <p:nvPr/>
          </p:nvSpPr>
          <p:spPr>
            <a:xfrm>
              <a:off x="1803674" y="5307619"/>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7" name="Skupina 76"/>
            <p:cNvGrpSpPr/>
            <p:nvPr/>
          </p:nvGrpSpPr>
          <p:grpSpPr>
            <a:xfrm>
              <a:off x="1539201" y="4661213"/>
              <a:ext cx="58863" cy="77550"/>
              <a:chOff x="1956074" y="5437159"/>
              <a:chExt cx="72008" cy="94868"/>
            </a:xfrm>
          </p:grpSpPr>
          <p:sp>
            <p:nvSpPr>
              <p:cNvPr id="75" name="Ovál 74"/>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6" name="Ovál 75"/>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78" name="Skupina 77"/>
            <p:cNvGrpSpPr/>
            <p:nvPr/>
          </p:nvGrpSpPr>
          <p:grpSpPr>
            <a:xfrm>
              <a:off x="1196941" y="4437112"/>
              <a:ext cx="58863" cy="77550"/>
              <a:chOff x="1956074" y="5437159"/>
              <a:chExt cx="72008" cy="94868"/>
            </a:xfrm>
          </p:grpSpPr>
          <p:sp>
            <p:nvSpPr>
              <p:cNvPr id="79" name="Ovál 78"/>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0" name="Ovál 79"/>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1" name="Skupina 80"/>
            <p:cNvGrpSpPr/>
            <p:nvPr/>
          </p:nvGrpSpPr>
          <p:grpSpPr>
            <a:xfrm>
              <a:off x="1428105" y="4455915"/>
              <a:ext cx="58863" cy="77550"/>
              <a:chOff x="1956074" y="5437159"/>
              <a:chExt cx="72008" cy="94868"/>
            </a:xfrm>
          </p:grpSpPr>
          <p:sp>
            <p:nvSpPr>
              <p:cNvPr id="82" name="Ovál 81"/>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3" name="Ovál 82"/>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4" name="Skupina 83"/>
            <p:cNvGrpSpPr/>
            <p:nvPr/>
          </p:nvGrpSpPr>
          <p:grpSpPr>
            <a:xfrm>
              <a:off x="1734256" y="4617658"/>
              <a:ext cx="58863" cy="77550"/>
              <a:chOff x="1956074" y="5437159"/>
              <a:chExt cx="72008" cy="94868"/>
            </a:xfrm>
          </p:grpSpPr>
          <p:sp>
            <p:nvSpPr>
              <p:cNvPr id="85" name="Ovál 84"/>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Ovál 85"/>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7" name="Skupina 86"/>
            <p:cNvGrpSpPr/>
            <p:nvPr/>
          </p:nvGrpSpPr>
          <p:grpSpPr>
            <a:xfrm>
              <a:off x="1782374" y="4805468"/>
              <a:ext cx="58863" cy="77550"/>
              <a:chOff x="1956074" y="5437159"/>
              <a:chExt cx="72008" cy="94868"/>
            </a:xfrm>
          </p:grpSpPr>
          <p:sp>
            <p:nvSpPr>
              <p:cNvPr id="88" name="Ovál 87"/>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9" name="Ovál 88"/>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91" name="TextovéPole 90"/>
          <p:cNvSpPr txBox="1"/>
          <p:nvPr/>
        </p:nvSpPr>
        <p:spPr>
          <a:xfrm>
            <a:off x="4655840" y="4797152"/>
            <a:ext cx="1030988" cy="369332"/>
          </a:xfrm>
          <a:prstGeom prst="rect">
            <a:avLst/>
          </a:prstGeom>
          <a:noFill/>
        </p:spPr>
        <p:txBody>
          <a:bodyPr wrap="none" rtlCol="0">
            <a:spAutoFit/>
          </a:bodyPr>
          <a:lstStyle/>
          <a:p>
            <a:r>
              <a:rPr lang="cs-CZ" b="1" dirty="0">
                <a:solidFill>
                  <a:schemeClr val="bg1"/>
                </a:solidFill>
              </a:rPr>
              <a:t>BUŇKA</a:t>
            </a:r>
          </a:p>
        </p:txBody>
      </p:sp>
      <p:sp>
        <p:nvSpPr>
          <p:cNvPr id="96" name="Freeform 38"/>
          <p:cNvSpPr/>
          <p:nvPr/>
        </p:nvSpPr>
        <p:spPr>
          <a:xfrm>
            <a:off x="6498511" y="1529672"/>
            <a:ext cx="607881" cy="1306856"/>
          </a:xfrm>
          <a:custGeom>
            <a:avLst/>
            <a:gdLst>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1480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67205 w 1021668"/>
              <a:gd name="connsiteY30" fmla="*/ 178141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67205 w 1021668"/>
              <a:gd name="connsiteY30" fmla="*/ 178141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4528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27175 w 1021668"/>
              <a:gd name="connsiteY66" fmla="*/ 25360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3355 w 1021668"/>
              <a:gd name="connsiteY64" fmla="*/ 234554 h 2227890"/>
              <a:gd name="connsiteX65" fmla="*/ 370025 w 1021668"/>
              <a:gd name="connsiteY65" fmla="*/ 280274 h 2227890"/>
              <a:gd name="connsiteX66" fmla="*/ 427175 w 1021668"/>
              <a:gd name="connsiteY66" fmla="*/ 25360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7175 w 1021668"/>
              <a:gd name="connsiteY67" fmla="*/ 25360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7175 w 1021668"/>
              <a:gd name="connsiteY67" fmla="*/ 25360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1460 w 1021668"/>
              <a:gd name="connsiteY67" fmla="*/ 27265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2880 w 1021668"/>
              <a:gd name="connsiteY64" fmla="*/ 192644 h 2227890"/>
              <a:gd name="connsiteX65" fmla="*/ 343355 w 1021668"/>
              <a:gd name="connsiteY65" fmla="*/ 234554 h 2227890"/>
              <a:gd name="connsiteX66" fmla="*/ 370025 w 1021668"/>
              <a:gd name="connsiteY66" fmla="*/ 280274 h 2227890"/>
              <a:gd name="connsiteX67" fmla="*/ 421460 w 1021668"/>
              <a:gd name="connsiteY67" fmla="*/ 27265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2880 w 1021668"/>
              <a:gd name="connsiteY63" fmla="*/ 192644 h 2227890"/>
              <a:gd name="connsiteX64" fmla="*/ 343355 w 1021668"/>
              <a:gd name="connsiteY64" fmla="*/ 234554 h 2227890"/>
              <a:gd name="connsiteX65" fmla="*/ 370025 w 1021668"/>
              <a:gd name="connsiteY65" fmla="*/ 280274 h 2227890"/>
              <a:gd name="connsiteX66" fmla="*/ 421460 w 1021668"/>
              <a:gd name="connsiteY66" fmla="*/ 27265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07160 h 2222366"/>
              <a:gd name="connsiteX1" fmla="*/ 335735 w 1021668"/>
              <a:gd name="connsiteY1" fmla="*/ 716710 h 2222366"/>
              <a:gd name="connsiteX2" fmla="*/ 362405 w 1021668"/>
              <a:gd name="connsiteY2" fmla="*/ 796720 h 2222366"/>
              <a:gd name="connsiteX3" fmla="*/ 335735 w 1021668"/>
              <a:gd name="connsiteY3" fmla="*/ 960550 h 2222366"/>
              <a:gd name="connsiteX4" fmla="*/ 309065 w 1021668"/>
              <a:gd name="connsiteY4" fmla="*/ 1048180 h 2222366"/>
              <a:gd name="connsiteX5" fmla="*/ 297635 w 1021668"/>
              <a:gd name="connsiteY5" fmla="*/ 1223440 h 2222366"/>
              <a:gd name="connsiteX6" fmla="*/ 324305 w 1021668"/>
              <a:gd name="connsiteY6" fmla="*/ 1448230 h 2222366"/>
              <a:gd name="connsiteX7" fmla="*/ 331925 w 1021668"/>
              <a:gd name="connsiteY7" fmla="*/ 1646350 h 2222366"/>
              <a:gd name="connsiteX8" fmla="*/ 320495 w 1021668"/>
              <a:gd name="connsiteY8" fmla="*/ 1787320 h 2222366"/>
              <a:gd name="connsiteX9" fmla="*/ 373835 w 1021668"/>
              <a:gd name="connsiteY9" fmla="*/ 2054020 h 2222366"/>
              <a:gd name="connsiteX10" fmla="*/ 370025 w 1021668"/>
              <a:gd name="connsiteY10" fmla="*/ 2114980 h 2222366"/>
              <a:gd name="connsiteX11" fmla="*/ 293825 w 1021668"/>
              <a:gd name="connsiteY11" fmla="*/ 2172130 h 2222366"/>
              <a:gd name="connsiteX12" fmla="*/ 350975 w 1021668"/>
              <a:gd name="connsiteY12" fmla="*/ 2221660 h 2222366"/>
              <a:gd name="connsiteX13" fmla="*/ 453845 w 1021668"/>
              <a:gd name="connsiteY13" fmla="*/ 2134030 h 2222366"/>
              <a:gd name="connsiteX14" fmla="*/ 438605 w 1021668"/>
              <a:gd name="connsiteY14" fmla="*/ 2019730 h 2222366"/>
              <a:gd name="connsiteX15" fmla="*/ 453845 w 1021668"/>
              <a:gd name="connsiteY15" fmla="*/ 1840660 h 2222366"/>
              <a:gd name="connsiteX16" fmla="*/ 446225 w 1021668"/>
              <a:gd name="connsiteY16" fmla="*/ 1585390 h 2222366"/>
              <a:gd name="connsiteX17" fmla="*/ 427175 w 1021668"/>
              <a:gd name="connsiteY17" fmla="*/ 1482520 h 2222366"/>
              <a:gd name="connsiteX18" fmla="*/ 469085 w 1021668"/>
              <a:gd name="connsiteY18" fmla="*/ 1177720 h 2222366"/>
              <a:gd name="connsiteX19" fmla="*/ 503375 w 1021668"/>
              <a:gd name="connsiteY19" fmla="*/ 1314880 h 2222366"/>
              <a:gd name="connsiteX20" fmla="*/ 537665 w 1021668"/>
              <a:gd name="connsiteY20" fmla="*/ 1509190 h 2222366"/>
              <a:gd name="connsiteX21" fmla="*/ 533855 w 1021668"/>
              <a:gd name="connsiteY21" fmla="*/ 1589200 h 2222366"/>
              <a:gd name="connsiteX22" fmla="*/ 522425 w 1021668"/>
              <a:gd name="connsiteY22" fmla="*/ 1760650 h 2222366"/>
              <a:gd name="connsiteX23" fmla="*/ 545285 w 1021668"/>
              <a:gd name="connsiteY23" fmla="*/ 1905430 h 2222366"/>
              <a:gd name="connsiteX24" fmla="*/ 522425 w 1021668"/>
              <a:gd name="connsiteY24" fmla="*/ 2065450 h 2222366"/>
              <a:gd name="connsiteX25" fmla="*/ 526235 w 1021668"/>
              <a:gd name="connsiteY25" fmla="*/ 2153080 h 2222366"/>
              <a:gd name="connsiteX26" fmla="*/ 610055 w 1021668"/>
              <a:gd name="connsiteY26" fmla="*/ 2214040 h 2222366"/>
              <a:gd name="connsiteX27" fmla="*/ 686255 w 1021668"/>
              <a:gd name="connsiteY27" fmla="*/ 2172130 h 2222366"/>
              <a:gd name="connsiteX28" fmla="*/ 598625 w 1021668"/>
              <a:gd name="connsiteY28" fmla="*/ 2095930 h 2222366"/>
              <a:gd name="connsiteX29" fmla="*/ 613865 w 1021668"/>
              <a:gd name="connsiteY29" fmla="*/ 1913050 h 2222366"/>
              <a:gd name="connsiteX30" fmla="*/ 659585 w 1021668"/>
              <a:gd name="connsiteY30" fmla="*/ 1676830 h 2222366"/>
              <a:gd name="connsiteX31" fmla="*/ 655775 w 1021668"/>
              <a:gd name="connsiteY31" fmla="*/ 1478710 h 2222366"/>
              <a:gd name="connsiteX32" fmla="*/ 678635 w 1021668"/>
              <a:gd name="connsiteY32" fmla="*/ 1272970 h 2222366"/>
              <a:gd name="connsiteX33" fmla="*/ 678635 w 1021668"/>
              <a:gd name="connsiteY33" fmla="*/ 1101520 h 2222366"/>
              <a:gd name="connsiteX34" fmla="*/ 602435 w 1021668"/>
              <a:gd name="connsiteY34" fmla="*/ 850060 h 2222366"/>
              <a:gd name="connsiteX35" fmla="*/ 644345 w 1021668"/>
              <a:gd name="connsiteY35" fmla="*/ 686230 h 2222366"/>
              <a:gd name="connsiteX36" fmla="*/ 644345 w 1021668"/>
              <a:gd name="connsiteY36" fmla="*/ 530020 h 2222366"/>
              <a:gd name="connsiteX37" fmla="*/ 728165 w 1021668"/>
              <a:gd name="connsiteY37" fmla="*/ 735760 h 2222366"/>
              <a:gd name="connsiteX38" fmla="*/ 735785 w 1021668"/>
              <a:gd name="connsiteY38" fmla="*/ 853870 h 2222366"/>
              <a:gd name="connsiteX39" fmla="*/ 842465 w 1021668"/>
              <a:gd name="connsiteY39" fmla="*/ 1059610 h 2222366"/>
              <a:gd name="connsiteX40" fmla="*/ 811985 w 1021668"/>
              <a:gd name="connsiteY40" fmla="*/ 1177720 h 2222366"/>
              <a:gd name="connsiteX41" fmla="*/ 811985 w 1021668"/>
              <a:gd name="connsiteY41" fmla="*/ 1250110 h 2222366"/>
              <a:gd name="connsiteX42" fmla="*/ 861515 w 1021668"/>
              <a:gd name="connsiteY42" fmla="*/ 1151050 h 2222366"/>
              <a:gd name="connsiteX43" fmla="*/ 895805 w 1021668"/>
              <a:gd name="connsiteY43" fmla="*/ 1303450 h 2222366"/>
              <a:gd name="connsiteX44" fmla="*/ 891995 w 1021668"/>
              <a:gd name="connsiteY44" fmla="*/ 1166290 h 2222366"/>
              <a:gd name="connsiteX45" fmla="*/ 956765 w 1021668"/>
              <a:gd name="connsiteY45" fmla="*/ 1284400 h 2222366"/>
              <a:gd name="connsiteX46" fmla="*/ 899615 w 1021668"/>
              <a:gd name="connsiteY46" fmla="*/ 1147240 h 2222366"/>
              <a:gd name="connsiteX47" fmla="*/ 1002485 w 1021668"/>
              <a:gd name="connsiteY47" fmla="*/ 1265350 h 2222366"/>
              <a:gd name="connsiteX48" fmla="*/ 914855 w 1021668"/>
              <a:gd name="connsiteY48" fmla="*/ 1143430 h 2222366"/>
              <a:gd name="connsiteX49" fmla="*/ 1021535 w 1021668"/>
              <a:gd name="connsiteY49" fmla="*/ 1196770 h 2222366"/>
              <a:gd name="connsiteX50" fmla="*/ 888185 w 1021668"/>
              <a:gd name="connsiteY50" fmla="*/ 1059610 h 2222366"/>
              <a:gd name="connsiteX51" fmla="*/ 861515 w 1021668"/>
              <a:gd name="connsiteY51" fmla="*/ 937690 h 2222366"/>
              <a:gd name="connsiteX52" fmla="*/ 796745 w 1021668"/>
              <a:gd name="connsiteY52" fmla="*/ 716710 h 2222366"/>
              <a:gd name="connsiteX53" fmla="*/ 773885 w 1021668"/>
              <a:gd name="connsiteY53" fmla="*/ 503350 h 2222366"/>
              <a:gd name="connsiteX54" fmla="*/ 701495 w 1021668"/>
              <a:gd name="connsiteY54" fmla="*/ 385240 h 2222366"/>
              <a:gd name="connsiteX55" fmla="*/ 583385 w 1021668"/>
              <a:gd name="connsiteY55" fmla="*/ 335710 h 2222366"/>
              <a:gd name="connsiteX56" fmla="*/ 552905 w 1021668"/>
              <a:gd name="connsiteY56" fmla="*/ 263320 h 2222366"/>
              <a:gd name="connsiteX57" fmla="*/ 602435 w 1021668"/>
              <a:gd name="connsiteY57" fmla="*/ 187120 h 2222366"/>
              <a:gd name="connsiteX58" fmla="*/ 613865 w 1021668"/>
              <a:gd name="connsiteY58" fmla="*/ 80440 h 2222366"/>
              <a:gd name="connsiteX59" fmla="*/ 530045 w 1021668"/>
              <a:gd name="connsiteY59" fmla="*/ 4240 h 2222366"/>
              <a:gd name="connsiteX60" fmla="*/ 385265 w 1021668"/>
              <a:gd name="connsiteY60" fmla="*/ 21385 h 2222366"/>
              <a:gd name="connsiteX61" fmla="*/ 362405 w 1021668"/>
              <a:gd name="connsiteY61" fmla="*/ 118540 h 2222366"/>
              <a:gd name="connsiteX62" fmla="*/ 301445 w 1021668"/>
              <a:gd name="connsiteY62" fmla="*/ 175690 h 2222366"/>
              <a:gd name="connsiteX63" fmla="*/ 352880 w 1021668"/>
              <a:gd name="connsiteY63" fmla="*/ 187120 h 2222366"/>
              <a:gd name="connsiteX64" fmla="*/ 343355 w 1021668"/>
              <a:gd name="connsiteY64" fmla="*/ 229030 h 2222366"/>
              <a:gd name="connsiteX65" fmla="*/ 370025 w 1021668"/>
              <a:gd name="connsiteY65" fmla="*/ 274750 h 2222366"/>
              <a:gd name="connsiteX66" fmla="*/ 421460 w 1021668"/>
              <a:gd name="connsiteY66" fmla="*/ 267130 h 2222366"/>
              <a:gd name="connsiteX67" fmla="*/ 453845 w 1021668"/>
              <a:gd name="connsiteY67" fmla="*/ 309040 h 2222366"/>
              <a:gd name="connsiteX68" fmla="*/ 316685 w 1021668"/>
              <a:gd name="connsiteY68" fmla="*/ 377620 h 2222366"/>
              <a:gd name="connsiteX69" fmla="*/ 225245 w 1021668"/>
              <a:gd name="connsiteY69" fmla="*/ 427150 h 2222366"/>
              <a:gd name="connsiteX70" fmla="*/ 164285 w 1021668"/>
              <a:gd name="connsiteY70" fmla="*/ 739570 h 2222366"/>
              <a:gd name="connsiteX71" fmla="*/ 129995 w 1021668"/>
              <a:gd name="connsiteY71" fmla="*/ 815770 h 2222366"/>
              <a:gd name="connsiteX72" fmla="*/ 80465 w 1021668"/>
              <a:gd name="connsiteY72" fmla="*/ 1040560 h 2222366"/>
              <a:gd name="connsiteX73" fmla="*/ 30935 w 1021668"/>
              <a:gd name="connsiteY73" fmla="*/ 1116760 h 2222366"/>
              <a:gd name="connsiteX74" fmla="*/ 455 w 1021668"/>
              <a:gd name="connsiteY74" fmla="*/ 1246300 h 2222366"/>
              <a:gd name="connsiteX75" fmla="*/ 53795 w 1021668"/>
              <a:gd name="connsiteY75" fmla="*/ 1170100 h 2222366"/>
              <a:gd name="connsiteX76" fmla="*/ 19505 w 1021668"/>
              <a:gd name="connsiteY76" fmla="*/ 1303450 h 2222366"/>
              <a:gd name="connsiteX77" fmla="*/ 69035 w 1021668"/>
              <a:gd name="connsiteY77" fmla="*/ 1185340 h 2222366"/>
              <a:gd name="connsiteX78" fmla="*/ 65225 w 1021668"/>
              <a:gd name="connsiteY78" fmla="*/ 1333930 h 2222366"/>
              <a:gd name="connsiteX79" fmla="*/ 84275 w 1021668"/>
              <a:gd name="connsiteY79" fmla="*/ 1196770 h 2222366"/>
              <a:gd name="connsiteX80" fmla="*/ 107135 w 1021668"/>
              <a:gd name="connsiteY80" fmla="*/ 1318690 h 2222366"/>
              <a:gd name="connsiteX81" fmla="*/ 91895 w 1021668"/>
              <a:gd name="connsiteY81" fmla="*/ 1173910 h 2222366"/>
              <a:gd name="connsiteX82" fmla="*/ 118565 w 1021668"/>
              <a:gd name="connsiteY82" fmla="*/ 1158670 h 2222366"/>
              <a:gd name="connsiteX83" fmla="*/ 156665 w 1021668"/>
              <a:gd name="connsiteY83" fmla="*/ 1238680 h 2222366"/>
              <a:gd name="connsiteX84" fmla="*/ 141425 w 1021668"/>
              <a:gd name="connsiteY84" fmla="*/ 1132000 h 2222366"/>
              <a:gd name="connsiteX85" fmla="*/ 122375 w 1021668"/>
              <a:gd name="connsiteY85" fmla="*/ 1074850 h 2222366"/>
              <a:gd name="connsiteX86" fmla="*/ 194765 w 1021668"/>
              <a:gd name="connsiteY86" fmla="*/ 933880 h 2222366"/>
              <a:gd name="connsiteX87" fmla="*/ 251915 w 1021668"/>
              <a:gd name="connsiteY87" fmla="*/ 743380 h 2222366"/>
              <a:gd name="connsiteX88" fmla="*/ 320495 w 1021668"/>
              <a:gd name="connsiteY88" fmla="*/ 507160 h 2222366"/>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95805 w 1021668"/>
              <a:gd name="connsiteY43" fmla="*/ 1303282 h 2222198"/>
              <a:gd name="connsiteX44" fmla="*/ 891995 w 1021668"/>
              <a:gd name="connsiteY44" fmla="*/ 1166122 h 2222198"/>
              <a:gd name="connsiteX45" fmla="*/ 956765 w 1021668"/>
              <a:gd name="connsiteY45" fmla="*/ 1284232 h 2222198"/>
              <a:gd name="connsiteX46" fmla="*/ 899615 w 1021668"/>
              <a:gd name="connsiteY46" fmla="*/ 1147072 h 2222198"/>
              <a:gd name="connsiteX47" fmla="*/ 1002485 w 1021668"/>
              <a:gd name="connsiteY47" fmla="*/ 1265182 h 2222198"/>
              <a:gd name="connsiteX48" fmla="*/ 914855 w 1021668"/>
              <a:gd name="connsiteY48" fmla="*/ 1143262 h 2222198"/>
              <a:gd name="connsiteX49" fmla="*/ 1021535 w 1021668"/>
              <a:gd name="connsiteY49" fmla="*/ 1196602 h 2222198"/>
              <a:gd name="connsiteX50" fmla="*/ 888185 w 1021668"/>
              <a:gd name="connsiteY50" fmla="*/ 1059442 h 2222198"/>
              <a:gd name="connsiteX51" fmla="*/ 861515 w 1021668"/>
              <a:gd name="connsiteY51" fmla="*/ 937522 h 2222198"/>
              <a:gd name="connsiteX52" fmla="*/ 796745 w 1021668"/>
              <a:gd name="connsiteY52" fmla="*/ 716542 h 2222198"/>
              <a:gd name="connsiteX53" fmla="*/ 773885 w 1021668"/>
              <a:gd name="connsiteY53" fmla="*/ 503182 h 2222198"/>
              <a:gd name="connsiteX54" fmla="*/ 701495 w 1021668"/>
              <a:gd name="connsiteY54" fmla="*/ 385072 h 2222198"/>
              <a:gd name="connsiteX55" fmla="*/ 583385 w 1021668"/>
              <a:gd name="connsiteY55" fmla="*/ 335542 h 2222198"/>
              <a:gd name="connsiteX56" fmla="*/ 552905 w 1021668"/>
              <a:gd name="connsiteY56" fmla="*/ 263152 h 2222198"/>
              <a:gd name="connsiteX57" fmla="*/ 602435 w 1021668"/>
              <a:gd name="connsiteY57" fmla="*/ 186952 h 2222198"/>
              <a:gd name="connsiteX58" fmla="*/ 613865 w 1021668"/>
              <a:gd name="connsiteY58" fmla="*/ 80272 h 2222198"/>
              <a:gd name="connsiteX59" fmla="*/ 530045 w 1021668"/>
              <a:gd name="connsiteY59" fmla="*/ 4072 h 2222198"/>
              <a:gd name="connsiteX60" fmla="*/ 385265 w 1021668"/>
              <a:gd name="connsiteY60" fmla="*/ 21217 h 2222198"/>
              <a:gd name="connsiteX61" fmla="*/ 350975 w 1021668"/>
              <a:gd name="connsiteY61" fmla="*/ 112657 h 2222198"/>
              <a:gd name="connsiteX62" fmla="*/ 301445 w 1021668"/>
              <a:gd name="connsiteY62" fmla="*/ 175522 h 2222198"/>
              <a:gd name="connsiteX63" fmla="*/ 352880 w 1021668"/>
              <a:gd name="connsiteY63" fmla="*/ 186952 h 2222198"/>
              <a:gd name="connsiteX64" fmla="*/ 343355 w 1021668"/>
              <a:gd name="connsiteY64" fmla="*/ 228862 h 2222198"/>
              <a:gd name="connsiteX65" fmla="*/ 370025 w 1021668"/>
              <a:gd name="connsiteY65" fmla="*/ 274582 h 2222198"/>
              <a:gd name="connsiteX66" fmla="*/ 421460 w 1021668"/>
              <a:gd name="connsiteY66" fmla="*/ 266962 h 2222198"/>
              <a:gd name="connsiteX67" fmla="*/ 453845 w 1021668"/>
              <a:gd name="connsiteY67" fmla="*/ 308872 h 2222198"/>
              <a:gd name="connsiteX68" fmla="*/ 316685 w 1021668"/>
              <a:gd name="connsiteY68" fmla="*/ 377452 h 2222198"/>
              <a:gd name="connsiteX69" fmla="*/ 225245 w 1021668"/>
              <a:gd name="connsiteY69" fmla="*/ 426982 h 2222198"/>
              <a:gd name="connsiteX70" fmla="*/ 164285 w 1021668"/>
              <a:gd name="connsiteY70" fmla="*/ 739402 h 2222198"/>
              <a:gd name="connsiteX71" fmla="*/ 129995 w 1021668"/>
              <a:gd name="connsiteY71" fmla="*/ 815602 h 2222198"/>
              <a:gd name="connsiteX72" fmla="*/ 80465 w 1021668"/>
              <a:gd name="connsiteY72" fmla="*/ 1040392 h 2222198"/>
              <a:gd name="connsiteX73" fmla="*/ 30935 w 1021668"/>
              <a:gd name="connsiteY73" fmla="*/ 1116592 h 2222198"/>
              <a:gd name="connsiteX74" fmla="*/ 455 w 1021668"/>
              <a:gd name="connsiteY74" fmla="*/ 1246132 h 2222198"/>
              <a:gd name="connsiteX75" fmla="*/ 53795 w 1021668"/>
              <a:gd name="connsiteY75" fmla="*/ 1169932 h 2222198"/>
              <a:gd name="connsiteX76" fmla="*/ 19505 w 1021668"/>
              <a:gd name="connsiteY76" fmla="*/ 1303282 h 2222198"/>
              <a:gd name="connsiteX77" fmla="*/ 69035 w 1021668"/>
              <a:gd name="connsiteY77" fmla="*/ 1185172 h 2222198"/>
              <a:gd name="connsiteX78" fmla="*/ 65225 w 1021668"/>
              <a:gd name="connsiteY78" fmla="*/ 1333762 h 2222198"/>
              <a:gd name="connsiteX79" fmla="*/ 84275 w 1021668"/>
              <a:gd name="connsiteY79" fmla="*/ 1196602 h 2222198"/>
              <a:gd name="connsiteX80" fmla="*/ 107135 w 1021668"/>
              <a:gd name="connsiteY80" fmla="*/ 1318522 h 2222198"/>
              <a:gd name="connsiteX81" fmla="*/ 91895 w 1021668"/>
              <a:gd name="connsiteY81" fmla="*/ 1173742 h 2222198"/>
              <a:gd name="connsiteX82" fmla="*/ 118565 w 1021668"/>
              <a:gd name="connsiteY82" fmla="*/ 1158502 h 2222198"/>
              <a:gd name="connsiteX83" fmla="*/ 156665 w 1021668"/>
              <a:gd name="connsiteY83" fmla="*/ 1238512 h 2222198"/>
              <a:gd name="connsiteX84" fmla="*/ 141425 w 1021668"/>
              <a:gd name="connsiteY84" fmla="*/ 1131832 h 2222198"/>
              <a:gd name="connsiteX85" fmla="*/ 122375 w 1021668"/>
              <a:gd name="connsiteY85" fmla="*/ 1074682 h 2222198"/>
              <a:gd name="connsiteX86" fmla="*/ 194765 w 1021668"/>
              <a:gd name="connsiteY86" fmla="*/ 933712 h 2222198"/>
              <a:gd name="connsiteX87" fmla="*/ 251915 w 1021668"/>
              <a:gd name="connsiteY87" fmla="*/ 743212 h 2222198"/>
              <a:gd name="connsiteX88" fmla="*/ 320495 w 1021668"/>
              <a:gd name="connsiteY88"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166122 h 2222198"/>
              <a:gd name="connsiteX45" fmla="*/ 956765 w 1021668"/>
              <a:gd name="connsiteY45" fmla="*/ 1284232 h 2222198"/>
              <a:gd name="connsiteX46" fmla="*/ 899615 w 1021668"/>
              <a:gd name="connsiteY46" fmla="*/ 1147072 h 2222198"/>
              <a:gd name="connsiteX47" fmla="*/ 1002485 w 1021668"/>
              <a:gd name="connsiteY47" fmla="*/ 1265182 h 2222198"/>
              <a:gd name="connsiteX48" fmla="*/ 914855 w 1021668"/>
              <a:gd name="connsiteY48" fmla="*/ 1143262 h 2222198"/>
              <a:gd name="connsiteX49" fmla="*/ 1021535 w 1021668"/>
              <a:gd name="connsiteY49" fmla="*/ 1196602 h 2222198"/>
              <a:gd name="connsiteX50" fmla="*/ 888185 w 1021668"/>
              <a:gd name="connsiteY50" fmla="*/ 1059442 h 2222198"/>
              <a:gd name="connsiteX51" fmla="*/ 861515 w 1021668"/>
              <a:gd name="connsiteY51" fmla="*/ 937522 h 2222198"/>
              <a:gd name="connsiteX52" fmla="*/ 796745 w 1021668"/>
              <a:gd name="connsiteY52" fmla="*/ 716542 h 2222198"/>
              <a:gd name="connsiteX53" fmla="*/ 773885 w 1021668"/>
              <a:gd name="connsiteY53" fmla="*/ 503182 h 2222198"/>
              <a:gd name="connsiteX54" fmla="*/ 701495 w 1021668"/>
              <a:gd name="connsiteY54" fmla="*/ 385072 h 2222198"/>
              <a:gd name="connsiteX55" fmla="*/ 583385 w 1021668"/>
              <a:gd name="connsiteY55" fmla="*/ 335542 h 2222198"/>
              <a:gd name="connsiteX56" fmla="*/ 552905 w 1021668"/>
              <a:gd name="connsiteY56" fmla="*/ 263152 h 2222198"/>
              <a:gd name="connsiteX57" fmla="*/ 602435 w 1021668"/>
              <a:gd name="connsiteY57" fmla="*/ 186952 h 2222198"/>
              <a:gd name="connsiteX58" fmla="*/ 613865 w 1021668"/>
              <a:gd name="connsiteY58" fmla="*/ 80272 h 2222198"/>
              <a:gd name="connsiteX59" fmla="*/ 530045 w 1021668"/>
              <a:gd name="connsiteY59" fmla="*/ 4072 h 2222198"/>
              <a:gd name="connsiteX60" fmla="*/ 385265 w 1021668"/>
              <a:gd name="connsiteY60" fmla="*/ 21217 h 2222198"/>
              <a:gd name="connsiteX61" fmla="*/ 350975 w 1021668"/>
              <a:gd name="connsiteY61" fmla="*/ 112657 h 2222198"/>
              <a:gd name="connsiteX62" fmla="*/ 301445 w 1021668"/>
              <a:gd name="connsiteY62" fmla="*/ 175522 h 2222198"/>
              <a:gd name="connsiteX63" fmla="*/ 352880 w 1021668"/>
              <a:gd name="connsiteY63" fmla="*/ 186952 h 2222198"/>
              <a:gd name="connsiteX64" fmla="*/ 343355 w 1021668"/>
              <a:gd name="connsiteY64" fmla="*/ 228862 h 2222198"/>
              <a:gd name="connsiteX65" fmla="*/ 370025 w 1021668"/>
              <a:gd name="connsiteY65" fmla="*/ 274582 h 2222198"/>
              <a:gd name="connsiteX66" fmla="*/ 421460 w 1021668"/>
              <a:gd name="connsiteY66" fmla="*/ 266962 h 2222198"/>
              <a:gd name="connsiteX67" fmla="*/ 453845 w 1021668"/>
              <a:gd name="connsiteY67" fmla="*/ 308872 h 2222198"/>
              <a:gd name="connsiteX68" fmla="*/ 316685 w 1021668"/>
              <a:gd name="connsiteY68" fmla="*/ 377452 h 2222198"/>
              <a:gd name="connsiteX69" fmla="*/ 225245 w 1021668"/>
              <a:gd name="connsiteY69" fmla="*/ 426982 h 2222198"/>
              <a:gd name="connsiteX70" fmla="*/ 164285 w 1021668"/>
              <a:gd name="connsiteY70" fmla="*/ 739402 h 2222198"/>
              <a:gd name="connsiteX71" fmla="*/ 129995 w 1021668"/>
              <a:gd name="connsiteY71" fmla="*/ 815602 h 2222198"/>
              <a:gd name="connsiteX72" fmla="*/ 80465 w 1021668"/>
              <a:gd name="connsiteY72" fmla="*/ 1040392 h 2222198"/>
              <a:gd name="connsiteX73" fmla="*/ 30935 w 1021668"/>
              <a:gd name="connsiteY73" fmla="*/ 1116592 h 2222198"/>
              <a:gd name="connsiteX74" fmla="*/ 455 w 1021668"/>
              <a:gd name="connsiteY74" fmla="*/ 1246132 h 2222198"/>
              <a:gd name="connsiteX75" fmla="*/ 53795 w 1021668"/>
              <a:gd name="connsiteY75" fmla="*/ 1169932 h 2222198"/>
              <a:gd name="connsiteX76" fmla="*/ 19505 w 1021668"/>
              <a:gd name="connsiteY76" fmla="*/ 1303282 h 2222198"/>
              <a:gd name="connsiteX77" fmla="*/ 69035 w 1021668"/>
              <a:gd name="connsiteY77" fmla="*/ 1185172 h 2222198"/>
              <a:gd name="connsiteX78" fmla="*/ 65225 w 1021668"/>
              <a:gd name="connsiteY78" fmla="*/ 1333762 h 2222198"/>
              <a:gd name="connsiteX79" fmla="*/ 84275 w 1021668"/>
              <a:gd name="connsiteY79" fmla="*/ 1196602 h 2222198"/>
              <a:gd name="connsiteX80" fmla="*/ 107135 w 1021668"/>
              <a:gd name="connsiteY80" fmla="*/ 1318522 h 2222198"/>
              <a:gd name="connsiteX81" fmla="*/ 91895 w 1021668"/>
              <a:gd name="connsiteY81" fmla="*/ 1173742 h 2222198"/>
              <a:gd name="connsiteX82" fmla="*/ 118565 w 1021668"/>
              <a:gd name="connsiteY82" fmla="*/ 1158502 h 2222198"/>
              <a:gd name="connsiteX83" fmla="*/ 156665 w 1021668"/>
              <a:gd name="connsiteY83" fmla="*/ 1238512 h 2222198"/>
              <a:gd name="connsiteX84" fmla="*/ 141425 w 1021668"/>
              <a:gd name="connsiteY84" fmla="*/ 1131832 h 2222198"/>
              <a:gd name="connsiteX85" fmla="*/ 122375 w 1021668"/>
              <a:gd name="connsiteY85" fmla="*/ 1074682 h 2222198"/>
              <a:gd name="connsiteX86" fmla="*/ 194765 w 1021668"/>
              <a:gd name="connsiteY86" fmla="*/ 933712 h 2222198"/>
              <a:gd name="connsiteX87" fmla="*/ 251915 w 1021668"/>
              <a:gd name="connsiteY87" fmla="*/ 743212 h 2222198"/>
              <a:gd name="connsiteX88" fmla="*/ 320495 w 1021668"/>
              <a:gd name="connsiteY88"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303282 h 2222198"/>
              <a:gd name="connsiteX45" fmla="*/ 891995 w 1021668"/>
              <a:gd name="connsiteY45" fmla="*/ 1166122 h 2222198"/>
              <a:gd name="connsiteX46" fmla="*/ 956765 w 1021668"/>
              <a:gd name="connsiteY46" fmla="*/ 1284232 h 2222198"/>
              <a:gd name="connsiteX47" fmla="*/ 899615 w 1021668"/>
              <a:gd name="connsiteY47" fmla="*/ 1147072 h 2222198"/>
              <a:gd name="connsiteX48" fmla="*/ 1002485 w 1021668"/>
              <a:gd name="connsiteY48" fmla="*/ 1265182 h 2222198"/>
              <a:gd name="connsiteX49" fmla="*/ 914855 w 1021668"/>
              <a:gd name="connsiteY49" fmla="*/ 1143262 h 2222198"/>
              <a:gd name="connsiteX50" fmla="*/ 1021535 w 1021668"/>
              <a:gd name="connsiteY50" fmla="*/ 1196602 h 2222198"/>
              <a:gd name="connsiteX51" fmla="*/ 888185 w 1021668"/>
              <a:gd name="connsiteY51" fmla="*/ 1059442 h 2222198"/>
              <a:gd name="connsiteX52" fmla="*/ 861515 w 1021668"/>
              <a:gd name="connsiteY52" fmla="*/ 937522 h 2222198"/>
              <a:gd name="connsiteX53" fmla="*/ 796745 w 1021668"/>
              <a:gd name="connsiteY53" fmla="*/ 716542 h 2222198"/>
              <a:gd name="connsiteX54" fmla="*/ 773885 w 1021668"/>
              <a:gd name="connsiteY54" fmla="*/ 503182 h 2222198"/>
              <a:gd name="connsiteX55" fmla="*/ 701495 w 1021668"/>
              <a:gd name="connsiteY55" fmla="*/ 385072 h 2222198"/>
              <a:gd name="connsiteX56" fmla="*/ 583385 w 1021668"/>
              <a:gd name="connsiteY56" fmla="*/ 335542 h 2222198"/>
              <a:gd name="connsiteX57" fmla="*/ 552905 w 1021668"/>
              <a:gd name="connsiteY57" fmla="*/ 263152 h 2222198"/>
              <a:gd name="connsiteX58" fmla="*/ 602435 w 1021668"/>
              <a:gd name="connsiteY58" fmla="*/ 186952 h 2222198"/>
              <a:gd name="connsiteX59" fmla="*/ 613865 w 1021668"/>
              <a:gd name="connsiteY59" fmla="*/ 80272 h 2222198"/>
              <a:gd name="connsiteX60" fmla="*/ 530045 w 1021668"/>
              <a:gd name="connsiteY60" fmla="*/ 4072 h 2222198"/>
              <a:gd name="connsiteX61" fmla="*/ 385265 w 1021668"/>
              <a:gd name="connsiteY61" fmla="*/ 21217 h 2222198"/>
              <a:gd name="connsiteX62" fmla="*/ 350975 w 1021668"/>
              <a:gd name="connsiteY62" fmla="*/ 112657 h 2222198"/>
              <a:gd name="connsiteX63" fmla="*/ 301445 w 1021668"/>
              <a:gd name="connsiteY63" fmla="*/ 175522 h 2222198"/>
              <a:gd name="connsiteX64" fmla="*/ 352880 w 1021668"/>
              <a:gd name="connsiteY64" fmla="*/ 186952 h 2222198"/>
              <a:gd name="connsiteX65" fmla="*/ 343355 w 1021668"/>
              <a:gd name="connsiteY65" fmla="*/ 228862 h 2222198"/>
              <a:gd name="connsiteX66" fmla="*/ 370025 w 1021668"/>
              <a:gd name="connsiteY66" fmla="*/ 274582 h 2222198"/>
              <a:gd name="connsiteX67" fmla="*/ 421460 w 1021668"/>
              <a:gd name="connsiteY67" fmla="*/ 266962 h 2222198"/>
              <a:gd name="connsiteX68" fmla="*/ 453845 w 1021668"/>
              <a:gd name="connsiteY68" fmla="*/ 308872 h 2222198"/>
              <a:gd name="connsiteX69" fmla="*/ 316685 w 1021668"/>
              <a:gd name="connsiteY69" fmla="*/ 377452 h 2222198"/>
              <a:gd name="connsiteX70" fmla="*/ 225245 w 1021668"/>
              <a:gd name="connsiteY70" fmla="*/ 426982 h 2222198"/>
              <a:gd name="connsiteX71" fmla="*/ 164285 w 1021668"/>
              <a:gd name="connsiteY71" fmla="*/ 739402 h 2222198"/>
              <a:gd name="connsiteX72" fmla="*/ 129995 w 1021668"/>
              <a:gd name="connsiteY72" fmla="*/ 815602 h 2222198"/>
              <a:gd name="connsiteX73" fmla="*/ 80465 w 1021668"/>
              <a:gd name="connsiteY73" fmla="*/ 1040392 h 2222198"/>
              <a:gd name="connsiteX74" fmla="*/ 30935 w 1021668"/>
              <a:gd name="connsiteY74" fmla="*/ 1116592 h 2222198"/>
              <a:gd name="connsiteX75" fmla="*/ 455 w 1021668"/>
              <a:gd name="connsiteY75" fmla="*/ 1246132 h 2222198"/>
              <a:gd name="connsiteX76" fmla="*/ 53795 w 1021668"/>
              <a:gd name="connsiteY76" fmla="*/ 1169932 h 2222198"/>
              <a:gd name="connsiteX77" fmla="*/ 19505 w 1021668"/>
              <a:gd name="connsiteY77" fmla="*/ 1303282 h 2222198"/>
              <a:gd name="connsiteX78" fmla="*/ 69035 w 1021668"/>
              <a:gd name="connsiteY78" fmla="*/ 1185172 h 2222198"/>
              <a:gd name="connsiteX79" fmla="*/ 65225 w 1021668"/>
              <a:gd name="connsiteY79" fmla="*/ 1333762 h 2222198"/>
              <a:gd name="connsiteX80" fmla="*/ 84275 w 1021668"/>
              <a:gd name="connsiteY80" fmla="*/ 1196602 h 2222198"/>
              <a:gd name="connsiteX81" fmla="*/ 107135 w 1021668"/>
              <a:gd name="connsiteY81" fmla="*/ 1318522 h 2222198"/>
              <a:gd name="connsiteX82" fmla="*/ 91895 w 1021668"/>
              <a:gd name="connsiteY82" fmla="*/ 1173742 h 2222198"/>
              <a:gd name="connsiteX83" fmla="*/ 118565 w 1021668"/>
              <a:gd name="connsiteY83" fmla="*/ 1158502 h 2222198"/>
              <a:gd name="connsiteX84" fmla="*/ 156665 w 1021668"/>
              <a:gd name="connsiteY84" fmla="*/ 1238512 h 2222198"/>
              <a:gd name="connsiteX85" fmla="*/ 141425 w 1021668"/>
              <a:gd name="connsiteY85" fmla="*/ 1131832 h 2222198"/>
              <a:gd name="connsiteX86" fmla="*/ 122375 w 1021668"/>
              <a:gd name="connsiteY86" fmla="*/ 1074682 h 2222198"/>
              <a:gd name="connsiteX87" fmla="*/ 194765 w 1021668"/>
              <a:gd name="connsiteY87" fmla="*/ 933712 h 2222198"/>
              <a:gd name="connsiteX88" fmla="*/ 251915 w 1021668"/>
              <a:gd name="connsiteY88" fmla="*/ 743212 h 2222198"/>
              <a:gd name="connsiteX89" fmla="*/ 320495 w 1021668"/>
              <a:gd name="connsiteY89"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303282 h 2222198"/>
              <a:gd name="connsiteX45" fmla="*/ 891995 w 1021668"/>
              <a:gd name="connsiteY45" fmla="*/ 1166122 h 2222198"/>
              <a:gd name="connsiteX46" fmla="*/ 943430 w 1021668"/>
              <a:gd name="connsiteY46" fmla="*/ 1299472 h 2222198"/>
              <a:gd name="connsiteX47" fmla="*/ 956765 w 1021668"/>
              <a:gd name="connsiteY47" fmla="*/ 1284232 h 2222198"/>
              <a:gd name="connsiteX48" fmla="*/ 899615 w 1021668"/>
              <a:gd name="connsiteY48" fmla="*/ 1147072 h 2222198"/>
              <a:gd name="connsiteX49" fmla="*/ 1002485 w 1021668"/>
              <a:gd name="connsiteY49" fmla="*/ 1265182 h 2222198"/>
              <a:gd name="connsiteX50" fmla="*/ 914855 w 1021668"/>
              <a:gd name="connsiteY50" fmla="*/ 1143262 h 2222198"/>
              <a:gd name="connsiteX51" fmla="*/ 1021535 w 1021668"/>
              <a:gd name="connsiteY51" fmla="*/ 1196602 h 2222198"/>
              <a:gd name="connsiteX52" fmla="*/ 888185 w 1021668"/>
              <a:gd name="connsiteY52" fmla="*/ 1059442 h 2222198"/>
              <a:gd name="connsiteX53" fmla="*/ 861515 w 1021668"/>
              <a:gd name="connsiteY53" fmla="*/ 937522 h 2222198"/>
              <a:gd name="connsiteX54" fmla="*/ 796745 w 1021668"/>
              <a:gd name="connsiteY54" fmla="*/ 716542 h 2222198"/>
              <a:gd name="connsiteX55" fmla="*/ 773885 w 1021668"/>
              <a:gd name="connsiteY55" fmla="*/ 503182 h 2222198"/>
              <a:gd name="connsiteX56" fmla="*/ 701495 w 1021668"/>
              <a:gd name="connsiteY56" fmla="*/ 385072 h 2222198"/>
              <a:gd name="connsiteX57" fmla="*/ 583385 w 1021668"/>
              <a:gd name="connsiteY57" fmla="*/ 335542 h 2222198"/>
              <a:gd name="connsiteX58" fmla="*/ 552905 w 1021668"/>
              <a:gd name="connsiteY58" fmla="*/ 263152 h 2222198"/>
              <a:gd name="connsiteX59" fmla="*/ 602435 w 1021668"/>
              <a:gd name="connsiteY59" fmla="*/ 186952 h 2222198"/>
              <a:gd name="connsiteX60" fmla="*/ 613865 w 1021668"/>
              <a:gd name="connsiteY60" fmla="*/ 80272 h 2222198"/>
              <a:gd name="connsiteX61" fmla="*/ 530045 w 1021668"/>
              <a:gd name="connsiteY61" fmla="*/ 4072 h 2222198"/>
              <a:gd name="connsiteX62" fmla="*/ 385265 w 1021668"/>
              <a:gd name="connsiteY62" fmla="*/ 21217 h 2222198"/>
              <a:gd name="connsiteX63" fmla="*/ 350975 w 1021668"/>
              <a:gd name="connsiteY63" fmla="*/ 112657 h 2222198"/>
              <a:gd name="connsiteX64" fmla="*/ 301445 w 1021668"/>
              <a:gd name="connsiteY64" fmla="*/ 175522 h 2222198"/>
              <a:gd name="connsiteX65" fmla="*/ 352880 w 1021668"/>
              <a:gd name="connsiteY65" fmla="*/ 186952 h 2222198"/>
              <a:gd name="connsiteX66" fmla="*/ 343355 w 1021668"/>
              <a:gd name="connsiteY66" fmla="*/ 228862 h 2222198"/>
              <a:gd name="connsiteX67" fmla="*/ 370025 w 1021668"/>
              <a:gd name="connsiteY67" fmla="*/ 274582 h 2222198"/>
              <a:gd name="connsiteX68" fmla="*/ 421460 w 1021668"/>
              <a:gd name="connsiteY68" fmla="*/ 266962 h 2222198"/>
              <a:gd name="connsiteX69" fmla="*/ 453845 w 1021668"/>
              <a:gd name="connsiteY69" fmla="*/ 308872 h 2222198"/>
              <a:gd name="connsiteX70" fmla="*/ 316685 w 1021668"/>
              <a:gd name="connsiteY70" fmla="*/ 377452 h 2222198"/>
              <a:gd name="connsiteX71" fmla="*/ 225245 w 1021668"/>
              <a:gd name="connsiteY71" fmla="*/ 426982 h 2222198"/>
              <a:gd name="connsiteX72" fmla="*/ 164285 w 1021668"/>
              <a:gd name="connsiteY72" fmla="*/ 739402 h 2222198"/>
              <a:gd name="connsiteX73" fmla="*/ 129995 w 1021668"/>
              <a:gd name="connsiteY73" fmla="*/ 815602 h 2222198"/>
              <a:gd name="connsiteX74" fmla="*/ 80465 w 1021668"/>
              <a:gd name="connsiteY74" fmla="*/ 1040392 h 2222198"/>
              <a:gd name="connsiteX75" fmla="*/ 30935 w 1021668"/>
              <a:gd name="connsiteY75" fmla="*/ 1116592 h 2222198"/>
              <a:gd name="connsiteX76" fmla="*/ 455 w 1021668"/>
              <a:gd name="connsiteY76" fmla="*/ 1246132 h 2222198"/>
              <a:gd name="connsiteX77" fmla="*/ 53795 w 1021668"/>
              <a:gd name="connsiteY77" fmla="*/ 1169932 h 2222198"/>
              <a:gd name="connsiteX78" fmla="*/ 19505 w 1021668"/>
              <a:gd name="connsiteY78" fmla="*/ 1303282 h 2222198"/>
              <a:gd name="connsiteX79" fmla="*/ 69035 w 1021668"/>
              <a:gd name="connsiteY79" fmla="*/ 1185172 h 2222198"/>
              <a:gd name="connsiteX80" fmla="*/ 65225 w 1021668"/>
              <a:gd name="connsiteY80" fmla="*/ 1333762 h 2222198"/>
              <a:gd name="connsiteX81" fmla="*/ 84275 w 1021668"/>
              <a:gd name="connsiteY81" fmla="*/ 1196602 h 2222198"/>
              <a:gd name="connsiteX82" fmla="*/ 107135 w 1021668"/>
              <a:gd name="connsiteY82" fmla="*/ 1318522 h 2222198"/>
              <a:gd name="connsiteX83" fmla="*/ 91895 w 1021668"/>
              <a:gd name="connsiteY83" fmla="*/ 1173742 h 2222198"/>
              <a:gd name="connsiteX84" fmla="*/ 118565 w 1021668"/>
              <a:gd name="connsiteY84" fmla="*/ 1158502 h 2222198"/>
              <a:gd name="connsiteX85" fmla="*/ 156665 w 1021668"/>
              <a:gd name="connsiteY85" fmla="*/ 1238512 h 2222198"/>
              <a:gd name="connsiteX86" fmla="*/ 141425 w 1021668"/>
              <a:gd name="connsiteY86" fmla="*/ 1131832 h 2222198"/>
              <a:gd name="connsiteX87" fmla="*/ 122375 w 1021668"/>
              <a:gd name="connsiteY87" fmla="*/ 1074682 h 2222198"/>
              <a:gd name="connsiteX88" fmla="*/ 194765 w 1021668"/>
              <a:gd name="connsiteY88" fmla="*/ 933712 h 2222198"/>
              <a:gd name="connsiteX89" fmla="*/ 251915 w 1021668"/>
              <a:gd name="connsiteY89" fmla="*/ 743212 h 2222198"/>
              <a:gd name="connsiteX90" fmla="*/ 320495 w 1021668"/>
              <a:gd name="connsiteY90" fmla="*/ 506992 h 2222198"/>
              <a:gd name="connsiteX0" fmla="*/ 320495 w 1021667"/>
              <a:gd name="connsiteY0" fmla="*/ 506992 h 2222198"/>
              <a:gd name="connsiteX1" fmla="*/ 335735 w 1021667"/>
              <a:gd name="connsiteY1" fmla="*/ 716542 h 2222198"/>
              <a:gd name="connsiteX2" fmla="*/ 362405 w 1021667"/>
              <a:gd name="connsiteY2" fmla="*/ 796552 h 2222198"/>
              <a:gd name="connsiteX3" fmla="*/ 335735 w 1021667"/>
              <a:gd name="connsiteY3" fmla="*/ 960382 h 2222198"/>
              <a:gd name="connsiteX4" fmla="*/ 309065 w 1021667"/>
              <a:gd name="connsiteY4" fmla="*/ 1048012 h 2222198"/>
              <a:gd name="connsiteX5" fmla="*/ 297635 w 1021667"/>
              <a:gd name="connsiteY5" fmla="*/ 1223272 h 2222198"/>
              <a:gd name="connsiteX6" fmla="*/ 324305 w 1021667"/>
              <a:gd name="connsiteY6" fmla="*/ 1448062 h 2222198"/>
              <a:gd name="connsiteX7" fmla="*/ 331925 w 1021667"/>
              <a:gd name="connsiteY7" fmla="*/ 1646182 h 2222198"/>
              <a:gd name="connsiteX8" fmla="*/ 320495 w 1021667"/>
              <a:gd name="connsiteY8" fmla="*/ 1787152 h 2222198"/>
              <a:gd name="connsiteX9" fmla="*/ 373835 w 1021667"/>
              <a:gd name="connsiteY9" fmla="*/ 2053852 h 2222198"/>
              <a:gd name="connsiteX10" fmla="*/ 370025 w 1021667"/>
              <a:gd name="connsiteY10" fmla="*/ 2114812 h 2222198"/>
              <a:gd name="connsiteX11" fmla="*/ 293825 w 1021667"/>
              <a:gd name="connsiteY11" fmla="*/ 2171962 h 2222198"/>
              <a:gd name="connsiteX12" fmla="*/ 350975 w 1021667"/>
              <a:gd name="connsiteY12" fmla="*/ 2221492 h 2222198"/>
              <a:gd name="connsiteX13" fmla="*/ 453845 w 1021667"/>
              <a:gd name="connsiteY13" fmla="*/ 2133862 h 2222198"/>
              <a:gd name="connsiteX14" fmla="*/ 438605 w 1021667"/>
              <a:gd name="connsiteY14" fmla="*/ 2019562 h 2222198"/>
              <a:gd name="connsiteX15" fmla="*/ 453845 w 1021667"/>
              <a:gd name="connsiteY15" fmla="*/ 1840492 h 2222198"/>
              <a:gd name="connsiteX16" fmla="*/ 446225 w 1021667"/>
              <a:gd name="connsiteY16" fmla="*/ 1585222 h 2222198"/>
              <a:gd name="connsiteX17" fmla="*/ 427175 w 1021667"/>
              <a:gd name="connsiteY17" fmla="*/ 1482352 h 2222198"/>
              <a:gd name="connsiteX18" fmla="*/ 469085 w 1021667"/>
              <a:gd name="connsiteY18" fmla="*/ 1177552 h 2222198"/>
              <a:gd name="connsiteX19" fmla="*/ 503375 w 1021667"/>
              <a:gd name="connsiteY19" fmla="*/ 1314712 h 2222198"/>
              <a:gd name="connsiteX20" fmla="*/ 537665 w 1021667"/>
              <a:gd name="connsiteY20" fmla="*/ 1509022 h 2222198"/>
              <a:gd name="connsiteX21" fmla="*/ 533855 w 1021667"/>
              <a:gd name="connsiteY21" fmla="*/ 1589032 h 2222198"/>
              <a:gd name="connsiteX22" fmla="*/ 522425 w 1021667"/>
              <a:gd name="connsiteY22" fmla="*/ 1760482 h 2222198"/>
              <a:gd name="connsiteX23" fmla="*/ 545285 w 1021667"/>
              <a:gd name="connsiteY23" fmla="*/ 1905262 h 2222198"/>
              <a:gd name="connsiteX24" fmla="*/ 522425 w 1021667"/>
              <a:gd name="connsiteY24" fmla="*/ 2065282 h 2222198"/>
              <a:gd name="connsiteX25" fmla="*/ 526235 w 1021667"/>
              <a:gd name="connsiteY25" fmla="*/ 2152912 h 2222198"/>
              <a:gd name="connsiteX26" fmla="*/ 610055 w 1021667"/>
              <a:gd name="connsiteY26" fmla="*/ 2213872 h 2222198"/>
              <a:gd name="connsiteX27" fmla="*/ 686255 w 1021667"/>
              <a:gd name="connsiteY27" fmla="*/ 2171962 h 2222198"/>
              <a:gd name="connsiteX28" fmla="*/ 598625 w 1021667"/>
              <a:gd name="connsiteY28" fmla="*/ 2095762 h 2222198"/>
              <a:gd name="connsiteX29" fmla="*/ 613865 w 1021667"/>
              <a:gd name="connsiteY29" fmla="*/ 1912882 h 2222198"/>
              <a:gd name="connsiteX30" fmla="*/ 659585 w 1021667"/>
              <a:gd name="connsiteY30" fmla="*/ 1676662 h 2222198"/>
              <a:gd name="connsiteX31" fmla="*/ 655775 w 1021667"/>
              <a:gd name="connsiteY31" fmla="*/ 1478542 h 2222198"/>
              <a:gd name="connsiteX32" fmla="*/ 678635 w 1021667"/>
              <a:gd name="connsiteY32" fmla="*/ 1272802 h 2222198"/>
              <a:gd name="connsiteX33" fmla="*/ 678635 w 1021667"/>
              <a:gd name="connsiteY33" fmla="*/ 1101352 h 2222198"/>
              <a:gd name="connsiteX34" fmla="*/ 602435 w 1021667"/>
              <a:gd name="connsiteY34" fmla="*/ 849892 h 2222198"/>
              <a:gd name="connsiteX35" fmla="*/ 644345 w 1021667"/>
              <a:gd name="connsiteY35" fmla="*/ 686062 h 2222198"/>
              <a:gd name="connsiteX36" fmla="*/ 644345 w 1021667"/>
              <a:gd name="connsiteY36" fmla="*/ 529852 h 2222198"/>
              <a:gd name="connsiteX37" fmla="*/ 728165 w 1021667"/>
              <a:gd name="connsiteY37" fmla="*/ 735592 h 2222198"/>
              <a:gd name="connsiteX38" fmla="*/ 735785 w 1021667"/>
              <a:gd name="connsiteY38" fmla="*/ 853702 h 2222198"/>
              <a:gd name="connsiteX39" fmla="*/ 842465 w 1021667"/>
              <a:gd name="connsiteY39" fmla="*/ 1059442 h 2222198"/>
              <a:gd name="connsiteX40" fmla="*/ 811985 w 1021667"/>
              <a:gd name="connsiteY40" fmla="*/ 1177552 h 2222198"/>
              <a:gd name="connsiteX41" fmla="*/ 811985 w 1021667"/>
              <a:gd name="connsiteY41" fmla="*/ 1249942 h 2222198"/>
              <a:gd name="connsiteX42" fmla="*/ 861515 w 1021667"/>
              <a:gd name="connsiteY42" fmla="*/ 1150882 h 2222198"/>
              <a:gd name="connsiteX43" fmla="*/ 872945 w 1021667"/>
              <a:gd name="connsiteY43" fmla="*/ 1305187 h 2222198"/>
              <a:gd name="connsiteX44" fmla="*/ 891995 w 1021667"/>
              <a:gd name="connsiteY44" fmla="*/ 1303282 h 2222198"/>
              <a:gd name="connsiteX45" fmla="*/ 891995 w 1021667"/>
              <a:gd name="connsiteY45" fmla="*/ 1166122 h 2222198"/>
              <a:gd name="connsiteX46" fmla="*/ 943430 w 1021667"/>
              <a:gd name="connsiteY46" fmla="*/ 1299472 h 2222198"/>
              <a:gd name="connsiteX47" fmla="*/ 956765 w 1021667"/>
              <a:gd name="connsiteY47" fmla="*/ 1284232 h 2222198"/>
              <a:gd name="connsiteX48" fmla="*/ 899615 w 1021667"/>
              <a:gd name="connsiteY48" fmla="*/ 1147072 h 2222198"/>
              <a:gd name="connsiteX49" fmla="*/ 1002485 w 1021667"/>
              <a:gd name="connsiteY49" fmla="*/ 1265182 h 2222198"/>
              <a:gd name="connsiteX50" fmla="*/ 1008200 w 1021667"/>
              <a:gd name="connsiteY50" fmla="*/ 1249942 h 2222198"/>
              <a:gd name="connsiteX51" fmla="*/ 914855 w 1021667"/>
              <a:gd name="connsiteY51" fmla="*/ 1143262 h 2222198"/>
              <a:gd name="connsiteX52" fmla="*/ 1021535 w 1021667"/>
              <a:gd name="connsiteY52" fmla="*/ 1196602 h 2222198"/>
              <a:gd name="connsiteX53" fmla="*/ 888185 w 1021667"/>
              <a:gd name="connsiteY53" fmla="*/ 1059442 h 2222198"/>
              <a:gd name="connsiteX54" fmla="*/ 861515 w 1021667"/>
              <a:gd name="connsiteY54" fmla="*/ 937522 h 2222198"/>
              <a:gd name="connsiteX55" fmla="*/ 796745 w 1021667"/>
              <a:gd name="connsiteY55" fmla="*/ 716542 h 2222198"/>
              <a:gd name="connsiteX56" fmla="*/ 773885 w 1021667"/>
              <a:gd name="connsiteY56" fmla="*/ 503182 h 2222198"/>
              <a:gd name="connsiteX57" fmla="*/ 701495 w 1021667"/>
              <a:gd name="connsiteY57" fmla="*/ 385072 h 2222198"/>
              <a:gd name="connsiteX58" fmla="*/ 583385 w 1021667"/>
              <a:gd name="connsiteY58" fmla="*/ 335542 h 2222198"/>
              <a:gd name="connsiteX59" fmla="*/ 552905 w 1021667"/>
              <a:gd name="connsiteY59" fmla="*/ 263152 h 2222198"/>
              <a:gd name="connsiteX60" fmla="*/ 602435 w 1021667"/>
              <a:gd name="connsiteY60" fmla="*/ 186952 h 2222198"/>
              <a:gd name="connsiteX61" fmla="*/ 613865 w 1021667"/>
              <a:gd name="connsiteY61" fmla="*/ 80272 h 2222198"/>
              <a:gd name="connsiteX62" fmla="*/ 530045 w 1021667"/>
              <a:gd name="connsiteY62" fmla="*/ 4072 h 2222198"/>
              <a:gd name="connsiteX63" fmla="*/ 385265 w 1021667"/>
              <a:gd name="connsiteY63" fmla="*/ 21217 h 2222198"/>
              <a:gd name="connsiteX64" fmla="*/ 350975 w 1021667"/>
              <a:gd name="connsiteY64" fmla="*/ 112657 h 2222198"/>
              <a:gd name="connsiteX65" fmla="*/ 301445 w 1021667"/>
              <a:gd name="connsiteY65" fmla="*/ 175522 h 2222198"/>
              <a:gd name="connsiteX66" fmla="*/ 352880 w 1021667"/>
              <a:gd name="connsiteY66" fmla="*/ 186952 h 2222198"/>
              <a:gd name="connsiteX67" fmla="*/ 343355 w 1021667"/>
              <a:gd name="connsiteY67" fmla="*/ 228862 h 2222198"/>
              <a:gd name="connsiteX68" fmla="*/ 370025 w 1021667"/>
              <a:gd name="connsiteY68" fmla="*/ 274582 h 2222198"/>
              <a:gd name="connsiteX69" fmla="*/ 421460 w 1021667"/>
              <a:gd name="connsiteY69" fmla="*/ 266962 h 2222198"/>
              <a:gd name="connsiteX70" fmla="*/ 453845 w 1021667"/>
              <a:gd name="connsiteY70" fmla="*/ 308872 h 2222198"/>
              <a:gd name="connsiteX71" fmla="*/ 316685 w 1021667"/>
              <a:gd name="connsiteY71" fmla="*/ 377452 h 2222198"/>
              <a:gd name="connsiteX72" fmla="*/ 225245 w 1021667"/>
              <a:gd name="connsiteY72" fmla="*/ 426982 h 2222198"/>
              <a:gd name="connsiteX73" fmla="*/ 164285 w 1021667"/>
              <a:gd name="connsiteY73" fmla="*/ 739402 h 2222198"/>
              <a:gd name="connsiteX74" fmla="*/ 129995 w 1021667"/>
              <a:gd name="connsiteY74" fmla="*/ 815602 h 2222198"/>
              <a:gd name="connsiteX75" fmla="*/ 80465 w 1021667"/>
              <a:gd name="connsiteY75" fmla="*/ 1040392 h 2222198"/>
              <a:gd name="connsiteX76" fmla="*/ 30935 w 1021667"/>
              <a:gd name="connsiteY76" fmla="*/ 1116592 h 2222198"/>
              <a:gd name="connsiteX77" fmla="*/ 455 w 1021667"/>
              <a:gd name="connsiteY77" fmla="*/ 1246132 h 2222198"/>
              <a:gd name="connsiteX78" fmla="*/ 53795 w 1021667"/>
              <a:gd name="connsiteY78" fmla="*/ 1169932 h 2222198"/>
              <a:gd name="connsiteX79" fmla="*/ 19505 w 1021667"/>
              <a:gd name="connsiteY79" fmla="*/ 1303282 h 2222198"/>
              <a:gd name="connsiteX80" fmla="*/ 69035 w 1021667"/>
              <a:gd name="connsiteY80" fmla="*/ 1185172 h 2222198"/>
              <a:gd name="connsiteX81" fmla="*/ 65225 w 1021667"/>
              <a:gd name="connsiteY81" fmla="*/ 1333762 h 2222198"/>
              <a:gd name="connsiteX82" fmla="*/ 84275 w 1021667"/>
              <a:gd name="connsiteY82" fmla="*/ 1196602 h 2222198"/>
              <a:gd name="connsiteX83" fmla="*/ 107135 w 1021667"/>
              <a:gd name="connsiteY83" fmla="*/ 1318522 h 2222198"/>
              <a:gd name="connsiteX84" fmla="*/ 91895 w 1021667"/>
              <a:gd name="connsiteY84" fmla="*/ 1173742 h 2222198"/>
              <a:gd name="connsiteX85" fmla="*/ 118565 w 1021667"/>
              <a:gd name="connsiteY85" fmla="*/ 1158502 h 2222198"/>
              <a:gd name="connsiteX86" fmla="*/ 156665 w 1021667"/>
              <a:gd name="connsiteY86" fmla="*/ 1238512 h 2222198"/>
              <a:gd name="connsiteX87" fmla="*/ 141425 w 1021667"/>
              <a:gd name="connsiteY87" fmla="*/ 1131832 h 2222198"/>
              <a:gd name="connsiteX88" fmla="*/ 122375 w 1021667"/>
              <a:gd name="connsiteY88" fmla="*/ 1074682 h 2222198"/>
              <a:gd name="connsiteX89" fmla="*/ 194765 w 1021667"/>
              <a:gd name="connsiteY89" fmla="*/ 933712 h 2222198"/>
              <a:gd name="connsiteX90" fmla="*/ 251915 w 1021667"/>
              <a:gd name="connsiteY90" fmla="*/ 743212 h 2222198"/>
              <a:gd name="connsiteX91" fmla="*/ 320495 w 1021667"/>
              <a:gd name="connsiteY91" fmla="*/ 506992 h 2222198"/>
              <a:gd name="connsiteX0" fmla="*/ 320495 w 1029280"/>
              <a:gd name="connsiteY0" fmla="*/ 506992 h 2222198"/>
              <a:gd name="connsiteX1" fmla="*/ 335735 w 1029280"/>
              <a:gd name="connsiteY1" fmla="*/ 716542 h 2222198"/>
              <a:gd name="connsiteX2" fmla="*/ 362405 w 1029280"/>
              <a:gd name="connsiteY2" fmla="*/ 796552 h 2222198"/>
              <a:gd name="connsiteX3" fmla="*/ 335735 w 1029280"/>
              <a:gd name="connsiteY3" fmla="*/ 960382 h 2222198"/>
              <a:gd name="connsiteX4" fmla="*/ 309065 w 1029280"/>
              <a:gd name="connsiteY4" fmla="*/ 1048012 h 2222198"/>
              <a:gd name="connsiteX5" fmla="*/ 297635 w 1029280"/>
              <a:gd name="connsiteY5" fmla="*/ 1223272 h 2222198"/>
              <a:gd name="connsiteX6" fmla="*/ 324305 w 1029280"/>
              <a:gd name="connsiteY6" fmla="*/ 1448062 h 2222198"/>
              <a:gd name="connsiteX7" fmla="*/ 331925 w 1029280"/>
              <a:gd name="connsiteY7" fmla="*/ 1646182 h 2222198"/>
              <a:gd name="connsiteX8" fmla="*/ 320495 w 1029280"/>
              <a:gd name="connsiteY8" fmla="*/ 1787152 h 2222198"/>
              <a:gd name="connsiteX9" fmla="*/ 373835 w 1029280"/>
              <a:gd name="connsiteY9" fmla="*/ 2053852 h 2222198"/>
              <a:gd name="connsiteX10" fmla="*/ 370025 w 1029280"/>
              <a:gd name="connsiteY10" fmla="*/ 2114812 h 2222198"/>
              <a:gd name="connsiteX11" fmla="*/ 293825 w 1029280"/>
              <a:gd name="connsiteY11" fmla="*/ 2171962 h 2222198"/>
              <a:gd name="connsiteX12" fmla="*/ 350975 w 1029280"/>
              <a:gd name="connsiteY12" fmla="*/ 2221492 h 2222198"/>
              <a:gd name="connsiteX13" fmla="*/ 453845 w 1029280"/>
              <a:gd name="connsiteY13" fmla="*/ 2133862 h 2222198"/>
              <a:gd name="connsiteX14" fmla="*/ 438605 w 1029280"/>
              <a:gd name="connsiteY14" fmla="*/ 2019562 h 2222198"/>
              <a:gd name="connsiteX15" fmla="*/ 453845 w 1029280"/>
              <a:gd name="connsiteY15" fmla="*/ 1840492 h 2222198"/>
              <a:gd name="connsiteX16" fmla="*/ 446225 w 1029280"/>
              <a:gd name="connsiteY16" fmla="*/ 1585222 h 2222198"/>
              <a:gd name="connsiteX17" fmla="*/ 427175 w 1029280"/>
              <a:gd name="connsiteY17" fmla="*/ 1482352 h 2222198"/>
              <a:gd name="connsiteX18" fmla="*/ 469085 w 1029280"/>
              <a:gd name="connsiteY18" fmla="*/ 1177552 h 2222198"/>
              <a:gd name="connsiteX19" fmla="*/ 503375 w 1029280"/>
              <a:gd name="connsiteY19" fmla="*/ 1314712 h 2222198"/>
              <a:gd name="connsiteX20" fmla="*/ 537665 w 1029280"/>
              <a:gd name="connsiteY20" fmla="*/ 1509022 h 2222198"/>
              <a:gd name="connsiteX21" fmla="*/ 533855 w 1029280"/>
              <a:gd name="connsiteY21" fmla="*/ 1589032 h 2222198"/>
              <a:gd name="connsiteX22" fmla="*/ 522425 w 1029280"/>
              <a:gd name="connsiteY22" fmla="*/ 1760482 h 2222198"/>
              <a:gd name="connsiteX23" fmla="*/ 545285 w 1029280"/>
              <a:gd name="connsiteY23" fmla="*/ 1905262 h 2222198"/>
              <a:gd name="connsiteX24" fmla="*/ 522425 w 1029280"/>
              <a:gd name="connsiteY24" fmla="*/ 2065282 h 2222198"/>
              <a:gd name="connsiteX25" fmla="*/ 526235 w 1029280"/>
              <a:gd name="connsiteY25" fmla="*/ 2152912 h 2222198"/>
              <a:gd name="connsiteX26" fmla="*/ 610055 w 1029280"/>
              <a:gd name="connsiteY26" fmla="*/ 2213872 h 2222198"/>
              <a:gd name="connsiteX27" fmla="*/ 686255 w 1029280"/>
              <a:gd name="connsiteY27" fmla="*/ 2171962 h 2222198"/>
              <a:gd name="connsiteX28" fmla="*/ 598625 w 1029280"/>
              <a:gd name="connsiteY28" fmla="*/ 2095762 h 2222198"/>
              <a:gd name="connsiteX29" fmla="*/ 613865 w 1029280"/>
              <a:gd name="connsiteY29" fmla="*/ 1912882 h 2222198"/>
              <a:gd name="connsiteX30" fmla="*/ 659585 w 1029280"/>
              <a:gd name="connsiteY30" fmla="*/ 1676662 h 2222198"/>
              <a:gd name="connsiteX31" fmla="*/ 655775 w 1029280"/>
              <a:gd name="connsiteY31" fmla="*/ 1478542 h 2222198"/>
              <a:gd name="connsiteX32" fmla="*/ 678635 w 1029280"/>
              <a:gd name="connsiteY32" fmla="*/ 1272802 h 2222198"/>
              <a:gd name="connsiteX33" fmla="*/ 678635 w 1029280"/>
              <a:gd name="connsiteY33" fmla="*/ 1101352 h 2222198"/>
              <a:gd name="connsiteX34" fmla="*/ 602435 w 1029280"/>
              <a:gd name="connsiteY34" fmla="*/ 849892 h 2222198"/>
              <a:gd name="connsiteX35" fmla="*/ 644345 w 1029280"/>
              <a:gd name="connsiteY35" fmla="*/ 686062 h 2222198"/>
              <a:gd name="connsiteX36" fmla="*/ 644345 w 1029280"/>
              <a:gd name="connsiteY36" fmla="*/ 529852 h 2222198"/>
              <a:gd name="connsiteX37" fmla="*/ 728165 w 1029280"/>
              <a:gd name="connsiteY37" fmla="*/ 735592 h 2222198"/>
              <a:gd name="connsiteX38" fmla="*/ 735785 w 1029280"/>
              <a:gd name="connsiteY38" fmla="*/ 853702 h 2222198"/>
              <a:gd name="connsiteX39" fmla="*/ 842465 w 1029280"/>
              <a:gd name="connsiteY39" fmla="*/ 1059442 h 2222198"/>
              <a:gd name="connsiteX40" fmla="*/ 811985 w 1029280"/>
              <a:gd name="connsiteY40" fmla="*/ 1177552 h 2222198"/>
              <a:gd name="connsiteX41" fmla="*/ 811985 w 1029280"/>
              <a:gd name="connsiteY41" fmla="*/ 1249942 h 2222198"/>
              <a:gd name="connsiteX42" fmla="*/ 861515 w 1029280"/>
              <a:gd name="connsiteY42" fmla="*/ 1150882 h 2222198"/>
              <a:gd name="connsiteX43" fmla="*/ 872945 w 1029280"/>
              <a:gd name="connsiteY43" fmla="*/ 1305187 h 2222198"/>
              <a:gd name="connsiteX44" fmla="*/ 891995 w 1029280"/>
              <a:gd name="connsiteY44" fmla="*/ 1303282 h 2222198"/>
              <a:gd name="connsiteX45" fmla="*/ 891995 w 1029280"/>
              <a:gd name="connsiteY45" fmla="*/ 1166122 h 2222198"/>
              <a:gd name="connsiteX46" fmla="*/ 943430 w 1029280"/>
              <a:gd name="connsiteY46" fmla="*/ 1299472 h 2222198"/>
              <a:gd name="connsiteX47" fmla="*/ 956765 w 1029280"/>
              <a:gd name="connsiteY47" fmla="*/ 1284232 h 2222198"/>
              <a:gd name="connsiteX48" fmla="*/ 899615 w 1029280"/>
              <a:gd name="connsiteY48" fmla="*/ 1147072 h 2222198"/>
              <a:gd name="connsiteX49" fmla="*/ 1002485 w 1029280"/>
              <a:gd name="connsiteY49" fmla="*/ 1265182 h 2222198"/>
              <a:gd name="connsiteX50" fmla="*/ 1008200 w 1029280"/>
              <a:gd name="connsiteY50" fmla="*/ 1249942 h 2222198"/>
              <a:gd name="connsiteX51" fmla="*/ 914855 w 1029280"/>
              <a:gd name="connsiteY51" fmla="*/ 1143262 h 2222198"/>
              <a:gd name="connsiteX52" fmla="*/ 1029155 w 1029280"/>
              <a:gd name="connsiteY52" fmla="*/ 1217557 h 2222198"/>
              <a:gd name="connsiteX53" fmla="*/ 888185 w 1029280"/>
              <a:gd name="connsiteY53" fmla="*/ 1059442 h 2222198"/>
              <a:gd name="connsiteX54" fmla="*/ 861515 w 1029280"/>
              <a:gd name="connsiteY54" fmla="*/ 937522 h 2222198"/>
              <a:gd name="connsiteX55" fmla="*/ 796745 w 1029280"/>
              <a:gd name="connsiteY55" fmla="*/ 716542 h 2222198"/>
              <a:gd name="connsiteX56" fmla="*/ 773885 w 1029280"/>
              <a:gd name="connsiteY56" fmla="*/ 503182 h 2222198"/>
              <a:gd name="connsiteX57" fmla="*/ 701495 w 1029280"/>
              <a:gd name="connsiteY57" fmla="*/ 385072 h 2222198"/>
              <a:gd name="connsiteX58" fmla="*/ 583385 w 1029280"/>
              <a:gd name="connsiteY58" fmla="*/ 335542 h 2222198"/>
              <a:gd name="connsiteX59" fmla="*/ 552905 w 1029280"/>
              <a:gd name="connsiteY59" fmla="*/ 263152 h 2222198"/>
              <a:gd name="connsiteX60" fmla="*/ 602435 w 1029280"/>
              <a:gd name="connsiteY60" fmla="*/ 186952 h 2222198"/>
              <a:gd name="connsiteX61" fmla="*/ 613865 w 1029280"/>
              <a:gd name="connsiteY61" fmla="*/ 80272 h 2222198"/>
              <a:gd name="connsiteX62" fmla="*/ 530045 w 1029280"/>
              <a:gd name="connsiteY62" fmla="*/ 4072 h 2222198"/>
              <a:gd name="connsiteX63" fmla="*/ 385265 w 1029280"/>
              <a:gd name="connsiteY63" fmla="*/ 21217 h 2222198"/>
              <a:gd name="connsiteX64" fmla="*/ 350975 w 1029280"/>
              <a:gd name="connsiteY64" fmla="*/ 112657 h 2222198"/>
              <a:gd name="connsiteX65" fmla="*/ 301445 w 1029280"/>
              <a:gd name="connsiteY65" fmla="*/ 175522 h 2222198"/>
              <a:gd name="connsiteX66" fmla="*/ 352880 w 1029280"/>
              <a:gd name="connsiteY66" fmla="*/ 186952 h 2222198"/>
              <a:gd name="connsiteX67" fmla="*/ 343355 w 1029280"/>
              <a:gd name="connsiteY67" fmla="*/ 228862 h 2222198"/>
              <a:gd name="connsiteX68" fmla="*/ 370025 w 1029280"/>
              <a:gd name="connsiteY68" fmla="*/ 274582 h 2222198"/>
              <a:gd name="connsiteX69" fmla="*/ 421460 w 1029280"/>
              <a:gd name="connsiteY69" fmla="*/ 266962 h 2222198"/>
              <a:gd name="connsiteX70" fmla="*/ 453845 w 1029280"/>
              <a:gd name="connsiteY70" fmla="*/ 308872 h 2222198"/>
              <a:gd name="connsiteX71" fmla="*/ 316685 w 1029280"/>
              <a:gd name="connsiteY71" fmla="*/ 377452 h 2222198"/>
              <a:gd name="connsiteX72" fmla="*/ 225245 w 1029280"/>
              <a:gd name="connsiteY72" fmla="*/ 426982 h 2222198"/>
              <a:gd name="connsiteX73" fmla="*/ 164285 w 1029280"/>
              <a:gd name="connsiteY73" fmla="*/ 739402 h 2222198"/>
              <a:gd name="connsiteX74" fmla="*/ 129995 w 1029280"/>
              <a:gd name="connsiteY74" fmla="*/ 815602 h 2222198"/>
              <a:gd name="connsiteX75" fmla="*/ 80465 w 1029280"/>
              <a:gd name="connsiteY75" fmla="*/ 1040392 h 2222198"/>
              <a:gd name="connsiteX76" fmla="*/ 30935 w 1029280"/>
              <a:gd name="connsiteY76" fmla="*/ 1116592 h 2222198"/>
              <a:gd name="connsiteX77" fmla="*/ 455 w 1029280"/>
              <a:gd name="connsiteY77" fmla="*/ 1246132 h 2222198"/>
              <a:gd name="connsiteX78" fmla="*/ 53795 w 1029280"/>
              <a:gd name="connsiteY78" fmla="*/ 1169932 h 2222198"/>
              <a:gd name="connsiteX79" fmla="*/ 19505 w 1029280"/>
              <a:gd name="connsiteY79" fmla="*/ 1303282 h 2222198"/>
              <a:gd name="connsiteX80" fmla="*/ 69035 w 1029280"/>
              <a:gd name="connsiteY80" fmla="*/ 1185172 h 2222198"/>
              <a:gd name="connsiteX81" fmla="*/ 65225 w 1029280"/>
              <a:gd name="connsiteY81" fmla="*/ 1333762 h 2222198"/>
              <a:gd name="connsiteX82" fmla="*/ 84275 w 1029280"/>
              <a:gd name="connsiteY82" fmla="*/ 1196602 h 2222198"/>
              <a:gd name="connsiteX83" fmla="*/ 107135 w 1029280"/>
              <a:gd name="connsiteY83" fmla="*/ 1318522 h 2222198"/>
              <a:gd name="connsiteX84" fmla="*/ 91895 w 1029280"/>
              <a:gd name="connsiteY84" fmla="*/ 1173742 h 2222198"/>
              <a:gd name="connsiteX85" fmla="*/ 118565 w 1029280"/>
              <a:gd name="connsiteY85" fmla="*/ 1158502 h 2222198"/>
              <a:gd name="connsiteX86" fmla="*/ 156665 w 1029280"/>
              <a:gd name="connsiteY86" fmla="*/ 1238512 h 2222198"/>
              <a:gd name="connsiteX87" fmla="*/ 141425 w 1029280"/>
              <a:gd name="connsiteY87" fmla="*/ 1131832 h 2222198"/>
              <a:gd name="connsiteX88" fmla="*/ 122375 w 1029280"/>
              <a:gd name="connsiteY88" fmla="*/ 1074682 h 2222198"/>
              <a:gd name="connsiteX89" fmla="*/ 194765 w 1029280"/>
              <a:gd name="connsiteY89" fmla="*/ 933712 h 2222198"/>
              <a:gd name="connsiteX90" fmla="*/ 251915 w 1029280"/>
              <a:gd name="connsiteY90" fmla="*/ 743212 h 2222198"/>
              <a:gd name="connsiteX91" fmla="*/ 320495 w 1029280"/>
              <a:gd name="connsiteY91"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91895 w 1033649"/>
              <a:gd name="connsiteY85" fmla="*/ 1173742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91895 w 1033649"/>
              <a:gd name="connsiteY85" fmla="*/ 1173742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107135 w 1033649"/>
              <a:gd name="connsiteY85" fmla="*/ 1183267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95705 w 1033649"/>
              <a:gd name="connsiteY84" fmla="*/ 1280422 h 2222198"/>
              <a:gd name="connsiteX85" fmla="*/ 107135 w 1033649"/>
              <a:gd name="connsiteY85" fmla="*/ 1318522 h 2222198"/>
              <a:gd name="connsiteX86" fmla="*/ 107135 w 1033649"/>
              <a:gd name="connsiteY86" fmla="*/ 1183267 h 2222198"/>
              <a:gd name="connsiteX87" fmla="*/ 118565 w 1033649"/>
              <a:gd name="connsiteY87" fmla="*/ 1158502 h 2222198"/>
              <a:gd name="connsiteX88" fmla="*/ 156665 w 1033649"/>
              <a:gd name="connsiteY88" fmla="*/ 1238512 h 2222198"/>
              <a:gd name="connsiteX89" fmla="*/ 141425 w 1033649"/>
              <a:gd name="connsiteY89" fmla="*/ 1131832 h 2222198"/>
              <a:gd name="connsiteX90" fmla="*/ 122375 w 1033649"/>
              <a:gd name="connsiteY90" fmla="*/ 1074682 h 2222198"/>
              <a:gd name="connsiteX91" fmla="*/ 194765 w 1033649"/>
              <a:gd name="connsiteY91" fmla="*/ 933712 h 2222198"/>
              <a:gd name="connsiteX92" fmla="*/ 251915 w 1033649"/>
              <a:gd name="connsiteY92" fmla="*/ 743212 h 2222198"/>
              <a:gd name="connsiteX93" fmla="*/ 320495 w 1033649"/>
              <a:gd name="connsiteY93"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35735 w 1033649"/>
              <a:gd name="connsiteY2" fmla="*/ 960382 h 2222198"/>
              <a:gd name="connsiteX3" fmla="*/ 309065 w 1033649"/>
              <a:gd name="connsiteY3" fmla="*/ 1048012 h 2222198"/>
              <a:gd name="connsiteX4" fmla="*/ 297635 w 1033649"/>
              <a:gd name="connsiteY4" fmla="*/ 122327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335735 w 1033649"/>
              <a:gd name="connsiteY1" fmla="*/ 716542 h 2222198"/>
              <a:gd name="connsiteX2" fmla="*/ 335735 w 1033649"/>
              <a:gd name="connsiteY2" fmla="*/ 960382 h 2222198"/>
              <a:gd name="connsiteX3" fmla="*/ 309065 w 1033649"/>
              <a:gd name="connsiteY3" fmla="*/ 1048012 h 2222198"/>
              <a:gd name="connsiteX4" fmla="*/ 297635 w 1033649"/>
              <a:gd name="connsiteY4" fmla="*/ 122327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42440 w 1033649"/>
              <a:gd name="connsiteY33" fmla="*/ 699397 h 2222198"/>
              <a:gd name="connsiteX34" fmla="*/ 644345 w 1033649"/>
              <a:gd name="connsiteY34" fmla="*/ 529852 h 2222198"/>
              <a:gd name="connsiteX35" fmla="*/ 728165 w 1033649"/>
              <a:gd name="connsiteY35" fmla="*/ 735592 h 2222198"/>
              <a:gd name="connsiteX36" fmla="*/ 735785 w 1033649"/>
              <a:gd name="connsiteY36" fmla="*/ 853702 h 2222198"/>
              <a:gd name="connsiteX37" fmla="*/ 842465 w 1033649"/>
              <a:gd name="connsiteY37" fmla="*/ 1059442 h 2222198"/>
              <a:gd name="connsiteX38" fmla="*/ 811985 w 1033649"/>
              <a:gd name="connsiteY38" fmla="*/ 1177552 h 2222198"/>
              <a:gd name="connsiteX39" fmla="*/ 811985 w 1033649"/>
              <a:gd name="connsiteY39" fmla="*/ 1249942 h 2222198"/>
              <a:gd name="connsiteX40" fmla="*/ 861515 w 1033649"/>
              <a:gd name="connsiteY40" fmla="*/ 1150882 h 2222198"/>
              <a:gd name="connsiteX41" fmla="*/ 872945 w 1033649"/>
              <a:gd name="connsiteY41" fmla="*/ 1305187 h 2222198"/>
              <a:gd name="connsiteX42" fmla="*/ 891995 w 1033649"/>
              <a:gd name="connsiteY42" fmla="*/ 1303282 h 2222198"/>
              <a:gd name="connsiteX43" fmla="*/ 891995 w 1033649"/>
              <a:gd name="connsiteY43" fmla="*/ 1166122 h 2222198"/>
              <a:gd name="connsiteX44" fmla="*/ 943430 w 1033649"/>
              <a:gd name="connsiteY44" fmla="*/ 1299472 h 2222198"/>
              <a:gd name="connsiteX45" fmla="*/ 956765 w 1033649"/>
              <a:gd name="connsiteY45" fmla="*/ 1284232 h 2222198"/>
              <a:gd name="connsiteX46" fmla="*/ 899615 w 1033649"/>
              <a:gd name="connsiteY46" fmla="*/ 1147072 h 2222198"/>
              <a:gd name="connsiteX47" fmla="*/ 1002485 w 1033649"/>
              <a:gd name="connsiteY47" fmla="*/ 1265182 h 2222198"/>
              <a:gd name="connsiteX48" fmla="*/ 1008200 w 1033649"/>
              <a:gd name="connsiteY48" fmla="*/ 1249942 h 2222198"/>
              <a:gd name="connsiteX49" fmla="*/ 914855 w 1033649"/>
              <a:gd name="connsiteY49" fmla="*/ 1143262 h 2222198"/>
              <a:gd name="connsiteX50" fmla="*/ 1029155 w 1033649"/>
              <a:gd name="connsiteY50" fmla="*/ 1217557 h 2222198"/>
              <a:gd name="connsiteX51" fmla="*/ 998675 w 1033649"/>
              <a:gd name="connsiteY51" fmla="*/ 1166122 h 2222198"/>
              <a:gd name="connsiteX52" fmla="*/ 905330 w 1033649"/>
              <a:gd name="connsiteY52" fmla="*/ 1057537 h 2222198"/>
              <a:gd name="connsiteX53" fmla="*/ 861515 w 1033649"/>
              <a:gd name="connsiteY53" fmla="*/ 937522 h 2222198"/>
              <a:gd name="connsiteX54" fmla="*/ 796745 w 1033649"/>
              <a:gd name="connsiteY54" fmla="*/ 716542 h 2222198"/>
              <a:gd name="connsiteX55" fmla="*/ 773885 w 1033649"/>
              <a:gd name="connsiteY55" fmla="*/ 503182 h 2222198"/>
              <a:gd name="connsiteX56" fmla="*/ 701495 w 1033649"/>
              <a:gd name="connsiteY56" fmla="*/ 385072 h 2222198"/>
              <a:gd name="connsiteX57" fmla="*/ 583385 w 1033649"/>
              <a:gd name="connsiteY57" fmla="*/ 335542 h 2222198"/>
              <a:gd name="connsiteX58" fmla="*/ 552905 w 1033649"/>
              <a:gd name="connsiteY58" fmla="*/ 263152 h 2222198"/>
              <a:gd name="connsiteX59" fmla="*/ 602435 w 1033649"/>
              <a:gd name="connsiteY59" fmla="*/ 186952 h 2222198"/>
              <a:gd name="connsiteX60" fmla="*/ 613865 w 1033649"/>
              <a:gd name="connsiteY60" fmla="*/ 80272 h 2222198"/>
              <a:gd name="connsiteX61" fmla="*/ 530045 w 1033649"/>
              <a:gd name="connsiteY61" fmla="*/ 4072 h 2222198"/>
              <a:gd name="connsiteX62" fmla="*/ 385265 w 1033649"/>
              <a:gd name="connsiteY62" fmla="*/ 21217 h 2222198"/>
              <a:gd name="connsiteX63" fmla="*/ 350975 w 1033649"/>
              <a:gd name="connsiteY63" fmla="*/ 112657 h 2222198"/>
              <a:gd name="connsiteX64" fmla="*/ 301445 w 1033649"/>
              <a:gd name="connsiteY64" fmla="*/ 175522 h 2222198"/>
              <a:gd name="connsiteX65" fmla="*/ 352880 w 1033649"/>
              <a:gd name="connsiteY65" fmla="*/ 186952 h 2222198"/>
              <a:gd name="connsiteX66" fmla="*/ 343355 w 1033649"/>
              <a:gd name="connsiteY66" fmla="*/ 228862 h 2222198"/>
              <a:gd name="connsiteX67" fmla="*/ 370025 w 1033649"/>
              <a:gd name="connsiteY67" fmla="*/ 274582 h 2222198"/>
              <a:gd name="connsiteX68" fmla="*/ 421460 w 1033649"/>
              <a:gd name="connsiteY68" fmla="*/ 266962 h 2222198"/>
              <a:gd name="connsiteX69" fmla="*/ 453845 w 1033649"/>
              <a:gd name="connsiteY69" fmla="*/ 308872 h 2222198"/>
              <a:gd name="connsiteX70" fmla="*/ 316685 w 1033649"/>
              <a:gd name="connsiteY70" fmla="*/ 377452 h 2222198"/>
              <a:gd name="connsiteX71" fmla="*/ 225245 w 1033649"/>
              <a:gd name="connsiteY71" fmla="*/ 426982 h 2222198"/>
              <a:gd name="connsiteX72" fmla="*/ 164285 w 1033649"/>
              <a:gd name="connsiteY72" fmla="*/ 739402 h 2222198"/>
              <a:gd name="connsiteX73" fmla="*/ 129995 w 1033649"/>
              <a:gd name="connsiteY73" fmla="*/ 815602 h 2222198"/>
              <a:gd name="connsiteX74" fmla="*/ 80465 w 1033649"/>
              <a:gd name="connsiteY74" fmla="*/ 1040392 h 2222198"/>
              <a:gd name="connsiteX75" fmla="*/ 30935 w 1033649"/>
              <a:gd name="connsiteY75" fmla="*/ 1116592 h 2222198"/>
              <a:gd name="connsiteX76" fmla="*/ 455 w 1033649"/>
              <a:gd name="connsiteY76" fmla="*/ 1246132 h 2222198"/>
              <a:gd name="connsiteX77" fmla="*/ 53795 w 1033649"/>
              <a:gd name="connsiteY77" fmla="*/ 1169932 h 2222198"/>
              <a:gd name="connsiteX78" fmla="*/ 19505 w 1033649"/>
              <a:gd name="connsiteY78" fmla="*/ 1303282 h 2222198"/>
              <a:gd name="connsiteX79" fmla="*/ 40460 w 1033649"/>
              <a:gd name="connsiteY79" fmla="*/ 1270897 h 2222198"/>
              <a:gd name="connsiteX80" fmla="*/ 69035 w 1033649"/>
              <a:gd name="connsiteY80" fmla="*/ 1185172 h 2222198"/>
              <a:gd name="connsiteX81" fmla="*/ 65225 w 1033649"/>
              <a:gd name="connsiteY81" fmla="*/ 1333762 h 2222198"/>
              <a:gd name="connsiteX82" fmla="*/ 74750 w 1033649"/>
              <a:gd name="connsiteY82" fmla="*/ 1297567 h 2222198"/>
              <a:gd name="connsiteX83" fmla="*/ 84275 w 1033649"/>
              <a:gd name="connsiteY83" fmla="*/ 1196602 h 2222198"/>
              <a:gd name="connsiteX84" fmla="*/ 95705 w 1033649"/>
              <a:gd name="connsiteY84" fmla="*/ 1280422 h 2222198"/>
              <a:gd name="connsiteX85" fmla="*/ 107135 w 1033649"/>
              <a:gd name="connsiteY85" fmla="*/ 1318522 h 2222198"/>
              <a:gd name="connsiteX86" fmla="*/ 107135 w 1033649"/>
              <a:gd name="connsiteY86" fmla="*/ 1183267 h 2222198"/>
              <a:gd name="connsiteX87" fmla="*/ 118565 w 1033649"/>
              <a:gd name="connsiteY87" fmla="*/ 1158502 h 2222198"/>
              <a:gd name="connsiteX88" fmla="*/ 156665 w 1033649"/>
              <a:gd name="connsiteY88" fmla="*/ 1238512 h 2222198"/>
              <a:gd name="connsiteX89" fmla="*/ 141425 w 1033649"/>
              <a:gd name="connsiteY89" fmla="*/ 1131832 h 2222198"/>
              <a:gd name="connsiteX90" fmla="*/ 122375 w 1033649"/>
              <a:gd name="connsiteY90" fmla="*/ 1074682 h 2222198"/>
              <a:gd name="connsiteX91" fmla="*/ 194765 w 1033649"/>
              <a:gd name="connsiteY91" fmla="*/ 933712 h 2222198"/>
              <a:gd name="connsiteX92" fmla="*/ 251915 w 1033649"/>
              <a:gd name="connsiteY92" fmla="*/ 743212 h 2222198"/>
              <a:gd name="connsiteX93" fmla="*/ 320495 w 1033649"/>
              <a:gd name="connsiteY93" fmla="*/ 506992 h 2222198"/>
              <a:gd name="connsiteX0" fmla="*/ 320495 w 1033649"/>
              <a:gd name="connsiteY0" fmla="*/ 506992 h 2222198"/>
              <a:gd name="connsiteX1" fmla="*/ 335735 w 1033649"/>
              <a:gd name="connsiteY1" fmla="*/ 716542 h 2222198"/>
              <a:gd name="connsiteX2" fmla="*/ 335735 w 1033649"/>
              <a:gd name="connsiteY2" fmla="*/ 960382 h 2222198"/>
              <a:gd name="connsiteX3" fmla="*/ 309065 w 1033649"/>
              <a:gd name="connsiteY3" fmla="*/ 1048012 h 2222198"/>
              <a:gd name="connsiteX4" fmla="*/ 297635 w 1033649"/>
              <a:gd name="connsiteY4" fmla="*/ 122327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27758 w 1033649"/>
              <a:gd name="connsiteY33" fmla="*/ 882920 h 2222198"/>
              <a:gd name="connsiteX34" fmla="*/ 644345 w 1033649"/>
              <a:gd name="connsiteY34" fmla="*/ 529852 h 2222198"/>
              <a:gd name="connsiteX35" fmla="*/ 728165 w 1033649"/>
              <a:gd name="connsiteY35" fmla="*/ 735592 h 2222198"/>
              <a:gd name="connsiteX36" fmla="*/ 735785 w 1033649"/>
              <a:gd name="connsiteY36" fmla="*/ 853702 h 2222198"/>
              <a:gd name="connsiteX37" fmla="*/ 842465 w 1033649"/>
              <a:gd name="connsiteY37" fmla="*/ 1059442 h 2222198"/>
              <a:gd name="connsiteX38" fmla="*/ 811985 w 1033649"/>
              <a:gd name="connsiteY38" fmla="*/ 1177552 h 2222198"/>
              <a:gd name="connsiteX39" fmla="*/ 811985 w 1033649"/>
              <a:gd name="connsiteY39" fmla="*/ 1249942 h 2222198"/>
              <a:gd name="connsiteX40" fmla="*/ 861515 w 1033649"/>
              <a:gd name="connsiteY40" fmla="*/ 1150882 h 2222198"/>
              <a:gd name="connsiteX41" fmla="*/ 872945 w 1033649"/>
              <a:gd name="connsiteY41" fmla="*/ 1305187 h 2222198"/>
              <a:gd name="connsiteX42" fmla="*/ 891995 w 1033649"/>
              <a:gd name="connsiteY42" fmla="*/ 1303282 h 2222198"/>
              <a:gd name="connsiteX43" fmla="*/ 891995 w 1033649"/>
              <a:gd name="connsiteY43" fmla="*/ 1166122 h 2222198"/>
              <a:gd name="connsiteX44" fmla="*/ 943430 w 1033649"/>
              <a:gd name="connsiteY44" fmla="*/ 1299472 h 2222198"/>
              <a:gd name="connsiteX45" fmla="*/ 956765 w 1033649"/>
              <a:gd name="connsiteY45" fmla="*/ 1284232 h 2222198"/>
              <a:gd name="connsiteX46" fmla="*/ 899615 w 1033649"/>
              <a:gd name="connsiteY46" fmla="*/ 1147072 h 2222198"/>
              <a:gd name="connsiteX47" fmla="*/ 1002485 w 1033649"/>
              <a:gd name="connsiteY47" fmla="*/ 1265182 h 2222198"/>
              <a:gd name="connsiteX48" fmla="*/ 1008200 w 1033649"/>
              <a:gd name="connsiteY48" fmla="*/ 1249942 h 2222198"/>
              <a:gd name="connsiteX49" fmla="*/ 914855 w 1033649"/>
              <a:gd name="connsiteY49" fmla="*/ 1143262 h 2222198"/>
              <a:gd name="connsiteX50" fmla="*/ 1029155 w 1033649"/>
              <a:gd name="connsiteY50" fmla="*/ 1217557 h 2222198"/>
              <a:gd name="connsiteX51" fmla="*/ 998675 w 1033649"/>
              <a:gd name="connsiteY51" fmla="*/ 1166122 h 2222198"/>
              <a:gd name="connsiteX52" fmla="*/ 905330 w 1033649"/>
              <a:gd name="connsiteY52" fmla="*/ 1057537 h 2222198"/>
              <a:gd name="connsiteX53" fmla="*/ 861515 w 1033649"/>
              <a:gd name="connsiteY53" fmla="*/ 937522 h 2222198"/>
              <a:gd name="connsiteX54" fmla="*/ 796745 w 1033649"/>
              <a:gd name="connsiteY54" fmla="*/ 716542 h 2222198"/>
              <a:gd name="connsiteX55" fmla="*/ 773885 w 1033649"/>
              <a:gd name="connsiteY55" fmla="*/ 503182 h 2222198"/>
              <a:gd name="connsiteX56" fmla="*/ 701495 w 1033649"/>
              <a:gd name="connsiteY56" fmla="*/ 385072 h 2222198"/>
              <a:gd name="connsiteX57" fmla="*/ 583385 w 1033649"/>
              <a:gd name="connsiteY57" fmla="*/ 335542 h 2222198"/>
              <a:gd name="connsiteX58" fmla="*/ 552905 w 1033649"/>
              <a:gd name="connsiteY58" fmla="*/ 263152 h 2222198"/>
              <a:gd name="connsiteX59" fmla="*/ 602435 w 1033649"/>
              <a:gd name="connsiteY59" fmla="*/ 186952 h 2222198"/>
              <a:gd name="connsiteX60" fmla="*/ 613865 w 1033649"/>
              <a:gd name="connsiteY60" fmla="*/ 80272 h 2222198"/>
              <a:gd name="connsiteX61" fmla="*/ 530045 w 1033649"/>
              <a:gd name="connsiteY61" fmla="*/ 4072 h 2222198"/>
              <a:gd name="connsiteX62" fmla="*/ 385265 w 1033649"/>
              <a:gd name="connsiteY62" fmla="*/ 21217 h 2222198"/>
              <a:gd name="connsiteX63" fmla="*/ 350975 w 1033649"/>
              <a:gd name="connsiteY63" fmla="*/ 112657 h 2222198"/>
              <a:gd name="connsiteX64" fmla="*/ 301445 w 1033649"/>
              <a:gd name="connsiteY64" fmla="*/ 175522 h 2222198"/>
              <a:gd name="connsiteX65" fmla="*/ 352880 w 1033649"/>
              <a:gd name="connsiteY65" fmla="*/ 186952 h 2222198"/>
              <a:gd name="connsiteX66" fmla="*/ 343355 w 1033649"/>
              <a:gd name="connsiteY66" fmla="*/ 228862 h 2222198"/>
              <a:gd name="connsiteX67" fmla="*/ 370025 w 1033649"/>
              <a:gd name="connsiteY67" fmla="*/ 274582 h 2222198"/>
              <a:gd name="connsiteX68" fmla="*/ 421460 w 1033649"/>
              <a:gd name="connsiteY68" fmla="*/ 266962 h 2222198"/>
              <a:gd name="connsiteX69" fmla="*/ 453845 w 1033649"/>
              <a:gd name="connsiteY69" fmla="*/ 308872 h 2222198"/>
              <a:gd name="connsiteX70" fmla="*/ 316685 w 1033649"/>
              <a:gd name="connsiteY70" fmla="*/ 377452 h 2222198"/>
              <a:gd name="connsiteX71" fmla="*/ 225245 w 1033649"/>
              <a:gd name="connsiteY71" fmla="*/ 426982 h 2222198"/>
              <a:gd name="connsiteX72" fmla="*/ 164285 w 1033649"/>
              <a:gd name="connsiteY72" fmla="*/ 739402 h 2222198"/>
              <a:gd name="connsiteX73" fmla="*/ 129995 w 1033649"/>
              <a:gd name="connsiteY73" fmla="*/ 815602 h 2222198"/>
              <a:gd name="connsiteX74" fmla="*/ 80465 w 1033649"/>
              <a:gd name="connsiteY74" fmla="*/ 1040392 h 2222198"/>
              <a:gd name="connsiteX75" fmla="*/ 30935 w 1033649"/>
              <a:gd name="connsiteY75" fmla="*/ 1116592 h 2222198"/>
              <a:gd name="connsiteX76" fmla="*/ 455 w 1033649"/>
              <a:gd name="connsiteY76" fmla="*/ 1246132 h 2222198"/>
              <a:gd name="connsiteX77" fmla="*/ 53795 w 1033649"/>
              <a:gd name="connsiteY77" fmla="*/ 1169932 h 2222198"/>
              <a:gd name="connsiteX78" fmla="*/ 19505 w 1033649"/>
              <a:gd name="connsiteY78" fmla="*/ 1303282 h 2222198"/>
              <a:gd name="connsiteX79" fmla="*/ 40460 w 1033649"/>
              <a:gd name="connsiteY79" fmla="*/ 1270897 h 2222198"/>
              <a:gd name="connsiteX80" fmla="*/ 69035 w 1033649"/>
              <a:gd name="connsiteY80" fmla="*/ 1185172 h 2222198"/>
              <a:gd name="connsiteX81" fmla="*/ 65225 w 1033649"/>
              <a:gd name="connsiteY81" fmla="*/ 1333762 h 2222198"/>
              <a:gd name="connsiteX82" fmla="*/ 74750 w 1033649"/>
              <a:gd name="connsiteY82" fmla="*/ 1297567 h 2222198"/>
              <a:gd name="connsiteX83" fmla="*/ 84275 w 1033649"/>
              <a:gd name="connsiteY83" fmla="*/ 1196602 h 2222198"/>
              <a:gd name="connsiteX84" fmla="*/ 95705 w 1033649"/>
              <a:gd name="connsiteY84" fmla="*/ 1280422 h 2222198"/>
              <a:gd name="connsiteX85" fmla="*/ 107135 w 1033649"/>
              <a:gd name="connsiteY85" fmla="*/ 1318522 h 2222198"/>
              <a:gd name="connsiteX86" fmla="*/ 107135 w 1033649"/>
              <a:gd name="connsiteY86" fmla="*/ 1183267 h 2222198"/>
              <a:gd name="connsiteX87" fmla="*/ 118565 w 1033649"/>
              <a:gd name="connsiteY87" fmla="*/ 1158502 h 2222198"/>
              <a:gd name="connsiteX88" fmla="*/ 156665 w 1033649"/>
              <a:gd name="connsiteY88" fmla="*/ 1238512 h 2222198"/>
              <a:gd name="connsiteX89" fmla="*/ 141425 w 1033649"/>
              <a:gd name="connsiteY89" fmla="*/ 1131832 h 2222198"/>
              <a:gd name="connsiteX90" fmla="*/ 122375 w 1033649"/>
              <a:gd name="connsiteY90" fmla="*/ 1074682 h 2222198"/>
              <a:gd name="connsiteX91" fmla="*/ 194765 w 1033649"/>
              <a:gd name="connsiteY91" fmla="*/ 933712 h 2222198"/>
              <a:gd name="connsiteX92" fmla="*/ 251915 w 1033649"/>
              <a:gd name="connsiteY92" fmla="*/ 743212 h 2222198"/>
              <a:gd name="connsiteX93" fmla="*/ 320495 w 1033649"/>
              <a:gd name="connsiteY93" fmla="*/ 506992 h 222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33649" h="2222198">
                <a:moveTo>
                  <a:pt x="320495" y="506992"/>
                </a:moveTo>
                <a:cubicBezTo>
                  <a:pt x="334465" y="502547"/>
                  <a:pt x="333195" y="640977"/>
                  <a:pt x="335735" y="716542"/>
                </a:cubicBezTo>
                <a:cubicBezTo>
                  <a:pt x="338275" y="792107"/>
                  <a:pt x="340180" y="905137"/>
                  <a:pt x="335735" y="960382"/>
                </a:cubicBezTo>
                <a:cubicBezTo>
                  <a:pt x="331290" y="1015627"/>
                  <a:pt x="315415" y="1004197"/>
                  <a:pt x="309065" y="1048012"/>
                </a:cubicBezTo>
                <a:cubicBezTo>
                  <a:pt x="302715" y="1091827"/>
                  <a:pt x="295095" y="1156597"/>
                  <a:pt x="297635" y="1223272"/>
                </a:cubicBezTo>
                <a:cubicBezTo>
                  <a:pt x="300175" y="1289947"/>
                  <a:pt x="318590" y="1377577"/>
                  <a:pt x="324305" y="1448062"/>
                </a:cubicBezTo>
                <a:cubicBezTo>
                  <a:pt x="330020" y="1518547"/>
                  <a:pt x="332560" y="1589667"/>
                  <a:pt x="331925" y="1646182"/>
                </a:cubicBezTo>
                <a:cubicBezTo>
                  <a:pt x="331290" y="1702697"/>
                  <a:pt x="313510" y="1719207"/>
                  <a:pt x="320495" y="1787152"/>
                </a:cubicBezTo>
                <a:cubicBezTo>
                  <a:pt x="327480" y="1855097"/>
                  <a:pt x="365580" y="1999242"/>
                  <a:pt x="373835" y="2053852"/>
                </a:cubicBezTo>
                <a:cubicBezTo>
                  <a:pt x="382090" y="2108462"/>
                  <a:pt x="383360" y="2095127"/>
                  <a:pt x="370025" y="2114812"/>
                </a:cubicBezTo>
                <a:cubicBezTo>
                  <a:pt x="356690" y="2134497"/>
                  <a:pt x="297000" y="2154182"/>
                  <a:pt x="293825" y="2171962"/>
                </a:cubicBezTo>
                <a:cubicBezTo>
                  <a:pt x="290650" y="2189742"/>
                  <a:pt x="324305" y="2227842"/>
                  <a:pt x="350975" y="2221492"/>
                </a:cubicBezTo>
                <a:cubicBezTo>
                  <a:pt x="377645" y="2215142"/>
                  <a:pt x="439240" y="2167517"/>
                  <a:pt x="453845" y="2133862"/>
                </a:cubicBezTo>
                <a:cubicBezTo>
                  <a:pt x="468450" y="2100207"/>
                  <a:pt x="438605" y="2068457"/>
                  <a:pt x="438605" y="2019562"/>
                </a:cubicBezTo>
                <a:cubicBezTo>
                  <a:pt x="438605" y="1970667"/>
                  <a:pt x="452575" y="1912882"/>
                  <a:pt x="453845" y="1840492"/>
                </a:cubicBezTo>
                <a:cubicBezTo>
                  <a:pt x="455115" y="1768102"/>
                  <a:pt x="450670" y="1644912"/>
                  <a:pt x="446225" y="1585222"/>
                </a:cubicBezTo>
                <a:cubicBezTo>
                  <a:pt x="441780" y="1525532"/>
                  <a:pt x="423365" y="1550297"/>
                  <a:pt x="427175" y="1482352"/>
                </a:cubicBezTo>
                <a:cubicBezTo>
                  <a:pt x="430985" y="1414407"/>
                  <a:pt x="456385" y="1205492"/>
                  <a:pt x="469085" y="1177552"/>
                </a:cubicBezTo>
                <a:cubicBezTo>
                  <a:pt x="481785" y="1149612"/>
                  <a:pt x="491945" y="1259467"/>
                  <a:pt x="503375" y="1314712"/>
                </a:cubicBezTo>
                <a:cubicBezTo>
                  <a:pt x="514805" y="1369957"/>
                  <a:pt x="532585" y="1463302"/>
                  <a:pt x="537665" y="1509022"/>
                </a:cubicBezTo>
                <a:cubicBezTo>
                  <a:pt x="542745" y="1554742"/>
                  <a:pt x="536395" y="1547122"/>
                  <a:pt x="533855" y="1589032"/>
                </a:cubicBezTo>
                <a:cubicBezTo>
                  <a:pt x="531315" y="1630942"/>
                  <a:pt x="520520" y="1707777"/>
                  <a:pt x="522425" y="1760482"/>
                </a:cubicBezTo>
                <a:cubicBezTo>
                  <a:pt x="524330" y="1813187"/>
                  <a:pt x="545285" y="1854462"/>
                  <a:pt x="545285" y="1905262"/>
                </a:cubicBezTo>
                <a:cubicBezTo>
                  <a:pt x="545285" y="1956062"/>
                  <a:pt x="525600" y="2024007"/>
                  <a:pt x="522425" y="2065282"/>
                </a:cubicBezTo>
                <a:cubicBezTo>
                  <a:pt x="519250" y="2106557"/>
                  <a:pt x="511630" y="2128147"/>
                  <a:pt x="526235" y="2152912"/>
                </a:cubicBezTo>
                <a:cubicBezTo>
                  <a:pt x="540840" y="2177677"/>
                  <a:pt x="583385" y="2210697"/>
                  <a:pt x="610055" y="2213872"/>
                </a:cubicBezTo>
                <a:cubicBezTo>
                  <a:pt x="636725" y="2217047"/>
                  <a:pt x="688160" y="2191647"/>
                  <a:pt x="686255" y="2171962"/>
                </a:cubicBezTo>
                <a:cubicBezTo>
                  <a:pt x="684350" y="2152277"/>
                  <a:pt x="610690" y="2138942"/>
                  <a:pt x="598625" y="2095762"/>
                </a:cubicBezTo>
                <a:cubicBezTo>
                  <a:pt x="586560" y="2052582"/>
                  <a:pt x="603705" y="1982732"/>
                  <a:pt x="613865" y="1912882"/>
                </a:cubicBezTo>
                <a:cubicBezTo>
                  <a:pt x="624025" y="1843032"/>
                  <a:pt x="652600" y="1749052"/>
                  <a:pt x="659585" y="1676662"/>
                </a:cubicBezTo>
                <a:cubicBezTo>
                  <a:pt x="666570" y="1604272"/>
                  <a:pt x="652600" y="1545852"/>
                  <a:pt x="655775" y="1478542"/>
                </a:cubicBezTo>
                <a:cubicBezTo>
                  <a:pt x="658950" y="1411232"/>
                  <a:pt x="674825" y="1335667"/>
                  <a:pt x="678635" y="1272802"/>
                </a:cubicBezTo>
                <a:cubicBezTo>
                  <a:pt x="682445" y="1209937"/>
                  <a:pt x="687114" y="1166332"/>
                  <a:pt x="678635" y="1101352"/>
                </a:cubicBezTo>
                <a:cubicBezTo>
                  <a:pt x="670156" y="1036372"/>
                  <a:pt x="633473" y="978170"/>
                  <a:pt x="627758" y="882920"/>
                </a:cubicBezTo>
                <a:cubicBezTo>
                  <a:pt x="622043" y="787670"/>
                  <a:pt x="627611" y="554407"/>
                  <a:pt x="644345" y="529852"/>
                </a:cubicBezTo>
                <a:cubicBezTo>
                  <a:pt x="661079" y="505297"/>
                  <a:pt x="712925" y="681617"/>
                  <a:pt x="728165" y="735592"/>
                </a:cubicBezTo>
                <a:cubicBezTo>
                  <a:pt x="743405" y="789567"/>
                  <a:pt x="716735" y="799727"/>
                  <a:pt x="735785" y="853702"/>
                </a:cubicBezTo>
                <a:cubicBezTo>
                  <a:pt x="754835" y="907677"/>
                  <a:pt x="829765" y="1005467"/>
                  <a:pt x="842465" y="1059442"/>
                </a:cubicBezTo>
                <a:cubicBezTo>
                  <a:pt x="855165" y="1113417"/>
                  <a:pt x="817065" y="1145802"/>
                  <a:pt x="811985" y="1177552"/>
                </a:cubicBezTo>
                <a:cubicBezTo>
                  <a:pt x="806905" y="1209302"/>
                  <a:pt x="803730" y="1254387"/>
                  <a:pt x="811985" y="1249942"/>
                </a:cubicBezTo>
                <a:cubicBezTo>
                  <a:pt x="820240" y="1245497"/>
                  <a:pt x="851355" y="1141675"/>
                  <a:pt x="861515" y="1150882"/>
                </a:cubicBezTo>
                <a:cubicBezTo>
                  <a:pt x="871675" y="1160089"/>
                  <a:pt x="867865" y="1279787"/>
                  <a:pt x="872945" y="1305187"/>
                </a:cubicBezTo>
                <a:cubicBezTo>
                  <a:pt x="878025" y="1330587"/>
                  <a:pt x="888820" y="1326459"/>
                  <a:pt x="891995" y="1303282"/>
                </a:cubicBezTo>
                <a:cubicBezTo>
                  <a:pt x="895170" y="1280105"/>
                  <a:pt x="883423" y="1166757"/>
                  <a:pt x="891995" y="1166122"/>
                </a:cubicBezTo>
                <a:cubicBezTo>
                  <a:pt x="900567" y="1165487"/>
                  <a:pt x="932635" y="1279787"/>
                  <a:pt x="943430" y="1299472"/>
                </a:cubicBezTo>
                <a:cubicBezTo>
                  <a:pt x="954225" y="1319157"/>
                  <a:pt x="964068" y="1309632"/>
                  <a:pt x="956765" y="1284232"/>
                </a:cubicBezTo>
                <a:cubicBezTo>
                  <a:pt x="949463" y="1258832"/>
                  <a:pt x="891995" y="1150247"/>
                  <a:pt x="899615" y="1147072"/>
                </a:cubicBezTo>
                <a:cubicBezTo>
                  <a:pt x="907235" y="1143897"/>
                  <a:pt x="984388" y="1248037"/>
                  <a:pt x="1002485" y="1265182"/>
                </a:cubicBezTo>
                <a:cubicBezTo>
                  <a:pt x="1020582" y="1282327"/>
                  <a:pt x="1022805" y="1270262"/>
                  <a:pt x="1008200" y="1249942"/>
                </a:cubicBezTo>
                <a:cubicBezTo>
                  <a:pt x="993595" y="1229622"/>
                  <a:pt x="911363" y="1148659"/>
                  <a:pt x="914855" y="1143262"/>
                </a:cubicBezTo>
                <a:cubicBezTo>
                  <a:pt x="918347" y="1137865"/>
                  <a:pt x="1015185" y="1213747"/>
                  <a:pt x="1029155" y="1217557"/>
                </a:cubicBezTo>
                <a:cubicBezTo>
                  <a:pt x="1043125" y="1221367"/>
                  <a:pt x="1022170" y="1192474"/>
                  <a:pt x="998675" y="1166122"/>
                </a:cubicBezTo>
                <a:cubicBezTo>
                  <a:pt x="961845" y="1145485"/>
                  <a:pt x="928190" y="1095637"/>
                  <a:pt x="905330" y="1057537"/>
                </a:cubicBezTo>
                <a:cubicBezTo>
                  <a:pt x="882470" y="1019437"/>
                  <a:pt x="879613" y="994355"/>
                  <a:pt x="861515" y="937522"/>
                </a:cubicBezTo>
                <a:cubicBezTo>
                  <a:pt x="843418" y="880690"/>
                  <a:pt x="811350" y="788932"/>
                  <a:pt x="796745" y="716542"/>
                </a:cubicBezTo>
                <a:cubicBezTo>
                  <a:pt x="782140" y="644152"/>
                  <a:pt x="789760" y="558427"/>
                  <a:pt x="773885" y="503182"/>
                </a:cubicBezTo>
                <a:cubicBezTo>
                  <a:pt x="758010" y="447937"/>
                  <a:pt x="733245" y="413012"/>
                  <a:pt x="701495" y="385072"/>
                </a:cubicBezTo>
                <a:cubicBezTo>
                  <a:pt x="669745" y="357132"/>
                  <a:pt x="608150" y="355862"/>
                  <a:pt x="583385" y="335542"/>
                </a:cubicBezTo>
                <a:cubicBezTo>
                  <a:pt x="558620" y="315222"/>
                  <a:pt x="549730" y="287917"/>
                  <a:pt x="552905" y="263152"/>
                </a:cubicBezTo>
                <a:cubicBezTo>
                  <a:pt x="556080" y="238387"/>
                  <a:pt x="592275" y="217432"/>
                  <a:pt x="602435" y="186952"/>
                </a:cubicBezTo>
                <a:cubicBezTo>
                  <a:pt x="612595" y="156472"/>
                  <a:pt x="625930" y="110752"/>
                  <a:pt x="613865" y="80272"/>
                </a:cubicBezTo>
                <a:cubicBezTo>
                  <a:pt x="601800" y="49792"/>
                  <a:pt x="568145" y="13914"/>
                  <a:pt x="530045" y="4072"/>
                </a:cubicBezTo>
                <a:cubicBezTo>
                  <a:pt x="491945" y="-5770"/>
                  <a:pt x="415110" y="3120"/>
                  <a:pt x="385265" y="21217"/>
                </a:cubicBezTo>
                <a:cubicBezTo>
                  <a:pt x="355420" y="39315"/>
                  <a:pt x="364945" y="86940"/>
                  <a:pt x="350975" y="112657"/>
                </a:cubicBezTo>
                <a:cubicBezTo>
                  <a:pt x="337005" y="138374"/>
                  <a:pt x="301128" y="163140"/>
                  <a:pt x="301445" y="175522"/>
                </a:cubicBezTo>
                <a:cubicBezTo>
                  <a:pt x="301762" y="187904"/>
                  <a:pt x="345895" y="178062"/>
                  <a:pt x="352880" y="186952"/>
                </a:cubicBezTo>
                <a:cubicBezTo>
                  <a:pt x="359865" y="195842"/>
                  <a:pt x="340498" y="214257"/>
                  <a:pt x="343355" y="228862"/>
                </a:cubicBezTo>
                <a:cubicBezTo>
                  <a:pt x="346212" y="243467"/>
                  <a:pt x="357007" y="268232"/>
                  <a:pt x="370025" y="274582"/>
                </a:cubicBezTo>
                <a:cubicBezTo>
                  <a:pt x="383043" y="280932"/>
                  <a:pt x="407490" y="261247"/>
                  <a:pt x="421460" y="266962"/>
                </a:cubicBezTo>
                <a:cubicBezTo>
                  <a:pt x="435430" y="272677"/>
                  <a:pt x="471308" y="290457"/>
                  <a:pt x="453845" y="308872"/>
                </a:cubicBezTo>
                <a:cubicBezTo>
                  <a:pt x="436383" y="327287"/>
                  <a:pt x="354785" y="357767"/>
                  <a:pt x="316685" y="377452"/>
                </a:cubicBezTo>
                <a:cubicBezTo>
                  <a:pt x="278585" y="397137"/>
                  <a:pt x="250645" y="366657"/>
                  <a:pt x="225245" y="426982"/>
                </a:cubicBezTo>
                <a:cubicBezTo>
                  <a:pt x="199845" y="487307"/>
                  <a:pt x="180160" y="674632"/>
                  <a:pt x="164285" y="739402"/>
                </a:cubicBezTo>
                <a:cubicBezTo>
                  <a:pt x="148410" y="804172"/>
                  <a:pt x="143965" y="765437"/>
                  <a:pt x="129995" y="815602"/>
                </a:cubicBezTo>
                <a:cubicBezTo>
                  <a:pt x="116025" y="865767"/>
                  <a:pt x="96975" y="990227"/>
                  <a:pt x="80465" y="1040392"/>
                </a:cubicBezTo>
                <a:cubicBezTo>
                  <a:pt x="63955" y="1090557"/>
                  <a:pt x="44270" y="1082302"/>
                  <a:pt x="30935" y="1116592"/>
                </a:cubicBezTo>
                <a:cubicBezTo>
                  <a:pt x="17600" y="1150882"/>
                  <a:pt x="-3355" y="1237242"/>
                  <a:pt x="455" y="1246132"/>
                </a:cubicBezTo>
                <a:cubicBezTo>
                  <a:pt x="4265" y="1255022"/>
                  <a:pt x="50620" y="1160407"/>
                  <a:pt x="53795" y="1169932"/>
                </a:cubicBezTo>
                <a:cubicBezTo>
                  <a:pt x="56970" y="1179457"/>
                  <a:pt x="21728" y="1286454"/>
                  <a:pt x="19505" y="1303282"/>
                </a:cubicBezTo>
                <a:cubicBezTo>
                  <a:pt x="17282" y="1320110"/>
                  <a:pt x="32205" y="1290582"/>
                  <a:pt x="40460" y="1270897"/>
                </a:cubicBezTo>
                <a:cubicBezTo>
                  <a:pt x="48715" y="1251212"/>
                  <a:pt x="64908" y="1174695"/>
                  <a:pt x="69035" y="1185172"/>
                </a:cubicBezTo>
                <a:cubicBezTo>
                  <a:pt x="73163" y="1195650"/>
                  <a:pt x="64273" y="1315030"/>
                  <a:pt x="65225" y="1333762"/>
                </a:cubicBezTo>
                <a:cubicBezTo>
                  <a:pt x="66177" y="1352494"/>
                  <a:pt x="71575" y="1320427"/>
                  <a:pt x="74750" y="1297567"/>
                </a:cubicBezTo>
                <a:cubicBezTo>
                  <a:pt x="77925" y="1274707"/>
                  <a:pt x="80783" y="1199460"/>
                  <a:pt x="84275" y="1196602"/>
                </a:cubicBezTo>
                <a:cubicBezTo>
                  <a:pt x="87768" y="1193745"/>
                  <a:pt x="91895" y="1260102"/>
                  <a:pt x="95705" y="1280422"/>
                </a:cubicBezTo>
                <a:cubicBezTo>
                  <a:pt x="99515" y="1300742"/>
                  <a:pt x="105230" y="1334714"/>
                  <a:pt x="107135" y="1318522"/>
                </a:cubicBezTo>
                <a:cubicBezTo>
                  <a:pt x="109040" y="1302330"/>
                  <a:pt x="105230" y="1209937"/>
                  <a:pt x="107135" y="1183267"/>
                </a:cubicBezTo>
                <a:cubicBezTo>
                  <a:pt x="109040" y="1156597"/>
                  <a:pt x="110310" y="1149295"/>
                  <a:pt x="118565" y="1158502"/>
                </a:cubicBezTo>
                <a:cubicBezTo>
                  <a:pt x="126820" y="1167710"/>
                  <a:pt x="152855" y="1242957"/>
                  <a:pt x="156665" y="1238512"/>
                </a:cubicBezTo>
                <a:cubicBezTo>
                  <a:pt x="160475" y="1234067"/>
                  <a:pt x="147140" y="1159137"/>
                  <a:pt x="141425" y="1131832"/>
                </a:cubicBezTo>
                <a:cubicBezTo>
                  <a:pt x="135710" y="1104527"/>
                  <a:pt x="113485" y="1107702"/>
                  <a:pt x="122375" y="1074682"/>
                </a:cubicBezTo>
                <a:cubicBezTo>
                  <a:pt x="131265" y="1041662"/>
                  <a:pt x="173175" y="988957"/>
                  <a:pt x="194765" y="933712"/>
                </a:cubicBezTo>
                <a:cubicBezTo>
                  <a:pt x="216355" y="878467"/>
                  <a:pt x="232230" y="812427"/>
                  <a:pt x="251915" y="743212"/>
                </a:cubicBezTo>
                <a:cubicBezTo>
                  <a:pt x="271600" y="673997"/>
                  <a:pt x="306525" y="511437"/>
                  <a:pt x="320495" y="506992"/>
                </a:cubicBezTo>
                <a:close/>
              </a:path>
            </a:pathLst>
          </a:custGeom>
          <a:solidFill>
            <a:srgbClr val="FF9999"/>
          </a:solidFill>
          <a:ln w="25400" cap="flat" cmpd="sng" algn="ctr">
            <a:solidFill>
              <a:schemeClr val="tx1"/>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97" name="TextovéPole 96"/>
          <p:cNvSpPr txBox="1"/>
          <p:nvPr/>
        </p:nvSpPr>
        <p:spPr>
          <a:xfrm>
            <a:off x="4559143" y="1484784"/>
            <a:ext cx="2217210" cy="369332"/>
          </a:xfrm>
          <a:prstGeom prst="rect">
            <a:avLst/>
          </a:prstGeom>
          <a:noFill/>
        </p:spPr>
        <p:txBody>
          <a:bodyPr wrap="none" rtlCol="0">
            <a:spAutoFit/>
          </a:bodyPr>
          <a:lstStyle/>
          <a:p>
            <a:r>
              <a:rPr lang="cs-CZ" b="1" dirty="0">
                <a:solidFill>
                  <a:schemeClr val="bg1"/>
                </a:solidFill>
              </a:rPr>
              <a:t>LIDÉ/POPULACE</a:t>
            </a:r>
          </a:p>
        </p:txBody>
      </p:sp>
      <p:sp>
        <p:nvSpPr>
          <p:cNvPr id="92" name="TextovéPole 91"/>
          <p:cNvSpPr txBox="1"/>
          <p:nvPr/>
        </p:nvSpPr>
        <p:spPr>
          <a:xfrm>
            <a:off x="4578899" y="5445224"/>
            <a:ext cx="1513556" cy="553998"/>
          </a:xfrm>
          <a:prstGeom prst="rect">
            <a:avLst/>
          </a:prstGeom>
          <a:noFill/>
        </p:spPr>
        <p:txBody>
          <a:bodyPr wrap="none" rtlCol="0">
            <a:spAutoFit/>
          </a:bodyPr>
          <a:lstStyle/>
          <a:p>
            <a:r>
              <a:rPr lang="cs-CZ" sz="1000" b="1" dirty="0" err="1">
                <a:solidFill>
                  <a:schemeClr val="bg1"/>
                </a:solidFill>
              </a:rPr>
              <a:t>Adipogeneze</a:t>
            </a:r>
            <a:r>
              <a:rPr lang="cs-CZ" sz="1000" b="1" dirty="0">
                <a:solidFill>
                  <a:schemeClr val="bg1"/>
                </a:solidFill>
              </a:rPr>
              <a:t> </a:t>
            </a:r>
          </a:p>
          <a:p>
            <a:r>
              <a:rPr lang="cs-CZ" sz="1000" b="1" dirty="0">
                <a:solidFill>
                  <a:schemeClr val="bg1"/>
                </a:solidFill>
              </a:rPr>
              <a:t>Lipolýza</a:t>
            </a:r>
          </a:p>
          <a:p>
            <a:r>
              <a:rPr lang="cs-CZ" sz="1000" b="1" dirty="0" err="1">
                <a:solidFill>
                  <a:schemeClr val="bg1"/>
                </a:solidFill>
              </a:rPr>
              <a:t>Hypetrofie</a:t>
            </a:r>
            <a:r>
              <a:rPr lang="cs-CZ" sz="1000" b="1" dirty="0">
                <a:solidFill>
                  <a:schemeClr val="bg1"/>
                </a:solidFill>
              </a:rPr>
              <a:t>/hyperplazie</a:t>
            </a:r>
          </a:p>
        </p:txBody>
      </p:sp>
      <p:sp>
        <p:nvSpPr>
          <p:cNvPr id="100" name="TextovéPole 99"/>
          <p:cNvSpPr txBox="1"/>
          <p:nvPr/>
        </p:nvSpPr>
        <p:spPr>
          <a:xfrm>
            <a:off x="4583832" y="3493458"/>
            <a:ext cx="1127232" cy="861774"/>
          </a:xfrm>
          <a:prstGeom prst="rect">
            <a:avLst/>
          </a:prstGeom>
          <a:noFill/>
        </p:spPr>
        <p:txBody>
          <a:bodyPr wrap="none" rtlCol="0">
            <a:spAutoFit/>
          </a:bodyPr>
          <a:lstStyle/>
          <a:p>
            <a:pPr marL="285750" indent="-285750">
              <a:buFont typeface="Wingdings" pitchFamily="2" charset="2"/>
              <a:buChar char="Ø"/>
            </a:pPr>
            <a:r>
              <a:rPr lang="cs-CZ" sz="1000" b="1" dirty="0" err="1"/>
              <a:t>Leptin</a:t>
            </a:r>
            <a:endParaRPr lang="cs-CZ" sz="1000" b="1" dirty="0"/>
          </a:p>
          <a:p>
            <a:pPr marL="285750" indent="-285750">
              <a:buFont typeface="Wingdings" pitchFamily="2" charset="2"/>
              <a:buChar char="Ø"/>
            </a:pPr>
            <a:r>
              <a:rPr lang="cs-CZ" sz="1000" b="1" dirty="0" err="1">
                <a:solidFill>
                  <a:schemeClr val="bg1"/>
                </a:solidFill>
              </a:rPr>
              <a:t>Adipokiny</a:t>
            </a:r>
            <a:endParaRPr lang="cs-CZ" sz="1000" b="1" dirty="0">
              <a:solidFill>
                <a:schemeClr val="bg1"/>
              </a:solidFill>
            </a:endParaRPr>
          </a:p>
          <a:p>
            <a:pPr marL="285750" indent="-285750">
              <a:buFont typeface="Wingdings" pitchFamily="2" charset="2"/>
              <a:buChar char="Ø"/>
            </a:pPr>
            <a:r>
              <a:rPr lang="cs-CZ" sz="1000" b="1" dirty="0" err="1">
                <a:solidFill>
                  <a:schemeClr val="bg1"/>
                </a:solidFill>
              </a:rPr>
              <a:t>Cytokiny</a:t>
            </a:r>
            <a:endParaRPr lang="cs-CZ" sz="1000" b="1" dirty="0">
              <a:solidFill>
                <a:schemeClr val="bg1"/>
              </a:solidFill>
            </a:endParaRPr>
          </a:p>
          <a:p>
            <a:pPr marL="285750" indent="-285750">
              <a:buFont typeface="Wingdings" pitchFamily="2" charset="2"/>
              <a:buChar char="Ø"/>
            </a:pPr>
            <a:r>
              <a:rPr lang="cs-CZ" sz="1000" b="1" dirty="0" err="1">
                <a:solidFill>
                  <a:schemeClr val="bg1"/>
                </a:solidFill>
              </a:rPr>
              <a:t>Chemokiny</a:t>
            </a:r>
            <a:endParaRPr lang="cs-CZ" sz="1000" b="1" dirty="0">
              <a:solidFill>
                <a:schemeClr val="bg1"/>
              </a:solidFill>
            </a:endParaRPr>
          </a:p>
          <a:p>
            <a:pPr marL="285750" indent="-285750">
              <a:buFont typeface="Wingdings" pitchFamily="2" charset="2"/>
              <a:buChar char="Ø"/>
            </a:pPr>
            <a:r>
              <a:rPr lang="cs-CZ" sz="1000" b="1" dirty="0">
                <a:solidFill>
                  <a:schemeClr val="bg1"/>
                </a:solidFill>
              </a:rPr>
              <a:t>jiné</a:t>
            </a:r>
          </a:p>
        </p:txBody>
      </p:sp>
      <p:sp>
        <p:nvSpPr>
          <p:cNvPr id="101" name="TextovéPole 100"/>
          <p:cNvSpPr txBox="1"/>
          <p:nvPr/>
        </p:nvSpPr>
        <p:spPr>
          <a:xfrm>
            <a:off x="5173521" y="1919154"/>
            <a:ext cx="583814" cy="861774"/>
          </a:xfrm>
          <a:prstGeom prst="rect">
            <a:avLst/>
          </a:prstGeom>
          <a:noFill/>
        </p:spPr>
        <p:txBody>
          <a:bodyPr wrap="none" rtlCol="0">
            <a:spAutoFit/>
          </a:bodyPr>
          <a:lstStyle/>
          <a:p>
            <a:pPr algn="ctr"/>
            <a:r>
              <a:rPr lang="cs-CZ" sz="1000" b="1" dirty="0">
                <a:solidFill>
                  <a:schemeClr val="bg1"/>
                </a:solidFill>
              </a:rPr>
              <a:t>Zdraví</a:t>
            </a:r>
          </a:p>
          <a:p>
            <a:pPr algn="ctr"/>
            <a:endParaRPr lang="cs-CZ" sz="1000" b="1" dirty="0">
              <a:solidFill>
                <a:schemeClr val="bg1"/>
              </a:solidFill>
            </a:endParaRPr>
          </a:p>
          <a:p>
            <a:pPr algn="ctr"/>
            <a:r>
              <a:rPr lang="cs-CZ" sz="1000" b="1" dirty="0">
                <a:solidFill>
                  <a:schemeClr val="bg1"/>
                </a:solidFill>
              </a:rPr>
              <a:t>X</a:t>
            </a:r>
          </a:p>
          <a:p>
            <a:pPr algn="ctr"/>
            <a:endParaRPr lang="cs-CZ" sz="1000" b="1" dirty="0">
              <a:solidFill>
                <a:schemeClr val="bg1"/>
              </a:solidFill>
            </a:endParaRPr>
          </a:p>
          <a:p>
            <a:pPr algn="ctr"/>
            <a:r>
              <a:rPr lang="cs-CZ" sz="1000" b="1" dirty="0">
                <a:solidFill>
                  <a:schemeClr val="bg1"/>
                </a:solidFill>
              </a:rPr>
              <a:t>Nemoc</a:t>
            </a:r>
          </a:p>
        </p:txBody>
      </p:sp>
      <p:sp>
        <p:nvSpPr>
          <p:cNvPr id="102" name="Kruhová šipka 101"/>
          <p:cNvSpPr/>
          <p:nvPr/>
        </p:nvSpPr>
        <p:spPr>
          <a:xfrm rot="16200000">
            <a:off x="3909905" y="4132736"/>
            <a:ext cx="1041581" cy="1041581"/>
          </a:xfrm>
          <a:prstGeom prst="circularArrow">
            <a:avLst>
              <a:gd name="adj1" fmla="val 8285"/>
              <a:gd name="adj2" fmla="val 1142319"/>
              <a:gd name="adj3" fmla="val 20386599"/>
              <a:gd name="adj4" fmla="val 10800000"/>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3" name="Kruhová šipka 102"/>
          <p:cNvSpPr/>
          <p:nvPr/>
        </p:nvSpPr>
        <p:spPr>
          <a:xfrm rot="16200000" flipH="1" flipV="1">
            <a:off x="7176121" y="4149081"/>
            <a:ext cx="1041581" cy="1041581"/>
          </a:xfrm>
          <a:prstGeom prst="circularArrow">
            <a:avLst>
              <a:gd name="adj1" fmla="val 8285"/>
              <a:gd name="adj2" fmla="val 1142319"/>
              <a:gd name="adj3" fmla="val 20386599"/>
              <a:gd name="adj4" fmla="val 10800000"/>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4" name="Kruhová šipka 103"/>
          <p:cNvSpPr/>
          <p:nvPr/>
        </p:nvSpPr>
        <p:spPr>
          <a:xfrm rot="16200000">
            <a:off x="3914260" y="2420890"/>
            <a:ext cx="1041581" cy="1041581"/>
          </a:xfrm>
          <a:prstGeom prst="circularArrow">
            <a:avLst>
              <a:gd name="adj1" fmla="val 8285"/>
              <a:gd name="adj2" fmla="val 1142319"/>
              <a:gd name="adj3" fmla="val 20386599"/>
              <a:gd name="adj4" fmla="val 10800000"/>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5" name="Kruhová šipka 104"/>
          <p:cNvSpPr/>
          <p:nvPr/>
        </p:nvSpPr>
        <p:spPr>
          <a:xfrm rot="16200000" flipH="1" flipV="1">
            <a:off x="7180476" y="2437235"/>
            <a:ext cx="1041581" cy="1041581"/>
          </a:xfrm>
          <a:prstGeom prst="circularArrow">
            <a:avLst>
              <a:gd name="adj1" fmla="val 8285"/>
              <a:gd name="adj2" fmla="val 1142319"/>
              <a:gd name="adj3" fmla="val 20386599"/>
              <a:gd name="adj4" fmla="val 10800000"/>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6" name="Kruhová šipka 105"/>
          <p:cNvSpPr/>
          <p:nvPr/>
        </p:nvSpPr>
        <p:spPr>
          <a:xfrm rot="16200000">
            <a:off x="2613307" y="2527415"/>
            <a:ext cx="3737761" cy="2630878"/>
          </a:xfrm>
          <a:prstGeom prst="circularArrow">
            <a:avLst>
              <a:gd name="adj1" fmla="val 4073"/>
              <a:gd name="adj2" fmla="val 529443"/>
              <a:gd name="adj3" fmla="val 21011529"/>
              <a:gd name="adj4" fmla="val 10800000"/>
              <a:gd name="adj5" fmla="val 59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7" name="Kruhová šipka 106"/>
          <p:cNvSpPr/>
          <p:nvPr/>
        </p:nvSpPr>
        <p:spPr>
          <a:xfrm rot="16200000" flipH="1" flipV="1">
            <a:off x="5792001" y="2508680"/>
            <a:ext cx="3737761" cy="2630878"/>
          </a:xfrm>
          <a:prstGeom prst="circularArrow">
            <a:avLst>
              <a:gd name="adj1" fmla="val 4073"/>
              <a:gd name="adj2" fmla="val 529443"/>
              <a:gd name="adj3" fmla="val 21011529"/>
              <a:gd name="adj4" fmla="val 10800000"/>
              <a:gd name="adj5" fmla="val 59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9" name="Rectangle 12">
            <a:extLst>
              <a:ext uri="{FF2B5EF4-FFF2-40B4-BE49-F238E27FC236}">
                <a16:creationId xmlns:a16="http://schemas.microsoft.com/office/drawing/2014/main" id="{BE687CB7-5FF6-4B3F-A31B-2EA9DED9680A}"/>
              </a:ext>
            </a:extLst>
          </p:cNvPr>
          <p:cNvSpPr/>
          <p:nvPr/>
        </p:nvSpPr>
        <p:spPr>
          <a:xfrm>
            <a:off x="-5079" y="580657"/>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0" name="Text Box 2">
            <a:extLst>
              <a:ext uri="{FF2B5EF4-FFF2-40B4-BE49-F238E27FC236}">
                <a16:creationId xmlns:a16="http://schemas.microsoft.com/office/drawing/2014/main" id="{2575219B-451B-4F75-A612-A7B2BDB71A7F}"/>
              </a:ext>
            </a:extLst>
          </p:cNvPr>
          <p:cNvSpPr txBox="1">
            <a:spLocks noChangeArrowheads="1"/>
          </p:cNvSpPr>
          <p:nvPr/>
        </p:nvSpPr>
        <p:spPr bwMode="auto">
          <a:xfrm>
            <a:off x="1121569" y="0"/>
            <a:ext cx="10123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PATRA</a:t>
            </a:r>
            <a:endParaRPr lang="fr-FR" altLang="cs-CZ" sz="2800" b="1" dirty="0"/>
          </a:p>
        </p:txBody>
      </p:sp>
      <p:sp>
        <p:nvSpPr>
          <p:cNvPr id="2" name="Šipka: nahoru 1">
            <a:extLst>
              <a:ext uri="{FF2B5EF4-FFF2-40B4-BE49-F238E27FC236}">
                <a16:creationId xmlns:a16="http://schemas.microsoft.com/office/drawing/2014/main" id="{3CF727AC-0E51-412E-81BB-E29D928213B6}"/>
              </a:ext>
            </a:extLst>
          </p:cNvPr>
          <p:cNvSpPr/>
          <p:nvPr/>
        </p:nvSpPr>
        <p:spPr>
          <a:xfrm rot="3755361">
            <a:off x="8623584" y="171742"/>
            <a:ext cx="256530" cy="23472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Šipka: nahoru 2">
            <a:extLst>
              <a:ext uri="{FF2B5EF4-FFF2-40B4-BE49-F238E27FC236}">
                <a16:creationId xmlns:a16="http://schemas.microsoft.com/office/drawing/2014/main" id="{81456A0C-9AFA-4B00-94C9-BDA8399D08E3}"/>
              </a:ext>
            </a:extLst>
          </p:cNvPr>
          <p:cNvSpPr/>
          <p:nvPr/>
        </p:nvSpPr>
        <p:spPr>
          <a:xfrm>
            <a:off x="972706" y="1083302"/>
            <a:ext cx="2201858" cy="51681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TextovéPole 9">
            <a:extLst>
              <a:ext uri="{FF2B5EF4-FFF2-40B4-BE49-F238E27FC236}">
                <a16:creationId xmlns:a16="http://schemas.microsoft.com/office/drawing/2014/main" id="{AB85DE15-B808-45EE-99FA-1B38A07EC355}"/>
              </a:ext>
            </a:extLst>
          </p:cNvPr>
          <p:cNvSpPr txBox="1"/>
          <p:nvPr/>
        </p:nvSpPr>
        <p:spPr>
          <a:xfrm>
            <a:off x="9806869" y="580657"/>
            <a:ext cx="2385131" cy="1477328"/>
          </a:xfrm>
          <a:prstGeom prst="rect">
            <a:avLst/>
          </a:prstGeom>
          <a:noFill/>
        </p:spPr>
        <p:txBody>
          <a:bodyPr wrap="square" rtlCol="0">
            <a:spAutoFit/>
          </a:bodyPr>
          <a:lstStyle/>
          <a:p>
            <a:r>
              <a:rPr lang="cs-CZ" dirty="0"/>
              <a:t>Epidemiologické studie – tělesné složení, incidence/prevalence fenotypů</a:t>
            </a:r>
          </a:p>
        </p:txBody>
      </p:sp>
      <p:sp>
        <p:nvSpPr>
          <p:cNvPr id="111" name="TextovéPole 110">
            <a:extLst>
              <a:ext uri="{FF2B5EF4-FFF2-40B4-BE49-F238E27FC236}">
                <a16:creationId xmlns:a16="http://schemas.microsoft.com/office/drawing/2014/main" id="{72803E24-7BB0-490F-8847-B179147195F7}"/>
              </a:ext>
            </a:extLst>
          </p:cNvPr>
          <p:cNvSpPr txBox="1"/>
          <p:nvPr/>
        </p:nvSpPr>
        <p:spPr>
          <a:xfrm>
            <a:off x="9573189" y="5172670"/>
            <a:ext cx="2032000" cy="923330"/>
          </a:xfrm>
          <a:prstGeom prst="rect">
            <a:avLst/>
          </a:prstGeom>
          <a:noFill/>
        </p:spPr>
        <p:txBody>
          <a:bodyPr wrap="square" rtlCol="0">
            <a:spAutoFit/>
          </a:bodyPr>
          <a:lstStyle/>
          <a:p>
            <a:r>
              <a:rPr lang="cs-CZ" dirty="0"/>
              <a:t>Signální dráhy buněk ve WAT, </a:t>
            </a:r>
            <a:r>
              <a:rPr lang="cs-CZ" dirty="0" err="1"/>
              <a:t>adipogeneze</a:t>
            </a:r>
            <a:endParaRPr lang="cs-CZ" dirty="0"/>
          </a:p>
        </p:txBody>
      </p:sp>
      <p:sp>
        <p:nvSpPr>
          <p:cNvPr id="112" name="Šipka: nahoru 111">
            <a:extLst>
              <a:ext uri="{FF2B5EF4-FFF2-40B4-BE49-F238E27FC236}">
                <a16:creationId xmlns:a16="http://schemas.microsoft.com/office/drawing/2014/main" id="{ED86AC3B-A684-40EC-8F3E-0DB8B3926CD8}"/>
              </a:ext>
            </a:extLst>
          </p:cNvPr>
          <p:cNvSpPr/>
          <p:nvPr/>
        </p:nvSpPr>
        <p:spPr>
          <a:xfrm rot="5400000">
            <a:off x="8820627" y="2593234"/>
            <a:ext cx="256530" cy="23472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3" name="TextovéPole 112">
            <a:extLst>
              <a:ext uri="{FF2B5EF4-FFF2-40B4-BE49-F238E27FC236}">
                <a16:creationId xmlns:a16="http://schemas.microsoft.com/office/drawing/2014/main" id="{FE21CD74-F4EE-4DF5-8821-2261E8F7292D}"/>
              </a:ext>
            </a:extLst>
          </p:cNvPr>
          <p:cNvSpPr txBox="1"/>
          <p:nvPr/>
        </p:nvSpPr>
        <p:spPr>
          <a:xfrm>
            <a:off x="10160000" y="3235168"/>
            <a:ext cx="2032000" cy="646331"/>
          </a:xfrm>
          <a:prstGeom prst="rect">
            <a:avLst/>
          </a:prstGeom>
          <a:noFill/>
        </p:spPr>
        <p:txBody>
          <a:bodyPr wrap="square" rtlCol="0">
            <a:spAutoFit/>
          </a:bodyPr>
          <a:lstStyle/>
          <a:p>
            <a:r>
              <a:rPr lang="cs-CZ" dirty="0" err="1"/>
              <a:t>Crosstalk</a:t>
            </a:r>
            <a:r>
              <a:rPr lang="cs-CZ" dirty="0"/>
              <a:t> – WAT/BAT - sval</a:t>
            </a:r>
          </a:p>
        </p:txBody>
      </p:sp>
      <p:sp>
        <p:nvSpPr>
          <p:cNvPr id="114" name="Šipka: nahoru 113">
            <a:extLst>
              <a:ext uri="{FF2B5EF4-FFF2-40B4-BE49-F238E27FC236}">
                <a16:creationId xmlns:a16="http://schemas.microsoft.com/office/drawing/2014/main" id="{B5FD2921-7090-4A76-BE62-419F3EA43FDB}"/>
              </a:ext>
            </a:extLst>
          </p:cNvPr>
          <p:cNvSpPr/>
          <p:nvPr/>
        </p:nvSpPr>
        <p:spPr>
          <a:xfrm rot="5400000">
            <a:off x="8336391" y="5003385"/>
            <a:ext cx="285753" cy="166498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43296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86CCD0-B070-4751-A44C-F79C4532DCE8}"/>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05B06253-5550-4A72-9B84-9333F97FFD20}"/>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9336A99B-453C-4A6F-9A9B-A91A0AE5614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63837" y="629250"/>
            <a:ext cx="6521302" cy="3554121"/>
          </a:xfrm>
          <a:prstGeom prst="rect">
            <a:avLst/>
          </a:prstGeom>
        </p:spPr>
      </p:pic>
      <p:sp>
        <p:nvSpPr>
          <p:cNvPr id="7" name="Obdélník 6">
            <a:extLst>
              <a:ext uri="{FF2B5EF4-FFF2-40B4-BE49-F238E27FC236}">
                <a16:creationId xmlns:a16="http://schemas.microsoft.com/office/drawing/2014/main" id="{85ED2735-4AEB-4768-AEE1-F336B49879B9}"/>
              </a:ext>
            </a:extLst>
          </p:cNvPr>
          <p:cNvSpPr/>
          <p:nvPr/>
        </p:nvSpPr>
        <p:spPr>
          <a:xfrm>
            <a:off x="160469" y="6484252"/>
            <a:ext cx="3122843" cy="300082"/>
          </a:xfrm>
          <a:prstGeom prst="rect">
            <a:avLst/>
          </a:prstGeom>
        </p:spPr>
        <p:txBody>
          <a:bodyPr wrap="none">
            <a:spAutoFit/>
          </a:bodyPr>
          <a:lstStyle/>
          <a:p>
            <a:r>
              <a:rPr lang="cs-CZ" sz="1350" dirty="0" err="1"/>
              <a:t>Lenart</a:t>
            </a:r>
            <a:r>
              <a:rPr lang="cs-CZ" sz="1350" dirty="0"/>
              <a:t> P et al., </a:t>
            </a:r>
            <a:r>
              <a:rPr lang="cs-CZ" sz="1350" dirty="0" err="1"/>
              <a:t>Nat</a:t>
            </a:r>
            <a:r>
              <a:rPr lang="cs-CZ" sz="1350" dirty="0"/>
              <a:t>. </a:t>
            </a:r>
            <a:r>
              <a:rPr lang="cs-CZ" sz="1350" dirty="0" err="1"/>
              <a:t>Comm</a:t>
            </a:r>
            <a:r>
              <a:rPr lang="cs-CZ" sz="1350" dirty="0"/>
              <a:t>., </a:t>
            </a:r>
            <a:r>
              <a:rPr lang="cs-CZ" sz="1350" dirty="0" err="1"/>
              <a:t>under</a:t>
            </a:r>
            <a:r>
              <a:rPr lang="cs-CZ" sz="1350" dirty="0"/>
              <a:t> </a:t>
            </a:r>
            <a:r>
              <a:rPr lang="cs-CZ" sz="1350" dirty="0" err="1"/>
              <a:t>review</a:t>
            </a:r>
            <a:endParaRPr lang="cs-CZ" sz="1350" dirty="0"/>
          </a:p>
        </p:txBody>
      </p:sp>
      <p:pic>
        <p:nvPicPr>
          <p:cNvPr id="9" name="obrázek 2" descr="figre 2_4">
            <a:extLst>
              <a:ext uri="{FF2B5EF4-FFF2-40B4-BE49-F238E27FC236}">
                <a16:creationId xmlns:a16="http://schemas.microsoft.com/office/drawing/2014/main" id="{8229B398-F214-4F8F-93E0-33C7CB46C71A}"/>
              </a:ext>
            </a:extLst>
          </p:cNvPr>
          <p:cNvPicPr/>
          <p:nvPr/>
        </p:nvPicPr>
        <p:blipFill>
          <a:blip r:embed="rId3" cstate="print">
            <a:extLst>
              <a:ext uri="{28A0092B-C50C-407E-A947-70E740481C1C}">
                <a14:useLocalDpi xmlns:a14="http://schemas.microsoft.com/office/drawing/2010/main" val="0"/>
              </a:ext>
            </a:extLst>
          </a:blip>
          <a:srcRect b="16422"/>
          <a:stretch>
            <a:fillRect/>
          </a:stretch>
        </p:blipFill>
        <p:spPr bwMode="auto">
          <a:xfrm>
            <a:off x="2263836" y="4183371"/>
            <a:ext cx="6521301" cy="1400175"/>
          </a:xfrm>
          <a:prstGeom prst="rect">
            <a:avLst/>
          </a:prstGeom>
          <a:noFill/>
          <a:ln>
            <a:noFill/>
          </a:ln>
        </p:spPr>
      </p:pic>
      <p:sp>
        <p:nvSpPr>
          <p:cNvPr id="10" name="Rectangle 12">
            <a:extLst>
              <a:ext uri="{FF2B5EF4-FFF2-40B4-BE49-F238E27FC236}">
                <a16:creationId xmlns:a16="http://schemas.microsoft.com/office/drawing/2014/main" id="{DC28036F-934D-48D1-B9A7-0F11D6305459}"/>
              </a:ext>
            </a:extLst>
          </p:cNvPr>
          <p:cNvSpPr/>
          <p:nvPr/>
        </p:nvSpPr>
        <p:spPr>
          <a:xfrm>
            <a:off x="-5079" y="629250"/>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460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B7A213CD-7177-4894-97FD-EE9C7A6A1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 y="4090875"/>
            <a:ext cx="12349479" cy="3859935"/>
          </a:xfrm>
          <a:prstGeom prst="rect">
            <a:avLst/>
          </a:prstGeom>
        </p:spPr>
      </p:pic>
      <p:sp>
        <p:nvSpPr>
          <p:cNvPr id="4" name="Rectangle 12">
            <a:extLst>
              <a:ext uri="{FF2B5EF4-FFF2-40B4-BE49-F238E27FC236}">
                <a16:creationId xmlns:a16="http://schemas.microsoft.com/office/drawing/2014/main" id="{7350FE39-8A52-43AF-B801-868DFAE25997}"/>
              </a:ext>
            </a:extLst>
          </p:cNvPr>
          <p:cNvSpPr/>
          <p:nvPr/>
        </p:nvSpPr>
        <p:spPr>
          <a:xfrm>
            <a:off x="-5079" y="629250"/>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Text Box 2">
            <a:extLst>
              <a:ext uri="{FF2B5EF4-FFF2-40B4-BE49-F238E27FC236}">
                <a16:creationId xmlns:a16="http://schemas.microsoft.com/office/drawing/2014/main" id="{25E97B0A-D0E0-485B-BCDF-0239486DDEC1}"/>
              </a:ext>
            </a:extLst>
          </p:cNvPr>
          <p:cNvSpPr txBox="1">
            <a:spLocks noChangeArrowheads="1"/>
          </p:cNvSpPr>
          <p:nvPr/>
        </p:nvSpPr>
        <p:spPr bwMode="auto">
          <a:xfrm>
            <a:off x="1034256" y="21185"/>
            <a:ext cx="10123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JAK TO SOUVISÍ S TUKEM?</a:t>
            </a:r>
            <a:endParaRPr lang="fr-FR" altLang="cs-CZ" sz="2800" b="1" dirty="0"/>
          </a:p>
        </p:txBody>
      </p:sp>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241188DA-FACC-448E-AEC4-96C44827D8E5}"/>
                  </a:ext>
                </a:extLst>
              </p:cNvPr>
              <p:cNvSpPr txBox="1"/>
              <p:nvPr/>
            </p:nvSpPr>
            <p:spPr>
              <a:xfrm>
                <a:off x="925034" y="1520457"/>
                <a:ext cx="5119696" cy="25036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350" b="1" i="1">
                          <a:latin typeface="Cambria Math"/>
                        </a:rPr>
                        <m:t>∆</m:t>
                      </m:r>
                      <m:sSub>
                        <m:sSubPr>
                          <m:ctrlPr>
                            <a:rPr lang="cs-CZ" sz="1350" b="1" i="1">
                              <a:latin typeface="Cambria Math" panose="02040503050406030204" pitchFamily="18" charset="0"/>
                            </a:rPr>
                          </m:ctrlPr>
                        </m:sSubPr>
                        <m:e>
                          <m:r>
                            <a:rPr lang="en-US" sz="1350" b="1" i="1">
                              <a:latin typeface="Cambria Math"/>
                            </a:rPr>
                            <m:t>𝒔</m:t>
                          </m:r>
                        </m:e>
                        <m:sub>
                          <m:r>
                            <a:rPr lang="en-US" sz="1350" b="1" i="1">
                              <a:latin typeface="Cambria Math"/>
                            </a:rPr>
                            <m:t>𝑺𝑬𝑳</m:t>
                          </m:r>
                        </m:sub>
                      </m:sSub>
                      <m:r>
                        <a:rPr lang="en-US" sz="1350" b="1" i="1">
                          <a:latin typeface="Cambria Math"/>
                        </a:rPr>
                        <m:t>=</m:t>
                      </m:r>
                      <m:nary>
                        <m:naryPr>
                          <m:limLoc m:val="subSup"/>
                          <m:ctrlPr>
                            <a:rPr lang="cs-CZ" sz="1350" b="1" i="1">
                              <a:latin typeface="Cambria Math" panose="02040503050406030204" pitchFamily="18" charset="0"/>
                            </a:rPr>
                          </m:ctrlPr>
                        </m:naryPr>
                        <m:sub>
                          <m:sSub>
                            <m:sSubPr>
                              <m:ctrlPr>
                                <a:rPr lang="cs-CZ" sz="1350" b="1" i="1">
                                  <a:latin typeface="Cambria Math" panose="02040503050406030204" pitchFamily="18" charset="0"/>
                                </a:rPr>
                              </m:ctrlPr>
                            </m:sSubPr>
                            <m:e>
                              <m:r>
                                <a:rPr lang="en-US" sz="1350" b="1" i="1">
                                  <a:latin typeface="Cambria Math"/>
                                </a:rPr>
                                <m:t>𝒕</m:t>
                              </m:r>
                            </m:e>
                            <m:sub>
                              <m:r>
                                <a:rPr lang="en-US" sz="1350" b="1" i="1">
                                  <a:latin typeface="Cambria Math"/>
                                </a:rPr>
                                <m:t>𝟏</m:t>
                              </m:r>
                            </m:sub>
                          </m:sSub>
                        </m:sub>
                        <m:sup>
                          <m:sSub>
                            <m:sSubPr>
                              <m:ctrlPr>
                                <a:rPr lang="cs-CZ" sz="1350" b="1" i="1">
                                  <a:latin typeface="Cambria Math" panose="02040503050406030204" pitchFamily="18" charset="0"/>
                                </a:rPr>
                              </m:ctrlPr>
                            </m:sSubPr>
                            <m:e>
                              <m:r>
                                <a:rPr lang="en-US" sz="1350" b="1" i="1">
                                  <a:latin typeface="Cambria Math"/>
                                </a:rPr>
                                <m:t>𝒕</m:t>
                              </m:r>
                            </m:e>
                            <m:sub>
                              <m:r>
                                <a:rPr lang="en-US" sz="1350" b="1" i="1">
                                  <a:latin typeface="Cambria Math"/>
                                </a:rPr>
                                <m:t>𝟐</m:t>
                              </m:r>
                            </m:sub>
                          </m:sSub>
                        </m:sup>
                        <m:e>
                          <m:d>
                            <m:dPr>
                              <m:begChr m:val="["/>
                              <m:endChr m:val="]"/>
                              <m:ctrlPr>
                                <a:rPr lang="cs-CZ" sz="1350" b="1" i="1">
                                  <a:latin typeface="Cambria Math" panose="02040503050406030204" pitchFamily="18" charset="0"/>
                                </a:rPr>
                              </m:ctrlPr>
                            </m:dPr>
                            <m:e>
                              <m:f>
                                <m:fPr>
                                  <m:ctrlPr>
                                    <a:rPr lang="cs-CZ" sz="1350" b="1" i="1">
                                      <a:latin typeface="Cambria Math" panose="02040503050406030204" pitchFamily="18" charset="0"/>
                                    </a:rPr>
                                  </m:ctrlPr>
                                </m:fPr>
                                <m:num>
                                  <m:sSub>
                                    <m:sSubPr>
                                      <m:ctrlPr>
                                        <a:rPr lang="cs-CZ" sz="1350" b="1" i="1">
                                          <a:latin typeface="Cambria Math" panose="02040503050406030204" pitchFamily="18" charset="0"/>
                                        </a:rPr>
                                      </m:ctrlPr>
                                    </m:sSubPr>
                                    <m:e>
                                      <m:acc>
                                        <m:accPr>
                                          <m:chr m:val="̇"/>
                                          <m:ctrlPr>
                                            <a:rPr lang="cs-CZ" sz="1350" b="1" i="1">
                                              <a:latin typeface="Cambria Math" panose="02040503050406030204" pitchFamily="18" charset="0"/>
                                            </a:rPr>
                                          </m:ctrlPr>
                                        </m:accPr>
                                        <m:e>
                                          <m:r>
                                            <a:rPr lang="en-US" sz="1350" b="1" i="1">
                                              <a:latin typeface="Cambria Math"/>
                                            </a:rPr>
                                            <m:t>𝑸</m:t>
                                          </m:r>
                                        </m:e>
                                      </m:acc>
                                    </m:e>
                                    <m:sub>
                                      <m:r>
                                        <a:rPr lang="en-US" sz="1350" b="1" i="1">
                                          <a:latin typeface="Cambria Math"/>
                                        </a:rPr>
                                        <m:t>𝒑</m:t>
                                      </m:r>
                                    </m:sub>
                                  </m:sSub>
                                  <m:r>
                                    <a:rPr lang="en-US" sz="1350" b="1" i="1">
                                      <a:latin typeface="Cambria Math"/>
                                    </a:rPr>
                                    <m:t>−</m:t>
                                  </m:r>
                                  <m:sSub>
                                    <m:sSubPr>
                                      <m:ctrlPr>
                                        <a:rPr lang="cs-CZ" sz="1350" b="1" i="1">
                                          <a:latin typeface="Cambria Math" panose="02040503050406030204" pitchFamily="18" charset="0"/>
                                        </a:rPr>
                                      </m:ctrlPr>
                                    </m:sSubPr>
                                    <m:e>
                                      <m:acc>
                                        <m:accPr>
                                          <m:chr m:val="̇"/>
                                          <m:ctrlPr>
                                            <a:rPr lang="cs-CZ" sz="1350" b="1" i="1">
                                              <a:latin typeface="Cambria Math" panose="02040503050406030204" pitchFamily="18" charset="0"/>
                                            </a:rPr>
                                          </m:ctrlPr>
                                        </m:accPr>
                                        <m:e>
                                          <m:r>
                                            <a:rPr lang="en-US" sz="1350" b="1" i="1">
                                              <a:latin typeface="Cambria Math"/>
                                            </a:rPr>
                                            <m:t>𝑸</m:t>
                                          </m:r>
                                        </m:e>
                                      </m:acc>
                                    </m:e>
                                    <m:sub>
                                      <m:r>
                                        <a:rPr lang="en-US" sz="1350" b="1" i="1">
                                          <a:latin typeface="Cambria Math"/>
                                        </a:rPr>
                                        <m:t>𝒆</m:t>
                                      </m:r>
                                    </m:sub>
                                  </m:sSub>
                                </m:num>
                                <m:den>
                                  <m:sSub>
                                    <m:sSubPr>
                                      <m:ctrlPr>
                                        <a:rPr lang="cs-CZ" sz="1350" b="1" i="1">
                                          <a:latin typeface="Cambria Math" panose="02040503050406030204" pitchFamily="18" charset="0"/>
                                        </a:rPr>
                                      </m:ctrlPr>
                                    </m:sSubPr>
                                    <m:e>
                                      <m:r>
                                        <a:rPr lang="en-US" sz="1350" b="1" i="1">
                                          <a:latin typeface="Cambria Math"/>
                                        </a:rPr>
                                        <m:t>𝑻</m:t>
                                      </m:r>
                                    </m:e>
                                    <m:sub>
                                      <m:r>
                                        <a:rPr lang="en-US" sz="1350" b="1" i="1">
                                          <a:latin typeface="Cambria Math"/>
                                        </a:rPr>
                                        <m:t>𝒃𝒐𝒅𝒚</m:t>
                                      </m:r>
                                    </m:sub>
                                  </m:sSub>
                                </m:den>
                              </m:f>
                              <m:r>
                                <a:rPr lang="en-US" sz="1350" b="1" i="1">
                                  <a:latin typeface="Cambria Math"/>
                                </a:rPr>
                                <m:t>−</m:t>
                              </m:r>
                              <m:acc>
                                <m:accPr>
                                  <m:chr m:val="̇"/>
                                  <m:ctrlPr>
                                    <a:rPr lang="cs-CZ" sz="1350" b="1" i="1">
                                      <a:latin typeface="Cambria Math" panose="02040503050406030204" pitchFamily="18" charset="0"/>
                                    </a:rPr>
                                  </m:ctrlPr>
                                </m:accPr>
                                <m:e>
                                  <m:r>
                                    <a:rPr lang="en-US" sz="1350" b="1" i="1">
                                      <a:latin typeface="Cambria Math"/>
                                    </a:rPr>
                                    <m:t>𝝈</m:t>
                                  </m:r>
                                </m:e>
                              </m:acc>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𝑶</m:t>
                                      </m:r>
                                    </m:e>
                                    <m:sub>
                                      <m:r>
                                        <a:rPr lang="en-US" sz="1350" b="1" i="1">
                                          <a:latin typeface="Cambria Math"/>
                                        </a:rPr>
                                        <m:t>𝟐</m:t>
                                      </m:r>
                                    </m:sub>
                                  </m:sSub>
                                </m:e>
                              </m:d>
                              <m:r>
                                <a:rPr lang="en-US" sz="1350" b="1" i="1">
                                  <a:latin typeface="Cambria Math"/>
                                </a:rPr>
                                <m:t>𝑴</m:t>
                              </m:r>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𝑶</m:t>
                                      </m:r>
                                    </m:e>
                                    <m:sub>
                                      <m:r>
                                        <a:rPr lang="en-US" sz="1350" b="1" i="1">
                                          <a:latin typeface="Cambria Math"/>
                                        </a:rPr>
                                        <m:t>𝟐</m:t>
                                      </m:r>
                                    </m:sub>
                                  </m:sSub>
                                </m:e>
                              </m:d>
                              <m:r>
                                <a:rPr lang="en-US" sz="1350" b="1" i="1">
                                  <a:latin typeface="Cambria Math"/>
                                </a:rPr>
                                <m:t>+</m:t>
                              </m:r>
                              <m:acc>
                                <m:accPr>
                                  <m:chr m:val="̇"/>
                                  <m:ctrlPr>
                                    <a:rPr lang="cs-CZ" sz="1350" b="1" i="1">
                                      <a:latin typeface="Cambria Math" panose="02040503050406030204" pitchFamily="18" charset="0"/>
                                    </a:rPr>
                                  </m:ctrlPr>
                                </m:accPr>
                                <m:e>
                                  <m:r>
                                    <a:rPr lang="en-US" sz="1350" b="1" i="1">
                                      <a:latin typeface="Cambria Math"/>
                                    </a:rPr>
                                    <m:t>𝝈</m:t>
                                  </m:r>
                                </m:e>
                              </m:acc>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𝑪𝑶</m:t>
                                      </m:r>
                                    </m:e>
                                    <m:sub>
                                      <m:r>
                                        <a:rPr lang="en-US" sz="1350" b="1" i="1">
                                          <a:latin typeface="Cambria Math"/>
                                        </a:rPr>
                                        <m:t>𝟐</m:t>
                                      </m:r>
                                    </m:sub>
                                  </m:sSub>
                                </m:e>
                              </m:d>
                              <m:r>
                                <a:rPr lang="en-US" sz="1350" b="1" i="1">
                                  <a:latin typeface="Cambria Math"/>
                                </a:rPr>
                                <m:t>𝑴</m:t>
                              </m:r>
                              <m:d>
                                <m:dPr>
                                  <m:ctrlPr>
                                    <a:rPr lang="cs-CZ" sz="1350" b="1" i="1">
                                      <a:latin typeface="Cambria Math" panose="02040503050406030204" pitchFamily="18" charset="0"/>
                                    </a:rPr>
                                  </m:ctrlPr>
                                </m:dPr>
                                <m:e>
                                  <m:r>
                                    <a:rPr lang="en-US" sz="1350" b="1" i="1">
                                      <a:latin typeface="Cambria Math"/>
                                    </a:rPr>
                                    <m:t>𝑪</m:t>
                                  </m:r>
                                  <m:sSub>
                                    <m:sSubPr>
                                      <m:ctrlPr>
                                        <a:rPr lang="cs-CZ" sz="1350" b="1" i="1">
                                          <a:latin typeface="Cambria Math" panose="02040503050406030204" pitchFamily="18" charset="0"/>
                                        </a:rPr>
                                      </m:ctrlPr>
                                    </m:sSubPr>
                                    <m:e>
                                      <m:r>
                                        <a:rPr lang="en-US" sz="1350" b="1" i="1">
                                          <a:latin typeface="Cambria Math"/>
                                        </a:rPr>
                                        <m:t>𝑶</m:t>
                                      </m:r>
                                    </m:e>
                                    <m:sub>
                                      <m:r>
                                        <a:rPr lang="en-US" sz="1350" b="1" i="1">
                                          <a:latin typeface="Cambria Math"/>
                                        </a:rPr>
                                        <m:t>𝟐</m:t>
                                      </m:r>
                                    </m:sub>
                                  </m:sSub>
                                </m:e>
                              </m:d>
                              <m:r>
                                <a:rPr lang="en-US" sz="1350" b="1" i="1">
                                  <a:latin typeface="Cambria Math"/>
                                </a:rPr>
                                <m:t>−</m:t>
                              </m:r>
                              <m:acc>
                                <m:accPr>
                                  <m:chr m:val="̇"/>
                                  <m:ctrlPr>
                                    <a:rPr lang="cs-CZ" sz="1350" b="1" i="1">
                                      <a:latin typeface="Cambria Math" panose="02040503050406030204" pitchFamily="18" charset="0"/>
                                    </a:rPr>
                                  </m:ctrlPr>
                                </m:accPr>
                                <m:e>
                                  <m:r>
                                    <a:rPr lang="en-US" sz="1350" b="1" i="1">
                                      <a:latin typeface="Cambria Math"/>
                                    </a:rPr>
                                    <m:t>𝝈</m:t>
                                  </m:r>
                                </m:e>
                              </m:acc>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𝑯</m:t>
                                      </m:r>
                                    </m:e>
                                    <m:sub>
                                      <m:r>
                                        <a:rPr lang="en-US" sz="1350" b="1" i="1">
                                          <a:latin typeface="Cambria Math"/>
                                        </a:rPr>
                                        <m:t>𝟐</m:t>
                                      </m:r>
                                    </m:sub>
                                  </m:sSub>
                                  <m:r>
                                    <a:rPr lang="en-US" sz="1350" b="1" i="1">
                                      <a:latin typeface="Cambria Math"/>
                                    </a:rPr>
                                    <m:t>𝑶</m:t>
                                  </m:r>
                                </m:e>
                              </m:d>
                              <m:r>
                                <a:rPr lang="en-US" sz="1350" b="1" i="1">
                                  <a:latin typeface="Cambria Math"/>
                                </a:rPr>
                                <m:t>𝑴</m:t>
                              </m:r>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𝑯</m:t>
                                      </m:r>
                                    </m:e>
                                    <m:sub>
                                      <m:r>
                                        <a:rPr lang="en-US" sz="1350" b="1" i="1">
                                          <a:latin typeface="Cambria Math"/>
                                        </a:rPr>
                                        <m:t>𝟐</m:t>
                                      </m:r>
                                    </m:sub>
                                  </m:sSub>
                                  <m:sSub>
                                    <m:sSubPr>
                                      <m:ctrlPr>
                                        <a:rPr lang="cs-CZ" sz="1350" b="1" i="1">
                                          <a:latin typeface="Cambria Math" panose="02040503050406030204" pitchFamily="18" charset="0"/>
                                        </a:rPr>
                                      </m:ctrlPr>
                                    </m:sSubPr>
                                    <m:e>
                                      <m:r>
                                        <a:rPr lang="en-US" sz="1350" b="1" i="1">
                                          <a:latin typeface="Cambria Math"/>
                                        </a:rPr>
                                        <m:t>𝑶</m:t>
                                      </m:r>
                                    </m:e>
                                    <m:sub>
                                      <m:r>
                                        <a:rPr lang="en-US" sz="1350" b="1" i="1">
                                          <a:latin typeface="Cambria Math"/>
                                        </a:rPr>
                                        <m:t>𝒊𝒏</m:t>
                                      </m:r>
                                    </m:sub>
                                  </m:sSub>
                                </m:e>
                              </m:d>
                              <m:r>
                                <a:rPr lang="en-US" sz="1350" b="1" i="1">
                                  <a:latin typeface="Cambria Math"/>
                                </a:rPr>
                                <m:t>+</m:t>
                              </m:r>
                              <m:acc>
                                <m:accPr>
                                  <m:chr m:val="̇"/>
                                  <m:ctrlPr>
                                    <a:rPr lang="cs-CZ" sz="1350" b="1" i="1">
                                      <a:latin typeface="Cambria Math" panose="02040503050406030204" pitchFamily="18" charset="0"/>
                                    </a:rPr>
                                  </m:ctrlPr>
                                </m:accPr>
                                <m:e>
                                  <m:r>
                                    <a:rPr lang="en-US" sz="1350" b="1" i="1">
                                      <a:latin typeface="Cambria Math"/>
                                    </a:rPr>
                                    <m:t>𝝈</m:t>
                                  </m:r>
                                </m:e>
                              </m:acc>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𝑯</m:t>
                                      </m:r>
                                    </m:e>
                                    <m:sub>
                                      <m:r>
                                        <a:rPr lang="en-US" sz="1350" b="1" i="1">
                                          <a:latin typeface="Cambria Math"/>
                                        </a:rPr>
                                        <m:t>𝟐</m:t>
                                      </m:r>
                                    </m:sub>
                                  </m:sSub>
                                  <m:r>
                                    <a:rPr lang="en-US" sz="1350" b="1" i="1">
                                      <a:latin typeface="Cambria Math"/>
                                    </a:rPr>
                                    <m:t>𝑶</m:t>
                                  </m:r>
                                </m:e>
                              </m:d>
                              <m:r>
                                <a:rPr lang="en-US" sz="1350" b="1" i="1">
                                  <a:latin typeface="Cambria Math"/>
                                </a:rPr>
                                <m:t>𝑴</m:t>
                              </m:r>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𝑯</m:t>
                                      </m:r>
                                    </m:e>
                                    <m:sub>
                                      <m:r>
                                        <a:rPr lang="en-US" sz="1350" b="1" i="1">
                                          <a:latin typeface="Cambria Math"/>
                                        </a:rPr>
                                        <m:t>𝟐</m:t>
                                      </m:r>
                                    </m:sub>
                                  </m:sSub>
                                  <m:sSub>
                                    <m:sSubPr>
                                      <m:ctrlPr>
                                        <a:rPr lang="cs-CZ" sz="1350" b="1" i="1">
                                          <a:latin typeface="Cambria Math" panose="02040503050406030204" pitchFamily="18" charset="0"/>
                                        </a:rPr>
                                      </m:ctrlPr>
                                    </m:sSubPr>
                                    <m:e>
                                      <m:r>
                                        <a:rPr lang="en-US" sz="1350" b="1" i="1">
                                          <a:latin typeface="Cambria Math"/>
                                        </a:rPr>
                                        <m:t>𝑶</m:t>
                                      </m:r>
                                    </m:e>
                                    <m:sub>
                                      <m:r>
                                        <a:rPr lang="en-US" sz="1350" b="1" i="1">
                                          <a:latin typeface="Cambria Math"/>
                                        </a:rPr>
                                        <m:t>𝒐𝒖𝒕</m:t>
                                      </m:r>
                                    </m:sub>
                                  </m:sSub>
                                </m:e>
                              </m:d>
                              <m:r>
                                <a:rPr lang="en-US" sz="1350" b="1" i="1">
                                  <a:latin typeface="Cambria Math"/>
                                </a:rPr>
                                <m:t>−</m:t>
                              </m:r>
                              <m:r>
                                <a:rPr lang="en-US" sz="1350" b="1" i="1">
                                  <a:latin typeface="Cambria Math"/>
                                </a:rPr>
                                <m:t>𝝈</m:t>
                              </m:r>
                              <m:d>
                                <m:dPr>
                                  <m:ctrlPr>
                                    <a:rPr lang="cs-CZ" sz="1350" b="1" i="1">
                                      <a:latin typeface="Cambria Math" panose="02040503050406030204" pitchFamily="18" charset="0"/>
                                    </a:rPr>
                                  </m:ctrlPr>
                                </m:dPr>
                                <m:e>
                                  <m:sSub>
                                    <m:sSubPr>
                                      <m:ctrlPr>
                                        <a:rPr lang="cs-CZ" sz="1350" i="1">
                                          <a:latin typeface="Cambria Math" panose="02040503050406030204" pitchFamily="18" charset="0"/>
                                        </a:rPr>
                                      </m:ctrlPr>
                                    </m:sSubPr>
                                    <m:e>
                                      <m:r>
                                        <a:rPr lang="en-US" sz="1350" b="1" i="1">
                                          <a:latin typeface="Cambria Math"/>
                                        </a:rPr>
                                        <m:t>𝑶</m:t>
                                      </m:r>
                                    </m:e>
                                    <m:sub>
                                      <m:r>
                                        <a:rPr lang="en-US" sz="1350" b="1" i="1">
                                          <a:latin typeface="Cambria Math"/>
                                        </a:rPr>
                                        <m:t>𝟐</m:t>
                                      </m:r>
                                    </m:sub>
                                  </m:sSub>
                                </m:e>
                              </m:d>
                              <m:acc>
                                <m:accPr>
                                  <m:chr m:val="̇"/>
                                  <m:ctrlPr>
                                    <a:rPr lang="cs-CZ" sz="1350" i="1">
                                      <a:latin typeface="Cambria Math" panose="02040503050406030204" pitchFamily="18" charset="0"/>
                                    </a:rPr>
                                  </m:ctrlPr>
                                </m:accPr>
                                <m:e>
                                  <m:r>
                                    <a:rPr lang="en-US" sz="1350" b="1" i="1">
                                      <a:latin typeface="Cambria Math"/>
                                    </a:rPr>
                                    <m:t>𝑴</m:t>
                                  </m:r>
                                </m:e>
                              </m:acc>
                              <m:d>
                                <m:dPr>
                                  <m:ctrlPr>
                                    <a:rPr lang="cs-CZ" sz="1350" b="1" i="1">
                                      <a:latin typeface="Cambria Math" panose="02040503050406030204" pitchFamily="18" charset="0"/>
                                    </a:rPr>
                                  </m:ctrlPr>
                                </m:dPr>
                                <m:e>
                                  <m:sSub>
                                    <m:sSubPr>
                                      <m:ctrlPr>
                                        <a:rPr lang="cs-CZ" sz="1350" i="1">
                                          <a:latin typeface="Cambria Math" panose="02040503050406030204" pitchFamily="18" charset="0"/>
                                        </a:rPr>
                                      </m:ctrlPr>
                                    </m:sSubPr>
                                    <m:e>
                                      <m:r>
                                        <a:rPr lang="en-US" sz="1350" b="1" i="1">
                                          <a:latin typeface="Cambria Math"/>
                                        </a:rPr>
                                        <m:t>𝑶</m:t>
                                      </m:r>
                                    </m:e>
                                    <m:sub>
                                      <m:r>
                                        <a:rPr lang="en-US" sz="1350" b="1" i="1">
                                          <a:latin typeface="Cambria Math"/>
                                        </a:rPr>
                                        <m:t>𝟐</m:t>
                                      </m:r>
                                    </m:sub>
                                  </m:sSub>
                                </m:e>
                              </m:d>
                              <m:r>
                                <a:rPr lang="en-US" sz="1350" b="1" i="1">
                                  <a:latin typeface="Cambria Math"/>
                                </a:rPr>
                                <m:t>+</m:t>
                              </m:r>
                              <m:r>
                                <a:rPr lang="en-US" sz="1350" b="1" i="1">
                                  <a:latin typeface="Cambria Math"/>
                                </a:rPr>
                                <m:t>𝝈</m:t>
                              </m:r>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𝑪𝑶</m:t>
                                      </m:r>
                                    </m:e>
                                    <m:sub>
                                      <m:r>
                                        <a:rPr lang="en-US" sz="1350" b="1" i="1">
                                          <a:latin typeface="Cambria Math"/>
                                        </a:rPr>
                                        <m:t>𝟐</m:t>
                                      </m:r>
                                    </m:sub>
                                  </m:sSub>
                                </m:e>
                              </m:d>
                              <m:acc>
                                <m:accPr>
                                  <m:chr m:val="̇"/>
                                  <m:ctrlPr>
                                    <a:rPr lang="cs-CZ" sz="1350" i="1">
                                      <a:latin typeface="Cambria Math" panose="02040503050406030204" pitchFamily="18" charset="0"/>
                                    </a:rPr>
                                  </m:ctrlPr>
                                </m:accPr>
                                <m:e>
                                  <m:r>
                                    <a:rPr lang="en-US" sz="1350" b="1" i="1">
                                      <a:latin typeface="Cambria Math"/>
                                    </a:rPr>
                                    <m:t>𝑴</m:t>
                                  </m:r>
                                </m:e>
                              </m:acc>
                              <m:d>
                                <m:dPr>
                                  <m:ctrlPr>
                                    <a:rPr lang="cs-CZ" sz="1350" b="1" i="1">
                                      <a:latin typeface="Cambria Math" panose="02040503050406030204" pitchFamily="18" charset="0"/>
                                    </a:rPr>
                                  </m:ctrlPr>
                                </m:dPr>
                                <m:e>
                                  <m:r>
                                    <a:rPr lang="en-US" sz="1350" b="1" i="1">
                                      <a:latin typeface="Cambria Math"/>
                                    </a:rPr>
                                    <m:t>𝑪</m:t>
                                  </m:r>
                                  <m:sSub>
                                    <m:sSubPr>
                                      <m:ctrlPr>
                                        <a:rPr lang="cs-CZ" sz="1350" b="1" i="1">
                                          <a:latin typeface="Cambria Math" panose="02040503050406030204" pitchFamily="18" charset="0"/>
                                        </a:rPr>
                                      </m:ctrlPr>
                                    </m:sSubPr>
                                    <m:e>
                                      <m:r>
                                        <a:rPr lang="en-US" sz="1350" b="1" i="1">
                                          <a:latin typeface="Cambria Math"/>
                                        </a:rPr>
                                        <m:t>𝑶</m:t>
                                      </m:r>
                                    </m:e>
                                    <m:sub>
                                      <m:r>
                                        <a:rPr lang="en-US" sz="1350" b="1" i="1">
                                          <a:latin typeface="Cambria Math"/>
                                        </a:rPr>
                                        <m:t>𝟐</m:t>
                                      </m:r>
                                    </m:sub>
                                  </m:sSub>
                                </m:e>
                              </m:d>
                              <m:r>
                                <a:rPr lang="en-US" sz="1350" b="1" i="1">
                                  <a:latin typeface="Cambria Math"/>
                                </a:rPr>
                                <m:t>−</m:t>
                              </m:r>
                              <m:r>
                                <a:rPr lang="en-US" sz="1350" b="1" i="1">
                                  <a:latin typeface="Cambria Math"/>
                                </a:rPr>
                                <m:t>𝝈</m:t>
                              </m:r>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𝑯</m:t>
                                      </m:r>
                                    </m:e>
                                    <m:sub>
                                      <m:r>
                                        <a:rPr lang="en-US" sz="1350" b="1" i="1">
                                          <a:latin typeface="Cambria Math"/>
                                        </a:rPr>
                                        <m:t>𝟐</m:t>
                                      </m:r>
                                    </m:sub>
                                  </m:sSub>
                                  <m:r>
                                    <a:rPr lang="en-US" sz="1350" b="1" i="1">
                                      <a:latin typeface="Cambria Math"/>
                                    </a:rPr>
                                    <m:t>𝑶</m:t>
                                  </m:r>
                                </m:e>
                              </m:d>
                              <m:acc>
                                <m:accPr>
                                  <m:chr m:val="̇"/>
                                  <m:ctrlPr>
                                    <a:rPr lang="cs-CZ" sz="1350" i="1">
                                      <a:latin typeface="Cambria Math" panose="02040503050406030204" pitchFamily="18" charset="0"/>
                                    </a:rPr>
                                  </m:ctrlPr>
                                </m:accPr>
                                <m:e>
                                  <m:r>
                                    <a:rPr lang="en-US" sz="1350" b="1" i="1">
                                      <a:latin typeface="Cambria Math"/>
                                    </a:rPr>
                                    <m:t>𝑴</m:t>
                                  </m:r>
                                </m:e>
                              </m:acc>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𝑯</m:t>
                                      </m:r>
                                    </m:e>
                                    <m:sub>
                                      <m:r>
                                        <a:rPr lang="en-US" sz="1350" b="1" i="1">
                                          <a:latin typeface="Cambria Math"/>
                                        </a:rPr>
                                        <m:t>𝟐</m:t>
                                      </m:r>
                                    </m:sub>
                                  </m:sSub>
                                  <m:sSub>
                                    <m:sSubPr>
                                      <m:ctrlPr>
                                        <a:rPr lang="cs-CZ" sz="1350" b="1" i="1">
                                          <a:latin typeface="Cambria Math" panose="02040503050406030204" pitchFamily="18" charset="0"/>
                                        </a:rPr>
                                      </m:ctrlPr>
                                    </m:sSubPr>
                                    <m:e>
                                      <m:r>
                                        <a:rPr lang="en-US" sz="1350" b="1" i="1">
                                          <a:latin typeface="Cambria Math"/>
                                        </a:rPr>
                                        <m:t>𝑶</m:t>
                                      </m:r>
                                    </m:e>
                                    <m:sub>
                                      <m:r>
                                        <a:rPr lang="en-US" sz="1350" b="1" i="1">
                                          <a:latin typeface="Cambria Math"/>
                                        </a:rPr>
                                        <m:t>𝒊𝒏</m:t>
                                      </m:r>
                                    </m:sub>
                                  </m:sSub>
                                </m:e>
                              </m:d>
                              <m:r>
                                <a:rPr lang="en-US" sz="1350" b="1" i="1">
                                  <a:latin typeface="Cambria Math"/>
                                </a:rPr>
                                <m:t>+</m:t>
                              </m:r>
                              <m:r>
                                <a:rPr lang="en-US" sz="1350" b="1" i="1">
                                  <a:latin typeface="Cambria Math"/>
                                </a:rPr>
                                <m:t>𝝈</m:t>
                              </m:r>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𝑯</m:t>
                                      </m:r>
                                    </m:e>
                                    <m:sub>
                                      <m:r>
                                        <a:rPr lang="en-US" sz="1350" b="1" i="1">
                                          <a:latin typeface="Cambria Math"/>
                                        </a:rPr>
                                        <m:t>𝟐</m:t>
                                      </m:r>
                                    </m:sub>
                                  </m:sSub>
                                  <m:r>
                                    <a:rPr lang="en-US" sz="1350" b="1" i="1">
                                      <a:latin typeface="Cambria Math"/>
                                    </a:rPr>
                                    <m:t>𝑶</m:t>
                                  </m:r>
                                </m:e>
                              </m:d>
                              <m:acc>
                                <m:accPr>
                                  <m:chr m:val="̇"/>
                                  <m:ctrlPr>
                                    <a:rPr lang="cs-CZ" sz="1350" i="1">
                                      <a:latin typeface="Cambria Math" panose="02040503050406030204" pitchFamily="18" charset="0"/>
                                    </a:rPr>
                                  </m:ctrlPr>
                                </m:accPr>
                                <m:e>
                                  <m:r>
                                    <a:rPr lang="en-US" sz="1350" b="1" i="1">
                                      <a:latin typeface="Cambria Math"/>
                                    </a:rPr>
                                    <m:t>𝑴</m:t>
                                  </m:r>
                                </m:e>
                              </m:acc>
                              <m:d>
                                <m:dPr>
                                  <m:ctrlPr>
                                    <a:rPr lang="cs-CZ" sz="1350" b="1" i="1">
                                      <a:latin typeface="Cambria Math" panose="02040503050406030204" pitchFamily="18" charset="0"/>
                                    </a:rPr>
                                  </m:ctrlPr>
                                </m:dPr>
                                <m:e>
                                  <m:sSub>
                                    <m:sSubPr>
                                      <m:ctrlPr>
                                        <a:rPr lang="cs-CZ" sz="1350" b="1" i="1">
                                          <a:latin typeface="Cambria Math" panose="02040503050406030204" pitchFamily="18" charset="0"/>
                                        </a:rPr>
                                      </m:ctrlPr>
                                    </m:sSubPr>
                                    <m:e>
                                      <m:r>
                                        <a:rPr lang="en-US" sz="1350" b="1" i="1">
                                          <a:latin typeface="Cambria Math"/>
                                        </a:rPr>
                                        <m:t>𝑯</m:t>
                                      </m:r>
                                    </m:e>
                                    <m:sub>
                                      <m:r>
                                        <a:rPr lang="en-US" sz="1350" b="1" i="1">
                                          <a:latin typeface="Cambria Math"/>
                                        </a:rPr>
                                        <m:t>𝟐</m:t>
                                      </m:r>
                                    </m:sub>
                                  </m:sSub>
                                  <m:sSub>
                                    <m:sSubPr>
                                      <m:ctrlPr>
                                        <a:rPr lang="cs-CZ" sz="1350" b="1" i="1">
                                          <a:latin typeface="Cambria Math" panose="02040503050406030204" pitchFamily="18" charset="0"/>
                                        </a:rPr>
                                      </m:ctrlPr>
                                    </m:sSubPr>
                                    <m:e>
                                      <m:r>
                                        <a:rPr lang="en-US" sz="1350" b="1" i="1">
                                          <a:latin typeface="Cambria Math"/>
                                        </a:rPr>
                                        <m:t>𝑶</m:t>
                                      </m:r>
                                    </m:e>
                                    <m:sub>
                                      <m:r>
                                        <a:rPr lang="en-US" sz="1350" b="1" i="1">
                                          <a:latin typeface="Cambria Math"/>
                                        </a:rPr>
                                        <m:t>𝒐𝒖𝒕</m:t>
                                      </m:r>
                                    </m:sub>
                                  </m:sSub>
                                </m:e>
                              </m:d>
                              <m:r>
                                <a:rPr lang="en-US" sz="1350" b="1" i="1">
                                  <a:latin typeface="Cambria Math"/>
                                </a:rPr>
                                <m:t>−</m:t>
                              </m:r>
                              <m:f>
                                <m:fPr>
                                  <m:ctrlPr>
                                    <a:rPr lang="cs-CZ" sz="1350" i="1">
                                      <a:latin typeface="Cambria Math" panose="02040503050406030204" pitchFamily="18" charset="0"/>
                                    </a:rPr>
                                  </m:ctrlPr>
                                </m:fPr>
                                <m:num>
                                  <m:r>
                                    <a:rPr lang="en-US" sz="1350" b="1" i="1">
                                      <a:latin typeface="Cambria Math"/>
                                    </a:rPr>
                                    <m:t>𝟒</m:t>
                                  </m:r>
                                </m:num>
                                <m:den>
                                  <m:r>
                                    <a:rPr lang="en-US" sz="1350" b="1" i="1">
                                      <a:latin typeface="Cambria Math"/>
                                    </a:rPr>
                                    <m:t>𝟑</m:t>
                                  </m:r>
                                </m:den>
                              </m:f>
                              <m:r>
                                <a:rPr lang="en-US" sz="1350" b="1" i="1">
                                  <a:latin typeface="Cambria Math"/>
                                </a:rPr>
                                <m:t>𝜼</m:t>
                              </m:r>
                              <m:r>
                                <a:rPr lang="en-US" sz="1350" b="1" i="1">
                                  <a:latin typeface="Cambria Math"/>
                                </a:rPr>
                                <m:t>𝑨</m:t>
                              </m:r>
                              <m:sSub>
                                <m:sSubPr>
                                  <m:ctrlPr>
                                    <a:rPr lang="cs-CZ" sz="1350" i="1">
                                      <a:latin typeface="Cambria Math" panose="02040503050406030204" pitchFamily="18" charset="0"/>
                                    </a:rPr>
                                  </m:ctrlPr>
                                </m:sSubPr>
                                <m:e>
                                  <m:r>
                                    <a:rPr lang="en-US" sz="1350" b="1" i="1">
                                      <a:latin typeface="Cambria Math"/>
                                    </a:rPr>
                                    <m:t>𝝈</m:t>
                                  </m:r>
                                </m:e>
                                <m:sub>
                                  <m:r>
                                    <a:rPr lang="en-US" sz="1350" b="1" i="1">
                                      <a:latin typeface="Cambria Math"/>
                                    </a:rPr>
                                    <m:t>𝑺𝑩</m:t>
                                  </m:r>
                                </m:sub>
                              </m:sSub>
                              <m:sSubSup>
                                <m:sSubSupPr>
                                  <m:ctrlPr>
                                    <a:rPr lang="cs-CZ" sz="1350" i="1">
                                      <a:latin typeface="Cambria Math" panose="02040503050406030204" pitchFamily="18" charset="0"/>
                                    </a:rPr>
                                  </m:ctrlPr>
                                </m:sSubSupPr>
                                <m:e>
                                  <m:r>
                                    <a:rPr lang="en-US" sz="1350" b="1" i="1">
                                      <a:latin typeface="Cambria Math"/>
                                    </a:rPr>
                                    <m:t>𝑻</m:t>
                                  </m:r>
                                </m:e>
                                <m:sub>
                                  <m:r>
                                    <a:rPr lang="en-US" sz="1350" b="1" i="1">
                                      <a:latin typeface="Cambria Math"/>
                                    </a:rPr>
                                    <m:t>𝒂𝒊𝒓</m:t>
                                  </m:r>
                                </m:sub>
                                <m:sup>
                                  <m:r>
                                    <a:rPr lang="en-US" sz="1350" b="1" i="1">
                                      <a:latin typeface="Cambria Math"/>
                                    </a:rPr>
                                    <m:t>𝟑</m:t>
                                  </m:r>
                                </m:sup>
                              </m:sSubSup>
                              <m:r>
                                <a:rPr lang="en-US" sz="1350" b="1" i="1">
                                  <a:latin typeface="Cambria Math"/>
                                </a:rPr>
                                <m:t>+</m:t>
                              </m:r>
                              <m:f>
                                <m:fPr>
                                  <m:ctrlPr>
                                    <a:rPr lang="cs-CZ" sz="1350" i="1">
                                      <a:latin typeface="Cambria Math" panose="02040503050406030204" pitchFamily="18" charset="0"/>
                                    </a:rPr>
                                  </m:ctrlPr>
                                </m:fPr>
                                <m:num>
                                  <m:r>
                                    <a:rPr lang="en-US" sz="1350" b="1" i="1">
                                      <a:latin typeface="Cambria Math"/>
                                    </a:rPr>
                                    <m:t>𝟒</m:t>
                                  </m:r>
                                </m:num>
                                <m:den>
                                  <m:r>
                                    <a:rPr lang="en-US" sz="1350" b="1" i="1">
                                      <a:latin typeface="Cambria Math"/>
                                    </a:rPr>
                                    <m:t>𝟑</m:t>
                                  </m:r>
                                </m:den>
                              </m:f>
                              <m:r>
                                <a:rPr lang="en-US" sz="1350" b="1" i="1">
                                  <a:latin typeface="Cambria Math"/>
                                </a:rPr>
                                <m:t>𝝐</m:t>
                              </m:r>
                              <m:r>
                                <a:rPr lang="en-US" sz="1350" b="1" i="1">
                                  <a:latin typeface="Cambria Math"/>
                                </a:rPr>
                                <m:t>𝑨</m:t>
                              </m:r>
                              <m:sSub>
                                <m:sSubPr>
                                  <m:ctrlPr>
                                    <a:rPr lang="cs-CZ" sz="1350" i="1">
                                      <a:latin typeface="Cambria Math" panose="02040503050406030204" pitchFamily="18" charset="0"/>
                                    </a:rPr>
                                  </m:ctrlPr>
                                </m:sSubPr>
                                <m:e>
                                  <m:r>
                                    <a:rPr lang="en-US" sz="1350" b="1" i="1">
                                      <a:latin typeface="Cambria Math"/>
                                    </a:rPr>
                                    <m:t>𝝈</m:t>
                                  </m:r>
                                </m:e>
                                <m:sub>
                                  <m:r>
                                    <a:rPr lang="en-US" sz="1350" b="1" i="1">
                                      <a:latin typeface="Cambria Math"/>
                                    </a:rPr>
                                    <m:t>𝑺𝑩</m:t>
                                  </m:r>
                                </m:sub>
                              </m:sSub>
                              <m:sSubSup>
                                <m:sSubSupPr>
                                  <m:ctrlPr>
                                    <a:rPr lang="cs-CZ" sz="1350" i="1">
                                      <a:latin typeface="Cambria Math" panose="02040503050406030204" pitchFamily="18" charset="0"/>
                                    </a:rPr>
                                  </m:ctrlPr>
                                </m:sSubSupPr>
                                <m:e>
                                  <m:r>
                                    <a:rPr lang="en-US" sz="1350" b="1" i="1">
                                      <a:latin typeface="Cambria Math"/>
                                    </a:rPr>
                                    <m:t>𝑻</m:t>
                                  </m:r>
                                </m:e>
                                <m:sub>
                                  <m:r>
                                    <a:rPr lang="en-US" sz="1350" b="1" i="1">
                                      <a:latin typeface="Cambria Math"/>
                                    </a:rPr>
                                    <m:t>𝒔𝒌𝒊𝒏</m:t>
                                  </m:r>
                                </m:sub>
                                <m:sup>
                                  <m:r>
                                    <a:rPr lang="en-US" sz="1350" b="1" i="1">
                                      <a:latin typeface="Cambria Math"/>
                                    </a:rPr>
                                    <m:t>𝟑</m:t>
                                  </m:r>
                                </m:sup>
                              </m:sSubSup>
                              <m:r>
                                <a:rPr lang="en-US" sz="1350" b="1" i="1">
                                  <a:latin typeface="Cambria Math"/>
                                </a:rPr>
                                <m:t>+</m:t>
                              </m:r>
                              <m:f>
                                <m:fPr>
                                  <m:ctrlPr>
                                    <a:rPr lang="cs-CZ" sz="1350" i="1">
                                      <a:latin typeface="Cambria Math" panose="02040503050406030204" pitchFamily="18" charset="0"/>
                                    </a:rPr>
                                  </m:ctrlPr>
                                </m:fPr>
                                <m:num>
                                  <m:sSub>
                                    <m:sSubPr>
                                      <m:ctrlPr>
                                        <a:rPr lang="cs-CZ" sz="1350" i="1">
                                          <a:latin typeface="Cambria Math" panose="02040503050406030204" pitchFamily="18" charset="0"/>
                                        </a:rPr>
                                      </m:ctrlPr>
                                    </m:sSubPr>
                                    <m:e>
                                      <m:acc>
                                        <m:accPr>
                                          <m:chr m:val="̇"/>
                                          <m:ctrlPr>
                                            <a:rPr lang="cs-CZ" sz="1350" i="1">
                                              <a:latin typeface="Cambria Math" panose="02040503050406030204" pitchFamily="18" charset="0"/>
                                            </a:rPr>
                                          </m:ctrlPr>
                                        </m:accPr>
                                        <m:e>
                                          <m:r>
                                            <a:rPr lang="en-US" sz="1350" b="1" i="1">
                                              <a:latin typeface="Cambria Math"/>
                                            </a:rPr>
                                            <m:t>𝑸</m:t>
                                          </m:r>
                                        </m:e>
                                      </m:acc>
                                    </m:e>
                                    <m:sub>
                                      <m:r>
                                        <a:rPr lang="en-US" sz="1350" b="1" i="1">
                                          <a:latin typeface="Cambria Math"/>
                                        </a:rPr>
                                        <m:t>𝒄𝒏𝒗</m:t>
                                      </m:r>
                                    </m:sub>
                                  </m:sSub>
                                </m:num>
                                <m:den>
                                  <m:sSub>
                                    <m:sSubPr>
                                      <m:ctrlPr>
                                        <a:rPr lang="cs-CZ" sz="1350" i="1">
                                          <a:latin typeface="Cambria Math" panose="02040503050406030204" pitchFamily="18" charset="0"/>
                                        </a:rPr>
                                      </m:ctrlPr>
                                    </m:sSubPr>
                                    <m:e>
                                      <m:r>
                                        <a:rPr lang="en-US" sz="1350" b="1" i="1">
                                          <a:latin typeface="Cambria Math"/>
                                        </a:rPr>
                                        <m:t>𝑻</m:t>
                                      </m:r>
                                    </m:e>
                                    <m:sub>
                                      <m:r>
                                        <a:rPr lang="en-US" sz="1350" b="1" i="1">
                                          <a:latin typeface="Cambria Math"/>
                                        </a:rPr>
                                        <m:t>𝒔𝒌𝒊𝒏</m:t>
                                      </m:r>
                                    </m:sub>
                                  </m:sSub>
                                </m:den>
                              </m:f>
                              <m:r>
                                <a:rPr lang="en-US" sz="1350" b="1" i="1">
                                  <a:latin typeface="Cambria Math"/>
                                </a:rPr>
                                <m:t>+</m:t>
                              </m:r>
                              <m:f>
                                <m:fPr>
                                  <m:ctrlPr>
                                    <a:rPr lang="cs-CZ" sz="1350" i="1">
                                      <a:latin typeface="Cambria Math" panose="02040503050406030204" pitchFamily="18" charset="0"/>
                                    </a:rPr>
                                  </m:ctrlPr>
                                </m:fPr>
                                <m:num>
                                  <m:sSub>
                                    <m:sSubPr>
                                      <m:ctrlPr>
                                        <a:rPr lang="cs-CZ" sz="1350" i="1">
                                          <a:latin typeface="Cambria Math" panose="02040503050406030204" pitchFamily="18" charset="0"/>
                                        </a:rPr>
                                      </m:ctrlPr>
                                    </m:sSubPr>
                                    <m:e>
                                      <m:acc>
                                        <m:accPr>
                                          <m:chr m:val="̇"/>
                                          <m:ctrlPr>
                                            <a:rPr lang="cs-CZ" sz="1350" i="1">
                                              <a:latin typeface="Cambria Math" panose="02040503050406030204" pitchFamily="18" charset="0"/>
                                            </a:rPr>
                                          </m:ctrlPr>
                                        </m:accPr>
                                        <m:e>
                                          <m:r>
                                            <a:rPr lang="en-US" sz="1350" b="1" i="1">
                                              <a:latin typeface="Cambria Math"/>
                                            </a:rPr>
                                            <m:t>𝑸</m:t>
                                          </m:r>
                                        </m:e>
                                      </m:acc>
                                    </m:e>
                                    <m:sub>
                                      <m:r>
                                        <a:rPr lang="en-US" sz="1350" b="1" i="1">
                                          <a:latin typeface="Cambria Math"/>
                                        </a:rPr>
                                        <m:t>𝒆𝒗𝒑</m:t>
                                      </m:r>
                                    </m:sub>
                                  </m:sSub>
                                </m:num>
                                <m:den>
                                  <m:sSub>
                                    <m:sSubPr>
                                      <m:ctrlPr>
                                        <a:rPr lang="cs-CZ" sz="1350" i="1">
                                          <a:latin typeface="Cambria Math" panose="02040503050406030204" pitchFamily="18" charset="0"/>
                                        </a:rPr>
                                      </m:ctrlPr>
                                    </m:sSubPr>
                                    <m:e>
                                      <m:r>
                                        <a:rPr lang="en-US" sz="1350" b="1" i="1">
                                          <a:latin typeface="Cambria Math"/>
                                        </a:rPr>
                                        <m:t>𝑻</m:t>
                                      </m:r>
                                    </m:e>
                                    <m:sub>
                                      <m:r>
                                        <a:rPr lang="en-US" sz="1350" b="1" i="1">
                                          <a:latin typeface="Cambria Math"/>
                                        </a:rPr>
                                        <m:t>𝒃𝒐𝒅𝒚</m:t>
                                      </m:r>
                                    </m:sub>
                                  </m:sSub>
                                </m:den>
                              </m:f>
                              <m:r>
                                <a:rPr lang="en-US" sz="1350" b="1" i="1">
                                  <a:latin typeface="Cambria Math"/>
                                </a:rPr>
                                <m:t>+</m:t>
                              </m:r>
                              <m:f>
                                <m:fPr>
                                  <m:ctrlPr>
                                    <a:rPr lang="cs-CZ" sz="1350" i="1">
                                      <a:latin typeface="Cambria Math" panose="02040503050406030204" pitchFamily="18" charset="0"/>
                                    </a:rPr>
                                  </m:ctrlPr>
                                </m:fPr>
                                <m:num>
                                  <m:sSub>
                                    <m:sSubPr>
                                      <m:ctrlPr>
                                        <a:rPr lang="cs-CZ" sz="1350" i="1">
                                          <a:latin typeface="Cambria Math" panose="02040503050406030204" pitchFamily="18" charset="0"/>
                                        </a:rPr>
                                      </m:ctrlPr>
                                    </m:sSubPr>
                                    <m:e>
                                      <m:acc>
                                        <m:accPr>
                                          <m:chr m:val="̇"/>
                                          <m:ctrlPr>
                                            <a:rPr lang="cs-CZ" sz="1350" i="1">
                                              <a:latin typeface="Cambria Math" panose="02040503050406030204" pitchFamily="18" charset="0"/>
                                            </a:rPr>
                                          </m:ctrlPr>
                                        </m:accPr>
                                        <m:e>
                                          <m:r>
                                            <a:rPr lang="en-US" sz="1350" b="1" i="1">
                                              <a:latin typeface="Cambria Math"/>
                                            </a:rPr>
                                            <m:t>𝑸</m:t>
                                          </m:r>
                                        </m:e>
                                      </m:acc>
                                    </m:e>
                                    <m:sub>
                                      <m:r>
                                        <a:rPr lang="en-US" sz="1350" b="1" i="1">
                                          <a:latin typeface="Cambria Math"/>
                                        </a:rPr>
                                        <m:t>𝒓𝒂𝒅</m:t>
                                      </m:r>
                                    </m:sub>
                                  </m:sSub>
                                </m:num>
                                <m:den>
                                  <m:sSub>
                                    <m:sSubPr>
                                      <m:ctrlPr>
                                        <a:rPr lang="cs-CZ" sz="1350" i="1">
                                          <a:latin typeface="Cambria Math" panose="02040503050406030204" pitchFamily="18" charset="0"/>
                                        </a:rPr>
                                      </m:ctrlPr>
                                    </m:sSubPr>
                                    <m:e>
                                      <m:r>
                                        <a:rPr lang="en-US" sz="1350" b="1" i="1">
                                          <a:latin typeface="Cambria Math"/>
                                        </a:rPr>
                                        <m:t>𝑻</m:t>
                                      </m:r>
                                    </m:e>
                                    <m:sub>
                                      <m:r>
                                        <a:rPr lang="en-US" sz="1350" b="1" i="1">
                                          <a:latin typeface="Cambria Math"/>
                                        </a:rPr>
                                        <m:t>𝒔𝒌𝒊𝒏</m:t>
                                      </m:r>
                                    </m:sub>
                                  </m:sSub>
                                </m:den>
                              </m:f>
                              <m:r>
                                <a:rPr lang="en-US" sz="1350" b="1" i="1">
                                  <a:latin typeface="Cambria Math"/>
                                </a:rPr>
                                <m:t>+</m:t>
                              </m:r>
                              <m:f>
                                <m:fPr>
                                  <m:ctrlPr>
                                    <a:rPr lang="cs-CZ" sz="1350" i="1">
                                      <a:latin typeface="Cambria Math" panose="02040503050406030204" pitchFamily="18" charset="0"/>
                                    </a:rPr>
                                  </m:ctrlPr>
                                </m:fPr>
                                <m:num>
                                  <m:sSub>
                                    <m:sSubPr>
                                      <m:ctrlPr>
                                        <a:rPr lang="cs-CZ" sz="1350" i="1">
                                          <a:latin typeface="Cambria Math" panose="02040503050406030204" pitchFamily="18" charset="0"/>
                                        </a:rPr>
                                      </m:ctrlPr>
                                    </m:sSubPr>
                                    <m:e>
                                      <m:acc>
                                        <m:accPr>
                                          <m:chr m:val="̇"/>
                                          <m:ctrlPr>
                                            <a:rPr lang="cs-CZ" sz="1350" i="1">
                                              <a:latin typeface="Cambria Math" panose="02040503050406030204" pitchFamily="18" charset="0"/>
                                            </a:rPr>
                                          </m:ctrlPr>
                                        </m:accPr>
                                        <m:e>
                                          <m:r>
                                            <a:rPr lang="en-US" sz="1350" b="1" i="1">
                                              <a:latin typeface="Cambria Math"/>
                                            </a:rPr>
                                            <m:t>𝑸</m:t>
                                          </m:r>
                                        </m:e>
                                      </m:acc>
                                    </m:e>
                                    <m:sub>
                                      <m:r>
                                        <a:rPr lang="en-US" sz="1350" b="1" i="1">
                                          <a:latin typeface="Cambria Math"/>
                                        </a:rPr>
                                        <m:t>𝒄𝒏𝒗</m:t>
                                      </m:r>
                                      <m:r>
                                        <a:rPr lang="en-US" sz="1350" b="1" i="1">
                                          <a:latin typeface="Cambria Math"/>
                                        </a:rPr>
                                        <m:t>_</m:t>
                                      </m:r>
                                      <m:r>
                                        <a:rPr lang="en-US" sz="1350" b="1" i="1">
                                          <a:latin typeface="Cambria Math"/>
                                        </a:rPr>
                                        <m:t>𝒓𝒆𝒔</m:t>
                                      </m:r>
                                    </m:sub>
                                  </m:sSub>
                                </m:num>
                                <m:den>
                                  <m:sSub>
                                    <m:sSubPr>
                                      <m:ctrlPr>
                                        <a:rPr lang="cs-CZ" sz="1350" i="1">
                                          <a:latin typeface="Cambria Math" panose="02040503050406030204" pitchFamily="18" charset="0"/>
                                        </a:rPr>
                                      </m:ctrlPr>
                                    </m:sSubPr>
                                    <m:e>
                                      <m:r>
                                        <a:rPr lang="en-US" sz="1350" b="1" i="1">
                                          <a:latin typeface="Cambria Math"/>
                                        </a:rPr>
                                        <m:t>𝑻</m:t>
                                      </m:r>
                                    </m:e>
                                    <m:sub>
                                      <m:r>
                                        <a:rPr lang="en-US" sz="1350" b="1" i="1">
                                          <a:latin typeface="Cambria Math"/>
                                        </a:rPr>
                                        <m:t>𝒔𝒌𝒊𝒏</m:t>
                                      </m:r>
                                    </m:sub>
                                  </m:sSub>
                                </m:den>
                              </m:f>
                              <m:r>
                                <a:rPr lang="en-US" sz="1350" b="1" i="1">
                                  <a:latin typeface="Cambria Math"/>
                                </a:rPr>
                                <m:t>+</m:t>
                              </m:r>
                              <m:f>
                                <m:fPr>
                                  <m:ctrlPr>
                                    <a:rPr lang="cs-CZ" sz="1350" i="1">
                                      <a:latin typeface="Cambria Math" panose="02040503050406030204" pitchFamily="18" charset="0"/>
                                    </a:rPr>
                                  </m:ctrlPr>
                                </m:fPr>
                                <m:num>
                                  <m:sSub>
                                    <m:sSubPr>
                                      <m:ctrlPr>
                                        <a:rPr lang="cs-CZ" sz="1350" i="1">
                                          <a:latin typeface="Cambria Math" panose="02040503050406030204" pitchFamily="18" charset="0"/>
                                        </a:rPr>
                                      </m:ctrlPr>
                                    </m:sSubPr>
                                    <m:e>
                                      <m:acc>
                                        <m:accPr>
                                          <m:chr m:val="̇"/>
                                          <m:ctrlPr>
                                            <a:rPr lang="cs-CZ" sz="1350" i="1">
                                              <a:latin typeface="Cambria Math" panose="02040503050406030204" pitchFamily="18" charset="0"/>
                                            </a:rPr>
                                          </m:ctrlPr>
                                        </m:accPr>
                                        <m:e>
                                          <m:r>
                                            <a:rPr lang="en-US" sz="1350" b="1" i="1">
                                              <a:latin typeface="Cambria Math"/>
                                            </a:rPr>
                                            <m:t>𝑸</m:t>
                                          </m:r>
                                        </m:e>
                                      </m:acc>
                                    </m:e>
                                    <m:sub>
                                      <m:r>
                                        <a:rPr lang="en-US" sz="1350" b="1" i="1">
                                          <a:latin typeface="Cambria Math"/>
                                        </a:rPr>
                                        <m:t>𝒆𝒗𝒑</m:t>
                                      </m:r>
                                      <m:r>
                                        <a:rPr lang="en-US" sz="1350" b="1" i="1">
                                          <a:latin typeface="Cambria Math"/>
                                        </a:rPr>
                                        <m:t>_</m:t>
                                      </m:r>
                                      <m:r>
                                        <a:rPr lang="en-US" sz="1350" b="1" i="1">
                                          <a:latin typeface="Cambria Math"/>
                                        </a:rPr>
                                        <m:t>𝒓𝒆𝒔</m:t>
                                      </m:r>
                                    </m:sub>
                                  </m:sSub>
                                </m:num>
                                <m:den>
                                  <m:sSub>
                                    <m:sSubPr>
                                      <m:ctrlPr>
                                        <a:rPr lang="cs-CZ" sz="1350" i="1">
                                          <a:latin typeface="Cambria Math" panose="02040503050406030204" pitchFamily="18" charset="0"/>
                                        </a:rPr>
                                      </m:ctrlPr>
                                    </m:sSubPr>
                                    <m:e>
                                      <m:r>
                                        <a:rPr lang="en-US" sz="1350" b="1" i="1">
                                          <a:latin typeface="Cambria Math"/>
                                        </a:rPr>
                                        <m:t>𝑻</m:t>
                                      </m:r>
                                    </m:e>
                                    <m:sub>
                                      <m:r>
                                        <a:rPr lang="en-US" sz="1350" b="1" i="1">
                                          <a:latin typeface="Cambria Math"/>
                                        </a:rPr>
                                        <m:t>𝒃𝒐𝒅𝒚</m:t>
                                      </m:r>
                                    </m:sub>
                                  </m:sSub>
                                </m:den>
                              </m:f>
                            </m:e>
                          </m:d>
                          <m:f>
                            <m:fPr>
                              <m:ctrlPr>
                                <a:rPr lang="cs-CZ" sz="1350" b="1" i="1">
                                  <a:latin typeface="Cambria Math" panose="02040503050406030204" pitchFamily="18" charset="0"/>
                                </a:rPr>
                              </m:ctrlPr>
                            </m:fPr>
                            <m:num>
                              <m:r>
                                <a:rPr lang="en-US" sz="1350" b="1" i="1">
                                  <a:latin typeface="Cambria Math"/>
                                </a:rPr>
                                <m:t>𝟏</m:t>
                              </m:r>
                            </m:num>
                            <m:den>
                              <m:r>
                                <a:rPr lang="en-US" sz="1350" b="1" i="1">
                                  <a:latin typeface="Cambria Math"/>
                                </a:rPr>
                                <m:t>𝒎</m:t>
                              </m:r>
                              <m:r>
                                <a:rPr lang="en-US" sz="1350" b="1" i="1">
                                  <a:latin typeface="Cambria Math"/>
                                </a:rPr>
                                <m:t>(</m:t>
                              </m:r>
                              <m:r>
                                <a:rPr lang="en-US" sz="1350" b="1" i="1">
                                  <a:latin typeface="Cambria Math"/>
                                </a:rPr>
                                <m:t>𝒕</m:t>
                              </m:r>
                              <m:r>
                                <a:rPr lang="en-US" sz="1350" b="1" i="1">
                                  <a:latin typeface="Cambria Math"/>
                                </a:rPr>
                                <m:t>)</m:t>
                              </m:r>
                            </m:den>
                          </m:f>
                          <m:r>
                            <a:rPr lang="en-US" sz="1350" b="1" i="1">
                              <a:latin typeface="Cambria Math"/>
                            </a:rPr>
                            <m:t>𝒅𝒕</m:t>
                          </m:r>
                          <m:r>
                            <a:rPr lang="en-US" sz="1350" b="1" i="1">
                              <a:latin typeface="Cambria Math"/>
                            </a:rPr>
                            <m:t>−</m:t>
                          </m:r>
                          <m:nary>
                            <m:naryPr>
                              <m:limLoc m:val="subSup"/>
                              <m:ctrlPr>
                                <a:rPr lang="cs-CZ" sz="1350" b="1" i="1">
                                  <a:latin typeface="Cambria Math" panose="02040503050406030204" pitchFamily="18" charset="0"/>
                                </a:rPr>
                              </m:ctrlPr>
                            </m:naryPr>
                            <m:sub>
                              <m:sSub>
                                <m:sSubPr>
                                  <m:ctrlPr>
                                    <a:rPr lang="cs-CZ" sz="1350" b="1" i="1">
                                      <a:latin typeface="Cambria Math" panose="02040503050406030204" pitchFamily="18" charset="0"/>
                                    </a:rPr>
                                  </m:ctrlPr>
                                </m:sSubPr>
                                <m:e>
                                  <m:r>
                                    <a:rPr lang="en-US" sz="1350" b="1" i="1">
                                      <a:latin typeface="Cambria Math"/>
                                    </a:rPr>
                                    <m:t>𝒕</m:t>
                                  </m:r>
                                </m:e>
                                <m:sub>
                                  <m:r>
                                    <a:rPr lang="en-US" sz="1350" b="1" i="1">
                                      <a:latin typeface="Cambria Math"/>
                                    </a:rPr>
                                    <m:t>𝟏</m:t>
                                  </m:r>
                                </m:sub>
                              </m:sSub>
                            </m:sub>
                            <m:sup>
                              <m:sSub>
                                <m:sSubPr>
                                  <m:ctrlPr>
                                    <a:rPr lang="cs-CZ" sz="1350" b="1" i="1">
                                      <a:latin typeface="Cambria Math" panose="02040503050406030204" pitchFamily="18" charset="0"/>
                                    </a:rPr>
                                  </m:ctrlPr>
                                </m:sSubPr>
                                <m:e>
                                  <m:r>
                                    <a:rPr lang="en-US" sz="1350" b="1" i="1">
                                      <a:latin typeface="Cambria Math"/>
                                    </a:rPr>
                                    <m:t>𝒕</m:t>
                                  </m:r>
                                </m:e>
                                <m:sub>
                                  <m:r>
                                    <a:rPr lang="en-US" sz="1350" b="1" i="1">
                                      <a:latin typeface="Cambria Math"/>
                                    </a:rPr>
                                    <m:t>𝟐</m:t>
                                  </m:r>
                                </m:sub>
                              </m:sSub>
                            </m:sup>
                            <m:e>
                              <m:sSub>
                                <m:sSubPr>
                                  <m:ctrlPr>
                                    <a:rPr lang="cs-CZ" sz="1350" b="1" i="1">
                                      <a:latin typeface="Cambria Math" panose="02040503050406030204" pitchFamily="18" charset="0"/>
                                    </a:rPr>
                                  </m:ctrlPr>
                                </m:sSubPr>
                                <m:e>
                                  <m:r>
                                    <a:rPr lang="en-US" sz="1350" b="1" i="1">
                                      <a:latin typeface="Cambria Math"/>
                                    </a:rPr>
                                    <m:t>𝝈</m:t>
                                  </m:r>
                                </m:e>
                                <m:sub>
                                  <m:sSub>
                                    <m:sSubPr>
                                      <m:ctrlPr>
                                        <a:rPr lang="cs-CZ" sz="1350" b="1" i="1">
                                          <a:latin typeface="Cambria Math" panose="02040503050406030204" pitchFamily="18" charset="0"/>
                                        </a:rPr>
                                      </m:ctrlPr>
                                    </m:sSubPr>
                                    <m:e>
                                      <m:r>
                                        <a:rPr lang="en-US" sz="1350" b="1" i="1">
                                          <a:latin typeface="Cambria Math"/>
                                        </a:rPr>
                                        <m:t>𝑷𝑹𝑶𝑫</m:t>
                                      </m:r>
                                    </m:e>
                                    <m:sub>
                                      <m:d>
                                        <m:dPr>
                                          <m:ctrlPr>
                                            <a:rPr lang="cs-CZ" sz="1350" b="1" i="1">
                                              <a:latin typeface="Cambria Math" panose="02040503050406030204" pitchFamily="18" charset="0"/>
                                            </a:rPr>
                                          </m:ctrlPr>
                                        </m:dPr>
                                        <m:e>
                                          <m:r>
                                            <a:rPr lang="en-US" sz="1350" b="1" i="1">
                                              <a:latin typeface="Cambria Math"/>
                                            </a:rPr>
                                            <m:t>𝒏𝒐</m:t>
                                          </m:r>
                                          <m:r>
                                            <a:rPr lang="en-US" sz="1350" b="1" i="1">
                                              <a:latin typeface="Cambria Math"/>
                                            </a:rPr>
                                            <m:t> </m:t>
                                          </m:r>
                                          <m:r>
                                            <a:rPr lang="en-US" sz="1350" b="1" i="1">
                                              <a:latin typeface="Cambria Math"/>
                                            </a:rPr>
                                            <m:t>𝒔𝒕𝒓𝒆𝒔𝒔</m:t>
                                          </m:r>
                                        </m:e>
                                      </m:d>
                                    </m:sub>
                                  </m:sSub>
                                </m:sub>
                              </m:sSub>
                            </m:e>
                          </m:nary>
                          <m:d>
                            <m:dPr>
                              <m:ctrlPr>
                                <a:rPr lang="cs-CZ" sz="1350" b="1" i="1">
                                  <a:latin typeface="Cambria Math" panose="02040503050406030204" pitchFamily="18" charset="0"/>
                                </a:rPr>
                              </m:ctrlPr>
                            </m:dPr>
                            <m:e>
                              <m:r>
                                <a:rPr lang="en-US" sz="1350" b="1" i="1">
                                  <a:latin typeface="Cambria Math"/>
                                </a:rPr>
                                <m:t>𝒕</m:t>
                              </m:r>
                            </m:e>
                          </m:d>
                          <m:r>
                            <a:rPr lang="en-US" sz="1350" b="1" i="1">
                              <a:latin typeface="Cambria Math"/>
                            </a:rPr>
                            <m:t>𝒅𝒕</m:t>
                          </m:r>
                          <m:r>
                            <a:rPr lang="en-US" sz="1350" b="1" i="1">
                              <a:latin typeface="Cambria Math"/>
                            </a:rPr>
                            <m:t>.</m:t>
                          </m:r>
                        </m:e>
                      </m:nary>
                    </m:oMath>
                  </m:oMathPara>
                </a14:m>
                <a:endParaRPr lang="cs-CZ" sz="1350" b="1" dirty="0"/>
              </a:p>
              <a:p>
                <a:endParaRPr lang="cs-CZ" sz="1350" dirty="0"/>
              </a:p>
            </p:txBody>
          </p:sp>
        </mc:Choice>
        <mc:Fallback xmlns="">
          <p:sp>
            <p:nvSpPr>
              <p:cNvPr id="6" name="TextovéPole 5">
                <a:extLst>
                  <a:ext uri="{FF2B5EF4-FFF2-40B4-BE49-F238E27FC236}">
                    <a16:creationId xmlns:a16="http://schemas.microsoft.com/office/drawing/2014/main" id="{241188DA-FACC-448E-AEC4-96C44827D8E5}"/>
                  </a:ext>
                </a:extLst>
              </p:cNvPr>
              <p:cNvSpPr txBox="1">
                <a:spLocks noRot="1" noChangeAspect="1" noMove="1" noResize="1" noEditPoints="1" noAdjustHandles="1" noChangeArrowheads="1" noChangeShapeType="1" noTextEdit="1"/>
              </p:cNvSpPr>
              <p:nvPr/>
            </p:nvSpPr>
            <p:spPr>
              <a:xfrm>
                <a:off x="925034" y="1520457"/>
                <a:ext cx="5119696" cy="2503699"/>
              </a:xfrm>
              <a:prstGeom prst="rect">
                <a:avLst/>
              </a:prstGeom>
              <a:blipFill>
                <a:blip r:embed="rId3"/>
                <a:stretch>
                  <a:fillRect/>
                </a:stretch>
              </a:blipFill>
            </p:spPr>
            <p:txBody>
              <a:bodyPr/>
              <a:lstStyle/>
              <a:p>
                <a:r>
                  <a:rPr lang="cs-CZ">
                    <a:noFill/>
                  </a:rPr>
                  <a:t> </a:t>
                </a:r>
              </a:p>
            </p:txBody>
          </p:sp>
        </mc:Fallback>
      </mc:AlternateContent>
      <p:pic>
        <p:nvPicPr>
          <p:cNvPr id="7" name="Zástupný symbol pro obsah 14">
            <a:extLst>
              <a:ext uri="{FF2B5EF4-FFF2-40B4-BE49-F238E27FC236}">
                <a16:creationId xmlns:a16="http://schemas.microsoft.com/office/drawing/2014/main" id="{F1BCB4DE-1E60-4237-9D0B-744A3E6E850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67503" y="767219"/>
            <a:ext cx="5424497" cy="4095100"/>
          </a:xfrm>
        </p:spPr>
      </p:pic>
    </p:spTree>
    <p:extLst>
      <p:ext uri="{BB962C8B-B14F-4D97-AF65-F5344CB8AC3E}">
        <p14:creationId xmlns:p14="http://schemas.microsoft.com/office/powerpoint/2010/main" val="4198458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rPr>
              <a:pPr/>
              <a:t>47</a:t>
            </a:fld>
            <a:endParaRPr lang="cs-CZ" altLang="cs-CZ">
              <a:solidFill>
                <a:srgbClr val="898989"/>
              </a:solidFill>
            </a:endParaRPr>
          </a:p>
        </p:txBody>
      </p:sp>
      <p:sp>
        <p:nvSpPr>
          <p:cNvPr id="20483" name="Title 1"/>
          <p:cNvSpPr>
            <a:spLocks noGrp="1"/>
          </p:cNvSpPr>
          <p:nvPr>
            <p:ph type="ctrTitle" idx="4294967295"/>
          </p:nvPr>
        </p:nvSpPr>
        <p:spPr>
          <a:xfrm>
            <a:off x="208708" y="78039"/>
            <a:ext cx="11176000" cy="2387600"/>
          </a:xfrm>
        </p:spPr>
        <p:txBody>
          <a:bodyPr>
            <a:normAutofit fontScale="90000"/>
          </a:bodyPr>
          <a:lstStyle/>
          <a:p>
            <a:pPr algn="ctr"/>
            <a:r>
              <a:rPr lang="cs-CZ" altLang="cs-CZ" dirty="0"/>
              <a:t>Stres a řízení organismu</a:t>
            </a:r>
            <a:r>
              <a:rPr lang="cs-CZ" altLang="cs-CZ" b="1" dirty="0"/>
              <a:t>?</a:t>
            </a:r>
            <a:br>
              <a:rPr lang="cs-CZ" altLang="cs-CZ" dirty="0"/>
            </a:br>
            <a:r>
              <a:rPr lang="cs-CZ" altLang="cs-CZ" dirty="0"/>
              <a:t>=</a:t>
            </a:r>
            <a:br>
              <a:rPr lang="cs-CZ" altLang="cs-CZ" dirty="0"/>
            </a:br>
            <a:r>
              <a:rPr lang="cs-CZ" altLang="cs-CZ" b="1" dirty="0"/>
              <a:t>Co to vše znamená?</a:t>
            </a:r>
            <a:br>
              <a:rPr lang="cs-CZ" altLang="cs-CZ" b="1" dirty="0"/>
            </a:br>
            <a:br>
              <a:rPr lang="cs-CZ" altLang="cs-CZ" b="1" dirty="0"/>
            </a:br>
            <a:r>
              <a:rPr lang="cs-CZ" altLang="cs-CZ" b="1" dirty="0"/>
              <a:t>Jak je řízena tělesná distribuce tuku?</a:t>
            </a:r>
            <a:br>
              <a:rPr lang="cs-CZ" altLang="cs-CZ" b="1" dirty="0"/>
            </a:br>
            <a:r>
              <a:rPr lang="cs-CZ" altLang="cs-CZ" b="1" dirty="0"/>
              <a:t>Jak souvisí tělesná distribuce tuku s </a:t>
            </a:r>
            <a:r>
              <a:rPr lang="cs-CZ" altLang="cs-CZ" b="1" dirty="0" err="1"/>
              <a:t>celularitou</a:t>
            </a:r>
            <a:r>
              <a:rPr lang="cs-CZ" altLang="cs-CZ" b="1" dirty="0"/>
              <a:t> AT?</a:t>
            </a:r>
            <a:br>
              <a:rPr lang="cs-CZ" altLang="cs-CZ" b="1" dirty="0"/>
            </a:br>
            <a:r>
              <a:rPr lang="cs-CZ" altLang="cs-CZ" b="1" dirty="0"/>
              <a:t>Jak souvisí </a:t>
            </a:r>
            <a:r>
              <a:rPr lang="cs-CZ" altLang="cs-CZ" b="1" dirty="0" err="1"/>
              <a:t>celularita</a:t>
            </a:r>
            <a:r>
              <a:rPr lang="cs-CZ" altLang="cs-CZ" b="1" dirty="0"/>
              <a:t> s termogenezí?</a:t>
            </a:r>
            <a:br>
              <a:rPr lang="cs-CZ" altLang="cs-CZ" b="1" dirty="0"/>
            </a:br>
            <a:r>
              <a:rPr lang="cs-CZ" altLang="cs-CZ" b="1" dirty="0"/>
              <a:t>Jak s tím vším souvisí </a:t>
            </a:r>
            <a:r>
              <a:rPr lang="cs-CZ" altLang="cs-CZ" b="1" dirty="0" err="1"/>
              <a:t>sympatoadrenální</a:t>
            </a:r>
            <a:r>
              <a:rPr lang="cs-CZ" altLang="cs-CZ" b="1" dirty="0"/>
              <a:t> osa?</a:t>
            </a:r>
            <a:br>
              <a:rPr lang="cs-CZ" altLang="cs-CZ" b="1" dirty="0"/>
            </a:br>
            <a:r>
              <a:rPr lang="cs-CZ" altLang="cs-CZ" b="1" dirty="0"/>
              <a:t>A HPA osa?</a:t>
            </a:r>
            <a:br>
              <a:rPr lang="cs-CZ" altLang="cs-CZ" b="1" dirty="0"/>
            </a:br>
            <a:r>
              <a:rPr lang="cs-CZ" altLang="cs-CZ" b="1" dirty="0"/>
              <a:t>Jak s tím souvisí kvalita okolního prostředí?</a:t>
            </a:r>
            <a:br>
              <a:rPr lang="cs-CZ" altLang="cs-CZ" b="1" dirty="0"/>
            </a:br>
            <a:r>
              <a:rPr lang="cs-CZ" altLang="cs-CZ" b="1" dirty="0"/>
              <a:t>A jde to změřit?</a:t>
            </a:r>
            <a:br>
              <a:rPr lang="cs-CZ" altLang="cs-CZ" b="1" dirty="0"/>
            </a:b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977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rPr>
              <a:pPr/>
              <a:t>48</a:t>
            </a:fld>
            <a:endParaRPr lang="cs-CZ" altLang="cs-CZ">
              <a:solidFill>
                <a:srgbClr val="898989"/>
              </a:solidFill>
            </a:endParaRPr>
          </a:p>
        </p:txBody>
      </p:sp>
      <p:sp>
        <p:nvSpPr>
          <p:cNvPr id="20483" name="Title 1"/>
          <p:cNvSpPr>
            <a:spLocks noGrp="1"/>
          </p:cNvSpPr>
          <p:nvPr>
            <p:ph type="ctrTitle" idx="4294967295"/>
          </p:nvPr>
        </p:nvSpPr>
        <p:spPr>
          <a:xfrm>
            <a:off x="319803" y="215663"/>
            <a:ext cx="11176000" cy="2387600"/>
          </a:xfrm>
        </p:spPr>
        <p:txBody>
          <a:bodyPr>
            <a:normAutofit fontScale="90000"/>
          </a:bodyPr>
          <a:lstStyle/>
          <a:p>
            <a:pPr algn="ctr"/>
            <a:r>
              <a:rPr lang="cs-CZ" altLang="cs-CZ" dirty="0"/>
              <a:t>Stres a řízení organismu</a:t>
            </a:r>
            <a:r>
              <a:rPr lang="cs-CZ" altLang="cs-CZ" b="1" dirty="0"/>
              <a:t>?</a:t>
            </a:r>
            <a:br>
              <a:rPr lang="cs-CZ" altLang="cs-CZ" b="1" dirty="0"/>
            </a:br>
            <a:br>
              <a:rPr lang="cs-CZ" altLang="cs-CZ" dirty="0"/>
            </a:br>
            <a:r>
              <a:rPr lang="cs-CZ" altLang="cs-CZ" dirty="0"/>
              <a:t>=</a:t>
            </a:r>
            <a:br>
              <a:rPr lang="cs-CZ" altLang="cs-CZ" dirty="0"/>
            </a:br>
            <a:br>
              <a:rPr lang="cs-CZ" altLang="cs-CZ" b="1" dirty="0"/>
            </a:br>
            <a:r>
              <a:rPr lang="cs-CZ" altLang="cs-CZ" b="1" dirty="0"/>
              <a:t>Jak je řízena tělesná distribuce tuku?</a:t>
            </a:r>
            <a:br>
              <a:rPr lang="cs-CZ" altLang="cs-CZ" b="1" dirty="0"/>
            </a:br>
            <a:r>
              <a:rPr lang="cs-CZ" altLang="cs-CZ" b="1" dirty="0"/>
              <a:t>Jak souvisí tělesná distribuce tuku s </a:t>
            </a:r>
            <a:r>
              <a:rPr lang="cs-CZ" altLang="cs-CZ" b="1" dirty="0" err="1"/>
              <a:t>celularitou</a:t>
            </a:r>
            <a:r>
              <a:rPr lang="cs-CZ" altLang="cs-CZ" b="1" dirty="0"/>
              <a:t> AT?</a:t>
            </a:r>
            <a:br>
              <a:rPr lang="cs-CZ" altLang="cs-CZ" b="1" dirty="0"/>
            </a:br>
            <a:r>
              <a:rPr lang="cs-CZ" altLang="cs-CZ" b="1" dirty="0"/>
              <a:t>Jak souvisí </a:t>
            </a:r>
            <a:r>
              <a:rPr lang="cs-CZ" altLang="cs-CZ" b="1" dirty="0" err="1"/>
              <a:t>celularita</a:t>
            </a:r>
            <a:r>
              <a:rPr lang="cs-CZ" altLang="cs-CZ" b="1" dirty="0"/>
              <a:t> s termogenezí?</a:t>
            </a:r>
            <a:br>
              <a:rPr lang="cs-CZ" altLang="cs-CZ" b="1" dirty="0"/>
            </a:br>
            <a:r>
              <a:rPr lang="cs-CZ" altLang="cs-CZ" b="1" dirty="0"/>
              <a:t>Jak s tím vším souvisí </a:t>
            </a:r>
            <a:r>
              <a:rPr lang="cs-CZ" altLang="cs-CZ" b="1" dirty="0" err="1"/>
              <a:t>sympatoadrenální</a:t>
            </a:r>
            <a:r>
              <a:rPr lang="cs-CZ" altLang="cs-CZ" b="1" dirty="0"/>
              <a:t> osa?</a:t>
            </a:r>
            <a:br>
              <a:rPr lang="cs-CZ" altLang="cs-CZ" b="1" dirty="0"/>
            </a:br>
            <a:r>
              <a:rPr lang="cs-CZ" altLang="cs-CZ" b="1" dirty="0"/>
              <a:t>A HPA osa?</a:t>
            </a:r>
            <a:br>
              <a:rPr lang="cs-CZ" altLang="cs-CZ" b="1" dirty="0"/>
            </a:br>
            <a:r>
              <a:rPr lang="cs-CZ" altLang="cs-CZ" b="1" dirty="0"/>
              <a:t>Jak s tím souvisí kvalita okolního prostředí?</a:t>
            </a:r>
            <a:br>
              <a:rPr lang="cs-CZ" altLang="cs-CZ" b="1" dirty="0"/>
            </a:br>
            <a:r>
              <a:rPr lang="cs-CZ" altLang="cs-CZ" b="1" dirty="0"/>
              <a:t>A jde to změřit?</a:t>
            </a:r>
            <a:br>
              <a:rPr lang="cs-CZ" altLang="cs-CZ" b="1" dirty="0"/>
            </a:b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679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8B7C5B0-B285-4C86-B56A-993EA49000F4}"/>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a:extLst>
              <a:ext uri="{FF2B5EF4-FFF2-40B4-BE49-F238E27FC236}">
                <a16:creationId xmlns:a16="http://schemas.microsoft.com/office/drawing/2014/main" id="{98E5E608-C18C-4037-AF2D-5345C393BEDF}"/>
              </a:ext>
            </a:extLst>
          </p:cNvPr>
          <p:cNvSpPr>
            <a:spLocks noGrp="1"/>
          </p:cNvSpPr>
          <p:nvPr>
            <p:ph type="title"/>
          </p:nvPr>
        </p:nvSpPr>
        <p:spPr>
          <a:xfrm>
            <a:off x="414000" y="306081"/>
            <a:ext cx="10753200" cy="451576"/>
          </a:xfrm>
        </p:spPr>
        <p:txBody>
          <a:bodyPr/>
          <a:lstStyle/>
          <a:p>
            <a:r>
              <a:rPr lang="cs-CZ" dirty="0"/>
              <a:t>Dýchatelný vzduch?</a:t>
            </a:r>
          </a:p>
        </p:txBody>
      </p:sp>
      <p:pic>
        <p:nvPicPr>
          <p:cNvPr id="7" name="Obrázek 6" descr="Obsah obrázku snímek obrazovky&#10;&#10;Popis byl vytvořen automaticky">
            <a:extLst>
              <a:ext uri="{FF2B5EF4-FFF2-40B4-BE49-F238E27FC236}">
                <a16:creationId xmlns:a16="http://schemas.microsoft.com/office/drawing/2014/main" id="{F363D0EF-8F60-45DA-A9D0-81C663B17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335" y="730485"/>
            <a:ext cx="6710665" cy="5162550"/>
          </a:xfrm>
          <a:prstGeom prst="rect">
            <a:avLst/>
          </a:prstGeom>
        </p:spPr>
      </p:pic>
      <p:sp>
        <p:nvSpPr>
          <p:cNvPr id="8" name="Zástupný symbol pro zápatí 1">
            <a:extLst>
              <a:ext uri="{FF2B5EF4-FFF2-40B4-BE49-F238E27FC236}">
                <a16:creationId xmlns:a16="http://schemas.microsoft.com/office/drawing/2014/main" id="{8B2DE46B-EEEC-4C84-85A9-6B61849E54EC}"/>
              </a:ext>
            </a:extLst>
          </p:cNvPr>
          <p:cNvSpPr>
            <a:spLocks noGrp="1"/>
          </p:cNvSpPr>
          <p:nvPr>
            <p:ph type="ftr" sz="quarter" idx="10"/>
          </p:nvPr>
        </p:nvSpPr>
        <p:spPr>
          <a:xfrm>
            <a:off x="884387" y="12438909"/>
            <a:ext cx="7920000" cy="252000"/>
          </a:xfrm>
        </p:spPr>
        <p:txBody>
          <a:bodyPr/>
          <a:lstStyle/>
          <a:p>
            <a:r>
              <a:rPr lang="cs-CZ" dirty="0"/>
              <a:t>Noc vědců 2019 – JD – Ústav patologické fyziologie</a:t>
            </a:r>
          </a:p>
        </p:txBody>
      </p:sp>
      <p:sp>
        <p:nvSpPr>
          <p:cNvPr id="9" name="Rectangle 1">
            <a:extLst>
              <a:ext uri="{FF2B5EF4-FFF2-40B4-BE49-F238E27FC236}">
                <a16:creationId xmlns:a16="http://schemas.microsoft.com/office/drawing/2014/main" id="{F9B9900D-80C9-4015-83E9-061572760879}"/>
              </a:ext>
            </a:extLst>
          </p:cNvPr>
          <p:cNvSpPr>
            <a:spLocks noChangeArrowheads="1"/>
          </p:cNvSpPr>
          <p:nvPr/>
        </p:nvSpPr>
        <p:spPr bwMode="auto">
          <a:xfrm>
            <a:off x="884387" y="6287639"/>
            <a:ext cx="514596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1000" b="1" dirty="0">
                <a:latin typeface="Arial" panose="020B0604020202020204" pitchFamily="34" charset="0"/>
                <a:cs typeface="Calibri" panose="020F0502020204030204" pitchFamily="34" charset="0"/>
              </a:rPr>
              <a:t>An </a:t>
            </a:r>
            <a:r>
              <a:rPr kumimoji="0" lang="cs-CZ" altLang="cs-CZ" sz="10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Improved</a:t>
            </a:r>
            <a:r>
              <a:rPr kumimoji="0" lang="cs-CZ" altLang="cs-CZ" sz="1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Dynamic</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Model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for</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the</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Respiratory</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Response to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Exercise</a:t>
            </a:r>
            <a:endPar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     </a:t>
            </a:r>
            <a:r>
              <a:rPr kumimoji="0" lang="cs-CZ" altLang="cs-CZ" sz="9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hlinkClick r:id="rId3"/>
              </a:rPr>
              <a:t>Leidy</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 Y. Serna</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1,2*</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4"/>
              </a:rPr>
              <a:t>     Miguel A. Mañanas</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1,2</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5"/>
              </a:rPr>
              <a:t>     </a:t>
            </a:r>
            <a:r>
              <a:rPr kumimoji="0" lang="cs-CZ" altLang="cs-CZ" sz="9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hlinkClick r:id="rId5"/>
              </a:rPr>
              <a:t>Alher</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5"/>
              </a:rPr>
              <a:t> M. Hernández</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3</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and        Roberto A. Rabinovich</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4,5</a:t>
            </a:r>
            <a:endPar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029" name="Picture 5">
            <a:extLst>
              <a:ext uri="{FF2B5EF4-FFF2-40B4-BE49-F238E27FC236}">
                <a16:creationId xmlns:a16="http://schemas.microsoft.com/office/drawing/2014/main" id="{02F6B7CB-D230-4635-87BE-CD6EC5F0A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275" y="619503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Výsledek obrázku pro air">
            <a:extLst>
              <a:ext uri="{FF2B5EF4-FFF2-40B4-BE49-F238E27FC236}">
                <a16:creationId xmlns:a16="http://schemas.microsoft.com/office/drawing/2014/main" id="{2EABDCCC-FFF5-4BAB-B664-20667B44F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137" y="1390357"/>
            <a:ext cx="4286250" cy="40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21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 kreslení&#10;&#10;Popis byl vytvořen automaticky">
            <a:extLst>
              <a:ext uri="{FF2B5EF4-FFF2-40B4-BE49-F238E27FC236}">
                <a16:creationId xmlns:a16="http://schemas.microsoft.com/office/drawing/2014/main" id="{13E66866-3039-4792-9965-50796F5D2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13014"/>
            <a:ext cx="5826589" cy="3493215"/>
          </a:xfrm>
          <a:prstGeom prst="rect">
            <a:avLst/>
          </a:prstGeom>
        </p:spPr>
      </p:pic>
      <p:pic>
        <p:nvPicPr>
          <p:cNvPr id="7" name="Obrázek 6" descr="Obsah obrázku exteriér, osoba, bunda, sníh&#10;&#10;Popis byl vytvořen automaticky">
            <a:extLst>
              <a:ext uri="{FF2B5EF4-FFF2-40B4-BE49-F238E27FC236}">
                <a16:creationId xmlns:a16="http://schemas.microsoft.com/office/drawing/2014/main" id="{F18DD95B-56D9-4C1F-83DC-773A85426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096000" cy="3403600"/>
          </a:xfrm>
          <a:prstGeom prst="rect">
            <a:avLst/>
          </a:prstGeom>
        </p:spPr>
      </p:pic>
      <p:pic>
        <p:nvPicPr>
          <p:cNvPr id="9" name="Obrázek 8" descr="Obsah obrázku hora, příroda, exteriér, sníh&#10;&#10;Popis byl vytvořen automaticky">
            <a:extLst>
              <a:ext uri="{FF2B5EF4-FFF2-40B4-BE49-F238E27FC236}">
                <a16:creationId xmlns:a16="http://schemas.microsoft.com/office/drawing/2014/main" id="{52657DE4-B04C-4874-A4C9-CE46DE5B5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13014"/>
            <a:ext cx="6095999" cy="3324335"/>
          </a:xfrm>
          <a:prstGeom prst="rect">
            <a:avLst/>
          </a:prstGeom>
        </p:spPr>
      </p:pic>
      <p:pic>
        <p:nvPicPr>
          <p:cNvPr id="12" name="Obrázek 11" descr="Obsah obrázku exteriér, budova, vpředu, stojící&#10;&#10;Popis byl vytvořen automaticky">
            <a:extLst>
              <a:ext uri="{FF2B5EF4-FFF2-40B4-BE49-F238E27FC236}">
                <a16:creationId xmlns:a16="http://schemas.microsoft.com/office/drawing/2014/main" id="{BA08876B-027A-4252-9177-29A1BC495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670" y="3429000"/>
            <a:ext cx="6124659" cy="3403600"/>
          </a:xfrm>
          <a:prstGeom prst="rect">
            <a:avLst/>
          </a:prstGeom>
        </p:spPr>
      </p:pic>
      <p:pic>
        <p:nvPicPr>
          <p:cNvPr id="6" name="Obrázek 5" descr="Obsah obrázku sníh, osoba, oblečení, nošení&#10;&#10;Popis byl vytvořen automaticky">
            <a:extLst>
              <a:ext uri="{FF2B5EF4-FFF2-40B4-BE49-F238E27FC236}">
                <a16:creationId xmlns:a16="http://schemas.microsoft.com/office/drawing/2014/main" id="{4E11D716-57F8-4DD7-A410-6FF9246B6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1670" y="25400"/>
            <a:ext cx="4919180" cy="6832600"/>
          </a:xfrm>
          <a:prstGeom prst="rect">
            <a:avLst/>
          </a:prstGeom>
        </p:spPr>
      </p:pic>
      <p:pic>
        <p:nvPicPr>
          <p:cNvPr id="10" name="Obrázek 9" descr="Obsah obrázku osoba, exteriér, budova, dítě&#10;&#10;Popis byl vytvořen automaticky">
            <a:extLst>
              <a:ext uri="{FF2B5EF4-FFF2-40B4-BE49-F238E27FC236}">
                <a16:creationId xmlns:a16="http://schemas.microsoft.com/office/drawing/2014/main" id="{16208A85-2768-4EEE-9592-BB23C5B51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712" y="25400"/>
            <a:ext cx="5372100" cy="6832600"/>
          </a:xfrm>
          <a:prstGeom prst="rect">
            <a:avLst/>
          </a:prstGeom>
        </p:spPr>
      </p:pic>
    </p:spTree>
    <p:extLst>
      <p:ext uri="{BB962C8B-B14F-4D97-AF65-F5344CB8AC3E}">
        <p14:creationId xmlns:p14="http://schemas.microsoft.com/office/powerpoint/2010/main" val="294190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ráva, exteriér, osoba, pole&#10;&#10;Popis byl vytvořen automaticky">
            <a:extLst>
              <a:ext uri="{FF2B5EF4-FFF2-40B4-BE49-F238E27FC236}">
                <a16:creationId xmlns:a16="http://schemas.microsoft.com/office/drawing/2014/main" id="{55638170-DE46-4A45-A5FE-B61BB59EA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14481" cy="2270589"/>
          </a:xfrm>
          <a:prstGeom prst="rect">
            <a:avLst/>
          </a:prstGeom>
        </p:spPr>
      </p:pic>
      <p:pic>
        <p:nvPicPr>
          <p:cNvPr id="8" name="Obrázek 7" descr="Obsah obrázku osoba, červená, skupina, stojící&#10;&#10;Popis byl vytvořen automaticky">
            <a:extLst>
              <a:ext uri="{FF2B5EF4-FFF2-40B4-BE49-F238E27FC236}">
                <a16:creationId xmlns:a16="http://schemas.microsoft.com/office/drawing/2014/main" id="{CFA6707D-E00B-413E-BB55-186E4744B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1190"/>
            <a:ext cx="5414481" cy="3429000"/>
          </a:xfrm>
          <a:prstGeom prst="rect">
            <a:avLst/>
          </a:prstGeom>
        </p:spPr>
      </p:pic>
      <p:pic>
        <p:nvPicPr>
          <p:cNvPr id="47106" name="Picture 2" descr="Výsledek obrázku pro ethiopian highlanders">
            <a:extLst>
              <a:ext uri="{FF2B5EF4-FFF2-40B4-BE49-F238E27FC236}">
                <a16:creationId xmlns:a16="http://schemas.microsoft.com/office/drawing/2014/main" id="{1A998D0E-C1A5-4429-8A17-F05888174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0601"/>
            <a:ext cx="5414481" cy="289679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2">
            <a:extLst>
              <a:ext uri="{FF2B5EF4-FFF2-40B4-BE49-F238E27FC236}">
                <a16:creationId xmlns:a16="http://schemas.microsoft.com/office/drawing/2014/main" id="{4A1B6B17-67B5-44B0-8612-693DAED7AED3}"/>
              </a:ext>
            </a:extLst>
          </p:cNvPr>
          <p:cNvSpPr>
            <a:spLocks noGrp="1"/>
          </p:cNvSpPr>
          <p:nvPr>
            <p:ph idx="1"/>
          </p:nvPr>
        </p:nvSpPr>
        <p:spPr>
          <a:xfrm>
            <a:off x="5679715" y="1253331"/>
            <a:ext cx="6590016" cy="4351338"/>
          </a:xfrm>
        </p:spPr>
        <p:txBody>
          <a:bodyPr>
            <a:normAutofit fontScale="70000" lnSpcReduction="20000"/>
          </a:bodyPr>
          <a:lstStyle/>
          <a:p>
            <a:r>
              <a:rPr lang="cs-CZ" dirty="0"/>
              <a:t>Adaptace na vysokou nadmořskou výšku trvá od 2 týdnů do 2 měsíců. </a:t>
            </a:r>
          </a:p>
          <a:p>
            <a:r>
              <a:rPr lang="cs-CZ" dirty="0"/>
              <a:t>Většina změn se děje, aniž by o nich daný člověk věděl</a:t>
            </a:r>
          </a:p>
          <a:p>
            <a:r>
              <a:rPr lang="cs-CZ" dirty="0"/>
              <a:t>Při dlouhodobém pobytu mají tyto změny i zjevný strukturální korelát – tzv. soudkovitý hrudník. </a:t>
            </a:r>
          </a:p>
          <a:p>
            <a:r>
              <a:rPr lang="cs-CZ" dirty="0"/>
              <a:t>Různé další změny – vyšší počet krvinek, větší kapacita krve pro přenos kyslíku</a:t>
            </a:r>
          </a:p>
          <a:p>
            <a:r>
              <a:rPr lang="cs-CZ" dirty="0"/>
              <a:t>Tělo udržuje vyšší míru hydratace</a:t>
            </a:r>
          </a:p>
          <a:p>
            <a:r>
              <a:rPr lang="cs-CZ" dirty="0"/>
              <a:t>Různé populace: Tibeťané, obyvatelé And, Etiopané</a:t>
            </a:r>
          </a:p>
          <a:p>
            <a:endParaRPr lang="cs-CZ" dirty="0"/>
          </a:p>
          <a:p>
            <a:endParaRPr lang="cs-CZ" dirty="0"/>
          </a:p>
          <a:p>
            <a:endParaRPr lang="cs-CZ" dirty="0"/>
          </a:p>
        </p:txBody>
      </p:sp>
      <p:sp>
        <p:nvSpPr>
          <p:cNvPr id="7" name="Nadpis 1">
            <a:extLst>
              <a:ext uri="{FF2B5EF4-FFF2-40B4-BE49-F238E27FC236}">
                <a16:creationId xmlns:a16="http://schemas.microsoft.com/office/drawing/2014/main" id="{AE25A07F-E594-49AA-9080-138E327978FF}"/>
              </a:ext>
            </a:extLst>
          </p:cNvPr>
          <p:cNvSpPr>
            <a:spLocks noGrp="1"/>
          </p:cNvSpPr>
          <p:nvPr>
            <p:ph type="title"/>
          </p:nvPr>
        </p:nvSpPr>
        <p:spPr>
          <a:xfrm>
            <a:off x="5751634" y="137344"/>
            <a:ext cx="5190343" cy="1325563"/>
          </a:xfrm>
        </p:spPr>
        <p:txBody>
          <a:bodyPr/>
          <a:lstStyle/>
          <a:p>
            <a:r>
              <a:rPr lang="cs-CZ" dirty="0"/>
              <a:t>Dýchatelný vzduch</a:t>
            </a:r>
          </a:p>
        </p:txBody>
      </p:sp>
    </p:spTree>
    <p:extLst>
      <p:ext uri="{BB962C8B-B14F-4D97-AF65-F5344CB8AC3E}">
        <p14:creationId xmlns:p14="http://schemas.microsoft.com/office/powerpoint/2010/main" val="24129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fade">
                                      <p:cBhvr>
                                        <p:cTn id="12" dur="500"/>
                                        <p:tgtEl>
                                          <p:spTgt spid="47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A78FE1-310D-4189-AB56-27F824A37C81}"/>
              </a:ext>
            </a:extLst>
          </p:cNvPr>
          <p:cNvSpPr>
            <a:spLocks noGrp="1"/>
          </p:cNvSpPr>
          <p:nvPr>
            <p:ph type="title"/>
          </p:nvPr>
        </p:nvSpPr>
        <p:spPr>
          <a:xfrm>
            <a:off x="0" y="114639"/>
            <a:ext cx="10515600" cy="1325563"/>
          </a:xfrm>
        </p:spPr>
        <p:txBody>
          <a:bodyPr/>
          <a:lstStyle/>
          <a:p>
            <a:r>
              <a:rPr lang="cs-CZ" dirty="0"/>
              <a:t>Dýchatelný vzduch: rekord</a:t>
            </a:r>
          </a:p>
        </p:txBody>
      </p:sp>
      <p:pic>
        <p:nvPicPr>
          <p:cNvPr id="7" name="Zástupný obsah 6" descr="Obsah obrázku voda, vsedě, kulečník, plavání&#10;&#10;Popis byl vytvořen automaticky">
            <a:extLst>
              <a:ext uri="{FF2B5EF4-FFF2-40B4-BE49-F238E27FC236}">
                <a16:creationId xmlns:a16="http://schemas.microsoft.com/office/drawing/2014/main" id="{DAE0B277-29A5-46E9-A555-10474722AD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43808"/>
            <a:ext cx="4869655" cy="4351338"/>
          </a:xfrm>
        </p:spPr>
      </p:pic>
      <p:pic>
        <p:nvPicPr>
          <p:cNvPr id="9" name="Obrázek 8" descr="Obsah obrázku osoba, exteriér, lyžování, sníh&#10;&#10;Popis byl vytvořen automaticky">
            <a:extLst>
              <a:ext uri="{FF2B5EF4-FFF2-40B4-BE49-F238E27FC236}">
                <a16:creationId xmlns:a16="http://schemas.microsoft.com/office/drawing/2014/main" id="{4E8ED7CD-FBF3-45CC-95AE-6083FEFF4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655" y="1443808"/>
            <a:ext cx="7322345" cy="4347732"/>
          </a:xfrm>
          <a:prstGeom prst="rect">
            <a:avLst/>
          </a:prstGeom>
        </p:spPr>
      </p:pic>
      <p:sp>
        <p:nvSpPr>
          <p:cNvPr id="5" name="Zástupný symbol pro zápatí 1">
            <a:extLst>
              <a:ext uri="{FF2B5EF4-FFF2-40B4-BE49-F238E27FC236}">
                <a16:creationId xmlns:a16="http://schemas.microsoft.com/office/drawing/2014/main" id="{59C45715-1F4F-400E-AC26-B9D1ECCEBE3B}"/>
              </a:ext>
            </a:extLst>
          </p:cNvPr>
          <p:cNvSpPr>
            <a:spLocks noGrp="1"/>
          </p:cNvSpPr>
          <p:nvPr>
            <p:ph type="ftr" sz="quarter" idx="10"/>
          </p:nvPr>
        </p:nvSpPr>
        <p:spPr>
          <a:xfrm>
            <a:off x="750822" y="6491361"/>
            <a:ext cx="7920000" cy="252000"/>
          </a:xfrm>
        </p:spPr>
        <p:txBody>
          <a:bodyPr/>
          <a:lstStyle/>
          <a:p>
            <a:r>
              <a:rPr lang="cs-CZ" dirty="0"/>
              <a:t>Noc vědců 2019 – JD – Ústav patologické fyziologie</a:t>
            </a:r>
          </a:p>
        </p:txBody>
      </p:sp>
    </p:spTree>
    <p:extLst>
      <p:ext uri="{BB962C8B-B14F-4D97-AF65-F5344CB8AC3E}">
        <p14:creationId xmlns:p14="http://schemas.microsoft.com/office/powerpoint/2010/main" val="4121228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5FB390-19BE-4694-8F5D-5A60A45BC7BF}"/>
              </a:ext>
            </a:extLst>
          </p:cNvPr>
          <p:cNvSpPr>
            <a:spLocks noGrp="1"/>
          </p:cNvSpPr>
          <p:nvPr>
            <p:ph type="title"/>
          </p:nvPr>
        </p:nvSpPr>
        <p:spPr>
          <a:xfrm>
            <a:off x="224138" y="128819"/>
            <a:ext cx="10515600" cy="1325563"/>
          </a:xfrm>
        </p:spPr>
        <p:txBody>
          <a:bodyPr/>
          <a:lstStyle/>
          <a:p>
            <a:r>
              <a:rPr lang="cs-CZ" dirty="0"/>
              <a:t>Úkryt: chlad a teplo</a:t>
            </a:r>
          </a:p>
        </p:txBody>
      </p:sp>
      <p:sp>
        <p:nvSpPr>
          <p:cNvPr id="3" name="Zástupný obsah 2">
            <a:extLst>
              <a:ext uri="{FF2B5EF4-FFF2-40B4-BE49-F238E27FC236}">
                <a16:creationId xmlns:a16="http://schemas.microsoft.com/office/drawing/2014/main" id="{39A32243-F98A-41CE-A456-B9FC3A669246}"/>
              </a:ext>
            </a:extLst>
          </p:cNvPr>
          <p:cNvSpPr>
            <a:spLocks noGrp="1"/>
          </p:cNvSpPr>
          <p:nvPr>
            <p:ph idx="1"/>
          </p:nvPr>
        </p:nvSpPr>
        <p:spPr>
          <a:xfrm>
            <a:off x="371475" y="1205354"/>
            <a:ext cx="5500955" cy="4351338"/>
          </a:xfrm>
        </p:spPr>
        <p:txBody>
          <a:bodyPr>
            <a:normAutofit fontScale="47500" lnSpcReduction="20000"/>
          </a:bodyPr>
          <a:lstStyle/>
          <a:p>
            <a:r>
              <a:rPr lang="cs-CZ" b="1" dirty="0"/>
              <a:t>Adaptace na teplo-zimu</a:t>
            </a:r>
            <a:r>
              <a:rPr lang="en-US" b="1" dirty="0"/>
              <a:t>: Bergman</a:t>
            </a:r>
            <a:r>
              <a:rPr lang="cs-CZ" b="1" dirty="0"/>
              <a:t>novo pravidlo</a:t>
            </a:r>
          </a:p>
          <a:p>
            <a:pPr marL="72000" indent="0">
              <a:buNone/>
            </a:pPr>
            <a:r>
              <a:rPr lang="cs-CZ" dirty="0"/>
              <a:t>Teplokrevní živočichové žijící v chladnějším podnebí mají obvykle větší tělesnou hmotu než odpovídající živočichové z teplejšího podnebí</a:t>
            </a:r>
            <a:br>
              <a:rPr lang="en-US" dirty="0"/>
            </a:br>
            <a:endParaRPr lang="cs-CZ" dirty="0"/>
          </a:p>
          <a:p>
            <a:r>
              <a:rPr lang="cs-CZ" b="1" dirty="0"/>
              <a:t>Adaptace na teplo-zimu</a:t>
            </a:r>
            <a:r>
              <a:rPr lang="en-US" b="1" dirty="0"/>
              <a:t>: Allen</a:t>
            </a:r>
            <a:r>
              <a:rPr lang="cs-CZ" b="1" dirty="0" err="1"/>
              <a:t>ovo</a:t>
            </a:r>
            <a:r>
              <a:rPr lang="cs-CZ" b="1" dirty="0"/>
              <a:t> pravidlo</a:t>
            </a:r>
          </a:p>
          <a:p>
            <a:pPr marL="72000" indent="0">
              <a:buNone/>
            </a:pPr>
            <a:r>
              <a:rPr lang="cs-CZ" dirty="0"/>
              <a:t>Teplokrevní živočichové žijící v chladnějším podnebí mají obvykle kratší končetiny než odpovídající živočichové z teplejšího podnebí</a:t>
            </a:r>
          </a:p>
          <a:p>
            <a:pPr marL="72000" indent="0">
              <a:buNone/>
            </a:pPr>
            <a:r>
              <a:rPr lang="cs-CZ" dirty="0"/>
              <a:t>Adaptace na teplo-zimu u člověka: člověk se na vysokou teplotu adaptuje převážně pocením, což je aktivní proces uvolňování tekutiny potními žlázami. Adaptace na chlad se děje primárně vazokonstrikcí – stažením cév v periferii, ale tímto samotným mechanismem nelze v nižších teplotách dosáhnout přežití. Na nízkou teplotu se adaptujeme důmyslným systémem obydlí – úkrytů a technologických řešení (oblečení), jedná se tedy primárně o </a:t>
            </a:r>
            <a:r>
              <a:rPr lang="cs-CZ" dirty="0" err="1"/>
              <a:t>technickou-kulturní</a:t>
            </a:r>
            <a:r>
              <a:rPr lang="cs-CZ" dirty="0"/>
              <a:t> adaptaci. </a:t>
            </a:r>
          </a:p>
          <a:p>
            <a:endParaRPr lang="cs-CZ" dirty="0"/>
          </a:p>
        </p:txBody>
      </p:sp>
      <p:pic>
        <p:nvPicPr>
          <p:cNvPr id="6" name="Obrázek 5" descr="Obsah obrázku pták&#10;&#10;Popis byl vytvořen automaticky">
            <a:extLst>
              <a:ext uri="{FF2B5EF4-FFF2-40B4-BE49-F238E27FC236}">
                <a16:creationId xmlns:a16="http://schemas.microsoft.com/office/drawing/2014/main" id="{9703DB89-B932-435A-B086-BBCAD577C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9572" y="667424"/>
            <a:ext cx="5202534" cy="4889268"/>
          </a:xfrm>
          <a:prstGeom prst="rect">
            <a:avLst/>
          </a:prstGeom>
        </p:spPr>
      </p:pic>
    </p:spTree>
    <p:extLst>
      <p:ext uri="{BB962C8B-B14F-4D97-AF65-F5344CB8AC3E}">
        <p14:creationId xmlns:p14="http://schemas.microsoft.com/office/powerpoint/2010/main" val="3935454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421BB-D5F6-4F04-A890-CE13E009ECA0}"/>
              </a:ext>
            </a:extLst>
          </p:cNvPr>
          <p:cNvSpPr>
            <a:spLocks noGrp="1"/>
          </p:cNvSpPr>
          <p:nvPr>
            <p:ph type="title"/>
          </p:nvPr>
        </p:nvSpPr>
        <p:spPr>
          <a:xfrm>
            <a:off x="218326" y="0"/>
            <a:ext cx="10515600" cy="1325563"/>
          </a:xfrm>
        </p:spPr>
        <p:txBody>
          <a:bodyPr/>
          <a:lstStyle/>
          <a:p>
            <a:r>
              <a:rPr lang="cs-CZ" dirty="0"/>
              <a:t>Úkryt: chlad a teplo - rekordy</a:t>
            </a:r>
          </a:p>
        </p:txBody>
      </p:sp>
      <p:sp>
        <p:nvSpPr>
          <p:cNvPr id="3" name="Zástupný obsah 2">
            <a:extLst>
              <a:ext uri="{FF2B5EF4-FFF2-40B4-BE49-F238E27FC236}">
                <a16:creationId xmlns:a16="http://schemas.microsoft.com/office/drawing/2014/main" id="{0E5BAB6C-D156-412A-8EE6-CD89BB08E158}"/>
              </a:ext>
            </a:extLst>
          </p:cNvPr>
          <p:cNvSpPr>
            <a:spLocks noGrp="1"/>
          </p:cNvSpPr>
          <p:nvPr>
            <p:ph idx="1"/>
          </p:nvPr>
        </p:nvSpPr>
        <p:spPr>
          <a:xfrm>
            <a:off x="345041" y="1690688"/>
            <a:ext cx="5131085" cy="4351338"/>
          </a:xfrm>
        </p:spPr>
        <p:txBody>
          <a:bodyPr>
            <a:normAutofit fontScale="77500" lnSpcReduction="20000"/>
          </a:bodyPr>
          <a:lstStyle/>
          <a:p>
            <a:r>
              <a:rPr lang="cs-CZ" dirty="0"/>
              <a:t>Suchý vzduch</a:t>
            </a:r>
            <a:r>
              <a:rPr lang="en-US" dirty="0"/>
              <a:t>: 120+ °C (248+ °F) </a:t>
            </a:r>
            <a:r>
              <a:rPr lang="cs-CZ" dirty="0"/>
              <a:t>krátkodobě</a:t>
            </a:r>
            <a:r>
              <a:rPr lang="en-US" dirty="0"/>
              <a:t>, 70+ °C (158+ °F) </a:t>
            </a:r>
            <a:r>
              <a:rPr lang="cs-CZ" dirty="0"/>
              <a:t>dlouhodobě </a:t>
            </a:r>
            <a:r>
              <a:rPr lang="en-US" dirty="0"/>
              <a:t>(</a:t>
            </a:r>
            <a:r>
              <a:rPr lang="cs-CZ" dirty="0"/>
              <a:t>s přístupem k vodě o nižší teplotě)</a:t>
            </a:r>
            <a:endParaRPr lang="en-US" dirty="0"/>
          </a:p>
          <a:p>
            <a:r>
              <a:rPr lang="en-US" dirty="0"/>
              <a:t>T</a:t>
            </a:r>
            <a:r>
              <a:rPr lang="cs-CZ" dirty="0" err="1"/>
              <a:t>ropický</a:t>
            </a:r>
            <a:r>
              <a:rPr lang="cs-CZ" dirty="0"/>
              <a:t> vzduch</a:t>
            </a:r>
            <a:r>
              <a:rPr lang="en-US" dirty="0"/>
              <a:t>: 60+ °C (140 °F) </a:t>
            </a:r>
            <a:r>
              <a:rPr lang="cs-CZ" dirty="0"/>
              <a:t>krátkodobě</a:t>
            </a:r>
            <a:r>
              <a:rPr lang="en-US" dirty="0"/>
              <a:t>, 47 °C (117 °F) </a:t>
            </a:r>
            <a:r>
              <a:rPr lang="cs-CZ" dirty="0"/>
              <a:t>dlouhodobě</a:t>
            </a:r>
            <a:endParaRPr lang="en-US" dirty="0"/>
          </a:p>
          <a:p>
            <a:r>
              <a:rPr lang="cs-CZ" dirty="0"/>
              <a:t>Saturovaný vzduch</a:t>
            </a:r>
            <a:r>
              <a:rPr lang="en-US" dirty="0"/>
              <a:t>: 48 °C (118 °F) </a:t>
            </a:r>
            <a:r>
              <a:rPr lang="cs-CZ" dirty="0"/>
              <a:t>krátkodobě</a:t>
            </a:r>
            <a:r>
              <a:rPr lang="en-US" dirty="0"/>
              <a:t>, 35 °C (95 °F) </a:t>
            </a:r>
            <a:r>
              <a:rPr lang="cs-CZ" dirty="0"/>
              <a:t>dlouhodobě</a:t>
            </a:r>
            <a:endParaRPr lang="en-US" dirty="0"/>
          </a:p>
          <a:p>
            <a:r>
              <a:rPr lang="cs-CZ" dirty="0"/>
              <a:t>Voda</a:t>
            </a:r>
            <a:r>
              <a:rPr lang="en-US" dirty="0"/>
              <a:t>: 46° C (115 °F) </a:t>
            </a:r>
            <a:r>
              <a:rPr lang="cs-CZ" dirty="0"/>
              <a:t>krátkodobě</a:t>
            </a:r>
            <a:r>
              <a:rPr lang="en-US" dirty="0"/>
              <a:t>, 41°C (106 °F) </a:t>
            </a:r>
            <a:r>
              <a:rPr lang="cs-CZ" dirty="0"/>
              <a:t>dlouhodobě</a:t>
            </a:r>
            <a:endParaRPr lang="en-US" dirty="0"/>
          </a:p>
        </p:txBody>
      </p:sp>
      <p:pic>
        <p:nvPicPr>
          <p:cNvPr id="7" name="Obrázek 6" descr="Obsah obrázku sníh, exteriér, osoba, hora&#10;&#10;Popis byl vytvořen automaticky">
            <a:extLst>
              <a:ext uri="{FF2B5EF4-FFF2-40B4-BE49-F238E27FC236}">
                <a16:creationId xmlns:a16="http://schemas.microsoft.com/office/drawing/2014/main" id="{3416907C-58AD-47EA-A17F-AFD1DE3E8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705" y="3969"/>
            <a:ext cx="3702969" cy="2643187"/>
          </a:xfrm>
          <a:prstGeom prst="rect">
            <a:avLst/>
          </a:prstGeom>
        </p:spPr>
      </p:pic>
      <p:pic>
        <p:nvPicPr>
          <p:cNvPr id="6" name="Obrázek 5" descr="Obsah obrázku text, mapa&#10;&#10;Popis byl vytvořen automaticky">
            <a:extLst>
              <a:ext uri="{FF2B5EF4-FFF2-40B4-BE49-F238E27FC236}">
                <a16:creationId xmlns:a16="http://schemas.microsoft.com/office/drawing/2014/main" id="{AC210FFD-8D24-4870-B304-20370AEEA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524" y="2647156"/>
            <a:ext cx="5318150" cy="3288182"/>
          </a:xfrm>
          <a:prstGeom prst="rect">
            <a:avLst/>
          </a:prstGeom>
        </p:spPr>
      </p:pic>
      <p:sp>
        <p:nvSpPr>
          <p:cNvPr id="8" name="Zástupný symbol pro zápatí 1">
            <a:extLst>
              <a:ext uri="{FF2B5EF4-FFF2-40B4-BE49-F238E27FC236}">
                <a16:creationId xmlns:a16="http://schemas.microsoft.com/office/drawing/2014/main" id="{D507A57A-9BFE-4ED8-A40E-28B9012E7D13}"/>
              </a:ext>
            </a:extLst>
          </p:cNvPr>
          <p:cNvSpPr txBox="1">
            <a:spLocks/>
          </p:cNvSpPr>
          <p:nvPr/>
        </p:nvSpPr>
        <p:spPr bwMode="auto">
          <a:xfrm>
            <a:off x="6773926" y="6091096"/>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b="1" dirty="0"/>
              <a:t>Regulation of Body Temperature by the Nervous System</a:t>
            </a:r>
          </a:p>
          <a:p>
            <a:r>
              <a:rPr lang="en-US" dirty="0">
                <a:hlinkClick r:id="rId5"/>
              </a:rPr>
              <a:t>Chan LekTan</a:t>
            </a:r>
            <a:r>
              <a:rPr lang="en-US" baseline="30000" dirty="0">
                <a:hlinkClick r:id="rId5"/>
              </a:rPr>
              <a:t>1</a:t>
            </a:r>
            <a:r>
              <a:rPr lang="en-US" dirty="0">
                <a:hlinkClick r:id="rId5"/>
              </a:rPr>
              <a:t>Zachary A.Knight</a:t>
            </a:r>
            <a:r>
              <a:rPr lang="en-US" baseline="30000" dirty="0">
                <a:hlinkClick r:id="rId5"/>
              </a:rPr>
              <a:t>1234</a:t>
            </a:r>
            <a:endParaRPr lang="en-US" dirty="0"/>
          </a:p>
        </p:txBody>
      </p:sp>
    </p:spTree>
    <p:extLst>
      <p:ext uri="{BB962C8B-B14F-4D97-AF65-F5344CB8AC3E}">
        <p14:creationId xmlns:p14="http://schemas.microsoft.com/office/powerpoint/2010/main" val="964238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C798C41-7834-4570-AF4C-78C6787386DD}"/>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
        <p:nvSpPr>
          <p:cNvPr id="4" name="Nadpis 3">
            <a:extLst>
              <a:ext uri="{FF2B5EF4-FFF2-40B4-BE49-F238E27FC236}">
                <a16:creationId xmlns:a16="http://schemas.microsoft.com/office/drawing/2014/main" id="{AB805E17-D8E9-4B17-AD27-6214C2011B10}"/>
              </a:ext>
            </a:extLst>
          </p:cNvPr>
          <p:cNvSpPr>
            <a:spLocks noGrp="1"/>
          </p:cNvSpPr>
          <p:nvPr>
            <p:ph type="title"/>
          </p:nvPr>
        </p:nvSpPr>
        <p:spPr/>
        <p:txBody>
          <a:bodyPr/>
          <a:lstStyle/>
          <a:p>
            <a:r>
              <a:rPr lang="cs-CZ" dirty="0"/>
              <a:t>Voda?</a:t>
            </a:r>
          </a:p>
        </p:txBody>
      </p:sp>
      <p:pic>
        <p:nvPicPr>
          <p:cNvPr id="7" name="Zástupný obsah 6" descr="Obsah obrázku text&#10;&#10;Popis byl vytvořen automaticky">
            <a:extLst>
              <a:ext uri="{FF2B5EF4-FFF2-40B4-BE49-F238E27FC236}">
                <a16:creationId xmlns:a16="http://schemas.microsoft.com/office/drawing/2014/main" id="{D6FD7F59-59A5-44E5-875D-3D0121E57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5175" y="378000"/>
            <a:ext cx="6887709" cy="5418000"/>
          </a:xfrm>
        </p:spPr>
      </p:pic>
      <p:pic>
        <p:nvPicPr>
          <p:cNvPr id="9" name="Obrázek 8" descr="Obsah obrázku sklo&#10;&#10;Popis byl vytvořen automaticky">
            <a:extLst>
              <a:ext uri="{FF2B5EF4-FFF2-40B4-BE49-F238E27FC236}">
                <a16:creationId xmlns:a16="http://schemas.microsoft.com/office/drawing/2014/main" id="{1D61DA7A-2219-40F4-9FC4-4A3B969CD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0" y="1470938"/>
            <a:ext cx="4298022" cy="4457700"/>
          </a:xfrm>
          <a:prstGeom prst="rect">
            <a:avLst/>
          </a:prstGeom>
        </p:spPr>
      </p:pic>
    </p:spTree>
    <p:extLst>
      <p:ext uri="{BB962C8B-B14F-4D97-AF65-F5344CB8AC3E}">
        <p14:creationId xmlns:p14="http://schemas.microsoft.com/office/powerpoint/2010/main" val="4024229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CF78A225-61D1-445A-ABE3-1EDD0F036B47}"/>
              </a:ext>
            </a:extLst>
          </p:cNvPr>
          <p:cNvSpPr txBox="1">
            <a:spLocks/>
          </p:cNvSpPr>
          <p:nvPr/>
        </p:nvSpPr>
        <p:spPr>
          <a:xfrm>
            <a:off x="224138" y="128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Voda: fyziologické požadavky, rekord?</a:t>
            </a:r>
          </a:p>
        </p:txBody>
      </p:sp>
      <p:pic>
        <p:nvPicPr>
          <p:cNvPr id="9" name="Obrázek 8" descr="Obsah obrázku text&#10;&#10;Popis byl vytvořen automaticky">
            <a:extLst>
              <a:ext uri="{FF2B5EF4-FFF2-40B4-BE49-F238E27FC236}">
                <a16:creationId xmlns:a16="http://schemas.microsoft.com/office/drawing/2014/main" id="{F38D1AC0-0EBE-49AA-8AE9-D04EEDE48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 y="1609297"/>
            <a:ext cx="6611420" cy="4262384"/>
          </a:xfrm>
          <a:prstGeom prst="rect">
            <a:avLst/>
          </a:prstGeom>
        </p:spPr>
      </p:pic>
      <p:pic>
        <p:nvPicPr>
          <p:cNvPr id="11" name="Obrázek 10" descr="Obsah obrázku okno, budova, vsedě, velké&#10;&#10;Popis byl vytvořen automaticky">
            <a:extLst>
              <a:ext uri="{FF2B5EF4-FFF2-40B4-BE49-F238E27FC236}">
                <a16:creationId xmlns:a16="http://schemas.microsoft.com/office/drawing/2014/main" id="{C86D68BA-B745-47EE-A09A-25E122264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950" y="1454382"/>
            <a:ext cx="3196788" cy="4262384"/>
          </a:xfrm>
          <a:prstGeom prst="rect">
            <a:avLst/>
          </a:prstGeom>
        </p:spPr>
      </p:pic>
    </p:spTree>
    <p:extLst>
      <p:ext uri="{BB962C8B-B14F-4D97-AF65-F5344CB8AC3E}">
        <p14:creationId xmlns:p14="http://schemas.microsoft.com/office/powerpoint/2010/main" val="3752097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C070631-6B37-4D79-992D-5C4F5FBC3677}"/>
              </a:ext>
            </a:extLst>
          </p:cNvPr>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4" name="Nadpis 3">
            <a:extLst>
              <a:ext uri="{FF2B5EF4-FFF2-40B4-BE49-F238E27FC236}">
                <a16:creationId xmlns:a16="http://schemas.microsoft.com/office/drawing/2014/main" id="{80AB6A8B-E1C2-49CB-AAEB-7814592D6B43}"/>
              </a:ext>
            </a:extLst>
          </p:cNvPr>
          <p:cNvSpPr>
            <a:spLocks noGrp="1"/>
          </p:cNvSpPr>
          <p:nvPr>
            <p:ph type="title"/>
          </p:nvPr>
        </p:nvSpPr>
        <p:spPr/>
        <p:txBody>
          <a:bodyPr/>
          <a:lstStyle/>
          <a:p>
            <a:r>
              <a:rPr lang="cs-CZ" dirty="0"/>
              <a:t>Příjem potravy?</a:t>
            </a:r>
          </a:p>
        </p:txBody>
      </p:sp>
      <p:pic>
        <p:nvPicPr>
          <p:cNvPr id="7" name="Obrázek 6" descr="Obsah obrázku text, mapa&#10;&#10;Popis byl vytvořen automaticky">
            <a:extLst>
              <a:ext uri="{FF2B5EF4-FFF2-40B4-BE49-F238E27FC236}">
                <a16:creationId xmlns:a16="http://schemas.microsoft.com/office/drawing/2014/main" id="{386EFAF5-31D7-4D1A-96BF-1B305764B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450" y="1223087"/>
            <a:ext cx="5238750" cy="4162425"/>
          </a:xfrm>
          <a:prstGeom prst="rect">
            <a:avLst/>
          </a:prstGeom>
        </p:spPr>
      </p:pic>
      <p:pic>
        <p:nvPicPr>
          <p:cNvPr id="9" name="Obrázek 8" descr="Obsah obrázku talíř, stůl, jídlo, interiér&#10;&#10;Popis byl vytvořen automaticky">
            <a:extLst>
              <a:ext uri="{FF2B5EF4-FFF2-40B4-BE49-F238E27FC236}">
                <a16:creationId xmlns:a16="http://schemas.microsoft.com/office/drawing/2014/main" id="{A43A154F-E9E7-415A-AC6E-39B6F10C7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0" y="1472485"/>
            <a:ext cx="5869540" cy="3913027"/>
          </a:xfrm>
          <a:prstGeom prst="rect">
            <a:avLst/>
          </a:prstGeom>
        </p:spPr>
      </p:pic>
    </p:spTree>
    <p:extLst>
      <p:ext uri="{BB962C8B-B14F-4D97-AF65-F5344CB8AC3E}">
        <p14:creationId xmlns:p14="http://schemas.microsoft.com/office/powerpoint/2010/main" val="4233222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osoba, muž, lidé, staré&#10;&#10;Popis byl vytvořen automaticky">
            <a:extLst>
              <a:ext uri="{FF2B5EF4-FFF2-40B4-BE49-F238E27FC236}">
                <a16:creationId xmlns:a16="http://schemas.microsoft.com/office/drawing/2014/main" id="{C8D732AC-1BB8-4FEE-8D63-4EE7D225E4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4567" y="1497752"/>
            <a:ext cx="8595073" cy="4299735"/>
          </a:xfrm>
        </p:spPr>
      </p:pic>
      <p:pic>
        <p:nvPicPr>
          <p:cNvPr id="7" name="Obrázek 6" descr="Obsah obrázku muž, osoba, oblek, staré&#10;&#10;Popis byl vytvořen automaticky">
            <a:extLst>
              <a:ext uri="{FF2B5EF4-FFF2-40B4-BE49-F238E27FC236}">
                <a16:creationId xmlns:a16="http://schemas.microsoft.com/office/drawing/2014/main" id="{39A95B8F-EE16-434B-A0D6-274FCF8C2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30" y="1497753"/>
            <a:ext cx="3099253" cy="4299735"/>
          </a:xfrm>
          <a:prstGeom prst="rect">
            <a:avLst/>
          </a:prstGeom>
        </p:spPr>
      </p:pic>
      <p:sp>
        <p:nvSpPr>
          <p:cNvPr id="8" name="TextovéPole 7">
            <a:extLst>
              <a:ext uri="{FF2B5EF4-FFF2-40B4-BE49-F238E27FC236}">
                <a16:creationId xmlns:a16="http://schemas.microsoft.com/office/drawing/2014/main" id="{8C98B494-256A-425F-924E-4D802807F04E}"/>
              </a:ext>
            </a:extLst>
          </p:cNvPr>
          <p:cNvSpPr txBox="1"/>
          <p:nvPr/>
        </p:nvSpPr>
        <p:spPr>
          <a:xfrm>
            <a:off x="1458931" y="5959012"/>
            <a:ext cx="2390976" cy="523220"/>
          </a:xfrm>
          <a:prstGeom prst="rect">
            <a:avLst/>
          </a:prstGeom>
          <a:noFill/>
        </p:spPr>
        <p:txBody>
          <a:bodyPr wrap="none" rtlCol="0">
            <a:spAutoFit/>
          </a:bodyPr>
          <a:lstStyle/>
          <a:p>
            <a:r>
              <a:rPr lang="cs-CZ" sz="2800" b="1" dirty="0"/>
              <a:t>74 vs. 382 dní?</a:t>
            </a:r>
          </a:p>
        </p:txBody>
      </p:sp>
      <p:sp>
        <p:nvSpPr>
          <p:cNvPr id="11" name="Nadpis 1">
            <a:extLst>
              <a:ext uri="{FF2B5EF4-FFF2-40B4-BE49-F238E27FC236}">
                <a16:creationId xmlns:a16="http://schemas.microsoft.com/office/drawing/2014/main" id="{83DD560A-57CF-4CAA-AA15-3CD411569299}"/>
              </a:ext>
            </a:extLst>
          </p:cNvPr>
          <p:cNvSpPr txBox="1">
            <a:spLocks/>
          </p:cNvSpPr>
          <p:nvPr/>
        </p:nvSpPr>
        <p:spPr>
          <a:xfrm>
            <a:off x="224138" y="128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Potrava: fyziologické požadavky, rekord?</a:t>
            </a:r>
          </a:p>
        </p:txBody>
      </p:sp>
    </p:spTree>
    <p:extLst>
      <p:ext uri="{BB962C8B-B14F-4D97-AF65-F5344CB8AC3E}">
        <p14:creationId xmlns:p14="http://schemas.microsoft.com/office/powerpoint/2010/main" val="3887721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osoba, exteriér, muž, hora&#10;&#10;Popis byl vytvořen automaticky">
            <a:extLst>
              <a:ext uri="{FF2B5EF4-FFF2-40B4-BE49-F238E27FC236}">
                <a16:creationId xmlns:a16="http://schemas.microsoft.com/office/drawing/2014/main" id="{AF8B7ABA-FA1F-4412-A9A6-941814FA2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ástupný symbol pro číslo snímku 2">
            <a:extLst>
              <a:ext uri="{FF2B5EF4-FFF2-40B4-BE49-F238E27FC236}">
                <a16:creationId xmlns:a16="http://schemas.microsoft.com/office/drawing/2014/main" id="{902E044F-5DA3-4B12-9E99-2CF3E49E46C7}"/>
              </a:ext>
            </a:extLst>
          </p:cNvPr>
          <p:cNvSpPr>
            <a:spLocks noGrp="1"/>
          </p:cNvSpPr>
          <p:nvPr>
            <p:ph type="sldNum" sz="quarter" idx="11"/>
          </p:nvPr>
        </p:nvSpPr>
        <p:spPr/>
        <p:txBody>
          <a:bodyPr/>
          <a:lstStyle/>
          <a:p>
            <a:fld id="{0970407D-EE58-4A0B-824B-1D3AE42DD9CF}" type="slidenum">
              <a:rPr lang="cs-CZ" altLang="cs-CZ" smtClean="0"/>
              <a:pPr/>
              <a:t>58</a:t>
            </a:fld>
            <a:endParaRPr lang="cs-CZ" altLang="cs-CZ" dirty="0"/>
          </a:p>
        </p:txBody>
      </p:sp>
      <p:sp>
        <p:nvSpPr>
          <p:cNvPr id="4" name="Nadpis 3">
            <a:extLst>
              <a:ext uri="{FF2B5EF4-FFF2-40B4-BE49-F238E27FC236}">
                <a16:creationId xmlns:a16="http://schemas.microsoft.com/office/drawing/2014/main" id="{A03273E4-4915-4560-9F0F-6F7698C6EF80}"/>
              </a:ext>
            </a:extLst>
          </p:cNvPr>
          <p:cNvSpPr>
            <a:spLocks noGrp="1"/>
          </p:cNvSpPr>
          <p:nvPr>
            <p:ph type="title"/>
          </p:nvPr>
        </p:nvSpPr>
        <p:spPr/>
        <p:txBody>
          <a:bodyPr/>
          <a:lstStyle/>
          <a:p>
            <a:r>
              <a:rPr lang="cs-CZ" dirty="0"/>
              <a:t>A co vesmír?</a:t>
            </a:r>
          </a:p>
        </p:txBody>
      </p:sp>
      <p:sp>
        <p:nvSpPr>
          <p:cNvPr id="5" name="Zástupný obsah 4">
            <a:extLst>
              <a:ext uri="{FF2B5EF4-FFF2-40B4-BE49-F238E27FC236}">
                <a16:creationId xmlns:a16="http://schemas.microsoft.com/office/drawing/2014/main" id="{175B96CC-25DF-45DA-9600-E75104E60C94}"/>
              </a:ext>
            </a:extLst>
          </p:cNvPr>
          <p:cNvSpPr>
            <a:spLocks noGrp="1"/>
          </p:cNvSpPr>
          <p:nvPr>
            <p:ph idx="1"/>
          </p:nvPr>
        </p:nvSpPr>
        <p:spPr>
          <a:xfrm>
            <a:off x="540000" y="1359469"/>
            <a:ext cx="10753200" cy="4139062"/>
          </a:xfrm>
        </p:spPr>
        <p:txBody>
          <a:bodyPr/>
          <a:lstStyle/>
          <a:p>
            <a:r>
              <a:rPr lang="cs-CZ" dirty="0"/>
              <a:t>Všechny 4 podmínky zaráz!</a:t>
            </a:r>
          </a:p>
          <a:p>
            <a:endParaRPr lang="cs-CZ" dirty="0"/>
          </a:p>
          <a:p>
            <a:endParaRPr lang="cs-CZ" dirty="0"/>
          </a:p>
        </p:txBody>
      </p:sp>
    </p:spTree>
    <p:extLst>
      <p:ext uri="{BB962C8B-B14F-4D97-AF65-F5344CB8AC3E}">
        <p14:creationId xmlns:p14="http://schemas.microsoft.com/office/powerpoint/2010/main" val="1549028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hora, exteriér, tráva, muž&#10;&#10;Popis byl vytvořen automaticky">
            <a:extLst>
              <a:ext uri="{FF2B5EF4-FFF2-40B4-BE49-F238E27FC236}">
                <a16:creationId xmlns:a16="http://schemas.microsoft.com/office/drawing/2014/main" id="{16C5EAB9-3A8B-4C98-80D7-EBAA074B9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167" y="3616503"/>
            <a:ext cx="6778644" cy="3241498"/>
          </a:xfrm>
          <a:prstGeom prst="rect">
            <a:avLst/>
          </a:prstGeom>
        </p:spPr>
      </p:pic>
      <p:sp>
        <p:nvSpPr>
          <p:cNvPr id="3" name="Zástupný symbol pro číslo snímku 2">
            <a:extLst>
              <a:ext uri="{FF2B5EF4-FFF2-40B4-BE49-F238E27FC236}">
                <a16:creationId xmlns:a16="http://schemas.microsoft.com/office/drawing/2014/main" id="{00C8B723-26E0-4F4D-90CE-F9B623BA529D}"/>
              </a:ext>
            </a:extLst>
          </p:cNvPr>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sp>
        <p:nvSpPr>
          <p:cNvPr id="4" name="Nadpis 3">
            <a:extLst>
              <a:ext uri="{FF2B5EF4-FFF2-40B4-BE49-F238E27FC236}">
                <a16:creationId xmlns:a16="http://schemas.microsoft.com/office/drawing/2014/main" id="{4616AAD9-6236-4C42-8BCE-A07B81EFA92C}"/>
              </a:ext>
            </a:extLst>
          </p:cNvPr>
          <p:cNvSpPr>
            <a:spLocks noGrp="1"/>
          </p:cNvSpPr>
          <p:nvPr>
            <p:ph type="title"/>
          </p:nvPr>
        </p:nvSpPr>
        <p:spPr/>
        <p:txBody>
          <a:bodyPr/>
          <a:lstStyle/>
          <a:p>
            <a:endParaRPr lang="cs-CZ"/>
          </a:p>
        </p:txBody>
      </p:sp>
      <p:pic>
        <p:nvPicPr>
          <p:cNvPr id="7" name="Zástupný obsah 6" descr="Obsah obrázku osoba, muž, držení, žena&#10;&#10;Popis byl vytvořen automaticky">
            <a:extLst>
              <a:ext uri="{FF2B5EF4-FFF2-40B4-BE49-F238E27FC236}">
                <a16:creationId xmlns:a16="http://schemas.microsoft.com/office/drawing/2014/main" id="{4CDB8B48-FDBB-47AE-BFCA-084043CDBCB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5527167" cy="4140200"/>
          </a:xfrm>
        </p:spPr>
      </p:pic>
      <p:pic>
        <p:nvPicPr>
          <p:cNvPr id="9" name="Obrázek 8" descr="Obsah obrázku červená, hora, sníh, muž&#10;&#10;Popis byl vytvořen automaticky">
            <a:extLst>
              <a:ext uri="{FF2B5EF4-FFF2-40B4-BE49-F238E27FC236}">
                <a16:creationId xmlns:a16="http://schemas.microsoft.com/office/drawing/2014/main" id="{7464F89A-AE0E-42EA-9F9D-F9027C8F4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7167" y="0"/>
            <a:ext cx="6936847" cy="4140200"/>
          </a:xfrm>
          <a:prstGeom prst="rect">
            <a:avLst/>
          </a:prstGeom>
        </p:spPr>
      </p:pic>
      <p:pic>
        <p:nvPicPr>
          <p:cNvPr id="13" name="Obrázek 12" descr="Obsah obrázku obvod, elektronika&#10;&#10;Popis byl vytvořen automaticky">
            <a:extLst>
              <a:ext uri="{FF2B5EF4-FFF2-40B4-BE49-F238E27FC236}">
                <a16:creationId xmlns:a16="http://schemas.microsoft.com/office/drawing/2014/main" id="{9DF20C3F-623C-4DF3-AB27-613A6A982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40200"/>
            <a:ext cx="5581167" cy="2775982"/>
          </a:xfrm>
          <a:prstGeom prst="rect">
            <a:avLst/>
          </a:prstGeom>
        </p:spPr>
      </p:pic>
    </p:spTree>
    <p:extLst>
      <p:ext uri="{BB962C8B-B14F-4D97-AF65-F5344CB8AC3E}">
        <p14:creationId xmlns:p14="http://schemas.microsoft.com/office/powerpoint/2010/main" val="323808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71951" y="3151095"/>
            <a:ext cx="576064" cy="1442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6" name="TextBox 15"/>
          <p:cNvSpPr txBox="1"/>
          <p:nvPr/>
        </p:nvSpPr>
        <p:spPr>
          <a:xfrm>
            <a:off x="1103805" y="3023023"/>
            <a:ext cx="1085105" cy="369332"/>
          </a:xfrm>
          <a:prstGeom prst="rect">
            <a:avLst/>
          </a:prstGeom>
          <a:noFill/>
        </p:spPr>
        <p:txBody>
          <a:bodyPr wrap="none" rtlCol="0">
            <a:spAutoFit/>
          </a:bodyPr>
          <a:lstStyle/>
          <a:p>
            <a:r>
              <a:rPr lang="cs-CZ" b="1" dirty="0"/>
              <a:t>UDÁLOST</a:t>
            </a:r>
            <a:endParaRPr lang="en-US" b="1" dirty="0"/>
          </a:p>
        </p:txBody>
      </p:sp>
      <p:grpSp>
        <p:nvGrpSpPr>
          <p:cNvPr id="22" name="Skupina 21"/>
          <p:cNvGrpSpPr/>
          <p:nvPr/>
        </p:nvGrpSpPr>
        <p:grpSpPr>
          <a:xfrm>
            <a:off x="329045" y="3748530"/>
            <a:ext cx="1471027" cy="1469195"/>
            <a:chOff x="2370790" y="3311832"/>
            <a:chExt cx="1471027" cy="1469195"/>
          </a:xfrm>
        </p:grpSpPr>
        <p:sp>
          <p:nvSpPr>
            <p:cNvPr id="18" name="Pie 17"/>
            <p:cNvSpPr/>
            <p:nvPr/>
          </p:nvSpPr>
          <p:spPr>
            <a:xfrm>
              <a:off x="2370790" y="3311832"/>
              <a:ext cx="1469196" cy="1469195"/>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9" name="Pie 18"/>
            <p:cNvSpPr/>
            <p:nvPr/>
          </p:nvSpPr>
          <p:spPr>
            <a:xfrm>
              <a:off x="2372621" y="3311832"/>
              <a:ext cx="1469196" cy="1469195"/>
            </a:xfrm>
            <a:prstGeom prst="pie">
              <a:avLst>
                <a:gd name="adj1" fmla="val 15422520"/>
                <a:gd name="adj2" fmla="val 1708301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4" name="Oval 23"/>
            <p:cNvSpPr/>
            <p:nvPr/>
          </p:nvSpPr>
          <p:spPr>
            <a:xfrm>
              <a:off x="3088045" y="4019717"/>
              <a:ext cx="40069" cy="400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5" name="TextBox 24"/>
            <p:cNvSpPr txBox="1"/>
            <p:nvPr/>
          </p:nvSpPr>
          <p:spPr>
            <a:xfrm>
              <a:off x="2482482" y="4168706"/>
              <a:ext cx="1261499" cy="369332"/>
            </a:xfrm>
            <a:prstGeom prst="rect">
              <a:avLst/>
            </a:prstGeom>
            <a:noFill/>
          </p:spPr>
          <p:txBody>
            <a:bodyPr wrap="none" rtlCol="0">
              <a:spAutoFit/>
            </a:bodyPr>
            <a:lstStyle/>
            <a:p>
              <a:r>
                <a:rPr lang="cs-CZ" b="1" dirty="0"/>
                <a:t>ALLOSTÁZA</a:t>
              </a:r>
              <a:endParaRPr lang="en-US" b="1" dirty="0"/>
            </a:p>
          </p:txBody>
        </p:sp>
        <p:sp>
          <p:nvSpPr>
            <p:cNvPr id="26" name="Up Arrow 25"/>
            <p:cNvSpPr/>
            <p:nvPr/>
          </p:nvSpPr>
          <p:spPr>
            <a:xfrm rot="2661096">
              <a:off x="3381289" y="3328277"/>
              <a:ext cx="52097" cy="825089"/>
            </a:xfrm>
            <a:prstGeom prst="upArrow">
              <a:avLst>
                <a:gd name="adj1" fmla="val 50000"/>
                <a:gd name="adj2" fmla="val 137346"/>
              </a:avLst>
            </a:prstGeom>
            <a:noFill/>
            <a:ln>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27" name="Right Arrow 26"/>
          <p:cNvSpPr/>
          <p:nvPr/>
        </p:nvSpPr>
        <p:spPr>
          <a:xfrm>
            <a:off x="5644760" y="5578470"/>
            <a:ext cx="1528803" cy="1440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8" name="Right Arrow 27"/>
          <p:cNvSpPr/>
          <p:nvPr/>
        </p:nvSpPr>
        <p:spPr>
          <a:xfrm flipV="1">
            <a:off x="5677736" y="1727422"/>
            <a:ext cx="1495827" cy="1774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9" name="TextBox 28"/>
          <p:cNvSpPr txBox="1"/>
          <p:nvPr/>
        </p:nvSpPr>
        <p:spPr>
          <a:xfrm>
            <a:off x="5369319" y="1170977"/>
            <a:ext cx="1624608" cy="523220"/>
          </a:xfrm>
          <a:prstGeom prst="rect">
            <a:avLst/>
          </a:prstGeom>
          <a:noFill/>
        </p:spPr>
        <p:txBody>
          <a:bodyPr wrap="square" rtlCol="0">
            <a:spAutoFit/>
          </a:bodyPr>
          <a:lstStyle/>
          <a:p>
            <a:pPr algn="ctr"/>
            <a:r>
              <a:rPr lang="cs-CZ" sz="1400" b="1" dirty="0"/>
              <a:t>KRÁTKODOBĚ/OPAKOVANĚ</a:t>
            </a:r>
            <a:endParaRPr lang="en-US" sz="1400" b="1" dirty="0"/>
          </a:p>
        </p:txBody>
      </p:sp>
      <p:sp>
        <p:nvSpPr>
          <p:cNvPr id="30" name="TextBox 29"/>
          <p:cNvSpPr txBox="1"/>
          <p:nvPr/>
        </p:nvSpPr>
        <p:spPr>
          <a:xfrm>
            <a:off x="5475101" y="5806004"/>
            <a:ext cx="1699340" cy="523220"/>
          </a:xfrm>
          <a:prstGeom prst="rect">
            <a:avLst/>
          </a:prstGeom>
          <a:noFill/>
        </p:spPr>
        <p:txBody>
          <a:bodyPr wrap="square" rtlCol="0">
            <a:spAutoFit/>
          </a:bodyPr>
          <a:lstStyle/>
          <a:p>
            <a:r>
              <a:rPr lang="cs-CZ" sz="1400" b="1" dirty="0"/>
              <a:t>DLOUHODOBĚ/NEADEKVÁTNĚ</a:t>
            </a:r>
            <a:endParaRPr lang="en-US" sz="1400" b="1" dirty="0"/>
          </a:p>
        </p:txBody>
      </p:sp>
      <p:grpSp>
        <p:nvGrpSpPr>
          <p:cNvPr id="35" name="Skupina 34"/>
          <p:cNvGrpSpPr/>
          <p:nvPr/>
        </p:nvGrpSpPr>
        <p:grpSpPr>
          <a:xfrm>
            <a:off x="6372881" y="1475953"/>
            <a:ext cx="3236600" cy="1209710"/>
            <a:chOff x="8157720" y="2487951"/>
            <a:chExt cx="3236600" cy="1209710"/>
          </a:xfrm>
        </p:grpSpPr>
        <p:sp>
          <p:nvSpPr>
            <p:cNvPr id="31" name="TextBox 30"/>
            <p:cNvSpPr txBox="1"/>
            <p:nvPr/>
          </p:nvSpPr>
          <p:spPr>
            <a:xfrm>
              <a:off x="8157720" y="3136755"/>
              <a:ext cx="3236600" cy="523220"/>
            </a:xfrm>
            <a:prstGeom prst="rect">
              <a:avLst/>
            </a:prstGeom>
            <a:noFill/>
          </p:spPr>
          <p:txBody>
            <a:bodyPr wrap="square" rtlCol="0">
              <a:spAutoFit/>
            </a:bodyPr>
            <a:lstStyle/>
            <a:p>
              <a:pPr algn="ctr"/>
              <a:r>
                <a:rPr lang="cs-CZ" sz="1400" b="1" dirty="0"/>
                <a:t>ADAPTACE</a:t>
              </a:r>
            </a:p>
            <a:p>
              <a:pPr algn="ctr"/>
              <a:r>
                <a:rPr lang="cs-CZ" sz="1400" b="1" dirty="0"/>
                <a:t>(NOVÝ BOD)</a:t>
              </a:r>
              <a:endParaRPr lang="en-US" sz="1400" b="1" dirty="0"/>
            </a:p>
          </p:txBody>
        </p:sp>
        <p:grpSp>
          <p:nvGrpSpPr>
            <p:cNvPr id="42" name="Group 41"/>
            <p:cNvGrpSpPr/>
            <p:nvPr/>
          </p:nvGrpSpPr>
          <p:grpSpPr>
            <a:xfrm>
              <a:off x="9119959" y="2487951"/>
              <a:ext cx="1211217" cy="1209710"/>
              <a:chOff x="4973181" y="1571170"/>
              <a:chExt cx="1471027" cy="1469196"/>
            </a:xfrm>
          </p:grpSpPr>
          <p:grpSp>
            <p:nvGrpSpPr>
              <p:cNvPr id="32" name="Group 31"/>
              <p:cNvGrpSpPr/>
              <p:nvPr/>
            </p:nvGrpSpPr>
            <p:grpSpPr>
              <a:xfrm>
                <a:off x="4973181" y="1571170"/>
                <a:ext cx="1471027" cy="1469196"/>
                <a:chOff x="576144" y="2276872"/>
                <a:chExt cx="3965376" cy="3960440"/>
              </a:xfrm>
            </p:grpSpPr>
            <p:sp>
              <p:nvSpPr>
                <p:cNvPr id="33" name="Pie 32"/>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34" name="Pie 33"/>
                <p:cNvSpPr/>
                <p:nvPr/>
              </p:nvSpPr>
              <p:spPr>
                <a:xfrm>
                  <a:off x="581080" y="2276873"/>
                  <a:ext cx="3960440" cy="3960439"/>
                </a:xfrm>
                <a:prstGeom prst="pie">
                  <a:avLst>
                    <a:gd name="adj1" fmla="val 17237136"/>
                    <a:gd name="adj2" fmla="val 1920948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9" name="Oval 38"/>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40" name="Up Arrow 39"/>
              <p:cNvSpPr/>
              <p:nvPr/>
            </p:nvSpPr>
            <p:spPr>
              <a:xfrm rot="2661096">
                <a:off x="5970502" y="1582839"/>
                <a:ext cx="52097"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grpSp>
      <p:sp>
        <p:nvSpPr>
          <p:cNvPr id="41" name="TextBox 40"/>
          <p:cNvSpPr txBox="1"/>
          <p:nvPr/>
        </p:nvSpPr>
        <p:spPr>
          <a:xfrm>
            <a:off x="8567490" y="5937202"/>
            <a:ext cx="2411237" cy="523220"/>
          </a:xfrm>
          <a:prstGeom prst="rect">
            <a:avLst/>
          </a:prstGeom>
          <a:noFill/>
        </p:spPr>
        <p:txBody>
          <a:bodyPr wrap="none" rtlCol="0">
            <a:spAutoFit/>
          </a:bodyPr>
          <a:lstStyle/>
          <a:p>
            <a:pPr algn="ctr"/>
            <a:r>
              <a:rPr lang="cs-CZ" sz="1400" b="1" dirty="0"/>
              <a:t>ROZVOJ ONEMOCNĚNÍ</a:t>
            </a:r>
          </a:p>
          <a:p>
            <a:pPr algn="ctr"/>
            <a:r>
              <a:rPr lang="cs-CZ" sz="1400" b="1" dirty="0"/>
              <a:t>(MIMO ADAPTAČNÍ REZERVU)</a:t>
            </a:r>
            <a:endParaRPr lang="en-US" sz="1400" b="1" dirty="0"/>
          </a:p>
        </p:txBody>
      </p:sp>
      <p:grpSp>
        <p:nvGrpSpPr>
          <p:cNvPr id="17" name="Skupina 16"/>
          <p:cNvGrpSpPr/>
          <p:nvPr/>
        </p:nvGrpSpPr>
        <p:grpSpPr>
          <a:xfrm>
            <a:off x="7668631" y="5220498"/>
            <a:ext cx="1195362" cy="1197233"/>
            <a:chOff x="6030059" y="5482024"/>
            <a:chExt cx="1195362" cy="1197233"/>
          </a:xfrm>
        </p:grpSpPr>
        <p:grpSp>
          <p:nvGrpSpPr>
            <p:cNvPr id="53" name="Group 52"/>
            <p:cNvGrpSpPr/>
            <p:nvPr/>
          </p:nvGrpSpPr>
          <p:grpSpPr>
            <a:xfrm>
              <a:off x="6030059" y="5482024"/>
              <a:ext cx="1193177" cy="1193178"/>
              <a:chOff x="4973181" y="1571170"/>
              <a:chExt cx="1469196" cy="1469196"/>
            </a:xfrm>
          </p:grpSpPr>
          <p:grpSp>
            <p:nvGrpSpPr>
              <p:cNvPr id="54" name="Group 53"/>
              <p:cNvGrpSpPr/>
              <p:nvPr/>
            </p:nvGrpSpPr>
            <p:grpSpPr>
              <a:xfrm>
                <a:off x="4973181" y="1571170"/>
                <a:ext cx="1469196" cy="1469196"/>
                <a:chOff x="576144" y="2276872"/>
                <a:chExt cx="3960440" cy="3960440"/>
              </a:xfrm>
            </p:grpSpPr>
            <p:sp>
              <p:nvSpPr>
                <p:cNvPr id="56" name="Pie 55"/>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7" name="Oval 56"/>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55" name="Up Arrow 54"/>
              <p:cNvSpPr/>
              <p:nvPr/>
            </p:nvSpPr>
            <p:spPr>
              <a:xfrm rot="2574610">
                <a:off x="5964420" y="1590209"/>
                <a:ext cx="45719"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3" name="Pie 62"/>
            <p:cNvSpPr/>
            <p:nvPr/>
          </p:nvSpPr>
          <p:spPr>
            <a:xfrm>
              <a:off x="6032244" y="5486080"/>
              <a:ext cx="1193177" cy="1193177"/>
            </a:xfrm>
            <a:prstGeom prst="pie">
              <a:avLst>
                <a:gd name="adj1" fmla="val 16949807"/>
                <a:gd name="adj2" fmla="val 1820397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1" name="Skupina 10"/>
          <p:cNvGrpSpPr/>
          <p:nvPr/>
        </p:nvGrpSpPr>
        <p:grpSpPr>
          <a:xfrm>
            <a:off x="9160561" y="5256808"/>
            <a:ext cx="1219084" cy="1197233"/>
            <a:chOff x="7206266" y="5482024"/>
            <a:chExt cx="1219084" cy="1197233"/>
          </a:xfrm>
        </p:grpSpPr>
        <p:grpSp>
          <p:nvGrpSpPr>
            <p:cNvPr id="58" name="Group 57"/>
            <p:cNvGrpSpPr/>
            <p:nvPr/>
          </p:nvGrpSpPr>
          <p:grpSpPr>
            <a:xfrm>
              <a:off x="7206266" y="5482024"/>
              <a:ext cx="1219084" cy="1193178"/>
              <a:chOff x="4973181" y="1571170"/>
              <a:chExt cx="1501096" cy="1469196"/>
            </a:xfrm>
          </p:grpSpPr>
          <p:grpSp>
            <p:nvGrpSpPr>
              <p:cNvPr id="59" name="Group 58"/>
              <p:cNvGrpSpPr/>
              <p:nvPr/>
            </p:nvGrpSpPr>
            <p:grpSpPr>
              <a:xfrm>
                <a:off x="4973181" y="1571170"/>
                <a:ext cx="1469196" cy="1469196"/>
                <a:chOff x="576144" y="2276872"/>
                <a:chExt cx="3960440" cy="3960440"/>
              </a:xfrm>
            </p:grpSpPr>
            <p:sp>
              <p:nvSpPr>
                <p:cNvPr id="61" name="Pie 60"/>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62" name="Oval 61"/>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0" name="Up Arrow 59"/>
              <p:cNvSpPr/>
              <p:nvPr/>
            </p:nvSpPr>
            <p:spPr>
              <a:xfrm rot="3609692">
                <a:off x="6038873" y="1688363"/>
                <a:ext cx="45719"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4" name="Pie 63"/>
            <p:cNvSpPr/>
            <p:nvPr/>
          </p:nvSpPr>
          <p:spPr>
            <a:xfrm>
              <a:off x="7206266" y="5486080"/>
              <a:ext cx="1193177" cy="1193177"/>
            </a:xfrm>
            <a:prstGeom prst="pie">
              <a:avLst>
                <a:gd name="adj1" fmla="val 18405040"/>
                <a:gd name="adj2" fmla="val 1928296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4" name="Skupina 13"/>
          <p:cNvGrpSpPr/>
          <p:nvPr/>
        </p:nvGrpSpPr>
        <p:grpSpPr>
          <a:xfrm>
            <a:off x="10664091" y="5252682"/>
            <a:ext cx="1289905" cy="1197304"/>
            <a:chOff x="8365903" y="5477898"/>
            <a:chExt cx="1289905" cy="1197304"/>
          </a:xfrm>
        </p:grpSpPr>
        <p:grpSp>
          <p:nvGrpSpPr>
            <p:cNvPr id="44" name="Group 43"/>
            <p:cNvGrpSpPr/>
            <p:nvPr/>
          </p:nvGrpSpPr>
          <p:grpSpPr>
            <a:xfrm>
              <a:off x="8375863" y="5482024"/>
              <a:ext cx="1279945" cy="1193178"/>
              <a:chOff x="4973181" y="1571170"/>
              <a:chExt cx="1576036" cy="1469196"/>
            </a:xfrm>
          </p:grpSpPr>
          <p:grpSp>
            <p:nvGrpSpPr>
              <p:cNvPr id="45" name="Group 44"/>
              <p:cNvGrpSpPr/>
              <p:nvPr/>
            </p:nvGrpSpPr>
            <p:grpSpPr>
              <a:xfrm>
                <a:off x="4973181" y="1571170"/>
                <a:ext cx="1469196" cy="1469196"/>
                <a:chOff x="576144" y="2276872"/>
                <a:chExt cx="3960440" cy="3960440"/>
              </a:xfrm>
            </p:grpSpPr>
            <p:sp>
              <p:nvSpPr>
                <p:cNvPr id="47" name="Pie 46"/>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2" name="Oval 51"/>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46" name="Up Arrow 45"/>
              <p:cNvSpPr/>
              <p:nvPr/>
            </p:nvSpPr>
            <p:spPr>
              <a:xfrm rot="5400000">
                <a:off x="6108307" y="1879376"/>
                <a:ext cx="56731"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5" name="Pie 64"/>
            <p:cNvSpPr/>
            <p:nvPr/>
          </p:nvSpPr>
          <p:spPr>
            <a:xfrm>
              <a:off x="8365903" y="5477898"/>
              <a:ext cx="1193177" cy="1193177"/>
            </a:xfrm>
            <a:prstGeom prst="pie">
              <a:avLst>
                <a:gd name="adj1" fmla="val 19873755"/>
                <a:gd name="adj2" fmla="val 2012417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21" name="Skupina 20"/>
          <p:cNvGrpSpPr/>
          <p:nvPr/>
        </p:nvGrpSpPr>
        <p:grpSpPr>
          <a:xfrm>
            <a:off x="313711" y="1434293"/>
            <a:ext cx="1542089" cy="1672114"/>
            <a:chOff x="54860" y="3120636"/>
            <a:chExt cx="1542089" cy="1672114"/>
          </a:xfrm>
        </p:grpSpPr>
        <p:grpSp>
          <p:nvGrpSpPr>
            <p:cNvPr id="12" name="Group 11"/>
            <p:cNvGrpSpPr/>
            <p:nvPr/>
          </p:nvGrpSpPr>
          <p:grpSpPr>
            <a:xfrm>
              <a:off x="66535" y="3136566"/>
              <a:ext cx="1471027" cy="1656184"/>
              <a:chOff x="576144" y="1772816"/>
              <a:chExt cx="3965376" cy="4464496"/>
            </a:xfrm>
          </p:grpSpPr>
          <p:sp>
            <p:nvSpPr>
              <p:cNvPr id="4" name="Pie 3"/>
              <p:cNvSpPr/>
              <p:nvPr/>
            </p:nvSpPr>
            <p:spPr>
              <a:xfrm>
                <a:off x="576144" y="2276873"/>
                <a:ext cx="3960440" cy="3960439"/>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 name="Pie 4"/>
              <p:cNvSpPr/>
              <p:nvPr/>
            </p:nvSpPr>
            <p:spPr>
              <a:xfrm>
                <a:off x="581080" y="2276872"/>
                <a:ext cx="3960440" cy="3960440"/>
              </a:xfrm>
              <a:prstGeom prst="pie">
                <a:avLst>
                  <a:gd name="adj1" fmla="val 15422520"/>
                  <a:gd name="adj2" fmla="val 1708301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 name="Rectangle 5"/>
              <p:cNvSpPr/>
              <p:nvPr/>
            </p:nvSpPr>
            <p:spPr>
              <a:xfrm>
                <a:off x="2397819" y="2268161"/>
                <a:ext cx="757063" cy="746693"/>
              </a:xfrm>
              <a:prstGeom prst="rect">
                <a:avLst/>
              </a:prstGeom>
            </p:spPr>
            <p:txBody>
              <a:bodyPr wrap="none">
                <a:spAutoFit/>
              </a:bodyPr>
              <a:lstStyle/>
              <a:p>
                <a:pPr algn="ctr"/>
                <a:r>
                  <a:rPr lang="cs-CZ" sz="1200" dirty="0"/>
                  <a:t>H</a:t>
                </a:r>
                <a:endParaRPr lang="en-US" sz="1200" dirty="0"/>
              </a:p>
            </p:txBody>
          </p:sp>
          <p:sp>
            <p:nvSpPr>
              <p:cNvPr id="7" name="Rectangle 6"/>
              <p:cNvSpPr/>
              <p:nvPr/>
            </p:nvSpPr>
            <p:spPr>
              <a:xfrm>
                <a:off x="1096701" y="2864782"/>
                <a:ext cx="739778" cy="746693"/>
              </a:xfrm>
              <a:prstGeom prst="rect">
                <a:avLst/>
              </a:prstGeom>
            </p:spPr>
            <p:txBody>
              <a:bodyPr wrap="none">
                <a:spAutoFit/>
              </a:bodyPr>
              <a:lstStyle/>
              <a:p>
                <a:pPr algn="ctr"/>
                <a:r>
                  <a:rPr lang="en-US" sz="1200" dirty="0"/>
                  <a:t>C</a:t>
                </a:r>
              </a:p>
            </p:txBody>
          </p:sp>
          <p:sp>
            <p:nvSpPr>
              <p:cNvPr id="8" name="Rectangle 7"/>
              <p:cNvSpPr/>
              <p:nvPr/>
            </p:nvSpPr>
            <p:spPr>
              <a:xfrm>
                <a:off x="3426003" y="2894523"/>
                <a:ext cx="739778" cy="746693"/>
              </a:xfrm>
              <a:prstGeom prst="rect">
                <a:avLst/>
              </a:prstGeom>
            </p:spPr>
            <p:txBody>
              <a:bodyPr wrap="none">
                <a:spAutoFit/>
              </a:bodyPr>
              <a:lstStyle/>
              <a:p>
                <a:pPr algn="ctr"/>
                <a:r>
                  <a:rPr lang="en-US" sz="1200" dirty="0"/>
                  <a:t>C</a:t>
                </a:r>
              </a:p>
            </p:txBody>
          </p:sp>
          <p:sp>
            <p:nvSpPr>
              <p:cNvPr id="9" name="Up Arrow 8"/>
              <p:cNvSpPr/>
              <p:nvPr/>
            </p:nvSpPr>
            <p:spPr>
              <a:xfrm>
                <a:off x="2509612" y="1772816"/>
                <a:ext cx="118172" cy="2484276"/>
              </a:xfrm>
              <a:prstGeom prst="upArrow">
                <a:avLst>
                  <a:gd name="adj1" fmla="val 50000"/>
                  <a:gd name="adj2" fmla="val 13734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0" name="Oval 9"/>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13" name="TextBox 12"/>
            <p:cNvSpPr txBox="1"/>
            <p:nvPr/>
          </p:nvSpPr>
          <p:spPr>
            <a:xfrm>
              <a:off x="54860" y="4180430"/>
              <a:ext cx="1542089" cy="369332"/>
            </a:xfrm>
            <a:prstGeom prst="rect">
              <a:avLst/>
            </a:prstGeom>
            <a:noFill/>
          </p:spPr>
          <p:txBody>
            <a:bodyPr wrap="none" rtlCol="0">
              <a:spAutoFit/>
            </a:bodyPr>
            <a:lstStyle/>
            <a:p>
              <a:r>
                <a:rPr lang="cs-CZ" b="1" dirty="0"/>
                <a:t>HOMEOSTÁZA</a:t>
              </a:r>
              <a:endParaRPr lang="en-US" b="1" dirty="0"/>
            </a:p>
          </p:txBody>
        </p:sp>
        <p:sp>
          <p:nvSpPr>
            <p:cNvPr id="2" name="Arc 1"/>
            <p:cNvSpPr/>
            <p:nvPr/>
          </p:nvSpPr>
          <p:spPr>
            <a:xfrm rot="16200000">
              <a:off x="331165" y="3024484"/>
              <a:ext cx="946893" cy="1405160"/>
            </a:xfrm>
            <a:prstGeom prst="arc">
              <a:avLst>
                <a:gd name="adj1" fmla="val 16599008"/>
                <a:gd name="adj2" fmla="val 538924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1182150" y="3120636"/>
              <a:ext cx="274434" cy="276999"/>
            </a:xfrm>
            <a:prstGeom prst="rect">
              <a:avLst/>
            </a:prstGeom>
            <a:noFill/>
          </p:spPr>
          <p:txBody>
            <a:bodyPr wrap="none" rtlCol="0">
              <a:spAutoFit/>
            </a:bodyPr>
            <a:lstStyle/>
            <a:p>
              <a:r>
                <a:rPr lang="en-US" sz="1200" dirty="0"/>
                <a:t>A</a:t>
              </a:r>
            </a:p>
          </p:txBody>
        </p:sp>
      </p:grpSp>
      <p:sp>
        <p:nvSpPr>
          <p:cNvPr id="66" name="TextBox 65"/>
          <p:cNvSpPr txBox="1"/>
          <p:nvPr/>
        </p:nvSpPr>
        <p:spPr>
          <a:xfrm>
            <a:off x="1657026" y="1149363"/>
            <a:ext cx="1317668" cy="646331"/>
          </a:xfrm>
          <a:prstGeom prst="rect">
            <a:avLst/>
          </a:prstGeom>
          <a:noFill/>
        </p:spPr>
        <p:txBody>
          <a:bodyPr wrap="none" rtlCol="0">
            <a:spAutoFit/>
          </a:bodyPr>
          <a:lstStyle/>
          <a:p>
            <a:r>
              <a:rPr lang="en-US" sz="1200" dirty="0"/>
              <a:t>A = ALLOST</a:t>
            </a:r>
            <a:r>
              <a:rPr lang="cs-CZ" sz="1200" dirty="0"/>
              <a:t>ÁZA</a:t>
            </a:r>
            <a:endParaRPr lang="en-US" sz="1200" dirty="0"/>
          </a:p>
          <a:p>
            <a:r>
              <a:rPr lang="en-US" sz="1200" dirty="0"/>
              <a:t>H = HOMEOST</a:t>
            </a:r>
            <a:r>
              <a:rPr lang="cs-CZ" sz="1200" dirty="0"/>
              <a:t>ÁZA</a:t>
            </a:r>
            <a:endParaRPr lang="en-US" sz="1200" dirty="0"/>
          </a:p>
          <a:p>
            <a:r>
              <a:rPr lang="en-US" sz="1200" dirty="0"/>
              <a:t>C = </a:t>
            </a:r>
            <a:r>
              <a:rPr lang="cs-CZ" sz="1200" dirty="0"/>
              <a:t>KAKOSTÁZA</a:t>
            </a:r>
            <a:endParaRPr lang="en-US" sz="1200" dirty="0"/>
          </a:p>
        </p:txBody>
      </p:sp>
      <p:pic>
        <p:nvPicPr>
          <p:cNvPr id="70" name="Picture 2" descr="http://d6igaq6njxgjh.cloudfront.net/content/physrev/87/3/873/F5.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38758" b="30150"/>
          <a:stretch/>
        </p:blipFill>
        <p:spPr bwMode="auto">
          <a:xfrm>
            <a:off x="10318566" y="1392397"/>
            <a:ext cx="1629874" cy="1071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d6igaq6njxgjh.cloudfront.net/content/physrev/87/3/873/F5.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51" t="132" r="24865" b="70212"/>
          <a:stretch/>
        </p:blipFill>
        <p:spPr bwMode="auto">
          <a:xfrm>
            <a:off x="86047" y="5160343"/>
            <a:ext cx="1953541" cy="119150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d6igaq6njxgjh.cloudfront.net/content/physrev/87/3/873/F5.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074" r="50295"/>
          <a:stretch/>
        </p:blipFill>
        <p:spPr bwMode="auto">
          <a:xfrm>
            <a:off x="7815020" y="3897789"/>
            <a:ext cx="1620269" cy="103088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d6igaq6njxgjh.cloudfront.net/content/physrev/87/3/873/F5.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69996" b="1"/>
          <a:stretch/>
        </p:blipFill>
        <p:spPr bwMode="auto">
          <a:xfrm>
            <a:off x="9875590" y="3875090"/>
            <a:ext cx="1629874" cy="103355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d6igaq6njxgjh.cloudfront.net/content/physrev/87/3/873/F5.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758" r="50366" b="30621"/>
          <a:stretch/>
        </p:blipFill>
        <p:spPr bwMode="auto">
          <a:xfrm>
            <a:off x="8742158" y="1396026"/>
            <a:ext cx="1637273" cy="1067453"/>
          </a:xfrm>
          <a:prstGeom prst="rect">
            <a:avLst/>
          </a:prstGeom>
          <a:noFill/>
          <a:extLst>
            <a:ext uri="{909E8E84-426E-40DD-AFC4-6F175D3DCCD1}">
              <a14:hiddenFill xmlns:a14="http://schemas.microsoft.com/office/drawing/2010/main">
                <a:solidFill>
                  <a:srgbClr val="FFFFFF"/>
                </a:solidFill>
              </a14:hiddenFill>
            </a:ext>
          </a:extLst>
        </p:spPr>
      </p:pic>
      <p:sp>
        <p:nvSpPr>
          <p:cNvPr id="23" name="Obdélník 22"/>
          <p:cNvSpPr/>
          <p:nvPr/>
        </p:nvSpPr>
        <p:spPr>
          <a:xfrm>
            <a:off x="2088889" y="4083792"/>
            <a:ext cx="3584836" cy="938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09" name="Obdélník 108"/>
          <p:cNvSpPr/>
          <p:nvPr/>
        </p:nvSpPr>
        <p:spPr>
          <a:xfrm rot="5400000">
            <a:off x="3685574" y="3680906"/>
            <a:ext cx="3918372" cy="938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36" name="Obdélník 35"/>
          <p:cNvSpPr/>
          <p:nvPr/>
        </p:nvSpPr>
        <p:spPr>
          <a:xfrm>
            <a:off x="7257535" y="1260389"/>
            <a:ext cx="4818197" cy="1586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Obdélník 109"/>
          <p:cNvSpPr/>
          <p:nvPr/>
        </p:nvSpPr>
        <p:spPr>
          <a:xfrm>
            <a:off x="7261651" y="3649674"/>
            <a:ext cx="4818197" cy="28684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2" name="Slide Number Placeholder 13"/>
          <p:cNvSpPr>
            <a:spLocks noGrp="1"/>
          </p:cNvSpPr>
          <p:nvPr>
            <p:ph type="sldNum" sz="quarter" idx="12"/>
          </p:nvPr>
        </p:nvSpPr>
        <p:spPr>
          <a:xfrm>
            <a:off x="10058400" y="6567554"/>
            <a:ext cx="2133600" cy="365125"/>
          </a:xfrm>
        </p:spPr>
        <p:txBody>
          <a:bodyPr/>
          <a:lstStyle/>
          <a:p>
            <a:fld id="{B7EEB508-9835-4320-8BBB-73C92AA026E7}" type="slidenum">
              <a:rPr lang="en-US" smtClean="0"/>
              <a:pPr/>
              <a:t>6</a:t>
            </a:fld>
            <a:endParaRPr lang="en-US" dirty="0"/>
          </a:p>
        </p:txBody>
      </p:sp>
      <p:pic>
        <p:nvPicPr>
          <p:cNvPr id="37" name="Obrázek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2957" y="1964354"/>
            <a:ext cx="4351772" cy="3439462"/>
          </a:xfrm>
          <a:prstGeom prst="rect">
            <a:avLst/>
          </a:prstGeom>
        </p:spPr>
      </p:pic>
      <p:sp>
        <p:nvSpPr>
          <p:cNvPr id="71" name="Nadpis 3">
            <a:extLst>
              <a:ext uri="{FF2B5EF4-FFF2-40B4-BE49-F238E27FC236}">
                <a16:creationId xmlns:a16="http://schemas.microsoft.com/office/drawing/2014/main" id="{5D981E33-291E-42DE-8BA8-C89B9B17EB55}"/>
              </a:ext>
            </a:extLst>
          </p:cNvPr>
          <p:cNvSpPr txBox="1">
            <a:spLocks/>
          </p:cNvSpPr>
          <p:nvPr/>
        </p:nvSpPr>
        <p:spPr>
          <a:xfrm>
            <a:off x="172137" y="152212"/>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Stres, homeostáza, </a:t>
            </a:r>
            <a:r>
              <a:rPr lang="cs-CZ" kern="0" dirty="0" err="1"/>
              <a:t>alostáza</a:t>
            </a:r>
            <a:endParaRPr lang="cs-CZ" kern="0" dirty="0"/>
          </a:p>
        </p:txBody>
      </p:sp>
      <p:sp>
        <p:nvSpPr>
          <p:cNvPr id="72" name="Zástupný symbol pro zápatí 1">
            <a:extLst>
              <a:ext uri="{FF2B5EF4-FFF2-40B4-BE49-F238E27FC236}">
                <a16:creationId xmlns:a16="http://schemas.microsoft.com/office/drawing/2014/main" id="{390AB33E-DD87-4C57-8F27-8D89708C3D47}"/>
              </a:ext>
            </a:extLst>
          </p:cNvPr>
          <p:cNvSpPr txBox="1">
            <a:spLocks/>
          </p:cNvSpPr>
          <p:nvPr/>
        </p:nvSpPr>
        <p:spPr>
          <a:xfrm>
            <a:off x="720000" y="6228000"/>
            <a:ext cx="7920000" cy="252000"/>
          </a:xfrm>
        </p:spPr>
        <p:txBody>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cs-CZ" dirty="0"/>
          </a:p>
        </p:txBody>
      </p:sp>
      <p:sp>
        <p:nvSpPr>
          <p:cNvPr id="73" name="Zástupný symbol pro zápatí 1">
            <a:extLst>
              <a:ext uri="{FF2B5EF4-FFF2-40B4-BE49-F238E27FC236}">
                <a16:creationId xmlns:a16="http://schemas.microsoft.com/office/drawing/2014/main" id="{16186B96-7DFE-4115-A94C-73D06DBD5896}"/>
              </a:ext>
            </a:extLst>
          </p:cNvPr>
          <p:cNvSpPr txBox="1">
            <a:spLocks/>
          </p:cNvSpPr>
          <p:nvPr/>
        </p:nvSpPr>
        <p:spPr>
          <a:xfrm>
            <a:off x="872400" y="6380400"/>
            <a:ext cx="7920000" cy="252000"/>
          </a:xfrm>
        </p:spPr>
        <p:txBody>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cs-CZ" dirty="0"/>
          </a:p>
        </p:txBody>
      </p:sp>
      <p:sp>
        <p:nvSpPr>
          <p:cNvPr id="78" name="Zástupný symbol pro zápatí 1">
            <a:extLst>
              <a:ext uri="{FF2B5EF4-FFF2-40B4-BE49-F238E27FC236}">
                <a16:creationId xmlns:a16="http://schemas.microsoft.com/office/drawing/2014/main" id="{A82D5BBF-B08C-4A99-BAE7-43754A84143B}"/>
              </a:ext>
            </a:extLst>
          </p:cNvPr>
          <p:cNvSpPr txBox="1">
            <a:spLocks/>
          </p:cNvSpPr>
          <p:nvPr/>
        </p:nvSpPr>
        <p:spPr>
          <a:xfrm>
            <a:off x="1024800" y="6532800"/>
            <a:ext cx="7920000" cy="252000"/>
          </a:xfrm>
        </p:spPr>
        <p:txBody>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cs-CZ" dirty="0"/>
          </a:p>
        </p:txBody>
      </p:sp>
      <p:sp>
        <p:nvSpPr>
          <p:cNvPr id="81"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351849"/>
            <a:ext cx="7920000" cy="252000"/>
          </a:xfrm>
        </p:spPr>
        <p:txBody>
          <a:bodyPr/>
          <a:lstStyle/>
          <a:p>
            <a:r>
              <a:rPr lang="cs-CZ" sz="1200" dirty="0"/>
              <a:t>VL 2019 – JD – Ústav patologické fyziologie</a:t>
            </a:r>
          </a:p>
        </p:txBody>
      </p:sp>
    </p:spTree>
    <p:extLst>
      <p:ext uri="{BB962C8B-B14F-4D97-AF65-F5344CB8AC3E}">
        <p14:creationId xmlns:p14="http://schemas.microsoft.com/office/powerpoint/2010/main" val="1442526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2A14E4B-1A60-4FD1-AFC2-60D56FB2A876}"/>
              </a:ext>
            </a:extLst>
          </p:cNvPr>
          <p:cNvSpPr>
            <a:spLocks noGrp="1"/>
          </p:cNvSpPr>
          <p:nvPr>
            <p:ph type="sldNum" sz="quarter" idx="11"/>
          </p:nvPr>
        </p:nvSpPr>
        <p:spPr/>
        <p:txBody>
          <a:bodyPr/>
          <a:lstStyle/>
          <a:p>
            <a:fld id="{0970407D-EE58-4A0B-824B-1D3AE42DD9CF}" type="slidenum">
              <a:rPr lang="cs-CZ" altLang="cs-CZ" smtClean="0"/>
              <a:pPr/>
              <a:t>60</a:t>
            </a:fld>
            <a:endParaRPr lang="cs-CZ" altLang="cs-CZ" dirty="0"/>
          </a:p>
        </p:txBody>
      </p:sp>
      <p:sp>
        <p:nvSpPr>
          <p:cNvPr id="4" name="Nadpis 3">
            <a:extLst>
              <a:ext uri="{FF2B5EF4-FFF2-40B4-BE49-F238E27FC236}">
                <a16:creationId xmlns:a16="http://schemas.microsoft.com/office/drawing/2014/main" id="{69DCE104-B20E-4C73-BE76-F22BAA729F0A}"/>
              </a:ext>
            </a:extLst>
          </p:cNvPr>
          <p:cNvSpPr>
            <a:spLocks noGrp="1"/>
          </p:cNvSpPr>
          <p:nvPr>
            <p:ph type="title"/>
          </p:nvPr>
        </p:nvSpPr>
        <p:spPr/>
        <p:txBody>
          <a:bodyPr/>
          <a:lstStyle/>
          <a:p>
            <a:r>
              <a:rPr lang="cs-CZ" dirty="0"/>
              <a:t>Budeme u toho?</a:t>
            </a:r>
          </a:p>
        </p:txBody>
      </p:sp>
      <p:sp>
        <p:nvSpPr>
          <p:cNvPr id="5" name="Zástupný obsah 4">
            <a:extLst>
              <a:ext uri="{FF2B5EF4-FFF2-40B4-BE49-F238E27FC236}">
                <a16:creationId xmlns:a16="http://schemas.microsoft.com/office/drawing/2014/main" id="{4C4EFC1E-92CD-476F-A7A5-FE2D65CB8D73}"/>
              </a:ext>
            </a:extLst>
          </p:cNvPr>
          <p:cNvSpPr>
            <a:spLocks noGrp="1"/>
          </p:cNvSpPr>
          <p:nvPr>
            <p:ph idx="1"/>
          </p:nvPr>
        </p:nvSpPr>
        <p:spPr/>
        <p:txBody>
          <a:bodyPr/>
          <a:lstStyle/>
          <a:p>
            <a:r>
              <a:rPr lang="cs-CZ" dirty="0"/>
              <a:t>Ano!</a:t>
            </a:r>
          </a:p>
          <a:p>
            <a:pPr marL="72000" indent="0">
              <a:buNone/>
            </a:pPr>
            <a:endParaRPr lang="cs-CZ" dirty="0"/>
          </a:p>
        </p:txBody>
      </p:sp>
      <p:pic>
        <p:nvPicPr>
          <p:cNvPr id="7" name="Obrázek 6" descr="Obsah obrázku oblečení, fotka, vyplněné, vsedě&#10;&#10;Popis byl vytvořen automaticky">
            <a:extLst>
              <a:ext uri="{FF2B5EF4-FFF2-40B4-BE49-F238E27FC236}">
                <a16:creationId xmlns:a16="http://schemas.microsoft.com/office/drawing/2014/main" id="{73B2DC90-2802-40F2-A1CE-28202AB1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368" y="446147"/>
            <a:ext cx="5784095" cy="5784095"/>
          </a:xfrm>
          <a:prstGeom prst="rect">
            <a:avLst/>
          </a:prstGeom>
        </p:spPr>
      </p:pic>
    </p:spTree>
    <p:extLst>
      <p:ext uri="{BB962C8B-B14F-4D97-AF65-F5344CB8AC3E}">
        <p14:creationId xmlns:p14="http://schemas.microsoft.com/office/powerpoint/2010/main" val="1997995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BDDBF6-42CC-0CEF-EAA9-8E48E316DCB8}"/>
              </a:ext>
            </a:extLst>
          </p:cNvPr>
          <p:cNvSpPr>
            <a:spLocks noGrp="1"/>
          </p:cNvSpPr>
          <p:nvPr>
            <p:ph type="title"/>
          </p:nvPr>
        </p:nvSpPr>
        <p:spPr/>
        <p:txBody>
          <a:bodyPr/>
          <a:lstStyle/>
          <a:p>
            <a:r>
              <a:rPr lang="cs-CZ" dirty="0"/>
              <a:t>Homeostáza</a:t>
            </a:r>
          </a:p>
        </p:txBody>
      </p:sp>
      <p:sp>
        <p:nvSpPr>
          <p:cNvPr id="3" name="Zástupný obsah 2">
            <a:extLst>
              <a:ext uri="{FF2B5EF4-FFF2-40B4-BE49-F238E27FC236}">
                <a16:creationId xmlns:a16="http://schemas.microsoft.com/office/drawing/2014/main" id="{EF6BEBA9-FF70-A588-A275-2CF6B52A6F30}"/>
              </a:ext>
            </a:extLst>
          </p:cNvPr>
          <p:cNvSpPr>
            <a:spLocks noGrp="1"/>
          </p:cNvSpPr>
          <p:nvPr>
            <p:ph idx="1"/>
          </p:nvPr>
        </p:nvSpPr>
        <p:spPr>
          <a:xfrm>
            <a:off x="666000" y="1449000"/>
            <a:ext cx="10753200" cy="3960000"/>
          </a:xfrm>
        </p:spPr>
        <p:txBody>
          <a:bodyPr/>
          <a:lstStyle/>
          <a:p>
            <a:r>
              <a:rPr lang="cs-CZ" sz="1600" b="1" dirty="0">
                <a:latin typeface="Calibri" panose="020F0502020204030204" pitchFamily="34" charset="0"/>
                <a:cs typeface="Calibri" panose="020F0502020204030204" pitchFamily="34" charset="0"/>
              </a:rPr>
              <a:t>Homeostáza je proces, který udržuje stálost vnitřního prostředí organismu, přestože vnější podmínky se mohou měnit. Tento proces je nezbytný pro život a zahrnuje několik hlavních principů:</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1. Detekce změny: Organismus musí být schopen detekovat změny v okolním prostředí a vnitřních podmínkách. To se děje prostřednictvím různých senzorů v organismu.</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2. Reakce na změnu: Jakmile je změna detekována, organismus musí reagovat tak, aby vrátil své vnitřní prostředí do rovnováhy. Tato reakce může být fyziologická (například změna srdečního tepu nebo uvolnění hormonů) nebo chování (například únik z nebezpečného prostředí).</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3. Kontrola reakce: Homeostáza zahrnuje také kontrolu reakce. To znamená, že organismus musí být schopen regulovat, jak silná bude reakce na změnu v okolním prostředí. Příliš silná nebo nedostatečná reakce by mohla být nebezpečná pro organismus.</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4. Pozitivní a negativní zpětná vazba: Homeostáza je řízena pozitivními a negativními zpětnými vazbami. Pozitivní zpětná vazba zesiluje reakci na změnu, zatímco negativní zpětná vazba ji tlumí a udržuje vnitřní prostředí v rovnováze.</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5. Hierarchická kontrola: Homeostáza je hierarchicky organizována a řízena. Na různých úrovních jsou zapojeny různé orgány a systémy, aby udržely vnitřní rovnováhu.</a:t>
            </a:r>
          </a:p>
        </p:txBody>
      </p:sp>
      <p:sp>
        <p:nvSpPr>
          <p:cNvPr id="4" name="Zástupný symbol pro zápatí 3">
            <a:extLst>
              <a:ext uri="{FF2B5EF4-FFF2-40B4-BE49-F238E27FC236}">
                <a16:creationId xmlns:a16="http://schemas.microsoft.com/office/drawing/2014/main" id="{60E7037F-0F40-6314-4E01-767E0D459431}"/>
              </a:ext>
            </a:extLst>
          </p:cNvPr>
          <p:cNvSpPr>
            <a:spLocks noGrp="1"/>
          </p:cNvSpPr>
          <p:nvPr>
            <p:ph type="ftr" sz="quarter" idx="11"/>
          </p:nvPr>
        </p:nvSpPr>
        <p:spPr/>
        <p:txBody>
          <a:bodyPr/>
          <a:lstStyle/>
          <a:p>
            <a:endParaRPr lang="en-US" dirty="0"/>
          </a:p>
        </p:txBody>
      </p:sp>
      <p:sp>
        <p:nvSpPr>
          <p:cNvPr id="5" name="Zástupný symbol pro číslo snímku 4">
            <a:extLst>
              <a:ext uri="{FF2B5EF4-FFF2-40B4-BE49-F238E27FC236}">
                <a16:creationId xmlns:a16="http://schemas.microsoft.com/office/drawing/2014/main" id="{EEB761E1-0046-96F5-7871-D104191D3DFC}"/>
              </a:ext>
            </a:extLst>
          </p:cNvPr>
          <p:cNvSpPr>
            <a:spLocks noGrp="1"/>
          </p:cNvSpPr>
          <p:nvPr>
            <p:ph type="sldNum" sz="quarter" idx="12"/>
          </p:nvPr>
        </p:nvSpPr>
        <p:spPr/>
        <p:txBody>
          <a:bodyPr/>
          <a:lstStyle/>
          <a:p>
            <a:fld id="{6113E31D-E2AB-40D1-8B51-AFA5AFEF393A}" type="slidenum">
              <a:rPr lang="en-US" smtClean="0"/>
              <a:t>7</a:t>
            </a:fld>
            <a:endParaRPr lang="en-US" dirty="0"/>
          </a:p>
        </p:txBody>
      </p:sp>
    </p:spTree>
    <p:extLst>
      <p:ext uri="{BB962C8B-B14F-4D97-AF65-F5344CB8AC3E}">
        <p14:creationId xmlns:p14="http://schemas.microsoft.com/office/powerpoint/2010/main" val="3920412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16467-9249-45DD-731A-30DB97536781}"/>
              </a:ext>
            </a:extLst>
          </p:cNvPr>
          <p:cNvSpPr>
            <a:spLocks noGrp="1"/>
          </p:cNvSpPr>
          <p:nvPr>
            <p:ph type="title"/>
          </p:nvPr>
        </p:nvSpPr>
        <p:spPr/>
        <p:txBody>
          <a:bodyPr/>
          <a:lstStyle/>
          <a:p>
            <a:r>
              <a:rPr lang="cs-CZ" dirty="0" err="1"/>
              <a:t>Alostáza</a:t>
            </a:r>
            <a:endParaRPr lang="cs-CZ" dirty="0"/>
          </a:p>
        </p:txBody>
      </p:sp>
      <p:sp>
        <p:nvSpPr>
          <p:cNvPr id="3" name="Zástupný obsah 2">
            <a:extLst>
              <a:ext uri="{FF2B5EF4-FFF2-40B4-BE49-F238E27FC236}">
                <a16:creationId xmlns:a16="http://schemas.microsoft.com/office/drawing/2014/main" id="{9E4820FD-718D-A187-532F-3287F14F2204}"/>
              </a:ext>
            </a:extLst>
          </p:cNvPr>
          <p:cNvSpPr>
            <a:spLocks noGrp="1"/>
          </p:cNvSpPr>
          <p:nvPr>
            <p:ph idx="1"/>
          </p:nvPr>
        </p:nvSpPr>
        <p:spPr>
          <a:xfrm>
            <a:off x="719400" y="1601412"/>
            <a:ext cx="10753200" cy="3960000"/>
          </a:xfrm>
        </p:spPr>
        <p:txBody>
          <a:bodyPr/>
          <a:lstStyle/>
          <a:p>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je podobný proces jako homeostáza, ale zahrnuje i změny v reakci na změny v prostředí a vnitřních podmínkách.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zahrnuje následující hlavní principy:</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    Flexibilita: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vyžaduje schopnost organismu přizpůsobovat se měnícím podmínkám a vyvíjet různé reakce na tyto změny. To znamená, že organismus musí být schopen rychle a účinně měnit svou fyziologii a chování podle aktuální situace.</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    Regulace stability: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se zaměřuje na regulaci stability vnitřního prostředí organismu za různých podmínek. To znamená, že organismus se snaží udržet si optimální rovnováhu, i když jsou vnější podmínky nestabilní.</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    Aktivní proces: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je aktivní proces, který vyžaduje energii a úsilí organismu. To znamená, že organismus musí vynakládat energii na to, aby udržel stálost vnitřního prostředí.</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    Komplexnost: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je komplexní proces, který zahrnuje interakci mezi různými systémy v organismu. To znamená, že různé orgány a systémy v organismu spolupracují na udržování stability vnitřního prostředí.</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    Individuální variabilita: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se liší mezi jednotlivými organismy a může se měnit v průběhu života jednotlivce v závislosti na vlivu prostředí a genetických faktorech.</a:t>
            </a:r>
          </a:p>
        </p:txBody>
      </p:sp>
      <p:sp>
        <p:nvSpPr>
          <p:cNvPr id="4" name="Zástupný symbol pro zápatí 3">
            <a:extLst>
              <a:ext uri="{FF2B5EF4-FFF2-40B4-BE49-F238E27FC236}">
                <a16:creationId xmlns:a16="http://schemas.microsoft.com/office/drawing/2014/main" id="{9401A6DF-9DF5-5AA8-CC07-EA6F506E8A84}"/>
              </a:ext>
            </a:extLst>
          </p:cNvPr>
          <p:cNvSpPr>
            <a:spLocks noGrp="1"/>
          </p:cNvSpPr>
          <p:nvPr>
            <p:ph type="ftr" sz="quarter" idx="11"/>
          </p:nvPr>
        </p:nvSpPr>
        <p:spPr/>
        <p:txBody>
          <a:bodyPr/>
          <a:lstStyle/>
          <a:p>
            <a:endParaRPr lang="en-US" dirty="0"/>
          </a:p>
        </p:txBody>
      </p:sp>
      <p:sp>
        <p:nvSpPr>
          <p:cNvPr id="5" name="Zástupný symbol pro číslo snímku 4">
            <a:extLst>
              <a:ext uri="{FF2B5EF4-FFF2-40B4-BE49-F238E27FC236}">
                <a16:creationId xmlns:a16="http://schemas.microsoft.com/office/drawing/2014/main" id="{08EC81FB-F157-92A9-D14F-16BFEC39ACFD}"/>
              </a:ext>
            </a:extLst>
          </p:cNvPr>
          <p:cNvSpPr>
            <a:spLocks noGrp="1"/>
          </p:cNvSpPr>
          <p:nvPr>
            <p:ph type="sldNum" sz="quarter" idx="12"/>
          </p:nvPr>
        </p:nvSpPr>
        <p:spPr/>
        <p:txBody>
          <a:bodyPr/>
          <a:lstStyle/>
          <a:p>
            <a:fld id="{6113E31D-E2AB-40D1-8B51-AFA5AFEF393A}" type="slidenum">
              <a:rPr lang="en-US" smtClean="0"/>
              <a:t>8</a:t>
            </a:fld>
            <a:endParaRPr lang="en-US" dirty="0"/>
          </a:p>
        </p:txBody>
      </p:sp>
    </p:spTree>
    <p:extLst>
      <p:ext uri="{BB962C8B-B14F-4D97-AF65-F5344CB8AC3E}">
        <p14:creationId xmlns:p14="http://schemas.microsoft.com/office/powerpoint/2010/main" val="4052242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CB1588-7C1B-A59A-887E-D3F531403EA3}"/>
              </a:ext>
            </a:extLst>
          </p:cNvPr>
          <p:cNvSpPr>
            <a:spLocks noGrp="1"/>
          </p:cNvSpPr>
          <p:nvPr>
            <p:ph type="title"/>
          </p:nvPr>
        </p:nvSpPr>
        <p:spPr/>
        <p:txBody>
          <a:bodyPr/>
          <a:lstStyle/>
          <a:p>
            <a:r>
              <a:rPr lang="cs-CZ" dirty="0"/>
              <a:t>Homeostáza a </a:t>
            </a:r>
            <a:r>
              <a:rPr lang="cs-CZ" dirty="0" err="1"/>
              <a:t>alostáza</a:t>
            </a:r>
            <a:endParaRPr lang="cs-CZ" dirty="0"/>
          </a:p>
        </p:txBody>
      </p:sp>
      <p:sp>
        <p:nvSpPr>
          <p:cNvPr id="3" name="Zástupný obsah 2">
            <a:extLst>
              <a:ext uri="{FF2B5EF4-FFF2-40B4-BE49-F238E27FC236}">
                <a16:creationId xmlns:a16="http://schemas.microsoft.com/office/drawing/2014/main" id="{B2D6A968-8F87-1343-D672-CE95D2BCA2E8}"/>
              </a:ext>
            </a:extLst>
          </p:cNvPr>
          <p:cNvSpPr>
            <a:spLocks noGrp="1"/>
          </p:cNvSpPr>
          <p:nvPr>
            <p:ph idx="1"/>
          </p:nvPr>
        </p:nvSpPr>
        <p:spPr>
          <a:xfrm>
            <a:off x="719400" y="1601413"/>
            <a:ext cx="10753200" cy="3960000"/>
          </a:xfrm>
        </p:spPr>
        <p:txBody>
          <a:bodyPr/>
          <a:lstStyle/>
          <a:p>
            <a:r>
              <a:rPr lang="cs-CZ" sz="1600" dirty="0">
                <a:latin typeface="Calibri" panose="020F0502020204030204" pitchFamily="34" charset="0"/>
                <a:cs typeface="Calibri" panose="020F0502020204030204" pitchFamily="34" charset="0"/>
              </a:rPr>
              <a:t>Homeostáza a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jsou dva způsoby, jak organismus udržuje stabilitu svého vnitřního prostředí v různých podmínkách, a to přispívá k adaptaci organismu na měnící se prostředí.</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Homeostáza pomáhá organismu udržovat konstantní vnitřní prostředí, a to při kolísání vnějších podmínek, jako jsou teplota, vlhkost a zdroje potravy. Například, když se tělesná teplota zvýší nad normální úroveň, homeostáza pomáhá organismu chladit se </a:t>
            </a:r>
            <a:r>
              <a:rPr lang="cs-CZ" sz="1600" dirty="0" err="1">
                <a:latin typeface="Calibri" panose="020F0502020204030204" pitchFamily="34" charset="0"/>
                <a:cs typeface="Calibri" panose="020F0502020204030204" pitchFamily="34" charset="0"/>
              </a:rPr>
              <a:t>potením</a:t>
            </a:r>
            <a:r>
              <a:rPr lang="cs-CZ" sz="1600" dirty="0">
                <a:latin typeface="Calibri" panose="020F0502020204030204" pitchFamily="34" charset="0"/>
                <a:cs typeface="Calibri" panose="020F0502020204030204" pitchFamily="34" charset="0"/>
              </a:rPr>
              <a:t> nebo zvýšením průtoku krve kůží.</a:t>
            </a:r>
          </a:p>
          <a:p>
            <a:endParaRPr lang="cs-CZ" sz="1600" dirty="0">
              <a:latin typeface="Calibri" panose="020F0502020204030204" pitchFamily="34" charset="0"/>
              <a:cs typeface="Calibri" panose="020F0502020204030204" pitchFamily="34" charset="0"/>
            </a:endParaRPr>
          </a:p>
          <a:p>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je proces, který umožňuje organismu reagovat na změny v prostředí a vnitřních podmínkách. To znamená, že organismus může vyvinout nové fyziologické a behaviorální strategie pro přizpůsobení se novým podmínkám.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může zahrnovat změny v metabolismu, hormonální regulaci, nebo v chování. Například, když se prostředí stane velmi suchým, některé druhy zvířat mohou vyvinout schopnost ukládat vodu v těle, nebo se přizpůsobit k potravnímu deficitu vyhledáváním nových zdrojů potravy.</a:t>
            </a:r>
          </a:p>
          <a:p>
            <a:endParaRPr lang="cs-CZ" sz="1600" dirty="0">
              <a:latin typeface="Calibri" panose="020F0502020204030204" pitchFamily="34" charset="0"/>
              <a:cs typeface="Calibri" panose="020F0502020204030204" pitchFamily="34" charset="0"/>
            </a:endParaRPr>
          </a:p>
          <a:p>
            <a:r>
              <a:rPr lang="cs-CZ" sz="1600" dirty="0">
                <a:latin typeface="Calibri" panose="020F0502020204030204" pitchFamily="34" charset="0"/>
                <a:cs typeface="Calibri" panose="020F0502020204030204" pitchFamily="34" charset="0"/>
              </a:rPr>
              <a:t>Oba procesy spolupracují na tom, aby organismus udržel optimální funkčnost v různých podmínkách. Homeostáza udržuje základní stabilitu a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umožňuje organismu adaptovat se na měnící se prostředí. Tímto způsobem homeostáza a </a:t>
            </a:r>
            <a:r>
              <a:rPr lang="cs-CZ" sz="1600" dirty="0" err="1">
                <a:latin typeface="Calibri" panose="020F0502020204030204" pitchFamily="34" charset="0"/>
                <a:cs typeface="Calibri" panose="020F0502020204030204" pitchFamily="34" charset="0"/>
              </a:rPr>
              <a:t>alostáza</a:t>
            </a:r>
            <a:r>
              <a:rPr lang="cs-CZ" sz="1600" dirty="0">
                <a:latin typeface="Calibri" panose="020F0502020204030204" pitchFamily="34" charset="0"/>
                <a:cs typeface="Calibri" panose="020F0502020204030204" pitchFamily="34" charset="0"/>
              </a:rPr>
              <a:t> umožňují organismu přežít a prosperovat v různých podmínkách a přispívají k evoluci a adaptaci organismů na měnící se prostředí.</a:t>
            </a:r>
          </a:p>
        </p:txBody>
      </p:sp>
      <p:sp>
        <p:nvSpPr>
          <p:cNvPr id="4" name="Zástupný symbol pro zápatí 3">
            <a:extLst>
              <a:ext uri="{FF2B5EF4-FFF2-40B4-BE49-F238E27FC236}">
                <a16:creationId xmlns:a16="http://schemas.microsoft.com/office/drawing/2014/main" id="{7B9E9125-97E2-184B-35D7-393FC866F63A}"/>
              </a:ext>
            </a:extLst>
          </p:cNvPr>
          <p:cNvSpPr>
            <a:spLocks noGrp="1"/>
          </p:cNvSpPr>
          <p:nvPr>
            <p:ph type="ftr" sz="quarter" idx="11"/>
          </p:nvPr>
        </p:nvSpPr>
        <p:spPr/>
        <p:txBody>
          <a:bodyPr/>
          <a:lstStyle/>
          <a:p>
            <a:endParaRPr lang="en-US" dirty="0"/>
          </a:p>
        </p:txBody>
      </p:sp>
      <p:sp>
        <p:nvSpPr>
          <p:cNvPr id="5" name="Zástupný symbol pro číslo snímku 4">
            <a:extLst>
              <a:ext uri="{FF2B5EF4-FFF2-40B4-BE49-F238E27FC236}">
                <a16:creationId xmlns:a16="http://schemas.microsoft.com/office/drawing/2014/main" id="{6DCDE43F-B88D-3774-2584-F8C38D3F2E26}"/>
              </a:ext>
            </a:extLst>
          </p:cNvPr>
          <p:cNvSpPr>
            <a:spLocks noGrp="1"/>
          </p:cNvSpPr>
          <p:nvPr>
            <p:ph type="sldNum" sz="quarter" idx="12"/>
          </p:nvPr>
        </p:nvSpPr>
        <p:spPr/>
        <p:txBody>
          <a:bodyPr/>
          <a:lstStyle/>
          <a:p>
            <a:fld id="{6113E31D-E2AB-40D1-8B51-AFA5AFEF393A}" type="slidenum">
              <a:rPr lang="en-US" smtClean="0"/>
              <a:t>9</a:t>
            </a:fld>
            <a:endParaRPr lang="en-US" dirty="0"/>
          </a:p>
        </p:txBody>
      </p:sp>
    </p:spTree>
    <p:extLst>
      <p:ext uri="{BB962C8B-B14F-4D97-AF65-F5344CB8AC3E}">
        <p14:creationId xmlns:p14="http://schemas.microsoft.com/office/powerpoint/2010/main" val="6944850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Stres VL 4- 12. 2019[20191204141013198].mdb"/>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327</TotalTime>
  <Words>4260</Words>
  <Application>Microsoft Office PowerPoint</Application>
  <PresentationFormat>Širokoúhlá obrazovka</PresentationFormat>
  <Paragraphs>644</Paragraphs>
  <Slides>61</Slides>
  <Notes>29</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61</vt:i4>
      </vt:variant>
    </vt:vector>
  </HeadingPairs>
  <TitlesOfParts>
    <vt:vector size="71" baseType="lpstr">
      <vt:lpstr>Arial</vt:lpstr>
      <vt:lpstr>Calibri</vt:lpstr>
      <vt:lpstr>Cambria Math</vt:lpstr>
      <vt:lpstr>Comic Sans MS</vt:lpstr>
      <vt:lpstr>Symbol</vt:lpstr>
      <vt:lpstr>Tahoma</vt:lpstr>
      <vt:lpstr>Times</vt:lpstr>
      <vt:lpstr>Times New Roman</vt:lpstr>
      <vt:lpstr>Wingdings</vt:lpstr>
      <vt:lpstr>Prezentace_MU_CZ</vt:lpstr>
      <vt:lpstr>Homeostáza, adaptace, stres. Endokrinní orgány I </vt:lpstr>
      <vt:lpstr>Prezentace aplikace PowerPoint</vt:lpstr>
      <vt:lpstr>Prezentace aplikace PowerPoint</vt:lpstr>
      <vt:lpstr>Prezentace aplikace PowerPoint</vt:lpstr>
      <vt:lpstr>Prezentace aplikace PowerPoint</vt:lpstr>
      <vt:lpstr>Prezentace aplikace PowerPoint</vt:lpstr>
      <vt:lpstr>Homeostáza</vt:lpstr>
      <vt:lpstr>Alostáza</vt:lpstr>
      <vt:lpstr>Homeostáza a alostáza</vt:lpstr>
      <vt:lpstr>Ale na jaké prostředí jsme vlastně adaptováni? </vt:lpstr>
      <vt:lpstr>Stres a okolní prostředí = Co je to vlastně stres?</vt:lpstr>
      <vt:lpstr>Prezentace aplikace PowerPoint</vt:lpstr>
      <vt:lpstr>Co si myslí ChatGPT?</vt:lpstr>
      <vt:lpstr>Prezentace aplikace PowerPoint</vt:lpstr>
      <vt:lpstr>Evoluce termínu „stres“</vt:lpstr>
      <vt:lpstr>Prezentace aplikace PowerPoint</vt:lpstr>
      <vt:lpstr>Prezentace aplikace PowerPoint</vt:lpstr>
      <vt:lpstr>Stres a okolní prostředí =  definice? </vt:lpstr>
      <vt:lpstr>Prezentace aplikace PowerPoint</vt:lpstr>
      <vt:lpstr>Prezentace aplikace PowerPoint</vt:lpstr>
      <vt:lpstr>HPA osa</vt:lpstr>
      <vt:lpstr>HPA osa - kortizol</vt:lpstr>
      <vt:lpstr>Prezentace aplikace PowerPoint</vt:lpstr>
      <vt:lpstr>Stres a okolní prostředí = Kde se to děje?</vt:lpstr>
      <vt:lpstr>Stres a řízení organismu? = Úloha tukové tkáně?</vt:lpstr>
      <vt:lpstr>Charakteristiky bílých a hnědých adipocytů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Stres a řízení organismu? = Úloha tukové tkáně?</vt:lpstr>
      <vt:lpstr>Prezentace aplikace PowerPoint</vt:lpstr>
      <vt:lpstr>Prezentace aplikace PowerPoint</vt:lpstr>
      <vt:lpstr>Stres a řízení organismu? = Co to vše znamená?</vt:lpstr>
      <vt:lpstr>Prezentace aplikace PowerPoint</vt:lpstr>
      <vt:lpstr>Prezentace aplikace PowerPoint</vt:lpstr>
      <vt:lpstr>Prezentace aplikace PowerPoint</vt:lpstr>
      <vt:lpstr>Stres a řízení organismu? = Co to vše znamená?  Jak je řízena tělesná distribuce tuku? Jak souvisí tělesná distribuce tuku s celularitou AT? Jak souvisí celularita s termogenezí? Jak s tím vším souvisí sympatoadrenální osa? A HPA osa? Jak s tím souvisí kvalita okolního prostředí? A jde to změřit? </vt:lpstr>
      <vt:lpstr>Stres a řízení organismu?  =  Jak je řízena tělesná distribuce tuku? Jak souvisí tělesná distribuce tuku s celularitou AT? Jak souvisí celularita s termogenezí? Jak s tím vším souvisí sympatoadrenální osa? A HPA osa? Jak s tím souvisí kvalita okolního prostředí? A jde to změřit? </vt:lpstr>
      <vt:lpstr>Dýchatelný vzduch?</vt:lpstr>
      <vt:lpstr>Dýchatelný vzduch</vt:lpstr>
      <vt:lpstr>Dýchatelný vzduch: rekord</vt:lpstr>
      <vt:lpstr>Úkryt: chlad a teplo</vt:lpstr>
      <vt:lpstr>Úkryt: chlad a teplo - rekordy</vt:lpstr>
      <vt:lpstr>Voda?</vt:lpstr>
      <vt:lpstr>Prezentace aplikace PowerPoint</vt:lpstr>
      <vt:lpstr>Příjem potravy?</vt:lpstr>
      <vt:lpstr>Prezentace aplikace PowerPoint</vt:lpstr>
      <vt:lpstr>A co vesmír?</vt:lpstr>
      <vt:lpstr>Prezentace aplikace PowerPoint</vt:lpstr>
      <vt:lpstr>Budeme u toho?</vt:lpstr>
      <vt:lpstr>Prezentace aplikace PowerPoint</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Komenda;Z</dc:creator>
  <cp:lastModifiedBy>Julie</cp:lastModifiedBy>
  <cp:revision>26</cp:revision>
  <cp:lastPrinted>1601-01-01T00:00:00Z</cp:lastPrinted>
  <dcterms:created xsi:type="dcterms:W3CDTF">2018-10-05T10:13:37Z</dcterms:created>
  <dcterms:modified xsi:type="dcterms:W3CDTF">2023-02-22T11:13:14Z</dcterms:modified>
</cp:coreProperties>
</file>