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57"/>
  </p:notesMasterIdLst>
  <p:sldIdLst>
    <p:sldId id="256" r:id="rId2"/>
    <p:sldId id="257" r:id="rId3"/>
    <p:sldId id="258" r:id="rId4"/>
    <p:sldId id="297" r:id="rId5"/>
    <p:sldId id="298" r:id="rId6"/>
    <p:sldId id="299" r:id="rId7"/>
    <p:sldId id="300" r:id="rId8"/>
    <p:sldId id="301" r:id="rId9"/>
    <p:sldId id="305" r:id="rId10"/>
    <p:sldId id="306" r:id="rId11"/>
    <p:sldId id="302" r:id="rId12"/>
    <p:sldId id="303" r:id="rId13"/>
    <p:sldId id="304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307" r:id="rId23"/>
    <p:sldId id="271" r:id="rId24"/>
    <p:sldId id="272" r:id="rId25"/>
    <p:sldId id="273" r:id="rId26"/>
    <p:sldId id="274" r:id="rId27"/>
    <p:sldId id="278" r:id="rId28"/>
    <p:sldId id="279" r:id="rId29"/>
    <p:sldId id="280" r:id="rId30"/>
    <p:sldId id="281" r:id="rId31"/>
    <p:sldId id="282" r:id="rId32"/>
    <p:sldId id="308" r:id="rId33"/>
    <p:sldId id="283" r:id="rId34"/>
    <p:sldId id="284" r:id="rId35"/>
    <p:sldId id="285" r:id="rId36"/>
    <p:sldId id="286" r:id="rId37"/>
    <p:sldId id="287" r:id="rId38"/>
    <p:sldId id="288" r:id="rId39"/>
    <p:sldId id="312" r:id="rId40"/>
    <p:sldId id="314" r:id="rId41"/>
    <p:sldId id="315" r:id="rId42"/>
    <p:sldId id="316" r:id="rId43"/>
    <p:sldId id="317" r:id="rId44"/>
    <p:sldId id="318" r:id="rId45"/>
    <p:sldId id="289" r:id="rId46"/>
    <p:sldId id="290" r:id="rId47"/>
    <p:sldId id="291" r:id="rId48"/>
    <p:sldId id="292" r:id="rId49"/>
    <p:sldId id="293" r:id="rId50"/>
    <p:sldId id="294" r:id="rId51"/>
    <p:sldId id="311" r:id="rId52"/>
    <p:sldId id="295" r:id="rId53"/>
    <p:sldId id="310" r:id="rId54"/>
    <p:sldId id="309" r:id="rId55"/>
    <p:sldId id="296" r:id="rId56"/>
  </p:sldIdLst>
  <p:sldSz cx="12192000" cy="6858000"/>
  <p:notesSz cx="6858000" cy="9144000"/>
  <p:embeddedFontLst>
    <p:embeddedFont>
      <p:font typeface="Tahoma" panose="020B0604030504040204" pitchFamily="34" charset="0"/>
      <p:regular r:id="rId58"/>
      <p:bold r:id="rId5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1.fntdata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2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21746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868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892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906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9f6c8fcd4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9f6c8fcd4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g9f6c8fcd4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8812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1402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99426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9123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9f6c8fcd48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9f6c8fcd48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g9f6c8fcd48_0_6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5437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9497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634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6184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95752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16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3802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4285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1382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9379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7874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50914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43</a:t>
            </a:fld>
            <a:endParaRPr lang="cs-CZ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1984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2971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9f6c8fcd4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9f6c8fcd4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g9f6c8fcd48_0_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46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42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9429e7a3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9429e7a3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59429e7a3c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19644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37303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60023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9f6c8fcd48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g9f6c8fcd48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32406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9f6c8fcd48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9f6c8fcd48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g9f6c8fcd48_0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50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66874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9f6c8fcd4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9f6c8fcd4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g9f6c8fcd48_0_9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52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195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2240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050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f6c8fcd4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9f6c8fcd4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184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f6c8fcd4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9f6c8fcd4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053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729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59429e7a3c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59429e7a3c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159429e7a3c_0_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876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59429e7a3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59429e7a3c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159429e7a3c_0_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703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59429e7a3c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59429e7a3c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159429e7a3c_0_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42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46943" cy="106739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s, text – two columns">
  <p:cSld name="Images, text – two column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body" idx="2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3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4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5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6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2" name="Google Shape;92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slide">
  <p:cSld name="Empty slid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6" name="Google Shape;9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rse slide with image">
  <p:cSld name="Inverse slide with image">
    <p:bg>
      <p:bgPr>
        <a:solidFill>
          <a:srgbClr val="F01928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13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1" name="Google Shape;10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5419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MED slide">
  <p:cSld name="MUNI MED slide">
    <p:bg>
      <p:bgPr>
        <a:solidFill>
          <a:srgbClr val="F01928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2872" y="2014647"/>
            <a:ext cx="4106255" cy="2828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slide">
  <p:cSld name="MUNI slide">
    <p:bg>
      <p:bgPr>
        <a:solidFill>
          <a:schemeClr val="dk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0956" y="2298933"/>
            <a:ext cx="8890088" cy="2260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– inverse">
  <p:cSld name="Title slide – inverse">
    <p:bg>
      <p:bgPr>
        <a:solidFill>
          <a:srgbClr val="F01928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868"/>
            <a:ext cx="1546943" cy="1065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ext">
  <p:cSld name="Heading, subheading and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mparison">
  <p:cSld name="Heading and 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content and text">
  <p:cSld name="Heading, content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719137" y="1695074"/>
            <a:ext cx="5218413" cy="3896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2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 txBox="1">
            <a:spLocks noGrp="1"/>
          </p:cNvSpPr>
          <p:nvPr>
            <p:ph type="body" idx="3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hree columns">
  <p:cSld name="Heading, subheading and three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2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3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4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5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6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7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8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9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3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text without heading">
  <p:cSld name="Content and text without heading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5" name="Google Shape;7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719137" y="692150"/>
            <a:ext cx="5218413" cy="489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3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out heading">
  <p:cSld name="Content without heading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PORUCHY PŘÍJMU POTRAVY</a:t>
            </a:r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1"/>
          </p:nvPr>
        </p:nvSpPr>
        <p:spPr>
          <a:xfrm>
            <a:off x="398502" y="5148033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rPr lang="cs-CZ" sz="2200" dirty="0"/>
              <a:t>MUDr. Barbora </a:t>
            </a:r>
            <a:r>
              <a:rPr lang="cs-CZ" sz="2200" dirty="0" err="1"/>
              <a:t>Móriová</a:t>
            </a:r>
            <a:r>
              <a:rPr lang="cs-CZ" sz="2200" dirty="0"/>
              <a:t>, Mgr. Adéla Látalová, MUDr. Tomáš Mihok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rPr lang="cs-CZ" sz="2200" dirty="0"/>
              <a:t>Psychiatrická klinika, Masarykova univerzita a Fakultní nemocnice Brno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cxnSp>
        <p:nvCxnSpPr>
          <p:cNvPr id="113" name="Google Shape;113;p16"/>
          <p:cNvCxnSpPr/>
          <p:nvPr/>
        </p:nvCxnSpPr>
        <p:spPr>
          <a:xfrm>
            <a:off x="2167467" y="285098"/>
            <a:ext cx="0" cy="1399822"/>
          </a:xfrm>
          <a:prstGeom prst="straightConnector1">
            <a:avLst/>
          </a:prstGeom>
          <a:noFill/>
          <a:ln w="19050" cap="flat" cmpd="sng">
            <a:solidFill>
              <a:srgbClr val="0000D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" name="Google Shape;114;p16"/>
          <p:cNvSpPr txBox="1"/>
          <p:nvPr/>
        </p:nvSpPr>
        <p:spPr>
          <a:xfrm>
            <a:off x="1395046" y="1465385"/>
            <a:ext cx="18473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3">
            <a:alphaModFix/>
          </a:blip>
          <a:srcRect l="50000" t="10048" r="4707"/>
          <a:stretch/>
        </p:blipFill>
        <p:spPr>
          <a:xfrm>
            <a:off x="2286696" y="285098"/>
            <a:ext cx="1736318" cy="1399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130142"/>
            <a:ext cx="10753200" cy="4139998"/>
          </a:xfrm>
        </p:spPr>
        <p:txBody>
          <a:bodyPr/>
          <a:lstStyle/>
          <a:p>
            <a:r>
              <a:rPr lang="cs-CZ" dirty="0"/>
              <a:t>centrální </a:t>
            </a:r>
            <a:r>
              <a:rPr lang="cs-CZ" dirty="0" err="1"/>
              <a:t>opioidní</a:t>
            </a:r>
            <a:r>
              <a:rPr lang="cs-CZ" dirty="0"/>
              <a:t> systém </a:t>
            </a:r>
          </a:p>
          <a:p>
            <a:pPr lvl="1"/>
            <a:r>
              <a:rPr lang="cs-CZ" dirty="0"/>
              <a:t>zprostředkuje pocit slasti, </a:t>
            </a:r>
            <a:r>
              <a:rPr lang="cs-CZ" dirty="0" err="1"/>
              <a:t>hedonické</a:t>
            </a:r>
            <a:r>
              <a:rPr lang="cs-CZ" dirty="0"/>
              <a:t> prožívání jídla</a:t>
            </a:r>
          </a:p>
          <a:p>
            <a:pPr lvl="1"/>
            <a:r>
              <a:rPr lang="cs-CZ" dirty="0"/>
              <a:t>zvýšené hladiny </a:t>
            </a:r>
            <a:r>
              <a:rPr lang="el-GR" dirty="0"/>
              <a:t>β</a:t>
            </a:r>
            <a:r>
              <a:rPr lang="cs-CZ" dirty="0"/>
              <a:t>-endorfinu u MB</a:t>
            </a:r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dopaminergní</a:t>
            </a:r>
            <a:r>
              <a:rPr lang="cs-CZ" dirty="0"/>
              <a:t> aktivita na D2 </a:t>
            </a:r>
            <a:r>
              <a:rPr lang="cs-CZ" dirty="0" err="1"/>
              <a:t>rec</a:t>
            </a:r>
            <a:r>
              <a:rPr lang="cs-CZ" dirty="0"/>
              <a:t>. </a:t>
            </a:r>
            <a:r>
              <a:rPr lang="cs-CZ" dirty="0" err="1"/>
              <a:t>hypothalamu</a:t>
            </a:r>
            <a:endParaRPr lang="cs-CZ" dirty="0"/>
          </a:p>
          <a:p>
            <a:pPr lvl="1"/>
            <a:r>
              <a:rPr lang="cs-CZ" dirty="0" err="1"/>
              <a:t>anorexigenní</a:t>
            </a:r>
            <a:r>
              <a:rPr lang="cs-CZ" dirty="0"/>
              <a:t> efekt + zvýšená fyzická aktivita </a:t>
            </a:r>
          </a:p>
          <a:p>
            <a:pPr lvl="1"/>
            <a:r>
              <a:rPr lang="cs-CZ" dirty="0"/>
              <a:t>efekt antipsychotik? </a:t>
            </a:r>
          </a:p>
        </p:txBody>
      </p:sp>
    </p:spTree>
    <p:extLst>
      <p:ext uri="{BB962C8B-B14F-4D97-AF65-F5344CB8AC3E}">
        <p14:creationId xmlns:p14="http://schemas.microsoft.com/office/powerpoint/2010/main" val="102178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11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279325"/>
            <a:ext cx="10753200" cy="451576"/>
          </a:xfrm>
        </p:spPr>
        <p:txBody>
          <a:bodyPr/>
          <a:lstStyle/>
          <a:p>
            <a:r>
              <a:rPr lang="cs-CZ" b="0" dirty="0"/>
              <a:t>Mozkové</a:t>
            </a:r>
            <a:r>
              <a:rPr lang="cs-CZ" dirty="0"/>
              <a:t> </a:t>
            </a:r>
            <a:r>
              <a:rPr lang="cs-CZ" b="0" dirty="0"/>
              <a:t>léze</a:t>
            </a:r>
            <a:r>
              <a:rPr lang="cs-CZ" dirty="0"/>
              <a:t>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2340002"/>
            <a:ext cx="10753200" cy="4139998"/>
          </a:xfrm>
        </p:spPr>
        <p:txBody>
          <a:bodyPr/>
          <a:lstStyle/>
          <a:p>
            <a:r>
              <a:rPr lang="cs-CZ" dirty="0"/>
              <a:t>poškození </a:t>
            </a:r>
            <a:r>
              <a:rPr lang="cs-CZ" dirty="0" err="1"/>
              <a:t>hypothalamu</a:t>
            </a:r>
            <a:r>
              <a:rPr lang="cs-CZ" dirty="0"/>
              <a:t>, </a:t>
            </a:r>
            <a:r>
              <a:rPr lang="cs-CZ" dirty="0" err="1"/>
              <a:t>mozk</a:t>
            </a:r>
            <a:r>
              <a:rPr lang="cs-CZ" dirty="0"/>
              <a:t>. kmene, pravostranný </a:t>
            </a:r>
            <a:r>
              <a:rPr lang="cs-CZ" dirty="0" err="1"/>
              <a:t>frontáln</a:t>
            </a:r>
            <a:r>
              <a:rPr lang="cs-CZ" dirty="0"/>
              <a:t> a temporální lalok </a:t>
            </a:r>
          </a:p>
          <a:p>
            <a:r>
              <a:rPr lang="cs-CZ" dirty="0"/>
              <a:t>podkorové léze – atypické formy PPP</a:t>
            </a:r>
          </a:p>
          <a:p>
            <a:r>
              <a:rPr lang="cs-CZ" dirty="0"/>
              <a:t>frontální pravostranná léze – napodobuje typickou formu </a:t>
            </a:r>
          </a:p>
        </p:txBody>
      </p:sp>
    </p:spTree>
    <p:extLst>
      <p:ext uri="{BB962C8B-B14F-4D97-AF65-F5344CB8AC3E}">
        <p14:creationId xmlns:p14="http://schemas.microsoft.com/office/powerpoint/2010/main" val="307007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14000" y="1471665"/>
            <a:ext cx="10753200" cy="4139998"/>
          </a:xfrm>
        </p:spPr>
        <p:txBody>
          <a:bodyPr/>
          <a:lstStyle/>
          <a:p>
            <a:r>
              <a:rPr lang="cs-CZ" dirty="0"/>
              <a:t>atypická forma PPP (osobnost) + muž + vyšší věk + neurolog. </a:t>
            </a:r>
            <a:r>
              <a:rPr lang="cs-CZ" dirty="0" err="1"/>
              <a:t>symptomatika</a:t>
            </a:r>
            <a:r>
              <a:rPr lang="cs-CZ" dirty="0"/>
              <a:t> … </a:t>
            </a:r>
            <a:r>
              <a:rPr lang="cs-CZ" b="1" dirty="0">
                <a:solidFill>
                  <a:srgbClr val="FF0000"/>
                </a:solidFill>
              </a:rPr>
              <a:t>CAVE!!!!</a:t>
            </a:r>
          </a:p>
          <a:p>
            <a:pPr marL="5080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antiepileptika – PPP u epilepsie, BAP, </a:t>
            </a:r>
            <a:r>
              <a:rPr lang="cs-CZ" dirty="0" err="1">
                <a:solidFill>
                  <a:schemeClr val="tx1"/>
                </a:solidFill>
              </a:rPr>
              <a:t>disoc</a:t>
            </a:r>
            <a:r>
              <a:rPr lang="cs-CZ" dirty="0">
                <a:solidFill>
                  <a:schemeClr val="tx1"/>
                </a:solidFill>
              </a:rPr>
              <a:t>. poruchy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gurmánský syndrom – opět front. a temp. lalok </a:t>
            </a:r>
            <a:r>
              <a:rPr lang="cs-CZ" dirty="0" err="1">
                <a:solidFill>
                  <a:schemeClr val="tx1"/>
                </a:solidFill>
              </a:rPr>
              <a:t>l.dx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491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843702"/>
            <a:ext cx="10753200" cy="5292693"/>
          </a:xfrm>
        </p:spPr>
        <p:txBody>
          <a:bodyPr/>
          <a:lstStyle/>
          <a:p>
            <a:r>
              <a:rPr lang="cs-CZ" dirty="0"/>
              <a:t>atrofie mozku – vejce či slepice? </a:t>
            </a:r>
          </a:p>
          <a:p>
            <a:pPr lvl="1"/>
            <a:r>
              <a:rPr lang="cs-CZ" dirty="0"/>
              <a:t>více u MA než u MB </a:t>
            </a:r>
          </a:p>
          <a:p>
            <a:pPr marL="50800" indent="0">
              <a:buNone/>
            </a:pPr>
            <a:endParaRPr lang="cs-CZ" dirty="0"/>
          </a:p>
          <a:p>
            <a:r>
              <a:rPr lang="cs-CZ" dirty="0"/>
              <a:t>funkční změny (PET, </a:t>
            </a:r>
            <a:r>
              <a:rPr lang="cs-CZ" dirty="0" err="1"/>
              <a:t>fMRI</a:t>
            </a:r>
            <a:r>
              <a:rPr lang="cs-CZ" dirty="0"/>
              <a:t>) - ↓ celkové aktivity ve front. a temp. laloku </a:t>
            </a:r>
          </a:p>
          <a:p>
            <a:pPr lvl="1"/>
            <a:r>
              <a:rPr lang="cs-CZ" dirty="0"/>
              <a:t>ALE - ↑ aktivity mediální frontální kůry a cingula u MA i MB v reakci na jídlo (zejm. „nezdravé“)</a:t>
            </a:r>
          </a:p>
          <a:p>
            <a:pPr lvl="1"/>
            <a:r>
              <a:rPr lang="cs-CZ" dirty="0"/>
              <a:t>obdobný nález u závislostí, OCD </a:t>
            </a:r>
          </a:p>
          <a:p>
            <a:pPr marL="558800" lvl="1" indent="0">
              <a:buNone/>
            </a:pPr>
            <a:endParaRPr lang="cs-CZ" dirty="0"/>
          </a:p>
          <a:p>
            <a:r>
              <a:rPr lang="cs-CZ" dirty="0"/>
              <a:t>realimentace -&gt; restituce bílé hmoty, </a:t>
            </a:r>
            <a:r>
              <a:rPr lang="cs-CZ" dirty="0" err="1"/>
              <a:t>parc</a:t>
            </a:r>
            <a:r>
              <a:rPr lang="cs-CZ" dirty="0"/>
              <a:t>. restituce kůry </a:t>
            </a:r>
          </a:p>
          <a:p>
            <a:pPr lvl="1"/>
            <a:r>
              <a:rPr lang="cs-CZ" dirty="0"/>
              <a:t>podobně u funkčních změn </a:t>
            </a:r>
          </a:p>
          <a:p>
            <a:pPr marL="508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42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14</a:t>
            </a:fld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PPP - etiopatogeneze</a:t>
            </a:r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1"/>
          </p:nvPr>
        </p:nvSpPr>
        <p:spPr>
          <a:xfrm>
            <a:off x="720000" y="750100"/>
            <a:ext cx="10753200" cy="50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037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dk2"/>
              </a:solidFill>
            </a:endParaRPr>
          </a:p>
          <a:p>
            <a: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dk2"/>
              </a:solidFill>
            </a:endParaRPr>
          </a:p>
          <a:p>
            <a:pPr marL="503999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dirty="0"/>
              <a:t>1. genetická predispozice</a:t>
            </a:r>
            <a:endParaRPr sz="2400" dirty="0"/>
          </a:p>
          <a:p>
            <a:pPr marL="91440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ts val="2400"/>
              <a:buNone/>
            </a:pPr>
            <a:r>
              <a:rPr lang="cs-CZ" sz="2400" dirty="0"/>
              <a:t>- prim. kortikální dysfunkce nehomeostatického řízení příjmu potravy</a:t>
            </a:r>
            <a:endParaRPr sz="2400" dirty="0"/>
          </a:p>
          <a:p>
            <a:pPr marL="91440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ts val="2400"/>
              <a:buNone/>
            </a:pPr>
            <a:r>
              <a:rPr lang="cs-CZ" sz="2400" dirty="0"/>
              <a:t>- deficit </a:t>
            </a:r>
            <a:r>
              <a:rPr lang="cs-CZ" sz="2400" dirty="0" err="1"/>
              <a:t>seberegulačního</a:t>
            </a:r>
            <a:r>
              <a:rPr lang="cs-CZ" sz="2400" dirty="0"/>
              <a:t> systému</a:t>
            </a:r>
            <a:endParaRPr sz="2400" dirty="0"/>
          </a:p>
          <a:p>
            <a:pPr marL="503999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dirty="0"/>
              <a:t>2. osobnostní struktura </a:t>
            </a:r>
            <a:endParaRPr sz="2400" dirty="0"/>
          </a:p>
          <a:p>
            <a:pPr marL="503999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dirty="0"/>
              <a:t>3. sociální faktory, životní události, rodinná konstelace</a:t>
            </a:r>
            <a:endParaRPr sz="2400" dirty="0"/>
          </a:p>
          <a:p>
            <a:pPr marL="503999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dirty="0"/>
              <a:t>4. STRES</a:t>
            </a:r>
            <a:endParaRPr sz="2400" dirty="0"/>
          </a:p>
          <a:p>
            <a:pPr marL="503999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dirty="0"/>
              <a:t>5. nemoc + její udržující faktory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15</a:t>
            </a:fld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PPP - začátek</a:t>
            </a:r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037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>
                <a:solidFill>
                  <a:schemeClr val="dk2"/>
                </a:solidFill>
              </a:rPr>
              <a:t>Typický začátek</a:t>
            </a:r>
            <a:endParaRPr sz="2800" dirty="0">
              <a:solidFill>
                <a:schemeClr val="dk2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omezení sociálních kontaktů</a:t>
            </a:r>
            <a:endParaRPr sz="22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zvýšené zabývání se jídlem</a:t>
            </a:r>
            <a:endParaRPr sz="18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výkyvy nálady, podrážděnost</a:t>
            </a:r>
            <a:endParaRPr sz="22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snížená schopnost soustředit se</a:t>
            </a:r>
            <a:endParaRPr sz="1800" dirty="0"/>
          </a:p>
          <a:p>
            <a:pPr marL="503999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1800" dirty="0"/>
          </a:p>
          <a:p>
            <a:pPr marL="46037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>
                <a:solidFill>
                  <a:schemeClr val="dk2"/>
                </a:solidFill>
              </a:rPr>
              <a:t>Lékař prvního kontaktu - </a:t>
            </a:r>
            <a:r>
              <a:rPr lang="cs-CZ" sz="2200" dirty="0"/>
              <a:t>PLDD/PL, gynekolog, psychiatr, ostatní specializace</a:t>
            </a: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3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16</a:t>
            </a:fld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body" idx="1"/>
          </p:nvPr>
        </p:nvSpPr>
        <p:spPr>
          <a:xfrm>
            <a:off x="720000" y="1692001"/>
            <a:ext cx="10753200" cy="43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>
                <a:solidFill>
                  <a:schemeClr val="dk2"/>
                </a:solidFill>
              </a:rPr>
              <a:t>Celoživotní prevalence: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Ženy: 0,5 - 2,2% 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Muži: 0,3% </a:t>
            </a:r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Incidence – 5-8/100 000, stabilizovala se v období 70. let 20. stol. </a:t>
            </a:r>
          </a:p>
          <a:p>
            <a:pPr marL="72000" lvl="1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rPr lang="cs-CZ" sz="2800" dirty="0">
                <a:solidFill>
                  <a:schemeClr val="dk2"/>
                </a:solidFill>
              </a:rPr>
              <a:t>Vývoj a průběh: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Rozvoj obvykle mezi 12 – 15 lety, 1. hospitalizace v 15-19 letech</a:t>
            </a:r>
            <a:endParaRPr dirty="0"/>
          </a:p>
          <a:p>
            <a:pPr marL="1021586" lvl="2" indent="-199389" algn="l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SzPts val="1360"/>
              <a:buFont typeface="Arial"/>
              <a:buNone/>
            </a:pPr>
            <a:endParaRPr sz="1700"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Úplná remise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Parciální remise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Chronický průběh</a:t>
            </a:r>
            <a:endParaRPr dirty="0"/>
          </a:p>
          <a:p>
            <a:pPr marL="581025" lvl="1" indent="-1158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Mortalita: &gt;10% (maligní arytmie, sebevražda)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  <p:pic>
        <p:nvPicPr>
          <p:cNvPr id="162" name="Google Shape;16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00" y="152400"/>
            <a:ext cx="9322524" cy="645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18</a:t>
            </a:fld>
            <a:endParaRPr/>
          </a:p>
        </p:txBody>
      </p:sp>
      <p:pic>
        <p:nvPicPr>
          <p:cNvPr id="169" name="Google Shape;16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00" y="152400"/>
            <a:ext cx="9753600" cy="548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  <p:pic>
        <p:nvPicPr>
          <p:cNvPr id="176" name="Google Shape;17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175" y="528150"/>
            <a:ext cx="3735950" cy="5601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2950" y="1135075"/>
            <a:ext cx="4762500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MKN-10</a:t>
            </a:r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720000" y="1535723"/>
            <a:ext cx="10753200" cy="4296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>
                <a:solidFill>
                  <a:srgbClr val="0000DC"/>
                </a:solidFill>
              </a:rPr>
              <a:t>F50 Poruchy příjmu jídla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F50.0 Mentální anorexie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F50.1 Atypická mentální anorexie, </a:t>
            </a:r>
            <a:r>
              <a:rPr lang="cs-CZ" sz="2400" dirty="0" err="1"/>
              <a:t>Adonisův</a:t>
            </a:r>
            <a:r>
              <a:rPr lang="cs-CZ" sz="2400" dirty="0"/>
              <a:t> komplex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F50.2 Mentální bulimie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F50.3 Atypická mentální bulimie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F50.4 Přejídání spojené s jinými psychickými poruchami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F50.5 Zvracení spojené s jinými psychickými poruchami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F50.8 Jiné poruchy příjmu jídla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F50.9 Porucha příjmu jídla nespecifikovaná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20</a:t>
            </a:fld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Závažnost: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Mírná: BMI 17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Středně těžká: BMI 16 - 16.99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Těžká: BMI 15 – 15.99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Extrémně těžká: BMI &lt; 15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Poruchy přijmu potravy</a:t>
            </a:r>
            <a:endParaRPr dirty="0"/>
          </a:p>
        </p:txBody>
      </p:sp>
      <p:sp>
        <p:nvSpPr>
          <p:cNvPr id="191" name="Google Shape;191;p2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21</a:t>
            </a:fld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/>
          </a:p>
        </p:txBody>
      </p:sp>
      <p:sp>
        <p:nvSpPr>
          <p:cNvPr id="193" name="Google Shape;193;p26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038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>
                <a:solidFill>
                  <a:schemeClr val="dk2"/>
                </a:solidFill>
              </a:rPr>
              <a:t>Restriktivní typ (F50.01) </a:t>
            </a:r>
            <a:endParaRPr dirty="0"/>
          </a:p>
          <a:p>
            <a:pPr marL="388938" lvl="1" indent="-24923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 dirty="0"/>
              <a:t>Ztráty hmotnosti je dosahováno především dietami, půstem a/nebo nadměrným cvičením</a:t>
            </a:r>
            <a:endParaRPr dirty="0"/>
          </a:p>
          <a:p>
            <a:pPr marL="46038" lvl="1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rPr lang="cs-CZ" sz="2800" dirty="0">
                <a:solidFill>
                  <a:schemeClr val="dk2"/>
                </a:solidFill>
              </a:rPr>
              <a:t>Purgativní typ (F50.02)</a:t>
            </a:r>
            <a:endParaRPr dirty="0"/>
          </a:p>
          <a:p>
            <a:pPr marL="388938" lvl="1" indent="-24923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 dirty="0"/>
              <a:t>vyprovokované zvracení, zneužívání projímadel a diuretik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22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 b="0" dirty="0"/>
              <a:t>Diagnostická kritéria MA – MKN-10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86350" lvl="0" indent="-514350">
              <a:lnSpc>
                <a:spcPct val="100000"/>
              </a:lnSpc>
              <a:buSzPts val="2400"/>
              <a:buAutoNum type="alphaUcPeriod"/>
            </a:pPr>
            <a:r>
              <a:rPr lang="cs-CZ" sz="2400" dirty="0"/>
              <a:t>Přetrvávající omezení energetického příjmu, které vede k výrazně nízké tělesné hmotnosti</a:t>
            </a:r>
          </a:p>
          <a:p>
            <a:pPr marL="1071563" lvl="0" indent="-349250">
              <a:lnSpc>
                <a:spcPct val="100000"/>
              </a:lnSpc>
              <a:spcBef>
                <a:spcPts val="600"/>
              </a:spcBef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 dirty="0">
                <a:solidFill>
                  <a:srgbClr val="595959"/>
                </a:solidFill>
              </a:rPr>
              <a:t>Tělesná váha minimálně 15% pod předpokládanou, </a:t>
            </a:r>
            <a:r>
              <a:rPr lang="cs-CZ" sz="2400" dirty="0">
                <a:solidFill>
                  <a:schemeClr val="accent2"/>
                </a:solidFill>
              </a:rPr>
              <a:t>BMI &lt; 17.5</a:t>
            </a:r>
          </a:p>
          <a:p>
            <a:pPr marL="565150" indent="-514350">
              <a:buFont typeface="+mj-lt"/>
              <a:buAutoNum type="alphaUcPeriod" startAt="2"/>
            </a:pPr>
            <a:r>
              <a:rPr lang="cs-CZ" sz="2400" dirty="0"/>
              <a:t>Pacient si snižuje váhu sám/sama – dietami, zvracením …</a:t>
            </a:r>
          </a:p>
          <a:p>
            <a:pPr marL="565150" lvl="0" indent="-514350">
              <a:buFont typeface="+mj-lt"/>
              <a:buAutoNum type="alphaUcPeriod" startAt="2"/>
            </a:pPr>
            <a:r>
              <a:rPr lang="cs-CZ" sz="2400" dirty="0"/>
              <a:t>Psychopatologie - intenzivní obava z nárůstu hmotnosti</a:t>
            </a:r>
          </a:p>
          <a:p>
            <a:pPr marL="565150" lvl="0" indent="-514350">
              <a:buFont typeface="+mj-lt"/>
              <a:buAutoNum type="alphaUcPeriod" startAt="2"/>
            </a:pPr>
            <a:r>
              <a:rPr lang="cs-CZ" sz="2400" dirty="0"/>
              <a:t>Přidružené endokrinní poruchy – amenorea, ztráta sexuálního zájmu </a:t>
            </a:r>
          </a:p>
          <a:p>
            <a:pPr marL="565150" lvl="0" indent="-514350">
              <a:buFont typeface="+mj-lt"/>
              <a:buAutoNum type="alphaUcPeriod" startAt="2"/>
            </a:pPr>
            <a:r>
              <a:rPr lang="cs-CZ" sz="2400" dirty="0"/>
              <a:t>Začátek před pubertou = primární amenorea, obecně </a:t>
            </a:r>
            <a:r>
              <a:rPr lang="cs-CZ" sz="2400" dirty="0" err="1"/>
              <a:t>opožden</a:t>
            </a:r>
            <a:r>
              <a:rPr lang="cs-CZ" sz="2400" dirty="0"/>
              <a:t> či zastaven růst </a:t>
            </a:r>
          </a:p>
          <a:p>
            <a:pPr marL="565150" indent="-514350">
              <a:buFont typeface="+mj-lt"/>
              <a:buAutoNum type="alphaUcPeriod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07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23</a:t>
            </a:fld>
            <a:endParaRPr/>
          </a:p>
        </p:txBody>
      </p:sp>
      <p:sp>
        <p:nvSpPr>
          <p:cNvPr id="232" name="Google Shape;232;p3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 b="0"/>
          </a:p>
        </p:txBody>
      </p:sp>
      <p:sp>
        <p:nvSpPr>
          <p:cNvPr id="233" name="Google Shape;233;p31"/>
          <p:cNvSpPr txBox="1">
            <a:spLocks noGrp="1"/>
          </p:cNvSpPr>
          <p:nvPr>
            <p:ph type="body" idx="1"/>
          </p:nvPr>
        </p:nvSpPr>
        <p:spPr>
          <a:xfrm>
            <a:off x="720000" y="15199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solidFill>
                  <a:schemeClr val="dk2"/>
                </a:solidFill>
              </a:rPr>
              <a:t>Obecná psychopatologie</a:t>
            </a:r>
            <a:endParaRPr>
              <a:solidFill>
                <a:schemeClr val="dk2"/>
              </a:solidFill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61E"/>
              </a:buClr>
              <a:buSzPts val="3000"/>
              <a:buChar char="-"/>
            </a:pPr>
            <a:r>
              <a:rPr lang="cs-CZ" sz="3000">
                <a:solidFill>
                  <a:srgbClr val="4F261E"/>
                </a:solidFill>
              </a:rPr>
              <a:t>Výkyvy nálady </a:t>
            </a:r>
            <a:endParaRPr sz="30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omezení sociálních kontaktů</a:t>
            </a:r>
            <a:endParaRPr sz="26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narušeno je soustředění</a:t>
            </a:r>
            <a:endParaRPr sz="26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sebepoškozování, suicidalita</a:t>
            </a:r>
            <a:endParaRPr sz="2600">
              <a:solidFill>
                <a:srgbClr val="4F261E"/>
              </a:solidFill>
            </a:endParaRPr>
          </a:p>
          <a:p>
            <a:pPr marL="74295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600">
              <a:solidFill>
                <a:srgbClr val="4F261E"/>
              </a:solidFill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F261E"/>
              </a:buClr>
              <a:buSzPts val="3000"/>
              <a:buChar char="-"/>
            </a:pPr>
            <a:r>
              <a:rPr lang="cs-CZ" sz="3000">
                <a:solidFill>
                  <a:srgbClr val="4F261E"/>
                </a:solidFill>
              </a:rPr>
              <a:t>Osobnostní rysy </a:t>
            </a:r>
            <a:endParaRPr sz="30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3000">
                <a:solidFill>
                  <a:srgbClr val="4F261E"/>
                </a:solidFill>
              </a:rPr>
              <a:t>anankastické, narcistní</a:t>
            </a:r>
            <a:endParaRPr sz="30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pacienti popírají závažnost příznaků</a:t>
            </a:r>
            <a:endParaRPr sz="2600">
              <a:solidFill>
                <a:srgbClr val="4F261E"/>
              </a:solidFill>
            </a:endParaRPr>
          </a:p>
          <a:p>
            <a:pPr marL="914400" lvl="1" indent="-393700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tendence lhát a manipulovat s okolím</a:t>
            </a:r>
            <a:endParaRPr sz="2600">
              <a:solidFill>
                <a:srgbClr val="4F261E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239" name="Google Shape;239;p3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24</a:t>
            </a:fld>
            <a:endParaRPr/>
          </a:p>
        </p:txBody>
      </p:sp>
      <p:sp>
        <p:nvSpPr>
          <p:cNvPr id="240" name="Google Shape;240;p3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/>
          </a:p>
        </p:txBody>
      </p:sp>
      <p:sp>
        <p:nvSpPr>
          <p:cNvPr id="241" name="Google Shape;241;p3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Diferenciální diagnóza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Jiné somatické onemocnění: gastrointestinální onemocnění, hypertyreóza, skryté nádory, AIDS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Deprese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Schizofrenie</a:t>
            </a:r>
            <a:endParaRPr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Abusus psychoaktivních látek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Sociálně úzkostná porucha, OCD, tělesná dysmorfofobická porucha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Mentální bulimie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247" name="Google Shape;247;p3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25</a:t>
            </a:fld>
            <a:endParaRPr/>
          </a:p>
        </p:txBody>
      </p:sp>
      <p:sp>
        <p:nvSpPr>
          <p:cNvPr id="248" name="Google Shape;248;p3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anorexie</a:t>
            </a:r>
            <a:endParaRPr/>
          </a:p>
        </p:txBody>
      </p:sp>
      <p:sp>
        <p:nvSpPr>
          <p:cNvPr id="249" name="Google Shape;249;p3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Komorbidita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Bipolární porucha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Deprese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Úzkostné poruchy, </a:t>
            </a:r>
            <a:r>
              <a:rPr lang="cs-CZ" sz="2400"/>
              <a:t>OCD</a:t>
            </a:r>
            <a:r>
              <a:rPr lang="cs-CZ" sz="2400">
                <a:solidFill>
                  <a:srgbClr val="595959"/>
                </a:solidFill>
              </a:rPr>
              <a:t> (zejména u pacientů s restriktivním typem)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Poruchy užívání látek </a:t>
            </a:r>
            <a:r>
              <a:rPr lang="cs-CZ" sz="2400">
                <a:solidFill>
                  <a:srgbClr val="595959"/>
                </a:solidFill>
              </a:rPr>
              <a:t>(zejména u pacientů s purgativním typem)</a:t>
            </a:r>
            <a:endParaRPr sz="2300"/>
          </a:p>
          <a:p>
            <a:pPr marL="3240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255" name="Google Shape;255;p3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26</a:t>
            </a:fld>
            <a:endParaRPr/>
          </a:p>
        </p:txBody>
      </p:sp>
      <p:sp>
        <p:nvSpPr>
          <p:cNvPr id="256" name="Google Shape;256;p3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/>
              <a:t>Mentální bulimie – MKN-10</a:t>
            </a:r>
            <a:endParaRPr dirty="0"/>
          </a:p>
        </p:txBody>
      </p:sp>
      <p:sp>
        <p:nvSpPr>
          <p:cNvPr id="257" name="Google Shape;257;p34"/>
          <p:cNvSpPr txBox="1">
            <a:spLocks noGrp="1"/>
          </p:cNvSpPr>
          <p:nvPr>
            <p:ph type="body" idx="1"/>
          </p:nvPr>
        </p:nvSpPr>
        <p:spPr>
          <a:xfrm>
            <a:off x="704039" y="2088002"/>
            <a:ext cx="10753200" cy="402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86350" lvl="0" indent="-514350">
              <a:lnSpc>
                <a:spcPct val="100000"/>
              </a:lnSpc>
              <a:buSzPts val="2400"/>
              <a:buAutoNum type="alphaUcPeriod"/>
            </a:pPr>
            <a:r>
              <a:rPr lang="cs-CZ" sz="2400" dirty="0"/>
              <a:t>Neustálé zabývání se jídlem, záchvaty přejídání</a:t>
            </a:r>
            <a:endParaRPr lang="cs-CZ" sz="2400" dirty="0">
              <a:solidFill>
                <a:schemeClr val="accent2"/>
              </a:solidFill>
            </a:endParaRPr>
          </a:p>
          <a:p>
            <a:pPr marL="565150" indent="-514350">
              <a:buFont typeface="+mj-lt"/>
              <a:buAutoNum type="alphaUcPeriod" startAt="2"/>
            </a:pPr>
            <a:r>
              <a:rPr lang="cs-CZ" sz="2400" dirty="0"/>
              <a:t>Kompenzační mechanismy – zvracení, laxativa, </a:t>
            </a:r>
            <a:r>
              <a:rPr lang="cs-CZ" sz="2400" dirty="0" err="1"/>
              <a:t>haldovky</a:t>
            </a:r>
            <a:r>
              <a:rPr lang="cs-CZ" sz="2400" dirty="0"/>
              <a:t>, anorektika, diuretika, hormony ŠŽ, inzulin</a:t>
            </a:r>
          </a:p>
          <a:p>
            <a:pPr marL="565150" lvl="0" indent="-514350">
              <a:buFont typeface="+mj-lt"/>
              <a:buAutoNum type="alphaUcPeriod" startAt="2"/>
            </a:pPr>
            <a:r>
              <a:rPr lang="cs-CZ" sz="2400" dirty="0"/>
              <a:t>Psychopatologie - intenzivní obava z nárůstu hmotnosti, zkreslené vnímání těla </a:t>
            </a:r>
          </a:p>
          <a:p>
            <a:pPr marL="414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často se vyvíjí z MA </a:t>
            </a:r>
          </a:p>
          <a:p>
            <a:pPr marL="414900" indent="-342900"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v DSM-IV - symptomy se musí opakovat minimálně jednou týdně po dobu 3 měsíců</a:t>
            </a:r>
          </a:p>
          <a:p>
            <a:pPr marL="414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Tx/>
              <a:buChar char="-"/>
            </a:pPr>
            <a:endParaRPr lang="cs-CZ" sz="2400" dirty="0">
              <a:solidFill>
                <a:srgbClr val="595959"/>
              </a:solidFill>
            </a:endParaRPr>
          </a:p>
          <a:p>
            <a:pPr marL="1246188" lvl="1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endParaRPr dirty="0"/>
          </a:p>
          <a:p>
            <a:pPr marL="3240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endParaRPr dirty="0">
              <a:solidFill>
                <a:schemeClr val="accent1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27</a:t>
            </a:fld>
            <a:endParaRPr/>
          </a:p>
        </p:txBody>
      </p:sp>
      <p:sp>
        <p:nvSpPr>
          <p:cNvPr id="288" name="Google Shape;288;p3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bulimie</a:t>
            </a:r>
            <a:endParaRPr b="0"/>
          </a:p>
        </p:txBody>
      </p:sp>
      <p:sp>
        <p:nvSpPr>
          <p:cNvPr id="289" name="Google Shape;289;p3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solidFill>
                  <a:schemeClr val="dk2"/>
                </a:solidFill>
              </a:rPr>
              <a:t>Obecná psychopatologie</a:t>
            </a:r>
            <a:endParaRPr>
              <a:solidFill>
                <a:schemeClr val="dk2"/>
              </a:solidFill>
            </a:endParaRPr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emoční dysregulace, afektivní labilita</a:t>
            </a:r>
            <a:endParaRPr sz="2600">
              <a:solidFill>
                <a:srgbClr val="4F261E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perfekcionizmus, OCD osobnost, kult štíhlosti</a:t>
            </a:r>
            <a:endParaRPr sz="2600">
              <a:solidFill>
                <a:srgbClr val="4F261E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poruchy nálady</a:t>
            </a:r>
            <a:endParaRPr sz="2600">
              <a:solidFill>
                <a:srgbClr val="4F261E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4F261E"/>
              </a:buClr>
              <a:buSzPts val="2600"/>
              <a:buChar char="-"/>
            </a:pPr>
            <a:r>
              <a:rPr lang="cs-CZ" sz="2600">
                <a:solidFill>
                  <a:srgbClr val="4F261E"/>
                </a:solidFill>
              </a:rPr>
              <a:t>sebepoškozování, suicidalita</a:t>
            </a:r>
            <a:endParaRPr sz="2600">
              <a:solidFill>
                <a:srgbClr val="4F261E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295" name="Google Shape;295;p3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28</a:t>
            </a:fld>
            <a:endParaRPr/>
          </a:p>
        </p:txBody>
      </p:sp>
      <p:sp>
        <p:nvSpPr>
          <p:cNvPr id="296" name="Google Shape;296;p3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bulimie</a:t>
            </a:r>
            <a:endParaRPr/>
          </a:p>
        </p:txBody>
      </p:sp>
      <p:sp>
        <p:nvSpPr>
          <p:cNvPr id="297" name="Google Shape;297;p39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Závažnost </a:t>
            </a:r>
            <a:r>
              <a:rPr lang="cs-CZ" sz="2400"/>
              <a:t>se určuje podle frekvence nevhodného kompenzačního chování</a:t>
            </a:r>
            <a:endParaRPr/>
          </a:p>
          <a:p>
            <a:pPr marL="757238" lvl="1" indent="-25717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Mírná: 1 – 3 epizody za týden</a:t>
            </a:r>
            <a:endParaRPr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Středně těžká: 4 – 7 epizod za týden</a:t>
            </a:r>
            <a:endParaRPr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Těžká: 8 – 13 epizod za týden</a:t>
            </a:r>
            <a:endParaRPr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Extrémně těžká: 14 a více epizod za týden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303" name="Google Shape;303;p4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29</a:t>
            </a:fld>
            <a:endParaRPr/>
          </a:p>
        </p:txBody>
      </p:sp>
      <p:sp>
        <p:nvSpPr>
          <p:cNvPr id="304" name="Google Shape;304;p4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bulimie</a:t>
            </a:r>
            <a:endParaRPr/>
          </a:p>
        </p:txBody>
      </p:sp>
      <p:sp>
        <p:nvSpPr>
          <p:cNvPr id="305" name="Google Shape;305;p4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Celoživotní prevalence:</a:t>
            </a:r>
            <a:endParaRPr sz="240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Ženy: 1,1 – 2,8 %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Muži: 0,1 – 0,2 %</a:t>
            </a:r>
            <a:endParaRPr/>
          </a:p>
          <a:p>
            <a:pPr marL="72000" lvl="1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chemeClr val="dk2"/>
              </a:solidFill>
            </a:endParaRPr>
          </a:p>
          <a:p>
            <a:pPr marL="72000" lvl="1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Vývoj a průběh: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Počátek nejčastěji mezi 16 - 25 lety</a:t>
            </a:r>
            <a:endParaRPr/>
          </a:p>
          <a:p>
            <a:pPr marL="757238" lvl="1" indent="-111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endParaRPr sz="230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Úplná remise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Parciální remise</a:t>
            </a:r>
            <a:endParaRPr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Chronický průběh</a:t>
            </a:r>
            <a:endParaRPr/>
          </a:p>
          <a:p>
            <a:pPr marL="757238" lvl="1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/>
              <a:t>PPP- základní </a:t>
            </a:r>
            <a:r>
              <a:rPr lang="cs-CZ" b="0" dirty="0" err="1"/>
              <a:t>symptomatika</a:t>
            </a:r>
            <a:endParaRPr b="0" dirty="0"/>
          </a:p>
        </p:txBody>
      </p:sp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/>
              <a:t>patologické jídelní chování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/>
              <a:t>strach z přibírání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/>
              <a:t>zkreslené vnímání tělesného rámce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311" name="Google Shape;311;p4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30</a:t>
            </a:fld>
            <a:endParaRPr/>
          </a:p>
        </p:txBody>
      </p:sp>
      <p:sp>
        <p:nvSpPr>
          <p:cNvPr id="312" name="Google Shape;312;p4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bulimie</a:t>
            </a:r>
            <a:endParaRPr/>
          </a:p>
        </p:txBody>
      </p:sp>
      <p:sp>
        <p:nvSpPr>
          <p:cNvPr id="313" name="Google Shape;313;p4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Diferenciální diagnóza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Mentální anorexie, purgativní typ</a:t>
            </a:r>
            <a:endParaRPr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Psychogenní přejídání</a:t>
            </a:r>
            <a:endParaRPr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Hraniční porucha osobnosti</a:t>
            </a:r>
            <a:endParaRPr sz="230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Somatické onemocnění</a:t>
            </a:r>
            <a:endParaRPr sz="23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31</a:t>
            </a:fld>
            <a:endParaRPr/>
          </a:p>
        </p:txBody>
      </p:sp>
      <p:sp>
        <p:nvSpPr>
          <p:cNvPr id="319" name="Google Shape;319;p4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Mentální bulimie</a:t>
            </a:r>
            <a:endParaRPr/>
          </a:p>
        </p:txBody>
      </p:sp>
      <p:sp>
        <p:nvSpPr>
          <p:cNvPr id="320" name="Google Shape;320;p4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Komorbidita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Bipolární a depresivní poruchy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Úzkostné poruchy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Abusus návykových látek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/>
              <a:t>Poruchy osobnosti </a:t>
            </a:r>
            <a:r>
              <a:rPr lang="cs-CZ" sz="2300">
                <a:solidFill>
                  <a:srgbClr val="595959"/>
                </a:solidFill>
              </a:rPr>
              <a:t>(nejčastěji hraniční porucha osobnosti)</a:t>
            </a:r>
            <a:endParaRPr/>
          </a:p>
          <a:p>
            <a:pPr marL="504000" lvl="1" indent="-339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/>
          </a:p>
        </p:txBody>
      </p:sp>
      <p:sp>
        <p:nvSpPr>
          <p:cNvPr id="321" name="Google Shape;321;p4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32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14072"/>
            <a:ext cx="10753200" cy="451576"/>
          </a:xfrm>
        </p:spPr>
        <p:txBody>
          <a:bodyPr/>
          <a:lstStyle/>
          <a:p>
            <a:r>
              <a:rPr lang="cs-CZ" b="0" dirty="0"/>
              <a:t>Psychogenní přejídání – MKN-10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65150" indent="-514350">
              <a:buFont typeface="+mj-lt"/>
              <a:buAutoNum type="alphaUcPeriod"/>
            </a:pPr>
            <a:r>
              <a:rPr lang="cs-CZ" dirty="0"/>
              <a:t>přejídání se během krátké doby, neustálé zabývání se jídlem</a:t>
            </a:r>
          </a:p>
          <a:p>
            <a:pPr marL="565150" indent="-514350">
              <a:buFont typeface="+mj-lt"/>
              <a:buAutoNum type="alphaUcPeriod"/>
            </a:pPr>
            <a:r>
              <a:rPr lang="cs-CZ" dirty="0"/>
              <a:t>strach z tloušťky</a:t>
            </a:r>
          </a:p>
          <a:p>
            <a:pPr marL="565150" indent="-514350">
              <a:buFont typeface="+mj-lt"/>
              <a:buAutoNum type="alphaUcPeriod"/>
            </a:pPr>
            <a:r>
              <a:rPr lang="cs-CZ" dirty="0"/>
              <a:t>chybí purgativní </a:t>
            </a:r>
            <a:r>
              <a:rPr lang="cs-CZ" dirty="0" err="1"/>
              <a:t>symptomatika</a:t>
            </a:r>
            <a:r>
              <a:rPr lang="cs-CZ" dirty="0"/>
              <a:t> – zvracení, diuretika … </a:t>
            </a:r>
          </a:p>
          <a:p>
            <a:pPr marL="565150" indent="-514350">
              <a:buFont typeface="+mj-lt"/>
              <a:buAutoNum type="alphaUcPeriod"/>
            </a:pPr>
            <a:r>
              <a:rPr lang="cs-CZ" dirty="0"/>
              <a:t>záchvaty přejídání jsou spojeny s maladaptivním zpracováním stresových situací </a:t>
            </a:r>
          </a:p>
        </p:txBody>
      </p:sp>
    </p:spTree>
    <p:extLst>
      <p:ext uri="{BB962C8B-B14F-4D97-AF65-F5344CB8AC3E}">
        <p14:creationId xmlns:p14="http://schemas.microsoft.com/office/powerpoint/2010/main" val="34177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33</a:t>
            </a:fld>
            <a:endParaRPr/>
          </a:p>
        </p:txBody>
      </p:sp>
      <p:sp>
        <p:nvSpPr>
          <p:cNvPr id="327" name="Google Shape;327;p4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/>
              <a:t>Psychogenní přejídání</a:t>
            </a:r>
            <a:endParaRPr dirty="0"/>
          </a:p>
        </p:txBody>
      </p:sp>
      <p:sp>
        <p:nvSpPr>
          <p:cNvPr id="328" name="Google Shape;328;p4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accent1"/>
                </a:solidFill>
              </a:rPr>
              <a:t>Diagnostická kritéria (DSM-V)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Opakující se záchvaty přejídání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Konzumace velkých dávek jídla během krátké doby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Pocit snížené kontroly nad jídlem</a:t>
            </a:r>
            <a:endParaRPr/>
          </a:p>
          <a:p>
            <a:pPr marL="252000" lvl="0" indent="-2199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329" name="Google Shape;329;p4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34</a:t>
            </a:fld>
            <a:endParaRPr/>
          </a:p>
        </p:txBody>
      </p:sp>
      <p:sp>
        <p:nvSpPr>
          <p:cNvPr id="335" name="Google Shape;335;p4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Psychogenní přejídání</a:t>
            </a:r>
            <a:endParaRPr/>
          </a:p>
        </p:txBody>
      </p:sp>
      <p:sp>
        <p:nvSpPr>
          <p:cNvPr id="336" name="Google Shape;336;p44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accent1"/>
                </a:solidFill>
              </a:rPr>
              <a:t>Diagnostická kritéria (DSM-V)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Opakující se záchvaty přejídání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Záchvaty přejídání mají 3 (nebo více) z následujících znaků: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Pacient jí mnohem rychleji, než je obvyklé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Pacient jí do té doby, než se začne cítit přeplněný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Pacient sní velký objem jídla, i když nepociťuje hlad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Pacient jí o samotě, protože se stydí</a:t>
            </a:r>
            <a:endParaRPr/>
          </a:p>
          <a:p>
            <a:pPr marL="1246188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</a:pPr>
            <a:r>
              <a:rPr lang="cs-CZ" sz="2400">
                <a:solidFill>
                  <a:srgbClr val="595959"/>
                </a:solidFill>
              </a:rPr>
              <a:t>Následně se cítí depresivně, provinile nebo znechucen sám sebou</a:t>
            </a:r>
            <a:endParaRPr/>
          </a:p>
          <a:p>
            <a:pPr marL="3240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</p:txBody>
      </p:sp>
      <p:sp>
        <p:nvSpPr>
          <p:cNvPr id="337" name="Google Shape;337;p4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35</a:t>
            </a:fld>
            <a:endParaRPr/>
          </a:p>
        </p:txBody>
      </p:sp>
      <p:sp>
        <p:nvSpPr>
          <p:cNvPr id="343" name="Google Shape;343;p4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Psychogenní přejídání</a:t>
            </a:r>
            <a:endParaRPr/>
          </a:p>
        </p:txBody>
      </p:sp>
      <p:sp>
        <p:nvSpPr>
          <p:cNvPr id="344" name="Google Shape;344;p4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accent1"/>
                </a:solidFill>
              </a:rPr>
              <a:t>Diagnostická kritéria (DSM-V)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Opakující se záchvaty přejídání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Specifické znaky záchvatu přejídání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Značná nepohoda související s přejídáním</a:t>
            </a:r>
            <a:endParaRPr/>
          </a:p>
          <a:p>
            <a:pPr marL="781200" lvl="1" indent="-3048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</p:txBody>
      </p:sp>
      <p:sp>
        <p:nvSpPr>
          <p:cNvPr id="345" name="Google Shape;345;p4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351" name="Google Shape;351;p4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36</a:t>
            </a:fld>
            <a:endParaRPr/>
          </a:p>
        </p:txBody>
      </p:sp>
      <p:sp>
        <p:nvSpPr>
          <p:cNvPr id="352" name="Google Shape;352;p4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Psychogenní přejídání</a:t>
            </a:r>
            <a:endParaRPr/>
          </a:p>
        </p:txBody>
      </p:sp>
      <p:sp>
        <p:nvSpPr>
          <p:cNvPr id="353" name="Google Shape;353;p46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accent1"/>
                </a:solidFill>
              </a:rPr>
              <a:t>Diagnostická kritéria (DSM-V)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Opakující se záchvaty přejídání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Specifické znaky záchvatu přejídání</a:t>
            </a:r>
            <a:endParaRPr/>
          </a:p>
          <a:p>
            <a:pPr marL="78120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cs-CZ" sz="2400"/>
              <a:t>Značná nepohoda související s přejídáním</a:t>
            </a:r>
            <a:endParaRPr/>
          </a:p>
          <a:p>
            <a:pPr marL="757238" lvl="1" indent="-44291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Arial"/>
              <a:buChar char="→"/>
            </a:pPr>
            <a:r>
              <a:rPr lang="cs-CZ" sz="2400"/>
              <a:t>Záchvaty přejídání se musí opakovat minimálně jednou týdně po dobu 3 měsíců</a:t>
            </a:r>
            <a:endParaRPr/>
          </a:p>
          <a:p>
            <a:pPr marL="757238" lvl="1" indent="-44291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→"/>
            </a:pPr>
            <a:r>
              <a:rPr lang="cs-CZ" sz="2400"/>
              <a:t>Přejídání se nevyskytuje současně s nevhodným kompenzačním chováním</a:t>
            </a:r>
            <a:endParaRPr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37</a:t>
            </a:fld>
            <a:endParaRPr/>
          </a:p>
        </p:txBody>
      </p:sp>
      <p:sp>
        <p:nvSpPr>
          <p:cNvPr id="359" name="Google Shape;359;p4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Psychogenní přejídání</a:t>
            </a:r>
            <a:endParaRPr/>
          </a:p>
        </p:txBody>
      </p:sp>
      <p:sp>
        <p:nvSpPr>
          <p:cNvPr id="360" name="Google Shape;360;p47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>
                <a:solidFill>
                  <a:schemeClr val="dk2"/>
                </a:solidFill>
              </a:rPr>
              <a:t>Závažnost </a:t>
            </a:r>
            <a:r>
              <a:rPr lang="cs-CZ" sz="2400" dirty="0"/>
              <a:t>se určuje podle frekvence epizod přejídání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Mírná: 1 – 3 epizody za týden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Středně těžká: 4 – 7 epizod za týden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Těžká: 8 – 13 epizod za týden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/>
              <a:t>Extrémně těžká: 14 a více epizod za týden</a:t>
            </a:r>
            <a:endParaRPr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lang="cs-CZ" sz="2400" dirty="0"/>
          </a:p>
          <a:p>
            <a:pPr marL="324000" indent="-304800">
              <a:lnSpc>
                <a:spcPct val="100000"/>
              </a:lnSpc>
              <a:spcBef>
                <a:spcPts val="600"/>
              </a:spcBef>
              <a:buSzPts val="2400"/>
              <a:buFont typeface="Arial"/>
              <a:buNone/>
            </a:pPr>
            <a:r>
              <a:rPr lang="cs-CZ" sz="2400" dirty="0">
                <a:solidFill>
                  <a:schemeClr val="accent1"/>
                </a:solidFill>
              </a:rPr>
              <a:t>Prevalence: </a:t>
            </a:r>
          </a:p>
          <a:p>
            <a:pPr marL="781200" lvl="1" indent="-304800">
              <a:spcBef>
                <a:spcPts val="600"/>
              </a:spcBef>
              <a:buSzPts val="2400"/>
              <a:buFont typeface="Arial"/>
              <a:buNone/>
            </a:pPr>
            <a:r>
              <a:rPr lang="cs-CZ" sz="2400" dirty="0">
                <a:solidFill>
                  <a:schemeClr val="accent1"/>
                </a:solidFill>
              </a:rPr>
              <a:t>-</a:t>
            </a:r>
            <a:r>
              <a:rPr lang="cs-CZ" sz="2400" dirty="0"/>
              <a:t> </a:t>
            </a:r>
            <a:r>
              <a:rPr lang="cs-CZ" sz="2200" dirty="0"/>
              <a:t>1-4% v závislosti na kritériích studie </a:t>
            </a:r>
            <a:endParaRPr sz="2200"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</p:txBody>
      </p:sp>
      <p:sp>
        <p:nvSpPr>
          <p:cNvPr id="361" name="Google Shape;361;p4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38</a:t>
            </a:fld>
            <a:endParaRPr/>
          </a:p>
        </p:txBody>
      </p:sp>
      <p:sp>
        <p:nvSpPr>
          <p:cNvPr id="367" name="Google Shape;367;p4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Psychogenní přejídání</a:t>
            </a:r>
            <a:endParaRPr/>
          </a:p>
        </p:txBody>
      </p:sp>
      <p:sp>
        <p:nvSpPr>
          <p:cNvPr id="368" name="Google Shape;368;p4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Diferenciální diagnóza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/>
              <a:t>Mentální bulimie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/>
              <a:t>Obezita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/>
              <a:t>Bipolární a depresivní porucha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/>
              <a:t>Hraniční porucha osobnosti</a:t>
            </a:r>
            <a:endParaRPr/>
          </a:p>
          <a:p>
            <a:pPr marL="3240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/>
          </a:p>
        </p:txBody>
      </p:sp>
      <p:sp>
        <p:nvSpPr>
          <p:cNvPr id="369" name="Google Shape;369;p4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39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279325"/>
            <a:ext cx="10753200" cy="451576"/>
          </a:xfrm>
        </p:spPr>
        <p:txBody>
          <a:bodyPr/>
          <a:lstStyle/>
          <a:p>
            <a:r>
              <a:rPr lang="cs-CZ" dirty="0"/>
              <a:t>Následky / komplikace PPP (zejm. MA,MB)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2214002"/>
            <a:ext cx="10753200" cy="4139998"/>
          </a:xfrm>
        </p:spPr>
        <p:txBody>
          <a:bodyPr/>
          <a:lstStyle/>
          <a:p>
            <a:r>
              <a:rPr lang="cs-CZ" dirty="0"/>
              <a:t>KARDIOVASK. SYSTÉM</a:t>
            </a:r>
          </a:p>
          <a:p>
            <a:pPr lvl="1"/>
            <a:r>
              <a:rPr lang="cs-CZ" dirty="0"/>
              <a:t>bradykardie (vagová hyperaktivita, adaptace na sníženou zátěž)</a:t>
            </a:r>
          </a:p>
          <a:p>
            <a:pPr lvl="1"/>
            <a:r>
              <a:rPr lang="cs-CZ" dirty="0"/>
              <a:t>hypotenze (hladovění)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arytmie</a:t>
            </a:r>
            <a:r>
              <a:rPr lang="cs-CZ" dirty="0"/>
              <a:t> (hladovění, restrikce tekutiny, </a:t>
            </a:r>
            <a:r>
              <a:rPr lang="cs-CZ" dirty="0" err="1"/>
              <a:t>mineralogram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prolaps mitrální chlopně (cvičení při hladovění)</a:t>
            </a:r>
          </a:p>
          <a:p>
            <a:pPr lvl="1"/>
            <a:r>
              <a:rPr lang="cs-CZ" dirty="0"/>
              <a:t>kardiomyopatie (užívání emetinu)</a:t>
            </a:r>
          </a:p>
        </p:txBody>
      </p:sp>
    </p:spTree>
    <p:extLst>
      <p:ext uri="{BB962C8B-B14F-4D97-AF65-F5344CB8AC3E}">
        <p14:creationId xmlns:p14="http://schemas.microsoft.com/office/powerpoint/2010/main" val="189177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69156"/>
            <a:ext cx="10753200" cy="451576"/>
          </a:xfrm>
        </p:spPr>
        <p:txBody>
          <a:bodyPr/>
          <a:lstStyle/>
          <a:p>
            <a:r>
              <a:rPr lang="cs-CZ" b="0" dirty="0"/>
              <a:t>PPP – etiopatogeneze (není to tak jednoduché)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endParaRPr lang="cs-CZ" dirty="0"/>
          </a:p>
          <a:p>
            <a:r>
              <a:rPr lang="cs-CZ" dirty="0"/>
              <a:t>rizikový faktor x korelát … VEJCE ČI SLEPICE?</a:t>
            </a:r>
          </a:p>
          <a:p>
            <a:r>
              <a:rPr lang="cs-CZ" dirty="0"/>
              <a:t>psychosociální aspekty</a:t>
            </a:r>
          </a:p>
          <a:p>
            <a:r>
              <a:rPr lang="cs-CZ" dirty="0"/>
              <a:t>genetické aspekty</a:t>
            </a:r>
          </a:p>
          <a:p>
            <a:r>
              <a:rPr lang="cs-CZ" dirty="0"/>
              <a:t>organické mozkové léze 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2278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40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513197"/>
            <a:ext cx="10753200" cy="4139998"/>
          </a:xfrm>
        </p:spPr>
        <p:txBody>
          <a:bodyPr/>
          <a:lstStyle/>
          <a:p>
            <a:r>
              <a:rPr lang="cs-CZ" dirty="0"/>
              <a:t>Reprodukční systém:</a:t>
            </a:r>
          </a:p>
          <a:p>
            <a:pPr lvl="1"/>
            <a:r>
              <a:rPr lang="cs-CZ" dirty="0"/>
              <a:t>amenorea (primární x sekundární) … tuková tkáň v alespoň 23.5% váhy </a:t>
            </a:r>
          </a:p>
          <a:p>
            <a:pPr lvl="1"/>
            <a:r>
              <a:rPr lang="cs-CZ" dirty="0"/>
              <a:t>pokles v sexuálním chování (MA)</a:t>
            </a:r>
          </a:p>
          <a:p>
            <a:pPr lvl="1"/>
            <a:r>
              <a:rPr lang="cs-CZ" dirty="0"/>
              <a:t>atrofie dělohy</a:t>
            </a:r>
          </a:p>
          <a:p>
            <a:pPr lvl="1"/>
            <a:r>
              <a:rPr lang="cs-CZ" dirty="0"/>
              <a:t>zvýšené riziko poporodních komplikací a perinatální úmrtnosti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r>
              <a:rPr lang="cs-CZ" dirty="0"/>
              <a:t>Neurologický systém: </a:t>
            </a:r>
          </a:p>
          <a:p>
            <a:pPr lvl="1"/>
            <a:r>
              <a:rPr lang="cs-CZ" dirty="0" err="1"/>
              <a:t>mozk</a:t>
            </a:r>
            <a:r>
              <a:rPr lang="cs-CZ" dirty="0"/>
              <a:t>. atrofie</a:t>
            </a:r>
          </a:p>
          <a:p>
            <a:pPr lvl="1"/>
            <a:r>
              <a:rPr lang="cs-CZ" dirty="0"/>
              <a:t>kognitivní dysfunkce – pokles pozornosti, set-</a:t>
            </a:r>
            <a:r>
              <a:rPr lang="cs-CZ" dirty="0" err="1"/>
              <a:t>shiftingu</a:t>
            </a:r>
            <a:r>
              <a:rPr lang="cs-CZ" dirty="0"/>
              <a:t>, vizuálně-prostorové paměti</a:t>
            </a:r>
          </a:p>
          <a:p>
            <a:pPr lvl="1"/>
            <a:r>
              <a:rPr lang="cs-CZ" dirty="0"/>
              <a:t>přechodně neurolog. příznaky z rozvratu vnitřního prostředí, iontů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centrální </a:t>
            </a:r>
            <a:r>
              <a:rPr lang="cs-CZ" b="1" dirty="0" err="1">
                <a:solidFill>
                  <a:schemeClr val="accent2"/>
                </a:solidFill>
              </a:rPr>
              <a:t>pontinní</a:t>
            </a: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b="1" dirty="0" err="1">
                <a:solidFill>
                  <a:schemeClr val="accent2"/>
                </a:solidFill>
              </a:rPr>
              <a:t>myelinolýza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7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41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GIT:</a:t>
            </a:r>
          </a:p>
          <a:p>
            <a:pPr lvl="1"/>
            <a:r>
              <a:rPr lang="cs-CZ" dirty="0"/>
              <a:t>hypertrofie slinných žláz</a:t>
            </a:r>
          </a:p>
          <a:p>
            <a:pPr lvl="1"/>
            <a:r>
              <a:rPr lang="cs-CZ" dirty="0"/>
              <a:t>pokles peristaltiky; při rychlé realimentaci riziko ruptury</a:t>
            </a:r>
          </a:p>
          <a:p>
            <a:pPr lvl="1"/>
            <a:r>
              <a:rPr lang="cs-CZ" dirty="0" err="1"/>
              <a:t>hyperamylazémie</a:t>
            </a:r>
            <a:r>
              <a:rPr lang="cs-CZ" dirty="0"/>
              <a:t> (slinná)</a:t>
            </a:r>
          </a:p>
          <a:p>
            <a:pPr lvl="1"/>
            <a:r>
              <a:rPr lang="cs-CZ" dirty="0"/>
              <a:t>zvýšení jaterních transamináz (zřejmě při steatóze v důsledku </a:t>
            </a:r>
            <a:r>
              <a:rPr lang="cs-CZ" dirty="0" err="1"/>
              <a:t>peroxyzomálního</a:t>
            </a:r>
            <a:r>
              <a:rPr lang="cs-CZ" dirty="0"/>
              <a:t> defektu)</a:t>
            </a:r>
          </a:p>
          <a:p>
            <a:pPr lvl="1"/>
            <a:r>
              <a:rPr lang="cs-CZ" dirty="0"/>
              <a:t>syndrom a. </a:t>
            </a:r>
            <a:r>
              <a:rPr lang="cs-CZ" dirty="0" err="1"/>
              <a:t>mesent</a:t>
            </a:r>
            <a:r>
              <a:rPr lang="cs-CZ" dirty="0"/>
              <a:t>. sup. </a:t>
            </a:r>
          </a:p>
          <a:p>
            <a:pPr lvl="1"/>
            <a:r>
              <a:rPr lang="cs-CZ" dirty="0"/>
              <a:t>jícnové varixy, </a:t>
            </a:r>
            <a:r>
              <a:rPr lang="cs-CZ" dirty="0" err="1"/>
              <a:t>Barretův</a:t>
            </a:r>
            <a:r>
              <a:rPr lang="cs-CZ" dirty="0"/>
              <a:t> jícen </a:t>
            </a:r>
          </a:p>
          <a:p>
            <a:pPr lvl="1"/>
            <a:r>
              <a:rPr lang="cs-CZ" dirty="0" err="1"/>
              <a:t>diabulimie</a:t>
            </a:r>
            <a:r>
              <a:rPr lang="cs-CZ" dirty="0"/>
              <a:t> (30% I. typu), omezování inzulinu, glykosurie, retino/</a:t>
            </a:r>
            <a:r>
              <a:rPr lang="cs-CZ" dirty="0" err="1"/>
              <a:t>nefro</a:t>
            </a:r>
            <a:r>
              <a:rPr lang="cs-CZ" dirty="0"/>
              <a:t>/neuropatie</a:t>
            </a:r>
          </a:p>
        </p:txBody>
      </p:sp>
    </p:spTree>
    <p:extLst>
      <p:ext uri="{BB962C8B-B14F-4D97-AF65-F5344CB8AC3E}">
        <p14:creationId xmlns:p14="http://schemas.microsoft.com/office/powerpoint/2010/main" val="36042716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42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262344"/>
            <a:ext cx="10753200" cy="4139998"/>
          </a:xfrm>
        </p:spPr>
        <p:txBody>
          <a:bodyPr/>
          <a:lstStyle/>
          <a:p>
            <a:r>
              <a:rPr lang="cs-CZ" dirty="0"/>
              <a:t>Pohybový aparát:</a:t>
            </a:r>
          </a:p>
          <a:p>
            <a:pPr lvl="1"/>
            <a:r>
              <a:rPr lang="cs-CZ" dirty="0"/>
              <a:t>osteoporóza, patolog. fraktury (pokles Ca, Vit. D, růstových </a:t>
            </a:r>
            <a:r>
              <a:rPr lang="cs-CZ" dirty="0" err="1"/>
              <a:t>horm</a:t>
            </a:r>
            <a:r>
              <a:rPr lang="cs-CZ" dirty="0"/>
              <a:t>., </a:t>
            </a:r>
            <a:r>
              <a:rPr lang="cs-CZ" dirty="0" err="1"/>
              <a:t>nárast</a:t>
            </a:r>
            <a:r>
              <a:rPr lang="cs-CZ" dirty="0"/>
              <a:t> stresových hormonů, pokles estrogenů)</a:t>
            </a:r>
          </a:p>
          <a:p>
            <a:pPr lvl="1"/>
            <a:r>
              <a:rPr lang="cs-CZ" dirty="0"/>
              <a:t>narušen růst kostí (longitudinálně před pubertou, apozičně v průběhu puberty)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Respir. systém: </a:t>
            </a:r>
          </a:p>
          <a:p>
            <a:pPr lvl="1"/>
            <a:r>
              <a:rPr lang="cs-CZ" dirty="0"/>
              <a:t>morfolog. změny – ztráta elastických vláken plicního </a:t>
            </a:r>
            <a:r>
              <a:rPr lang="cs-CZ" dirty="0" err="1"/>
              <a:t>intersticia</a:t>
            </a:r>
            <a:r>
              <a:rPr lang="cs-CZ" dirty="0"/>
              <a:t>, pokles funkce dýchacích svalů -&gt; hyperinflace, air </a:t>
            </a:r>
            <a:r>
              <a:rPr lang="cs-CZ" dirty="0" err="1"/>
              <a:t>trapping</a:t>
            </a:r>
            <a:r>
              <a:rPr lang="cs-CZ" dirty="0"/>
              <a:t>, emfyzém, PNO </a:t>
            </a:r>
          </a:p>
          <a:p>
            <a:pPr lvl="1"/>
            <a:r>
              <a:rPr lang="cs-CZ" dirty="0"/>
              <a:t>infekce -&gt; pokles imunity, sekund. při aspiraci zvratků </a:t>
            </a:r>
          </a:p>
        </p:txBody>
      </p:sp>
    </p:spTree>
    <p:extLst>
      <p:ext uri="{BB962C8B-B14F-4D97-AF65-F5344CB8AC3E}">
        <p14:creationId xmlns:p14="http://schemas.microsoft.com/office/powerpoint/2010/main" val="402305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030990"/>
            <a:ext cx="10753200" cy="4139998"/>
          </a:xfrm>
        </p:spPr>
        <p:txBody>
          <a:bodyPr/>
          <a:lstStyle/>
          <a:p>
            <a:r>
              <a:rPr lang="cs-CZ" dirty="0"/>
              <a:t>Kožní projevy: </a:t>
            </a:r>
          </a:p>
          <a:p>
            <a:pPr lvl="1"/>
            <a:r>
              <a:rPr lang="cs-CZ" dirty="0"/>
              <a:t>suchá, </a:t>
            </a:r>
            <a:r>
              <a:rPr lang="cs-CZ" dirty="0" err="1"/>
              <a:t>šupící</a:t>
            </a:r>
            <a:r>
              <a:rPr lang="cs-CZ" dirty="0"/>
              <a:t> se kůže, </a:t>
            </a:r>
            <a:r>
              <a:rPr lang="cs-CZ" dirty="0" err="1"/>
              <a:t>lichenifikace</a:t>
            </a:r>
            <a:r>
              <a:rPr lang="cs-CZ" dirty="0"/>
              <a:t>, </a:t>
            </a:r>
            <a:r>
              <a:rPr lang="cs-CZ" dirty="0" err="1"/>
              <a:t>karotenodermie</a:t>
            </a:r>
            <a:r>
              <a:rPr lang="cs-CZ" dirty="0"/>
              <a:t>, zimomřivost, lanugo (?), </a:t>
            </a:r>
            <a:r>
              <a:rPr lang="cs-CZ" dirty="0" err="1">
                <a:solidFill>
                  <a:schemeClr val="accent2"/>
                </a:solidFill>
              </a:rPr>
              <a:t>Russelovo</a:t>
            </a:r>
            <a:r>
              <a:rPr lang="cs-CZ" dirty="0">
                <a:solidFill>
                  <a:schemeClr val="accent2"/>
                </a:solidFill>
              </a:rPr>
              <a:t> znamení, </a:t>
            </a:r>
            <a:r>
              <a:rPr lang="cs-CZ" dirty="0">
                <a:solidFill>
                  <a:schemeClr val="tx1"/>
                </a:solidFill>
              </a:rPr>
              <a:t>dystrofie nehtů, vlasů, infekční koutky, </a:t>
            </a:r>
            <a:r>
              <a:rPr lang="cs-CZ" dirty="0" err="1">
                <a:solidFill>
                  <a:schemeClr val="tx1"/>
                </a:solidFill>
              </a:rPr>
              <a:t>subkonjuktivální</a:t>
            </a:r>
            <a:r>
              <a:rPr lang="cs-CZ" dirty="0">
                <a:solidFill>
                  <a:schemeClr val="tx1"/>
                </a:solidFill>
              </a:rPr>
              <a:t> hemoragie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Orální zdraví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eroze skloviny, zubní kaz, xerostomie (AD), gingivitida, afty</a:t>
            </a:r>
          </a:p>
          <a:p>
            <a:pPr marL="558800" lvl="1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Krevní obraz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anémie, </a:t>
            </a:r>
            <a:r>
              <a:rPr lang="cs-CZ" dirty="0" err="1">
                <a:solidFill>
                  <a:schemeClr val="tx1"/>
                </a:solidFill>
              </a:rPr>
              <a:t>cytopenie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hypercholesterolemie</a:t>
            </a:r>
            <a:r>
              <a:rPr lang="cs-CZ" dirty="0">
                <a:solidFill>
                  <a:srgbClr val="FF0000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9832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44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019973"/>
            <a:ext cx="10753200" cy="4139998"/>
          </a:xfrm>
        </p:spPr>
        <p:txBody>
          <a:bodyPr/>
          <a:lstStyle/>
          <a:p>
            <a:r>
              <a:rPr lang="cs-CZ" dirty="0"/>
              <a:t>Vnitřní prostředí a ledviny: </a:t>
            </a:r>
          </a:p>
          <a:p>
            <a:pPr lvl="1"/>
            <a:r>
              <a:rPr lang="cs-CZ" dirty="0" err="1"/>
              <a:t>hypo</a:t>
            </a:r>
            <a:r>
              <a:rPr lang="cs-CZ" dirty="0"/>
              <a:t> Ca/K/Na/Mg/P (realimentace)</a:t>
            </a:r>
          </a:p>
          <a:p>
            <a:pPr lvl="1"/>
            <a:r>
              <a:rPr lang="cs-CZ" dirty="0"/>
              <a:t>hyper P – u zvracení s katabolismem</a:t>
            </a:r>
          </a:p>
          <a:p>
            <a:pPr lvl="1"/>
            <a:r>
              <a:rPr lang="cs-CZ" dirty="0" err="1"/>
              <a:t>chlorurie</a:t>
            </a:r>
            <a:r>
              <a:rPr lang="cs-CZ" dirty="0"/>
              <a:t> – nad 10mmol/24h (diuretika), pod 10 </a:t>
            </a:r>
            <a:r>
              <a:rPr lang="cs-CZ" dirty="0" err="1"/>
              <a:t>mmol</a:t>
            </a:r>
            <a:r>
              <a:rPr lang="cs-CZ" dirty="0"/>
              <a:t>/24h (laxativa a zvracení)</a:t>
            </a:r>
          </a:p>
          <a:p>
            <a:pPr lvl="1"/>
            <a:r>
              <a:rPr lang="cs-CZ" dirty="0"/>
              <a:t>koncentrace iontů v moči x v krvi </a:t>
            </a:r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pPr lvl="1"/>
            <a:r>
              <a:rPr lang="cs-CZ" dirty="0" err="1"/>
              <a:t>kaliopenická</a:t>
            </a:r>
            <a:r>
              <a:rPr lang="cs-CZ" dirty="0"/>
              <a:t> nefropatie (</a:t>
            </a:r>
            <a:r>
              <a:rPr lang="cs-CZ" dirty="0" err="1"/>
              <a:t>hypokalemická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polyurie, polydipsie, nykturie</a:t>
            </a:r>
          </a:p>
          <a:p>
            <a:pPr lvl="1"/>
            <a:r>
              <a:rPr lang="cs-CZ" dirty="0" err="1"/>
              <a:t>vakuolizace</a:t>
            </a:r>
            <a:r>
              <a:rPr lang="cs-CZ" dirty="0"/>
              <a:t> epitelu tubulů</a:t>
            </a:r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pPr lvl="1"/>
            <a:r>
              <a:rPr lang="cs-CZ" dirty="0"/>
              <a:t>urátová nefropatie</a:t>
            </a:r>
          </a:p>
          <a:p>
            <a:pPr lvl="1"/>
            <a:r>
              <a:rPr lang="cs-CZ" dirty="0"/>
              <a:t>ztráta tekutin </a:t>
            </a:r>
            <a:r>
              <a:rPr lang="cs-CZ" dirty="0" err="1"/>
              <a:t>GITem</a:t>
            </a:r>
            <a:r>
              <a:rPr lang="cs-CZ" dirty="0"/>
              <a:t>, koncentrovaná moč, pokles iontů v moči, které </a:t>
            </a:r>
            <a:r>
              <a:rPr lang="cs-CZ" dirty="0" err="1"/>
              <a:t>norm</a:t>
            </a:r>
            <a:r>
              <a:rPr lang="cs-CZ" dirty="0"/>
              <a:t>. fungují protektivně </a:t>
            </a:r>
          </a:p>
        </p:txBody>
      </p:sp>
    </p:spTree>
    <p:extLst>
      <p:ext uri="{BB962C8B-B14F-4D97-AF65-F5344CB8AC3E}">
        <p14:creationId xmlns:p14="http://schemas.microsoft.com/office/powerpoint/2010/main" val="292258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45</a:t>
            </a:fld>
            <a:endParaRPr/>
          </a:p>
        </p:txBody>
      </p:sp>
      <p:sp>
        <p:nvSpPr>
          <p:cNvPr id="375" name="Google Shape;375;p4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Léčba poruch příjmu potravy</a:t>
            </a:r>
            <a:endParaRPr/>
          </a:p>
        </p:txBody>
      </p:sp>
      <p:sp>
        <p:nvSpPr>
          <p:cNvPr id="376" name="Google Shape;376;p49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1038246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Ambulantní: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Ambulantní psychiatr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Psychoterapeut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Nutriční poradce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chemeClr val="dk2"/>
                </a:solidFill>
              </a:rPr>
              <a:t>Hospitalizace: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Při výrazné podvýživě, neúspěšné ambulantní léčbě nebo somatických komplikacích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Psychoterapeutické oddělení nebo JIPP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/>
              <a:t>V případě ohrožení života možnost nedobrovolné hospitalizace</a:t>
            </a:r>
            <a:endParaRPr/>
          </a:p>
        </p:txBody>
      </p:sp>
      <p:sp>
        <p:nvSpPr>
          <p:cNvPr id="377" name="Google Shape;377;p4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46</a:t>
            </a:fld>
            <a:endParaRPr/>
          </a:p>
        </p:txBody>
      </p:sp>
      <p:sp>
        <p:nvSpPr>
          <p:cNvPr id="384" name="Google Shape;384;p5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Somatická péče</a:t>
            </a:r>
            <a:endParaRPr b="0"/>
          </a:p>
        </p:txBody>
      </p:sp>
      <p:sp>
        <p:nvSpPr>
          <p:cNvPr id="385" name="Google Shape;385;p5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KVS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endokrinologie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vnitřní prostředí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hematologie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…….</a:t>
            </a:r>
            <a:endParaRPr/>
          </a:p>
        </p:txBody>
      </p:sp>
      <p:sp>
        <p:nvSpPr>
          <p:cNvPr id="386" name="Google Shape;386;p5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  <p:sp>
        <p:nvSpPr>
          <p:cNvPr id="392" name="Google Shape;392;p5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47</a:t>
            </a:fld>
            <a:endParaRPr/>
          </a:p>
        </p:txBody>
      </p:sp>
      <p:sp>
        <p:nvSpPr>
          <p:cNvPr id="393" name="Google Shape;393;p5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Farmakoterapie</a:t>
            </a:r>
            <a:endParaRPr/>
          </a:p>
        </p:txBody>
      </p:sp>
      <p:sp>
        <p:nvSpPr>
          <p:cNvPr id="394" name="Google Shape;394;p5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838954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Antidepresiva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Terapie depresivních poruch, úzkostí a OCD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Mentální anorexie: SSRI, Mirtazapin, Trazodon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Mentální bulimie: Fluoxetin, Fluvoxamin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Anxiolytika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Lze je krátkodobě podávat pro snížení strachu z tloušťky nebo pro snížení výčitek po jídle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Antipsychotika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Olanzapin: u závažnějších a těžko ovlivnitelných případů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Sulpirid: při pocitech plnosti po jídle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  <p:sp>
        <p:nvSpPr>
          <p:cNvPr id="400" name="Google Shape;400;p5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48</a:t>
            </a:fld>
            <a:endParaRPr/>
          </a:p>
        </p:txBody>
      </p:sp>
      <p:sp>
        <p:nvSpPr>
          <p:cNvPr id="401" name="Google Shape;401;p5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Psychoterapie</a:t>
            </a:r>
            <a:endParaRPr/>
          </a:p>
        </p:txBody>
      </p:sp>
      <p:sp>
        <p:nvSpPr>
          <p:cNvPr id="402" name="Google Shape;402;p5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Různé formy PST: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Individuální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Skupinová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Rodinná</a:t>
            </a:r>
            <a:endParaRPr/>
          </a:p>
          <a:p>
            <a:pPr marL="72000" lvl="1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chemeClr val="dk2"/>
                </a:solidFill>
              </a:rPr>
              <a:t>Faktory udržující nemoc: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Formální spolupráce, ambivalentní postoj ke změně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Snaha zachovat nemoc pro pocit jedinečnosti a kontroly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Hubnutí jako maladaptivní způsob emoční regulace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5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  <p:sp>
        <p:nvSpPr>
          <p:cNvPr id="408" name="Google Shape;408;p5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49</a:t>
            </a:fld>
            <a:endParaRPr/>
          </a:p>
        </p:txBody>
      </p:sp>
      <p:sp>
        <p:nvSpPr>
          <p:cNvPr id="409" name="Google Shape;409;p5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Psychoterapie</a:t>
            </a:r>
            <a:endParaRPr/>
          </a:p>
        </p:txBody>
      </p:sp>
      <p:sp>
        <p:nvSpPr>
          <p:cNvPr id="410" name="Google Shape;410;p5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Motivační terapie</a:t>
            </a:r>
            <a:endParaRPr sz="2400">
              <a:solidFill>
                <a:srgbClr val="000000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Kognitivně-behaviorální terapie</a:t>
            </a:r>
            <a:endParaRPr sz="2400">
              <a:solidFill>
                <a:srgbClr val="000000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Rodinná terapie a poradenství</a:t>
            </a:r>
            <a:endParaRPr sz="2400">
              <a:solidFill>
                <a:srgbClr val="000000"/>
              </a:solidFill>
            </a:endParaRPr>
          </a:p>
          <a:p>
            <a:pPr marL="720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Interpersonální psychoterapie</a:t>
            </a:r>
            <a:endParaRPr sz="2400">
              <a:solidFill>
                <a:srgbClr val="000000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Psychodynamická psychoterapie</a:t>
            </a:r>
            <a:endParaRPr sz="2400">
              <a:solidFill>
                <a:srgbClr val="000000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>
                <a:solidFill>
                  <a:srgbClr val="000000"/>
                </a:solidFill>
              </a:rPr>
              <a:t>Katatymně imaginativní psychoterapie</a:t>
            </a: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5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25089"/>
            <a:ext cx="10753200" cy="451576"/>
          </a:xfrm>
        </p:spPr>
        <p:txBody>
          <a:bodyPr/>
          <a:lstStyle/>
          <a:p>
            <a:r>
              <a:rPr lang="cs-CZ" b="0" dirty="0"/>
              <a:t>Psychosociální faktory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pohlaví: ženy – záchvaty přejídání 2,5x častěji, MA a MB až 10x častěji než muži </a:t>
            </a:r>
          </a:p>
          <a:p>
            <a:pPr lvl="1"/>
            <a:r>
              <a:rPr lang="cs-CZ" dirty="0"/>
              <a:t>PPP u 27% mužů homo/bisexuálně orientovaných </a:t>
            </a:r>
          </a:p>
          <a:p>
            <a:pPr lvl="1"/>
            <a:endParaRPr lang="cs-CZ" dirty="0"/>
          </a:p>
          <a:p>
            <a:r>
              <a:rPr lang="cs-CZ" dirty="0"/>
              <a:t>etnický původ – onemocnění bílé rasy (spíše v minulosti)</a:t>
            </a:r>
          </a:p>
        </p:txBody>
      </p:sp>
    </p:spTree>
    <p:extLst>
      <p:ext uri="{BB962C8B-B14F-4D97-AF65-F5344CB8AC3E}">
        <p14:creationId xmlns:p14="http://schemas.microsoft.com/office/powerpoint/2010/main" val="34515540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50</a:t>
            </a:fld>
            <a:endParaRPr/>
          </a:p>
        </p:txBody>
      </p:sp>
      <p:sp>
        <p:nvSpPr>
          <p:cNvPr id="417" name="Google Shape;417;p54"/>
          <p:cNvSpPr txBox="1">
            <a:spLocks noGrp="1"/>
          </p:cNvSpPr>
          <p:nvPr>
            <p:ph type="title"/>
          </p:nvPr>
        </p:nvSpPr>
        <p:spPr>
          <a:xfrm>
            <a:off x="720000" y="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/>
              <a:t>Refeeding</a:t>
            </a:r>
            <a:r>
              <a:rPr lang="cs-CZ" b="0" dirty="0"/>
              <a:t> syndrom</a:t>
            </a:r>
            <a:endParaRPr b="0" dirty="0"/>
          </a:p>
        </p:txBody>
      </p:sp>
      <p:sp>
        <p:nvSpPr>
          <p:cNvPr id="418" name="Google Shape;418;p54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dirty="0"/>
              <a:t>zvýšená sekrece inzulinu (která byla dlouho předtím snížená) - vstup glukózy do buněk spolu s P, Mg, K</a:t>
            </a:r>
          </a:p>
          <a:p>
            <a:pPr>
              <a:buFont typeface="Arial"/>
              <a:buChar char="-"/>
            </a:pPr>
            <a:r>
              <a:rPr lang="cs-CZ" dirty="0"/>
              <a:t>stav nastává do 4 dnů od realimentace</a:t>
            </a:r>
          </a:p>
          <a:p>
            <a:pPr>
              <a:buFont typeface="Arial"/>
              <a:buChar char="-"/>
            </a:pPr>
            <a:endParaRPr lang="cs-CZ" dirty="0"/>
          </a:p>
          <a:p>
            <a:pPr marL="50800" indent="0">
              <a:buNone/>
            </a:pP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b="1" dirty="0">
                <a:solidFill>
                  <a:schemeClr val="accent2"/>
                </a:solidFill>
              </a:rPr>
              <a:t>prevence!!!!!!! – časté kontrolní odběry + klin. vyšetření v úvodu realimentace + pomalá realimentace (10kcal/kg/den)</a:t>
            </a:r>
            <a:endParaRPr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51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196243"/>
            <a:ext cx="10753200" cy="4139998"/>
          </a:xfrm>
        </p:spPr>
        <p:txBody>
          <a:bodyPr/>
          <a:lstStyle/>
          <a:p>
            <a:pPr lvl="0">
              <a:buChar char="-"/>
            </a:pPr>
            <a:r>
              <a:rPr lang="cs-CZ" dirty="0"/>
              <a:t>příznaky:</a:t>
            </a:r>
          </a:p>
          <a:p>
            <a:pPr marL="1371600" lvl="1">
              <a:buChar char="-"/>
            </a:pPr>
            <a:r>
              <a:rPr lang="cs-CZ" dirty="0">
                <a:solidFill>
                  <a:srgbClr val="4F261E"/>
                </a:solidFill>
              </a:rPr>
              <a:t>zmatenost, agitovanost či únava, retence tekutin z </a:t>
            </a:r>
            <a:r>
              <a:rPr lang="cs-CZ" dirty="0" err="1">
                <a:solidFill>
                  <a:srgbClr val="4F261E"/>
                </a:solidFill>
              </a:rPr>
              <a:t>hyperinzulinémie</a:t>
            </a:r>
            <a:r>
              <a:rPr lang="cs-CZ" dirty="0">
                <a:solidFill>
                  <a:srgbClr val="4F261E"/>
                </a:solidFill>
              </a:rPr>
              <a:t> </a:t>
            </a:r>
          </a:p>
          <a:p>
            <a:pPr marL="1371600" lvl="1">
              <a:spcBef>
                <a:spcPts val="1000"/>
              </a:spcBef>
              <a:buClr>
                <a:srgbClr val="4F261E"/>
              </a:buClr>
              <a:buChar char="-"/>
            </a:pPr>
            <a:r>
              <a:rPr lang="cs-CZ" dirty="0">
                <a:solidFill>
                  <a:srgbClr val="4F261E"/>
                </a:solidFill>
              </a:rPr>
              <a:t>křeče, </a:t>
            </a:r>
            <a:r>
              <a:rPr lang="cs-CZ" dirty="0" err="1">
                <a:solidFill>
                  <a:srgbClr val="4F261E"/>
                </a:solidFill>
              </a:rPr>
              <a:t>rhabdomyolýza</a:t>
            </a:r>
            <a:r>
              <a:rPr lang="cs-CZ" dirty="0">
                <a:solidFill>
                  <a:srgbClr val="4F261E"/>
                </a:solidFill>
              </a:rPr>
              <a:t>, </a:t>
            </a:r>
            <a:r>
              <a:rPr lang="cs-CZ" dirty="0" err="1">
                <a:solidFill>
                  <a:srgbClr val="4F261E"/>
                </a:solidFill>
              </a:rPr>
              <a:t>leukocytární</a:t>
            </a:r>
            <a:r>
              <a:rPr lang="cs-CZ" dirty="0">
                <a:solidFill>
                  <a:srgbClr val="4F261E"/>
                </a:solidFill>
              </a:rPr>
              <a:t> dysfunkce</a:t>
            </a:r>
          </a:p>
          <a:p>
            <a:pPr marL="1371600" lvl="1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Clr>
                <a:srgbClr val="4F261E"/>
              </a:buClr>
              <a:buChar char="-"/>
            </a:pPr>
            <a:r>
              <a:rPr lang="cs-CZ" dirty="0">
                <a:solidFill>
                  <a:srgbClr val="4F261E"/>
                </a:solidFill>
              </a:rPr>
              <a:t>arytmie : riziko náhlé smrti, K-P selhání</a:t>
            </a:r>
          </a:p>
          <a:p>
            <a:pPr marL="1016000" lvl="1" indent="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Clr>
                <a:srgbClr val="4F261E"/>
              </a:buClr>
              <a:buNone/>
            </a:pPr>
            <a:endParaRPr lang="cs-CZ" dirty="0"/>
          </a:p>
          <a:p>
            <a:r>
              <a:rPr lang="cs-CZ" dirty="0"/>
              <a:t>rizikové faktory:</a:t>
            </a:r>
          </a:p>
          <a:p>
            <a:pPr lvl="1"/>
            <a:r>
              <a:rPr lang="cs-CZ" dirty="0"/>
              <a:t>BMI pod 18.5</a:t>
            </a:r>
          </a:p>
          <a:p>
            <a:pPr lvl="1"/>
            <a:r>
              <a:rPr lang="cs-CZ" dirty="0"/>
              <a:t>vyřazení </a:t>
            </a:r>
            <a:r>
              <a:rPr lang="cs-CZ" dirty="0" err="1"/>
              <a:t>energet</a:t>
            </a:r>
            <a:r>
              <a:rPr lang="cs-CZ" dirty="0"/>
              <a:t>. příjmu déle než na 7 dnů</a:t>
            </a:r>
          </a:p>
          <a:p>
            <a:pPr lvl="1"/>
            <a:r>
              <a:rPr lang="cs-CZ" dirty="0"/>
              <a:t>aktuálně ztráta hmotnosti větší než 10% za 2 měsíce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709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52</a:t>
            </a:fld>
            <a:endParaRPr/>
          </a:p>
        </p:txBody>
      </p:sp>
      <p:sp>
        <p:nvSpPr>
          <p:cNvPr id="425" name="Google Shape;425;p55"/>
          <p:cNvSpPr txBox="1">
            <a:spLocks noGrp="1"/>
          </p:cNvSpPr>
          <p:nvPr>
            <p:ph type="title"/>
          </p:nvPr>
        </p:nvSpPr>
        <p:spPr>
          <a:xfrm>
            <a:off x="666000" y="15814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/>
              <a:t>Průběh hospitalizace</a:t>
            </a:r>
            <a:endParaRPr b="0" dirty="0"/>
          </a:p>
        </p:txBody>
      </p:sp>
      <p:sp>
        <p:nvSpPr>
          <p:cNvPr id="426" name="Google Shape;426;p5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Laboratorní odběry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Realimentace a nutriční poradenství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Medikace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Psychoterapie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Rodinná terapie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53</a:t>
            </a:fld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/>
              <a:t>MKN-10</a:t>
            </a:r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720000" y="1535723"/>
            <a:ext cx="10753200" cy="4296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>
                <a:solidFill>
                  <a:srgbClr val="0000DC"/>
                </a:solidFill>
              </a:rPr>
              <a:t>F50 Poruchy příjmu jídla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F50.0 Mentální anorexie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F50.1 Atypická mentální anorexie, </a:t>
            </a:r>
            <a:r>
              <a:rPr lang="cs-CZ" sz="2400" dirty="0" err="1"/>
              <a:t>Adonisův</a:t>
            </a:r>
            <a:r>
              <a:rPr lang="cs-CZ" sz="2400" dirty="0"/>
              <a:t> komplex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F50.2 Mentální bulimie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F50.3 Atypická mentální bulimie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F50.4 Přejídání spojené s jinými psychickými poruchami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F50.5 Zvracení spojené s jinými psychickými poruchami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F50.8 Jiné poruchy příjmu jídla</a:t>
            </a:r>
            <a:endParaRPr dirty="0"/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/>
              <a:t>F50.9 Porucha příjmu jídla nespecifikovaná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6187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54</a:t>
            </a:fld>
            <a:endParaRPr lang="cs-CZ"/>
          </a:p>
        </p:txBody>
      </p:sp>
      <p:sp>
        <p:nvSpPr>
          <p:cNvPr id="6" name="Zástupný symbol pro obsah 2"/>
          <p:cNvSpPr>
            <a:spLocks noGrp="1"/>
          </p:cNvSpPr>
          <p:nvPr>
            <p:ph type="body" idx="1"/>
          </p:nvPr>
        </p:nvSpPr>
        <p:spPr>
          <a:xfrm>
            <a:off x="666000" y="1218277"/>
            <a:ext cx="10753200" cy="4139998"/>
          </a:xfrm>
        </p:spPr>
        <p:txBody>
          <a:bodyPr>
            <a:normAutofit fontScale="77500" lnSpcReduction="20000"/>
          </a:bodyPr>
          <a:lstStyle/>
          <a:p>
            <a:r>
              <a:rPr lang="cs-CZ" sz="2000" b="1" dirty="0"/>
              <a:t>Selektivní porucha příjmu potravy </a:t>
            </a:r>
            <a:r>
              <a:rPr lang="cs-CZ" sz="2000" dirty="0"/>
              <a:t>– extrémní vybíravost, odezní v adolescenci </a:t>
            </a:r>
          </a:p>
          <a:p>
            <a:r>
              <a:rPr lang="cs-CZ" sz="2000" b="1" dirty="0"/>
              <a:t>Funkční dysfagie </a:t>
            </a:r>
            <a:r>
              <a:rPr lang="cs-CZ" sz="2000" dirty="0"/>
              <a:t>– strach ze zadušení či zvracení</a:t>
            </a:r>
          </a:p>
          <a:p>
            <a:r>
              <a:rPr lang="cs-CZ" sz="2000" b="1" dirty="0"/>
              <a:t>Syndrom </a:t>
            </a:r>
            <a:r>
              <a:rPr lang="cs-CZ" sz="2000" b="1" dirty="0" err="1"/>
              <a:t>pervazivního</a:t>
            </a:r>
            <a:r>
              <a:rPr lang="cs-CZ" sz="2000" b="1" dirty="0"/>
              <a:t> odmítání </a:t>
            </a:r>
            <a:r>
              <a:rPr lang="cs-CZ" sz="2000" dirty="0"/>
              <a:t>– jídlo, pití, mluvení, chůze, </a:t>
            </a:r>
            <a:r>
              <a:rPr lang="cs-CZ" sz="2000" dirty="0" err="1"/>
              <a:t>sebepéče</a:t>
            </a:r>
            <a:r>
              <a:rPr lang="cs-CZ" sz="2000" dirty="0"/>
              <a:t> (… původně dětská forma PTSD)</a:t>
            </a:r>
          </a:p>
          <a:p>
            <a:r>
              <a:rPr lang="cs-CZ" sz="2000" b="1" dirty="0"/>
              <a:t>Obsedantně kompulzivní porucha</a:t>
            </a:r>
          </a:p>
          <a:p>
            <a:r>
              <a:rPr lang="cs-CZ" sz="2000" b="1" dirty="0"/>
              <a:t>Depresivní porucha</a:t>
            </a:r>
          </a:p>
          <a:p>
            <a:r>
              <a:rPr lang="cs-CZ" sz="2000" b="1" dirty="0"/>
              <a:t>Psychotická porucha </a:t>
            </a:r>
            <a:r>
              <a:rPr lang="cs-CZ" sz="2000" dirty="0"/>
              <a:t>– sitofobie</a:t>
            </a:r>
          </a:p>
          <a:p>
            <a:r>
              <a:rPr lang="cs-CZ" sz="2000" b="1" dirty="0"/>
              <a:t>Vyhýbavá porucha příjmu potravy </a:t>
            </a:r>
            <a:r>
              <a:rPr lang="cs-CZ" sz="2000" dirty="0"/>
              <a:t>– kvůli textuře, barvě, zápachu aj. … odezní v adolescenci </a:t>
            </a:r>
          </a:p>
          <a:p>
            <a:r>
              <a:rPr lang="cs-CZ" sz="2000" b="1" dirty="0"/>
              <a:t>Pika – </a:t>
            </a:r>
            <a:r>
              <a:rPr lang="cs-CZ" sz="2000" dirty="0"/>
              <a:t>geofagie, </a:t>
            </a:r>
            <a:r>
              <a:rPr lang="cs-CZ" sz="2000" dirty="0" err="1"/>
              <a:t>amylofagie</a:t>
            </a:r>
            <a:r>
              <a:rPr lang="cs-CZ" sz="2000" dirty="0"/>
              <a:t>, </a:t>
            </a:r>
            <a:r>
              <a:rPr lang="cs-CZ" sz="2000" dirty="0" err="1"/>
              <a:t>trichofagie</a:t>
            </a:r>
            <a:r>
              <a:rPr lang="cs-CZ" sz="2000" dirty="0"/>
              <a:t>, koprofagie … schizofrenie, </a:t>
            </a:r>
            <a:r>
              <a:rPr lang="cs-CZ" sz="2000" dirty="0" err="1"/>
              <a:t>ment</a:t>
            </a:r>
            <a:r>
              <a:rPr lang="cs-CZ" sz="2000" dirty="0"/>
              <a:t>. ret. …</a:t>
            </a:r>
          </a:p>
          <a:p>
            <a:pPr lvl="1"/>
            <a:r>
              <a:rPr lang="cs-CZ" sz="1700" dirty="0"/>
              <a:t>pojídání nejedlých látek, nepřijatelné z hlediska mentální úrovně či kultury </a:t>
            </a:r>
          </a:p>
          <a:p>
            <a:pPr marL="558800" lvl="1" indent="0">
              <a:buNone/>
            </a:pPr>
            <a:endParaRPr lang="cs-CZ" sz="1700" dirty="0"/>
          </a:p>
          <a:p>
            <a:r>
              <a:rPr lang="cs-CZ" sz="2000" b="1" dirty="0"/>
              <a:t>Syndrom nočního přejídání </a:t>
            </a:r>
            <a:r>
              <a:rPr lang="cs-CZ" sz="2000" dirty="0"/>
              <a:t>– nejméně 25% konzumace po večeři + nejméně 2 probuzení s konzumací jídla za týden </a:t>
            </a:r>
          </a:p>
          <a:p>
            <a:r>
              <a:rPr lang="cs-CZ" sz="2000" b="1" dirty="0"/>
              <a:t>Noční poruchy příjmu potravy spojené s poruchou spánku </a:t>
            </a:r>
            <a:r>
              <a:rPr lang="cs-CZ" sz="2000" dirty="0"/>
              <a:t>– pacient si na příjem jídla nepamatuje </a:t>
            </a:r>
          </a:p>
          <a:p>
            <a:r>
              <a:rPr lang="cs-CZ" sz="2000" b="1" dirty="0" err="1"/>
              <a:t>Ortorexie</a:t>
            </a:r>
            <a:r>
              <a:rPr lang="cs-CZ" sz="2000" b="1" dirty="0"/>
              <a:t>, </a:t>
            </a:r>
            <a:r>
              <a:rPr lang="cs-CZ" sz="2000" b="1" dirty="0" err="1"/>
              <a:t>bigorexie</a:t>
            </a:r>
            <a:r>
              <a:rPr lang="cs-CZ" sz="2000" b="1" dirty="0"/>
              <a:t> (</a:t>
            </a:r>
            <a:r>
              <a:rPr lang="cs-CZ" sz="2000" b="1" dirty="0" err="1"/>
              <a:t>Adonisův</a:t>
            </a:r>
            <a:r>
              <a:rPr lang="cs-CZ" sz="2000" b="1" dirty="0"/>
              <a:t> komplex, svalová dysmorfofobie), </a:t>
            </a:r>
            <a:r>
              <a:rPr lang="cs-CZ" sz="2000" b="1" dirty="0" err="1"/>
              <a:t>drunkorexie</a:t>
            </a:r>
            <a:r>
              <a:rPr lang="cs-CZ" sz="2000" b="1" dirty="0"/>
              <a:t>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999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příjmu potravy</a:t>
            </a:r>
            <a:endParaRPr/>
          </a:p>
        </p:txBody>
      </p:sp>
      <p:sp>
        <p:nvSpPr>
          <p:cNvPr id="432" name="Google Shape;432;p5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55</a:t>
            </a:fld>
            <a:endParaRPr/>
          </a:p>
        </p:txBody>
      </p:sp>
      <p:sp>
        <p:nvSpPr>
          <p:cNvPr id="433" name="Google Shape;433;p56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cs-CZ" b="0"/>
            </a:br>
            <a:r>
              <a:rPr lang="cs-CZ" b="0"/>
              <a:t>Děkuji za pozornost!</a:t>
            </a:r>
            <a:endParaRPr/>
          </a:p>
        </p:txBody>
      </p:sp>
      <p:cxnSp>
        <p:nvCxnSpPr>
          <p:cNvPr id="434" name="Google Shape;434;p56"/>
          <p:cNvCxnSpPr/>
          <p:nvPr/>
        </p:nvCxnSpPr>
        <p:spPr>
          <a:xfrm>
            <a:off x="2167467" y="285098"/>
            <a:ext cx="0" cy="1399822"/>
          </a:xfrm>
          <a:prstGeom prst="straightConnector1">
            <a:avLst/>
          </a:prstGeom>
          <a:noFill/>
          <a:ln w="19050" cap="flat" cmpd="sng">
            <a:solidFill>
              <a:srgbClr val="0000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35" name="Google Shape;435;p56"/>
          <p:cNvPicPr preferRelativeResize="0"/>
          <p:nvPr/>
        </p:nvPicPr>
        <p:blipFill rotWithShape="1">
          <a:blip r:embed="rId3">
            <a:alphaModFix/>
          </a:blip>
          <a:srcRect l="50000" t="10048" r="4707"/>
          <a:stretch/>
        </p:blipFill>
        <p:spPr>
          <a:xfrm>
            <a:off x="2286696" y="285098"/>
            <a:ext cx="1736318" cy="1399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14000" y="968359"/>
            <a:ext cx="11076593" cy="5259641"/>
          </a:xfrm>
        </p:spPr>
        <p:txBody>
          <a:bodyPr/>
          <a:lstStyle/>
          <a:p>
            <a:r>
              <a:rPr lang="cs-CZ" dirty="0"/>
              <a:t>impulzivita – korelace abusu NL a záchvatů přejídání </a:t>
            </a:r>
          </a:p>
          <a:p>
            <a:r>
              <a:rPr lang="cs-CZ" dirty="0"/>
              <a:t>perfekcionismus, rysy </a:t>
            </a:r>
            <a:r>
              <a:rPr lang="cs-CZ" dirty="0" err="1"/>
              <a:t>anankastické</a:t>
            </a:r>
            <a:r>
              <a:rPr lang="cs-CZ" dirty="0"/>
              <a:t>, </a:t>
            </a:r>
            <a:r>
              <a:rPr lang="cs-CZ" dirty="0" err="1"/>
              <a:t>narcisní</a:t>
            </a:r>
            <a:r>
              <a:rPr lang="cs-CZ" dirty="0"/>
              <a:t>, hraniční, OCD</a:t>
            </a:r>
          </a:p>
          <a:p>
            <a:pPr lvl="1"/>
            <a:r>
              <a:rPr lang="cs-CZ" dirty="0"/>
              <a:t>riziko při kombinaci s nízkou </a:t>
            </a:r>
            <a:r>
              <a:rPr lang="cs-CZ" dirty="0" err="1"/>
              <a:t>sebehodnotou</a:t>
            </a:r>
            <a:endParaRPr lang="cs-CZ" dirty="0"/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diety jako rizikový faktor přejídání?</a:t>
            </a:r>
          </a:p>
          <a:p>
            <a:pPr lvl="1"/>
            <a:r>
              <a:rPr lang="cs-CZ" dirty="0"/>
              <a:t>automedikace poklesu tryptofanu?</a:t>
            </a:r>
          </a:p>
          <a:p>
            <a:pPr marL="508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65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229293"/>
            <a:ext cx="10753200" cy="4139998"/>
          </a:xfrm>
        </p:spPr>
        <p:txBody>
          <a:bodyPr/>
          <a:lstStyle/>
          <a:p>
            <a:r>
              <a:rPr lang="cs-CZ" dirty="0"/>
              <a:t>traumatické zážitky </a:t>
            </a:r>
          </a:p>
          <a:p>
            <a:pPr lvl="1"/>
            <a:r>
              <a:rPr lang="cs-CZ" dirty="0"/>
              <a:t>sexuální zneužívání … stud, </a:t>
            </a:r>
            <a:r>
              <a:rPr lang="cs-CZ" dirty="0" err="1"/>
              <a:t>autoakuzace</a:t>
            </a:r>
            <a:r>
              <a:rPr lang="cs-CZ" dirty="0"/>
              <a:t> a trest, patolog. regulace emocí, pocit kontroly</a:t>
            </a:r>
          </a:p>
          <a:p>
            <a:pPr lvl="1"/>
            <a:r>
              <a:rPr lang="cs-CZ" dirty="0"/>
              <a:t>šikana, tlak ze strany rodiny </a:t>
            </a:r>
          </a:p>
          <a:p>
            <a:pPr lvl="1"/>
            <a:r>
              <a:rPr lang="cs-CZ" dirty="0"/>
              <a:t>separace a/nebo akulturace  </a:t>
            </a:r>
          </a:p>
          <a:p>
            <a:pPr marL="558800" lvl="1" indent="0">
              <a:buNone/>
            </a:pPr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r>
              <a:rPr lang="cs-CZ" dirty="0"/>
              <a:t>riziková prostředí </a:t>
            </a:r>
          </a:p>
          <a:p>
            <a:pPr lvl="1"/>
            <a:r>
              <a:rPr lang="cs-CZ" dirty="0"/>
              <a:t>baletky, modelky, sportovkyně … kult krásy, </a:t>
            </a:r>
            <a:r>
              <a:rPr lang="cs-CZ" b="1" dirty="0">
                <a:solidFill>
                  <a:srgbClr val="FF0000"/>
                </a:solidFill>
              </a:rPr>
              <a:t>INSTAGRAM! … co na to muži?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8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8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91190"/>
            <a:ext cx="10753200" cy="451576"/>
          </a:xfrm>
        </p:spPr>
        <p:txBody>
          <a:bodyPr/>
          <a:lstStyle/>
          <a:p>
            <a:r>
              <a:rPr lang="cs-CZ" b="0" dirty="0"/>
              <a:t>Genetika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podíl dědičnosti 56-84%</a:t>
            </a:r>
          </a:p>
          <a:p>
            <a:r>
              <a:rPr lang="cs-CZ" dirty="0"/>
              <a:t>PPP anomálie zejm. v </a:t>
            </a:r>
            <a:r>
              <a:rPr lang="cs-CZ" dirty="0" err="1"/>
              <a:t>obl</a:t>
            </a:r>
            <a:r>
              <a:rPr lang="cs-CZ" dirty="0"/>
              <a:t>. chromozomu 1 a 10</a:t>
            </a:r>
          </a:p>
          <a:p>
            <a:pPr marL="5588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RA – alkoholismus, deprese, OCD </a:t>
            </a:r>
          </a:p>
        </p:txBody>
      </p:sp>
    </p:spTree>
    <p:extLst>
      <p:ext uri="{BB962C8B-B14F-4D97-AF65-F5344CB8AC3E}">
        <p14:creationId xmlns:p14="http://schemas.microsoft.com/office/powerpoint/2010/main" val="89264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416580"/>
            <a:ext cx="10753200" cy="4139998"/>
          </a:xfrm>
        </p:spPr>
        <p:txBody>
          <a:bodyPr/>
          <a:lstStyle/>
          <a:p>
            <a:r>
              <a:rPr lang="cs-CZ" dirty="0"/>
              <a:t>serotoninová hypotéza … </a:t>
            </a:r>
            <a:r>
              <a:rPr lang="cs-CZ" dirty="0" err="1"/>
              <a:t>anorexigenní</a:t>
            </a:r>
            <a:r>
              <a:rPr lang="cs-CZ" dirty="0"/>
              <a:t> efekt, sacharidy </a:t>
            </a:r>
          </a:p>
          <a:p>
            <a:pPr marL="50800" indent="0">
              <a:buNone/>
            </a:pPr>
            <a:endParaRPr lang="cs-CZ" dirty="0"/>
          </a:p>
          <a:p>
            <a:pPr lvl="1"/>
            <a:r>
              <a:rPr lang="cs-CZ" dirty="0"/>
              <a:t>↑ u MA, ↓ u MB … korelace s odpovědí na léky?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↑ serotoninu = starostlivost, úzkost, nutkavé chování, </a:t>
            </a:r>
            <a:r>
              <a:rPr lang="cs-CZ" dirty="0" err="1"/>
              <a:t>hyporexie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↓ serotoninu = labilní emotivita, impulzivita, sebepoškozování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automedikace u anorexie? (přes pokles tryptofanu?)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88980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2272</Words>
  <Application>Microsoft Office PowerPoint</Application>
  <PresentationFormat>Širokoúhlá obrazovka</PresentationFormat>
  <Paragraphs>496</Paragraphs>
  <Slides>55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Arial</vt:lpstr>
      <vt:lpstr>Tahoma</vt:lpstr>
      <vt:lpstr>Noto Sans Symbols</vt:lpstr>
      <vt:lpstr>Presentation_MU_EN</vt:lpstr>
      <vt:lpstr>PORUCHY PŘÍJMU POTRAVY</vt:lpstr>
      <vt:lpstr>MKN-10</vt:lpstr>
      <vt:lpstr>PPP- základní symptomatika</vt:lpstr>
      <vt:lpstr>PPP – etiopatogeneze (není to tak jednoduché)</vt:lpstr>
      <vt:lpstr>Psychosociální faktory</vt:lpstr>
      <vt:lpstr>Prezentace aplikace PowerPoint</vt:lpstr>
      <vt:lpstr>Prezentace aplikace PowerPoint</vt:lpstr>
      <vt:lpstr>Genetika</vt:lpstr>
      <vt:lpstr>Prezentace aplikace PowerPoint</vt:lpstr>
      <vt:lpstr>Prezentace aplikace PowerPoint</vt:lpstr>
      <vt:lpstr>Mozkové léze </vt:lpstr>
      <vt:lpstr>Prezentace aplikace PowerPoint</vt:lpstr>
      <vt:lpstr>Prezentace aplikace PowerPoint</vt:lpstr>
      <vt:lpstr>PPP - etiopatogeneze</vt:lpstr>
      <vt:lpstr>PPP - začátek</vt:lpstr>
      <vt:lpstr>Mentální anorexie</vt:lpstr>
      <vt:lpstr>Prezentace aplikace PowerPoint</vt:lpstr>
      <vt:lpstr>Prezentace aplikace PowerPoint</vt:lpstr>
      <vt:lpstr>Prezentace aplikace PowerPoint</vt:lpstr>
      <vt:lpstr>Mentální anorexie</vt:lpstr>
      <vt:lpstr>Mentální anorexie</vt:lpstr>
      <vt:lpstr>Diagnostická kritéria MA – MKN-10</vt:lpstr>
      <vt:lpstr>Mentální anorexie</vt:lpstr>
      <vt:lpstr>Mentální anorexie</vt:lpstr>
      <vt:lpstr>Mentální anorexie</vt:lpstr>
      <vt:lpstr>Mentální bulimie – MKN-10</vt:lpstr>
      <vt:lpstr>Mentální bulimie</vt:lpstr>
      <vt:lpstr>Mentální bulimie</vt:lpstr>
      <vt:lpstr>Mentální bulimie</vt:lpstr>
      <vt:lpstr>Mentální bulimie</vt:lpstr>
      <vt:lpstr>Mentální bulimie</vt:lpstr>
      <vt:lpstr>Psychogenní přejídání – MKN-10</vt:lpstr>
      <vt:lpstr>Psychogenní přejídání</vt:lpstr>
      <vt:lpstr>Psychogenní přejídání</vt:lpstr>
      <vt:lpstr>Psychogenní přejídání</vt:lpstr>
      <vt:lpstr>Psychogenní přejídání</vt:lpstr>
      <vt:lpstr>Psychogenní přejídání</vt:lpstr>
      <vt:lpstr>Psychogenní přejídání</vt:lpstr>
      <vt:lpstr>Následky / komplikace PPP (zejm. MA,MB)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Léčba poruch příjmu potravy</vt:lpstr>
      <vt:lpstr>Somatická péče</vt:lpstr>
      <vt:lpstr>Farmakoterapie</vt:lpstr>
      <vt:lpstr>Psychoterapie</vt:lpstr>
      <vt:lpstr>Psychoterapie</vt:lpstr>
      <vt:lpstr>Refeeding syndrom</vt:lpstr>
      <vt:lpstr>Prezentace aplikace PowerPoint</vt:lpstr>
      <vt:lpstr>Průběh hospitalizace</vt:lpstr>
      <vt:lpstr>MKN-10</vt:lpstr>
      <vt:lpstr>Prezentace aplikace PowerPoint</vt:lpstr>
      <vt:lpstr> 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Mihok Tomáš</dc:creator>
  <cp:lastModifiedBy>Lektor</cp:lastModifiedBy>
  <cp:revision>28</cp:revision>
  <dcterms:modified xsi:type="dcterms:W3CDTF">2023-03-06T09:45:34Z</dcterms:modified>
</cp:coreProperties>
</file>