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93" r:id="rId2"/>
    <p:sldId id="300" r:id="rId3"/>
    <p:sldId id="297" r:id="rId4"/>
    <p:sldId id="294" r:id="rId5"/>
    <p:sldId id="303" r:id="rId6"/>
    <p:sldId id="304" r:id="rId7"/>
    <p:sldId id="309" r:id="rId8"/>
    <p:sldId id="308" r:id="rId9"/>
    <p:sldId id="295" r:id="rId10"/>
    <p:sldId id="306" r:id="rId11"/>
    <p:sldId id="305" r:id="rId12"/>
    <p:sldId id="296" r:id="rId13"/>
    <p:sldId id="298" r:id="rId14"/>
    <p:sldId id="301" r:id="rId15"/>
    <p:sldId id="314" r:id="rId16"/>
    <p:sldId id="313" r:id="rId17"/>
    <p:sldId id="268" r:id="rId18"/>
    <p:sldId id="311" r:id="rId19"/>
    <p:sldId id="272" r:id="rId20"/>
    <p:sldId id="310" r:id="rId21"/>
    <p:sldId id="315" r:id="rId22"/>
    <p:sldId id="267" r:id="rId23"/>
    <p:sldId id="318" r:id="rId24"/>
    <p:sldId id="319" r:id="rId25"/>
    <p:sldId id="275" r:id="rId26"/>
    <p:sldId id="278" r:id="rId27"/>
    <p:sldId id="276" r:id="rId28"/>
    <p:sldId id="277" r:id="rId29"/>
    <p:sldId id="279" r:id="rId30"/>
    <p:sldId id="264" r:id="rId31"/>
    <p:sldId id="263" r:id="rId32"/>
    <p:sldId id="266" r:id="rId33"/>
    <p:sldId id="317" r:id="rId34"/>
    <p:sldId id="320" r:id="rId35"/>
    <p:sldId id="316" r:id="rId36"/>
    <p:sldId id="291" r:id="rId37"/>
    <p:sldId id="256" r:id="rId38"/>
    <p:sldId id="257" r:id="rId39"/>
    <p:sldId id="280" r:id="rId40"/>
    <p:sldId id="281" r:id="rId41"/>
    <p:sldId id="282" r:id="rId42"/>
    <p:sldId id="283" r:id="rId43"/>
    <p:sldId id="284" r:id="rId44"/>
    <p:sldId id="286" r:id="rId45"/>
    <p:sldId id="285" r:id="rId46"/>
    <p:sldId id="287" r:id="rId47"/>
    <p:sldId id="288" r:id="rId48"/>
    <p:sldId id="289" r:id="rId49"/>
    <p:sldId id="290" r:id="rId50"/>
    <p:sldId id="292" r:id="rId51"/>
    <p:sldId id="259" r:id="rId52"/>
    <p:sldId id="260" r:id="rId53"/>
    <p:sldId id="339" r:id="rId54"/>
    <p:sldId id="271" r:id="rId55"/>
    <p:sldId id="329" r:id="rId56"/>
    <p:sldId id="333" r:id="rId57"/>
    <p:sldId id="340" r:id="rId58"/>
    <p:sldId id="338" r:id="rId59"/>
    <p:sldId id="336" r:id="rId60"/>
    <p:sldId id="269" r:id="rId61"/>
    <p:sldId id="270" r:id="rId62"/>
    <p:sldId id="334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 Dubový" initials="PD" lastIdx="1" clrIdx="0">
    <p:extLst>
      <p:ext uri="{19B8F6BF-5375-455C-9EA6-DF929625EA0E}">
        <p15:presenceInfo xmlns:p15="http://schemas.microsoft.com/office/powerpoint/2012/main" userId="6742d9e59648f8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77" autoAdjust="0"/>
  </p:normalViewPr>
  <p:slideViewPr>
    <p:cSldViewPr>
      <p:cViewPr varScale="1">
        <p:scale>
          <a:sx n="86" d="100"/>
          <a:sy n="86" d="100"/>
        </p:scale>
        <p:origin x="71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24T21:42:10.13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7095A-D211-447A-BC57-35EFD7A0414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C3992-A18F-473D-BF03-15A19991D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fyziollfup.upol.cz/castwiki2/videosekvence/video11/Leb_1920x1080.flv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3ECC0ED-07AD-4FB4-8EDC-070D170CDA9C}" type="slidenum">
              <a:rPr lang="cs-CZ" altLang="en-US"/>
              <a:pPr>
                <a:spcBef>
                  <a:spcPct val="0"/>
                </a:spcBef>
              </a:pPr>
              <a:t>6</a:t>
            </a:fld>
            <a:endParaRPr lang="cs-CZ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874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65480F-1ABA-4155-9430-59815F9B428F}" type="slidenum">
              <a:rPr lang="cs-CZ" altLang="cs-CZ"/>
              <a:pPr eaLnBrk="1" hangingPunct="1"/>
              <a:t>45</a:t>
            </a:fld>
            <a:endParaRPr lang="cs-CZ" alt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z="1000"/>
              <a:t>Při CT vyšetření s rychlým nitrožilním podáním kontrastní látky lze zobrazit i cévy zásobující mozek – </a:t>
            </a:r>
            <a:r>
              <a:rPr lang="cs-CZ" altLang="cs-CZ" sz="1000" b="1"/>
              <a:t>CT angiografii</a:t>
            </a:r>
            <a:r>
              <a:rPr lang="cs-CZ" altLang="cs-CZ" sz="1000"/>
              <a:t> (</a:t>
            </a:r>
            <a:r>
              <a:rPr lang="cs-CZ" altLang="cs-CZ" sz="1000" b="1"/>
              <a:t>CTA</a:t>
            </a:r>
            <a:r>
              <a:rPr lang="cs-CZ" altLang="cs-CZ" sz="1000"/>
              <a:t>). Při CTA se využívá i dalších možností zpracování CT skenů, kterým jsou rekonstrukce v jiné rovině anebo trojrozměrná rekonstrukce (obr. 2 a </a:t>
            </a:r>
            <a:r>
              <a:rPr lang="cs-CZ" altLang="cs-CZ" sz="1000">
                <a:hlinkClick r:id="rId3"/>
              </a:rPr>
              <a:t>videozáznam 2-1</a:t>
            </a:r>
            <a:r>
              <a:rPr lang="cs-CZ" altLang="cs-CZ" sz="1000"/>
              <a:t>).</a:t>
            </a:r>
          </a:p>
          <a:p>
            <a:pPr>
              <a:spcBef>
                <a:spcPct val="0"/>
              </a:spcBef>
            </a:pPr>
            <a:r>
              <a:rPr lang="cs-CZ" altLang="cs-CZ" sz="1000"/>
              <a:t>Obr. 2. CT angiografie (CTA) mozku – normální nález. CTA se provádí tak, že se nitrožilně aplikuje bolus kontrastní látky a v okamžiku její nejvyšší koncentrace v tepnách zásobujících mozek se provede rychlá série tenkých CT skenů. Z nich se potom rekonstruují různé typy obrazů zobrazující cévy zásobující mozek. Strany na skenech jsou orientovány stejně jako na základních CT skenech. Obrazy MIP („</a:t>
            </a:r>
            <a:r>
              <a:rPr lang="cs-CZ" altLang="cs-CZ" sz="1000" i="1"/>
              <a:t>maximum intensity projection</a:t>
            </a:r>
            <a:r>
              <a:rPr lang="cs-CZ" altLang="cs-CZ" sz="1000"/>
              <a:t>“) </a:t>
            </a:r>
            <a:r>
              <a:rPr lang="cs-CZ" altLang="cs-CZ" sz="1000" b="1"/>
              <a:t>2a-d</a:t>
            </a:r>
            <a:r>
              <a:rPr lang="cs-CZ" altLang="cs-CZ" sz="1000"/>
              <a:t> zachycují struktury určité denzity (zde cévy a skelet) ve vrstvě, jejíž šířku lze nastavit a podle potřeby měnit. </a:t>
            </a:r>
            <a:r>
              <a:rPr lang="cs-CZ" altLang="cs-CZ" sz="1000" b="1"/>
              <a:t>a</a:t>
            </a:r>
            <a:r>
              <a:rPr lang="cs-CZ" altLang="cs-CZ" sz="1000"/>
              <a:t> – 2D Obraz v axiální rovině, </a:t>
            </a:r>
            <a:r>
              <a:rPr lang="cs-CZ" altLang="cs-CZ" sz="1000" b="1"/>
              <a:t>b</a:t>
            </a:r>
            <a:r>
              <a:rPr lang="cs-CZ" altLang="cs-CZ" sz="1000"/>
              <a:t> – širší vrstva ve stejné rovině, </a:t>
            </a:r>
            <a:r>
              <a:rPr lang="cs-CZ" altLang="cs-CZ" sz="1000" b="1"/>
              <a:t>c</a:t>
            </a:r>
            <a:r>
              <a:rPr lang="cs-CZ" altLang="cs-CZ" sz="1000"/>
              <a:t> – silnější vrstva zachycující cévy v sousedství střední čáry v sagitální rovině, </a:t>
            </a:r>
            <a:r>
              <a:rPr lang="cs-CZ" altLang="cs-CZ" sz="1000" b="1"/>
              <a:t>d</a:t>
            </a:r>
            <a:r>
              <a:rPr lang="cs-CZ" altLang="cs-CZ" sz="1000"/>
              <a:t> – vrstva ve frontální (koronální) rovině zachycující větvení vnitřních krkavic (</a:t>
            </a:r>
            <a:r>
              <a:rPr lang="cs-CZ" altLang="cs-CZ" sz="1000" i="1"/>
              <a:t>aa. carotides internae</a:t>
            </a:r>
            <a:r>
              <a:rPr lang="cs-CZ" altLang="cs-CZ" sz="1000"/>
              <a:t>). Obr. 2. CT angiografie (CTA) mozku – normální nález. CTA se provádí tak, že se nitrožilně aplikuje bolus kontrastní látky a v okamžiku její nejvyšší koncentrace v tepnách zásobujících mozek se provede rychlá série tenkých CT skenů. Z nich se potom rekonstruují různé typy obrazů zobrazující cévy zásobující mozek. Strany na skenech jsou orientovány stejně jako na základních CT skenech. Obrazy MIP („</a:t>
            </a:r>
            <a:r>
              <a:rPr lang="cs-CZ" altLang="cs-CZ" sz="1000" i="1"/>
              <a:t>maximum intensity projection</a:t>
            </a:r>
            <a:r>
              <a:rPr lang="cs-CZ" altLang="cs-CZ" sz="1000"/>
              <a:t>“) </a:t>
            </a:r>
            <a:r>
              <a:rPr lang="cs-CZ" altLang="cs-CZ" sz="1000" b="1"/>
              <a:t>2a-d</a:t>
            </a:r>
            <a:r>
              <a:rPr lang="cs-CZ" altLang="cs-CZ" sz="1000"/>
              <a:t> zachycují struktury určité denzity (zde cévy a skelet) ve vrstvě, jejíž šířku lze nastavit a podle potřeby měnit. </a:t>
            </a:r>
            <a:r>
              <a:rPr lang="cs-CZ" altLang="cs-CZ" sz="1000" b="1"/>
              <a:t>a</a:t>
            </a:r>
            <a:r>
              <a:rPr lang="cs-CZ" altLang="cs-CZ" sz="1000"/>
              <a:t> – 2D Obraz v axiální rovině, </a:t>
            </a:r>
            <a:r>
              <a:rPr lang="cs-CZ" altLang="cs-CZ" sz="1000" b="1"/>
              <a:t>b</a:t>
            </a:r>
            <a:r>
              <a:rPr lang="cs-CZ" altLang="cs-CZ" sz="1000"/>
              <a:t> – širší vrstva ve stejné rovině, </a:t>
            </a:r>
            <a:r>
              <a:rPr lang="cs-CZ" altLang="cs-CZ" sz="1000" b="1"/>
              <a:t>c</a:t>
            </a:r>
            <a:r>
              <a:rPr lang="cs-CZ" altLang="cs-CZ" sz="1000"/>
              <a:t> – silnější vrstva zachycující cévy v sousedství střední čáry v sagitální rovině, </a:t>
            </a:r>
            <a:r>
              <a:rPr lang="cs-CZ" altLang="cs-CZ" sz="1000" b="1"/>
              <a:t>d</a:t>
            </a:r>
            <a:r>
              <a:rPr lang="cs-CZ" altLang="cs-CZ" sz="1000"/>
              <a:t> – vrstva ve frontální (koronální) rovině zachycující větvení vnitřních krkavic (</a:t>
            </a:r>
            <a:r>
              <a:rPr lang="cs-CZ" altLang="cs-CZ" sz="1000" i="1"/>
              <a:t>aa. carotides internae</a:t>
            </a:r>
            <a:r>
              <a:rPr lang="cs-CZ" altLang="cs-CZ" sz="100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5061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2FBBE4-B88B-416F-8FC4-02C739F4306F}" type="slidenum">
              <a:rPr lang="cs-CZ" altLang="cs-CZ"/>
              <a:pPr eaLnBrk="1" hangingPunct="1"/>
              <a:t>46</a:t>
            </a:fld>
            <a:endParaRPr lang="cs-CZ" alt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dirty="0"/>
              <a:t>Při angiografii se získává rychlá série obrazů v krátkém časovém období po nástřiku kontrastní látky do příslušné tepny. Angiografie mozkových tepen- zobrazení cév zásobujících mozek po nástřiku kontrastní látky do tepny – se používá při potřebě potvrdit či vyloučit jejich postižení (obr. 7). Ke spolehlivému zobrazení všech případných změn se provádí postupný nástřik všech tepen zásobujících mozek (obou krkavic a obou vertebrálních tepen) ve dvou (případně i více) projekcích. Protože však jde o vyšetření invazivní (je třeba píchnout do arterie – nejčastěji se napichuje tepna v třísle pacienta po místním znecitlivění), předchází jí v poslední době méně invazivní CT angiografie nebo MR angiografie. Při nich se kontrastní látka aplikuje do žíly; přitom některé MR angiografie však lze provést i bez aplikace kontrastní látky.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Diagnostické angiografické vyšetření se nejčastěji provádí těsně před na ně navazujícím radiologickým intervenčním výkonem, který v mnoha případech nahrazuje klasickou operaci. K nejčastěji prováděným radiologickým intervenčním výkonům v oblasti mozku patří léčba výdutí (aneuryzmat) tepen zásobujících mozek, </a:t>
            </a:r>
            <a:r>
              <a:rPr lang="cs-CZ" altLang="cs-CZ" dirty="0" err="1"/>
              <a:t>rekanalizace</a:t>
            </a:r>
            <a:r>
              <a:rPr lang="cs-CZ" altLang="cs-CZ" dirty="0"/>
              <a:t> (obnovení průtoku) neprůchodných tepen u pacientů s akutními cévními mozkovými příhodami a uzavírání </a:t>
            </a:r>
            <a:r>
              <a:rPr lang="cs-CZ" altLang="cs-CZ" dirty="0" err="1"/>
              <a:t>arterio</a:t>
            </a:r>
            <a:r>
              <a:rPr lang="cs-CZ" altLang="cs-CZ" dirty="0"/>
              <a:t>-venózních malformací. Tyto výkony jsou minimálně invazivní, je při nich nutné získat přístup do tepen.</a:t>
            </a:r>
          </a:p>
        </p:txBody>
      </p:sp>
    </p:spTree>
    <p:extLst>
      <p:ext uri="{BB962C8B-B14F-4D97-AF65-F5344CB8AC3E}">
        <p14:creationId xmlns:p14="http://schemas.microsoft.com/office/powerpoint/2010/main" val="1231965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65291F-550B-4252-9CAB-9371B813E63A}" type="slidenum">
              <a:rPr lang="cs-CZ" altLang="cs-CZ"/>
              <a:pPr eaLnBrk="1" hangingPunct="1"/>
              <a:t>47</a:t>
            </a:fld>
            <a:endParaRPr lang="cs-CZ" alt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/>
              <a:t>Digitální subtrakční angiografie (DSA) tepen zásobujících mozek – normální nález </a:t>
            </a:r>
          </a:p>
        </p:txBody>
      </p:sp>
    </p:spTree>
    <p:extLst>
      <p:ext uri="{BB962C8B-B14F-4D97-AF65-F5344CB8AC3E}">
        <p14:creationId xmlns:p14="http://schemas.microsoft.com/office/powerpoint/2010/main" val="3288793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14A042-279C-4D78-BD9C-069A044DAB9B}" type="slidenum">
              <a:rPr lang="cs-CZ" altLang="cs-CZ"/>
              <a:pPr eaLnBrk="1" hangingPunct="1"/>
              <a:t>48</a:t>
            </a:fld>
            <a:endParaRPr lang="cs-CZ" alt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/>
              <a:t>Digitální subtrakční angiografie (DSA) tepen zásobujících mozek – normální nález Selektivní nástřik </a:t>
            </a:r>
            <a:r>
              <a:rPr lang="cs-CZ" altLang="cs-CZ" i="1"/>
              <a:t>a. carotis interna </a:t>
            </a:r>
            <a:r>
              <a:rPr lang="cs-CZ" altLang="cs-CZ"/>
              <a:t>vlevo, předozadní projekce </a:t>
            </a:r>
          </a:p>
        </p:txBody>
      </p:sp>
    </p:spTree>
    <p:extLst>
      <p:ext uri="{BB962C8B-B14F-4D97-AF65-F5344CB8AC3E}">
        <p14:creationId xmlns:p14="http://schemas.microsoft.com/office/powerpoint/2010/main" val="1253347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AFAEC1-6443-47E5-B804-A52B3D8726A4}" type="slidenum">
              <a:rPr lang="cs-CZ" altLang="cs-CZ"/>
              <a:pPr eaLnBrk="1" hangingPunct="1"/>
              <a:t>49</a:t>
            </a:fld>
            <a:endParaRPr lang="cs-CZ" alt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b="1" dirty="0"/>
              <a:t>MR angiografie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Magnetická rezonance (MR) umožňuje nejen výše popsané zobrazení („</a:t>
            </a:r>
            <a:r>
              <a:rPr lang="cs-CZ" altLang="cs-CZ" i="1" dirty="0" err="1"/>
              <a:t>magnetic</a:t>
            </a:r>
            <a:r>
              <a:rPr lang="cs-CZ" altLang="cs-CZ" i="1" dirty="0"/>
              <a:t> resonance </a:t>
            </a:r>
            <a:r>
              <a:rPr lang="cs-CZ" altLang="cs-CZ" i="1" dirty="0" err="1"/>
              <a:t>imaging</a:t>
            </a:r>
            <a:r>
              <a:rPr lang="cs-CZ" altLang="cs-CZ" dirty="0"/>
              <a:t>“ – </a:t>
            </a:r>
            <a:r>
              <a:rPr lang="cs-CZ" altLang="cs-CZ" b="1" dirty="0"/>
              <a:t>MRI</a:t>
            </a:r>
            <a:r>
              <a:rPr lang="cs-CZ" altLang="cs-CZ" dirty="0"/>
              <a:t>), ale i jiné typy vyšetření, jako např. zobrazení cév – </a:t>
            </a:r>
            <a:r>
              <a:rPr lang="cs-CZ" altLang="cs-CZ" b="1" dirty="0"/>
              <a:t>MR angiografii</a:t>
            </a:r>
            <a:r>
              <a:rPr lang="cs-CZ" altLang="cs-CZ" dirty="0"/>
              <a:t> (</a:t>
            </a:r>
            <a:r>
              <a:rPr lang="cs-CZ" altLang="cs-CZ" b="1" dirty="0"/>
              <a:t>MRA</a:t>
            </a:r>
            <a:r>
              <a:rPr lang="cs-CZ" altLang="cs-CZ" dirty="0"/>
              <a:t>) (obr. 4) a další (viz níže).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Obr. 4. MR angiografie (MRA) mozku – normální nález. Na rozdíl od CTA není při MRA nezbytná aplikace kontrastní látky. Lze „zobrazit pohyb“ – tok v cévách – i nativně. Takto byly získány i prezentované obrazy. (V některých případech však je nitrožilní aplikace kontrastní látky nutná.) Obr. </a:t>
            </a:r>
            <a:r>
              <a:rPr lang="cs-CZ" altLang="cs-CZ" b="1" dirty="0"/>
              <a:t>4a–d</a:t>
            </a:r>
            <a:r>
              <a:rPr lang="cs-CZ" altLang="cs-CZ" dirty="0"/>
              <a:t>. Obrazy MIP zachycující tepny i žíly. </a:t>
            </a:r>
            <a:r>
              <a:rPr lang="cs-CZ" altLang="cs-CZ" b="1" dirty="0"/>
              <a:t>a </a:t>
            </a:r>
            <a:r>
              <a:rPr lang="cs-CZ" altLang="cs-CZ" dirty="0"/>
              <a:t>– v axiální rovině, </a:t>
            </a:r>
            <a:r>
              <a:rPr lang="cs-CZ" altLang="cs-CZ" b="1" dirty="0"/>
              <a:t>b</a:t>
            </a:r>
            <a:r>
              <a:rPr lang="cs-CZ" altLang="cs-CZ" dirty="0"/>
              <a:t> – v sagitální rovině, </a:t>
            </a:r>
            <a:r>
              <a:rPr lang="cs-CZ" altLang="cs-CZ" b="1" dirty="0"/>
              <a:t>c</a:t>
            </a:r>
            <a:r>
              <a:rPr lang="cs-CZ" altLang="cs-CZ" dirty="0"/>
              <a:t> – ve frontální (koronální) rovině více frontálně – zobrazuje větvení vnitřních krkavic, </a:t>
            </a:r>
            <a:r>
              <a:rPr lang="cs-CZ" altLang="cs-CZ" b="1" dirty="0"/>
              <a:t>d</a:t>
            </a:r>
            <a:r>
              <a:rPr lang="cs-CZ" altLang="cs-CZ" dirty="0"/>
              <a:t> – ve frontální rovině více dorzálně – zobrazuje </a:t>
            </a:r>
            <a:r>
              <a:rPr lang="cs-CZ" altLang="cs-CZ" dirty="0" err="1"/>
              <a:t>vertebro</a:t>
            </a:r>
            <a:r>
              <a:rPr lang="cs-CZ" altLang="cs-CZ" dirty="0"/>
              <a:t>–bazilární povodí. Obr. </a:t>
            </a:r>
            <a:r>
              <a:rPr lang="cs-CZ" altLang="cs-CZ" b="1" dirty="0"/>
              <a:t>4e–h</a:t>
            </a:r>
            <a:r>
              <a:rPr lang="cs-CZ" altLang="cs-CZ" dirty="0"/>
              <a:t>. Barevné rekonstrukce typu „</a:t>
            </a:r>
            <a:r>
              <a:rPr lang="cs-CZ" altLang="cs-CZ" i="1" dirty="0" err="1"/>
              <a:t>volume</a:t>
            </a:r>
            <a:r>
              <a:rPr lang="cs-CZ" altLang="cs-CZ" i="1" dirty="0"/>
              <a:t> </a:t>
            </a:r>
            <a:r>
              <a:rPr lang="cs-CZ" altLang="cs-CZ" i="1" dirty="0" err="1"/>
              <a:t>rendering</a:t>
            </a:r>
            <a:r>
              <a:rPr lang="cs-CZ" altLang="cs-CZ" i="1" dirty="0"/>
              <a:t>.</a:t>
            </a:r>
            <a:r>
              <a:rPr lang="cs-CZ" alt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097085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MRI axial FLAIR images of Brain show an infarct involving left frontal lobe anterior to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sylvian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fissure. Area of involvement corresponds to left MCA Superior Division territory.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95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 study of brain shows an infarct involving the left temporal lobe below the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Sylvian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fissure. Area of involvement corresponds to left MCA Inferior Division territory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7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6B10F-F090-4610-9DCC-BCDB56A14B2B}" type="slidenum">
              <a:rPr lang="cs-CZ" altLang="en-US"/>
              <a:pPr/>
              <a:t>61</a:t>
            </a:fld>
            <a:endParaRPr lang="cs-CZ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/>
              <a:t>Fig. 11 Coronal gadolinium-enhanced T1W image shows an</a:t>
            </a:r>
          </a:p>
          <a:p>
            <a:r>
              <a:rPr lang="cs-CZ" altLang="en-US"/>
              <a:t>enhancing right IIIrd nerve on its cavernous segment (thin white</a:t>
            </a:r>
          </a:p>
          <a:p>
            <a:r>
              <a:rPr lang="cs-CZ" altLang="en-US"/>
              <a:t>arrow), caused by a metastasis from colon carcinoma. Note the</a:t>
            </a:r>
          </a:p>
          <a:p>
            <a:r>
              <a:rPr lang="cs-CZ" altLang="en-US"/>
              <a:t>normal non-enhancing nerve seen as a grey dot in the lateral aspect</a:t>
            </a:r>
          </a:p>
          <a:p>
            <a:r>
              <a:rPr lang="cs-CZ" altLang="en-US"/>
              <a:t>of the cavernous sinus (thick white arrow)</a:t>
            </a:r>
          </a:p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7925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C9695-47D5-4B9D-B758-C9C0D0970BF9}" type="slidenum">
              <a:rPr lang="cs-CZ" altLang="en-US"/>
              <a:pPr/>
              <a:t>17</a:t>
            </a:fld>
            <a:endParaRPr lang="cs-CZ" alt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/>
              <a:t>zvýšený tlak CSF podél n. </a:t>
            </a:r>
            <a:r>
              <a:rPr lang="cs-CZ" altLang="en-US" dirty="0" err="1"/>
              <a:t>opticus</a:t>
            </a:r>
            <a:r>
              <a:rPr lang="cs-CZ" altLang="en-US" dirty="0"/>
              <a:t> způsobí kompresi v. </a:t>
            </a:r>
            <a:r>
              <a:rPr lang="cs-CZ" altLang="en-US" dirty="0" err="1"/>
              <a:t>centralis</a:t>
            </a:r>
            <a:r>
              <a:rPr lang="cs-CZ" altLang="en-US" dirty="0"/>
              <a:t> </a:t>
            </a:r>
            <a:r>
              <a:rPr lang="cs-CZ" altLang="en-US" dirty="0" err="1"/>
              <a:t>retinae</a:t>
            </a:r>
            <a:r>
              <a:rPr lang="cs-CZ" altLang="en-US" dirty="0"/>
              <a:t> – </a:t>
            </a:r>
            <a:r>
              <a:rPr lang="cs-CZ" altLang="en-US" dirty="0" err="1"/>
              <a:t>papilledema</a:t>
            </a:r>
            <a:r>
              <a:rPr lang="cs-CZ" altLang="en-US" dirty="0"/>
              <a:t>, papilární edém</a:t>
            </a:r>
          </a:p>
        </p:txBody>
      </p:sp>
    </p:spTree>
    <p:extLst>
      <p:ext uri="{BB962C8B-B14F-4D97-AF65-F5344CB8AC3E}">
        <p14:creationId xmlns:p14="http://schemas.microsoft.com/office/powerpoint/2010/main" val="167761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Neuroaxiální</a:t>
            </a:r>
            <a:r>
              <a:rPr lang="cs-CZ" dirty="0"/>
              <a:t> anestezie u císařského řezu - spinální anestezie komplikace s hrozbou kraniálního rozšíření, dýchání</a:t>
            </a:r>
          </a:p>
          <a:p>
            <a:r>
              <a:rPr lang="cs-CZ" dirty="0" err="1"/>
              <a:t>Neuroaxiální</a:t>
            </a:r>
            <a:r>
              <a:rPr lang="cs-CZ" dirty="0"/>
              <a:t> anestezie u císařského řezu - epidurální anestezie, venózní pleteň, segmentální působení bez většího rizika kraniálního rozšíření, </a:t>
            </a:r>
            <a:r>
              <a:rPr lang="cs-CZ" dirty="0" err="1"/>
              <a:t>poudější</a:t>
            </a:r>
            <a:r>
              <a:rPr lang="cs-CZ" dirty="0"/>
              <a:t> nástup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70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Deriváty </a:t>
            </a:r>
            <a:r>
              <a:rPr lang="cs-CZ" dirty="0" err="1"/>
              <a:t>dura</a:t>
            </a:r>
            <a:r>
              <a:rPr lang="cs-CZ" dirty="0"/>
              <a:t> mater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8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99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79533-371A-4034-9362-D36FA36C8358}" type="slidenum">
              <a:rPr lang="cs-CZ" altLang="en-US"/>
              <a:pPr/>
              <a:t>32</a:t>
            </a:fld>
            <a:endParaRPr lang="cs-CZ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 err="1"/>
              <a:t>epidural</a:t>
            </a:r>
            <a:r>
              <a:rPr lang="cs-CZ" altLang="en-US" dirty="0"/>
              <a:t> </a:t>
            </a:r>
            <a:r>
              <a:rPr lang="en-US" altLang="en-US" dirty="0"/>
              <a:t>hematoma</a:t>
            </a:r>
            <a:r>
              <a:rPr lang="cs-CZ" altLang="en-US" dirty="0"/>
              <a:t> – do potencionálního epidurálního prostoru při traumatu hlavy, krvácení z r. </a:t>
            </a:r>
            <a:r>
              <a:rPr lang="cs-CZ" altLang="en-US" dirty="0" err="1"/>
              <a:t>anterior</a:t>
            </a:r>
            <a:r>
              <a:rPr lang="cs-CZ" altLang="en-US" dirty="0"/>
              <a:t> nebo </a:t>
            </a:r>
            <a:r>
              <a:rPr lang="cs-CZ" altLang="en-US" dirty="0" err="1"/>
              <a:t>posterior</a:t>
            </a:r>
            <a:r>
              <a:rPr lang="cs-CZ" altLang="en-US" dirty="0"/>
              <a:t> z a. </a:t>
            </a:r>
            <a:r>
              <a:rPr lang="cs-CZ" altLang="en-US" dirty="0" err="1"/>
              <a:t>meningea</a:t>
            </a:r>
            <a:r>
              <a:rPr lang="cs-CZ" altLang="en-US" dirty="0"/>
              <a:t> media</a:t>
            </a:r>
          </a:p>
          <a:p>
            <a:r>
              <a:rPr lang="en-US" altLang="en-US" dirty="0"/>
              <a:t>subdural hematoma</a:t>
            </a:r>
            <a:r>
              <a:rPr lang="cs-CZ" altLang="en-US" dirty="0"/>
              <a:t> – vzniká z povrchových cerebrálních vén, které procházejí do sinus </a:t>
            </a:r>
            <a:r>
              <a:rPr lang="cs-CZ" altLang="en-US" dirty="0" err="1"/>
              <a:t>sagittalis</a:t>
            </a:r>
            <a:r>
              <a:rPr lang="cs-CZ" altLang="en-US" dirty="0"/>
              <a:t> sup.  </a:t>
            </a:r>
          </a:p>
          <a:p>
            <a:r>
              <a:rPr lang="cs-CZ" altLang="en-US" dirty="0" err="1"/>
              <a:t>subarachnoideální</a:t>
            </a:r>
            <a:r>
              <a:rPr lang="cs-CZ" altLang="en-US" dirty="0"/>
              <a:t> krvácení - krvácení z cév procházejících - nejčastěji po prasknutí cévní výdutě (aneuryzmatu) - má za následek přítomnost krve v </a:t>
            </a:r>
            <a:r>
              <a:rPr lang="cs-CZ" altLang="en-US" dirty="0" err="1"/>
              <a:t>likvoru</a:t>
            </a:r>
            <a:r>
              <a:rPr lang="cs-CZ" altLang="en-US" dirty="0"/>
              <a:t> (</a:t>
            </a:r>
            <a:r>
              <a:rPr lang="cs-CZ" altLang="en-US" dirty="0" err="1"/>
              <a:t>subarachnoideové</a:t>
            </a:r>
            <a:r>
              <a:rPr lang="cs-CZ" altLang="en-US" dirty="0"/>
              <a:t> krvácení). </a:t>
            </a:r>
          </a:p>
          <a:p>
            <a:endParaRPr lang="cs-CZ" altLang="en-US" dirty="0"/>
          </a:p>
          <a:p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71407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E90457-2012-48DE-8ACF-F479CD389321}" type="slidenum">
              <a:rPr lang="cs-CZ" altLang="cs-CZ"/>
              <a:pPr eaLnBrk="1" hangingPunct="1"/>
              <a:t>36</a:t>
            </a:fld>
            <a:endParaRPr lang="cs-CZ" alt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/>
              <a:t>Aneurizma MR angiografie (MRA) </a:t>
            </a:r>
          </a:p>
        </p:txBody>
      </p:sp>
    </p:spTree>
    <p:extLst>
      <p:ext uri="{BB962C8B-B14F-4D97-AF65-F5344CB8AC3E}">
        <p14:creationId xmlns:p14="http://schemas.microsoft.com/office/powerpoint/2010/main" val="47658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Extrakraniální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bočná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znázorňující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carotis externa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černá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větví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meningea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šedá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carotis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světle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šedá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cestou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facialis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ophtalmica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povodím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maxillaris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ophtalmica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meningea media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ophtalmica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 – durální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arteriální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spojky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anastomózy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meningeae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nejvíce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vytvořeny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meningea media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větev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maxillaris,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tj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ACE) a ACM, E – anastomózy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occipitalis 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 – anastomózy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 a. occipitalis a parietální větví a. meningea media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8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2. Intrakraniální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bočná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znázorňující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spojky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(ACA, ACM, ACP)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– a. communicans posterior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Willisova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okruhu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B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leptomeningeální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anastomózy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ACA a ACM, C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leptomeningeální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anastomózy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ACM a ACP, D – „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tektální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plexus“ anastomózy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tentoria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cerebelli superiores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(SCA) a ACP, E – anastomózy v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mozečkových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uplatňující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především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mozečkových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infarktů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66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7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8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4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7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4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7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6D3B1-D59C-464E-A075-7EBFCA829B47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3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docid=GejMSLCWd9kT7M&amp;tbnid=fmlU0KT7U6Pc4M:&amp;ved=0CAUQjRw&amp;url=http://www.nan.upol.cz/neuro/cd624.html&amp;ei=WmKvUtrRKIPItQaEhoCwAQ&amp;bvm=bv.57967247,d.bGQ&amp;psig=AFQjCNEaDEFkRbOKkv69E4AkgkcNeFkmeQ&amp;ust=1387312058387535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www.google.cz/url?sa=i&amp;rct=j&amp;q=&amp;esrc=s&amp;source=images&amp;cd=&amp;cad=rja&amp;docid=8s7_VIDMLpuizM&amp;tbnid=Yl7xIo1JMU8ueM:&amp;ved=0CAUQjRw&amp;url=http://www.nan.upol.cz/neuro/cd597_2.html&amp;ei=gGCvUo6mGofBswbs7IEo&amp;bvm=bv.57967247,d.bGQ&amp;psig=AFQjCNETP-sNnrdAIT9KnlwW3vdetPRT1g&amp;ust=138731115307916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pfyziollfup.upol.cz/castwiki/wp-content/uploads/2012/09/3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://pfyziollfup.upol.cz/castwiki/wp-content/uploads/2012/09/3h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//upload.wikimedia.org/wikipedia/commons/4/4a/Cerebral_vascular_territories.jp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cz/url?sa=i&amp;rct=j&amp;q=&amp;esrc=s&amp;source=images&amp;cd=&amp;cad=rja&amp;uact=8&amp;ved=2ahUKEwiSg_ywhL3aAhVFElAKHUqIAHQQjRx6BAgAEAU&amp;url=https://www.symptomy.cz/priznaky/hematom&amp;psig=AOvVaw1QgRz_d0N_QwkzMFeTyzWl&amp;ust=152390754263999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hyperlink" Target="http://pfyziollfup.upol.cz/castwiki/wp-content/uploads/2012/09/4a.jpg" TargetMode="External"/><Relationship Id="rId7" Type="http://schemas.openxmlformats.org/officeDocument/2006/relationships/hyperlink" Target="http://pfyziollfup.upol.cz/castwiki/wp-content/uploads/2012/09/4b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hyperlink" Target="http://pfyziollfup.upol.cz/castwiki/wp-content/uploads/2012/09/4c.jpg" TargetMode="External"/><Relationship Id="rId10" Type="http://schemas.openxmlformats.org/officeDocument/2006/relationships/image" Target="../media/image71.jpeg"/><Relationship Id="rId4" Type="http://schemas.openxmlformats.org/officeDocument/2006/relationships/image" Target="../media/image68.jpeg"/><Relationship Id="rId9" Type="http://schemas.openxmlformats.org/officeDocument/2006/relationships/hyperlink" Target="http://pfyziollfup.upol.cz/castwiki/wp-content/uploads/2012/09/4d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hyperlink" Target="http://pfyziollfup.upol.cz/castwiki/wp-content/uploads/2012/09/4f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fyziollfup.upol.cz/castwiki/wp-content/uploads/2012/09/4e.jpg" TargetMode="External"/><Relationship Id="rId5" Type="http://schemas.openxmlformats.org/officeDocument/2006/relationships/image" Target="../media/image73.jpeg"/><Relationship Id="rId4" Type="http://schemas.openxmlformats.org/officeDocument/2006/relationships/hyperlink" Target="http://pfyziollfup.upol.cz/castwiki/wp-content/uploads/2012/09/4g.jp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8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Nd9GcQq-CzjKT2zjU-tTdHBssMjyVltasNjrR2e9ztHOPrstNWs390rd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552728" cy="515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355932" y="188640"/>
            <a:ext cx="47389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Komory, obaly a cévní zásobení CNS</a:t>
            </a:r>
          </a:p>
        </p:txBody>
      </p:sp>
    </p:spTree>
    <p:extLst>
      <p:ext uri="{BB962C8B-B14F-4D97-AF65-F5344CB8AC3E}">
        <p14:creationId xmlns:p14="http://schemas.microsoft.com/office/powerpoint/2010/main" val="3831267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obr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561263" cy="68532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4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obr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175"/>
            <a:ext cx="6900863" cy="68627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42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f62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7150"/>
            <a:ext cx="378618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f73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5563"/>
            <a:ext cx="38893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http://www.nan.upol.cz/neuro/images/upravene_fotky/zev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479800"/>
            <a:ext cx="38338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http://www.nan.upol.cz/neuro/images/upravene_fotky/zevc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459163"/>
            <a:ext cx="39227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825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3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0768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3h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0768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5288" y="325438"/>
            <a:ext cx="147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CT vyšetření</a:t>
            </a:r>
          </a:p>
        </p:txBody>
      </p:sp>
    </p:spTree>
    <p:extLst>
      <p:ext uri="{BB962C8B-B14F-4D97-AF65-F5344CB8AC3E}">
        <p14:creationId xmlns:p14="http://schemas.microsoft.com/office/powerpoint/2010/main" val="236606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7"/>
          <a:stretch/>
        </p:blipFill>
        <p:spPr>
          <a:xfrm>
            <a:off x="1691680" y="-1"/>
            <a:ext cx="5544616" cy="6853761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12160" y="5229200"/>
            <a:ext cx="2351926" cy="37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cs-CZ" altLang="en-US" b="1" dirty="0" err="1"/>
              <a:t>foramen</a:t>
            </a:r>
            <a:r>
              <a:rPr lang="cs-CZ" altLang="en-US" b="1" dirty="0"/>
              <a:t> </a:t>
            </a:r>
            <a:r>
              <a:rPr lang="cs-CZ" altLang="en-US" b="1" dirty="0" err="1"/>
              <a:t>Magendie</a:t>
            </a:r>
            <a:r>
              <a:rPr lang="cs-CZ" altLang="en-US" dirty="0"/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22898" y="5602636"/>
            <a:ext cx="2330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cs-CZ" altLang="en-US" b="1" dirty="0" err="1"/>
              <a:t>foramina</a:t>
            </a:r>
            <a:r>
              <a:rPr lang="cs-CZ" altLang="en-US" b="1" dirty="0"/>
              <a:t> </a:t>
            </a:r>
            <a:r>
              <a:rPr lang="cs-CZ" altLang="en-US" b="1" dirty="0" err="1"/>
              <a:t>Luschkae</a:t>
            </a:r>
            <a:r>
              <a:rPr lang="cs-CZ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313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78"/>
            <a:ext cx="7164288" cy="58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2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452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33845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 bwMode="auto">
          <a:xfrm>
            <a:off x="3132138" y="1341438"/>
            <a:ext cx="1655762" cy="0"/>
          </a:xfrm>
          <a:prstGeom prst="line">
            <a:avLst/>
          </a:prstGeom>
          <a:ln w="38100">
            <a:solidFill>
              <a:srgbClr val="C00000"/>
            </a:solidFill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673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brz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0"/>
            <a:ext cx="5741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508104" y="1700808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b="1" dirty="0"/>
              <a:t>zvýšený tlak CST podél n. </a:t>
            </a:r>
            <a:r>
              <a:rPr lang="cs-CZ" altLang="en-US" b="1" dirty="0" err="1"/>
              <a:t>opticus</a:t>
            </a:r>
            <a:r>
              <a:rPr lang="cs-CZ" altLang="en-US" b="1" dirty="0"/>
              <a:t> – </a:t>
            </a:r>
          </a:p>
          <a:p>
            <a:r>
              <a:rPr lang="cs-CZ" altLang="en-US" b="1" dirty="0"/>
              <a:t>komprese v. </a:t>
            </a:r>
            <a:r>
              <a:rPr lang="cs-CZ" altLang="en-US" b="1" dirty="0" err="1"/>
              <a:t>centralis</a:t>
            </a:r>
            <a:r>
              <a:rPr lang="cs-CZ" altLang="en-US" b="1" dirty="0"/>
              <a:t> </a:t>
            </a:r>
            <a:r>
              <a:rPr lang="cs-CZ" altLang="en-US" b="1" dirty="0" err="1"/>
              <a:t>retinae</a:t>
            </a:r>
            <a:r>
              <a:rPr lang="cs-CZ" altLang="en-US" b="1" dirty="0"/>
              <a:t> – </a:t>
            </a:r>
          </a:p>
          <a:p>
            <a:r>
              <a:rPr lang="cs-CZ" altLang="en-US" b="1" dirty="0" err="1"/>
              <a:t>papilledema</a:t>
            </a:r>
            <a:r>
              <a:rPr lang="cs-CZ" altLang="en-US" b="1" dirty="0"/>
              <a:t>, papilární edém</a:t>
            </a:r>
          </a:p>
        </p:txBody>
      </p:sp>
    </p:spTree>
    <p:extLst>
      <p:ext uri="{BB962C8B-B14F-4D97-AF65-F5344CB8AC3E}">
        <p14:creationId xmlns:p14="http://schemas.microsoft.com/office/powerpoint/2010/main" val="355374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"/>
            <a:ext cx="9144000" cy="6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22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URA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7500" b="7895"/>
          <a:stretch>
            <a:fillRect/>
          </a:stretch>
        </p:blipFill>
        <p:spPr bwMode="auto">
          <a:xfrm>
            <a:off x="971550" y="692150"/>
            <a:ext cx="7315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635375" y="187325"/>
            <a:ext cx="17748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400" b="1" dirty="0">
                <a:solidFill>
                  <a:srgbClr val="C00000"/>
                </a:solidFill>
              </a:rPr>
              <a:t>Obaly CNS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3865563" y="5032375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pia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3389313" y="4437063"/>
            <a:ext cx="144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arachnoidea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3465513" y="31416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dura mater</a:t>
            </a:r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 flipH="1">
            <a:off x="2052638" y="5229225"/>
            <a:ext cx="172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 flipH="1">
            <a:off x="2987675" y="4868863"/>
            <a:ext cx="11509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11"/>
          <p:cNvSpPr>
            <a:spLocks noChangeShapeType="1"/>
          </p:cNvSpPr>
          <p:nvPr/>
        </p:nvSpPr>
        <p:spPr bwMode="auto">
          <a:xfrm flipH="1">
            <a:off x="2916238" y="3573463"/>
            <a:ext cx="1150937" cy="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2"/>
          <p:cNvSpPr>
            <a:spLocks noChangeShapeType="1"/>
          </p:cNvSpPr>
          <p:nvPr/>
        </p:nvSpPr>
        <p:spPr bwMode="auto">
          <a:xfrm flipH="1">
            <a:off x="2843213" y="2420938"/>
            <a:ext cx="935037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3395663" y="1989138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endorhachis</a:t>
            </a:r>
          </a:p>
        </p:txBody>
      </p:sp>
      <p:sp>
        <p:nvSpPr>
          <p:cNvPr id="13324" name="Freeform 15"/>
          <p:cNvSpPr>
            <a:spLocks/>
          </p:cNvSpPr>
          <p:nvPr/>
        </p:nvSpPr>
        <p:spPr bwMode="auto">
          <a:xfrm>
            <a:off x="971550" y="3213100"/>
            <a:ext cx="1263650" cy="2663825"/>
          </a:xfrm>
          <a:custGeom>
            <a:avLst/>
            <a:gdLst>
              <a:gd name="T0" fmla="*/ 0 w 796"/>
              <a:gd name="T1" fmla="*/ 0 h 1678"/>
              <a:gd name="T2" fmla="*/ 304800 w 796"/>
              <a:gd name="T3" fmla="*/ 50800 h 1678"/>
              <a:gd name="T4" fmla="*/ 781050 w 796"/>
              <a:gd name="T5" fmla="*/ 285750 h 1678"/>
              <a:gd name="T6" fmla="*/ 1008063 w 796"/>
              <a:gd name="T7" fmla="*/ 576263 h 1678"/>
              <a:gd name="T8" fmla="*/ 1223963 w 796"/>
              <a:gd name="T9" fmla="*/ 1008063 h 1678"/>
              <a:gd name="T10" fmla="*/ 1244600 w 796"/>
              <a:gd name="T11" fmla="*/ 1308100 h 1678"/>
              <a:gd name="T12" fmla="*/ 1136650 w 796"/>
              <a:gd name="T13" fmla="*/ 1860550 h 1678"/>
              <a:gd name="T14" fmla="*/ 933450 w 796"/>
              <a:gd name="T15" fmla="*/ 2209800 h 1678"/>
              <a:gd name="T16" fmla="*/ 501650 w 796"/>
              <a:gd name="T17" fmla="*/ 2540000 h 1678"/>
              <a:gd name="T18" fmla="*/ 71438 w 796"/>
              <a:gd name="T19" fmla="*/ 2663825 h 16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96" h="1678">
                <a:moveTo>
                  <a:pt x="0" y="0"/>
                </a:moveTo>
                <a:cubicBezTo>
                  <a:pt x="32" y="5"/>
                  <a:pt x="110" y="2"/>
                  <a:pt x="192" y="32"/>
                </a:cubicBezTo>
                <a:cubicBezTo>
                  <a:pt x="274" y="62"/>
                  <a:pt x="418" y="125"/>
                  <a:pt x="492" y="180"/>
                </a:cubicBezTo>
                <a:cubicBezTo>
                  <a:pt x="566" y="235"/>
                  <a:pt x="589" y="287"/>
                  <a:pt x="635" y="363"/>
                </a:cubicBezTo>
                <a:cubicBezTo>
                  <a:pt x="681" y="439"/>
                  <a:pt x="746" y="558"/>
                  <a:pt x="771" y="635"/>
                </a:cubicBezTo>
                <a:cubicBezTo>
                  <a:pt x="796" y="712"/>
                  <a:pt x="793" y="734"/>
                  <a:pt x="784" y="824"/>
                </a:cubicBezTo>
                <a:cubicBezTo>
                  <a:pt x="775" y="914"/>
                  <a:pt x="749" y="1077"/>
                  <a:pt x="716" y="1172"/>
                </a:cubicBezTo>
                <a:cubicBezTo>
                  <a:pt x="683" y="1267"/>
                  <a:pt x="655" y="1321"/>
                  <a:pt x="588" y="1392"/>
                </a:cubicBezTo>
                <a:cubicBezTo>
                  <a:pt x="521" y="1463"/>
                  <a:pt x="406" y="1552"/>
                  <a:pt x="316" y="1600"/>
                </a:cubicBezTo>
                <a:cubicBezTo>
                  <a:pt x="226" y="1648"/>
                  <a:pt x="102" y="1662"/>
                  <a:pt x="45" y="1678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6"/>
          <p:cNvSpPr>
            <a:spLocks/>
          </p:cNvSpPr>
          <p:nvPr/>
        </p:nvSpPr>
        <p:spPr bwMode="auto">
          <a:xfrm>
            <a:off x="1042988" y="2349500"/>
            <a:ext cx="1989137" cy="3443288"/>
          </a:xfrm>
          <a:custGeom>
            <a:avLst/>
            <a:gdLst>
              <a:gd name="T0" fmla="*/ 0 w 1253"/>
              <a:gd name="T1" fmla="*/ 0 h 2169"/>
              <a:gd name="T2" fmla="*/ 360362 w 1253"/>
              <a:gd name="T3" fmla="*/ 71438 h 2169"/>
              <a:gd name="T4" fmla="*/ 792162 w 1253"/>
              <a:gd name="T5" fmla="*/ 215900 h 2169"/>
              <a:gd name="T6" fmla="*/ 1225550 w 1253"/>
              <a:gd name="T7" fmla="*/ 503238 h 2169"/>
              <a:gd name="T8" fmla="*/ 1535112 w 1253"/>
              <a:gd name="T9" fmla="*/ 844550 h 2169"/>
              <a:gd name="T10" fmla="*/ 1782762 w 1253"/>
              <a:gd name="T11" fmla="*/ 1289050 h 2169"/>
              <a:gd name="T12" fmla="*/ 1944687 w 1253"/>
              <a:gd name="T13" fmla="*/ 1800225 h 2169"/>
              <a:gd name="T14" fmla="*/ 1985962 w 1253"/>
              <a:gd name="T15" fmla="*/ 2146300 h 2169"/>
              <a:gd name="T16" fmla="*/ 1922462 w 1253"/>
              <a:gd name="T17" fmla="*/ 2654300 h 2169"/>
              <a:gd name="T18" fmla="*/ 1725612 w 1253"/>
              <a:gd name="T19" fmla="*/ 3321050 h 2169"/>
              <a:gd name="T20" fmla="*/ 1728787 w 1253"/>
              <a:gd name="T21" fmla="*/ 3384550 h 21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53" h="2169">
                <a:moveTo>
                  <a:pt x="0" y="0"/>
                </a:moveTo>
                <a:cubicBezTo>
                  <a:pt x="72" y="11"/>
                  <a:pt x="144" y="22"/>
                  <a:pt x="227" y="45"/>
                </a:cubicBezTo>
                <a:cubicBezTo>
                  <a:pt x="310" y="68"/>
                  <a:pt x="408" y="91"/>
                  <a:pt x="499" y="136"/>
                </a:cubicBezTo>
                <a:cubicBezTo>
                  <a:pt x="590" y="181"/>
                  <a:pt x="694" y="251"/>
                  <a:pt x="772" y="317"/>
                </a:cubicBezTo>
                <a:cubicBezTo>
                  <a:pt x="850" y="383"/>
                  <a:pt x="909" y="450"/>
                  <a:pt x="967" y="532"/>
                </a:cubicBezTo>
                <a:cubicBezTo>
                  <a:pt x="1025" y="614"/>
                  <a:pt x="1080" y="712"/>
                  <a:pt x="1123" y="812"/>
                </a:cubicBezTo>
                <a:cubicBezTo>
                  <a:pt x="1166" y="912"/>
                  <a:pt x="1204" y="1044"/>
                  <a:pt x="1225" y="1134"/>
                </a:cubicBezTo>
                <a:cubicBezTo>
                  <a:pt x="1246" y="1224"/>
                  <a:pt x="1253" y="1262"/>
                  <a:pt x="1251" y="1352"/>
                </a:cubicBezTo>
                <a:cubicBezTo>
                  <a:pt x="1249" y="1442"/>
                  <a:pt x="1238" y="1549"/>
                  <a:pt x="1211" y="1672"/>
                </a:cubicBezTo>
                <a:cubicBezTo>
                  <a:pt x="1184" y="1795"/>
                  <a:pt x="1107" y="2015"/>
                  <a:pt x="1087" y="2092"/>
                </a:cubicBezTo>
                <a:cubicBezTo>
                  <a:pt x="1067" y="2169"/>
                  <a:pt x="1089" y="2124"/>
                  <a:pt x="1089" y="2132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17"/>
          <p:cNvSpPr>
            <a:spLocks/>
          </p:cNvSpPr>
          <p:nvPr/>
        </p:nvSpPr>
        <p:spPr bwMode="auto">
          <a:xfrm>
            <a:off x="971550" y="2274888"/>
            <a:ext cx="2154238" cy="2335212"/>
          </a:xfrm>
          <a:custGeom>
            <a:avLst/>
            <a:gdLst>
              <a:gd name="T0" fmla="*/ 0 w 1357"/>
              <a:gd name="T1" fmla="*/ 1587 h 1471"/>
              <a:gd name="T2" fmla="*/ 285750 w 1357"/>
              <a:gd name="T3" fmla="*/ 17462 h 1471"/>
              <a:gd name="T4" fmla="*/ 622300 w 1357"/>
              <a:gd name="T5" fmla="*/ 106362 h 1471"/>
              <a:gd name="T6" fmla="*/ 1060450 w 1357"/>
              <a:gd name="T7" fmla="*/ 296862 h 1471"/>
              <a:gd name="T8" fmla="*/ 1416050 w 1357"/>
              <a:gd name="T9" fmla="*/ 563562 h 1471"/>
              <a:gd name="T10" fmla="*/ 1439863 w 1357"/>
              <a:gd name="T11" fmla="*/ 577850 h 1471"/>
              <a:gd name="T12" fmla="*/ 1714500 w 1357"/>
              <a:gd name="T13" fmla="*/ 931862 h 1471"/>
              <a:gd name="T14" fmla="*/ 1949450 w 1357"/>
              <a:gd name="T15" fmla="*/ 1363662 h 1471"/>
              <a:gd name="T16" fmla="*/ 2070100 w 1357"/>
              <a:gd name="T17" fmla="*/ 1725612 h 1471"/>
              <a:gd name="T18" fmla="*/ 2139950 w 1357"/>
              <a:gd name="T19" fmla="*/ 2163762 h 1471"/>
              <a:gd name="T20" fmla="*/ 2152650 w 1357"/>
              <a:gd name="T21" fmla="*/ 2335212 h 147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57" h="1471">
                <a:moveTo>
                  <a:pt x="0" y="1"/>
                </a:moveTo>
                <a:cubicBezTo>
                  <a:pt x="30" y="3"/>
                  <a:pt x="115" y="0"/>
                  <a:pt x="180" y="11"/>
                </a:cubicBezTo>
                <a:cubicBezTo>
                  <a:pt x="245" y="22"/>
                  <a:pt x="311" y="38"/>
                  <a:pt x="392" y="67"/>
                </a:cubicBezTo>
                <a:cubicBezTo>
                  <a:pt x="473" y="96"/>
                  <a:pt x="585" y="139"/>
                  <a:pt x="668" y="187"/>
                </a:cubicBezTo>
                <a:cubicBezTo>
                  <a:pt x="751" y="235"/>
                  <a:pt x="852" y="326"/>
                  <a:pt x="892" y="355"/>
                </a:cubicBezTo>
                <a:cubicBezTo>
                  <a:pt x="932" y="384"/>
                  <a:pt x="876" y="325"/>
                  <a:pt x="907" y="364"/>
                </a:cubicBezTo>
                <a:cubicBezTo>
                  <a:pt x="938" y="403"/>
                  <a:pt x="1026" y="505"/>
                  <a:pt x="1080" y="587"/>
                </a:cubicBezTo>
                <a:cubicBezTo>
                  <a:pt x="1134" y="669"/>
                  <a:pt x="1191" y="776"/>
                  <a:pt x="1228" y="859"/>
                </a:cubicBezTo>
                <a:cubicBezTo>
                  <a:pt x="1265" y="942"/>
                  <a:pt x="1284" y="1003"/>
                  <a:pt x="1304" y="1087"/>
                </a:cubicBezTo>
                <a:cubicBezTo>
                  <a:pt x="1324" y="1171"/>
                  <a:pt x="1339" y="1299"/>
                  <a:pt x="1348" y="1363"/>
                </a:cubicBezTo>
                <a:cubicBezTo>
                  <a:pt x="1357" y="1427"/>
                  <a:pt x="1354" y="1449"/>
                  <a:pt x="1356" y="1471"/>
                </a:cubicBezTo>
              </a:path>
            </a:pathLst>
          </a:custGeom>
          <a:noFill/>
          <a:ln w="57150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18"/>
          <p:cNvSpPr>
            <a:spLocks/>
          </p:cNvSpPr>
          <p:nvPr/>
        </p:nvSpPr>
        <p:spPr bwMode="auto">
          <a:xfrm>
            <a:off x="984250" y="1606550"/>
            <a:ext cx="2381250" cy="1676400"/>
          </a:xfrm>
          <a:custGeom>
            <a:avLst/>
            <a:gdLst>
              <a:gd name="T0" fmla="*/ 0 w 1500"/>
              <a:gd name="T1" fmla="*/ 0 h 1056"/>
              <a:gd name="T2" fmla="*/ 412750 w 1500"/>
              <a:gd name="T3" fmla="*/ 50800 h 1056"/>
              <a:gd name="T4" fmla="*/ 857250 w 1500"/>
              <a:gd name="T5" fmla="*/ 184150 h 1056"/>
              <a:gd name="T6" fmla="*/ 1200150 w 1500"/>
              <a:gd name="T7" fmla="*/ 336550 h 1056"/>
              <a:gd name="T8" fmla="*/ 1644650 w 1500"/>
              <a:gd name="T9" fmla="*/ 641350 h 1056"/>
              <a:gd name="T10" fmla="*/ 2044700 w 1500"/>
              <a:gd name="T11" fmla="*/ 1111250 h 1056"/>
              <a:gd name="T12" fmla="*/ 2317750 w 1500"/>
              <a:gd name="T13" fmla="*/ 1517650 h 1056"/>
              <a:gd name="T14" fmla="*/ 2381250 w 1500"/>
              <a:gd name="T15" fmla="*/ 1676400 h 10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00" h="1056">
                <a:moveTo>
                  <a:pt x="0" y="0"/>
                </a:moveTo>
                <a:cubicBezTo>
                  <a:pt x="43" y="5"/>
                  <a:pt x="170" y="13"/>
                  <a:pt x="260" y="32"/>
                </a:cubicBezTo>
                <a:cubicBezTo>
                  <a:pt x="350" y="51"/>
                  <a:pt x="457" y="86"/>
                  <a:pt x="540" y="116"/>
                </a:cubicBezTo>
                <a:cubicBezTo>
                  <a:pt x="623" y="146"/>
                  <a:pt x="673" y="164"/>
                  <a:pt x="756" y="212"/>
                </a:cubicBezTo>
                <a:cubicBezTo>
                  <a:pt x="839" y="260"/>
                  <a:pt x="947" y="323"/>
                  <a:pt x="1036" y="404"/>
                </a:cubicBezTo>
                <a:cubicBezTo>
                  <a:pt x="1125" y="485"/>
                  <a:pt x="1217" y="608"/>
                  <a:pt x="1288" y="700"/>
                </a:cubicBezTo>
                <a:cubicBezTo>
                  <a:pt x="1359" y="792"/>
                  <a:pt x="1425" y="897"/>
                  <a:pt x="1460" y="956"/>
                </a:cubicBezTo>
                <a:cubicBezTo>
                  <a:pt x="1495" y="1015"/>
                  <a:pt x="1492" y="1035"/>
                  <a:pt x="1500" y="1056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19"/>
          <p:cNvSpPr>
            <a:spLocks/>
          </p:cNvSpPr>
          <p:nvPr/>
        </p:nvSpPr>
        <p:spPr bwMode="auto">
          <a:xfrm>
            <a:off x="5524500" y="3035300"/>
            <a:ext cx="1208088" cy="2800350"/>
          </a:xfrm>
          <a:custGeom>
            <a:avLst/>
            <a:gdLst>
              <a:gd name="T0" fmla="*/ 28575 w 761"/>
              <a:gd name="T1" fmla="*/ 2800350 h 1764"/>
              <a:gd name="T2" fmla="*/ 263525 w 761"/>
              <a:gd name="T3" fmla="*/ 2724150 h 1764"/>
              <a:gd name="T4" fmla="*/ 715963 w 761"/>
              <a:gd name="T5" fmla="*/ 2479675 h 1764"/>
              <a:gd name="T6" fmla="*/ 960438 w 761"/>
              <a:gd name="T7" fmla="*/ 2178050 h 1764"/>
              <a:gd name="T8" fmla="*/ 1168400 w 761"/>
              <a:gd name="T9" fmla="*/ 1706563 h 1764"/>
              <a:gd name="T10" fmla="*/ 1196975 w 761"/>
              <a:gd name="T11" fmla="*/ 1385888 h 1764"/>
              <a:gd name="T12" fmla="*/ 1103313 w 761"/>
              <a:gd name="T13" fmla="*/ 830263 h 1764"/>
              <a:gd name="T14" fmla="*/ 885825 w 761"/>
              <a:gd name="T15" fmla="*/ 442913 h 1764"/>
              <a:gd name="T16" fmla="*/ 442913 w 761"/>
              <a:gd name="T17" fmla="*/ 131763 h 1764"/>
              <a:gd name="T18" fmla="*/ 0 w 761"/>
              <a:gd name="T19" fmla="*/ 0 h 17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61" h="1764">
                <a:moveTo>
                  <a:pt x="18" y="1764"/>
                </a:moveTo>
                <a:cubicBezTo>
                  <a:pt x="43" y="1756"/>
                  <a:pt x="94" y="1750"/>
                  <a:pt x="166" y="1716"/>
                </a:cubicBezTo>
                <a:cubicBezTo>
                  <a:pt x="238" y="1682"/>
                  <a:pt x="378" y="1619"/>
                  <a:pt x="451" y="1562"/>
                </a:cubicBezTo>
                <a:cubicBezTo>
                  <a:pt x="524" y="1505"/>
                  <a:pt x="558" y="1453"/>
                  <a:pt x="605" y="1372"/>
                </a:cubicBezTo>
                <a:cubicBezTo>
                  <a:pt x="652" y="1291"/>
                  <a:pt x="711" y="1158"/>
                  <a:pt x="736" y="1075"/>
                </a:cubicBezTo>
                <a:cubicBezTo>
                  <a:pt x="761" y="992"/>
                  <a:pt x="761" y="965"/>
                  <a:pt x="754" y="873"/>
                </a:cubicBezTo>
                <a:cubicBezTo>
                  <a:pt x="747" y="781"/>
                  <a:pt x="728" y="622"/>
                  <a:pt x="695" y="523"/>
                </a:cubicBezTo>
                <a:cubicBezTo>
                  <a:pt x="662" y="424"/>
                  <a:pt x="627" y="352"/>
                  <a:pt x="558" y="279"/>
                </a:cubicBezTo>
                <a:cubicBezTo>
                  <a:pt x="489" y="206"/>
                  <a:pt x="372" y="130"/>
                  <a:pt x="279" y="83"/>
                </a:cubicBezTo>
                <a:cubicBezTo>
                  <a:pt x="186" y="36"/>
                  <a:pt x="58" y="17"/>
                  <a:pt x="0" y="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20"/>
          <p:cNvSpPr>
            <a:spLocks/>
          </p:cNvSpPr>
          <p:nvPr/>
        </p:nvSpPr>
        <p:spPr bwMode="auto">
          <a:xfrm>
            <a:off x="5467350" y="1885950"/>
            <a:ext cx="2400300" cy="4090988"/>
          </a:xfrm>
          <a:custGeom>
            <a:avLst/>
            <a:gdLst>
              <a:gd name="T0" fmla="*/ 0 w 1512"/>
              <a:gd name="T1" fmla="*/ 0 h 2577"/>
              <a:gd name="T2" fmla="*/ 328613 w 1512"/>
              <a:gd name="T3" fmla="*/ 30163 h 2577"/>
              <a:gd name="T4" fmla="*/ 547688 w 1512"/>
              <a:gd name="T5" fmla="*/ 65088 h 2577"/>
              <a:gd name="T6" fmla="*/ 760413 w 1512"/>
              <a:gd name="T7" fmla="*/ 174625 h 2577"/>
              <a:gd name="T8" fmla="*/ 1193800 w 1512"/>
              <a:gd name="T9" fmla="*/ 461963 h 2577"/>
              <a:gd name="T10" fmla="*/ 1414463 w 1512"/>
              <a:gd name="T11" fmla="*/ 639763 h 2577"/>
              <a:gd name="T12" fmla="*/ 1649413 w 1512"/>
              <a:gd name="T13" fmla="*/ 725488 h 2577"/>
              <a:gd name="T14" fmla="*/ 1998663 w 1512"/>
              <a:gd name="T15" fmla="*/ 1130300 h 2577"/>
              <a:gd name="T16" fmla="*/ 2225675 w 1512"/>
              <a:gd name="T17" fmla="*/ 1639888 h 2577"/>
              <a:gd name="T18" fmla="*/ 2347913 w 1512"/>
              <a:gd name="T19" fmla="*/ 2157413 h 2577"/>
              <a:gd name="T20" fmla="*/ 2384425 w 1512"/>
              <a:gd name="T21" fmla="*/ 2752725 h 2577"/>
              <a:gd name="T22" fmla="*/ 2252663 w 1512"/>
              <a:gd name="T23" fmla="*/ 3440113 h 2577"/>
              <a:gd name="T24" fmla="*/ 1970088 w 1512"/>
              <a:gd name="T25" fmla="*/ 4090988 h 257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12" h="2577">
                <a:moveTo>
                  <a:pt x="0" y="0"/>
                </a:moveTo>
                <a:cubicBezTo>
                  <a:pt x="36" y="3"/>
                  <a:pt x="150" y="12"/>
                  <a:pt x="207" y="19"/>
                </a:cubicBezTo>
                <a:cubicBezTo>
                  <a:pt x="264" y="26"/>
                  <a:pt x="300" y="26"/>
                  <a:pt x="345" y="41"/>
                </a:cubicBezTo>
                <a:cubicBezTo>
                  <a:pt x="390" y="56"/>
                  <a:pt x="411" y="68"/>
                  <a:pt x="479" y="110"/>
                </a:cubicBezTo>
                <a:cubicBezTo>
                  <a:pt x="547" y="152"/>
                  <a:pt x="683" y="242"/>
                  <a:pt x="752" y="291"/>
                </a:cubicBezTo>
                <a:cubicBezTo>
                  <a:pt x="821" y="340"/>
                  <a:pt x="843" y="375"/>
                  <a:pt x="891" y="403"/>
                </a:cubicBezTo>
                <a:cubicBezTo>
                  <a:pt x="939" y="431"/>
                  <a:pt x="978" y="406"/>
                  <a:pt x="1039" y="457"/>
                </a:cubicBezTo>
                <a:cubicBezTo>
                  <a:pt x="1100" y="508"/>
                  <a:pt x="1199" y="616"/>
                  <a:pt x="1259" y="712"/>
                </a:cubicBezTo>
                <a:cubicBezTo>
                  <a:pt x="1319" y="808"/>
                  <a:pt x="1365" y="925"/>
                  <a:pt x="1402" y="1033"/>
                </a:cubicBezTo>
                <a:cubicBezTo>
                  <a:pt x="1439" y="1141"/>
                  <a:pt x="1462" y="1242"/>
                  <a:pt x="1479" y="1359"/>
                </a:cubicBezTo>
                <a:cubicBezTo>
                  <a:pt x="1496" y="1476"/>
                  <a:pt x="1512" y="1599"/>
                  <a:pt x="1502" y="1734"/>
                </a:cubicBezTo>
                <a:cubicBezTo>
                  <a:pt x="1492" y="1869"/>
                  <a:pt x="1462" y="2026"/>
                  <a:pt x="1419" y="2167"/>
                </a:cubicBezTo>
                <a:cubicBezTo>
                  <a:pt x="1376" y="2308"/>
                  <a:pt x="1278" y="2492"/>
                  <a:pt x="1241" y="2577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21"/>
          <p:cNvSpPr>
            <a:spLocks/>
          </p:cNvSpPr>
          <p:nvPr/>
        </p:nvSpPr>
        <p:spPr bwMode="auto">
          <a:xfrm>
            <a:off x="5534025" y="1798638"/>
            <a:ext cx="2432050" cy="2716212"/>
          </a:xfrm>
          <a:custGeom>
            <a:avLst/>
            <a:gdLst>
              <a:gd name="T0" fmla="*/ 0 w 1532"/>
              <a:gd name="T1" fmla="*/ 11112 h 1711"/>
              <a:gd name="T2" fmla="*/ 263525 w 1532"/>
              <a:gd name="T3" fmla="*/ 11112 h 1711"/>
              <a:gd name="T4" fmla="*/ 596900 w 1532"/>
              <a:gd name="T5" fmla="*/ 80962 h 1711"/>
              <a:gd name="T6" fmla="*/ 866775 w 1532"/>
              <a:gd name="T7" fmla="*/ 228600 h 1711"/>
              <a:gd name="T8" fmla="*/ 1027113 w 1532"/>
              <a:gd name="T9" fmla="*/ 388937 h 1711"/>
              <a:gd name="T10" fmla="*/ 1225550 w 1532"/>
              <a:gd name="T11" fmla="*/ 454025 h 1711"/>
              <a:gd name="T12" fmla="*/ 1319213 w 1532"/>
              <a:gd name="T13" fmla="*/ 661987 h 1711"/>
              <a:gd name="T14" fmla="*/ 1431925 w 1532"/>
              <a:gd name="T15" fmla="*/ 661987 h 1711"/>
              <a:gd name="T16" fmla="*/ 1733550 w 1532"/>
              <a:gd name="T17" fmla="*/ 841375 h 1711"/>
              <a:gd name="T18" fmla="*/ 2073275 w 1532"/>
              <a:gd name="T19" fmla="*/ 1274762 h 1711"/>
              <a:gd name="T20" fmla="*/ 2233613 w 1532"/>
              <a:gd name="T21" fmla="*/ 1717675 h 1711"/>
              <a:gd name="T22" fmla="*/ 2374900 w 1532"/>
              <a:gd name="T23" fmla="*/ 2160587 h 1711"/>
              <a:gd name="T24" fmla="*/ 2432050 w 1532"/>
              <a:gd name="T25" fmla="*/ 2716212 h 17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32" h="1711">
                <a:moveTo>
                  <a:pt x="0" y="7"/>
                </a:moveTo>
                <a:cubicBezTo>
                  <a:pt x="28" y="8"/>
                  <a:pt x="103" y="0"/>
                  <a:pt x="166" y="7"/>
                </a:cubicBezTo>
                <a:cubicBezTo>
                  <a:pt x="229" y="14"/>
                  <a:pt x="313" y="28"/>
                  <a:pt x="376" y="51"/>
                </a:cubicBezTo>
                <a:cubicBezTo>
                  <a:pt x="439" y="74"/>
                  <a:pt x="501" y="112"/>
                  <a:pt x="546" y="144"/>
                </a:cubicBezTo>
                <a:cubicBezTo>
                  <a:pt x="591" y="176"/>
                  <a:pt x="609" y="221"/>
                  <a:pt x="647" y="245"/>
                </a:cubicBezTo>
                <a:cubicBezTo>
                  <a:pt x="685" y="269"/>
                  <a:pt x="741" y="257"/>
                  <a:pt x="772" y="286"/>
                </a:cubicBezTo>
                <a:cubicBezTo>
                  <a:pt x="803" y="315"/>
                  <a:pt x="809" y="395"/>
                  <a:pt x="831" y="417"/>
                </a:cubicBezTo>
                <a:cubicBezTo>
                  <a:pt x="853" y="439"/>
                  <a:pt x="858" y="398"/>
                  <a:pt x="902" y="417"/>
                </a:cubicBezTo>
                <a:cubicBezTo>
                  <a:pt x="946" y="436"/>
                  <a:pt x="1025" y="466"/>
                  <a:pt x="1092" y="530"/>
                </a:cubicBezTo>
                <a:cubicBezTo>
                  <a:pt x="1159" y="594"/>
                  <a:pt x="1254" y="711"/>
                  <a:pt x="1306" y="803"/>
                </a:cubicBezTo>
                <a:cubicBezTo>
                  <a:pt x="1358" y="895"/>
                  <a:pt x="1375" y="989"/>
                  <a:pt x="1407" y="1082"/>
                </a:cubicBezTo>
                <a:cubicBezTo>
                  <a:pt x="1439" y="1175"/>
                  <a:pt x="1475" y="1256"/>
                  <a:pt x="1496" y="1361"/>
                </a:cubicBezTo>
                <a:cubicBezTo>
                  <a:pt x="1517" y="1466"/>
                  <a:pt x="1525" y="1638"/>
                  <a:pt x="1532" y="1711"/>
                </a:cubicBezTo>
              </a:path>
            </a:pathLst>
          </a:custGeom>
          <a:noFill/>
          <a:ln w="57150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22"/>
          <p:cNvSpPr>
            <a:spLocks/>
          </p:cNvSpPr>
          <p:nvPr/>
        </p:nvSpPr>
        <p:spPr bwMode="auto">
          <a:xfrm>
            <a:off x="5508625" y="1557338"/>
            <a:ext cx="2381250" cy="1676400"/>
          </a:xfrm>
          <a:custGeom>
            <a:avLst/>
            <a:gdLst>
              <a:gd name="T0" fmla="*/ 0 w 1500"/>
              <a:gd name="T1" fmla="*/ 0 h 1056"/>
              <a:gd name="T2" fmla="*/ 412750 w 1500"/>
              <a:gd name="T3" fmla="*/ 50800 h 1056"/>
              <a:gd name="T4" fmla="*/ 857250 w 1500"/>
              <a:gd name="T5" fmla="*/ 184150 h 1056"/>
              <a:gd name="T6" fmla="*/ 1200150 w 1500"/>
              <a:gd name="T7" fmla="*/ 336550 h 1056"/>
              <a:gd name="T8" fmla="*/ 1644650 w 1500"/>
              <a:gd name="T9" fmla="*/ 641350 h 1056"/>
              <a:gd name="T10" fmla="*/ 2044700 w 1500"/>
              <a:gd name="T11" fmla="*/ 1111250 h 1056"/>
              <a:gd name="T12" fmla="*/ 2317750 w 1500"/>
              <a:gd name="T13" fmla="*/ 1517650 h 1056"/>
              <a:gd name="T14" fmla="*/ 2381250 w 1500"/>
              <a:gd name="T15" fmla="*/ 1676400 h 10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00" h="1056">
                <a:moveTo>
                  <a:pt x="0" y="0"/>
                </a:moveTo>
                <a:cubicBezTo>
                  <a:pt x="43" y="5"/>
                  <a:pt x="170" y="13"/>
                  <a:pt x="260" y="32"/>
                </a:cubicBezTo>
                <a:cubicBezTo>
                  <a:pt x="350" y="51"/>
                  <a:pt x="457" y="86"/>
                  <a:pt x="540" y="116"/>
                </a:cubicBezTo>
                <a:cubicBezTo>
                  <a:pt x="623" y="146"/>
                  <a:pt x="673" y="164"/>
                  <a:pt x="756" y="212"/>
                </a:cubicBezTo>
                <a:cubicBezTo>
                  <a:pt x="839" y="260"/>
                  <a:pt x="947" y="323"/>
                  <a:pt x="1036" y="404"/>
                </a:cubicBezTo>
                <a:cubicBezTo>
                  <a:pt x="1125" y="485"/>
                  <a:pt x="1217" y="608"/>
                  <a:pt x="1288" y="700"/>
                </a:cubicBezTo>
                <a:cubicBezTo>
                  <a:pt x="1359" y="792"/>
                  <a:pt x="1425" y="897"/>
                  <a:pt x="1460" y="956"/>
                </a:cubicBezTo>
                <a:cubicBezTo>
                  <a:pt x="1495" y="1015"/>
                  <a:pt x="1492" y="1035"/>
                  <a:pt x="1500" y="1056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Line 24"/>
          <p:cNvSpPr>
            <a:spLocks noChangeShapeType="1"/>
          </p:cNvSpPr>
          <p:nvPr/>
        </p:nvSpPr>
        <p:spPr bwMode="auto">
          <a:xfrm>
            <a:off x="4356100" y="5229225"/>
            <a:ext cx="20161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Line 25"/>
          <p:cNvSpPr>
            <a:spLocks noChangeShapeType="1"/>
          </p:cNvSpPr>
          <p:nvPr/>
        </p:nvSpPr>
        <p:spPr bwMode="auto">
          <a:xfrm>
            <a:off x="4427538" y="4868863"/>
            <a:ext cx="33131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Line 26"/>
          <p:cNvSpPr>
            <a:spLocks noChangeShapeType="1"/>
          </p:cNvSpPr>
          <p:nvPr/>
        </p:nvSpPr>
        <p:spPr bwMode="auto">
          <a:xfrm>
            <a:off x="4427538" y="3573463"/>
            <a:ext cx="3384550" cy="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Line 27"/>
          <p:cNvSpPr>
            <a:spLocks noChangeShapeType="1"/>
          </p:cNvSpPr>
          <p:nvPr/>
        </p:nvSpPr>
        <p:spPr bwMode="auto">
          <a:xfrm>
            <a:off x="4140200" y="2420938"/>
            <a:ext cx="309562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4550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b="38701"/>
          <a:stretch/>
        </p:blipFill>
        <p:spPr>
          <a:xfrm>
            <a:off x="395535" y="332657"/>
            <a:ext cx="8581911" cy="62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4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9885"/>
            <a:ext cx="7272808" cy="65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8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539552" y="908720"/>
            <a:ext cx="7596336" cy="512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59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brz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 b="3651"/>
          <a:stretch>
            <a:fillRect/>
          </a:stretch>
        </p:blipFill>
        <p:spPr bwMode="auto">
          <a:xfrm>
            <a:off x="246143" y="188640"/>
            <a:ext cx="875426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erivaskulárn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665" b="7358"/>
          <a:stretch/>
        </p:blipFill>
        <p:spPr bwMode="auto">
          <a:xfrm>
            <a:off x="107504" y="3170354"/>
            <a:ext cx="3744416" cy="36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79712" y="5877272"/>
            <a:ext cx="6022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  <a:defRPr/>
            </a:pPr>
            <a:r>
              <a:rPr lang="cs-CZ" altLang="cs-CZ" b="1" dirty="0" err="1">
                <a:solidFill>
                  <a:srgbClr val="C00000"/>
                </a:solidFill>
                <a:latin typeface="Arial" pitchFamily="34" charset="0"/>
              </a:rPr>
              <a:t>Virchow-Robinův</a:t>
            </a:r>
            <a:r>
              <a:rPr lang="cs-CZ" altLang="cs-CZ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  <a:latin typeface="Arial" pitchFamily="34" charset="0"/>
              </a:rPr>
              <a:t>perivaskulární</a:t>
            </a:r>
            <a:r>
              <a:rPr lang="cs-CZ" altLang="cs-CZ" b="1" dirty="0">
                <a:solidFill>
                  <a:srgbClr val="C00000"/>
                </a:solidFill>
                <a:latin typeface="Arial" pitchFamily="34" charset="0"/>
              </a:rPr>
              <a:t> prostor</a:t>
            </a:r>
          </a:p>
        </p:txBody>
      </p:sp>
    </p:spTree>
    <p:extLst>
      <p:ext uri="{BB962C8B-B14F-4D97-AF65-F5344CB8AC3E}">
        <p14:creationId xmlns:p14="http://schemas.microsoft.com/office/powerpoint/2010/main" val="3275505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74785BE-C68D-4F19-961B-9EDB21291253}"/>
              </a:ext>
            </a:extLst>
          </p:cNvPr>
          <p:cNvSpPr/>
          <p:nvPr/>
        </p:nvSpPr>
        <p:spPr>
          <a:xfrm>
            <a:off x="3032956" y="210179"/>
            <a:ext cx="3078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Deriváty </a:t>
            </a:r>
            <a:r>
              <a:rPr lang="cs-CZ" sz="2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dura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mater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DE9448-ACFF-4A99-ACB4-D71857991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10344"/>
            <a:ext cx="5486400" cy="5715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EE1594C-A3BA-461E-AB0F-3907C7EE3402}"/>
              </a:ext>
            </a:extLst>
          </p:cNvPr>
          <p:cNvSpPr/>
          <p:nvPr/>
        </p:nvSpPr>
        <p:spPr>
          <a:xfrm>
            <a:off x="5689338" y="6525344"/>
            <a:ext cx="3251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https://www.easynotecards.com</a:t>
            </a:r>
          </a:p>
        </p:txBody>
      </p:sp>
    </p:spTree>
    <p:extLst>
      <p:ext uri="{BB962C8B-B14F-4D97-AF65-F5344CB8AC3E}">
        <p14:creationId xmlns:p14="http://schemas.microsoft.com/office/powerpoint/2010/main" val="3514378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C22A840-EF88-4559-AABB-C32E292C6F5E}"/>
              </a:ext>
            </a:extLst>
          </p:cNvPr>
          <p:cNvSpPr txBox="1"/>
          <p:nvPr/>
        </p:nvSpPr>
        <p:spPr>
          <a:xfrm>
            <a:off x="2218052" y="188640"/>
            <a:ext cx="47339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C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cs-CZ" dirty="0" err="1"/>
              <a:t>Dura</a:t>
            </a:r>
            <a:r>
              <a:rPr lang="cs-CZ" dirty="0"/>
              <a:t> mater – tepenné zásobení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BB723E6-4A6E-4D17-81EC-E2B5118D8656}"/>
              </a:ext>
            </a:extLst>
          </p:cNvPr>
          <p:cNvSpPr txBox="1"/>
          <p:nvPr/>
        </p:nvSpPr>
        <p:spPr>
          <a:xfrm>
            <a:off x="395536" y="1866756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carotis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        a.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ophthalmica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ethmoidalis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ant.      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cs-CZ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meningea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endParaRPr lang="cs-C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A4AC545-37D7-4B20-A0C1-C690BF56D52D}"/>
              </a:ext>
            </a:extLst>
          </p:cNvPr>
          <p:cNvCxnSpPr>
            <a:cxnSpLocks/>
          </p:cNvCxnSpPr>
          <p:nvPr/>
        </p:nvCxnSpPr>
        <p:spPr>
          <a:xfrm>
            <a:off x="2123728" y="2059260"/>
            <a:ext cx="188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CC2C1E1-4961-47F2-8E85-D66C31B1A457}"/>
              </a:ext>
            </a:extLst>
          </p:cNvPr>
          <p:cNvCxnSpPr>
            <a:cxnSpLocks/>
          </p:cNvCxnSpPr>
          <p:nvPr/>
        </p:nvCxnSpPr>
        <p:spPr>
          <a:xfrm>
            <a:off x="3635896" y="2059260"/>
            <a:ext cx="188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3354BE8A-D0A3-4E92-BBCF-9C59F5B4DA67}"/>
              </a:ext>
            </a:extLst>
          </p:cNvPr>
          <p:cNvCxnSpPr>
            <a:cxnSpLocks/>
          </p:cNvCxnSpPr>
          <p:nvPr/>
        </p:nvCxnSpPr>
        <p:spPr>
          <a:xfrm>
            <a:off x="5436096" y="2051422"/>
            <a:ext cx="188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4728201-6E8A-426A-A73F-AF6C7D6CC2CF}"/>
              </a:ext>
            </a:extLst>
          </p:cNvPr>
          <p:cNvGrpSpPr/>
          <p:nvPr/>
        </p:nvGrpSpPr>
        <p:grpSpPr>
          <a:xfrm>
            <a:off x="395536" y="2364187"/>
            <a:ext cx="7272808" cy="338554"/>
            <a:chOff x="395536" y="1383557"/>
            <a:chExt cx="7272808" cy="338554"/>
          </a:xfrm>
        </p:grpSpPr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4BA1BEEC-0454-4DD5-AB2C-FFC45AAA2694}"/>
                </a:ext>
              </a:extLst>
            </p:cNvPr>
            <p:cNvSpPr txBox="1"/>
            <p:nvPr/>
          </p:nvSpPr>
          <p:spPr>
            <a:xfrm>
              <a:off x="395536" y="1383557"/>
              <a:ext cx="7272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eriod"/>
              </a:pPr>
              <a:r>
                <a:rPr lang="cs-CZ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carotis</a:t>
              </a:r>
              <a:r>
                <a:rPr lang="cs-CZ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cs-CZ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externa</a:t>
              </a:r>
              <a:r>
                <a:rPr lang="cs-CZ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a. maxillaris      </a:t>
              </a:r>
              <a:r>
                <a:rPr lang="cs-CZ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cs-CZ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meningea</a:t>
              </a:r>
              <a:r>
                <a:rPr lang="cs-CZ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media</a:t>
              </a:r>
            </a:p>
          </p:txBody>
        </p: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4F291111-8F79-4E26-96BA-DCBFC5C9F5CA}"/>
                </a:ext>
              </a:extLst>
            </p:cNvPr>
            <p:cNvCxnSpPr>
              <a:cxnSpLocks/>
            </p:cNvCxnSpPr>
            <p:nvPr/>
          </p:nvCxnSpPr>
          <p:spPr>
            <a:xfrm>
              <a:off x="2123728" y="1576061"/>
              <a:ext cx="1886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65BB98C9-3A85-441B-BAC6-8A49B245B690}"/>
                </a:ext>
              </a:extLst>
            </p:cNvPr>
            <p:cNvCxnSpPr>
              <a:cxnSpLocks/>
            </p:cNvCxnSpPr>
            <p:nvPr/>
          </p:nvCxnSpPr>
          <p:spPr>
            <a:xfrm>
              <a:off x="3447247" y="1576061"/>
              <a:ext cx="1886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1995943-0EB7-4988-A134-CC95F456840C}"/>
              </a:ext>
            </a:extLst>
          </p:cNvPr>
          <p:cNvSpPr txBox="1"/>
          <p:nvPr/>
        </p:nvSpPr>
        <p:spPr>
          <a:xfrm>
            <a:off x="395536" y="2847420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carotis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a.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pharyngea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ascendens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cs-CZ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meningea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endParaRPr lang="cs-C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C62CF0F-5E47-47AC-B619-E055CBAAF0F6}"/>
              </a:ext>
            </a:extLst>
          </p:cNvPr>
          <p:cNvCxnSpPr>
            <a:cxnSpLocks/>
          </p:cNvCxnSpPr>
          <p:nvPr/>
        </p:nvCxnSpPr>
        <p:spPr>
          <a:xfrm>
            <a:off x="2123728" y="3039924"/>
            <a:ext cx="188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AB53517A-362A-4247-BC5A-C4144FC9D75A}"/>
              </a:ext>
            </a:extLst>
          </p:cNvPr>
          <p:cNvCxnSpPr>
            <a:cxnSpLocks/>
          </p:cNvCxnSpPr>
          <p:nvPr/>
        </p:nvCxnSpPr>
        <p:spPr>
          <a:xfrm>
            <a:off x="4369663" y="3039924"/>
            <a:ext cx="188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E9C57EB-2DAC-44BE-9101-4EB7DC2052BD}"/>
              </a:ext>
            </a:extLst>
          </p:cNvPr>
          <p:cNvSpPr txBox="1"/>
          <p:nvPr/>
        </p:nvSpPr>
        <p:spPr>
          <a:xfrm>
            <a:off x="379860" y="3378478"/>
            <a:ext cx="2968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vertebralis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cs-CZ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meningei</a:t>
            </a:r>
            <a:endParaRPr lang="cs-C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EBF0031E-BEDD-4B9C-B5F3-862E41A669F3}"/>
              </a:ext>
            </a:extLst>
          </p:cNvPr>
          <p:cNvCxnSpPr>
            <a:cxnSpLocks/>
          </p:cNvCxnSpPr>
          <p:nvPr/>
        </p:nvCxnSpPr>
        <p:spPr>
          <a:xfrm>
            <a:off x="1763688" y="3545534"/>
            <a:ext cx="188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504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evZasMozku8circulu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477838"/>
            <a:ext cx="4954588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evZasMozku8circu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2507" r="2664" b="2507"/>
          <a:stretch>
            <a:fillRect/>
          </a:stretch>
        </p:blipFill>
        <p:spPr bwMode="auto">
          <a:xfrm>
            <a:off x="0" y="477838"/>
            <a:ext cx="3708400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7164388" y="6310313"/>
            <a:ext cx="1916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post.</a:t>
            </a:r>
          </a:p>
        </p:txBody>
      </p:sp>
      <p:sp>
        <p:nvSpPr>
          <p:cNvPr id="16389" name="Rectangle 11"/>
          <p:cNvSpPr>
            <a:spLocks noChangeArrowheads="1"/>
          </p:cNvSpPr>
          <p:nvPr/>
        </p:nvSpPr>
        <p:spPr bwMode="auto">
          <a:xfrm>
            <a:off x="5724525" y="6453188"/>
            <a:ext cx="130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vertebralis</a:t>
            </a:r>
            <a:endParaRPr lang="cs-CZ" altLang="en-US" sz="1400" b="1" dirty="0"/>
          </a:p>
        </p:txBody>
      </p:sp>
      <p:sp>
        <p:nvSpPr>
          <p:cNvPr id="16390" name="Rectangle 14"/>
          <p:cNvSpPr>
            <a:spLocks noChangeArrowheads="1"/>
          </p:cNvSpPr>
          <p:nvPr/>
        </p:nvSpPr>
        <p:spPr bwMode="auto">
          <a:xfrm>
            <a:off x="5003800" y="4437063"/>
            <a:ext cx="1130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basilaris</a:t>
            </a:r>
            <a:endParaRPr lang="cs-CZ" altLang="en-US" sz="1400" b="1" dirty="0"/>
          </a:p>
        </p:txBody>
      </p:sp>
      <p:sp>
        <p:nvSpPr>
          <p:cNvPr id="16391" name="Rectangle 15"/>
          <p:cNvSpPr>
            <a:spLocks noChangeArrowheads="1"/>
          </p:cNvSpPr>
          <p:nvPr/>
        </p:nvSpPr>
        <p:spPr bwMode="auto">
          <a:xfrm>
            <a:off x="7011988" y="5373688"/>
            <a:ext cx="1808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ant.</a:t>
            </a:r>
          </a:p>
        </p:txBody>
      </p:sp>
      <p:sp>
        <p:nvSpPr>
          <p:cNvPr id="16392" name="Rectangle 16"/>
          <p:cNvSpPr>
            <a:spLocks noChangeArrowheads="1"/>
          </p:cNvSpPr>
          <p:nvPr/>
        </p:nvSpPr>
        <p:spPr bwMode="auto">
          <a:xfrm>
            <a:off x="7035800" y="4941888"/>
            <a:ext cx="1208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labyrinthi</a:t>
            </a:r>
          </a:p>
        </p:txBody>
      </p:sp>
      <p:sp>
        <p:nvSpPr>
          <p:cNvPr id="16393" name="Rectangle 17"/>
          <p:cNvSpPr>
            <a:spLocks noChangeArrowheads="1"/>
          </p:cNvSpPr>
          <p:nvPr/>
        </p:nvSpPr>
        <p:spPr bwMode="auto">
          <a:xfrm>
            <a:off x="6845300" y="4365625"/>
            <a:ext cx="1039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Aa. pontis</a:t>
            </a:r>
          </a:p>
        </p:txBody>
      </p:sp>
      <p:sp>
        <p:nvSpPr>
          <p:cNvPr id="16394" name="Rectangle 18"/>
          <p:cNvSpPr>
            <a:spLocks noChangeArrowheads="1"/>
          </p:cNvSpPr>
          <p:nvPr/>
        </p:nvSpPr>
        <p:spPr bwMode="auto">
          <a:xfrm>
            <a:off x="7489825" y="3357563"/>
            <a:ext cx="1474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400" b="1" dirty="0"/>
              <a:t>A</a:t>
            </a:r>
            <a:r>
              <a:rPr lang="cs-CZ" altLang="en-US" sz="1400" b="1" dirty="0"/>
              <a:t>.</a:t>
            </a:r>
            <a:r>
              <a:rPr lang="it-IT" altLang="en-US" sz="1400" b="1" dirty="0"/>
              <a:t> cerebri pos</a:t>
            </a:r>
            <a:r>
              <a:rPr lang="cs-CZ" altLang="en-US" sz="1400" b="1" dirty="0"/>
              <a:t>t.</a:t>
            </a:r>
          </a:p>
        </p:txBody>
      </p:sp>
      <p:sp>
        <p:nvSpPr>
          <p:cNvPr id="16395" name="Rectangle 19"/>
          <p:cNvSpPr>
            <a:spLocks noChangeArrowheads="1"/>
          </p:cNvSpPr>
          <p:nvPr/>
        </p:nvSpPr>
        <p:spPr bwMode="auto">
          <a:xfrm>
            <a:off x="4140200" y="3717925"/>
            <a:ext cx="154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cerebelli sup.</a:t>
            </a:r>
          </a:p>
        </p:txBody>
      </p:sp>
      <p:sp>
        <p:nvSpPr>
          <p:cNvPr id="16396" name="Rectangle 20"/>
          <p:cNvSpPr>
            <a:spLocks noChangeArrowheads="1"/>
          </p:cNvSpPr>
          <p:nvPr/>
        </p:nvSpPr>
        <p:spPr bwMode="auto">
          <a:xfrm>
            <a:off x="3851275" y="2997200"/>
            <a:ext cx="2074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communicans post.</a:t>
            </a:r>
          </a:p>
        </p:txBody>
      </p:sp>
      <p:sp>
        <p:nvSpPr>
          <p:cNvPr id="16397" name="Rectangle 21"/>
          <p:cNvSpPr>
            <a:spLocks noChangeArrowheads="1"/>
          </p:cNvSpPr>
          <p:nvPr/>
        </p:nvSpPr>
        <p:spPr bwMode="auto">
          <a:xfrm>
            <a:off x="3779838" y="1773238"/>
            <a:ext cx="163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carotis interna</a:t>
            </a:r>
          </a:p>
        </p:txBody>
      </p:sp>
      <p:sp>
        <p:nvSpPr>
          <p:cNvPr id="16398" name="Rectangle 22"/>
          <p:cNvSpPr>
            <a:spLocks noChangeArrowheads="1"/>
          </p:cNvSpPr>
          <p:nvPr/>
        </p:nvSpPr>
        <p:spPr bwMode="auto">
          <a:xfrm>
            <a:off x="4211638" y="2763838"/>
            <a:ext cx="1565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400" b="1"/>
              <a:t>A</a:t>
            </a:r>
            <a:r>
              <a:rPr lang="cs-CZ" altLang="en-US" sz="1400" b="1"/>
              <a:t>. </a:t>
            </a:r>
            <a:r>
              <a:rPr lang="it-IT" altLang="en-US" sz="1400" b="1"/>
              <a:t>cerebri media</a:t>
            </a:r>
            <a:endParaRPr lang="cs-CZ" altLang="en-US" sz="1400" b="1"/>
          </a:p>
        </p:txBody>
      </p:sp>
      <p:sp>
        <p:nvSpPr>
          <p:cNvPr id="16399" name="Rectangle 23"/>
          <p:cNvSpPr>
            <a:spLocks noChangeArrowheads="1"/>
          </p:cNvSpPr>
          <p:nvPr/>
        </p:nvSpPr>
        <p:spPr bwMode="auto">
          <a:xfrm>
            <a:off x="442753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400" b="1"/>
              <a:t>A</a:t>
            </a:r>
            <a:r>
              <a:rPr lang="cs-CZ" altLang="en-US" sz="1400" b="1"/>
              <a:t>.</a:t>
            </a:r>
            <a:r>
              <a:rPr lang="it-IT" altLang="en-US" sz="1400" b="1"/>
              <a:t> cerebri ant</a:t>
            </a:r>
            <a:r>
              <a:rPr lang="cs-CZ" altLang="en-US" sz="1400" b="1"/>
              <a:t>.</a:t>
            </a:r>
          </a:p>
        </p:txBody>
      </p:sp>
      <p:sp>
        <p:nvSpPr>
          <p:cNvPr id="16400" name="Rectangle 24"/>
          <p:cNvSpPr>
            <a:spLocks noChangeArrowheads="1"/>
          </p:cNvSpPr>
          <p:nvPr/>
        </p:nvSpPr>
        <p:spPr bwMode="auto">
          <a:xfrm>
            <a:off x="6948488" y="908050"/>
            <a:ext cx="1966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communicans ant.</a:t>
            </a:r>
          </a:p>
        </p:txBody>
      </p:sp>
      <p:sp>
        <p:nvSpPr>
          <p:cNvPr id="16401" name="Text Box 25"/>
          <p:cNvSpPr txBox="1">
            <a:spLocks noChangeArrowheads="1"/>
          </p:cNvSpPr>
          <p:nvPr/>
        </p:nvSpPr>
        <p:spPr bwMode="auto">
          <a:xfrm>
            <a:off x="1979712" y="-27384"/>
            <a:ext cx="51913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C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cs-CZ" altLang="en-US" dirty="0"/>
              <a:t>Circulus </a:t>
            </a:r>
            <a:r>
              <a:rPr lang="cs-CZ" altLang="en-US" dirty="0" err="1"/>
              <a:t>arteriosus</a:t>
            </a:r>
            <a:r>
              <a:rPr lang="cs-CZ" altLang="en-US" dirty="0"/>
              <a:t> </a:t>
            </a:r>
            <a:r>
              <a:rPr lang="cs-CZ" altLang="en-US" dirty="0" err="1"/>
              <a:t>cerebri</a:t>
            </a:r>
            <a:r>
              <a:rPr lang="cs-CZ" altLang="en-US" dirty="0"/>
              <a:t> (</a:t>
            </a:r>
            <a:r>
              <a:rPr lang="cs-CZ" altLang="en-US" dirty="0" err="1"/>
              <a:t>Willis</a:t>
            </a:r>
            <a:r>
              <a:rPr lang="cs-CZ" alt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8528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NettCirculusVi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08" y="941040"/>
            <a:ext cx="5521325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264358" y="4073624"/>
            <a:ext cx="1130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basilaris</a:t>
            </a:r>
            <a:endParaRPr lang="cs-CZ" altLang="en-US" sz="1400" b="1" dirty="0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843637" y="3577952"/>
            <a:ext cx="154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sup.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587145" y="5306144"/>
            <a:ext cx="130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vertebralis</a:t>
            </a:r>
            <a:endParaRPr lang="cs-CZ" altLang="en-US" sz="1400" b="1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21687" y="4937720"/>
            <a:ext cx="1916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post.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55871" y="4505672"/>
            <a:ext cx="1808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ant.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2346785" y="3730352"/>
            <a:ext cx="11122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2429286" y="4226024"/>
            <a:ext cx="11122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137799" y="5090120"/>
            <a:ext cx="11122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2490801" y="4658072"/>
            <a:ext cx="125727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356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evZasMozku8circul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r="1480"/>
          <a:stretch>
            <a:fillRect/>
          </a:stretch>
        </p:blipFill>
        <p:spPr bwMode="auto">
          <a:xfrm>
            <a:off x="0" y="333375"/>
            <a:ext cx="46799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NettCirculusVi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33375"/>
            <a:ext cx="44640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679004" y="5698083"/>
            <a:ext cx="2157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 </a:t>
            </a:r>
            <a:r>
              <a:rPr lang="it-IT" altLang="en-US" sz="2000" b="1" dirty="0"/>
              <a:t>cerebri media</a:t>
            </a:r>
            <a:endParaRPr lang="cs-CZ" altLang="en-US" sz="2000" b="1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5940152" y="3575976"/>
            <a:ext cx="0" cy="192366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049891" y="333375"/>
            <a:ext cx="189026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000" b="1" dirty="0">
                <a:latin typeface="Arial" panose="020B0604020202020204" pitchFamily="34" charset="0"/>
              </a:rPr>
              <a:t>A</a:t>
            </a:r>
            <a:r>
              <a:rPr lang="cs-CZ" altLang="en-US" sz="2000" b="1" dirty="0">
                <a:latin typeface="Arial" panose="020B0604020202020204" pitchFamily="34" charset="0"/>
              </a:rPr>
              <a:t>.</a:t>
            </a:r>
            <a:r>
              <a:rPr lang="it-IT" altLang="en-US" sz="2000" b="1" dirty="0">
                <a:latin typeface="Arial" panose="020B0604020202020204" pitchFamily="34" charset="0"/>
              </a:rPr>
              <a:t> cerebri ant</a:t>
            </a:r>
            <a:r>
              <a:rPr lang="cs-CZ" altLang="en-US" sz="2000" b="1" dirty="0">
                <a:latin typeface="Arial" panose="020B0604020202020204" pitchFamily="34" charset="0"/>
              </a:rPr>
              <a:t>.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4995021" y="733485"/>
            <a:ext cx="1841396" cy="145104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74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evZasMozku8circulus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r="1563" b="3253"/>
          <a:stretch>
            <a:fillRect/>
          </a:stretch>
        </p:blipFill>
        <p:spPr bwMode="auto">
          <a:xfrm>
            <a:off x="179388" y="549275"/>
            <a:ext cx="8748712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0"/>
          <p:cNvSpPr>
            <a:spLocks noChangeArrowheads="1"/>
          </p:cNvSpPr>
          <p:nvPr/>
        </p:nvSpPr>
        <p:spPr bwMode="auto">
          <a:xfrm>
            <a:off x="4427984" y="6453642"/>
            <a:ext cx="2030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/>
              <a:t>A</a:t>
            </a:r>
            <a:r>
              <a:rPr lang="cs-CZ" altLang="en-US" sz="2000" b="1"/>
              <a:t>.</a:t>
            </a:r>
            <a:r>
              <a:rPr lang="it-IT" altLang="en-US" sz="2000" b="1"/>
              <a:t> cerebri pos</a:t>
            </a:r>
            <a:r>
              <a:rPr lang="cs-CZ" altLang="en-US" sz="2000" b="1"/>
              <a:t>t.</a:t>
            </a:r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1549077" y="6468836"/>
            <a:ext cx="2157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 </a:t>
            </a:r>
            <a:r>
              <a:rPr lang="it-IT" altLang="en-US" sz="2000" b="1" dirty="0"/>
              <a:t>cerebri media</a:t>
            </a:r>
            <a:endParaRPr lang="cs-CZ" altLang="en-US" sz="2000" b="1" dirty="0"/>
          </a:p>
        </p:txBody>
      </p:sp>
      <p:sp>
        <p:nvSpPr>
          <p:cNvPr id="18437" name="Rectangle 12"/>
          <p:cNvSpPr>
            <a:spLocks noChangeArrowheads="1"/>
          </p:cNvSpPr>
          <p:nvPr/>
        </p:nvSpPr>
        <p:spPr bwMode="auto">
          <a:xfrm>
            <a:off x="323528" y="5654862"/>
            <a:ext cx="18748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</a:t>
            </a:r>
            <a:r>
              <a:rPr lang="it-IT" altLang="en-US" sz="2000" b="1" dirty="0"/>
              <a:t> cerebri ant</a:t>
            </a:r>
            <a:r>
              <a:rPr lang="cs-CZ" altLang="en-US" sz="2000" b="1" dirty="0"/>
              <a:t>.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900565" y="22295"/>
            <a:ext cx="1850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</a:t>
            </a:r>
            <a:r>
              <a:rPr lang="it-IT" altLang="en-US" sz="2000" b="1" dirty="0"/>
              <a:t> </a:t>
            </a:r>
            <a:r>
              <a:rPr lang="cs-CZ" altLang="en-US" sz="2000" b="1" dirty="0" err="1"/>
              <a:t>pericallosa</a:t>
            </a:r>
            <a:endParaRPr lang="cs-CZ" altLang="en-US" sz="2000" b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4054138" y="429301"/>
            <a:ext cx="13038" cy="20635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563608" y="229246"/>
            <a:ext cx="25186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</a:t>
            </a:r>
            <a:r>
              <a:rPr lang="it-IT" altLang="en-US" sz="2000" b="1" dirty="0"/>
              <a:t> </a:t>
            </a:r>
            <a:r>
              <a:rPr lang="cs-CZ" altLang="en-US" sz="2000" b="1" dirty="0" err="1"/>
              <a:t>callosmarginalis</a:t>
            </a:r>
            <a:endParaRPr lang="cs-CZ" altLang="en-US" sz="2000" b="1" dirty="0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2627784" y="692696"/>
            <a:ext cx="0" cy="16001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197586" y="5666821"/>
            <a:ext cx="16789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 dirty="0"/>
              <a:t>r.</a:t>
            </a:r>
            <a:r>
              <a:rPr lang="it-IT" altLang="en-US" sz="2000" b="1" dirty="0"/>
              <a:t> </a:t>
            </a:r>
            <a:r>
              <a:rPr lang="cs-CZ" altLang="en-US" sz="2000" b="1" dirty="0" err="1"/>
              <a:t>calcarinus</a:t>
            </a:r>
            <a:endParaRPr lang="cs-CZ" altLang="en-US" sz="2000" b="1" dirty="0"/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7956376" y="4033865"/>
            <a:ext cx="0" cy="160014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5442109" y="4780343"/>
            <a:ext cx="0" cy="160014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3781367" y="4780343"/>
            <a:ext cx="0" cy="192366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1763688" y="4437112"/>
            <a:ext cx="1800200" cy="130506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784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NettCirculusVil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04250" cy="648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50825" y="188913"/>
            <a:ext cx="2889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7596188" y="5949950"/>
            <a:ext cx="12255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ovéPole 1"/>
          <p:cNvSpPr txBox="1"/>
          <p:nvPr/>
        </p:nvSpPr>
        <p:spPr>
          <a:xfrm>
            <a:off x="107504" y="838453"/>
            <a:ext cx="3024336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a.centrales</a:t>
            </a:r>
            <a:r>
              <a:rPr lang="cs-CZ" sz="1600" b="1" dirty="0"/>
              <a:t> </a:t>
            </a:r>
          </a:p>
          <a:p>
            <a:r>
              <a:rPr lang="cs-CZ" sz="1600" b="1" dirty="0" err="1"/>
              <a:t>anterolaterales</a:t>
            </a:r>
            <a:r>
              <a:rPr lang="cs-CZ" sz="1600" b="1" dirty="0"/>
              <a:t> (</a:t>
            </a:r>
            <a:r>
              <a:rPr lang="cs-CZ" sz="1600" b="1" dirty="0" err="1"/>
              <a:t>leticulostriatae</a:t>
            </a:r>
            <a:r>
              <a:rPr lang="cs-CZ" sz="1600" b="1" dirty="0"/>
              <a:t>)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91145" y="6094958"/>
            <a:ext cx="230864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>
                <a:solidFill>
                  <a:srgbClr val="C00000"/>
                </a:solidFill>
              </a:rPr>
              <a:t>A</a:t>
            </a:r>
            <a:r>
              <a:rPr lang="cs-CZ" altLang="en-US" b="1" dirty="0">
                <a:solidFill>
                  <a:srgbClr val="C00000"/>
                </a:solidFill>
              </a:rPr>
              <a:t>. </a:t>
            </a:r>
            <a:r>
              <a:rPr lang="it-IT" altLang="en-US" b="1" dirty="0">
                <a:solidFill>
                  <a:srgbClr val="C00000"/>
                </a:solidFill>
              </a:rPr>
              <a:t>cerebri media</a:t>
            </a:r>
            <a:endParaRPr lang="cs-CZ" alt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715819" y="4522440"/>
            <a:ext cx="172354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cs-CZ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r>
              <a:rPr lang="it-IT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cerebri ant</a:t>
            </a:r>
            <a:r>
              <a:rPr lang="cs-CZ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715819" y="1187460"/>
            <a:ext cx="213925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/>
              <a:t>A</a:t>
            </a:r>
            <a:r>
              <a:rPr lang="cs-CZ" altLang="en-US" b="1" dirty="0"/>
              <a:t>.</a:t>
            </a:r>
            <a:r>
              <a:rPr lang="it-IT" altLang="en-US" b="1" dirty="0"/>
              <a:t> </a:t>
            </a:r>
            <a:r>
              <a:rPr lang="cs-CZ" altLang="en-US" b="1" dirty="0" err="1"/>
              <a:t>pericallosa</a:t>
            </a:r>
            <a:endParaRPr lang="cs-CZ" altLang="en-US" b="1" dirty="0"/>
          </a:p>
        </p:txBody>
      </p:sp>
    </p:spTree>
    <p:extLst>
      <p:ext uri="{BB962C8B-B14F-4D97-AF65-F5344CB8AC3E}">
        <p14:creationId xmlns:p14="http://schemas.microsoft.com/office/powerpoint/2010/main" val="2739951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mese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63950"/>
            <a:ext cx="39243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hemmedR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180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Cerebral vascular territorie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6798"/>
            <a:ext cx="6840760" cy="667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77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e/ed/Cerebral_vascular_territories_mid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39384"/>
            <a:ext cx="7128792" cy="695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90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obrz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804248" cy="450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68344" y="2852936"/>
            <a:ext cx="1205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b="1" dirty="0"/>
              <a:t>epidurální </a:t>
            </a:r>
            <a:endParaRPr lang="en-US" altLang="en-US" b="1" dirty="0"/>
          </a:p>
          <a:p>
            <a:r>
              <a:rPr lang="en-US" altLang="en-US" b="1" dirty="0" err="1"/>
              <a:t>hematom</a:t>
            </a:r>
            <a:r>
              <a:rPr lang="cs-CZ" altLang="en-US" b="1" dirty="0"/>
              <a:t> 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6798488" y="3015067"/>
            <a:ext cx="899592" cy="3419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827584" y="908720"/>
            <a:ext cx="124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cs-CZ" altLang="en-US" dirty="0"/>
              <a:t>subdurální </a:t>
            </a:r>
          </a:p>
          <a:p>
            <a:r>
              <a:rPr lang="cs-CZ" altLang="en-US" dirty="0"/>
              <a:t>hematom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092254" y="998843"/>
            <a:ext cx="1039585" cy="3419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779912" y="4077072"/>
            <a:ext cx="1039585" cy="8496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596336" y="4132541"/>
            <a:ext cx="168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cs-CZ" altLang="en-US" dirty="0" err="1"/>
              <a:t>subarachnoi</a:t>
            </a:r>
            <a:r>
              <a:rPr lang="cs-CZ" altLang="en-US" dirty="0"/>
              <a:t>-</a:t>
            </a:r>
          </a:p>
          <a:p>
            <a:r>
              <a:rPr lang="cs-CZ" altLang="en-US" dirty="0" err="1"/>
              <a:t>deální</a:t>
            </a:r>
            <a:r>
              <a:rPr lang="cs-CZ" altLang="en-US" dirty="0"/>
              <a:t> krvácení 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876256" y="4161848"/>
            <a:ext cx="720080" cy="617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450E468-D32A-42D8-8D42-DDDF51986619}"/>
              </a:ext>
            </a:extLst>
          </p:cNvPr>
          <p:cNvSpPr/>
          <p:nvPr/>
        </p:nvSpPr>
        <p:spPr>
          <a:xfrm>
            <a:off x="-36512" y="5717567"/>
            <a:ext cx="9004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epidurální </a:t>
            </a:r>
            <a:r>
              <a:rPr lang="en-US" alt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hematom</a:t>
            </a:r>
            <a:r>
              <a:rPr lang="cs-CZ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do potencionálního epidurálního prostoru při traumatu hlavy, krvácení z r. </a:t>
            </a:r>
            <a:r>
              <a:rPr lang="cs-CZ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lang="cs-CZ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nebo </a:t>
            </a:r>
            <a:r>
              <a:rPr lang="cs-CZ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cs-CZ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cs-CZ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cs-CZ" alt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meningea</a:t>
            </a:r>
            <a:r>
              <a:rPr lang="cs-CZ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EDCE4F5-8431-4BFC-842B-4FDCD3824E05}"/>
              </a:ext>
            </a:extLst>
          </p:cNvPr>
          <p:cNvSpPr/>
          <p:nvPr/>
        </p:nvSpPr>
        <p:spPr>
          <a:xfrm>
            <a:off x="-36512" y="6181678"/>
            <a:ext cx="90151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subdur</a:t>
            </a:r>
            <a:r>
              <a:rPr lang="cs-CZ" altLang="en-U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altLang="en-U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 </a:t>
            </a:r>
            <a:r>
              <a:rPr lang="en-US" altLang="en-US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hematom</a:t>
            </a:r>
            <a:r>
              <a:rPr lang="cs-CZ" altLang="en-U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vzniká z povrchových cerebrálních vén, které procházejí do sinus </a:t>
            </a:r>
            <a:r>
              <a:rPr lang="cs-CZ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sagittalis</a:t>
            </a:r>
            <a:r>
              <a:rPr lang="cs-CZ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sup.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9829776-8132-4BC6-A08C-84555E4C6EE0}"/>
              </a:ext>
            </a:extLst>
          </p:cNvPr>
          <p:cNvSpPr/>
          <p:nvPr/>
        </p:nvSpPr>
        <p:spPr>
          <a:xfrm>
            <a:off x="-36512" y="6502335"/>
            <a:ext cx="97816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subarachnoideální</a:t>
            </a:r>
            <a:r>
              <a:rPr lang="cs-CZ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krvácení </a:t>
            </a:r>
            <a:r>
              <a:rPr lang="cs-CZ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krvácení z cév z tepen </a:t>
            </a:r>
            <a:r>
              <a:rPr lang="cs-CZ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Willisova</a:t>
            </a:r>
            <a:r>
              <a:rPr lang="cs-CZ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okruhu  - nejčastěji po prasknutí cévní výdutě </a:t>
            </a:r>
            <a:r>
              <a:rPr lang="cs-CZ" altLang="en-US" sz="1400" dirty="0"/>
              <a:t>(aneuryzmatu) </a:t>
            </a:r>
            <a:endParaRPr lang="cs-CZ" sz="14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D1C8DAA-230B-46A0-82E9-28FAC7F86FDB}"/>
              </a:ext>
            </a:extLst>
          </p:cNvPr>
          <p:cNvSpPr txBox="1"/>
          <p:nvPr/>
        </p:nvSpPr>
        <p:spPr>
          <a:xfrm>
            <a:off x="3828848" y="195114"/>
            <a:ext cx="1486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C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dirty="0" err="1"/>
              <a:t>Krv</a:t>
            </a:r>
            <a:r>
              <a:rPr lang="cs-CZ" dirty="0"/>
              <a:t>á</a:t>
            </a:r>
            <a:r>
              <a:rPr lang="en-US" dirty="0" err="1"/>
              <a:t>cen</a:t>
            </a:r>
            <a:r>
              <a:rPr lang="cs-CZ" dirty="0"/>
              <a:t>í</a:t>
            </a:r>
          </a:p>
        </p:txBody>
      </p:sp>
    </p:spTree>
    <p:extLst>
      <p:ext uri="{BB962C8B-B14F-4D97-AF65-F5344CB8AC3E}">
        <p14:creationId xmlns:p14="http://schemas.microsoft.com/office/powerpoint/2010/main" val="1804458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54868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Epidurální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hematom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způsobený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krvácením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a.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meningea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media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tepna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ležící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mezi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kostí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tvrdou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plenou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</a:rPr>
              <a:t>Subdurální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</a:rPr>
              <a:t>hematom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způsobený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krvácením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z</a:t>
            </a: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přemosťující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žíly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Subarachnoidální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hematom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způsobený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krvácením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z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tepen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Willisova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okruhu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aneurisma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2362"/>
            <a:ext cx="7884368" cy="591327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6329204-4F25-4366-AFF9-01CFEFD19973}"/>
              </a:ext>
            </a:extLst>
          </p:cNvPr>
          <p:cNvSpPr/>
          <p:nvPr/>
        </p:nvSpPr>
        <p:spPr>
          <a:xfrm>
            <a:off x="2051720" y="692696"/>
            <a:ext cx="423866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</a:rPr>
              <a:t>Epidurální hematom </a:t>
            </a:r>
          </a:p>
        </p:txBody>
      </p:sp>
    </p:spTree>
    <p:extLst>
      <p:ext uri="{BB962C8B-B14F-4D97-AF65-F5344CB8AC3E}">
        <p14:creationId xmlns:p14="http://schemas.microsoft.com/office/powerpoint/2010/main" val="3252575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9AF264C-2C3F-4418-8D15-3041186F3004}"/>
              </a:ext>
            </a:extLst>
          </p:cNvPr>
          <p:cNvSpPr/>
          <p:nvPr/>
        </p:nvSpPr>
        <p:spPr>
          <a:xfrm>
            <a:off x="425878" y="1556792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Subdurální hematom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</a:rPr>
              <a:t>po traumatického poranění mozku, mezi tvrdou plenou mozkovou (</a:t>
            </a:r>
            <a:r>
              <a:rPr lang="cs-CZ" sz="2400" i="1" dirty="0" err="1">
                <a:latin typeface="Arial" panose="020B0604020202020204" pitchFamily="34" charset="0"/>
              </a:rPr>
              <a:t>dura</a:t>
            </a:r>
            <a:r>
              <a:rPr lang="cs-CZ" sz="2400" i="1" dirty="0">
                <a:latin typeface="Arial" panose="020B0604020202020204" pitchFamily="34" charset="0"/>
              </a:rPr>
              <a:t> mater</a:t>
            </a:r>
            <a:r>
              <a:rPr lang="cs-CZ" sz="2400" dirty="0">
                <a:latin typeface="Arial" panose="020B0604020202020204" pitchFamily="34" charset="0"/>
              </a:rPr>
              <a:t>) a pavučnicí (</a:t>
            </a:r>
            <a:r>
              <a:rPr lang="cs-CZ" sz="2400" i="1" dirty="0" err="1">
                <a:latin typeface="Arial" panose="020B0604020202020204" pitchFamily="34" charset="0"/>
              </a:rPr>
              <a:t>arachnoidea</a:t>
            </a:r>
            <a:r>
              <a:rPr lang="cs-CZ" sz="2400" dirty="0">
                <a:latin typeface="Arial" panose="020B0604020202020204" pitchFamily="34" charset="0"/>
              </a:rPr>
              <a:t>).</a:t>
            </a:r>
            <a:endParaRPr lang="cs-CZ" sz="24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2FB1105-4951-4171-A5F5-22D975D3BFED}"/>
              </a:ext>
            </a:extLst>
          </p:cNvPr>
          <p:cNvSpPr/>
          <p:nvPr/>
        </p:nvSpPr>
        <p:spPr>
          <a:xfrm>
            <a:off x="2638034" y="260648"/>
            <a:ext cx="43749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</a:rPr>
              <a:t>Subdurální hematom </a:t>
            </a:r>
          </a:p>
        </p:txBody>
      </p:sp>
      <p:pic>
        <p:nvPicPr>
          <p:cNvPr id="1028" name="Picture 4" descr="Související obrázek">
            <a:hlinkClick r:id="rId2"/>
            <a:extLst>
              <a:ext uri="{FF2B5EF4-FFF2-40B4-BE49-F238E27FC236}">
                <a16:creationId xmlns:a16="http://schemas.microsoft.com/office/drawing/2014/main" id="{885C7C56-F56C-46A5-B818-5B1E52C8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241279" cy="282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7FDE0C-E577-47A5-8E73-089B5700C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35176"/>
            <a:ext cx="289045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98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ránky o mozkové aneurysma — Stock ilust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25189"/>
            <a:ext cx="4897512" cy="581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B1ABD4C-584D-4A7C-B1AF-509378B271D8}"/>
              </a:ext>
            </a:extLst>
          </p:cNvPr>
          <p:cNvSpPr/>
          <p:nvPr/>
        </p:nvSpPr>
        <p:spPr>
          <a:xfrm>
            <a:off x="1798200" y="13816"/>
            <a:ext cx="596669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Subarachnoideální</a:t>
            </a:r>
            <a:r>
              <a:rPr lang="cs-CZ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krvácení </a:t>
            </a:r>
            <a:endParaRPr lang="cs-CZ" sz="3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96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c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39449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1d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08050"/>
            <a:ext cx="3943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98525" y="6302375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MR angiografie (MRA) 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003800" y="6302375"/>
            <a:ext cx="241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CT angiografie (CTA) 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07950" y="122531"/>
            <a:ext cx="697017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C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/>
              <a:t>Cévní zásobení mozku - </a:t>
            </a:r>
            <a:r>
              <a:rPr lang="cs-CZ" altLang="cs-CZ" dirty="0" err="1"/>
              <a:t>aneurizma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94470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0" y="1628800"/>
            <a:ext cx="643271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516216" y="5661248"/>
            <a:ext cx="2420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O. Volný, R. </a:t>
            </a:r>
            <a:r>
              <a:rPr lang="en-US" sz="1100" b="1" dirty="0" err="1"/>
              <a:t>Mikulík</a:t>
            </a:r>
            <a:r>
              <a:rPr lang="cs-CZ" sz="1100" b="1" dirty="0"/>
              <a:t> (2013)</a:t>
            </a:r>
            <a:endParaRPr lang="en-US" sz="1100" b="1" dirty="0"/>
          </a:p>
          <a:p>
            <a:r>
              <a:rPr lang="en-US" sz="1100" dirty="0"/>
              <a:t>1. </a:t>
            </a:r>
            <a:r>
              <a:rPr lang="en-US" sz="1100" dirty="0" err="1"/>
              <a:t>Mezinárodní</a:t>
            </a:r>
            <a:r>
              <a:rPr lang="en-US" sz="1100" dirty="0"/>
              <a:t> centrum </a:t>
            </a:r>
            <a:r>
              <a:rPr lang="en-US" sz="1100" dirty="0" err="1"/>
              <a:t>klinického</a:t>
            </a:r>
            <a:endParaRPr lang="en-US" sz="1100" dirty="0"/>
          </a:p>
          <a:p>
            <a:r>
              <a:rPr lang="en-US" sz="1100" dirty="0" err="1"/>
              <a:t>výzkumu</a:t>
            </a:r>
            <a:r>
              <a:rPr lang="en-US" sz="1100" dirty="0"/>
              <a:t> (ICRC), Brno</a:t>
            </a:r>
          </a:p>
          <a:p>
            <a:r>
              <a:rPr lang="en-US" sz="1100" dirty="0"/>
              <a:t>2. Anatomický ústav LF MU, Brno</a:t>
            </a:r>
          </a:p>
          <a:p>
            <a:r>
              <a:rPr lang="pl-PL" sz="1100" dirty="0"/>
              <a:t>3</a:t>
            </a:r>
            <a:r>
              <a:rPr lang="en-US" sz="1100" dirty="0"/>
              <a:t>.</a:t>
            </a:r>
            <a:r>
              <a:rPr lang="pl-PL" sz="1100" dirty="0"/>
              <a:t> I. neurologická klinika LF MU a FN</a:t>
            </a:r>
          </a:p>
          <a:p>
            <a:r>
              <a:rPr lang="pl-PL" sz="1100" dirty="0"/>
              <a:t>u sv. Anny v Brně</a:t>
            </a:r>
            <a:endParaRPr lang="en-US" sz="1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802812" y="88756"/>
            <a:ext cx="553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Extrakraniální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systém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kolaterální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cirkulace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72623FF-189A-47B2-9F84-92EA7BEAC106}"/>
              </a:ext>
            </a:extLst>
          </p:cNvPr>
          <p:cNvSpPr/>
          <p:nvPr/>
        </p:nvSpPr>
        <p:spPr>
          <a:xfrm>
            <a:off x="253296" y="627945"/>
            <a:ext cx="8890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kolaterály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povodím</a:t>
            </a:r>
            <a:r>
              <a:rPr lang="en-US" dirty="0"/>
              <a:t> </a:t>
            </a:r>
            <a:r>
              <a:rPr lang="en-US" b="1" dirty="0"/>
              <a:t>a. </a:t>
            </a:r>
            <a:r>
              <a:rPr lang="en-US" b="1" dirty="0" err="1"/>
              <a:t>carotis</a:t>
            </a:r>
            <a:r>
              <a:rPr lang="en-US" b="1" dirty="0"/>
              <a:t> externa</a:t>
            </a:r>
            <a:r>
              <a:rPr lang="en-US" dirty="0"/>
              <a:t>,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větví</a:t>
            </a:r>
            <a:r>
              <a:rPr lang="en-US" dirty="0"/>
              <a:t> a. </a:t>
            </a:r>
            <a:r>
              <a:rPr lang="en-US" dirty="0" err="1"/>
              <a:t>meningea</a:t>
            </a:r>
            <a:r>
              <a:rPr lang="en-US" dirty="0"/>
              <a:t> media a </a:t>
            </a:r>
            <a:r>
              <a:rPr lang="en-US" b="1" dirty="0" err="1"/>
              <a:t>a</a:t>
            </a:r>
            <a:r>
              <a:rPr lang="en-US" b="1" dirty="0"/>
              <a:t>. </a:t>
            </a:r>
            <a:r>
              <a:rPr lang="en-US" b="1" dirty="0" err="1"/>
              <a:t>carotis</a:t>
            </a:r>
            <a:r>
              <a:rPr lang="en-US" b="1" dirty="0"/>
              <a:t> interna</a:t>
            </a:r>
          </a:p>
        </p:txBody>
      </p:sp>
    </p:spTree>
    <p:extLst>
      <p:ext uri="{BB962C8B-B14F-4D97-AF65-F5344CB8AC3E}">
        <p14:creationId xmlns:p14="http://schemas.microsoft.com/office/powerpoint/2010/main" val="1559744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" y="1196752"/>
            <a:ext cx="6370987" cy="478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516216" y="5661248"/>
            <a:ext cx="2420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O. Volný, R. </a:t>
            </a:r>
            <a:r>
              <a:rPr lang="en-US" sz="1100" b="1" dirty="0" err="1"/>
              <a:t>Mikulík</a:t>
            </a:r>
            <a:r>
              <a:rPr lang="cs-CZ" sz="1100" b="1" dirty="0"/>
              <a:t> (2013)</a:t>
            </a:r>
            <a:endParaRPr lang="en-US" sz="1100" b="1" dirty="0"/>
          </a:p>
          <a:p>
            <a:r>
              <a:rPr lang="en-US" sz="1100" dirty="0"/>
              <a:t>1. </a:t>
            </a:r>
            <a:r>
              <a:rPr lang="en-US" sz="1100" dirty="0" err="1"/>
              <a:t>Mezinárodní</a:t>
            </a:r>
            <a:r>
              <a:rPr lang="en-US" sz="1100" dirty="0"/>
              <a:t> centrum </a:t>
            </a:r>
            <a:r>
              <a:rPr lang="en-US" sz="1100" dirty="0" err="1"/>
              <a:t>klinického</a:t>
            </a:r>
            <a:endParaRPr lang="en-US" sz="1100" dirty="0"/>
          </a:p>
          <a:p>
            <a:r>
              <a:rPr lang="en-US" sz="1100" dirty="0" err="1"/>
              <a:t>výzkumu</a:t>
            </a:r>
            <a:r>
              <a:rPr lang="en-US" sz="1100" dirty="0"/>
              <a:t> (ICRC), Brno</a:t>
            </a:r>
          </a:p>
          <a:p>
            <a:r>
              <a:rPr lang="en-US" sz="1100" dirty="0"/>
              <a:t>2. Anatomický ústav LF MU, Brno</a:t>
            </a:r>
          </a:p>
          <a:p>
            <a:r>
              <a:rPr lang="pl-PL" sz="1100" dirty="0"/>
              <a:t>3</a:t>
            </a:r>
            <a:r>
              <a:rPr lang="en-US" sz="1100" dirty="0"/>
              <a:t>.</a:t>
            </a:r>
            <a:r>
              <a:rPr lang="pl-PL" sz="1100" dirty="0"/>
              <a:t> I. neurologická klinika LF MU a FN</a:t>
            </a:r>
          </a:p>
          <a:p>
            <a:r>
              <a:rPr lang="pl-PL" sz="1100" dirty="0"/>
              <a:t>u sv. Anny v Brně</a:t>
            </a:r>
            <a:endParaRPr lang="en-US" sz="11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26697" y="73158"/>
            <a:ext cx="549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Intra</a:t>
            </a:r>
            <a:r>
              <a:rPr lang="en-US" sz="2400" b="1" dirty="0" err="1">
                <a:solidFill>
                  <a:srgbClr val="C00000"/>
                </a:solidFill>
              </a:rPr>
              <a:t>kraniální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systém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kolaterální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cirkulace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F165C9E-8C20-44B6-9144-375241AB0634}"/>
              </a:ext>
            </a:extLst>
          </p:cNvPr>
          <p:cNvSpPr/>
          <p:nvPr/>
        </p:nvSpPr>
        <p:spPr>
          <a:xfrm>
            <a:off x="301236" y="681121"/>
            <a:ext cx="8541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spojky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tepnami</a:t>
            </a:r>
            <a:r>
              <a:rPr lang="en-US" dirty="0"/>
              <a:t> </a:t>
            </a:r>
            <a:r>
              <a:rPr lang="en-US" dirty="0" err="1"/>
              <a:t>mozku</a:t>
            </a:r>
            <a:r>
              <a:rPr lang="en-US" dirty="0"/>
              <a:t> (ACA, ACM, ACP) a </a:t>
            </a:r>
            <a:r>
              <a:rPr lang="en-US" dirty="0" err="1"/>
              <a:t>tepnami</a:t>
            </a:r>
            <a:r>
              <a:rPr lang="en-US" dirty="0"/>
              <a:t> </a:t>
            </a:r>
            <a:r>
              <a:rPr lang="en-US" dirty="0" err="1"/>
              <a:t>mozečku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30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938"/>
            <a:ext cx="6011863" cy="57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7504" y="104056"/>
            <a:ext cx="82089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RTG snímek hlavy dítěte v boční projekci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/>
              <a:t>Angiografie = kontrastní vyšetření mozkových cév, větvení </a:t>
            </a:r>
            <a:r>
              <a:rPr lang="cs-CZ" altLang="cs-CZ" sz="1400" dirty="0" err="1"/>
              <a:t>a.carotis</a:t>
            </a:r>
            <a:r>
              <a:rPr lang="cs-CZ" altLang="cs-CZ" sz="1400" dirty="0"/>
              <a:t> interna</a:t>
            </a:r>
            <a:r>
              <a:rPr lang="cs-CZ" altLang="cs-CZ" sz="1600" baseline="-25000" dirty="0"/>
              <a:t> </a:t>
            </a:r>
            <a:endParaRPr lang="cs-CZ" altLang="cs-CZ" sz="1600" dirty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156325" y="1196975"/>
            <a:ext cx="274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A.carotis</a:t>
            </a:r>
            <a:r>
              <a:rPr lang="cs-CZ" altLang="cs-CZ" sz="1600" dirty="0"/>
              <a:t> interna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/>
              <a:t>Karotický sifon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anterior</a:t>
            </a:r>
            <a:endParaRPr lang="cs-CZ" altLang="cs-CZ" sz="1600" dirty="0"/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media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286000" y="54102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1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771650" y="45720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2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209800" y="41148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3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743200" y="37338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54820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omor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97125"/>
            <a:ext cx="50038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omory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114827" y="221891"/>
            <a:ext cx="15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cornu</a:t>
            </a:r>
            <a:r>
              <a:rPr lang="cs-CZ" i="1" dirty="0"/>
              <a:t> frontale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114827" y="670086"/>
            <a:ext cx="1434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centralis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114827" y="1118281"/>
            <a:ext cx="165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occipitale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114827" y="1566475"/>
            <a:ext cx="173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temporale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1925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487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RTG snímek hlavy v boční projekci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/>
              <a:t>Angiografie - větvení </a:t>
            </a:r>
            <a:r>
              <a:rPr lang="cs-CZ" altLang="cs-CZ" sz="1400" dirty="0" err="1"/>
              <a:t>a.carotis</a:t>
            </a:r>
            <a:r>
              <a:rPr lang="cs-CZ" altLang="cs-CZ" sz="1400" dirty="0"/>
              <a:t> interna</a:t>
            </a:r>
            <a:r>
              <a:rPr lang="cs-CZ" altLang="cs-CZ" sz="1600" baseline="-25000" dirty="0"/>
              <a:t> 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640388" y="1125538"/>
            <a:ext cx="2819400" cy="14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/>
              <a:t>karotický sifon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/>
              <a:t>a.cerebri anterior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/>
              <a:t>a.cerebri media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/>
              <a:t>a.pericallosa</a:t>
            </a:r>
          </a:p>
        </p:txBody>
      </p:sp>
      <p:grpSp>
        <p:nvGrpSpPr>
          <p:cNvPr id="22532" name="Group 9"/>
          <p:cNvGrpSpPr>
            <a:grpSpLocks/>
          </p:cNvGrpSpPr>
          <p:nvPr/>
        </p:nvGrpSpPr>
        <p:grpSpPr bwMode="auto">
          <a:xfrm>
            <a:off x="179388" y="1052513"/>
            <a:ext cx="4968875" cy="5689600"/>
            <a:chOff x="144" y="1056"/>
            <a:chExt cx="2445" cy="3120"/>
          </a:xfrm>
        </p:grpSpPr>
        <p:pic>
          <p:nvPicPr>
            <p:cNvPr id="22533" name="Picture 2" descr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56"/>
              <a:ext cx="2445" cy="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Text Box 5"/>
            <p:cNvSpPr txBox="1">
              <a:spLocks noChangeArrowheads="1"/>
            </p:cNvSpPr>
            <p:nvPr/>
          </p:nvSpPr>
          <p:spPr bwMode="auto">
            <a:xfrm>
              <a:off x="1053" y="2304"/>
              <a:ext cx="147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rgbClr val="FF3300"/>
                  </a:solidFill>
                </a:rPr>
                <a:t>1</a:t>
              </a:r>
            </a:p>
          </p:txBody>
        </p:sp>
        <p:sp>
          <p:nvSpPr>
            <p:cNvPr id="22535" name="Text Box 6"/>
            <p:cNvSpPr txBox="1">
              <a:spLocks noChangeArrowheads="1"/>
            </p:cNvSpPr>
            <p:nvPr/>
          </p:nvSpPr>
          <p:spPr bwMode="auto">
            <a:xfrm>
              <a:off x="912" y="2016"/>
              <a:ext cx="240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2</a:t>
              </a:r>
            </a:p>
          </p:txBody>
        </p:sp>
        <p:sp>
          <p:nvSpPr>
            <p:cNvPr id="22536" name="Text Box 7"/>
            <p:cNvSpPr txBox="1">
              <a:spLocks noChangeArrowheads="1"/>
            </p:cNvSpPr>
            <p:nvPr/>
          </p:nvSpPr>
          <p:spPr bwMode="auto">
            <a:xfrm>
              <a:off x="1296" y="1872"/>
              <a:ext cx="240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  <p:sp>
          <p:nvSpPr>
            <p:cNvPr id="22537" name="Text Box 8"/>
            <p:cNvSpPr txBox="1">
              <a:spLocks noChangeArrowheads="1"/>
            </p:cNvSpPr>
            <p:nvPr/>
          </p:nvSpPr>
          <p:spPr bwMode="auto">
            <a:xfrm>
              <a:off x="864" y="1632"/>
              <a:ext cx="240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690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74650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39068" y="312737"/>
            <a:ext cx="43434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RTG snímek hlavy v předozadní projekci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/>
              <a:t>Angiografie - větvení a. </a:t>
            </a:r>
            <a:r>
              <a:rPr lang="cs-CZ" altLang="cs-CZ" sz="1400" dirty="0" err="1"/>
              <a:t>carotis</a:t>
            </a:r>
            <a:r>
              <a:rPr lang="cs-CZ" altLang="cs-CZ" sz="1400" dirty="0"/>
              <a:t> interna</a:t>
            </a:r>
            <a:r>
              <a:rPr lang="cs-CZ" altLang="cs-CZ" sz="1600" baseline="-25000" dirty="0"/>
              <a:t> 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76825" y="1628775"/>
            <a:ext cx="36576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a.carotis</a:t>
            </a:r>
            <a:r>
              <a:rPr lang="cs-CZ" altLang="cs-CZ" sz="1600" dirty="0"/>
              <a:t> interna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/>
              <a:t>karotický sifon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media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anterior</a:t>
            </a:r>
            <a:endParaRPr lang="cs-CZ" altLang="cs-CZ" sz="1600" dirty="0"/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a.pericallosa</a:t>
            </a:r>
            <a:endParaRPr lang="cs-CZ" altLang="cs-CZ" sz="1600" dirty="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371600" y="5410200"/>
            <a:ext cx="22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1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00200" y="44958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2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371600" y="39624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3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905000" y="38862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4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905000" y="327660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 b="1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905000" y="320040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9619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81000" y="188913"/>
            <a:ext cx="441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RTG snímek hlavy v boční projekci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/>
              <a:t>Angiografie - větvení a. </a:t>
            </a:r>
            <a:r>
              <a:rPr lang="cs-CZ" altLang="cs-CZ" sz="1400" dirty="0" err="1"/>
              <a:t>vertebralis</a:t>
            </a:r>
            <a:r>
              <a:rPr lang="cs-CZ" altLang="cs-CZ" sz="1600" baseline="-25000" dirty="0"/>
              <a:t> 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486400" y="1676400"/>
            <a:ext cx="25146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A.vertebralis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A.basilaris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A.cerebri posterior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cs-CZ" altLang="cs-CZ" sz="1400" i="1"/>
          </a:p>
        </p:txBody>
      </p:sp>
      <p:grpSp>
        <p:nvGrpSpPr>
          <p:cNvPr id="24580" name="Group 8"/>
          <p:cNvGrpSpPr>
            <a:grpSpLocks/>
          </p:cNvGrpSpPr>
          <p:nvPr/>
        </p:nvGrpSpPr>
        <p:grpSpPr bwMode="auto">
          <a:xfrm>
            <a:off x="179388" y="1052513"/>
            <a:ext cx="5113337" cy="5689600"/>
            <a:chOff x="240" y="1056"/>
            <a:chExt cx="2605" cy="3163"/>
          </a:xfrm>
        </p:grpSpPr>
        <p:pic>
          <p:nvPicPr>
            <p:cNvPr id="24581" name="Picture 2" descr="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056"/>
              <a:ext cx="2605" cy="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 Box 5"/>
            <p:cNvSpPr txBox="1">
              <a:spLocks noChangeArrowheads="1"/>
            </p:cNvSpPr>
            <p:nvPr/>
          </p:nvSpPr>
          <p:spPr bwMode="auto">
            <a:xfrm>
              <a:off x="1776" y="3456"/>
              <a:ext cx="192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1</a:t>
              </a:r>
            </a:p>
          </p:txBody>
        </p:sp>
        <p:sp>
          <p:nvSpPr>
            <p:cNvPr id="24583" name="Text Box 6"/>
            <p:cNvSpPr txBox="1">
              <a:spLocks noChangeArrowheads="1"/>
            </p:cNvSpPr>
            <p:nvPr/>
          </p:nvSpPr>
          <p:spPr bwMode="auto">
            <a:xfrm>
              <a:off x="1488" y="2640"/>
              <a:ext cx="240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2</a:t>
              </a:r>
            </a:p>
          </p:txBody>
        </p:sp>
        <p:sp>
          <p:nvSpPr>
            <p:cNvPr id="24584" name="Text Box 7"/>
            <p:cNvSpPr txBox="1">
              <a:spLocks noChangeArrowheads="1"/>
            </p:cNvSpPr>
            <p:nvPr/>
          </p:nvSpPr>
          <p:spPr bwMode="auto">
            <a:xfrm>
              <a:off x="1728" y="2208"/>
              <a:ext cx="28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459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228600" y="152400"/>
            <a:ext cx="44196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RTG snímek hlavy v předozadní projekci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/>
              <a:t>Angiografie - větvení </a:t>
            </a:r>
            <a:r>
              <a:rPr lang="cs-CZ" altLang="cs-CZ" sz="1400" dirty="0" err="1"/>
              <a:t>a.vertebralis</a:t>
            </a:r>
            <a:r>
              <a:rPr lang="cs-CZ" altLang="cs-CZ" sz="1600" baseline="-25000" dirty="0"/>
              <a:t> 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953000" y="1600200"/>
            <a:ext cx="3429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A.vertebralis dextra, sinistra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A.basilaris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Aa.cerebri posteriores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179388" y="1196975"/>
            <a:ext cx="4321175" cy="5545138"/>
            <a:chOff x="192" y="1008"/>
            <a:chExt cx="2450" cy="3163"/>
          </a:xfrm>
        </p:grpSpPr>
        <p:pic>
          <p:nvPicPr>
            <p:cNvPr id="25605" name="Picture 2" descr="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08"/>
              <a:ext cx="2450" cy="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 Box 5"/>
            <p:cNvSpPr txBox="1">
              <a:spLocks noChangeArrowheads="1"/>
            </p:cNvSpPr>
            <p:nvPr/>
          </p:nvSpPr>
          <p:spPr bwMode="auto">
            <a:xfrm>
              <a:off x="1152" y="3840"/>
              <a:ext cx="2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1</a:t>
              </a:r>
            </a:p>
          </p:txBody>
        </p:sp>
        <p:sp>
          <p:nvSpPr>
            <p:cNvPr id="25607" name="Text Box 6"/>
            <p:cNvSpPr txBox="1">
              <a:spLocks noChangeArrowheads="1"/>
            </p:cNvSpPr>
            <p:nvPr/>
          </p:nvSpPr>
          <p:spPr bwMode="auto">
            <a:xfrm>
              <a:off x="1344" y="2784"/>
              <a:ext cx="1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2</a:t>
              </a:r>
            </a:p>
          </p:txBody>
        </p:sp>
        <p:sp>
          <p:nvSpPr>
            <p:cNvPr id="25608" name="Text Box 7"/>
            <p:cNvSpPr txBox="1">
              <a:spLocks noChangeArrowheads="1"/>
            </p:cNvSpPr>
            <p:nvPr/>
          </p:nvSpPr>
          <p:spPr bwMode="auto">
            <a:xfrm>
              <a:off x="1152" y="2592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  <p:sp>
          <p:nvSpPr>
            <p:cNvPr id="25609" name="Rectangle 8"/>
            <p:cNvSpPr>
              <a:spLocks noChangeArrowheads="1"/>
            </p:cNvSpPr>
            <p:nvPr/>
          </p:nvSpPr>
          <p:spPr bwMode="auto">
            <a:xfrm>
              <a:off x="1536" y="2592"/>
              <a:ext cx="1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  <p:sp>
          <p:nvSpPr>
            <p:cNvPr id="25610" name="Rectangle 9"/>
            <p:cNvSpPr>
              <a:spLocks noChangeArrowheads="1"/>
            </p:cNvSpPr>
            <p:nvPr/>
          </p:nvSpPr>
          <p:spPr bwMode="auto">
            <a:xfrm>
              <a:off x="1632" y="3840"/>
              <a:ext cx="1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443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evZasMozk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3581" r="2765" b="2895"/>
          <a:stretch>
            <a:fillRect/>
          </a:stretch>
        </p:blipFill>
        <p:spPr bwMode="auto">
          <a:xfrm>
            <a:off x="0" y="0"/>
            <a:ext cx="377983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CevZasMozk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3822" r="4800" b="2924"/>
          <a:stretch>
            <a:fillRect/>
          </a:stretch>
        </p:blipFill>
        <p:spPr bwMode="auto">
          <a:xfrm>
            <a:off x="4106863" y="0"/>
            <a:ext cx="5037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CevZasMozku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2950" r="3139" b="1900"/>
          <a:stretch>
            <a:fillRect/>
          </a:stretch>
        </p:blipFill>
        <p:spPr bwMode="auto">
          <a:xfrm>
            <a:off x="0" y="3192463"/>
            <a:ext cx="37798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569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t="8337" r="12137"/>
          <a:stretch>
            <a:fillRect/>
          </a:stretch>
        </p:blipFill>
        <p:spPr bwMode="auto">
          <a:xfrm>
            <a:off x="0" y="836613"/>
            <a:ext cx="28432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r="8720" b="13033"/>
          <a:stretch>
            <a:fillRect/>
          </a:stretch>
        </p:blipFill>
        <p:spPr bwMode="auto">
          <a:xfrm>
            <a:off x="2484438" y="3730625"/>
            <a:ext cx="345598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2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229" r="11771" b="11771"/>
          <a:stretch>
            <a:fillRect/>
          </a:stretch>
        </p:blipFill>
        <p:spPr bwMode="auto">
          <a:xfrm>
            <a:off x="5580063" y="908050"/>
            <a:ext cx="35639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23850" y="260350"/>
            <a:ext cx="86407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CT vyšetření s rychlým nitrožilním podáním kontrastní látky </a:t>
            </a:r>
            <a:r>
              <a:rPr lang="cs-CZ" altLang="cs-CZ" sz="1800" b="1"/>
              <a:t>CT angiografie</a:t>
            </a:r>
            <a:r>
              <a:rPr lang="cs-CZ" altLang="cs-CZ" sz="1800"/>
              <a:t> (</a:t>
            </a:r>
            <a:r>
              <a:rPr lang="cs-CZ" altLang="cs-CZ" sz="1800" b="1"/>
              <a:t>CTA</a:t>
            </a:r>
            <a:r>
              <a:rPr lang="cs-CZ" altLang="cs-CZ" sz="1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0698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r="13348"/>
          <a:stretch>
            <a:fillRect/>
          </a:stretch>
        </p:blipFill>
        <p:spPr bwMode="auto">
          <a:xfrm>
            <a:off x="0" y="641350"/>
            <a:ext cx="4530725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r="13181"/>
          <a:stretch>
            <a:fillRect/>
          </a:stretch>
        </p:blipFill>
        <p:spPr bwMode="auto">
          <a:xfrm>
            <a:off x="4649788" y="641350"/>
            <a:ext cx="4530725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4925" y="109538"/>
            <a:ext cx="644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SONOGRAFIE - po nástřiku kontrastní látky, a. carotis interna</a:t>
            </a:r>
          </a:p>
        </p:txBody>
      </p:sp>
    </p:spTree>
    <p:extLst>
      <p:ext uri="{BB962C8B-B14F-4D97-AF65-F5344CB8AC3E}">
        <p14:creationId xmlns:p14="http://schemas.microsoft.com/office/powerpoint/2010/main" val="2415675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7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r="3081"/>
          <a:stretch>
            <a:fillRect/>
          </a:stretch>
        </p:blipFill>
        <p:spPr bwMode="auto">
          <a:xfrm>
            <a:off x="250825" y="1125538"/>
            <a:ext cx="4300538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7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3764"/>
          <a:stretch>
            <a:fillRect/>
          </a:stretch>
        </p:blipFill>
        <p:spPr bwMode="auto">
          <a:xfrm>
            <a:off x="4643438" y="1125538"/>
            <a:ext cx="4300537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79388" y="325438"/>
            <a:ext cx="644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SONOGRAFIE - po nástřiku kontrastní látky, a. carotis interna</a:t>
            </a:r>
          </a:p>
        </p:txBody>
      </p:sp>
    </p:spTree>
    <p:extLst>
      <p:ext uri="{BB962C8B-B14F-4D97-AF65-F5344CB8AC3E}">
        <p14:creationId xmlns:p14="http://schemas.microsoft.com/office/powerpoint/2010/main" val="1739634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7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863"/>
            <a:ext cx="47879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7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12250"/>
          <a:stretch>
            <a:fillRect/>
          </a:stretch>
        </p:blipFill>
        <p:spPr bwMode="auto">
          <a:xfrm>
            <a:off x="4746625" y="931863"/>
            <a:ext cx="4397375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79388" y="325438"/>
            <a:ext cx="644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SONOGRAFIE - po nástřiku kontrastní látky, a. carotis interna</a:t>
            </a:r>
          </a:p>
        </p:txBody>
      </p:sp>
    </p:spTree>
    <p:extLst>
      <p:ext uri="{BB962C8B-B14F-4D97-AF65-F5344CB8AC3E}">
        <p14:creationId xmlns:p14="http://schemas.microsoft.com/office/powerpoint/2010/main" val="3263039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4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620713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4c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716338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4498975" y="1041400"/>
            <a:ext cx="3744913" cy="5340350"/>
            <a:chOff x="2517" y="432"/>
            <a:chExt cx="2359" cy="3364"/>
          </a:xfrm>
        </p:grpSpPr>
        <p:pic>
          <p:nvPicPr>
            <p:cNvPr id="33798" name="Picture 5" descr="4b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3" b="11589"/>
            <a:stretch>
              <a:fillRect/>
            </a:stretch>
          </p:blipFill>
          <p:spPr bwMode="auto">
            <a:xfrm>
              <a:off x="2517" y="432"/>
              <a:ext cx="2359" cy="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6" descr="4d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64" b="9076"/>
            <a:stretch>
              <a:fillRect/>
            </a:stretch>
          </p:blipFill>
          <p:spPr bwMode="auto">
            <a:xfrm>
              <a:off x="2517" y="2160"/>
              <a:ext cx="2359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395288" y="188913"/>
            <a:ext cx="173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cs-CZ" altLang="cs-CZ" sz="1800"/>
              <a:t>MR angiografie</a:t>
            </a:r>
          </a:p>
        </p:txBody>
      </p:sp>
    </p:spTree>
    <p:extLst>
      <p:ext uri="{BB962C8B-B14F-4D97-AF65-F5344CB8AC3E}">
        <p14:creationId xmlns:p14="http://schemas.microsoft.com/office/powerpoint/2010/main" val="43631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b="50624"/>
          <a:stretch/>
        </p:blipFill>
        <p:spPr>
          <a:xfrm>
            <a:off x="74221" y="620688"/>
            <a:ext cx="898857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57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4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62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7" descr="4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762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4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762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3" descr="4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970213"/>
            <a:ext cx="38877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323850" y="115888"/>
            <a:ext cx="568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MR - 3D rekonstrukce po odstranění ostatních struktur</a:t>
            </a:r>
          </a:p>
        </p:txBody>
      </p:sp>
    </p:spTree>
    <p:extLst>
      <p:ext uri="{BB962C8B-B14F-4D97-AF65-F5344CB8AC3E}">
        <p14:creationId xmlns:p14="http://schemas.microsoft.com/office/powerpoint/2010/main" val="979888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-8An_d670ecE/UF9gxjx7MSI/AAAAAAAB774/enIZoNq_aUs/s1600/mca+superior+division+infar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410450" cy="45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23728" y="251356"/>
            <a:ext cx="475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Obraz infarktu levého frontálního kortexu v MRI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4383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.bp.blogspot.com/-I5AIwDp1jJM/UF9gqPEw4vI/AAAAAAAB77M/VfLRw2JDEiY/s1600/mca+inferior+division+infarct+ct+br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980728"/>
            <a:ext cx="753329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23728" y="251356"/>
            <a:ext cx="502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Obraz infarktu levého temporálního kortexu v 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436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vygenerován s vysokou mírou spolehlivosti">
            <a:extLst>
              <a:ext uri="{FF2B5EF4-FFF2-40B4-BE49-F238E27FC236}">
                <a16:creationId xmlns:a16="http://schemas.microsoft.com/office/drawing/2014/main" id="{370BB9D4-D740-4093-9F65-DFEFF46857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1143000" y="692696"/>
            <a:ext cx="6858000" cy="616530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5CFCCA7-9370-4A1D-AE54-9CEDBC9F19D8}"/>
              </a:ext>
            </a:extLst>
          </p:cNvPr>
          <p:cNvSpPr txBox="1"/>
          <p:nvPr/>
        </p:nvSpPr>
        <p:spPr>
          <a:xfrm>
            <a:off x="2555776" y="620688"/>
            <a:ext cx="26887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Plexus </a:t>
            </a:r>
            <a:r>
              <a:rPr lang="cs-CZ" dirty="0" err="1"/>
              <a:t>venosus</a:t>
            </a:r>
            <a:r>
              <a:rPr lang="cs-CZ" dirty="0"/>
              <a:t> </a:t>
            </a:r>
            <a:r>
              <a:rPr lang="cs-CZ" dirty="0" err="1"/>
              <a:t>vertebralis</a:t>
            </a:r>
            <a:r>
              <a:rPr lang="cs-CZ" dirty="0"/>
              <a:t> </a:t>
            </a:r>
          </a:p>
          <a:p>
            <a:r>
              <a:rPr lang="cs-CZ" dirty="0" err="1"/>
              <a:t>internus</a:t>
            </a:r>
            <a:r>
              <a:rPr lang="cs-CZ" dirty="0"/>
              <a:t> post.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C751705-6546-4D7A-9612-1315E3D67F4F}"/>
              </a:ext>
            </a:extLst>
          </p:cNvPr>
          <p:cNvSpPr txBox="1"/>
          <p:nvPr/>
        </p:nvSpPr>
        <p:spPr>
          <a:xfrm>
            <a:off x="5940152" y="1052736"/>
            <a:ext cx="268874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Plexus </a:t>
            </a:r>
            <a:r>
              <a:rPr lang="cs-CZ" dirty="0" err="1"/>
              <a:t>venosus</a:t>
            </a:r>
            <a:r>
              <a:rPr lang="cs-CZ" dirty="0"/>
              <a:t> </a:t>
            </a:r>
            <a:r>
              <a:rPr lang="cs-CZ" dirty="0" err="1"/>
              <a:t>vertebralis</a:t>
            </a:r>
            <a:r>
              <a:rPr lang="cs-CZ" dirty="0"/>
              <a:t> </a:t>
            </a:r>
          </a:p>
          <a:p>
            <a:r>
              <a:rPr lang="cs-CZ" dirty="0" err="1"/>
              <a:t>internus</a:t>
            </a:r>
            <a:r>
              <a:rPr lang="cs-CZ" dirty="0"/>
              <a:t> ant.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908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dub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2"/>
          <a:stretch>
            <a:fillRect/>
          </a:stretch>
        </p:blipFill>
        <p:spPr bwMode="auto">
          <a:xfrm>
            <a:off x="33001" y="360361"/>
            <a:ext cx="9144000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2311439"/>
            <a:ext cx="1656185" cy="8794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03920" y="3501008"/>
            <a:ext cx="1800200" cy="6480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55578" y="1204422"/>
            <a:ext cx="1800200" cy="4397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092280" y="2813347"/>
            <a:ext cx="1800200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619672" y="620688"/>
            <a:ext cx="1800200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230540" y="3360826"/>
            <a:ext cx="1661939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EB647C-4D0D-4117-B172-7C81485A5F66}"/>
              </a:ext>
            </a:extLst>
          </p:cNvPr>
          <p:cNvSpPr txBox="1"/>
          <p:nvPr/>
        </p:nvSpPr>
        <p:spPr>
          <a:xfrm>
            <a:off x="1703202" y="633810"/>
            <a:ext cx="16331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Sinus </a:t>
            </a:r>
            <a:r>
              <a:rPr lang="cs-CZ" sz="1400" b="1" dirty="0" err="1"/>
              <a:t>sagittalis</a:t>
            </a:r>
            <a:r>
              <a:rPr lang="cs-CZ" sz="1400" b="1" dirty="0"/>
              <a:t> sup.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ED24AE6-8FF6-49B7-AE1B-F77F8F76A53A}"/>
              </a:ext>
            </a:extLst>
          </p:cNvPr>
          <p:cNvSpPr txBox="1"/>
          <p:nvPr/>
        </p:nvSpPr>
        <p:spPr>
          <a:xfrm>
            <a:off x="924407" y="1262721"/>
            <a:ext cx="15552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Sinus </a:t>
            </a:r>
            <a:r>
              <a:rPr lang="cs-CZ" sz="1400" b="1" dirty="0" err="1"/>
              <a:t>sagittalis</a:t>
            </a:r>
            <a:r>
              <a:rPr lang="cs-CZ" sz="1400" b="1" dirty="0"/>
              <a:t> </a:t>
            </a:r>
            <a:r>
              <a:rPr lang="cs-CZ" sz="1400" b="1" dirty="0" err="1"/>
              <a:t>inf</a:t>
            </a:r>
            <a:r>
              <a:rPr lang="cs-CZ" sz="1400" b="1" dirty="0"/>
              <a:t>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709AA8A-C684-4F27-8794-EE3DDF41AFC4}"/>
              </a:ext>
            </a:extLst>
          </p:cNvPr>
          <p:cNvSpPr txBox="1"/>
          <p:nvPr/>
        </p:nvSpPr>
        <p:spPr>
          <a:xfrm>
            <a:off x="755578" y="2334309"/>
            <a:ext cx="10771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/>
              <a:t>Sinus </a:t>
            </a:r>
            <a:r>
              <a:rPr lang="cs-CZ" dirty="0" err="1"/>
              <a:t>rectus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1E6ED07-30A7-429D-BDAE-AA23FF5BF99C}"/>
              </a:ext>
            </a:extLst>
          </p:cNvPr>
          <p:cNvSpPr txBox="1"/>
          <p:nvPr/>
        </p:nvSpPr>
        <p:spPr>
          <a:xfrm>
            <a:off x="430293" y="2584886"/>
            <a:ext cx="14712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/>
              <a:t>Sinus </a:t>
            </a:r>
            <a:r>
              <a:rPr lang="cs-CZ" dirty="0" err="1"/>
              <a:t>transversus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CB09A4A-2A5D-4E57-897E-71608AE42042}"/>
              </a:ext>
            </a:extLst>
          </p:cNvPr>
          <p:cNvSpPr txBox="1"/>
          <p:nvPr/>
        </p:nvSpPr>
        <p:spPr>
          <a:xfrm>
            <a:off x="276460" y="2831866"/>
            <a:ext cx="15562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 err="1"/>
              <a:t>Confluens</a:t>
            </a:r>
            <a:r>
              <a:rPr lang="cs-CZ" dirty="0"/>
              <a:t> </a:t>
            </a:r>
            <a:r>
              <a:rPr lang="cs-CZ" dirty="0" err="1"/>
              <a:t>sinuum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961F036-29E1-44C2-911A-B7283705512D}"/>
              </a:ext>
            </a:extLst>
          </p:cNvPr>
          <p:cNvSpPr txBox="1"/>
          <p:nvPr/>
        </p:nvSpPr>
        <p:spPr>
          <a:xfrm>
            <a:off x="465338" y="3548635"/>
            <a:ext cx="16576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/>
              <a:t>Sinus </a:t>
            </a:r>
            <a:r>
              <a:rPr lang="cs-CZ" dirty="0" err="1"/>
              <a:t>petrosus</a:t>
            </a:r>
            <a:r>
              <a:rPr lang="cs-CZ" dirty="0"/>
              <a:t> sup. </a:t>
            </a:r>
          </a:p>
          <a:p>
            <a:r>
              <a:rPr lang="cs-CZ" dirty="0"/>
              <a:t>et </a:t>
            </a:r>
            <a:r>
              <a:rPr lang="cs-CZ" dirty="0" err="1"/>
              <a:t>inf</a:t>
            </a:r>
            <a:r>
              <a:rPr lang="cs-CZ" dirty="0"/>
              <a:t>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D0FFEA-C093-464D-940E-25D02DE5221E}"/>
              </a:ext>
            </a:extLst>
          </p:cNvPr>
          <p:cNvSpPr txBox="1"/>
          <p:nvPr/>
        </p:nvSpPr>
        <p:spPr>
          <a:xfrm>
            <a:off x="1292586" y="4498955"/>
            <a:ext cx="15359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/>
              <a:t>Sinus </a:t>
            </a:r>
            <a:r>
              <a:rPr lang="cs-CZ" dirty="0" err="1"/>
              <a:t>sigmoideum</a:t>
            </a:r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206CA99-C375-4C46-9CA6-C6B8AC24748F}"/>
              </a:ext>
            </a:extLst>
          </p:cNvPr>
          <p:cNvSpPr/>
          <p:nvPr/>
        </p:nvSpPr>
        <p:spPr>
          <a:xfrm>
            <a:off x="1028384" y="4501980"/>
            <a:ext cx="1800200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1180EF3-D5BC-47B9-A763-81A9B4AED924}"/>
              </a:ext>
            </a:extLst>
          </p:cNvPr>
          <p:cNvSpPr txBox="1"/>
          <p:nvPr/>
        </p:nvSpPr>
        <p:spPr>
          <a:xfrm>
            <a:off x="7255362" y="3394746"/>
            <a:ext cx="14970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Sinus </a:t>
            </a:r>
            <a:r>
              <a:rPr lang="cs-CZ" sz="1400" b="1" dirty="0" err="1"/>
              <a:t>cavernosus</a:t>
            </a:r>
            <a:endParaRPr lang="cs-CZ" sz="1400" b="1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8BAA3D0-0D9D-4F9D-A7BC-B973ABF8E62A}"/>
              </a:ext>
            </a:extLst>
          </p:cNvPr>
          <p:cNvSpPr txBox="1"/>
          <p:nvPr/>
        </p:nvSpPr>
        <p:spPr>
          <a:xfrm>
            <a:off x="7165305" y="2831865"/>
            <a:ext cx="17022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v. </a:t>
            </a:r>
            <a:r>
              <a:rPr lang="cs-CZ" sz="1400" b="1" dirty="0" err="1"/>
              <a:t>ophthalmica</a:t>
            </a:r>
            <a:r>
              <a:rPr lang="cs-CZ" sz="1400" b="1" dirty="0"/>
              <a:t> sup.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09BADDB-2FCC-45AA-996D-60E4DA646EE9}"/>
              </a:ext>
            </a:extLst>
          </p:cNvPr>
          <p:cNvSpPr txBox="1"/>
          <p:nvPr/>
        </p:nvSpPr>
        <p:spPr>
          <a:xfrm>
            <a:off x="7240568" y="3786126"/>
            <a:ext cx="15517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v. </a:t>
            </a:r>
            <a:r>
              <a:rPr lang="cs-CZ" sz="1400" b="1" dirty="0" err="1"/>
              <a:t>ophthalmica</a:t>
            </a:r>
            <a:r>
              <a:rPr lang="cs-CZ" sz="1400" b="1" dirty="0"/>
              <a:t> </a:t>
            </a:r>
            <a:r>
              <a:rPr lang="cs-CZ" sz="1400" b="1" dirty="0" err="1"/>
              <a:t>inf</a:t>
            </a:r>
            <a:r>
              <a:rPr lang="cs-CZ" sz="1400" b="1" dirty="0"/>
              <a:t>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17ACD15-6538-4ACB-B4A1-6834195BC94F}"/>
              </a:ext>
            </a:extLst>
          </p:cNvPr>
          <p:cNvSpPr txBox="1"/>
          <p:nvPr/>
        </p:nvSpPr>
        <p:spPr>
          <a:xfrm>
            <a:off x="7243567" y="4074406"/>
            <a:ext cx="16733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Plexus </a:t>
            </a:r>
            <a:r>
              <a:rPr lang="cs-CZ" sz="1400" b="1" dirty="0" err="1"/>
              <a:t>pterygoideus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2895329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9" b="36460"/>
          <a:stretch/>
        </p:blipFill>
        <p:spPr>
          <a:xfrm>
            <a:off x="1115616" y="692696"/>
            <a:ext cx="7539008" cy="570458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709640" y="2536122"/>
            <a:ext cx="1033314" cy="2494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674237" y="3177674"/>
            <a:ext cx="1033314" cy="3484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674237" y="4912220"/>
            <a:ext cx="1033314" cy="4950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006653" y="5414323"/>
            <a:ext cx="1033314" cy="2494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105658" y="5850785"/>
            <a:ext cx="1118550" cy="2494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659849" y="4912220"/>
            <a:ext cx="1758618" cy="3731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F8A145F-2FF0-4873-89FE-DB972A423276}"/>
              </a:ext>
            </a:extLst>
          </p:cNvPr>
          <p:cNvSpPr/>
          <p:nvPr/>
        </p:nvSpPr>
        <p:spPr>
          <a:xfrm>
            <a:off x="6444208" y="1772817"/>
            <a:ext cx="1224136" cy="2880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4DFCF77-DF45-4637-A807-B9EA31BDCE60}"/>
              </a:ext>
            </a:extLst>
          </p:cNvPr>
          <p:cNvSpPr/>
          <p:nvPr/>
        </p:nvSpPr>
        <p:spPr>
          <a:xfrm>
            <a:off x="6084168" y="5975527"/>
            <a:ext cx="1944215" cy="2494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4442497-ED18-4278-8CDA-A78A12400C4A}"/>
              </a:ext>
            </a:extLst>
          </p:cNvPr>
          <p:cNvSpPr/>
          <p:nvPr/>
        </p:nvSpPr>
        <p:spPr>
          <a:xfrm>
            <a:off x="1642540" y="2852935"/>
            <a:ext cx="1033314" cy="3176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736DCA2-A81B-4B5F-B60E-86ECD2A0CA5A}"/>
              </a:ext>
            </a:extLst>
          </p:cNvPr>
          <p:cNvSpPr/>
          <p:nvPr/>
        </p:nvSpPr>
        <p:spPr>
          <a:xfrm>
            <a:off x="1674236" y="3554312"/>
            <a:ext cx="849073" cy="3176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93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C57BA3-18FE-4682-AA17-E3ABA88990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1" b="6987"/>
          <a:stretch/>
        </p:blipFill>
        <p:spPr>
          <a:xfrm>
            <a:off x="1835696" y="262692"/>
            <a:ext cx="5837686" cy="633261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65577BC-E464-4A37-BCD0-28955C80CEB3}"/>
              </a:ext>
            </a:extLst>
          </p:cNvPr>
          <p:cNvSpPr txBox="1"/>
          <p:nvPr/>
        </p:nvSpPr>
        <p:spPr>
          <a:xfrm>
            <a:off x="5602054" y="365957"/>
            <a:ext cx="16331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Sinus </a:t>
            </a:r>
            <a:r>
              <a:rPr lang="cs-CZ" sz="1400" b="1" dirty="0" err="1"/>
              <a:t>sagittalis</a:t>
            </a:r>
            <a:r>
              <a:rPr lang="cs-CZ" sz="1400" b="1" dirty="0"/>
              <a:t> sup.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0DDB8B9-C687-44E1-A192-7E7ED6C06737}"/>
              </a:ext>
            </a:extLst>
          </p:cNvPr>
          <p:cNvSpPr txBox="1"/>
          <p:nvPr/>
        </p:nvSpPr>
        <p:spPr>
          <a:xfrm>
            <a:off x="5622179" y="593086"/>
            <a:ext cx="10771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/>
              <a:t>Sinus </a:t>
            </a:r>
            <a:r>
              <a:rPr lang="cs-CZ" dirty="0" err="1"/>
              <a:t>rectus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03207BC-61E8-498C-B54C-A1CCBEE7B168}"/>
              </a:ext>
            </a:extLst>
          </p:cNvPr>
          <p:cNvSpPr txBox="1"/>
          <p:nvPr/>
        </p:nvSpPr>
        <p:spPr>
          <a:xfrm>
            <a:off x="1979712" y="1988840"/>
            <a:ext cx="15552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Sinus </a:t>
            </a:r>
            <a:r>
              <a:rPr lang="cs-CZ" sz="1400" b="1" dirty="0" err="1"/>
              <a:t>sagittalis</a:t>
            </a:r>
            <a:r>
              <a:rPr lang="cs-CZ" sz="1400" b="1" dirty="0"/>
              <a:t> </a:t>
            </a:r>
            <a:r>
              <a:rPr lang="cs-CZ" sz="1400" b="1" dirty="0" err="1"/>
              <a:t>inf</a:t>
            </a:r>
            <a:r>
              <a:rPr lang="cs-CZ" sz="1400" b="1" dirty="0"/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CDA61A-4569-4614-8637-7C138C698E46}"/>
              </a:ext>
            </a:extLst>
          </p:cNvPr>
          <p:cNvSpPr txBox="1"/>
          <p:nvPr/>
        </p:nvSpPr>
        <p:spPr>
          <a:xfrm>
            <a:off x="4916825" y="897159"/>
            <a:ext cx="13113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sz="1200" dirty="0"/>
              <a:t>v. </a:t>
            </a:r>
            <a:r>
              <a:rPr lang="cs-CZ" sz="1200" dirty="0" err="1"/>
              <a:t>cerebri</a:t>
            </a:r>
            <a:r>
              <a:rPr lang="cs-CZ" sz="1200" dirty="0"/>
              <a:t> </a:t>
            </a:r>
            <a:r>
              <a:rPr lang="cs-CZ" sz="1200" dirty="0" err="1"/>
              <a:t>magna</a:t>
            </a:r>
            <a:endParaRPr lang="cs-CZ" sz="1200" dirty="0"/>
          </a:p>
          <a:p>
            <a:r>
              <a:rPr lang="cs-CZ" sz="1200" dirty="0"/>
              <a:t> (</a:t>
            </a:r>
            <a:r>
              <a:rPr lang="cs-CZ" sz="1200" dirty="0" err="1"/>
              <a:t>Galenova</a:t>
            </a:r>
            <a:r>
              <a:rPr lang="cs-CZ" sz="1200" dirty="0"/>
              <a:t> žíla)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A7EEED0-0CC0-469C-AC3F-F0C37BF67FAC}"/>
              </a:ext>
            </a:extLst>
          </p:cNvPr>
          <p:cNvSpPr txBox="1"/>
          <p:nvPr/>
        </p:nvSpPr>
        <p:spPr>
          <a:xfrm>
            <a:off x="5572504" y="5960841"/>
            <a:ext cx="15562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 err="1"/>
              <a:t>Confluens</a:t>
            </a:r>
            <a:r>
              <a:rPr lang="cs-CZ" dirty="0"/>
              <a:t> </a:t>
            </a:r>
            <a:r>
              <a:rPr lang="cs-CZ" dirty="0" err="1"/>
              <a:t>sinuum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7B546EA-D956-42CA-9B25-68A696952D20}"/>
              </a:ext>
            </a:extLst>
          </p:cNvPr>
          <p:cNvSpPr txBox="1"/>
          <p:nvPr/>
        </p:nvSpPr>
        <p:spPr>
          <a:xfrm>
            <a:off x="4754539" y="5538410"/>
            <a:ext cx="13627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/>
              <a:t>Sinus </a:t>
            </a:r>
            <a:r>
              <a:rPr lang="cs-CZ" dirty="0" err="1"/>
              <a:t>occipitalis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321C06C-82DB-4F44-A807-C505A18E6EDE}"/>
              </a:ext>
            </a:extLst>
          </p:cNvPr>
          <p:cNvSpPr txBox="1"/>
          <p:nvPr/>
        </p:nvSpPr>
        <p:spPr>
          <a:xfrm>
            <a:off x="4359796" y="5278430"/>
            <a:ext cx="14712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/>
              <a:t>Sinus </a:t>
            </a:r>
            <a:r>
              <a:rPr lang="cs-CZ" dirty="0" err="1"/>
              <a:t>transversus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6E89537-9CCC-4568-9590-131F7EC5CC7C}"/>
              </a:ext>
            </a:extLst>
          </p:cNvPr>
          <p:cNvSpPr txBox="1"/>
          <p:nvPr/>
        </p:nvSpPr>
        <p:spPr>
          <a:xfrm>
            <a:off x="3986540" y="4988337"/>
            <a:ext cx="15359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/>
              <a:t>Sinus </a:t>
            </a:r>
            <a:r>
              <a:rPr lang="cs-CZ" dirty="0" err="1"/>
              <a:t>sigmoideum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10519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Image Available!">
            <a:extLst>
              <a:ext uri="{FF2B5EF4-FFF2-40B4-BE49-F238E27FC236}">
                <a16:creationId xmlns:a16="http://schemas.microsoft.com/office/drawing/2014/main" id="{05CD8394-E13F-4BAE-A3D5-ECFD905B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0"/>
            <a:ext cx="719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6895982-41F7-43EE-93EA-9661E4632B26}"/>
              </a:ext>
            </a:extLst>
          </p:cNvPr>
          <p:cNvSpPr/>
          <p:nvPr/>
        </p:nvSpPr>
        <p:spPr>
          <a:xfrm>
            <a:off x="1403648" y="2996952"/>
            <a:ext cx="792088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C965C4D-1BA5-4E36-8F1A-61524A1BB690}"/>
              </a:ext>
            </a:extLst>
          </p:cNvPr>
          <p:cNvSpPr/>
          <p:nvPr/>
        </p:nvSpPr>
        <p:spPr>
          <a:xfrm>
            <a:off x="1475656" y="3501008"/>
            <a:ext cx="72008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DE8276E-3961-4337-91D6-3E85A3939E15}"/>
              </a:ext>
            </a:extLst>
          </p:cNvPr>
          <p:cNvSpPr/>
          <p:nvPr/>
        </p:nvSpPr>
        <p:spPr>
          <a:xfrm>
            <a:off x="6228184" y="6021288"/>
            <a:ext cx="792088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452A36A-156B-4553-B491-E7F3DB48B9CE}"/>
              </a:ext>
            </a:extLst>
          </p:cNvPr>
          <p:cNvSpPr/>
          <p:nvPr/>
        </p:nvSpPr>
        <p:spPr>
          <a:xfrm>
            <a:off x="6624228" y="5589240"/>
            <a:ext cx="90010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7F040DF-CEF8-48A3-A717-BD30298E4D27}"/>
              </a:ext>
            </a:extLst>
          </p:cNvPr>
          <p:cNvSpPr/>
          <p:nvPr/>
        </p:nvSpPr>
        <p:spPr>
          <a:xfrm>
            <a:off x="7024863" y="4581128"/>
            <a:ext cx="900100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74D1029-CB9D-410F-A6FE-D73B3299B052}"/>
              </a:ext>
            </a:extLst>
          </p:cNvPr>
          <p:cNvSpPr/>
          <p:nvPr/>
        </p:nvSpPr>
        <p:spPr>
          <a:xfrm>
            <a:off x="7045078" y="2924944"/>
            <a:ext cx="1125783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188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1C9E8524-5B51-41BD-97E9-769F6D0CC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341216" y="158620"/>
            <a:ext cx="8461567" cy="654075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DA8301E-47B2-476B-8EC4-E69F4AC933D8}"/>
              </a:ext>
            </a:extLst>
          </p:cNvPr>
          <p:cNvSpPr txBox="1"/>
          <p:nvPr/>
        </p:nvSpPr>
        <p:spPr>
          <a:xfrm>
            <a:off x="7153667" y="3429000"/>
            <a:ext cx="15896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/>
              <a:t>v. </a:t>
            </a:r>
            <a:r>
              <a:rPr lang="cs-CZ" sz="1600" b="1" dirty="0" err="1"/>
              <a:t>cerebri</a:t>
            </a:r>
            <a:r>
              <a:rPr lang="cs-CZ" sz="1600" b="1" dirty="0"/>
              <a:t> </a:t>
            </a:r>
            <a:r>
              <a:rPr lang="cs-CZ" sz="1600" b="1" dirty="0" err="1"/>
              <a:t>magna</a:t>
            </a:r>
            <a:endParaRPr lang="cs-CZ" sz="1600" b="1" dirty="0"/>
          </a:p>
          <a:p>
            <a:r>
              <a:rPr lang="cs-CZ" sz="1600" b="1" dirty="0"/>
              <a:t> (</a:t>
            </a:r>
            <a:r>
              <a:rPr lang="cs-CZ" sz="1600" b="1" dirty="0" err="1"/>
              <a:t>Galenova</a:t>
            </a:r>
            <a:r>
              <a:rPr lang="cs-CZ" sz="1600" b="1" dirty="0"/>
              <a:t> žíla)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B51C682-3190-4250-9D7E-070540525A19}"/>
              </a:ext>
            </a:extLst>
          </p:cNvPr>
          <p:cNvSpPr txBox="1"/>
          <p:nvPr/>
        </p:nvSpPr>
        <p:spPr>
          <a:xfrm>
            <a:off x="1331640" y="4653136"/>
            <a:ext cx="101258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/>
              <a:t>v. </a:t>
            </a:r>
            <a:r>
              <a:rPr lang="cs-CZ" sz="1600" b="1" dirty="0" err="1"/>
              <a:t>cerebri</a:t>
            </a:r>
            <a:r>
              <a:rPr lang="cs-CZ" sz="1600" b="1" dirty="0"/>
              <a:t> </a:t>
            </a:r>
          </a:p>
          <a:p>
            <a:r>
              <a:rPr lang="cs-CZ" sz="1600" b="1" dirty="0"/>
              <a:t>interna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8EC7DBA-0A10-4F14-847D-4CDC6F33B846}"/>
              </a:ext>
            </a:extLst>
          </p:cNvPr>
          <p:cNvSpPr txBox="1"/>
          <p:nvPr/>
        </p:nvSpPr>
        <p:spPr>
          <a:xfrm>
            <a:off x="2250698" y="4976301"/>
            <a:ext cx="108395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v. </a:t>
            </a:r>
            <a:r>
              <a:rPr lang="cs-CZ" sz="1400" b="1" dirty="0" err="1"/>
              <a:t>basalis</a:t>
            </a:r>
            <a:endParaRPr lang="cs-CZ" sz="1400" b="1" dirty="0"/>
          </a:p>
          <a:p>
            <a:r>
              <a:rPr lang="cs-CZ" sz="1400" b="1" dirty="0"/>
              <a:t>(</a:t>
            </a:r>
            <a:r>
              <a:rPr lang="cs-CZ" sz="1400" b="1" dirty="0" err="1"/>
              <a:t>Rosenthali</a:t>
            </a:r>
            <a:r>
              <a:rPr lang="cs-CZ" sz="1400" b="1" dirty="0"/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F646C80-E9B0-4773-B784-DA47A1589629}"/>
              </a:ext>
            </a:extLst>
          </p:cNvPr>
          <p:cNvSpPr txBox="1"/>
          <p:nvPr/>
        </p:nvSpPr>
        <p:spPr>
          <a:xfrm>
            <a:off x="7308304" y="4013775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cs-CZ" dirty="0"/>
              <a:t>Sinus </a:t>
            </a:r>
            <a:r>
              <a:rPr lang="cs-CZ" dirty="0" err="1"/>
              <a:t>rectus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9911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lazi&#10;&#10;Popis vygenerován s vysokou mírou spolehlivosti">
            <a:extLst>
              <a:ext uri="{FF2B5EF4-FFF2-40B4-BE49-F238E27FC236}">
                <a16:creationId xmlns:a16="http://schemas.microsoft.com/office/drawing/2014/main" id="{47B59A5E-944D-4264-AF5B-E3E0DB71B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Obrázek 4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30D8B599-59E1-4AC8-9B05-817D3EEE7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1E1DF0-DCCC-427B-A608-919BD880C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E5F3D57-F05E-481D-9E05-C6132B62AC94}"/>
              </a:ext>
            </a:extLst>
          </p:cNvPr>
          <p:cNvSpPr txBox="1"/>
          <p:nvPr/>
        </p:nvSpPr>
        <p:spPr>
          <a:xfrm>
            <a:off x="971600" y="3501008"/>
            <a:ext cx="9443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/>
              <a:t>v. </a:t>
            </a:r>
            <a:r>
              <a:rPr lang="cs-CZ" sz="1600" b="1" dirty="0" err="1"/>
              <a:t>basalis</a:t>
            </a:r>
            <a:endParaRPr lang="cs-CZ" sz="16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84E3BC6-D8BA-46A4-A7A6-AA99205B168E}"/>
              </a:ext>
            </a:extLst>
          </p:cNvPr>
          <p:cNvSpPr txBox="1"/>
          <p:nvPr/>
        </p:nvSpPr>
        <p:spPr>
          <a:xfrm>
            <a:off x="6804248" y="4365104"/>
            <a:ext cx="15896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/>
              <a:t>v. </a:t>
            </a:r>
            <a:r>
              <a:rPr lang="cs-CZ" sz="1600" b="1" dirty="0" err="1"/>
              <a:t>cerebri</a:t>
            </a:r>
            <a:r>
              <a:rPr lang="cs-CZ" sz="1600" b="1" dirty="0"/>
              <a:t> </a:t>
            </a:r>
            <a:r>
              <a:rPr lang="cs-CZ" sz="1600" b="1" dirty="0" err="1"/>
              <a:t>magna</a:t>
            </a:r>
            <a:endParaRPr lang="cs-CZ" sz="1600" b="1" dirty="0"/>
          </a:p>
          <a:p>
            <a:r>
              <a:rPr lang="cs-CZ" sz="1600" b="1" dirty="0"/>
              <a:t> (</a:t>
            </a:r>
            <a:r>
              <a:rPr lang="cs-CZ" sz="1600" b="1" dirty="0" err="1"/>
              <a:t>Galenova</a:t>
            </a:r>
            <a:r>
              <a:rPr lang="cs-CZ" sz="1600" b="1" dirty="0"/>
              <a:t> žíla)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4A25E7-D931-4CCD-9EC7-BBFDD589828A}"/>
              </a:ext>
            </a:extLst>
          </p:cNvPr>
          <p:cNvSpPr txBox="1"/>
          <p:nvPr/>
        </p:nvSpPr>
        <p:spPr>
          <a:xfrm>
            <a:off x="6954160" y="3775740"/>
            <a:ext cx="101258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/>
              <a:t>v. </a:t>
            </a:r>
            <a:r>
              <a:rPr lang="cs-CZ" sz="1600" b="1" dirty="0" err="1"/>
              <a:t>cerebri</a:t>
            </a:r>
            <a:r>
              <a:rPr lang="cs-CZ" sz="1600" b="1" dirty="0"/>
              <a:t> </a:t>
            </a:r>
          </a:p>
          <a:p>
            <a:r>
              <a:rPr lang="cs-CZ" sz="1600" b="1" dirty="0"/>
              <a:t>interna</a:t>
            </a:r>
          </a:p>
        </p:txBody>
      </p:sp>
    </p:spTree>
    <p:extLst>
      <p:ext uri="{BB962C8B-B14F-4D97-AF65-F5344CB8AC3E}">
        <p14:creationId xmlns:p14="http://schemas.microsoft.com/office/powerpoint/2010/main" val="327686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obr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64704"/>
            <a:ext cx="9144000" cy="48355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122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averSinu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275"/>
            <a:ext cx="7921625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34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6202362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091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plazi&#10;&#10;Popis vygenerován s vysokou mírou spolehlivosti">
            <a:extLst>
              <a:ext uri="{FF2B5EF4-FFF2-40B4-BE49-F238E27FC236}">
                <a16:creationId xmlns:a16="http://schemas.microsoft.com/office/drawing/2014/main" id="{4DE39B78-79C8-41C0-B0FD-385A74920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858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0FBC2FF-98BF-41E6-B615-2A248201D11E}"/>
              </a:ext>
            </a:extLst>
          </p:cNvPr>
          <p:cNvSpPr txBox="1"/>
          <p:nvPr/>
        </p:nvSpPr>
        <p:spPr>
          <a:xfrm>
            <a:off x="3563888" y="7803"/>
            <a:ext cx="30164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parietale</a:t>
            </a:r>
            <a:r>
              <a:rPr lang="cs-CZ" dirty="0"/>
              <a:t> a </a:t>
            </a:r>
            <a:r>
              <a:rPr lang="cs-CZ" dirty="0" err="1"/>
              <a:t>emisarius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7812AD5-078D-424E-9B8F-B9521100DB66}"/>
              </a:ext>
            </a:extLst>
          </p:cNvPr>
          <p:cNvSpPr txBox="1"/>
          <p:nvPr/>
        </p:nvSpPr>
        <p:spPr>
          <a:xfrm>
            <a:off x="539552" y="3429000"/>
            <a:ext cx="19677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occipitale</a:t>
            </a:r>
            <a:endParaRPr lang="cs-CZ" dirty="0"/>
          </a:p>
          <a:p>
            <a:r>
              <a:rPr lang="cs-CZ" dirty="0"/>
              <a:t>a </a:t>
            </a:r>
            <a:r>
              <a:rPr lang="cs-CZ" dirty="0" err="1"/>
              <a:t>emisarius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599A79-1649-43BB-AB4A-224BDD0B1716}"/>
              </a:ext>
            </a:extLst>
          </p:cNvPr>
          <p:cNvSpPr txBox="1"/>
          <p:nvPr/>
        </p:nvSpPr>
        <p:spPr>
          <a:xfrm>
            <a:off x="401084" y="4149080"/>
            <a:ext cx="224465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mastoideum</a:t>
            </a:r>
            <a:endParaRPr lang="cs-CZ" dirty="0"/>
          </a:p>
          <a:p>
            <a:r>
              <a:rPr lang="cs-CZ" dirty="0"/>
              <a:t>a </a:t>
            </a:r>
            <a:r>
              <a:rPr lang="cs-CZ" dirty="0" err="1"/>
              <a:t>emisarius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1867647-7712-49D9-B960-3DE5D87DE049}"/>
              </a:ext>
            </a:extLst>
          </p:cNvPr>
          <p:cNvSpPr txBox="1"/>
          <p:nvPr/>
        </p:nvSpPr>
        <p:spPr>
          <a:xfrm>
            <a:off x="6875543" y="4472245"/>
            <a:ext cx="185146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condylaris</a:t>
            </a:r>
            <a:endParaRPr lang="cs-CZ" dirty="0"/>
          </a:p>
          <a:p>
            <a:r>
              <a:rPr lang="cs-CZ" dirty="0"/>
              <a:t>a </a:t>
            </a:r>
            <a:r>
              <a:rPr lang="cs-CZ" dirty="0" err="1"/>
              <a:t>emisarius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8378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62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588416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f73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9" y="1196752"/>
            <a:ext cx="4741281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595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Komory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5234" r="2205" b="5013"/>
          <a:stretch>
            <a:fillRect/>
          </a:stretch>
        </p:blipFill>
        <p:spPr bwMode="auto">
          <a:xfrm>
            <a:off x="0" y="0"/>
            <a:ext cx="4859338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3549"/>
          <a:stretch>
            <a:fillRect/>
          </a:stretch>
        </p:blipFill>
        <p:spPr bwMode="auto">
          <a:xfrm>
            <a:off x="4914900" y="2420938"/>
            <a:ext cx="4229100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71551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omory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800350"/>
            <a:ext cx="4932362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Komory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6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7727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2128</Words>
  <Application>Microsoft Office PowerPoint</Application>
  <PresentationFormat>Předvádění na obrazovce (4:3)</PresentationFormat>
  <Paragraphs>262</Paragraphs>
  <Slides>62</Slides>
  <Notes>17</Notes>
  <HiddenSlides>22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6" baseType="lpstr">
      <vt:lpstr>Arial</vt:lpstr>
      <vt:lpstr>Calibri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Dubový</dc:creator>
  <cp:lastModifiedBy>Petr Dubový</cp:lastModifiedBy>
  <cp:revision>82</cp:revision>
  <dcterms:created xsi:type="dcterms:W3CDTF">2014-04-23T09:14:22Z</dcterms:created>
  <dcterms:modified xsi:type="dcterms:W3CDTF">2019-10-17T05:36:45Z</dcterms:modified>
</cp:coreProperties>
</file>