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9" r:id="rId2"/>
    <p:sldId id="256" r:id="rId3"/>
    <p:sldId id="269" r:id="rId4"/>
    <p:sldId id="270" r:id="rId5"/>
    <p:sldId id="261" r:id="rId6"/>
    <p:sldId id="265" r:id="rId7"/>
    <p:sldId id="262" r:id="rId8"/>
    <p:sldId id="263" r:id="rId9"/>
    <p:sldId id="257" r:id="rId10"/>
    <p:sldId id="260" r:id="rId11"/>
    <p:sldId id="272" r:id="rId12"/>
    <p:sldId id="271" r:id="rId13"/>
    <p:sldId id="267" r:id="rId14"/>
    <p:sldId id="268" r:id="rId15"/>
  </p:sldIdLst>
  <p:sldSz cx="9144000" cy="6858000" type="screen4x3"/>
  <p:notesSz cx="6858000" cy="9144000"/>
  <p:custDataLst>
    <p:tags r:id="rId17"/>
  </p:custDataLst>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a:srgbClr val="FFCCCC"/>
    <a:srgbClr val="009999"/>
    <a:srgbClr val="00FFFF"/>
    <a:srgbClr val="00CC99"/>
    <a:srgbClr val="0000FF"/>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160" autoAdjust="0"/>
  </p:normalViewPr>
  <p:slideViewPr>
    <p:cSldViewPr snapToGrid="0">
      <p:cViewPr varScale="1">
        <p:scale>
          <a:sx n="74" d="100"/>
          <a:sy n="74" d="100"/>
        </p:scale>
        <p:origin x="-1974" y="-96"/>
      </p:cViewPr>
      <p:guideLst>
        <p:guide orient="horz" pos="2160"/>
        <p:guide pos="2880"/>
      </p:guideLst>
    </p:cSldViewPr>
  </p:slideViewPr>
  <p:notesTextViewPr>
    <p:cViewPr>
      <p:scale>
        <a:sx n="100" d="100"/>
        <a:sy n="100" d="100"/>
      </p:scale>
      <p:origin x="0" y="282"/>
    </p:cViewPr>
  </p:notesTextViewPr>
  <p:notesViewPr>
    <p:cSldViewPr snapToGrid="0">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ltLang="cs-CZ"/>
          </a:p>
        </p:txBody>
      </p:sp>
      <p:sp>
        <p:nvSpPr>
          <p:cNvPr id="22531"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ltLang="cs-CZ"/>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cs-CZ" altLang="cs-CZ" noProof="0"/>
              <a:t>Klepnutím lze upravit styly předlohy textu.</a:t>
            </a:r>
          </a:p>
          <a:p>
            <a:pPr lvl="1"/>
            <a:r>
              <a:rPr lang="cs-CZ" altLang="cs-CZ" noProof="0"/>
              <a:t>Druhá úroveň</a:t>
            </a:r>
          </a:p>
          <a:p>
            <a:pPr lvl="2"/>
            <a:r>
              <a:rPr lang="cs-CZ" altLang="cs-CZ" noProof="0"/>
              <a:t>Třetí úroveň</a:t>
            </a:r>
          </a:p>
          <a:p>
            <a:pPr lvl="3"/>
            <a:r>
              <a:rPr lang="cs-CZ" altLang="cs-CZ" noProof="0"/>
              <a:t>Čtvrtá úroveň</a:t>
            </a:r>
          </a:p>
          <a:p>
            <a:pPr lvl="4"/>
            <a:r>
              <a:rPr lang="cs-CZ" altLang="cs-CZ" noProof="0"/>
              <a:t>Pátá úroveň</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cs-CZ" altLang="cs-CZ"/>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1016270-5105-4018-A35C-953C276409F4}" type="slidenum">
              <a:rPr lang="cs-CZ" altLang="cs-CZ"/>
              <a:pPr>
                <a:defRPr/>
              </a:pPr>
              <a:t>‹#›</a:t>
            </a:fld>
            <a:endParaRPr lang="cs-CZ" altLang="cs-CZ"/>
          </a:p>
        </p:txBody>
      </p:sp>
    </p:spTree>
    <p:extLst>
      <p:ext uri="{BB962C8B-B14F-4D97-AF65-F5344CB8AC3E}">
        <p14:creationId xmlns:p14="http://schemas.microsoft.com/office/powerpoint/2010/main" val="12133437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a:t>
            </a:fld>
            <a:endParaRPr lang="cs-CZ" altLang="cs-CZ"/>
          </a:p>
        </p:txBody>
      </p:sp>
    </p:spTree>
    <p:extLst>
      <p:ext uri="{BB962C8B-B14F-4D97-AF65-F5344CB8AC3E}">
        <p14:creationId xmlns:p14="http://schemas.microsoft.com/office/powerpoint/2010/main" val="25033133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cs-CZ" sz="1200" b="0" i="0" u="none" strike="noStrike" kern="1200" baseline="0" noProof="0" dirty="0">
                <a:solidFill>
                  <a:schemeClr val="tx1"/>
                </a:solidFill>
                <a:latin typeface="+mj-lt"/>
                <a:ea typeface="+mn-ea"/>
                <a:cs typeface="+mn-cs"/>
              </a:rPr>
              <a:t>     </a:t>
            </a:r>
            <a:r>
              <a:rPr lang="en-GB" sz="1200" b="0" i="0" u="none" strike="noStrike" kern="1200" baseline="0" noProof="0" dirty="0">
                <a:solidFill>
                  <a:schemeClr val="tx1"/>
                </a:solidFill>
                <a:latin typeface="+mj-lt"/>
                <a:ea typeface="+mn-ea"/>
                <a:cs typeface="+mn-cs"/>
              </a:rPr>
              <a:t>In most tissues, under normal conditions, the amount of the fluid that enters the interstitial space by filtration is the same as the amount of the fluid that returns back to the capillaries by reabsorption plus amount of the fluid that is removed from the interstitial space by lymphatic vessels. If the </a:t>
            </a:r>
            <a:r>
              <a:rPr lang="en-GB" sz="1200" b="0" i="0" u="none" strike="noStrike" kern="1200" baseline="0" dirty="0">
                <a:solidFill>
                  <a:schemeClr val="tx1"/>
                </a:solidFill>
                <a:latin typeface="+mj-lt"/>
                <a:ea typeface="+mn-ea"/>
                <a:cs typeface="+mn-cs"/>
              </a:rPr>
              <a:t>volume of filtered fluid is higher than the amount of the fluid returned to the blood (by both the reabsorption and lymphatic drainage) the fluid accumulates in the interstitial space and </a:t>
            </a:r>
            <a:r>
              <a:rPr lang="en-GB" sz="1200" b="0" i="0" u="none" strike="noStrike" kern="1200" baseline="0" dirty="0" err="1">
                <a:solidFill>
                  <a:schemeClr val="tx1"/>
                </a:solidFill>
                <a:latin typeface="+mj-lt"/>
                <a:ea typeface="+mn-ea"/>
                <a:cs typeface="+mn-cs"/>
              </a:rPr>
              <a:t>edema</a:t>
            </a:r>
            <a:r>
              <a:rPr lang="en-GB" sz="1200" b="0" i="0" u="none" strike="noStrike" kern="1200" baseline="0" dirty="0">
                <a:solidFill>
                  <a:schemeClr val="tx1"/>
                </a:solidFill>
                <a:latin typeface="+mj-lt"/>
                <a:ea typeface="+mn-ea"/>
                <a:cs typeface="+mn-cs"/>
              </a:rPr>
              <a:t> occurs.</a:t>
            </a:r>
          </a:p>
          <a:p>
            <a:endParaRPr lang="en-GB" sz="1200" b="0" i="0" u="none" strike="noStrike" kern="1200" baseline="0" dirty="0">
              <a:solidFill>
                <a:schemeClr val="tx1"/>
              </a:solidFill>
              <a:latin typeface="Arial" charset="0"/>
              <a:ea typeface="+mn-ea"/>
              <a:cs typeface="+mn-cs"/>
            </a:endParaRPr>
          </a:p>
          <a:p>
            <a:r>
              <a:rPr lang="en-GB" sz="1200" b="1" i="0" u="none" strike="noStrike" kern="1200" baseline="0" noProof="0" dirty="0">
                <a:solidFill>
                  <a:schemeClr val="tx1"/>
                </a:solidFill>
                <a:latin typeface="Arial" charset="0"/>
                <a:ea typeface="+mn-ea"/>
                <a:cs typeface="+mn-cs"/>
              </a:rPr>
              <a:t>Causes of </a:t>
            </a:r>
            <a:r>
              <a:rPr lang="en-GB" sz="1200" b="1" i="0" u="none" strike="noStrike" kern="1200" baseline="0" noProof="0" dirty="0" err="1">
                <a:solidFill>
                  <a:schemeClr val="tx1"/>
                </a:solidFill>
                <a:latin typeface="Arial" charset="0"/>
                <a:ea typeface="+mn-ea"/>
                <a:cs typeface="+mn-cs"/>
              </a:rPr>
              <a:t>edema</a:t>
            </a:r>
            <a:r>
              <a:rPr lang="en-GB" sz="1200" b="0" i="0" u="none" strike="noStrike" kern="1200" baseline="0" noProof="0" dirty="0">
                <a:solidFill>
                  <a:schemeClr val="tx1"/>
                </a:solidFill>
                <a:latin typeface="Arial" charset="0"/>
                <a:ea typeface="+mn-ea"/>
                <a:cs typeface="+mn-cs"/>
              </a:rPr>
              <a:t>:</a:t>
            </a:r>
          </a:p>
          <a:p>
            <a:pPr marL="252000" indent="-457200" algn="just">
              <a:lnSpc>
                <a:spcPct val="150000"/>
              </a:lnSpc>
              <a:spcBef>
                <a:spcPts val="600"/>
              </a:spcBef>
              <a:spcAft>
                <a:spcPts val="600"/>
              </a:spcAft>
              <a:buNone/>
            </a:pPr>
            <a:r>
              <a:rPr lang="en-GB" sz="1200" b="0" i="0" u="none" strike="noStrike" kern="1200" baseline="0" noProof="0" dirty="0">
                <a:solidFill>
                  <a:schemeClr val="tx1"/>
                </a:solidFill>
                <a:latin typeface="Arial" charset="0"/>
                <a:ea typeface="+mn-ea"/>
                <a:cs typeface="+mn-cs"/>
              </a:rPr>
              <a:t> 1) </a:t>
            </a:r>
            <a:r>
              <a:rPr lang="en-GB" sz="1200" b="0" i="1" u="none" strike="noStrike" kern="1200" baseline="0" noProof="0" dirty="0">
                <a:solidFill>
                  <a:schemeClr val="tx1"/>
                </a:solidFill>
                <a:latin typeface="Arial" charset="0"/>
                <a:ea typeface="+mn-ea"/>
                <a:cs typeface="+mn-cs"/>
              </a:rPr>
              <a:t>Increased capillary pressure </a:t>
            </a:r>
            <a:r>
              <a:rPr lang="en-GB" sz="1200" b="0" i="0" u="none" strike="noStrike" kern="1200" baseline="0" noProof="0" dirty="0">
                <a:solidFill>
                  <a:schemeClr val="tx1"/>
                </a:solidFill>
                <a:latin typeface="Arial" charset="0"/>
                <a:ea typeface="+mn-ea"/>
                <a:cs typeface="+mn-cs"/>
              </a:rPr>
              <a:t>(</a:t>
            </a:r>
            <a:r>
              <a:rPr lang="en-GB" sz="1200" b="0" i="0" u="none" strike="noStrike" kern="1200" baseline="0" noProof="0" dirty="0">
                <a:solidFill>
                  <a:schemeClr val="tx1"/>
                </a:solidFill>
                <a:latin typeface="Arial" charset="0"/>
                <a:ea typeface="+mn-ea"/>
                <a:cs typeface="+mn-cs"/>
                <a:sym typeface="Symbol"/>
              </a:rPr>
              <a:t></a:t>
            </a:r>
            <a:r>
              <a:rPr lang="en-GB" sz="1200" b="0" i="0" u="none" strike="noStrike" kern="1200" baseline="0" noProof="0" dirty="0">
                <a:solidFill>
                  <a:schemeClr val="tx1"/>
                </a:solidFill>
                <a:latin typeface="Arial" charset="0"/>
                <a:ea typeface="+mn-ea"/>
                <a:cs typeface="+mn-cs"/>
              </a:rPr>
              <a:t>P</a:t>
            </a:r>
            <a:r>
              <a:rPr lang="en-GB" sz="1200" b="0" i="0" u="none" strike="noStrike" kern="1200" baseline="-25000" noProof="0" dirty="0">
                <a:solidFill>
                  <a:schemeClr val="tx1"/>
                </a:solidFill>
                <a:latin typeface="Arial" charset="0"/>
                <a:ea typeface="+mn-ea"/>
                <a:cs typeface="+mn-cs"/>
              </a:rPr>
              <a:t>c</a:t>
            </a:r>
            <a:r>
              <a:rPr lang="en-GB" sz="1200" b="0" i="0" u="none" strike="noStrike" kern="1200" baseline="0" noProof="0" dirty="0">
                <a:solidFill>
                  <a:schemeClr val="tx1"/>
                </a:solidFill>
                <a:latin typeface="Arial" charset="0"/>
                <a:ea typeface="+mn-ea"/>
                <a:cs typeface="+mn-cs"/>
              </a:rPr>
              <a:t>) </a:t>
            </a:r>
            <a:r>
              <a:rPr lang="en-US" sz="1200" b="0" i="0" u="none" strike="noStrike" kern="1200" baseline="0" noProof="0" dirty="0">
                <a:solidFill>
                  <a:schemeClr val="tx1"/>
                </a:solidFill>
                <a:latin typeface="Arial" charset="0"/>
                <a:ea typeface="+mn-ea"/>
                <a:cs typeface="+mn-cs"/>
              </a:rPr>
              <a:t>due to </a:t>
            </a:r>
            <a:r>
              <a:rPr lang="en-US" sz="1200" b="0" i="1" u="none" strike="noStrike" kern="1200" baseline="0" noProof="0" dirty="0" err="1">
                <a:solidFill>
                  <a:schemeClr val="tx1"/>
                </a:solidFill>
                <a:latin typeface="Arial" charset="0"/>
                <a:ea typeface="+mn-ea"/>
                <a:cs typeface="+mn-cs"/>
              </a:rPr>
              <a:t>precapillary</a:t>
            </a:r>
            <a:r>
              <a:rPr lang="en-US" sz="1200" b="0" i="1" u="none" strike="noStrike" kern="1200" baseline="0" noProof="0" dirty="0">
                <a:solidFill>
                  <a:schemeClr val="tx1"/>
                </a:solidFill>
                <a:latin typeface="Arial" charset="0"/>
                <a:ea typeface="+mn-ea"/>
                <a:cs typeface="+mn-cs"/>
              </a:rPr>
              <a:t> vasodilation </a:t>
            </a:r>
            <a:r>
              <a:rPr lang="en-US" sz="1200" b="0" i="0" u="none" strike="noStrike" kern="1200" baseline="0" noProof="0" dirty="0">
                <a:solidFill>
                  <a:schemeClr val="tx1"/>
                </a:solidFill>
                <a:latin typeface="Arial" charset="0"/>
                <a:ea typeface="+mn-ea"/>
                <a:cs typeface="+mn-cs"/>
              </a:rPr>
              <a:t>or </a:t>
            </a:r>
            <a:r>
              <a:rPr lang="en-US" sz="1200" b="0" i="1" u="none" strike="noStrike" kern="1200" baseline="0" noProof="0" dirty="0">
                <a:solidFill>
                  <a:schemeClr val="tx1"/>
                </a:solidFill>
                <a:latin typeface="Arial" charset="0"/>
                <a:ea typeface="+mn-ea"/>
                <a:cs typeface="+mn-cs"/>
              </a:rPr>
              <a:t>increased venous pressure </a:t>
            </a:r>
            <a:r>
              <a:rPr lang="en-US" sz="1200" b="0" i="0" u="none" strike="noStrike" kern="1200" baseline="0" noProof="0" dirty="0">
                <a:solidFill>
                  <a:schemeClr val="tx1"/>
                </a:solidFill>
                <a:latin typeface="Arial" charset="0"/>
                <a:ea typeface="+mn-ea"/>
                <a:cs typeface="+mn-cs"/>
              </a:rPr>
              <a:t>caused, for example, by venous thrombosis or cardiac insufficiency (</a:t>
            </a:r>
            <a:r>
              <a:rPr lang="en-US" sz="1200" b="0" i="1" u="none" strike="noStrike" kern="1200" baseline="0" noProof="0" dirty="0">
                <a:solidFill>
                  <a:schemeClr val="tx1"/>
                </a:solidFill>
                <a:latin typeface="Arial" charset="0"/>
                <a:ea typeface="+mn-ea"/>
                <a:cs typeface="+mn-cs"/>
              </a:rPr>
              <a:t>cardiac edema</a:t>
            </a:r>
            <a:r>
              <a:rPr lang="en-US" sz="1200" b="0" i="0" u="none" strike="noStrike" kern="1200" baseline="0" noProof="0" dirty="0">
                <a:solidFill>
                  <a:schemeClr val="tx1"/>
                </a:solidFill>
                <a:latin typeface="Arial" charset="0"/>
                <a:ea typeface="+mn-ea"/>
                <a:cs typeface="+mn-cs"/>
              </a:rPr>
              <a:t>).</a:t>
            </a:r>
            <a:endParaRPr lang="cs-CZ" sz="1200" b="0" i="0" u="none" strike="noStrike" kern="1200" baseline="0" noProof="0" dirty="0">
              <a:solidFill>
                <a:schemeClr val="tx1"/>
              </a:solidFill>
              <a:latin typeface="Arial" charset="0"/>
              <a:ea typeface="+mn-ea"/>
              <a:cs typeface="+mn-cs"/>
            </a:endParaRPr>
          </a:p>
          <a:p>
            <a:pPr marL="252000" indent="-457200" algn="just">
              <a:lnSpc>
                <a:spcPct val="150000"/>
              </a:lnSpc>
              <a:spcBef>
                <a:spcPts val="600"/>
              </a:spcBef>
              <a:spcAft>
                <a:spcPts val="600"/>
              </a:spcAft>
              <a:buNone/>
            </a:pPr>
            <a:r>
              <a:rPr lang="en-GB" sz="1200" b="0" i="0" u="none" strike="noStrike" kern="1200" baseline="0" noProof="0" dirty="0">
                <a:solidFill>
                  <a:schemeClr val="tx1"/>
                </a:solidFill>
                <a:latin typeface="Arial" charset="0"/>
                <a:ea typeface="+mn-ea"/>
                <a:cs typeface="+mn-cs"/>
              </a:rPr>
              <a:t> 2)</a:t>
            </a:r>
            <a:r>
              <a:rPr lang="cs-CZ" sz="1200" b="0" i="0" u="none" strike="noStrike" kern="1200" baseline="0" noProof="0" dirty="0">
                <a:solidFill>
                  <a:schemeClr val="tx1"/>
                </a:solidFill>
                <a:latin typeface="Arial" charset="0"/>
                <a:ea typeface="+mn-ea"/>
                <a:cs typeface="+mn-cs"/>
              </a:rPr>
              <a:t>	</a:t>
            </a:r>
            <a:r>
              <a:rPr lang="en-GB" sz="1200" b="0" i="1" u="none" strike="noStrike" kern="1200" baseline="0" noProof="0" dirty="0">
                <a:solidFill>
                  <a:schemeClr val="tx1"/>
                </a:solidFill>
                <a:latin typeface="Arial" charset="0"/>
                <a:ea typeface="+mn-ea"/>
                <a:cs typeface="+mn-cs"/>
              </a:rPr>
              <a:t>Decreased concentration of plasma proteins</a:t>
            </a:r>
            <a:r>
              <a:rPr lang="en-GB" sz="1200" b="0" i="0" u="none" strike="noStrike" kern="1200" baseline="0" noProof="0" dirty="0">
                <a:solidFill>
                  <a:schemeClr val="tx1"/>
                </a:solidFill>
                <a:latin typeface="Arial" charset="0"/>
                <a:ea typeface="+mn-ea"/>
                <a:cs typeface="+mn-cs"/>
              </a:rPr>
              <a:t>, especially albumin, leading to a drop in </a:t>
            </a:r>
            <a:r>
              <a:rPr lang="en-GB" altLang="cs-CZ" sz="1200" b="0" noProof="0" dirty="0">
                <a:sym typeface="Symbol" pitchFamily="18" charset="2"/>
              </a:rPr>
              <a:t></a:t>
            </a:r>
            <a:r>
              <a:rPr lang="en-GB" altLang="cs-CZ" sz="1200" b="0" baseline="-25000" noProof="0" dirty="0">
                <a:sym typeface="Symbol" pitchFamily="18" charset="2"/>
              </a:rPr>
              <a:t>c</a:t>
            </a:r>
            <a:r>
              <a:rPr lang="en-GB" sz="1200" b="0" i="0" u="none" strike="noStrike" kern="1200" baseline="0" noProof="0" dirty="0">
                <a:solidFill>
                  <a:schemeClr val="tx1"/>
                </a:solidFill>
                <a:latin typeface="Arial" charset="0"/>
                <a:ea typeface="+mn-ea"/>
                <a:cs typeface="+mn-cs"/>
              </a:rPr>
              <a:t> due, for example, to loss of proteins (proteinuria), decreased  hepatic protein synthesis (e.g., in liver cirrhosis), or to increased breakdown of plasma proteins to meet energy requirements (</a:t>
            </a:r>
            <a:r>
              <a:rPr lang="en-GB" sz="1200" b="0" i="1" u="none" strike="noStrike" kern="1200" baseline="0" noProof="0" dirty="0">
                <a:solidFill>
                  <a:schemeClr val="tx1"/>
                </a:solidFill>
                <a:latin typeface="Arial" charset="0"/>
                <a:ea typeface="+mn-ea"/>
                <a:cs typeface="+mn-cs"/>
              </a:rPr>
              <a:t>hunger </a:t>
            </a:r>
            <a:r>
              <a:rPr lang="en-GB" sz="1200" b="0" i="1" u="none" strike="noStrike" kern="1200" baseline="0" noProof="0" dirty="0" err="1">
                <a:solidFill>
                  <a:schemeClr val="tx1"/>
                </a:solidFill>
                <a:latin typeface="Arial" charset="0"/>
                <a:ea typeface="+mn-ea"/>
                <a:cs typeface="+mn-cs"/>
              </a:rPr>
              <a:t>edema</a:t>
            </a:r>
            <a:r>
              <a:rPr lang="en-GB" sz="1200" b="0" i="0" u="none" strike="noStrike" kern="1200" baseline="0" noProof="0" dirty="0">
                <a:solidFill>
                  <a:schemeClr val="tx1"/>
                </a:solidFill>
                <a:latin typeface="Arial" charset="0"/>
                <a:ea typeface="+mn-ea"/>
                <a:cs typeface="+mn-cs"/>
              </a:rPr>
              <a:t>).</a:t>
            </a:r>
          </a:p>
          <a:p>
            <a:pPr marL="252000" marR="0" indent="-457200" algn="just" defTabSz="914400" rtl="0" eaLnBrk="0" fontAlgn="base" latinLnBrk="0" hangingPunct="0">
              <a:lnSpc>
                <a:spcPct val="150000"/>
              </a:lnSpc>
              <a:spcBef>
                <a:spcPts val="600"/>
              </a:spcBef>
              <a:spcAft>
                <a:spcPts val="600"/>
              </a:spcAft>
              <a:buClrTx/>
              <a:buSzTx/>
              <a:buFontTx/>
              <a:buNone/>
              <a:tabLst/>
              <a:defRPr/>
            </a:pPr>
            <a:r>
              <a:rPr lang="en-GB" sz="1200" b="0" i="0" u="none" strike="noStrike" kern="1200" baseline="0" noProof="0" dirty="0">
                <a:solidFill>
                  <a:schemeClr val="tx1"/>
                </a:solidFill>
                <a:latin typeface="Arial" charset="0"/>
                <a:ea typeface="+mn-ea"/>
                <a:cs typeface="+mn-cs"/>
              </a:rPr>
              <a:t> 3)	</a:t>
            </a:r>
            <a:r>
              <a:rPr lang="en-GB" altLang="cs-CZ" sz="1200" i="1" dirty="0"/>
              <a:t>Increased capillary permeability </a:t>
            </a:r>
            <a:r>
              <a:rPr lang="en-GB" sz="1200" b="0" i="1" u="none" strike="noStrike" kern="1200" baseline="0" noProof="0" dirty="0">
                <a:solidFill>
                  <a:schemeClr val="tx1"/>
                </a:solidFill>
                <a:latin typeface="Arial" charset="0"/>
                <a:ea typeface="+mn-ea"/>
                <a:cs typeface="+mn-cs"/>
              </a:rPr>
              <a:t>for proteins </a:t>
            </a:r>
            <a:r>
              <a:rPr lang="en-GB" sz="1200" b="0" i="0" u="none" strike="noStrike" kern="1200" baseline="0" noProof="0" dirty="0">
                <a:solidFill>
                  <a:schemeClr val="tx1"/>
                </a:solidFill>
                <a:latin typeface="Arial" charset="0"/>
                <a:ea typeface="+mn-ea"/>
                <a:cs typeface="+mn-cs"/>
              </a:rPr>
              <a:t>(</a:t>
            </a:r>
            <a:r>
              <a:rPr lang="en-GB" sz="1200" b="0" i="0" kern="1200" noProof="0" dirty="0">
                <a:solidFill>
                  <a:schemeClr val="tx1"/>
                </a:solidFill>
                <a:effectLst/>
                <a:latin typeface="Arial" charset="0"/>
                <a:ea typeface="+mn-ea"/>
                <a:cs typeface="+mn-cs"/>
              </a:rPr>
              <a:t>σ↓)</a:t>
            </a:r>
            <a:r>
              <a:rPr lang="en-GB" sz="1200" b="0" i="0" u="none" strike="noStrike" kern="1200" baseline="0" noProof="0" dirty="0">
                <a:solidFill>
                  <a:schemeClr val="tx1"/>
                </a:solidFill>
                <a:latin typeface="Arial" charset="0"/>
                <a:ea typeface="+mn-ea"/>
                <a:cs typeface="+mn-cs"/>
              </a:rPr>
              <a:t> due, for example, to infection or anaphylaxis (histamine etc.). </a:t>
            </a:r>
          </a:p>
          <a:p>
            <a:pPr marL="252000" indent="-457200" algn="just">
              <a:lnSpc>
                <a:spcPct val="150000"/>
              </a:lnSpc>
              <a:spcBef>
                <a:spcPts val="600"/>
              </a:spcBef>
              <a:spcAft>
                <a:spcPts val="600"/>
              </a:spcAft>
            </a:pPr>
            <a:r>
              <a:rPr lang="en-GB" sz="1200" b="0" i="0" u="none" strike="noStrike" kern="1200" baseline="0" noProof="0" dirty="0">
                <a:solidFill>
                  <a:schemeClr val="tx1"/>
                </a:solidFill>
                <a:latin typeface="Arial" charset="0"/>
                <a:ea typeface="+mn-ea"/>
                <a:cs typeface="+mn-cs"/>
              </a:rPr>
              <a:t> 4)	</a:t>
            </a:r>
            <a:r>
              <a:rPr lang="en-GB" sz="1200" b="0" i="1" u="none" strike="noStrike" kern="1200" baseline="0" noProof="0" dirty="0">
                <a:solidFill>
                  <a:schemeClr val="tx1"/>
                </a:solidFill>
                <a:latin typeface="Arial" charset="0"/>
                <a:ea typeface="+mn-ea"/>
                <a:cs typeface="+mn-cs"/>
              </a:rPr>
              <a:t>Decreased lymph drainage </a:t>
            </a:r>
            <a:r>
              <a:rPr lang="en-GB" sz="1200" b="0" i="0" u="none" strike="noStrike" kern="1200" baseline="0" noProof="0" dirty="0">
                <a:solidFill>
                  <a:schemeClr val="tx1"/>
                </a:solidFill>
                <a:latin typeface="Arial" charset="0"/>
                <a:ea typeface="+mn-ea"/>
                <a:cs typeface="+mn-cs"/>
              </a:rPr>
              <a:t>due, e.g., to lymph tract compression (</a:t>
            </a:r>
            <a:r>
              <a:rPr lang="en-GB" sz="1200" b="0" i="0" u="none" strike="noStrike" kern="1200" baseline="0" noProof="0" dirty="0" err="1">
                <a:solidFill>
                  <a:schemeClr val="tx1"/>
                </a:solidFill>
                <a:latin typeface="Arial" charset="0"/>
                <a:ea typeface="+mn-ea"/>
                <a:cs typeface="+mn-cs"/>
              </a:rPr>
              <a:t>tumors</a:t>
            </a:r>
            <a:r>
              <a:rPr lang="en-GB" sz="1200" b="0" i="0" u="none" strike="noStrike" kern="1200" baseline="0" noProof="0" dirty="0">
                <a:solidFill>
                  <a:schemeClr val="tx1"/>
                </a:solidFill>
                <a:latin typeface="Arial" charset="0"/>
                <a:ea typeface="+mn-ea"/>
                <a:cs typeface="+mn-cs"/>
              </a:rPr>
              <a:t>), severance (surgery), obliteration (radiation therapy) or obstruction (</a:t>
            </a:r>
            <a:r>
              <a:rPr lang="en-GB" sz="1200" b="0" i="0" u="none" strike="noStrike" kern="1200" baseline="0" noProof="0" dirty="0" err="1">
                <a:solidFill>
                  <a:schemeClr val="tx1"/>
                </a:solidFill>
                <a:latin typeface="Arial" charset="0"/>
                <a:ea typeface="+mn-ea"/>
                <a:cs typeface="+mn-cs"/>
              </a:rPr>
              <a:t>bilharziosis</a:t>
            </a:r>
            <a:r>
              <a:rPr lang="en-GB" sz="1200" b="0" i="0" u="none" strike="noStrike" kern="1200" baseline="0" noProof="0" dirty="0">
                <a:solidFill>
                  <a:schemeClr val="tx1"/>
                </a:solidFill>
                <a:latin typeface="Arial" charset="0"/>
                <a:ea typeface="+mn-ea"/>
                <a:cs typeface="+mn-cs"/>
              </a:rPr>
              <a:t>).</a:t>
            </a:r>
          </a:p>
          <a:p>
            <a:endParaRPr lang="en-GB" sz="1200" b="0" i="0" u="none" strike="noStrike" kern="1200" baseline="0" dirty="0">
              <a:solidFill>
                <a:schemeClr val="tx1"/>
              </a:solidFill>
              <a:latin typeface="Arial" charset="0"/>
              <a:ea typeface="+mn-ea"/>
              <a:cs typeface="+mn-cs"/>
            </a:endParaRPr>
          </a:p>
          <a:p>
            <a:pPr algn="just"/>
            <a:r>
              <a:rPr lang="en-GB" sz="1200" b="0" i="0" u="none" strike="noStrike" kern="1200" baseline="0" dirty="0">
                <a:solidFill>
                  <a:schemeClr val="tx1"/>
                </a:solidFill>
                <a:latin typeface="Arial" charset="0"/>
                <a:ea typeface="+mn-ea"/>
                <a:cs typeface="+mn-cs"/>
              </a:rPr>
              <a:t>Note: </a:t>
            </a:r>
            <a:r>
              <a:rPr lang="en-GB" sz="1200" b="0" i="1" u="none" strike="noStrike" kern="1200" baseline="0" dirty="0">
                <a:solidFill>
                  <a:schemeClr val="tx1"/>
                </a:solidFill>
                <a:latin typeface="Arial" charset="0"/>
                <a:ea typeface="+mn-ea"/>
                <a:cs typeface="+mn-cs"/>
              </a:rPr>
              <a:t>Increased hydrostatic pressure </a:t>
            </a:r>
            <a:r>
              <a:rPr lang="en-GB" sz="1200" b="0" i="0" u="none" strike="noStrike" kern="1200" baseline="0" dirty="0">
                <a:solidFill>
                  <a:schemeClr val="tx1"/>
                </a:solidFill>
                <a:latin typeface="Arial" charset="0"/>
                <a:ea typeface="+mn-ea"/>
                <a:cs typeface="+mn-cs"/>
              </a:rPr>
              <a:t>promotes formation of </a:t>
            </a:r>
            <a:r>
              <a:rPr lang="en-GB" sz="1200" b="0" i="0" u="none" strike="noStrike" kern="1200" baseline="0" dirty="0" err="1">
                <a:solidFill>
                  <a:schemeClr val="tx1"/>
                </a:solidFill>
                <a:latin typeface="Arial" charset="0"/>
                <a:ea typeface="+mn-ea"/>
                <a:cs typeface="+mn-cs"/>
              </a:rPr>
              <a:t>edema</a:t>
            </a:r>
            <a:r>
              <a:rPr lang="en-GB" sz="1200" b="0" i="0" u="none" strike="noStrike" kern="1200" baseline="0" dirty="0">
                <a:solidFill>
                  <a:schemeClr val="tx1"/>
                </a:solidFill>
                <a:latin typeface="Arial" charset="0"/>
                <a:ea typeface="+mn-ea"/>
                <a:cs typeface="+mn-cs"/>
              </a:rPr>
              <a:t> in lower regions of the body (e.g., in the ankles).</a:t>
            </a:r>
            <a:endParaRPr lang="en-GB" dirty="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10</a:t>
            </a:fld>
            <a:endParaRPr lang="cs-CZ" altLang="cs-CZ"/>
          </a:p>
        </p:txBody>
      </p:sp>
    </p:spTree>
    <p:extLst>
      <p:ext uri="{BB962C8B-B14F-4D97-AF65-F5344CB8AC3E}">
        <p14:creationId xmlns:p14="http://schemas.microsoft.com/office/powerpoint/2010/main" val="11156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cs-CZ" noProof="0" dirty="0"/>
              <a:t>     </a:t>
            </a:r>
            <a:r>
              <a:rPr lang="en-GB" noProof="0" dirty="0"/>
              <a:t>The pressure gradients across the wall of capillary are substantially different especially in </a:t>
            </a:r>
            <a:r>
              <a:rPr lang="cs-CZ" noProof="0" dirty="0" err="1"/>
              <a:t>the</a:t>
            </a:r>
            <a:r>
              <a:rPr lang="cs-CZ" noProof="0" dirty="0"/>
              <a:t> </a:t>
            </a:r>
            <a:r>
              <a:rPr lang="en-GB" noProof="0" dirty="0"/>
              <a:t>kidneys</a:t>
            </a:r>
            <a:r>
              <a:rPr lang="en-GB" baseline="0" noProof="0" dirty="0"/>
              <a:t> and lungs. Look at the figure and text on the slide to understand the </a:t>
            </a:r>
            <a:r>
              <a:rPr lang="en-GB" noProof="0" dirty="0"/>
              <a:t>related differences in glomerular and pulmonary</a:t>
            </a:r>
            <a:r>
              <a:rPr lang="en-GB" baseline="0" noProof="0" dirty="0"/>
              <a:t> </a:t>
            </a:r>
            <a:r>
              <a:rPr lang="en-GB" noProof="0" dirty="0"/>
              <a:t>microcirculation.</a:t>
            </a:r>
            <a:endParaRPr lang="cs-CZ" noProof="0" dirty="0"/>
          </a:p>
          <a:p>
            <a:pPr algn="just"/>
            <a:endParaRPr lang="cs-CZ" baseline="0" noProof="0" dirty="0"/>
          </a:p>
          <a:p>
            <a:pPr algn="just"/>
            <a:r>
              <a:rPr lang="en-GB" baseline="0" noProof="0" dirty="0"/>
              <a:t>Difference of hydrostatic pressures in lungs is </a:t>
            </a:r>
            <a:r>
              <a:rPr lang="en-GB" baseline="0" noProof="0" dirty="0">
                <a:sym typeface="Symbol"/>
              </a:rPr>
              <a:t> 10.5 mmHg</a:t>
            </a:r>
            <a:r>
              <a:rPr lang="en-GB" baseline="0" noProof="0" dirty="0"/>
              <a:t> (</a:t>
            </a:r>
            <a:r>
              <a:rPr lang="en-GB" baseline="0" noProof="0" dirty="0" err="1"/>
              <a:t>Silbernagl</a:t>
            </a:r>
            <a:r>
              <a:rPr lang="en-GB" baseline="0" noProof="0" dirty="0"/>
              <a:t> p. 208, Boron p. 684)</a:t>
            </a:r>
            <a:r>
              <a:rPr lang="cs-CZ" baseline="0" noProof="0" dirty="0"/>
              <a:t>. </a:t>
            </a:r>
            <a:r>
              <a:rPr lang="en-GB" baseline="0" noProof="0" dirty="0"/>
              <a:t>Difference of oncotic  pressures in lungs is </a:t>
            </a:r>
            <a:r>
              <a:rPr lang="en-GB" baseline="0" noProof="0" dirty="0">
                <a:sym typeface="Symbol"/>
              </a:rPr>
              <a:t> 13 mmHg</a:t>
            </a:r>
            <a:r>
              <a:rPr lang="en-GB" baseline="0" noProof="0" dirty="0"/>
              <a:t> </a:t>
            </a:r>
            <a:r>
              <a:rPr lang="cs-CZ" baseline="0" noProof="0" dirty="0"/>
              <a:t> </a:t>
            </a:r>
            <a:r>
              <a:rPr lang="en-GB" baseline="0" noProof="0" dirty="0"/>
              <a:t>(</a:t>
            </a:r>
            <a:r>
              <a:rPr lang="cs-CZ" baseline="0" noProof="0" dirty="0" err="1"/>
              <a:t>Ward</a:t>
            </a:r>
            <a:r>
              <a:rPr lang="cs-CZ" baseline="0" noProof="0" dirty="0"/>
              <a:t>, </a:t>
            </a:r>
            <a:r>
              <a:rPr lang="en-GB" baseline="0" noProof="0" dirty="0" err="1"/>
              <a:t>Základy</a:t>
            </a:r>
            <a:r>
              <a:rPr lang="en-GB" baseline="0" noProof="0" dirty="0"/>
              <a:t> </a:t>
            </a:r>
            <a:r>
              <a:rPr lang="en-GB" baseline="0" noProof="0" dirty="0" err="1"/>
              <a:t>fyziologie</a:t>
            </a:r>
            <a:r>
              <a:rPr lang="en-GB" baseline="0" noProof="0" dirty="0"/>
              <a:t> p. 55)</a:t>
            </a:r>
            <a:r>
              <a:rPr lang="cs-CZ" baseline="0" noProof="0" dirty="0"/>
              <a:t>. </a:t>
            </a:r>
            <a:r>
              <a:rPr lang="en-GB" baseline="0" noProof="0" dirty="0"/>
              <a:t>At the pulmonary capillary level, the balance between hydrostatic pressure and oncotic pressure results in a small net movement of fluid out of the vessel and into the interstitial space</a:t>
            </a:r>
            <a:r>
              <a:rPr lang="cs-CZ" baseline="0" noProof="0" dirty="0"/>
              <a:t> </a:t>
            </a:r>
            <a:r>
              <a:rPr lang="en-GB" baseline="0" noProof="0" dirty="0"/>
              <a:t>(Berne p. 487)</a:t>
            </a:r>
            <a:r>
              <a:rPr lang="cs-CZ" baseline="0" noProof="0" dirty="0"/>
              <a:t>.  </a:t>
            </a:r>
            <a:r>
              <a:rPr lang="en-GB" baseline="0" noProof="0" dirty="0"/>
              <a:t>Reflection coefficient (mostly about 0.9) must be therefore equal or slightly lower then 0.8 in lungs! </a:t>
            </a:r>
            <a:r>
              <a:rPr lang="cs-CZ" baseline="0" noProof="0" dirty="0"/>
              <a:t> </a:t>
            </a:r>
          </a:p>
          <a:p>
            <a:pPr algn="just"/>
            <a:endParaRPr lang="cs-CZ" baseline="0"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11</a:t>
            </a:fld>
            <a:endParaRPr lang="cs-CZ" altLang="cs-CZ"/>
          </a:p>
        </p:txBody>
      </p:sp>
    </p:spTree>
    <p:extLst>
      <p:ext uri="{BB962C8B-B14F-4D97-AF65-F5344CB8AC3E}">
        <p14:creationId xmlns:p14="http://schemas.microsoft.com/office/powerpoint/2010/main" val="11156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noProof="0" dirty="0">
                <a:solidFill>
                  <a:schemeClr val="tx1"/>
                </a:solidFill>
                <a:latin typeface="Arial" charset="0"/>
                <a:ea typeface="+mn-ea"/>
                <a:cs typeface="+mn-cs"/>
              </a:rPr>
              <a:t>     </a:t>
            </a:r>
            <a:r>
              <a:rPr lang="en-GB" sz="1200" b="0" i="0" u="none" strike="noStrike" kern="1200" baseline="0" noProof="0" dirty="0">
                <a:solidFill>
                  <a:schemeClr val="tx1"/>
                </a:solidFill>
                <a:latin typeface="Arial" charset="0"/>
                <a:ea typeface="+mn-ea"/>
                <a:cs typeface="+mn-cs"/>
              </a:rPr>
              <a:t>Although dissolved particles are dragged through capillary walls along with filtered and reabsorbed water (solvent drag), diffusion plays a much greater role in the exchange of solutes. </a:t>
            </a:r>
            <a:r>
              <a:rPr lang="en-GB" sz="1200" b="0" i="1" u="none" strike="noStrike" kern="1200" baseline="0" noProof="0" dirty="0">
                <a:solidFill>
                  <a:schemeClr val="tx1"/>
                </a:solidFill>
                <a:latin typeface="Arial" charset="0"/>
                <a:ea typeface="+mn-ea"/>
                <a:cs typeface="+mn-cs"/>
              </a:rPr>
              <a:t>Net diffusion </a:t>
            </a:r>
            <a:r>
              <a:rPr lang="en-GB" sz="1200" b="0" i="0" u="none" strike="noStrike" kern="1200" baseline="0" noProof="0" dirty="0">
                <a:solidFill>
                  <a:schemeClr val="tx1"/>
                </a:solidFill>
                <a:latin typeface="Arial" charset="0"/>
                <a:ea typeface="+mn-ea"/>
                <a:cs typeface="+mn-cs"/>
              </a:rPr>
              <a:t>of a substance occurs if its plasma and interstitial concentrations are different.</a:t>
            </a:r>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12</a:t>
            </a:fld>
            <a:endParaRPr lang="cs-CZ" altLang="cs-CZ"/>
          </a:p>
        </p:txBody>
      </p:sp>
    </p:spTree>
    <p:extLst>
      <p:ext uri="{BB962C8B-B14F-4D97-AF65-F5344CB8AC3E}">
        <p14:creationId xmlns:p14="http://schemas.microsoft.com/office/powerpoint/2010/main" val="1217823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13</a:t>
            </a:fld>
            <a:endParaRPr lang="cs-CZ" altLang="cs-CZ"/>
          </a:p>
        </p:txBody>
      </p:sp>
    </p:spTree>
    <p:extLst>
      <p:ext uri="{BB962C8B-B14F-4D97-AF65-F5344CB8AC3E}">
        <p14:creationId xmlns:p14="http://schemas.microsoft.com/office/powerpoint/2010/main" val="18222313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7F2CD2F6-132F-41BE-BA7B-BFD509C2782D}" type="slidenum">
              <a:rPr lang="cs-CZ" altLang="cs-CZ" smtClean="0"/>
              <a:pPr/>
              <a:t>14</a:t>
            </a:fld>
            <a:endParaRPr lang="cs-CZ" altLang="cs-CZ"/>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b="1" dirty="0"/>
              <a:t>Microcirculation </a:t>
            </a:r>
            <a:endParaRPr lang="en-GB" sz="1200" b="1" i="0" u="none" strike="noStrike" kern="1200" baseline="0" noProof="0" dirty="0">
              <a:solidFill>
                <a:schemeClr val="tx1"/>
              </a:solidFill>
              <a:latin typeface="Arial" charset="0"/>
              <a:ea typeface="+mn-ea"/>
              <a:cs typeface="+mn-cs"/>
            </a:endParaRPr>
          </a:p>
          <a:p>
            <a:pPr marL="0" marR="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noProof="0" dirty="0">
                <a:solidFill>
                  <a:schemeClr val="tx1"/>
                </a:solidFill>
                <a:latin typeface="Arial" charset="0"/>
                <a:ea typeface="+mn-ea"/>
                <a:cs typeface="+mn-cs"/>
              </a:rPr>
              <a:t>     The most purposeful function of the circulation is microcirculation: It allows </a:t>
            </a:r>
            <a:r>
              <a:rPr lang="en-GB" sz="1200" b="0" i="1" u="none" strike="noStrike" kern="1200" baseline="0" noProof="0" dirty="0">
                <a:solidFill>
                  <a:schemeClr val="tx1"/>
                </a:solidFill>
                <a:latin typeface="Arial" charset="0"/>
                <a:ea typeface="+mn-ea"/>
                <a:cs typeface="+mn-cs"/>
              </a:rPr>
              <a:t>transport of nutrients to the tissues and removal of cell excreta</a:t>
            </a:r>
            <a:r>
              <a:rPr lang="en-GB" sz="1200" b="0" i="0" u="none" strike="noStrike" kern="1200" baseline="0" noProof="0" dirty="0">
                <a:solidFill>
                  <a:schemeClr val="tx1"/>
                </a:solidFill>
                <a:latin typeface="Arial" charset="0"/>
                <a:ea typeface="+mn-ea"/>
                <a:cs typeface="+mn-cs"/>
              </a:rPr>
              <a:t>. The principal parts of circulatory system where the microcirculation occurs are </a:t>
            </a:r>
            <a:r>
              <a:rPr lang="en-GB" altLang="cs-CZ" noProof="0" dirty="0"/>
              <a:t>arterioles, capillaries and venules. </a:t>
            </a:r>
            <a:r>
              <a:rPr lang="en-GB" sz="1200" b="0" i="0" u="none" strike="noStrike" kern="1200" baseline="0" dirty="0">
                <a:solidFill>
                  <a:schemeClr val="tx1"/>
                </a:solidFill>
                <a:latin typeface="Arial" charset="0"/>
                <a:ea typeface="+mn-ea"/>
                <a:cs typeface="+mn-cs"/>
              </a:rPr>
              <a:t>The small arterioles control the blood flow to each tissue, and local conditions in the tissues in turn control the diameters of the arterioles. Thus, each tissue, in most instances, controls its own blood flow in relation to its individual needs. </a:t>
            </a:r>
          </a:p>
          <a:p>
            <a:pPr marL="0" marR="0" indent="0" algn="just" defTabSz="914400" rtl="0" eaLnBrk="0" fontAlgn="base" latinLnBrk="0" hangingPunct="0">
              <a:lnSpc>
                <a:spcPct val="100000"/>
              </a:lnSpc>
              <a:spcBef>
                <a:spcPct val="30000"/>
              </a:spcBef>
              <a:spcAft>
                <a:spcPct val="0"/>
              </a:spcAft>
              <a:buClrTx/>
              <a:buSzTx/>
              <a:buFontTx/>
              <a:buNone/>
              <a:tabLst/>
              <a:defRPr/>
            </a:pPr>
            <a:endParaRPr lang="en-GB" sz="1200" b="0" i="0" u="none" strike="noStrike" kern="1200" baseline="0" dirty="0">
              <a:solidFill>
                <a:schemeClr val="tx1"/>
              </a:solidFill>
              <a:latin typeface="Arial" charset="0"/>
              <a:ea typeface="+mn-ea"/>
              <a:cs typeface="+mn-cs"/>
            </a:endParaRPr>
          </a:p>
          <a:p>
            <a:pPr algn="just" eaLnBrk="1" hangingPunct="1">
              <a:spcBef>
                <a:spcPct val="0"/>
              </a:spcBef>
            </a:pPr>
            <a:r>
              <a:rPr lang="en-GB" sz="1200" b="1" i="0" kern="1200" noProof="0" dirty="0">
                <a:solidFill>
                  <a:schemeClr val="tx1"/>
                </a:solidFill>
                <a:effectLst/>
                <a:latin typeface="Arial" charset="0"/>
                <a:ea typeface="+mn-ea"/>
                <a:cs typeface="+mn-cs"/>
              </a:rPr>
              <a:t>Arterioles</a:t>
            </a:r>
            <a:r>
              <a:rPr lang="en-GB" sz="1200" b="0" i="0" kern="1200" noProof="0" dirty="0">
                <a:solidFill>
                  <a:schemeClr val="tx1"/>
                </a:solidFill>
                <a:effectLst/>
                <a:latin typeface="Arial" charset="0"/>
                <a:ea typeface="+mn-ea"/>
                <a:cs typeface="+mn-cs"/>
              </a:rPr>
              <a:t> are the </a:t>
            </a:r>
            <a:r>
              <a:rPr lang="en-GB" sz="1200" b="0" i="0" u="none" kern="1200" noProof="0" dirty="0">
                <a:solidFill>
                  <a:schemeClr val="tx1"/>
                </a:solidFill>
                <a:effectLst/>
                <a:latin typeface="Arial" charset="0"/>
                <a:ea typeface="+mn-ea"/>
                <a:cs typeface="+mn-cs"/>
              </a:rPr>
              <a:t>small-diameter blood vessels (20-50 </a:t>
            </a:r>
            <a:r>
              <a:rPr lang="en-GB" sz="1200" b="0" i="0" u="none" kern="1200" noProof="0" dirty="0">
                <a:solidFill>
                  <a:schemeClr val="tx1"/>
                </a:solidFill>
                <a:effectLst/>
                <a:latin typeface="Arial" charset="0"/>
                <a:ea typeface="+mn-ea"/>
                <a:cs typeface="+mn-cs"/>
                <a:sym typeface="Symbol"/>
              </a:rPr>
              <a:t>m) </a:t>
            </a:r>
            <a:r>
              <a:rPr lang="en-GB" sz="1200" b="0" i="0" u="none" kern="1200" noProof="0" dirty="0">
                <a:solidFill>
                  <a:schemeClr val="tx1"/>
                </a:solidFill>
                <a:effectLst/>
                <a:latin typeface="Arial" charset="0"/>
                <a:ea typeface="+mn-ea"/>
                <a:cs typeface="+mn-cs"/>
              </a:rPr>
              <a:t>that extend and branch out from an</a:t>
            </a:r>
            <a:r>
              <a:rPr lang="en-GB" sz="1200" b="0" i="0" u="none" kern="1200" baseline="0" noProof="0" dirty="0">
                <a:solidFill>
                  <a:schemeClr val="tx1"/>
                </a:solidFill>
                <a:effectLst/>
                <a:latin typeface="Arial" charset="0"/>
                <a:ea typeface="+mn-ea"/>
                <a:cs typeface="+mn-cs"/>
              </a:rPr>
              <a:t> </a:t>
            </a:r>
            <a:r>
              <a:rPr lang="en-GB" sz="1200" b="0" i="0" u="none" strike="noStrike" kern="1200" noProof="0" dirty="0">
                <a:solidFill>
                  <a:schemeClr val="tx1"/>
                </a:solidFill>
                <a:effectLst/>
                <a:latin typeface="Arial" charset="0"/>
                <a:ea typeface="+mn-ea"/>
                <a:cs typeface="+mn-cs"/>
              </a:rPr>
              <a:t>artery</a:t>
            </a:r>
            <a:r>
              <a:rPr lang="en-GB" sz="1200" b="0" i="0" u="none" kern="1200" noProof="0" dirty="0">
                <a:solidFill>
                  <a:schemeClr val="tx1"/>
                </a:solidFill>
                <a:effectLst/>
                <a:latin typeface="Arial" charset="0"/>
                <a:ea typeface="+mn-ea"/>
                <a:cs typeface="+mn-cs"/>
              </a:rPr>
              <a:t> and lead to capillaries</a:t>
            </a:r>
            <a:r>
              <a:rPr lang="en-GB" sz="1200" b="0" i="0" u="none" strike="noStrike" kern="1200" noProof="0" dirty="0">
                <a:solidFill>
                  <a:schemeClr val="tx1"/>
                </a:solidFill>
                <a:effectLst/>
                <a:latin typeface="Arial" charset="0"/>
                <a:ea typeface="+mn-ea"/>
                <a:cs typeface="+mn-cs"/>
              </a:rPr>
              <a:t>. </a:t>
            </a:r>
            <a:r>
              <a:rPr lang="en-GB" sz="1200" b="0" i="0" u="none" kern="1200" noProof="0" dirty="0">
                <a:solidFill>
                  <a:schemeClr val="tx1"/>
                </a:solidFill>
                <a:effectLst/>
                <a:latin typeface="Arial" charset="0"/>
                <a:ea typeface="+mn-ea"/>
                <a:cs typeface="+mn-cs"/>
              </a:rPr>
              <a:t>Arterioles have continuous muscular walls (usually only one to two layers of smooth muscle</a:t>
            </a:r>
            <a:r>
              <a:rPr lang="en-GB" sz="1200" b="0" i="0" kern="1200" noProof="0" dirty="0">
                <a:solidFill>
                  <a:schemeClr val="tx1"/>
                </a:solidFill>
                <a:effectLst/>
                <a:latin typeface="Arial" charset="0"/>
                <a:ea typeface="+mn-ea"/>
                <a:cs typeface="+mn-cs"/>
              </a:rPr>
              <a:t>) and are the primary site of vascular resistance. </a:t>
            </a:r>
          </a:p>
          <a:p>
            <a:pPr algn="just"/>
            <a:r>
              <a:rPr lang="en-GB" sz="1200" b="0" i="0" kern="1200" baseline="0" noProof="0" dirty="0">
                <a:solidFill>
                  <a:schemeClr val="tx1"/>
                </a:solidFill>
                <a:effectLst/>
                <a:latin typeface="Arial" charset="0"/>
                <a:ea typeface="+mn-ea"/>
                <a:cs typeface="+mn-cs"/>
              </a:rPr>
              <a:t>     </a:t>
            </a:r>
            <a:r>
              <a:rPr lang="en-GB" sz="1200" b="0" i="0" kern="1200" noProof="0" dirty="0">
                <a:solidFill>
                  <a:schemeClr val="tx1"/>
                </a:solidFill>
                <a:effectLst/>
                <a:latin typeface="Arial" charset="0"/>
                <a:ea typeface="+mn-ea"/>
                <a:cs typeface="+mn-cs"/>
              </a:rPr>
              <a:t>The terminal parts</a:t>
            </a:r>
            <a:r>
              <a:rPr lang="en-GB" sz="1200" b="0" i="0" kern="1200" baseline="0" noProof="0" dirty="0">
                <a:solidFill>
                  <a:schemeClr val="tx1"/>
                </a:solidFill>
                <a:effectLst/>
                <a:latin typeface="Arial" charset="0"/>
                <a:ea typeface="+mn-ea"/>
                <a:cs typeface="+mn-cs"/>
              </a:rPr>
              <a:t> of arterioles </a:t>
            </a:r>
            <a:r>
              <a:rPr lang="en-GB" sz="1200" b="0" i="0" kern="1200" dirty="0">
                <a:solidFill>
                  <a:schemeClr val="tx1"/>
                </a:solidFill>
                <a:effectLst/>
                <a:latin typeface="Arial" charset="0"/>
                <a:ea typeface="+mn-ea"/>
                <a:cs typeface="+mn-cs"/>
              </a:rPr>
              <a:t>that connect arterioles to the capillary networks </a:t>
            </a:r>
            <a:r>
              <a:rPr lang="en-GB" sz="1200" b="0" i="0" kern="1200" baseline="0" noProof="0" dirty="0">
                <a:solidFill>
                  <a:schemeClr val="tx1"/>
                </a:solidFill>
                <a:effectLst/>
                <a:latin typeface="Arial" charset="0"/>
                <a:ea typeface="+mn-ea"/>
                <a:cs typeface="+mn-cs"/>
              </a:rPr>
              <a:t>are called metarterioles. </a:t>
            </a:r>
            <a:r>
              <a:rPr lang="en-GB" sz="1200" b="0" i="0" kern="1200" noProof="0" dirty="0">
                <a:solidFill>
                  <a:schemeClr val="tx1"/>
                </a:solidFill>
                <a:effectLst/>
                <a:latin typeface="Arial" charset="0"/>
                <a:ea typeface="+mn-ea"/>
                <a:cs typeface="+mn-cs"/>
              </a:rPr>
              <a:t>Metarterioles do not have a true tunica media (muscle layer is not continuous but rather irregularly interrupted). </a:t>
            </a:r>
            <a:r>
              <a:rPr lang="en-GB" sz="1200" b="0" i="0" u="none" strike="noStrike" kern="1200" baseline="0" dirty="0">
                <a:solidFill>
                  <a:schemeClr val="tx1"/>
                </a:solidFill>
                <a:latin typeface="Arial" charset="0"/>
                <a:ea typeface="+mn-ea"/>
                <a:cs typeface="+mn-cs"/>
              </a:rPr>
              <a:t>At the point where each true capillary originates from a metarteriole, a smooth muscle fibre usually encircles the capillary. This muscle fibre is called </a:t>
            </a:r>
            <a:r>
              <a:rPr lang="en-GB" sz="1200" b="0" i="1" u="none" strike="noStrike" kern="1200" baseline="0" dirty="0">
                <a:solidFill>
                  <a:schemeClr val="tx1"/>
                </a:solidFill>
                <a:latin typeface="Arial" charset="0"/>
                <a:ea typeface="+mn-ea"/>
                <a:cs typeface="+mn-cs"/>
              </a:rPr>
              <a:t>precapillary sphincter.</a:t>
            </a:r>
            <a:r>
              <a:rPr lang="en-GB" sz="1200" b="0" i="0" kern="1200" noProof="0" dirty="0">
                <a:solidFill>
                  <a:schemeClr val="tx1"/>
                </a:solidFill>
                <a:effectLst/>
                <a:latin typeface="Arial" charset="0"/>
                <a:ea typeface="+mn-ea"/>
                <a:cs typeface="+mn-cs"/>
              </a:rPr>
              <a:t> Precapillary sphincters regulate the flow </a:t>
            </a:r>
            <a:r>
              <a:rPr lang="en-GB" sz="1200" b="0" i="0" kern="1200" dirty="0">
                <a:solidFill>
                  <a:schemeClr val="tx1"/>
                </a:solidFill>
                <a:effectLst/>
                <a:latin typeface="Arial" charset="0"/>
                <a:ea typeface="+mn-ea"/>
                <a:cs typeface="+mn-cs"/>
              </a:rPr>
              <a:t>of blood into the capillaries. If most or all of the precapillary sphincters associated with a capillary network contract simultaneously, blood is moved directly from the arterial to the venous system through the metarteriole. In this situation, the metarteriole is acting as a </a:t>
            </a:r>
            <a:r>
              <a:rPr lang="en-GB" sz="1200" b="0" i="1" kern="1200" dirty="0">
                <a:solidFill>
                  <a:schemeClr val="tx1"/>
                </a:solidFill>
                <a:effectLst/>
                <a:latin typeface="Arial" charset="0"/>
                <a:ea typeface="+mn-ea"/>
                <a:cs typeface="+mn-cs"/>
              </a:rPr>
              <a:t>thoroughfare channel</a:t>
            </a:r>
            <a:r>
              <a:rPr lang="en-GB" sz="1200" b="0" i="0" kern="1200" dirty="0">
                <a:solidFill>
                  <a:schemeClr val="tx1"/>
                </a:solidFill>
                <a:effectLst/>
                <a:latin typeface="Arial" charset="0"/>
                <a:ea typeface="+mn-ea"/>
                <a:cs typeface="+mn-cs"/>
              </a:rPr>
              <a:t>, and the entire capillary network is bypassed. Because each metarteriole regulates blood flow into a specific number of capillaries, blood flow through any tissue is finely controlled. Blood delivery to a particular tissue can be quickly increased, decreased, or even temporarily halted in order to respond to the current metabolic activity of the tissues they supply.</a:t>
            </a:r>
          </a:p>
          <a:p>
            <a:pPr algn="just" eaLnBrk="1" hangingPunct="1">
              <a:spcBef>
                <a:spcPct val="0"/>
              </a:spcBef>
            </a:pPr>
            <a:r>
              <a:rPr lang="en-GB" sz="1200" b="0" i="0" kern="1200" noProof="0" dirty="0">
                <a:solidFill>
                  <a:schemeClr val="tx1"/>
                </a:solidFill>
                <a:effectLst/>
                <a:latin typeface="Arial" charset="0"/>
                <a:ea typeface="+mn-ea"/>
                <a:cs typeface="+mn-cs"/>
              </a:rPr>
              <a:t>     Precapillary sphincters are controlled predominately by the concentration</a:t>
            </a:r>
            <a:r>
              <a:rPr lang="en-GB" sz="1200" b="0" i="0" kern="1200" baseline="0" noProof="0" dirty="0">
                <a:solidFill>
                  <a:schemeClr val="tx1"/>
                </a:solidFill>
                <a:effectLst/>
                <a:latin typeface="Arial" charset="0"/>
                <a:ea typeface="+mn-ea"/>
                <a:cs typeface="+mn-cs"/>
              </a:rPr>
              <a:t> </a:t>
            </a:r>
            <a:r>
              <a:rPr lang="en-GB" sz="1200" b="0" i="0" kern="1200" noProof="0" dirty="0">
                <a:solidFill>
                  <a:schemeClr val="tx1"/>
                </a:solidFill>
                <a:effectLst/>
                <a:latin typeface="Arial" charset="0"/>
                <a:ea typeface="+mn-ea"/>
                <a:cs typeface="+mn-cs"/>
              </a:rPr>
              <a:t>O</a:t>
            </a:r>
            <a:r>
              <a:rPr lang="en-GB" sz="1200" b="0" i="0" kern="1200" baseline="-25000" noProof="0" dirty="0">
                <a:solidFill>
                  <a:schemeClr val="tx1"/>
                </a:solidFill>
                <a:effectLst/>
                <a:latin typeface="Arial" charset="0"/>
                <a:ea typeface="+mn-ea"/>
                <a:cs typeface="+mn-cs"/>
              </a:rPr>
              <a:t>2</a:t>
            </a:r>
            <a:r>
              <a:rPr lang="en-GB" sz="1200" b="0" i="0" kern="1200" baseline="0" noProof="0" dirty="0">
                <a:solidFill>
                  <a:schemeClr val="tx1"/>
                </a:solidFill>
                <a:effectLst/>
                <a:latin typeface="Arial" charset="0"/>
                <a:ea typeface="+mn-ea"/>
                <a:cs typeface="+mn-cs"/>
              </a:rPr>
              <a:t> in</a:t>
            </a:r>
            <a:r>
              <a:rPr lang="en-GB" sz="1200" b="0" i="0" kern="1200" noProof="0" dirty="0">
                <a:solidFill>
                  <a:schemeClr val="tx1"/>
                </a:solidFill>
                <a:effectLst/>
                <a:latin typeface="Arial" charset="0"/>
                <a:ea typeface="+mn-ea"/>
                <a:cs typeface="+mn-cs"/>
              </a:rPr>
              <a:t> the tissue. The reduction of O</a:t>
            </a:r>
            <a:r>
              <a:rPr lang="en-GB" sz="1200" b="0" i="0" kern="1200" baseline="-25000" noProof="0" dirty="0">
                <a:solidFill>
                  <a:schemeClr val="tx1"/>
                </a:solidFill>
                <a:effectLst/>
                <a:latin typeface="Arial" charset="0"/>
                <a:ea typeface="+mn-ea"/>
                <a:cs typeface="+mn-cs"/>
              </a:rPr>
              <a:t>2 </a:t>
            </a:r>
            <a:r>
              <a:rPr lang="en-GB" sz="1200" b="0" i="0" kern="1200" baseline="0" noProof="0" dirty="0">
                <a:solidFill>
                  <a:schemeClr val="tx1"/>
                </a:solidFill>
                <a:effectLst/>
                <a:latin typeface="Arial" charset="0"/>
                <a:ea typeface="+mn-ea"/>
                <a:cs typeface="+mn-cs"/>
              </a:rPr>
              <a:t>concentration, </a:t>
            </a:r>
            <a:r>
              <a:rPr lang="en-GB" sz="1200" b="0" i="0" kern="1200" noProof="0" dirty="0">
                <a:solidFill>
                  <a:schemeClr val="tx1"/>
                </a:solidFill>
                <a:effectLst/>
                <a:latin typeface="Arial" charset="0"/>
                <a:ea typeface="+mn-ea"/>
                <a:cs typeface="+mn-cs"/>
              </a:rPr>
              <a:t>high levels of CO</a:t>
            </a:r>
            <a:r>
              <a:rPr lang="en-GB" sz="1200" b="0" i="0" kern="1200" baseline="-25000" noProof="0" dirty="0">
                <a:solidFill>
                  <a:schemeClr val="tx1"/>
                </a:solidFill>
                <a:effectLst/>
                <a:latin typeface="Arial" charset="0"/>
                <a:ea typeface="+mn-ea"/>
                <a:cs typeface="+mn-cs"/>
              </a:rPr>
              <a:t>2</a:t>
            </a:r>
            <a:r>
              <a:rPr lang="en-GB" sz="1200" b="0" i="0" kern="1200" noProof="0" dirty="0">
                <a:solidFill>
                  <a:schemeClr val="tx1"/>
                </a:solidFill>
                <a:effectLst/>
                <a:latin typeface="Arial" charset="0"/>
                <a:ea typeface="+mn-ea"/>
                <a:cs typeface="+mn-cs"/>
              </a:rPr>
              <a:t> and associated acidosis cause the sphincter to open. When the tissue no longer needs freshly oxygenated blood and </a:t>
            </a:r>
            <a:r>
              <a:rPr lang="en-GB" sz="1200" b="0" i="0" kern="1200" dirty="0">
                <a:solidFill>
                  <a:schemeClr val="tx1"/>
                </a:solidFill>
                <a:effectLst/>
                <a:latin typeface="Arial" charset="0"/>
                <a:ea typeface="+mn-ea"/>
                <a:cs typeface="+mn-cs"/>
              </a:rPr>
              <a:t>the balance is returned, the sphincter closes to allow other tissues to receive blood.</a:t>
            </a:r>
          </a:p>
          <a:p>
            <a:pPr algn="just" eaLnBrk="1" hangingPunct="1">
              <a:spcBef>
                <a:spcPct val="0"/>
              </a:spcBef>
            </a:pPr>
            <a:endParaRPr lang="en-GB" altLang="cs-CZ" sz="1200" b="0" i="0" kern="1200" dirty="0">
              <a:solidFill>
                <a:schemeClr val="tx1"/>
              </a:solidFill>
              <a:effectLst/>
              <a:latin typeface="Arial" charset="0"/>
              <a:ea typeface="+mn-ea"/>
              <a:cs typeface="+mn-cs"/>
            </a:endParaRPr>
          </a:p>
          <a:p>
            <a:pPr marL="0" marR="0" indent="0" algn="just" defTabSz="914400" rtl="0" eaLnBrk="1" fontAlgn="base" latinLnBrk="0" hangingPunct="1">
              <a:lnSpc>
                <a:spcPct val="100000"/>
              </a:lnSpc>
              <a:spcBef>
                <a:spcPct val="0"/>
              </a:spcBef>
              <a:spcAft>
                <a:spcPct val="0"/>
              </a:spcAft>
              <a:buClrTx/>
              <a:buSzTx/>
              <a:buFontTx/>
              <a:buNone/>
              <a:tabLst/>
              <a:defRPr/>
            </a:pPr>
            <a:r>
              <a:rPr lang="en-GB" sz="1200" b="1" i="0" kern="1200" dirty="0">
                <a:solidFill>
                  <a:schemeClr val="tx1"/>
                </a:solidFill>
                <a:effectLst/>
                <a:latin typeface="Arial" charset="0"/>
                <a:ea typeface="+mn-ea"/>
                <a:cs typeface="+mn-cs"/>
              </a:rPr>
              <a:t>Capillaries</a:t>
            </a:r>
            <a:r>
              <a:rPr lang="en-GB" sz="1200" b="0" i="0" kern="1200" dirty="0">
                <a:solidFill>
                  <a:schemeClr val="tx1"/>
                </a:solidFill>
                <a:effectLst/>
                <a:latin typeface="Arial" charset="0"/>
                <a:ea typeface="+mn-ea"/>
                <a:cs typeface="+mn-cs"/>
              </a:rPr>
              <a:t> are the smallest blood vessels in the body </a:t>
            </a:r>
            <a:r>
              <a:rPr lang="en-GB" sz="1200" b="0" i="0" u="none" kern="1200" dirty="0">
                <a:solidFill>
                  <a:schemeClr val="tx1"/>
                </a:solidFill>
                <a:effectLst/>
                <a:latin typeface="Arial" charset="0"/>
                <a:ea typeface="+mn-ea"/>
                <a:cs typeface="+mn-cs"/>
              </a:rPr>
              <a:t>(diameter 4-9 </a:t>
            </a:r>
            <a:r>
              <a:rPr lang="en-GB" sz="1200" b="0" i="0" u="none" kern="1200" dirty="0">
                <a:solidFill>
                  <a:schemeClr val="tx1"/>
                </a:solidFill>
                <a:effectLst/>
                <a:latin typeface="Arial" charset="0"/>
                <a:ea typeface="+mn-ea"/>
                <a:cs typeface="+mn-cs"/>
                <a:sym typeface="Symbol"/>
              </a:rPr>
              <a:t>m)</a:t>
            </a:r>
            <a:r>
              <a:rPr lang="en-GB" sz="1200" b="0" i="0" kern="1200" dirty="0">
                <a:solidFill>
                  <a:schemeClr val="tx1"/>
                </a:solidFill>
                <a:effectLst/>
                <a:latin typeface="Arial" charset="0"/>
                <a:ea typeface="+mn-ea"/>
                <a:cs typeface="+mn-cs"/>
              </a:rPr>
              <a:t>: they convey blood between the arterioles and venules. These </a:t>
            </a:r>
            <a:r>
              <a:rPr lang="en-GB" sz="1200" b="0" i="0" kern="1200" dirty="0" err="1">
                <a:solidFill>
                  <a:schemeClr val="tx1"/>
                </a:solidFill>
                <a:effectLst/>
                <a:latin typeface="Arial" charset="0"/>
                <a:ea typeface="+mn-ea"/>
                <a:cs typeface="+mn-cs"/>
              </a:rPr>
              <a:t>microvessels</a:t>
            </a:r>
            <a:r>
              <a:rPr lang="en-GB" sz="1200" b="0" i="0" kern="1200" dirty="0">
                <a:solidFill>
                  <a:schemeClr val="tx1"/>
                </a:solidFill>
                <a:effectLst/>
                <a:latin typeface="Arial" charset="0"/>
                <a:ea typeface="+mn-ea"/>
                <a:cs typeface="+mn-cs"/>
              </a:rPr>
              <a:t> are the site of exchange of many substances with the interstitial space surrounding them. Substances which exit include water (proximal portion), </a:t>
            </a:r>
            <a:r>
              <a:rPr lang="en-GB" sz="1200" b="0" i="0" u="none" strike="noStrike" kern="1200" dirty="0">
                <a:solidFill>
                  <a:schemeClr val="tx1"/>
                </a:solidFill>
                <a:effectLst/>
                <a:latin typeface="Arial" charset="0"/>
                <a:ea typeface="+mn-ea"/>
                <a:cs typeface="+mn-cs"/>
              </a:rPr>
              <a:t>oxygen</a:t>
            </a:r>
            <a:r>
              <a:rPr lang="en-GB" sz="1200" b="0" i="0" kern="1200" dirty="0">
                <a:solidFill>
                  <a:schemeClr val="tx1"/>
                </a:solidFill>
                <a:effectLst/>
                <a:latin typeface="Arial" charset="0"/>
                <a:ea typeface="+mn-ea"/>
                <a:cs typeface="+mn-cs"/>
              </a:rPr>
              <a:t>, and </a:t>
            </a:r>
            <a:r>
              <a:rPr lang="en-GB" sz="1200" b="0" i="0" u="none" strike="noStrike" kern="1200" dirty="0">
                <a:solidFill>
                  <a:schemeClr val="tx1"/>
                </a:solidFill>
                <a:effectLst/>
                <a:latin typeface="Arial" charset="0"/>
                <a:ea typeface="+mn-ea"/>
                <a:cs typeface="+mn-cs"/>
              </a:rPr>
              <a:t>glucose</a:t>
            </a:r>
            <a:r>
              <a:rPr lang="en-GB" sz="1200" b="0" i="0" kern="1200" dirty="0">
                <a:solidFill>
                  <a:schemeClr val="tx1"/>
                </a:solidFill>
                <a:effectLst/>
                <a:latin typeface="Arial" charset="0"/>
                <a:ea typeface="+mn-ea"/>
                <a:cs typeface="+mn-cs"/>
              </a:rPr>
              <a:t>; substances which enter include </a:t>
            </a:r>
            <a:r>
              <a:rPr lang="en-GB" sz="1200" b="0" i="0" u="none" strike="noStrike" kern="1200" dirty="0">
                <a:solidFill>
                  <a:schemeClr val="tx1"/>
                </a:solidFill>
                <a:effectLst/>
                <a:latin typeface="Arial" charset="0"/>
                <a:ea typeface="+mn-ea"/>
                <a:cs typeface="+mn-cs"/>
              </a:rPr>
              <a:t>water</a:t>
            </a:r>
            <a:r>
              <a:rPr lang="en-GB" sz="1200" b="0" i="0" kern="1200" dirty="0">
                <a:solidFill>
                  <a:schemeClr val="tx1"/>
                </a:solidFill>
                <a:effectLst/>
                <a:latin typeface="Arial" charset="0"/>
                <a:ea typeface="+mn-ea"/>
                <a:cs typeface="+mn-cs"/>
              </a:rPr>
              <a:t> (distal portion), </a:t>
            </a:r>
            <a:r>
              <a:rPr lang="en-GB" sz="1200" b="0" i="0" u="none" strike="noStrike" kern="1200" dirty="0">
                <a:solidFill>
                  <a:schemeClr val="tx1"/>
                </a:solidFill>
                <a:effectLst/>
                <a:latin typeface="Arial" charset="0"/>
                <a:ea typeface="+mn-ea"/>
                <a:cs typeface="+mn-cs"/>
              </a:rPr>
              <a:t>carbon dioxide</a:t>
            </a:r>
            <a:r>
              <a:rPr lang="en-GB" sz="1200" b="0" i="0" kern="1200" dirty="0">
                <a:solidFill>
                  <a:schemeClr val="tx1"/>
                </a:solidFill>
                <a:effectLst/>
                <a:latin typeface="Arial" charset="0"/>
                <a:ea typeface="+mn-ea"/>
                <a:cs typeface="+mn-cs"/>
              </a:rPr>
              <a:t>, </a:t>
            </a:r>
            <a:r>
              <a:rPr lang="en-GB" sz="1200" b="0" i="0" u="none" strike="noStrike" kern="1200" dirty="0">
                <a:solidFill>
                  <a:schemeClr val="tx1"/>
                </a:solidFill>
                <a:effectLst/>
                <a:latin typeface="Arial" charset="0"/>
                <a:ea typeface="+mn-ea"/>
                <a:cs typeface="+mn-cs"/>
              </a:rPr>
              <a:t>uric acid</a:t>
            </a:r>
            <a:r>
              <a:rPr lang="en-GB" sz="1200" b="0" i="0" kern="1200" dirty="0">
                <a:solidFill>
                  <a:schemeClr val="tx1"/>
                </a:solidFill>
                <a:effectLst/>
                <a:latin typeface="Arial" charset="0"/>
                <a:ea typeface="+mn-ea"/>
                <a:cs typeface="+mn-cs"/>
              </a:rPr>
              <a:t>, </a:t>
            </a:r>
            <a:r>
              <a:rPr lang="en-GB" sz="1200" b="0" i="0" u="none" strike="noStrike" kern="1200" dirty="0">
                <a:solidFill>
                  <a:schemeClr val="tx1"/>
                </a:solidFill>
                <a:effectLst/>
                <a:latin typeface="Arial" charset="0"/>
                <a:ea typeface="+mn-ea"/>
                <a:cs typeface="+mn-cs"/>
              </a:rPr>
              <a:t>lactic acid</a:t>
            </a:r>
            <a:r>
              <a:rPr lang="en-GB" sz="1200" b="0" i="0" kern="1200" dirty="0">
                <a:solidFill>
                  <a:schemeClr val="tx1"/>
                </a:solidFill>
                <a:effectLst/>
                <a:latin typeface="Arial" charset="0"/>
                <a:ea typeface="+mn-ea"/>
                <a:cs typeface="+mn-cs"/>
              </a:rPr>
              <a:t>, </a:t>
            </a:r>
            <a:r>
              <a:rPr lang="en-GB" sz="1200" b="0" i="0" u="none" strike="noStrike" kern="1200" dirty="0">
                <a:solidFill>
                  <a:schemeClr val="tx1"/>
                </a:solidFill>
                <a:effectLst/>
                <a:latin typeface="Arial" charset="0"/>
                <a:ea typeface="+mn-ea"/>
                <a:cs typeface="+mn-cs"/>
              </a:rPr>
              <a:t>urea</a:t>
            </a:r>
            <a:r>
              <a:rPr lang="en-GB" sz="1200" b="0" i="0" kern="1200" dirty="0">
                <a:solidFill>
                  <a:schemeClr val="tx1"/>
                </a:solidFill>
                <a:effectLst/>
                <a:latin typeface="Arial" charset="0"/>
                <a:ea typeface="+mn-ea"/>
                <a:cs typeface="+mn-cs"/>
              </a:rPr>
              <a:t> and </a:t>
            </a:r>
            <a:r>
              <a:rPr lang="en-GB" sz="1200" b="0" i="0" u="none" strike="noStrike" kern="1200" dirty="0" err="1">
                <a:solidFill>
                  <a:schemeClr val="tx1"/>
                </a:solidFill>
                <a:effectLst/>
                <a:latin typeface="Arial" charset="0"/>
                <a:ea typeface="+mn-ea"/>
                <a:cs typeface="+mn-cs"/>
              </a:rPr>
              <a:t>creatinine</a:t>
            </a:r>
            <a:r>
              <a:rPr lang="en-GB" sz="1200" b="0" i="0" kern="1200" dirty="0">
                <a:solidFill>
                  <a:schemeClr val="tx1"/>
                </a:solidFill>
                <a:effectLst/>
                <a:latin typeface="Arial" charset="0"/>
                <a:ea typeface="+mn-ea"/>
                <a:cs typeface="+mn-cs"/>
              </a:rPr>
              <a:t>. </a:t>
            </a:r>
          </a:p>
          <a:p>
            <a:pPr marL="0" marR="0" indent="0" algn="just" defTabSz="914400" rtl="0" eaLnBrk="1" fontAlgn="base" latinLnBrk="0" hangingPunct="1">
              <a:lnSpc>
                <a:spcPct val="100000"/>
              </a:lnSpc>
              <a:spcBef>
                <a:spcPct val="0"/>
              </a:spcBef>
              <a:spcAft>
                <a:spcPct val="0"/>
              </a:spcAft>
              <a:buClrTx/>
              <a:buSzTx/>
              <a:buFontTx/>
              <a:buNone/>
              <a:tabLst/>
              <a:defRPr/>
            </a:pPr>
            <a:endParaRPr lang="en-GB" altLang="cs-CZ" sz="1200" b="0" i="0" kern="1200" dirty="0">
              <a:solidFill>
                <a:schemeClr val="tx1"/>
              </a:solidFill>
              <a:effectLst/>
              <a:latin typeface="Arial" charset="0"/>
              <a:ea typeface="+mn-ea"/>
              <a:cs typeface="+mn-cs"/>
            </a:endParaRPr>
          </a:p>
          <a:p>
            <a:pPr algn="just" eaLnBrk="1" hangingPunct="1">
              <a:spcBef>
                <a:spcPct val="0"/>
              </a:spcBef>
            </a:pPr>
            <a:r>
              <a:rPr lang="en-GB" altLang="cs-CZ" sz="1200" b="1" i="0" kern="1200" noProof="0" dirty="0">
                <a:solidFill>
                  <a:schemeClr val="tx1"/>
                </a:solidFill>
                <a:effectLst/>
                <a:latin typeface="Arial" charset="0"/>
                <a:ea typeface="+mn-ea"/>
                <a:cs typeface="+mn-cs"/>
              </a:rPr>
              <a:t>Venules</a:t>
            </a:r>
            <a:r>
              <a:rPr lang="en-GB" sz="1200" b="0" i="0" u="none" strike="noStrike" kern="1200" baseline="0" noProof="0" dirty="0">
                <a:solidFill>
                  <a:schemeClr val="tx1"/>
                </a:solidFill>
                <a:latin typeface="Arial" charset="0"/>
                <a:ea typeface="+mn-ea"/>
                <a:cs typeface="+mn-cs"/>
              </a:rPr>
              <a:t> are larger than the arterioles and have a much weaker muscular coat. However, the pressure in the venules is much less than that in the arterioles, so that the venules still can contract considerably despite the weak muscle.</a:t>
            </a:r>
            <a:endParaRPr lang="en-GB" altLang="cs-CZ" noProof="0" dirty="0"/>
          </a:p>
          <a:p>
            <a:pPr marL="0" indent="0">
              <a:buFont typeface="Symbol"/>
              <a:buNone/>
            </a:pPr>
            <a:endParaRPr lang="cs-CZ" dirty="0"/>
          </a:p>
          <a:p>
            <a:pPr marL="0" indent="0">
              <a:buFont typeface="Symbol"/>
              <a:buNone/>
            </a:pPr>
            <a:r>
              <a:rPr lang="cs-CZ" dirty="0"/>
              <a:t>Pozn.:</a:t>
            </a:r>
          </a:p>
          <a:p>
            <a:pPr marL="171450" indent="-171450" algn="just">
              <a:buFont typeface="Symbol"/>
              <a:buChar char="·"/>
            </a:pPr>
            <a:r>
              <a:rPr lang="cs-CZ" dirty="0"/>
              <a:t>Průtok krve jednotlivými tkáněmi je regulován tak, aby byl zajištěn „minimální“, avšak funkčně dostatečný průtok pro výživu tkání a odvod odpadních produktů. Kdyby to tak nebylo,</a:t>
            </a:r>
            <a:r>
              <a:rPr lang="cs-CZ" baseline="0" dirty="0"/>
              <a:t> musel by být celkový průtok tkáněmi a srdeční výdej několikanásobně větší.</a:t>
            </a:r>
          </a:p>
          <a:p>
            <a:pPr marL="171450" indent="-171450" algn="just">
              <a:buFont typeface="Symbol"/>
              <a:buChar char="·"/>
            </a:pPr>
            <a:r>
              <a:rPr lang="cs-CZ" baseline="0" dirty="0"/>
              <a:t>Průtok v jednotlivých kapilárách není kontinuální, ale přerušovaný. Celkový, střední průtok kapilárním řečištěm je pak dán procentem kapilár, které jsou v daném okamžiku otevřené a toto procento se mění v závislosti na metabolickém obratu tkáně.</a:t>
            </a:r>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2</a:t>
            </a:fld>
            <a:endParaRPr lang="cs-CZ" altLang="cs-CZ"/>
          </a:p>
        </p:txBody>
      </p:sp>
    </p:spTree>
    <p:extLst>
      <p:ext uri="{BB962C8B-B14F-4D97-AF65-F5344CB8AC3E}">
        <p14:creationId xmlns:p14="http://schemas.microsoft.com/office/powerpoint/2010/main" val="3727792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sz="1200" b="1" i="0" kern="1200" noProof="0" dirty="0">
                <a:solidFill>
                  <a:schemeClr val="tx1"/>
                </a:solidFill>
                <a:effectLst/>
                <a:latin typeface="Arial" charset="0"/>
                <a:ea typeface="+mn-ea"/>
                <a:cs typeface="+mn-cs"/>
              </a:rPr>
              <a:t>Structure of vessel wall</a:t>
            </a:r>
          </a:p>
          <a:p>
            <a:r>
              <a:rPr lang="en-GB" sz="1200" b="0" i="0" kern="1200" noProof="0" dirty="0">
                <a:solidFill>
                  <a:schemeClr val="tx1"/>
                </a:solidFill>
                <a:effectLst/>
                <a:latin typeface="Arial" charset="0"/>
                <a:ea typeface="+mn-ea"/>
                <a:cs typeface="+mn-cs"/>
              </a:rPr>
              <a:t>The </a:t>
            </a:r>
            <a:r>
              <a:rPr lang="en-GB" sz="1200" b="0" i="1" kern="1200" noProof="0" dirty="0">
                <a:solidFill>
                  <a:schemeClr val="tx1"/>
                </a:solidFill>
                <a:effectLst/>
                <a:latin typeface="Arial" charset="0"/>
                <a:ea typeface="+mn-ea"/>
                <a:cs typeface="+mn-cs"/>
              </a:rPr>
              <a:t>arteries</a:t>
            </a:r>
            <a:r>
              <a:rPr lang="en-GB" sz="1200" b="0" i="0" kern="1200" noProof="0" dirty="0">
                <a:solidFill>
                  <a:schemeClr val="tx1"/>
                </a:solidFill>
                <a:effectLst/>
                <a:latin typeface="Arial" charset="0"/>
                <a:ea typeface="+mn-ea"/>
                <a:cs typeface="+mn-cs"/>
              </a:rPr>
              <a:t>  and </a:t>
            </a:r>
            <a:r>
              <a:rPr lang="en-GB" sz="1200" b="0" i="1" kern="1200" noProof="0" dirty="0">
                <a:solidFill>
                  <a:schemeClr val="tx1"/>
                </a:solidFill>
                <a:effectLst/>
                <a:latin typeface="Arial" charset="0"/>
                <a:ea typeface="+mn-ea"/>
                <a:cs typeface="+mn-cs"/>
              </a:rPr>
              <a:t>veins</a:t>
            </a:r>
            <a:r>
              <a:rPr lang="en-GB" sz="1200" b="0" i="0" kern="1200" noProof="0" dirty="0">
                <a:solidFill>
                  <a:schemeClr val="tx1"/>
                </a:solidFill>
                <a:effectLst/>
                <a:latin typeface="Arial" charset="0"/>
                <a:ea typeface="+mn-ea"/>
                <a:cs typeface="+mn-cs"/>
              </a:rPr>
              <a:t> have three layers:</a:t>
            </a:r>
          </a:p>
          <a:p>
            <a:pPr algn="just"/>
            <a:r>
              <a:rPr lang="en-GB" sz="1200" b="0" i="0" kern="1200" noProof="0" dirty="0">
                <a:solidFill>
                  <a:schemeClr val="tx1"/>
                </a:solidFill>
                <a:effectLst/>
                <a:latin typeface="Arial" charset="0"/>
                <a:ea typeface="+mn-ea"/>
                <a:cs typeface="+mn-cs"/>
                <a:sym typeface="Symbol"/>
              </a:rPr>
              <a:t>     </a:t>
            </a:r>
            <a:r>
              <a:rPr lang="en-GB" sz="1200" b="0" i="0" kern="1200" noProof="0" dirty="0">
                <a:solidFill>
                  <a:schemeClr val="tx1"/>
                </a:solidFill>
                <a:effectLst/>
                <a:latin typeface="Arial" charset="0"/>
                <a:ea typeface="+mn-ea"/>
                <a:cs typeface="+mn-cs"/>
              </a:rPr>
              <a:t> The inner layer (</a:t>
            </a:r>
            <a:r>
              <a:rPr lang="en-GB" sz="1200" b="0" i="1" kern="1200" noProof="0" dirty="0">
                <a:solidFill>
                  <a:schemeClr val="tx1"/>
                </a:solidFill>
                <a:effectLst/>
                <a:latin typeface="Arial" charset="0"/>
                <a:ea typeface="+mn-ea"/>
                <a:cs typeface="+mn-cs"/>
              </a:rPr>
              <a:t>tunica intima</a:t>
            </a:r>
            <a:r>
              <a:rPr lang="en-GB" sz="1200" b="0" i="0" kern="1200" noProof="0" dirty="0">
                <a:solidFill>
                  <a:schemeClr val="tx1"/>
                </a:solidFill>
                <a:effectLst/>
                <a:latin typeface="Arial" charset="0"/>
                <a:ea typeface="+mn-ea"/>
                <a:cs typeface="+mn-cs"/>
              </a:rPr>
              <a:t>) is the thinnest layer. It is a single layer of flat cells glued by a polysaccharide intercellular matrix, surrounded by a thin layer of </a:t>
            </a:r>
            <a:r>
              <a:rPr lang="en-GB" sz="1200" b="0" i="0" kern="1200" noProof="0" dirty="0" err="1">
                <a:solidFill>
                  <a:schemeClr val="tx1"/>
                </a:solidFill>
                <a:effectLst/>
                <a:latin typeface="Arial" charset="0"/>
                <a:ea typeface="+mn-ea"/>
                <a:cs typeface="+mn-cs"/>
              </a:rPr>
              <a:t>subendothelial</a:t>
            </a:r>
            <a:r>
              <a:rPr lang="en-GB" sz="1200" b="0" i="0" kern="1200" noProof="0" dirty="0">
                <a:solidFill>
                  <a:schemeClr val="tx1"/>
                </a:solidFill>
                <a:effectLst/>
                <a:latin typeface="Arial" charset="0"/>
                <a:ea typeface="+mn-ea"/>
                <a:cs typeface="+mn-cs"/>
              </a:rPr>
              <a:t> connective tissue interlaced with a number of circularly arranged elastic bands called the </a:t>
            </a:r>
            <a:r>
              <a:rPr lang="en-GB" sz="1200" b="0" i="1" kern="1200" noProof="0" dirty="0">
                <a:solidFill>
                  <a:schemeClr val="tx1"/>
                </a:solidFill>
                <a:effectLst/>
                <a:latin typeface="Arial" charset="0"/>
                <a:ea typeface="+mn-ea"/>
                <a:cs typeface="+mn-cs"/>
              </a:rPr>
              <a:t>internal elastic lamina</a:t>
            </a:r>
            <a:r>
              <a:rPr lang="en-GB" sz="1200" b="0" i="0" kern="1200" noProof="0" dirty="0">
                <a:solidFill>
                  <a:schemeClr val="tx1"/>
                </a:solidFill>
                <a:effectLst/>
                <a:latin typeface="Arial" charset="0"/>
                <a:ea typeface="+mn-ea"/>
                <a:cs typeface="+mn-cs"/>
              </a:rPr>
              <a:t>. A thin membrane of elastic </a:t>
            </a:r>
            <a:r>
              <a:rPr lang="en-GB" sz="1200" b="0" i="0" kern="1200" noProof="0" dirty="0" err="1">
                <a:solidFill>
                  <a:schemeClr val="tx1"/>
                </a:solidFill>
                <a:effectLst/>
                <a:latin typeface="Arial" charset="0"/>
                <a:ea typeface="+mn-ea"/>
                <a:cs typeface="+mn-cs"/>
              </a:rPr>
              <a:t>fibers</a:t>
            </a:r>
            <a:r>
              <a:rPr lang="en-GB" sz="1200" b="0" i="0" kern="1200" noProof="0" dirty="0">
                <a:solidFill>
                  <a:schemeClr val="tx1"/>
                </a:solidFill>
                <a:effectLst/>
                <a:latin typeface="Arial" charset="0"/>
                <a:ea typeface="+mn-ea"/>
                <a:cs typeface="+mn-cs"/>
              </a:rPr>
              <a:t> in the tunica intima run parallel to the vessel.</a:t>
            </a:r>
          </a:p>
          <a:p>
            <a:pPr algn="just"/>
            <a:r>
              <a:rPr lang="en-GB" sz="1200" b="0" i="0" kern="1200" noProof="0" dirty="0">
                <a:solidFill>
                  <a:schemeClr val="tx1"/>
                </a:solidFill>
                <a:effectLst/>
                <a:latin typeface="Arial" charset="0"/>
                <a:ea typeface="+mn-ea"/>
                <a:cs typeface="+mn-cs"/>
                <a:sym typeface="Symbol"/>
              </a:rPr>
              <a:t>      </a:t>
            </a:r>
            <a:r>
              <a:rPr lang="en-GB" sz="1200" b="0" i="0" kern="1200" noProof="0" dirty="0">
                <a:solidFill>
                  <a:schemeClr val="tx1"/>
                </a:solidFill>
                <a:effectLst/>
                <a:latin typeface="Arial" charset="0"/>
                <a:ea typeface="+mn-ea"/>
                <a:cs typeface="+mn-cs"/>
              </a:rPr>
              <a:t>The middle layer (</a:t>
            </a:r>
            <a:r>
              <a:rPr lang="en-GB" sz="1200" b="0" i="1" kern="1200" noProof="0" dirty="0">
                <a:solidFill>
                  <a:schemeClr val="tx1"/>
                </a:solidFill>
                <a:effectLst/>
                <a:latin typeface="Arial" charset="0"/>
                <a:ea typeface="+mn-ea"/>
                <a:cs typeface="+mn-cs"/>
              </a:rPr>
              <a:t>tunica</a:t>
            </a:r>
            <a:r>
              <a:rPr lang="en-GB" sz="1200" b="0" i="1" kern="1200" baseline="0" noProof="0" dirty="0">
                <a:solidFill>
                  <a:schemeClr val="tx1"/>
                </a:solidFill>
                <a:effectLst/>
                <a:latin typeface="Arial" charset="0"/>
                <a:ea typeface="+mn-ea"/>
                <a:cs typeface="+mn-cs"/>
              </a:rPr>
              <a:t> media</a:t>
            </a:r>
            <a:r>
              <a:rPr lang="en-GB" sz="1200" b="0" i="0" kern="1200" baseline="0" noProof="0" dirty="0">
                <a:solidFill>
                  <a:schemeClr val="tx1"/>
                </a:solidFill>
                <a:effectLst/>
                <a:latin typeface="Arial" charset="0"/>
                <a:ea typeface="+mn-ea"/>
                <a:cs typeface="+mn-cs"/>
              </a:rPr>
              <a:t>) </a:t>
            </a:r>
            <a:r>
              <a:rPr lang="en-GB" sz="1200" b="0" i="0" kern="1200" noProof="0" dirty="0">
                <a:solidFill>
                  <a:schemeClr val="tx1"/>
                </a:solidFill>
                <a:effectLst/>
                <a:latin typeface="Arial" charset="0"/>
                <a:ea typeface="+mn-ea"/>
                <a:cs typeface="+mn-cs"/>
              </a:rPr>
              <a:t>is the thickest layer in arteries. It consists of circularly arranged elastic </a:t>
            </a:r>
            <a:r>
              <a:rPr lang="en-GB" sz="1200" b="0" i="0" kern="1200" noProof="0" dirty="0" err="1">
                <a:solidFill>
                  <a:schemeClr val="tx1"/>
                </a:solidFill>
                <a:effectLst/>
                <a:latin typeface="Arial" charset="0"/>
                <a:ea typeface="+mn-ea"/>
                <a:cs typeface="+mn-cs"/>
              </a:rPr>
              <a:t>fiber</a:t>
            </a:r>
            <a:r>
              <a:rPr lang="en-GB" sz="1200" b="0" i="0" kern="1200" noProof="0" dirty="0">
                <a:solidFill>
                  <a:schemeClr val="tx1"/>
                </a:solidFill>
                <a:effectLst/>
                <a:latin typeface="Arial" charset="0"/>
                <a:ea typeface="+mn-ea"/>
                <a:cs typeface="+mn-cs"/>
              </a:rPr>
              <a:t>, connective tissue, polysaccharide substances, the second and third layer are separated by another thick elastic band called external elastic lamina. The tunica media may (especially in arteries) be rich in vascular smooth muscle, which controls the </a:t>
            </a:r>
            <a:r>
              <a:rPr lang="en-GB" sz="1200" b="0" i="0" kern="1200" noProof="0" dirty="0" err="1">
                <a:solidFill>
                  <a:schemeClr val="tx1"/>
                </a:solidFill>
                <a:effectLst/>
                <a:latin typeface="Arial" charset="0"/>
                <a:ea typeface="+mn-ea"/>
                <a:cs typeface="+mn-cs"/>
              </a:rPr>
              <a:t>caliber</a:t>
            </a:r>
            <a:r>
              <a:rPr lang="en-GB" sz="1200" b="0" i="0" kern="1200" noProof="0" dirty="0">
                <a:solidFill>
                  <a:schemeClr val="tx1"/>
                </a:solidFill>
                <a:effectLst/>
                <a:latin typeface="Arial" charset="0"/>
                <a:ea typeface="+mn-ea"/>
                <a:cs typeface="+mn-cs"/>
              </a:rPr>
              <a:t> of the vessel. Veins don't have the external elastic lamina, but only an internal one. The tunica media is thicker in the arteries than in the veins.</a:t>
            </a:r>
          </a:p>
          <a:p>
            <a:r>
              <a:rPr lang="en-GB" sz="1200" b="0" i="0" kern="1200" noProof="0" dirty="0">
                <a:solidFill>
                  <a:schemeClr val="tx1"/>
                </a:solidFill>
                <a:effectLst/>
                <a:latin typeface="Arial" charset="0"/>
                <a:ea typeface="+mn-ea"/>
                <a:cs typeface="+mn-cs"/>
                <a:sym typeface="Symbol"/>
              </a:rPr>
              <a:t>    </a:t>
            </a:r>
            <a:r>
              <a:rPr lang="en-GB" sz="1200" b="0" i="0" kern="1200" baseline="0" noProof="0" dirty="0">
                <a:solidFill>
                  <a:schemeClr val="tx1"/>
                </a:solidFill>
                <a:effectLst/>
                <a:latin typeface="Arial" charset="0"/>
                <a:ea typeface="+mn-ea"/>
                <a:cs typeface="+mn-cs"/>
                <a:sym typeface="Symbol"/>
              </a:rPr>
              <a:t> </a:t>
            </a:r>
            <a:r>
              <a:rPr lang="en-GB" sz="1200" b="0" i="0" kern="1200" noProof="0" dirty="0">
                <a:solidFill>
                  <a:schemeClr val="tx1"/>
                </a:solidFill>
                <a:effectLst/>
                <a:latin typeface="Arial" charset="0"/>
                <a:ea typeface="+mn-ea"/>
                <a:cs typeface="+mn-cs"/>
                <a:sym typeface="Symbol"/>
              </a:rPr>
              <a:t> </a:t>
            </a:r>
            <a:r>
              <a:rPr lang="en-GB" sz="1200" b="0" i="0" kern="1200" noProof="0" dirty="0">
                <a:solidFill>
                  <a:schemeClr val="tx1"/>
                </a:solidFill>
                <a:effectLst/>
                <a:latin typeface="Arial" charset="0"/>
                <a:ea typeface="+mn-ea"/>
                <a:cs typeface="+mn-cs"/>
              </a:rPr>
              <a:t>The outer layer (tunica adventitia) is the thickest layer in veins. It is entirely made of connective tissue. It also contains nerves that supply the vessel as well as nutrient capillaries (vasa </a:t>
            </a:r>
            <a:r>
              <a:rPr lang="en-GB" sz="1200" b="0" i="0" kern="1200" noProof="0" dirty="0" err="1">
                <a:solidFill>
                  <a:schemeClr val="tx1"/>
                </a:solidFill>
                <a:effectLst/>
                <a:latin typeface="Arial" charset="0"/>
                <a:ea typeface="+mn-ea"/>
                <a:cs typeface="+mn-cs"/>
              </a:rPr>
              <a:t>vasorum</a:t>
            </a:r>
            <a:r>
              <a:rPr lang="en-GB" sz="1200" b="0" i="0" kern="1200" noProof="0" dirty="0">
                <a:solidFill>
                  <a:schemeClr val="tx1"/>
                </a:solidFill>
                <a:effectLst/>
                <a:latin typeface="Arial" charset="0"/>
                <a:ea typeface="+mn-ea"/>
                <a:cs typeface="+mn-cs"/>
              </a:rPr>
              <a:t>) in the larger blood vessels.</a:t>
            </a:r>
          </a:p>
          <a:p>
            <a:endParaRPr lang="en-GB" sz="1200" b="0" i="0" kern="1200" dirty="0">
              <a:solidFill>
                <a:schemeClr val="tx1"/>
              </a:solidFill>
              <a:effectLst/>
              <a:latin typeface="Arial" charset="0"/>
              <a:ea typeface="+mn-ea"/>
              <a:cs typeface="+mn-cs"/>
            </a:endParaRPr>
          </a:p>
          <a:p>
            <a:pPr algn="just"/>
            <a:r>
              <a:rPr lang="en-GB" sz="1200" b="0" i="1" u="none" strike="noStrike" kern="1200" noProof="0" dirty="0">
                <a:solidFill>
                  <a:schemeClr val="tx1"/>
                </a:solidFill>
                <a:effectLst/>
                <a:latin typeface="Arial" charset="0"/>
                <a:ea typeface="+mn-ea"/>
                <a:cs typeface="+mn-cs"/>
              </a:rPr>
              <a:t>Capillaries</a:t>
            </a:r>
            <a:r>
              <a:rPr lang="en-GB" sz="1200" b="0" i="0" kern="1200" noProof="0" dirty="0">
                <a:solidFill>
                  <a:schemeClr val="tx1"/>
                </a:solidFill>
                <a:effectLst/>
                <a:latin typeface="Arial" charset="0"/>
                <a:ea typeface="+mn-ea"/>
                <a:cs typeface="+mn-cs"/>
              </a:rPr>
              <a:t> consist of a single layer of </a:t>
            </a:r>
            <a:r>
              <a:rPr lang="en-GB" sz="1200" b="0" i="1" kern="1200" noProof="0" dirty="0">
                <a:solidFill>
                  <a:schemeClr val="tx1"/>
                </a:solidFill>
                <a:effectLst/>
                <a:latin typeface="Arial" charset="0"/>
                <a:ea typeface="+mn-ea"/>
                <a:cs typeface="+mn-cs"/>
              </a:rPr>
              <a:t>endothelial cells</a:t>
            </a:r>
            <a:r>
              <a:rPr lang="en-GB" sz="1200" b="0" i="0" kern="1200" noProof="0" dirty="0">
                <a:solidFill>
                  <a:schemeClr val="tx1"/>
                </a:solidFill>
                <a:effectLst/>
                <a:latin typeface="Arial" charset="0"/>
                <a:ea typeface="+mn-ea"/>
                <a:cs typeface="+mn-cs"/>
              </a:rPr>
              <a:t> with a supporting </a:t>
            </a:r>
            <a:r>
              <a:rPr lang="en-GB" sz="1200" b="0" i="0" kern="1200" noProof="0" dirty="0" err="1">
                <a:solidFill>
                  <a:schemeClr val="tx1"/>
                </a:solidFill>
                <a:effectLst/>
                <a:latin typeface="Arial" charset="0"/>
                <a:ea typeface="+mn-ea"/>
                <a:cs typeface="+mn-cs"/>
              </a:rPr>
              <a:t>subendothelium</a:t>
            </a:r>
            <a:r>
              <a:rPr lang="en-GB" sz="1200" b="0" i="0" kern="1200" noProof="0" dirty="0">
                <a:solidFill>
                  <a:schemeClr val="tx1"/>
                </a:solidFill>
                <a:effectLst/>
                <a:latin typeface="Arial" charset="0"/>
                <a:ea typeface="+mn-ea"/>
                <a:cs typeface="+mn-cs"/>
              </a:rPr>
              <a:t> consisting of a </a:t>
            </a:r>
            <a:r>
              <a:rPr lang="en-GB" sz="1200" b="0" i="1" kern="1200" noProof="0" dirty="0">
                <a:solidFill>
                  <a:schemeClr val="tx1"/>
                </a:solidFill>
                <a:effectLst/>
                <a:latin typeface="Arial" charset="0"/>
                <a:ea typeface="+mn-ea"/>
                <a:cs typeface="+mn-cs"/>
              </a:rPr>
              <a:t>basement membrane </a:t>
            </a:r>
            <a:r>
              <a:rPr lang="en-GB" sz="1200" b="0" i="0" kern="1200" noProof="0" dirty="0">
                <a:solidFill>
                  <a:schemeClr val="tx1"/>
                </a:solidFill>
                <a:effectLst/>
                <a:latin typeface="Arial" charset="0"/>
                <a:ea typeface="+mn-ea"/>
                <a:cs typeface="+mn-cs"/>
              </a:rPr>
              <a:t> and </a:t>
            </a:r>
            <a:r>
              <a:rPr lang="en-GB" sz="1200" b="0" i="1" kern="1200" noProof="0" dirty="0">
                <a:solidFill>
                  <a:schemeClr val="tx1"/>
                </a:solidFill>
                <a:effectLst/>
                <a:latin typeface="Arial" charset="0"/>
                <a:ea typeface="+mn-ea"/>
                <a:cs typeface="+mn-cs"/>
              </a:rPr>
              <a:t>connective tissue</a:t>
            </a:r>
            <a:r>
              <a:rPr lang="en-GB" sz="1200" b="0" i="0" kern="1200" noProof="0" dirty="0">
                <a:solidFill>
                  <a:schemeClr val="tx1"/>
                </a:solidFill>
                <a:effectLst/>
                <a:latin typeface="Arial" charset="0"/>
                <a:ea typeface="+mn-ea"/>
                <a:cs typeface="+mn-cs"/>
              </a:rPr>
              <a:t>. </a:t>
            </a:r>
            <a:r>
              <a:rPr lang="en-GB" altLang="cs-CZ" noProof="0" dirty="0"/>
              <a:t>Length of the capillaries is most often between 0.5  and 1 mm. T</a:t>
            </a:r>
            <a:r>
              <a:rPr lang="en-GB" altLang="cs-CZ" baseline="0" noProof="0" dirty="0"/>
              <a:t>he basic characteristics of the capillaries allowing the efficient exchange of solutes between the capillary and interstitial space are summarised</a:t>
            </a:r>
            <a:r>
              <a:rPr lang="cs-CZ" altLang="cs-CZ" baseline="0" noProof="0" dirty="0"/>
              <a:t> on </a:t>
            </a:r>
            <a:r>
              <a:rPr lang="en-GB" altLang="cs-CZ" baseline="0" noProof="0" dirty="0"/>
              <a:t>the slide.</a:t>
            </a:r>
            <a:endParaRPr lang="en-GB" altLang="cs-CZ" noProof="0" dirty="0"/>
          </a:p>
          <a:p>
            <a:endParaRPr lang="cs-CZ" sz="1200" b="0" i="0" kern="1200" dirty="0">
              <a:solidFill>
                <a:schemeClr val="tx1"/>
              </a:solidFill>
              <a:effectLst/>
              <a:latin typeface="Arial" charset="0"/>
              <a:ea typeface="+mn-ea"/>
              <a:cs typeface="+mn-cs"/>
            </a:endParaRPr>
          </a:p>
          <a:p>
            <a:r>
              <a:rPr lang="cs-CZ" sz="1200" b="0" i="0" kern="1200" dirty="0" err="1">
                <a:solidFill>
                  <a:schemeClr val="tx1"/>
                </a:solidFill>
                <a:effectLst/>
                <a:latin typeface="Arial" charset="0"/>
                <a:ea typeface="+mn-ea"/>
                <a:cs typeface="+mn-cs"/>
              </a:rPr>
              <a:t>Note</a:t>
            </a:r>
            <a:r>
              <a:rPr lang="cs-CZ" sz="1200" b="0" i="0" kern="120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The total length of capillaries in the human body is estimated at 96 000 km</a:t>
            </a:r>
            <a:r>
              <a:rPr lang="cs-CZ" sz="1200" b="0" i="0" kern="1200" dirty="0">
                <a:solidFill>
                  <a:schemeClr val="tx1"/>
                </a:solidFill>
                <a:effectLst/>
                <a:latin typeface="Arial" charset="0"/>
                <a:ea typeface="+mn-ea"/>
                <a:cs typeface="+mn-cs"/>
              </a:rPr>
              <a:t>!</a:t>
            </a:r>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3</a:t>
            </a:fld>
            <a:endParaRPr lang="cs-CZ" altLang="cs-CZ"/>
          </a:p>
        </p:txBody>
      </p:sp>
    </p:spTree>
    <p:extLst>
      <p:ext uri="{BB962C8B-B14F-4D97-AF65-F5344CB8AC3E}">
        <p14:creationId xmlns:p14="http://schemas.microsoft.com/office/powerpoint/2010/main" val="3236366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spcAft>
                <a:spcPts val="0"/>
              </a:spcAft>
            </a:pPr>
            <a:r>
              <a:rPr lang="en-GB" sz="1200" b="1" i="0" u="none" strike="noStrike" kern="1200" baseline="0" noProof="0" dirty="0">
                <a:solidFill>
                  <a:schemeClr val="tx1"/>
                </a:solidFill>
                <a:latin typeface="Arial" charset="0"/>
                <a:ea typeface="+mn-ea"/>
                <a:cs typeface="+mn-cs"/>
              </a:rPr>
              <a:t>Passageways allowing transport of fluid and solutes through capillary wall </a:t>
            </a:r>
          </a:p>
          <a:p>
            <a:pPr>
              <a:spcBef>
                <a:spcPts val="600"/>
              </a:spcBef>
            </a:pPr>
            <a:r>
              <a:rPr lang="en-GB" sz="1200" b="0" i="1" u="none" strike="noStrike" kern="1200" baseline="0" dirty="0">
                <a:solidFill>
                  <a:schemeClr val="tx1"/>
                </a:solidFill>
                <a:latin typeface="Arial" charset="0"/>
                <a:ea typeface="+mn-ea"/>
                <a:cs typeface="+mn-cs"/>
              </a:rPr>
              <a:t>    </a:t>
            </a:r>
            <a:endParaRPr lang="cs-CZ" sz="1200" b="0" i="1" u="none" strike="noStrike" kern="1200" baseline="0" dirty="0">
              <a:solidFill>
                <a:schemeClr val="tx1"/>
              </a:solidFill>
              <a:latin typeface="Arial" charset="0"/>
              <a:ea typeface="+mn-ea"/>
              <a:cs typeface="+mn-cs"/>
            </a:endParaRPr>
          </a:p>
          <a:p>
            <a:pPr algn="just">
              <a:spcBef>
                <a:spcPts val="600"/>
              </a:spcBef>
            </a:pPr>
            <a:r>
              <a:rPr lang="en-GB" sz="1200" b="1" i="1" u="none" strike="noStrike" kern="1200" baseline="0" noProof="0" dirty="0">
                <a:solidFill>
                  <a:schemeClr val="tx1"/>
                </a:solidFill>
                <a:latin typeface="Arial" charset="0"/>
                <a:ea typeface="+mn-ea"/>
                <a:cs typeface="+mn-cs"/>
              </a:rPr>
              <a:t>Intercellular clefts. </a:t>
            </a:r>
            <a:r>
              <a:rPr lang="en-GB" sz="1200" b="0" i="0" u="none" strike="noStrike" kern="1200" baseline="0" noProof="0" dirty="0">
                <a:solidFill>
                  <a:schemeClr val="tx1"/>
                </a:solidFill>
                <a:latin typeface="Arial" charset="0"/>
                <a:ea typeface="+mn-ea"/>
                <a:cs typeface="+mn-cs"/>
              </a:rPr>
              <a:t>Very small passageways connecting the interior of the capillary with the exterior. Each cleft is interrupted periodically by short ridges of protein attachments that hold the endothelial cells together, but between these ridges fluid can percolate freely through the cleft. The cleft normally has a uniform spacing with a width of about 6 to 7 </a:t>
            </a:r>
            <a:r>
              <a:rPr lang="en-GB" sz="1200" b="0" i="0" u="none" strike="noStrike" kern="1200" baseline="0" noProof="0" dirty="0" err="1">
                <a:solidFill>
                  <a:schemeClr val="tx1"/>
                </a:solidFill>
                <a:latin typeface="Arial" charset="0"/>
                <a:ea typeface="+mn-ea"/>
                <a:cs typeface="+mn-cs"/>
              </a:rPr>
              <a:t>nanometers</a:t>
            </a:r>
            <a:r>
              <a:rPr lang="en-GB" sz="1200" b="0" i="0" u="none" strike="noStrike" kern="1200" baseline="0" noProof="0" dirty="0">
                <a:solidFill>
                  <a:schemeClr val="tx1"/>
                </a:solidFill>
                <a:latin typeface="Arial" charset="0"/>
                <a:ea typeface="+mn-ea"/>
                <a:cs typeface="+mn-cs"/>
              </a:rPr>
              <a:t>.</a:t>
            </a:r>
          </a:p>
          <a:p>
            <a:pPr algn="just"/>
            <a:r>
              <a:rPr lang="en-GB" altLang="cs-CZ" sz="1200" b="0" i="0" u="none" strike="noStrike" kern="1200" baseline="0" noProof="0" dirty="0">
                <a:solidFill>
                  <a:schemeClr val="tx1"/>
                </a:solidFill>
                <a:latin typeface="Arial" charset="0"/>
                <a:ea typeface="+mn-ea"/>
                <a:cs typeface="+mn-cs"/>
              </a:rPr>
              <a:t>     </a:t>
            </a:r>
            <a:r>
              <a:rPr lang="en-GB" sz="1200" b="0" i="0" u="none" strike="noStrike" kern="1200" baseline="0" noProof="0" dirty="0">
                <a:solidFill>
                  <a:schemeClr val="tx1"/>
                </a:solidFill>
                <a:latin typeface="Arial" charset="0"/>
                <a:ea typeface="+mn-ea"/>
                <a:cs typeface="+mn-cs"/>
              </a:rPr>
              <a:t>Because the intercellular clefts are located only at the edges of the endothelial cells, they usually represent no more than 1/1000 of the total surface area of the capillary wall. Nevertheless, the rate of thermal motion of water molecules as well as most water-soluble ions and small solutes is so rapid that all of these diffuse with ease between the interior and exterior of the capillaries through the clefts. Intercellular clefts can be typically found in so called </a:t>
            </a:r>
            <a:r>
              <a:rPr lang="en-GB" sz="1200" b="0" i="1" u="none" strike="noStrike" kern="1200" baseline="0" noProof="0" dirty="0">
                <a:solidFill>
                  <a:schemeClr val="tx1"/>
                </a:solidFill>
                <a:latin typeface="Arial" charset="0"/>
                <a:ea typeface="+mn-ea"/>
                <a:cs typeface="+mn-cs"/>
              </a:rPr>
              <a:t>continuous capillaries</a:t>
            </a:r>
            <a:r>
              <a:rPr lang="en-GB" sz="1200" b="0" i="0" u="none" strike="noStrike" kern="1200" baseline="0" noProof="0" dirty="0">
                <a:solidFill>
                  <a:schemeClr val="tx1"/>
                </a:solidFill>
                <a:latin typeface="Arial" charset="0"/>
                <a:ea typeface="+mn-ea"/>
                <a:cs typeface="+mn-cs"/>
              </a:rPr>
              <a:t>, e.g. in the brain or skeletal muscle.</a:t>
            </a:r>
          </a:p>
          <a:p>
            <a:pPr algn="just"/>
            <a:endParaRPr lang="cs-CZ" sz="1200" b="1" i="1" u="none" strike="noStrike" kern="1200" baseline="0" dirty="0">
              <a:solidFill>
                <a:schemeClr val="tx1"/>
              </a:solidFill>
              <a:latin typeface="Arial" charset="0"/>
              <a:ea typeface="+mn-ea"/>
              <a:cs typeface="+mn-cs"/>
            </a:endParaRPr>
          </a:p>
          <a:p>
            <a:pPr algn="just"/>
            <a:r>
              <a:rPr lang="en-GB" sz="1200" b="1" i="1" u="none" strike="noStrike" kern="1200" baseline="0" dirty="0">
                <a:solidFill>
                  <a:schemeClr val="tx1"/>
                </a:solidFill>
                <a:latin typeface="Arial" charset="0"/>
                <a:ea typeface="+mn-ea"/>
                <a:cs typeface="+mn-cs"/>
              </a:rPr>
              <a:t>Fenestrations. </a:t>
            </a:r>
            <a:r>
              <a:rPr lang="en-GB" sz="1200" b="0" i="0" u="none" strike="noStrike" kern="1200" baseline="0" dirty="0">
                <a:solidFill>
                  <a:schemeClr val="tx1"/>
                </a:solidFill>
                <a:latin typeface="Arial" charset="0"/>
                <a:ea typeface="+mn-ea"/>
                <a:cs typeface="+mn-cs"/>
              </a:rPr>
              <a:t>Passageways </a:t>
            </a:r>
            <a:r>
              <a:rPr lang="en-GB" sz="1200" b="0" i="0" u="none" strike="noStrike" kern="1200" baseline="0" noProof="0" dirty="0">
                <a:solidFill>
                  <a:schemeClr val="tx1"/>
                </a:solidFill>
                <a:latin typeface="Arial" charset="0"/>
                <a:ea typeface="+mn-ea"/>
                <a:cs typeface="+mn-cs"/>
              </a:rPr>
              <a:t>through endothelial cells </a:t>
            </a:r>
            <a:r>
              <a:rPr lang="en-GB" sz="1200" b="0" i="0" kern="1200" dirty="0">
                <a:solidFill>
                  <a:schemeClr val="tx1"/>
                </a:solidFill>
                <a:effectLst/>
                <a:latin typeface="Arial" charset="0"/>
                <a:ea typeface="+mn-ea"/>
                <a:cs typeface="+mn-cs"/>
              </a:rPr>
              <a:t>allowing the exchange of larger molecules. </a:t>
            </a:r>
            <a:r>
              <a:rPr lang="en-GB" sz="1200" b="0" i="1" kern="1200" dirty="0">
                <a:solidFill>
                  <a:schemeClr val="tx1"/>
                </a:solidFill>
                <a:effectLst/>
                <a:latin typeface="Arial" charset="0"/>
                <a:ea typeface="+mn-ea"/>
                <a:cs typeface="+mn-cs"/>
              </a:rPr>
              <a:t>Fenestrated capillaries </a:t>
            </a:r>
            <a:r>
              <a:rPr lang="en-GB" sz="1200" b="0" i="0" kern="1200" dirty="0">
                <a:solidFill>
                  <a:schemeClr val="tx1"/>
                </a:solidFill>
                <a:effectLst/>
                <a:latin typeface="Arial" charset="0"/>
                <a:ea typeface="+mn-ea"/>
                <a:cs typeface="+mn-cs"/>
              </a:rPr>
              <a:t>are “leakier” than continuous capillaries and can be found e.g. in kidneys where </a:t>
            </a:r>
            <a:r>
              <a:rPr lang="en-GB" sz="1200" b="0" i="0" u="none" strike="noStrike" kern="1200" baseline="0" dirty="0">
                <a:solidFill>
                  <a:schemeClr val="tx1"/>
                </a:solidFill>
                <a:latin typeface="Arial" charset="0"/>
                <a:ea typeface="+mn-ea"/>
                <a:cs typeface="+mn-cs"/>
              </a:rPr>
              <a:t>numerous small oval windows called </a:t>
            </a:r>
            <a:r>
              <a:rPr lang="en-GB" sz="1200" b="0" i="1" u="none" strike="noStrike" kern="1200" baseline="0" dirty="0">
                <a:solidFill>
                  <a:schemeClr val="tx1"/>
                </a:solidFill>
                <a:latin typeface="Arial" charset="0"/>
                <a:ea typeface="+mn-ea"/>
                <a:cs typeface="+mn-cs"/>
              </a:rPr>
              <a:t>fenestrae </a:t>
            </a:r>
            <a:r>
              <a:rPr lang="en-GB" sz="1200" b="0" i="0" u="none" strike="noStrike" kern="1200" baseline="0" dirty="0">
                <a:solidFill>
                  <a:schemeClr val="tx1"/>
                </a:solidFill>
                <a:latin typeface="Arial" charset="0"/>
                <a:ea typeface="+mn-ea"/>
                <a:cs typeface="+mn-cs"/>
              </a:rPr>
              <a:t>penetrate all the way through the middle of the endothelial cells, so that tremendous amounts of small molecular and ionic substances (but not the large molecules of the plasma proteins) can filter through the glomeruli without having to pass through the clefts between the endothelial cells. The </a:t>
            </a:r>
            <a:r>
              <a:rPr lang="en-GB" sz="1200" b="0" i="1" u="none" strike="noStrike" kern="1200" baseline="0" dirty="0">
                <a:solidFill>
                  <a:schemeClr val="tx1"/>
                </a:solidFill>
                <a:latin typeface="Arial" charset="0"/>
                <a:ea typeface="+mn-ea"/>
                <a:cs typeface="+mn-cs"/>
              </a:rPr>
              <a:t>fenestrated capillaries </a:t>
            </a:r>
            <a:r>
              <a:rPr lang="en-GB" sz="1200" b="0" i="0" u="none" strike="noStrike" kern="1200" baseline="0" dirty="0">
                <a:solidFill>
                  <a:schemeClr val="tx1"/>
                </a:solidFill>
                <a:latin typeface="Arial" charset="0"/>
                <a:ea typeface="+mn-ea"/>
                <a:cs typeface="+mn-cs"/>
              </a:rPr>
              <a:t>are also present in the endocrine glands, intestines or pancreas</a:t>
            </a:r>
            <a:r>
              <a:rPr lang="en-GB" sz="1200" b="0" i="0" kern="1200" dirty="0">
                <a:solidFill>
                  <a:schemeClr val="tx1"/>
                </a:solidFill>
                <a:effectLst/>
                <a:latin typeface="Arial" charset="0"/>
                <a:ea typeface="+mn-ea"/>
                <a:cs typeface="+mn-cs"/>
              </a:rPr>
              <a:t>.</a:t>
            </a:r>
            <a:endParaRPr lang="en-GB" sz="1200" b="0" i="0" u="none" strike="noStrike" kern="1200" baseline="0" dirty="0">
              <a:solidFill>
                <a:schemeClr val="tx1"/>
              </a:solidFill>
              <a:latin typeface="Arial" charset="0"/>
              <a:ea typeface="+mn-ea"/>
              <a:cs typeface="+mn-cs"/>
            </a:endParaRPr>
          </a:p>
          <a:p>
            <a:pPr algn="just"/>
            <a:r>
              <a:rPr lang="en-GB" sz="1200" b="0" i="0" u="none" strike="noStrike" kern="1200" baseline="0" dirty="0">
                <a:solidFill>
                  <a:schemeClr val="tx1"/>
                </a:solidFill>
                <a:latin typeface="Arial" charset="0"/>
                <a:ea typeface="+mn-ea"/>
                <a:cs typeface="+mn-cs"/>
              </a:rPr>
              <a:t>     </a:t>
            </a:r>
          </a:p>
          <a:p>
            <a:pPr algn="just"/>
            <a:r>
              <a:rPr lang="en-GB" sz="1200" b="0" i="0" u="none" strike="noStrike" kern="1200" baseline="0" dirty="0">
                <a:solidFill>
                  <a:schemeClr val="tx1"/>
                </a:solidFill>
                <a:latin typeface="Arial" charset="0"/>
                <a:ea typeface="+mn-ea"/>
                <a:cs typeface="+mn-cs"/>
              </a:rPr>
              <a:t>Note: A special type of </a:t>
            </a:r>
            <a:r>
              <a:rPr lang="en-GB" sz="1200" b="0" i="1" u="none" strike="noStrike" kern="1200" baseline="0" dirty="0">
                <a:solidFill>
                  <a:schemeClr val="tx1"/>
                </a:solidFill>
                <a:latin typeface="Arial" charset="0"/>
                <a:ea typeface="+mn-ea"/>
                <a:cs typeface="+mn-cs"/>
              </a:rPr>
              <a:t>large pores </a:t>
            </a:r>
            <a:r>
              <a:rPr lang="en-GB" sz="1200" b="0" i="0" u="none" strike="noStrike" kern="1200" baseline="0" dirty="0">
                <a:solidFill>
                  <a:schemeClr val="tx1"/>
                </a:solidFill>
                <a:latin typeface="Arial" charset="0"/>
                <a:ea typeface="+mn-ea"/>
                <a:cs typeface="+mn-cs"/>
              </a:rPr>
              <a:t>between </a:t>
            </a:r>
            <a:r>
              <a:rPr lang="en-GB" sz="1200" b="0" i="0" u="none" strike="noStrike" kern="1200" baseline="0" noProof="0" dirty="0">
                <a:solidFill>
                  <a:schemeClr val="tx1"/>
                </a:solidFill>
                <a:latin typeface="Arial" charset="0"/>
                <a:ea typeface="+mn-ea"/>
                <a:cs typeface="+mn-cs"/>
              </a:rPr>
              <a:t>endothelial cells can be found is </a:t>
            </a:r>
            <a:r>
              <a:rPr lang="en-GB" sz="1200" b="0" i="1" kern="1200" dirty="0">
                <a:solidFill>
                  <a:schemeClr val="tx1"/>
                </a:solidFill>
                <a:effectLst/>
                <a:latin typeface="Arial" charset="0"/>
                <a:ea typeface="+mn-ea"/>
                <a:cs typeface="+mn-cs"/>
              </a:rPr>
              <a:t>sinusoidal capillaries</a:t>
            </a:r>
            <a:r>
              <a:rPr lang="en-GB" sz="1200" b="0" i="0" kern="1200" dirty="0">
                <a:solidFill>
                  <a:schemeClr val="tx1"/>
                </a:solidFill>
                <a:effectLst/>
                <a:latin typeface="Arial" charset="0"/>
                <a:ea typeface="+mn-ea"/>
                <a:cs typeface="+mn-cs"/>
              </a:rPr>
              <a:t> or </a:t>
            </a:r>
            <a:r>
              <a:rPr lang="en-GB" sz="1200" b="0" i="1" kern="1200" dirty="0">
                <a:solidFill>
                  <a:schemeClr val="tx1"/>
                </a:solidFill>
                <a:effectLst/>
                <a:latin typeface="Arial" charset="0"/>
                <a:ea typeface="+mn-ea"/>
                <a:cs typeface="+mn-cs"/>
              </a:rPr>
              <a:t>discontinuous capillaries</a:t>
            </a:r>
            <a:r>
              <a:rPr lang="en-GB" sz="1200" b="0" i="0" kern="1200" dirty="0">
                <a:solidFill>
                  <a:schemeClr val="tx1"/>
                </a:solidFill>
                <a:effectLst/>
                <a:latin typeface="Arial" charset="0"/>
                <a:ea typeface="+mn-ea"/>
                <a:cs typeface="+mn-cs"/>
              </a:rPr>
              <a:t>. In </a:t>
            </a:r>
            <a:r>
              <a:rPr lang="en-GB" sz="1200" b="0" i="0" u="none" strike="noStrike" kern="1200" baseline="0" dirty="0">
                <a:solidFill>
                  <a:schemeClr val="tx1"/>
                </a:solidFill>
                <a:latin typeface="Arial" charset="0"/>
                <a:ea typeface="+mn-ea"/>
                <a:cs typeface="+mn-cs"/>
              </a:rPr>
              <a:t>these capillaries, the pores between the endothelial cells are wide open, so that almost all dissolved substances of the plasma, including the plasma proteins, can pass from the blood into the interstitial space.  Such a large pores can be found e.g. in capillaries of the liver or bone marrow.</a:t>
            </a:r>
          </a:p>
          <a:p>
            <a:pPr algn="just"/>
            <a:endParaRPr lang="en-GB" sz="1200" b="0" i="0" u="none" strike="noStrike" kern="1200" baseline="0" dirty="0">
              <a:solidFill>
                <a:schemeClr val="tx1"/>
              </a:solidFill>
              <a:latin typeface="Arial" charset="0"/>
              <a:ea typeface="+mn-ea"/>
              <a:cs typeface="+mn-cs"/>
            </a:endParaRPr>
          </a:p>
          <a:p>
            <a:pPr algn="just"/>
            <a:r>
              <a:rPr lang="en-GB" sz="1200" b="1" i="1" u="none" strike="noStrike" kern="1200" baseline="0" noProof="0" dirty="0" err="1">
                <a:solidFill>
                  <a:schemeClr val="tx1"/>
                </a:solidFill>
                <a:latin typeface="Arial" charset="0"/>
                <a:ea typeface="+mn-ea"/>
                <a:cs typeface="+mn-cs"/>
              </a:rPr>
              <a:t>Plasmalemmal</a:t>
            </a:r>
            <a:r>
              <a:rPr lang="en-GB" sz="1200" b="1" i="1" u="none" strike="noStrike" kern="1200" baseline="0" noProof="0" dirty="0">
                <a:solidFill>
                  <a:schemeClr val="tx1"/>
                </a:solidFill>
                <a:latin typeface="Arial" charset="0"/>
                <a:ea typeface="+mn-ea"/>
                <a:cs typeface="+mn-cs"/>
              </a:rPr>
              <a:t> vesicles. </a:t>
            </a:r>
            <a:r>
              <a:rPr lang="en-GB" sz="1200" b="0" i="0" u="none" strike="noStrike" kern="1200" baseline="0" noProof="0" dirty="0">
                <a:solidFill>
                  <a:schemeClr val="tx1"/>
                </a:solidFill>
                <a:latin typeface="Arial" charset="0"/>
                <a:ea typeface="+mn-ea"/>
                <a:cs typeface="+mn-cs"/>
              </a:rPr>
              <a:t>The </a:t>
            </a:r>
            <a:r>
              <a:rPr lang="en-GB" sz="1200" b="0" i="0" kern="1200" noProof="0" dirty="0">
                <a:solidFill>
                  <a:schemeClr val="tx1"/>
                </a:solidFill>
                <a:effectLst/>
                <a:latin typeface="Arial" charset="0"/>
                <a:ea typeface="+mn-ea"/>
                <a:cs typeface="+mn-cs"/>
              </a:rPr>
              <a:t>larger molecules such as albumin and other large proteins pass </a:t>
            </a:r>
            <a:r>
              <a:rPr lang="en-GB" sz="1200" b="0" i="0" kern="1200" noProof="0" dirty="0">
                <a:solidFill>
                  <a:schemeClr val="tx1"/>
                </a:solidFill>
                <a:effectLst/>
              </a:rPr>
              <a:t>through the endothelial cells by means of </a:t>
            </a:r>
            <a:r>
              <a:rPr lang="en-GB" sz="1200" b="0" i="0" kern="1200" noProof="0" dirty="0" err="1">
                <a:solidFill>
                  <a:schemeClr val="tx1"/>
                </a:solidFill>
                <a:effectLst/>
              </a:rPr>
              <a:t>plasmalemmal</a:t>
            </a:r>
            <a:r>
              <a:rPr lang="en-GB" sz="1200" b="0" i="0" kern="1200" noProof="0" dirty="0">
                <a:solidFill>
                  <a:schemeClr val="tx1"/>
                </a:solidFill>
                <a:effectLst/>
              </a:rPr>
              <a:t> vesicles. </a:t>
            </a:r>
            <a:r>
              <a:rPr lang="en-GB" sz="1200" b="0" i="0" u="none" strike="noStrike" kern="1200" baseline="0" noProof="0" dirty="0">
                <a:solidFill>
                  <a:schemeClr val="tx1"/>
                </a:solidFill>
              </a:rPr>
              <a:t>These form at one surface of the cell by imbibing small packets of plasma or extracellular fluid. </a:t>
            </a:r>
            <a:r>
              <a:rPr lang="en-GB" sz="1200" b="0" i="0" kern="1200" dirty="0">
                <a:solidFill>
                  <a:schemeClr val="tx1"/>
                </a:solidFill>
                <a:effectLst/>
              </a:rPr>
              <a:t>This transport process is called </a:t>
            </a:r>
            <a:r>
              <a:rPr lang="en-GB" sz="1200" b="0" i="0" kern="1200" dirty="0" err="1">
                <a:solidFill>
                  <a:schemeClr val="tx1"/>
                </a:solidFill>
                <a:effectLst/>
              </a:rPr>
              <a:t>transcytosis</a:t>
            </a:r>
            <a:r>
              <a:rPr lang="en-GB" sz="1200" b="0" i="0" kern="1200" dirty="0">
                <a:solidFill>
                  <a:schemeClr val="tx1"/>
                </a:solidFill>
                <a:effectLst/>
              </a:rPr>
              <a:t>.</a:t>
            </a:r>
            <a:endParaRPr lang="en-GB"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4</a:t>
            </a:fld>
            <a:endParaRPr lang="cs-CZ" altLang="cs-CZ"/>
          </a:p>
        </p:txBody>
      </p:sp>
    </p:spTree>
    <p:extLst>
      <p:ext uri="{BB962C8B-B14F-4D97-AF65-F5344CB8AC3E}">
        <p14:creationId xmlns:p14="http://schemas.microsoft.com/office/powerpoint/2010/main" val="3229756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altLang="cs-CZ" b="1" noProof="0" dirty="0">
                <a:latin typeface="Arial" charset="0"/>
              </a:rPr>
              <a:t>Movement of fluid across capillary wall</a:t>
            </a:r>
          </a:p>
          <a:p>
            <a:pPr algn="just"/>
            <a:r>
              <a:rPr lang="cs-CZ" sz="1200" b="0" i="0" u="none" strike="noStrike" kern="1200" baseline="0" noProof="0" dirty="0">
                <a:solidFill>
                  <a:schemeClr val="tx1"/>
                </a:solidFill>
              </a:rPr>
              <a:t>     </a:t>
            </a:r>
            <a:r>
              <a:rPr lang="en-GB" sz="1200" b="0" i="0" u="none" strike="noStrike" kern="1200" baseline="0" noProof="0" dirty="0">
                <a:solidFill>
                  <a:schemeClr val="tx1"/>
                </a:solidFill>
              </a:rPr>
              <a:t>By far the most important means by which fluid is transferred between the capillary and the interstitial space is </a:t>
            </a:r>
            <a:r>
              <a:rPr lang="en-GB" sz="1200" b="0" i="1" u="none" strike="noStrike" kern="1200" baseline="0" noProof="0" dirty="0">
                <a:solidFill>
                  <a:schemeClr val="tx1"/>
                </a:solidFill>
              </a:rPr>
              <a:t>diffusion</a:t>
            </a:r>
            <a:r>
              <a:rPr lang="en-GB" sz="1200" b="0" i="0" u="none" strike="noStrike" kern="1200" baseline="0" noProof="0" dirty="0">
                <a:solidFill>
                  <a:schemeClr val="tx1"/>
                </a:solidFill>
              </a:rPr>
              <a:t>. </a:t>
            </a:r>
            <a:r>
              <a:rPr lang="en-GB" sz="1200" b="0" i="1" u="none" strike="noStrike" kern="1200" baseline="0" noProof="0" dirty="0">
                <a:solidFill>
                  <a:schemeClr val="tx1"/>
                </a:solidFill>
              </a:rPr>
              <a:t>Diffusion results from thermal motion of the water molecules. </a:t>
            </a:r>
            <a:r>
              <a:rPr lang="en-GB" sz="1200" b="0" i="0" u="none" strike="noStrike" kern="1200" baseline="0" noProof="0" dirty="0">
                <a:solidFill>
                  <a:schemeClr val="tx1"/>
                </a:solidFill>
              </a:rPr>
              <a:t>As the blood flows along the lumen of the capillary, tremendous numbers of water molecules diffuse forth and back through the capillary wall, providing continual mixing between the plasma and interstitial fluid. However, because the thermal movement of water molecules in both directions is balanced, the total diffusional flux of water across the capillary wall is zero. </a:t>
            </a:r>
          </a:p>
          <a:p>
            <a:pPr algn="just"/>
            <a:endParaRPr lang="en-GB" altLang="cs-CZ" sz="1200" b="0" i="0" u="none" strike="noStrike" kern="1200" baseline="0" noProof="0" dirty="0">
              <a:solidFill>
                <a:schemeClr val="tx1"/>
              </a:solidFill>
            </a:endParaRPr>
          </a:p>
          <a:p>
            <a:pPr algn="just"/>
            <a:r>
              <a:rPr lang="cs-CZ" sz="1200" b="0" i="0" u="none" strike="noStrike" kern="1200" baseline="0" noProof="0" dirty="0">
                <a:solidFill>
                  <a:schemeClr val="tx1"/>
                </a:solidFill>
              </a:rPr>
              <a:t>     </a:t>
            </a:r>
            <a:r>
              <a:rPr lang="en-GB" sz="1200" b="0" i="0" u="none" strike="noStrike" kern="1200" baseline="0" noProof="0" dirty="0">
                <a:solidFill>
                  <a:schemeClr val="tx1"/>
                </a:solidFill>
              </a:rPr>
              <a:t>The hydrostatic pressure in the capillaries tends to force the fluid through the capillary gaps into the interstitial spaces, causing </a:t>
            </a:r>
            <a:r>
              <a:rPr lang="en-GB" sz="1200" b="0" i="1" u="none" strike="noStrike" kern="1200" baseline="0" noProof="0" dirty="0">
                <a:solidFill>
                  <a:schemeClr val="tx1"/>
                </a:solidFill>
              </a:rPr>
              <a:t>filtration</a:t>
            </a:r>
            <a:r>
              <a:rPr lang="en-GB" sz="1200" b="0" i="0" u="none" strike="noStrike" kern="1200" baseline="0" noProof="0" dirty="0">
                <a:solidFill>
                  <a:schemeClr val="tx1"/>
                </a:solidFill>
              </a:rPr>
              <a:t>. Conversely, osmotic pressure induced by the plasma proteins (</a:t>
            </a:r>
            <a:r>
              <a:rPr lang="en-GB" sz="1200" b="0" i="1" u="none" strike="noStrike" kern="1200" baseline="0" noProof="0" dirty="0">
                <a:solidFill>
                  <a:schemeClr val="tx1"/>
                </a:solidFill>
              </a:rPr>
              <a:t>colloid osmotic pressure</a:t>
            </a:r>
            <a:r>
              <a:rPr lang="en-GB" sz="1200" b="0" i="0" u="none" strike="noStrike" kern="1200" baseline="0" noProof="0" dirty="0">
                <a:solidFill>
                  <a:schemeClr val="tx1"/>
                </a:solidFill>
              </a:rPr>
              <a:t>) tends to cause fluid movement by osmosis from the interstitial spaces into the capillaries, leading to resorption. </a:t>
            </a:r>
            <a:r>
              <a:rPr lang="en-GB" sz="1200" b="0" i="0" u="none" strike="noStrike" kern="1200" baseline="0" dirty="0">
                <a:solidFill>
                  <a:schemeClr val="tx1"/>
                </a:solidFill>
              </a:rPr>
              <a:t>This osmotic </a:t>
            </a:r>
            <a:r>
              <a:rPr lang="en-GB" sz="1200" b="0" i="0" u="none" strike="noStrike" kern="1200" baseline="0" noProof="0" dirty="0">
                <a:solidFill>
                  <a:schemeClr val="tx1"/>
                </a:solidFill>
              </a:rPr>
              <a:t>pressure </a:t>
            </a:r>
            <a:r>
              <a:rPr lang="en-GB" sz="1200" b="0" i="0" u="none" strike="noStrike" kern="1200" baseline="0" dirty="0">
                <a:solidFill>
                  <a:schemeClr val="tx1"/>
                </a:solidFill>
              </a:rPr>
              <a:t>normally prevents significant loss of fluid volume from the blood into the interstitial spaces. Under physiological conditions, the movement of water molecules due to filtration is higher than the opposite movement caused by resorption resulting in the net flux of water out from the capillary.</a:t>
            </a:r>
            <a:endParaRPr lang="en-GB" altLang="cs-CZ" noProof="0" dirty="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altLang="cs-CZ" dirty="0"/>
          </a:p>
          <a:p>
            <a:pPr marL="0" marR="0" lvl="0" indent="0" algn="just" defTabSz="914400" rtl="0" eaLnBrk="1" fontAlgn="base" latinLnBrk="0" hangingPunct="1">
              <a:lnSpc>
                <a:spcPct val="100000"/>
              </a:lnSpc>
              <a:spcBef>
                <a:spcPct val="30000"/>
              </a:spcBef>
              <a:spcAft>
                <a:spcPct val="0"/>
              </a:spcAft>
              <a:buClrTx/>
              <a:buSzTx/>
              <a:buFontTx/>
              <a:buNone/>
              <a:tabLst/>
              <a:defRPr/>
            </a:pPr>
            <a:r>
              <a:rPr lang="en-GB" altLang="cs-CZ" dirty="0"/>
              <a:t>     To sum up, the diffusion is the principal factor in providing exchange of plasma fluid between the capillaries and tissue cells. However, the diffusional fluxes in both directions are the same. Only about 2% of the plasma passing through the capillary is filtered and absorbed, with filtration being greater than reabsorption.</a:t>
            </a:r>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5</a:t>
            </a:fld>
            <a:endParaRPr lang="cs-CZ" altLang="cs-CZ"/>
          </a:p>
        </p:txBody>
      </p:sp>
    </p:spTree>
    <p:extLst>
      <p:ext uri="{BB962C8B-B14F-4D97-AF65-F5344CB8AC3E}">
        <p14:creationId xmlns:p14="http://schemas.microsoft.com/office/powerpoint/2010/main" val="989423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en-US" sz="1200" b="1" i="0" kern="1200" dirty="0">
                <a:solidFill>
                  <a:schemeClr val="tx1"/>
                </a:solidFill>
                <a:effectLst/>
                <a:latin typeface="Arial" charset="0"/>
                <a:ea typeface="+mn-ea"/>
                <a:cs typeface="+mn-cs"/>
              </a:rPr>
              <a:t>Osmosis</a:t>
            </a:r>
            <a:r>
              <a:rPr lang="en-US" sz="1200" b="0" i="0" kern="1200" dirty="0">
                <a:solidFill>
                  <a:schemeClr val="tx1"/>
                </a:solidFill>
                <a:effectLst/>
                <a:latin typeface="Arial" charset="0"/>
                <a:ea typeface="+mn-ea"/>
                <a:cs typeface="+mn-cs"/>
              </a:rPr>
              <a:t> occurs </a:t>
            </a:r>
            <a:r>
              <a:rPr lang="en-GB" sz="1200" b="0" i="0" kern="1200" dirty="0">
                <a:solidFill>
                  <a:schemeClr val="tx1"/>
                </a:solidFill>
                <a:effectLst/>
                <a:latin typeface="Arial" charset="0"/>
                <a:ea typeface="+mn-ea"/>
                <a:cs typeface="+mn-cs"/>
              </a:rPr>
              <a:t>when two solutions containing different concentrations of </a:t>
            </a:r>
            <a:r>
              <a:rPr lang="en-GB" sz="1200" b="0" i="1" kern="1200" dirty="0">
                <a:solidFill>
                  <a:schemeClr val="tx1"/>
                </a:solidFill>
                <a:effectLst/>
                <a:latin typeface="Arial" charset="0"/>
                <a:ea typeface="+mn-ea"/>
                <a:cs typeface="+mn-cs"/>
              </a:rPr>
              <a:t>solute</a:t>
            </a:r>
            <a:r>
              <a:rPr lang="en-GB" sz="1200" b="0" i="0" kern="1200" dirty="0">
                <a:solidFill>
                  <a:schemeClr val="tx1"/>
                </a:solidFill>
                <a:effectLst/>
                <a:latin typeface="Arial" charset="0"/>
                <a:ea typeface="+mn-ea"/>
                <a:cs typeface="+mn-cs"/>
              </a:rPr>
              <a:t> are separated by a selectively permeable membrane.</a:t>
            </a:r>
            <a:r>
              <a:rPr lang="en-GB" sz="1200" b="0" i="1" kern="1200" dirty="0">
                <a:solidFill>
                  <a:schemeClr val="tx1"/>
                </a:solidFill>
                <a:effectLst/>
                <a:latin typeface="Arial" charset="0"/>
                <a:ea typeface="+mn-ea"/>
                <a:cs typeface="+mn-cs"/>
              </a:rPr>
              <a:t> Solvent </a:t>
            </a:r>
            <a:r>
              <a:rPr lang="en-GB" sz="1200" b="0" i="0" kern="1200" dirty="0">
                <a:solidFill>
                  <a:schemeClr val="tx1"/>
                </a:solidFill>
                <a:effectLst/>
                <a:latin typeface="Arial" charset="0"/>
                <a:ea typeface="+mn-ea"/>
                <a:cs typeface="+mn-cs"/>
              </a:rPr>
              <a:t>molecules pass preferentially through the membrane from the low-concentration solution to the solution with higher solute concentration. The transfer of solvent molecules will continue until equilibrium </a:t>
            </a:r>
            <a:r>
              <a:rPr lang="en-GB" sz="1200" b="0" i="0" kern="1200" noProof="0" dirty="0">
                <a:solidFill>
                  <a:schemeClr val="tx1"/>
                </a:solidFill>
                <a:effectLst/>
                <a:latin typeface="Arial" charset="0"/>
                <a:ea typeface="+mn-ea"/>
                <a:cs typeface="+mn-cs"/>
              </a:rPr>
              <a:t>(the same concentration of solute on both sides</a:t>
            </a:r>
            <a:r>
              <a:rPr lang="en-GB" sz="1200" b="0" i="0" kern="1200" dirty="0">
                <a:solidFill>
                  <a:schemeClr val="tx1"/>
                </a:solidFill>
                <a:effectLst/>
                <a:latin typeface="Arial" charset="0"/>
                <a:ea typeface="+mn-ea"/>
                <a:cs typeface="+mn-cs"/>
              </a:rPr>
              <a:t>) is attained.</a:t>
            </a:r>
            <a:endParaRPr lang="en-GB" dirty="0"/>
          </a:p>
          <a:p>
            <a:pPr algn="just"/>
            <a:endParaRPr lang="en-GB" sz="1200" b="1" i="0" kern="1200" noProof="0" dirty="0">
              <a:solidFill>
                <a:schemeClr val="tx1"/>
              </a:solidFill>
              <a:effectLst/>
              <a:latin typeface="Arial" charset="0"/>
              <a:ea typeface="+mn-ea"/>
              <a:cs typeface="+mn-cs"/>
            </a:endParaRPr>
          </a:p>
          <a:p>
            <a:pPr algn="just"/>
            <a:r>
              <a:rPr lang="en-GB" sz="1200" b="1" i="0" kern="1200" noProof="0" dirty="0">
                <a:solidFill>
                  <a:schemeClr val="tx1"/>
                </a:solidFill>
                <a:effectLst/>
                <a:latin typeface="Arial" charset="0"/>
                <a:ea typeface="+mn-ea"/>
                <a:cs typeface="+mn-cs"/>
              </a:rPr>
              <a:t>Osmotic pressure</a:t>
            </a:r>
            <a:r>
              <a:rPr lang="en-GB" sz="1200" b="0" i="0" kern="1200" noProof="0" dirty="0">
                <a:solidFill>
                  <a:schemeClr val="tx1"/>
                </a:solidFill>
                <a:effectLst/>
                <a:latin typeface="Arial" charset="0"/>
                <a:ea typeface="+mn-ea"/>
                <a:cs typeface="+mn-cs"/>
              </a:rPr>
              <a:t> is the minimum pressure which needs to be applied to a hypertonic solution to prevent the flow of the pure solvent across a semipermeable membrane into this solution (yellow arrow). </a:t>
            </a:r>
            <a:r>
              <a:rPr lang="en-US" sz="1200" b="0" i="0" kern="1200" noProof="0" dirty="0">
                <a:solidFill>
                  <a:schemeClr val="tx1"/>
                </a:solidFill>
                <a:effectLst/>
                <a:latin typeface="Arial" charset="0"/>
                <a:ea typeface="+mn-ea"/>
                <a:cs typeface="+mn-cs"/>
              </a:rPr>
              <a:t>Therefore, in the figure above, the osmotic pressure is equal to the hydrostatic pressure difference </a:t>
            </a:r>
            <a:r>
              <a:rPr lang="cs-CZ" sz="1200" b="0" i="0" kern="1200" noProof="0" dirty="0">
                <a:solidFill>
                  <a:schemeClr val="tx1"/>
                </a:solidFill>
                <a:effectLst/>
                <a:latin typeface="Arial" charset="0"/>
                <a:ea typeface="+mn-ea"/>
                <a:cs typeface="+mn-cs"/>
              </a:rPr>
              <a:t>(blue </a:t>
            </a:r>
            <a:r>
              <a:rPr lang="en-GB" sz="1200" b="0" i="0" kern="1200" noProof="0" dirty="0">
                <a:solidFill>
                  <a:schemeClr val="tx1"/>
                </a:solidFill>
                <a:effectLst/>
                <a:latin typeface="Arial" charset="0"/>
                <a:ea typeface="+mn-ea"/>
                <a:cs typeface="+mn-cs"/>
              </a:rPr>
              <a:t>arrow)</a:t>
            </a:r>
            <a:r>
              <a:rPr lang="cs-CZ" sz="1200" b="0" i="0" kern="1200" noProof="0" dirty="0">
                <a:solidFill>
                  <a:schemeClr val="tx1"/>
                </a:solidFill>
                <a:effectLst/>
                <a:latin typeface="Arial" charset="0"/>
                <a:ea typeface="+mn-ea"/>
                <a:cs typeface="+mn-cs"/>
              </a:rPr>
              <a:t> </a:t>
            </a:r>
            <a:r>
              <a:rPr lang="en-US" sz="1200" b="0" i="0" kern="1200" noProof="0" dirty="0">
                <a:solidFill>
                  <a:schemeClr val="tx1"/>
                </a:solidFill>
                <a:effectLst/>
                <a:latin typeface="Arial" charset="0"/>
                <a:ea typeface="+mn-ea"/>
                <a:cs typeface="+mn-cs"/>
              </a:rPr>
              <a:t>given by the different levels of solution on both sides of the tube.</a:t>
            </a:r>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6</a:t>
            </a:fld>
            <a:endParaRPr lang="cs-CZ" altLang="cs-CZ"/>
          </a:p>
        </p:txBody>
      </p:sp>
    </p:spTree>
    <p:extLst>
      <p:ext uri="{BB962C8B-B14F-4D97-AF65-F5344CB8AC3E}">
        <p14:creationId xmlns:p14="http://schemas.microsoft.com/office/powerpoint/2010/main" val="1750030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sz="1200" b="1" noProof="0" dirty="0">
                <a:latin typeface="Arial Black" pitchFamily="34" charset="0"/>
              </a:rPr>
              <a:t>Pressure gradients across the wall of</a:t>
            </a:r>
            <a:r>
              <a:rPr lang="en-GB" altLang="cs-CZ" sz="1200" b="1" baseline="0" noProof="0" dirty="0">
                <a:latin typeface="Arial Black" pitchFamily="34" charset="0"/>
              </a:rPr>
              <a:t> capillary</a:t>
            </a:r>
            <a:endParaRPr lang="en-GB" sz="1200" b="0" i="0" u="none" strike="noStrike" kern="1200" baseline="0" noProof="0" dirty="0">
              <a:solidFill>
                <a:schemeClr val="tx1"/>
              </a:solidFill>
              <a:latin typeface="Arial" charset="0"/>
              <a:ea typeface="+mn-ea"/>
              <a:cs typeface="+mn-cs"/>
            </a:endParaRPr>
          </a:p>
          <a:p>
            <a:pPr algn="just"/>
            <a:r>
              <a:rPr lang="cs-CZ" sz="1200" b="0" i="0" u="none" strike="noStrike" kern="1200" baseline="0" dirty="0">
                <a:solidFill>
                  <a:schemeClr val="tx1"/>
                </a:solidFill>
                <a:latin typeface="Arial" charset="0"/>
                <a:ea typeface="+mn-ea"/>
                <a:cs typeface="+mn-cs"/>
              </a:rPr>
              <a:t>     </a:t>
            </a:r>
            <a:r>
              <a:rPr lang="en-GB" sz="1200" b="0" i="0" u="none" strike="noStrike" kern="1200" baseline="0" dirty="0">
                <a:solidFill>
                  <a:schemeClr val="tx1"/>
                </a:solidFill>
                <a:latin typeface="Arial" charset="0"/>
                <a:ea typeface="+mn-ea"/>
                <a:cs typeface="+mn-cs"/>
              </a:rPr>
              <a:t>There are four primary forces that determine </a:t>
            </a:r>
            <a:r>
              <a:rPr lang="en-GB" sz="1200" b="0" i="0" u="none" strike="noStrike" kern="1200" baseline="0" noProof="0" dirty="0">
                <a:solidFill>
                  <a:schemeClr val="tx1"/>
                </a:solidFill>
                <a:latin typeface="Arial" charset="0"/>
                <a:ea typeface="+mn-ea"/>
                <a:cs typeface="+mn-cs"/>
              </a:rPr>
              <a:t>whether fluid will move out from the capillary into </a:t>
            </a:r>
            <a:r>
              <a:rPr lang="en-GB" sz="1200" b="0" i="0" u="none" strike="noStrike" kern="1200" baseline="0" dirty="0">
                <a:solidFill>
                  <a:schemeClr val="tx1"/>
                </a:solidFill>
                <a:latin typeface="Arial" charset="0"/>
                <a:ea typeface="+mn-ea"/>
                <a:cs typeface="+mn-cs"/>
              </a:rPr>
              <a:t>the interstitial fluid or in the opposite direction. These forces, called “Starling forces” in honour of the physiologist who first demonstrated their importance, are:</a:t>
            </a:r>
            <a:endParaRPr lang="cs-CZ" sz="1200" b="0" i="0" u="none" strike="noStrike" kern="1200" baseline="0" dirty="0">
              <a:solidFill>
                <a:schemeClr val="tx1"/>
              </a:solidFill>
              <a:latin typeface="Arial" charset="0"/>
              <a:ea typeface="+mn-ea"/>
              <a:cs typeface="+mn-cs"/>
            </a:endParaRPr>
          </a:p>
          <a:p>
            <a:pPr algn="just"/>
            <a:endParaRPr lang="en-GB" sz="1200" b="0" i="0" u="none" strike="noStrike" kern="1200" baseline="0" dirty="0">
              <a:solidFill>
                <a:schemeClr val="tx1"/>
              </a:solidFill>
              <a:latin typeface="Arial" charset="0"/>
              <a:ea typeface="+mn-ea"/>
              <a:cs typeface="+mn-cs"/>
            </a:endParaRPr>
          </a:p>
          <a:p>
            <a:r>
              <a:rPr lang="en-GB" sz="1200" b="0" i="0" u="none" strike="noStrike" kern="1200" baseline="0" dirty="0">
                <a:solidFill>
                  <a:schemeClr val="tx1"/>
                </a:solidFill>
                <a:latin typeface="Arial" charset="0"/>
                <a:ea typeface="+mn-ea"/>
                <a:cs typeface="+mn-cs"/>
              </a:rPr>
              <a:t>     1. The </a:t>
            </a:r>
            <a:r>
              <a:rPr lang="en-GB" sz="1200" b="0" i="1" u="none" strike="noStrike" kern="1200" baseline="0" dirty="0">
                <a:solidFill>
                  <a:schemeClr val="tx1"/>
                </a:solidFill>
                <a:latin typeface="Arial" charset="0"/>
                <a:ea typeface="+mn-ea"/>
                <a:cs typeface="+mn-cs"/>
              </a:rPr>
              <a:t>capillary pressure </a:t>
            </a:r>
            <a:r>
              <a:rPr lang="en-GB" sz="1200" b="0" i="0" u="none" strike="noStrike" kern="1200" baseline="0" dirty="0">
                <a:solidFill>
                  <a:schemeClr val="tx1"/>
                </a:solidFill>
                <a:latin typeface="Arial" charset="0"/>
                <a:ea typeface="+mn-ea"/>
                <a:cs typeface="+mn-cs"/>
              </a:rPr>
              <a:t>(P</a:t>
            </a:r>
            <a:r>
              <a:rPr lang="en-GB" sz="1200" b="0" i="0" u="none" strike="noStrike" kern="1200" baseline="-25000" dirty="0">
                <a:solidFill>
                  <a:schemeClr val="tx1"/>
                </a:solidFill>
                <a:latin typeface="Arial" charset="0"/>
                <a:ea typeface="+mn-ea"/>
                <a:cs typeface="+mn-cs"/>
              </a:rPr>
              <a:t>c</a:t>
            </a:r>
            <a:r>
              <a:rPr lang="en-GB" sz="1200" b="0" i="0" u="none" strike="noStrike" kern="1200" baseline="0" dirty="0">
                <a:solidFill>
                  <a:schemeClr val="tx1"/>
                </a:solidFill>
                <a:latin typeface="Arial" charset="0"/>
                <a:ea typeface="+mn-ea"/>
                <a:cs typeface="+mn-cs"/>
              </a:rPr>
              <a:t>), which tends to force fluid </a:t>
            </a:r>
            <a:r>
              <a:rPr lang="en-GB" sz="1200" b="0" i="1" u="none" strike="noStrike" kern="1200" baseline="0" dirty="0">
                <a:solidFill>
                  <a:schemeClr val="tx1"/>
                </a:solidFill>
                <a:latin typeface="Arial" charset="0"/>
                <a:ea typeface="+mn-ea"/>
                <a:cs typeface="+mn-cs"/>
              </a:rPr>
              <a:t>outward </a:t>
            </a:r>
            <a:r>
              <a:rPr lang="en-GB" sz="1200" b="0" i="0" u="none" strike="noStrike" kern="1200" baseline="0" dirty="0">
                <a:solidFill>
                  <a:schemeClr val="tx1"/>
                </a:solidFill>
                <a:latin typeface="Arial" charset="0"/>
                <a:ea typeface="+mn-ea"/>
                <a:cs typeface="+mn-cs"/>
              </a:rPr>
              <a:t>through the capillary membrane.</a:t>
            </a:r>
          </a:p>
          <a:p>
            <a:r>
              <a:rPr lang="en-GB" sz="1200" b="0" i="0" u="none" strike="noStrike" kern="1200" baseline="0" dirty="0">
                <a:solidFill>
                  <a:schemeClr val="tx1"/>
                </a:solidFill>
                <a:latin typeface="Arial" charset="0"/>
                <a:ea typeface="+mn-ea"/>
                <a:cs typeface="+mn-cs"/>
              </a:rPr>
              <a:t>     2. The </a:t>
            </a:r>
            <a:r>
              <a:rPr lang="en-GB" sz="1200" b="0" i="1" u="none" strike="noStrike" kern="1200" baseline="0" dirty="0">
                <a:solidFill>
                  <a:schemeClr val="tx1"/>
                </a:solidFill>
                <a:latin typeface="Arial" charset="0"/>
                <a:ea typeface="+mn-ea"/>
                <a:cs typeface="+mn-cs"/>
              </a:rPr>
              <a:t>interstitial fluid pressure </a:t>
            </a:r>
            <a:r>
              <a:rPr lang="en-GB" sz="1200" b="0" i="0" u="none" strike="noStrike" kern="1200" baseline="0" dirty="0">
                <a:solidFill>
                  <a:schemeClr val="tx1"/>
                </a:solidFill>
                <a:latin typeface="Arial" charset="0"/>
                <a:ea typeface="+mn-ea"/>
                <a:cs typeface="+mn-cs"/>
              </a:rPr>
              <a:t>(P</a:t>
            </a:r>
            <a:r>
              <a:rPr lang="en-GB" sz="1200" b="0" i="0" u="none" strike="noStrike" kern="1200" baseline="-25000" dirty="0">
                <a:solidFill>
                  <a:schemeClr val="tx1"/>
                </a:solidFill>
                <a:latin typeface="Arial" charset="0"/>
                <a:ea typeface="+mn-ea"/>
                <a:cs typeface="+mn-cs"/>
              </a:rPr>
              <a:t>i</a:t>
            </a:r>
            <a:r>
              <a:rPr lang="en-GB" sz="1200" b="0" i="0" u="none" strike="noStrike" kern="1200" baseline="0" dirty="0">
                <a:solidFill>
                  <a:schemeClr val="tx1"/>
                </a:solidFill>
                <a:latin typeface="Arial" charset="0"/>
                <a:ea typeface="+mn-ea"/>
                <a:cs typeface="+mn-cs"/>
              </a:rPr>
              <a:t>), which tends to force fluid </a:t>
            </a:r>
            <a:r>
              <a:rPr lang="en-GB" sz="1200" b="0" i="1" u="none" strike="noStrike" kern="1200" baseline="0" dirty="0">
                <a:solidFill>
                  <a:schemeClr val="tx1"/>
                </a:solidFill>
                <a:latin typeface="Arial" charset="0"/>
                <a:ea typeface="+mn-ea"/>
                <a:cs typeface="+mn-cs"/>
              </a:rPr>
              <a:t>inward  </a:t>
            </a:r>
            <a:r>
              <a:rPr lang="en-GB" sz="1200" b="0" i="0" u="none" strike="noStrike" kern="1200" baseline="0" dirty="0">
                <a:solidFill>
                  <a:schemeClr val="tx1"/>
                </a:solidFill>
                <a:latin typeface="Arial" charset="0"/>
                <a:ea typeface="+mn-ea"/>
                <a:cs typeface="+mn-cs"/>
              </a:rPr>
              <a:t>through the capillary membrane.</a:t>
            </a:r>
          </a:p>
          <a:p>
            <a:r>
              <a:rPr lang="en-GB" sz="1200" b="0" i="0" u="none" strike="noStrike" kern="1200" baseline="0" dirty="0">
                <a:solidFill>
                  <a:schemeClr val="tx1"/>
                </a:solidFill>
                <a:latin typeface="Arial" charset="0"/>
                <a:ea typeface="+mn-ea"/>
                <a:cs typeface="+mn-cs"/>
              </a:rPr>
              <a:t>     3. The </a:t>
            </a:r>
            <a:r>
              <a:rPr lang="en-GB" sz="1200" b="0" i="1" u="none" strike="noStrike" kern="1200" baseline="0" dirty="0">
                <a:solidFill>
                  <a:schemeClr val="tx1"/>
                </a:solidFill>
                <a:latin typeface="Arial" charset="0"/>
                <a:ea typeface="+mn-ea"/>
                <a:cs typeface="+mn-cs"/>
              </a:rPr>
              <a:t>capillary</a:t>
            </a:r>
            <a:r>
              <a:rPr lang="en-GB" sz="1200" b="0" i="0" u="none" strike="noStrike" kern="1200" baseline="0" dirty="0">
                <a:solidFill>
                  <a:schemeClr val="tx1"/>
                </a:solidFill>
                <a:latin typeface="Arial" charset="0"/>
                <a:ea typeface="+mn-ea"/>
                <a:cs typeface="+mn-cs"/>
              </a:rPr>
              <a:t> </a:t>
            </a:r>
            <a:r>
              <a:rPr lang="en-GB" sz="1200" b="0" i="1" u="none" strike="noStrike" kern="1200" baseline="0" dirty="0">
                <a:solidFill>
                  <a:schemeClr val="tx1"/>
                </a:solidFill>
                <a:latin typeface="Arial" charset="0"/>
                <a:ea typeface="+mn-ea"/>
                <a:cs typeface="+mn-cs"/>
              </a:rPr>
              <a:t>plasma colloid osmotic pressure </a:t>
            </a:r>
            <a:r>
              <a:rPr lang="en-GB" sz="1200" b="0" i="0" u="none" strike="noStrike" kern="1200" baseline="0" dirty="0">
                <a:solidFill>
                  <a:schemeClr val="tx1"/>
                </a:solidFill>
                <a:latin typeface="Arial" charset="0"/>
                <a:ea typeface="+mn-ea"/>
                <a:cs typeface="+mn-cs"/>
              </a:rPr>
              <a:t>(</a:t>
            </a:r>
            <a:r>
              <a:rPr lang="en-GB" altLang="cs-CZ" sz="1200" b="0" dirty="0">
                <a:sym typeface="Symbol" pitchFamily="18" charset="2"/>
              </a:rPr>
              <a:t></a:t>
            </a:r>
            <a:r>
              <a:rPr lang="en-GB" altLang="cs-CZ" sz="1200" b="0" baseline="-25000" dirty="0">
                <a:sym typeface="Symbol" pitchFamily="18" charset="2"/>
              </a:rPr>
              <a:t>c</a:t>
            </a:r>
            <a:r>
              <a:rPr lang="en-GB" sz="1200" b="0" i="0" u="none" strike="noStrike" kern="1200" baseline="0" dirty="0">
                <a:solidFill>
                  <a:schemeClr val="tx1"/>
                </a:solidFill>
                <a:latin typeface="Arial" charset="0"/>
                <a:ea typeface="+mn-ea"/>
                <a:cs typeface="+mn-cs"/>
              </a:rPr>
              <a:t>), which tends to cause osmosis of fluid </a:t>
            </a:r>
            <a:r>
              <a:rPr lang="en-GB" sz="1200" b="0" i="1" u="none" strike="noStrike" kern="1200" baseline="0" dirty="0">
                <a:solidFill>
                  <a:schemeClr val="tx1"/>
                </a:solidFill>
                <a:latin typeface="Arial" charset="0"/>
                <a:ea typeface="+mn-ea"/>
                <a:cs typeface="+mn-cs"/>
              </a:rPr>
              <a:t>inward </a:t>
            </a:r>
            <a:r>
              <a:rPr lang="en-GB" sz="1200" b="0" i="0" u="none" strike="noStrike" kern="1200" baseline="0" dirty="0">
                <a:solidFill>
                  <a:schemeClr val="tx1"/>
                </a:solidFill>
                <a:latin typeface="Arial" charset="0"/>
                <a:ea typeface="+mn-ea"/>
                <a:cs typeface="+mn-cs"/>
              </a:rPr>
              <a:t>through the capillary membrane.</a:t>
            </a:r>
          </a:p>
          <a:p>
            <a:r>
              <a:rPr lang="en-GB" sz="1200" b="0" i="0" u="none" strike="noStrike" kern="1200" baseline="0" dirty="0">
                <a:solidFill>
                  <a:schemeClr val="tx1"/>
                </a:solidFill>
                <a:latin typeface="Arial" charset="0"/>
                <a:ea typeface="+mn-ea"/>
                <a:cs typeface="+mn-cs"/>
              </a:rPr>
              <a:t>     4. The </a:t>
            </a:r>
            <a:r>
              <a:rPr lang="en-GB" sz="1200" b="0" i="1" u="none" strike="noStrike" kern="1200" baseline="0" dirty="0">
                <a:solidFill>
                  <a:schemeClr val="tx1"/>
                </a:solidFill>
                <a:latin typeface="Arial" charset="0"/>
                <a:ea typeface="+mn-ea"/>
                <a:cs typeface="+mn-cs"/>
              </a:rPr>
              <a:t>interstitial fluid colloid osmotic pressure </a:t>
            </a:r>
            <a:r>
              <a:rPr lang="en-GB" sz="1200" b="0" i="0" u="none" strike="noStrike" kern="1200" baseline="0" dirty="0">
                <a:solidFill>
                  <a:schemeClr val="tx1"/>
                </a:solidFill>
                <a:latin typeface="Arial" charset="0"/>
                <a:ea typeface="+mn-ea"/>
                <a:cs typeface="+mn-cs"/>
              </a:rPr>
              <a:t>(</a:t>
            </a:r>
            <a:r>
              <a:rPr lang="en-GB" altLang="cs-CZ" sz="1200" b="0" dirty="0">
                <a:sym typeface="Symbol" pitchFamily="18" charset="2"/>
              </a:rPr>
              <a:t></a:t>
            </a:r>
            <a:r>
              <a:rPr lang="en-GB" altLang="cs-CZ" sz="1200" b="0" baseline="-25000" dirty="0">
                <a:sym typeface="Symbol" pitchFamily="18" charset="2"/>
              </a:rPr>
              <a:t>i</a:t>
            </a:r>
            <a:r>
              <a:rPr lang="en-GB" sz="1200" b="0" i="0" u="none" strike="noStrike" kern="1200" baseline="0" dirty="0">
                <a:solidFill>
                  <a:schemeClr val="tx1"/>
                </a:solidFill>
                <a:latin typeface="Arial" charset="0"/>
                <a:ea typeface="+mn-ea"/>
                <a:cs typeface="+mn-cs"/>
              </a:rPr>
              <a:t>), which tends to cause osmosis of fluid </a:t>
            </a:r>
            <a:r>
              <a:rPr lang="en-GB" sz="1200" b="0" i="1" u="none" strike="noStrike" kern="1200" baseline="0" dirty="0">
                <a:solidFill>
                  <a:schemeClr val="tx1"/>
                </a:solidFill>
                <a:latin typeface="Arial" charset="0"/>
                <a:ea typeface="+mn-ea"/>
                <a:cs typeface="+mn-cs"/>
              </a:rPr>
              <a:t>outward </a:t>
            </a:r>
            <a:r>
              <a:rPr lang="en-GB" sz="1200" b="0" i="0" u="none" strike="noStrike" kern="1200" baseline="0" dirty="0">
                <a:solidFill>
                  <a:schemeClr val="tx1"/>
                </a:solidFill>
                <a:latin typeface="Arial" charset="0"/>
                <a:ea typeface="+mn-ea"/>
                <a:cs typeface="+mn-cs"/>
              </a:rPr>
              <a:t>through the capillary membrane.</a:t>
            </a:r>
          </a:p>
          <a:p>
            <a:r>
              <a:rPr lang="en-GB" sz="1200" b="0" i="0" u="none" strike="noStrike" kern="1200" baseline="0" dirty="0">
                <a:solidFill>
                  <a:schemeClr val="tx1"/>
                </a:solidFill>
                <a:latin typeface="Arial" charset="0"/>
                <a:ea typeface="+mn-ea"/>
                <a:cs typeface="+mn-cs"/>
              </a:rPr>
              <a:t>     </a:t>
            </a:r>
          </a:p>
          <a:p>
            <a:pPr algn="just"/>
            <a:r>
              <a:rPr lang="en-GB" sz="1200" b="0" i="0" u="none" strike="noStrike" kern="1200" baseline="0" noProof="0" dirty="0">
                <a:solidFill>
                  <a:schemeClr val="tx1"/>
                </a:solidFill>
                <a:latin typeface="Arial" charset="0"/>
                <a:ea typeface="+mn-ea"/>
                <a:cs typeface="+mn-cs"/>
              </a:rPr>
              <a:t>     Note that P</a:t>
            </a:r>
            <a:r>
              <a:rPr lang="en-GB" sz="1200" b="0" i="0" u="none" strike="noStrike" kern="1200" baseline="-25000" noProof="0" dirty="0">
                <a:solidFill>
                  <a:schemeClr val="tx1"/>
                </a:solidFill>
                <a:latin typeface="Arial" charset="0"/>
                <a:ea typeface="+mn-ea"/>
                <a:cs typeface="+mn-cs"/>
              </a:rPr>
              <a:t>c</a:t>
            </a:r>
            <a:r>
              <a:rPr lang="en-GB" sz="1200" b="0" i="0" u="none" strike="noStrike" kern="1200" baseline="0" noProof="0" dirty="0">
                <a:solidFill>
                  <a:schemeClr val="tx1"/>
                </a:solidFill>
                <a:latin typeface="Arial" charset="0"/>
                <a:ea typeface="+mn-ea"/>
                <a:cs typeface="+mn-cs"/>
              </a:rPr>
              <a:t> decreases from </a:t>
            </a:r>
            <a:r>
              <a:rPr lang="en-GB" sz="1200" b="0" i="0" u="none" strike="noStrike" kern="1200" baseline="0" noProof="0" dirty="0">
                <a:solidFill>
                  <a:schemeClr val="tx1"/>
                </a:solidFill>
                <a:latin typeface="Arial" charset="0"/>
                <a:ea typeface="+mn-ea"/>
                <a:cs typeface="+mn-cs"/>
                <a:sym typeface="Symbol"/>
              </a:rPr>
              <a:t>37 mmHg at the arterial end of the capillary to 17 mmHg at the venous end of the capillary. It is also worth noting that, </a:t>
            </a:r>
            <a:r>
              <a:rPr lang="en-GB" altLang="cs-CZ" sz="1200" b="0" baseline="0" noProof="0" dirty="0">
                <a:sym typeface="Symbol" pitchFamily="18" charset="2"/>
              </a:rPr>
              <a:t>in majority of cases, </a:t>
            </a:r>
            <a:r>
              <a:rPr lang="en-GB" altLang="cs-CZ" sz="1200" b="0" noProof="0" dirty="0">
                <a:sym typeface="Symbol" pitchFamily="18" charset="2"/>
              </a:rPr>
              <a:t></a:t>
            </a:r>
            <a:r>
              <a:rPr lang="en-GB" altLang="cs-CZ" sz="1200" b="0" baseline="-25000" noProof="0" dirty="0">
                <a:sym typeface="Symbol" pitchFamily="18" charset="2"/>
              </a:rPr>
              <a:t>c  </a:t>
            </a:r>
            <a:r>
              <a:rPr lang="en-GB" altLang="cs-CZ" sz="1200" b="0" baseline="0" noProof="0" dirty="0">
                <a:sym typeface="Symbol" pitchFamily="18" charset="2"/>
              </a:rPr>
              <a:t>is nearly constant (</a:t>
            </a:r>
            <a:r>
              <a:rPr lang="en-GB" sz="1200" b="0" i="0" u="none" strike="noStrike" kern="1200" baseline="0" noProof="0" dirty="0">
                <a:solidFill>
                  <a:schemeClr val="tx1"/>
                </a:solidFill>
                <a:latin typeface="Arial" charset="0"/>
                <a:ea typeface="+mn-ea"/>
                <a:cs typeface="+mn-cs"/>
                <a:sym typeface="Symbol"/>
              </a:rPr>
              <a:t>25 mmHg) along the capillary and </a:t>
            </a:r>
            <a:r>
              <a:rPr lang="en-GB" sz="1200" b="0" i="0" u="none" strike="noStrike" kern="1200" baseline="0" noProof="0" dirty="0">
                <a:solidFill>
                  <a:schemeClr val="tx1"/>
                </a:solidFill>
                <a:latin typeface="Arial" charset="0"/>
                <a:ea typeface="+mn-ea"/>
                <a:cs typeface="+mn-cs"/>
              </a:rPr>
              <a:t>P</a:t>
            </a:r>
            <a:r>
              <a:rPr lang="en-GB" sz="1200" b="0" i="0" u="none" strike="noStrike" kern="1200" baseline="-25000" noProof="0" dirty="0">
                <a:solidFill>
                  <a:schemeClr val="tx1"/>
                </a:solidFill>
                <a:latin typeface="Arial" charset="0"/>
                <a:ea typeface="+mn-ea"/>
                <a:cs typeface="+mn-cs"/>
              </a:rPr>
              <a:t>i </a:t>
            </a:r>
            <a:r>
              <a:rPr lang="en-GB" sz="1200" b="0" i="0" u="none" strike="noStrike" kern="1200" baseline="0" noProof="0" dirty="0">
                <a:solidFill>
                  <a:schemeClr val="tx1"/>
                </a:solidFill>
                <a:latin typeface="Arial" charset="0"/>
                <a:ea typeface="+mn-ea"/>
                <a:cs typeface="+mn-cs"/>
              </a:rPr>
              <a:t>as well as </a:t>
            </a:r>
            <a:r>
              <a:rPr lang="en-GB" altLang="cs-CZ" sz="1200" b="0" noProof="0" dirty="0">
                <a:sym typeface="Symbol" pitchFamily="18" charset="2"/>
              </a:rPr>
              <a:t></a:t>
            </a:r>
            <a:r>
              <a:rPr lang="en-GB" altLang="cs-CZ" sz="1200" b="0" baseline="-25000" noProof="0" dirty="0">
                <a:sym typeface="Symbol" pitchFamily="18" charset="2"/>
              </a:rPr>
              <a:t>i</a:t>
            </a:r>
            <a:r>
              <a:rPr lang="en-GB" altLang="cs-CZ" sz="1200" b="0" baseline="0" noProof="0" dirty="0">
                <a:sym typeface="Symbol" pitchFamily="18" charset="2"/>
              </a:rPr>
              <a:t> are very small.</a:t>
            </a:r>
            <a:endParaRPr lang="en-GB" sz="1200" b="0" i="0" u="none" strike="noStrike" kern="1200" baseline="0" noProof="0" dirty="0">
              <a:solidFill>
                <a:schemeClr val="tx1"/>
              </a:solidFill>
              <a:latin typeface="Arial" charset="0"/>
              <a:ea typeface="+mn-ea"/>
              <a:cs typeface="+mn-cs"/>
            </a:endParaRPr>
          </a:p>
          <a:p>
            <a:r>
              <a:rPr lang="en-GB" sz="1200" b="0" i="0" u="none" strike="noStrike" kern="1200" baseline="0" dirty="0">
                <a:solidFill>
                  <a:schemeClr val="tx1"/>
                </a:solidFill>
                <a:latin typeface="Arial" charset="0"/>
                <a:ea typeface="+mn-ea"/>
                <a:cs typeface="+mn-cs"/>
              </a:rPr>
              <a:t>     </a:t>
            </a:r>
            <a:endParaRPr lang="en-GB" dirty="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7</a:t>
            </a:fld>
            <a:endParaRPr lang="cs-CZ" altLang="cs-CZ"/>
          </a:p>
        </p:txBody>
      </p:sp>
    </p:spTree>
    <p:extLst>
      <p:ext uri="{BB962C8B-B14F-4D97-AF65-F5344CB8AC3E}">
        <p14:creationId xmlns:p14="http://schemas.microsoft.com/office/powerpoint/2010/main" val="34323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sz="1200" b="1" i="0" u="none" strike="noStrike" kern="1200" baseline="0" noProof="0" dirty="0">
                <a:solidFill>
                  <a:schemeClr val="tx1"/>
                </a:solidFill>
                <a:latin typeface="Arial" charset="0"/>
                <a:ea typeface="+mn-ea"/>
                <a:cs typeface="+mn-cs"/>
              </a:rPr>
              <a:t>Exchange of fluid via capillaries</a:t>
            </a:r>
          </a:p>
          <a:p>
            <a:pPr algn="just"/>
            <a:r>
              <a:rPr lang="en-GB" sz="1200" b="0" i="0" u="none" strike="noStrike" kern="1200" baseline="0" dirty="0">
                <a:solidFill>
                  <a:schemeClr val="tx1"/>
                </a:solidFill>
                <a:latin typeface="Arial" charset="0"/>
                <a:ea typeface="+mn-ea"/>
                <a:cs typeface="+mn-cs"/>
              </a:rPr>
              <a:t>     If the sum of the Starling forces, the </a:t>
            </a:r>
            <a:r>
              <a:rPr lang="en-GB" sz="1200" b="0" i="1" u="none" strike="noStrike" kern="1200" baseline="0" dirty="0">
                <a:solidFill>
                  <a:schemeClr val="tx1"/>
                </a:solidFill>
                <a:latin typeface="Arial" charset="0"/>
                <a:ea typeface="+mn-ea"/>
                <a:cs typeface="+mn-cs"/>
              </a:rPr>
              <a:t>effective filtration pressure</a:t>
            </a:r>
            <a:r>
              <a:rPr lang="en-GB" sz="1200" b="0" i="0" u="none" strike="noStrike" kern="1200" baseline="0" dirty="0">
                <a:solidFill>
                  <a:schemeClr val="tx1"/>
                </a:solidFill>
                <a:latin typeface="Arial" charset="0"/>
                <a:ea typeface="+mn-ea"/>
                <a:cs typeface="+mn-cs"/>
              </a:rPr>
              <a:t>, is positive, there will be a net </a:t>
            </a:r>
            <a:r>
              <a:rPr lang="en-GB" sz="1200" b="0" i="1" u="none" strike="noStrike" kern="1200" baseline="0" dirty="0">
                <a:solidFill>
                  <a:schemeClr val="tx1"/>
                </a:solidFill>
                <a:latin typeface="Arial" charset="0"/>
                <a:ea typeface="+mn-ea"/>
                <a:cs typeface="+mn-cs"/>
              </a:rPr>
              <a:t>fluid filtration </a:t>
            </a:r>
            <a:r>
              <a:rPr lang="en-GB" sz="1200" b="0" i="0" u="none" strike="noStrike" kern="1200" baseline="0" dirty="0">
                <a:solidFill>
                  <a:schemeClr val="tx1"/>
                </a:solidFill>
                <a:latin typeface="Arial" charset="0"/>
                <a:ea typeface="+mn-ea"/>
                <a:cs typeface="+mn-cs"/>
              </a:rPr>
              <a:t>across the capillaries. If the sum of the </a:t>
            </a:r>
            <a:r>
              <a:rPr lang="en-GB" sz="1200" b="0" i="0" u="none" strike="noStrike" kern="1200" baseline="0" noProof="0" dirty="0">
                <a:solidFill>
                  <a:schemeClr val="tx1"/>
                </a:solidFill>
                <a:latin typeface="Arial" charset="0"/>
                <a:ea typeface="+mn-ea"/>
                <a:cs typeface="+mn-cs"/>
              </a:rPr>
              <a:t>Starling forces is negative, there will be a net </a:t>
            </a:r>
            <a:r>
              <a:rPr lang="en-GB" sz="1200" b="0" i="1" u="none" strike="noStrike" kern="1200" baseline="0" noProof="0" dirty="0">
                <a:solidFill>
                  <a:schemeClr val="tx1"/>
                </a:solidFill>
                <a:latin typeface="Arial" charset="0"/>
                <a:ea typeface="+mn-ea"/>
                <a:cs typeface="+mn-cs"/>
              </a:rPr>
              <a:t>fluid absorption </a:t>
            </a:r>
            <a:r>
              <a:rPr lang="en-GB" sz="1200" b="0" i="0" u="none" strike="noStrike" kern="1200" baseline="0" noProof="0" dirty="0">
                <a:solidFill>
                  <a:schemeClr val="tx1"/>
                </a:solidFill>
                <a:latin typeface="Arial" charset="0"/>
                <a:ea typeface="+mn-ea"/>
                <a:cs typeface="+mn-cs"/>
              </a:rPr>
              <a:t>from the interstitial spaces into the capillaries. The effective filtration pressure (</a:t>
            </a:r>
            <a:r>
              <a:rPr lang="en-GB" sz="1200" b="0" i="0" u="none" strike="noStrike" kern="1200" baseline="0" noProof="0" dirty="0" err="1">
                <a:solidFill>
                  <a:schemeClr val="tx1"/>
                </a:solidFill>
                <a:latin typeface="Arial" charset="0"/>
                <a:ea typeface="+mn-ea"/>
                <a:cs typeface="+mn-cs"/>
              </a:rPr>
              <a:t>P</a:t>
            </a:r>
            <a:r>
              <a:rPr lang="en-GB" sz="1200" b="0" i="0" u="none" strike="noStrike" kern="1200" baseline="-25000" noProof="0" dirty="0" err="1">
                <a:solidFill>
                  <a:schemeClr val="tx1"/>
                </a:solidFill>
                <a:latin typeface="Arial" charset="0"/>
                <a:ea typeface="+mn-ea"/>
                <a:cs typeface="+mn-cs"/>
              </a:rPr>
              <a:t>eff</a:t>
            </a:r>
            <a:r>
              <a:rPr lang="en-GB" sz="1200" b="0" i="0" u="none" strike="noStrike" kern="1200" baseline="0" noProof="0" dirty="0">
                <a:solidFill>
                  <a:schemeClr val="tx1"/>
                </a:solidFill>
                <a:latin typeface="Arial" charset="0"/>
                <a:ea typeface="+mn-ea"/>
                <a:cs typeface="+mn-cs"/>
              </a:rPr>
              <a:t>) at a given point of </a:t>
            </a:r>
            <a:r>
              <a:rPr lang="cs-CZ" sz="1200" b="0" i="0" u="none" strike="noStrike" kern="1200" baseline="0" noProof="0" dirty="0" err="1">
                <a:solidFill>
                  <a:schemeClr val="tx1"/>
                </a:solidFill>
                <a:latin typeface="Arial" charset="0"/>
                <a:ea typeface="+mn-ea"/>
                <a:cs typeface="+mn-cs"/>
              </a:rPr>
              <a:t>the</a:t>
            </a:r>
            <a:r>
              <a:rPr lang="cs-CZ" sz="1200" b="0" i="0" u="none" strike="noStrike" kern="1200" baseline="0" noProof="0" dirty="0">
                <a:solidFill>
                  <a:schemeClr val="tx1"/>
                </a:solidFill>
                <a:latin typeface="Arial" charset="0"/>
                <a:ea typeface="+mn-ea"/>
                <a:cs typeface="+mn-cs"/>
              </a:rPr>
              <a:t> </a:t>
            </a:r>
            <a:r>
              <a:rPr lang="en-GB" sz="1200" b="0" i="0" u="none" strike="noStrike" kern="1200" baseline="0" noProof="0" dirty="0">
                <a:solidFill>
                  <a:schemeClr val="tx1"/>
                </a:solidFill>
                <a:latin typeface="Arial" charset="0"/>
                <a:ea typeface="+mn-ea"/>
                <a:cs typeface="+mn-cs"/>
              </a:rPr>
              <a:t>capillary can be calculated from the hydrostatic pressure difference (P</a:t>
            </a:r>
            <a:r>
              <a:rPr lang="en-GB" sz="1200" b="0" i="0" u="none" strike="noStrike" kern="1200" baseline="-25000" noProof="0" dirty="0">
                <a:solidFill>
                  <a:schemeClr val="tx1"/>
                </a:solidFill>
                <a:latin typeface="Arial" charset="0"/>
                <a:ea typeface="+mn-ea"/>
                <a:cs typeface="+mn-cs"/>
              </a:rPr>
              <a:t>c</a:t>
            </a:r>
            <a:r>
              <a:rPr lang="en-GB" sz="1200" b="0" i="0" u="none" strike="noStrike" kern="1200" baseline="0" noProof="0" dirty="0">
                <a:solidFill>
                  <a:schemeClr val="tx1"/>
                </a:solidFill>
                <a:latin typeface="Arial" charset="0"/>
                <a:ea typeface="+mn-ea"/>
                <a:cs typeface="+mn-cs"/>
              </a:rPr>
              <a:t>-P</a:t>
            </a:r>
            <a:r>
              <a:rPr lang="en-GB" sz="1200" b="0" i="0" u="none" strike="noStrike" kern="1200" baseline="-25000" noProof="0" dirty="0">
                <a:solidFill>
                  <a:schemeClr val="tx1"/>
                </a:solidFill>
                <a:latin typeface="Arial" charset="0"/>
                <a:ea typeface="+mn-ea"/>
                <a:cs typeface="+mn-cs"/>
              </a:rPr>
              <a:t>i</a:t>
            </a:r>
            <a:r>
              <a:rPr lang="en-GB" sz="1200" b="0" i="0" u="none" strike="noStrike" kern="1200" baseline="0" noProof="0" dirty="0">
                <a:solidFill>
                  <a:schemeClr val="tx1"/>
                </a:solidFill>
                <a:latin typeface="Arial" charset="0"/>
                <a:ea typeface="+mn-ea"/>
                <a:cs typeface="+mn-cs"/>
              </a:rPr>
              <a:t>) and oncotic pressure difference (</a:t>
            </a:r>
            <a:r>
              <a:rPr lang="en-GB" altLang="cs-CZ" sz="1200" b="0" noProof="0" dirty="0">
                <a:sym typeface="Symbol" pitchFamily="18" charset="2"/>
              </a:rPr>
              <a:t></a:t>
            </a:r>
            <a:r>
              <a:rPr lang="en-GB" sz="1200" b="0" i="0" u="none" strike="noStrike" kern="1200" baseline="-25000" noProof="0" dirty="0">
                <a:solidFill>
                  <a:schemeClr val="tx1"/>
                </a:solidFill>
                <a:latin typeface="Arial" charset="0"/>
                <a:ea typeface="+mn-ea"/>
                <a:cs typeface="+mn-cs"/>
              </a:rPr>
              <a:t>c</a:t>
            </a:r>
            <a:r>
              <a:rPr lang="en-GB" sz="1200" b="0" i="0" u="none" strike="noStrike" kern="1200" baseline="0" noProof="0" dirty="0">
                <a:solidFill>
                  <a:schemeClr val="tx1"/>
                </a:solidFill>
                <a:latin typeface="Arial" charset="0"/>
                <a:ea typeface="+mn-ea"/>
                <a:cs typeface="+mn-cs"/>
              </a:rPr>
              <a:t>-</a:t>
            </a:r>
            <a:r>
              <a:rPr lang="en-GB" altLang="cs-CZ" sz="1200" b="0" noProof="0" dirty="0">
                <a:sym typeface="Symbol" pitchFamily="18" charset="2"/>
              </a:rPr>
              <a:t></a:t>
            </a:r>
            <a:r>
              <a:rPr lang="en-GB" sz="1200" b="0" i="0" u="none" strike="noStrike" kern="1200" baseline="-25000" noProof="0" dirty="0">
                <a:solidFill>
                  <a:schemeClr val="tx1"/>
                </a:solidFill>
                <a:latin typeface="Arial" charset="0"/>
                <a:ea typeface="+mn-ea"/>
                <a:cs typeface="+mn-cs"/>
              </a:rPr>
              <a:t>i</a:t>
            </a:r>
            <a:r>
              <a:rPr lang="en-GB" sz="1200" b="0" i="0" u="none" strike="noStrike" kern="1200" baseline="0" noProof="0" dirty="0">
                <a:solidFill>
                  <a:schemeClr val="tx1"/>
                </a:solidFill>
                <a:latin typeface="Arial" charset="0"/>
                <a:ea typeface="+mn-ea"/>
                <a:cs typeface="+mn-cs"/>
              </a:rPr>
              <a:t>) across the capillary wall according to the relation: </a:t>
            </a:r>
          </a:p>
          <a:p>
            <a:pPr algn="ctr"/>
            <a:endParaRPr lang="cs-CZ" altLang="cs-CZ" sz="1200" b="1" i="0" u="none" strike="noStrike" kern="1200" baseline="0" dirty="0">
              <a:solidFill>
                <a:schemeClr val="tx1"/>
              </a:solidFill>
              <a:latin typeface="Arial" charset="0"/>
              <a:ea typeface="+mn-ea"/>
              <a:cs typeface="+mn-cs"/>
            </a:endParaRPr>
          </a:p>
          <a:p>
            <a:pPr algn="ctr"/>
            <a:r>
              <a:rPr lang="cs-CZ" altLang="cs-CZ" sz="1200" b="1" dirty="0" err="1">
                <a:latin typeface="Times New Roman" pitchFamily="18" charset="0"/>
              </a:rPr>
              <a:t>P</a:t>
            </a:r>
            <a:r>
              <a:rPr lang="cs-CZ" altLang="cs-CZ" sz="1200" b="1" baseline="-25000" dirty="0" err="1">
                <a:latin typeface="Times New Roman" pitchFamily="18" charset="0"/>
              </a:rPr>
              <a:t>eff</a:t>
            </a:r>
            <a:r>
              <a:rPr lang="cs-CZ" altLang="cs-CZ" sz="1200" b="1" dirty="0">
                <a:latin typeface="Times New Roman" pitchFamily="18" charset="0"/>
              </a:rPr>
              <a:t>=(</a:t>
            </a:r>
            <a:r>
              <a:rPr lang="en-GB" sz="1200" b="1" i="0" u="none" strike="noStrike" kern="1200" baseline="0" dirty="0">
                <a:solidFill>
                  <a:schemeClr val="tx1"/>
                </a:solidFill>
                <a:latin typeface="Arial" charset="0"/>
                <a:ea typeface="+mn-ea"/>
                <a:cs typeface="+mn-cs"/>
              </a:rPr>
              <a:t>P</a:t>
            </a:r>
            <a:r>
              <a:rPr lang="en-GB" sz="1200" b="1" i="0" u="none" strike="noStrike" kern="1200" baseline="-25000" dirty="0">
                <a:solidFill>
                  <a:schemeClr val="tx1"/>
                </a:solidFill>
                <a:latin typeface="Arial" charset="0"/>
                <a:ea typeface="+mn-ea"/>
                <a:cs typeface="+mn-cs"/>
              </a:rPr>
              <a:t>c</a:t>
            </a:r>
            <a:r>
              <a:rPr lang="en-GB" sz="1200" b="1" i="0" u="none" strike="noStrike" kern="1200" baseline="0" dirty="0">
                <a:solidFill>
                  <a:schemeClr val="tx1"/>
                </a:solidFill>
                <a:latin typeface="Arial" charset="0"/>
                <a:ea typeface="+mn-ea"/>
                <a:cs typeface="+mn-cs"/>
              </a:rPr>
              <a:t>-P</a:t>
            </a:r>
            <a:r>
              <a:rPr lang="en-GB" altLang="cs-CZ" sz="1200" b="1" i="0" baseline="-25000" dirty="0">
                <a:latin typeface="Times New Roman" pitchFamily="18" charset="0"/>
              </a:rPr>
              <a:t>i</a:t>
            </a:r>
            <a:r>
              <a:rPr lang="cs-CZ" altLang="cs-CZ" sz="1200" b="1" i="0" baseline="0" dirty="0">
                <a:latin typeface="Times New Roman" pitchFamily="18" charset="0"/>
              </a:rPr>
              <a:t>)</a:t>
            </a:r>
            <a:r>
              <a:rPr lang="en-GB" altLang="cs-CZ" sz="1200" b="1" dirty="0">
                <a:latin typeface="Times New Roman" pitchFamily="18" charset="0"/>
              </a:rPr>
              <a:t> − </a:t>
            </a:r>
            <a:r>
              <a:rPr lang="cs-CZ" altLang="cs-CZ" sz="1200" b="1" dirty="0">
                <a:latin typeface="Times New Roman" pitchFamily="18" charset="0"/>
              </a:rPr>
              <a:t>(</a:t>
            </a:r>
            <a:r>
              <a:rPr lang="en-GB" altLang="cs-CZ" sz="1200" b="1" dirty="0">
                <a:sym typeface="Symbol" pitchFamily="18" charset="2"/>
              </a:rPr>
              <a:t></a:t>
            </a:r>
            <a:r>
              <a:rPr lang="en-GB" altLang="cs-CZ" sz="1200" b="1" i="0" baseline="-25000" dirty="0">
                <a:latin typeface="Times New Roman" pitchFamily="18" charset="0"/>
              </a:rPr>
              <a:t>c</a:t>
            </a:r>
            <a:r>
              <a:rPr lang="en-GB" altLang="cs-CZ" sz="1200" b="1" dirty="0">
                <a:latin typeface="Times New Roman" pitchFamily="18" charset="0"/>
              </a:rPr>
              <a:t> − </a:t>
            </a:r>
            <a:r>
              <a:rPr lang="en-GB" altLang="cs-CZ" sz="1200" b="1" dirty="0">
                <a:sym typeface="Symbol" pitchFamily="18" charset="2"/>
              </a:rPr>
              <a:t></a:t>
            </a:r>
            <a:r>
              <a:rPr lang="en-GB" altLang="cs-CZ" sz="1200" b="1" i="0" baseline="-25000" dirty="0">
                <a:latin typeface="Times New Roman" pitchFamily="18" charset="0"/>
              </a:rPr>
              <a:t>i</a:t>
            </a:r>
            <a:r>
              <a:rPr lang="cs-CZ" altLang="cs-CZ" sz="1200" b="1" i="0" baseline="0" dirty="0">
                <a:latin typeface="Times New Roman" pitchFamily="18" charset="0"/>
              </a:rPr>
              <a:t>)</a:t>
            </a:r>
            <a:r>
              <a:rPr lang="en-GB" altLang="cs-CZ" sz="1200" b="1" dirty="0">
                <a:latin typeface="Times New Roman" pitchFamily="18" charset="0"/>
              </a:rPr>
              <a:t> </a:t>
            </a:r>
            <a:r>
              <a:rPr lang="cs-CZ" altLang="cs-CZ" sz="1200" b="1" dirty="0">
                <a:latin typeface="Times New Roman" pitchFamily="18" charset="0"/>
              </a:rPr>
              <a:t>.</a:t>
            </a:r>
          </a:p>
          <a:p>
            <a:pPr algn="ctr"/>
            <a:endParaRPr lang="en-GB" altLang="cs-CZ" sz="1200" b="1" dirty="0">
              <a:latin typeface="Times New Roman" pitchFamily="18" charset="0"/>
            </a:endParaRPr>
          </a:p>
          <a:p>
            <a:pPr algn="just"/>
            <a:r>
              <a:rPr lang="cs-CZ" sz="1200" b="0" i="0" u="none" strike="noStrike" kern="1200" baseline="0" noProof="0" dirty="0">
                <a:solidFill>
                  <a:schemeClr val="tx1"/>
                </a:solidFill>
                <a:latin typeface="Arial" charset="0"/>
                <a:ea typeface="+mn-ea"/>
                <a:cs typeface="+mn-cs"/>
              </a:rPr>
              <a:t>     </a:t>
            </a:r>
            <a:r>
              <a:rPr lang="en-GB" sz="1200" b="0" i="0" u="none" strike="noStrike" kern="1200" baseline="0" noProof="0" dirty="0">
                <a:solidFill>
                  <a:schemeClr val="tx1"/>
                </a:solidFill>
                <a:latin typeface="Arial" charset="0"/>
                <a:ea typeface="+mn-ea"/>
                <a:cs typeface="+mn-cs"/>
              </a:rPr>
              <a:t>Normally, </a:t>
            </a:r>
            <a:r>
              <a:rPr lang="cs-CZ" sz="1200" b="0" i="0" u="none" strike="noStrike" kern="1200" baseline="0" noProof="0" dirty="0">
                <a:solidFill>
                  <a:schemeClr val="tx1"/>
                </a:solidFill>
                <a:latin typeface="Arial" charset="0"/>
                <a:ea typeface="+mn-ea"/>
                <a:cs typeface="+mn-cs"/>
              </a:rPr>
              <a:t>a</a:t>
            </a:r>
            <a:r>
              <a:rPr lang="en-GB" sz="1200" b="0" i="0" u="none" strike="noStrike" kern="1200" baseline="0" noProof="0" dirty="0">
                <a:solidFill>
                  <a:schemeClr val="tx1"/>
                </a:solidFill>
                <a:latin typeface="Arial" charset="0"/>
                <a:ea typeface="+mn-ea"/>
                <a:cs typeface="+mn-cs"/>
              </a:rPr>
              <a:t>bout 20 L/day of fluid is filtered (excluding the kidneys) into the </a:t>
            </a:r>
            <a:r>
              <a:rPr lang="en-GB" sz="1200" b="0" i="0" u="none" strike="noStrike" kern="1200" baseline="0" noProof="0" dirty="0" err="1">
                <a:solidFill>
                  <a:schemeClr val="tx1"/>
                </a:solidFill>
                <a:latin typeface="Arial" charset="0"/>
                <a:ea typeface="+mn-ea"/>
                <a:cs typeface="+mn-cs"/>
              </a:rPr>
              <a:t>interstitium</a:t>
            </a:r>
            <a:r>
              <a:rPr lang="en-GB" sz="1200" b="0" i="0" u="none" strike="noStrike" kern="1200" baseline="0" noProof="0" dirty="0">
                <a:solidFill>
                  <a:schemeClr val="tx1"/>
                </a:solidFill>
                <a:latin typeface="Arial" charset="0"/>
                <a:ea typeface="+mn-ea"/>
                <a:cs typeface="+mn-cs"/>
              </a:rPr>
              <a:t> from the body’s exchange vessels. About 18 L/day of this fluid is thought to be reabsorbed by the</a:t>
            </a:r>
            <a:r>
              <a:rPr lang="cs-CZ" sz="1200" b="0" i="0" u="none" strike="noStrike" kern="1200" baseline="0" noProof="0" dirty="0">
                <a:solidFill>
                  <a:schemeClr val="tx1"/>
                </a:solidFill>
                <a:latin typeface="Arial" charset="0"/>
                <a:ea typeface="+mn-ea"/>
                <a:cs typeface="+mn-cs"/>
              </a:rPr>
              <a:t> </a:t>
            </a:r>
            <a:r>
              <a:rPr lang="en-GB" sz="1200" b="0" i="0" u="none" strike="noStrike" kern="1200" baseline="0" noProof="0" dirty="0">
                <a:solidFill>
                  <a:schemeClr val="tx1"/>
                </a:solidFill>
                <a:latin typeface="Arial" charset="0"/>
                <a:ea typeface="+mn-ea"/>
                <a:cs typeface="+mn-cs"/>
              </a:rPr>
              <a:t>venous limb of these vessels. The remaining 2 L/day or so make up the </a:t>
            </a:r>
            <a:r>
              <a:rPr lang="en-GB" sz="1200" b="0" i="1" u="none" strike="noStrike" kern="1200" baseline="0" noProof="0" dirty="0">
                <a:solidFill>
                  <a:schemeClr val="tx1"/>
                </a:solidFill>
                <a:latin typeface="Arial" charset="0"/>
                <a:ea typeface="+mn-ea"/>
                <a:cs typeface="+mn-cs"/>
              </a:rPr>
              <a:t>lymph flow </a:t>
            </a:r>
            <a:r>
              <a:rPr lang="en-GB" sz="1200" b="0" i="0" u="none" strike="noStrike" kern="1200" baseline="0" noProof="0" dirty="0">
                <a:solidFill>
                  <a:schemeClr val="tx1"/>
                </a:solidFill>
                <a:latin typeface="Arial" charset="0"/>
                <a:ea typeface="+mn-ea"/>
                <a:cs typeface="+mn-cs"/>
              </a:rPr>
              <a:t>and thereby return to the bloodstream (through left an right </a:t>
            </a:r>
            <a:r>
              <a:rPr lang="en-GB" sz="1200" b="0" i="0" u="none" strike="noStrike" kern="1200" baseline="0" dirty="0" err="1">
                <a:solidFill>
                  <a:schemeClr val="tx1"/>
                </a:solidFill>
                <a:latin typeface="Arial" charset="0"/>
                <a:ea typeface="+mn-ea"/>
                <a:cs typeface="+mn-cs"/>
              </a:rPr>
              <a:t>subclavian</a:t>
            </a:r>
            <a:r>
              <a:rPr lang="en-GB" sz="1200" b="0" i="0" u="none" strike="noStrike" kern="1200" baseline="0" dirty="0">
                <a:solidFill>
                  <a:schemeClr val="tx1"/>
                </a:solidFill>
                <a:latin typeface="Arial" charset="0"/>
                <a:ea typeface="+mn-ea"/>
                <a:cs typeface="+mn-cs"/>
              </a:rPr>
              <a:t> vein</a:t>
            </a:r>
            <a:r>
              <a:rPr lang="en-GB" sz="1200" b="0" i="0" u="none" strike="noStrike" kern="1200" baseline="0" noProof="0" dirty="0">
                <a:solidFill>
                  <a:schemeClr val="tx1"/>
                </a:solidFill>
                <a:latin typeface="Arial" charset="0"/>
                <a:ea typeface="+mn-ea"/>
                <a:cs typeface="+mn-cs"/>
              </a:rPr>
              <a:t>). </a:t>
            </a:r>
            <a:endParaRPr lang="en-GB" sz="1200" b="0" i="0" u="none" strike="noStrike" kern="1200" baseline="0" dirty="0">
              <a:solidFill>
                <a:schemeClr val="tx1"/>
              </a:solidFill>
              <a:latin typeface="Arial" charset="0"/>
              <a:ea typeface="+mn-ea"/>
              <a:cs typeface="+mn-cs"/>
            </a:endParaRPr>
          </a:p>
          <a:p>
            <a:endParaRPr lang="cs-CZ" sz="1200" b="0" i="0" u="none" strike="noStrike" kern="1200" baseline="0" dirty="0">
              <a:solidFill>
                <a:schemeClr val="tx1"/>
              </a:solidFill>
              <a:latin typeface="Arial" charset="0"/>
              <a:ea typeface="+mn-ea"/>
              <a:cs typeface="+mn-cs"/>
            </a:endParaRPr>
          </a:p>
          <a:p>
            <a:endParaRPr lang="cs-CZ" sz="1200" b="0" i="0" u="none" strike="noStrike" kern="1200" baseline="0" dirty="0">
              <a:solidFill>
                <a:schemeClr val="tx1"/>
              </a:solidFill>
              <a:latin typeface="Arial" charset="0"/>
              <a:ea typeface="+mn-ea"/>
              <a:cs typeface="+mn-cs"/>
            </a:endParaRPr>
          </a:p>
          <a:p>
            <a:r>
              <a:rPr lang="en-GB" sz="1200" b="1" i="0" u="none" strike="noStrike" kern="1200" baseline="0" noProof="0" dirty="0">
                <a:solidFill>
                  <a:schemeClr val="tx1"/>
                </a:solidFill>
                <a:latin typeface="Arial" charset="0"/>
                <a:ea typeface="+mn-ea"/>
                <a:cs typeface="+mn-cs"/>
              </a:rPr>
              <a:t>Lymphatic System</a:t>
            </a:r>
          </a:p>
          <a:p>
            <a:pPr algn="just"/>
            <a:r>
              <a:rPr lang="cs-CZ" sz="1200" b="0" i="0" u="none" strike="noStrike" kern="1200" baseline="0" noProof="0" dirty="0">
                <a:solidFill>
                  <a:schemeClr val="tx1"/>
                </a:solidFill>
                <a:latin typeface="Arial" charset="0"/>
                <a:ea typeface="+mn-ea"/>
                <a:cs typeface="+mn-cs"/>
              </a:rPr>
              <a:t>     </a:t>
            </a:r>
            <a:r>
              <a:rPr lang="en-GB" sz="1200" b="0" i="0" u="none" strike="noStrike" kern="1200" baseline="0" noProof="0" dirty="0">
                <a:solidFill>
                  <a:schemeClr val="tx1"/>
                </a:solidFill>
                <a:latin typeface="Arial" charset="0"/>
                <a:ea typeface="+mn-ea"/>
                <a:cs typeface="+mn-cs"/>
              </a:rPr>
              <a:t>The lymphatic system </a:t>
            </a:r>
            <a:r>
              <a:rPr lang="en-US" sz="1200" b="0" i="0" u="none" strike="noStrike" kern="1200" baseline="0" dirty="0">
                <a:solidFill>
                  <a:schemeClr val="tx1"/>
                </a:solidFill>
                <a:latin typeface="Arial" charset="0"/>
                <a:ea typeface="+mn-ea"/>
                <a:cs typeface="+mn-cs"/>
              </a:rPr>
              <a:t>represents an accessory route</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through which fluid can flow from the interstitial</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spaces into the blood. Most important, the </a:t>
            </a:r>
            <a:r>
              <a:rPr lang="en-US" sz="1200" b="0" i="0" u="none" strike="noStrike" kern="1200" baseline="0" dirty="0" err="1">
                <a:solidFill>
                  <a:schemeClr val="tx1"/>
                </a:solidFill>
                <a:latin typeface="Arial" charset="0"/>
                <a:ea typeface="+mn-ea"/>
                <a:cs typeface="+mn-cs"/>
              </a:rPr>
              <a:t>lymphatics</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can carry proteins and large particulate matter away</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from the tissue spaces, neither of which can be</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removed by absorption directly into the blood capillaries.</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This return of proteins to the blood from the</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interstitial spaces is an essential function without</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which we would die within about 24 hours.</a:t>
            </a:r>
            <a:endParaRPr lang="cs-CZ" sz="1200" b="0" i="0" u="none" strike="noStrike" kern="1200" baseline="0" dirty="0">
              <a:solidFill>
                <a:schemeClr val="tx1"/>
              </a:solidFill>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noProof="0" dirty="0"/>
          </a:p>
          <a:p>
            <a:endParaRPr lang="cs-CZ" dirty="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8</a:t>
            </a:fld>
            <a:endParaRPr lang="cs-CZ" altLang="cs-CZ"/>
          </a:p>
        </p:txBody>
      </p:sp>
    </p:spTree>
    <p:extLst>
      <p:ext uri="{BB962C8B-B14F-4D97-AF65-F5344CB8AC3E}">
        <p14:creationId xmlns:p14="http://schemas.microsoft.com/office/powerpoint/2010/main" val="3235010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sz="1200" b="1" dirty="0">
                <a:latin typeface="Arial Black" pitchFamily="34" charset="0"/>
              </a:rPr>
              <a:t>Starling´s  equation</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dirty="0">
                <a:solidFill>
                  <a:schemeClr val="tx1"/>
                </a:solidFill>
                <a:latin typeface="Arial" charset="0"/>
                <a:ea typeface="+mn-ea"/>
                <a:cs typeface="+mn-cs"/>
              </a:rPr>
              <a:t>    </a:t>
            </a:r>
            <a:r>
              <a:rPr lang="en-GB" sz="1200" b="0" i="0" u="none" strike="noStrike" kern="1200" baseline="0" noProof="0" dirty="0">
                <a:solidFill>
                  <a:schemeClr val="tx1"/>
                </a:solidFill>
                <a:latin typeface="Arial" charset="0"/>
                <a:ea typeface="+mn-ea"/>
                <a:cs typeface="+mn-cs"/>
              </a:rPr>
              <a:t> In most tissues, the mean </a:t>
            </a:r>
            <a:r>
              <a:rPr lang="en-GB" altLang="cs-CZ" sz="1200" b="0" noProof="0" dirty="0" err="1">
                <a:latin typeface="Times New Roman" pitchFamily="18" charset="0"/>
              </a:rPr>
              <a:t>P</a:t>
            </a:r>
            <a:r>
              <a:rPr lang="en-GB" altLang="cs-CZ" sz="1200" b="0" baseline="-25000" noProof="0" dirty="0" err="1">
                <a:latin typeface="Times New Roman" pitchFamily="18" charset="0"/>
              </a:rPr>
              <a:t>eff</a:t>
            </a:r>
            <a:r>
              <a:rPr lang="en-GB" sz="1200" b="0" i="0" u="none" strike="noStrike" kern="1200" baseline="0" noProof="0" dirty="0">
                <a:solidFill>
                  <a:schemeClr val="tx1"/>
                </a:solidFill>
                <a:latin typeface="Arial" charset="0"/>
                <a:ea typeface="+mn-ea"/>
                <a:cs typeface="+mn-cs"/>
              </a:rPr>
              <a:t> along the capillaries is slightly positive under normal conditions, resulting in a net filtration of fluid into the interstitial space. Except for </a:t>
            </a:r>
            <a:r>
              <a:rPr lang="en-GB" altLang="cs-CZ" sz="1200" b="0" noProof="0" dirty="0" err="1">
                <a:latin typeface="Times New Roman" pitchFamily="18" charset="0"/>
              </a:rPr>
              <a:t>P</a:t>
            </a:r>
            <a:r>
              <a:rPr lang="en-GB" altLang="cs-CZ" sz="1200" b="0" baseline="-25000" noProof="0" dirty="0" err="1">
                <a:latin typeface="Times New Roman" pitchFamily="18" charset="0"/>
              </a:rPr>
              <a:t>eff</a:t>
            </a:r>
            <a:r>
              <a:rPr lang="en-GB" altLang="cs-CZ" sz="1200" b="0" baseline="0" noProof="0" dirty="0">
                <a:latin typeface="Times New Roman" pitchFamily="18" charset="0"/>
              </a:rPr>
              <a:t>,</a:t>
            </a:r>
            <a:r>
              <a:rPr lang="en-GB" sz="1200" b="0" i="0" u="none" strike="noStrike" kern="1200" baseline="0" noProof="0" dirty="0">
                <a:solidFill>
                  <a:schemeClr val="tx1"/>
                </a:solidFill>
                <a:latin typeface="Arial" charset="0"/>
                <a:ea typeface="+mn-ea"/>
                <a:cs typeface="+mn-cs"/>
              </a:rPr>
              <a:t> the rate of fluid filtration in a tissue is also dependent </a:t>
            </a:r>
            <a:r>
              <a:rPr lang="en-GB" sz="1200" b="0" i="0" u="none" strike="noStrike" kern="1200" baseline="0" dirty="0">
                <a:solidFill>
                  <a:schemeClr val="tx1"/>
                </a:solidFill>
                <a:latin typeface="Arial" charset="0"/>
                <a:ea typeface="+mn-ea"/>
                <a:cs typeface="+mn-cs"/>
              </a:rPr>
              <a:t>on the number and size of the gaps in each capillary (clefts, fenestrations and pores), on the number of capillaries through which blood is flowing and on the permeability of capillary wall to proteins. </a:t>
            </a:r>
            <a:r>
              <a:rPr lang="en-GB" sz="1200" b="0" i="0" kern="1200" dirty="0">
                <a:solidFill>
                  <a:schemeClr val="tx1"/>
                </a:solidFill>
                <a:effectLst/>
                <a:latin typeface="Arial" charset="0"/>
                <a:ea typeface="+mn-ea"/>
                <a:cs typeface="+mn-cs"/>
              </a:rPr>
              <a:t>These factors are involved in the </a:t>
            </a:r>
            <a:r>
              <a:rPr lang="en-GB" sz="1200" b="0" i="1" kern="1200" dirty="0">
                <a:solidFill>
                  <a:schemeClr val="tx1"/>
                </a:solidFill>
                <a:effectLst/>
                <a:latin typeface="Arial" charset="0"/>
                <a:ea typeface="+mn-ea"/>
                <a:cs typeface="+mn-cs"/>
              </a:rPr>
              <a:t>Starling equation</a:t>
            </a:r>
            <a:r>
              <a:rPr lang="en-GB" sz="1200" b="0" i="0" kern="1200" dirty="0">
                <a:solidFill>
                  <a:schemeClr val="tx1"/>
                </a:solidFill>
                <a:effectLst/>
                <a:latin typeface="Arial" charset="0"/>
                <a:ea typeface="+mn-ea"/>
                <a:cs typeface="+mn-cs"/>
              </a:rPr>
              <a:t>:</a:t>
            </a: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en-GB" sz="1200" b="0" i="0" kern="1200" dirty="0">
              <a:solidFill>
                <a:schemeClr val="tx1"/>
              </a:solidFill>
              <a:effectLst/>
              <a:latin typeface="Arial" charset="0"/>
              <a:ea typeface="+mn-ea"/>
              <a:cs typeface="+mn-cs"/>
            </a:endParaRPr>
          </a:p>
          <a:p>
            <a:pPr marL="0" marR="0" lvl="0" indent="0" algn="ctr"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a:t>
            </a:r>
            <a:r>
              <a:rPr lang="en-GB" sz="1200" b="0" i="0" kern="1200" dirty="0" err="1">
                <a:solidFill>
                  <a:schemeClr val="tx1"/>
                </a:solidFill>
                <a:effectLst/>
                <a:latin typeface="Arial" charset="0"/>
                <a:ea typeface="+mn-ea"/>
                <a:cs typeface="+mn-cs"/>
              </a:rPr>
              <a:t>J</a:t>
            </a:r>
            <a:r>
              <a:rPr lang="en-GB" sz="1200" b="0" i="0" kern="1200" baseline="-25000" dirty="0" err="1">
                <a:solidFill>
                  <a:schemeClr val="tx1"/>
                </a:solidFill>
                <a:effectLst/>
                <a:latin typeface="Arial" charset="0"/>
                <a:ea typeface="+mn-ea"/>
                <a:cs typeface="+mn-cs"/>
              </a:rPr>
              <a:t>v</a:t>
            </a:r>
            <a:r>
              <a:rPr lang="en-GB" sz="1200" b="0" i="0" kern="1200" dirty="0">
                <a:solidFill>
                  <a:schemeClr val="tx1"/>
                </a:solidFill>
                <a:effectLst/>
                <a:latin typeface="Arial" charset="0"/>
                <a:ea typeface="+mn-ea"/>
                <a:cs typeface="+mn-cs"/>
              </a:rPr>
              <a:t> = </a:t>
            </a:r>
            <a:r>
              <a:rPr lang="en-GB" sz="1200" b="0" i="0" kern="1200" dirty="0" err="1">
                <a:solidFill>
                  <a:schemeClr val="tx1"/>
                </a:solidFill>
                <a:effectLst/>
                <a:latin typeface="Arial" charset="0"/>
                <a:ea typeface="+mn-ea"/>
                <a:cs typeface="+mn-cs"/>
              </a:rPr>
              <a:t>K</a:t>
            </a:r>
            <a:r>
              <a:rPr lang="en-GB" sz="1200" b="0" i="0" kern="1200" baseline="-25000" dirty="0" err="1">
                <a:solidFill>
                  <a:schemeClr val="tx1"/>
                </a:solidFill>
                <a:effectLst/>
                <a:latin typeface="Arial" charset="0"/>
                <a:ea typeface="+mn-ea"/>
                <a:cs typeface="+mn-cs"/>
              </a:rPr>
              <a:t>f</a:t>
            </a:r>
            <a:r>
              <a:rPr lang="en-GB" sz="1200" b="0" i="0" kern="1200" dirty="0">
                <a:solidFill>
                  <a:schemeClr val="tx1"/>
                </a:solidFill>
                <a:effectLst/>
                <a:latin typeface="Arial" charset="0"/>
                <a:ea typeface="+mn-ea"/>
                <a:cs typeface="+mn-cs"/>
              </a:rPr>
              <a:t>(P</a:t>
            </a:r>
            <a:r>
              <a:rPr lang="en-GB" sz="1200" b="0" i="0" kern="1200" baseline="-25000" dirty="0">
                <a:solidFill>
                  <a:schemeClr val="tx1"/>
                </a:solidFill>
                <a:effectLst/>
                <a:latin typeface="Arial" charset="0"/>
                <a:ea typeface="+mn-ea"/>
                <a:cs typeface="+mn-cs"/>
              </a:rPr>
              <a:t>c</a:t>
            </a:r>
            <a:r>
              <a:rPr lang="en-GB" sz="1200" b="0" i="0" kern="1200" dirty="0">
                <a:solidFill>
                  <a:schemeClr val="tx1"/>
                </a:solidFill>
                <a:effectLst/>
                <a:latin typeface="Arial" charset="0"/>
                <a:ea typeface="+mn-ea"/>
                <a:cs typeface="+mn-cs"/>
              </a:rPr>
              <a:t> − P</a:t>
            </a:r>
            <a:r>
              <a:rPr lang="en-GB" sz="1200" b="0" i="0" kern="1200" baseline="-25000" dirty="0">
                <a:solidFill>
                  <a:schemeClr val="tx1"/>
                </a:solidFill>
                <a:effectLst/>
                <a:latin typeface="Arial" charset="0"/>
                <a:ea typeface="+mn-ea"/>
                <a:cs typeface="+mn-cs"/>
              </a:rPr>
              <a:t>i</a:t>
            </a:r>
            <a:r>
              <a:rPr lang="en-GB" sz="1200" b="0" i="0" kern="1200" dirty="0">
                <a:solidFill>
                  <a:schemeClr val="tx1"/>
                </a:solidFill>
                <a:effectLst/>
                <a:latin typeface="Arial" charset="0"/>
                <a:ea typeface="+mn-ea"/>
                <a:cs typeface="+mn-cs"/>
              </a:rPr>
              <a:t>) − σ(</a:t>
            </a:r>
            <a:r>
              <a:rPr lang="en-GB" altLang="cs-CZ" sz="1200" b="0" dirty="0">
                <a:sym typeface="Symbol" pitchFamily="18" charset="2"/>
              </a:rPr>
              <a:t></a:t>
            </a:r>
            <a:r>
              <a:rPr lang="en-GB" sz="1200" b="0" i="0" kern="1200" baseline="-25000" dirty="0">
                <a:solidFill>
                  <a:schemeClr val="tx1"/>
                </a:solidFill>
                <a:effectLst/>
                <a:latin typeface="Arial" charset="0"/>
                <a:ea typeface="+mn-ea"/>
                <a:cs typeface="+mn-cs"/>
              </a:rPr>
              <a:t>c</a:t>
            </a:r>
            <a:r>
              <a:rPr lang="en-GB" sz="1200" b="0" i="0" kern="1200" dirty="0">
                <a:solidFill>
                  <a:schemeClr val="tx1"/>
                </a:solidFill>
                <a:effectLst/>
                <a:latin typeface="Arial" charset="0"/>
                <a:ea typeface="+mn-ea"/>
                <a:cs typeface="+mn-cs"/>
              </a:rPr>
              <a:t> − </a:t>
            </a:r>
            <a:r>
              <a:rPr lang="en-GB" altLang="cs-CZ" sz="1200" b="0" dirty="0">
                <a:sym typeface="Symbol" pitchFamily="18" charset="2"/>
              </a:rPr>
              <a:t></a:t>
            </a:r>
            <a:r>
              <a:rPr lang="en-GB" sz="1200" b="0" i="0" kern="1200" baseline="-25000" dirty="0">
                <a:solidFill>
                  <a:schemeClr val="tx1"/>
                </a:solidFill>
                <a:effectLst/>
                <a:latin typeface="Arial" charset="0"/>
                <a:ea typeface="+mn-ea"/>
                <a:cs typeface="+mn-cs"/>
              </a:rPr>
              <a:t>t</a:t>
            </a:r>
            <a:r>
              <a:rPr lang="en-GB" sz="1200" b="0" i="0" kern="1200" dirty="0">
                <a:solidFill>
                  <a:schemeClr val="tx1"/>
                </a:solidFill>
                <a:effectLst/>
                <a:latin typeface="Arial" charset="0"/>
                <a:ea typeface="+mn-ea"/>
                <a:cs typeface="+mn-cs"/>
              </a:rPr>
              <a:t>), </a:t>
            </a:r>
          </a:p>
          <a:p>
            <a:pPr marL="0" marR="0" lvl="0" indent="0" algn="ctr" defTabSz="914400" rtl="0" eaLnBrk="0" fontAlgn="base" latinLnBrk="0" hangingPunct="0">
              <a:lnSpc>
                <a:spcPct val="100000"/>
              </a:lnSpc>
              <a:spcBef>
                <a:spcPct val="30000"/>
              </a:spcBef>
              <a:spcAft>
                <a:spcPct val="0"/>
              </a:spcAft>
              <a:buClrTx/>
              <a:buSzTx/>
              <a:buFontTx/>
              <a:buNone/>
              <a:tabLst/>
              <a:defRPr/>
            </a:pPr>
            <a:endParaRPr lang="en-GB" sz="1200" b="0" i="0" kern="1200" dirty="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by means of c</a:t>
            </a:r>
            <a:r>
              <a:rPr lang="en-GB" sz="1200" b="0" i="1" u="none" strike="noStrike" kern="1200" baseline="0" dirty="0">
                <a:solidFill>
                  <a:schemeClr val="tx1"/>
                </a:solidFill>
                <a:latin typeface="Arial" charset="0"/>
                <a:ea typeface="+mn-ea"/>
                <a:cs typeface="+mn-cs"/>
              </a:rPr>
              <a:t>apillary filtration coefficient </a:t>
            </a:r>
            <a:r>
              <a:rPr lang="en-GB" sz="1200" b="0" i="0" u="none" strike="noStrike" kern="1200" baseline="0" dirty="0">
                <a:solidFill>
                  <a:schemeClr val="tx1"/>
                </a:solidFill>
                <a:latin typeface="Arial" charset="0"/>
                <a:ea typeface="+mn-ea"/>
                <a:cs typeface="+mn-cs"/>
              </a:rPr>
              <a:t>(</a:t>
            </a:r>
            <a:r>
              <a:rPr lang="en-GB" sz="1200" b="0" i="0" u="none" strike="noStrike" kern="1200" baseline="0" dirty="0" err="1">
                <a:solidFill>
                  <a:schemeClr val="tx1"/>
                </a:solidFill>
                <a:latin typeface="Arial" charset="0"/>
                <a:ea typeface="+mn-ea"/>
                <a:cs typeface="+mn-cs"/>
              </a:rPr>
              <a:t>K</a:t>
            </a:r>
            <a:r>
              <a:rPr lang="en-GB" sz="1200" b="0" i="0" u="none" strike="noStrike" kern="1200" baseline="-25000" dirty="0" err="1">
                <a:solidFill>
                  <a:schemeClr val="tx1"/>
                </a:solidFill>
                <a:latin typeface="Arial" charset="0"/>
                <a:ea typeface="+mn-ea"/>
                <a:cs typeface="+mn-cs"/>
              </a:rPr>
              <a:t>f</a:t>
            </a:r>
            <a:r>
              <a:rPr lang="en-GB" sz="1200" b="0" i="0" u="none" strike="noStrike" kern="1200" baseline="0" dirty="0">
                <a:solidFill>
                  <a:schemeClr val="tx1"/>
                </a:solidFill>
                <a:latin typeface="Arial" charset="0"/>
                <a:ea typeface="+mn-ea"/>
                <a:cs typeface="+mn-cs"/>
              </a:rPr>
              <a:t>) and </a:t>
            </a:r>
            <a:r>
              <a:rPr lang="en-GB" sz="1200" b="0" i="1" u="none" strike="noStrike" kern="1200" baseline="0" noProof="0" dirty="0">
                <a:solidFill>
                  <a:schemeClr val="tx1"/>
                </a:solidFill>
                <a:latin typeface="Arial" charset="0"/>
                <a:ea typeface="+mn-ea"/>
                <a:cs typeface="+mn-cs"/>
              </a:rPr>
              <a:t>reflection coefficient for proteins </a:t>
            </a:r>
            <a:r>
              <a:rPr lang="en-GB" sz="1200" b="0" i="0" u="none" strike="noStrike" kern="1200" baseline="0" noProof="0" dirty="0">
                <a:solidFill>
                  <a:schemeClr val="tx1"/>
                </a:solidFill>
                <a:latin typeface="Arial" charset="0"/>
                <a:ea typeface="+mn-ea"/>
                <a:cs typeface="+mn-cs"/>
              </a:rPr>
              <a:t>(</a:t>
            </a:r>
            <a:r>
              <a:rPr lang="en-GB" altLang="cs-CZ" sz="1200" b="0" noProof="0" dirty="0">
                <a:latin typeface="Times New Roman" pitchFamily="18" charset="0"/>
                <a:sym typeface="Symbol"/>
              </a:rPr>
              <a:t>, between</a:t>
            </a:r>
            <a:r>
              <a:rPr lang="en-GB" altLang="cs-CZ" sz="1200" b="0" baseline="0" noProof="0" dirty="0">
                <a:latin typeface="Times New Roman" pitchFamily="18" charset="0"/>
                <a:sym typeface="Symbol"/>
              </a:rPr>
              <a:t> 0 and 1</a:t>
            </a:r>
            <a:r>
              <a:rPr lang="en-GB" altLang="cs-CZ" sz="1200" b="0" noProof="0" dirty="0">
                <a:latin typeface="Times New Roman" pitchFamily="18" charset="0"/>
                <a:sym typeface="Symbol"/>
              </a:rPr>
              <a:t>).  is </a:t>
            </a:r>
            <a:r>
              <a:rPr lang="en-GB" altLang="cs-CZ" sz="1200" b="0" baseline="0" noProof="0" dirty="0">
                <a:latin typeface="Times New Roman" pitchFamily="18" charset="0"/>
                <a:sym typeface="Symbol"/>
              </a:rPr>
              <a:t>1 if </a:t>
            </a:r>
            <a:r>
              <a:rPr lang="en-GB" sz="1200" b="0" i="0" u="none" strike="noStrike" kern="1200" baseline="0" noProof="0" dirty="0">
                <a:solidFill>
                  <a:schemeClr val="tx1"/>
                </a:solidFill>
                <a:latin typeface="Arial" charset="0"/>
                <a:ea typeface="+mn-ea"/>
                <a:cs typeface="+mn-cs"/>
              </a:rPr>
              <a:t>capillary membrane is not permeable to </a:t>
            </a:r>
            <a:r>
              <a:rPr lang="cs-CZ" sz="1200" b="0" i="0" u="none" strike="noStrike" kern="1200" baseline="0" noProof="0" dirty="0">
                <a:solidFill>
                  <a:schemeClr val="tx1"/>
                </a:solidFill>
                <a:latin typeface="Arial" charset="0"/>
                <a:ea typeface="+mn-ea"/>
                <a:cs typeface="+mn-cs"/>
              </a:rPr>
              <a:t>plasma </a:t>
            </a:r>
            <a:r>
              <a:rPr lang="en-GB" sz="1200" b="0" i="0" u="none" strike="noStrike" kern="1200" baseline="0" noProof="0" dirty="0">
                <a:solidFill>
                  <a:schemeClr val="tx1"/>
                </a:solidFill>
                <a:latin typeface="Arial" charset="0"/>
                <a:ea typeface="+mn-ea"/>
                <a:cs typeface="+mn-cs"/>
              </a:rPr>
              <a:t>proteins and decreases with an increase of membrane permeability to </a:t>
            </a:r>
            <a:r>
              <a:rPr lang="cs-CZ" sz="1200" b="0" i="0" u="none" strike="noStrike" kern="1200" baseline="0" noProof="0" dirty="0">
                <a:solidFill>
                  <a:schemeClr val="tx1"/>
                </a:solidFill>
                <a:latin typeface="Arial" charset="0"/>
                <a:ea typeface="+mn-ea"/>
                <a:cs typeface="+mn-cs"/>
              </a:rPr>
              <a:t>these </a:t>
            </a:r>
            <a:r>
              <a:rPr lang="en-GB" sz="1200" b="0" i="0" u="none" strike="noStrike" kern="1200" baseline="0" noProof="0" dirty="0">
                <a:solidFill>
                  <a:schemeClr val="tx1"/>
                </a:solidFill>
                <a:latin typeface="Arial" charset="0"/>
                <a:ea typeface="+mn-ea"/>
                <a:cs typeface="+mn-cs"/>
              </a:rPr>
              <a:t>proteins.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kern="1200" dirty="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cs-CZ" sz="1200" kern="1200" dirty="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kern="1200" noProof="0" dirty="0">
                <a:solidFill>
                  <a:schemeClr val="tx1"/>
                </a:solidFill>
                <a:effectLst/>
                <a:latin typeface="Arial" charset="0"/>
                <a:ea typeface="+mn-ea"/>
                <a:cs typeface="+mn-cs"/>
              </a:rPr>
              <a:t>Note: In some sources like Text of Medical Physiology (</a:t>
            </a:r>
            <a:r>
              <a:rPr lang="en-GB" sz="1200" kern="1200" noProof="0" dirty="0" err="1">
                <a:solidFill>
                  <a:schemeClr val="tx1"/>
                </a:solidFill>
                <a:effectLst/>
                <a:latin typeface="Arial" charset="0"/>
                <a:ea typeface="+mn-ea"/>
                <a:cs typeface="+mn-cs"/>
              </a:rPr>
              <a:t>Guiton</a:t>
            </a:r>
            <a:r>
              <a:rPr lang="en-GB" sz="1200" kern="1200" noProof="0" dirty="0">
                <a:solidFill>
                  <a:schemeClr val="tx1"/>
                </a:solidFill>
                <a:effectLst/>
                <a:latin typeface="Arial" charset="0"/>
                <a:ea typeface="+mn-ea"/>
                <a:cs typeface="+mn-cs"/>
              </a:rPr>
              <a:t> and Hall) or Atlas of physiology (</a:t>
            </a:r>
            <a:r>
              <a:rPr lang="en-GB" sz="1200" kern="1200" noProof="0" dirty="0" err="1">
                <a:solidFill>
                  <a:schemeClr val="tx1"/>
                </a:solidFill>
                <a:effectLst/>
                <a:latin typeface="Arial" charset="0"/>
                <a:ea typeface="+mn-ea"/>
                <a:cs typeface="+mn-cs"/>
              </a:rPr>
              <a:t>Silbernagel&amp;Despopoulos</a:t>
            </a:r>
            <a:r>
              <a:rPr lang="en-GB" sz="1200" kern="1200" noProof="0" dirty="0">
                <a:solidFill>
                  <a:schemeClr val="tx1"/>
                </a:solidFill>
                <a:effectLst/>
                <a:latin typeface="Arial" charset="0"/>
                <a:ea typeface="+mn-ea"/>
                <a:cs typeface="+mn-cs"/>
              </a:rPr>
              <a:t>) the </a:t>
            </a:r>
            <a:r>
              <a:rPr lang="en-GB" sz="1200" i="1" kern="1200" noProof="0" dirty="0">
                <a:solidFill>
                  <a:schemeClr val="tx1"/>
                </a:solidFill>
                <a:effectLst/>
                <a:latin typeface="Arial" charset="0"/>
                <a:ea typeface="+mn-ea"/>
                <a:cs typeface="+mn-cs"/>
              </a:rPr>
              <a:t>reflection coefficient </a:t>
            </a:r>
            <a:r>
              <a:rPr lang="en-GB" sz="1200" kern="1200" noProof="0" dirty="0">
                <a:solidFill>
                  <a:schemeClr val="tx1"/>
                </a:solidFill>
                <a:effectLst/>
                <a:latin typeface="Arial" charset="0"/>
                <a:ea typeface="+mn-ea"/>
                <a:cs typeface="+mn-cs"/>
              </a:rPr>
              <a:t>is not included in the Starling’s equation. In this case, it is already included in the formulation of both oncotic pressures. In my presentation, I formulated the Starling’s equation according to the textbook of </a:t>
            </a:r>
            <a:r>
              <a:rPr lang="en-GB" sz="1200" b="0" i="0" kern="1200" dirty="0">
                <a:solidFill>
                  <a:schemeClr val="tx1"/>
                </a:solidFill>
                <a:effectLst/>
                <a:latin typeface="Arial" charset="0"/>
                <a:ea typeface="+mn-ea"/>
                <a:cs typeface="+mn-cs"/>
              </a:rPr>
              <a:t>Medical Physiology by </a:t>
            </a:r>
            <a:r>
              <a:rPr lang="en-GB" sz="1200" kern="1200" noProof="0" dirty="0">
                <a:solidFill>
                  <a:schemeClr val="tx1"/>
                </a:solidFill>
                <a:effectLst/>
                <a:latin typeface="Arial" charset="0"/>
                <a:ea typeface="+mn-ea"/>
                <a:cs typeface="+mn-cs"/>
              </a:rPr>
              <a:t>Boron, which is the recommended source for the study of General </a:t>
            </a:r>
            <a:r>
              <a:rPr lang="en-GB" sz="1200" kern="1200" dirty="0">
                <a:solidFill>
                  <a:schemeClr val="tx1"/>
                </a:solidFill>
                <a:effectLst/>
                <a:latin typeface="Arial" charset="0"/>
                <a:ea typeface="+mn-ea"/>
                <a:cs typeface="+mn-cs"/>
              </a:rPr>
              <a:t>Medicine in our school. Nevertheless, both descriptions are compatible. </a:t>
            </a:r>
          </a:p>
          <a:p>
            <a:endParaRPr lang="en-GB" dirty="0"/>
          </a:p>
          <a:p>
            <a:endParaRPr lang="cs-CZ" dirty="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9</a:t>
            </a:fld>
            <a:endParaRPr lang="cs-CZ" altLang="cs-CZ"/>
          </a:p>
        </p:txBody>
      </p:sp>
    </p:spTree>
    <p:extLst>
      <p:ext uri="{BB962C8B-B14F-4D97-AF65-F5344CB8AC3E}">
        <p14:creationId xmlns:p14="http://schemas.microsoft.com/office/powerpoint/2010/main" val="1325851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A94BF2AD-BD7D-4158-B2B1-E22680B6D594}" type="slidenum">
              <a:rPr lang="en-GB" altLang="cs-CZ"/>
              <a:pPr>
                <a:defRPr/>
              </a:pPr>
              <a:t>‹#›</a:t>
            </a:fld>
            <a:endParaRPr lang="en-GB" altLang="cs-CZ"/>
          </a:p>
        </p:txBody>
      </p:sp>
    </p:spTree>
    <p:extLst>
      <p:ext uri="{BB962C8B-B14F-4D97-AF65-F5344CB8AC3E}">
        <p14:creationId xmlns:p14="http://schemas.microsoft.com/office/powerpoint/2010/main" val="2567142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C77B108E-BE20-4410-A3B3-CEC7FEC224BB}" type="slidenum">
              <a:rPr lang="en-GB" altLang="cs-CZ"/>
              <a:pPr>
                <a:defRPr/>
              </a:pPr>
              <a:t>‹#›</a:t>
            </a:fld>
            <a:endParaRPr lang="en-GB" altLang="cs-CZ"/>
          </a:p>
        </p:txBody>
      </p:sp>
    </p:spTree>
    <p:extLst>
      <p:ext uri="{BB962C8B-B14F-4D97-AF65-F5344CB8AC3E}">
        <p14:creationId xmlns:p14="http://schemas.microsoft.com/office/powerpoint/2010/main" val="3569594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DF1ED012-4967-4B32-9A68-8A9D54B85FE7}" type="slidenum">
              <a:rPr lang="en-GB" altLang="cs-CZ"/>
              <a:pPr>
                <a:defRPr/>
              </a:pPr>
              <a:t>‹#›</a:t>
            </a:fld>
            <a:endParaRPr lang="en-GB" altLang="cs-CZ"/>
          </a:p>
        </p:txBody>
      </p:sp>
    </p:spTree>
    <p:extLst>
      <p:ext uri="{BB962C8B-B14F-4D97-AF65-F5344CB8AC3E}">
        <p14:creationId xmlns:p14="http://schemas.microsoft.com/office/powerpoint/2010/main" val="2989950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3F3128D0-DE68-4C71-AE55-68CDD459F909}" type="slidenum">
              <a:rPr lang="en-GB" altLang="cs-CZ"/>
              <a:pPr>
                <a:defRPr/>
              </a:pPr>
              <a:t>‹#›</a:t>
            </a:fld>
            <a:endParaRPr lang="en-GB" altLang="cs-CZ"/>
          </a:p>
        </p:txBody>
      </p:sp>
    </p:spTree>
    <p:extLst>
      <p:ext uri="{BB962C8B-B14F-4D97-AF65-F5344CB8AC3E}">
        <p14:creationId xmlns:p14="http://schemas.microsoft.com/office/powerpoint/2010/main" val="880421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496CDE01-106C-4F80-842E-CACF3B6D5B84}" type="slidenum">
              <a:rPr lang="en-GB" altLang="cs-CZ"/>
              <a:pPr>
                <a:defRPr/>
              </a:pPr>
              <a:t>‹#›</a:t>
            </a:fld>
            <a:endParaRPr lang="en-GB" altLang="cs-CZ"/>
          </a:p>
        </p:txBody>
      </p:sp>
    </p:spTree>
    <p:extLst>
      <p:ext uri="{BB962C8B-B14F-4D97-AF65-F5344CB8AC3E}">
        <p14:creationId xmlns:p14="http://schemas.microsoft.com/office/powerpoint/2010/main" val="901925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89FBC33E-9EEB-448F-AF15-3B3D9477D2F5}" type="slidenum">
              <a:rPr lang="en-GB" altLang="cs-CZ"/>
              <a:pPr>
                <a:defRPr/>
              </a:pPr>
              <a:t>‹#›</a:t>
            </a:fld>
            <a:endParaRPr lang="en-GB" altLang="cs-CZ"/>
          </a:p>
        </p:txBody>
      </p:sp>
    </p:spTree>
    <p:extLst>
      <p:ext uri="{BB962C8B-B14F-4D97-AF65-F5344CB8AC3E}">
        <p14:creationId xmlns:p14="http://schemas.microsoft.com/office/powerpoint/2010/main" val="1423519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9" name="Rectangle 6"/>
          <p:cNvSpPr>
            <a:spLocks noGrp="1" noChangeArrowheads="1"/>
          </p:cNvSpPr>
          <p:nvPr>
            <p:ph type="sldNum" sz="quarter" idx="12"/>
          </p:nvPr>
        </p:nvSpPr>
        <p:spPr>
          <a:ln/>
        </p:spPr>
        <p:txBody>
          <a:bodyPr/>
          <a:lstStyle>
            <a:lvl1pPr>
              <a:defRPr/>
            </a:lvl1pPr>
          </a:lstStyle>
          <a:p>
            <a:pPr>
              <a:defRPr/>
            </a:pPr>
            <a:fld id="{683DCDC4-6432-4C28-817D-4D10DC8EFAD5}" type="slidenum">
              <a:rPr lang="en-GB" altLang="cs-CZ"/>
              <a:pPr>
                <a:defRPr/>
              </a:pPr>
              <a:t>‹#›</a:t>
            </a:fld>
            <a:endParaRPr lang="en-GB" altLang="cs-CZ"/>
          </a:p>
        </p:txBody>
      </p:sp>
    </p:spTree>
    <p:extLst>
      <p:ext uri="{BB962C8B-B14F-4D97-AF65-F5344CB8AC3E}">
        <p14:creationId xmlns:p14="http://schemas.microsoft.com/office/powerpoint/2010/main" val="563745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5" name="Rectangle 6"/>
          <p:cNvSpPr>
            <a:spLocks noGrp="1" noChangeArrowheads="1"/>
          </p:cNvSpPr>
          <p:nvPr>
            <p:ph type="sldNum" sz="quarter" idx="12"/>
          </p:nvPr>
        </p:nvSpPr>
        <p:spPr>
          <a:ln/>
        </p:spPr>
        <p:txBody>
          <a:bodyPr/>
          <a:lstStyle>
            <a:lvl1pPr>
              <a:defRPr/>
            </a:lvl1pPr>
          </a:lstStyle>
          <a:p>
            <a:pPr>
              <a:defRPr/>
            </a:pPr>
            <a:fld id="{F7FE2900-6FAC-4FA9-A9AF-D4065FBBDF97}" type="slidenum">
              <a:rPr lang="en-GB" altLang="cs-CZ"/>
              <a:pPr>
                <a:defRPr/>
              </a:pPr>
              <a:t>‹#›</a:t>
            </a:fld>
            <a:endParaRPr lang="en-GB" altLang="cs-CZ"/>
          </a:p>
        </p:txBody>
      </p:sp>
    </p:spTree>
    <p:extLst>
      <p:ext uri="{BB962C8B-B14F-4D97-AF65-F5344CB8AC3E}">
        <p14:creationId xmlns:p14="http://schemas.microsoft.com/office/powerpoint/2010/main" val="268406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4" name="Rectangle 6"/>
          <p:cNvSpPr>
            <a:spLocks noGrp="1" noChangeArrowheads="1"/>
          </p:cNvSpPr>
          <p:nvPr>
            <p:ph type="sldNum" sz="quarter" idx="12"/>
          </p:nvPr>
        </p:nvSpPr>
        <p:spPr>
          <a:ln/>
        </p:spPr>
        <p:txBody>
          <a:bodyPr/>
          <a:lstStyle>
            <a:lvl1pPr>
              <a:defRPr/>
            </a:lvl1pPr>
          </a:lstStyle>
          <a:p>
            <a:pPr>
              <a:defRPr/>
            </a:pPr>
            <a:fld id="{34B42646-3496-4A17-B2FD-2F7FE0E42191}" type="slidenum">
              <a:rPr lang="en-GB" altLang="cs-CZ"/>
              <a:pPr>
                <a:defRPr/>
              </a:pPr>
              <a:t>‹#›</a:t>
            </a:fld>
            <a:endParaRPr lang="en-GB" altLang="cs-CZ"/>
          </a:p>
        </p:txBody>
      </p:sp>
    </p:spTree>
    <p:extLst>
      <p:ext uri="{BB962C8B-B14F-4D97-AF65-F5344CB8AC3E}">
        <p14:creationId xmlns:p14="http://schemas.microsoft.com/office/powerpoint/2010/main" val="3842818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7908EE44-CE8C-46E3-BF0C-E8249F8B59E8}" type="slidenum">
              <a:rPr lang="en-GB" altLang="cs-CZ"/>
              <a:pPr>
                <a:defRPr/>
              </a:pPr>
              <a:t>‹#›</a:t>
            </a:fld>
            <a:endParaRPr lang="en-GB" altLang="cs-CZ"/>
          </a:p>
        </p:txBody>
      </p:sp>
    </p:spTree>
    <p:extLst>
      <p:ext uri="{BB962C8B-B14F-4D97-AF65-F5344CB8AC3E}">
        <p14:creationId xmlns:p14="http://schemas.microsoft.com/office/powerpoint/2010/main" val="2697600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3D878886-BEEF-4037-A478-EF9A96800E08}" type="slidenum">
              <a:rPr lang="en-GB" altLang="cs-CZ"/>
              <a:pPr>
                <a:defRPr/>
              </a:pPr>
              <a:t>‹#›</a:t>
            </a:fld>
            <a:endParaRPr lang="en-GB" altLang="cs-CZ"/>
          </a:p>
        </p:txBody>
      </p:sp>
    </p:spTree>
    <p:extLst>
      <p:ext uri="{BB962C8B-B14F-4D97-AF65-F5344CB8AC3E}">
        <p14:creationId xmlns:p14="http://schemas.microsoft.com/office/powerpoint/2010/main" val="2688407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9999"/>
            </a:gs>
            <a:gs pos="50000">
              <a:srgbClr val="96D5D5"/>
            </a:gs>
            <a:gs pos="100000">
              <a:srgbClr val="00999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cs-CZ"/>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cs-CZ"/>
              <a:t>Klepnutím lze upravit styly předlohy textu.</a:t>
            </a:r>
          </a:p>
          <a:p>
            <a:pPr lvl="1"/>
            <a:r>
              <a:rPr lang="en-GB" altLang="cs-CZ"/>
              <a:t>Druhá úroveň</a:t>
            </a:r>
          </a:p>
          <a:p>
            <a:pPr lvl="2"/>
            <a:r>
              <a:rPr lang="en-GB" altLang="cs-CZ"/>
              <a:t>Třetí úroveň</a:t>
            </a:r>
          </a:p>
          <a:p>
            <a:pPr lvl="3"/>
            <a:r>
              <a:rPr lang="en-GB" altLang="cs-CZ"/>
              <a:t>Čtvrtá úroveň</a:t>
            </a:r>
          </a:p>
          <a:p>
            <a:pPr lvl="4"/>
            <a:r>
              <a:rPr lang="en-GB" altLang="cs-CZ"/>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GB" alt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lt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ADC7B32-72D1-49DE-9CEB-7C2E8859D1A0}" type="slidenum">
              <a:rPr lang="en-GB" altLang="cs-CZ"/>
              <a:pPr>
                <a:defRPr/>
              </a:pPr>
              <a:t>‹#›</a:t>
            </a:fld>
            <a:endParaRPr lang="en-GB"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defRPr/>
            </a:pPr>
            <a:r>
              <a:rPr lang="en-GB" altLang="cs-CZ" dirty="0">
                <a:solidFill>
                  <a:srgbClr val="FF0066"/>
                </a:solidFill>
                <a:effectLst>
                  <a:outerShdw blurRad="38100" dist="38100" dir="2700000" algn="tl">
                    <a:srgbClr val="000000"/>
                  </a:outerShdw>
                </a:effectLst>
              </a:rPr>
              <a:t>MI</a:t>
            </a:r>
            <a:r>
              <a:rPr lang="cs-CZ" altLang="cs-CZ" dirty="0">
                <a:solidFill>
                  <a:srgbClr val="FF0066"/>
                </a:solidFill>
                <a:effectLst>
                  <a:outerShdw blurRad="38100" dist="38100" dir="2700000" algn="tl">
                    <a:srgbClr val="000000"/>
                  </a:outerShdw>
                </a:effectLst>
              </a:rPr>
              <a:t>K</a:t>
            </a:r>
            <a:r>
              <a:rPr lang="en-GB" altLang="cs-CZ" dirty="0">
                <a:solidFill>
                  <a:srgbClr val="FF0066"/>
                </a:solidFill>
                <a:effectLst>
                  <a:outerShdw blurRad="38100" dist="38100" dir="2700000" algn="tl">
                    <a:srgbClr val="000000"/>
                  </a:outerShdw>
                </a:effectLst>
              </a:rPr>
              <a:t>ROCIR</a:t>
            </a:r>
            <a:r>
              <a:rPr lang="cs-CZ" altLang="cs-CZ" dirty="0">
                <a:solidFill>
                  <a:srgbClr val="FF0066"/>
                </a:solidFill>
                <a:effectLst>
                  <a:outerShdw blurRad="38100" dist="38100" dir="2700000" algn="tl">
                    <a:srgbClr val="000000"/>
                  </a:outerShdw>
                </a:effectLst>
              </a:rPr>
              <a:t>KULACE</a:t>
            </a:r>
            <a:endParaRPr lang="en-GB" altLang="cs-CZ" dirty="0">
              <a:solidFill>
                <a:srgbClr val="FF0066"/>
              </a:solidFill>
              <a:effectLst>
                <a:outerShdw blurRad="38100" dist="38100" dir="2700000" algn="tl">
                  <a:srgbClr val="000000"/>
                </a:outerShdw>
              </a:effectLst>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7"/>
          <p:cNvSpPr txBox="1">
            <a:spLocks noChangeArrowheads="1"/>
          </p:cNvSpPr>
          <p:nvPr/>
        </p:nvSpPr>
        <p:spPr bwMode="auto">
          <a:xfrm>
            <a:off x="1138238" y="555625"/>
            <a:ext cx="6883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Arial Black" pitchFamily="34" charset="0"/>
              </a:rPr>
              <a:t>PŘÍČINY ZVÝŠENÉHO OBJEMU INTERSTICIÁLNÍ TEKUTINY A OTOKŮ</a:t>
            </a:r>
          </a:p>
        </p:txBody>
      </p:sp>
      <p:sp>
        <p:nvSpPr>
          <p:cNvPr id="23554" name="Rectangle 9"/>
          <p:cNvSpPr>
            <a:spLocks noChangeArrowheads="1"/>
          </p:cNvSpPr>
          <p:nvPr/>
        </p:nvSpPr>
        <p:spPr bwMode="auto">
          <a:xfrm>
            <a:off x="1966913" y="1762125"/>
            <a:ext cx="5210175" cy="45720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3555" name="Picture 8" descr="Color Atlas Of Physiology 5th Ed (A Despopoulos Et Al, Thieme 2003)_Page_222"/>
          <p:cNvPicPr>
            <a:picLocks noChangeAspect="1" noChangeArrowheads="1"/>
          </p:cNvPicPr>
          <p:nvPr/>
        </p:nvPicPr>
        <p:blipFill>
          <a:blip r:embed="rId3">
            <a:extLst>
              <a:ext uri="{28A0092B-C50C-407E-A947-70E740481C1C}">
                <a14:useLocalDpi xmlns:a14="http://schemas.microsoft.com/office/drawing/2010/main" val="0"/>
              </a:ext>
            </a:extLst>
          </a:blip>
          <a:srcRect l="8737" t="49432" r="9154" b="6068"/>
          <a:stretch>
            <a:fillRect/>
          </a:stretch>
        </p:blipFill>
        <p:spPr bwMode="auto">
          <a:xfrm>
            <a:off x="1973263" y="1787525"/>
            <a:ext cx="5210175" cy="396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Line 13"/>
          <p:cNvSpPr>
            <a:spLocks noChangeShapeType="1"/>
          </p:cNvSpPr>
          <p:nvPr/>
        </p:nvSpPr>
        <p:spPr bwMode="auto">
          <a:xfrm flipV="1">
            <a:off x="4119563" y="5048250"/>
            <a:ext cx="857250" cy="800100"/>
          </a:xfrm>
          <a:prstGeom prst="line">
            <a:avLst/>
          </a:prstGeom>
          <a:noFill/>
          <a:ln w="254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cs-CZ"/>
          </a:p>
        </p:txBody>
      </p:sp>
      <p:sp>
        <p:nvSpPr>
          <p:cNvPr id="23557" name="Rectangle 14"/>
          <p:cNvSpPr>
            <a:spLocks noChangeArrowheads="1"/>
          </p:cNvSpPr>
          <p:nvPr/>
        </p:nvSpPr>
        <p:spPr bwMode="auto">
          <a:xfrm>
            <a:off x="6043613" y="24384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58" name="Rectangle 16"/>
          <p:cNvSpPr>
            <a:spLocks noChangeArrowheads="1"/>
          </p:cNvSpPr>
          <p:nvPr/>
        </p:nvSpPr>
        <p:spPr bwMode="auto">
          <a:xfrm>
            <a:off x="2078038" y="32639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59" name="Rectangle 17"/>
          <p:cNvSpPr>
            <a:spLocks noChangeArrowheads="1"/>
          </p:cNvSpPr>
          <p:nvPr/>
        </p:nvSpPr>
        <p:spPr bwMode="auto">
          <a:xfrm>
            <a:off x="2198688" y="5070475"/>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3560" name="Group 25"/>
          <p:cNvGrpSpPr>
            <a:grpSpLocks/>
          </p:cNvGrpSpPr>
          <p:nvPr/>
        </p:nvGrpSpPr>
        <p:grpSpPr bwMode="auto">
          <a:xfrm>
            <a:off x="3287713" y="3587750"/>
            <a:ext cx="581025" cy="523875"/>
            <a:chOff x="808" y="2044"/>
            <a:chExt cx="366" cy="330"/>
          </a:xfrm>
        </p:grpSpPr>
        <p:sp>
          <p:nvSpPr>
            <p:cNvPr id="23579" name="AutoShape 20"/>
            <p:cNvSpPr>
              <a:spLocks noChangeArrowheads="1"/>
            </p:cNvSpPr>
            <p:nvPr/>
          </p:nvSpPr>
          <p:spPr bwMode="auto">
            <a:xfrm>
              <a:off x="808" y="2044"/>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80" name="Text Box 18"/>
            <p:cNvSpPr txBox="1">
              <a:spLocks noChangeArrowheads="1"/>
            </p:cNvSpPr>
            <p:nvPr/>
          </p:nvSpPr>
          <p:spPr bwMode="auto">
            <a:xfrm>
              <a:off x="892" y="2092"/>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2</a:t>
              </a:r>
            </a:p>
          </p:txBody>
        </p:sp>
      </p:grpSp>
      <p:grpSp>
        <p:nvGrpSpPr>
          <p:cNvPr id="23561" name="Group 28"/>
          <p:cNvGrpSpPr>
            <a:grpSpLocks/>
          </p:cNvGrpSpPr>
          <p:nvPr/>
        </p:nvGrpSpPr>
        <p:grpSpPr bwMode="auto">
          <a:xfrm>
            <a:off x="1608138" y="5518150"/>
            <a:ext cx="581025" cy="523875"/>
            <a:chOff x="782" y="2498"/>
            <a:chExt cx="366" cy="330"/>
          </a:xfrm>
        </p:grpSpPr>
        <p:sp>
          <p:nvSpPr>
            <p:cNvPr id="23577" name="AutoShape 21"/>
            <p:cNvSpPr>
              <a:spLocks noChangeArrowheads="1"/>
            </p:cNvSpPr>
            <p:nvPr/>
          </p:nvSpPr>
          <p:spPr bwMode="auto">
            <a:xfrm>
              <a:off x="782" y="2498"/>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8" name="Text Box 22"/>
            <p:cNvSpPr txBox="1">
              <a:spLocks noChangeArrowheads="1"/>
            </p:cNvSpPr>
            <p:nvPr/>
          </p:nvSpPr>
          <p:spPr bwMode="auto">
            <a:xfrm>
              <a:off x="866" y="2546"/>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4</a:t>
              </a:r>
            </a:p>
          </p:txBody>
        </p:sp>
      </p:grpSp>
      <p:grpSp>
        <p:nvGrpSpPr>
          <p:cNvPr id="23562" name="Group 32"/>
          <p:cNvGrpSpPr>
            <a:grpSpLocks/>
          </p:cNvGrpSpPr>
          <p:nvPr/>
        </p:nvGrpSpPr>
        <p:grpSpPr bwMode="auto">
          <a:xfrm>
            <a:off x="1582738" y="4911725"/>
            <a:ext cx="2555875" cy="622300"/>
            <a:chOff x="1006" y="3496"/>
            <a:chExt cx="1610" cy="392"/>
          </a:xfrm>
        </p:grpSpPr>
        <p:sp>
          <p:nvSpPr>
            <p:cNvPr id="23572" name="Rectangle 10"/>
            <p:cNvSpPr>
              <a:spLocks noChangeArrowheads="1"/>
            </p:cNvSpPr>
            <p:nvPr/>
          </p:nvSpPr>
          <p:spPr bwMode="auto">
            <a:xfrm>
              <a:off x="1314" y="3708"/>
              <a:ext cx="1254" cy="180"/>
            </a:xfrm>
            <a:prstGeom prst="rect">
              <a:avLst/>
            </a:prstGeom>
            <a:solidFill>
              <a:srgbClr val="FFCCCC"/>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3" name="Text Box 12"/>
            <p:cNvSpPr txBox="1">
              <a:spLocks noChangeArrowheads="1"/>
            </p:cNvSpPr>
            <p:nvPr/>
          </p:nvSpPr>
          <p:spPr bwMode="auto">
            <a:xfrm>
              <a:off x="1344" y="3720"/>
              <a:ext cx="127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US" altLang="cs-CZ" sz="1000" dirty="0"/>
                <a:t>Increased capillary permeability</a:t>
              </a:r>
              <a:endParaRPr lang="cs-CZ" altLang="cs-CZ" sz="1000" dirty="0"/>
            </a:p>
          </p:txBody>
        </p:sp>
        <p:grpSp>
          <p:nvGrpSpPr>
            <p:cNvPr id="23574" name="Group 29"/>
            <p:cNvGrpSpPr>
              <a:grpSpLocks/>
            </p:cNvGrpSpPr>
            <p:nvPr/>
          </p:nvGrpSpPr>
          <p:grpSpPr bwMode="auto">
            <a:xfrm>
              <a:off x="1006" y="3496"/>
              <a:ext cx="366" cy="330"/>
              <a:chOff x="760" y="2962"/>
              <a:chExt cx="366" cy="330"/>
            </a:xfrm>
          </p:grpSpPr>
          <p:sp>
            <p:nvSpPr>
              <p:cNvPr id="23575" name="AutoShape 23"/>
              <p:cNvSpPr>
                <a:spLocks noChangeArrowheads="1"/>
              </p:cNvSpPr>
              <p:nvPr/>
            </p:nvSpPr>
            <p:spPr bwMode="auto">
              <a:xfrm>
                <a:off x="760" y="2962"/>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6" name="Text Box 24"/>
              <p:cNvSpPr txBox="1">
                <a:spLocks noChangeArrowheads="1"/>
              </p:cNvSpPr>
              <p:nvPr/>
            </p:nvSpPr>
            <p:spPr bwMode="auto">
              <a:xfrm>
                <a:off x="856" y="3010"/>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3</a:t>
                </a:r>
              </a:p>
            </p:txBody>
          </p:sp>
        </p:grpSp>
      </p:grpSp>
      <p:sp>
        <p:nvSpPr>
          <p:cNvPr id="23563" name="Rectangle 27"/>
          <p:cNvSpPr>
            <a:spLocks noChangeArrowheads="1"/>
          </p:cNvSpPr>
          <p:nvPr/>
        </p:nvSpPr>
        <p:spPr bwMode="auto">
          <a:xfrm>
            <a:off x="2033588" y="24003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3564" name="Group 26"/>
          <p:cNvGrpSpPr>
            <a:grpSpLocks/>
          </p:cNvGrpSpPr>
          <p:nvPr/>
        </p:nvGrpSpPr>
        <p:grpSpPr bwMode="auto">
          <a:xfrm>
            <a:off x="3287712" y="2841625"/>
            <a:ext cx="581025" cy="523875"/>
            <a:chOff x="1032" y="1440"/>
            <a:chExt cx="366" cy="330"/>
          </a:xfrm>
        </p:grpSpPr>
        <p:sp>
          <p:nvSpPr>
            <p:cNvPr id="23570" name="AutoShape 1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1" name="Text Box 15"/>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1</a:t>
              </a:r>
            </a:p>
          </p:txBody>
        </p:sp>
      </p:grpSp>
      <p:sp>
        <p:nvSpPr>
          <p:cNvPr id="23565" name="Rectangle 30"/>
          <p:cNvSpPr>
            <a:spLocks noChangeArrowheads="1"/>
          </p:cNvSpPr>
          <p:nvPr/>
        </p:nvSpPr>
        <p:spPr bwMode="auto">
          <a:xfrm>
            <a:off x="2097088" y="5854700"/>
            <a:ext cx="1990725" cy="285750"/>
          </a:xfrm>
          <a:prstGeom prst="rect">
            <a:avLst/>
          </a:prstGeom>
          <a:solidFill>
            <a:srgbClr val="FFCCCC"/>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6" name="Text Box 31"/>
          <p:cNvSpPr txBox="1">
            <a:spLocks noChangeArrowheads="1"/>
          </p:cNvSpPr>
          <p:nvPr/>
        </p:nvSpPr>
        <p:spPr bwMode="auto">
          <a:xfrm>
            <a:off x="2144713" y="5873750"/>
            <a:ext cx="20193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000"/>
              <a:t>      Reduced lymph draiage</a:t>
            </a:r>
          </a:p>
        </p:txBody>
      </p:sp>
      <p:grpSp>
        <p:nvGrpSpPr>
          <p:cNvPr id="23567" name="Group 33"/>
          <p:cNvGrpSpPr>
            <a:grpSpLocks/>
          </p:cNvGrpSpPr>
          <p:nvPr/>
        </p:nvGrpSpPr>
        <p:grpSpPr bwMode="auto">
          <a:xfrm>
            <a:off x="3968750" y="5829300"/>
            <a:ext cx="3017838" cy="419100"/>
            <a:chOff x="1292" y="890"/>
            <a:chExt cx="3357" cy="544"/>
          </a:xfrm>
        </p:grpSpPr>
        <p:sp>
          <p:nvSpPr>
            <p:cNvPr id="23568" name="Rectangle 34"/>
            <p:cNvSpPr>
              <a:spLocks noChangeArrowheads="1"/>
            </p:cNvSpPr>
            <p:nvPr/>
          </p:nvSpPr>
          <p:spPr bwMode="auto">
            <a:xfrm>
              <a:off x="1292" y="890"/>
              <a:ext cx="3357" cy="544"/>
            </a:xfrm>
            <a:prstGeom prst="rect">
              <a:avLst/>
            </a:prstGeom>
            <a:solidFill>
              <a:schemeClr val="bg1"/>
            </a:solidFill>
            <a:ln w="19050">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3569" name="Picture 35" descr="\ J_v = K_f ( [P_c - P_i] - \sigma[\pi_c - \pi_i]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3" y="1044"/>
              <a:ext cx="3176" cy="254"/>
            </a:xfrm>
            <a:prstGeom prst="rect">
              <a:avLst/>
            </a:prstGeom>
            <a:solidFill>
              <a:schemeClr val="bg1"/>
            </a:solidFill>
            <a:ln w="9525">
              <a:solidFill>
                <a:schemeClr val="bg1"/>
              </a:solidFill>
              <a:miter lim="800000"/>
              <a:headEnd/>
              <a:tailEnd/>
            </a:ln>
          </p:spPr>
        </p:pic>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25499" r="44736" b="10211"/>
          <a:stretch/>
        </p:blipFill>
        <p:spPr bwMode="auto">
          <a:xfrm>
            <a:off x="812799" y="1099067"/>
            <a:ext cx="4195299" cy="3655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Text Box 7"/>
          <p:cNvSpPr txBox="1">
            <a:spLocks noChangeArrowheads="1"/>
          </p:cNvSpPr>
          <p:nvPr/>
        </p:nvSpPr>
        <p:spPr bwMode="auto">
          <a:xfrm>
            <a:off x="323850" y="239913"/>
            <a:ext cx="8569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dirty="0">
                <a:latin typeface="Arial Black" pitchFamily="34" charset="0"/>
              </a:rPr>
              <a:t>SPECIÁLNÍ PŘÍPADY</a:t>
            </a:r>
          </a:p>
        </p:txBody>
      </p:sp>
      <p:sp>
        <p:nvSpPr>
          <p:cNvPr id="32" name="TextovéPole 31"/>
          <p:cNvSpPr txBox="1"/>
          <p:nvPr/>
        </p:nvSpPr>
        <p:spPr>
          <a:xfrm>
            <a:off x="741082" y="693584"/>
            <a:ext cx="4391357" cy="400110"/>
          </a:xfrm>
          <a:prstGeom prst="rect">
            <a:avLst/>
          </a:prstGeom>
          <a:noFill/>
        </p:spPr>
        <p:txBody>
          <a:bodyPr wrap="square" rtlCol="0">
            <a:spAutoFit/>
          </a:bodyPr>
          <a:lstStyle/>
          <a:p>
            <a:r>
              <a:rPr lang="cs-CZ" sz="2000" b="1" dirty="0"/>
              <a:t>G</a:t>
            </a:r>
            <a:r>
              <a:rPr lang="en-AU" sz="2000" b="1" dirty="0" err="1"/>
              <a:t>lomerular</a:t>
            </a:r>
            <a:r>
              <a:rPr lang="cs-CZ" sz="2000" b="1" dirty="0"/>
              <a:t>ní</a:t>
            </a:r>
            <a:r>
              <a:rPr lang="en-AU" sz="2000" b="1" dirty="0"/>
              <a:t> </a:t>
            </a:r>
            <a:r>
              <a:rPr lang="cs-CZ" sz="2000" b="1" dirty="0"/>
              <a:t>mikrocirkulace</a:t>
            </a:r>
            <a:endParaRPr lang="en-AU" sz="2000" b="1" dirty="0"/>
          </a:p>
        </p:txBody>
      </p:sp>
      <p:sp>
        <p:nvSpPr>
          <p:cNvPr id="33" name="TextovéPole 32"/>
          <p:cNvSpPr txBox="1"/>
          <p:nvPr/>
        </p:nvSpPr>
        <p:spPr>
          <a:xfrm>
            <a:off x="812800" y="4913205"/>
            <a:ext cx="4195298" cy="400110"/>
          </a:xfrm>
          <a:prstGeom prst="rect">
            <a:avLst/>
          </a:prstGeom>
          <a:noFill/>
        </p:spPr>
        <p:txBody>
          <a:bodyPr wrap="square" rtlCol="0">
            <a:spAutoFit/>
          </a:bodyPr>
          <a:lstStyle/>
          <a:p>
            <a:r>
              <a:rPr lang="cs-CZ" sz="2000" b="1" dirty="0"/>
              <a:t>Pulmonální mikrocirkulace</a:t>
            </a:r>
            <a:endParaRPr lang="en-AU" sz="2000" b="1" dirty="0"/>
          </a:p>
        </p:txBody>
      </p:sp>
      <p:sp>
        <p:nvSpPr>
          <p:cNvPr id="34" name="Ovál 33"/>
          <p:cNvSpPr/>
          <p:nvPr/>
        </p:nvSpPr>
        <p:spPr>
          <a:xfrm>
            <a:off x="561506" y="821639"/>
            <a:ext cx="144000" cy="144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C000"/>
              </a:solidFill>
            </a:endParaRPr>
          </a:p>
        </p:txBody>
      </p:sp>
      <p:sp>
        <p:nvSpPr>
          <p:cNvPr id="35" name="Ovál 34"/>
          <p:cNvSpPr/>
          <p:nvPr/>
        </p:nvSpPr>
        <p:spPr>
          <a:xfrm>
            <a:off x="569906" y="5059189"/>
            <a:ext cx="144000" cy="144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C000"/>
              </a:solidFill>
            </a:endParaRPr>
          </a:p>
        </p:txBody>
      </p:sp>
      <p:sp>
        <p:nvSpPr>
          <p:cNvPr id="36" name="TextovéPole 35"/>
          <p:cNvSpPr txBox="1"/>
          <p:nvPr/>
        </p:nvSpPr>
        <p:spPr>
          <a:xfrm>
            <a:off x="1613649" y="2635925"/>
            <a:ext cx="3227294" cy="646331"/>
          </a:xfrm>
          <a:prstGeom prst="rect">
            <a:avLst/>
          </a:prstGeom>
          <a:solidFill>
            <a:srgbClr val="0000FF"/>
          </a:solidFill>
        </p:spPr>
        <p:txBody>
          <a:bodyPr wrap="square" rtlCol="0">
            <a:spAutoFit/>
          </a:bodyPr>
          <a:lstStyle/>
          <a:p>
            <a:pPr algn="ctr"/>
            <a:r>
              <a:rPr lang="cs-CZ" b="1" dirty="0">
                <a:solidFill>
                  <a:srgbClr val="FF3399"/>
                </a:solidFill>
              </a:rPr>
              <a:t>Efektivní filtrační tlak (</a:t>
            </a:r>
            <a:r>
              <a:rPr lang="cs-CZ" b="1" dirty="0" err="1">
                <a:solidFill>
                  <a:srgbClr val="FF3399"/>
                </a:solidFill>
              </a:rPr>
              <a:t>P</a:t>
            </a:r>
            <a:r>
              <a:rPr lang="cs-CZ" b="1" baseline="-25000" dirty="0" err="1">
                <a:solidFill>
                  <a:srgbClr val="FF3399"/>
                </a:solidFill>
              </a:rPr>
              <a:t>eff</a:t>
            </a:r>
            <a:r>
              <a:rPr lang="cs-CZ" b="1" dirty="0">
                <a:solidFill>
                  <a:srgbClr val="FF3399"/>
                </a:solidFill>
              </a:rPr>
              <a:t>)       </a:t>
            </a:r>
            <a:r>
              <a:rPr lang="cs-CZ" b="1" dirty="0" err="1">
                <a:solidFill>
                  <a:srgbClr val="FF3399"/>
                </a:solidFill>
              </a:rPr>
              <a:t>P</a:t>
            </a:r>
            <a:r>
              <a:rPr lang="cs-CZ" b="1" baseline="-25000" dirty="0" err="1">
                <a:solidFill>
                  <a:srgbClr val="FF3399"/>
                </a:solidFill>
              </a:rPr>
              <a:t>eff</a:t>
            </a:r>
            <a:r>
              <a:rPr lang="cs-CZ" b="1" baseline="-25000" dirty="0">
                <a:solidFill>
                  <a:srgbClr val="FF3399"/>
                </a:solidFill>
              </a:rPr>
              <a:t> </a:t>
            </a:r>
            <a:r>
              <a:rPr lang="cs-CZ" b="1" dirty="0">
                <a:solidFill>
                  <a:srgbClr val="FF3399"/>
                </a:solidFill>
              </a:rPr>
              <a:t>= P</a:t>
            </a:r>
            <a:r>
              <a:rPr lang="cs-CZ" b="1" baseline="-25000" dirty="0">
                <a:solidFill>
                  <a:srgbClr val="FF3399"/>
                </a:solidFill>
              </a:rPr>
              <a:t>GC </a:t>
            </a:r>
            <a:r>
              <a:rPr lang="cs-CZ" b="1" dirty="0">
                <a:solidFill>
                  <a:srgbClr val="FF3399"/>
                </a:solidFill>
              </a:rPr>
              <a:t>- P</a:t>
            </a:r>
            <a:r>
              <a:rPr lang="cs-CZ" b="1" baseline="-25000" dirty="0">
                <a:solidFill>
                  <a:srgbClr val="FF3399"/>
                </a:solidFill>
              </a:rPr>
              <a:t>BC</a:t>
            </a:r>
            <a:r>
              <a:rPr lang="cs-CZ" b="1" dirty="0">
                <a:solidFill>
                  <a:srgbClr val="FF3399"/>
                </a:solidFill>
              </a:rPr>
              <a:t> - </a:t>
            </a:r>
            <a:r>
              <a:rPr lang="en-GB" b="1" dirty="0">
                <a:solidFill>
                  <a:srgbClr val="FF3399"/>
                </a:solidFill>
                <a:sym typeface="Symbol"/>
              </a:rPr>
              <a:t></a:t>
            </a:r>
            <a:r>
              <a:rPr lang="en-GB" b="1" baseline="-25000" dirty="0">
                <a:solidFill>
                  <a:srgbClr val="FF3399"/>
                </a:solidFill>
                <a:sym typeface="Symbol"/>
              </a:rPr>
              <a:t>GS</a:t>
            </a:r>
            <a:r>
              <a:rPr lang="en-GB" b="1" dirty="0">
                <a:solidFill>
                  <a:srgbClr val="FF3399"/>
                </a:solidFill>
              </a:rPr>
              <a:t> </a:t>
            </a:r>
            <a:endParaRPr lang="cs-CZ" b="1" dirty="0">
              <a:solidFill>
                <a:srgbClr val="FF3399"/>
              </a:solidFill>
            </a:endParaRPr>
          </a:p>
        </p:txBody>
      </p:sp>
      <p:sp>
        <p:nvSpPr>
          <p:cNvPr id="10" name="TextovéPole 9"/>
          <p:cNvSpPr txBox="1"/>
          <p:nvPr/>
        </p:nvSpPr>
        <p:spPr>
          <a:xfrm>
            <a:off x="5199529" y="995564"/>
            <a:ext cx="3693646" cy="3877985"/>
          </a:xfrm>
          <a:prstGeom prst="rect">
            <a:avLst/>
          </a:prstGeom>
          <a:noFill/>
        </p:spPr>
        <p:txBody>
          <a:bodyPr wrap="square" rtlCol="0">
            <a:spAutoFit/>
          </a:bodyPr>
          <a:lstStyle/>
          <a:p>
            <a:pPr algn="just"/>
            <a:r>
              <a:rPr lang="cs-CZ" sz="1850" dirty="0"/>
              <a:t>Glomerulární hydrostatický tlak (P</a:t>
            </a:r>
            <a:r>
              <a:rPr lang="cs-CZ" sz="1850" baseline="-25000" dirty="0"/>
              <a:t>GC</a:t>
            </a:r>
            <a:r>
              <a:rPr lang="cs-CZ" sz="1850" dirty="0"/>
              <a:t>) je </a:t>
            </a:r>
            <a:r>
              <a:rPr lang="cs-CZ" sz="1850" dirty="0">
                <a:sym typeface="Symbol"/>
              </a:rPr>
              <a:t></a:t>
            </a:r>
            <a:r>
              <a:rPr lang="cs-CZ" sz="1850" dirty="0"/>
              <a:t>45 </a:t>
            </a:r>
            <a:r>
              <a:rPr lang="cs-CZ" sz="1850" dirty="0" err="1"/>
              <a:t>mmHg</a:t>
            </a:r>
            <a:r>
              <a:rPr lang="cs-CZ" sz="1850" dirty="0"/>
              <a:t> a tlak v </a:t>
            </a:r>
            <a:r>
              <a:rPr lang="cs-CZ" sz="1850" dirty="0" err="1"/>
              <a:t>Bowmanově</a:t>
            </a:r>
            <a:r>
              <a:rPr lang="cs-CZ" sz="1850" dirty="0"/>
              <a:t> pouzdře (P</a:t>
            </a:r>
            <a:r>
              <a:rPr lang="cs-CZ" sz="1850" baseline="-25000" dirty="0"/>
              <a:t>BC</a:t>
            </a:r>
            <a:r>
              <a:rPr lang="cs-CZ" sz="1850" dirty="0"/>
              <a:t>) </a:t>
            </a:r>
            <a:r>
              <a:rPr lang="cs-CZ" sz="1850" dirty="0">
                <a:sym typeface="Symbol"/>
              </a:rPr>
              <a:t></a:t>
            </a:r>
            <a:r>
              <a:rPr lang="cs-CZ" sz="1850" dirty="0"/>
              <a:t>10 </a:t>
            </a:r>
            <a:r>
              <a:rPr lang="cs-CZ" sz="1850" dirty="0" err="1"/>
              <a:t>mmHg</a:t>
            </a:r>
            <a:r>
              <a:rPr lang="cs-CZ" sz="1850" dirty="0"/>
              <a:t>. Efektivní filtrační tlak (</a:t>
            </a:r>
            <a:r>
              <a:rPr lang="cs-CZ" sz="1850" dirty="0" err="1"/>
              <a:t>P</a:t>
            </a:r>
            <a:r>
              <a:rPr lang="cs-CZ" sz="1850" baseline="-25000" dirty="0" err="1"/>
              <a:t>eff</a:t>
            </a:r>
            <a:r>
              <a:rPr lang="cs-CZ" sz="1850" dirty="0"/>
              <a:t>) na arteriálním konci kapilár je </a:t>
            </a:r>
            <a:r>
              <a:rPr lang="cs-CZ" sz="1850" dirty="0">
                <a:sym typeface="Symbol"/>
              </a:rPr>
              <a:t></a:t>
            </a:r>
            <a:r>
              <a:rPr lang="cs-CZ" sz="1850" dirty="0"/>
              <a:t>10 </a:t>
            </a:r>
            <a:r>
              <a:rPr lang="cs-CZ" sz="1850" dirty="0" err="1"/>
              <a:t>mmHg</a:t>
            </a:r>
            <a:r>
              <a:rPr lang="cs-CZ" sz="1850" dirty="0"/>
              <a:t> (červená plocha). Plazmatická</a:t>
            </a:r>
            <a:r>
              <a:rPr lang="cs-CZ" sz="1600" dirty="0"/>
              <a:t> </a:t>
            </a:r>
            <a:r>
              <a:rPr lang="cs-CZ" sz="1850" dirty="0"/>
              <a:t>koncentrace proteinů a glomerulární </a:t>
            </a:r>
            <a:r>
              <a:rPr lang="cs-CZ" sz="1850" dirty="0" err="1"/>
              <a:t>onkotický</a:t>
            </a:r>
            <a:r>
              <a:rPr lang="cs-CZ" sz="1850" dirty="0"/>
              <a:t> tlak </a:t>
            </a:r>
            <a:r>
              <a:rPr lang="cs-CZ" sz="2400" dirty="0"/>
              <a:t>(</a:t>
            </a:r>
            <a:r>
              <a:rPr lang="cs-CZ" sz="2000" dirty="0">
                <a:sym typeface="Symbol"/>
              </a:rPr>
              <a:t></a:t>
            </a:r>
            <a:r>
              <a:rPr lang="cs-CZ" sz="2000" baseline="-25000" dirty="0">
                <a:sym typeface="Symbol"/>
              </a:rPr>
              <a:t>GS</a:t>
            </a:r>
            <a:r>
              <a:rPr lang="cs-CZ" sz="2400" dirty="0">
                <a:sym typeface="Symbol"/>
              </a:rPr>
              <a:t>)</a:t>
            </a:r>
            <a:r>
              <a:rPr lang="cs-CZ" sz="1850" dirty="0"/>
              <a:t> však kvůli vysoké filtrační frakci podél kapiláry narůstají z 25 na  35 </a:t>
            </a:r>
            <a:r>
              <a:rPr lang="cs-CZ" sz="1850" dirty="0" err="1"/>
              <a:t>mmHg</a:t>
            </a:r>
            <a:r>
              <a:rPr lang="cs-CZ" sz="1850" dirty="0"/>
              <a:t>, čímž </a:t>
            </a:r>
            <a:r>
              <a:rPr lang="cs-CZ" sz="1850" dirty="0" err="1"/>
              <a:t>P</a:t>
            </a:r>
            <a:r>
              <a:rPr lang="cs-CZ" sz="1850" baseline="-25000" dirty="0" err="1"/>
              <a:t>eff</a:t>
            </a:r>
            <a:r>
              <a:rPr lang="cs-CZ" sz="1850" baseline="-25000" dirty="0"/>
              <a:t> </a:t>
            </a:r>
            <a:r>
              <a:rPr lang="cs-CZ" sz="1850" dirty="0"/>
              <a:t>klesá až k nulové hodnotě (nulová filtrace).  </a:t>
            </a:r>
          </a:p>
        </p:txBody>
      </p:sp>
      <p:sp>
        <p:nvSpPr>
          <p:cNvPr id="12" name="TextovéPole 11"/>
          <p:cNvSpPr txBox="1"/>
          <p:nvPr/>
        </p:nvSpPr>
        <p:spPr>
          <a:xfrm>
            <a:off x="1698336" y="3389146"/>
            <a:ext cx="2884123" cy="338554"/>
          </a:xfrm>
          <a:prstGeom prst="rect">
            <a:avLst/>
          </a:prstGeom>
          <a:noFill/>
        </p:spPr>
        <p:txBody>
          <a:bodyPr wrap="none" rtlCol="0">
            <a:spAutoFit/>
          </a:bodyPr>
          <a:lstStyle/>
          <a:p>
            <a:r>
              <a:rPr lang="en-GB" sz="1600" dirty="0">
                <a:solidFill>
                  <a:schemeClr val="bg1"/>
                </a:solidFill>
              </a:rPr>
              <a:t>P</a:t>
            </a:r>
            <a:r>
              <a:rPr lang="cs-CZ" sz="1600" baseline="-25000" dirty="0">
                <a:solidFill>
                  <a:schemeClr val="bg1"/>
                </a:solidFill>
              </a:rPr>
              <a:t>GC </a:t>
            </a:r>
            <a:r>
              <a:rPr lang="cs-CZ" sz="1600" dirty="0">
                <a:solidFill>
                  <a:schemeClr val="bg1"/>
                </a:solidFill>
              </a:rPr>
              <a:t>– </a:t>
            </a:r>
            <a:r>
              <a:rPr lang="cs-CZ" sz="1400" dirty="0">
                <a:solidFill>
                  <a:schemeClr val="bg1"/>
                </a:solidFill>
              </a:rPr>
              <a:t>glomerulární kapilární tlak</a:t>
            </a:r>
            <a:endParaRPr lang="en-GB" sz="1400" dirty="0">
              <a:solidFill>
                <a:schemeClr val="bg1"/>
              </a:solidFill>
            </a:endParaRPr>
          </a:p>
        </p:txBody>
      </p:sp>
      <p:sp>
        <p:nvSpPr>
          <p:cNvPr id="13" name="TextovéPole 12"/>
          <p:cNvSpPr txBox="1"/>
          <p:nvPr/>
        </p:nvSpPr>
        <p:spPr>
          <a:xfrm>
            <a:off x="1698336" y="3691743"/>
            <a:ext cx="2977097" cy="338554"/>
          </a:xfrm>
          <a:prstGeom prst="rect">
            <a:avLst/>
          </a:prstGeom>
          <a:noFill/>
        </p:spPr>
        <p:txBody>
          <a:bodyPr wrap="none" rtlCol="0">
            <a:spAutoFit/>
          </a:bodyPr>
          <a:lstStyle/>
          <a:p>
            <a:r>
              <a:rPr lang="en-GB" sz="1600" dirty="0">
                <a:solidFill>
                  <a:schemeClr val="bg1"/>
                </a:solidFill>
              </a:rPr>
              <a:t>P</a:t>
            </a:r>
            <a:r>
              <a:rPr lang="cs-CZ" sz="1600" baseline="-25000" dirty="0">
                <a:solidFill>
                  <a:schemeClr val="bg1"/>
                </a:solidFill>
              </a:rPr>
              <a:t>BC </a:t>
            </a:r>
            <a:r>
              <a:rPr lang="cs-CZ" sz="1600" dirty="0">
                <a:solidFill>
                  <a:schemeClr val="bg1"/>
                </a:solidFill>
              </a:rPr>
              <a:t>– </a:t>
            </a:r>
            <a:r>
              <a:rPr lang="cs-CZ" sz="1400" dirty="0">
                <a:solidFill>
                  <a:schemeClr val="bg1"/>
                </a:solidFill>
              </a:rPr>
              <a:t>tlak</a:t>
            </a:r>
            <a:r>
              <a:rPr lang="en-GB" sz="1400" dirty="0">
                <a:solidFill>
                  <a:schemeClr val="bg1"/>
                </a:solidFill>
              </a:rPr>
              <a:t> </a:t>
            </a:r>
            <a:r>
              <a:rPr lang="cs-CZ" sz="1400" dirty="0">
                <a:solidFill>
                  <a:schemeClr val="bg1"/>
                </a:solidFill>
              </a:rPr>
              <a:t>v </a:t>
            </a:r>
            <a:r>
              <a:rPr lang="en-GB" sz="1400" dirty="0">
                <a:solidFill>
                  <a:schemeClr val="bg1"/>
                </a:solidFill>
              </a:rPr>
              <a:t> Bowman</a:t>
            </a:r>
            <a:r>
              <a:rPr lang="cs-CZ" sz="1400" dirty="0" err="1">
                <a:solidFill>
                  <a:schemeClr val="bg1"/>
                </a:solidFill>
              </a:rPr>
              <a:t>ově</a:t>
            </a:r>
            <a:r>
              <a:rPr lang="cs-CZ" sz="1400" dirty="0">
                <a:solidFill>
                  <a:schemeClr val="bg1"/>
                </a:solidFill>
              </a:rPr>
              <a:t> pouzdře</a:t>
            </a:r>
            <a:endParaRPr lang="en-GB" sz="1400" dirty="0">
              <a:solidFill>
                <a:schemeClr val="bg1"/>
              </a:solidFill>
            </a:endParaRPr>
          </a:p>
        </p:txBody>
      </p:sp>
      <p:sp>
        <p:nvSpPr>
          <p:cNvPr id="17" name="TextovéPole 16"/>
          <p:cNvSpPr txBox="1"/>
          <p:nvPr/>
        </p:nvSpPr>
        <p:spPr>
          <a:xfrm>
            <a:off x="561505" y="5228907"/>
            <a:ext cx="8331669" cy="1500411"/>
          </a:xfrm>
          <a:prstGeom prst="rect">
            <a:avLst/>
          </a:prstGeom>
          <a:noFill/>
        </p:spPr>
        <p:txBody>
          <a:bodyPr wrap="square" rtlCol="0">
            <a:spAutoFit/>
          </a:bodyPr>
          <a:lstStyle/>
          <a:p>
            <a:pPr algn="just"/>
            <a:r>
              <a:rPr lang="cs-CZ" dirty="0"/>
              <a:t>Rozdíly hydrostatických a osmotických tlaků v plicních kapilárách jsou za fyziologických podmínek malé (</a:t>
            </a:r>
            <a:r>
              <a:rPr lang="cs-CZ" dirty="0">
                <a:sym typeface="Symbol"/>
              </a:rPr>
              <a:t></a:t>
            </a:r>
            <a:r>
              <a:rPr lang="cs-CZ" dirty="0"/>
              <a:t>10 </a:t>
            </a:r>
            <a:r>
              <a:rPr lang="cs-CZ" dirty="0" err="1"/>
              <a:t>mmHg</a:t>
            </a:r>
            <a:r>
              <a:rPr lang="cs-CZ" dirty="0"/>
              <a:t>) a přibližně stejné. Tím  je zajištěna rovnováha mezi </a:t>
            </a:r>
            <a:r>
              <a:rPr lang="cs-CZ" sz="1850" dirty="0"/>
              <a:t>filtrací a reabsorpcí. Zvýšená filtrace do </a:t>
            </a:r>
            <a:r>
              <a:rPr lang="cs-CZ" sz="1850" dirty="0" err="1"/>
              <a:t>intersticia</a:t>
            </a:r>
            <a:r>
              <a:rPr lang="cs-CZ" sz="1850" dirty="0"/>
              <a:t> je pak vyrovnána zvýšeným odtokem intersticiální tekutiny do plicních lymfatických cév.</a:t>
            </a:r>
          </a:p>
        </p:txBody>
      </p:sp>
    </p:spTree>
    <p:extLst>
      <p:ext uri="{BB962C8B-B14F-4D97-AF65-F5344CB8AC3E}">
        <p14:creationId xmlns:p14="http://schemas.microsoft.com/office/powerpoint/2010/main" val="2844806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5"/>
          <p:cNvSpPr txBox="1">
            <a:spLocks noChangeArrowheads="1"/>
          </p:cNvSpPr>
          <p:nvPr/>
        </p:nvSpPr>
        <p:spPr bwMode="auto">
          <a:xfrm>
            <a:off x="471488" y="2078038"/>
            <a:ext cx="838041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r>
              <a:rPr lang="cs-CZ" altLang="cs-CZ" sz="2400" b="1"/>
              <a:t>DIFUZE</a:t>
            </a:r>
            <a:r>
              <a:rPr lang="cs-CZ" altLang="cs-CZ" sz="2400" b="1">
                <a:latin typeface="Times New Roman" pitchFamily="18" charset="0"/>
              </a:rPr>
              <a:t> </a:t>
            </a:r>
            <a:r>
              <a:rPr lang="cs-CZ" altLang="cs-CZ" sz="2400" b="1"/>
              <a:t>–</a:t>
            </a:r>
            <a:r>
              <a:rPr lang="cs-CZ" altLang="cs-CZ" sz="2400" b="1">
                <a:latin typeface="Times New Roman" pitchFamily="18" charset="0"/>
              </a:rPr>
              <a:t> </a:t>
            </a:r>
            <a:r>
              <a:rPr lang="cs-CZ" altLang="cs-CZ" sz="2400"/>
              <a:t>existuje-li pro danou látku rozdíl koncentrací mezi plazmou a intersticiem, probíhá její difuze. Látky rozpustné v tucích </a:t>
            </a:r>
            <a:r>
              <a:rPr lang="en-GB" altLang="cs-CZ" sz="2400"/>
              <a:t>(O</a:t>
            </a:r>
            <a:r>
              <a:rPr lang="en-GB" altLang="cs-CZ" sz="2400" baseline="-25000"/>
              <a:t>2 </a:t>
            </a:r>
            <a:r>
              <a:rPr lang="en-GB" altLang="cs-CZ" sz="2400"/>
              <a:t>,CO</a:t>
            </a:r>
            <a:r>
              <a:rPr lang="en-GB" altLang="cs-CZ" sz="2400" baseline="-25000"/>
              <a:t>2</a:t>
            </a:r>
            <a:r>
              <a:rPr lang="en-GB" altLang="cs-CZ" sz="2400"/>
              <a:t>) </a:t>
            </a:r>
            <a:r>
              <a:rPr lang="cs-CZ" altLang="cs-CZ" sz="2400"/>
              <a:t>prochází kapilární stěnou přímo, avšak látky nerozpustné v tucích (ionty, močovina, glukóza) prochází kapilární stěnu skrze mezibuněčné štěrbiny, buněčné póry a fenestrace.</a:t>
            </a:r>
            <a:endParaRPr lang="en-GB" altLang="cs-CZ" sz="2400"/>
          </a:p>
        </p:txBody>
      </p:sp>
      <p:sp>
        <p:nvSpPr>
          <p:cNvPr id="24578" name="Text Box 6"/>
          <p:cNvSpPr txBox="1">
            <a:spLocks noChangeArrowheads="1"/>
          </p:cNvSpPr>
          <p:nvPr/>
        </p:nvSpPr>
        <p:spPr bwMode="auto">
          <a:xfrm>
            <a:off x="471488" y="4770438"/>
            <a:ext cx="826611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r>
              <a:rPr lang="cs-CZ" altLang="cs-CZ" sz="2400" b="1"/>
              <a:t>SOLVENT DRAG</a:t>
            </a:r>
            <a:r>
              <a:rPr lang="cs-CZ" altLang="cs-CZ" sz="2400" b="1">
                <a:latin typeface="Times New Roman" pitchFamily="18" charset="0"/>
              </a:rPr>
              <a:t> </a:t>
            </a:r>
            <a:r>
              <a:rPr lang="cs-CZ" altLang="cs-CZ" sz="2400" b="1"/>
              <a:t>– </a:t>
            </a:r>
            <a:r>
              <a:rPr lang="cs-CZ" altLang="cs-CZ" sz="2400"/>
              <a:t>během průchodu plazmatické tekutiny stěnou kapiláry jsou strhávány i rozpuštěné částice.</a:t>
            </a:r>
            <a:endParaRPr lang="en-GB" altLang="cs-CZ" sz="2000"/>
          </a:p>
        </p:txBody>
      </p:sp>
      <p:sp>
        <p:nvSpPr>
          <p:cNvPr id="24579" name="Text Box 7"/>
          <p:cNvSpPr txBox="1">
            <a:spLocks noChangeArrowheads="1"/>
          </p:cNvSpPr>
          <p:nvPr/>
        </p:nvSpPr>
        <p:spPr bwMode="auto">
          <a:xfrm>
            <a:off x="912813" y="485775"/>
            <a:ext cx="7273925" cy="1200150"/>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Times New Roman" pitchFamily="18" charset="0"/>
                <a:cs typeface="Times New Roman" pitchFamily="18" charset="0"/>
              </a:rPr>
              <a:t>TRANSPORT ROZPUŠŤENÝCH LÁTEK PŘES KAPILÁRNÍ STĚNU</a:t>
            </a:r>
          </a:p>
          <a:p>
            <a:pPr algn="ctr"/>
            <a:endParaRPr lang="en-GB" altLang="cs-CZ" sz="2400" b="1">
              <a:latin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5"/>
          <p:cNvSpPr txBox="1">
            <a:spLocks noChangeArrowheads="1"/>
          </p:cNvSpPr>
          <p:nvPr/>
        </p:nvSpPr>
        <p:spPr bwMode="auto">
          <a:xfrm>
            <a:off x="57150" y="1352550"/>
            <a:ext cx="9144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4310063" algn="l"/>
                <a:tab pos="4659313" algn="l"/>
              </a:tabLst>
              <a:defRPr>
                <a:solidFill>
                  <a:schemeClr val="tx1"/>
                </a:solidFill>
                <a:latin typeface="Arial" charset="0"/>
              </a:defRPr>
            </a:lvl1pPr>
            <a:lvl2pPr marL="742950" indent="-285750">
              <a:tabLst>
                <a:tab pos="4310063" algn="l"/>
                <a:tab pos="4659313" algn="l"/>
              </a:tabLst>
              <a:defRPr>
                <a:solidFill>
                  <a:schemeClr val="tx1"/>
                </a:solidFill>
                <a:latin typeface="Arial" charset="0"/>
              </a:defRPr>
            </a:lvl2pPr>
            <a:lvl3pPr marL="1143000" indent="-228600">
              <a:tabLst>
                <a:tab pos="4310063" algn="l"/>
                <a:tab pos="4659313" algn="l"/>
              </a:tabLst>
              <a:defRPr>
                <a:solidFill>
                  <a:schemeClr val="tx1"/>
                </a:solidFill>
                <a:latin typeface="Arial" charset="0"/>
              </a:defRPr>
            </a:lvl3pPr>
            <a:lvl4pPr marL="1600200" indent="-228600">
              <a:tabLst>
                <a:tab pos="4310063" algn="l"/>
                <a:tab pos="4659313" algn="l"/>
              </a:tabLst>
              <a:defRPr>
                <a:solidFill>
                  <a:schemeClr val="tx1"/>
                </a:solidFill>
                <a:latin typeface="Arial" charset="0"/>
              </a:defRPr>
            </a:lvl4pPr>
            <a:lvl5pPr marL="2057400" indent="-228600">
              <a:tabLst>
                <a:tab pos="4310063" algn="l"/>
                <a:tab pos="4659313" algn="l"/>
              </a:tabLst>
              <a:defRPr>
                <a:solidFill>
                  <a:schemeClr val="tx1"/>
                </a:solidFill>
                <a:latin typeface="Arial" charset="0"/>
              </a:defRPr>
            </a:lvl5pPr>
            <a:lvl6pPr marL="2514600" indent="-228600" fontAlgn="base">
              <a:spcBef>
                <a:spcPct val="0"/>
              </a:spcBef>
              <a:spcAft>
                <a:spcPct val="0"/>
              </a:spcAft>
              <a:tabLst>
                <a:tab pos="4310063" algn="l"/>
                <a:tab pos="4659313" algn="l"/>
              </a:tabLst>
              <a:defRPr>
                <a:solidFill>
                  <a:schemeClr val="tx1"/>
                </a:solidFill>
                <a:latin typeface="Arial" charset="0"/>
              </a:defRPr>
            </a:lvl6pPr>
            <a:lvl7pPr marL="2971800" indent="-228600" fontAlgn="base">
              <a:spcBef>
                <a:spcPct val="0"/>
              </a:spcBef>
              <a:spcAft>
                <a:spcPct val="0"/>
              </a:spcAft>
              <a:tabLst>
                <a:tab pos="4310063" algn="l"/>
                <a:tab pos="4659313" algn="l"/>
              </a:tabLst>
              <a:defRPr>
                <a:solidFill>
                  <a:schemeClr val="tx1"/>
                </a:solidFill>
                <a:latin typeface="Arial" charset="0"/>
              </a:defRPr>
            </a:lvl7pPr>
            <a:lvl8pPr marL="3429000" indent="-228600" fontAlgn="base">
              <a:spcBef>
                <a:spcPct val="0"/>
              </a:spcBef>
              <a:spcAft>
                <a:spcPct val="0"/>
              </a:spcAft>
              <a:tabLst>
                <a:tab pos="4310063" algn="l"/>
                <a:tab pos="4659313" algn="l"/>
              </a:tabLst>
              <a:defRPr>
                <a:solidFill>
                  <a:schemeClr val="tx1"/>
                </a:solidFill>
                <a:latin typeface="Arial" charset="0"/>
              </a:defRPr>
            </a:lvl8pPr>
            <a:lvl9pPr marL="3886200" indent="-228600" fontAlgn="base">
              <a:spcBef>
                <a:spcPct val="0"/>
              </a:spcBef>
              <a:spcAft>
                <a:spcPct val="0"/>
              </a:spcAft>
              <a:tabLst>
                <a:tab pos="4310063" algn="l"/>
                <a:tab pos="4659313" algn="l"/>
              </a:tabLst>
              <a:defRPr>
                <a:solidFill>
                  <a:schemeClr val="tx1"/>
                </a:solidFill>
                <a:latin typeface="Arial" charset="0"/>
              </a:defRPr>
            </a:lvl9pPr>
          </a:lstStyle>
          <a:p>
            <a:pPr eaLnBrk="0" hangingPunct="0"/>
            <a:r>
              <a:rPr lang="cs-CZ" altLang="cs-CZ" sz="2000" b="1" dirty="0"/>
              <a:t>Čtyři síly známé jako </a:t>
            </a:r>
            <a:r>
              <a:rPr lang="cs-CZ" altLang="cs-CZ" sz="2000" b="1" dirty="0" err="1"/>
              <a:t>Starlingovy</a:t>
            </a:r>
            <a:r>
              <a:rPr lang="cs-CZ" altLang="cs-CZ" sz="2000" b="1" dirty="0"/>
              <a:t> síly určují průtok tekutiny přes kapilární membránu</a:t>
            </a:r>
            <a:r>
              <a:rPr lang="en-GB" altLang="cs-CZ" sz="2000" b="1" dirty="0"/>
              <a:t>.</a:t>
            </a:r>
          </a:p>
          <a:p>
            <a:pPr eaLnBrk="0" hangingPunct="0"/>
            <a:endParaRPr lang="en-GB" altLang="cs-CZ" sz="2000" dirty="0"/>
          </a:p>
          <a:p>
            <a:pPr eaLnBrk="0" hangingPunct="0"/>
            <a:r>
              <a:rPr lang="en-US" altLang="cs-CZ" sz="2000" b="1" dirty="0"/>
              <a:t>P</a:t>
            </a:r>
            <a:r>
              <a:rPr lang="en-US" altLang="cs-CZ" sz="2000" b="1" baseline="-25000" dirty="0"/>
              <a:t>c</a:t>
            </a:r>
            <a:r>
              <a:rPr lang="en-US" altLang="cs-CZ" sz="2000" dirty="0"/>
              <a:t>= </a:t>
            </a:r>
            <a:r>
              <a:rPr lang="cs-CZ" altLang="cs-CZ" sz="2000" dirty="0"/>
              <a:t>K</a:t>
            </a:r>
            <a:r>
              <a:rPr lang="en-US" altLang="cs-CZ" sz="2000" dirty="0" err="1"/>
              <a:t>apil</a:t>
            </a:r>
            <a:r>
              <a:rPr lang="cs-CZ" altLang="cs-CZ" sz="2000" dirty="0" err="1"/>
              <a:t>ární</a:t>
            </a:r>
            <a:r>
              <a:rPr lang="cs-CZ" altLang="cs-CZ" sz="2000" dirty="0"/>
              <a:t> tlak </a:t>
            </a:r>
            <a:r>
              <a:rPr lang="en-US" altLang="cs-CZ" sz="2000" dirty="0">
                <a:sym typeface="Wingdings" pitchFamily="2" charset="2"/>
              </a:rPr>
              <a:t> </a:t>
            </a:r>
            <a:r>
              <a:rPr lang="cs-CZ" altLang="cs-CZ" sz="2000" dirty="0">
                <a:sym typeface="Wingdings" pitchFamily="2" charset="2"/>
              </a:rPr>
              <a:t>Vytlačuje tekutinu z kapiláry do </a:t>
            </a:r>
            <a:r>
              <a:rPr lang="cs-CZ" altLang="cs-CZ" sz="2000" dirty="0" err="1">
                <a:sym typeface="Wingdings" pitchFamily="2" charset="2"/>
              </a:rPr>
              <a:t>intersticia</a:t>
            </a:r>
            <a:r>
              <a:rPr lang="cs-CZ" altLang="cs-CZ" sz="2000" dirty="0">
                <a:sym typeface="Wingdings" pitchFamily="2" charset="2"/>
              </a:rPr>
              <a:t>.</a:t>
            </a:r>
            <a:endParaRPr lang="en-US" altLang="cs-CZ" sz="2000" dirty="0">
              <a:sym typeface="Wingdings" pitchFamily="2" charset="2"/>
            </a:endParaRPr>
          </a:p>
          <a:p>
            <a:pPr eaLnBrk="0" hangingPunct="0"/>
            <a:endParaRPr lang="cs-CZ" altLang="cs-CZ" sz="2000" b="1" dirty="0">
              <a:sym typeface="Wingdings" pitchFamily="2" charset="2"/>
            </a:endParaRPr>
          </a:p>
          <a:p>
            <a:pPr eaLnBrk="0" hangingPunct="0"/>
            <a:r>
              <a:rPr lang="en-US" altLang="cs-CZ" sz="2000" b="1" dirty="0">
                <a:sym typeface="Wingdings" pitchFamily="2" charset="2"/>
              </a:rPr>
              <a:t>P</a:t>
            </a:r>
            <a:r>
              <a:rPr lang="en-US" altLang="cs-CZ" sz="2000" b="1" baseline="-25000" dirty="0">
                <a:sym typeface="Wingdings" pitchFamily="2" charset="2"/>
              </a:rPr>
              <a:t>i</a:t>
            </a:r>
            <a:r>
              <a:rPr lang="cs-CZ" altLang="cs-CZ" sz="2000" b="1" dirty="0">
                <a:sym typeface="Wingdings" pitchFamily="2" charset="2"/>
              </a:rPr>
              <a:t> </a:t>
            </a:r>
            <a:r>
              <a:rPr lang="en-US" altLang="cs-CZ" sz="2000" dirty="0">
                <a:sym typeface="Wingdings" pitchFamily="2" charset="2"/>
              </a:rPr>
              <a:t>= </a:t>
            </a:r>
            <a:r>
              <a:rPr lang="cs-CZ" altLang="cs-CZ" sz="2000" dirty="0"/>
              <a:t>Intersticiální</a:t>
            </a:r>
            <a:r>
              <a:rPr lang="en-US" altLang="cs-CZ" sz="2000" dirty="0">
                <a:sym typeface="Wingdings" pitchFamily="2" charset="2"/>
              </a:rPr>
              <a:t> </a:t>
            </a:r>
            <a:r>
              <a:rPr lang="cs-CZ" altLang="cs-CZ" sz="2000" dirty="0">
                <a:sym typeface="Wingdings" pitchFamily="2" charset="2"/>
              </a:rPr>
              <a:t>tlak </a:t>
            </a:r>
            <a:r>
              <a:rPr lang="en-US" altLang="cs-CZ" sz="2000" dirty="0">
                <a:sym typeface="Wingdings" pitchFamily="2" charset="2"/>
              </a:rPr>
              <a:t> </a:t>
            </a:r>
            <a:r>
              <a:rPr lang="cs-CZ" altLang="cs-CZ" sz="2000" dirty="0">
                <a:sym typeface="Wingdings" pitchFamily="2" charset="2"/>
              </a:rPr>
              <a:t>Vytlačuje tekutinu z </a:t>
            </a:r>
            <a:r>
              <a:rPr lang="cs-CZ" altLang="cs-CZ" sz="2000" dirty="0" err="1">
                <a:sym typeface="Wingdings" pitchFamily="2" charset="2"/>
              </a:rPr>
              <a:t>intersticia</a:t>
            </a:r>
            <a:r>
              <a:rPr lang="cs-CZ" altLang="cs-CZ" sz="2000" dirty="0">
                <a:sym typeface="Wingdings" pitchFamily="2" charset="2"/>
              </a:rPr>
              <a:t> do kapiláry</a:t>
            </a:r>
            <a:r>
              <a:rPr lang="en-US" altLang="cs-CZ" sz="2000" dirty="0">
                <a:sym typeface="Wingdings" pitchFamily="2" charset="2"/>
              </a:rPr>
              <a:t>.</a:t>
            </a:r>
          </a:p>
          <a:p>
            <a:pPr eaLnBrk="0" hangingPunct="0"/>
            <a:endParaRPr lang="cs-CZ" altLang="cs-CZ" sz="2000" b="1" dirty="0">
              <a:cs typeface="Arial" charset="0"/>
              <a:sym typeface="Wingdings" pitchFamily="2" charset="2"/>
            </a:endParaRPr>
          </a:p>
          <a:p>
            <a:pPr indent="-457200" eaLnBrk="0" hangingPunct="0"/>
            <a:r>
              <a:rPr lang="el-GR" altLang="cs-CZ" sz="2000" b="1" dirty="0">
                <a:latin typeface="Times New Roman" pitchFamily="18" charset="0"/>
                <a:cs typeface="Arial" charset="0"/>
                <a:sym typeface="Symbol" pitchFamily="18" charset="2"/>
              </a:rPr>
              <a:t></a:t>
            </a:r>
            <a:r>
              <a:rPr lang="en-US" altLang="cs-CZ" sz="2000" b="1" baseline="-25000" dirty="0">
                <a:cs typeface="Arial" charset="0"/>
                <a:sym typeface="Wingdings" pitchFamily="2" charset="2"/>
              </a:rPr>
              <a:t>c</a:t>
            </a:r>
            <a:r>
              <a:rPr lang="en-US" altLang="cs-CZ" sz="2000" dirty="0">
                <a:cs typeface="Arial" charset="0"/>
                <a:sym typeface="Wingdings" pitchFamily="2" charset="2"/>
              </a:rPr>
              <a:t> = </a:t>
            </a:r>
            <a:r>
              <a:rPr lang="cs-CZ" altLang="cs-CZ" sz="2000" dirty="0"/>
              <a:t>K</a:t>
            </a:r>
            <a:r>
              <a:rPr lang="en-US" altLang="cs-CZ" sz="2000" dirty="0" err="1"/>
              <a:t>apil</a:t>
            </a:r>
            <a:r>
              <a:rPr lang="cs-CZ" altLang="cs-CZ" sz="2000" dirty="0" err="1"/>
              <a:t>ární</a:t>
            </a:r>
            <a:r>
              <a:rPr lang="en-US" altLang="cs-CZ" sz="2000" dirty="0">
                <a:cs typeface="Arial" charset="0"/>
                <a:sym typeface="Wingdings" pitchFamily="2" charset="2"/>
              </a:rPr>
              <a:t> </a:t>
            </a:r>
            <a:r>
              <a:rPr lang="cs-CZ" altLang="cs-CZ" sz="2000" dirty="0" err="1">
                <a:cs typeface="Arial" charset="0"/>
                <a:sym typeface="Wingdings" pitchFamily="2" charset="2"/>
              </a:rPr>
              <a:t>onkotický</a:t>
            </a:r>
            <a:r>
              <a:rPr lang="cs-CZ" altLang="cs-CZ" sz="2000" dirty="0">
                <a:cs typeface="Arial" charset="0"/>
                <a:sym typeface="Wingdings" pitchFamily="2" charset="2"/>
              </a:rPr>
              <a:t> tlak </a:t>
            </a:r>
            <a:r>
              <a:rPr lang="en-US" altLang="cs-CZ" sz="2000" dirty="0">
                <a:cs typeface="Arial" charset="0"/>
                <a:sym typeface="Wingdings" pitchFamily="2" charset="2"/>
              </a:rPr>
              <a:t> </a:t>
            </a:r>
            <a:r>
              <a:rPr lang="cs-CZ" altLang="cs-CZ" sz="2000" dirty="0">
                <a:cs typeface="Arial" charset="0"/>
                <a:sym typeface="Wingdings" pitchFamily="2" charset="2"/>
              </a:rPr>
              <a:t>Způsobuje osmózu tekutiny z </a:t>
            </a:r>
            <a:r>
              <a:rPr lang="cs-CZ" altLang="cs-CZ" sz="2000" dirty="0" err="1">
                <a:cs typeface="Arial" charset="0"/>
                <a:sym typeface="Wingdings" pitchFamily="2" charset="2"/>
              </a:rPr>
              <a:t>intersticia</a:t>
            </a:r>
            <a:r>
              <a:rPr lang="cs-CZ" altLang="cs-CZ" sz="2000" dirty="0">
                <a:cs typeface="Arial" charset="0"/>
                <a:sym typeface="Wingdings" pitchFamily="2" charset="2"/>
              </a:rPr>
              <a:t>                                                         	do kapiláry.</a:t>
            </a:r>
            <a:r>
              <a:rPr lang="en-GB" altLang="cs-CZ" sz="2000" dirty="0">
                <a:cs typeface="Arial" charset="0"/>
                <a:sym typeface="Wingdings" pitchFamily="2" charset="2"/>
              </a:rPr>
              <a:t>                                               			</a:t>
            </a:r>
            <a:endParaRPr lang="en-US" altLang="cs-CZ" sz="2000" dirty="0">
              <a:cs typeface="Arial" charset="0"/>
              <a:sym typeface="Wingdings" pitchFamily="2" charset="2"/>
            </a:endParaRPr>
          </a:p>
          <a:p>
            <a:pPr eaLnBrk="0" hangingPunct="0"/>
            <a:r>
              <a:rPr lang="el-GR" altLang="cs-CZ" sz="2000" b="1" dirty="0">
                <a:latin typeface="Times New Roman" pitchFamily="18" charset="0"/>
                <a:cs typeface="Arial" charset="0"/>
                <a:sym typeface="Symbol" pitchFamily="18" charset="2"/>
              </a:rPr>
              <a:t></a:t>
            </a:r>
            <a:r>
              <a:rPr lang="cs-CZ" altLang="cs-CZ" sz="2000" b="1" baseline="-25000" dirty="0">
                <a:cs typeface="Arial" charset="0"/>
                <a:sym typeface="Wingdings" pitchFamily="2" charset="2"/>
              </a:rPr>
              <a:t>i</a:t>
            </a:r>
            <a:r>
              <a:rPr lang="en-US" altLang="cs-CZ" sz="2000" dirty="0">
                <a:cs typeface="Arial" charset="0"/>
                <a:sym typeface="Wingdings" pitchFamily="2" charset="2"/>
              </a:rPr>
              <a:t> </a:t>
            </a:r>
            <a:r>
              <a:rPr lang="en-US" altLang="cs-CZ" sz="2000" dirty="0">
                <a:sym typeface="Wingdings" pitchFamily="2" charset="2"/>
              </a:rPr>
              <a:t>= </a:t>
            </a:r>
            <a:r>
              <a:rPr lang="cs-CZ" altLang="cs-CZ" sz="2000" dirty="0"/>
              <a:t>Intersticiální </a:t>
            </a:r>
            <a:r>
              <a:rPr lang="cs-CZ" altLang="cs-CZ" sz="2000" dirty="0" err="1"/>
              <a:t>onkotický</a:t>
            </a:r>
            <a:r>
              <a:rPr lang="cs-CZ" altLang="cs-CZ" sz="2000" dirty="0"/>
              <a:t> tlak</a:t>
            </a:r>
            <a:r>
              <a:rPr lang="en-US" altLang="cs-CZ" sz="2000" dirty="0">
                <a:sym typeface="Wingdings" pitchFamily="2" charset="2"/>
              </a:rPr>
              <a:t>  </a:t>
            </a:r>
            <a:r>
              <a:rPr lang="cs-CZ" altLang="cs-CZ" sz="2000" dirty="0">
                <a:sym typeface="Wingdings" pitchFamily="2" charset="2"/>
              </a:rPr>
              <a:t>Způsobuje osmózu tekutiny z kapiláry 		do </a:t>
            </a:r>
            <a:r>
              <a:rPr lang="cs-CZ" altLang="cs-CZ" sz="2000" dirty="0" err="1">
                <a:sym typeface="Wingdings" pitchFamily="2" charset="2"/>
              </a:rPr>
              <a:t>intersticia</a:t>
            </a:r>
            <a:r>
              <a:rPr lang="cs-CZ" altLang="cs-CZ" sz="2000" dirty="0">
                <a:sym typeface="Wingdings" pitchFamily="2" charset="2"/>
              </a:rPr>
              <a:t>.</a:t>
            </a:r>
          </a:p>
          <a:p>
            <a:pPr eaLnBrk="0" hangingPunct="0"/>
            <a:r>
              <a:rPr lang="cs-CZ" altLang="cs-CZ" sz="2000" dirty="0">
                <a:sym typeface="Wingdings" pitchFamily="2" charset="2"/>
              </a:rPr>
              <a:t>       </a:t>
            </a:r>
          </a:p>
          <a:p>
            <a:pPr eaLnBrk="0" hangingPunct="0"/>
            <a:r>
              <a:rPr lang="cs-CZ" altLang="cs-CZ" sz="2000" dirty="0">
                <a:sym typeface="Wingdings" pitchFamily="2" charset="2"/>
              </a:rPr>
              <a:t>                             Efektivní filtrační tlak</a:t>
            </a:r>
            <a:r>
              <a:rPr lang="en-US" altLang="cs-CZ" sz="2000" dirty="0">
                <a:sym typeface="Wingdings" pitchFamily="2" charset="2"/>
              </a:rPr>
              <a:t> = ((P</a:t>
            </a:r>
            <a:r>
              <a:rPr lang="en-US" altLang="cs-CZ" sz="2000" baseline="-25000" dirty="0">
                <a:sym typeface="Wingdings" pitchFamily="2" charset="2"/>
              </a:rPr>
              <a:t>c</a:t>
            </a:r>
            <a:r>
              <a:rPr lang="en-US" altLang="cs-CZ" sz="2000" dirty="0">
                <a:sym typeface="Wingdings" pitchFamily="2" charset="2"/>
              </a:rPr>
              <a:t>-P</a:t>
            </a:r>
            <a:r>
              <a:rPr lang="en-US" altLang="cs-CZ" sz="2000" baseline="-25000" dirty="0">
                <a:sym typeface="Wingdings" pitchFamily="2" charset="2"/>
              </a:rPr>
              <a:t>i</a:t>
            </a:r>
            <a:r>
              <a:rPr lang="en-US" altLang="cs-CZ" sz="2000" dirty="0">
                <a:sym typeface="Wingdings" pitchFamily="2" charset="2"/>
              </a:rPr>
              <a:t>) – (</a:t>
            </a:r>
            <a:r>
              <a:rPr lang="el-GR" altLang="cs-CZ" sz="2000" dirty="0">
                <a:sym typeface="Symbol" pitchFamily="18" charset="2"/>
              </a:rPr>
              <a:t></a:t>
            </a:r>
            <a:r>
              <a:rPr lang="en-US" altLang="cs-CZ" sz="2000" baseline="-25000" dirty="0">
                <a:sym typeface="Wingdings" pitchFamily="2" charset="2"/>
              </a:rPr>
              <a:t>c</a:t>
            </a:r>
            <a:r>
              <a:rPr lang="en-US" altLang="cs-CZ" sz="2000" dirty="0">
                <a:sym typeface="Wingdings" pitchFamily="2" charset="2"/>
              </a:rPr>
              <a:t>- </a:t>
            </a:r>
            <a:r>
              <a:rPr lang="el-GR" altLang="cs-CZ" sz="2000" dirty="0">
                <a:sym typeface="Symbol" pitchFamily="18" charset="2"/>
              </a:rPr>
              <a:t></a:t>
            </a:r>
            <a:r>
              <a:rPr lang="el-GR" altLang="cs-CZ" sz="2000" dirty="0">
                <a:sym typeface="Wingdings" pitchFamily="2" charset="2"/>
              </a:rPr>
              <a:t> </a:t>
            </a:r>
            <a:r>
              <a:rPr lang="en-US" altLang="cs-CZ" sz="2000" baseline="-25000" dirty="0" err="1">
                <a:sym typeface="Wingdings" pitchFamily="2" charset="2"/>
              </a:rPr>
              <a:t>i</a:t>
            </a:r>
            <a:r>
              <a:rPr lang="en-US" altLang="cs-CZ" sz="2000" dirty="0">
                <a:sym typeface="Wingdings" pitchFamily="2" charset="2"/>
              </a:rPr>
              <a:t>))</a:t>
            </a:r>
            <a:endParaRPr lang="cs-CZ" altLang="cs-CZ" sz="2000" dirty="0">
              <a:sym typeface="Wingdings" pitchFamily="2" charset="2"/>
            </a:endParaRPr>
          </a:p>
          <a:p>
            <a:pPr eaLnBrk="0" hangingPunct="0"/>
            <a:endParaRPr lang="cs-CZ" altLang="cs-CZ" sz="2000" dirty="0">
              <a:sym typeface="Wingdings" pitchFamily="2" charset="2"/>
            </a:endParaRPr>
          </a:p>
          <a:p>
            <a:pPr eaLnBrk="0" hangingPunct="0"/>
            <a:r>
              <a:rPr lang="cs-CZ" altLang="cs-CZ" sz="2000" b="1" dirty="0"/>
              <a:t>Difuze je hlavní mechanizmus zodpovědný za transport rozpuštěných látek mezi kapilárou a cílovými buňkami.</a:t>
            </a:r>
          </a:p>
          <a:p>
            <a:pPr eaLnBrk="0" hangingPunct="0"/>
            <a:endParaRPr lang="en-US" altLang="cs-CZ" sz="2000" dirty="0">
              <a:sym typeface="Wingdings" pitchFamily="2" charset="2"/>
            </a:endParaRPr>
          </a:p>
        </p:txBody>
      </p:sp>
      <p:sp>
        <p:nvSpPr>
          <p:cNvPr id="25602" name="Text Box 6"/>
          <p:cNvSpPr txBox="1">
            <a:spLocks noChangeArrowheads="1"/>
          </p:cNvSpPr>
          <p:nvPr/>
        </p:nvSpPr>
        <p:spPr bwMode="auto">
          <a:xfrm>
            <a:off x="323850" y="460375"/>
            <a:ext cx="8569325" cy="579438"/>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3200" b="1">
                <a:latin typeface="Times New Roman" pitchFamily="18" charset="0"/>
              </a:rPr>
              <a:t>!!!  NEZAPOMENOUT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14"/>
          <p:cNvSpPr txBox="1">
            <a:spLocks noChangeArrowheads="1"/>
          </p:cNvSpPr>
          <p:nvPr/>
        </p:nvSpPr>
        <p:spPr bwMode="auto">
          <a:xfrm>
            <a:off x="301625" y="1104900"/>
            <a:ext cx="8966200"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908800" indent="-69088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sz="2400" b="1" dirty="0"/>
              <a:t>PŘÍČINY VZNIKU OTOKŮ:</a:t>
            </a:r>
          </a:p>
          <a:p>
            <a:pPr eaLnBrk="0" hangingPunct="0"/>
            <a:endParaRPr lang="en-US" altLang="cs-CZ" sz="2400" b="1" dirty="0"/>
          </a:p>
          <a:p>
            <a:pPr eaLnBrk="0" hangingPunct="0"/>
            <a:endParaRPr lang="en-US" altLang="cs-CZ" sz="2400" b="1" dirty="0"/>
          </a:p>
          <a:p>
            <a:pPr eaLnBrk="0" hangingPunct="0"/>
            <a:r>
              <a:rPr lang="en-US" altLang="cs-CZ" sz="2400" dirty="0"/>
              <a:t>  </a:t>
            </a:r>
            <a:r>
              <a:rPr lang="cs-CZ" altLang="cs-CZ" sz="2400" b="1" dirty="0"/>
              <a:t>Kapilární tlak</a:t>
            </a:r>
            <a:r>
              <a:rPr lang="cs-CZ" altLang="cs-CZ" sz="2400" dirty="0"/>
              <a:t> -</a:t>
            </a:r>
            <a:r>
              <a:rPr lang="cs-CZ" altLang="cs-CZ" sz="2400" dirty="0" err="1"/>
              <a:t>P</a:t>
            </a:r>
            <a:r>
              <a:rPr lang="cs-CZ" altLang="cs-CZ" sz="2400" baseline="-25000" dirty="0" err="1"/>
              <a:t>c</a:t>
            </a:r>
            <a:r>
              <a:rPr lang="cs-CZ" altLang="cs-CZ" sz="2400" dirty="0"/>
              <a:t> (zvýšený krevní tlak, srdeční selhání)</a:t>
            </a:r>
          </a:p>
          <a:p>
            <a:pPr eaLnBrk="0" hangingPunct="0"/>
            <a:endParaRPr lang="cs-CZ" altLang="cs-CZ" sz="2400" dirty="0"/>
          </a:p>
          <a:p>
            <a:pPr eaLnBrk="0" hangingPunct="0"/>
            <a:r>
              <a:rPr lang="cs-CZ" altLang="cs-CZ" sz="2400" dirty="0"/>
              <a:t>  </a:t>
            </a:r>
            <a:r>
              <a:rPr lang="cs-CZ" altLang="cs-CZ" sz="2400" b="1" dirty="0"/>
              <a:t>Plazmatické bílkoviny</a:t>
            </a:r>
            <a:r>
              <a:rPr lang="cs-CZ" altLang="cs-CZ" sz="2400" dirty="0">
                <a:sym typeface="Wingdings" pitchFamily="2" charset="2"/>
              </a:rPr>
              <a:t> (nefrotický syndrom, cirhóza jater)</a:t>
            </a:r>
          </a:p>
          <a:p>
            <a:pPr eaLnBrk="0" hangingPunct="0"/>
            <a:endParaRPr lang="cs-CZ" altLang="cs-CZ" sz="2400" dirty="0">
              <a:sym typeface="Wingdings" pitchFamily="2" charset="2"/>
            </a:endParaRPr>
          </a:p>
          <a:p>
            <a:pPr eaLnBrk="0" hangingPunct="0"/>
            <a:r>
              <a:rPr lang="cs-CZ" altLang="cs-CZ" sz="2400" dirty="0">
                <a:sym typeface="Wingdings" pitchFamily="2" charset="2"/>
              </a:rPr>
              <a:t>  </a:t>
            </a:r>
            <a:r>
              <a:rPr lang="cs-CZ" altLang="cs-CZ" sz="2400" b="1" dirty="0"/>
              <a:t>Kapilární permeabilita</a:t>
            </a:r>
            <a:r>
              <a:rPr lang="cs-CZ" altLang="cs-CZ" sz="2400" dirty="0"/>
              <a:t> -</a:t>
            </a:r>
            <a:r>
              <a:rPr lang="cs-CZ" altLang="cs-CZ" sz="2400" b="1" dirty="0">
                <a:sym typeface="Wingdings" pitchFamily="2" charset="2"/>
              </a:rPr>
              <a:t> </a:t>
            </a:r>
            <a:r>
              <a:rPr lang="cs-CZ" altLang="cs-CZ" sz="2400" dirty="0" err="1">
                <a:sym typeface="Wingdings" pitchFamily="2" charset="2"/>
              </a:rPr>
              <a:t>K</a:t>
            </a:r>
            <a:r>
              <a:rPr lang="cs-CZ" altLang="cs-CZ" sz="2400" baseline="-25000" dirty="0" err="1">
                <a:sym typeface="Wingdings" pitchFamily="2" charset="2"/>
              </a:rPr>
              <a:t>f</a:t>
            </a:r>
            <a:r>
              <a:rPr lang="cs-CZ" altLang="cs-CZ" dirty="0">
                <a:sym typeface="Wingdings" pitchFamily="2" charset="2"/>
              </a:rPr>
              <a:t> </a:t>
            </a:r>
            <a:r>
              <a:rPr lang="cs-CZ" altLang="cs-CZ" sz="2400" dirty="0">
                <a:sym typeface="Wingdings" pitchFamily="2" charset="2"/>
              </a:rPr>
              <a:t>(infekce, záněty, poranění)</a:t>
            </a:r>
          </a:p>
          <a:p>
            <a:pPr eaLnBrk="0" hangingPunct="0"/>
            <a:endParaRPr lang="cs-CZ" altLang="cs-CZ" sz="2400" dirty="0">
              <a:sym typeface="Wingdings" pitchFamily="2" charset="2"/>
            </a:endParaRPr>
          </a:p>
          <a:p>
            <a:pPr eaLnBrk="0" hangingPunct="0"/>
            <a:r>
              <a:rPr lang="cs-CZ" altLang="cs-CZ" sz="2400" dirty="0">
                <a:sym typeface="Wingdings" pitchFamily="2" charset="2"/>
              </a:rPr>
              <a:t>  </a:t>
            </a:r>
            <a:r>
              <a:rPr lang="cs-CZ" altLang="cs-CZ" sz="2400" b="1" dirty="0">
                <a:sym typeface="Wingdings" pitchFamily="2" charset="2"/>
              </a:rPr>
              <a:t>Odtok lymfy </a:t>
            </a:r>
            <a:r>
              <a:rPr lang="cs-CZ" altLang="cs-CZ" sz="2400" dirty="0"/>
              <a:t>-</a:t>
            </a:r>
            <a:r>
              <a:rPr lang="cs-CZ" altLang="cs-CZ" dirty="0">
                <a:sym typeface="Wingdings" pitchFamily="2" charset="2"/>
              </a:rPr>
              <a:t> </a:t>
            </a:r>
            <a:r>
              <a:rPr lang="cs-CZ" altLang="cs-CZ" sz="2400" dirty="0">
                <a:sym typeface="Wingdings" pitchFamily="2" charset="2"/>
              </a:rPr>
              <a:t> (blokáda lymfatických cév)</a:t>
            </a:r>
          </a:p>
          <a:p>
            <a:pPr eaLnBrk="0" hangingPunct="0"/>
            <a:endParaRPr lang="cs-CZ" altLang="cs-CZ" sz="2400" dirty="0">
              <a:sym typeface="Wingdings" pitchFamily="2" charset="2"/>
            </a:endParaRPr>
          </a:p>
        </p:txBody>
      </p:sp>
      <p:sp>
        <p:nvSpPr>
          <p:cNvPr id="26626" name="AutoShape 15"/>
          <p:cNvSpPr>
            <a:spLocks noChangeArrowheads="1"/>
          </p:cNvSpPr>
          <p:nvPr/>
        </p:nvSpPr>
        <p:spPr bwMode="auto">
          <a:xfrm>
            <a:off x="311150" y="2198688"/>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6627" name="AutoShape 16"/>
          <p:cNvSpPr>
            <a:spLocks noChangeArrowheads="1"/>
          </p:cNvSpPr>
          <p:nvPr/>
        </p:nvSpPr>
        <p:spPr bwMode="auto">
          <a:xfrm>
            <a:off x="273050" y="2974975"/>
            <a:ext cx="298450" cy="457200"/>
          </a:xfrm>
          <a:prstGeom prst="downArrow">
            <a:avLst>
              <a:gd name="adj1" fmla="val 50000"/>
              <a:gd name="adj2" fmla="val 38298"/>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6628" name="AutoShape 17"/>
          <p:cNvSpPr>
            <a:spLocks noChangeArrowheads="1"/>
          </p:cNvSpPr>
          <p:nvPr/>
        </p:nvSpPr>
        <p:spPr bwMode="auto">
          <a:xfrm>
            <a:off x="311150" y="3660775"/>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8450" name="AutoShape 18"/>
          <p:cNvSpPr>
            <a:spLocks noChangeArrowheads="1"/>
          </p:cNvSpPr>
          <p:nvPr/>
        </p:nvSpPr>
        <p:spPr bwMode="auto">
          <a:xfrm>
            <a:off x="311150" y="4418013"/>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a:effectLst/>
          <a:scene3d>
            <a:camera prst="orthographicFront">
              <a:rot lat="0" lon="0" rev="10800000"/>
            </a:camera>
            <a:lightRig rig="threePt" dir="t"/>
          </a:scene3d>
        </p:spPr>
        <p:txBody>
          <a:bodyPr vert="eaVert" wrap="none" anchor="ctr"/>
          <a:lstStyle/>
          <a:p>
            <a:pPr>
              <a:defRPr/>
            </a:pPr>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ext Box 12"/>
          <p:cNvSpPr txBox="1">
            <a:spLocks noChangeArrowheads="1"/>
          </p:cNvSpPr>
          <p:nvPr/>
        </p:nvSpPr>
        <p:spPr bwMode="auto">
          <a:xfrm>
            <a:off x="958850" y="5884863"/>
            <a:ext cx="7127875" cy="6413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dirty="0"/>
              <a:t>Hlavní funkcí mikrocirkulace je umožnit transport látek (voda, plyny, </a:t>
            </a:r>
            <a:r>
              <a:rPr lang="en-US" altLang="cs-CZ" dirty="0"/>
              <a:t> </a:t>
            </a:r>
            <a:r>
              <a:rPr lang="cs-CZ" altLang="cs-CZ" dirty="0"/>
              <a:t>glukóza, bílkoviny aj.) mezi cévním systémem a tkáněmi</a:t>
            </a:r>
            <a:r>
              <a:rPr lang="en-US" altLang="cs-CZ" dirty="0"/>
              <a:t>.</a:t>
            </a:r>
            <a:r>
              <a:rPr lang="en-US" altLang="cs-CZ" dirty="0">
                <a:solidFill>
                  <a:srgbClr val="FF0066"/>
                </a:solidFill>
              </a:rPr>
              <a:t> </a:t>
            </a:r>
          </a:p>
        </p:txBody>
      </p:sp>
      <p:sp>
        <p:nvSpPr>
          <p:cNvPr id="15366" name="Rectangle 14"/>
          <p:cNvSpPr>
            <a:spLocks noChangeArrowheads="1"/>
          </p:cNvSpPr>
          <p:nvPr/>
        </p:nvSpPr>
        <p:spPr bwMode="auto">
          <a:xfrm>
            <a:off x="2052638" y="514350"/>
            <a:ext cx="5040312" cy="457200"/>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dirty="0">
                <a:latin typeface="Times New Roman" pitchFamily="18" charset="0"/>
              </a:rPr>
              <a:t>FUNKČNÍ ANATOMIE</a:t>
            </a:r>
            <a:endParaRPr lang="en-GB" altLang="cs-CZ" sz="2400" b="1" dirty="0">
              <a:latin typeface="Times New Roman" pitchFamily="18" charset="0"/>
            </a:endParaRPr>
          </a:p>
        </p:txBody>
      </p:sp>
      <p:sp>
        <p:nvSpPr>
          <p:cNvPr id="15367" name="Text Box 12"/>
          <p:cNvSpPr txBox="1">
            <a:spLocks noChangeArrowheads="1"/>
          </p:cNvSpPr>
          <p:nvPr/>
        </p:nvSpPr>
        <p:spPr bwMode="auto">
          <a:xfrm>
            <a:off x="971550" y="1279525"/>
            <a:ext cx="7129463" cy="7080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eaLnBrk="0" hangingPunct="0"/>
            <a:r>
              <a:rPr lang="en-GB" altLang="cs-CZ" sz="2000" b="1" dirty="0" err="1"/>
              <a:t>Mi</a:t>
            </a:r>
            <a:r>
              <a:rPr lang="cs-CZ" altLang="cs-CZ" sz="2000" b="1"/>
              <a:t>k</a:t>
            </a:r>
            <a:r>
              <a:rPr lang="en-GB" altLang="cs-CZ" sz="2000" b="1"/>
              <a:t>rocir</a:t>
            </a:r>
            <a:r>
              <a:rPr lang="cs-CZ" altLang="cs-CZ" sz="2000" b="1"/>
              <a:t>kulace označuje oběh krve v nejmenších cévách  lidského těla – arteriolách, kapilárách a venulách.</a:t>
            </a:r>
            <a:endParaRPr lang="en-GB" altLang="cs-CZ" sz="2000" b="1"/>
          </a:p>
        </p:txBody>
      </p:sp>
      <p:pic>
        <p:nvPicPr>
          <p:cNvPr id="9" name="Picture 2" descr="Capillaries are the smallest arteries. The thoroughfare channels ..."/>
          <p:cNvPicPr>
            <a:picLocks noChangeAspect="1" noChangeArrowheads="1"/>
          </p:cNvPicPr>
          <p:nvPr/>
        </p:nvPicPr>
        <p:blipFill rotWithShape="1">
          <a:blip r:embed="rId3">
            <a:extLst>
              <a:ext uri="{28A0092B-C50C-407E-A947-70E740481C1C}">
                <a14:useLocalDpi xmlns:a14="http://schemas.microsoft.com/office/drawing/2010/main" val="0"/>
              </a:ext>
            </a:extLst>
          </a:blip>
          <a:srcRect t="6627" b="12007"/>
          <a:stretch/>
        </p:blipFill>
        <p:spPr bwMode="auto">
          <a:xfrm>
            <a:off x="942975" y="2077500"/>
            <a:ext cx="7124700" cy="3717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841500" y="265113"/>
            <a:ext cx="54324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p:spPr>
        <p:txBody>
          <a:bodyPr anchor="ctr">
            <a:spAutoFit/>
          </a:bodyPr>
          <a:lstStyle/>
          <a:p>
            <a:pPr algn="ctr">
              <a:spcBef>
                <a:spcPct val="20000"/>
              </a:spcBef>
              <a:defRPr/>
            </a:pPr>
            <a:r>
              <a:rPr lang="cs-CZ" altLang="cs-CZ" sz="2400" b="1">
                <a:solidFill>
                  <a:schemeClr val="tx2"/>
                </a:solidFill>
                <a:effectLst>
                  <a:outerShdw blurRad="38100" dist="38100" dir="2700000" algn="tl">
                    <a:srgbClr val="FFFFFF"/>
                  </a:outerShdw>
                </a:effectLst>
                <a:latin typeface="Times New Roman" pitchFamily="18" charset="0"/>
              </a:rPr>
              <a:t>STRUKT</a:t>
            </a:r>
            <a:r>
              <a:rPr lang="en-US" altLang="cs-CZ" sz="2400" b="1">
                <a:solidFill>
                  <a:schemeClr val="tx2"/>
                </a:solidFill>
                <a:effectLst>
                  <a:outerShdw blurRad="38100" dist="38100" dir="2700000" algn="tl">
                    <a:srgbClr val="FFFFFF"/>
                  </a:outerShdw>
                </a:effectLst>
                <a:latin typeface="Times New Roman" pitchFamily="18" charset="0"/>
                <a:cs typeface="Times New Roman" pitchFamily="18" charset="0"/>
              </a:rPr>
              <a:t>Ů</a:t>
            </a:r>
            <a:r>
              <a:rPr lang="cs-CZ" altLang="cs-CZ" sz="2400" b="1">
                <a:solidFill>
                  <a:schemeClr val="tx2"/>
                </a:solidFill>
                <a:effectLst>
                  <a:outerShdw blurRad="38100" dist="38100" dir="2700000" algn="tl">
                    <a:srgbClr val="FFFFFF"/>
                  </a:outerShdw>
                </a:effectLst>
                <a:latin typeface="Times New Roman" pitchFamily="18" charset="0"/>
                <a:cs typeface="Times New Roman" pitchFamily="18" charset="0"/>
              </a:rPr>
              <a:t>RA STĚNY CÉV</a:t>
            </a:r>
            <a:endParaRPr lang="en-GB" altLang="cs-CZ" sz="2400" b="1">
              <a:solidFill>
                <a:schemeClr val="tx2"/>
              </a:solidFill>
              <a:effectLst>
                <a:outerShdw blurRad="38100" dist="38100" dir="2700000" algn="tl">
                  <a:srgbClr val="FFFFFF"/>
                </a:outerShdw>
              </a:effectLst>
              <a:latin typeface="Times New Roman" pitchFamily="18" charset="0"/>
            </a:endParaRPr>
          </a:p>
        </p:txBody>
      </p:sp>
      <p:pic>
        <p:nvPicPr>
          <p:cNvPr id="16386" name="Picture 3"/>
          <p:cNvPicPr>
            <a:picLocks noChangeAspect="1" noChangeArrowheads="1"/>
          </p:cNvPicPr>
          <p:nvPr/>
        </p:nvPicPr>
        <p:blipFill>
          <a:blip r:embed="rId3">
            <a:extLst>
              <a:ext uri="{28A0092B-C50C-407E-A947-70E740481C1C}">
                <a14:useLocalDpi xmlns:a14="http://schemas.microsoft.com/office/drawing/2010/main" val="0"/>
              </a:ext>
            </a:extLst>
          </a:blip>
          <a:srcRect t="4645"/>
          <a:stretch>
            <a:fillRect/>
          </a:stretch>
        </p:blipFill>
        <p:spPr bwMode="auto">
          <a:xfrm>
            <a:off x="596900" y="1016000"/>
            <a:ext cx="4113213" cy="54403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6387" name="AutoShape 4"/>
          <p:cNvSpPr>
            <a:spLocks noChangeArrowheads="1"/>
          </p:cNvSpPr>
          <p:nvPr/>
        </p:nvSpPr>
        <p:spPr bwMode="auto">
          <a:xfrm>
            <a:off x="647700" y="3340100"/>
            <a:ext cx="4000500" cy="901700"/>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388" name="AutoShape 5"/>
          <p:cNvSpPr>
            <a:spLocks noChangeArrowheads="1"/>
          </p:cNvSpPr>
          <p:nvPr/>
        </p:nvSpPr>
        <p:spPr bwMode="auto">
          <a:xfrm>
            <a:off x="5219700" y="2711450"/>
            <a:ext cx="3162300" cy="1092200"/>
          </a:xfrm>
          <a:prstGeom prst="wedgeRoundRectCallout">
            <a:avLst>
              <a:gd name="adj1" fmla="val -37148"/>
              <a:gd name="adj2" fmla="val -29361"/>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Celková plocha kapilárních stěn u dospělého člověka přesahuje  5</a:t>
            </a:r>
            <a:r>
              <a:rPr lang="en-GB" altLang="cs-CZ"/>
              <a:t>00 m</a:t>
            </a:r>
            <a:r>
              <a:rPr lang="en-GB" altLang="cs-CZ" baseline="30000"/>
              <a:t>2</a:t>
            </a:r>
            <a:r>
              <a:rPr lang="cs-CZ" altLang="cs-CZ"/>
              <a:t>.</a:t>
            </a:r>
            <a:endParaRPr lang="en-US" altLang="cs-CZ"/>
          </a:p>
          <a:p>
            <a:pPr algn="ctr"/>
            <a:endParaRPr lang="cs-CZ" altLang="cs-CZ"/>
          </a:p>
        </p:txBody>
      </p:sp>
      <p:sp>
        <p:nvSpPr>
          <p:cNvPr id="16389" name="AutoShape 6"/>
          <p:cNvSpPr>
            <a:spLocks noChangeArrowheads="1"/>
          </p:cNvSpPr>
          <p:nvPr/>
        </p:nvSpPr>
        <p:spPr bwMode="auto">
          <a:xfrm>
            <a:off x="5207000" y="1708150"/>
            <a:ext cx="3175000" cy="711200"/>
          </a:xfrm>
          <a:prstGeom prst="wedgeRoundRectCallout">
            <a:avLst>
              <a:gd name="adj1" fmla="val -2801"/>
              <a:gd name="adj2" fmla="val -16519"/>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Kapilární stěna je asi</a:t>
            </a:r>
            <a:r>
              <a:rPr lang="en-GB" altLang="cs-CZ"/>
              <a:t> 1 </a:t>
            </a:r>
            <a:r>
              <a:rPr lang="en-GB" altLang="cs-CZ">
                <a:sym typeface="Symbol" pitchFamily="18" charset="2"/>
              </a:rPr>
              <a:t>m </a:t>
            </a:r>
            <a:r>
              <a:rPr lang="cs-CZ" altLang="cs-CZ">
                <a:sym typeface="Symbol" pitchFamily="18" charset="2"/>
              </a:rPr>
              <a:t>silná</a:t>
            </a:r>
            <a:r>
              <a:rPr lang="en-GB" altLang="cs-CZ">
                <a:sym typeface="Symbol" pitchFamily="18" charset="2"/>
              </a:rPr>
              <a:t>.</a:t>
            </a:r>
          </a:p>
          <a:p>
            <a:pPr algn="ctr"/>
            <a:endParaRPr lang="en-GB" altLang="cs-CZ"/>
          </a:p>
        </p:txBody>
      </p:sp>
      <p:sp>
        <p:nvSpPr>
          <p:cNvPr id="16390" name="AutoShape 7"/>
          <p:cNvSpPr>
            <a:spLocks noChangeArrowheads="1"/>
          </p:cNvSpPr>
          <p:nvPr/>
        </p:nvSpPr>
        <p:spPr bwMode="auto">
          <a:xfrm>
            <a:off x="5207000" y="4108450"/>
            <a:ext cx="3175000" cy="711200"/>
          </a:xfrm>
          <a:prstGeom prst="wedgeRoundRectCallout">
            <a:avLst>
              <a:gd name="adj1" fmla="val 13199"/>
              <a:gd name="adj2" fmla="val -9375"/>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Rychlost krevního toku v kapilárách je  </a:t>
            </a:r>
            <a:r>
              <a:rPr lang="en-GB" altLang="cs-CZ"/>
              <a:t>0.</a:t>
            </a:r>
            <a:r>
              <a:rPr lang="cs-CZ" altLang="cs-CZ"/>
              <a:t>2 - 1 </a:t>
            </a:r>
            <a:r>
              <a:rPr lang="en-GB" altLang="cs-CZ"/>
              <a:t>mm/s.</a:t>
            </a:r>
            <a:endParaRPr lang="en-GB" altLang="cs-CZ">
              <a:sym typeface="Symbol" pitchFamily="18" charset="2"/>
            </a:endParaRPr>
          </a:p>
          <a:p>
            <a:pPr algn="ctr"/>
            <a:endParaRPr lang="cs-CZ" altLang="cs-CZ"/>
          </a:p>
        </p:txBody>
      </p:sp>
      <p:grpSp>
        <p:nvGrpSpPr>
          <p:cNvPr id="16391" name="Group 8"/>
          <p:cNvGrpSpPr>
            <a:grpSpLocks/>
          </p:cNvGrpSpPr>
          <p:nvPr/>
        </p:nvGrpSpPr>
        <p:grpSpPr bwMode="auto">
          <a:xfrm>
            <a:off x="4883150" y="1482725"/>
            <a:ext cx="581025" cy="523875"/>
            <a:chOff x="1032" y="1440"/>
            <a:chExt cx="366" cy="330"/>
          </a:xfrm>
        </p:grpSpPr>
        <p:sp>
          <p:nvSpPr>
            <p:cNvPr id="16402" name="AutoShape 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403" name="Text Box 10"/>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1</a:t>
              </a:r>
            </a:p>
          </p:txBody>
        </p:sp>
      </p:grpSp>
      <p:grpSp>
        <p:nvGrpSpPr>
          <p:cNvPr id="16392" name="Group 11"/>
          <p:cNvGrpSpPr>
            <a:grpSpLocks/>
          </p:cNvGrpSpPr>
          <p:nvPr/>
        </p:nvGrpSpPr>
        <p:grpSpPr bwMode="auto">
          <a:xfrm>
            <a:off x="4921250" y="2486025"/>
            <a:ext cx="581025" cy="523875"/>
            <a:chOff x="1032" y="1440"/>
            <a:chExt cx="366" cy="330"/>
          </a:xfrm>
        </p:grpSpPr>
        <p:sp>
          <p:nvSpPr>
            <p:cNvPr id="16400" name="AutoShape 12"/>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401" name="Text Box 13"/>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2</a:t>
              </a:r>
            </a:p>
          </p:txBody>
        </p:sp>
      </p:grpSp>
      <p:grpSp>
        <p:nvGrpSpPr>
          <p:cNvPr id="16393" name="Group 14"/>
          <p:cNvGrpSpPr>
            <a:grpSpLocks/>
          </p:cNvGrpSpPr>
          <p:nvPr/>
        </p:nvGrpSpPr>
        <p:grpSpPr bwMode="auto">
          <a:xfrm>
            <a:off x="4921250" y="3870325"/>
            <a:ext cx="581025" cy="523875"/>
            <a:chOff x="1032" y="1440"/>
            <a:chExt cx="366" cy="330"/>
          </a:xfrm>
        </p:grpSpPr>
        <p:sp>
          <p:nvSpPr>
            <p:cNvPr id="16398" name="AutoShape 15"/>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399" name="Text Box 16"/>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3</a:t>
              </a:r>
            </a:p>
          </p:txBody>
        </p:sp>
      </p:grpSp>
      <p:sp>
        <p:nvSpPr>
          <p:cNvPr id="16394" name="AutoShape 17"/>
          <p:cNvSpPr>
            <a:spLocks noChangeArrowheads="1"/>
          </p:cNvSpPr>
          <p:nvPr/>
        </p:nvSpPr>
        <p:spPr bwMode="auto">
          <a:xfrm>
            <a:off x="5232400" y="5157788"/>
            <a:ext cx="3175000" cy="735012"/>
          </a:xfrm>
          <a:prstGeom prst="wedgeRoundRectCallout">
            <a:avLst>
              <a:gd name="adj1" fmla="val 13199"/>
              <a:gd name="adj2" fmla="val -10690"/>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Tranzitní doba pro průchod krve kapilárou je </a:t>
            </a:r>
            <a:r>
              <a:rPr lang="en-GB" altLang="cs-CZ"/>
              <a:t>1</a:t>
            </a:r>
            <a:r>
              <a:rPr lang="cs-CZ" altLang="cs-CZ" sz="1200"/>
              <a:t> </a:t>
            </a:r>
            <a:r>
              <a:rPr lang="cs-CZ" altLang="cs-CZ"/>
              <a:t>-</a:t>
            </a:r>
            <a:r>
              <a:rPr lang="en-GB" altLang="cs-CZ" sz="1200"/>
              <a:t> </a:t>
            </a:r>
            <a:r>
              <a:rPr lang="en-GB" altLang="cs-CZ"/>
              <a:t>2</a:t>
            </a:r>
            <a:r>
              <a:rPr lang="cs-CZ" altLang="cs-CZ"/>
              <a:t> s.</a:t>
            </a:r>
            <a:endParaRPr lang="en-GB" altLang="cs-CZ">
              <a:sym typeface="Symbol" pitchFamily="18" charset="2"/>
            </a:endParaRPr>
          </a:p>
          <a:p>
            <a:pPr algn="ctr"/>
            <a:endParaRPr lang="en-GB" altLang="cs-CZ"/>
          </a:p>
        </p:txBody>
      </p:sp>
      <p:grpSp>
        <p:nvGrpSpPr>
          <p:cNvPr id="16395" name="Group 18"/>
          <p:cNvGrpSpPr>
            <a:grpSpLocks/>
          </p:cNvGrpSpPr>
          <p:nvPr/>
        </p:nvGrpSpPr>
        <p:grpSpPr bwMode="auto">
          <a:xfrm>
            <a:off x="4946650" y="4919663"/>
            <a:ext cx="581025" cy="523875"/>
            <a:chOff x="1032" y="1440"/>
            <a:chExt cx="366" cy="330"/>
          </a:xfrm>
        </p:grpSpPr>
        <p:sp>
          <p:nvSpPr>
            <p:cNvPr id="16396" name="AutoShape 1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397" name="Text Box 20"/>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4</a:t>
              </a: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descr="0351crop"/>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1882775" y="1655763"/>
            <a:ext cx="5033963" cy="4248150"/>
          </a:xfrm>
        </p:spPr>
      </p:pic>
      <p:sp>
        <p:nvSpPr>
          <p:cNvPr id="17410" name="Text Box 5"/>
          <p:cNvSpPr txBox="1">
            <a:spLocks noChangeArrowheads="1"/>
          </p:cNvSpPr>
          <p:nvPr/>
        </p:nvSpPr>
        <p:spPr bwMode="auto">
          <a:xfrm>
            <a:off x="6405563" y="5516563"/>
            <a:ext cx="1016000"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spcBef>
                <a:spcPct val="50000"/>
              </a:spcBef>
            </a:pPr>
            <a:r>
              <a:rPr lang="en-GB" altLang="cs-CZ">
                <a:solidFill>
                  <a:srgbClr val="FF0066"/>
                </a:solidFill>
                <a:latin typeface="Comic Sans MS" pitchFamily="66" charset="0"/>
              </a:rPr>
              <a:t>Lumen</a:t>
            </a:r>
          </a:p>
        </p:txBody>
      </p:sp>
      <p:sp>
        <p:nvSpPr>
          <p:cNvPr id="17411" name="Text Box 6"/>
          <p:cNvSpPr txBox="1">
            <a:spLocks noChangeArrowheads="1"/>
          </p:cNvSpPr>
          <p:nvPr/>
        </p:nvSpPr>
        <p:spPr bwMode="auto">
          <a:xfrm>
            <a:off x="6042024" y="4929187"/>
            <a:ext cx="1520826" cy="36933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dirty="0">
                <a:solidFill>
                  <a:srgbClr val="FF0066"/>
                </a:solidFill>
                <a:latin typeface="Comic Sans MS" pitchFamily="66" charset="0"/>
              </a:rPr>
              <a:t>Fenestrace</a:t>
            </a:r>
            <a:endParaRPr lang="en-GB" altLang="cs-CZ" dirty="0">
              <a:solidFill>
                <a:srgbClr val="FF0066"/>
              </a:solidFill>
              <a:latin typeface="Comic Sans MS" pitchFamily="66" charset="0"/>
            </a:endParaRPr>
          </a:p>
        </p:txBody>
      </p:sp>
      <p:sp>
        <p:nvSpPr>
          <p:cNvPr id="17412" name="Text Box 7"/>
          <p:cNvSpPr txBox="1">
            <a:spLocks noChangeArrowheads="1"/>
          </p:cNvSpPr>
          <p:nvPr/>
        </p:nvSpPr>
        <p:spPr bwMode="auto">
          <a:xfrm>
            <a:off x="3302000" y="1296988"/>
            <a:ext cx="2146300"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Endot</a:t>
            </a:r>
            <a:r>
              <a:rPr lang="cs-CZ" altLang="cs-CZ">
                <a:solidFill>
                  <a:srgbClr val="FF0066"/>
                </a:solidFill>
                <a:latin typeface="Comic Sans MS" pitchFamily="66" charset="0"/>
              </a:rPr>
              <a:t>eliální buňka</a:t>
            </a:r>
            <a:endParaRPr lang="en-GB" altLang="cs-CZ">
              <a:solidFill>
                <a:srgbClr val="FF0066"/>
              </a:solidFill>
              <a:latin typeface="Comic Sans MS" pitchFamily="66" charset="0"/>
            </a:endParaRPr>
          </a:p>
        </p:txBody>
      </p:sp>
      <p:sp>
        <p:nvSpPr>
          <p:cNvPr id="17413" name="Text Box 8"/>
          <p:cNvSpPr txBox="1">
            <a:spLocks noChangeArrowheads="1"/>
          </p:cNvSpPr>
          <p:nvPr/>
        </p:nvSpPr>
        <p:spPr bwMode="auto">
          <a:xfrm>
            <a:off x="3451225" y="5872163"/>
            <a:ext cx="2173288"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Endot</a:t>
            </a:r>
            <a:r>
              <a:rPr lang="cs-CZ" altLang="cs-CZ">
                <a:solidFill>
                  <a:srgbClr val="FF0066"/>
                </a:solidFill>
                <a:latin typeface="Comic Sans MS" pitchFamily="66" charset="0"/>
              </a:rPr>
              <a:t>eliální buňka</a:t>
            </a:r>
            <a:r>
              <a:rPr lang="en-GB" altLang="cs-CZ">
                <a:solidFill>
                  <a:srgbClr val="FF0066"/>
                </a:solidFill>
                <a:latin typeface="Comic Sans MS" pitchFamily="66" charset="0"/>
              </a:rPr>
              <a:t> </a:t>
            </a:r>
          </a:p>
        </p:txBody>
      </p:sp>
      <p:sp>
        <p:nvSpPr>
          <p:cNvPr id="17414" name="Text Box 9"/>
          <p:cNvSpPr txBox="1">
            <a:spLocks noChangeArrowheads="1"/>
          </p:cNvSpPr>
          <p:nvPr/>
        </p:nvSpPr>
        <p:spPr bwMode="auto">
          <a:xfrm>
            <a:off x="801688" y="1390650"/>
            <a:ext cx="2078037"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B</a:t>
            </a:r>
            <a:r>
              <a:rPr lang="en-GB" altLang="cs-CZ">
                <a:solidFill>
                  <a:srgbClr val="FF0066"/>
                </a:solidFill>
                <a:latin typeface="Comic Sans MS" pitchFamily="66" charset="0"/>
              </a:rPr>
              <a:t>a</a:t>
            </a:r>
            <a:r>
              <a:rPr lang="cs-CZ" altLang="cs-CZ">
                <a:solidFill>
                  <a:srgbClr val="FF0066"/>
                </a:solidFill>
                <a:latin typeface="Comic Sans MS" pitchFamily="66" charset="0"/>
              </a:rPr>
              <a:t>zální membrána</a:t>
            </a:r>
            <a:endParaRPr lang="en-GB" altLang="cs-CZ">
              <a:solidFill>
                <a:srgbClr val="FF0066"/>
              </a:solidFill>
              <a:latin typeface="Comic Sans MS" pitchFamily="66" charset="0"/>
            </a:endParaRPr>
          </a:p>
        </p:txBody>
      </p:sp>
      <p:sp>
        <p:nvSpPr>
          <p:cNvPr id="17415" name="Text Box 10"/>
          <p:cNvSpPr txBox="1">
            <a:spLocks noChangeArrowheads="1"/>
          </p:cNvSpPr>
          <p:nvPr/>
        </p:nvSpPr>
        <p:spPr bwMode="auto">
          <a:xfrm>
            <a:off x="1120775" y="2501900"/>
            <a:ext cx="819150"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Jádro</a:t>
            </a:r>
            <a:endParaRPr lang="en-GB" altLang="cs-CZ">
              <a:solidFill>
                <a:srgbClr val="FF0066"/>
              </a:solidFill>
              <a:latin typeface="Comic Sans MS" pitchFamily="66" charset="0"/>
            </a:endParaRPr>
          </a:p>
        </p:txBody>
      </p:sp>
      <p:sp>
        <p:nvSpPr>
          <p:cNvPr id="17416" name="Text Box 11"/>
          <p:cNvSpPr txBox="1">
            <a:spLocks noChangeArrowheads="1"/>
          </p:cNvSpPr>
          <p:nvPr/>
        </p:nvSpPr>
        <p:spPr bwMode="auto">
          <a:xfrm>
            <a:off x="3883025" y="3473450"/>
            <a:ext cx="1322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sz="2400">
                <a:latin typeface="Comic Sans MS" pitchFamily="66" charset="0"/>
              </a:rPr>
              <a:t>5-10 </a:t>
            </a:r>
            <a:r>
              <a:rPr lang="en-GB" altLang="cs-CZ" sz="2400">
                <a:latin typeface="Comic Sans MS" pitchFamily="66" charset="0"/>
                <a:sym typeface="Symbol" pitchFamily="18" charset="2"/>
              </a:rPr>
              <a:t></a:t>
            </a:r>
            <a:r>
              <a:rPr lang="en-GB" altLang="cs-CZ" sz="2400">
                <a:latin typeface="Comic Sans MS" pitchFamily="66" charset="0"/>
              </a:rPr>
              <a:t>m</a:t>
            </a:r>
          </a:p>
        </p:txBody>
      </p:sp>
      <p:sp>
        <p:nvSpPr>
          <p:cNvPr id="17417" name="Line 12"/>
          <p:cNvSpPr>
            <a:spLocks noChangeShapeType="1"/>
          </p:cNvSpPr>
          <p:nvPr/>
        </p:nvSpPr>
        <p:spPr bwMode="auto">
          <a:xfrm flipV="1">
            <a:off x="4492625" y="2101850"/>
            <a:ext cx="121920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7418" name="Line 13"/>
          <p:cNvSpPr>
            <a:spLocks noChangeShapeType="1"/>
          </p:cNvSpPr>
          <p:nvPr/>
        </p:nvSpPr>
        <p:spPr bwMode="auto">
          <a:xfrm flipH="1">
            <a:off x="3121025" y="3930650"/>
            <a:ext cx="9144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20494" name="Rectangle 14"/>
          <p:cNvSpPr>
            <a:spLocks noChangeArrowheads="1"/>
          </p:cNvSpPr>
          <p:nvPr/>
        </p:nvSpPr>
        <p:spPr bwMode="auto">
          <a:xfrm>
            <a:off x="1216025" y="265113"/>
            <a:ext cx="67151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p:spPr>
        <p:txBody>
          <a:bodyPr anchor="ctr">
            <a:spAutoFit/>
          </a:bodyPr>
          <a:lstStyle/>
          <a:p>
            <a:pPr algn="ctr">
              <a:spcBef>
                <a:spcPct val="20000"/>
              </a:spcBef>
              <a:defRPr/>
            </a:pPr>
            <a:r>
              <a:rPr lang="en-US" altLang="cs-CZ" sz="2400" b="1">
                <a:solidFill>
                  <a:schemeClr val="tx2"/>
                </a:solidFill>
                <a:effectLst>
                  <a:outerShdw blurRad="38100" dist="38100" dir="2700000" algn="tl">
                    <a:srgbClr val="FFFFFF"/>
                  </a:outerShdw>
                </a:effectLst>
                <a:latin typeface="Times New Roman" pitchFamily="18" charset="0"/>
              </a:rPr>
              <a:t>U</a:t>
            </a:r>
            <a:r>
              <a:rPr lang="cs-CZ" altLang="cs-CZ" sz="2400" b="1">
                <a:solidFill>
                  <a:schemeClr val="tx2"/>
                </a:solidFill>
                <a:effectLst>
                  <a:outerShdw blurRad="38100" dist="38100" dir="2700000" algn="tl">
                    <a:srgbClr val="FFFFFF"/>
                  </a:outerShdw>
                </a:effectLst>
                <a:latin typeface="Times New Roman" pitchFamily="18" charset="0"/>
              </a:rPr>
              <a:t>LTRASTRUKTÚRA KAPILÁRY</a:t>
            </a:r>
            <a:endParaRPr lang="en-GB" altLang="cs-CZ" sz="2400" b="1">
              <a:solidFill>
                <a:schemeClr val="tx2"/>
              </a:solidFill>
              <a:effectLst>
                <a:outerShdw blurRad="38100" dist="38100" dir="2700000" algn="tl">
                  <a:srgbClr val="FFFFFF"/>
                </a:outerShdw>
              </a:effectLst>
              <a:latin typeface="Times New Roman" pitchFamily="18" charset="0"/>
            </a:endParaRPr>
          </a:p>
        </p:txBody>
      </p:sp>
      <p:sp>
        <p:nvSpPr>
          <p:cNvPr id="17420" name="Text Box 15"/>
          <p:cNvSpPr txBox="1">
            <a:spLocks noChangeArrowheads="1"/>
          </p:cNvSpPr>
          <p:nvPr/>
        </p:nvSpPr>
        <p:spPr bwMode="auto">
          <a:xfrm>
            <a:off x="90488" y="5300663"/>
            <a:ext cx="2627312" cy="369887"/>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Mezibuněčné štěrbiny</a:t>
            </a:r>
            <a:endParaRPr lang="en-GB" altLang="cs-CZ">
              <a:solidFill>
                <a:srgbClr val="FF0066"/>
              </a:solidFill>
              <a:latin typeface="Comic Sans MS" pitchFamily="66" charset="0"/>
            </a:endParaRPr>
          </a:p>
        </p:txBody>
      </p:sp>
      <p:sp>
        <p:nvSpPr>
          <p:cNvPr id="17421" name="Text Box 16"/>
          <p:cNvSpPr txBox="1">
            <a:spLocks noChangeArrowheads="1"/>
          </p:cNvSpPr>
          <p:nvPr/>
        </p:nvSpPr>
        <p:spPr bwMode="auto">
          <a:xfrm>
            <a:off x="908050" y="3070225"/>
            <a:ext cx="1068388"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Vezikuly</a:t>
            </a:r>
            <a:endParaRPr lang="en-GB" altLang="cs-CZ">
              <a:solidFill>
                <a:srgbClr val="FF0066"/>
              </a:solidFill>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ChangeArrowheads="1"/>
          </p:cNvSpPr>
          <p:nvPr/>
        </p:nvSpPr>
        <p:spPr bwMode="auto">
          <a:xfrm>
            <a:off x="2052638" y="446088"/>
            <a:ext cx="5040312" cy="822325"/>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a:latin typeface="Times New Roman" pitchFamily="18" charset="0"/>
              </a:rPr>
              <a:t>POHYB TEKUTINY PŘES KAPILÁRNÍ STĚNU</a:t>
            </a:r>
            <a:endParaRPr lang="en-GB" altLang="cs-CZ" sz="2400" b="1">
              <a:latin typeface="Times New Roman" pitchFamily="18" charset="0"/>
            </a:endParaRPr>
          </a:p>
        </p:txBody>
      </p:sp>
      <p:grpSp>
        <p:nvGrpSpPr>
          <p:cNvPr id="18434" name="Group 3"/>
          <p:cNvGrpSpPr>
            <a:grpSpLocks/>
          </p:cNvGrpSpPr>
          <p:nvPr/>
        </p:nvGrpSpPr>
        <p:grpSpPr bwMode="auto">
          <a:xfrm>
            <a:off x="2195513" y="1484313"/>
            <a:ext cx="4824412" cy="4021137"/>
            <a:chOff x="2381" y="1532"/>
            <a:chExt cx="3039" cy="2533"/>
          </a:xfrm>
        </p:grpSpPr>
        <p:pic>
          <p:nvPicPr>
            <p:cNvPr id="18445" name="Picture 4" descr="http://upload.wikimedia.org/wikipedia/commons/0/03/Illu_capillary_microcircula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1" y="1532"/>
              <a:ext cx="3039" cy="2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6" name="Rectangle 5"/>
            <p:cNvSpPr>
              <a:spLocks noChangeArrowheads="1"/>
            </p:cNvSpPr>
            <p:nvPr/>
          </p:nvSpPr>
          <p:spPr bwMode="auto">
            <a:xfrm>
              <a:off x="3651" y="1570"/>
              <a:ext cx="1769" cy="27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sp>
        <p:nvSpPr>
          <p:cNvPr id="18435" name="AutoShape 7"/>
          <p:cNvSpPr>
            <a:spLocks noChangeArrowheads="1"/>
          </p:cNvSpPr>
          <p:nvPr/>
        </p:nvSpPr>
        <p:spPr bwMode="auto">
          <a:xfrm>
            <a:off x="5168900" y="3035300"/>
            <a:ext cx="1574800" cy="319088"/>
          </a:xfrm>
          <a:prstGeom prst="wedgeRoundRectCallout">
            <a:avLst>
              <a:gd name="adj1" fmla="val -35181"/>
              <a:gd name="adj2" fmla="val -25542"/>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18436" name="Text Box 10"/>
          <p:cNvSpPr txBox="1">
            <a:spLocks noChangeArrowheads="1"/>
          </p:cNvSpPr>
          <p:nvPr/>
        </p:nvSpPr>
        <p:spPr bwMode="auto">
          <a:xfrm>
            <a:off x="5537200" y="2997200"/>
            <a:ext cx="1206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a:t>filtrace</a:t>
            </a:r>
            <a:endParaRPr lang="en-GB" altLang="cs-CZ"/>
          </a:p>
        </p:txBody>
      </p:sp>
      <p:sp>
        <p:nvSpPr>
          <p:cNvPr id="18437" name="AutoShape 12"/>
          <p:cNvSpPr>
            <a:spLocks noChangeArrowheads="1"/>
          </p:cNvSpPr>
          <p:nvPr/>
        </p:nvSpPr>
        <p:spPr bwMode="auto">
          <a:xfrm>
            <a:off x="3835400" y="4076700"/>
            <a:ext cx="1143000" cy="177800"/>
          </a:xfrm>
          <a:prstGeom prst="leftRightArrow">
            <a:avLst>
              <a:gd name="adj1" fmla="val 50000"/>
              <a:gd name="adj2" fmla="val 128571"/>
            </a:avLst>
          </a:prstGeom>
          <a:solidFill>
            <a:schemeClr val="tx1"/>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8438" name="AutoShape 13"/>
          <p:cNvSpPr>
            <a:spLocks noChangeArrowheads="1"/>
          </p:cNvSpPr>
          <p:nvPr/>
        </p:nvSpPr>
        <p:spPr bwMode="auto">
          <a:xfrm>
            <a:off x="5156200" y="4013200"/>
            <a:ext cx="1587500" cy="292100"/>
          </a:xfrm>
          <a:prstGeom prst="wedgeRoundRectCallout">
            <a:avLst>
              <a:gd name="adj1" fmla="val 1500"/>
              <a:gd name="adj2" fmla="val 4894"/>
              <a:gd name="adj3" fmla="val 16667"/>
            </a:avLst>
          </a:prstGeom>
          <a:solidFill>
            <a:srgbClr val="FF00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18439" name="Text Box 14"/>
          <p:cNvSpPr txBox="1">
            <a:spLocks noChangeArrowheads="1"/>
          </p:cNvSpPr>
          <p:nvPr/>
        </p:nvSpPr>
        <p:spPr bwMode="auto">
          <a:xfrm>
            <a:off x="5486400" y="3975100"/>
            <a:ext cx="939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difuze</a:t>
            </a:r>
            <a:endParaRPr lang="en-GB" altLang="cs-CZ" b="1"/>
          </a:p>
        </p:txBody>
      </p:sp>
      <p:sp>
        <p:nvSpPr>
          <p:cNvPr id="18" name="AutoShape 12"/>
          <p:cNvSpPr>
            <a:spLocks noChangeArrowheads="1"/>
          </p:cNvSpPr>
          <p:nvPr/>
        </p:nvSpPr>
        <p:spPr bwMode="auto">
          <a:xfrm>
            <a:off x="939800" y="3492500"/>
            <a:ext cx="2189163" cy="685800"/>
          </a:xfrm>
          <a:prstGeom prst="wedgeRoundRectCallout">
            <a:avLst>
              <a:gd name="adj1" fmla="val 82634"/>
              <a:gd name="adj2" fmla="val -23380"/>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Účinek onkotického tlaku</a:t>
            </a:r>
            <a:endParaRPr lang="cs-CZ" altLang="cs-CZ">
              <a:sym typeface="Symbol" pitchFamily="18" charset="2"/>
            </a:endParaRPr>
          </a:p>
          <a:p>
            <a:pPr algn="ctr"/>
            <a:endParaRPr lang="en-GB" altLang="cs-CZ"/>
          </a:p>
        </p:txBody>
      </p:sp>
      <p:sp>
        <p:nvSpPr>
          <p:cNvPr id="19" name="AutoShape 12"/>
          <p:cNvSpPr>
            <a:spLocks noChangeArrowheads="1"/>
          </p:cNvSpPr>
          <p:nvPr/>
        </p:nvSpPr>
        <p:spPr bwMode="auto">
          <a:xfrm>
            <a:off x="482600" y="2692400"/>
            <a:ext cx="2627313" cy="700088"/>
          </a:xfrm>
          <a:prstGeom prst="wedgeRoundRectCallout">
            <a:avLst>
              <a:gd name="adj1" fmla="val 73486"/>
              <a:gd name="adj2" fmla="val 20764"/>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Účinek hydrostatického tlaku</a:t>
            </a:r>
            <a:endParaRPr lang="cs-CZ" altLang="cs-CZ">
              <a:sym typeface="Symbol" pitchFamily="18" charset="2"/>
            </a:endParaRPr>
          </a:p>
          <a:p>
            <a:pPr algn="ctr"/>
            <a:endParaRPr lang="en-GB" altLang="cs-CZ"/>
          </a:p>
        </p:txBody>
      </p:sp>
      <p:sp>
        <p:nvSpPr>
          <p:cNvPr id="18442" name="Text Box 5"/>
          <p:cNvSpPr txBox="1">
            <a:spLocks noChangeArrowheads="1"/>
          </p:cNvSpPr>
          <p:nvPr/>
        </p:nvSpPr>
        <p:spPr bwMode="auto">
          <a:xfrm>
            <a:off x="609600" y="5722938"/>
            <a:ext cx="79121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lnSpc>
                <a:spcPct val="110000"/>
              </a:lnSpc>
            </a:pPr>
            <a:r>
              <a:rPr lang="cs-CZ" altLang="cs-CZ">
                <a:sym typeface="Symbol" pitchFamily="18" charset="2"/>
              </a:rPr>
              <a:t>K difuzi, filtraci a resorpci plazmatické tekutiny přes kapilární stěnu dochází prostřednictvím mezibuněčných štěrbin, buněčných pórů a fenestrací.</a:t>
            </a:r>
            <a:endParaRPr lang="en-GB" altLang="cs-CZ"/>
          </a:p>
          <a:p>
            <a:pPr algn="ctr"/>
            <a:endParaRPr lang="en-GB" altLang="cs-CZ"/>
          </a:p>
        </p:txBody>
      </p:sp>
      <p:sp>
        <p:nvSpPr>
          <p:cNvPr id="18443" name="AutoShape 7"/>
          <p:cNvSpPr>
            <a:spLocks noChangeArrowheads="1"/>
          </p:cNvSpPr>
          <p:nvPr/>
        </p:nvSpPr>
        <p:spPr bwMode="auto">
          <a:xfrm>
            <a:off x="4903788" y="3519488"/>
            <a:ext cx="1574800" cy="319087"/>
          </a:xfrm>
          <a:prstGeom prst="wedgeRoundRectCallout">
            <a:avLst>
              <a:gd name="adj1" fmla="val -35181"/>
              <a:gd name="adj2" fmla="val -25542"/>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18444" name="Text Box 9"/>
          <p:cNvSpPr txBox="1">
            <a:spLocks noChangeArrowheads="1"/>
          </p:cNvSpPr>
          <p:nvPr/>
        </p:nvSpPr>
        <p:spPr bwMode="auto">
          <a:xfrm>
            <a:off x="5156200" y="3475038"/>
            <a:ext cx="12573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resorp</a:t>
            </a:r>
            <a:r>
              <a:rPr lang="cs-CZ" altLang="cs-CZ"/>
              <a:t>ce</a:t>
            </a:r>
            <a:endParaRPr lang="en-GB" altLang="cs-CZ"/>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500" fill="hold"/>
                                        <p:tgtEl>
                                          <p:spTgt spid="18"/>
                                        </p:tgtEl>
                                        <p:attrNameLst>
                                          <p:attrName>ppt_w</p:attrName>
                                        </p:attrNameLst>
                                      </p:cBhvr>
                                      <p:tavLst>
                                        <p:tav tm="0">
                                          <p:val>
                                            <p:fltVal val="0"/>
                                          </p:val>
                                        </p:tav>
                                        <p:tav tm="100000">
                                          <p:val>
                                            <p:strVal val="#ppt_w"/>
                                          </p:val>
                                        </p:tav>
                                      </p:tavLst>
                                    </p:anim>
                                    <p:anim calcmode="lin" valueType="num">
                                      <p:cBhvr>
                                        <p:cTn id="15" dur="500" fill="hold"/>
                                        <p:tgtEl>
                                          <p:spTgt spid="18"/>
                                        </p:tgtEl>
                                        <p:attrNameLst>
                                          <p:attrName>ppt_h</p:attrName>
                                        </p:attrNameLst>
                                      </p:cBhvr>
                                      <p:tavLst>
                                        <p:tav tm="0">
                                          <p:val>
                                            <p:fltVal val="0"/>
                                          </p:val>
                                        </p:tav>
                                        <p:tav tm="100000">
                                          <p:val>
                                            <p:strVal val="#ppt_h"/>
                                          </p:val>
                                        </p:tav>
                                      </p:tavLst>
                                    </p:anim>
                                    <p:animEffect transition="in" filter="fade">
                                      <p:cBhvr>
                                        <p:cTn id="1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4"/>
          <p:cNvPicPr>
            <a:picLocks noChangeAspect="1" noChangeArrowheads="1"/>
          </p:cNvPicPr>
          <p:nvPr/>
        </p:nvPicPr>
        <p:blipFill>
          <a:blip r:embed="rId3">
            <a:lum bright="-6000" contrast="12000"/>
            <a:extLst>
              <a:ext uri="{28A0092B-C50C-407E-A947-70E740481C1C}">
                <a14:useLocalDpi xmlns:a14="http://schemas.microsoft.com/office/drawing/2010/main" val="0"/>
              </a:ext>
            </a:extLst>
          </a:blip>
          <a:srcRect/>
          <a:stretch>
            <a:fillRect/>
          </a:stretch>
        </p:blipFill>
        <p:spPr bwMode="auto">
          <a:xfrm>
            <a:off x="769938" y="989013"/>
            <a:ext cx="7683500" cy="539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8" name="Rectangle 5"/>
          <p:cNvSpPr>
            <a:spLocks noChangeArrowheads="1"/>
          </p:cNvSpPr>
          <p:nvPr/>
        </p:nvSpPr>
        <p:spPr bwMode="auto">
          <a:xfrm>
            <a:off x="763588" y="315913"/>
            <a:ext cx="7705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a:solidFill>
                  <a:schemeClr val="tx2"/>
                </a:solidFill>
                <a:latin typeface="Arial Black" pitchFamily="34" charset="0"/>
              </a:rPr>
              <a:t>OSMOTICKÝ TLAK</a:t>
            </a:r>
            <a:endParaRPr lang="en-GB" altLang="cs-CZ" sz="2400" b="1">
              <a:solidFill>
                <a:schemeClr val="tx2"/>
              </a:solidFill>
              <a:latin typeface="Arial Black" pitchFamily="34" charset="0"/>
            </a:endParaRPr>
          </a:p>
        </p:txBody>
      </p:sp>
      <p:sp>
        <p:nvSpPr>
          <p:cNvPr id="19459" name="Rectangle 10"/>
          <p:cNvSpPr>
            <a:spLocks noChangeArrowheads="1"/>
          </p:cNvSpPr>
          <p:nvPr/>
        </p:nvSpPr>
        <p:spPr bwMode="auto">
          <a:xfrm>
            <a:off x="2003425" y="4208463"/>
            <a:ext cx="882650" cy="319087"/>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0" name="AutoShape 6"/>
          <p:cNvSpPr>
            <a:spLocks noChangeArrowheads="1"/>
          </p:cNvSpPr>
          <p:nvPr/>
        </p:nvSpPr>
        <p:spPr bwMode="auto">
          <a:xfrm>
            <a:off x="2268538" y="4968875"/>
            <a:ext cx="376237" cy="276225"/>
          </a:xfrm>
          <a:prstGeom prst="rightArrow">
            <a:avLst>
              <a:gd name="adj1" fmla="val 45620"/>
              <a:gd name="adj2" fmla="val 37867"/>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1" name="AutoShape 8"/>
          <p:cNvSpPr>
            <a:spLocks noChangeArrowheads="1"/>
          </p:cNvSpPr>
          <p:nvPr/>
        </p:nvSpPr>
        <p:spPr bwMode="auto">
          <a:xfrm>
            <a:off x="1897063" y="3789363"/>
            <a:ext cx="1098550" cy="587375"/>
          </a:xfrm>
          <a:prstGeom prst="roundRect">
            <a:avLst>
              <a:gd name="adj" fmla="val 16667"/>
            </a:avLst>
          </a:prstGeom>
          <a:solidFill>
            <a:srgbClr val="FFFF00"/>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2" name="Text Box 7"/>
          <p:cNvSpPr txBox="1">
            <a:spLocks noChangeArrowheads="1"/>
          </p:cNvSpPr>
          <p:nvPr/>
        </p:nvSpPr>
        <p:spPr bwMode="auto">
          <a:xfrm>
            <a:off x="1747838" y="3819525"/>
            <a:ext cx="13938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cs-CZ" altLang="cs-CZ" sz="1600" b="1"/>
              <a:t>o</a:t>
            </a:r>
            <a:r>
              <a:rPr lang="en-GB" altLang="cs-CZ" sz="1600" b="1"/>
              <a:t>smotic</a:t>
            </a:r>
            <a:r>
              <a:rPr lang="cs-CZ" altLang="cs-CZ" sz="1600" b="1"/>
              <a:t>ký (onkotický)</a:t>
            </a:r>
            <a:r>
              <a:rPr lang="en-GB" altLang="cs-CZ" sz="1600" b="1"/>
              <a:t> </a:t>
            </a:r>
            <a:r>
              <a:rPr lang="cs-CZ" altLang="cs-CZ" sz="1600" b="1"/>
              <a:t>tlak</a:t>
            </a:r>
            <a:endParaRPr lang="en-GB" altLang="cs-CZ" sz="1600" b="1"/>
          </a:p>
        </p:txBody>
      </p:sp>
      <p:sp>
        <p:nvSpPr>
          <p:cNvPr id="19463" name="Line 13"/>
          <p:cNvSpPr>
            <a:spLocks noChangeShapeType="1"/>
          </p:cNvSpPr>
          <p:nvPr/>
        </p:nvSpPr>
        <p:spPr bwMode="auto">
          <a:xfrm>
            <a:off x="2368550" y="4376738"/>
            <a:ext cx="0" cy="720725"/>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19464" name="Rectangle 14"/>
          <p:cNvSpPr>
            <a:spLocks noChangeArrowheads="1"/>
          </p:cNvSpPr>
          <p:nvPr/>
        </p:nvSpPr>
        <p:spPr bwMode="auto">
          <a:xfrm>
            <a:off x="6354763" y="4168775"/>
            <a:ext cx="882650" cy="319088"/>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5" name="AutoShape 15"/>
          <p:cNvSpPr>
            <a:spLocks noChangeArrowheads="1"/>
          </p:cNvSpPr>
          <p:nvPr/>
        </p:nvSpPr>
        <p:spPr bwMode="auto">
          <a:xfrm>
            <a:off x="6619875" y="4792663"/>
            <a:ext cx="376238" cy="276225"/>
          </a:xfrm>
          <a:prstGeom prst="rightArrow">
            <a:avLst>
              <a:gd name="adj1" fmla="val 45620"/>
              <a:gd name="adj2" fmla="val 37867"/>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6" name="AutoShape 17"/>
          <p:cNvSpPr>
            <a:spLocks noChangeArrowheads="1"/>
          </p:cNvSpPr>
          <p:nvPr/>
        </p:nvSpPr>
        <p:spPr bwMode="auto">
          <a:xfrm>
            <a:off x="6235700" y="3730625"/>
            <a:ext cx="1098550" cy="676275"/>
          </a:xfrm>
          <a:prstGeom prst="roundRect">
            <a:avLst>
              <a:gd name="adj" fmla="val 16667"/>
            </a:avLst>
          </a:prstGeom>
          <a:solidFill>
            <a:srgbClr val="FFFF00"/>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7" name="Line 19"/>
          <p:cNvSpPr>
            <a:spLocks noChangeShapeType="1"/>
          </p:cNvSpPr>
          <p:nvPr/>
        </p:nvSpPr>
        <p:spPr bwMode="auto">
          <a:xfrm>
            <a:off x="6719888" y="4406900"/>
            <a:ext cx="0" cy="514350"/>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19468" name="AutoShape 20"/>
          <p:cNvSpPr>
            <a:spLocks noChangeArrowheads="1"/>
          </p:cNvSpPr>
          <p:nvPr/>
        </p:nvSpPr>
        <p:spPr bwMode="auto">
          <a:xfrm flipH="1">
            <a:off x="6592888" y="5265738"/>
            <a:ext cx="376237" cy="276225"/>
          </a:xfrm>
          <a:prstGeom prst="rightArrow">
            <a:avLst>
              <a:gd name="adj1" fmla="val 45620"/>
              <a:gd name="adj2" fmla="val 37867"/>
            </a:avLst>
          </a:prstGeom>
          <a:solidFill>
            <a:srgbClr val="00FFFF"/>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9" name="Line 21"/>
          <p:cNvSpPr>
            <a:spLocks noChangeShapeType="1"/>
          </p:cNvSpPr>
          <p:nvPr/>
        </p:nvSpPr>
        <p:spPr bwMode="auto">
          <a:xfrm flipV="1">
            <a:off x="6850063" y="5411788"/>
            <a:ext cx="0" cy="639762"/>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19470" name="AutoShape 23"/>
          <p:cNvSpPr>
            <a:spLocks noChangeArrowheads="1"/>
          </p:cNvSpPr>
          <p:nvPr/>
        </p:nvSpPr>
        <p:spPr bwMode="auto">
          <a:xfrm>
            <a:off x="6248400" y="5778500"/>
            <a:ext cx="1171575" cy="461963"/>
          </a:xfrm>
          <a:prstGeom prst="roundRect">
            <a:avLst>
              <a:gd name="adj" fmla="val 16667"/>
            </a:avLst>
          </a:prstGeom>
          <a:solidFill>
            <a:srgbClr val="00FFFF"/>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1" name="Text Box 24"/>
          <p:cNvSpPr txBox="1">
            <a:spLocks noChangeArrowheads="1"/>
          </p:cNvSpPr>
          <p:nvPr/>
        </p:nvSpPr>
        <p:spPr bwMode="auto">
          <a:xfrm>
            <a:off x="6227763" y="5811838"/>
            <a:ext cx="1277937"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cs-CZ" altLang="cs-CZ" sz="1600" b="1"/>
              <a:t>hydrost.</a:t>
            </a:r>
            <a:r>
              <a:rPr lang="en-GB" altLang="cs-CZ" sz="1600" b="1"/>
              <a:t> </a:t>
            </a:r>
            <a:r>
              <a:rPr lang="cs-CZ" altLang="cs-CZ" sz="1600" b="1"/>
              <a:t>     tlak</a:t>
            </a:r>
            <a:endParaRPr lang="en-GB" altLang="cs-CZ" sz="1600" b="1"/>
          </a:p>
        </p:txBody>
      </p:sp>
      <p:sp>
        <p:nvSpPr>
          <p:cNvPr id="19472" name="Rectangle 27"/>
          <p:cNvSpPr>
            <a:spLocks noChangeArrowheads="1"/>
          </p:cNvSpPr>
          <p:nvPr/>
        </p:nvSpPr>
        <p:spPr bwMode="auto">
          <a:xfrm>
            <a:off x="1001713" y="1016000"/>
            <a:ext cx="869950" cy="406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3" name="Rectangle 28"/>
          <p:cNvSpPr>
            <a:spLocks noChangeArrowheads="1"/>
          </p:cNvSpPr>
          <p:nvPr/>
        </p:nvSpPr>
        <p:spPr bwMode="auto">
          <a:xfrm>
            <a:off x="3192463" y="1000125"/>
            <a:ext cx="869950" cy="406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4" name="Text Box 26"/>
          <p:cNvSpPr txBox="1">
            <a:spLocks noChangeArrowheads="1"/>
          </p:cNvSpPr>
          <p:nvPr/>
        </p:nvSpPr>
        <p:spPr bwMode="auto">
          <a:xfrm>
            <a:off x="695325" y="1001713"/>
            <a:ext cx="14652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sz="1200"/>
              <a:t>hypotonický  roztok</a:t>
            </a:r>
          </a:p>
        </p:txBody>
      </p:sp>
      <p:sp>
        <p:nvSpPr>
          <p:cNvPr id="19475" name="Text Box 29"/>
          <p:cNvSpPr txBox="1">
            <a:spLocks noChangeArrowheads="1"/>
          </p:cNvSpPr>
          <p:nvPr/>
        </p:nvSpPr>
        <p:spPr bwMode="auto">
          <a:xfrm>
            <a:off x="2843213" y="987425"/>
            <a:ext cx="14652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sz="1200"/>
              <a:t>hypertonický  roztok</a:t>
            </a:r>
          </a:p>
        </p:txBody>
      </p:sp>
      <p:sp>
        <p:nvSpPr>
          <p:cNvPr id="19476" name="Rectangle 31"/>
          <p:cNvSpPr>
            <a:spLocks noChangeArrowheads="1"/>
          </p:cNvSpPr>
          <p:nvPr/>
        </p:nvSpPr>
        <p:spPr bwMode="auto">
          <a:xfrm>
            <a:off x="827088" y="5935663"/>
            <a:ext cx="3338512" cy="3349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7" name="Text Box 30"/>
          <p:cNvSpPr txBox="1">
            <a:spLocks noChangeArrowheads="1"/>
          </p:cNvSpPr>
          <p:nvPr/>
        </p:nvSpPr>
        <p:spPr bwMode="auto">
          <a:xfrm>
            <a:off x="1576388" y="5876925"/>
            <a:ext cx="26114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sz="1200"/>
              <a:t>Selektivně propustná membrána</a:t>
            </a:r>
          </a:p>
        </p:txBody>
      </p:sp>
      <p:sp>
        <p:nvSpPr>
          <p:cNvPr id="19478" name="Text Box 7"/>
          <p:cNvSpPr txBox="1">
            <a:spLocks noChangeArrowheads="1"/>
          </p:cNvSpPr>
          <p:nvPr/>
        </p:nvSpPr>
        <p:spPr bwMode="auto">
          <a:xfrm>
            <a:off x="6088063" y="3792538"/>
            <a:ext cx="13938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cs-CZ" altLang="cs-CZ" sz="1600" b="1"/>
              <a:t>o</a:t>
            </a:r>
            <a:r>
              <a:rPr lang="en-GB" altLang="cs-CZ" sz="1600" b="1"/>
              <a:t>smotic</a:t>
            </a:r>
            <a:r>
              <a:rPr lang="cs-CZ" altLang="cs-CZ" sz="1600" b="1"/>
              <a:t>ký (onkotický)</a:t>
            </a:r>
            <a:r>
              <a:rPr lang="en-GB" altLang="cs-CZ" sz="1600" b="1"/>
              <a:t> </a:t>
            </a:r>
            <a:r>
              <a:rPr lang="cs-CZ" altLang="cs-CZ" sz="1600" b="1"/>
              <a:t>tlak</a:t>
            </a:r>
            <a:endParaRPr lang="en-GB" altLang="cs-CZ" sz="1600" b="1"/>
          </a:p>
        </p:txBody>
      </p:sp>
      <p:sp>
        <p:nvSpPr>
          <p:cNvPr id="24" name="TextovéPole 23"/>
          <p:cNvSpPr txBox="1"/>
          <p:nvPr/>
        </p:nvSpPr>
        <p:spPr>
          <a:xfrm>
            <a:off x="6056778" y="2649996"/>
            <a:ext cx="1408617" cy="646331"/>
          </a:xfrm>
          <a:prstGeom prst="rect">
            <a:avLst/>
          </a:prstGeom>
          <a:noFill/>
        </p:spPr>
        <p:txBody>
          <a:bodyPr wrap="square" rtlCol="0">
            <a:spAutoFit/>
          </a:bodyPr>
          <a:lstStyle/>
          <a:p>
            <a:pPr algn="ctr"/>
            <a:r>
              <a:rPr lang="cs-CZ" dirty="0"/>
              <a:t>ustálený stav</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5"/>
          <p:cNvSpPr>
            <a:spLocks noChangeArrowheads="1"/>
          </p:cNvSpPr>
          <p:nvPr/>
        </p:nvSpPr>
        <p:spPr bwMode="auto">
          <a:xfrm>
            <a:off x="1979613" y="1406525"/>
            <a:ext cx="5113337" cy="3097213"/>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0482" name="Text Box 2"/>
          <p:cNvSpPr txBox="1">
            <a:spLocks noChangeArrowheads="1"/>
          </p:cNvSpPr>
          <p:nvPr/>
        </p:nvSpPr>
        <p:spPr bwMode="auto">
          <a:xfrm>
            <a:off x="898525" y="309563"/>
            <a:ext cx="72739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Arial Black" pitchFamily="34" charset="0"/>
              </a:rPr>
              <a:t>TLAKOVÝ GRADIENT PODÉL SVALOVÉ KAPILÁRY</a:t>
            </a:r>
          </a:p>
        </p:txBody>
      </p:sp>
      <p:sp>
        <p:nvSpPr>
          <p:cNvPr id="20483" name="Text Box 9"/>
          <p:cNvSpPr txBox="1">
            <a:spLocks noChangeArrowheads="1"/>
          </p:cNvSpPr>
          <p:nvPr/>
        </p:nvSpPr>
        <p:spPr bwMode="auto">
          <a:xfrm>
            <a:off x="1198563" y="5616575"/>
            <a:ext cx="6702425" cy="3841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pPr>
            <a:r>
              <a:rPr lang="cs-CZ" altLang="cs-CZ"/>
              <a:t>KAPILÁRNÍ </a:t>
            </a:r>
            <a:r>
              <a:rPr lang="en-GB" altLang="cs-CZ"/>
              <a:t>ON</a:t>
            </a:r>
            <a:r>
              <a:rPr lang="cs-CZ" altLang="cs-CZ"/>
              <a:t>KOTICKÝ TLAK </a:t>
            </a:r>
            <a:r>
              <a:rPr lang="en-GB" altLang="cs-CZ"/>
              <a:t> </a:t>
            </a:r>
            <a:r>
              <a:rPr lang="en-GB" altLang="cs-CZ" sz="2400" b="1">
                <a:sym typeface="Symbol" pitchFamily="18" charset="2"/>
              </a:rPr>
              <a:t></a:t>
            </a:r>
            <a:r>
              <a:rPr lang="cs-CZ" altLang="cs-CZ" sz="2400" b="1" baseline="-25000">
                <a:sym typeface="Symbol" pitchFamily="18" charset="2"/>
              </a:rPr>
              <a:t>c</a:t>
            </a:r>
            <a:r>
              <a:rPr lang="en-GB" altLang="cs-CZ" b="1"/>
              <a:t> = 25 mmHg</a:t>
            </a:r>
          </a:p>
        </p:txBody>
      </p:sp>
      <p:sp>
        <p:nvSpPr>
          <p:cNvPr id="20484" name="Text Box 10"/>
          <p:cNvSpPr txBox="1">
            <a:spLocks noChangeArrowheads="1"/>
          </p:cNvSpPr>
          <p:nvPr/>
        </p:nvSpPr>
        <p:spPr bwMode="auto">
          <a:xfrm>
            <a:off x="1211263" y="5165725"/>
            <a:ext cx="6669087" cy="36671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en-GB" altLang="cs-CZ"/>
              <a:t>INTERSTI</a:t>
            </a:r>
            <a:r>
              <a:rPr lang="cs-CZ" altLang="cs-CZ"/>
              <a:t>CIÁLNÍ HYDROSTATICKÝ TLAK  </a:t>
            </a:r>
            <a:r>
              <a:rPr lang="en-GB" altLang="cs-CZ"/>
              <a:t> </a:t>
            </a:r>
            <a:r>
              <a:rPr lang="cs-CZ" altLang="cs-CZ" b="1"/>
              <a:t>P</a:t>
            </a:r>
            <a:r>
              <a:rPr lang="cs-CZ" altLang="cs-CZ" b="1" baseline="-25000"/>
              <a:t>i </a:t>
            </a:r>
            <a:r>
              <a:rPr lang="en-GB" altLang="cs-CZ" b="1"/>
              <a:t>= 1</a:t>
            </a:r>
            <a:r>
              <a:rPr lang="cs-CZ" altLang="cs-CZ" b="1"/>
              <a:t> </a:t>
            </a:r>
            <a:r>
              <a:rPr lang="en-GB" altLang="cs-CZ" b="1"/>
              <a:t>mmHg</a:t>
            </a:r>
          </a:p>
        </p:txBody>
      </p:sp>
      <p:sp>
        <p:nvSpPr>
          <p:cNvPr id="20485" name="Rectangle 3"/>
          <p:cNvSpPr>
            <a:spLocks noChangeArrowheads="1"/>
          </p:cNvSpPr>
          <p:nvPr/>
        </p:nvSpPr>
        <p:spPr bwMode="auto">
          <a:xfrm>
            <a:off x="2770188" y="1982788"/>
            <a:ext cx="360362" cy="2376487"/>
          </a:xfrm>
          <a:prstGeom prst="rect">
            <a:avLst/>
          </a:prstGeom>
          <a:solidFill>
            <a:srgbClr val="F7316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solidFill>
                <a:srgbClr val="FF0066"/>
              </a:solidFill>
            </a:endParaRPr>
          </a:p>
        </p:txBody>
      </p:sp>
      <p:sp>
        <p:nvSpPr>
          <p:cNvPr id="20486" name="Rectangle 4"/>
          <p:cNvSpPr>
            <a:spLocks noChangeArrowheads="1"/>
          </p:cNvSpPr>
          <p:nvPr/>
        </p:nvSpPr>
        <p:spPr bwMode="auto">
          <a:xfrm>
            <a:off x="6011863" y="1982788"/>
            <a:ext cx="360362" cy="2376487"/>
          </a:xfrm>
          <a:prstGeom prst="rect">
            <a:avLst/>
          </a:prstGeom>
          <a:solidFill>
            <a:srgbClr val="83A1F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0487" name="Rectangle 5"/>
          <p:cNvSpPr>
            <a:spLocks noChangeArrowheads="1"/>
          </p:cNvSpPr>
          <p:nvPr/>
        </p:nvSpPr>
        <p:spPr bwMode="auto">
          <a:xfrm>
            <a:off x="3130550" y="2919413"/>
            <a:ext cx="2881313" cy="215900"/>
          </a:xfrm>
          <a:prstGeom prst="rect">
            <a:avLst/>
          </a:prstGeom>
          <a:gradFill rotWithShape="1">
            <a:gsLst>
              <a:gs pos="0">
                <a:srgbClr val="F7316A"/>
              </a:gs>
              <a:gs pos="100000">
                <a:srgbClr val="83A1F5"/>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0488" name="Text Box 7"/>
          <p:cNvSpPr txBox="1">
            <a:spLocks noChangeArrowheads="1"/>
          </p:cNvSpPr>
          <p:nvPr/>
        </p:nvSpPr>
        <p:spPr bwMode="auto">
          <a:xfrm>
            <a:off x="2733675" y="3495675"/>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37</a:t>
            </a:r>
          </a:p>
        </p:txBody>
      </p:sp>
      <p:sp>
        <p:nvSpPr>
          <p:cNvPr id="20489" name="Text Box 8"/>
          <p:cNvSpPr txBox="1">
            <a:spLocks noChangeArrowheads="1"/>
          </p:cNvSpPr>
          <p:nvPr/>
        </p:nvSpPr>
        <p:spPr bwMode="auto">
          <a:xfrm>
            <a:off x="5940425" y="3495675"/>
            <a:ext cx="7207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17</a:t>
            </a:r>
          </a:p>
        </p:txBody>
      </p:sp>
      <p:sp>
        <p:nvSpPr>
          <p:cNvPr id="20490" name="Text Box 11"/>
          <p:cNvSpPr txBox="1">
            <a:spLocks noChangeArrowheads="1"/>
          </p:cNvSpPr>
          <p:nvPr/>
        </p:nvSpPr>
        <p:spPr bwMode="auto">
          <a:xfrm>
            <a:off x="3660775" y="2305050"/>
            <a:ext cx="2024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b="1"/>
              <a:t>INTERSTI</a:t>
            </a:r>
            <a:r>
              <a:rPr lang="cs-CZ" altLang="cs-CZ" b="1"/>
              <a:t>CIUM</a:t>
            </a:r>
            <a:endParaRPr lang="en-GB" altLang="cs-CZ" b="1"/>
          </a:p>
        </p:txBody>
      </p:sp>
      <p:sp>
        <p:nvSpPr>
          <p:cNvPr id="20491" name="Text Box 12"/>
          <p:cNvSpPr txBox="1">
            <a:spLocks noChangeArrowheads="1"/>
          </p:cNvSpPr>
          <p:nvPr/>
        </p:nvSpPr>
        <p:spPr bwMode="auto">
          <a:xfrm>
            <a:off x="2484438" y="1435100"/>
            <a:ext cx="12239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arteriol</a:t>
            </a:r>
            <a:r>
              <a:rPr lang="cs-CZ" altLang="cs-CZ"/>
              <a:t>a</a:t>
            </a:r>
            <a:endParaRPr lang="en-GB" altLang="cs-CZ"/>
          </a:p>
        </p:txBody>
      </p:sp>
      <p:sp>
        <p:nvSpPr>
          <p:cNvPr id="20492" name="Text Box 13"/>
          <p:cNvSpPr txBox="1">
            <a:spLocks noChangeArrowheads="1"/>
          </p:cNvSpPr>
          <p:nvPr/>
        </p:nvSpPr>
        <p:spPr bwMode="auto">
          <a:xfrm>
            <a:off x="5753100" y="1435100"/>
            <a:ext cx="12239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v</a:t>
            </a:r>
            <a:r>
              <a:rPr lang="cs-CZ" altLang="cs-CZ"/>
              <a:t>enula</a:t>
            </a:r>
            <a:endParaRPr lang="en-GB" altLang="cs-CZ"/>
          </a:p>
        </p:txBody>
      </p:sp>
      <p:sp>
        <p:nvSpPr>
          <p:cNvPr id="20493" name="Line 17"/>
          <p:cNvSpPr>
            <a:spLocks noChangeShapeType="1"/>
          </p:cNvSpPr>
          <p:nvPr/>
        </p:nvSpPr>
        <p:spPr bwMode="auto">
          <a:xfrm>
            <a:off x="3271838" y="3032125"/>
            <a:ext cx="0" cy="606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4" name="Line 18"/>
          <p:cNvSpPr>
            <a:spLocks noChangeShapeType="1"/>
          </p:cNvSpPr>
          <p:nvPr/>
        </p:nvSpPr>
        <p:spPr bwMode="auto">
          <a:xfrm>
            <a:off x="3575050" y="3027363"/>
            <a:ext cx="0" cy="4619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5" name="Line 19"/>
          <p:cNvSpPr>
            <a:spLocks noChangeShapeType="1"/>
          </p:cNvSpPr>
          <p:nvPr/>
        </p:nvSpPr>
        <p:spPr bwMode="auto">
          <a:xfrm>
            <a:off x="3870325" y="3022600"/>
            <a:ext cx="0" cy="3857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6" name="Line 20"/>
          <p:cNvSpPr>
            <a:spLocks noChangeShapeType="1"/>
          </p:cNvSpPr>
          <p:nvPr/>
        </p:nvSpPr>
        <p:spPr bwMode="auto">
          <a:xfrm>
            <a:off x="4187825" y="3011488"/>
            <a:ext cx="0" cy="2317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7" name="Line 21"/>
          <p:cNvSpPr>
            <a:spLocks noChangeShapeType="1"/>
          </p:cNvSpPr>
          <p:nvPr/>
        </p:nvSpPr>
        <p:spPr bwMode="auto">
          <a:xfrm flipH="1" flipV="1">
            <a:off x="5868988" y="2986088"/>
            <a:ext cx="0" cy="606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8" name="Line 22"/>
          <p:cNvSpPr>
            <a:spLocks noChangeShapeType="1"/>
          </p:cNvSpPr>
          <p:nvPr/>
        </p:nvSpPr>
        <p:spPr bwMode="auto">
          <a:xfrm flipH="1" flipV="1">
            <a:off x="5565775" y="2978150"/>
            <a:ext cx="0" cy="4619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9" name="Line 23"/>
          <p:cNvSpPr>
            <a:spLocks noChangeShapeType="1"/>
          </p:cNvSpPr>
          <p:nvPr/>
        </p:nvSpPr>
        <p:spPr bwMode="auto">
          <a:xfrm flipH="1" flipV="1">
            <a:off x="5270500" y="2973388"/>
            <a:ext cx="0" cy="3857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500" name="Line 24"/>
          <p:cNvSpPr>
            <a:spLocks noChangeShapeType="1"/>
          </p:cNvSpPr>
          <p:nvPr/>
        </p:nvSpPr>
        <p:spPr bwMode="auto">
          <a:xfrm flipH="1" flipV="1">
            <a:off x="4953000" y="2981325"/>
            <a:ext cx="0" cy="2317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501" name="Text Box 26"/>
          <p:cNvSpPr txBox="1">
            <a:spLocks noChangeArrowheads="1"/>
          </p:cNvSpPr>
          <p:nvPr/>
        </p:nvSpPr>
        <p:spPr bwMode="auto">
          <a:xfrm>
            <a:off x="3481388" y="3419475"/>
            <a:ext cx="10112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filtra</a:t>
            </a:r>
            <a:r>
              <a:rPr lang="cs-CZ" altLang="cs-CZ"/>
              <a:t>ce</a:t>
            </a:r>
            <a:endParaRPr lang="en-GB" altLang="cs-CZ"/>
          </a:p>
        </p:txBody>
      </p:sp>
      <p:sp>
        <p:nvSpPr>
          <p:cNvPr id="20502" name="Text Box 27"/>
          <p:cNvSpPr txBox="1">
            <a:spLocks noChangeArrowheads="1"/>
          </p:cNvSpPr>
          <p:nvPr/>
        </p:nvSpPr>
        <p:spPr bwMode="auto">
          <a:xfrm>
            <a:off x="4791075" y="3427413"/>
            <a:ext cx="11477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resorp</a:t>
            </a:r>
            <a:r>
              <a:rPr lang="cs-CZ" altLang="cs-CZ"/>
              <a:t>ce</a:t>
            </a:r>
            <a:endParaRPr lang="en-GB" altLang="cs-CZ"/>
          </a:p>
        </p:txBody>
      </p:sp>
      <p:sp>
        <p:nvSpPr>
          <p:cNvPr id="20503" name="AutoShape 29"/>
          <p:cNvSpPr>
            <a:spLocks noChangeArrowheads="1"/>
          </p:cNvSpPr>
          <p:nvPr/>
        </p:nvSpPr>
        <p:spPr bwMode="auto">
          <a:xfrm>
            <a:off x="114300" y="2266950"/>
            <a:ext cx="2557463" cy="1231900"/>
          </a:xfrm>
          <a:prstGeom prst="wedgeRoundRectCallout">
            <a:avLst>
              <a:gd name="adj1" fmla="val 68356"/>
              <a:gd name="adj2" fmla="val 13273"/>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a:t>Rozdíl hydrostatických tlaků: </a:t>
            </a:r>
          </a:p>
          <a:p>
            <a:pPr algn="ctr"/>
            <a:r>
              <a:rPr lang="cs-CZ" altLang="cs-CZ" sz="1400" b="1" dirty="0" err="1"/>
              <a:t>P</a:t>
            </a:r>
            <a:r>
              <a:rPr lang="cs-CZ" altLang="cs-CZ" sz="1400" b="1" baseline="-25000" dirty="0" err="1"/>
              <a:t>c</a:t>
            </a:r>
            <a:r>
              <a:rPr lang="cs-CZ" altLang="cs-CZ" sz="1400" dirty="0"/>
              <a:t>- </a:t>
            </a:r>
            <a:r>
              <a:rPr lang="cs-CZ" altLang="cs-CZ" sz="1400" b="1" dirty="0" err="1"/>
              <a:t>P</a:t>
            </a:r>
            <a:r>
              <a:rPr lang="cs-CZ" altLang="cs-CZ" sz="1400" b="1" baseline="-25000" dirty="0" err="1"/>
              <a:t>i</a:t>
            </a:r>
            <a:r>
              <a:rPr lang="cs-CZ" altLang="cs-CZ" sz="1400" baseline="-25000" dirty="0"/>
              <a:t> </a:t>
            </a:r>
            <a:r>
              <a:rPr lang="cs-CZ" altLang="cs-CZ" sz="1400" dirty="0"/>
              <a:t>= 36 </a:t>
            </a:r>
            <a:r>
              <a:rPr lang="cs-CZ" altLang="cs-CZ" sz="1400" dirty="0" err="1"/>
              <a:t>mmHg</a:t>
            </a:r>
            <a:r>
              <a:rPr lang="cs-CZ" altLang="cs-CZ" sz="1400" dirty="0"/>
              <a:t> </a:t>
            </a:r>
          </a:p>
          <a:p>
            <a:pPr algn="ctr"/>
            <a:endParaRPr lang="cs-CZ" altLang="cs-CZ" sz="1400" dirty="0"/>
          </a:p>
          <a:p>
            <a:pPr algn="ctr"/>
            <a:r>
              <a:rPr lang="cs-CZ" altLang="cs-CZ" sz="1400" dirty="0"/>
              <a:t>Rozdíl </a:t>
            </a:r>
            <a:r>
              <a:rPr lang="cs-CZ" altLang="cs-CZ" sz="1400" dirty="0" err="1"/>
              <a:t>onkotických</a:t>
            </a:r>
            <a:r>
              <a:rPr lang="cs-CZ" altLang="cs-CZ" sz="1400" dirty="0"/>
              <a:t> tlaků</a:t>
            </a:r>
            <a:r>
              <a:rPr lang="en-GB" altLang="cs-CZ" sz="1400" dirty="0"/>
              <a:t>:</a:t>
            </a:r>
            <a:r>
              <a:rPr lang="cs-CZ" altLang="cs-CZ" sz="1400" dirty="0"/>
              <a:t> </a:t>
            </a:r>
          </a:p>
          <a:p>
            <a:pPr algn="ctr">
              <a:lnSpc>
                <a:spcPct val="80000"/>
              </a:lnSpc>
            </a:pPr>
            <a:r>
              <a:rPr lang="en-GB" altLang="cs-CZ" b="1" dirty="0">
                <a:sym typeface="Symbol" pitchFamily="18" charset="2"/>
              </a:rPr>
              <a:t></a:t>
            </a:r>
            <a:r>
              <a:rPr lang="cs-CZ" altLang="cs-CZ" dirty="0"/>
              <a:t> </a:t>
            </a:r>
            <a:r>
              <a:rPr lang="cs-CZ" altLang="cs-CZ" sz="1400" baseline="-25000" dirty="0"/>
              <a:t>c</a:t>
            </a:r>
            <a:r>
              <a:rPr lang="cs-CZ" altLang="cs-CZ" sz="1400" dirty="0"/>
              <a:t>- </a:t>
            </a:r>
            <a:r>
              <a:rPr lang="en-GB" altLang="cs-CZ" b="1" dirty="0">
                <a:sym typeface="Symbol" pitchFamily="18" charset="2"/>
              </a:rPr>
              <a:t></a:t>
            </a:r>
            <a:r>
              <a:rPr lang="cs-CZ" altLang="cs-CZ" dirty="0"/>
              <a:t> </a:t>
            </a:r>
            <a:r>
              <a:rPr lang="cs-CZ" altLang="cs-CZ" sz="1400" baseline="-25000" dirty="0"/>
              <a:t>i </a:t>
            </a:r>
            <a:r>
              <a:rPr lang="cs-CZ" altLang="cs-CZ" sz="1400" dirty="0"/>
              <a:t>= 25 </a:t>
            </a:r>
            <a:r>
              <a:rPr lang="cs-CZ" altLang="cs-CZ" sz="1400" dirty="0" err="1"/>
              <a:t>mmHg</a:t>
            </a:r>
            <a:endParaRPr lang="en-GB" altLang="cs-CZ" sz="1400" dirty="0"/>
          </a:p>
        </p:txBody>
      </p:sp>
      <p:sp>
        <p:nvSpPr>
          <p:cNvPr id="20504" name="AutoShape 30"/>
          <p:cNvSpPr>
            <a:spLocks noChangeArrowheads="1"/>
          </p:cNvSpPr>
          <p:nvPr/>
        </p:nvSpPr>
        <p:spPr bwMode="auto">
          <a:xfrm flipH="1">
            <a:off x="6472238" y="2343150"/>
            <a:ext cx="2628900" cy="1231900"/>
          </a:xfrm>
          <a:prstGeom prst="wedgeRoundRectCallout">
            <a:avLst>
              <a:gd name="adj1" fmla="val 68417"/>
              <a:gd name="adj2" fmla="val 6310"/>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a:t>Rozdíl hydrostatických tlaků:</a:t>
            </a:r>
            <a:r>
              <a:rPr lang="en-GB" altLang="cs-CZ" sz="1400" dirty="0"/>
              <a:t> </a:t>
            </a:r>
            <a:r>
              <a:rPr lang="cs-CZ" altLang="cs-CZ" sz="1400" dirty="0"/>
              <a:t> </a:t>
            </a:r>
            <a:r>
              <a:rPr lang="cs-CZ" altLang="cs-CZ" sz="1400" b="1" dirty="0" err="1"/>
              <a:t>P</a:t>
            </a:r>
            <a:r>
              <a:rPr lang="cs-CZ" altLang="cs-CZ" sz="1400" b="1" baseline="-25000" dirty="0" err="1"/>
              <a:t>c</a:t>
            </a:r>
            <a:r>
              <a:rPr lang="cs-CZ" altLang="cs-CZ" sz="1400" b="1" baseline="-25000" dirty="0"/>
              <a:t> </a:t>
            </a:r>
            <a:r>
              <a:rPr lang="cs-CZ" altLang="cs-CZ" sz="1400" dirty="0"/>
              <a:t>- </a:t>
            </a:r>
            <a:r>
              <a:rPr lang="cs-CZ" altLang="cs-CZ" sz="1400" b="1" dirty="0" err="1"/>
              <a:t>P</a:t>
            </a:r>
            <a:r>
              <a:rPr lang="cs-CZ" altLang="cs-CZ" sz="1400" b="1" baseline="-25000" dirty="0" err="1"/>
              <a:t>i</a:t>
            </a:r>
            <a:r>
              <a:rPr lang="cs-CZ" altLang="cs-CZ" sz="1400" b="1" baseline="-25000" dirty="0"/>
              <a:t> </a:t>
            </a:r>
            <a:r>
              <a:rPr lang="cs-CZ" altLang="cs-CZ" sz="1400" dirty="0"/>
              <a:t>= 16 </a:t>
            </a:r>
            <a:r>
              <a:rPr lang="cs-CZ" altLang="cs-CZ" sz="1400" dirty="0" err="1"/>
              <a:t>mmHg</a:t>
            </a:r>
            <a:r>
              <a:rPr lang="cs-CZ" altLang="cs-CZ" sz="1400" dirty="0"/>
              <a:t> </a:t>
            </a:r>
          </a:p>
          <a:p>
            <a:pPr algn="ctr"/>
            <a:endParaRPr lang="cs-CZ" altLang="cs-CZ" sz="1400" dirty="0"/>
          </a:p>
          <a:p>
            <a:pPr algn="ctr"/>
            <a:r>
              <a:rPr lang="cs-CZ" altLang="cs-CZ" sz="1400" dirty="0"/>
              <a:t>Rozdíl </a:t>
            </a:r>
            <a:r>
              <a:rPr lang="cs-CZ" altLang="cs-CZ" sz="1400" dirty="0" err="1"/>
              <a:t>onkotických</a:t>
            </a:r>
            <a:r>
              <a:rPr lang="cs-CZ" altLang="cs-CZ" sz="1400" dirty="0"/>
              <a:t> tlaků</a:t>
            </a:r>
            <a:r>
              <a:rPr lang="en-GB" altLang="cs-CZ" sz="1400" dirty="0"/>
              <a:t>:</a:t>
            </a:r>
            <a:endParaRPr lang="cs-CZ" altLang="cs-CZ" sz="1400" dirty="0"/>
          </a:p>
          <a:p>
            <a:pPr algn="ctr">
              <a:lnSpc>
                <a:spcPct val="80000"/>
              </a:lnSpc>
            </a:pPr>
            <a:r>
              <a:rPr lang="en-GB" altLang="cs-CZ" b="1" dirty="0">
                <a:sym typeface="Symbol" pitchFamily="18" charset="2"/>
              </a:rPr>
              <a:t></a:t>
            </a:r>
            <a:r>
              <a:rPr lang="cs-CZ" altLang="cs-CZ" dirty="0"/>
              <a:t> </a:t>
            </a:r>
            <a:r>
              <a:rPr lang="cs-CZ" altLang="cs-CZ" sz="1400" baseline="-25000" dirty="0"/>
              <a:t>c</a:t>
            </a:r>
            <a:r>
              <a:rPr lang="cs-CZ" altLang="cs-CZ" sz="1400" dirty="0"/>
              <a:t>- </a:t>
            </a:r>
            <a:r>
              <a:rPr lang="en-GB" altLang="cs-CZ" b="1" dirty="0">
                <a:sym typeface="Symbol" pitchFamily="18" charset="2"/>
              </a:rPr>
              <a:t></a:t>
            </a:r>
            <a:r>
              <a:rPr lang="cs-CZ" altLang="cs-CZ" dirty="0"/>
              <a:t> </a:t>
            </a:r>
            <a:r>
              <a:rPr lang="cs-CZ" altLang="cs-CZ" sz="1400" baseline="-25000" dirty="0"/>
              <a:t>i </a:t>
            </a:r>
            <a:r>
              <a:rPr lang="cs-CZ" altLang="cs-CZ" sz="1400" dirty="0"/>
              <a:t>= 25 </a:t>
            </a:r>
            <a:r>
              <a:rPr lang="cs-CZ" altLang="cs-CZ" sz="1400" dirty="0" err="1"/>
              <a:t>mmHg</a:t>
            </a:r>
            <a:endParaRPr lang="en-GB" altLang="cs-CZ" sz="1400" dirty="0"/>
          </a:p>
        </p:txBody>
      </p:sp>
      <p:sp>
        <p:nvSpPr>
          <p:cNvPr id="20505" name="Text Box 31"/>
          <p:cNvSpPr txBox="1">
            <a:spLocks noChangeArrowheads="1"/>
          </p:cNvSpPr>
          <p:nvPr/>
        </p:nvSpPr>
        <p:spPr bwMode="auto">
          <a:xfrm>
            <a:off x="1203325" y="4713288"/>
            <a:ext cx="6667500" cy="366712"/>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a:t>KÁPILÁRNÍ  HYDROSTATICKÝ TLAK</a:t>
            </a:r>
            <a:r>
              <a:rPr lang="en-GB" altLang="cs-CZ"/>
              <a:t> </a:t>
            </a:r>
            <a:r>
              <a:rPr lang="cs-CZ" altLang="cs-CZ"/>
              <a:t>  </a:t>
            </a:r>
            <a:r>
              <a:rPr lang="cs-CZ" altLang="cs-CZ" b="1"/>
              <a:t>P</a:t>
            </a:r>
            <a:r>
              <a:rPr lang="cs-CZ" altLang="cs-CZ" b="1" baseline="-25000"/>
              <a:t>c </a:t>
            </a:r>
            <a:r>
              <a:rPr lang="en-GB" altLang="cs-CZ" b="1"/>
              <a:t>= </a:t>
            </a:r>
            <a:r>
              <a:rPr lang="cs-CZ" altLang="cs-CZ" b="1"/>
              <a:t>37 až 17 </a:t>
            </a:r>
            <a:r>
              <a:rPr lang="en-GB" altLang="cs-CZ" b="1"/>
              <a:t>mmHg</a:t>
            </a:r>
          </a:p>
        </p:txBody>
      </p:sp>
      <p:sp>
        <p:nvSpPr>
          <p:cNvPr id="20506" name="Text Box 32"/>
          <p:cNvSpPr txBox="1">
            <a:spLocks noChangeArrowheads="1"/>
          </p:cNvSpPr>
          <p:nvPr/>
        </p:nvSpPr>
        <p:spPr bwMode="auto">
          <a:xfrm>
            <a:off x="1211263" y="6078538"/>
            <a:ext cx="6702425" cy="3841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pPr>
            <a:r>
              <a:rPr lang="en-GB" altLang="cs-CZ"/>
              <a:t>INTERSTI</a:t>
            </a:r>
            <a:r>
              <a:rPr lang="cs-CZ" altLang="cs-CZ"/>
              <a:t>CIÁLNÍ </a:t>
            </a:r>
            <a:r>
              <a:rPr lang="en-GB" altLang="cs-CZ"/>
              <a:t>ON</a:t>
            </a:r>
            <a:r>
              <a:rPr lang="cs-CZ" altLang="cs-CZ"/>
              <a:t>KOTICKÝ TLAK </a:t>
            </a:r>
            <a:r>
              <a:rPr lang="en-GB" altLang="cs-CZ"/>
              <a:t> </a:t>
            </a:r>
            <a:r>
              <a:rPr lang="en-GB" altLang="cs-CZ" sz="2400" b="1">
                <a:sym typeface="Symbol" pitchFamily="18" charset="2"/>
              </a:rPr>
              <a:t></a:t>
            </a:r>
            <a:r>
              <a:rPr lang="cs-CZ" altLang="cs-CZ" sz="2400" b="1" baseline="-25000">
                <a:sym typeface="Symbol" pitchFamily="18" charset="2"/>
              </a:rPr>
              <a:t>i</a:t>
            </a:r>
            <a:r>
              <a:rPr lang="en-GB" altLang="cs-CZ" b="1"/>
              <a:t> </a:t>
            </a:r>
            <a:r>
              <a:rPr lang="en-GB" altLang="cs-CZ" b="1">
                <a:sym typeface="Symbol" pitchFamily="18" charset="2"/>
              </a:rPr>
              <a:t></a:t>
            </a:r>
            <a:r>
              <a:rPr lang="cs-CZ" altLang="cs-CZ" b="1">
                <a:sym typeface="Symbol" pitchFamily="18" charset="2"/>
              </a:rPr>
              <a:t> </a:t>
            </a:r>
            <a:r>
              <a:rPr lang="cs-CZ" altLang="cs-CZ" b="1"/>
              <a:t>0</a:t>
            </a:r>
            <a:r>
              <a:rPr lang="en-GB" altLang="cs-CZ" b="1"/>
              <a:t> mmHg</a:t>
            </a:r>
          </a:p>
        </p:txBody>
      </p:sp>
      <p:sp>
        <p:nvSpPr>
          <p:cNvPr id="20507" name="Text Box 33"/>
          <p:cNvSpPr txBox="1">
            <a:spLocks noChangeArrowheads="1"/>
          </p:cNvSpPr>
          <p:nvPr/>
        </p:nvSpPr>
        <p:spPr bwMode="auto">
          <a:xfrm>
            <a:off x="4197350" y="3768725"/>
            <a:ext cx="8429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i  </a:t>
            </a:r>
            <a:r>
              <a:rPr lang="cs-CZ" altLang="cs-CZ"/>
              <a:t>= 1</a:t>
            </a:r>
            <a:endParaRPr lang="en-GB" altLang="cs-CZ"/>
          </a:p>
        </p:txBody>
      </p:sp>
      <p:sp>
        <p:nvSpPr>
          <p:cNvPr id="20508" name="Text Box 34"/>
          <p:cNvSpPr txBox="1">
            <a:spLocks noChangeArrowheads="1"/>
          </p:cNvSpPr>
          <p:nvPr/>
        </p:nvSpPr>
        <p:spPr bwMode="auto">
          <a:xfrm>
            <a:off x="2701925" y="2532063"/>
            <a:ext cx="5048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c</a:t>
            </a:r>
            <a:endParaRPr lang="en-GB" altLang="cs-CZ" b="1" baseline="-25000"/>
          </a:p>
        </p:txBody>
      </p:sp>
      <p:sp>
        <p:nvSpPr>
          <p:cNvPr id="20509" name="Text Box 35"/>
          <p:cNvSpPr txBox="1">
            <a:spLocks noChangeArrowheads="1"/>
          </p:cNvSpPr>
          <p:nvPr/>
        </p:nvSpPr>
        <p:spPr bwMode="auto">
          <a:xfrm>
            <a:off x="5980113" y="2603500"/>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c</a:t>
            </a:r>
            <a:endParaRPr lang="en-GB" altLang="cs-CZ" b="1" baseline="-25000"/>
          </a:p>
        </p:txBody>
      </p:sp>
      <p:sp>
        <p:nvSpPr>
          <p:cNvPr id="20510" name="Text Box 36"/>
          <p:cNvSpPr txBox="1">
            <a:spLocks noChangeArrowheads="1"/>
          </p:cNvSpPr>
          <p:nvPr/>
        </p:nvSpPr>
        <p:spPr bwMode="auto">
          <a:xfrm>
            <a:off x="4194175" y="2851150"/>
            <a:ext cx="1162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1400" b="1">
                <a:sym typeface="Symbol" pitchFamily="18" charset="2"/>
              </a:rPr>
              <a:t></a:t>
            </a:r>
            <a:r>
              <a:rPr lang="en-GB" altLang="cs-CZ" sz="1400"/>
              <a:t> </a:t>
            </a:r>
            <a:r>
              <a:rPr lang="cs-CZ" altLang="cs-CZ" sz="1400" baseline="-25000"/>
              <a:t>c</a:t>
            </a:r>
            <a:r>
              <a:rPr lang="cs-CZ" altLang="cs-CZ" sz="1400"/>
              <a:t>= 25</a:t>
            </a:r>
            <a:endParaRPr lang="en-GB" altLang="cs-CZ" sz="1400"/>
          </a:p>
        </p:txBody>
      </p:sp>
      <p:sp>
        <p:nvSpPr>
          <p:cNvPr id="20511" name="Text Box 37"/>
          <p:cNvSpPr txBox="1">
            <a:spLocks noChangeArrowheads="1"/>
          </p:cNvSpPr>
          <p:nvPr/>
        </p:nvSpPr>
        <p:spPr bwMode="auto">
          <a:xfrm>
            <a:off x="4192588" y="4011613"/>
            <a:ext cx="1162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2400" b="1">
                <a:sym typeface="Symbol" pitchFamily="18" charset="2"/>
              </a:rPr>
              <a:t></a:t>
            </a:r>
            <a:r>
              <a:rPr lang="cs-CZ" altLang="cs-CZ" baseline="-25000"/>
              <a:t>i  </a:t>
            </a:r>
            <a:r>
              <a:rPr lang="en-GB" altLang="cs-CZ" b="1">
                <a:sym typeface="Symbol" pitchFamily="18" charset="2"/>
              </a:rPr>
              <a:t></a:t>
            </a:r>
            <a:r>
              <a:rPr lang="cs-CZ" altLang="cs-CZ"/>
              <a:t> 0</a:t>
            </a:r>
            <a:endParaRPr lang="en-GB" alt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6" descr="Color Atlas Of Physiology 5th Ed (A Despopoulos Et Al, Thieme 2003)_Page_222"/>
          <p:cNvPicPr>
            <a:picLocks noChangeAspect="1" noChangeArrowheads="1"/>
          </p:cNvPicPr>
          <p:nvPr/>
        </p:nvPicPr>
        <p:blipFill>
          <a:blip r:embed="rId3">
            <a:extLst>
              <a:ext uri="{28A0092B-C50C-407E-A947-70E740481C1C}">
                <a14:useLocalDpi xmlns:a14="http://schemas.microsoft.com/office/drawing/2010/main" val="0"/>
              </a:ext>
            </a:extLst>
          </a:blip>
          <a:srcRect l="8737" t="7513" r="8737" b="53015"/>
          <a:stretch>
            <a:fillRect/>
          </a:stretch>
        </p:blipFill>
        <p:spPr bwMode="auto">
          <a:xfrm>
            <a:off x="1220788" y="1828800"/>
            <a:ext cx="6675437" cy="460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6" name="Text Box 7"/>
          <p:cNvSpPr txBox="1">
            <a:spLocks noChangeArrowheads="1"/>
          </p:cNvSpPr>
          <p:nvPr/>
        </p:nvSpPr>
        <p:spPr bwMode="auto">
          <a:xfrm>
            <a:off x="912813" y="307975"/>
            <a:ext cx="72739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Arial Black" pitchFamily="34" charset="0"/>
              </a:rPr>
              <a:t>VÝMĚNA TEKUTIN V KAPILÁRÁCH</a:t>
            </a:r>
            <a:endParaRPr lang="en-GB" altLang="cs-CZ" sz="2400" b="1">
              <a:latin typeface="Arial Black" pitchFamily="34" charset="0"/>
            </a:endParaRPr>
          </a:p>
        </p:txBody>
      </p:sp>
      <p:sp>
        <p:nvSpPr>
          <p:cNvPr id="21507" name="Rectangle 13"/>
          <p:cNvSpPr>
            <a:spLocks noChangeArrowheads="1"/>
          </p:cNvSpPr>
          <p:nvPr/>
        </p:nvSpPr>
        <p:spPr bwMode="auto">
          <a:xfrm>
            <a:off x="1250037" y="1257028"/>
            <a:ext cx="6909215"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20000"/>
              </a:lnSpc>
              <a:spcBef>
                <a:spcPct val="25000"/>
              </a:spcBef>
            </a:pPr>
            <a:r>
              <a:rPr lang="en-GB" altLang="cs-CZ" sz="2400" dirty="0">
                <a:latin typeface="Times New Roman" pitchFamily="18" charset="0"/>
              </a:rPr>
              <a:t>([</a:t>
            </a:r>
            <a:r>
              <a:rPr lang="en-GB" altLang="cs-CZ" sz="2400" b="1" i="1" dirty="0">
                <a:latin typeface="Times New Roman" pitchFamily="18" charset="0"/>
              </a:rPr>
              <a:t>P</a:t>
            </a:r>
            <a:r>
              <a:rPr lang="en-GB" altLang="cs-CZ" sz="2400" b="1" i="1" baseline="-25000" dirty="0">
                <a:latin typeface="Times New Roman" pitchFamily="18" charset="0"/>
              </a:rPr>
              <a:t>c</a:t>
            </a:r>
            <a:r>
              <a:rPr lang="en-GB" altLang="cs-CZ" sz="2400" b="1" dirty="0">
                <a:latin typeface="Times New Roman" pitchFamily="18" charset="0"/>
              </a:rPr>
              <a:t> − </a:t>
            </a:r>
            <a:r>
              <a:rPr lang="en-GB" altLang="cs-CZ" sz="2400" b="1" i="1" dirty="0">
                <a:latin typeface="Times New Roman" pitchFamily="18" charset="0"/>
              </a:rPr>
              <a:t>P</a:t>
            </a:r>
            <a:r>
              <a:rPr lang="en-GB" altLang="cs-CZ" sz="2400" b="1" i="1" baseline="-25000" dirty="0">
                <a:latin typeface="Times New Roman" pitchFamily="18" charset="0"/>
              </a:rPr>
              <a:t>i</a:t>
            </a:r>
            <a:r>
              <a:rPr lang="en-GB" altLang="cs-CZ" sz="2400" dirty="0">
                <a:latin typeface="Times New Roman" pitchFamily="18" charset="0"/>
              </a:rPr>
              <a:t>] − </a:t>
            </a:r>
            <a:r>
              <a:rPr lang="en-GB" altLang="cs-CZ" sz="2400" b="1" dirty="0">
                <a:latin typeface="Times New Roman" pitchFamily="18" charset="0"/>
              </a:rPr>
              <a:t>σ </a:t>
            </a:r>
            <a:r>
              <a:rPr lang="en-GB" altLang="cs-CZ" sz="2400" dirty="0">
                <a:latin typeface="Times New Roman" pitchFamily="18" charset="0"/>
              </a:rPr>
              <a:t>[</a:t>
            </a:r>
            <a:r>
              <a:rPr lang="en-GB" altLang="cs-CZ" sz="2400" b="1" dirty="0">
                <a:latin typeface="Times New Roman" pitchFamily="18" charset="0"/>
              </a:rPr>
              <a:t>π</a:t>
            </a:r>
            <a:r>
              <a:rPr lang="en-GB" altLang="cs-CZ" sz="2400" b="1" i="1" baseline="-25000" dirty="0">
                <a:latin typeface="Times New Roman" pitchFamily="18" charset="0"/>
              </a:rPr>
              <a:t>c</a:t>
            </a:r>
            <a:r>
              <a:rPr lang="en-GB" altLang="cs-CZ" sz="2400" b="1" dirty="0">
                <a:latin typeface="Times New Roman" pitchFamily="18" charset="0"/>
              </a:rPr>
              <a:t> − π</a:t>
            </a:r>
            <a:r>
              <a:rPr lang="en-GB" altLang="cs-CZ" sz="2400" b="1" i="1" baseline="-25000" dirty="0">
                <a:latin typeface="Times New Roman" pitchFamily="18" charset="0"/>
              </a:rPr>
              <a:t>i</a:t>
            </a:r>
            <a:r>
              <a:rPr lang="en-GB" altLang="cs-CZ" sz="2400" dirty="0">
                <a:latin typeface="Times New Roman" pitchFamily="18" charset="0"/>
              </a:rPr>
              <a:t>])   - </a:t>
            </a:r>
            <a:r>
              <a:rPr lang="cs-CZ" altLang="cs-CZ" sz="2400" dirty="0">
                <a:latin typeface="Times New Roman" pitchFamily="18" charset="0"/>
              </a:rPr>
              <a:t>  </a:t>
            </a:r>
            <a:r>
              <a:rPr lang="cs-CZ" altLang="cs-CZ" sz="2000" b="1" dirty="0">
                <a:latin typeface="Times New Roman" pitchFamily="18" charset="0"/>
              </a:rPr>
              <a:t>efektivní (čistý) filtrační tlak</a:t>
            </a:r>
            <a:r>
              <a:rPr lang="en-GB" altLang="cs-CZ" sz="2000" b="1" dirty="0">
                <a:latin typeface="Times New Roman" pitchFamily="18" charset="0"/>
              </a:rPr>
              <a:t> </a:t>
            </a:r>
          </a:p>
        </p:txBody>
      </p:sp>
      <p:sp>
        <p:nvSpPr>
          <p:cNvPr id="21508" name="AutoShape 36"/>
          <p:cNvSpPr>
            <a:spLocks noChangeArrowheads="1"/>
          </p:cNvSpPr>
          <p:nvPr/>
        </p:nvSpPr>
        <p:spPr bwMode="auto">
          <a:xfrm>
            <a:off x="119956" y="822325"/>
            <a:ext cx="2540000" cy="393700"/>
          </a:xfrm>
          <a:prstGeom prst="wedgeRoundRectCallout">
            <a:avLst>
              <a:gd name="adj1" fmla="val 22815"/>
              <a:gd name="adj2" fmla="val 102421"/>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a:t>Rozdíl hydrostatických tlaků </a:t>
            </a:r>
          </a:p>
        </p:txBody>
      </p:sp>
      <p:sp>
        <p:nvSpPr>
          <p:cNvPr id="21509" name="AutoShape 36"/>
          <p:cNvSpPr>
            <a:spLocks noChangeArrowheads="1"/>
          </p:cNvSpPr>
          <p:nvPr/>
        </p:nvSpPr>
        <p:spPr bwMode="auto">
          <a:xfrm>
            <a:off x="2923481" y="841375"/>
            <a:ext cx="2260600" cy="377825"/>
          </a:xfrm>
          <a:prstGeom prst="wedgeRoundRectCallout">
            <a:avLst>
              <a:gd name="adj1" fmla="val -21204"/>
              <a:gd name="adj2" fmla="val 106227"/>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a:t>Rozdíl </a:t>
            </a:r>
            <a:r>
              <a:rPr lang="cs-CZ" altLang="cs-CZ" sz="1400" dirty="0" err="1"/>
              <a:t>onkotických</a:t>
            </a:r>
            <a:r>
              <a:rPr lang="cs-CZ" altLang="cs-CZ" sz="1400" dirty="0"/>
              <a:t> tlaků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3"/>
          <p:cNvSpPr>
            <a:spLocks noChangeArrowheads="1"/>
          </p:cNvSpPr>
          <p:nvPr/>
        </p:nvSpPr>
        <p:spPr bwMode="auto">
          <a:xfrm>
            <a:off x="2449513" y="3651250"/>
            <a:ext cx="4392612" cy="18573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2000" b="1" i="1">
                <a:latin typeface="Times New Roman" pitchFamily="18" charset="0"/>
              </a:rPr>
              <a:t>P</a:t>
            </a:r>
            <a:r>
              <a:rPr lang="en-GB" altLang="cs-CZ" sz="2000" b="1" i="1" baseline="-25000">
                <a:latin typeface="Times New Roman" pitchFamily="18" charset="0"/>
              </a:rPr>
              <a:t>c</a:t>
            </a:r>
            <a:r>
              <a:rPr lang="en-GB" altLang="cs-CZ" sz="2000"/>
              <a:t>  </a:t>
            </a:r>
            <a:r>
              <a:rPr lang="en-GB" altLang="cs-CZ"/>
              <a:t>-</a:t>
            </a:r>
            <a:r>
              <a:rPr lang="en-GB" altLang="cs-CZ" sz="2000"/>
              <a:t> </a:t>
            </a:r>
            <a:r>
              <a:rPr lang="cs-CZ" altLang="cs-CZ" sz="2000">
                <a:latin typeface="Times New Roman" pitchFamily="18" charset="0"/>
              </a:rPr>
              <a:t>kapilární hydrostatický tlak</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i="1">
                <a:latin typeface="Times New Roman" pitchFamily="18" charset="0"/>
              </a:rPr>
              <a:t>P</a:t>
            </a:r>
            <a:r>
              <a:rPr lang="en-GB" altLang="cs-CZ" sz="2000" b="1" i="1" baseline="-30000">
                <a:latin typeface="Times New Roman" pitchFamily="18" charset="0"/>
              </a:rPr>
              <a:t>i</a:t>
            </a:r>
            <a:r>
              <a:rPr lang="en-GB" altLang="cs-CZ" sz="2000" b="1">
                <a:latin typeface="Times New Roman" pitchFamily="18" charset="0"/>
              </a:rPr>
              <a:t> </a:t>
            </a:r>
            <a:r>
              <a:rPr lang="cs-CZ" altLang="cs-CZ" sz="2000" b="1">
                <a:latin typeface="Times New Roman" pitchFamily="18" charset="0"/>
              </a:rPr>
              <a:t> </a:t>
            </a:r>
            <a:r>
              <a:rPr lang="en-GB" altLang="cs-CZ"/>
              <a:t>-</a:t>
            </a:r>
            <a:r>
              <a:rPr lang="cs-CZ" altLang="cs-CZ" sz="2000" b="1">
                <a:latin typeface="Times New Roman" pitchFamily="18" charset="0"/>
              </a:rPr>
              <a:t> </a:t>
            </a:r>
            <a:r>
              <a:rPr lang="cs-CZ" altLang="cs-CZ" sz="2000">
                <a:latin typeface="Times New Roman" pitchFamily="18" charset="0"/>
              </a:rPr>
              <a:t>intersticiální hydrostatický tlak</a:t>
            </a:r>
            <a:endParaRPr lang="en-GB" altLang="cs-CZ" sz="2000">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π</a:t>
            </a:r>
            <a:r>
              <a:rPr lang="en-GB" altLang="cs-CZ" sz="2000" b="1" i="1" baseline="-30000">
                <a:latin typeface="Times New Roman" pitchFamily="18" charset="0"/>
              </a:rPr>
              <a:t>z</a:t>
            </a:r>
            <a:r>
              <a:rPr lang="en-GB" altLang="cs-CZ">
                <a:latin typeface="Times New Roman" pitchFamily="18" charset="0"/>
              </a:rPr>
              <a:t> </a:t>
            </a:r>
            <a:r>
              <a:rPr lang="cs-CZ" altLang="cs-CZ">
                <a:latin typeface="Times New Roman" pitchFamily="18" charset="0"/>
              </a:rPr>
              <a:t> </a:t>
            </a:r>
            <a:r>
              <a:rPr lang="cs-CZ" altLang="cs-CZ"/>
              <a:t>-</a:t>
            </a:r>
            <a:r>
              <a:rPr lang="en-GB" altLang="cs-CZ"/>
              <a:t> </a:t>
            </a:r>
            <a:r>
              <a:rPr lang="cs-CZ" altLang="cs-CZ">
                <a:latin typeface="Times New Roman" pitchFamily="18" charset="0"/>
              </a:rPr>
              <a:t>k</a:t>
            </a:r>
            <a:r>
              <a:rPr lang="en-GB" altLang="cs-CZ">
                <a:latin typeface="Times New Roman" pitchFamily="18" charset="0"/>
              </a:rPr>
              <a:t>apil</a:t>
            </a:r>
            <a:r>
              <a:rPr lang="cs-CZ" altLang="cs-CZ">
                <a:latin typeface="Times New Roman" pitchFamily="18" charset="0"/>
              </a:rPr>
              <a:t>ární onkotický tlak</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π</a:t>
            </a:r>
            <a:r>
              <a:rPr lang="en-GB" altLang="cs-CZ" sz="2000" b="1" i="1" baseline="-30000">
                <a:latin typeface="Times New Roman" pitchFamily="18" charset="0"/>
              </a:rPr>
              <a:t>i</a:t>
            </a:r>
            <a:r>
              <a:rPr lang="en-GB" altLang="cs-CZ">
                <a:latin typeface="Times New Roman" pitchFamily="18" charset="0"/>
              </a:rPr>
              <a:t> </a:t>
            </a:r>
            <a:r>
              <a:rPr lang="cs-CZ" altLang="cs-CZ">
                <a:latin typeface="Times New Roman" pitchFamily="18" charset="0"/>
              </a:rPr>
              <a:t> - intersticiální onkotický tlak</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σ</a:t>
            </a:r>
            <a:r>
              <a:rPr lang="en-GB" altLang="cs-CZ">
                <a:latin typeface="Times New Roman" pitchFamily="18" charset="0"/>
              </a:rPr>
              <a:t> </a:t>
            </a:r>
            <a:r>
              <a:rPr lang="cs-CZ" altLang="cs-CZ">
                <a:latin typeface="Times New Roman" pitchFamily="18" charset="0"/>
              </a:rPr>
              <a:t>  - reflexní koeficient</a:t>
            </a:r>
            <a:endParaRPr lang="en-GB" altLang="cs-CZ">
              <a:latin typeface="Times New Roman" pitchFamily="18" charset="0"/>
            </a:endParaRPr>
          </a:p>
        </p:txBody>
      </p:sp>
      <p:sp>
        <p:nvSpPr>
          <p:cNvPr id="22530" name="Text Box 9"/>
          <p:cNvSpPr txBox="1">
            <a:spLocks noChangeArrowheads="1"/>
          </p:cNvSpPr>
          <p:nvPr/>
        </p:nvSpPr>
        <p:spPr bwMode="auto">
          <a:xfrm>
            <a:off x="2689225" y="392113"/>
            <a:ext cx="3838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2400" b="1">
                <a:latin typeface="Arial Black" pitchFamily="34" charset="0"/>
              </a:rPr>
              <a:t>STARLING</a:t>
            </a:r>
            <a:r>
              <a:rPr lang="cs-CZ" altLang="cs-CZ" sz="2400" b="1">
                <a:latin typeface="Arial Black" pitchFamily="34" charset="0"/>
              </a:rPr>
              <a:t>ŮV  VZTAH</a:t>
            </a:r>
            <a:endParaRPr lang="en-GB" altLang="cs-CZ" sz="2400" b="1">
              <a:latin typeface="Arial Black" pitchFamily="34" charset="0"/>
            </a:endParaRPr>
          </a:p>
        </p:txBody>
      </p:sp>
      <p:grpSp>
        <p:nvGrpSpPr>
          <p:cNvPr id="22531" name="Group 10"/>
          <p:cNvGrpSpPr>
            <a:grpSpLocks/>
          </p:cNvGrpSpPr>
          <p:nvPr/>
        </p:nvGrpSpPr>
        <p:grpSpPr bwMode="auto">
          <a:xfrm>
            <a:off x="1962150" y="1123950"/>
            <a:ext cx="5329238" cy="863600"/>
            <a:chOff x="1292" y="890"/>
            <a:chExt cx="3357" cy="544"/>
          </a:xfrm>
        </p:grpSpPr>
        <p:sp>
          <p:nvSpPr>
            <p:cNvPr id="22534" name="Rectangle 8"/>
            <p:cNvSpPr>
              <a:spLocks noChangeArrowheads="1"/>
            </p:cNvSpPr>
            <p:nvPr/>
          </p:nvSpPr>
          <p:spPr bwMode="auto">
            <a:xfrm>
              <a:off x="1292" y="890"/>
              <a:ext cx="3357" cy="544"/>
            </a:xfrm>
            <a:prstGeom prst="rect">
              <a:avLst/>
            </a:prstGeom>
            <a:solidFill>
              <a:schemeClr val="bg1"/>
            </a:solidFill>
            <a:ln w="19050">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2535" name="Picture 7" descr="\ J_v = K_f ( [P_c - P_i] - \sigma[\pi_c - \pi_i]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3" y="1044"/>
              <a:ext cx="3176" cy="254"/>
            </a:xfrm>
            <a:prstGeom prst="rect">
              <a:avLst/>
            </a:prstGeom>
            <a:solidFill>
              <a:schemeClr val="bg1"/>
            </a:solidFill>
            <a:ln w="9525">
              <a:solidFill>
                <a:schemeClr val="bg1"/>
              </a:solidFill>
              <a:miter lim="800000"/>
              <a:headEnd/>
              <a:tailEnd/>
            </a:ln>
          </p:spPr>
        </p:pic>
      </p:grpSp>
      <p:sp>
        <p:nvSpPr>
          <p:cNvPr id="22532" name="Rectangle 11"/>
          <p:cNvSpPr>
            <a:spLocks noChangeArrowheads="1"/>
          </p:cNvSpPr>
          <p:nvPr/>
        </p:nvSpPr>
        <p:spPr bwMode="auto">
          <a:xfrm>
            <a:off x="2414588" y="2789238"/>
            <a:ext cx="5694362"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20000"/>
              </a:lnSpc>
            </a:pPr>
            <a:r>
              <a:rPr lang="en-GB" altLang="cs-CZ" sz="2400" b="1" i="1">
                <a:latin typeface="Times New Roman" pitchFamily="18" charset="0"/>
              </a:rPr>
              <a:t>K</a:t>
            </a:r>
            <a:r>
              <a:rPr lang="en-GB" altLang="cs-CZ" sz="2400" b="1" i="1" baseline="-25000">
                <a:latin typeface="Times New Roman" pitchFamily="18" charset="0"/>
              </a:rPr>
              <a:t>f</a:t>
            </a:r>
            <a:r>
              <a:rPr lang="en-GB" altLang="cs-CZ" sz="2400">
                <a:latin typeface="Times New Roman" pitchFamily="18" charset="0"/>
              </a:rPr>
              <a:t>    -  </a:t>
            </a:r>
            <a:r>
              <a:rPr lang="cs-CZ" altLang="cs-CZ" sz="2400">
                <a:latin typeface="Times New Roman" pitchFamily="18" charset="0"/>
              </a:rPr>
              <a:t> kapilární filtrační koeficient</a:t>
            </a:r>
            <a:r>
              <a:rPr lang="en-GB" altLang="cs-CZ"/>
              <a:t> </a:t>
            </a:r>
          </a:p>
        </p:txBody>
      </p:sp>
      <p:sp>
        <p:nvSpPr>
          <p:cNvPr id="22533" name="Text Box 12"/>
          <p:cNvSpPr txBox="1">
            <a:spLocks noChangeArrowheads="1"/>
          </p:cNvSpPr>
          <p:nvPr/>
        </p:nvSpPr>
        <p:spPr bwMode="auto">
          <a:xfrm>
            <a:off x="2281238" y="2281238"/>
            <a:ext cx="6254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GB" altLang="cs-CZ" sz="2400" b="1" i="1">
                <a:latin typeface="Times New Roman" pitchFamily="18" charset="0"/>
              </a:rPr>
              <a:t>J</a:t>
            </a:r>
            <a:r>
              <a:rPr lang="en-GB" altLang="cs-CZ" sz="2400" b="1" i="1" baseline="-25000">
                <a:latin typeface="Times New Roman" pitchFamily="18" charset="0"/>
              </a:rPr>
              <a:t>v </a:t>
            </a:r>
            <a:r>
              <a:rPr lang="en-GB" altLang="cs-CZ" sz="2000" b="1" i="1"/>
              <a:t>   </a:t>
            </a:r>
            <a:r>
              <a:rPr lang="en-GB" altLang="cs-CZ" sz="2000"/>
              <a:t>- </a:t>
            </a:r>
            <a:r>
              <a:rPr lang="cs-CZ" altLang="cs-CZ" sz="2000"/>
              <a:t>  </a:t>
            </a:r>
            <a:r>
              <a:rPr lang="cs-CZ" altLang="cs-CZ" sz="2000">
                <a:latin typeface="Times New Roman" pitchFamily="18" charset="0"/>
              </a:rPr>
              <a:t>TOK TEKUTINY PŘES KAPILÁRU</a:t>
            </a:r>
            <a:endParaRPr lang="en-GB" altLang="cs-CZ" sz="2000">
              <a:latin typeface="Times New Roman" pitchFamily="18"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892550f8-c4dd-472f-8f09-a6a76ad62386.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2686</TotalTime>
  <Words>2272</Words>
  <Application>Microsoft Office PowerPoint</Application>
  <PresentationFormat>Předvádění na obrazovce (4:3)</PresentationFormat>
  <Paragraphs>217</Paragraphs>
  <Slides>14</Slides>
  <Notes>14</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Výchozí návrh</vt:lpstr>
      <vt:lpstr>MIKROCIRKULACE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LF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Fyziologie</dc:creator>
  <cp:lastModifiedBy>doc. Pásek</cp:lastModifiedBy>
  <cp:revision>93</cp:revision>
  <dcterms:created xsi:type="dcterms:W3CDTF">2011-09-25T15:54:15Z</dcterms:created>
  <dcterms:modified xsi:type="dcterms:W3CDTF">2023-03-21T12:48:16Z</dcterms:modified>
</cp:coreProperties>
</file>