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5" r:id="rId5"/>
    <p:sldId id="264" r:id="rId6"/>
    <p:sldId id="266" r:id="rId7"/>
    <p:sldId id="267" r:id="rId8"/>
    <p:sldId id="260" r:id="rId9"/>
    <p:sldId id="263" r:id="rId10"/>
    <p:sldId id="261" r:id="rId11"/>
    <p:sldId id="259" r:id="rId12"/>
    <p:sldId id="268" r:id="rId13"/>
    <p:sldId id="262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83" r:id="rId25"/>
    <p:sldId id="284" r:id="rId26"/>
    <p:sldId id="286" r:id="rId27"/>
    <p:sldId id="285" r:id="rId28"/>
    <p:sldId id="287" r:id="rId29"/>
    <p:sldId id="288" r:id="rId30"/>
    <p:sldId id="269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Galuška" initials="DG" lastIdx="1" clrIdx="0">
    <p:extLst>
      <p:ext uri="{19B8F6BF-5375-455C-9EA6-DF929625EA0E}">
        <p15:presenceInfo xmlns:p15="http://schemas.microsoft.com/office/powerpoint/2012/main" userId="David Galuš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>
        <p:scale>
          <a:sx n="67" d="100"/>
          <a:sy n="67" d="100"/>
        </p:scale>
        <p:origin x="604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780BE3-F43E-4293-8A4C-082BEAC3E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C11649-8CF7-4CD9-8F7C-9413D7BD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Novinky v analýze genomu – GWAS, funkční genomika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998F5F5-F34F-4F4F-ACC8-CF032B8E47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24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059A1-7278-4020-9651-BF401027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</a:t>
            </a:r>
            <a:r>
              <a:rPr lang="cs-CZ" dirty="0" err="1"/>
              <a:t>HapMap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885AE-6773-4165-8967-5F215340B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DNA mezi jednotlivci se liší jen asi v 0,1% nukleotidů – nejčastěji SNP, kterých je známo cca 10 miliónů. To představuje 90% veškeré variability v genomu (zbytek jsou mutace, delece, inzerce)</a:t>
            </a:r>
          </a:p>
          <a:p>
            <a:r>
              <a:rPr lang="cs-CZ" sz="2400" dirty="0"/>
              <a:t>Cca 45 nepříbuzných vzorků by mělo být schopno najít 99% všech </a:t>
            </a:r>
            <a:r>
              <a:rPr lang="cs-CZ" sz="2400" dirty="0" err="1"/>
              <a:t>haplotypů</a:t>
            </a:r>
            <a:r>
              <a:rPr lang="cs-CZ" sz="2400" dirty="0"/>
              <a:t> s frekvencí větší než 5%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B3C696-AC8B-455A-AE59-6E297CC19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9880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46B28-7186-4E21-AC99-7FE9E9C8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</a:t>
            </a:r>
            <a:r>
              <a:rPr lang="cs-CZ" dirty="0" err="1"/>
              <a:t>HapMap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4E3A0-1EE7-49D2-A2FC-0486FB89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Zahájen 2002 – dvě fáze – nejprve tvorba jakési hrubé mapy a poté zaplnění prázdných míst</a:t>
            </a:r>
          </a:p>
          <a:p>
            <a:r>
              <a:rPr lang="cs-CZ" sz="2400" dirty="0"/>
              <a:t>V první fázi cca 1 milión SNP – výsledky 2005</a:t>
            </a:r>
          </a:p>
          <a:p>
            <a:r>
              <a:rPr lang="cs-CZ" sz="2400" dirty="0"/>
              <a:t>Druhá fáze cca další 2 milióny SNP - výsledky 2007</a:t>
            </a:r>
          </a:p>
          <a:p>
            <a:r>
              <a:rPr lang="cs-CZ" sz="2400" b="1" dirty="0"/>
              <a:t>Objev asi 1 miliónu LD bloků</a:t>
            </a:r>
          </a:p>
          <a:p>
            <a:r>
              <a:rPr lang="cs-CZ" sz="2400" dirty="0"/>
              <a:t>Účast vědců z celého světa</a:t>
            </a:r>
          </a:p>
          <a:p>
            <a:r>
              <a:rPr lang="cs-CZ" sz="2400" dirty="0"/>
              <a:t>Vzorky z USA, Číny, Japonska, Keni, UK, Kanady</a:t>
            </a:r>
          </a:p>
          <a:p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F77AE0-7DD9-4D1B-BA8F-C5D2BD58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2870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22E8B-5A87-458E-A70A-940AFFEA2B2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7921010" cy="32408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 dirty="0" err="1"/>
              <a:t>Celogenomové</a:t>
            </a:r>
            <a:r>
              <a:rPr lang="cs-CZ" sz="2200" dirty="0"/>
              <a:t> asociační studie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Kombinace epidemiologické studie a nových možností </a:t>
            </a:r>
            <a:r>
              <a:rPr lang="cs-CZ" sz="2200" dirty="0" err="1"/>
              <a:t>genotypizace</a:t>
            </a:r>
            <a:endParaRPr lang="cs-CZ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Stanovují se desetitisíce až stovky tisíc SNP (imputace a LD)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Potřeba velikého souboru pacientů, tisíce, spíše desetitisíce pacientů (kontrolní skupina a pacienty s daným fenotypem)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Potřeba mít dobře popsaný fenotyp pacientů i kontrol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2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FBFACD-9C12-4DD0-82F5-E7DD32AA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400" dirty="0"/>
              <a:t>Genome-</a:t>
            </a:r>
            <a:r>
              <a:rPr lang="cs-CZ" sz="2400" dirty="0" err="1"/>
              <a:t>wide</a:t>
            </a:r>
            <a:r>
              <a:rPr lang="cs-CZ" sz="2400" dirty="0"/>
              <a:t> </a:t>
            </a:r>
            <a:r>
              <a:rPr lang="cs-CZ" sz="2400" dirty="0" err="1"/>
              <a:t>association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r>
              <a:rPr lang="cs-CZ" sz="2400" dirty="0"/>
              <a:t> (GWAS)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E6D2F60-A187-49CD-A719-D9F2472A5D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93B9C3-F701-44AA-9D34-D84B18682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050" y="1171576"/>
            <a:ext cx="2452950" cy="4140000"/>
          </a:xfrm>
          <a:prstGeom prst="rect">
            <a:avLst/>
          </a:prstGeom>
          <a:noFill/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A03259-1F33-49D7-8B40-044D6189C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693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A4372-286E-4B45-A470-66881B40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GWAS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FF4704D-0974-449E-A97B-802EBA9C2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52" y="1425219"/>
            <a:ext cx="4712781" cy="4140200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89F46E-127F-4B8B-93BF-291198D60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B709741-127A-4A02-AF7B-FD4EDDBAB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25219"/>
            <a:ext cx="4712781" cy="47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4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D1C7A-A19F-4409-8535-245C3C40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GWAS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A0D0B-0F75-4E5B-9245-254BE4BE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 hodnocení je potřeba velká výpočetní síla a skladovací kapacita (několik set GB na jednoho pacienta, cca 15 TB na 10 000 pacientů)</a:t>
            </a:r>
          </a:p>
          <a:p>
            <a:r>
              <a:rPr lang="cs-CZ" sz="2400" dirty="0"/>
              <a:t>Jako statisticky významné</a:t>
            </a:r>
          </a:p>
          <a:p>
            <a:pPr marL="72000" indent="0">
              <a:buNone/>
            </a:pPr>
            <a:r>
              <a:rPr lang="cs-CZ" sz="2400" dirty="0"/>
              <a:t>  se považuje P &lt;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5*10</a:t>
            </a:r>
            <a:r>
              <a:rPr lang="cs-CZ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-8  </a:t>
            </a:r>
            <a:r>
              <a:rPr lang="cs-CZ" sz="2400" dirty="0"/>
              <a:t> </a:t>
            </a:r>
          </a:p>
          <a:p>
            <a:r>
              <a:rPr lang="cs-CZ" sz="2400" dirty="0"/>
              <a:t>P hodnoty pro SNP mezi </a:t>
            </a:r>
          </a:p>
          <a:p>
            <a:pPr marL="72000" indent="0">
              <a:buNone/>
            </a:pPr>
            <a:r>
              <a:rPr lang="cs-CZ" sz="2400" dirty="0"/>
              <a:t> 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1*10</a:t>
            </a:r>
            <a:r>
              <a:rPr lang="cs-CZ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5*10</a:t>
            </a:r>
            <a:r>
              <a:rPr lang="cs-CZ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-8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replikují </a:t>
            </a:r>
          </a:p>
          <a:p>
            <a:pPr marL="72000" indent="0">
              <a:buNone/>
            </a:pPr>
            <a:r>
              <a:rPr lang="cs-CZ" sz="2400" dirty="0">
                <a:cs typeface="Times New Roman" panose="02020603050405020304" pitchFamily="18" charset="0"/>
              </a:rPr>
              <a:t>  pro možnou asociaci</a:t>
            </a: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FCFA8-8299-4C21-B32C-2F1B8A110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7" name="Obrázek 6" descr="Obsah obrázku text, psací potřeby, papírnictví&#10;&#10;Popis byl vytvořen automaticky">
            <a:extLst>
              <a:ext uri="{FF2B5EF4-FFF2-40B4-BE49-F238E27FC236}">
                <a16:creationId xmlns:a16="http://schemas.microsoft.com/office/drawing/2014/main" id="{B039F87E-06B0-4FC9-B489-6F70E70FD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6" y="2737315"/>
            <a:ext cx="7678723" cy="32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2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7E8464D-B054-4472-82A2-A00381A561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/>
            <a:r>
              <a:rPr lang="cs-CZ" sz="2400" dirty="0"/>
              <a:t>+</a:t>
            </a:r>
            <a:endParaRPr lang="cs-CZ" sz="36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25B94AE-D155-408E-ACA5-3B84EFEC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GWAS – výhody a nevýhody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225EDE-B9B6-4177-BD97-F96934BD01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r>
              <a:rPr lang="cs-CZ" sz="3600" dirty="0"/>
              <a:t>-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E51DDE-73D3-41B5-9367-E6DFCCBB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Velmi úspěšná metoda pro nalezení nových variant asociovaných s daným znakem</a:t>
            </a:r>
          </a:p>
          <a:p>
            <a:pPr lvl="1"/>
            <a:r>
              <a:rPr lang="cs-CZ" sz="1000" dirty="0"/>
              <a:t>Cca 40 000 SNP asociovaných s různými rysy (rakoviny, T2DM, anorexie, deprese, schizofrenie, BMI, nespavost,…)</a:t>
            </a:r>
          </a:p>
          <a:p>
            <a:r>
              <a:rPr lang="cs-CZ" sz="1800" dirty="0"/>
              <a:t>Mohou vést k objevu nových biologických mechanismů</a:t>
            </a:r>
          </a:p>
          <a:p>
            <a:pPr lvl="1"/>
            <a:r>
              <a:rPr lang="cs-CZ" sz="1000" dirty="0" err="1"/>
              <a:t>Rsp</a:t>
            </a:r>
            <a:r>
              <a:rPr lang="cs-CZ" sz="1000" dirty="0"/>
              <a:t>. studium nalezených SNP a jejich funkcí</a:t>
            </a:r>
          </a:p>
          <a:p>
            <a:r>
              <a:rPr lang="cs-CZ" sz="1800" dirty="0"/>
              <a:t>Široké klinické aplikace</a:t>
            </a:r>
          </a:p>
          <a:p>
            <a:pPr lvl="1"/>
            <a:r>
              <a:rPr lang="cs-CZ" sz="1000" dirty="0"/>
              <a:t>Identifikace rizikových skupin/pacientů</a:t>
            </a:r>
          </a:p>
          <a:p>
            <a:pPr lvl="1"/>
            <a:r>
              <a:rPr lang="cs-CZ" sz="1000" dirty="0"/>
              <a:t>Genetické rizikové skóre</a:t>
            </a:r>
          </a:p>
          <a:p>
            <a:r>
              <a:rPr lang="cs-CZ" sz="1800" dirty="0"/>
              <a:t>GWAS mohou poskytnou vysvětlení pro rozdílnost mezi různými etniky u komplexních znaků</a:t>
            </a:r>
          </a:p>
          <a:p>
            <a:pPr lvl="1"/>
            <a:r>
              <a:rPr lang="cs-CZ" sz="1000" dirty="0"/>
              <a:t>Např. T2DM</a:t>
            </a:r>
          </a:p>
          <a:p>
            <a:endParaRPr lang="cs-CZ" sz="1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E1E783-AA68-41BC-9D17-E46002138449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79" y="1690271"/>
            <a:ext cx="5610753" cy="4140000"/>
          </a:xfrm>
        </p:spPr>
        <p:txBody>
          <a:bodyPr/>
          <a:lstStyle/>
          <a:p>
            <a:r>
              <a:rPr lang="cs-CZ" sz="1800" dirty="0"/>
              <a:t>Každá varianta má sama o sobě malou vypovídající hodnotu</a:t>
            </a:r>
          </a:p>
          <a:p>
            <a:r>
              <a:rPr lang="cs-CZ" sz="1800" dirty="0"/>
              <a:t>Je třeba velikého souboru pacientů</a:t>
            </a:r>
          </a:p>
          <a:p>
            <a:pPr lvl="1"/>
            <a:r>
              <a:rPr lang="cs-CZ" sz="1000" dirty="0"/>
              <a:t>Kvůli vysokému nároku na statistický rozdíl</a:t>
            </a:r>
          </a:p>
          <a:p>
            <a:r>
              <a:rPr lang="cs-CZ" sz="1800" dirty="0"/>
              <a:t>Varianty asociované v GWAS představují jen zlomek celkové „dědičnosti“ komplexních chorob</a:t>
            </a:r>
          </a:p>
          <a:p>
            <a:pPr lvl="1"/>
            <a:r>
              <a:rPr lang="cs-CZ" sz="1000" dirty="0"/>
              <a:t>Odhady, že SNP odhalí cca 1/3 – 2/3 celkové dědičnosti </a:t>
            </a:r>
            <a:r>
              <a:rPr lang="cs-CZ" sz="1000" dirty="0" err="1"/>
              <a:t>kompl</a:t>
            </a:r>
            <a:r>
              <a:rPr lang="cs-CZ" sz="1000" dirty="0"/>
              <a:t>. chorob </a:t>
            </a:r>
          </a:p>
          <a:p>
            <a:r>
              <a:rPr lang="cs-CZ" sz="1800" dirty="0"/>
              <a:t>GWAS označují pouze </a:t>
            </a:r>
            <a:r>
              <a:rPr lang="cs-CZ" sz="1800" dirty="0" err="1"/>
              <a:t>lokus</a:t>
            </a:r>
            <a:r>
              <a:rPr lang="cs-CZ" sz="1800" dirty="0"/>
              <a:t> asociovaný se znakem</a:t>
            </a:r>
          </a:p>
          <a:p>
            <a:pPr lvl="1"/>
            <a:r>
              <a:rPr lang="cs-CZ" sz="1000" dirty="0"/>
              <a:t>Pro identifikaci kauzálních variant je třeba provést další kroky</a:t>
            </a:r>
          </a:p>
          <a:p>
            <a:r>
              <a:rPr lang="cs-CZ" sz="1800" dirty="0"/>
              <a:t>Nemohou nalézt všechny varianty asociované s daným znakem</a:t>
            </a:r>
          </a:p>
          <a:p>
            <a:pPr lvl="1"/>
            <a:r>
              <a:rPr lang="cs-CZ" sz="1000" dirty="0"/>
              <a:t>Problém s nalezením běžných variant s malým účinkem nebo velmi vzácných variant s velkým účinkem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730B500-F27C-408A-BDCD-6689F62F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5741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2556132-4D80-4ABE-8C6F-9AB28701A5A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/>
            <a:r>
              <a:rPr lang="cs-CZ" sz="2000" dirty="0"/>
              <a:t>+</a:t>
            </a:r>
            <a:endParaRPr lang="cs-CZ" sz="32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9AB7D83-BFA6-40DB-8ACF-16E4F7F5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GWAS – výhody a nevýhody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2EEE5E-2991-4BF9-A08F-663D16651F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r>
              <a:rPr lang="cs-CZ" sz="2000" dirty="0"/>
              <a:t>-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6C3449-9C96-42F7-94CE-3FF9B865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Jsou schopny nalézt varianty s nízkou frekvencí výskytu</a:t>
            </a:r>
          </a:p>
          <a:p>
            <a:pPr lvl="1"/>
            <a:r>
              <a:rPr lang="cs-CZ" sz="1000" dirty="0"/>
              <a:t>Čím větší soubor, tím vzácnější varianty lze nalézt a asociovat</a:t>
            </a:r>
          </a:p>
          <a:p>
            <a:r>
              <a:rPr lang="cs-CZ" sz="1800" dirty="0"/>
              <a:t>Data se dají využít i jinak než identifikaci genů</a:t>
            </a:r>
          </a:p>
          <a:p>
            <a:pPr lvl="1"/>
            <a:r>
              <a:rPr lang="cs-CZ" sz="1000" dirty="0"/>
              <a:t>Určení předků, odhadnutí místa narození, forenzní analýza, určení otcovství,…</a:t>
            </a:r>
          </a:p>
          <a:p>
            <a:r>
              <a:rPr lang="cs-CZ" sz="1800" dirty="0"/>
              <a:t>Data se snadno sdílí přes veřejné databáze</a:t>
            </a:r>
          </a:p>
          <a:p>
            <a:r>
              <a:rPr lang="cs-CZ" sz="1800" dirty="0"/>
              <a:t>Data doposud prezentovaná představují jen špičku ledovce</a:t>
            </a:r>
          </a:p>
          <a:p>
            <a:pPr lvl="1"/>
            <a:r>
              <a:rPr lang="cs-CZ" sz="1000" dirty="0"/>
              <a:t>Čím více dat o pacientech a větší soubory, tím přesnější informace budeme schopni zjistit</a:t>
            </a:r>
          </a:p>
          <a:p>
            <a:r>
              <a:rPr lang="cs-CZ" sz="1800" dirty="0"/>
              <a:t>Jedná se o spolehlivou genotypizační technologii</a:t>
            </a:r>
          </a:p>
          <a:p>
            <a:r>
              <a:rPr lang="cs-CZ" sz="1800" dirty="0"/>
              <a:t>Relativně levná metoda (poměr cena/výkon)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780201-31E1-4736-8CBF-073F8C8505D1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sz="1800" dirty="0" err="1"/>
              <a:t>Population</a:t>
            </a:r>
            <a:r>
              <a:rPr lang="cs-CZ" sz="1800" dirty="0"/>
              <a:t> </a:t>
            </a:r>
            <a:r>
              <a:rPr lang="cs-CZ" sz="1800" dirty="0" err="1"/>
              <a:t>stratification</a:t>
            </a:r>
            <a:endParaRPr lang="cs-CZ" sz="1800" dirty="0"/>
          </a:p>
          <a:p>
            <a:pPr lvl="1"/>
            <a:r>
              <a:rPr lang="cs-CZ" sz="1000" dirty="0"/>
              <a:t>Rozdíl ve frekvenci jednotlivých alel mezi pacienty a kontrolami může být způsoben rozdílnými předky spíše než asociací genu s chorobou</a:t>
            </a:r>
          </a:p>
          <a:p>
            <a:r>
              <a:rPr lang="cs-CZ" sz="1800" dirty="0"/>
              <a:t>Omezená klinicky prediktivní schopnost</a:t>
            </a:r>
          </a:p>
          <a:p>
            <a:pPr lvl="1"/>
            <a:r>
              <a:rPr lang="cs-CZ" sz="1000" dirty="0"/>
              <a:t>Málo kdy lze díky konkrétní variantě spolehlivě předpovídat nemoc</a:t>
            </a:r>
          </a:p>
          <a:p>
            <a:pPr lvl="1"/>
            <a:r>
              <a:rPr lang="cs-CZ" sz="1000" dirty="0"/>
              <a:t>Viz GRS</a:t>
            </a:r>
          </a:p>
          <a:p>
            <a:r>
              <a:rPr lang="cs-CZ" sz="1800" dirty="0"/>
              <a:t>Potřeba znát genetický základ zkoumané populace</a:t>
            </a:r>
          </a:p>
          <a:p>
            <a:pPr lvl="1"/>
            <a:r>
              <a:rPr lang="cs-CZ" sz="1000" dirty="0"/>
              <a:t>LD se může lišit mezi jednotlivými etniky – potřebuji znát genom dané populace</a:t>
            </a:r>
          </a:p>
          <a:p>
            <a:pPr lvl="1"/>
            <a:r>
              <a:rPr lang="cs-CZ" sz="1000" dirty="0"/>
              <a:t>Problém např. u Indiánů, ostrovních národů v Pacifiku, Pygmejů</a:t>
            </a:r>
          </a:p>
          <a:p>
            <a:r>
              <a:rPr lang="cs-CZ" sz="1800" dirty="0"/>
              <a:t>Neberou v potaz interakci gen-prostředí</a:t>
            </a:r>
          </a:p>
          <a:p>
            <a:r>
              <a:rPr lang="cs-CZ" sz="1800" dirty="0"/>
              <a:t>Potřeba pracovat s velkým týmem, s různou specializací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29ADC8-9BD1-4BE1-8903-149C0EC12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6307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394A8-57A2-4B82-900F-BB4B203C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říkají konkrétní studie?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06355E-BCD7-4D4E-A145-6583CF071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První GWAS zkoumající kazivost zubů u dětí</a:t>
            </a:r>
          </a:p>
          <a:p>
            <a:r>
              <a:rPr lang="cs-CZ" sz="2400" dirty="0"/>
              <a:t>1305 dětí ve věku 3-12 let</a:t>
            </a:r>
          </a:p>
          <a:p>
            <a:r>
              <a:rPr lang="cs-CZ" sz="2400" dirty="0"/>
              <a:t>Genotypizováno 580 000 SNPs, pomocí imputace dohromady 1,4 M SNPs</a:t>
            </a:r>
          </a:p>
          <a:p>
            <a:r>
              <a:rPr lang="cs-CZ" sz="2400" dirty="0"/>
              <a:t>Žádné signifikantní SNP nenalezeny</a:t>
            </a:r>
          </a:p>
          <a:p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A43638-20D2-4EC1-83C1-5D7A71414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2DFB16-14FD-4279-B768-16F401F7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170" y="3575382"/>
            <a:ext cx="5562299" cy="2256618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435815F8-2656-4501-B097-FE989EA11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5" y="3915186"/>
            <a:ext cx="3777905" cy="22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80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5F840-45A8-4596-BB6A-BDEA280F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Shaffer</a:t>
            </a:r>
            <a:r>
              <a:rPr lang="cs-CZ" dirty="0"/>
              <a:t> et al.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D3021-F9DD-4559-925A-CCC2D0435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Žádné signifikantní SNP nenalezeny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E2885B-EA08-40B0-B2A1-DB30BBF24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F039C12-A48B-4819-BFFB-2163171E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70" y="1248541"/>
            <a:ext cx="5997985" cy="44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B9AA4-A75B-4679-8FA1-012F45C6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Shaffer</a:t>
            </a:r>
            <a:r>
              <a:rPr lang="cs-CZ" dirty="0"/>
              <a:t> et al.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A3504-360A-44A5-B2BD-75CD1FC4D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920 participantů ve věku 18-75 let</a:t>
            </a:r>
          </a:p>
          <a:p>
            <a:r>
              <a:rPr lang="cs-CZ" sz="2400" dirty="0"/>
              <a:t>520 000 SNPs</a:t>
            </a:r>
          </a:p>
          <a:p>
            <a:r>
              <a:rPr lang="cs-CZ" sz="2400" dirty="0"/>
              <a:t>Pacienti rozděleni podle DMFS (</a:t>
            </a:r>
            <a:r>
              <a:rPr lang="cs-CZ" sz="2400" dirty="0" err="1"/>
              <a:t>decay-missing-filled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index)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061CC5-4C97-4189-AD2B-532101181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403AD1D-D7CE-4FE7-A111-4BA91811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25" y="3412650"/>
            <a:ext cx="68103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7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2DB01-8FEC-4CD7-8893-EA2F5A9C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84ECB-F09A-48F2-BF65-439332CA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Vymezení pojmů</a:t>
            </a:r>
          </a:p>
          <a:p>
            <a:r>
              <a:rPr lang="cs-CZ" sz="2400" dirty="0"/>
              <a:t>Projekt lidského genomu</a:t>
            </a:r>
          </a:p>
          <a:p>
            <a:r>
              <a:rPr lang="cs-CZ" sz="2400" dirty="0" err="1"/>
              <a:t>HapMap</a:t>
            </a:r>
            <a:endParaRPr lang="cs-CZ" sz="2400" dirty="0"/>
          </a:p>
          <a:p>
            <a:r>
              <a:rPr lang="cs-CZ" sz="2400" dirty="0"/>
              <a:t>GWAS</a:t>
            </a:r>
          </a:p>
          <a:p>
            <a:r>
              <a:rPr lang="cs-CZ" sz="2400" dirty="0"/>
              <a:t>GWAS a nemoci dutiny ústní</a:t>
            </a:r>
          </a:p>
          <a:p>
            <a:r>
              <a:rPr lang="cs-CZ" sz="2400" dirty="0"/>
              <a:t>GRS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8EC5A9-71AD-4EEC-9873-FFADF3092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458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889AF-A87A-4EA3-A242-1A371FA4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CBB3C-72A2-42AD-A9F5-3C1DBDC02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Celkem 2 signifikantní </a:t>
            </a:r>
            <a:r>
              <a:rPr lang="cs-CZ" sz="2000" dirty="0" err="1"/>
              <a:t>lokusy</a:t>
            </a:r>
            <a:endParaRPr lang="cs-CZ" sz="2000" dirty="0"/>
          </a:p>
          <a:p>
            <a:pPr lvl="1"/>
            <a:r>
              <a:rPr lang="cs-CZ" sz="1400" dirty="0"/>
              <a:t>AJAP1 – podílí se na vývoji zubů společně s MMP</a:t>
            </a:r>
          </a:p>
          <a:p>
            <a:pPr lvl="1"/>
            <a:r>
              <a:rPr lang="cs-CZ" sz="1400" dirty="0"/>
              <a:t>LYZL2 – lysozyme-</a:t>
            </a:r>
            <a:r>
              <a:rPr lang="cs-CZ" sz="1400" dirty="0" err="1"/>
              <a:t>like</a:t>
            </a:r>
            <a:r>
              <a:rPr lang="cs-CZ" sz="1400" dirty="0"/>
              <a:t> gene, bakteriolytický faktor</a:t>
            </a:r>
          </a:p>
          <a:p>
            <a:r>
              <a:rPr lang="cs-CZ" sz="2000" dirty="0"/>
              <a:t>Dalších 31 „podezřelých“ </a:t>
            </a:r>
            <a:r>
              <a:rPr lang="cs-CZ" sz="2000" dirty="0" err="1"/>
              <a:t>lokusů</a:t>
            </a: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C47113-F115-4844-A1F0-DC7D5981E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B87825-2A9C-46C3-9DFB-04E208035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1" y="0"/>
            <a:ext cx="501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9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36E4E-EBC3-4678-B9B7-A01C47EB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Zeng</a:t>
            </a:r>
            <a:r>
              <a:rPr lang="cs-CZ" dirty="0"/>
              <a:t> et al.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421E9-F471-40C5-B8E2-971DBF1A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Dva soubory 1006 dětí ve věku 3-12 (SM) a 979 dětí ve věku 4-14 (PF)</a:t>
            </a:r>
          </a:p>
          <a:p>
            <a:pPr lvl="1"/>
            <a:r>
              <a:rPr lang="cs-CZ" sz="1200" dirty="0"/>
              <a:t>Autoři rozdělili DMFS na dva fenotypy – s hladkým povrchem zubů a zuby s </a:t>
            </a:r>
            <a:r>
              <a:rPr lang="cs-CZ" sz="1200" dirty="0" err="1"/>
              <a:t>fisuramy</a:t>
            </a:r>
            <a:endParaRPr lang="cs-CZ" sz="1200" dirty="0"/>
          </a:p>
          <a:p>
            <a:r>
              <a:rPr lang="cs-CZ" sz="2000" dirty="0"/>
              <a:t>Genotypizováno 530 000 SNPs, s imputací 1 200 000 SNPs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02A675-36B4-4AFC-8AB4-E75C3340A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0DC107-3B50-4CAA-9BFD-ADC1699E8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25" y="3499476"/>
            <a:ext cx="71151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3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5C583-4F64-43A8-856C-FB64CD7C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90FE3-1A40-4061-A868-06C11E1FE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U PF skupiny byl asociován</a:t>
            </a:r>
          </a:p>
          <a:p>
            <a:pPr marL="72000" indent="0">
              <a:buNone/>
            </a:pPr>
            <a:r>
              <a:rPr lang="cs-CZ" sz="2000" dirty="0"/>
              <a:t>  gen KPNA4</a:t>
            </a:r>
          </a:p>
          <a:p>
            <a:r>
              <a:rPr lang="cs-CZ" sz="2000" dirty="0"/>
              <a:t>U SM skupiny nebyla nalezena</a:t>
            </a:r>
          </a:p>
          <a:p>
            <a:pPr marL="72000" indent="0">
              <a:buNone/>
            </a:pPr>
            <a:r>
              <a:rPr lang="cs-CZ" sz="2000" dirty="0"/>
              <a:t>   žádná asociace </a:t>
            </a:r>
          </a:p>
          <a:p>
            <a:r>
              <a:rPr lang="cs-CZ" sz="2000" dirty="0"/>
              <a:t>Dalších 5 podezřelých </a:t>
            </a:r>
            <a:r>
              <a:rPr lang="cs-CZ" sz="2000" dirty="0" err="1"/>
              <a:t>lokusů</a:t>
            </a: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D41787-B621-495D-BD2D-E3FF06360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71D6A5-4B14-4612-868D-6A8A447E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96" y="1593908"/>
            <a:ext cx="6367964" cy="52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0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9D923-5E84-4A8C-A1B5-72DE03C9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Shungin</a:t>
            </a:r>
            <a:r>
              <a:rPr lang="cs-CZ" dirty="0"/>
              <a:t> et al.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1EA767-59F1-4569-8F60-FB88D6DCD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Využití dvou </a:t>
            </a:r>
            <a:r>
              <a:rPr lang="cs-CZ" sz="2000" dirty="0" err="1"/>
              <a:t>biobank</a:t>
            </a:r>
            <a:r>
              <a:rPr lang="cs-CZ" sz="2000" dirty="0"/>
              <a:t> – UKB a GLIDE (Gene-lifestyle </a:t>
            </a:r>
            <a:r>
              <a:rPr lang="cs-CZ" sz="2000" dirty="0" err="1"/>
              <a:t>interactions</a:t>
            </a:r>
            <a:r>
              <a:rPr lang="cs-CZ" sz="2000" dirty="0"/>
              <a:t> in </a:t>
            </a:r>
            <a:r>
              <a:rPr lang="cs-CZ" sz="2000" dirty="0" err="1"/>
              <a:t>dental</a:t>
            </a:r>
            <a:r>
              <a:rPr lang="cs-CZ" sz="2000" dirty="0"/>
              <a:t> </a:t>
            </a:r>
            <a:r>
              <a:rPr lang="cs-CZ" sz="2000" dirty="0" err="1"/>
              <a:t>endpoints</a:t>
            </a:r>
            <a:r>
              <a:rPr lang="cs-CZ" sz="2000" dirty="0"/>
              <a:t>)</a:t>
            </a:r>
          </a:p>
          <a:p>
            <a:pPr lvl="1"/>
            <a:r>
              <a:rPr lang="cs-CZ" sz="1200" dirty="0"/>
              <a:t>Dohromady přes 500 000 pacientů</a:t>
            </a:r>
          </a:p>
          <a:p>
            <a:r>
              <a:rPr lang="cs-CZ" sz="2000" dirty="0" err="1"/>
              <a:t>Genotypyzováno</a:t>
            </a:r>
            <a:r>
              <a:rPr lang="cs-CZ" sz="2000" dirty="0"/>
              <a:t> cca 500 000 SNP + imputace (dohromady cca 8,9M SNPs)</a:t>
            </a:r>
          </a:p>
          <a:p>
            <a:r>
              <a:rPr lang="cs-CZ" sz="2000" dirty="0"/>
              <a:t>Celkem asociováno 47 nových variant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271A4-E6EE-4D2B-B8CA-2572967B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08F4E0-8DCD-4570-B73A-EE239509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62" y="3677653"/>
            <a:ext cx="6405038" cy="21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6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FC1DC-D906-4264-BA7E-E26DC334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Genetické/polygenní rizikové skóre (GRS/PRS)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C2A24-15B2-4FAA-8B13-F49044545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Číslo, které vyjadřuje riziko sledovaného fenotypu</a:t>
            </a:r>
          </a:p>
          <a:p>
            <a:r>
              <a:rPr lang="cs-CZ" dirty="0"/>
              <a:t>Vážené a nevážené GRS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C31524-C7A2-4AE1-81CC-22FEF4052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2C9233-CA0E-4BE1-B5C0-CE19538E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801"/>
            <a:ext cx="7485714" cy="2380952"/>
          </a:xfrm>
          <a:prstGeom prst="rect">
            <a:avLst/>
          </a:prstGeom>
        </p:spPr>
      </p:pic>
      <p:pic>
        <p:nvPicPr>
          <p:cNvPr id="11" name="Zástupný obsah 6">
            <a:extLst>
              <a:ext uri="{FF2B5EF4-FFF2-40B4-BE49-F238E27FC236}">
                <a16:creationId xmlns:a16="http://schemas.microsoft.com/office/drawing/2014/main" id="{8D60B259-A30D-477D-BCD8-BD0508F8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98" y="2293999"/>
            <a:ext cx="5087402" cy="22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64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940C9-1668-4A1B-87E8-01A09E66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Genetické/polygenní rizikové skóre (GRS/PRS)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9BC131E-8CCE-429F-8ABE-57C9F5CF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89" y="1774077"/>
            <a:ext cx="8225987" cy="4638646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C69073-6954-48A6-A221-4D76D3D13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96718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4D0268E-9894-4F00-ABE9-9CD6DA4B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Vzali 40 nejsilněji asociovaných SNP z </a:t>
            </a:r>
            <a:r>
              <a:rPr lang="cs-CZ" sz="2000" dirty="0" err="1"/>
              <a:t>GWASu</a:t>
            </a:r>
            <a:r>
              <a:rPr lang="cs-CZ" sz="2000" dirty="0"/>
              <a:t> a sestavili nevážené GRS</a:t>
            </a:r>
          </a:p>
          <a:p>
            <a:pPr lvl="1"/>
            <a:r>
              <a:rPr lang="cs-CZ" sz="1200" dirty="0"/>
              <a:t>Teoretické hodnoty 0-80, průměr byl 37,1 ± 3,9; rozmezí 24 – 52</a:t>
            </a:r>
          </a:p>
          <a:p>
            <a:pPr lvl="1"/>
            <a:r>
              <a:rPr lang="cs-CZ" sz="1200" dirty="0"/>
              <a:t>Evropsko-americká populace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199C3F-5F91-42D2-A6E7-3F9E0DD9C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F4AB1D-691F-40C3-9B9A-A8C8863D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Morelli et al.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BA1B45-DA8C-4A99-A5EC-F9480A0BC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079DF3-74EC-454D-9F7E-C0D0F3DC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47" y="3292456"/>
            <a:ext cx="7200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10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034C1-F9A1-4B2F-A2A9-AE6C4724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7B1B32-5164-445C-8F88-AF619824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D373AB9-FB5F-4C26-8603-493DBD5A8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D452528-6718-49AD-BBEE-94E532926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3" y="0"/>
            <a:ext cx="6027854" cy="6858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A1F51AD-A614-4FE1-862A-DEF1A27E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533" y="838462"/>
            <a:ext cx="5952467" cy="4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46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75B5B-5DA9-4583-AB4A-338CFB70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Morelli et al.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7D0B06-A8DA-4EC0-B0DD-2E0EB47A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Sami autoři uvádějí tři důvody, proč toto skóre je třeba i dále upravit </a:t>
            </a:r>
          </a:p>
          <a:p>
            <a:pPr lvl="1"/>
            <a:r>
              <a:rPr lang="cs-CZ" sz="1600" dirty="0"/>
              <a:t>SNP použité v této studii byli asociované pouze na jedné kohortě pacientů – nemusí tedy platit pro všechna etnika, na jiné kohortě. Pro zavedení do praxe je potřeba nejprve zvalidovat a zreplikovat výsledky.</a:t>
            </a:r>
          </a:p>
          <a:p>
            <a:pPr lvl="1"/>
            <a:r>
              <a:rPr lang="cs-CZ" sz="1600" dirty="0"/>
              <a:t>Participanti jen v středním věku, s Evropsko-Americkými předky</a:t>
            </a:r>
          </a:p>
          <a:p>
            <a:pPr lvl="1"/>
            <a:r>
              <a:rPr lang="cs-CZ" sz="1600" dirty="0"/>
              <a:t>Další faktory, jiné než genetické, se účastní na rozvoji nemoci v dutině ústní (návyky, socioekonomický status, přístup k zubní péči,…)</a:t>
            </a:r>
          </a:p>
          <a:p>
            <a:pPr lvl="1"/>
            <a:endParaRPr lang="cs-CZ" sz="1600" dirty="0"/>
          </a:p>
          <a:p>
            <a:r>
              <a:rPr lang="cs-CZ" sz="2400" dirty="0"/>
              <a:t>Snaha vytvořit univerzální GRS, které by bylo schopno určit jedince s větší predispozicí pro danou nemoc. Tito jedinci by byli pod častější kontrolou svého lékaře, mohou upravit návyky,…</a:t>
            </a:r>
          </a:p>
          <a:p>
            <a:pPr lvl="1"/>
            <a:endParaRPr lang="cs-CZ" sz="1600" dirty="0"/>
          </a:p>
          <a:p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770496-EDAD-49F1-857A-1F552399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37073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6AD3-AF8C-4986-A2CD-890CC558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754AF-0178-4D2D-A198-F071E30A8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Shrnutí před </a:t>
            </a:r>
            <a:r>
              <a:rPr lang="cs-CZ" dirty="0" err="1"/>
              <a:t>GWASové</a:t>
            </a:r>
            <a:r>
              <a:rPr lang="cs-CZ" dirty="0"/>
              <a:t> éry</a:t>
            </a:r>
          </a:p>
          <a:p>
            <a:r>
              <a:rPr lang="cs-CZ" dirty="0"/>
              <a:t>Co to jsou GWAS, jaké jsou jejich výhody a nevýhody</a:t>
            </a:r>
          </a:p>
          <a:p>
            <a:r>
              <a:rPr lang="cs-CZ" dirty="0"/>
              <a:t>Shrnutí recentních GWAS studií</a:t>
            </a:r>
          </a:p>
          <a:p>
            <a:r>
              <a:rPr lang="cs-CZ" dirty="0"/>
              <a:t>Využití informací z GWAS pro tvorbu GRS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C50B01-2288-4CFD-8AE7-AA8B05ADB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944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57364-2504-480D-A935-CF1D08C1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pojmů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1474F1-3065-4A16-A9CB-5621CEDF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Alela</a:t>
            </a:r>
          </a:p>
          <a:p>
            <a:r>
              <a:rPr lang="cs-CZ" sz="2000" dirty="0" err="1"/>
              <a:t>Lokus</a:t>
            </a:r>
            <a:endParaRPr lang="cs-CZ" sz="2000" dirty="0"/>
          </a:p>
          <a:p>
            <a:r>
              <a:rPr lang="cs-CZ" sz="2000" dirty="0"/>
              <a:t>Single </a:t>
            </a:r>
            <a:r>
              <a:rPr lang="cs-CZ" sz="2000" dirty="0" err="1"/>
              <a:t>nucleotide</a:t>
            </a:r>
            <a:r>
              <a:rPr lang="cs-CZ" sz="2000" dirty="0"/>
              <a:t> </a:t>
            </a:r>
            <a:r>
              <a:rPr lang="cs-CZ" sz="2000" dirty="0" err="1"/>
              <a:t>polymorphism</a:t>
            </a:r>
            <a:r>
              <a:rPr lang="cs-CZ" sz="2000" dirty="0"/>
              <a:t> (SNP) </a:t>
            </a:r>
          </a:p>
          <a:p>
            <a:r>
              <a:rPr lang="cs-CZ" sz="2000" dirty="0" err="1"/>
              <a:t>Haplotyp</a:t>
            </a:r>
            <a:endParaRPr lang="cs-CZ" sz="2000" dirty="0"/>
          </a:p>
          <a:p>
            <a:r>
              <a:rPr lang="cs-CZ" sz="2000" dirty="0" err="1"/>
              <a:t>Linkage</a:t>
            </a:r>
            <a:r>
              <a:rPr lang="cs-CZ" sz="2000" dirty="0"/>
              <a:t> </a:t>
            </a:r>
            <a:r>
              <a:rPr lang="cs-CZ" sz="2000" dirty="0" err="1"/>
              <a:t>disequilibrium</a:t>
            </a:r>
            <a:r>
              <a:rPr lang="cs-CZ" sz="2000" dirty="0"/>
              <a:t> (LD)</a:t>
            </a:r>
          </a:p>
          <a:p>
            <a:r>
              <a:rPr lang="cs-CZ" sz="2000" dirty="0"/>
              <a:t>Imputace</a:t>
            </a:r>
          </a:p>
          <a:p>
            <a:r>
              <a:rPr lang="cs-CZ" sz="2000" dirty="0"/>
              <a:t>Genome </a:t>
            </a:r>
            <a:r>
              <a:rPr lang="cs-CZ" sz="2000" dirty="0" err="1"/>
              <a:t>wide</a:t>
            </a:r>
            <a:r>
              <a:rPr lang="cs-CZ" sz="2000" dirty="0"/>
              <a:t> </a:t>
            </a:r>
            <a:r>
              <a:rPr lang="cs-CZ" sz="2000" dirty="0" err="1"/>
              <a:t>association</a:t>
            </a:r>
            <a:r>
              <a:rPr lang="cs-CZ" sz="2000" dirty="0"/>
              <a:t> </a:t>
            </a:r>
            <a:r>
              <a:rPr lang="cs-CZ" sz="2000" dirty="0" err="1"/>
              <a:t>studies</a:t>
            </a:r>
            <a:r>
              <a:rPr lang="cs-CZ" sz="2000" dirty="0"/>
              <a:t> (GWAS)</a:t>
            </a:r>
          </a:p>
          <a:p>
            <a:r>
              <a:rPr lang="cs-CZ" sz="2000" dirty="0" err="1"/>
              <a:t>Genetic</a:t>
            </a:r>
            <a:r>
              <a:rPr lang="cs-CZ" sz="2000" dirty="0"/>
              <a:t> risk </a:t>
            </a:r>
            <a:r>
              <a:rPr lang="cs-CZ" sz="2000" dirty="0" err="1"/>
              <a:t>score</a:t>
            </a:r>
            <a:r>
              <a:rPr lang="cs-CZ" sz="2000" dirty="0"/>
              <a:t> (GRS)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B955B-E8FE-4A5A-9835-8D6CA2C9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32664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B317B-79B2-474A-A4D9-F8F6521A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	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A60F22E-B3AD-4241-8E2D-E3E0D1AE4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358900"/>
            <a:ext cx="2853381" cy="4140200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6A3437-30DD-4480-B541-B0A7451EC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7705DD9-9BC2-444A-81A2-5D0B52132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431" y="1358900"/>
            <a:ext cx="3028950" cy="40005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26BF6F4-8ED0-4589-86A6-4F630B5AC8CE}"/>
              </a:ext>
            </a:extLst>
          </p:cNvPr>
          <p:cNvSpPr txBox="1"/>
          <p:nvPr/>
        </p:nvSpPr>
        <p:spPr>
          <a:xfrm>
            <a:off x="7064943" y="1251284"/>
            <a:ext cx="4812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Příběhy vědy: rakovina</a:t>
            </a:r>
          </a:p>
          <a:p>
            <a:pPr algn="l"/>
            <a:r>
              <a:rPr lang="cs-CZ" sz="2800" dirty="0">
                <a:latin typeface="+mn-lt"/>
              </a:rPr>
              <a:t>Bi0001</a:t>
            </a:r>
          </a:p>
          <a:p>
            <a:pPr algn="l"/>
            <a:r>
              <a:rPr lang="cs-CZ" sz="2800" dirty="0">
                <a:latin typeface="+mn-lt"/>
              </a:rPr>
              <a:t>Příběhy vědy: gen</a:t>
            </a:r>
          </a:p>
          <a:p>
            <a:pPr algn="l"/>
            <a:r>
              <a:rPr lang="cs-CZ" sz="2800" dirty="0">
                <a:latin typeface="+mn-lt"/>
              </a:rPr>
              <a:t>Bi0002</a:t>
            </a:r>
          </a:p>
          <a:p>
            <a:pPr algn="l"/>
            <a:r>
              <a:rPr lang="cs-CZ" sz="2800" dirty="0">
                <a:latin typeface="+mn-lt"/>
              </a:rPr>
              <a:t>https://www.ceskatelevize.cz/porady/10441294653-hyde-park-civilizace/220411058090919/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16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633BC-D8ED-46DD-AA6C-5314EAB3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Alela a </a:t>
            </a:r>
            <a:r>
              <a:rPr lang="cs-CZ" dirty="0" err="1"/>
              <a:t>lokus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36E2F2-DAB8-4E55-9E75-4FACBA9A8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Alela je konkrétní varianta genu</a:t>
            </a:r>
          </a:p>
          <a:p>
            <a:r>
              <a:rPr lang="cs-CZ" dirty="0" err="1"/>
              <a:t>Lokus</a:t>
            </a:r>
            <a:r>
              <a:rPr lang="cs-CZ" dirty="0"/>
              <a:t> je konkrétní pozice na chromozomu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7D71F4-4AEC-41F3-B1C1-92DD84D93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9ACCBC-FA6C-4333-A53B-988C3DBF1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91" y="1026000"/>
            <a:ext cx="3471609" cy="47340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3A9CAFE-352A-4102-A620-CBDF3AC4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3307587"/>
            <a:ext cx="741904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1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DA81B-2496-46AF-BE70-E3BBED2C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</a:t>
            </a:r>
            <a:r>
              <a:rPr lang="cs-CZ" dirty="0" err="1"/>
              <a:t>nucleotide</a:t>
            </a:r>
            <a:r>
              <a:rPr lang="cs-CZ" dirty="0"/>
              <a:t> </a:t>
            </a:r>
            <a:r>
              <a:rPr lang="cs-CZ" dirty="0" err="1"/>
              <a:t>polymorphism</a:t>
            </a:r>
            <a:r>
              <a:rPr lang="cs-CZ" dirty="0"/>
              <a:t> (SNP)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6F4403-040C-488A-80B2-9804C13EF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14D8E2-571D-4C58-B9FF-38F5703BB888}"/>
              </a:ext>
            </a:extLst>
          </p:cNvPr>
          <p:cNvSpPr txBox="1"/>
          <p:nvPr/>
        </p:nvSpPr>
        <p:spPr>
          <a:xfrm>
            <a:off x="720000" y="4749282"/>
            <a:ext cx="10924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Jedná se o jednobodovou záměnu nukleotidu s frekvencí v populaci větší než 1%. Tato záměna může a nemusí mít vliv na funkci genu/proteinu.</a:t>
            </a:r>
          </a:p>
        </p:txBody>
      </p:sp>
      <p:pic>
        <p:nvPicPr>
          <p:cNvPr id="14" name="Zástupný obsah 13" descr="Obsah obrázku text, savci&#10;&#10;Popis byl vytvořen automaticky">
            <a:extLst>
              <a:ext uri="{FF2B5EF4-FFF2-40B4-BE49-F238E27FC236}">
                <a16:creationId xmlns:a16="http://schemas.microsoft.com/office/drawing/2014/main" id="{1C29F9EA-47DE-421E-829B-804C027EC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24" y="1312161"/>
            <a:ext cx="3808092" cy="339026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F61ABDE-E865-40C4-B5A9-969B56C93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76" y="2284130"/>
            <a:ext cx="741904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6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FAFEA-56BF-4B81-B0D2-3C433583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Haplotyp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9465A-2EDC-4348-BF3F-402C5045A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8294"/>
            <a:ext cx="10753200" cy="4553706"/>
          </a:xfrm>
        </p:spPr>
        <p:txBody>
          <a:bodyPr/>
          <a:lstStyle/>
          <a:p>
            <a:r>
              <a:rPr lang="cs-CZ" sz="2400" dirty="0"/>
              <a:t>Jedná se o kombinaci alel na různých místech </a:t>
            </a:r>
          </a:p>
          <a:p>
            <a:pPr marL="72000" indent="0">
              <a:buNone/>
            </a:pPr>
            <a:r>
              <a:rPr lang="cs-CZ" sz="2400" dirty="0"/>
              <a:t>  DNA (jednom chromozomu nebo jeho oblasti), </a:t>
            </a:r>
          </a:p>
          <a:p>
            <a:pPr marL="72000" indent="0">
              <a:buNone/>
            </a:pPr>
            <a:r>
              <a:rPr lang="cs-CZ" sz="2400" dirty="0"/>
              <a:t>  které se dědí společně</a:t>
            </a:r>
          </a:p>
          <a:p>
            <a:r>
              <a:rPr lang="cs-CZ" sz="2400" dirty="0"/>
              <a:t>Kombinace SNP, které se společně dědí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F16AEA-1714-4CB8-8AD9-1BF52F845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499A36D-4FB8-4F93-A0A1-0F296A21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01" y="2927359"/>
            <a:ext cx="8459413" cy="390300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E003E24-2F70-4DB8-829F-A708395AE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061" y="4042608"/>
            <a:ext cx="4729939" cy="18961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3E3761-B490-47AB-B4A7-B572764A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04" y="84379"/>
            <a:ext cx="4693151" cy="31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D5FFB-7BE6-432C-964F-60CDA3F6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Linkage</a:t>
            </a:r>
            <a:r>
              <a:rPr lang="cs-CZ" dirty="0"/>
              <a:t> </a:t>
            </a:r>
            <a:r>
              <a:rPr lang="cs-CZ" sz="4000" dirty="0" err="1"/>
              <a:t>disequilibrium</a:t>
            </a:r>
            <a:r>
              <a:rPr lang="cs-CZ" dirty="0"/>
              <a:t> (LD) a imputace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4E74C3-7FC0-4C3E-B349-2DC17869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Česky - vazbová nerovnováha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8B3230-A8BF-48AE-9B9D-F3684228B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3C9567-3167-47DA-A76C-C6C0F3C9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82" y="2362547"/>
            <a:ext cx="8378025" cy="38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631D4-6C34-430D-8F67-CB72EDBC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lidského genomu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AEC99C-5E74-4620-B667-66EFDC91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Projekt zahájen v 80. letech, publikování výsledků 2001</a:t>
            </a:r>
          </a:p>
          <a:p>
            <a:r>
              <a:rPr lang="cs-CZ" sz="2400" dirty="0"/>
              <a:t>Odhadované náklady cca $3 mld a 50 tisíc „</a:t>
            </a:r>
            <a:r>
              <a:rPr lang="cs-CZ" sz="2400" dirty="0" err="1"/>
              <a:t>člověkolet</a:t>
            </a:r>
            <a:r>
              <a:rPr lang="cs-CZ" sz="2400" dirty="0"/>
              <a:t>“ </a:t>
            </a:r>
          </a:p>
          <a:p>
            <a:pPr lvl="1"/>
            <a:r>
              <a:rPr lang="cs-CZ" sz="1600" dirty="0"/>
              <a:t>Cca 1/3 úsilí a nákladů pro přistání na měsíci</a:t>
            </a:r>
          </a:p>
          <a:p>
            <a:r>
              <a:rPr lang="cs-CZ" sz="2400" dirty="0"/>
              <a:t>Nejprve pod patronátem ministerstva energetiky USA (do projektu byli zapojené laboratoře a vědci z celého </a:t>
            </a:r>
          </a:p>
          <a:p>
            <a:pPr marL="72000" indent="0">
              <a:buNone/>
            </a:pPr>
            <a:r>
              <a:rPr lang="cs-CZ" sz="2400" dirty="0"/>
              <a:t> světa), později vznikla konkurence v </a:t>
            </a:r>
          </a:p>
          <a:p>
            <a:pPr marL="72000" indent="0">
              <a:buNone/>
            </a:pPr>
            <a:r>
              <a:rPr lang="cs-CZ" sz="2400" dirty="0"/>
              <a:t>  podobě soukromé společnosti</a:t>
            </a:r>
          </a:p>
          <a:p>
            <a:pPr marL="72000" indent="0">
              <a:buNone/>
            </a:pPr>
            <a:r>
              <a:rPr lang="cs-CZ" sz="2400" dirty="0"/>
              <a:t> (</a:t>
            </a:r>
            <a:r>
              <a:rPr lang="cs-CZ" sz="2400" dirty="0" err="1"/>
              <a:t>Celera</a:t>
            </a:r>
            <a:r>
              <a:rPr lang="cs-CZ" sz="2400" dirty="0"/>
              <a:t> </a:t>
            </a:r>
            <a:r>
              <a:rPr lang="cs-CZ" sz="2400" dirty="0" err="1"/>
              <a:t>Genomics</a:t>
            </a:r>
            <a:r>
              <a:rPr lang="cs-CZ" sz="2400" dirty="0"/>
              <a:t>). </a:t>
            </a:r>
          </a:p>
          <a:p>
            <a:r>
              <a:rPr lang="cs-CZ" sz="2400" dirty="0"/>
              <a:t>Probíhal tak závod v </a:t>
            </a:r>
            <a:r>
              <a:rPr lang="cs-CZ" sz="2400" dirty="0" err="1"/>
              <a:t>sekvenování</a:t>
            </a: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E82AB9-B501-4DED-8F33-FAD819302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0D6F99-4FF9-42C1-875D-FA441A3C7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54" y="3532539"/>
            <a:ext cx="5908646" cy="33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4F4EE-EA17-4AC6-9385-07A3CE90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Projekt lidského genomu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675E8-65A9-4451-97A1-18F7C367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Celera</a:t>
            </a:r>
            <a:r>
              <a:rPr lang="cs-CZ" sz="2000" dirty="0"/>
              <a:t> si chtěla nechat výsledky pro sebe</a:t>
            </a:r>
          </a:p>
          <a:p>
            <a:pPr marL="72000" indent="0">
              <a:buNone/>
            </a:pPr>
            <a:r>
              <a:rPr lang="cs-CZ" sz="2000" dirty="0"/>
              <a:t>  a zároveň je prodávat „předplatitelům“ – </a:t>
            </a:r>
          </a:p>
          <a:p>
            <a:pPr marL="72000" indent="0">
              <a:buNone/>
            </a:pPr>
            <a:r>
              <a:rPr lang="cs-CZ" sz="2000" dirty="0"/>
              <a:t>  velká rozepře s vládním projektem. </a:t>
            </a:r>
          </a:p>
          <a:p>
            <a:r>
              <a:rPr lang="cs-CZ" sz="2000" dirty="0"/>
              <a:t>Výsledky nakonec publikovány 15.2.2001 </a:t>
            </a:r>
          </a:p>
          <a:p>
            <a:pPr marL="72000" indent="0">
              <a:buNone/>
            </a:pPr>
            <a:r>
              <a:rPr lang="cs-CZ" sz="2000" dirty="0"/>
              <a:t>  v </a:t>
            </a:r>
            <a:r>
              <a:rPr lang="cs-CZ" sz="2000" dirty="0" err="1"/>
              <a:t>Nature</a:t>
            </a:r>
            <a:r>
              <a:rPr lang="cs-CZ" sz="2000" dirty="0"/>
              <a:t> (vládní projekt) a 16.2.2001 v </a:t>
            </a:r>
          </a:p>
          <a:p>
            <a:pPr marL="72000" indent="0">
              <a:buNone/>
            </a:pPr>
            <a:r>
              <a:rPr lang="cs-CZ" sz="2000" dirty="0"/>
              <a:t>  časopise Science (</a:t>
            </a:r>
            <a:r>
              <a:rPr lang="cs-CZ" sz="2000" dirty="0" err="1"/>
              <a:t>Celera</a:t>
            </a:r>
            <a:r>
              <a:rPr lang="cs-CZ" sz="2000" dirty="0"/>
              <a:t>)</a:t>
            </a:r>
          </a:p>
          <a:p>
            <a:r>
              <a:rPr lang="cs-CZ" sz="2000" dirty="0"/>
              <a:t>Podařilo se získat jakousi mapu lidského</a:t>
            </a:r>
          </a:p>
          <a:p>
            <a:pPr marL="72000" indent="0">
              <a:buNone/>
            </a:pPr>
            <a:r>
              <a:rPr lang="cs-CZ" sz="2000" dirty="0"/>
              <a:t>  genomu, ovšem bez variability mezi</a:t>
            </a:r>
          </a:p>
          <a:p>
            <a:pPr marL="72000" indent="0">
              <a:buNone/>
            </a:pPr>
            <a:r>
              <a:rPr lang="cs-CZ" sz="2000" dirty="0"/>
              <a:t>  jednotlivci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25A583-F815-41B7-880C-BD704BA2E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9ED02F-7A6D-4CDD-9123-46D18255A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49" y="1206752"/>
            <a:ext cx="6279502" cy="46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506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prezentace-munimed_sablona</Template>
  <TotalTime>19341</TotalTime>
  <Words>1315</Words>
  <Application>Microsoft Office PowerPoint</Application>
  <PresentationFormat>Širokoúhlá obrazovka</PresentationFormat>
  <Paragraphs>206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Tahoma</vt:lpstr>
      <vt:lpstr>Wingdings</vt:lpstr>
      <vt:lpstr>Prezentace_MU_CZ</vt:lpstr>
      <vt:lpstr>Novinky v analýze genomu – GWAS, funkční genomika</vt:lpstr>
      <vt:lpstr>Osnova   </vt:lpstr>
      <vt:lpstr>Vymezení pojmů </vt:lpstr>
      <vt:lpstr>Alela a lokus</vt:lpstr>
      <vt:lpstr>Single nucleotide polymorphism (SNP)</vt:lpstr>
      <vt:lpstr>Haplotyp</vt:lpstr>
      <vt:lpstr>Linkage disequilibrium (LD) a imputace</vt:lpstr>
      <vt:lpstr>Projekt lidského genomu</vt:lpstr>
      <vt:lpstr>Projekt lidského genomu</vt:lpstr>
      <vt:lpstr>Projekt HapMap</vt:lpstr>
      <vt:lpstr>Projekt HapMap</vt:lpstr>
      <vt:lpstr>Genome-wide association studies (GWAS)</vt:lpstr>
      <vt:lpstr>GWAS</vt:lpstr>
      <vt:lpstr>GWAS</vt:lpstr>
      <vt:lpstr>GWAS – výhody a nevýhody</vt:lpstr>
      <vt:lpstr>GWAS – výhody a nevýhody</vt:lpstr>
      <vt:lpstr>Co říkají konkrétní studie?</vt:lpstr>
      <vt:lpstr>Shaffer et al.</vt:lpstr>
      <vt:lpstr>Shaffer et al.</vt:lpstr>
      <vt:lpstr>Prezentace aplikace PowerPoint</vt:lpstr>
      <vt:lpstr>Zeng et al. </vt:lpstr>
      <vt:lpstr>Prezentace aplikace PowerPoint</vt:lpstr>
      <vt:lpstr>Shungin et al.</vt:lpstr>
      <vt:lpstr>Genetické/polygenní rizikové skóre (GRS/PRS)</vt:lpstr>
      <vt:lpstr>Genetické/polygenní rizikové skóre (GRS/PRS)</vt:lpstr>
      <vt:lpstr>Morelli et al.</vt:lpstr>
      <vt:lpstr>Prezentace aplikace PowerPoint</vt:lpstr>
      <vt:lpstr>Morelli et al.</vt:lpstr>
      <vt:lpstr>Závěr</vt:lpstr>
      <vt:lpstr>Doporučená literatura 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GWAS a GRS</dc:title>
  <dc:creator>David Galuška</dc:creator>
  <cp:lastModifiedBy>David Galuška</cp:lastModifiedBy>
  <cp:revision>74</cp:revision>
  <cp:lastPrinted>1601-01-01T00:00:00Z</cp:lastPrinted>
  <dcterms:created xsi:type="dcterms:W3CDTF">2021-02-17T09:11:13Z</dcterms:created>
  <dcterms:modified xsi:type="dcterms:W3CDTF">2022-10-26T07:06:39Z</dcterms:modified>
</cp:coreProperties>
</file>