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6" r:id="rId18"/>
    <p:sldId id="274" r:id="rId19"/>
    <p:sldId id="275" r:id="rId20"/>
    <p:sldId id="296" r:id="rId21"/>
    <p:sldId id="286" r:id="rId22"/>
    <p:sldId id="293" r:id="rId23"/>
    <p:sldId id="294" r:id="rId24"/>
    <p:sldId id="295" r:id="rId25"/>
    <p:sldId id="297" r:id="rId26"/>
    <p:sldId id="298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01" r:id="rId35"/>
    <p:sldId id="302" r:id="rId36"/>
    <p:sldId id="303" r:id="rId37"/>
    <p:sldId id="299" r:id="rId38"/>
  </p:sldIdLst>
  <p:sldSz cx="12192000" cy="6858000"/>
  <p:notesSz cx="6735763" cy="9869488"/>
  <p:defaultTextStyle>
    <a:defPPr lvl="0">
      <a:defRPr lang="cs-CZ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000F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5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29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CE2A5-5AAA-44F9-A66B-9B610E314990}" type="datetimeFigureOut">
              <a:rPr lang="cs-CZ" smtClean="0"/>
              <a:pPr/>
              <a:t>18.04.2023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C4B89-3891-4019-AE28-A4C2441BB6B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083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B20F-8F51-4EBA-8CF6-A0BF8AB63A15}" type="datetimeFigureOut">
              <a:rPr lang="cs-CZ" smtClean="0"/>
              <a:pPr/>
              <a:t>18.04.2023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0937-C8B9-469B-BE9A-D77B2ED7299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408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B20F-8F51-4EBA-8CF6-A0BF8AB63A15}" type="datetimeFigureOut">
              <a:rPr lang="cs-CZ" smtClean="0"/>
              <a:pPr/>
              <a:t>18.04.2023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0937-C8B9-469B-BE9A-D77B2ED7299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79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B20F-8F51-4EBA-8CF6-A0BF8AB63A15}" type="datetimeFigureOut">
              <a:rPr lang="cs-CZ" smtClean="0"/>
              <a:pPr/>
              <a:t>18.04.2023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0937-C8B9-469B-BE9A-D77B2ED7299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491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B20F-8F51-4EBA-8CF6-A0BF8AB63A15}" type="datetimeFigureOut">
              <a:rPr lang="cs-CZ" smtClean="0"/>
              <a:pPr/>
              <a:t>18.04.2023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0937-C8B9-469B-BE9A-D77B2ED7299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545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B20F-8F51-4EBA-8CF6-A0BF8AB63A15}" type="datetimeFigureOut">
              <a:rPr lang="cs-CZ" smtClean="0"/>
              <a:pPr/>
              <a:t>18.04.2023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0937-C8B9-469B-BE9A-D77B2ED7299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427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B20F-8F51-4EBA-8CF6-A0BF8AB63A15}" type="datetimeFigureOut">
              <a:rPr lang="cs-CZ" smtClean="0"/>
              <a:pPr/>
              <a:t>18.04.2023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0937-C8B9-469B-BE9A-D77B2ED7299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3077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B20F-8F51-4EBA-8CF6-A0BF8AB63A15}" type="datetimeFigureOut">
              <a:rPr lang="cs-CZ" smtClean="0"/>
              <a:pPr/>
              <a:t>18.04.2023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0937-C8B9-469B-BE9A-D77B2ED7299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097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B20F-8F51-4EBA-8CF6-A0BF8AB63A15}" type="datetimeFigureOut">
              <a:rPr lang="cs-CZ" smtClean="0"/>
              <a:pPr/>
              <a:t>18.04.2023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0937-C8B9-469B-BE9A-D77B2ED7299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18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B20F-8F51-4EBA-8CF6-A0BF8AB63A15}" type="datetimeFigureOut">
              <a:rPr lang="cs-CZ" smtClean="0"/>
              <a:pPr/>
              <a:t>18.04.2023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0937-C8B9-469B-BE9A-D77B2ED7299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9124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B20F-8F51-4EBA-8CF6-A0BF8AB63A15}" type="datetimeFigureOut">
              <a:rPr lang="cs-CZ" smtClean="0"/>
              <a:pPr/>
              <a:t>18.04.2023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0937-C8B9-469B-BE9A-D77B2ED7299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287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B20F-8F51-4EBA-8CF6-A0BF8AB63A15}" type="datetimeFigureOut">
              <a:rPr lang="cs-CZ" smtClean="0"/>
              <a:pPr/>
              <a:t>18.04.2023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0937-C8B9-469B-BE9A-D77B2ED7299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5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0B20F-8F51-4EBA-8CF6-A0BF8AB63A15}" type="datetimeFigureOut">
              <a:rPr lang="cs-CZ" smtClean="0"/>
              <a:pPr/>
              <a:t>18.04.2023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40937-C8B9-469B-BE9A-D77B2ED7299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29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E:\PREDNASK\obr6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snpper.chip.org/bio/view-snp/1143634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snpper.chip.org/bio/view-snp/114363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3" y="0"/>
            <a:ext cx="12302529" cy="6858000"/>
          </a:xfrm>
          <a:prstGeom prst="rect">
            <a:avLst/>
          </a:prstGeom>
        </p:spPr>
      </p:pic>
      <p:sp>
        <p:nvSpPr>
          <p:cNvPr id="5122" name="object 2"/>
          <p:cNvSpPr>
            <a:spLocks/>
          </p:cNvSpPr>
          <p:nvPr/>
        </p:nvSpPr>
        <p:spPr bwMode="auto">
          <a:xfrm>
            <a:off x="414338" y="414338"/>
            <a:ext cx="273050" cy="428625"/>
          </a:xfrm>
          <a:custGeom>
            <a:avLst/>
            <a:gdLst>
              <a:gd name="T0" fmla="*/ 66796 w 273050"/>
              <a:gd name="T1" fmla="*/ 0 h 427990"/>
              <a:gd name="T2" fmla="*/ 0 w 273050"/>
              <a:gd name="T3" fmla="*/ 0 h 427990"/>
              <a:gd name="T4" fmla="*/ 0 w 273050"/>
              <a:gd name="T5" fmla="*/ 427365 h 427990"/>
              <a:gd name="T6" fmla="*/ 66796 w 273050"/>
              <a:gd name="T7" fmla="*/ 427365 h 427990"/>
              <a:gd name="T8" fmla="*/ 66796 w 273050"/>
              <a:gd name="T9" fmla="*/ 0 h 427990"/>
              <a:gd name="T10" fmla="*/ 93144 w 273050"/>
              <a:gd name="T11" fmla="*/ 0 h 427990"/>
              <a:gd name="T12" fmla="*/ 72475 w 273050"/>
              <a:gd name="T13" fmla="*/ 0 h 427990"/>
              <a:gd name="T14" fmla="*/ 113153 w 273050"/>
              <a:gd name="T15" fmla="*/ 427365 h 427990"/>
              <a:gd name="T16" fmla="*/ 138906 w 273050"/>
              <a:gd name="T17" fmla="*/ 427365 h 427990"/>
              <a:gd name="T18" fmla="*/ 93144 w 273050"/>
              <a:gd name="T19" fmla="*/ 0 h 427990"/>
              <a:gd name="T20" fmla="*/ 205266 w 273050"/>
              <a:gd name="T21" fmla="*/ 0 h 427990"/>
              <a:gd name="T22" fmla="*/ 179587 w 273050"/>
              <a:gd name="T23" fmla="*/ 0 h 427990"/>
              <a:gd name="T24" fmla="*/ 138906 w 273050"/>
              <a:gd name="T25" fmla="*/ 427365 h 427990"/>
              <a:gd name="T26" fmla="*/ 159509 w 273050"/>
              <a:gd name="T27" fmla="*/ 427365 h 427990"/>
              <a:gd name="T28" fmla="*/ 205266 w 273050"/>
              <a:gd name="T29" fmla="*/ 0 h 427990"/>
              <a:gd name="T30" fmla="*/ 272823 w 273050"/>
              <a:gd name="T31" fmla="*/ 0 h 427990"/>
              <a:gd name="T32" fmla="*/ 205860 w 273050"/>
              <a:gd name="T33" fmla="*/ 0 h 427990"/>
              <a:gd name="T34" fmla="*/ 205860 w 273050"/>
              <a:gd name="T35" fmla="*/ 427365 h 427990"/>
              <a:gd name="T36" fmla="*/ 272823 w 273050"/>
              <a:gd name="T37" fmla="*/ 427365 h 427990"/>
              <a:gd name="T38" fmla="*/ 272823 w 273050"/>
              <a:gd name="T39" fmla="*/ 0 h 427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73050" h="427990">
                <a:moveTo>
                  <a:pt x="66796" y="0"/>
                </a:moveTo>
                <a:lnTo>
                  <a:pt x="0" y="0"/>
                </a:lnTo>
                <a:lnTo>
                  <a:pt x="0" y="427365"/>
                </a:lnTo>
                <a:lnTo>
                  <a:pt x="66796" y="427365"/>
                </a:lnTo>
                <a:lnTo>
                  <a:pt x="66796" y="0"/>
                </a:lnTo>
                <a:close/>
              </a:path>
              <a:path w="273050" h="427990">
                <a:moveTo>
                  <a:pt x="93144" y="0"/>
                </a:moveTo>
                <a:lnTo>
                  <a:pt x="72475" y="0"/>
                </a:lnTo>
                <a:lnTo>
                  <a:pt x="113153" y="427365"/>
                </a:lnTo>
                <a:lnTo>
                  <a:pt x="138906" y="427365"/>
                </a:lnTo>
                <a:lnTo>
                  <a:pt x="93144" y="0"/>
                </a:lnTo>
                <a:close/>
              </a:path>
              <a:path w="273050" h="427990">
                <a:moveTo>
                  <a:pt x="205266" y="0"/>
                </a:moveTo>
                <a:lnTo>
                  <a:pt x="179587" y="0"/>
                </a:lnTo>
                <a:lnTo>
                  <a:pt x="138906" y="427365"/>
                </a:lnTo>
                <a:lnTo>
                  <a:pt x="159509" y="427365"/>
                </a:lnTo>
                <a:lnTo>
                  <a:pt x="205266" y="0"/>
                </a:lnTo>
                <a:close/>
              </a:path>
              <a:path w="273050" h="427990">
                <a:moveTo>
                  <a:pt x="272823" y="0"/>
                </a:moveTo>
                <a:lnTo>
                  <a:pt x="205860" y="0"/>
                </a:lnTo>
                <a:lnTo>
                  <a:pt x="205860" y="427365"/>
                </a:lnTo>
                <a:lnTo>
                  <a:pt x="272823" y="427365"/>
                </a:lnTo>
                <a:lnTo>
                  <a:pt x="272823" y="0"/>
                </a:lnTo>
                <a:close/>
              </a:path>
            </a:pathLst>
          </a:custGeom>
          <a:solidFill>
            <a:srgbClr val="0000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5123" name="object 3"/>
          <p:cNvSpPr>
            <a:spLocks/>
          </p:cNvSpPr>
          <p:nvPr/>
        </p:nvSpPr>
        <p:spPr bwMode="auto">
          <a:xfrm>
            <a:off x="877888" y="414338"/>
            <a:ext cx="215900" cy="433387"/>
          </a:xfrm>
          <a:custGeom>
            <a:avLst/>
            <a:gdLst>
              <a:gd name="T0" fmla="*/ 66963 w 216534"/>
              <a:gd name="T1" fmla="*/ 0 h 433069"/>
              <a:gd name="T2" fmla="*/ 0 w 216534"/>
              <a:gd name="T3" fmla="*/ 0 h 433069"/>
              <a:gd name="T4" fmla="*/ 0 w 216534"/>
              <a:gd name="T5" fmla="*/ 329438 h 433069"/>
              <a:gd name="T6" fmla="*/ 8933 w 216534"/>
              <a:gd name="T7" fmla="*/ 369465 h 433069"/>
              <a:gd name="T8" fmla="*/ 32836 w 216534"/>
              <a:gd name="T9" fmla="*/ 402240 h 433069"/>
              <a:gd name="T10" fmla="*/ 67361 w 216534"/>
              <a:gd name="T11" fmla="*/ 424382 h 433069"/>
              <a:gd name="T12" fmla="*/ 108162 w 216534"/>
              <a:gd name="T13" fmla="*/ 432514 h 433069"/>
              <a:gd name="T14" fmla="*/ 148974 w 216534"/>
              <a:gd name="T15" fmla="*/ 424382 h 433069"/>
              <a:gd name="T16" fmla="*/ 183505 w 216534"/>
              <a:gd name="T17" fmla="*/ 402240 h 433069"/>
              <a:gd name="T18" fmla="*/ 207409 w 216534"/>
              <a:gd name="T19" fmla="*/ 369465 h 433069"/>
              <a:gd name="T20" fmla="*/ 208287 w 216534"/>
              <a:gd name="T21" fmla="*/ 365530 h 433069"/>
              <a:gd name="T22" fmla="*/ 108162 w 216534"/>
              <a:gd name="T23" fmla="*/ 365530 h 433069"/>
              <a:gd name="T24" fmla="*/ 93034 w 216534"/>
              <a:gd name="T25" fmla="*/ 362711 h 433069"/>
              <a:gd name="T26" fmla="*/ 79837 w 216534"/>
              <a:gd name="T27" fmla="*/ 354576 h 433069"/>
              <a:gd name="T28" fmla="*/ 70503 w 216534"/>
              <a:gd name="T29" fmla="*/ 341608 h 433069"/>
              <a:gd name="T30" fmla="*/ 66963 w 216534"/>
              <a:gd name="T31" fmla="*/ 324289 h 433069"/>
              <a:gd name="T32" fmla="*/ 66963 w 216534"/>
              <a:gd name="T33" fmla="*/ 0 h 433069"/>
              <a:gd name="T34" fmla="*/ 216343 w 216534"/>
              <a:gd name="T35" fmla="*/ 0 h 433069"/>
              <a:gd name="T36" fmla="*/ 149380 w 216534"/>
              <a:gd name="T37" fmla="*/ 0 h 433069"/>
              <a:gd name="T38" fmla="*/ 149380 w 216534"/>
              <a:gd name="T39" fmla="*/ 324289 h 433069"/>
              <a:gd name="T40" fmla="*/ 145839 w 216534"/>
              <a:gd name="T41" fmla="*/ 341608 h 433069"/>
              <a:gd name="T42" fmla="*/ 136503 w 216534"/>
              <a:gd name="T43" fmla="*/ 354576 h 433069"/>
              <a:gd name="T44" fmla="*/ 123301 w 216534"/>
              <a:gd name="T45" fmla="*/ 362711 h 433069"/>
              <a:gd name="T46" fmla="*/ 108162 w 216534"/>
              <a:gd name="T47" fmla="*/ 365530 h 433069"/>
              <a:gd name="T48" fmla="*/ 208287 w 216534"/>
              <a:gd name="T49" fmla="*/ 365530 h 433069"/>
              <a:gd name="T50" fmla="*/ 216343 w 216534"/>
              <a:gd name="T51" fmla="*/ 329438 h 433069"/>
              <a:gd name="T52" fmla="*/ 216343 w 216534"/>
              <a:gd name="T53" fmla="*/ 0 h 433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16534" h="433069">
                <a:moveTo>
                  <a:pt x="66963" y="0"/>
                </a:moveTo>
                <a:lnTo>
                  <a:pt x="0" y="0"/>
                </a:lnTo>
                <a:lnTo>
                  <a:pt x="0" y="329438"/>
                </a:lnTo>
                <a:lnTo>
                  <a:pt x="8933" y="369465"/>
                </a:lnTo>
                <a:lnTo>
                  <a:pt x="32836" y="402240"/>
                </a:lnTo>
                <a:lnTo>
                  <a:pt x="67361" y="424382"/>
                </a:lnTo>
                <a:lnTo>
                  <a:pt x="108162" y="432514"/>
                </a:lnTo>
                <a:lnTo>
                  <a:pt x="148974" y="424382"/>
                </a:lnTo>
                <a:lnTo>
                  <a:pt x="183505" y="402240"/>
                </a:lnTo>
                <a:lnTo>
                  <a:pt x="207409" y="369465"/>
                </a:lnTo>
                <a:lnTo>
                  <a:pt x="208287" y="365530"/>
                </a:lnTo>
                <a:lnTo>
                  <a:pt x="108162" y="365530"/>
                </a:lnTo>
                <a:lnTo>
                  <a:pt x="93034" y="362711"/>
                </a:lnTo>
                <a:lnTo>
                  <a:pt x="79837" y="354576"/>
                </a:lnTo>
                <a:lnTo>
                  <a:pt x="70503" y="341608"/>
                </a:lnTo>
                <a:lnTo>
                  <a:pt x="66963" y="324289"/>
                </a:lnTo>
                <a:lnTo>
                  <a:pt x="66963" y="0"/>
                </a:lnTo>
                <a:close/>
              </a:path>
              <a:path w="216534" h="433069">
                <a:moveTo>
                  <a:pt x="216343" y="0"/>
                </a:moveTo>
                <a:lnTo>
                  <a:pt x="149380" y="0"/>
                </a:lnTo>
                <a:lnTo>
                  <a:pt x="149380" y="324289"/>
                </a:lnTo>
                <a:lnTo>
                  <a:pt x="145839" y="341608"/>
                </a:lnTo>
                <a:lnTo>
                  <a:pt x="136503" y="354576"/>
                </a:lnTo>
                <a:lnTo>
                  <a:pt x="123301" y="362711"/>
                </a:lnTo>
                <a:lnTo>
                  <a:pt x="108162" y="365530"/>
                </a:lnTo>
                <a:lnTo>
                  <a:pt x="208287" y="365530"/>
                </a:lnTo>
                <a:lnTo>
                  <a:pt x="216343" y="329438"/>
                </a:lnTo>
                <a:lnTo>
                  <a:pt x="216343" y="0"/>
                </a:lnTo>
                <a:close/>
              </a:path>
            </a:pathLst>
          </a:custGeom>
          <a:solidFill>
            <a:srgbClr val="0000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5124" name="object 4"/>
          <p:cNvSpPr>
            <a:spLocks/>
          </p:cNvSpPr>
          <p:nvPr/>
        </p:nvSpPr>
        <p:spPr bwMode="auto">
          <a:xfrm>
            <a:off x="1304925" y="414338"/>
            <a:ext cx="227013" cy="428625"/>
          </a:xfrm>
          <a:custGeom>
            <a:avLst/>
            <a:gdLst>
              <a:gd name="T0" fmla="*/ 66963 w 226694"/>
              <a:gd name="T1" fmla="*/ 0 h 427990"/>
              <a:gd name="T2" fmla="*/ 0 w 226694"/>
              <a:gd name="T3" fmla="*/ 0 h 427990"/>
              <a:gd name="T4" fmla="*/ 0 w 226694"/>
              <a:gd name="T5" fmla="*/ 427365 h 427990"/>
              <a:gd name="T6" fmla="*/ 66963 w 226694"/>
              <a:gd name="T7" fmla="*/ 427365 h 427990"/>
              <a:gd name="T8" fmla="*/ 66963 w 226694"/>
              <a:gd name="T9" fmla="*/ 0 h 427990"/>
              <a:gd name="T10" fmla="*/ 93500 w 226694"/>
              <a:gd name="T11" fmla="*/ 0 h 427990"/>
              <a:gd name="T12" fmla="*/ 67820 w 226694"/>
              <a:gd name="T13" fmla="*/ 0 h 427990"/>
              <a:gd name="T14" fmla="*/ 133908 w 226694"/>
              <a:gd name="T15" fmla="*/ 427365 h 427990"/>
              <a:gd name="T16" fmla="*/ 154525 w 226694"/>
              <a:gd name="T17" fmla="*/ 427365 h 427990"/>
              <a:gd name="T18" fmla="*/ 93500 w 226694"/>
              <a:gd name="T19" fmla="*/ 0 h 427990"/>
              <a:gd name="T20" fmla="*/ 226634 w 226694"/>
              <a:gd name="T21" fmla="*/ 0 h 427990"/>
              <a:gd name="T22" fmla="*/ 159671 w 226694"/>
              <a:gd name="T23" fmla="*/ 0 h 427990"/>
              <a:gd name="T24" fmla="*/ 159671 w 226694"/>
              <a:gd name="T25" fmla="*/ 427365 h 427990"/>
              <a:gd name="T26" fmla="*/ 226634 w 226694"/>
              <a:gd name="T27" fmla="*/ 427365 h 427990"/>
              <a:gd name="T28" fmla="*/ 226634 w 226694"/>
              <a:gd name="T29" fmla="*/ 0 h 427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26694" h="427990">
                <a:moveTo>
                  <a:pt x="66963" y="0"/>
                </a:moveTo>
                <a:lnTo>
                  <a:pt x="0" y="0"/>
                </a:lnTo>
                <a:lnTo>
                  <a:pt x="0" y="427365"/>
                </a:lnTo>
                <a:lnTo>
                  <a:pt x="66963" y="427365"/>
                </a:lnTo>
                <a:lnTo>
                  <a:pt x="66963" y="0"/>
                </a:lnTo>
                <a:close/>
              </a:path>
              <a:path w="226694" h="427990">
                <a:moveTo>
                  <a:pt x="93500" y="0"/>
                </a:moveTo>
                <a:lnTo>
                  <a:pt x="67820" y="0"/>
                </a:lnTo>
                <a:lnTo>
                  <a:pt x="133908" y="427365"/>
                </a:lnTo>
                <a:lnTo>
                  <a:pt x="154525" y="427365"/>
                </a:lnTo>
                <a:lnTo>
                  <a:pt x="93500" y="0"/>
                </a:lnTo>
                <a:close/>
              </a:path>
              <a:path w="226694" h="427990">
                <a:moveTo>
                  <a:pt x="226634" y="0"/>
                </a:moveTo>
                <a:lnTo>
                  <a:pt x="159671" y="0"/>
                </a:lnTo>
                <a:lnTo>
                  <a:pt x="159671" y="427365"/>
                </a:lnTo>
                <a:lnTo>
                  <a:pt x="226634" y="427365"/>
                </a:lnTo>
                <a:lnTo>
                  <a:pt x="226634" y="0"/>
                </a:lnTo>
                <a:close/>
              </a:path>
            </a:pathLst>
          </a:custGeom>
          <a:solidFill>
            <a:srgbClr val="0000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5125" name="object 5"/>
          <p:cNvSpPr>
            <a:spLocks/>
          </p:cNvSpPr>
          <p:nvPr/>
        </p:nvSpPr>
        <p:spPr bwMode="auto">
          <a:xfrm>
            <a:off x="1758950" y="414338"/>
            <a:ext cx="185738" cy="428625"/>
          </a:xfrm>
          <a:custGeom>
            <a:avLst/>
            <a:gdLst>
              <a:gd name="T0" fmla="*/ 185432 w 186055"/>
              <a:gd name="T1" fmla="*/ 0 h 427990"/>
              <a:gd name="T2" fmla="*/ 0 w 186055"/>
              <a:gd name="T3" fmla="*/ 0 h 427990"/>
              <a:gd name="T4" fmla="*/ 0 w 186055"/>
              <a:gd name="T5" fmla="*/ 20231 h 427990"/>
              <a:gd name="T6" fmla="*/ 56654 w 186055"/>
              <a:gd name="T7" fmla="*/ 20231 h 427990"/>
              <a:gd name="T8" fmla="*/ 56654 w 186055"/>
              <a:gd name="T9" fmla="*/ 401612 h 427990"/>
              <a:gd name="T10" fmla="*/ 0 w 186055"/>
              <a:gd name="T11" fmla="*/ 401612 h 427990"/>
              <a:gd name="T12" fmla="*/ 0 w 186055"/>
              <a:gd name="T13" fmla="*/ 427367 h 427990"/>
              <a:gd name="T14" fmla="*/ 185432 w 186055"/>
              <a:gd name="T15" fmla="*/ 427367 h 427990"/>
              <a:gd name="T16" fmla="*/ 185432 w 186055"/>
              <a:gd name="T17" fmla="*/ 401612 h 427990"/>
              <a:gd name="T18" fmla="*/ 123609 w 186055"/>
              <a:gd name="T19" fmla="*/ 401612 h 427990"/>
              <a:gd name="T20" fmla="*/ 123609 w 186055"/>
              <a:gd name="T21" fmla="*/ 20231 h 427990"/>
              <a:gd name="T22" fmla="*/ 185432 w 186055"/>
              <a:gd name="T23" fmla="*/ 20231 h 427990"/>
              <a:gd name="T24" fmla="*/ 185432 w 186055"/>
              <a:gd name="T25" fmla="*/ 0 h 427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6055" h="427990">
                <a:moveTo>
                  <a:pt x="185432" y="0"/>
                </a:moveTo>
                <a:lnTo>
                  <a:pt x="0" y="0"/>
                </a:lnTo>
                <a:lnTo>
                  <a:pt x="0" y="20231"/>
                </a:lnTo>
                <a:lnTo>
                  <a:pt x="56654" y="20231"/>
                </a:lnTo>
                <a:lnTo>
                  <a:pt x="56654" y="401612"/>
                </a:lnTo>
                <a:lnTo>
                  <a:pt x="0" y="401612"/>
                </a:lnTo>
                <a:lnTo>
                  <a:pt x="0" y="427367"/>
                </a:lnTo>
                <a:lnTo>
                  <a:pt x="185432" y="427367"/>
                </a:lnTo>
                <a:lnTo>
                  <a:pt x="185432" y="401612"/>
                </a:lnTo>
                <a:lnTo>
                  <a:pt x="123609" y="401612"/>
                </a:lnTo>
                <a:lnTo>
                  <a:pt x="123609" y="20231"/>
                </a:lnTo>
                <a:lnTo>
                  <a:pt x="185432" y="20231"/>
                </a:lnTo>
                <a:lnTo>
                  <a:pt x="185432" y="0"/>
                </a:lnTo>
                <a:close/>
              </a:path>
            </a:pathLst>
          </a:custGeom>
          <a:solidFill>
            <a:srgbClr val="0000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5126" name="object 6"/>
          <p:cNvSpPr>
            <a:spLocks/>
          </p:cNvSpPr>
          <p:nvPr/>
        </p:nvSpPr>
        <p:spPr bwMode="auto">
          <a:xfrm>
            <a:off x="419100" y="1027113"/>
            <a:ext cx="263525" cy="433387"/>
          </a:xfrm>
          <a:custGeom>
            <a:avLst/>
            <a:gdLst>
              <a:gd name="T0" fmla="*/ 36055 w 262890"/>
              <a:gd name="T1" fmla="*/ 0 h 433069"/>
              <a:gd name="T2" fmla="*/ 0 w 262890"/>
              <a:gd name="T3" fmla="*/ 0 h 433069"/>
              <a:gd name="T4" fmla="*/ 0 w 262890"/>
              <a:gd name="T5" fmla="*/ 432906 h 433069"/>
              <a:gd name="T6" fmla="*/ 36055 w 262890"/>
              <a:gd name="T7" fmla="*/ 432906 h 433069"/>
              <a:gd name="T8" fmla="*/ 36055 w 262890"/>
              <a:gd name="T9" fmla="*/ 0 h 433069"/>
              <a:gd name="T10" fmla="*/ 56658 w 262890"/>
              <a:gd name="T11" fmla="*/ 0 h 433069"/>
              <a:gd name="T12" fmla="*/ 36055 w 262890"/>
              <a:gd name="T13" fmla="*/ 0 h 433069"/>
              <a:gd name="T14" fmla="*/ 108167 w 262890"/>
              <a:gd name="T15" fmla="*/ 432906 h 433069"/>
              <a:gd name="T16" fmla="*/ 133920 w 262890"/>
              <a:gd name="T17" fmla="*/ 432906 h 433069"/>
              <a:gd name="T18" fmla="*/ 56658 w 262890"/>
              <a:gd name="T19" fmla="*/ 0 h 433069"/>
              <a:gd name="T20" fmla="*/ 226637 w 262890"/>
              <a:gd name="T21" fmla="*/ 0 h 433069"/>
              <a:gd name="T22" fmla="*/ 206037 w 262890"/>
              <a:gd name="T23" fmla="*/ 0 h 433069"/>
              <a:gd name="T24" fmla="*/ 133920 w 262890"/>
              <a:gd name="T25" fmla="*/ 432906 h 433069"/>
              <a:gd name="T26" fmla="*/ 154523 w 262890"/>
              <a:gd name="T27" fmla="*/ 432906 h 433069"/>
              <a:gd name="T28" fmla="*/ 226637 w 262890"/>
              <a:gd name="T29" fmla="*/ 0 h 433069"/>
              <a:gd name="T30" fmla="*/ 262691 w 262890"/>
              <a:gd name="T31" fmla="*/ 0 h 433069"/>
              <a:gd name="T32" fmla="*/ 231783 w 262890"/>
              <a:gd name="T33" fmla="*/ 0 h 433069"/>
              <a:gd name="T34" fmla="*/ 231783 w 262890"/>
              <a:gd name="T35" fmla="*/ 432906 h 433069"/>
              <a:gd name="T36" fmla="*/ 262691 w 262890"/>
              <a:gd name="T37" fmla="*/ 432906 h 433069"/>
              <a:gd name="T38" fmla="*/ 262691 w 262890"/>
              <a:gd name="T39" fmla="*/ 0 h 433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2890" h="433069">
                <a:moveTo>
                  <a:pt x="36055" y="0"/>
                </a:moveTo>
                <a:lnTo>
                  <a:pt x="0" y="0"/>
                </a:lnTo>
                <a:lnTo>
                  <a:pt x="0" y="432906"/>
                </a:lnTo>
                <a:lnTo>
                  <a:pt x="36055" y="432906"/>
                </a:lnTo>
                <a:lnTo>
                  <a:pt x="36055" y="0"/>
                </a:lnTo>
                <a:close/>
              </a:path>
              <a:path w="262890" h="433069">
                <a:moveTo>
                  <a:pt x="56658" y="0"/>
                </a:moveTo>
                <a:lnTo>
                  <a:pt x="36055" y="0"/>
                </a:lnTo>
                <a:lnTo>
                  <a:pt x="108167" y="432906"/>
                </a:lnTo>
                <a:lnTo>
                  <a:pt x="133920" y="432906"/>
                </a:lnTo>
                <a:lnTo>
                  <a:pt x="56658" y="0"/>
                </a:lnTo>
                <a:close/>
              </a:path>
              <a:path w="262890" h="433069">
                <a:moveTo>
                  <a:pt x="226637" y="0"/>
                </a:moveTo>
                <a:lnTo>
                  <a:pt x="206037" y="0"/>
                </a:lnTo>
                <a:lnTo>
                  <a:pt x="133920" y="432906"/>
                </a:lnTo>
                <a:lnTo>
                  <a:pt x="154523" y="432906"/>
                </a:lnTo>
                <a:lnTo>
                  <a:pt x="226637" y="0"/>
                </a:lnTo>
                <a:close/>
              </a:path>
              <a:path w="262890" h="433069">
                <a:moveTo>
                  <a:pt x="262691" y="0"/>
                </a:moveTo>
                <a:lnTo>
                  <a:pt x="231783" y="0"/>
                </a:lnTo>
                <a:lnTo>
                  <a:pt x="231783" y="432906"/>
                </a:lnTo>
                <a:lnTo>
                  <a:pt x="262691" y="432906"/>
                </a:lnTo>
                <a:lnTo>
                  <a:pt x="262691" y="0"/>
                </a:lnTo>
                <a:close/>
              </a:path>
            </a:pathLst>
          </a:custGeom>
          <a:solidFill>
            <a:srgbClr val="0000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5127" name="object 7"/>
          <p:cNvSpPr>
            <a:spLocks/>
          </p:cNvSpPr>
          <p:nvPr/>
        </p:nvSpPr>
        <p:spPr bwMode="auto">
          <a:xfrm>
            <a:off x="889000" y="1027113"/>
            <a:ext cx="211138" cy="433387"/>
          </a:xfrm>
          <a:custGeom>
            <a:avLst/>
            <a:gdLst>
              <a:gd name="T0" fmla="*/ 211175 w 211455"/>
              <a:gd name="T1" fmla="*/ 0 h 432434"/>
              <a:gd name="T2" fmla="*/ 0 w 211455"/>
              <a:gd name="T3" fmla="*/ 0 h 432434"/>
              <a:gd name="T4" fmla="*/ 0 w 211455"/>
              <a:gd name="T5" fmla="*/ 30492 h 432434"/>
              <a:gd name="T6" fmla="*/ 0 w 211455"/>
              <a:gd name="T7" fmla="*/ 190563 h 432434"/>
              <a:gd name="T8" fmla="*/ 0 w 211455"/>
              <a:gd name="T9" fmla="*/ 221043 h 432434"/>
              <a:gd name="T10" fmla="*/ 0 w 211455"/>
              <a:gd name="T11" fmla="*/ 401434 h 432434"/>
              <a:gd name="T12" fmla="*/ 0 w 211455"/>
              <a:gd name="T13" fmla="*/ 431927 h 432434"/>
              <a:gd name="T14" fmla="*/ 211175 w 211455"/>
              <a:gd name="T15" fmla="*/ 431927 h 432434"/>
              <a:gd name="T16" fmla="*/ 211175 w 211455"/>
              <a:gd name="T17" fmla="*/ 401434 h 432434"/>
              <a:gd name="T18" fmla="*/ 36055 w 211455"/>
              <a:gd name="T19" fmla="*/ 401434 h 432434"/>
              <a:gd name="T20" fmla="*/ 36055 w 211455"/>
              <a:gd name="T21" fmla="*/ 221043 h 432434"/>
              <a:gd name="T22" fmla="*/ 200863 w 211455"/>
              <a:gd name="T23" fmla="*/ 221043 h 432434"/>
              <a:gd name="T24" fmla="*/ 200863 w 211455"/>
              <a:gd name="T25" fmla="*/ 190563 h 432434"/>
              <a:gd name="T26" fmla="*/ 36055 w 211455"/>
              <a:gd name="T27" fmla="*/ 190563 h 432434"/>
              <a:gd name="T28" fmla="*/ 36055 w 211455"/>
              <a:gd name="T29" fmla="*/ 30492 h 432434"/>
              <a:gd name="T30" fmla="*/ 211175 w 211455"/>
              <a:gd name="T31" fmla="*/ 30492 h 432434"/>
              <a:gd name="T32" fmla="*/ 211175 w 211455"/>
              <a:gd name="T33" fmla="*/ 0 h 432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1455" h="432434">
                <a:moveTo>
                  <a:pt x="211175" y="0"/>
                </a:moveTo>
                <a:lnTo>
                  <a:pt x="0" y="0"/>
                </a:lnTo>
                <a:lnTo>
                  <a:pt x="0" y="30492"/>
                </a:lnTo>
                <a:lnTo>
                  <a:pt x="0" y="190563"/>
                </a:lnTo>
                <a:lnTo>
                  <a:pt x="0" y="221043"/>
                </a:lnTo>
                <a:lnTo>
                  <a:pt x="0" y="401434"/>
                </a:lnTo>
                <a:lnTo>
                  <a:pt x="0" y="431927"/>
                </a:lnTo>
                <a:lnTo>
                  <a:pt x="211175" y="431927"/>
                </a:lnTo>
                <a:lnTo>
                  <a:pt x="211175" y="401434"/>
                </a:lnTo>
                <a:lnTo>
                  <a:pt x="36055" y="401434"/>
                </a:lnTo>
                <a:lnTo>
                  <a:pt x="36055" y="221043"/>
                </a:lnTo>
                <a:lnTo>
                  <a:pt x="200863" y="221043"/>
                </a:lnTo>
                <a:lnTo>
                  <a:pt x="200863" y="190563"/>
                </a:lnTo>
                <a:lnTo>
                  <a:pt x="36055" y="190563"/>
                </a:lnTo>
                <a:lnTo>
                  <a:pt x="36055" y="30492"/>
                </a:lnTo>
                <a:lnTo>
                  <a:pt x="211175" y="30492"/>
                </a:lnTo>
                <a:lnTo>
                  <a:pt x="211175" y="0"/>
                </a:lnTo>
                <a:close/>
              </a:path>
            </a:pathLst>
          </a:custGeom>
          <a:solidFill>
            <a:srgbClr val="0000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5128" name="object 8"/>
          <p:cNvSpPr>
            <a:spLocks/>
          </p:cNvSpPr>
          <p:nvPr/>
        </p:nvSpPr>
        <p:spPr bwMode="auto">
          <a:xfrm>
            <a:off x="1316038" y="1027113"/>
            <a:ext cx="211137" cy="433387"/>
          </a:xfrm>
          <a:custGeom>
            <a:avLst/>
            <a:gdLst>
              <a:gd name="T0" fmla="*/ 108180 w 211455"/>
              <a:gd name="T1" fmla="*/ 0 h 433069"/>
              <a:gd name="T2" fmla="*/ 0 w 211455"/>
              <a:gd name="T3" fmla="*/ 0 h 433069"/>
              <a:gd name="T4" fmla="*/ 0 w 211455"/>
              <a:gd name="T5" fmla="*/ 432906 h 433069"/>
              <a:gd name="T6" fmla="*/ 108180 w 211455"/>
              <a:gd name="T7" fmla="*/ 432906 h 433069"/>
              <a:gd name="T8" fmla="*/ 148177 w 211455"/>
              <a:gd name="T9" fmla="*/ 424773 h 433069"/>
              <a:gd name="T10" fmla="*/ 180934 w 211455"/>
              <a:gd name="T11" fmla="*/ 402628 h 433069"/>
              <a:gd name="T12" fmla="*/ 181369 w 211455"/>
              <a:gd name="T13" fmla="*/ 401984 h 433069"/>
              <a:gd name="T14" fmla="*/ 30908 w 211455"/>
              <a:gd name="T15" fmla="*/ 401984 h 433069"/>
              <a:gd name="T16" fmla="*/ 30908 w 211455"/>
              <a:gd name="T17" fmla="*/ 30926 h 433069"/>
              <a:gd name="T18" fmla="*/ 181374 w 211455"/>
              <a:gd name="T19" fmla="*/ 30926 h 433069"/>
              <a:gd name="T20" fmla="*/ 180934 w 211455"/>
              <a:gd name="T21" fmla="*/ 30273 h 433069"/>
              <a:gd name="T22" fmla="*/ 148177 w 211455"/>
              <a:gd name="T23" fmla="*/ 8131 h 433069"/>
              <a:gd name="T24" fmla="*/ 108180 w 211455"/>
              <a:gd name="T25" fmla="*/ 0 h 433069"/>
              <a:gd name="T26" fmla="*/ 181374 w 211455"/>
              <a:gd name="T27" fmla="*/ 30926 h 433069"/>
              <a:gd name="T28" fmla="*/ 108180 w 211455"/>
              <a:gd name="T29" fmla="*/ 30926 h 433069"/>
              <a:gd name="T30" fmla="*/ 134657 w 211455"/>
              <a:gd name="T31" fmla="*/ 36400 h 433069"/>
              <a:gd name="T32" fmla="*/ 157755 w 211455"/>
              <a:gd name="T33" fmla="*/ 51535 h 433069"/>
              <a:gd name="T34" fmla="*/ 174092 w 211455"/>
              <a:gd name="T35" fmla="*/ 74403 h 433069"/>
              <a:gd name="T36" fmla="*/ 180289 w 211455"/>
              <a:gd name="T37" fmla="*/ 103075 h 433069"/>
              <a:gd name="T38" fmla="*/ 180289 w 211455"/>
              <a:gd name="T39" fmla="*/ 329833 h 433069"/>
              <a:gd name="T40" fmla="*/ 174092 w 211455"/>
              <a:gd name="T41" fmla="*/ 358500 h 433069"/>
              <a:gd name="T42" fmla="*/ 157755 w 211455"/>
              <a:gd name="T43" fmla="*/ 381369 h 433069"/>
              <a:gd name="T44" fmla="*/ 134657 w 211455"/>
              <a:gd name="T45" fmla="*/ 396508 h 433069"/>
              <a:gd name="T46" fmla="*/ 108180 w 211455"/>
              <a:gd name="T47" fmla="*/ 401984 h 433069"/>
              <a:gd name="T48" fmla="*/ 181369 w 211455"/>
              <a:gd name="T49" fmla="*/ 401984 h 433069"/>
              <a:gd name="T50" fmla="*/ 203068 w 211455"/>
              <a:gd name="T51" fmla="*/ 369854 h 433069"/>
              <a:gd name="T52" fmla="*/ 211197 w 211455"/>
              <a:gd name="T53" fmla="*/ 329833 h 433069"/>
              <a:gd name="T54" fmla="*/ 211197 w 211455"/>
              <a:gd name="T55" fmla="*/ 103075 h 433069"/>
              <a:gd name="T56" fmla="*/ 203068 w 211455"/>
              <a:gd name="T57" fmla="*/ 63048 h 433069"/>
              <a:gd name="T58" fmla="*/ 181374 w 211455"/>
              <a:gd name="T59" fmla="*/ 30926 h 433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11455" h="433069">
                <a:moveTo>
                  <a:pt x="108180" y="0"/>
                </a:moveTo>
                <a:lnTo>
                  <a:pt x="0" y="0"/>
                </a:lnTo>
                <a:lnTo>
                  <a:pt x="0" y="432906"/>
                </a:lnTo>
                <a:lnTo>
                  <a:pt x="108180" y="432906"/>
                </a:lnTo>
                <a:lnTo>
                  <a:pt x="148177" y="424773"/>
                </a:lnTo>
                <a:lnTo>
                  <a:pt x="180934" y="402628"/>
                </a:lnTo>
                <a:lnTo>
                  <a:pt x="181369" y="401984"/>
                </a:lnTo>
                <a:lnTo>
                  <a:pt x="30908" y="401984"/>
                </a:lnTo>
                <a:lnTo>
                  <a:pt x="30908" y="30926"/>
                </a:lnTo>
                <a:lnTo>
                  <a:pt x="181374" y="30926"/>
                </a:lnTo>
                <a:lnTo>
                  <a:pt x="180934" y="30273"/>
                </a:lnTo>
                <a:lnTo>
                  <a:pt x="148177" y="8131"/>
                </a:lnTo>
                <a:lnTo>
                  <a:pt x="108180" y="0"/>
                </a:lnTo>
                <a:close/>
              </a:path>
              <a:path w="211455" h="433069">
                <a:moveTo>
                  <a:pt x="181374" y="30926"/>
                </a:moveTo>
                <a:lnTo>
                  <a:pt x="108180" y="30926"/>
                </a:lnTo>
                <a:lnTo>
                  <a:pt x="134657" y="36400"/>
                </a:lnTo>
                <a:lnTo>
                  <a:pt x="157755" y="51535"/>
                </a:lnTo>
                <a:lnTo>
                  <a:pt x="174092" y="74403"/>
                </a:lnTo>
                <a:lnTo>
                  <a:pt x="180289" y="103075"/>
                </a:lnTo>
                <a:lnTo>
                  <a:pt x="180289" y="329833"/>
                </a:lnTo>
                <a:lnTo>
                  <a:pt x="174092" y="358500"/>
                </a:lnTo>
                <a:lnTo>
                  <a:pt x="157755" y="381369"/>
                </a:lnTo>
                <a:lnTo>
                  <a:pt x="134657" y="396508"/>
                </a:lnTo>
                <a:lnTo>
                  <a:pt x="108180" y="401984"/>
                </a:lnTo>
                <a:lnTo>
                  <a:pt x="181369" y="401984"/>
                </a:lnTo>
                <a:lnTo>
                  <a:pt x="203068" y="369854"/>
                </a:lnTo>
                <a:lnTo>
                  <a:pt x="211197" y="329833"/>
                </a:lnTo>
                <a:lnTo>
                  <a:pt x="211197" y="103075"/>
                </a:lnTo>
                <a:lnTo>
                  <a:pt x="203068" y="63048"/>
                </a:lnTo>
                <a:lnTo>
                  <a:pt x="181374" y="30926"/>
                </a:lnTo>
                <a:close/>
              </a:path>
            </a:pathLst>
          </a:custGeom>
          <a:solidFill>
            <a:srgbClr val="0000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5129" name="object 9"/>
          <p:cNvSpPr txBox="1">
            <a:spLocks noChangeArrowheads="1"/>
          </p:cNvSpPr>
          <p:nvPr/>
        </p:nvSpPr>
        <p:spPr bwMode="auto">
          <a:xfrm>
            <a:off x="146111" y="6369158"/>
            <a:ext cx="5218112" cy="28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cs-CZ" altLang="cs-C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Mgr. Jolana Lipková, Ph.D</a:t>
            </a:r>
            <a:r>
              <a:rPr lang="cs-CZ" alt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14338" y="3141096"/>
            <a:ext cx="11298286" cy="642483"/>
          </a:xfrm>
        </p:spPr>
        <p:txBody>
          <a:bodyPr wrap="square" lIns="0" tIns="64769" rIns="0" bIns="0">
            <a:spAutoFit/>
          </a:bodyPr>
          <a:lstStyle/>
          <a:p>
            <a:pPr marL="12700">
              <a:lnSpc>
                <a:spcPts val="4475"/>
              </a:lnSpc>
              <a:spcBef>
                <a:spcPts val="513"/>
              </a:spcBef>
            </a:pPr>
            <a:r>
              <a:rPr lang="cs-CZ" altLang="cs-CZ" sz="4000" b="1" dirty="0">
                <a:solidFill>
                  <a:srgbClr val="0000FF"/>
                </a:solidFill>
              </a:rPr>
              <a:t>Genetika v zubním lékařství – cvičení 1</a:t>
            </a:r>
            <a:endParaRPr lang="cs-CZ" altLang="cs-CZ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8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4525963"/>
          </a:xfrm>
        </p:spPr>
        <p:txBody>
          <a:bodyPr/>
          <a:lstStyle/>
          <a:p>
            <a:pPr eaLnBrk="1" hangingPunct="1"/>
            <a:r>
              <a:rPr lang="cs-CZ" altLang="cs-CZ" sz="2000" dirty="0"/>
              <a:t>Templátová vlákna </a:t>
            </a:r>
            <a:r>
              <a:rPr lang="cs-CZ" altLang="cs-CZ" sz="2000" b="1" dirty="0"/>
              <a:t>antiparalelní</a:t>
            </a:r>
            <a:r>
              <a:rPr lang="cs-CZ" altLang="cs-CZ" sz="2000" dirty="0"/>
              <a:t> – jeden řetězec opožděn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Vedoucí řetězec – jeden RNA </a:t>
            </a:r>
            <a:r>
              <a:rPr lang="cs-CZ" altLang="cs-CZ" sz="2000" dirty="0" err="1"/>
              <a:t>primer</a:t>
            </a:r>
            <a:r>
              <a:rPr lang="cs-CZ" altLang="cs-CZ" sz="2000" dirty="0"/>
              <a:t> na začátku, replikace probíhá bez přerušení 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Opožďující se řetězec – ve směru 5´- 3´ se diskontinuitně tvoří krátké </a:t>
            </a:r>
            <a:r>
              <a:rPr lang="cs-CZ" altLang="cs-CZ" sz="2000" b="1" dirty="0" err="1"/>
              <a:t>Okazakiho</a:t>
            </a:r>
            <a:r>
              <a:rPr lang="cs-CZ" altLang="cs-CZ" sz="2000" b="1" dirty="0"/>
              <a:t> fragmenty </a:t>
            </a:r>
            <a:r>
              <a:rPr lang="cs-CZ" altLang="cs-CZ" sz="2000" dirty="0"/>
              <a:t>(každý z nového RNA </a:t>
            </a:r>
            <a:r>
              <a:rPr lang="cs-CZ" altLang="cs-CZ" sz="2000" dirty="0" err="1"/>
              <a:t>primeru</a:t>
            </a:r>
            <a:r>
              <a:rPr lang="cs-CZ" altLang="cs-CZ" sz="2000" dirty="0"/>
              <a:t>), které se následně spojí </a:t>
            </a:r>
            <a:r>
              <a:rPr lang="cs-CZ" altLang="cs-CZ" sz="2000" b="1" dirty="0"/>
              <a:t>DNA ligáza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RNA </a:t>
            </a:r>
            <a:r>
              <a:rPr lang="cs-CZ" altLang="cs-CZ" sz="2000" dirty="0" err="1"/>
              <a:t>primery</a:t>
            </a:r>
            <a:r>
              <a:rPr lang="cs-CZ" altLang="cs-CZ" sz="2000" dirty="0"/>
              <a:t> jsou odstraněny 5´-3´exonukleázovou a nahrazeny 3´-5´polymerázovou aktivitou</a:t>
            </a:r>
          </a:p>
        </p:txBody>
      </p:sp>
      <p:pic>
        <p:nvPicPr>
          <p:cNvPr id="3072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4" t="49261" r="15154" b="26375"/>
          <a:stretch>
            <a:fillRect/>
          </a:stretch>
        </p:blipFill>
        <p:spPr bwMode="auto">
          <a:xfrm>
            <a:off x="1703512" y="3933056"/>
            <a:ext cx="84963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91344" y="188640"/>
            <a:ext cx="11809312" cy="562074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chemeClr val="bg1"/>
                </a:solidFill>
              </a:rPr>
              <a:t>Replikace DNA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733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4852988"/>
          </a:xfrm>
        </p:spPr>
        <p:txBody>
          <a:bodyPr/>
          <a:lstStyle/>
          <a:p>
            <a:pPr eaLnBrk="1" hangingPunct="1"/>
            <a:r>
              <a:rPr lang="cs-CZ" altLang="cs-CZ" sz="2200" b="1" dirty="0"/>
              <a:t>přepis</a:t>
            </a:r>
            <a:r>
              <a:rPr lang="cs-CZ" altLang="cs-CZ" sz="2200" dirty="0"/>
              <a:t> informace v podobě sekvence DNA do sekvence RNA</a:t>
            </a:r>
          </a:p>
          <a:p>
            <a:pPr eaLnBrk="1" hangingPunct="1"/>
            <a:r>
              <a:rPr lang="cs-CZ" altLang="cs-CZ" sz="2200" dirty="0"/>
              <a:t>jádro buňky</a:t>
            </a:r>
          </a:p>
          <a:p>
            <a:pPr eaLnBrk="1" hangingPunct="1"/>
            <a:r>
              <a:rPr lang="cs-CZ" altLang="cs-CZ" sz="2000" b="1" dirty="0" err="1"/>
              <a:t>templát</a:t>
            </a:r>
            <a:r>
              <a:rPr lang="cs-CZ" altLang="cs-CZ" sz="2000" b="1" dirty="0"/>
              <a:t> </a:t>
            </a:r>
            <a:r>
              <a:rPr lang="cs-CZ" altLang="cs-CZ" sz="2000" dirty="0"/>
              <a:t>-  vlákno DNA</a:t>
            </a:r>
          </a:p>
          <a:p>
            <a:pPr eaLnBrk="1" hangingPunct="1"/>
            <a:r>
              <a:rPr lang="cs-CZ" altLang="cs-CZ" sz="2000" dirty="0" err="1"/>
              <a:t>Transkripty</a:t>
            </a:r>
            <a:r>
              <a:rPr lang="cs-CZ" altLang="cs-CZ" sz="2000" dirty="0"/>
              <a:t> se z </a:t>
            </a:r>
            <a:r>
              <a:rPr lang="cs-CZ" altLang="cs-CZ" sz="2000" dirty="0" err="1"/>
              <a:t>templátu</a:t>
            </a:r>
            <a:r>
              <a:rPr lang="cs-CZ" altLang="cs-CZ" sz="2000" dirty="0"/>
              <a:t> uvolňují jako </a:t>
            </a:r>
            <a:r>
              <a:rPr lang="cs-CZ" altLang="cs-CZ" sz="2000" dirty="0" err="1"/>
              <a:t>jednořetězce</a:t>
            </a:r>
            <a:endParaRPr lang="cs-CZ" altLang="cs-CZ" sz="2000" dirty="0"/>
          </a:p>
          <a:p>
            <a:pPr eaLnBrk="1" hangingPunct="1"/>
            <a:r>
              <a:rPr lang="cs-CZ" altLang="cs-CZ" sz="2000" b="1" dirty="0"/>
              <a:t>DNA-dependentní RNA polymeráza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2000" dirty="0"/>
              <a:t>3 typy (strukturně podobné, přepisují různé typy genů)</a:t>
            </a:r>
          </a:p>
          <a:p>
            <a:pPr lvl="2" eaLnBrk="1" hangingPunct="1"/>
            <a:r>
              <a:rPr lang="cs-CZ" altLang="cs-CZ" sz="2000" dirty="0"/>
              <a:t>RNA pol. I (geny kódující </a:t>
            </a:r>
            <a:r>
              <a:rPr lang="cs-CZ" altLang="cs-CZ" sz="2000" dirty="0" err="1"/>
              <a:t>rRNA</a:t>
            </a:r>
            <a:r>
              <a:rPr lang="cs-CZ" altLang="cs-CZ" sz="2000" dirty="0"/>
              <a:t>)</a:t>
            </a:r>
          </a:p>
          <a:p>
            <a:pPr lvl="2" eaLnBrk="1" hangingPunct="1"/>
            <a:r>
              <a:rPr lang="cs-CZ" altLang="cs-CZ" sz="2000" dirty="0"/>
              <a:t>RNA pol. II (geny kódující </a:t>
            </a:r>
            <a:r>
              <a:rPr lang="cs-CZ" altLang="cs-CZ" sz="2000" dirty="0" err="1"/>
              <a:t>hnRNA</a:t>
            </a:r>
            <a:r>
              <a:rPr lang="cs-CZ" altLang="cs-CZ" sz="2000" dirty="0"/>
              <a:t>)</a:t>
            </a:r>
          </a:p>
          <a:p>
            <a:pPr lvl="2" eaLnBrk="1" hangingPunct="1"/>
            <a:r>
              <a:rPr lang="cs-CZ" altLang="cs-CZ" sz="2000" dirty="0"/>
              <a:t>RNA pol. III (geny kódující </a:t>
            </a:r>
            <a:r>
              <a:rPr lang="cs-CZ" altLang="cs-CZ" sz="2000" dirty="0" err="1"/>
              <a:t>tRNA</a:t>
            </a:r>
            <a:r>
              <a:rPr lang="cs-CZ" altLang="cs-CZ" sz="2000" dirty="0"/>
              <a:t>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2000" dirty="0"/>
              <a:t>vyžaduje přítomnost transkripčních faktorů (rozvolnění řetězců DNA, umístění RNA polymerázy. na promotor a uvolnění z promotoru)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2000" b="1" dirty="0"/>
              <a:t>Promotor</a:t>
            </a:r>
            <a:r>
              <a:rPr lang="cs-CZ" altLang="cs-CZ" sz="2000" dirty="0"/>
              <a:t> = startovací místo na DNA – TATA box, CAT box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2000" b="1" dirty="0"/>
              <a:t>Terminátor</a:t>
            </a:r>
            <a:r>
              <a:rPr lang="cs-CZ" altLang="cs-CZ" sz="2000" dirty="0"/>
              <a:t> = koncové místo - AAAA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cs-CZ" altLang="cs-CZ" sz="2000" dirty="0"/>
          </a:p>
          <a:p>
            <a:pPr eaLnBrk="1" hangingPunct="1"/>
            <a:endParaRPr lang="cs-CZ" altLang="cs-CZ" dirty="0"/>
          </a:p>
        </p:txBody>
      </p:sp>
      <p:pic>
        <p:nvPicPr>
          <p:cNvPr id="31748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5" t="33350" r="71854" b="30020"/>
          <a:stretch>
            <a:fillRect/>
          </a:stretch>
        </p:blipFill>
        <p:spPr bwMode="auto">
          <a:xfrm>
            <a:off x="7169893" y="1628800"/>
            <a:ext cx="483076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91344" y="188640"/>
            <a:ext cx="11809312" cy="562074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chemeClr val="bg1"/>
                </a:solidFill>
              </a:rPr>
              <a:t>Transkripce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35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>
          <a:xfrm>
            <a:off x="623392" y="1196752"/>
            <a:ext cx="6062663" cy="5140325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cs-CZ" altLang="cs-CZ" sz="2000" dirty="0"/>
              <a:t>Modifikace primárních </a:t>
            </a:r>
            <a:r>
              <a:rPr lang="cs-CZ" altLang="cs-CZ" sz="2000" dirty="0" err="1"/>
              <a:t>transkriptů</a:t>
            </a:r>
            <a:r>
              <a:rPr lang="cs-CZ" altLang="cs-CZ" sz="2000" dirty="0"/>
              <a:t>: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Připojení </a:t>
            </a:r>
            <a:r>
              <a:rPr lang="cs-CZ" altLang="cs-CZ" sz="2000" b="1" dirty="0"/>
              <a:t>čepičky</a:t>
            </a:r>
            <a:r>
              <a:rPr lang="cs-CZ" altLang="cs-CZ" sz="2000" dirty="0"/>
              <a:t> na 5´konec (podílí se na řízení translace </a:t>
            </a:r>
            <a:r>
              <a:rPr lang="cs-CZ" altLang="cs-CZ" sz="2000" dirty="0" err="1"/>
              <a:t>mRNA</a:t>
            </a:r>
            <a:r>
              <a:rPr lang="cs-CZ" altLang="cs-CZ" sz="2000" dirty="0"/>
              <a:t>)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altLang="cs-CZ" sz="2000" dirty="0"/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altLang="cs-CZ" sz="2000" dirty="0"/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altLang="cs-CZ" sz="2000" dirty="0"/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altLang="cs-CZ" sz="2000" dirty="0"/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Připojení </a:t>
            </a:r>
            <a:r>
              <a:rPr lang="cs-CZ" altLang="cs-CZ" sz="2000" b="1" dirty="0" err="1"/>
              <a:t>polyadenylačního</a:t>
            </a:r>
            <a:r>
              <a:rPr lang="cs-CZ" altLang="cs-CZ" sz="2000" b="1" dirty="0"/>
              <a:t> řetězce </a:t>
            </a:r>
            <a:r>
              <a:rPr lang="cs-CZ" altLang="cs-CZ" sz="2000" dirty="0"/>
              <a:t>na 3´konec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sz="2000" b="1" dirty="0"/>
              <a:t>Sestřih </a:t>
            </a:r>
            <a:r>
              <a:rPr lang="cs-CZ" altLang="cs-CZ" sz="2000" dirty="0"/>
              <a:t>(</a:t>
            </a:r>
            <a:r>
              <a:rPr lang="cs-CZ" altLang="cs-CZ" sz="2000" dirty="0" err="1"/>
              <a:t>splicing</a:t>
            </a:r>
            <a:r>
              <a:rPr lang="cs-CZ" altLang="cs-CZ" sz="2000" dirty="0"/>
              <a:t>) RNA – vystřižení intronů za vzniku zralé </a:t>
            </a:r>
            <a:r>
              <a:rPr lang="cs-CZ" altLang="cs-CZ" sz="2000" dirty="0" err="1"/>
              <a:t>mRNA</a:t>
            </a:r>
            <a:endParaRPr lang="cs-CZ" altLang="cs-CZ" sz="2000" dirty="0"/>
          </a:p>
        </p:txBody>
      </p:sp>
      <p:pic>
        <p:nvPicPr>
          <p:cNvPr id="32772" name="Picture 2" descr="outline_of_splicing_c_la_7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1196752"/>
            <a:ext cx="4541838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4" t="30019" r="74216" b="36682"/>
          <a:stretch>
            <a:fillRect/>
          </a:stretch>
        </p:blipFill>
        <p:spPr bwMode="auto">
          <a:xfrm>
            <a:off x="1973560" y="2777901"/>
            <a:ext cx="3362325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91344" y="188640"/>
            <a:ext cx="11809312" cy="562074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 err="1">
                <a:solidFill>
                  <a:schemeClr val="bg1"/>
                </a:solidFill>
              </a:rPr>
              <a:t>Posttranskripční</a:t>
            </a:r>
            <a:r>
              <a:rPr lang="cs-CZ" sz="4000" b="1" dirty="0">
                <a:solidFill>
                  <a:schemeClr val="bg1"/>
                </a:solidFill>
              </a:rPr>
              <a:t> modifikace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213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>
          <a:xfrm>
            <a:off x="609600" y="1175457"/>
            <a:ext cx="10972800" cy="1143000"/>
          </a:xfrm>
        </p:spPr>
        <p:txBody>
          <a:bodyPr/>
          <a:lstStyle/>
          <a:p>
            <a:pPr eaLnBrk="1" hangingPunct="1"/>
            <a:r>
              <a:rPr lang="cs-CZ" altLang="cs-CZ" sz="2000" b="1" dirty="0"/>
              <a:t>Překlad</a:t>
            </a:r>
            <a:r>
              <a:rPr lang="cs-CZ" altLang="cs-CZ" sz="2000" dirty="0"/>
              <a:t> genetické informace z </a:t>
            </a:r>
            <a:r>
              <a:rPr lang="cs-CZ" altLang="cs-CZ" sz="2000" dirty="0" err="1"/>
              <a:t>mRNA</a:t>
            </a:r>
            <a:r>
              <a:rPr lang="cs-CZ" altLang="cs-CZ" sz="2000" dirty="0"/>
              <a:t> do sekvence AMK v polypeptidu (pomocí genetického kódu)</a:t>
            </a:r>
          </a:p>
          <a:p>
            <a:pPr eaLnBrk="1" hangingPunct="1"/>
            <a:r>
              <a:rPr lang="cs-CZ" altLang="cs-CZ" sz="2000" dirty="0"/>
              <a:t>Probíhá na ribozomy v cytoplazmě buňky</a:t>
            </a:r>
          </a:p>
          <a:p>
            <a:pPr eaLnBrk="1" hangingPunct="1"/>
            <a:endParaRPr lang="cs-CZ" altLang="cs-CZ" sz="2000" dirty="0"/>
          </a:p>
          <a:p>
            <a:pPr lvl="1" eaLnBrk="1" hangingPunct="1"/>
            <a:endParaRPr lang="cs-CZ" altLang="cs-CZ" dirty="0"/>
          </a:p>
        </p:txBody>
      </p:sp>
      <p:pic>
        <p:nvPicPr>
          <p:cNvPr id="33796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2515106"/>
            <a:ext cx="5888037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09600" y="2318457"/>
            <a:ext cx="4981575" cy="406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+mn-lt"/>
              </a:rPr>
              <a:t>Fáze – iniciace, elongace, terminace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latin typeface="+mn-lt"/>
              </a:rPr>
              <a:t>Enzym - </a:t>
            </a:r>
            <a:r>
              <a:rPr lang="cs-CZ" sz="2000" b="1" dirty="0" err="1">
                <a:latin typeface="+mn-lt"/>
              </a:rPr>
              <a:t>Aminoacyl-tRNA</a:t>
            </a:r>
            <a:r>
              <a:rPr lang="cs-CZ" sz="2000" b="1" dirty="0">
                <a:latin typeface="+mn-lt"/>
              </a:rPr>
              <a:t> </a:t>
            </a:r>
            <a:r>
              <a:rPr lang="cs-CZ" sz="2000" b="1" dirty="0" err="1">
                <a:latin typeface="+mn-lt"/>
              </a:rPr>
              <a:t>syntetáza</a:t>
            </a:r>
            <a:endParaRPr lang="cs-CZ" sz="2000" b="1" dirty="0">
              <a:latin typeface="+mn-lt"/>
            </a:endParaRP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+mn-lt"/>
              </a:rPr>
              <a:t>Iniciační komplex se tvoří na 5´konci </a:t>
            </a:r>
            <a:r>
              <a:rPr lang="cs-CZ" sz="2000" dirty="0" err="1">
                <a:latin typeface="+mn-lt"/>
              </a:rPr>
              <a:t>mRNA</a:t>
            </a:r>
            <a:r>
              <a:rPr lang="cs-CZ" sz="2000" dirty="0">
                <a:latin typeface="+mn-lt"/>
              </a:rPr>
              <a:t> (čepička), zkoumá </a:t>
            </a:r>
            <a:r>
              <a:rPr lang="cs-CZ" sz="2000" dirty="0" err="1">
                <a:latin typeface="+mn-lt"/>
              </a:rPr>
              <a:t>mRNA</a:t>
            </a:r>
            <a:r>
              <a:rPr lang="cs-CZ" sz="2000" dirty="0">
                <a:latin typeface="+mn-lt"/>
              </a:rPr>
              <a:t> od 5´konce a hledá </a:t>
            </a:r>
            <a:r>
              <a:rPr lang="cs-CZ" sz="2000" b="1" dirty="0">
                <a:latin typeface="+mn-lt"/>
              </a:rPr>
              <a:t>iniciační kodon AUG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+mn-lt"/>
              </a:rPr>
              <a:t>Terminace translace: </a:t>
            </a:r>
            <a:r>
              <a:rPr lang="cs-CZ" sz="2000" b="1" dirty="0">
                <a:latin typeface="+mn-lt"/>
              </a:rPr>
              <a:t>UAA, UAG, UGA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b="1" dirty="0" err="1">
                <a:latin typeface="+mn-lt"/>
              </a:rPr>
              <a:t>Postranslační</a:t>
            </a:r>
            <a:r>
              <a:rPr lang="cs-CZ" sz="2000" b="1" dirty="0">
                <a:latin typeface="+mn-lt"/>
              </a:rPr>
              <a:t> úpravy – </a:t>
            </a:r>
            <a:r>
              <a:rPr lang="cs-CZ" sz="2000" dirty="0">
                <a:latin typeface="+mn-lt"/>
              </a:rPr>
              <a:t>fosforylace, </a:t>
            </a:r>
            <a:r>
              <a:rPr lang="cs-CZ" sz="2000" dirty="0" err="1">
                <a:latin typeface="+mn-lt"/>
              </a:rPr>
              <a:t>glykosylace</a:t>
            </a:r>
            <a:r>
              <a:rPr lang="cs-CZ" sz="2000" dirty="0">
                <a:latin typeface="+mn-lt"/>
              </a:rPr>
              <a:t>, metylace, ….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91344" y="188640"/>
            <a:ext cx="11809312" cy="562074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chemeClr val="bg1"/>
                </a:solidFill>
              </a:rPr>
              <a:t>Translace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299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>
          <a:xfrm>
            <a:off x="551384" y="1124744"/>
            <a:ext cx="10972800" cy="452596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cs-CZ" altLang="cs-CZ" sz="2000" b="1" dirty="0"/>
              <a:t>Systém</a:t>
            </a:r>
            <a:r>
              <a:rPr lang="cs-CZ" altLang="cs-CZ" sz="2000" dirty="0"/>
              <a:t>, podle kterého se přiřazují specifické AMK do polypeptidového řetězce podle sekvence </a:t>
            </a:r>
            <a:r>
              <a:rPr lang="cs-CZ" altLang="cs-CZ" sz="2000" dirty="0" err="1"/>
              <a:t>mRNA</a:t>
            </a:r>
            <a:endParaRPr lang="cs-CZ" altLang="cs-CZ" sz="2000" dirty="0"/>
          </a:p>
          <a:p>
            <a:pPr eaLnBrk="1" hangingPunct="1">
              <a:lnSpc>
                <a:spcPct val="150000"/>
              </a:lnSpc>
            </a:pPr>
            <a:r>
              <a:rPr lang="cs-CZ" altLang="cs-CZ" sz="2000" b="1" dirty="0"/>
              <a:t>Triplet</a:t>
            </a:r>
            <a:r>
              <a:rPr lang="cs-CZ" altLang="cs-CZ" sz="2000" dirty="0"/>
              <a:t> = kodon – definuje AMK nebo terminaci translace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sz="2000" dirty="0"/>
              <a:t>Každá AMK určena jedním nebo několika kodony v </a:t>
            </a:r>
            <a:r>
              <a:rPr lang="cs-CZ" altLang="cs-CZ" sz="2000" dirty="0" err="1"/>
              <a:t>mRNA</a:t>
            </a:r>
            <a:endParaRPr lang="cs-CZ" altLang="cs-CZ" sz="2000" dirty="0"/>
          </a:p>
          <a:p>
            <a:pPr eaLnBrk="1" hangingPunct="1">
              <a:lnSpc>
                <a:spcPct val="150000"/>
              </a:lnSpc>
            </a:pPr>
            <a:r>
              <a:rPr lang="cs-CZ" altLang="cs-CZ" sz="2000" b="1" dirty="0"/>
              <a:t>64 možných tripletů</a:t>
            </a:r>
            <a:r>
              <a:rPr lang="cs-CZ" altLang="cs-CZ" sz="2000" dirty="0"/>
              <a:t>: 61 určuje AMK, 3 určují terminaci translace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sz="2000" dirty="0"/>
              <a:t>Kodony jsou rozeznávány komplementárními sekvencemi v </a:t>
            </a:r>
            <a:r>
              <a:rPr lang="cs-CZ" altLang="cs-CZ" sz="2000" dirty="0" err="1"/>
              <a:t>tRNA</a:t>
            </a:r>
            <a:r>
              <a:rPr lang="cs-CZ" altLang="cs-CZ" sz="2000" dirty="0"/>
              <a:t> (antikodony), které nesou na 3´konci specifické AMK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sz="2000" dirty="0"/>
              <a:t>Inzerce/delece jednoho/dvou párů bází mění čtecí rámec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sz="2000" b="1" dirty="0"/>
              <a:t>(Téměř) univerzální, degenerovaný</a:t>
            </a:r>
          </a:p>
          <a:p>
            <a:pPr eaLnBrk="1" hangingPunct="1"/>
            <a:endParaRPr lang="cs-CZ" altLang="cs-CZ" dirty="0"/>
          </a:p>
        </p:txBody>
      </p:sp>
      <p:pic>
        <p:nvPicPr>
          <p:cNvPr id="34820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047" y="3933056"/>
            <a:ext cx="4275137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91344" y="188640"/>
            <a:ext cx="11809312" cy="562074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chemeClr val="bg1"/>
                </a:solidFill>
              </a:rPr>
              <a:t>Genetický kód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809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0" t="27113" r="21060" b="21947"/>
          <a:stretch>
            <a:fillRect/>
          </a:stretch>
        </p:blipFill>
        <p:spPr bwMode="auto">
          <a:xfrm>
            <a:off x="2406650" y="1196752"/>
            <a:ext cx="737870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191344" y="188640"/>
            <a:ext cx="11809312" cy="562074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chemeClr val="bg1"/>
                </a:solidFill>
              </a:rPr>
              <a:t>Genetický kód – změna čtecího rámce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917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5162533" y="995535"/>
            <a:ext cx="6494462" cy="5609258"/>
          </a:xfrm>
        </p:spPr>
        <p:txBody>
          <a:bodyPr>
            <a:normAutofit fontScale="85000" lnSpcReduction="20000"/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endParaRPr lang="cs-CZ" altLang="cs-CZ" sz="2400" dirty="0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cs-CZ" altLang="cs-CZ" sz="2400" dirty="0"/>
              <a:t>= </a:t>
            </a:r>
            <a:r>
              <a:rPr lang="cs-CZ" altLang="cs-CZ" sz="2600" dirty="0"/>
              <a:t>uspořádaný sled procesů, při kterých buňka zdvojí svůj obsah a následně se rozdělí na dvě buňky dceřiné (každá z nich ponese stejné chromozomy)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cs-CZ" altLang="cs-CZ" sz="2400" dirty="0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cs-CZ" altLang="cs-CZ" sz="2800" b="1" dirty="0" smtClean="0"/>
              <a:t>Cíl</a:t>
            </a:r>
            <a:r>
              <a:rPr lang="cs-CZ" altLang="cs-CZ" sz="2800" b="1" dirty="0"/>
              <a:t>: reprodukce genetického materiálu pro příští generaci </a:t>
            </a:r>
            <a:r>
              <a:rPr lang="cs-CZ" altLang="cs-CZ" sz="2800" b="1" dirty="0" smtClean="0"/>
              <a:t>buněk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cs-CZ" altLang="cs-CZ" sz="2800" b="1" dirty="0" smtClean="0"/>
          </a:p>
          <a:p>
            <a:r>
              <a:rPr lang="cs-CZ" altLang="cs-CZ" sz="2400" b="1" dirty="0"/>
              <a:t>Jednobuněčné organismy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000" dirty="0"/>
              <a:t>sladěno s růstem – mateřská b. musí dorůst do určité velikosti, aby se rozdělila</a:t>
            </a:r>
          </a:p>
          <a:p>
            <a:endParaRPr lang="cs-CZ" altLang="cs-CZ" sz="2000" dirty="0"/>
          </a:p>
          <a:p>
            <a:r>
              <a:rPr lang="cs-CZ" altLang="cs-CZ" sz="2400" b="1" dirty="0"/>
              <a:t>Mnohobuněčné organismy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000" dirty="0"/>
              <a:t>sladění replikace DNA s vývojovým programem buňky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000" dirty="0"/>
              <a:t>sladění replikace a dělení každé buňky s vývojem příslušné tkáně nebo orgánu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000" b="1" dirty="0"/>
              <a:t>dospělost -</a:t>
            </a:r>
            <a:r>
              <a:rPr lang="cs-CZ" altLang="cs-CZ" sz="2000" dirty="0"/>
              <a:t> buňky se dělí, když je potřeba (nahrazení odumírajících buněk, obnova poraněné tkáně)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000" dirty="0"/>
              <a:t>ztráta kontroly nad buněčným cyklem -&gt; </a:t>
            </a:r>
            <a:r>
              <a:rPr lang="cs-CZ" altLang="cs-CZ" sz="2000" b="1" dirty="0"/>
              <a:t>rakovina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cs-CZ" altLang="cs-CZ" sz="2800" b="1" dirty="0"/>
          </a:p>
        </p:txBody>
      </p:sp>
      <p:pic>
        <p:nvPicPr>
          <p:cNvPr id="18436" name="Picture 2" descr="E:\PREDNASK\obr6.jp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121568"/>
            <a:ext cx="4291013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91344" y="188640"/>
            <a:ext cx="11809312" cy="562074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chemeClr val="bg1"/>
                </a:solidFill>
              </a:rPr>
              <a:t>Buněčný cyklus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54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1343" y="908721"/>
            <a:ext cx="11257317" cy="1187248"/>
          </a:xfrm>
        </p:spPr>
        <p:txBody>
          <a:bodyPr rtlCol="0">
            <a:normAutofit fontScale="92500" lnSpcReduction="20000"/>
          </a:bodyPr>
          <a:lstStyle/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1900" b="1" dirty="0">
                <a:solidFill>
                  <a:srgbClr val="0000FF"/>
                </a:solidFill>
              </a:rPr>
              <a:t>Interfáze – G1, G2, </a:t>
            </a:r>
            <a:r>
              <a:rPr lang="cs-CZ" sz="1900" b="1" dirty="0" smtClean="0">
                <a:solidFill>
                  <a:srgbClr val="0000FF"/>
                </a:solidFill>
              </a:rPr>
              <a:t>S (90%)</a:t>
            </a:r>
            <a:endParaRPr lang="cs-CZ" sz="1900" b="1" dirty="0">
              <a:solidFill>
                <a:srgbClr val="0000FF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800" b="1" dirty="0"/>
              <a:t>příprava</a:t>
            </a:r>
            <a:r>
              <a:rPr lang="cs-CZ" sz="1800" dirty="0"/>
              <a:t> na buněčné dělení, vnější jaderná membrána je spojená s ER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800" b="1" dirty="0"/>
              <a:t>nepříznivé podmínky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cs-CZ" sz="1800" dirty="0"/>
              <a:t>setrvání v G1/vstup do G0; buňky nerostou, mohou tak setrvat i několik měsíců/let</a:t>
            </a:r>
          </a:p>
        </p:txBody>
      </p:sp>
      <p:pic>
        <p:nvPicPr>
          <p:cNvPr id="22532" name="Picture 4" descr="fig11_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591" y="2299321"/>
            <a:ext cx="2294820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91344" y="188640"/>
            <a:ext cx="11809312" cy="562074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chemeClr val="bg1"/>
                </a:solidFill>
              </a:rPr>
              <a:t>Buněčný </a:t>
            </a:r>
            <a:r>
              <a:rPr lang="cs-CZ" sz="4000" b="1" dirty="0" smtClean="0">
                <a:solidFill>
                  <a:schemeClr val="bg1"/>
                </a:solidFill>
              </a:rPr>
              <a:t>cyklus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6957443" y="2062065"/>
            <a:ext cx="4622304" cy="40050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1400" b="1" dirty="0"/>
              <a:t>G0-fáze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cs-CZ" sz="1400" u="sng" dirty="0"/>
              <a:t>většina buněk </a:t>
            </a:r>
            <a:r>
              <a:rPr lang="cs-CZ" sz="1400" dirty="0"/>
              <a:t>mnohobuněčných organismů (jsou diferencované a specializované k výkonu určité funkce, nedělí se)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cs-CZ" sz="1400" dirty="0"/>
              <a:t>po přijetí prorůstového faktoru mohou vstoupit zpět do buněčného cyklu</a:t>
            </a:r>
          </a:p>
          <a:p>
            <a:pPr marL="0" indent="0">
              <a:buFont typeface="Arial" pitchFamily="34" charset="0"/>
              <a:buNone/>
              <a:defRPr/>
            </a:pPr>
            <a:endParaRPr lang="cs-CZ" sz="1400" b="1" dirty="0"/>
          </a:p>
          <a:p>
            <a:pPr>
              <a:defRPr/>
            </a:pPr>
            <a:r>
              <a:rPr lang="cs-CZ" sz="1400" b="1" dirty="0"/>
              <a:t>G1-fáze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cs-CZ" sz="1400" u="sng" dirty="0"/>
              <a:t>nejdelší a nejvariabilnější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cs-CZ" sz="1400" dirty="0"/>
              <a:t>buňka se </a:t>
            </a:r>
            <a:r>
              <a:rPr lang="cs-CZ" sz="1400" b="1" dirty="0"/>
              <a:t>zvětšuje a zdvojuje organely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cs-CZ" sz="1400" dirty="0"/>
              <a:t>na konci této fáze se nachází kontrolní bod: </a:t>
            </a:r>
            <a:r>
              <a:rPr lang="cs-CZ" sz="1400" b="1" dirty="0"/>
              <a:t>bod restrikce</a:t>
            </a:r>
          </a:p>
          <a:p>
            <a:pPr lvl="2">
              <a:defRPr/>
            </a:pPr>
            <a:r>
              <a:rPr lang="cs-CZ" sz="1400" dirty="0"/>
              <a:t>buňka má dostatek živin a růstových faktorů, vykazuje vysokou metabolickou aktivitu -&gt; přejde bod restrikce a pokračuje do další fáze</a:t>
            </a:r>
          </a:p>
          <a:p>
            <a:pPr lvl="2">
              <a:defRPr/>
            </a:pPr>
            <a:r>
              <a:rPr lang="cs-CZ" sz="1400" dirty="0"/>
              <a:t>nedostatek živin, obdržení </a:t>
            </a:r>
            <a:r>
              <a:rPr lang="cs-CZ" sz="1400" dirty="0" err="1"/>
              <a:t>antiproliferačního</a:t>
            </a:r>
            <a:r>
              <a:rPr lang="cs-CZ" sz="1400" dirty="0"/>
              <a:t> signálu -&gt; zpomalení postupu fází/opuštění cyklu (přechod do G0)</a:t>
            </a:r>
          </a:p>
          <a:p>
            <a:pPr lvl="1">
              <a:defRPr/>
            </a:pPr>
            <a:endParaRPr lang="cs-CZ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72677" y="2375356"/>
            <a:ext cx="3698266" cy="11471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1400" b="1" dirty="0"/>
              <a:t>G2-fáze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cs-CZ" sz="1400" dirty="0"/>
              <a:t>dvojnásobné množství DNA (než v G1)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cs-CZ" sz="1400" dirty="0"/>
              <a:t>syntéza proteinů potřebných na vstup do mitózy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72677" y="3708321"/>
            <a:ext cx="370089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S-fáze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replikace DNA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syntéza proteinů asociovaných s DNA</a:t>
            </a:r>
          </a:p>
          <a:p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526393" y="494930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>
                <a:solidFill>
                  <a:srgbClr val="CC0066"/>
                </a:solidFill>
              </a:rPr>
              <a:t>M fáze (mitotická)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</a:t>
            </a:r>
            <a:r>
              <a:rPr lang="cs-CZ" dirty="0" smtClean="0"/>
              <a:t>itóza x meióza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jaderné </a:t>
            </a:r>
            <a:r>
              <a:rPr lang="cs-CZ" dirty="0"/>
              <a:t>dělení, kondenzace chromozomů – až 10 000×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karyokineze </a:t>
            </a:r>
            <a:r>
              <a:rPr lang="cs-CZ" dirty="0"/>
              <a:t>a </a:t>
            </a:r>
            <a:r>
              <a:rPr lang="cs-CZ" dirty="0" smtClean="0"/>
              <a:t>cytokineze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dirty="0"/>
              <a:t>klesá syntéza RNA a proteinů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277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3209" y="1196752"/>
            <a:ext cx="10972800" cy="49974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/>
              <a:t>kladeny </a:t>
            </a:r>
            <a:r>
              <a:rPr lang="cs-CZ" sz="2400" b="1" dirty="0"/>
              <a:t>vysoké nároky na přesnost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bezchybná replikace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správné řazení fází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cs-CZ" sz="2000" dirty="0"/>
              <a:t>mitóza před dokončením replikace -&gt; ztráta genetické informace min. u jedné buňky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cs-CZ" sz="2000" dirty="0"/>
              <a:t>dvojnásobná replikace před mitózou -&gt; zvýšený počet kopií genů na příslušné části chromozomu -&gt; nerovnováha v genové expresi, nízká </a:t>
            </a:r>
            <a:r>
              <a:rPr lang="cs-CZ" sz="2000" dirty="0" err="1"/>
              <a:t>viabilita</a:t>
            </a:r>
            <a:endParaRPr lang="cs-CZ" sz="1800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přesná segregace chromozomů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koordinace s vývojovými programy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                        </a:t>
            </a:r>
            <a:r>
              <a:rPr lang="cs-CZ" sz="2400" b="1" dirty="0"/>
              <a:t>kontrolní body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630998" y="4869160"/>
            <a:ext cx="2087562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20485" name="Picture 2" descr="SouvisejÃ­cÃ­ obrÃ¡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96"/>
          <a:stretch>
            <a:fillRect/>
          </a:stretch>
        </p:blipFill>
        <p:spPr bwMode="auto">
          <a:xfrm>
            <a:off x="7608168" y="3540422"/>
            <a:ext cx="3325813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91344" y="188640"/>
            <a:ext cx="11809312" cy="562074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chemeClr val="bg1"/>
                </a:solidFill>
              </a:rPr>
              <a:t>Buněčný cyklus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776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/>
              <a:t>řídící elementy</a:t>
            </a:r>
            <a:r>
              <a:rPr lang="cs-CZ" sz="2400" b="1" dirty="0"/>
              <a:t> – </a:t>
            </a:r>
            <a:r>
              <a:rPr lang="cs-CZ" sz="2400" b="1" dirty="0" err="1"/>
              <a:t>cyklin</a:t>
            </a:r>
            <a:r>
              <a:rPr lang="cs-CZ" sz="2400" b="1" dirty="0"/>
              <a:t> dependentní </a:t>
            </a:r>
            <a:r>
              <a:rPr lang="cs-CZ" sz="2400" b="1" dirty="0" err="1"/>
              <a:t>kinasy</a:t>
            </a:r>
            <a:endParaRPr lang="cs-CZ" sz="2400" b="1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b="1" dirty="0"/>
              <a:t>řídí aktivitu </a:t>
            </a:r>
            <a:r>
              <a:rPr lang="cs-CZ" sz="2000" dirty="0"/>
              <a:t>mnoha proteinů zapojených do replikace DNA a mitózy tím, že je ve specifických místech </a:t>
            </a:r>
            <a:r>
              <a:rPr lang="cs-CZ" sz="2000" b="1" dirty="0" err="1"/>
              <a:t>fosforylují</a:t>
            </a:r>
            <a:r>
              <a:rPr lang="cs-CZ" sz="2000" dirty="0"/>
              <a:t> (aktivace/inaktivace)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400" dirty="0"/>
              <a:t>   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 err="1"/>
              <a:t>Cyklin</a:t>
            </a:r>
            <a:r>
              <a:rPr lang="cs-CZ" sz="2000" dirty="0"/>
              <a:t> + CDK -&gt; komplex se připojí na protein -&gt; fosforylace proteinu -&gt; po fosforylaci se komplex 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000" dirty="0"/>
              <a:t>     rozpadne a dojde ke změně aktivity proteinu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2" y="3717032"/>
            <a:ext cx="6022975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91344" y="188640"/>
            <a:ext cx="11809312" cy="562074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chemeClr val="bg1"/>
                </a:solidFill>
              </a:rPr>
              <a:t>Buněčný cyklus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251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344" y="188640"/>
            <a:ext cx="11809312" cy="562074"/>
          </a:xfrm>
          <a:solidFill>
            <a:srgbClr val="0000FF"/>
          </a:solidFill>
        </p:spPr>
        <p:txBody>
          <a:bodyPr>
            <a:noAutofit/>
          </a:bodyPr>
          <a:lstStyle/>
          <a:p>
            <a:r>
              <a:rPr lang="cs-CZ" sz="4000" b="1" dirty="0">
                <a:solidFill>
                  <a:schemeClr val="bg1"/>
                </a:solidFill>
              </a:rPr>
              <a:t>Základní pojmy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376" y="1124744"/>
            <a:ext cx="10814992" cy="5256584"/>
          </a:xfrm>
        </p:spPr>
        <p:txBody>
          <a:bodyPr>
            <a:normAutofit/>
          </a:bodyPr>
          <a:lstStyle/>
          <a:p>
            <a:r>
              <a:rPr lang="cs-CZ" sz="2400" b="1" dirty="0"/>
              <a:t>Genetika</a:t>
            </a:r>
            <a:r>
              <a:rPr lang="cs-CZ" sz="24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obor zabývající dědičností a variabilitou kvantitativních a kvalitativních znaků všech živých organismů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1800" dirty="0"/>
          </a:p>
          <a:p>
            <a:r>
              <a:rPr lang="cs-CZ" sz="2400" b="1" dirty="0"/>
              <a:t>Gen</a:t>
            </a:r>
            <a:r>
              <a:rPr lang="cs-CZ" sz="24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základní jednotka dědičnosti (genetické informace)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konkrétní úsek molekuly DNA, který nese informaci pro tvorbu bílkoviny nebo nukleové kyseliny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skládá se z exonů a intronů</a:t>
            </a:r>
          </a:p>
          <a:p>
            <a:pPr marL="457200" lvl="1" indent="0">
              <a:buNone/>
            </a:pPr>
            <a:r>
              <a:rPr lang="cs-CZ" sz="2000" dirty="0"/>
              <a:t>	 strukturní </a:t>
            </a:r>
          </a:p>
          <a:p>
            <a:pPr marL="457200" lvl="1" indent="0">
              <a:buNone/>
            </a:pPr>
            <a:r>
              <a:rPr lang="cs-CZ" sz="2000" dirty="0"/>
              <a:t>	 funkční</a:t>
            </a:r>
          </a:p>
          <a:p>
            <a:pPr marL="0" indent="0">
              <a:buNone/>
            </a:pPr>
            <a:endParaRPr lang="cs-CZ" sz="2000" b="1" dirty="0"/>
          </a:p>
          <a:p>
            <a:endParaRPr lang="cs-CZ" sz="2000" b="1" dirty="0"/>
          </a:p>
          <a:p>
            <a:endParaRPr lang="cs-CZ" sz="2000" b="1" dirty="0"/>
          </a:p>
          <a:p>
            <a:endParaRPr lang="cs-CZ" sz="2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8447" y="4221088"/>
            <a:ext cx="6945049" cy="2014064"/>
          </a:xfrm>
          <a:prstGeom prst="rect">
            <a:avLst/>
          </a:prstGeom>
        </p:spPr>
      </p:pic>
      <p:cxnSp>
        <p:nvCxnSpPr>
          <p:cNvPr id="6" name="Přímá spojnice 5"/>
          <p:cNvCxnSpPr/>
          <p:nvPr/>
        </p:nvCxnSpPr>
        <p:spPr>
          <a:xfrm>
            <a:off x="1081097" y="4293096"/>
            <a:ext cx="3240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1081097" y="4293096"/>
            <a:ext cx="324036" cy="288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35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000FF"/>
                </a:solidFill>
              </a:rPr>
              <a:t>DNA </a:t>
            </a:r>
            <a:endParaRPr lang="cs-CZ" dirty="0" smtClean="0">
              <a:solidFill>
                <a:srgbClr val="0000FF"/>
              </a:solidFill>
            </a:endParaRPr>
          </a:p>
          <a:p>
            <a:r>
              <a:rPr lang="cs-CZ" dirty="0" smtClean="0"/>
              <a:t>RNA</a:t>
            </a:r>
          </a:p>
          <a:p>
            <a:r>
              <a:rPr lang="cs-CZ" dirty="0" smtClean="0"/>
              <a:t>PROTEIN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667508" y="226137"/>
            <a:ext cx="8856984" cy="421556"/>
          </a:xfrm>
          <a:prstGeom prst="rect">
            <a:avLst/>
          </a:prstGeom>
          <a:solidFill>
            <a:srgbClr val="00B050"/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>
                <a:solidFill>
                  <a:schemeClr val="bg1"/>
                </a:solidFill>
              </a:rPr>
              <a:t>Biologický materiál</a:t>
            </a:r>
            <a:endParaRPr lang="en-GB" sz="3000" b="1" dirty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91344" y="188640"/>
            <a:ext cx="11809312" cy="562074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</a:rPr>
              <a:t>Metody molekulární biologie</a:t>
            </a:r>
            <a:endParaRPr lang="en-GB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7" descr="Reverzní transkripce – Wikipe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028" y="1095964"/>
            <a:ext cx="4568890" cy="486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s://www.kangaservices.gr/images/kanga/arthra/bio-ulik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647" y="4573181"/>
            <a:ext cx="5551647" cy="189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3018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Zástupný symbol pro obsah 2"/>
          <p:cNvSpPr>
            <a:spLocks noGrp="1"/>
          </p:cNvSpPr>
          <p:nvPr>
            <p:ph idx="1"/>
          </p:nvPr>
        </p:nvSpPr>
        <p:spPr>
          <a:xfrm>
            <a:off x="407368" y="1104726"/>
            <a:ext cx="6264696" cy="534861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1800" b="1" dirty="0"/>
              <a:t>Detekce přítomnosti nukleové kyseliny specifické sekvence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1800" dirty="0"/>
              <a:t>Identifikace živočišného druhu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1800" dirty="0"/>
              <a:t>Paternita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1800" dirty="0"/>
              <a:t>Identifikace jedince - forenzní účely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rgbClr val="00B050"/>
                </a:solidFill>
              </a:rPr>
              <a:t>Profil DNA – </a:t>
            </a:r>
            <a:r>
              <a:rPr lang="cs-CZ" altLang="cs-CZ" sz="1800" dirty="0" err="1">
                <a:solidFill>
                  <a:srgbClr val="00B050"/>
                </a:solidFill>
              </a:rPr>
              <a:t>SNPs</a:t>
            </a:r>
            <a:r>
              <a:rPr lang="cs-CZ" altLang="cs-CZ" sz="1800" dirty="0">
                <a:solidFill>
                  <a:srgbClr val="00B050"/>
                </a:solidFill>
              </a:rPr>
              <a:t> </a:t>
            </a:r>
          </a:p>
          <a:p>
            <a:pPr eaLnBrk="1" hangingPunct="1"/>
            <a:r>
              <a:rPr lang="cs-CZ" altLang="cs-CZ" sz="1800" b="1" dirty="0"/>
              <a:t>Analýza struktury (sekvence) nukleové kyseliny</a:t>
            </a:r>
          </a:p>
          <a:p>
            <a:pPr eaLnBrk="1" hangingPunct="1"/>
            <a:r>
              <a:rPr lang="cs-CZ" altLang="cs-CZ" sz="1800" b="1" dirty="0"/>
              <a:t>Stanovení genotypu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1800" dirty="0"/>
              <a:t>Detekce klinicky významných mutací a polymorfismů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1800" dirty="0"/>
              <a:t>Dědičné choroby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1800" dirty="0"/>
              <a:t>Detekce v onkogenech a supresorových genech v nádorech</a:t>
            </a:r>
          </a:p>
          <a:p>
            <a:pPr eaLnBrk="1" hangingPunct="1"/>
            <a:r>
              <a:rPr lang="cs-CZ" altLang="cs-CZ" sz="1800" b="1" dirty="0"/>
              <a:t>Prenatální, </a:t>
            </a:r>
            <a:r>
              <a:rPr lang="cs-CZ" altLang="cs-CZ" sz="1800" b="1" dirty="0" err="1"/>
              <a:t>preimplantační</a:t>
            </a:r>
            <a:r>
              <a:rPr lang="cs-CZ" altLang="cs-CZ" sz="1800" b="1" dirty="0"/>
              <a:t> diagnostika</a:t>
            </a:r>
          </a:p>
          <a:p>
            <a:pPr eaLnBrk="1" hangingPunct="1"/>
            <a:r>
              <a:rPr lang="cs-CZ" altLang="cs-CZ" sz="1800" b="1" dirty="0"/>
              <a:t>Kvantifikace nukleové kyseliny se specifickou sekvencí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1800" dirty="0"/>
              <a:t>Hodnocení intenzity a změny exprese genů – tumory</a:t>
            </a:r>
          </a:p>
          <a:p>
            <a:pPr eaLnBrk="1" hangingPunct="1"/>
            <a:r>
              <a:rPr lang="cs-CZ" altLang="cs-CZ" sz="1800" b="1" dirty="0"/>
              <a:t>Kvantifikace proteinů a typů jejich </a:t>
            </a:r>
            <a:r>
              <a:rPr lang="cs-CZ" altLang="cs-CZ" sz="1800" b="1" dirty="0" err="1"/>
              <a:t>posttranslační</a:t>
            </a:r>
            <a:r>
              <a:rPr lang="cs-CZ" altLang="cs-CZ" sz="1800" b="1" dirty="0"/>
              <a:t> modifikace</a:t>
            </a:r>
          </a:p>
        </p:txBody>
      </p:sp>
      <p:pic>
        <p:nvPicPr>
          <p:cNvPr id="43012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1503183"/>
            <a:ext cx="2252662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275" y="3895444"/>
            <a:ext cx="17018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316" y="3895444"/>
            <a:ext cx="1949450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9" r="16159"/>
          <a:stretch>
            <a:fillRect/>
          </a:stretch>
        </p:blipFill>
        <p:spPr bwMode="auto">
          <a:xfrm>
            <a:off x="9644063" y="1377770"/>
            <a:ext cx="1800225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191344" y="188640"/>
            <a:ext cx="11809312" cy="562074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 smtClean="0">
                <a:solidFill>
                  <a:schemeClr val="bg1"/>
                </a:solidFill>
              </a:rPr>
              <a:t>DNA diagnostika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4441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110343" y="1073021"/>
            <a:ext cx="6425817" cy="5038530"/>
          </a:xfrm>
        </p:spPr>
        <p:txBody>
          <a:bodyPr>
            <a:normAutofit/>
          </a:bodyPr>
          <a:lstStyle/>
          <a:p>
            <a:r>
              <a:rPr lang="cs-CZ" sz="2400" dirty="0"/>
              <a:t>Biologický materiál je vše, co bylo či je součástí nebo produktem živého organismu</a:t>
            </a:r>
          </a:p>
          <a:p>
            <a:pPr lvl="1"/>
            <a:r>
              <a:rPr lang="cs-CZ" sz="2000" dirty="0"/>
              <a:t>sušená bylinná čajová směs</a:t>
            </a:r>
          </a:p>
          <a:p>
            <a:pPr lvl="1"/>
            <a:r>
              <a:rPr lang="cs-CZ" sz="2000" dirty="0"/>
              <a:t>ohryzek od jablka</a:t>
            </a:r>
          </a:p>
          <a:p>
            <a:pPr lvl="1"/>
            <a:r>
              <a:rPr lang="cs-CZ" sz="2000" dirty="0"/>
              <a:t>dubové prkno</a:t>
            </a:r>
          </a:p>
          <a:p>
            <a:pPr lvl="1"/>
            <a:r>
              <a:rPr lang="cs-CZ" sz="2000" dirty="0"/>
              <a:t>kočičí trus/srst</a:t>
            </a:r>
          </a:p>
          <a:p>
            <a:pPr lvl="1"/>
            <a:r>
              <a:rPr lang="cs-CZ" sz="2000" dirty="0"/>
              <a:t>zkumavka s virem SARS-</a:t>
            </a:r>
            <a:r>
              <a:rPr lang="cs-CZ" sz="2000" dirty="0" err="1"/>
              <a:t>CoV</a:t>
            </a:r>
            <a:r>
              <a:rPr lang="cs-CZ" sz="2000" dirty="0"/>
              <a:t>-2</a:t>
            </a:r>
          </a:p>
          <a:p>
            <a:pPr lvl="1"/>
            <a:r>
              <a:rPr lang="cs-CZ" sz="2000" dirty="0"/>
              <a:t>tělní tekutiny – moč, krev, plazma, sérum, sliny, ejakulát, hlen </a:t>
            </a:r>
          </a:p>
          <a:p>
            <a:pPr lvl="1"/>
            <a:r>
              <a:rPr lang="cs-CZ" sz="2000" dirty="0"/>
              <a:t>tkáně, buňky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/>
          <a:srcRect l="6434" t="7474" r="6708" b="8179"/>
          <a:stretch/>
        </p:blipFill>
        <p:spPr>
          <a:xfrm>
            <a:off x="8405215" y="4228285"/>
            <a:ext cx="2016224" cy="2016223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77282" y="226137"/>
            <a:ext cx="11803224" cy="421556"/>
          </a:xfrm>
          <a:prstGeom prst="rect">
            <a:avLst/>
          </a:prstGeom>
          <a:solidFill>
            <a:srgbClr val="00B050"/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>
                <a:solidFill>
                  <a:schemeClr val="bg1"/>
                </a:solidFill>
              </a:rPr>
              <a:t>Biologický materiál</a:t>
            </a:r>
            <a:endParaRPr lang="en-GB" sz="3000" b="1" dirty="0">
              <a:solidFill>
                <a:schemeClr val="bg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8022" y="756391"/>
            <a:ext cx="2402719" cy="294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02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délník 3"/>
          <p:cNvSpPr>
            <a:spLocks noChangeArrowheads="1"/>
          </p:cNvSpPr>
          <p:nvPr/>
        </p:nvSpPr>
        <p:spPr bwMode="auto">
          <a:xfrm>
            <a:off x="5428692" y="509013"/>
            <a:ext cx="4680520" cy="261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sz="1600" dirty="0"/>
              <a:t>Práce s biologickým materiálem </a:t>
            </a:r>
          </a:p>
          <a:p>
            <a:pPr algn="ctr">
              <a:lnSpc>
                <a:spcPct val="90000"/>
              </a:lnSpc>
            </a:pPr>
            <a:r>
              <a:rPr lang="cs-CZ" sz="1200" dirty="0"/>
              <a:t>     PLNÁ KREV - PLAZMA, SÉRUM ,SLINY, BUŇKY, TKÁNĚ, TĚLNÍ TEKUTINY</a:t>
            </a:r>
          </a:p>
          <a:p>
            <a:pPr algn="ctr">
              <a:lnSpc>
                <a:spcPct val="90000"/>
              </a:lnSpc>
              <a:buFont typeface="Arial" charset="0"/>
              <a:buChar char="•"/>
            </a:pPr>
            <a:endParaRPr lang="cs-CZ" dirty="0"/>
          </a:p>
          <a:p>
            <a:pPr algn="ctr">
              <a:lnSpc>
                <a:spcPct val="90000"/>
              </a:lnSpc>
              <a:buFont typeface="Arial" charset="0"/>
              <a:buChar char="•"/>
            </a:pPr>
            <a:endParaRPr lang="cs-CZ" dirty="0"/>
          </a:p>
          <a:p>
            <a:pPr algn="ctr">
              <a:lnSpc>
                <a:spcPct val="90000"/>
              </a:lnSpc>
            </a:pPr>
            <a:r>
              <a:rPr lang="cs-CZ" sz="1600" dirty="0"/>
              <a:t>Izolace DNA, RNA, PROTEINY</a:t>
            </a:r>
          </a:p>
          <a:p>
            <a:pPr algn="ctr">
              <a:lnSpc>
                <a:spcPct val="90000"/>
              </a:lnSpc>
            </a:pPr>
            <a:endParaRPr lang="cs-CZ" sz="1600" dirty="0"/>
          </a:p>
          <a:p>
            <a:pPr algn="ctr">
              <a:lnSpc>
                <a:spcPct val="90000"/>
              </a:lnSpc>
            </a:pPr>
            <a:endParaRPr lang="cs-CZ" sz="1600" dirty="0"/>
          </a:p>
          <a:p>
            <a:pPr algn="ctr">
              <a:lnSpc>
                <a:spcPct val="90000"/>
              </a:lnSpc>
            </a:pPr>
            <a:r>
              <a:rPr lang="cs-CZ" sz="1600" dirty="0"/>
              <a:t>Detekce a Kvantifikace</a:t>
            </a:r>
          </a:p>
          <a:p>
            <a:pPr algn="ctr">
              <a:lnSpc>
                <a:spcPct val="90000"/>
              </a:lnSpc>
            </a:pPr>
            <a:r>
              <a:rPr lang="cs-CZ" sz="1600" dirty="0"/>
              <a:t>	               </a:t>
            </a:r>
          </a:p>
          <a:p>
            <a:pPr>
              <a:lnSpc>
                <a:spcPct val="90000"/>
              </a:lnSpc>
            </a:pPr>
            <a:r>
              <a:rPr lang="cs-CZ" dirty="0"/>
              <a:t>		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cs-CZ" dirty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446530"/>
            <a:ext cx="2054514" cy="2520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60824" y="3161230"/>
            <a:ext cx="41764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cs typeface="Arial" pitchFamily="34" charset="0"/>
              </a:rPr>
              <a:t>DNA</a:t>
            </a:r>
          </a:p>
          <a:p>
            <a:r>
              <a:rPr lang="cs-CZ" sz="1200" b="1" dirty="0">
                <a:solidFill>
                  <a:srgbClr val="00B050"/>
                </a:solidFill>
                <a:cs typeface="Arial" pitchFamily="34" charset="0"/>
              </a:rPr>
              <a:t>Detekce polymorfismu a mutace</a:t>
            </a:r>
          </a:p>
          <a:p>
            <a:r>
              <a:rPr lang="cs-CZ" sz="1200" dirty="0">
                <a:cs typeface="Arial" pitchFamily="34" charset="0"/>
              </a:rPr>
              <a:t>1. PCR (amplifikace konkrétního fragmentu)- RFLP </a:t>
            </a:r>
          </a:p>
          <a:p>
            <a:r>
              <a:rPr lang="cs-CZ" sz="1200" dirty="0">
                <a:cs typeface="Arial" pitchFamily="34" charset="0"/>
              </a:rPr>
              <a:t>(</a:t>
            </a:r>
            <a:r>
              <a:rPr lang="cs-CZ" sz="1200" dirty="0" err="1">
                <a:cs typeface="Arial" pitchFamily="34" charset="0"/>
              </a:rPr>
              <a:t>naštěpení</a:t>
            </a:r>
            <a:r>
              <a:rPr lang="cs-CZ" sz="1200" dirty="0">
                <a:cs typeface="Arial" pitchFamily="34" charset="0"/>
              </a:rPr>
              <a:t> </a:t>
            </a:r>
            <a:r>
              <a:rPr lang="cs-CZ" sz="1200" dirty="0" err="1">
                <a:cs typeface="Arial" pitchFamily="34" charset="0"/>
              </a:rPr>
              <a:t>spec</a:t>
            </a:r>
            <a:r>
              <a:rPr lang="cs-CZ" sz="1200" dirty="0">
                <a:cs typeface="Arial" pitchFamily="34" charset="0"/>
              </a:rPr>
              <a:t>. restrikčními enzymy) – detekce na ELFO</a:t>
            </a:r>
          </a:p>
          <a:p>
            <a:r>
              <a:rPr lang="cs-CZ" sz="1200" dirty="0">
                <a:cs typeface="Arial" pitchFamily="34" charset="0"/>
              </a:rPr>
              <a:t>2. Real-</a:t>
            </a:r>
            <a:r>
              <a:rPr lang="cs-CZ" sz="1200" dirty="0" err="1">
                <a:cs typeface="Arial" pitchFamily="34" charset="0"/>
              </a:rPr>
              <a:t>Time</a:t>
            </a:r>
            <a:r>
              <a:rPr lang="cs-CZ" sz="1200" dirty="0">
                <a:cs typeface="Arial" pitchFamily="34" charset="0"/>
              </a:rPr>
              <a:t> PCR </a:t>
            </a:r>
          </a:p>
          <a:p>
            <a:r>
              <a:rPr lang="cs-CZ" sz="1200" dirty="0" smtClean="0">
                <a:cs typeface="Arial" pitchFamily="34" charset="0"/>
              </a:rPr>
              <a:t>3. </a:t>
            </a:r>
            <a:r>
              <a:rPr lang="cs-CZ" sz="1200" dirty="0" err="1" smtClean="0">
                <a:cs typeface="Arial" pitchFamily="34" charset="0"/>
              </a:rPr>
              <a:t>Sekvenace</a:t>
            </a:r>
            <a:endParaRPr lang="cs-CZ" sz="1200" dirty="0">
              <a:cs typeface="Arial" pitchFamily="34" charset="0"/>
            </a:endParaRPr>
          </a:p>
          <a:p>
            <a:r>
              <a:rPr lang="cs-CZ" sz="1200" b="1" dirty="0" smtClean="0">
                <a:solidFill>
                  <a:srgbClr val="00B050"/>
                </a:solidFill>
                <a:cs typeface="Arial" pitchFamily="34" charset="0"/>
              </a:rPr>
              <a:t>Klonování v </a:t>
            </a:r>
            <a:r>
              <a:rPr lang="cs-CZ" sz="1200" b="1" dirty="0" err="1" smtClean="0">
                <a:solidFill>
                  <a:srgbClr val="00B050"/>
                </a:solidFill>
                <a:cs typeface="Arial" pitchFamily="34" charset="0"/>
              </a:rPr>
              <a:t>plasmidech</a:t>
            </a:r>
            <a:endParaRPr lang="cs-CZ" sz="1200" b="1" dirty="0">
              <a:solidFill>
                <a:srgbClr val="00B050"/>
              </a:solidFill>
              <a:cs typeface="Arial" pitchFamily="34" charset="0"/>
            </a:endParaRPr>
          </a:p>
          <a:p>
            <a:r>
              <a:rPr lang="cs-CZ" sz="1200" b="1" dirty="0">
                <a:solidFill>
                  <a:srgbClr val="00B050"/>
                </a:solidFill>
                <a:cs typeface="Arial" pitchFamily="34" charset="0"/>
              </a:rPr>
              <a:t>Zásah do genové exprese</a:t>
            </a:r>
          </a:p>
          <a:p>
            <a:endParaRPr lang="cs-CZ" sz="1200" b="1" dirty="0">
              <a:solidFill>
                <a:srgbClr val="00B050"/>
              </a:solidFill>
              <a:cs typeface="Arial" pitchFamily="34" charset="0"/>
            </a:endParaRPr>
          </a:p>
          <a:p>
            <a:r>
              <a:rPr lang="cs-CZ" b="1" dirty="0" err="1">
                <a:cs typeface="Arial" pitchFamily="34" charset="0"/>
              </a:rPr>
              <a:t>Epigenenom</a:t>
            </a:r>
            <a:endParaRPr lang="cs-CZ" b="1" dirty="0">
              <a:cs typeface="Arial" pitchFamily="34" charset="0"/>
            </a:endParaRPr>
          </a:p>
          <a:p>
            <a:r>
              <a:rPr lang="cs-CZ" sz="1200" b="1" dirty="0">
                <a:solidFill>
                  <a:srgbClr val="00B050"/>
                </a:solidFill>
                <a:cs typeface="Arial" pitchFamily="34" charset="0"/>
              </a:rPr>
              <a:t>metylace DNA </a:t>
            </a:r>
          </a:p>
          <a:p>
            <a:r>
              <a:rPr lang="cs-CZ" sz="1200" b="1" dirty="0">
                <a:solidFill>
                  <a:srgbClr val="00B050"/>
                </a:solidFill>
                <a:cs typeface="Arial" pitchFamily="34" charset="0"/>
              </a:rPr>
              <a:t>histonové modifikace </a:t>
            </a:r>
          </a:p>
          <a:p>
            <a:pPr marL="228600" indent="-228600">
              <a:buAutoNum type="arabicPeriod"/>
            </a:pPr>
            <a:endParaRPr lang="en-US" sz="1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942399" y="3188819"/>
            <a:ext cx="2617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RNA - </a:t>
            </a:r>
            <a:r>
              <a:rPr lang="cs-CZ" b="1" dirty="0" err="1"/>
              <a:t>mRNA</a:t>
            </a:r>
            <a:endParaRPr lang="cs-CZ" b="1" dirty="0"/>
          </a:p>
          <a:p>
            <a:r>
              <a:rPr lang="cs-CZ" sz="1200" b="1" dirty="0">
                <a:solidFill>
                  <a:srgbClr val="00B050"/>
                </a:solidFill>
                <a:cs typeface="Arial" panose="020B0604020202020204" pitchFamily="34" charset="0"/>
              </a:rPr>
              <a:t>Analýza genové exprese </a:t>
            </a:r>
          </a:p>
          <a:p>
            <a:r>
              <a:rPr lang="cs-CZ" sz="1200" dirty="0" err="1">
                <a:cs typeface="Arial" panose="020B0604020202020204" pitchFamily="34" charset="0"/>
              </a:rPr>
              <a:t>Nothern</a:t>
            </a:r>
            <a:r>
              <a:rPr lang="cs-CZ" sz="1200" dirty="0">
                <a:cs typeface="Arial" panose="020B0604020202020204" pitchFamily="34" charset="0"/>
              </a:rPr>
              <a:t> </a:t>
            </a:r>
            <a:r>
              <a:rPr lang="cs-CZ" sz="1200" dirty="0" err="1">
                <a:cs typeface="Arial" panose="020B0604020202020204" pitchFamily="34" charset="0"/>
              </a:rPr>
              <a:t>Blott</a:t>
            </a:r>
            <a:endParaRPr lang="cs-CZ" sz="1200" dirty="0">
              <a:cs typeface="Arial" panose="020B0604020202020204" pitchFamily="34" charset="0"/>
            </a:endParaRPr>
          </a:p>
          <a:p>
            <a:r>
              <a:rPr lang="cs-CZ" sz="1200" dirty="0">
                <a:cs typeface="Arial" panose="020B0604020202020204" pitchFamily="34" charset="0"/>
              </a:rPr>
              <a:t>Real-</a:t>
            </a:r>
            <a:r>
              <a:rPr lang="cs-CZ" sz="1200" dirty="0" err="1">
                <a:cs typeface="Arial" panose="020B0604020202020204" pitchFamily="34" charset="0"/>
              </a:rPr>
              <a:t>Time</a:t>
            </a:r>
            <a:r>
              <a:rPr lang="cs-CZ" sz="1200" dirty="0">
                <a:cs typeface="Arial" panose="020B0604020202020204" pitchFamily="34" charset="0"/>
              </a:rPr>
              <a:t> PCR</a:t>
            </a:r>
          </a:p>
          <a:p>
            <a:r>
              <a:rPr lang="cs-CZ" sz="1200" b="1" dirty="0">
                <a:solidFill>
                  <a:srgbClr val="00B050"/>
                </a:solidFill>
                <a:cs typeface="Arial" panose="020B0604020202020204" pitchFamily="34" charset="0"/>
              </a:rPr>
              <a:t>Analýza </a:t>
            </a:r>
            <a:r>
              <a:rPr lang="cs-CZ" sz="1200" b="1" dirty="0" err="1">
                <a:solidFill>
                  <a:srgbClr val="00B050"/>
                </a:solidFill>
                <a:cs typeface="Arial" panose="020B0604020202020204" pitchFamily="34" charset="0"/>
              </a:rPr>
              <a:t>transkriptomu</a:t>
            </a:r>
            <a:endParaRPr lang="cs-CZ" sz="1200" b="1" dirty="0">
              <a:solidFill>
                <a:srgbClr val="00B050"/>
              </a:solidFill>
              <a:cs typeface="Arial" panose="020B0604020202020204" pitchFamily="34" charset="0"/>
            </a:endParaRPr>
          </a:p>
          <a:p>
            <a:endParaRPr lang="cs-CZ" sz="1200" dirty="0">
              <a:cs typeface="Arial" panose="020B0604020202020204" pitchFamily="34" charset="0"/>
            </a:endParaRPr>
          </a:p>
          <a:p>
            <a:r>
              <a:rPr lang="cs-CZ" b="1" dirty="0" err="1">
                <a:cs typeface="Arial" panose="020B0604020202020204" pitchFamily="34" charset="0"/>
              </a:rPr>
              <a:t>MicroRNA</a:t>
            </a:r>
            <a:r>
              <a:rPr lang="cs-CZ" sz="1200" b="1" dirty="0">
                <a:cs typeface="Arial" panose="020B0604020202020204" pitchFamily="34" charset="0"/>
              </a:rPr>
              <a:t>	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5" name="Obdélník 4"/>
          <p:cNvSpPr/>
          <p:nvPr/>
        </p:nvSpPr>
        <p:spPr>
          <a:xfrm>
            <a:off x="8354536" y="3149493"/>
            <a:ext cx="2286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PROTEIN</a:t>
            </a:r>
          </a:p>
          <a:p>
            <a:r>
              <a:rPr lang="cs-CZ" sz="1200" b="1" dirty="0">
                <a:solidFill>
                  <a:srgbClr val="00B050"/>
                </a:solidFill>
                <a:cs typeface="Arial" panose="020B0604020202020204" pitchFamily="34" charset="0"/>
              </a:rPr>
              <a:t>Analýza proteinů</a:t>
            </a:r>
          </a:p>
          <a:p>
            <a:r>
              <a:rPr lang="cs-CZ" sz="1200" dirty="0" err="1">
                <a:cs typeface="Arial" panose="020B0604020202020204" pitchFamily="34" charset="0"/>
              </a:rPr>
              <a:t>Imunohistochemické</a:t>
            </a:r>
            <a:r>
              <a:rPr lang="cs-CZ" sz="1200" dirty="0">
                <a:cs typeface="Arial" panose="020B0604020202020204" pitchFamily="34" charset="0"/>
              </a:rPr>
              <a:t> metody</a:t>
            </a:r>
          </a:p>
          <a:p>
            <a:r>
              <a:rPr lang="cs-CZ" sz="1200" dirty="0">
                <a:cs typeface="Arial" panose="020B0604020202020204" pitchFamily="34" charset="0"/>
              </a:rPr>
              <a:t>1. Western </a:t>
            </a:r>
            <a:r>
              <a:rPr lang="cs-CZ" sz="1200" dirty="0" err="1">
                <a:cs typeface="Arial" panose="020B0604020202020204" pitchFamily="34" charset="0"/>
              </a:rPr>
              <a:t>Blott</a:t>
            </a:r>
            <a:endParaRPr lang="cs-CZ" sz="1200" dirty="0">
              <a:cs typeface="Arial" panose="020B0604020202020204" pitchFamily="34" charset="0"/>
            </a:endParaRPr>
          </a:p>
          <a:p>
            <a:r>
              <a:rPr lang="cs-CZ" sz="1200" dirty="0">
                <a:cs typeface="Arial" panose="020B0604020202020204" pitchFamily="34" charset="0"/>
              </a:rPr>
              <a:t>2. ELISA</a:t>
            </a:r>
          </a:p>
          <a:p>
            <a:r>
              <a:rPr lang="cs-CZ" sz="1200" b="1" dirty="0">
                <a:solidFill>
                  <a:srgbClr val="00B050"/>
                </a:solidFill>
                <a:cs typeface="Arial" panose="020B0604020202020204" pitchFamily="34" charset="0"/>
              </a:rPr>
              <a:t>Analýza </a:t>
            </a:r>
            <a:r>
              <a:rPr lang="cs-CZ" sz="1200" b="1" dirty="0" err="1">
                <a:solidFill>
                  <a:srgbClr val="00B050"/>
                </a:solidFill>
                <a:cs typeface="Arial" panose="020B0604020202020204" pitchFamily="34" charset="0"/>
              </a:rPr>
              <a:t>proteomu</a:t>
            </a:r>
            <a:endParaRPr lang="cs-CZ" sz="1200" b="1" dirty="0">
              <a:solidFill>
                <a:srgbClr val="00B050"/>
              </a:solidFill>
              <a:cs typeface="Arial" panose="020B0604020202020204" pitchFamily="34" charset="0"/>
            </a:endParaRPr>
          </a:p>
          <a:p>
            <a:r>
              <a:rPr lang="cs-CZ" sz="1200" dirty="0">
                <a:cs typeface="Arial" panose="020B0604020202020204" pitchFamily="34" charset="0"/>
              </a:rPr>
              <a:t>MS </a:t>
            </a:r>
          </a:p>
          <a:p>
            <a:r>
              <a:rPr lang="cs-CZ" b="1" dirty="0">
                <a:cs typeface="Arial" panose="020B0604020202020204" pitchFamily="34" charset="0"/>
              </a:rPr>
              <a:t>Analýza buněk</a:t>
            </a:r>
          </a:p>
          <a:p>
            <a:r>
              <a:rPr lang="cs-CZ" sz="1200" dirty="0">
                <a:cs typeface="Arial" panose="020B0604020202020204" pitchFamily="34" charset="0"/>
              </a:rPr>
              <a:t>Průtoková </a:t>
            </a:r>
            <a:r>
              <a:rPr lang="cs-CZ" sz="1200" dirty="0" err="1">
                <a:cs typeface="Arial" panose="020B0604020202020204" pitchFamily="34" charset="0"/>
              </a:rPr>
              <a:t>flow-cytometrie</a:t>
            </a:r>
            <a:endParaRPr lang="cs-CZ" sz="1200" dirty="0">
              <a:cs typeface="Arial" panose="020B0604020202020204" pitchFamily="34" charset="0"/>
            </a:endParaRPr>
          </a:p>
          <a:p>
            <a:endParaRPr lang="cs-CZ" sz="1600" b="1" dirty="0"/>
          </a:p>
        </p:txBody>
      </p:sp>
      <p:sp>
        <p:nvSpPr>
          <p:cNvPr id="9" name="Šipka dolů 8"/>
          <p:cNvSpPr/>
          <p:nvPr/>
        </p:nvSpPr>
        <p:spPr>
          <a:xfrm>
            <a:off x="7723976" y="1025408"/>
            <a:ext cx="100216" cy="28946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5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11" y="5009928"/>
            <a:ext cx="6408712" cy="1639295"/>
          </a:xfrm>
          <a:prstGeom prst="rect">
            <a:avLst/>
          </a:prstGeom>
        </p:spPr>
      </p:pic>
      <p:sp>
        <p:nvSpPr>
          <p:cNvPr id="14" name="Šipka dolů 13"/>
          <p:cNvSpPr/>
          <p:nvPr/>
        </p:nvSpPr>
        <p:spPr>
          <a:xfrm>
            <a:off x="7711384" y="1707015"/>
            <a:ext cx="100216" cy="28946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15" name="Šipka dolů 14"/>
          <p:cNvSpPr/>
          <p:nvPr/>
        </p:nvSpPr>
        <p:spPr>
          <a:xfrm>
            <a:off x="7718844" y="2457852"/>
            <a:ext cx="100216" cy="28946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30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577527" y="876510"/>
            <a:ext cx="8751908" cy="3639851"/>
          </a:xfrm>
        </p:spPr>
        <p:txBody>
          <a:bodyPr>
            <a:normAutofit/>
          </a:bodyPr>
          <a:lstStyle/>
          <a:p>
            <a:r>
              <a:rPr lang="cs-CZ" sz="1500" dirty="0"/>
              <a:t>V nativním stavu z přirozeného materiálu – v </a:t>
            </a:r>
            <a:r>
              <a:rPr lang="cs-CZ" sz="1500" b="1" dirty="0"/>
              <a:t>dostatečném množství a požadované čistotě. </a:t>
            </a:r>
          </a:p>
          <a:p>
            <a:r>
              <a:rPr lang="cs-CZ" sz="1500" dirty="0"/>
              <a:t>NK je potřeba zbavit všech všech látek,které se po lyzi buněk stávají součástí hrubého lyzátu a jejichž přítomnost by bránila účinnému specifickému působení enzymů používaných k dalším analýzám</a:t>
            </a:r>
          </a:p>
          <a:p>
            <a:endParaRPr lang="cs-CZ" sz="1200" dirty="0"/>
          </a:p>
          <a:p>
            <a:r>
              <a:rPr lang="cs-CZ" sz="1500" dirty="0"/>
              <a:t>Izolace genomové DNA</a:t>
            </a:r>
          </a:p>
          <a:p>
            <a:r>
              <a:rPr lang="cs-CZ" sz="1500" dirty="0"/>
              <a:t>Izolace RNA – důraz na ochranu před degradací</a:t>
            </a:r>
          </a:p>
          <a:p>
            <a:endParaRPr lang="cs-CZ" sz="1500" dirty="0"/>
          </a:p>
          <a:p>
            <a:r>
              <a:rPr lang="cs-CZ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Stanovení koncentrace a čistoty DNA/RNA</a:t>
            </a:r>
          </a:p>
          <a:p>
            <a:pPr marL="0" indent="0">
              <a:buNone/>
            </a:pPr>
            <a:r>
              <a:rPr lang="cs-CZ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cs-CZ" sz="1600" b="1" dirty="0"/>
              <a:t>– Spektrofotometrie</a:t>
            </a:r>
          </a:p>
          <a:p>
            <a:r>
              <a:rPr lang="cs-CZ" sz="1600" b="1" dirty="0">
                <a:solidFill>
                  <a:srgbClr val="0000CC"/>
                </a:solidFill>
              </a:rPr>
              <a:t>Kontrola kvality a integrity </a:t>
            </a:r>
            <a:r>
              <a:rPr lang="cs-CZ" sz="1600" b="1" dirty="0"/>
              <a:t>- ELFO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05272" y="246335"/>
            <a:ext cx="11747241" cy="421556"/>
          </a:xfrm>
          <a:prstGeom prst="rect">
            <a:avLst/>
          </a:prstGeom>
          <a:solidFill>
            <a:srgbClr val="00B050"/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>
                <a:solidFill>
                  <a:schemeClr val="bg1"/>
                </a:solidFill>
              </a:rPr>
              <a:t>Izolace nukleových kyselin</a:t>
            </a:r>
            <a:endParaRPr lang="en-GB" sz="3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Extract Reagent (Genomic DNA Isolation Reagent) | GeneDireX, Inc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0894" y="3503861"/>
            <a:ext cx="3427106" cy="1110383"/>
          </a:xfrm>
          <a:prstGeom prst="rect">
            <a:avLst/>
          </a:prstGeom>
          <a:noFill/>
        </p:spPr>
      </p:pic>
      <p:pic>
        <p:nvPicPr>
          <p:cNvPr id="1028" name="Picture 4" descr="Addgene: Kit Free RNA Extra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1218" y="1967354"/>
            <a:ext cx="4149239" cy="1458162"/>
          </a:xfrm>
          <a:prstGeom prst="rect">
            <a:avLst/>
          </a:prstGeom>
          <a:noFill/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738" y="3908454"/>
            <a:ext cx="5337142" cy="290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84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2550" y="1078091"/>
            <a:ext cx="9099359" cy="5574636"/>
          </a:xfrm>
        </p:spPr>
        <p:txBody>
          <a:bodyPr>
            <a:normAutofit/>
          </a:bodyPr>
          <a:lstStyle/>
          <a:p>
            <a:r>
              <a:rPr lang="cs-CZ" sz="1800" dirty="0"/>
              <a:t>Amplifikace vybraného úseku </a:t>
            </a:r>
            <a:r>
              <a:rPr lang="cs-CZ" sz="1800" b="1" dirty="0"/>
              <a:t>DNA</a:t>
            </a:r>
          </a:p>
          <a:p>
            <a:r>
              <a:rPr lang="cs-CZ" sz="1800" dirty="0"/>
              <a:t>Mnohonásobná in vitro replikace ve </a:t>
            </a:r>
            <a:r>
              <a:rPr lang="cs-CZ" sz="1800" dirty="0" smtClean="0"/>
              <a:t>zkumavce - </a:t>
            </a:r>
            <a:r>
              <a:rPr lang="cs-CZ" sz="1800" dirty="0"/>
              <a:t>řetězová reakce 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  vychází </a:t>
            </a:r>
            <a:r>
              <a:rPr lang="cs-CZ" sz="1800" dirty="0"/>
              <a:t>z DNA replikace </a:t>
            </a:r>
          </a:p>
          <a:p>
            <a:endParaRPr lang="cs-CZ" sz="1800" dirty="0"/>
          </a:p>
          <a:p>
            <a:r>
              <a:rPr lang="cs-CZ" sz="1800" dirty="0"/>
              <a:t>Kary </a:t>
            </a:r>
            <a:r>
              <a:rPr lang="cs-CZ" sz="1800" dirty="0" err="1"/>
              <a:t>Mullis</a:t>
            </a:r>
            <a:r>
              <a:rPr lang="cs-CZ" sz="1800" dirty="0"/>
              <a:t>, 1983</a:t>
            </a:r>
          </a:p>
          <a:p>
            <a:r>
              <a:rPr lang="cs-CZ" sz="1800" b="1" dirty="0">
                <a:solidFill>
                  <a:srgbClr val="00B050"/>
                </a:solidFill>
              </a:rPr>
              <a:t>DNA řetězce duplexu může být </a:t>
            </a:r>
            <a:r>
              <a:rPr lang="cs-CZ" sz="1800" b="1" dirty="0" smtClean="0">
                <a:solidFill>
                  <a:srgbClr val="00B050"/>
                </a:solidFill>
              </a:rPr>
              <a:t>denaturována </a:t>
            </a:r>
            <a:r>
              <a:rPr lang="cs-CZ" sz="1800" b="1" dirty="0">
                <a:solidFill>
                  <a:srgbClr val="00B050"/>
                </a:solidFill>
              </a:rPr>
              <a:t>a znovu spojena </a:t>
            </a:r>
          </a:p>
          <a:p>
            <a:pPr marL="0" indent="0">
              <a:buNone/>
            </a:pPr>
            <a:r>
              <a:rPr lang="cs-CZ" sz="1800" dirty="0"/>
              <a:t>      </a:t>
            </a:r>
            <a:endParaRPr lang="cs-CZ" sz="1200" dirty="0"/>
          </a:p>
          <a:p>
            <a:r>
              <a:rPr lang="cs-CZ" sz="1800" dirty="0"/>
              <a:t>DNA replikace </a:t>
            </a:r>
            <a:r>
              <a:rPr lang="cs-CZ" sz="1800" b="1" dirty="0">
                <a:solidFill>
                  <a:srgbClr val="FF00FF"/>
                </a:solidFill>
              </a:rPr>
              <a:t>in </a:t>
            </a:r>
            <a:r>
              <a:rPr lang="cs-CZ" sz="1800" b="1" dirty="0" err="1">
                <a:solidFill>
                  <a:srgbClr val="FF00FF"/>
                </a:solidFill>
              </a:rPr>
              <a:t>vivo</a:t>
            </a:r>
            <a:r>
              <a:rPr lang="cs-CZ" sz="1800" b="1" dirty="0">
                <a:solidFill>
                  <a:srgbClr val="FF00FF"/>
                </a:solidFill>
              </a:rPr>
              <a:t> </a:t>
            </a:r>
            <a:r>
              <a:rPr lang="cs-CZ" sz="1800" b="1" dirty="0"/>
              <a:t>vyžaduje </a:t>
            </a:r>
            <a:r>
              <a:rPr lang="cs-CZ" sz="1800" b="1" dirty="0" smtClean="0"/>
              <a:t>několik </a:t>
            </a:r>
            <a:r>
              <a:rPr lang="cs-CZ" sz="1800" b="1" dirty="0"/>
              <a:t>enzymů </a:t>
            </a:r>
          </a:p>
          <a:p>
            <a:pPr marL="0" indent="0">
              <a:buNone/>
            </a:pPr>
            <a:r>
              <a:rPr lang="cs-CZ" sz="1800" dirty="0"/>
              <a:t>     </a:t>
            </a:r>
            <a:r>
              <a:rPr lang="cs-CZ" sz="1500" dirty="0" smtClean="0"/>
              <a:t>- </a:t>
            </a:r>
            <a:r>
              <a:rPr lang="cs-CZ" sz="1500" dirty="0"/>
              <a:t>separace řetězců </a:t>
            </a:r>
          </a:p>
          <a:p>
            <a:pPr marL="0" indent="0">
              <a:buNone/>
            </a:pPr>
            <a:r>
              <a:rPr lang="cs-CZ" sz="1500" dirty="0"/>
              <a:t>      - syntéza krátkých RNA </a:t>
            </a:r>
            <a:r>
              <a:rPr lang="cs-CZ" sz="1500" dirty="0" err="1"/>
              <a:t>primerů</a:t>
            </a:r>
            <a:endParaRPr lang="cs-CZ" sz="1500" dirty="0"/>
          </a:p>
          <a:p>
            <a:pPr marL="0" indent="0">
              <a:buNone/>
            </a:pPr>
            <a:r>
              <a:rPr lang="cs-CZ" sz="1500" dirty="0"/>
              <a:t>      - syntéza dvou nových DNA helixů</a:t>
            </a:r>
          </a:p>
          <a:p>
            <a:r>
              <a:rPr lang="cs-CZ" sz="1800" dirty="0"/>
              <a:t>DNA replikace </a:t>
            </a:r>
            <a:r>
              <a:rPr lang="cs-CZ" sz="1800" b="1" dirty="0">
                <a:solidFill>
                  <a:srgbClr val="FF00FF"/>
                </a:solidFill>
              </a:rPr>
              <a:t>in vitro </a:t>
            </a:r>
            <a:r>
              <a:rPr lang="cs-CZ" sz="1800" b="1" dirty="0"/>
              <a:t>vyžaduje pouze </a:t>
            </a:r>
            <a:r>
              <a:rPr lang="cs-CZ" sz="1800" b="1" dirty="0" smtClean="0"/>
              <a:t>jeden </a:t>
            </a:r>
            <a:r>
              <a:rPr lang="cs-CZ" sz="1800" b="1" dirty="0"/>
              <a:t>enzym</a:t>
            </a:r>
            <a:r>
              <a:rPr lang="cs-CZ" sz="1800" dirty="0">
                <a:solidFill>
                  <a:srgbClr val="00B050"/>
                </a:solidFill>
              </a:rPr>
              <a:t>  </a:t>
            </a:r>
            <a:endParaRPr lang="cs-CZ" sz="18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B050"/>
                </a:solidFill>
              </a:rPr>
              <a:t> </a:t>
            </a:r>
            <a:r>
              <a:rPr lang="cs-CZ" sz="1800" dirty="0" smtClean="0">
                <a:solidFill>
                  <a:srgbClr val="00B050"/>
                </a:solidFill>
              </a:rPr>
              <a:t>     </a:t>
            </a:r>
            <a:r>
              <a:rPr lang="cs-CZ" sz="1800" dirty="0" smtClean="0"/>
              <a:t>(</a:t>
            </a:r>
            <a:r>
              <a:rPr lang="cs-CZ" sz="1800" dirty="0"/>
              <a:t>1957 Arthur </a:t>
            </a:r>
            <a:r>
              <a:rPr lang="cs-CZ" sz="1800" dirty="0" err="1"/>
              <a:t>Kornberg</a:t>
            </a:r>
            <a:r>
              <a:rPr lang="cs-CZ" sz="1800" dirty="0"/>
              <a:t> </a:t>
            </a:r>
            <a:r>
              <a:rPr lang="cs-CZ" sz="1800" dirty="0" smtClean="0"/>
              <a:t>  </a:t>
            </a:r>
            <a:r>
              <a:rPr lang="cs-CZ" sz="1800" dirty="0"/>
              <a:t>dokázal existenci DNA Polymerázy</a:t>
            </a:r>
            <a:r>
              <a:rPr lang="cs-CZ" sz="1800" dirty="0" smtClean="0"/>
              <a:t>)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b="1" cap="all" dirty="0">
                <a:solidFill>
                  <a:srgbClr val="00B050"/>
                </a:solidFill>
              </a:rPr>
              <a:t>až s objevem a použitím TERMOSTABILNÍ POLYMERÁZY </a:t>
            </a:r>
          </a:p>
          <a:p>
            <a:pPr marL="0" indent="0">
              <a:buNone/>
            </a:pPr>
            <a:r>
              <a:rPr lang="cs-CZ" sz="1800" b="1" cap="all" dirty="0">
                <a:solidFill>
                  <a:srgbClr val="00B050"/>
                </a:solidFill>
              </a:rPr>
              <a:t>(termofilní bakterie) získala PCR na </a:t>
            </a:r>
            <a:r>
              <a:rPr lang="cs-CZ" sz="1800" b="1" cap="all" dirty="0" smtClean="0">
                <a:solidFill>
                  <a:srgbClr val="00B050"/>
                </a:solidFill>
              </a:rPr>
              <a:t>významu</a:t>
            </a:r>
            <a:r>
              <a:rPr lang="cs-CZ" sz="1800" dirty="0" smtClean="0"/>
              <a:t> </a:t>
            </a:r>
            <a:endParaRPr lang="cs-CZ" sz="1800" dirty="0"/>
          </a:p>
          <a:p>
            <a:pPr marL="0" indent="0">
              <a:buNone/>
            </a:pPr>
            <a:r>
              <a:rPr lang="cs-CZ" sz="1800" b="1" dirty="0" smtClean="0">
                <a:solidFill>
                  <a:srgbClr val="FF00FF"/>
                </a:solidFill>
              </a:rPr>
              <a:t>FUNKCE </a:t>
            </a:r>
            <a:r>
              <a:rPr lang="cs-CZ" sz="1800" b="1" dirty="0">
                <a:solidFill>
                  <a:srgbClr val="FF00FF"/>
                </a:solidFill>
              </a:rPr>
              <a:t>OSTATNÍCH PROTEINŮ JE in vitro NAHRAZENA ZMĚNOU TEPLOT </a:t>
            </a:r>
            <a:r>
              <a:rPr lang="cs-CZ" sz="1800" b="1" dirty="0" smtClean="0">
                <a:solidFill>
                  <a:srgbClr val="FF00FF"/>
                </a:solidFill>
              </a:rPr>
              <a:t>!</a:t>
            </a:r>
          </a:p>
          <a:p>
            <a:pPr marL="0" indent="0">
              <a:buNone/>
            </a:pPr>
            <a:endParaRPr lang="cs-CZ" sz="1800" b="1" dirty="0" smtClean="0">
              <a:solidFill>
                <a:srgbClr val="FF00FF"/>
              </a:solidFill>
            </a:endParaRPr>
          </a:p>
          <a:p>
            <a:pPr marL="0" indent="0">
              <a:buNone/>
            </a:pPr>
            <a:endParaRPr lang="cs-CZ" sz="1800" b="1" dirty="0">
              <a:solidFill>
                <a:srgbClr val="FF00FF"/>
              </a:solidFill>
            </a:endParaRPr>
          </a:p>
          <a:p>
            <a:endParaRPr lang="cs-CZ" sz="1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78" y="1078091"/>
            <a:ext cx="4194466" cy="4032448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214604" y="188640"/>
            <a:ext cx="11765902" cy="504056"/>
          </a:xfrm>
          <a:prstGeom prst="rect">
            <a:avLst/>
          </a:prstGeom>
          <a:solidFill>
            <a:srgbClr val="00B050"/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>
                <a:solidFill>
                  <a:schemeClr val="bg1"/>
                </a:solidFill>
              </a:rPr>
              <a:t>PCR – </a:t>
            </a:r>
            <a:r>
              <a:rPr lang="cs-CZ" sz="3000" b="1" dirty="0" err="1">
                <a:solidFill>
                  <a:schemeClr val="bg1"/>
                </a:solidFill>
              </a:rPr>
              <a:t>Polymerase</a:t>
            </a:r>
            <a:r>
              <a:rPr lang="cs-CZ" sz="3000" b="1" dirty="0">
                <a:solidFill>
                  <a:schemeClr val="bg1"/>
                </a:solidFill>
              </a:rPr>
              <a:t> </a:t>
            </a:r>
            <a:r>
              <a:rPr lang="cs-CZ" sz="3000" b="1" dirty="0" err="1">
                <a:solidFill>
                  <a:schemeClr val="bg1"/>
                </a:solidFill>
              </a:rPr>
              <a:t>chain</a:t>
            </a:r>
            <a:r>
              <a:rPr lang="cs-CZ" sz="3000" b="1" dirty="0">
                <a:solidFill>
                  <a:schemeClr val="bg1"/>
                </a:solidFill>
              </a:rPr>
              <a:t> </a:t>
            </a:r>
            <a:r>
              <a:rPr lang="cs-CZ" sz="3000" b="1" dirty="0" err="1">
                <a:solidFill>
                  <a:schemeClr val="bg1"/>
                </a:solidFill>
              </a:rPr>
              <a:t>reaction</a:t>
            </a:r>
            <a:endParaRPr lang="en-GB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983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805" y="241039"/>
            <a:ext cx="5456167" cy="6375921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5888" y="382412"/>
            <a:ext cx="8507288" cy="6093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/>
              <a:t>Cíl</a:t>
            </a:r>
            <a:r>
              <a:rPr lang="cs-CZ" sz="1600" dirty="0"/>
              <a:t> – získání požadované a specifické sekvence genomové DNA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b="1" dirty="0" smtClean="0"/>
              <a:t>Princip</a:t>
            </a:r>
            <a:r>
              <a:rPr lang="cs-CZ" sz="1600" dirty="0" smtClean="0"/>
              <a:t> </a:t>
            </a:r>
            <a:r>
              <a:rPr lang="cs-CZ" sz="1600" dirty="0"/>
              <a:t>– mnohonásobná replikace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400" dirty="0"/>
              <a:t>cca 30 cyklů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400" dirty="0"/>
              <a:t>závislost na teplotě reakční směsi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400" dirty="0"/>
              <a:t>množství namnožené DNA roste exponenciální řadou (2</a:t>
            </a:r>
            <a:r>
              <a:rPr lang="cs-CZ" sz="1400" baseline="30000" dirty="0"/>
              <a:t>n</a:t>
            </a:r>
            <a:r>
              <a:rPr lang="cs-CZ" sz="1400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0" indent="0">
              <a:buNone/>
            </a:pPr>
            <a:r>
              <a:rPr lang="cs-CZ" sz="1600" b="1" u="sng" dirty="0" smtClean="0">
                <a:solidFill>
                  <a:srgbClr val="00B050"/>
                </a:solidFill>
              </a:rPr>
              <a:t>komponenty </a:t>
            </a:r>
            <a:r>
              <a:rPr lang="cs-CZ" sz="1600" b="1" u="sng" dirty="0">
                <a:solidFill>
                  <a:srgbClr val="00B050"/>
                </a:solidFill>
              </a:rPr>
              <a:t>PCR:</a:t>
            </a:r>
          </a:p>
          <a:p>
            <a:pPr marL="0" indent="0">
              <a:buNone/>
            </a:pPr>
            <a:r>
              <a:rPr lang="cs-CZ" sz="1400" b="1" dirty="0" smtClean="0"/>
              <a:t>- templátová </a:t>
            </a:r>
            <a:r>
              <a:rPr lang="cs-CZ" sz="1400" b="1" dirty="0"/>
              <a:t>DNA</a:t>
            </a:r>
          </a:p>
          <a:p>
            <a:pPr marL="0" indent="0">
              <a:buNone/>
            </a:pPr>
            <a:r>
              <a:rPr lang="cs-CZ" sz="1400" b="1" dirty="0" smtClean="0"/>
              <a:t>- </a:t>
            </a:r>
            <a:r>
              <a:rPr lang="cs-CZ" sz="1400" b="1" dirty="0" err="1" smtClean="0"/>
              <a:t>dNTP</a:t>
            </a:r>
            <a:r>
              <a:rPr lang="cs-CZ" sz="1400" dirty="0" smtClean="0"/>
              <a:t> </a:t>
            </a:r>
            <a:endParaRPr lang="cs-CZ" sz="1400" dirty="0"/>
          </a:p>
          <a:p>
            <a:pPr marL="0" indent="0">
              <a:buNone/>
            </a:pPr>
            <a:r>
              <a:rPr lang="cs-CZ" sz="1400" b="1" dirty="0" smtClean="0"/>
              <a:t>- pufr</a:t>
            </a:r>
            <a:r>
              <a:rPr lang="cs-CZ" sz="1400" dirty="0" smtClean="0"/>
              <a:t> </a:t>
            </a:r>
            <a:r>
              <a:rPr lang="cs-CZ" sz="1200" dirty="0"/>
              <a:t>(pH=8)</a:t>
            </a:r>
          </a:p>
          <a:p>
            <a:pPr marL="0" indent="0">
              <a:buNone/>
            </a:pPr>
            <a:r>
              <a:rPr lang="cs-CZ" sz="1400" b="1" dirty="0" smtClean="0"/>
              <a:t>- Mg</a:t>
            </a:r>
            <a:r>
              <a:rPr lang="cs-CZ" sz="1400" b="1" baseline="30000" dirty="0" smtClean="0"/>
              <a:t>2</a:t>
            </a:r>
            <a:r>
              <a:rPr lang="cs-CZ" sz="1400" b="1" baseline="30000" dirty="0"/>
              <a:t>+ </a:t>
            </a:r>
            <a:r>
              <a:rPr lang="cs-CZ" sz="1400" b="1" dirty="0"/>
              <a:t>ionty </a:t>
            </a:r>
            <a:r>
              <a:rPr lang="cs-CZ" sz="1200" dirty="0"/>
              <a:t>(aktivita a přesnost polymerázy)</a:t>
            </a:r>
          </a:p>
          <a:p>
            <a:pPr marL="0" indent="0">
              <a:buNone/>
            </a:pPr>
            <a:r>
              <a:rPr lang="cs-CZ" sz="1400" b="1" dirty="0" smtClean="0"/>
              <a:t>- </a:t>
            </a:r>
            <a:r>
              <a:rPr lang="cs-CZ" sz="1400" b="1" dirty="0" err="1" smtClean="0"/>
              <a:t>Primer</a:t>
            </a:r>
            <a:r>
              <a:rPr lang="cs-CZ" sz="1400" b="1" dirty="0" smtClean="0"/>
              <a:t> </a:t>
            </a:r>
            <a:r>
              <a:rPr lang="cs-CZ" sz="1400" b="1" dirty="0"/>
              <a:t>- </a:t>
            </a:r>
            <a:r>
              <a:rPr lang="cs-CZ" sz="1200" dirty="0"/>
              <a:t>krátké specifické úseky DNA, </a:t>
            </a:r>
          </a:p>
          <a:p>
            <a:pPr marL="0" indent="0">
              <a:buNone/>
            </a:pPr>
            <a:r>
              <a:rPr lang="cs-CZ" sz="1200" dirty="0" err="1"/>
              <a:t>oligonukleotid</a:t>
            </a:r>
            <a:r>
              <a:rPr lang="cs-CZ" sz="1200" dirty="0"/>
              <a:t> 20–25 </a:t>
            </a:r>
            <a:r>
              <a:rPr lang="cs-CZ" sz="1200" dirty="0" err="1"/>
              <a:t>pb</a:t>
            </a:r>
            <a:r>
              <a:rPr lang="cs-CZ" sz="1200" dirty="0"/>
              <a:t>, ohraničení oblasti amplifikace DNA</a:t>
            </a:r>
          </a:p>
          <a:p>
            <a:pPr marL="0" indent="0">
              <a:buNone/>
            </a:pPr>
            <a:r>
              <a:rPr lang="cs-CZ" sz="1400" b="1" dirty="0" smtClean="0"/>
              <a:t>- DNA </a:t>
            </a:r>
            <a:r>
              <a:rPr lang="cs-CZ" sz="1400" b="1" dirty="0"/>
              <a:t>polymeráza</a:t>
            </a:r>
          </a:p>
          <a:p>
            <a:pPr marL="0" indent="0">
              <a:buNone/>
            </a:pPr>
            <a:r>
              <a:rPr lang="cs-CZ" sz="1200" dirty="0"/>
              <a:t>termostabilní (odolává teplotám až 98 °C)</a:t>
            </a:r>
          </a:p>
          <a:p>
            <a:pPr marL="0" indent="0">
              <a:buNone/>
            </a:pPr>
            <a:r>
              <a:rPr lang="cs-CZ" sz="1200" dirty="0" err="1"/>
              <a:t>Taq</a:t>
            </a:r>
            <a:r>
              <a:rPr lang="cs-CZ" sz="1200" dirty="0"/>
              <a:t> (</a:t>
            </a:r>
            <a:r>
              <a:rPr lang="cs-CZ" sz="1200" i="1" dirty="0" err="1"/>
              <a:t>Thermus</a:t>
            </a:r>
            <a:r>
              <a:rPr lang="cs-CZ" sz="1200" i="1" dirty="0"/>
              <a:t> </a:t>
            </a:r>
            <a:r>
              <a:rPr lang="cs-CZ" sz="1200" i="1" dirty="0" err="1"/>
              <a:t>aquaticus</a:t>
            </a:r>
            <a:r>
              <a:rPr lang="cs-CZ" sz="1200" dirty="0"/>
              <a:t>), </a:t>
            </a:r>
            <a:r>
              <a:rPr lang="cs-CZ" sz="1200" dirty="0" err="1"/>
              <a:t>Tth</a:t>
            </a:r>
            <a:r>
              <a:rPr lang="cs-CZ" sz="1200" dirty="0"/>
              <a:t> (</a:t>
            </a:r>
            <a:r>
              <a:rPr lang="cs-CZ" sz="1200" i="1" dirty="0" err="1"/>
              <a:t>Thermus</a:t>
            </a:r>
            <a:r>
              <a:rPr lang="cs-CZ" sz="1200" i="1" dirty="0"/>
              <a:t> </a:t>
            </a:r>
            <a:r>
              <a:rPr lang="cs-CZ" sz="1200" i="1" dirty="0" err="1"/>
              <a:t>thermophilus</a:t>
            </a:r>
            <a:r>
              <a:rPr lang="cs-CZ" sz="1200" dirty="0"/>
              <a:t>)</a:t>
            </a:r>
          </a:p>
          <a:p>
            <a:pPr marL="0" indent="0">
              <a:buNone/>
            </a:pPr>
            <a:r>
              <a:rPr lang="cs-CZ" sz="1400" b="1" dirty="0" smtClean="0"/>
              <a:t>- teplota</a:t>
            </a:r>
            <a:endParaRPr lang="cs-CZ" sz="1600" dirty="0"/>
          </a:p>
          <a:p>
            <a:pPr marL="0" indent="0">
              <a:buNone/>
            </a:pPr>
            <a:r>
              <a:rPr lang="cs-CZ" sz="1600" b="1" u="sng" dirty="0">
                <a:solidFill>
                  <a:srgbClr val="00B050"/>
                </a:solidFill>
              </a:rPr>
              <a:t>opakování cyklů:</a:t>
            </a:r>
          </a:p>
          <a:p>
            <a:pPr marL="0" indent="0">
              <a:buNone/>
            </a:pPr>
            <a:r>
              <a:rPr lang="cs-CZ" sz="1400" dirty="0"/>
              <a:t>     - denaturace (separace </a:t>
            </a:r>
            <a:r>
              <a:rPr lang="cs-CZ" sz="1400" dirty="0" err="1"/>
              <a:t>dsDNA</a:t>
            </a:r>
            <a:r>
              <a:rPr lang="cs-CZ" sz="1400" dirty="0"/>
              <a:t>)</a:t>
            </a:r>
          </a:p>
          <a:p>
            <a:pPr marL="0" indent="0">
              <a:buNone/>
            </a:pPr>
            <a:r>
              <a:rPr lang="cs-CZ" sz="1400" dirty="0"/>
              <a:t>     - navázání </a:t>
            </a:r>
            <a:r>
              <a:rPr lang="cs-CZ" sz="1400" dirty="0" err="1"/>
              <a:t>primerů</a:t>
            </a:r>
            <a:r>
              <a:rPr lang="cs-CZ" sz="1400" dirty="0"/>
              <a:t> </a:t>
            </a:r>
          </a:p>
          <a:p>
            <a:pPr marL="0" indent="0">
              <a:buNone/>
            </a:pPr>
            <a:r>
              <a:rPr lang="cs-CZ" sz="1400" dirty="0"/>
              <a:t>     - elongace </a:t>
            </a:r>
            <a:r>
              <a:rPr lang="cs-CZ" sz="1400" dirty="0" err="1"/>
              <a:t>primerů</a:t>
            </a:r>
            <a:r>
              <a:rPr lang="cs-CZ" sz="1400" dirty="0"/>
              <a:t> </a:t>
            </a:r>
          </a:p>
          <a:p>
            <a:pPr marL="0" indent="0">
              <a:buNone/>
            </a:pPr>
            <a:r>
              <a:rPr lang="cs-CZ" sz="1400" dirty="0"/>
              <a:t>     - syntéza nového vlákna DNA </a:t>
            </a:r>
          </a:p>
          <a:p>
            <a:pPr marL="0" indent="0">
              <a:buNone/>
            </a:pPr>
            <a:r>
              <a:rPr lang="cs-CZ" sz="1600" b="1" dirty="0">
                <a:solidFill>
                  <a:srgbClr val="0000CC"/>
                </a:solidFill>
              </a:rPr>
              <a:t> </a:t>
            </a:r>
            <a:r>
              <a:rPr lang="cs-CZ" sz="1600" b="1" dirty="0" smtClean="0">
                <a:solidFill>
                  <a:srgbClr val="0000CC"/>
                </a:solidFill>
              </a:rPr>
              <a:t>       pomocí </a:t>
            </a:r>
            <a:r>
              <a:rPr lang="cs-CZ" sz="1600" b="1" dirty="0">
                <a:solidFill>
                  <a:srgbClr val="0000CC"/>
                </a:solidFill>
              </a:rPr>
              <a:t>změn teploty</a:t>
            </a:r>
            <a:r>
              <a:rPr lang="cs-CZ" sz="1600" b="1" dirty="0" smtClean="0">
                <a:solidFill>
                  <a:srgbClr val="0000CC"/>
                </a:solidFill>
              </a:rPr>
              <a:t>!</a:t>
            </a:r>
            <a:endParaRPr lang="cs-CZ" sz="16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/>
          <a:srcRect l="6910" t="14301" r="5423" b="47899"/>
          <a:stretch/>
        </p:blipFill>
        <p:spPr>
          <a:xfrm>
            <a:off x="3638938" y="1998934"/>
            <a:ext cx="2346717" cy="117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1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191344" y="3140968"/>
            <a:ext cx="11809312" cy="562074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chemeClr val="bg1"/>
                </a:solidFill>
              </a:rPr>
              <a:t>Praktická část cvičení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525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703512" y="188640"/>
            <a:ext cx="8856984" cy="223224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82229" y="620688"/>
            <a:ext cx="7355160" cy="1872208"/>
          </a:xfrm>
        </p:spPr>
        <p:txBody>
          <a:bodyPr>
            <a:normAutofit fontScale="90000"/>
          </a:bodyPr>
          <a:lstStyle/>
          <a:p>
            <a:r>
              <a:rPr lang="cs-CZ" sz="31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Stanovení </a:t>
            </a:r>
            <a:r>
              <a:rPr lang="cs-CZ" sz="31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SNP </a:t>
            </a:r>
            <a:r>
              <a:rPr lang="cs-CZ" sz="31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+3953C/T (rs1143634) </a:t>
            </a:r>
            <a:r>
              <a:rPr lang="cs-CZ" sz="31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 genu pro </a:t>
            </a:r>
            <a:r>
              <a:rPr lang="cs-CZ" sz="31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interleukin</a:t>
            </a:r>
            <a:r>
              <a:rPr lang="cs-CZ" sz="31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1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IL-1beta </a:t>
            </a:r>
            <a:r>
              <a:rPr lang="cs-CZ" sz="31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 </a:t>
            </a:r>
            <a:r>
              <a:rPr lang="cs-CZ" sz="31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pacientů s chronickou </a:t>
            </a:r>
            <a:r>
              <a:rPr lang="cs-CZ" sz="31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peridontitidou</a:t>
            </a:r>
            <a:r>
              <a:rPr lang="cs-CZ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2708921"/>
            <a:ext cx="8229600" cy="34172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903" y="2564904"/>
            <a:ext cx="8639175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798214" y="476672"/>
            <a:ext cx="1345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CO?</a:t>
            </a:r>
          </a:p>
        </p:txBody>
      </p:sp>
      <p:sp>
        <p:nvSpPr>
          <p:cNvPr id="6" name="Obdélník 5"/>
          <p:cNvSpPr/>
          <p:nvPr/>
        </p:nvSpPr>
        <p:spPr>
          <a:xfrm>
            <a:off x="5087888" y="4307930"/>
            <a:ext cx="5112568" cy="129183"/>
          </a:xfrm>
          <a:prstGeom prst="rect">
            <a:avLst/>
          </a:prstGeom>
          <a:solidFill>
            <a:srgbClr val="F9FC70">
              <a:alpha val="18000"/>
            </a:srgbClr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1919536" y="4509120"/>
            <a:ext cx="2592288" cy="144016"/>
          </a:xfrm>
          <a:prstGeom prst="rect">
            <a:avLst/>
          </a:prstGeom>
          <a:solidFill>
            <a:srgbClr val="FFFFCC">
              <a:alpha val="53000"/>
            </a:srgbClr>
          </a:solidFill>
          <a:ln>
            <a:solidFill>
              <a:srgbClr val="FFFFCC">
                <a:alpha val="1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03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668" y="1449144"/>
            <a:ext cx="3840088" cy="304711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703512" y="260648"/>
            <a:ext cx="8856984" cy="108272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07768" y="620688"/>
            <a:ext cx="6336704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cytokiny</a:t>
            </a:r>
            <a:r>
              <a:rPr lang="cs-CZ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X onemocnění </a:t>
            </a:r>
            <a:r>
              <a:rPr lang="cs-CZ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parodontu</a:t>
            </a:r>
            <a:endParaRPr lang="cs-CZ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Nadpis 3"/>
          <p:cNvSpPr txBox="1">
            <a:spLocks noGrp="1"/>
          </p:cNvSpPr>
          <p:nvPr>
            <p:ph type="title"/>
          </p:nvPr>
        </p:nvSpPr>
        <p:spPr>
          <a:xfrm>
            <a:off x="1919537" y="620688"/>
            <a:ext cx="1978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PROČ?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833364" y="1418488"/>
            <a:ext cx="806489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Zánětlivé </a:t>
            </a:r>
            <a:r>
              <a:rPr lang="cs-CZ" b="1" dirty="0" err="1">
                <a:solidFill>
                  <a:srgbClr val="0070C0"/>
                </a:solidFill>
              </a:rPr>
              <a:t>onemocněnění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parodontu</a:t>
            </a:r>
            <a:endParaRPr lang="cs-CZ" b="1" dirty="0">
              <a:solidFill>
                <a:srgbClr val="0070C0"/>
              </a:solidFill>
            </a:endParaRPr>
          </a:p>
          <a:p>
            <a:r>
              <a:rPr lang="cs-CZ" sz="1700" dirty="0">
                <a:solidFill>
                  <a:srgbClr val="FF0000"/>
                </a:solidFill>
              </a:rPr>
              <a:t>- komplexní onemocnění (endogenní a exogenní faktory)</a:t>
            </a:r>
          </a:p>
          <a:p>
            <a:pPr marL="342900" indent="-342900">
              <a:buAutoNum type="arabicPeriod"/>
            </a:pPr>
            <a:r>
              <a:rPr lang="cs-CZ" sz="1700" dirty="0"/>
              <a:t>Příčina zánětu-mikrobiální plak (anaerobní bakterie) </a:t>
            </a:r>
          </a:p>
          <a:p>
            <a:r>
              <a:rPr lang="cs-CZ" sz="1700" dirty="0"/>
              <a:t>        – začátek imunitní odpovědi</a:t>
            </a:r>
          </a:p>
          <a:p>
            <a:r>
              <a:rPr lang="cs-CZ" sz="1700" dirty="0"/>
              <a:t>2.    Individuální predispozice</a:t>
            </a:r>
          </a:p>
          <a:p>
            <a:pPr marL="342900" indent="-342900">
              <a:buAutoNum type="arabicPeriod"/>
            </a:pPr>
            <a:endParaRPr lang="cs-CZ" dirty="0"/>
          </a:p>
          <a:p>
            <a:r>
              <a:rPr lang="cs-CZ" b="1" dirty="0">
                <a:solidFill>
                  <a:srgbClr val="92D050"/>
                </a:solidFill>
              </a:rPr>
              <a:t>RIZIKOVÉ A PROTEKTIVNÍ ALELY</a:t>
            </a:r>
          </a:p>
          <a:p>
            <a:r>
              <a:rPr lang="cs-CZ" dirty="0"/>
              <a:t>IL-1beta – prozánětlivý </a:t>
            </a:r>
            <a:r>
              <a:rPr lang="cs-CZ" dirty="0" err="1"/>
              <a:t>cytokin</a:t>
            </a:r>
            <a:r>
              <a:rPr lang="cs-CZ" dirty="0"/>
              <a:t> – rizikové alely</a:t>
            </a:r>
          </a:p>
          <a:p>
            <a:r>
              <a:rPr lang="cs-CZ" dirty="0"/>
              <a:t>(</a:t>
            </a:r>
            <a:r>
              <a:rPr lang="cs-CZ" dirty="0" err="1"/>
              <a:t>Kornman</a:t>
            </a:r>
            <a:r>
              <a:rPr lang="cs-CZ" dirty="0"/>
              <a:t>, 1997)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3972591"/>
            <a:ext cx="8180584" cy="279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265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0136" y="1280919"/>
            <a:ext cx="4190256" cy="502606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376" y="1124744"/>
            <a:ext cx="7128792" cy="4525963"/>
          </a:xfrm>
        </p:spPr>
        <p:txBody>
          <a:bodyPr>
            <a:normAutofit/>
          </a:bodyPr>
          <a:lstStyle/>
          <a:p>
            <a:r>
              <a:rPr lang="cs-CZ" sz="2400" b="1" dirty="0"/>
              <a:t>Chromozom</a:t>
            </a:r>
            <a:r>
              <a:rPr lang="cs-CZ" sz="24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funkční celek dědičného záznamu genetické informace v buňce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jádro buňky        22 párů autozomů + 1 pár </a:t>
            </a:r>
            <a:r>
              <a:rPr lang="cs-CZ" sz="2000" dirty="0" err="1"/>
              <a:t>gonozomů</a:t>
            </a:r>
            <a:endParaRPr lang="cs-CZ" sz="2000" dirty="0"/>
          </a:p>
          <a:p>
            <a:pPr marL="457200" lvl="1" indent="0">
              <a:buNone/>
            </a:pPr>
            <a:endParaRPr lang="cs-CZ" sz="2000" dirty="0"/>
          </a:p>
          <a:p>
            <a:r>
              <a:rPr lang="cs-CZ" sz="2400" b="1" dirty="0" err="1"/>
              <a:t>Lokus</a:t>
            </a:r>
            <a:endParaRPr lang="cs-CZ" sz="24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umístění genu na určitém místě na konkrétním chromozomu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sz="2400" b="1" dirty="0"/>
              <a:t>Alela</a:t>
            </a:r>
            <a:r>
              <a:rPr lang="cs-CZ" sz="24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konkrétní forma genu</a:t>
            </a:r>
          </a:p>
          <a:p>
            <a:endParaRPr lang="cs-CZ" sz="2400" dirty="0"/>
          </a:p>
          <a:p>
            <a:endParaRPr lang="cs-CZ" sz="2000" dirty="0"/>
          </a:p>
          <a:p>
            <a:endParaRPr lang="en-GB" dirty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2639616" y="2420888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Nadpis 1"/>
          <p:cNvSpPr txBox="1">
            <a:spLocks/>
          </p:cNvSpPr>
          <p:nvPr/>
        </p:nvSpPr>
        <p:spPr>
          <a:xfrm>
            <a:off x="191344" y="188640"/>
            <a:ext cx="11809312" cy="562074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chemeClr val="bg1"/>
                </a:solidFill>
              </a:rPr>
              <a:t>Základní pojmy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7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040832" y="1649455"/>
            <a:ext cx="6048672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dirty="0"/>
              <a:t>Práce z biologickým materiálem (PLNÁ KREV, PLAZMA, SÉRUM)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dirty="0"/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dirty="0"/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dirty="0"/>
          </a:p>
          <a:p>
            <a:pPr>
              <a:lnSpc>
                <a:spcPct val="90000"/>
              </a:lnSpc>
              <a:defRPr/>
            </a:pPr>
            <a:endParaRPr lang="cs-CZ" dirty="0"/>
          </a:p>
          <a:p>
            <a:pPr>
              <a:lnSpc>
                <a:spcPct val="90000"/>
              </a:lnSpc>
              <a:defRPr/>
            </a:pPr>
            <a:r>
              <a:rPr lang="cs-CZ" dirty="0"/>
              <a:t>	</a:t>
            </a:r>
            <a:r>
              <a:rPr lang="cs-CZ" dirty="0" smtClean="0"/>
              <a:t>	Izolace </a:t>
            </a:r>
            <a:r>
              <a:rPr lang="cs-CZ" b="1" dirty="0" smtClean="0">
                <a:solidFill>
                  <a:srgbClr val="FF0000"/>
                </a:solidFill>
              </a:rPr>
              <a:t>DNA</a:t>
            </a:r>
            <a:endParaRPr lang="cs-CZ" dirty="0"/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919536" y="404664"/>
            <a:ext cx="8291264" cy="101297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cs-CZ" sz="3200" dirty="0">
                <a:solidFill>
                  <a:srgbClr val="00B050"/>
                </a:solidFill>
              </a:rPr>
              <a:t/>
            </a:r>
            <a:br>
              <a:rPr lang="cs-CZ" sz="3200" dirty="0">
                <a:solidFill>
                  <a:srgbClr val="00B050"/>
                </a:solidFill>
              </a:rPr>
            </a:br>
            <a:r>
              <a:rPr lang="cs-CZ" sz="3200" dirty="0">
                <a:solidFill>
                  <a:srgbClr val="00B050"/>
                </a:solidFill>
              </a:rPr>
              <a:t>          METODY MOLEKULÁRNÍ BIOLOGIE</a:t>
            </a:r>
            <a:r>
              <a:rPr lang="en-US" sz="3200" dirty="0">
                <a:solidFill>
                  <a:srgbClr val="00B050"/>
                </a:solidFill>
              </a:rPr>
              <a:t/>
            </a:r>
            <a:br>
              <a:rPr lang="en-US" sz="3200" dirty="0">
                <a:solidFill>
                  <a:srgbClr val="00B050"/>
                </a:solidFill>
              </a:rPr>
            </a:b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991544" y="548680"/>
            <a:ext cx="15841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JAK?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2375713"/>
            <a:ext cx="2135552" cy="262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Šipka dolů 7"/>
          <p:cNvSpPr/>
          <p:nvPr/>
        </p:nvSpPr>
        <p:spPr>
          <a:xfrm>
            <a:off x="5506147" y="2018973"/>
            <a:ext cx="360040" cy="64807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Šipka dolů 10"/>
          <p:cNvSpPr/>
          <p:nvPr/>
        </p:nvSpPr>
        <p:spPr>
          <a:xfrm>
            <a:off x="5520174" y="3420714"/>
            <a:ext cx="394473" cy="63093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ovéPole 9"/>
          <p:cNvSpPr txBox="1"/>
          <p:nvPr/>
        </p:nvSpPr>
        <p:spPr>
          <a:xfrm>
            <a:off x="4295800" y="4381053"/>
            <a:ext cx="34098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/>
              <a:t>Amplifikace DNA úseku - PCR</a:t>
            </a:r>
          </a:p>
          <a:p>
            <a:pPr marL="342900" indent="-342900">
              <a:buAutoNum type="arabicPeriod"/>
            </a:pPr>
            <a:r>
              <a:rPr lang="cs-CZ" dirty="0"/>
              <a:t>Detekce polymorfního místa  - </a:t>
            </a:r>
          </a:p>
          <a:p>
            <a:r>
              <a:rPr lang="cs-CZ" dirty="0"/>
              <a:t>       Restrikční analýza</a:t>
            </a:r>
          </a:p>
          <a:p>
            <a:r>
              <a:rPr lang="cs-CZ" dirty="0"/>
              <a:t>3. </a:t>
            </a:r>
            <a:r>
              <a:rPr lang="cs-CZ" dirty="0" smtClean="0"/>
              <a:t>   Vizualizace </a:t>
            </a:r>
            <a:r>
              <a:rPr lang="cs-CZ" dirty="0"/>
              <a:t>- Elektroforéza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625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1694384" y="332656"/>
            <a:ext cx="8856984" cy="115212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556793"/>
            <a:ext cx="8229600" cy="456937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cs-CZ" b="1" dirty="0" smtClean="0">
                <a:solidFill>
                  <a:schemeClr val="accent3"/>
                </a:solidFill>
              </a:rPr>
              <a:t>PCR</a:t>
            </a:r>
            <a:r>
              <a:rPr lang="cs-CZ" dirty="0" smtClean="0"/>
              <a:t> 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IL-1B +3953C/T (rs1143634) u subjektů s chronickou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peridontitidou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200" dirty="0"/>
              <a:t>CCTTCTGATT TTATACCTAA ACAACATGTG CTCCACATTTCAGAACCTAT CTTCTT</a:t>
            </a:r>
            <a:r>
              <a:rPr lang="cs-CZ" sz="1200" b="1" dirty="0">
                <a:hlinkClick r:id="rId2"/>
              </a:rPr>
              <a:t>C</a:t>
            </a:r>
            <a:r>
              <a:rPr lang="cs-CZ" sz="1200" dirty="0"/>
              <a:t>GAC ACATGGGATA ACGAGGCTTA TGTGCACGAT</a:t>
            </a:r>
            <a:endParaRPr lang="cs-CZ" sz="1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Nadpis 3"/>
          <p:cNvSpPr txBox="1">
            <a:spLocks noGrp="1"/>
          </p:cNvSpPr>
          <p:nvPr>
            <p:ph type="title"/>
          </p:nvPr>
        </p:nvSpPr>
        <p:spPr>
          <a:xfrm>
            <a:off x="1919536" y="548680"/>
            <a:ext cx="15231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JAK?</a:t>
            </a:r>
          </a:p>
        </p:txBody>
      </p:sp>
      <p:cxnSp>
        <p:nvCxnSpPr>
          <p:cNvPr id="6" name="Přímá spojnice 5"/>
          <p:cNvCxnSpPr/>
          <p:nvPr/>
        </p:nvCxnSpPr>
        <p:spPr>
          <a:xfrm>
            <a:off x="2135560" y="3140968"/>
            <a:ext cx="7344816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5231905" y="2771636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249bp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135561" y="2648526"/>
            <a:ext cx="802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00B0F0"/>
                </a:solidFill>
              </a:rPr>
              <a:t>Forward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8605391" y="2663768"/>
            <a:ext cx="768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00B0F0"/>
                </a:solidFill>
              </a:rPr>
              <a:t>Reverse</a:t>
            </a:r>
          </a:p>
        </p:txBody>
      </p:sp>
      <p:cxnSp>
        <p:nvCxnSpPr>
          <p:cNvPr id="16" name="Přímá spojnice se šipkou 15"/>
          <p:cNvCxnSpPr/>
          <p:nvPr/>
        </p:nvCxnSpPr>
        <p:spPr>
          <a:xfrm>
            <a:off x="2135560" y="2956302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8538828" y="2971544"/>
            <a:ext cx="90192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V="1">
            <a:off x="6000379" y="3789040"/>
            <a:ext cx="105047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3" name="Obrázek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5" y="4077072"/>
            <a:ext cx="3191321" cy="2295846"/>
          </a:xfrm>
          <a:prstGeom prst="rect">
            <a:avLst/>
          </a:prstGeom>
        </p:spPr>
      </p:pic>
      <p:sp>
        <p:nvSpPr>
          <p:cNvPr id="26" name="TextovéPole 25"/>
          <p:cNvSpPr txBox="1"/>
          <p:nvPr/>
        </p:nvSpPr>
        <p:spPr>
          <a:xfrm>
            <a:off x="6816081" y="4728266"/>
            <a:ext cx="2971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FF"/>
                </a:solidFill>
              </a:rPr>
              <a:t>amplifikace vybraného úseku</a:t>
            </a:r>
          </a:p>
          <a:p>
            <a:r>
              <a:rPr lang="cs-CZ" b="1" dirty="0">
                <a:solidFill>
                  <a:srgbClr val="FF00FF"/>
                </a:solidFill>
              </a:rPr>
              <a:t>z celkové DNA</a:t>
            </a:r>
          </a:p>
        </p:txBody>
      </p:sp>
    </p:spTree>
    <p:extLst>
      <p:ext uri="{BB962C8B-B14F-4D97-AF65-F5344CB8AC3E}">
        <p14:creationId xmlns:p14="http://schemas.microsoft.com/office/powerpoint/2010/main" val="13655274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23"/>
          <p:cNvSpPr/>
          <p:nvPr/>
        </p:nvSpPr>
        <p:spPr>
          <a:xfrm>
            <a:off x="1703512" y="218347"/>
            <a:ext cx="8856984" cy="108012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268761"/>
            <a:ext cx="8229600" cy="485740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cs-CZ" b="1" dirty="0" smtClean="0">
                <a:solidFill>
                  <a:schemeClr val="accent3"/>
                </a:solidFill>
              </a:rPr>
              <a:t>RFLP</a:t>
            </a:r>
            <a:r>
              <a:rPr lang="cs-CZ" dirty="0" smtClean="0"/>
              <a:t> 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IL-1B +3953C/T (rs1143634) pomocí restrikční endonukleázy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TaqI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200" dirty="0"/>
          </a:p>
          <a:p>
            <a:pPr marL="0" indent="0">
              <a:buNone/>
            </a:pPr>
            <a:endParaRPr lang="cs-CZ" sz="1200" dirty="0"/>
          </a:p>
          <a:p>
            <a:pPr marL="0" indent="0">
              <a:buNone/>
            </a:pPr>
            <a:endParaRPr lang="cs-CZ" sz="1200" dirty="0"/>
          </a:p>
          <a:p>
            <a:pPr marL="0" indent="0">
              <a:buNone/>
            </a:pPr>
            <a:endParaRPr lang="cs-CZ" sz="1200" dirty="0"/>
          </a:p>
          <a:p>
            <a:pPr marL="0" indent="0">
              <a:buNone/>
            </a:pPr>
            <a:r>
              <a:rPr lang="cs-CZ" sz="1200" dirty="0"/>
              <a:t>CCTTCTGATT TTATACCTAA ACAACATGTG CTCCACATTTCAGAACCTAT CTTCTT</a:t>
            </a:r>
            <a:r>
              <a:rPr lang="cs-CZ" sz="1200" b="1" dirty="0">
                <a:hlinkClick r:id="rId2"/>
              </a:rPr>
              <a:t>C</a:t>
            </a:r>
            <a:r>
              <a:rPr lang="cs-CZ" sz="1200" dirty="0"/>
              <a:t>GAC ACATGGGATA ACGAGGCTTA TGTGCACGAT</a:t>
            </a:r>
            <a:endParaRPr lang="cs-CZ" sz="1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Nadpis 3"/>
          <p:cNvSpPr txBox="1">
            <a:spLocks noGrp="1"/>
          </p:cNvSpPr>
          <p:nvPr>
            <p:ph type="title"/>
          </p:nvPr>
        </p:nvSpPr>
        <p:spPr>
          <a:xfrm>
            <a:off x="1919536" y="404464"/>
            <a:ext cx="15231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JAK?</a:t>
            </a:r>
          </a:p>
        </p:txBody>
      </p:sp>
      <p:cxnSp>
        <p:nvCxnSpPr>
          <p:cNvPr id="6" name="Přímá spojnice 5"/>
          <p:cNvCxnSpPr/>
          <p:nvPr/>
        </p:nvCxnSpPr>
        <p:spPr>
          <a:xfrm>
            <a:off x="2135560" y="3140968"/>
            <a:ext cx="7344816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5231905" y="2771636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249bp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135561" y="2648526"/>
            <a:ext cx="802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00B0F0"/>
                </a:solidFill>
              </a:rPr>
              <a:t>Forward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8605391" y="2663768"/>
            <a:ext cx="768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00B0F0"/>
                </a:solidFill>
              </a:rPr>
              <a:t>Reverse</a:t>
            </a:r>
          </a:p>
        </p:txBody>
      </p:sp>
      <p:cxnSp>
        <p:nvCxnSpPr>
          <p:cNvPr id="16" name="Přímá spojnice se šipkou 15"/>
          <p:cNvCxnSpPr/>
          <p:nvPr/>
        </p:nvCxnSpPr>
        <p:spPr>
          <a:xfrm>
            <a:off x="2135560" y="2956302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8538828" y="2971544"/>
            <a:ext cx="90192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5" y="3789039"/>
            <a:ext cx="23526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287" y="3942263"/>
            <a:ext cx="11239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Přímá spojnice se šipkou 19"/>
          <p:cNvCxnSpPr/>
          <p:nvPr/>
        </p:nvCxnSpPr>
        <p:spPr>
          <a:xfrm flipV="1">
            <a:off x="6672064" y="342900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Šipka dolů 7"/>
          <p:cNvSpPr/>
          <p:nvPr/>
        </p:nvSpPr>
        <p:spPr>
          <a:xfrm>
            <a:off x="6240017" y="4779640"/>
            <a:ext cx="168225" cy="3775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9"/>
          <p:cNvCxnSpPr/>
          <p:nvPr/>
        </p:nvCxnSpPr>
        <p:spPr>
          <a:xfrm>
            <a:off x="2135560" y="5798813"/>
            <a:ext cx="410445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6408242" y="5798813"/>
            <a:ext cx="357619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7968209" y="5402848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114bp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3798098" y="5416914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135bp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163667" y="5216859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B050"/>
                </a:solidFill>
              </a:rPr>
              <a:t>C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7392144" y="4077179"/>
            <a:ext cx="2654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FF"/>
                </a:solidFill>
              </a:rPr>
              <a:t>detekce úseku</a:t>
            </a:r>
          </a:p>
          <a:p>
            <a:r>
              <a:rPr lang="cs-CZ" b="1" dirty="0">
                <a:solidFill>
                  <a:srgbClr val="FF00FF"/>
                </a:solidFill>
              </a:rPr>
              <a:t>s konkrétní variantou C/T </a:t>
            </a:r>
          </a:p>
        </p:txBody>
      </p:sp>
    </p:spTree>
    <p:extLst>
      <p:ext uri="{BB962C8B-B14F-4D97-AF65-F5344CB8AC3E}">
        <p14:creationId xmlns:p14="http://schemas.microsoft.com/office/powerpoint/2010/main" val="41153824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23"/>
          <p:cNvSpPr/>
          <p:nvPr/>
        </p:nvSpPr>
        <p:spPr>
          <a:xfrm>
            <a:off x="1703512" y="188640"/>
            <a:ext cx="8856984" cy="100811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82" y="3500168"/>
            <a:ext cx="5077323" cy="3092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47528" y="1268761"/>
            <a:ext cx="8363272" cy="485740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cs-CZ" sz="2800" b="1" dirty="0">
                <a:solidFill>
                  <a:schemeClr val="accent3"/>
                </a:solidFill>
              </a:rPr>
              <a:t>ELFO</a:t>
            </a:r>
            <a:r>
              <a:rPr lang="cs-CZ" sz="2800" dirty="0"/>
              <a:t>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restrikčních fragmentů po štěpení </a:t>
            </a:r>
            <a:r>
              <a:rPr lang="cs-CZ" sz="2800" dirty="0" err="1">
                <a:latin typeface="Arial" pitchFamily="34" charset="0"/>
                <a:cs typeface="Arial" pitchFamily="34" charset="0"/>
              </a:rPr>
              <a:t>TaqI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 (</a:t>
            </a:r>
            <a:r>
              <a:rPr lang="cs-CZ" sz="2800" dirty="0" err="1">
                <a:latin typeface="Arial" pitchFamily="34" charset="0"/>
                <a:cs typeface="Arial" pitchFamily="34" charset="0"/>
              </a:rPr>
              <a:t>Agarózový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 gel)</a:t>
            </a:r>
          </a:p>
          <a:p>
            <a:pPr marL="0" indent="0">
              <a:buNone/>
            </a:pPr>
            <a:endParaRPr lang="cs-CZ" sz="1200" dirty="0"/>
          </a:p>
          <a:p>
            <a:pPr marL="0" indent="0">
              <a:buNone/>
            </a:pPr>
            <a:r>
              <a:rPr lang="cs-CZ" sz="1700" dirty="0"/>
              <a:t>1. Neštěpená TT</a:t>
            </a:r>
          </a:p>
          <a:p>
            <a:pPr marL="0" indent="0">
              <a:buNone/>
            </a:pPr>
            <a:endParaRPr lang="cs-CZ" sz="1200" dirty="0"/>
          </a:p>
          <a:p>
            <a:pPr marL="0" indent="0">
              <a:buNone/>
            </a:pPr>
            <a:r>
              <a:rPr lang="cs-CZ" sz="1800" dirty="0"/>
              <a:t>2. Štěpená CC</a:t>
            </a:r>
          </a:p>
          <a:p>
            <a:pPr marL="0" indent="0">
              <a:buNone/>
            </a:pPr>
            <a:endParaRPr lang="cs-CZ" sz="1200" dirty="0"/>
          </a:p>
          <a:p>
            <a:pPr marL="0" indent="0">
              <a:buNone/>
            </a:pPr>
            <a:endParaRPr lang="cs-CZ" sz="1800" dirty="0">
              <a:cs typeface="Arial" pitchFamily="34" charset="0"/>
            </a:endParaRPr>
          </a:p>
          <a:p>
            <a:pPr marL="0" indent="0">
              <a:buNone/>
            </a:pPr>
            <a:r>
              <a:rPr lang="cs-CZ" sz="1800" dirty="0">
                <a:cs typeface="Arial" pitchFamily="34" charset="0"/>
              </a:rPr>
              <a:t>3. Heterozygot CT – 3 pruhy</a:t>
            </a:r>
          </a:p>
          <a:p>
            <a:pPr marL="0" indent="0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Nadpis 3"/>
          <p:cNvSpPr txBox="1">
            <a:spLocks noGrp="1"/>
          </p:cNvSpPr>
          <p:nvPr>
            <p:ph type="title"/>
          </p:nvPr>
        </p:nvSpPr>
        <p:spPr>
          <a:xfrm>
            <a:off x="1919536" y="338753"/>
            <a:ext cx="15231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JAK?</a:t>
            </a:r>
          </a:p>
        </p:txBody>
      </p:sp>
      <p:cxnSp>
        <p:nvCxnSpPr>
          <p:cNvPr id="6" name="Přímá spojnice 5"/>
          <p:cNvCxnSpPr/>
          <p:nvPr/>
        </p:nvCxnSpPr>
        <p:spPr>
          <a:xfrm>
            <a:off x="4565374" y="2605554"/>
            <a:ext cx="541905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4585798" y="2299856"/>
            <a:ext cx="647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FF0000"/>
                </a:solidFill>
              </a:rPr>
              <a:t>249bp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967" y="2636912"/>
            <a:ext cx="1757842" cy="74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Přímá spojnice se šipkou 19"/>
          <p:cNvCxnSpPr/>
          <p:nvPr/>
        </p:nvCxnSpPr>
        <p:spPr>
          <a:xfrm flipV="1">
            <a:off x="7099281" y="263691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312952" y="3140968"/>
            <a:ext cx="227899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3339949" y="3429000"/>
            <a:ext cx="210797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3339947" y="3192391"/>
            <a:ext cx="647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FF0000"/>
                </a:solidFill>
              </a:rPr>
              <a:t>114bp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3339948" y="2852937"/>
            <a:ext cx="739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FF0000"/>
                </a:solidFill>
              </a:rPr>
              <a:t>135bp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916140" y="2164486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B050"/>
                </a:solidFill>
              </a:rPr>
              <a:t>C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1748581" y="5548591"/>
            <a:ext cx="2747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FF"/>
                </a:solidFill>
              </a:rPr>
              <a:t>vizualizace DNA fragmentů</a:t>
            </a:r>
          </a:p>
          <a:p>
            <a:r>
              <a:rPr lang="cs-CZ" b="1" dirty="0">
                <a:solidFill>
                  <a:srgbClr val="FF00FF"/>
                </a:solidFill>
              </a:rPr>
              <a:t>po restrikční analýze</a:t>
            </a:r>
          </a:p>
        </p:txBody>
      </p:sp>
    </p:spTree>
    <p:extLst>
      <p:ext uri="{BB962C8B-B14F-4D97-AF65-F5344CB8AC3E}">
        <p14:creationId xmlns:p14="http://schemas.microsoft.com/office/powerpoint/2010/main" val="7422549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7368" y="1052736"/>
            <a:ext cx="11593288" cy="532859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cs-CZ" sz="2400" b="1" dirty="0">
                <a:solidFill>
                  <a:srgbClr val="FF0000"/>
                </a:solidFill>
              </a:rPr>
              <a:t>Praktické provedení PCR</a:t>
            </a:r>
            <a:endParaRPr lang="cs-CZ" sz="2400" dirty="0"/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191344" y="188640"/>
            <a:ext cx="11809312" cy="562074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chemeClr val="bg1"/>
                </a:solidFill>
              </a:rPr>
              <a:t>PCR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911424" y="1628800"/>
            <a:ext cx="6427813" cy="4641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000" dirty="0"/>
              <a:t>O</a:t>
            </a: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bjem v mikrozkumavce: </a:t>
            </a: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25ųL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Složení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 vzorek)</a:t>
            </a: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000" dirty="0"/>
              <a:t>t</a:t>
            </a: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emplátová DNA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</a:t>
            </a: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ųL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lt-LT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</a:t>
            </a:r>
            <a:r>
              <a:rPr lang="cs-CZ" sz="2000" dirty="0"/>
              <a:t>p</a:t>
            </a: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rimery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(1.25 </a:t>
            </a: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ųL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lt-LT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MgCl</a:t>
            </a:r>
            <a:r>
              <a:rPr kumimoji="0" lang="lt-LT" sz="20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25mM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(4 </a:t>
            </a: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ųL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lt-LT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mix 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(0.5 </a:t>
            </a: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ųL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lt-LT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Taq polymer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áza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1U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</a:t>
            </a: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ųL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000" noProof="0" dirty="0"/>
              <a:t>p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ufr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(2.5 </a:t>
            </a: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ųL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PCR H</a:t>
            </a:r>
            <a:r>
              <a:rPr kumimoji="0" lang="cs-CZ" sz="20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(12.5 </a:t>
            </a: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ųL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cs-CZ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kapka minerálního oleje</a:t>
            </a:r>
          </a:p>
        </p:txBody>
      </p:sp>
      <p:cxnSp>
        <p:nvCxnSpPr>
          <p:cNvPr id="15" name="Přímá spojnice 10"/>
          <p:cNvCxnSpPr/>
          <p:nvPr/>
        </p:nvCxnSpPr>
        <p:spPr>
          <a:xfrm>
            <a:off x="839416" y="3212976"/>
            <a:ext cx="0" cy="20162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 rot="16200000">
            <a:off x="-3352" y="4055745"/>
            <a:ext cx="11292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MASTER MIX</a:t>
            </a:r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73" y="1036394"/>
            <a:ext cx="2911125" cy="2993936"/>
          </a:xfrm>
          <a:prstGeom prst="rect">
            <a:avLst/>
          </a:prstGeom>
        </p:spPr>
      </p:pic>
      <p:sp>
        <p:nvSpPr>
          <p:cNvPr id="22" name="TextovéPole 21"/>
          <p:cNvSpPr txBox="1"/>
          <p:nvPr/>
        </p:nvSpPr>
        <p:spPr>
          <a:xfrm>
            <a:off x="7680176" y="4437112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/>
              <a:t>95°C…..5minut</a:t>
            </a:r>
          </a:p>
          <a:p>
            <a:pPr marL="342900" indent="-342900">
              <a:buFontTx/>
              <a:buAutoNum type="arabicPeriod"/>
            </a:pPr>
            <a:r>
              <a:rPr lang="cs-CZ" u="sng" dirty="0"/>
              <a:t>95°C…..1 minuta</a:t>
            </a:r>
          </a:p>
          <a:p>
            <a:pPr marL="342900" indent="-342900">
              <a:buFontTx/>
              <a:buAutoNum type="arabicPeriod"/>
            </a:pPr>
            <a:r>
              <a:rPr lang="cs-CZ" dirty="0"/>
              <a:t>60°C…..1minuta</a:t>
            </a:r>
          </a:p>
          <a:p>
            <a:pPr marL="342900" indent="-342900">
              <a:buFontTx/>
              <a:buAutoNum type="arabicPeriod"/>
            </a:pPr>
            <a:r>
              <a:rPr lang="cs-CZ" u="sng" dirty="0"/>
              <a:t>72°C…..1minuta</a:t>
            </a:r>
          </a:p>
          <a:p>
            <a:pPr marL="342900" indent="-342900">
              <a:buFontTx/>
              <a:buAutoNum type="arabicPeriod"/>
            </a:pPr>
            <a:r>
              <a:rPr lang="cs-CZ" dirty="0"/>
              <a:t>72°C…..7minut</a:t>
            </a:r>
          </a:p>
          <a:p>
            <a:pPr marL="342900" indent="-342900">
              <a:buFontTx/>
              <a:buAutoNum type="arabicPeriod"/>
            </a:pPr>
            <a:r>
              <a:rPr lang="cs-CZ" dirty="0"/>
              <a:t>10°C…..10minut</a:t>
            </a:r>
          </a:p>
        </p:txBody>
      </p:sp>
      <p:sp>
        <p:nvSpPr>
          <p:cNvPr id="24" name="Pravá složená závorka 23"/>
          <p:cNvSpPr/>
          <p:nvPr/>
        </p:nvSpPr>
        <p:spPr>
          <a:xfrm>
            <a:off x="9768408" y="4941168"/>
            <a:ext cx="216024" cy="576064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/>
          <p:cNvSpPr txBox="1"/>
          <p:nvPr/>
        </p:nvSpPr>
        <p:spPr>
          <a:xfrm>
            <a:off x="9984432" y="5013176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35x</a:t>
            </a:r>
          </a:p>
        </p:txBody>
      </p:sp>
      <p:sp>
        <p:nvSpPr>
          <p:cNvPr id="27" name="Šipka doprava 26"/>
          <p:cNvSpPr/>
          <p:nvPr/>
        </p:nvSpPr>
        <p:spPr>
          <a:xfrm>
            <a:off x="4511824" y="4869160"/>
            <a:ext cx="2448272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13742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191344" y="188640"/>
            <a:ext cx="11809312" cy="562074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chemeClr val="bg1"/>
                </a:solidFill>
              </a:rPr>
              <a:t>Práce s mikropipetou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871864" y="980728"/>
            <a:ext cx="66967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cs-CZ" sz="2000" dirty="0"/>
              <a:t>Pipetu držím vždy </a:t>
            </a:r>
            <a:r>
              <a:rPr lang="cs-CZ" sz="2000" b="1" dirty="0">
                <a:solidFill>
                  <a:srgbClr val="FF0000"/>
                </a:solidFill>
              </a:rPr>
              <a:t>vertikálně</a:t>
            </a:r>
            <a:r>
              <a:rPr lang="cs-CZ" sz="2000" b="1" dirty="0">
                <a:solidFill>
                  <a:srgbClr val="FF00FF"/>
                </a:solidFill>
              </a:rPr>
              <a:t> </a:t>
            </a:r>
            <a:r>
              <a:rPr lang="cs-CZ" sz="2000" dirty="0"/>
              <a:t>(špičkou dolů).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2000" dirty="0"/>
          </a:p>
          <a:p>
            <a:pPr marL="171450" indent="-171450">
              <a:buFont typeface="Arial" pitchFamily="34" charset="0"/>
              <a:buChar char="•"/>
            </a:pPr>
            <a:r>
              <a:rPr lang="cs-CZ" sz="2000" dirty="0"/>
              <a:t>Pipetu držím v dlani zavěšenou za ukazováček a ovládám ji palcem.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2000" dirty="0"/>
          </a:p>
          <a:p>
            <a:pPr marL="171450" indent="-171450">
              <a:buFont typeface="Arial" pitchFamily="34" charset="0"/>
              <a:buChar char="•"/>
            </a:pPr>
            <a:r>
              <a:rPr lang="cs-CZ" sz="2000" dirty="0">
                <a:solidFill>
                  <a:srgbClr val="FF0000"/>
                </a:solidFill>
              </a:rPr>
              <a:t>Vyberu optimální rozsah objemu!!! Nikdy nepřekračuju rozsah pipety nahoru ani dolů!!!</a:t>
            </a:r>
          </a:p>
          <a:p>
            <a:pPr marL="171450" indent="-171450"/>
            <a:endParaRPr lang="cs-CZ" sz="2000" dirty="0"/>
          </a:p>
          <a:p>
            <a:pPr marL="171450" indent="-171450">
              <a:buFont typeface="Arial" pitchFamily="34" charset="0"/>
              <a:buChar char="•"/>
            </a:pPr>
            <a:r>
              <a:rPr lang="cs-CZ" sz="2000" dirty="0"/>
              <a:t>Před pipetováním musíme na pipetu nasadit příslušnou </a:t>
            </a:r>
            <a:r>
              <a:rPr lang="cs-CZ" sz="2000" b="1" dirty="0">
                <a:solidFill>
                  <a:srgbClr val="FF0000"/>
                </a:solidFill>
              </a:rPr>
              <a:t>špičku</a:t>
            </a:r>
            <a:r>
              <a:rPr lang="cs-CZ" sz="2000" dirty="0"/>
              <a:t> (dle objemového rozsahu pipety).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2000" dirty="0"/>
          </a:p>
          <a:p>
            <a:pPr marL="171450" indent="-171450">
              <a:buFont typeface="Arial" pitchFamily="34" charset="0"/>
              <a:buChar char="•"/>
            </a:pPr>
            <a:r>
              <a:rPr lang="cs-CZ" sz="2000" dirty="0"/>
              <a:t>Vždy používám novou </a:t>
            </a:r>
            <a:r>
              <a:rPr lang="cs-CZ" sz="2000" dirty="0">
                <a:solidFill>
                  <a:srgbClr val="FF0000"/>
                </a:solidFill>
              </a:rPr>
              <a:t>sterilní špičku.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2000" dirty="0">
              <a:solidFill>
                <a:srgbClr val="FF000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2000" dirty="0"/>
              <a:t>Pokud opakovaně pipetuju tentýž roztok, ponechám na pipetě po celou dobu práce tutéž špičku. 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2000" dirty="0"/>
          </a:p>
          <a:p>
            <a:pPr marL="171450" indent="-171450">
              <a:buFont typeface="Arial" pitchFamily="34" charset="0"/>
              <a:buChar char="•"/>
            </a:pPr>
            <a:r>
              <a:rPr lang="cs-CZ" sz="2000" dirty="0"/>
              <a:t>K odhazování špiček slouží tlačítko na boční straně pipety.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2000" dirty="0"/>
          </a:p>
          <a:p>
            <a:pPr marL="171450" indent="-171450">
              <a:buFont typeface="Arial" pitchFamily="34" charset="0"/>
              <a:buChar char="•"/>
            </a:pPr>
            <a:endParaRPr lang="cs-CZ" sz="1200" dirty="0"/>
          </a:p>
          <a:p>
            <a:pPr marL="171450" indent="-171450">
              <a:buFont typeface="Arial" pitchFamily="34" charset="0"/>
              <a:buChar char="•"/>
            </a:pPr>
            <a:endParaRPr lang="cs-CZ" sz="1200" dirty="0"/>
          </a:p>
          <a:p>
            <a:endParaRPr lang="cs-CZ" sz="120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F820FA-01FC-4FB4-B361-76CF345341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124744"/>
            <a:ext cx="2927784" cy="48691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05627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191344" y="188640"/>
            <a:ext cx="11809312" cy="562074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chemeClr val="bg1"/>
                </a:solidFill>
              </a:rPr>
              <a:t>Práce s mikropipetou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79376" y="980728"/>
            <a:ext cx="6872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Postup: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cs-CZ" sz="2000" dirty="0"/>
              <a:t>Na pipetě nastavím požadovaný objem. Vodorovná čára na displeji značí desetinnou čárku. </a:t>
            </a:r>
          </a:p>
          <a:p>
            <a:pPr marL="179388" indent="-179388"/>
            <a:endParaRPr lang="cs-CZ" sz="2000" b="1" dirty="0"/>
          </a:p>
          <a:p>
            <a:pPr marL="171450" indent="-171450">
              <a:buFont typeface="Arial" pitchFamily="34" charset="0"/>
              <a:buChar char="•"/>
            </a:pPr>
            <a:r>
              <a:rPr lang="cs-CZ" sz="2000" dirty="0"/>
              <a:t>Nasadím špičku na pipetu (důkladně utěsním) – </a:t>
            </a:r>
            <a:r>
              <a:rPr lang="cs-CZ" sz="2000" dirty="0">
                <a:solidFill>
                  <a:srgbClr val="FF0000"/>
                </a:solidFill>
              </a:rPr>
              <a:t>ne rukama!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2000" dirty="0">
              <a:solidFill>
                <a:srgbClr val="FF000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2000" dirty="0"/>
              <a:t>Pipetu uchopím tak, abych si o ukazováček podepřel/a držák a palcem tak mohl/a pracovat s dvoupolohovým ovladačem.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2000" dirty="0"/>
          </a:p>
          <a:p>
            <a:pPr marL="171450" indent="-171450">
              <a:buFont typeface="Arial" pitchFamily="34" charset="0"/>
              <a:buChar char="•"/>
            </a:pPr>
            <a:r>
              <a:rPr lang="cs-CZ" sz="2000" dirty="0">
                <a:solidFill>
                  <a:srgbClr val="00B050"/>
                </a:solidFill>
              </a:rPr>
              <a:t>Nasátí:</a:t>
            </a:r>
            <a:r>
              <a:rPr lang="cs-CZ" sz="2000" dirty="0"/>
              <a:t> ovladač stlačím do polohy </a:t>
            </a:r>
            <a:r>
              <a:rPr lang="cs-CZ" sz="2000" dirty="0">
                <a:solidFill>
                  <a:srgbClr val="FF0000"/>
                </a:solidFill>
              </a:rPr>
              <a:t>„1“ </a:t>
            </a:r>
            <a:r>
              <a:rPr lang="cs-CZ" sz="2000" dirty="0"/>
              <a:t>(špička je ve vzduchu),  ponořím do roztoku a </a:t>
            </a:r>
            <a:r>
              <a:rPr lang="cs-CZ" sz="2000" dirty="0">
                <a:solidFill>
                  <a:srgbClr val="FF0000"/>
                </a:solidFill>
              </a:rPr>
              <a:t>pomalu</a:t>
            </a:r>
            <a:r>
              <a:rPr lang="cs-CZ" sz="2000" dirty="0"/>
              <a:t> pustím. 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2000" dirty="0"/>
          </a:p>
          <a:p>
            <a:pPr marL="171450" indent="-171450">
              <a:buFont typeface="Arial" pitchFamily="34" charset="0"/>
              <a:buChar char="•"/>
            </a:pPr>
            <a:r>
              <a:rPr lang="cs-CZ" sz="2000" dirty="0">
                <a:solidFill>
                  <a:srgbClr val="00B050"/>
                </a:solidFill>
              </a:rPr>
              <a:t>Vypuštění:</a:t>
            </a:r>
            <a:r>
              <a:rPr lang="cs-CZ" sz="2000" dirty="0"/>
              <a:t> pipetu ponořím do roztoku, kam chci pipetovanou látku přidat. Vypustím roztok stlačením ovladače do polohy „1“, dokončím stlačením do polohy </a:t>
            </a:r>
            <a:r>
              <a:rPr lang="cs-CZ" sz="2000" dirty="0">
                <a:solidFill>
                  <a:srgbClr val="FF0000"/>
                </a:solidFill>
              </a:rPr>
              <a:t>„2“</a:t>
            </a:r>
            <a:r>
              <a:rPr lang="cs-CZ" sz="2000" dirty="0"/>
              <a:t> a vyjmutím špičky z roztoku (stále v poloze „2“).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2000" dirty="0"/>
          </a:p>
          <a:p>
            <a:pPr marL="171450" indent="-171450">
              <a:buFont typeface="Arial" pitchFamily="34" charset="0"/>
              <a:buChar char="•"/>
            </a:pPr>
            <a:r>
              <a:rPr lang="cs-CZ" sz="2000" dirty="0"/>
              <a:t>Ovladač pustím, špičku vyhodím.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76"/>
          <a:stretch/>
        </p:blipFill>
        <p:spPr bwMode="auto">
          <a:xfrm>
            <a:off x="8004613" y="1357866"/>
            <a:ext cx="3024336" cy="234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Obrázek 2" descr="Obsah obrázku držení, interiér, osoba, zeď&#10;&#10;Popis byl vytvořen automaticky">
            <a:extLst>
              <a:ext uri="{FF2B5EF4-FFF2-40B4-BE49-F238E27FC236}">
                <a16:creationId xmlns:a16="http://schemas.microsoft.com/office/drawing/2014/main" id="{03D16992-4664-4752-AE9D-DDF24C0EB6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256" y="4077072"/>
            <a:ext cx="4343730" cy="22793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91798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Life of a molecular biologist | Biology humor, Science jokes, Science me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1438" y="113815"/>
            <a:ext cx="7819052" cy="6434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6836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6704" y="1124744"/>
            <a:ext cx="11665296" cy="5409728"/>
          </a:xfrm>
        </p:spPr>
        <p:txBody>
          <a:bodyPr>
            <a:normAutofit/>
          </a:bodyPr>
          <a:lstStyle/>
          <a:p>
            <a:r>
              <a:rPr lang="cs-CZ" sz="2400" b="1" dirty="0"/>
              <a:t>Genomika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obor genetiky, který se snaží stanovit úplnou genetickou informaci organismu a interpretovat ji v termínech životních pochodů </a:t>
            </a:r>
          </a:p>
          <a:p>
            <a:pPr marL="457200" lvl="1" indent="0">
              <a:buNone/>
            </a:pPr>
            <a:endParaRPr lang="cs-CZ" sz="1800" dirty="0"/>
          </a:p>
          <a:p>
            <a:r>
              <a:rPr lang="cs-CZ" sz="2400" b="1" dirty="0"/>
              <a:t>Heterozygot</a:t>
            </a:r>
            <a:r>
              <a:rPr lang="en-GB" sz="2400" b="1" dirty="0"/>
              <a:t> </a:t>
            </a:r>
            <a:endParaRPr lang="cs-CZ" sz="24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dvě různé varianty (alely) daného genu nebo jeho části</a:t>
            </a:r>
          </a:p>
          <a:p>
            <a:pPr marL="457200" lvl="1" indent="0">
              <a:buNone/>
            </a:pPr>
            <a:endParaRPr lang="cs-CZ" sz="2400" dirty="0"/>
          </a:p>
          <a:p>
            <a:r>
              <a:rPr lang="cs-CZ" sz="2400" b="1" dirty="0"/>
              <a:t>Homozygot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dvě stejné varianty (alely) daného genu nebo jeho části</a:t>
            </a:r>
          </a:p>
          <a:p>
            <a:pPr marL="0" indent="0">
              <a:buNone/>
            </a:pPr>
            <a:endParaRPr lang="cs-CZ" sz="2000" b="1" dirty="0"/>
          </a:p>
          <a:p>
            <a:endParaRPr lang="cs-CZ" sz="2400" b="1" dirty="0"/>
          </a:p>
          <a:p>
            <a:endParaRPr lang="cs-CZ" sz="2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0136" y="2708920"/>
            <a:ext cx="4388180" cy="3312368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91344" y="188640"/>
            <a:ext cx="11809312" cy="562074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chemeClr val="bg1"/>
                </a:solidFill>
              </a:rPr>
              <a:t>Základní pojmy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0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79376" y="1124744"/>
            <a:ext cx="107291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Polymorfismus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000" dirty="0"/>
              <a:t>existence několika (přinejmenším dvou) alel pro daný gen, z nichž nejméně častá má populační frekvenci alespoň </a:t>
            </a:r>
            <a:r>
              <a:rPr lang="cs-CZ" sz="2000" b="1" dirty="0"/>
              <a:t>≥ 1%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Mutace</a:t>
            </a:r>
            <a:r>
              <a:rPr lang="cs-CZ" sz="24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000" dirty="0"/>
              <a:t>procesy, při kterých dochází ke změnám v genotypu v důsledku působení různých faktorů prostředí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 méně častá alela má populační frekvencí </a:t>
            </a:r>
            <a:r>
              <a:rPr lang="cs-CZ" sz="2000" b="1" dirty="0"/>
              <a:t>&lt; 1% </a:t>
            </a:r>
            <a:endParaRPr lang="cs-CZ" sz="2400" b="1" dirty="0"/>
          </a:p>
          <a:p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8048" y="3573016"/>
            <a:ext cx="3816424" cy="2936858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91344" y="188640"/>
            <a:ext cx="11809312" cy="562074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chemeClr val="bg1"/>
                </a:solidFill>
              </a:rPr>
              <a:t>Základní pojmy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08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376" y="1152107"/>
            <a:ext cx="10091464" cy="4708525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molekula DNA = </a:t>
            </a:r>
            <a:r>
              <a:rPr lang="cs-CZ" sz="2400" b="1" dirty="0"/>
              <a:t>kyselina deoxyribonukleová</a:t>
            </a:r>
          </a:p>
          <a:p>
            <a:pPr lvl="1"/>
            <a:r>
              <a:rPr lang="cs-CZ" sz="2000" dirty="0"/>
              <a:t>Dvoušroubovice – 2 řetězce v opačném směru</a:t>
            </a:r>
          </a:p>
          <a:p>
            <a:pPr lvl="1"/>
            <a:r>
              <a:rPr lang="cs-CZ" sz="2000" dirty="0"/>
              <a:t>Polynukleotidový řetězec </a:t>
            </a:r>
          </a:p>
          <a:p>
            <a:pPr lvl="2"/>
            <a:r>
              <a:rPr lang="cs-CZ" sz="1600" dirty="0"/>
              <a:t>Dusíkatá báze ( T, A, C, G) spojená vodíkovými můstky</a:t>
            </a:r>
          </a:p>
          <a:p>
            <a:pPr lvl="2"/>
            <a:r>
              <a:rPr lang="cs-CZ" sz="1600" dirty="0"/>
              <a:t>Zbytek kyseliny fosforečné</a:t>
            </a:r>
          </a:p>
          <a:p>
            <a:pPr lvl="2"/>
            <a:r>
              <a:rPr lang="cs-CZ" sz="1600" dirty="0"/>
              <a:t>Cukerná složka – deoxyribóza</a:t>
            </a:r>
            <a:endParaRPr lang="cs-CZ" sz="1800" dirty="0"/>
          </a:p>
          <a:p>
            <a:endParaRPr lang="cs-CZ" sz="2000" dirty="0"/>
          </a:p>
          <a:p>
            <a:r>
              <a:rPr lang="cs-CZ" sz="2400" dirty="0"/>
              <a:t>molekula RNA = </a:t>
            </a:r>
            <a:r>
              <a:rPr lang="cs-CZ" sz="2400" b="1" dirty="0"/>
              <a:t>kyselina ribonukleová</a:t>
            </a:r>
          </a:p>
          <a:p>
            <a:pPr lvl="1"/>
            <a:r>
              <a:rPr lang="cs-CZ" sz="2000" dirty="0" err="1"/>
              <a:t>jednovláknová</a:t>
            </a:r>
            <a:endParaRPr lang="cs-CZ" sz="2000" dirty="0"/>
          </a:p>
          <a:p>
            <a:pPr lvl="1"/>
            <a:r>
              <a:rPr lang="cs-CZ" sz="2000" dirty="0"/>
              <a:t>Polynukleotidový řetězec </a:t>
            </a:r>
          </a:p>
          <a:p>
            <a:pPr lvl="2"/>
            <a:r>
              <a:rPr lang="cs-CZ" sz="1600" dirty="0"/>
              <a:t>Dusíkatá báze ( U, A, C, G) spojená vodíkovými můstky</a:t>
            </a:r>
          </a:p>
          <a:p>
            <a:pPr lvl="2"/>
            <a:r>
              <a:rPr lang="cs-CZ" sz="1600" dirty="0"/>
              <a:t>Zbytek kyseliny fosforečné</a:t>
            </a:r>
          </a:p>
          <a:p>
            <a:pPr lvl="2"/>
            <a:r>
              <a:rPr lang="cs-CZ" sz="1600" dirty="0"/>
              <a:t>Cukerná složka –ribóza</a:t>
            </a:r>
          </a:p>
          <a:p>
            <a:pPr lvl="1"/>
            <a:r>
              <a:rPr lang="cs-CZ" sz="2000" dirty="0"/>
              <a:t>Typy – </a:t>
            </a:r>
            <a:r>
              <a:rPr lang="cs-CZ" sz="2000" dirty="0" err="1"/>
              <a:t>mRNA</a:t>
            </a:r>
            <a:r>
              <a:rPr lang="cs-CZ" sz="2000" dirty="0"/>
              <a:t>, </a:t>
            </a:r>
            <a:r>
              <a:rPr lang="cs-CZ" sz="2000" dirty="0" err="1"/>
              <a:t>tRNA</a:t>
            </a:r>
            <a:r>
              <a:rPr lang="cs-CZ" sz="2000" dirty="0"/>
              <a:t>, </a:t>
            </a:r>
            <a:r>
              <a:rPr lang="cs-CZ" sz="2000" dirty="0" err="1"/>
              <a:t>rRNA</a:t>
            </a:r>
            <a:endParaRPr lang="cs-CZ" sz="2000" dirty="0"/>
          </a:p>
          <a:p>
            <a:pPr lvl="2"/>
            <a:endParaRPr lang="cs-CZ" sz="16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/>
          <a:srcRect b="3523"/>
          <a:stretch/>
        </p:blipFill>
        <p:spPr>
          <a:xfrm>
            <a:off x="6544614" y="3785773"/>
            <a:ext cx="5158635" cy="27994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36"/>
          <a:stretch/>
        </p:blipFill>
        <p:spPr>
          <a:xfrm>
            <a:off x="6888088" y="1152107"/>
            <a:ext cx="4815161" cy="2633666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91344" y="188640"/>
            <a:ext cx="11809312" cy="562074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chemeClr val="bg1"/>
                </a:solidFill>
              </a:rPr>
              <a:t>DNA vs. RNA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64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"/>
          <p:cNvSpPr txBox="1">
            <a:spLocks/>
          </p:cNvSpPr>
          <p:nvPr/>
        </p:nvSpPr>
        <p:spPr>
          <a:xfrm>
            <a:off x="191344" y="188640"/>
            <a:ext cx="11809312" cy="562074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chemeClr val="bg1"/>
                </a:solidFill>
              </a:rPr>
              <a:t>Ústřední dogma molekulární biologie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0961" y="1140432"/>
            <a:ext cx="7557797" cy="4673447"/>
          </a:xfrm>
          <a:prstGeom prst="rect">
            <a:avLst/>
          </a:prstGeom>
        </p:spPr>
      </p:pic>
      <p:graphicFrame>
        <p:nvGraphicFramePr>
          <p:cNvPr id="4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198643"/>
              </p:ext>
            </p:extLst>
          </p:nvPr>
        </p:nvGraphicFramePr>
        <p:xfrm>
          <a:off x="2883160" y="3102440"/>
          <a:ext cx="1029524" cy="99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Image" r:id="rId4" imgW="5904762" imgH="5714286" progId="Photoshop.Image.9">
                  <p:embed/>
                </p:oleObj>
              </mc:Choice>
              <mc:Fallback>
                <p:oleObj name="Image" r:id="rId4" imgW="5904762" imgH="5714286" progId="Photoshop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3160" y="3102440"/>
                        <a:ext cx="1029524" cy="99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340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525963"/>
          </a:xfrm>
        </p:spPr>
        <p:txBody>
          <a:bodyPr/>
          <a:lstStyle/>
          <a:p>
            <a:pPr eaLnBrk="1" hangingPunct="1">
              <a:buNone/>
            </a:pPr>
            <a:r>
              <a:rPr lang="cs-CZ" altLang="cs-CZ" sz="2200" dirty="0"/>
              <a:t>= </a:t>
            </a:r>
            <a:r>
              <a:rPr lang="cs-CZ" altLang="cs-CZ" sz="2200" b="1" dirty="0"/>
              <a:t>tvorba kopií </a:t>
            </a:r>
            <a:r>
              <a:rPr lang="cs-CZ" altLang="cs-CZ" sz="2200" dirty="0"/>
              <a:t>molekul DNA zajišťující přenos genetické informace </a:t>
            </a:r>
            <a:endParaRPr lang="cs-CZ" altLang="cs-CZ" sz="2200" dirty="0" smtClean="0"/>
          </a:p>
          <a:p>
            <a:pPr eaLnBrk="1" hangingPunct="1">
              <a:buNone/>
            </a:pPr>
            <a:r>
              <a:rPr lang="cs-CZ" altLang="cs-CZ" sz="2200" dirty="0"/>
              <a:t> </a:t>
            </a:r>
            <a:r>
              <a:rPr lang="cs-CZ" altLang="cs-CZ" sz="2200" dirty="0" smtClean="0"/>
              <a:t>z </a:t>
            </a:r>
            <a:r>
              <a:rPr lang="cs-CZ" altLang="cs-CZ" sz="2200" dirty="0"/>
              <a:t>mateřské do dceřiné buňky</a:t>
            </a:r>
          </a:p>
          <a:p>
            <a:pPr eaLnBrk="1" hangingPunct="1"/>
            <a:endParaRPr lang="cs-CZ" altLang="cs-CZ" sz="2200" dirty="0"/>
          </a:p>
          <a:p>
            <a:pPr eaLnBrk="1" hangingPunct="1"/>
            <a:r>
              <a:rPr lang="cs-CZ" altLang="cs-CZ" sz="2200" dirty="0"/>
              <a:t>S-fáze buněčného cyklu</a:t>
            </a:r>
          </a:p>
          <a:p>
            <a:pPr eaLnBrk="1" hangingPunct="1"/>
            <a:r>
              <a:rPr lang="cs-CZ" altLang="cs-CZ" sz="2200" dirty="0" err="1"/>
              <a:t>semikonzervativní</a:t>
            </a:r>
            <a:r>
              <a:rPr lang="cs-CZ" altLang="cs-CZ" sz="2200" dirty="0"/>
              <a:t> proces – 1 nové + 1 staré vlákno</a:t>
            </a:r>
          </a:p>
          <a:p>
            <a:pPr eaLnBrk="1" hangingPunct="1"/>
            <a:endParaRPr lang="cs-CZ" altLang="cs-CZ" sz="2200" dirty="0"/>
          </a:p>
          <a:p>
            <a:pPr eaLnBrk="1" hangingPunct="1"/>
            <a:r>
              <a:rPr lang="cs-CZ" altLang="cs-CZ" sz="2200" dirty="0"/>
              <a:t>Složky potřebné pro replikaci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2200" dirty="0" err="1"/>
              <a:t>templát</a:t>
            </a:r>
            <a:r>
              <a:rPr lang="cs-CZ" altLang="cs-CZ" sz="2200" dirty="0"/>
              <a:t> – mateřské vlákno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2200" dirty="0" err="1"/>
              <a:t>primer</a:t>
            </a:r>
            <a:r>
              <a:rPr lang="cs-CZ" altLang="cs-CZ" sz="2200" dirty="0"/>
              <a:t> – krátký </a:t>
            </a:r>
            <a:r>
              <a:rPr lang="cs-CZ" altLang="cs-CZ" sz="2200" dirty="0" err="1"/>
              <a:t>oligonukleotid</a:t>
            </a:r>
            <a:r>
              <a:rPr lang="cs-CZ" altLang="cs-CZ" sz="2200" dirty="0"/>
              <a:t> s volným 3´OH koncem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2200" dirty="0"/>
              <a:t>enzymy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2200" dirty="0"/>
              <a:t>nukleotidy</a:t>
            </a: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</p:txBody>
      </p:sp>
      <p:pic>
        <p:nvPicPr>
          <p:cNvPr id="28676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897159"/>
            <a:ext cx="2184701" cy="291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91344" y="188640"/>
            <a:ext cx="11809312" cy="562074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chemeClr val="bg1"/>
                </a:solidFill>
              </a:rPr>
              <a:t>Replikace DNA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92586" y="3955755"/>
            <a:ext cx="3908070" cy="27115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83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695400" y="1196752"/>
            <a:ext cx="5761037" cy="540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/>
              <a:t>Vznik replikační vidlice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800" b="1" dirty="0" err="1"/>
              <a:t>helikáza</a:t>
            </a:r>
            <a:r>
              <a:rPr lang="cs-CZ" sz="1800" b="1" dirty="0"/>
              <a:t> </a:t>
            </a:r>
            <a:r>
              <a:rPr lang="cs-CZ" sz="1800" dirty="0"/>
              <a:t>– umožňuje oddálit obě molekuly </a:t>
            </a:r>
            <a:r>
              <a:rPr lang="cs-CZ" sz="1800" dirty="0" err="1"/>
              <a:t>dvojšroubovice</a:t>
            </a:r>
            <a:r>
              <a:rPr lang="cs-CZ" sz="1800" dirty="0"/>
              <a:t>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800" b="1" dirty="0"/>
              <a:t>SSB proteiny </a:t>
            </a:r>
            <a:r>
              <a:rPr lang="cs-CZ" sz="1800" dirty="0"/>
              <a:t>– napomáhají udržet vlákna rozdělená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b="1" dirty="0"/>
              <a:t>DNA </a:t>
            </a:r>
            <a:r>
              <a:rPr lang="cs-CZ" sz="2000" b="1" dirty="0" err="1"/>
              <a:t>primáza</a:t>
            </a:r>
            <a:r>
              <a:rPr lang="cs-CZ" sz="2000" b="1" dirty="0"/>
              <a:t> </a:t>
            </a:r>
            <a:r>
              <a:rPr lang="cs-CZ" sz="2000" dirty="0"/>
              <a:t>– tvorba RNA </a:t>
            </a:r>
            <a:r>
              <a:rPr lang="cs-CZ" sz="2000" dirty="0" err="1"/>
              <a:t>primerů</a:t>
            </a:r>
            <a:endParaRPr lang="cs-CZ" sz="20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sz="2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/>
              <a:t>Replikace je zahájena ve specifických místech – </a:t>
            </a:r>
            <a:r>
              <a:rPr lang="cs-CZ" sz="2000" b="1" dirty="0"/>
              <a:t>počátcích replikace</a:t>
            </a:r>
            <a:r>
              <a:rPr lang="cs-CZ" sz="2000" dirty="0"/>
              <a:t> („</a:t>
            </a:r>
            <a:r>
              <a:rPr lang="cs-CZ" sz="2000" dirty="0" err="1"/>
              <a:t>origins</a:t>
            </a:r>
            <a:r>
              <a:rPr lang="cs-CZ" sz="2000" dirty="0"/>
              <a:t>“)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2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b="1" dirty="0"/>
              <a:t>DNA polymeráza – </a:t>
            </a:r>
            <a:r>
              <a:rPr lang="cs-CZ" sz="2000" dirty="0"/>
              <a:t>katalyzuje prodlužování řetězce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800" dirty="0"/>
              <a:t>sekvence nového vlákna dle principu </a:t>
            </a:r>
            <a:r>
              <a:rPr lang="cs-CZ" sz="1800" dirty="0" err="1"/>
              <a:t>komplemetarity</a:t>
            </a:r>
            <a:r>
              <a:rPr lang="cs-CZ" sz="1800" dirty="0"/>
              <a:t> bází - </a:t>
            </a:r>
            <a:r>
              <a:rPr lang="cs-CZ" sz="1800" b="1" dirty="0"/>
              <a:t>adenin + </a:t>
            </a:r>
            <a:r>
              <a:rPr lang="cs-CZ" sz="1800" b="1" dirty="0" err="1"/>
              <a:t>thymin</a:t>
            </a:r>
            <a:r>
              <a:rPr lang="cs-CZ" sz="1800" dirty="0"/>
              <a:t> (2 vodíkové můstky) a </a:t>
            </a:r>
            <a:r>
              <a:rPr lang="cs-CZ" sz="1800" b="1" dirty="0"/>
              <a:t>cytosin + guanin</a:t>
            </a:r>
            <a:r>
              <a:rPr lang="cs-CZ" sz="1800" dirty="0"/>
              <a:t> (3 vodíkové můstky)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800" dirty="0"/>
              <a:t>syntéza od 5´ konce ke 3´ konci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2000" dirty="0"/>
          </a:p>
        </p:txBody>
      </p:sp>
      <p:pic>
        <p:nvPicPr>
          <p:cNvPr id="29700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1844824"/>
            <a:ext cx="5112966" cy="330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91344" y="188640"/>
            <a:ext cx="11809312" cy="562074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chemeClr val="bg1"/>
                </a:solidFill>
              </a:rPr>
              <a:t>Replikace DNA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170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2021</Words>
  <Application>Microsoft Office PowerPoint</Application>
  <PresentationFormat>Širokoúhlá obrazovka</PresentationFormat>
  <Paragraphs>422</Paragraphs>
  <Slides>37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1" baseType="lpstr">
      <vt:lpstr>Arial</vt:lpstr>
      <vt:lpstr>Calibri</vt:lpstr>
      <vt:lpstr>Motiv systému Office</vt:lpstr>
      <vt:lpstr>Image</vt:lpstr>
      <vt:lpstr>Genetika v zubním lékařství – cvičení 1</vt:lpstr>
      <vt:lpstr>Základní pojmy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Stanovení SNP +3953C/T (rs1143634) v genu pro interleukin IL-1beta u pacientů s chronickou peridontitidou </vt:lpstr>
      <vt:lpstr>PROČ?</vt:lpstr>
      <vt:lpstr>           METODY MOLEKULÁRNÍ BIOLOGIE </vt:lpstr>
      <vt:lpstr>JAK?</vt:lpstr>
      <vt:lpstr>JAK?</vt:lpstr>
      <vt:lpstr>JAK?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Genetika v zubním lékařství – cvičení 1</dc:title>
  <dc:creator>Hana Polanská</dc:creator>
  <cp:lastModifiedBy>Filip</cp:lastModifiedBy>
  <cp:revision>37</cp:revision>
  <dcterms:modified xsi:type="dcterms:W3CDTF">2023-04-18T13:33:53Z</dcterms:modified>
</cp:coreProperties>
</file>