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6" r:id="rId2"/>
    <p:sldId id="397" r:id="rId3"/>
    <p:sldId id="398" r:id="rId4"/>
    <p:sldId id="399" r:id="rId5"/>
    <p:sldId id="400" r:id="rId6"/>
    <p:sldId id="402" r:id="rId7"/>
    <p:sldId id="377" r:id="rId8"/>
    <p:sldId id="352" r:id="rId9"/>
    <p:sldId id="362" r:id="rId10"/>
    <p:sldId id="381" r:id="rId11"/>
    <p:sldId id="382" r:id="rId12"/>
    <p:sldId id="383" r:id="rId13"/>
    <p:sldId id="385" r:id="rId14"/>
    <p:sldId id="384" r:id="rId15"/>
    <p:sldId id="378" r:id="rId16"/>
    <p:sldId id="379" r:id="rId17"/>
    <p:sldId id="358" r:id="rId18"/>
    <p:sldId id="373" r:id="rId19"/>
    <p:sldId id="374" r:id="rId20"/>
    <p:sldId id="386" r:id="rId21"/>
    <p:sldId id="375" r:id="rId22"/>
    <p:sldId id="376" r:id="rId23"/>
    <p:sldId id="319" r:id="rId24"/>
    <p:sldId id="391" r:id="rId25"/>
    <p:sldId id="392" r:id="rId26"/>
    <p:sldId id="393" r:id="rId27"/>
    <p:sldId id="394" r:id="rId28"/>
    <p:sldId id="395" r:id="rId29"/>
    <p:sldId id="396" r:id="rId30"/>
    <p:sldId id="370" r:id="rId31"/>
    <p:sldId id="371" r:id="rId32"/>
    <p:sldId id="372" r:id="rId33"/>
    <p:sldId id="366" r:id="rId34"/>
  </p:sldIdLst>
  <p:sldSz cx="12192000" cy="6858000"/>
  <p:notesSz cx="6735763" cy="9869488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00CC"/>
    <a:srgbClr val="00FF00"/>
    <a:srgbClr val="FFFFCC"/>
    <a:srgbClr val="F9FC7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9" autoAdjust="0"/>
    <p:restoredTop sz="94660"/>
  </p:normalViewPr>
  <p:slideViewPr>
    <p:cSldViewPr>
      <p:cViewPr varScale="1">
        <p:scale>
          <a:sx n="105" d="100"/>
          <a:sy n="105" d="100"/>
        </p:scale>
        <p:origin x="318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67A19-7B9A-4E6A-9478-F77A3EB5F416}" type="datetimeFigureOut">
              <a:rPr lang="en-GB" smtClean="0"/>
              <a:pPr/>
              <a:t>25/04/2023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7DB47-E3B2-4A5B-87C6-DF433B17D2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4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E2A5-5AAA-44F9-A66B-9B610E314990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4B89-3891-4019-AE28-A4C2441BB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08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seudog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ikiskripta.eu/w/Mnohotn%C3%A1_aleli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alel pro HLA – A, 40 alel pro HLA – B, 8 a více pro zbylé tři). Všechny geny I. třídy leží v jedné oblasti, geny II. třídy zase v jiné oblasti komplexu, jejich pořadí ve směru od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centroméry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II → III → I. Mezi značným počtem genů jsou i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seudogen"/>
              </a:rPr>
              <a:t>pseudogeny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 každý z genů I. a II. třídy existuje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nohotná alelie"/>
              </a:rPr>
              <a:t>mnohotná 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nohotná alelie"/>
              </a:rPr>
              <a:t>alelie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Alelní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formy molekul MHC se liší ve struktuře vazebného místa a tím i schopností vázat peptidy. Polymorfismus zde představuje selekční výhodu související se základní rolí molekul MHC, tj. prezentace antigenu.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4B89-3891-4019-AE28-A4C2441BB6B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96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DNA každého jedince se vyznačuje několika polymorfismy, které jej odlišují od zbytku populace. Bylo zjištěno, že některé SNP jsou zodpovědné za geneticky podmíněné nemoci a proto má jejich objevování a studium působení velký význam v medicíně. Jednonukleotidové polymorfismy mají význam také v zemědělství. Jsou často spojeny s různými užitečnými vlastnostmi plodin jako je např. odolnost vůči různým patogenním organismům.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4B89-3891-4019-AE28-A4C2441BB6B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38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(modrá barva očí-několik polymorfismů –méně melaninu)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Human skin color is influenced by an intergenic DNA polymorphism</a:t>
            </a:r>
            <a:br>
              <a:rPr lang="en-US" sz="1200" dirty="0" smtClean="0"/>
            </a:br>
            <a:r>
              <a:rPr lang="en-US" sz="1200" dirty="0" smtClean="0"/>
              <a:t>regulating transcription of the nearby BNC2 pigmentation gene.</a:t>
            </a:r>
            <a:br>
              <a:rPr lang="en-US" sz="1200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4B89-3891-4019-AE28-A4C2441BB6B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52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769D89-67C6-4C48-BE18-A5A29A53E4A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13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8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9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1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2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12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28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5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B20F-8F51-4EBA-8CF6-A0BF8AB63A15}" type="datetimeFigureOut">
              <a:rPr lang="cs-CZ" smtClean="0"/>
              <a:pPr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0937-C8B9-469B-BE9A-D77B2ED729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youtu.be/YhXj5Yy4ksQ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www.youtube.com/watch?v=_B5Dj8PL4E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www.youtube.com/watch?v=wdS3j0Tgbj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www.youtube.com/watch?v=shoje_9IYWc" TargetMode="Externa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npper.chip.org/bio/view-snp/114363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snpper.chip.org/bio/view-snp/11436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" y="0"/>
            <a:ext cx="12365478" cy="6858000"/>
          </a:xfrm>
          <a:prstGeom prst="rect">
            <a:avLst/>
          </a:prstGeom>
        </p:spPr>
      </p:pic>
      <p:sp>
        <p:nvSpPr>
          <p:cNvPr id="5122" name="object 2"/>
          <p:cNvSpPr>
            <a:spLocks/>
          </p:cNvSpPr>
          <p:nvPr/>
        </p:nvSpPr>
        <p:spPr bwMode="auto">
          <a:xfrm>
            <a:off x="414338" y="414338"/>
            <a:ext cx="273050" cy="428625"/>
          </a:xfrm>
          <a:custGeom>
            <a:avLst/>
            <a:gdLst>
              <a:gd name="T0" fmla="*/ 66796 w 273050"/>
              <a:gd name="T1" fmla="*/ 0 h 427990"/>
              <a:gd name="T2" fmla="*/ 0 w 273050"/>
              <a:gd name="T3" fmla="*/ 0 h 427990"/>
              <a:gd name="T4" fmla="*/ 0 w 273050"/>
              <a:gd name="T5" fmla="*/ 427365 h 427990"/>
              <a:gd name="T6" fmla="*/ 66796 w 273050"/>
              <a:gd name="T7" fmla="*/ 427365 h 427990"/>
              <a:gd name="T8" fmla="*/ 66796 w 273050"/>
              <a:gd name="T9" fmla="*/ 0 h 427990"/>
              <a:gd name="T10" fmla="*/ 93144 w 273050"/>
              <a:gd name="T11" fmla="*/ 0 h 427990"/>
              <a:gd name="T12" fmla="*/ 72475 w 273050"/>
              <a:gd name="T13" fmla="*/ 0 h 427990"/>
              <a:gd name="T14" fmla="*/ 113153 w 273050"/>
              <a:gd name="T15" fmla="*/ 427365 h 427990"/>
              <a:gd name="T16" fmla="*/ 138906 w 273050"/>
              <a:gd name="T17" fmla="*/ 427365 h 427990"/>
              <a:gd name="T18" fmla="*/ 93144 w 273050"/>
              <a:gd name="T19" fmla="*/ 0 h 427990"/>
              <a:gd name="T20" fmla="*/ 205266 w 273050"/>
              <a:gd name="T21" fmla="*/ 0 h 427990"/>
              <a:gd name="T22" fmla="*/ 179587 w 273050"/>
              <a:gd name="T23" fmla="*/ 0 h 427990"/>
              <a:gd name="T24" fmla="*/ 138906 w 273050"/>
              <a:gd name="T25" fmla="*/ 427365 h 427990"/>
              <a:gd name="T26" fmla="*/ 159509 w 273050"/>
              <a:gd name="T27" fmla="*/ 427365 h 427990"/>
              <a:gd name="T28" fmla="*/ 205266 w 273050"/>
              <a:gd name="T29" fmla="*/ 0 h 427990"/>
              <a:gd name="T30" fmla="*/ 272823 w 273050"/>
              <a:gd name="T31" fmla="*/ 0 h 427990"/>
              <a:gd name="T32" fmla="*/ 205860 w 273050"/>
              <a:gd name="T33" fmla="*/ 0 h 427990"/>
              <a:gd name="T34" fmla="*/ 205860 w 273050"/>
              <a:gd name="T35" fmla="*/ 427365 h 427990"/>
              <a:gd name="T36" fmla="*/ 272823 w 273050"/>
              <a:gd name="T37" fmla="*/ 427365 h 427990"/>
              <a:gd name="T38" fmla="*/ 272823 w 273050"/>
              <a:gd name="T39" fmla="*/ 0 h 427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3050" h="427990">
                <a:moveTo>
                  <a:pt x="66796" y="0"/>
                </a:moveTo>
                <a:lnTo>
                  <a:pt x="0" y="0"/>
                </a:lnTo>
                <a:lnTo>
                  <a:pt x="0" y="427365"/>
                </a:lnTo>
                <a:lnTo>
                  <a:pt x="66796" y="427365"/>
                </a:lnTo>
                <a:lnTo>
                  <a:pt x="66796" y="0"/>
                </a:lnTo>
                <a:close/>
              </a:path>
              <a:path w="273050" h="427990">
                <a:moveTo>
                  <a:pt x="93144" y="0"/>
                </a:moveTo>
                <a:lnTo>
                  <a:pt x="72475" y="0"/>
                </a:lnTo>
                <a:lnTo>
                  <a:pt x="113153" y="427365"/>
                </a:lnTo>
                <a:lnTo>
                  <a:pt x="138906" y="427365"/>
                </a:lnTo>
                <a:lnTo>
                  <a:pt x="93144" y="0"/>
                </a:lnTo>
                <a:close/>
              </a:path>
              <a:path w="273050" h="427990">
                <a:moveTo>
                  <a:pt x="205266" y="0"/>
                </a:moveTo>
                <a:lnTo>
                  <a:pt x="179587" y="0"/>
                </a:lnTo>
                <a:lnTo>
                  <a:pt x="138906" y="427365"/>
                </a:lnTo>
                <a:lnTo>
                  <a:pt x="159509" y="427365"/>
                </a:lnTo>
                <a:lnTo>
                  <a:pt x="205266" y="0"/>
                </a:lnTo>
                <a:close/>
              </a:path>
              <a:path w="273050" h="427990">
                <a:moveTo>
                  <a:pt x="272823" y="0"/>
                </a:moveTo>
                <a:lnTo>
                  <a:pt x="205860" y="0"/>
                </a:lnTo>
                <a:lnTo>
                  <a:pt x="205860" y="427365"/>
                </a:lnTo>
                <a:lnTo>
                  <a:pt x="272823" y="427365"/>
                </a:lnTo>
                <a:lnTo>
                  <a:pt x="272823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877888" y="414338"/>
            <a:ext cx="215900" cy="433387"/>
          </a:xfrm>
          <a:custGeom>
            <a:avLst/>
            <a:gdLst>
              <a:gd name="T0" fmla="*/ 66963 w 216534"/>
              <a:gd name="T1" fmla="*/ 0 h 433069"/>
              <a:gd name="T2" fmla="*/ 0 w 216534"/>
              <a:gd name="T3" fmla="*/ 0 h 433069"/>
              <a:gd name="T4" fmla="*/ 0 w 216534"/>
              <a:gd name="T5" fmla="*/ 329438 h 433069"/>
              <a:gd name="T6" fmla="*/ 8933 w 216534"/>
              <a:gd name="T7" fmla="*/ 369465 h 433069"/>
              <a:gd name="T8" fmla="*/ 32836 w 216534"/>
              <a:gd name="T9" fmla="*/ 402240 h 433069"/>
              <a:gd name="T10" fmla="*/ 67361 w 216534"/>
              <a:gd name="T11" fmla="*/ 424382 h 433069"/>
              <a:gd name="T12" fmla="*/ 108162 w 216534"/>
              <a:gd name="T13" fmla="*/ 432514 h 433069"/>
              <a:gd name="T14" fmla="*/ 148974 w 216534"/>
              <a:gd name="T15" fmla="*/ 424382 h 433069"/>
              <a:gd name="T16" fmla="*/ 183505 w 216534"/>
              <a:gd name="T17" fmla="*/ 402240 h 433069"/>
              <a:gd name="T18" fmla="*/ 207409 w 216534"/>
              <a:gd name="T19" fmla="*/ 369465 h 433069"/>
              <a:gd name="T20" fmla="*/ 208287 w 216534"/>
              <a:gd name="T21" fmla="*/ 365530 h 433069"/>
              <a:gd name="T22" fmla="*/ 108162 w 216534"/>
              <a:gd name="T23" fmla="*/ 365530 h 433069"/>
              <a:gd name="T24" fmla="*/ 93034 w 216534"/>
              <a:gd name="T25" fmla="*/ 362711 h 433069"/>
              <a:gd name="T26" fmla="*/ 79837 w 216534"/>
              <a:gd name="T27" fmla="*/ 354576 h 433069"/>
              <a:gd name="T28" fmla="*/ 70503 w 216534"/>
              <a:gd name="T29" fmla="*/ 341608 h 433069"/>
              <a:gd name="T30" fmla="*/ 66963 w 216534"/>
              <a:gd name="T31" fmla="*/ 324289 h 433069"/>
              <a:gd name="T32" fmla="*/ 66963 w 216534"/>
              <a:gd name="T33" fmla="*/ 0 h 433069"/>
              <a:gd name="T34" fmla="*/ 216343 w 216534"/>
              <a:gd name="T35" fmla="*/ 0 h 433069"/>
              <a:gd name="T36" fmla="*/ 149380 w 216534"/>
              <a:gd name="T37" fmla="*/ 0 h 433069"/>
              <a:gd name="T38" fmla="*/ 149380 w 216534"/>
              <a:gd name="T39" fmla="*/ 324289 h 433069"/>
              <a:gd name="T40" fmla="*/ 145839 w 216534"/>
              <a:gd name="T41" fmla="*/ 341608 h 433069"/>
              <a:gd name="T42" fmla="*/ 136503 w 216534"/>
              <a:gd name="T43" fmla="*/ 354576 h 433069"/>
              <a:gd name="T44" fmla="*/ 123301 w 216534"/>
              <a:gd name="T45" fmla="*/ 362711 h 433069"/>
              <a:gd name="T46" fmla="*/ 108162 w 216534"/>
              <a:gd name="T47" fmla="*/ 365530 h 433069"/>
              <a:gd name="T48" fmla="*/ 208287 w 216534"/>
              <a:gd name="T49" fmla="*/ 365530 h 433069"/>
              <a:gd name="T50" fmla="*/ 216343 w 216534"/>
              <a:gd name="T51" fmla="*/ 329438 h 433069"/>
              <a:gd name="T52" fmla="*/ 216343 w 216534"/>
              <a:gd name="T53" fmla="*/ 0 h 43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534" h="433069">
                <a:moveTo>
                  <a:pt x="66963" y="0"/>
                </a:moveTo>
                <a:lnTo>
                  <a:pt x="0" y="0"/>
                </a:lnTo>
                <a:lnTo>
                  <a:pt x="0" y="329438"/>
                </a:lnTo>
                <a:lnTo>
                  <a:pt x="8933" y="369465"/>
                </a:lnTo>
                <a:lnTo>
                  <a:pt x="32836" y="402240"/>
                </a:lnTo>
                <a:lnTo>
                  <a:pt x="67361" y="424382"/>
                </a:lnTo>
                <a:lnTo>
                  <a:pt x="108162" y="432514"/>
                </a:lnTo>
                <a:lnTo>
                  <a:pt x="148974" y="424382"/>
                </a:lnTo>
                <a:lnTo>
                  <a:pt x="183505" y="402240"/>
                </a:lnTo>
                <a:lnTo>
                  <a:pt x="207409" y="369465"/>
                </a:lnTo>
                <a:lnTo>
                  <a:pt x="208287" y="365530"/>
                </a:lnTo>
                <a:lnTo>
                  <a:pt x="108162" y="365530"/>
                </a:lnTo>
                <a:lnTo>
                  <a:pt x="93034" y="362711"/>
                </a:lnTo>
                <a:lnTo>
                  <a:pt x="79837" y="354576"/>
                </a:lnTo>
                <a:lnTo>
                  <a:pt x="70503" y="341608"/>
                </a:lnTo>
                <a:lnTo>
                  <a:pt x="66963" y="324289"/>
                </a:lnTo>
                <a:lnTo>
                  <a:pt x="66963" y="0"/>
                </a:lnTo>
                <a:close/>
              </a:path>
              <a:path w="216534" h="433069">
                <a:moveTo>
                  <a:pt x="216343" y="0"/>
                </a:moveTo>
                <a:lnTo>
                  <a:pt x="149380" y="0"/>
                </a:lnTo>
                <a:lnTo>
                  <a:pt x="149380" y="324289"/>
                </a:lnTo>
                <a:lnTo>
                  <a:pt x="145839" y="341608"/>
                </a:lnTo>
                <a:lnTo>
                  <a:pt x="136503" y="354576"/>
                </a:lnTo>
                <a:lnTo>
                  <a:pt x="123301" y="362711"/>
                </a:lnTo>
                <a:lnTo>
                  <a:pt x="108162" y="365530"/>
                </a:lnTo>
                <a:lnTo>
                  <a:pt x="208287" y="365530"/>
                </a:lnTo>
                <a:lnTo>
                  <a:pt x="216343" y="329438"/>
                </a:lnTo>
                <a:lnTo>
                  <a:pt x="216343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4" name="object 4"/>
          <p:cNvSpPr>
            <a:spLocks/>
          </p:cNvSpPr>
          <p:nvPr/>
        </p:nvSpPr>
        <p:spPr bwMode="auto">
          <a:xfrm>
            <a:off x="1304925" y="414338"/>
            <a:ext cx="227013" cy="428625"/>
          </a:xfrm>
          <a:custGeom>
            <a:avLst/>
            <a:gdLst>
              <a:gd name="T0" fmla="*/ 66963 w 226694"/>
              <a:gd name="T1" fmla="*/ 0 h 427990"/>
              <a:gd name="T2" fmla="*/ 0 w 226694"/>
              <a:gd name="T3" fmla="*/ 0 h 427990"/>
              <a:gd name="T4" fmla="*/ 0 w 226694"/>
              <a:gd name="T5" fmla="*/ 427365 h 427990"/>
              <a:gd name="T6" fmla="*/ 66963 w 226694"/>
              <a:gd name="T7" fmla="*/ 427365 h 427990"/>
              <a:gd name="T8" fmla="*/ 66963 w 226694"/>
              <a:gd name="T9" fmla="*/ 0 h 427990"/>
              <a:gd name="T10" fmla="*/ 93500 w 226694"/>
              <a:gd name="T11" fmla="*/ 0 h 427990"/>
              <a:gd name="T12" fmla="*/ 67820 w 226694"/>
              <a:gd name="T13" fmla="*/ 0 h 427990"/>
              <a:gd name="T14" fmla="*/ 133908 w 226694"/>
              <a:gd name="T15" fmla="*/ 427365 h 427990"/>
              <a:gd name="T16" fmla="*/ 154525 w 226694"/>
              <a:gd name="T17" fmla="*/ 427365 h 427990"/>
              <a:gd name="T18" fmla="*/ 93500 w 226694"/>
              <a:gd name="T19" fmla="*/ 0 h 427990"/>
              <a:gd name="T20" fmla="*/ 226634 w 226694"/>
              <a:gd name="T21" fmla="*/ 0 h 427990"/>
              <a:gd name="T22" fmla="*/ 159671 w 226694"/>
              <a:gd name="T23" fmla="*/ 0 h 427990"/>
              <a:gd name="T24" fmla="*/ 159671 w 226694"/>
              <a:gd name="T25" fmla="*/ 427365 h 427990"/>
              <a:gd name="T26" fmla="*/ 226634 w 226694"/>
              <a:gd name="T27" fmla="*/ 427365 h 427990"/>
              <a:gd name="T28" fmla="*/ 226634 w 226694"/>
              <a:gd name="T29" fmla="*/ 0 h 427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6694" h="427990">
                <a:moveTo>
                  <a:pt x="66963" y="0"/>
                </a:moveTo>
                <a:lnTo>
                  <a:pt x="0" y="0"/>
                </a:lnTo>
                <a:lnTo>
                  <a:pt x="0" y="427365"/>
                </a:lnTo>
                <a:lnTo>
                  <a:pt x="66963" y="427365"/>
                </a:lnTo>
                <a:lnTo>
                  <a:pt x="66963" y="0"/>
                </a:lnTo>
                <a:close/>
              </a:path>
              <a:path w="226694" h="427990">
                <a:moveTo>
                  <a:pt x="93500" y="0"/>
                </a:moveTo>
                <a:lnTo>
                  <a:pt x="67820" y="0"/>
                </a:lnTo>
                <a:lnTo>
                  <a:pt x="133908" y="427365"/>
                </a:lnTo>
                <a:lnTo>
                  <a:pt x="154525" y="427365"/>
                </a:lnTo>
                <a:lnTo>
                  <a:pt x="93500" y="0"/>
                </a:lnTo>
                <a:close/>
              </a:path>
              <a:path w="226694" h="427990">
                <a:moveTo>
                  <a:pt x="226634" y="0"/>
                </a:moveTo>
                <a:lnTo>
                  <a:pt x="159671" y="0"/>
                </a:lnTo>
                <a:lnTo>
                  <a:pt x="159671" y="427365"/>
                </a:lnTo>
                <a:lnTo>
                  <a:pt x="226634" y="427365"/>
                </a:lnTo>
                <a:lnTo>
                  <a:pt x="226634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5" name="object 5"/>
          <p:cNvSpPr>
            <a:spLocks/>
          </p:cNvSpPr>
          <p:nvPr/>
        </p:nvSpPr>
        <p:spPr bwMode="auto">
          <a:xfrm>
            <a:off x="1758950" y="414338"/>
            <a:ext cx="185738" cy="428625"/>
          </a:xfrm>
          <a:custGeom>
            <a:avLst/>
            <a:gdLst>
              <a:gd name="T0" fmla="*/ 185432 w 186055"/>
              <a:gd name="T1" fmla="*/ 0 h 427990"/>
              <a:gd name="T2" fmla="*/ 0 w 186055"/>
              <a:gd name="T3" fmla="*/ 0 h 427990"/>
              <a:gd name="T4" fmla="*/ 0 w 186055"/>
              <a:gd name="T5" fmla="*/ 20231 h 427990"/>
              <a:gd name="T6" fmla="*/ 56654 w 186055"/>
              <a:gd name="T7" fmla="*/ 20231 h 427990"/>
              <a:gd name="T8" fmla="*/ 56654 w 186055"/>
              <a:gd name="T9" fmla="*/ 401612 h 427990"/>
              <a:gd name="T10" fmla="*/ 0 w 186055"/>
              <a:gd name="T11" fmla="*/ 401612 h 427990"/>
              <a:gd name="T12" fmla="*/ 0 w 186055"/>
              <a:gd name="T13" fmla="*/ 427367 h 427990"/>
              <a:gd name="T14" fmla="*/ 185432 w 186055"/>
              <a:gd name="T15" fmla="*/ 427367 h 427990"/>
              <a:gd name="T16" fmla="*/ 185432 w 186055"/>
              <a:gd name="T17" fmla="*/ 401612 h 427990"/>
              <a:gd name="T18" fmla="*/ 123609 w 186055"/>
              <a:gd name="T19" fmla="*/ 401612 h 427990"/>
              <a:gd name="T20" fmla="*/ 123609 w 186055"/>
              <a:gd name="T21" fmla="*/ 20231 h 427990"/>
              <a:gd name="T22" fmla="*/ 185432 w 186055"/>
              <a:gd name="T23" fmla="*/ 20231 h 427990"/>
              <a:gd name="T24" fmla="*/ 185432 w 186055"/>
              <a:gd name="T25" fmla="*/ 0 h 427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6055" h="427990">
                <a:moveTo>
                  <a:pt x="185432" y="0"/>
                </a:moveTo>
                <a:lnTo>
                  <a:pt x="0" y="0"/>
                </a:lnTo>
                <a:lnTo>
                  <a:pt x="0" y="20231"/>
                </a:lnTo>
                <a:lnTo>
                  <a:pt x="56654" y="20231"/>
                </a:lnTo>
                <a:lnTo>
                  <a:pt x="56654" y="401612"/>
                </a:lnTo>
                <a:lnTo>
                  <a:pt x="0" y="401612"/>
                </a:lnTo>
                <a:lnTo>
                  <a:pt x="0" y="427367"/>
                </a:lnTo>
                <a:lnTo>
                  <a:pt x="185432" y="427367"/>
                </a:lnTo>
                <a:lnTo>
                  <a:pt x="185432" y="401612"/>
                </a:lnTo>
                <a:lnTo>
                  <a:pt x="123609" y="401612"/>
                </a:lnTo>
                <a:lnTo>
                  <a:pt x="123609" y="20231"/>
                </a:lnTo>
                <a:lnTo>
                  <a:pt x="185432" y="20231"/>
                </a:lnTo>
                <a:lnTo>
                  <a:pt x="185432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6" name="object 6"/>
          <p:cNvSpPr>
            <a:spLocks/>
          </p:cNvSpPr>
          <p:nvPr/>
        </p:nvSpPr>
        <p:spPr bwMode="auto">
          <a:xfrm>
            <a:off x="419100" y="1027113"/>
            <a:ext cx="263525" cy="433387"/>
          </a:xfrm>
          <a:custGeom>
            <a:avLst/>
            <a:gdLst>
              <a:gd name="T0" fmla="*/ 36055 w 262890"/>
              <a:gd name="T1" fmla="*/ 0 h 433069"/>
              <a:gd name="T2" fmla="*/ 0 w 262890"/>
              <a:gd name="T3" fmla="*/ 0 h 433069"/>
              <a:gd name="T4" fmla="*/ 0 w 262890"/>
              <a:gd name="T5" fmla="*/ 432906 h 433069"/>
              <a:gd name="T6" fmla="*/ 36055 w 262890"/>
              <a:gd name="T7" fmla="*/ 432906 h 433069"/>
              <a:gd name="T8" fmla="*/ 36055 w 262890"/>
              <a:gd name="T9" fmla="*/ 0 h 433069"/>
              <a:gd name="T10" fmla="*/ 56658 w 262890"/>
              <a:gd name="T11" fmla="*/ 0 h 433069"/>
              <a:gd name="T12" fmla="*/ 36055 w 262890"/>
              <a:gd name="T13" fmla="*/ 0 h 433069"/>
              <a:gd name="T14" fmla="*/ 108167 w 262890"/>
              <a:gd name="T15" fmla="*/ 432906 h 433069"/>
              <a:gd name="T16" fmla="*/ 133920 w 262890"/>
              <a:gd name="T17" fmla="*/ 432906 h 433069"/>
              <a:gd name="T18" fmla="*/ 56658 w 262890"/>
              <a:gd name="T19" fmla="*/ 0 h 433069"/>
              <a:gd name="T20" fmla="*/ 226637 w 262890"/>
              <a:gd name="T21" fmla="*/ 0 h 433069"/>
              <a:gd name="T22" fmla="*/ 206037 w 262890"/>
              <a:gd name="T23" fmla="*/ 0 h 433069"/>
              <a:gd name="T24" fmla="*/ 133920 w 262890"/>
              <a:gd name="T25" fmla="*/ 432906 h 433069"/>
              <a:gd name="T26" fmla="*/ 154523 w 262890"/>
              <a:gd name="T27" fmla="*/ 432906 h 433069"/>
              <a:gd name="T28" fmla="*/ 226637 w 262890"/>
              <a:gd name="T29" fmla="*/ 0 h 433069"/>
              <a:gd name="T30" fmla="*/ 262691 w 262890"/>
              <a:gd name="T31" fmla="*/ 0 h 433069"/>
              <a:gd name="T32" fmla="*/ 231783 w 262890"/>
              <a:gd name="T33" fmla="*/ 0 h 433069"/>
              <a:gd name="T34" fmla="*/ 231783 w 262890"/>
              <a:gd name="T35" fmla="*/ 432906 h 433069"/>
              <a:gd name="T36" fmla="*/ 262691 w 262890"/>
              <a:gd name="T37" fmla="*/ 432906 h 433069"/>
              <a:gd name="T38" fmla="*/ 262691 w 262890"/>
              <a:gd name="T39" fmla="*/ 0 h 43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2890" h="433069">
                <a:moveTo>
                  <a:pt x="36055" y="0"/>
                </a:moveTo>
                <a:lnTo>
                  <a:pt x="0" y="0"/>
                </a:lnTo>
                <a:lnTo>
                  <a:pt x="0" y="432906"/>
                </a:lnTo>
                <a:lnTo>
                  <a:pt x="36055" y="432906"/>
                </a:lnTo>
                <a:lnTo>
                  <a:pt x="36055" y="0"/>
                </a:lnTo>
                <a:close/>
              </a:path>
              <a:path w="262890" h="433069">
                <a:moveTo>
                  <a:pt x="56658" y="0"/>
                </a:moveTo>
                <a:lnTo>
                  <a:pt x="36055" y="0"/>
                </a:lnTo>
                <a:lnTo>
                  <a:pt x="108167" y="432906"/>
                </a:lnTo>
                <a:lnTo>
                  <a:pt x="133920" y="432906"/>
                </a:lnTo>
                <a:lnTo>
                  <a:pt x="56658" y="0"/>
                </a:lnTo>
                <a:close/>
              </a:path>
              <a:path w="262890" h="433069">
                <a:moveTo>
                  <a:pt x="226637" y="0"/>
                </a:moveTo>
                <a:lnTo>
                  <a:pt x="206037" y="0"/>
                </a:lnTo>
                <a:lnTo>
                  <a:pt x="133920" y="432906"/>
                </a:lnTo>
                <a:lnTo>
                  <a:pt x="154523" y="432906"/>
                </a:lnTo>
                <a:lnTo>
                  <a:pt x="226637" y="0"/>
                </a:lnTo>
                <a:close/>
              </a:path>
              <a:path w="262890" h="433069">
                <a:moveTo>
                  <a:pt x="262691" y="0"/>
                </a:moveTo>
                <a:lnTo>
                  <a:pt x="231783" y="0"/>
                </a:lnTo>
                <a:lnTo>
                  <a:pt x="231783" y="432906"/>
                </a:lnTo>
                <a:lnTo>
                  <a:pt x="262691" y="432906"/>
                </a:lnTo>
                <a:lnTo>
                  <a:pt x="262691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7" name="object 7"/>
          <p:cNvSpPr>
            <a:spLocks/>
          </p:cNvSpPr>
          <p:nvPr/>
        </p:nvSpPr>
        <p:spPr bwMode="auto">
          <a:xfrm>
            <a:off x="889000" y="1027113"/>
            <a:ext cx="211138" cy="433387"/>
          </a:xfrm>
          <a:custGeom>
            <a:avLst/>
            <a:gdLst>
              <a:gd name="T0" fmla="*/ 211175 w 211455"/>
              <a:gd name="T1" fmla="*/ 0 h 432434"/>
              <a:gd name="T2" fmla="*/ 0 w 211455"/>
              <a:gd name="T3" fmla="*/ 0 h 432434"/>
              <a:gd name="T4" fmla="*/ 0 w 211455"/>
              <a:gd name="T5" fmla="*/ 30492 h 432434"/>
              <a:gd name="T6" fmla="*/ 0 w 211455"/>
              <a:gd name="T7" fmla="*/ 190563 h 432434"/>
              <a:gd name="T8" fmla="*/ 0 w 211455"/>
              <a:gd name="T9" fmla="*/ 221043 h 432434"/>
              <a:gd name="T10" fmla="*/ 0 w 211455"/>
              <a:gd name="T11" fmla="*/ 401434 h 432434"/>
              <a:gd name="T12" fmla="*/ 0 w 211455"/>
              <a:gd name="T13" fmla="*/ 431927 h 432434"/>
              <a:gd name="T14" fmla="*/ 211175 w 211455"/>
              <a:gd name="T15" fmla="*/ 431927 h 432434"/>
              <a:gd name="T16" fmla="*/ 211175 w 211455"/>
              <a:gd name="T17" fmla="*/ 401434 h 432434"/>
              <a:gd name="T18" fmla="*/ 36055 w 211455"/>
              <a:gd name="T19" fmla="*/ 401434 h 432434"/>
              <a:gd name="T20" fmla="*/ 36055 w 211455"/>
              <a:gd name="T21" fmla="*/ 221043 h 432434"/>
              <a:gd name="T22" fmla="*/ 200863 w 211455"/>
              <a:gd name="T23" fmla="*/ 221043 h 432434"/>
              <a:gd name="T24" fmla="*/ 200863 w 211455"/>
              <a:gd name="T25" fmla="*/ 190563 h 432434"/>
              <a:gd name="T26" fmla="*/ 36055 w 211455"/>
              <a:gd name="T27" fmla="*/ 190563 h 432434"/>
              <a:gd name="T28" fmla="*/ 36055 w 211455"/>
              <a:gd name="T29" fmla="*/ 30492 h 432434"/>
              <a:gd name="T30" fmla="*/ 211175 w 211455"/>
              <a:gd name="T31" fmla="*/ 30492 h 432434"/>
              <a:gd name="T32" fmla="*/ 211175 w 211455"/>
              <a:gd name="T33" fmla="*/ 0 h 43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1455" h="432434">
                <a:moveTo>
                  <a:pt x="211175" y="0"/>
                </a:moveTo>
                <a:lnTo>
                  <a:pt x="0" y="0"/>
                </a:lnTo>
                <a:lnTo>
                  <a:pt x="0" y="30492"/>
                </a:lnTo>
                <a:lnTo>
                  <a:pt x="0" y="190563"/>
                </a:lnTo>
                <a:lnTo>
                  <a:pt x="0" y="221043"/>
                </a:lnTo>
                <a:lnTo>
                  <a:pt x="0" y="401434"/>
                </a:lnTo>
                <a:lnTo>
                  <a:pt x="0" y="431927"/>
                </a:lnTo>
                <a:lnTo>
                  <a:pt x="211175" y="431927"/>
                </a:lnTo>
                <a:lnTo>
                  <a:pt x="211175" y="401434"/>
                </a:lnTo>
                <a:lnTo>
                  <a:pt x="36055" y="401434"/>
                </a:lnTo>
                <a:lnTo>
                  <a:pt x="36055" y="221043"/>
                </a:lnTo>
                <a:lnTo>
                  <a:pt x="200863" y="221043"/>
                </a:lnTo>
                <a:lnTo>
                  <a:pt x="200863" y="190563"/>
                </a:lnTo>
                <a:lnTo>
                  <a:pt x="36055" y="190563"/>
                </a:lnTo>
                <a:lnTo>
                  <a:pt x="36055" y="30492"/>
                </a:lnTo>
                <a:lnTo>
                  <a:pt x="211175" y="30492"/>
                </a:lnTo>
                <a:lnTo>
                  <a:pt x="211175" y="0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8" name="object 8"/>
          <p:cNvSpPr>
            <a:spLocks/>
          </p:cNvSpPr>
          <p:nvPr/>
        </p:nvSpPr>
        <p:spPr bwMode="auto">
          <a:xfrm>
            <a:off x="1316038" y="1027113"/>
            <a:ext cx="211137" cy="433387"/>
          </a:xfrm>
          <a:custGeom>
            <a:avLst/>
            <a:gdLst>
              <a:gd name="T0" fmla="*/ 108180 w 211455"/>
              <a:gd name="T1" fmla="*/ 0 h 433069"/>
              <a:gd name="T2" fmla="*/ 0 w 211455"/>
              <a:gd name="T3" fmla="*/ 0 h 433069"/>
              <a:gd name="T4" fmla="*/ 0 w 211455"/>
              <a:gd name="T5" fmla="*/ 432906 h 433069"/>
              <a:gd name="T6" fmla="*/ 108180 w 211455"/>
              <a:gd name="T7" fmla="*/ 432906 h 433069"/>
              <a:gd name="T8" fmla="*/ 148177 w 211455"/>
              <a:gd name="T9" fmla="*/ 424773 h 433069"/>
              <a:gd name="T10" fmla="*/ 180934 w 211455"/>
              <a:gd name="T11" fmla="*/ 402628 h 433069"/>
              <a:gd name="T12" fmla="*/ 181369 w 211455"/>
              <a:gd name="T13" fmla="*/ 401984 h 433069"/>
              <a:gd name="T14" fmla="*/ 30908 w 211455"/>
              <a:gd name="T15" fmla="*/ 401984 h 433069"/>
              <a:gd name="T16" fmla="*/ 30908 w 211455"/>
              <a:gd name="T17" fmla="*/ 30926 h 433069"/>
              <a:gd name="T18" fmla="*/ 181374 w 211455"/>
              <a:gd name="T19" fmla="*/ 30926 h 433069"/>
              <a:gd name="T20" fmla="*/ 180934 w 211455"/>
              <a:gd name="T21" fmla="*/ 30273 h 433069"/>
              <a:gd name="T22" fmla="*/ 148177 w 211455"/>
              <a:gd name="T23" fmla="*/ 8131 h 433069"/>
              <a:gd name="T24" fmla="*/ 108180 w 211455"/>
              <a:gd name="T25" fmla="*/ 0 h 433069"/>
              <a:gd name="T26" fmla="*/ 181374 w 211455"/>
              <a:gd name="T27" fmla="*/ 30926 h 433069"/>
              <a:gd name="T28" fmla="*/ 108180 w 211455"/>
              <a:gd name="T29" fmla="*/ 30926 h 433069"/>
              <a:gd name="T30" fmla="*/ 134657 w 211455"/>
              <a:gd name="T31" fmla="*/ 36400 h 433069"/>
              <a:gd name="T32" fmla="*/ 157755 w 211455"/>
              <a:gd name="T33" fmla="*/ 51535 h 433069"/>
              <a:gd name="T34" fmla="*/ 174092 w 211455"/>
              <a:gd name="T35" fmla="*/ 74403 h 433069"/>
              <a:gd name="T36" fmla="*/ 180289 w 211455"/>
              <a:gd name="T37" fmla="*/ 103075 h 433069"/>
              <a:gd name="T38" fmla="*/ 180289 w 211455"/>
              <a:gd name="T39" fmla="*/ 329833 h 433069"/>
              <a:gd name="T40" fmla="*/ 174092 w 211455"/>
              <a:gd name="T41" fmla="*/ 358500 h 433069"/>
              <a:gd name="T42" fmla="*/ 157755 w 211455"/>
              <a:gd name="T43" fmla="*/ 381369 h 433069"/>
              <a:gd name="T44" fmla="*/ 134657 w 211455"/>
              <a:gd name="T45" fmla="*/ 396508 h 433069"/>
              <a:gd name="T46" fmla="*/ 108180 w 211455"/>
              <a:gd name="T47" fmla="*/ 401984 h 433069"/>
              <a:gd name="T48" fmla="*/ 181369 w 211455"/>
              <a:gd name="T49" fmla="*/ 401984 h 433069"/>
              <a:gd name="T50" fmla="*/ 203068 w 211455"/>
              <a:gd name="T51" fmla="*/ 369854 h 433069"/>
              <a:gd name="T52" fmla="*/ 211197 w 211455"/>
              <a:gd name="T53" fmla="*/ 329833 h 433069"/>
              <a:gd name="T54" fmla="*/ 211197 w 211455"/>
              <a:gd name="T55" fmla="*/ 103075 h 433069"/>
              <a:gd name="T56" fmla="*/ 203068 w 211455"/>
              <a:gd name="T57" fmla="*/ 63048 h 433069"/>
              <a:gd name="T58" fmla="*/ 181374 w 211455"/>
              <a:gd name="T59" fmla="*/ 30926 h 43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1455" h="433069">
                <a:moveTo>
                  <a:pt x="108180" y="0"/>
                </a:moveTo>
                <a:lnTo>
                  <a:pt x="0" y="0"/>
                </a:lnTo>
                <a:lnTo>
                  <a:pt x="0" y="432906"/>
                </a:lnTo>
                <a:lnTo>
                  <a:pt x="108180" y="432906"/>
                </a:lnTo>
                <a:lnTo>
                  <a:pt x="148177" y="424773"/>
                </a:lnTo>
                <a:lnTo>
                  <a:pt x="180934" y="402628"/>
                </a:lnTo>
                <a:lnTo>
                  <a:pt x="181369" y="401984"/>
                </a:lnTo>
                <a:lnTo>
                  <a:pt x="30908" y="401984"/>
                </a:lnTo>
                <a:lnTo>
                  <a:pt x="30908" y="30926"/>
                </a:lnTo>
                <a:lnTo>
                  <a:pt x="181374" y="30926"/>
                </a:lnTo>
                <a:lnTo>
                  <a:pt x="180934" y="30273"/>
                </a:lnTo>
                <a:lnTo>
                  <a:pt x="148177" y="8131"/>
                </a:lnTo>
                <a:lnTo>
                  <a:pt x="108180" y="0"/>
                </a:lnTo>
                <a:close/>
              </a:path>
              <a:path w="211455" h="433069">
                <a:moveTo>
                  <a:pt x="181374" y="30926"/>
                </a:moveTo>
                <a:lnTo>
                  <a:pt x="108180" y="30926"/>
                </a:lnTo>
                <a:lnTo>
                  <a:pt x="134657" y="36400"/>
                </a:lnTo>
                <a:lnTo>
                  <a:pt x="157755" y="51535"/>
                </a:lnTo>
                <a:lnTo>
                  <a:pt x="174092" y="74403"/>
                </a:lnTo>
                <a:lnTo>
                  <a:pt x="180289" y="103075"/>
                </a:lnTo>
                <a:lnTo>
                  <a:pt x="180289" y="329833"/>
                </a:lnTo>
                <a:lnTo>
                  <a:pt x="174092" y="358500"/>
                </a:lnTo>
                <a:lnTo>
                  <a:pt x="157755" y="381369"/>
                </a:lnTo>
                <a:lnTo>
                  <a:pt x="134657" y="396508"/>
                </a:lnTo>
                <a:lnTo>
                  <a:pt x="108180" y="401984"/>
                </a:lnTo>
                <a:lnTo>
                  <a:pt x="181369" y="401984"/>
                </a:lnTo>
                <a:lnTo>
                  <a:pt x="203068" y="369854"/>
                </a:lnTo>
                <a:lnTo>
                  <a:pt x="211197" y="329833"/>
                </a:lnTo>
                <a:lnTo>
                  <a:pt x="211197" y="103075"/>
                </a:lnTo>
                <a:lnTo>
                  <a:pt x="203068" y="63048"/>
                </a:lnTo>
                <a:lnTo>
                  <a:pt x="181374" y="30926"/>
                </a:lnTo>
                <a:close/>
              </a:path>
            </a:pathLst>
          </a:custGeom>
          <a:solidFill>
            <a:srgbClr val="000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129" name="object 9"/>
          <p:cNvSpPr txBox="1">
            <a:spLocks noChangeArrowheads="1"/>
          </p:cNvSpPr>
          <p:nvPr/>
        </p:nvSpPr>
        <p:spPr bwMode="auto">
          <a:xfrm>
            <a:off x="191344" y="6494405"/>
            <a:ext cx="5218112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Jolana Lipková,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7368" y="2348880"/>
            <a:ext cx="11298286" cy="1796645"/>
          </a:xfrm>
        </p:spPr>
        <p:txBody>
          <a:bodyPr wrap="square" lIns="0" tIns="64769" rIns="0" bIns="0">
            <a:spAutoFit/>
          </a:bodyPr>
          <a:lstStyle/>
          <a:p>
            <a:pPr marL="12700">
              <a:lnSpc>
                <a:spcPts val="4475"/>
              </a:lnSpc>
              <a:spcBef>
                <a:spcPts val="513"/>
              </a:spcBef>
            </a:pPr>
            <a:r>
              <a:rPr lang="cs-CZ" altLang="cs-CZ" sz="4000" b="1" dirty="0">
                <a:solidFill>
                  <a:srgbClr val="0000FF"/>
                </a:solidFill>
              </a:rPr>
              <a:t>Genetika v zubním lékařství – cvičení 2</a:t>
            </a:r>
            <a:br>
              <a:rPr lang="cs-CZ" altLang="cs-CZ" sz="4000" b="1" dirty="0">
                <a:solidFill>
                  <a:srgbClr val="0000FF"/>
                </a:solidFill>
              </a:rPr>
            </a:br>
            <a:r>
              <a:rPr lang="cs-CZ" altLang="cs-CZ" sz="4000" b="1" dirty="0">
                <a:solidFill>
                  <a:srgbClr val="0000FF"/>
                </a:solidFill>
              </a:rPr>
              <a:t/>
            </a:r>
            <a:br>
              <a:rPr lang="cs-CZ" altLang="cs-CZ" sz="4000" b="1" dirty="0">
                <a:solidFill>
                  <a:srgbClr val="0000FF"/>
                </a:solidFill>
              </a:rPr>
            </a:br>
            <a:r>
              <a:rPr lang="cs-CZ" altLang="cs-CZ" sz="4000" b="1" dirty="0">
                <a:solidFill>
                  <a:srgbClr val="0000FF"/>
                </a:solidFill>
              </a:rPr>
              <a:t>Metody molekulární biologie</a:t>
            </a:r>
            <a:endParaRPr lang="cs-CZ" alt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Zástupný symbol pro obsah 2"/>
          <p:cNvSpPr>
            <a:spLocks noGrp="1"/>
          </p:cNvSpPr>
          <p:nvPr>
            <p:ph idx="1"/>
          </p:nvPr>
        </p:nvSpPr>
        <p:spPr>
          <a:xfrm>
            <a:off x="479376" y="927183"/>
            <a:ext cx="10369152" cy="331775"/>
          </a:xfrm>
        </p:spPr>
        <p:txBody>
          <a:bodyPr/>
          <a:lstStyle/>
          <a:p>
            <a:pPr eaLnBrk="1" hangingPunct="1"/>
            <a:r>
              <a:rPr lang="cs-CZ" altLang="cs-CZ" sz="1500" dirty="0">
                <a:cs typeface="Arial" panose="020B0604020202020204" pitchFamily="34" charset="0"/>
              </a:rPr>
              <a:t>Intenzita fluorescence je </a:t>
            </a:r>
            <a:r>
              <a:rPr lang="cs-CZ" altLang="cs-CZ" sz="1500" b="1" dirty="0">
                <a:solidFill>
                  <a:srgbClr val="00B050"/>
                </a:solidFill>
                <a:cs typeface="Arial" panose="020B0604020202020204" pitchFamily="34" charset="0"/>
              </a:rPr>
              <a:t>přímo úměrná množství produktu, který v reakci vzniká</a:t>
            </a:r>
            <a:endParaRPr lang="cs-CZ" altLang="cs-CZ" sz="15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35360" y="361150"/>
            <a:ext cx="1137726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qPCR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83432" y="1258957"/>
            <a:ext cx="9046979" cy="13038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dirty="0">
                <a:cs typeface="Arial" panose="020B0604020202020204" pitchFamily="34" charset="0"/>
              </a:rPr>
              <a:t>Detekce produktu:</a:t>
            </a:r>
          </a:p>
          <a:p>
            <a:endParaRPr lang="cs-CZ" altLang="cs-CZ" sz="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altLang="cs-CZ" sz="1350" b="1" dirty="0" smtClean="0">
                <a:cs typeface="Arial" panose="020B0604020202020204" pitchFamily="34" charset="0"/>
              </a:rPr>
              <a:t>1.interkalační </a:t>
            </a:r>
            <a:r>
              <a:rPr lang="cs-CZ" altLang="cs-CZ" sz="1350" b="1" dirty="0">
                <a:cs typeface="Arial" panose="020B0604020202020204" pitchFamily="34" charset="0"/>
              </a:rPr>
              <a:t>barviva </a:t>
            </a:r>
            <a:r>
              <a:rPr lang="cs-CZ" altLang="cs-CZ" sz="1350" dirty="0">
                <a:cs typeface="Arial" panose="020B0604020202020204" pitchFamily="34" charset="0"/>
              </a:rPr>
              <a:t>– Sybr GREEN – nespecificky se váže na dsDNA</a:t>
            </a:r>
          </a:p>
          <a:p>
            <a:pPr marL="457200" lvl="1" indent="0">
              <a:buNone/>
            </a:pPr>
            <a:r>
              <a:rPr lang="cs-CZ" altLang="cs-CZ" sz="1350" b="1" dirty="0" smtClean="0">
                <a:cs typeface="Arial" panose="020B0604020202020204" pitchFamily="34" charset="0"/>
              </a:rPr>
              <a:t>2. sekvenčně </a:t>
            </a:r>
            <a:r>
              <a:rPr lang="cs-CZ" altLang="cs-CZ" sz="1350" b="1" dirty="0">
                <a:cs typeface="Arial" panose="020B0604020202020204" pitchFamily="34" charset="0"/>
              </a:rPr>
              <a:t>specifická sonda </a:t>
            </a:r>
            <a:r>
              <a:rPr lang="cs-CZ" altLang="cs-CZ" sz="1350" dirty="0">
                <a:cs typeface="Arial" panose="020B0604020202020204" pitchFamily="34" charset="0"/>
              </a:rPr>
              <a:t>–  krátký oligonukleotid  s barvičkou a zhášečem (</a:t>
            </a:r>
            <a:r>
              <a:rPr lang="cs-CZ" altLang="cs-CZ" sz="1350" dirty="0" err="1">
                <a:cs typeface="Arial" panose="020B0604020202020204" pitchFamily="34" charset="0"/>
              </a:rPr>
              <a:t>TaqMan</a:t>
            </a:r>
            <a:r>
              <a:rPr lang="cs-CZ" altLang="cs-CZ" sz="1350" dirty="0">
                <a:cs typeface="Arial" panose="020B0604020202020204" pitchFamily="34" charset="0"/>
              </a:rPr>
              <a:t>) – po jeho rozpadu při syntéze DNA nárůst fluorescenčního signálu (využívá 5´-3´ exonukleázovou aktivitu DNA polymerázy)</a:t>
            </a:r>
            <a:endParaRPr lang="cs-CZ" altLang="cs-CZ" sz="1350" dirty="0"/>
          </a:p>
        </p:txBody>
      </p:sp>
      <p:pic>
        <p:nvPicPr>
          <p:cNvPr id="9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04" y="2629252"/>
            <a:ext cx="3645573" cy="25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745570"/>
            <a:ext cx="3429000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0CDC968-0346-4D32-8B9E-D982E38E599F}"/>
              </a:ext>
            </a:extLst>
          </p:cNvPr>
          <p:cNvSpPr txBox="1"/>
          <p:nvPr/>
        </p:nvSpPr>
        <p:spPr>
          <a:xfrm>
            <a:off x="7986210" y="5805264"/>
            <a:ext cx="26762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Video pro názornost: </a:t>
            </a:r>
            <a:r>
              <a:rPr lang="cs-CZ" sz="900" dirty="0">
                <a:hlinkClick r:id="rId5"/>
              </a:rPr>
              <a:t>https://youtu.be/YhXj5Yy4ksQ</a:t>
            </a:r>
            <a:endParaRPr lang="cs-CZ" sz="900" dirty="0"/>
          </a:p>
        </p:txBody>
      </p:sp>
      <p:sp>
        <p:nvSpPr>
          <p:cNvPr id="2" name="Obdélník 1"/>
          <p:cNvSpPr/>
          <p:nvPr/>
        </p:nvSpPr>
        <p:spPr>
          <a:xfrm>
            <a:off x="1797291" y="5404839"/>
            <a:ext cx="5650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Využití: </a:t>
            </a:r>
          </a:p>
          <a:p>
            <a:r>
              <a:rPr lang="cs-CZ" dirty="0"/>
              <a:t>kvantifikace genové exprese </a:t>
            </a:r>
          </a:p>
          <a:p>
            <a:r>
              <a:rPr lang="cs-CZ" dirty="0"/>
              <a:t>kvantifikace patogenů</a:t>
            </a:r>
          </a:p>
          <a:p>
            <a:r>
              <a:rPr lang="cs-CZ" dirty="0" err="1"/>
              <a:t>genotypizace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94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407368" y="805881"/>
            <a:ext cx="5266906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Monogenní</a:t>
            </a: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onemocnění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Detection of Thalassemia, hemophilia,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Sickle cell anemia &amp;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favism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*Cystic fibrosis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Phenylketonuri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Forenzní medicína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Prenatální </a:t>
            </a:r>
            <a:r>
              <a:rPr lang="cs-CZ" alt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daignostika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Noninvasive Prenatal Diagnosis by Analysis of Fetal DNA in Maternal Plasma.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Diagnostika patogenů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Quantitatively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measurment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of Human     Immunodeficiency Virus </a:t>
            </a:r>
            <a:r>
              <a:rPr lang="en-US" alt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(HIV).</a:t>
            </a:r>
            <a:endParaRPr lang="en-US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*Detection and Quantitation of Circulating Plasmodium falciparum DNA.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*Effect of antimicrobial peptides on host cells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9" y="1341439"/>
            <a:ext cx="48228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/>
          <p:nvPr/>
        </p:nvSpPr>
        <p:spPr>
          <a:xfrm>
            <a:off x="5640389" y="4724400"/>
            <a:ext cx="4954587" cy="18161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Baskerville Old Face" pitchFamily="18" charset="0"/>
              </a:rPr>
              <a:t>Figure 1. </a:t>
            </a:r>
            <a:r>
              <a:rPr lang="en-US" sz="1400" b="1" dirty="0">
                <a:latin typeface="Baskerville Old Face" pitchFamily="18" charset="0"/>
              </a:rPr>
              <a:t>Examples of specific molecular beacon fluorescence increase during real-time PCR in samples containing single </a:t>
            </a:r>
            <a:r>
              <a:rPr lang="en-US" sz="1400" b="1" dirty="0" err="1">
                <a:latin typeface="Baskerville Old Face" pitchFamily="18" charset="0"/>
              </a:rPr>
              <a:t>lymphoblasts</a:t>
            </a:r>
            <a:r>
              <a:rPr lang="en-US" sz="1400" b="1" dirty="0">
                <a:latin typeface="Baskerville Old Face" pitchFamily="18" charset="0"/>
              </a:rPr>
              <a:t> homozygous normal for CF </a:t>
            </a:r>
            <a:r>
              <a:rPr lang="en-US" sz="1400" b="1" dirty="0">
                <a:solidFill>
                  <a:srgbClr val="00FF00"/>
                </a:solidFill>
                <a:latin typeface="Baskerville Old Face" pitchFamily="18" charset="0"/>
              </a:rPr>
              <a:t>(green)</a:t>
            </a:r>
            <a:r>
              <a:rPr lang="en-US" sz="1400" b="1" dirty="0">
                <a:solidFill>
                  <a:srgbClr val="00002A"/>
                </a:solidFill>
                <a:latin typeface="Baskerville Old Face" pitchFamily="18" charset="0"/>
              </a:rPr>
              <a:t>, </a:t>
            </a:r>
            <a:r>
              <a:rPr lang="en-US" sz="1400" b="1" dirty="0">
                <a:latin typeface="Baskerville Old Face" pitchFamily="18" charset="0"/>
              </a:rPr>
              <a:t>heterozygous DF508 </a:t>
            </a:r>
            <a:r>
              <a:rPr lang="en-US" sz="1400" b="1" dirty="0">
                <a:solidFill>
                  <a:srgbClr val="00B0F0"/>
                </a:solidFill>
                <a:latin typeface="Baskerville Old Face" pitchFamily="18" charset="0"/>
              </a:rPr>
              <a:t>(blue)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, </a:t>
            </a:r>
            <a:r>
              <a:rPr lang="en-US" sz="1400" b="1" dirty="0">
                <a:latin typeface="Baskerville Old Face" pitchFamily="18" charset="0"/>
              </a:rPr>
              <a:t>or homozygous DF508 </a:t>
            </a:r>
            <a:r>
              <a:rPr lang="en-US" sz="1400" b="1" dirty="0">
                <a:solidFill>
                  <a:srgbClr val="FF0000"/>
                </a:solidFill>
                <a:latin typeface="Baskerville Old Face" pitchFamily="18" charset="0"/>
              </a:rPr>
              <a:t>(red)</a:t>
            </a:r>
            <a:r>
              <a:rPr lang="en-US" sz="1400" b="1" dirty="0">
                <a:latin typeface="Baskerville Old Face" pitchFamily="18" charset="0"/>
              </a:rPr>
              <a:t>. (A) Fluorescent signal from the molecular beacon detecting the normal allele. (B) Fluorescent signal from the molecular beacon detecting the DF508 allele. Dashed lines indicate the threshold of 200 units (~10 SD above baseline readings) used for determining CT values.</a:t>
            </a:r>
          </a:p>
        </p:txBody>
      </p:sp>
      <p:sp>
        <p:nvSpPr>
          <p:cNvPr id="34822" name="TextovéPole 6"/>
          <p:cNvSpPr txBox="1">
            <a:spLocks noChangeArrowheads="1"/>
          </p:cNvSpPr>
          <p:nvPr/>
        </p:nvSpPr>
        <p:spPr bwMode="auto">
          <a:xfrm>
            <a:off x="7421563" y="985838"/>
            <a:ext cx="2665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FFFF00"/>
                </a:solidFill>
                <a:latin typeface="Baskerville Old Face" panose="02020602080505020303" pitchFamily="18" charset="0"/>
              </a:rPr>
              <a:t>Cystic fibrosis </a:t>
            </a:r>
            <a:endParaRPr lang="en-US" altLang="cs-CZ" sz="1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7368" y="216049"/>
            <a:ext cx="11305256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 err="1">
                <a:solidFill>
                  <a:schemeClr val="bg1"/>
                </a:solidFill>
              </a:rPr>
              <a:t>qPCR</a:t>
            </a:r>
            <a:r>
              <a:rPr lang="cs-CZ" sz="3000" b="1" dirty="0">
                <a:solidFill>
                  <a:schemeClr val="bg1"/>
                </a:solidFill>
              </a:rPr>
              <a:t> v Diagnostice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79376" y="1093197"/>
            <a:ext cx="4545416" cy="554461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 b="1" dirty="0">
                <a:solidFill>
                  <a:srgbClr val="00B050"/>
                </a:solidFill>
              </a:rPr>
              <a:t>Restrikční endonukleáza</a:t>
            </a:r>
          </a:p>
          <a:p>
            <a:pPr marL="0" indent="0">
              <a:buNone/>
            </a:pPr>
            <a:r>
              <a:rPr lang="cs-CZ" altLang="cs-CZ" sz="1200" b="1" i="1" dirty="0"/>
              <a:t>         </a:t>
            </a:r>
            <a:r>
              <a:rPr lang="en-US" altLang="cs-CZ" sz="1200" b="1" i="1" dirty="0"/>
              <a:t>(Meselson and Yuan 1968, Smith</a:t>
            </a:r>
          </a:p>
          <a:p>
            <a:pPr marL="0" indent="0">
              <a:buNone/>
            </a:pPr>
            <a:r>
              <a:rPr lang="cs-CZ" altLang="cs-CZ" sz="1200" b="1" i="1" dirty="0"/>
              <a:t>          </a:t>
            </a:r>
            <a:r>
              <a:rPr lang="en-US" altLang="cs-CZ" sz="1200" b="1" i="1" dirty="0"/>
              <a:t>and Wilcox 1970)</a:t>
            </a:r>
            <a:endParaRPr lang="cs-CZ" altLang="cs-CZ" sz="1200" b="1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sekvenčně specifické endonukleázy (původ z bakterií)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EcoRI (</a:t>
            </a:r>
            <a:r>
              <a:rPr lang="cs-CZ" altLang="cs-CZ" sz="1400" i="1" dirty="0"/>
              <a:t>Escherichia coli</a:t>
            </a:r>
            <a:r>
              <a:rPr lang="cs-CZ" altLang="cs-CZ" sz="1400" dirty="0"/>
              <a:t>), HindIII (</a:t>
            </a:r>
            <a:r>
              <a:rPr lang="cs-CZ" altLang="cs-CZ" sz="1400" i="1" dirty="0"/>
              <a:t>Haemophilus influenzae</a:t>
            </a:r>
            <a:r>
              <a:rPr lang="cs-CZ" altLang="cs-CZ" sz="1400" dirty="0"/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tupé/lepivé konce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funkce: </a:t>
            </a:r>
          </a:p>
          <a:p>
            <a:pPr lvl="2" eaLnBrk="1" hangingPunct="1"/>
            <a:r>
              <a:rPr lang="cs-CZ" altLang="cs-CZ" sz="1400" dirty="0"/>
              <a:t>rozpoznání specifické sekvence dsDNA a následná restrikce (hydrolýza fosfodiesterových vazeb)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rozpoznávací místo </a:t>
            </a:r>
          </a:p>
          <a:p>
            <a:pPr lvl="2" eaLnBrk="1" hangingPunct="1"/>
            <a:r>
              <a:rPr lang="cs-CZ" altLang="cs-CZ" sz="1400" dirty="0"/>
              <a:t>4–8 bp dlouhé</a:t>
            </a:r>
          </a:p>
          <a:p>
            <a:pPr lvl="2" eaLnBrk="1" hangingPunct="1"/>
            <a:r>
              <a:rPr lang="cs-CZ" altLang="cs-CZ" sz="1400" dirty="0"/>
              <a:t>charakter palindromu = stejné pořadí bází v obou směrech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cs-CZ" sz="135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9376" y="260648"/>
            <a:ext cx="11233248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Restrikční enzymy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793" y="1124744"/>
            <a:ext cx="53546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547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15" y="4941168"/>
            <a:ext cx="3027685" cy="1701925"/>
          </a:xfrm>
          <a:prstGeom prst="rect">
            <a:avLst/>
          </a:prstGeom>
        </p:spPr>
      </p:pic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91344" y="764704"/>
            <a:ext cx="616089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600" b="1" dirty="0">
                <a:solidFill>
                  <a:srgbClr val="0000CC"/>
                </a:solidFill>
              </a:rPr>
              <a:t>tvorba rekombinantních DNA</a:t>
            </a:r>
          </a:p>
          <a:p>
            <a:pPr marL="0" indent="0">
              <a:buNone/>
            </a:pPr>
            <a:r>
              <a:rPr lang="cs-CZ" altLang="cs-CZ" sz="1400" dirty="0"/>
              <a:t>přečnívající kompatibilní konce usnadňují spojení různých fragmentů DNA</a:t>
            </a:r>
          </a:p>
          <a:p>
            <a:r>
              <a:rPr lang="en-GB" altLang="cs-CZ" sz="1200" dirty="0" err="1"/>
              <a:t>hormon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Protropin</a:t>
            </a:r>
            <a:r>
              <a:rPr lang="en-GB" altLang="cs-CZ" sz="1200" dirty="0"/>
              <a:t>®</a:t>
            </a:r>
            <a:r>
              <a:rPr lang="cs-CZ" altLang="cs-CZ" sz="1200" dirty="0"/>
              <a:t> </a:t>
            </a:r>
            <a:r>
              <a:rPr lang="en-GB" altLang="cs-CZ" sz="1200" dirty="0"/>
              <a:t>(Genentech, 1985)</a:t>
            </a:r>
            <a:endParaRPr lang="cs-CZ" altLang="cs-CZ" sz="1200" dirty="0"/>
          </a:p>
          <a:p>
            <a:r>
              <a:rPr lang="en-GB" altLang="cs-CZ" sz="1200" dirty="0"/>
              <a:t>interferon </a:t>
            </a:r>
            <a:r>
              <a:rPr lang="el-GR" altLang="cs-CZ" sz="1200" dirty="0"/>
              <a:t>α </a:t>
            </a:r>
            <a:r>
              <a:rPr lang="en-GB" altLang="cs-CZ" sz="1200" dirty="0" err="1"/>
              <a:t>Roferon</a:t>
            </a:r>
            <a:r>
              <a:rPr lang="en-GB" altLang="cs-CZ" sz="1200" dirty="0"/>
              <a:t> A® (Hoffmann-La</a:t>
            </a:r>
            <a:r>
              <a:rPr lang="cs-CZ" altLang="cs-CZ" sz="1200" dirty="0"/>
              <a:t> </a:t>
            </a:r>
            <a:r>
              <a:rPr lang="en-GB" altLang="cs-CZ" sz="1200" dirty="0"/>
              <a:t>Roche, 1986)</a:t>
            </a:r>
            <a:endParaRPr lang="cs-CZ" altLang="cs-CZ" sz="1200" dirty="0"/>
          </a:p>
          <a:p>
            <a:r>
              <a:rPr lang="en-GB" altLang="cs-CZ" sz="1200" dirty="0" err="1"/>
              <a:t>první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rekombinantní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vakcína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proti</a:t>
            </a:r>
            <a:r>
              <a:rPr lang="en-GB" altLang="cs-CZ" sz="1200" dirty="0"/>
              <a:t> </a:t>
            </a:r>
            <a:r>
              <a:rPr lang="en-GB" altLang="cs-CZ" sz="1200" dirty="0" err="1"/>
              <a:t>hepatitidě</a:t>
            </a:r>
            <a:r>
              <a:rPr lang="en-GB" altLang="cs-CZ" sz="1200" dirty="0"/>
              <a:t> B </a:t>
            </a:r>
            <a:r>
              <a:rPr lang="en-GB" altLang="cs-CZ" sz="1200" dirty="0" err="1"/>
              <a:t>Recombivax</a:t>
            </a:r>
            <a:r>
              <a:rPr lang="en-GB" altLang="cs-CZ" sz="1200" dirty="0"/>
              <a:t>®</a:t>
            </a:r>
            <a:r>
              <a:rPr lang="cs-CZ" altLang="cs-CZ" sz="1200" dirty="0"/>
              <a:t> </a:t>
            </a:r>
            <a:r>
              <a:rPr lang="en-GB" altLang="cs-CZ" sz="1200" dirty="0" err="1"/>
              <a:t>exprimovaná</a:t>
            </a:r>
            <a:r>
              <a:rPr lang="en-GB" altLang="cs-CZ" sz="1200" dirty="0"/>
              <a:t> v </a:t>
            </a:r>
            <a:r>
              <a:rPr lang="en-GB" altLang="cs-CZ" sz="1200" dirty="0" err="1"/>
              <a:t>kvasince</a:t>
            </a:r>
            <a:r>
              <a:rPr lang="en-GB" altLang="cs-CZ" sz="1200" dirty="0"/>
              <a:t> Saccharomyces cerevisiae (Merck, 1986) </a:t>
            </a:r>
            <a:endParaRPr lang="cs-CZ" altLang="cs-CZ" sz="1200" dirty="0"/>
          </a:p>
          <a:p>
            <a:r>
              <a:rPr lang="cs-CZ" altLang="cs-CZ" sz="1200" dirty="0" err="1"/>
              <a:t>prv</a:t>
            </a:r>
            <a:r>
              <a:rPr lang="en-GB" altLang="cs-CZ" sz="1200" dirty="0" err="1"/>
              <a:t>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přípavek</a:t>
            </a:r>
            <a:r>
              <a:rPr lang="cs-CZ" altLang="cs-CZ" sz="1200" dirty="0"/>
              <a:t> </a:t>
            </a:r>
            <a:r>
              <a:rPr lang="en-GB" altLang="cs-CZ" sz="1200" dirty="0" err="1"/>
              <a:t>založený</a:t>
            </a:r>
            <a:r>
              <a:rPr lang="en-GB" altLang="cs-CZ" sz="1200" dirty="0"/>
              <a:t> </a:t>
            </a:r>
            <a:r>
              <a:rPr lang="en-GB" altLang="cs-CZ" sz="1200" dirty="0" err="1"/>
              <a:t>na</a:t>
            </a:r>
            <a:r>
              <a:rPr lang="en-GB" altLang="cs-CZ" sz="1200" dirty="0"/>
              <a:t> </a:t>
            </a:r>
            <a:r>
              <a:rPr lang="en-GB" altLang="cs-CZ" sz="1200" dirty="0" err="1"/>
              <a:t>monoklonální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protilátce</a:t>
            </a:r>
            <a:r>
              <a:rPr lang="en-GB" altLang="cs-CZ" sz="1200" dirty="0"/>
              <a:t> </a:t>
            </a:r>
            <a:r>
              <a:rPr lang="en-GB" altLang="cs-CZ" sz="1200" dirty="0" err="1"/>
              <a:t>Orthoclone</a:t>
            </a:r>
            <a:r>
              <a:rPr lang="en-GB" altLang="cs-CZ" sz="1200" dirty="0"/>
              <a:t> OKT 3 (Janssen-Ortho, 1986)(</a:t>
            </a:r>
            <a:r>
              <a:rPr lang="en-GB" altLang="cs-CZ" sz="1200" dirty="0" err="1"/>
              <a:t>Cvak</a:t>
            </a:r>
            <a:r>
              <a:rPr lang="en-GB" altLang="cs-CZ" sz="1200" dirty="0"/>
              <a:t> a</a:t>
            </a:r>
            <a:r>
              <a:rPr lang="cs-CZ" altLang="cs-CZ" sz="1200" dirty="0"/>
              <a:t> </a:t>
            </a:r>
            <a:r>
              <a:rPr lang="en-GB" altLang="cs-CZ" sz="1200" dirty="0" err="1"/>
              <a:t>Fusek</a:t>
            </a:r>
            <a:r>
              <a:rPr lang="en-GB" altLang="cs-CZ" sz="1200" dirty="0"/>
              <a:t>, 2004).</a:t>
            </a:r>
            <a:endParaRPr lang="cs-CZ" altLang="cs-CZ" sz="1200" dirty="0"/>
          </a:p>
          <a:p>
            <a:r>
              <a:rPr lang="en-GB" altLang="cs-CZ" sz="1200" dirty="0"/>
              <a:t>2006 </a:t>
            </a:r>
            <a:r>
              <a:rPr lang="cs-CZ" altLang="cs-CZ" sz="1200" dirty="0"/>
              <a:t>- </a:t>
            </a:r>
            <a:r>
              <a:rPr lang="en-GB" altLang="cs-CZ" sz="1200" dirty="0" err="1"/>
              <a:t>registrováno</a:t>
            </a:r>
            <a:r>
              <a:rPr lang="en-GB" altLang="cs-CZ" sz="1200" dirty="0"/>
              <a:t> 1452 </a:t>
            </a:r>
            <a:r>
              <a:rPr lang="en-GB" altLang="cs-CZ" sz="1200" dirty="0" err="1"/>
              <a:t>biotechnologických</a:t>
            </a:r>
            <a:r>
              <a:rPr lang="en-GB" altLang="cs-CZ" sz="1200" dirty="0"/>
              <a:t> </a:t>
            </a:r>
            <a:r>
              <a:rPr lang="en-GB" altLang="cs-CZ" sz="1200" dirty="0" err="1"/>
              <a:t>firem</a:t>
            </a:r>
            <a:r>
              <a:rPr lang="cs-CZ" altLang="cs-CZ" sz="1200" dirty="0"/>
              <a:t> v USA</a:t>
            </a:r>
          </a:p>
          <a:p>
            <a:r>
              <a:rPr lang="cs-CZ" sz="1200" dirty="0" err="1"/>
              <a:t>tetravalentní</a:t>
            </a:r>
            <a:r>
              <a:rPr lang="cs-CZ" sz="1200" dirty="0"/>
              <a:t> vakcína proti lidskému </a:t>
            </a:r>
            <a:r>
              <a:rPr lang="cs-CZ" sz="1200" dirty="0" err="1"/>
              <a:t>papilomaviru</a:t>
            </a:r>
            <a:r>
              <a:rPr lang="cs-CZ" sz="1200" dirty="0"/>
              <a:t> (HPV) s názvem </a:t>
            </a:r>
            <a:r>
              <a:rPr lang="cs-CZ" sz="1200" dirty="0" err="1"/>
              <a:t>Gargasil</a:t>
            </a:r>
            <a:r>
              <a:rPr lang="cs-CZ" sz="1200" dirty="0"/>
              <a:t>, </a:t>
            </a:r>
            <a:r>
              <a:rPr lang="cs-CZ" sz="1200" dirty="0" err="1"/>
              <a:t>Silgard</a:t>
            </a:r>
            <a:r>
              <a:rPr lang="cs-CZ" sz="1200" dirty="0"/>
              <a:t> , 2006</a:t>
            </a:r>
          </a:p>
          <a:p>
            <a:endParaRPr lang="cs-CZ" sz="1200" dirty="0"/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CC"/>
                </a:solidFill>
              </a:rPr>
              <a:t>tvorba GMO</a:t>
            </a:r>
            <a:endParaRPr lang="cs-CZ" sz="1200" dirty="0"/>
          </a:p>
          <a:p>
            <a:r>
              <a:rPr lang="cs-CZ" sz="1200" dirty="0"/>
              <a:t>bakterie mění DNA (</a:t>
            </a:r>
            <a:r>
              <a:rPr lang="cs-CZ" sz="1200" dirty="0" err="1"/>
              <a:t>Agrobakterie</a:t>
            </a:r>
            <a:r>
              <a:rPr lang="cs-CZ" sz="1200" dirty="0"/>
              <a:t>) rostliny, aby ta dělala, co ony potřebují</a:t>
            </a:r>
          </a:p>
          <a:p>
            <a:r>
              <a:rPr lang="en-GB" altLang="cs-CZ" sz="1200" dirty="0"/>
              <a:t>1986</a:t>
            </a:r>
            <a:r>
              <a:rPr lang="cs-CZ" altLang="cs-CZ" sz="1200" dirty="0"/>
              <a:t>, s</a:t>
            </a:r>
            <a:r>
              <a:rPr lang="en-GB" altLang="cs-CZ" sz="1200" dirty="0" err="1"/>
              <a:t>chvál</a:t>
            </a:r>
            <a:r>
              <a:rPr lang="cs-CZ" altLang="cs-CZ" sz="1200" dirty="0" err="1"/>
              <a:t>ena</a:t>
            </a:r>
            <a:r>
              <a:rPr lang="cs-CZ" altLang="cs-CZ" sz="1200" dirty="0"/>
              <a:t>  první 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první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transgenní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rostliny</a:t>
            </a:r>
            <a:r>
              <a:rPr lang="en-GB" altLang="cs-CZ" sz="1200" dirty="0"/>
              <a:t> – </a:t>
            </a:r>
            <a:r>
              <a:rPr lang="en-GB" altLang="cs-CZ" sz="1200" dirty="0" err="1"/>
              <a:t>tabáku</a:t>
            </a:r>
            <a:r>
              <a:rPr lang="en-GB" altLang="cs-CZ" sz="1200" dirty="0"/>
              <a:t> </a:t>
            </a:r>
            <a:r>
              <a:rPr lang="en-GB" altLang="cs-CZ" sz="1200" dirty="0" err="1"/>
              <a:t>nesoucího</a:t>
            </a:r>
            <a:r>
              <a:rPr lang="en-GB" altLang="cs-CZ" sz="1200" dirty="0"/>
              <a:t> </a:t>
            </a:r>
            <a:r>
              <a:rPr lang="en-GB" altLang="cs-CZ" sz="1200" dirty="0" err="1"/>
              <a:t>vložený</a:t>
            </a:r>
            <a:r>
              <a:rPr lang="en-GB" altLang="cs-CZ" sz="1200" dirty="0"/>
              <a:t> gen pro </a:t>
            </a:r>
            <a:r>
              <a:rPr lang="en-GB" altLang="cs-CZ" sz="1200" dirty="0" err="1"/>
              <a:t>rezistenci</a:t>
            </a:r>
            <a:r>
              <a:rPr lang="en-GB" altLang="cs-CZ" sz="1200" dirty="0"/>
              <a:t> k</a:t>
            </a:r>
            <a:r>
              <a:rPr lang="cs-CZ" altLang="cs-CZ" sz="1200" dirty="0"/>
              <a:t> </a:t>
            </a:r>
            <a:r>
              <a:rPr lang="en-GB" altLang="cs-CZ" sz="1200" dirty="0" err="1"/>
              <a:t>herbicidu</a:t>
            </a:r>
            <a:r>
              <a:rPr lang="en-GB" altLang="cs-CZ" sz="1200" dirty="0"/>
              <a:t>. Environmental Protection Agency</a:t>
            </a:r>
            <a:r>
              <a:rPr lang="cs-CZ" altLang="cs-CZ" sz="1200" dirty="0"/>
              <a:t>,c </a:t>
            </a:r>
            <a:r>
              <a:rPr lang="en-GB" altLang="cs-CZ" sz="1200" dirty="0"/>
              <a:t>USA </a:t>
            </a:r>
            <a:endParaRPr lang="cs-CZ" altLang="cs-CZ" sz="1200" dirty="0"/>
          </a:p>
          <a:p>
            <a:r>
              <a:rPr lang="cs-CZ" sz="1200" dirty="0"/>
              <a:t>70 % dnes pěstované bavlny je geneticky modifikovaných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32" y="700212"/>
            <a:ext cx="3563857" cy="2385763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35360" y="224089"/>
            <a:ext cx="11089232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Restrikční endonukleázy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816" y="3294471"/>
            <a:ext cx="4303184" cy="37254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752" y="5157192"/>
            <a:ext cx="2381250" cy="1485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93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>
          <a:xfrm>
            <a:off x="407368" y="908720"/>
            <a:ext cx="5544616" cy="59492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600" dirty="0"/>
              <a:t>Enzymatické štěpení DNA ve specifickém restrikčním místě</a:t>
            </a:r>
          </a:p>
          <a:p>
            <a:pPr eaLnBrk="1" hangingPunct="1"/>
            <a:r>
              <a:rPr lang="cs-CZ" altLang="cs-CZ" sz="1600" b="1" dirty="0">
                <a:solidFill>
                  <a:srgbClr val="00B050"/>
                </a:solidFill>
              </a:rPr>
              <a:t>Restrikční endonukleázy</a:t>
            </a:r>
            <a:endParaRPr lang="cs-CZ" altLang="cs-CZ" sz="1600" dirty="0">
              <a:solidFill>
                <a:srgbClr val="00B050"/>
              </a:solidFill>
            </a:endParaRPr>
          </a:p>
          <a:p>
            <a:pPr eaLnBrk="1" hangingPunct="1"/>
            <a:r>
              <a:rPr lang="cs-CZ" altLang="cs-CZ" sz="1600" dirty="0"/>
              <a:t>Produktem jsou fragmenty o různé délce</a:t>
            </a:r>
          </a:p>
          <a:p>
            <a:pPr eaLnBrk="1" hangingPunct="1"/>
            <a:r>
              <a:rPr lang="cs-CZ" altLang="cs-CZ" sz="1600" dirty="0"/>
              <a:t>Vzniklé fragmenty jsou separovány pomocí gelové elektroforézy</a:t>
            </a:r>
          </a:p>
          <a:p>
            <a:pPr marL="0" indent="0">
              <a:buNone/>
            </a:pPr>
            <a:endParaRPr lang="cs-CZ" altLang="cs-CZ" sz="1500" dirty="0"/>
          </a:p>
          <a:p>
            <a:pPr algn="just" eaLnBrk="1" hangingPunct="1"/>
            <a:r>
              <a:rPr lang="cs-CZ" altLang="cs-CZ" sz="1500" b="1" dirty="0"/>
              <a:t>Využití</a:t>
            </a:r>
            <a:r>
              <a:rPr lang="cs-CZ" altLang="cs-CZ" sz="1500" dirty="0"/>
              <a:t>:  </a:t>
            </a:r>
          </a:p>
          <a:p>
            <a:pPr lvl="1" algn="just"/>
            <a:r>
              <a:rPr lang="cs-CZ" altLang="cs-CZ" sz="1600" dirty="0"/>
              <a:t>mapování DNA, analýza modifikací DNA, příprava mutantů</a:t>
            </a:r>
          </a:p>
          <a:p>
            <a:pPr lvl="1" algn="just"/>
            <a:r>
              <a:rPr lang="cs-CZ" altLang="cs-CZ" sz="1600" dirty="0"/>
              <a:t>na základě velikosti a počtu fragmentů lze sledovat rozdíly ve studovaných sekvencích, </a:t>
            </a:r>
            <a:r>
              <a:rPr lang="cs-CZ" altLang="cs-CZ" sz="1600" b="1" dirty="0"/>
              <a:t>tzv. polymorfizmy</a:t>
            </a:r>
            <a:r>
              <a:rPr lang="cs-CZ" altLang="cs-CZ" sz="1600" dirty="0"/>
              <a:t> (polymorfizmy vznikají přestavbou v řetězci, např. inzercí, delecí, substitucí bází) </a:t>
            </a:r>
          </a:p>
          <a:p>
            <a:pPr lvl="1" algn="just"/>
            <a:r>
              <a:rPr lang="cs-CZ" altLang="cs-CZ" sz="1600" dirty="0"/>
              <a:t>příbuznost jedinců, určení paternity, identifikace osob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200" dirty="0"/>
              <a:t>Neštěpená TT</a:t>
            </a:r>
          </a:p>
          <a:p>
            <a:pPr lvl="1" algn="just"/>
            <a:r>
              <a:rPr lang="cs-CZ" altLang="cs-CZ" sz="1200" dirty="0"/>
              <a:t>Štěpená CC</a:t>
            </a:r>
          </a:p>
          <a:p>
            <a:pPr lvl="1" algn="just"/>
            <a:r>
              <a:rPr lang="cs-CZ" altLang="cs-CZ" sz="1200" dirty="0"/>
              <a:t>Heterozygot CT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07368" y="260648"/>
            <a:ext cx="10801200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RFLP – Restriction Fragment Length Polymorphism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3557" name="Picture 5" descr="Restriction Fragment Length Polymorphism Analysis - Jarcho - 1994 - Current  Protocols in Human Genetics - Wiley Onlin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169" y="682204"/>
            <a:ext cx="4343262" cy="358383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68" y="4266036"/>
            <a:ext cx="3956348" cy="24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4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07369" y="908721"/>
            <a:ext cx="6909998" cy="61006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1600" b="1" dirty="0"/>
              <a:t>Separační metoda využívaná při izolaci a analýze NK (a proteinů = polyakrylamidová </a:t>
            </a:r>
            <a:r>
              <a:rPr lang="cs-CZ" altLang="cs-CZ" sz="1600" b="1" dirty="0" err="1"/>
              <a:t>elfo</a:t>
            </a:r>
            <a:r>
              <a:rPr lang="cs-CZ" altLang="cs-CZ" sz="1600" b="1" dirty="0"/>
              <a:t>) </a:t>
            </a:r>
          </a:p>
          <a:p>
            <a:pPr>
              <a:lnSpc>
                <a:spcPct val="120000"/>
              </a:lnSpc>
            </a:pPr>
            <a:r>
              <a:rPr lang="cs-CZ" altLang="cs-CZ" sz="1600" b="1" dirty="0">
                <a:solidFill>
                  <a:srgbClr val="0000CC"/>
                </a:solidFill>
              </a:rPr>
              <a:t>Izolující molekuly o rozdílné hmotnosti, popř. odlišném elektrickém náboji, využívající jejich odlišnou pohyblivost v elektrickém poli</a:t>
            </a:r>
          </a:p>
          <a:p>
            <a:pPr>
              <a:lnSpc>
                <a:spcPct val="120000"/>
              </a:lnSpc>
            </a:pPr>
            <a:r>
              <a:rPr lang="cs-CZ" sz="1400" b="1" dirty="0" err="1"/>
              <a:t>agarózová</a:t>
            </a:r>
            <a:r>
              <a:rPr lang="cs-CZ" sz="1400" b="1" dirty="0"/>
              <a:t> </a:t>
            </a:r>
            <a:r>
              <a:rPr lang="cs-CZ" sz="1400" dirty="0"/>
              <a:t>(produkt mořských řas – agar)/</a:t>
            </a:r>
            <a:r>
              <a:rPr lang="cs-CZ" sz="1400" dirty="0" err="1"/>
              <a:t>polyakrylamidová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/>
              <a:t>        Gely tvoří hustou síť, kterou větší molekuly procházejí pomaleji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/>
              <a:t>        než menší molekuly –technika </a:t>
            </a:r>
            <a:r>
              <a:rPr lang="cs-CZ" sz="1400" b="1" dirty="0"/>
              <a:t>molekulového síta</a:t>
            </a:r>
            <a:endParaRPr lang="cs-CZ" altLang="cs-CZ" sz="1400" dirty="0"/>
          </a:p>
          <a:p>
            <a:pPr algn="just" eaLnBrk="1" hangingPunct="1">
              <a:lnSpc>
                <a:spcPct val="120000"/>
              </a:lnSpc>
            </a:pPr>
            <a:r>
              <a:rPr lang="cs-CZ" altLang="cs-CZ" sz="1400" dirty="0">
                <a:solidFill>
                  <a:srgbClr val="0000CC"/>
                </a:solidFill>
              </a:rPr>
              <a:t>Rychlost pohybu je závislá na velikosti celkového povrchového náboje, velikosti a tvaru molekuly a její koncentraci v roztoku</a:t>
            </a:r>
          </a:p>
          <a:p>
            <a:pPr algn="just" eaLnBrk="1" hangingPunct="1">
              <a:lnSpc>
                <a:spcPct val="120000"/>
              </a:lnSpc>
            </a:pPr>
            <a:r>
              <a:rPr lang="cs-CZ" altLang="cs-CZ" sz="1400" b="1" dirty="0">
                <a:solidFill>
                  <a:srgbClr val="00B050"/>
                </a:solidFill>
              </a:rPr>
              <a:t>DNA má uniformní negativní náboj </a:t>
            </a:r>
            <a:r>
              <a:rPr lang="cs-CZ" altLang="cs-CZ" sz="1400" dirty="0"/>
              <a:t>v elektrickém poli se pohybuje </a:t>
            </a:r>
            <a:r>
              <a:rPr lang="cs-CZ" altLang="cs-CZ" sz="1400" b="1" dirty="0"/>
              <a:t>od katody k anodě</a:t>
            </a:r>
            <a:endParaRPr lang="cs-CZ" sz="1400" dirty="0"/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defRPr/>
            </a:pPr>
            <a:endParaRPr lang="cs-CZ" sz="800" dirty="0"/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1400" dirty="0" err="1"/>
              <a:t>EtBr</a:t>
            </a:r>
            <a:r>
              <a:rPr lang="cs-CZ" sz="1400" dirty="0"/>
              <a:t> – vmezeří se mezi báze, zviditelní DNA pod UV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400" dirty="0"/>
              <a:t>    (po vazbě na DNA pod UV emituje oranžové světlo)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pPr marL="214313" indent="-21431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1200" dirty="0"/>
              <a:t>Velikost fragmentu DNA lze stanovit dle hmotnostních standardů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200" dirty="0"/>
              <a:t>      (= restrikční fragmenty </a:t>
            </a:r>
            <a:r>
              <a:rPr lang="cs-CZ" sz="1200" dirty="0" err="1"/>
              <a:t>plazmidových</a:t>
            </a:r>
            <a:r>
              <a:rPr lang="cs-CZ" sz="1200" dirty="0"/>
              <a:t> molekul nebo genomu bakteriofágů,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200" dirty="0"/>
              <a:t>      jejichž velikost byla stanovena </a:t>
            </a:r>
            <a:r>
              <a:rPr lang="cs-CZ" sz="1200" dirty="0" err="1"/>
              <a:t>sekvenováním</a:t>
            </a:r>
            <a:r>
              <a:rPr lang="cs-CZ" sz="1200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200" dirty="0"/>
              <a:t>Části </a:t>
            </a:r>
            <a:r>
              <a:rPr lang="cs-CZ" sz="1200" b="1" dirty="0"/>
              <a:t>aparatury</a:t>
            </a:r>
            <a:r>
              <a:rPr lang="cs-CZ" sz="1200" dirty="0"/>
              <a:t>:  elektroforetická vana,  separační gel, pufr,  zdroj stejnosměrného elektrického proudu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defRPr/>
            </a:pPr>
            <a:endParaRPr lang="cs-CZ" sz="14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sz="1400" dirty="0"/>
          </a:p>
          <a:p>
            <a:pPr algn="just" eaLnBrk="1" hangingPunct="1">
              <a:lnSpc>
                <a:spcPct val="120000"/>
              </a:lnSpc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07368" y="166883"/>
            <a:ext cx="11089232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Gelová elektroforéza - agarózová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ars.els-cdn.com/content/image/3-s2.0-B9780444636881000070-f07-01-9780444636881.jpg?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92" y="711451"/>
            <a:ext cx="3187709" cy="34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57" y="4444766"/>
            <a:ext cx="3217647" cy="2413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82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88" y="175035"/>
            <a:ext cx="4536044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71" y="175035"/>
            <a:ext cx="1588423" cy="27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976127" y="404665"/>
            <a:ext cx="8565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400" dirty="0"/>
              <a:t>(B) </a:t>
            </a:r>
            <a:r>
              <a:rPr lang="cs-CZ" sz="1400" b="1" u="sng" dirty="0"/>
              <a:t>Ideální vzorek DNA </a:t>
            </a:r>
            <a:br>
              <a:rPr lang="cs-CZ" sz="1400" b="1" u="sng" dirty="0"/>
            </a:br>
            <a:r>
              <a:rPr lang="cs-CZ" sz="1400" dirty="0"/>
              <a:t>(C) Částečně degradovaná DNA</a:t>
            </a:r>
            <a:br>
              <a:rPr lang="cs-CZ" sz="1400" dirty="0"/>
            </a:br>
            <a:r>
              <a:rPr lang="cs-CZ" sz="1400" dirty="0"/>
              <a:t>(D) Degradovaná DNA</a:t>
            </a:r>
            <a:br>
              <a:rPr lang="cs-CZ" sz="1400" dirty="0"/>
            </a:br>
            <a:r>
              <a:rPr lang="cs-CZ" sz="1400" dirty="0"/>
              <a:t> (E) DNA kontaminovaná RNA</a:t>
            </a:r>
            <a:br>
              <a:rPr lang="cs-CZ" sz="1400" dirty="0"/>
            </a:br>
            <a:r>
              <a:rPr lang="cs-CZ" sz="1400" dirty="0"/>
              <a:t> (degradovaná)</a:t>
            </a:r>
            <a:br>
              <a:rPr lang="cs-CZ" sz="1400" dirty="0"/>
            </a:br>
            <a:r>
              <a:rPr lang="cs-CZ" sz="1400" dirty="0"/>
              <a:t>(F) DNA kontaminovaná proteinem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8" y="3284984"/>
            <a:ext cx="47974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600056" y="3705631"/>
            <a:ext cx="4067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(A) Trans2K™ Plus DNA </a:t>
            </a:r>
            <a:r>
              <a:rPr lang="cs-CZ" sz="1400" dirty="0" err="1"/>
              <a:t>Marker</a:t>
            </a:r>
            <a:r>
              <a:rPr lang="cs-CZ" sz="1400" dirty="0"/>
              <a:t> (0,1 </a:t>
            </a:r>
            <a:r>
              <a:rPr lang="cs-CZ" sz="1400" dirty="0" err="1"/>
              <a:t>kb</a:t>
            </a:r>
            <a:r>
              <a:rPr lang="cs-CZ" sz="1400" dirty="0"/>
              <a:t>- 5 </a:t>
            </a:r>
            <a:r>
              <a:rPr lang="cs-CZ" sz="1400" dirty="0" err="1"/>
              <a:t>kb</a:t>
            </a:r>
            <a:r>
              <a:rPr lang="cs-CZ" sz="1400" dirty="0"/>
              <a:t>) </a:t>
            </a:r>
          </a:p>
          <a:p>
            <a:r>
              <a:rPr lang="cs-CZ" sz="1400" dirty="0"/>
              <a:t>(B) </a:t>
            </a:r>
            <a:r>
              <a:rPr lang="cs-CZ" sz="1400" b="1" u="sng" dirty="0"/>
              <a:t>Ideální vzorek RNA </a:t>
            </a:r>
          </a:p>
          <a:p>
            <a:r>
              <a:rPr lang="cs-CZ" sz="1400" dirty="0"/>
              <a:t>(C) RNA kontaminovaná DNA a proteinem </a:t>
            </a:r>
          </a:p>
          <a:p>
            <a:r>
              <a:rPr lang="cs-CZ" sz="1400" dirty="0"/>
              <a:t>(D) Degradovaná RNA </a:t>
            </a:r>
          </a:p>
          <a:p>
            <a:r>
              <a:rPr lang="cs-CZ" sz="1400" dirty="0"/>
              <a:t>(E) RNA kontaminovaná </a:t>
            </a:r>
            <a:r>
              <a:rPr lang="cs-CZ" sz="1400" dirty="0" err="1"/>
              <a:t>gDNA</a:t>
            </a:r>
            <a:r>
              <a:rPr lang="cs-CZ" sz="1400" dirty="0"/>
              <a:t> 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6312024" y="5079006"/>
            <a:ext cx="3600400" cy="1778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cs-CZ" sz="1600" b="1" dirty="0"/>
              <a:t>*</a:t>
            </a:r>
            <a:r>
              <a:rPr lang="cs-CZ" sz="1200" dirty="0"/>
              <a:t>Ribosomální RNA migruje v </a:t>
            </a:r>
            <a:r>
              <a:rPr lang="cs-CZ" sz="1200" dirty="0" err="1"/>
              <a:t>agarózovém</a:t>
            </a:r>
            <a:r>
              <a:rPr lang="cs-CZ" sz="1200" dirty="0"/>
              <a:t> gelu rychleji než stejně velký  fragment DNA, a proto při použití DNA žebříčku nelze určit skutečnou velikost 28/18/5S </a:t>
            </a:r>
            <a:r>
              <a:rPr lang="cs-CZ" sz="1200" dirty="0" err="1"/>
              <a:t>rRNA</a:t>
            </a:r>
            <a:endParaRPr lang="cs-CZ" sz="1200" dirty="0"/>
          </a:p>
          <a:p>
            <a:pPr marL="457200" lvl="1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53025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51384" y="1124744"/>
            <a:ext cx="10887075" cy="4525962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Stanovení </a:t>
            </a:r>
            <a:r>
              <a:rPr lang="cs-CZ" altLang="cs-CZ" sz="2000" b="1" dirty="0"/>
              <a:t>primární struktury DNA </a:t>
            </a:r>
            <a:r>
              <a:rPr lang="cs-CZ" altLang="cs-CZ" sz="2000" dirty="0"/>
              <a:t>(pořadí nukleotidů)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None/>
            </a:pPr>
            <a:r>
              <a:rPr lang="cs-CZ" altLang="cs-CZ" sz="2000" b="1" dirty="0"/>
              <a:t>a) chemická metoda – </a:t>
            </a:r>
            <a:r>
              <a:rPr lang="cs-CZ" altLang="cs-CZ" sz="2000" dirty="0"/>
              <a:t>dříve; degradace řetězců nukleových kyselin pomocí chemických činidel (dimethylsulfát, NaOH, hydrazin,..) – Maxam-Gilbertova metoda</a:t>
            </a:r>
          </a:p>
          <a:p>
            <a:pPr eaLnBrk="1" hangingPunct="1">
              <a:buNone/>
            </a:pPr>
            <a:r>
              <a:rPr lang="cs-CZ" altLang="cs-CZ" sz="2000" b="1" dirty="0"/>
              <a:t>b) enzymatická metoda – </a:t>
            </a:r>
            <a:r>
              <a:rPr lang="cs-CZ" altLang="cs-CZ" sz="2000" dirty="0"/>
              <a:t>specifická inhibice enzymové syntézy DNA (ddNTP) – Sangerova metoda</a:t>
            </a:r>
          </a:p>
          <a:p>
            <a:pPr eaLnBrk="1" hangingPunct="1">
              <a:buNone/>
            </a:pPr>
            <a:r>
              <a:rPr lang="cs-CZ" altLang="cs-CZ" sz="2000" b="1" dirty="0"/>
              <a:t>c)</a:t>
            </a:r>
            <a:r>
              <a:rPr lang="cs-CZ" altLang="cs-CZ" sz="2000" dirty="0"/>
              <a:t> moderní velkoformátové aplikace založené např. na pyrosekvenování (</a:t>
            </a:r>
            <a:r>
              <a:rPr lang="cs-CZ" altLang="cs-CZ" sz="2000" b="1" dirty="0"/>
              <a:t>sekvenování nové generace</a:t>
            </a:r>
            <a:r>
              <a:rPr lang="cs-CZ" altLang="cs-CZ" sz="2000" dirty="0"/>
              <a:t>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Produkt</a:t>
            </a:r>
            <a:r>
              <a:rPr lang="cs-CZ" altLang="cs-CZ" sz="2000" dirty="0"/>
              <a:t> – řetězce ssDNA, jejichž vzájemná velikost se liší o jednu bázi (elfo rozdělení)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Vstupní materiál </a:t>
            </a:r>
            <a:r>
              <a:rPr lang="cs-CZ" altLang="cs-CZ" sz="2000" dirty="0"/>
              <a:t>– fragment DNA s přesně definovanými konci</a:t>
            </a:r>
          </a:p>
        </p:txBody>
      </p:sp>
      <p:pic>
        <p:nvPicPr>
          <p:cNvPr id="4403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149080"/>
            <a:ext cx="34559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Sekvenace DNA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0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51384" y="1124744"/>
            <a:ext cx="5904656" cy="53285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2000" dirty="0"/>
              <a:t>Sekvence je odvozena z molekuly DNA, která se </a:t>
            </a:r>
            <a:r>
              <a:rPr lang="cs-CZ" altLang="cs-CZ" sz="2000" dirty="0">
                <a:solidFill>
                  <a:srgbClr val="FF00FF"/>
                </a:solidFill>
              </a:rPr>
              <a:t>chemicky degraduje na fragmenty </a:t>
            </a:r>
            <a:r>
              <a:rPr lang="cs-CZ" altLang="cs-CZ" sz="2000" dirty="0"/>
              <a:t>v místech, kde se vyskytuje báze určitého typu. Ty se následně separují pomocí elfo.</a:t>
            </a:r>
          </a:p>
          <a:p>
            <a:pPr algn="just" eaLnBrk="1" hangingPunct="1"/>
            <a:r>
              <a:rPr lang="cs-CZ" altLang="cs-CZ" sz="2000" b="1" dirty="0"/>
              <a:t>Chemická činidla</a:t>
            </a:r>
            <a:r>
              <a:rPr lang="cs-CZ" altLang="cs-CZ" sz="2000" dirty="0"/>
              <a:t> – příklad: </a:t>
            </a:r>
          </a:p>
          <a:p>
            <a:pPr lvl="1" algn="just"/>
            <a:r>
              <a:rPr lang="cs-CZ" altLang="cs-CZ" sz="1800" dirty="0"/>
              <a:t>piperidin narušuje glykosidovou vazbu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G (A + G)</a:t>
            </a:r>
          </a:p>
          <a:p>
            <a:pPr lvl="1" algn="just"/>
            <a:r>
              <a:rPr lang="cs-CZ" altLang="cs-CZ" sz="1800" dirty="0"/>
              <a:t>hydrazin za přítomnosti NaCl reaguje pouze s C</a:t>
            </a:r>
          </a:p>
          <a:p>
            <a:pPr lvl="1" algn="just"/>
            <a:r>
              <a:rPr lang="cs-CZ" altLang="cs-CZ" sz="1800" dirty="0"/>
              <a:t>NaOH při 90 °C způsobuje silné štěpení u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slabé štěpení u C (A &gt; C)</a:t>
            </a:r>
          </a:p>
          <a:p>
            <a:pPr algn="just" eaLnBrk="1" hangingPunct="1"/>
            <a:r>
              <a:rPr lang="cs-CZ" altLang="cs-CZ" sz="2000" dirty="0"/>
              <a:t>Vyžaduje </a:t>
            </a:r>
            <a:r>
              <a:rPr lang="cs-CZ" altLang="cs-CZ" sz="2000" dirty="0">
                <a:solidFill>
                  <a:srgbClr val="FF00FF"/>
                </a:solidFill>
              </a:rPr>
              <a:t>radioaktivní</a:t>
            </a:r>
            <a:r>
              <a:rPr lang="cs-CZ" altLang="cs-CZ" sz="2000" dirty="0"/>
              <a:t> značení na jednom konci ssDNA.</a:t>
            </a:r>
          </a:p>
          <a:p>
            <a:pPr algn="just" eaLnBrk="1" hangingPunct="1"/>
            <a:r>
              <a:rPr lang="cs-CZ" altLang="cs-CZ" sz="2000" dirty="0"/>
              <a:t>Reakce je prováděna ve </a:t>
            </a:r>
            <a:r>
              <a:rPr lang="cs-CZ" altLang="cs-CZ" sz="2000" dirty="0">
                <a:solidFill>
                  <a:srgbClr val="FF00FF"/>
                </a:solidFill>
              </a:rPr>
              <a:t>4 zkumavkách </a:t>
            </a:r>
            <a:r>
              <a:rPr lang="cs-CZ" altLang="cs-CZ" sz="2000" dirty="0"/>
              <a:t>– v každé zkumavce jsou štěpeny pouze určité typy bazí.</a:t>
            </a:r>
          </a:p>
          <a:p>
            <a:pPr algn="just"/>
            <a:r>
              <a:rPr lang="cs-CZ" altLang="cs-CZ" sz="2000" dirty="0"/>
              <a:t>Vzniká směs různě dlouhých fragmentů končících v místě určité báze –&gt; vyhodnocení pomocí elfo, stanovena sekvence daného úseku.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Maxam-Gilbertovo sekvenování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7106" name="Picture 2" descr="Schematic illustration of sequencing with the Maxam Gilbert method. |  Download Scientific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980728"/>
            <a:ext cx="4392488" cy="5446686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B48241-CE2D-47E8-BF3C-DF8EA1F4C358}"/>
              </a:ext>
            </a:extLst>
          </p:cNvPr>
          <p:cNvSpPr txBox="1"/>
          <p:nvPr/>
        </p:nvSpPr>
        <p:spPr>
          <a:xfrm>
            <a:off x="7320136" y="6472762"/>
            <a:ext cx="4680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Video pro názornost: </a:t>
            </a:r>
            <a:r>
              <a:rPr lang="en-US" sz="1200" dirty="0">
                <a:hlinkClick r:id="rId4"/>
              </a:rPr>
              <a:t>https://www.youtube.com/watch?v=_B5Dj8PL4E0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0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Sangerovo sekvenování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79376" y="908720"/>
            <a:ext cx="6696744" cy="594928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Enzymová metoda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Založeno na </a:t>
            </a:r>
            <a:r>
              <a:rPr lang="cs-CZ" altLang="cs-CZ" sz="2000" b="1" dirty="0"/>
              <a:t>principu replikace</a:t>
            </a:r>
            <a:r>
              <a:rPr lang="cs-CZ" altLang="cs-CZ" sz="2000" dirty="0"/>
              <a:t> – ukončení syntézy DNA v okamžiku, kdy se ddNTP zařadí na místo dNTP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b="1" dirty="0"/>
              <a:t>ddNTP</a:t>
            </a:r>
            <a:r>
              <a:rPr lang="cs-CZ" altLang="cs-CZ" sz="2000" dirty="0"/>
              <a:t> = analog dNTP, ale postrádá hydroxylovou skupinu na 3´ pozici uhlíku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ddNTP – koncové terminátory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b="1" dirty="0"/>
              <a:t>Reakční směs (4x)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DNA templát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primer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ddNTP – v nízké  koncentraci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dNTP – v nadbytku (aby bylo možné získat fragmenty všech možných délek)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Taq DNA polymeráza - syntéze DNA od 5´ ke 3´ konci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pufr</a:t>
            </a:r>
            <a:endParaRPr lang="cs-CZ" altLang="cs-CZ" sz="1800" b="1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000" b="1" dirty="0"/>
              <a:t>Vyhodnocení</a:t>
            </a:r>
            <a:r>
              <a:rPr lang="cs-CZ" altLang="cs-CZ" sz="2000" dirty="0"/>
              <a:t> – elektroforéza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Modifikace –&gt; fluorescenčně značené ddNTP (4 různé barevné značky) – reakce provedena v jedné zkumavce</a:t>
            </a:r>
          </a:p>
        </p:txBody>
      </p:sp>
      <p:pic>
        <p:nvPicPr>
          <p:cNvPr id="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22597" b="7941"/>
          <a:stretch>
            <a:fillRect/>
          </a:stretch>
        </p:blipFill>
        <p:spPr bwMode="auto">
          <a:xfrm>
            <a:off x="7032104" y="1125414"/>
            <a:ext cx="4617903" cy="489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68B8A6-40AA-40FE-96C5-AC4D6C100379}"/>
              </a:ext>
            </a:extLst>
          </p:cNvPr>
          <p:cNvSpPr txBox="1"/>
          <p:nvPr/>
        </p:nvSpPr>
        <p:spPr>
          <a:xfrm>
            <a:off x="7392144" y="6328034"/>
            <a:ext cx="4688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Video pro názornost: </a:t>
            </a:r>
            <a:r>
              <a:rPr lang="cs-CZ" sz="1200" dirty="0">
                <a:hlinkClick r:id="rId4"/>
              </a:rPr>
              <a:t>https://www.youtube.com/watch?v=wdS3j0TgbjM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0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3"/>
          <p:cNvSpPr>
            <a:spLocks noChangeArrowheads="1"/>
          </p:cNvSpPr>
          <p:nvPr/>
        </p:nvSpPr>
        <p:spPr bwMode="auto">
          <a:xfrm>
            <a:off x="5428692" y="1020989"/>
            <a:ext cx="468052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600" dirty="0"/>
              <a:t>Práce s biologickým materiálem </a:t>
            </a:r>
          </a:p>
          <a:p>
            <a:pPr algn="ctr">
              <a:lnSpc>
                <a:spcPct val="90000"/>
              </a:lnSpc>
            </a:pPr>
            <a:r>
              <a:rPr lang="cs-CZ" sz="1200" dirty="0"/>
              <a:t>     PLNÁ KREV - PLAZMA, SÉRUM ,SLINY, BUŇKY, TKÁNĚ, TĚLNÍ TEKUTINY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  <a:p>
            <a:pPr algn="ctr">
              <a:lnSpc>
                <a:spcPct val="90000"/>
              </a:lnSpc>
            </a:pPr>
            <a:r>
              <a:rPr lang="cs-CZ" sz="1600" dirty="0"/>
              <a:t>Izolace </a:t>
            </a:r>
            <a:r>
              <a:rPr lang="cs-CZ" sz="1600" dirty="0">
                <a:solidFill>
                  <a:srgbClr val="0000FF"/>
                </a:solidFill>
              </a:rPr>
              <a:t>DNA,</a:t>
            </a:r>
            <a:r>
              <a:rPr lang="cs-CZ" sz="1600" dirty="0"/>
              <a:t> RNA, PROTEINY</a:t>
            </a:r>
          </a:p>
          <a:p>
            <a:pPr algn="ctr">
              <a:lnSpc>
                <a:spcPct val="90000"/>
              </a:lnSpc>
            </a:pPr>
            <a:endParaRPr lang="cs-CZ" sz="1600" dirty="0"/>
          </a:p>
          <a:p>
            <a:pPr algn="ctr">
              <a:lnSpc>
                <a:spcPct val="90000"/>
              </a:lnSpc>
            </a:pPr>
            <a:endParaRPr lang="cs-CZ" sz="1600" dirty="0"/>
          </a:p>
          <a:p>
            <a:pPr algn="ctr">
              <a:lnSpc>
                <a:spcPct val="90000"/>
              </a:lnSpc>
            </a:pPr>
            <a:r>
              <a:rPr lang="cs-CZ" sz="1600" dirty="0"/>
              <a:t>Detekce a Kvantifikace</a:t>
            </a:r>
          </a:p>
          <a:p>
            <a:pPr algn="ctr">
              <a:lnSpc>
                <a:spcPct val="90000"/>
              </a:lnSpc>
            </a:pPr>
            <a:r>
              <a:rPr lang="cs-CZ" sz="1600" dirty="0"/>
              <a:t>	               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27" y="1124744"/>
            <a:ext cx="1584913" cy="194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20136" y="3977668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cs typeface="Arial" pitchFamily="34" charset="0"/>
              </a:rPr>
              <a:t>DNA</a:t>
            </a:r>
          </a:p>
          <a:p>
            <a:r>
              <a:rPr lang="cs-CZ" b="1" dirty="0" err="1" smtClean="0">
                <a:solidFill>
                  <a:srgbClr val="00B050"/>
                </a:solidFill>
                <a:cs typeface="Arial" pitchFamily="34" charset="0"/>
              </a:rPr>
              <a:t>Genotypování</a:t>
            </a:r>
            <a:endParaRPr lang="cs-CZ" b="1" dirty="0" smtClean="0">
              <a:solidFill>
                <a:srgbClr val="00B050"/>
              </a:solidFill>
              <a:cs typeface="Arial" pitchFamily="34" charset="0"/>
            </a:endParaRPr>
          </a:p>
          <a:p>
            <a:endParaRPr lang="cs-CZ" sz="1200" b="1" dirty="0">
              <a:cs typeface="Arial" pitchFamily="34" charset="0"/>
            </a:endParaRPr>
          </a:p>
          <a:p>
            <a:r>
              <a:rPr lang="cs-CZ" sz="1200" b="1" dirty="0">
                <a:cs typeface="Arial" pitchFamily="34" charset="0"/>
              </a:rPr>
              <a:t>d</a:t>
            </a:r>
            <a:r>
              <a:rPr lang="cs-CZ" sz="1200" b="1" dirty="0" smtClean="0">
                <a:cs typeface="Arial" pitchFamily="34" charset="0"/>
              </a:rPr>
              <a:t>etekce polymorfismu/ </a:t>
            </a:r>
            <a:r>
              <a:rPr lang="cs-CZ" sz="1200" b="1" dirty="0">
                <a:cs typeface="Arial" pitchFamily="34" charset="0"/>
              </a:rPr>
              <a:t>mutace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FF"/>
                </a:solidFill>
                <a:cs typeface="Arial" pitchFamily="34" charset="0"/>
              </a:rPr>
              <a:t>PCR </a:t>
            </a:r>
            <a:r>
              <a:rPr lang="cs-CZ" sz="1200" b="1" dirty="0">
                <a:solidFill>
                  <a:srgbClr val="0000FF"/>
                </a:solidFill>
                <a:cs typeface="Arial" pitchFamily="34" charset="0"/>
              </a:rPr>
              <a:t>(amplifikace konkrétního fragmentu</a:t>
            </a:r>
            <a:r>
              <a:rPr lang="cs-CZ" sz="1200" b="1" dirty="0" smtClean="0">
                <a:solidFill>
                  <a:srgbClr val="0000FF"/>
                </a:solidFill>
                <a:cs typeface="Arial" pitchFamily="34" charset="0"/>
              </a:rPr>
              <a:t>)+ </a:t>
            </a:r>
            <a:r>
              <a:rPr lang="cs-CZ" sz="1200" dirty="0">
                <a:cs typeface="Arial" pitchFamily="34" charset="0"/>
              </a:rPr>
              <a:t>RFLP </a:t>
            </a:r>
          </a:p>
          <a:p>
            <a:r>
              <a:rPr lang="cs-CZ" sz="1200" dirty="0" smtClean="0">
                <a:cs typeface="Arial" pitchFamily="34" charset="0"/>
              </a:rPr>
              <a:t>    (</a:t>
            </a:r>
            <a:r>
              <a:rPr lang="cs-CZ" sz="1200" dirty="0" err="1">
                <a:cs typeface="Arial" pitchFamily="34" charset="0"/>
              </a:rPr>
              <a:t>naštěpení</a:t>
            </a:r>
            <a:r>
              <a:rPr lang="cs-CZ" sz="1200" dirty="0">
                <a:cs typeface="Arial" pitchFamily="34" charset="0"/>
              </a:rPr>
              <a:t> </a:t>
            </a:r>
            <a:r>
              <a:rPr lang="cs-CZ" sz="1200" dirty="0" err="1">
                <a:cs typeface="Arial" pitchFamily="34" charset="0"/>
              </a:rPr>
              <a:t>spec</a:t>
            </a:r>
            <a:r>
              <a:rPr lang="cs-CZ" sz="1200" dirty="0">
                <a:cs typeface="Arial" pitchFamily="34" charset="0"/>
              </a:rPr>
              <a:t>. restrikčními enzymy) – detekce na ELFO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smtClean="0">
                <a:cs typeface="Arial" pitchFamily="34" charset="0"/>
              </a:rPr>
              <a:t>Real-</a:t>
            </a:r>
            <a:r>
              <a:rPr lang="cs-CZ" sz="1200" dirty="0" err="1" smtClean="0">
                <a:cs typeface="Arial" pitchFamily="34" charset="0"/>
              </a:rPr>
              <a:t>Time</a:t>
            </a:r>
            <a:r>
              <a:rPr lang="cs-CZ" sz="1200" dirty="0" smtClean="0">
                <a:cs typeface="Arial" pitchFamily="34" charset="0"/>
              </a:rPr>
              <a:t> </a:t>
            </a:r>
            <a:r>
              <a:rPr lang="cs-CZ" sz="1200" dirty="0">
                <a:cs typeface="Arial" pitchFamily="34" charset="0"/>
              </a:rPr>
              <a:t>PCR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 smtClean="0">
                <a:cs typeface="Arial" pitchFamily="34" charset="0"/>
              </a:rPr>
              <a:t>Sekvenace</a:t>
            </a:r>
            <a:endParaRPr lang="cs-CZ" sz="1200" dirty="0"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7718844" y="1560261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Šipka dolů 13"/>
          <p:cNvSpPr/>
          <p:nvPr/>
        </p:nvSpPr>
        <p:spPr>
          <a:xfrm>
            <a:off x="7673868" y="2240344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7691813" y="2899359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Metody molekulární biologie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443525"/>
            <a:ext cx="4648200" cy="30765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53" y="2529804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Deoxy versus dideoxy</a:t>
            </a:r>
          </a:p>
        </p:txBody>
      </p:sp>
      <p:pic>
        <p:nvPicPr>
          <p:cNvPr id="50179" name="Picture 3" descr="dide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/>
          <a:stretch>
            <a:fillRect/>
          </a:stretch>
        </p:blipFill>
        <p:spPr bwMode="auto">
          <a:xfrm>
            <a:off x="1752600" y="2495551"/>
            <a:ext cx="84582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Sangerovo sekvenování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12776"/>
            <a:ext cx="8228422" cy="51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07368" y="908720"/>
            <a:ext cx="654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Kapilární sekvenace DNA s fluorescenčně značenými ddNTP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0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NGS – Next Generation Sequencing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79376" y="1052736"/>
            <a:ext cx="5472608" cy="53285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2000" dirty="0"/>
              <a:t>Sekvenování tisíců až milionů sekvencí současně</a:t>
            </a:r>
          </a:p>
          <a:p>
            <a:pPr algn="just" eaLnBrk="1" hangingPunct="1"/>
            <a:r>
              <a:rPr lang="cs-CZ" altLang="cs-CZ" sz="2000" dirty="0"/>
              <a:t>Templátová DNA je fragmentována na úseky několik set bp dlouhé</a:t>
            </a:r>
          </a:p>
          <a:p>
            <a:pPr algn="just" eaLnBrk="1" hangingPunct="1"/>
            <a:r>
              <a:rPr lang="cs-CZ" altLang="cs-CZ" sz="2000" dirty="0"/>
              <a:t>Konce fragmentů jsou enzymaticky zatupeny a napojeny k oligont určité sekvence (= adaptéry)</a:t>
            </a:r>
          </a:p>
          <a:p>
            <a:pPr algn="just" eaLnBrk="1" hangingPunct="1"/>
            <a:r>
              <a:rPr lang="cs-CZ" altLang="cs-CZ" sz="2000" dirty="0"/>
              <a:t>Jednotlivé fragmenty jsou odděleně amplifikovány PCR a v dalším kroku paralelně sekvenovány</a:t>
            </a:r>
          </a:p>
          <a:p>
            <a:pPr algn="just" eaLnBrk="1" hangingPunct="1"/>
            <a:endParaRPr lang="cs-CZ" altLang="cs-CZ" sz="2000" dirty="0"/>
          </a:p>
          <a:p>
            <a:pPr algn="just" eaLnBrk="1" hangingPunct="1"/>
            <a:r>
              <a:rPr lang="cs-CZ" altLang="cs-CZ" sz="2000" dirty="0"/>
              <a:t>Využití:</a:t>
            </a:r>
          </a:p>
          <a:p>
            <a:pPr lvl="1" algn="just"/>
            <a:r>
              <a:rPr lang="cs-CZ" altLang="cs-CZ" sz="1800" dirty="0"/>
              <a:t>celogenomové sekvenování</a:t>
            </a:r>
          </a:p>
          <a:p>
            <a:pPr lvl="1" algn="just"/>
            <a:r>
              <a:rPr lang="cs-CZ" altLang="cs-CZ" sz="1800" dirty="0"/>
              <a:t>sekvenování chromozomů, plazmidů, mt</a:t>
            </a:r>
          </a:p>
          <a:p>
            <a:pPr lvl="1" algn="just"/>
            <a:r>
              <a:rPr lang="cs-CZ" altLang="cs-CZ" sz="1800" dirty="0"/>
              <a:t>studium genetické variability, mutační analýza</a:t>
            </a:r>
          </a:p>
          <a:p>
            <a:pPr lvl="1" algn="just"/>
            <a:r>
              <a:rPr lang="cs-CZ" altLang="cs-CZ" sz="1800" dirty="0"/>
              <a:t>transkriptomová analýza</a:t>
            </a:r>
          </a:p>
        </p:txBody>
      </p:sp>
      <p:pic>
        <p:nvPicPr>
          <p:cNvPr id="51202" name="Picture 2" descr="What is Next Generation Sequencing NGS? - Enzo Life Scie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280" y="980728"/>
            <a:ext cx="3073576" cy="3096344"/>
          </a:xfrm>
          <a:prstGeom prst="rect">
            <a:avLst/>
          </a:prstGeom>
          <a:noFill/>
        </p:spPr>
      </p:pic>
      <p:pic>
        <p:nvPicPr>
          <p:cNvPr id="51204" name="Picture 4" descr="Next-Generation Sequencing Challen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952" y="4293096"/>
            <a:ext cx="3384376" cy="2369063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A68443-8D24-490C-A12B-529662BB3582}"/>
              </a:ext>
            </a:extLst>
          </p:cNvPr>
          <p:cNvSpPr txBox="1"/>
          <p:nvPr/>
        </p:nvSpPr>
        <p:spPr>
          <a:xfrm>
            <a:off x="9120336" y="6116180"/>
            <a:ext cx="296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Video pro názornost: </a:t>
            </a:r>
            <a:r>
              <a:rPr lang="cs-CZ" sz="1200" dirty="0">
                <a:hlinkClick r:id="rId5"/>
              </a:rPr>
              <a:t>https://www.youtube.com/watch?v=shoje_9IYWc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40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91344" y="3140968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Praktická část cvičení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1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03512" y="188640"/>
            <a:ext cx="8856984" cy="22322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2229" y="620688"/>
            <a:ext cx="7355160" cy="1872208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Stanovení </a:t>
            </a:r>
            <a:r>
              <a:rPr lang="cs-CZ" sz="3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interleukinu</a:t>
            </a:r>
            <a:r>
              <a:rPr lang="cs-CZ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IL-1beta +3953C/T (rs1143634) u pacientů s chronickou </a:t>
            </a:r>
            <a:r>
              <a:rPr lang="cs-CZ" sz="31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peridontitidou</a:t>
            </a:r>
            <a:r>
              <a:rPr lang="cs-CZ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708921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03" y="2564904"/>
            <a:ext cx="86391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8214" y="476672"/>
            <a:ext cx="134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CO?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87888" y="4307930"/>
            <a:ext cx="5112568" cy="129183"/>
          </a:xfrm>
          <a:prstGeom prst="rect">
            <a:avLst/>
          </a:prstGeom>
          <a:solidFill>
            <a:srgbClr val="F9FC70">
              <a:alpha val="18000"/>
            </a:srgb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919536" y="4509120"/>
            <a:ext cx="2592288" cy="144016"/>
          </a:xfrm>
          <a:prstGeom prst="rect">
            <a:avLst/>
          </a:prstGeom>
          <a:solidFill>
            <a:srgbClr val="FFFFCC">
              <a:alpha val="53000"/>
            </a:srgbClr>
          </a:solidFill>
          <a:ln>
            <a:solidFill>
              <a:srgbClr val="FFFFCC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6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68" y="1449144"/>
            <a:ext cx="3840088" cy="304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03512" y="260648"/>
            <a:ext cx="8856984" cy="108272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7768" y="620688"/>
            <a:ext cx="633670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cytokiny</a:t>
            </a:r>
            <a:r>
              <a:rPr lang="cs-CZ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cs-CZ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onemocnění </a:t>
            </a:r>
            <a:r>
              <a:rPr lang="cs-CZ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parodontu</a:t>
            </a:r>
            <a:endParaRPr lang="cs-CZ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7" y="620688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PROČ?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3364" y="1418488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Zánětlivé </a:t>
            </a:r>
            <a:r>
              <a:rPr lang="cs-CZ" b="1" dirty="0" err="1">
                <a:solidFill>
                  <a:srgbClr val="0070C0"/>
                </a:solidFill>
              </a:rPr>
              <a:t>onemocněnění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parodontu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sz="1700" dirty="0">
                <a:solidFill>
                  <a:srgbClr val="FF0000"/>
                </a:solidFill>
              </a:rPr>
              <a:t>- komplexní onemocnění (endogenní a exogenní faktory)</a:t>
            </a:r>
          </a:p>
          <a:p>
            <a:pPr marL="342900" indent="-342900">
              <a:buAutoNum type="arabicPeriod"/>
            </a:pPr>
            <a:r>
              <a:rPr lang="cs-CZ" sz="1700" dirty="0"/>
              <a:t>Příčina zánětu-mikrobiální plak (anaerobní bakterie) </a:t>
            </a:r>
          </a:p>
          <a:p>
            <a:r>
              <a:rPr lang="cs-CZ" sz="1700" dirty="0"/>
              <a:t>        – začátek imunitní odpovědi</a:t>
            </a:r>
          </a:p>
          <a:p>
            <a:r>
              <a:rPr lang="cs-CZ" sz="1700" dirty="0"/>
              <a:t>2.    Individuální predispozice</a:t>
            </a:r>
          </a:p>
          <a:p>
            <a:pPr marL="342900" indent="-342900">
              <a:buAutoNum type="arabicPeriod"/>
            </a:pPr>
            <a:endParaRPr lang="cs-CZ" dirty="0"/>
          </a:p>
          <a:p>
            <a:r>
              <a:rPr lang="cs-CZ" b="1" dirty="0">
                <a:solidFill>
                  <a:srgbClr val="92D050"/>
                </a:solidFill>
              </a:rPr>
              <a:t>RIZIKOVÉ A PROTEKTIVNÍ ALELY</a:t>
            </a:r>
          </a:p>
          <a:p>
            <a:r>
              <a:rPr lang="cs-CZ" dirty="0"/>
              <a:t>IL-1beta – prozánětlivý </a:t>
            </a:r>
            <a:r>
              <a:rPr lang="cs-CZ" dirty="0" err="1"/>
              <a:t>cytokin</a:t>
            </a:r>
            <a:r>
              <a:rPr lang="cs-CZ" dirty="0"/>
              <a:t> – rizikové alely</a:t>
            </a:r>
          </a:p>
          <a:p>
            <a:r>
              <a:rPr lang="cs-CZ" dirty="0"/>
              <a:t>(</a:t>
            </a:r>
            <a:r>
              <a:rPr lang="cs-CZ" dirty="0" err="1"/>
              <a:t>Kornman</a:t>
            </a:r>
            <a:r>
              <a:rPr lang="cs-CZ" dirty="0"/>
              <a:t>, 1997)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972591"/>
            <a:ext cx="8180584" cy="27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0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0832" y="1649455"/>
            <a:ext cx="604867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Práce z biologickým materiálem (PLNÁ KREV, PLAZMA, SÉRUM)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/>
              <a:t>	</a:t>
            </a:r>
            <a:r>
              <a:rPr lang="cs-CZ" dirty="0" smtClean="0"/>
              <a:t>	Izolace </a:t>
            </a:r>
            <a:r>
              <a:rPr lang="cs-CZ" b="1" dirty="0" smtClean="0">
                <a:solidFill>
                  <a:srgbClr val="FF0000"/>
                </a:solidFill>
              </a:rPr>
              <a:t>DNA</a:t>
            </a:r>
            <a:endParaRPr lang="cs-CZ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91264" cy="10129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/>
            </a:r>
            <a:br>
              <a:rPr lang="cs-CZ" sz="3200" dirty="0">
                <a:solidFill>
                  <a:srgbClr val="00B050"/>
                </a:solidFill>
              </a:rPr>
            </a:br>
            <a:r>
              <a:rPr lang="cs-CZ" sz="3200" dirty="0">
                <a:solidFill>
                  <a:srgbClr val="00B050"/>
                </a:solidFill>
              </a:rPr>
              <a:t>          METODY MOLEKULÁRNÍ BIOLOGIE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91544" y="548680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375713"/>
            <a:ext cx="2135552" cy="26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5506147" y="2018973"/>
            <a:ext cx="36004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lů 10"/>
          <p:cNvSpPr/>
          <p:nvPr/>
        </p:nvSpPr>
        <p:spPr>
          <a:xfrm>
            <a:off x="5520174" y="3420714"/>
            <a:ext cx="394473" cy="63093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4295800" y="4381053"/>
            <a:ext cx="3409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Amplifikace DNA úseku - PCR</a:t>
            </a:r>
          </a:p>
          <a:p>
            <a:pPr marL="342900" indent="-342900">
              <a:buAutoNum type="arabicPeriod"/>
            </a:pPr>
            <a:r>
              <a:rPr lang="cs-CZ" dirty="0">
                <a:solidFill>
                  <a:srgbClr val="0000FF"/>
                </a:solidFill>
              </a:rPr>
              <a:t>Detekce polymorfního místa  - </a:t>
            </a:r>
          </a:p>
          <a:p>
            <a:r>
              <a:rPr lang="cs-CZ" dirty="0">
                <a:solidFill>
                  <a:srgbClr val="0000FF"/>
                </a:solidFill>
              </a:rPr>
              <a:t>       Restrikční analýza</a:t>
            </a:r>
          </a:p>
          <a:p>
            <a:r>
              <a:rPr lang="cs-CZ" dirty="0">
                <a:solidFill>
                  <a:srgbClr val="0000FF"/>
                </a:solidFill>
              </a:rPr>
              <a:t>3. </a:t>
            </a:r>
            <a:r>
              <a:rPr lang="cs-CZ" dirty="0" smtClean="0">
                <a:solidFill>
                  <a:srgbClr val="0000FF"/>
                </a:solidFill>
              </a:rPr>
              <a:t>   Vizualizace </a:t>
            </a:r>
            <a:r>
              <a:rPr lang="cs-CZ" dirty="0">
                <a:solidFill>
                  <a:srgbClr val="0000FF"/>
                </a:solidFill>
              </a:rPr>
              <a:t>- Elektroforéza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92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1694384" y="332656"/>
            <a:ext cx="8856984" cy="11521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6937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3"/>
                </a:solidFill>
              </a:rPr>
              <a:t>PCR</a:t>
            </a:r>
            <a:r>
              <a:rPr lang="cs-CZ" dirty="0" smtClean="0"/>
              <a:t>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IL-1B +3953C/T (rs1143634) u subjektů s chronickou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peridontitidou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1200" dirty="0"/>
              <a:t>CCTTCTGATT TTATACCTAA ACAACATGTG CTCCACATTTCAGAACCTAT CTTCTT</a:t>
            </a:r>
            <a:r>
              <a:rPr lang="cs-CZ" sz="1200" b="1" dirty="0">
                <a:hlinkClick r:id="rId2"/>
              </a:rPr>
              <a:t>C</a:t>
            </a:r>
            <a:r>
              <a:rPr lang="cs-CZ" sz="1200" dirty="0"/>
              <a:t>GAC ACATGGGATA ACGAGGCTTA TGTGCACGAT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6" y="54868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2135560" y="3140968"/>
            <a:ext cx="734481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31905" y="27716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249bp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561" y="2648526"/>
            <a:ext cx="80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Forward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05391" y="2663768"/>
            <a:ext cx="768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Reverse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135560" y="295630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8538828" y="2971544"/>
            <a:ext cx="9019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6000379" y="3789040"/>
            <a:ext cx="105047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4077072"/>
            <a:ext cx="3191321" cy="2295846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6816081" y="4728266"/>
            <a:ext cx="2971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amplifikace vybraného úseku</a:t>
            </a:r>
          </a:p>
          <a:p>
            <a:r>
              <a:rPr lang="cs-CZ" b="1" dirty="0">
                <a:solidFill>
                  <a:srgbClr val="FF00FF"/>
                </a:solidFill>
              </a:rPr>
              <a:t>z celkové DNA</a:t>
            </a:r>
          </a:p>
        </p:txBody>
      </p:sp>
    </p:spTree>
    <p:extLst>
      <p:ext uri="{BB962C8B-B14F-4D97-AF65-F5344CB8AC3E}">
        <p14:creationId xmlns:p14="http://schemas.microsoft.com/office/powerpoint/2010/main" val="102865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703512" y="218347"/>
            <a:ext cx="8856984" cy="10801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>
                <a:solidFill>
                  <a:schemeClr val="accent3"/>
                </a:solidFill>
              </a:rPr>
              <a:t>RFLP</a:t>
            </a:r>
            <a:r>
              <a:rPr lang="cs-CZ" dirty="0" smtClean="0"/>
              <a:t>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IL-1B +3953C/T (rs1143634) pomocí restrikční endonukleázy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TaqI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/>
              <a:t>CCTTCTGATT TTATACCTAA ACAACATGTG CTCCACATTTCAGAACCTAT CTTCTT</a:t>
            </a:r>
            <a:r>
              <a:rPr lang="cs-CZ" sz="1200" b="1" dirty="0">
                <a:hlinkClick r:id="rId2"/>
              </a:rPr>
              <a:t>C</a:t>
            </a:r>
            <a:r>
              <a:rPr lang="cs-CZ" sz="1200" dirty="0"/>
              <a:t>GAC ACATGGGATA ACGAGGCTTA TGTGCACGAT</a:t>
            </a:r>
            <a:endParaRPr lang="cs-CZ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6" y="404464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2135560" y="3140968"/>
            <a:ext cx="734481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231905" y="277163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249bp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561" y="2648526"/>
            <a:ext cx="80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Forward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05391" y="2663768"/>
            <a:ext cx="768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Reverse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135560" y="295630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8538828" y="2971544"/>
            <a:ext cx="9019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3789039"/>
            <a:ext cx="23526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7" y="3942263"/>
            <a:ext cx="1123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6672064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Šipka dolů 7"/>
          <p:cNvSpPr/>
          <p:nvPr/>
        </p:nvSpPr>
        <p:spPr>
          <a:xfrm>
            <a:off x="6240017" y="4779640"/>
            <a:ext cx="168225" cy="377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2135560" y="5798813"/>
            <a:ext cx="41044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408242" y="5798813"/>
            <a:ext cx="357619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968209" y="540284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114bp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798098" y="541691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135bp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163667" y="5216859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392144" y="4077179"/>
            <a:ext cx="2654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detekce úseku</a:t>
            </a:r>
          </a:p>
          <a:p>
            <a:r>
              <a:rPr lang="cs-CZ" b="1" dirty="0">
                <a:solidFill>
                  <a:srgbClr val="FF00FF"/>
                </a:solidFill>
              </a:rPr>
              <a:t>s konkrétní variantou C/T </a:t>
            </a:r>
          </a:p>
        </p:txBody>
      </p:sp>
    </p:spTree>
    <p:extLst>
      <p:ext uri="{BB962C8B-B14F-4D97-AF65-F5344CB8AC3E}">
        <p14:creationId xmlns:p14="http://schemas.microsoft.com/office/powerpoint/2010/main" val="340017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1703512" y="188640"/>
            <a:ext cx="8856984" cy="10081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82" y="3500168"/>
            <a:ext cx="5077323" cy="30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68761"/>
            <a:ext cx="8363272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solidFill>
                  <a:schemeClr val="accent3"/>
                </a:solidFill>
              </a:rPr>
              <a:t>ELFO</a:t>
            </a:r>
            <a:r>
              <a:rPr lang="cs-CZ" sz="2800" dirty="0"/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restrikčních fragmentů po štěpení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TaqI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Agarózový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gel)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700" dirty="0"/>
              <a:t>1. Neštěpená TT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800" dirty="0"/>
              <a:t>2. Štěpená CC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1800" dirty="0">
                <a:cs typeface="Arial" pitchFamily="34" charset="0"/>
              </a:rPr>
              <a:t>3. Heterozygot CT – 3 pruhy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919536" y="338753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JAK?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4565374" y="2605554"/>
            <a:ext cx="54190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585798" y="229985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249bp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67" y="2636912"/>
            <a:ext cx="1757842" cy="7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7099281" y="26369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312952" y="3140968"/>
            <a:ext cx="227899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339949" y="3429000"/>
            <a:ext cx="21079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339947" y="3192391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114bp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339948" y="2852937"/>
            <a:ext cx="739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135bp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16140" y="216448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48581" y="5548591"/>
            <a:ext cx="274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FF"/>
                </a:solidFill>
              </a:rPr>
              <a:t>vizualizace DNA fragmentů</a:t>
            </a:r>
          </a:p>
          <a:p>
            <a:r>
              <a:rPr lang="cs-CZ" b="1" dirty="0">
                <a:solidFill>
                  <a:srgbClr val="FF00FF"/>
                </a:solidFill>
              </a:rPr>
              <a:t>po restrikční analýze</a:t>
            </a:r>
          </a:p>
        </p:txBody>
      </p:sp>
    </p:spTree>
    <p:extLst>
      <p:ext uri="{BB962C8B-B14F-4D97-AF65-F5344CB8AC3E}">
        <p14:creationId xmlns:p14="http://schemas.microsoft.com/office/powerpoint/2010/main" val="394713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944" y="1052736"/>
            <a:ext cx="1097280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u="sng" dirty="0" smtClean="0"/>
              <a:t>Genotyp: </a:t>
            </a:r>
          </a:p>
          <a:p>
            <a:pPr>
              <a:buFontTx/>
              <a:buChar char="-"/>
            </a:pPr>
            <a:r>
              <a:rPr lang="cs-CZ" dirty="0" smtClean="0"/>
              <a:t>konkrétní</a:t>
            </a:r>
            <a:r>
              <a:rPr lang="cs-CZ" dirty="0"/>
              <a:t> kombinace dědičných </a:t>
            </a:r>
            <a:r>
              <a:rPr lang="cs-CZ" dirty="0" smtClean="0"/>
              <a:t>vloh</a:t>
            </a:r>
          </a:p>
          <a:p>
            <a:pPr>
              <a:buFontTx/>
              <a:buChar char="-"/>
            </a:pPr>
            <a:r>
              <a:rPr lang="cs-CZ" dirty="0" smtClean="0"/>
              <a:t>genetická </a:t>
            </a:r>
            <a:r>
              <a:rPr lang="cs-CZ" dirty="0"/>
              <a:t>konstituce </a:t>
            </a:r>
            <a:r>
              <a:rPr lang="cs-CZ" dirty="0" smtClean="0"/>
              <a:t>organismu/jedince</a:t>
            </a:r>
          </a:p>
          <a:p>
            <a:pPr>
              <a:buFontTx/>
              <a:buChar char="-"/>
            </a:pPr>
            <a:r>
              <a:rPr lang="cs-CZ" b="1" dirty="0"/>
              <a:t>soubor všech </a:t>
            </a:r>
            <a:r>
              <a:rPr lang="cs-CZ" b="1" dirty="0" smtClean="0"/>
              <a:t>genů </a:t>
            </a:r>
            <a:r>
              <a:rPr lang="cs-CZ" b="1" dirty="0"/>
              <a:t>v konkrétních </a:t>
            </a:r>
            <a:r>
              <a:rPr lang="cs-CZ" b="1" dirty="0" smtClean="0"/>
              <a:t>alelách</a:t>
            </a:r>
            <a:r>
              <a:rPr lang="cs-CZ" dirty="0" smtClean="0"/>
              <a:t>, </a:t>
            </a:r>
            <a:r>
              <a:rPr lang="cs-CZ" dirty="0" smtClean="0"/>
              <a:t>které </a:t>
            </a:r>
            <a:r>
              <a:rPr lang="cs-CZ" dirty="0"/>
              <a:t>má organismus k </a:t>
            </a:r>
            <a:r>
              <a:rPr lang="cs-CZ" dirty="0" smtClean="0"/>
              <a:t>dispozici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pro </a:t>
            </a:r>
            <a:r>
              <a:rPr lang="cs-CZ" dirty="0"/>
              <a:t>zajištění svých biochemických, fyziologických a morfologických znaků</a:t>
            </a:r>
          </a:p>
          <a:p>
            <a:pPr>
              <a:buFontTx/>
              <a:buChar char="-"/>
            </a:pPr>
            <a:r>
              <a:rPr lang="cs-CZ" dirty="0" smtClean="0"/>
              <a:t>soubor </a:t>
            </a:r>
            <a:r>
              <a:rPr lang="cs-CZ" dirty="0"/>
              <a:t>alel </a:t>
            </a:r>
            <a:r>
              <a:rPr lang="cs-CZ" b="1" dirty="0"/>
              <a:t>specificky uspořádaných </a:t>
            </a:r>
            <a:r>
              <a:rPr lang="cs-CZ" dirty="0"/>
              <a:t>v genomu </a:t>
            </a:r>
            <a:r>
              <a:rPr lang="cs-CZ" dirty="0" smtClean="0"/>
              <a:t>- všechny </a:t>
            </a:r>
            <a:r>
              <a:rPr lang="cs-CZ" dirty="0"/>
              <a:t>molekuly </a:t>
            </a:r>
            <a:r>
              <a:rPr lang="cs-CZ" dirty="0" smtClean="0"/>
              <a:t>DNA </a:t>
            </a:r>
          </a:p>
          <a:p>
            <a:pPr marL="0" indent="0">
              <a:buNone/>
            </a:pPr>
            <a:r>
              <a:rPr lang="cs-CZ" dirty="0" smtClean="0"/>
              <a:t>        + soubor epigenetických faktorů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u="sng" dirty="0" smtClean="0"/>
              <a:t>Genotyp (v </a:t>
            </a:r>
            <a:r>
              <a:rPr lang="cs-CZ" u="sng" dirty="0"/>
              <a:t>užším </a:t>
            </a:r>
            <a:r>
              <a:rPr lang="cs-CZ" u="sng" dirty="0" smtClean="0"/>
              <a:t>pojetí):</a:t>
            </a:r>
          </a:p>
          <a:p>
            <a:pPr marL="0" indent="0">
              <a:buNone/>
            </a:pPr>
            <a:r>
              <a:rPr lang="cs-CZ" dirty="0" smtClean="0"/>
              <a:t>-      </a:t>
            </a:r>
            <a:r>
              <a:rPr lang="cs-CZ" b="1" dirty="0" smtClean="0">
                <a:solidFill>
                  <a:srgbClr val="00B050"/>
                </a:solidFill>
              </a:rPr>
              <a:t>dvojice</a:t>
            </a:r>
            <a:r>
              <a:rPr lang="cs-CZ" b="1" dirty="0">
                <a:solidFill>
                  <a:srgbClr val="00B050"/>
                </a:solidFill>
              </a:rPr>
              <a:t> alel </a:t>
            </a:r>
            <a:r>
              <a:rPr lang="cs-CZ" dirty="0"/>
              <a:t>téhož </a:t>
            </a:r>
            <a:r>
              <a:rPr lang="cs-CZ" dirty="0" smtClean="0"/>
              <a:t>genu (</a:t>
            </a:r>
            <a:r>
              <a:rPr lang="cs-CZ" dirty="0" err="1" smtClean="0"/>
              <a:t>maternální</a:t>
            </a:r>
            <a:r>
              <a:rPr lang="cs-CZ" dirty="0" smtClean="0"/>
              <a:t> x </a:t>
            </a:r>
            <a:r>
              <a:rPr lang="cs-CZ" dirty="0" err="1" smtClean="0"/>
              <a:t>paternální</a:t>
            </a:r>
            <a:r>
              <a:rPr lang="cs-CZ" dirty="0" smtClean="0"/>
              <a:t>) – </a:t>
            </a:r>
            <a:r>
              <a:rPr lang="cs-CZ" b="1" dirty="0" smtClean="0">
                <a:solidFill>
                  <a:srgbClr val="FF00FF"/>
                </a:solidFill>
              </a:rPr>
              <a:t>genetický polymorfismus</a:t>
            </a:r>
          </a:p>
          <a:p>
            <a:pPr>
              <a:buFontTx/>
              <a:buChar char="-"/>
            </a:pPr>
            <a:r>
              <a:rPr lang="cs-CZ" dirty="0" smtClean="0"/>
              <a:t>gen pro </a:t>
            </a:r>
            <a:r>
              <a:rPr lang="cs-CZ" dirty="0" err="1"/>
              <a:t>fenylalaninhydroxylasu</a:t>
            </a:r>
            <a:r>
              <a:rPr lang="cs-CZ" dirty="0"/>
              <a:t> </a:t>
            </a:r>
            <a:r>
              <a:rPr lang="cs-CZ" dirty="0" smtClean="0"/>
              <a:t>: 2 </a:t>
            </a:r>
            <a:r>
              <a:rPr lang="cs-CZ" dirty="0" err="1" smtClean="0"/>
              <a:t>alelní</a:t>
            </a:r>
            <a:r>
              <a:rPr lang="cs-CZ" dirty="0" smtClean="0"/>
              <a:t> formy:</a:t>
            </a:r>
            <a:r>
              <a:rPr lang="cs-CZ" dirty="0"/>
              <a:t> dominantní </a:t>
            </a:r>
            <a:r>
              <a:rPr lang="cs-CZ" i="1" dirty="0"/>
              <a:t>A</a:t>
            </a:r>
            <a:r>
              <a:rPr lang="cs-CZ" dirty="0"/>
              <a:t> </a:t>
            </a:r>
            <a:r>
              <a:rPr lang="cs-CZ" dirty="0" err="1"/>
              <a:t>a</a:t>
            </a:r>
            <a:r>
              <a:rPr lang="cs-CZ" dirty="0"/>
              <a:t> recesivní </a:t>
            </a:r>
            <a:r>
              <a:rPr lang="cs-CZ" i="1" dirty="0"/>
              <a:t>a</a:t>
            </a: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-  3 genotypy -</a:t>
            </a:r>
            <a:r>
              <a:rPr lang="cs-CZ" dirty="0"/>
              <a:t> </a:t>
            </a:r>
            <a:r>
              <a:rPr lang="cs-CZ" i="1" dirty="0" smtClean="0"/>
              <a:t> AA</a:t>
            </a:r>
            <a:r>
              <a:rPr lang="cs-CZ" dirty="0"/>
              <a:t> (dominantní </a:t>
            </a:r>
            <a:r>
              <a:rPr lang="cs-CZ" dirty="0" smtClean="0"/>
              <a:t>homozygoti</a:t>
            </a:r>
            <a:r>
              <a:rPr lang="cs-CZ" dirty="0"/>
              <a:t>), </a:t>
            </a:r>
            <a:r>
              <a:rPr lang="cs-CZ" i="1" dirty="0" err="1"/>
              <a:t>Aa</a:t>
            </a:r>
            <a:r>
              <a:rPr lang="cs-CZ" dirty="0"/>
              <a:t> (heterozygoti) a </a:t>
            </a:r>
            <a:r>
              <a:rPr lang="cs-CZ" i="1" dirty="0" err="1"/>
              <a:t>aa</a:t>
            </a:r>
            <a:r>
              <a:rPr lang="cs-CZ" dirty="0"/>
              <a:t> (recesivní homozygoti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b="1" dirty="0" err="1" smtClean="0">
                <a:solidFill>
                  <a:srgbClr val="00B050"/>
                </a:solidFill>
              </a:rPr>
              <a:t>vícealelní</a:t>
            </a:r>
            <a:r>
              <a:rPr lang="cs-CZ" b="1" dirty="0" smtClean="0">
                <a:solidFill>
                  <a:srgbClr val="00B050"/>
                </a:solidFill>
              </a:rPr>
              <a:t> systémy- </a:t>
            </a:r>
            <a:r>
              <a:rPr lang="cs-CZ" dirty="0" smtClean="0"/>
              <a:t>krevní skupiny ABO- tří alely  - 6 genotypů</a:t>
            </a:r>
          </a:p>
          <a:p>
            <a:pPr marL="0" indent="0">
              <a:buNone/>
            </a:pPr>
            <a:r>
              <a:rPr lang="cs-CZ" dirty="0" smtClean="0"/>
              <a:t>        např</a:t>
            </a:r>
            <a:r>
              <a:rPr lang="cs-CZ" dirty="0"/>
              <a:t>. HLA </a:t>
            </a:r>
            <a:r>
              <a:rPr lang="cs-CZ" dirty="0" err="1" smtClean="0"/>
              <a:t>lokus</a:t>
            </a:r>
            <a:r>
              <a:rPr lang="cs-CZ" dirty="0" smtClean="0"/>
              <a:t> - </a:t>
            </a:r>
            <a:r>
              <a:rPr lang="cs-CZ" dirty="0"/>
              <a:t>vysoká </a:t>
            </a:r>
            <a:r>
              <a:rPr lang="cs-CZ" dirty="0" smtClean="0"/>
              <a:t>variabilita </a:t>
            </a:r>
            <a:r>
              <a:rPr lang="cs-CZ" dirty="0"/>
              <a:t>genotypů </a:t>
            </a:r>
            <a:r>
              <a:rPr lang="cs-CZ" dirty="0" smtClean="0"/>
              <a:t>(více než 60 </a:t>
            </a:r>
            <a:r>
              <a:rPr lang="cs-CZ" dirty="0"/>
              <a:t>alel) - </a:t>
            </a:r>
            <a:r>
              <a:rPr lang="cs-CZ" dirty="0" smtClean="0"/>
              <a:t>sada </a:t>
            </a:r>
            <a:r>
              <a:rPr lang="cs-CZ" dirty="0"/>
              <a:t>HLA genů na jednom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chromosomu </a:t>
            </a:r>
            <a:r>
              <a:rPr lang="cs-CZ" dirty="0"/>
              <a:t>tvoří </a:t>
            </a:r>
            <a:r>
              <a:rPr lang="cs-CZ" dirty="0" err="1" smtClean="0"/>
              <a:t>haplotyp</a:t>
            </a:r>
            <a:r>
              <a:rPr lang="cs-CZ" dirty="0" smtClean="0"/>
              <a:t> ( jedinec- dva - v </a:t>
            </a:r>
            <a:r>
              <a:rPr lang="cs-CZ" dirty="0"/>
              <a:t>každém 5 </a:t>
            </a:r>
            <a:r>
              <a:rPr lang="cs-CZ" dirty="0" smtClean="0"/>
              <a:t>determinantů) – vazba genů (↓ rekombinace) –</a:t>
            </a:r>
          </a:p>
          <a:p>
            <a:pPr marL="0" indent="0">
              <a:buNone/>
            </a:pPr>
            <a:r>
              <a:rPr lang="cs-CZ" dirty="0" smtClean="0"/>
              <a:t>       -genetický </a:t>
            </a:r>
            <a:r>
              <a:rPr lang="cs-CZ" dirty="0" err="1"/>
              <a:t>marker</a:t>
            </a:r>
            <a:r>
              <a:rPr lang="cs-CZ" dirty="0"/>
              <a:t> při populačních </a:t>
            </a:r>
            <a:r>
              <a:rPr lang="cs-CZ" dirty="0" smtClean="0"/>
              <a:t>výzkumech, určování </a:t>
            </a:r>
            <a:r>
              <a:rPr lang="cs-CZ" dirty="0"/>
              <a:t>otcovství.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b="1" dirty="0">
                <a:solidFill>
                  <a:srgbClr val="FF00FF"/>
                </a:solidFill>
              </a:rPr>
              <a:t> </a:t>
            </a:r>
            <a:r>
              <a:rPr lang="cs-CZ" b="1" dirty="0" smtClean="0">
                <a:solidFill>
                  <a:srgbClr val="FF00FF"/>
                </a:solidFill>
              </a:rPr>
              <a:t>      </a:t>
            </a:r>
            <a:r>
              <a:rPr lang="cs-CZ" b="1" dirty="0" smtClean="0">
                <a:solidFill>
                  <a:srgbClr val="FF00FF"/>
                </a:solidFill>
              </a:rPr>
              <a:t>genotyp </a:t>
            </a:r>
            <a:r>
              <a:rPr lang="cs-CZ" b="1" dirty="0">
                <a:solidFill>
                  <a:srgbClr val="FF00FF"/>
                </a:solidFill>
              </a:rPr>
              <a:t>určuje rozsah, míru fenotypových možností svého </a:t>
            </a:r>
            <a:r>
              <a:rPr lang="cs-CZ" b="1" dirty="0" smtClean="0">
                <a:solidFill>
                  <a:srgbClr val="FF00FF"/>
                </a:solidFill>
              </a:rPr>
              <a:t>nositele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b="1" dirty="0">
                <a:solidFill>
                  <a:srgbClr val="FF00FF"/>
                </a:solidFill>
              </a:rPr>
              <a:t>g</a:t>
            </a:r>
            <a:r>
              <a:rPr lang="cs-CZ" b="1" dirty="0" smtClean="0">
                <a:solidFill>
                  <a:srgbClr val="FF00FF"/>
                </a:solidFill>
              </a:rPr>
              <a:t>enotypy </a:t>
            </a:r>
            <a:r>
              <a:rPr lang="cs-CZ" b="1" dirty="0">
                <a:solidFill>
                  <a:srgbClr val="FF00FF"/>
                </a:solidFill>
              </a:rPr>
              <a:t>jedinců téhož druhu mají odlišné </a:t>
            </a:r>
            <a:r>
              <a:rPr lang="cs-CZ" b="1" dirty="0" err="1">
                <a:solidFill>
                  <a:srgbClr val="FF00FF"/>
                </a:solidFill>
              </a:rPr>
              <a:t>genomické</a:t>
            </a:r>
            <a:r>
              <a:rPr lang="cs-CZ" b="1" dirty="0">
                <a:solidFill>
                  <a:srgbClr val="FF00FF"/>
                </a:solidFill>
              </a:rPr>
              <a:t> sekvence ( genových x </a:t>
            </a:r>
            <a:r>
              <a:rPr lang="cs-CZ" b="1" dirty="0" err="1">
                <a:solidFill>
                  <a:srgbClr val="FF00FF"/>
                </a:solidFill>
              </a:rPr>
              <a:t>mimogenové</a:t>
            </a:r>
            <a:r>
              <a:rPr lang="cs-CZ" b="1" dirty="0">
                <a:solidFill>
                  <a:srgbClr val="FF00FF"/>
                </a:solidFill>
              </a:rPr>
              <a:t> oblasti)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Genotypování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cs-CZ" dirty="0" smtClean="0"/>
              <a:t>determinace </a:t>
            </a:r>
            <a:r>
              <a:rPr lang="en-US" dirty="0" smtClean="0"/>
              <a:t>genetic</a:t>
            </a:r>
            <a:r>
              <a:rPr lang="cs-CZ" dirty="0" err="1" smtClean="0"/>
              <a:t>kých</a:t>
            </a:r>
            <a:r>
              <a:rPr lang="cs-CZ" dirty="0" smtClean="0"/>
              <a:t> variant -</a:t>
            </a:r>
            <a:r>
              <a:rPr lang="cs-CZ" dirty="0"/>
              <a:t> </a:t>
            </a:r>
            <a:r>
              <a:rPr lang="cs-CZ" b="1" dirty="0"/>
              <a:t>buňka</a:t>
            </a:r>
            <a:r>
              <a:rPr lang="cs-CZ" dirty="0"/>
              <a:t>,  </a:t>
            </a:r>
            <a:r>
              <a:rPr lang="cs-CZ" b="1" dirty="0"/>
              <a:t>organismus </a:t>
            </a:r>
            <a:r>
              <a:rPr lang="cs-CZ" dirty="0"/>
              <a:t>a/nebo </a:t>
            </a:r>
            <a:r>
              <a:rPr lang="cs-CZ" b="1" dirty="0"/>
              <a:t>jedinec</a:t>
            </a:r>
          </a:p>
          <a:p>
            <a:pPr marL="0" indent="0">
              <a:buNone/>
            </a:pPr>
            <a:r>
              <a:rPr lang="cs-CZ" dirty="0" smtClean="0"/>
              <a:t>        PCR-polymerázová </a:t>
            </a:r>
            <a:r>
              <a:rPr lang="cs-CZ" dirty="0"/>
              <a:t>řetězová reakce </a:t>
            </a:r>
            <a:r>
              <a:rPr lang="cs-CZ" dirty="0" smtClean="0"/>
              <a:t>, RFLP-analýza </a:t>
            </a:r>
            <a:r>
              <a:rPr lang="cs-CZ" dirty="0"/>
              <a:t>polymorfismu délky restrikčních </a:t>
            </a:r>
            <a:r>
              <a:rPr lang="cs-CZ" dirty="0" smtClean="0"/>
              <a:t>fragmentů,</a:t>
            </a:r>
            <a:r>
              <a:rPr lang="cs-CZ" dirty="0"/>
              <a:t> </a:t>
            </a:r>
            <a:r>
              <a:rPr lang="cs-CZ" dirty="0" err="1" smtClean="0"/>
              <a:t>sekvenování</a:t>
            </a:r>
            <a:r>
              <a:rPr lang="cs-CZ" dirty="0" smtClean="0"/>
              <a:t>, DNA čipy……</a:t>
            </a:r>
          </a:p>
          <a:p>
            <a:r>
              <a:rPr lang="cs-CZ" dirty="0" err="1" smtClean="0"/>
              <a:t>Sekvenace</a:t>
            </a:r>
            <a:r>
              <a:rPr lang="cs-CZ" dirty="0" smtClean="0"/>
              <a:t> - </a:t>
            </a:r>
            <a:r>
              <a:rPr lang="en-US" dirty="0"/>
              <a:t> </a:t>
            </a:r>
            <a:r>
              <a:rPr lang="cs-CZ" dirty="0" smtClean="0"/>
              <a:t>metoda </a:t>
            </a:r>
            <a:r>
              <a:rPr lang="cs-CZ" dirty="0" smtClean="0"/>
              <a:t>sloužící k určení konkrétní sekvence určité délky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Genotyp, </a:t>
            </a:r>
            <a:r>
              <a:rPr lang="cs-CZ" sz="4000" b="1" dirty="0" err="1" smtClean="0">
                <a:solidFill>
                  <a:schemeClr val="bg1"/>
                </a:solidFill>
              </a:rPr>
              <a:t>Genotypování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3749467"/>
            <a:ext cx="3178189" cy="20023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75783" y="1052736"/>
            <a:ext cx="5616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 smtClean="0"/>
              <a:t>geny</a:t>
            </a:r>
            <a:endParaRPr lang="cs-CZ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počet kopií genů (</a:t>
            </a:r>
            <a:r>
              <a:rPr lang="cs-CZ" sz="1400" dirty="0" err="1"/>
              <a:t>rRNA</a:t>
            </a:r>
            <a:r>
              <a:rPr lang="cs-CZ" sz="1400" dirty="0"/>
              <a:t> geny) nebo menších či větších oblastí 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genomu</a:t>
            </a:r>
            <a:r>
              <a:rPr lang="cs-CZ" sz="1400" dirty="0"/>
              <a:t> (CNV – copy </a:t>
            </a:r>
            <a:r>
              <a:rPr lang="cs-CZ" sz="1400" dirty="0" err="1"/>
              <a:t>number</a:t>
            </a:r>
            <a:r>
              <a:rPr lang="cs-CZ" sz="1400" dirty="0"/>
              <a:t> </a:t>
            </a:r>
            <a:r>
              <a:rPr lang="cs-CZ" sz="1400" dirty="0" err="1"/>
              <a:t>variation</a:t>
            </a:r>
            <a:r>
              <a:rPr lang="cs-CZ" sz="14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/>
              <a:t>polymorfismy v sekvenci nukleotidů </a:t>
            </a:r>
            <a:r>
              <a:rPr lang="cs-CZ" sz="1400" dirty="0" smtClean="0"/>
              <a:t>(SNP, </a:t>
            </a:r>
            <a:r>
              <a:rPr lang="cs-CZ" sz="1400" dirty="0" err="1" smtClean="0"/>
              <a:t>indel</a:t>
            </a:r>
            <a:r>
              <a:rPr lang="cs-CZ" sz="1400" dirty="0"/>
              <a:t> – </a:t>
            </a:r>
            <a:r>
              <a:rPr lang="cs-CZ" sz="1400" dirty="0" err="1"/>
              <a:t>insertion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 </a:t>
            </a:r>
            <a:r>
              <a:rPr lang="cs-CZ" sz="1400" dirty="0" err="1" smtClean="0"/>
              <a:t>deletion</a:t>
            </a:r>
            <a:r>
              <a:rPr lang="cs-CZ" sz="1400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1400" dirty="0" smtClean="0"/>
              <a:t>variabilita </a:t>
            </a:r>
            <a:r>
              <a:rPr lang="cs-CZ" sz="1400" dirty="0"/>
              <a:t>v délce </a:t>
            </a:r>
            <a:r>
              <a:rPr lang="cs-CZ" sz="1400" dirty="0" err="1"/>
              <a:t>repetitivních</a:t>
            </a:r>
            <a:r>
              <a:rPr lang="cs-CZ" sz="1400" dirty="0"/>
              <a:t> sekvencí</a:t>
            </a:r>
          </a:p>
          <a:p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053" y="2361491"/>
            <a:ext cx="2478528" cy="13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ELFO – praktické provedení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79376" y="1196752"/>
            <a:ext cx="9802812" cy="48529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dirty="0"/>
              <a:t>1. Připravit nalévací misku + hřebínky.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dirty="0"/>
              <a:t>2. Připravit gel (2%): navážit agarózu a přenést do Erlenmayerovy baňky, přidat 1x TBE pufr (200 ml).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dirty="0"/>
              <a:t>3. Zvážit a v mikrovlnce přivést k varu.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dirty="0"/>
              <a:t>4. Po zchladnutí na cca 40 °C přidat EtBr (1 </a:t>
            </a:r>
            <a:r>
              <a:rPr lang="cs-CZ" altLang="cs-CZ" sz="1800" dirty="0" err="1"/>
              <a:t>ul</a:t>
            </a:r>
            <a:r>
              <a:rPr lang="cs-CZ" altLang="cs-CZ" sz="1800" dirty="0"/>
              <a:t> / 10 ml).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dirty="0"/>
              <a:t>5. Nechat gel ztuhnout (cca 30 min).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dirty="0"/>
              <a:t>6. Odstranit hřebínky a gel vložit do elektroforetické vany s 1x TBE pufrem (elektrolyt).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1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b="1" dirty="0"/>
              <a:t>7. Připravit kapky nanášecí barvy na parafínový papír a smíchat s vzorky DNA.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b="1" dirty="0"/>
              <a:t>8. Vzorky nanést do jamek.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b="1" dirty="0"/>
              <a:t>9. Zapojit do zdroje elektrického napětí.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b="1" dirty="0"/>
              <a:t>10. Sledovat postup DNA gelem (20min).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18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800" b="1" dirty="0"/>
              <a:t>11. Vizualizace pod UV a vyhodnocení.</a:t>
            </a:r>
          </a:p>
        </p:txBody>
      </p:sp>
      <p:pic>
        <p:nvPicPr>
          <p:cNvPr id="18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844824"/>
            <a:ext cx="2952328" cy="22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4293096"/>
            <a:ext cx="2952328" cy="184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008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Práce s mikropipetou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71864" y="980728"/>
            <a:ext cx="66967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Pipetu držím vždy </a:t>
            </a:r>
            <a:r>
              <a:rPr lang="cs-CZ" sz="2000" b="1" dirty="0">
                <a:solidFill>
                  <a:srgbClr val="FF0000"/>
                </a:solidFill>
              </a:rPr>
              <a:t>vertikálně</a:t>
            </a:r>
            <a:r>
              <a:rPr lang="cs-CZ" sz="2000" b="1" dirty="0">
                <a:solidFill>
                  <a:srgbClr val="FF00FF"/>
                </a:solidFill>
              </a:rPr>
              <a:t> </a:t>
            </a:r>
            <a:r>
              <a:rPr lang="cs-CZ" sz="2000" dirty="0"/>
              <a:t>(špičkou dolů).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Pipetu držím v dlani zavěšenou za ukazováček a ovládám ji palcem.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Vyberu optimální rozsah objemu!!! Nikdy nepřekračuju rozsah pipety nahoru ani dolů!!!</a:t>
            </a:r>
          </a:p>
          <a:p>
            <a:pPr marL="171450" indent="-171450"/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Před pipetováním musíme na pipetu nasadit příslušnou </a:t>
            </a:r>
            <a:r>
              <a:rPr lang="cs-CZ" sz="2000" b="1" dirty="0">
                <a:solidFill>
                  <a:srgbClr val="FF0000"/>
                </a:solidFill>
              </a:rPr>
              <a:t>špičku</a:t>
            </a:r>
            <a:r>
              <a:rPr lang="cs-CZ" sz="2000" dirty="0"/>
              <a:t> (dle objemového rozsahu pipety).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Vždy používám novou </a:t>
            </a:r>
            <a:r>
              <a:rPr lang="cs-CZ" sz="2000" dirty="0">
                <a:solidFill>
                  <a:srgbClr val="FF0000"/>
                </a:solidFill>
              </a:rPr>
              <a:t>sterilní špičku.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Pokud opakovaně pipetuju tentýž roztok, ponechám na pipetě po celou dobu práce tutéž špičku.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K odhazování špiček slouží tlačítko na boční straně pipety.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endParaRPr lang="cs-CZ" sz="1200" dirty="0"/>
          </a:p>
          <a:p>
            <a:pPr marL="171450" indent="-171450">
              <a:buFont typeface="Arial" pitchFamily="34" charset="0"/>
              <a:buChar char="•"/>
            </a:pPr>
            <a:endParaRPr lang="cs-CZ" sz="1200" dirty="0"/>
          </a:p>
          <a:p>
            <a:endParaRPr lang="cs-CZ" sz="12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F820FA-01FC-4FB4-B361-76CF34534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124744"/>
            <a:ext cx="2927784" cy="486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008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Práce s mikropipetou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9376" y="980728"/>
            <a:ext cx="68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Postup: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2000" dirty="0"/>
              <a:t>Na pipetě nastavím požadovaný objem. Vodorovná čára na displeji značí desetinnou čárku. </a:t>
            </a:r>
          </a:p>
          <a:p>
            <a:pPr marL="179388" indent="-179388"/>
            <a:endParaRPr lang="cs-CZ" sz="20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Nasadím špičku na pipetu (důkladně utěsním) – </a:t>
            </a:r>
            <a:r>
              <a:rPr lang="cs-CZ" sz="2000" dirty="0">
                <a:solidFill>
                  <a:srgbClr val="FF0000"/>
                </a:solidFill>
              </a:rPr>
              <a:t>ne rukama!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Pipetu uchopím tak, abych si o ukazováček podepřel/a držák a palcem tak mohl/a pracovat s dvoupolohovým ovladačem.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Nasátí:</a:t>
            </a:r>
            <a:r>
              <a:rPr lang="cs-CZ" sz="2000" dirty="0"/>
              <a:t> ovladač stlačím do polohy </a:t>
            </a:r>
            <a:r>
              <a:rPr lang="cs-CZ" sz="2000" dirty="0">
                <a:solidFill>
                  <a:srgbClr val="FF0000"/>
                </a:solidFill>
              </a:rPr>
              <a:t>„1“ </a:t>
            </a:r>
            <a:r>
              <a:rPr lang="cs-CZ" sz="2000" dirty="0"/>
              <a:t>(špička je ve vzduchu),  ponořím do roztoku a </a:t>
            </a:r>
            <a:r>
              <a:rPr lang="cs-CZ" sz="2000" dirty="0">
                <a:solidFill>
                  <a:srgbClr val="FF0000"/>
                </a:solidFill>
              </a:rPr>
              <a:t>pomalu</a:t>
            </a:r>
            <a:r>
              <a:rPr lang="cs-CZ" sz="2000" dirty="0"/>
              <a:t> pustím.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>
                <a:solidFill>
                  <a:srgbClr val="00B050"/>
                </a:solidFill>
              </a:rPr>
              <a:t>Vypuštění:</a:t>
            </a:r>
            <a:r>
              <a:rPr lang="cs-CZ" sz="2000" dirty="0"/>
              <a:t> pipetu ponořím do roztoku, kam chci pipetovanou látku přidat. Vypustím roztok stlačením ovladače do polohy „1“, dokončím stlačením do polohy </a:t>
            </a:r>
            <a:r>
              <a:rPr lang="cs-CZ" sz="2000" dirty="0">
                <a:solidFill>
                  <a:srgbClr val="FF0000"/>
                </a:solidFill>
              </a:rPr>
              <a:t>„2“</a:t>
            </a:r>
            <a:r>
              <a:rPr lang="cs-CZ" sz="2000" dirty="0"/>
              <a:t> a vyjmutím špičky z roztoku (stále v poloze „2“).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2000" dirty="0"/>
              <a:t>Ovladač pustím, špičku vyhodím.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6"/>
          <a:stretch/>
        </p:blipFill>
        <p:spPr bwMode="auto">
          <a:xfrm>
            <a:off x="8004613" y="1357866"/>
            <a:ext cx="3024336" cy="234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 descr="Obsah obrázku držení, interiér, osoba, zeď&#10;&#10;Popis byl vytvořen automaticky">
            <a:extLst>
              <a:ext uri="{FF2B5EF4-FFF2-40B4-BE49-F238E27FC236}">
                <a16:creationId xmlns:a16="http://schemas.microsoft.com/office/drawing/2014/main" id="{03D16992-4664-4752-AE9D-DDF24C0E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56" y="4077072"/>
            <a:ext cx="4343730" cy="227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008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FUCK THE CELL CYCLE. Just Kidding the test is next week... - shit papers |  Meme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FUCK THE CELL CYCLE. Just Kidding the test is next week... - shit papers |  Meme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FUCK THE CELL CYCLE. Just Kidding the test is next week... - shit papers |  Meme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5" y="332656"/>
            <a:ext cx="464981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41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980728"/>
            <a:ext cx="6048672" cy="58772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000" b="1" dirty="0" smtClean="0"/>
              <a:t>Genetická variabilita  </a:t>
            </a:r>
            <a:r>
              <a:rPr lang="cs-CZ" sz="4000" b="1" dirty="0" err="1" smtClean="0"/>
              <a:t>vs</a:t>
            </a:r>
            <a:r>
              <a:rPr lang="cs-CZ" sz="4000" b="1" dirty="0" smtClean="0"/>
              <a:t> Genetická diverzita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u="sng" dirty="0"/>
              <a:t>Genetická variabilita </a:t>
            </a:r>
            <a:r>
              <a:rPr lang="cs-CZ" dirty="0" smtClean="0"/>
              <a:t>- </a:t>
            </a:r>
            <a:r>
              <a:rPr lang="cs-CZ" dirty="0"/>
              <a:t>v populacích, když se vyskytuje více než jedna alela v </a:t>
            </a:r>
            <a:r>
              <a:rPr lang="cs-CZ" dirty="0" err="1" smtClean="0"/>
              <a:t>lokusu</a:t>
            </a:r>
            <a:r>
              <a:rPr lang="cs-CZ" dirty="0" smtClean="0"/>
              <a:t> – čím variabilnější – rychleji se vyvíjí a lépe přežívá</a:t>
            </a:r>
          </a:p>
          <a:p>
            <a:pPr>
              <a:lnSpc>
                <a:spcPct val="120000"/>
              </a:lnSpc>
            </a:pPr>
            <a:r>
              <a:rPr lang="cs-CZ" u="sng" dirty="0" smtClean="0"/>
              <a:t>Genetická diverzita </a:t>
            </a:r>
            <a:r>
              <a:rPr lang="cs-CZ" dirty="0" smtClean="0"/>
              <a:t>– různost mezi organismy (</a:t>
            </a:r>
            <a:r>
              <a:rPr lang="cs-CZ" dirty="0" err="1" smtClean="0"/>
              <a:t>genet</a:t>
            </a:r>
            <a:r>
              <a:rPr lang="cs-CZ" dirty="0" smtClean="0"/>
              <a:t>. fixovaná) –nutná podmínka života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Vznik </a:t>
            </a:r>
            <a:r>
              <a:rPr lang="cs-CZ" dirty="0"/>
              <a:t>nových alel – mutací (</a:t>
            </a:r>
            <a:r>
              <a:rPr lang="cs-CZ" u="sng" dirty="0"/>
              <a:t>spontánní </a:t>
            </a:r>
            <a:r>
              <a:rPr lang="cs-CZ" dirty="0"/>
              <a:t>x indukovaná) </a:t>
            </a:r>
            <a:r>
              <a:rPr lang="cs-CZ" dirty="0" smtClean="0"/>
              <a:t>četnost </a:t>
            </a:r>
            <a:r>
              <a:rPr lang="cs-CZ" dirty="0"/>
              <a:t>menší než alely původní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b="1" dirty="0">
                <a:solidFill>
                  <a:srgbClr val="0000CC"/>
                </a:solidFill>
              </a:rPr>
              <a:t>Polymorfismus x fixace </a:t>
            </a:r>
            <a:r>
              <a:rPr lang="cs-CZ" b="1" dirty="0" smtClean="0">
                <a:solidFill>
                  <a:srgbClr val="0000CC"/>
                </a:solidFill>
              </a:rPr>
              <a:t>alely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u="sng" dirty="0">
                <a:solidFill>
                  <a:srgbClr val="FF00FF"/>
                </a:solidFill>
              </a:rPr>
              <a:t>Alely s nulovým nebo negativním vlivem na fitness  - </a:t>
            </a:r>
            <a:r>
              <a:rPr lang="cs-CZ" dirty="0"/>
              <a:t>minimální šance na zachování v dostatečně velké </a:t>
            </a:r>
            <a:r>
              <a:rPr lang="cs-CZ" b="1" dirty="0" err="1"/>
              <a:t>panmiktické</a:t>
            </a:r>
            <a:r>
              <a:rPr lang="cs-CZ" b="1" dirty="0"/>
              <a:t> populac</a:t>
            </a:r>
            <a:r>
              <a:rPr lang="cs-CZ" dirty="0"/>
              <a:t>i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b="1" dirty="0" smtClean="0"/>
              <a:t>Výjimka </a:t>
            </a:r>
            <a:r>
              <a:rPr lang="cs-CZ" dirty="0" smtClean="0"/>
              <a:t>- změna </a:t>
            </a:r>
            <a:r>
              <a:rPr lang="cs-CZ" dirty="0"/>
              <a:t>okolních podmínek změní vliv jednotlivých alel na fitness -vymizení nově nevýhodných alel); v malých populacích - větší šance, fixace -genetický drift nebo efekt hrdla </a:t>
            </a:r>
            <a:r>
              <a:rPr lang="cs-CZ" dirty="0" smtClean="0"/>
              <a:t>lahve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Nové alely se ve větších populacích časem zafixují</a:t>
            </a:r>
            <a:r>
              <a:rPr lang="cs-CZ" dirty="0"/>
              <a:t>, pokud se jim podaří přestát první období, kdy je jich velmi málo a kdy jim hrozí vymizení z důvodu prosté smůly.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U různých populací téhož druhu mohou být různé poměry zastoupení mezi jednotlivými alelami.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U malých </a:t>
            </a:r>
            <a:r>
              <a:rPr lang="cs-CZ" dirty="0"/>
              <a:t>oddělených populací </a:t>
            </a:r>
            <a:r>
              <a:rPr lang="cs-CZ" dirty="0" smtClean="0"/>
              <a:t>nebo </a:t>
            </a:r>
            <a:r>
              <a:rPr lang="cs-CZ" dirty="0"/>
              <a:t>kdy je vliv alely na vnější znaky u různých populací </a:t>
            </a:r>
            <a:r>
              <a:rPr lang="cs-CZ" dirty="0" smtClean="0"/>
              <a:t>různý - </a:t>
            </a:r>
            <a:r>
              <a:rPr lang="cs-CZ" dirty="0"/>
              <a:t>výskyt alely pro srpkovitou anemii</a:t>
            </a:r>
            <a:r>
              <a:rPr lang="cs-CZ" dirty="0" smtClean="0"/>
              <a:t>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Genetická variabilita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38" y="908720"/>
            <a:ext cx="5756546" cy="17876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972654" y="6299582"/>
            <a:ext cx="400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 </a:t>
            </a:r>
            <a:r>
              <a:rPr lang="en-US" sz="1200" dirty="0" smtClean="0"/>
              <a:t>381 </a:t>
            </a:r>
            <a:r>
              <a:rPr lang="cs-CZ" sz="1200" dirty="0" smtClean="0"/>
              <a:t>párů: </a:t>
            </a:r>
            <a:r>
              <a:rPr lang="en-US" sz="1200" dirty="0" smtClean="0"/>
              <a:t>38  genetic</a:t>
            </a:r>
            <a:r>
              <a:rPr lang="cs-CZ" sz="1200" dirty="0" err="1" smtClean="0"/>
              <a:t>ky</a:t>
            </a:r>
            <a:r>
              <a:rPr lang="cs-CZ" sz="1200" dirty="0" smtClean="0"/>
              <a:t> identických</a:t>
            </a:r>
            <a:r>
              <a:rPr lang="en-US" sz="1200" dirty="0" smtClean="0"/>
              <a:t> 39 </a:t>
            </a:r>
            <a:r>
              <a:rPr lang="cs-CZ" sz="1200" dirty="0" smtClean="0"/>
              <a:t>více než </a:t>
            </a:r>
            <a:r>
              <a:rPr lang="en-US" sz="1200" dirty="0" smtClean="0"/>
              <a:t>100</a:t>
            </a:r>
            <a:r>
              <a:rPr lang="cs-CZ" sz="1200" dirty="0" smtClean="0"/>
              <a:t> změn</a:t>
            </a:r>
            <a:endParaRPr lang="cs-CZ" sz="1200" b="1" dirty="0">
              <a:solidFill>
                <a:srgbClr val="0000CC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2696407"/>
            <a:ext cx="3759480" cy="35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196752"/>
            <a:ext cx="7416824" cy="5544616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err="1" smtClean="0"/>
              <a:t>Polymor</a:t>
            </a:r>
            <a:r>
              <a:rPr lang="cs-CZ" b="1" dirty="0" err="1" smtClean="0"/>
              <a:t>fní</a:t>
            </a:r>
            <a:r>
              <a:rPr lang="cs-CZ" b="1" dirty="0" smtClean="0"/>
              <a:t> znaky</a:t>
            </a:r>
            <a:r>
              <a:rPr lang="cs-CZ" dirty="0" smtClean="0"/>
              <a:t>: barva očí, vlasů, kůže, ABO</a:t>
            </a:r>
          </a:p>
          <a:p>
            <a:r>
              <a:rPr lang="cs-CZ" b="1" dirty="0" smtClean="0"/>
              <a:t>M</a:t>
            </a:r>
            <a:r>
              <a:rPr lang="en-US" b="1" dirty="0" err="1" smtClean="0"/>
              <a:t>onomor</a:t>
            </a:r>
            <a:r>
              <a:rPr lang="cs-CZ" b="1" dirty="0" err="1" smtClean="0"/>
              <a:t>fní</a:t>
            </a:r>
            <a:r>
              <a:rPr lang="en-US" b="1" dirty="0" smtClean="0"/>
              <a:t> </a:t>
            </a:r>
            <a:r>
              <a:rPr lang="cs-CZ" b="1" dirty="0" smtClean="0"/>
              <a:t>znaky: </a:t>
            </a:r>
            <a:r>
              <a:rPr lang="cs-CZ" dirty="0" smtClean="0"/>
              <a:t>jedna alela je fixovaná, všichni jedinci exprimují stejný fenotyp pro  daný znak (jsou homozygoti)</a:t>
            </a:r>
          </a:p>
          <a:p>
            <a:r>
              <a:rPr lang="cs-CZ" dirty="0" smtClean="0"/>
              <a:t>Mezi</a:t>
            </a:r>
            <a:r>
              <a:rPr lang="en-US" dirty="0" smtClean="0"/>
              <a:t> </a:t>
            </a:r>
            <a:r>
              <a:rPr lang="en-US" dirty="0"/>
              <a:t>&gt; 20,000 </a:t>
            </a:r>
            <a:r>
              <a:rPr lang="en-US" dirty="0" smtClean="0"/>
              <a:t>genes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nejvíce polymorfní:</a:t>
            </a:r>
            <a:r>
              <a:rPr lang="en-US" dirty="0" smtClean="0"/>
              <a:t> </a:t>
            </a:r>
            <a:r>
              <a:rPr lang="en-US" dirty="0"/>
              <a:t>beta </a:t>
            </a:r>
            <a:r>
              <a:rPr lang="en-US" dirty="0" err="1"/>
              <a:t>haemoglobin</a:t>
            </a:r>
            <a:r>
              <a:rPr lang="en-US" dirty="0"/>
              <a:t> (</a:t>
            </a:r>
            <a:r>
              <a:rPr lang="en-US" dirty="0" smtClean="0"/>
              <a:t>HBB)</a:t>
            </a:r>
            <a:r>
              <a:rPr lang="cs-CZ" dirty="0" smtClean="0"/>
              <a:t>- </a:t>
            </a:r>
            <a:r>
              <a:rPr lang="en-US" dirty="0" smtClean="0"/>
              <a:t>176 SNVs</a:t>
            </a:r>
            <a:r>
              <a:rPr lang="cs-CZ" dirty="0" smtClean="0"/>
              <a:t> </a:t>
            </a:r>
            <a:r>
              <a:rPr lang="en-US" dirty="0" smtClean="0"/>
              <a:t>per </a:t>
            </a:r>
            <a:r>
              <a:rPr lang="en-US" dirty="0" err="1"/>
              <a:t>kilobase</a:t>
            </a:r>
            <a:r>
              <a:rPr lang="en-US" dirty="0"/>
              <a:t> (kb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single </a:t>
            </a:r>
            <a:r>
              <a:rPr lang="cs-CZ" dirty="0" err="1"/>
              <a:t>nucleotide</a:t>
            </a:r>
            <a:r>
              <a:rPr lang="cs-CZ" dirty="0"/>
              <a:t> </a:t>
            </a:r>
            <a:r>
              <a:rPr lang="cs-CZ" dirty="0" err="1"/>
              <a:t>polymorphisms</a:t>
            </a:r>
            <a:r>
              <a:rPr lang="cs-CZ" dirty="0"/>
              <a:t> (</a:t>
            </a:r>
            <a:r>
              <a:rPr lang="cs-CZ" dirty="0" err="1"/>
              <a:t>SNPs</a:t>
            </a:r>
            <a:r>
              <a:rPr lang="cs-CZ" dirty="0"/>
              <a:t>)</a:t>
            </a:r>
          </a:p>
          <a:p>
            <a:r>
              <a:rPr lang="cs-CZ" dirty="0" err="1"/>
              <a:t>small-scale</a:t>
            </a:r>
            <a:r>
              <a:rPr lang="cs-CZ" dirty="0"/>
              <a:t> </a:t>
            </a:r>
            <a:r>
              <a:rPr lang="cs-CZ" dirty="0" err="1" smtClean="0"/>
              <a:t>insertions</a:t>
            </a:r>
            <a:r>
              <a:rPr lang="cs-CZ" dirty="0" smtClean="0"/>
              <a:t>/</a:t>
            </a:r>
            <a:r>
              <a:rPr lang="cs-CZ" dirty="0" err="1" smtClean="0"/>
              <a:t>deletions</a:t>
            </a:r>
            <a:endParaRPr lang="cs-CZ" dirty="0"/>
          </a:p>
          <a:p>
            <a:r>
              <a:rPr lang="cs-CZ" dirty="0" err="1"/>
              <a:t>polymorphic</a:t>
            </a:r>
            <a:r>
              <a:rPr lang="cs-CZ" dirty="0"/>
              <a:t> </a:t>
            </a:r>
            <a:r>
              <a:rPr lang="cs-CZ" dirty="0" err="1"/>
              <a:t>repetitive</a:t>
            </a:r>
            <a:r>
              <a:rPr lang="cs-CZ" dirty="0"/>
              <a:t> </a:t>
            </a:r>
            <a:r>
              <a:rPr lang="cs-CZ" dirty="0" err="1" smtClean="0"/>
              <a:t>elements</a:t>
            </a:r>
            <a:endParaRPr lang="cs-CZ" dirty="0"/>
          </a:p>
          <a:p>
            <a:r>
              <a:rPr lang="cs-CZ" dirty="0" err="1"/>
              <a:t>microsatellite</a:t>
            </a:r>
            <a:r>
              <a:rPr lang="cs-CZ" dirty="0"/>
              <a:t> </a:t>
            </a:r>
            <a:r>
              <a:rPr lang="cs-CZ" dirty="0" err="1" smtClean="0"/>
              <a:t>variation</a:t>
            </a:r>
            <a:endParaRPr lang="cs-CZ" dirty="0"/>
          </a:p>
          <a:p>
            <a:endParaRPr lang="cs-CZ" dirty="0" smtClean="0"/>
          </a:p>
          <a:p>
            <a:r>
              <a:rPr lang="cs-CZ" b="1" u="sng" dirty="0" smtClean="0"/>
              <a:t>SNP </a:t>
            </a:r>
            <a:r>
              <a:rPr lang="cs-CZ" b="1" u="sng" dirty="0"/>
              <a:t>(Single </a:t>
            </a:r>
            <a:r>
              <a:rPr lang="cs-CZ" b="1" u="sng" dirty="0" err="1"/>
              <a:t>nucleotide</a:t>
            </a:r>
            <a:r>
              <a:rPr lang="cs-CZ" b="1" u="sng" dirty="0"/>
              <a:t> </a:t>
            </a:r>
            <a:r>
              <a:rPr lang="cs-CZ" b="1" u="sng" dirty="0" err="1"/>
              <a:t>polymorphism</a:t>
            </a:r>
            <a:r>
              <a:rPr lang="cs-CZ" b="1" u="sng" dirty="0"/>
              <a:t>) - </a:t>
            </a:r>
            <a:r>
              <a:rPr lang="cs-CZ" dirty="0"/>
              <a:t>polymorfizmus jediného</a:t>
            </a:r>
            <a:br>
              <a:rPr lang="cs-CZ" dirty="0"/>
            </a:br>
            <a:r>
              <a:rPr lang="cs-CZ" dirty="0"/>
              <a:t>nukleotidu); představuje </a:t>
            </a:r>
            <a:r>
              <a:rPr lang="cs-CZ" dirty="0">
                <a:solidFill>
                  <a:srgbClr val="FF00FF"/>
                </a:solidFill>
              </a:rPr>
              <a:t>nejčastější formu polymorfizmu </a:t>
            </a:r>
            <a:r>
              <a:rPr lang="cs-CZ" dirty="0"/>
              <a:t>v lidském</a:t>
            </a:r>
            <a:br>
              <a:rPr lang="cs-CZ" dirty="0"/>
            </a:br>
            <a:r>
              <a:rPr lang="cs-CZ" dirty="0"/>
              <a:t>genomu, vyskytující se asi jedenkrát na 1000 </a:t>
            </a:r>
            <a:r>
              <a:rPr lang="cs-CZ" dirty="0" smtClean="0"/>
              <a:t>bází, </a:t>
            </a:r>
            <a:endParaRPr lang="cs-CZ" dirty="0"/>
          </a:p>
          <a:p>
            <a:r>
              <a:rPr lang="cs-CZ" dirty="0"/>
              <a:t>HUGO, 2000 - 1.5 milionu SNP, dnes 9 milionů</a:t>
            </a:r>
          </a:p>
          <a:p>
            <a:r>
              <a:rPr lang="cs-CZ" dirty="0"/>
              <a:t>SNP se vyskytují v nekódujících oblastech častěji</a:t>
            </a:r>
          </a:p>
          <a:p>
            <a:r>
              <a:rPr lang="cs-CZ" b="1" u="sng" dirty="0" smtClean="0"/>
              <a:t>SNV- </a:t>
            </a:r>
            <a:r>
              <a:rPr lang="cs-CZ" b="1" u="sng" dirty="0" err="1"/>
              <a:t>jednonukleotidová</a:t>
            </a:r>
            <a:r>
              <a:rPr lang="cs-CZ" b="1" u="sng" dirty="0"/>
              <a:t> varianta </a:t>
            </a:r>
            <a:r>
              <a:rPr lang="cs-CZ" dirty="0"/>
              <a:t>-změna v jediném</a:t>
            </a:r>
            <a:br>
              <a:rPr lang="cs-CZ" dirty="0"/>
            </a:br>
            <a:r>
              <a:rPr lang="cs-CZ" dirty="0"/>
              <a:t>nukleotidu </a:t>
            </a:r>
            <a:r>
              <a:rPr lang="cs-CZ" dirty="0">
                <a:solidFill>
                  <a:srgbClr val="FF00FF"/>
                </a:solidFill>
              </a:rPr>
              <a:t>nezávisle na frekvenci výskytu v populaci </a:t>
            </a:r>
            <a:r>
              <a:rPr lang="cs-CZ" dirty="0"/>
              <a:t>a tyto varianty</a:t>
            </a:r>
            <a:br>
              <a:rPr lang="cs-CZ" dirty="0"/>
            </a:br>
            <a:r>
              <a:rPr lang="cs-CZ" dirty="0"/>
              <a:t>mohou vzniknout v somatických buňkách. Somatické </a:t>
            </a:r>
            <a:r>
              <a:rPr lang="cs-CZ" dirty="0" err="1"/>
              <a:t>jednonukleotidové</a:t>
            </a:r>
            <a:r>
              <a:rPr lang="cs-CZ" dirty="0"/>
              <a:t> varianty (např. mutace související s rakovinou), mohou být také nazývány "single-</a:t>
            </a:r>
            <a:r>
              <a:rPr lang="cs-CZ" dirty="0" err="1"/>
              <a:t>nucleotide</a:t>
            </a:r>
            <a:r>
              <a:rPr lang="cs-CZ" dirty="0"/>
              <a:t> </a:t>
            </a:r>
            <a:r>
              <a:rPr lang="cs-CZ" dirty="0" err="1"/>
              <a:t>alterations</a:t>
            </a:r>
            <a:r>
              <a:rPr lang="cs-CZ" dirty="0"/>
              <a:t>".</a:t>
            </a:r>
          </a:p>
          <a:p>
            <a:r>
              <a:rPr lang="cs-CZ" dirty="0"/>
              <a:t>Většina genů - 4 </a:t>
            </a:r>
            <a:r>
              <a:rPr lang="en-US" dirty="0"/>
              <a:t>SNVs per </a:t>
            </a:r>
            <a:r>
              <a:rPr lang="en-US" dirty="0" err="1"/>
              <a:t>kilobase</a:t>
            </a:r>
            <a:r>
              <a:rPr lang="cs-CZ" dirty="0"/>
              <a:t>, </a:t>
            </a:r>
            <a:r>
              <a:rPr lang="en-US" dirty="0"/>
              <a:t>~ 97% </a:t>
            </a:r>
            <a:r>
              <a:rPr lang="cs-CZ" dirty="0"/>
              <a:t>genů má alespoň </a:t>
            </a:r>
            <a:r>
              <a:rPr lang="cs-CZ" dirty="0" smtClean="0"/>
              <a:t>1 </a:t>
            </a:r>
            <a:r>
              <a:rPr lang="en-US" dirty="0" smtClean="0"/>
              <a:t>SNV</a:t>
            </a:r>
            <a:r>
              <a:rPr lang="en-US" dirty="0"/>
              <a:t>, 149 gen</a:t>
            </a:r>
            <a:r>
              <a:rPr lang="cs-CZ" dirty="0"/>
              <a:t>ů-bez SNV</a:t>
            </a:r>
            <a:r>
              <a:rPr lang="en-US" dirty="0"/>
              <a:t> </a:t>
            </a:r>
            <a:r>
              <a:rPr lang="cs-CZ" dirty="0"/>
              <a:t>nebo</a:t>
            </a:r>
            <a:r>
              <a:rPr lang="en-US" dirty="0"/>
              <a:t> </a:t>
            </a:r>
            <a:r>
              <a:rPr lang="en-US" dirty="0" smtClean="0"/>
              <a:t>INDEL.15</a:t>
            </a:r>
            <a:endParaRPr lang="cs-CZ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Genetický polymorfismus, SNP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196752"/>
            <a:ext cx="3672408" cy="51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528" y="1052736"/>
            <a:ext cx="7070576" cy="5073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600" b="1" dirty="0" smtClean="0"/>
              <a:t>Mutation </a:t>
            </a:r>
            <a:r>
              <a:rPr lang="en-US" sz="1600" b="1" dirty="0"/>
              <a:t>and polymorphism are two terms used to describe DNA </a:t>
            </a:r>
            <a:r>
              <a:rPr lang="en-US" sz="1600" b="1" dirty="0" smtClean="0"/>
              <a:t>variants</a:t>
            </a:r>
            <a:r>
              <a:rPr lang="cs-CZ" sz="1600" b="1" dirty="0" smtClean="0"/>
              <a:t> 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cs-CZ" sz="1600" b="1" dirty="0" smtClean="0">
                <a:solidFill>
                  <a:srgbClr val="FF00FF"/>
                </a:solidFill>
              </a:rPr>
              <a:t>M</a:t>
            </a:r>
            <a:r>
              <a:rPr lang="en-US" sz="1600" b="1" dirty="0" err="1" smtClean="0">
                <a:solidFill>
                  <a:srgbClr val="FF00FF"/>
                </a:solidFill>
              </a:rPr>
              <a:t>utation</a:t>
            </a:r>
            <a:r>
              <a:rPr lang="en-US" sz="1600" b="1" dirty="0" smtClean="0">
                <a:solidFill>
                  <a:srgbClr val="FF00FF"/>
                </a:solidFill>
              </a:rPr>
              <a:t> </a:t>
            </a:r>
            <a:r>
              <a:rPr lang="en-US" sz="1600" dirty="0"/>
              <a:t>refers to a DNA </a:t>
            </a:r>
            <a:r>
              <a:rPr lang="en-US" sz="1600" dirty="0" smtClean="0"/>
              <a:t>variant</a:t>
            </a:r>
            <a:r>
              <a:rPr lang="cs-CZ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a particular </a:t>
            </a:r>
            <a:r>
              <a:rPr lang="en-US" sz="1600" u="sng" dirty="0"/>
              <a:t>individual </a:t>
            </a:r>
            <a:endParaRPr lang="cs-CZ" sz="1600" u="sng" dirty="0" smtClean="0"/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FF"/>
                </a:solidFill>
              </a:rPr>
              <a:t>P</a:t>
            </a:r>
            <a:r>
              <a:rPr lang="en-US" sz="1600" b="1" dirty="0" err="1" smtClean="0">
                <a:solidFill>
                  <a:srgbClr val="FF00FF"/>
                </a:solidFill>
              </a:rPr>
              <a:t>olymorphism</a:t>
            </a:r>
            <a:r>
              <a:rPr lang="en-US" sz="1600" b="1" dirty="0" smtClean="0">
                <a:solidFill>
                  <a:srgbClr val="FF00FF"/>
                </a:solidFill>
              </a:rPr>
              <a:t> </a:t>
            </a:r>
            <a:r>
              <a:rPr lang="en-US" sz="1600" dirty="0"/>
              <a:t>refers to DNA </a:t>
            </a:r>
            <a:r>
              <a:rPr lang="en-US" sz="1600" dirty="0" smtClean="0"/>
              <a:t>variants</a:t>
            </a:r>
            <a:r>
              <a:rPr lang="cs-CZ" sz="1600" dirty="0" smtClean="0"/>
              <a:t> </a:t>
            </a:r>
            <a:r>
              <a:rPr lang="en-US" sz="1600" dirty="0" smtClean="0"/>
              <a:t>within </a:t>
            </a:r>
            <a:r>
              <a:rPr lang="en-US" sz="1600" dirty="0"/>
              <a:t>a </a:t>
            </a:r>
            <a:r>
              <a:rPr lang="en-US" sz="1600" u="sng" dirty="0"/>
              <a:t>population. </a:t>
            </a:r>
            <a:endParaRPr lang="cs-CZ" sz="1600" u="sng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en-US" sz="1600" b="1" dirty="0" smtClean="0"/>
              <a:t>The </a:t>
            </a:r>
            <a:r>
              <a:rPr lang="en-US" sz="1600" b="1" dirty="0"/>
              <a:t>main difference between mutation </a:t>
            </a:r>
            <a:r>
              <a:rPr lang="en-US" sz="1600" b="1" dirty="0" smtClean="0"/>
              <a:t>and</a:t>
            </a:r>
            <a:r>
              <a:rPr lang="cs-CZ" sz="1600" b="1" dirty="0" smtClean="0"/>
              <a:t> </a:t>
            </a:r>
            <a:r>
              <a:rPr lang="en-US" sz="1600" b="1" dirty="0" smtClean="0"/>
              <a:t>polymorphism</a:t>
            </a:r>
            <a:r>
              <a:rPr lang="cs-CZ" sz="1600" b="1" dirty="0" smtClean="0"/>
              <a:t>: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FF00FF"/>
                </a:solidFill>
              </a:rPr>
              <a:t>M</a:t>
            </a:r>
            <a:r>
              <a:rPr lang="en-US" sz="1600" b="1" dirty="0" err="1" smtClean="0">
                <a:solidFill>
                  <a:srgbClr val="FF00FF"/>
                </a:solidFill>
              </a:rPr>
              <a:t>utation</a:t>
            </a:r>
            <a:r>
              <a:rPr lang="en-US" sz="1600" dirty="0" smtClean="0"/>
              <a:t> </a:t>
            </a:r>
            <a:r>
              <a:rPr lang="en-US" sz="1600" dirty="0"/>
              <a:t>is a change in a DNA sequence of </a:t>
            </a:r>
            <a:r>
              <a:rPr lang="en-US" sz="1600" dirty="0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genome </a:t>
            </a:r>
            <a:r>
              <a:rPr lang="en-US" sz="1600" dirty="0"/>
              <a:t>of a particular organism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b="1" dirty="0">
                <a:solidFill>
                  <a:srgbClr val="FF00FF"/>
                </a:solidFill>
              </a:rPr>
              <a:t>P</a:t>
            </a:r>
            <a:r>
              <a:rPr lang="en-US" sz="1600" b="1" dirty="0" err="1" smtClean="0">
                <a:solidFill>
                  <a:srgbClr val="FF00FF"/>
                </a:solidFill>
              </a:rPr>
              <a:t>olymorphism</a:t>
            </a:r>
            <a:r>
              <a:rPr lang="en-US" sz="1600" b="1" dirty="0" smtClean="0">
                <a:solidFill>
                  <a:srgbClr val="FF00FF"/>
                </a:solidFill>
              </a:rPr>
              <a:t> </a:t>
            </a:r>
            <a:r>
              <a:rPr lang="en-US" sz="1600" b="1" dirty="0"/>
              <a:t>i</a:t>
            </a:r>
            <a:r>
              <a:rPr lang="en-US" sz="1600" dirty="0"/>
              <a:t>s a </a:t>
            </a:r>
            <a:r>
              <a:rPr lang="en-US" sz="1600" dirty="0" smtClean="0"/>
              <a:t>mutation</a:t>
            </a:r>
            <a:r>
              <a:rPr lang="cs-CZ" sz="1600" dirty="0" smtClean="0"/>
              <a:t> </a:t>
            </a:r>
            <a:r>
              <a:rPr lang="en-US" sz="1600" dirty="0" smtClean="0"/>
              <a:t>that </a:t>
            </a:r>
            <a:r>
              <a:rPr lang="en-US" sz="1600" dirty="0"/>
              <a:t>occurs in more than 1% of a particular </a:t>
            </a:r>
            <a:r>
              <a:rPr lang="cs-CZ" sz="1600" dirty="0" smtClean="0"/>
              <a:t> p</a:t>
            </a:r>
            <a:r>
              <a:rPr lang="en-US" sz="1600" dirty="0" err="1" smtClean="0"/>
              <a:t>opulation</a:t>
            </a:r>
            <a:r>
              <a:rPr lang="cs-CZ" sz="1600" dirty="0" smtClean="0"/>
              <a:t> (</a:t>
            </a:r>
            <a:r>
              <a:rPr lang="en-US" sz="1600" u="sng" dirty="0" smtClean="0"/>
              <a:t>minor </a:t>
            </a:r>
            <a:r>
              <a:rPr lang="en-US" sz="1600" u="sng" dirty="0"/>
              <a:t>allele frequency of a particular allele in the </a:t>
            </a:r>
            <a:r>
              <a:rPr lang="en-US" sz="1600" u="sng" dirty="0" smtClean="0"/>
              <a:t>population</a:t>
            </a:r>
            <a:r>
              <a:rPr lang="cs-CZ" sz="1600" u="sng" dirty="0" smtClean="0"/>
              <a:t> </a:t>
            </a:r>
            <a:r>
              <a:rPr lang="en-US" sz="1600" u="sng" dirty="0" smtClean="0"/>
              <a:t>is </a:t>
            </a:r>
            <a:r>
              <a:rPr lang="en-US" sz="1600" u="sng" dirty="0"/>
              <a:t>more than 1</a:t>
            </a:r>
            <a:r>
              <a:rPr lang="en-US" sz="1600" u="sng" dirty="0" smtClean="0"/>
              <a:t>%</a:t>
            </a:r>
            <a:r>
              <a:rPr lang="cs-CZ" sz="1600" u="sng" dirty="0" smtClean="0"/>
              <a:t>)</a:t>
            </a:r>
          </a:p>
          <a:p>
            <a:pPr marL="0" indent="0">
              <a:buNone/>
            </a:pPr>
            <a:endParaRPr lang="cs-CZ" sz="1600" u="sng" dirty="0" smtClean="0"/>
          </a:p>
          <a:p>
            <a:pPr marL="0" indent="0">
              <a:buNone/>
            </a:pPr>
            <a:r>
              <a:rPr lang="en-US" sz="1600" b="1" dirty="0"/>
              <a:t>Mutation is an alteration of the nucleotide sequence of a gene. If a</a:t>
            </a:r>
            <a:br>
              <a:rPr lang="en-US" sz="1600" b="1" dirty="0"/>
            </a:br>
            <a:r>
              <a:rPr lang="en-US" sz="1600" b="1" dirty="0"/>
              <a:t>mutation occurs in a population with a frequency of more than 1%, the</a:t>
            </a:r>
            <a:br>
              <a:rPr lang="en-US" sz="1600" b="1" dirty="0"/>
            </a:br>
            <a:r>
              <a:rPr lang="en-US" sz="1600" b="1" dirty="0"/>
              <a:t>mutation is called a polymorphism. </a:t>
            </a:r>
            <a:endParaRPr lang="cs-CZ" sz="1600" b="1" dirty="0" smtClean="0"/>
          </a:p>
          <a:p>
            <a:pPr marL="0" indent="0">
              <a:buNone/>
            </a:pPr>
            <a:r>
              <a:rPr lang="en-US" sz="1200" b="1" u="sng" dirty="0"/>
              <a:t/>
            </a:r>
            <a:br>
              <a:rPr lang="en-US" sz="1200" b="1" u="sng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534528" y="274638"/>
            <a:ext cx="11178096" cy="63408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polymorfismus </a:t>
            </a:r>
            <a:r>
              <a:rPr lang="cs-CZ" sz="4000" b="1" dirty="0" err="1" smtClean="0">
                <a:solidFill>
                  <a:schemeClr val="bg1"/>
                </a:solidFill>
              </a:rPr>
              <a:t>vs</a:t>
            </a:r>
            <a:r>
              <a:rPr lang="cs-CZ" sz="4000" b="1" dirty="0" smtClean="0">
                <a:solidFill>
                  <a:schemeClr val="bg1"/>
                </a:solidFill>
              </a:rPr>
              <a:t> mutace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901609"/>
            <a:ext cx="4052368" cy="59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89776" y="1703481"/>
            <a:ext cx="3902224" cy="4165923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PCR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Real-</a:t>
            </a:r>
            <a:r>
              <a:rPr lang="cs-CZ" dirty="0" err="1" smtClean="0">
                <a:solidFill>
                  <a:srgbClr val="00B050"/>
                </a:solidFill>
              </a:rPr>
              <a:t>time</a:t>
            </a:r>
            <a:r>
              <a:rPr lang="cs-CZ" dirty="0" smtClean="0">
                <a:solidFill>
                  <a:srgbClr val="00B050"/>
                </a:solidFill>
              </a:rPr>
              <a:t> PCR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Restrikční analýza</a:t>
            </a:r>
          </a:p>
          <a:p>
            <a:r>
              <a:rPr lang="cs-CZ" dirty="0" err="1" smtClean="0">
                <a:solidFill>
                  <a:srgbClr val="00B050"/>
                </a:solidFill>
              </a:rPr>
              <a:t>Sekvenování</a:t>
            </a:r>
            <a:endParaRPr lang="cs-CZ" dirty="0" smtClean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bg1"/>
                </a:solidFill>
              </a:rPr>
              <a:t>Metody molekulární biologie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6456" y="1025787"/>
            <a:ext cx="104480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Manipulace </a:t>
            </a:r>
            <a:r>
              <a:rPr lang="cs-CZ" sz="1600" b="1" dirty="0">
                <a:solidFill>
                  <a:srgbClr val="00B050"/>
                </a:solidFill>
              </a:rPr>
              <a:t>s </a:t>
            </a:r>
            <a:r>
              <a:rPr lang="cs-CZ" sz="1600" b="1" dirty="0" smtClean="0">
                <a:solidFill>
                  <a:srgbClr val="00B050"/>
                </a:solidFill>
              </a:rPr>
              <a:t>NK </a:t>
            </a:r>
          </a:p>
          <a:p>
            <a:r>
              <a:rPr lang="cs-CZ" sz="1600" u="sng" dirty="0" smtClean="0"/>
              <a:t>Extrakce, Izolace a purifikace</a:t>
            </a:r>
          </a:p>
          <a:p>
            <a:r>
              <a:rPr lang="cs-CZ" sz="1600" u="sng" dirty="0"/>
              <a:t>Detekce a kvantifikace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spektrofotometrie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gelová </a:t>
            </a:r>
            <a:r>
              <a:rPr lang="cs-CZ" sz="1600" dirty="0" err="1"/>
              <a:t>alektroforéza</a:t>
            </a:r>
            <a:endParaRPr lang="cs-CZ" sz="1600" dirty="0"/>
          </a:p>
          <a:p>
            <a:r>
              <a:rPr lang="cs-CZ" sz="1600" u="sng" dirty="0" smtClean="0"/>
              <a:t>Amplifikace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klonování </a:t>
            </a:r>
            <a:r>
              <a:rPr lang="cs-CZ" sz="1600" dirty="0"/>
              <a:t>DNA molekul v </a:t>
            </a:r>
            <a:r>
              <a:rPr lang="cs-CZ" sz="1600" dirty="0" err="1" smtClean="0"/>
              <a:t>plasmidech</a:t>
            </a:r>
            <a:r>
              <a:rPr lang="cs-CZ" sz="1600" dirty="0" smtClean="0"/>
              <a:t> (restrikční enzymy)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polymerasová</a:t>
            </a:r>
            <a:r>
              <a:rPr lang="cs-CZ" sz="1600" dirty="0" smtClean="0"/>
              <a:t> </a:t>
            </a:r>
            <a:r>
              <a:rPr lang="cs-CZ" sz="1600" dirty="0"/>
              <a:t>řetězová reakce = </a:t>
            </a:r>
            <a:r>
              <a:rPr lang="cs-CZ" sz="1600" dirty="0" smtClean="0"/>
              <a:t>PCR</a:t>
            </a:r>
          </a:p>
          <a:p>
            <a:r>
              <a:rPr lang="cs-CZ" sz="1600" u="sng" dirty="0" smtClean="0"/>
              <a:t>Přepis </a:t>
            </a:r>
            <a:r>
              <a:rPr lang="cs-CZ" sz="1600" u="sng" dirty="0" err="1"/>
              <a:t>mRNA</a:t>
            </a:r>
            <a:r>
              <a:rPr lang="cs-CZ" sz="1600" u="sng" dirty="0"/>
              <a:t> </a:t>
            </a:r>
            <a:r>
              <a:rPr lang="cs-CZ" sz="1600" u="sng" dirty="0" smtClean="0"/>
              <a:t>do </a:t>
            </a:r>
            <a:r>
              <a:rPr lang="cs-CZ" sz="1600" u="sng" dirty="0" err="1"/>
              <a:t>cDNA</a:t>
            </a:r>
            <a:r>
              <a:rPr lang="cs-CZ" sz="1600" u="sng" dirty="0"/>
              <a:t> (</a:t>
            </a:r>
            <a:r>
              <a:rPr lang="cs-CZ" sz="1600" u="sng" dirty="0" err="1"/>
              <a:t>complementary</a:t>
            </a:r>
            <a:r>
              <a:rPr lang="cs-CZ" sz="1600" u="sng" dirty="0"/>
              <a:t> DNA</a:t>
            </a:r>
            <a:r>
              <a:rPr lang="cs-CZ" sz="1600" u="sng" dirty="0" smtClean="0"/>
              <a:t>) - r</a:t>
            </a:r>
            <a:r>
              <a:rPr lang="cs-CZ" sz="1600" dirty="0" smtClean="0"/>
              <a:t>everzní transkriptáza</a:t>
            </a:r>
          </a:p>
          <a:p>
            <a:r>
              <a:rPr lang="cs-CZ" sz="1600" u="sng" dirty="0" err="1" smtClean="0"/>
              <a:t>Sekvenace</a:t>
            </a:r>
            <a:r>
              <a:rPr lang="cs-CZ" sz="1600" u="sng" dirty="0" smtClean="0"/>
              <a:t> </a:t>
            </a:r>
            <a:r>
              <a:rPr lang="cs-CZ" sz="1600" dirty="0" smtClean="0"/>
              <a:t>– </a:t>
            </a:r>
            <a:r>
              <a:rPr lang="cs-CZ" sz="1600" dirty="0" err="1" smtClean="0"/>
              <a:t>celogenomové</a:t>
            </a:r>
            <a:r>
              <a:rPr lang="cs-CZ" sz="1600" dirty="0" smtClean="0"/>
              <a:t> studie (</a:t>
            </a:r>
            <a:r>
              <a:rPr lang="cs-CZ" sz="1600" dirty="0"/>
              <a:t>DNA čipy - </a:t>
            </a:r>
            <a:r>
              <a:rPr lang="cs-CZ" sz="1600" dirty="0" err="1"/>
              <a:t>cDNA</a:t>
            </a:r>
            <a:r>
              <a:rPr lang="cs-CZ" sz="1600" dirty="0"/>
              <a:t> </a:t>
            </a:r>
            <a:r>
              <a:rPr lang="cs-CZ" sz="1600" dirty="0" err="1"/>
              <a:t>microarrays</a:t>
            </a:r>
            <a:r>
              <a:rPr lang="cs-CZ" sz="1600" dirty="0"/>
              <a:t> </a:t>
            </a:r>
            <a:r>
              <a:rPr lang="cs-CZ" sz="1600" dirty="0" smtClean="0"/>
              <a:t>)</a:t>
            </a:r>
          </a:p>
          <a:p>
            <a:endParaRPr lang="cs-CZ" sz="1600" dirty="0" smtClean="0"/>
          </a:p>
          <a:p>
            <a:r>
              <a:rPr lang="cs-CZ" sz="1600" b="1" dirty="0" smtClean="0">
                <a:solidFill>
                  <a:srgbClr val="00B050"/>
                </a:solidFill>
              </a:rPr>
              <a:t>Analytické </a:t>
            </a:r>
            <a:r>
              <a:rPr lang="cs-CZ" sz="1600" b="1" dirty="0">
                <a:solidFill>
                  <a:srgbClr val="00B050"/>
                </a:solidFill>
              </a:rPr>
              <a:t>metody detekce </a:t>
            </a:r>
            <a:r>
              <a:rPr lang="cs-CZ" sz="1600" b="1" dirty="0" smtClean="0">
                <a:solidFill>
                  <a:srgbClr val="00B050"/>
                </a:solidFill>
              </a:rPr>
              <a:t>změn </a:t>
            </a:r>
            <a:r>
              <a:rPr lang="cs-CZ" sz="1600" b="1" dirty="0">
                <a:solidFill>
                  <a:srgbClr val="00B050"/>
                </a:solidFill>
              </a:rPr>
              <a:t>(mutace, </a:t>
            </a:r>
            <a:r>
              <a:rPr lang="cs-CZ" sz="1600" b="1" dirty="0" smtClean="0">
                <a:solidFill>
                  <a:srgbClr val="00B050"/>
                </a:solidFill>
              </a:rPr>
              <a:t>polymorfismy) v DNA, </a:t>
            </a:r>
            <a:r>
              <a:rPr lang="cs-CZ" sz="1600" b="1" dirty="0" err="1" smtClean="0">
                <a:solidFill>
                  <a:srgbClr val="00B050"/>
                </a:solidFill>
              </a:rPr>
              <a:t>genotypování</a:t>
            </a:r>
            <a:r>
              <a:rPr lang="cs-CZ" sz="1600" b="1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Amplifikace +RFLP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Real-</a:t>
            </a:r>
            <a:r>
              <a:rPr lang="cs-CZ" sz="1600" dirty="0" err="1" smtClean="0"/>
              <a:t>time</a:t>
            </a:r>
            <a:r>
              <a:rPr lang="cs-CZ" sz="1600" dirty="0" smtClean="0"/>
              <a:t> 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Sekvenace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DNA čipy - </a:t>
            </a:r>
            <a:r>
              <a:rPr lang="cs-CZ" sz="1600" dirty="0" err="1"/>
              <a:t>cDNA</a:t>
            </a:r>
            <a:r>
              <a:rPr lang="cs-CZ" sz="1600" dirty="0"/>
              <a:t> </a:t>
            </a:r>
            <a:r>
              <a:rPr lang="cs-CZ" sz="1600" dirty="0" err="1"/>
              <a:t>microarrays</a:t>
            </a:r>
            <a:r>
              <a:rPr lang="cs-CZ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r>
              <a:rPr lang="cs-CZ" sz="1600" b="1" dirty="0" smtClean="0">
                <a:solidFill>
                  <a:srgbClr val="00B050"/>
                </a:solidFill>
              </a:rPr>
              <a:t>Analytické </a:t>
            </a:r>
            <a:r>
              <a:rPr lang="cs-CZ" sz="1600" b="1" dirty="0">
                <a:solidFill>
                  <a:srgbClr val="00B050"/>
                </a:solidFill>
              </a:rPr>
              <a:t>metody detekce exprese genů a studium transkripce </a:t>
            </a:r>
            <a:endParaRPr lang="cs-CZ" sz="1600" b="1" dirty="0" smtClean="0">
              <a:solidFill>
                <a:srgbClr val="00B050"/>
              </a:solidFill>
            </a:endParaRPr>
          </a:p>
          <a:p>
            <a:r>
              <a:rPr lang="cs-CZ" sz="1600" u="sng" dirty="0" smtClean="0"/>
              <a:t>Detekce </a:t>
            </a:r>
            <a:r>
              <a:rPr lang="cs-CZ" sz="1600" u="sng" dirty="0"/>
              <a:t>hladin </a:t>
            </a:r>
            <a:r>
              <a:rPr lang="cs-CZ" sz="1600" u="sng" dirty="0" err="1" smtClean="0"/>
              <a:t>mRNA</a:t>
            </a:r>
            <a:r>
              <a:rPr lang="cs-CZ" sz="1600" u="sng" dirty="0" smtClean="0"/>
              <a:t> (exprese)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 Real-</a:t>
            </a:r>
            <a:r>
              <a:rPr lang="cs-CZ" sz="1600" dirty="0" err="1" smtClean="0"/>
              <a:t>Time</a:t>
            </a:r>
            <a:r>
              <a:rPr lang="cs-CZ" sz="1600" dirty="0" smtClean="0"/>
              <a:t> 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DNA čipy - </a:t>
            </a:r>
            <a:r>
              <a:rPr lang="cs-CZ" sz="1600" dirty="0" err="1"/>
              <a:t>cDNA</a:t>
            </a:r>
            <a:r>
              <a:rPr lang="cs-CZ" sz="1600" dirty="0"/>
              <a:t> </a:t>
            </a:r>
            <a:r>
              <a:rPr lang="cs-CZ" sz="1600" dirty="0" err="1"/>
              <a:t>microarrays</a:t>
            </a:r>
            <a:r>
              <a:rPr lang="cs-CZ" sz="1600" dirty="0"/>
              <a:t> </a:t>
            </a:r>
            <a:r>
              <a:rPr lang="cs-CZ" sz="1600" dirty="0" smtClean="0"/>
              <a:t> </a:t>
            </a:r>
          </a:p>
          <a:p>
            <a:r>
              <a:rPr lang="cs-CZ" sz="1600" u="sng" dirty="0"/>
              <a:t>S</a:t>
            </a:r>
            <a:r>
              <a:rPr lang="cs-CZ" sz="1600" u="sng" dirty="0" smtClean="0"/>
              <a:t>tudium </a:t>
            </a:r>
            <a:r>
              <a:rPr lang="cs-CZ" sz="1600" u="sng" dirty="0"/>
              <a:t>interakce DNA-protein (protein-protein) </a:t>
            </a:r>
            <a:r>
              <a:rPr lang="cs-CZ" sz="1600" u="sng" dirty="0" smtClean="0"/>
              <a:t>-</a:t>
            </a:r>
            <a:r>
              <a:rPr lang="cs-CZ" sz="1600" dirty="0" smtClean="0"/>
              <a:t>analýza </a:t>
            </a:r>
            <a:r>
              <a:rPr lang="cs-CZ" sz="1600" dirty="0"/>
              <a:t>vazby transkripčních faktorů</a:t>
            </a:r>
            <a:endParaRPr lang="cs-CZ" sz="1600" dirty="0" smtClean="0"/>
          </a:p>
          <a:p>
            <a:r>
              <a:rPr lang="cs-CZ" sz="1600" u="sng" dirty="0" smtClean="0"/>
              <a:t>Detekce </a:t>
            </a:r>
            <a:r>
              <a:rPr lang="cs-CZ" sz="1600" u="sng" dirty="0"/>
              <a:t>stavu modifikace chromatinu </a:t>
            </a:r>
            <a:r>
              <a:rPr lang="cs-CZ" sz="1600" dirty="0"/>
              <a:t>(</a:t>
            </a:r>
            <a:r>
              <a:rPr lang="cs-CZ" sz="1600" dirty="0" smtClean="0"/>
              <a:t>pozice </a:t>
            </a:r>
            <a:r>
              <a:rPr lang="cs-CZ" sz="1600" dirty="0" err="1" smtClean="0"/>
              <a:t>nukleozomů</a:t>
            </a:r>
            <a:r>
              <a:rPr lang="cs-CZ" sz="1600" dirty="0"/>
              <a:t>, stav acetylace histonu – v oblasti </a:t>
            </a:r>
            <a:r>
              <a:rPr lang="cs-CZ" sz="1600" dirty="0" smtClean="0"/>
              <a:t>promotoru)</a:t>
            </a:r>
          </a:p>
        </p:txBody>
      </p:sp>
    </p:spTree>
    <p:extLst>
      <p:ext uri="{BB962C8B-B14F-4D97-AF65-F5344CB8AC3E}">
        <p14:creationId xmlns:p14="http://schemas.microsoft.com/office/powerpoint/2010/main" val="106173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908720"/>
            <a:ext cx="4895973" cy="572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052736"/>
            <a:ext cx="5688632" cy="3600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m</a:t>
            </a:r>
            <a:r>
              <a:rPr lang="cs-CZ" sz="2000" b="1" dirty="0" smtClean="0"/>
              <a:t>nohonásobná </a:t>
            </a:r>
            <a:r>
              <a:rPr lang="cs-CZ" sz="2000" b="1" i="1" dirty="0"/>
              <a:t>in vitro </a:t>
            </a:r>
            <a:r>
              <a:rPr lang="cs-CZ" sz="2000" b="1" dirty="0"/>
              <a:t>replikace ve zkumavce</a:t>
            </a:r>
          </a:p>
          <a:p>
            <a:pPr>
              <a:defRPr/>
            </a:pPr>
            <a:r>
              <a:rPr lang="cs-CZ" sz="2000" dirty="0" smtClean="0"/>
              <a:t>“</a:t>
            </a:r>
            <a:r>
              <a:rPr lang="cs-CZ" sz="2000" dirty="0"/>
              <a:t>klonování” bez bakterií, ve zkumavce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ř</a:t>
            </a:r>
            <a:r>
              <a:rPr lang="cs-CZ" sz="2000" dirty="0" smtClean="0"/>
              <a:t>etězová </a:t>
            </a:r>
            <a:r>
              <a:rPr lang="cs-CZ" sz="2000" dirty="0"/>
              <a:t>reakce vycházející z DNA replikace </a:t>
            </a:r>
            <a:endParaRPr lang="cs-CZ" sz="17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o</a:t>
            </a:r>
            <a:r>
              <a:rPr lang="cs-CZ" sz="2000" dirty="0" smtClean="0"/>
              <a:t>pakování </a:t>
            </a:r>
            <a:r>
              <a:rPr lang="cs-CZ" sz="2000" dirty="0"/>
              <a:t>cyklů:</a:t>
            </a:r>
          </a:p>
          <a:p>
            <a:pPr lvl="1">
              <a:defRPr/>
            </a:pPr>
            <a:r>
              <a:rPr lang="cs-CZ" sz="1800" dirty="0"/>
              <a:t>denaturace (separace dsDNA) – 96 °C</a:t>
            </a:r>
          </a:p>
          <a:p>
            <a:pPr lvl="1">
              <a:defRPr/>
            </a:pPr>
            <a:r>
              <a:rPr lang="cs-CZ" sz="1800" dirty="0"/>
              <a:t>annealing – navázání primerů – 50–65 °C</a:t>
            </a:r>
          </a:p>
          <a:p>
            <a:pPr lvl="1">
              <a:defRPr/>
            </a:pPr>
            <a:r>
              <a:rPr lang="cs-CZ" sz="1800" dirty="0"/>
              <a:t>elongace – syntéza nového vlákna DNA – 72 °C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	</a:t>
            </a: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91344" y="188640"/>
            <a:ext cx="11809312" cy="5620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PCR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3761072"/>
            <a:ext cx="3384376" cy="302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6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13320" y="1556792"/>
            <a:ext cx="7452841" cy="5472608"/>
          </a:xfrm>
        </p:spPr>
        <p:txBody>
          <a:bodyPr>
            <a:normAutofit fontScale="85000" lnSpcReduction="10000"/>
          </a:bodyPr>
          <a:lstStyle/>
          <a:p>
            <a:pPr marL="268288" indent="-357188" eaLnBrk="1" hangingPunct="1">
              <a:lnSpc>
                <a:spcPct val="150000"/>
              </a:lnSpc>
            </a:pPr>
            <a:r>
              <a:rPr lang="cs-CZ" altLang="cs-CZ" sz="2000" dirty="0"/>
              <a:t>Polymerázová řetězová reakce  sledovaná v reálném čase</a:t>
            </a:r>
          </a:p>
          <a:p>
            <a:pPr marL="357188" indent="-357188" eaLnBrk="1" hangingPunct="1">
              <a:lnSpc>
                <a:spcPct val="150000"/>
              </a:lnSpc>
            </a:pPr>
            <a:r>
              <a:rPr lang="cs-CZ" altLang="cs-CZ" sz="2000" b="1" dirty="0"/>
              <a:t>Kvantifikace DNA –</a:t>
            </a:r>
            <a:r>
              <a:rPr lang="cs-CZ" altLang="cs-CZ" sz="2000" dirty="0"/>
              <a:t> množství DNA je zaznamenáváno v průběhu každého </a:t>
            </a:r>
            <a:r>
              <a:rPr lang="cs-CZ" altLang="cs-CZ" sz="2000" dirty="0" smtClean="0"/>
              <a:t>cyklu</a:t>
            </a:r>
          </a:p>
          <a:p>
            <a:pPr marL="357188" indent="-357188">
              <a:lnSpc>
                <a:spcPct val="150000"/>
              </a:lnSpc>
            </a:pPr>
            <a:r>
              <a:rPr lang="cs-CZ" altLang="cs-CZ" sz="2000" dirty="0"/>
              <a:t>Množství produktu, vytvořeného amplifikací, závisí v každé PCR na množství templátové DNA, která je přidána do reakce. Reakce tedy probíhá tzv. kvantitativně. </a:t>
            </a:r>
          </a:p>
          <a:p>
            <a:pPr marL="358775" indent="-357188" algn="just">
              <a:lnSpc>
                <a:spcPct val="150000"/>
              </a:lnSpc>
              <a:tabLst>
                <a:tab pos="179388" algn="l"/>
              </a:tabLst>
            </a:pPr>
            <a:r>
              <a:rPr lang="cs-CZ" altLang="cs-CZ" sz="2000" dirty="0" smtClean="0"/>
              <a:t>Detekce </a:t>
            </a:r>
            <a:r>
              <a:rPr lang="cs-CZ" altLang="cs-CZ" sz="2000" dirty="0"/>
              <a:t>množství DNA je umožněna přítomností </a:t>
            </a:r>
            <a:r>
              <a:rPr lang="cs-CZ" altLang="cs-CZ" sz="2000" b="1" dirty="0"/>
              <a:t>fluorescenčního substrátu</a:t>
            </a:r>
          </a:p>
          <a:p>
            <a:pPr marL="268288" indent="-357188" eaLnBrk="1" hangingPunct="1"/>
            <a:r>
              <a:rPr lang="cs-CZ" altLang="cs-CZ" sz="2000" dirty="0"/>
              <a:t>Provádí se ve speciálním cycleru, který umožňuje:</a:t>
            </a:r>
          </a:p>
          <a:p>
            <a:pPr lvl="1" indent="-432000"/>
            <a:r>
              <a:rPr lang="cs-CZ" altLang="cs-CZ" sz="1800" dirty="0"/>
              <a:t>Cyklické střídání teplot</a:t>
            </a:r>
          </a:p>
          <a:p>
            <a:pPr lvl="1" indent="-432000"/>
            <a:r>
              <a:rPr lang="cs-CZ" altLang="cs-CZ" sz="1800" dirty="0"/>
              <a:t>Detekci fluorescence</a:t>
            </a:r>
          </a:p>
          <a:p>
            <a:pPr lvl="1" indent="-432000"/>
            <a:r>
              <a:rPr lang="cs-CZ" altLang="cs-CZ" sz="1800" dirty="0"/>
              <a:t>Monitorování postupu PCR v reálném čase bez nutnosti detekovat PCR produkty elektroforeticky</a:t>
            </a:r>
          </a:p>
          <a:p>
            <a:pPr marL="285750" indent="-285750">
              <a:spcBef>
                <a:spcPts val="0"/>
              </a:spcBef>
              <a:defRPr/>
            </a:pPr>
            <a:endParaRPr lang="cs-CZ" sz="2000" dirty="0"/>
          </a:p>
          <a:p>
            <a:pPr marL="360363" indent="-360363">
              <a:spcBef>
                <a:spcPts val="0"/>
              </a:spcBef>
              <a:defRPr/>
            </a:pPr>
            <a:r>
              <a:rPr lang="cs-CZ" sz="2000" dirty="0"/>
              <a:t>qPCR se obvykle provádí v 96 jamkových destičkách, úroveň fluorescence je zaznamenávaná v jednotlivých jamkách</a:t>
            </a:r>
          </a:p>
          <a:p>
            <a:pPr marL="360363" indent="-360363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Vysoce citlivá a vysoce specifická metoda</a:t>
            </a:r>
          </a:p>
          <a:p>
            <a:pPr indent="-432000" eaLnBrk="1" hangingPunct="1">
              <a:lnSpc>
                <a:spcPct val="150000"/>
              </a:lnSpc>
            </a:pPr>
            <a:endParaRPr lang="cs-CZ" altLang="cs-CZ" sz="2000" dirty="0"/>
          </a:p>
          <a:p>
            <a:pPr indent="-432000" eaLnBrk="1" hangingPunct="1">
              <a:lnSpc>
                <a:spcPct val="150000"/>
              </a:lnSpc>
            </a:pPr>
            <a:endParaRPr lang="cs-CZ" altLang="cs-CZ" sz="2000" dirty="0"/>
          </a:p>
          <a:p>
            <a:pPr eaLnBrk="1" hangingPunct="1"/>
            <a:endParaRPr lang="cs-CZ" altLang="cs-CZ" dirty="0"/>
          </a:p>
        </p:txBody>
      </p:sp>
      <p:pic>
        <p:nvPicPr>
          <p:cNvPr id="48132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132856"/>
            <a:ext cx="3816424" cy="34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19336" y="188640"/>
            <a:ext cx="11809312" cy="108012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chemeClr val="bg1"/>
                </a:solidFill>
              </a:rPr>
              <a:t>qPCR – Kvantitativní </a:t>
            </a:r>
            <a:r>
              <a:rPr lang="cs-CZ" sz="4000" b="1" dirty="0" smtClean="0">
                <a:solidFill>
                  <a:schemeClr val="bg1"/>
                </a:solidFill>
              </a:rPr>
              <a:t>PCR</a:t>
            </a:r>
          </a:p>
          <a:p>
            <a:r>
              <a:rPr lang="cs-CZ" sz="4000" b="1" dirty="0" smtClean="0">
                <a:solidFill>
                  <a:schemeClr val="bg1"/>
                </a:solidFill>
              </a:rPr>
              <a:t>Real-</a:t>
            </a:r>
            <a:r>
              <a:rPr lang="cs-CZ" sz="4000" b="1" dirty="0" err="1" smtClean="0">
                <a:solidFill>
                  <a:schemeClr val="bg1"/>
                </a:solidFill>
              </a:rPr>
              <a:t>time</a:t>
            </a:r>
            <a:r>
              <a:rPr lang="cs-CZ" sz="4000" b="1" dirty="0" smtClean="0">
                <a:solidFill>
                  <a:schemeClr val="bg1"/>
                </a:solidFill>
              </a:rPr>
              <a:t> </a:t>
            </a:r>
            <a:r>
              <a:rPr lang="cs-CZ" sz="4000" b="1" dirty="0">
                <a:solidFill>
                  <a:schemeClr val="bg1"/>
                </a:solidFill>
              </a:rPr>
              <a:t>PCR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0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aktika_CZ2019[2019031912592775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8618</TotalTime>
  <Words>2369</Words>
  <Application>Microsoft Office PowerPoint</Application>
  <PresentationFormat>Širokoúhlá obrazovka</PresentationFormat>
  <Paragraphs>414</Paragraphs>
  <Slides>33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Baskerville Old Face</vt:lpstr>
      <vt:lpstr>Calibri</vt:lpstr>
      <vt:lpstr>Comic Sans MS</vt:lpstr>
      <vt:lpstr>Courier New</vt:lpstr>
      <vt:lpstr>Times New Roman</vt:lpstr>
      <vt:lpstr>Wingdings</vt:lpstr>
      <vt:lpstr>Motiv systému Office</vt:lpstr>
      <vt:lpstr>Genetika v zubním lékařství – cvičení 2  Metody molekulární biologie</vt:lpstr>
      <vt:lpstr>Prezentace aplikace PowerPoint</vt:lpstr>
      <vt:lpstr>Prezentace aplikace PowerPoint</vt:lpstr>
      <vt:lpstr>Prezentace aplikace PowerPoint</vt:lpstr>
      <vt:lpstr>Genetický polymorfismus, SNP</vt:lpstr>
      <vt:lpstr>polymorfismus vs mutace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(B) Ideální vzorek DNA  (C) Částečně degradovaná DNA (D) Degradovaná DNA  (E) DNA kontaminovaná RNA  (degradovaná) (F) DNA kontaminovaná proteinem</vt:lpstr>
      <vt:lpstr>Prezentace aplikace PowerPoint</vt:lpstr>
      <vt:lpstr>Prezentace aplikace PowerPoint</vt:lpstr>
      <vt:lpstr>Prezentace aplikace PowerPoint</vt:lpstr>
      <vt:lpstr>Deoxy versus dideoxy</vt:lpstr>
      <vt:lpstr>Prezentace aplikace PowerPoint</vt:lpstr>
      <vt:lpstr>Prezentace aplikace PowerPoint</vt:lpstr>
      <vt:lpstr>Prezentace aplikace PowerPoint</vt:lpstr>
      <vt:lpstr>Stanovení interleukinu IL-1beta +3953C/T (rs1143634) u pacientů s chronickou peridontitidou </vt:lpstr>
      <vt:lpstr>PROČ?</vt:lpstr>
      <vt:lpstr>           METODY MOLEKULÁRNÍ BIOLOGIE </vt:lpstr>
      <vt:lpstr>JAK?</vt:lpstr>
      <vt:lpstr>JAK?</vt:lpstr>
      <vt:lpstr>JAK?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v zubním lékařství</dc:title>
  <dc:creator>Asistent</dc:creator>
  <cp:lastModifiedBy>Filip</cp:lastModifiedBy>
  <cp:revision>286</cp:revision>
  <cp:lastPrinted>2019-02-08T12:15:06Z</cp:lastPrinted>
  <dcterms:created xsi:type="dcterms:W3CDTF">2014-03-06T10:34:04Z</dcterms:created>
  <dcterms:modified xsi:type="dcterms:W3CDTF">2023-04-25T10:27:55Z</dcterms:modified>
</cp:coreProperties>
</file>