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5" r:id="rId3"/>
    <p:sldId id="286" r:id="rId4"/>
    <p:sldId id="306" r:id="rId5"/>
    <p:sldId id="316" r:id="rId6"/>
    <p:sldId id="326" r:id="rId7"/>
    <p:sldId id="296" r:id="rId8"/>
    <p:sldId id="297" r:id="rId9"/>
    <p:sldId id="324" r:id="rId10"/>
    <p:sldId id="325" r:id="rId11"/>
    <p:sldId id="328" r:id="rId12"/>
    <p:sldId id="311" r:id="rId13"/>
    <p:sldId id="310" r:id="rId14"/>
    <p:sldId id="312" r:id="rId15"/>
    <p:sldId id="319" r:id="rId16"/>
    <p:sldId id="320" r:id="rId17"/>
    <p:sldId id="321" r:id="rId18"/>
    <p:sldId id="322" r:id="rId19"/>
    <p:sldId id="323" r:id="rId20"/>
    <p:sldId id="332" r:id="rId21"/>
  </p:sldIdLst>
  <p:sldSz cx="9144000" cy="6858000" type="screen4x3"/>
  <p:notesSz cx="6858000" cy="9144000"/>
  <p:custDataLst>
    <p:tags r:id="rId2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00"/>
    <a:srgbClr val="FFFFCC"/>
    <a:srgbClr val="F9FC7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2" autoAdjust="0"/>
    <p:restoredTop sz="94660"/>
  </p:normalViewPr>
  <p:slideViewPr>
    <p:cSldViewPr>
      <p:cViewPr varScale="1">
        <p:scale>
          <a:sx n="105" d="100"/>
          <a:sy n="105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E2A5-5AAA-44F9-A66B-9B610E314990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C4B89-3891-4019-AE28-A4C2441BB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08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769D89-67C6-4C48-BE18-A5A29A53E4AA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976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8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9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1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4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2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09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8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12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28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5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B20F-8F51-4EBA-8CF6-A0BF8AB63A15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0937-C8B9-469B-BE9A-D77B2ED7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youtu.be/YhXj5Yy4ksQ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www.youtube.com/watch?v=_B5Dj8PL4E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www.youtube.com/watch?v=wdS3j0Tgbj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www.youtube.com/watch?v=shoje_9IYWc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5" y="4199"/>
            <a:ext cx="914878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Metody molekulární biologie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525344"/>
            <a:ext cx="4534272" cy="22961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1400" b="1" dirty="0">
                <a:solidFill>
                  <a:schemeClr val="bg1"/>
                </a:solidFill>
              </a:rPr>
              <a:t>Mgr. Jolana Lipková, PhD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91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Zástupný symbol pro obsah 2"/>
          <p:cNvSpPr>
            <a:spLocks noGrp="1"/>
          </p:cNvSpPr>
          <p:nvPr>
            <p:ph idx="1"/>
          </p:nvPr>
        </p:nvSpPr>
        <p:spPr>
          <a:xfrm>
            <a:off x="273291" y="927182"/>
            <a:ext cx="8155466" cy="331775"/>
          </a:xfrm>
        </p:spPr>
        <p:txBody>
          <a:bodyPr/>
          <a:lstStyle/>
          <a:p>
            <a:pPr eaLnBrk="1" hangingPunct="1"/>
            <a:r>
              <a:rPr lang="cs-CZ" altLang="cs-CZ" sz="1500" dirty="0">
                <a:cs typeface="Arial" panose="020B0604020202020204" pitchFamily="34" charset="0"/>
              </a:rPr>
              <a:t>Intenzita fluorescence je </a:t>
            </a:r>
            <a:r>
              <a:rPr lang="cs-CZ" altLang="cs-CZ" sz="1500" b="1" dirty="0">
                <a:solidFill>
                  <a:srgbClr val="00B050"/>
                </a:solidFill>
                <a:cs typeface="Arial" panose="020B0604020202020204" pitchFamily="34" charset="0"/>
              </a:rPr>
              <a:t>přímo úměrná množství produktu, který v reakci vzniká</a:t>
            </a:r>
            <a:endParaRPr lang="cs-CZ" altLang="cs-CZ" sz="15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24685" y="361150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qPCR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76811" y="1258956"/>
            <a:ext cx="8229600" cy="13038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500" dirty="0">
                <a:cs typeface="Arial" panose="020B0604020202020204" pitchFamily="34" charset="0"/>
              </a:rPr>
              <a:t>Detekce produktu:</a:t>
            </a:r>
          </a:p>
          <a:p>
            <a:endParaRPr lang="cs-CZ" altLang="cs-CZ" sz="800" dirty="0"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altLang="cs-CZ" sz="1350" b="1" dirty="0">
                <a:cs typeface="Arial" panose="020B0604020202020204" pitchFamily="34" charset="0"/>
              </a:rPr>
              <a:t>interkalační barviva </a:t>
            </a:r>
            <a:r>
              <a:rPr lang="cs-CZ" altLang="cs-CZ" sz="1350" dirty="0">
                <a:cs typeface="Arial" panose="020B0604020202020204" pitchFamily="34" charset="0"/>
              </a:rPr>
              <a:t>– Sybr GREEN – nespecificky se váže na dsDNA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sz="1350" b="1" dirty="0">
                <a:cs typeface="Arial" panose="020B0604020202020204" pitchFamily="34" charset="0"/>
              </a:rPr>
              <a:t>sekvenčně specifická sonda </a:t>
            </a:r>
            <a:r>
              <a:rPr lang="cs-CZ" altLang="cs-CZ" sz="1350" dirty="0">
                <a:cs typeface="Arial" panose="020B0604020202020204" pitchFamily="34" charset="0"/>
              </a:rPr>
              <a:t>–  krátký oligonukleotid  s barvičkou a zhášečem (</a:t>
            </a:r>
            <a:r>
              <a:rPr lang="cs-CZ" altLang="cs-CZ" sz="1350" dirty="0" err="1">
                <a:cs typeface="Arial" panose="020B0604020202020204" pitchFamily="34" charset="0"/>
              </a:rPr>
              <a:t>TaqMan</a:t>
            </a:r>
            <a:r>
              <a:rPr lang="cs-CZ" altLang="cs-CZ" sz="1350" dirty="0">
                <a:cs typeface="Arial" panose="020B0604020202020204" pitchFamily="34" charset="0"/>
              </a:rPr>
              <a:t>) – po jeho rozpadu při syntéze DNA nárůst fluorescenčního signálu (využívá 5´-3´ exonukleázovou aktivitu DNA polymerázy)</a:t>
            </a:r>
            <a:endParaRPr lang="cs-CZ" altLang="cs-CZ" sz="1350" dirty="0"/>
          </a:p>
        </p:txBody>
      </p:sp>
      <p:pic>
        <p:nvPicPr>
          <p:cNvPr id="9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3" y="2629251"/>
            <a:ext cx="3645573" cy="25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45570"/>
            <a:ext cx="3429000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0CDC968-0346-4D32-8B9E-D982E38E599F}"/>
              </a:ext>
            </a:extLst>
          </p:cNvPr>
          <p:cNvSpPr txBox="1"/>
          <p:nvPr/>
        </p:nvSpPr>
        <p:spPr>
          <a:xfrm>
            <a:off x="6462210" y="5805264"/>
            <a:ext cx="26762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Video pro názornost: </a:t>
            </a:r>
            <a:r>
              <a:rPr lang="cs-CZ" sz="900" dirty="0">
                <a:hlinkClick r:id="rId5"/>
              </a:rPr>
              <a:t>https://youtu.be/YhXj5Yy4ksQ</a:t>
            </a:r>
            <a:endParaRPr lang="cs-CZ" sz="900" dirty="0"/>
          </a:p>
        </p:txBody>
      </p:sp>
      <p:sp>
        <p:nvSpPr>
          <p:cNvPr id="2" name="Obdélník 1"/>
          <p:cNvSpPr/>
          <p:nvPr/>
        </p:nvSpPr>
        <p:spPr>
          <a:xfrm>
            <a:off x="273291" y="5404838"/>
            <a:ext cx="5650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Využití: </a:t>
            </a:r>
          </a:p>
          <a:p>
            <a:r>
              <a:rPr lang="cs-CZ" dirty="0"/>
              <a:t>kvantifikace genové exprese </a:t>
            </a:r>
          </a:p>
          <a:p>
            <a:r>
              <a:rPr lang="cs-CZ" dirty="0"/>
              <a:t>kvantifikace patogenů</a:t>
            </a:r>
          </a:p>
          <a:p>
            <a:r>
              <a:rPr lang="cs-CZ" dirty="0" err="1"/>
              <a:t>genotypizace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75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89462" y="805880"/>
            <a:ext cx="39608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Monogenní</a:t>
            </a: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onemocnění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Detection of Thalassemia, hemophilia,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Sickle cell anemia &amp;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favism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*Cystic fibrosis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Phenylketonuri</a:t>
            </a:r>
            <a:r>
              <a:rPr lang="cs-CZ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Forenzní medicína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Prenatální </a:t>
            </a:r>
            <a:r>
              <a:rPr lang="cs-CZ" altLang="cs-CZ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daignostika</a:t>
            </a: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Noninvasive Prenatal Diagnosis by Analysis of Fetal DNA in Maternal Plasma.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Virologie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Diagnostika patogenů</a:t>
            </a:r>
            <a:endParaRPr lang="cs-CZ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Quantitatively </a:t>
            </a:r>
            <a:r>
              <a:rPr lang="en-US" alt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measurment</a:t>
            </a: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of Human     Immunodeficiency Virus </a:t>
            </a:r>
            <a:r>
              <a:rPr lang="en-US" alt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(HIV).</a:t>
            </a:r>
            <a:endParaRPr lang="en-US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*Detection and Quantitation of Circulating Plasmodium falciparum DNA.</a:t>
            </a:r>
            <a:endParaRPr lang="cs-CZ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*Effect of antimicrobial peptides on host cells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341438"/>
            <a:ext cx="48228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/>
          <p:nvPr/>
        </p:nvSpPr>
        <p:spPr>
          <a:xfrm>
            <a:off x="4116388" y="4724400"/>
            <a:ext cx="4954587" cy="18161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latin typeface="Baskerville Old Face" pitchFamily="18" charset="0"/>
              </a:rPr>
              <a:t>Figure 1. </a:t>
            </a:r>
            <a:r>
              <a:rPr lang="en-US" sz="1400" b="1" dirty="0">
                <a:latin typeface="Baskerville Old Face" pitchFamily="18" charset="0"/>
              </a:rPr>
              <a:t>Examples of specific molecular beacon fluorescence increase during real-time PCR in samples containing single </a:t>
            </a:r>
            <a:r>
              <a:rPr lang="en-US" sz="1400" b="1" dirty="0" err="1">
                <a:latin typeface="Baskerville Old Face" pitchFamily="18" charset="0"/>
              </a:rPr>
              <a:t>lymphoblasts</a:t>
            </a:r>
            <a:r>
              <a:rPr lang="en-US" sz="1400" b="1" dirty="0">
                <a:latin typeface="Baskerville Old Face" pitchFamily="18" charset="0"/>
              </a:rPr>
              <a:t> homozygous normal for CF </a:t>
            </a:r>
            <a:r>
              <a:rPr lang="en-US" sz="1400" b="1" dirty="0">
                <a:solidFill>
                  <a:srgbClr val="00FF00"/>
                </a:solidFill>
                <a:latin typeface="Baskerville Old Face" pitchFamily="18" charset="0"/>
              </a:rPr>
              <a:t>(green)</a:t>
            </a:r>
            <a:r>
              <a:rPr lang="en-US" sz="1400" b="1" dirty="0">
                <a:solidFill>
                  <a:srgbClr val="00002A"/>
                </a:solidFill>
                <a:latin typeface="Baskerville Old Face" pitchFamily="18" charset="0"/>
              </a:rPr>
              <a:t>, </a:t>
            </a:r>
            <a:r>
              <a:rPr lang="en-US" sz="1400" b="1" dirty="0">
                <a:latin typeface="Baskerville Old Face" pitchFamily="18" charset="0"/>
              </a:rPr>
              <a:t>heterozygous DF508 </a:t>
            </a:r>
            <a:r>
              <a:rPr lang="en-US" sz="1400" b="1" dirty="0">
                <a:solidFill>
                  <a:srgbClr val="00B0F0"/>
                </a:solidFill>
                <a:latin typeface="Baskerville Old Face" pitchFamily="18" charset="0"/>
              </a:rPr>
              <a:t>(blue)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, </a:t>
            </a:r>
            <a:r>
              <a:rPr lang="en-US" sz="1400" b="1" dirty="0">
                <a:latin typeface="Baskerville Old Face" pitchFamily="18" charset="0"/>
              </a:rPr>
              <a:t>or homozygous DF508 </a:t>
            </a:r>
            <a:r>
              <a:rPr lang="en-US" sz="1400" b="1" dirty="0">
                <a:solidFill>
                  <a:srgbClr val="FF0000"/>
                </a:solidFill>
                <a:latin typeface="Baskerville Old Face" pitchFamily="18" charset="0"/>
              </a:rPr>
              <a:t>(red)</a:t>
            </a:r>
            <a:r>
              <a:rPr lang="en-US" sz="1400" b="1" dirty="0">
                <a:latin typeface="Baskerville Old Face" pitchFamily="18" charset="0"/>
              </a:rPr>
              <a:t>. (A) Fluorescent signal from the molecular beacon detecting the normal allele. (B) Fluorescent signal from the molecular beacon detecting the DF508 allele. Dashed lines indicate the threshold of 200 units (~10 SD above baseline readings) used for determining CT values.</a:t>
            </a:r>
          </a:p>
        </p:txBody>
      </p:sp>
      <p:sp>
        <p:nvSpPr>
          <p:cNvPr id="34822" name="TextovéPole 6"/>
          <p:cNvSpPr txBox="1">
            <a:spLocks noChangeArrowheads="1"/>
          </p:cNvSpPr>
          <p:nvPr/>
        </p:nvSpPr>
        <p:spPr bwMode="auto">
          <a:xfrm>
            <a:off x="5897563" y="985838"/>
            <a:ext cx="2665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FFFF00"/>
                </a:solidFill>
                <a:latin typeface="Baskerville Old Face" panose="02020602080505020303" pitchFamily="18" charset="0"/>
              </a:rPr>
              <a:t>Cystic fibrosis </a:t>
            </a:r>
            <a:endParaRPr lang="en-US" altLang="cs-CZ" sz="1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80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1599" y="216049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 err="1">
                <a:solidFill>
                  <a:schemeClr val="bg1"/>
                </a:solidFill>
              </a:rPr>
              <a:t>qPCR</a:t>
            </a:r>
            <a:r>
              <a:rPr lang="cs-CZ" sz="3000" b="1" dirty="0">
                <a:solidFill>
                  <a:schemeClr val="bg1"/>
                </a:solidFill>
              </a:rPr>
              <a:t> v Diagnostice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8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0" y="1093197"/>
            <a:ext cx="3500792" cy="554461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 b="1" dirty="0">
                <a:solidFill>
                  <a:srgbClr val="00B050"/>
                </a:solidFill>
              </a:rPr>
              <a:t>Restrikční </a:t>
            </a:r>
            <a:r>
              <a:rPr lang="cs-CZ" altLang="cs-CZ" sz="1400" b="1" dirty="0" smtClean="0">
                <a:solidFill>
                  <a:srgbClr val="00B050"/>
                </a:solidFill>
              </a:rPr>
              <a:t>endonukleáza</a:t>
            </a:r>
          </a:p>
          <a:p>
            <a:pPr marL="0" indent="0">
              <a:buNone/>
            </a:pPr>
            <a:r>
              <a:rPr lang="cs-CZ" altLang="cs-CZ" sz="1200" b="1" i="1" dirty="0"/>
              <a:t> </a:t>
            </a:r>
            <a:r>
              <a:rPr lang="cs-CZ" altLang="cs-CZ" sz="1200" b="1" i="1" dirty="0" smtClean="0"/>
              <a:t>        </a:t>
            </a:r>
            <a:r>
              <a:rPr lang="en-US" altLang="cs-CZ" sz="1200" b="1" i="1" dirty="0" smtClean="0"/>
              <a:t>(</a:t>
            </a:r>
            <a:r>
              <a:rPr lang="en-US" altLang="cs-CZ" sz="1200" b="1" i="1" dirty="0"/>
              <a:t>Meselson and Yuan 1968, Smith</a:t>
            </a:r>
          </a:p>
          <a:p>
            <a:pPr marL="0" indent="0">
              <a:buNone/>
            </a:pPr>
            <a:r>
              <a:rPr lang="cs-CZ" altLang="cs-CZ" sz="1200" b="1" i="1" dirty="0" smtClean="0"/>
              <a:t>          </a:t>
            </a:r>
            <a:r>
              <a:rPr lang="en-US" altLang="cs-CZ" sz="1200" b="1" i="1" dirty="0" smtClean="0"/>
              <a:t>and </a:t>
            </a:r>
            <a:r>
              <a:rPr lang="en-US" altLang="cs-CZ" sz="1200" b="1" i="1" dirty="0"/>
              <a:t>Wilcox 1970)</a:t>
            </a:r>
            <a:endParaRPr lang="cs-CZ" altLang="cs-CZ" sz="1200" b="1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sekvenčně specifické endonukleázy (původ z bakterií)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EcoRI (</a:t>
            </a:r>
            <a:r>
              <a:rPr lang="cs-CZ" altLang="cs-CZ" sz="1400" i="1" dirty="0"/>
              <a:t>Escherichia coli</a:t>
            </a:r>
            <a:r>
              <a:rPr lang="cs-CZ" altLang="cs-CZ" sz="1400" dirty="0"/>
              <a:t>), HindIII (</a:t>
            </a:r>
            <a:r>
              <a:rPr lang="cs-CZ" altLang="cs-CZ" sz="1400" i="1" dirty="0"/>
              <a:t>Haemophilus influenzae</a:t>
            </a:r>
            <a:r>
              <a:rPr lang="cs-CZ" altLang="cs-CZ" sz="1400" dirty="0"/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tupé/lepivé konce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funkce: </a:t>
            </a:r>
          </a:p>
          <a:p>
            <a:pPr lvl="2" eaLnBrk="1" hangingPunct="1"/>
            <a:r>
              <a:rPr lang="cs-CZ" altLang="cs-CZ" sz="1400" dirty="0"/>
              <a:t>rozpoznání specifické sekvence dsDNA a následná restrikce (hydrolýza fosfodiesterových vazeb)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rozpoznávací místo </a:t>
            </a:r>
          </a:p>
          <a:p>
            <a:pPr lvl="2" eaLnBrk="1" hangingPunct="1"/>
            <a:r>
              <a:rPr lang="cs-CZ" altLang="cs-CZ" sz="1400" dirty="0"/>
              <a:t>4–8 bp dlouhé</a:t>
            </a:r>
          </a:p>
          <a:p>
            <a:pPr lvl="2" eaLnBrk="1" hangingPunct="1"/>
            <a:r>
              <a:rPr lang="cs-CZ" altLang="cs-CZ" sz="1400" dirty="0"/>
              <a:t>charakter palindromu = stejné pořadí bází v obou směrech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GB" altLang="cs-CZ" sz="135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79229" y="260648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Restrikční enzymy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792" y="1124744"/>
            <a:ext cx="535460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999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>
          <a:xfrm>
            <a:off x="-40943" y="908720"/>
            <a:ext cx="4972983" cy="59492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600" dirty="0"/>
              <a:t>Enzymatické štěpení DNA ve specifickém restrikčním místě</a:t>
            </a:r>
          </a:p>
          <a:p>
            <a:pPr eaLnBrk="1" hangingPunct="1"/>
            <a:r>
              <a:rPr lang="cs-CZ" altLang="cs-CZ" sz="1600" b="1" dirty="0">
                <a:solidFill>
                  <a:srgbClr val="00B050"/>
                </a:solidFill>
              </a:rPr>
              <a:t>Restrikční endonukleázy</a:t>
            </a:r>
            <a:endParaRPr lang="cs-CZ" altLang="cs-CZ" sz="1600" dirty="0">
              <a:solidFill>
                <a:srgbClr val="00B050"/>
              </a:solidFill>
            </a:endParaRPr>
          </a:p>
          <a:p>
            <a:pPr eaLnBrk="1" hangingPunct="1"/>
            <a:r>
              <a:rPr lang="cs-CZ" altLang="cs-CZ" sz="1600" dirty="0"/>
              <a:t>Produktem jsou fragmenty o různé délce</a:t>
            </a:r>
          </a:p>
          <a:p>
            <a:pPr eaLnBrk="1" hangingPunct="1"/>
            <a:r>
              <a:rPr lang="cs-CZ" altLang="cs-CZ" sz="1600" dirty="0"/>
              <a:t>Vzniklé fragmenty jsou separovány pomocí gelové elektroforézy</a:t>
            </a:r>
          </a:p>
          <a:p>
            <a:pPr marL="0" indent="0">
              <a:buNone/>
            </a:pPr>
            <a:endParaRPr lang="cs-CZ" altLang="cs-CZ" sz="1500" dirty="0"/>
          </a:p>
          <a:p>
            <a:pPr algn="just" eaLnBrk="1" hangingPunct="1"/>
            <a:r>
              <a:rPr lang="cs-CZ" altLang="cs-CZ" sz="1500" b="1" dirty="0"/>
              <a:t>Využití</a:t>
            </a:r>
            <a:r>
              <a:rPr lang="cs-CZ" altLang="cs-CZ" sz="1500" dirty="0"/>
              <a:t>:  </a:t>
            </a:r>
          </a:p>
          <a:p>
            <a:pPr lvl="1" algn="just"/>
            <a:r>
              <a:rPr lang="cs-CZ" altLang="cs-CZ" sz="1600" dirty="0"/>
              <a:t>mapování DNA, analýza modifikací DNA, příprava mutantů</a:t>
            </a:r>
          </a:p>
          <a:p>
            <a:pPr lvl="1" algn="just"/>
            <a:r>
              <a:rPr lang="cs-CZ" altLang="cs-CZ" sz="1600" dirty="0"/>
              <a:t>na základě velikosti a počtu fragmentů lze sledovat rozdíly ve studovaných sekvencích, </a:t>
            </a:r>
            <a:r>
              <a:rPr lang="cs-CZ" altLang="cs-CZ" sz="1600" b="1" dirty="0"/>
              <a:t>tzv. polymorfizmy</a:t>
            </a:r>
            <a:r>
              <a:rPr lang="cs-CZ" altLang="cs-CZ" sz="1600" dirty="0"/>
              <a:t> (polymorfizmy vznikají přestavbou v řetězci, např. inzercí, delecí, substitucí bází) </a:t>
            </a:r>
          </a:p>
          <a:p>
            <a:pPr lvl="1" algn="just"/>
            <a:r>
              <a:rPr lang="cs-CZ" altLang="cs-CZ" sz="1600" dirty="0"/>
              <a:t>příbuznost jedinců, určení paternity, identifikace osob</a:t>
            </a:r>
          </a:p>
          <a:p>
            <a:pPr lvl="1" algn="just"/>
            <a:endParaRPr lang="cs-CZ" altLang="cs-CZ" sz="1600" dirty="0"/>
          </a:p>
          <a:p>
            <a:pPr lvl="1" algn="just"/>
            <a:r>
              <a:rPr lang="cs-CZ" altLang="cs-CZ" sz="1200" dirty="0"/>
              <a:t>Neštěpená TT</a:t>
            </a:r>
          </a:p>
          <a:p>
            <a:pPr lvl="1" algn="just"/>
            <a:r>
              <a:rPr lang="cs-CZ" altLang="cs-CZ" sz="1200" dirty="0"/>
              <a:t>Štěpená CC</a:t>
            </a:r>
          </a:p>
          <a:p>
            <a:pPr lvl="1" algn="just"/>
            <a:r>
              <a:rPr lang="cs-CZ" altLang="cs-CZ" sz="1200" dirty="0"/>
              <a:t>Heterozygot CT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43508" y="260648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RFLP – Restriction Fragment Length Polymorphism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3557" name="Picture 5" descr="Restriction Fragment Length Polymorphism Analysis - Jarcho - 1994 - Current  Protocols in Human Genetics - Wiley Onlin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169" y="682204"/>
            <a:ext cx="4343262" cy="358383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68" y="4266036"/>
            <a:ext cx="3956348" cy="24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207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44" y="5158949"/>
            <a:ext cx="2640256" cy="1484143"/>
          </a:xfrm>
          <a:prstGeom prst="rect">
            <a:avLst/>
          </a:prstGeom>
        </p:spPr>
      </p:pic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457672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1600" b="1" dirty="0">
                <a:solidFill>
                  <a:srgbClr val="0000CC"/>
                </a:solidFill>
              </a:rPr>
              <a:t>tvorba rekombinantních </a:t>
            </a:r>
            <a:r>
              <a:rPr lang="cs-CZ" altLang="cs-CZ" sz="1600" b="1" dirty="0" smtClean="0">
                <a:solidFill>
                  <a:srgbClr val="0000CC"/>
                </a:solidFill>
              </a:rPr>
              <a:t>DNA</a:t>
            </a:r>
          </a:p>
          <a:p>
            <a:pPr marL="0" indent="0">
              <a:buNone/>
            </a:pPr>
            <a:r>
              <a:rPr lang="cs-CZ" altLang="cs-CZ" sz="1400" dirty="0" smtClean="0"/>
              <a:t>přečnívající kompatibilní konce usnadňují spojení různých fragmentů DNA</a:t>
            </a:r>
          </a:p>
          <a:p>
            <a:r>
              <a:rPr lang="en-GB" altLang="cs-CZ" sz="1200" dirty="0" err="1" smtClean="0"/>
              <a:t>hormon</a:t>
            </a:r>
            <a:r>
              <a:rPr lang="en-GB" altLang="cs-CZ" sz="1200" dirty="0" smtClean="0"/>
              <a:t> </a:t>
            </a:r>
            <a:r>
              <a:rPr lang="en-GB" altLang="cs-CZ" sz="1200" dirty="0" err="1"/>
              <a:t>Protropin</a:t>
            </a:r>
            <a:r>
              <a:rPr lang="en-GB" altLang="cs-CZ" sz="1200" dirty="0" smtClean="0"/>
              <a:t>®</a:t>
            </a:r>
            <a:r>
              <a:rPr lang="cs-CZ" altLang="cs-CZ" sz="1200" dirty="0" smtClean="0"/>
              <a:t> </a:t>
            </a:r>
            <a:r>
              <a:rPr lang="en-GB" altLang="cs-CZ" sz="1200" dirty="0" smtClean="0"/>
              <a:t>(</a:t>
            </a:r>
            <a:r>
              <a:rPr lang="en-GB" altLang="cs-CZ" sz="1200" dirty="0"/>
              <a:t>Genentech, </a:t>
            </a:r>
            <a:r>
              <a:rPr lang="en-GB" altLang="cs-CZ" sz="1200" dirty="0" smtClean="0"/>
              <a:t>1985)</a:t>
            </a:r>
            <a:endParaRPr lang="cs-CZ" altLang="cs-CZ" sz="1200" dirty="0" smtClean="0"/>
          </a:p>
          <a:p>
            <a:r>
              <a:rPr lang="en-GB" altLang="cs-CZ" sz="1200" dirty="0" smtClean="0"/>
              <a:t>interferon </a:t>
            </a:r>
            <a:r>
              <a:rPr lang="el-GR" altLang="cs-CZ" sz="1200" dirty="0"/>
              <a:t>α </a:t>
            </a:r>
            <a:r>
              <a:rPr lang="en-GB" altLang="cs-CZ" sz="1200" dirty="0" err="1"/>
              <a:t>Roferon</a:t>
            </a:r>
            <a:r>
              <a:rPr lang="en-GB" altLang="cs-CZ" sz="1200" dirty="0"/>
              <a:t> A® (</a:t>
            </a:r>
            <a:r>
              <a:rPr lang="en-GB" altLang="cs-CZ" sz="1200" dirty="0" smtClean="0"/>
              <a:t>Hoffmann-La</a:t>
            </a:r>
            <a:r>
              <a:rPr lang="cs-CZ" altLang="cs-CZ" sz="1200" dirty="0" smtClean="0"/>
              <a:t> </a:t>
            </a:r>
            <a:r>
              <a:rPr lang="en-GB" altLang="cs-CZ" sz="1200" dirty="0" smtClean="0"/>
              <a:t>Roche</a:t>
            </a:r>
            <a:r>
              <a:rPr lang="en-GB" altLang="cs-CZ" sz="1200" dirty="0"/>
              <a:t>, </a:t>
            </a:r>
            <a:r>
              <a:rPr lang="en-GB" altLang="cs-CZ" sz="1200" dirty="0" smtClean="0"/>
              <a:t>1986)</a:t>
            </a:r>
            <a:endParaRPr lang="cs-CZ" altLang="cs-CZ" sz="1200" dirty="0" smtClean="0"/>
          </a:p>
          <a:p>
            <a:r>
              <a:rPr lang="en-GB" altLang="cs-CZ" sz="1200" dirty="0" err="1" smtClean="0"/>
              <a:t>první</a:t>
            </a:r>
            <a:r>
              <a:rPr lang="en-GB" altLang="cs-CZ" sz="1200" dirty="0" smtClean="0"/>
              <a:t> </a:t>
            </a:r>
            <a:r>
              <a:rPr lang="en-GB" altLang="cs-CZ" sz="1200" dirty="0" err="1"/>
              <a:t>rekombinantní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vakcína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proti</a:t>
            </a:r>
            <a:r>
              <a:rPr lang="en-GB" altLang="cs-CZ" sz="1200" dirty="0"/>
              <a:t> </a:t>
            </a:r>
            <a:r>
              <a:rPr lang="en-GB" altLang="cs-CZ" sz="1200" dirty="0" err="1"/>
              <a:t>hepatitidě</a:t>
            </a:r>
            <a:r>
              <a:rPr lang="en-GB" altLang="cs-CZ" sz="1200" dirty="0"/>
              <a:t> B </a:t>
            </a:r>
            <a:r>
              <a:rPr lang="en-GB" altLang="cs-CZ" sz="1200" dirty="0" err="1" smtClean="0"/>
              <a:t>Recombivax</a:t>
            </a:r>
            <a:r>
              <a:rPr lang="en-GB" altLang="cs-CZ" sz="1200" dirty="0" smtClean="0"/>
              <a:t>®</a:t>
            </a:r>
            <a:r>
              <a:rPr lang="cs-CZ" altLang="cs-CZ" sz="1200" dirty="0" smtClean="0"/>
              <a:t> </a:t>
            </a:r>
            <a:r>
              <a:rPr lang="en-GB" altLang="cs-CZ" sz="1200" dirty="0" err="1" smtClean="0"/>
              <a:t>exprimovaná</a:t>
            </a:r>
            <a:r>
              <a:rPr lang="en-GB" altLang="cs-CZ" sz="1200" dirty="0" smtClean="0"/>
              <a:t> </a:t>
            </a:r>
            <a:r>
              <a:rPr lang="en-GB" altLang="cs-CZ" sz="1200" dirty="0"/>
              <a:t>v </a:t>
            </a:r>
            <a:r>
              <a:rPr lang="en-GB" altLang="cs-CZ" sz="1200" dirty="0" err="1"/>
              <a:t>kvasince</a:t>
            </a:r>
            <a:r>
              <a:rPr lang="en-GB" altLang="cs-CZ" sz="1200" dirty="0"/>
              <a:t> Saccharomyces cerevisiae (Merck, 1986) </a:t>
            </a:r>
            <a:endParaRPr lang="cs-CZ" altLang="cs-CZ" sz="1200" dirty="0" smtClean="0"/>
          </a:p>
          <a:p>
            <a:r>
              <a:rPr lang="cs-CZ" altLang="cs-CZ" sz="1200" dirty="0" err="1" smtClean="0"/>
              <a:t>prv</a:t>
            </a:r>
            <a:r>
              <a:rPr lang="en-GB" altLang="cs-CZ" sz="1200" dirty="0" err="1" smtClean="0"/>
              <a:t>ní</a:t>
            </a:r>
            <a:r>
              <a:rPr lang="en-GB" altLang="cs-CZ" sz="1200" dirty="0" smtClean="0"/>
              <a:t> </a:t>
            </a:r>
            <a:r>
              <a:rPr lang="en-GB" altLang="cs-CZ" sz="1200" dirty="0" err="1" smtClean="0"/>
              <a:t>přípavek</a:t>
            </a:r>
            <a:r>
              <a:rPr lang="cs-CZ" altLang="cs-CZ" sz="1200" dirty="0" smtClean="0"/>
              <a:t> </a:t>
            </a:r>
            <a:r>
              <a:rPr lang="en-GB" altLang="cs-CZ" sz="1200" dirty="0" err="1" smtClean="0"/>
              <a:t>založený</a:t>
            </a:r>
            <a:r>
              <a:rPr lang="en-GB" altLang="cs-CZ" sz="1200" dirty="0" smtClean="0"/>
              <a:t> </a:t>
            </a:r>
            <a:r>
              <a:rPr lang="en-GB" altLang="cs-CZ" sz="1200" dirty="0" err="1"/>
              <a:t>na</a:t>
            </a:r>
            <a:r>
              <a:rPr lang="en-GB" altLang="cs-CZ" sz="1200" dirty="0"/>
              <a:t> </a:t>
            </a:r>
            <a:r>
              <a:rPr lang="en-GB" altLang="cs-CZ" sz="1200" dirty="0" err="1"/>
              <a:t>monoklonální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protilátce</a:t>
            </a:r>
            <a:r>
              <a:rPr lang="en-GB" altLang="cs-CZ" sz="1200" dirty="0"/>
              <a:t> </a:t>
            </a:r>
            <a:r>
              <a:rPr lang="en-GB" altLang="cs-CZ" sz="1200" dirty="0" err="1"/>
              <a:t>Orthoclone</a:t>
            </a:r>
            <a:r>
              <a:rPr lang="en-GB" altLang="cs-CZ" sz="1200" dirty="0"/>
              <a:t> OKT 3 (Janssen-Ortho, 1986)(</a:t>
            </a:r>
            <a:r>
              <a:rPr lang="en-GB" altLang="cs-CZ" sz="1200" dirty="0" err="1"/>
              <a:t>Cvak</a:t>
            </a:r>
            <a:r>
              <a:rPr lang="en-GB" altLang="cs-CZ" sz="1200" dirty="0"/>
              <a:t> </a:t>
            </a:r>
            <a:r>
              <a:rPr lang="en-GB" altLang="cs-CZ" sz="1200" dirty="0" smtClean="0"/>
              <a:t>a</a:t>
            </a:r>
            <a:r>
              <a:rPr lang="cs-CZ" altLang="cs-CZ" sz="1200" dirty="0" smtClean="0"/>
              <a:t> </a:t>
            </a:r>
            <a:r>
              <a:rPr lang="en-GB" altLang="cs-CZ" sz="1200" dirty="0" err="1" smtClean="0"/>
              <a:t>Fusek</a:t>
            </a:r>
            <a:r>
              <a:rPr lang="en-GB" altLang="cs-CZ" sz="1200" dirty="0"/>
              <a:t>, 2004</a:t>
            </a:r>
            <a:r>
              <a:rPr lang="en-GB" altLang="cs-CZ" sz="1200" dirty="0" smtClean="0"/>
              <a:t>).</a:t>
            </a:r>
            <a:endParaRPr lang="cs-CZ" altLang="cs-CZ" sz="1200" dirty="0" smtClean="0"/>
          </a:p>
          <a:p>
            <a:r>
              <a:rPr lang="en-GB" altLang="cs-CZ" sz="1200" dirty="0" smtClean="0"/>
              <a:t>2006 </a:t>
            </a:r>
            <a:r>
              <a:rPr lang="cs-CZ" altLang="cs-CZ" sz="1200" dirty="0" smtClean="0"/>
              <a:t>- </a:t>
            </a:r>
            <a:r>
              <a:rPr lang="en-GB" altLang="cs-CZ" sz="1200" dirty="0" err="1" smtClean="0"/>
              <a:t>registrováno</a:t>
            </a:r>
            <a:r>
              <a:rPr lang="en-GB" altLang="cs-CZ" sz="1200" dirty="0" smtClean="0"/>
              <a:t> </a:t>
            </a:r>
            <a:r>
              <a:rPr lang="en-GB" altLang="cs-CZ" sz="1200" dirty="0"/>
              <a:t>1452 </a:t>
            </a:r>
            <a:r>
              <a:rPr lang="en-GB" altLang="cs-CZ" sz="1200" dirty="0" err="1"/>
              <a:t>biotechnologických</a:t>
            </a:r>
            <a:r>
              <a:rPr lang="en-GB" altLang="cs-CZ" sz="1200" dirty="0"/>
              <a:t> </a:t>
            </a:r>
            <a:r>
              <a:rPr lang="en-GB" altLang="cs-CZ" sz="1200" dirty="0" err="1" smtClean="0"/>
              <a:t>firem</a:t>
            </a:r>
            <a:r>
              <a:rPr lang="cs-CZ" altLang="cs-CZ" sz="1200" dirty="0" smtClean="0"/>
              <a:t> v USA</a:t>
            </a:r>
          </a:p>
          <a:p>
            <a:r>
              <a:rPr lang="cs-CZ" sz="1200" dirty="0" err="1" smtClean="0"/>
              <a:t>tetravalentní</a:t>
            </a:r>
            <a:r>
              <a:rPr lang="cs-CZ" sz="1200" dirty="0" smtClean="0"/>
              <a:t> </a:t>
            </a:r>
            <a:r>
              <a:rPr lang="cs-CZ" sz="1200" dirty="0"/>
              <a:t>vakcína proti lidskému </a:t>
            </a:r>
            <a:r>
              <a:rPr lang="cs-CZ" sz="1200" dirty="0" err="1"/>
              <a:t>papilomaviru</a:t>
            </a:r>
            <a:r>
              <a:rPr lang="cs-CZ" sz="1200" dirty="0"/>
              <a:t> (HPV) s názvem </a:t>
            </a:r>
            <a:r>
              <a:rPr lang="cs-CZ" sz="1200" dirty="0" err="1"/>
              <a:t>Gargasil</a:t>
            </a:r>
            <a:r>
              <a:rPr lang="cs-CZ" sz="1200" dirty="0"/>
              <a:t>, </a:t>
            </a:r>
            <a:r>
              <a:rPr lang="cs-CZ" sz="1200" dirty="0" err="1" smtClean="0"/>
              <a:t>Silgard</a:t>
            </a:r>
            <a:r>
              <a:rPr lang="cs-CZ" sz="1200" dirty="0" smtClean="0"/>
              <a:t> , 2006</a:t>
            </a:r>
          </a:p>
          <a:p>
            <a:endParaRPr lang="cs-CZ" sz="1200" dirty="0" smtClean="0"/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00CC"/>
                </a:solidFill>
              </a:rPr>
              <a:t>tvorba </a:t>
            </a:r>
            <a:r>
              <a:rPr lang="cs-CZ" altLang="cs-CZ" sz="1600" b="1" dirty="0" smtClean="0">
                <a:solidFill>
                  <a:srgbClr val="0000CC"/>
                </a:solidFill>
              </a:rPr>
              <a:t>GMO</a:t>
            </a:r>
            <a:endParaRPr lang="cs-CZ" sz="1200" dirty="0" smtClean="0"/>
          </a:p>
          <a:p>
            <a:r>
              <a:rPr lang="cs-CZ" sz="1200" dirty="0"/>
              <a:t>bakterie </a:t>
            </a:r>
            <a:r>
              <a:rPr lang="cs-CZ" sz="1200" dirty="0" smtClean="0"/>
              <a:t>mění </a:t>
            </a:r>
            <a:r>
              <a:rPr lang="cs-CZ" sz="1200" dirty="0"/>
              <a:t>DNA </a:t>
            </a:r>
            <a:r>
              <a:rPr lang="cs-CZ" sz="1200" dirty="0" smtClean="0"/>
              <a:t>(</a:t>
            </a:r>
            <a:r>
              <a:rPr lang="cs-CZ" sz="1200" dirty="0" err="1" smtClean="0"/>
              <a:t>Agrobakterie</a:t>
            </a:r>
            <a:r>
              <a:rPr lang="cs-CZ" sz="1200" dirty="0" smtClean="0"/>
              <a:t>) rostliny</a:t>
            </a:r>
            <a:r>
              <a:rPr lang="cs-CZ" sz="1200" dirty="0"/>
              <a:t>, aby ta dělala, co ony </a:t>
            </a:r>
            <a:r>
              <a:rPr lang="cs-CZ" sz="1200" dirty="0" smtClean="0"/>
              <a:t>potřebují</a:t>
            </a:r>
            <a:endParaRPr lang="cs-CZ" sz="1200" dirty="0"/>
          </a:p>
          <a:p>
            <a:r>
              <a:rPr lang="en-GB" altLang="cs-CZ" sz="1200" dirty="0" smtClean="0"/>
              <a:t>1986</a:t>
            </a:r>
            <a:r>
              <a:rPr lang="cs-CZ" altLang="cs-CZ" sz="1200" dirty="0" smtClean="0"/>
              <a:t>, s</a:t>
            </a:r>
            <a:r>
              <a:rPr lang="en-GB" altLang="cs-CZ" sz="1200" dirty="0" err="1"/>
              <a:t>chvál</a:t>
            </a:r>
            <a:r>
              <a:rPr lang="cs-CZ" altLang="cs-CZ" sz="1200" dirty="0" err="1"/>
              <a:t>ena</a:t>
            </a:r>
            <a:r>
              <a:rPr lang="cs-CZ" altLang="cs-CZ" sz="1200" dirty="0"/>
              <a:t>  první </a:t>
            </a:r>
            <a:r>
              <a:rPr lang="en-GB" altLang="cs-CZ" sz="1200" dirty="0"/>
              <a:t> </a:t>
            </a:r>
            <a:r>
              <a:rPr lang="en-GB" altLang="cs-CZ" sz="1200" dirty="0" err="1"/>
              <a:t>první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transgenní</a:t>
            </a:r>
            <a:r>
              <a:rPr lang="en-GB" altLang="cs-CZ" sz="1200" dirty="0"/>
              <a:t> </a:t>
            </a:r>
            <a:r>
              <a:rPr lang="en-GB" altLang="cs-CZ" sz="1200" dirty="0" err="1"/>
              <a:t>rostliny</a:t>
            </a:r>
            <a:r>
              <a:rPr lang="en-GB" altLang="cs-CZ" sz="1200" dirty="0"/>
              <a:t> – </a:t>
            </a:r>
            <a:r>
              <a:rPr lang="en-GB" altLang="cs-CZ" sz="1200" dirty="0" err="1"/>
              <a:t>tabáku</a:t>
            </a:r>
            <a:r>
              <a:rPr lang="en-GB" altLang="cs-CZ" sz="1200" dirty="0"/>
              <a:t> </a:t>
            </a:r>
            <a:r>
              <a:rPr lang="en-GB" altLang="cs-CZ" sz="1200" dirty="0" err="1"/>
              <a:t>nesoucího</a:t>
            </a:r>
            <a:r>
              <a:rPr lang="en-GB" altLang="cs-CZ" sz="1200" dirty="0"/>
              <a:t> </a:t>
            </a:r>
            <a:r>
              <a:rPr lang="en-GB" altLang="cs-CZ" sz="1200" dirty="0" err="1"/>
              <a:t>vložený</a:t>
            </a:r>
            <a:r>
              <a:rPr lang="en-GB" altLang="cs-CZ" sz="1200" dirty="0"/>
              <a:t> gen pro </a:t>
            </a:r>
            <a:r>
              <a:rPr lang="en-GB" altLang="cs-CZ" sz="1200" dirty="0" err="1"/>
              <a:t>rezistenci</a:t>
            </a:r>
            <a:r>
              <a:rPr lang="en-GB" altLang="cs-CZ" sz="1200" dirty="0"/>
              <a:t> k</a:t>
            </a:r>
            <a:r>
              <a:rPr lang="cs-CZ" altLang="cs-CZ" sz="1200" dirty="0"/>
              <a:t> </a:t>
            </a:r>
            <a:r>
              <a:rPr lang="en-GB" altLang="cs-CZ" sz="1200" dirty="0" err="1"/>
              <a:t>herbicidu</a:t>
            </a:r>
            <a:r>
              <a:rPr lang="en-GB" altLang="cs-CZ" sz="1200" dirty="0"/>
              <a:t>. Environmental Protection Agency</a:t>
            </a:r>
            <a:r>
              <a:rPr lang="cs-CZ" altLang="cs-CZ" sz="1200" dirty="0"/>
              <a:t>,c </a:t>
            </a:r>
            <a:r>
              <a:rPr lang="en-GB" altLang="cs-CZ" sz="1200" dirty="0"/>
              <a:t>USA </a:t>
            </a:r>
            <a:endParaRPr lang="cs-CZ" altLang="cs-CZ" sz="1200" dirty="0" smtClean="0"/>
          </a:p>
          <a:p>
            <a:r>
              <a:rPr lang="cs-CZ" sz="1200" dirty="0"/>
              <a:t>70 </a:t>
            </a:r>
            <a:r>
              <a:rPr lang="cs-CZ" sz="1200" dirty="0" smtClean="0"/>
              <a:t>% dnes </a:t>
            </a:r>
            <a:r>
              <a:rPr lang="cs-CZ" sz="1200" dirty="0"/>
              <a:t>pěstované bavlny je geneticky modifikovaných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31" y="700211"/>
            <a:ext cx="3563857" cy="2385763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224089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 smtClean="0">
                <a:solidFill>
                  <a:schemeClr val="bg1"/>
                </a:solidFill>
              </a:rPr>
              <a:t>Restrikční endonukleázy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240" y="3104262"/>
            <a:ext cx="4303184" cy="37254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5157192"/>
            <a:ext cx="2381250" cy="1485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42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433657" y="908720"/>
            <a:ext cx="8165306" cy="3394472"/>
          </a:xfrm>
        </p:spPr>
        <p:txBody>
          <a:bodyPr/>
          <a:lstStyle/>
          <a:p>
            <a:pPr eaLnBrk="1" hangingPunct="1"/>
            <a:r>
              <a:rPr lang="cs-CZ" altLang="cs-CZ" sz="1500" dirty="0"/>
              <a:t>Stanovení </a:t>
            </a:r>
            <a:r>
              <a:rPr lang="cs-CZ" altLang="cs-CZ" sz="1500" b="1" dirty="0"/>
              <a:t>primární struktury DNA </a:t>
            </a:r>
            <a:r>
              <a:rPr lang="cs-CZ" altLang="cs-CZ" sz="1500" dirty="0"/>
              <a:t>(pořadí nukleotidů)</a:t>
            </a:r>
          </a:p>
          <a:p>
            <a:pPr eaLnBrk="1" hangingPunct="1"/>
            <a:endParaRPr lang="cs-CZ" altLang="cs-CZ" sz="1500" dirty="0"/>
          </a:p>
          <a:p>
            <a:pPr eaLnBrk="1" hangingPunct="1">
              <a:buNone/>
            </a:pPr>
            <a:r>
              <a:rPr lang="cs-CZ" altLang="cs-CZ" sz="1500" b="1" dirty="0"/>
              <a:t>a) chemická metoda – </a:t>
            </a:r>
            <a:r>
              <a:rPr lang="cs-CZ" altLang="cs-CZ" sz="1500" dirty="0"/>
              <a:t>dříve; degradace řetězců nukleových kyselin pomocí chemických činidel (dimethylsulfát, NaOH, hydrazin,..) – Maxam-Gilbertova metoda</a:t>
            </a:r>
          </a:p>
          <a:p>
            <a:pPr eaLnBrk="1" hangingPunct="1">
              <a:buNone/>
            </a:pPr>
            <a:r>
              <a:rPr lang="cs-CZ" altLang="cs-CZ" sz="1500" b="1" dirty="0"/>
              <a:t>b) enzymatická metoda – </a:t>
            </a:r>
            <a:r>
              <a:rPr lang="cs-CZ" altLang="cs-CZ" sz="1500" dirty="0"/>
              <a:t>specifická inhibice enzymové syntézy DNA (ddNTP) – Sangerova metoda</a:t>
            </a:r>
          </a:p>
          <a:p>
            <a:pPr eaLnBrk="1" hangingPunct="1">
              <a:buNone/>
            </a:pPr>
            <a:r>
              <a:rPr lang="cs-CZ" altLang="cs-CZ" sz="1500" b="1" dirty="0"/>
              <a:t>c)</a:t>
            </a:r>
            <a:r>
              <a:rPr lang="cs-CZ" altLang="cs-CZ" sz="1500" dirty="0"/>
              <a:t> moderní velkoformátové aplikace založené např. na pyrosekvenování (</a:t>
            </a:r>
            <a:r>
              <a:rPr lang="cs-CZ" altLang="cs-CZ" sz="1500" b="1" dirty="0"/>
              <a:t>sekvenování nové generace</a:t>
            </a:r>
            <a:r>
              <a:rPr lang="cs-CZ" altLang="cs-CZ" sz="1500" dirty="0"/>
              <a:t>)</a:t>
            </a:r>
          </a:p>
          <a:p>
            <a:pPr eaLnBrk="1" hangingPunct="1"/>
            <a:endParaRPr lang="cs-CZ" altLang="cs-CZ" sz="1500" dirty="0"/>
          </a:p>
          <a:p>
            <a:pPr eaLnBrk="1" hangingPunct="1"/>
            <a:r>
              <a:rPr lang="cs-CZ" altLang="cs-CZ" sz="1500" b="1" dirty="0"/>
              <a:t>Produkt</a:t>
            </a:r>
            <a:r>
              <a:rPr lang="cs-CZ" altLang="cs-CZ" sz="1500" dirty="0"/>
              <a:t> – řetězce ssDNA, jejichž vzájemná velikost se </a:t>
            </a:r>
            <a:r>
              <a:rPr lang="cs-CZ" altLang="cs-CZ" sz="1500" dirty="0">
                <a:solidFill>
                  <a:srgbClr val="FF00FF"/>
                </a:solidFill>
              </a:rPr>
              <a:t>liší o jednu bázi (elfo rozdělení)</a:t>
            </a:r>
          </a:p>
          <a:p>
            <a:pPr eaLnBrk="1" hangingPunct="1"/>
            <a:endParaRPr lang="cs-CZ" altLang="cs-CZ" sz="1500" dirty="0"/>
          </a:p>
          <a:p>
            <a:pPr eaLnBrk="1" hangingPunct="1"/>
            <a:r>
              <a:rPr lang="cs-CZ" altLang="cs-CZ" sz="1500" b="1" dirty="0"/>
              <a:t>Vstupní materiál </a:t>
            </a:r>
            <a:r>
              <a:rPr lang="cs-CZ" altLang="cs-CZ" sz="1500" dirty="0"/>
              <a:t>– fragment DNA s přesně definovanými konci</a:t>
            </a:r>
          </a:p>
          <a:p>
            <a:pPr eaLnBrk="1" hangingPunct="1"/>
            <a:endParaRPr lang="cs-CZ" altLang="cs-CZ" sz="1500" dirty="0"/>
          </a:p>
        </p:txBody>
      </p:sp>
      <p:pic>
        <p:nvPicPr>
          <p:cNvPr id="44036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7" y="3969060"/>
            <a:ext cx="259199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3508" y="145126"/>
            <a:ext cx="8856984" cy="421556"/>
          </a:xfrm>
          <a:prstGeom prst="rect">
            <a:avLst/>
          </a:prstGeom>
          <a:solidFill>
            <a:srgbClr val="0000FF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Sekvenace DNA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76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4392488" cy="53285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1500" dirty="0"/>
              <a:t>Sekvence je odvozena z molekuly DNA, která se </a:t>
            </a:r>
            <a:r>
              <a:rPr lang="cs-CZ" altLang="cs-CZ" sz="1500" dirty="0">
                <a:solidFill>
                  <a:srgbClr val="FF00FF"/>
                </a:solidFill>
              </a:rPr>
              <a:t>chemicky degraduje na fragmenty v místech</a:t>
            </a:r>
            <a:r>
              <a:rPr lang="cs-CZ" altLang="cs-CZ" sz="1500" dirty="0"/>
              <a:t>, kde se vyskytuje báze určitého typu. Ty se následně separují pomocí elfo.</a:t>
            </a:r>
          </a:p>
          <a:p>
            <a:pPr algn="just" eaLnBrk="1" hangingPunct="1"/>
            <a:r>
              <a:rPr lang="cs-CZ" altLang="cs-CZ" sz="1500" b="1" dirty="0"/>
              <a:t>Chemická činidla</a:t>
            </a:r>
            <a:r>
              <a:rPr lang="cs-CZ" altLang="cs-CZ" sz="1500" dirty="0"/>
              <a:t> – příklad: </a:t>
            </a:r>
          </a:p>
          <a:p>
            <a:pPr lvl="1" algn="just"/>
            <a:r>
              <a:rPr lang="cs-CZ" altLang="cs-CZ" sz="1350" dirty="0"/>
              <a:t>piperidin narušuje glykosidovou vazbu A </a:t>
            </a:r>
            <a:r>
              <a:rPr lang="cs-CZ" altLang="cs-CZ" sz="1350" dirty="0" err="1"/>
              <a:t>a</a:t>
            </a:r>
            <a:r>
              <a:rPr lang="cs-CZ" altLang="cs-CZ" sz="1350" dirty="0"/>
              <a:t> G (A + G)</a:t>
            </a:r>
          </a:p>
          <a:p>
            <a:pPr lvl="1" algn="just"/>
            <a:r>
              <a:rPr lang="cs-CZ" altLang="cs-CZ" sz="1350" dirty="0"/>
              <a:t>hydrazin za přítomnosti NaCl reaguje pouze s C</a:t>
            </a:r>
          </a:p>
          <a:p>
            <a:pPr lvl="1" algn="just"/>
            <a:r>
              <a:rPr lang="cs-CZ" altLang="cs-CZ" sz="1350" dirty="0"/>
              <a:t>NaOH při 90 °C způsobuje silné štěpení u A </a:t>
            </a:r>
            <a:r>
              <a:rPr lang="cs-CZ" altLang="cs-CZ" sz="1350" dirty="0" err="1"/>
              <a:t>a</a:t>
            </a:r>
            <a:r>
              <a:rPr lang="cs-CZ" altLang="cs-CZ" sz="1350" dirty="0"/>
              <a:t> slabé štěpení u C (A &gt; C)</a:t>
            </a:r>
          </a:p>
          <a:p>
            <a:pPr algn="just" eaLnBrk="1" hangingPunct="1"/>
            <a:r>
              <a:rPr lang="cs-CZ" altLang="cs-CZ" sz="1500" dirty="0"/>
              <a:t>Vyžaduje radioaktivní značení na jednom konci ssDNA.</a:t>
            </a:r>
          </a:p>
          <a:p>
            <a:pPr algn="just" eaLnBrk="1" hangingPunct="1"/>
            <a:r>
              <a:rPr lang="cs-CZ" altLang="cs-CZ" sz="1500" dirty="0"/>
              <a:t>Reakce je prováděna ve 4 zkumavkách – v každé zkumavce jsou štěpeny pouze určité typy bazí.</a:t>
            </a:r>
          </a:p>
          <a:p>
            <a:pPr algn="just"/>
            <a:r>
              <a:rPr lang="cs-CZ" altLang="cs-CZ" sz="1500" dirty="0"/>
              <a:t>Vzniká směs různě dlouhých fragmentů končících v místě určité báze –&gt; vyhodnocení pomocí elfo, stanovena sekvence daného úseku.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98512" y="188640"/>
            <a:ext cx="8856984" cy="421556"/>
          </a:xfrm>
          <a:prstGeom prst="rect">
            <a:avLst/>
          </a:prstGeom>
          <a:solidFill>
            <a:srgbClr val="0000FF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Maxam-Gilbertovo sekvenování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47106" name="Picture 2" descr="Schematic illustration of sequencing with the Maxam Gilbert method. |  Download Scientific 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36442"/>
            <a:ext cx="3294366" cy="4085015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B48241-CE2D-47E8-BF3C-DF8EA1F4C358}"/>
              </a:ext>
            </a:extLst>
          </p:cNvPr>
          <p:cNvSpPr txBox="1"/>
          <p:nvPr/>
        </p:nvSpPr>
        <p:spPr>
          <a:xfrm>
            <a:off x="5490102" y="5711822"/>
            <a:ext cx="3510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Video pro názornost: </a:t>
            </a:r>
            <a:r>
              <a:rPr lang="en-US" sz="900" dirty="0">
                <a:hlinkClick r:id="rId4"/>
              </a:rPr>
              <a:t>https://www.youtube.com/watch?v=_B5Dj8PL4E0</a:t>
            </a:r>
            <a:endParaRPr lang="cs-CZ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9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3423" y="260648"/>
            <a:ext cx="8856984" cy="421556"/>
          </a:xfrm>
          <a:prstGeom prst="rect">
            <a:avLst/>
          </a:prstGeom>
          <a:solidFill>
            <a:srgbClr val="0000FF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Sangerovo sekvenování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51521" y="1191247"/>
            <a:ext cx="5022558" cy="44619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1500" dirty="0"/>
              <a:t>Enzymová metoda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1500" dirty="0"/>
              <a:t>Založeno na </a:t>
            </a:r>
            <a:r>
              <a:rPr lang="cs-CZ" altLang="cs-CZ" sz="1500" b="1" dirty="0"/>
              <a:t>principu replikace</a:t>
            </a:r>
            <a:r>
              <a:rPr lang="cs-CZ" altLang="cs-CZ" sz="1500" dirty="0"/>
              <a:t> – ukončení syntézy DNA v okamžiku, kdy se ddNTP zařadí na místo dNTP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1500" b="1" dirty="0"/>
              <a:t>ddNTP</a:t>
            </a:r>
            <a:r>
              <a:rPr lang="cs-CZ" altLang="cs-CZ" sz="1500" dirty="0"/>
              <a:t> = analog dNTP, ale postrádá hydroxylovou skupinu na 3´ pozici uhlíku</a:t>
            </a:r>
          </a:p>
          <a:p>
            <a:pPr>
              <a:lnSpc>
                <a:spcPct val="110000"/>
              </a:lnSpc>
            </a:pPr>
            <a:r>
              <a:rPr lang="cs-CZ" altLang="cs-CZ" sz="1500" dirty="0"/>
              <a:t>ddNTP – koncové terminátory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1500" b="1" dirty="0"/>
              <a:t>Reakční směs (4x)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350" dirty="0"/>
              <a:t>DNA templát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350" dirty="0"/>
              <a:t>primer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350" dirty="0"/>
              <a:t>ddNTP – v nízké  koncentraci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350" dirty="0"/>
              <a:t>dNTP – v nadbytku (aby bylo možné získat fragmenty všech možných délek)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350" dirty="0"/>
              <a:t>Taq DNA polymeráza - syntéze DNA od 5´ ke 3´ konci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1350" dirty="0"/>
              <a:t>pufr</a:t>
            </a:r>
            <a:endParaRPr lang="cs-CZ" altLang="cs-CZ" sz="1350" b="1" dirty="0"/>
          </a:p>
          <a:p>
            <a:pPr eaLnBrk="1" hangingPunct="1">
              <a:lnSpc>
                <a:spcPct val="110000"/>
              </a:lnSpc>
            </a:pPr>
            <a:r>
              <a:rPr lang="cs-CZ" altLang="cs-CZ" sz="1500" b="1" dirty="0"/>
              <a:t>Vyhodnocení</a:t>
            </a:r>
            <a:r>
              <a:rPr lang="cs-CZ" altLang="cs-CZ" sz="1500" dirty="0"/>
              <a:t> – elektroforéza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1500" dirty="0"/>
              <a:t>Modifikace –&gt; fluorescenčně značené ddNTP (4 různé barevné značky) – reakce provedena v jedné zkumavce</a:t>
            </a:r>
          </a:p>
        </p:txBody>
      </p:sp>
      <p:pic>
        <p:nvPicPr>
          <p:cNvPr id="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22597" b="7941"/>
          <a:stretch>
            <a:fillRect/>
          </a:stretch>
        </p:blipFill>
        <p:spPr bwMode="auto">
          <a:xfrm>
            <a:off x="5115877" y="980728"/>
            <a:ext cx="3944530" cy="4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68B8A6-40AA-40FE-96C5-AC4D6C100379}"/>
              </a:ext>
            </a:extLst>
          </p:cNvPr>
          <p:cNvSpPr txBox="1"/>
          <p:nvPr/>
        </p:nvSpPr>
        <p:spPr>
          <a:xfrm>
            <a:off x="5544108" y="5603276"/>
            <a:ext cx="3516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Video pro názornost: </a:t>
            </a:r>
            <a:r>
              <a:rPr lang="cs-CZ" sz="900" dirty="0">
                <a:hlinkClick r:id="rId4"/>
              </a:rPr>
              <a:t>https://www.youtube.com/watch?v=wdS3j0TgbjM</a:t>
            </a:r>
            <a:endParaRPr lang="cs-CZ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97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50824" y="404664"/>
            <a:ext cx="8856984" cy="421556"/>
          </a:xfrm>
          <a:prstGeom prst="rect">
            <a:avLst/>
          </a:prstGeom>
          <a:solidFill>
            <a:srgbClr val="0000FF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Sangerovo sekvenování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9341"/>
            <a:ext cx="720079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3528" y="1160512"/>
            <a:ext cx="494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1500" dirty="0"/>
              <a:t>Kapilární sekvenace DNA s fluorescenčně značenými ddNTP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309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43508" y="220889"/>
            <a:ext cx="8856984" cy="421556"/>
          </a:xfrm>
          <a:prstGeom prst="rect">
            <a:avLst/>
          </a:prstGeom>
          <a:solidFill>
            <a:srgbClr val="0000FF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NGS – Next Generation Sequencing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23528" y="1045192"/>
            <a:ext cx="4104456" cy="555215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1400" dirty="0"/>
              <a:t>Sekvenování tisíců až milionů sekvencí současně</a:t>
            </a:r>
          </a:p>
          <a:p>
            <a:pPr algn="just" eaLnBrk="1" hangingPunct="1"/>
            <a:r>
              <a:rPr lang="cs-CZ" altLang="cs-CZ" sz="1400" dirty="0"/>
              <a:t>Templátová DNA je fragmentována na úseky několik set bp dlouhé</a:t>
            </a:r>
          </a:p>
          <a:p>
            <a:pPr algn="just" eaLnBrk="1" hangingPunct="1"/>
            <a:r>
              <a:rPr lang="cs-CZ" altLang="cs-CZ" sz="1400" dirty="0"/>
              <a:t>Konce fragmentů jsou enzymaticky zatupeny a napojeny k oligont určité sekvence (= adaptéry)</a:t>
            </a:r>
          </a:p>
          <a:p>
            <a:pPr algn="just" eaLnBrk="1" hangingPunct="1"/>
            <a:r>
              <a:rPr lang="cs-CZ" altLang="cs-CZ" sz="1400" dirty="0"/>
              <a:t>Jednotlivé fragmenty jsou odděleně amplifikovány PCR a v dalším kroku paralelně sekvenovány</a:t>
            </a:r>
          </a:p>
          <a:p>
            <a:pPr algn="just" eaLnBrk="1" hangingPunct="1"/>
            <a:endParaRPr lang="cs-CZ" altLang="cs-CZ" sz="1400" dirty="0"/>
          </a:p>
          <a:p>
            <a:pPr algn="just" eaLnBrk="1" hangingPunct="1"/>
            <a:r>
              <a:rPr lang="cs-CZ" altLang="cs-CZ" sz="1400" dirty="0"/>
              <a:t>Využití:</a:t>
            </a:r>
          </a:p>
          <a:p>
            <a:pPr lvl="1" algn="just"/>
            <a:r>
              <a:rPr lang="cs-CZ" altLang="cs-CZ" sz="1400" dirty="0" err="1"/>
              <a:t>celogenomové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sekvenování</a:t>
            </a:r>
            <a:r>
              <a:rPr lang="cs-CZ" altLang="cs-CZ" sz="1400" dirty="0"/>
              <a:t> (evoluční </a:t>
            </a:r>
            <a:r>
              <a:rPr lang="cs-CZ" altLang="cs-CZ" sz="1400" dirty="0" err="1"/>
              <a:t>biol</a:t>
            </a:r>
            <a:r>
              <a:rPr lang="cs-CZ" altLang="cs-CZ" sz="1400" dirty="0"/>
              <a:t>.)</a:t>
            </a:r>
          </a:p>
          <a:p>
            <a:pPr lvl="1" algn="just"/>
            <a:r>
              <a:rPr lang="cs-CZ" altLang="cs-CZ" sz="1400" dirty="0"/>
              <a:t>sekvenování chromozomů, plazmidů, mt</a:t>
            </a:r>
          </a:p>
          <a:p>
            <a:pPr lvl="1" algn="just"/>
            <a:r>
              <a:rPr lang="cs-CZ" altLang="cs-CZ" sz="1400" dirty="0"/>
              <a:t>studium genetické variability, mutační analýza</a:t>
            </a:r>
          </a:p>
          <a:p>
            <a:pPr lvl="1" algn="just"/>
            <a:r>
              <a:rPr lang="cs-CZ" altLang="cs-CZ" sz="1400" dirty="0" err="1"/>
              <a:t>transkriptomová</a:t>
            </a:r>
            <a:r>
              <a:rPr lang="cs-CZ" altLang="cs-CZ" sz="1400" dirty="0"/>
              <a:t> analýza</a:t>
            </a:r>
          </a:p>
          <a:p>
            <a:pPr lvl="1" algn="just"/>
            <a:r>
              <a:rPr lang="cs-CZ" altLang="cs-CZ" sz="1400" dirty="0"/>
              <a:t>antropologie: srovnávání DNA k zjišťování migrací lidských ras (zejména podle mitochondriální DNA a Y-chromozomální DNA)</a:t>
            </a:r>
            <a:endParaRPr lang="cs-CZ" altLang="cs-CZ" sz="1350" dirty="0"/>
          </a:p>
        </p:txBody>
      </p:sp>
      <p:pic>
        <p:nvPicPr>
          <p:cNvPr id="51202" name="Picture 2" descr="What is Next Generation Sequencing NGS? - Enzo Life Scie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6097"/>
            <a:ext cx="3475312" cy="3501056"/>
          </a:xfrm>
          <a:prstGeom prst="rect">
            <a:avLst/>
          </a:prstGeom>
          <a:noFill/>
        </p:spPr>
      </p:pic>
      <p:pic>
        <p:nvPicPr>
          <p:cNvPr id="51204" name="Picture 4" descr="Next-Generation Sequencing Challen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28631"/>
            <a:ext cx="2403818" cy="1682672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A68443-8D24-490C-A12B-529662BB3582}"/>
              </a:ext>
            </a:extLst>
          </p:cNvPr>
          <p:cNvSpPr txBox="1"/>
          <p:nvPr/>
        </p:nvSpPr>
        <p:spPr>
          <a:xfrm>
            <a:off x="6923845" y="6332782"/>
            <a:ext cx="222015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Video pro názornost: </a:t>
            </a:r>
            <a:r>
              <a:rPr lang="cs-CZ" sz="900" dirty="0">
                <a:hlinkClick r:id="rId5"/>
              </a:rPr>
              <a:t>https://www.youtube.com/watch?v=shoje_9IYWc</a:t>
            </a:r>
            <a:endParaRPr lang="cs-CZ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02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67124"/>
            <a:ext cx="5554960" cy="3639851"/>
          </a:xfrm>
        </p:spPr>
        <p:txBody>
          <a:bodyPr>
            <a:normAutofit/>
          </a:bodyPr>
          <a:lstStyle/>
          <a:p>
            <a:r>
              <a:rPr lang="cs-CZ" sz="1800" dirty="0"/>
              <a:t>Biologický materiál je vše, co bylo či je součástí nebo produktem živého </a:t>
            </a:r>
            <a:r>
              <a:rPr lang="cs-CZ" sz="1800" dirty="0" smtClean="0"/>
              <a:t>organismu</a:t>
            </a:r>
            <a:endParaRPr lang="cs-CZ" sz="1800" dirty="0"/>
          </a:p>
          <a:p>
            <a:pPr lvl="1"/>
            <a:r>
              <a:rPr lang="cs-CZ" sz="1500" dirty="0"/>
              <a:t>sušená bylinná čajová směs</a:t>
            </a:r>
          </a:p>
          <a:p>
            <a:pPr lvl="1"/>
            <a:r>
              <a:rPr lang="cs-CZ" sz="1500" dirty="0"/>
              <a:t>ohryzek od jablka</a:t>
            </a:r>
          </a:p>
          <a:p>
            <a:pPr lvl="1"/>
            <a:r>
              <a:rPr lang="cs-CZ" sz="1500" dirty="0"/>
              <a:t>dubové prkno</a:t>
            </a:r>
          </a:p>
          <a:p>
            <a:pPr lvl="1"/>
            <a:r>
              <a:rPr lang="cs-CZ" sz="1500" dirty="0"/>
              <a:t>kočičí trus/srst</a:t>
            </a:r>
          </a:p>
          <a:p>
            <a:pPr lvl="1"/>
            <a:r>
              <a:rPr lang="cs-CZ" sz="1500" dirty="0"/>
              <a:t>zkumavka s virem SARS-</a:t>
            </a:r>
            <a:r>
              <a:rPr lang="cs-CZ" sz="1500" dirty="0" err="1"/>
              <a:t>CoV</a:t>
            </a:r>
            <a:r>
              <a:rPr lang="cs-CZ" sz="1500" dirty="0"/>
              <a:t>-2</a:t>
            </a:r>
          </a:p>
          <a:p>
            <a:pPr lvl="1"/>
            <a:r>
              <a:rPr lang="cs-CZ" sz="1500" dirty="0"/>
              <a:t>tělní tekutiny – moč, krev, plazma, sérum, sliny, ejakulát, hlen </a:t>
            </a:r>
          </a:p>
          <a:p>
            <a:pPr lvl="1"/>
            <a:r>
              <a:rPr lang="cs-CZ" sz="1500" dirty="0"/>
              <a:t>tkáně, buňky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6434" t="7474" r="6708" b="8179"/>
          <a:stretch/>
        </p:blipFill>
        <p:spPr>
          <a:xfrm>
            <a:off x="6881215" y="4228284"/>
            <a:ext cx="2016224" cy="201622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3508" y="226137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Biologický materiál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s://www.kangaservices.gr/images/kanga/arthra/bio-uli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8284"/>
            <a:ext cx="6424015" cy="2196244"/>
          </a:xfrm>
          <a:prstGeom prst="rect">
            <a:avLst/>
          </a:prstGeom>
          <a:noFill/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21" y="756391"/>
            <a:ext cx="2402719" cy="29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PCR Protocol : r/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2" y="404664"/>
            <a:ext cx="843212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2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3"/>
          <p:cNvSpPr>
            <a:spLocks noChangeArrowheads="1"/>
          </p:cNvSpPr>
          <p:nvPr/>
        </p:nvSpPr>
        <p:spPr bwMode="auto">
          <a:xfrm>
            <a:off x="3904692" y="509012"/>
            <a:ext cx="4680520" cy="261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600" dirty="0"/>
              <a:t>Práce </a:t>
            </a:r>
            <a:r>
              <a:rPr lang="cs-CZ" sz="1600" dirty="0" smtClean="0"/>
              <a:t>s </a:t>
            </a:r>
            <a:r>
              <a:rPr lang="cs-CZ" sz="1600" dirty="0"/>
              <a:t>biologickým materiálem </a:t>
            </a:r>
          </a:p>
          <a:p>
            <a:pPr algn="ctr">
              <a:lnSpc>
                <a:spcPct val="90000"/>
              </a:lnSpc>
            </a:pPr>
            <a:r>
              <a:rPr lang="cs-CZ" sz="1200" dirty="0"/>
              <a:t>     PLNÁ KREV - PLAZMA, SÉRUM ,SLINY, BUŇKY, TKÁNĚ, TĚLNÍ TEKUTINY</a:t>
            </a:r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  <a:p>
            <a:pPr algn="ctr"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  <a:p>
            <a:pPr algn="ctr">
              <a:lnSpc>
                <a:spcPct val="90000"/>
              </a:lnSpc>
            </a:pPr>
            <a:r>
              <a:rPr lang="cs-CZ" sz="1600" dirty="0"/>
              <a:t>Izolace DNA, RNA, PROTEINY</a:t>
            </a:r>
          </a:p>
          <a:p>
            <a:pPr algn="ctr">
              <a:lnSpc>
                <a:spcPct val="90000"/>
              </a:lnSpc>
            </a:pPr>
            <a:endParaRPr lang="cs-CZ" sz="1600" dirty="0"/>
          </a:p>
          <a:p>
            <a:pPr algn="ctr">
              <a:lnSpc>
                <a:spcPct val="90000"/>
              </a:lnSpc>
            </a:pPr>
            <a:endParaRPr lang="cs-CZ" sz="1600" dirty="0"/>
          </a:p>
          <a:p>
            <a:pPr algn="ctr">
              <a:lnSpc>
                <a:spcPct val="90000"/>
              </a:lnSpc>
            </a:pPr>
            <a:r>
              <a:rPr lang="cs-CZ" sz="1600" dirty="0"/>
              <a:t>Detekce a Kvantifikace</a:t>
            </a:r>
          </a:p>
          <a:p>
            <a:pPr algn="ctr">
              <a:lnSpc>
                <a:spcPct val="90000"/>
              </a:lnSpc>
            </a:pPr>
            <a:r>
              <a:rPr lang="cs-CZ" sz="1600" dirty="0"/>
              <a:t>	               </a:t>
            </a:r>
          </a:p>
          <a:p>
            <a:pPr>
              <a:lnSpc>
                <a:spcPct val="90000"/>
              </a:lnSpc>
            </a:pPr>
            <a:r>
              <a:rPr lang="cs-CZ" dirty="0"/>
              <a:t>		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cs-CZ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530"/>
            <a:ext cx="2054514" cy="25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1852" y="3161230"/>
            <a:ext cx="41764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cs typeface="Arial" pitchFamily="34" charset="0"/>
              </a:rPr>
              <a:t>DNA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Detekce polymorfismu a mutace</a:t>
            </a:r>
          </a:p>
          <a:p>
            <a:r>
              <a:rPr lang="cs-CZ" sz="1200" dirty="0">
                <a:cs typeface="Arial" pitchFamily="34" charset="0"/>
              </a:rPr>
              <a:t>1. PCR (amplifikace konkrétního fragmentu)- RFLP </a:t>
            </a:r>
          </a:p>
          <a:p>
            <a:r>
              <a:rPr lang="cs-CZ" sz="1200" dirty="0" smtClean="0">
                <a:cs typeface="Arial" pitchFamily="34" charset="0"/>
              </a:rPr>
              <a:t>(</a:t>
            </a:r>
            <a:r>
              <a:rPr lang="cs-CZ" sz="1200" dirty="0" err="1" smtClean="0">
                <a:cs typeface="Arial" pitchFamily="34" charset="0"/>
              </a:rPr>
              <a:t>naštěpení</a:t>
            </a:r>
            <a:r>
              <a:rPr lang="cs-CZ" sz="1200" dirty="0" smtClean="0">
                <a:cs typeface="Arial" pitchFamily="34" charset="0"/>
              </a:rPr>
              <a:t> </a:t>
            </a:r>
            <a:r>
              <a:rPr lang="cs-CZ" sz="1200" dirty="0" err="1">
                <a:cs typeface="Arial" pitchFamily="34" charset="0"/>
              </a:rPr>
              <a:t>spec</a:t>
            </a:r>
            <a:r>
              <a:rPr lang="cs-CZ" sz="1200" dirty="0" smtClean="0">
                <a:cs typeface="Arial" pitchFamily="34" charset="0"/>
              </a:rPr>
              <a:t>. restrikčními </a:t>
            </a:r>
            <a:r>
              <a:rPr lang="cs-CZ" sz="1200" dirty="0">
                <a:cs typeface="Arial" pitchFamily="34" charset="0"/>
              </a:rPr>
              <a:t>enzymy) – detekce na ELFO</a:t>
            </a:r>
          </a:p>
          <a:p>
            <a:r>
              <a:rPr lang="cs-CZ" sz="1200" dirty="0">
                <a:cs typeface="Arial" pitchFamily="34" charset="0"/>
              </a:rPr>
              <a:t>2. </a:t>
            </a:r>
            <a:r>
              <a:rPr lang="cs-CZ" sz="1200" dirty="0" smtClean="0">
                <a:cs typeface="Arial" pitchFamily="34" charset="0"/>
              </a:rPr>
              <a:t>Real-</a:t>
            </a:r>
            <a:r>
              <a:rPr lang="cs-CZ" sz="1200" dirty="0" err="1" smtClean="0">
                <a:cs typeface="Arial" pitchFamily="34" charset="0"/>
              </a:rPr>
              <a:t>Time</a:t>
            </a:r>
            <a:r>
              <a:rPr lang="cs-CZ" sz="1200" dirty="0" smtClean="0">
                <a:cs typeface="Arial" pitchFamily="34" charset="0"/>
              </a:rPr>
              <a:t> </a:t>
            </a:r>
            <a:r>
              <a:rPr lang="cs-CZ" sz="1200" dirty="0">
                <a:cs typeface="Arial" pitchFamily="34" charset="0"/>
              </a:rPr>
              <a:t>PCR </a:t>
            </a:r>
            <a:endParaRPr lang="cs-CZ" sz="1200" dirty="0" smtClean="0">
              <a:cs typeface="Arial" pitchFamily="34" charset="0"/>
            </a:endParaRPr>
          </a:p>
          <a:p>
            <a:r>
              <a:rPr lang="cs-CZ" sz="1200" dirty="0" smtClean="0">
                <a:cs typeface="Arial" pitchFamily="34" charset="0"/>
              </a:rPr>
              <a:t>3.Sekvenace</a:t>
            </a:r>
            <a:endParaRPr lang="cs-CZ" sz="1200" dirty="0">
              <a:cs typeface="Arial" pitchFamily="34" charset="0"/>
            </a:endParaRPr>
          </a:p>
          <a:p>
            <a:r>
              <a:rPr lang="cs-CZ" sz="1200" b="1" dirty="0" smtClean="0">
                <a:solidFill>
                  <a:srgbClr val="00B050"/>
                </a:solidFill>
                <a:cs typeface="Arial" pitchFamily="34" charset="0"/>
              </a:rPr>
              <a:t>Analýza sekvence DNA</a:t>
            </a:r>
            <a:endParaRPr lang="cs-CZ" sz="1200" b="1" dirty="0">
              <a:solidFill>
                <a:srgbClr val="00B050"/>
              </a:solidFill>
              <a:cs typeface="Arial" pitchFamily="34" charset="0"/>
            </a:endParaRP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Klonování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Zásah do genové exprese</a:t>
            </a:r>
          </a:p>
          <a:p>
            <a:endParaRPr lang="cs-CZ" sz="1200" b="1" dirty="0">
              <a:solidFill>
                <a:srgbClr val="00B050"/>
              </a:solidFill>
              <a:cs typeface="Arial" pitchFamily="34" charset="0"/>
            </a:endParaRPr>
          </a:p>
          <a:p>
            <a:r>
              <a:rPr lang="cs-CZ" sz="1200" b="1" dirty="0" err="1">
                <a:cs typeface="Arial" pitchFamily="34" charset="0"/>
              </a:rPr>
              <a:t>Epigenenom</a:t>
            </a:r>
            <a:endParaRPr lang="cs-CZ" sz="1200" b="1" dirty="0">
              <a:cs typeface="Arial" pitchFamily="34" charset="0"/>
            </a:endParaRP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metylace DNA 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itchFamily="34" charset="0"/>
              </a:rPr>
              <a:t>histonové modifikace 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51460" y="3161230"/>
            <a:ext cx="2617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RNA - </a:t>
            </a:r>
            <a:r>
              <a:rPr lang="cs-CZ" sz="1400" b="1" dirty="0" err="1"/>
              <a:t>mRNA</a:t>
            </a:r>
            <a:endParaRPr lang="cs-CZ" sz="1400" b="1" dirty="0"/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genové exprese </a:t>
            </a:r>
          </a:p>
          <a:p>
            <a:r>
              <a:rPr lang="cs-CZ" sz="1200" dirty="0" err="1">
                <a:cs typeface="Arial" panose="020B0604020202020204" pitchFamily="34" charset="0"/>
              </a:rPr>
              <a:t>Nothern</a:t>
            </a:r>
            <a:r>
              <a:rPr lang="cs-CZ" sz="1200" dirty="0">
                <a:cs typeface="Arial" panose="020B0604020202020204" pitchFamily="34" charset="0"/>
              </a:rPr>
              <a:t> </a:t>
            </a:r>
            <a:r>
              <a:rPr lang="cs-CZ" sz="1200" dirty="0" err="1">
                <a:cs typeface="Arial" panose="020B0604020202020204" pitchFamily="34" charset="0"/>
              </a:rPr>
              <a:t>Blott</a:t>
            </a:r>
            <a:endParaRPr lang="cs-CZ" sz="1200" dirty="0">
              <a:cs typeface="Arial" panose="020B0604020202020204" pitchFamily="34" charset="0"/>
            </a:endParaRPr>
          </a:p>
          <a:p>
            <a:r>
              <a:rPr lang="cs-CZ" sz="1200" dirty="0">
                <a:cs typeface="Arial" panose="020B0604020202020204" pitchFamily="34" charset="0"/>
              </a:rPr>
              <a:t>Real-</a:t>
            </a:r>
            <a:r>
              <a:rPr lang="cs-CZ" sz="1200" dirty="0" err="1">
                <a:cs typeface="Arial" panose="020B0604020202020204" pitchFamily="34" charset="0"/>
              </a:rPr>
              <a:t>Time</a:t>
            </a:r>
            <a:r>
              <a:rPr lang="cs-CZ" sz="1200" dirty="0">
                <a:cs typeface="Arial" panose="020B0604020202020204" pitchFamily="34" charset="0"/>
              </a:rPr>
              <a:t> PCR</a:t>
            </a:r>
          </a:p>
          <a:p>
            <a:r>
              <a:rPr lang="cs-CZ" sz="12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Analýza </a:t>
            </a:r>
            <a:r>
              <a:rPr lang="cs-CZ" sz="1200" b="1" dirty="0" err="1">
                <a:solidFill>
                  <a:srgbClr val="00B050"/>
                </a:solidFill>
                <a:cs typeface="Arial" panose="020B0604020202020204" pitchFamily="34" charset="0"/>
              </a:rPr>
              <a:t>transkriptomu</a:t>
            </a:r>
            <a:endParaRPr lang="cs-CZ" sz="12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endParaRPr lang="cs-CZ" sz="1200" dirty="0">
              <a:cs typeface="Arial" panose="020B0604020202020204" pitchFamily="34" charset="0"/>
            </a:endParaRPr>
          </a:p>
          <a:p>
            <a:r>
              <a:rPr lang="cs-CZ" sz="1400" b="1" dirty="0" err="1">
                <a:cs typeface="Arial" panose="020B0604020202020204" pitchFamily="34" charset="0"/>
              </a:rPr>
              <a:t>MicroRNA</a:t>
            </a:r>
            <a:r>
              <a:rPr lang="cs-CZ" sz="1200" b="1" dirty="0">
                <a:cs typeface="Arial" panose="020B0604020202020204" pitchFamily="34" charset="0"/>
              </a:rPr>
              <a:t>	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Obdélník 4"/>
          <p:cNvSpPr/>
          <p:nvPr/>
        </p:nvSpPr>
        <p:spPr>
          <a:xfrm>
            <a:off x="6830536" y="3149492"/>
            <a:ext cx="228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PROTEIN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proteinů</a:t>
            </a:r>
          </a:p>
          <a:p>
            <a:r>
              <a:rPr lang="cs-CZ" sz="1200" dirty="0" err="1">
                <a:cs typeface="Arial" panose="020B0604020202020204" pitchFamily="34" charset="0"/>
              </a:rPr>
              <a:t>Imunohistochemické</a:t>
            </a:r>
            <a:r>
              <a:rPr lang="cs-CZ" sz="1200" dirty="0">
                <a:cs typeface="Arial" panose="020B0604020202020204" pitchFamily="34" charset="0"/>
              </a:rPr>
              <a:t> metody</a:t>
            </a:r>
          </a:p>
          <a:p>
            <a:r>
              <a:rPr lang="cs-CZ" sz="1200" dirty="0">
                <a:cs typeface="Arial" panose="020B0604020202020204" pitchFamily="34" charset="0"/>
              </a:rPr>
              <a:t>1. Western </a:t>
            </a:r>
            <a:r>
              <a:rPr lang="cs-CZ" sz="1200" dirty="0" err="1">
                <a:cs typeface="Arial" panose="020B0604020202020204" pitchFamily="34" charset="0"/>
              </a:rPr>
              <a:t>Blott</a:t>
            </a:r>
            <a:endParaRPr lang="cs-CZ" sz="1200" dirty="0">
              <a:cs typeface="Arial" panose="020B0604020202020204" pitchFamily="34" charset="0"/>
            </a:endParaRPr>
          </a:p>
          <a:p>
            <a:r>
              <a:rPr lang="cs-CZ" sz="1200" dirty="0">
                <a:cs typeface="Arial" panose="020B0604020202020204" pitchFamily="34" charset="0"/>
              </a:rPr>
              <a:t>2. ELISA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</a:t>
            </a:r>
            <a:r>
              <a:rPr lang="cs-CZ" sz="1200" b="1" dirty="0" err="1">
                <a:solidFill>
                  <a:srgbClr val="00B050"/>
                </a:solidFill>
                <a:cs typeface="Arial" panose="020B0604020202020204" pitchFamily="34" charset="0"/>
              </a:rPr>
              <a:t>proteomu</a:t>
            </a:r>
            <a:endParaRPr lang="cs-CZ" sz="12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r>
              <a:rPr lang="cs-CZ" sz="1200" dirty="0">
                <a:cs typeface="Arial" panose="020B0604020202020204" pitchFamily="34" charset="0"/>
              </a:rPr>
              <a:t>MS </a:t>
            </a:r>
          </a:p>
          <a:p>
            <a:r>
              <a:rPr lang="cs-CZ" sz="1200" b="1" dirty="0">
                <a:solidFill>
                  <a:srgbClr val="00B050"/>
                </a:solidFill>
                <a:cs typeface="Arial" panose="020B0604020202020204" pitchFamily="34" charset="0"/>
              </a:rPr>
              <a:t>Analýza buněk</a:t>
            </a:r>
          </a:p>
          <a:p>
            <a:r>
              <a:rPr lang="cs-CZ" sz="1200" dirty="0">
                <a:cs typeface="Arial" panose="020B0604020202020204" pitchFamily="34" charset="0"/>
              </a:rPr>
              <a:t>Průtoková </a:t>
            </a:r>
            <a:r>
              <a:rPr lang="cs-CZ" sz="1200" dirty="0" err="1">
                <a:cs typeface="Arial" panose="020B0604020202020204" pitchFamily="34" charset="0"/>
              </a:rPr>
              <a:t>flow-cytometrie</a:t>
            </a:r>
            <a:endParaRPr lang="cs-CZ" sz="1200" dirty="0">
              <a:cs typeface="Arial" panose="020B0604020202020204" pitchFamily="34" charset="0"/>
            </a:endParaRPr>
          </a:p>
          <a:p>
            <a:endParaRPr lang="cs-CZ" sz="1600" b="1" dirty="0"/>
          </a:p>
        </p:txBody>
      </p:sp>
      <p:sp>
        <p:nvSpPr>
          <p:cNvPr id="9" name="Šipka dolů 8"/>
          <p:cNvSpPr/>
          <p:nvPr/>
        </p:nvSpPr>
        <p:spPr>
          <a:xfrm>
            <a:off x="6199976" y="1025408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05" y="5121003"/>
            <a:ext cx="6408712" cy="1639295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>
            <a:off x="6187384" y="1707015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6194844" y="2457852"/>
            <a:ext cx="100216" cy="28946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527" y="876509"/>
            <a:ext cx="8751908" cy="3639851"/>
          </a:xfrm>
        </p:spPr>
        <p:txBody>
          <a:bodyPr>
            <a:normAutofit/>
          </a:bodyPr>
          <a:lstStyle/>
          <a:p>
            <a:r>
              <a:rPr lang="cs-CZ" sz="1500" dirty="0"/>
              <a:t>V nativním stavu z přirozeného materiálu – v </a:t>
            </a:r>
            <a:r>
              <a:rPr lang="cs-CZ" sz="1500" b="1" dirty="0"/>
              <a:t>dostatečném množství a požadované čistotě. </a:t>
            </a:r>
          </a:p>
          <a:p>
            <a:r>
              <a:rPr lang="cs-CZ" sz="1500" dirty="0"/>
              <a:t>NK je potřeba zbavit všech všech látek,které se po lyzi buněk stávají součástí hrubého lyzátu a jejichž přítomnost by bránila účinnému specifickému působení enzymů používaných k dalším analýzám</a:t>
            </a:r>
          </a:p>
          <a:p>
            <a:endParaRPr lang="cs-CZ" sz="1200" dirty="0"/>
          </a:p>
          <a:p>
            <a:r>
              <a:rPr lang="cs-CZ" sz="1500" dirty="0"/>
              <a:t>Izolace genomové DNA</a:t>
            </a:r>
          </a:p>
          <a:p>
            <a:r>
              <a:rPr lang="cs-CZ" sz="1500" dirty="0"/>
              <a:t>Izolace RNA – důraz na ochranu před degradací</a:t>
            </a:r>
          </a:p>
          <a:p>
            <a:endParaRPr lang="cs-CZ" sz="1500" dirty="0"/>
          </a:p>
          <a:p>
            <a:r>
              <a:rPr lang="cs-CZ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koncentrace a čistoty DNA/RNA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cs-CZ" sz="1600" b="1" dirty="0"/>
              <a:t>– Spektrofotometrie</a:t>
            </a:r>
          </a:p>
          <a:p>
            <a:r>
              <a:rPr lang="cs-CZ" sz="1600" b="1" dirty="0">
                <a:solidFill>
                  <a:srgbClr val="0000CC"/>
                </a:solidFill>
              </a:rPr>
              <a:t>Kontrola kvality a integrity </a:t>
            </a:r>
            <a:r>
              <a:rPr lang="cs-CZ" sz="1600" b="1" dirty="0"/>
              <a:t>- ELFO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46339" y="246335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Izolace nukleových kyselin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xtract Reagent (Genomic DNA Isolation Reagent) | GeneDireX, In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894" y="3503860"/>
            <a:ext cx="3427106" cy="1110383"/>
          </a:xfrm>
          <a:prstGeom prst="rect">
            <a:avLst/>
          </a:prstGeom>
          <a:noFill/>
        </p:spPr>
      </p:pic>
      <p:pic>
        <p:nvPicPr>
          <p:cNvPr id="1028" name="Picture 4" descr="Addgene: Kit Free RNA Extr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217" y="1967354"/>
            <a:ext cx="4149239" cy="1458162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8" y="3908454"/>
            <a:ext cx="5337142" cy="29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160602" y="908720"/>
            <a:ext cx="5632763" cy="610068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1600" b="1" dirty="0"/>
              <a:t>Separační metoda využívaná při izolaci a analýze NK (a proteinů = polyakrylamidová </a:t>
            </a:r>
            <a:r>
              <a:rPr lang="cs-CZ" altLang="cs-CZ" sz="1600" b="1" dirty="0" err="1"/>
              <a:t>elfo</a:t>
            </a:r>
            <a:r>
              <a:rPr lang="cs-CZ" altLang="cs-CZ" sz="1600" b="1" dirty="0"/>
              <a:t>) </a:t>
            </a:r>
          </a:p>
          <a:p>
            <a:pPr>
              <a:lnSpc>
                <a:spcPct val="120000"/>
              </a:lnSpc>
            </a:pPr>
            <a:r>
              <a:rPr lang="cs-CZ" altLang="cs-CZ" sz="1600" b="1" dirty="0">
                <a:solidFill>
                  <a:srgbClr val="0000CC"/>
                </a:solidFill>
              </a:rPr>
              <a:t>Izolující molekuly o rozdílné hmotnosti, popř. odlišném elektrickém náboji, využívající jejich odlišnou pohyblivost v elektrickém poli</a:t>
            </a:r>
          </a:p>
          <a:p>
            <a:pPr>
              <a:lnSpc>
                <a:spcPct val="120000"/>
              </a:lnSpc>
            </a:pPr>
            <a:r>
              <a:rPr lang="cs-CZ" sz="1400" b="1" dirty="0" err="1"/>
              <a:t>agarózová</a:t>
            </a:r>
            <a:r>
              <a:rPr lang="cs-CZ" sz="1400" b="1" dirty="0"/>
              <a:t> </a:t>
            </a:r>
            <a:r>
              <a:rPr lang="cs-CZ" sz="1400" dirty="0"/>
              <a:t>(produkt mořských řas – agar)/</a:t>
            </a:r>
            <a:r>
              <a:rPr lang="cs-CZ" sz="1400" dirty="0" err="1"/>
              <a:t>polyakrylamidová</a:t>
            </a:r>
            <a:endParaRPr lang="cs-CZ" sz="14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/>
              <a:t>        Gely tvoří hustou síť, kterou větší molekuly procházejí pomaleji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400" dirty="0"/>
              <a:t>        než menší molekuly –technika </a:t>
            </a:r>
            <a:r>
              <a:rPr lang="cs-CZ" sz="1400" b="1" dirty="0"/>
              <a:t>molekulového síta</a:t>
            </a:r>
            <a:endParaRPr lang="cs-CZ" altLang="cs-CZ" sz="1400" dirty="0"/>
          </a:p>
          <a:p>
            <a:pPr algn="just" eaLnBrk="1" hangingPunct="1">
              <a:lnSpc>
                <a:spcPct val="120000"/>
              </a:lnSpc>
            </a:pPr>
            <a:r>
              <a:rPr lang="cs-CZ" altLang="cs-CZ" sz="1400" dirty="0">
                <a:solidFill>
                  <a:srgbClr val="0000CC"/>
                </a:solidFill>
              </a:rPr>
              <a:t>Rychlost pohybu je závislá na velikosti celkového povrchového náboje, velikosti a tvaru molekuly a její koncentraci v roztoku</a:t>
            </a:r>
          </a:p>
          <a:p>
            <a:pPr algn="just" eaLnBrk="1" hangingPunct="1">
              <a:lnSpc>
                <a:spcPct val="120000"/>
              </a:lnSpc>
            </a:pPr>
            <a:r>
              <a:rPr lang="cs-CZ" altLang="cs-CZ" sz="1400" b="1" dirty="0">
                <a:solidFill>
                  <a:srgbClr val="00B050"/>
                </a:solidFill>
              </a:rPr>
              <a:t>DNA má uniformní negativní náboj </a:t>
            </a:r>
            <a:r>
              <a:rPr lang="cs-CZ" altLang="cs-CZ" sz="1400" dirty="0"/>
              <a:t>v elektrickém poli se pohybuje </a:t>
            </a:r>
            <a:r>
              <a:rPr lang="cs-CZ" altLang="cs-CZ" sz="1400" b="1" dirty="0"/>
              <a:t>od katody k anodě</a:t>
            </a:r>
            <a:endParaRPr lang="cs-CZ" sz="1400" dirty="0"/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defRPr/>
            </a:pPr>
            <a:endParaRPr lang="cs-CZ" sz="800" dirty="0"/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1400" dirty="0" err="1"/>
              <a:t>EtBr</a:t>
            </a:r>
            <a:r>
              <a:rPr lang="cs-CZ" sz="1400" dirty="0"/>
              <a:t> – vmezeří se mezi báze, zviditelní DNA pod UV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400" dirty="0"/>
              <a:t>    (po vazbě na DNA pod UV emituje oranžové světlo)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pPr marL="214313" indent="-214313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cs-CZ" sz="1200" dirty="0"/>
              <a:t>Velikost fragmentu DNA lze stanovit dle hmotnostních standardů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200" dirty="0"/>
              <a:t>      (= restrikční fragmenty </a:t>
            </a:r>
            <a:r>
              <a:rPr lang="cs-CZ" sz="1200" dirty="0" err="1"/>
              <a:t>plazmidových</a:t>
            </a:r>
            <a:r>
              <a:rPr lang="cs-CZ" sz="1200" dirty="0"/>
              <a:t> molekul nebo genomu bakteriofágů,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200" dirty="0"/>
              <a:t>      jejichž velikost byla stanovena </a:t>
            </a:r>
            <a:r>
              <a:rPr lang="cs-CZ" sz="1200" dirty="0" err="1"/>
              <a:t>sekvenováním</a:t>
            </a:r>
            <a:r>
              <a:rPr lang="cs-CZ" sz="1200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cs-CZ" sz="1200" dirty="0"/>
              <a:t>Části </a:t>
            </a:r>
            <a:r>
              <a:rPr lang="cs-CZ" sz="1200" b="1" dirty="0"/>
              <a:t>aparatury</a:t>
            </a:r>
            <a:r>
              <a:rPr lang="cs-CZ" sz="1200" dirty="0"/>
              <a:t>:  elektroforetická vana,  separační gel, pufr,  zdroj stejnosměrného elektrického proudu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cs-CZ" sz="1200" dirty="0"/>
          </a:p>
          <a:p>
            <a:pPr marL="214313" indent="-214313">
              <a:lnSpc>
                <a:spcPct val="120000"/>
              </a:lnSpc>
              <a:spcBef>
                <a:spcPts val="0"/>
              </a:spcBef>
              <a:defRPr/>
            </a:pPr>
            <a:endParaRPr lang="cs-CZ" sz="14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sz="1400" dirty="0"/>
          </a:p>
          <a:p>
            <a:pPr algn="just" eaLnBrk="1" hangingPunct="1">
              <a:lnSpc>
                <a:spcPct val="120000"/>
              </a:lnSpc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43508" y="166883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Gelová elektroforéza - agarózová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ars.els-cdn.com/content/image/3-s2.0-B9780444636881000070-f07-01-9780444636881.jpg?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1" y="711450"/>
            <a:ext cx="3187709" cy="343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56" y="4444766"/>
            <a:ext cx="3217647" cy="2413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76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8" y="175035"/>
            <a:ext cx="4536044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0" y="175035"/>
            <a:ext cx="1588423" cy="273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52127" y="404664"/>
            <a:ext cx="8565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400" dirty="0"/>
              <a:t>(B) </a:t>
            </a:r>
            <a:r>
              <a:rPr lang="cs-CZ" sz="1400" b="1" u="sng" dirty="0"/>
              <a:t>Ideální vzorek DNA </a:t>
            </a:r>
            <a:br>
              <a:rPr lang="cs-CZ" sz="1400" b="1" u="sng" dirty="0"/>
            </a:br>
            <a:r>
              <a:rPr lang="cs-CZ" sz="1400" dirty="0"/>
              <a:t>(C) Částečně degradovaná DNA</a:t>
            </a:r>
            <a:br>
              <a:rPr lang="cs-CZ" sz="1400" dirty="0"/>
            </a:br>
            <a:r>
              <a:rPr lang="cs-CZ" sz="1400" dirty="0"/>
              <a:t>(D) Degradovaná DNA</a:t>
            </a:r>
            <a:br>
              <a:rPr lang="cs-CZ" sz="1400" dirty="0"/>
            </a:br>
            <a:r>
              <a:rPr lang="cs-CZ" sz="1400" dirty="0"/>
              <a:t> (E) DNA kontaminovaná RNA</a:t>
            </a:r>
            <a:br>
              <a:rPr lang="cs-CZ" sz="1400" dirty="0"/>
            </a:br>
            <a:r>
              <a:rPr lang="cs-CZ" sz="1400" dirty="0"/>
              <a:t> (degradovaná)</a:t>
            </a:r>
            <a:br>
              <a:rPr lang="cs-CZ" sz="1400" dirty="0"/>
            </a:br>
            <a:r>
              <a:rPr lang="cs-CZ" sz="1400" dirty="0"/>
              <a:t>(F) DNA kontaminovaná proteinem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8" y="3284984"/>
            <a:ext cx="47974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076056" y="3705630"/>
            <a:ext cx="4067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(A) Trans2K™ Plus DNA </a:t>
            </a:r>
            <a:r>
              <a:rPr lang="cs-CZ" sz="1400" dirty="0" err="1"/>
              <a:t>Marker</a:t>
            </a:r>
            <a:r>
              <a:rPr lang="cs-CZ" sz="1400" dirty="0"/>
              <a:t> (0,1 </a:t>
            </a:r>
            <a:r>
              <a:rPr lang="cs-CZ" sz="1400" dirty="0" err="1"/>
              <a:t>kb</a:t>
            </a:r>
            <a:r>
              <a:rPr lang="cs-CZ" sz="1400" dirty="0"/>
              <a:t>- 5 </a:t>
            </a:r>
            <a:r>
              <a:rPr lang="cs-CZ" sz="1400" dirty="0" err="1"/>
              <a:t>kb</a:t>
            </a:r>
            <a:r>
              <a:rPr lang="cs-CZ" sz="1400" dirty="0"/>
              <a:t>) </a:t>
            </a:r>
          </a:p>
          <a:p>
            <a:r>
              <a:rPr lang="cs-CZ" sz="1400" dirty="0"/>
              <a:t>(B) </a:t>
            </a:r>
            <a:r>
              <a:rPr lang="cs-CZ" sz="1400" b="1" u="sng" dirty="0"/>
              <a:t>Ideální vzorek RNA </a:t>
            </a:r>
          </a:p>
          <a:p>
            <a:r>
              <a:rPr lang="cs-CZ" sz="1400" dirty="0"/>
              <a:t>(C) RNA kontaminovaná DNA a proteinem </a:t>
            </a:r>
          </a:p>
          <a:p>
            <a:r>
              <a:rPr lang="cs-CZ" sz="1400" dirty="0"/>
              <a:t>(D) Degradovaná RNA </a:t>
            </a:r>
          </a:p>
          <a:p>
            <a:r>
              <a:rPr lang="cs-CZ" sz="1400" dirty="0"/>
              <a:t>(E) RNA kontaminovaná </a:t>
            </a:r>
            <a:r>
              <a:rPr lang="cs-CZ" sz="1400" dirty="0" err="1"/>
              <a:t>gDNA</a:t>
            </a:r>
            <a:r>
              <a:rPr lang="cs-CZ" sz="1400" dirty="0"/>
              <a:t> 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788024" y="5079006"/>
            <a:ext cx="3600400" cy="1778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cs-CZ" sz="1600" b="1" dirty="0"/>
              <a:t>*</a:t>
            </a:r>
            <a:r>
              <a:rPr lang="cs-CZ" sz="1200" dirty="0"/>
              <a:t>Ribosomální RNA migruje v </a:t>
            </a:r>
            <a:r>
              <a:rPr lang="cs-CZ" sz="1200" dirty="0" err="1"/>
              <a:t>agarózovém</a:t>
            </a:r>
            <a:r>
              <a:rPr lang="cs-CZ" sz="1200" dirty="0"/>
              <a:t> gelu rychleji než stejně velký  fragment DNA, a proto při použití DNA žebříčku nelze určit skutečnou velikost 28/18/5S </a:t>
            </a:r>
            <a:r>
              <a:rPr lang="cs-CZ" sz="1200" dirty="0" err="1"/>
              <a:t>rRNA</a:t>
            </a:r>
            <a:endParaRPr lang="cs-CZ" sz="1200" dirty="0"/>
          </a:p>
          <a:p>
            <a:pPr marL="457200" lvl="1" indent="0">
              <a:buFont typeface="Arial" pitchFamily="34" charset="0"/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79587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06" y="1124744"/>
            <a:ext cx="8579296" cy="5112568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/>
              <a:t>Amplifikace vybraného úseku </a:t>
            </a:r>
            <a:r>
              <a:rPr lang="cs-CZ" sz="1800" b="1" dirty="0"/>
              <a:t>DNA</a:t>
            </a:r>
          </a:p>
          <a:p>
            <a:r>
              <a:rPr lang="cs-CZ" sz="1800" dirty="0"/>
              <a:t>Mnohonásobná in vitro replikace ve zkumavce</a:t>
            </a:r>
          </a:p>
          <a:p>
            <a:pPr marL="0" indent="0">
              <a:buNone/>
            </a:pPr>
            <a:r>
              <a:rPr lang="cs-CZ" sz="1800" dirty="0"/>
              <a:t>        - řetězová reakce vychází z DNA replikace </a:t>
            </a:r>
          </a:p>
          <a:p>
            <a:endParaRPr lang="cs-CZ" sz="1800" dirty="0"/>
          </a:p>
          <a:p>
            <a:r>
              <a:rPr lang="cs-CZ" sz="1800" dirty="0"/>
              <a:t>Kary </a:t>
            </a:r>
            <a:r>
              <a:rPr lang="cs-CZ" sz="1800" dirty="0" err="1"/>
              <a:t>Mullis</a:t>
            </a:r>
            <a:r>
              <a:rPr lang="cs-CZ" sz="1800" dirty="0"/>
              <a:t>, 1983</a:t>
            </a:r>
          </a:p>
          <a:p>
            <a:r>
              <a:rPr lang="cs-CZ" sz="1800" b="1" dirty="0">
                <a:solidFill>
                  <a:srgbClr val="00B050"/>
                </a:solidFill>
              </a:rPr>
              <a:t>DNA řetězce duplexu může být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B050"/>
                </a:solidFill>
              </a:rPr>
              <a:t>      denaturována a znovu spojena </a:t>
            </a:r>
          </a:p>
          <a:p>
            <a:pPr marL="0" indent="0">
              <a:buNone/>
            </a:pPr>
            <a:r>
              <a:rPr lang="cs-CZ" sz="1800" dirty="0"/>
              <a:t>      </a:t>
            </a:r>
            <a:endParaRPr lang="cs-CZ" sz="1200" dirty="0"/>
          </a:p>
          <a:p>
            <a:r>
              <a:rPr lang="cs-CZ" sz="1800" dirty="0"/>
              <a:t>DNA replikace </a:t>
            </a:r>
            <a:r>
              <a:rPr lang="cs-CZ" sz="1800" b="1" dirty="0">
                <a:solidFill>
                  <a:srgbClr val="FF00FF"/>
                </a:solidFill>
              </a:rPr>
              <a:t>in </a:t>
            </a:r>
            <a:r>
              <a:rPr lang="cs-CZ" sz="1800" b="1" dirty="0" err="1">
                <a:solidFill>
                  <a:srgbClr val="FF00FF"/>
                </a:solidFill>
              </a:rPr>
              <a:t>vivo</a:t>
            </a:r>
            <a:r>
              <a:rPr lang="cs-CZ" sz="1800" b="1" dirty="0">
                <a:solidFill>
                  <a:srgbClr val="FF00FF"/>
                </a:solidFill>
              </a:rPr>
              <a:t> </a:t>
            </a:r>
            <a:r>
              <a:rPr lang="cs-CZ" sz="1800" b="1" dirty="0"/>
              <a:t>vyžaduje </a:t>
            </a:r>
          </a:p>
          <a:p>
            <a:pPr marL="0" indent="0">
              <a:buNone/>
            </a:pPr>
            <a:r>
              <a:rPr lang="cs-CZ" sz="1800" b="1" dirty="0"/>
              <a:t>      několik enzymů </a:t>
            </a:r>
          </a:p>
          <a:p>
            <a:pPr marL="0" indent="0">
              <a:buNone/>
            </a:pPr>
            <a:r>
              <a:rPr lang="cs-CZ" sz="1800" dirty="0"/>
              <a:t>      - separace řetězců </a:t>
            </a:r>
          </a:p>
          <a:p>
            <a:pPr marL="0" indent="0">
              <a:buNone/>
            </a:pPr>
            <a:r>
              <a:rPr lang="cs-CZ" sz="1800" dirty="0"/>
              <a:t>      - syntéza krátkých RNA </a:t>
            </a:r>
            <a:r>
              <a:rPr lang="cs-CZ" sz="1800" dirty="0" err="1"/>
              <a:t>primerů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- syntéza dvou nových DNA helixů</a:t>
            </a:r>
          </a:p>
          <a:p>
            <a:r>
              <a:rPr lang="cs-CZ" sz="1800" dirty="0"/>
              <a:t>DNA replikace </a:t>
            </a:r>
            <a:r>
              <a:rPr lang="cs-CZ" sz="1800" b="1" dirty="0">
                <a:solidFill>
                  <a:srgbClr val="FF00FF"/>
                </a:solidFill>
              </a:rPr>
              <a:t>in vitro </a:t>
            </a:r>
            <a:r>
              <a:rPr lang="cs-CZ" sz="1800" b="1" dirty="0"/>
              <a:t>vyžaduje pouze </a:t>
            </a:r>
          </a:p>
          <a:p>
            <a:pPr marL="0" indent="0">
              <a:buNone/>
            </a:pPr>
            <a:r>
              <a:rPr lang="cs-CZ" sz="1800" b="1" dirty="0"/>
              <a:t>       jeden enzym</a:t>
            </a:r>
            <a:r>
              <a:rPr lang="cs-CZ" sz="1800" dirty="0">
                <a:solidFill>
                  <a:srgbClr val="00B050"/>
                </a:solidFill>
              </a:rPr>
              <a:t>  </a:t>
            </a:r>
            <a:r>
              <a:rPr lang="cs-CZ" sz="1800" dirty="0"/>
              <a:t>(1957 Arthur </a:t>
            </a:r>
            <a:r>
              <a:rPr lang="cs-CZ" sz="1800" dirty="0" err="1"/>
              <a:t>Kornberg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      dokázal existenci DNA Polymerázy)</a:t>
            </a:r>
          </a:p>
          <a:p>
            <a:pPr marL="0" indent="0">
              <a:buNone/>
            </a:pP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	</a:t>
            </a:r>
            <a:r>
              <a:rPr lang="cs-CZ" sz="1800" b="1" dirty="0">
                <a:solidFill>
                  <a:srgbClr val="FF00FF"/>
                </a:solidFill>
              </a:rPr>
              <a:t>FUNKCE OSTATNÍCH PROTEINŮ JE in vitro NAHRAZENA ZMĚNOU TEPLOT !</a:t>
            </a:r>
          </a:p>
          <a:p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74" y="1412776"/>
            <a:ext cx="4194466" cy="4032448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25506" y="188640"/>
            <a:ext cx="8892988" cy="5040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PCR – </a:t>
            </a:r>
            <a:r>
              <a:rPr lang="cs-CZ" sz="3000" b="1" dirty="0" err="1">
                <a:solidFill>
                  <a:schemeClr val="bg1"/>
                </a:solidFill>
              </a:rPr>
              <a:t>Polymerase</a:t>
            </a:r>
            <a:r>
              <a:rPr lang="cs-CZ" sz="3000" b="1" dirty="0">
                <a:solidFill>
                  <a:schemeClr val="bg1"/>
                </a:solidFill>
              </a:rPr>
              <a:t> </a:t>
            </a:r>
            <a:r>
              <a:rPr lang="cs-CZ" sz="3000" b="1" dirty="0" err="1">
                <a:solidFill>
                  <a:schemeClr val="bg1"/>
                </a:solidFill>
              </a:rPr>
              <a:t>chain</a:t>
            </a:r>
            <a:r>
              <a:rPr lang="cs-CZ" sz="3000" b="1" dirty="0">
                <a:solidFill>
                  <a:schemeClr val="bg1"/>
                </a:solidFill>
              </a:rPr>
              <a:t> </a:t>
            </a:r>
            <a:r>
              <a:rPr lang="cs-CZ" sz="3000" b="1" dirty="0" err="1">
                <a:solidFill>
                  <a:schemeClr val="bg1"/>
                </a:solidFill>
              </a:rPr>
              <a:t>reaction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4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33" y="98554"/>
            <a:ext cx="5456167" cy="637592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7311"/>
            <a:ext cx="8507288" cy="6093176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00B050"/>
                </a:solidFill>
              </a:rPr>
              <a:t>komponenty PCR:</a:t>
            </a:r>
          </a:p>
          <a:p>
            <a:pPr marL="0" indent="0">
              <a:buNone/>
            </a:pPr>
            <a:r>
              <a:rPr lang="cs-CZ" sz="1400" b="1" dirty="0"/>
              <a:t>templátová DNA</a:t>
            </a:r>
          </a:p>
          <a:p>
            <a:pPr marL="0" indent="0">
              <a:buNone/>
            </a:pPr>
            <a:r>
              <a:rPr lang="cs-CZ" sz="1400" b="1" dirty="0" err="1"/>
              <a:t>dNTP</a:t>
            </a:r>
            <a:r>
              <a:rPr lang="cs-CZ" sz="1400" dirty="0"/>
              <a:t> </a:t>
            </a:r>
          </a:p>
          <a:p>
            <a:pPr marL="0" indent="0">
              <a:buNone/>
            </a:pPr>
            <a:r>
              <a:rPr lang="cs-CZ" sz="1400" b="1" dirty="0"/>
              <a:t>pufr</a:t>
            </a:r>
            <a:r>
              <a:rPr lang="cs-CZ" sz="1400" dirty="0"/>
              <a:t> </a:t>
            </a:r>
            <a:r>
              <a:rPr lang="cs-CZ" sz="1200" dirty="0"/>
              <a:t>(pH=8)</a:t>
            </a:r>
          </a:p>
          <a:p>
            <a:pPr marL="0" indent="0">
              <a:buNone/>
            </a:pPr>
            <a:r>
              <a:rPr lang="cs-CZ" sz="1400" b="1" dirty="0"/>
              <a:t>Mg</a:t>
            </a:r>
            <a:r>
              <a:rPr lang="cs-CZ" sz="1400" b="1" baseline="30000" dirty="0"/>
              <a:t>2+ </a:t>
            </a:r>
            <a:r>
              <a:rPr lang="cs-CZ" sz="1400" b="1" dirty="0"/>
              <a:t>ionty </a:t>
            </a:r>
            <a:r>
              <a:rPr lang="cs-CZ" sz="1200" dirty="0"/>
              <a:t>(aktivita a přesnost polymerázy)</a:t>
            </a:r>
          </a:p>
          <a:p>
            <a:pPr marL="0" indent="0">
              <a:buNone/>
            </a:pPr>
            <a:r>
              <a:rPr lang="cs-CZ" sz="1400" b="1" dirty="0" err="1"/>
              <a:t>Primer</a:t>
            </a:r>
            <a:r>
              <a:rPr lang="cs-CZ" sz="1400" b="1" dirty="0"/>
              <a:t> - </a:t>
            </a:r>
            <a:r>
              <a:rPr lang="cs-CZ" sz="1200" dirty="0"/>
              <a:t>krátké specifické úseky DNA, </a:t>
            </a:r>
          </a:p>
          <a:p>
            <a:pPr marL="0" indent="0">
              <a:buNone/>
            </a:pPr>
            <a:r>
              <a:rPr lang="cs-CZ" sz="1200" dirty="0" err="1"/>
              <a:t>oligonukleotid</a:t>
            </a:r>
            <a:r>
              <a:rPr lang="cs-CZ" sz="1200" dirty="0"/>
              <a:t> 20–25 </a:t>
            </a:r>
            <a:r>
              <a:rPr lang="cs-CZ" sz="1200" dirty="0" err="1"/>
              <a:t>pb</a:t>
            </a:r>
            <a:r>
              <a:rPr lang="cs-CZ" sz="1200" dirty="0"/>
              <a:t>, ohraničení oblasti amplifikace DNA</a:t>
            </a:r>
          </a:p>
          <a:p>
            <a:pPr marL="0" indent="0">
              <a:buNone/>
            </a:pPr>
            <a:r>
              <a:rPr lang="cs-CZ" sz="1400" b="1" dirty="0"/>
              <a:t>DNA polymeráza</a:t>
            </a:r>
          </a:p>
          <a:p>
            <a:pPr marL="0" indent="0">
              <a:buNone/>
            </a:pPr>
            <a:r>
              <a:rPr lang="cs-CZ" sz="1200" dirty="0"/>
              <a:t>termostabilní (odolává teplotám až 98 °C)</a:t>
            </a:r>
          </a:p>
          <a:p>
            <a:pPr marL="0" indent="0">
              <a:buNone/>
            </a:pPr>
            <a:r>
              <a:rPr lang="cs-CZ" sz="1200" dirty="0" err="1"/>
              <a:t>Taq</a:t>
            </a:r>
            <a:r>
              <a:rPr lang="cs-CZ" sz="1200" dirty="0"/>
              <a:t> (</a:t>
            </a:r>
            <a:r>
              <a:rPr lang="cs-CZ" sz="1200" i="1" dirty="0" err="1"/>
              <a:t>Thermus</a:t>
            </a:r>
            <a:r>
              <a:rPr lang="cs-CZ" sz="1200" i="1" dirty="0"/>
              <a:t> </a:t>
            </a:r>
            <a:r>
              <a:rPr lang="cs-CZ" sz="1200" i="1" dirty="0" err="1"/>
              <a:t>aquaticus</a:t>
            </a:r>
            <a:r>
              <a:rPr lang="cs-CZ" sz="1200" dirty="0"/>
              <a:t>), </a:t>
            </a:r>
            <a:r>
              <a:rPr lang="cs-CZ" sz="1200" dirty="0" err="1"/>
              <a:t>Tth</a:t>
            </a:r>
            <a:r>
              <a:rPr lang="cs-CZ" sz="1200" dirty="0"/>
              <a:t> (</a:t>
            </a:r>
            <a:r>
              <a:rPr lang="cs-CZ" sz="1200" i="1" dirty="0" err="1"/>
              <a:t>Thermus</a:t>
            </a:r>
            <a:r>
              <a:rPr lang="cs-CZ" sz="1200" i="1" dirty="0"/>
              <a:t> </a:t>
            </a:r>
            <a:r>
              <a:rPr lang="cs-CZ" sz="1200" i="1" dirty="0" err="1"/>
              <a:t>thermophilus</a:t>
            </a:r>
            <a:r>
              <a:rPr lang="cs-CZ" sz="1200" dirty="0"/>
              <a:t>)</a:t>
            </a:r>
          </a:p>
          <a:p>
            <a:pPr marL="0" indent="0">
              <a:buNone/>
            </a:pPr>
            <a:r>
              <a:rPr lang="cs-CZ" sz="1400" b="1" dirty="0"/>
              <a:t>teplota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b="1" dirty="0">
                <a:solidFill>
                  <a:srgbClr val="00B050"/>
                </a:solidFill>
              </a:rPr>
              <a:t>opakování cyklů:</a:t>
            </a:r>
          </a:p>
          <a:p>
            <a:pPr marL="0" indent="0">
              <a:buNone/>
            </a:pPr>
            <a:r>
              <a:rPr lang="cs-CZ" sz="1600" dirty="0"/>
              <a:t>     - denaturace (separace </a:t>
            </a:r>
            <a:r>
              <a:rPr lang="cs-CZ" sz="1600" dirty="0" err="1"/>
              <a:t>dsDNA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dirty="0"/>
              <a:t>     - navázání </a:t>
            </a:r>
            <a:r>
              <a:rPr lang="cs-CZ" sz="1600" dirty="0" err="1"/>
              <a:t>primerů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- elongace </a:t>
            </a:r>
            <a:r>
              <a:rPr lang="cs-CZ" sz="1600" dirty="0" err="1"/>
              <a:t>primerů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     - syntéza nového vlákna DNA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	</a:t>
            </a:r>
            <a:r>
              <a:rPr lang="cs-CZ" sz="1600" b="1" dirty="0">
                <a:solidFill>
                  <a:srgbClr val="0000CC"/>
                </a:solidFill>
              </a:rPr>
              <a:t>pomocí změn teploty!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až s objevem a použitím </a:t>
            </a:r>
            <a:r>
              <a:rPr lang="cs-CZ" sz="1600" b="1" dirty="0">
                <a:solidFill>
                  <a:srgbClr val="00B050"/>
                </a:solidFill>
              </a:rPr>
              <a:t>TERMOSTABILNÍ POLYMERÁZY </a:t>
            </a:r>
          </a:p>
          <a:p>
            <a:pPr marL="0" indent="0">
              <a:buNone/>
            </a:pPr>
            <a:r>
              <a:rPr lang="cs-CZ" sz="1600" dirty="0"/>
              <a:t>(termofilní bakterie) získala PCR na významu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/>
          <a:srcRect l="6910" t="14301" r="5423" b="47899"/>
          <a:stretch/>
        </p:blipFill>
        <p:spPr>
          <a:xfrm>
            <a:off x="1403648" y="2798503"/>
            <a:ext cx="2520280" cy="12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143508" y="980728"/>
            <a:ext cx="5589631" cy="4104456"/>
          </a:xfrm>
        </p:spPr>
        <p:txBody>
          <a:bodyPr>
            <a:normAutofit lnSpcReduction="10000"/>
          </a:bodyPr>
          <a:lstStyle/>
          <a:p>
            <a:pPr marL="201216" indent="-267891">
              <a:lnSpc>
                <a:spcPct val="150000"/>
              </a:lnSpc>
            </a:pPr>
            <a:r>
              <a:rPr lang="cs-CZ" altLang="cs-CZ" sz="1600" b="1" dirty="0"/>
              <a:t>Polymerázová řetězová reakce  sledovaná v reálném čase</a:t>
            </a:r>
          </a:p>
          <a:p>
            <a:pPr marL="267891" indent="-267891">
              <a:lnSpc>
                <a:spcPct val="150000"/>
              </a:lnSpc>
            </a:pPr>
            <a:r>
              <a:rPr lang="cs-CZ" altLang="cs-CZ" sz="1600" b="1" dirty="0">
                <a:solidFill>
                  <a:srgbClr val="00B050"/>
                </a:solidFill>
              </a:rPr>
              <a:t>Kvantifikace DNA </a:t>
            </a:r>
            <a:r>
              <a:rPr lang="cs-CZ" altLang="cs-CZ" sz="1500" b="1" dirty="0"/>
              <a:t>–</a:t>
            </a:r>
            <a:r>
              <a:rPr lang="cs-CZ" altLang="cs-CZ" sz="1500" dirty="0"/>
              <a:t> množství DNA je zaznamenáváno v průběhu každého cyklu</a:t>
            </a:r>
          </a:p>
          <a:p>
            <a:pPr marL="269081" indent="-267891" algn="just">
              <a:lnSpc>
                <a:spcPct val="150000"/>
              </a:lnSpc>
              <a:tabLst>
                <a:tab pos="134541" algn="l"/>
              </a:tabLst>
            </a:pPr>
            <a:r>
              <a:rPr lang="cs-CZ" altLang="cs-CZ" sz="1500" dirty="0"/>
              <a:t>Detekce množství DNA je umožněna přítomností </a:t>
            </a:r>
            <a:r>
              <a:rPr lang="cs-CZ" altLang="cs-CZ" sz="1500" b="1" dirty="0">
                <a:solidFill>
                  <a:srgbClr val="00B050"/>
                </a:solidFill>
              </a:rPr>
              <a:t>fluorescenčního substrátu</a:t>
            </a:r>
          </a:p>
          <a:p>
            <a:pPr marL="201216" indent="-267891"/>
            <a:r>
              <a:rPr lang="cs-CZ" altLang="cs-CZ" sz="1500" dirty="0"/>
              <a:t>Provádí se ve speciálním cycleru, který umožňuje:</a:t>
            </a:r>
          </a:p>
          <a:p>
            <a:pPr lvl="1" indent="-324000"/>
            <a:r>
              <a:rPr lang="cs-CZ" altLang="cs-CZ" sz="1350" dirty="0"/>
              <a:t>Cyklické střídání teplot</a:t>
            </a:r>
          </a:p>
          <a:p>
            <a:pPr lvl="1" indent="-324000"/>
            <a:r>
              <a:rPr lang="cs-CZ" altLang="cs-CZ" sz="1350" dirty="0"/>
              <a:t>Detekci fluorescence</a:t>
            </a:r>
          </a:p>
          <a:p>
            <a:pPr lvl="1" indent="-324000"/>
            <a:r>
              <a:rPr lang="cs-CZ" altLang="cs-CZ" sz="1350" dirty="0"/>
              <a:t>Monitorování postupu PCR v reálném čase bez nutnosti detekovat PCR produkty elektroforeticky</a:t>
            </a:r>
          </a:p>
          <a:p>
            <a:pPr marL="214313" indent="-214313">
              <a:spcBef>
                <a:spcPts val="0"/>
              </a:spcBef>
              <a:defRPr/>
            </a:pPr>
            <a:endParaRPr lang="cs-CZ" sz="1500" dirty="0"/>
          </a:p>
          <a:p>
            <a:pPr marL="270272" indent="-270272">
              <a:spcBef>
                <a:spcPts val="0"/>
              </a:spcBef>
              <a:defRPr/>
            </a:pPr>
            <a:r>
              <a:rPr lang="cs-CZ" sz="1400" dirty="0"/>
              <a:t>qPCR se obvykle provádí v 96 jamkových destičkách, úroveň fluorescence je zaznamenávaná v jednotlivých jamkách</a:t>
            </a:r>
          </a:p>
          <a:p>
            <a:pPr marL="270272" indent="-270272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400" dirty="0"/>
              <a:t>Vysoce citlivá a vysoce specifická metoda</a:t>
            </a:r>
          </a:p>
          <a:p>
            <a:pPr indent="-324000">
              <a:lnSpc>
                <a:spcPct val="150000"/>
              </a:lnSpc>
            </a:pPr>
            <a:endParaRPr lang="cs-CZ" altLang="cs-CZ" sz="1500" dirty="0"/>
          </a:p>
          <a:p>
            <a:pPr indent="-324000">
              <a:lnSpc>
                <a:spcPct val="150000"/>
              </a:lnSpc>
            </a:pPr>
            <a:endParaRPr lang="cs-CZ" altLang="cs-CZ" sz="1500" dirty="0"/>
          </a:p>
          <a:p>
            <a:pPr eaLnBrk="1" hangingPunct="1"/>
            <a:endParaRPr lang="cs-CZ" altLang="cs-CZ" dirty="0"/>
          </a:p>
        </p:txBody>
      </p:sp>
      <p:pic>
        <p:nvPicPr>
          <p:cNvPr id="48132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02746"/>
            <a:ext cx="3444007" cy="306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3508" y="260648"/>
            <a:ext cx="8856984" cy="421556"/>
          </a:xfrm>
          <a:prstGeom prst="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solidFill>
                  <a:schemeClr val="bg1"/>
                </a:solidFill>
              </a:rPr>
              <a:t>qPCR – Kvantitativní Real-</a:t>
            </a:r>
            <a:r>
              <a:rPr lang="cs-CZ" sz="3000" b="1" dirty="0" err="1">
                <a:solidFill>
                  <a:schemeClr val="bg1"/>
                </a:solidFill>
              </a:rPr>
              <a:t>time</a:t>
            </a:r>
            <a:r>
              <a:rPr lang="cs-CZ" sz="3000" b="1" dirty="0">
                <a:solidFill>
                  <a:schemeClr val="bg1"/>
                </a:solidFill>
              </a:rPr>
              <a:t> PCR</a:t>
            </a:r>
            <a:endParaRPr lang="en-GB" sz="3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446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etodymolekularnibiologie2023_jola[2023021408250593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0000FF"/>
        </a:solidFill>
      </a:spPr>
      <a:bodyPr vert="horz" lIns="68580" tIns="34290" rIns="68580" bIns="34290" rtlCol="0" anchor="ctr">
        <a:noAutofit/>
      </a:bodyPr>
      <a:lstStyle>
        <a:defPPr>
          <a:defRPr sz="3000" b="1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1625</Words>
  <Application>Microsoft Office PowerPoint</Application>
  <PresentationFormat>Předvádění na obrazovce (4:3)</PresentationFormat>
  <Paragraphs>270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Calibri</vt:lpstr>
      <vt:lpstr>Times New Roman</vt:lpstr>
      <vt:lpstr>Wingdings</vt:lpstr>
      <vt:lpstr>Motiv systému Office</vt:lpstr>
      <vt:lpstr>Metody molekulární biologie</vt:lpstr>
      <vt:lpstr>Prezentace aplikace PowerPoint</vt:lpstr>
      <vt:lpstr>Prezentace aplikace PowerPoint</vt:lpstr>
      <vt:lpstr>Prezentace aplikace PowerPoint</vt:lpstr>
      <vt:lpstr>Prezentace aplikace PowerPoint</vt:lpstr>
      <vt:lpstr>(B) Ideální vzorek DNA  (C) Částečně degradovaná DNA (D) Degradovaná DNA  (E) DNA kontaminovaná RNA  (degradovaná) (F) DNA kontaminovaná proteinem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v zubním lékařství</dc:title>
  <dc:creator>Asistent</dc:creator>
  <cp:lastModifiedBy>Filip</cp:lastModifiedBy>
  <cp:revision>115</cp:revision>
  <dcterms:created xsi:type="dcterms:W3CDTF">2014-03-06T10:34:04Z</dcterms:created>
  <dcterms:modified xsi:type="dcterms:W3CDTF">2023-04-21T09:18:27Z</dcterms:modified>
</cp:coreProperties>
</file>