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4" r:id="rId3"/>
    <p:sldId id="28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326" r:id="rId13"/>
    <p:sldId id="327" r:id="rId14"/>
    <p:sldId id="264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FFBEE5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6374" autoAdjust="0"/>
  </p:normalViewPr>
  <p:slideViewPr>
    <p:cSldViewPr snapToGrid="0">
      <p:cViewPr varScale="1">
        <p:scale>
          <a:sx n="85" d="100"/>
          <a:sy n="85" d="100"/>
        </p:scale>
        <p:origin x="420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502" y="2945184"/>
            <a:ext cx="11361600" cy="1171580"/>
          </a:xfrm>
        </p:spPr>
        <p:txBody>
          <a:bodyPr/>
          <a:lstStyle/>
          <a:p>
            <a:r>
              <a:rPr lang="en-US" dirty="0" err="1"/>
              <a:t>Autonom</a:t>
            </a:r>
            <a:r>
              <a:rPr lang="cs-CZ" dirty="0"/>
              <a:t>ní nervový systém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94664-0E95-4B71-9BA2-4047CA01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Autonomní nervový systém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E07279D-4E89-4669-A102-1941C48341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789174"/>
            <a:ext cx="10104882" cy="3068826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25378D8A-B3C6-4A50-BBF7-A085BC112578}"/>
              </a:ext>
            </a:extLst>
          </p:cNvPr>
          <p:cNvSpPr txBox="1">
            <a:spLocks/>
          </p:cNvSpPr>
          <p:nvPr/>
        </p:nvSpPr>
        <p:spPr>
          <a:xfrm>
            <a:off x="612423" y="1171576"/>
            <a:ext cx="3891844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Adrenergní receptor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Spřažený s G-proteinem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–Excitační receptory</a:t>
            </a:r>
            <a:endParaRPr lang="cs-CZ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Inhibiční receptory</a:t>
            </a:r>
          </a:p>
          <a:p>
            <a:pPr marL="3240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cs-CZ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kern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3FEF532-3099-4639-A99E-A0CAB09F2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415" y="1298997"/>
            <a:ext cx="3654776" cy="23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36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94664-0E95-4B71-9BA2-4047CA01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Autonomní nervový systém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2C57634-9A4B-4683-8192-AA709B4C490E}"/>
              </a:ext>
            </a:extLst>
          </p:cNvPr>
          <p:cNvSpPr txBox="1"/>
          <p:nvPr/>
        </p:nvSpPr>
        <p:spPr>
          <a:xfrm rot="16200000">
            <a:off x="278163" y="284201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FIGHT OR FLIGHT</a:t>
            </a:r>
          </a:p>
          <a:p>
            <a:r>
              <a:rPr lang="cs-CZ" b="1" dirty="0">
                <a:solidFill>
                  <a:srgbClr val="0000DC"/>
                </a:solidFill>
                <a:latin typeface="Times New Roman" pitchFamily="18" charset="0"/>
                <a:cs typeface="Times New Roman" pitchFamily="18" charset="0"/>
              </a:rPr>
              <a:t>BOJUJ nebo UTEČ</a:t>
            </a:r>
            <a:endParaRPr lang="ru-RU" sz="2400" b="1" dirty="0">
              <a:solidFill>
                <a:srgbClr val="0000D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6EB0296A-D3B3-4A3C-9FCF-81D74D4F73A2}"/>
              </a:ext>
            </a:extLst>
          </p:cNvPr>
          <p:cNvSpPr txBox="1"/>
          <p:nvPr/>
        </p:nvSpPr>
        <p:spPr>
          <a:xfrm rot="5400000">
            <a:off x="8000749" y="3008878"/>
            <a:ext cx="4657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REST OR DIGEST</a:t>
            </a:r>
          </a:p>
          <a:p>
            <a:r>
              <a:rPr lang="cs-CZ" b="1" dirty="0">
                <a:solidFill>
                  <a:srgbClr val="0000DC"/>
                </a:solidFill>
                <a:latin typeface="Times New Roman" pitchFamily="18" charset="0"/>
                <a:cs typeface="Times New Roman" pitchFamily="18" charset="0"/>
              </a:rPr>
              <a:t>ODPOČÍVEJ nebo ZPRACOVÁVEJ  POTRAVU</a:t>
            </a:r>
            <a:endParaRPr lang="ru-RU" sz="2400" b="1" dirty="0">
              <a:solidFill>
                <a:srgbClr val="0000D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9CC24C5-AB16-4AA2-8018-BDFE1752DD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r="3605"/>
          <a:stretch/>
        </p:blipFill>
        <p:spPr>
          <a:xfrm>
            <a:off x="2359001" y="1280127"/>
            <a:ext cx="7478552" cy="548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17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udentconsult.com/common/showimage.cfm?mediaISBN=0721632564&amp;FigFile=S23283-015-f004.jpg&amp;size=fullsize"/>
          <p:cNvPicPr>
            <a:picLocks noChangeAspect="1" noChangeArrowheads="1"/>
          </p:cNvPicPr>
          <p:nvPr/>
        </p:nvPicPr>
        <p:blipFill>
          <a:blip r:embed="rId2" cstate="print"/>
          <a:srcRect b="2570"/>
          <a:stretch>
            <a:fillRect/>
          </a:stretch>
        </p:blipFill>
        <p:spPr bwMode="auto">
          <a:xfrm>
            <a:off x="4151785" y="857185"/>
            <a:ext cx="3825478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190044" y="857252"/>
            <a:ext cx="1907734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Sympat</a:t>
            </a:r>
            <a:r>
              <a:rPr lang="cs-CZ" sz="1500" b="1" dirty="0" err="1"/>
              <a:t>hetic</a:t>
            </a:r>
            <a:r>
              <a:rPr lang="cs-CZ" sz="1500" b="1" dirty="0"/>
              <a:t> </a:t>
            </a:r>
            <a:r>
              <a:rPr lang="cs-CZ" sz="1500" b="1" dirty="0" err="1"/>
              <a:t>nervous</a:t>
            </a:r>
            <a:r>
              <a:rPr lang="cs-CZ" sz="1500" b="1" dirty="0"/>
              <a:t> </a:t>
            </a:r>
            <a:r>
              <a:rPr lang="cs-CZ" sz="1500" b="1" dirty="0" err="1"/>
              <a:t>system</a:t>
            </a:r>
            <a:endParaRPr lang="en-US" sz="1500" b="1" dirty="0"/>
          </a:p>
          <a:p>
            <a:endParaRPr lang="en-US" sz="1350" dirty="0"/>
          </a:p>
          <a:p>
            <a:pPr algn="ctr"/>
            <a:r>
              <a:rPr lang="en-US" sz="1350" dirty="0"/>
              <a:t>Fight or flight response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Energy/store consumption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 err="1"/>
              <a:t>Preganglionic</a:t>
            </a:r>
            <a:r>
              <a:rPr lang="en-US" sz="1350" dirty="0"/>
              <a:t> neuron </a:t>
            </a:r>
          </a:p>
          <a:p>
            <a:pPr algn="ctr"/>
            <a:r>
              <a:rPr lang="en-US" sz="1200" dirty="0"/>
              <a:t>– </a:t>
            </a:r>
            <a:r>
              <a:rPr lang="en-US" sz="1050" dirty="0"/>
              <a:t>Spinal cord  </a:t>
            </a:r>
          </a:p>
          <a:p>
            <a:pPr algn="ctr"/>
            <a:r>
              <a:rPr lang="en-US" sz="1050" dirty="0"/>
              <a:t>-</a:t>
            </a:r>
            <a:r>
              <a:rPr lang="en-US" sz="1050" dirty="0" err="1"/>
              <a:t>Thora</a:t>
            </a:r>
            <a:r>
              <a:rPr lang="cs-CZ" sz="1050" dirty="0"/>
              <a:t>c</a:t>
            </a:r>
            <a:r>
              <a:rPr lang="en-US" sz="1050" dirty="0"/>
              <a:t>o - lumbar system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Ganglia </a:t>
            </a:r>
            <a:r>
              <a:rPr lang="en-US" sz="1350" i="1" dirty="0" err="1"/>
              <a:t>Paravertebral</a:t>
            </a:r>
            <a:endParaRPr lang="en-US" sz="1350" i="1" dirty="0"/>
          </a:p>
          <a:p>
            <a:pPr algn="ctr">
              <a:buFontTx/>
              <a:buChar char="-"/>
            </a:pPr>
            <a:r>
              <a:rPr lang="en-US" sz="1050" dirty="0" err="1"/>
              <a:t>Truncus</a:t>
            </a:r>
            <a:r>
              <a:rPr lang="en-US" sz="1050" dirty="0"/>
              <a:t> </a:t>
            </a:r>
            <a:r>
              <a:rPr lang="en-US" sz="1050" dirty="0" err="1"/>
              <a:t>sympathicus</a:t>
            </a:r>
            <a:endParaRPr lang="en-US" sz="1050" dirty="0"/>
          </a:p>
          <a:p>
            <a:pPr algn="ctr">
              <a:buFontTx/>
              <a:buChar char="-"/>
            </a:pPr>
            <a:r>
              <a:rPr lang="en-US" sz="1050" dirty="0"/>
              <a:t> Majority</a:t>
            </a:r>
          </a:p>
          <a:p>
            <a:pPr algn="ctr"/>
            <a:r>
              <a:rPr lang="en-US" sz="1350" i="1" dirty="0" err="1"/>
              <a:t>Prevertebral</a:t>
            </a:r>
            <a:endParaRPr lang="en-US" sz="1350" i="1" dirty="0"/>
          </a:p>
          <a:p>
            <a:pPr algn="ctr"/>
            <a:r>
              <a:rPr lang="en-US" sz="1350" dirty="0"/>
              <a:t> </a:t>
            </a:r>
            <a:r>
              <a:rPr lang="en-US" sz="1050" dirty="0"/>
              <a:t>-Plexus </a:t>
            </a:r>
            <a:r>
              <a:rPr lang="en-US" sz="1050" dirty="0" err="1"/>
              <a:t>aorticus</a:t>
            </a:r>
            <a:r>
              <a:rPr lang="en-US" sz="1050" dirty="0"/>
              <a:t> 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Mostly diffuse effect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986210" y="857250"/>
            <a:ext cx="2128634" cy="6901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Parasympat</a:t>
            </a:r>
            <a:r>
              <a:rPr lang="cs-CZ" sz="1500" b="1" dirty="0" err="1"/>
              <a:t>hetic</a:t>
            </a:r>
            <a:r>
              <a:rPr lang="cs-CZ" sz="1500" b="1" dirty="0"/>
              <a:t> </a:t>
            </a:r>
            <a:r>
              <a:rPr lang="cs-CZ" sz="1500" b="1" dirty="0" err="1"/>
              <a:t>nervous</a:t>
            </a:r>
            <a:r>
              <a:rPr lang="cs-CZ" sz="1500" b="1" dirty="0"/>
              <a:t> </a:t>
            </a:r>
            <a:r>
              <a:rPr lang="cs-CZ" sz="1500" b="1" dirty="0" err="1"/>
              <a:t>system</a:t>
            </a:r>
            <a:endParaRPr lang="en-US" sz="1500" b="1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Rest and digest response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Energy conservation/en</a:t>
            </a:r>
            <a:r>
              <a:rPr lang="cs-CZ" sz="1350" dirty="0"/>
              <a:t>.</a:t>
            </a:r>
            <a:r>
              <a:rPr lang="en-US" sz="1350" dirty="0"/>
              <a:t> store production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 err="1"/>
              <a:t>Preganglionic</a:t>
            </a:r>
            <a:r>
              <a:rPr lang="en-US" sz="1350" dirty="0"/>
              <a:t> neuron </a:t>
            </a:r>
          </a:p>
          <a:p>
            <a:pPr algn="ctr"/>
            <a:r>
              <a:rPr lang="en-US" sz="1050" dirty="0"/>
              <a:t>– Brain stem and spinal cord</a:t>
            </a:r>
          </a:p>
          <a:p>
            <a:pPr algn="ctr"/>
            <a:r>
              <a:rPr lang="en-US" sz="1050" dirty="0"/>
              <a:t>– </a:t>
            </a:r>
            <a:r>
              <a:rPr lang="en-US" sz="1050" dirty="0" err="1"/>
              <a:t>cranio</a:t>
            </a:r>
            <a:r>
              <a:rPr lang="en-US" sz="1050" dirty="0"/>
              <a:t>-sacral system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Ganglia </a:t>
            </a:r>
          </a:p>
          <a:p>
            <a:pPr algn="ctr"/>
            <a:r>
              <a:rPr lang="en-US" sz="1350" i="1" dirty="0"/>
              <a:t>Close to target organs or </a:t>
            </a:r>
            <a:r>
              <a:rPr lang="en-US" sz="1350" i="1" dirty="0" err="1"/>
              <a:t>intramurally</a:t>
            </a:r>
            <a:endParaRPr lang="en-US" sz="1350" i="1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Mostly local     effect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17274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udentconsult.com/common/showimage.cfm?mediaISBN=0721632564&amp;FigFile=S23283-015-f004.jpg&amp;size=fullsize"/>
          <p:cNvPicPr>
            <a:picLocks noChangeAspect="1" noChangeArrowheads="1"/>
          </p:cNvPicPr>
          <p:nvPr/>
        </p:nvPicPr>
        <p:blipFill>
          <a:blip r:embed="rId2" cstate="print"/>
          <a:srcRect b="2570"/>
          <a:stretch>
            <a:fillRect/>
          </a:stretch>
        </p:blipFill>
        <p:spPr bwMode="auto">
          <a:xfrm>
            <a:off x="4151785" y="857185"/>
            <a:ext cx="3825478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667000" y="857252"/>
            <a:ext cx="1430778" cy="8425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Sympat</a:t>
            </a:r>
            <a:r>
              <a:rPr lang="cs-CZ" sz="1500" b="1" dirty="0" err="1"/>
              <a:t>thetic</a:t>
            </a:r>
            <a:r>
              <a:rPr lang="cs-CZ" sz="1500" b="1" dirty="0"/>
              <a:t> </a:t>
            </a:r>
            <a:r>
              <a:rPr lang="cs-CZ" sz="1500" b="1" dirty="0" err="1"/>
              <a:t>nervous</a:t>
            </a:r>
            <a:r>
              <a:rPr lang="cs-CZ" sz="1500" b="1" dirty="0"/>
              <a:t> </a:t>
            </a:r>
            <a:r>
              <a:rPr lang="cs-CZ" sz="1500" b="1" dirty="0" err="1"/>
              <a:t>system</a:t>
            </a:r>
            <a:endParaRPr lang="en-US" sz="1500" b="1" dirty="0"/>
          </a:p>
          <a:p>
            <a:endParaRPr lang="en-US" sz="1350" dirty="0"/>
          </a:p>
          <a:p>
            <a:pPr algn="ctr"/>
            <a:r>
              <a:rPr lang="en-US" sz="1350" dirty="0"/>
              <a:t>Fight or flight response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Energy/store consumption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 err="1"/>
              <a:t>Preganglionic</a:t>
            </a:r>
            <a:r>
              <a:rPr lang="en-US" sz="1350" dirty="0"/>
              <a:t> neuron </a:t>
            </a:r>
          </a:p>
          <a:p>
            <a:pPr algn="ctr"/>
            <a:r>
              <a:rPr lang="en-US" sz="1200" dirty="0"/>
              <a:t>– </a:t>
            </a:r>
            <a:r>
              <a:rPr lang="en-US" sz="1050" dirty="0"/>
              <a:t>Spinal cord  </a:t>
            </a:r>
          </a:p>
          <a:p>
            <a:pPr algn="ctr"/>
            <a:r>
              <a:rPr lang="en-US" sz="1050" dirty="0"/>
              <a:t>-</a:t>
            </a:r>
            <a:r>
              <a:rPr lang="en-US" sz="1050" dirty="0" err="1"/>
              <a:t>Thora</a:t>
            </a:r>
            <a:r>
              <a:rPr lang="cs-CZ" sz="1050" dirty="0"/>
              <a:t>c</a:t>
            </a:r>
            <a:r>
              <a:rPr lang="en-US" sz="1050" dirty="0"/>
              <a:t>o - lumbar system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Ganglia </a:t>
            </a:r>
            <a:r>
              <a:rPr lang="en-US" sz="1350" i="1" dirty="0" err="1"/>
              <a:t>Paravertebral</a:t>
            </a:r>
            <a:endParaRPr lang="en-US" sz="1350" i="1" dirty="0"/>
          </a:p>
          <a:p>
            <a:pPr algn="ctr">
              <a:buFontTx/>
              <a:buChar char="-"/>
            </a:pPr>
            <a:r>
              <a:rPr lang="en-US" sz="1050" dirty="0" err="1"/>
              <a:t>Truncus</a:t>
            </a:r>
            <a:r>
              <a:rPr lang="en-US" sz="1050" dirty="0"/>
              <a:t> </a:t>
            </a:r>
            <a:r>
              <a:rPr lang="en-US" sz="1050" dirty="0" err="1"/>
              <a:t>sympathicus</a:t>
            </a:r>
            <a:endParaRPr lang="en-US" sz="1050" dirty="0"/>
          </a:p>
          <a:p>
            <a:pPr algn="ctr">
              <a:buFontTx/>
              <a:buChar char="-"/>
            </a:pPr>
            <a:r>
              <a:rPr lang="en-US" sz="1050" dirty="0"/>
              <a:t> Majority</a:t>
            </a:r>
          </a:p>
          <a:p>
            <a:pPr algn="ctr"/>
            <a:r>
              <a:rPr lang="en-US" sz="1350" i="1" dirty="0" err="1"/>
              <a:t>Prevertebral</a:t>
            </a:r>
            <a:endParaRPr lang="en-US" sz="1350" i="1" dirty="0"/>
          </a:p>
          <a:p>
            <a:pPr algn="ctr"/>
            <a:r>
              <a:rPr lang="en-US" sz="1350" dirty="0"/>
              <a:t> </a:t>
            </a:r>
            <a:r>
              <a:rPr lang="en-US" sz="1050" dirty="0"/>
              <a:t>-Plexus </a:t>
            </a:r>
            <a:r>
              <a:rPr lang="en-US" sz="1050" dirty="0" err="1"/>
              <a:t>aorticus</a:t>
            </a:r>
            <a:r>
              <a:rPr lang="en-US" sz="1050" dirty="0"/>
              <a:t> 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Mostly diffuse effect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986210" y="857251"/>
            <a:ext cx="1538790" cy="854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Parasympat</a:t>
            </a:r>
            <a:r>
              <a:rPr lang="cs-CZ" sz="1500" b="1" dirty="0" err="1"/>
              <a:t>hetic</a:t>
            </a:r>
            <a:r>
              <a:rPr lang="cs-CZ" sz="1500" b="1" dirty="0"/>
              <a:t> </a:t>
            </a:r>
            <a:r>
              <a:rPr lang="cs-CZ" sz="1500" b="1" dirty="0" err="1"/>
              <a:t>nervous</a:t>
            </a:r>
            <a:r>
              <a:rPr lang="cs-CZ" sz="1500" b="1" dirty="0"/>
              <a:t> </a:t>
            </a:r>
            <a:r>
              <a:rPr lang="cs-CZ" sz="1500" b="1" dirty="0" err="1"/>
              <a:t>system</a:t>
            </a:r>
            <a:endParaRPr lang="en-US" sz="1500" b="1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Rest and digest response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Energy conservation/energy store production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 err="1"/>
              <a:t>Preganglionic</a:t>
            </a:r>
            <a:r>
              <a:rPr lang="en-US" sz="1350" dirty="0"/>
              <a:t> neuron </a:t>
            </a:r>
          </a:p>
          <a:p>
            <a:pPr algn="ctr"/>
            <a:r>
              <a:rPr lang="en-US" sz="1050" dirty="0"/>
              <a:t>– Brain stem and spinal cord</a:t>
            </a:r>
          </a:p>
          <a:p>
            <a:pPr algn="ctr"/>
            <a:r>
              <a:rPr lang="en-US" sz="1050" dirty="0"/>
              <a:t>– </a:t>
            </a:r>
            <a:r>
              <a:rPr lang="en-US" sz="1050" dirty="0" err="1"/>
              <a:t>cranio</a:t>
            </a:r>
            <a:r>
              <a:rPr lang="en-US" sz="1050" dirty="0"/>
              <a:t>-sacral system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Ganglia </a:t>
            </a:r>
          </a:p>
          <a:p>
            <a:pPr algn="ctr"/>
            <a:r>
              <a:rPr lang="en-US" sz="1350" i="1" dirty="0"/>
              <a:t>Close to target organs or </a:t>
            </a:r>
            <a:r>
              <a:rPr lang="en-US" sz="1350" i="1" dirty="0" err="1"/>
              <a:t>intramurally</a:t>
            </a:r>
            <a:endParaRPr lang="en-US" sz="1350" i="1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Mostly local     effect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  <p:pic>
        <p:nvPicPr>
          <p:cNvPr id="7" name="Picture 2" descr="http://ccn.aacnjournals.org/content/27/1/30/T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9566" y="1505322"/>
            <a:ext cx="5534747" cy="365187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3118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E65F0A-934C-4A1E-AEFB-6E19F3EA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Ovládání mozku ANS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08815D-F19F-4C6B-9FD7-9E07B4B318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18" y="1967735"/>
            <a:ext cx="4750072" cy="3605572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97E51D4E-4BBF-4C56-B471-26706F93EA42}"/>
              </a:ext>
            </a:extLst>
          </p:cNvPr>
          <p:cNvGrpSpPr/>
          <p:nvPr/>
        </p:nvGrpSpPr>
        <p:grpSpPr>
          <a:xfrm>
            <a:off x="6492584" y="1763864"/>
            <a:ext cx="5319888" cy="4239099"/>
            <a:chOff x="3673996" y="2516899"/>
            <a:chExt cx="5319888" cy="4239099"/>
          </a:xfrm>
        </p:grpSpPr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5B7BF054-AF95-4EB1-84D4-D36FCA7C2DCC}"/>
                </a:ext>
              </a:extLst>
            </p:cNvPr>
            <p:cNvSpPr txBox="1"/>
            <p:nvPr/>
          </p:nvSpPr>
          <p:spPr>
            <a:xfrm>
              <a:off x="3793629" y="3160018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Eating</a:t>
              </a:r>
              <a:endParaRPr lang="cs-CZ" sz="1200" dirty="0"/>
            </a:p>
            <a:p>
              <a:r>
                <a:rPr lang="cs-CZ" sz="1200" dirty="0" err="1"/>
                <a:t>behavior</a:t>
              </a:r>
              <a:endParaRPr lang="en-US" sz="1200" dirty="0"/>
            </a:p>
          </p:txBody>
        </p:sp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DC12AD06-FC5A-48C5-8AAD-30CED25182E3}"/>
                </a:ext>
              </a:extLst>
            </p:cNvPr>
            <p:cNvGrpSpPr/>
            <p:nvPr/>
          </p:nvGrpSpPr>
          <p:grpSpPr>
            <a:xfrm>
              <a:off x="4372845" y="2516899"/>
              <a:ext cx="4621039" cy="3648405"/>
              <a:chOff x="4372845" y="2286439"/>
              <a:chExt cx="4621039" cy="3648405"/>
            </a:xfrm>
          </p:grpSpPr>
          <p:grpSp>
            <p:nvGrpSpPr>
              <p:cNvPr id="23" name="Skupina 22">
                <a:extLst>
                  <a:ext uri="{FF2B5EF4-FFF2-40B4-BE49-F238E27FC236}">
                    <a16:creationId xmlns:a16="http://schemas.microsoft.com/office/drawing/2014/main" id="{0BA695A4-AEF4-4E68-A446-EA457A556E89}"/>
                  </a:ext>
                </a:extLst>
              </p:cNvPr>
              <p:cNvGrpSpPr/>
              <p:nvPr/>
            </p:nvGrpSpPr>
            <p:grpSpPr>
              <a:xfrm>
                <a:off x="4372845" y="2286439"/>
                <a:ext cx="4621039" cy="3648405"/>
                <a:chOff x="4372845" y="2286439"/>
                <a:chExt cx="4621039" cy="3648405"/>
              </a:xfrm>
            </p:grpSpPr>
            <p:grpSp>
              <p:nvGrpSpPr>
                <p:cNvPr id="27" name="Skupina 26">
                  <a:extLst>
                    <a:ext uri="{FF2B5EF4-FFF2-40B4-BE49-F238E27FC236}">
                      <a16:creationId xmlns:a16="http://schemas.microsoft.com/office/drawing/2014/main" id="{666D71DF-810F-41D0-9624-2825E65AD794}"/>
                    </a:ext>
                  </a:extLst>
                </p:cNvPr>
                <p:cNvGrpSpPr/>
                <p:nvPr/>
              </p:nvGrpSpPr>
              <p:grpSpPr>
                <a:xfrm>
                  <a:off x="4372845" y="2286439"/>
                  <a:ext cx="4621039" cy="3648405"/>
                  <a:chOff x="4372845" y="2286439"/>
                  <a:chExt cx="4621039" cy="3648405"/>
                </a:xfrm>
              </p:grpSpPr>
              <p:grpSp>
                <p:nvGrpSpPr>
                  <p:cNvPr id="29" name="Skupina 28">
                    <a:extLst>
                      <a:ext uri="{FF2B5EF4-FFF2-40B4-BE49-F238E27FC236}">
                        <a16:creationId xmlns:a16="http://schemas.microsoft.com/office/drawing/2014/main" id="{657CE87E-B26E-4BD4-A258-C3EF7D650D8C}"/>
                      </a:ext>
                    </a:extLst>
                  </p:cNvPr>
                  <p:cNvGrpSpPr/>
                  <p:nvPr/>
                </p:nvGrpSpPr>
                <p:grpSpPr>
                  <a:xfrm>
                    <a:off x="4372845" y="2286439"/>
                    <a:ext cx="4621039" cy="3648405"/>
                    <a:chOff x="4372845" y="2286439"/>
                    <a:chExt cx="4621039" cy="3648405"/>
                  </a:xfrm>
                </p:grpSpPr>
                <p:grpSp>
                  <p:nvGrpSpPr>
                    <p:cNvPr id="31" name="Skupina 30">
                      <a:extLst>
                        <a:ext uri="{FF2B5EF4-FFF2-40B4-BE49-F238E27FC236}">
                          <a16:creationId xmlns:a16="http://schemas.microsoft.com/office/drawing/2014/main" id="{9C1B3774-8BD9-4F14-9A05-07CE0DA230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72845" y="2286439"/>
                      <a:ext cx="4621039" cy="3648405"/>
                      <a:chOff x="4372845" y="2286439"/>
                      <a:chExt cx="4621039" cy="3648405"/>
                    </a:xfrm>
                  </p:grpSpPr>
                  <p:pic>
                    <p:nvPicPr>
                      <p:cNvPr id="34" name="Obrázek 33">
                        <a:extLst>
                          <a:ext uri="{FF2B5EF4-FFF2-40B4-BE49-F238E27FC236}">
                            <a16:creationId xmlns:a16="http://schemas.microsoft.com/office/drawing/2014/main" id="{C4B889F2-C176-4F58-B949-7F5FB741DC2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98395" y="2996952"/>
                        <a:ext cx="1295489" cy="319739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35" name="Skupina 34">
                        <a:extLst>
                          <a:ext uri="{FF2B5EF4-FFF2-40B4-BE49-F238E27FC236}">
                            <a16:creationId xmlns:a16="http://schemas.microsoft.com/office/drawing/2014/main" id="{91CE4C7F-7364-415E-8704-DC9D7AC2FDE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72845" y="2286439"/>
                        <a:ext cx="4335872" cy="3648405"/>
                        <a:chOff x="4372845" y="2286439"/>
                        <a:chExt cx="4335872" cy="3648405"/>
                      </a:xfrm>
                    </p:grpSpPr>
                    <p:pic>
                      <p:nvPicPr>
                        <p:cNvPr id="36" name="Obrázek 35">
                          <a:extLst>
                            <a:ext uri="{FF2B5EF4-FFF2-40B4-BE49-F238E27FC236}">
                              <a16:creationId xmlns:a16="http://schemas.microsoft.com/office/drawing/2014/main" id="{D6776048-D0A2-4B00-9796-E127100F6F8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04261" y="2286439"/>
                          <a:ext cx="4104456" cy="3648405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37" name="Skupina 36">
                          <a:extLst>
                            <a:ext uri="{FF2B5EF4-FFF2-40B4-BE49-F238E27FC236}">
                              <a16:creationId xmlns:a16="http://schemas.microsoft.com/office/drawing/2014/main" id="{C4C33846-F793-477F-805C-3D0B8EA73EE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372845" y="2492896"/>
                          <a:ext cx="1916756" cy="1800200"/>
                          <a:chOff x="4372845" y="2492896"/>
                          <a:chExt cx="1916756" cy="1800200"/>
                        </a:xfrm>
                      </p:grpSpPr>
                      <p:cxnSp>
                        <p:nvCxnSpPr>
                          <p:cNvPr id="38" name="Přímá spojnice 37">
                            <a:extLst>
                              <a:ext uri="{FF2B5EF4-FFF2-40B4-BE49-F238E27FC236}">
                                <a16:creationId xmlns:a16="http://schemas.microsoft.com/office/drawing/2014/main" id="{23FA68B4-B08A-4DB3-9891-98EF383FD9CF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4615958" y="3146578"/>
                            <a:ext cx="1612226" cy="114651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9" name="Přímá spojnice 38">
                            <a:extLst>
                              <a:ext uri="{FF2B5EF4-FFF2-40B4-BE49-F238E27FC236}">
                                <a16:creationId xmlns:a16="http://schemas.microsoft.com/office/drawing/2014/main" id="{1151A29C-FC3E-4AF8-B665-02D2262A22C6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021611" y="2824567"/>
                            <a:ext cx="1134565" cy="134216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0" name="Přímá spojnice 39">
                            <a:extLst>
                              <a:ext uri="{FF2B5EF4-FFF2-40B4-BE49-F238E27FC236}">
                                <a16:creationId xmlns:a16="http://schemas.microsoft.com/office/drawing/2014/main" id="{EDBD6DAA-5F46-4123-8A63-53175088ED1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508104" y="2636912"/>
                            <a:ext cx="781497" cy="153335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1" name="Přímá spojnice 40">
                            <a:extLst>
                              <a:ext uri="{FF2B5EF4-FFF2-40B4-BE49-F238E27FC236}">
                                <a16:creationId xmlns:a16="http://schemas.microsoft.com/office/drawing/2014/main" id="{1B65AB1E-6B7A-4CD7-B1DB-22CE63782BD4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201364" y="2492896"/>
                            <a:ext cx="306740" cy="14401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2" name="Přímá spojnice 41">
                            <a:extLst>
                              <a:ext uri="{FF2B5EF4-FFF2-40B4-BE49-F238E27FC236}">
                                <a16:creationId xmlns:a16="http://schemas.microsoft.com/office/drawing/2014/main" id="{673A5DAA-73D9-4F5C-9D3A-DE0E74AB1DF9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4856501" y="2816375"/>
                            <a:ext cx="153370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3" name="Přímá spojnice 42">
                            <a:extLst>
                              <a:ext uri="{FF2B5EF4-FFF2-40B4-BE49-F238E27FC236}">
                                <a16:creationId xmlns:a16="http://schemas.microsoft.com/office/drawing/2014/main" id="{E5D3EA11-E2BE-4D02-9EB2-7BA31C42932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4372845" y="3151888"/>
                            <a:ext cx="247005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cxnSp>
                  <p:nvCxnSpPr>
                    <p:cNvPr id="32" name="Přímá spojnice 31">
                      <a:extLst>
                        <a:ext uri="{FF2B5EF4-FFF2-40B4-BE49-F238E27FC236}">
                          <a16:creationId xmlns:a16="http://schemas.microsoft.com/office/drawing/2014/main" id="{A210CAF8-6973-404D-B351-470AD81937B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432033" y="3172459"/>
                      <a:ext cx="700213" cy="1051532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Přímá spojnice 32">
                      <a:extLst>
                        <a:ext uri="{FF2B5EF4-FFF2-40B4-BE49-F238E27FC236}">
                          <a16:creationId xmlns:a16="http://schemas.microsoft.com/office/drawing/2014/main" id="{579EEA02-D3A4-406A-A674-DEDD142FC09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132637" y="3178265"/>
                      <a:ext cx="591421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30" name="Obrázek 29">
                    <a:extLst>
                      <a:ext uri="{FF2B5EF4-FFF2-40B4-BE49-F238E27FC236}">
                        <a16:creationId xmlns:a16="http://schemas.microsoft.com/office/drawing/2014/main" id="{EFDBA748-67A7-4EF7-BD3B-6566AAE55B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5019" t="15902" r="7104" b="69329"/>
                  <a:stretch/>
                </p:blipFill>
                <p:spPr>
                  <a:xfrm>
                    <a:off x="8350759" y="4671675"/>
                    <a:ext cx="561599" cy="19748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8" name="Obrázek 27">
                  <a:extLst>
                    <a:ext uri="{FF2B5EF4-FFF2-40B4-BE49-F238E27FC236}">
                      <a16:creationId xmlns:a16="http://schemas.microsoft.com/office/drawing/2014/main" id="{4A5FBB95-3A92-4730-9A41-B94416EFD6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42" t="68571" r="6805" b="12100"/>
                <a:stretch/>
              </p:blipFill>
              <p:spPr>
                <a:xfrm>
                  <a:off x="8053132" y="5292203"/>
                  <a:ext cx="740569" cy="234968"/>
                </a:xfrm>
                <a:prstGeom prst="rect">
                  <a:avLst/>
                </a:prstGeom>
              </p:spPr>
            </p:pic>
          </p:grpSp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581809C7-8CAF-4CF2-B41C-56ACCFBF85AD}"/>
                  </a:ext>
                </a:extLst>
              </p:cNvPr>
              <p:cNvSpPr/>
              <p:nvPr/>
            </p:nvSpPr>
            <p:spPr>
              <a:xfrm>
                <a:off x="8057019" y="5296786"/>
                <a:ext cx="726242" cy="21990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97CC91E0-8300-48CF-8C76-D9B953C34D11}"/>
                  </a:ext>
                </a:extLst>
              </p:cNvPr>
              <p:cNvSpPr/>
              <p:nvPr/>
            </p:nvSpPr>
            <p:spPr>
              <a:xfrm>
                <a:off x="7734205" y="3059687"/>
                <a:ext cx="1248741" cy="21772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6" name="Obdélník 25">
                <a:extLst>
                  <a:ext uri="{FF2B5EF4-FFF2-40B4-BE49-F238E27FC236}">
                    <a16:creationId xmlns:a16="http://schemas.microsoft.com/office/drawing/2014/main" id="{884BD466-4401-4F7E-ADD8-508C319A326A}"/>
                  </a:ext>
                </a:extLst>
              </p:cNvPr>
              <p:cNvSpPr/>
              <p:nvPr/>
            </p:nvSpPr>
            <p:spPr>
              <a:xfrm>
                <a:off x="8414070" y="4656939"/>
                <a:ext cx="519154" cy="2113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10E29E26-7240-4BA5-94D7-81926AC34F7B}"/>
                </a:ext>
              </a:extLst>
            </p:cNvPr>
            <p:cNvSpPr txBox="1"/>
            <p:nvPr/>
          </p:nvSpPr>
          <p:spPr>
            <a:xfrm>
              <a:off x="4746418" y="5077869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Urinary bladder</a:t>
              </a:r>
            </a:p>
            <a:p>
              <a:r>
                <a:rPr lang="en-US" sz="1200" dirty="0"/>
                <a:t>control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FF3B6893-D53D-43ED-8389-8250C927142C}"/>
                </a:ext>
              </a:extLst>
            </p:cNvPr>
            <p:cNvSpPr txBox="1"/>
            <p:nvPr/>
          </p:nvSpPr>
          <p:spPr>
            <a:xfrm>
              <a:off x="4860032" y="5559623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Secondary</a:t>
              </a:r>
            </a:p>
            <a:p>
              <a:r>
                <a:rPr lang="en-US" sz="1200" dirty="0"/>
                <a:t>respiratory center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7D944371-46DD-44A7-B996-3192968C0E18}"/>
                </a:ext>
              </a:extLst>
            </p:cNvPr>
            <p:cNvSpPr txBox="1"/>
            <p:nvPr/>
          </p:nvSpPr>
          <p:spPr>
            <a:xfrm>
              <a:off x="4932040" y="6294333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Bl</a:t>
              </a:r>
              <a:r>
                <a:rPr lang="en-US" sz="1200" dirty="0"/>
                <a:t>o</a:t>
              </a:r>
              <a:r>
                <a:rPr lang="cs-CZ" sz="1200" dirty="0"/>
                <a:t>od </a:t>
              </a:r>
              <a:r>
                <a:rPr lang="en-US" sz="1200" dirty="0"/>
                <a:t>pressure</a:t>
              </a:r>
            </a:p>
            <a:p>
              <a:r>
                <a:rPr lang="en-US" sz="1200" dirty="0"/>
                <a:t>control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4958261-A410-44CD-AB88-8A42378A5EBA}"/>
                </a:ext>
              </a:extLst>
            </p:cNvPr>
            <p:cNvSpPr txBox="1"/>
            <p:nvPr/>
          </p:nvSpPr>
          <p:spPr>
            <a:xfrm>
              <a:off x="4636693" y="6013584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R</a:t>
              </a:r>
              <a:r>
                <a:rPr lang="en-US" sz="1200" dirty="0" err="1"/>
                <a:t>espiratory</a:t>
              </a:r>
              <a:r>
                <a:rPr lang="en-US" sz="1200" dirty="0"/>
                <a:t> center</a:t>
              </a:r>
            </a:p>
          </p:txBody>
        </p: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4CE57E13-3734-403F-996F-6BCF7C0CE9A9}"/>
                </a:ext>
              </a:extLst>
            </p:cNvPr>
            <p:cNvCxnSpPr/>
            <p:nvPr/>
          </p:nvCxnSpPr>
          <p:spPr>
            <a:xfrm flipH="1">
              <a:off x="6156176" y="4760768"/>
              <a:ext cx="534765" cy="540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DD81186D-445A-4640-B5B6-E32D489FFFE7}"/>
                </a:ext>
              </a:extLst>
            </p:cNvPr>
            <p:cNvCxnSpPr/>
            <p:nvPr/>
          </p:nvCxnSpPr>
          <p:spPr>
            <a:xfrm flipH="1">
              <a:off x="5864614" y="5303400"/>
              <a:ext cx="2988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F0162629-4388-4518-9ECA-CB7779501825}"/>
                </a:ext>
              </a:extLst>
            </p:cNvPr>
            <p:cNvCxnSpPr/>
            <p:nvPr/>
          </p:nvCxnSpPr>
          <p:spPr>
            <a:xfrm flipH="1">
              <a:off x="6084168" y="5048800"/>
              <a:ext cx="556711" cy="7564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1547C0DE-7236-4B2F-92ED-24F67E5C115C}"/>
                </a:ext>
              </a:extLst>
            </p:cNvPr>
            <p:cNvCxnSpPr/>
            <p:nvPr/>
          </p:nvCxnSpPr>
          <p:spPr>
            <a:xfrm flipH="1">
              <a:off x="5876605" y="5797949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B6D126B2-5B17-4F94-8F73-6CE3B3EB3949}"/>
                </a:ext>
              </a:extLst>
            </p:cNvPr>
            <p:cNvCxnSpPr/>
            <p:nvPr/>
          </p:nvCxnSpPr>
          <p:spPr>
            <a:xfrm flipH="1">
              <a:off x="6163491" y="5201200"/>
              <a:ext cx="698135" cy="9641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CBEE922A-B430-41B9-AFB3-6E81EA403B90}"/>
                </a:ext>
              </a:extLst>
            </p:cNvPr>
            <p:cNvCxnSpPr/>
            <p:nvPr/>
          </p:nvCxnSpPr>
          <p:spPr>
            <a:xfrm flipH="1">
              <a:off x="5968270" y="616530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0D1354F-E249-47CA-8945-E98218BB8A82}"/>
                </a:ext>
              </a:extLst>
            </p:cNvPr>
            <p:cNvCxnSpPr/>
            <p:nvPr/>
          </p:nvCxnSpPr>
          <p:spPr>
            <a:xfrm flipH="1">
              <a:off x="6228184" y="5640147"/>
              <a:ext cx="648351" cy="9054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E412C35C-56BE-401B-895E-598C770F16D5}"/>
                </a:ext>
              </a:extLst>
            </p:cNvPr>
            <p:cNvCxnSpPr/>
            <p:nvPr/>
          </p:nvCxnSpPr>
          <p:spPr>
            <a:xfrm flipH="1">
              <a:off x="6019475" y="653997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050D112D-40E9-4F33-9B66-B574D965E13D}"/>
                </a:ext>
              </a:extLst>
            </p:cNvPr>
            <p:cNvSpPr txBox="1"/>
            <p:nvPr/>
          </p:nvSpPr>
          <p:spPr>
            <a:xfrm>
              <a:off x="3673996" y="2564904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Temperatu</a:t>
              </a:r>
              <a:r>
                <a:rPr lang="en-US" sz="1200" dirty="0"/>
                <a:t>r</a:t>
              </a:r>
              <a:r>
                <a:rPr lang="cs-CZ" sz="1200" dirty="0"/>
                <a:t>e </a:t>
              </a:r>
              <a:r>
                <a:rPr lang="en-US" sz="1200" dirty="0"/>
                <a:t>control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1D9BB9C5-112C-4002-BFAB-C5AE2BB35A3F}"/>
                </a:ext>
              </a:extLst>
            </p:cNvPr>
            <p:cNvSpPr txBox="1"/>
            <p:nvPr/>
          </p:nvSpPr>
          <p:spPr>
            <a:xfrm>
              <a:off x="3789437" y="2898810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Water</a:t>
              </a:r>
              <a:r>
                <a:rPr lang="cs-CZ" sz="1200" dirty="0"/>
                <a:t> balance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7898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A50503-9DD8-4794-9FD8-21731FF77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Baroreceptor vs. Chemoreceptor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1BB05C-D4D5-44FB-88ED-83AC828FC6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003" y="1363197"/>
            <a:ext cx="5745994" cy="549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99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86FFCB-A26C-4554-AA77-48236D43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Baroreflex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8A2AFFB-7230-440E-B125-99A551C9B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752" y="1310869"/>
            <a:ext cx="4572476" cy="3764724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AB2476A1-33E2-4BEE-A1BD-FEE31EC2ECED}"/>
              </a:ext>
            </a:extLst>
          </p:cNvPr>
          <p:cNvGrpSpPr/>
          <p:nvPr/>
        </p:nvGrpSpPr>
        <p:grpSpPr>
          <a:xfrm>
            <a:off x="3616243" y="5103145"/>
            <a:ext cx="2879370" cy="1569660"/>
            <a:chOff x="-373184" y="5015570"/>
            <a:chExt cx="2879370" cy="156966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3255474A-2A9F-4A80-A30D-FA070334D591}"/>
                </a:ext>
              </a:extLst>
            </p:cNvPr>
            <p:cNvSpPr/>
            <p:nvPr/>
          </p:nvSpPr>
          <p:spPr>
            <a:xfrm>
              <a:off x="-373184" y="5015570"/>
              <a:ext cx="230425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+mn-lt"/>
                  <a:cs typeface="Times New Roman" panose="02020603050405020304" pitchFamily="18" charset="0"/>
                </a:rPr>
                <a:t>Inotropní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+mn-lt"/>
                  <a:cs typeface="Times New Roman" panose="02020603050405020304" pitchFamily="18" charset="0"/>
                </a:rPr>
                <a:t>Chronotropní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+mn-lt"/>
                  <a:cs typeface="Times New Roman" panose="02020603050405020304" pitchFamily="18" charset="0"/>
                </a:rPr>
                <a:t>Dromotropní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+mn-lt"/>
                  <a:cs typeface="Times New Roman" panose="02020603050405020304" pitchFamily="18" charset="0"/>
                </a:rPr>
                <a:t>Bathmotropní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7" name="Pravá složená závorka 6">
              <a:extLst>
                <a:ext uri="{FF2B5EF4-FFF2-40B4-BE49-F238E27FC236}">
                  <a16:creationId xmlns:a16="http://schemas.microsoft.com/office/drawing/2014/main" id="{5CA97948-D271-4875-81B9-40DA7B4BFA87}"/>
                </a:ext>
              </a:extLst>
            </p:cNvPr>
            <p:cNvSpPr/>
            <p:nvPr/>
          </p:nvSpPr>
          <p:spPr>
            <a:xfrm>
              <a:off x="1931071" y="5127311"/>
              <a:ext cx="157573" cy="129103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E4A551A7-4619-4067-A5ED-7679C20714B3}"/>
                </a:ext>
              </a:extLst>
            </p:cNvPr>
            <p:cNvSpPr txBox="1"/>
            <p:nvPr/>
          </p:nvSpPr>
          <p:spPr>
            <a:xfrm rot="16200000">
              <a:off x="1711919" y="5432361"/>
              <a:ext cx="1126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+mn-lt"/>
                  <a:cs typeface="Times New Roman" panose="02020603050405020304" pitchFamily="18" charset="0"/>
                </a:rPr>
                <a:t>efekt</a:t>
              </a: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8AA3BC09-B453-457F-B797-02123E93E605}"/>
              </a:ext>
            </a:extLst>
          </p:cNvPr>
          <p:cNvGrpSpPr/>
          <p:nvPr/>
        </p:nvGrpSpPr>
        <p:grpSpPr>
          <a:xfrm>
            <a:off x="372484" y="2991733"/>
            <a:ext cx="3366706" cy="719585"/>
            <a:chOff x="6228184" y="5373711"/>
            <a:chExt cx="3031895" cy="719585"/>
          </a:xfrm>
        </p:grpSpPr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EFC88660-C473-41EF-BD34-EAA847514988}"/>
                </a:ext>
              </a:extLst>
            </p:cNvPr>
            <p:cNvCxnSpPr/>
            <p:nvPr/>
          </p:nvCxnSpPr>
          <p:spPr>
            <a:xfrm>
              <a:off x="6228184" y="5560551"/>
              <a:ext cx="504056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140CF68E-F077-407C-AEF3-327AA439DE7B}"/>
                </a:ext>
              </a:extLst>
            </p:cNvPr>
            <p:cNvCxnSpPr/>
            <p:nvPr/>
          </p:nvCxnSpPr>
          <p:spPr>
            <a:xfrm>
              <a:off x="6237912" y="5761591"/>
              <a:ext cx="504056" cy="0"/>
            </a:xfrm>
            <a:prstGeom prst="line">
              <a:avLst/>
            </a:prstGeom>
            <a:ln w="76200">
              <a:solidFill>
                <a:srgbClr val="8E10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85CB8D29-3661-46F7-958E-8FA0AF93A226}"/>
                </a:ext>
              </a:extLst>
            </p:cNvPr>
            <p:cNvCxnSpPr/>
            <p:nvPr/>
          </p:nvCxnSpPr>
          <p:spPr>
            <a:xfrm>
              <a:off x="6237912" y="5962631"/>
              <a:ext cx="504056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6E4EA9F4-6C43-42AF-9DF5-DCF8BE2025DC}"/>
                </a:ext>
              </a:extLst>
            </p:cNvPr>
            <p:cNvSpPr txBox="1"/>
            <p:nvPr/>
          </p:nvSpPr>
          <p:spPr>
            <a:xfrm>
              <a:off x="6687076" y="5373711"/>
              <a:ext cx="1989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+mn-lt"/>
                  <a:cs typeface="Times New Roman" panose="02020603050405020304" pitchFamily="18" charset="0"/>
                </a:rPr>
                <a:t>Aferentní dráha</a:t>
              </a: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D226BD0A-F45B-4F7E-8EB8-464B6DA86883}"/>
                </a:ext>
              </a:extLst>
            </p:cNvPr>
            <p:cNvSpPr txBox="1"/>
            <p:nvPr/>
          </p:nvSpPr>
          <p:spPr>
            <a:xfrm>
              <a:off x="6679688" y="5574751"/>
              <a:ext cx="25803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+mn-lt"/>
                  <a:cs typeface="Times New Roman" panose="02020603050405020304" pitchFamily="18" charset="0"/>
                </a:rPr>
                <a:t>Parasympatická dráha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505AE34E-1257-4F07-A7C5-853DE1CED77C}"/>
                </a:ext>
              </a:extLst>
            </p:cNvPr>
            <p:cNvSpPr txBox="1"/>
            <p:nvPr/>
          </p:nvSpPr>
          <p:spPr>
            <a:xfrm>
              <a:off x="6679688" y="5785519"/>
              <a:ext cx="1996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+mn-lt"/>
                  <a:cs typeface="Times New Roman" panose="02020603050405020304" pitchFamily="18" charset="0"/>
                </a:rPr>
                <a:t>Sympatická dráha</a:t>
              </a:r>
            </a:p>
          </p:txBody>
        </p:sp>
      </p:grpSp>
      <p:pic>
        <p:nvPicPr>
          <p:cNvPr id="16" name="Obrázek 15">
            <a:extLst>
              <a:ext uri="{FF2B5EF4-FFF2-40B4-BE49-F238E27FC236}">
                <a16:creationId xmlns:a16="http://schemas.microsoft.com/office/drawing/2014/main" id="{477C47F0-87B3-4D52-9FFF-FD88B2ACA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37" y="2284078"/>
            <a:ext cx="2881777" cy="3061662"/>
          </a:xfrm>
          <a:prstGeom prst="rect">
            <a:avLst/>
          </a:prstGeom>
        </p:spPr>
      </p:pic>
      <p:sp>
        <p:nvSpPr>
          <p:cNvPr id="17" name="Text Box 10">
            <a:extLst>
              <a:ext uri="{FF2B5EF4-FFF2-40B4-BE49-F238E27FC236}">
                <a16:creationId xmlns:a16="http://schemas.microsoft.com/office/drawing/2014/main" id="{76DCF2A4-C883-4CF5-B72A-8068257AB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475" y="5289103"/>
            <a:ext cx="28797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>
                <a:latin typeface="+mn-lt"/>
                <a:cs typeface="Times New Roman" panose="02020603050405020304" pitchFamily="18" charset="0"/>
              </a:rPr>
              <a:t>TK</a:t>
            </a:r>
            <a:r>
              <a:rPr lang="en-US" altLang="cs-CZ" sz="2400" dirty="0">
                <a:latin typeface="+mn-lt"/>
                <a:cs typeface="Times New Roman" panose="02020603050405020304" pitchFamily="18" charset="0"/>
              </a:rPr>
              <a:t>=</a:t>
            </a:r>
            <a:r>
              <a:rPr lang="cs-CZ" altLang="cs-CZ" sz="2400" dirty="0">
                <a:latin typeface="+mn-lt"/>
                <a:cs typeface="Times New Roman" panose="02020603050405020304" pitchFamily="18" charset="0"/>
              </a:rPr>
              <a:t>TF</a:t>
            </a:r>
            <a:r>
              <a:rPr lang="en-US" altLang="cs-CZ" sz="2400" dirty="0">
                <a:latin typeface="+mn-lt"/>
                <a:cs typeface="Times New Roman" panose="02020603050405020304" pitchFamily="18" charset="0"/>
              </a:rPr>
              <a:t> x S</a:t>
            </a:r>
            <a:r>
              <a:rPr lang="cs-CZ" altLang="cs-CZ" sz="2400" dirty="0">
                <a:latin typeface="+mn-lt"/>
                <a:cs typeface="Times New Roman" panose="02020603050405020304" pitchFamily="18" charset="0"/>
              </a:rPr>
              <a:t>O</a:t>
            </a:r>
            <a:r>
              <a:rPr lang="en-US" altLang="cs-CZ" sz="2400" dirty="0">
                <a:latin typeface="+mn-lt"/>
                <a:cs typeface="Times New Roman" panose="02020603050405020304" pitchFamily="18" charset="0"/>
              </a:rPr>
              <a:t> x </a:t>
            </a:r>
            <a:r>
              <a:rPr lang="cs-CZ" altLang="cs-CZ" sz="2400" dirty="0">
                <a:latin typeface="+mn-lt"/>
                <a:cs typeface="Times New Roman" panose="02020603050405020304" pitchFamily="18" charset="0"/>
              </a:rPr>
              <a:t>PO</a:t>
            </a:r>
          </a:p>
          <a:p>
            <a:pPr>
              <a:spcBef>
                <a:spcPct val="50000"/>
              </a:spcBef>
            </a:pPr>
            <a:r>
              <a:rPr lang="cs-CZ" altLang="cs-CZ" sz="1200" dirty="0">
                <a:latin typeface="+mn-lt"/>
                <a:cs typeface="Times New Roman" panose="02020603050405020304" pitchFamily="18" charset="0"/>
              </a:rPr>
              <a:t>TF - tepová frekvence, SO - systolický objem, PO - periferní odpor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5F9FEB0F-5627-4F33-A2A8-D209A0AC60D1}"/>
              </a:ext>
            </a:extLst>
          </p:cNvPr>
          <p:cNvSpPr/>
          <p:nvPr/>
        </p:nvSpPr>
        <p:spPr>
          <a:xfrm>
            <a:off x="5637990" y="4396871"/>
            <a:ext cx="27053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600" dirty="0">
                <a:latin typeface="+mn-lt"/>
                <a:cs typeface="Times New Roman" panose="02020603050405020304" pitchFamily="18" charset="0"/>
              </a:rPr>
              <a:t>Cévy, tvořící periferní odpor</a:t>
            </a:r>
            <a:endParaRPr lang="cs-CZ" sz="1600" dirty="0">
              <a:latin typeface="+mn-lt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6EFE152-C1E4-4C49-B5B3-BC0CAF18AC6D}"/>
              </a:ext>
            </a:extLst>
          </p:cNvPr>
          <p:cNvSpPr/>
          <p:nvPr/>
        </p:nvSpPr>
        <p:spPr>
          <a:xfrm>
            <a:off x="7671594" y="2291814"/>
            <a:ext cx="10502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600" dirty="0" err="1">
                <a:latin typeface="+mn-lt"/>
                <a:cs typeface="Times New Roman" panose="02020603050405020304" pitchFamily="18" charset="0"/>
              </a:rPr>
              <a:t>změnaTF</a:t>
            </a:r>
            <a:endParaRPr lang="cs-CZ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2971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D0665-18F3-4553-93A5-EB6C6B9CA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Respirační sinusová arytmie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71B82A-9D5D-4483-8D65-E1BA8A1AF6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8DD"/>
              </a:clrFrom>
              <a:clrTo>
                <a:srgbClr val="FEF8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0988" y="1933018"/>
            <a:ext cx="6870023" cy="45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27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9436BD-3340-40C5-9095-22880626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Něco navíc….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6E8622-C8BC-42D9-BE16-554E70464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11316"/>
            <a:ext cx="10753200" cy="4665305"/>
          </a:xfrm>
        </p:spPr>
        <p:txBody>
          <a:bodyPr/>
          <a:lstStyle/>
          <a:p>
            <a:r>
              <a:rPr lang="cs-CZ" sz="2400" u="sng" dirty="0" err="1"/>
              <a:t>Okulokardiální</a:t>
            </a:r>
            <a:r>
              <a:rPr lang="cs-CZ" sz="2400" u="sng" dirty="0"/>
              <a:t> reflex</a:t>
            </a:r>
          </a:p>
          <a:p>
            <a:pPr lvl="1"/>
            <a:r>
              <a:rPr lang="cs-CZ" sz="1600" dirty="0"/>
              <a:t>Tlak na oční bulby snižuje tepovou frekvenci</a:t>
            </a:r>
            <a:r>
              <a:rPr lang="en-US" sz="1600" dirty="0"/>
              <a:t> (a</a:t>
            </a:r>
            <a:r>
              <a:rPr lang="cs-CZ" sz="1600" dirty="0" err="1"/>
              <a:t>ktivace</a:t>
            </a:r>
            <a:r>
              <a:rPr lang="cs-CZ" sz="1600" dirty="0"/>
              <a:t> </a:t>
            </a:r>
            <a:r>
              <a:rPr lang="cs-CZ" sz="1600" dirty="0" err="1"/>
              <a:t>n.vagus</a:t>
            </a:r>
            <a:r>
              <a:rPr lang="en-US" sz="1600" dirty="0"/>
              <a:t>) </a:t>
            </a:r>
          </a:p>
          <a:p>
            <a:pPr lvl="1"/>
            <a:r>
              <a:rPr lang="cs-CZ" sz="1600" dirty="0"/>
              <a:t>Lze využít k potlačení či úplnému </a:t>
            </a:r>
            <a:r>
              <a:rPr lang="cs-CZ" sz="1600" dirty="0" err="1"/>
              <a:t>zastavenínáhle</a:t>
            </a:r>
            <a:r>
              <a:rPr lang="cs-CZ" sz="1600" dirty="0"/>
              <a:t> vzniklé srdeční tachykardie</a:t>
            </a:r>
          </a:p>
          <a:p>
            <a:endParaRPr lang="cs-CZ" sz="1600" dirty="0"/>
          </a:p>
          <a:p>
            <a:r>
              <a:rPr lang="cs-CZ" sz="2400" u="sng" dirty="0"/>
              <a:t>Potápěcí reflex</a:t>
            </a:r>
          </a:p>
          <a:p>
            <a:pPr lvl="1"/>
            <a:r>
              <a:rPr lang="cs-CZ" sz="1600" dirty="0"/>
              <a:t>Ponoření obličeje do studené vody je doprovázeno zástavou dýchání, periferní vazokonstrikcí, bradykardií (až srdeční zástavou).</a:t>
            </a:r>
          </a:p>
          <a:p>
            <a:endParaRPr lang="cs-CZ" sz="2400" u="sng" dirty="0"/>
          </a:p>
          <a:p>
            <a:r>
              <a:rPr lang="cs-CZ" sz="2400" u="sng" dirty="0"/>
              <a:t>Koronární </a:t>
            </a:r>
            <a:r>
              <a:rPr lang="cs-CZ" sz="2400" u="sng" dirty="0" err="1"/>
              <a:t>chemoreflex</a:t>
            </a:r>
            <a:r>
              <a:rPr lang="cs-CZ" sz="2400" u="sng" dirty="0"/>
              <a:t> (</a:t>
            </a:r>
            <a:r>
              <a:rPr lang="cs-CZ" sz="2400" u="sng" dirty="0" err="1"/>
              <a:t>Bezoldov-Hirtov-Jarischův</a:t>
            </a:r>
            <a:r>
              <a:rPr lang="cs-CZ" sz="2400" u="sng" dirty="0"/>
              <a:t> reflex)</a:t>
            </a:r>
          </a:p>
          <a:p>
            <a:pPr lvl="1"/>
            <a:r>
              <a:rPr lang="cs-CZ" sz="1600" dirty="0"/>
              <a:t>Při aplikaci některých látek do levé koronární arterie (např. </a:t>
            </a:r>
            <a:r>
              <a:rPr lang="cs-CZ" sz="1600" dirty="0" err="1"/>
              <a:t>veratridine</a:t>
            </a:r>
            <a:r>
              <a:rPr lang="cs-CZ" sz="1600" dirty="0"/>
              <a:t>, kapsaicin, některé kontrastní látky, produkty </a:t>
            </a:r>
            <a:r>
              <a:rPr lang="cs-CZ" sz="1600" dirty="0" err="1"/>
              <a:t>ischemizující</a:t>
            </a:r>
            <a:r>
              <a:rPr lang="cs-CZ" sz="1600" dirty="0"/>
              <a:t> tkáně) vyvolají zástavu dechu (apnoe) a poté hyperpnoe, hypotenzi, bradykardii (aktivace </a:t>
            </a:r>
            <a:r>
              <a:rPr lang="cs-CZ" sz="1600" dirty="0" err="1"/>
              <a:t>n.vagus</a:t>
            </a:r>
            <a:r>
              <a:rPr lang="cs-CZ" sz="1600" dirty="0"/>
              <a:t>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87089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AB286-140E-4FA8-B987-68829A6B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Chemoreflex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4C16142-F19F-40B0-84A2-C6FED4BED5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8DD"/>
              </a:clrFrom>
              <a:clrTo>
                <a:srgbClr val="FEF8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3" t="3061" r="16851" b="86785"/>
          <a:stretch/>
        </p:blipFill>
        <p:spPr>
          <a:xfrm>
            <a:off x="7578283" y="2760156"/>
            <a:ext cx="1019175" cy="457200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F83C4EE4-FC55-4058-8102-E8020AC7A952}"/>
              </a:ext>
            </a:extLst>
          </p:cNvPr>
          <p:cNvGrpSpPr/>
          <p:nvPr/>
        </p:nvGrpSpPr>
        <p:grpSpPr>
          <a:xfrm>
            <a:off x="2323237" y="1792050"/>
            <a:ext cx="7557025" cy="4503347"/>
            <a:chOff x="793488" y="1772816"/>
            <a:chExt cx="7557025" cy="4503347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8A6BD7C0-B201-452F-BDFE-CFC502EC2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8DD"/>
                </a:clrFrom>
                <a:clrTo>
                  <a:srgbClr val="FEF8D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488" y="1772816"/>
              <a:ext cx="7557025" cy="4503347"/>
            </a:xfrm>
            <a:prstGeom prst="rect">
              <a:avLst/>
            </a:prstGeom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8A1D2B3B-0355-4764-861C-5510442294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8DD"/>
                </a:clrFrom>
                <a:clrTo>
                  <a:srgbClr val="FEF8D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81" r="53386" b="90939"/>
            <a:stretch/>
          </p:blipFill>
          <p:spPr>
            <a:xfrm>
              <a:off x="6367462" y="1772816"/>
              <a:ext cx="304800" cy="408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534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196752"/>
            <a:ext cx="8312728" cy="534889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15474" y="488614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7830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E7F2A-EF2D-4C08-8985-E130E2D8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ANS and cévy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E35254-7E9B-428F-9B3B-9DCB20B5EC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4003"/>
          <a:stretch/>
        </p:blipFill>
        <p:spPr>
          <a:xfrm>
            <a:off x="1125366" y="1299447"/>
            <a:ext cx="4582388" cy="54392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0EE012DB-6AF7-4A8F-B2A9-5A15811EA6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657986"/>
                  </p:ext>
                </p:extLst>
              </p:nvPr>
            </p:nvGraphicFramePr>
            <p:xfrm>
              <a:off x="7110986" y="1299447"/>
              <a:ext cx="3240361" cy="47481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883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EFECTORS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RECEPTORS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ADRENERGIC REACTION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CORONARY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SKIN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C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SKELETAL MUSCLE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cs-CZ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BRAIN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C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LUNGS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  <m:r>
                                  <a:rPr lang="cs-CZ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l-GR" dirty="0" smtClean="0"/>
                                  <m:t>β</m:t>
                                </m:r>
                                <m:r>
                                  <m:rPr>
                                    <m:nor/>
                                  </m:rPr>
                                  <a:rPr lang="cs-CZ" baseline="-25000" dirty="0" smtClean="0"/>
                                  <m:t>2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ABDOMINAL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VEINS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0EE012DB-6AF7-4A8F-B2A9-5A15811EA6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657986"/>
                  </p:ext>
                </p:extLst>
              </p:nvPr>
            </p:nvGraphicFramePr>
            <p:xfrm>
              <a:off x="7110986" y="1299447"/>
              <a:ext cx="3240361" cy="47481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883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EFECTORS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RECEPTORS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ADRENERGIC REACTION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CORONARY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508197" r="-102521" b="-6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SKIN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608197" r="-102521" b="-5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C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SKELETAL MUSCLE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411429" r="-102521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BRAIN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880328" r="-10252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C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LUNGS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980328" r="-10252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ABDOMINAL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1080328" r="-10252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VEINS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1180328" r="-1025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Obdélník 7">
            <a:extLst>
              <a:ext uri="{FF2B5EF4-FFF2-40B4-BE49-F238E27FC236}">
                <a16:creationId xmlns:a16="http://schemas.microsoft.com/office/drawing/2014/main" id="{71040A7F-E523-4DB2-8E9B-4731D6A9C632}"/>
              </a:ext>
            </a:extLst>
          </p:cNvPr>
          <p:cNvSpPr/>
          <p:nvPr/>
        </p:nvSpPr>
        <p:spPr>
          <a:xfrm>
            <a:off x="7101212" y="1418975"/>
            <a:ext cx="3240359" cy="457988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3F2673CC-4D17-4442-BC09-1DD470916E5D}"/>
              </a:ext>
            </a:extLst>
          </p:cNvPr>
          <p:cNvCxnSpPr/>
          <p:nvPr/>
        </p:nvCxnSpPr>
        <p:spPr>
          <a:xfrm>
            <a:off x="7086299" y="4025688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0EC64F5-810F-4313-B47D-491E12E1F8E9}"/>
              </a:ext>
            </a:extLst>
          </p:cNvPr>
          <p:cNvCxnSpPr/>
          <p:nvPr/>
        </p:nvCxnSpPr>
        <p:spPr>
          <a:xfrm>
            <a:off x="7086294" y="4511238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E9000977-44B8-4F8B-80A7-B9331D73B66A}"/>
              </a:ext>
            </a:extLst>
          </p:cNvPr>
          <p:cNvCxnSpPr/>
          <p:nvPr/>
        </p:nvCxnSpPr>
        <p:spPr>
          <a:xfrm>
            <a:off x="7086294" y="4897177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A73D4CC0-9744-4D58-BF2B-517A6D8C0E35}"/>
              </a:ext>
            </a:extLst>
          </p:cNvPr>
          <p:cNvCxnSpPr/>
          <p:nvPr/>
        </p:nvCxnSpPr>
        <p:spPr>
          <a:xfrm>
            <a:off x="7095244" y="5238789"/>
            <a:ext cx="325610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9C9B1BC-ECA9-40E1-B9F5-6C61364D5D5F}"/>
              </a:ext>
            </a:extLst>
          </p:cNvPr>
          <p:cNvCxnSpPr/>
          <p:nvPr/>
        </p:nvCxnSpPr>
        <p:spPr>
          <a:xfrm>
            <a:off x="7086294" y="5628502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C69F467C-3335-4646-8383-755AD66B05EE}"/>
              </a:ext>
            </a:extLst>
          </p:cNvPr>
          <p:cNvCxnSpPr/>
          <p:nvPr/>
        </p:nvCxnSpPr>
        <p:spPr>
          <a:xfrm flipV="1">
            <a:off x="8901412" y="1553450"/>
            <a:ext cx="0" cy="445202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9796B162-1D13-4E65-B30B-D469A97C2E24}"/>
              </a:ext>
            </a:extLst>
          </p:cNvPr>
          <p:cNvCxnSpPr/>
          <p:nvPr/>
        </p:nvCxnSpPr>
        <p:spPr>
          <a:xfrm flipV="1">
            <a:off x="9621492" y="1553450"/>
            <a:ext cx="0" cy="445202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9B0FA418-654C-4010-9B6F-3E155CF851A9}"/>
              </a:ext>
            </a:extLst>
          </p:cNvPr>
          <p:cNvCxnSpPr/>
          <p:nvPr/>
        </p:nvCxnSpPr>
        <p:spPr>
          <a:xfrm flipV="1">
            <a:off x="10341572" y="1546355"/>
            <a:ext cx="0" cy="445912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C626C684-A2F0-438B-8684-AF4032015F3C}"/>
              </a:ext>
            </a:extLst>
          </p:cNvPr>
          <p:cNvCxnSpPr/>
          <p:nvPr/>
        </p:nvCxnSpPr>
        <p:spPr>
          <a:xfrm>
            <a:off x="7086302" y="3640204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232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C1E2B-6649-475D-8FBA-BAFA6766D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GIT – </a:t>
            </a:r>
            <a:r>
              <a:rPr lang="cs-CZ" dirty="0" err="1"/>
              <a:t>Enterický</a:t>
            </a:r>
            <a:r>
              <a:rPr lang="cs-CZ" dirty="0"/>
              <a:t> nervový systém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7DB8A01-4849-40FC-B2AB-B4F3AD017D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t="2729" r="2023"/>
          <a:stretch/>
        </p:blipFill>
        <p:spPr>
          <a:xfrm>
            <a:off x="5080695" y="2871416"/>
            <a:ext cx="5337544" cy="387415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AF64054-B49E-4B88-8FBE-2C23C9CF42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2501" r="2479" b="3755"/>
          <a:stretch/>
        </p:blipFill>
        <p:spPr>
          <a:xfrm>
            <a:off x="1372038" y="1414755"/>
            <a:ext cx="5292908" cy="345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32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2A8ED-EF35-40DC-8497-ABB3FACF3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GIT a ANS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9A4DFE-1761-456C-A42F-A4330B91E8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60" y="2045826"/>
            <a:ext cx="4947698" cy="429725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996FC32-599C-40B5-A7CB-3E8E2A1AA2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73" y="2018833"/>
            <a:ext cx="4947698" cy="4385347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03BC9DC-4756-4316-97DC-9DBA9284E763}"/>
              </a:ext>
            </a:extLst>
          </p:cNvPr>
          <p:cNvSpPr/>
          <p:nvPr/>
        </p:nvSpPr>
        <p:spPr>
          <a:xfrm>
            <a:off x="2909718" y="1446231"/>
            <a:ext cx="82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SNS </a:t>
            </a:r>
            <a:endParaRPr lang="cs-CZ" sz="24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A80F2C8-7A56-4CCF-B246-E96E186BADD5}"/>
              </a:ext>
            </a:extLst>
          </p:cNvPr>
          <p:cNvSpPr/>
          <p:nvPr/>
        </p:nvSpPr>
        <p:spPr>
          <a:xfrm>
            <a:off x="7709463" y="1449905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PNS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9132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952354-5BC3-4A77-B972-773E6806E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ANS a močový měchýř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78CD0E5-014F-4D7E-B54B-20A287C3C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637164"/>
              </p:ext>
            </p:extLst>
          </p:nvPr>
        </p:nvGraphicFramePr>
        <p:xfrm>
          <a:off x="1733925" y="4149080"/>
          <a:ext cx="3768080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PSN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 DETRUSOR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CONTRACTION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SPHINCTER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RELAXATION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id="{BD8B4A03-C6F9-4A3A-B09A-18E472CCE997}"/>
              </a:ext>
            </a:extLst>
          </p:cNvPr>
          <p:cNvSpPr/>
          <p:nvPr/>
        </p:nvSpPr>
        <p:spPr>
          <a:xfrm>
            <a:off x="1754251" y="4186073"/>
            <a:ext cx="3747753" cy="1152128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9">
            <a:extLst>
              <a:ext uri="{FF2B5EF4-FFF2-40B4-BE49-F238E27FC236}">
                <a16:creationId xmlns:a16="http://schemas.microsoft.com/office/drawing/2014/main" id="{304A48BC-AECD-4ED2-80EA-74328A97F0C6}"/>
              </a:ext>
            </a:extLst>
          </p:cNvPr>
          <p:cNvCxnSpPr/>
          <p:nvPr/>
        </p:nvCxnSpPr>
        <p:spPr>
          <a:xfrm>
            <a:off x="1754249" y="4541734"/>
            <a:ext cx="3747752" cy="101"/>
          </a:xfrm>
          <a:prstGeom prst="lin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7" name="Прямая соединительная линия 10">
            <a:extLst>
              <a:ext uri="{FF2B5EF4-FFF2-40B4-BE49-F238E27FC236}">
                <a16:creationId xmlns:a16="http://schemas.microsoft.com/office/drawing/2014/main" id="{4E0D6A3C-D275-4BB8-9F0C-3584BC065E32}"/>
              </a:ext>
            </a:extLst>
          </p:cNvPr>
          <p:cNvCxnSpPr/>
          <p:nvPr/>
        </p:nvCxnSpPr>
        <p:spPr>
          <a:xfrm>
            <a:off x="1754249" y="4936384"/>
            <a:ext cx="3747752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8" name="Прямая соединительная линия 11">
            <a:extLst>
              <a:ext uri="{FF2B5EF4-FFF2-40B4-BE49-F238E27FC236}">
                <a16:creationId xmlns:a16="http://schemas.microsoft.com/office/drawing/2014/main" id="{C082D036-6093-40E9-B9BA-C46FD508F7EC}"/>
              </a:ext>
            </a:extLst>
          </p:cNvPr>
          <p:cNvCxnSpPr>
            <a:cxnSpLocks/>
          </p:cNvCxnSpPr>
          <p:nvPr/>
        </p:nvCxnSpPr>
        <p:spPr>
          <a:xfrm>
            <a:off x="3617962" y="4541734"/>
            <a:ext cx="0" cy="754231"/>
          </a:xfrm>
          <a:prstGeom prst="lin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graphicFrame>
        <p:nvGraphicFramePr>
          <p:cNvPr id="9" name="Таблица 15">
            <a:extLst>
              <a:ext uri="{FF2B5EF4-FFF2-40B4-BE49-F238E27FC236}">
                <a16:creationId xmlns:a16="http://schemas.microsoft.com/office/drawing/2014/main" id="{CE1E81F8-A370-4812-989A-B263F45F0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243251"/>
              </p:ext>
            </p:extLst>
          </p:nvPr>
        </p:nvGraphicFramePr>
        <p:xfrm>
          <a:off x="1734330" y="2611383"/>
          <a:ext cx="3749748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SNS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 DETRUSOR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RELAXATION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SPHINCTER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CONTRACTION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0" name="Skupina 9">
            <a:extLst>
              <a:ext uri="{FF2B5EF4-FFF2-40B4-BE49-F238E27FC236}">
                <a16:creationId xmlns:a16="http://schemas.microsoft.com/office/drawing/2014/main" id="{BFFC6D5F-BCB0-4636-9D35-0E8072796485}"/>
              </a:ext>
            </a:extLst>
          </p:cNvPr>
          <p:cNvGrpSpPr/>
          <p:nvPr/>
        </p:nvGrpSpPr>
        <p:grpSpPr>
          <a:xfrm>
            <a:off x="1734330" y="2599312"/>
            <a:ext cx="3712622" cy="1152128"/>
            <a:chOff x="179512" y="-27384"/>
            <a:chExt cx="3168352" cy="1152128"/>
          </a:xfrm>
        </p:grpSpPr>
        <p:cxnSp>
          <p:nvCxnSpPr>
            <p:cNvPr id="11" name="Прямая соединительная линия 16">
              <a:extLst>
                <a:ext uri="{FF2B5EF4-FFF2-40B4-BE49-F238E27FC236}">
                  <a16:creationId xmlns:a16="http://schemas.microsoft.com/office/drawing/2014/main" id="{8813DB27-3294-494A-A418-BD9DB094933C}"/>
                </a:ext>
              </a:extLst>
            </p:cNvPr>
            <p:cNvCxnSpPr/>
            <p:nvPr/>
          </p:nvCxnSpPr>
          <p:spPr>
            <a:xfrm>
              <a:off x="179512" y="344015"/>
              <a:ext cx="3168352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7">
              <a:extLst>
                <a:ext uri="{FF2B5EF4-FFF2-40B4-BE49-F238E27FC236}">
                  <a16:creationId xmlns:a16="http://schemas.microsoft.com/office/drawing/2014/main" id="{A7CC125A-8382-4986-8A47-1FCADD40C514}"/>
                </a:ext>
              </a:extLst>
            </p:cNvPr>
            <p:cNvCxnSpPr/>
            <p:nvPr/>
          </p:nvCxnSpPr>
          <p:spPr>
            <a:xfrm>
              <a:off x="179512" y="740438"/>
              <a:ext cx="3168352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8">
              <a:extLst>
                <a:ext uri="{FF2B5EF4-FFF2-40B4-BE49-F238E27FC236}">
                  <a16:creationId xmlns:a16="http://schemas.microsoft.com/office/drawing/2014/main" id="{7EE0441A-22A1-4FD7-9725-9471698595E8}"/>
                </a:ext>
              </a:extLst>
            </p:cNvPr>
            <p:cNvCxnSpPr/>
            <p:nvPr/>
          </p:nvCxnSpPr>
          <p:spPr>
            <a:xfrm>
              <a:off x="1755193" y="365281"/>
              <a:ext cx="0" cy="75413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9">
              <a:extLst>
                <a:ext uri="{FF2B5EF4-FFF2-40B4-BE49-F238E27FC236}">
                  <a16:creationId xmlns:a16="http://schemas.microsoft.com/office/drawing/2014/main" id="{A56D8373-CADB-4A99-94B1-8836B924EBB3}"/>
                </a:ext>
              </a:extLst>
            </p:cNvPr>
            <p:cNvSpPr/>
            <p:nvPr/>
          </p:nvSpPr>
          <p:spPr>
            <a:xfrm>
              <a:off x="179512" y="-27384"/>
              <a:ext cx="3168352" cy="1152128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Obrázek 14">
            <a:extLst>
              <a:ext uri="{FF2B5EF4-FFF2-40B4-BE49-F238E27FC236}">
                <a16:creationId xmlns:a16="http://schemas.microsoft.com/office/drawing/2014/main" id="{39F4E1EE-F4B3-49FB-85FD-7E432315A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26" y="1367162"/>
            <a:ext cx="4680520" cy="4899827"/>
          </a:xfrm>
          <a:prstGeom prst="rect">
            <a:avLst/>
          </a:prstGeom>
        </p:spPr>
      </p:pic>
      <p:sp>
        <p:nvSpPr>
          <p:cNvPr id="16" name="Прямоугольник 19">
            <a:extLst>
              <a:ext uri="{FF2B5EF4-FFF2-40B4-BE49-F238E27FC236}">
                <a16:creationId xmlns:a16="http://schemas.microsoft.com/office/drawing/2014/main" id="{FD2EDC11-4091-44E9-ACDA-8145015BC00F}"/>
              </a:ext>
            </a:extLst>
          </p:cNvPr>
          <p:cNvSpPr/>
          <p:nvPr/>
        </p:nvSpPr>
        <p:spPr>
          <a:xfrm>
            <a:off x="6519497" y="2858850"/>
            <a:ext cx="1047204" cy="43509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7">
            <a:extLst>
              <a:ext uri="{FF2B5EF4-FFF2-40B4-BE49-F238E27FC236}">
                <a16:creationId xmlns:a16="http://schemas.microsoft.com/office/drawing/2014/main" id="{7479BED4-8DF7-4E69-A589-C5110BCE8998}"/>
              </a:ext>
            </a:extLst>
          </p:cNvPr>
          <p:cNvSpPr/>
          <p:nvPr/>
        </p:nvSpPr>
        <p:spPr>
          <a:xfrm>
            <a:off x="7577624" y="4317961"/>
            <a:ext cx="1109503" cy="383802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925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5EDE3-09E0-4F80-AC68-F2766029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Neurogenní močový měchýř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4C7A955-066A-4BA1-953B-5730A1E8E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615384"/>
              </p:ext>
            </p:extLst>
          </p:nvPr>
        </p:nvGraphicFramePr>
        <p:xfrm>
          <a:off x="251231" y="1422866"/>
          <a:ext cx="11671830" cy="4632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4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/>
                        <a:t>NAME</a:t>
                      </a:r>
                    </a:p>
                    <a:p>
                      <a:endParaRPr lang="cs-CZ" sz="140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COMMENTS</a:t>
                      </a:r>
                      <a:endParaRPr lang="cs-CZ" sz="140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noProof="0" dirty="0"/>
                        <a:t>Uninhibited bladder</a:t>
                      </a:r>
                      <a:endParaRPr kumimoji="0" lang="en-US" sz="16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Lesion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above the pontine micturition center</a:t>
                      </a:r>
                      <a:endParaRPr lang="cs-CZ" sz="1600" dirty="0"/>
                    </a:p>
                    <a:p>
                      <a:r>
                        <a:rPr lang="cs-CZ" sz="1600" dirty="0" err="1"/>
                        <a:t>Signs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reduced awareness of bladder fullness, incontinence may occur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noProof="0" dirty="0"/>
                        <a:t>Upper motor neuron bladder</a:t>
                      </a:r>
                    </a:p>
                    <a:p>
                      <a:r>
                        <a:rPr kumimoji="0" lang="en-US" sz="1600" kern="1200" noProof="0" dirty="0"/>
                        <a:t>(Detrusor-sphincter </a:t>
                      </a:r>
                      <a:r>
                        <a:rPr kumimoji="0" lang="en-US" sz="1600" kern="1200" noProof="0" dirty="0" err="1"/>
                        <a:t>dyssynergia</a:t>
                      </a:r>
                      <a:r>
                        <a:rPr kumimoji="0" lang="cs-CZ" sz="1600" kern="1200" dirty="0"/>
                        <a:t>)</a:t>
                      </a:r>
                      <a:endParaRPr kumimoji="0" lang="cs-CZ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Lesion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between the pontine micturition center and sacral cord</a:t>
                      </a: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Signs</a:t>
                      </a:r>
                      <a:r>
                        <a:rPr lang="cs-CZ" sz="1600" dirty="0"/>
                        <a:t>: d</a:t>
                      </a:r>
                      <a:r>
                        <a:rPr lang="en-US" sz="1600" dirty="0" err="1"/>
                        <a:t>etrusor</a:t>
                      </a:r>
                      <a:r>
                        <a:rPr lang="en-US" sz="1600" dirty="0"/>
                        <a:t> is usually spastic, simultaneous detrusor and urinary sphincter</a:t>
                      </a:r>
                      <a:r>
                        <a:rPr lang="cs-CZ" sz="1600" dirty="0"/>
                        <a:t> </a:t>
                      </a:r>
                      <a:r>
                        <a:rPr kumimoji="0" lang="en-US" sz="1600" kern="1200" dirty="0"/>
                        <a:t>contractions</a:t>
                      </a:r>
                      <a:r>
                        <a:rPr kumimoji="0" lang="cs-CZ" sz="1600" kern="1200" dirty="0"/>
                        <a:t> </a:t>
                      </a:r>
                      <a:r>
                        <a:rPr kumimoji="0" lang="en-US" sz="1600" kern="1200" dirty="0"/>
                        <a:t>increase pressures in the bladder, can lead to vesicoureteral reflux that</a:t>
                      </a:r>
                      <a:r>
                        <a:rPr kumimoji="0" lang="cs-CZ" sz="1600" kern="1200" dirty="0"/>
                        <a:t> and renal </a:t>
                      </a:r>
                      <a:r>
                        <a:rPr kumimoji="0" lang="cs-CZ" sz="1600" kern="1200" dirty="0" err="1"/>
                        <a:t>damage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noProof="0" dirty="0"/>
                        <a:t>Mixed type A bladder</a:t>
                      </a:r>
                      <a:endParaRPr kumimoji="0" lang="en-US" sz="16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Lesion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sacral cord lesion at the detrusor nucleus with sparring of the pudendal</a:t>
                      </a:r>
                      <a:r>
                        <a:rPr lang="cs-CZ" sz="1600" dirty="0"/>
                        <a:t> </a:t>
                      </a:r>
                      <a:r>
                        <a:rPr lang="en-US" sz="1600" dirty="0"/>
                        <a:t>nucleus</a:t>
                      </a: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Signs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the detrusor muscle is flaccid, bladder is large, external urinary sphincter is</a:t>
                      </a:r>
                      <a:r>
                        <a:rPr lang="cs-CZ" sz="1600" dirty="0"/>
                        <a:t> </a:t>
                      </a:r>
                      <a:r>
                        <a:rPr lang="en-US" sz="1600" dirty="0"/>
                        <a:t>spastic, incontinence uncommon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/>
                        <a:t>Mixed type B bladder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Lesion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sacral cord lesion at the pudendal nucleus with sparring of the detrusor</a:t>
                      </a:r>
                      <a:r>
                        <a:rPr lang="cs-CZ" sz="1600" dirty="0"/>
                        <a:t> n</a:t>
                      </a:r>
                      <a:r>
                        <a:rPr lang="en-US" sz="1600" dirty="0" err="1"/>
                        <a:t>ucleus</a:t>
                      </a:r>
                      <a:r>
                        <a:rPr lang="cs-CZ" sz="16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Signs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the bladder is spastic and the external urinary sphincter is flaccid, incontinence</a:t>
                      </a:r>
                      <a:r>
                        <a:rPr lang="cs-CZ" sz="1600" dirty="0"/>
                        <a:t> </a:t>
                      </a:r>
                      <a:r>
                        <a:rPr lang="en-US" sz="1600" dirty="0"/>
                        <a:t>is common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/>
                        <a:t>Lower</a:t>
                      </a:r>
                      <a:r>
                        <a:rPr lang="cs-CZ" sz="1600" dirty="0"/>
                        <a:t> motor neuron </a:t>
                      </a:r>
                      <a:r>
                        <a:rPr lang="cs-CZ" sz="1600" dirty="0" err="1"/>
                        <a:t>bladder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Lesion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sacral cord or sacral root while the thoracic sympathetic outflow to the lower</a:t>
                      </a:r>
                      <a:r>
                        <a:rPr lang="cs-CZ" sz="1600" dirty="0"/>
                        <a:t> </a:t>
                      </a:r>
                      <a:r>
                        <a:rPr lang="en-US" sz="1600" dirty="0"/>
                        <a:t>urinary tract is preserved</a:t>
                      </a: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Signs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bladder is large and hypotonic, incontinence uncommon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314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BA876-617B-44E1-861C-9666A65E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ANS a sexuální funkce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0B84526-C015-4891-8521-73F59FF31C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30" y="1533103"/>
            <a:ext cx="6586470" cy="51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09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9434A8-C6FE-46C8-BE39-E5E81FFB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ANS a sexuální funkce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D6268F-3499-4713-9901-257C73A894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73" y="998849"/>
            <a:ext cx="7528653" cy="579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15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15F270B-A80C-45F0-9C45-1EC1E4C54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4650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13FE963-EAAC-4A7E-9D2D-7B772B34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598" y="1359000"/>
            <a:ext cx="10753200" cy="5086955"/>
          </a:xfrm>
        </p:spPr>
        <p:txBody>
          <a:bodyPr/>
          <a:lstStyle/>
          <a:p>
            <a:r>
              <a:rPr lang="cs-CZ" sz="1600" dirty="0"/>
              <a:t>žlázy s vnější sekrecí (slinné, potní, slzné, různé sliznice produkující hlen)</a:t>
            </a:r>
          </a:p>
          <a:p>
            <a:r>
              <a:rPr lang="cs-CZ" sz="1600" dirty="0"/>
              <a:t>hladkou svalovinu</a:t>
            </a:r>
          </a:p>
          <a:p>
            <a:r>
              <a:rPr lang="cs-CZ" sz="1600" dirty="0"/>
              <a:t>srdeční svalovinu </a:t>
            </a:r>
          </a:p>
          <a:p>
            <a:r>
              <a:rPr lang="cs-CZ" sz="1600" dirty="0"/>
              <a:t>srdce a krevní cévy pro kontrolu krevního tlaku a průtoku</a:t>
            </a:r>
          </a:p>
          <a:p>
            <a:r>
              <a:rPr lang="cs-CZ" sz="1600" dirty="0"/>
              <a:t>průdušky v plicích pro řešení kyslíkové náročnosti organismu</a:t>
            </a:r>
          </a:p>
          <a:p>
            <a:r>
              <a:rPr lang="cs-CZ" sz="2400" b="1" dirty="0">
                <a:solidFill>
                  <a:srgbClr val="0000DC"/>
                </a:solidFill>
              </a:rPr>
              <a:t>ANS reguluje:</a:t>
            </a:r>
          </a:p>
          <a:p>
            <a:r>
              <a:rPr lang="cs-CZ" sz="1600" dirty="0"/>
              <a:t>trávicí a metabolické funkce jater, GIT, pankreatu</a:t>
            </a:r>
          </a:p>
          <a:p>
            <a:r>
              <a:rPr lang="cs-CZ" sz="1600" dirty="0"/>
              <a:t>funkce ledvin, močového měchýře, tlustého střeva, rekta</a:t>
            </a:r>
          </a:p>
          <a:p>
            <a:r>
              <a:rPr lang="cs-CZ" sz="1600" dirty="0"/>
              <a:t>ANS je nezbytný pro sexuální reakce genitálií a reprodukčních orgánů</a:t>
            </a:r>
          </a:p>
          <a:p>
            <a:r>
              <a:rPr lang="cs-CZ" sz="1600" dirty="0"/>
              <a:t>interaguje s imunitním systémem těla</a:t>
            </a:r>
          </a:p>
          <a:p>
            <a:endParaRPr lang="cs-CZ" sz="1600" dirty="0"/>
          </a:p>
          <a:p>
            <a:pPr marL="72000" indent="0">
              <a:buNone/>
            </a:pPr>
            <a:r>
              <a:rPr lang="cs-CZ" sz="2000" b="1" dirty="0">
                <a:solidFill>
                  <a:srgbClr val="0000DC"/>
                </a:solidFill>
              </a:rPr>
              <a:t>Ve většině případů jsou úrovně aktivity obou částí ANS reciproční=vzájemné</a:t>
            </a:r>
          </a:p>
          <a:p>
            <a:pPr marL="72000" indent="0">
              <a:buNone/>
            </a:pPr>
            <a:r>
              <a:rPr lang="cs-CZ" sz="2000" b="1" dirty="0">
                <a:solidFill>
                  <a:srgbClr val="0000DC"/>
                </a:solidFill>
              </a:rPr>
              <a:t> - když je jedna vysoká, druhá má tendenci být nízká a naopak.</a:t>
            </a:r>
          </a:p>
          <a:p>
            <a:pPr marL="72000" indent="0">
              <a:buNone/>
            </a:pPr>
            <a:endParaRPr lang="cs-CZ" sz="16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976896-B45F-46D9-B014-EFE4F3650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ANS inervuje:</a:t>
            </a:r>
          </a:p>
        </p:txBody>
      </p:sp>
    </p:spTree>
    <p:extLst>
      <p:ext uri="{BB962C8B-B14F-4D97-AF65-F5344CB8AC3E}">
        <p14:creationId xmlns:p14="http://schemas.microsoft.com/office/powerpoint/2010/main" val="290663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70415F0-8EFB-464B-A28B-4EC4B389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23" y="720000"/>
            <a:ext cx="11797718" cy="451576"/>
          </a:xfrm>
        </p:spPr>
        <p:txBody>
          <a:bodyPr/>
          <a:lstStyle/>
          <a:p>
            <a:r>
              <a:rPr lang="cs-CZ" dirty="0"/>
              <a:t>autonomní NS versus somatický (motorický) NS</a:t>
            </a: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7E258716-50F4-4974-AFB5-9C06588C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C5CA852C-778C-4759-8E95-F9887BAAC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540635A-18A9-4592-A1C9-884598F730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9" y="1573248"/>
            <a:ext cx="11967882" cy="430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3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03D302-E3A3-4A30-96CC-ADA52FF47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Autonomní nervový systém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A9C0CE-D6C9-4E0D-84D1-2F915D3999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57" y="1328373"/>
            <a:ext cx="7507685" cy="544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59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E72B4-543C-40DD-8947-9B5D9B664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Autonomní nervový systém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0C2752-B6A1-4347-A750-C3BB2105F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47" y="1163086"/>
            <a:ext cx="3233435" cy="4142692"/>
          </a:xfrm>
        </p:spPr>
        <p:txBody>
          <a:bodyPr/>
          <a:lstStyle/>
          <a:p>
            <a:pPr marL="7200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Pregangliová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vlákna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SNS, PNS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Nikotinový receptor</a:t>
            </a:r>
          </a:p>
          <a:p>
            <a:pPr lvl="1"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 a 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</a:t>
            </a:r>
          </a:p>
          <a:p>
            <a:pPr lvl="1"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Excitační typ receptoru</a:t>
            </a:r>
          </a:p>
          <a:p>
            <a:r>
              <a:rPr lang="cs-CZ" sz="2400" dirty="0" err="1"/>
              <a:t>Ionotropní</a:t>
            </a:r>
            <a:r>
              <a:rPr lang="cs-CZ" sz="2400" dirty="0"/>
              <a:t> receptor</a:t>
            </a:r>
          </a:p>
          <a:p>
            <a:pPr marL="72000" indent="0">
              <a:buNone/>
            </a:pPr>
            <a:r>
              <a:rPr lang="cs-CZ" sz="2400" dirty="0"/>
              <a:t>(</a:t>
            </a:r>
            <a:r>
              <a:rPr lang="cs-CZ" sz="1200" dirty="0"/>
              <a:t>po navázání se otevírá iontový kanál</a:t>
            </a:r>
            <a:r>
              <a:rPr lang="cs-CZ" sz="2400" dirty="0"/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B032FD-F847-4A00-81DA-A9FE739424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A99F9B"/>
              </a:clrFrom>
              <a:clrTo>
                <a:srgbClr val="A99F9B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86" y="1431646"/>
            <a:ext cx="4571999" cy="114146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6AB95C9-39E4-43AA-B203-2B78F57417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802" y="2833185"/>
            <a:ext cx="7952033" cy="39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29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28CA9D-EA82-4DD9-9427-77A2689F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Autonomní nervový systém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E9708B-6FF5-4709-BA0F-104E8F319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660" y="1699942"/>
            <a:ext cx="4103012" cy="4802458"/>
          </a:xfrm>
        </p:spPr>
        <p:txBody>
          <a:bodyPr/>
          <a:lstStyle/>
          <a:p>
            <a:pPr marL="72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Postgangliová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vlákna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Muscarinový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Spřažený s G proteinem</a:t>
            </a: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Excitatční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efekt mají: 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Inhibiční efekt: 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lvl="1"/>
            <a:r>
              <a:rPr lang="cs-CZ" sz="3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Metabotropní</a:t>
            </a:r>
            <a:r>
              <a:rPr lang="cs-CZ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D156060-FF11-442E-BC17-28736C2C9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1844532"/>
            <a:ext cx="5124987" cy="385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2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B771D-197A-4D54-8FF5-DEBD35BF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Autonomní nervový systém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47DE72B-FFDC-4A6E-A1FB-EFA509D40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12" y="1451176"/>
            <a:ext cx="6801388" cy="4396991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D8E5882-93C4-425F-89F7-1840A96114C8}"/>
              </a:ext>
            </a:extLst>
          </p:cNvPr>
          <p:cNvSpPr txBox="1">
            <a:spLocks/>
          </p:cNvSpPr>
          <p:nvPr/>
        </p:nvSpPr>
        <p:spPr>
          <a:xfrm>
            <a:off x="388306" y="1451176"/>
            <a:ext cx="3654776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Postgangliová</a:t>
            </a:r>
            <a:r>
              <a:rPr lang="cs-CZ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vlákna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Adrenergní receptor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Spřažený s G-proteinem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203580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99713-9A4E-4538-B5C2-68B56966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druhých poslů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B7A7FB4-2D8B-4FB3-B477-1C840B4B6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65" y="1287563"/>
            <a:ext cx="5688869" cy="538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938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005E0F50-F034-4396-9718-7A2E1C1AA0EA}" vid="{CF82AC33-408C-4137-8D98-696884AEF14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Prezentace-MED-CZ-v8</Template>
  <TotalTime>6233</TotalTime>
  <Words>836</Words>
  <Application>Microsoft Office PowerPoint</Application>
  <PresentationFormat>Širokoúhlá obrazovka</PresentationFormat>
  <Paragraphs>266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Cambria Math</vt:lpstr>
      <vt:lpstr>Tahoma</vt:lpstr>
      <vt:lpstr>Times New Roman</vt:lpstr>
      <vt:lpstr>Wingdings</vt:lpstr>
      <vt:lpstr>Prezentace_MU_CZ</vt:lpstr>
      <vt:lpstr>Autonomní nervový systém</vt:lpstr>
      <vt:lpstr>ANS</vt:lpstr>
      <vt:lpstr>ANS inervuje:</vt:lpstr>
      <vt:lpstr>autonomní NS versus somatický (motorický) NS</vt:lpstr>
      <vt:lpstr>Autonomní nervový systém</vt:lpstr>
      <vt:lpstr>Autonomní nervový systém</vt:lpstr>
      <vt:lpstr>Autonomní nervový systém</vt:lpstr>
      <vt:lpstr>Autonomní nervový systém</vt:lpstr>
      <vt:lpstr>Systém druhých poslů</vt:lpstr>
      <vt:lpstr>Autonomní nervový systém</vt:lpstr>
      <vt:lpstr>Autonomní nervový systém</vt:lpstr>
      <vt:lpstr>Prezentace aplikace PowerPoint</vt:lpstr>
      <vt:lpstr>Prezentace aplikace PowerPoint</vt:lpstr>
      <vt:lpstr>Ovládání mozku ANS </vt:lpstr>
      <vt:lpstr>Baroreceptor vs. Chemoreceptor</vt:lpstr>
      <vt:lpstr>Baroreflex  </vt:lpstr>
      <vt:lpstr>Respirační sinusová arytmie</vt:lpstr>
      <vt:lpstr>Něco navíc….</vt:lpstr>
      <vt:lpstr>Chemoreflex</vt:lpstr>
      <vt:lpstr>ANS and cévy</vt:lpstr>
      <vt:lpstr>GIT – Enterický nervový systém </vt:lpstr>
      <vt:lpstr>GIT a ANS </vt:lpstr>
      <vt:lpstr>ANS a močový měchýř </vt:lpstr>
      <vt:lpstr>Neurogenní močový měchýř </vt:lpstr>
      <vt:lpstr>ANS a sexuální funkce </vt:lpstr>
      <vt:lpstr>ANS a sexuální funkce</vt:lpstr>
      <vt:lpstr>Děkuji za pozornost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Zuzana Nováková</cp:lastModifiedBy>
  <cp:revision>137</cp:revision>
  <cp:lastPrinted>1601-01-01T00:00:00Z</cp:lastPrinted>
  <dcterms:created xsi:type="dcterms:W3CDTF">2019-10-07T09:26:17Z</dcterms:created>
  <dcterms:modified xsi:type="dcterms:W3CDTF">2022-05-23T13:10:25Z</dcterms:modified>
</cp:coreProperties>
</file>